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31bf8128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31bf8128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ok I think we should get started</a:t>
            </a:r>
            <a:endParaRPr sz="1400"/>
          </a:p>
          <a:p>
            <a:pPr indent="0" lvl="0" marL="0" rtl="0" algn="l">
              <a:spcBef>
                <a:spcPts val="0"/>
              </a:spcBef>
              <a:spcAft>
                <a:spcPts val="0"/>
              </a:spcAft>
              <a:buNone/>
            </a:pPr>
            <a:r>
              <a:rPr lang="hu" sz="1400"/>
              <a:t>Hi everyone, My name is Botond Maros and welcome to our third workshop of the series, intro to ML</a:t>
            </a:r>
            <a:endParaRPr sz="1400"/>
          </a:p>
          <a:p>
            <a:pPr indent="0" lvl="0" marL="0" rtl="0" algn="l">
              <a:spcBef>
                <a:spcPts val="0"/>
              </a:spcBef>
              <a:spcAft>
                <a:spcPts val="0"/>
              </a:spcAft>
              <a:buNone/>
            </a:pPr>
            <a:r>
              <a:rPr lang="hu" sz="1400"/>
              <a:t>So as usual I am going to start with a </a:t>
            </a:r>
            <a:r>
              <a:rPr lang="hu" sz="1400"/>
              <a:t>presentation</a:t>
            </a:r>
            <a:r>
              <a:rPr lang="hu" sz="1400"/>
              <a:t> and then you will do some coding with Antoine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5c61ecfc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5c61ecfc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coming up with the line = min the overall distance</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5c8e7043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5c8e7043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so we created this function RSS that depends on w, and outputs some kinf od cost, want to find minimum of this function</a:t>
            </a:r>
            <a:endParaRPr sz="1400"/>
          </a:p>
          <a:p>
            <a:pPr indent="0" lvl="0" marL="0" rtl="0" algn="l">
              <a:spcBef>
                <a:spcPts val="0"/>
              </a:spcBef>
              <a:spcAft>
                <a:spcPts val="0"/>
              </a:spcAft>
              <a:buNone/>
            </a:pPr>
            <a:r>
              <a:rPr lang="hu" sz="1400"/>
              <a:t> how to find min?</a:t>
            </a:r>
            <a:endParaRPr sz="1400"/>
          </a:p>
          <a:p>
            <a:pPr indent="0" lvl="0" marL="0" rtl="0" algn="l">
              <a:spcBef>
                <a:spcPts val="0"/>
              </a:spcBef>
              <a:spcAft>
                <a:spcPts val="0"/>
              </a:spcAft>
              <a:buNone/>
            </a:pPr>
            <a:r>
              <a:rPr lang="hu" sz="1400"/>
              <a:t>dradient descent, start somewhere, approach min by steps</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ad19eb301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ad19eb301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r>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5c61ecfc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5c61ecfc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initialize w0,</a:t>
            </a:r>
            <a:endParaRPr sz="1400"/>
          </a:p>
          <a:p>
            <a:pPr indent="0" lvl="0" marL="0" rtl="0" algn="l">
              <a:spcBef>
                <a:spcPts val="0"/>
              </a:spcBef>
              <a:spcAft>
                <a:spcPts val="0"/>
              </a:spcAft>
              <a:buNone/>
            </a:pPr>
            <a:r>
              <a:rPr lang="hu" sz="1400"/>
              <a:t>iteratively update weightd</a:t>
            </a:r>
            <a:endParaRPr sz="1400"/>
          </a:p>
          <a:p>
            <a:pPr indent="0" lvl="0" marL="0" rtl="0" algn="l">
              <a:spcBef>
                <a:spcPts val="0"/>
              </a:spcBef>
              <a:spcAft>
                <a:spcPts val="0"/>
              </a:spcAft>
              <a:buNone/>
            </a:pPr>
            <a:r>
              <a:rPr lang="hu" sz="1400"/>
              <a:t>how we update is previous + derivative of cost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why derivative? it gives us the direction where to move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stop if weights are close to each other</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so initialize, update, stop if close,</a:t>
            </a:r>
            <a:endParaRPr sz="1400"/>
          </a:p>
          <a:p>
            <a:pPr indent="0" lvl="0" marL="0" rtl="0" algn="l">
              <a:spcBef>
                <a:spcPts val="0"/>
              </a:spcBef>
              <a:spcAft>
                <a:spcPts val="0"/>
              </a:spcAft>
              <a:buNone/>
            </a:pPr>
            <a:r>
              <a:rPr lang="hu" sz="1400"/>
              <a:t>update by derivative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5c61ecfc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5c61ecfc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5c8e704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5c8e704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Logistic Regression is actually a classification model that uses a linear model that best fits a the data, and then use a thresholding function called a sigmoid function to determine which class each point should be. A sigmoid function, is a function that goes between 0and 1, so if it returns a value greater than 0.5, we believe it to be in the first class, and if it returns a value less than 0.5, we believe it to be in the second class.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5c8e704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5c8e704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we are going to derive the logistic regression problem  and  minimize the errors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so we get the negative log likelyhood and minimize that</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5c8e7043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5c8e7043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ad19eb30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ad19eb30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we get the negativ elog likelyhood, minimize that by gradient descent</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5c8e7043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5c8e7043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there are several other optimization methods which migh be more efficint then the ones we presented so far</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31bf8128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31bf8128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What we will do today is dive into </a:t>
            </a:r>
            <a:r>
              <a:rPr lang="hu" sz="1400"/>
              <a:t>fundamental</a:t>
            </a:r>
            <a:r>
              <a:rPr lang="hu" sz="1400"/>
              <a:t> ML algos. Today Workshop will be heavier on  the theory side since this is the basics of every ML algos and then we will implement something called a gradient descend.</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ad19eb2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ad19eb2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ad19eb2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ad19eb2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what if we want a richer partionining?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Decision trees - classification and regression trees</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these can be used for both regression and classification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ad19eb21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ad19eb2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 am sure you saw a dec tree before</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it has nodes that partiotion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hu"/>
              <a:t>---</a:t>
            </a:r>
            <a:endParaRPr/>
          </a:p>
          <a:p>
            <a:pPr indent="0" lvl="0" marL="0" rtl="0" algn="l">
              <a:spcBef>
                <a:spcPts val="0"/>
              </a:spcBef>
              <a:spcAft>
                <a:spcPts val="0"/>
              </a:spcAft>
              <a:buNone/>
            </a:pPr>
            <a:r>
              <a:rPr lang="hu"/>
              <a:t>i only go to the restaurant if i have 25 dollar and i am hungry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ad19eb21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ad19eb2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how to formalise a test</a:t>
            </a:r>
            <a:endParaRPr sz="1400"/>
          </a:p>
          <a:p>
            <a:pPr indent="0" lvl="0" marL="0" rtl="0" algn="l">
              <a:spcBef>
                <a:spcPts val="0"/>
              </a:spcBef>
              <a:spcAft>
                <a:spcPts val="0"/>
              </a:spcAft>
              <a:buNone/>
            </a:pPr>
            <a:r>
              <a:rPr lang="hu" sz="1400"/>
              <a:t>How can we measure performance of a test?</a:t>
            </a:r>
            <a:endParaRPr sz="1400"/>
          </a:p>
          <a:p>
            <a:pPr indent="0" lvl="0" marL="0" rtl="0" algn="l">
              <a:spcBef>
                <a:spcPts val="0"/>
              </a:spcBef>
              <a:spcAft>
                <a:spcPts val="0"/>
              </a:spcAft>
              <a:buNone/>
            </a:pPr>
            <a:r>
              <a:rPr lang="hu" sz="1400"/>
              <a:t>example:</a:t>
            </a:r>
            <a:endParaRPr sz="1400"/>
          </a:p>
          <a:p>
            <a:pPr indent="0" lvl="0" marL="0" rtl="0" algn="l">
              <a:spcBef>
                <a:spcPts val="0"/>
              </a:spcBef>
              <a:spcAft>
                <a:spcPts val="0"/>
              </a:spcAft>
              <a:buNone/>
            </a:pPr>
            <a:r>
              <a:rPr lang="hu" sz="1400"/>
              <a:t>which one is better, T1 or T2</a:t>
            </a:r>
            <a:endParaRPr sz="1400"/>
          </a:p>
          <a:p>
            <a:pPr indent="0" lvl="0" marL="0" rtl="0" algn="l">
              <a:spcBef>
                <a:spcPts val="0"/>
              </a:spcBef>
              <a:spcAft>
                <a:spcPts val="0"/>
              </a:spcAft>
              <a:buNone/>
            </a:pPr>
            <a:r>
              <a:rPr lang="hu" sz="1400"/>
              <a:t>T1 ask a question and 20+ and 10- examples gave true as answer for that test</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ad19eb21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ad19eb21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ad19eb21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ad19eb21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ad19eb21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ad19eb21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ad19eb301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ad19eb301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31bf8128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31bf8128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ad19eb30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ad19eb30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So far we did data  preprocessing an now we want to get into modelling the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5c61ecf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5c61ecf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Okay, so we mentioned earlier in the workshops that there are two types of Ml algos, namely regression and classification.</a:t>
            </a:r>
            <a:endParaRPr sz="1400"/>
          </a:p>
          <a:p>
            <a:pPr indent="0" lvl="0" marL="0" rtl="0" algn="l">
              <a:spcBef>
                <a:spcPts val="0"/>
              </a:spcBef>
              <a:spcAft>
                <a:spcPts val="0"/>
              </a:spcAft>
              <a:buNone/>
            </a:pPr>
            <a:r>
              <a:rPr b="1" lang="hu" sz="1400"/>
              <a:t>regression </a:t>
            </a:r>
            <a:r>
              <a:rPr lang="hu" sz="1400"/>
              <a:t>outputs a </a:t>
            </a:r>
            <a:r>
              <a:rPr lang="hu" sz="1400"/>
              <a:t>continuous</a:t>
            </a:r>
            <a:r>
              <a:rPr lang="hu" sz="1400"/>
              <a:t> variable from some </a:t>
            </a:r>
            <a:r>
              <a:rPr lang="hu" sz="1400"/>
              <a:t>continuous</a:t>
            </a:r>
            <a:r>
              <a:rPr lang="hu" sz="1400"/>
              <a:t> and/or </a:t>
            </a:r>
            <a:r>
              <a:rPr lang="hu" sz="1400"/>
              <a:t>discontinuous</a:t>
            </a:r>
            <a:r>
              <a:rPr lang="hu" sz="1400"/>
              <a:t> features. By </a:t>
            </a:r>
            <a:r>
              <a:rPr lang="hu" sz="1400"/>
              <a:t>discontinuous</a:t>
            </a:r>
            <a:r>
              <a:rPr lang="hu" sz="1400"/>
              <a:t> I mean that some kind of integer, for example 0 or 1</a:t>
            </a:r>
            <a:endParaRPr sz="1400"/>
          </a:p>
          <a:p>
            <a:pPr indent="0" lvl="0" marL="0" rtl="0" algn="l">
              <a:spcBef>
                <a:spcPts val="0"/>
              </a:spcBef>
              <a:spcAft>
                <a:spcPts val="0"/>
              </a:spcAft>
              <a:buNone/>
            </a:pPr>
            <a:r>
              <a:rPr lang="hu" sz="1400"/>
              <a:t>and it is estimating or predicting a response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hu" sz="1400"/>
              <a:t>classification</a:t>
            </a:r>
            <a:r>
              <a:rPr b="1" lang="hu" sz="1400"/>
              <a:t> </a:t>
            </a:r>
            <a:r>
              <a:rPr lang="hu" sz="1400"/>
              <a:t>on the other hand, outputs a class label and can have the same inputs as the regression, ie </a:t>
            </a:r>
            <a:r>
              <a:rPr lang="hu" sz="1400"/>
              <a:t>continuous</a:t>
            </a:r>
            <a:r>
              <a:rPr lang="hu" sz="1400"/>
              <a:t> or </a:t>
            </a:r>
            <a:r>
              <a:rPr lang="hu" sz="1400"/>
              <a:t>discontinuous. So so far the two examples we saw were predicting the handwritten digits, and the prediction of salary, these where both classification examples. And in these examples had groups such as &lt;50k earning and more than 50k earning and we identified group memberships.</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5c61ecf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5c61ecf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Linear regression is regression model that assumes data is coming from a linear distribution.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Now derive the linear regression</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5c61ecf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5c61ecf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Assume data is linear</a:t>
            </a:r>
            <a:endParaRPr sz="1400"/>
          </a:p>
          <a:p>
            <a:pPr indent="0" lvl="0" marL="0" rtl="0" algn="l">
              <a:spcBef>
                <a:spcPts val="0"/>
              </a:spcBef>
              <a:spcAft>
                <a:spcPts val="0"/>
              </a:spcAft>
              <a:buNone/>
            </a:pPr>
            <a:r>
              <a:rPr lang="hu" sz="1400"/>
              <a:t>describe it by linear line equation of the form: b+a*x+noise</a:t>
            </a:r>
            <a:endParaRPr sz="1400"/>
          </a:p>
          <a:p>
            <a:pPr indent="0" lvl="0" marL="0" rtl="0" algn="l">
              <a:spcBef>
                <a:spcPts val="0"/>
              </a:spcBef>
              <a:spcAft>
                <a:spcPts val="0"/>
              </a:spcAft>
              <a:buNone/>
            </a:pPr>
            <a:r>
              <a:rPr lang="hu" sz="1400"/>
              <a:t>write it in matrix with  only varibale theta, so we assume data is acting like this, what we want is approximate theta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5c61ecf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5c61ecf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and how we formalize that, is a maximization problem</a:t>
            </a:r>
            <a:endParaRPr sz="1400"/>
          </a:p>
          <a:p>
            <a:pPr indent="0" lvl="0" marL="0" rtl="0" algn="l">
              <a:spcBef>
                <a:spcPts val="0"/>
              </a:spcBef>
              <a:spcAft>
                <a:spcPts val="0"/>
              </a:spcAft>
              <a:buNone/>
            </a:pPr>
            <a:r>
              <a:rPr lang="hu" sz="1400"/>
              <a:t>We have to do this because the problem is stochastic, there is no guarantee that the solution will be correct, instead, we form the problem as a </a:t>
            </a:r>
            <a:r>
              <a:rPr lang="hu" sz="1400"/>
              <a:t>maximum</a:t>
            </a:r>
            <a:r>
              <a:rPr lang="hu" sz="1400"/>
              <a:t> </a:t>
            </a:r>
            <a:r>
              <a:rPr lang="hu" sz="1400"/>
              <a:t>likelihood</a:t>
            </a:r>
            <a:r>
              <a:rPr lang="hu" sz="1400"/>
              <a:t> estimate problem, that is, </a:t>
            </a:r>
            <a:endParaRPr sz="1400"/>
          </a:p>
          <a:p>
            <a:pPr indent="0" lvl="0" marL="0" rtl="0" algn="l">
              <a:spcBef>
                <a:spcPts val="0"/>
              </a:spcBef>
              <a:spcAft>
                <a:spcPts val="0"/>
              </a:spcAft>
              <a:buNone/>
            </a:pPr>
            <a:r>
              <a:rPr lang="hu" sz="1400"/>
              <a:t>finding the solution with the maximum likelihood of being correct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we transform this equation to make it easier to compute. </a:t>
            </a:r>
            <a:endParaRPr sz="1400"/>
          </a:p>
          <a:p>
            <a:pPr indent="0" lvl="0" marL="0" rtl="0" algn="l">
              <a:spcBef>
                <a:spcPts val="0"/>
              </a:spcBef>
              <a:spcAft>
                <a:spcPts val="0"/>
              </a:spcAft>
              <a:buNone/>
            </a:pPr>
            <a:r>
              <a:rPr lang="hu" sz="1400"/>
              <a:t>We do a log transform because log is </a:t>
            </a:r>
            <a:r>
              <a:rPr lang="hu" sz="1400"/>
              <a:t>monotonically</a:t>
            </a:r>
            <a:r>
              <a:rPr lang="hu" sz="1400"/>
              <a:t> increasing so it doesnt change the properties of our function, and then solve the negative of that which is the negative log likelihood, because most software are doing minimization. and thats how we arrive to the negative log likelyhood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-max = minimization</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5c61ecf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c61ecf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sz="1400"/>
              <a:t>so in the last line, we </a:t>
            </a:r>
            <a:r>
              <a:rPr lang="hu" sz="1400"/>
              <a:t>don't</a:t>
            </a:r>
            <a:r>
              <a:rPr lang="hu" sz="1400"/>
              <a:t> consider that because that is constant, </a:t>
            </a:r>
            <a:r>
              <a:rPr lang="hu" sz="1400"/>
              <a:t>does not</a:t>
            </a:r>
            <a:r>
              <a:rPr lang="hu" sz="1400"/>
              <a:t> depend on theta</a:t>
            </a:r>
            <a:endParaRPr sz="1400"/>
          </a:p>
          <a:p>
            <a:pPr indent="0" lvl="0" marL="0" rtl="0" algn="l">
              <a:spcBef>
                <a:spcPts val="0"/>
              </a:spcBef>
              <a:spcAft>
                <a:spcPts val="0"/>
              </a:spcAft>
              <a:buNone/>
            </a:pPr>
            <a:r>
              <a:rPr lang="hu" sz="1400"/>
              <a:t>So we arrive to RSS, </a:t>
            </a:r>
            <a:r>
              <a:rPr lang="hu" sz="1400"/>
              <a:t>And that is the residual sum of the square tht of the difference of the actual output and the output generated by the model. that is the error, want to minimize rss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hu" sz="1400"/>
              <a:t> this is also known as the least squares error, as we are attempting to minimize the squared distance between the predicted values, and the values provided in the training (data) set. </a:t>
            </a:r>
            <a:endParaRPr sz="1400"/>
          </a:p>
          <a:p>
            <a:pPr indent="0" lvl="0" marL="0" rtl="0" algn="l">
              <a:spcBef>
                <a:spcPts val="0"/>
              </a:spcBef>
              <a:spcAft>
                <a:spcPts val="0"/>
              </a:spcAft>
              <a:buClr>
                <a:srgbClr val="000000"/>
              </a:buClr>
              <a:buSzPts val="1400"/>
              <a:buFont typeface="Arial"/>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hu"/>
              <a:t>University of Manchester AI ML Society - Introduction to ML</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Workshop 3</a:t>
            </a:r>
            <a:endParaRPr/>
          </a:p>
          <a:p>
            <a:pPr indent="0" lvl="0" marL="0" rtl="0" algn="ctr">
              <a:spcBef>
                <a:spcPts val="0"/>
              </a:spcBef>
              <a:spcAft>
                <a:spcPts val="0"/>
              </a:spcAft>
              <a:buNone/>
            </a:pPr>
            <a:r>
              <a:rPr lang="hu"/>
              <a:t>6th of November 2019</a:t>
            </a:r>
            <a:endParaRPr/>
          </a:p>
        </p:txBody>
      </p:sp>
      <p:pic>
        <p:nvPicPr>
          <p:cNvPr id="61" name="Google Shape;61;p13"/>
          <p:cNvPicPr preferRelativeResize="0"/>
          <p:nvPr/>
        </p:nvPicPr>
        <p:blipFill rotWithShape="1">
          <a:blip r:embed="rId3">
            <a:alphaModFix/>
          </a:blip>
          <a:srcRect b="25623" l="31988" r="33149" t="16871"/>
          <a:stretch/>
        </p:blipFill>
        <p:spPr>
          <a:xfrm>
            <a:off x="6811191" y="3174875"/>
            <a:ext cx="1864784" cy="1730101"/>
          </a:xfrm>
          <a:prstGeom prst="rect">
            <a:avLst/>
          </a:prstGeom>
          <a:noFill/>
          <a:ln>
            <a:noFill/>
          </a:ln>
        </p:spPr>
      </p:pic>
      <p:sp>
        <p:nvSpPr>
          <p:cNvPr id="62" name="Google Shape;62;p13"/>
          <p:cNvSpPr txBox="1"/>
          <p:nvPr>
            <p:ph idx="1" type="subTitle"/>
          </p:nvPr>
        </p:nvSpPr>
        <p:spPr>
          <a:xfrm>
            <a:off x="207125" y="4558025"/>
            <a:ext cx="7801500" cy="4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By Botond Maros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Distances: </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2"/>
          <p:cNvPicPr preferRelativeResize="0"/>
          <p:nvPr/>
        </p:nvPicPr>
        <p:blipFill rotWithShape="1">
          <a:blip r:embed="rId3">
            <a:alphaModFix/>
          </a:blip>
          <a:srcRect b="0" l="0" r="0" t="0"/>
          <a:stretch/>
        </p:blipFill>
        <p:spPr>
          <a:xfrm>
            <a:off x="1978072" y="1346275"/>
            <a:ext cx="5187849" cy="333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Gradient descent</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3"/>
          <p:cNvPicPr preferRelativeResize="0"/>
          <p:nvPr/>
        </p:nvPicPr>
        <p:blipFill>
          <a:blip r:embed="rId3">
            <a:alphaModFix/>
          </a:blip>
          <a:stretch>
            <a:fillRect/>
          </a:stretch>
        </p:blipFill>
        <p:spPr>
          <a:xfrm>
            <a:off x="1561214" y="1152475"/>
            <a:ext cx="6021573" cy="3738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The optimization</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lang="hu"/>
            </a:br>
            <a:br>
              <a:rPr lang="hu"/>
            </a:br>
            <a:br>
              <a:rPr lang="hu"/>
            </a:br>
            <a:br>
              <a:rPr lang="hu"/>
            </a:br>
            <a:br>
              <a:rPr lang="hu"/>
            </a:br>
            <a:br>
              <a:rPr lang="hu"/>
            </a:br>
            <a:br>
              <a:rPr lang="hu"/>
            </a:br>
            <a:r>
              <a:rPr lang="hu"/>
              <a:t>and</a:t>
            </a:r>
            <a:endParaRPr/>
          </a:p>
        </p:txBody>
      </p:sp>
      <p:pic>
        <p:nvPicPr>
          <p:cNvPr id="141" name="Google Shape;141;p24"/>
          <p:cNvPicPr preferRelativeResize="0"/>
          <p:nvPr/>
        </p:nvPicPr>
        <p:blipFill rotWithShape="1">
          <a:blip r:embed="rId3">
            <a:alphaModFix/>
          </a:blip>
          <a:srcRect b="0" l="3050" r="1319" t="8214"/>
          <a:stretch/>
        </p:blipFill>
        <p:spPr>
          <a:xfrm>
            <a:off x="2235075" y="1585725"/>
            <a:ext cx="4760075" cy="1467450"/>
          </a:xfrm>
          <a:prstGeom prst="rect">
            <a:avLst/>
          </a:prstGeom>
          <a:noFill/>
          <a:ln>
            <a:noFill/>
          </a:ln>
        </p:spPr>
      </p:pic>
      <p:pic>
        <p:nvPicPr>
          <p:cNvPr id="142" name="Google Shape;142;p24"/>
          <p:cNvPicPr preferRelativeResize="0"/>
          <p:nvPr/>
        </p:nvPicPr>
        <p:blipFill rotWithShape="1">
          <a:blip r:embed="rId4">
            <a:alphaModFix/>
          </a:blip>
          <a:srcRect b="0" l="7442" r="4692" t="0"/>
          <a:stretch/>
        </p:blipFill>
        <p:spPr>
          <a:xfrm>
            <a:off x="3385350" y="3903625"/>
            <a:ext cx="2450176" cy="75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Gradient descent </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hu"/>
              <a:t>Derivative:		</a:t>
            </a:r>
            <a:endParaRPr/>
          </a:p>
        </p:txBody>
      </p:sp>
      <p:pic>
        <p:nvPicPr>
          <p:cNvPr id="149" name="Google Shape;149;p25"/>
          <p:cNvPicPr preferRelativeResize="0"/>
          <p:nvPr/>
        </p:nvPicPr>
        <p:blipFill>
          <a:blip r:embed="rId3">
            <a:alphaModFix/>
          </a:blip>
          <a:stretch>
            <a:fillRect/>
          </a:stretch>
        </p:blipFill>
        <p:spPr>
          <a:xfrm>
            <a:off x="4437725" y="2004625"/>
            <a:ext cx="4095750" cy="2095500"/>
          </a:xfrm>
          <a:prstGeom prst="rect">
            <a:avLst/>
          </a:prstGeom>
          <a:noFill/>
          <a:ln>
            <a:noFill/>
          </a:ln>
        </p:spPr>
      </p:pic>
      <p:pic>
        <p:nvPicPr>
          <p:cNvPr id="150" name="Google Shape;150;p25"/>
          <p:cNvPicPr preferRelativeResize="0"/>
          <p:nvPr/>
        </p:nvPicPr>
        <p:blipFill>
          <a:blip r:embed="rId4">
            <a:alphaModFix/>
          </a:blip>
          <a:stretch>
            <a:fillRect/>
          </a:stretch>
        </p:blipFill>
        <p:spPr>
          <a:xfrm>
            <a:off x="702488" y="2181222"/>
            <a:ext cx="2790418" cy="78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Summary</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Fit a linear hyperplane</a:t>
            </a:r>
            <a:endParaRPr/>
          </a:p>
          <a:p>
            <a:pPr indent="-342900" lvl="0" marL="457200" rtl="0" algn="l">
              <a:spcBef>
                <a:spcPts val="0"/>
              </a:spcBef>
              <a:spcAft>
                <a:spcPts val="0"/>
              </a:spcAft>
              <a:buSzPts val="1800"/>
              <a:buChar char="-"/>
            </a:pPr>
            <a:r>
              <a:rPr lang="hu"/>
              <a:t>Calculate errors</a:t>
            </a:r>
            <a:endParaRPr/>
          </a:p>
          <a:p>
            <a:pPr indent="-342900" lvl="0" marL="457200" rtl="0" algn="l">
              <a:spcBef>
                <a:spcPts val="0"/>
              </a:spcBef>
              <a:spcAft>
                <a:spcPts val="0"/>
              </a:spcAft>
              <a:buSzPts val="1800"/>
              <a:buChar char="-"/>
            </a:pPr>
            <a:r>
              <a:rPr lang="hu"/>
              <a:t>Iteratively minimize errors by gradient descent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Logistic regression</a:t>
            </a:r>
            <a:endParaRPr/>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linear model + threshold function</a:t>
            </a:r>
            <a:endParaRPr/>
          </a:p>
          <a:p>
            <a:pPr indent="-342900" lvl="0" marL="457200" rtl="0" algn="l">
              <a:spcBef>
                <a:spcPts val="0"/>
              </a:spcBef>
              <a:spcAft>
                <a:spcPts val="0"/>
              </a:spcAft>
              <a:buSzPts val="1800"/>
              <a:buChar char="-"/>
            </a:pPr>
            <a:r>
              <a:rPr lang="hu"/>
              <a:t>sigmoid f(x) is in [0, 1]</a:t>
            </a:r>
            <a:endParaRPr/>
          </a:p>
          <a:p>
            <a:pPr indent="-342900" lvl="0" marL="457200" rtl="0" algn="l">
              <a:spcBef>
                <a:spcPts val="0"/>
              </a:spcBef>
              <a:spcAft>
                <a:spcPts val="0"/>
              </a:spcAft>
              <a:buSzPts val="1800"/>
              <a:buChar char="-"/>
            </a:pPr>
            <a:r>
              <a:rPr lang="hu"/>
              <a:t>take 0.5 as </a:t>
            </a:r>
            <a:r>
              <a:rPr lang="hu"/>
              <a:t>threshold</a:t>
            </a:r>
            <a:r>
              <a:rPr lang="hu"/>
              <a:t> </a:t>
            </a:r>
            <a:endParaRPr/>
          </a:p>
          <a:p>
            <a:pPr indent="-342900" lvl="0" marL="457200" rtl="0" algn="l">
              <a:spcBef>
                <a:spcPts val="0"/>
              </a:spcBef>
              <a:spcAft>
                <a:spcPts val="0"/>
              </a:spcAft>
              <a:buSzPts val="1800"/>
              <a:buChar char="-"/>
            </a:pPr>
            <a:r>
              <a:rPr lang="hu"/>
              <a:t>f(x) &gt; 0.5 -&gt; class 1</a:t>
            </a:r>
            <a:endParaRPr/>
          </a:p>
          <a:p>
            <a:pPr indent="-342900" lvl="0" marL="457200" rtl="0" algn="l">
              <a:spcBef>
                <a:spcPts val="0"/>
              </a:spcBef>
              <a:spcAft>
                <a:spcPts val="0"/>
              </a:spcAft>
              <a:buSzPts val="1800"/>
              <a:buChar char="-"/>
            </a:pPr>
            <a:r>
              <a:rPr lang="hu"/>
              <a:t>f(x) &lt;= 0.5 -&gt; class 2</a:t>
            </a:r>
            <a:endParaRPr/>
          </a:p>
        </p:txBody>
      </p:sp>
      <p:pic>
        <p:nvPicPr>
          <p:cNvPr id="163" name="Google Shape;163;p27"/>
          <p:cNvPicPr preferRelativeResize="0"/>
          <p:nvPr/>
        </p:nvPicPr>
        <p:blipFill>
          <a:blip r:embed="rId3">
            <a:alphaModFix/>
          </a:blip>
          <a:stretch>
            <a:fillRect/>
          </a:stretch>
        </p:blipFill>
        <p:spPr>
          <a:xfrm>
            <a:off x="4922675" y="1267175"/>
            <a:ext cx="3783675" cy="315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Logistic regression derivation</a:t>
            </a:r>
            <a:endParaRPr/>
          </a:p>
        </p:txBody>
      </p:sp>
      <p:sp>
        <p:nvSpPr>
          <p:cNvPr id="169" name="Google Shape;16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hu"/>
              <a:t>Logistic regression corresponds to this binary classification model:</a:t>
            </a:r>
            <a:br>
              <a:rPr lang="hu"/>
            </a:br>
            <a:br>
              <a:rPr lang="hu"/>
            </a:br>
            <a:br>
              <a:rPr lang="hu"/>
            </a:br>
            <a:r>
              <a:rPr lang="hu"/>
              <a:t>Where the negative log likelihood is:</a:t>
            </a:r>
            <a:br>
              <a:rPr lang="hu"/>
            </a:br>
            <a:br>
              <a:rPr lang="hu"/>
            </a:br>
            <a:br>
              <a:rPr lang="hu"/>
            </a:br>
            <a:br>
              <a:rPr lang="hu"/>
            </a:br>
            <a:br>
              <a:rPr lang="hu"/>
            </a:br>
            <a:br>
              <a:rPr lang="hu"/>
            </a:br>
            <a:r>
              <a:rPr lang="hu"/>
              <a:t>Where </a:t>
            </a:r>
            <a:endParaRPr/>
          </a:p>
        </p:txBody>
      </p:sp>
      <p:pic>
        <p:nvPicPr>
          <p:cNvPr id="170" name="Google Shape;170;p28"/>
          <p:cNvPicPr preferRelativeResize="0"/>
          <p:nvPr/>
        </p:nvPicPr>
        <p:blipFill rotWithShape="1">
          <a:blip r:embed="rId3">
            <a:alphaModFix/>
          </a:blip>
          <a:srcRect b="0" l="0" r="0" t="0"/>
          <a:stretch/>
        </p:blipFill>
        <p:spPr>
          <a:xfrm>
            <a:off x="2854125" y="1558600"/>
            <a:ext cx="3435750" cy="472275"/>
          </a:xfrm>
          <a:prstGeom prst="rect">
            <a:avLst/>
          </a:prstGeom>
          <a:noFill/>
          <a:ln>
            <a:noFill/>
          </a:ln>
        </p:spPr>
      </p:pic>
      <p:pic>
        <p:nvPicPr>
          <p:cNvPr id="171" name="Google Shape;171;p28"/>
          <p:cNvPicPr preferRelativeResize="0"/>
          <p:nvPr/>
        </p:nvPicPr>
        <p:blipFill rotWithShape="1">
          <a:blip r:embed="rId4">
            <a:alphaModFix/>
          </a:blip>
          <a:srcRect b="0" l="0" r="0" t="0"/>
          <a:stretch/>
        </p:blipFill>
        <p:spPr>
          <a:xfrm>
            <a:off x="2492425" y="2571738"/>
            <a:ext cx="4159151" cy="1334925"/>
          </a:xfrm>
          <a:prstGeom prst="rect">
            <a:avLst/>
          </a:prstGeom>
          <a:noFill/>
          <a:ln>
            <a:noFill/>
          </a:ln>
        </p:spPr>
      </p:pic>
      <p:pic>
        <p:nvPicPr>
          <p:cNvPr id="172" name="Google Shape;172;p28"/>
          <p:cNvPicPr preferRelativeResize="0"/>
          <p:nvPr/>
        </p:nvPicPr>
        <p:blipFill rotWithShape="1">
          <a:blip r:embed="rId5">
            <a:alphaModFix/>
          </a:blip>
          <a:srcRect b="0" l="0" r="0" t="0"/>
          <a:stretch/>
        </p:blipFill>
        <p:spPr>
          <a:xfrm>
            <a:off x="3433700" y="4323850"/>
            <a:ext cx="2276608" cy="47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Sigmoid function</a:t>
            </a:r>
            <a:endParaRPr/>
          </a:p>
        </p:txBody>
      </p:sp>
      <p:sp>
        <p:nvSpPr>
          <p:cNvPr id="178" name="Google Shape;17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9" name="Google Shape;179;p29"/>
          <p:cNvPicPr preferRelativeResize="0"/>
          <p:nvPr/>
        </p:nvPicPr>
        <p:blipFill>
          <a:blip r:embed="rId3">
            <a:alphaModFix/>
          </a:blip>
          <a:stretch>
            <a:fillRect/>
          </a:stretch>
        </p:blipFill>
        <p:spPr>
          <a:xfrm>
            <a:off x="2139925" y="1243013"/>
            <a:ext cx="4864150" cy="3235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Logistic regression derivation</a:t>
            </a:r>
            <a:endParaRPr/>
          </a:p>
        </p:txBody>
      </p:sp>
      <p:sp>
        <p:nvSpPr>
          <p:cNvPr id="185" name="Google Shape;18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hu"/>
              <a:t>Logistic regression corresponds to this binary classification model:</a:t>
            </a:r>
            <a:br>
              <a:rPr lang="hu"/>
            </a:br>
            <a:br>
              <a:rPr lang="hu"/>
            </a:br>
            <a:br>
              <a:rPr lang="hu"/>
            </a:br>
            <a:r>
              <a:rPr lang="hu"/>
              <a:t>Where the negative log likelihood is:</a:t>
            </a:r>
            <a:br>
              <a:rPr lang="hu"/>
            </a:br>
            <a:br>
              <a:rPr lang="hu"/>
            </a:br>
            <a:br>
              <a:rPr lang="hu"/>
            </a:br>
            <a:br>
              <a:rPr lang="hu"/>
            </a:br>
            <a:br>
              <a:rPr lang="hu"/>
            </a:br>
            <a:br>
              <a:rPr lang="hu"/>
            </a:br>
            <a:r>
              <a:rPr lang="hu"/>
              <a:t>Where </a:t>
            </a:r>
            <a:endParaRPr/>
          </a:p>
        </p:txBody>
      </p:sp>
      <p:pic>
        <p:nvPicPr>
          <p:cNvPr id="186" name="Google Shape;186;p30"/>
          <p:cNvPicPr preferRelativeResize="0"/>
          <p:nvPr/>
        </p:nvPicPr>
        <p:blipFill rotWithShape="1">
          <a:blip r:embed="rId3">
            <a:alphaModFix/>
          </a:blip>
          <a:srcRect b="0" l="0" r="0" t="0"/>
          <a:stretch/>
        </p:blipFill>
        <p:spPr>
          <a:xfrm>
            <a:off x="2854125" y="1558600"/>
            <a:ext cx="3435750" cy="472275"/>
          </a:xfrm>
          <a:prstGeom prst="rect">
            <a:avLst/>
          </a:prstGeom>
          <a:noFill/>
          <a:ln>
            <a:noFill/>
          </a:ln>
        </p:spPr>
      </p:pic>
      <p:pic>
        <p:nvPicPr>
          <p:cNvPr id="187" name="Google Shape;187;p30"/>
          <p:cNvPicPr preferRelativeResize="0"/>
          <p:nvPr/>
        </p:nvPicPr>
        <p:blipFill rotWithShape="1">
          <a:blip r:embed="rId4">
            <a:alphaModFix/>
          </a:blip>
          <a:srcRect b="0" l="0" r="0" t="0"/>
          <a:stretch/>
        </p:blipFill>
        <p:spPr>
          <a:xfrm>
            <a:off x="2492425" y="2571738"/>
            <a:ext cx="4159151" cy="1334925"/>
          </a:xfrm>
          <a:prstGeom prst="rect">
            <a:avLst/>
          </a:prstGeom>
          <a:noFill/>
          <a:ln>
            <a:noFill/>
          </a:ln>
        </p:spPr>
      </p:pic>
      <p:pic>
        <p:nvPicPr>
          <p:cNvPr id="188" name="Google Shape;188;p30"/>
          <p:cNvPicPr preferRelativeResize="0"/>
          <p:nvPr/>
        </p:nvPicPr>
        <p:blipFill rotWithShape="1">
          <a:blip r:embed="rId5">
            <a:alphaModFix/>
          </a:blip>
          <a:srcRect b="0" l="0" r="0" t="0"/>
          <a:stretch/>
        </p:blipFill>
        <p:spPr>
          <a:xfrm>
            <a:off x="3433700" y="4323850"/>
            <a:ext cx="2276608" cy="472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Gradient descent for logistic regression</a:t>
            </a:r>
            <a:endParaRPr/>
          </a:p>
        </p:txBody>
      </p:sp>
      <p:sp>
        <p:nvSpPr>
          <p:cNvPr id="194" name="Google Shape;19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31"/>
          <p:cNvPicPr preferRelativeResize="0"/>
          <p:nvPr/>
        </p:nvPicPr>
        <p:blipFill>
          <a:blip r:embed="rId3">
            <a:alphaModFix/>
          </a:blip>
          <a:stretch>
            <a:fillRect/>
          </a:stretch>
        </p:blipFill>
        <p:spPr>
          <a:xfrm>
            <a:off x="1444775" y="1241273"/>
            <a:ext cx="6254451" cy="975675"/>
          </a:xfrm>
          <a:prstGeom prst="rect">
            <a:avLst/>
          </a:prstGeom>
          <a:noFill/>
          <a:ln>
            <a:noFill/>
          </a:ln>
        </p:spPr>
      </p:pic>
      <p:pic>
        <p:nvPicPr>
          <p:cNvPr id="196" name="Google Shape;196;p31"/>
          <p:cNvPicPr preferRelativeResize="0"/>
          <p:nvPr/>
        </p:nvPicPr>
        <p:blipFill>
          <a:blip r:embed="rId4">
            <a:alphaModFix/>
          </a:blip>
          <a:stretch>
            <a:fillRect/>
          </a:stretch>
        </p:blipFill>
        <p:spPr>
          <a:xfrm>
            <a:off x="2524125" y="2440500"/>
            <a:ext cx="4095750" cy="209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Intro to ML timetable</a:t>
            </a:r>
            <a:endParaRPr/>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Workshop 1 - Introduction to Machine Learning</a:t>
            </a:r>
            <a:endParaRPr/>
          </a:p>
          <a:p>
            <a:pPr indent="0" lvl="0" marL="0" rtl="0" algn="l">
              <a:spcBef>
                <a:spcPts val="1600"/>
              </a:spcBef>
              <a:spcAft>
                <a:spcPts val="0"/>
              </a:spcAft>
              <a:buNone/>
            </a:pPr>
            <a:r>
              <a:rPr lang="hu"/>
              <a:t>Workshop 2 - Data preprocessing</a:t>
            </a:r>
            <a:r>
              <a:rPr b="1" lang="hu"/>
              <a:t> </a:t>
            </a:r>
            <a:endParaRPr b="1"/>
          </a:p>
          <a:p>
            <a:pPr indent="0" lvl="0" marL="0" rtl="0" algn="l">
              <a:spcBef>
                <a:spcPts val="1600"/>
              </a:spcBef>
              <a:spcAft>
                <a:spcPts val="0"/>
              </a:spcAft>
              <a:buNone/>
            </a:pPr>
            <a:r>
              <a:rPr b="1" lang="hu"/>
              <a:t>Workshop 3 - Fundamental  Algorithms I</a:t>
            </a:r>
            <a:endParaRPr b="1"/>
          </a:p>
          <a:p>
            <a:pPr indent="0" lvl="0" marL="0" rtl="0" algn="l">
              <a:spcBef>
                <a:spcPts val="1600"/>
              </a:spcBef>
              <a:spcAft>
                <a:spcPts val="0"/>
              </a:spcAft>
              <a:buNone/>
            </a:pPr>
            <a:r>
              <a:rPr lang="hu"/>
              <a:t>Workshop 4 - Fundamental Algorithms II</a:t>
            </a:r>
            <a:endParaRPr/>
          </a:p>
          <a:p>
            <a:pPr indent="0" lvl="0" marL="0" rtl="0" algn="l">
              <a:spcBef>
                <a:spcPts val="1600"/>
              </a:spcBef>
              <a:spcAft>
                <a:spcPts val="0"/>
              </a:spcAft>
              <a:buNone/>
            </a:pPr>
            <a:r>
              <a:rPr lang="hu"/>
              <a:t>Workshop 5 - Neural Networks Part I</a:t>
            </a:r>
            <a:endParaRPr/>
          </a:p>
          <a:p>
            <a:pPr indent="0" lvl="0" marL="0" rtl="0" algn="l">
              <a:spcBef>
                <a:spcPts val="1600"/>
              </a:spcBef>
              <a:spcAft>
                <a:spcPts val="0"/>
              </a:spcAft>
              <a:buNone/>
            </a:pPr>
            <a:r>
              <a:rPr lang="hu"/>
              <a:t>Workshop 6 - Neural Networks Part II</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Notes</a:t>
            </a:r>
            <a:endParaRPr/>
          </a:p>
        </p:txBody>
      </p:sp>
      <p:sp>
        <p:nvSpPr>
          <p:cNvPr id="202" name="Google Shape;20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There are other optimization algorithms that might be better</a:t>
            </a:r>
            <a:endParaRPr/>
          </a:p>
          <a:p>
            <a:pPr indent="-342900" lvl="0" marL="457200" rtl="0" algn="l">
              <a:spcBef>
                <a:spcPts val="0"/>
              </a:spcBef>
              <a:spcAft>
                <a:spcPts val="0"/>
              </a:spcAft>
              <a:buSzPts val="1800"/>
              <a:buChar char="-"/>
            </a:pPr>
            <a:r>
              <a:rPr lang="hu"/>
              <a:t>Minimum of errors != accuracy</a:t>
            </a:r>
            <a:endParaRPr/>
          </a:p>
          <a:p>
            <a:pPr indent="-342900" lvl="0" marL="457200" rtl="0" algn="l">
              <a:spcBef>
                <a:spcPts val="0"/>
              </a:spcBef>
              <a:spcAft>
                <a:spcPts val="0"/>
              </a:spcAft>
              <a:buSzPts val="1800"/>
              <a:buChar char="-"/>
            </a:pPr>
            <a:r>
              <a:rPr lang="hu"/>
              <a:t>Classification accuracy: misclassified/all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CART - Classification and regression trees</a:t>
            </a:r>
            <a:endParaRPr/>
          </a:p>
        </p:txBody>
      </p:sp>
      <p:sp>
        <p:nvSpPr>
          <p:cNvPr id="208" name="Google Shape;20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What if we want a richer partitioning?	</a:t>
            </a:r>
            <a:endParaRPr/>
          </a:p>
          <a:p>
            <a:pPr indent="0" lvl="0" marL="457200" rtl="0" algn="l">
              <a:spcBef>
                <a:spcPts val="1600"/>
              </a:spcBef>
              <a:spcAft>
                <a:spcPts val="1600"/>
              </a:spcAft>
              <a:buNone/>
            </a:pPr>
            <a:r>
              <a:t/>
            </a:r>
            <a:endParaRPr/>
          </a:p>
        </p:txBody>
      </p:sp>
      <p:pic>
        <p:nvPicPr>
          <p:cNvPr id="209" name="Google Shape;209;p33"/>
          <p:cNvPicPr preferRelativeResize="0"/>
          <p:nvPr/>
        </p:nvPicPr>
        <p:blipFill rotWithShape="1">
          <a:blip r:embed="rId3">
            <a:alphaModFix/>
          </a:blip>
          <a:srcRect b="0" l="0" r="0" t="0"/>
          <a:stretch/>
        </p:blipFill>
        <p:spPr>
          <a:xfrm>
            <a:off x="2876825" y="1815829"/>
            <a:ext cx="3390361" cy="275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431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Decision trees</a:t>
            </a:r>
            <a:endParaRPr/>
          </a:p>
        </p:txBody>
      </p:sp>
      <p:sp>
        <p:nvSpPr>
          <p:cNvPr id="215" name="Google Shape;215;p34"/>
          <p:cNvSpPr txBox="1"/>
          <p:nvPr>
            <p:ph idx="1" type="body"/>
          </p:nvPr>
        </p:nvSpPr>
        <p:spPr>
          <a:xfrm>
            <a:off x="311700" y="1208925"/>
            <a:ext cx="4048500" cy="336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Nodes partition the data</a:t>
            </a:r>
            <a:endParaRPr/>
          </a:p>
          <a:p>
            <a:pPr indent="-342900" lvl="0" marL="457200" rtl="0" algn="l">
              <a:spcBef>
                <a:spcPts val="0"/>
              </a:spcBef>
              <a:spcAft>
                <a:spcPts val="0"/>
              </a:spcAft>
              <a:buSzPts val="1800"/>
              <a:buChar char="-"/>
            </a:pPr>
            <a:r>
              <a:rPr lang="hu"/>
              <a:t>Internal node: test on values</a:t>
            </a:r>
            <a:endParaRPr/>
          </a:p>
          <a:p>
            <a:pPr indent="-342900" lvl="0" marL="457200" rtl="0" algn="l">
              <a:spcBef>
                <a:spcPts val="0"/>
              </a:spcBef>
              <a:spcAft>
                <a:spcPts val="0"/>
              </a:spcAft>
              <a:buSzPts val="1800"/>
              <a:buChar char="-"/>
            </a:pPr>
            <a:r>
              <a:rPr lang="hu"/>
              <a:t>Leaf node: </a:t>
            </a:r>
            <a:r>
              <a:rPr lang="hu"/>
              <a:t>training</a:t>
            </a:r>
            <a:r>
              <a:rPr lang="hu"/>
              <a:t> example that satisfy each branch</a:t>
            </a:r>
            <a:endParaRPr/>
          </a:p>
        </p:txBody>
      </p:sp>
      <p:pic>
        <p:nvPicPr>
          <p:cNvPr id="216" name="Google Shape;216;p34"/>
          <p:cNvPicPr preferRelativeResize="0"/>
          <p:nvPr/>
        </p:nvPicPr>
        <p:blipFill>
          <a:blip r:embed="rId3">
            <a:alphaModFix/>
          </a:blip>
          <a:stretch>
            <a:fillRect/>
          </a:stretch>
        </p:blipFill>
        <p:spPr>
          <a:xfrm>
            <a:off x="4467435" y="1180688"/>
            <a:ext cx="4364874" cy="3359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How to grow a tree</a:t>
            </a:r>
            <a:endParaRPr/>
          </a:p>
        </p:txBody>
      </p:sp>
      <p:sp>
        <p:nvSpPr>
          <p:cNvPr id="222" name="Google Shape;22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At each node, we want to maximise the information gain </a:t>
            </a:r>
            <a:endParaRPr/>
          </a:p>
          <a:p>
            <a:pPr indent="-342900" lvl="0" marL="457200" rtl="0" algn="l">
              <a:spcBef>
                <a:spcPts val="0"/>
              </a:spcBef>
              <a:spcAft>
                <a:spcPts val="0"/>
              </a:spcAft>
              <a:buSzPts val="1800"/>
              <a:buChar char="-"/>
            </a:pPr>
            <a:r>
              <a:rPr lang="hu"/>
              <a:t>Example -  40 examples: 30 positive, 10 negative</a:t>
            </a:r>
            <a:endParaRPr/>
          </a:p>
          <a:p>
            <a:pPr indent="-342900" lvl="0" marL="457200" rtl="0" algn="l">
              <a:spcBef>
                <a:spcPts val="0"/>
              </a:spcBef>
              <a:spcAft>
                <a:spcPts val="0"/>
              </a:spcAft>
              <a:buSzPts val="1800"/>
              <a:buChar char="-"/>
            </a:pPr>
            <a:r>
              <a:rPr lang="hu"/>
              <a:t>Which test is better? One with more information</a:t>
            </a:r>
            <a:endParaRPr/>
          </a:p>
        </p:txBody>
      </p:sp>
      <p:pic>
        <p:nvPicPr>
          <p:cNvPr id="223" name="Google Shape;223;p35"/>
          <p:cNvPicPr preferRelativeResize="0"/>
          <p:nvPr/>
        </p:nvPicPr>
        <p:blipFill>
          <a:blip r:embed="rId3">
            <a:alphaModFix/>
          </a:blip>
          <a:stretch>
            <a:fillRect/>
          </a:stretch>
        </p:blipFill>
        <p:spPr>
          <a:xfrm>
            <a:off x="1827625" y="2502753"/>
            <a:ext cx="5358175" cy="2066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Information</a:t>
            </a:r>
            <a:endParaRPr/>
          </a:p>
        </p:txBody>
      </p:sp>
      <p:sp>
        <p:nvSpPr>
          <p:cNvPr id="229" name="Google Shape;22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Dataset entropy (information): 	-p*log2(p) - q*log2(q) </a:t>
            </a:r>
            <a:endParaRPr/>
          </a:p>
          <a:p>
            <a:pPr indent="-342900" lvl="0" marL="457200" rtl="0" algn="l">
              <a:spcBef>
                <a:spcPts val="1600"/>
              </a:spcBef>
              <a:spcAft>
                <a:spcPts val="0"/>
              </a:spcAft>
              <a:buSzPts val="1800"/>
              <a:buChar char="-"/>
            </a:pPr>
            <a:r>
              <a:rPr lang="hu"/>
              <a:t>p = positive/positive+negative</a:t>
            </a:r>
            <a:endParaRPr/>
          </a:p>
          <a:p>
            <a:pPr indent="-342900" lvl="0" marL="457200" rtl="0" algn="l">
              <a:spcBef>
                <a:spcPts val="0"/>
              </a:spcBef>
              <a:spcAft>
                <a:spcPts val="0"/>
              </a:spcAft>
              <a:buSzPts val="1800"/>
              <a:buChar char="-"/>
            </a:pPr>
            <a:r>
              <a:rPr lang="hu"/>
              <a:t> q = negative/positive+negative</a:t>
            </a:r>
            <a:endParaRPr/>
          </a:p>
          <a:p>
            <a:pPr indent="0" lvl="0" marL="0" rtl="0" algn="l">
              <a:spcBef>
                <a:spcPts val="1600"/>
              </a:spcBef>
              <a:spcAft>
                <a:spcPts val="0"/>
              </a:spcAft>
              <a:buNone/>
            </a:pPr>
            <a:r>
              <a:rPr lang="hu"/>
              <a:t>Conditional entropy: probability of arriving to a node * entropy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Which is best?</a:t>
            </a:r>
            <a:endParaRPr/>
          </a:p>
        </p:txBody>
      </p:sp>
      <p:sp>
        <p:nvSpPr>
          <p:cNvPr id="235" name="Google Shape;23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Dataset entrop:</a:t>
            </a:r>
            <a:br>
              <a:rPr lang="hu"/>
            </a:br>
            <a:r>
              <a:rPr lang="hu"/>
              <a:t>30+ and 10-      =&gt; p=3/4 , q = </a:t>
            </a:r>
            <a:r>
              <a:rPr lang="hu"/>
              <a:t>1/4</a:t>
            </a:r>
            <a:r>
              <a:rPr lang="hu"/>
              <a:t> </a:t>
            </a:r>
            <a:br>
              <a:rPr lang="hu"/>
            </a:br>
            <a:r>
              <a:rPr lang="hu"/>
              <a:t>H(D) = -(3/4)log2 (3/4)-(1/4)log2 (1/4) = 0.811</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hu"/>
              <a:t>Test 1: </a:t>
            </a:r>
            <a:br>
              <a:rPr lang="hu"/>
            </a:br>
            <a:r>
              <a:rPr lang="hu"/>
              <a:t>H(D|T1 ) = (30/40)[-(20/30)log2 (20/30)-(10/30)log2 (10/30)]+(10/40)[0] = 0.688</a:t>
            </a:r>
            <a:endParaRPr/>
          </a:p>
          <a:p>
            <a:pPr indent="0" lvl="0" marL="0" rtl="0" algn="l">
              <a:spcBef>
                <a:spcPts val="1600"/>
              </a:spcBef>
              <a:spcAft>
                <a:spcPts val="0"/>
              </a:spcAft>
              <a:buNone/>
            </a:pPr>
            <a:r>
              <a:rPr lang="hu"/>
              <a:t>Test 2:</a:t>
            </a:r>
            <a:br>
              <a:rPr lang="hu"/>
            </a:br>
            <a:r>
              <a:rPr lang="hu"/>
              <a:t>H(D|T2 ) = (22/40)[-(15/22)log2 (15/22)-(7/22)log2 (7/22)]</a:t>
            </a:r>
            <a:br>
              <a:rPr lang="hu"/>
            </a:br>
            <a:r>
              <a:rPr lang="hu"/>
              <a:t>			+ (18/40)[-(15/18)log2 (15/18)-(3/18)log2 (3/18)] = 0.788</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36" name="Google Shape;236;p37"/>
          <p:cNvPicPr preferRelativeResize="0"/>
          <p:nvPr/>
        </p:nvPicPr>
        <p:blipFill>
          <a:blip r:embed="rId3">
            <a:alphaModFix/>
          </a:blip>
          <a:stretch>
            <a:fillRect/>
          </a:stretch>
        </p:blipFill>
        <p:spPr>
          <a:xfrm>
            <a:off x="5540025" y="1152475"/>
            <a:ext cx="3292276" cy="1271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Growing a tree</a:t>
            </a:r>
            <a:endParaRPr/>
          </a:p>
        </p:txBody>
      </p:sp>
      <p:sp>
        <p:nvSpPr>
          <p:cNvPr id="242" name="Google Shape;24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hu"/>
              <a:t>Pick best test to split the data</a:t>
            </a:r>
            <a:endParaRPr/>
          </a:p>
          <a:p>
            <a:pPr indent="-342900" lvl="0" marL="457200" rtl="0" algn="l">
              <a:spcBef>
                <a:spcPts val="0"/>
              </a:spcBef>
              <a:spcAft>
                <a:spcPts val="0"/>
              </a:spcAft>
              <a:buSzPts val="1800"/>
              <a:buAutoNum type="arabicPeriod"/>
            </a:pPr>
            <a:r>
              <a:rPr lang="hu"/>
              <a:t>Split the data</a:t>
            </a:r>
            <a:endParaRPr/>
          </a:p>
          <a:p>
            <a:pPr indent="-342900" lvl="0" marL="457200" rtl="0" algn="l">
              <a:spcBef>
                <a:spcPts val="0"/>
              </a:spcBef>
              <a:spcAft>
                <a:spcPts val="0"/>
              </a:spcAft>
              <a:buSzPts val="1800"/>
              <a:buAutoNum type="arabicPeriod"/>
            </a:pPr>
            <a:r>
              <a:rPr lang="hu"/>
              <a:t>Repeat for each subset</a:t>
            </a:r>
            <a:endParaRPr/>
          </a:p>
          <a:p>
            <a:pPr indent="0" lvl="0" marL="0" rtl="0" algn="l">
              <a:spcBef>
                <a:spcPts val="1600"/>
              </a:spcBef>
              <a:spcAft>
                <a:spcPts val="1600"/>
              </a:spcAft>
              <a:buNone/>
            </a:pPr>
            <a:r>
              <a:rPr lang="hu"/>
              <a:t>Stop if:</a:t>
            </a:r>
            <a:br>
              <a:rPr lang="hu"/>
            </a:br>
            <a:r>
              <a:rPr lang="hu"/>
              <a:t>  4.    If all the training instances have the same class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Summary</a:t>
            </a:r>
            <a:endParaRPr/>
          </a:p>
        </p:txBody>
      </p:sp>
      <p:sp>
        <p:nvSpPr>
          <p:cNvPr id="248" name="Google Shape;24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Linear regression</a:t>
            </a:r>
            <a:endParaRPr/>
          </a:p>
          <a:p>
            <a:pPr indent="0" lvl="0" marL="0" rtl="0" algn="l">
              <a:spcBef>
                <a:spcPts val="1600"/>
              </a:spcBef>
              <a:spcAft>
                <a:spcPts val="0"/>
              </a:spcAft>
              <a:buNone/>
            </a:pPr>
            <a:r>
              <a:rPr lang="hu"/>
              <a:t>Gradient descent</a:t>
            </a:r>
            <a:endParaRPr/>
          </a:p>
          <a:p>
            <a:pPr indent="0" lvl="0" marL="0" rtl="0" algn="l">
              <a:spcBef>
                <a:spcPts val="1600"/>
              </a:spcBef>
              <a:spcAft>
                <a:spcPts val="0"/>
              </a:spcAft>
              <a:buNone/>
            </a:pPr>
            <a:r>
              <a:rPr lang="hu"/>
              <a:t>Logistic regression = linear regression + sigmoid</a:t>
            </a:r>
            <a:endParaRPr/>
          </a:p>
          <a:p>
            <a:pPr indent="0" lvl="0" marL="0" rtl="0" algn="l">
              <a:spcBef>
                <a:spcPts val="1600"/>
              </a:spcBef>
              <a:spcAft>
                <a:spcPts val="0"/>
              </a:spcAft>
              <a:buNone/>
            </a:pPr>
            <a:r>
              <a:rPr lang="hu"/>
              <a:t>Decision trees</a:t>
            </a:r>
            <a:endParaRPr/>
          </a:p>
          <a:p>
            <a:pPr indent="0" lvl="0" marL="0" rtl="0" algn="l">
              <a:spcBef>
                <a:spcPts val="1600"/>
              </a:spcBef>
              <a:spcAft>
                <a:spcPts val="1600"/>
              </a:spcAft>
              <a:buNone/>
            </a:pPr>
            <a:r>
              <a:rPr lang="hu"/>
              <a:t>Information gain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Today’s session</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Linear regression</a:t>
            </a:r>
            <a:endParaRPr/>
          </a:p>
          <a:p>
            <a:pPr indent="-342900" lvl="0" marL="457200" rtl="0" algn="l">
              <a:spcBef>
                <a:spcPts val="0"/>
              </a:spcBef>
              <a:spcAft>
                <a:spcPts val="0"/>
              </a:spcAft>
              <a:buSzPts val="1800"/>
              <a:buChar char="-"/>
            </a:pPr>
            <a:r>
              <a:rPr lang="hu"/>
              <a:t>Logistic regression</a:t>
            </a:r>
            <a:endParaRPr/>
          </a:p>
          <a:p>
            <a:pPr indent="-342900" lvl="0" marL="457200" rtl="0" algn="l">
              <a:spcBef>
                <a:spcPts val="0"/>
              </a:spcBef>
              <a:spcAft>
                <a:spcPts val="0"/>
              </a:spcAft>
              <a:buSzPts val="1800"/>
              <a:buChar char="-"/>
            </a:pPr>
            <a:r>
              <a:rPr lang="hu"/>
              <a:t>Gradient descent</a:t>
            </a:r>
            <a:endParaRPr/>
          </a:p>
          <a:p>
            <a:pPr indent="-342900" lvl="0" marL="457200" rtl="0" algn="l">
              <a:spcBef>
                <a:spcPts val="0"/>
              </a:spcBef>
              <a:spcAft>
                <a:spcPts val="0"/>
              </a:spcAft>
              <a:buSzPts val="1800"/>
              <a:buChar char="-"/>
            </a:pPr>
            <a:r>
              <a:rPr lang="hu"/>
              <a:t>Decision tree</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What are we doing?</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hu"/>
              <a:t>Come up with a model that describes data</a:t>
            </a:r>
            <a:endParaRPr/>
          </a:p>
          <a:p>
            <a:pPr indent="-342900" lvl="0" marL="457200" rtl="0" algn="l">
              <a:spcBef>
                <a:spcPts val="0"/>
              </a:spcBef>
              <a:spcAft>
                <a:spcPts val="0"/>
              </a:spcAft>
              <a:buSzPts val="1800"/>
              <a:buChar char="-"/>
            </a:pPr>
            <a:r>
              <a:rPr lang="hu"/>
              <a:t>Measure how it describes the data</a:t>
            </a:r>
            <a:endParaRPr/>
          </a:p>
          <a:p>
            <a:pPr indent="-342900" lvl="0" marL="457200" rtl="0" algn="l">
              <a:spcBef>
                <a:spcPts val="0"/>
              </a:spcBef>
              <a:spcAft>
                <a:spcPts val="0"/>
              </a:spcAft>
              <a:buSzPts val="1800"/>
              <a:buChar char="-"/>
            </a:pPr>
            <a:r>
              <a:rPr lang="hu"/>
              <a:t>Calculate error = difference of real data vs model</a:t>
            </a:r>
            <a:endParaRPr/>
          </a:p>
          <a:p>
            <a:pPr indent="-342900" lvl="0" marL="457200" rtl="0" algn="l">
              <a:spcBef>
                <a:spcPts val="0"/>
              </a:spcBef>
              <a:spcAft>
                <a:spcPts val="0"/>
              </a:spcAft>
              <a:buSzPts val="1800"/>
              <a:buChar char="-"/>
            </a:pPr>
            <a:r>
              <a:rPr lang="hu"/>
              <a:t>Find model with lowest error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Two main types of ML algos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Regression :</a:t>
            </a:r>
            <a:br>
              <a:rPr lang="hu"/>
            </a:br>
            <a:r>
              <a:rPr lang="hu"/>
              <a:t>		- input maps directly to a </a:t>
            </a:r>
            <a:r>
              <a:rPr lang="hu"/>
              <a:t>continuous output space</a:t>
            </a:r>
            <a:r>
              <a:rPr lang="hu"/>
              <a:t> </a:t>
            </a:r>
            <a:br>
              <a:rPr lang="hu"/>
            </a:br>
            <a:r>
              <a:rPr lang="hu"/>
              <a:t>		- involves estimating or predicting a response</a:t>
            </a:r>
            <a:endParaRPr/>
          </a:p>
          <a:p>
            <a:pPr indent="0" lvl="0" marL="0" rtl="0" algn="l">
              <a:spcBef>
                <a:spcPts val="1600"/>
              </a:spcBef>
              <a:spcAft>
                <a:spcPts val="0"/>
              </a:spcAft>
              <a:buNone/>
            </a:pPr>
            <a:r>
              <a:rPr lang="hu"/>
              <a:t>Classification:</a:t>
            </a:r>
            <a:br>
              <a:rPr lang="hu"/>
            </a:br>
            <a:r>
              <a:rPr lang="hu"/>
              <a:t>		- input maps to a class label</a:t>
            </a:r>
            <a:br>
              <a:rPr lang="hu"/>
            </a:br>
            <a:r>
              <a:rPr lang="hu"/>
              <a:t>		- identifying class membership</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What is linear regression?</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8"/>
          <p:cNvPicPr preferRelativeResize="0"/>
          <p:nvPr/>
        </p:nvPicPr>
        <p:blipFill>
          <a:blip r:embed="rId3">
            <a:alphaModFix/>
          </a:blip>
          <a:stretch>
            <a:fillRect/>
          </a:stretch>
        </p:blipFill>
        <p:spPr>
          <a:xfrm>
            <a:off x="2367162" y="1196863"/>
            <a:ext cx="4409675" cy="332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Linear regression</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General form of the linear regression problem:  </a:t>
            </a:r>
            <a:br>
              <a:rPr lang="hu"/>
            </a:br>
            <a:endParaRPr/>
          </a:p>
          <a:p>
            <a:pPr indent="0" lvl="0" marL="0" rtl="0" algn="l">
              <a:spcBef>
                <a:spcPts val="1600"/>
              </a:spcBef>
              <a:spcAft>
                <a:spcPts val="0"/>
              </a:spcAft>
              <a:buNone/>
            </a:pPr>
            <a:r>
              <a:t/>
            </a:r>
            <a:endParaRPr/>
          </a:p>
          <a:p>
            <a:pPr indent="0" lvl="0" marL="0" rtl="0" algn="l">
              <a:spcBef>
                <a:spcPts val="0"/>
              </a:spcBef>
              <a:spcAft>
                <a:spcPts val="0"/>
              </a:spcAft>
              <a:buNone/>
            </a:pPr>
            <a:br>
              <a:rPr lang="hu"/>
            </a:br>
            <a:r>
              <a:rPr lang="hu"/>
              <a:t>Where 	</a:t>
            </a:r>
            <a:endParaRPr/>
          </a:p>
          <a:p>
            <a:pPr indent="0" lvl="0" marL="0" rtl="0" algn="l">
              <a:spcBef>
                <a:spcPts val="1600"/>
              </a:spcBef>
              <a:spcAft>
                <a:spcPts val="0"/>
              </a:spcAft>
              <a:buNone/>
            </a:pPr>
            <a:r>
              <a:rPr lang="hu"/>
              <a:t>In vector form:</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hu"/>
              <a:t>Probabilistic form:</a:t>
            </a:r>
            <a:endParaRPr/>
          </a:p>
        </p:txBody>
      </p:sp>
      <p:pic>
        <p:nvPicPr>
          <p:cNvPr id="100" name="Google Shape;100;p19"/>
          <p:cNvPicPr preferRelativeResize="0"/>
          <p:nvPr/>
        </p:nvPicPr>
        <p:blipFill>
          <a:blip r:embed="rId3">
            <a:alphaModFix/>
          </a:blip>
          <a:stretch>
            <a:fillRect/>
          </a:stretch>
        </p:blipFill>
        <p:spPr>
          <a:xfrm>
            <a:off x="3522675" y="1756725"/>
            <a:ext cx="2265679" cy="291300"/>
          </a:xfrm>
          <a:prstGeom prst="rect">
            <a:avLst/>
          </a:prstGeom>
          <a:noFill/>
          <a:ln>
            <a:noFill/>
          </a:ln>
        </p:spPr>
      </p:pic>
      <p:pic>
        <p:nvPicPr>
          <p:cNvPr id="101" name="Google Shape;101;p19"/>
          <p:cNvPicPr preferRelativeResize="0"/>
          <p:nvPr/>
        </p:nvPicPr>
        <p:blipFill>
          <a:blip r:embed="rId4">
            <a:alphaModFix/>
          </a:blip>
          <a:stretch>
            <a:fillRect/>
          </a:stretch>
        </p:blipFill>
        <p:spPr>
          <a:xfrm>
            <a:off x="3980700" y="2571750"/>
            <a:ext cx="1276750" cy="291300"/>
          </a:xfrm>
          <a:prstGeom prst="rect">
            <a:avLst/>
          </a:prstGeom>
          <a:noFill/>
          <a:ln>
            <a:noFill/>
          </a:ln>
        </p:spPr>
      </p:pic>
      <p:pic>
        <p:nvPicPr>
          <p:cNvPr id="102" name="Google Shape;102;p19"/>
          <p:cNvPicPr preferRelativeResize="0"/>
          <p:nvPr/>
        </p:nvPicPr>
        <p:blipFill>
          <a:blip r:embed="rId5">
            <a:alphaModFix/>
          </a:blip>
          <a:stretch>
            <a:fillRect/>
          </a:stretch>
        </p:blipFill>
        <p:spPr>
          <a:xfrm>
            <a:off x="3009587" y="3290450"/>
            <a:ext cx="3124850" cy="291300"/>
          </a:xfrm>
          <a:prstGeom prst="rect">
            <a:avLst/>
          </a:prstGeom>
          <a:noFill/>
          <a:ln>
            <a:noFill/>
          </a:ln>
        </p:spPr>
      </p:pic>
      <p:pic>
        <p:nvPicPr>
          <p:cNvPr id="103" name="Google Shape;103;p19"/>
          <p:cNvPicPr preferRelativeResize="0"/>
          <p:nvPr/>
        </p:nvPicPr>
        <p:blipFill>
          <a:blip r:embed="rId6">
            <a:alphaModFix/>
          </a:blip>
          <a:stretch>
            <a:fillRect/>
          </a:stretch>
        </p:blipFill>
        <p:spPr>
          <a:xfrm>
            <a:off x="3372152" y="4234975"/>
            <a:ext cx="2590689" cy="29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Linear regression</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We want to solve the optimization problem:</a:t>
            </a:r>
            <a:br>
              <a:rPr lang="hu"/>
            </a:br>
            <a:br>
              <a:rPr lang="hu"/>
            </a:br>
            <a:br>
              <a:rPr lang="hu"/>
            </a:br>
            <a:br>
              <a:rPr lang="hu"/>
            </a:br>
            <a:r>
              <a:rPr lang="hu"/>
              <a:t>Where</a:t>
            </a:r>
            <a:br>
              <a:rPr lang="hu"/>
            </a:br>
            <a:br>
              <a:rPr lang="hu"/>
            </a:br>
            <a:br>
              <a:rPr lang="hu"/>
            </a:br>
            <a:br>
              <a:rPr lang="hu"/>
            </a:br>
            <a:r>
              <a:rPr lang="hu"/>
              <a:t>Negative log likelihood</a:t>
            </a:r>
            <a:endParaRPr/>
          </a:p>
          <a:p>
            <a:pPr indent="0" lvl="0" marL="0" rtl="0" algn="l">
              <a:spcBef>
                <a:spcPts val="1600"/>
              </a:spcBef>
              <a:spcAft>
                <a:spcPts val="1600"/>
              </a:spcAft>
              <a:buNone/>
            </a:pPr>
            <a:r>
              <a:t/>
            </a:r>
            <a:endParaRPr/>
          </a:p>
        </p:txBody>
      </p:sp>
      <p:pic>
        <p:nvPicPr>
          <p:cNvPr id="110" name="Google Shape;110;p20"/>
          <p:cNvPicPr preferRelativeResize="0"/>
          <p:nvPr/>
        </p:nvPicPr>
        <p:blipFill>
          <a:blip r:embed="rId3">
            <a:alphaModFix/>
          </a:blip>
          <a:stretch>
            <a:fillRect/>
          </a:stretch>
        </p:blipFill>
        <p:spPr>
          <a:xfrm>
            <a:off x="2823537" y="1606638"/>
            <a:ext cx="3496950" cy="572700"/>
          </a:xfrm>
          <a:prstGeom prst="rect">
            <a:avLst/>
          </a:prstGeom>
          <a:noFill/>
          <a:ln>
            <a:noFill/>
          </a:ln>
        </p:spPr>
      </p:pic>
      <p:pic>
        <p:nvPicPr>
          <p:cNvPr id="111" name="Google Shape;111;p20"/>
          <p:cNvPicPr preferRelativeResize="0"/>
          <p:nvPr/>
        </p:nvPicPr>
        <p:blipFill>
          <a:blip r:embed="rId4">
            <a:alphaModFix/>
          </a:blip>
          <a:stretch>
            <a:fillRect/>
          </a:stretch>
        </p:blipFill>
        <p:spPr>
          <a:xfrm>
            <a:off x="3274863" y="3996169"/>
            <a:ext cx="2594282" cy="572700"/>
          </a:xfrm>
          <a:prstGeom prst="rect">
            <a:avLst/>
          </a:prstGeom>
          <a:noFill/>
          <a:ln>
            <a:noFill/>
          </a:ln>
        </p:spPr>
      </p:pic>
      <p:pic>
        <p:nvPicPr>
          <p:cNvPr id="112" name="Google Shape;112;p20"/>
          <p:cNvPicPr preferRelativeResize="0"/>
          <p:nvPr/>
        </p:nvPicPr>
        <p:blipFill>
          <a:blip r:embed="rId5">
            <a:alphaModFix/>
          </a:blip>
          <a:stretch>
            <a:fillRect/>
          </a:stretch>
        </p:blipFill>
        <p:spPr>
          <a:xfrm>
            <a:off x="2944519" y="2880481"/>
            <a:ext cx="3254947" cy="57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The optimization</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lang="hu"/>
            </a:br>
            <a:br>
              <a:rPr lang="hu"/>
            </a:br>
            <a:br>
              <a:rPr lang="hu"/>
            </a:br>
            <a:br>
              <a:rPr lang="hu"/>
            </a:br>
            <a:br>
              <a:rPr lang="hu"/>
            </a:br>
            <a:br>
              <a:rPr lang="hu"/>
            </a:br>
            <a:br>
              <a:rPr lang="hu"/>
            </a:br>
            <a:r>
              <a:rPr lang="hu"/>
              <a:t>and</a:t>
            </a:r>
            <a:endParaRPr/>
          </a:p>
        </p:txBody>
      </p:sp>
      <p:pic>
        <p:nvPicPr>
          <p:cNvPr id="119" name="Google Shape;119;p21"/>
          <p:cNvPicPr preferRelativeResize="0"/>
          <p:nvPr/>
        </p:nvPicPr>
        <p:blipFill rotWithShape="1">
          <a:blip r:embed="rId3">
            <a:alphaModFix/>
          </a:blip>
          <a:srcRect b="0" l="3050" r="1319" t="8214"/>
          <a:stretch/>
        </p:blipFill>
        <p:spPr>
          <a:xfrm>
            <a:off x="2235075" y="1585725"/>
            <a:ext cx="4760075" cy="1467450"/>
          </a:xfrm>
          <a:prstGeom prst="rect">
            <a:avLst/>
          </a:prstGeom>
          <a:noFill/>
          <a:ln>
            <a:noFill/>
          </a:ln>
        </p:spPr>
      </p:pic>
      <p:pic>
        <p:nvPicPr>
          <p:cNvPr id="120" name="Google Shape;120;p21"/>
          <p:cNvPicPr preferRelativeResize="0"/>
          <p:nvPr/>
        </p:nvPicPr>
        <p:blipFill rotWithShape="1">
          <a:blip r:embed="rId4">
            <a:alphaModFix/>
          </a:blip>
          <a:srcRect b="0" l="7442" r="4692" t="0"/>
          <a:stretch/>
        </p:blipFill>
        <p:spPr>
          <a:xfrm>
            <a:off x="3385350" y="3903625"/>
            <a:ext cx="2450176" cy="75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