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0eaae3c6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0eaae3c6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d4933c57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d4933c57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d4933c57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d4933c57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d49340c6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d49340c6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d4933c57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d4933c57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0eaae3c6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0eaae3c6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d4933c57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d4933c57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0eaae3c6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0eaae3c6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	</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An AI-Assisted decision making system for thyroid nodule evaluation</a:t>
            </a:r>
            <a:endParaRPr/>
          </a:p>
        </p:txBody>
      </p:sp>
      <p:pic>
        <p:nvPicPr>
          <p:cNvPr id="69" name="Google Shape;69;p13"/>
          <p:cNvPicPr preferRelativeResize="0"/>
          <p:nvPr/>
        </p:nvPicPr>
        <p:blipFill>
          <a:blip r:embed="rId3">
            <a:alphaModFix/>
          </a:blip>
          <a:stretch>
            <a:fillRect/>
          </a:stretch>
        </p:blipFill>
        <p:spPr>
          <a:xfrm>
            <a:off x="512075" y="1275594"/>
            <a:ext cx="4059926" cy="1413506"/>
          </a:xfrm>
          <a:prstGeom prst="rect">
            <a:avLst/>
          </a:prstGeom>
          <a:noFill/>
          <a:ln>
            <a:noFill/>
          </a:ln>
        </p:spPr>
      </p:pic>
      <p:sp>
        <p:nvSpPr>
          <p:cNvPr id="70" name="Google Shape;70;p13"/>
          <p:cNvSpPr txBox="1"/>
          <p:nvPr>
            <p:ph idx="1" type="subTitle"/>
          </p:nvPr>
        </p:nvSpPr>
        <p:spPr>
          <a:xfrm>
            <a:off x="5330400" y="4337700"/>
            <a:ext cx="3813600" cy="8058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a:t>Stefanos Stefanou (27020363)</a:t>
            </a:r>
            <a:br>
              <a:rPr lang="en-GB"/>
            </a:br>
            <a:r>
              <a:rPr lang="en-GB"/>
              <a:t>2020-2021 Bsc thesis project</a:t>
            </a:r>
            <a:endParaRPr/>
          </a:p>
          <a:p>
            <a:pPr indent="0" lvl="0" marL="0" rtl="0" algn="l">
              <a:spcBef>
                <a:spcPts val="0"/>
              </a:spcBef>
              <a:spcAft>
                <a:spcPts val="0"/>
              </a:spcAft>
              <a:buNone/>
            </a:pPr>
            <a:r>
              <a:rPr lang="en-GB"/>
              <a:t>Supervisor : Mrs Huizhi Liang</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Motivation</a:t>
            </a:r>
            <a:endParaRPr/>
          </a:p>
        </p:txBody>
      </p:sp>
      <p:sp>
        <p:nvSpPr>
          <p:cNvPr id="76" name="Google Shape;76;p14"/>
          <p:cNvSpPr txBox="1"/>
          <p:nvPr>
            <p:ph idx="1" type="body"/>
          </p:nvPr>
        </p:nvSpPr>
        <p:spPr>
          <a:xfrm>
            <a:off x="417775" y="1746425"/>
            <a:ext cx="8222100" cy="32676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lang="en-GB"/>
              <a:t>Motivation</a:t>
            </a:r>
            <a:endParaRPr/>
          </a:p>
          <a:p>
            <a:pPr indent="-291465" lvl="0" marL="457200" rtl="0" algn="l">
              <a:spcBef>
                <a:spcPts val="1200"/>
              </a:spcBef>
              <a:spcAft>
                <a:spcPts val="0"/>
              </a:spcAft>
              <a:buSzPct val="100000"/>
              <a:buChar char="●"/>
            </a:pPr>
            <a:r>
              <a:rPr lang="en-GB"/>
              <a:t>The dominant way of determining the category of a thyroid nodule is a process called Fine Needle Aspiration(FNA or Biopsy)</a:t>
            </a:r>
            <a:endParaRPr/>
          </a:p>
          <a:p>
            <a:pPr indent="-291465" lvl="0" marL="457200" rtl="0" algn="l">
              <a:spcBef>
                <a:spcPts val="0"/>
              </a:spcBef>
              <a:spcAft>
                <a:spcPts val="0"/>
              </a:spcAft>
              <a:buSzPct val="100000"/>
              <a:buChar char="●"/>
            </a:pPr>
            <a:r>
              <a:rPr lang="en-GB"/>
              <a:t>FNA is a complex process involving experienced doctors and expensive laboratories. Overall a very expensive operation.</a:t>
            </a:r>
            <a:endParaRPr/>
          </a:p>
          <a:p>
            <a:pPr indent="-291465" lvl="0" marL="457200" rtl="0" algn="l">
              <a:spcBef>
                <a:spcPts val="0"/>
              </a:spcBef>
              <a:spcAft>
                <a:spcPts val="0"/>
              </a:spcAft>
              <a:buSzPct val="100000"/>
              <a:buChar char="●"/>
            </a:pPr>
            <a:r>
              <a:rPr lang="en-GB"/>
              <a:t>In the last years, Image analysis and AI had significant breakthroughs in medical applications, especially in thyroid nodule classification</a:t>
            </a:r>
            <a:endParaRPr/>
          </a:p>
          <a:p>
            <a:pPr indent="0" lvl="0" marL="0" rtl="0" algn="l">
              <a:spcBef>
                <a:spcPts val="1200"/>
              </a:spcBef>
              <a:spcAft>
                <a:spcPts val="0"/>
              </a:spcAft>
              <a:buNone/>
            </a:pPr>
            <a:r>
              <a:rPr lang="en-GB"/>
              <a:t>My Vision</a:t>
            </a:r>
            <a:endParaRPr/>
          </a:p>
          <a:p>
            <a:pPr indent="-291465" lvl="0" marL="457200" rtl="0" algn="l">
              <a:spcBef>
                <a:spcPts val="1200"/>
              </a:spcBef>
              <a:spcAft>
                <a:spcPts val="0"/>
              </a:spcAft>
              <a:buSzPct val="100000"/>
              <a:buChar char="●"/>
            </a:pPr>
            <a:r>
              <a:rPr lang="en-GB"/>
              <a:t>To build a complete platform to be the middleware between doctors and researchers, making academic research on thyroid module classification accessible to doctors and radiologists. It is a comprehensive, dynamic, modern, and easy-to-use platform to make experimental prediction models accessible to the people using them, capable of receiving feedback for the researcher's behalf and collecting data for further use by academics for further improvements and research.</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Technology stack</a:t>
            </a:r>
            <a:endParaRPr/>
          </a:p>
        </p:txBody>
      </p:sp>
      <p:sp>
        <p:nvSpPr>
          <p:cNvPr id="82" name="Google Shape;82;p15"/>
          <p:cNvSpPr txBox="1"/>
          <p:nvPr>
            <p:ph idx="1" type="body"/>
          </p:nvPr>
        </p:nvSpPr>
        <p:spPr>
          <a:xfrm>
            <a:off x="460950" y="1703250"/>
            <a:ext cx="8222100" cy="271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For building the </a:t>
            </a:r>
            <a:r>
              <a:rPr lang="en-GB"/>
              <a:t>infrastructure</a:t>
            </a:r>
            <a:r>
              <a:rPr lang="en-GB"/>
              <a:t> i used the most modern stack available, ensuring the viability of the project in terms of maintainability for time to come. </a:t>
            </a:r>
            <a:r>
              <a:rPr lang="en-GB"/>
              <a:t>Let's</a:t>
            </a:r>
            <a:r>
              <a:rPr lang="en-GB"/>
              <a:t> have a quick look at the technologies used in this project.</a:t>
            </a:r>
            <a:endParaRPr/>
          </a:p>
          <a:p>
            <a:pPr indent="-334327" lvl="0" marL="457200" rtl="0" algn="l">
              <a:spcBef>
                <a:spcPts val="1200"/>
              </a:spcBef>
              <a:spcAft>
                <a:spcPts val="0"/>
              </a:spcAft>
              <a:buSzPct val="100000"/>
              <a:buChar char="●"/>
            </a:pPr>
            <a:r>
              <a:rPr lang="en-GB"/>
              <a:t>Frontend: React v18.0/</a:t>
            </a:r>
            <a:r>
              <a:rPr lang="en-GB"/>
              <a:t>Bootstrap</a:t>
            </a:r>
            <a:r>
              <a:rPr lang="en-GB"/>
              <a:t> 4/axios</a:t>
            </a:r>
            <a:endParaRPr/>
          </a:p>
          <a:p>
            <a:pPr indent="-334327" lvl="0" marL="457200" rtl="0" algn="l">
              <a:spcBef>
                <a:spcPts val="0"/>
              </a:spcBef>
              <a:spcAft>
                <a:spcPts val="0"/>
              </a:spcAft>
              <a:buSzPct val="100000"/>
              <a:buChar char="●"/>
            </a:pPr>
            <a:r>
              <a:rPr lang="en-GB"/>
              <a:t>Backend: Python3/Django/gunicorn server/Postgres/pykka-actors</a:t>
            </a:r>
            <a:endParaRPr/>
          </a:p>
          <a:p>
            <a:pPr indent="-334327" lvl="0" marL="457200" rtl="0" algn="l">
              <a:spcBef>
                <a:spcPts val="0"/>
              </a:spcBef>
              <a:spcAft>
                <a:spcPts val="0"/>
              </a:spcAft>
              <a:buSzPct val="100000"/>
              <a:buChar char="●"/>
            </a:pPr>
            <a:r>
              <a:rPr lang="en-GB"/>
              <a:t>Machine Learning Prediction Models : SVC and ResNet</a:t>
            </a:r>
            <a:endParaRPr/>
          </a:p>
          <a:p>
            <a:pPr indent="-310832" lvl="1" marL="914400" rtl="0" algn="l">
              <a:spcBef>
                <a:spcPts val="0"/>
              </a:spcBef>
              <a:spcAft>
                <a:spcPts val="0"/>
              </a:spcAft>
              <a:buSzPct val="100000"/>
              <a:buChar char="○"/>
            </a:pPr>
            <a:r>
              <a:rPr lang="en-GB"/>
              <a:t>SVC Model: Numpy/Scipy/Scikit-learn</a:t>
            </a:r>
            <a:endParaRPr/>
          </a:p>
          <a:p>
            <a:pPr indent="-310832" lvl="1" marL="914400" rtl="0" algn="l">
              <a:spcBef>
                <a:spcPts val="0"/>
              </a:spcBef>
              <a:spcAft>
                <a:spcPts val="0"/>
              </a:spcAft>
              <a:buSzPct val="100000"/>
              <a:buChar char="○"/>
            </a:pPr>
            <a:r>
              <a:rPr lang="en-GB"/>
              <a:t>ResNet Model: torch-cpu/torchvision-cpu/PIL/Base64</a:t>
            </a:r>
            <a:endParaRPr/>
          </a:p>
          <a:p>
            <a:pPr indent="-334327" lvl="0" marL="457200" rtl="0" algn="l">
              <a:spcBef>
                <a:spcPts val="0"/>
              </a:spcBef>
              <a:spcAft>
                <a:spcPts val="0"/>
              </a:spcAft>
              <a:buSzPct val="100000"/>
              <a:buChar char="●"/>
            </a:pPr>
            <a:r>
              <a:rPr lang="en-GB"/>
              <a:t>Deploy : 3x </a:t>
            </a:r>
            <a:r>
              <a:rPr lang="en-GB"/>
              <a:t>Heroku</a:t>
            </a:r>
            <a:r>
              <a:rPr lang="en-GB"/>
              <a:t> Performance-m Dynos / docker / docker-compose</a:t>
            </a:r>
            <a:endParaRPr/>
          </a:p>
          <a:p>
            <a:pPr indent="-334327" lvl="0" marL="457200" rtl="0" algn="l">
              <a:spcBef>
                <a:spcPts val="0"/>
              </a:spcBef>
              <a:spcAft>
                <a:spcPts val="0"/>
              </a:spcAft>
              <a:buSzPct val="100000"/>
              <a:buChar char="●"/>
            </a:pPr>
            <a:r>
              <a:rPr lang="en-GB"/>
              <a:t>CI/CD: git-github/</a:t>
            </a:r>
            <a:r>
              <a:rPr lang="en-GB"/>
              <a:t>Circleci</a:t>
            </a:r>
            <a:r>
              <a:rPr lang="en-GB"/>
              <a:t>/Heroku-Procfile-deploy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Architecture</a:t>
            </a:r>
            <a:endParaRPr/>
          </a:p>
        </p:txBody>
      </p:sp>
      <p:sp>
        <p:nvSpPr>
          <p:cNvPr id="88" name="Google Shape;88;p16"/>
          <p:cNvSpPr txBox="1"/>
          <p:nvPr>
            <p:ph idx="1" type="body"/>
          </p:nvPr>
        </p:nvSpPr>
        <p:spPr>
          <a:xfrm>
            <a:off x="417775" y="1998200"/>
            <a:ext cx="8222100" cy="2710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Microservice-inspired-architecture</a:t>
            </a:r>
            <a:endParaRPr/>
          </a:p>
          <a:p>
            <a:pPr indent="-342900" lvl="0" marL="457200" rtl="0" algn="l">
              <a:spcBef>
                <a:spcPts val="0"/>
              </a:spcBef>
              <a:spcAft>
                <a:spcPts val="0"/>
              </a:spcAft>
              <a:buSzPts val="1800"/>
              <a:buChar char="●"/>
            </a:pPr>
            <a:r>
              <a:rPr lang="en-GB"/>
              <a:t>Separation of Concepts between services</a:t>
            </a:r>
            <a:endParaRPr/>
          </a:p>
          <a:p>
            <a:pPr indent="-342900" lvl="0" marL="457200" rtl="0" algn="l">
              <a:spcBef>
                <a:spcPts val="0"/>
              </a:spcBef>
              <a:spcAft>
                <a:spcPts val="0"/>
              </a:spcAft>
              <a:buSzPts val="1800"/>
              <a:buChar char="●"/>
            </a:pPr>
            <a:r>
              <a:rPr lang="en-GB"/>
              <a:t>Able to handle </a:t>
            </a:r>
            <a:r>
              <a:rPr lang="en-GB"/>
              <a:t>arbitrary</a:t>
            </a:r>
            <a:r>
              <a:rPr lang="en-GB"/>
              <a:t> number of users, as it is</a:t>
            </a:r>
            <a:br>
              <a:rPr lang="en-GB"/>
            </a:br>
            <a:r>
              <a:rPr lang="en-GB"/>
              <a:t>designed to scale automatically and adjust to</a:t>
            </a:r>
            <a:br>
              <a:rPr lang="en-GB"/>
            </a:br>
            <a:r>
              <a:rPr lang="en-GB"/>
              <a:t>heavy load(heroku-autoscale/pykka-actors)</a:t>
            </a:r>
            <a:endParaRPr/>
          </a:p>
          <a:p>
            <a:pPr indent="-342900" lvl="0" marL="457200" rtl="0" algn="l">
              <a:spcBef>
                <a:spcPts val="0"/>
              </a:spcBef>
              <a:spcAft>
                <a:spcPts val="0"/>
              </a:spcAft>
              <a:buSzPts val="1800"/>
              <a:buChar char="●"/>
            </a:pPr>
            <a:r>
              <a:rPr lang="en-GB"/>
              <a:t>Clean and well-documented json-based, </a:t>
            </a:r>
            <a:br>
              <a:rPr lang="en-GB"/>
            </a:br>
            <a:r>
              <a:rPr lang="en-GB"/>
              <a:t>REST-full A.P.I for intercoms </a:t>
            </a:r>
            <a:endParaRPr/>
          </a:p>
          <a:p>
            <a:pPr indent="0" lvl="0" marL="0" rtl="0" algn="l">
              <a:spcBef>
                <a:spcPts val="1200"/>
              </a:spcBef>
              <a:spcAft>
                <a:spcPts val="1200"/>
              </a:spcAft>
              <a:buNone/>
            </a:pPr>
            <a:r>
              <a:t/>
            </a:r>
            <a:endParaRPr/>
          </a:p>
        </p:txBody>
      </p:sp>
      <p:pic>
        <p:nvPicPr>
          <p:cNvPr id="89" name="Google Shape;89;p16"/>
          <p:cNvPicPr preferRelativeResize="0"/>
          <p:nvPr/>
        </p:nvPicPr>
        <p:blipFill>
          <a:blip r:embed="rId3">
            <a:alphaModFix/>
          </a:blip>
          <a:stretch>
            <a:fillRect/>
          </a:stretch>
        </p:blipFill>
        <p:spPr>
          <a:xfrm>
            <a:off x="5855700" y="2158170"/>
            <a:ext cx="2977450" cy="2390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Prediction</a:t>
            </a:r>
            <a:endParaRPr/>
          </a:p>
        </p:txBody>
      </p:sp>
      <p:sp>
        <p:nvSpPr>
          <p:cNvPr id="95" name="Google Shape;95;p17"/>
          <p:cNvSpPr txBox="1"/>
          <p:nvPr>
            <p:ph idx="1" type="body"/>
          </p:nvPr>
        </p:nvSpPr>
        <p:spPr>
          <a:xfrm>
            <a:off x="390100" y="1998200"/>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Two models have been developed for the prediction process, a simple C-Support Vector Classifier(SVC) and a more advanced Residual Neural Network(ResNet). Both algorithms have been trained using the TDID Dataset, a dataset containing 400 ultrasound scans images, on a standardized format, and metadata about those scans, such as the classification of the given nodule(TIRADS) and the region of interest.</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SVC Prediction Model</a:t>
            </a:r>
            <a:endParaRPr/>
          </a:p>
        </p:txBody>
      </p:sp>
      <p:sp>
        <p:nvSpPr>
          <p:cNvPr id="101" name="Google Shape;101;p18"/>
          <p:cNvSpPr txBox="1"/>
          <p:nvPr>
            <p:ph idx="1" type="body"/>
          </p:nvPr>
        </p:nvSpPr>
        <p:spPr>
          <a:xfrm>
            <a:off x="389025" y="1832750"/>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02" name="Google Shape;102;p18"/>
          <p:cNvPicPr preferRelativeResize="0"/>
          <p:nvPr/>
        </p:nvPicPr>
        <p:blipFill>
          <a:blip r:embed="rId3">
            <a:alphaModFix/>
          </a:blip>
          <a:stretch>
            <a:fillRect/>
          </a:stretch>
        </p:blipFill>
        <p:spPr>
          <a:xfrm>
            <a:off x="10950" y="2034911"/>
            <a:ext cx="9144000" cy="230587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ResNet Prediction Model</a:t>
            </a:r>
            <a:endParaRPr/>
          </a:p>
        </p:txBody>
      </p:sp>
      <p:sp>
        <p:nvSpPr>
          <p:cNvPr id="108" name="Google Shape;108;p19"/>
          <p:cNvSpPr txBox="1"/>
          <p:nvPr>
            <p:ph idx="1" type="body"/>
          </p:nvPr>
        </p:nvSpPr>
        <p:spPr>
          <a:xfrm>
            <a:off x="0" y="20053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For proving the viability of the application to handle deep learning models, with the contribution of my supervisor’s research team (Mrs Liang), we loaded a real-world model (ResNet)</a:t>
            </a:r>
            <a:endParaRPr/>
          </a:p>
          <a:p>
            <a:pPr indent="-342900" lvl="0" marL="457200" rtl="0" algn="l">
              <a:spcBef>
                <a:spcPts val="0"/>
              </a:spcBef>
              <a:spcAft>
                <a:spcPts val="0"/>
              </a:spcAft>
              <a:buSzPts val="1800"/>
              <a:buChar char="●"/>
            </a:pPr>
            <a:r>
              <a:rPr lang="en-GB"/>
              <a:t>The </a:t>
            </a:r>
            <a:r>
              <a:rPr lang="en-GB"/>
              <a:t>application</a:t>
            </a:r>
            <a:r>
              <a:rPr lang="en-GB"/>
              <a:t> handled the more complicated model </a:t>
            </a:r>
            <a:r>
              <a:rPr lang="en-GB"/>
              <a:t>successfully</a:t>
            </a:r>
            <a:r>
              <a:rPr lang="en-GB"/>
              <a:t> (demo will follow)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Demo</a:t>
            </a:r>
            <a:endParaRPr/>
          </a:p>
        </p:txBody>
      </p:sp>
      <p:sp>
        <p:nvSpPr>
          <p:cNvPr id="114" name="Google Shape;114;p20"/>
          <p:cNvSpPr txBox="1"/>
          <p:nvPr/>
        </p:nvSpPr>
        <p:spPr>
          <a:xfrm>
            <a:off x="122300" y="1855975"/>
            <a:ext cx="8949000" cy="26922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lt2"/>
              </a:buClr>
              <a:buSzPts val="1800"/>
              <a:buFont typeface="Roboto"/>
              <a:buChar char="●"/>
            </a:pPr>
            <a:r>
              <a:rPr lang="en-GB" sz="1800">
                <a:solidFill>
                  <a:schemeClr val="lt2"/>
                </a:solidFill>
                <a:latin typeface="Roboto"/>
                <a:ea typeface="Roboto"/>
                <a:cs typeface="Roboto"/>
                <a:sym typeface="Roboto"/>
              </a:rPr>
              <a:t>Frontend Application and Features</a:t>
            </a:r>
            <a:endParaRPr sz="1800">
              <a:solidFill>
                <a:schemeClr val="lt2"/>
              </a:solidFill>
              <a:latin typeface="Roboto"/>
              <a:ea typeface="Roboto"/>
              <a:cs typeface="Roboto"/>
              <a:sym typeface="Roboto"/>
            </a:endParaRPr>
          </a:p>
          <a:p>
            <a:pPr indent="-342900" lvl="0" marL="457200" rtl="0" algn="l">
              <a:lnSpc>
                <a:spcPct val="115000"/>
              </a:lnSpc>
              <a:spcBef>
                <a:spcPts val="0"/>
              </a:spcBef>
              <a:spcAft>
                <a:spcPts val="0"/>
              </a:spcAft>
              <a:buClr>
                <a:schemeClr val="lt2"/>
              </a:buClr>
              <a:buSzPts val="1800"/>
              <a:buFont typeface="Roboto"/>
              <a:buChar char="●"/>
            </a:pPr>
            <a:r>
              <a:rPr lang="en-GB" sz="1800">
                <a:solidFill>
                  <a:schemeClr val="lt2"/>
                </a:solidFill>
                <a:latin typeface="Roboto"/>
                <a:ea typeface="Roboto"/>
                <a:cs typeface="Roboto"/>
                <a:sym typeface="Roboto"/>
              </a:rPr>
              <a:t>Add Patient</a:t>
            </a:r>
            <a:endParaRPr sz="1800">
              <a:solidFill>
                <a:schemeClr val="lt2"/>
              </a:solidFill>
              <a:latin typeface="Roboto"/>
              <a:ea typeface="Roboto"/>
              <a:cs typeface="Roboto"/>
              <a:sym typeface="Roboto"/>
            </a:endParaRPr>
          </a:p>
          <a:p>
            <a:pPr indent="-342900" lvl="0" marL="457200" rtl="0" algn="l">
              <a:lnSpc>
                <a:spcPct val="115000"/>
              </a:lnSpc>
              <a:spcBef>
                <a:spcPts val="0"/>
              </a:spcBef>
              <a:spcAft>
                <a:spcPts val="0"/>
              </a:spcAft>
              <a:buClr>
                <a:schemeClr val="lt2"/>
              </a:buClr>
              <a:buSzPts val="1800"/>
              <a:buFont typeface="Roboto"/>
              <a:buChar char="●"/>
            </a:pPr>
            <a:r>
              <a:rPr lang="en-GB" sz="1800">
                <a:solidFill>
                  <a:schemeClr val="lt2"/>
                </a:solidFill>
                <a:latin typeface="Roboto"/>
                <a:ea typeface="Roboto"/>
                <a:cs typeface="Roboto"/>
                <a:sym typeface="Roboto"/>
              </a:rPr>
              <a:t>Add Scan</a:t>
            </a:r>
            <a:endParaRPr sz="1800">
              <a:solidFill>
                <a:schemeClr val="lt2"/>
              </a:solidFill>
              <a:latin typeface="Roboto"/>
              <a:ea typeface="Roboto"/>
              <a:cs typeface="Roboto"/>
              <a:sym typeface="Roboto"/>
            </a:endParaRPr>
          </a:p>
          <a:p>
            <a:pPr indent="-342900" lvl="0" marL="457200" rtl="0" algn="l">
              <a:lnSpc>
                <a:spcPct val="115000"/>
              </a:lnSpc>
              <a:spcBef>
                <a:spcPts val="0"/>
              </a:spcBef>
              <a:spcAft>
                <a:spcPts val="0"/>
              </a:spcAft>
              <a:buClr>
                <a:schemeClr val="lt2"/>
              </a:buClr>
              <a:buSzPts val="1800"/>
              <a:buFont typeface="Roboto"/>
              <a:buChar char="●"/>
            </a:pPr>
            <a:r>
              <a:rPr lang="en-GB" sz="1800">
                <a:solidFill>
                  <a:schemeClr val="lt2"/>
                </a:solidFill>
                <a:latin typeface="Roboto"/>
                <a:ea typeface="Roboto"/>
                <a:cs typeface="Roboto"/>
                <a:sym typeface="Roboto"/>
              </a:rPr>
              <a:t>Wait for scan to be completed, notification system</a:t>
            </a:r>
            <a:endParaRPr sz="1800">
              <a:solidFill>
                <a:schemeClr val="lt2"/>
              </a:solidFill>
              <a:latin typeface="Roboto"/>
              <a:ea typeface="Roboto"/>
              <a:cs typeface="Roboto"/>
              <a:sym typeface="Roboto"/>
            </a:endParaRPr>
          </a:p>
          <a:p>
            <a:pPr indent="-342900" lvl="0" marL="457200" rtl="0" algn="l">
              <a:lnSpc>
                <a:spcPct val="115000"/>
              </a:lnSpc>
              <a:spcBef>
                <a:spcPts val="0"/>
              </a:spcBef>
              <a:spcAft>
                <a:spcPts val="0"/>
              </a:spcAft>
              <a:buClr>
                <a:schemeClr val="lt2"/>
              </a:buClr>
              <a:buSzPts val="1800"/>
              <a:buFont typeface="Roboto"/>
              <a:buChar char="●"/>
            </a:pPr>
            <a:r>
              <a:rPr lang="en-GB" sz="1800">
                <a:solidFill>
                  <a:schemeClr val="lt2"/>
                </a:solidFill>
                <a:latin typeface="Roboto"/>
                <a:ea typeface="Roboto"/>
                <a:cs typeface="Roboto"/>
                <a:sym typeface="Roboto"/>
              </a:rPr>
              <a:t>View Patients, View Scans</a:t>
            </a:r>
            <a:endParaRPr sz="1800">
              <a:solidFill>
                <a:schemeClr val="lt2"/>
              </a:solidFill>
              <a:latin typeface="Roboto"/>
              <a:ea typeface="Roboto"/>
              <a:cs typeface="Roboto"/>
              <a:sym typeface="Roboto"/>
            </a:endParaRPr>
          </a:p>
          <a:p>
            <a:pPr indent="-342900" lvl="0" marL="457200" rtl="0" algn="l">
              <a:lnSpc>
                <a:spcPct val="115000"/>
              </a:lnSpc>
              <a:spcBef>
                <a:spcPts val="0"/>
              </a:spcBef>
              <a:spcAft>
                <a:spcPts val="0"/>
              </a:spcAft>
              <a:buClr>
                <a:schemeClr val="lt2"/>
              </a:buClr>
              <a:buSzPts val="1800"/>
              <a:buFont typeface="Roboto"/>
              <a:buChar char="●"/>
            </a:pPr>
            <a:r>
              <a:rPr lang="en-GB" sz="1800">
                <a:solidFill>
                  <a:schemeClr val="lt2"/>
                </a:solidFill>
                <a:latin typeface="Roboto"/>
                <a:ea typeface="Roboto"/>
                <a:cs typeface="Roboto"/>
                <a:sym typeface="Roboto"/>
              </a:rPr>
              <a:t>View Scan Prediction and Provide feedback</a:t>
            </a:r>
            <a:endParaRPr sz="1800">
              <a:solidFill>
                <a:schemeClr val="lt2"/>
              </a:solidFill>
              <a:latin typeface="Roboto"/>
              <a:ea typeface="Roboto"/>
              <a:cs typeface="Roboto"/>
              <a:sym typeface="Roboto"/>
            </a:endParaRPr>
          </a:p>
          <a:p>
            <a:pPr indent="-342900" lvl="0" marL="457200" rtl="0" algn="l">
              <a:lnSpc>
                <a:spcPct val="115000"/>
              </a:lnSpc>
              <a:spcBef>
                <a:spcPts val="0"/>
              </a:spcBef>
              <a:spcAft>
                <a:spcPts val="0"/>
              </a:spcAft>
              <a:buClr>
                <a:schemeClr val="lt2"/>
              </a:buClr>
              <a:buSzPts val="1800"/>
              <a:buFont typeface="Roboto"/>
              <a:buChar char="●"/>
            </a:pPr>
            <a:r>
              <a:rPr lang="en-GB" sz="1800">
                <a:solidFill>
                  <a:schemeClr val="lt2"/>
                </a:solidFill>
                <a:latin typeface="Roboto"/>
                <a:ea typeface="Roboto"/>
                <a:cs typeface="Roboto"/>
                <a:sym typeface="Roboto"/>
              </a:rPr>
              <a:t>Use both models</a:t>
            </a:r>
            <a:endParaRPr sz="1800">
              <a:solidFill>
                <a:schemeClr val="lt2"/>
              </a:solidFill>
              <a:latin typeface="Roboto"/>
              <a:ea typeface="Roboto"/>
              <a:cs typeface="Roboto"/>
              <a:sym typeface="Roboto"/>
            </a:endParaRPr>
          </a:p>
          <a:p>
            <a:pPr indent="-342900" lvl="0" marL="457200" rtl="0" algn="l">
              <a:lnSpc>
                <a:spcPct val="115000"/>
              </a:lnSpc>
              <a:spcBef>
                <a:spcPts val="0"/>
              </a:spcBef>
              <a:spcAft>
                <a:spcPts val="0"/>
              </a:spcAft>
              <a:buClr>
                <a:schemeClr val="lt2"/>
              </a:buClr>
              <a:buSzPts val="1800"/>
              <a:buFont typeface="Roboto"/>
              <a:buChar char="●"/>
            </a:pPr>
            <a:r>
              <a:rPr lang="en-GB" sz="1800">
                <a:solidFill>
                  <a:schemeClr val="lt2"/>
                </a:solidFill>
                <a:latin typeface="Roboto"/>
                <a:ea typeface="Roboto"/>
                <a:cs typeface="Roboto"/>
                <a:sym typeface="Roboto"/>
              </a:rPr>
              <a:t>Login as admin, get feedback from doctor and see logs of algorithm</a:t>
            </a:r>
            <a:endParaRPr sz="1800">
              <a:solidFill>
                <a:schemeClr val="lt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Demo time!</a:t>
            </a:r>
            <a:r>
              <a:rPr lang="en-GB"/>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