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0eaae3c6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0eaae3c6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0eaae3c6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0eaae3c6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0eaae3c6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0eaae3c6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0eaae3c6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0eaae3c6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0eaae3c6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0eaae3c6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0eaae3c6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0eaae3c6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0eaae3c6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0eaae3c6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0eaae3c6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0eaae3c6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TMC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An AI-Assisted decision making system for thyroid nodule evaluation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motive	</a:t>
            </a:r>
            <a:endParaRPr/>
          </a:p>
        </p:txBody>
      </p:sp>
      <p:sp>
        <p:nvSpPr>
          <p:cNvPr id="74" name="Google Shape;74;p14"/>
          <p:cNvSpPr txBox="1"/>
          <p:nvPr>
            <p:ph idx="1" type="body"/>
          </p:nvPr>
        </p:nvSpPr>
        <p:spPr>
          <a:xfrm>
            <a:off x="460950" y="1688850"/>
            <a:ext cx="82221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The dominant way of determining the category of a thyroid nodule is a process called FNA (Fine Needle Aspiration/Biopsy)</a:t>
            </a:r>
            <a:endParaRPr/>
          </a:p>
          <a:p>
            <a:pPr indent="-334327" lvl="0" marL="457200" rtl="0" algn="l">
              <a:spcBef>
                <a:spcPts val="0"/>
              </a:spcBef>
              <a:spcAft>
                <a:spcPts val="0"/>
              </a:spcAft>
              <a:buSzPct val="100000"/>
              <a:buChar char="●"/>
            </a:pPr>
            <a:r>
              <a:rPr lang="en-GB"/>
              <a:t>FNA is a complex process involving experienced doctors and expensive laboratories. Overall a very expensive operation.</a:t>
            </a:r>
            <a:endParaRPr/>
          </a:p>
          <a:p>
            <a:pPr indent="-334327" lvl="0" marL="457200" rtl="0" algn="l">
              <a:spcBef>
                <a:spcPts val="0"/>
              </a:spcBef>
              <a:spcAft>
                <a:spcPts val="0"/>
              </a:spcAft>
              <a:buSzPct val="100000"/>
              <a:buChar char="●"/>
            </a:pPr>
            <a:r>
              <a:rPr lang="en-GB"/>
              <a:t>Can we improve our ability to classify thyroid nodules by using modern image analysis and AI techniques tied together in an easy-to-use and friendly application?</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purpose	</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build a complete platform to empower doctors on the field to use modern image analysis and AI techniques to classify thyroid nodules, giving valuable stats and predicting the category of the module (TIRADS Classification)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Architecture overview</a:t>
            </a:r>
            <a:endParaRPr/>
          </a:p>
        </p:txBody>
      </p:sp>
      <p:sp>
        <p:nvSpPr>
          <p:cNvPr id="86" name="Google Shape;86;p16"/>
          <p:cNvSpPr/>
          <p:nvPr/>
        </p:nvSpPr>
        <p:spPr>
          <a:xfrm>
            <a:off x="913600" y="2870250"/>
            <a:ext cx="1503600" cy="525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Frontend App</a:t>
            </a:r>
            <a:endParaRPr/>
          </a:p>
        </p:txBody>
      </p:sp>
      <p:sp>
        <p:nvSpPr>
          <p:cNvPr id="87" name="Google Shape;87;p16"/>
          <p:cNvSpPr/>
          <p:nvPr/>
        </p:nvSpPr>
        <p:spPr>
          <a:xfrm>
            <a:off x="4412425" y="2046450"/>
            <a:ext cx="1503600" cy="525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Classification</a:t>
            </a:r>
            <a:r>
              <a:rPr lang="en-GB"/>
              <a:t> Service</a:t>
            </a:r>
            <a:endParaRPr/>
          </a:p>
        </p:txBody>
      </p:sp>
      <p:sp>
        <p:nvSpPr>
          <p:cNvPr id="88" name="Google Shape;88;p16"/>
          <p:cNvSpPr/>
          <p:nvPr/>
        </p:nvSpPr>
        <p:spPr>
          <a:xfrm>
            <a:off x="4412425" y="2870250"/>
            <a:ext cx="1503600" cy="525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Information</a:t>
            </a:r>
            <a:r>
              <a:rPr lang="en-GB"/>
              <a:t> Service</a:t>
            </a:r>
            <a:endParaRPr/>
          </a:p>
        </p:txBody>
      </p:sp>
      <p:sp>
        <p:nvSpPr>
          <p:cNvPr id="89" name="Google Shape;89;p16"/>
          <p:cNvSpPr/>
          <p:nvPr/>
        </p:nvSpPr>
        <p:spPr>
          <a:xfrm>
            <a:off x="2582550" y="2977950"/>
            <a:ext cx="1746000" cy="417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Rest API</a:t>
            </a:r>
            <a:endParaRPr/>
          </a:p>
        </p:txBody>
      </p:sp>
      <p:sp>
        <p:nvSpPr>
          <p:cNvPr id="90" name="Google Shape;90;p16"/>
          <p:cNvSpPr/>
          <p:nvPr/>
        </p:nvSpPr>
        <p:spPr>
          <a:xfrm rot="-846759">
            <a:off x="2541877" y="2446967"/>
            <a:ext cx="1745894" cy="417574"/>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Rest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Classification Service</a:t>
            </a:r>
            <a:endParaRPr/>
          </a:p>
        </p:txBody>
      </p:sp>
      <p:sp>
        <p:nvSpPr>
          <p:cNvPr id="96" name="Google Shape;96;p17"/>
          <p:cNvSpPr txBox="1"/>
          <p:nvPr>
            <p:ph idx="1" type="body"/>
          </p:nvPr>
        </p:nvSpPr>
        <p:spPr>
          <a:xfrm>
            <a:off x="471900" y="1697725"/>
            <a:ext cx="8222100" cy="3409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334327" lvl="0" marL="457200" rtl="0" algn="l">
              <a:spcBef>
                <a:spcPts val="1200"/>
              </a:spcBef>
              <a:spcAft>
                <a:spcPts val="0"/>
              </a:spcAft>
              <a:buSzPct val="100000"/>
              <a:buChar char="●"/>
            </a:pPr>
            <a:r>
              <a:rPr lang="en-GB"/>
              <a:t>It i</a:t>
            </a:r>
            <a:r>
              <a:rPr lang="en-GB"/>
              <a:t>s a service carefully designed to handle an arbitrary amount of models. </a:t>
            </a:r>
            <a:endParaRPr/>
          </a:p>
          <a:p>
            <a:pPr indent="-334327" lvl="0" marL="457200" rtl="0" algn="l">
              <a:spcBef>
                <a:spcPts val="0"/>
              </a:spcBef>
              <a:spcAft>
                <a:spcPts val="0"/>
              </a:spcAft>
              <a:buSzPct val="100000"/>
              <a:buChar char="●"/>
            </a:pPr>
            <a:r>
              <a:rPr lang="en-GB"/>
              <a:t>You can submit a ‘Scan Job’ (prediction job), you will be notified when complete</a:t>
            </a:r>
            <a:endParaRPr/>
          </a:p>
          <a:p>
            <a:pPr indent="-334327" lvl="0" marL="457200" rtl="0" algn="l">
              <a:spcBef>
                <a:spcPts val="0"/>
              </a:spcBef>
              <a:spcAft>
                <a:spcPts val="0"/>
              </a:spcAft>
              <a:buSzPct val="100000"/>
              <a:buChar char="●"/>
            </a:pPr>
            <a:r>
              <a:rPr lang="en-GB"/>
              <a:t>Scaleable, the service can cooperate with multiple instances and scaled up when necessary to cope with increasing demand.</a:t>
            </a:r>
            <a:endParaRPr/>
          </a:p>
          <a:p>
            <a:pPr indent="-334327" lvl="0" marL="457200" rtl="0" algn="l">
              <a:spcBef>
                <a:spcPts val="0"/>
              </a:spcBef>
              <a:spcAft>
                <a:spcPts val="0"/>
              </a:spcAft>
              <a:buSzPct val="100000"/>
              <a:buChar char="●"/>
            </a:pPr>
            <a:r>
              <a:rPr lang="en-GB"/>
              <a:t>Currently working with a SVC(C-Support Vector  Classifier) and various spatial and frequency domain Image filters to reduce noise and increase accuracy (Initial results promising)</a:t>
            </a:r>
            <a:endParaRPr/>
          </a:p>
          <a:p>
            <a:pPr indent="-334327" lvl="0" marL="457200" rtl="0" algn="l">
              <a:spcBef>
                <a:spcPts val="0"/>
              </a:spcBef>
              <a:spcAft>
                <a:spcPts val="0"/>
              </a:spcAft>
              <a:buSzPct val="100000"/>
              <a:buChar char="●"/>
            </a:pPr>
            <a:r>
              <a:rPr lang="en-GB"/>
              <a:t>Cooperation with a well-known research scheme with the support of my supervisor for enhancing the system with more complex models (Huizhi Liang)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Information Service</a:t>
            </a:r>
            <a:endParaRPr/>
          </a:p>
        </p:txBody>
      </p:sp>
      <p:sp>
        <p:nvSpPr>
          <p:cNvPr id="102" name="Google Shape;102;p18"/>
          <p:cNvSpPr txBox="1"/>
          <p:nvPr>
            <p:ph idx="1" type="body"/>
          </p:nvPr>
        </p:nvSpPr>
        <p:spPr>
          <a:xfrm>
            <a:off x="471900" y="1697725"/>
            <a:ext cx="8222100" cy="3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a:t>Holds all the information on the system (Scan images, Patients, Doctors credentials, statistics, notifications)</a:t>
            </a:r>
            <a:endParaRPr/>
          </a:p>
          <a:p>
            <a:pPr indent="-342900" lvl="0" marL="457200" rtl="0" algn="l">
              <a:spcBef>
                <a:spcPts val="0"/>
              </a:spcBef>
              <a:spcAft>
                <a:spcPts val="0"/>
              </a:spcAft>
              <a:buSzPts val="1800"/>
              <a:buChar char="●"/>
            </a:pPr>
            <a:r>
              <a:rPr lang="en-GB"/>
              <a:t>Handles the authentication </a:t>
            </a:r>
            <a:endParaRPr/>
          </a:p>
          <a:p>
            <a:pPr indent="-342900" lvl="0" marL="457200" rtl="0" algn="l">
              <a:spcBef>
                <a:spcPts val="0"/>
              </a:spcBef>
              <a:spcAft>
                <a:spcPts val="0"/>
              </a:spcAft>
              <a:buSzPts val="1800"/>
              <a:buChar char="●"/>
            </a:pPr>
            <a:r>
              <a:rPr lang="en-GB"/>
              <a:t>Communicates with Frontend and Classification service with a well designed and clean REST API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Frontend App</a:t>
            </a:r>
            <a:endParaRPr/>
          </a:p>
        </p:txBody>
      </p:sp>
      <p:sp>
        <p:nvSpPr>
          <p:cNvPr id="108" name="Google Shape;108;p19"/>
          <p:cNvSpPr txBox="1"/>
          <p:nvPr>
            <p:ph idx="1" type="body"/>
          </p:nvPr>
        </p:nvSpPr>
        <p:spPr>
          <a:xfrm>
            <a:off x="471900" y="1697725"/>
            <a:ext cx="8222100" cy="3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a:t>User </a:t>
            </a:r>
            <a:r>
              <a:rPr lang="en-GB"/>
              <a:t>friendly</a:t>
            </a:r>
            <a:r>
              <a:rPr lang="en-GB"/>
              <a:t> interface to the system</a:t>
            </a:r>
            <a:endParaRPr/>
          </a:p>
          <a:p>
            <a:pPr indent="-342900" lvl="0" marL="457200" rtl="0" algn="l">
              <a:spcBef>
                <a:spcPts val="0"/>
              </a:spcBef>
              <a:spcAft>
                <a:spcPts val="0"/>
              </a:spcAft>
              <a:buSzPts val="1800"/>
              <a:buChar char="●"/>
            </a:pPr>
            <a:r>
              <a:rPr lang="en-GB"/>
              <a:t>A doctor can login, and submit the scans for its patients</a:t>
            </a:r>
            <a:endParaRPr/>
          </a:p>
          <a:p>
            <a:pPr indent="-342900" lvl="0" marL="457200" rtl="0" algn="l">
              <a:spcBef>
                <a:spcPts val="0"/>
              </a:spcBef>
              <a:spcAft>
                <a:spcPts val="0"/>
              </a:spcAft>
              <a:buSzPts val="1800"/>
              <a:buChar char="●"/>
            </a:pPr>
            <a:r>
              <a:rPr lang="en-GB"/>
              <a:t>It can view the results and comment on results</a:t>
            </a:r>
            <a:endParaRPr/>
          </a:p>
          <a:p>
            <a:pPr indent="-342900" lvl="0" marL="457200" rtl="0" algn="l">
              <a:spcBef>
                <a:spcPts val="0"/>
              </a:spcBef>
              <a:spcAft>
                <a:spcPts val="0"/>
              </a:spcAft>
              <a:buSzPts val="1800"/>
              <a:buChar char="●"/>
            </a:pPr>
            <a:r>
              <a:rPr lang="en-GB"/>
              <a:t>The comments are visible to the </a:t>
            </a:r>
            <a:r>
              <a:rPr lang="en-GB"/>
              <a:t>development</a:t>
            </a:r>
            <a:r>
              <a:rPr lang="en-GB"/>
              <a:t> team (me) for further </a:t>
            </a:r>
            <a:r>
              <a:rPr lang="en-GB"/>
              <a:t>improving the underlying models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a:t>
            </a:r>
            <a:r>
              <a:rPr lang="en-GB"/>
              <a:t>Infrastructure</a:t>
            </a:r>
            <a:endParaRPr/>
          </a:p>
        </p:txBody>
      </p:sp>
      <p:sp>
        <p:nvSpPr>
          <p:cNvPr id="114" name="Google Shape;114;p20"/>
          <p:cNvSpPr txBox="1"/>
          <p:nvPr>
            <p:ph idx="1" type="body"/>
          </p:nvPr>
        </p:nvSpPr>
        <p:spPr>
          <a:xfrm>
            <a:off x="471900" y="1697725"/>
            <a:ext cx="8222100" cy="3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a:t>The user interactions are implemeted</a:t>
            </a:r>
            <a:endParaRPr/>
          </a:p>
          <a:p>
            <a:pPr indent="-342900" lvl="0" marL="457200" rtl="0" algn="l">
              <a:spcBef>
                <a:spcPts val="0"/>
              </a:spcBef>
              <a:spcAft>
                <a:spcPts val="0"/>
              </a:spcAft>
              <a:buSzPts val="1800"/>
              <a:buChar char="●"/>
            </a:pPr>
            <a:r>
              <a:rPr lang="en-GB"/>
              <a:t>The </a:t>
            </a:r>
            <a:r>
              <a:rPr lang="en-GB"/>
              <a:t>infrastructure</a:t>
            </a:r>
            <a:r>
              <a:rPr lang="en-GB"/>
              <a:t> is implemented and tested properly</a:t>
            </a:r>
            <a:endParaRPr/>
          </a:p>
          <a:p>
            <a:pPr indent="-342900" lvl="0" marL="457200" rtl="0" algn="l">
              <a:spcBef>
                <a:spcPts val="0"/>
              </a:spcBef>
              <a:spcAft>
                <a:spcPts val="0"/>
              </a:spcAft>
              <a:buSzPts val="1800"/>
              <a:buChar char="●"/>
            </a:pPr>
            <a:r>
              <a:rPr lang="en-GB"/>
              <a:t>The basic models work with decent amount of accuracy</a:t>
            </a:r>
            <a:endParaRPr/>
          </a:p>
          <a:p>
            <a:pPr indent="-342900" lvl="0" marL="457200" rtl="0" algn="l">
              <a:spcBef>
                <a:spcPts val="0"/>
              </a:spcBef>
              <a:spcAft>
                <a:spcPts val="0"/>
              </a:spcAft>
              <a:buSzPts val="1800"/>
              <a:buChar char="●"/>
            </a:pPr>
            <a:r>
              <a:rPr lang="en-GB"/>
              <a:t>Special care has been given to have a productionized product(AGILE pattern for </a:t>
            </a:r>
            <a:r>
              <a:rPr lang="en-GB"/>
              <a:t>development</a:t>
            </a:r>
            <a:r>
              <a:rPr lang="en-GB"/>
              <a:t>)</a:t>
            </a:r>
            <a:endParaRPr/>
          </a:p>
          <a:p>
            <a:pPr indent="-342900" lvl="0" marL="457200" rtl="0" algn="l">
              <a:spcBef>
                <a:spcPts val="0"/>
              </a:spcBef>
              <a:spcAft>
                <a:spcPts val="0"/>
              </a:spcAft>
              <a:buSzPts val="1800"/>
              <a:buChar char="●"/>
            </a:pPr>
            <a:r>
              <a:rPr lang="en-GB"/>
              <a:t>For the last two months, special care will be given to the prediction models</a:t>
            </a:r>
            <a:endParaRPr/>
          </a:p>
          <a:p>
            <a:pPr indent="-342900" lvl="0" marL="457200" rtl="0" algn="l">
              <a:spcBef>
                <a:spcPts val="0"/>
              </a:spcBef>
              <a:spcAft>
                <a:spcPts val="0"/>
              </a:spcAft>
              <a:buSzPts val="1800"/>
              <a:buChar char="●"/>
            </a:pPr>
            <a:r>
              <a:rPr lang="en-GB"/>
              <a:t>The service is online and deployed on heroku</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Demo time!</a:t>
            </a:r>
            <a:r>
              <a:rPr lang="en-GB"/>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