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79" r:id="rId2"/>
    <p:sldId id="371" r:id="rId3"/>
    <p:sldId id="377" r:id="rId4"/>
    <p:sldId id="343" r:id="rId5"/>
    <p:sldId id="376" r:id="rId6"/>
    <p:sldId id="380" r:id="rId7"/>
    <p:sldId id="370" r:id="rId8"/>
    <p:sldId id="379" r:id="rId9"/>
    <p:sldId id="344" r:id="rId10"/>
  </p:sldIdLst>
  <p:sldSz cx="9144000" cy="6858000" type="screen4x3"/>
  <p:notesSz cx="6877050" cy="100028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28" autoAdjust="0"/>
    <p:restoredTop sz="84493" autoAdjust="0"/>
  </p:normalViewPr>
  <p:slideViewPr>
    <p:cSldViewPr>
      <p:cViewPr varScale="1">
        <p:scale>
          <a:sx n="77" d="100"/>
          <a:sy n="77" d="100"/>
        </p:scale>
        <p:origin x="54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64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80055" cy="500142"/>
          </a:xfrm>
          <a:prstGeom prst="rect">
            <a:avLst/>
          </a:prstGeom>
        </p:spPr>
        <p:txBody>
          <a:bodyPr vert="horz" lIns="96427" tIns="48215" rIns="96427" bIns="48215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95409" y="2"/>
            <a:ext cx="2980055" cy="500142"/>
          </a:xfrm>
          <a:prstGeom prst="rect">
            <a:avLst/>
          </a:prstGeom>
        </p:spPr>
        <p:txBody>
          <a:bodyPr vert="horz" lIns="96427" tIns="48215" rIns="96427" bIns="48215" rtlCol="0"/>
          <a:lstStyle>
            <a:lvl1pPr algn="r">
              <a:defRPr sz="1300"/>
            </a:lvl1pPr>
          </a:lstStyle>
          <a:p>
            <a:fld id="{9D9D91E3-C3D4-4B9C-8E60-A9CB9C150888}" type="datetimeFigureOut">
              <a:rPr lang="ko-KR" altLang="en-US" smtClean="0"/>
              <a:pPr/>
              <a:t>2023-06-18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8213" y="750888"/>
            <a:ext cx="5000625" cy="3749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427" tIns="48215" rIns="96427" bIns="4821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7705" y="4751355"/>
            <a:ext cx="5501640" cy="4501277"/>
          </a:xfrm>
          <a:prstGeom prst="rect">
            <a:avLst/>
          </a:prstGeom>
        </p:spPr>
        <p:txBody>
          <a:bodyPr vert="horz" lIns="96427" tIns="48215" rIns="96427" bIns="48215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500968"/>
            <a:ext cx="2980055" cy="500142"/>
          </a:xfrm>
          <a:prstGeom prst="rect">
            <a:avLst/>
          </a:prstGeom>
        </p:spPr>
        <p:txBody>
          <a:bodyPr vert="horz" lIns="96427" tIns="48215" rIns="96427" bIns="48215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95409" y="9500968"/>
            <a:ext cx="2980055" cy="500142"/>
          </a:xfrm>
          <a:prstGeom prst="rect">
            <a:avLst/>
          </a:prstGeom>
        </p:spPr>
        <p:txBody>
          <a:bodyPr vert="horz" lIns="96427" tIns="48215" rIns="96427" bIns="48215" rtlCol="0" anchor="b"/>
          <a:lstStyle>
            <a:lvl1pPr algn="r">
              <a:defRPr sz="1300"/>
            </a:lvl1pPr>
          </a:lstStyle>
          <a:p>
            <a:fld id="{B12CFE9A-1F67-4B02-B0FD-47F1E83C7B9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757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폰트 수정할것</a:t>
            </a:r>
            <a:endParaRPr lang="en-US" altLang="ko-KR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2CFE9A-1F67-4B02-B0FD-47F1E83C7B92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828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잘</a:t>
            </a:r>
            <a:r>
              <a:rPr lang="en-US" altLang="ko-KR"/>
              <a:t> </a:t>
            </a:r>
            <a:r>
              <a:rPr lang="ko-KR" altLang="en-US"/>
              <a:t>알아보기 쉽게 문서집합을 표현하는 모델이란 걸 표현</a:t>
            </a:r>
            <a:r>
              <a:rPr lang="en-US" altLang="ko-KR"/>
              <a:t>(Bow textcuiboid)</a:t>
            </a:r>
          </a:p>
          <a:p>
            <a:r>
              <a:rPr lang="en-US" altLang="ko-KR"/>
              <a:t>/</a:t>
            </a:r>
            <a:r>
              <a:rPr lang="ko-KR" altLang="en-US"/>
              <a:t>한글 영어 통일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1728F-6D2B-4254-8F8B-FE343AC05BC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8181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글자</a:t>
            </a:r>
            <a:r>
              <a:rPr lang="en-US" altLang="ko-KR"/>
              <a:t> </a:t>
            </a:r>
            <a:r>
              <a:rPr lang="ko-KR" altLang="en-US"/>
              <a:t>크기 더 늘릴 것 </a:t>
            </a:r>
            <a:r>
              <a:rPr lang="en-US" altLang="ko-KR"/>
              <a:t>pretrain </a:t>
            </a:r>
            <a:r>
              <a:rPr lang="ko-KR" altLang="en-US"/>
              <a:t>어색하니 엘모 학습한다는 걸로 바꾸고 </a:t>
            </a:r>
            <a:r>
              <a:rPr lang="en-US" altLang="ko-KR"/>
              <a:t>BiLSTM </a:t>
            </a:r>
            <a:r>
              <a:rPr lang="ko-KR" altLang="en-US"/>
              <a:t>없애기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2CFE9A-1F67-4B02-B0FD-47F1E83C7B92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2425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여백을 채우고 </a:t>
            </a:r>
            <a:r>
              <a:rPr lang="en-US" altLang="ko-KR"/>
              <a:t>ELMo1, 2 </a:t>
            </a:r>
            <a:r>
              <a:rPr lang="ko-KR" altLang="en-US"/>
              <a:t>말고 다르게 표현 듀얼 채널 파란색 연두색 말고 글씨</a:t>
            </a:r>
            <a:r>
              <a:rPr lang="en-US" altLang="ko-KR"/>
              <a:t>(</a:t>
            </a:r>
            <a:r>
              <a:rPr lang="ko-KR" altLang="en-US"/>
              <a:t>키워드</a:t>
            </a:r>
            <a:r>
              <a:rPr lang="en-US" altLang="ko-KR"/>
              <a:t>)</a:t>
            </a:r>
            <a:r>
              <a:rPr lang="ko-KR" altLang="en-US"/>
              <a:t>로 표현 아니면 각각 화살표로 표시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1728F-6D2B-4254-8F8B-FE343AC05BC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84099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이부분도 텍스트 큐보이드란걸 표현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2CFE9A-1F67-4B02-B0FD-47F1E83C7B92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34201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이부분도 텍스트 큐보이드란걸 표현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2CFE9A-1F67-4B02-B0FD-47F1E83C7B92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9037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표 번호를 제거하고 실험에 사용한 데이터셋 개선 한번에 합치는거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2CFE9A-1F67-4B02-B0FD-47F1E83C7B92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59935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결론은 문맥기반 임베딩으로 </a:t>
            </a:r>
            <a:r>
              <a:rPr lang="en-US" altLang="ko-KR"/>
              <a:t>~~~</a:t>
            </a:r>
            <a:r>
              <a:rPr lang="ko-KR" altLang="en-US"/>
              <a:t>문장으로 향후 연구 </a:t>
            </a:r>
            <a:r>
              <a:rPr lang="en-US" altLang="ko-KR"/>
              <a:t>multi channel </a:t>
            </a:r>
            <a:r>
              <a:rPr lang="ko-KR" altLang="en-US"/>
              <a:t>추가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밑에 그림 개선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2CFE9A-1F67-4B02-B0FD-47F1E83C7B92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305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2023-06-18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2023-06-18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2023-06-18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143000"/>
          </a:xfrm>
        </p:spPr>
        <p:txBody>
          <a:bodyPr anchor="t" anchorCtr="0"/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623792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2023-06-18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2023-06-18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2023-06-18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2023-06-18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2023-06-18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2023-06-18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2023-06-18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한쪽 모서리는 잘리고 다른 쪽 모서리는 둥근 사각형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각 삼각형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2023-06-18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  <p:sp>
        <p:nvSpPr>
          <p:cNvPr id="10" name="자유형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자유형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2023-06-18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자유형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자유형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1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1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1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1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1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1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1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1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khj@uos.ac.kr" TargetMode="External"/><Relationship Id="rId2" Type="http://schemas.openxmlformats.org/officeDocument/2006/relationships/hyperlink" Target="mailto:&#54840;&#54840;&#47217;&#51060;@naver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목 5"/>
          <p:cNvSpPr>
            <a:spLocks noGrp="1"/>
          </p:cNvSpPr>
          <p:nvPr>
            <p:ph type="subTitle" idx="1"/>
          </p:nvPr>
        </p:nvSpPr>
        <p:spPr>
          <a:xfrm>
            <a:off x="644652" y="4149080"/>
            <a:ext cx="7854696" cy="1752600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>
                <a:latin typeface="Arial" panose="020B0604020202020204" pitchFamily="34" charset="0"/>
                <a:cs typeface="Arial" panose="020B0604020202020204" pitchFamily="34" charset="0"/>
              </a:rPr>
              <a:t>서울시립대학교 전자전기컴퓨터공학부</a:t>
            </a:r>
            <a:endParaRPr lang="en-US" altLang="ko-KR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Data Mining Lab.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>
                <a:latin typeface="Arial" panose="020B0604020202020204" pitchFamily="34" charset="0"/>
                <a:cs typeface="Arial" panose="020B0604020202020204" pitchFamily="34" charset="0"/>
              </a:rPr>
              <a:t>권순관</a:t>
            </a:r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>
                <a:latin typeface="Arial" panose="020B0604020202020204" pitchFamily="34" charset="0"/>
                <a:cs typeface="Arial" panose="020B0604020202020204" pitchFamily="34" charset="0"/>
              </a:rPr>
              <a:t>김한준</a:t>
            </a:r>
            <a:endParaRPr lang="en-US" altLang="ko-KR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ghghfhddl@naver.com</a:t>
            </a:r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khj@uos.ac.kr</a:t>
            </a:r>
            <a:endParaRPr lang="en-US" altLang="ko-KR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D07B46-A52D-4F27-9B46-F4D96CB5C3FD}"/>
              </a:ext>
            </a:extLst>
          </p:cNvPr>
          <p:cNvSpPr txBox="1"/>
          <p:nvPr/>
        </p:nvSpPr>
        <p:spPr>
          <a:xfrm>
            <a:off x="-65670" y="1268760"/>
            <a:ext cx="927534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>
                <a:latin typeface="Arial" panose="020B0604020202020204" pitchFamily="34" charset="0"/>
                <a:cs typeface="Arial" panose="020B0604020202020204" pitchFamily="34" charset="0"/>
              </a:rPr>
              <a:t>텐서공간모델과 문맥 기반 임베딩모델의 결합을 통한</a:t>
            </a:r>
            <a:endParaRPr lang="en-US" altLang="ko-KR" sz="3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ko-KR" altLang="en-US" sz="3000">
                <a:latin typeface="Arial" panose="020B0604020202020204" pitchFamily="34" charset="0"/>
                <a:cs typeface="Arial" panose="020B0604020202020204" pitchFamily="34" charset="0"/>
              </a:rPr>
              <a:t>자동문서 분류</a:t>
            </a:r>
            <a:endParaRPr lang="en-US" altLang="ko-KR" sz="3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br>
              <a:rPr lang="en-US" altLang="ko-KR" sz="40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2000"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ko-KR" altLang="en-US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000">
                <a:latin typeface="Arial" panose="020B0604020202020204" pitchFamily="34" charset="0"/>
                <a:cs typeface="Arial" panose="020B0604020202020204" pitchFamily="34" charset="0"/>
              </a:rPr>
              <a:t>Classification</a:t>
            </a:r>
            <a:r>
              <a:rPr lang="ko-KR" altLang="en-US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000">
                <a:latin typeface="Arial" panose="020B0604020202020204" pitchFamily="34" charset="0"/>
                <a:cs typeface="Arial" panose="020B0604020202020204" pitchFamily="34" charset="0"/>
              </a:rPr>
              <a:t>through Integrating Contextual Embedding Model</a:t>
            </a:r>
          </a:p>
          <a:p>
            <a:pPr algn="ctr"/>
            <a:r>
              <a:rPr lang="en-US" altLang="ko-KR" sz="2000">
                <a:latin typeface="Arial" panose="020B0604020202020204" pitchFamily="34" charset="0"/>
                <a:cs typeface="Arial" panose="020B0604020202020204" pitchFamily="34" charset="0"/>
              </a:rPr>
              <a:t>into Tensor Space Model</a:t>
            </a:r>
            <a:endParaRPr lang="ko-KR" altLang="en-US"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/>
              <a:t>Introduction</a:t>
            </a:r>
            <a:endParaRPr lang="ko-KR" altLang="en-US" sz="4000" dirty="0"/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4CF2BEEF-AAE8-4FC7-A8A3-15CA9EE2E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189584"/>
            <a:ext cx="9144000" cy="4623792"/>
          </a:xfrm>
        </p:spPr>
        <p:txBody>
          <a:bodyPr>
            <a:normAutofit lnSpcReduction="10000"/>
          </a:bodyPr>
          <a:lstStyle/>
          <a:p>
            <a:endParaRPr lang="en-US" altLang="ko-KR" b="1"/>
          </a:p>
          <a:p>
            <a:endParaRPr lang="en-US" altLang="ko-KR" b="1"/>
          </a:p>
          <a:p>
            <a:endParaRPr lang="en-US" altLang="ko-KR" b="1"/>
          </a:p>
          <a:p>
            <a:endParaRPr lang="en-US" altLang="ko-KR" b="1"/>
          </a:p>
          <a:p>
            <a:endParaRPr lang="en-US" altLang="ko-KR" b="1"/>
          </a:p>
          <a:p>
            <a:endParaRPr lang="en-US" altLang="ko-KR" b="1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r>
              <a:rPr lang="en-US" altLang="ko-KR" sz="24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3</a:t>
            </a:r>
            <a:r>
              <a:rPr lang="ko-KR" altLang="en-US" sz="24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차원 텐서공간모델과 </a:t>
            </a:r>
            <a:r>
              <a:rPr lang="en-US" altLang="ko-KR" sz="24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ELMo </a:t>
            </a:r>
            <a:r>
              <a:rPr lang="ko-KR" altLang="en-US" sz="24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임베딩 벡터를 결합하여 자동 문서분류 성능을 높임</a:t>
            </a:r>
            <a:endParaRPr lang="en-US" altLang="ko-KR" sz="240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endParaRPr lang="en-US" altLang="ko-KR" sz="240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r>
              <a:rPr lang="ko-KR" altLang="en-US" sz="24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풍부한 단어의 문맥 정보를 담기 위해 위에서 언급한 </a:t>
            </a:r>
            <a:r>
              <a:rPr lang="en-US" altLang="ko-KR" sz="24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3</a:t>
            </a:r>
            <a:r>
              <a:rPr lang="ko-KR" altLang="en-US" sz="24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차원 표현모델을 확장하여 </a:t>
            </a:r>
            <a:r>
              <a:rPr lang="en-US" altLang="ko-KR" sz="24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4</a:t>
            </a:r>
            <a:r>
              <a:rPr lang="ko-KR" altLang="en-US" sz="24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차원 구조의 표현모델을 제안</a:t>
            </a:r>
            <a:endParaRPr lang="en-US" altLang="ko-KR" sz="240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endParaRPr lang="en-US" altLang="ko-KR">
              <a:latin typeface="+mn-ea"/>
            </a:endParaRPr>
          </a:p>
          <a:p>
            <a:endParaRPr lang="en-US" altLang="ko-KR" b="1"/>
          </a:p>
          <a:p>
            <a:endParaRPr lang="en-US" altLang="ko-KR" b="1"/>
          </a:p>
          <a:p>
            <a:endParaRPr lang="en-US" altLang="ko-KR" b="1"/>
          </a:p>
          <a:p>
            <a:pPr marL="0" indent="0">
              <a:buNone/>
            </a:pPr>
            <a:endParaRPr lang="ko-KR" altLang="en-US" b="1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8FB3962-EBAC-45AF-B13A-626FD593C3B9}"/>
              </a:ext>
            </a:extLst>
          </p:cNvPr>
          <p:cNvSpPr/>
          <p:nvPr/>
        </p:nvSpPr>
        <p:spPr>
          <a:xfrm>
            <a:off x="4761633" y="1380146"/>
            <a:ext cx="1620104" cy="108725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ELMo</a:t>
            </a:r>
          </a:p>
          <a:p>
            <a:pPr algn="ctr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Embedding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D2456464-E9A4-4AA8-9E16-D49C83DD1F6E}"/>
              </a:ext>
            </a:extLst>
          </p:cNvPr>
          <p:cNvSpPr/>
          <p:nvPr/>
        </p:nvSpPr>
        <p:spPr>
          <a:xfrm>
            <a:off x="2771800" y="1380146"/>
            <a:ext cx="1620104" cy="108725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Tensor Space</a:t>
            </a:r>
            <a:b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Model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14B225-737B-48C1-9AB7-ABF7336E3002}"/>
              </a:ext>
            </a:extLst>
          </p:cNvPr>
          <p:cNvSpPr txBox="1"/>
          <p:nvPr/>
        </p:nvSpPr>
        <p:spPr>
          <a:xfrm>
            <a:off x="4376923" y="1627795"/>
            <a:ext cx="5957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accent1">
                    <a:lumMod val="75000"/>
                  </a:schemeClr>
                </a:solidFill>
              </a:rPr>
              <a:t>+</a:t>
            </a:r>
            <a:endParaRPr lang="ko-KR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80081878-6FED-4E28-8703-E2EEE7B00A45}"/>
              </a:ext>
            </a:extLst>
          </p:cNvPr>
          <p:cNvSpPr/>
          <p:nvPr/>
        </p:nvSpPr>
        <p:spPr>
          <a:xfrm>
            <a:off x="6524142" y="1769097"/>
            <a:ext cx="426214" cy="3093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3279E303-0B7B-4713-AC7C-55FA27803A7D}"/>
              </a:ext>
            </a:extLst>
          </p:cNvPr>
          <p:cNvSpPr/>
          <p:nvPr/>
        </p:nvSpPr>
        <p:spPr>
          <a:xfrm>
            <a:off x="7072162" y="1380146"/>
            <a:ext cx="1461305" cy="108725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Contextual</a:t>
            </a:r>
          </a:p>
          <a:p>
            <a:pPr algn="ctr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Tensor</a:t>
            </a:r>
          </a:p>
          <a:p>
            <a:pPr algn="ctr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Space</a:t>
            </a:r>
          </a:p>
          <a:p>
            <a:pPr algn="ctr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Model</a:t>
            </a:r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AD3B6869-EAE6-4ADF-BC29-A1B8FF5308DD}"/>
              </a:ext>
            </a:extLst>
          </p:cNvPr>
          <p:cNvSpPr/>
          <p:nvPr/>
        </p:nvSpPr>
        <p:spPr>
          <a:xfrm>
            <a:off x="2203181" y="1769097"/>
            <a:ext cx="426214" cy="3093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D04AB84F-9040-4F47-AD94-217435327F64}"/>
              </a:ext>
            </a:extLst>
          </p:cNvPr>
          <p:cNvSpPr/>
          <p:nvPr/>
        </p:nvSpPr>
        <p:spPr>
          <a:xfrm>
            <a:off x="599471" y="1365063"/>
            <a:ext cx="1461305" cy="10872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Text</a:t>
            </a:r>
          </a:p>
          <a:p>
            <a:pPr algn="ctr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Dataset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7B23617A-CCF8-40B4-B993-29C417C9B4AC}"/>
              </a:ext>
            </a:extLst>
          </p:cNvPr>
          <p:cNvGrpSpPr/>
          <p:nvPr/>
        </p:nvGrpSpPr>
        <p:grpSpPr>
          <a:xfrm>
            <a:off x="2473909" y="3089927"/>
            <a:ext cx="2200904" cy="1200070"/>
            <a:chOff x="2771799" y="3181328"/>
            <a:chExt cx="1650781" cy="104793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705724BB-C099-4D75-8764-2330CAF0E8E1}"/>
                </a:ext>
              </a:extLst>
            </p:cNvPr>
            <p:cNvSpPr/>
            <p:nvPr/>
          </p:nvSpPr>
          <p:spPr>
            <a:xfrm>
              <a:off x="2933780" y="3237241"/>
              <a:ext cx="1296144" cy="93610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latin typeface="맑은 고딕" panose="020B0503020000020004" pitchFamily="50" charset="-127"/>
                  <a:ea typeface="맑은 고딕" panose="020B0503020000020004" pitchFamily="50" charset="-127"/>
                </a:rPr>
                <a:t>Classification</a:t>
              </a:r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" name="사다리꼴 3">
              <a:extLst>
                <a:ext uri="{FF2B5EF4-FFF2-40B4-BE49-F238E27FC236}">
                  <a16:creationId xmlns:a16="http://schemas.microsoft.com/office/drawing/2014/main" id="{DE9342F8-2EC3-4319-A242-1D92ACDEAA5F}"/>
                </a:ext>
              </a:extLst>
            </p:cNvPr>
            <p:cNvSpPr/>
            <p:nvPr/>
          </p:nvSpPr>
          <p:spPr>
            <a:xfrm rot="5400000">
              <a:off x="2663339" y="3289788"/>
              <a:ext cx="432047" cy="215128"/>
            </a:xfrm>
            <a:prstGeom prst="trapezoi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사다리꼴 31">
              <a:extLst>
                <a:ext uri="{FF2B5EF4-FFF2-40B4-BE49-F238E27FC236}">
                  <a16:creationId xmlns:a16="http://schemas.microsoft.com/office/drawing/2014/main" id="{80DF0620-4D35-4AC1-8CE9-3A3D7D37C22E}"/>
                </a:ext>
              </a:extLst>
            </p:cNvPr>
            <p:cNvSpPr/>
            <p:nvPr/>
          </p:nvSpPr>
          <p:spPr>
            <a:xfrm rot="16200000">
              <a:off x="4098992" y="3905671"/>
              <a:ext cx="432047" cy="215128"/>
            </a:xfrm>
            <a:prstGeom prst="trapezoi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7" name="연결선: 구부러짐 6">
            <a:extLst>
              <a:ext uri="{FF2B5EF4-FFF2-40B4-BE49-F238E27FC236}">
                <a16:creationId xmlns:a16="http://schemas.microsoft.com/office/drawing/2014/main" id="{AB678BA9-1C29-46A3-946D-1F2EAE31D78F}"/>
              </a:ext>
            </a:extLst>
          </p:cNvPr>
          <p:cNvCxnSpPr>
            <a:cxnSpLocks/>
          </p:cNvCxnSpPr>
          <p:nvPr/>
        </p:nvCxnSpPr>
        <p:spPr>
          <a:xfrm rot="10800000" flipV="1">
            <a:off x="2416288" y="2792376"/>
            <a:ext cx="2001666" cy="538386"/>
          </a:xfrm>
          <a:prstGeom prst="curvedConnector3">
            <a:avLst>
              <a:gd name="adj1" fmla="val 1487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연결선: 구부러짐 38">
            <a:extLst>
              <a:ext uri="{FF2B5EF4-FFF2-40B4-BE49-F238E27FC236}">
                <a16:creationId xmlns:a16="http://schemas.microsoft.com/office/drawing/2014/main" id="{BDB0F749-7BD2-4302-AC59-605688D19C40}"/>
              </a:ext>
            </a:extLst>
          </p:cNvPr>
          <p:cNvCxnSpPr>
            <a:cxnSpLocks/>
          </p:cNvCxnSpPr>
          <p:nvPr/>
        </p:nvCxnSpPr>
        <p:spPr>
          <a:xfrm rot="10800000" flipV="1">
            <a:off x="4417954" y="2467398"/>
            <a:ext cx="3384860" cy="324977"/>
          </a:xfrm>
          <a:prstGeom prst="curvedConnector3">
            <a:avLst>
              <a:gd name="adj1" fmla="val -1564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BB1430A0-2CB9-4932-B0E8-D791160C35A3}"/>
              </a:ext>
            </a:extLst>
          </p:cNvPr>
          <p:cNvSpPr/>
          <p:nvPr/>
        </p:nvSpPr>
        <p:spPr>
          <a:xfrm>
            <a:off x="5019659" y="3089927"/>
            <a:ext cx="1504483" cy="13029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Class</a:t>
            </a:r>
          </a:p>
        </p:txBody>
      </p:sp>
      <p:pic>
        <p:nvPicPr>
          <p:cNvPr id="46" name="그래픽 45" descr="물음표">
            <a:extLst>
              <a:ext uri="{FF2B5EF4-FFF2-40B4-BE49-F238E27FC236}">
                <a16:creationId xmlns:a16="http://schemas.microsoft.com/office/drawing/2014/main" id="{4ECC13EA-CC41-436E-A5A3-80602DFB49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50598" y="3191472"/>
            <a:ext cx="646833" cy="646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768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4000"/>
              <a:t>Related Work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53839"/>
            <a:ext cx="8229600" cy="4623792"/>
          </a:xfrm>
        </p:spPr>
        <p:txBody>
          <a:bodyPr>
            <a:normAutofit/>
          </a:bodyPr>
          <a:lstStyle/>
          <a:p>
            <a:r>
              <a:rPr lang="en-US" altLang="ko-KR" sz="24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ELMo(Embeddings from Language Model)</a:t>
            </a:r>
          </a:p>
          <a:p>
            <a:endParaRPr lang="en-US" altLang="ko-KR" sz="240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endParaRPr lang="en-US" altLang="ko-KR" sz="240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endParaRPr lang="en-US" altLang="ko-KR" sz="240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0" indent="0">
              <a:buNone/>
            </a:pPr>
            <a:endParaRPr lang="en-US" altLang="ko-KR" sz="240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r>
              <a:rPr lang="en-US" altLang="ko-KR" sz="24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3</a:t>
            </a:r>
            <a:r>
              <a:rPr lang="ko-KR" altLang="en-US" sz="24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차원 텐서공간 모델</a:t>
            </a:r>
            <a:r>
              <a:rPr lang="en-US" altLang="ko-KR" sz="24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(</a:t>
            </a:r>
            <a:r>
              <a:rPr lang="ko-KR" altLang="en-US" sz="24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일명 </a:t>
            </a:r>
            <a:r>
              <a:rPr lang="en-US" altLang="ko-KR" sz="24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TextCuboid)</a:t>
            </a:r>
          </a:p>
        </p:txBody>
      </p:sp>
      <p:pic>
        <p:nvPicPr>
          <p:cNvPr id="10" name="그림 9" descr="텍스트, 스크린샷, 폰트, 라인이(가) 표시된 사진">
            <a:extLst>
              <a:ext uri="{FF2B5EF4-FFF2-40B4-BE49-F238E27FC236}">
                <a16:creationId xmlns:a16="http://schemas.microsoft.com/office/drawing/2014/main" id="{5410279F-32BE-55FA-FEAD-581734CCEA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894" y="1844824"/>
            <a:ext cx="6450211" cy="1584176"/>
          </a:xfrm>
          <a:prstGeom prst="rect">
            <a:avLst/>
          </a:prstGeom>
        </p:spPr>
      </p:pic>
      <p:pic>
        <p:nvPicPr>
          <p:cNvPr id="25" name="그림 24" descr="텍스트, 도표, 평면도, 폰트이(가) 표시된 사진">
            <a:extLst>
              <a:ext uri="{FF2B5EF4-FFF2-40B4-BE49-F238E27FC236}">
                <a16:creationId xmlns:a16="http://schemas.microsoft.com/office/drawing/2014/main" id="{17E30D51-C520-B986-1C85-748CFECC88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01" y="4037254"/>
            <a:ext cx="7882797" cy="275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239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제목 1">
            <a:extLst>
              <a:ext uri="{FF2B5EF4-FFF2-40B4-BE49-F238E27FC236}">
                <a16:creationId xmlns:a16="http://schemas.microsoft.com/office/drawing/2014/main" id="{884989B5-FFBF-4CB7-9E65-805312960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143000"/>
          </a:xfrm>
        </p:spPr>
        <p:txBody>
          <a:bodyPr>
            <a:noAutofit/>
          </a:bodyPr>
          <a:lstStyle/>
          <a:p>
            <a:r>
              <a:rPr lang="en-US" altLang="ko-KR" sz="4000"/>
              <a:t>Proposed Method</a:t>
            </a:r>
            <a:endParaRPr lang="ko-KR" altLang="en-US" sz="4000" dirty="0"/>
          </a:p>
        </p:txBody>
      </p:sp>
      <p:sp>
        <p:nvSpPr>
          <p:cNvPr id="48" name="내용 개체 틀 2">
            <a:extLst>
              <a:ext uri="{FF2B5EF4-FFF2-40B4-BE49-F238E27FC236}">
                <a16:creationId xmlns:a16="http://schemas.microsoft.com/office/drawing/2014/main" id="{74E7F199-AF41-4A72-AB4B-24E218097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53839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sz="24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ELMo </a:t>
            </a:r>
            <a:r>
              <a:rPr lang="ko-KR" altLang="en-US" sz="24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임베딩을 활용한 </a:t>
            </a:r>
            <a:r>
              <a:rPr lang="en-US" altLang="ko-KR" sz="24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TextCuboid </a:t>
            </a:r>
            <a:r>
              <a:rPr lang="ko-KR" altLang="en-US" sz="24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생성 과정</a:t>
            </a:r>
            <a:endParaRPr lang="en-US" altLang="ko-KR" sz="240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0" indent="0">
              <a:buNone/>
            </a:pPr>
            <a:endParaRPr lang="en-US" altLang="ko-KR" sz="2400">
              <a:latin typeface="+mn-ea"/>
            </a:endParaRPr>
          </a:p>
        </p:txBody>
      </p:sp>
      <p:pic>
        <p:nvPicPr>
          <p:cNvPr id="7" name="그림 6" descr="텍스트, 도표, 평면도, 기술 도면이(가) 표시된 사진">
            <a:extLst>
              <a:ext uri="{FF2B5EF4-FFF2-40B4-BE49-F238E27FC236}">
                <a16:creationId xmlns:a16="http://schemas.microsoft.com/office/drawing/2014/main" id="{C4DD64FC-6CEC-D1DB-574C-E4AEB7A1AE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07873"/>
            <a:ext cx="9144000" cy="470657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404664"/>
            <a:ext cx="8208912" cy="2562225"/>
          </a:xfrm>
        </p:spPr>
        <p:txBody>
          <a:bodyPr>
            <a:normAutofit/>
          </a:bodyPr>
          <a:lstStyle/>
          <a:p>
            <a:r>
              <a:rPr lang="ko-KR" altLang="en-US" sz="24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이중 채널 </a:t>
            </a:r>
            <a:r>
              <a:rPr lang="en-US" altLang="ko-KR" sz="24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TextCuboid </a:t>
            </a:r>
            <a:r>
              <a:rPr lang="ko-KR" altLang="en-US" sz="24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구조의 생성 과정</a:t>
            </a:r>
            <a:endParaRPr lang="en-US" altLang="ko-KR" sz="240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pic>
        <p:nvPicPr>
          <p:cNvPr id="8" name="그림 7" descr="텍스트, 도표, 스크린샷, 평면도이(가) 표시된 사진">
            <a:extLst>
              <a:ext uri="{FF2B5EF4-FFF2-40B4-BE49-F238E27FC236}">
                <a16:creationId xmlns:a16="http://schemas.microsoft.com/office/drawing/2014/main" id="{DB692FE2-4761-2FA9-84C8-6D8E44DECC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9" y="1094912"/>
            <a:ext cx="9144000" cy="5763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153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1DCA1098-DC2D-4DBA-9073-D0F1396EA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7" y="188640"/>
            <a:ext cx="8362739" cy="2562225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제안한 표현 모델인 </a:t>
            </a:r>
            <a:r>
              <a:rPr lang="en-US" altLang="ko-KR" sz="24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TextCuboid</a:t>
            </a:r>
            <a:r>
              <a:rPr lang="ko-KR" altLang="en-US" sz="24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와 이중 채널 </a:t>
            </a:r>
            <a:r>
              <a:rPr lang="en-US" altLang="ko-KR" sz="24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TextCuboid</a:t>
            </a:r>
            <a:r>
              <a:rPr lang="ko-KR" altLang="en-US" sz="24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를</a:t>
            </a:r>
            <a:r>
              <a:rPr lang="en-US" altLang="ko-KR" sz="24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TextCNN </a:t>
            </a:r>
            <a:r>
              <a:rPr lang="ko-KR" altLang="en-US" sz="24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분류 모델로 분류</a:t>
            </a:r>
            <a:endParaRPr lang="en-US" altLang="ko-KR" sz="24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4DC0A9-4F46-4D80-B7D5-F9188C0D8EDB}"/>
              </a:ext>
            </a:extLst>
          </p:cNvPr>
          <p:cNvSpPr txBox="1"/>
          <p:nvPr/>
        </p:nvSpPr>
        <p:spPr>
          <a:xfrm>
            <a:off x="1002012" y="6381328"/>
            <a:ext cx="7139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&lt;</a:t>
            </a:r>
            <a:r>
              <a:rPr lang="ko-KR" altLang="en-US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이중 채널 </a:t>
            </a:r>
            <a:r>
              <a:rPr lang="en-US" altLang="ko-KR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TextCuboid</a:t>
            </a:r>
            <a:r>
              <a:rPr lang="ko-KR" altLang="en-US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분류를 위한 </a:t>
            </a:r>
            <a:r>
              <a:rPr lang="en-US" altLang="ko-KR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TextCNN </a:t>
            </a:r>
            <a:r>
              <a:rPr lang="ko-KR" altLang="en-US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구조와 </a:t>
            </a:r>
            <a:r>
              <a:rPr lang="en-US" altLang="ko-KR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Conv1D </a:t>
            </a:r>
            <a:r>
              <a:rPr lang="ko-KR" altLang="en-US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상세</a:t>
            </a:r>
            <a:r>
              <a:rPr lang="en-US" altLang="ko-KR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&gt;</a:t>
            </a:r>
            <a:endParaRPr lang="ko-KR" altLang="en-US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pic>
        <p:nvPicPr>
          <p:cNvPr id="11" name="그림 10" descr="텍스트, 스크린샷, 도표, 라인이(가) 표시된 사진">
            <a:extLst>
              <a:ext uri="{FF2B5EF4-FFF2-40B4-BE49-F238E27FC236}">
                <a16:creationId xmlns:a16="http://schemas.microsoft.com/office/drawing/2014/main" id="{417E8C85-DD3D-4476-22A4-44EC150ED8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02" y="1126705"/>
            <a:ext cx="8141988" cy="5232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14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/>
              <a:t>Experiment</a:t>
            </a:r>
            <a:endParaRPr lang="ko-KR" altLang="en-US" sz="4000" dirty="0"/>
          </a:p>
        </p:txBody>
      </p:sp>
      <p:sp>
        <p:nvSpPr>
          <p:cNvPr id="8" name="내용 개체 틀 11">
            <a:extLst>
              <a:ext uri="{FF2B5EF4-FFF2-40B4-BE49-F238E27FC236}">
                <a16:creationId xmlns:a16="http://schemas.microsoft.com/office/drawing/2014/main" id="{D4E3348B-DDF2-DBE0-0726-6B206E5BA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356" y="1017643"/>
            <a:ext cx="8507288" cy="5904656"/>
          </a:xfrm>
        </p:spPr>
        <p:txBody>
          <a:bodyPr>
            <a:normAutofit/>
          </a:bodyPr>
          <a:lstStyle/>
          <a:p>
            <a:r>
              <a:rPr lang="en-US" altLang="ko-KR" sz="20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20Newsgroups, Reuters News, IMDB </a:t>
            </a:r>
            <a:r>
              <a:rPr lang="ko-KR" altLang="en-US" sz="20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데이터셋을 분류</a:t>
            </a:r>
            <a:endParaRPr lang="en-US" altLang="ko-KR" sz="200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endParaRPr lang="en-US" altLang="ko-KR" sz="200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r>
              <a:rPr lang="ko-KR" altLang="en-US" sz="20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이중 채널 구성을 위한 유사한 데이터셋 탐색</a:t>
            </a:r>
            <a:endParaRPr lang="en-US" altLang="ko-KR" sz="200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endParaRPr lang="en-US" altLang="ko-KR" sz="200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endParaRPr lang="en-US" altLang="ko-KR" sz="200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endParaRPr lang="en-US" altLang="ko-KR" sz="200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endParaRPr lang="en-US" altLang="ko-KR" sz="200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0" indent="0">
              <a:buNone/>
            </a:pPr>
            <a:endParaRPr lang="en-US" altLang="ko-KR" sz="200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0" indent="0">
              <a:buNone/>
            </a:pPr>
            <a:endParaRPr lang="en-US" altLang="ko-KR" sz="200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0" indent="0">
              <a:buNone/>
            </a:pPr>
            <a:endParaRPr lang="en-US" altLang="ko-KR" sz="200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r>
              <a:rPr lang="en-US" altLang="ko-KR" sz="20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ELMo </a:t>
            </a:r>
            <a:r>
              <a:rPr lang="ko-KR" altLang="en-US" sz="20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임베딩 기반 </a:t>
            </a:r>
            <a:r>
              <a:rPr lang="en-US" altLang="ko-KR" sz="20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TextCuboid </a:t>
            </a:r>
            <a:r>
              <a:rPr lang="ko-KR" altLang="en-US" sz="20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표기 예시</a:t>
            </a:r>
            <a:endParaRPr lang="en-US" altLang="ko-KR" sz="200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endParaRPr lang="en-US" altLang="ko-KR" sz="220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lvl="1"/>
            <a:r>
              <a:rPr lang="en-US" altLang="ko-KR" sz="18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TextCuboid(Hub): Tensorflow-Hub</a:t>
            </a:r>
            <a:r>
              <a:rPr lang="ko-KR" altLang="en-US" sz="18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에서 제공하는 </a:t>
            </a:r>
            <a:r>
              <a:rPr lang="en-US" altLang="ko-KR" sz="18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ELMo </a:t>
            </a:r>
            <a:r>
              <a:rPr lang="ko-KR" altLang="en-US" sz="18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임베딩을 활용</a:t>
            </a:r>
            <a:endParaRPr lang="en-US" altLang="ko-KR" sz="180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393192" lvl="1" indent="0">
              <a:buNone/>
            </a:pPr>
            <a:endParaRPr lang="en-US" altLang="ko-KR" sz="180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lvl="1"/>
            <a:r>
              <a:rPr lang="en-US" altLang="ko-KR" sz="18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2-Channel  TextCuboid(NG+AG): 20Newsgroups </a:t>
            </a:r>
            <a:r>
              <a:rPr lang="ko-KR" altLang="en-US" sz="18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데이터셋과 </a:t>
            </a:r>
            <a:r>
              <a:rPr lang="en-US" altLang="ko-KR" sz="18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AG News </a:t>
            </a:r>
            <a:r>
              <a:rPr lang="ko-KR" altLang="en-US" sz="18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데이터셋으로 학습한 </a:t>
            </a:r>
            <a:r>
              <a:rPr lang="en-US" altLang="ko-KR" sz="18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ELMo</a:t>
            </a:r>
            <a:r>
              <a:rPr lang="ko-KR" altLang="en-US" sz="18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를 활용</a:t>
            </a:r>
            <a:r>
              <a:rPr lang="en-US" altLang="ko-KR" sz="18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</a:p>
          <a:p>
            <a:pPr marL="0" indent="0">
              <a:buNone/>
            </a:pPr>
            <a:endParaRPr lang="en-US" altLang="ko-KR" sz="240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0" indent="0">
              <a:buNone/>
            </a:pPr>
            <a:endParaRPr lang="en-US" altLang="ko-KR" sz="240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endParaRPr lang="en-US" altLang="ko-KR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endParaRPr lang="en-US" altLang="ko-KR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endParaRPr lang="en-US" altLang="ko-KR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0" indent="0">
              <a:buNone/>
            </a:pPr>
            <a:endParaRPr lang="en-US" altLang="ko-KR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endParaRPr lang="en-US" altLang="ko-KR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endParaRPr lang="en-US" altLang="ko-KR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endParaRPr lang="en-US" altLang="ko-KR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endParaRPr lang="en-US" altLang="ko-KR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endParaRPr lang="en-US" altLang="ko-KR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endParaRPr lang="en-US" altLang="ko-KR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0" indent="0">
              <a:buNone/>
            </a:pPr>
            <a:endParaRPr lang="en-US" altLang="ko-KR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endParaRPr lang="en-US" altLang="ko-KR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0" indent="0">
              <a:buNone/>
            </a:pPr>
            <a:endParaRPr lang="en-US" altLang="ko-KR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0" indent="0">
              <a:buNone/>
            </a:pPr>
            <a:endParaRPr lang="en-US" altLang="ko-KR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lvl="1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DB7C32F-4608-B14B-826D-75205B344C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965" y="2327420"/>
            <a:ext cx="6467823" cy="1779074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D9176ECF-07DE-78EE-1814-5B6A0CEB3783}"/>
              </a:ext>
            </a:extLst>
          </p:cNvPr>
          <p:cNvSpPr/>
          <p:nvPr/>
        </p:nvSpPr>
        <p:spPr>
          <a:xfrm>
            <a:off x="2853333" y="2845296"/>
            <a:ext cx="522481" cy="169174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A7EE7B-7F99-1DC9-8BDC-9B0A0E9D18E8}"/>
              </a:ext>
            </a:extLst>
          </p:cNvPr>
          <p:cNvSpPr/>
          <p:nvPr/>
        </p:nvSpPr>
        <p:spPr>
          <a:xfrm>
            <a:off x="7297307" y="3558728"/>
            <a:ext cx="522481" cy="169174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E0E149-34BE-571E-8330-B831FF6C3BFF}"/>
              </a:ext>
            </a:extLst>
          </p:cNvPr>
          <p:cNvSpPr txBox="1"/>
          <p:nvPr/>
        </p:nvSpPr>
        <p:spPr>
          <a:xfrm>
            <a:off x="2314243" y="4106494"/>
            <a:ext cx="4515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latin typeface="+mn-ea"/>
              </a:rPr>
              <a:t>&lt;</a:t>
            </a:r>
            <a:r>
              <a:rPr lang="ko-KR" altLang="en-US" sz="1600">
                <a:latin typeface="+mn-ea"/>
              </a:rPr>
              <a:t>데이터셋 임베딩 벡터의 코사인 유사도 행렬</a:t>
            </a:r>
            <a:r>
              <a:rPr lang="en-US" altLang="ko-KR" sz="1600">
                <a:latin typeface="+mn-ea"/>
              </a:rPr>
              <a:t>&gt;</a:t>
            </a:r>
            <a:endParaRPr lang="ko-KR" altLang="en-US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76038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B00A90A-C349-5F6B-EC50-A89C6B27D4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3692804"/>
              </p:ext>
            </p:extLst>
          </p:nvPr>
        </p:nvGraphicFramePr>
        <p:xfrm>
          <a:off x="337335" y="1267536"/>
          <a:ext cx="8469327" cy="549597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491963">
                  <a:extLst>
                    <a:ext uri="{9D8B030D-6E8A-4147-A177-3AD203B41FA5}">
                      <a16:colId xmlns:a16="http://schemas.microsoft.com/office/drawing/2014/main" val="769762573"/>
                    </a:ext>
                  </a:extLst>
                </a:gridCol>
                <a:gridCol w="1028970">
                  <a:extLst>
                    <a:ext uri="{9D8B030D-6E8A-4147-A177-3AD203B41FA5}">
                      <a16:colId xmlns:a16="http://schemas.microsoft.com/office/drawing/2014/main" val="2665766607"/>
                    </a:ext>
                  </a:extLst>
                </a:gridCol>
                <a:gridCol w="4164638">
                  <a:extLst>
                    <a:ext uri="{9D8B030D-6E8A-4147-A177-3AD203B41FA5}">
                      <a16:colId xmlns:a16="http://schemas.microsoft.com/office/drawing/2014/main" val="3443962996"/>
                    </a:ext>
                  </a:extLst>
                </a:gridCol>
                <a:gridCol w="1783756">
                  <a:extLst>
                    <a:ext uri="{9D8B030D-6E8A-4147-A177-3AD203B41FA5}">
                      <a16:colId xmlns:a16="http://schemas.microsoft.com/office/drawing/2014/main" val="406758872"/>
                    </a:ext>
                  </a:extLst>
                </a:gridCol>
              </a:tblGrid>
              <a:tr h="62949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600" kern="100"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Dataset</a:t>
                      </a:r>
                      <a:endParaRPr lang="ko-KR" sz="1600" kern="100" dirty="0">
                        <a:effectLst/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kern="100"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Model</a:t>
                      </a:r>
                      <a:endParaRPr lang="ko-KR" altLang="en-US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r>
                        <a:rPr lang="en-US" altLang="ko-KR" sz="1600" kern="100">
                          <a:effectLst/>
                          <a:latin typeface="+mn-ea"/>
                          <a:ea typeface="+mn-ea"/>
                        </a:rPr>
                        <a:t>Model</a:t>
                      </a:r>
                      <a:endParaRPr lang="ko-KR" altLang="en-US"/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600" kern="100"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Accuracy(%)</a:t>
                      </a:r>
                      <a:endParaRPr lang="ko-KR" sz="1600" kern="100" dirty="0">
                        <a:effectLst/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173251"/>
                  </a:ext>
                </a:extLst>
              </a:tr>
              <a:tr h="324432">
                <a:tc rowSpan="9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400" kern="100"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20Newsgroups</a:t>
                      </a:r>
                      <a:endParaRPr lang="ko-KR" sz="1400" kern="100" dirty="0">
                        <a:effectLst/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6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400" kern="100"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제안 모델</a:t>
                      </a: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400" kern="100" dirty="0">
                        <a:effectLst/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200" kern="100"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TextCuboid(Hub) + TextCNN</a:t>
                      </a:r>
                      <a:endParaRPr lang="ko-KR" sz="1200" kern="100" dirty="0">
                        <a:effectLst/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79.5 %</a:t>
                      </a:r>
                      <a:endParaRPr lang="ko-KR" sz="1200" kern="100">
                        <a:effectLst/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73171117"/>
                  </a:ext>
                </a:extLst>
              </a:tr>
              <a:tr h="3244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200" b="1" kern="100"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TextCuboid(NG) + TextCNN</a:t>
                      </a:r>
                      <a:endParaRPr lang="ko-KR" sz="1200" b="1" kern="100" dirty="0">
                        <a:effectLst/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83.6 %</a:t>
                      </a:r>
                      <a:endParaRPr lang="ko-KR" sz="1200" b="1" kern="100" dirty="0">
                        <a:effectLst/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65355709"/>
                  </a:ext>
                </a:extLst>
              </a:tr>
              <a:tr h="3244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200" kern="100"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TextCuboid(AG) + TextCNN</a:t>
                      </a:r>
                      <a:endParaRPr lang="ko-KR" sz="1200" kern="100" dirty="0">
                        <a:effectLst/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78.2 %</a:t>
                      </a:r>
                      <a:endParaRPr lang="ko-KR" sz="1200" kern="100">
                        <a:effectLst/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45303937"/>
                  </a:ext>
                </a:extLst>
              </a:tr>
              <a:tr h="3244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200" kern="100"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2-Channel TextCuboid(Hub +NG) + TextCNN</a:t>
                      </a:r>
                      <a:endParaRPr lang="ko-KR" sz="1200" kern="100" dirty="0">
                        <a:effectLst/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83.4 %</a:t>
                      </a:r>
                      <a:endParaRPr lang="ko-KR" sz="1200" kern="100">
                        <a:effectLst/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82106720"/>
                  </a:ext>
                </a:extLst>
              </a:tr>
              <a:tr h="3244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200" kern="100"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2-Channel TextCuboid(NG+AG) + TextCNN</a:t>
                      </a:r>
                      <a:endParaRPr lang="ko-KR" sz="1200" kern="100" dirty="0">
                        <a:effectLst/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79.2 %</a:t>
                      </a:r>
                      <a:endParaRPr lang="ko-KR" sz="1200" kern="100" dirty="0">
                        <a:effectLst/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33961160"/>
                  </a:ext>
                </a:extLst>
              </a:tr>
              <a:tr h="3244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200" kern="100"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2-Channel TextCuboid(Hub +AG) + TextCNN</a:t>
                      </a:r>
                      <a:endParaRPr lang="ko-KR" sz="1200" kern="100" dirty="0">
                        <a:effectLst/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79.3 %</a:t>
                      </a:r>
                      <a:endParaRPr lang="ko-KR" sz="1200" kern="100">
                        <a:effectLst/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10207426"/>
                  </a:ext>
                </a:extLst>
              </a:tr>
              <a:tr h="324432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1400" kern="100">
                        <a:effectLst/>
                        <a:latin typeface="+mn-ea"/>
                        <a:ea typeface="+mn-ea"/>
                        <a:cs typeface="바탕" panose="02030600000101010101" pitchFamily="18" charset="-127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400" kern="100"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전통</a:t>
                      </a:r>
                      <a:r>
                        <a:rPr lang="en-US" altLang="ko-KR" sz="1400" kern="100"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</a:t>
                      </a:r>
                      <a:r>
                        <a:rPr lang="ko-KR" altLang="ko-KR" sz="1400" kern="100"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모델</a:t>
                      </a: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200" kern="100"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Naïve Bayes</a:t>
                      </a:r>
                      <a:endParaRPr lang="ko-KR" sz="1200" kern="100" dirty="0">
                        <a:effectLst/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71.5 %</a:t>
                      </a:r>
                      <a:endParaRPr lang="ko-KR" sz="1200" kern="100">
                        <a:effectLst/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06012582"/>
                  </a:ext>
                </a:extLst>
              </a:tr>
              <a:tr h="3244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200" kern="100"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SVM</a:t>
                      </a:r>
                      <a:endParaRPr lang="ko-KR" sz="1200" kern="100" dirty="0">
                        <a:effectLst/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71.4 %</a:t>
                      </a:r>
                      <a:endParaRPr lang="ko-KR" sz="1200" kern="100" dirty="0">
                        <a:effectLst/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06138204"/>
                  </a:ext>
                </a:extLst>
              </a:tr>
              <a:tr h="3244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200" kern="100"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Logistic Regression</a:t>
                      </a:r>
                      <a:endParaRPr lang="ko-KR" sz="1200" kern="100" dirty="0">
                        <a:effectLst/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73.6 %</a:t>
                      </a:r>
                      <a:endParaRPr lang="ko-KR" sz="1200" kern="100" dirty="0">
                        <a:effectLst/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20343185"/>
                  </a:ext>
                </a:extLst>
              </a:tr>
              <a:tr h="324432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00"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Reuters</a:t>
                      </a:r>
                      <a:r>
                        <a:rPr lang="ko-KR" altLang="en-US" sz="1400" kern="100"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</a:t>
                      </a:r>
                      <a:r>
                        <a:rPr lang="en-US" altLang="ko-KR" sz="1400" kern="100"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News</a:t>
                      </a:r>
                      <a:endParaRPr lang="ko-KR" altLang="ko-KR" sz="1400" kern="100">
                        <a:effectLst/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6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400" kern="100"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제안 모델</a:t>
                      </a: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00"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TextCuboid(Reuters) + TextCNN</a:t>
                      </a:r>
                      <a:endParaRPr lang="ko-KR" altLang="ko-KR" sz="1200" kern="100">
                        <a:effectLst/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87.8 %</a:t>
                      </a:r>
                      <a:endParaRPr lang="ko-KR" sz="1400" kern="100">
                        <a:effectLst/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09663432"/>
                  </a:ext>
                </a:extLst>
              </a:tr>
              <a:tr h="3244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00"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TextCuboid(AG) + TextCNN</a:t>
                      </a:r>
                      <a:endParaRPr lang="ko-KR" altLang="ko-KR" sz="1200" b="0" kern="100">
                        <a:effectLst/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b="0" kern="100"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87.6 </a:t>
                      </a:r>
                      <a:r>
                        <a:rPr lang="en-US" sz="1200" b="0" kern="100" dirty="0"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%</a:t>
                      </a:r>
                      <a:endParaRPr lang="ko-KR" sz="1400" b="0" kern="100" dirty="0">
                        <a:effectLst/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91860646"/>
                  </a:ext>
                </a:extLst>
              </a:tr>
              <a:tr h="3244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00"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2-Channel TextCuboid(Reuters + AG) + TextCNN</a:t>
                      </a:r>
                      <a:endParaRPr lang="ko-KR" altLang="ko-KR" sz="1200" b="1" kern="100">
                        <a:effectLst/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88.7 %</a:t>
                      </a:r>
                      <a:endParaRPr lang="ko-KR" sz="1400" b="1" kern="100">
                        <a:effectLst/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63248993"/>
                  </a:ext>
                </a:extLst>
              </a:tr>
              <a:tr h="324432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00"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IMDB</a:t>
                      </a:r>
                      <a:endParaRPr lang="ko-KR" altLang="ko-KR" sz="1400" kern="100">
                        <a:effectLst/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1400" kern="100">
                        <a:effectLst/>
                        <a:latin typeface="+mn-ea"/>
                        <a:ea typeface="+mn-ea"/>
                        <a:cs typeface="바탕" panose="02030600000101010101" pitchFamily="18" charset="-127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00"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TextCuboid(IMDB) + TextCNN</a:t>
                      </a:r>
                      <a:endParaRPr lang="ko-KR" altLang="ko-KR" sz="1200" kern="100">
                        <a:effectLst/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92.3 %</a:t>
                      </a:r>
                      <a:endParaRPr lang="ko-KR" sz="1400" kern="100">
                        <a:effectLst/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83006686"/>
                  </a:ext>
                </a:extLst>
              </a:tr>
              <a:tr h="3244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00"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TextCuboid(Movie review) + TextCNN</a:t>
                      </a:r>
                      <a:endParaRPr lang="ko-KR" altLang="ko-KR" sz="1200" kern="100">
                        <a:effectLst/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92.9 </a:t>
                      </a:r>
                      <a:r>
                        <a:rPr lang="en-US" sz="1200" kern="100" dirty="0"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%</a:t>
                      </a:r>
                      <a:endParaRPr lang="ko-KR" sz="1400" kern="100" dirty="0">
                        <a:effectLst/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02709622"/>
                  </a:ext>
                </a:extLst>
              </a:tr>
              <a:tr h="3244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00"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2-Channel TextCuboid(IMDB +Movie review) + TextCNN</a:t>
                      </a:r>
                      <a:endParaRPr lang="ko-KR" altLang="ko-KR" sz="1600" b="1" kern="100">
                        <a:effectLst/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93.4 %</a:t>
                      </a:r>
                      <a:endParaRPr lang="ko-KR" sz="1400" b="1" kern="100">
                        <a:effectLst/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01345597"/>
                  </a:ext>
                </a:extLst>
              </a:tr>
            </a:tbl>
          </a:graphicData>
        </a:graphic>
      </p:graphicFrame>
      <p:sp>
        <p:nvSpPr>
          <p:cNvPr id="10" name="내용 개체 틀 11">
            <a:extLst>
              <a:ext uri="{FF2B5EF4-FFF2-40B4-BE49-F238E27FC236}">
                <a16:creationId xmlns:a16="http://schemas.microsoft.com/office/drawing/2014/main" id="{B90C206F-8E50-2389-2A9F-8548294D5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389384"/>
            <a:ext cx="8229600" cy="4623792"/>
          </a:xfrm>
        </p:spPr>
        <p:txBody>
          <a:bodyPr/>
          <a:lstStyle/>
          <a:p>
            <a:r>
              <a:rPr lang="ko-KR" altLang="en-US" sz="24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실험결과</a:t>
            </a:r>
            <a:endParaRPr lang="en-US" altLang="ko-KR" sz="240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endParaRPr lang="en-US" altLang="ko-KR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endParaRPr lang="en-US" altLang="ko-KR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0" indent="0">
              <a:buNone/>
            </a:pPr>
            <a:endParaRPr lang="en-US" altLang="ko-KR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lvl="1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AA775F-5924-449F-AA29-28F21B3DE6EE}"/>
              </a:ext>
            </a:extLst>
          </p:cNvPr>
          <p:cNvSpPr txBox="1"/>
          <p:nvPr/>
        </p:nvSpPr>
        <p:spPr>
          <a:xfrm>
            <a:off x="737572" y="836712"/>
            <a:ext cx="7668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&lt;</a:t>
            </a:r>
            <a:r>
              <a:rPr lang="ko-KR" altLang="en-US" sz="16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표</a:t>
            </a:r>
            <a:r>
              <a:rPr lang="en-US" altLang="ko-KR" sz="16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  <a:r>
              <a:rPr lang="ko-KR" altLang="en-US" sz="16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en-US" altLang="ko-KR" sz="16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TextCuboid</a:t>
            </a: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를 활용한 분류모델과 전통적인 </a:t>
            </a:r>
            <a:r>
              <a:rPr lang="ko-KR" altLang="en-US" sz="16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머신러닝</a:t>
            </a: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분류모델의 </a:t>
            </a:r>
            <a:r>
              <a:rPr lang="ko-KR" altLang="en-US" sz="16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정확도 비교</a:t>
            </a:r>
            <a:r>
              <a:rPr lang="en-US" altLang="ko-KR" sz="16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&gt;</a:t>
            </a:r>
            <a:endParaRPr lang="ko-KR" altLang="en-US" sz="16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1604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제목 1">
            <a:extLst>
              <a:ext uri="{FF2B5EF4-FFF2-40B4-BE49-F238E27FC236}">
                <a16:creationId xmlns:a16="http://schemas.microsoft.com/office/drawing/2014/main" id="{756D7603-D410-4920-98D5-9AA75DC7B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sz="4000"/>
              <a:t>Conclusions</a:t>
            </a:r>
            <a:r>
              <a:rPr lang="ko-KR" altLang="en-US" sz="4000"/>
              <a:t> </a:t>
            </a:r>
            <a:r>
              <a:rPr lang="en-US" altLang="ko-KR" sz="4000"/>
              <a:t>and</a:t>
            </a:r>
            <a:r>
              <a:rPr lang="ko-KR" altLang="en-US" sz="4000"/>
              <a:t> </a:t>
            </a:r>
            <a:r>
              <a:rPr lang="en-US" altLang="ko-KR" sz="4000"/>
              <a:t>Future</a:t>
            </a:r>
            <a:r>
              <a:rPr lang="ko-KR" altLang="en-US" sz="4000"/>
              <a:t> </a:t>
            </a:r>
            <a:r>
              <a:rPr lang="en-US" altLang="ko-KR" sz="4000"/>
              <a:t>Work</a:t>
            </a:r>
            <a:endParaRPr lang="ko-KR" altLang="en-US" sz="4000" dirty="0"/>
          </a:p>
        </p:txBody>
      </p:sp>
      <p:sp>
        <p:nvSpPr>
          <p:cNvPr id="19" name="내용 개체 틀 11">
            <a:extLst>
              <a:ext uri="{FF2B5EF4-FFF2-40B4-BE49-F238E27FC236}">
                <a16:creationId xmlns:a16="http://schemas.microsoft.com/office/drawing/2014/main" id="{A3099931-864D-4F1E-A43D-1ADF0013F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165" y="1117104"/>
            <a:ext cx="8202635" cy="4623792"/>
          </a:xfrm>
        </p:spPr>
        <p:txBody>
          <a:bodyPr/>
          <a:lstStyle/>
          <a:p>
            <a:r>
              <a:rPr lang="ko-KR" altLang="en-US" sz="20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본 연구에서는 문맥 기반 임베딩 기법인 </a:t>
            </a:r>
            <a:r>
              <a:rPr lang="en-US" altLang="ko-KR" sz="20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ELMo</a:t>
            </a:r>
            <a:r>
              <a:rPr lang="ko-KR" altLang="en-US" sz="20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와 텐서공간모델인 </a:t>
            </a:r>
            <a:r>
              <a:rPr lang="en-US" altLang="ko-KR" sz="20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TextCuboid</a:t>
            </a:r>
            <a:r>
              <a:rPr lang="ko-KR" altLang="en-US" sz="20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를 결합하여 문서 분류 성능을 높임</a:t>
            </a:r>
            <a:endParaRPr lang="en-US" altLang="ko-KR" sz="200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endParaRPr lang="en-US" altLang="ko-KR" sz="200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r>
              <a:rPr lang="ko-KR" altLang="en-US" sz="20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풍부한 정보를 위해 이중 채널 </a:t>
            </a:r>
            <a:r>
              <a:rPr lang="en-US" altLang="ko-KR" sz="20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TextCuboid</a:t>
            </a:r>
            <a:r>
              <a:rPr lang="ko-KR" altLang="en-US" sz="20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로 확장하는 기법 제안</a:t>
            </a:r>
            <a:endParaRPr lang="en-US" altLang="ko-KR" sz="200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0" indent="0">
              <a:buNone/>
            </a:pPr>
            <a:endParaRPr lang="en-US" altLang="ko-KR" sz="200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r>
              <a:rPr lang="ko-KR" altLang="en-US" sz="20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향후 수행 연구는 이중 채널을 구성하기 위한 데이터셋의 효과적인 탐색 방안을 찾고 나아가 </a:t>
            </a:r>
            <a:r>
              <a:rPr lang="en-US" altLang="ko-KR" sz="20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3</a:t>
            </a:r>
            <a:r>
              <a:rPr lang="ko-KR" altLang="en-US" sz="20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개 이상의 다중 채널 </a:t>
            </a:r>
            <a:r>
              <a:rPr lang="en-US" altLang="ko-KR" sz="20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TextCuboid</a:t>
            </a:r>
            <a:r>
              <a:rPr lang="ko-KR" altLang="en-US" sz="20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를 구성할 수 있도록 연구를 진행할 예정</a:t>
            </a:r>
            <a:endParaRPr lang="en-US" altLang="ko-KR" sz="200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endParaRPr lang="en-US" altLang="ko-KR" sz="2000">
              <a:latin typeface="+mn-ea"/>
            </a:endParaRPr>
          </a:p>
          <a:p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lvl="1"/>
            <a:endParaRPr lang="ko-KR" altLang="en-US"/>
          </a:p>
        </p:txBody>
      </p:sp>
      <p:pic>
        <p:nvPicPr>
          <p:cNvPr id="3" name="그림 2" descr="텍스트, 도표, 스크린샷이(가) 표시된 사진">
            <a:extLst>
              <a:ext uri="{FF2B5EF4-FFF2-40B4-BE49-F238E27FC236}">
                <a16:creationId xmlns:a16="http://schemas.microsoft.com/office/drawing/2014/main" id="{196873A1-E0FF-9A38-2CB8-66923DF8D3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810" y="3933056"/>
            <a:ext cx="3420380" cy="247621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DDC9E75-0297-55AB-23C0-3D0F47998EC6}"/>
              </a:ext>
            </a:extLst>
          </p:cNvPr>
          <p:cNvSpPr txBox="1"/>
          <p:nvPr/>
        </p:nvSpPr>
        <p:spPr>
          <a:xfrm>
            <a:off x="2331900" y="6340678"/>
            <a:ext cx="448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&lt;</a:t>
            </a:r>
            <a:r>
              <a:rPr lang="ko-KR" altLang="en-US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향수 수행할 다중 채널 </a:t>
            </a:r>
            <a:r>
              <a:rPr lang="en-US" altLang="ko-KR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TextCuboid</a:t>
            </a:r>
            <a:r>
              <a:rPr lang="ko-KR" altLang="en-US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구조</a:t>
            </a:r>
            <a:r>
              <a:rPr lang="en-US" altLang="ko-KR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&gt;</a:t>
            </a:r>
            <a:endParaRPr lang="ko-KR" altLang="en-US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흐름">
  <a:themeElements>
    <a:clrScheme name="흐름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흐름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흐름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23000</TotalTime>
  <Words>505</Words>
  <Application>Microsoft Office PowerPoint</Application>
  <PresentationFormat>화면 슬라이드 쇼(4:3)</PresentationFormat>
  <Paragraphs>154</Paragraphs>
  <Slides>9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HY신명조</vt:lpstr>
      <vt:lpstr>맑은 고딕</vt:lpstr>
      <vt:lpstr>맑은 고딕 Semilight</vt:lpstr>
      <vt:lpstr>Arial</vt:lpstr>
      <vt:lpstr>Calibri</vt:lpstr>
      <vt:lpstr>Constantia</vt:lpstr>
      <vt:lpstr>Wingdings 2</vt:lpstr>
      <vt:lpstr>흐름</vt:lpstr>
      <vt:lpstr>PowerPoint 프레젠테이션</vt:lpstr>
      <vt:lpstr>Introduction</vt:lpstr>
      <vt:lpstr>Related Work</vt:lpstr>
      <vt:lpstr>Proposed Method</vt:lpstr>
      <vt:lpstr>PowerPoint 프레젠테이션</vt:lpstr>
      <vt:lpstr>PowerPoint 프레젠테이션</vt:lpstr>
      <vt:lpstr>Experiment</vt:lpstr>
      <vt:lpstr>PowerPoint 프레젠테이션</vt:lpstr>
      <vt:lpstr>Conclusions and Future Work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 Corporation</dc:creator>
  <cp:lastModifiedBy>순관 권</cp:lastModifiedBy>
  <cp:revision>753</cp:revision>
  <cp:lastPrinted>2015-04-10T09:24:41Z</cp:lastPrinted>
  <dcterms:created xsi:type="dcterms:W3CDTF">2006-10-05T04:04:58Z</dcterms:created>
  <dcterms:modified xsi:type="dcterms:W3CDTF">2023-06-17T19:36:03Z</dcterms:modified>
</cp:coreProperties>
</file>