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8" r:id="rId2"/>
    <p:sldId id="270" r:id="rId3"/>
    <p:sldId id="256" r:id="rId4"/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9144000" cy="5143500" type="screen16x9"/>
  <p:notesSz cx="6858000" cy="9144000"/>
  <p:embeddedFontLst>
    <p:embeddedFont>
      <p:font typeface="NanumGothic" pitchFamily="2" charset="-127"/>
      <p:regular r:id="rId14"/>
      <p:bold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Medium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0" y="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AD69A57D-275E-09C2-BB5F-E8C32A8B4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519F7587-E84F-AC17-6395-AABE840040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42B148AB-BB58-C242-C2D0-92DD22087D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38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3AB8657-1FEC-3A30-1E27-986D2720D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2E8C8709-B8F3-90F4-C0BA-2E91FD732C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3D31DCC6-88CF-EC22-5371-ECA2F5BB9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017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4E331F0-E3C6-65D4-EC57-235B9CCD6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DE92B262-1DBE-F717-96AC-FC1F08346C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3E716AE2-EE55-E300-ABB2-F2CDCD5C00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3761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8492580-4F3C-C114-3D6A-021673BA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6980407A-13DD-8159-AFCE-5F3C0A78D6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5B7B7631-B493-8892-2051-41A06DF616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70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DD2D811-825A-DAB7-BB73-043E25024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06F0C353-0C66-6ED7-7390-011C472DA6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A16A3E32-4A15-14A7-36C1-5F28815923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89189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70C81A7B-D6F6-AD3E-DBA6-3C8B15F37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31D076A1-19A9-E5F1-3CC3-6CF5DED8C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6DEC8FC8-F203-C179-30BD-66AE4046AE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132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FD140BE-83C2-BB4E-71F2-7A5E997CC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67E7B446-A6D8-12FB-2E84-7D6115986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AC9ED5FB-FA32-FA92-2351-1E3C025861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918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C93B387C-B670-28CF-8710-E62F7D5FF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4fcc40125_0_37:notes">
            <a:extLst>
              <a:ext uri="{FF2B5EF4-FFF2-40B4-BE49-F238E27FC236}">
                <a16:creationId xmlns:a16="http://schemas.microsoft.com/office/drawing/2014/main" id="{41125761-FF7C-20B9-A843-D0DDA21FBE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4fcc40125_0_37:notes">
            <a:extLst>
              <a:ext uri="{FF2B5EF4-FFF2-40B4-BE49-F238E27FC236}">
                <a16:creationId xmlns:a16="http://schemas.microsoft.com/office/drawing/2014/main" id="{FDC075BE-1A34-4DD9-F6D2-9DF8D056AF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472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97110-1E0C-1B6A-3ADA-71433709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6993"/>
            <a:ext cx="8520600" cy="841800"/>
          </a:xfrm>
        </p:spPr>
        <p:txBody>
          <a:bodyPr/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High-level Architecture UML Diagrams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36BBC9-72DD-87E1-B2AA-D973473DEEB6}"/>
              </a:ext>
            </a:extLst>
          </p:cNvPr>
          <p:cNvSpPr txBox="1"/>
          <p:nvPr/>
        </p:nvSpPr>
        <p:spPr>
          <a:xfrm>
            <a:off x="2816483" y="1329255"/>
            <a:ext cx="3511034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Team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name: </a:t>
            </a:r>
            <a:r>
              <a:rPr lang="en-US" altLang="ko-KR" dirty="0" err="1">
                <a:latin typeface="+mn-ea"/>
                <a:ea typeface="+mn-ea"/>
              </a:rPr>
              <a:t>Graduos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Project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name: </a:t>
            </a:r>
            <a:r>
              <a:rPr lang="ko-KR" altLang="en-US" dirty="0">
                <a:latin typeface="+mn-ea"/>
                <a:ea typeface="+mn-ea"/>
              </a:rPr>
              <a:t>졸업해줘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Date of doc: 2024/12/09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Version: Final</a:t>
            </a:r>
          </a:p>
          <a:p>
            <a:pPr marL="285750" indent="-285750" rtl="0">
              <a:spcBef>
                <a:spcPts val="800"/>
              </a:spcBef>
              <a:buFontTx/>
              <a:buChar char="-"/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Team Members</a:t>
            </a:r>
            <a:endParaRPr lang="en-US" altLang="ko-KR" b="1" dirty="0">
              <a:latin typeface="+mn-ea"/>
              <a:ea typeface="+mn-ea"/>
            </a:endParaRPr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권준호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(2019920003)</a:t>
            </a:r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김원빈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(2019920016)</a:t>
            </a:r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정민혁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(2019920048)</a:t>
            </a:r>
            <a:endParaRPr lang="en-US" altLang="ko-KR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채민관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(2019920055)</a:t>
            </a:r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박정익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(2020920025) </a:t>
            </a:r>
          </a:p>
          <a:p>
            <a:pPr marL="742950" lvl="1" indent="-285750">
              <a:spcBef>
                <a:spcPts val="800"/>
              </a:spcBef>
              <a:buFontTx/>
              <a:buChar char="-"/>
            </a:pP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+mn-ea"/>
                <a:ea typeface="+mn-ea"/>
              </a:rPr>
              <a:t>이현제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+mn-ea"/>
                <a:ea typeface="+mn-ea"/>
              </a:rPr>
              <a:t>(2020920051)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6380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7CF93241-49AA-F58B-443A-2BF431AA1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F09DD03D-81EA-E4A9-38EB-C42A7FAAB05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16636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4. Archived Diagram: Class Diagram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5" name="그림 24" descr="텍스트, 도표, 평면도, 기술 도면이(가) 표시된 사진&#10;&#10;자동 생성된 설명">
            <a:extLst>
              <a:ext uri="{FF2B5EF4-FFF2-40B4-BE49-F238E27FC236}">
                <a16:creationId xmlns:a16="http://schemas.microsoft.com/office/drawing/2014/main" id="{37E65111-9254-5906-A87F-61428AC35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059" y="533100"/>
            <a:ext cx="4947747" cy="46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84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6C53A70-AA1A-3FEB-9EF0-EF067ECC3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678A6693-17C2-5638-C52A-BF26CBAA2DC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56388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4. Archived Diagram: Sequence Diagram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그림 2" descr="텍스트, 도표, 평행, 라인이(가) 표시된 사진&#10;&#10;자동 생성된 설명">
            <a:extLst>
              <a:ext uri="{FF2B5EF4-FFF2-40B4-BE49-F238E27FC236}">
                <a16:creationId xmlns:a16="http://schemas.microsoft.com/office/drawing/2014/main" id="{73EF6DC4-2454-A952-A23A-60BF28A11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0"/>
            <a:ext cx="275810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6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4A561-F92D-2134-AAAF-A2EB58EEE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F0DDE-F8AC-124B-1373-807082ED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36993"/>
            <a:ext cx="8520600" cy="1245820"/>
          </a:xfrm>
        </p:spPr>
        <p:txBody>
          <a:bodyPr>
            <a:normAutofit/>
          </a:bodyPr>
          <a:lstStyle/>
          <a:p>
            <a:r>
              <a:rPr lang="en-US" altLang="ko-KR" b="1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High-level Architecture UML Diagrams</a:t>
            </a:r>
            <a:br>
              <a:rPr lang="en-US" altLang="ko-KR" b="1" i="0" dirty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</a:br>
            <a:r>
              <a:rPr lang="en-US" altLang="ko-KR" sz="2700" b="1" dirty="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- Table of Contents -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6576A-5A36-935A-6678-E9794257A0BF}"/>
              </a:ext>
            </a:extLst>
          </p:cNvPr>
          <p:cNvSpPr txBox="1"/>
          <p:nvPr/>
        </p:nvSpPr>
        <p:spPr>
          <a:xfrm>
            <a:off x="2604654" y="1382813"/>
            <a:ext cx="40593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High Level Architecture</a:t>
            </a:r>
          </a:p>
          <a:p>
            <a:endParaRPr lang="en-US" altLang="ko-KR" b="1" dirty="0"/>
          </a:p>
          <a:p>
            <a:r>
              <a:rPr lang="en-US" altLang="ko-KR" b="1" dirty="0"/>
              <a:t>2. Class Diagrams for Static View</a:t>
            </a:r>
          </a:p>
          <a:p>
            <a:endParaRPr lang="en-US" altLang="ko-KR" b="1" dirty="0"/>
          </a:p>
          <a:p>
            <a:r>
              <a:rPr lang="en-US" altLang="ko-KR" b="1" dirty="0"/>
              <a:t>3. Sequence Diagrams for Dynamic View</a:t>
            </a:r>
          </a:p>
          <a:p>
            <a:endParaRPr lang="en-US" altLang="ko-KR" b="1" dirty="0"/>
          </a:p>
          <a:p>
            <a:r>
              <a:rPr lang="en-US" altLang="ko-KR" b="1" dirty="0"/>
              <a:t>4. Archived Diagrams</a:t>
            </a:r>
          </a:p>
        </p:txBody>
      </p:sp>
    </p:spTree>
    <p:extLst>
      <p:ext uri="{BB962C8B-B14F-4D97-AF65-F5344CB8AC3E}">
        <p14:creationId xmlns:p14="http://schemas.microsoft.com/office/powerpoint/2010/main" val="366973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0" y="-1185"/>
            <a:ext cx="85206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1. High Level Architecture: Abstract Backend Architecture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474950" y="2518051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model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4971575" y="2228121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edium"/>
                <a:ea typeface="Roboto Medium"/>
                <a:cs typeface="Roboto Medium"/>
                <a:sym typeface="Roboto Medium"/>
              </a:rPr>
              <a:t>interfaces</a:t>
            </a:r>
            <a:endParaRPr sz="12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4971575" y="2807976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services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8" name="Google Shape;58;p13"/>
          <p:cNvSpPr txBox="1">
            <a:spLocks noGrp="1"/>
          </p:cNvSpPr>
          <p:nvPr>
            <p:ph type="ctrTitle"/>
          </p:nvPr>
        </p:nvSpPr>
        <p:spPr>
          <a:xfrm>
            <a:off x="7468200" y="3097891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controller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7468200" y="1938216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repository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7468200" y="2518046"/>
            <a:ext cx="1204800" cy="2898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others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5195587" y="741904"/>
            <a:ext cx="16344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core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6829987" y="741916"/>
            <a:ext cx="1634400" cy="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Medium"/>
                <a:ea typeface="Roboto Medium"/>
                <a:cs typeface="Roboto Medium"/>
                <a:sym typeface="Roboto Medium"/>
              </a:rPr>
              <a:t>infra</a:t>
            </a:r>
            <a:endParaRPr sz="12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63" name="Google Shape;63;p13"/>
          <p:cNvCxnSpPr>
            <a:stCxn id="58" idx="1"/>
            <a:endCxn id="57" idx="3"/>
          </p:cNvCxnSpPr>
          <p:nvPr/>
        </p:nvCxnSpPr>
        <p:spPr>
          <a:xfrm rot="10800000">
            <a:off x="6176400" y="2952991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64;p13"/>
          <p:cNvCxnSpPr>
            <a:stCxn id="59" idx="1"/>
            <a:endCxn id="56" idx="3"/>
          </p:cNvCxnSpPr>
          <p:nvPr/>
        </p:nvCxnSpPr>
        <p:spPr>
          <a:xfrm flipH="1">
            <a:off x="6176400" y="2083116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3"/>
          <p:cNvCxnSpPr>
            <a:stCxn id="60" idx="1"/>
            <a:endCxn id="56" idx="3"/>
          </p:cNvCxnSpPr>
          <p:nvPr/>
        </p:nvCxnSpPr>
        <p:spPr>
          <a:xfrm rot="10800000">
            <a:off x="6176400" y="2373146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/>
          <p:cNvCxnSpPr>
            <a:stCxn id="56" idx="1"/>
            <a:endCxn id="55" idx="3"/>
          </p:cNvCxnSpPr>
          <p:nvPr/>
        </p:nvCxnSpPr>
        <p:spPr>
          <a:xfrm flipH="1">
            <a:off x="3679775" y="2373021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7;p13"/>
          <p:cNvCxnSpPr>
            <a:stCxn id="57" idx="1"/>
            <a:endCxn id="55" idx="3"/>
          </p:cNvCxnSpPr>
          <p:nvPr/>
        </p:nvCxnSpPr>
        <p:spPr>
          <a:xfrm rot="10800000">
            <a:off x="3679775" y="2663076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3"/>
          <p:cNvCxnSpPr/>
          <p:nvPr/>
        </p:nvCxnSpPr>
        <p:spPr>
          <a:xfrm>
            <a:off x="6829987" y="740916"/>
            <a:ext cx="0" cy="3844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69" name="Google Shape;69;p13"/>
          <p:cNvSpPr txBox="1">
            <a:spLocks noGrp="1"/>
          </p:cNvSpPr>
          <p:nvPr>
            <p:ph type="ctrTitle"/>
          </p:nvPr>
        </p:nvSpPr>
        <p:spPr>
          <a:xfrm>
            <a:off x="513250" y="740916"/>
            <a:ext cx="51282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edium"/>
                <a:ea typeface="Roboto Medium"/>
                <a:cs typeface="Roboto Medium"/>
                <a:sym typeface="Roboto Medium"/>
              </a:rPr>
              <a:t>Core	: Pure business logic without any external dependencies</a:t>
            </a:r>
            <a:endParaRPr sz="12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edium"/>
                <a:ea typeface="Roboto Medium"/>
                <a:cs typeface="Roboto Medium"/>
                <a:sym typeface="Roboto Medium"/>
              </a:rPr>
              <a:t>Infra	: Implementation of the components required by the interfaces</a:t>
            </a:r>
            <a:endParaRPr sz="12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oboto Medium"/>
                <a:ea typeface="Roboto Medium"/>
                <a:cs typeface="Roboto Medium"/>
                <a:sym typeface="Roboto Medium"/>
              </a:rPr>
              <a:t>* Note that the following dependency graph is structured as a directed acyclic graph (DAG).</a:t>
            </a:r>
            <a:endParaRPr sz="1200"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70" name="Google Shape;70;p13"/>
          <p:cNvCxnSpPr>
            <a:stCxn id="60" idx="1"/>
            <a:endCxn id="57" idx="3"/>
          </p:cNvCxnSpPr>
          <p:nvPr/>
        </p:nvCxnSpPr>
        <p:spPr>
          <a:xfrm flipH="1">
            <a:off x="6176400" y="2662946"/>
            <a:ext cx="1291800" cy="289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>
            <a:stCxn id="57" idx="0"/>
            <a:endCxn id="56" idx="2"/>
          </p:cNvCxnSpPr>
          <p:nvPr/>
        </p:nvCxnSpPr>
        <p:spPr>
          <a:xfrm rot="10800000">
            <a:off x="5573975" y="2517876"/>
            <a:ext cx="0" cy="290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5B544E20-8009-3A5A-203B-D861ACD99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도표, 텍스트, 라인, 평면도이(가) 표시된 사진&#10;&#10;자동 생성된 설명">
            <a:extLst>
              <a:ext uri="{FF2B5EF4-FFF2-40B4-BE49-F238E27FC236}">
                <a16:creationId xmlns:a16="http://schemas.microsoft.com/office/drawing/2014/main" id="{4D65F2A1-5D57-A616-4CBF-9DF243440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68" y="533100"/>
            <a:ext cx="6349032" cy="4520346"/>
          </a:xfrm>
          <a:prstGeom prst="rect">
            <a:avLst/>
          </a:prstGeom>
        </p:spPr>
      </p:pic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0A555B6D-E5AB-0B82-02EA-0A3D407A25F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4509655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2. Class Diagram</a:t>
            </a:r>
            <a:r>
              <a:rPr lang="en-US" sz="2400" b="1" dirty="0">
                <a:latin typeface="Roboto"/>
                <a:ea typeface="Roboto"/>
                <a:cs typeface="Roboto"/>
                <a:sym typeface="Roboto"/>
              </a:rPr>
              <a:t> for Static View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4684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3F5E390-9D5F-0EFA-92B6-1B294858B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D4544D51-7421-C9E7-02C5-B9A893C1BA1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5534891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3. Sequence Diagram: UC001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그림 3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ABF7E0B6-8F1C-EA3A-DE98-7208EB7FE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551" y="533100"/>
            <a:ext cx="5583449" cy="461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4ACB45-B560-65EF-1405-498CB06A1E9E}"/>
              </a:ext>
            </a:extLst>
          </p:cNvPr>
          <p:cNvSpPr txBox="1"/>
          <p:nvPr/>
        </p:nvSpPr>
        <p:spPr>
          <a:xfrm>
            <a:off x="0" y="533100"/>
            <a:ext cx="2392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Use case ID: UC001</a:t>
            </a:r>
          </a:p>
        </p:txBody>
      </p:sp>
    </p:spTree>
    <p:extLst>
      <p:ext uri="{BB962C8B-B14F-4D97-AF65-F5344CB8AC3E}">
        <p14:creationId xmlns:p14="http://schemas.microsoft.com/office/powerpoint/2010/main" val="3603022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1B26F968-2896-3781-3164-E365612E3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D44B90BF-0564-63B1-F1F9-62ADCB9A461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5720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3. Sequence Diagram: UC002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그림 2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43E2D4C9-16E1-93D6-E797-BD7A3F35A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048" y="533100"/>
            <a:ext cx="6863952" cy="41681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BEFBF3-874B-24EF-6737-CBB6BB2412EE}"/>
              </a:ext>
            </a:extLst>
          </p:cNvPr>
          <p:cNvSpPr txBox="1"/>
          <p:nvPr/>
        </p:nvSpPr>
        <p:spPr>
          <a:xfrm>
            <a:off x="0" y="533100"/>
            <a:ext cx="2392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Use case ID: UC002</a:t>
            </a:r>
          </a:p>
        </p:txBody>
      </p:sp>
    </p:spTree>
    <p:extLst>
      <p:ext uri="{BB962C8B-B14F-4D97-AF65-F5344CB8AC3E}">
        <p14:creationId xmlns:p14="http://schemas.microsoft.com/office/powerpoint/2010/main" val="146454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7AD48F3-993C-21D6-6325-FCE6DDF79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028D84DF-CD3C-C8BB-EF31-8750502B771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1148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3. Sequence Diagram: UC003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그림 2" descr="텍스트, 도표, 라인, 평행이(가) 표시된 사진&#10;&#10;자동 생성된 설명">
            <a:extLst>
              <a:ext uri="{FF2B5EF4-FFF2-40B4-BE49-F238E27FC236}">
                <a16:creationId xmlns:a16="http://schemas.microsoft.com/office/drawing/2014/main" id="{438913F8-1A00-9F61-F9E6-29A15E21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263706"/>
            <a:ext cx="6629400" cy="26160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1A3DD-E666-68D2-643C-323283CEDA8E}"/>
              </a:ext>
            </a:extLst>
          </p:cNvPr>
          <p:cNvSpPr txBox="1"/>
          <p:nvPr/>
        </p:nvSpPr>
        <p:spPr>
          <a:xfrm>
            <a:off x="0" y="533100"/>
            <a:ext cx="2392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Use case ID: UC003</a:t>
            </a:r>
          </a:p>
        </p:txBody>
      </p:sp>
    </p:spTree>
    <p:extLst>
      <p:ext uri="{BB962C8B-B14F-4D97-AF65-F5344CB8AC3E}">
        <p14:creationId xmlns:p14="http://schemas.microsoft.com/office/powerpoint/2010/main" val="2924041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7B07C01E-0AC0-928F-6799-F7BF24424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8CC63750-CBF4-E1C6-820D-2BACB276C7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038600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3. Sequence Diagram: UC004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그림 2" descr="텍스트, 도표, 평행, 평면도이(가) 표시된 사진&#10;&#10;자동 생성된 설명">
            <a:extLst>
              <a:ext uri="{FF2B5EF4-FFF2-40B4-BE49-F238E27FC236}">
                <a16:creationId xmlns:a16="http://schemas.microsoft.com/office/drawing/2014/main" id="{5364BCEA-367A-FEE8-2C41-68E41059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330" y="623454"/>
            <a:ext cx="6844670" cy="38965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8EDD30-E20A-1011-1D5A-A729FE9FF8E2}"/>
              </a:ext>
            </a:extLst>
          </p:cNvPr>
          <p:cNvSpPr txBox="1"/>
          <p:nvPr/>
        </p:nvSpPr>
        <p:spPr>
          <a:xfrm>
            <a:off x="0" y="533100"/>
            <a:ext cx="2392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Use case ID: UC004</a:t>
            </a:r>
          </a:p>
        </p:txBody>
      </p:sp>
    </p:spTree>
    <p:extLst>
      <p:ext uri="{BB962C8B-B14F-4D97-AF65-F5344CB8AC3E}">
        <p14:creationId xmlns:p14="http://schemas.microsoft.com/office/powerpoint/2010/main" val="109024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054F23C-D85D-8363-7DF7-AA70FC3C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90E2E00F-2E4C-3374-934B-8D467146519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0" y="0"/>
            <a:ext cx="4149436" cy="53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Roboto"/>
                <a:ea typeface="Roboto"/>
                <a:cs typeface="Roboto"/>
                <a:sym typeface="Roboto"/>
              </a:rPr>
              <a:t>3. Sequence Diagram: UC005</a:t>
            </a:r>
            <a:endParaRPr sz="24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그림 2" descr="텍스트, 도표, 평행, 기술 도면이(가) 표시된 사진&#10;&#10;자동 생성된 설명">
            <a:extLst>
              <a:ext uri="{FF2B5EF4-FFF2-40B4-BE49-F238E27FC236}">
                <a16:creationId xmlns:a16="http://schemas.microsoft.com/office/drawing/2014/main" id="{92CC2A3D-CB13-C156-CC53-FB0EE9B41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718" y="533100"/>
            <a:ext cx="5951282" cy="4508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083AF9-4C6C-5986-2AC0-A9B3032608B6}"/>
              </a:ext>
            </a:extLst>
          </p:cNvPr>
          <p:cNvSpPr txBox="1"/>
          <p:nvPr/>
        </p:nvSpPr>
        <p:spPr>
          <a:xfrm>
            <a:off x="0" y="533100"/>
            <a:ext cx="2392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  Use case ID: UC005</a:t>
            </a:r>
          </a:p>
        </p:txBody>
      </p:sp>
    </p:spTree>
    <p:extLst>
      <p:ext uri="{BB962C8B-B14F-4D97-AF65-F5344CB8AC3E}">
        <p14:creationId xmlns:p14="http://schemas.microsoft.com/office/powerpoint/2010/main" val="34507023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215</Words>
  <Application>Microsoft Office PowerPoint</Application>
  <PresentationFormat>화면 슬라이드 쇼(16:9)</PresentationFormat>
  <Paragraphs>51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Roboto Medium</vt:lpstr>
      <vt:lpstr>Roboto</vt:lpstr>
      <vt:lpstr>NanumGothic</vt:lpstr>
      <vt:lpstr>Arial</vt:lpstr>
      <vt:lpstr>Simple Light</vt:lpstr>
      <vt:lpstr>High-level Architecture UML Diagrams</vt:lpstr>
      <vt:lpstr>High-level Architecture UML Diagrams - Table of Contents -</vt:lpstr>
      <vt:lpstr>1. High Level Architecture: Abstract Backend Architecture</vt:lpstr>
      <vt:lpstr>2. Class Diagram for Static View</vt:lpstr>
      <vt:lpstr>3. Sequence Diagram: UC001</vt:lpstr>
      <vt:lpstr>3. Sequence Diagram: UC002</vt:lpstr>
      <vt:lpstr>3. Sequence Diagram: UC003</vt:lpstr>
      <vt:lpstr>3. Sequence Diagram: UC004</vt:lpstr>
      <vt:lpstr>3. Sequence Diagram: UC005</vt:lpstr>
      <vt:lpstr>4. Archived Diagram: Class Diagram</vt:lpstr>
      <vt:lpstr>4. Archived Diagram: Sequence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Wonbin Kim</cp:lastModifiedBy>
  <cp:revision>7</cp:revision>
  <dcterms:modified xsi:type="dcterms:W3CDTF">2024-12-11T16:24:40Z</dcterms:modified>
</cp:coreProperties>
</file>