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788AF-DC5B-44D2-8F33-2AF1377CB779}">
  <a:tblStyle styleId="{580788AF-DC5B-44D2-8F33-2AF1377CB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2cdfa8c8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2cdfa8c8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2cdfa8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2cdfa8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2cdfa8c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2cdfa8c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cdfa8c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cdfa8c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cdfa8c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cdfa8c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2cdfa8c8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2cdfa8c8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885391e4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885391e4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Actors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액터는 시스템 밖에 있는 요소로 대상 시스템과 상호 작용하는 사람이나 다른 시스템에 의한 역할이다. 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액터는 대상 시스템에게 서비스를 제공하거나 제공 받는다 </a:t>
            </a:r>
            <a:endParaRPr sz="2500"/>
          </a:p>
          <a:p>
            <a:pPr indent="-37544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</a:t>
            </a:r>
            <a:r>
              <a:rPr lang="en" sz="2500"/>
              <a:t>떤 사용자들이 작업을 수행하기 위하여 시스템의 지원을 받는가?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사용자들이 시스템의 주요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어떤 사용자 그룹이 유지 보수와 관리 등의 부수적 기능을 사용하는가?</a:t>
            </a:r>
            <a:endParaRPr sz="2500"/>
          </a:p>
          <a:p>
            <a:pPr indent="-3754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500"/>
              <a:t>시스템이 어떤 외부 하드웨어나 소프트웨어 시스템과 동작하는가? 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436475" y="102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{580788AF-DC5B-44D2-8F33-2AF1377CB779}</a:tableStyleId>
              </a:tblPr>
              <a:tblGrid>
                <a:gridCol w="901000"/>
                <a:gridCol w="1683350"/>
                <a:gridCol w="5811450"/>
              </a:tblGrid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ID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Name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/>
                        <a:t>Description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A001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유저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페르소나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배달 음식</a:t>
                      </a:r>
                      <a:r>
                        <a:rPr lang="en" sz="900"/>
                        <a:t>이 땡기는 사람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그러나 배달이 너무 비싸서 곤란해 하는 상태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시립대 주변에서 거주하고 있음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함께 먹고싶은 사람들을 구하고 싶으나 주변에서 찾기가 어려운 상태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모르는 사람과 함께 배달을 시켜도 상관 없음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7시에 몰아서 먹어도 상관 없음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기능 사용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배달 예정 방 리스트를 탐색할 수 있음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방에서 커뮤니케이션을 통해 시간을 잡아서 팀주문할 수 있음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A002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배달</a:t>
                      </a:r>
                      <a:r>
                        <a:rPr lang="en" sz="900"/>
                        <a:t>의 민족 서비스(Not Sure)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실</a:t>
                      </a:r>
                      <a:r>
                        <a:rPr lang="en" sz="900"/>
                        <a:t>제 식당 데이터 - </a:t>
                      </a:r>
                      <a:r>
                        <a:rPr lang="en" sz="900">
                          <a:solidFill>
                            <a:schemeClr val="dk1"/>
                          </a:solidFill>
                        </a:rPr>
                        <a:t>음식 데이터 -</a:t>
                      </a:r>
                      <a:r>
                        <a:rPr lang="en" sz="900"/>
                        <a:t> 주문 - 페이먼트 - 배달까지 담당해주는 주요 서비스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유저 사이드를 모아서 사업적으로 풀어내어 점점 배달의 민족과 디커플링할 예정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A003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식당(Not Sure)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식당과 직접 연계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단체 주문 등을 제삼자 플랫폼을 통하지 않고 직접 전달 가능</a:t>
                      </a:r>
                      <a:endParaRPr sz="900"/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특정한 시간에 배달하는 이벤트 등을 등록 가능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A004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Payment Gate (PG) (Not Sure)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Char char="-"/>
                      </a:pPr>
                      <a:r>
                        <a:rPr lang="en" sz="900"/>
                        <a:t>직접 결재를 제공하게 될 경우 연동할 외부 서비스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Brainstorming 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한명</a:t>
            </a:r>
            <a:r>
              <a:rPr lang="en" sz="1900"/>
              <a:t>씩 빈 슬라이드에 처음 아이디어를 적는다.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각자 다른 폰트 컬러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다른 사람의 아이디어에 연관되는 내용을 적는다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1900"/>
              <a:t>현재 슬라이드에 없는 내용이면 새 슬라이드에 아이디어를 적는다.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원칙: No judgement </a:t>
            </a:r>
            <a:endParaRPr sz="1900"/>
          </a:p>
        </p:txBody>
      </p:sp>
      <p:sp>
        <p:nvSpPr>
          <p:cNvPr id="68" name="Google Shape;68;p15"/>
          <p:cNvSpPr txBox="1"/>
          <p:nvPr/>
        </p:nvSpPr>
        <p:spPr>
          <a:xfrm>
            <a:off x="419475" y="2986225"/>
            <a:ext cx="875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카테고리화(지역, 음식 종류 등)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-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지역별 카테고리(후문, 정문 등) 설정 기능 추가.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921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-"/>
            </a:pPr>
            <a:r>
              <a:rPr lang="en" sz="1000">
                <a:solidFill>
                  <a:srgbClr val="FF9900"/>
                </a:solidFill>
                <a:highlight>
                  <a:schemeClr val="lt1"/>
                </a:highlight>
              </a:rPr>
              <a:t>애초에 각 학교별 / 지역별로 사람들이 모이기 좋은 위치를 기본적으로 제시해도 될 것 같다. 예를 들어 기숙사 1층이나 학관 앞 등</a:t>
            </a:r>
            <a:endParaRPr sz="1000">
              <a:solidFill>
                <a:srgbClr val="FF99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200"/>
              <a:buChar char="-"/>
            </a:pPr>
            <a:r>
              <a:rPr lang="en" sz="1200">
                <a:solidFill>
                  <a:srgbClr val="FF9900"/>
                </a:solidFill>
                <a:highlight>
                  <a:srgbClr val="FFFFFF"/>
                </a:highlight>
              </a:rPr>
              <a:t>각 카테고리 내에서 음식 종류(치킨, 피자, 떡볶이 등) 필터링 기능.</a:t>
            </a:r>
            <a:endParaRPr sz="1200">
              <a:solidFill>
                <a:srgbClr val="FF99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-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</a:rPr>
              <a:t>카테고리를 크게 잡아도 될듯(일반적으로 음식점에서도 카테고리를 잡고 그 카테고리 해당 음식 판매하므로)</a:t>
            </a:r>
            <a:endParaRPr sz="12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rgbClr val="93C47D"/>
                </a:solidFill>
                <a:highlight>
                  <a:srgbClr val="FFFFFF"/>
                </a:highlight>
              </a:rPr>
              <a:t>인기 메뉴 리스트 제공: 사용자들이 자주 주문하는 메뉴를 기반으로.</a:t>
            </a:r>
            <a:endParaRPr sz="12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Char char="-"/>
            </a:pPr>
            <a:r>
              <a:rPr lang="en" sz="1200">
                <a:solidFill>
                  <a:srgbClr val="FF9900"/>
                </a:solidFill>
                <a:highlight>
                  <a:schemeClr val="lt1"/>
                </a:highlight>
              </a:rPr>
              <a:t>식당을 약간 조사해서 대량으로 만들기 편한 메뉴를 선정하는 것도 가능</a:t>
            </a:r>
            <a:endParaRPr sz="12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</a:rPr>
              <a:t>사용자 맞춤형 추천 시스템: 선호하는 음식 종류에 따라 추천.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	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ct val="100000"/>
              <a:buAutoNum type="arabicPeriod"/>
            </a:pPr>
            <a:r>
              <a:rPr lang="en" sz="1200">
                <a:solidFill>
                  <a:srgbClr val="93C47D"/>
                </a:solidFill>
                <a:highlight>
                  <a:srgbClr val="FFFFFF"/>
                </a:highlight>
              </a:rPr>
              <a:t>30분 단위로 배달 가능한 가게 선택 기능.</a:t>
            </a:r>
            <a:endParaRPr sz="12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AutoNum type="arabicPeriod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</a:rPr>
              <a:t>픽업 장소 선택 후 방 생성 기능.</a:t>
            </a:r>
            <a:endParaRPr sz="12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픽업 장소와 가게가 일치하는 유저 자동 매칭.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" sz="1200">
                <a:solidFill>
                  <a:schemeClr val="accent4"/>
                </a:solidFill>
                <a:highlight>
                  <a:srgbClr val="FFFFFF"/>
                </a:highlight>
              </a:rPr>
              <a:t>함께 먹을 사람을 구하는 기능과 각자 메뉴를 주문하는 기능 구분.</a:t>
            </a:r>
            <a:endParaRPr sz="12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>
                <a:highlight>
                  <a:srgbClr val="FFFFFF"/>
                </a:highlight>
              </a:rPr>
              <a:t>유저가 3명 이상 모이면 배달 서비스로 연결하는 기능.</a:t>
            </a:r>
            <a:endParaRPr sz="1200">
              <a:highlight>
                <a:srgbClr val="FFFFFF"/>
              </a:highlight>
            </a:endParaRPr>
          </a:p>
          <a:p>
            <a:pPr indent="-28765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 sz="1200">
                <a:solidFill>
                  <a:srgbClr val="FF9900"/>
                </a:solidFill>
                <a:highlight>
                  <a:schemeClr val="lt1"/>
                </a:highlight>
              </a:rPr>
              <a:t>위 3번 기능과 연계하여 유저가 음식-장소-시간 후보를 여러 개 골라 두면 자동으로 배치를 돌려주는 기능을 추가할 수 있다.</a:t>
            </a:r>
            <a:endParaRPr sz="1200">
              <a:highlight>
                <a:srgbClr val="FFFFFF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AutoNum type="arabicPeriod"/>
            </a:pP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</a:rPr>
              <a:t>픽업 장소에서 모여서 음식을 픽업하는 시스템.</a:t>
            </a:r>
            <a:endParaRPr sz="12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AutoNum type="arabicPeriod"/>
            </a:pPr>
            <a:r>
              <a:rPr lang="en" sz="1200">
                <a:solidFill>
                  <a:schemeClr val="accent3"/>
                </a:solidFill>
                <a:highlight>
                  <a:schemeClr val="lt1"/>
                </a:highlight>
              </a:rPr>
              <a:t>인원수에 따라 배달비 할인 혜택 제공.</a:t>
            </a:r>
            <a:endParaRPr sz="1600">
              <a:solidFill>
                <a:srgbClr val="FF0000"/>
              </a:solidFill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" sz="1200">
                <a:solidFill>
                  <a:schemeClr val="accent4"/>
                </a:solidFill>
                <a:highlight>
                  <a:schemeClr val="lt1"/>
                </a:highlight>
              </a:rPr>
              <a:t>참여자가 메뉴에 대한 의견 제시할 수 있는 기능.</a:t>
            </a:r>
            <a:endParaRPr sz="1200">
              <a:solidFill>
                <a:schemeClr val="accent4"/>
              </a:solidFill>
              <a:highlight>
                <a:schemeClr val="lt1"/>
              </a:highlight>
            </a:endParaRPr>
          </a:p>
          <a:p>
            <a:pPr indent="-287655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AutoNum type="alphaLcPeriod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방에 메뉴에 대한 의견 제시에 대한 가능/불가능 옵션을 달아 메뉴 추천받을 수 있는 기능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200">
                <a:highlight>
                  <a:schemeClr val="lt1"/>
                </a:highlight>
              </a:rPr>
              <a:t>참여자가 추가 인원을 모집할 수 있는 기능.</a:t>
            </a:r>
            <a:endParaRPr sz="1200">
              <a:highlight>
                <a:schemeClr val="lt1"/>
              </a:highlight>
            </a:endParaRPr>
          </a:p>
          <a:p>
            <a:pPr indent="-287655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AutoNum type="arabicPeriod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</a:rPr>
              <a:t>주문 배치 처리 시스템: 자동으로 주문 처리.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배달 주문 및 픽업 시스템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rgbClr val="FFFFFF"/>
                </a:highlight>
              </a:rPr>
              <a:t>일 단위로 특정 메뉴 주문 모집 기능.</a:t>
            </a:r>
            <a:endParaRPr sz="1200">
              <a:highlight>
                <a:srgbClr val="FFFFFF"/>
              </a:highlight>
            </a:endParaRPr>
          </a:p>
          <a:p>
            <a:pPr indent="-281939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-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</a:rPr>
              <a:t>요일 메뉴</a:t>
            </a:r>
            <a:endParaRPr sz="12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-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</a:rPr>
              <a:t>유저가 원하는 메뉴와 선호 지역 설정 기능.</a:t>
            </a:r>
            <a:endParaRPr sz="12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ct val="100000"/>
              <a:buChar char="-"/>
            </a:pPr>
            <a:r>
              <a:rPr lang="en" sz="1200">
                <a:solidFill>
                  <a:srgbClr val="93C47D"/>
                </a:solidFill>
                <a:highlight>
                  <a:srgbClr val="FFFFFF"/>
                </a:highlight>
              </a:rPr>
              <a:t>인기 메뉴를 기준으로 한 메뉴 리스트 제공.</a:t>
            </a:r>
            <a:endParaRPr sz="12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</a:rPr>
              <a:t>선호 지역 및 메뉴 기준으로 그룹 자동 생성 기능.</a:t>
            </a:r>
            <a:endParaRPr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281939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Char char="-"/>
            </a:pP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</a:rPr>
              <a:t>그룹 추천 시스템: 비슷한 선호를 가진 유저 추천.</a:t>
            </a:r>
            <a:endParaRPr sz="1200">
              <a:solidFill>
                <a:schemeClr val="accent3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-"/>
            </a:pPr>
            <a:r>
              <a:rPr lang="en" sz="1200">
                <a:solidFill>
                  <a:schemeClr val="accent4"/>
                </a:solidFill>
                <a:highlight>
                  <a:srgbClr val="FFFFFF"/>
                </a:highlight>
              </a:rPr>
              <a:t>그룹 채팅 기능을 통해 의견 교환 및 메뉴 결정.</a:t>
            </a:r>
            <a:endParaRPr sz="12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solidFill>
                  <a:schemeClr val="accent4"/>
                </a:solidFill>
                <a:highlight>
                  <a:schemeClr val="lt1"/>
                </a:highlight>
              </a:rPr>
              <a:t>근방의 주문 팟 리스트 제공 기능.</a:t>
            </a:r>
            <a:endParaRPr sz="1200">
              <a:highlight>
                <a:schemeClr val="lt1"/>
              </a:highlight>
            </a:endParaRPr>
          </a:p>
          <a:p>
            <a:pPr indent="-281939" lvl="2" marL="13716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</a:rPr>
              <a:t>주문 팟의 세부 정보(배달 위치, 주문 시간, 식당 등) 표시.</a:t>
            </a:r>
            <a:endParaRPr sz="12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-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방장이 원하는 스펙으로 방 생성 후 관리 기능.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solidFill>
                  <a:srgbClr val="93C47D"/>
                </a:solidFill>
                <a:highlight>
                  <a:schemeClr val="lt1"/>
                </a:highlight>
              </a:rPr>
              <a:t>참여자와의 소통을 위한 방장 전용 기능.</a:t>
            </a:r>
            <a:endParaRPr sz="1200">
              <a:highlight>
                <a:schemeClr val="lt1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chemeClr val="lt1"/>
                </a:highlight>
              </a:rPr>
              <a:t>방장과 참여자 간의 역할 분담 및 책임 설정 기능.</a:t>
            </a:r>
            <a:endParaRPr sz="1200">
              <a:highlight>
                <a:schemeClr val="lt1"/>
              </a:highlight>
            </a:endParaRPr>
          </a:p>
          <a:p>
            <a:pPr indent="-28194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200">
                <a:highlight>
                  <a:schemeClr val="lt1"/>
                </a:highlight>
              </a:rPr>
              <a:t>원하는 음식/시간이 없을 경우 방 생성 기능.</a:t>
            </a:r>
            <a:endParaRPr sz="12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1940" lvl="1" marL="9144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Char char="-"/>
            </a:pPr>
            <a:r>
              <a:t/>
            </a:r>
            <a:endParaRPr sz="1200">
              <a:solidFill>
                <a:schemeClr val="accent4"/>
              </a:solidFill>
              <a:highlight>
                <a:srgbClr val="FFFFFF"/>
              </a:highlight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모집 기능 및 방법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062725"/>
            <a:ext cx="8520600" cy="40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</a:pP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</a:rPr>
              <a:t>지도뷰에서 주변의 열린 방 리스트 제공.</a:t>
            </a:r>
            <a:endParaRPr sz="1200">
              <a:solidFill>
                <a:schemeClr val="accent3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rabicPeriod"/>
            </a:pPr>
            <a:r>
              <a:rPr lang="en" sz="1200">
                <a:solidFill>
                  <a:schemeClr val="accent5"/>
                </a:solidFill>
                <a:highlight>
                  <a:srgbClr val="FFFFFF"/>
                </a:highlight>
              </a:rPr>
              <a:t>방 선택 시 제목, 카테고리, 시간, 장소 정보 표시.</a:t>
            </a:r>
            <a:endParaRPr sz="1200">
              <a:solidFill>
                <a:schemeClr val="accent5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r>
              <a:rPr lang="en" sz="1200">
                <a:solidFill>
                  <a:schemeClr val="accent4"/>
                </a:solidFill>
                <a:highlight>
                  <a:srgbClr val="FFFFFF"/>
                </a:highlight>
              </a:rPr>
              <a:t>주문 마감 5분 전 알림 기능.</a:t>
            </a:r>
            <a:endParaRPr sz="1200">
              <a:solidFill>
                <a:schemeClr val="accent4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rgbClr val="FFFFFF"/>
                </a:highlight>
              </a:rPr>
              <a:t>참여 후 커뮤니케이션 기능(글, 댓글, 멘션 등) 제공.</a:t>
            </a:r>
            <a:endParaRPr sz="1200"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3C47D"/>
              </a:buClr>
              <a:buSzPts val="1200"/>
              <a:buAutoNum type="arabicPeriod"/>
            </a:pPr>
            <a:r>
              <a:rPr lang="en" sz="1200">
                <a:solidFill>
                  <a:srgbClr val="93C47D"/>
                </a:solidFill>
                <a:highlight>
                  <a:srgbClr val="FFFFFF"/>
                </a:highlight>
              </a:rPr>
              <a:t>이벤트 기준으로 대규모 주문 처리 기능.</a:t>
            </a:r>
            <a:endParaRPr sz="1200">
              <a:solidFill>
                <a:srgbClr val="93C47D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lphaLcPeriod"/>
            </a:pPr>
            <a:r>
              <a:rPr lang="en" sz="1200">
                <a:solidFill>
                  <a:srgbClr val="FF9900"/>
                </a:solidFill>
                <a:highlight>
                  <a:schemeClr val="lt1"/>
                </a:highlight>
              </a:rPr>
              <a:t>식당 등의 프로모션과 연계하여 구현하면 좋을 것 같다.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highlight>
                  <a:schemeClr val="lt1"/>
                </a:highlight>
              </a:rPr>
              <a:t>특정 카테고리 내에서 이벤트나 프로모션 알림 기능.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음식점에서 사용할 수 있는 쿠폰 배포 기능.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</a:rPr>
              <a:t>여러 명 상태로 방 생성 시 비용 분배 자동 계산.</a:t>
            </a:r>
            <a:endParaRPr sz="12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AutoNum type="alphaLcPeriod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분배를 어떻게 할지, 메뉴 별 가격이 다르므로 분배 방식 선택 필요 + 배달비 1/n 가능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</a:pPr>
            <a:r>
              <a:rPr lang="en" sz="1200">
                <a:solidFill>
                  <a:schemeClr val="accent4"/>
                </a:solidFill>
                <a:highlight>
                  <a:schemeClr val="lt1"/>
                </a:highlight>
              </a:rPr>
              <a:t>본인이 주문신청하고 송금, 돈이 모이면 한번에 결제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11700" y="348800"/>
            <a:ext cx="563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유저 플로우 및 커뮤니케이션 기능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명단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-"/>
            </a:pPr>
            <a:r>
              <a:rPr lang="en">
                <a:solidFill>
                  <a:srgbClr val="FF9900"/>
                </a:solidFill>
              </a:rPr>
              <a:t>권준호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>
                <a:solidFill>
                  <a:schemeClr val="accent5"/>
                </a:solidFill>
              </a:rPr>
              <a:t>이현제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