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Roboto Medium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j4d7dUTAQSUwC3RLnaHy2uG18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Medium-bold.fntdata"/><Relationship Id="rId16" Type="http://schemas.openxmlformats.org/officeDocument/2006/relationships/font" Target="fonts/RobotoMedium-regular.fntdata"/><Relationship Id="rId5" Type="http://schemas.openxmlformats.org/officeDocument/2006/relationships/slide" Target="slides/slide1.xml"/><Relationship Id="rId19" Type="http://schemas.openxmlformats.org/officeDocument/2006/relationships/font" Target="fonts/RobotoMedium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efeea569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fefeea5698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f4793f46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f4793f4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185bc95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0185bc95b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318418"/>
            <a:ext cx="9144000" cy="10461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>
                <a:latin typeface="Roboto Medium"/>
                <a:ea typeface="Roboto Medium"/>
                <a:cs typeface="Roboto Medium"/>
                <a:sym typeface="Roboto Medium"/>
              </a:rPr>
              <a:t>Graduos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429000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>
                <a:latin typeface="Roboto Medium"/>
                <a:ea typeface="Roboto Medium"/>
                <a:cs typeface="Roboto Medium"/>
                <a:sym typeface="Roboto Medium"/>
              </a:rPr>
              <a:t>졸업을 위한 수강 과목 선택 도우미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067050" y="4480720"/>
            <a:ext cx="6057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2019920003 권준호 		2019920016 김원빈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2019920048 정민혁 		2019920055 채민관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2020920025 박정익 		2020920051 이현제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efeea5698_1_1"/>
          <p:cNvSpPr txBox="1"/>
          <p:nvPr/>
        </p:nvSpPr>
        <p:spPr>
          <a:xfrm>
            <a:off x="6675592" y="4361386"/>
            <a:ext cx="4849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Drawbacks</a:t>
            </a:r>
            <a:br>
              <a:rPr lang="ko-KR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-"/>
            </a:pPr>
            <a:r>
              <a:rPr lang="ko-KR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비즈니스 로직이 세부사항인 하위 레이어에 의존함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7" name="Google Shape;167;g2fefeea5698_1_1"/>
          <p:cNvSpPr txBox="1"/>
          <p:nvPr>
            <p:ph type="ctrTitle"/>
          </p:nvPr>
        </p:nvSpPr>
        <p:spPr>
          <a:xfrm>
            <a:off x="0" y="0"/>
            <a:ext cx="121920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/>
              <a:t>Software Architecture:A - Layered</a:t>
            </a:r>
            <a:endParaRPr b="1" sz="3000"/>
          </a:p>
        </p:txBody>
      </p:sp>
      <p:sp>
        <p:nvSpPr>
          <p:cNvPr id="168" name="Google Shape;168;g2fefeea5698_1_1"/>
          <p:cNvSpPr txBox="1"/>
          <p:nvPr/>
        </p:nvSpPr>
        <p:spPr>
          <a:xfrm>
            <a:off x="6675592" y="1969266"/>
            <a:ext cx="5306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Benefits</a:t>
            </a:r>
            <a:br>
              <a:rPr lang="ko-KR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-"/>
            </a:pPr>
            <a:r>
              <a:rPr lang="ko-KR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구조가 </a:t>
            </a:r>
            <a:r>
              <a:rPr lang="ko-KR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직관적임</a:t>
            </a:r>
            <a:br>
              <a:rPr lang="ko-KR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-"/>
            </a:pPr>
            <a:r>
              <a:rPr lang="ko-KR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빠른 프로토타이핑이 가능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9" name="Google Shape;169;g2fefeea5698_1_1"/>
          <p:cNvSpPr/>
          <p:nvPr/>
        </p:nvSpPr>
        <p:spPr>
          <a:xfrm>
            <a:off x="1138400" y="2385825"/>
            <a:ext cx="3820200" cy="55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Controller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2fefeea5698_1_1"/>
          <p:cNvSpPr/>
          <p:nvPr/>
        </p:nvSpPr>
        <p:spPr>
          <a:xfrm>
            <a:off x="1138400" y="3474100"/>
            <a:ext cx="3820200" cy="55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Service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2fefeea5698_1_1"/>
          <p:cNvSpPr/>
          <p:nvPr/>
        </p:nvSpPr>
        <p:spPr>
          <a:xfrm>
            <a:off x="1138400" y="4562375"/>
            <a:ext cx="3820200" cy="55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Persistency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/>
        </p:nvSpPr>
        <p:spPr>
          <a:xfrm>
            <a:off x="6675592" y="4311561"/>
            <a:ext cx="4849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Drawbacks</a:t>
            </a:r>
            <a:br>
              <a:rPr lang="ko-KR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-"/>
            </a:pPr>
            <a:r>
              <a:rPr lang="ko-KR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클린 아키텍쳐에 익숙하지 않으면 구조가 비직관적일수있음</a:t>
            </a:r>
            <a:br>
              <a:rPr lang="ko-KR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-"/>
            </a:pPr>
            <a:r>
              <a:rPr lang="ko-KR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Computation cost가 높은 작업과는 잘 맞지 않을 수 있음. (e.g. ML)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7" name="Google Shape;177;p8"/>
          <p:cNvSpPr txBox="1"/>
          <p:nvPr>
            <p:ph type="ctrTitle"/>
          </p:nvPr>
        </p:nvSpPr>
        <p:spPr>
          <a:xfrm>
            <a:off x="0" y="0"/>
            <a:ext cx="121920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/>
              <a:t>Software Architecture:B - Concentric (</a:t>
            </a:r>
            <a:r>
              <a:rPr b="1" lang="ko-KR" sz="3000">
                <a:solidFill>
                  <a:srgbClr val="6AA84F"/>
                </a:solidFill>
              </a:rPr>
              <a:t>Accepted</a:t>
            </a:r>
            <a:r>
              <a:rPr b="1" lang="ko-KR" sz="3000"/>
              <a:t>)</a:t>
            </a:r>
            <a:endParaRPr b="1" sz="3000"/>
          </a:p>
        </p:txBody>
      </p:sp>
      <p:sp>
        <p:nvSpPr>
          <p:cNvPr id="178" name="Google Shape;178;p8"/>
          <p:cNvSpPr/>
          <p:nvPr/>
        </p:nvSpPr>
        <p:spPr>
          <a:xfrm>
            <a:off x="781661" y="1814794"/>
            <a:ext cx="4660492" cy="4660492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1624774" y="2657910"/>
            <a:ext cx="2974259" cy="2974259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2270248" y="3309562"/>
            <a:ext cx="1676389" cy="1676389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2690402" y="3733177"/>
            <a:ext cx="825095" cy="825095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2497655" y="3394623"/>
            <a:ext cx="12105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2618899" y="4556875"/>
            <a:ext cx="99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Service</a:t>
            </a:r>
            <a:endParaRPr/>
          </a:p>
        </p:txBody>
      </p:sp>
      <p:sp>
        <p:nvSpPr>
          <p:cNvPr id="184" name="Google Shape;184;p8"/>
          <p:cNvSpPr txBox="1"/>
          <p:nvPr/>
        </p:nvSpPr>
        <p:spPr>
          <a:xfrm>
            <a:off x="2510151" y="2887175"/>
            <a:ext cx="121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Controller</a:t>
            </a:r>
            <a:endParaRPr/>
          </a:p>
        </p:txBody>
      </p:sp>
      <p:sp>
        <p:nvSpPr>
          <p:cNvPr id="185" name="Google Shape;185;p8"/>
          <p:cNvSpPr txBox="1"/>
          <p:nvPr/>
        </p:nvSpPr>
        <p:spPr>
          <a:xfrm>
            <a:off x="2885719" y="2041335"/>
            <a:ext cx="4523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4781545" y="3975762"/>
            <a:ext cx="3850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2786900" y="5804800"/>
            <a:ext cx="82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</a:t>
            </a:r>
            <a:endParaRPr/>
          </a:p>
        </p:txBody>
      </p:sp>
      <p:cxnSp>
        <p:nvCxnSpPr>
          <p:cNvPr id="188" name="Google Shape;188;p8"/>
          <p:cNvCxnSpPr/>
          <p:nvPr/>
        </p:nvCxnSpPr>
        <p:spPr>
          <a:xfrm>
            <a:off x="1108732" y="4145027"/>
            <a:ext cx="1581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9" name="Google Shape;189;p8"/>
          <p:cNvSpPr txBox="1"/>
          <p:nvPr/>
        </p:nvSpPr>
        <p:spPr>
          <a:xfrm>
            <a:off x="6675592" y="1571566"/>
            <a:ext cx="5306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Benefits</a:t>
            </a:r>
            <a:br>
              <a:rPr lang="ko-KR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-"/>
            </a:pPr>
            <a:r>
              <a:rPr lang="ko-KR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의존성이 DAG로 관리되어 변경 및 확장이 용이</a:t>
            </a:r>
            <a:br>
              <a:rPr lang="ko-KR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-"/>
            </a:pPr>
            <a:r>
              <a:rPr lang="ko-KR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추상 계층이 정의되면 구체 계층은 독립적으로 개발 가능</a:t>
            </a:r>
            <a:br>
              <a:rPr lang="ko-KR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edium"/>
              <a:buChar char="-"/>
            </a:pPr>
            <a:r>
              <a:rPr lang="ko-KR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비즈니스 로직이 구체 클래스에 의존하지 않으므로 목(Mock)을 이용한 테스트 용이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2702891" y="3975738"/>
            <a:ext cx="80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Entity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635000" y="5623040"/>
            <a:ext cx="72042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졸업을 위해 어떤 수업을 들어야 하고, 어떤 조건을 만족해야 하는지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학사정보 시스템에서 확인하기 어려움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635000" y="3149945"/>
            <a:ext cx="196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복잡한 졸업 요건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3964725" y="1811798"/>
            <a:ext cx="1587843" cy="158784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전공필수, 선택</a:t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2716007" y="3546579"/>
            <a:ext cx="1587843" cy="158784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교양필수, 선택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5118994" y="3546578"/>
            <a:ext cx="1587843" cy="158784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공학인증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6363937" y="1811798"/>
            <a:ext cx="1587843" cy="158784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7521981" y="3546578"/>
            <a:ext cx="1587843" cy="158784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 후수과목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8763149" y="1811798"/>
            <a:ext cx="1587843" cy="158784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봉사활동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9924968" y="3546577"/>
            <a:ext cx="1587843" cy="158784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어학성적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613042" y="1590231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/>
          <p:nvPr>
            <p:ph type="ctrTitle"/>
          </p:nvPr>
        </p:nvSpPr>
        <p:spPr>
          <a:xfrm>
            <a:off x="0" y="175"/>
            <a:ext cx="121920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b="1" lang="ko-KR" sz="3000">
                <a:latin typeface="Roboto"/>
                <a:ea typeface="Roboto"/>
                <a:cs typeface="Roboto"/>
                <a:sym typeface="Roboto"/>
              </a:rPr>
              <a:t>Project Introduction - 목적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2011968" y="2019454"/>
            <a:ext cx="66236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1차</a:t>
            </a:r>
            <a:b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65199" y="2685351"/>
            <a:ext cx="2755900" cy="34801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유저의 현재까지의 대학행정 정보를 기반으로 졸업을 위해 필요한 다양한 요건 표시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5814637" y="2019454"/>
            <a:ext cx="66236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2차</a:t>
            </a:r>
            <a:b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4767868" y="2685351"/>
            <a:ext cx="2755900" cy="34801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선/후수 과목을 고려하여 다음 학기에 수강 가능한 과목 표시, 졸업을 위해 수강하면 좋은 과목 강조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9617305" y="2019454"/>
            <a:ext cx="66236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3차</a:t>
            </a:r>
            <a:b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8570536" y="2685351"/>
            <a:ext cx="2755900" cy="34801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현재 학기로부터 졸업 학기까지의 시간표를 설계할 수 있는 유틸리티를 제공한다.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2" name="Google Shape;112;p3"/>
          <p:cNvSpPr txBox="1"/>
          <p:nvPr>
            <p:ph type="ctrTitle"/>
          </p:nvPr>
        </p:nvSpPr>
        <p:spPr>
          <a:xfrm>
            <a:off x="0" y="0"/>
            <a:ext cx="121920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3000"/>
              <a:t>Project Introduction - 범위</a:t>
            </a:r>
            <a:endParaRPr b="1" sz="3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f4793f461_1_0"/>
          <p:cNvSpPr txBox="1"/>
          <p:nvPr>
            <p:ph type="ctrTitle"/>
          </p:nvPr>
        </p:nvSpPr>
        <p:spPr>
          <a:xfrm>
            <a:off x="0" y="0"/>
            <a:ext cx="121920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3000"/>
              <a:t>Project Introduction - </a:t>
            </a:r>
            <a:r>
              <a:rPr b="1" lang="ko-KR" sz="3000"/>
              <a:t>예상 디자인</a:t>
            </a:r>
            <a:endParaRPr b="1" sz="3500"/>
          </a:p>
        </p:txBody>
      </p:sp>
      <p:pic>
        <p:nvPicPr>
          <p:cNvPr id="118" name="Google Shape;118;g30f4793f461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688" y="1323000"/>
            <a:ext cx="10470625" cy="52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3137175" y="2139925"/>
            <a:ext cx="1921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Frontend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-"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React.js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-"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Typescript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4" name="Google Shape;124;p4"/>
          <p:cNvSpPr txBox="1"/>
          <p:nvPr>
            <p:ph type="ctrTitle"/>
          </p:nvPr>
        </p:nvSpPr>
        <p:spPr>
          <a:xfrm>
            <a:off x="0" y="0"/>
            <a:ext cx="121920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/>
              <a:t>Team Introduction</a:t>
            </a:r>
            <a:endParaRPr b="1" sz="3500"/>
          </a:p>
        </p:txBody>
      </p:sp>
      <p:sp>
        <p:nvSpPr>
          <p:cNvPr id="125" name="Google Shape;125;p4"/>
          <p:cNvSpPr txBox="1"/>
          <p:nvPr/>
        </p:nvSpPr>
        <p:spPr>
          <a:xfrm>
            <a:off x="6900625" y="2139925"/>
            <a:ext cx="192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Backend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-"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Spring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6900625" y="4479500"/>
            <a:ext cx="2640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배포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-"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OnPromise Server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-"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Kubernetes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3137175" y="4479500"/>
            <a:ext cx="2219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개발 환경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-"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VSCode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-"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Dev Container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30185bc95b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9462" y="2162776"/>
            <a:ext cx="5293077" cy="433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30185bc95b6_0_0"/>
          <p:cNvSpPr txBox="1"/>
          <p:nvPr/>
        </p:nvSpPr>
        <p:spPr>
          <a:xfrm>
            <a:off x="4079356" y="1575486"/>
            <a:ext cx="403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업무 분담: github</a:t>
            </a: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의</a:t>
            </a: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Project Board 활용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4" name="Google Shape;134;g30185bc95b6_0_0"/>
          <p:cNvSpPr txBox="1"/>
          <p:nvPr>
            <p:ph type="ctrTitle"/>
          </p:nvPr>
        </p:nvSpPr>
        <p:spPr>
          <a:xfrm>
            <a:off x="0" y="0"/>
            <a:ext cx="121920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/>
              <a:t>Team Introduction</a:t>
            </a:r>
            <a:endParaRPr b="1"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2128724" y="2150496"/>
            <a:ext cx="3298372" cy="385354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&lt;유저&gt;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-"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서비스를 사용하는 주체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-"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이루넷에 로그인 가능한서울시립대 학부 재학생/휴학생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-"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수강신청, 졸업에 관련된 정보를 얻음.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-"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수강신청 계획을 확인하기 위한 서비스 제공받음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사용자 - 무료 사회적인개 아이콘"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4828" y="1410266"/>
            <a:ext cx="1046163" cy="104616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/>
          <p:nvPr/>
        </p:nvSpPr>
        <p:spPr>
          <a:xfrm>
            <a:off x="6825343" y="2150496"/>
            <a:ext cx="3298372" cy="385354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&lt;대학행정 이루넷&gt;</a:t>
            </a:r>
            <a:b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b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-"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학과, 강의등의 정보제공</a:t>
            </a:r>
            <a:b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-"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크롤링을 통해 정보를 가져올 예정</a:t>
            </a:r>
            <a:b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b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b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b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사용자 - 무료 사회적인개 아이콘"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447" y="1410266"/>
            <a:ext cx="1046163" cy="104616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/>
          <p:nvPr/>
        </p:nvSpPr>
        <p:spPr>
          <a:xfrm>
            <a:off x="3446700" y="2150500"/>
            <a:ext cx="662400" cy="17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8143338" y="2150500"/>
            <a:ext cx="662400" cy="17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5"/>
          <p:cNvSpPr txBox="1"/>
          <p:nvPr>
            <p:ph type="ctrTitle"/>
          </p:nvPr>
        </p:nvSpPr>
        <p:spPr>
          <a:xfrm>
            <a:off x="-68175" y="0"/>
            <a:ext cx="121920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/>
              <a:t>Actors</a:t>
            </a:r>
            <a:endParaRPr b="1" sz="3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1524000" y="1767955"/>
            <a:ext cx="1587843" cy="158784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로그인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4998569" y="2828256"/>
            <a:ext cx="1587843" cy="158784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이루넷 데이터 동기화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8000224" y="1767955"/>
            <a:ext cx="1723584" cy="1723584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졸업 요구 학점 확인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3399746" y="4911172"/>
            <a:ext cx="1723584" cy="1723584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다음 학기 수강 가능 과목 확인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8473138" y="4263241"/>
            <a:ext cx="1723584" cy="1723584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수강 계획시간표 작성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5" name="Google Shape;155;p6"/>
          <p:cNvSpPr txBox="1"/>
          <p:nvPr>
            <p:ph type="ctrTitle"/>
          </p:nvPr>
        </p:nvSpPr>
        <p:spPr>
          <a:xfrm>
            <a:off x="0" y="0"/>
            <a:ext cx="121920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/>
              <a:t>Use Case</a:t>
            </a:r>
            <a:endParaRPr b="1" sz="3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500" y="1325970"/>
            <a:ext cx="9779000" cy="553203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 txBox="1"/>
          <p:nvPr>
            <p:ph type="ctrTitle"/>
          </p:nvPr>
        </p:nvSpPr>
        <p:spPr>
          <a:xfrm>
            <a:off x="0" y="0"/>
            <a:ext cx="121920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/>
              <a:t>Use Case Diagram</a:t>
            </a:r>
            <a:endParaRPr b="1"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2024-10-22T12:54:45Z</dcterms:created>
  <dc:creator>채민관</dc:creator>
</cp:coreProperties>
</file>