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7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94081-C4A3-44FE-BD72-BE546CAF8935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3EF39-6BFB-4F4C-B7B7-B935CFA7E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28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BEDF-0699-4561-8C0A-F729B1EFF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F2E91-A395-43AA-9473-FF002BEE1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13B59BC-9832-45E9-924A-6057CC24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0E3A-21DB-4FD7-A3B7-B0158D19ED14}" type="datetime1">
              <a:rPr lang="en-GB" smtClean="0"/>
              <a:t>14/09/2021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B10EB60-DF6D-4834-A0B3-8204EDF8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843BF5E-E16E-4355-A1D2-B784E2F9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84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109F-5FD1-426F-BEB7-5C4207CA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9667A-6E1E-47DC-9794-F951233D7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B7D3-D766-4C89-BE0A-0F0FE12A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ECFA-D09E-4452-AC0B-2BFA5F8B588A}" type="datetime1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A0078-D1A1-40E2-9F3C-6C30E3E8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2C9FC-2167-4AB0-9EB7-2AD41830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53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23F48B-DF4E-40E3-B49A-99EE79E68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A42F9-850F-4546-B663-973731DAF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A33F0-6F24-440E-B023-51936CF1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0139-47DC-4255-B867-4558F1EC3EC1}" type="datetime1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66B61-4439-48AC-B3D8-00384CE9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29427-03CF-4329-9626-3700F627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64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AA35-BB27-47B7-AD10-67004AC1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35E83-1F27-4FA1-953A-BEB33820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DCFAE-FEB3-4258-814B-DF21D7B9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AB21-F00B-4CEB-BF38-C9F4F8AC8966}" type="datetime1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9F34-D6E5-49AE-9A93-35D91723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5ADE-3CCF-4E1E-BB70-B6E3690A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51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52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>
            <a:extLst>
              <a:ext uri="{FF2B5EF4-FFF2-40B4-BE49-F238E27FC236}">
                <a16:creationId xmlns:a16="http://schemas.microsoft.com/office/drawing/2014/main" id="{974FB5EE-D765-4C3F-AA88-F169E11D45C5}"/>
              </a:ext>
            </a:extLst>
          </p:cNvPr>
          <p:cNvSpPr/>
          <p:nvPr/>
        </p:nvSpPr>
        <p:spPr>
          <a:xfrm>
            <a:off x="4630995" y="0"/>
            <a:ext cx="9335728" cy="6858000"/>
          </a:xfrm>
          <a:prstGeom prst="parallelogram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53856180-628B-4B97-A6A1-2B4FD2C210B9}"/>
              </a:ext>
            </a:extLst>
          </p:cNvPr>
          <p:cNvSpPr/>
          <p:nvPr/>
        </p:nvSpPr>
        <p:spPr>
          <a:xfrm>
            <a:off x="4332338" y="-2828879"/>
            <a:ext cx="2735825" cy="9686879"/>
          </a:xfrm>
          <a:prstGeom prst="homePlate">
            <a:avLst/>
          </a:prstGeom>
          <a:solidFill>
            <a:srgbClr val="52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D00CB-155A-415B-AE0D-004E7253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326" y="3153646"/>
            <a:ext cx="5673674" cy="1939771"/>
          </a:xfrm>
        </p:spPr>
        <p:txBody>
          <a:bodyPr anchor="t">
            <a:noAutofit/>
          </a:bodyPr>
          <a:lstStyle>
            <a:lvl1pPr algn="ctr">
              <a:defRPr sz="72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9C268-72C8-4DF8-976D-7D309BA0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ADDD-5A61-41F7-85AD-8DA16BAE4289}" type="datetime1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918AD-DAFA-4440-8CCA-F3591FBB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B977A-8A8A-40C7-8146-858E8A81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DAF4B8A-CA2E-409A-9644-B19CD0AD2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855406"/>
            <a:ext cx="4929188" cy="5234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3004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4FFD-31CB-46FA-9B03-43857789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D637-196E-4EE6-8525-9A84C4B5C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87819-5A50-4A4C-B7D8-107EB716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B9C21-1947-4E3D-B89D-2FA39C71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8756-75D3-4B12-93AC-2C092CF2B78C}" type="datetime1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1CEC2-77CC-4ABD-9236-D6832A2C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A3F7D-817F-44B8-B0D9-BB0D209F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33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7BE4-A1F4-4953-B4A7-7D5A62AC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33923-E728-4DAB-A953-5DFD73BC3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02139-EACA-48E5-8BCB-3437D7684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30D15-03E8-4F32-A505-31AC1B77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1408F-0EDD-4688-A1E2-219FD3393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52E9F-F4A9-4058-BEF4-3D5BB0DE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996B-0B0C-4B1A-B300-46F205F00364}" type="datetime1">
              <a:rPr lang="en-GB" smtClean="0"/>
              <a:t>14/09/2021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39FE0-01AB-4901-B383-07D9654D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DCC54-55C6-493B-834D-C0CD43C1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6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FBD4-4E87-4803-A10D-730C061C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96BBE-4564-4DDF-94B7-8AE17564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203-DAFB-4929-A64E-04F404087269}" type="datetime1">
              <a:rPr lang="en-GB" smtClean="0"/>
              <a:t>14/09/2021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64229-8F7E-4C97-BFDC-F58FD056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15F9E-E5B9-4642-AE50-9F0B6B0A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62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554BD-6932-45A5-93B3-6F78ED68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D7EC-7D67-4AD5-A9A2-D52BD6D60EB7}" type="datetime1">
              <a:rPr lang="en-GB" smtClean="0"/>
              <a:t>14/09/2021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5D1C5-3213-4A6A-9C9C-715FD1C0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6210E-943B-45E5-81B8-EC31F292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53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528A-33EF-4B2A-A0A7-B3E27802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6FD0-7FCC-43BD-976B-C85FEB79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B0328-A545-4EA7-B027-74B25B460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E1553-D504-4923-91EF-2967F441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F779-D514-4A85-ACDC-97ABE9B1BC03}" type="datetime1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143F9-6B99-4E22-B079-D8061CDE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840E9-C0CB-43F0-8F15-9833DC7D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28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AA39-A297-4C9F-9CAB-3B610702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02FA4-DB58-43BF-814C-2F2DB0A33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20E8B-D86C-4730-AE66-35EA457DC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D2176-BE40-463E-A7DB-C79973C1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60F1-9E53-48CC-91C8-A0FDC2C506A4}" type="datetime1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00C16-A566-4836-8C93-A4D52FF4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0C1D6-EB7B-42DE-9201-FFA31537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99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BDB7E-5B03-4709-B4A6-18401F63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4348B-E724-43E2-9D4F-4F06CD6A5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94129-BFF0-422F-B8EF-571FB349C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0326" y="6356350"/>
            <a:ext cx="2491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57B69-0FD3-427C-A2AF-D1895BA90C78}" type="datetime1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40203-5CEF-4B4D-B626-0D0A778E2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SUSF – UoS3 Training Scheme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05413-A55C-4114-8679-B99E3F9A6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D42ED-5227-461B-93AD-5F9E0026A866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B6B9FE47-5B42-4D46-89FB-EA8AEDFD77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" y="6269224"/>
            <a:ext cx="481585" cy="539375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D8FCBAF4-2E57-4566-A8B2-CB5453E1A65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7" y="6311900"/>
            <a:ext cx="481585" cy="46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9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F337A"/>
          </a:solidFill>
          <a:latin typeface="Bahnschrift SemiBold Condense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2832-80DF-4A97-BBEF-11AAD4C39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System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83341-C7C5-45D6-8F2D-4181CF5B4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University of Southampton Small Satellite (UoS3)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29CC0-2219-4505-933F-99BDF838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E4980-DCA9-4FE1-919A-63367853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09D42ED-5227-461B-93AD-5F9E0026A86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23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18CB-14BF-4DBB-94EC-9B5A2A0A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D6C95-24DA-4A96-85FE-AF068ABE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1U (10x10x10 cm) research CubeSat  started in 2014</a:t>
            </a:r>
          </a:p>
          <a:p>
            <a:r>
              <a:rPr lang="en-GB" dirty="0"/>
              <a:t>Designed by 4</a:t>
            </a:r>
            <a:r>
              <a:rPr lang="en-GB" baseline="30000" dirty="0"/>
              <a:t>th</a:t>
            </a:r>
            <a:r>
              <a:rPr lang="en-GB" dirty="0"/>
              <a:t> year Group Design Project (GDP) students</a:t>
            </a:r>
          </a:p>
          <a:p>
            <a:r>
              <a:rPr lang="en-GB" dirty="0"/>
              <a:t>Previously part of ESA’s Fly Your Satellite! (FYS) programme</a:t>
            </a:r>
          </a:p>
          <a:p>
            <a:endParaRPr lang="en-GB" dirty="0"/>
          </a:p>
          <a:p>
            <a:r>
              <a:rPr lang="en-GB" dirty="0"/>
              <a:t>Work still needed on software and electronics to reach </a:t>
            </a:r>
            <a:r>
              <a:rPr lang="en-GB" dirty="0" err="1"/>
              <a:t>FlatSat</a:t>
            </a:r>
            <a:r>
              <a:rPr lang="en-GB" dirty="0"/>
              <a:t> testing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ACB6D-8FF1-4864-AC06-600151ED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11665-6F70-4F89-AAB2-C2555CD6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90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D5D0-28A9-411A-8205-7296201C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484F0-B6C9-44D6-B431-00D99199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199160"/>
          </a:xfrm>
        </p:spPr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Scientific</a:t>
            </a:r>
            <a:r>
              <a:rPr lang="en-GB" dirty="0"/>
              <a:t> – </a:t>
            </a:r>
            <a:r>
              <a:rPr lang="en-GB" sz="2400" dirty="0"/>
              <a:t>to collect position and attitude data over the mission lifetime to assist space debris re-entry research at Southampton</a:t>
            </a:r>
          </a:p>
          <a:p>
            <a:endParaRPr lang="en-GB" sz="2400" dirty="0"/>
          </a:p>
          <a:p>
            <a:r>
              <a:rPr lang="en-GB" dirty="0">
                <a:solidFill>
                  <a:schemeClr val="accent6"/>
                </a:solidFill>
              </a:rPr>
              <a:t>Outreach</a:t>
            </a:r>
            <a:r>
              <a:rPr lang="en-GB" dirty="0"/>
              <a:t> – </a:t>
            </a:r>
            <a:r>
              <a:rPr lang="en-GB" sz="2400" dirty="0"/>
              <a:t>to capture images of Europe and transmit a telemetry beacon for public outreach</a:t>
            </a:r>
          </a:p>
          <a:p>
            <a:endParaRPr lang="en-GB" sz="2400" dirty="0"/>
          </a:p>
          <a:p>
            <a:r>
              <a:rPr lang="en-GB" dirty="0">
                <a:solidFill>
                  <a:schemeClr val="accent6"/>
                </a:solidFill>
              </a:rPr>
              <a:t>Educational</a:t>
            </a:r>
            <a:r>
              <a:rPr lang="en-GB" dirty="0"/>
              <a:t> – </a:t>
            </a:r>
            <a:r>
              <a:rPr lang="en-GB" sz="2400" dirty="0"/>
              <a:t>provide students with experience of industry-standard design processes, and to get hands-on experience with space-grade hardware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ECC29-389A-4A53-88A4-763CE5BE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B2DB5-580A-4CE2-8779-0473E14E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30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F2A4-B939-4170-AA97-118434AC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81D10-03D9-4546-A897-DC80DC04C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Two root requirements sources:</a:t>
            </a:r>
          </a:p>
          <a:p>
            <a:pPr lvl="1"/>
            <a:r>
              <a:rPr lang="en-GB" dirty="0"/>
              <a:t>ESA FYS Design Specification (FDS) – ESA requirements on the CubeSat</a:t>
            </a:r>
          </a:p>
          <a:p>
            <a:pPr lvl="2"/>
            <a:r>
              <a:rPr lang="en-GB" dirty="0"/>
              <a:t>Mostly related to physical dimensions, safety of the CubeSat in the ISS launcher etc.</a:t>
            </a:r>
          </a:p>
          <a:p>
            <a:pPr lvl="1"/>
            <a:r>
              <a:rPr lang="en-GB" dirty="0"/>
              <a:t>Technical Specification (TS) – UoS3 specific requirements</a:t>
            </a:r>
          </a:p>
          <a:p>
            <a:pPr lvl="2"/>
            <a:r>
              <a:rPr lang="en-GB" dirty="0"/>
              <a:t>Give technical specs of the CubeSat and mission operational requirements</a:t>
            </a:r>
          </a:p>
          <a:p>
            <a:pPr lvl="2"/>
            <a:endParaRPr lang="en-GB" dirty="0"/>
          </a:p>
          <a:p>
            <a:r>
              <a:rPr lang="en-GB" dirty="0"/>
              <a:t>Examples of derived specifications:</a:t>
            </a:r>
          </a:p>
          <a:p>
            <a:pPr lvl="1"/>
            <a:r>
              <a:rPr lang="en-GB" dirty="0"/>
              <a:t>Design Definition File (DDF) – gives detailed design of CubeSat with reasoning for design choices</a:t>
            </a:r>
          </a:p>
          <a:p>
            <a:pPr lvl="1"/>
            <a:r>
              <a:rPr lang="en-GB" dirty="0"/>
              <a:t>Interface Control Document (ICD) – specifies interfaces between hardware boards </a:t>
            </a:r>
          </a:p>
          <a:p>
            <a:pPr lvl="1"/>
            <a:r>
              <a:rPr lang="en-GB" dirty="0"/>
              <a:t>Software ICD – specifies interfaces between software components (i.e. EPS and OBC)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032C0-7BDC-40D0-9236-CA11EFB5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6615D-7872-4A13-B732-F416BFB4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75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7068-D688-4715-96FD-2356544A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Subsystems</a:t>
            </a:r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6519A92D-FBA5-41F8-8180-85C6358B3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497404"/>
            <a:ext cx="3392680" cy="467955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B01C0B0B-B025-4A44-A2E0-449F2014A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73152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Structure</a:t>
            </a:r>
            <a:r>
              <a:rPr lang="en-US" dirty="0"/>
              <a:t> </a:t>
            </a:r>
            <a:endParaRPr lang="en-US" sz="2200" dirty="0"/>
          </a:p>
          <a:p>
            <a:pPr marL="457200" lvl="1" indent="0">
              <a:buNone/>
            </a:pPr>
            <a:r>
              <a:rPr lang="en-US" sz="1800" dirty="0"/>
              <a:t>supports the CubeSat’s components</a:t>
            </a:r>
          </a:p>
          <a:p>
            <a:r>
              <a:rPr lang="en-US" dirty="0">
                <a:solidFill>
                  <a:schemeClr val="accent6"/>
                </a:solidFill>
              </a:rPr>
              <a:t>Antenna Deployment Mechanism (ADM)</a:t>
            </a:r>
            <a:r>
              <a:rPr lang="en-US" dirty="0"/>
              <a:t> </a:t>
            </a:r>
            <a:endParaRPr lang="en-US" sz="2200" dirty="0"/>
          </a:p>
          <a:p>
            <a:pPr marL="457200" lvl="1" indent="0">
              <a:buNone/>
            </a:pPr>
            <a:r>
              <a:rPr lang="en-US" sz="1800" dirty="0"/>
              <a:t>allows the antenna to be extended after deployment from the ISS</a:t>
            </a:r>
          </a:p>
          <a:p>
            <a:r>
              <a:rPr lang="en-US" dirty="0">
                <a:solidFill>
                  <a:schemeClr val="accent6"/>
                </a:solidFill>
              </a:rPr>
              <a:t>Electrical Power Subsystem (EPS) </a:t>
            </a:r>
            <a:endParaRPr lang="en-US" sz="22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sz="1800" dirty="0"/>
              <a:t>collects and provides regulated power to the rest of the satellite</a:t>
            </a:r>
          </a:p>
          <a:p>
            <a:r>
              <a:rPr lang="en-US" dirty="0">
                <a:solidFill>
                  <a:schemeClr val="accent6"/>
                </a:solidFill>
              </a:rPr>
              <a:t>Onboard Computer (OBC) </a:t>
            </a:r>
            <a:endParaRPr lang="en-US" sz="22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sz="1800" dirty="0"/>
              <a:t>controls other subsystems and executes the flight software</a:t>
            </a:r>
          </a:p>
          <a:p>
            <a:r>
              <a:rPr lang="en-US" dirty="0">
                <a:solidFill>
                  <a:schemeClr val="accent6"/>
                </a:solidFill>
              </a:rPr>
              <a:t>Payload</a:t>
            </a:r>
            <a:r>
              <a:rPr lang="en-US" dirty="0"/>
              <a:t> </a:t>
            </a:r>
            <a:endParaRPr lang="en-US" sz="2200" dirty="0"/>
          </a:p>
          <a:p>
            <a:pPr marL="457200" lvl="1" indent="0">
              <a:buNone/>
            </a:pPr>
            <a:r>
              <a:rPr lang="en-US" sz="1800" dirty="0"/>
              <a:t>collects data to fulfil the mission objectives</a:t>
            </a:r>
          </a:p>
          <a:p>
            <a:r>
              <a:rPr lang="en-US" dirty="0">
                <a:solidFill>
                  <a:schemeClr val="accent6"/>
                </a:solidFill>
              </a:rPr>
              <a:t>Telemetry, Tracking, and Command (TT&amp;C) </a:t>
            </a:r>
            <a:endParaRPr lang="en-US" sz="22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sz="1800" dirty="0"/>
              <a:t>provides 2-way communications between the satellite and ground</a:t>
            </a:r>
          </a:p>
          <a:p>
            <a:r>
              <a:rPr lang="en-US" dirty="0">
                <a:solidFill>
                  <a:schemeClr val="accent6"/>
                </a:solidFill>
              </a:rPr>
              <a:t>Attitude and Orbital Control Subsystem (AOCS) </a:t>
            </a:r>
            <a:endParaRPr lang="en-US" sz="22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sz="1800" dirty="0"/>
              <a:t>passively controls the attitude (orientation) of the satellite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B6196-4564-4B85-A90D-87DC96F9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4D938-D829-4D3E-8E7F-23FDF3CC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09D42ED-5227-461B-93AD-5F9E0026A866}" type="slidenum">
              <a:rPr lang="en-GB" smtClean="0"/>
              <a:pPr>
                <a:spcAft>
                  <a:spcPts val="600"/>
                </a:spcAft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98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FC04-4451-4771-A0C3-3F800A7F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Subsystems Status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6F465-0B78-4DFB-A36D-E5386ABF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8DCA4-9A99-4A52-9CF9-5FE5D406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E27D99B-0745-45F1-8337-70366581E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01011"/>
              </p:ext>
            </p:extLst>
          </p:nvPr>
        </p:nvGraphicFramePr>
        <p:xfrm>
          <a:off x="838200" y="1690688"/>
          <a:ext cx="10568374" cy="3383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66615">
                  <a:extLst>
                    <a:ext uri="{9D8B030D-6E8A-4147-A177-3AD203B41FA5}">
                      <a16:colId xmlns:a16="http://schemas.microsoft.com/office/drawing/2014/main" val="23679084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880801"/>
                    </a:ext>
                  </a:extLst>
                </a:gridCol>
                <a:gridCol w="4226987">
                  <a:extLst>
                    <a:ext uri="{9D8B030D-6E8A-4147-A177-3AD203B41FA5}">
                      <a16:colId xmlns:a16="http://schemas.microsoft.com/office/drawing/2014/main" val="28138937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3521342"/>
                    </a:ext>
                  </a:extLst>
                </a:gridCol>
                <a:gridCol w="4558212">
                  <a:extLst>
                    <a:ext uri="{9D8B030D-6E8A-4147-A177-3AD203B41FA5}">
                      <a16:colId xmlns:a16="http://schemas.microsoft.com/office/drawing/2014/main" val="249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Subsystem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Hardware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Software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02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Flight 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0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ADM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Engineering qualification model (EQM) 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Not 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44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New boards to be ordered, design changes verified and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Partial implementation &amp; interface tests with OBC, see eps-firmware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1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OBC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New boards to be ordered, design changes verified and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3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Payload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EQM models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95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TT&amp;C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New TOBC board to be ordered,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Development 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5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AOCS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EQM models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Simulations written but not completely verified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56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0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3833-FB2E-4163-B2C3-7D6F0ABD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Circuit 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F1481-E51C-43B4-A3B4-0B0F91201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637" y="1825625"/>
            <a:ext cx="6756162" cy="4351338"/>
          </a:xfrm>
        </p:spPr>
        <p:txBody>
          <a:bodyPr>
            <a:noAutofit/>
          </a:bodyPr>
          <a:lstStyle/>
          <a:p>
            <a:r>
              <a:rPr lang="en-GB" dirty="0"/>
              <a:t>All printed circuit boards (PCBs) meet the PC104 standard</a:t>
            </a:r>
          </a:p>
          <a:p>
            <a:r>
              <a:rPr lang="en-GB" dirty="0"/>
              <a:t>Common PC104 bus connects all PCBs</a:t>
            </a:r>
          </a:p>
          <a:p>
            <a:r>
              <a:rPr lang="en-GB" dirty="0"/>
              <a:t>Power and data are contained on this bus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i="1" dirty="0"/>
              <a:t>Left: Engineering model (EM) telecommunications and onboard computer (TOBC) board, with PC104 header on the right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88BE4-77E2-4247-8051-B6F4191A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SUSF – UoS3 Training Scheme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F095-0104-43B3-AE27-C285A2AF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42ED-5227-461B-93AD-5F9E0026A866}" type="slidenum">
              <a:rPr lang="en-GB" smtClean="0"/>
              <a:t>7</a:t>
            </a:fld>
            <a:endParaRPr lang="en-GB"/>
          </a:p>
        </p:txBody>
      </p:sp>
      <p:pic>
        <p:nvPicPr>
          <p:cNvPr id="8" name="Picture 7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A13372AC-7144-486C-B11B-C38E39E290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" t="35638" r="8173" b="4174"/>
          <a:stretch/>
        </p:blipFill>
        <p:spPr>
          <a:xfrm>
            <a:off x="0" y="1690688"/>
            <a:ext cx="4460906" cy="412762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D1EA7C-5938-4F97-8818-6B38613679A8}"/>
              </a:ext>
            </a:extLst>
          </p:cNvPr>
          <p:cNvCxnSpPr>
            <a:cxnSpLocks/>
          </p:cNvCxnSpPr>
          <p:nvPr/>
        </p:nvCxnSpPr>
        <p:spPr>
          <a:xfrm flipH="1">
            <a:off x="4247261" y="2938463"/>
            <a:ext cx="462852" cy="69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193411"/>
      </p:ext>
    </p:extLst>
  </p:cSld>
  <p:clrMapOvr>
    <a:masterClrMapping/>
  </p:clrMapOvr>
</p:sld>
</file>

<file path=ppt/theme/theme1.xml><?xml version="1.0" encoding="utf-8"?>
<a:theme xmlns:a="http://schemas.openxmlformats.org/drawingml/2006/main" name="SU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SF" id="{DB6E81CC-69AD-4D7B-B010-8A2C9AD308AD}" vid="{814D491C-68E1-41B1-A9B0-CB3B06C326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SUSF</Template>
  <TotalTime>725</TotalTime>
  <Words>494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Bahnschrift SemiBold Condensed</vt:lpstr>
      <vt:lpstr>Calibri</vt:lpstr>
      <vt:lpstr>SUSF</vt:lpstr>
      <vt:lpstr>System Overview</vt:lpstr>
      <vt:lpstr>History</vt:lpstr>
      <vt:lpstr>Mission</vt:lpstr>
      <vt:lpstr>Requirements</vt:lpstr>
      <vt:lpstr>Subsystems</vt:lpstr>
      <vt:lpstr>Subsystems Status</vt:lpstr>
      <vt:lpstr>Circuit Boards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Overview</dc:title>
  <dc:creator>Duncan Hamill (dh2g16)</dc:creator>
  <cp:lastModifiedBy>Duncan Hamill (dh2g16)</cp:lastModifiedBy>
  <cp:revision>21</cp:revision>
  <dcterms:created xsi:type="dcterms:W3CDTF">2021-09-13T09:58:19Z</dcterms:created>
  <dcterms:modified xsi:type="dcterms:W3CDTF">2021-09-14T15:40:55Z</dcterms:modified>
</cp:coreProperties>
</file>