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3" r:id="rId6"/>
    <p:sldId id="261" r:id="rId7"/>
    <p:sldId id="259" r:id="rId8"/>
    <p:sldId id="264" r:id="rId9"/>
    <p:sldId id="260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DF22D-2EDF-4EC8-AD76-13D303093778}" v="2" dt="2021-09-15T16:03:05.461"/>
    <p1510:client id="{779D95B1-DD83-4EC7-A87B-85275740A602}" v="3534" dt="2021-09-15T09:30:54.026"/>
    <p1510:client id="{9CD0B318-7276-4137-900B-454230291036}" v="51" dt="2021-09-15T09:42:42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Hamill (dh2g16)" userId="S::dh2g16@soton.ac.uk::c4621985-953c-4e7b-8d56-8ff6722da9ff" providerId="AD" clId="Web-{9CD0B318-7276-4137-900B-454230291036}"/>
    <pc:docChg chg="modSld">
      <pc:chgData name="Duncan Hamill (dh2g16)" userId="S::dh2g16@soton.ac.uk::c4621985-953c-4e7b-8d56-8ff6722da9ff" providerId="AD" clId="Web-{9CD0B318-7276-4137-900B-454230291036}" dt="2021-09-15T09:42:42.564" v="29" actId="20577"/>
      <pc:docMkLst>
        <pc:docMk/>
      </pc:docMkLst>
      <pc:sldChg chg="modSp">
        <pc:chgData name="Duncan Hamill (dh2g16)" userId="S::dh2g16@soton.ac.uk::c4621985-953c-4e7b-8d56-8ff6722da9ff" providerId="AD" clId="Web-{9CD0B318-7276-4137-900B-454230291036}" dt="2021-09-15T09:42:42.564" v="29" actId="20577"/>
        <pc:sldMkLst>
          <pc:docMk/>
          <pc:sldMk cId="3660392004" sldId="268"/>
        </pc:sldMkLst>
        <pc:spChg chg="mod">
          <ac:chgData name="Duncan Hamill (dh2g16)" userId="S::dh2g16@soton.ac.uk::c4621985-953c-4e7b-8d56-8ff6722da9ff" providerId="AD" clId="Web-{9CD0B318-7276-4137-900B-454230291036}" dt="2021-09-15T09:42:42.564" v="29" actId="20577"/>
          <ac:spMkLst>
            <pc:docMk/>
            <pc:sldMk cId="3660392004" sldId="268"/>
            <ac:spMk id="3" creationId="{D4AC85E3-8E37-4B14-A642-E502BBC21591}"/>
          </ac:spMkLst>
        </pc:spChg>
      </pc:sldChg>
    </pc:docChg>
  </pc:docChgLst>
  <pc:docChgLst>
    <pc:chgData name="Duncan Hamill (dh2g16)" userId="S::dh2g16@soton.ac.uk::c4621985-953c-4e7b-8d56-8ff6722da9ff" providerId="AD" clId="Web-{51FDF22D-2EDF-4EC8-AD76-13D303093778}"/>
    <pc:docChg chg="modSld">
      <pc:chgData name="Duncan Hamill (dh2g16)" userId="S::dh2g16@soton.ac.uk::c4621985-953c-4e7b-8d56-8ff6722da9ff" providerId="AD" clId="Web-{51FDF22D-2EDF-4EC8-AD76-13D303093778}" dt="2021-09-15T16:03:05.461" v="1" actId="20577"/>
      <pc:docMkLst>
        <pc:docMk/>
      </pc:docMkLst>
      <pc:sldChg chg="modSp">
        <pc:chgData name="Duncan Hamill (dh2g16)" userId="S::dh2g16@soton.ac.uk::c4621985-953c-4e7b-8d56-8ff6722da9ff" providerId="AD" clId="Web-{51FDF22D-2EDF-4EC8-AD76-13D303093778}" dt="2021-09-15T16:03:05.461" v="1" actId="20577"/>
        <pc:sldMkLst>
          <pc:docMk/>
          <pc:sldMk cId="938831069" sldId="266"/>
        </pc:sldMkLst>
        <pc:spChg chg="mod">
          <ac:chgData name="Duncan Hamill (dh2g16)" userId="S::dh2g16@soton.ac.uk::c4621985-953c-4e7b-8d56-8ff6722da9ff" providerId="AD" clId="Web-{51FDF22D-2EDF-4EC8-AD76-13D303093778}" dt="2021-09-15T16:03:05.461" v="1" actId="20577"/>
          <ac:spMkLst>
            <pc:docMk/>
            <pc:sldMk cId="938831069" sldId="266"/>
            <ac:spMk id="3" creationId="{14976112-3D0F-4450-9F27-938E24621DE9}"/>
          </ac:spMkLst>
        </pc:spChg>
      </pc:sldChg>
    </pc:docChg>
  </pc:docChgLst>
  <pc:docChgLst>
    <pc:chgData name="Duncan Hamill (dh2g16)" userId="S::dh2g16@soton.ac.uk::c4621985-953c-4e7b-8d56-8ff6722da9ff" providerId="AD" clId="Web-{779D95B1-DD83-4EC7-A87B-85275740A602}"/>
    <pc:docChg chg="addSld modSld">
      <pc:chgData name="Duncan Hamill (dh2g16)" userId="S::dh2g16@soton.ac.uk::c4621985-953c-4e7b-8d56-8ff6722da9ff" providerId="AD" clId="Web-{779D95B1-DD83-4EC7-A87B-85275740A602}" dt="2021-09-15T09:30:51.588" v="1689" actId="20577"/>
      <pc:docMkLst>
        <pc:docMk/>
      </pc:docMkLst>
      <pc:sldChg chg="modSp new">
        <pc:chgData name="Duncan Hamill (dh2g16)" userId="S::dh2g16@soton.ac.uk::c4621985-953c-4e7b-8d56-8ff6722da9ff" providerId="AD" clId="Web-{779D95B1-DD83-4EC7-A87B-85275740A602}" dt="2021-09-15T09:02:36.731" v="239" actId="20577"/>
        <pc:sldMkLst>
          <pc:docMk/>
          <pc:sldMk cId="3740144343" sldId="263"/>
        </pc:sldMkLst>
        <pc:spChg chg="mod">
          <ac:chgData name="Duncan Hamill (dh2g16)" userId="S::dh2g16@soton.ac.uk::c4621985-953c-4e7b-8d56-8ff6722da9ff" providerId="AD" clId="Web-{779D95B1-DD83-4EC7-A87B-85275740A602}" dt="2021-09-15T08:59:46.243" v="1" actId="20577"/>
          <ac:spMkLst>
            <pc:docMk/>
            <pc:sldMk cId="3740144343" sldId="263"/>
            <ac:spMk id="2" creationId="{9C26A3F8-8EF0-41F0-91D6-30FD90C6AE1B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02:36.731" v="239" actId="20577"/>
          <ac:spMkLst>
            <pc:docMk/>
            <pc:sldMk cId="3740144343" sldId="263"/>
            <ac:spMk id="3" creationId="{A76B4921-E9C4-4DE5-872C-4CE736BE42FD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08:47.658" v="679" actId="20577"/>
        <pc:sldMkLst>
          <pc:docMk/>
          <pc:sldMk cId="1491277749" sldId="264"/>
        </pc:sldMkLst>
        <pc:spChg chg="mod">
          <ac:chgData name="Duncan Hamill (dh2g16)" userId="S::dh2g16@soton.ac.uk::c4621985-953c-4e7b-8d56-8ff6722da9ff" providerId="AD" clId="Web-{779D95B1-DD83-4EC7-A87B-85275740A602}" dt="2021-09-15T09:03:38.201" v="250" actId="20577"/>
          <ac:spMkLst>
            <pc:docMk/>
            <pc:sldMk cId="1491277749" sldId="264"/>
            <ac:spMk id="2" creationId="{707F4634-3CE6-4699-8B4E-49C6FB7755D1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08:47.658" v="679" actId="20577"/>
          <ac:spMkLst>
            <pc:docMk/>
            <pc:sldMk cId="1491277749" sldId="264"/>
            <ac:spMk id="3" creationId="{BBF8E816-19FB-464B-A30F-484DE488A81B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16:53.152" v="973" actId="20577"/>
        <pc:sldMkLst>
          <pc:docMk/>
          <pc:sldMk cId="2474391567" sldId="265"/>
        </pc:sldMkLst>
        <pc:spChg chg="mod">
          <ac:chgData name="Duncan Hamill (dh2g16)" userId="S::dh2g16@soton.ac.uk::c4621985-953c-4e7b-8d56-8ff6722da9ff" providerId="AD" clId="Web-{779D95B1-DD83-4EC7-A87B-85275740A602}" dt="2021-09-15T09:09:09.393" v="689" actId="20577"/>
          <ac:spMkLst>
            <pc:docMk/>
            <pc:sldMk cId="2474391567" sldId="265"/>
            <ac:spMk id="2" creationId="{9F5AD2DB-21B5-4C5B-9D66-7D2E872FEE41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16:53.152" v="973" actId="20577"/>
          <ac:spMkLst>
            <pc:docMk/>
            <pc:sldMk cId="2474391567" sldId="265"/>
            <ac:spMk id="3" creationId="{16FE3C49-8ABF-43A6-B3B3-9DC2D457A414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22:05.279" v="1179" actId="20577"/>
        <pc:sldMkLst>
          <pc:docMk/>
          <pc:sldMk cId="938831069" sldId="266"/>
        </pc:sldMkLst>
        <pc:spChg chg="mod">
          <ac:chgData name="Duncan Hamill (dh2g16)" userId="S::dh2g16@soton.ac.uk::c4621985-953c-4e7b-8d56-8ff6722da9ff" providerId="AD" clId="Web-{779D95B1-DD83-4EC7-A87B-85275740A602}" dt="2021-09-15T09:17:12.435" v="982" actId="20577"/>
          <ac:spMkLst>
            <pc:docMk/>
            <pc:sldMk cId="938831069" sldId="266"/>
            <ac:spMk id="2" creationId="{B05BD29B-3DA6-4349-8BDC-B8674B790C3F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22:05.279" v="1179" actId="20577"/>
          <ac:spMkLst>
            <pc:docMk/>
            <pc:sldMk cId="938831069" sldId="266"/>
            <ac:spMk id="3" creationId="{14976112-3D0F-4450-9F27-938E24621DE9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24:27.505" v="1412" actId="20577"/>
        <pc:sldMkLst>
          <pc:docMk/>
          <pc:sldMk cId="2136263655" sldId="267"/>
        </pc:sldMkLst>
        <pc:spChg chg="mod">
          <ac:chgData name="Duncan Hamill (dh2g16)" userId="S::dh2g16@soton.ac.uk::c4621985-953c-4e7b-8d56-8ff6722da9ff" providerId="AD" clId="Web-{779D95B1-DD83-4EC7-A87B-85275740A602}" dt="2021-09-15T09:22:17.717" v="1187" actId="20577"/>
          <ac:spMkLst>
            <pc:docMk/>
            <pc:sldMk cId="2136263655" sldId="267"/>
            <ac:spMk id="2" creationId="{E19A0EF2-C267-4AFB-A9F3-64EE4CF1871C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24:27.505" v="1412" actId="20577"/>
          <ac:spMkLst>
            <pc:docMk/>
            <pc:sldMk cId="2136263655" sldId="267"/>
            <ac:spMk id="3" creationId="{95AC78F8-4309-4071-832C-AE425CCAE46C}"/>
          </ac:spMkLst>
        </pc:spChg>
      </pc:sldChg>
      <pc:sldChg chg="modSp new">
        <pc:chgData name="Duncan Hamill (dh2g16)" userId="S::dh2g16@soton.ac.uk::c4621985-953c-4e7b-8d56-8ff6722da9ff" providerId="AD" clId="Web-{779D95B1-DD83-4EC7-A87B-85275740A602}" dt="2021-09-15T09:30:51.588" v="1689" actId="20577"/>
        <pc:sldMkLst>
          <pc:docMk/>
          <pc:sldMk cId="3660392004" sldId="268"/>
        </pc:sldMkLst>
        <pc:spChg chg="mod">
          <ac:chgData name="Duncan Hamill (dh2g16)" userId="S::dh2g16@soton.ac.uk::c4621985-953c-4e7b-8d56-8ff6722da9ff" providerId="AD" clId="Web-{779D95B1-DD83-4EC7-A87B-85275740A602}" dt="2021-09-15T09:25:05.570" v="1432" actId="20577"/>
          <ac:spMkLst>
            <pc:docMk/>
            <pc:sldMk cId="3660392004" sldId="268"/>
            <ac:spMk id="2" creationId="{0D96DABB-7395-4455-BACF-38A36527E060}"/>
          </ac:spMkLst>
        </pc:spChg>
        <pc:spChg chg="mod">
          <ac:chgData name="Duncan Hamill (dh2g16)" userId="S::dh2g16@soton.ac.uk::c4621985-953c-4e7b-8d56-8ff6722da9ff" providerId="AD" clId="Web-{779D95B1-DD83-4EC7-A87B-85275740A602}" dt="2021-09-15T09:30:51.588" v="1689" actId="20577"/>
          <ac:spMkLst>
            <pc:docMk/>
            <pc:sldMk cId="3660392004" sldId="268"/>
            <ac:spMk id="3" creationId="{D4AC85E3-8E37-4B14-A642-E502BBC215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94081-C4A3-44FE-BD72-BE546CAF8935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EF39-6BFB-4F4C-B7B7-B935CFA7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BEDF-0699-4561-8C0A-F729B1EF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2E91-A395-43AA-9473-FF002BEE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13B59BC-9832-45E9-924A-6057CC2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0E3A-21DB-4FD7-A3B7-B0158D19ED14}" type="datetime1">
              <a:rPr lang="en-GB" smtClean="0"/>
              <a:t>15/09/2021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10EB60-DF6D-4834-A0B3-8204EDF8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43BF5E-E16E-4355-A1D2-B784E2F9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4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109F-5FD1-426F-BEB7-5C4207CA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667A-6E1E-47DC-9794-F951233D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B7D3-D766-4C89-BE0A-0F0FE12A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CFA-D09E-4452-AC0B-2BFA5F8B588A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78-D1A1-40E2-9F3C-6C30E3E8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C9FC-2167-4AB0-9EB7-2AD41830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3F48B-DF4E-40E3-B49A-99EE79E68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A42F9-850F-4546-B663-973731DA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33F0-6F24-440E-B023-51936CF1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0139-47DC-4255-B867-4558F1EC3EC1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6B61-4439-48AC-B3D8-00384CE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9427-03CF-4329-9626-3700F627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AA35-BB27-47B7-AD10-67004AC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5E83-1F27-4FA1-953A-BEB33820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CFAE-FEB3-4258-814B-DF21D7B9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B21-F00B-4CEB-BF38-C9F4F8AC8966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9F34-D6E5-49AE-9A93-35D91723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5ADE-3CCF-4E1E-BB70-B6E3690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52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74FB5EE-D765-4C3F-AA88-F169E11D45C5}"/>
              </a:ext>
            </a:extLst>
          </p:cNvPr>
          <p:cNvSpPr/>
          <p:nvPr/>
        </p:nvSpPr>
        <p:spPr>
          <a:xfrm>
            <a:off x="4630995" y="0"/>
            <a:ext cx="9335728" cy="6858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3856180-628B-4B97-A6A1-2B4FD2C210B9}"/>
              </a:ext>
            </a:extLst>
          </p:cNvPr>
          <p:cNvSpPr/>
          <p:nvPr/>
        </p:nvSpPr>
        <p:spPr>
          <a:xfrm>
            <a:off x="4332338" y="-2828879"/>
            <a:ext cx="2735825" cy="9686879"/>
          </a:xfrm>
          <a:prstGeom prst="homePlate">
            <a:avLst/>
          </a:prstGeom>
          <a:solidFill>
            <a:srgbClr val="52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D00CB-155A-415B-AE0D-004E7253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326" y="3153646"/>
            <a:ext cx="5673674" cy="1939771"/>
          </a:xfrm>
        </p:spPr>
        <p:txBody>
          <a:bodyPr anchor="t">
            <a:noAutofit/>
          </a:bodyPr>
          <a:lstStyle>
            <a:lvl1pPr algn="ctr">
              <a:defRPr sz="7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C268-72C8-4DF8-976D-7D309BA0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DDD-5A61-41F7-85AD-8DA16BAE4289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18AD-DAFA-4440-8CCA-F3591FBB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977A-8A8A-40C7-8146-858E8A81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AF4B8A-CA2E-409A-9644-B19CD0AD2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55406"/>
            <a:ext cx="4929188" cy="5234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00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4FFD-31CB-46FA-9B03-4385778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D637-196E-4EE6-8525-9A84C4B5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7819-5A50-4A4C-B7D8-107EB716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9C21-1947-4E3D-B89D-2FA39C71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8756-75D3-4B12-93AC-2C092CF2B78C}" type="datetime1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CEC2-77CC-4ABD-9236-D6832A2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3F7D-817F-44B8-B0D9-BB0D209F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7BE4-A1F4-4953-B4A7-7D5A62A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3923-E728-4DAB-A953-5DFD73BC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2139-EACA-48E5-8BCB-3437D768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30D15-03E8-4F32-A505-31AC1B77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1408F-0EDD-4688-A1E2-219FD339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52E9F-F4A9-4058-BEF4-3D5BB0D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996B-0B0C-4B1A-B300-46F205F00364}" type="datetime1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9FE0-01AB-4901-B383-07D9654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DCC54-55C6-493B-834D-C0CD43C1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BD4-4E87-4803-A10D-730C06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6BBE-4564-4DDF-94B7-8AE17564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203-DAFB-4929-A64E-04F404087269}" type="datetime1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4229-8F7E-4C97-BFDC-F58FD056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15F9E-E5B9-4642-AE50-9F0B6B0A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554BD-6932-45A5-93B3-6F78ED6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D7EC-7D67-4AD5-A9A2-D52BD6D60EB7}" type="datetime1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5D1C5-3213-4A6A-9C9C-715FD1C0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6210E-943B-45E5-81B8-EC31F292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528A-33EF-4B2A-A0A7-B3E2780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6FD0-7FCC-43BD-976B-C85FEB79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0328-A545-4EA7-B027-74B25B46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1553-D504-4923-91EF-2967F441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F779-D514-4A85-ACDC-97ABE9B1BC03}" type="datetime1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43F9-6B99-4E22-B079-D8061CD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40E9-C0CB-43F0-8F15-9833DC7D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A39-A297-4C9F-9CAB-3B610702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02FA4-DB58-43BF-814C-2F2DB0A3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20E8B-D86C-4730-AE66-35EA457D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2176-BE40-463E-A7DB-C79973C1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60F1-9E53-48CC-91C8-A0FDC2C506A4}" type="datetime1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0C16-A566-4836-8C93-A4D52FF4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C1D6-EB7B-42DE-9201-FFA3153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9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BDB7E-5B03-4709-B4A6-18401F63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348B-E724-43E2-9D4F-4F06CD6A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4129-BFF0-422F-B8EF-571FB349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0326" y="6356350"/>
            <a:ext cx="2491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7B69-0FD3-427C-A2AF-D1895BA90C78}" type="datetime1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0203-5CEF-4B4D-B626-0D0A778E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5413-A55C-4114-8679-B99E3F9A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6B9FE47-5B42-4D46-89FB-EA8AEDFD77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6269224"/>
            <a:ext cx="481585" cy="539375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8FCBAF4-2E57-4566-A8B2-CB5453E1A65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" y="6311900"/>
            <a:ext cx="481585" cy="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337A"/>
          </a:solidFill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tonac.sharepoint.com/:f:/r/teams/UniversityofSouthamptonSmallSatelliteUoS3/FEE%20GDP%20202021/EPS/Power_Boardv3.2_270321?csf=1&amp;web=1&amp;e=u4JD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s3/obc-firmware/blob/master/docs/standards/sws.md" TargetMode="External"/><Relationship Id="rId2" Type="http://schemas.openxmlformats.org/officeDocument/2006/relationships/hyperlink" Target="https://github.com/uos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tonac.sharepoint.com/:f:/r/teams/UniversityofSouthamptonSmallSatelliteUoS3/FEE%20GDP%20202021/GDP%20Module%20Documents/Design%20Journals?csf=1&amp;web=1&amp;e=vjk07Y" TargetMode="External"/><Relationship Id="rId2" Type="http://schemas.openxmlformats.org/officeDocument/2006/relationships/hyperlink" Target="https://sotonac.sharepoint.com/:b:/r/teams/UniversityofSouthamptonSmallSatelliteUoS3/FEE%20GDP%20202021/GDP%20Module%20Documents/Report/FEEG6013_GDP50_FinalReport.pdf?csf=1&amp;web=1&amp;e=ryAxu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832-80DF-4A97-BBEF-11AAD4C39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3341-C7C5-45D6-8F2D-4181CF5B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University of Southampton Small Satellite (UoS3)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9CC0-2219-4505-933F-99BDF838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4980-DCA9-4FE1-919A-63367853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9D42ED-5227-461B-93AD-5F9E0026A8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D29B-3DA6-4349-8BDC-B8674B79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Electronics Tooling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6112-3D0F-4450-9F27-938E2462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All circuit board designs in Eagle</a:t>
            </a:r>
          </a:p>
          <a:p>
            <a:r>
              <a:rPr lang="en-GB" dirty="0">
                <a:cs typeface="Calibri"/>
              </a:rPr>
              <a:t>Latest EPS is v3.2 on </a:t>
            </a:r>
            <a:r>
              <a:rPr lang="en-GB" dirty="0" err="1">
                <a:cs typeface="Calibri"/>
              </a:rPr>
              <a:t>sharepoint</a:t>
            </a:r>
            <a:r>
              <a:rPr lang="en-GB" dirty="0">
                <a:cs typeface="Calibri"/>
              </a:rPr>
              <a:t>: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marL="457200" lvl="1" indent="0">
              <a:buNone/>
            </a:pPr>
            <a:r>
              <a:rPr lang="en-GB" sz="1400" dirty="0">
                <a:ea typeface="+mn-lt"/>
                <a:cs typeface="+mn-lt"/>
                <a:hlinkClick r:id="rId2"/>
              </a:rPr>
              <a:t>https://sotonac.sharepoint.com/:f:/r/teams/UniversityofSouthamptonSmallSatelliteUoS3/FEE%20GDP%20202021/EPS/Power_Boardv3.2_270321?csf=1&amp;web=1&amp;e=u4JDre</a:t>
            </a:r>
            <a:endParaRPr lang="en-GB" sz="140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Lates TOBC is v1.5 on </a:t>
            </a:r>
            <a:r>
              <a:rPr lang="en-GB" dirty="0" err="1">
                <a:ea typeface="+mn-lt"/>
                <a:cs typeface="+mn-lt"/>
              </a:rPr>
              <a:t>sharepoint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sz="18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GB" sz="1300" dirty="0">
              <a:cs typeface="Calibri"/>
            </a:endParaRPr>
          </a:p>
          <a:p>
            <a:endParaRPr lang="en-GB" sz="1800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Propulsion lab (current CubeSat home) has power supplies, soldering iron, etc.</a:t>
            </a:r>
          </a:p>
          <a:p>
            <a:r>
              <a:rPr lang="en-GB" dirty="0">
                <a:ea typeface="+mn-lt"/>
                <a:cs typeface="+mn-lt"/>
              </a:rPr>
              <a:t>Technicians in electronics lab B13 introduced to TOBC board this year and helped with debugging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E2190-3268-4187-B698-72E1614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1BDC8-7718-4325-9F83-3FB28BD7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83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D2DB-21B5-4C5B-9D66-7D2E872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Software Organisation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3C49-8ABF-43A6-B3B3-9DC2D457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Four main software parts:</a:t>
            </a:r>
          </a:p>
          <a:p>
            <a:pPr lvl="1"/>
            <a:r>
              <a:rPr lang="en-GB" dirty="0" err="1">
                <a:solidFill>
                  <a:schemeClr val="accent6"/>
                </a:solidFill>
                <a:cs typeface="Calibri"/>
              </a:rPr>
              <a:t>obc</a:t>
            </a:r>
            <a:r>
              <a:rPr lang="en-GB" dirty="0">
                <a:solidFill>
                  <a:schemeClr val="accent6"/>
                </a:solidFill>
                <a:cs typeface="Calibri"/>
              </a:rPr>
              <a:t>-firmware</a:t>
            </a:r>
            <a:r>
              <a:rPr lang="en-GB" dirty="0">
                <a:cs typeface="Calibri"/>
              </a:rPr>
              <a:t>: code that runs on the OBC and executes the mission, </a:t>
            </a:r>
            <a:r>
              <a:rPr lang="en-GB" b="1" dirty="0">
                <a:cs typeface="Calibri"/>
              </a:rPr>
              <a:t>45% complete</a:t>
            </a:r>
          </a:p>
          <a:p>
            <a:pPr marL="914400" lvl="2" indent="0">
              <a:buNone/>
            </a:pPr>
            <a:r>
              <a:rPr lang="en-GB" sz="1400" i="1" dirty="0">
                <a:cs typeface="Calibri"/>
              </a:rPr>
              <a:t>(also called "the software", "flight software" etc.)</a:t>
            </a:r>
            <a:endParaRPr lang="en-GB" sz="1400">
              <a:cs typeface="Calibri"/>
            </a:endParaRPr>
          </a:p>
          <a:p>
            <a:pPr lvl="1"/>
            <a:r>
              <a:rPr lang="en-GB" dirty="0">
                <a:solidFill>
                  <a:schemeClr val="accent6"/>
                </a:solidFill>
                <a:cs typeface="Calibri"/>
              </a:rPr>
              <a:t>eps-firmware</a:t>
            </a:r>
            <a:r>
              <a:rPr lang="en-GB" dirty="0">
                <a:cs typeface="Calibri"/>
              </a:rPr>
              <a:t>: controls the EPS circuitry, is commanded by the OBC, </a:t>
            </a:r>
            <a:r>
              <a:rPr lang="en-GB" b="1" dirty="0">
                <a:cs typeface="Calibri"/>
              </a:rPr>
              <a:t>80% complete</a:t>
            </a:r>
          </a:p>
          <a:p>
            <a:pPr lvl="1"/>
            <a:r>
              <a:rPr lang="en-GB" dirty="0" err="1">
                <a:solidFill>
                  <a:schemeClr val="accent6"/>
                </a:solidFill>
                <a:cs typeface="Calibri"/>
              </a:rPr>
              <a:t>tx</a:t>
            </a:r>
            <a:r>
              <a:rPr lang="en-GB" dirty="0">
                <a:solidFill>
                  <a:schemeClr val="accent6"/>
                </a:solidFill>
                <a:cs typeface="Calibri"/>
              </a:rPr>
              <a:t>-manager-firmware</a:t>
            </a:r>
            <a:r>
              <a:rPr lang="en-GB" dirty="0">
                <a:cs typeface="Calibri"/>
              </a:rPr>
              <a:t>: purpose not entirely clear, runs on TX Manager and prevents transmission before required ESA timeout after launch, </a:t>
            </a:r>
            <a:r>
              <a:rPr lang="en-GB" b="1" dirty="0">
                <a:cs typeface="Calibri"/>
              </a:rPr>
              <a:t>not started</a:t>
            </a:r>
          </a:p>
          <a:p>
            <a:pPr lvl="1"/>
            <a:r>
              <a:rPr lang="en-GB" dirty="0">
                <a:solidFill>
                  <a:schemeClr val="accent6"/>
                </a:solidFill>
                <a:cs typeface="Calibri"/>
              </a:rPr>
              <a:t>Ground station software</a:t>
            </a:r>
            <a:r>
              <a:rPr lang="en-GB" dirty="0">
                <a:cs typeface="Calibri"/>
              </a:rPr>
              <a:t>: runs on the ground and is used to send commands/receive telemetry from the satellite, </a:t>
            </a:r>
            <a:r>
              <a:rPr lang="en-GB" b="1" dirty="0">
                <a:cs typeface="Calibri"/>
              </a:rPr>
              <a:t>status unknown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4E092-7FCA-4E38-8BF3-5330F868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46180-B7C8-4980-A57A-3402CDB7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0EF2-C267-4AFB-A9F3-64EE4CF1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Software Tooling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78F8-4309-4071-832C-AE425CCA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All </a:t>
            </a:r>
            <a:r>
              <a:rPr lang="en-GB" dirty="0" err="1">
                <a:cs typeface="Calibri"/>
              </a:rPr>
              <a:t>firmwares</a:t>
            </a:r>
            <a:r>
              <a:rPr lang="en-GB" dirty="0">
                <a:cs typeface="Calibri"/>
              </a:rPr>
              <a:t> written in C</a:t>
            </a:r>
          </a:p>
          <a:p>
            <a:r>
              <a:rPr lang="en-GB" dirty="0">
                <a:cs typeface="Calibri"/>
              </a:rPr>
              <a:t>Stored on </a:t>
            </a:r>
            <a:r>
              <a:rPr lang="en-GB" dirty="0" err="1">
                <a:cs typeface="Calibri"/>
              </a:rPr>
              <a:t>github</a:t>
            </a:r>
            <a:r>
              <a:rPr lang="en-GB" dirty="0">
                <a:cs typeface="Calibri"/>
              </a:rPr>
              <a:t> at </a:t>
            </a:r>
            <a:r>
              <a:rPr lang="en-GB" dirty="0">
                <a:ea typeface="+mn-lt"/>
                <a:cs typeface="+mn-lt"/>
                <a:hlinkClick r:id="rId2"/>
              </a:rPr>
              <a:t>https://github.com/uos3</a:t>
            </a:r>
            <a:r>
              <a:rPr lang="en-GB" dirty="0">
                <a:ea typeface="+mn-lt"/>
                <a:cs typeface="+mn-lt"/>
              </a:rPr>
              <a:t>, use of git branches and pull requests is strongly advised</a:t>
            </a:r>
          </a:p>
          <a:p>
            <a:r>
              <a:rPr lang="en-GB" dirty="0">
                <a:cs typeface="Calibri"/>
              </a:rPr>
              <a:t>MUST follow software writing standard </a:t>
            </a:r>
            <a:r>
              <a:rPr lang="en-GB" dirty="0">
                <a:ea typeface="+mn-lt"/>
                <a:cs typeface="+mn-lt"/>
                <a:hlinkClick r:id="rId3"/>
              </a:rPr>
              <a:t>https://github.com/uos3/obc-firmware/blob/master/docs/standards/sws.md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r>
              <a:rPr lang="en-GB" dirty="0">
                <a:ea typeface="+mn-lt"/>
                <a:cs typeface="+mn-lt"/>
              </a:rPr>
              <a:t>Linux machine required for development, if on windows use Windows Subsystem for Linux (WSL), or a virtual machine for development</a:t>
            </a: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F9D5A-E080-411A-B15A-F0650C66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15D9C-464F-4F34-AB41-7F394551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26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ABB-7395-4455-BACF-38A36527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Internship 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85E3-8E37-4B14-A642-E502BBC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This week:</a:t>
            </a:r>
          </a:p>
          <a:p>
            <a:pPr lvl="1"/>
            <a:r>
              <a:rPr lang="en-GB" dirty="0">
                <a:cs typeface="Calibri"/>
              </a:rPr>
              <a:t>Get </a:t>
            </a:r>
            <a:r>
              <a:rPr lang="en-GB" dirty="0" err="1">
                <a:cs typeface="Calibri"/>
              </a:rPr>
              <a:t>sharepoint</a:t>
            </a:r>
            <a:r>
              <a:rPr lang="en-GB" dirty="0">
                <a:cs typeface="Calibri"/>
              </a:rPr>
              <a:t> and </a:t>
            </a:r>
            <a:r>
              <a:rPr lang="en-GB" dirty="0" err="1">
                <a:cs typeface="Calibri"/>
              </a:rPr>
              <a:t>github</a:t>
            </a:r>
            <a:r>
              <a:rPr lang="en-GB" dirty="0">
                <a:cs typeface="Calibri"/>
              </a:rPr>
              <a:t> access</a:t>
            </a:r>
          </a:p>
          <a:p>
            <a:pPr lvl="1"/>
            <a:r>
              <a:rPr lang="en-GB" dirty="0">
                <a:cs typeface="Calibri"/>
              </a:rPr>
              <a:t>Read last year's GDP report: </a:t>
            </a:r>
            <a:endParaRPr lang="en-GB" dirty="0"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en-GB" sz="1000" dirty="0">
                <a:ea typeface="+mn-lt"/>
                <a:cs typeface="+mn-lt"/>
                <a:hlinkClick r:id="rId2"/>
              </a:rPr>
              <a:t>https://sotonac.sharepoint.com/:b:/r/teams/UniversityofSouthamptonSmallSatelliteUoS3/FEE%20GDP%20202021/GDP%20Module%20Documents/Report/FEEG6013_GDP50_FinalReport.pdf?csf=1&amp;web=1&amp;e=ryAxu8</a:t>
            </a:r>
            <a:r>
              <a:rPr lang="en-GB" sz="1000" dirty="0">
                <a:ea typeface="+mn-lt"/>
                <a:cs typeface="+mn-lt"/>
              </a:rPr>
              <a:t> </a:t>
            </a:r>
            <a:endParaRPr lang="en-GB" sz="100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Read design journals (Duncan, Daniel, and Roberto for now)</a:t>
            </a:r>
          </a:p>
          <a:p>
            <a:pPr marL="914400" lvl="2" indent="0">
              <a:buNone/>
            </a:pPr>
            <a:r>
              <a:rPr lang="en-GB" sz="1000" dirty="0">
                <a:ea typeface="+mn-lt"/>
                <a:cs typeface="+mn-lt"/>
                <a:hlinkClick r:id="rId3"/>
              </a:rPr>
              <a:t>https://sotonac.sharepoint.com/:f:/r/teams/UniversityofSouthamptonSmallSatelliteUoS3/FEE%20GDP%20202021/GDP%20Module%20Documents/Design%20Journals?csf=1&amp;web=1&amp;e=vjk07Y</a:t>
            </a:r>
            <a:r>
              <a:rPr lang="en-GB" sz="1000" dirty="0">
                <a:ea typeface="+mn-lt"/>
                <a:cs typeface="+mn-lt"/>
              </a:rPr>
              <a:t> </a:t>
            </a:r>
            <a:endParaRPr lang="en-GB" sz="1000" dirty="0">
              <a:cs typeface="Calibri" panose="020F0502020204030204"/>
            </a:endParaRPr>
          </a:p>
          <a:p>
            <a:pPr lvl="1"/>
            <a:r>
              <a:rPr lang="en-GB" dirty="0">
                <a:cs typeface="Calibri"/>
              </a:rPr>
              <a:t>Setup software development environment (live call, probably Friday)</a:t>
            </a:r>
          </a:p>
          <a:p>
            <a:r>
              <a:rPr lang="en-GB" dirty="0">
                <a:cs typeface="Calibri"/>
              </a:rPr>
              <a:t>Next week:</a:t>
            </a:r>
          </a:p>
          <a:p>
            <a:pPr lvl="1"/>
            <a:r>
              <a:rPr lang="en-GB" dirty="0">
                <a:cs typeface="Calibri"/>
              </a:rPr>
              <a:t>Guided tour of current software &amp; electronics state</a:t>
            </a:r>
          </a:p>
          <a:p>
            <a:pPr lvl="1"/>
            <a:r>
              <a:rPr lang="en-GB" dirty="0">
                <a:cs typeface="Calibri"/>
              </a:rPr>
              <a:t>C crash course</a:t>
            </a:r>
          </a:p>
          <a:p>
            <a:pPr lvl="1"/>
            <a:r>
              <a:rPr lang="en-GB" dirty="0">
                <a:cs typeface="Calibri"/>
              </a:rPr>
              <a:t>(potential) demo of hardware in propulsion lab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85B2A-6D69-429B-A4CE-0ED3E9B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E6C6D-54A9-4C53-8CA3-6813368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18CB-14BF-4DBB-94EC-9B5A2A0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6C95-24DA-4A96-85FE-AF068ABE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1U (10x10x10 cm) research CubeSat  started in 2014</a:t>
            </a:r>
          </a:p>
          <a:p>
            <a:r>
              <a:rPr lang="en-GB" dirty="0"/>
              <a:t>Designed by 4</a:t>
            </a:r>
            <a:r>
              <a:rPr lang="en-GB" baseline="30000" dirty="0"/>
              <a:t>th</a:t>
            </a:r>
            <a:r>
              <a:rPr lang="en-GB" dirty="0"/>
              <a:t> year Group Design Project (GDP) students</a:t>
            </a:r>
          </a:p>
          <a:p>
            <a:r>
              <a:rPr lang="en-GB" dirty="0"/>
              <a:t>Previously part of ESA’s Fly Your Satellite! (FYS) programme</a:t>
            </a:r>
          </a:p>
          <a:p>
            <a:endParaRPr lang="en-GB" dirty="0"/>
          </a:p>
          <a:p>
            <a:r>
              <a:rPr lang="en-GB" dirty="0"/>
              <a:t>Work still needed on software and electronics to reach </a:t>
            </a:r>
            <a:r>
              <a:rPr lang="en-GB" dirty="0" err="1"/>
              <a:t>FlatSat</a:t>
            </a:r>
            <a:r>
              <a:rPr lang="en-GB" dirty="0"/>
              <a:t> testing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CB6D-8FF1-4864-AC06-600151ED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11665-6F70-4F89-AAB2-C2555CD6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D5D0-28A9-411A-8205-7296201C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84F0-B6C9-44D6-B431-00D99199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99160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Scientific</a:t>
            </a:r>
            <a:r>
              <a:rPr lang="en-GB" dirty="0"/>
              <a:t> – </a:t>
            </a:r>
            <a:r>
              <a:rPr lang="en-GB" sz="2400" dirty="0"/>
              <a:t>to collect position and attitude data over the mission lifetime to assist space debris re-entry research at Southampton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Outreach</a:t>
            </a:r>
            <a:r>
              <a:rPr lang="en-GB" dirty="0"/>
              <a:t> – </a:t>
            </a:r>
            <a:r>
              <a:rPr lang="en-GB" sz="2400" dirty="0"/>
              <a:t>to capture images of Europe and transmit a telemetry beacon for public outreach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Educational</a:t>
            </a:r>
            <a:r>
              <a:rPr lang="en-GB" dirty="0"/>
              <a:t> – </a:t>
            </a:r>
            <a:r>
              <a:rPr lang="en-GB" sz="2400" dirty="0"/>
              <a:t>provide students with experience of industry-standard design processes, and to get hands-on experience with space-grade hardware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CC29-389A-4A53-88A4-763CE5BE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B2DB5-580A-4CE2-8779-0473E14E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F2A4-B939-4170-AA97-118434A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1D10-03D9-4546-A897-DC80DC04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Two root requirements sources:</a:t>
            </a:r>
          </a:p>
          <a:p>
            <a:pPr lvl="1"/>
            <a:r>
              <a:rPr lang="en-GB" dirty="0"/>
              <a:t>ESA FYS Design Specification (FDS) – ESA requirements on the CubeSat</a:t>
            </a:r>
          </a:p>
          <a:p>
            <a:pPr lvl="2"/>
            <a:r>
              <a:rPr lang="en-GB" dirty="0"/>
              <a:t>Mostly related to physical dimensions, safety of the CubeSat in the ISS launcher etc.</a:t>
            </a:r>
          </a:p>
          <a:p>
            <a:pPr lvl="1"/>
            <a:r>
              <a:rPr lang="en-GB" dirty="0"/>
              <a:t>Technical Specification (TS) – UoS3 specific requirements</a:t>
            </a:r>
          </a:p>
          <a:p>
            <a:pPr lvl="2"/>
            <a:r>
              <a:rPr lang="en-GB" dirty="0"/>
              <a:t>Give technical specs of the CubeSat and mission operational requirements</a:t>
            </a:r>
          </a:p>
          <a:p>
            <a:pPr lvl="2"/>
            <a:endParaRPr lang="en-GB" dirty="0"/>
          </a:p>
          <a:p>
            <a:r>
              <a:rPr lang="en-GB" dirty="0"/>
              <a:t>Examples of derived specifications:</a:t>
            </a:r>
          </a:p>
          <a:p>
            <a:pPr lvl="1"/>
            <a:r>
              <a:rPr lang="en-GB" dirty="0"/>
              <a:t>Design Definition File (DDF) – gives detailed design of CubeSat with reasoning for design choices</a:t>
            </a:r>
          </a:p>
          <a:p>
            <a:pPr lvl="1"/>
            <a:r>
              <a:rPr lang="en-GB" dirty="0"/>
              <a:t>Interface Control Document (ICD) – specifies interfaces between hardware boards </a:t>
            </a:r>
          </a:p>
          <a:p>
            <a:pPr lvl="1"/>
            <a:r>
              <a:rPr lang="en-GB" dirty="0"/>
              <a:t>Software ICD – specifies interfaces between software components (i.e. EPS and OBC)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032C0-7BDC-40D0-9236-CA11EFB5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6615D-7872-4A13-B732-F416BFB4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5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A3F8-8EF0-41F0-91D6-30FD90C6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4921-E9C4-4DE5-872C-4CE736BE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External:</a:t>
            </a:r>
          </a:p>
          <a:p>
            <a:pPr lvl="1"/>
            <a:r>
              <a:rPr lang="en-GB" dirty="0">
                <a:cs typeface="Calibri"/>
              </a:rPr>
              <a:t>ECSS for project management, documentation, some specific areas (like packet utilisation standard)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Internal:</a:t>
            </a:r>
          </a:p>
          <a:p>
            <a:pPr lvl="1"/>
            <a:r>
              <a:rPr lang="en-GB" dirty="0">
                <a:cs typeface="Calibri"/>
              </a:rPr>
              <a:t>Software writing standard (SWS) for ALL code</a:t>
            </a:r>
          </a:p>
          <a:p>
            <a:pPr lvl="1"/>
            <a:r>
              <a:rPr lang="en-GB" dirty="0">
                <a:cs typeface="Calibri"/>
              </a:rPr>
              <a:t>Keep a logbook which refers to AIV roadmap tasks (the design journal standard)</a:t>
            </a:r>
          </a:p>
          <a:p>
            <a:pPr lvl="1"/>
            <a:r>
              <a:rPr lang="en-GB" dirty="0">
                <a:cs typeface="Calibri"/>
              </a:rPr>
              <a:t>Document templates should be used</a:t>
            </a:r>
          </a:p>
          <a:p>
            <a:pPr lvl="1"/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EC326-FE94-44FA-9B8D-BA3CA249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3313-548D-4A81-B04D-C30F4C39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4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7068-D688-4715-96FD-2356544A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Subsystems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6519A92D-FBA5-41F8-8180-85C6358B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97404"/>
            <a:ext cx="3392680" cy="46795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B01C0B0B-B025-4A44-A2E0-449F2014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73152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Structure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supports the CubeSat’s components</a:t>
            </a:r>
          </a:p>
          <a:p>
            <a:r>
              <a:rPr lang="en-US" dirty="0">
                <a:solidFill>
                  <a:schemeClr val="accent6"/>
                </a:solidFill>
              </a:rPr>
              <a:t>Antenna Deployment Mechanism (ADM)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allows the antenna to be extended after deployment from the ISS</a:t>
            </a:r>
          </a:p>
          <a:p>
            <a:r>
              <a:rPr lang="en-US" dirty="0">
                <a:solidFill>
                  <a:schemeClr val="accent6"/>
                </a:solidFill>
              </a:rPr>
              <a:t>Electrical Power Subsystem (EPS)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collects and provides regulated power to the rest of the satellite</a:t>
            </a:r>
          </a:p>
          <a:p>
            <a:r>
              <a:rPr lang="en-US" dirty="0">
                <a:solidFill>
                  <a:schemeClr val="accent6"/>
                </a:solidFill>
              </a:rPr>
              <a:t>Onboard Computer (OBC)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controls other subsystems and executes the flight software</a:t>
            </a:r>
          </a:p>
          <a:p>
            <a:r>
              <a:rPr lang="en-US" dirty="0">
                <a:solidFill>
                  <a:schemeClr val="accent6"/>
                </a:solidFill>
              </a:rPr>
              <a:t>Payload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collects data to fulfil the mission objectives</a:t>
            </a:r>
          </a:p>
          <a:p>
            <a:r>
              <a:rPr lang="en-US" dirty="0">
                <a:solidFill>
                  <a:schemeClr val="accent6"/>
                </a:solidFill>
              </a:rPr>
              <a:t>Telemetry, Tracking, and Command (TT&amp;C)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provides 2-way communications between the satellite and ground</a:t>
            </a:r>
          </a:p>
          <a:p>
            <a:r>
              <a:rPr lang="en-US" dirty="0">
                <a:solidFill>
                  <a:schemeClr val="accent6"/>
                </a:solidFill>
              </a:rPr>
              <a:t>Attitude and Orbital Control Subsystem (AOCS)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passively controls the attitude (orientation) of the satellite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B6196-4564-4B85-A90D-87DC96F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4D938-D829-4D3E-8E7F-23FDF3CC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9D42ED-5227-461B-93AD-5F9E0026A866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8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FC04-4451-4771-A0C3-3F800A7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Subsystems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6F465-0B78-4DFB-A36D-E5386ABF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8DCA4-9A99-4A52-9CF9-5FE5D406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27D99B-0745-45F1-8337-70366581E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1011"/>
              </p:ext>
            </p:extLst>
          </p:nvPr>
        </p:nvGraphicFramePr>
        <p:xfrm>
          <a:off x="838200" y="1690688"/>
          <a:ext cx="10568374" cy="3383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6615">
                  <a:extLst>
                    <a:ext uri="{9D8B030D-6E8A-4147-A177-3AD203B41FA5}">
                      <a16:colId xmlns:a16="http://schemas.microsoft.com/office/drawing/2014/main" val="2367908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880801"/>
                    </a:ext>
                  </a:extLst>
                </a:gridCol>
                <a:gridCol w="4226987">
                  <a:extLst>
                    <a:ext uri="{9D8B030D-6E8A-4147-A177-3AD203B41FA5}">
                      <a16:colId xmlns:a16="http://schemas.microsoft.com/office/drawing/2014/main" val="2813893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3521342"/>
                    </a:ext>
                  </a:extLst>
                </a:gridCol>
                <a:gridCol w="4558212">
                  <a:extLst>
                    <a:ext uri="{9D8B030D-6E8A-4147-A177-3AD203B41FA5}">
                      <a16:colId xmlns:a16="http://schemas.microsoft.com/office/drawing/2014/main" val="249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Hardware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Flight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0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Engineering qualification model (EQM)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 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Partial implementation &amp; interface tests with OBC, see eps-firmware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3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5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TT&amp;C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TOBC board to be ordered,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Development 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5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Simulations written but not completely 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4634-3CE6-4699-8B4E-49C6FB77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Bold Condensed"/>
              </a:rPr>
              <a:t>Hardware Organisation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E816-19FB-464B-A30F-484DE488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Two main circuit boards need development:</a:t>
            </a:r>
          </a:p>
          <a:p>
            <a:pPr lvl="1"/>
            <a:r>
              <a:rPr lang="en-GB" dirty="0">
                <a:cs typeface="Calibri"/>
              </a:rPr>
              <a:t>EPS</a:t>
            </a:r>
          </a:p>
          <a:p>
            <a:pPr lvl="2"/>
            <a:r>
              <a:rPr lang="en-GB" dirty="0">
                <a:cs typeface="Calibri"/>
              </a:rPr>
              <a:t>contains: the EPS microcontroller (MCU), connectors for solar panels and battery, voltage regulation circuitry</a:t>
            </a:r>
          </a:p>
          <a:p>
            <a:pPr lvl="2"/>
            <a:r>
              <a:rPr lang="en-GB" dirty="0">
                <a:cs typeface="Calibri"/>
              </a:rPr>
              <a:t>status: problems with boards have been identified and fixed in design, needs new PCB ordered and assembled, which will be engineering qualification model (EQM)</a:t>
            </a:r>
          </a:p>
          <a:p>
            <a:pPr lvl="1"/>
            <a:r>
              <a:rPr lang="en-GB" dirty="0">
                <a:cs typeface="Calibri"/>
              </a:rPr>
              <a:t>Telecommunications and Onboard Computer (TOBC)</a:t>
            </a:r>
          </a:p>
          <a:p>
            <a:pPr lvl="2"/>
            <a:r>
              <a:rPr lang="en-GB" dirty="0">
                <a:cs typeface="Calibri"/>
              </a:rPr>
              <a:t>contains: the OBC MCU, the TX Manager MCU, the radio communications circuitry, IMU, auxiliary OBC components like FRAM</a:t>
            </a:r>
          </a:p>
          <a:p>
            <a:pPr lvl="2"/>
            <a:r>
              <a:rPr lang="en-GB" dirty="0">
                <a:cs typeface="Calibri"/>
              </a:rPr>
              <a:t>status: faults found and corrected in design, needs new PCB ordered and assembled, which should be EQM</a:t>
            </a:r>
          </a:p>
          <a:p>
            <a:r>
              <a:rPr lang="en-GB" dirty="0">
                <a:cs typeface="Calibri"/>
              </a:rPr>
              <a:t>Other boards include the battery, AOCS, and camera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1B53-F40C-4E46-A397-CA01D2C9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07037-EF0A-4C98-8A84-DF0CFA73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7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833-FB2E-4163-B2C3-7D6F0ABD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1481-E51C-43B4-A3B4-0B0F912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37" y="1825625"/>
            <a:ext cx="6756162" cy="4351338"/>
          </a:xfrm>
        </p:spPr>
        <p:txBody>
          <a:bodyPr>
            <a:noAutofit/>
          </a:bodyPr>
          <a:lstStyle/>
          <a:p>
            <a:r>
              <a:rPr lang="en-GB" dirty="0"/>
              <a:t>All printed circuit boards (PCBs) meet the PC104 standard</a:t>
            </a:r>
          </a:p>
          <a:p>
            <a:r>
              <a:rPr lang="en-GB" dirty="0"/>
              <a:t>Common PC104 bus connects all PCBs</a:t>
            </a:r>
          </a:p>
          <a:p>
            <a:r>
              <a:rPr lang="en-GB" dirty="0"/>
              <a:t>Power and data are contained on this bus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i="1" dirty="0"/>
              <a:t>Left: Engineering model (EM) telecommunications and onboard computer (TOBC) board, with PC104 header on the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8BE4-77E2-4247-8051-B6F4191A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F095-0104-43B3-AE27-C285A2AF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A13372AC-7144-486C-B11B-C38E39E29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t="35638" r="8173" b="4174"/>
          <a:stretch/>
        </p:blipFill>
        <p:spPr>
          <a:xfrm>
            <a:off x="0" y="1690688"/>
            <a:ext cx="4460906" cy="41276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D1EA7C-5938-4F97-8818-6B38613679A8}"/>
              </a:ext>
            </a:extLst>
          </p:cNvPr>
          <p:cNvCxnSpPr>
            <a:cxnSpLocks/>
          </p:cNvCxnSpPr>
          <p:nvPr/>
        </p:nvCxnSpPr>
        <p:spPr>
          <a:xfrm flipH="1">
            <a:off x="4247261" y="2938463"/>
            <a:ext cx="462852" cy="69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93411"/>
      </p:ext>
    </p:extLst>
  </p:cSld>
  <p:clrMapOvr>
    <a:masterClrMapping/>
  </p:clrMapOvr>
</p:sld>
</file>

<file path=ppt/theme/theme1.xml><?xml version="1.0" encoding="utf-8"?>
<a:theme xmlns:a="http://schemas.openxmlformats.org/drawingml/2006/main" name="SU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F" id="{DB6E81CC-69AD-4D7B-B010-8A2C9AD308AD}" vid="{814D491C-68E1-41B1-A9B0-CB3B06C326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SUSF</Template>
  <TotalTime>725</TotalTime>
  <Words>494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SUSF</vt:lpstr>
      <vt:lpstr>System Overview</vt:lpstr>
      <vt:lpstr>History</vt:lpstr>
      <vt:lpstr>Mission</vt:lpstr>
      <vt:lpstr>Requirements</vt:lpstr>
      <vt:lpstr>Standards</vt:lpstr>
      <vt:lpstr>Subsystems</vt:lpstr>
      <vt:lpstr>Subsystems Status</vt:lpstr>
      <vt:lpstr>Hardware Organisation</vt:lpstr>
      <vt:lpstr>Circuit Boards</vt:lpstr>
      <vt:lpstr>Electronics Tooling</vt:lpstr>
      <vt:lpstr>Software Organisation</vt:lpstr>
      <vt:lpstr>Software Tooling</vt:lpstr>
      <vt:lpstr>Internship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Duncan Hamill (dh2g16)</dc:creator>
  <cp:lastModifiedBy>Duncan Hamill (dh2g16)</cp:lastModifiedBy>
  <cp:revision>188</cp:revision>
  <dcterms:created xsi:type="dcterms:W3CDTF">2021-09-13T09:58:19Z</dcterms:created>
  <dcterms:modified xsi:type="dcterms:W3CDTF">2021-09-15T16:03:05Z</dcterms:modified>
</cp:coreProperties>
</file>