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ink/ink17.xml" ContentType="application/inkml+xml"/>
  <Override PartName="/ppt/notesSlides/notesSlide42.xml" ContentType="application/vnd.openxmlformats-officedocument.presentationml.notesSlide+xml"/>
  <Override PartName="/ppt/ink/ink18.xml" ContentType="application/inkml+xml"/>
  <Override PartName="/ppt/notesSlides/notesSlide43.xml" ContentType="application/vnd.openxmlformats-officedocument.presentationml.notesSlide+xml"/>
  <Override PartName="/ppt/ink/ink19.xml" ContentType="application/inkml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ink/ink20.xml" ContentType="application/inkml+xml"/>
  <Override PartName="/ppt/notesSlides/notesSlide46.xml" ContentType="application/vnd.openxmlformats-officedocument.presentationml.notesSlide+xml"/>
  <Override PartName="/ppt/ink/ink21.xml" ContentType="application/inkml+xml"/>
  <Override PartName="/ppt/notesSlides/notesSlide47.xml" ContentType="application/vnd.openxmlformats-officedocument.presentationml.notesSlide+xml"/>
  <Override PartName="/ppt/ink/ink22.xml" ContentType="application/inkml+xml"/>
  <Override PartName="/ppt/notesSlides/notesSlide48.xml" ContentType="application/vnd.openxmlformats-officedocument.presentationml.notesSlide+xml"/>
  <Override PartName="/ppt/ink/ink23.xml" ContentType="application/inkml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332" r:id="rId3"/>
    <p:sldId id="323" r:id="rId4"/>
    <p:sldId id="334" r:id="rId5"/>
    <p:sldId id="329" r:id="rId6"/>
    <p:sldId id="335" r:id="rId7"/>
    <p:sldId id="336" r:id="rId8"/>
    <p:sldId id="331" r:id="rId9"/>
    <p:sldId id="257" r:id="rId10"/>
    <p:sldId id="270" r:id="rId11"/>
    <p:sldId id="269" r:id="rId12"/>
    <p:sldId id="273" r:id="rId13"/>
    <p:sldId id="271" r:id="rId14"/>
    <p:sldId id="276" r:id="rId15"/>
    <p:sldId id="278" r:id="rId16"/>
    <p:sldId id="279" r:id="rId17"/>
    <p:sldId id="280" r:id="rId18"/>
    <p:sldId id="281" r:id="rId19"/>
    <p:sldId id="284" r:id="rId20"/>
    <p:sldId id="283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5" r:id="rId33"/>
    <p:sldId id="299" r:id="rId34"/>
    <p:sldId id="300" r:id="rId35"/>
    <p:sldId id="301" r:id="rId36"/>
    <p:sldId id="302" r:id="rId37"/>
    <p:sldId id="303" r:id="rId38"/>
    <p:sldId id="304" r:id="rId39"/>
    <p:sldId id="306" r:id="rId40"/>
    <p:sldId id="307" r:id="rId41"/>
    <p:sldId id="308" r:id="rId42"/>
    <p:sldId id="310" r:id="rId43"/>
    <p:sldId id="309" r:id="rId44"/>
    <p:sldId id="311" r:id="rId45"/>
    <p:sldId id="312" r:id="rId46"/>
    <p:sldId id="313" r:id="rId47"/>
    <p:sldId id="314" r:id="rId48"/>
    <p:sldId id="315" r:id="rId49"/>
    <p:sldId id="316" r:id="rId50"/>
    <p:sldId id="344" r:id="rId51"/>
    <p:sldId id="265" r:id="rId52"/>
    <p:sldId id="341" r:id="rId53"/>
    <p:sldId id="342" r:id="rId54"/>
    <p:sldId id="343" r:id="rId55"/>
    <p:sldId id="285" r:id="rId56"/>
    <p:sldId id="266" r:id="rId57"/>
  </p:sldIdLst>
  <p:sldSz cx="9144000" cy="5143500" type="screen16x9"/>
  <p:notesSz cx="6858000" cy="9144000"/>
  <p:embeddedFontLst>
    <p:embeddedFont>
      <p:font typeface="Comfortaa" panose="020B0604020202020204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1DE24-3985-DE06-D77B-436A1C6FDD75}" v="2" dt="2024-05-08T17:23:18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27966 11721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12409 8546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22251 13679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27834 13282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31803 12700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31829 12912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15716 12700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22304 13944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23219 6124 16383 0 0,'0'-4'0'0'0,"-4"-1"0"0"0,-8 0 0 0 0,-4-2 0 0 0,3 2 0 0 0,2 8 0 0 0,4 6 0 0 0,2 5 0 0 0,-1 1 0 0 0,0 2 0 0 0,-2-3 0 0 0,-1 1 0 0 0,-2-2 0 0 0,-3-4 0 0 0,-3-3 0 0 0,1-7 0 0 0,4-6 0 0 0,-4-3 0 0 0,0-3 0 0 0,4-3 0 0 0,3-3 0 0 0,3-6 0 0 0,7 1 0 0 0,7 5 0 0 0,6 6 0 0 0,4 4 0 0 0,4 5 0 0 0,1 2 0 0 0,1 6 0 0 0,0 2 0 0 0,-4 4 0 0 0,-2 4 0 0 0,1 0 0 0 0,-4 1 0 0 0,-4 2 0 0 0,-15 2 0 0 0,-16-3 0 0 0,-7-3 0 0 0,-3-4 0 0 0,-1-4 0 0 0,2-3 0 0 0,5 3 0 0 0,11 0 0 0 0,11-1 0 0 0,10-1 0 0 0,8-1 0 0 0,4-1 0 0 0,4 0 0 0 0,-4 3 0 0 0,0 1 0 0 0,-4 3 0 0 0,-8 1 0 0 0,-10-1 0 0 0,-4-7 0 0 0,-2-6 0 0 0,5-3 0 0 0,11 0 0 0 0,7-2 0 0 0,6 0 0 0 0,2 2 0 0 0,2 2 0 0 0,0 3 0 0 0,0 1 0 0 0,0 1 0 0 0,-2 1 0 0 0,1 1 0 0 0,-9-1 0 0 0,-10 0 0 0 0,-10 1 0 0 0,-12-1 0 0 0,-11 0 0 0 0,-8 0 0 0 0,-2 0 0 0 0,2 0 0 0 0,3 0 0 0 0,3 0 0 0 0,7-4 0 0 0,3-1 0 0 0,6-4 0 0 0,4-3 0 0 0,5-5 0 0 0,-2 1 0 0 0,2 0 0 0 0,0-2 0 0 0,-2 2 0 0 0,0 1 0 0 0,6 2 0 0 0,5 3 0 0 0,4 8 0 0 0,7 4 0 0 0,5 1 0 0 0,3 5 0 0 0,2 0 0 0 0,0 0 0 0 0,-1 1 0 0 0,1 0 0 0 0,-5-2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1:20:17.7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23219 6124 16383 0 0,'0'-4'0'0'0,"-4"-1"0"0"0,-8 0 0 0 0,-4-2 0 0 0,3 2 0 0 0,2 8 0 0 0,4 6 0 0 0,2 5 0 0 0,-1 1 0 0 0,0 2 0 0 0,-2-3 0 0 0,-1 1 0 0 0,-2-2 0 0 0,-3-4 0 0 0,-3-3 0 0 0,1-7 0 0 0,4-6 0 0 0,-4-3 0 0 0,0-3 0 0 0,4-3 0 0 0,3-3 0 0 0,3-6 0 0 0,7 1 0 0 0,7 5 0 0 0,6 6 0 0 0,4 4 0 0 0,4 5 0 0 0,1 2 0 0 0,1 6 0 0 0,0 2 0 0 0,-4 4 0 0 0,-2 4 0 0 0,1 0 0 0 0,-4 1 0 0 0,-4 2 0 0 0,-15 2 0 0 0,-16-3 0 0 0,-7-3 0 0 0,-3-4 0 0 0,-1-4 0 0 0,2-3 0 0 0,5 3 0 0 0,11 0 0 0 0,11-1 0 0 0,10-1 0 0 0,8-1 0 0 0,4-1 0 0 0,4 0 0 0 0,-4 3 0 0 0,0 1 0 0 0,-4 3 0 0 0,-8 1 0 0 0,-10-1 0 0 0,-4-7 0 0 0,-2-6 0 0 0,5-3 0 0 0,11 0 0 0 0,7-2 0 0 0,6 0 0 0 0,2 2 0 0 0,2 2 0 0 0,0 3 0 0 0,0 1 0 0 0,0 1 0 0 0,-2 1 0 0 0,1 1 0 0 0,-9-1 0 0 0,-10 0 0 0 0,-10 1 0 0 0,-12-1 0 0 0,-11 0 0 0 0,-8 0 0 0 0,-2 0 0 0 0,2 0 0 0 0,3 0 0 0 0,3 0 0 0 0,7-4 0 0 0,3-1 0 0 0,6-4 0 0 0,4-3 0 0 0,5-5 0 0 0,-2 1 0 0 0,2 0 0 0 0,0-2 0 0 0,-2 2 0 0 0,0 1 0 0 0,6 2 0 0 0,5 3 0 0 0,4 8 0 0 0,7 4 0 0 0,5 1 0 0 0,3 5 0 0 0,2 0 0 0 0,0 0 0 0 0,-1 1 0 0 0,1 0 0 0 0,-5-2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1:20:17.7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23219 6124 16383 0 0,'0'-4'0'0'0,"-4"-1"0"0"0,-8 0 0 0 0,-4-2 0 0 0,3 2 0 0 0,2 8 0 0 0,4 6 0 0 0,2 5 0 0 0,-1 1 0 0 0,0 2 0 0 0,-2-3 0 0 0,-1 1 0 0 0,-2-2 0 0 0,-3-4 0 0 0,-3-3 0 0 0,1-7 0 0 0,4-6 0 0 0,-4-3 0 0 0,0-3 0 0 0,4-3 0 0 0,3-3 0 0 0,3-6 0 0 0,7 1 0 0 0,7 5 0 0 0,6 6 0 0 0,4 4 0 0 0,4 5 0 0 0,1 2 0 0 0,1 6 0 0 0,0 2 0 0 0,-4 4 0 0 0,-2 4 0 0 0,1 0 0 0 0,-4 1 0 0 0,-4 2 0 0 0,-15 2 0 0 0,-16-3 0 0 0,-7-3 0 0 0,-3-4 0 0 0,-1-4 0 0 0,2-3 0 0 0,5 3 0 0 0,11 0 0 0 0,11-1 0 0 0,10-1 0 0 0,8-1 0 0 0,4-1 0 0 0,4 0 0 0 0,-4 3 0 0 0,0 1 0 0 0,-4 3 0 0 0,-8 1 0 0 0,-10-1 0 0 0,-4-7 0 0 0,-2-6 0 0 0,5-3 0 0 0,11 0 0 0 0,7-2 0 0 0,6 0 0 0 0,2 2 0 0 0,2 2 0 0 0,0 3 0 0 0,0 1 0 0 0,0 1 0 0 0,-2 1 0 0 0,1 1 0 0 0,-9-1 0 0 0,-10 0 0 0 0,-10 1 0 0 0,-12-1 0 0 0,-11 0 0 0 0,-8 0 0 0 0,-2 0 0 0 0,2 0 0 0 0,3 0 0 0 0,3 0 0 0 0,7-4 0 0 0,3-1 0 0 0,6-4 0 0 0,4-3 0 0 0,5-5 0 0 0,-2 1 0 0 0,2 0 0 0 0,0-2 0 0 0,-2 2 0 0 0,0 1 0 0 0,6 2 0 0 0,5 3 0 0 0,4 8 0 0 0,7 4 0 0 0,5 1 0 0 0,3 5 0 0 0,2 0 0 0 0,0 0 0 0 0,-1 1 0 0 0,1 0 0 0 0,-5-2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25850 11562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1:35:51.3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23219 6124 16383 0 0,'0'-4'0'0'0,"-4"-1"0"0"0,-8 0 0 0 0,-4-2 0 0 0,3 2 0 0 0,2 8 0 0 0,4 6 0 0 0,2 5 0 0 0,-1 1 0 0 0,0 2 0 0 0,-2-3 0 0 0,-1 1 0 0 0,-2-2 0 0 0,-3-4 0 0 0,-3-3 0 0 0,1-7 0 0 0,4-6 0 0 0,-4-3 0 0 0,0-3 0 0 0,4-3 0 0 0,3-3 0 0 0,3-6 0 0 0,7 1 0 0 0,7 5 0 0 0,6 6 0 0 0,4 4 0 0 0,4 5 0 0 0,1 2 0 0 0,1 6 0 0 0,0 2 0 0 0,-4 4 0 0 0,-2 4 0 0 0,1 0 0 0 0,-4 1 0 0 0,-4 2 0 0 0,-15 2 0 0 0,-16-3 0 0 0,-7-3 0 0 0,-3-4 0 0 0,-1-4 0 0 0,2-3 0 0 0,5 3 0 0 0,11 0 0 0 0,11-1 0 0 0,10-1 0 0 0,8-1 0 0 0,4-1 0 0 0,4 0 0 0 0,-4 3 0 0 0,0 1 0 0 0,-4 3 0 0 0,-8 1 0 0 0,-10-1 0 0 0,-4-7 0 0 0,-2-6 0 0 0,5-3 0 0 0,11 0 0 0 0,7-2 0 0 0,6 0 0 0 0,2 2 0 0 0,2 2 0 0 0,0 3 0 0 0,0 1 0 0 0,0 1 0 0 0,-2 1 0 0 0,1 1 0 0 0,-9-1 0 0 0,-10 0 0 0 0,-10 1 0 0 0,-12-1 0 0 0,-11 0 0 0 0,-8 0 0 0 0,-2 0 0 0 0,2 0 0 0 0,3 0 0 0 0,3 0 0 0 0,7-4 0 0 0,3-1 0 0 0,6-4 0 0 0,4-3 0 0 0,5-5 0 0 0,-2 1 0 0 0,2 0 0 0 0,0-2 0 0 0,-2 2 0 0 0,0 1 0 0 0,6 2 0 0 0,5 3 0 0 0,4 8 0 0 0,7 4 0 0 0,5 1 0 0 0,3 5 0 0 0,2 0 0 0 0,0 0 0 0 0,-1 1 0 0 0,1 0 0 0 0,-5-2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1:35:51.3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23219 6124 16383 0 0,'0'-4'0'0'0,"-4"-1"0"0"0,-8 0 0 0 0,-4-2 0 0 0,3 2 0 0 0,2 8 0 0 0,4 6 0 0 0,2 5 0 0 0,-1 1 0 0 0,0 2 0 0 0,-2-3 0 0 0,-1 1 0 0 0,-2-2 0 0 0,-3-4 0 0 0,-3-3 0 0 0,1-7 0 0 0,4-6 0 0 0,-4-3 0 0 0,0-3 0 0 0,4-3 0 0 0,3-3 0 0 0,3-6 0 0 0,7 1 0 0 0,7 5 0 0 0,6 6 0 0 0,4 4 0 0 0,4 5 0 0 0,1 2 0 0 0,1 6 0 0 0,0 2 0 0 0,-4 4 0 0 0,-2 4 0 0 0,1 0 0 0 0,-4 1 0 0 0,-4 2 0 0 0,-15 2 0 0 0,-16-3 0 0 0,-7-3 0 0 0,-3-4 0 0 0,-1-4 0 0 0,2-3 0 0 0,5 3 0 0 0,11 0 0 0 0,11-1 0 0 0,10-1 0 0 0,8-1 0 0 0,4-1 0 0 0,4 0 0 0 0,-4 3 0 0 0,0 1 0 0 0,-4 3 0 0 0,-8 1 0 0 0,-10-1 0 0 0,-4-7 0 0 0,-2-6 0 0 0,5-3 0 0 0,11 0 0 0 0,7-2 0 0 0,6 0 0 0 0,2 2 0 0 0,2 2 0 0 0,0 3 0 0 0,0 1 0 0 0,0 1 0 0 0,-2 1 0 0 0,1 1 0 0 0,-9-1 0 0 0,-10 0 0 0 0,-10 1 0 0 0,-12-1 0 0 0,-11 0 0 0 0,-8 0 0 0 0,-2 0 0 0 0,2 0 0 0 0,3 0 0 0 0,3 0 0 0 0,7-4 0 0 0,3-1 0 0 0,6-4 0 0 0,4-3 0 0 0,5-5 0 0 0,-2 1 0 0 0,2 0 0 0 0,0-2 0 0 0,-2 2 0 0 0,0 1 0 0 0,6 2 0 0 0,5 3 0 0 0,4 8 0 0 0,7 4 0 0 0,5 1 0 0 0,3 5 0 0 0,2 0 0 0 0,0 0 0 0 0,-1 1 0 0 0,1 0 0 0 0,-5-2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1:35:51.3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23219 6124 16383 0 0,'0'-4'0'0'0,"-4"-1"0"0"0,-8 0 0 0 0,-4-2 0 0 0,3 2 0 0 0,2 8 0 0 0,4 6 0 0 0,2 5 0 0 0,-1 1 0 0 0,0 2 0 0 0,-2-3 0 0 0,-1 1 0 0 0,-2-2 0 0 0,-3-4 0 0 0,-3-3 0 0 0,1-7 0 0 0,4-6 0 0 0,-4-3 0 0 0,0-3 0 0 0,4-3 0 0 0,3-3 0 0 0,3-6 0 0 0,7 1 0 0 0,7 5 0 0 0,6 6 0 0 0,4 4 0 0 0,4 5 0 0 0,1 2 0 0 0,1 6 0 0 0,0 2 0 0 0,-4 4 0 0 0,-2 4 0 0 0,1 0 0 0 0,-4 1 0 0 0,-4 2 0 0 0,-15 2 0 0 0,-16-3 0 0 0,-7-3 0 0 0,-3-4 0 0 0,-1-4 0 0 0,2-3 0 0 0,5 3 0 0 0,11 0 0 0 0,11-1 0 0 0,10-1 0 0 0,8-1 0 0 0,4-1 0 0 0,4 0 0 0 0,-4 3 0 0 0,0 1 0 0 0,-4 3 0 0 0,-8 1 0 0 0,-10-1 0 0 0,-4-7 0 0 0,-2-6 0 0 0,5-3 0 0 0,11 0 0 0 0,7-2 0 0 0,6 0 0 0 0,2 2 0 0 0,2 2 0 0 0,0 3 0 0 0,0 1 0 0 0,0 1 0 0 0,-2 1 0 0 0,1 1 0 0 0,-9-1 0 0 0,-10 0 0 0 0,-10 1 0 0 0,-12-1 0 0 0,-11 0 0 0 0,-8 0 0 0 0,-2 0 0 0 0,2 0 0 0 0,3 0 0 0 0,3 0 0 0 0,7-4 0 0 0,3-1 0 0 0,6-4 0 0 0,4-3 0 0 0,5-5 0 0 0,-2 1 0 0 0,2 0 0 0 0,0-2 0 0 0,-2 2 0 0 0,0 1 0 0 0,6 2 0 0 0,5 3 0 0 0,4 8 0 0 0,7 4 0 0 0,5 1 0 0 0,3 5 0 0 0,2 0 0 0 0,0 0 0 0 0,-1 1 0 0 0,1 0 0 0 0,-5-2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1:35:51.3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23219 6124 16383 0 0,'0'-4'0'0'0,"-4"-1"0"0"0,-8 0 0 0 0,-4-2 0 0 0,3 2 0 0 0,2 8 0 0 0,4 6 0 0 0,2 5 0 0 0,-1 1 0 0 0,0 2 0 0 0,-2-3 0 0 0,-1 1 0 0 0,-2-2 0 0 0,-3-4 0 0 0,-3-3 0 0 0,1-7 0 0 0,4-6 0 0 0,-4-3 0 0 0,0-3 0 0 0,4-3 0 0 0,3-3 0 0 0,3-6 0 0 0,7 1 0 0 0,7 5 0 0 0,6 6 0 0 0,4 4 0 0 0,4 5 0 0 0,1 2 0 0 0,1 6 0 0 0,0 2 0 0 0,-4 4 0 0 0,-2 4 0 0 0,1 0 0 0 0,-4 1 0 0 0,-4 2 0 0 0,-15 2 0 0 0,-16-3 0 0 0,-7-3 0 0 0,-3-4 0 0 0,-1-4 0 0 0,2-3 0 0 0,5 3 0 0 0,11 0 0 0 0,11-1 0 0 0,10-1 0 0 0,8-1 0 0 0,4-1 0 0 0,4 0 0 0 0,-4 3 0 0 0,0 1 0 0 0,-4 3 0 0 0,-8 1 0 0 0,-10-1 0 0 0,-4-7 0 0 0,-2-6 0 0 0,5-3 0 0 0,11 0 0 0 0,7-2 0 0 0,6 0 0 0 0,2 2 0 0 0,2 2 0 0 0,0 3 0 0 0,0 1 0 0 0,0 1 0 0 0,-2 1 0 0 0,1 1 0 0 0,-9-1 0 0 0,-10 0 0 0 0,-10 1 0 0 0,-12-1 0 0 0,-11 0 0 0 0,-8 0 0 0 0,-2 0 0 0 0,2 0 0 0 0,3 0 0 0 0,3 0 0 0 0,7-4 0 0 0,3-1 0 0 0,6-4 0 0 0,4-3 0 0 0,5-5 0 0 0,-2 1 0 0 0,2 0 0 0 0,0-2 0 0 0,-2 2 0 0 0,0 1 0 0 0,6 2 0 0 0,5 3 0 0 0,4 8 0 0 0,7 4 0 0 0,5 1 0 0 0,3 5 0 0 0,2 0 0 0 0,0 0 0 0 0,-1 1 0 0 0,1 0 0 0 0,-5-2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25929 11324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24527 9895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27199 11721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26749 10663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17008 13271 16383 0 0,'-3'0'0'0'0,"-3"3"0"0"0,-14 3 0 0 0,-8 6 0 0 0,-4 2 0 0 0,1-1 0 0 0,1 0 0 0 0,-2 3 0 0 0,1 2 0 0 0,-2 1 0 0 0,0-1 0 0 0,3-1 0 0 0,2-3 0 0 0,-2-4 0 0 0,8-8 0 0 0,12-11 0 0 0,22-8 0 0 0,22-6 0 0 0,16-2 0 0 0,11-5 0 0 0,15-1 0 0 0,5 5 0 0 0,1 7 0 0 0,-9 6 0 0 0,5 13 0 0 0,-2 15 0 0 0,-14 8 0 0 0,-18 9 0 0 0,-17 5 0 0 0,-12 5 0 0 0,-9-1 0 0 0,-9-7 0 0 0,-9-6 0 0 0,-5-8 0 0 0,-4-7 0 0 0,-6-5 0 0 0,-3-5 0 0 0,1 1 0 0 0,1 1 0 0 0,-3 2 0 0 0,1 0 0 0 0,1 0 0 0 0,-6 2 0 0 0,-1-1 0 0 0,2-2 0 0 0,3-1 0 0 0,2-2 0 0 0,3-1 0 0 0,2-2 0 0 0,1 0 0 0 0,1 0 0 0 0,-1 0 0 0 0,1-1 0 0 0,0 1 0 0 0,4-8 0 0 0,-3-2 0 0 0,-2 0 0 0 0,-1 2 0 0 0,-7 2 0 0 0,-3 3 0 0 0,0 1 0 0 0,3 1 0 0 0,3 1 0 0 0,1 1 0 0 0,3-1 0 0 0,0 1 0 0 0,2-1 0 0 0,-1 0 0 0 0,-3 0 0 0 0,-5 0 0 0 0,-1 0 0 0 0,0 0 0 0 0,3 0 0 0 0,2 0 0 0 0,2 4 0 0 0,1 1 0 0 0,1 4 0 0 0,0 0 0 0 0,1-1 0 0 0,3-10 0 0 0,6-16 0 0 0,5-9 0 0 0,3-8 0 0 0,3-1 0 0 0,6-6 0 0 0,5-1 0 0 0,2 5 0 0 0,3 7 0 0 0,-1 6 0 0 0,0 7 0 0 0,3 3 0 0 0,3 3 0 0 0,1 5 0 0 0,1 3 0 0 0,1 2 0 0 0,1 1 0 0 0,0 2 0 0 0,-3 3 0 0 0,-10 14 0 0 0,-10 10 0 0 0,-9 10 0 0 0,-7 0 0 0 0,-4-4 0 0 0,-7-10 0 0 0,-6-12 0 0 0,-2-11 0 0 0,2-15 0 0 0,10-12 0 0 0,13-5 0 0 0,8-2 0 0 0,12-3 0 0 0,8 6 0 0 0,9 2 0 0 0,4 8 0 0 0,4 6 0 0 0,3 6 0 0 0,0 7 0 0 0,-2 5 0 0 0,-5 6 0 0 0,-3 0 0 0 0,-6 7 0 0 0,-7 4 0 0 0,-6 6 0 0 0,-5 14 0 0 0,-3 8 0 0 0,-1-1 0 0 0,-1-4 0 0 0,-1-7 0 0 0,5-8 0 0 0,5-10 0 0 0,9-5 0 0 0,9-3 0 0 0,9-1 0 0 0,5-2 0 0 0,0-2 0 0 0,5-2 0 0 0,-2-2 0 0 0,0 3 0 0 0,4 0 0 0 0,2-1 0 0 0,-4 0 0 0 0,-5-2 0 0 0,-2 0 0 0 0,-4-2 0 0 0,-7 4 0 0 0,-5 1 0 0 0,-2 0 0 0 0,0-1 0 0 0,-5 2 0 0 0,1 1 0 0 0,0 3 0 0 0,-6-1 0 0 0,-9-1 0 0 0,-8-3 0 0 0,-7-1 0 0 0,-5-3 0 0 0,-3 0 0 0 0,-1-1 0 0 0,-1 0 0 0 0,-1 0 0 0 0,-3-1 0 0 0,-1 1 0 0 0,-3 0 0 0 0,-4 0 0 0 0,1-1 0 0 0,-3 1 0 0 0,3 0 0 0 0,-1 0 0 0 0,1 0 0 0 0,4 0 0 0 0,2 0 0 0 0,3 0 0 0 0,2 0 0 0 0,1 0 0 0 0,1 0 0 0 0,0 0 0 0 0,0 0 0 0 0,-1 0 0 0 0,1 0 0 0 0,0 0 0 0 0,-1 0 0 0 0,1 0 0 0 0,-1 0 0 0 0,0 0 0 0 0,0 0 0 0 0,1 0 0 0 0,3-3 0 0 0,-3-3 0 0 0,0 2 0 0 0,-2 0 0 0 0,0 1 0 0 0,0 1 0 0 0,1 1 0 0 0,0 1 0 0 0,0 0 0 0 0,0 0 0 0 0,0 0 0 0 0,4 4 0 0 0,2 2 0 0 0,7-1 0 0 0,9-1 0 0 0,9-2 0 0 0,7 0 0 0 0,0 3 0 0 0,2 0 0 0 0,3 0 0 0 0,0-1 0 0 0,2-1 0 0 0,0-2 0 0 0,1 0 0 0 0,0-1 0 0 0,0 0 0 0 0,0 0 0 0 0,0 0 0 0 0,0-1 0 0 0,-1 1 0 0 0,1 0 0 0 0,0 0 0 0 0,-1 0 0 0 0,1 0 0 0 0,0 0 0 0 0,-1 0 0 0 0,-3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29713 14208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02:34:05.7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21722 13917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76480658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76480658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589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905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775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322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308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654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76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76480658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76480658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71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265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89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e1d0dbeb8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e1d0dbeb8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713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209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403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76480658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76480658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12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794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587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886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349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800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76480658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76480658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254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491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e1d0dbeb8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e1d0dbeb8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526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651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581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050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483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014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656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0081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3416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2143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418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e1d0dbeb8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e1d0dbeb8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4616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581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4484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3082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8464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76480658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76480658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1819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0751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4343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43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2006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76480658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76480658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27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e1d0dbeb8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e1d0dbeb8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8482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4a2d4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74a2d4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482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e472be0b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e472be0b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e472be0b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e472be0b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315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e472be0b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e472be0b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0395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e472be0b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e472be0b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8234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e1d0dbeb8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e1d0dbeb8_1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76480658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76480658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e1d0dbeb8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e1d0dbeb8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04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e1d0dbeb8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e1d0dbeb8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80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e1d0dbeb8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e1d0dbeb8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49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e53d4ea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e53d4ea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abs/2111.06377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mage-net.org/static_files/papers/imagenet_cvpr09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1810.04805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bert.net/examples/unsupervised_learning/MLM/README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s://arxiv.org/pdf/1810.04805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bert.net/examples/unsupervised_learning/MLM/README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s://arxiv.org/pdf/1810.0480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pdf/1810.04805" TargetMode="External"/><Relationship Id="rId5" Type="http://schemas.openxmlformats.org/officeDocument/2006/relationships/hyperlink" Target="https://arxiv.org/pdf/2005.14165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hyperlink" Target="https://www.geeksforgeeks.org/denoising-autoencoders-in-machine-learning" TargetMode="External"/><Relationship Id="rId4" Type="http://schemas.openxmlformats.org/officeDocument/2006/relationships/hyperlink" Target="https://www.cs.toronto.edu/~larocheh/publications/icml-2008-denoising-autoencoder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jmlr.org/papers/volume11/vincent10a/vincent10a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hyperlink" Target="https://faculty.cc.gatech.edu/~hays/7476/projects/Avery_Wenchen/" TargetMode="External"/><Relationship Id="rId4" Type="http://schemas.openxmlformats.org/officeDocument/2006/relationships/hyperlink" Target="https://arxiv.org/pdf/2010.11929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2104.02057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arxiv.org/pdf/2111.06377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pdf/2010.11929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arxiv.org/pdf/2111.06377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arxiv.org/pdf/2111.06377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arxiv.org/pdf/2111.06377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1810.04805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customXml" Target="../ink/ink4.xm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pdf/2111.06377" TargetMode="External"/><Relationship Id="rId11" Type="http://schemas.openxmlformats.org/officeDocument/2006/relationships/customXml" Target="../ink/ink3.xml"/><Relationship Id="rId5" Type="http://schemas.openxmlformats.org/officeDocument/2006/relationships/hyperlink" Target="https://arxiv.org/pdf/2010.11929" TargetMode="External"/><Relationship Id="rId15" Type="http://schemas.openxmlformats.org/officeDocument/2006/relationships/customXml" Target="../ink/ink7.xml"/><Relationship Id="rId10" Type="http://schemas.openxmlformats.org/officeDocument/2006/relationships/customXml" Target="../ink/ink2.xml"/><Relationship Id="rId4" Type="http://schemas.openxmlformats.org/officeDocument/2006/relationships/hyperlink" Target="https://www.image-net.org/static_files/papers/imagenet_cvpr09.pdf" TargetMode="External"/><Relationship Id="rId9" Type="http://schemas.openxmlformats.org/officeDocument/2006/relationships/image" Target="../media/image17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1912.01991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4.xml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customXml" Target="../ink/ink1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8.xml"/><Relationship Id="rId11" Type="http://schemas.openxmlformats.org/officeDocument/2006/relationships/customXml" Target="../ink/ink12.xml"/><Relationship Id="rId5" Type="http://schemas.openxmlformats.org/officeDocument/2006/relationships/image" Target="../media/image19.png"/><Relationship Id="rId15" Type="http://schemas.openxmlformats.org/officeDocument/2006/relationships/customXml" Target="../ink/ink16.xml"/><Relationship Id="rId10" Type="http://schemas.openxmlformats.org/officeDocument/2006/relationships/customXml" Target="../ink/ink11.xml"/><Relationship Id="rId4" Type="http://schemas.openxmlformats.org/officeDocument/2006/relationships/hyperlink" Target="https://arxiv.org/pdf/2111.06377" TargetMode="External"/><Relationship Id="rId9" Type="http://schemas.openxmlformats.org/officeDocument/2006/relationships/customXml" Target="../ink/ink10.xml"/><Relationship Id="rId14" Type="http://schemas.openxmlformats.org/officeDocument/2006/relationships/customXml" Target="../ink/ink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https://arxiv.org/pdf/2111.06377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arxiv.org/pdf/2111.06377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arxiv.org/pdf/2111.06377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arxiv.org/pdf/2102.12092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pdf/2106.08254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s://arxiv.org/pdf/2111.06377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arxiv.org/pdf/2111.06377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arxiv.org/pdf/2111.06377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pdf/2104.02057" TargetMode="External"/><Relationship Id="rId5" Type="http://schemas.openxmlformats.org/officeDocument/2006/relationships/image" Target="../media/image28.png"/><Relationship Id="rId4" Type="http://schemas.openxmlformats.org/officeDocument/2006/relationships/hyperlink" Target="https://arxiv.org/pdf/2111.0637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pdf/2106.13112" TargetMode="External"/><Relationship Id="rId5" Type="http://schemas.openxmlformats.org/officeDocument/2006/relationships/hyperlink" Target="https://arxiv.org/pdf/2111.06377" TargetMode="Externa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pdf/2111.06377" TargetMode="External"/><Relationship Id="rId5" Type="http://schemas.openxmlformats.org/officeDocument/2006/relationships/image" Target="../media/image30.png"/><Relationship Id="rId4" Type="http://schemas.openxmlformats.org/officeDocument/2006/relationships/hyperlink" Target="https://arxiv.org/pdf/2106.08254" TargetMode="External"/><Relationship Id="rId9" Type="http://schemas.openxmlformats.org/officeDocument/2006/relationships/hyperlink" Target="https://arxiv.org/pdf/2104.02057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pdf/2011.10566" TargetMode="External"/><Relationship Id="rId5" Type="http://schemas.openxmlformats.org/officeDocument/2006/relationships/image" Target="../media/image31.png"/><Relationship Id="rId4" Type="http://schemas.openxmlformats.org/officeDocument/2006/relationships/customXml" Target="../ink/ink1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hyperlink" Target="https://arxiv.org/pdf/2104.02057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customXml" Target="../ink/ink19.xml"/><Relationship Id="rId4" Type="http://schemas.openxmlformats.org/officeDocument/2006/relationships/hyperlink" Target="https://arxiv.org/pdf/2111.06377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0.xml"/><Relationship Id="rId5" Type="http://schemas.openxmlformats.org/officeDocument/2006/relationships/hyperlink" Target="https://arxiv.org/pdf/2111.06377" TargetMode="External"/><Relationship Id="rId4" Type="http://schemas.openxmlformats.org/officeDocument/2006/relationships/hyperlink" Target="https://arxiv.org/pdf/1405.0312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7.10221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customXml" Target="../ink/ink21.xml"/><Relationship Id="rId4" Type="http://schemas.openxmlformats.org/officeDocument/2006/relationships/hyperlink" Target="https://arxiv.org/pdf/2111.06377" TargetMode="External"/><Relationship Id="rId9" Type="http://schemas.openxmlformats.org/officeDocument/2006/relationships/hyperlink" Target="https://arxiv.org/pdf/1608.05442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papers.nips.cc/paper_files/paper/2014/file/3fe94a002317b5f9259f82690aeea4cd-Paper.pdf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2.xml"/><Relationship Id="rId5" Type="http://schemas.openxmlformats.org/officeDocument/2006/relationships/hyperlink" Target="https://arxiv.org/pdf/2111.06377" TargetMode="External"/><Relationship Id="rId4" Type="http://schemas.openxmlformats.org/officeDocument/2006/relationships/hyperlink" Target="https://arxiv.org/pdf/1707.06642" TargetMode="External"/><Relationship Id="rId9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customXml" Target="../ink/ink23.xml"/><Relationship Id="rId4" Type="http://schemas.openxmlformats.org/officeDocument/2006/relationships/hyperlink" Target="https://arxiv.org/pdf/2111.06377" TargetMode="External"/><Relationship Id="rId9" Type="http://schemas.openxmlformats.org/officeDocument/2006/relationships/hyperlink" Target="https://arxiv.org/pdf/2102.12092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2011.10566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10.04805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oi.org/10.48550/arXiv.2104.02057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2011.10566" TargetMode="External"/><Relationship Id="rId5" Type="http://schemas.openxmlformats.org/officeDocument/2006/relationships/hyperlink" Target="https://arxiv.org/abs/2005.14165" TargetMode="External"/><Relationship Id="rId4" Type="http://schemas.openxmlformats.org/officeDocument/2006/relationships/hyperlink" Target="https://arxiv.org/abs/2106.08254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102.12092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arxiv.org/abs/1912.01991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1405.0312" TargetMode="External"/><Relationship Id="rId5" Type="http://schemas.openxmlformats.org/officeDocument/2006/relationships/hyperlink" Target="https://arxiv.org/abs/2111.06377" TargetMode="External"/><Relationship Id="rId4" Type="http://schemas.openxmlformats.org/officeDocument/2006/relationships/hyperlink" Target="https://doi.org/10.1167/9.8.1037" TargetMode="External"/><Relationship Id="rId9" Type="http://schemas.openxmlformats.org/officeDocument/2006/relationships/hyperlink" Target="https://arxiv.org/abs/1707.06642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apers.nips.cc/paper_files/paper/2014/file/3fe94a002317b5f9259f82690aeea4cd-Paper.pdf" TargetMode="External"/><Relationship Id="rId5" Type="http://schemas.openxmlformats.org/officeDocument/2006/relationships/hyperlink" Target="https://doi.org/10.1109/tpami.2022.3206108" TargetMode="External"/><Relationship Id="rId4" Type="http://schemas.openxmlformats.org/officeDocument/2006/relationships/hyperlink" Target="https://doi.org/10.48550/arXiv.1807.10221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faculty.cc.gatech.edu/~hays/7476/projects/Avery_Wenchen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geeksforgeeks.org/denoising-autoencoders-in-machine-learning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pdf/1810.04805" TargetMode="External"/><Relationship Id="rId5" Type="http://schemas.openxmlformats.org/officeDocument/2006/relationships/hyperlink" Target="https://www.sbert.net/examples/unsupervised_learning/MLM/README.html" TargetMode="External"/><Relationship Id="rId4" Type="http://schemas.openxmlformats.org/officeDocument/2006/relationships/hyperlink" Target="https://github.com/facebookresearch/mae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document/d/1HwavEY7KMo4quvyqNc2yVzQwpaQF0MzyehB9eixI4qQ/edit?usp=sharing" TargetMode="Externa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github.com/devrimcavusoglu/metu-presentation-template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9911" t="26787" r="10222" b="25801"/>
          <a:stretch/>
        </p:blipFill>
        <p:spPr>
          <a:xfrm>
            <a:off x="1953350" y="3596033"/>
            <a:ext cx="5237299" cy="9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936475" y="2229890"/>
            <a:ext cx="7271049" cy="4098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br>
              <a:rPr lang="en-US" sz="1200" dirty="0">
                <a:solidFill>
                  <a:srgbClr val="FF0000"/>
                </a:solidFill>
                <a:latin typeface="Comfortaa"/>
              </a:rPr>
            </a:br>
            <a:br>
              <a:rPr lang="en-US" sz="1200" dirty="0">
                <a:solidFill>
                  <a:srgbClr val="FF0000"/>
                </a:solidFill>
                <a:latin typeface="Comfortaa"/>
              </a:rPr>
            </a:br>
            <a:br>
              <a:rPr lang="en-US" sz="1200" dirty="0">
                <a:solidFill>
                  <a:srgbClr val="FF0000"/>
                </a:solidFill>
                <a:latin typeface="Comfortaa"/>
              </a:rPr>
            </a:br>
            <a:r>
              <a:rPr lang="en-US" sz="1400" dirty="0">
                <a:solidFill>
                  <a:srgbClr val="FF0000"/>
                </a:solidFill>
                <a:latin typeface="Comfortaa"/>
              </a:rPr>
              <a:t>Kaiming He, </a:t>
            </a:r>
            <a:r>
              <a:rPr lang="en-US" sz="1400" dirty="0" err="1">
                <a:solidFill>
                  <a:srgbClr val="FF0000"/>
                </a:solidFill>
                <a:latin typeface="Comfortaa"/>
              </a:rPr>
              <a:t>Xinlei</a:t>
            </a:r>
            <a:r>
              <a:rPr lang="en-US" sz="1400" dirty="0">
                <a:solidFill>
                  <a:srgbClr val="FF0000"/>
                </a:solidFill>
                <a:latin typeface="Comfortaa"/>
              </a:rPr>
              <a:t> Chen, Saining Xie, </a:t>
            </a:r>
            <a:r>
              <a:rPr lang="en-US" sz="1400" dirty="0" err="1">
                <a:solidFill>
                  <a:srgbClr val="FF0000"/>
                </a:solidFill>
                <a:latin typeface="Comfortaa"/>
              </a:rPr>
              <a:t>Yanghao</a:t>
            </a:r>
            <a:r>
              <a:rPr lang="en-US" sz="1400" dirty="0">
                <a:solidFill>
                  <a:srgbClr val="FF0000"/>
                </a:solidFill>
                <a:latin typeface="Comfortaa"/>
              </a:rPr>
              <a:t> Li, Piotr </a:t>
            </a:r>
            <a:r>
              <a:rPr lang="en-US" sz="1400" dirty="0" err="1">
                <a:solidFill>
                  <a:srgbClr val="FF0000"/>
                </a:solidFill>
                <a:latin typeface="Comfortaa"/>
              </a:rPr>
              <a:t>Dollár</a:t>
            </a:r>
            <a:r>
              <a:rPr lang="en-US" sz="1400" dirty="0">
                <a:solidFill>
                  <a:srgbClr val="FF0000"/>
                </a:solidFill>
                <a:latin typeface="Comfortaa"/>
              </a:rPr>
              <a:t>, Ross </a:t>
            </a:r>
            <a:r>
              <a:rPr lang="en-US" sz="1400" dirty="0" err="1">
                <a:solidFill>
                  <a:srgbClr val="FF0000"/>
                </a:solidFill>
                <a:latin typeface="Comfortaa"/>
              </a:rPr>
              <a:t>Girshick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828604" y="3463934"/>
            <a:ext cx="3449680" cy="5544"/>
          </a:xfrm>
          <a:prstGeom prst="straightConnector1">
            <a:avLst/>
          </a:prstGeom>
          <a:noFill/>
          <a:ln w="9525" cap="flat" cmpd="sng">
            <a:solidFill>
              <a:srgbClr val="98989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3"/>
          <p:cNvCxnSpPr/>
          <p:nvPr/>
        </p:nvCxnSpPr>
        <p:spPr>
          <a:xfrm flipV="1">
            <a:off x="1104736" y="2528777"/>
            <a:ext cx="6934527" cy="10722"/>
          </a:xfrm>
          <a:prstGeom prst="straightConnector1">
            <a:avLst/>
          </a:prstGeom>
          <a:noFill/>
          <a:ln w="9525" cap="flat" cmpd="sng">
            <a:solidFill>
              <a:srgbClr val="98989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164250" y="-2916"/>
            <a:ext cx="88155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550">
                <a:sym typeface="Comfortaa"/>
                <a:hlinkClick r:id="rId4"/>
              </a:rPr>
              <a:t>Masked Autoencoders</a:t>
            </a:r>
            <a:endParaRPr lang="en-US">
              <a:sym typeface="Comfortaa"/>
            </a:endParaRPr>
          </a:p>
          <a:p>
            <a:pPr algn="ctr"/>
            <a:r>
              <a:rPr lang="en-US" sz="3550">
                <a:sym typeface="Comfortaa"/>
                <a:hlinkClick r:id="rId4"/>
              </a:rPr>
              <a:t>Are </a:t>
            </a:r>
            <a:r>
              <a:rPr lang="en-US" sz="3550">
                <a:hlinkClick r:id="rId4"/>
              </a:rPr>
              <a:t>Scalable Vision Learners</a:t>
            </a:r>
            <a:endParaRPr lang="en-US"/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84CBC95C-C1E6-D990-97ED-1EF21C4C90DE}"/>
              </a:ext>
            </a:extLst>
          </p:cNvPr>
          <p:cNvSpPr txBox="1">
            <a:spLocks/>
          </p:cNvSpPr>
          <p:nvPr/>
        </p:nvSpPr>
        <p:spPr>
          <a:xfrm>
            <a:off x="101743" y="4534692"/>
            <a:ext cx="8941014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>
                <a:solidFill>
                  <a:srgbClr val="717073"/>
                </a:solidFill>
                <a:latin typeface="Comfortaa"/>
              </a:rPr>
              <a:t>This presentation was prepared for the CENG502 - Advanced Deep Learning course for the Spring 2024 term.</a:t>
            </a:r>
            <a:endParaRPr lang="en-US">
              <a:solidFill>
                <a:srgbClr val="000000"/>
              </a:solidFill>
            </a:endParaRPr>
          </a:p>
          <a:p>
            <a:r>
              <a:rPr lang="en-US" sz="1200">
                <a:solidFill>
                  <a:srgbClr val="717073"/>
                </a:solidFill>
                <a:latin typeface="Comfortaa"/>
              </a:rPr>
              <a:t>It is part of the coursework assigned by our lecturer, Prof. Sinan Kalkan.</a:t>
            </a:r>
            <a:endParaRPr lang="en-US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6E7EC79F-0D5D-B387-6304-C393F620BA4C}"/>
              </a:ext>
            </a:extLst>
          </p:cNvPr>
          <p:cNvSpPr txBox="1">
            <a:spLocks/>
          </p:cNvSpPr>
          <p:nvPr/>
        </p:nvSpPr>
        <p:spPr>
          <a:xfrm>
            <a:off x="1385758" y="2642062"/>
            <a:ext cx="6380400" cy="92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Comfortaa"/>
              </a:rPr>
              <a:t>Umut Özyurt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22F99-9287-AFB1-D994-B91DB256C670}"/>
              </a:ext>
            </a:extLst>
          </p:cNvPr>
          <p:cNvSpPr txBox="1"/>
          <p:nvPr/>
        </p:nvSpPr>
        <p:spPr>
          <a:xfrm>
            <a:off x="3200400" y="272167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717073"/>
                </a:solidFill>
                <a:latin typeface="Comfortaa"/>
              </a:rPr>
              <a:t>Presentation author: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8436-1B09-A149-EE6C-676F64FE4A16}"/>
              </a:ext>
            </a:extLst>
          </p:cNvPr>
          <p:cNvSpPr txBox="1"/>
          <p:nvPr/>
        </p:nvSpPr>
        <p:spPr>
          <a:xfrm>
            <a:off x="3200400" y="13560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717073"/>
                </a:solidFill>
                <a:latin typeface="Comfortaa"/>
              </a:rPr>
              <a:t>(CVPR 2022)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290C2-F631-1C52-08AB-114B8777A466}"/>
              </a:ext>
            </a:extLst>
          </p:cNvPr>
          <p:cNvSpPr txBox="1"/>
          <p:nvPr/>
        </p:nvSpPr>
        <p:spPr>
          <a:xfrm>
            <a:off x="3178134" y="200915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717073"/>
                </a:solidFill>
                <a:latin typeface="Comfortaa"/>
              </a:rPr>
              <a:t>Paper Authors: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434700" y="224850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800">
                <a:solidFill>
                  <a:srgbClr val="E31837"/>
                </a:solidFill>
                <a:latin typeface="Comfortaa"/>
                <a:sym typeface="Comfortaa"/>
              </a:rPr>
              <a:t>1-</a:t>
            </a:r>
            <a:endParaRPr lang="en-US" sz="4800">
              <a:sym typeface="Comfortaa"/>
            </a:endParaRPr>
          </a:p>
          <a:p>
            <a:pPr algn="ctr"/>
            <a:r>
              <a:rPr lang="en" sz="4800">
                <a:solidFill>
                  <a:srgbClr val="E31837"/>
                </a:solidFill>
                <a:latin typeface="Comfortaa"/>
                <a:sym typeface="Comfortaa"/>
              </a:rPr>
              <a:t>Introduction</a:t>
            </a:r>
            <a:endParaRPr lang="en-US" sz="4800"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3"/>
          <p:cNvCxnSpPr>
            <a:stCxn id="172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23703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Dataset needs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 in Computer Vision</a:t>
            </a:r>
            <a:endParaRPr lang="en-US" sz="3000">
              <a:solidFill>
                <a:srgbClr val="E31837"/>
              </a:solidFill>
              <a:latin typeface="Comfortaa"/>
              <a:ea typeface="Comfortaa"/>
              <a:cs typeface="Comfortaa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261725" y="976400"/>
            <a:ext cx="8274600" cy="344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>
              <a:lnSpc>
                <a:spcPct val="115000"/>
              </a:lnSpc>
              <a:buClr>
                <a:srgbClr val="717073"/>
              </a:buClr>
              <a:buSzPts val="1800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cs typeface="Comfortaa"/>
              </a:rPr>
              <a:t>For a vision model to perform well, datasets should: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  <a:ea typeface="Comfortaa"/>
              <a:cs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cs typeface="Comfortaa"/>
              </a:rPr>
              <a:t>Contain a massive amount of samples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  <a:ea typeface="Comfortaa"/>
              <a:cs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cs typeface="Comfortaa"/>
              </a:rPr>
              <a:t>Be labeled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  <a:ea typeface="Comfortaa"/>
              <a:cs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cs typeface="Comfortaa"/>
              </a:rPr>
              <a:t>Despite gigantic datasets, pre-training methods do not scale efficiently.</a:t>
            </a:r>
          </a:p>
        </p:txBody>
      </p:sp>
    </p:spTree>
    <p:extLst>
      <p:ext uri="{BB962C8B-B14F-4D97-AF65-F5344CB8AC3E}">
        <p14:creationId xmlns:p14="http://schemas.microsoft.com/office/powerpoint/2010/main" val="4077832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Dataset needs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 in Computer Vision</a:t>
            </a:r>
            <a:endParaRPr lang="en-US" sz="3000">
              <a:solidFill>
                <a:srgbClr val="E31837"/>
              </a:solidFill>
              <a:latin typeface="Comfortaa"/>
              <a:ea typeface="Comfortaa"/>
              <a:cs typeface="Comfortaa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261725" y="976400"/>
            <a:ext cx="8274600" cy="344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>
              <a:lnSpc>
                <a:spcPct val="115000"/>
              </a:lnSpc>
              <a:buClr>
                <a:srgbClr val="717073"/>
              </a:buClr>
              <a:buSzPts val="1800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cs typeface="Comfortaa"/>
              </a:rPr>
              <a:t>For a vision model to perform well, datasets should: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  <a:ea typeface="Comfortaa"/>
              <a:cs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cs typeface="Comfortaa"/>
              </a:rPr>
              <a:t>Contain </a:t>
            </a:r>
            <a:r>
              <a:rPr lang="en" sz="2300" dirty="0">
                <a:solidFill>
                  <a:schemeClr val="bg1">
                    <a:lumMod val="95000"/>
                  </a:schemeClr>
                </a:solidFill>
                <a:latin typeface="Comfortaa"/>
                <a:ea typeface="Comfortaa"/>
                <a:cs typeface="Comfortaa"/>
              </a:rPr>
              <a:t>a massive</a:t>
            </a: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cs typeface="Comfortaa"/>
              </a:rPr>
              <a:t> amount of samples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  <a:ea typeface="Comfortaa"/>
              <a:cs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cs typeface="Comfortaa"/>
              </a:rPr>
              <a:t>Be labeled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  <a:ea typeface="Comfortaa"/>
              <a:cs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bg1">
                    <a:lumMod val="95000"/>
                  </a:schemeClr>
                </a:solidFill>
                <a:latin typeface="Comfortaa"/>
                <a:ea typeface="Comfortaa"/>
                <a:cs typeface="Comfortaa"/>
              </a:rPr>
              <a:t>Despite gigantic datasets,</a:t>
            </a: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cs typeface="Comfortaa"/>
              </a:rPr>
              <a:t> pre-training methods does not scale efficiently.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C5CB3-7DCA-21A7-78B6-05E8529668EE}"/>
              </a:ext>
            </a:extLst>
          </p:cNvPr>
          <p:cNvSpPr txBox="1"/>
          <p:nvPr/>
        </p:nvSpPr>
        <p:spPr>
          <a:xfrm>
            <a:off x="1974272" y="1640279"/>
            <a:ext cx="17293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E31837"/>
                </a:solidFill>
                <a:latin typeface="Comfortaa"/>
              </a:rPr>
              <a:t>feasibly</a:t>
            </a:r>
            <a:endParaRPr lang="en-US" b="1" dirty="0">
              <a:solidFill>
                <a:srgbClr val="E31837"/>
              </a:solidFill>
            </a:endParaRPr>
          </a:p>
          <a:p>
            <a:pPr algn="ctr"/>
            <a:r>
              <a:rPr lang="en-US" sz="2400" b="1" dirty="0">
                <a:solidFill>
                  <a:srgbClr val="E31837"/>
                </a:solidFill>
                <a:latin typeface="Comfortaa"/>
              </a:rPr>
              <a:t>large</a:t>
            </a:r>
            <a:endParaRPr lang="en-US" b="1" dirty="0">
              <a:solidFill>
                <a:srgbClr val="E31837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43C60C-0894-63E5-DC64-0BE76AAFC527}"/>
              </a:ext>
            </a:extLst>
          </p:cNvPr>
          <p:cNvCxnSpPr>
            <a:cxnSpLocks/>
          </p:cNvCxnSpPr>
          <p:nvPr/>
        </p:nvCxnSpPr>
        <p:spPr>
          <a:xfrm flipV="1">
            <a:off x="838694" y="3963388"/>
            <a:ext cx="1291441" cy="230085"/>
          </a:xfrm>
          <a:prstGeom prst="straightConnector1">
            <a:avLst/>
          </a:prstGeom>
          <a:ln>
            <a:solidFill>
              <a:srgbClr val="E3183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7498C0-93A4-520F-78BF-A160B9454A33}"/>
              </a:ext>
            </a:extLst>
          </p:cNvPr>
          <p:cNvCxnSpPr>
            <a:cxnSpLocks/>
          </p:cNvCxnSpPr>
          <p:nvPr/>
        </p:nvCxnSpPr>
        <p:spPr>
          <a:xfrm>
            <a:off x="838694" y="3963388"/>
            <a:ext cx="1291441" cy="230086"/>
          </a:xfrm>
          <a:prstGeom prst="straightConnector1">
            <a:avLst/>
          </a:prstGeom>
          <a:ln>
            <a:solidFill>
              <a:srgbClr val="E3183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66C471-BB95-B056-3F28-BB99F28AACFC}"/>
              </a:ext>
            </a:extLst>
          </p:cNvPr>
          <p:cNvSpPr txBox="1"/>
          <p:nvPr/>
        </p:nvSpPr>
        <p:spPr>
          <a:xfrm>
            <a:off x="1187532" y="3169227"/>
            <a:ext cx="36219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E31837"/>
                </a:solidFill>
                <a:latin typeface="Comfortaa"/>
              </a:rPr>
              <a:t>With datasets like</a:t>
            </a:r>
            <a:endParaRPr lang="en-US" dirty="0"/>
          </a:p>
          <a:p>
            <a:pPr algn="ctr"/>
            <a:r>
              <a:rPr lang="en-US" sz="2400" b="1" dirty="0">
                <a:solidFill>
                  <a:srgbClr val="E31837"/>
                </a:solidFill>
                <a:latin typeface="Comfortaa"/>
              </a:rPr>
              <a:t>imagenet-1k (*),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E8057-D316-2397-C873-D46EA8A31872}"/>
              </a:ext>
            </a:extLst>
          </p:cNvPr>
          <p:cNvSpPr txBox="1"/>
          <p:nvPr/>
        </p:nvSpPr>
        <p:spPr>
          <a:xfrm>
            <a:off x="2078180" y="2657103"/>
            <a:ext cx="50692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E31837"/>
                </a:solidFill>
                <a:latin typeface="Comfortaa"/>
              </a:rPr>
              <a:t>or unlabeled (pre-training)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F67AE-CBC0-43E4-B42D-D734A93552F1}"/>
              </a:ext>
            </a:extLst>
          </p:cNvPr>
          <p:cNvSpPr txBox="1"/>
          <p:nvPr/>
        </p:nvSpPr>
        <p:spPr>
          <a:xfrm>
            <a:off x="176506" y="4820618"/>
            <a:ext cx="3952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 dirty="0">
                <a:latin typeface="Comfortaa"/>
              </a:rPr>
              <a:t>* ImageNet: A Large-Scale Hierarchical Image Database:</a:t>
            </a:r>
            <a:endParaRPr lang="en-US" dirty="0"/>
          </a:p>
          <a:p>
            <a:pPr algn="ctr"/>
            <a:r>
              <a:rPr lang="en-US" sz="700" dirty="0">
                <a:hlinkClick r:id="rId4"/>
              </a:rPr>
              <a:t>https://www.image-net.org/static_files/papers/imagenet_cvpr09.pdf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8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Vision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 vs NLP</a:t>
            </a:r>
            <a:endParaRPr lang="en-US" sz="3000">
              <a:solidFill>
                <a:srgbClr val="E31837"/>
              </a:solidFill>
              <a:latin typeface="Comfortaa"/>
              <a:ea typeface="Comfortaa"/>
              <a:cs typeface="Comfortaa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261725" y="976400"/>
            <a:ext cx="8274600" cy="425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cs typeface="Comfortaa"/>
              </a:rPr>
              <a:t>We can adopt pre-training techniques from NLP (like BERT*), which scales well.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  <a:ea typeface="Comfortaa"/>
              <a:cs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cs typeface="Comfortaa"/>
              </a:rPr>
              <a:t>Caution! Information density is different!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  <a:ea typeface="Comfortaa"/>
              <a:cs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cs typeface="Comfortaa"/>
              </a:rPr>
              <a:t>Architecture differences.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  <a:ea typeface="Comfortaa"/>
              <a:cs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cs typeface="Comfortaa"/>
              </a:rPr>
              <a:t>Decoder goal differences.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  <a:ea typeface="Comfortaa"/>
              <a:cs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  <a:ea typeface="Comfortaa"/>
              <a:cs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F8BB1-12D4-A79D-8F2C-30ADA40F7FC2}"/>
              </a:ext>
            </a:extLst>
          </p:cNvPr>
          <p:cNvSpPr txBox="1"/>
          <p:nvPr/>
        </p:nvSpPr>
        <p:spPr>
          <a:xfrm>
            <a:off x="-150866" y="4857729"/>
            <a:ext cx="4313069" cy="3155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>
                <a:latin typeface="Comfortaa"/>
              </a:rPr>
              <a:t>* BERT: Pre-training of Deep Bidirectional Transformers for Language Understanding</a:t>
            </a:r>
            <a:r>
              <a:rPr lang="en-US" sz="700" i="1">
                <a:latin typeface="Comfortaa"/>
              </a:rPr>
              <a:t>: </a:t>
            </a:r>
            <a:endParaRPr lang="en-US"/>
          </a:p>
          <a:p>
            <a:pPr algn="ctr"/>
            <a:r>
              <a:rPr lang="en-US" sz="700">
                <a:latin typeface="Comfortaa"/>
                <a:hlinkClick r:id="rId4"/>
              </a:rPr>
              <a:t>https://arxiv.org/pdf/1810.04805</a:t>
            </a:r>
            <a:endParaRPr lang="en-US"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477389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Vision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 vs NLP</a:t>
            </a:r>
            <a:endParaRPr lang="en-US" sz="3000">
              <a:solidFill>
                <a:srgbClr val="E31837"/>
              </a:solidFill>
              <a:latin typeface="Comfortaa"/>
              <a:ea typeface="Comfortaa"/>
              <a:cs typeface="Comfortaa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261725" y="738894"/>
            <a:ext cx="8274600" cy="59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>
                <a:solidFill>
                  <a:schemeClr val="dk1"/>
                </a:solidFill>
                <a:latin typeface="Comfortaa"/>
                <a:ea typeface="Comfortaa"/>
                <a:cs typeface="Comfortaa"/>
              </a:rPr>
              <a:t>Caution! Information density is different!</a:t>
            </a:r>
            <a:endParaRPr lang="en-US"/>
          </a:p>
        </p:txBody>
      </p:sp>
      <p:pic>
        <p:nvPicPr>
          <p:cNvPr id="4" name="Picture 3" descr="A diagram of a language&#10;&#10;Description automatically generated">
            <a:extLst>
              <a:ext uri="{FF2B5EF4-FFF2-40B4-BE49-F238E27FC236}">
                <a16:creationId xmlns:a16="http://schemas.microsoft.com/office/drawing/2014/main" id="{CBE6C5EE-372A-8097-622C-2391C4A5E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681" y="1645895"/>
            <a:ext cx="3540332" cy="1814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DA80B7-951C-0D4A-092F-62F638F7311A}"/>
              </a:ext>
            </a:extLst>
          </p:cNvPr>
          <p:cNvSpPr txBox="1"/>
          <p:nvPr/>
        </p:nvSpPr>
        <p:spPr>
          <a:xfrm>
            <a:off x="-29689" y="3458686"/>
            <a:ext cx="47130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mfortaa"/>
              </a:rPr>
              <a:t>Figure 1. Masked images of METU CENG's cat "Java" at masking ratios of 50%, 75%, and 90% (from left to right).</a:t>
            </a:r>
            <a:endParaRPr lang="en-US"/>
          </a:p>
        </p:txBody>
      </p:sp>
      <p:pic>
        <p:nvPicPr>
          <p:cNvPr id="10" name="Picture 9" descr="A cat sitting on a couch&#10;&#10;Description automatically generated">
            <a:extLst>
              <a:ext uri="{FF2B5EF4-FFF2-40B4-BE49-F238E27FC236}">
                <a16:creationId xmlns:a16="http://schemas.microsoft.com/office/drawing/2014/main" id="{E90F5D70-7D4E-0E3F-6B67-F507B47E4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60" y="2226622"/>
            <a:ext cx="1240230" cy="1233921"/>
          </a:xfrm>
          <a:prstGeom prst="rect">
            <a:avLst/>
          </a:prstGeom>
        </p:spPr>
      </p:pic>
      <p:pic>
        <p:nvPicPr>
          <p:cNvPr id="12" name="Picture 11" descr="A cat sitting on a couch&#10;&#10;Description automatically generated">
            <a:extLst>
              <a:ext uri="{FF2B5EF4-FFF2-40B4-BE49-F238E27FC236}">
                <a16:creationId xmlns:a16="http://schemas.microsoft.com/office/drawing/2014/main" id="{5DB8299D-F01C-C9A8-1EA0-A6C8DEC6F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4604" y="2224148"/>
            <a:ext cx="1245549" cy="1233921"/>
          </a:xfrm>
          <a:prstGeom prst="rect">
            <a:avLst/>
          </a:prstGeom>
        </p:spPr>
      </p:pic>
      <p:pic>
        <p:nvPicPr>
          <p:cNvPr id="14" name="Picture 13" descr="A close-up of a grey square&#10;&#10;Description automatically generated">
            <a:extLst>
              <a:ext uri="{FF2B5EF4-FFF2-40B4-BE49-F238E27FC236}">
                <a16:creationId xmlns:a16="http://schemas.microsoft.com/office/drawing/2014/main" id="{E7AD4BA9-DCC8-C512-284E-078E62B24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545" y="2229097"/>
            <a:ext cx="1236024" cy="12286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9976BE-EF07-4AAE-98D1-C59A447DC30B}"/>
              </a:ext>
            </a:extLst>
          </p:cNvPr>
          <p:cNvSpPr txBox="1"/>
          <p:nvPr/>
        </p:nvSpPr>
        <p:spPr>
          <a:xfrm>
            <a:off x="4764973" y="3458686"/>
            <a:ext cx="37704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mfortaa"/>
              </a:rPr>
              <a:t>Figure 2. Masked input sentence for an NLP pre-training task.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7F9FB-5429-6739-FC7B-7071B92EFF6B}"/>
              </a:ext>
            </a:extLst>
          </p:cNvPr>
          <p:cNvSpPr txBox="1"/>
          <p:nvPr/>
        </p:nvSpPr>
        <p:spPr>
          <a:xfrm>
            <a:off x="5159829" y="4859233"/>
            <a:ext cx="36783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2: </a:t>
            </a:r>
          </a:p>
          <a:p>
            <a:pPr algn="ctr"/>
            <a:r>
              <a:rPr lang="en-US" sz="700">
                <a:latin typeface="Comfortaa"/>
                <a:hlinkClick r:id="rId8"/>
              </a:rPr>
              <a:t>https://www.sbert.net/examples/unsupervised_learning/MLM/README.html</a:t>
            </a:r>
            <a:endParaRPr lang="en-US" sz="700" i="1">
              <a:latin typeface="Comforta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F71BE-7F8E-3511-FFE1-42EAB18823DD}"/>
              </a:ext>
            </a:extLst>
          </p:cNvPr>
          <p:cNvSpPr txBox="1"/>
          <p:nvPr/>
        </p:nvSpPr>
        <p:spPr>
          <a:xfrm>
            <a:off x="-150866" y="4857729"/>
            <a:ext cx="4313069" cy="3155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>
                <a:latin typeface="Comfortaa"/>
              </a:rPr>
              <a:t>* BERT: Pre-training of Deep Bidirectional Transformers for Language Understanding</a:t>
            </a:r>
            <a:r>
              <a:rPr lang="en-US" sz="700" i="1">
                <a:latin typeface="Comfortaa"/>
              </a:rPr>
              <a:t>: </a:t>
            </a:r>
            <a:endParaRPr lang="en-US"/>
          </a:p>
          <a:p>
            <a:pPr algn="ctr"/>
            <a:r>
              <a:rPr lang="en-US" sz="700">
                <a:latin typeface="Comfortaa"/>
                <a:hlinkClick r:id="rId9"/>
              </a:rPr>
              <a:t>https://arxiv.org/pdf/1810.04805</a:t>
            </a:r>
            <a:endParaRPr lang="en-US"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919421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Vision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 vs NLP</a:t>
            </a:r>
            <a:endParaRPr lang="en-US" sz="3000">
              <a:solidFill>
                <a:srgbClr val="E31837"/>
              </a:solidFill>
              <a:latin typeface="Comfortaa"/>
              <a:ea typeface="Comfortaa"/>
              <a:cs typeface="Comfortaa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261725" y="738894"/>
            <a:ext cx="8274600" cy="303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</a:rPr>
              <a:t>The nature of inputs are different in terms of </a:t>
            </a:r>
            <a:br>
              <a:rPr lang="en" sz="2300" dirty="0">
                <a:solidFill>
                  <a:schemeClr val="dk1"/>
                </a:solidFill>
                <a:latin typeface="Comfortaa"/>
                <a:ea typeface="Comfortaa"/>
              </a:rPr>
            </a:br>
            <a:r>
              <a:rPr lang="en" sz="2300" dirty="0">
                <a:solidFill>
                  <a:srgbClr val="E31837"/>
                </a:solidFill>
                <a:latin typeface="Comfortaa"/>
                <a:ea typeface="Comfortaa"/>
              </a:rPr>
              <a:t>information density.</a:t>
            </a:r>
            <a:endParaRPr lang="en-US" dirty="0">
              <a:solidFill>
                <a:srgbClr val="E31837"/>
              </a:solidFill>
              <a:ea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>
                <a:solidFill>
                  <a:schemeClr val="tx1"/>
                </a:solidFill>
                <a:latin typeface="Comfortaa"/>
                <a:ea typeface="Comfortaa"/>
              </a:rPr>
              <a:t>In NLP, signals (words) are </a:t>
            </a:r>
            <a:br>
              <a:rPr lang="en" sz="2300" dirty="0">
                <a:latin typeface="Comfortaa"/>
                <a:ea typeface="Comfortaa"/>
              </a:rPr>
            </a:br>
            <a:r>
              <a:rPr lang="en" sz="2300">
                <a:solidFill>
                  <a:schemeClr val="tx1"/>
                </a:solidFill>
                <a:latin typeface="Comfortaa"/>
                <a:ea typeface="Comfortaa"/>
              </a:rPr>
              <a:t>highly semantic and rich </a:t>
            </a:r>
            <a:br>
              <a:rPr lang="en" sz="2300" dirty="0">
                <a:latin typeface="Comfortaa"/>
                <a:ea typeface="Comfortaa"/>
              </a:rPr>
            </a:br>
            <a:r>
              <a:rPr lang="en" sz="2300">
                <a:solidFill>
                  <a:schemeClr val="tx1"/>
                </a:solidFill>
                <a:latin typeface="Comfortaa"/>
                <a:ea typeface="Comfortaa"/>
              </a:rPr>
              <a:t>in information.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rgbClr val="E31837"/>
              </a:solidFill>
              <a:latin typeface="Comfortaa"/>
              <a:ea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rgbClr val="E31837"/>
              </a:solidFill>
              <a:latin typeface="Comfortaa"/>
              <a:ea typeface="Comfortaa"/>
            </a:endParaRPr>
          </a:p>
        </p:txBody>
      </p:sp>
      <p:pic>
        <p:nvPicPr>
          <p:cNvPr id="4" name="Picture 3" descr="A diagram of a language&#10;&#10;Description automatically generated">
            <a:extLst>
              <a:ext uri="{FF2B5EF4-FFF2-40B4-BE49-F238E27FC236}">
                <a16:creationId xmlns:a16="http://schemas.microsoft.com/office/drawing/2014/main" id="{CBE6C5EE-372A-8097-622C-2391C4A5EC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079" r="520" b="309"/>
          <a:stretch/>
        </p:blipFill>
        <p:spPr>
          <a:xfrm>
            <a:off x="4950525" y="2571750"/>
            <a:ext cx="3521937" cy="1462790"/>
          </a:xfrm>
          <a:prstGeom prst="rect">
            <a:avLst/>
          </a:prstGeom>
        </p:spPr>
      </p:pic>
      <p:pic>
        <p:nvPicPr>
          <p:cNvPr id="10" name="Picture 9" descr="A cat sitting on a couch&#10;&#10;Description automatically generated">
            <a:extLst>
              <a:ext uri="{FF2B5EF4-FFF2-40B4-BE49-F238E27FC236}">
                <a16:creationId xmlns:a16="http://schemas.microsoft.com/office/drawing/2014/main" id="{E90F5D70-7D4E-0E3F-6B67-F507B47E4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04" y="2805544"/>
            <a:ext cx="1240230" cy="1233921"/>
          </a:xfrm>
          <a:prstGeom prst="rect">
            <a:avLst/>
          </a:prstGeom>
        </p:spPr>
      </p:pic>
      <p:pic>
        <p:nvPicPr>
          <p:cNvPr id="12" name="Picture 11" descr="A cat sitting on a couch&#10;&#10;Description automatically generated">
            <a:extLst>
              <a:ext uri="{FF2B5EF4-FFF2-40B4-BE49-F238E27FC236}">
                <a16:creationId xmlns:a16="http://schemas.microsoft.com/office/drawing/2014/main" id="{5DB8299D-F01C-C9A8-1EA0-A6C8DEC6F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448" y="2803070"/>
            <a:ext cx="1245549" cy="1233921"/>
          </a:xfrm>
          <a:prstGeom prst="rect">
            <a:avLst/>
          </a:prstGeom>
        </p:spPr>
      </p:pic>
      <p:pic>
        <p:nvPicPr>
          <p:cNvPr id="14" name="Picture 13" descr="A close-up of a grey square&#10;&#10;Description automatically generated">
            <a:extLst>
              <a:ext uri="{FF2B5EF4-FFF2-40B4-BE49-F238E27FC236}">
                <a16:creationId xmlns:a16="http://schemas.microsoft.com/office/drawing/2014/main" id="{E7AD4BA9-DCC8-C512-284E-078E62B24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389" y="2808019"/>
            <a:ext cx="1236024" cy="12286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E6F5C5-904E-B517-F120-FA5FE434321E}"/>
              </a:ext>
            </a:extLst>
          </p:cNvPr>
          <p:cNvSpPr txBox="1"/>
          <p:nvPr/>
        </p:nvSpPr>
        <p:spPr>
          <a:xfrm>
            <a:off x="5159829" y="4859233"/>
            <a:ext cx="36783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 dirty="0">
                <a:latin typeface="Comfortaa"/>
              </a:rPr>
              <a:t>Figure 2 (edited): </a:t>
            </a:r>
          </a:p>
          <a:p>
            <a:pPr algn="ctr"/>
            <a:r>
              <a:rPr lang="en-US" sz="700" dirty="0">
                <a:latin typeface="Comfortaa"/>
                <a:hlinkClick r:id="rId8"/>
              </a:rPr>
              <a:t>https://www.sbert.net/examples/unsupervised_learning/MLM/README.html</a:t>
            </a:r>
            <a:endParaRPr lang="en-US" sz="700" i="1" dirty="0">
              <a:latin typeface="Comforta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1F322-53DB-A1E1-3D76-7DACB8CF159D}"/>
              </a:ext>
            </a:extLst>
          </p:cNvPr>
          <p:cNvSpPr txBox="1"/>
          <p:nvPr/>
        </p:nvSpPr>
        <p:spPr>
          <a:xfrm>
            <a:off x="5291941" y="1647700"/>
            <a:ext cx="35403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E31837"/>
                </a:solidFill>
                <a:latin typeface="Comfortaa"/>
              </a:rPr>
              <a:t>Imagine masking</a:t>
            </a:r>
            <a:endParaRPr lang="en-US" sz="2400">
              <a:solidFill>
                <a:srgbClr val="E31837"/>
              </a:solidFill>
            </a:endParaRPr>
          </a:p>
          <a:p>
            <a:pPr algn="ctr"/>
            <a:r>
              <a:rPr lang="en-US" sz="2400">
                <a:solidFill>
                  <a:srgbClr val="E31837"/>
                </a:solidFill>
                <a:latin typeface="Comfortaa"/>
              </a:rPr>
              <a:t>high ratios in NLP</a:t>
            </a:r>
            <a:endParaRPr lang="en-US" sz="2400">
              <a:solidFill>
                <a:srgbClr val="E31837"/>
              </a:solidFill>
            </a:endParaRPr>
          </a:p>
        </p:txBody>
      </p:sp>
      <p:pic>
        <p:nvPicPr>
          <p:cNvPr id="9" name="Picture 8" descr="A diagram of a language&#10;&#10;Description automatically generated">
            <a:extLst>
              <a:ext uri="{FF2B5EF4-FFF2-40B4-BE49-F238E27FC236}">
                <a16:creationId xmlns:a16="http://schemas.microsoft.com/office/drawing/2014/main" id="{1D681947-5644-CBCD-6BAA-DE0DA3D9AC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13" t="87755" r="35010" b="408"/>
          <a:stretch/>
        </p:blipFill>
        <p:spPr>
          <a:xfrm>
            <a:off x="6293920" y="3820563"/>
            <a:ext cx="289466" cy="214791"/>
          </a:xfrm>
          <a:prstGeom prst="rect">
            <a:avLst/>
          </a:prstGeom>
        </p:spPr>
      </p:pic>
      <p:pic>
        <p:nvPicPr>
          <p:cNvPr id="11" name="Picture 10" descr="A diagram of a language&#10;&#10;Description automatically generated">
            <a:extLst>
              <a:ext uri="{FF2B5EF4-FFF2-40B4-BE49-F238E27FC236}">
                <a16:creationId xmlns:a16="http://schemas.microsoft.com/office/drawing/2014/main" id="{09170932-B96C-2D75-8B62-852A6B6F8E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13" t="87755" r="35010" b="408"/>
          <a:stretch/>
        </p:blipFill>
        <p:spPr>
          <a:xfrm>
            <a:off x="7644737" y="3820563"/>
            <a:ext cx="289466" cy="214791"/>
          </a:xfrm>
          <a:prstGeom prst="rect">
            <a:avLst/>
          </a:prstGeom>
        </p:spPr>
      </p:pic>
      <p:pic>
        <p:nvPicPr>
          <p:cNvPr id="13" name="Picture 12" descr="A diagram of a language&#10;&#10;Description automatically generated">
            <a:extLst>
              <a:ext uri="{FF2B5EF4-FFF2-40B4-BE49-F238E27FC236}">
                <a16:creationId xmlns:a16="http://schemas.microsoft.com/office/drawing/2014/main" id="{F9AF1173-A873-C72B-5FF8-9701AC633D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74" t="20082" r="34591" b="65984"/>
          <a:stretch/>
        </p:blipFill>
        <p:spPr>
          <a:xfrm>
            <a:off x="7298376" y="2592209"/>
            <a:ext cx="309249" cy="252855"/>
          </a:xfrm>
          <a:prstGeom prst="rect">
            <a:avLst/>
          </a:prstGeom>
        </p:spPr>
      </p:pic>
      <p:pic>
        <p:nvPicPr>
          <p:cNvPr id="16" name="Picture 15" descr="A diagram of a language&#10;&#10;Description automatically generated">
            <a:extLst>
              <a:ext uri="{FF2B5EF4-FFF2-40B4-BE49-F238E27FC236}">
                <a16:creationId xmlns:a16="http://schemas.microsoft.com/office/drawing/2014/main" id="{F76992A0-D290-8A01-883F-B17CD35B8B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74" t="20082" r="34591" b="65984"/>
          <a:stretch/>
        </p:blipFill>
        <p:spPr>
          <a:xfrm>
            <a:off x="6296395" y="2607053"/>
            <a:ext cx="309249" cy="252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4939D-57E7-053D-E6B6-87D3975A791F}"/>
              </a:ext>
            </a:extLst>
          </p:cNvPr>
          <p:cNvSpPr txBox="1"/>
          <p:nvPr/>
        </p:nvSpPr>
        <p:spPr>
          <a:xfrm>
            <a:off x="5113811" y="4045030"/>
            <a:ext cx="377041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omfortaa"/>
              </a:rPr>
              <a:t>Figure 2. Masked input sentence for an NLP pre-training task.</a:t>
            </a:r>
          </a:p>
          <a:p>
            <a:pPr algn="ctr"/>
            <a:r>
              <a:rPr lang="en-US" sz="1600" dirty="0">
                <a:latin typeface="Comfortaa"/>
              </a:rPr>
              <a:t>(60% masked) </a:t>
            </a:r>
            <a:r>
              <a:rPr lang="en-US" sz="1600" i="1" dirty="0">
                <a:latin typeface="Comfortaa"/>
              </a:rPr>
              <a:t>(edited)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F0C5B-4F65-F6D9-63AD-F82FC7658942}"/>
              </a:ext>
            </a:extLst>
          </p:cNvPr>
          <p:cNvSpPr txBox="1"/>
          <p:nvPr/>
        </p:nvSpPr>
        <p:spPr>
          <a:xfrm>
            <a:off x="-1" y="4045030"/>
            <a:ext cx="47130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mfortaa"/>
              </a:rPr>
              <a:t>Figure 1. Masked images of METU CENG's cat "Java" at masking ratios of 50%, 75%, and 90% (from left to right).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98574-A5C8-D1F0-C15B-15038AC95B2E}"/>
              </a:ext>
            </a:extLst>
          </p:cNvPr>
          <p:cNvSpPr txBox="1"/>
          <p:nvPr/>
        </p:nvSpPr>
        <p:spPr>
          <a:xfrm>
            <a:off x="-150866" y="4857729"/>
            <a:ext cx="4313069" cy="3155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>
                <a:latin typeface="Comfortaa"/>
              </a:rPr>
              <a:t>* BERT: Pre-training of Deep Bidirectional Transformers for Language Understanding</a:t>
            </a:r>
            <a:r>
              <a:rPr lang="en-US" sz="700" i="1">
                <a:latin typeface="Comfortaa"/>
              </a:rPr>
              <a:t>: </a:t>
            </a:r>
            <a:endParaRPr lang="en-US"/>
          </a:p>
          <a:p>
            <a:pPr algn="ctr"/>
            <a:r>
              <a:rPr lang="en-US" sz="700">
                <a:latin typeface="Comfortaa"/>
                <a:hlinkClick r:id="rId9"/>
              </a:rPr>
              <a:t>https://arxiv.org/pdf/1810.04805</a:t>
            </a:r>
            <a:endParaRPr lang="en-US"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11232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The paper's 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main goal</a:t>
            </a:r>
            <a:endParaRPr lang="en-US" sz="3000" dirty="0">
              <a:solidFill>
                <a:srgbClr val="E31837"/>
              </a:solidFill>
              <a:latin typeface="Comfortaa"/>
              <a:ea typeface="Comfortaa"/>
              <a:cs typeface="Comfortaa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261725" y="976400"/>
            <a:ext cx="8601171" cy="425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</a:rPr>
              <a:t>Design a method to learn visual representations.</a:t>
            </a:r>
            <a:endParaRPr lang="en-US" dirty="0">
              <a:solidFill>
                <a:schemeClr val="dk1"/>
              </a:solidFill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</a:rPr>
              <a:t>Utilize </a:t>
            </a:r>
            <a:r>
              <a:rPr lang="en" sz="2300" u="sng" dirty="0">
                <a:solidFill>
                  <a:schemeClr val="dk1"/>
                </a:solidFill>
                <a:latin typeface="Comfortaa"/>
              </a:rPr>
              <a:t>unlabeled</a:t>
            </a:r>
            <a:r>
              <a:rPr lang="en" sz="2300" dirty="0">
                <a:solidFill>
                  <a:schemeClr val="dk1"/>
                </a:solidFill>
                <a:latin typeface="Comfortaa"/>
              </a:rPr>
              <a:t> datasets for this process.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</a:rPr>
              <a:t>Ensure </a:t>
            </a:r>
            <a:r>
              <a:rPr lang="en" sz="2300" u="sng" dirty="0">
                <a:solidFill>
                  <a:schemeClr val="dk1"/>
                </a:solidFill>
                <a:latin typeface="Comfortaa"/>
              </a:rPr>
              <a:t>scalable</a:t>
            </a:r>
            <a:r>
              <a:rPr lang="en" sz="2300" dirty="0">
                <a:solidFill>
                  <a:schemeClr val="dk1"/>
                </a:solidFill>
                <a:latin typeface="Comfortaa"/>
              </a:rPr>
              <a:t> performance.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</a:rPr>
              <a:t>Ultimately, provide a backbone for other tasks through </a:t>
            </a:r>
            <a:r>
              <a:rPr lang="en" sz="2300" u="sng" dirty="0">
                <a:solidFill>
                  <a:schemeClr val="dk1"/>
                </a:solidFill>
                <a:latin typeface="Comfortaa"/>
              </a:rPr>
              <a:t>transfer learning</a:t>
            </a:r>
            <a:r>
              <a:rPr lang="en" sz="2300" dirty="0">
                <a:solidFill>
                  <a:schemeClr val="dk1"/>
                </a:solidFill>
                <a:latin typeface="Comfortaa"/>
              </a:rPr>
              <a:t>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508431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434700" y="224850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800">
                <a:solidFill>
                  <a:srgbClr val="E31837"/>
                </a:solidFill>
                <a:latin typeface="Comfortaa"/>
                <a:sym typeface="Comfortaa"/>
              </a:rPr>
              <a:t>2–</a:t>
            </a:r>
            <a:endParaRPr lang="en-US" sz="4800">
              <a:sym typeface="Comfortaa"/>
            </a:endParaRPr>
          </a:p>
          <a:p>
            <a:pPr algn="ctr"/>
            <a:r>
              <a:rPr lang="en" sz="4800">
                <a:solidFill>
                  <a:srgbClr val="E31837"/>
                </a:solidFill>
                <a:latin typeface="Comfortaa"/>
                <a:sym typeface="Comfortaa"/>
              </a:rPr>
              <a:t>Related Work</a:t>
            </a:r>
            <a:endParaRPr lang="en-US" sz="4800"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3"/>
          <p:cNvCxnSpPr>
            <a:stCxn id="172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2062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Masked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 Language Modeling</a:t>
            </a:r>
            <a:endParaRPr lang="en-US" sz="3000">
              <a:solidFill>
                <a:srgbClr val="E31837"/>
              </a:solidFill>
              <a:latin typeface="Comfortaa"/>
              <a:ea typeface="Comfortaa"/>
              <a:cs typeface="Comfortaa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261725" y="865069"/>
            <a:ext cx="8274600" cy="303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</a:rPr>
              <a:t>Masking some of the input, learning to predict the masked content.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  <a:ea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</a:rPr>
              <a:t>In NLP tasks, masked language</a:t>
            </a:r>
            <a:br>
              <a:rPr lang="en" sz="2300" dirty="0">
                <a:latin typeface="Comfortaa"/>
                <a:ea typeface="Comfortaa"/>
              </a:rPr>
            </a:b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</a:rPr>
              <a:t>modeling works well on pre-training.</a:t>
            </a:r>
            <a:endParaRPr lang="en" dirty="0">
              <a:solidFill>
                <a:schemeClr val="dk1"/>
              </a:solidFill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  <a:ea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</a:rPr>
              <a:t>They provide high scalability**</a:t>
            </a:r>
          </a:p>
        </p:txBody>
      </p:sp>
      <p:pic>
        <p:nvPicPr>
          <p:cNvPr id="2" name="Picture 1" descr="A diagram of a mask&#10;&#10;Description automatically generated">
            <a:extLst>
              <a:ext uri="{FF2B5EF4-FFF2-40B4-BE49-F238E27FC236}">
                <a16:creationId xmlns:a16="http://schemas.microsoft.com/office/drawing/2014/main" id="{A999ADF5-7E57-FA13-2BDC-790E1DF996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26" b="7000"/>
          <a:stretch/>
        </p:blipFill>
        <p:spPr>
          <a:xfrm>
            <a:off x="6474004" y="1473283"/>
            <a:ext cx="2289531" cy="2096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D05D61-1128-3746-05AD-EC28958DDC9C}"/>
              </a:ext>
            </a:extLst>
          </p:cNvPr>
          <p:cNvSpPr txBox="1"/>
          <p:nvPr/>
        </p:nvSpPr>
        <p:spPr>
          <a:xfrm>
            <a:off x="5501245" y="4851811"/>
            <a:ext cx="32627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 dirty="0">
                <a:latin typeface="Comfortaa"/>
              </a:rPr>
              <a:t>** Language Models are Few-Shot Learners:</a:t>
            </a:r>
            <a:endParaRPr lang="en-US" dirty="0"/>
          </a:p>
          <a:p>
            <a:pPr algn="ctr"/>
            <a:r>
              <a:rPr lang="en-US" sz="700" i="1" dirty="0">
                <a:latin typeface="Comfortaa"/>
                <a:hlinkClick r:id="rId5"/>
              </a:rPr>
              <a:t>https://arxiv.org/pdf/2005.14165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B93CF-FBB8-7F9E-16C0-D7F13486F421}"/>
              </a:ext>
            </a:extLst>
          </p:cNvPr>
          <p:cNvSpPr txBox="1"/>
          <p:nvPr/>
        </p:nvSpPr>
        <p:spPr>
          <a:xfrm>
            <a:off x="5262252" y="3555173"/>
            <a:ext cx="47130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mfortaa"/>
              </a:rPr>
              <a:t>Figure 3. BERT* pre-training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42885-A737-C3D6-85F2-1C21CCABDF97}"/>
              </a:ext>
            </a:extLst>
          </p:cNvPr>
          <p:cNvSpPr txBox="1"/>
          <p:nvPr/>
        </p:nvSpPr>
        <p:spPr>
          <a:xfrm>
            <a:off x="-150866" y="4857729"/>
            <a:ext cx="4313069" cy="3155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>
                <a:latin typeface="Comfortaa"/>
              </a:rPr>
              <a:t>* BERT: Pre-training of Deep Bidirectional Transformers for Language Understanding</a:t>
            </a:r>
            <a:r>
              <a:rPr lang="en-US" sz="700" i="1">
                <a:latin typeface="Comfortaa"/>
              </a:rPr>
              <a:t>: </a:t>
            </a:r>
            <a:endParaRPr lang="en-US"/>
          </a:p>
          <a:p>
            <a:pPr algn="ctr"/>
            <a:r>
              <a:rPr lang="en-US" sz="700">
                <a:latin typeface="Comfortaa"/>
                <a:hlinkClick r:id="rId6"/>
              </a:rPr>
              <a:t>https://arxiv.org/pdf/1810.04805</a:t>
            </a:r>
            <a:endParaRPr lang="en-US"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940751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(Denoising) 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Autoencoders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1953" y="753737"/>
            <a:ext cx="8274600" cy="407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Autoencoders learn representations by mapping input to a latent space, and attempting to reconstruct it using this latent representation.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Denoising autoencoders (DAE) (*)</a:t>
            </a:r>
            <a:br>
              <a:rPr lang="en" sz="2000" dirty="0"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are autoencoders that </a:t>
            </a:r>
            <a:r>
              <a:rPr lang="en" sz="2000" u="sng" dirty="0">
                <a:solidFill>
                  <a:schemeClr val="dk1"/>
                </a:solidFill>
                <a:latin typeface="Comfortaa"/>
              </a:rPr>
              <a:t>corrupt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 </a:t>
            </a:r>
            <a:br>
              <a:rPr lang="en" sz="2000" u="sng" dirty="0">
                <a:latin typeface="Comfortaa"/>
              </a:rPr>
            </a:br>
            <a:r>
              <a:rPr lang="en" sz="2000" u="sng" dirty="0">
                <a:solidFill>
                  <a:schemeClr val="dk1"/>
                </a:solidFill>
                <a:latin typeface="Comfortaa"/>
              </a:rPr>
              <a:t>the input and learn to reconstruct it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Masking some of the input can be 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regarded as a form of corruption.</a:t>
            </a:r>
            <a:br>
              <a:rPr lang="en" sz="2000" dirty="0"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Hence, MAE is a type of DAE, albeit with differences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05D61-1128-3746-05AD-EC28958DDC9C}"/>
              </a:ext>
            </a:extLst>
          </p:cNvPr>
          <p:cNvSpPr txBox="1"/>
          <p:nvPr/>
        </p:nvSpPr>
        <p:spPr>
          <a:xfrm>
            <a:off x="5018810" y="4859233"/>
            <a:ext cx="3952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 </a:t>
            </a:r>
            <a:r>
              <a:rPr lang="en-US" sz="700"/>
              <a:t>Extracting and composing robust features with denoising autoencoders</a:t>
            </a:r>
            <a:r>
              <a:rPr lang="en-US" sz="700" i="1">
                <a:latin typeface="Comfortaa"/>
              </a:rPr>
              <a:t>:</a:t>
            </a:r>
            <a:endParaRPr lang="en-US"/>
          </a:p>
          <a:p>
            <a:pPr algn="ctr"/>
            <a:r>
              <a:rPr lang="en-US" sz="700">
                <a:hlinkClick r:id="rId4"/>
              </a:rPr>
              <a:t>https://www.cs.toronto.edu/~larocheh/publications/icml-2008-denoising-autoencoders.pdf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B93CF-FBB8-7F9E-16C0-D7F13486F421}"/>
              </a:ext>
            </a:extLst>
          </p:cNvPr>
          <p:cNvSpPr txBox="1"/>
          <p:nvPr/>
        </p:nvSpPr>
        <p:spPr>
          <a:xfrm>
            <a:off x="5106389" y="4022764"/>
            <a:ext cx="47130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mfortaa"/>
              </a:rPr>
              <a:t>Figure 4. DAE example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9A7BA-D778-D1CD-1B1E-16D4C21FF73A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4: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5"/>
              </a:rPr>
              <a:t>https://www.geeksforgeeks.org/denoising-autoencoders-in-machine-learning</a:t>
            </a:r>
            <a:endParaRPr lang="en-US"/>
          </a:p>
        </p:txBody>
      </p:sp>
      <p:pic>
        <p:nvPicPr>
          <p:cNvPr id="4" name="Picture 3" descr="A diagram of a sound system&#10;&#10;Description automatically generated">
            <a:extLst>
              <a:ext uri="{FF2B5EF4-FFF2-40B4-BE49-F238E27FC236}">
                <a16:creationId xmlns:a16="http://schemas.microsoft.com/office/drawing/2014/main" id="{17FFB44F-428B-6AEC-634D-8001EA56FD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539" y="1515165"/>
            <a:ext cx="3718460" cy="24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92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>
            <a:stCxn id="136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254002" y="252672"/>
            <a:ext cx="827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Reconstruction example of </a:t>
            </a:r>
            <a:r>
              <a:rPr lang="en" sz="200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METU CENG's cat, "Java"</a:t>
            </a:r>
            <a:endParaRPr lang="en-US" sz="2000">
              <a:solidFill>
                <a:srgbClr val="717073"/>
              </a:solidFill>
              <a:latin typeface="Comfortaa"/>
              <a:ea typeface="Comfortaa"/>
              <a:cs typeface="Comfortaa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collage of a cat being petted&#10;&#10;Description automatically generated">
            <a:extLst>
              <a:ext uri="{FF2B5EF4-FFF2-40B4-BE49-F238E27FC236}">
                <a16:creationId xmlns:a16="http://schemas.microsoft.com/office/drawing/2014/main" id="{84AB53C1-4F4A-E8C2-A719-CC2DF96175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86" t="10714" r="8750" b="13571"/>
          <a:stretch/>
        </p:blipFill>
        <p:spPr>
          <a:xfrm>
            <a:off x="794162" y="816429"/>
            <a:ext cx="7137071" cy="17397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859290-7FFD-B6D9-CF3F-99C8B07347E4}"/>
              </a:ext>
            </a:extLst>
          </p:cNvPr>
          <p:cNvSpPr txBox="1"/>
          <p:nvPr/>
        </p:nvSpPr>
        <p:spPr>
          <a:xfrm>
            <a:off x="905493" y="2486396"/>
            <a:ext cx="14844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latin typeface="Comfortaa"/>
              </a:rPr>
              <a:t>50% masking ratio</a:t>
            </a:r>
            <a:endParaRPr 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554BF-1998-0379-8171-4573887DB045}"/>
              </a:ext>
            </a:extLst>
          </p:cNvPr>
          <p:cNvSpPr txBox="1"/>
          <p:nvPr/>
        </p:nvSpPr>
        <p:spPr>
          <a:xfrm>
            <a:off x="148440" y="5551714"/>
            <a:ext cx="22414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fortaa"/>
              </a:rPr>
              <a:t>75% masking ratio</a:t>
            </a:r>
            <a:endParaRPr lang="en-US" dirty="0"/>
          </a:p>
        </p:txBody>
      </p:sp>
      <p:pic>
        <p:nvPicPr>
          <p:cNvPr id="10" name="Picture 9" descr="A collage of a person and a cat&#10;&#10;Description automatically generated">
            <a:extLst>
              <a:ext uri="{FF2B5EF4-FFF2-40B4-BE49-F238E27FC236}">
                <a16:creationId xmlns:a16="http://schemas.microsoft.com/office/drawing/2014/main" id="{8994D857-F6A0-E5E4-5398-37D6E07E3F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71" t="11428" r="8571" b="12143"/>
          <a:stretch/>
        </p:blipFill>
        <p:spPr>
          <a:xfrm>
            <a:off x="794161" y="2724645"/>
            <a:ext cx="7139300" cy="1734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4D5757-C2C0-6DFD-D00D-5CEB7A55DBC2}"/>
              </a:ext>
            </a:extLst>
          </p:cNvPr>
          <p:cNvSpPr txBox="1"/>
          <p:nvPr/>
        </p:nvSpPr>
        <p:spPr>
          <a:xfrm>
            <a:off x="905493" y="4341915"/>
            <a:ext cx="14844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latin typeface="Comfortaa"/>
              </a:rPr>
              <a:t>75% masking ratio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74324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Masked 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image encoding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1953" y="753737"/>
            <a:ext cx="8274600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Pixel masking is used as a noise to learn better representations in DAEs.(*)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The original </a:t>
            </a:r>
            <a:r>
              <a:rPr lang="en" sz="2000" dirty="0" err="1">
                <a:solidFill>
                  <a:schemeClr val="dk1"/>
                </a:solidFill>
                <a:latin typeface="Comfortaa"/>
              </a:rPr>
              <a:t>ViT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 paper (**) 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uses masked patch 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prediction as a pre-training, 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method, replacing 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approximately 45% of patches 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with </a:t>
            </a:r>
            <a:r>
              <a:rPr lang="en" sz="2000" u="sng" dirty="0">
                <a:solidFill>
                  <a:schemeClr val="dk1"/>
                </a:solidFill>
                <a:latin typeface="Comfortaa"/>
              </a:rPr>
              <a:t>mask embeddings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 or 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any random patch embedding.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05D61-1128-3746-05AD-EC28958DDC9C}"/>
              </a:ext>
            </a:extLst>
          </p:cNvPr>
          <p:cNvSpPr txBox="1"/>
          <p:nvPr/>
        </p:nvSpPr>
        <p:spPr>
          <a:xfrm>
            <a:off x="172193" y="4866656"/>
            <a:ext cx="39529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i="1">
                <a:latin typeface="Comfortaa"/>
              </a:rPr>
              <a:t>** : An Image is Worth 16x16 Words: Transformers for Image Recognition at Scale:</a:t>
            </a:r>
            <a:endParaRPr lang="en-US"/>
          </a:p>
          <a:p>
            <a:pPr algn="ctr"/>
            <a:r>
              <a:rPr lang="en-US" sz="600" i="1">
                <a:latin typeface="Comfortaa"/>
                <a:hlinkClick r:id="rId4"/>
              </a:rPr>
              <a:t>https://arxiv.org/pdf/2010.11929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B93CF-FBB8-7F9E-16C0-D7F13486F421}"/>
              </a:ext>
            </a:extLst>
          </p:cNvPr>
          <p:cNvSpPr txBox="1"/>
          <p:nvPr/>
        </p:nvSpPr>
        <p:spPr>
          <a:xfrm>
            <a:off x="4401292" y="3057894"/>
            <a:ext cx="47427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mfortaa"/>
              </a:rPr>
              <a:t>Figure 5. example of a DAE using</a:t>
            </a:r>
            <a:endParaRPr lang="en-US"/>
          </a:p>
          <a:p>
            <a:pPr algn="ctr"/>
            <a:r>
              <a:rPr lang="en-US" sz="1600">
                <a:latin typeface="Comfortaa"/>
              </a:rPr>
              <a:t>pixel masking as a noise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9A7BA-D778-D1CD-1B1E-16D4C21FF73A}"/>
              </a:ext>
            </a:extLst>
          </p:cNvPr>
          <p:cNvSpPr txBox="1"/>
          <p:nvPr/>
        </p:nvSpPr>
        <p:spPr>
          <a:xfrm>
            <a:off x="5189519" y="4859234"/>
            <a:ext cx="3782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5: </a:t>
            </a:r>
            <a:endParaRPr lang="en-US"/>
          </a:p>
          <a:p>
            <a:pPr algn="ctr"/>
            <a:r>
              <a:rPr lang="en-US" sz="700">
                <a:hlinkClick r:id="rId5"/>
              </a:rPr>
              <a:t>https://faculty.cc.gatech.edu/~hays/7476/projects/Avery_Wenchen/</a:t>
            </a:r>
            <a:endParaRPr lang="en-US"/>
          </a:p>
        </p:txBody>
      </p:sp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7C811D06-EE70-AC3A-13CC-477B6B51E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293" y="1546521"/>
            <a:ext cx="4572000" cy="1508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C1595-FBF3-82F1-6CE3-4CB7EA7F4EBE}"/>
              </a:ext>
            </a:extLst>
          </p:cNvPr>
          <p:cNvSpPr txBox="1"/>
          <p:nvPr/>
        </p:nvSpPr>
        <p:spPr>
          <a:xfrm>
            <a:off x="187037" y="4532661"/>
            <a:ext cx="3952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i="1">
                <a:latin typeface="Comfortaa"/>
              </a:rPr>
              <a:t>* : Stacked Denoising Autoencoders: Learning Useful Representations</a:t>
            </a:r>
            <a:endParaRPr lang="en-US"/>
          </a:p>
          <a:p>
            <a:pPr algn="ctr"/>
            <a:r>
              <a:rPr lang="en-US" sz="600" i="1">
                <a:latin typeface="Comfortaa"/>
              </a:rPr>
              <a:t>in a Deep Network with a Local Denoising Criterion:</a:t>
            </a:r>
            <a:endParaRPr lang="en-US"/>
          </a:p>
          <a:p>
            <a:pPr algn="ctr"/>
            <a:r>
              <a:rPr lang="en-US" sz="600" i="1">
                <a:latin typeface="Comfortaa"/>
                <a:hlinkClick r:id="rId7"/>
              </a:rPr>
              <a:t>https://www.jmlr.org/papers/volume11/vincent10a/vincent10a.pdf</a:t>
            </a:r>
            <a:endParaRPr lang="en-US" sz="600" i="1"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569663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Self-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supervised learning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1953" y="1286093"/>
            <a:ext cx="8274600" cy="303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>
                <a:solidFill>
                  <a:schemeClr val="dk1"/>
                </a:solidFill>
                <a:latin typeface="Comfortaa"/>
              </a:rPr>
              <a:t>Self-supervised learning aims to learn representations without using labels.</a:t>
            </a:r>
            <a:endParaRPr lang="en" sz="2300" dirty="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</a:rPr>
              <a:t>For pre-training, various self-supervised techniques have been used, such as contrastive learning (MoCo v3) (*), which compares two crops.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492B9-62A8-E061-6807-533430716058}"/>
              </a:ext>
            </a:extLst>
          </p:cNvPr>
          <p:cNvSpPr txBox="1"/>
          <p:nvPr/>
        </p:nvSpPr>
        <p:spPr>
          <a:xfrm>
            <a:off x="172193" y="4866656"/>
            <a:ext cx="39529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i="1">
                <a:latin typeface="Comfortaa"/>
              </a:rPr>
              <a:t>* : An Empirical Study of Training Self-Supervised Vision Transformers:</a:t>
            </a:r>
            <a:endParaRPr lang="en-US"/>
          </a:p>
          <a:p>
            <a:pPr algn="ctr"/>
            <a:r>
              <a:rPr lang="en-US" sz="600" i="1">
                <a:latin typeface="Comfortaa"/>
                <a:hlinkClick r:id="rId4"/>
              </a:rPr>
              <a:t>https://arxiv.org/pdf/2104.02057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00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434700" y="224850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800">
                <a:solidFill>
                  <a:srgbClr val="E31837"/>
                </a:solidFill>
                <a:latin typeface="Comfortaa"/>
                <a:sym typeface="Comfortaa"/>
              </a:rPr>
              <a:t>3-</a:t>
            </a:r>
            <a:endParaRPr lang="en-US" sz="4800">
              <a:sym typeface="Comfortaa"/>
            </a:endParaRPr>
          </a:p>
          <a:p>
            <a:pPr algn="ctr"/>
            <a:r>
              <a:rPr lang="en" sz="4800">
                <a:solidFill>
                  <a:srgbClr val="E31837"/>
                </a:solidFill>
                <a:latin typeface="Comfortaa"/>
                <a:sym typeface="Comfortaa"/>
              </a:rPr>
              <a:t>Approach</a:t>
            </a:r>
            <a:endParaRPr lang="en-US" sz="4800"/>
          </a:p>
          <a:p>
            <a:pPr algn="ctr"/>
            <a:r>
              <a:rPr lang="en" sz="4800">
                <a:solidFill>
                  <a:srgbClr val="E31837"/>
                </a:solidFill>
                <a:latin typeface="Comfortaa"/>
                <a:sym typeface="Comfortaa"/>
              </a:rPr>
              <a:t>and</a:t>
            </a:r>
            <a:endParaRPr lang="en-US" sz="4800">
              <a:sym typeface="Comfortaa"/>
            </a:endParaRPr>
          </a:p>
          <a:p>
            <a:pPr algn="ctr"/>
            <a:r>
              <a:rPr lang="en" sz="4800">
                <a:solidFill>
                  <a:srgbClr val="E31837"/>
                </a:solidFill>
                <a:latin typeface="Comfortaa"/>
                <a:sym typeface="Comfortaa"/>
              </a:rPr>
              <a:t>Method</a:t>
            </a:r>
            <a:endParaRPr lang="en-US" sz="4800"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3"/>
          <p:cNvCxnSpPr>
            <a:stCxn id="172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4550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Overall 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Architecture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9A7BA-D778-D1CD-1B1E-16D4C21FF73A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6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pic>
        <p:nvPicPr>
          <p:cNvPr id="2" name="Picture 1" descr="A diagram of a person&amp;#39;s hand&#10;&#10;Description automatically generated">
            <a:extLst>
              <a:ext uri="{FF2B5EF4-FFF2-40B4-BE49-F238E27FC236}">
                <a16:creationId xmlns:a16="http://schemas.microsoft.com/office/drawing/2014/main" id="{722B93DB-CC29-2637-3089-EEB2D8E77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764" y="816992"/>
            <a:ext cx="6008472" cy="33318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09067B-9F7C-F4E1-D436-333B5FBA5B52}"/>
              </a:ext>
            </a:extLst>
          </p:cNvPr>
          <p:cNvSpPr txBox="1"/>
          <p:nvPr/>
        </p:nvSpPr>
        <p:spPr>
          <a:xfrm>
            <a:off x="1567762" y="4201297"/>
            <a:ext cx="60084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fortaa"/>
              </a:rPr>
              <a:t>Figure 6. MAE architecture from the paper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6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Masking 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Method</a:t>
            </a:r>
            <a:endParaRPr lang="en-US"/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9A7BA-D778-D1CD-1B1E-16D4C21FF73A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6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pic>
        <p:nvPicPr>
          <p:cNvPr id="2" name="Picture 1" descr="A diagram of a person&amp;#39;s hand&#10;&#10;Description automatically generated">
            <a:extLst>
              <a:ext uri="{FF2B5EF4-FFF2-40B4-BE49-F238E27FC236}">
                <a16:creationId xmlns:a16="http://schemas.microsoft.com/office/drawing/2014/main" id="{722B93DB-CC29-2637-3089-EEB2D8E77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386" y="52417"/>
            <a:ext cx="3205033" cy="1779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09067B-9F7C-F4E1-D436-333B5FBA5B52}"/>
              </a:ext>
            </a:extLst>
          </p:cNvPr>
          <p:cNvSpPr txBox="1"/>
          <p:nvPr/>
        </p:nvSpPr>
        <p:spPr>
          <a:xfrm>
            <a:off x="5676384" y="1830344"/>
            <a:ext cx="32050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6. MAE architecture</a:t>
            </a:r>
            <a:endParaRPr lang="en-US" sz="1000"/>
          </a:p>
          <a:p>
            <a:pPr algn="ctr"/>
            <a:r>
              <a:rPr lang="en-US" sz="1000">
                <a:latin typeface="Comfortaa"/>
              </a:rPr>
              <a:t>from the paper</a:t>
            </a:r>
            <a:endParaRPr lang="en-US" sz="1000"/>
          </a:p>
        </p:txBody>
      </p:sp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5EED5AC1-FF1B-1263-DF23-55377FDEF1C0}"/>
              </a:ext>
            </a:extLst>
          </p:cNvPr>
          <p:cNvSpPr txBox="1"/>
          <p:nvPr/>
        </p:nvSpPr>
        <p:spPr>
          <a:xfrm>
            <a:off x="1953" y="753737"/>
            <a:ext cx="8274600" cy="432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Similar to the original </a:t>
            </a:r>
            <a:r>
              <a:rPr lang="en" sz="1800" err="1">
                <a:solidFill>
                  <a:schemeClr val="dk1"/>
                </a:solidFill>
                <a:latin typeface="Comfortaa"/>
              </a:rPr>
              <a:t>ViT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 (*), they </a:t>
            </a:r>
            <a:br>
              <a:rPr lang="en" sz="1800" dirty="0">
                <a:latin typeface="Comfortaa"/>
              </a:rPr>
            </a:br>
            <a:r>
              <a:rPr lang="en" sz="1800" dirty="0">
                <a:solidFill>
                  <a:schemeClr val="dk1"/>
                </a:solidFill>
                <a:latin typeface="Comfortaa"/>
              </a:rPr>
              <a:t>divide the input to non-overlapping </a:t>
            </a:r>
            <a:br>
              <a:rPr lang="en" sz="1800" dirty="0">
                <a:latin typeface="Comfortaa"/>
              </a:rPr>
            </a:br>
            <a:r>
              <a:rPr lang="en" sz="1800" dirty="0">
                <a:solidFill>
                  <a:schemeClr val="dk1"/>
                </a:solidFill>
                <a:latin typeface="Comfortaa"/>
              </a:rPr>
              <a:t>patches.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They uniformly sample a </a:t>
            </a:r>
            <a:r>
              <a:rPr lang="en" sz="1800" u="sng" dirty="0">
                <a:solidFill>
                  <a:schemeClr val="dk1"/>
                </a:solidFill>
                <a:latin typeface="Comfortaa"/>
              </a:rPr>
              <a:t>very large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 </a:t>
            </a:r>
            <a:br>
              <a:rPr lang="en" sz="1800" u="sng" dirty="0">
                <a:latin typeface="Comfortaa"/>
              </a:rPr>
            </a:br>
            <a:r>
              <a:rPr lang="en" sz="1800" u="sng" dirty="0">
                <a:solidFill>
                  <a:schemeClr val="dk1"/>
                </a:solidFill>
                <a:latin typeface="Comfortaa"/>
              </a:rPr>
              <a:t>proportion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 (75%) of these patches and </a:t>
            </a:r>
            <a:br>
              <a:rPr lang="en" sz="1800" dirty="0">
                <a:latin typeface="Comfortaa"/>
              </a:rPr>
            </a:br>
            <a:r>
              <a:rPr lang="en" sz="1800" dirty="0">
                <a:solidFill>
                  <a:schemeClr val="dk1"/>
                </a:solidFill>
                <a:latin typeface="Comfortaa"/>
              </a:rPr>
              <a:t>mask them, which is a </a:t>
            </a:r>
            <a:r>
              <a:rPr lang="en" sz="1800" dirty="0">
                <a:solidFill>
                  <a:srgbClr val="FF0000"/>
                </a:solidFill>
                <a:latin typeface="Comfortaa"/>
              </a:rPr>
              <a:t>departure from previous methods.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They </a:t>
            </a:r>
            <a:r>
              <a:rPr lang="en" sz="1800" u="sng" dirty="0">
                <a:solidFill>
                  <a:srgbClr val="E31837"/>
                </a:solidFill>
                <a:latin typeface="Comfortaa"/>
              </a:rPr>
              <a:t>do not</a:t>
            </a:r>
            <a:r>
              <a:rPr lang="en" sz="1800" u="sng" dirty="0">
                <a:solidFill>
                  <a:schemeClr val="dk1"/>
                </a:solidFill>
                <a:latin typeface="Comfortaa"/>
              </a:rPr>
              <a:t> use mask tokens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 in masking operation, </a:t>
            </a:r>
            <a:r>
              <a:rPr lang="en" sz="1800" dirty="0">
                <a:solidFill>
                  <a:srgbClr val="FF0000"/>
                </a:solidFill>
                <a:latin typeface="Comfortaa"/>
              </a:rPr>
              <a:t>differing from the previous work.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u="sng" dirty="0">
                <a:solidFill>
                  <a:schemeClr val="dk1"/>
                </a:solidFill>
                <a:latin typeface="Comfortaa"/>
              </a:rPr>
              <a:t>Masking a high ratio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 makes predicting task </a:t>
            </a:r>
            <a:r>
              <a:rPr lang="en" sz="1800" u="sng" dirty="0">
                <a:solidFill>
                  <a:schemeClr val="dk1"/>
                </a:solidFill>
                <a:latin typeface="Comfortaa"/>
              </a:rPr>
              <a:t>challenging and meaningful.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Also, not using mask tokens and picking a high sampling ratio enables the encoder to be very large.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800" dirty="0">
              <a:solidFill>
                <a:schemeClr val="dk1"/>
              </a:solidFill>
              <a:latin typeface="Comforta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B1EC4-C767-96C9-06A5-2B753F90DE47}"/>
              </a:ext>
            </a:extLst>
          </p:cNvPr>
          <p:cNvSpPr txBox="1"/>
          <p:nvPr/>
        </p:nvSpPr>
        <p:spPr>
          <a:xfrm>
            <a:off x="5068558" y="4866656"/>
            <a:ext cx="39529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i="1">
                <a:latin typeface="Comfortaa"/>
              </a:rPr>
              <a:t>*  An Image is Worth 16x16 Words: Transformers for Image Recognition at Scale:</a:t>
            </a:r>
            <a:endParaRPr lang="en-US"/>
          </a:p>
          <a:p>
            <a:pPr algn="ctr"/>
            <a:r>
              <a:rPr lang="en-US" sz="600" i="1">
                <a:latin typeface="Comfortaa"/>
                <a:hlinkClick r:id="rId6"/>
              </a:rPr>
              <a:t>https://arxiv.org/pdf/2010.11929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6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Mae 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Encoder</a:t>
            </a:r>
            <a:endParaRPr lang="en-US"/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9A7BA-D778-D1CD-1B1E-16D4C21FF73A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6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pic>
        <p:nvPicPr>
          <p:cNvPr id="2" name="Picture 1" descr="A diagram of a person&amp;#39;s hand&#10;&#10;Description automatically generated">
            <a:extLst>
              <a:ext uri="{FF2B5EF4-FFF2-40B4-BE49-F238E27FC236}">
                <a16:creationId xmlns:a16="http://schemas.microsoft.com/office/drawing/2014/main" id="{722B93DB-CC29-2637-3089-EEB2D8E77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386" y="52417"/>
            <a:ext cx="3205033" cy="1779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09067B-9F7C-F4E1-D436-333B5FBA5B52}"/>
              </a:ext>
            </a:extLst>
          </p:cNvPr>
          <p:cNvSpPr txBox="1"/>
          <p:nvPr/>
        </p:nvSpPr>
        <p:spPr>
          <a:xfrm>
            <a:off x="5676384" y="1830344"/>
            <a:ext cx="32050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6. MAE architecture</a:t>
            </a:r>
            <a:endParaRPr lang="en-US" sz="1000"/>
          </a:p>
          <a:p>
            <a:pPr algn="ctr"/>
            <a:r>
              <a:rPr lang="en-US" sz="1000">
                <a:latin typeface="Comfortaa"/>
              </a:rPr>
              <a:t>from the paper</a:t>
            </a:r>
            <a:endParaRPr lang="en-US" sz="1000"/>
          </a:p>
        </p:txBody>
      </p:sp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5EED5AC1-FF1B-1263-DF23-55377FDEF1C0}"/>
              </a:ext>
            </a:extLst>
          </p:cNvPr>
          <p:cNvSpPr txBox="1"/>
          <p:nvPr/>
        </p:nvSpPr>
        <p:spPr>
          <a:xfrm>
            <a:off x="1953" y="753737"/>
            <a:ext cx="8274600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As stated, the encoder only operates 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on unmasked patches (25%).</a:t>
            </a:r>
            <a:endParaRPr lang="en-US" dirty="0">
              <a:solidFill>
                <a:schemeClr val="dk1"/>
              </a:solidFill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It embeds the patches by linear projection</a:t>
            </a:r>
            <a:br>
              <a:rPr lang="en" sz="2000" dirty="0"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and add positional embeddings.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It uses transformer blocks.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Since the input patches is a small part of the input, the encoder is chosen to be </a:t>
            </a:r>
            <a:r>
              <a:rPr lang="en" sz="2000" u="sng" dirty="0">
                <a:solidFill>
                  <a:schemeClr val="dk1"/>
                </a:solidFill>
                <a:latin typeface="Comfortaa"/>
              </a:rPr>
              <a:t>very large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. (encoder has </a:t>
            </a:r>
            <a:r>
              <a:rPr lang="en" sz="2000" u="sng" dirty="0">
                <a:solidFill>
                  <a:schemeClr val="dk1"/>
                </a:solidFill>
                <a:latin typeface="Comfortaa"/>
              </a:rPr>
              <a:t>over 9 times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 computations per token vs decoder)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64064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Mae 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Decoder</a:t>
            </a:r>
            <a:endParaRPr lang="en-US"/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9A7BA-D778-D1CD-1B1E-16D4C21FF73A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6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pic>
        <p:nvPicPr>
          <p:cNvPr id="2" name="Picture 1" descr="A diagram of a person&amp;#39;s hand&#10;&#10;Description automatically generated">
            <a:extLst>
              <a:ext uri="{FF2B5EF4-FFF2-40B4-BE49-F238E27FC236}">
                <a16:creationId xmlns:a16="http://schemas.microsoft.com/office/drawing/2014/main" id="{722B93DB-CC29-2637-3089-EEB2D8E77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386" y="52417"/>
            <a:ext cx="3205033" cy="1779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09067B-9F7C-F4E1-D436-333B5FBA5B52}"/>
              </a:ext>
            </a:extLst>
          </p:cNvPr>
          <p:cNvSpPr txBox="1"/>
          <p:nvPr/>
        </p:nvSpPr>
        <p:spPr>
          <a:xfrm>
            <a:off x="5676384" y="1830344"/>
            <a:ext cx="32050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6. MAE architecture</a:t>
            </a:r>
            <a:endParaRPr lang="en-US" sz="1000"/>
          </a:p>
          <a:p>
            <a:pPr algn="ctr"/>
            <a:r>
              <a:rPr lang="en-US" sz="1000">
                <a:latin typeface="Comfortaa"/>
              </a:rPr>
              <a:t>from the paper</a:t>
            </a:r>
            <a:endParaRPr lang="en-US" sz="1000"/>
          </a:p>
        </p:txBody>
      </p:sp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5EED5AC1-FF1B-1263-DF23-55377FDEF1C0}"/>
              </a:ext>
            </a:extLst>
          </p:cNvPr>
          <p:cNvSpPr txBox="1"/>
          <p:nvPr/>
        </p:nvSpPr>
        <p:spPr>
          <a:xfrm>
            <a:off x="-90723" y="776906"/>
            <a:ext cx="8274600" cy="400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Merges encoder outputs with the </a:t>
            </a:r>
            <a:r>
              <a:rPr lang="en" sz="1800" u="sng" dirty="0">
                <a:solidFill>
                  <a:schemeClr val="dk1"/>
                </a:solidFill>
                <a:latin typeface="Comfortaa"/>
              </a:rPr>
              <a:t>shared</a:t>
            </a:r>
            <a:br>
              <a:rPr lang="en" sz="1800" u="sng" dirty="0">
                <a:latin typeface="Comfortaa"/>
              </a:rPr>
            </a:br>
            <a:r>
              <a:rPr lang="en" sz="1800" u="sng" dirty="0">
                <a:solidFill>
                  <a:schemeClr val="dk1"/>
                </a:solidFill>
                <a:latin typeface="Comfortaa"/>
              </a:rPr>
              <a:t>mask tokens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 in previously masked places,</a:t>
            </a:r>
            <a:br>
              <a:rPr lang="en" sz="1800" dirty="0">
                <a:latin typeface="Comfortaa"/>
              </a:rPr>
            </a:br>
            <a:r>
              <a:rPr lang="en" sz="1800" dirty="0">
                <a:solidFill>
                  <a:schemeClr val="dk1"/>
                </a:solidFill>
                <a:latin typeface="Comfortaa"/>
              </a:rPr>
              <a:t>adding positional encodings to them.</a:t>
            </a:r>
            <a:endParaRPr lang="en-US" sz="1800" dirty="0">
              <a:solidFill>
                <a:schemeClr val="dk1"/>
              </a:solidFill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It also uses transformer blocks, followed</a:t>
            </a:r>
            <a:br>
              <a:rPr lang="en" sz="1800" dirty="0">
                <a:latin typeface="Comfortaa"/>
              </a:rPr>
            </a:br>
            <a:r>
              <a:rPr lang="en" sz="1800" dirty="0">
                <a:solidFill>
                  <a:schemeClr val="dk1"/>
                </a:solidFill>
                <a:latin typeface="Comfortaa"/>
              </a:rPr>
              <a:t>by a linear projection for finalizing pixel reconstruction.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It is solely responsible for reconstruction, meaning it is </a:t>
            </a:r>
            <a:r>
              <a:rPr lang="en" sz="1800" u="sng" dirty="0">
                <a:solidFill>
                  <a:schemeClr val="dk1"/>
                </a:solidFill>
                <a:latin typeface="Comfortaa"/>
              </a:rPr>
              <a:t>not used post-training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. Hence, it is independent of the encoder design, making it flexible.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Experiments made with </a:t>
            </a:r>
            <a:r>
              <a:rPr lang="en" sz="1800" u="sng" dirty="0">
                <a:solidFill>
                  <a:schemeClr val="dk1"/>
                </a:solidFill>
                <a:latin typeface="Comfortaa"/>
              </a:rPr>
              <a:t>light-weight decoders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, significantly reducing the training time. Also, this choice implies an </a:t>
            </a:r>
            <a:r>
              <a:rPr lang="en" sz="1800" dirty="0">
                <a:solidFill>
                  <a:srgbClr val="E31837"/>
                </a:solidFill>
                <a:latin typeface="Comfortaa"/>
              </a:rPr>
              <a:t>asymmetrical 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autoencoder design.</a:t>
            </a:r>
            <a:br>
              <a:rPr lang="en" sz="1800" dirty="0">
                <a:latin typeface="Comfortaa"/>
              </a:rPr>
            </a:br>
            <a:r>
              <a:rPr lang="en" sz="1800" dirty="0">
                <a:solidFill>
                  <a:schemeClr val="dk1"/>
                </a:solidFill>
                <a:latin typeface="Comfortaa"/>
              </a:rPr>
              <a:t>(This is different than the previous work)</a:t>
            </a:r>
          </a:p>
        </p:txBody>
      </p:sp>
    </p:spTree>
    <p:extLst>
      <p:ext uri="{BB962C8B-B14F-4D97-AF65-F5344CB8AC3E}">
        <p14:creationId xmlns:p14="http://schemas.microsoft.com/office/powerpoint/2010/main" val="1021465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</a:rPr>
              <a:t>Reconstruction </a:t>
            </a:r>
            <a:r>
              <a:rPr lang="en" sz="3000">
                <a:solidFill>
                  <a:srgbClr val="717073"/>
                </a:solidFill>
                <a:latin typeface="Comfortaa"/>
              </a:rPr>
              <a:t>Target</a:t>
            </a:r>
            <a:endParaRPr lang="en-US"/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5EED5AC1-FF1B-1263-DF23-55377FDEF1C0}"/>
              </a:ext>
            </a:extLst>
          </p:cNvPr>
          <p:cNvSpPr txBox="1"/>
          <p:nvPr/>
        </p:nvSpPr>
        <p:spPr>
          <a:xfrm>
            <a:off x="125521" y="746014"/>
            <a:ext cx="8753424" cy="524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200" dirty="0">
                <a:solidFill>
                  <a:schemeClr val="dk1"/>
                </a:solidFill>
                <a:latin typeface="Comfortaa"/>
              </a:rPr>
              <a:t>Basically, the </a:t>
            </a:r>
            <a:r>
              <a:rPr lang="en" sz="2200" u="sng" dirty="0">
                <a:solidFill>
                  <a:schemeClr val="dk1"/>
                </a:solidFill>
                <a:latin typeface="Comfortaa"/>
              </a:rPr>
              <a:t>MSE (mean squared error loss) in the pixel space</a:t>
            </a:r>
            <a:r>
              <a:rPr lang="en" sz="2200" dirty="0">
                <a:solidFill>
                  <a:schemeClr val="dk1"/>
                </a:solidFill>
                <a:latin typeface="Comfortaa"/>
              </a:rPr>
              <a:t> between input image and reconstructed image is adopted.</a:t>
            </a:r>
            <a:endParaRPr lang="en-US" sz="2200" dirty="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2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200" dirty="0">
                <a:solidFill>
                  <a:schemeClr val="dk1"/>
                </a:solidFill>
                <a:latin typeface="Comfortaa"/>
              </a:rPr>
              <a:t>Loss is </a:t>
            </a:r>
            <a:r>
              <a:rPr lang="en" sz="2200" u="sng" dirty="0">
                <a:solidFill>
                  <a:schemeClr val="dk1"/>
                </a:solidFill>
                <a:latin typeface="Comfortaa"/>
              </a:rPr>
              <a:t>only computed for masked patches</a:t>
            </a:r>
            <a:r>
              <a:rPr lang="en" sz="2200" dirty="0">
                <a:solidFill>
                  <a:schemeClr val="dk1"/>
                </a:solidFill>
                <a:latin typeface="Comfortaa"/>
              </a:rPr>
              <a:t>, following the BERT (*)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2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200">
                <a:solidFill>
                  <a:schemeClr val="dk1"/>
                </a:solidFill>
                <a:latin typeface="Comfortaa"/>
              </a:rPr>
              <a:t>They also tried to normalize all patches with their mean and std. Using normalized pixels as the reconstruction target enhanced the representation quality.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2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2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200">
              <a:solidFill>
                <a:schemeClr val="dk1"/>
              </a:solidFill>
              <a:latin typeface="Comforta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09602-05DC-1ABB-FC67-D4CAE5451CA6}"/>
              </a:ext>
            </a:extLst>
          </p:cNvPr>
          <p:cNvSpPr txBox="1"/>
          <p:nvPr/>
        </p:nvSpPr>
        <p:spPr>
          <a:xfrm>
            <a:off x="-150866" y="4857729"/>
            <a:ext cx="4313069" cy="3155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>
                <a:latin typeface="Comfortaa"/>
              </a:rPr>
              <a:t>* BERT: Pre-training of Deep Bidirectional Transformers for Language Understanding</a:t>
            </a:r>
            <a:r>
              <a:rPr lang="en-US" sz="700" i="1">
                <a:latin typeface="Comfortaa"/>
              </a:rPr>
              <a:t>: </a:t>
            </a:r>
            <a:endParaRPr lang="en-US"/>
          </a:p>
          <a:p>
            <a:pPr algn="ctr"/>
            <a:r>
              <a:rPr lang="en-US" sz="700">
                <a:latin typeface="Comfortaa"/>
                <a:hlinkClick r:id="rId4"/>
              </a:rPr>
              <a:t>https://arxiv.org/pdf/1810.04805</a:t>
            </a:r>
            <a:endParaRPr lang="en-US"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40427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434700" y="224850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800">
                <a:solidFill>
                  <a:srgbClr val="E31837"/>
                </a:solidFill>
                <a:latin typeface="Comfortaa"/>
                <a:sym typeface="Comfortaa"/>
              </a:rPr>
              <a:t>4-</a:t>
            </a:r>
            <a:endParaRPr lang="en-US" sz="4800">
              <a:sym typeface="Comfortaa"/>
            </a:endParaRPr>
          </a:p>
          <a:p>
            <a:pPr algn="ctr"/>
            <a:r>
              <a:rPr lang="en" sz="4800">
                <a:solidFill>
                  <a:srgbClr val="E31837"/>
                </a:solidFill>
                <a:latin typeface="Comfortaa"/>
                <a:sym typeface="Comfortaa"/>
              </a:rPr>
              <a:t>Pre-training</a:t>
            </a:r>
            <a:endParaRPr lang="en-US"/>
          </a:p>
          <a:p>
            <a:pPr algn="ctr"/>
            <a:r>
              <a:rPr lang="en" sz="4800">
                <a:solidFill>
                  <a:srgbClr val="E31837"/>
                </a:solidFill>
                <a:latin typeface="Comfortaa"/>
              </a:rPr>
              <a:t>Experiments</a:t>
            </a:r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3"/>
          <p:cNvCxnSpPr>
            <a:stCxn id="172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4725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Baseline Model 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and Dataset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1953" y="738292"/>
            <a:ext cx="8753424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 err="1">
                <a:solidFill>
                  <a:schemeClr val="dk1"/>
                </a:solidFill>
                <a:latin typeface="Comfortaa"/>
              </a:rPr>
              <a:t>ViT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 (*) Large model is used as a baseline. (Very big and normally prone to overfitting.)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Pre-training is made with ImageNet-1K (IN1K) (**) dataset.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Baseline MAE outperforms the trained from scratch </a:t>
            </a:r>
            <a:r>
              <a:rPr lang="en" sz="2000" err="1">
                <a:solidFill>
                  <a:schemeClr val="dk1"/>
                </a:solidFill>
                <a:latin typeface="Comfortaa"/>
              </a:rPr>
              <a:t>ViT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 (*) model, </a:t>
            </a:r>
            <a:r>
              <a:rPr lang="en" sz="2000" u="sng" dirty="0">
                <a:solidFill>
                  <a:schemeClr val="dk1"/>
                </a:solidFill>
                <a:latin typeface="Comfortaa"/>
              </a:rPr>
              <a:t>even with a good training technique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05D61-1128-3746-05AD-EC28958DDC9C}"/>
              </a:ext>
            </a:extLst>
          </p:cNvPr>
          <p:cNvSpPr txBox="1"/>
          <p:nvPr/>
        </p:nvSpPr>
        <p:spPr>
          <a:xfrm>
            <a:off x="176506" y="4820618"/>
            <a:ext cx="3952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** ImageNet: A Large-Scale Hierarchical Image Database:</a:t>
            </a:r>
            <a:endParaRPr lang="en-US"/>
          </a:p>
          <a:p>
            <a:pPr algn="ctr"/>
            <a:r>
              <a:rPr lang="en-US" sz="700">
                <a:hlinkClick r:id="rId4"/>
              </a:rPr>
              <a:t>https://www.image-net.org/static_files/papers/imagenet_cvpr09.pdf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929C3-FF29-B90B-707E-D445BDA86D9F}"/>
              </a:ext>
            </a:extLst>
          </p:cNvPr>
          <p:cNvSpPr txBox="1"/>
          <p:nvPr/>
        </p:nvSpPr>
        <p:spPr>
          <a:xfrm>
            <a:off x="172193" y="4604075"/>
            <a:ext cx="39529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i="1">
                <a:latin typeface="Comfortaa"/>
              </a:rPr>
              <a:t>*  An Image is Worth 16x16 Words: Transformers for Image Recognition at Scale:</a:t>
            </a:r>
            <a:endParaRPr lang="en-US"/>
          </a:p>
          <a:p>
            <a:pPr algn="ctr"/>
            <a:r>
              <a:rPr lang="en-US" sz="600" i="1">
                <a:latin typeface="Comfortaa"/>
                <a:hlinkClick r:id="rId5"/>
              </a:rPr>
              <a:t>https://arxiv.org/pdf/2010.11929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7CDB6-492B-E0C4-7438-046F2880A4A7}"/>
              </a:ext>
            </a:extLst>
          </p:cNvPr>
          <p:cNvSpPr txBox="1"/>
          <p:nvPr/>
        </p:nvSpPr>
        <p:spPr>
          <a:xfrm>
            <a:off x="4918012" y="4858933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7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6"/>
              </a:rPr>
              <a:t>https://arxiv.org/pdf/2111.06377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4324B-53DD-8B5A-DE94-FC83EC8C970F}"/>
              </a:ext>
            </a:extLst>
          </p:cNvPr>
          <p:cNvSpPr txBox="1"/>
          <p:nvPr/>
        </p:nvSpPr>
        <p:spPr>
          <a:xfrm>
            <a:off x="2286000" y="4070006"/>
            <a:ext cx="4572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fortaa"/>
              </a:rPr>
              <a:t>Figure 7. top-1 validation accuracy on IN1K</a:t>
            </a:r>
            <a:endParaRPr lang="en-US"/>
          </a:p>
        </p:txBody>
      </p:sp>
      <p:pic>
        <p:nvPicPr>
          <p:cNvPr id="13" name="Picture 12" descr="A black text with a line&#10;&#10;Description automatically generated">
            <a:extLst>
              <a:ext uri="{FF2B5EF4-FFF2-40B4-BE49-F238E27FC236}">
                <a16:creationId xmlns:a16="http://schemas.microsoft.com/office/drawing/2014/main" id="{12D49C37-E3C0-ADA1-346C-B98A4EBCE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1919" y="3396715"/>
            <a:ext cx="6247885" cy="6746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A0EAF9-33A8-E337-41E4-5821EDAB7FAA}"/>
                  </a:ext>
                </a:extLst>
              </p14:cNvPr>
              <p14:cNvContentPartPr/>
              <p14:nvPr/>
            </p14:nvContentPartPr>
            <p14:xfrm>
              <a:off x="6841671" y="3004457"/>
              <a:ext cx="8164" cy="8164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A0EAF9-33A8-E337-41E4-5821EDAB7F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3471" y="2596257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018343-87AD-AF37-0074-78D70965BFC7}"/>
                  </a:ext>
                </a:extLst>
              </p14:cNvPr>
              <p14:cNvContentPartPr/>
              <p14:nvPr/>
            </p14:nvContentPartPr>
            <p14:xfrm>
              <a:off x="6188528" y="2955471"/>
              <a:ext cx="8164" cy="816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018343-87AD-AF37-0074-78D70965BF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0328" y="2547271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568286-3CB8-86D5-8058-26FF3FCBE1F4}"/>
                  </a:ext>
                </a:extLst>
              </p14:cNvPr>
              <p14:cNvContentPartPr/>
              <p14:nvPr/>
            </p14:nvContentPartPr>
            <p14:xfrm>
              <a:off x="6213021" y="2881992"/>
              <a:ext cx="8164" cy="816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568286-3CB8-86D5-8058-26FF3FCBE1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4821" y="2473792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F5594E1-E151-B5F6-CB00-6E45FBA04A90}"/>
                  </a:ext>
                </a:extLst>
              </p14:cNvPr>
              <p14:cNvContentPartPr/>
              <p14:nvPr/>
            </p14:nvContentPartPr>
            <p14:xfrm>
              <a:off x="5780314" y="2441121"/>
              <a:ext cx="8164" cy="8164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F5594E1-E151-B5F6-CB00-6E45FBA04A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2114" y="2032921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B75129C-69C4-7CF4-AFE5-C3BD7A035C59}"/>
                  </a:ext>
                </a:extLst>
              </p14:cNvPr>
              <p14:cNvContentPartPr/>
              <p14:nvPr/>
            </p14:nvContentPartPr>
            <p14:xfrm>
              <a:off x="6604907" y="3004457"/>
              <a:ext cx="8164" cy="8164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B75129C-69C4-7CF4-AFE5-C3BD7A035C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96707" y="2596257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4911DD4-E5B1-12AF-6AB3-27FE987C919B}"/>
                  </a:ext>
                </a:extLst>
              </p14:cNvPr>
              <p14:cNvContentPartPr/>
              <p14:nvPr/>
            </p14:nvContentPartPr>
            <p14:xfrm>
              <a:off x="6466114" y="2677885"/>
              <a:ext cx="8164" cy="816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4911DD4-E5B1-12AF-6AB3-27FE987C91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7914" y="2269685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B6B0076-9C7A-1DDC-CA8C-37A18FDC534E}"/>
                  </a:ext>
                </a:extLst>
              </p14:cNvPr>
              <p14:cNvContentPartPr/>
              <p14:nvPr/>
            </p14:nvContentPartPr>
            <p14:xfrm>
              <a:off x="3191057" y="3453102"/>
              <a:ext cx="488204" cy="188553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B6B0076-9C7A-1DDC-CA8C-37A18FDC53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28098" y="3390251"/>
                <a:ext cx="613763" cy="3138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16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>
            <a:stCxn id="136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254002" y="252672"/>
            <a:ext cx="827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 dirty="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Reconstruction example of </a:t>
            </a:r>
            <a:r>
              <a:rPr lang="en" sz="2000" dirty="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METU CENG's cat, "Java"</a:t>
            </a:r>
            <a:endParaRPr lang="en-US" sz="2000" dirty="0">
              <a:solidFill>
                <a:srgbClr val="717073"/>
              </a:solidFill>
              <a:latin typeface="Comfortaa"/>
              <a:ea typeface="Comfortaa"/>
              <a:cs typeface="Comfortaa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cat sitting on a chair&#10;&#10;Description automatically generated">
            <a:extLst>
              <a:ext uri="{FF2B5EF4-FFF2-40B4-BE49-F238E27FC236}">
                <a16:creationId xmlns:a16="http://schemas.microsoft.com/office/drawing/2014/main" id="{5D03CB85-62C9-FC33-56C1-2DA54AE802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94" t="10166" r="9578" b="14324"/>
          <a:stretch/>
        </p:blipFill>
        <p:spPr>
          <a:xfrm>
            <a:off x="2404010" y="809006"/>
            <a:ext cx="8987147" cy="2120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45CC8-A387-3859-DF44-8171A79146F1}"/>
              </a:ext>
            </a:extLst>
          </p:cNvPr>
          <p:cNvSpPr txBox="1"/>
          <p:nvPr/>
        </p:nvSpPr>
        <p:spPr>
          <a:xfrm>
            <a:off x="2330531" y="2850077"/>
            <a:ext cx="22414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fortaa"/>
              </a:rPr>
              <a:t>50% masking ratio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Linear Probing 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vs Full Fine-tuning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1953" y="776906"/>
            <a:ext cx="8961944" cy="421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In linear probing, the </a:t>
            </a:r>
            <a:r>
              <a:rPr lang="en" sz="1900" u="sng" dirty="0">
                <a:solidFill>
                  <a:schemeClr val="dk1"/>
                </a:solidFill>
                <a:latin typeface="Comfortaa"/>
              </a:rPr>
              <a:t>pre-trained model is fixed,</a:t>
            </a:r>
            <a:r>
              <a:rPr lang="en" sz="1900" dirty="0">
                <a:solidFill>
                  <a:schemeClr val="dk1"/>
                </a:solidFill>
                <a:latin typeface="Comfortaa"/>
              </a:rPr>
              <a:t> and </a:t>
            </a:r>
            <a:r>
              <a:rPr lang="en" sz="1900" u="sng" dirty="0">
                <a:solidFill>
                  <a:schemeClr val="dk1"/>
                </a:solidFill>
                <a:latin typeface="Comfortaa"/>
              </a:rPr>
              <a:t>only one linear layer is added</a:t>
            </a:r>
            <a:r>
              <a:rPr lang="en" sz="1900" dirty="0">
                <a:solidFill>
                  <a:schemeClr val="dk1"/>
                </a:solidFill>
                <a:latin typeface="Comfortaa"/>
              </a:rPr>
              <a:t> at the end, to predict the labels (or produce the output). This method is used to assess the quality of representations from a pre-trained feature extraction model. (*)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In fine-tuning, </a:t>
            </a:r>
            <a:r>
              <a:rPr lang="en" sz="1900" u="sng" dirty="0">
                <a:solidFill>
                  <a:schemeClr val="dk1"/>
                </a:solidFill>
                <a:latin typeface="Comfortaa"/>
              </a:rPr>
              <a:t>pre-trained model is further trained (not fixed)</a:t>
            </a:r>
            <a:r>
              <a:rPr lang="en" sz="1900" dirty="0">
                <a:solidFill>
                  <a:schemeClr val="dk1"/>
                </a:solidFill>
                <a:latin typeface="Comfortaa"/>
              </a:rPr>
              <a:t>, </a:t>
            </a:r>
            <a:br>
              <a:rPr lang="en" sz="1900" dirty="0">
                <a:solidFill>
                  <a:schemeClr val="dk1"/>
                </a:solidFill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and one or more layers, possibly with non-linearities are added.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Hence, linear probing provides a measure of representation quality of a pre-training in restricted conditions, while fine-tuning exploits models near-true potential to adopt for new tasks.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In linear probing, since only 1 linear layer is trained,  is fast to train and less computationally expensive.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8AC19-705C-00CE-42F9-2BB0280FD252}"/>
              </a:ext>
            </a:extLst>
          </p:cNvPr>
          <p:cNvSpPr txBox="1"/>
          <p:nvPr/>
        </p:nvSpPr>
        <p:spPr>
          <a:xfrm>
            <a:off x="172193" y="4866656"/>
            <a:ext cx="39529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i="1" dirty="0">
                <a:latin typeface="Comfortaa"/>
              </a:rPr>
              <a:t>*  </a:t>
            </a:r>
            <a:r>
              <a:rPr lang="en-US" sz="600" dirty="0">
                <a:latin typeface="Comfortaa"/>
              </a:rPr>
              <a:t>Self-Supervised Learning of Pretext-Invariant Representations</a:t>
            </a:r>
            <a:r>
              <a:rPr lang="en-US" sz="600" i="1" dirty="0">
                <a:latin typeface="Comfortaa"/>
              </a:rPr>
              <a:t>:</a:t>
            </a:r>
            <a:endParaRPr lang="en-US" dirty="0">
              <a:latin typeface="Comfortaa"/>
            </a:endParaRPr>
          </a:p>
          <a:p>
            <a:pPr algn="ctr"/>
            <a:r>
              <a:rPr lang="en-US" sz="600" dirty="0">
                <a:latin typeface="Comfortaa"/>
                <a:hlinkClick r:id="rId4"/>
              </a:rPr>
              <a:t>https://arxiv.org/pdf/1912.01991</a:t>
            </a:r>
            <a:endParaRPr lang="en-US" sz="600" dirty="0"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082370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Ablation 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Experiments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1953" y="776906"/>
            <a:ext cx="8961944" cy="446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>
              <a:lnSpc>
                <a:spcPct val="150000"/>
              </a:lnSpc>
              <a:buClr>
                <a:srgbClr val="717073"/>
              </a:buClr>
              <a:buSzPts val="1800"/>
            </a:pPr>
            <a:r>
              <a:rPr lang="en" sz="1900">
                <a:solidFill>
                  <a:schemeClr val="dk1"/>
                </a:solidFill>
                <a:latin typeface="Comfortaa"/>
              </a:rPr>
              <a:t>8 topics are considered in ablation studies:</a:t>
            </a:r>
          </a:p>
          <a:p>
            <a:pPr marL="457200">
              <a:lnSpc>
                <a:spcPct val="150000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>
                <a:solidFill>
                  <a:schemeClr val="dk1"/>
                </a:solidFill>
                <a:latin typeface="Comfortaa"/>
              </a:rPr>
              <a:t>Masking ratio</a:t>
            </a:r>
          </a:p>
          <a:p>
            <a:pPr marL="457200">
              <a:lnSpc>
                <a:spcPct val="150000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>
                <a:solidFill>
                  <a:schemeClr val="dk1"/>
                </a:solidFill>
                <a:latin typeface="Comfortaa"/>
              </a:rPr>
              <a:t>Decoder depth</a:t>
            </a:r>
          </a:p>
          <a:p>
            <a:pPr marL="457200">
              <a:lnSpc>
                <a:spcPct val="150000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>
                <a:solidFill>
                  <a:schemeClr val="dk1"/>
                </a:solidFill>
                <a:latin typeface="Comfortaa"/>
              </a:rPr>
              <a:t>Decoder width</a:t>
            </a:r>
          </a:p>
          <a:p>
            <a:pPr marL="457200">
              <a:lnSpc>
                <a:spcPct val="150000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>
                <a:solidFill>
                  <a:schemeClr val="dk1"/>
                </a:solidFill>
                <a:latin typeface="Comfortaa"/>
              </a:rPr>
              <a:t>Mask token (used or not in encoder)</a:t>
            </a:r>
          </a:p>
          <a:p>
            <a:pPr marL="457200">
              <a:lnSpc>
                <a:spcPct val="150000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>
                <a:solidFill>
                  <a:schemeClr val="dk1"/>
                </a:solidFill>
                <a:latin typeface="Comfortaa"/>
              </a:rPr>
              <a:t>Reconstruction target</a:t>
            </a:r>
          </a:p>
          <a:p>
            <a:pPr marL="457200">
              <a:lnSpc>
                <a:spcPct val="150000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>
                <a:solidFill>
                  <a:schemeClr val="dk1"/>
                </a:solidFill>
                <a:latin typeface="Comfortaa"/>
              </a:rPr>
              <a:t>Data augmentation</a:t>
            </a:r>
          </a:p>
          <a:p>
            <a:pPr marL="457200">
              <a:lnSpc>
                <a:spcPct val="150000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>
                <a:solidFill>
                  <a:schemeClr val="dk1"/>
                </a:solidFill>
                <a:latin typeface="Comfortaa"/>
              </a:rPr>
              <a:t>Mask sampling method</a:t>
            </a:r>
            <a:endParaRPr lang="en"/>
          </a:p>
          <a:p>
            <a:pPr marL="457200">
              <a:lnSpc>
                <a:spcPct val="150000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>
                <a:solidFill>
                  <a:schemeClr val="dk1"/>
                </a:solidFill>
                <a:latin typeface="Comfortaa"/>
              </a:rPr>
              <a:t>Training schedule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35871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Masking 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Ratio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1953" y="817727"/>
            <a:ext cx="8961944" cy="379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High masking ratios (≈75%) works </a:t>
            </a:r>
            <a:br>
              <a:rPr lang="en" sz="1900" dirty="0"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well for both cases, considering </a:t>
            </a:r>
            <a:br>
              <a:rPr lang="en" sz="1900" dirty="0">
                <a:solidFill>
                  <a:schemeClr val="dk1"/>
                </a:solidFill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the information density </a:t>
            </a:r>
            <a:br>
              <a:rPr lang="en" sz="1900" dirty="0">
                <a:solidFill>
                  <a:schemeClr val="dk1"/>
                </a:solidFill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difference with NLP.</a:t>
            </a:r>
            <a:endParaRPr lang="en-US" dirty="0">
              <a:solidFill>
                <a:schemeClr val="dk1"/>
              </a:solidFill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latin typeface="Comfortaa"/>
              </a:rPr>
              <a:t>Choosing high masking ratios</a:t>
            </a:r>
            <a:br>
              <a:rPr lang="en" sz="1900" dirty="0">
                <a:latin typeface="Comfortaa"/>
              </a:rPr>
            </a:br>
            <a:r>
              <a:rPr lang="en" sz="1900" dirty="0">
                <a:latin typeface="Comfortaa"/>
              </a:rPr>
              <a:t>increases the speed in both</a:t>
            </a:r>
            <a:br>
              <a:rPr lang="en" sz="1900" dirty="0">
                <a:latin typeface="Comfortaa"/>
              </a:rPr>
            </a:br>
            <a:r>
              <a:rPr lang="en" sz="1900" dirty="0">
                <a:latin typeface="Comfortaa"/>
              </a:rPr>
              <a:t>training and inference time since</a:t>
            </a:r>
            <a:br>
              <a:rPr lang="en" sz="1900" dirty="0">
                <a:latin typeface="Comfortaa"/>
              </a:rPr>
            </a:br>
            <a:r>
              <a:rPr lang="en" sz="1900" dirty="0">
                <a:latin typeface="Comfortaa"/>
              </a:rPr>
              <a:t>encoders computations </a:t>
            </a:r>
            <a:endParaRPr lang="en-US" dirty="0"/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latin typeface="Comfortaa"/>
              </a:rPr>
              <a:t>From 10% to 90%, all masking ratios produce better results when compared to trained from scratch (82.5% accuracy)</a:t>
            </a:r>
            <a:br>
              <a:rPr lang="en" sz="1900" dirty="0">
                <a:latin typeface="Comfortaa"/>
              </a:rPr>
            </a:br>
            <a:endParaRPr lang="en-US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4261A-F739-B115-8438-D5AF43C1694C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8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9AA26-D7B8-4589-F5EC-9DCA613545D9}"/>
              </a:ext>
            </a:extLst>
          </p:cNvPr>
          <p:cNvSpPr txBox="1"/>
          <p:nvPr/>
        </p:nvSpPr>
        <p:spPr>
          <a:xfrm>
            <a:off x="5481985" y="2733932"/>
            <a:ext cx="302740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8. Effect of masking ratio</a:t>
            </a:r>
            <a:br>
              <a:rPr lang="en-US" sz="1000">
                <a:latin typeface="Comfortaa"/>
              </a:rPr>
            </a:br>
            <a:r>
              <a:rPr lang="en-US" sz="1000">
                <a:latin typeface="Comfortaa"/>
              </a:rPr>
              <a:t>on fine-tuning and linear probing</a:t>
            </a:r>
            <a:endParaRPr lang="en-US" sz="1000"/>
          </a:p>
          <a:p>
            <a:pPr algn="ctr"/>
            <a:r>
              <a:rPr lang="en-US" sz="1000">
                <a:latin typeface="Comfortaa"/>
              </a:rPr>
              <a:t>top-1 accuracies on IN1K</a:t>
            </a:r>
          </a:p>
        </p:txBody>
      </p:sp>
      <p:pic>
        <p:nvPicPr>
          <p:cNvPr id="4" name="Picture 3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7AD05121-A909-3839-55AC-86A4BD044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779" y="147611"/>
            <a:ext cx="4204607" cy="25867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D8EB7B-4330-D720-8B7E-B720CF79F573}"/>
                  </a:ext>
                </a:extLst>
              </p14:cNvPr>
              <p14:cNvContentPartPr/>
              <p14:nvPr/>
            </p14:nvContentPartPr>
            <p14:xfrm>
              <a:off x="7380514" y="3771900"/>
              <a:ext cx="8164" cy="816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D8EB7B-4330-D720-8B7E-B720CF79F5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2314" y="3363700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7718F0-E4B6-9730-7534-5B27FDF11C25}"/>
                  </a:ext>
                </a:extLst>
              </p14:cNvPr>
              <p14:cNvContentPartPr/>
              <p14:nvPr/>
            </p14:nvContentPartPr>
            <p14:xfrm>
              <a:off x="4914900" y="3682093"/>
              <a:ext cx="8164" cy="816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7718F0-E4B6-9730-7534-5B27FDF11C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6700" y="3273893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CF69D7-4A80-C1FF-872B-EF7C50711296}"/>
                  </a:ext>
                </a:extLst>
              </p14:cNvPr>
              <p14:cNvContentPartPr/>
              <p14:nvPr/>
            </p14:nvContentPartPr>
            <p14:xfrm>
              <a:off x="2041071" y="2024742"/>
              <a:ext cx="8164" cy="816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CF69D7-4A80-C1FF-872B-EF7C507112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2871" y="1616542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F94B44-5942-0EEC-EAF0-13B5073A24C8}"/>
                  </a:ext>
                </a:extLst>
              </p14:cNvPr>
              <p14:cNvContentPartPr/>
              <p14:nvPr/>
            </p14:nvContentPartPr>
            <p14:xfrm>
              <a:off x="5078185" y="3608614"/>
              <a:ext cx="8164" cy="816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F94B44-5942-0EEC-EAF0-13B5073A24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9985" y="3200414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666BB3F-EE66-7F53-F70C-43796592DE4C}"/>
                  </a:ext>
                </a:extLst>
              </p14:cNvPr>
              <p14:cNvContentPartPr/>
              <p14:nvPr/>
            </p14:nvContentPartPr>
            <p14:xfrm>
              <a:off x="6800850" y="3486150"/>
              <a:ext cx="8164" cy="816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666BB3F-EE66-7F53-F70C-43796592DE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2650" y="3077950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9A7BF4E-F1D0-84E0-2918-7643CF816641}"/>
                  </a:ext>
                </a:extLst>
              </p14:cNvPr>
              <p14:cNvContentPartPr/>
              <p14:nvPr/>
            </p14:nvContentPartPr>
            <p14:xfrm>
              <a:off x="8025493" y="3306535"/>
              <a:ext cx="8164" cy="8164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9A7BF4E-F1D0-84E0-2918-7643CF8166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7293" y="2898335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30EF8C-5B90-A076-E957-133169005CC3}"/>
                  </a:ext>
                </a:extLst>
              </p14:cNvPr>
              <p14:cNvContentPartPr/>
              <p14:nvPr/>
            </p14:nvContentPartPr>
            <p14:xfrm>
              <a:off x="8033657" y="3371850"/>
              <a:ext cx="8164" cy="8164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30EF8C-5B90-A076-E957-133169005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25457" y="2963650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DF03346-AC4C-0E4C-9FBD-36749B742C9B}"/>
                  </a:ext>
                </a:extLst>
              </p14:cNvPr>
              <p14:cNvContentPartPr/>
              <p14:nvPr/>
            </p14:nvContentPartPr>
            <p14:xfrm>
              <a:off x="3061607" y="3306535"/>
              <a:ext cx="8164" cy="8164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DF03346-AC4C-0E4C-9FBD-36749B742C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3407" y="2898335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8DC57B-D703-0B8B-84BF-A0420CF03E27}"/>
                  </a:ext>
                </a:extLst>
              </p14:cNvPr>
              <p14:cNvContentPartPr/>
              <p14:nvPr/>
            </p14:nvContentPartPr>
            <p14:xfrm>
              <a:off x="5094514" y="3690257"/>
              <a:ext cx="8164" cy="816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8DC57B-D703-0B8B-84BF-A0420CF03E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6314" y="3282057"/>
                <a:ext cx="816400" cy="8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10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Decoder 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Depth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-153168" y="776906"/>
            <a:ext cx="8961944" cy="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Using a decoder with an 8-block depth is </a:t>
            </a:r>
            <a:br>
              <a:rPr lang="en" sz="1900" dirty="0">
                <a:solidFill>
                  <a:schemeClr val="dk1"/>
                </a:solidFill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effective for both fine-tuning and linear </a:t>
            </a:r>
            <a:br>
              <a:rPr lang="en" sz="1900" dirty="0">
                <a:solidFill>
                  <a:schemeClr val="dk1"/>
                </a:solidFill>
                <a:latin typeface="Comfortaa"/>
              </a:rPr>
            </a:br>
            <a:r>
              <a:rPr lang="en" sz="1900">
                <a:solidFill>
                  <a:schemeClr val="dk1"/>
                </a:solidFill>
                <a:latin typeface="Comfortaa"/>
              </a:rPr>
              <a:t>probing.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Decoder </a:t>
            </a:r>
            <a:r>
              <a:rPr lang="en" sz="1900" u="sng" dirty="0">
                <a:solidFill>
                  <a:schemeClr val="dk1"/>
                </a:solidFill>
                <a:latin typeface="Comfortaa"/>
              </a:rPr>
              <a:t>depth is not critical for fine-tuning</a:t>
            </a:r>
            <a:r>
              <a:rPr lang="en" sz="1900" dirty="0">
                <a:solidFill>
                  <a:schemeClr val="dk1"/>
                </a:solidFill>
                <a:latin typeface="Comfortaa"/>
              </a:rPr>
              <a:t>.</a:t>
            </a:r>
            <a:endParaRPr lang="en-US" dirty="0">
              <a:solidFill>
                <a:schemeClr val="dk1"/>
              </a:solidFill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However, decoder performance deteriorates with shallow </a:t>
            </a:r>
            <a:br>
              <a:rPr lang="en" sz="1900" dirty="0">
                <a:solidFill>
                  <a:schemeClr val="dk1"/>
                </a:solidFill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decoders. If the decoder is not deep enough,</a:t>
            </a:r>
            <a:br>
              <a:rPr lang="en" sz="1900" dirty="0"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then the encoders output will possibly be less</a:t>
            </a:r>
            <a:br>
              <a:rPr lang="en" sz="1900" dirty="0"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abstract and more focused on reconstruction task.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latin typeface="Comfortaa"/>
              </a:rPr>
              <a:t>Only 1 decoder block is enough for fine-tuning task. This can speed up the training even more if needed!</a:t>
            </a:r>
            <a:br>
              <a:rPr lang="en" sz="1900" dirty="0">
                <a:latin typeface="Comfortaa"/>
              </a:rPr>
            </a:br>
            <a:endParaRPr lang="en" sz="19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4261A-F739-B115-8438-D5AF43C1694C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9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9E86B743-C490-C88F-6DE1-0317663FC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952" y="143488"/>
            <a:ext cx="3027405" cy="1875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E9AA26-D7B8-4589-F5EC-9DCA613545D9}"/>
              </a:ext>
            </a:extLst>
          </p:cNvPr>
          <p:cNvSpPr txBox="1"/>
          <p:nvPr/>
        </p:nvSpPr>
        <p:spPr>
          <a:xfrm>
            <a:off x="6118579" y="2015695"/>
            <a:ext cx="302740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9. Effect of decoder depth</a:t>
            </a:r>
            <a:br>
              <a:rPr lang="en-US" sz="1000">
                <a:latin typeface="Comfortaa"/>
              </a:rPr>
            </a:br>
            <a:r>
              <a:rPr lang="en-US" sz="1000">
                <a:latin typeface="Comfortaa"/>
              </a:rPr>
              <a:t>on fine-tuning and linear probing</a:t>
            </a:r>
            <a:endParaRPr lang="en-US" sz="1000"/>
          </a:p>
          <a:p>
            <a:pPr algn="ctr"/>
            <a:r>
              <a:rPr lang="en-US" sz="1000">
                <a:latin typeface="Comfortaa"/>
              </a:rPr>
              <a:t>top-1 accuracies on IN1K</a:t>
            </a:r>
          </a:p>
        </p:txBody>
      </p:sp>
    </p:spTree>
    <p:extLst>
      <p:ext uri="{BB962C8B-B14F-4D97-AF65-F5344CB8AC3E}">
        <p14:creationId xmlns:p14="http://schemas.microsoft.com/office/powerpoint/2010/main" val="1268599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Decoder 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Width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1953" y="776906"/>
            <a:ext cx="8961944" cy="421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Choosing a decoder width of 512 is a </a:t>
            </a:r>
            <a:br>
              <a:rPr lang="en" sz="1900" dirty="0">
                <a:solidFill>
                  <a:schemeClr val="dk1"/>
                </a:solidFill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viable option for both fine-tuning and </a:t>
            </a:r>
            <a:br>
              <a:rPr lang="en" sz="1900" dirty="0">
                <a:solidFill>
                  <a:schemeClr val="dk1"/>
                </a:solidFill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linear probing.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u="sng" dirty="0">
                <a:solidFill>
                  <a:schemeClr val="dk1"/>
                </a:solidFill>
                <a:latin typeface="Comfortaa"/>
              </a:rPr>
              <a:t>Narrower decoders also yield strong</a:t>
            </a:r>
            <a:r>
              <a:rPr lang="en" sz="1900" dirty="0">
                <a:solidFill>
                  <a:schemeClr val="dk1"/>
                </a:solidFill>
                <a:latin typeface="Comfortaa"/>
              </a:rPr>
              <a:t> </a:t>
            </a:r>
            <a:br>
              <a:rPr lang="en" sz="1900" u="sng" dirty="0">
                <a:solidFill>
                  <a:schemeClr val="dk1"/>
                </a:solidFill>
                <a:latin typeface="Comfortaa"/>
              </a:rPr>
            </a:br>
            <a:r>
              <a:rPr lang="en" sz="1900" u="sng" dirty="0">
                <a:solidFill>
                  <a:schemeClr val="dk1"/>
                </a:solidFill>
                <a:latin typeface="Comfortaa"/>
              </a:rPr>
              <a:t>performance</a:t>
            </a:r>
            <a:r>
              <a:rPr lang="en" sz="1900" dirty="0">
                <a:solidFill>
                  <a:schemeClr val="dk1"/>
                </a:solidFill>
                <a:latin typeface="Comfortaa"/>
              </a:rPr>
              <a:t> in fine-tuning tasks.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These depth and width choices makes the decoder lightweight, which has 9% FLOPs per token vs </a:t>
            </a:r>
            <a:r>
              <a:rPr lang="en" sz="1900" dirty="0" err="1">
                <a:solidFill>
                  <a:schemeClr val="dk1"/>
                </a:solidFill>
                <a:latin typeface="Comfortaa"/>
              </a:rPr>
              <a:t>ViT</a:t>
            </a:r>
            <a:r>
              <a:rPr lang="en" sz="1900" dirty="0">
                <a:solidFill>
                  <a:schemeClr val="dk1"/>
                </a:solidFill>
                <a:latin typeface="Comfortaa"/>
              </a:rPr>
              <a:t>-L (24 blocks, 1024-d)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From now on, 8-blocks 512-width decoder is used if not specified.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4261A-F739-B115-8438-D5AF43C1694C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10 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9AA26-D7B8-4589-F5EC-9DCA613545D9}"/>
              </a:ext>
            </a:extLst>
          </p:cNvPr>
          <p:cNvSpPr txBox="1"/>
          <p:nvPr/>
        </p:nvSpPr>
        <p:spPr>
          <a:xfrm>
            <a:off x="5938965" y="2015695"/>
            <a:ext cx="302740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10. Effect of decoder width</a:t>
            </a:r>
            <a:br>
              <a:rPr lang="en-US" sz="1000">
                <a:latin typeface="Comfortaa"/>
              </a:rPr>
            </a:br>
            <a:r>
              <a:rPr lang="en-US" sz="1000">
                <a:latin typeface="Comfortaa"/>
              </a:rPr>
              <a:t>on fine-tuning and linear probing</a:t>
            </a:r>
            <a:endParaRPr lang="en-US" sz="1000"/>
          </a:p>
          <a:p>
            <a:pPr algn="ctr"/>
            <a:r>
              <a:rPr lang="en-US" sz="1000">
                <a:latin typeface="Comfortaa"/>
              </a:rPr>
              <a:t>top-1 accuracies on IN1K</a:t>
            </a:r>
          </a:p>
        </p:txBody>
      </p:sp>
      <p:pic>
        <p:nvPicPr>
          <p:cNvPr id="2" name="Picture 1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8DD65096-D0C9-949C-1AA6-FCBC4E828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966" y="147732"/>
            <a:ext cx="3027406" cy="18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Mask 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Token (for encoder)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-136840" y="687099"/>
            <a:ext cx="8961944" cy="400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u="sng">
                <a:solidFill>
                  <a:schemeClr val="dk1"/>
                </a:solidFill>
                <a:latin typeface="Comfortaa"/>
              </a:rPr>
              <a:t>Not using mask tokens</a:t>
            </a:r>
            <a:r>
              <a:rPr lang="en" sz="1800">
                <a:solidFill>
                  <a:schemeClr val="dk1"/>
                </a:solidFill>
                <a:latin typeface="Comfortaa"/>
              </a:rPr>
              <a:t> on encoder is</a:t>
            </a:r>
            <a:br>
              <a:rPr lang="en" sz="1800">
                <a:latin typeface="Comfortaa"/>
              </a:rPr>
            </a:br>
            <a:r>
              <a:rPr lang="en" sz="1800">
                <a:solidFill>
                  <a:schemeClr val="dk1"/>
                </a:solidFill>
                <a:latin typeface="Comfortaa"/>
              </a:rPr>
              <a:t>one of the </a:t>
            </a:r>
            <a:r>
              <a:rPr lang="en" sz="1800" u="sng">
                <a:solidFill>
                  <a:schemeClr val="dk1"/>
                </a:solidFill>
                <a:latin typeface="Comfortaa"/>
              </a:rPr>
              <a:t>key-features</a:t>
            </a:r>
            <a:r>
              <a:rPr lang="en" sz="1800">
                <a:solidFill>
                  <a:schemeClr val="dk1"/>
                </a:solidFill>
                <a:latin typeface="Comfortaa"/>
              </a:rPr>
              <a:t> of the paper.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8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>
                <a:solidFill>
                  <a:schemeClr val="dk1"/>
                </a:solidFill>
                <a:latin typeface="Comfortaa"/>
              </a:rPr>
              <a:t>It reduces overall FLOPs by 3.3x which significantly reduces the training time. (using 1-block decoder further boosts the speed!)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>
                <a:solidFill>
                  <a:schemeClr val="dk1"/>
                </a:solidFill>
                <a:latin typeface="Comfortaa"/>
              </a:rPr>
              <a:t>Moreover, accuracy considerably</a:t>
            </a:r>
            <a:br>
              <a:rPr lang="en" sz="1800">
                <a:latin typeface="Comfortaa"/>
              </a:rPr>
            </a:br>
            <a:r>
              <a:rPr lang="en" sz="1800">
                <a:solidFill>
                  <a:schemeClr val="dk1"/>
                </a:solidFill>
                <a:latin typeface="Comfortaa"/>
              </a:rPr>
              <a:t>drops, especially in linear probing</a:t>
            </a:r>
            <a:br>
              <a:rPr lang="en" sz="1800">
                <a:latin typeface="Comfortaa"/>
              </a:rPr>
            </a:br>
            <a:r>
              <a:rPr lang="en" sz="1800">
                <a:solidFill>
                  <a:schemeClr val="dk1"/>
                </a:solidFill>
                <a:latin typeface="Comfortaa"/>
              </a:rPr>
              <a:t>when mask tokens are used.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>
                <a:solidFill>
                  <a:schemeClr val="dk1"/>
                </a:solidFill>
                <a:latin typeface="Comfortaa"/>
              </a:rPr>
              <a:t>Also, memory usage is reduced which</a:t>
            </a:r>
            <a:br>
              <a:rPr lang="en" sz="1800">
                <a:solidFill>
                  <a:schemeClr val="dk1"/>
                </a:solidFill>
                <a:latin typeface="Comfortaa"/>
              </a:rPr>
            </a:br>
            <a:r>
              <a:rPr lang="en" sz="1800">
                <a:solidFill>
                  <a:schemeClr val="dk1"/>
                </a:solidFill>
                <a:latin typeface="Comfortaa"/>
              </a:rPr>
              <a:t>makes training larger models possible</a:t>
            </a:r>
            <a:br>
              <a:rPr lang="en" sz="1800">
                <a:solidFill>
                  <a:schemeClr val="dk1"/>
                </a:solidFill>
                <a:latin typeface="Comfortaa"/>
              </a:rPr>
            </a:br>
            <a:r>
              <a:rPr lang="en" sz="1800">
                <a:solidFill>
                  <a:schemeClr val="dk1"/>
                </a:solidFill>
                <a:latin typeface="Comfortaa"/>
              </a:rPr>
              <a:t>or increase batch-size for even faster</a:t>
            </a:r>
            <a:br>
              <a:rPr lang="en" sz="1800">
                <a:solidFill>
                  <a:schemeClr val="dk1"/>
                </a:solidFill>
                <a:latin typeface="Comfortaa"/>
              </a:rPr>
            </a:br>
            <a:r>
              <a:rPr lang="en" sz="1800">
                <a:solidFill>
                  <a:schemeClr val="dk1"/>
                </a:solidFill>
                <a:latin typeface="Comfortaa"/>
              </a:rPr>
              <a:t>trainings.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4261A-F739-B115-8438-D5AF43C1694C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11 and 12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9AA26-D7B8-4589-F5EC-9DCA613545D9}"/>
              </a:ext>
            </a:extLst>
          </p:cNvPr>
          <p:cNvSpPr txBox="1"/>
          <p:nvPr/>
        </p:nvSpPr>
        <p:spPr>
          <a:xfrm>
            <a:off x="5645493" y="1204783"/>
            <a:ext cx="339038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11. Effect of using mask token on encoder</a:t>
            </a:r>
            <a:br>
              <a:rPr lang="en-US" sz="1000">
                <a:latin typeface="Comfortaa"/>
              </a:rPr>
            </a:br>
            <a:r>
              <a:rPr lang="en-US" sz="1000">
                <a:latin typeface="Comfortaa"/>
              </a:rPr>
              <a:t>on fine-tuning and linear probing</a:t>
            </a:r>
            <a:endParaRPr lang="en-US" sz="1000"/>
          </a:p>
          <a:p>
            <a:pPr algn="ctr"/>
            <a:r>
              <a:rPr lang="en-US" sz="1000">
                <a:latin typeface="Comfortaa"/>
              </a:rPr>
              <a:t>top-1 accuracies on IN1K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08692A-D6DC-7123-FE1B-496239407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277" y="480815"/>
            <a:ext cx="3259095" cy="721978"/>
          </a:xfrm>
          <a:prstGeom prst="rect">
            <a:avLst/>
          </a:prstGeom>
        </p:spPr>
      </p:pic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C2FB08E-6A84-78C8-67E0-46E74A9B2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029" y="2801659"/>
            <a:ext cx="3314701" cy="1189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3E660-A36E-7DDC-A7BA-8F10A0B0C4C9}"/>
              </a:ext>
            </a:extLst>
          </p:cNvPr>
          <p:cNvSpPr txBox="1"/>
          <p:nvPr/>
        </p:nvSpPr>
        <p:spPr>
          <a:xfrm>
            <a:off x="5588343" y="3996969"/>
            <a:ext cx="339038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12. Effects of not using mask tokens</a:t>
            </a:r>
            <a:br>
              <a:rPr lang="en-US" sz="1000">
                <a:latin typeface="Comfortaa"/>
              </a:rPr>
            </a:br>
            <a:r>
              <a:rPr lang="en-US" sz="1000">
                <a:latin typeface="Comfortaa"/>
              </a:rPr>
              <a:t>and decoder depth as training times</a:t>
            </a:r>
            <a:br>
              <a:rPr lang="en-US" sz="1000">
                <a:latin typeface="Comfortaa"/>
              </a:rPr>
            </a:br>
            <a:r>
              <a:rPr lang="en-US" sz="1000">
                <a:latin typeface="Comfortaa"/>
              </a:rPr>
              <a:t>and fine-tuning top-1 accuracies on IN1K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27096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Reconstruction 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Target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1953" y="793234"/>
            <a:ext cx="9141558" cy="400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Using pixel MSE loss with normalization</a:t>
            </a:r>
            <a:br>
              <a:rPr lang="en" sz="1800" dirty="0">
                <a:latin typeface="Comfortaa"/>
              </a:rPr>
            </a:br>
            <a:r>
              <a:rPr lang="en" sz="1800" dirty="0">
                <a:solidFill>
                  <a:schemeClr val="dk1"/>
                </a:solidFill>
                <a:latin typeface="Comfortaa"/>
              </a:rPr>
              <a:t>improves accuracy.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8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In PCA, they perform PCA and use largest 96 coefficients as the target.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8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They also compared the target in </a:t>
            </a:r>
            <a:r>
              <a:rPr lang="en" sz="1800" dirty="0" err="1">
                <a:solidFill>
                  <a:schemeClr val="dk1"/>
                </a:solidFill>
                <a:latin typeface="Comfortaa"/>
              </a:rPr>
              <a:t>BEiT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 (*), using </a:t>
            </a:r>
            <a:r>
              <a:rPr lang="en" sz="1800" dirty="0" err="1">
                <a:solidFill>
                  <a:schemeClr val="dk1"/>
                </a:solidFill>
                <a:latin typeface="Comfortaa"/>
              </a:rPr>
              <a:t>dVAE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 (**) as the tokenizer, where the MAE decoder is predicts token indices using</a:t>
            </a:r>
            <a:br>
              <a:rPr lang="en" sz="1800" dirty="0">
                <a:latin typeface="Comfortaa"/>
              </a:rPr>
            </a:br>
            <a:r>
              <a:rPr lang="en" sz="1800" dirty="0">
                <a:solidFill>
                  <a:schemeClr val="dk1"/>
                </a:solidFill>
                <a:latin typeface="Comfortaa"/>
              </a:rPr>
              <a:t>cross-entropy loss.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8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The </a:t>
            </a:r>
            <a:r>
              <a:rPr lang="en" sz="1800" u="sng" err="1">
                <a:solidFill>
                  <a:schemeClr val="dk1"/>
                </a:solidFill>
                <a:latin typeface="Comfortaa"/>
              </a:rPr>
              <a:t>BEiT</a:t>
            </a:r>
            <a:r>
              <a:rPr lang="en" sz="1800" u="sng" dirty="0">
                <a:solidFill>
                  <a:schemeClr val="dk1"/>
                </a:solidFill>
                <a:latin typeface="Comfortaa"/>
              </a:rPr>
              <a:t>(*) target has no advantages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 to normalized pixel MSE loss. Moreover, it is </a:t>
            </a:r>
            <a:r>
              <a:rPr lang="en" sz="1800" u="sng" dirty="0">
                <a:solidFill>
                  <a:schemeClr val="dk1"/>
                </a:solidFill>
                <a:latin typeface="Comfortaa"/>
              </a:rPr>
              <a:t>more complex and slower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 since </a:t>
            </a:r>
            <a:r>
              <a:rPr lang="en" sz="1800" err="1">
                <a:solidFill>
                  <a:schemeClr val="dk1"/>
                </a:solidFill>
                <a:latin typeface="Comfortaa"/>
              </a:rPr>
              <a:t>dVAE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 (**) tokenizer is large (40% of </a:t>
            </a:r>
            <a:r>
              <a:rPr lang="en" sz="1800" err="1">
                <a:solidFill>
                  <a:schemeClr val="dk1"/>
                </a:solidFill>
                <a:latin typeface="Comfortaa"/>
              </a:rPr>
              <a:t>ViT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-L).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4261A-F739-B115-8438-D5AF43C1694C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13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9AA26-D7B8-4589-F5EC-9DCA613545D9}"/>
              </a:ext>
            </a:extLst>
          </p:cNvPr>
          <p:cNvSpPr txBox="1"/>
          <p:nvPr/>
        </p:nvSpPr>
        <p:spPr>
          <a:xfrm>
            <a:off x="5861735" y="1390134"/>
            <a:ext cx="302740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13. Effect of reconstruction target</a:t>
            </a:r>
            <a:br>
              <a:rPr lang="en-US" sz="1000">
                <a:latin typeface="Comfortaa"/>
              </a:rPr>
            </a:br>
            <a:r>
              <a:rPr lang="en-US" sz="1000">
                <a:latin typeface="Comfortaa"/>
              </a:rPr>
              <a:t>on fine-tuning and linear probing</a:t>
            </a:r>
            <a:endParaRPr lang="en-US" sz="1000"/>
          </a:p>
          <a:p>
            <a:pPr algn="ctr"/>
            <a:r>
              <a:rPr lang="en-US" sz="1000">
                <a:latin typeface="Comfortaa"/>
              </a:rPr>
              <a:t>top-1 accuracies on IN1K</a:t>
            </a:r>
          </a:p>
        </p:txBody>
      </p:sp>
      <p:pic>
        <p:nvPicPr>
          <p:cNvPr id="2" name="Picture 1" descr="A black and white text with black text&#10;&#10;Description automatically generated">
            <a:extLst>
              <a:ext uri="{FF2B5EF4-FFF2-40B4-BE49-F238E27FC236}">
                <a16:creationId xmlns:a16="http://schemas.microsoft.com/office/drawing/2014/main" id="{B5B613EC-3337-5349-B439-E72141902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324" y="233496"/>
            <a:ext cx="3344049" cy="1154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D0927-E72B-9BA8-6143-76FFA878C425}"/>
              </a:ext>
            </a:extLst>
          </p:cNvPr>
          <p:cNvSpPr txBox="1"/>
          <p:nvPr/>
        </p:nvSpPr>
        <p:spPr>
          <a:xfrm>
            <a:off x="4990608" y="4556413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 BEIT: BERT Pre-Training of Image Transformers: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6"/>
              </a:rPr>
              <a:t>https://arxiv.org/pdf/2106.08254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12D54-397B-2467-617D-52C159C3449E}"/>
              </a:ext>
            </a:extLst>
          </p:cNvPr>
          <p:cNvSpPr txBox="1"/>
          <p:nvPr/>
        </p:nvSpPr>
        <p:spPr>
          <a:xfrm>
            <a:off x="4990607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** Zero-Shot Text-to-Image Generation: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7"/>
              </a:rPr>
              <a:t>https://arxiv.org/pdf/2102.12092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8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Data 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Augmentation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1953" y="776906"/>
            <a:ext cx="8961944" cy="321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The method is </a:t>
            </a:r>
            <a:r>
              <a:rPr lang="en" sz="1900" u="sng" dirty="0">
                <a:solidFill>
                  <a:schemeClr val="dk1"/>
                </a:solidFill>
                <a:latin typeface="Comfortaa"/>
              </a:rPr>
              <a:t>robust to not using</a:t>
            </a:r>
            <a:r>
              <a:rPr lang="en" sz="1900" dirty="0">
                <a:solidFill>
                  <a:schemeClr val="dk1"/>
                </a:solidFill>
                <a:latin typeface="Comfortaa"/>
              </a:rPr>
              <a:t> </a:t>
            </a:r>
            <a:br>
              <a:rPr lang="en" sz="1900" u="sng" dirty="0">
                <a:latin typeface="Comfortaa"/>
              </a:rPr>
            </a:br>
            <a:r>
              <a:rPr lang="en" sz="1900" u="sng" dirty="0">
                <a:solidFill>
                  <a:schemeClr val="dk1"/>
                </a:solidFill>
                <a:latin typeface="Comfortaa"/>
              </a:rPr>
              <a:t>augmentations</a:t>
            </a:r>
            <a:r>
              <a:rPr lang="en" sz="1900" dirty="0">
                <a:solidFill>
                  <a:schemeClr val="dk1"/>
                </a:solidFill>
                <a:latin typeface="Comfortaa"/>
              </a:rPr>
              <a:t>, which is significantly </a:t>
            </a:r>
            <a:br>
              <a:rPr lang="en" sz="1900" dirty="0"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differs from the contrastive learning</a:t>
            </a:r>
            <a:br>
              <a:rPr lang="en" sz="1900" dirty="0"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that heavily relies on augmentation.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Using random size (or even fix size) cropping increases the accuracies.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Adding color jittering drops the accuracy.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4261A-F739-B115-8438-D5AF43C1694C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14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9AA26-D7B8-4589-F5EC-9DCA613545D9}"/>
              </a:ext>
            </a:extLst>
          </p:cNvPr>
          <p:cNvSpPr txBox="1"/>
          <p:nvPr/>
        </p:nvSpPr>
        <p:spPr>
          <a:xfrm>
            <a:off x="5583708" y="1768560"/>
            <a:ext cx="302740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14. Effect of data augmentation</a:t>
            </a:r>
            <a:br>
              <a:rPr lang="en-US" sz="1000">
                <a:latin typeface="Comfortaa"/>
              </a:rPr>
            </a:br>
            <a:r>
              <a:rPr lang="en-US" sz="1000">
                <a:latin typeface="Comfortaa"/>
              </a:rPr>
              <a:t>on fine-tuning and linear probing</a:t>
            </a:r>
            <a:endParaRPr lang="en-US" sz="1000"/>
          </a:p>
          <a:p>
            <a:pPr algn="ctr"/>
            <a:r>
              <a:rPr lang="en-US" sz="1000">
                <a:latin typeface="Comfortaa"/>
              </a:rPr>
              <a:t>top-1 accuracies on IN1K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D425E-41AD-D16E-D6C7-F56DD9666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453" y="222158"/>
            <a:ext cx="3737919" cy="14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57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Mask 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Sampling Method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1953" y="776906"/>
            <a:ext cx="8961944" cy="321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Works </a:t>
            </a:r>
            <a:r>
              <a:rPr lang="en" sz="1900" u="sng" dirty="0">
                <a:solidFill>
                  <a:schemeClr val="dk1"/>
                </a:solidFill>
                <a:latin typeface="Comfortaa"/>
              </a:rPr>
              <a:t>best with the random sampling</a:t>
            </a:r>
            <a:r>
              <a:rPr lang="en" sz="1900" dirty="0">
                <a:solidFill>
                  <a:schemeClr val="dk1"/>
                </a:solidFill>
                <a:latin typeface="Comfortaa"/>
              </a:rPr>
              <a:t>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Block sampling is better as 50% ratio,</a:t>
            </a:r>
            <a:br>
              <a:rPr lang="en" sz="1900" dirty="0"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but still, it is worse.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Grid sampling makes the task easier </a:t>
            </a:r>
            <a:br>
              <a:rPr lang="en" sz="1900" dirty="0">
                <a:solidFill>
                  <a:schemeClr val="dk1"/>
                </a:solidFill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with a lower training loss and better </a:t>
            </a:r>
            <a:br>
              <a:rPr lang="en" sz="1900" dirty="0">
                <a:solidFill>
                  <a:schemeClr val="dk1"/>
                </a:solidFill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reconstruction. However, the </a:t>
            </a:r>
            <a:br>
              <a:rPr lang="en" sz="1900" dirty="0">
                <a:solidFill>
                  <a:schemeClr val="dk1"/>
                </a:solidFill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representation quality is worse.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4261A-F739-B115-8438-D5AF43C1694C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15 and 16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9AA26-D7B8-4589-F5EC-9DCA613545D9}"/>
              </a:ext>
            </a:extLst>
          </p:cNvPr>
          <p:cNvSpPr txBox="1"/>
          <p:nvPr/>
        </p:nvSpPr>
        <p:spPr>
          <a:xfrm>
            <a:off x="5738168" y="1822621"/>
            <a:ext cx="302740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15. Effect of decoder depth</a:t>
            </a:r>
            <a:br>
              <a:rPr lang="en-US" sz="1000">
                <a:latin typeface="Comfortaa"/>
              </a:rPr>
            </a:br>
            <a:r>
              <a:rPr lang="en-US" sz="1000">
                <a:latin typeface="Comfortaa"/>
              </a:rPr>
              <a:t>on fine-tuning and linear probing</a:t>
            </a:r>
            <a:endParaRPr lang="en-US" sz="1000"/>
          </a:p>
          <a:p>
            <a:pPr algn="ctr"/>
            <a:r>
              <a:rPr lang="en-US" sz="1000">
                <a:latin typeface="Comfortaa"/>
              </a:rPr>
              <a:t>top-1 accuracies on IN1K</a:t>
            </a:r>
          </a:p>
        </p:txBody>
      </p:sp>
      <p:pic>
        <p:nvPicPr>
          <p:cNvPr id="2" name="Picture 1" descr="A table with numbers and a line&#10;&#10;Description automatically generated">
            <a:extLst>
              <a:ext uri="{FF2B5EF4-FFF2-40B4-BE49-F238E27FC236}">
                <a16:creationId xmlns:a16="http://schemas.microsoft.com/office/drawing/2014/main" id="{1B4A3F41-9795-FDC3-C471-3BF73DA26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49" y="281116"/>
            <a:ext cx="3537122" cy="1538417"/>
          </a:xfrm>
          <a:prstGeom prst="rect">
            <a:avLst/>
          </a:prstGeom>
        </p:spPr>
      </p:pic>
      <p:pic>
        <p:nvPicPr>
          <p:cNvPr id="4" name="Picture 3" descr="A collage of images of cars and a fox&#10;&#10;Description automatically generated">
            <a:extLst>
              <a:ext uri="{FF2B5EF4-FFF2-40B4-BE49-F238E27FC236}">
                <a16:creationId xmlns:a16="http://schemas.microsoft.com/office/drawing/2014/main" id="{A4F72907-67C1-C0A5-677D-7EC31C01F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007" y="3030617"/>
            <a:ext cx="3902529" cy="1539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40EF78-4548-54D9-73AB-D400445964BB}"/>
              </a:ext>
            </a:extLst>
          </p:cNvPr>
          <p:cNvSpPr txBox="1"/>
          <p:nvPr/>
        </p:nvSpPr>
        <p:spPr>
          <a:xfrm>
            <a:off x="5681018" y="4573985"/>
            <a:ext cx="302740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16. Sampling method visualizations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43643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Training 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Schedule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1953" y="776906"/>
            <a:ext cx="8961944" cy="388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No saturation is observed even </a:t>
            </a:r>
            <a:br>
              <a:rPr lang="en" sz="1900" dirty="0">
                <a:solidFill>
                  <a:schemeClr val="dk1"/>
                </a:solidFill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after 1600 epochs.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This trend demonstrates that the</a:t>
            </a:r>
            <a:br>
              <a:rPr lang="en" sz="1900" dirty="0"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method is </a:t>
            </a:r>
            <a:r>
              <a:rPr lang="en" sz="1900" u="sng" dirty="0">
                <a:solidFill>
                  <a:schemeClr val="dk1"/>
                </a:solidFill>
                <a:latin typeface="Comfortaa"/>
              </a:rPr>
              <a:t>highly scalable</a:t>
            </a:r>
            <a:r>
              <a:rPr lang="en" sz="1900" dirty="0">
                <a:solidFill>
                  <a:schemeClr val="dk1"/>
                </a:solidFill>
                <a:latin typeface="Comfortaa"/>
              </a:rPr>
              <a:t> for </a:t>
            </a:r>
            <a:br>
              <a:rPr lang="en" sz="1900" dirty="0">
                <a:solidFill>
                  <a:schemeClr val="dk1"/>
                </a:solidFill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extended training periods.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To compare, MoCo v3 (*) saturates around 300 epochs.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19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900" dirty="0">
                <a:solidFill>
                  <a:schemeClr val="dk1"/>
                </a:solidFill>
                <a:latin typeface="Comfortaa"/>
              </a:rPr>
              <a:t>MAE only sees 25% of the patches, where contrastive learning</a:t>
            </a:r>
            <a:br>
              <a:rPr lang="en" sz="1900" dirty="0">
                <a:latin typeface="Comfortaa"/>
              </a:rPr>
            </a:br>
            <a:r>
              <a:rPr lang="en" sz="1900" dirty="0">
                <a:solidFill>
                  <a:schemeClr val="dk1"/>
                </a:solidFill>
                <a:latin typeface="Comfortaa"/>
              </a:rPr>
              <a:t>methods see 200% (two-crop) or even more.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4261A-F739-B115-8438-D5AF43C1694C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17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9AA26-D7B8-4589-F5EC-9DCA613545D9}"/>
              </a:ext>
            </a:extLst>
          </p:cNvPr>
          <p:cNvSpPr txBox="1"/>
          <p:nvPr/>
        </p:nvSpPr>
        <p:spPr>
          <a:xfrm>
            <a:off x="5713675" y="2279821"/>
            <a:ext cx="30274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17. Effect of training schedule</a:t>
            </a:r>
            <a:br>
              <a:rPr lang="en-US" sz="1000">
                <a:latin typeface="Comfortaa"/>
              </a:rPr>
            </a:br>
            <a:r>
              <a:rPr lang="en-US" sz="1000">
                <a:latin typeface="Comfortaa"/>
              </a:rPr>
              <a:t>on fine-tuning and linear probing</a:t>
            </a:r>
            <a:endParaRPr lang="en-US" sz="1000"/>
          </a:p>
          <a:p>
            <a:pPr algn="ctr"/>
            <a:r>
              <a:rPr lang="en-US" sz="1000">
                <a:latin typeface="Comfortaa"/>
              </a:rPr>
              <a:t>top-1 accuracies on IN1K</a:t>
            </a:r>
            <a:br>
              <a:rPr lang="en-US" sz="1000">
                <a:latin typeface="Comfortaa"/>
              </a:rPr>
            </a:br>
            <a:r>
              <a:rPr lang="en-US" sz="1000">
                <a:latin typeface="Comfortaa"/>
              </a:rPr>
              <a:t>(each point is a full training)</a:t>
            </a:r>
          </a:p>
        </p:txBody>
      </p:sp>
      <p:pic>
        <p:nvPicPr>
          <p:cNvPr id="5" name="Picture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AEBFCFEF-556D-7AB3-AF1B-799480209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264" y="140831"/>
            <a:ext cx="3584122" cy="21349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B93515-F68B-3E72-493C-A263555CE74E}"/>
              </a:ext>
            </a:extLst>
          </p:cNvPr>
          <p:cNvSpPr txBox="1"/>
          <p:nvPr/>
        </p:nvSpPr>
        <p:spPr>
          <a:xfrm>
            <a:off x="5070764" y="4858492"/>
            <a:ext cx="39529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i="1">
                <a:latin typeface="Comfortaa"/>
              </a:rPr>
              <a:t>* : An Empirical Study of Training Self-Supervised Vision Transformers:</a:t>
            </a:r>
            <a:endParaRPr lang="en-US"/>
          </a:p>
          <a:p>
            <a:pPr algn="ctr"/>
            <a:r>
              <a:rPr lang="en-US" sz="600" i="1">
                <a:latin typeface="Comfortaa"/>
                <a:hlinkClick r:id="rId6"/>
              </a:rPr>
              <a:t>https://arxiv.org/pdf/2104.02057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5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>
            <a:stCxn id="136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254002" y="252672"/>
            <a:ext cx="827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Reconstruction example of </a:t>
            </a:r>
            <a:r>
              <a:rPr lang="en" sz="200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METU CENG's cat, "Java"</a:t>
            </a:r>
            <a:endParaRPr lang="en-US" sz="2000">
              <a:solidFill>
                <a:srgbClr val="717073"/>
              </a:solidFill>
              <a:latin typeface="Comfortaa"/>
              <a:ea typeface="Comfortaa"/>
              <a:cs typeface="Comfortaa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cat sitting on a chair&#10;&#10;Description automatically generated">
            <a:extLst>
              <a:ext uri="{FF2B5EF4-FFF2-40B4-BE49-F238E27FC236}">
                <a16:creationId xmlns:a16="http://schemas.microsoft.com/office/drawing/2014/main" id="{6FFF7115-E155-6BF5-1941-07045FA728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94" t="10166" r="9578" b="14324"/>
          <a:stretch/>
        </p:blipFill>
        <p:spPr>
          <a:xfrm>
            <a:off x="73478" y="816429"/>
            <a:ext cx="8987147" cy="2120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2DA361-FAEF-455A-A368-8400D3FF25D8}"/>
              </a:ext>
            </a:extLst>
          </p:cNvPr>
          <p:cNvSpPr txBox="1"/>
          <p:nvPr/>
        </p:nvSpPr>
        <p:spPr>
          <a:xfrm>
            <a:off x="-1" y="2857500"/>
            <a:ext cx="22414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fortaa"/>
              </a:rPr>
              <a:t>50% masking ratio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8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Comparison with 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Previous Results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graph of a number of paramedics&#10;&#10;Description automatically generated">
            <a:extLst>
              <a:ext uri="{FF2B5EF4-FFF2-40B4-BE49-F238E27FC236}">
                <a16:creationId xmlns:a16="http://schemas.microsoft.com/office/drawing/2014/main" id="{A99746BE-B180-4AAC-F76D-9BA6EB50D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342" y="773783"/>
            <a:ext cx="5363935" cy="2984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304F6-DA2A-4877-E3AA-211844ACBA6D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18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5"/>
              </a:rPr>
              <a:t>https://arxiv.org/pdf/2111.06377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83827-B451-BD8E-5E24-EC3B3AA3DE50}"/>
              </a:ext>
            </a:extLst>
          </p:cNvPr>
          <p:cNvSpPr txBox="1"/>
          <p:nvPr/>
        </p:nvSpPr>
        <p:spPr>
          <a:xfrm>
            <a:off x="5212685" y="3635834"/>
            <a:ext cx="3027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18. Comparisons with previous work</a:t>
            </a:r>
            <a:br>
              <a:rPr lang="en-US" sz="1000">
                <a:latin typeface="Comfortaa"/>
              </a:rPr>
            </a:br>
            <a:r>
              <a:rPr lang="en-US" sz="1000">
                <a:latin typeface="Comfortaa"/>
              </a:rPr>
              <a:t>on accuracy and scalability</a:t>
            </a:r>
          </a:p>
        </p:txBody>
      </p:sp>
      <p:sp>
        <p:nvSpPr>
          <p:cNvPr id="8" name="Google Shape;80;p15">
            <a:extLst>
              <a:ext uri="{FF2B5EF4-FFF2-40B4-BE49-F238E27FC236}">
                <a16:creationId xmlns:a16="http://schemas.microsoft.com/office/drawing/2014/main" id="{0FBB85D2-42D7-6030-AF5D-4375D0C98420}"/>
              </a:ext>
            </a:extLst>
          </p:cNvPr>
          <p:cNvSpPr txBox="1"/>
          <p:nvPr/>
        </p:nvSpPr>
        <p:spPr>
          <a:xfrm>
            <a:off x="-162075" y="1001052"/>
            <a:ext cx="8929287" cy="400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Even when trained with </a:t>
            </a:r>
            <a:br>
              <a:rPr lang="en" sz="1800" dirty="0">
                <a:latin typeface="Comfortaa"/>
              </a:rPr>
            </a:br>
            <a:r>
              <a:rPr lang="en" sz="1800" dirty="0">
                <a:solidFill>
                  <a:schemeClr val="dk1"/>
                </a:solidFill>
                <a:latin typeface="Comfortaa"/>
              </a:rPr>
              <a:t>robust techniques,  </a:t>
            </a:r>
            <a:r>
              <a:rPr lang="en" sz="1800" err="1">
                <a:solidFill>
                  <a:schemeClr val="dk1"/>
                </a:solidFill>
                <a:latin typeface="Comfortaa"/>
              </a:rPr>
              <a:t>ViT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-L </a:t>
            </a:r>
            <a:br>
              <a:rPr lang="en" sz="1800" dirty="0">
                <a:solidFill>
                  <a:schemeClr val="dk1"/>
                </a:solidFill>
                <a:latin typeface="Comfortaa"/>
              </a:rPr>
            </a:br>
            <a:r>
              <a:rPr lang="en" sz="1800" dirty="0">
                <a:solidFill>
                  <a:schemeClr val="dk1"/>
                </a:solidFill>
                <a:latin typeface="Comfortaa"/>
              </a:rPr>
              <a:t>exhibits worse performance </a:t>
            </a:r>
            <a:br>
              <a:rPr lang="en" sz="1800" dirty="0">
                <a:solidFill>
                  <a:schemeClr val="dk1"/>
                </a:solidFill>
                <a:latin typeface="Comfortaa"/>
              </a:rPr>
            </a:br>
            <a:r>
              <a:rPr lang="en" sz="1800" dirty="0">
                <a:solidFill>
                  <a:schemeClr val="dk1"/>
                </a:solidFill>
                <a:latin typeface="Comfortaa"/>
              </a:rPr>
              <a:t>and not lacks the scalability </a:t>
            </a:r>
            <a:br>
              <a:rPr lang="en" sz="1800" dirty="0">
                <a:solidFill>
                  <a:schemeClr val="dk1"/>
                </a:solidFill>
                <a:latin typeface="Comfortaa"/>
              </a:rPr>
            </a:br>
            <a:r>
              <a:rPr lang="en" sz="1800" dirty="0">
                <a:solidFill>
                  <a:schemeClr val="dk1"/>
                </a:solidFill>
                <a:latin typeface="Comfortaa"/>
              </a:rPr>
              <a:t>in a </a:t>
            </a:r>
            <a:r>
              <a:rPr lang="en" sz="1800" u="sng" dirty="0">
                <a:solidFill>
                  <a:schemeClr val="dk1"/>
                </a:solidFill>
                <a:latin typeface="Comfortaa"/>
              </a:rPr>
              <a:t>supervised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 setting.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u="sng" dirty="0">
                <a:solidFill>
                  <a:schemeClr val="dk1"/>
                </a:solidFill>
                <a:latin typeface="Comfortaa"/>
              </a:rPr>
              <a:t>MAE can easily scale up</a:t>
            </a:r>
            <a:r>
              <a:rPr lang="en" sz="1800" dirty="0">
                <a:solidFill>
                  <a:schemeClr val="dk1"/>
                </a:solidFill>
                <a:latin typeface="Comfortaa"/>
              </a:rPr>
              <a:t>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SOTA (87.8%) on methods </a:t>
            </a:r>
            <a:br>
              <a:rPr lang="en" sz="1800" dirty="0">
                <a:latin typeface="Comfortaa"/>
              </a:rPr>
            </a:br>
            <a:r>
              <a:rPr lang="en" sz="1800" dirty="0">
                <a:solidFill>
                  <a:schemeClr val="dk1"/>
                </a:solidFill>
                <a:latin typeface="Comfortaa"/>
              </a:rPr>
              <a:t>which only uses IN1K dataset. </a:t>
            </a:r>
            <a:br>
              <a:rPr lang="en" sz="1800" dirty="0">
                <a:latin typeface="Comfortaa"/>
              </a:rPr>
            </a:br>
            <a:r>
              <a:rPr lang="en" sz="1800" dirty="0">
                <a:solidFill>
                  <a:schemeClr val="dk1"/>
                </a:solidFill>
                <a:latin typeface="Comfortaa"/>
              </a:rPr>
              <a:t>Previous best (*) is 82.1%.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1800" dirty="0">
                <a:solidFill>
                  <a:schemeClr val="dk1"/>
                </a:solidFill>
                <a:latin typeface="Comfortaa"/>
              </a:rPr>
              <a:t>Supervised pre-training with JFT300M dataset is more accurate but regarding the pre-training dataset size, results are comparable. Also, trends are similar.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090AC-5E41-B3DC-17F6-B5E7E145A430}"/>
              </a:ext>
            </a:extLst>
          </p:cNvPr>
          <p:cNvSpPr txBox="1"/>
          <p:nvPr/>
        </p:nvSpPr>
        <p:spPr>
          <a:xfrm>
            <a:off x="5070764" y="4858492"/>
            <a:ext cx="3952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 </a:t>
            </a:r>
            <a:r>
              <a:rPr lang="en-US" sz="700">
                <a:latin typeface="Comfortaa"/>
              </a:rPr>
              <a:t>VOLO: Vision </a:t>
            </a:r>
            <a:r>
              <a:rPr lang="en-US" sz="700" err="1">
                <a:latin typeface="Comfortaa"/>
              </a:rPr>
              <a:t>Outlooker</a:t>
            </a:r>
            <a:r>
              <a:rPr lang="en-US" sz="700">
                <a:latin typeface="Comfortaa"/>
              </a:rPr>
              <a:t> for Visual Recognition:</a:t>
            </a:r>
          </a:p>
          <a:p>
            <a:pPr algn="ctr"/>
            <a:r>
              <a:rPr lang="en-US" sz="700" i="1">
                <a:latin typeface="Comfortaa"/>
                <a:hlinkClick r:id="rId6"/>
              </a:rPr>
              <a:t>https://arxiv.org/pdf/2106.13112</a:t>
            </a:r>
            <a:endParaRPr lang="en-US" sz="700"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9260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69097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Comparison with 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BEIT (*) and MoCo v3 (**)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80;p15">
            <a:extLst>
              <a:ext uri="{FF2B5EF4-FFF2-40B4-BE49-F238E27FC236}">
                <a16:creationId xmlns:a16="http://schemas.microsoft.com/office/drawing/2014/main" id="{0FBB85D2-42D7-6030-AF5D-4375D0C98420}"/>
              </a:ext>
            </a:extLst>
          </p:cNvPr>
          <p:cNvSpPr txBox="1"/>
          <p:nvPr/>
        </p:nvSpPr>
        <p:spPr>
          <a:xfrm>
            <a:off x="-169497" y="793234"/>
            <a:ext cx="9313008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MAE is </a:t>
            </a:r>
            <a:r>
              <a:rPr lang="en" sz="2000" u="sng" dirty="0">
                <a:solidFill>
                  <a:schemeClr val="dk1"/>
                </a:solidFill>
                <a:latin typeface="Comfortaa"/>
              </a:rPr>
              <a:t>more accurate,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 </a:t>
            </a:r>
            <a:br>
              <a:rPr lang="en" sz="2000" u="sng" dirty="0">
                <a:solidFill>
                  <a:schemeClr val="dk1"/>
                </a:solidFill>
                <a:latin typeface="Comfortaa"/>
              </a:rPr>
            </a:br>
            <a:r>
              <a:rPr lang="en" sz="2000" u="sng" dirty="0">
                <a:solidFill>
                  <a:schemeClr val="dk1"/>
                </a:solidFill>
                <a:latin typeface="Comfortaa"/>
              </a:rPr>
              <a:t>faster and simpler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MAE reconstructs pixels, 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whereas BEIT (*) predict tokens.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MAE is </a:t>
            </a:r>
            <a:r>
              <a:rPr lang="en" sz="2000" u="sng" dirty="0">
                <a:solidFill>
                  <a:schemeClr val="dk1"/>
                </a:solidFill>
                <a:latin typeface="Comfortaa"/>
              </a:rPr>
              <a:t>3.5 times faster per epoch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 than BEIT.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MAE result in the figure is for 1600 epoch pre-training. Still, pre-training time is less than other methods. MAE and MoCo v3 (**) has the training durations of 31 hours and 36 hours, respectively.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5021F-9919-6124-ABB6-51897B13805B}"/>
              </a:ext>
            </a:extLst>
          </p:cNvPr>
          <p:cNvSpPr txBox="1"/>
          <p:nvPr/>
        </p:nvSpPr>
        <p:spPr>
          <a:xfrm>
            <a:off x="4917130" y="4548249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 BEIT: BERT Pre-Training of Image Transformers: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https://arxiv.org/pdf/2106.08254</a:t>
            </a:r>
            <a:endParaRPr lang="en-US"/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40C6845-3C58-6432-69BF-F4C3B0632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813904"/>
            <a:ext cx="4155622" cy="1099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13133-45AA-EFDB-86F8-ACD5110C0E87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19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6"/>
              </a:rPr>
              <a:t>https://arxiv.org/pdf/2111.06377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450197-6CB8-7F72-94A8-027CF9888C90}"/>
              </a:ext>
            </a:extLst>
          </p:cNvPr>
          <p:cNvSpPr txBox="1"/>
          <p:nvPr/>
        </p:nvSpPr>
        <p:spPr>
          <a:xfrm>
            <a:off x="5713675" y="2002235"/>
            <a:ext cx="3027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19. Comparisons of MAE</a:t>
            </a:r>
          </a:p>
          <a:p>
            <a:pPr algn="ctr"/>
            <a:r>
              <a:rPr lang="en-US" sz="1000">
                <a:latin typeface="Comfortaa"/>
              </a:rPr>
              <a:t>with BEIT and MoCo v3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CC2A9A-4C1A-1C49-04EE-601B413FEE3A}"/>
                  </a:ext>
                </a:extLst>
              </p14:cNvPr>
              <p14:cNvContentPartPr/>
              <p14:nvPr/>
            </p14:nvContentPartPr>
            <p14:xfrm>
              <a:off x="5307116" y="1251214"/>
              <a:ext cx="138033" cy="76361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CC2A9A-4C1A-1C49-04EE-601B413FEE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44374" y="1188476"/>
                <a:ext cx="263159" cy="201478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87F3432-6D68-4D32-1A0F-1793B6F25B74}"/>
              </a:ext>
            </a:extLst>
          </p:cNvPr>
          <p:cNvSpPr txBox="1"/>
          <p:nvPr/>
        </p:nvSpPr>
        <p:spPr>
          <a:xfrm>
            <a:off x="5250379" y="4866656"/>
            <a:ext cx="3952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**  An Empirical Study of Training Self-Supervised Vision Transformers:</a:t>
            </a:r>
            <a:endParaRPr lang="en-US" sz="700"/>
          </a:p>
          <a:p>
            <a:pPr algn="ctr"/>
            <a:r>
              <a:rPr lang="en-US" sz="700" i="1">
                <a:latin typeface="Comfortaa"/>
                <a:hlinkClick r:id="rId9"/>
              </a:rPr>
              <a:t>https://arxiv.org/pdf/2104.02057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403642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93590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</a:rPr>
              <a:t>Partial </a:t>
            </a:r>
            <a:r>
              <a:rPr lang="en" sz="3000">
                <a:solidFill>
                  <a:srgbClr val="717073"/>
                </a:solidFill>
                <a:latin typeface="Comfortaa"/>
              </a:rPr>
              <a:t>fine-tuning</a:t>
            </a:r>
            <a:endParaRPr lang="en-US"/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80;p15">
            <a:extLst>
              <a:ext uri="{FF2B5EF4-FFF2-40B4-BE49-F238E27FC236}">
                <a16:creationId xmlns:a16="http://schemas.microsoft.com/office/drawing/2014/main" id="{0FBB85D2-42D7-6030-AF5D-4375D0C98420}"/>
              </a:ext>
            </a:extLst>
          </p:cNvPr>
          <p:cNvSpPr txBox="1"/>
          <p:nvPr/>
        </p:nvSpPr>
        <p:spPr>
          <a:xfrm>
            <a:off x="-169497" y="793234"/>
            <a:ext cx="9313008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It is clear that linear probing and fine-tuning results are </a:t>
            </a:r>
            <a:r>
              <a:rPr lang="en" sz="2000" u="sng" dirty="0">
                <a:solidFill>
                  <a:schemeClr val="dk1"/>
                </a:solidFill>
                <a:latin typeface="Comfortaa"/>
              </a:rPr>
              <a:t>uncorrelated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Linear probing </a:t>
            </a:r>
            <a:r>
              <a:rPr lang="en" sz="2000" u="sng" dirty="0">
                <a:solidFill>
                  <a:schemeClr val="dk1"/>
                </a:solidFill>
                <a:latin typeface="Comfortaa"/>
              </a:rPr>
              <a:t>cannot measure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 how well the representations can be used with non-linear combinations, which is important. The </a:t>
            </a:r>
            <a:r>
              <a:rPr lang="en" sz="2000" u="sng" dirty="0">
                <a:solidFill>
                  <a:schemeClr val="dk1"/>
                </a:solidFill>
                <a:latin typeface="Comfortaa"/>
              </a:rPr>
              <a:t>linear separability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 of the features is not the only thing for measuring the representation quality.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Also, linear probing is </a:t>
            </a:r>
            <a:r>
              <a:rPr lang="en" sz="2000" u="sng" dirty="0">
                <a:solidFill>
                  <a:schemeClr val="dk1"/>
                </a:solidFill>
                <a:latin typeface="Comfortaa"/>
              </a:rPr>
              <a:t>not highly correlated with transfer</a:t>
            </a:r>
            <a:br>
              <a:rPr lang="en" sz="2000" u="sng" dirty="0">
                <a:solidFill>
                  <a:schemeClr val="dk1"/>
                </a:solidFill>
                <a:latin typeface="Comfortaa"/>
              </a:rPr>
            </a:br>
            <a:r>
              <a:rPr lang="en" sz="2000" u="sng" dirty="0">
                <a:solidFill>
                  <a:schemeClr val="dk1"/>
                </a:solidFill>
                <a:latin typeface="Comfortaa"/>
              </a:rPr>
              <a:t>learning (*)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, which is the ultimate goal of pre-training.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So, authors also used partial fine-tuning, where some of the last layers are trained while others stay fixed.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CC2A9A-4C1A-1C49-04EE-601B413FEE3A}"/>
                  </a:ext>
                </a:extLst>
              </p14:cNvPr>
              <p14:cNvContentPartPr/>
              <p14:nvPr/>
            </p14:nvContentPartPr>
            <p14:xfrm>
              <a:off x="5307116" y="1251214"/>
              <a:ext cx="138033" cy="76361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CC2A9A-4C1A-1C49-04EE-601B413FEE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4374" y="1188476"/>
                <a:ext cx="263159" cy="20147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CC97D6F-59C3-16F5-4868-8B86A496B44B}"/>
              </a:ext>
            </a:extLst>
          </p:cNvPr>
          <p:cNvSpPr txBox="1"/>
          <p:nvPr/>
        </p:nvSpPr>
        <p:spPr>
          <a:xfrm>
            <a:off x="-169220" y="4833999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 Exploring Simple Siamese Representation Learning: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6"/>
              </a:rPr>
              <a:t>https://arxiv.org/pdf/2011.10566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5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93590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MoCo v3 (*) vs MAE 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with Partial Fine-Tuning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80;p15">
            <a:extLst>
              <a:ext uri="{FF2B5EF4-FFF2-40B4-BE49-F238E27FC236}">
                <a16:creationId xmlns:a16="http://schemas.microsoft.com/office/drawing/2014/main" id="{0FBB85D2-42D7-6030-AF5D-4375D0C98420}"/>
              </a:ext>
            </a:extLst>
          </p:cNvPr>
          <p:cNvSpPr txBox="1"/>
          <p:nvPr/>
        </p:nvSpPr>
        <p:spPr>
          <a:xfrm>
            <a:off x="-169497" y="852611"/>
            <a:ext cx="9313008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As it can be seen, MoCo v3 (*) 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performs better on linear 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probing. However, when 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allowing the models some last 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layers to relearn, there is a 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significant accuracy 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improvement in the favor of MAE.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This means </a:t>
            </a:r>
            <a:r>
              <a:rPr lang="en" sz="2000" u="sng" dirty="0">
                <a:solidFill>
                  <a:schemeClr val="dk1"/>
                </a:solidFill>
                <a:latin typeface="Comfortaa"/>
              </a:rPr>
              <a:t>MAE features are less</a:t>
            </a:r>
            <a:br>
              <a:rPr lang="en" sz="2000" u="sng" dirty="0">
                <a:latin typeface="Comfortaa"/>
              </a:rPr>
            </a:br>
            <a:r>
              <a:rPr lang="en" sz="2000" u="sng" dirty="0">
                <a:solidFill>
                  <a:schemeClr val="dk1"/>
                </a:solidFill>
                <a:latin typeface="Comfortaa"/>
              </a:rPr>
              <a:t>linearly separable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 than MoCo v3 (*), but they are still </a:t>
            </a:r>
            <a:r>
              <a:rPr lang="en" sz="2000" u="sng" dirty="0">
                <a:solidFill>
                  <a:schemeClr val="dk1"/>
                </a:solidFill>
                <a:latin typeface="Comfortaa"/>
              </a:rPr>
              <a:t>stronger representations when a non-linear head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 will be tuned.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13133-45AA-EFDB-86F8-ACD5110C0E87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20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450197-6CB8-7F72-94A8-027CF9888C90}"/>
              </a:ext>
            </a:extLst>
          </p:cNvPr>
          <p:cNvSpPr txBox="1"/>
          <p:nvPr/>
        </p:nvSpPr>
        <p:spPr>
          <a:xfrm>
            <a:off x="5713675" y="3186056"/>
            <a:ext cx="3027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20. Comparisons of MAE</a:t>
            </a:r>
          </a:p>
          <a:p>
            <a:pPr algn="ctr"/>
            <a:r>
              <a:rPr lang="en-US" sz="1000">
                <a:latin typeface="Comfortaa"/>
              </a:rPr>
              <a:t>with MoCo v3 on partial fine-tuning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CC2A9A-4C1A-1C49-04EE-601B413FEE3A}"/>
                  </a:ext>
                </a:extLst>
              </p14:cNvPr>
              <p14:cNvContentPartPr/>
              <p14:nvPr/>
            </p14:nvContentPartPr>
            <p14:xfrm>
              <a:off x="5307116" y="1251214"/>
              <a:ext cx="138033" cy="76361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CC2A9A-4C1A-1C49-04EE-601B413FEE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4374" y="1188476"/>
                <a:ext cx="263159" cy="201478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87F3432-6D68-4D32-1A0F-1793B6F25B74}"/>
              </a:ext>
            </a:extLst>
          </p:cNvPr>
          <p:cNvSpPr txBox="1"/>
          <p:nvPr/>
        </p:nvSpPr>
        <p:spPr>
          <a:xfrm>
            <a:off x="5250379" y="4866656"/>
            <a:ext cx="3952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  An Empirical Study of Training Self-Supervised Vision Transformers:</a:t>
            </a:r>
            <a:endParaRPr lang="en-US" sz="700"/>
          </a:p>
          <a:p>
            <a:pPr algn="ctr"/>
            <a:r>
              <a:rPr lang="en-US" sz="700" i="1">
                <a:latin typeface="Comfortaa"/>
                <a:hlinkClick r:id="rId7"/>
              </a:rPr>
              <a:t>https://arxiv.org/pdf/2104.02057</a:t>
            </a:r>
            <a:endParaRPr lang="en-US" sz="700"/>
          </a:p>
        </p:txBody>
      </p:sp>
      <p:pic>
        <p:nvPicPr>
          <p:cNvPr id="2" name="Picture 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BFF959B-C7FE-9802-35AD-8B3DC673C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7893" y="739851"/>
            <a:ext cx="4572000" cy="22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85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434700" y="224850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800">
                <a:solidFill>
                  <a:srgbClr val="E31837"/>
                </a:solidFill>
                <a:latin typeface="Comfortaa"/>
                <a:sym typeface="Comfortaa"/>
              </a:rPr>
              <a:t>5-</a:t>
            </a:r>
            <a:endParaRPr lang="en-US" sz="4800">
              <a:sym typeface="Comfortaa"/>
            </a:endParaRPr>
          </a:p>
          <a:p>
            <a:pPr algn="ctr"/>
            <a:r>
              <a:rPr lang="en" sz="4800">
                <a:solidFill>
                  <a:srgbClr val="E31837"/>
                </a:solidFill>
                <a:latin typeface="Comfortaa"/>
              </a:rPr>
              <a:t>Transfer Learning</a:t>
            </a:r>
          </a:p>
          <a:p>
            <a:pPr algn="ctr"/>
            <a:r>
              <a:rPr lang="en" sz="4800">
                <a:solidFill>
                  <a:srgbClr val="E31837"/>
                </a:solidFill>
                <a:latin typeface="Comfortaa"/>
              </a:rPr>
              <a:t>Experiments</a:t>
            </a:r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3"/>
          <p:cNvCxnSpPr>
            <a:stCxn id="172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1722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69097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Object 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Detection and Segmentation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80;p15">
            <a:extLst>
              <a:ext uri="{FF2B5EF4-FFF2-40B4-BE49-F238E27FC236}">
                <a16:creationId xmlns:a16="http://schemas.microsoft.com/office/drawing/2014/main" id="{0FBB85D2-42D7-6030-AF5D-4375D0C98420}"/>
              </a:ext>
            </a:extLst>
          </p:cNvPr>
          <p:cNvSpPr txBox="1"/>
          <p:nvPr/>
        </p:nvSpPr>
        <p:spPr>
          <a:xfrm>
            <a:off x="75431" y="793234"/>
            <a:ext cx="9068080" cy="384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</a:rPr>
              <a:t>The authors fine-tune </a:t>
            </a:r>
            <a:br>
              <a:rPr lang="en" sz="2300" dirty="0">
                <a:solidFill>
                  <a:schemeClr val="dk1"/>
                </a:solidFill>
                <a:latin typeface="Comfortaa"/>
              </a:rPr>
            </a:br>
            <a:r>
              <a:rPr lang="en" sz="2300" dirty="0">
                <a:solidFill>
                  <a:schemeClr val="dk1"/>
                </a:solidFill>
                <a:latin typeface="Comfortaa"/>
              </a:rPr>
              <a:t>the Mask R-CNN (*) on </a:t>
            </a:r>
            <a:br>
              <a:rPr lang="en" sz="2300" dirty="0">
                <a:solidFill>
                  <a:schemeClr val="dk1"/>
                </a:solidFill>
                <a:latin typeface="Comfortaa"/>
              </a:rPr>
            </a:br>
            <a:r>
              <a:rPr lang="en" sz="2300" dirty="0">
                <a:solidFill>
                  <a:schemeClr val="dk1"/>
                </a:solidFill>
                <a:latin typeface="Comfortaa"/>
              </a:rPr>
              <a:t>the COCO (**) dataset </a:t>
            </a:r>
            <a:br>
              <a:rPr lang="en" sz="2300" dirty="0">
                <a:solidFill>
                  <a:schemeClr val="dk1"/>
                </a:solidFill>
                <a:latin typeface="Comfortaa"/>
              </a:rPr>
            </a:br>
            <a:r>
              <a:rPr lang="en" sz="2300" dirty="0">
                <a:solidFill>
                  <a:schemeClr val="dk1"/>
                </a:solidFill>
                <a:latin typeface="Comfortaa"/>
              </a:rPr>
              <a:t>for object detection and </a:t>
            </a:r>
            <a:br>
              <a:rPr lang="en" sz="2300" dirty="0">
                <a:solidFill>
                  <a:schemeClr val="dk1"/>
                </a:solidFill>
                <a:latin typeface="Comfortaa"/>
              </a:rPr>
            </a:br>
            <a:r>
              <a:rPr lang="en" sz="2300" dirty="0">
                <a:solidFill>
                  <a:schemeClr val="dk1"/>
                </a:solidFill>
                <a:latin typeface="Comfortaa"/>
              </a:rPr>
              <a:t>segmentation tasks.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</a:rPr>
              <a:t>When using only IN1K dataset for pre-training, MAE surpasses all other supervised and self-supervised pre-training techniques.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5021F-9919-6124-ABB6-51897B13805B}"/>
              </a:ext>
            </a:extLst>
          </p:cNvPr>
          <p:cNvSpPr txBox="1"/>
          <p:nvPr/>
        </p:nvSpPr>
        <p:spPr>
          <a:xfrm>
            <a:off x="4917130" y="4548249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 Mask R-CNN: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https://arxiv.org/pdf/1405.0312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13133-45AA-EFDB-86F8-ACD5110C0E87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21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5"/>
              </a:rPr>
              <a:t>https://arxiv.org/pdf/2111.06377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450197-6CB8-7F72-94A8-027CF9888C90}"/>
              </a:ext>
            </a:extLst>
          </p:cNvPr>
          <p:cNvSpPr txBox="1"/>
          <p:nvPr/>
        </p:nvSpPr>
        <p:spPr>
          <a:xfrm>
            <a:off x="5305461" y="1969578"/>
            <a:ext cx="302740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21. Comparisons of MAE</a:t>
            </a:r>
          </a:p>
          <a:p>
            <a:pPr algn="ctr"/>
            <a:r>
              <a:rPr lang="en-US" sz="1000">
                <a:latin typeface="Comfortaa"/>
              </a:rPr>
              <a:t>with BEIT and MoCo v3 on COCO detection and segmentation.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CC2A9A-4C1A-1C49-04EE-601B413FEE3A}"/>
                  </a:ext>
                </a:extLst>
              </p14:cNvPr>
              <p14:cNvContentPartPr/>
              <p14:nvPr/>
            </p14:nvContentPartPr>
            <p14:xfrm>
              <a:off x="5307116" y="1251214"/>
              <a:ext cx="138033" cy="76361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CC2A9A-4C1A-1C49-04EE-601B413FEE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4374" y="1188476"/>
                <a:ext cx="263159" cy="201478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87F3432-6D68-4D32-1A0F-1793B6F25B74}"/>
              </a:ext>
            </a:extLst>
          </p:cNvPr>
          <p:cNvSpPr txBox="1"/>
          <p:nvPr/>
        </p:nvSpPr>
        <p:spPr>
          <a:xfrm>
            <a:off x="5225886" y="4866656"/>
            <a:ext cx="35366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**  Microsoft COCO: Common Objects in Context:</a:t>
            </a:r>
            <a:endParaRPr lang="en-US" sz="700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https://arxiv.org/pdf/1405.0312</a:t>
            </a:r>
            <a:endParaRPr lang="en-US"/>
          </a:p>
        </p:txBody>
      </p:sp>
      <p:pic>
        <p:nvPicPr>
          <p:cNvPr id="2" name="Picture 1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8E863966-001D-E469-4144-504A8D0681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8521" y="699436"/>
            <a:ext cx="4572000" cy="12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52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69097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Semantic 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Segmentation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80;p15">
            <a:extLst>
              <a:ext uri="{FF2B5EF4-FFF2-40B4-BE49-F238E27FC236}">
                <a16:creationId xmlns:a16="http://schemas.microsoft.com/office/drawing/2014/main" id="{0FBB85D2-42D7-6030-AF5D-4375D0C98420}"/>
              </a:ext>
            </a:extLst>
          </p:cNvPr>
          <p:cNvSpPr txBox="1"/>
          <p:nvPr/>
        </p:nvSpPr>
        <p:spPr>
          <a:xfrm>
            <a:off x="42774" y="793234"/>
            <a:ext cx="9100737" cy="384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</a:rPr>
              <a:t>The authors used </a:t>
            </a:r>
            <a:br>
              <a:rPr lang="en" sz="2300" dirty="0">
                <a:latin typeface="Comfortaa"/>
              </a:rPr>
            </a:br>
            <a:r>
              <a:rPr lang="en" sz="2300" dirty="0" err="1">
                <a:solidFill>
                  <a:schemeClr val="dk1"/>
                </a:solidFill>
                <a:latin typeface="Comfortaa"/>
              </a:rPr>
              <a:t>UperNet</a:t>
            </a:r>
            <a:r>
              <a:rPr lang="en" sz="2300" dirty="0">
                <a:solidFill>
                  <a:schemeClr val="dk1"/>
                </a:solidFill>
                <a:latin typeface="Comfortaa"/>
              </a:rPr>
              <a:t> (*) for the </a:t>
            </a:r>
            <a:br>
              <a:rPr lang="en" sz="2300" dirty="0">
                <a:latin typeface="Comfortaa"/>
              </a:rPr>
            </a:br>
            <a:r>
              <a:rPr lang="en" sz="2300" dirty="0">
                <a:solidFill>
                  <a:schemeClr val="dk1"/>
                </a:solidFill>
                <a:latin typeface="Comfortaa"/>
              </a:rPr>
              <a:t>semantic segmentation </a:t>
            </a:r>
            <a:br>
              <a:rPr lang="en" sz="2300" dirty="0">
                <a:latin typeface="Comfortaa"/>
              </a:rPr>
            </a:br>
            <a:r>
              <a:rPr lang="en" sz="2300" dirty="0">
                <a:solidFill>
                  <a:schemeClr val="dk1"/>
                </a:solidFill>
                <a:latin typeface="Comfortaa"/>
              </a:rPr>
              <a:t>on the ADE20K (**) dataset.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3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</a:rPr>
              <a:t>Results demonstrate that MAE outperforms all supervised and self-supervised pre-training techniques once again. These results are consistent with the former object detection and segmentation task.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13133-45AA-EFDB-86F8-ACD5110C0E87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22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450197-6CB8-7F72-94A8-027CF9888C90}"/>
              </a:ext>
            </a:extLst>
          </p:cNvPr>
          <p:cNvSpPr txBox="1"/>
          <p:nvPr/>
        </p:nvSpPr>
        <p:spPr>
          <a:xfrm>
            <a:off x="5305461" y="1928757"/>
            <a:ext cx="302740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22. Comparisons of MAE</a:t>
            </a:r>
          </a:p>
          <a:p>
            <a:pPr algn="ctr"/>
            <a:r>
              <a:rPr lang="en-US" sz="1000">
                <a:latin typeface="Comfortaa"/>
              </a:rPr>
              <a:t>with BEIT and MoCo v3 on </a:t>
            </a:r>
            <a:r>
              <a:rPr lang="en-US" sz="1000" err="1">
                <a:latin typeface="Comfortaa"/>
              </a:rPr>
              <a:t>iNat</a:t>
            </a:r>
            <a:r>
              <a:rPr lang="en-US" sz="1000">
                <a:latin typeface="Comfortaa"/>
              </a:rPr>
              <a:t> and Places semantic segmentation task.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CC2A9A-4C1A-1C49-04EE-601B413FEE3A}"/>
                  </a:ext>
                </a:extLst>
              </p14:cNvPr>
              <p14:cNvContentPartPr/>
              <p14:nvPr/>
            </p14:nvContentPartPr>
            <p14:xfrm>
              <a:off x="5307116" y="1251214"/>
              <a:ext cx="138033" cy="76361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CC2A9A-4C1A-1C49-04EE-601B413FEE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4374" y="1188476"/>
                <a:ext cx="263159" cy="201478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1C56926-C70A-E047-B474-D88447A19D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1179" y="720420"/>
            <a:ext cx="4572000" cy="1220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94401A-80F1-A088-35D4-9804F0701B8B}"/>
              </a:ext>
            </a:extLst>
          </p:cNvPr>
          <p:cNvSpPr txBox="1"/>
          <p:nvPr/>
        </p:nvSpPr>
        <p:spPr>
          <a:xfrm>
            <a:off x="4917130" y="4548249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 Unified Perceptual Parsing for Scene Understanding: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8"/>
              </a:rPr>
              <a:t>https://arxiv.org/pdf/1807.10221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DB473-0273-8F88-1EBF-79A619C8CB1B}"/>
              </a:ext>
            </a:extLst>
          </p:cNvPr>
          <p:cNvSpPr txBox="1"/>
          <p:nvPr/>
        </p:nvSpPr>
        <p:spPr>
          <a:xfrm>
            <a:off x="5225885" y="4858492"/>
            <a:ext cx="35366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**  Semantic Understanding of Scenes through the ADE20K Dataset:</a:t>
            </a:r>
            <a:endParaRPr lang="en-US" sz="700"/>
          </a:p>
          <a:p>
            <a:pPr algn="ctr"/>
            <a:r>
              <a:rPr lang="en-US" sz="700" i="1">
                <a:latin typeface="Comfortaa"/>
                <a:hlinkClick r:id="rId9"/>
              </a:rPr>
              <a:t>https://arxiv.org/pdf/1608.05442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88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69097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Class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ification</a:t>
            </a:r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80;p15">
            <a:extLst>
              <a:ext uri="{FF2B5EF4-FFF2-40B4-BE49-F238E27FC236}">
                <a16:creationId xmlns:a16="http://schemas.microsoft.com/office/drawing/2014/main" id="{0FBB85D2-42D7-6030-AF5D-4375D0C98420}"/>
              </a:ext>
            </a:extLst>
          </p:cNvPr>
          <p:cNvSpPr txBox="1"/>
          <p:nvPr/>
        </p:nvSpPr>
        <p:spPr>
          <a:xfrm>
            <a:off x="-169497" y="923863"/>
            <a:ext cx="9313008" cy="407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The authors used the</a:t>
            </a:r>
            <a:br>
              <a:rPr lang="en" sz="2000" dirty="0">
                <a:latin typeface="Comfortaa"/>
              </a:rPr>
            </a:br>
            <a:r>
              <a:rPr lang="en" sz="2000" dirty="0" err="1">
                <a:solidFill>
                  <a:schemeClr val="dk1"/>
                </a:solidFill>
                <a:latin typeface="Comfortaa"/>
              </a:rPr>
              <a:t>iNaturalist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 (*) and Places (**)</a:t>
            </a:r>
            <a:br>
              <a:rPr lang="en" sz="2000" dirty="0"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tasks for comparison.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Especially on </a:t>
            </a:r>
            <a:r>
              <a:rPr lang="en" sz="2000" dirty="0" err="1">
                <a:solidFill>
                  <a:schemeClr val="dk1"/>
                </a:solidFill>
                <a:latin typeface="Comfortaa"/>
              </a:rPr>
              <a:t>iNat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 (*), MAE has a very large gap with the previous SOTA results.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On Places (**) task, previous SOTA were obtained with pre-training on billions of images.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Also, MAE shows significant scaling behavior.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5021F-9919-6124-ABB6-51897B13805B}"/>
              </a:ext>
            </a:extLst>
          </p:cNvPr>
          <p:cNvSpPr txBox="1"/>
          <p:nvPr/>
        </p:nvSpPr>
        <p:spPr>
          <a:xfrm>
            <a:off x="4917130" y="4548249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 The </a:t>
            </a:r>
            <a:r>
              <a:rPr lang="en-US" sz="700" i="1" err="1">
                <a:latin typeface="Comfortaa"/>
              </a:rPr>
              <a:t>iNaturalist</a:t>
            </a:r>
            <a:r>
              <a:rPr lang="en-US" sz="700" i="1">
                <a:latin typeface="Comfortaa"/>
              </a:rPr>
              <a:t> Species Classification and Detection Dataset: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https://arxiv.org/pdf/1707.06642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13133-45AA-EFDB-86F8-ACD5110C0E87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23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5"/>
              </a:rPr>
              <a:t>https://arxiv.org/pdf/2111.06377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450197-6CB8-7F72-94A8-027CF9888C90}"/>
              </a:ext>
            </a:extLst>
          </p:cNvPr>
          <p:cNvSpPr txBox="1"/>
          <p:nvPr/>
        </p:nvSpPr>
        <p:spPr>
          <a:xfrm>
            <a:off x="5305461" y="1928757"/>
            <a:ext cx="302740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Comfortaa"/>
              </a:rPr>
              <a:t>Figure 23. Comparisons of MAE</a:t>
            </a:r>
          </a:p>
          <a:p>
            <a:pPr algn="ctr"/>
            <a:r>
              <a:rPr lang="en-US" sz="1000">
                <a:latin typeface="Comfortaa"/>
              </a:rPr>
              <a:t>with BEIT and MoCo v3 on </a:t>
            </a:r>
            <a:r>
              <a:rPr lang="en-US" sz="1000" err="1">
                <a:latin typeface="Comfortaa"/>
              </a:rPr>
              <a:t>iNat</a:t>
            </a:r>
            <a:r>
              <a:rPr lang="en-US" sz="1000">
                <a:latin typeface="Comfortaa"/>
              </a:rPr>
              <a:t> and Places classification task.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CC2A9A-4C1A-1C49-04EE-601B413FEE3A}"/>
                  </a:ext>
                </a:extLst>
              </p14:cNvPr>
              <p14:cNvContentPartPr/>
              <p14:nvPr/>
            </p14:nvContentPartPr>
            <p14:xfrm>
              <a:off x="5307116" y="1251214"/>
              <a:ext cx="138033" cy="76361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CC2A9A-4C1A-1C49-04EE-601B413FEE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4374" y="1188476"/>
                <a:ext cx="263159" cy="201478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87F3432-6D68-4D32-1A0F-1793B6F25B74}"/>
              </a:ext>
            </a:extLst>
          </p:cNvPr>
          <p:cNvSpPr txBox="1"/>
          <p:nvPr/>
        </p:nvSpPr>
        <p:spPr>
          <a:xfrm>
            <a:off x="5225885" y="4825835"/>
            <a:ext cx="35202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i="1">
                <a:latin typeface="Comfortaa"/>
              </a:rPr>
              <a:t>**  Learning Deep Features for Scene Recognition using Places Database:</a:t>
            </a:r>
            <a:endParaRPr lang="en-US"/>
          </a:p>
          <a:p>
            <a:pPr algn="ctr"/>
            <a:r>
              <a:rPr lang="en-US" sz="600" i="1">
                <a:latin typeface="Comfortaa"/>
                <a:hlinkClick r:id="rId8"/>
              </a:rPr>
              <a:t>https://papers.nips.cc/paper_files/paper/2014/file/3fe94a002317b5f9259f82690aeea4cd-Paper.pdf</a:t>
            </a:r>
            <a:endParaRPr lang="en-US" sz="600"/>
          </a:p>
        </p:txBody>
      </p:sp>
      <p:pic>
        <p:nvPicPr>
          <p:cNvPr id="3" name="Picture 2" descr="A table with numbers and a black text&#10;&#10;Description automatically generated">
            <a:extLst>
              <a:ext uri="{FF2B5EF4-FFF2-40B4-BE49-F238E27FC236}">
                <a16:creationId xmlns:a16="http://schemas.microsoft.com/office/drawing/2014/main" id="{54C61F7F-8569-A392-717C-A7147CCDA5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9536" y="652013"/>
            <a:ext cx="4572000" cy="11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06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69097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</a:rPr>
              <a:t>Pixels 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</a:rPr>
              <a:t>vs Tokens</a:t>
            </a:r>
            <a:endParaRPr lang="en-US" dirty="0"/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80;p15">
            <a:extLst>
              <a:ext uri="{FF2B5EF4-FFF2-40B4-BE49-F238E27FC236}">
                <a16:creationId xmlns:a16="http://schemas.microsoft.com/office/drawing/2014/main" id="{0FBB85D2-42D7-6030-AF5D-4375D0C98420}"/>
              </a:ext>
            </a:extLst>
          </p:cNvPr>
          <p:cNvSpPr txBox="1"/>
          <p:nvPr/>
        </p:nvSpPr>
        <p:spPr>
          <a:xfrm>
            <a:off x="-169497" y="923863"/>
            <a:ext cx="9313008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In transfer learning, 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using </a:t>
            </a:r>
            <a:r>
              <a:rPr lang="en" sz="2000" dirty="0" err="1">
                <a:solidFill>
                  <a:schemeClr val="dk1"/>
                </a:solidFill>
                <a:latin typeface="Comfortaa"/>
              </a:rPr>
              <a:t>dVAE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(*) tokens 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as the target is yields </a:t>
            </a:r>
            <a:br>
              <a:rPr lang="en" sz="2000" dirty="0"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better results then 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the unnormalized </a:t>
            </a:r>
            <a:br>
              <a:rPr lang="en" sz="2000" dirty="0">
                <a:solidFill>
                  <a:schemeClr val="dk1"/>
                </a:solidFill>
                <a:latin typeface="Comfortaa"/>
              </a:rPr>
            </a:br>
            <a:r>
              <a:rPr lang="en" sz="2000" dirty="0">
                <a:solidFill>
                  <a:schemeClr val="dk1"/>
                </a:solidFill>
                <a:latin typeface="Comfortaa"/>
              </a:rPr>
              <a:t>pixel target.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However, per-patch normalization with a pixel target can be applied, rendering the use of </a:t>
            </a:r>
            <a:r>
              <a:rPr lang="en" sz="2000" dirty="0" err="1">
                <a:solidFill>
                  <a:schemeClr val="dk1"/>
                </a:solidFill>
                <a:latin typeface="Comfortaa"/>
              </a:rPr>
              <a:t>dVAE</a:t>
            </a:r>
            <a:r>
              <a:rPr lang="en" sz="2000" dirty="0">
                <a:solidFill>
                  <a:schemeClr val="dk1"/>
                </a:solidFill>
                <a:latin typeface="Comfortaa"/>
              </a:rPr>
              <a:t> (*) tokens redundant.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13133-45AA-EFDB-86F8-ACD5110C0E87}"/>
              </a:ext>
            </a:extLst>
          </p:cNvPr>
          <p:cNvSpPr txBox="1"/>
          <p:nvPr/>
        </p:nvSpPr>
        <p:spPr>
          <a:xfrm>
            <a:off x="75708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Figure 24 (from the presented paper):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https://arxiv.org/pdf/2111.06377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450197-6CB8-7F72-94A8-027CF9888C90}"/>
              </a:ext>
            </a:extLst>
          </p:cNvPr>
          <p:cNvSpPr txBox="1"/>
          <p:nvPr/>
        </p:nvSpPr>
        <p:spPr>
          <a:xfrm>
            <a:off x="4301254" y="2369628"/>
            <a:ext cx="41540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omfortaa"/>
              </a:rPr>
              <a:t>Figure 24. Effect of using</a:t>
            </a:r>
            <a:br>
              <a:rPr lang="en-US" sz="1800">
                <a:latin typeface="Comfortaa"/>
              </a:rPr>
            </a:br>
            <a:r>
              <a:rPr lang="en-US" sz="1800">
                <a:latin typeface="Comfortaa"/>
              </a:rPr>
              <a:t>pixels vs tokens as target</a:t>
            </a:r>
            <a:endParaRPr lang="en-US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CC2A9A-4C1A-1C49-04EE-601B413FEE3A}"/>
                  </a:ext>
                </a:extLst>
              </p14:cNvPr>
              <p14:cNvContentPartPr/>
              <p14:nvPr/>
            </p14:nvContentPartPr>
            <p14:xfrm>
              <a:off x="5307116" y="1251214"/>
              <a:ext cx="138033" cy="76361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CC2A9A-4C1A-1C49-04EE-601B413FEE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4374" y="1188476"/>
                <a:ext cx="263159" cy="201478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9AB5BEA1-176C-C92A-E25D-22FC2E0E1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6778" y="927574"/>
            <a:ext cx="5527221" cy="1451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37167E-3581-5850-17C0-88434475B54E}"/>
              </a:ext>
            </a:extLst>
          </p:cNvPr>
          <p:cNvSpPr txBox="1"/>
          <p:nvPr/>
        </p:nvSpPr>
        <p:spPr>
          <a:xfrm>
            <a:off x="4990607" y="4866656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 dirty="0">
                <a:latin typeface="Comfortaa"/>
              </a:rPr>
              <a:t>* Zero-Shot Text-to-Image Generation: </a:t>
            </a:r>
            <a:endParaRPr lang="en-US" dirty="0"/>
          </a:p>
          <a:p>
            <a:pPr algn="ctr"/>
            <a:r>
              <a:rPr lang="en-US" sz="700" i="1" dirty="0">
                <a:latin typeface="Comfortaa"/>
                <a:hlinkClick r:id="rId9"/>
              </a:rPr>
              <a:t>https://arxiv.org/pdf/2102.12092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1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434700" y="224850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800">
                <a:solidFill>
                  <a:srgbClr val="E31837"/>
                </a:solidFill>
                <a:latin typeface="Comfortaa"/>
                <a:sym typeface="Comfortaa"/>
              </a:rPr>
              <a:t>6-</a:t>
            </a:r>
            <a:endParaRPr lang="en-US" sz="4800">
              <a:sym typeface="Comfortaa"/>
            </a:endParaRPr>
          </a:p>
          <a:p>
            <a:pPr algn="ctr"/>
            <a:r>
              <a:rPr lang="en" sz="4800">
                <a:solidFill>
                  <a:srgbClr val="E31837"/>
                </a:solidFill>
                <a:latin typeface="Comfortaa"/>
                <a:sym typeface="Comfortaa"/>
              </a:rPr>
              <a:t>Discussion</a:t>
            </a:r>
            <a:endParaRPr lang="en"/>
          </a:p>
          <a:p>
            <a:pPr algn="ctr"/>
            <a:r>
              <a:rPr lang="en" sz="4800">
                <a:solidFill>
                  <a:srgbClr val="E31837"/>
                </a:solidFill>
                <a:latin typeface="Comfortaa"/>
              </a:rPr>
              <a:t>And</a:t>
            </a:r>
          </a:p>
          <a:p>
            <a:pPr algn="ctr"/>
            <a:r>
              <a:rPr lang="en" sz="4800">
                <a:solidFill>
                  <a:srgbClr val="E31837"/>
                </a:solidFill>
                <a:latin typeface="Comfortaa"/>
              </a:rPr>
              <a:t>Conclusion</a:t>
            </a:r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3"/>
          <p:cNvCxnSpPr>
            <a:stCxn id="172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347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>
            <a:stCxn id="136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254002" y="252672"/>
            <a:ext cx="827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Reconstruction example of </a:t>
            </a:r>
            <a:r>
              <a:rPr lang="en" sz="200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METU CENG's cat, "Java"</a:t>
            </a:r>
            <a:endParaRPr lang="en-US" sz="2000">
              <a:solidFill>
                <a:srgbClr val="717073"/>
              </a:solidFill>
              <a:latin typeface="Comfortaa"/>
              <a:ea typeface="Comfortaa"/>
              <a:cs typeface="Comfortaa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dog sitting on a chair&#10;&#10;Description automatically generated">
            <a:extLst>
              <a:ext uri="{FF2B5EF4-FFF2-40B4-BE49-F238E27FC236}">
                <a16:creationId xmlns:a16="http://schemas.microsoft.com/office/drawing/2014/main" id="{69E67751-4F73-6968-5C66-6FD762F0E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97" t="12111" r="9447" b="13149"/>
          <a:stretch/>
        </p:blipFill>
        <p:spPr>
          <a:xfrm>
            <a:off x="2395104" y="1933452"/>
            <a:ext cx="9087959" cy="2136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297D3-D082-E717-CA7D-1CB465F71EAD}"/>
              </a:ext>
            </a:extLst>
          </p:cNvPr>
          <p:cNvSpPr txBox="1"/>
          <p:nvPr/>
        </p:nvSpPr>
        <p:spPr>
          <a:xfrm>
            <a:off x="2248888" y="3978234"/>
            <a:ext cx="22414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fortaa"/>
              </a:rPr>
              <a:t>75% masking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cxnSpLocks/>
            <a:stCxn id="74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61725" y="144550"/>
            <a:ext cx="893590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</a:rPr>
              <a:t>Sum</a:t>
            </a:r>
            <a:r>
              <a:rPr lang="en" sz="3000" dirty="0">
                <a:solidFill>
                  <a:srgbClr val="717073"/>
                </a:solidFill>
                <a:latin typeface="Comfortaa"/>
              </a:rPr>
              <a:t>mary</a:t>
            </a:r>
            <a:endParaRPr lang="en-US" dirty="0"/>
          </a:p>
        </p:txBody>
      </p:sp>
      <p:cxnSp>
        <p:nvCxnSpPr>
          <p:cNvPr id="79" name="Google Shape;79;p15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80;p15">
            <a:extLst>
              <a:ext uri="{FF2B5EF4-FFF2-40B4-BE49-F238E27FC236}">
                <a16:creationId xmlns:a16="http://schemas.microsoft.com/office/drawing/2014/main" id="{0FBB85D2-42D7-6030-AF5D-4375D0C98420}"/>
              </a:ext>
            </a:extLst>
          </p:cNvPr>
          <p:cNvSpPr txBox="1"/>
          <p:nvPr/>
        </p:nvSpPr>
        <p:spPr>
          <a:xfrm>
            <a:off x="-169497" y="793234"/>
            <a:ext cx="9313008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LLM pre-training methods are promising for vision domain and they can be adopted regarding the information difference.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 dirty="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Masking a high proportion in vision works well.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 dirty="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Encoder not uses mask tokens. Thus, it can be very large.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 dirty="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Decoder can be lightweight, further speeding up the training.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 dirty="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r>
              <a:rPr lang="en" sz="2000" dirty="0">
                <a:solidFill>
                  <a:schemeClr val="dk1"/>
                </a:solidFill>
                <a:latin typeface="Comfortaa"/>
              </a:rPr>
              <a:t>Linear probing alone is not enough to measure feature quality.</a:t>
            </a: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 dirty="0">
              <a:solidFill>
                <a:schemeClr val="dk1"/>
              </a:solidFill>
              <a:latin typeface="Comfortaa"/>
            </a:endParaRPr>
          </a:p>
          <a:p>
            <a:pPr marL="457200" indent="-342900">
              <a:lnSpc>
                <a:spcPct val="114999"/>
              </a:lnSpc>
              <a:buClr>
                <a:srgbClr val="717073"/>
              </a:buClr>
              <a:buSzPts val="1800"/>
              <a:buFont typeface="Comfortaa"/>
              <a:buChar char="➔"/>
            </a:pPr>
            <a:endParaRPr lang="en" sz="2000" dirty="0">
              <a:solidFill>
                <a:schemeClr val="dk1"/>
              </a:solidFill>
              <a:latin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97D6F-59C3-16F5-4868-8B86A496B44B}"/>
              </a:ext>
            </a:extLst>
          </p:cNvPr>
          <p:cNvSpPr txBox="1"/>
          <p:nvPr/>
        </p:nvSpPr>
        <p:spPr>
          <a:xfrm>
            <a:off x="-169220" y="4833999"/>
            <a:ext cx="4153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>
                <a:latin typeface="Comfortaa"/>
              </a:rPr>
              <a:t>* Exploring Simple Siamese Representation Learning: </a:t>
            </a:r>
            <a:endParaRPr lang="en-US"/>
          </a:p>
          <a:p>
            <a:pPr algn="ctr"/>
            <a:r>
              <a:rPr lang="en-US" sz="700" i="1">
                <a:latin typeface="Comfortaa"/>
                <a:hlinkClick r:id="rId4"/>
              </a:rPr>
              <a:t>https://arxiv.org/pdf/2011.10566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5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Ref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erences (1 of 4)</a:t>
            </a:r>
            <a:endParaRPr sz="3000" dirty="0">
              <a:solidFill>
                <a:srgbClr val="E3183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2"/>
          <p:cNvCxnSpPr>
            <a:stCxn id="159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80;p15">
            <a:extLst>
              <a:ext uri="{FF2B5EF4-FFF2-40B4-BE49-F238E27FC236}">
                <a16:creationId xmlns:a16="http://schemas.microsoft.com/office/drawing/2014/main" id="{4F22235B-DA20-DC47-EF3A-7546C3F717CE}"/>
              </a:ext>
            </a:extLst>
          </p:cNvPr>
          <p:cNvSpPr txBox="1"/>
          <p:nvPr/>
        </p:nvSpPr>
        <p:spPr>
          <a:xfrm>
            <a:off x="75431" y="793234"/>
            <a:ext cx="906808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/>
            <a:r>
              <a:rPr lang="en-US" dirty="0">
                <a:latin typeface="Comfortaa"/>
              </a:rPr>
              <a:t>Bao, H., Dong, L., &amp; Wei, F. (2021). </a:t>
            </a:r>
            <a:r>
              <a:rPr lang="en-US" err="1">
                <a:latin typeface="Comfortaa"/>
              </a:rPr>
              <a:t>BEiT</a:t>
            </a:r>
            <a:r>
              <a:rPr lang="en-US" dirty="0">
                <a:latin typeface="Comfortaa"/>
              </a:rPr>
              <a:t>: BERT Pre-Training of Image Transformers. </a:t>
            </a:r>
            <a:r>
              <a:rPr lang="en-US" i="1" dirty="0">
                <a:latin typeface="Comfortaa"/>
              </a:rPr>
              <a:t>ArXiv:2106.08254 [Cs]</a:t>
            </a:r>
            <a:r>
              <a:rPr lang="en-US" dirty="0">
                <a:latin typeface="Comfortaa"/>
              </a:rPr>
              <a:t>. </a:t>
            </a:r>
            <a:r>
              <a:rPr lang="en-US" u="sng" dirty="0">
                <a:solidFill>
                  <a:schemeClr val="accent5"/>
                </a:solidFill>
                <a:latin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https://arxiv.org/abs/2106.08254</a:t>
            </a:r>
            <a:endParaRPr lang="en-US" sz="1200">
              <a:solidFill>
                <a:schemeClr val="accent5"/>
              </a:solidFill>
              <a:latin typeface="Comfortaa"/>
            </a:endParaRPr>
          </a:p>
          <a:p>
            <a:pPr marL="457200" indent="-457200"/>
            <a:r>
              <a:rPr lang="en-US" dirty="0">
                <a:latin typeface="Comfortaa"/>
              </a:rPr>
              <a:t>Brown, T. B., Mann, B., Ryder, N., Subbiah, M., Kaplan, J., Dhariwal, P., Neelakantan, A., Shyam, P., Sastry, G., Askell, A., Agarwal, S., Herbert-Voss, A., Krueger, G., Henighan, T., Child, R., Ramesh, A., Ziegler, D. M., Wu, J., Winter, C., &amp; Hesse, C. (2020). Language Models are Few-Shot Learners. </a:t>
            </a:r>
            <a:r>
              <a:rPr lang="en-US" i="1" dirty="0">
                <a:latin typeface="Comfortaa"/>
              </a:rPr>
              <a:t>Arxiv.org</a:t>
            </a:r>
            <a:r>
              <a:rPr lang="en-US" dirty="0">
                <a:latin typeface="Comfortaa"/>
              </a:rPr>
              <a:t>. </a:t>
            </a:r>
            <a:r>
              <a:rPr lang="en-US" u="sng" dirty="0">
                <a:solidFill>
                  <a:srgbClr val="467886"/>
                </a:solidFill>
                <a:latin typeface="Comfortaa"/>
                <a:hlinkClick r:id="rId5"/>
              </a:rPr>
              <a:t>https://arxiv.org/abs/2005.14165</a:t>
            </a:r>
            <a:endParaRPr lang="en-US">
              <a:solidFill>
                <a:srgbClr val="467886"/>
              </a:solidFill>
              <a:latin typeface="Comfortaa"/>
            </a:endParaRPr>
          </a:p>
          <a:p>
            <a:pPr marL="457200" indent="-457200"/>
            <a:r>
              <a:rPr lang="en-US" dirty="0">
                <a:solidFill>
                  <a:schemeClr val="accent5"/>
                </a:solidFill>
                <a:latin typeface="Comfortaa"/>
              </a:rPr>
              <a:t>‌</a:t>
            </a:r>
            <a:r>
              <a:rPr lang="en-US" dirty="0">
                <a:latin typeface="Comfortaa"/>
              </a:rPr>
              <a:t> Chen, X., &amp; He, K. (2020). Exploring Simple Siamese Representation Learning. </a:t>
            </a:r>
            <a:r>
              <a:rPr lang="en-US" i="1" dirty="0">
                <a:latin typeface="Comfortaa"/>
              </a:rPr>
              <a:t>ArXiv:2011.10566 [Cs]</a:t>
            </a:r>
            <a:r>
              <a:rPr lang="en-US" dirty="0">
                <a:latin typeface="Comfortaa"/>
              </a:rPr>
              <a:t>. </a:t>
            </a:r>
            <a:r>
              <a:rPr lang="en-US" u="sng" dirty="0">
                <a:solidFill>
                  <a:schemeClr val="accent5"/>
                </a:solidFill>
                <a:latin typeface="Comforta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https://arxiv.org/abs/2011.10566</a:t>
            </a:r>
            <a:endParaRPr lang="en-US" sz="1200">
              <a:solidFill>
                <a:schemeClr val="accent5"/>
              </a:solidFill>
              <a:latin typeface="Comfortaa"/>
            </a:endParaRPr>
          </a:p>
          <a:p>
            <a:pPr marL="457200" indent="-457200"/>
            <a:r>
              <a:rPr lang="en-US" dirty="0">
                <a:solidFill>
                  <a:schemeClr val="accent5"/>
                </a:solidFill>
                <a:latin typeface="Comfortaa"/>
              </a:rPr>
              <a:t>‌</a:t>
            </a:r>
            <a:r>
              <a:rPr lang="en-US" dirty="0">
                <a:latin typeface="Comfortaa"/>
              </a:rPr>
              <a:t> Chen, X., Xie, S., &amp; He, K. (2021, August 16). </a:t>
            </a:r>
            <a:r>
              <a:rPr lang="en-US" i="1" dirty="0">
                <a:latin typeface="Comfortaa"/>
              </a:rPr>
              <a:t>An Empirical Study of Training Self-Supervised Vision Transformers</a:t>
            </a:r>
            <a:r>
              <a:rPr lang="en-US" dirty="0">
                <a:latin typeface="Comfortaa"/>
              </a:rPr>
              <a:t>. ArXiv.org. </a:t>
            </a:r>
            <a:r>
              <a:rPr lang="en-US" u="sng" dirty="0">
                <a:solidFill>
                  <a:schemeClr val="accent5"/>
                </a:solidFill>
                <a:latin typeface="Comforta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https://doi.org/10.48550/arXiv.2104.02057</a:t>
            </a:r>
            <a:endParaRPr lang="en-US" sz="1200">
              <a:solidFill>
                <a:schemeClr val="accent5"/>
              </a:solidFill>
              <a:latin typeface="Comfortaa"/>
            </a:endParaRPr>
          </a:p>
          <a:p>
            <a:pPr marL="457200" indent="-457200"/>
            <a:r>
              <a:rPr lang="en-US" dirty="0">
                <a:solidFill>
                  <a:schemeClr val="accent5"/>
                </a:solidFill>
                <a:latin typeface="Comfortaa"/>
              </a:rPr>
              <a:t>‌</a:t>
            </a:r>
            <a:r>
              <a:rPr lang="en-US" dirty="0">
                <a:latin typeface="Comfortaa"/>
              </a:rPr>
              <a:t> Chen, X., Xie, S., &amp; He, K. (2021, August 16). </a:t>
            </a:r>
            <a:r>
              <a:rPr lang="en-US" i="1" dirty="0">
                <a:latin typeface="Comfortaa"/>
              </a:rPr>
              <a:t>An Empirical Study of Training Self-Supervised Vision Transformers</a:t>
            </a:r>
            <a:r>
              <a:rPr lang="en-US" dirty="0">
                <a:latin typeface="Comfortaa"/>
              </a:rPr>
              <a:t>. ArXiv.org. </a:t>
            </a:r>
            <a:r>
              <a:rPr lang="en-US" u="sng" dirty="0">
                <a:solidFill>
                  <a:schemeClr val="accent5"/>
                </a:solidFill>
                <a:latin typeface="Comforta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https://doi.org/10.48550/arXiv.2104.02057</a:t>
            </a:r>
            <a:endParaRPr lang="en-US" sz="1200">
              <a:solidFill>
                <a:schemeClr val="accent5"/>
              </a:solidFill>
              <a:latin typeface="Comfortaa"/>
            </a:endParaRPr>
          </a:p>
          <a:p>
            <a:pPr marL="457200" indent="-457200"/>
            <a:r>
              <a:rPr lang="en-US" dirty="0">
                <a:latin typeface="Comfortaa"/>
              </a:rPr>
              <a:t>Devlin, J., Chang, M.-W., Lee, K., Google, K., &amp; Language, A. (n.d.). </a:t>
            </a:r>
            <a:r>
              <a:rPr lang="en-US" i="1" dirty="0">
                <a:latin typeface="Comfortaa"/>
              </a:rPr>
              <a:t>BERT: Pre-training of Deep Bidirectional Transformers for Language Understanding</a:t>
            </a:r>
            <a:r>
              <a:rPr lang="en-US" dirty="0">
                <a:latin typeface="Comfortaa"/>
              </a:rPr>
              <a:t>. </a:t>
            </a:r>
            <a:r>
              <a:rPr lang="en-US" u="sng" dirty="0">
                <a:solidFill>
                  <a:srgbClr val="467886"/>
                </a:solidFill>
                <a:latin typeface="Comfortaa"/>
                <a:hlinkClick r:id="rId8"/>
              </a:rPr>
              <a:t>https://arxiv.org/pdf/1810.04805</a:t>
            </a:r>
            <a:endParaRPr lang="en-US">
              <a:solidFill>
                <a:srgbClr val="467886"/>
              </a:solidFill>
              <a:latin typeface="Comfortaa"/>
            </a:endParaRPr>
          </a:p>
          <a:p>
            <a:pPr marL="457200" indent="-457200"/>
            <a:r>
              <a:rPr lang="en-US" dirty="0">
                <a:solidFill>
                  <a:schemeClr val="accent5"/>
                </a:solidFill>
                <a:latin typeface="Comfortaa"/>
              </a:rPr>
              <a:t>‌</a:t>
            </a:r>
            <a:r>
              <a:rPr lang="en-US" dirty="0">
                <a:latin typeface="Comfortaa"/>
              </a:rPr>
              <a:t> </a:t>
            </a:r>
            <a:r>
              <a:rPr lang="en-US" err="1">
                <a:latin typeface="Comfortaa"/>
              </a:rPr>
              <a:t>Dosovitskiy</a:t>
            </a:r>
            <a:r>
              <a:rPr lang="en-US" dirty="0">
                <a:latin typeface="Comfortaa"/>
              </a:rPr>
              <a:t>, A., Beyer, L., Kolesnikov, A., Weissenborn, D., Zhai, X., </a:t>
            </a:r>
            <a:r>
              <a:rPr lang="en-US" err="1">
                <a:latin typeface="Comfortaa"/>
              </a:rPr>
              <a:t>Unterthiner</a:t>
            </a:r>
            <a:r>
              <a:rPr lang="en-US" dirty="0">
                <a:latin typeface="Comfortaa"/>
              </a:rPr>
              <a:t>, T., Dehghani, M., </a:t>
            </a:r>
            <a:r>
              <a:rPr lang="en-US" err="1">
                <a:latin typeface="Comfortaa"/>
              </a:rPr>
              <a:t>Minderer</a:t>
            </a:r>
            <a:r>
              <a:rPr lang="en-US" dirty="0">
                <a:latin typeface="Comfortaa"/>
              </a:rPr>
              <a:t>, M., </a:t>
            </a:r>
            <a:r>
              <a:rPr lang="en-US" err="1">
                <a:latin typeface="Comfortaa"/>
              </a:rPr>
              <a:t>Heigold</a:t>
            </a:r>
            <a:r>
              <a:rPr lang="en-US" dirty="0">
                <a:latin typeface="Comfortaa"/>
              </a:rPr>
              <a:t>, G., Gelly, S., </a:t>
            </a:r>
            <a:r>
              <a:rPr lang="en-US" err="1">
                <a:latin typeface="Comfortaa"/>
              </a:rPr>
              <a:t>Uszkoreit</a:t>
            </a:r>
            <a:r>
              <a:rPr lang="en-US" dirty="0">
                <a:latin typeface="Comfortaa"/>
              </a:rPr>
              <a:t>, J., &amp; </a:t>
            </a:r>
            <a:r>
              <a:rPr lang="en-US" err="1">
                <a:latin typeface="Comfortaa"/>
              </a:rPr>
              <a:t>Houlsby</a:t>
            </a:r>
            <a:r>
              <a:rPr lang="en-US" dirty="0">
                <a:latin typeface="Comfortaa"/>
              </a:rPr>
              <a:t>, N. (2020). An Image is Worth 16x16 Words: Transformers for Image Recognition at Scale. </a:t>
            </a:r>
            <a:r>
              <a:rPr lang="en-US" i="1" dirty="0">
                <a:latin typeface="Comfortaa"/>
              </a:rPr>
              <a:t>ArXiv:2010.11929 [Cs].</a:t>
            </a:r>
            <a:endParaRPr lang="en-US">
              <a:latin typeface="Comfortaa"/>
            </a:endParaRPr>
          </a:p>
          <a:p>
            <a:pPr marL="457200" indent="-457200">
              <a:buSzPts val="1800"/>
            </a:pPr>
            <a:endParaRPr lang="en-US" u="sng" dirty="0">
              <a:solidFill>
                <a:schemeClr val="accent5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Ref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erences (2 of 4)</a:t>
            </a:r>
            <a:endParaRPr sz="3000" dirty="0">
              <a:solidFill>
                <a:srgbClr val="E3183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2"/>
          <p:cNvCxnSpPr>
            <a:stCxn id="159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80;p15">
            <a:extLst>
              <a:ext uri="{FF2B5EF4-FFF2-40B4-BE49-F238E27FC236}">
                <a16:creationId xmlns:a16="http://schemas.microsoft.com/office/drawing/2014/main" id="{4F22235B-DA20-DC47-EF3A-7546C3F717CE}"/>
              </a:ext>
            </a:extLst>
          </p:cNvPr>
          <p:cNvSpPr txBox="1"/>
          <p:nvPr/>
        </p:nvSpPr>
        <p:spPr>
          <a:xfrm>
            <a:off x="75431" y="793234"/>
            <a:ext cx="906808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/>
            <a:r>
              <a:rPr lang="en-US" dirty="0">
                <a:latin typeface="Comfortaa"/>
              </a:rPr>
              <a:t>Fei-Fei, L., Deng, J., &amp; Li, K. (2010). ImageNet: Constructing a large-scale image database. </a:t>
            </a:r>
            <a:r>
              <a:rPr lang="en-US" i="1" dirty="0">
                <a:latin typeface="Comfortaa"/>
              </a:rPr>
              <a:t>Journal of Vision</a:t>
            </a:r>
            <a:r>
              <a:rPr lang="en-US" dirty="0">
                <a:latin typeface="Comfortaa"/>
              </a:rPr>
              <a:t>, </a:t>
            </a:r>
            <a:r>
              <a:rPr lang="en-US" i="1" dirty="0">
                <a:latin typeface="Comfortaa"/>
              </a:rPr>
              <a:t>9</a:t>
            </a:r>
            <a:r>
              <a:rPr lang="en-US" dirty="0">
                <a:latin typeface="Comfortaa"/>
              </a:rPr>
              <a:t>(8), 1037–1037. </a:t>
            </a:r>
            <a:r>
              <a:rPr lang="en-US" dirty="0">
                <a:latin typeface="Comfortaa"/>
                <a:hlinkClick r:id="rId4"/>
              </a:rPr>
              <a:t>https://doi.org/10.1167/9.8.1037</a:t>
            </a:r>
            <a:endParaRPr lang="en-US" dirty="0">
              <a:latin typeface="Comfortaa"/>
            </a:endParaRPr>
          </a:p>
          <a:p>
            <a:pPr marL="457200" indent="-457200"/>
            <a:r>
              <a:rPr lang="en-US" dirty="0">
                <a:latin typeface="Comfortaa"/>
              </a:rPr>
              <a:t>He, K., Chen, X., Xie, S., Li, Y., </a:t>
            </a:r>
            <a:r>
              <a:rPr lang="en-US" err="1">
                <a:latin typeface="Comfortaa"/>
              </a:rPr>
              <a:t>Dollár</a:t>
            </a:r>
            <a:r>
              <a:rPr lang="en-US" dirty="0">
                <a:latin typeface="Comfortaa"/>
              </a:rPr>
              <a:t>, P., &amp; </a:t>
            </a:r>
            <a:r>
              <a:rPr lang="en-US" err="1">
                <a:latin typeface="Comfortaa"/>
              </a:rPr>
              <a:t>Girshick</a:t>
            </a:r>
            <a:r>
              <a:rPr lang="en-US" dirty="0">
                <a:latin typeface="Comfortaa"/>
              </a:rPr>
              <a:t>, R. (2021). Masked Autoencoders Are Scalable Vision Learners. </a:t>
            </a:r>
            <a:r>
              <a:rPr lang="en-US" i="1" dirty="0">
                <a:latin typeface="Comfortaa"/>
              </a:rPr>
              <a:t>ArXiv:2111.06377 [Cs]</a:t>
            </a:r>
            <a:r>
              <a:rPr lang="en-US" dirty="0">
                <a:latin typeface="Comfortaa"/>
              </a:rPr>
              <a:t>. </a:t>
            </a:r>
            <a:r>
              <a:rPr lang="en-US" dirty="0">
                <a:latin typeface="Comfortaa"/>
                <a:hlinkClick r:id="rId5"/>
              </a:rPr>
              <a:t>https://arxiv.org/abs/2111.06377</a:t>
            </a:r>
            <a:endParaRPr lang="en-US" dirty="0">
              <a:latin typeface="Comfortaa"/>
            </a:endParaRPr>
          </a:p>
          <a:p>
            <a:pPr marL="457200" indent="-457200"/>
            <a:r>
              <a:rPr lang="en-US" dirty="0">
                <a:solidFill>
                  <a:schemeClr val="accent5"/>
                </a:solidFill>
                <a:latin typeface="Comfortaa"/>
              </a:rPr>
              <a:t>‌</a:t>
            </a:r>
            <a:r>
              <a:rPr lang="en-US" dirty="0">
                <a:latin typeface="Comfortaa"/>
              </a:rPr>
              <a:t> </a:t>
            </a:r>
            <a:r>
              <a:rPr lang="en-US" dirty="0">
                <a:solidFill>
                  <a:schemeClr val="accent5"/>
                </a:solidFill>
                <a:latin typeface="Comfortaa"/>
              </a:rPr>
              <a:t>‌</a:t>
            </a:r>
            <a:r>
              <a:rPr lang="en-US" dirty="0">
                <a:latin typeface="Comfortaa"/>
              </a:rPr>
              <a:t> Lin, T.-Y., Maire, M., Belongie, S., </a:t>
            </a:r>
            <a:r>
              <a:rPr lang="en-US" err="1">
                <a:latin typeface="Comfortaa"/>
              </a:rPr>
              <a:t>Bourdev</a:t>
            </a:r>
            <a:r>
              <a:rPr lang="en-US" dirty="0">
                <a:latin typeface="Comfortaa"/>
              </a:rPr>
              <a:t>, L., </a:t>
            </a:r>
            <a:r>
              <a:rPr lang="en-US" err="1">
                <a:latin typeface="Comfortaa"/>
              </a:rPr>
              <a:t>Girshick</a:t>
            </a:r>
            <a:r>
              <a:rPr lang="en-US" dirty="0">
                <a:latin typeface="Comfortaa"/>
              </a:rPr>
              <a:t>, R., Hays, J., Perona, P., Ramanan, D., Lawrence, Z. C., &amp; </a:t>
            </a:r>
            <a:r>
              <a:rPr lang="en-US" err="1">
                <a:latin typeface="Comfortaa"/>
              </a:rPr>
              <a:t>Dollár</a:t>
            </a:r>
            <a:r>
              <a:rPr lang="en-US" dirty="0">
                <a:latin typeface="Comfortaa"/>
              </a:rPr>
              <a:t>, P. (2014). </a:t>
            </a:r>
            <a:r>
              <a:rPr lang="en-US" i="1" dirty="0">
                <a:latin typeface="Comfortaa"/>
              </a:rPr>
              <a:t>Microsoft COCO: Common Objects in Context</a:t>
            </a:r>
            <a:r>
              <a:rPr lang="en-US" dirty="0">
                <a:latin typeface="Comfortaa"/>
              </a:rPr>
              <a:t>. ArXiv.org. </a:t>
            </a:r>
            <a:r>
              <a:rPr lang="en-US" dirty="0">
                <a:latin typeface="Comfortaa"/>
                <a:hlinkClick r:id="rId6"/>
              </a:rPr>
              <a:t>https://arxiv.org/abs/1405.0312</a:t>
            </a:r>
            <a:endParaRPr lang="en-US" dirty="0">
              <a:latin typeface="Comfortaa"/>
            </a:endParaRPr>
          </a:p>
          <a:p>
            <a:pPr marL="457200" indent="-457200"/>
            <a:r>
              <a:rPr lang="en-US" dirty="0">
                <a:solidFill>
                  <a:schemeClr val="accent5"/>
                </a:solidFill>
                <a:latin typeface="Comfortaa"/>
              </a:rPr>
              <a:t>‌</a:t>
            </a:r>
            <a:r>
              <a:rPr lang="en-US" dirty="0">
                <a:latin typeface="Comfortaa"/>
              </a:rPr>
              <a:t> Misra, I., &amp; van der </a:t>
            </a:r>
            <a:r>
              <a:rPr lang="en-US" err="1">
                <a:latin typeface="Comfortaa"/>
              </a:rPr>
              <a:t>Maaten</a:t>
            </a:r>
            <a:r>
              <a:rPr lang="en-US" dirty="0">
                <a:latin typeface="Comfortaa"/>
              </a:rPr>
              <a:t>, L. (2019). Self-Supervised Learning of Pretext-Invariant Representations. </a:t>
            </a:r>
            <a:r>
              <a:rPr lang="en-US" i="1" dirty="0">
                <a:latin typeface="Comfortaa"/>
              </a:rPr>
              <a:t>ArXiv:1912.01991 [Cs]</a:t>
            </a:r>
            <a:r>
              <a:rPr lang="en-US" dirty="0">
                <a:latin typeface="Comfortaa"/>
              </a:rPr>
              <a:t>. </a:t>
            </a:r>
            <a:r>
              <a:rPr lang="en-US" dirty="0">
                <a:solidFill>
                  <a:schemeClr val="accent5"/>
                </a:solidFill>
                <a:latin typeface="Comforta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</a:t>
            </a:r>
            <a:r>
              <a:rPr lang="en-US" dirty="0">
                <a:solidFill>
                  <a:srgbClr val="0097A7"/>
                </a:solidFill>
                <a:latin typeface="Comforta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1912.01991</a:t>
            </a:r>
            <a:endParaRPr lang="en-US" dirty="0">
              <a:latin typeface="Comfortaa"/>
            </a:endParaRPr>
          </a:p>
          <a:p>
            <a:pPr marL="457200" indent="-457200"/>
            <a:r>
              <a:rPr lang="en-US" dirty="0">
                <a:latin typeface="Comfortaa"/>
              </a:rPr>
              <a:t>Ramesh, A., Pavlov, M., Goh, G., Gray, S., Voss, C., Radford, A., Chen, M., &amp; </a:t>
            </a:r>
            <a:r>
              <a:rPr lang="en-US" err="1">
                <a:latin typeface="Comfortaa"/>
              </a:rPr>
              <a:t>Sutskever</a:t>
            </a:r>
            <a:r>
              <a:rPr lang="en-US" dirty="0">
                <a:latin typeface="Comfortaa"/>
              </a:rPr>
              <a:t>, I. (n.d.). </a:t>
            </a:r>
            <a:r>
              <a:rPr lang="en-US" i="1" dirty="0">
                <a:latin typeface="Comfortaa"/>
              </a:rPr>
              <a:t>Zero-Shot Text-to-Image Generation</a:t>
            </a:r>
            <a:r>
              <a:rPr lang="en-US" dirty="0">
                <a:latin typeface="Comfortaa"/>
              </a:rPr>
              <a:t>. </a:t>
            </a:r>
            <a:r>
              <a:rPr lang="en-US" dirty="0">
                <a:solidFill>
                  <a:srgbClr val="0097A7"/>
                </a:solidFill>
                <a:latin typeface="Comforta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https://arxiv.org/pdf/2102.12092</a:t>
            </a:r>
            <a:endParaRPr lang="en-US" dirty="0">
              <a:latin typeface="Comfortaa"/>
            </a:endParaRPr>
          </a:p>
          <a:p>
            <a:pPr marL="457200" indent="-457200"/>
            <a:r>
              <a:rPr lang="en-US" dirty="0">
                <a:latin typeface="Comfortaa"/>
              </a:rPr>
              <a:t>Van Horn, G., Mac Aodha, O., Song, Y., Cui, Y., Sun, C., Shepard, A., Adam, H., Perona, P., &amp; Belongie, S. (2018). The </a:t>
            </a:r>
            <a:r>
              <a:rPr lang="en-US" err="1">
                <a:latin typeface="Comfortaa"/>
              </a:rPr>
              <a:t>iNaturalist</a:t>
            </a:r>
            <a:r>
              <a:rPr lang="en-US" dirty="0">
                <a:latin typeface="Comfortaa"/>
              </a:rPr>
              <a:t> Species Classification and Detection Dataset. </a:t>
            </a:r>
            <a:r>
              <a:rPr lang="en-US" i="1" dirty="0">
                <a:latin typeface="Comfortaa"/>
              </a:rPr>
              <a:t>ArXiv:1707.06642 [Cs]</a:t>
            </a:r>
            <a:r>
              <a:rPr lang="en-US" dirty="0">
                <a:latin typeface="Comfortaa"/>
              </a:rPr>
              <a:t>. </a:t>
            </a:r>
            <a:r>
              <a:rPr lang="en-US" dirty="0">
                <a:latin typeface="Comfortaa"/>
                <a:hlinkClick r:id="rId9"/>
              </a:rPr>
              <a:t>https://arxiv.org/abs/1707.06642</a:t>
            </a:r>
            <a:endParaRPr lang="en-US">
              <a:latin typeface="Comfortaa"/>
            </a:endParaRPr>
          </a:p>
          <a:p>
            <a:pPr marL="457200" indent="-457200"/>
            <a:r>
              <a:rPr lang="en-US" dirty="0">
                <a:latin typeface="Comfortaa"/>
              </a:rPr>
              <a:t>Vincent, P., Larochelle, H., Bengio, Y., &amp; </a:t>
            </a:r>
            <a:r>
              <a:rPr lang="en-US" err="1">
                <a:latin typeface="Comfortaa"/>
              </a:rPr>
              <a:t>Manzagol</a:t>
            </a:r>
            <a:r>
              <a:rPr lang="en-US" dirty="0">
                <a:latin typeface="Comfortaa"/>
              </a:rPr>
              <a:t>, P.-A. (2008). </a:t>
            </a:r>
            <a:r>
              <a:rPr lang="en-US" i="1" dirty="0">
                <a:latin typeface="Comfortaa"/>
              </a:rPr>
              <a:t>Extracting and Composing Robust Features with Denoising Autoencoders</a:t>
            </a:r>
            <a:r>
              <a:rPr lang="en-US" dirty="0">
                <a:latin typeface="Comfortaa"/>
              </a:rPr>
              <a:t>. </a:t>
            </a:r>
            <a:r>
              <a:rPr lang="en-US" u="sng" dirty="0">
                <a:solidFill>
                  <a:srgbClr val="467886"/>
                </a:solidFill>
                <a:latin typeface="Comfortaa"/>
              </a:rPr>
              <a:t>https://www.cs.toronto.edu/~larocheh/publications/icml-2008-denoising-autoencoders.pdf</a:t>
            </a:r>
            <a:endParaRPr lang="en-US" dirty="0">
              <a:solidFill>
                <a:srgbClr val="467886"/>
              </a:solidFill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639701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Ref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erences (3 of 4)</a:t>
            </a:r>
            <a:endParaRPr sz="3000" dirty="0">
              <a:solidFill>
                <a:srgbClr val="E3183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2"/>
          <p:cNvCxnSpPr>
            <a:stCxn id="159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80;p15">
            <a:extLst>
              <a:ext uri="{FF2B5EF4-FFF2-40B4-BE49-F238E27FC236}">
                <a16:creationId xmlns:a16="http://schemas.microsoft.com/office/drawing/2014/main" id="{4F22235B-DA20-DC47-EF3A-7546C3F717CE}"/>
              </a:ext>
            </a:extLst>
          </p:cNvPr>
          <p:cNvSpPr txBox="1"/>
          <p:nvPr/>
        </p:nvSpPr>
        <p:spPr>
          <a:xfrm>
            <a:off x="75431" y="793234"/>
            <a:ext cx="906808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/>
            <a:r>
              <a:rPr lang="en-US">
                <a:latin typeface="Comfortaa"/>
              </a:rPr>
              <a:t>Xiao, T., Liu, Y., Zhou, B., Jiang, Y., &amp; Sun, J. (2018, July 26). </a:t>
            </a:r>
            <a:r>
              <a:rPr lang="en-US" i="1">
                <a:latin typeface="Comfortaa"/>
              </a:rPr>
              <a:t>Unified Perceptual Parsing for Scene Understanding</a:t>
            </a:r>
            <a:r>
              <a:rPr lang="en-US">
                <a:latin typeface="Comfortaa"/>
              </a:rPr>
              <a:t>. ArXiv.org. </a:t>
            </a:r>
            <a:r>
              <a:rPr lang="en-US" u="sng" dirty="0">
                <a:solidFill>
                  <a:srgbClr val="467886"/>
                </a:solidFill>
                <a:latin typeface="Comfortaa"/>
                <a:hlinkClick r:id="rId4"/>
              </a:rPr>
              <a:t>https://doi.org/10.48550/arXiv.1807.10221</a:t>
            </a:r>
            <a:endParaRPr lang="en-US">
              <a:solidFill>
                <a:srgbClr val="467886"/>
              </a:solidFill>
              <a:latin typeface="Comfortaa"/>
            </a:endParaRPr>
          </a:p>
          <a:p>
            <a:pPr marL="457200" indent="-457200"/>
            <a:r>
              <a:rPr lang="en-US">
                <a:latin typeface="Comfortaa"/>
              </a:rPr>
              <a:t>‌ Yuan, L., Hou, Q., Jiang, Z., Feng, J., &amp; Yan, S. (2022). </a:t>
            </a:r>
            <a:r>
              <a:rPr lang="en-US" i="1">
                <a:latin typeface="Comfortaa"/>
              </a:rPr>
              <a:t>VOLO: Vision </a:t>
            </a:r>
            <a:r>
              <a:rPr lang="en-US" i="1" err="1">
                <a:latin typeface="Comfortaa"/>
              </a:rPr>
              <a:t>Outlooker</a:t>
            </a:r>
            <a:r>
              <a:rPr lang="en-US" i="1">
                <a:latin typeface="Comfortaa"/>
              </a:rPr>
              <a:t> for Visual Recognition</a:t>
            </a:r>
            <a:r>
              <a:rPr lang="en-US">
                <a:latin typeface="Comfortaa"/>
              </a:rPr>
              <a:t>. 1–13. </a:t>
            </a:r>
            <a:r>
              <a:rPr lang="en-US" u="sng" dirty="0">
                <a:solidFill>
                  <a:srgbClr val="467886"/>
                </a:solidFill>
                <a:latin typeface="Comfortaa"/>
                <a:hlinkClick r:id="rId5"/>
              </a:rPr>
              <a:t>https://doi.org/10.1109/tpami.2022.3206108</a:t>
            </a:r>
            <a:endParaRPr lang="en-US">
              <a:solidFill>
                <a:srgbClr val="467886"/>
              </a:solidFill>
              <a:latin typeface="Comfortaa"/>
            </a:endParaRPr>
          </a:p>
          <a:p>
            <a:pPr marL="457200" indent="-457200"/>
            <a:r>
              <a:rPr lang="en-US" dirty="0">
                <a:latin typeface="Comfortaa"/>
              </a:rPr>
              <a:t>‌ Zhou, B., </a:t>
            </a:r>
            <a:r>
              <a:rPr lang="en-US" err="1">
                <a:latin typeface="Comfortaa"/>
              </a:rPr>
              <a:t>Lapedriza</a:t>
            </a:r>
            <a:r>
              <a:rPr lang="en-US" dirty="0">
                <a:latin typeface="Comfortaa"/>
              </a:rPr>
              <a:t>, A., Xiao, J., Torralba, A., &amp; Oliva, A. (n.d.). </a:t>
            </a:r>
            <a:r>
              <a:rPr lang="en-US" i="1" dirty="0">
                <a:latin typeface="Comfortaa"/>
              </a:rPr>
              <a:t>Learning Deep Features for Scene Recognition using Places Database</a:t>
            </a:r>
            <a:r>
              <a:rPr lang="en-US" dirty="0">
                <a:latin typeface="Comfortaa"/>
              </a:rPr>
              <a:t>. </a:t>
            </a:r>
            <a:r>
              <a:rPr lang="en-US" u="sng" dirty="0">
                <a:solidFill>
                  <a:srgbClr val="467886"/>
                </a:solidFill>
                <a:latin typeface="Comfortaa"/>
                <a:hlinkClick r:id="rId6"/>
              </a:rPr>
              <a:t>https://papers.nips.cc/paper_files/paper/2014/file/3fe94a002317b5f9259f82690aeea4cd-Paper.pdf</a:t>
            </a:r>
            <a:endParaRPr lang="en-US" sz="1200">
              <a:latin typeface="Comfortaa"/>
            </a:endParaRPr>
          </a:p>
          <a:p>
            <a:pPr marL="457200" indent="-457200"/>
            <a:endParaRPr lang="en-US" dirty="0"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120672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 dirty="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Ref</a:t>
            </a:r>
            <a:r>
              <a:rPr lang="en" sz="3000" dirty="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erences for figures (4 of 4)</a:t>
            </a:r>
            <a:endParaRPr sz="3000" dirty="0">
              <a:solidFill>
                <a:srgbClr val="E3183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2"/>
          <p:cNvCxnSpPr>
            <a:stCxn id="159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80;p15">
            <a:extLst>
              <a:ext uri="{FF2B5EF4-FFF2-40B4-BE49-F238E27FC236}">
                <a16:creationId xmlns:a16="http://schemas.microsoft.com/office/drawing/2014/main" id="{4F22235B-DA20-DC47-EF3A-7546C3F717CE}"/>
              </a:ext>
            </a:extLst>
          </p:cNvPr>
          <p:cNvSpPr txBox="1"/>
          <p:nvPr/>
        </p:nvSpPr>
        <p:spPr>
          <a:xfrm>
            <a:off x="75431" y="793234"/>
            <a:ext cx="906808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/>
            <a:r>
              <a:rPr lang="en-US" dirty="0">
                <a:solidFill>
                  <a:schemeClr val="tx1"/>
                </a:solidFill>
                <a:latin typeface="Comfortaa"/>
              </a:rPr>
              <a:t>- Figure 1:</a:t>
            </a:r>
            <a:br>
              <a:rPr lang="en-US" dirty="0">
                <a:solidFill>
                  <a:schemeClr val="tx1"/>
                </a:solidFill>
                <a:latin typeface="Comfortaa"/>
              </a:rPr>
            </a:br>
            <a:r>
              <a:rPr lang="en-US" dirty="0">
                <a:solidFill>
                  <a:schemeClr val="tx1"/>
                </a:solidFill>
                <a:latin typeface="Comfortaa"/>
              </a:rPr>
              <a:t>From local experiments with the model from: </a:t>
            </a:r>
            <a:r>
              <a:rPr lang="en-US" dirty="0">
                <a:solidFill>
                  <a:schemeClr val="accent5"/>
                </a:solidFill>
                <a:latin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https://github.com/facebookresearch/mae</a:t>
            </a:r>
            <a:endParaRPr lang="en-US">
              <a:solidFill>
                <a:schemeClr val="accent5"/>
              </a:solidFill>
              <a:latin typeface="Comfortaa"/>
            </a:endParaRPr>
          </a:p>
          <a:p>
            <a:pPr marL="457200" indent="-457200"/>
            <a:r>
              <a:rPr lang="en-US" dirty="0">
                <a:solidFill>
                  <a:schemeClr val="tx1"/>
                </a:solidFill>
                <a:latin typeface="Comfortaa"/>
              </a:rPr>
              <a:t>- Figure 2: </a:t>
            </a:r>
            <a:br>
              <a:rPr lang="en-US" dirty="0">
                <a:solidFill>
                  <a:schemeClr val="tx1"/>
                </a:solidFill>
                <a:latin typeface="Comfortaa"/>
              </a:rPr>
            </a:br>
            <a:r>
              <a:rPr lang="en-US" dirty="0">
                <a:solidFill>
                  <a:schemeClr val="accent5"/>
                </a:solidFill>
                <a:latin typeface="Comforta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https://www.sbert.net/examples/unsupervised_learning/MLM/README.html</a:t>
            </a:r>
            <a:endParaRPr lang="en-US" dirty="0">
              <a:solidFill>
                <a:schemeClr val="accent5"/>
              </a:solidFill>
              <a:latin typeface="Comfortaa"/>
            </a:endParaRPr>
          </a:p>
          <a:p>
            <a:pPr marL="457200" indent="-457200"/>
            <a:r>
              <a:rPr lang="en-US" dirty="0">
                <a:solidFill>
                  <a:schemeClr val="tx1"/>
                </a:solidFill>
                <a:latin typeface="Comfortaa"/>
              </a:rPr>
              <a:t>- Figure 3:</a:t>
            </a:r>
            <a:br>
              <a:rPr lang="en-US" dirty="0">
                <a:solidFill>
                  <a:schemeClr val="tx1"/>
                </a:solidFill>
                <a:latin typeface="Comfortaa"/>
              </a:rPr>
            </a:br>
            <a:r>
              <a:rPr lang="en-US" dirty="0">
                <a:solidFill>
                  <a:schemeClr val="accent5"/>
                </a:solidFill>
                <a:latin typeface="Comforta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https://arxiv.org/pdf/1810.04805</a:t>
            </a:r>
            <a:endParaRPr lang="en-US" dirty="0">
              <a:solidFill>
                <a:schemeClr val="accent5"/>
              </a:solidFill>
              <a:latin typeface="Comfortaa"/>
            </a:endParaRPr>
          </a:p>
          <a:p>
            <a:pPr marL="457200" indent="-457200"/>
            <a:r>
              <a:rPr lang="en-US" dirty="0">
                <a:solidFill>
                  <a:schemeClr val="tx1"/>
                </a:solidFill>
                <a:latin typeface="Comfortaa"/>
              </a:rPr>
              <a:t>- Figure 4: </a:t>
            </a:r>
            <a:br>
              <a:rPr lang="en-US" dirty="0">
                <a:solidFill>
                  <a:schemeClr val="tx1"/>
                </a:solidFill>
                <a:latin typeface="Comfortaa"/>
              </a:rPr>
            </a:br>
            <a:r>
              <a:rPr lang="en-US" dirty="0">
                <a:solidFill>
                  <a:schemeClr val="accent5"/>
                </a:solidFill>
                <a:latin typeface="Comforta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https://www.geeksforgeeks.org/denoising-autoencoders-in-machine-learning/</a:t>
            </a:r>
            <a:endParaRPr lang="en-US" dirty="0">
              <a:solidFill>
                <a:schemeClr val="accent5"/>
              </a:solidFill>
              <a:latin typeface="Comfortaa"/>
            </a:endParaRPr>
          </a:p>
          <a:p>
            <a:pPr marL="457200" indent="-457200"/>
            <a:r>
              <a:rPr lang="en-US" dirty="0">
                <a:solidFill>
                  <a:schemeClr val="tx1"/>
                </a:solidFill>
                <a:latin typeface="Comfortaa"/>
              </a:rPr>
              <a:t>- Figure 5: </a:t>
            </a:r>
            <a:br>
              <a:rPr lang="en-US" dirty="0">
                <a:solidFill>
                  <a:schemeClr val="tx1"/>
                </a:solidFill>
                <a:latin typeface="Comfortaa"/>
              </a:rPr>
            </a:br>
            <a:r>
              <a:rPr lang="en-US" dirty="0">
                <a:solidFill>
                  <a:schemeClr val="accent5"/>
                </a:solidFill>
                <a:latin typeface="Comforta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https://faculty.cc.gatech.edu/~hays/7476/projects/Avery_Wenchen/</a:t>
            </a:r>
            <a:endParaRPr lang="en-US" dirty="0">
              <a:solidFill>
                <a:schemeClr val="accent5"/>
              </a:solidFill>
              <a:latin typeface="Comfortaa"/>
            </a:endParaRPr>
          </a:p>
          <a:p>
            <a:pPr marL="457200" indent="-457200"/>
            <a:r>
              <a:rPr lang="en-US" dirty="0">
                <a:solidFill>
                  <a:schemeClr val="tx1"/>
                </a:solidFill>
                <a:latin typeface="Comfortaa"/>
              </a:rPr>
              <a:t>- Figure 6, 7, 8, 9, 10, 11, 12, 13, 14, 15, 16, 17, 18, 19, 20, 21, 22, 23, 24:</a:t>
            </a:r>
            <a:br>
              <a:rPr lang="en-US" dirty="0">
                <a:solidFill>
                  <a:schemeClr val="tx1"/>
                </a:solidFill>
                <a:latin typeface="Comfortaa"/>
              </a:rPr>
            </a:br>
            <a:r>
              <a:rPr lang="en-US" dirty="0">
                <a:solidFill>
                  <a:schemeClr val="tx1"/>
                </a:solidFill>
                <a:latin typeface="Comfortaa"/>
              </a:rPr>
              <a:t>From the presented paper, Masked Autoencoders Are Scalable Vision Learners: </a:t>
            </a:r>
            <a:r>
              <a:rPr lang="en-US" dirty="0">
                <a:solidFill>
                  <a:schemeClr val="accent5"/>
                </a:solidFill>
                <a:latin typeface="Comfortaa"/>
              </a:rPr>
              <a:t>https://arxiv.org/abs/2111.06377</a:t>
            </a:r>
          </a:p>
        </p:txBody>
      </p:sp>
    </p:spTree>
    <p:extLst>
      <p:ext uri="{BB962C8B-B14F-4D97-AF65-F5344CB8AC3E}">
        <p14:creationId xmlns:p14="http://schemas.microsoft.com/office/powerpoint/2010/main" val="3279458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Att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ribution</a:t>
            </a:r>
            <a:endParaRPr sz="3000">
              <a:solidFill>
                <a:srgbClr val="E3183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3"/>
          <p:cNvCxnSpPr>
            <a:stCxn id="172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3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3"/>
          <p:cNvSpPr txBox="1"/>
          <p:nvPr/>
        </p:nvSpPr>
        <p:spPr>
          <a:xfrm>
            <a:off x="261725" y="976400"/>
            <a:ext cx="8274600" cy="2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Keep this page and the following notice AS IS.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This presentation has been prepared with </a:t>
            </a:r>
            <a:r>
              <a:rPr lang="en" sz="17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METU Presentation Template</a:t>
            </a: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by Devrim Çavuşoğlu licensed under the </a:t>
            </a:r>
            <a:r>
              <a:rPr lang="en" sz="17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CC BY-SA 4.0</a:t>
            </a: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 Also read, </a:t>
            </a:r>
            <a:r>
              <a:rPr lang="en" sz="17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6"/>
              </a:rPr>
              <a:t>the full LICENSE</a:t>
            </a: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content.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Refer to </a:t>
            </a:r>
            <a:r>
              <a:rPr lang="en" sz="17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github.com/devrimcavusoglu/metu-presentation-template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1321292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434700" y="224850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Thank you 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for listening</a:t>
            </a:r>
            <a:endParaRPr sz="3000">
              <a:solidFill>
                <a:srgbClr val="71707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Q &amp; </a:t>
            </a:r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sz="3000">
              <a:solidFill>
                <a:srgbClr val="E3183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3"/>
          <p:cNvCxnSpPr>
            <a:stCxn id="172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>
            <a:stCxn id="136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254002" y="252672"/>
            <a:ext cx="827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Reconstruction example of </a:t>
            </a:r>
            <a:r>
              <a:rPr lang="en" sz="200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METU CENG's cat, "Java"</a:t>
            </a:r>
            <a:endParaRPr lang="en-US" sz="2000">
              <a:solidFill>
                <a:srgbClr val="717073"/>
              </a:solidFill>
              <a:latin typeface="Comfortaa"/>
              <a:ea typeface="Comfortaa"/>
              <a:cs typeface="Comfortaa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B0D881E-589E-C61F-ACCA-21047DA1D0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97" t="12111" r="9447" b="13149"/>
          <a:stretch/>
        </p:blipFill>
        <p:spPr>
          <a:xfrm>
            <a:off x="57150" y="1918608"/>
            <a:ext cx="9087959" cy="2136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03A3D3-05D7-B016-C3B7-098AF169006A}"/>
              </a:ext>
            </a:extLst>
          </p:cNvPr>
          <p:cNvSpPr txBox="1"/>
          <p:nvPr/>
        </p:nvSpPr>
        <p:spPr>
          <a:xfrm>
            <a:off x="-89066" y="3963390"/>
            <a:ext cx="22414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fortaa"/>
              </a:rPr>
              <a:t>75% masking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3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>
            <a:stCxn id="136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254002" y="252672"/>
            <a:ext cx="827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Reconstruction example of </a:t>
            </a:r>
            <a:r>
              <a:rPr lang="en" sz="200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METU CENG's cat, "Java"</a:t>
            </a:r>
            <a:endParaRPr lang="en-US" sz="2000">
              <a:solidFill>
                <a:srgbClr val="717073"/>
              </a:solidFill>
              <a:latin typeface="Comfortaa"/>
              <a:ea typeface="Comfortaa"/>
              <a:cs typeface="Comfortaa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comparison of a person&amp;#39;s face&#10;&#10;Description automatically generated">
            <a:extLst>
              <a:ext uri="{FF2B5EF4-FFF2-40B4-BE49-F238E27FC236}">
                <a16:creationId xmlns:a16="http://schemas.microsoft.com/office/drawing/2014/main" id="{3055476C-0D7C-D300-B224-9004816A7D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49" t="12324" r="9327" b="14084"/>
          <a:stretch/>
        </p:blipFill>
        <p:spPr>
          <a:xfrm>
            <a:off x="2234044" y="1877043"/>
            <a:ext cx="9142291" cy="2163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27824-E861-E772-0881-23A9F4E89724}"/>
              </a:ext>
            </a:extLst>
          </p:cNvPr>
          <p:cNvSpPr txBox="1"/>
          <p:nvPr/>
        </p:nvSpPr>
        <p:spPr>
          <a:xfrm>
            <a:off x="2144979" y="3955967"/>
            <a:ext cx="22414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fortaa"/>
              </a:rPr>
              <a:t>90% masking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93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>
            <a:stCxn id="136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254002" y="252672"/>
            <a:ext cx="827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Reconstruction example of </a:t>
            </a:r>
            <a:r>
              <a:rPr lang="en" sz="200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METU CENG's cat, "Java"</a:t>
            </a:r>
            <a:endParaRPr lang="en-US" sz="2000">
              <a:solidFill>
                <a:srgbClr val="717073"/>
              </a:solidFill>
              <a:latin typeface="Comfortaa"/>
              <a:ea typeface="Comfortaa"/>
              <a:cs typeface="Comfortaa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EC3294-D23A-E0BB-7BAE-B3F07E6E7C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49" t="12324" r="9327" b="14084"/>
          <a:stretch/>
        </p:blipFill>
        <p:spPr>
          <a:xfrm>
            <a:off x="-1" y="1869621"/>
            <a:ext cx="9142291" cy="2163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81957B-829B-0FEC-4904-356BE212A778}"/>
              </a:ext>
            </a:extLst>
          </p:cNvPr>
          <p:cNvSpPr txBox="1"/>
          <p:nvPr/>
        </p:nvSpPr>
        <p:spPr>
          <a:xfrm>
            <a:off x="-89066" y="3948545"/>
            <a:ext cx="22414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fortaa"/>
              </a:rPr>
              <a:t>90% masking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81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l="19024" t="29931" r="18782" b="28561"/>
          <a:stretch/>
        </p:blipFill>
        <p:spPr>
          <a:xfrm>
            <a:off x="3917825" y="4625575"/>
            <a:ext cx="1308352" cy="47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stCxn id="63" idx="3"/>
          </p:cNvCxnSpPr>
          <p:nvPr/>
        </p:nvCxnSpPr>
        <p:spPr>
          <a:xfrm>
            <a:off x="5226177" y="48640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261725" y="144550"/>
            <a:ext cx="82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>
                <a:solidFill>
                  <a:srgbClr val="E31837"/>
                </a:solidFill>
                <a:latin typeface="Comfortaa"/>
                <a:ea typeface="Comfortaa"/>
                <a:cs typeface="Comfortaa"/>
                <a:sym typeface="Comfortaa"/>
              </a:rPr>
              <a:t>Overview </a:t>
            </a:r>
            <a:r>
              <a:rPr lang="en" sz="3000">
                <a:solidFill>
                  <a:srgbClr val="717073"/>
                </a:solidFill>
                <a:latin typeface="Comfortaa"/>
                <a:ea typeface="Comfortaa"/>
                <a:cs typeface="Comfortaa"/>
                <a:sym typeface="Comfortaa"/>
              </a:rPr>
              <a:t>of the presentation</a:t>
            </a:r>
            <a:endParaRPr sz="3000">
              <a:solidFill>
                <a:srgbClr val="71707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61725" y="976400"/>
            <a:ext cx="8274600" cy="39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74650">
              <a:lnSpc>
                <a:spcPct val="150000"/>
              </a:lnSpc>
              <a:buClr>
                <a:srgbClr val="717073"/>
              </a:buClr>
              <a:buSzPts val="23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lang="en-US" sz="2300" dirty="0">
              <a:solidFill>
                <a:schemeClr val="dk1"/>
              </a:solidFill>
              <a:latin typeface="Comfortaa"/>
              <a:ea typeface="Comfortaa"/>
              <a:cs typeface="Comfortaa"/>
            </a:endParaRPr>
          </a:p>
          <a:p>
            <a:pPr marL="457200" indent="-374650">
              <a:lnSpc>
                <a:spcPct val="150000"/>
              </a:lnSpc>
              <a:buClr>
                <a:srgbClr val="717073"/>
              </a:buClr>
              <a:buSzPts val="23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sym typeface="Comfortaa"/>
              </a:rPr>
              <a:t>Related work</a:t>
            </a:r>
            <a:endParaRPr sz="2300" dirty="0">
              <a:solidFill>
                <a:schemeClr val="dk1"/>
              </a:solidFill>
              <a:latin typeface="Comfortaa"/>
              <a:ea typeface="Comfortaa"/>
              <a:cs typeface="Comfortaa"/>
            </a:endParaRPr>
          </a:p>
          <a:p>
            <a:pPr marL="457200" indent="-374650">
              <a:lnSpc>
                <a:spcPct val="150000"/>
              </a:lnSpc>
              <a:buClr>
                <a:srgbClr val="717073"/>
              </a:buClr>
              <a:buSzPts val="23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sym typeface="Comfortaa"/>
              </a:rPr>
              <a:t>Approach and method</a:t>
            </a:r>
            <a:endParaRPr sz="2300" dirty="0">
              <a:solidFill>
                <a:schemeClr val="dk1"/>
              </a:solidFill>
              <a:latin typeface="Comfortaa"/>
            </a:endParaRPr>
          </a:p>
          <a:p>
            <a:pPr marL="457200" indent="-374650">
              <a:lnSpc>
                <a:spcPct val="150000"/>
              </a:lnSpc>
              <a:buClr>
                <a:srgbClr val="717073"/>
              </a:buClr>
              <a:buSzPts val="23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  <a:sym typeface="Comfortaa"/>
              </a:rPr>
              <a:t>Pre-training experiments</a:t>
            </a:r>
            <a:endParaRPr lang="en" sz="2300" dirty="0">
              <a:solidFill>
                <a:schemeClr val="dk1"/>
              </a:solidFill>
              <a:latin typeface="Comfortaa"/>
              <a:ea typeface="Comfortaa"/>
            </a:endParaRPr>
          </a:p>
          <a:p>
            <a:pPr marL="457200" indent="-374650">
              <a:lnSpc>
                <a:spcPct val="150000"/>
              </a:lnSpc>
              <a:buClr>
                <a:srgbClr val="717073"/>
              </a:buClr>
              <a:buSzPts val="23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</a:rPr>
              <a:t>Transfer Learning Experiments</a:t>
            </a:r>
          </a:p>
          <a:p>
            <a:pPr marL="457200" indent="-374650">
              <a:lnSpc>
                <a:spcPct val="150000"/>
              </a:lnSpc>
              <a:buClr>
                <a:srgbClr val="717073"/>
              </a:buClr>
              <a:buSzPts val="23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</a:rPr>
              <a:t>Discussion and Conclusion</a:t>
            </a:r>
          </a:p>
          <a:p>
            <a:pPr marL="457200" indent="-374650">
              <a:lnSpc>
                <a:spcPct val="150000"/>
              </a:lnSpc>
              <a:buClr>
                <a:srgbClr val="717073"/>
              </a:buClr>
              <a:buSzPts val="2300"/>
              <a:buFont typeface="Comfortaa"/>
              <a:buChar char="➔"/>
            </a:pPr>
            <a:r>
              <a:rPr lang="en" sz="2300" dirty="0">
                <a:solidFill>
                  <a:schemeClr val="dk1"/>
                </a:solidFill>
                <a:latin typeface="Comfortaa"/>
                <a:ea typeface="Comfortaa"/>
              </a:rPr>
              <a:t>Q &amp; A</a:t>
            </a:r>
          </a:p>
        </p:txBody>
      </p:sp>
      <p:cxnSp>
        <p:nvCxnSpPr>
          <p:cNvPr id="67" name="Google Shape;67;p14"/>
          <p:cNvCxnSpPr/>
          <p:nvPr/>
        </p:nvCxnSpPr>
        <p:spPr>
          <a:xfrm>
            <a:off x="326325" y="776675"/>
            <a:ext cx="79095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69" name="Google Shape;69;p14"/>
          <p:cNvCxnSpPr/>
          <p:nvPr/>
        </p:nvCxnSpPr>
        <p:spPr>
          <a:xfrm>
            <a:off x="382027" y="4858674"/>
            <a:ext cx="353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56</Slides>
  <Notes>56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Simple Light</vt:lpstr>
      <vt:lpstr>   Kaiming He, Xinlei Chen, Saining Xie, Yanghao Li, Piotr Dollár, Ross Girshick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Devrim Çavuşoğlu</dc:title>
  <cp:revision>702</cp:revision>
  <dcterms:modified xsi:type="dcterms:W3CDTF">2024-06-05T16:31:31Z</dcterms:modified>
</cp:coreProperties>
</file>