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8" r:id="rId5"/>
    <p:sldId id="269" r:id="rId6"/>
    <p:sldId id="282" r:id="rId7"/>
    <p:sldId id="270" r:id="rId8"/>
    <p:sldId id="272" r:id="rId9"/>
    <p:sldId id="273" r:id="rId10"/>
    <p:sldId id="274" r:id="rId11"/>
    <p:sldId id="279" r:id="rId12"/>
    <p:sldId id="275" r:id="rId13"/>
    <p:sldId id="276" r:id="rId14"/>
    <p:sldId id="280" r:id="rId15"/>
    <p:sldId id="277" r:id="rId16"/>
    <p:sldId id="278" r:id="rId17"/>
    <p:sldId id="281" r:id="rId18"/>
    <p:sldId id="256" r:id="rId19"/>
    <p:sldId id="260" r:id="rId20"/>
    <p:sldId id="261" r:id="rId21"/>
    <p:sldId id="262" r:id="rId22"/>
    <p:sldId id="263" r:id="rId23"/>
    <p:sldId id="264" r:id="rId24"/>
    <p:sldId id="265" r:id="rId25"/>
    <p:sldId id="259" r:id="rId26"/>
    <p:sldId id="258" r:id="rId27"/>
    <p:sldId id="288" r:id="rId28"/>
    <p:sldId id="285" r:id="rId29"/>
    <p:sldId id="284" r:id="rId30"/>
    <p:sldId id="283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71" r:id="rId4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20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37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2589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4007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8466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5621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1727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5373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6506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9570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314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3906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0A96-C5B0-43CC-BF46-14C56F927A1A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003C-D939-4EFE-A5F7-AD3E971B65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640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1809952"/>
            <a:ext cx="10158730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98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6" y="415638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Product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4437" y="794176"/>
            <a:ext cx="895003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"id"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รหัสสินค้า",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name"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ชื่อสินค้า",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detail"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รายละเอียดของสินค้า",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price"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ราคาต่อหน่วย",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amount"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จำนวนสินค้าที่ขาย",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owner" : "Username 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ของผู้ขาย",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473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6" y="415638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Product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5890" y="1671631"/>
            <a:ext cx="89500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saleDate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วันแรกที่สินค้าถูกประกาศขาย",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editDate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วันล่าสุดที่รายละเอียดของสินค้าถูกแก้ไข",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category" : {"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ประเภทสินค้า"}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3362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6" y="415638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Cart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673" y="1226056"/>
            <a:ext cx="119703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   "id"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รหัสสินค้า",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cartType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ชื่อสินค้า",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ownerName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"username 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ของผู้เป็นเจ้าของตะกร้าสินค้า",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products" : ["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สินค้าทั้งหมดที่อยู่ในตะกร้ารวมทั้งจำนวนสั่งซื้อ"],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createDate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วันที่สร้างตะกร้าสินค้า"  }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0931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6" y="415638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accent2"/>
                </a:solidFill>
              </a:rPr>
              <a:t>PurchaseOrder</a:t>
            </a:r>
            <a:r>
              <a:rPr lang="en-US" sz="5400" dirty="0" smtClean="0">
                <a:solidFill>
                  <a:schemeClr val="accent2"/>
                </a:solidFill>
              </a:rPr>
              <a:t>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47273" y="994856"/>
            <a:ext cx="108434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"id"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รหัสการสั่งซื้อ",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buyer"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ชื่อผู้ซื้อ",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totalPrice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ราคารวม",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buyDate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เวลาที่สั่งซื้อ",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paidDate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เวลาที่จ่ายเงิน",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payScheduled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กำหนดการ</a:t>
            </a:r>
            <a:r>
              <a:rPr lang="th-TH" sz="5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จ่ายเงิน</a:t>
            </a:r>
            <a:r>
              <a:rPr lang="th-TH" sz="5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",</a:t>
            </a:r>
            <a:endParaRPr lang="th-TH" sz="5400" dirty="0" smtClean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6974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4653" y="221674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accent2"/>
                </a:solidFill>
              </a:rPr>
              <a:t>PurchaseOrder</a:t>
            </a:r>
            <a:r>
              <a:rPr lang="en-US" sz="5400" dirty="0" smtClean="0">
                <a:solidFill>
                  <a:schemeClr val="accent2"/>
                </a:solidFill>
              </a:rPr>
              <a:t>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6072" y="948690"/>
            <a:ext cx="108434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buyProducts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รายการสินค้าที่สั่งซื้อ",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deliveryAddress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สถานที่จัดส่ง",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payStatus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สถานะของรหัสการสั่งซื้อ(จ่ายเงินแล้ว,ยังไม่จ่ายเงิน)",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tel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เบอร์โทรศัพท์ของผู้สั่งซื้อ",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email" : "email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ของผู้สั่งซื้อ"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2364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4579" y="166256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accent2"/>
                </a:solidFill>
              </a:rPr>
              <a:t>SaleHistory</a:t>
            </a:r>
            <a:r>
              <a:rPr lang="en-US" sz="5400" dirty="0" smtClean="0">
                <a:solidFill>
                  <a:schemeClr val="accent2"/>
                </a:solidFill>
              </a:rPr>
              <a:t>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0073" y="876986"/>
            <a:ext cx="104832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   "id"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รหัสประวัติการสั่งซื้อ",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product_id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รหัสสินค้า",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owner"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คนที่เป็นเจ้าของสินค้า",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ponumber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หมายเลขใบสั่งซื้อ",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วันเวลาที่ซื้อ",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amount"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จำนวนที่ซื้อ",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Buyer"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ชื่อผู้ซื้อ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749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6107" y="157020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accent2"/>
                </a:solidFill>
              </a:rPr>
              <a:t>BuyHistory</a:t>
            </a:r>
            <a:r>
              <a:rPr lang="en-US" sz="5400" dirty="0" smtClean="0">
                <a:solidFill>
                  <a:schemeClr val="accent2"/>
                </a:solidFill>
              </a:rPr>
              <a:t>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1091" y="738758"/>
            <a:ext cx="109450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"id"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รหัสการสั่งซื้อ",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buyer"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ชื่อผู้ซื้อ",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totalPrice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ราคารวม",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buyDate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เวลาที่สั่งซื้อ",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paidDate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เวลาที่จ่ายเงิน",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payScheduled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กำหนดการจ่ายเงิน",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4251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6107" y="157020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accent2"/>
                </a:solidFill>
              </a:rPr>
              <a:t>BuyHistory</a:t>
            </a:r>
            <a:r>
              <a:rPr lang="en-US" sz="5400" dirty="0" smtClean="0">
                <a:solidFill>
                  <a:schemeClr val="accent2"/>
                </a:solidFill>
              </a:rPr>
              <a:t>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383" y="948690"/>
            <a:ext cx="109450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buyProducts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รายการสินค้าที่สั่งซื้อ",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deliveryAddress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สถานที่จัดส่ง",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payStatus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สถานะของรหัสการสั่งซื้อ(จ่ายเงินแล้ว,ยังไม่จ่ายเงิน)",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tel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เบอร์โทรศัพท์ของผู้สั่งซื้อ",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email" : "email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ของผู้สั่งซื้อ"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3606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9709" y="2632361"/>
            <a:ext cx="798945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accent2"/>
                </a:solidFill>
              </a:rPr>
              <a:t>Work </a:t>
            </a:r>
            <a:r>
              <a:rPr lang="en-US" sz="7200" dirty="0" smtClean="0">
                <a:solidFill>
                  <a:schemeClr val="accent2"/>
                </a:solidFill>
              </a:rPr>
              <a:t>Flow Diagram</a:t>
            </a:r>
            <a:endParaRPr lang="en-US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86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524" y="2253672"/>
            <a:ext cx="3786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Insert Product</a:t>
            </a:r>
            <a:endParaRPr lang="th-TH" sz="7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1" t="8350" r="23982" b="23502"/>
          <a:stretch/>
        </p:blipFill>
        <p:spPr>
          <a:xfrm>
            <a:off x="3943926" y="0"/>
            <a:ext cx="8183419" cy="68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77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4958" y="2742517"/>
            <a:ext cx="7164847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</a:rPr>
              <a:t>Data Management​</a:t>
            </a:r>
            <a:endParaRPr lang="th-TH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30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90" y="1763552"/>
            <a:ext cx="3306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View Sale Product</a:t>
            </a:r>
            <a:endParaRPr lang="th-TH" sz="7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2" t="9024" r="33869" b="22694"/>
          <a:stretch/>
        </p:blipFill>
        <p:spPr>
          <a:xfrm>
            <a:off x="4396506" y="-27712"/>
            <a:ext cx="7079344" cy="69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7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345" y="2279356"/>
            <a:ext cx="350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Update</a:t>
            </a:r>
          </a:p>
          <a:p>
            <a:r>
              <a:rPr lang="en-US" sz="7200" dirty="0" smtClean="0">
                <a:solidFill>
                  <a:schemeClr val="bg1"/>
                </a:solidFill>
              </a:rPr>
              <a:t>Product</a:t>
            </a:r>
            <a:endParaRPr lang="th-TH" sz="7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t="9562" r="36783" b="23502"/>
          <a:stretch/>
        </p:blipFill>
        <p:spPr>
          <a:xfrm>
            <a:off x="4221017" y="216854"/>
            <a:ext cx="7805427" cy="64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75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982" y="2233333"/>
            <a:ext cx="3103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Delete Product</a:t>
            </a:r>
            <a:endParaRPr lang="th-TH" sz="7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t="9966" r="17738" b="24579"/>
          <a:stretch/>
        </p:blipFill>
        <p:spPr>
          <a:xfrm>
            <a:off x="3315855" y="180226"/>
            <a:ext cx="8803491" cy="64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003" y="22999"/>
            <a:ext cx="6409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Buy (Not Login)</a:t>
            </a:r>
            <a:endParaRPr lang="th-TH" sz="5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13199" r="566" b="16364"/>
          <a:stretch/>
        </p:blipFill>
        <p:spPr>
          <a:xfrm>
            <a:off x="434111" y="946329"/>
            <a:ext cx="11111663" cy="6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0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2330" y="73891"/>
            <a:ext cx="680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Buy (Need Login)</a:t>
            </a:r>
            <a:endParaRPr lang="th-TH" sz="54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6" r="-58" b="21886"/>
          <a:stretch/>
        </p:blipFill>
        <p:spPr>
          <a:xfrm>
            <a:off x="434108" y="812804"/>
            <a:ext cx="11083645" cy="61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18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8" t="10236" r="46149" b="26061"/>
          <a:stretch/>
        </p:blipFill>
        <p:spPr>
          <a:xfrm>
            <a:off x="5754250" y="83127"/>
            <a:ext cx="4608945" cy="6707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782" y="2678545"/>
            <a:ext cx="361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Register</a:t>
            </a:r>
            <a:endParaRPr lang="th-TH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30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0" t="8591" r="33074" b="23087"/>
          <a:stretch/>
        </p:blipFill>
        <p:spPr>
          <a:xfrm>
            <a:off x="5560293" y="-101600"/>
            <a:ext cx="5098473" cy="72287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0400" y="2678545"/>
            <a:ext cx="284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Login</a:t>
            </a:r>
            <a:endParaRPr lang="th-TH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6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</a:rPr>
              <a:t>API </a:t>
            </a:r>
            <a:r>
              <a:rPr lang="en-US" sz="7200" dirty="0">
                <a:solidFill>
                  <a:schemeClr val="accent2"/>
                </a:solidFill>
              </a:rPr>
              <a:t>Endpoint </a:t>
            </a:r>
            <a:r>
              <a:rPr lang="en-US" sz="7200" dirty="0" smtClean="0">
                <a:solidFill>
                  <a:schemeClr val="accent2"/>
                </a:solidFill>
              </a:rPr>
              <a:t>Name</a:t>
            </a:r>
            <a:endParaRPr lang="th-TH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89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15917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F4454"/>
                </a:solidFill>
              </a:rPr>
              <a:t>Billing</a:t>
            </a:r>
            <a:endParaRPr lang="th-TH" b="1" dirty="0">
              <a:solidFill>
                <a:srgbClr val="2F445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92240"/>
              </p:ext>
            </p:extLst>
          </p:nvPr>
        </p:nvGraphicFramePr>
        <p:xfrm>
          <a:off x="1227438" y="1338656"/>
          <a:ext cx="9737124" cy="4738502"/>
        </p:xfrm>
        <a:graphic>
          <a:graphicData uri="http://schemas.openxmlformats.org/drawingml/2006/table">
            <a:tbl>
              <a:tblPr/>
              <a:tblGrid>
                <a:gridCol w="2842054"/>
                <a:gridCol w="2357341"/>
                <a:gridCol w="4537729"/>
              </a:tblGrid>
              <a:tr h="23789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HTTP Method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78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dirty="0" err="1">
                          <a:effectLst/>
                        </a:rPr>
                        <a:t>purchaseorder</a:t>
                      </a:r>
                      <a:endParaRPr lang="en-US" sz="1800" dirty="0">
                        <a:effectLst/>
                      </a:endParaRP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list of purchase orders.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258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dirty="0" err="1">
                          <a:effectLst/>
                        </a:rPr>
                        <a:t>purchaseorder</a:t>
                      </a:r>
                      <a:r>
                        <a:rPr lang="en-US" sz="1800" dirty="0">
                          <a:effectLst/>
                        </a:rPr>
                        <a:t>/{id}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selected purchase order's information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4768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dirty="0" err="1">
                          <a:effectLst/>
                        </a:rPr>
                        <a:t>purchaseorder</a:t>
                      </a:r>
                      <a:r>
                        <a:rPr lang="en-US" sz="1800" dirty="0">
                          <a:effectLst/>
                        </a:rPr>
                        <a:t>/{id}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PUT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Update a selected purchase order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768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dirty="0" err="1">
                          <a:effectLst/>
                        </a:rPr>
                        <a:t>purchaseorder</a:t>
                      </a:r>
                      <a:r>
                        <a:rPr lang="en-US" sz="1800" dirty="0">
                          <a:effectLst/>
                        </a:rPr>
                        <a:t>/{id}/cancel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PATCH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Cancel a selected purchase order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4768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dirty="0" err="1">
                          <a:effectLst/>
                        </a:rPr>
                        <a:t>purchaseorder</a:t>
                      </a:r>
                      <a:endParaRPr lang="en-US" sz="1800" dirty="0">
                        <a:effectLst/>
                      </a:endParaRP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 new a purchase order from a given cart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78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/payslip/unpaid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list of non-pays pay slip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3789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/payslip/paid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list of paid pays slip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89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/payslip/{poNumber}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pay slip file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4278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/payslip/outoftime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list of pay slip that out of time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89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/payslip/paid/{poNumber}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PATCH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Paid the pay slip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3789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/bill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list of bills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89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/bill/{id}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GET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Get a bill's information</a:t>
                      </a:r>
                    </a:p>
                  </a:txBody>
                  <a:tcPr marL="30439" marR="30439" marT="14049" marB="1404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78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2F4454"/>
                </a:solidFill>
                <a:cs typeface="+mn-cs"/>
              </a:rPr>
              <a:t>Stock</a:t>
            </a:r>
            <a:endParaRPr lang="th-TH" sz="5400" dirty="0">
              <a:solidFill>
                <a:srgbClr val="2F4454"/>
              </a:solidFill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57198"/>
              </p:ext>
            </p:extLst>
          </p:nvPr>
        </p:nvGraphicFramePr>
        <p:xfrm>
          <a:off x="724930" y="1492980"/>
          <a:ext cx="10742140" cy="4621688"/>
        </p:xfrm>
        <a:graphic>
          <a:graphicData uri="http://schemas.openxmlformats.org/drawingml/2006/table">
            <a:tbl>
              <a:tblPr/>
              <a:tblGrid>
                <a:gridCol w="3468129"/>
                <a:gridCol w="2369610"/>
                <a:gridCol w="4904401"/>
              </a:tblGrid>
              <a:tr h="19835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2F4454"/>
                          </a:solidFill>
                          <a:effectLst/>
                        </a:rPr>
                        <a:t>HTTP Method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8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/product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list products in stock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28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/product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 additional product in stock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858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/product/{id}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Get stocked product information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28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/product/{id}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PUT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Update information of stocked product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328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/product/{id}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DELETE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Remove a selected product from stock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28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/product/category/{categoryName}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list of products base on category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983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/product/image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Add image in stock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8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/product/image/{productId}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image of product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328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/category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 additional product's category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8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/category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list of product's categories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858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/category/{name}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category's information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28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/category/{name}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PUT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Modify a selected category's information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858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/category/{name}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DELETE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Remove a selected category</a:t>
                      </a:r>
                    </a:p>
                  </a:txBody>
                  <a:tcPr marL="25380" marR="25380" marT="11714" marB="117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594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t="24916" r="63633" b="40741"/>
          <a:stretch/>
        </p:blipFill>
        <p:spPr>
          <a:xfrm>
            <a:off x="3330831" y="1018710"/>
            <a:ext cx="5680362" cy="52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12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38198" y="74140"/>
            <a:ext cx="2031013" cy="1518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5400" b="1" i="0" u="none" strike="noStrike" cap="none" normalizeH="0" baseline="0" dirty="0" smtClean="0">
                <a:ln>
                  <a:noFill/>
                </a:ln>
                <a:solidFill>
                  <a:srgbClr val="2F4454"/>
                </a:solidFill>
                <a:effectLst/>
                <a:latin typeface="+mj-lt"/>
              </a:rPr>
              <a:t>Sale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dirty="0" smtClean="0">
              <a:ln>
                <a:noFill/>
              </a:ln>
              <a:solidFill>
                <a:srgbClr val="2F445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11117"/>
              </p:ext>
            </p:extLst>
          </p:nvPr>
        </p:nvGraphicFramePr>
        <p:xfrm>
          <a:off x="626076" y="1162797"/>
          <a:ext cx="10939848" cy="4917327"/>
        </p:xfrm>
        <a:graphic>
          <a:graphicData uri="http://schemas.openxmlformats.org/drawingml/2006/table">
            <a:tbl>
              <a:tblPr/>
              <a:tblGrid>
                <a:gridCol w="3646616"/>
                <a:gridCol w="2671805"/>
                <a:gridCol w="4621427"/>
              </a:tblGrid>
              <a:tr h="23083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HTTP Method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83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/sale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List items that selling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62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/sale/{id}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selling item information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3440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/sale/category/{</a:t>
                      </a:r>
                      <a:r>
                        <a:rPr lang="en-US" sz="1800" dirty="0" err="1">
                          <a:effectLst/>
                        </a:rPr>
                        <a:t>categoryName</a:t>
                      </a:r>
                      <a:r>
                        <a:rPr lang="en-US" sz="1800" dirty="0">
                          <a:effectLst/>
                        </a:rPr>
                        <a:t>}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list of products base on category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83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/cart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 new cart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3083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/cart/{id}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POST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Add product to cart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83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/cart/{id}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Get cart information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3083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/cart/{id}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PUT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Update item in cart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83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/buyhistory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 a buy history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3440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/buyhistory/{memberId}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list of selected member's buy history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19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/buyhistory/{memberId}/{poNumber}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an information of selected purchase order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3083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/salehistory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 salehistory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40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/salehistory/member/{owner}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a sale history of selected member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3262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/salehistory/product/{productId}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GET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Get a product's sale history</a:t>
                      </a:r>
                    </a:p>
                  </a:txBody>
                  <a:tcPr marL="29536" marR="29536" marT="13632" marB="13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9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2415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2F4454"/>
                </a:solidFill>
              </a:rPr>
              <a:t>Notification</a:t>
            </a:r>
            <a:endParaRPr lang="th-TH" sz="5400" b="1" dirty="0">
              <a:solidFill>
                <a:srgbClr val="2F445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1544"/>
              </p:ext>
            </p:extLst>
          </p:nvPr>
        </p:nvGraphicFramePr>
        <p:xfrm>
          <a:off x="836141" y="1714131"/>
          <a:ext cx="10519718" cy="4351338"/>
        </p:xfrm>
        <a:graphic>
          <a:graphicData uri="http://schemas.openxmlformats.org/drawingml/2006/table">
            <a:tbl>
              <a:tblPr/>
              <a:tblGrid>
                <a:gridCol w="2949146"/>
                <a:gridCol w="2232454"/>
                <a:gridCol w="5338118"/>
              </a:tblGrid>
              <a:tr h="40874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2F4454"/>
                          </a:solidFill>
                          <a:effectLst/>
                        </a:rPr>
                        <a:t>HTTP Method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/notification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list of notifications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89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/notification/{id}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get notification information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/notification/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 new notification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89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/notification/bill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Sent a bill notification email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889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/notification/purchaseorder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Sent a purchase order email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/notification/payslip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Sent a pay slip email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94944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/notification/outofstock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Sent a product out of stock notification to its owner</a:t>
                      </a:r>
                    </a:p>
                  </a:txBody>
                  <a:tcPr marL="52300" marR="52300" marT="24138" marB="2413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9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2F4454"/>
                </a:solidFill>
              </a:rPr>
              <a:t>Member</a:t>
            </a:r>
            <a:endParaRPr lang="th-TH" sz="5400" b="1" dirty="0">
              <a:solidFill>
                <a:srgbClr val="2F445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30096"/>
              </p:ext>
            </p:extLst>
          </p:nvPr>
        </p:nvGraphicFramePr>
        <p:xfrm>
          <a:off x="793922" y="1476504"/>
          <a:ext cx="10604157" cy="4351342"/>
        </p:xfrm>
        <a:graphic>
          <a:graphicData uri="http://schemas.openxmlformats.org/drawingml/2006/table">
            <a:tbl>
              <a:tblPr/>
              <a:tblGrid>
                <a:gridCol w="2695832"/>
                <a:gridCol w="3822357"/>
                <a:gridCol w="4085968"/>
              </a:tblGrid>
              <a:tr h="38429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2F4454"/>
                          </a:solidFill>
                          <a:effectLst/>
                        </a:rPr>
                        <a:t>HTTP Method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F4454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29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/member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list of members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29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/member/{id}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member information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5375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/member/forgotpassword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Create new password to E-mail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375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/member/</a:t>
                      </a:r>
                      <a:r>
                        <a:rPr lang="en-US" sz="1800" dirty="0" err="1">
                          <a:effectLst/>
                        </a:rPr>
                        <a:t>forgotpassword</a:t>
                      </a:r>
                      <a:endParaRPr lang="en-US" sz="1800" dirty="0">
                        <a:effectLst/>
                      </a:endParaRP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Use forgot password function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8429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/member/signup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 new member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29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/member/signin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Login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8429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/member/profile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 member profile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375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/member/profile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PUT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Update member profile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8429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/member/logout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POST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Logout</a:t>
                      </a:r>
                    </a:p>
                  </a:txBody>
                  <a:tcPr marL="49172" marR="49172" marT="22695" marB="226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82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</a:rPr>
              <a:t>User Interface</a:t>
            </a:r>
            <a:endParaRPr lang="th-TH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6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09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2F4454"/>
                </a:solidFill>
              </a:rPr>
              <a:t>Default Home Page</a:t>
            </a:r>
            <a:endParaRPr lang="th-TH" sz="5400" b="1" dirty="0">
              <a:solidFill>
                <a:srgbClr val="2F445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3" y="1265381"/>
            <a:ext cx="10664254" cy="52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2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4" y="580144"/>
            <a:ext cx="10723220" cy="52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5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820721"/>
            <a:ext cx="11007934" cy="54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9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09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2F4454"/>
                </a:solidFill>
              </a:rPr>
              <a:t>Login Page</a:t>
            </a:r>
            <a:endParaRPr lang="th-TH" sz="5400" b="1" dirty="0">
              <a:solidFill>
                <a:srgbClr val="2F445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38" y="1476504"/>
            <a:ext cx="9954924" cy="48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49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55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2F4454"/>
                </a:solidFill>
              </a:rPr>
              <a:t>Login Home Page</a:t>
            </a:r>
            <a:endParaRPr lang="th-TH" sz="5400" b="1" dirty="0">
              <a:solidFill>
                <a:srgbClr val="2F445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4" y="1259977"/>
            <a:ext cx="10674991" cy="52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69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2F4454"/>
                </a:solidFill>
              </a:rPr>
              <a:t>Product List in Stock Page</a:t>
            </a:r>
            <a:endParaRPr lang="th-TH" sz="5400" b="1" dirty="0">
              <a:solidFill>
                <a:srgbClr val="2F445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50" y="1005748"/>
            <a:ext cx="6934099" cy="54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08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2" t="22357" r="36679" b="36296"/>
          <a:stretch/>
        </p:blipFill>
        <p:spPr>
          <a:xfrm>
            <a:off x="3879022" y="988290"/>
            <a:ext cx="4165599" cy="620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74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2F4454"/>
                </a:solidFill>
              </a:rPr>
              <a:t>Add Product Page</a:t>
            </a:r>
            <a:endParaRPr lang="th-TH" sz="5400" b="1" dirty="0">
              <a:solidFill>
                <a:srgbClr val="2F445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49" y="1155467"/>
            <a:ext cx="7862502" cy="53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7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2F4454"/>
                </a:solidFill>
              </a:rPr>
              <a:t>Update Product Page</a:t>
            </a:r>
            <a:endParaRPr lang="th-TH" sz="5400" b="1" dirty="0">
              <a:solidFill>
                <a:srgbClr val="2F445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80" y="1325563"/>
            <a:ext cx="382958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0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8473" y="2549236"/>
            <a:ext cx="71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  <a:effectLst>
                  <a:glow rad="101600">
                    <a:schemeClr val="accent2">
                      <a:alpha val="60000"/>
                    </a:schemeClr>
                  </a:glow>
                </a:effectLst>
                <a:latin typeface="Calibri Light" panose="020F0302020204030204" pitchFamily="34" charset="0"/>
              </a:rPr>
              <a:t>Thank you</a:t>
            </a:r>
            <a:endParaRPr lang="th-TH" sz="7200" dirty="0">
              <a:solidFill>
                <a:schemeClr val="accent2"/>
              </a:solidFill>
              <a:effectLst>
                <a:glow rad="101600">
                  <a:schemeClr val="accent2">
                    <a:alpha val="60000"/>
                  </a:schemeClr>
                </a:glow>
              </a:effectLst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14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4" t="22895" r="8267" b="38586"/>
          <a:stretch/>
        </p:blipFill>
        <p:spPr>
          <a:xfrm>
            <a:off x="3851063" y="651162"/>
            <a:ext cx="4395186" cy="59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05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64" y="2738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</a:rPr>
              <a:t>Database Schema</a:t>
            </a:r>
            <a:endParaRPr lang="th-TH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65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6" y="415638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Login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345" y="17082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"username"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ชื่อผู้ใช้",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password"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รหัสผ่าน"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6020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6" y="147619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User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01" y="855857"/>
            <a:ext cx="83127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  "username"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ชื่อผู้ใช้งานระบบ",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name"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sex"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เพศ",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birthDate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วันเกิด",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address"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email"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อีเมล",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tel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เบอรโทรศัพท์“  }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506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6" y="415638"/>
            <a:ext cx="6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Category Schema</a:t>
            </a:r>
            <a:endParaRPr lang="th-TH" sz="5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345" y="17082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2874" y="1338968"/>
            <a:ext cx="108065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"id"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รหัสประเภทสินค้",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name" : 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ชื่อประเภทสินค้า",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parent" : ["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ประเภทสินค้าที่สืบทอดลงมา"],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"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children" : ["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ประเภทสินค้าที่สืบทอด </a:t>
            </a:r>
            <a:r>
              <a:rPr lang="en-US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Category </a:t>
            </a:r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นี้"]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5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7663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1206</Words>
  <Application>Microsoft Office PowerPoint</Application>
  <PresentationFormat>Widescreen</PresentationFormat>
  <Paragraphs>282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Angsana New</vt:lpstr>
      <vt:lpstr>Arial</vt:lpstr>
      <vt:lpstr>Calibri</vt:lpstr>
      <vt:lpstr>Calibri Light</vt:lpstr>
      <vt:lpstr>Cordia New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Endpoint Name</vt:lpstr>
      <vt:lpstr>Billing</vt:lpstr>
      <vt:lpstr>Stock</vt:lpstr>
      <vt:lpstr>PowerPoint Presentation</vt:lpstr>
      <vt:lpstr>Notification</vt:lpstr>
      <vt:lpstr>Member</vt:lpstr>
      <vt:lpstr>User Interface</vt:lpstr>
      <vt:lpstr>Default Home Page</vt:lpstr>
      <vt:lpstr>PowerPoint Presentation</vt:lpstr>
      <vt:lpstr>PowerPoint Presentation</vt:lpstr>
      <vt:lpstr>Login Page</vt:lpstr>
      <vt:lpstr>Login Home Page</vt:lpstr>
      <vt:lpstr>Product List in Stock Page</vt:lpstr>
      <vt:lpstr>Add Product Page</vt:lpstr>
      <vt:lpstr>Update Product Page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Edition</dc:creator>
  <cp:lastModifiedBy>Corporate Edition</cp:lastModifiedBy>
  <cp:revision>73</cp:revision>
  <dcterms:created xsi:type="dcterms:W3CDTF">2017-03-21T02:16:51Z</dcterms:created>
  <dcterms:modified xsi:type="dcterms:W3CDTF">2017-04-04T04:26:12Z</dcterms:modified>
</cp:coreProperties>
</file>