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1" r:id="rId5"/>
  </p:sldMasterIdLst>
  <p:notesMasterIdLst>
    <p:notesMasterId r:id="rId16"/>
  </p:notesMasterIdLst>
  <p:sldIdLst>
    <p:sldId id="2147472104" r:id="rId6"/>
    <p:sldId id="2147472109" r:id="rId7"/>
    <p:sldId id="2145708554" r:id="rId8"/>
    <p:sldId id="2134803626" r:id="rId9"/>
    <p:sldId id="2147472107" r:id="rId10"/>
    <p:sldId id="2147470709" r:id="rId11"/>
    <p:sldId id="2147470670" r:id="rId12"/>
    <p:sldId id="2146847900" r:id="rId13"/>
    <p:sldId id="2147472105" r:id="rId14"/>
    <p:sldId id="21474721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9A8C10-ADBF-6769-AC22-2B3A92118677}" name="Angela Radford" initials="AR" userId="S::us1319@linde.com::7472cf49-09bf-4746-82af-503f80494a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A300"/>
    <a:srgbClr val="E8E9EB"/>
    <a:srgbClr val="D8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03A5A-43FD-4846-860A-146146B3505B}" v="15" dt="2025-03-11T17:50:25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5" autoAdjust="0"/>
  </p:normalViewPr>
  <p:slideViewPr>
    <p:cSldViewPr snapToGrid="0">
      <p:cViewPr varScale="1">
        <p:scale>
          <a:sx n="75" d="100"/>
          <a:sy n="75" d="100"/>
        </p:scale>
        <p:origin x="94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Punaro" userId="86d7d808-cf88-44e1-bbb6-ad2daf2b631c" providerId="ADAL" clId="{7F003A5A-43FD-4846-860A-146146B3505B}"/>
    <pc:docChg chg="custSel addSld delSld modSld sldOrd delMainMaster">
      <pc:chgData name="Derek Punaro" userId="86d7d808-cf88-44e1-bbb6-ad2daf2b631c" providerId="ADAL" clId="{7F003A5A-43FD-4846-860A-146146B3505B}" dt="2025-03-11T17:50:57.642" v="85" actId="122"/>
      <pc:docMkLst>
        <pc:docMk/>
      </pc:docMkLst>
      <pc:sldChg chg="del">
        <pc:chgData name="Derek Punaro" userId="86d7d808-cf88-44e1-bbb6-ad2daf2b631c" providerId="ADAL" clId="{7F003A5A-43FD-4846-860A-146146B3505B}" dt="2025-03-11T17:30:40.058" v="1" actId="47"/>
        <pc:sldMkLst>
          <pc:docMk/>
          <pc:sldMk cId="3430177876" sldId="2141411357"/>
        </pc:sldMkLst>
      </pc:sldChg>
      <pc:sldChg chg="add del">
        <pc:chgData name="Derek Punaro" userId="86d7d808-cf88-44e1-bbb6-ad2daf2b631c" providerId="ADAL" clId="{7F003A5A-43FD-4846-860A-146146B3505B}" dt="2025-03-11T17:38:09.494" v="15"/>
        <pc:sldMkLst>
          <pc:docMk/>
          <pc:sldMk cId="4114466014" sldId="2146847900"/>
        </pc:sldMkLst>
      </pc:sldChg>
      <pc:sldChg chg="add del">
        <pc:chgData name="Derek Punaro" userId="86d7d808-cf88-44e1-bbb6-ad2daf2b631c" providerId="ADAL" clId="{7F003A5A-43FD-4846-860A-146146B3505B}" dt="2025-03-11T17:37:29.175" v="12" actId="47"/>
        <pc:sldMkLst>
          <pc:docMk/>
          <pc:sldMk cId="452898350" sldId="2146848127"/>
        </pc:sldMkLst>
      </pc:sldChg>
      <pc:sldChg chg="del">
        <pc:chgData name="Derek Punaro" userId="86d7d808-cf88-44e1-bbb6-ad2daf2b631c" providerId="ADAL" clId="{7F003A5A-43FD-4846-860A-146146B3505B}" dt="2025-03-11T17:30:46.098" v="4" actId="47"/>
        <pc:sldMkLst>
          <pc:docMk/>
          <pc:sldMk cId="3417000970" sldId="2147470480"/>
        </pc:sldMkLst>
      </pc:sldChg>
      <pc:sldChg chg="add del">
        <pc:chgData name="Derek Punaro" userId="86d7d808-cf88-44e1-bbb6-ad2daf2b631c" providerId="ADAL" clId="{7F003A5A-43FD-4846-860A-146146B3505B}" dt="2025-03-11T17:33:44.739" v="8"/>
        <pc:sldMkLst>
          <pc:docMk/>
          <pc:sldMk cId="1584950808" sldId="2147470670"/>
        </pc:sldMkLst>
      </pc:sldChg>
      <pc:sldChg chg="del">
        <pc:chgData name="Derek Punaro" userId="86d7d808-cf88-44e1-bbb6-ad2daf2b631c" providerId="ADAL" clId="{7F003A5A-43FD-4846-860A-146146B3505B}" dt="2025-03-11T17:30:43.808" v="3" actId="47"/>
        <pc:sldMkLst>
          <pc:docMk/>
          <pc:sldMk cId="1088807804" sldId="2147470672"/>
        </pc:sldMkLst>
      </pc:sldChg>
      <pc:sldChg chg="add">
        <pc:chgData name="Derek Punaro" userId="86d7d808-cf88-44e1-bbb6-ad2daf2b631c" providerId="ADAL" clId="{7F003A5A-43FD-4846-860A-146146B3505B}" dt="2025-03-11T17:32:37.655" v="5"/>
        <pc:sldMkLst>
          <pc:docMk/>
          <pc:sldMk cId="3981192215" sldId="2147470709"/>
        </pc:sldMkLst>
      </pc:sldChg>
      <pc:sldChg chg="del">
        <pc:chgData name="Derek Punaro" userId="86d7d808-cf88-44e1-bbb6-ad2daf2b631c" providerId="ADAL" clId="{7F003A5A-43FD-4846-860A-146146B3505B}" dt="2025-03-11T17:30:41.849" v="2" actId="47"/>
        <pc:sldMkLst>
          <pc:docMk/>
          <pc:sldMk cId="3980060434" sldId="2147471329"/>
        </pc:sldMkLst>
      </pc:sldChg>
      <pc:sldChg chg="ord">
        <pc:chgData name="Derek Punaro" userId="86d7d808-cf88-44e1-bbb6-ad2daf2b631c" providerId="ADAL" clId="{7F003A5A-43FD-4846-860A-146146B3505B}" dt="2025-03-11T17:39:00.055" v="17"/>
        <pc:sldMkLst>
          <pc:docMk/>
          <pc:sldMk cId="4085088924" sldId="2147472108"/>
        </pc:sldMkLst>
      </pc:sldChg>
      <pc:sldChg chg="del">
        <pc:chgData name="Derek Punaro" userId="86d7d808-cf88-44e1-bbb6-ad2daf2b631c" providerId="ADAL" clId="{7F003A5A-43FD-4846-860A-146146B3505B}" dt="2025-03-11T17:30:33.378" v="0" actId="47"/>
        <pc:sldMkLst>
          <pc:docMk/>
          <pc:sldMk cId="2410814074" sldId="2147472109"/>
        </pc:sldMkLst>
      </pc:sldChg>
      <pc:sldChg chg="addSp delSp modSp new mod modClrScheme chgLayout">
        <pc:chgData name="Derek Punaro" userId="86d7d808-cf88-44e1-bbb6-ad2daf2b631c" providerId="ADAL" clId="{7F003A5A-43FD-4846-860A-146146B3505B}" dt="2025-03-11T17:50:57.642" v="85" actId="122"/>
        <pc:sldMkLst>
          <pc:docMk/>
          <pc:sldMk cId="4056710436" sldId="2147472109"/>
        </pc:sldMkLst>
        <pc:spChg chg="del mod ord">
          <ac:chgData name="Derek Punaro" userId="86d7d808-cf88-44e1-bbb6-ad2daf2b631c" providerId="ADAL" clId="{7F003A5A-43FD-4846-860A-146146B3505B}" dt="2025-03-11T17:47:39.921" v="19" actId="700"/>
          <ac:spMkLst>
            <pc:docMk/>
            <pc:sldMk cId="4056710436" sldId="2147472109"/>
            <ac:spMk id="2" creationId="{2F6F3DBC-25FF-8574-20D2-908C4BBE694E}"/>
          </ac:spMkLst>
        </pc:spChg>
        <pc:spChg chg="del mod ord">
          <ac:chgData name="Derek Punaro" userId="86d7d808-cf88-44e1-bbb6-ad2daf2b631c" providerId="ADAL" clId="{7F003A5A-43FD-4846-860A-146146B3505B}" dt="2025-03-11T17:47:39.921" v="19" actId="700"/>
          <ac:spMkLst>
            <pc:docMk/>
            <pc:sldMk cId="4056710436" sldId="2147472109"/>
            <ac:spMk id="3" creationId="{ED2844AC-52C5-5E12-7A6F-97F7BC0FD98E}"/>
          </ac:spMkLst>
        </pc:spChg>
        <pc:spChg chg="del">
          <ac:chgData name="Derek Punaro" userId="86d7d808-cf88-44e1-bbb6-ad2daf2b631c" providerId="ADAL" clId="{7F003A5A-43FD-4846-860A-146146B3505B}" dt="2025-03-11T17:47:39.921" v="19" actId="700"/>
          <ac:spMkLst>
            <pc:docMk/>
            <pc:sldMk cId="4056710436" sldId="2147472109"/>
            <ac:spMk id="4" creationId="{BE0DAA23-CC9A-D89E-6289-7AB9CCE674AF}"/>
          </ac:spMkLst>
        </pc:spChg>
        <pc:spChg chg="add mod ord">
          <ac:chgData name="Derek Punaro" userId="86d7d808-cf88-44e1-bbb6-ad2daf2b631c" providerId="ADAL" clId="{7F003A5A-43FD-4846-860A-146146B3505B}" dt="2025-03-11T17:49:33.616" v="75" actId="108"/>
          <ac:spMkLst>
            <pc:docMk/>
            <pc:sldMk cId="4056710436" sldId="2147472109"/>
            <ac:spMk id="5" creationId="{A45DF34E-6B90-135B-E224-3110F0BF7FBB}"/>
          </ac:spMkLst>
        </pc:spChg>
        <pc:spChg chg="add del mod ord">
          <ac:chgData name="Derek Punaro" userId="86d7d808-cf88-44e1-bbb6-ad2daf2b631c" providerId="ADAL" clId="{7F003A5A-43FD-4846-860A-146146B3505B}" dt="2025-03-11T17:47:59.948" v="22"/>
          <ac:spMkLst>
            <pc:docMk/>
            <pc:sldMk cId="4056710436" sldId="2147472109"/>
            <ac:spMk id="6" creationId="{EFBD22B7-06FF-EB87-BEC7-E0C42D22CD62}"/>
          </ac:spMkLst>
        </pc:spChg>
        <pc:graphicFrameChg chg="add mod modGraphic">
          <ac:chgData name="Derek Punaro" userId="86d7d808-cf88-44e1-bbb6-ad2daf2b631c" providerId="ADAL" clId="{7F003A5A-43FD-4846-860A-146146B3505B}" dt="2025-03-11T17:50:57.642" v="85" actId="122"/>
          <ac:graphicFrameMkLst>
            <pc:docMk/>
            <pc:sldMk cId="4056710436" sldId="2147472109"/>
            <ac:graphicFrameMk id="7" creationId="{4A5BF2E2-10F2-C034-3C3A-BD92CFDD9D71}"/>
          </ac:graphicFrameMkLst>
        </pc:graphicFrameChg>
      </pc:sldChg>
      <pc:sldChg chg="add del">
        <pc:chgData name="Derek Punaro" userId="86d7d808-cf88-44e1-bbb6-ad2daf2b631c" providerId="ADAL" clId="{7F003A5A-43FD-4846-860A-146146B3505B}" dt="2025-03-11T17:47:42.474" v="21"/>
        <pc:sldMkLst>
          <pc:docMk/>
          <pc:sldMk cId="110840968" sldId="2147472110"/>
        </pc:sldMkLst>
      </pc:sldChg>
      <pc:sldMasterChg chg="del delSldLayout">
        <pc:chgData name="Derek Punaro" userId="86d7d808-cf88-44e1-bbb6-ad2daf2b631c" providerId="ADAL" clId="{7F003A5A-43FD-4846-860A-146146B3505B}" dt="2025-03-11T17:30:43.808" v="3" actId="47"/>
        <pc:sldMasterMkLst>
          <pc:docMk/>
          <pc:sldMasterMk cId="1623175033" sldId="2147483681"/>
        </pc:sldMasterMkLst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2948196116" sldId="2147483682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3727147339" sldId="2147483683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2007987566" sldId="2147483684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4045631929" sldId="2147483685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726123262" sldId="2147483686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2688726162" sldId="2147483687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2722959583" sldId="2147483688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2129970396" sldId="2147483689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188938075" sldId="2147483690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1052830340" sldId="2147483691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3886784657" sldId="2147483692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442218822" sldId="2147483693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2301032737" sldId="2147483694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1129152023" sldId="2147483695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4123530376" sldId="2147483696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3407250693" sldId="2147483697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1185697017" sldId="2147483698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1876151660" sldId="2147483699"/>
          </pc:sldLayoutMkLst>
        </pc:sldLayoutChg>
        <pc:sldLayoutChg chg="del">
          <pc:chgData name="Derek Punaro" userId="86d7d808-cf88-44e1-bbb6-ad2daf2b631c" providerId="ADAL" clId="{7F003A5A-43FD-4846-860A-146146B3505B}" dt="2025-03-11T17:30:43.808" v="3" actId="47"/>
          <pc:sldLayoutMkLst>
            <pc:docMk/>
            <pc:sldMasterMk cId="1623175033" sldId="2147483681"/>
            <pc:sldLayoutMk cId="1810823207" sldId="2147483700"/>
          </pc:sldLayoutMkLst>
        </pc:sldLayoutChg>
      </pc:sldMasterChg>
      <pc:sldMasterChg chg="del delSldLayout">
        <pc:chgData name="Derek Punaro" userId="86d7d808-cf88-44e1-bbb6-ad2daf2b631c" providerId="ADAL" clId="{7F003A5A-43FD-4846-860A-146146B3505B}" dt="2025-03-11T17:30:41.849" v="2" actId="47"/>
        <pc:sldMasterMkLst>
          <pc:docMk/>
          <pc:sldMasterMk cId="4186068569" sldId="2147483701"/>
        </pc:sldMasterMkLst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855109363" sldId="2147483702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3907990651" sldId="2147483703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766325958" sldId="2147483704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6948434" sldId="2147483705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23937659" sldId="2147483706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3685379986" sldId="2147483707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955701159" sldId="2147483708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948897785" sldId="2147483709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3614304102" sldId="2147483710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325154367" sldId="2147483711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958765772" sldId="2147483712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228762118" sldId="2147483713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4075071777" sldId="2147483714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61786819" sldId="2147483715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520929115" sldId="2147483716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921029076" sldId="2147483717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3003529701" sldId="2147483718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3117782918" sldId="2147483719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578325394" sldId="2147483720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352774900" sldId="2147483721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035646169" sldId="2147483722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732326277" sldId="2147483723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927945059" sldId="2147483724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9175869" sldId="2147483725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937313681" sldId="2147483726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135883016" sldId="2147483727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936737448" sldId="2147483728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117857139" sldId="2147483729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790638266" sldId="2147483730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848243614" sldId="2147483731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879853582" sldId="2147483732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759110733" sldId="2147483733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413715492" sldId="2147483734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3667067935" sldId="2147483735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1100953826" sldId="2147483736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3120326121" sldId="2147483737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856886903" sldId="2147483738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3171580697" sldId="2147483739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2869328613" sldId="2147483740"/>
          </pc:sldLayoutMkLst>
        </pc:sldLayoutChg>
        <pc:sldLayoutChg chg="del">
          <pc:chgData name="Derek Punaro" userId="86d7d808-cf88-44e1-bbb6-ad2daf2b631c" providerId="ADAL" clId="{7F003A5A-43FD-4846-860A-146146B3505B}" dt="2025-03-11T17:30:41.849" v="2" actId="47"/>
          <pc:sldLayoutMkLst>
            <pc:docMk/>
            <pc:sldMasterMk cId="4186068569" sldId="2147483701"/>
            <pc:sldLayoutMk cId="3938345133" sldId="214748374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ndegroup-my.sharepoint.com/personal/c0ja16_linde_com/Documents/Migrated%20Data/Documents/Strategy%202020/Markets%20-%20excel%20summary%20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3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9-434A-9A45-CD7EC96FC203}"/>
              </c:ext>
            </c:extLst>
          </c:dPt>
          <c:dPt>
            <c:idx val="1"/>
            <c:bubble3D val="0"/>
            <c:spPr>
              <a:solidFill>
                <a:schemeClr val="accent1">
                  <a:shade val="3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9-434A-9A45-CD7EC96FC203}"/>
              </c:ext>
            </c:extLst>
          </c:dPt>
          <c:dPt>
            <c:idx val="2"/>
            <c:bubble3D val="0"/>
            <c:spPr>
              <a:solidFill>
                <a:schemeClr val="accent1">
                  <a:shade val="4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79-434A-9A45-CD7EC96FC203}"/>
              </c:ext>
            </c:extLst>
          </c:dPt>
          <c:dPt>
            <c:idx val="3"/>
            <c:bubble3D val="0"/>
            <c:spPr>
              <a:solidFill>
                <a:schemeClr val="accent1">
                  <a:shade val="6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79-434A-9A45-CD7EC96FC203}"/>
              </c:ext>
            </c:extLst>
          </c:dPt>
          <c:dPt>
            <c:idx val="4"/>
            <c:bubble3D val="0"/>
            <c:spPr>
              <a:solidFill>
                <a:schemeClr val="accent1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79-434A-9A45-CD7EC96FC203}"/>
              </c:ext>
            </c:extLst>
          </c:dPt>
          <c:dPt>
            <c:idx val="5"/>
            <c:bubble3D val="0"/>
            <c:spPr>
              <a:solidFill>
                <a:schemeClr val="accent1">
                  <a:shade val="4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79-434A-9A45-CD7EC96FC203}"/>
              </c:ext>
            </c:extLst>
          </c:dPt>
          <c:dPt>
            <c:idx val="6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579-434A-9A45-CD7EC96FC203}"/>
              </c:ext>
            </c:extLst>
          </c:dPt>
          <c:dPt>
            <c:idx val="7"/>
            <c:bubble3D val="0"/>
            <c:spPr>
              <a:solidFill>
                <a:schemeClr val="accent1">
                  <a:shade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579-434A-9A45-CD7EC96FC203}"/>
              </c:ext>
            </c:extLst>
          </c:dPt>
          <c:dPt>
            <c:idx val="8"/>
            <c:bubble3D val="0"/>
            <c:spPr>
              <a:solidFill>
                <a:schemeClr val="accent1">
                  <a:shade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579-434A-9A45-CD7EC96FC203}"/>
              </c:ext>
            </c:extLst>
          </c:dPt>
          <c:dPt>
            <c:idx val="9"/>
            <c:bubble3D val="0"/>
            <c:spPr>
              <a:solidFill>
                <a:schemeClr val="accent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579-434A-9A45-CD7EC96FC203}"/>
              </c:ext>
            </c:extLst>
          </c:dPt>
          <c:dPt>
            <c:idx val="10"/>
            <c:bubble3D val="0"/>
            <c:spPr>
              <a:solidFill>
                <a:schemeClr val="accent1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579-434A-9A45-CD7EC96FC203}"/>
              </c:ext>
            </c:extLst>
          </c:dPt>
          <c:dPt>
            <c:idx val="11"/>
            <c:bubble3D val="0"/>
            <c:spPr>
              <a:solidFill>
                <a:schemeClr val="accent1">
                  <a:shade val="7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579-434A-9A45-CD7EC96FC203}"/>
              </c:ext>
            </c:extLst>
          </c:dPt>
          <c:dPt>
            <c:idx val="12"/>
            <c:bubble3D val="0"/>
            <c:spPr>
              <a:solidFill>
                <a:schemeClr val="accent1">
                  <a:tint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579-434A-9A45-CD7EC96FC203}"/>
              </c:ext>
            </c:extLst>
          </c:dPt>
          <c:dPt>
            <c:idx val="13"/>
            <c:bubble3D val="0"/>
            <c:spPr>
              <a:solidFill>
                <a:schemeClr val="accent1">
                  <a:shade val="6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579-434A-9A45-CD7EC96FC203}"/>
              </c:ext>
            </c:extLst>
          </c:dPt>
          <c:dPt>
            <c:idx val="14"/>
            <c:bubble3D val="0"/>
            <c:spPr>
              <a:solidFill>
                <a:schemeClr val="accent1">
                  <a:shade val="7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579-434A-9A45-CD7EC96FC203}"/>
              </c:ext>
            </c:extLst>
          </c:dPt>
          <c:dPt>
            <c:idx val="15"/>
            <c:bubble3D val="0"/>
            <c:spPr>
              <a:solidFill>
                <a:schemeClr val="accent1">
                  <a:tint val="9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579-434A-9A45-CD7EC96FC203}"/>
              </c:ext>
            </c:extLst>
          </c:dPt>
          <c:dPt>
            <c:idx val="16"/>
            <c:bubble3D val="0"/>
            <c:spPr>
              <a:solidFill>
                <a:schemeClr val="accent1">
                  <a:shade val="9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2579-434A-9A45-CD7EC96FC203}"/>
              </c:ext>
            </c:extLst>
          </c:dPt>
          <c:dPt>
            <c:idx val="17"/>
            <c:bubble3D val="0"/>
            <c:spPr>
              <a:solidFill>
                <a:schemeClr val="accent1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2579-434A-9A45-CD7EC96FC203}"/>
              </c:ext>
            </c:extLst>
          </c:dPt>
          <c:dPt>
            <c:idx val="18"/>
            <c:bubble3D val="0"/>
            <c:spPr>
              <a:solidFill>
                <a:schemeClr val="accent1">
                  <a:tint val="8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2579-434A-9A45-CD7EC96FC203}"/>
              </c:ext>
            </c:extLst>
          </c:dPt>
          <c:dPt>
            <c:idx val="19"/>
            <c:bubble3D val="0"/>
            <c:spPr>
              <a:solidFill>
                <a:schemeClr val="accent1">
                  <a:tint val="7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2579-434A-9A45-CD7EC96FC203}"/>
              </c:ext>
            </c:extLst>
          </c:dPt>
          <c:dPt>
            <c:idx val="20"/>
            <c:bubble3D val="0"/>
            <c:spPr>
              <a:solidFill>
                <a:schemeClr val="accent1">
                  <a:tint val="7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2579-434A-9A45-CD7EC96FC203}"/>
              </c:ext>
            </c:extLst>
          </c:dPt>
          <c:dPt>
            <c:idx val="21"/>
            <c:bubble3D val="0"/>
            <c:spPr>
              <a:solidFill>
                <a:schemeClr val="accent1">
                  <a:tint val="6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2579-434A-9A45-CD7EC96FC203}"/>
              </c:ext>
            </c:extLst>
          </c:dPt>
          <c:dPt>
            <c:idx val="22"/>
            <c:bubble3D val="0"/>
            <c:spPr>
              <a:solidFill>
                <a:schemeClr val="accent1">
                  <a:tint val="6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2579-434A-9A45-CD7EC96FC203}"/>
              </c:ext>
            </c:extLst>
          </c:dPt>
          <c:dPt>
            <c:idx val="23"/>
            <c:bubble3D val="0"/>
            <c:spPr>
              <a:solidFill>
                <a:schemeClr val="accent1">
                  <a:tint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2579-434A-9A45-CD7EC96FC203}"/>
              </c:ext>
            </c:extLst>
          </c:dPt>
          <c:dPt>
            <c:idx val="24"/>
            <c:bubble3D val="0"/>
            <c:spPr>
              <a:solidFill>
                <a:schemeClr val="accent1">
                  <a:tint val="8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2579-434A-9A45-CD7EC96FC203}"/>
              </c:ext>
            </c:extLst>
          </c:dPt>
          <c:dPt>
            <c:idx val="25"/>
            <c:bubble3D val="0"/>
            <c:spPr>
              <a:solidFill>
                <a:schemeClr val="accent1">
                  <a:tint val="5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2579-434A-9A45-CD7EC96FC203}"/>
              </c:ext>
            </c:extLst>
          </c:dPt>
          <c:dPt>
            <c:idx val="26"/>
            <c:bubble3D val="0"/>
            <c:spPr>
              <a:solidFill>
                <a:schemeClr val="accent1">
                  <a:shade val="8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2579-434A-9A45-CD7EC96FC203}"/>
              </c:ext>
            </c:extLst>
          </c:dPt>
          <c:dPt>
            <c:idx val="27"/>
            <c:bubble3D val="0"/>
            <c:spPr>
              <a:solidFill>
                <a:schemeClr val="accent1">
                  <a:tint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2579-434A-9A45-CD7EC96FC203}"/>
              </c:ext>
            </c:extLst>
          </c:dPt>
          <c:val>
            <c:numRef>
              <c:f>Products!$J$3:$J$30</c:f>
              <c:numCache>
                <c:formatCode>General</c:formatCode>
                <c:ptCount val="28"/>
                <c:pt idx="0">
                  <c:v>24</c:v>
                </c:pt>
                <c:pt idx="1">
                  <c:v>18</c:v>
                </c:pt>
                <c:pt idx="2">
                  <c:v>18</c:v>
                </c:pt>
                <c:pt idx="3">
                  <c:v>15</c:v>
                </c:pt>
                <c:pt idx="4">
                  <c:v>13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11</c:v>
                </c:pt>
                <c:pt idx="9">
                  <c:v>9</c:v>
                </c:pt>
                <c:pt idx="10">
                  <c:v>9</c:v>
                </c:pt>
                <c:pt idx="11">
                  <c:v>8</c:v>
                </c:pt>
                <c:pt idx="12">
                  <c:v>8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  <c:pt idx="20">
                  <c:v>5</c:v>
                </c:pt>
                <c:pt idx="21">
                  <c:v>5</c:v>
                </c:pt>
                <c:pt idx="22">
                  <c:v>5</c:v>
                </c:pt>
                <c:pt idx="23">
                  <c:v>5</c:v>
                </c:pt>
                <c:pt idx="24">
                  <c:v>3</c:v>
                </c:pt>
                <c:pt idx="25">
                  <c:v>3</c:v>
                </c:pt>
                <c:pt idx="26">
                  <c:v>2</c:v>
                </c:pt>
                <c:pt idx="27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2579-434A-9A45-CD7EC96FC2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E8EF-FFD0-4E7F-8C85-B1EC0A04A14F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154E3-2D52-43D7-9D08-EA9009D4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2275" y="704850"/>
            <a:ext cx="6257925" cy="35194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ECE63-F59B-45E1-8290-295EDE13855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94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154E3-2D52-43D7-9D08-EA9009D45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891342">
              <a:defRPr/>
            </a:pPr>
            <a:fld id="{534ECE63-F59B-45E1-8290-295EDE138554}" type="slidenum">
              <a:rPr lang="en-US">
                <a:solidFill>
                  <a:srgbClr val="000000"/>
                </a:solidFill>
              </a:rPr>
              <a:pPr defTabSz="891342"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13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B6D87-3C84-457F-CF85-EB5DDACB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A215F8-D9F0-E0A6-CC4B-0706EC0F9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2FE75E-7E26-E915-AB7E-F75760185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B9FE74-CC97-201D-0F24-6AA1E5527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86D4C0-AEE8-48FF-BA3E-8E0B78A3ED3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05C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305C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871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49233" y="8632432"/>
            <a:ext cx="2944733" cy="454422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7452" indent="-28363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34542" indent="-22690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88359" indent="-22690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42175" indent="-22690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9599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49809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03625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57442" indent="-2269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8672B2-DA9F-434D-8129-E6E72036E88D}" type="slidenum"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0179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Notes Placeholder 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6579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9"/>
            <a:ext cx="11328401" cy="133167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6"/>
            <a:ext cx="11328401" cy="280873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5E431D-92A2-47E3-AB81-F992A03F4066}"/>
              </a:ext>
            </a:extLst>
          </p:cNvPr>
          <p:cNvSpPr/>
          <p:nvPr userDrawn="1"/>
        </p:nvSpPr>
        <p:spPr>
          <a:xfrm>
            <a:off x="446618" y="237589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91C5CC-A0C6-4BA9-8E02-4DEE9BCA1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3"/>
            <a:ext cx="8881532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32994A-4A51-40FE-B3DA-4F0E6CE8B1F8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88618" y="1484315"/>
            <a:ext cx="5471583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4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3504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7B112D8-1E2F-4189-993F-2A0755A65196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344215" y="1484315"/>
            <a:ext cx="3504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8256629" y="1484315"/>
            <a:ext cx="3504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006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5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CAB49A-72BA-4239-A74F-D2CE80ACE001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88618" y="1484315"/>
            <a:ext cx="5471583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31800" y="4041068"/>
            <a:ext cx="5471584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6288618" y="4041068"/>
            <a:ext cx="5471583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1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41455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9D6C443-A022-43B1-8F6A-02EFB2467411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2460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176085" y="1484313"/>
            <a:ext cx="7584115" cy="489743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0" y="152401"/>
            <a:ext cx="8881533" cy="10224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3551669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61950" indent="-17145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6CBF2F3-85CF-4106-ABED-CEC21FC368D1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0298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88618" y="1484784"/>
            <a:ext cx="5471583" cy="237612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0" y="152403"/>
            <a:ext cx="8881533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F0A08E-BD71-477E-8D38-1C8AF8825CB1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88618" y="4004642"/>
            <a:ext cx="5471583" cy="237710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0713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1800" y="3429003"/>
            <a:ext cx="11328401" cy="295274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715963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3DEA4B-2AFF-4EE4-8885-F4B781317C46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288618" y="1484315"/>
            <a:ext cx="5471583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80645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594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F3B3F9D-DEF8-4231-8AFF-546B46018590}" type="datetime1">
              <a:rPr lang="en-US" smtClean="0"/>
              <a:t>3/11/2025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87488" y="6453336"/>
            <a:ext cx="9697077" cy="2522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5261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9"/>
            <a:ext cx="11328401" cy="133167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6"/>
            <a:ext cx="11328401" cy="280873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5E431D-92A2-47E3-AB81-F992A03F4066}"/>
              </a:ext>
            </a:extLst>
          </p:cNvPr>
          <p:cNvSpPr/>
          <p:nvPr userDrawn="1"/>
        </p:nvSpPr>
        <p:spPr>
          <a:xfrm>
            <a:off x="446618" y="237589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91C5CC-A0C6-4BA9-8E02-4DEE9BCA1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top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9205 w 9144000"/>
              <a:gd name="connsiteY0" fmla="*/ 152636 h 6858000"/>
              <a:gd name="connsiteX1" fmla="*/ 6319205 w 9144000"/>
              <a:gd name="connsiteY1" fmla="*/ 1484313 h 6858000"/>
              <a:gd name="connsiteX2" fmla="*/ 9001125 w 9144000"/>
              <a:gd name="connsiteY2" fmla="*/ 1484313 h 6858000"/>
              <a:gd name="connsiteX3" fmla="*/ 9001125 w 9144000"/>
              <a:gd name="connsiteY3" fmla="*/ 152636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8"/>
            <a:ext cx="113284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6"/>
            <a:ext cx="11328401" cy="280872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A93E2D9-D28C-46C1-8A7B-CE37C604AD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617" y="237589"/>
            <a:ext cx="48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D322560-4D8C-4FCD-91A4-4F3A391BE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53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top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9205 w 9144000"/>
              <a:gd name="connsiteY0" fmla="*/ 152636 h 6858000"/>
              <a:gd name="connsiteX1" fmla="*/ 6319205 w 9144000"/>
              <a:gd name="connsiteY1" fmla="*/ 1484313 h 6858000"/>
              <a:gd name="connsiteX2" fmla="*/ 9001125 w 9144000"/>
              <a:gd name="connsiteY2" fmla="*/ 1484313 h 6858000"/>
              <a:gd name="connsiteX3" fmla="*/ 9001125 w 9144000"/>
              <a:gd name="connsiteY3" fmla="*/ 152636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8"/>
            <a:ext cx="113284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6"/>
            <a:ext cx="11328401" cy="280872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A93E2D9-D28C-46C1-8A7B-CE37C604AD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617" y="237589"/>
            <a:ext cx="48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D322560-4D8C-4FCD-91A4-4F3A391BE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91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6319205 w 9144000"/>
              <a:gd name="connsiteY0" fmla="*/ 152636 h 3429000"/>
              <a:gd name="connsiteX1" fmla="*/ 6319205 w 9144000"/>
              <a:gd name="connsiteY1" fmla="*/ 1484313 h 3429000"/>
              <a:gd name="connsiteX2" fmla="*/ 9001125 w 9144000"/>
              <a:gd name="connsiteY2" fmla="*/ 1484313 h 3429000"/>
              <a:gd name="connsiteX3" fmla="*/ 9001125 w 9144000"/>
              <a:gd name="connsiteY3" fmla="*/ 152636 h 3429000"/>
              <a:gd name="connsiteX4" fmla="*/ 0 w 9144000"/>
              <a:gd name="connsiteY4" fmla="*/ 0 h 3429000"/>
              <a:gd name="connsiteX5" fmla="*/ 9144000 w 9144000"/>
              <a:gd name="connsiteY5" fmla="*/ 0 h 3429000"/>
              <a:gd name="connsiteX6" fmla="*/ 9144000 w 9144000"/>
              <a:gd name="connsiteY6" fmla="*/ 3429000 h 3429000"/>
              <a:gd name="connsiteX7" fmla="*/ 0 w 9144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29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3645024"/>
            <a:ext cx="11328401" cy="1116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4845856"/>
            <a:ext cx="11328401" cy="128344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7045AB-0038-4D16-836E-600A3271FA7C}"/>
              </a:ext>
            </a:extLst>
          </p:cNvPr>
          <p:cNvSpPr/>
          <p:nvPr userDrawn="1"/>
        </p:nvSpPr>
        <p:spPr>
          <a:xfrm>
            <a:off x="446618" y="6354068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15FC430-CCF7-4725-A714-CDE1DB3A7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87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bottom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9205 w 9144000"/>
              <a:gd name="connsiteY0" fmla="*/ 5373923 h 6858000"/>
              <a:gd name="connsiteX1" fmla="*/ 6319205 w 9144000"/>
              <a:gd name="connsiteY1" fmla="*/ 6705600 h 6858000"/>
              <a:gd name="connsiteX2" fmla="*/ 9001125 w 9144000"/>
              <a:gd name="connsiteY2" fmla="*/ 6705600 h 6858000"/>
              <a:gd name="connsiteX3" fmla="*/ 9001125 w 9144000"/>
              <a:gd name="connsiteY3" fmla="*/ 5373923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5373923"/>
                </a:moveTo>
                <a:lnTo>
                  <a:pt x="6319205" y="6705600"/>
                </a:lnTo>
                <a:lnTo>
                  <a:pt x="9001125" y="6705600"/>
                </a:lnTo>
                <a:lnTo>
                  <a:pt x="9001125" y="537392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8"/>
            <a:ext cx="113284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7"/>
            <a:ext cx="11328401" cy="1584173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FBB73C-3321-4EF1-97A8-BF44D636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7" y="237589"/>
            <a:ext cx="48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5CA118E-D26E-46BC-8EAC-D4848714C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5375148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39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3645025"/>
            <a:ext cx="11328401" cy="111599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799" y="4845854"/>
            <a:ext cx="7607559" cy="1283446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177800" lvl="0" indent="-177800" algn="ctr"/>
            <a:r>
              <a:rPr lang="en-GB" noProof="0"/>
              <a:t>Click icon to add picture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B1500-7045-4124-93C8-DEF10D00FD23}"/>
              </a:ext>
            </a:extLst>
          </p:cNvPr>
          <p:cNvSpPr/>
          <p:nvPr userDrawn="1"/>
        </p:nvSpPr>
        <p:spPr>
          <a:xfrm>
            <a:off x="446618" y="6354068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00637F-3C04-4A0B-94C3-D16E85A504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5375148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79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8488 w 9144000"/>
              <a:gd name="connsiteY0" fmla="*/ 152400 h 6858000"/>
              <a:gd name="connsiteX1" fmla="*/ 6948488 w 9144000"/>
              <a:gd name="connsiteY1" fmla="*/ 1176337 h 6858000"/>
              <a:gd name="connsiteX2" fmla="*/ 9000492 w 9144000"/>
              <a:gd name="connsiteY2" fmla="*/ 1176337 h 6858000"/>
              <a:gd name="connsiteX3" fmla="*/ 9000492 w 9144000"/>
              <a:gd name="connsiteY3" fmla="*/ 1524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948488" y="152400"/>
                </a:moveTo>
                <a:lnTo>
                  <a:pt x="6948488" y="1176337"/>
                </a:lnTo>
                <a:lnTo>
                  <a:pt x="9000492" y="1176337"/>
                </a:lnTo>
                <a:lnTo>
                  <a:pt x="9000492" y="152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0" y="152401"/>
            <a:ext cx="8881533" cy="1008000"/>
          </a:xfrm>
          <a:solidFill>
            <a:schemeClr val="bg1"/>
          </a:solidFill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35546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1"/>
            <a:ext cx="8881532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DE383DA-F68E-4FD3-9E87-F566FEC9F88B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90500" y="1341439"/>
            <a:ext cx="11811000" cy="5040312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97562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90501" y="152401"/>
            <a:ext cx="8881532" cy="10224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1"/>
            <a:ext cx="8881532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484315"/>
            <a:ext cx="11328400" cy="4897437"/>
          </a:xfrm>
        </p:spPr>
        <p:txBody>
          <a:bodyPr/>
          <a:lstStyle>
            <a:lvl1pPr marL="176213" indent="-176213">
              <a:buFont typeface="LindeDaxPowerPoint" panose="020B0500000000020000" pitchFamily="34" charset="0"/>
              <a:buChar char="–"/>
              <a:tabLst>
                <a:tab pos="176213" algn="l"/>
              </a:tabLst>
              <a:defRPr b="0"/>
            </a:lvl1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649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3"/>
            <a:ext cx="8881532" cy="1023937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2" y="1484315"/>
            <a:ext cx="1132839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AB61AD4-455F-4DE0-8A9C-F6BB3C31672D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08591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3"/>
            <a:ext cx="8881532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32994A-4A51-40FE-B3DA-4F0E6CE8B1F8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88618" y="1484315"/>
            <a:ext cx="5471583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617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3504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7B112D8-1E2F-4189-993F-2A0755A65196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344215" y="1484315"/>
            <a:ext cx="3504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8256629" y="1484315"/>
            <a:ext cx="3504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479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6319205 w 9144000"/>
              <a:gd name="connsiteY0" fmla="*/ 152636 h 3429000"/>
              <a:gd name="connsiteX1" fmla="*/ 6319205 w 9144000"/>
              <a:gd name="connsiteY1" fmla="*/ 1484313 h 3429000"/>
              <a:gd name="connsiteX2" fmla="*/ 9001125 w 9144000"/>
              <a:gd name="connsiteY2" fmla="*/ 1484313 h 3429000"/>
              <a:gd name="connsiteX3" fmla="*/ 9001125 w 9144000"/>
              <a:gd name="connsiteY3" fmla="*/ 152636 h 3429000"/>
              <a:gd name="connsiteX4" fmla="*/ 0 w 9144000"/>
              <a:gd name="connsiteY4" fmla="*/ 0 h 3429000"/>
              <a:gd name="connsiteX5" fmla="*/ 9144000 w 9144000"/>
              <a:gd name="connsiteY5" fmla="*/ 0 h 3429000"/>
              <a:gd name="connsiteX6" fmla="*/ 9144000 w 9144000"/>
              <a:gd name="connsiteY6" fmla="*/ 3429000 h 3429000"/>
              <a:gd name="connsiteX7" fmla="*/ 0 w 9144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29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3645024"/>
            <a:ext cx="11328401" cy="1116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4845856"/>
            <a:ext cx="11328401" cy="128344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7045AB-0038-4D16-836E-600A3271FA7C}"/>
              </a:ext>
            </a:extLst>
          </p:cNvPr>
          <p:cNvSpPr/>
          <p:nvPr userDrawn="1"/>
        </p:nvSpPr>
        <p:spPr>
          <a:xfrm>
            <a:off x="446618" y="6354068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15FC430-CCF7-4725-A714-CDE1DB3A7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76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5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CAB49A-72BA-4239-A74F-D2CE80ACE001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88618" y="1484315"/>
            <a:ext cx="5471583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31800" y="4041068"/>
            <a:ext cx="5471584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6288618" y="4041068"/>
            <a:ext cx="5471583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420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41796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9D6C443-A022-43B1-8F6A-02EFB2467411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41247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176085" y="1484313"/>
            <a:ext cx="7584115" cy="489743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0" y="152401"/>
            <a:ext cx="8881533" cy="10224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3551669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61950" indent="-17145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6CBF2F3-85CF-4106-ABED-CEC21FC368D1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150093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88618" y="1484784"/>
            <a:ext cx="5471583" cy="237612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0" y="152403"/>
            <a:ext cx="8881533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F0A08E-BD71-477E-8D38-1C8AF8825CB1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88618" y="4004642"/>
            <a:ext cx="5471583" cy="237710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9565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1800" y="3429003"/>
            <a:ext cx="11328401" cy="295274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715963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3DEA4B-2AFF-4EE4-8885-F4B781317C46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288618" y="1484315"/>
            <a:ext cx="5471583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80645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65374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A0CD00D-B3CB-A8F6-79E5-D4B093BCA3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746972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A0CD00D-B3CB-A8F6-79E5-D4B093BCA3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Insert page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001" y="1690687"/>
            <a:ext cx="11326284" cy="4391026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279467" y="6453188"/>
            <a:ext cx="2480733" cy="252412"/>
          </a:xfrm>
          <a:prstGeom prst="rect">
            <a:avLst/>
          </a:prstGeom>
        </p:spPr>
        <p:txBody>
          <a:bodyPr/>
          <a:lstStyle>
            <a:lvl1pPr algn="r" rtl="0">
              <a:defRPr sz="1100"/>
            </a:lvl1pPr>
          </a:lstStyle>
          <a:p>
            <a:pPr>
              <a:defRPr/>
            </a:pPr>
            <a:fld id="{E29CD5BB-2F58-454A-8514-1200A23987E0}" type="slidenum">
              <a:rPr lang="en-US" smtClean="0">
                <a:solidFill>
                  <a:srgbClr val="00305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3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924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410417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Action Title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180601_LGSM_HK_Genesys Telephony Solution proposal</a:t>
            </a:r>
            <a:endParaRPr lang="de-DE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8973" y="1309951"/>
            <a:ext cx="10583572" cy="24622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0" indent="0">
              <a:buNone/>
              <a:defRPr lang="en-US" b="1" kern="1200" cap="all" baseline="0" dirty="0" smtClean="0">
                <a:latin typeface="LindeDaxPowerPoint" pitchFamily="34" charset="0"/>
              </a:defRPr>
            </a:lvl1pPr>
            <a:lvl2pPr marL="180975" indent="0">
              <a:buNone/>
              <a:defRPr lang="en-US" kern="1200" dirty="0" smtClean="0">
                <a:latin typeface="LindeDaxPowerPoint" pitchFamily="34" charset="0"/>
                <a:ea typeface="+mn-ea"/>
                <a:cs typeface="+mn-cs"/>
              </a:defRPr>
            </a:lvl2pPr>
            <a:lvl3pPr marL="647700" indent="0">
              <a:buNone/>
              <a:defRPr lang="en-US" kern="1200" dirty="0" smtClean="0">
                <a:latin typeface="LindeDaxPowerPoint" pitchFamily="34" charset="0"/>
                <a:ea typeface="+mn-ea"/>
                <a:cs typeface="+mn-cs"/>
              </a:defRPr>
            </a:lvl3pPr>
            <a:lvl4pPr marL="1104900" indent="0">
              <a:buNone/>
              <a:defRPr lang="en-US" kern="1200" dirty="0" smtClean="0">
                <a:latin typeface="LindeDaxPowerPoint" pitchFamily="34" charset="0"/>
                <a:ea typeface="+mn-ea"/>
                <a:cs typeface="+mn-cs"/>
              </a:defRPr>
            </a:lvl4pPr>
            <a:lvl5pPr marL="1562100" indent="0">
              <a:buNone/>
              <a:defRPr lang="en-US" kern="1200" dirty="0">
                <a:latin typeface="LindeDaxPowerPoint" pitchFamily="34" charset="0"/>
                <a:ea typeface="+mn-ea"/>
                <a:cs typeface="+mn-cs"/>
              </a:defRPr>
            </a:lvl5pPr>
          </a:lstStyle>
          <a:p>
            <a:pPr lvl="0">
              <a:lnSpc>
                <a:spcPct val="100000"/>
              </a:lnSpc>
              <a:spcAft>
                <a:spcPct val="0"/>
              </a:spcAft>
            </a:pPr>
            <a:r>
              <a:rPr lang="en-US"/>
              <a:t>CLICK TO ADD SUBTITLE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08973" y="1573269"/>
            <a:ext cx="11532695" cy="19130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Measure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976320" y="1556792"/>
            <a:ext cx="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1278279" y="1234687"/>
            <a:ext cx="674372" cy="254296"/>
          </a:xfrm>
          <a:solidFill>
            <a:schemeClr val="bg1"/>
          </a:solidFill>
          <a:effectLst>
            <a:outerShdw dist="25400" dir="8100000" algn="tr" rotWithShape="0">
              <a:schemeClr val="tx1"/>
            </a:outerShdw>
          </a:effectLst>
        </p:spPr>
        <p:txBody>
          <a:bodyPr wrap="none" lIns="54000" tIns="36000" rIns="36000" anchor="ctr" anchorCtr="1">
            <a:spAutoFit/>
          </a:bodyPr>
          <a:lstStyle>
            <a:lvl1pPr marL="0" indent="0" algn="r">
              <a:buNone/>
              <a:defRPr sz="1400" cap="all" baseline="0"/>
            </a:lvl1pPr>
            <a:lvl2pPr marL="266700" indent="0">
              <a:buNone/>
              <a:defRPr sz="1400"/>
            </a:lvl2pPr>
            <a:lvl3pPr marL="542925" indent="0">
              <a:buNone/>
              <a:defRPr sz="1400"/>
            </a:lvl3pPr>
            <a:lvl4pPr marL="809625" indent="0">
              <a:buNone/>
              <a:defRPr sz="1400"/>
            </a:lvl4pPr>
            <a:lvl5pPr marL="1076325" indent="0">
              <a:buNone/>
              <a:defRPr sz="1400"/>
            </a:lvl5pPr>
          </a:lstStyle>
          <a:p>
            <a:pPr lvl="0"/>
            <a:r>
              <a:rPr lang="en-US"/>
              <a:t>sticker</a:t>
            </a:r>
          </a:p>
        </p:txBody>
      </p:sp>
    </p:spTree>
    <p:extLst>
      <p:ext uri="{BB962C8B-B14F-4D97-AF65-F5344CB8AC3E}">
        <p14:creationId xmlns:p14="http://schemas.microsoft.com/office/powerpoint/2010/main" val="298874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bottom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9205 w 9144000"/>
              <a:gd name="connsiteY0" fmla="*/ 5373923 h 6858000"/>
              <a:gd name="connsiteX1" fmla="*/ 6319205 w 9144000"/>
              <a:gd name="connsiteY1" fmla="*/ 6705600 h 6858000"/>
              <a:gd name="connsiteX2" fmla="*/ 9001125 w 9144000"/>
              <a:gd name="connsiteY2" fmla="*/ 6705600 h 6858000"/>
              <a:gd name="connsiteX3" fmla="*/ 9001125 w 9144000"/>
              <a:gd name="connsiteY3" fmla="*/ 5373923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5373923"/>
                </a:moveTo>
                <a:lnTo>
                  <a:pt x="6319205" y="6705600"/>
                </a:lnTo>
                <a:lnTo>
                  <a:pt x="9001125" y="6705600"/>
                </a:lnTo>
                <a:lnTo>
                  <a:pt x="9001125" y="537392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8"/>
            <a:ext cx="113284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7"/>
            <a:ext cx="11328401" cy="1584173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FBB73C-3321-4EF1-97A8-BF44D636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7" y="237589"/>
            <a:ext cx="48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5CA118E-D26E-46BC-8EAC-D4848714C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5375148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3645025"/>
            <a:ext cx="11328401" cy="111599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799" y="4845854"/>
            <a:ext cx="7607559" cy="1283446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177800" lvl="0" indent="-177800" algn="ctr"/>
            <a:r>
              <a:rPr lang="en-GB" noProof="0"/>
              <a:t>Click icon to add picture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B1500-7045-4124-93C8-DEF10D00FD23}"/>
              </a:ext>
            </a:extLst>
          </p:cNvPr>
          <p:cNvSpPr/>
          <p:nvPr userDrawn="1"/>
        </p:nvSpPr>
        <p:spPr>
          <a:xfrm>
            <a:off x="446618" y="6354068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00637F-3C04-4A0B-94C3-D16E85A504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5375148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8488 w 9144000"/>
              <a:gd name="connsiteY0" fmla="*/ 152400 h 6858000"/>
              <a:gd name="connsiteX1" fmla="*/ 6948488 w 9144000"/>
              <a:gd name="connsiteY1" fmla="*/ 1176337 h 6858000"/>
              <a:gd name="connsiteX2" fmla="*/ 9000492 w 9144000"/>
              <a:gd name="connsiteY2" fmla="*/ 1176337 h 6858000"/>
              <a:gd name="connsiteX3" fmla="*/ 9000492 w 9144000"/>
              <a:gd name="connsiteY3" fmla="*/ 1524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948488" y="152400"/>
                </a:moveTo>
                <a:lnTo>
                  <a:pt x="6948488" y="1176337"/>
                </a:lnTo>
                <a:lnTo>
                  <a:pt x="9000492" y="1176337"/>
                </a:lnTo>
                <a:lnTo>
                  <a:pt x="9000492" y="152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0" y="152401"/>
            <a:ext cx="8881533" cy="1008000"/>
          </a:xfrm>
          <a:solidFill>
            <a:schemeClr val="bg1"/>
          </a:solidFill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5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1"/>
            <a:ext cx="8881532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DE383DA-F68E-4FD3-9E87-F566FEC9F88B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90500" y="1341439"/>
            <a:ext cx="11811000" cy="5040312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8135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190501" y="152401"/>
            <a:ext cx="8881532" cy="10224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1"/>
            <a:ext cx="8881532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484315"/>
            <a:ext cx="11328400" cy="4897437"/>
          </a:xfrm>
        </p:spPr>
        <p:txBody>
          <a:bodyPr/>
          <a:lstStyle>
            <a:lvl1pPr marL="176213" indent="-176213">
              <a:buFont typeface="LindeDaxPowerPoint" panose="020B0500000000020000" pitchFamily="34" charset="0"/>
              <a:buChar char="–"/>
              <a:tabLst>
                <a:tab pos="176213" algn="l"/>
              </a:tabLst>
              <a:defRPr b="0"/>
            </a:lvl1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43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3"/>
            <a:ext cx="8881532" cy="1023937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2" y="1484315"/>
            <a:ext cx="1132839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AB61AD4-455F-4DE0-8A9C-F6BB3C31672D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6855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CA5BEC0-4F4B-4EC5-8527-FE97ACEDA1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416348726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57" imgH="257" progId="TCLayout.ActiveDocument.1">
                  <p:embed/>
                </p:oleObj>
              </mc:Choice>
              <mc:Fallback>
                <p:oleObj name="think-cell Slide" r:id="rId21" imgW="257" imgH="25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CA5BEC0-4F4B-4EC5-8527-FE97ACEDA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auto">
          <a:xfrm>
            <a:off x="190499" y="152400"/>
            <a:ext cx="8881535" cy="102393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484315"/>
            <a:ext cx="11328401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1" y="152403"/>
            <a:ext cx="8881532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Titelmasterformat durch Klicken bearbeiten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88000" y="6453336"/>
            <a:ext cx="9792576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31799" y="6453336"/>
            <a:ext cx="9600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F17E848-2AB5-4E60-84A2-F57F2AB27A30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6" name="Rectangle 5"/>
          <p:cNvSpPr/>
          <p:nvPr/>
        </p:nvSpPr>
        <p:spPr bwMode="auto">
          <a:xfrm>
            <a:off x="11280577" y="6453336"/>
            <a:ext cx="479625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r">
              <a:lnSpc>
                <a:spcPct val="100000"/>
              </a:lnSpc>
            </a:pPr>
            <a:fld id="{6DAC255C-81C4-45BF-A0B7-822A0D4D0A7D}" type="slidenum">
              <a:rPr lang="en-GB" sz="800" noProof="0" smtClean="0">
                <a:solidFill>
                  <a:schemeClr val="tx1"/>
                </a:solidFill>
              </a:rPr>
              <a:pPr lvl="0" algn="r">
                <a:lnSpc>
                  <a:spcPct val="100000"/>
                </a:lnSpc>
              </a:pPr>
              <a:t>‹#›</a:t>
            </a:fld>
            <a:endParaRPr lang="en-GB" sz="800" noProof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1F1652-F4AF-4429-A401-203F19BFFF15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573" y="152636"/>
            <a:ext cx="2731084" cy="1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4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0" r:id="rId18"/>
  </p:sldLayoutIdLst>
  <p:hf sldNum="0"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17780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1778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361950" algn="l"/>
        </a:tabLst>
        <a:defRPr sz="1600">
          <a:solidFill>
            <a:schemeClr val="tx1"/>
          </a:solidFill>
          <a:latin typeface="+mn-lt"/>
        </a:defRPr>
      </a:lvl2pPr>
      <a:lvl3pPr marL="5397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539750" algn="l"/>
        </a:tabLst>
        <a:defRPr sz="1600">
          <a:solidFill>
            <a:schemeClr val="tx1"/>
          </a:solidFill>
          <a:latin typeface="+mn-lt"/>
        </a:defRPr>
      </a:lvl3pPr>
      <a:lvl4pPr marL="7175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717550" algn="l"/>
        </a:tabLst>
        <a:defRPr sz="1600">
          <a:solidFill>
            <a:schemeClr val="tx1"/>
          </a:solidFill>
          <a:latin typeface="+mn-lt"/>
        </a:defRPr>
      </a:lvl4pPr>
      <a:lvl5pPr marL="8953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895350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>
          <p15:clr>
            <a:srgbClr val="F26B43"/>
          </p15:clr>
        </p15:guide>
        <p15:guide id="2" pos="90">
          <p15:clr>
            <a:srgbClr val="F26B43"/>
          </p15:clr>
        </p15:guide>
        <p15:guide id="3" pos="5670">
          <p15:clr>
            <a:srgbClr val="F26B43"/>
          </p15:clr>
        </p15:guide>
        <p15:guide id="4" orient="horz" pos="4224">
          <p15:clr>
            <a:srgbClr val="F26B43"/>
          </p15:clr>
        </p15:guide>
        <p15:guide id="5" pos="4286">
          <p15:clr>
            <a:srgbClr val="F26B43"/>
          </p15:clr>
        </p15:guide>
        <p15:guide id="6" pos="4377">
          <p15:clr>
            <a:srgbClr val="F26B43"/>
          </p15:clr>
        </p15:guide>
        <p15:guide id="7" orient="horz" pos="935">
          <p15:clr>
            <a:srgbClr val="F26B43"/>
          </p15:clr>
        </p15:guide>
        <p15:guide id="8" orient="horz" pos="845">
          <p15:clr>
            <a:srgbClr val="F26B43"/>
          </p15:clr>
        </p15:guide>
        <p15:guide id="9" pos="204">
          <p15:clr>
            <a:srgbClr val="F26B43"/>
          </p15:clr>
        </p15:guide>
        <p15:guide id="10" pos="5556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2789">
          <p15:clr>
            <a:srgbClr val="F26B43"/>
          </p15:clr>
        </p15:guide>
        <p15:guide id="14" pos="297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CA5BEC0-4F4B-4EC5-8527-FE97ACEDA1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416348726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257" imgH="257" progId="TCLayout.ActiveDocument.1">
                  <p:embed/>
                </p:oleObj>
              </mc:Choice>
              <mc:Fallback>
                <p:oleObj name="think-cell Slide" r:id="rId22" imgW="257" imgH="25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CA5BEC0-4F4B-4EC5-8527-FE97ACEDA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auto">
          <a:xfrm>
            <a:off x="190499" y="152400"/>
            <a:ext cx="8881535" cy="102393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484315"/>
            <a:ext cx="11328401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1" y="152403"/>
            <a:ext cx="8881532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Titelmasterformat durch Klicken bearbeiten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88000" y="6453336"/>
            <a:ext cx="9792576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31799" y="6453336"/>
            <a:ext cx="9600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F17E848-2AB5-4E60-84A2-F57F2AB27A30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6" name="Rectangle 5"/>
          <p:cNvSpPr/>
          <p:nvPr/>
        </p:nvSpPr>
        <p:spPr bwMode="auto">
          <a:xfrm>
            <a:off x="11280577" y="6453336"/>
            <a:ext cx="479625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r">
              <a:lnSpc>
                <a:spcPct val="100000"/>
              </a:lnSpc>
            </a:pPr>
            <a:fld id="{6DAC255C-81C4-45BF-A0B7-822A0D4D0A7D}" type="slidenum">
              <a:rPr lang="en-GB" sz="800" noProof="0" smtClean="0">
                <a:solidFill>
                  <a:schemeClr val="tx1"/>
                </a:solidFill>
              </a:rPr>
              <a:pPr lvl="0" algn="r">
                <a:lnSpc>
                  <a:spcPct val="100000"/>
                </a:lnSpc>
              </a:pPr>
              <a:t>‹#›</a:t>
            </a:fld>
            <a:endParaRPr lang="en-GB" sz="800" noProof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1F1652-F4AF-4429-A401-203F19BFFF15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573" y="152636"/>
            <a:ext cx="2731084" cy="1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</p:sldLayoutIdLst>
  <p:hf sldNum="0"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17780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1778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361950" algn="l"/>
        </a:tabLst>
        <a:defRPr sz="1600">
          <a:solidFill>
            <a:schemeClr val="tx1"/>
          </a:solidFill>
          <a:latin typeface="+mn-lt"/>
        </a:defRPr>
      </a:lvl2pPr>
      <a:lvl3pPr marL="5397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539750" algn="l"/>
        </a:tabLst>
        <a:defRPr sz="1600">
          <a:solidFill>
            <a:schemeClr val="tx1"/>
          </a:solidFill>
          <a:latin typeface="+mn-lt"/>
        </a:defRPr>
      </a:lvl3pPr>
      <a:lvl4pPr marL="7175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717550" algn="l"/>
        </a:tabLst>
        <a:defRPr sz="1600">
          <a:solidFill>
            <a:schemeClr val="tx1"/>
          </a:solidFill>
          <a:latin typeface="+mn-lt"/>
        </a:defRPr>
      </a:lvl4pPr>
      <a:lvl5pPr marL="8953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895350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>
          <p15:clr>
            <a:srgbClr val="F26B43"/>
          </p15:clr>
        </p15:guide>
        <p15:guide id="2" pos="90">
          <p15:clr>
            <a:srgbClr val="F26B43"/>
          </p15:clr>
        </p15:guide>
        <p15:guide id="3" pos="5670">
          <p15:clr>
            <a:srgbClr val="F26B43"/>
          </p15:clr>
        </p15:guide>
        <p15:guide id="4" orient="horz" pos="4224">
          <p15:clr>
            <a:srgbClr val="F26B43"/>
          </p15:clr>
        </p15:guide>
        <p15:guide id="5" pos="4286">
          <p15:clr>
            <a:srgbClr val="F26B43"/>
          </p15:clr>
        </p15:guide>
        <p15:guide id="6" pos="4377">
          <p15:clr>
            <a:srgbClr val="F26B43"/>
          </p15:clr>
        </p15:guide>
        <p15:guide id="7" orient="horz" pos="935">
          <p15:clr>
            <a:srgbClr val="F26B43"/>
          </p15:clr>
        </p15:guide>
        <p15:guide id="8" orient="horz" pos="845">
          <p15:clr>
            <a:srgbClr val="F26B43"/>
          </p15:clr>
        </p15:guide>
        <p15:guide id="9" pos="204">
          <p15:clr>
            <a:srgbClr val="F26B43"/>
          </p15:clr>
        </p15:guide>
        <p15:guide id="10" pos="5556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2789">
          <p15:clr>
            <a:srgbClr val="F26B43"/>
          </p15:clr>
        </p15:guide>
        <p15:guide id="14" pos="29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4963" y="3667884"/>
            <a:ext cx="9505453" cy="2281396"/>
          </a:xfrm>
        </p:spPr>
        <p:txBody>
          <a:bodyPr/>
          <a:lstStyle/>
          <a:p>
            <a:r>
              <a:rPr lang="en-GB" sz="3200" dirty="0"/>
              <a:t>LG&amp;E SAP </a:t>
            </a:r>
            <a:r>
              <a:rPr lang="en-GB" dirty="0"/>
              <a:t>S/4 </a:t>
            </a:r>
            <a:r>
              <a:rPr lang="en-GB" sz="3200" dirty="0"/>
              <a:t>HANA Project</a:t>
            </a:r>
            <a:br>
              <a:rPr lang="en-GB" dirty="0"/>
            </a:br>
            <a:br>
              <a:rPr lang="en-GB" dirty="0"/>
            </a:br>
            <a:r>
              <a:rPr lang="en-GB" b="0" dirty="0">
                <a:solidFill>
                  <a:schemeClr val="tx2"/>
                </a:solidFill>
              </a:rPr>
              <a:t>Intro to LG&amp;E Electronics</a:t>
            </a:r>
            <a:endParaRPr lang="en-GB" b="0" noProof="0" dirty="0">
              <a:solidFill>
                <a:schemeClr val="tx2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E8F29F7-5433-4154-9BAD-F4011DA37F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" r="119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A78B2B-465B-AB29-3B10-8AD46426104B}"/>
              </a:ext>
            </a:extLst>
          </p:cNvPr>
          <p:cNvSpPr txBox="1"/>
          <p:nvPr/>
        </p:nvSpPr>
        <p:spPr>
          <a:xfrm>
            <a:off x="2897741" y="6578885"/>
            <a:ext cx="6097772" cy="279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  <a:sym typeface="Helvetica Neue"/>
              </a:rPr>
              <a:t>Linde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172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41D549-B470-7590-65F0-B4AA238F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SAP Integrated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A4B9-34BA-C0BA-D855-E32C0FE7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32994A-4A51-40FE-B3DA-4F0E6CE8B1F8}" type="datetime1">
              <a:rPr lang="en-US" noProof="0" smtClean="0"/>
              <a:t>3/11/2025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51E51-8CD8-CBCC-88DD-6628C95B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99EDE6-0F9D-685E-86B7-1ADE42B44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2375"/>
              </p:ext>
            </p:extLst>
          </p:nvPr>
        </p:nvGraphicFramePr>
        <p:xfrm>
          <a:off x="431799" y="1406687"/>
          <a:ext cx="11328402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358">
                  <a:extLst>
                    <a:ext uri="{9D8B030D-6E8A-4147-A177-3AD203B41FA5}">
                      <a16:colId xmlns:a16="http://schemas.microsoft.com/office/drawing/2014/main" val="3090661271"/>
                    </a:ext>
                  </a:extLst>
                </a:gridCol>
                <a:gridCol w="3505842">
                  <a:extLst>
                    <a:ext uri="{9D8B030D-6E8A-4147-A177-3AD203B41FA5}">
                      <a16:colId xmlns:a16="http://schemas.microsoft.com/office/drawing/2014/main" val="2717733300"/>
                    </a:ext>
                  </a:extLst>
                </a:gridCol>
                <a:gridCol w="2832101">
                  <a:extLst>
                    <a:ext uri="{9D8B030D-6E8A-4147-A177-3AD203B41FA5}">
                      <a16:colId xmlns:a16="http://schemas.microsoft.com/office/drawing/2014/main" val="2010319984"/>
                    </a:ext>
                  </a:extLst>
                </a:gridCol>
                <a:gridCol w="2832101">
                  <a:extLst>
                    <a:ext uri="{9D8B030D-6E8A-4147-A177-3AD203B41FA5}">
                      <a16:colId xmlns:a16="http://schemas.microsoft.com/office/drawing/2014/main" val="236549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Contacts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20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TLIMS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Metrology data from analyzers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Patricia Clarke, </a:t>
                      </a:r>
                    </a:p>
                    <a:p>
                      <a:r>
                        <a:rPr lang="en-US" dirty="0"/>
                        <a:t>Lisa Moralez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 Douglass </a:t>
                      </a:r>
                      <a:br>
                        <a:rPr lang="en-US" dirty="0"/>
                      </a:br>
                      <a:r>
                        <a:rPr lang="en-US" dirty="0"/>
                        <a:t>(Trinity Data Solutions)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 Mezera, </a:t>
                      </a:r>
                    </a:p>
                    <a:p>
                      <a:r>
                        <a:rPr lang="en-US" dirty="0"/>
                        <a:t>Tina Sylvester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Johannes Schneider Lazar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9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Prometheus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 Maintenance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Daniel Fiedler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Stuart Boyd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13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Exstream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Streamserve</a:t>
                      </a:r>
                      <a:r>
                        <a:rPr lang="en-US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Kevin Schmalz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Stuart Boyd,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Nathusingh Rathod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4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Evolve (</a:t>
                      </a:r>
                      <a:r>
                        <a:rPr lang="en-US" dirty="0" err="1"/>
                        <a:t>Winshuttle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Forms/workflow processes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Kevin Schmalz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Stuart Boyd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9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Export &amp; trade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Yuliana Kalinova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Martin Gall, Uwe Jung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9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Handheld cylinder scanning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Angela </a:t>
                      </a:r>
                      <a:r>
                        <a:rPr lang="en-US" dirty="0"/>
                        <a:t>Radford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Stuart Boyd, </a:t>
                      </a:r>
                      <a:br>
                        <a:rPr lang="en-US" dirty="0"/>
                      </a:br>
                      <a:r>
                        <a:rPr lang="en-US" dirty="0"/>
                        <a:t>Brendan Farthing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26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Oscar Ramos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Stuart Boyd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</a:t>
                      </a:r>
                      <a:br>
                        <a:rPr lang="en-US" dirty="0"/>
                      </a:br>
                      <a:r>
                        <a:rPr lang="en-US" dirty="0"/>
                        <a:t>(In development)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Neil Cope, Won Bernhardt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Stuart Boyd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22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08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5DF34E-6B90-135B-E224-3110F0BF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5591"/>
                </a:solidFill>
                <a:latin typeface="LindeDaxPowerPoint" panose="020B0500000000020000" pitchFamily="34" charset="0"/>
              </a:rPr>
              <a:t>US</a:t>
            </a:r>
            <a:r>
              <a:rPr lang="en-US" dirty="0"/>
              <a:t> </a:t>
            </a:r>
            <a:r>
              <a:rPr lang="en-US" sz="2800" dirty="0">
                <a:solidFill>
                  <a:srgbClr val="005591"/>
                </a:solidFill>
                <a:latin typeface="LindeDaxPowerPoint" panose="020B0500000000020000" pitchFamily="34" charset="0"/>
              </a:rPr>
              <a:t>External</a:t>
            </a:r>
            <a:r>
              <a:rPr lang="en-US" dirty="0"/>
              <a:t> </a:t>
            </a:r>
            <a:r>
              <a:rPr lang="en-US" sz="2800" dirty="0">
                <a:solidFill>
                  <a:srgbClr val="005591"/>
                </a:solidFill>
                <a:latin typeface="LindeDaxPowerPoint" panose="020B0500000000020000" pitchFamily="34" charset="0"/>
              </a:rPr>
              <a:t>Contractors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A5BF2E2-10F2-C034-3C3A-BD92CFDD9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34010"/>
              </p:ext>
            </p:extLst>
          </p:nvPr>
        </p:nvGraphicFramePr>
        <p:xfrm>
          <a:off x="1573953" y="2174240"/>
          <a:ext cx="9044094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698">
                  <a:extLst>
                    <a:ext uri="{9D8B030D-6E8A-4147-A177-3AD203B41FA5}">
                      <a16:colId xmlns:a16="http://schemas.microsoft.com/office/drawing/2014/main" val="1390085453"/>
                    </a:ext>
                  </a:extLst>
                </a:gridCol>
                <a:gridCol w="3014698">
                  <a:extLst>
                    <a:ext uri="{9D8B030D-6E8A-4147-A177-3AD203B41FA5}">
                      <a16:colId xmlns:a16="http://schemas.microsoft.com/office/drawing/2014/main" val="1915016010"/>
                    </a:ext>
                  </a:extLst>
                </a:gridCol>
                <a:gridCol w="3014698">
                  <a:extLst>
                    <a:ext uri="{9D8B030D-6E8A-4147-A177-3AD203B41FA5}">
                      <a16:colId xmlns:a16="http://schemas.microsoft.com/office/drawing/2014/main" val="2784797155"/>
                    </a:ext>
                  </a:extLst>
                </a:gridCol>
              </a:tblGrid>
              <a:tr h="564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SAP Area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Location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835959"/>
                  </a:ext>
                </a:extLst>
              </a:tr>
              <a:tr h="564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Alain Feussi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FICO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NJ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4025452"/>
                  </a:ext>
                </a:extLst>
              </a:tr>
              <a:tr h="564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Krithiga Ramu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SD OTC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NJ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3396195"/>
                  </a:ext>
                </a:extLst>
              </a:tr>
              <a:tr h="564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Sreenivasrao Amasa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PM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5555010"/>
                  </a:ext>
                </a:extLst>
              </a:tr>
              <a:tr h="5648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Srinivas Pulkaram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MM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GA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4024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1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E9DF86-E7D7-4EA4-BB71-0B92B1D2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5591"/>
                </a:solidFill>
                <a:latin typeface="LindeDaxPowerPoint" panose="020B0500000000020000" pitchFamily="34" charset="0"/>
              </a:rPr>
              <a:t>LG&amp;E Electronics Business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F00E0-0A56-49CA-B75F-FF32E4A4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40255"/>
            <a:ext cx="11328399" cy="4897437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5591"/>
                </a:solidFill>
              </a:rPr>
              <a:t>Approximately $0.5B in Sales/Year</a:t>
            </a:r>
          </a:p>
          <a:p>
            <a:pPr lvl="2"/>
            <a:r>
              <a:rPr lang="en-US" sz="2000" dirty="0">
                <a:solidFill>
                  <a:srgbClr val="005591"/>
                </a:solidFill>
                <a:highlight>
                  <a:srgbClr val="FFFF00"/>
                </a:highlight>
              </a:rPr>
              <a:t>Electronics Specialty Gases Business~ $380M</a:t>
            </a:r>
          </a:p>
          <a:p>
            <a:pPr lvl="2"/>
            <a:r>
              <a:rPr lang="en-US" sz="2000" dirty="0">
                <a:solidFill>
                  <a:srgbClr val="005591"/>
                </a:solidFill>
              </a:rPr>
              <a:t>Electronics Logistics Business ~ $120M</a:t>
            </a:r>
          </a:p>
          <a:p>
            <a:pPr lvl="2"/>
            <a:r>
              <a:rPr lang="en-US" sz="2000" dirty="0">
                <a:solidFill>
                  <a:srgbClr val="005591"/>
                </a:solidFill>
              </a:rPr>
              <a:t>Government Lab Business…</a:t>
            </a:r>
          </a:p>
          <a:p>
            <a:pPr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5591"/>
                </a:solidFill>
              </a:rPr>
              <a:t>Approximately 460 Employees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solidFill>
                  <a:srgbClr val="005591"/>
                </a:solidFill>
              </a:rPr>
              <a:t>370 SAP users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5591"/>
                </a:solidFill>
              </a:rPr>
              <a:t>5 Production Plants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5591"/>
                </a:solidFill>
              </a:rPr>
              <a:t>1 Lab</a:t>
            </a:r>
          </a:p>
          <a:p>
            <a:pPr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5591"/>
                </a:solidFill>
              </a:rPr>
              <a:t>15 Warehouses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154C5BC5-E589-4F2C-A7C6-9DAF13C97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614604"/>
              </p:ext>
            </p:extLst>
          </p:nvPr>
        </p:nvGraphicFramePr>
        <p:xfrm>
          <a:off x="7077001" y="21552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7783978-C61A-4F40-B289-6B2F3A3E8E13}"/>
              </a:ext>
            </a:extLst>
          </p:cNvPr>
          <p:cNvSpPr txBox="1"/>
          <p:nvPr/>
        </p:nvSpPr>
        <p:spPr>
          <a:xfrm>
            <a:off x="10065232" y="2434668"/>
            <a:ext cx="61676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Bulk He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5EF0F6-A49B-4B38-A02B-717F0F7E4563}"/>
              </a:ext>
            </a:extLst>
          </p:cNvPr>
          <p:cNvSpPr txBox="1"/>
          <p:nvPr/>
        </p:nvSpPr>
        <p:spPr>
          <a:xfrm>
            <a:off x="10421088" y="2853605"/>
            <a:ext cx="328349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D2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6FD8AA-8C86-42CF-8D23-027FA5E4B78F}"/>
              </a:ext>
            </a:extLst>
          </p:cNvPr>
          <p:cNvSpPr txBox="1"/>
          <p:nvPr/>
        </p:nvSpPr>
        <p:spPr>
          <a:xfrm rot="1682685">
            <a:off x="10352327" y="4165723"/>
            <a:ext cx="725905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Halocarbons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C4723B-72BE-4E95-AE54-EA6F576D9E76}"/>
              </a:ext>
            </a:extLst>
          </p:cNvPr>
          <p:cNvSpPr txBox="1"/>
          <p:nvPr/>
        </p:nvSpPr>
        <p:spPr>
          <a:xfrm rot="4088628">
            <a:off x="9579802" y="4739140"/>
            <a:ext cx="435347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He3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78A280-71BD-4FEA-9047-36A0BE3639F5}"/>
              </a:ext>
            </a:extLst>
          </p:cNvPr>
          <p:cNvSpPr txBox="1"/>
          <p:nvPr/>
        </p:nvSpPr>
        <p:spPr>
          <a:xfrm rot="2599167">
            <a:off x="10139688" y="4352060"/>
            <a:ext cx="435347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HCl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D2BFE2E-ABD3-4B6E-87C0-F3C230A928CA}"/>
              </a:ext>
            </a:extLst>
          </p:cNvPr>
          <p:cNvSpPr txBox="1"/>
          <p:nvPr/>
        </p:nvSpPr>
        <p:spPr>
          <a:xfrm>
            <a:off x="10534893" y="3307841"/>
            <a:ext cx="629012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Bulk CO2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0FD0F2-4AAC-44FC-830D-2747CB074E85}"/>
              </a:ext>
            </a:extLst>
          </p:cNvPr>
          <p:cNvSpPr txBox="1"/>
          <p:nvPr/>
        </p:nvSpPr>
        <p:spPr>
          <a:xfrm rot="18487474">
            <a:off x="8289764" y="4534223"/>
            <a:ext cx="435347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NH3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7FC8FF-C680-4BE9-A878-50A09EB9161E}"/>
              </a:ext>
            </a:extLst>
          </p:cNvPr>
          <p:cNvSpPr txBox="1"/>
          <p:nvPr/>
        </p:nvSpPr>
        <p:spPr>
          <a:xfrm rot="18995498">
            <a:off x="8060919" y="4408651"/>
            <a:ext cx="525079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11BF3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720379E-EC79-4296-88D0-0F7A1A3D5D83}"/>
              </a:ext>
            </a:extLst>
          </p:cNvPr>
          <p:cNvSpPr txBox="1"/>
          <p:nvPr/>
        </p:nvSpPr>
        <p:spPr>
          <a:xfrm rot="17554940">
            <a:off x="8597817" y="4765822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HCl3Si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B07244-7418-448A-A4F3-AC0EA3E97044}"/>
              </a:ext>
            </a:extLst>
          </p:cNvPr>
          <p:cNvSpPr txBox="1"/>
          <p:nvPr/>
        </p:nvSpPr>
        <p:spPr>
          <a:xfrm rot="3233857">
            <a:off x="9837666" y="4619239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UpTime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8E91B8-6AF3-4020-AB57-A03B002AA2BD}"/>
              </a:ext>
            </a:extLst>
          </p:cNvPr>
          <p:cNvSpPr txBox="1"/>
          <p:nvPr/>
        </p:nvSpPr>
        <p:spPr>
          <a:xfrm rot="702865">
            <a:off x="10463505" y="3727150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Si2H6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249167-5BD8-49EF-98F6-52FAD80A05D5}"/>
              </a:ext>
            </a:extLst>
          </p:cNvPr>
          <p:cNvSpPr txBox="1"/>
          <p:nvPr/>
        </p:nvSpPr>
        <p:spPr>
          <a:xfrm rot="19676751">
            <a:off x="7856948" y="4027574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HF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8160FC-393C-4492-AE70-F87FE6DB3A23}"/>
              </a:ext>
            </a:extLst>
          </p:cNvPr>
          <p:cNvSpPr txBox="1"/>
          <p:nvPr/>
        </p:nvSpPr>
        <p:spPr>
          <a:xfrm rot="19463855">
            <a:off x="7927402" y="4202952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N2O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20ADC5-B47B-428F-B565-E1498A9801F1}"/>
              </a:ext>
            </a:extLst>
          </p:cNvPr>
          <p:cNvSpPr txBox="1"/>
          <p:nvPr/>
        </p:nvSpPr>
        <p:spPr>
          <a:xfrm rot="20309894">
            <a:off x="7745332" y="3877758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B2H6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6839ED-A7EC-4162-8D41-3687E810F87F}"/>
              </a:ext>
            </a:extLst>
          </p:cNvPr>
          <p:cNvSpPr txBox="1"/>
          <p:nvPr/>
        </p:nvSpPr>
        <p:spPr>
          <a:xfrm rot="20774556">
            <a:off x="7828051" y="3684287"/>
            <a:ext cx="391872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NF3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828A4F-9518-48E4-97A9-6DF16551757A}"/>
              </a:ext>
            </a:extLst>
          </p:cNvPr>
          <p:cNvSpPr txBox="1"/>
          <p:nvPr/>
        </p:nvSpPr>
        <p:spPr>
          <a:xfrm rot="1416393">
            <a:off x="7827820" y="2832081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PH3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870854-9012-40C7-9B61-3995082CEA03}"/>
              </a:ext>
            </a:extLst>
          </p:cNvPr>
          <p:cNvSpPr txBox="1"/>
          <p:nvPr/>
        </p:nvSpPr>
        <p:spPr>
          <a:xfrm rot="1879179">
            <a:off x="7947290" y="2638431"/>
            <a:ext cx="528722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Equip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20AD03-734F-4D8B-A8F2-06835D8521BF}"/>
              </a:ext>
            </a:extLst>
          </p:cNvPr>
          <p:cNvSpPr txBox="1"/>
          <p:nvPr/>
        </p:nvSpPr>
        <p:spPr>
          <a:xfrm>
            <a:off x="7677099" y="3361605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WF6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00B6DF-B61A-4826-B1B4-A82712048988}"/>
              </a:ext>
            </a:extLst>
          </p:cNvPr>
          <p:cNvSpPr txBox="1"/>
          <p:nvPr/>
        </p:nvSpPr>
        <p:spPr>
          <a:xfrm rot="810404">
            <a:off x="7770630" y="3074800"/>
            <a:ext cx="528722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SF6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3D553E-E1B8-47EA-9061-FC839FEB39E9}"/>
              </a:ext>
            </a:extLst>
          </p:cNvPr>
          <p:cNvSpPr txBox="1"/>
          <p:nvPr/>
        </p:nvSpPr>
        <p:spPr>
          <a:xfrm rot="1739452">
            <a:off x="7904702" y="2742162"/>
            <a:ext cx="528722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SiH4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12AC3F-449C-436B-8CDA-3BAC40140725}"/>
              </a:ext>
            </a:extLst>
          </p:cNvPr>
          <p:cNvSpPr txBox="1"/>
          <p:nvPr/>
        </p:nvSpPr>
        <p:spPr>
          <a:xfrm rot="21209109">
            <a:off x="7629713" y="3534892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H2SiCl2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A807FE-4EDB-4D46-B89C-76622B15FBD0}"/>
              </a:ext>
            </a:extLst>
          </p:cNvPr>
          <p:cNvSpPr txBox="1"/>
          <p:nvPr/>
        </p:nvSpPr>
        <p:spPr>
          <a:xfrm>
            <a:off x="8378100" y="2217328"/>
            <a:ext cx="495533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Other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E8471D-C9C6-409C-881A-498AD3E3A14E}"/>
              </a:ext>
            </a:extLst>
          </p:cNvPr>
          <p:cNvSpPr txBox="1"/>
          <p:nvPr/>
        </p:nvSpPr>
        <p:spPr>
          <a:xfrm rot="5173178">
            <a:off x="9261769" y="4822201"/>
            <a:ext cx="407383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Rent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BBECB3-E8E9-4D8B-B8B6-D17136260391}"/>
              </a:ext>
            </a:extLst>
          </p:cNvPr>
          <p:cNvSpPr txBox="1"/>
          <p:nvPr/>
        </p:nvSpPr>
        <p:spPr>
          <a:xfrm rot="16862019">
            <a:off x="8869753" y="4822201"/>
            <a:ext cx="525079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Excimer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49CF59-2606-4195-897F-9963ED758501}"/>
              </a:ext>
            </a:extLst>
          </p:cNvPr>
          <p:cNvSpPr txBox="1"/>
          <p:nvPr/>
        </p:nvSpPr>
        <p:spPr>
          <a:xfrm rot="17809678">
            <a:off x="8424931" y="4661671"/>
            <a:ext cx="525079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C4F8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9731A5-6F55-42DD-A3DD-8C0438B91B8F}"/>
              </a:ext>
            </a:extLst>
          </p:cNvPr>
          <p:cNvSpPr txBox="1"/>
          <p:nvPr/>
        </p:nvSpPr>
        <p:spPr>
          <a:xfrm rot="800915">
            <a:off x="7773271" y="2932500"/>
            <a:ext cx="528722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GeH4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02B9CFE-6B4D-486F-A823-7A425F07A139}"/>
              </a:ext>
            </a:extLst>
          </p:cNvPr>
          <p:cNvSpPr txBox="1"/>
          <p:nvPr/>
        </p:nvSpPr>
        <p:spPr>
          <a:xfrm rot="260591">
            <a:off x="7716319" y="3207183"/>
            <a:ext cx="584601" cy="2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Xe</a:t>
            </a:r>
          </a:p>
        </p:txBody>
      </p:sp>
    </p:spTree>
    <p:extLst>
      <p:ext uri="{BB962C8B-B14F-4D97-AF65-F5344CB8AC3E}">
        <p14:creationId xmlns:p14="http://schemas.microsoft.com/office/powerpoint/2010/main" val="391146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4D06AE-9ED0-3349-92B2-001F980A94F1}"/>
              </a:ext>
            </a:extLst>
          </p:cNvPr>
          <p:cNvSpPr/>
          <p:nvPr/>
        </p:nvSpPr>
        <p:spPr bwMode="auto">
          <a:xfrm>
            <a:off x="9811309" y="4153728"/>
            <a:ext cx="1447800" cy="1327150"/>
          </a:xfrm>
          <a:prstGeom prst="rect">
            <a:avLst/>
          </a:prstGeom>
          <a:solidFill>
            <a:schemeClr val="tx2">
              <a:lumMod val="40000"/>
              <a:lumOff val="60000"/>
              <a:alpha val="34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grpSp>
        <p:nvGrpSpPr>
          <p:cNvPr id="12290" name="Group 96">
            <a:extLst>
              <a:ext uri="{FF2B5EF4-FFF2-40B4-BE49-F238E27FC236}">
                <a16:creationId xmlns:a16="http://schemas.microsoft.com/office/drawing/2014/main" id="{98837C3C-47B1-4D81-B81C-41A9B9445AE6}"/>
              </a:ext>
            </a:extLst>
          </p:cNvPr>
          <p:cNvGrpSpPr>
            <a:grpSpLocks/>
          </p:cNvGrpSpPr>
          <p:nvPr/>
        </p:nvGrpSpPr>
        <p:grpSpPr bwMode="auto">
          <a:xfrm>
            <a:off x="2310690" y="1758950"/>
            <a:ext cx="6846010" cy="4057650"/>
            <a:chOff x="1766924" y="1758617"/>
            <a:chExt cx="5865069" cy="4058208"/>
          </a:xfrm>
        </p:grpSpPr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A31854D7-4D1C-4C77-A01A-8F5757E39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647" y="3235195"/>
              <a:ext cx="347619" cy="671605"/>
            </a:xfrm>
            <a:custGeom>
              <a:avLst/>
              <a:gdLst/>
              <a:ahLst/>
              <a:cxnLst>
                <a:cxn ang="0">
                  <a:pos x="0" y="334"/>
                </a:cxn>
                <a:cxn ang="0">
                  <a:pos x="6" y="344"/>
                </a:cxn>
                <a:cxn ang="0">
                  <a:pos x="13" y="335"/>
                </a:cxn>
                <a:cxn ang="0">
                  <a:pos x="48" y="328"/>
                </a:cxn>
                <a:cxn ang="0">
                  <a:pos x="57" y="331"/>
                </a:cxn>
                <a:cxn ang="0">
                  <a:pos x="97" y="320"/>
                </a:cxn>
                <a:cxn ang="0">
                  <a:pos x="109" y="330"/>
                </a:cxn>
                <a:cxn ang="0">
                  <a:pos x="119" y="306"/>
                </a:cxn>
                <a:cxn ang="0">
                  <a:pos x="132" y="300"/>
                </a:cxn>
                <a:cxn ang="0">
                  <a:pos x="159" y="314"/>
                </a:cxn>
                <a:cxn ang="0">
                  <a:pos x="162" y="300"/>
                </a:cxn>
                <a:cxn ang="0">
                  <a:pos x="190" y="270"/>
                </a:cxn>
                <a:cxn ang="0">
                  <a:pos x="197" y="255"/>
                </a:cxn>
                <a:cxn ang="0">
                  <a:pos x="207" y="255"/>
                </a:cxn>
                <a:cxn ang="0">
                  <a:pos x="233" y="240"/>
                </a:cxn>
                <a:cxn ang="0">
                  <a:pos x="229" y="225"/>
                </a:cxn>
                <a:cxn ang="0">
                  <a:pos x="231" y="218"/>
                </a:cxn>
                <a:cxn ang="0">
                  <a:pos x="204" y="6"/>
                </a:cxn>
                <a:cxn ang="0">
                  <a:pos x="201" y="0"/>
                </a:cxn>
                <a:cxn ang="0">
                  <a:pos x="63" y="14"/>
                </a:cxn>
                <a:cxn ang="0">
                  <a:pos x="34" y="27"/>
                </a:cxn>
                <a:cxn ang="0">
                  <a:pos x="12" y="21"/>
                </a:cxn>
                <a:cxn ang="0">
                  <a:pos x="29" y="195"/>
                </a:cxn>
                <a:cxn ang="0">
                  <a:pos x="23" y="230"/>
                </a:cxn>
                <a:cxn ang="0">
                  <a:pos x="34" y="253"/>
                </a:cxn>
                <a:cxn ang="0">
                  <a:pos x="23" y="289"/>
                </a:cxn>
                <a:cxn ang="0">
                  <a:pos x="6" y="306"/>
                </a:cxn>
                <a:cxn ang="0">
                  <a:pos x="0" y="334"/>
                </a:cxn>
              </a:cxnLst>
              <a:rect l="0" t="0" r="r" b="b"/>
              <a:pathLst>
                <a:path w="234" h="345">
                  <a:moveTo>
                    <a:pt x="0" y="334"/>
                  </a:moveTo>
                  <a:lnTo>
                    <a:pt x="6" y="344"/>
                  </a:lnTo>
                  <a:lnTo>
                    <a:pt x="13" y="335"/>
                  </a:lnTo>
                  <a:lnTo>
                    <a:pt x="48" y="328"/>
                  </a:lnTo>
                  <a:lnTo>
                    <a:pt x="57" y="331"/>
                  </a:lnTo>
                  <a:lnTo>
                    <a:pt x="97" y="320"/>
                  </a:lnTo>
                  <a:lnTo>
                    <a:pt x="109" y="330"/>
                  </a:lnTo>
                  <a:lnTo>
                    <a:pt x="119" y="306"/>
                  </a:lnTo>
                  <a:lnTo>
                    <a:pt x="132" y="300"/>
                  </a:lnTo>
                  <a:lnTo>
                    <a:pt x="159" y="314"/>
                  </a:lnTo>
                  <a:lnTo>
                    <a:pt x="162" y="300"/>
                  </a:lnTo>
                  <a:lnTo>
                    <a:pt x="190" y="270"/>
                  </a:lnTo>
                  <a:lnTo>
                    <a:pt x="197" y="255"/>
                  </a:lnTo>
                  <a:lnTo>
                    <a:pt x="207" y="255"/>
                  </a:lnTo>
                  <a:lnTo>
                    <a:pt x="233" y="240"/>
                  </a:lnTo>
                  <a:lnTo>
                    <a:pt x="229" y="225"/>
                  </a:lnTo>
                  <a:lnTo>
                    <a:pt x="231" y="218"/>
                  </a:lnTo>
                  <a:lnTo>
                    <a:pt x="204" y="6"/>
                  </a:lnTo>
                  <a:lnTo>
                    <a:pt x="201" y="0"/>
                  </a:lnTo>
                  <a:lnTo>
                    <a:pt x="63" y="14"/>
                  </a:lnTo>
                  <a:lnTo>
                    <a:pt x="34" y="27"/>
                  </a:lnTo>
                  <a:lnTo>
                    <a:pt x="12" y="21"/>
                  </a:lnTo>
                  <a:lnTo>
                    <a:pt x="29" y="195"/>
                  </a:lnTo>
                  <a:lnTo>
                    <a:pt x="23" y="230"/>
                  </a:lnTo>
                  <a:lnTo>
                    <a:pt x="34" y="253"/>
                  </a:lnTo>
                  <a:lnTo>
                    <a:pt x="23" y="289"/>
                  </a:lnTo>
                  <a:lnTo>
                    <a:pt x="6" y="306"/>
                  </a:lnTo>
                  <a:lnTo>
                    <a:pt x="0" y="334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99" name="Freeform 68">
              <a:extLst>
                <a:ext uri="{FF2B5EF4-FFF2-40B4-BE49-F238E27FC236}">
                  <a16:creationId xmlns:a16="http://schemas.microsoft.com/office/drawing/2014/main" id="{042E127E-2412-4442-97B1-69FD589D3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270" y="4111616"/>
              <a:ext cx="1571426" cy="1705209"/>
            </a:xfrm>
            <a:custGeom>
              <a:avLst/>
              <a:gdLst/>
              <a:ahLst/>
              <a:cxnLst>
                <a:cxn ang="0">
                  <a:pos x="20" y="343"/>
                </a:cxn>
                <a:cxn ang="0">
                  <a:pos x="556" y="12"/>
                </a:cxn>
                <a:cxn ang="0">
                  <a:pos x="594" y="187"/>
                </a:cxn>
                <a:cxn ang="0">
                  <a:pos x="609" y="201"/>
                </a:cxn>
                <a:cxn ang="0">
                  <a:pos x="656" y="204"/>
                </a:cxn>
                <a:cxn ang="0">
                  <a:pos x="694" y="206"/>
                </a:cxn>
                <a:cxn ang="0">
                  <a:pos x="726" y="222"/>
                </a:cxn>
                <a:cxn ang="0">
                  <a:pos x="768" y="245"/>
                </a:cxn>
                <a:cxn ang="0">
                  <a:pos x="791" y="236"/>
                </a:cxn>
                <a:cxn ang="0">
                  <a:pos x="869" y="232"/>
                </a:cxn>
                <a:cxn ang="0">
                  <a:pos x="954" y="243"/>
                </a:cxn>
                <a:cxn ang="0">
                  <a:pos x="1011" y="256"/>
                </a:cxn>
                <a:cxn ang="0">
                  <a:pos x="1027" y="398"/>
                </a:cxn>
                <a:cxn ang="0">
                  <a:pos x="1054" y="475"/>
                </a:cxn>
                <a:cxn ang="0">
                  <a:pos x="1045" y="527"/>
                </a:cxn>
                <a:cxn ang="0">
                  <a:pos x="1026" y="562"/>
                </a:cxn>
                <a:cxn ang="0">
                  <a:pos x="954" y="598"/>
                </a:cxn>
                <a:cxn ang="0">
                  <a:pos x="962" y="562"/>
                </a:cxn>
                <a:cxn ang="0">
                  <a:pos x="933" y="584"/>
                </a:cxn>
                <a:cxn ang="0">
                  <a:pos x="932" y="611"/>
                </a:cxn>
                <a:cxn ang="0">
                  <a:pos x="826" y="678"/>
                </a:cxn>
                <a:cxn ang="0">
                  <a:pos x="836" y="662"/>
                </a:cxn>
                <a:cxn ang="0">
                  <a:pos x="820" y="652"/>
                </a:cxn>
                <a:cxn ang="0">
                  <a:pos x="800" y="662"/>
                </a:cxn>
                <a:cxn ang="0">
                  <a:pos x="790" y="668"/>
                </a:cxn>
                <a:cxn ang="0">
                  <a:pos x="752" y="694"/>
                </a:cxn>
                <a:cxn ang="0">
                  <a:pos x="723" y="719"/>
                </a:cxn>
                <a:cxn ang="0">
                  <a:pos x="746" y="736"/>
                </a:cxn>
                <a:cxn ang="0">
                  <a:pos x="725" y="755"/>
                </a:cxn>
                <a:cxn ang="0">
                  <a:pos x="706" y="767"/>
                </a:cxn>
                <a:cxn ang="0">
                  <a:pos x="730" y="835"/>
                </a:cxn>
                <a:cxn ang="0">
                  <a:pos x="693" y="863"/>
                </a:cxn>
                <a:cxn ang="0">
                  <a:pos x="587" y="832"/>
                </a:cxn>
                <a:cxn ang="0">
                  <a:pos x="559" y="783"/>
                </a:cxn>
                <a:cxn ang="0">
                  <a:pos x="554" y="738"/>
                </a:cxn>
                <a:cxn ang="0">
                  <a:pos x="456" y="599"/>
                </a:cxn>
                <a:cxn ang="0">
                  <a:pos x="380" y="554"/>
                </a:cxn>
                <a:cxn ang="0">
                  <a:pos x="327" y="550"/>
                </a:cxn>
                <a:cxn ang="0">
                  <a:pos x="259" y="608"/>
                </a:cxn>
                <a:cxn ang="0">
                  <a:pos x="190" y="580"/>
                </a:cxn>
                <a:cxn ang="0">
                  <a:pos x="139" y="501"/>
                </a:cxn>
                <a:cxn ang="0">
                  <a:pos x="45" y="395"/>
                </a:cxn>
                <a:cxn ang="0">
                  <a:pos x="6" y="358"/>
                </a:cxn>
              </a:cxnLst>
              <a:rect l="0" t="0" r="r" b="b"/>
              <a:pathLst>
                <a:path w="1058" h="876">
                  <a:moveTo>
                    <a:pt x="6" y="358"/>
                  </a:moveTo>
                  <a:lnTo>
                    <a:pt x="0" y="342"/>
                  </a:lnTo>
                  <a:lnTo>
                    <a:pt x="20" y="343"/>
                  </a:lnTo>
                  <a:lnTo>
                    <a:pt x="287" y="366"/>
                  </a:lnTo>
                  <a:lnTo>
                    <a:pt x="327" y="0"/>
                  </a:lnTo>
                  <a:lnTo>
                    <a:pt x="556" y="12"/>
                  </a:lnTo>
                  <a:lnTo>
                    <a:pt x="547" y="170"/>
                  </a:lnTo>
                  <a:lnTo>
                    <a:pt x="569" y="185"/>
                  </a:lnTo>
                  <a:lnTo>
                    <a:pt x="594" y="187"/>
                  </a:lnTo>
                  <a:lnTo>
                    <a:pt x="598" y="178"/>
                  </a:lnTo>
                  <a:lnTo>
                    <a:pt x="609" y="189"/>
                  </a:lnTo>
                  <a:lnTo>
                    <a:pt x="609" y="201"/>
                  </a:lnTo>
                  <a:lnTo>
                    <a:pt x="629" y="201"/>
                  </a:lnTo>
                  <a:lnTo>
                    <a:pt x="644" y="207"/>
                  </a:lnTo>
                  <a:lnTo>
                    <a:pt x="656" y="204"/>
                  </a:lnTo>
                  <a:lnTo>
                    <a:pt x="668" y="211"/>
                  </a:lnTo>
                  <a:lnTo>
                    <a:pt x="672" y="206"/>
                  </a:lnTo>
                  <a:lnTo>
                    <a:pt x="694" y="206"/>
                  </a:lnTo>
                  <a:lnTo>
                    <a:pt x="704" y="228"/>
                  </a:lnTo>
                  <a:lnTo>
                    <a:pt x="714" y="236"/>
                  </a:lnTo>
                  <a:lnTo>
                    <a:pt x="726" y="222"/>
                  </a:lnTo>
                  <a:lnTo>
                    <a:pt x="750" y="239"/>
                  </a:lnTo>
                  <a:lnTo>
                    <a:pt x="762" y="230"/>
                  </a:lnTo>
                  <a:lnTo>
                    <a:pt x="768" y="245"/>
                  </a:lnTo>
                  <a:lnTo>
                    <a:pt x="772" y="235"/>
                  </a:lnTo>
                  <a:lnTo>
                    <a:pt x="788" y="227"/>
                  </a:lnTo>
                  <a:lnTo>
                    <a:pt x="791" y="236"/>
                  </a:lnTo>
                  <a:lnTo>
                    <a:pt x="812" y="231"/>
                  </a:lnTo>
                  <a:lnTo>
                    <a:pt x="829" y="245"/>
                  </a:lnTo>
                  <a:lnTo>
                    <a:pt x="869" y="232"/>
                  </a:lnTo>
                  <a:lnTo>
                    <a:pt x="909" y="230"/>
                  </a:lnTo>
                  <a:lnTo>
                    <a:pt x="924" y="224"/>
                  </a:lnTo>
                  <a:lnTo>
                    <a:pt x="954" y="243"/>
                  </a:lnTo>
                  <a:lnTo>
                    <a:pt x="975" y="248"/>
                  </a:lnTo>
                  <a:lnTo>
                    <a:pt x="983" y="257"/>
                  </a:lnTo>
                  <a:lnTo>
                    <a:pt x="1011" y="256"/>
                  </a:lnTo>
                  <a:lnTo>
                    <a:pt x="1011" y="300"/>
                  </a:lnTo>
                  <a:lnTo>
                    <a:pt x="1016" y="386"/>
                  </a:lnTo>
                  <a:lnTo>
                    <a:pt x="1027" y="398"/>
                  </a:lnTo>
                  <a:lnTo>
                    <a:pt x="1033" y="419"/>
                  </a:lnTo>
                  <a:lnTo>
                    <a:pt x="1057" y="448"/>
                  </a:lnTo>
                  <a:lnTo>
                    <a:pt x="1054" y="475"/>
                  </a:lnTo>
                  <a:lnTo>
                    <a:pt x="1042" y="500"/>
                  </a:lnTo>
                  <a:lnTo>
                    <a:pt x="1042" y="515"/>
                  </a:lnTo>
                  <a:lnTo>
                    <a:pt x="1045" y="527"/>
                  </a:lnTo>
                  <a:lnTo>
                    <a:pt x="1044" y="542"/>
                  </a:lnTo>
                  <a:lnTo>
                    <a:pt x="1035" y="550"/>
                  </a:lnTo>
                  <a:lnTo>
                    <a:pt x="1026" y="562"/>
                  </a:lnTo>
                  <a:lnTo>
                    <a:pt x="1032" y="569"/>
                  </a:lnTo>
                  <a:lnTo>
                    <a:pt x="990" y="582"/>
                  </a:lnTo>
                  <a:lnTo>
                    <a:pt x="954" y="598"/>
                  </a:lnTo>
                  <a:lnTo>
                    <a:pt x="975" y="583"/>
                  </a:lnTo>
                  <a:lnTo>
                    <a:pt x="954" y="584"/>
                  </a:lnTo>
                  <a:lnTo>
                    <a:pt x="962" y="562"/>
                  </a:lnTo>
                  <a:lnTo>
                    <a:pt x="944" y="573"/>
                  </a:lnTo>
                  <a:lnTo>
                    <a:pt x="932" y="569"/>
                  </a:lnTo>
                  <a:lnTo>
                    <a:pt x="933" y="584"/>
                  </a:lnTo>
                  <a:lnTo>
                    <a:pt x="940" y="586"/>
                  </a:lnTo>
                  <a:lnTo>
                    <a:pt x="945" y="601"/>
                  </a:lnTo>
                  <a:lnTo>
                    <a:pt x="932" y="611"/>
                  </a:lnTo>
                  <a:lnTo>
                    <a:pt x="924" y="610"/>
                  </a:lnTo>
                  <a:lnTo>
                    <a:pt x="920" y="626"/>
                  </a:lnTo>
                  <a:lnTo>
                    <a:pt x="826" y="678"/>
                  </a:lnTo>
                  <a:lnTo>
                    <a:pt x="829" y="671"/>
                  </a:lnTo>
                  <a:lnTo>
                    <a:pt x="870" y="647"/>
                  </a:lnTo>
                  <a:lnTo>
                    <a:pt x="836" y="662"/>
                  </a:lnTo>
                  <a:lnTo>
                    <a:pt x="838" y="647"/>
                  </a:lnTo>
                  <a:lnTo>
                    <a:pt x="829" y="657"/>
                  </a:lnTo>
                  <a:lnTo>
                    <a:pt x="820" y="652"/>
                  </a:lnTo>
                  <a:lnTo>
                    <a:pt x="814" y="663"/>
                  </a:lnTo>
                  <a:lnTo>
                    <a:pt x="799" y="652"/>
                  </a:lnTo>
                  <a:lnTo>
                    <a:pt x="800" y="662"/>
                  </a:lnTo>
                  <a:lnTo>
                    <a:pt x="821" y="671"/>
                  </a:lnTo>
                  <a:lnTo>
                    <a:pt x="797" y="680"/>
                  </a:lnTo>
                  <a:lnTo>
                    <a:pt x="790" y="668"/>
                  </a:lnTo>
                  <a:lnTo>
                    <a:pt x="781" y="704"/>
                  </a:lnTo>
                  <a:lnTo>
                    <a:pt x="774" y="690"/>
                  </a:lnTo>
                  <a:lnTo>
                    <a:pt x="752" y="694"/>
                  </a:lnTo>
                  <a:lnTo>
                    <a:pt x="748" y="702"/>
                  </a:lnTo>
                  <a:lnTo>
                    <a:pt x="757" y="718"/>
                  </a:lnTo>
                  <a:lnTo>
                    <a:pt x="723" y="719"/>
                  </a:lnTo>
                  <a:lnTo>
                    <a:pt x="736" y="722"/>
                  </a:lnTo>
                  <a:lnTo>
                    <a:pt x="736" y="737"/>
                  </a:lnTo>
                  <a:lnTo>
                    <a:pt x="746" y="736"/>
                  </a:lnTo>
                  <a:lnTo>
                    <a:pt x="740" y="745"/>
                  </a:lnTo>
                  <a:lnTo>
                    <a:pt x="726" y="767"/>
                  </a:lnTo>
                  <a:lnTo>
                    <a:pt x="725" y="755"/>
                  </a:lnTo>
                  <a:lnTo>
                    <a:pt x="716" y="765"/>
                  </a:lnTo>
                  <a:lnTo>
                    <a:pt x="700" y="751"/>
                  </a:lnTo>
                  <a:lnTo>
                    <a:pt x="706" y="767"/>
                  </a:lnTo>
                  <a:lnTo>
                    <a:pt x="731" y="769"/>
                  </a:lnTo>
                  <a:lnTo>
                    <a:pt x="721" y="791"/>
                  </a:lnTo>
                  <a:lnTo>
                    <a:pt x="730" y="835"/>
                  </a:lnTo>
                  <a:lnTo>
                    <a:pt x="753" y="875"/>
                  </a:lnTo>
                  <a:lnTo>
                    <a:pt x="723" y="875"/>
                  </a:lnTo>
                  <a:lnTo>
                    <a:pt x="693" y="863"/>
                  </a:lnTo>
                  <a:lnTo>
                    <a:pt x="666" y="865"/>
                  </a:lnTo>
                  <a:lnTo>
                    <a:pt x="630" y="846"/>
                  </a:lnTo>
                  <a:lnTo>
                    <a:pt x="587" y="832"/>
                  </a:lnTo>
                  <a:lnTo>
                    <a:pt x="583" y="818"/>
                  </a:lnTo>
                  <a:lnTo>
                    <a:pt x="574" y="798"/>
                  </a:lnTo>
                  <a:lnTo>
                    <a:pt x="559" y="783"/>
                  </a:lnTo>
                  <a:lnTo>
                    <a:pt x="562" y="767"/>
                  </a:lnTo>
                  <a:lnTo>
                    <a:pt x="554" y="760"/>
                  </a:lnTo>
                  <a:lnTo>
                    <a:pt x="554" y="738"/>
                  </a:lnTo>
                  <a:lnTo>
                    <a:pt x="527" y="721"/>
                  </a:lnTo>
                  <a:lnTo>
                    <a:pt x="502" y="685"/>
                  </a:lnTo>
                  <a:lnTo>
                    <a:pt x="456" y="599"/>
                  </a:lnTo>
                  <a:lnTo>
                    <a:pt x="420" y="577"/>
                  </a:lnTo>
                  <a:lnTo>
                    <a:pt x="411" y="556"/>
                  </a:lnTo>
                  <a:lnTo>
                    <a:pt x="380" y="554"/>
                  </a:lnTo>
                  <a:lnTo>
                    <a:pt x="356" y="550"/>
                  </a:lnTo>
                  <a:lnTo>
                    <a:pt x="332" y="542"/>
                  </a:lnTo>
                  <a:lnTo>
                    <a:pt x="327" y="550"/>
                  </a:lnTo>
                  <a:lnTo>
                    <a:pt x="302" y="550"/>
                  </a:lnTo>
                  <a:lnTo>
                    <a:pt x="281" y="592"/>
                  </a:lnTo>
                  <a:lnTo>
                    <a:pt x="259" y="608"/>
                  </a:lnTo>
                  <a:lnTo>
                    <a:pt x="247" y="608"/>
                  </a:lnTo>
                  <a:lnTo>
                    <a:pt x="205" y="582"/>
                  </a:lnTo>
                  <a:lnTo>
                    <a:pt x="190" y="580"/>
                  </a:lnTo>
                  <a:lnTo>
                    <a:pt x="151" y="549"/>
                  </a:lnTo>
                  <a:lnTo>
                    <a:pt x="139" y="524"/>
                  </a:lnTo>
                  <a:lnTo>
                    <a:pt x="139" y="501"/>
                  </a:lnTo>
                  <a:lnTo>
                    <a:pt x="122" y="465"/>
                  </a:lnTo>
                  <a:lnTo>
                    <a:pt x="90" y="443"/>
                  </a:lnTo>
                  <a:lnTo>
                    <a:pt x="45" y="395"/>
                  </a:lnTo>
                  <a:lnTo>
                    <a:pt x="29" y="389"/>
                  </a:lnTo>
                  <a:lnTo>
                    <a:pt x="19" y="363"/>
                  </a:lnTo>
                  <a:lnTo>
                    <a:pt x="6" y="35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780030C1-BEF3-447D-AED3-C40879118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95" y="4291028"/>
              <a:ext cx="611110" cy="711298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4" y="189"/>
                </a:cxn>
                <a:cxn ang="0">
                  <a:pos x="74" y="216"/>
                </a:cxn>
                <a:cxn ang="0">
                  <a:pos x="82" y="238"/>
                </a:cxn>
                <a:cxn ang="0">
                  <a:pos x="72" y="251"/>
                </a:cxn>
                <a:cxn ang="0">
                  <a:pos x="69" y="275"/>
                </a:cxn>
                <a:cxn ang="0">
                  <a:pos x="87" y="339"/>
                </a:cxn>
                <a:cxn ang="0">
                  <a:pos x="103" y="360"/>
                </a:cxn>
                <a:cxn ang="0">
                  <a:pos x="321" y="349"/>
                </a:cxn>
                <a:cxn ang="0">
                  <a:pos x="323" y="362"/>
                </a:cxn>
                <a:cxn ang="0">
                  <a:pos x="339" y="365"/>
                </a:cxn>
                <a:cxn ang="0">
                  <a:pos x="332" y="335"/>
                </a:cxn>
                <a:cxn ang="0">
                  <a:pos x="342" y="325"/>
                </a:cxn>
                <a:cxn ang="0">
                  <a:pos x="372" y="331"/>
                </a:cxn>
                <a:cxn ang="0">
                  <a:pos x="378" y="310"/>
                </a:cxn>
                <a:cxn ang="0">
                  <a:pos x="372" y="307"/>
                </a:cxn>
                <a:cxn ang="0">
                  <a:pos x="381" y="303"/>
                </a:cxn>
                <a:cxn ang="0">
                  <a:pos x="367" y="297"/>
                </a:cxn>
                <a:cxn ang="0">
                  <a:pos x="375" y="290"/>
                </a:cxn>
                <a:cxn ang="0">
                  <a:pos x="372" y="280"/>
                </a:cxn>
                <a:cxn ang="0">
                  <a:pos x="388" y="272"/>
                </a:cxn>
                <a:cxn ang="0">
                  <a:pos x="382" y="262"/>
                </a:cxn>
                <a:cxn ang="0">
                  <a:pos x="390" y="258"/>
                </a:cxn>
                <a:cxn ang="0">
                  <a:pos x="392" y="249"/>
                </a:cxn>
                <a:cxn ang="0">
                  <a:pos x="387" y="245"/>
                </a:cxn>
                <a:cxn ang="0">
                  <a:pos x="397" y="237"/>
                </a:cxn>
                <a:cxn ang="0">
                  <a:pos x="391" y="231"/>
                </a:cxn>
                <a:cxn ang="0">
                  <a:pos x="402" y="231"/>
                </a:cxn>
                <a:cxn ang="0">
                  <a:pos x="410" y="220"/>
                </a:cxn>
                <a:cxn ang="0">
                  <a:pos x="408" y="216"/>
                </a:cxn>
                <a:cxn ang="0">
                  <a:pos x="393" y="216"/>
                </a:cxn>
                <a:cxn ang="0">
                  <a:pos x="383" y="206"/>
                </a:cxn>
                <a:cxn ang="0">
                  <a:pos x="367" y="180"/>
                </a:cxn>
                <a:cxn ang="0">
                  <a:pos x="358" y="177"/>
                </a:cxn>
                <a:cxn ang="0">
                  <a:pos x="341" y="145"/>
                </a:cxn>
                <a:cxn ang="0">
                  <a:pos x="314" y="130"/>
                </a:cxn>
                <a:cxn ang="0">
                  <a:pos x="296" y="108"/>
                </a:cxn>
                <a:cxn ang="0">
                  <a:pos x="250" y="78"/>
                </a:cxn>
                <a:cxn ang="0">
                  <a:pos x="225" y="52"/>
                </a:cxn>
                <a:cxn ang="0">
                  <a:pos x="176" y="25"/>
                </a:cxn>
                <a:cxn ang="0">
                  <a:pos x="191" y="0"/>
                </a:cxn>
                <a:cxn ang="0">
                  <a:pos x="99" y="9"/>
                </a:cxn>
                <a:cxn ang="0">
                  <a:pos x="0" y="20"/>
                </a:cxn>
              </a:cxnLst>
              <a:rect l="0" t="0" r="r" b="b"/>
              <a:pathLst>
                <a:path w="411" h="366">
                  <a:moveTo>
                    <a:pt x="0" y="20"/>
                  </a:moveTo>
                  <a:lnTo>
                    <a:pt x="54" y="189"/>
                  </a:lnTo>
                  <a:lnTo>
                    <a:pt x="74" y="216"/>
                  </a:lnTo>
                  <a:lnTo>
                    <a:pt x="82" y="238"/>
                  </a:lnTo>
                  <a:lnTo>
                    <a:pt x="72" y="251"/>
                  </a:lnTo>
                  <a:lnTo>
                    <a:pt x="69" y="275"/>
                  </a:lnTo>
                  <a:lnTo>
                    <a:pt x="87" y="339"/>
                  </a:lnTo>
                  <a:lnTo>
                    <a:pt x="103" y="360"/>
                  </a:lnTo>
                  <a:lnTo>
                    <a:pt x="321" y="349"/>
                  </a:lnTo>
                  <a:lnTo>
                    <a:pt x="323" y="362"/>
                  </a:lnTo>
                  <a:lnTo>
                    <a:pt x="339" y="365"/>
                  </a:lnTo>
                  <a:lnTo>
                    <a:pt x="332" y="335"/>
                  </a:lnTo>
                  <a:lnTo>
                    <a:pt x="342" y="325"/>
                  </a:lnTo>
                  <a:lnTo>
                    <a:pt x="372" y="331"/>
                  </a:lnTo>
                  <a:lnTo>
                    <a:pt x="378" y="310"/>
                  </a:lnTo>
                  <a:lnTo>
                    <a:pt x="372" y="307"/>
                  </a:lnTo>
                  <a:lnTo>
                    <a:pt x="381" y="303"/>
                  </a:lnTo>
                  <a:lnTo>
                    <a:pt x="367" y="297"/>
                  </a:lnTo>
                  <a:lnTo>
                    <a:pt x="375" y="290"/>
                  </a:lnTo>
                  <a:lnTo>
                    <a:pt x="372" y="280"/>
                  </a:lnTo>
                  <a:lnTo>
                    <a:pt x="388" y="272"/>
                  </a:lnTo>
                  <a:lnTo>
                    <a:pt x="382" y="262"/>
                  </a:lnTo>
                  <a:lnTo>
                    <a:pt x="390" y="258"/>
                  </a:lnTo>
                  <a:lnTo>
                    <a:pt x="392" y="249"/>
                  </a:lnTo>
                  <a:lnTo>
                    <a:pt x="387" y="245"/>
                  </a:lnTo>
                  <a:lnTo>
                    <a:pt x="397" y="237"/>
                  </a:lnTo>
                  <a:lnTo>
                    <a:pt x="391" y="231"/>
                  </a:lnTo>
                  <a:lnTo>
                    <a:pt x="402" y="231"/>
                  </a:lnTo>
                  <a:lnTo>
                    <a:pt x="410" y="220"/>
                  </a:lnTo>
                  <a:lnTo>
                    <a:pt x="408" y="216"/>
                  </a:lnTo>
                  <a:lnTo>
                    <a:pt x="393" y="216"/>
                  </a:lnTo>
                  <a:lnTo>
                    <a:pt x="383" y="206"/>
                  </a:lnTo>
                  <a:lnTo>
                    <a:pt x="367" y="180"/>
                  </a:lnTo>
                  <a:lnTo>
                    <a:pt x="358" y="177"/>
                  </a:lnTo>
                  <a:lnTo>
                    <a:pt x="341" y="145"/>
                  </a:lnTo>
                  <a:lnTo>
                    <a:pt x="314" y="130"/>
                  </a:lnTo>
                  <a:lnTo>
                    <a:pt x="296" y="108"/>
                  </a:lnTo>
                  <a:lnTo>
                    <a:pt x="250" y="78"/>
                  </a:lnTo>
                  <a:lnTo>
                    <a:pt x="225" y="52"/>
                  </a:lnTo>
                  <a:lnTo>
                    <a:pt x="176" y="25"/>
                  </a:lnTo>
                  <a:lnTo>
                    <a:pt x="191" y="0"/>
                  </a:lnTo>
                  <a:lnTo>
                    <a:pt x="99" y="9"/>
                  </a:lnTo>
                  <a:lnTo>
                    <a:pt x="0" y="2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1" name="Freeform 63">
              <a:extLst>
                <a:ext uri="{FF2B5EF4-FFF2-40B4-BE49-F238E27FC236}">
                  <a16:creationId xmlns:a16="http://schemas.microsoft.com/office/drawing/2014/main" id="{5611DA47-F784-4AE7-A2D4-A19FF5EEE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1678" y="3024029"/>
              <a:ext cx="652380" cy="47314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9" y="167"/>
                </a:cxn>
                <a:cxn ang="0">
                  <a:pos x="33" y="242"/>
                </a:cxn>
                <a:cxn ang="0">
                  <a:pos x="108" y="230"/>
                </a:cxn>
                <a:cxn ang="0">
                  <a:pos x="372" y="187"/>
                </a:cxn>
                <a:cxn ang="0">
                  <a:pos x="382" y="176"/>
                </a:cxn>
                <a:cxn ang="0">
                  <a:pos x="398" y="176"/>
                </a:cxn>
                <a:cxn ang="0">
                  <a:pos x="417" y="167"/>
                </a:cxn>
                <a:cxn ang="0">
                  <a:pos x="425" y="150"/>
                </a:cxn>
                <a:cxn ang="0">
                  <a:pos x="439" y="138"/>
                </a:cxn>
                <a:cxn ang="0">
                  <a:pos x="397" y="108"/>
                </a:cxn>
                <a:cxn ang="0">
                  <a:pos x="396" y="80"/>
                </a:cxn>
                <a:cxn ang="0">
                  <a:pos x="417" y="42"/>
                </a:cxn>
                <a:cxn ang="0">
                  <a:pos x="386" y="30"/>
                </a:cxn>
                <a:cxn ang="0">
                  <a:pos x="375" y="9"/>
                </a:cxn>
                <a:cxn ang="0">
                  <a:pos x="354" y="0"/>
                </a:cxn>
                <a:cxn ang="0">
                  <a:pos x="63" y="47"/>
                </a:cxn>
                <a:cxn ang="0">
                  <a:pos x="47" y="30"/>
                </a:cxn>
                <a:cxn ang="0">
                  <a:pos x="0" y="59"/>
                </a:cxn>
              </a:cxnLst>
              <a:rect l="0" t="0" r="r" b="b"/>
              <a:pathLst>
                <a:path w="440" h="243">
                  <a:moveTo>
                    <a:pt x="0" y="59"/>
                  </a:moveTo>
                  <a:lnTo>
                    <a:pt x="19" y="167"/>
                  </a:lnTo>
                  <a:lnTo>
                    <a:pt x="33" y="242"/>
                  </a:lnTo>
                  <a:lnTo>
                    <a:pt x="108" y="230"/>
                  </a:lnTo>
                  <a:lnTo>
                    <a:pt x="372" y="187"/>
                  </a:lnTo>
                  <a:lnTo>
                    <a:pt x="382" y="176"/>
                  </a:lnTo>
                  <a:lnTo>
                    <a:pt x="398" y="176"/>
                  </a:lnTo>
                  <a:lnTo>
                    <a:pt x="417" y="167"/>
                  </a:lnTo>
                  <a:lnTo>
                    <a:pt x="425" y="150"/>
                  </a:lnTo>
                  <a:lnTo>
                    <a:pt x="439" y="138"/>
                  </a:lnTo>
                  <a:lnTo>
                    <a:pt x="397" y="108"/>
                  </a:lnTo>
                  <a:lnTo>
                    <a:pt x="396" y="80"/>
                  </a:lnTo>
                  <a:lnTo>
                    <a:pt x="417" y="42"/>
                  </a:lnTo>
                  <a:lnTo>
                    <a:pt x="386" y="30"/>
                  </a:lnTo>
                  <a:lnTo>
                    <a:pt x="375" y="9"/>
                  </a:lnTo>
                  <a:lnTo>
                    <a:pt x="354" y="0"/>
                  </a:lnTo>
                  <a:lnTo>
                    <a:pt x="63" y="47"/>
                  </a:lnTo>
                  <a:lnTo>
                    <a:pt x="47" y="30"/>
                  </a:lnTo>
                  <a:lnTo>
                    <a:pt x="0" y="5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2" name="Freeform 55">
              <a:extLst>
                <a:ext uri="{FF2B5EF4-FFF2-40B4-BE49-F238E27FC236}">
                  <a16:creationId xmlns:a16="http://schemas.microsoft.com/office/drawing/2014/main" id="{1134E392-6304-476C-B2CC-509A47C1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281" y="2515959"/>
              <a:ext cx="666666" cy="670017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16" y="312"/>
                </a:cxn>
                <a:cxn ang="0">
                  <a:pos x="307" y="265"/>
                </a:cxn>
                <a:cxn ang="0">
                  <a:pos x="328" y="275"/>
                </a:cxn>
                <a:cxn ang="0">
                  <a:pos x="339" y="295"/>
                </a:cxn>
                <a:cxn ang="0">
                  <a:pos x="370" y="307"/>
                </a:cxn>
                <a:cxn ang="0">
                  <a:pos x="434" y="326"/>
                </a:cxn>
                <a:cxn ang="0">
                  <a:pos x="434" y="334"/>
                </a:cxn>
                <a:cxn ang="0">
                  <a:pos x="438" y="343"/>
                </a:cxn>
                <a:cxn ang="0">
                  <a:pos x="441" y="337"/>
                </a:cxn>
                <a:cxn ang="0">
                  <a:pos x="448" y="322"/>
                </a:cxn>
                <a:cxn ang="0">
                  <a:pos x="448" y="292"/>
                </a:cxn>
                <a:cxn ang="0">
                  <a:pos x="437" y="237"/>
                </a:cxn>
                <a:cxn ang="0">
                  <a:pos x="437" y="180"/>
                </a:cxn>
                <a:cxn ang="0">
                  <a:pos x="425" y="134"/>
                </a:cxn>
                <a:cxn ang="0">
                  <a:pos x="408" y="96"/>
                </a:cxn>
                <a:cxn ang="0">
                  <a:pos x="401" y="58"/>
                </a:cxn>
                <a:cxn ang="0">
                  <a:pos x="384" y="0"/>
                </a:cxn>
                <a:cxn ang="0">
                  <a:pos x="294" y="20"/>
                </a:cxn>
                <a:cxn ang="0">
                  <a:pos x="286" y="18"/>
                </a:cxn>
                <a:cxn ang="0">
                  <a:pos x="258" y="37"/>
                </a:cxn>
                <a:cxn ang="0">
                  <a:pos x="234" y="67"/>
                </a:cxn>
                <a:cxn ang="0">
                  <a:pos x="231" y="80"/>
                </a:cxn>
                <a:cxn ang="0">
                  <a:pos x="221" y="94"/>
                </a:cxn>
                <a:cxn ang="0">
                  <a:pos x="201" y="109"/>
                </a:cxn>
                <a:cxn ang="0">
                  <a:pos x="209" y="120"/>
                </a:cxn>
                <a:cxn ang="0">
                  <a:pos x="211" y="112"/>
                </a:cxn>
                <a:cxn ang="0">
                  <a:pos x="216" y="115"/>
                </a:cxn>
                <a:cxn ang="0">
                  <a:pos x="213" y="119"/>
                </a:cxn>
                <a:cxn ang="0">
                  <a:pos x="217" y="120"/>
                </a:cxn>
                <a:cxn ang="0">
                  <a:pos x="216" y="128"/>
                </a:cxn>
                <a:cxn ang="0">
                  <a:pos x="212" y="128"/>
                </a:cxn>
                <a:cxn ang="0">
                  <a:pos x="211" y="130"/>
                </a:cxn>
                <a:cxn ang="0">
                  <a:pos x="220" y="142"/>
                </a:cxn>
                <a:cxn ang="0">
                  <a:pos x="220" y="152"/>
                </a:cxn>
                <a:cxn ang="0">
                  <a:pos x="205" y="158"/>
                </a:cxn>
                <a:cxn ang="0">
                  <a:pos x="191" y="175"/>
                </a:cxn>
                <a:cxn ang="0">
                  <a:pos x="177" y="186"/>
                </a:cxn>
                <a:cxn ang="0">
                  <a:pos x="149" y="187"/>
                </a:cxn>
                <a:cxn ang="0">
                  <a:pos x="138" y="194"/>
                </a:cxn>
                <a:cxn ang="0">
                  <a:pos x="122" y="187"/>
                </a:cxn>
                <a:cxn ang="0">
                  <a:pos x="73" y="191"/>
                </a:cxn>
                <a:cxn ang="0">
                  <a:pos x="37" y="205"/>
                </a:cxn>
                <a:cxn ang="0">
                  <a:pos x="38" y="214"/>
                </a:cxn>
                <a:cxn ang="0">
                  <a:pos x="35" y="221"/>
                </a:cxn>
                <a:cxn ang="0">
                  <a:pos x="38" y="221"/>
                </a:cxn>
                <a:cxn ang="0">
                  <a:pos x="46" y="230"/>
                </a:cxn>
                <a:cxn ang="0">
                  <a:pos x="49" y="230"/>
                </a:cxn>
                <a:cxn ang="0">
                  <a:pos x="55" y="239"/>
                </a:cxn>
                <a:cxn ang="0">
                  <a:pos x="52" y="244"/>
                </a:cxn>
                <a:cxn ang="0">
                  <a:pos x="47" y="250"/>
                </a:cxn>
                <a:cxn ang="0">
                  <a:pos x="38" y="262"/>
                </a:cxn>
                <a:cxn ang="0">
                  <a:pos x="0" y="296"/>
                </a:cxn>
              </a:cxnLst>
              <a:rect l="0" t="0" r="r" b="b"/>
              <a:pathLst>
                <a:path w="449" h="344">
                  <a:moveTo>
                    <a:pt x="0" y="296"/>
                  </a:moveTo>
                  <a:lnTo>
                    <a:pt x="16" y="312"/>
                  </a:lnTo>
                  <a:lnTo>
                    <a:pt x="307" y="265"/>
                  </a:lnTo>
                  <a:lnTo>
                    <a:pt x="328" y="275"/>
                  </a:lnTo>
                  <a:lnTo>
                    <a:pt x="339" y="295"/>
                  </a:lnTo>
                  <a:lnTo>
                    <a:pt x="370" y="307"/>
                  </a:lnTo>
                  <a:lnTo>
                    <a:pt x="434" y="326"/>
                  </a:lnTo>
                  <a:lnTo>
                    <a:pt x="434" y="334"/>
                  </a:lnTo>
                  <a:lnTo>
                    <a:pt x="438" y="343"/>
                  </a:lnTo>
                  <a:lnTo>
                    <a:pt x="441" y="337"/>
                  </a:lnTo>
                  <a:lnTo>
                    <a:pt x="448" y="322"/>
                  </a:lnTo>
                  <a:lnTo>
                    <a:pt x="448" y="292"/>
                  </a:lnTo>
                  <a:lnTo>
                    <a:pt x="437" y="237"/>
                  </a:lnTo>
                  <a:lnTo>
                    <a:pt x="437" y="180"/>
                  </a:lnTo>
                  <a:lnTo>
                    <a:pt x="425" y="134"/>
                  </a:lnTo>
                  <a:lnTo>
                    <a:pt x="408" y="96"/>
                  </a:lnTo>
                  <a:lnTo>
                    <a:pt x="401" y="58"/>
                  </a:lnTo>
                  <a:lnTo>
                    <a:pt x="384" y="0"/>
                  </a:lnTo>
                  <a:lnTo>
                    <a:pt x="294" y="20"/>
                  </a:lnTo>
                  <a:lnTo>
                    <a:pt x="286" y="18"/>
                  </a:lnTo>
                  <a:lnTo>
                    <a:pt x="258" y="37"/>
                  </a:lnTo>
                  <a:lnTo>
                    <a:pt x="234" y="67"/>
                  </a:lnTo>
                  <a:lnTo>
                    <a:pt x="231" y="80"/>
                  </a:lnTo>
                  <a:lnTo>
                    <a:pt x="221" y="94"/>
                  </a:lnTo>
                  <a:lnTo>
                    <a:pt x="201" y="109"/>
                  </a:lnTo>
                  <a:lnTo>
                    <a:pt x="209" y="120"/>
                  </a:lnTo>
                  <a:lnTo>
                    <a:pt x="211" y="112"/>
                  </a:lnTo>
                  <a:lnTo>
                    <a:pt x="216" y="115"/>
                  </a:lnTo>
                  <a:lnTo>
                    <a:pt x="213" y="119"/>
                  </a:lnTo>
                  <a:lnTo>
                    <a:pt x="217" y="120"/>
                  </a:lnTo>
                  <a:lnTo>
                    <a:pt x="216" y="128"/>
                  </a:lnTo>
                  <a:lnTo>
                    <a:pt x="212" y="128"/>
                  </a:lnTo>
                  <a:lnTo>
                    <a:pt x="211" y="130"/>
                  </a:lnTo>
                  <a:lnTo>
                    <a:pt x="220" y="142"/>
                  </a:lnTo>
                  <a:lnTo>
                    <a:pt x="220" y="152"/>
                  </a:lnTo>
                  <a:lnTo>
                    <a:pt x="205" y="158"/>
                  </a:lnTo>
                  <a:lnTo>
                    <a:pt x="191" y="175"/>
                  </a:lnTo>
                  <a:lnTo>
                    <a:pt x="177" y="186"/>
                  </a:lnTo>
                  <a:lnTo>
                    <a:pt x="149" y="187"/>
                  </a:lnTo>
                  <a:lnTo>
                    <a:pt x="138" y="194"/>
                  </a:lnTo>
                  <a:lnTo>
                    <a:pt x="122" y="187"/>
                  </a:lnTo>
                  <a:lnTo>
                    <a:pt x="73" y="191"/>
                  </a:lnTo>
                  <a:lnTo>
                    <a:pt x="37" y="205"/>
                  </a:lnTo>
                  <a:lnTo>
                    <a:pt x="38" y="214"/>
                  </a:lnTo>
                  <a:lnTo>
                    <a:pt x="35" y="221"/>
                  </a:lnTo>
                  <a:lnTo>
                    <a:pt x="38" y="221"/>
                  </a:lnTo>
                  <a:lnTo>
                    <a:pt x="46" y="230"/>
                  </a:lnTo>
                  <a:lnTo>
                    <a:pt x="49" y="230"/>
                  </a:lnTo>
                  <a:lnTo>
                    <a:pt x="55" y="239"/>
                  </a:lnTo>
                  <a:lnTo>
                    <a:pt x="52" y="244"/>
                  </a:lnTo>
                  <a:lnTo>
                    <a:pt x="47" y="250"/>
                  </a:lnTo>
                  <a:lnTo>
                    <a:pt x="38" y="262"/>
                  </a:lnTo>
                  <a:lnTo>
                    <a:pt x="0" y="296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E832EC63-8B2E-44CF-9D74-8426E8A78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869" y="4324370"/>
              <a:ext cx="425396" cy="78115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22"/>
                </a:cxn>
                <a:cxn ang="0">
                  <a:pos x="0" y="268"/>
                </a:cxn>
                <a:cxn ang="0">
                  <a:pos x="17" y="388"/>
                </a:cxn>
                <a:cxn ang="0">
                  <a:pos x="38" y="393"/>
                </a:cxn>
                <a:cxn ang="0">
                  <a:pos x="47" y="355"/>
                </a:cxn>
                <a:cxn ang="0">
                  <a:pos x="54" y="364"/>
                </a:cxn>
                <a:cxn ang="0">
                  <a:pos x="55" y="383"/>
                </a:cxn>
                <a:cxn ang="0">
                  <a:pos x="66" y="392"/>
                </a:cxn>
                <a:cxn ang="0">
                  <a:pos x="49" y="401"/>
                </a:cxn>
                <a:cxn ang="0">
                  <a:pos x="89" y="392"/>
                </a:cxn>
                <a:cxn ang="0">
                  <a:pos x="98" y="379"/>
                </a:cxn>
                <a:cxn ang="0">
                  <a:pos x="93" y="373"/>
                </a:cxn>
                <a:cxn ang="0">
                  <a:pos x="96" y="363"/>
                </a:cxn>
                <a:cxn ang="0">
                  <a:pos x="75" y="347"/>
                </a:cxn>
                <a:cxn ang="0">
                  <a:pos x="78" y="336"/>
                </a:cxn>
                <a:cxn ang="0">
                  <a:pos x="286" y="319"/>
                </a:cxn>
                <a:cxn ang="0">
                  <a:pos x="268" y="255"/>
                </a:cxn>
                <a:cxn ang="0">
                  <a:pos x="272" y="231"/>
                </a:cxn>
                <a:cxn ang="0">
                  <a:pos x="281" y="218"/>
                </a:cxn>
                <a:cxn ang="0">
                  <a:pos x="274" y="196"/>
                </a:cxn>
                <a:cxn ang="0">
                  <a:pos x="254" y="169"/>
                </a:cxn>
                <a:cxn ang="0">
                  <a:pos x="200" y="0"/>
                </a:cxn>
                <a:cxn ang="0">
                  <a:pos x="0" y="14"/>
                </a:cxn>
              </a:cxnLst>
              <a:rect l="0" t="0" r="r" b="b"/>
              <a:pathLst>
                <a:path w="287" h="402">
                  <a:moveTo>
                    <a:pt x="0" y="14"/>
                  </a:moveTo>
                  <a:lnTo>
                    <a:pt x="6" y="22"/>
                  </a:lnTo>
                  <a:lnTo>
                    <a:pt x="0" y="268"/>
                  </a:lnTo>
                  <a:lnTo>
                    <a:pt x="17" y="388"/>
                  </a:lnTo>
                  <a:lnTo>
                    <a:pt x="38" y="393"/>
                  </a:lnTo>
                  <a:lnTo>
                    <a:pt x="47" y="355"/>
                  </a:lnTo>
                  <a:lnTo>
                    <a:pt x="54" y="364"/>
                  </a:lnTo>
                  <a:lnTo>
                    <a:pt x="55" y="383"/>
                  </a:lnTo>
                  <a:lnTo>
                    <a:pt x="66" y="392"/>
                  </a:lnTo>
                  <a:lnTo>
                    <a:pt x="49" y="401"/>
                  </a:lnTo>
                  <a:lnTo>
                    <a:pt x="89" y="392"/>
                  </a:lnTo>
                  <a:lnTo>
                    <a:pt x="98" y="379"/>
                  </a:lnTo>
                  <a:lnTo>
                    <a:pt x="93" y="373"/>
                  </a:lnTo>
                  <a:lnTo>
                    <a:pt x="96" y="363"/>
                  </a:lnTo>
                  <a:lnTo>
                    <a:pt x="75" y="347"/>
                  </a:lnTo>
                  <a:lnTo>
                    <a:pt x="78" y="336"/>
                  </a:lnTo>
                  <a:lnTo>
                    <a:pt x="286" y="319"/>
                  </a:lnTo>
                  <a:lnTo>
                    <a:pt x="268" y="255"/>
                  </a:lnTo>
                  <a:lnTo>
                    <a:pt x="272" y="231"/>
                  </a:lnTo>
                  <a:lnTo>
                    <a:pt x="281" y="218"/>
                  </a:lnTo>
                  <a:lnTo>
                    <a:pt x="274" y="196"/>
                  </a:lnTo>
                  <a:lnTo>
                    <a:pt x="254" y="169"/>
                  </a:lnTo>
                  <a:lnTo>
                    <a:pt x="200" y="0"/>
                  </a:lnTo>
                  <a:lnTo>
                    <a:pt x="0" y="14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7B8A6CF7-4CF5-46EA-96EF-53BEEB0BE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478" y="3844879"/>
              <a:ext cx="773014" cy="989149"/>
            </a:xfrm>
            <a:custGeom>
              <a:avLst/>
              <a:gdLst/>
              <a:ahLst/>
              <a:cxnLst>
                <a:cxn ang="0">
                  <a:pos x="0" y="346"/>
                </a:cxn>
                <a:cxn ang="0">
                  <a:pos x="33" y="322"/>
                </a:cxn>
                <a:cxn ang="0">
                  <a:pos x="20" y="304"/>
                </a:cxn>
                <a:cxn ang="0">
                  <a:pos x="27" y="275"/>
                </a:cxn>
                <a:cxn ang="0">
                  <a:pos x="60" y="227"/>
                </a:cxn>
                <a:cxn ang="0">
                  <a:pos x="87" y="213"/>
                </a:cxn>
                <a:cxn ang="0">
                  <a:pos x="70" y="196"/>
                </a:cxn>
                <a:cxn ang="0">
                  <a:pos x="62" y="148"/>
                </a:cxn>
                <a:cxn ang="0">
                  <a:pos x="71" y="63"/>
                </a:cxn>
                <a:cxn ang="0">
                  <a:pos x="90" y="58"/>
                </a:cxn>
                <a:cxn ang="0">
                  <a:pos x="118" y="73"/>
                </a:cxn>
                <a:cxn ang="0">
                  <a:pos x="142" y="0"/>
                </a:cxn>
                <a:cxn ang="0">
                  <a:pos x="519" y="52"/>
                </a:cxn>
                <a:cxn ang="0">
                  <a:pos x="439" y="507"/>
                </a:cxn>
                <a:cxn ang="0">
                  <a:pos x="324" y="493"/>
                </a:cxn>
                <a:cxn ang="0">
                  <a:pos x="253" y="475"/>
                </a:cxn>
                <a:cxn ang="0">
                  <a:pos x="106" y="403"/>
                </a:cxn>
                <a:cxn ang="0">
                  <a:pos x="0" y="346"/>
                </a:cxn>
              </a:cxnLst>
              <a:rect l="0" t="0" r="r" b="b"/>
              <a:pathLst>
                <a:path w="520" h="508">
                  <a:moveTo>
                    <a:pt x="0" y="346"/>
                  </a:moveTo>
                  <a:lnTo>
                    <a:pt x="33" y="322"/>
                  </a:lnTo>
                  <a:lnTo>
                    <a:pt x="20" y="304"/>
                  </a:lnTo>
                  <a:lnTo>
                    <a:pt x="27" y="275"/>
                  </a:lnTo>
                  <a:lnTo>
                    <a:pt x="60" y="227"/>
                  </a:lnTo>
                  <a:lnTo>
                    <a:pt x="87" y="213"/>
                  </a:lnTo>
                  <a:lnTo>
                    <a:pt x="70" y="196"/>
                  </a:lnTo>
                  <a:lnTo>
                    <a:pt x="62" y="148"/>
                  </a:lnTo>
                  <a:lnTo>
                    <a:pt x="71" y="63"/>
                  </a:lnTo>
                  <a:lnTo>
                    <a:pt x="90" y="58"/>
                  </a:lnTo>
                  <a:lnTo>
                    <a:pt x="118" y="73"/>
                  </a:lnTo>
                  <a:lnTo>
                    <a:pt x="142" y="0"/>
                  </a:lnTo>
                  <a:lnTo>
                    <a:pt x="519" y="52"/>
                  </a:lnTo>
                  <a:lnTo>
                    <a:pt x="439" y="507"/>
                  </a:lnTo>
                  <a:lnTo>
                    <a:pt x="324" y="493"/>
                  </a:lnTo>
                  <a:lnTo>
                    <a:pt x="253" y="475"/>
                  </a:lnTo>
                  <a:lnTo>
                    <a:pt x="106" y="403"/>
                  </a:lnTo>
                  <a:lnTo>
                    <a:pt x="0" y="346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0EA78296-98C9-4CB7-B8CD-1717B0BCA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013" y="4127493"/>
              <a:ext cx="566666" cy="56999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" y="98"/>
                </a:cxn>
                <a:cxn ang="0">
                  <a:pos x="11" y="240"/>
                </a:cxn>
                <a:cxn ang="0">
                  <a:pos x="19" y="248"/>
                </a:cxn>
                <a:cxn ang="0">
                  <a:pos x="47" y="248"/>
                </a:cxn>
                <a:cxn ang="0">
                  <a:pos x="47" y="292"/>
                </a:cxn>
                <a:cxn ang="0">
                  <a:pos x="275" y="289"/>
                </a:cxn>
                <a:cxn ang="0">
                  <a:pos x="270" y="245"/>
                </a:cxn>
                <a:cxn ang="0">
                  <a:pos x="289" y="196"/>
                </a:cxn>
                <a:cxn ang="0">
                  <a:pos x="317" y="162"/>
                </a:cxn>
                <a:cxn ang="0">
                  <a:pos x="316" y="153"/>
                </a:cxn>
                <a:cxn ang="0">
                  <a:pos x="336" y="123"/>
                </a:cxn>
                <a:cxn ang="0">
                  <a:pos x="348" y="90"/>
                </a:cxn>
                <a:cxn ang="0">
                  <a:pos x="344" y="87"/>
                </a:cxn>
                <a:cxn ang="0">
                  <a:pos x="365" y="76"/>
                </a:cxn>
                <a:cxn ang="0">
                  <a:pos x="381" y="45"/>
                </a:cxn>
                <a:cxn ang="0">
                  <a:pos x="375" y="38"/>
                </a:cxn>
                <a:cxn ang="0">
                  <a:pos x="324" y="41"/>
                </a:cxn>
                <a:cxn ang="0">
                  <a:pos x="336" y="25"/>
                </a:cxn>
                <a:cxn ang="0">
                  <a:pos x="332" y="0"/>
                </a:cxn>
                <a:cxn ang="0">
                  <a:pos x="0" y="8"/>
                </a:cxn>
              </a:cxnLst>
              <a:rect l="0" t="0" r="r" b="b"/>
              <a:pathLst>
                <a:path w="382" h="293">
                  <a:moveTo>
                    <a:pt x="0" y="8"/>
                  </a:moveTo>
                  <a:lnTo>
                    <a:pt x="15" y="98"/>
                  </a:lnTo>
                  <a:lnTo>
                    <a:pt x="11" y="240"/>
                  </a:lnTo>
                  <a:lnTo>
                    <a:pt x="19" y="248"/>
                  </a:lnTo>
                  <a:lnTo>
                    <a:pt x="47" y="248"/>
                  </a:lnTo>
                  <a:lnTo>
                    <a:pt x="47" y="292"/>
                  </a:lnTo>
                  <a:lnTo>
                    <a:pt x="275" y="289"/>
                  </a:lnTo>
                  <a:lnTo>
                    <a:pt x="270" y="245"/>
                  </a:lnTo>
                  <a:lnTo>
                    <a:pt x="289" y="196"/>
                  </a:lnTo>
                  <a:lnTo>
                    <a:pt x="317" y="162"/>
                  </a:lnTo>
                  <a:lnTo>
                    <a:pt x="316" y="153"/>
                  </a:lnTo>
                  <a:lnTo>
                    <a:pt x="336" y="123"/>
                  </a:lnTo>
                  <a:lnTo>
                    <a:pt x="348" y="90"/>
                  </a:lnTo>
                  <a:lnTo>
                    <a:pt x="344" y="87"/>
                  </a:lnTo>
                  <a:lnTo>
                    <a:pt x="365" y="76"/>
                  </a:lnTo>
                  <a:lnTo>
                    <a:pt x="381" y="45"/>
                  </a:lnTo>
                  <a:lnTo>
                    <a:pt x="375" y="38"/>
                  </a:lnTo>
                  <a:lnTo>
                    <a:pt x="324" y="41"/>
                  </a:lnTo>
                  <a:lnTo>
                    <a:pt x="336" y="25"/>
                  </a:lnTo>
                  <a:lnTo>
                    <a:pt x="332" y="0"/>
                  </a:lnTo>
                  <a:lnTo>
                    <a:pt x="0" y="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8B058AA0-3E33-427D-9D5A-D433D2A63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924" y="2766819"/>
              <a:ext cx="885713" cy="1706797"/>
            </a:xfrm>
            <a:custGeom>
              <a:avLst/>
              <a:gdLst/>
              <a:ahLst/>
              <a:cxnLst>
                <a:cxn ang="0">
                  <a:pos x="9" y="159"/>
                </a:cxn>
                <a:cxn ang="0">
                  <a:pos x="17" y="177"/>
                </a:cxn>
                <a:cxn ang="0">
                  <a:pos x="3" y="246"/>
                </a:cxn>
                <a:cxn ang="0">
                  <a:pos x="9" y="266"/>
                </a:cxn>
                <a:cxn ang="0">
                  <a:pos x="56" y="356"/>
                </a:cxn>
                <a:cxn ang="0">
                  <a:pos x="61" y="353"/>
                </a:cxn>
                <a:cxn ang="0">
                  <a:pos x="64" y="335"/>
                </a:cxn>
                <a:cxn ang="0">
                  <a:pos x="72" y="331"/>
                </a:cxn>
                <a:cxn ang="0">
                  <a:pos x="81" y="338"/>
                </a:cxn>
                <a:cxn ang="0">
                  <a:pos x="65" y="348"/>
                </a:cxn>
                <a:cxn ang="0">
                  <a:pos x="70" y="356"/>
                </a:cxn>
                <a:cxn ang="0">
                  <a:pos x="84" y="395"/>
                </a:cxn>
                <a:cxn ang="0">
                  <a:pos x="75" y="392"/>
                </a:cxn>
                <a:cxn ang="0">
                  <a:pos x="60" y="376"/>
                </a:cxn>
                <a:cxn ang="0">
                  <a:pos x="64" y="360"/>
                </a:cxn>
                <a:cxn ang="0">
                  <a:pos x="57" y="362"/>
                </a:cxn>
                <a:cxn ang="0">
                  <a:pos x="47" y="379"/>
                </a:cxn>
                <a:cxn ang="0">
                  <a:pos x="50" y="415"/>
                </a:cxn>
                <a:cxn ang="0">
                  <a:pos x="60" y="429"/>
                </a:cxn>
                <a:cxn ang="0">
                  <a:pos x="80" y="444"/>
                </a:cxn>
                <a:cxn ang="0">
                  <a:pos x="73" y="464"/>
                </a:cxn>
                <a:cxn ang="0">
                  <a:pos x="61" y="464"/>
                </a:cxn>
                <a:cxn ang="0">
                  <a:pos x="61" y="487"/>
                </a:cxn>
                <a:cxn ang="0">
                  <a:pos x="88" y="538"/>
                </a:cxn>
                <a:cxn ang="0">
                  <a:pos x="111" y="571"/>
                </a:cxn>
                <a:cxn ang="0">
                  <a:pos x="106" y="590"/>
                </a:cxn>
                <a:cxn ang="0">
                  <a:pos x="122" y="603"/>
                </a:cxn>
                <a:cxn ang="0">
                  <a:pos x="118" y="615"/>
                </a:cxn>
                <a:cxn ang="0">
                  <a:pos x="107" y="645"/>
                </a:cxn>
                <a:cxn ang="0">
                  <a:pos x="118" y="656"/>
                </a:cxn>
                <a:cxn ang="0">
                  <a:pos x="192" y="678"/>
                </a:cxn>
                <a:cxn ang="0">
                  <a:pos x="223" y="711"/>
                </a:cxn>
                <a:cxn ang="0">
                  <a:pos x="257" y="723"/>
                </a:cxn>
                <a:cxn ang="0">
                  <a:pos x="256" y="744"/>
                </a:cxn>
                <a:cxn ang="0">
                  <a:pos x="281" y="749"/>
                </a:cxn>
                <a:cxn ang="0">
                  <a:pos x="312" y="786"/>
                </a:cxn>
                <a:cxn ang="0">
                  <a:pos x="329" y="814"/>
                </a:cxn>
                <a:cxn ang="0">
                  <a:pos x="329" y="863"/>
                </a:cxn>
                <a:cxn ang="0">
                  <a:pos x="542" y="875"/>
                </a:cxn>
                <a:cxn ang="0">
                  <a:pos x="529" y="856"/>
                </a:cxn>
                <a:cxn ang="0">
                  <a:pos x="537" y="827"/>
                </a:cxn>
                <a:cxn ang="0">
                  <a:pos x="570" y="780"/>
                </a:cxn>
                <a:cxn ang="0">
                  <a:pos x="596" y="765"/>
                </a:cxn>
                <a:cxn ang="0">
                  <a:pos x="580" y="748"/>
                </a:cxn>
                <a:cxn ang="0">
                  <a:pos x="572" y="701"/>
                </a:cxn>
                <a:cxn ang="0">
                  <a:pos x="287" y="338"/>
                </a:cxn>
                <a:cxn ang="0">
                  <a:pos x="264" y="301"/>
                </a:cxn>
                <a:cxn ang="0">
                  <a:pos x="337" y="68"/>
                </a:cxn>
                <a:cxn ang="0">
                  <a:pos x="54" y="0"/>
                </a:cxn>
                <a:cxn ang="0">
                  <a:pos x="42" y="13"/>
                </a:cxn>
                <a:cxn ang="0">
                  <a:pos x="47" y="45"/>
                </a:cxn>
                <a:cxn ang="0">
                  <a:pos x="0" y="116"/>
                </a:cxn>
                <a:cxn ang="0">
                  <a:pos x="9" y="159"/>
                </a:cxn>
              </a:cxnLst>
              <a:rect l="0" t="0" r="r" b="b"/>
              <a:pathLst>
                <a:path w="597" h="876">
                  <a:moveTo>
                    <a:pt x="9" y="159"/>
                  </a:moveTo>
                  <a:lnTo>
                    <a:pt x="17" y="177"/>
                  </a:lnTo>
                  <a:lnTo>
                    <a:pt x="3" y="246"/>
                  </a:lnTo>
                  <a:lnTo>
                    <a:pt x="9" y="266"/>
                  </a:lnTo>
                  <a:lnTo>
                    <a:pt x="56" y="356"/>
                  </a:lnTo>
                  <a:lnTo>
                    <a:pt x="61" y="353"/>
                  </a:lnTo>
                  <a:lnTo>
                    <a:pt x="64" y="335"/>
                  </a:lnTo>
                  <a:lnTo>
                    <a:pt x="72" y="331"/>
                  </a:lnTo>
                  <a:lnTo>
                    <a:pt x="81" y="338"/>
                  </a:lnTo>
                  <a:lnTo>
                    <a:pt x="65" y="348"/>
                  </a:lnTo>
                  <a:lnTo>
                    <a:pt x="70" y="356"/>
                  </a:lnTo>
                  <a:lnTo>
                    <a:pt x="84" y="395"/>
                  </a:lnTo>
                  <a:lnTo>
                    <a:pt x="75" y="392"/>
                  </a:lnTo>
                  <a:lnTo>
                    <a:pt x="60" y="376"/>
                  </a:lnTo>
                  <a:lnTo>
                    <a:pt x="64" y="360"/>
                  </a:lnTo>
                  <a:lnTo>
                    <a:pt x="57" y="362"/>
                  </a:lnTo>
                  <a:lnTo>
                    <a:pt x="47" y="379"/>
                  </a:lnTo>
                  <a:lnTo>
                    <a:pt x="50" y="415"/>
                  </a:lnTo>
                  <a:lnTo>
                    <a:pt x="60" y="429"/>
                  </a:lnTo>
                  <a:lnTo>
                    <a:pt x="80" y="444"/>
                  </a:lnTo>
                  <a:lnTo>
                    <a:pt x="73" y="464"/>
                  </a:lnTo>
                  <a:lnTo>
                    <a:pt x="61" y="464"/>
                  </a:lnTo>
                  <a:lnTo>
                    <a:pt x="61" y="487"/>
                  </a:lnTo>
                  <a:lnTo>
                    <a:pt x="88" y="538"/>
                  </a:lnTo>
                  <a:lnTo>
                    <a:pt x="111" y="571"/>
                  </a:lnTo>
                  <a:lnTo>
                    <a:pt x="106" y="590"/>
                  </a:lnTo>
                  <a:lnTo>
                    <a:pt x="122" y="603"/>
                  </a:lnTo>
                  <a:lnTo>
                    <a:pt x="118" y="615"/>
                  </a:lnTo>
                  <a:lnTo>
                    <a:pt x="107" y="645"/>
                  </a:lnTo>
                  <a:lnTo>
                    <a:pt x="118" y="656"/>
                  </a:lnTo>
                  <a:lnTo>
                    <a:pt x="192" y="678"/>
                  </a:lnTo>
                  <a:lnTo>
                    <a:pt x="223" y="711"/>
                  </a:lnTo>
                  <a:lnTo>
                    <a:pt x="257" y="723"/>
                  </a:lnTo>
                  <a:lnTo>
                    <a:pt x="256" y="744"/>
                  </a:lnTo>
                  <a:lnTo>
                    <a:pt x="281" y="749"/>
                  </a:lnTo>
                  <a:lnTo>
                    <a:pt x="312" y="786"/>
                  </a:lnTo>
                  <a:lnTo>
                    <a:pt x="329" y="814"/>
                  </a:lnTo>
                  <a:lnTo>
                    <a:pt x="329" y="863"/>
                  </a:lnTo>
                  <a:lnTo>
                    <a:pt x="542" y="875"/>
                  </a:lnTo>
                  <a:lnTo>
                    <a:pt x="529" y="856"/>
                  </a:lnTo>
                  <a:lnTo>
                    <a:pt x="537" y="827"/>
                  </a:lnTo>
                  <a:lnTo>
                    <a:pt x="570" y="780"/>
                  </a:lnTo>
                  <a:lnTo>
                    <a:pt x="596" y="765"/>
                  </a:lnTo>
                  <a:lnTo>
                    <a:pt x="580" y="748"/>
                  </a:lnTo>
                  <a:lnTo>
                    <a:pt x="572" y="701"/>
                  </a:lnTo>
                  <a:lnTo>
                    <a:pt x="287" y="338"/>
                  </a:lnTo>
                  <a:lnTo>
                    <a:pt x="264" y="301"/>
                  </a:lnTo>
                  <a:lnTo>
                    <a:pt x="337" y="68"/>
                  </a:lnTo>
                  <a:lnTo>
                    <a:pt x="54" y="0"/>
                  </a:lnTo>
                  <a:lnTo>
                    <a:pt x="42" y="13"/>
                  </a:lnTo>
                  <a:lnTo>
                    <a:pt x="47" y="45"/>
                  </a:lnTo>
                  <a:lnTo>
                    <a:pt x="0" y="116"/>
                  </a:lnTo>
                  <a:lnTo>
                    <a:pt x="9" y="15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62C315F1-1F63-4CAA-B1D3-7E79A0DA0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3906" y="3317756"/>
              <a:ext cx="817458" cy="722412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50" y="0"/>
                </a:cxn>
                <a:cxn ang="0">
                  <a:pos x="408" y="35"/>
                </a:cxn>
                <a:cxn ang="0">
                  <a:pos x="550" y="45"/>
                </a:cxn>
                <a:cxn ang="0">
                  <a:pos x="545" y="126"/>
                </a:cxn>
                <a:cxn ang="0">
                  <a:pos x="526" y="370"/>
                </a:cxn>
                <a:cxn ang="0">
                  <a:pos x="453" y="365"/>
                </a:cxn>
                <a:cxn ang="0">
                  <a:pos x="226" y="345"/>
                </a:cxn>
                <a:cxn ang="0">
                  <a:pos x="0" y="322"/>
                </a:cxn>
              </a:cxnLst>
              <a:rect l="0" t="0" r="r" b="b"/>
              <a:pathLst>
                <a:path w="551" h="371">
                  <a:moveTo>
                    <a:pt x="0" y="322"/>
                  </a:moveTo>
                  <a:lnTo>
                    <a:pt x="50" y="0"/>
                  </a:lnTo>
                  <a:lnTo>
                    <a:pt x="408" y="35"/>
                  </a:lnTo>
                  <a:lnTo>
                    <a:pt x="550" y="45"/>
                  </a:lnTo>
                  <a:lnTo>
                    <a:pt x="545" y="126"/>
                  </a:lnTo>
                  <a:lnTo>
                    <a:pt x="526" y="370"/>
                  </a:lnTo>
                  <a:lnTo>
                    <a:pt x="453" y="365"/>
                  </a:lnTo>
                  <a:lnTo>
                    <a:pt x="226" y="345"/>
                  </a:lnTo>
                  <a:lnTo>
                    <a:pt x="0" y="322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1A063B0C-51E3-4C14-87F5-57FD1336C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137" y="2930353"/>
              <a:ext cx="196825" cy="20640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0" y="75"/>
                </a:cxn>
                <a:cxn ang="0">
                  <a:pos x="10" y="105"/>
                </a:cxn>
                <a:cxn ang="0">
                  <a:pos x="21" y="102"/>
                </a:cxn>
                <a:cxn ang="0">
                  <a:pos x="27" y="94"/>
                </a:cxn>
                <a:cxn ang="0">
                  <a:pos x="48" y="86"/>
                </a:cxn>
                <a:cxn ang="0">
                  <a:pos x="55" y="73"/>
                </a:cxn>
                <a:cxn ang="0">
                  <a:pos x="59" y="75"/>
                </a:cxn>
                <a:cxn ang="0">
                  <a:pos x="75" y="71"/>
                </a:cxn>
                <a:cxn ang="0">
                  <a:pos x="95" y="69"/>
                </a:cxn>
                <a:cxn ang="0">
                  <a:pos x="95" y="62"/>
                </a:cxn>
                <a:cxn ang="0">
                  <a:pos x="101" y="66"/>
                </a:cxn>
                <a:cxn ang="0">
                  <a:pos x="107" y="62"/>
                </a:cxn>
                <a:cxn ang="0">
                  <a:pos x="117" y="58"/>
                </a:cxn>
                <a:cxn ang="0">
                  <a:pos x="131" y="53"/>
                </a:cxn>
                <a:cxn ang="0">
                  <a:pos x="117" y="0"/>
                </a:cxn>
                <a:cxn ang="0">
                  <a:pos x="0" y="21"/>
                </a:cxn>
              </a:cxnLst>
              <a:rect l="0" t="0" r="r" b="b"/>
              <a:pathLst>
                <a:path w="132" h="106">
                  <a:moveTo>
                    <a:pt x="0" y="21"/>
                  </a:moveTo>
                  <a:lnTo>
                    <a:pt x="10" y="75"/>
                  </a:lnTo>
                  <a:lnTo>
                    <a:pt x="10" y="105"/>
                  </a:lnTo>
                  <a:lnTo>
                    <a:pt x="21" y="102"/>
                  </a:lnTo>
                  <a:lnTo>
                    <a:pt x="27" y="94"/>
                  </a:lnTo>
                  <a:lnTo>
                    <a:pt x="48" y="86"/>
                  </a:lnTo>
                  <a:lnTo>
                    <a:pt x="55" y="73"/>
                  </a:lnTo>
                  <a:lnTo>
                    <a:pt x="59" y="75"/>
                  </a:lnTo>
                  <a:lnTo>
                    <a:pt x="75" y="71"/>
                  </a:lnTo>
                  <a:lnTo>
                    <a:pt x="95" y="69"/>
                  </a:lnTo>
                  <a:lnTo>
                    <a:pt x="95" y="62"/>
                  </a:lnTo>
                  <a:lnTo>
                    <a:pt x="101" y="66"/>
                  </a:lnTo>
                  <a:lnTo>
                    <a:pt x="107" y="62"/>
                  </a:lnTo>
                  <a:lnTo>
                    <a:pt x="117" y="58"/>
                  </a:lnTo>
                  <a:lnTo>
                    <a:pt x="131" y="53"/>
                  </a:lnTo>
                  <a:lnTo>
                    <a:pt x="117" y="0"/>
                  </a:lnTo>
                  <a:lnTo>
                    <a:pt x="0" y="21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016C5A07-E775-40C0-AD7D-0B6D06EE7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058" y="3368563"/>
              <a:ext cx="115873" cy="22069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0" y="0"/>
                </a:cxn>
                <a:cxn ang="0">
                  <a:pos x="26" y="0"/>
                </a:cxn>
                <a:cxn ang="0">
                  <a:pos x="19" y="13"/>
                </a:cxn>
                <a:cxn ang="0">
                  <a:pos x="17" y="17"/>
                </a:cxn>
                <a:cxn ang="0">
                  <a:pos x="21" y="30"/>
                </a:cxn>
                <a:cxn ang="0">
                  <a:pos x="27" y="37"/>
                </a:cxn>
                <a:cxn ang="0">
                  <a:pos x="40" y="47"/>
                </a:cxn>
                <a:cxn ang="0">
                  <a:pos x="44" y="60"/>
                </a:cxn>
                <a:cxn ang="0">
                  <a:pos x="49" y="70"/>
                </a:cxn>
                <a:cxn ang="0">
                  <a:pos x="58" y="74"/>
                </a:cxn>
                <a:cxn ang="0">
                  <a:pos x="71" y="79"/>
                </a:cxn>
                <a:cxn ang="0">
                  <a:pos x="77" y="89"/>
                </a:cxn>
                <a:cxn ang="0">
                  <a:pos x="66" y="98"/>
                </a:cxn>
                <a:cxn ang="0">
                  <a:pos x="75" y="95"/>
                </a:cxn>
                <a:cxn ang="0">
                  <a:pos x="78" y="104"/>
                </a:cxn>
                <a:cxn ang="0">
                  <a:pos x="58" y="109"/>
                </a:cxn>
                <a:cxn ang="0">
                  <a:pos x="32" y="113"/>
                </a:cxn>
                <a:cxn ang="0">
                  <a:pos x="29" y="104"/>
                </a:cxn>
                <a:cxn ang="0">
                  <a:pos x="0" y="11"/>
                </a:cxn>
              </a:cxnLst>
              <a:rect l="0" t="0" r="r" b="b"/>
              <a:pathLst>
                <a:path w="79" h="114">
                  <a:moveTo>
                    <a:pt x="0" y="11"/>
                  </a:moveTo>
                  <a:lnTo>
                    <a:pt x="10" y="0"/>
                  </a:lnTo>
                  <a:lnTo>
                    <a:pt x="26" y="0"/>
                  </a:lnTo>
                  <a:lnTo>
                    <a:pt x="19" y="13"/>
                  </a:lnTo>
                  <a:lnTo>
                    <a:pt x="17" y="17"/>
                  </a:lnTo>
                  <a:lnTo>
                    <a:pt x="21" y="30"/>
                  </a:lnTo>
                  <a:lnTo>
                    <a:pt x="27" y="37"/>
                  </a:lnTo>
                  <a:lnTo>
                    <a:pt x="40" y="47"/>
                  </a:lnTo>
                  <a:lnTo>
                    <a:pt x="44" y="60"/>
                  </a:lnTo>
                  <a:lnTo>
                    <a:pt x="49" y="70"/>
                  </a:lnTo>
                  <a:lnTo>
                    <a:pt x="58" y="74"/>
                  </a:lnTo>
                  <a:lnTo>
                    <a:pt x="71" y="79"/>
                  </a:lnTo>
                  <a:lnTo>
                    <a:pt x="77" y="89"/>
                  </a:lnTo>
                  <a:lnTo>
                    <a:pt x="66" y="98"/>
                  </a:lnTo>
                  <a:lnTo>
                    <a:pt x="75" y="95"/>
                  </a:lnTo>
                  <a:lnTo>
                    <a:pt x="78" y="104"/>
                  </a:lnTo>
                  <a:lnTo>
                    <a:pt x="58" y="109"/>
                  </a:lnTo>
                  <a:lnTo>
                    <a:pt x="32" y="113"/>
                  </a:lnTo>
                  <a:lnTo>
                    <a:pt x="29" y="104"/>
                  </a:lnTo>
                  <a:lnTo>
                    <a:pt x="0" y="11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062487C5-5670-4720-A17F-109A2EBFC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423" y="3536862"/>
              <a:ext cx="20635" cy="3016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9" y="0"/>
                </a:cxn>
                <a:cxn ang="0">
                  <a:pos x="12" y="8"/>
                </a:cxn>
                <a:cxn ang="0">
                  <a:pos x="9" y="14"/>
                </a:cxn>
                <a:cxn ang="0">
                  <a:pos x="0" y="5"/>
                </a:cxn>
              </a:cxnLst>
              <a:rect l="0" t="0" r="r" b="b"/>
              <a:pathLst>
                <a:path w="13" h="15">
                  <a:moveTo>
                    <a:pt x="0" y="5"/>
                  </a:moveTo>
                  <a:lnTo>
                    <a:pt x="9" y="0"/>
                  </a:lnTo>
                  <a:lnTo>
                    <a:pt x="12" y="8"/>
                  </a:lnTo>
                  <a:lnTo>
                    <a:pt x="9" y="14"/>
                  </a:lnTo>
                  <a:lnTo>
                    <a:pt x="0" y="5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FFFF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0589E82E-7D04-4787-B17A-C26A0ACF1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8980" y="4918176"/>
              <a:ext cx="1025395" cy="865307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8" y="67"/>
                </a:cxn>
                <a:cxn ang="0">
                  <a:pos x="14" y="86"/>
                </a:cxn>
                <a:cxn ang="0">
                  <a:pos x="39" y="72"/>
                </a:cxn>
                <a:cxn ang="0">
                  <a:pos x="46" y="68"/>
                </a:cxn>
                <a:cxn ang="0">
                  <a:pos x="60" y="67"/>
                </a:cxn>
                <a:cxn ang="0">
                  <a:pos x="87" y="68"/>
                </a:cxn>
                <a:cxn ang="0">
                  <a:pos x="103" y="65"/>
                </a:cxn>
                <a:cxn ang="0">
                  <a:pos x="126" y="66"/>
                </a:cxn>
                <a:cxn ang="0">
                  <a:pos x="104" y="71"/>
                </a:cxn>
                <a:cxn ang="0">
                  <a:pos x="159" y="88"/>
                </a:cxn>
                <a:cxn ang="0">
                  <a:pos x="164" y="84"/>
                </a:cxn>
                <a:cxn ang="0">
                  <a:pos x="167" y="89"/>
                </a:cxn>
                <a:cxn ang="0">
                  <a:pos x="199" y="109"/>
                </a:cxn>
                <a:cxn ang="0">
                  <a:pos x="188" y="107"/>
                </a:cxn>
                <a:cxn ang="0">
                  <a:pos x="212" y="115"/>
                </a:cxn>
                <a:cxn ang="0">
                  <a:pos x="232" y="109"/>
                </a:cxn>
                <a:cxn ang="0">
                  <a:pos x="261" y="97"/>
                </a:cxn>
                <a:cxn ang="0">
                  <a:pos x="273" y="91"/>
                </a:cxn>
                <a:cxn ang="0">
                  <a:pos x="307" y="77"/>
                </a:cxn>
                <a:cxn ang="0">
                  <a:pos x="346" y="103"/>
                </a:cxn>
                <a:cxn ang="0">
                  <a:pos x="362" y="117"/>
                </a:cxn>
                <a:cxn ang="0">
                  <a:pos x="384" y="133"/>
                </a:cxn>
                <a:cxn ang="0">
                  <a:pos x="415" y="141"/>
                </a:cxn>
                <a:cxn ang="0">
                  <a:pos x="436" y="178"/>
                </a:cxn>
                <a:cxn ang="0">
                  <a:pos x="430" y="248"/>
                </a:cxn>
                <a:cxn ang="0">
                  <a:pos x="446" y="244"/>
                </a:cxn>
                <a:cxn ang="0">
                  <a:pos x="437" y="230"/>
                </a:cxn>
                <a:cxn ang="0">
                  <a:pos x="453" y="235"/>
                </a:cxn>
                <a:cxn ang="0">
                  <a:pos x="460" y="235"/>
                </a:cxn>
                <a:cxn ang="0">
                  <a:pos x="449" y="272"/>
                </a:cxn>
                <a:cxn ang="0">
                  <a:pos x="459" y="281"/>
                </a:cxn>
                <a:cxn ang="0">
                  <a:pos x="480" y="316"/>
                </a:cxn>
                <a:cxn ang="0">
                  <a:pos x="499" y="324"/>
                </a:cxn>
                <a:cxn ang="0">
                  <a:pos x="497" y="313"/>
                </a:cxn>
                <a:cxn ang="0">
                  <a:pos x="501" y="316"/>
                </a:cxn>
                <a:cxn ang="0">
                  <a:pos x="512" y="343"/>
                </a:cxn>
                <a:cxn ang="0">
                  <a:pos x="531" y="359"/>
                </a:cxn>
                <a:cxn ang="0">
                  <a:pos x="565" y="389"/>
                </a:cxn>
                <a:cxn ang="0">
                  <a:pos x="606" y="426"/>
                </a:cxn>
                <a:cxn ang="0">
                  <a:pos x="627" y="436"/>
                </a:cxn>
                <a:cxn ang="0">
                  <a:pos x="606" y="433"/>
                </a:cxn>
                <a:cxn ang="0">
                  <a:pos x="629" y="439"/>
                </a:cxn>
                <a:cxn ang="0">
                  <a:pos x="657" y="432"/>
                </a:cxn>
                <a:cxn ang="0">
                  <a:pos x="679" y="419"/>
                </a:cxn>
                <a:cxn ang="0">
                  <a:pos x="682" y="381"/>
                </a:cxn>
                <a:cxn ang="0">
                  <a:pos x="682" y="310"/>
                </a:cxn>
                <a:cxn ang="0">
                  <a:pos x="600" y="186"/>
                </a:cxn>
                <a:cxn ang="0">
                  <a:pos x="589" y="154"/>
                </a:cxn>
                <a:cxn ang="0">
                  <a:pos x="507" y="20"/>
                </a:cxn>
                <a:cxn ang="0">
                  <a:pos x="497" y="5"/>
                </a:cxn>
                <a:cxn ang="0">
                  <a:pos x="457" y="10"/>
                </a:cxn>
                <a:cxn ang="0">
                  <a:pos x="448" y="37"/>
                </a:cxn>
                <a:cxn ang="0">
                  <a:pos x="228" y="34"/>
                </a:cxn>
                <a:cxn ang="0">
                  <a:pos x="3" y="30"/>
                </a:cxn>
              </a:cxnLst>
              <a:rect l="0" t="0" r="r" b="b"/>
              <a:pathLst>
                <a:path w="690" h="445">
                  <a:moveTo>
                    <a:pt x="3" y="30"/>
                  </a:moveTo>
                  <a:lnTo>
                    <a:pt x="0" y="41"/>
                  </a:lnTo>
                  <a:lnTo>
                    <a:pt x="21" y="58"/>
                  </a:lnTo>
                  <a:lnTo>
                    <a:pt x="18" y="67"/>
                  </a:lnTo>
                  <a:lnTo>
                    <a:pt x="23" y="74"/>
                  </a:lnTo>
                  <a:lnTo>
                    <a:pt x="14" y="86"/>
                  </a:lnTo>
                  <a:lnTo>
                    <a:pt x="29" y="79"/>
                  </a:lnTo>
                  <a:lnTo>
                    <a:pt x="39" y="72"/>
                  </a:lnTo>
                  <a:lnTo>
                    <a:pt x="38" y="63"/>
                  </a:lnTo>
                  <a:lnTo>
                    <a:pt x="46" y="68"/>
                  </a:lnTo>
                  <a:lnTo>
                    <a:pt x="52" y="60"/>
                  </a:lnTo>
                  <a:lnTo>
                    <a:pt x="60" y="67"/>
                  </a:lnTo>
                  <a:lnTo>
                    <a:pt x="41" y="78"/>
                  </a:lnTo>
                  <a:lnTo>
                    <a:pt x="87" y="68"/>
                  </a:lnTo>
                  <a:lnTo>
                    <a:pt x="95" y="60"/>
                  </a:lnTo>
                  <a:lnTo>
                    <a:pt x="103" y="65"/>
                  </a:lnTo>
                  <a:lnTo>
                    <a:pt x="118" y="61"/>
                  </a:lnTo>
                  <a:lnTo>
                    <a:pt x="126" y="66"/>
                  </a:lnTo>
                  <a:lnTo>
                    <a:pt x="96" y="68"/>
                  </a:lnTo>
                  <a:lnTo>
                    <a:pt x="104" y="71"/>
                  </a:lnTo>
                  <a:lnTo>
                    <a:pt x="140" y="76"/>
                  </a:lnTo>
                  <a:lnTo>
                    <a:pt x="159" y="88"/>
                  </a:lnTo>
                  <a:lnTo>
                    <a:pt x="155" y="73"/>
                  </a:lnTo>
                  <a:lnTo>
                    <a:pt x="164" y="84"/>
                  </a:lnTo>
                  <a:lnTo>
                    <a:pt x="179" y="86"/>
                  </a:lnTo>
                  <a:lnTo>
                    <a:pt x="167" y="89"/>
                  </a:lnTo>
                  <a:lnTo>
                    <a:pt x="192" y="100"/>
                  </a:lnTo>
                  <a:lnTo>
                    <a:pt x="199" y="109"/>
                  </a:lnTo>
                  <a:lnTo>
                    <a:pt x="200" y="117"/>
                  </a:lnTo>
                  <a:lnTo>
                    <a:pt x="188" y="107"/>
                  </a:lnTo>
                  <a:lnTo>
                    <a:pt x="194" y="121"/>
                  </a:lnTo>
                  <a:lnTo>
                    <a:pt x="212" y="115"/>
                  </a:lnTo>
                  <a:lnTo>
                    <a:pt x="224" y="115"/>
                  </a:lnTo>
                  <a:lnTo>
                    <a:pt x="232" y="109"/>
                  </a:lnTo>
                  <a:lnTo>
                    <a:pt x="235" y="111"/>
                  </a:lnTo>
                  <a:lnTo>
                    <a:pt x="261" y="97"/>
                  </a:lnTo>
                  <a:lnTo>
                    <a:pt x="278" y="96"/>
                  </a:lnTo>
                  <a:lnTo>
                    <a:pt x="273" y="91"/>
                  </a:lnTo>
                  <a:lnTo>
                    <a:pt x="282" y="78"/>
                  </a:lnTo>
                  <a:lnTo>
                    <a:pt x="307" y="77"/>
                  </a:lnTo>
                  <a:lnTo>
                    <a:pt x="332" y="89"/>
                  </a:lnTo>
                  <a:lnTo>
                    <a:pt x="346" y="103"/>
                  </a:lnTo>
                  <a:lnTo>
                    <a:pt x="358" y="106"/>
                  </a:lnTo>
                  <a:lnTo>
                    <a:pt x="362" y="117"/>
                  </a:lnTo>
                  <a:lnTo>
                    <a:pt x="379" y="127"/>
                  </a:lnTo>
                  <a:lnTo>
                    <a:pt x="384" y="133"/>
                  </a:lnTo>
                  <a:lnTo>
                    <a:pt x="392" y="140"/>
                  </a:lnTo>
                  <a:lnTo>
                    <a:pt x="415" y="141"/>
                  </a:lnTo>
                  <a:lnTo>
                    <a:pt x="423" y="154"/>
                  </a:lnTo>
                  <a:lnTo>
                    <a:pt x="436" y="178"/>
                  </a:lnTo>
                  <a:lnTo>
                    <a:pt x="428" y="222"/>
                  </a:lnTo>
                  <a:lnTo>
                    <a:pt x="430" y="248"/>
                  </a:lnTo>
                  <a:lnTo>
                    <a:pt x="445" y="256"/>
                  </a:lnTo>
                  <a:lnTo>
                    <a:pt x="446" y="244"/>
                  </a:lnTo>
                  <a:lnTo>
                    <a:pt x="437" y="239"/>
                  </a:lnTo>
                  <a:lnTo>
                    <a:pt x="437" y="230"/>
                  </a:lnTo>
                  <a:lnTo>
                    <a:pt x="443" y="234"/>
                  </a:lnTo>
                  <a:lnTo>
                    <a:pt x="453" y="235"/>
                  </a:lnTo>
                  <a:lnTo>
                    <a:pt x="455" y="244"/>
                  </a:lnTo>
                  <a:lnTo>
                    <a:pt x="460" y="235"/>
                  </a:lnTo>
                  <a:lnTo>
                    <a:pt x="467" y="244"/>
                  </a:lnTo>
                  <a:lnTo>
                    <a:pt x="449" y="272"/>
                  </a:lnTo>
                  <a:lnTo>
                    <a:pt x="446" y="278"/>
                  </a:lnTo>
                  <a:lnTo>
                    <a:pt x="459" y="281"/>
                  </a:lnTo>
                  <a:lnTo>
                    <a:pt x="469" y="304"/>
                  </a:lnTo>
                  <a:lnTo>
                    <a:pt x="480" y="316"/>
                  </a:lnTo>
                  <a:lnTo>
                    <a:pt x="489" y="325"/>
                  </a:lnTo>
                  <a:lnTo>
                    <a:pt x="499" y="324"/>
                  </a:lnTo>
                  <a:lnTo>
                    <a:pt x="489" y="310"/>
                  </a:lnTo>
                  <a:lnTo>
                    <a:pt x="497" y="313"/>
                  </a:lnTo>
                  <a:lnTo>
                    <a:pt x="508" y="310"/>
                  </a:lnTo>
                  <a:lnTo>
                    <a:pt x="501" y="316"/>
                  </a:lnTo>
                  <a:lnTo>
                    <a:pt x="507" y="328"/>
                  </a:lnTo>
                  <a:lnTo>
                    <a:pt x="512" y="343"/>
                  </a:lnTo>
                  <a:lnTo>
                    <a:pt x="528" y="350"/>
                  </a:lnTo>
                  <a:lnTo>
                    <a:pt x="531" y="359"/>
                  </a:lnTo>
                  <a:lnTo>
                    <a:pt x="546" y="388"/>
                  </a:lnTo>
                  <a:lnTo>
                    <a:pt x="565" y="389"/>
                  </a:lnTo>
                  <a:lnTo>
                    <a:pt x="581" y="397"/>
                  </a:lnTo>
                  <a:lnTo>
                    <a:pt x="606" y="426"/>
                  </a:lnTo>
                  <a:lnTo>
                    <a:pt x="627" y="430"/>
                  </a:lnTo>
                  <a:lnTo>
                    <a:pt x="627" y="436"/>
                  </a:lnTo>
                  <a:lnTo>
                    <a:pt x="622" y="439"/>
                  </a:lnTo>
                  <a:lnTo>
                    <a:pt x="606" y="433"/>
                  </a:lnTo>
                  <a:lnTo>
                    <a:pt x="610" y="444"/>
                  </a:lnTo>
                  <a:lnTo>
                    <a:pt x="629" y="439"/>
                  </a:lnTo>
                  <a:lnTo>
                    <a:pt x="646" y="440"/>
                  </a:lnTo>
                  <a:lnTo>
                    <a:pt x="657" y="432"/>
                  </a:lnTo>
                  <a:lnTo>
                    <a:pt x="669" y="432"/>
                  </a:lnTo>
                  <a:lnTo>
                    <a:pt x="679" y="419"/>
                  </a:lnTo>
                  <a:lnTo>
                    <a:pt x="675" y="400"/>
                  </a:lnTo>
                  <a:lnTo>
                    <a:pt x="682" y="381"/>
                  </a:lnTo>
                  <a:lnTo>
                    <a:pt x="689" y="382"/>
                  </a:lnTo>
                  <a:lnTo>
                    <a:pt x="682" y="310"/>
                  </a:lnTo>
                  <a:lnTo>
                    <a:pt x="675" y="290"/>
                  </a:lnTo>
                  <a:lnTo>
                    <a:pt x="600" y="186"/>
                  </a:lnTo>
                  <a:lnTo>
                    <a:pt x="582" y="152"/>
                  </a:lnTo>
                  <a:lnTo>
                    <a:pt x="589" y="154"/>
                  </a:lnTo>
                  <a:lnTo>
                    <a:pt x="543" y="88"/>
                  </a:lnTo>
                  <a:lnTo>
                    <a:pt x="507" y="20"/>
                  </a:lnTo>
                  <a:lnTo>
                    <a:pt x="507" y="7"/>
                  </a:lnTo>
                  <a:lnTo>
                    <a:pt x="497" y="5"/>
                  </a:lnTo>
                  <a:lnTo>
                    <a:pt x="467" y="0"/>
                  </a:lnTo>
                  <a:lnTo>
                    <a:pt x="457" y="10"/>
                  </a:lnTo>
                  <a:lnTo>
                    <a:pt x="464" y="39"/>
                  </a:lnTo>
                  <a:lnTo>
                    <a:pt x="448" y="37"/>
                  </a:lnTo>
                  <a:lnTo>
                    <a:pt x="446" y="24"/>
                  </a:lnTo>
                  <a:lnTo>
                    <a:pt x="228" y="34"/>
                  </a:lnTo>
                  <a:lnTo>
                    <a:pt x="212" y="13"/>
                  </a:lnTo>
                  <a:lnTo>
                    <a:pt x="3" y="3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2" name="Freeform 33">
              <a:extLst>
                <a:ext uri="{FF2B5EF4-FFF2-40B4-BE49-F238E27FC236}">
                  <a16:creationId xmlns:a16="http://schemas.microsoft.com/office/drawing/2014/main" id="{65D7A2BC-D6B1-4E55-8CAA-DDCA96AC5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684" y="1912626"/>
              <a:ext cx="669840" cy="1216192"/>
            </a:xfrm>
            <a:custGeom>
              <a:avLst/>
              <a:gdLst/>
              <a:ahLst/>
              <a:cxnLst>
                <a:cxn ang="0">
                  <a:pos x="0" y="551"/>
                </a:cxn>
                <a:cxn ang="0">
                  <a:pos x="34" y="417"/>
                </a:cxn>
                <a:cxn ang="0">
                  <a:pos x="54" y="383"/>
                </a:cxn>
                <a:cxn ang="0">
                  <a:pos x="37" y="365"/>
                </a:cxn>
                <a:cxn ang="0">
                  <a:pos x="40" y="350"/>
                </a:cxn>
                <a:cxn ang="0">
                  <a:pos x="70" y="328"/>
                </a:cxn>
                <a:cxn ang="0">
                  <a:pos x="94" y="296"/>
                </a:cxn>
                <a:cxn ang="0">
                  <a:pos x="112" y="269"/>
                </a:cxn>
                <a:cxn ang="0">
                  <a:pos x="98" y="249"/>
                </a:cxn>
                <a:cxn ang="0">
                  <a:pos x="91" y="236"/>
                </a:cxn>
                <a:cxn ang="0">
                  <a:pos x="94" y="200"/>
                </a:cxn>
                <a:cxn ang="0">
                  <a:pos x="151" y="0"/>
                </a:cxn>
                <a:cxn ang="0">
                  <a:pos x="210" y="11"/>
                </a:cxn>
                <a:cxn ang="0">
                  <a:pos x="190" y="89"/>
                </a:cxn>
                <a:cxn ang="0">
                  <a:pos x="203" y="116"/>
                </a:cxn>
                <a:cxn ang="0">
                  <a:pos x="206" y="133"/>
                </a:cxn>
                <a:cxn ang="0">
                  <a:pos x="198" y="137"/>
                </a:cxn>
                <a:cxn ang="0">
                  <a:pos x="220" y="156"/>
                </a:cxn>
                <a:cxn ang="0">
                  <a:pos x="246" y="206"/>
                </a:cxn>
                <a:cxn ang="0">
                  <a:pos x="254" y="203"/>
                </a:cxn>
                <a:cxn ang="0">
                  <a:pos x="254" y="210"/>
                </a:cxn>
                <a:cxn ang="0">
                  <a:pos x="265" y="215"/>
                </a:cxn>
                <a:cxn ang="0">
                  <a:pos x="273" y="215"/>
                </a:cxn>
                <a:cxn ang="0">
                  <a:pos x="254" y="251"/>
                </a:cxn>
                <a:cxn ang="0">
                  <a:pos x="255" y="275"/>
                </a:cxn>
                <a:cxn ang="0">
                  <a:pos x="239" y="299"/>
                </a:cxn>
                <a:cxn ang="0">
                  <a:pos x="251" y="311"/>
                </a:cxn>
                <a:cxn ang="0">
                  <a:pos x="281" y="296"/>
                </a:cxn>
                <a:cxn ang="0">
                  <a:pos x="303" y="374"/>
                </a:cxn>
                <a:cxn ang="0">
                  <a:pos x="316" y="377"/>
                </a:cxn>
                <a:cxn ang="0">
                  <a:pos x="320" y="401"/>
                </a:cxn>
                <a:cxn ang="0">
                  <a:pos x="332" y="412"/>
                </a:cxn>
                <a:cxn ang="0">
                  <a:pos x="342" y="402"/>
                </a:cxn>
                <a:cxn ang="0">
                  <a:pos x="361" y="409"/>
                </a:cxn>
                <a:cxn ang="0">
                  <a:pos x="374" y="403"/>
                </a:cxn>
                <a:cxn ang="0">
                  <a:pos x="417" y="409"/>
                </a:cxn>
                <a:cxn ang="0">
                  <a:pos x="425" y="412"/>
                </a:cxn>
                <a:cxn ang="0">
                  <a:pos x="436" y="396"/>
                </a:cxn>
                <a:cxn ang="0">
                  <a:pos x="450" y="421"/>
                </a:cxn>
                <a:cxn ang="0">
                  <a:pos x="412" y="623"/>
                </a:cxn>
                <a:cxn ang="0">
                  <a:pos x="203" y="589"/>
                </a:cxn>
                <a:cxn ang="0">
                  <a:pos x="0" y="551"/>
                </a:cxn>
              </a:cxnLst>
              <a:rect l="0" t="0" r="r" b="b"/>
              <a:pathLst>
                <a:path w="451" h="624">
                  <a:moveTo>
                    <a:pt x="0" y="551"/>
                  </a:moveTo>
                  <a:lnTo>
                    <a:pt x="34" y="417"/>
                  </a:lnTo>
                  <a:lnTo>
                    <a:pt x="54" y="383"/>
                  </a:lnTo>
                  <a:lnTo>
                    <a:pt x="37" y="365"/>
                  </a:lnTo>
                  <a:lnTo>
                    <a:pt x="40" y="350"/>
                  </a:lnTo>
                  <a:lnTo>
                    <a:pt x="70" y="328"/>
                  </a:lnTo>
                  <a:lnTo>
                    <a:pt x="94" y="296"/>
                  </a:lnTo>
                  <a:lnTo>
                    <a:pt x="112" y="269"/>
                  </a:lnTo>
                  <a:lnTo>
                    <a:pt x="98" y="249"/>
                  </a:lnTo>
                  <a:lnTo>
                    <a:pt x="91" y="236"/>
                  </a:lnTo>
                  <a:lnTo>
                    <a:pt x="94" y="200"/>
                  </a:lnTo>
                  <a:lnTo>
                    <a:pt x="151" y="0"/>
                  </a:lnTo>
                  <a:lnTo>
                    <a:pt x="210" y="11"/>
                  </a:lnTo>
                  <a:lnTo>
                    <a:pt x="190" y="89"/>
                  </a:lnTo>
                  <a:lnTo>
                    <a:pt x="203" y="116"/>
                  </a:lnTo>
                  <a:lnTo>
                    <a:pt x="206" y="133"/>
                  </a:lnTo>
                  <a:lnTo>
                    <a:pt x="198" y="137"/>
                  </a:lnTo>
                  <a:lnTo>
                    <a:pt x="220" y="156"/>
                  </a:lnTo>
                  <a:lnTo>
                    <a:pt x="246" y="206"/>
                  </a:lnTo>
                  <a:lnTo>
                    <a:pt x="254" y="203"/>
                  </a:lnTo>
                  <a:lnTo>
                    <a:pt x="254" y="210"/>
                  </a:lnTo>
                  <a:lnTo>
                    <a:pt x="265" y="215"/>
                  </a:lnTo>
                  <a:lnTo>
                    <a:pt x="273" y="215"/>
                  </a:lnTo>
                  <a:lnTo>
                    <a:pt x="254" y="251"/>
                  </a:lnTo>
                  <a:lnTo>
                    <a:pt x="255" y="275"/>
                  </a:lnTo>
                  <a:lnTo>
                    <a:pt x="239" y="299"/>
                  </a:lnTo>
                  <a:lnTo>
                    <a:pt x="251" y="311"/>
                  </a:lnTo>
                  <a:lnTo>
                    <a:pt x="281" y="296"/>
                  </a:lnTo>
                  <a:lnTo>
                    <a:pt x="303" y="374"/>
                  </a:lnTo>
                  <a:lnTo>
                    <a:pt x="316" y="377"/>
                  </a:lnTo>
                  <a:lnTo>
                    <a:pt x="320" y="401"/>
                  </a:lnTo>
                  <a:lnTo>
                    <a:pt x="332" y="412"/>
                  </a:lnTo>
                  <a:lnTo>
                    <a:pt x="342" y="402"/>
                  </a:lnTo>
                  <a:lnTo>
                    <a:pt x="361" y="409"/>
                  </a:lnTo>
                  <a:lnTo>
                    <a:pt x="374" y="403"/>
                  </a:lnTo>
                  <a:lnTo>
                    <a:pt x="417" y="409"/>
                  </a:lnTo>
                  <a:lnTo>
                    <a:pt x="425" y="412"/>
                  </a:lnTo>
                  <a:lnTo>
                    <a:pt x="436" y="396"/>
                  </a:lnTo>
                  <a:lnTo>
                    <a:pt x="450" y="421"/>
                  </a:lnTo>
                  <a:lnTo>
                    <a:pt x="412" y="623"/>
                  </a:lnTo>
                  <a:lnTo>
                    <a:pt x="203" y="589"/>
                  </a:lnTo>
                  <a:lnTo>
                    <a:pt x="0" y="551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3" name="Freeform 34">
              <a:extLst>
                <a:ext uri="{FF2B5EF4-FFF2-40B4-BE49-F238E27FC236}">
                  <a16:creationId xmlns:a16="http://schemas.microsoft.com/office/drawing/2014/main" id="{6A57BDD1-3E7B-4431-836E-986135B6E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172" y="3155809"/>
              <a:ext cx="441269" cy="885947"/>
            </a:xfrm>
            <a:custGeom>
              <a:avLst/>
              <a:gdLst/>
              <a:ahLst/>
              <a:cxnLst>
                <a:cxn ang="0">
                  <a:pos x="0" y="201"/>
                </a:cxn>
                <a:cxn ang="0">
                  <a:pos x="7" y="187"/>
                </a:cxn>
                <a:cxn ang="0">
                  <a:pos x="25" y="160"/>
                </a:cxn>
                <a:cxn ang="0">
                  <a:pos x="34" y="129"/>
                </a:cxn>
                <a:cxn ang="0">
                  <a:pos x="25" y="108"/>
                </a:cxn>
                <a:cxn ang="0">
                  <a:pos x="76" y="75"/>
                </a:cxn>
                <a:cxn ang="0">
                  <a:pos x="86" y="55"/>
                </a:cxn>
                <a:cxn ang="0">
                  <a:pos x="86" y="49"/>
                </a:cxn>
                <a:cxn ang="0">
                  <a:pos x="50" y="13"/>
                </a:cxn>
                <a:cxn ang="0">
                  <a:pos x="247" y="0"/>
                </a:cxn>
                <a:cxn ang="0">
                  <a:pos x="253" y="29"/>
                </a:cxn>
                <a:cxn ang="0">
                  <a:pos x="275" y="62"/>
                </a:cxn>
                <a:cxn ang="0">
                  <a:pos x="292" y="236"/>
                </a:cxn>
                <a:cxn ang="0">
                  <a:pos x="286" y="271"/>
                </a:cxn>
                <a:cxn ang="0">
                  <a:pos x="297" y="294"/>
                </a:cxn>
                <a:cxn ang="0">
                  <a:pos x="286" y="330"/>
                </a:cxn>
                <a:cxn ang="0">
                  <a:pos x="269" y="347"/>
                </a:cxn>
                <a:cxn ang="0">
                  <a:pos x="263" y="375"/>
                </a:cxn>
                <a:cxn ang="0">
                  <a:pos x="269" y="385"/>
                </a:cxn>
                <a:cxn ang="0">
                  <a:pos x="264" y="401"/>
                </a:cxn>
                <a:cxn ang="0">
                  <a:pos x="267" y="407"/>
                </a:cxn>
                <a:cxn ang="0">
                  <a:pos x="244" y="416"/>
                </a:cxn>
                <a:cxn ang="0">
                  <a:pos x="239" y="443"/>
                </a:cxn>
                <a:cxn ang="0">
                  <a:pos x="205" y="433"/>
                </a:cxn>
                <a:cxn ang="0">
                  <a:pos x="189" y="448"/>
                </a:cxn>
                <a:cxn ang="0">
                  <a:pos x="189" y="454"/>
                </a:cxn>
                <a:cxn ang="0">
                  <a:pos x="176" y="454"/>
                </a:cxn>
                <a:cxn ang="0">
                  <a:pos x="163" y="434"/>
                </a:cxn>
                <a:cxn ang="0">
                  <a:pos x="159" y="407"/>
                </a:cxn>
                <a:cxn ang="0">
                  <a:pos x="145" y="391"/>
                </a:cxn>
                <a:cxn ang="0">
                  <a:pos x="126" y="384"/>
                </a:cxn>
                <a:cxn ang="0">
                  <a:pos x="101" y="368"/>
                </a:cxn>
                <a:cxn ang="0">
                  <a:pos x="93" y="343"/>
                </a:cxn>
                <a:cxn ang="0">
                  <a:pos x="106" y="311"/>
                </a:cxn>
                <a:cxn ang="0">
                  <a:pos x="94" y="304"/>
                </a:cxn>
                <a:cxn ang="0">
                  <a:pos x="65" y="305"/>
                </a:cxn>
                <a:cxn ang="0">
                  <a:pos x="58" y="282"/>
                </a:cxn>
                <a:cxn ang="0">
                  <a:pos x="12" y="238"/>
                </a:cxn>
                <a:cxn ang="0">
                  <a:pos x="0" y="201"/>
                </a:cxn>
              </a:cxnLst>
              <a:rect l="0" t="0" r="r" b="b"/>
              <a:pathLst>
                <a:path w="298" h="455">
                  <a:moveTo>
                    <a:pt x="0" y="201"/>
                  </a:moveTo>
                  <a:lnTo>
                    <a:pt x="7" y="187"/>
                  </a:lnTo>
                  <a:lnTo>
                    <a:pt x="25" y="160"/>
                  </a:lnTo>
                  <a:lnTo>
                    <a:pt x="34" y="129"/>
                  </a:lnTo>
                  <a:lnTo>
                    <a:pt x="25" y="108"/>
                  </a:lnTo>
                  <a:lnTo>
                    <a:pt x="76" y="75"/>
                  </a:lnTo>
                  <a:lnTo>
                    <a:pt x="86" y="55"/>
                  </a:lnTo>
                  <a:lnTo>
                    <a:pt x="86" y="49"/>
                  </a:lnTo>
                  <a:lnTo>
                    <a:pt x="50" y="13"/>
                  </a:lnTo>
                  <a:lnTo>
                    <a:pt x="247" y="0"/>
                  </a:lnTo>
                  <a:lnTo>
                    <a:pt x="253" y="29"/>
                  </a:lnTo>
                  <a:lnTo>
                    <a:pt x="275" y="62"/>
                  </a:lnTo>
                  <a:lnTo>
                    <a:pt x="292" y="236"/>
                  </a:lnTo>
                  <a:lnTo>
                    <a:pt x="286" y="271"/>
                  </a:lnTo>
                  <a:lnTo>
                    <a:pt x="297" y="294"/>
                  </a:lnTo>
                  <a:lnTo>
                    <a:pt x="286" y="330"/>
                  </a:lnTo>
                  <a:lnTo>
                    <a:pt x="269" y="347"/>
                  </a:lnTo>
                  <a:lnTo>
                    <a:pt x="263" y="375"/>
                  </a:lnTo>
                  <a:lnTo>
                    <a:pt x="269" y="385"/>
                  </a:lnTo>
                  <a:lnTo>
                    <a:pt x="264" y="401"/>
                  </a:lnTo>
                  <a:lnTo>
                    <a:pt x="267" y="407"/>
                  </a:lnTo>
                  <a:lnTo>
                    <a:pt x="244" y="416"/>
                  </a:lnTo>
                  <a:lnTo>
                    <a:pt x="239" y="443"/>
                  </a:lnTo>
                  <a:lnTo>
                    <a:pt x="205" y="433"/>
                  </a:lnTo>
                  <a:lnTo>
                    <a:pt x="189" y="448"/>
                  </a:lnTo>
                  <a:lnTo>
                    <a:pt x="189" y="454"/>
                  </a:lnTo>
                  <a:lnTo>
                    <a:pt x="176" y="454"/>
                  </a:lnTo>
                  <a:lnTo>
                    <a:pt x="163" y="434"/>
                  </a:lnTo>
                  <a:lnTo>
                    <a:pt x="159" y="407"/>
                  </a:lnTo>
                  <a:lnTo>
                    <a:pt x="145" y="391"/>
                  </a:lnTo>
                  <a:lnTo>
                    <a:pt x="126" y="384"/>
                  </a:lnTo>
                  <a:lnTo>
                    <a:pt x="101" y="368"/>
                  </a:lnTo>
                  <a:lnTo>
                    <a:pt x="93" y="343"/>
                  </a:lnTo>
                  <a:lnTo>
                    <a:pt x="106" y="311"/>
                  </a:lnTo>
                  <a:lnTo>
                    <a:pt x="94" y="304"/>
                  </a:lnTo>
                  <a:lnTo>
                    <a:pt x="65" y="305"/>
                  </a:lnTo>
                  <a:lnTo>
                    <a:pt x="58" y="282"/>
                  </a:lnTo>
                  <a:lnTo>
                    <a:pt x="12" y="238"/>
                  </a:lnTo>
                  <a:lnTo>
                    <a:pt x="0" y="201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4" name="Freeform 36">
              <a:extLst>
                <a:ext uri="{FF2B5EF4-FFF2-40B4-BE49-F238E27FC236}">
                  <a16:creationId xmlns:a16="http://schemas.microsoft.com/office/drawing/2014/main" id="{BA7101AD-AC3F-4829-A889-16C70B2D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65" y="3022441"/>
              <a:ext cx="666666" cy="49854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" y="24"/>
                </a:cxn>
                <a:cxn ang="0">
                  <a:pos x="6" y="39"/>
                </a:cxn>
                <a:cxn ang="0">
                  <a:pos x="3" y="52"/>
                </a:cxn>
                <a:cxn ang="0">
                  <a:pos x="7" y="90"/>
                </a:cxn>
                <a:cxn ang="0">
                  <a:pos x="26" y="138"/>
                </a:cxn>
                <a:cxn ang="0">
                  <a:pos x="28" y="154"/>
                </a:cxn>
                <a:cxn ang="0">
                  <a:pos x="40" y="179"/>
                </a:cxn>
                <a:cxn ang="0">
                  <a:pos x="48" y="217"/>
                </a:cxn>
                <a:cxn ang="0">
                  <a:pos x="43" y="228"/>
                </a:cxn>
                <a:cxn ang="0">
                  <a:pos x="52" y="241"/>
                </a:cxn>
                <a:cxn ang="0">
                  <a:pos x="343" y="237"/>
                </a:cxn>
                <a:cxn ang="0">
                  <a:pos x="368" y="255"/>
                </a:cxn>
                <a:cxn ang="0">
                  <a:pos x="386" y="228"/>
                </a:cxn>
                <a:cxn ang="0">
                  <a:pos x="396" y="196"/>
                </a:cxn>
                <a:cxn ang="0">
                  <a:pos x="387" y="175"/>
                </a:cxn>
                <a:cxn ang="0">
                  <a:pos x="438" y="142"/>
                </a:cxn>
                <a:cxn ang="0">
                  <a:pos x="448" y="123"/>
                </a:cxn>
                <a:cxn ang="0">
                  <a:pos x="448" y="117"/>
                </a:cxn>
                <a:cxn ang="0">
                  <a:pos x="412" y="80"/>
                </a:cxn>
                <a:cxn ang="0">
                  <a:pos x="374" y="40"/>
                </a:cxn>
                <a:cxn ang="0">
                  <a:pos x="369" y="0"/>
                </a:cxn>
                <a:cxn ang="0">
                  <a:pos x="7" y="5"/>
                </a:cxn>
                <a:cxn ang="0">
                  <a:pos x="0" y="4"/>
                </a:cxn>
              </a:cxnLst>
              <a:rect l="0" t="0" r="r" b="b"/>
              <a:pathLst>
                <a:path w="449" h="256">
                  <a:moveTo>
                    <a:pt x="0" y="4"/>
                  </a:moveTo>
                  <a:lnTo>
                    <a:pt x="1" y="24"/>
                  </a:lnTo>
                  <a:lnTo>
                    <a:pt x="6" y="39"/>
                  </a:lnTo>
                  <a:lnTo>
                    <a:pt x="3" y="52"/>
                  </a:lnTo>
                  <a:lnTo>
                    <a:pt x="7" y="90"/>
                  </a:lnTo>
                  <a:lnTo>
                    <a:pt x="26" y="138"/>
                  </a:lnTo>
                  <a:lnTo>
                    <a:pt x="28" y="154"/>
                  </a:lnTo>
                  <a:lnTo>
                    <a:pt x="40" y="179"/>
                  </a:lnTo>
                  <a:lnTo>
                    <a:pt x="48" y="217"/>
                  </a:lnTo>
                  <a:lnTo>
                    <a:pt x="43" y="228"/>
                  </a:lnTo>
                  <a:lnTo>
                    <a:pt x="52" y="241"/>
                  </a:lnTo>
                  <a:lnTo>
                    <a:pt x="343" y="237"/>
                  </a:lnTo>
                  <a:lnTo>
                    <a:pt x="368" y="255"/>
                  </a:lnTo>
                  <a:lnTo>
                    <a:pt x="386" y="228"/>
                  </a:lnTo>
                  <a:lnTo>
                    <a:pt x="396" y="196"/>
                  </a:lnTo>
                  <a:lnTo>
                    <a:pt x="387" y="175"/>
                  </a:lnTo>
                  <a:lnTo>
                    <a:pt x="438" y="142"/>
                  </a:lnTo>
                  <a:lnTo>
                    <a:pt x="448" y="123"/>
                  </a:lnTo>
                  <a:lnTo>
                    <a:pt x="448" y="117"/>
                  </a:lnTo>
                  <a:lnTo>
                    <a:pt x="412" y="80"/>
                  </a:lnTo>
                  <a:lnTo>
                    <a:pt x="374" y="40"/>
                  </a:lnTo>
                  <a:lnTo>
                    <a:pt x="369" y="0"/>
                  </a:lnTo>
                  <a:lnTo>
                    <a:pt x="7" y="5"/>
                  </a:lnTo>
                  <a:lnTo>
                    <a:pt x="0" y="4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5" name="Freeform 37">
              <a:extLst>
                <a:ext uri="{FF2B5EF4-FFF2-40B4-BE49-F238E27FC236}">
                  <a16:creationId xmlns:a16="http://schemas.microsoft.com/office/drawing/2014/main" id="{9438C91A-D4BE-4FD3-8FD2-9F908B74E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269" y="3565440"/>
              <a:ext cx="831745" cy="501719"/>
            </a:xfrm>
            <a:custGeom>
              <a:avLst/>
              <a:gdLst/>
              <a:ahLst/>
              <a:cxnLst>
                <a:cxn ang="0">
                  <a:pos x="0" y="244"/>
                </a:cxn>
                <a:cxn ang="0">
                  <a:pos x="19" y="0"/>
                </a:cxn>
                <a:cxn ang="0">
                  <a:pos x="228" y="11"/>
                </a:cxn>
                <a:cxn ang="0">
                  <a:pos x="504" y="14"/>
                </a:cxn>
                <a:cxn ang="0">
                  <a:pos x="520" y="24"/>
                </a:cxn>
                <a:cxn ang="0">
                  <a:pos x="526" y="21"/>
                </a:cxn>
                <a:cxn ang="0">
                  <a:pos x="536" y="29"/>
                </a:cxn>
                <a:cxn ang="0">
                  <a:pos x="539" y="35"/>
                </a:cxn>
                <a:cxn ang="0">
                  <a:pos x="528" y="35"/>
                </a:cxn>
                <a:cxn ang="0">
                  <a:pos x="521" y="51"/>
                </a:cxn>
                <a:cxn ang="0">
                  <a:pos x="542" y="79"/>
                </a:cxn>
                <a:cxn ang="0">
                  <a:pos x="559" y="85"/>
                </a:cxn>
                <a:cxn ang="0">
                  <a:pos x="555" y="256"/>
                </a:cxn>
                <a:cxn ang="0">
                  <a:pos x="320" y="257"/>
                </a:cxn>
                <a:cxn ang="0">
                  <a:pos x="0" y="244"/>
                </a:cxn>
              </a:cxnLst>
              <a:rect l="0" t="0" r="r" b="b"/>
              <a:pathLst>
                <a:path w="560" h="258">
                  <a:moveTo>
                    <a:pt x="0" y="244"/>
                  </a:moveTo>
                  <a:lnTo>
                    <a:pt x="19" y="0"/>
                  </a:lnTo>
                  <a:lnTo>
                    <a:pt x="228" y="11"/>
                  </a:lnTo>
                  <a:lnTo>
                    <a:pt x="504" y="14"/>
                  </a:lnTo>
                  <a:lnTo>
                    <a:pt x="520" y="24"/>
                  </a:lnTo>
                  <a:lnTo>
                    <a:pt x="526" y="21"/>
                  </a:lnTo>
                  <a:lnTo>
                    <a:pt x="536" y="29"/>
                  </a:lnTo>
                  <a:lnTo>
                    <a:pt x="539" y="35"/>
                  </a:lnTo>
                  <a:lnTo>
                    <a:pt x="528" y="35"/>
                  </a:lnTo>
                  <a:lnTo>
                    <a:pt x="521" y="51"/>
                  </a:lnTo>
                  <a:lnTo>
                    <a:pt x="542" y="79"/>
                  </a:lnTo>
                  <a:lnTo>
                    <a:pt x="559" y="85"/>
                  </a:lnTo>
                  <a:lnTo>
                    <a:pt x="555" y="256"/>
                  </a:lnTo>
                  <a:lnTo>
                    <a:pt x="320" y="257"/>
                  </a:lnTo>
                  <a:lnTo>
                    <a:pt x="0" y="244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D3BB73EF-3419-4EA1-AE45-E8D02FDD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902" y="3657528"/>
              <a:ext cx="817458" cy="469965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6" y="227"/>
                </a:cxn>
                <a:cxn ang="0">
                  <a:pos x="18" y="225"/>
                </a:cxn>
                <a:cxn ang="0">
                  <a:pos x="22" y="198"/>
                </a:cxn>
                <a:cxn ang="0">
                  <a:pos x="16" y="196"/>
                </a:cxn>
                <a:cxn ang="0">
                  <a:pos x="15" y="191"/>
                </a:cxn>
                <a:cxn ang="0">
                  <a:pos x="31" y="176"/>
                </a:cxn>
                <a:cxn ang="0">
                  <a:pos x="66" y="186"/>
                </a:cxn>
                <a:cxn ang="0">
                  <a:pos x="70" y="159"/>
                </a:cxn>
                <a:cxn ang="0">
                  <a:pos x="94" y="150"/>
                </a:cxn>
                <a:cxn ang="0">
                  <a:pos x="90" y="144"/>
                </a:cxn>
                <a:cxn ang="0">
                  <a:pos x="95" y="127"/>
                </a:cxn>
                <a:cxn ang="0">
                  <a:pos x="102" y="118"/>
                </a:cxn>
                <a:cxn ang="0">
                  <a:pos x="138" y="112"/>
                </a:cxn>
                <a:cxn ang="0">
                  <a:pos x="146" y="115"/>
                </a:cxn>
                <a:cxn ang="0">
                  <a:pos x="186" y="104"/>
                </a:cxn>
                <a:cxn ang="0">
                  <a:pos x="198" y="114"/>
                </a:cxn>
                <a:cxn ang="0">
                  <a:pos x="208" y="90"/>
                </a:cxn>
                <a:cxn ang="0">
                  <a:pos x="221" y="84"/>
                </a:cxn>
                <a:cxn ang="0">
                  <a:pos x="249" y="98"/>
                </a:cxn>
                <a:cxn ang="0">
                  <a:pos x="252" y="84"/>
                </a:cxn>
                <a:cxn ang="0">
                  <a:pos x="279" y="53"/>
                </a:cxn>
                <a:cxn ang="0">
                  <a:pos x="286" y="38"/>
                </a:cxn>
                <a:cxn ang="0">
                  <a:pos x="297" y="39"/>
                </a:cxn>
                <a:cxn ang="0">
                  <a:pos x="322" y="23"/>
                </a:cxn>
                <a:cxn ang="0">
                  <a:pos x="318" y="9"/>
                </a:cxn>
                <a:cxn ang="0">
                  <a:pos x="321" y="2"/>
                </a:cxn>
                <a:cxn ang="0">
                  <a:pos x="344" y="0"/>
                </a:cxn>
                <a:cxn ang="0">
                  <a:pos x="360" y="6"/>
                </a:cxn>
                <a:cxn ang="0">
                  <a:pos x="367" y="21"/>
                </a:cxn>
                <a:cxn ang="0">
                  <a:pos x="391" y="25"/>
                </a:cxn>
                <a:cxn ang="0">
                  <a:pos x="409" y="30"/>
                </a:cxn>
                <a:cxn ang="0">
                  <a:pos x="442" y="29"/>
                </a:cxn>
                <a:cxn ang="0">
                  <a:pos x="457" y="21"/>
                </a:cxn>
                <a:cxn ang="0">
                  <a:pos x="494" y="40"/>
                </a:cxn>
                <a:cxn ang="0">
                  <a:pos x="507" y="79"/>
                </a:cxn>
                <a:cxn ang="0">
                  <a:pos x="522" y="91"/>
                </a:cxn>
                <a:cxn ang="0">
                  <a:pos x="550" y="106"/>
                </a:cxn>
                <a:cxn ang="0">
                  <a:pos x="530" y="127"/>
                </a:cxn>
                <a:cxn ang="0">
                  <a:pos x="510" y="137"/>
                </a:cxn>
                <a:cxn ang="0">
                  <a:pos x="491" y="158"/>
                </a:cxn>
                <a:cxn ang="0">
                  <a:pos x="491" y="164"/>
                </a:cxn>
                <a:cxn ang="0">
                  <a:pos x="437" y="196"/>
                </a:cxn>
                <a:cxn ang="0">
                  <a:pos x="133" y="218"/>
                </a:cxn>
                <a:cxn ang="0">
                  <a:pos x="102" y="218"/>
                </a:cxn>
                <a:cxn ang="0">
                  <a:pos x="102" y="233"/>
                </a:cxn>
                <a:cxn ang="0">
                  <a:pos x="0" y="240"/>
                </a:cxn>
              </a:cxnLst>
              <a:rect l="0" t="0" r="r" b="b"/>
              <a:pathLst>
                <a:path w="551" h="241">
                  <a:moveTo>
                    <a:pt x="0" y="240"/>
                  </a:moveTo>
                  <a:lnTo>
                    <a:pt x="6" y="227"/>
                  </a:lnTo>
                  <a:lnTo>
                    <a:pt x="18" y="225"/>
                  </a:lnTo>
                  <a:lnTo>
                    <a:pt x="22" y="198"/>
                  </a:lnTo>
                  <a:lnTo>
                    <a:pt x="16" y="196"/>
                  </a:lnTo>
                  <a:lnTo>
                    <a:pt x="15" y="191"/>
                  </a:lnTo>
                  <a:lnTo>
                    <a:pt x="31" y="176"/>
                  </a:lnTo>
                  <a:lnTo>
                    <a:pt x="66" y="186"/>
                  </a:lnTo>
                  <a:lnTo>
                    <a:pt x="70" y="159"/>
                  </a:lnTo>
                  <a:lnTo>
                    <a:pt x="94" y="150"/>
                  </a:lnTo>
                  <a:lnTo>
                    <a:pt x="90" y="144"/>
                  </a:lnTo>
                  <a:lnTo>
                    <a:pt x="95" y="127"/>
                  </a:lnTo>
                  <a:lnTo>
                    <a:pt x="102" y="118"/>
                  </a:lnTo>
                  <a:lnTo>
                    <a:pt x="138" y="112"/>
                  </a:lnTo>
                  <a:lnTo>
                    <a:pt x="146" y="115"/>
                  </a:lnTo>
                  <a:lnTo>
                    <a:pt x="186" y="104"/>
                  </a:lnTo>
                  <a:lnTo>
                    <a:pt x="198" y="114"/>
                  </a:lnTo>
                  <a:lnTo>
                    <a:pt x="208" y="90"/>
                  </a:lnTo>
                  <a:lnTo>
                    <a:pt x="221" y="84"/>
                  </a:lnTo>
                  <a:lnTo>
                    <a:pt x="249" y="98"/>
                  </a:lnTo>
                  <a:lnTo>
                    <a:pt x="252" y="84"/>
                  </a:lnTo>
                  <a:lnTo>
                    <a:pt x="279" y="53"/>
                  </a:lnTo>
                  <a:lnTo>
                    <a:pt x="286" y="38"/>
                  </a:lnTo>
                  <a:lnTo>
                    <a:pt x="297" y="39"/>
                  </a:lnTo>
                  <a:lnTo>
                    <a:pt x="322" y="23"/>
                  </a:lnTo>
                  <a:lnTo>
                    <a:pt x="318" y="9"/>
                  </a:lnTo>
                  <a:lnTo>
                    <a:pt x="321" y="2"/>
                  </a:lnTo>
                  <a:lnTo>
                    <a:pt x="344" y="0"/>
                  </a:lnTo>
                  <a:lnTo>
                    <a:pt x="360" y="6"/>
                  </a:lnTo>
                  <a:lnTo>
                    <a:pt x="367" y="21"/>
                  </a:lnTo>
                  <a:lnTo>
                    <a:pt x="391" y="25"/>
                  </a:lnTo>
                  <a:lnTo>
                    <a:pt x="409" y="30"/>
                  </a:lnTo>
                  <a:lnTo>
                    <a:pt x="442" y="29"/>
                  </a:lnTo>
                  <a:lnTo>
                    <a:pt x="457" y="21"/>
                  </a:lnTo>
                  <a:lnTo>
                    <a:pt x="494" y="40"/>
                  </a:lnTo>
                  <a:lnTo>
                    <a:pt x="507" y="79"/>
                  </a:lnTo>
                  <a:lnTo>
                    <a:pt x="522" y="91"/>
                  </a:lnTo>
                  <a:lnTo>
                    <a:pt x="550" y="106"/>
                  </a:lnTo>
                  <a:lnTo>
                    <a:pt x="530" y="127"/>
                  </a:lnTo>
                  <a:lnTo>
                    <a:pt x="510" y="137"/>
                  </a:lnTo>
                  <a:lnTo>
                    <a:pt x="491" y="158"/>
                  </a:lnTo>
                  <a:lnTo>
                    <a:pt x="491" y="164"/>
                  </a:lnTo>
                  <a:lnTo>
                    <a:pt x="437" y="196"/>
                  </a:lnTo>
                  <a:lnTo>
                    <a:pt x="133" y="218"/>
                  </a:lnTo>
                  <a:lnTo>
                    <a:pt x="102" y="218"/>
                  </a:lnTo>
                  <a:lnTo>
                    <a:pt x="102" y="233"/>
                  </a:lnTo>
                  <a:lnTo>
                    <a:pt x="0" y="24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7" name="Freeform 39">
              <a:extLst>
                <a:ext uri="{FF2B5EF4-FFF2-40B4-BE49-F238E27FC236}">
                  <a16:creationId xmlns:a16="http://schemas.microsoft.com/office/drawing/2014/main" id="{CEF532CD-9384-4DF5-A7B0-BCC4350B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442" y="4689545"/>
              <a:ext cx="630157" cy="627149"/>
            </a:xfrm>
            <a:custGeom>
              <a:avLst/>
              <a:gdLst/>
              <a:ahLst/>
              <a:cxnLst>
                <a:cxn ang="0">
                  <a:pos x="5" y="89"/>
                </a:cxn>
                <a:cxn ang="0">
                  <a:pos x="21" y="122"/>
                </a:cxn>
                <a:cxn ang="0">
                  <a:pos x="42" y="177"/>
                </a:cxn>
                <a:cxn ang="0">
                  <a:pos x="30" y="217"/>
                </a:cxn>
                <a:cxn ang="0">
                  <a:pos x="33" y="244"/>
                </a:cxn>
                <a:cxn ang="0">
                  <a:pos x="14" y="264"/>
                </a:cxn>
                <a:cxn ang="0">
                  <a:pos x="78" y="265"/>
                </a:cxn>
                <a:cxn ang="0">
                  <a:pos x="167" y="281"/>
                </a:cxn>
                <a:cxn ang="0">
                  <a:pos x="176" y="257"/>
                </a:cxn>
                <a:cxn ang="0">
                  <a:pos x="213" y="284"/>
                </a:cxn>
                <a:cxn ang="0">
                  <a:pos x="234" y="284"/>
                </a:cxn>
                <a:cxn ang="0">
                  <a:pos x="251" y="308"/>
                </a:cxn>
                <a:cxn ang="0">
                  <a:pos x="276" y="317"/>
                </a:cxn>
                <a:cxn ang="0">
                  <a:pos x="295" y="303"/>
                </a:cxn>
                <a:cxn ang="0">
                  <a:pos x="308" y="305"/>
                </a:cxn>
                <a:cxn ang="0">
                  <a:pos x="324" y="312"/>
                </a:cxn>
                <a:cxn ang="0">
                  <a:pos x="343" y="301"/>
                </a:cxn>
                <a:cxn ang="0">
                  <a:pos x="338" y="283"/>
                </a:cxn>
                <a:cxn ang="0">
                  <a:pos x="355" y="284"/>
                </a:cxn>
                <a:cxn ang="0">
                  <a:pos x="373" y="292"/>
                </a:cxn>
                <a:cxn ang="0">
                  <a:pos x="385" y="296"/>
                </a:cxn>
                <a:cxn ang="0">
                  <a:pos x="399" y="310"/>
                </a:cxn>
                <a:cxn ang="0">
                  <a:pos x="407" y="309"/>
                </a:cxn>
                <a:cxn ang="0">
                  <a:pos x="414" y="308"/>
                </a:cxn>
                <a:cxn ang="0">
                  <a:pos x="424" y="301"/>
                </a:cxn>
                <a:cxn ang="0">
                  <a:pos x="407" y="292"/>
                </a:cxn>
                <a:cxn ang="0">
                  <a:pos x="394" y="286"/>
                </a:cxn>
                <a:cxn ang="0">
                  <a:pos x="373" y="269"/>
                </a:cxn>
                <a:cxn ang="0">
                  <a:pos x="388" y="260"/>
                </a:cxn>
                <a:cxn ang="0">
                  <a:pos x="397" y="253"/>
                </a:cxn>
                <a:cxn ang="0">
                  <a:pos x="404" y="239"/>
                </a:cxn>
                <a:cxn ang="0">
                  <a:pos x="392" y="232"/>
                </a:cxn>
                <a:cxn ang="0">
                  <a:pos x="371" y="246"/>
                </a:cxn>
                <a:cxn ang="0">
                  <a:pos x="355" y="235"/>
                </a:cxn>
                <a:cxn ang="0">
                  <a:pos x="363" y="233"/>
                </a:cxn>
                <a:cxn ang="0">
                  <a:pos x="359" y="229"/>
                </a:cxn>
                <a:cxn ang="0">
                  <a:pos x="357" y="229"/>
                </a:cxn>
                <a:cxn ang="0">
                  <a:pos x="340" y="234"/>
                </a:cxn>
                <a:cxn ang="0">
                  <a:pos x="303" y="232"/>
                </a:cxn>
                <a:cxn ang="0">
                  <a:pos x="317" y="209"/>
                </a:cxn>
                <a:cxn ang="0">
                  <a:pos x="339" y="218"/>
                </a:cxn>
                <a:cxn ang="0">
                  <a:pos x="349" y="184"/>
                </a:cxn>
                <a:cxn ang="0">
                  <a:pos x="201" y="163"/>
                </a:cxn>
                <a:cxn ang="0">
                  <a:pos x="218" y="101"/>
                </a:cxn>
                <a:cxn ang="0">
                  <a:pos x="237" y="64"/>
                </a:cxn>
                <a:cxn ang="0">
                  <a:pos x="228" y="0"/>
                </a:cxn>
              </a:cxnLst>
              <a:rect l="0" t="0" r="r" b="b"/>
              <a:pathLst>
                <a:path w="425" h="322">
                  <a:moveTo>
                    <a:pt x="0" y="3"/>
                  </a:moveTo>
                  <a:lnTo>
                    <a:pt x="5" y="89"/>
                  </a:lnTo>
                  <a:lnTo>
                    <a:pt x="15" y="100"/>
                  </a:lnTo>
                  <a:lnTo>
                    <a:pt x="21" y="122"/>
                  </a:lnTo>
                  <a:lnTo>
                    <a:pt x="46" y="151"/>
                  </a:lnTo>
                  <a:lnTo>
                    <a:pt x="42" y="177"/>
                  </a:lnTo>
                  <a:lnTo>
                    <a:pt x="30" y="203"/>
                  </a:lnTo>
                  <a:lnTo>
                    <a:pt x="30" y="217"/>
                  </a:lnTo>
                  <a:lnTo>
                    <a:pt x="34" y="229"/>
                  </a:lnTo>
                  <a:lnTo>
                    <a:pt x="33" y="244"/>
                  </a:lnTo>
                  <a:lnTo>
                    <a:pt x="24" y="253"/>
                  </a:lnTo>
                  <a:lnTo>
                    <a:pt x="14" y="264"/>
                  </a:lnTo>
                  <a:lnTo>
                    <a:pt x="21" y="272"/>
                  </a:lnTo>
                  <a:lnTo>
                    <a:pt x="78" y="265"/>
                  </a:lnTo>
                  <a:lnTo>
                    <a:pt x="124" y="283"/>
                  </a:lnTo>
                  <a:lnTo>
                    <a:pt x="167" y="281"/>
                  </a:lnTo>
                  <a:lnTo>
                    <a:pt x="164" y="268"/>
                  </a:lnTo>
                  <a:lnTo>
                    <a:pt x="176" y="257"/>
                  </a:lnTo>
                  <a:lnTo>
                    <a:pt x="207" y="265"/>
                  </a:lnTo>
                  <a:lnTo>
                    <a:pt x="213" y="284"/>
                  </a:lnTo>
                  <a:lnTo>
                    <a:pt x="221" y="281"/>
                  </a:lnTo>
                  <a:lnTo>
                    <a:pt x="234" y="284"/>
                  </a:lnTo>
                  <a:lnTo>
                    <a:pt x="248" y="296"/>
                  </a:lnTo>
                  <a:lnTo>
                    <a:pt x="251" y="308"/>
                  </a:lnTo>
                  <a:lnTo>
                    <a:pt x="265" y="308"/>
                  </a:lnTo>
                  <a:lnTo>
                    <a:pt x="276" y="317"/>
                  </a:lnTo>
                  <a:lnTo>
                    <a:pt x="286" y="312"/>
                  </a:lnTo>
                  <a:lnTo>
                    <a:pt x="295" y="303"/>
                  </a:lnTo>
                  <a:lnTo>
                    <a:pt x="295" y="296"/>
                  </a:lnTo>
                  <a:lnTo>
                    <a:pt x="308" y="305"/>
                  </a:lnTo>
                  <a:lnTo>
                    <a:pt x="316" y="298"/>
                  </a:lnTo>
                  <a:lnTo>
                    <a:pt x="324" y="312"/>
                  </a:lnTo>
                  <a:lnTo>
                    <a:pt x="336" y="305"/>
                  </a:lnTo>
                  <a:lnTo>
                    <a:pt x="343" y="301"/>
                  </a:lnTo>
                  <a:lnTo>
                    <a:pt x="336" y="296"/>
                  </a:lnTo>
                  <a:lnTo>
                    <a:pt x="338" y="283"/>
                  </a:lnTo>
                  <a:lnTo>
                    <a:pt x="343" y="283"/>
                  </a:lnTo>
                  <a:lnTo>
                    <a:pt x="355" y="284"/>
                  </a:lnTo>
                  <a:lnTo>
                    <a:pt x="357" y="294"/>
                  </a:lnTo>
                  <a:lnTo>
                    <a:pt x="373" y="292"/>
                  </a:lnTo>
                  <a:lnTo>
                    <a:pt x="383" y="298"/>
                  </a:lnTo>
                  <a:lnTo>
                    <a:pt x="385" y="296"/>
                  </a:lnTo>
                  <a:lnTo>
                    <a:pt x="391" y="304"/>
                  </a:lnTo>
                  <a:lnTo>
                    <a:pt x="399" y="310"/>
                  </a:lnTo>
                  <a:lnTo>
                    <a:pt x="395" y="321"/>
                  </a:lnTo>
                  <a:lnTo>
                    <a:pt x="407" y="309"/>
                  </a:lnTo>
                  <a:lnTo>
                    <a:pt x="414" y="316"/>
                  </a:lnTo>
                  <a:lnTo>
                    <a:pt x="414" y="308"/>
                  </a:lnTo>
                  <a:lnTo>
                    <a:pt x="424" y="307"/>
                  </a:lnTo>
                  <a:lnTo>
                    <a:pt x="424" y="301"/>
                  </a:lnTo>
                  <a:lnTo>
                    <a:pt x="413" y="296"/>
                  </a:lnTo>
                  <a:lnTo>
                    <a:pt x="407" y="292"/>
                  </a:lnTo>
                  <a:lnTo>
                    <a:pt x="398" y="294"/>
                  </a:lnTo>
                  <a:lnTo>
                    <a:pt x="394" y="286"/>
                  </a:lnTo>
                  <a:lnTo>
                    <a:pt x="383" y="286"/>
                  </a:lnTo>
                  <a:lnTo>
                    <a:pt x="373" y="269"/>
                  </a:lnTo>
                  <a:lnTo>
                    <a:pt x="379" y="267"/>
                  </a:lnTo>
                  <a:lnTo>
                    <a:pt x="388" y="260"/>
                  </a:lnTo>
                  <a:lnTo>
                    <a:pt x="390" y="253"/>
                  </a:lnTo>
                  <a:lnTo>
                    <a:pt x="397" y="253"/>
                  </a:lnTo>
                  <a:lnTo>
                    <a:pt x="407" y="244"/>
                  </a:lnTo>
                  <a:lnTo>
                    <a:pt x="404" y="239"/>
                  </a:lnTo>
                  <a:lnTo>
                    <a:pt x="404" y="223"/>
                  </a:lnTo>
                  <a:lnTo>
                    <a:pt x="392" y="232"/>
                  </a:lnTo>
                  <a:lnTo>
                    <a:pt x="379" y="234"/>
                  </a:lnTo>
                  <a:lnTo>
                    <a:pt x="371" y="246"/>
                  </a:lnTo>
                  <a:lnTo>
                    <a:pt x="351" y="241"/>
                  </a:lnTo>
                  <a:lnTo>
                    <a:pt x="355" y="235"/>
                  </a:lnTo>
                  <a:lnTo>
                    <a:pt x="361" y="230"/>
                  </a:lnTo>
                  <a:lnTo>
                    <a:pt x="363" y="233"/>
                  </a:lnTo>
                  <a:lnTo>
                    <a:pt x="367" y="225"/>
                  </a:lnTo>
                  <a:lnTo>
                    <a:pt x="359" y="229"/>
                  </a:lnTo>
                  <a:lnTo>
                    <a:pt x="357" y="225"/>
                  </a:lnTo>
                  <a:lnTo>
                    <a:pt x="357" y="229"/>
                  </a:lnTo>
                  <a:lnTo>
                    <a:pt x="348" y="226"/>
                  </a:lnTo>
                  <a:lnTo>
                    <a:pt x="340" y="234"/>
                  </a:lnTo>
                  <a:lnTo>
                    <a:pt x="326" y="236"/>
                  </a:lnTo>
                  <a:lnTo>
                    <a:pt x="303" y="232"/>
                  </a:lnTo>
                  <a:lnTo>
                    <a:pt x="303" y="227"/>
                  </a:lnTo>
                  <a:lnTo>
                    <a:pt x="317" y="209"/>
                  </a:lnTo>
                  <a:lnTo>
                    <a:pt x="329" y="208"/>
                  </a:lnTo>
                  <a:lnTo>
                    <a:pt x="339" y="218"/>
                  </a:lnTo>
                  <a:lnTo>
                    <a:pt x="376" y="223"/>
                  </a:lnTo>
                  <a:lnTo>
                    <a:pt x="349" y="184"/>
                  </a:lnTo>
                  <a:lnTo>
                    <a:pt x="354" y="158"/>
                  </a:lnTo>
                  <a:lnTo>
                    <a:pt x="201" y="163"/>
                  </a:lnTo>
                  <a:lnTo>
                    <a:pt x="203" y="148"/>
                  </a:lnTo>
                  <a:lnTo>
                    <a:pt x="218" y="101"/>
                  </a:lnTo>
                  <a:lnTo>
                    <a:pt x="246" y="73"/>
                  </a:lnTo>
                  <a:lnTo>
                    <a:pt x="237" y="64"/>
                  </a:lnTo>
                  <a:lnTo>
                    <a:pt x="241" y="34"/>
                  </a:lnTo>
                  <a:lnTo>
                    <a:pt x="228" y="0"/>
                  </a:lnTo>
                  <a:lnTo>
                    <a:pt x="0" y="3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8" name="Freeform 40">
              <a:extLst>
                <a:ext uri="{FF2B5EF4-FFF2-40B4-BE49-F238E27FC236}">
                  <a16:creationId xmlns:a16="http://schemas.microsoft.com/office/drawing/2014/main" id="{1EC6DFCE-BA27-448F-AAE6-89C1819E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83" y="2003126"/>
              <a:ext cx="411110" cy="730350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6" y="205"/>
                </a:cxn>
                <a:cxn ang="0">
                  <a:pos x="17" y="181"/>
                </a:cxn>
                <a:cxn ang="0">
                  <a:pos x="38" y="146"/>
                </a:cxn>
                <a:cxn ang="0">
                  <a:pos x="29" y="122"/>
                </a:cxn>
                <a:cxn ang="0">
                  <a:pos x="37" y="91"/>
                </a:cxn>
                <a:cxn ang="0">
                  <a:pos x="37" y="79"/>
                </a:cxn>
                <a:cxn ang="0">
                  <a:pos x="67" y="7"/>
                </a:cxn>
                <a:cxn ang="0">
                  <a:pos x="74" y="8"/>
                </a:cxn>
                <a:cxn ang="0">
                  <a:pos x="81" y="22"/>
                </a:cxn>
                <a:cxn ang="0">
                  <a:pos x="118" y="9"/>
                </a:cxn>
                <a:cxn ang="0">
                  <a:pos x="120" y="5"/>
                </a:cxn>
                <a:cxn ang="0">
                  <a:pos x="131" y="0"/>
                </a:cxn>
                <a:cxn ang="0">
                  <a:pos x="150" y="9"/>
                </a:cxn>
                <a:cxn ang="0">
                  <a:pos x="168" y="21"/>
                </a:cxn>
                <a:cxn ang="0">
                  <a:pos x="202" y="123"/>
                </a:cxn>
                <a:cxn ang="0">
                  <a:pos x="227" y="126"/>
                </a:cxn>
                <a:cxn ang="0">
                  <a:pos x="231" y="131"/>
                </a:cxn>
                <a:cxn ang="0">
                  <a:pos x="228" y="135"/>
                </a:cxn>
                <a:cxn ang="0">
                  <a:pos x="248" y="159"/>
                </a:cxn>
                <a:cxn ang="0">
                  <a:pos x="249" y="153"/>
                </a:cxn>
                <a:cxn ang="0">
                  <a:pos x="268" y="170"/>
                </a:cxn>
                <a:cxn ang="0">
                  <a:pos x="262" y="172"/>
                </a:cxn>
                <a:cxn ang="0">
                  <a:pos x="264" y="176"/>
                </a:cxn>
                <a:cxn ang="0">
                  <a:pos x="276" y="176"/>
                </a:cxn>
                <a:cxn ang="0">
                  <a:pos x="267" y="197"/>
                </a:cxn>
                <a:cxn ang="0">
                  <a:pos x="256" y="195"/>
                </a:cxn>
                <a:cxn ang="0">
                  <a:pos x="248" y="201"/>
                </a:cxn>
                <a:cxn ang="0">
                  <a:pos x="248" y="209"/>
                </a:cxn>
                <a:cxn ang="0">
                  <a:pos x="240" y="215"/>
                </a:cxn>
                <a:cxn ang="0">
                  <a:pos x="231" y="213"/>
                </a:cxn>
                <a:cxn ang="0">
                  <a:pos x="229" y="224"/>
                </a:cxn>
                <a:cxn ang="0">
                  <a:pos x="223" y="220"/>
                </a:cxn>
                <a:cxn ang="0">
                  <a:pos x="219" y="233"/>
                </a:cxn>
                <a:cxn ang="0">
                  <a:pos x="207" y="221"/>
                </a:cxn>
                <a:cxn ang="0">
                  <a:pos x="198" y="233"/>
                </a:cxn>
                <a:cxn ang="0">
                  <a:pos x="186" y="238"/>
                </a:cxn>
                <a:cxn ang="0">
                  <a:pos x="183" y="250"/>
                </a:cxn>
                <a:cxn ang="0">
                  <a:pos x="172" y="247"/>
                </a:cxn>
                <a:cxn ang="0">
                  <a:pos x="177" y="238"/>
                </a:cxn>
                <a:cxn ang="0">
                  <a:pos x="167" y="228"/>
                </a:cxn>
                <a:cxn ang="0">
                  <a:pos x="159" y="243"/>
                </a:cxn>
                <a:cxn ang="0">
                  <a:pos x="162" y="273"/>
                </a:cxn>
                <a:cxn ang="0">
                  <a:pos x="158" y="280"/>
                </a:cxn>
                <a:cxn ang="0">
                  <a:pos x="147" y="280"/>
                </a:cxn>
                <a:cxn ang="0">
                  <a:pos x="141" y="279"/>
                </a:cxn>
                <a:cxn ang="0">
                  <a:pos x="131" y="297"/>
                </a:cxn>
                <a:cxn ang="0">
                  <a:pos x="120" y="297"/>
                </a:cxn>
                <a:cxn ang="0">
                  <a:pos x="122" y="311"/>
                </a:cxn>
                <a:cxn ang="0">
                  <a:pos x="113" y="300"/>
                </a:cxn>
                <a:cxn ang="0">
                  <a:pos x="94" y="313"/>
                </a:cxn>
                <a:cxn ang="0">
                  <a:pos x="92" y="324"/>
                </a:cxn>
                <a:cxn ang="0">
                  <a:pos x="99" y="329"/>
                </a:cxn>
                <a:cxn ang="0">
                  <a:pos x="90" y="332"/>
                </a:cxn>
                <a:cxn ang="0">
                  <a:pos x="92" y="343"/>
                </a:cxn>
                <a:cxn ang="0">
                  <a:pos x="83" y="352"/>
                </a:cxn>
                <a:cxn ang="0">
                  <a:pos x="83" y="373"/>
                </a:cxn>
                <a:cxn ang="0">
                  <a:pos x="77" y="374"/>
                </a:cxn>
                <a:cxn ang="0">
                  <a:pos x="52" y="345"/>
                </a:cxn>
                <a:cxn ang="0">
                  <a:pos x="0" y="204"/>
                </a:cxn>
              </a:cxnLst>
              <a:rect l="0" t="0" r="r" b="b"/>
              <a:pathLst>
                <a:path w="277" h="375">
                  <a:moveTo>
                    <a:pt x="0" y="204"/>
                  </a:moveTo>
                  <a:lnTo>
                    <a:pt x="16" y="205"/>
                  </a:lnTo>
                  <a:lnTo>
                    <a:pt x="17" y="181"/>
                  </a:lnTo>
                  <a:lnTo>
                    <a:pt x="38" y="146"/>
                  </a:lnTo>
                  <a:lnTo>
                    <a:pt x="29" y="122"/>
                  </a:lnTo>
                  <a:lnTo>
                    <a:pt x="37" y="91"/>
                  </a:lnTo>
                  <a:lnTo>
                    <a:pt x="37" y="79"/>
                  </a:lnTo>
                  <a:lnTo>
                    <a:pt x="67" y="7"/>
                  </a:lnTo>
                  <a:lnTo>
                    <a:pt x="74" y="8"/>
                  </a:lnTo>
                  <a:lnTo>
                    <a:pt x="81" y="22"/>
                  </a:lnTo>
                  <a:lnTo>
                    <a:pt x="118" y="9"/>
                  </a:lnTo>
                  <a:lnTo>
                    <a:pt x="120" y="5"/>
                  </a:lnTo>
                  <a:lnTo>
                    <a:pt x="131" y="0"/>
                  </a:lnTo>
                  <a:lnTo>
                    <a:pt x="150" y="9"/>
                  </a:lnTo>
                  <a:lnTo>
                    <a:pt x="168" y="21"/>
                  </a:lnTo>
                  <a:lnTo>
                    <a:pt x="202" y="123"/>
                  </a:lnTo>
                  <a:lnTo>
                    <a:pt x="227" y="126"/>
                  </a:lnTo>
                  <a:lnTo>
                    <a:pt x="231" y="131"/>
                  </a:lnTo>
                  <a:lnTo>
                    <a:pt x="228" y="135"/>
                  </a:lnTo>
                  <a:lnTo>
                    <a:pt x="248" y="159"/>
                  </a:lnTo>
                  <a:lnTo>
                    <a:pt x="249" y="153"/>
                  </a:lnTo>
                  <a:lnTo>
                    <a:pt x="268" y="170"/>
                  </a:lnTo>
                  <a:lnTo>
                    <a:pt x="262" y="172"/>
                  </a:lnTo>
                  <a:lnTo>
                    <a:pt x="264" y="176"/>
                  </a:lnTo>
                  <a:lnTo>
                    <a:pt x="276" y="176"/>
                  </a:lnTo>
                  <a:lnTo>
                    <a:pt x="267" y="197"/>
                  </a:lnTo>
                  <a:lnTo>
                    <a:pt x="256" y="195"/>
                  </a:lnTo>
                  <a:lnTo>
                    <a:pt x="248" y="201"/>
                  </a:lnTo>
                  <a:lnTo>
                    <a:pt x="248" y="209"/>
                  </a:lnTo>
                  <a:lnTo>
                    <a:pt x="240" y="215"/>
                  </a:lnTo>
                  <a:lnTo>
                    <a:pt x="231" y="213"/>
                  </a:lnTo>
                  <a:lnTo>
                    <a:pt x="229" y="224"/>
                  </a:lnTo>
                  <a:lnTo>
                    <a:pt x="223" y="220"/>
                  </a:lnTo>
                  <a:lnTo>
                    <a:pt x="219" y="233"/>
                  </a:lnTo>
                  <a:lnTo>
                    <a:pt x="207" y="221"/>
                  </a:lnTo>
                  <a:lnTo>
                    <a:pt x="198" y="233"/>
                  </a:lnTo>
                  <a:lnTo>
                    <a:pt x="186" y="238"/>
                  </a:lnTo>
                  <a:lnTo>
                    <a:pt x="183" y="250"/>
                  </a:lnTo>
                  <a:lnTo>
                    <a:pt x="172" y="247"/>
                  </a:lnTo>
                  <a:lnTo>
                    <a:pt x="177" y="238"/>
                  </a:lnTo>
                  <a:lnTo>
                    <a:pt x="167" y="228"/>
                  </a:lnTo>
                  <a:lnTo>
                    <a:pt x="159" y="243"/>
                  </a:lnTo>
                  <a:lnTo>
                    <a:pt x="162" y="273"/>
                  </a:lnTo>
                  <a:lnTo>
                    <a:pt x="158" y="280"/>
                  </a:lnTo>
                  <a:lnTo>
                    <a:pt x="147" y="280"/>
                  </a:lnTo>
                  <a:lnTo>
                    <a:pt x="141" y="279"/>
                  </a:lnTo>
                  <a:lnTo>
                    <a:pt x="131" y="297"/>
                  </a:lnTo>
                  <a:lnTo>
                    <a:pt x="120" y="297"/>
                  </a:lnTo>
                  <a:lnTo>
                    <a:pt x="122" y="311"/>
                  </a:lnTo>
                  <a:lnTo>
                    <a:pt x="113" y="300"/>
                  </a:lnTo>
                  <a:lnTo>
                    <a:pt x="94" y="313"/>
                  </a:lnTo>
                  <a:lnTo>
                    <a:pt x="92" y="324"/>
                  </a:lnTo>
                  <a:lnTo>
                    <a:pt x="99" y="329"/>
                  </a:lnTo>
                  <a:lnTo>
                    <a:pt x="90" y="332"/>
                  </a:lnTo>
                  <a:lnTo>
                    <a:pt x="92" y="343"/>
                  </a:lnTo>
                  <a:lnTo>
                    <a:pt x="83" y="352"/>
                  </a:lnTo>
                  <a:lnTo>
                    <a:pt x="83" y="373"/>
                  </a:lnTo>
                  <a:lnTo>
                    <a:pt x="77" y="374"/>
                  </a:lnTo>
                  <a:lnTo>
                    <a:pt x="52" y="345"/>
                  </a:lnTo>
                  <a:lnTo>
                    <a:pt x="0" y="204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19" name="Freeform 41">
              <a:extLst>
                <a:ext uri="{FF2B5EF4-FFF2-40B4-BE49-F238E27FC236}">
                  <a16:creationId xmlns:a16="http://schemas.microsoft.com/office/drawing/2014/main" id="{C3FE3ED4-2181-44EB-8621-40FF8211D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408" y="3389204"/>
              <a:ext cx="509523" cy="287377"/>
            </a:xfrm>
            <a:custGeom>
              <a:avLst/>
              <a:gdLst/>
              <a:ahLst/>
              <a:cxnLst>
                <a:cxn ang="0">
                  <a:pos x="8" y="86"/>
                </a:cxn>
                <a:cxn ang="0">
                  <a:pos x="76" y="50"/>
                </a:cxn>
                <a:cxn ang="0">
                  <a:pos x="105" y="37"/>
                </a:cxn>
                <a:cxn ang="0">
                  <a:pos x="137" y="57"/>
                </a:cxn>
                <a:cxn ang="0">
                  <a:pos x="167" y="73"/>
                </a:cxn>
                <a:cxn ang="0">
                  <a:pos x="193" y="77"/>
                </a:cxn>
                <a:cxn ang="0">
                  <a:pos x="193" y="90"/>
                </a:cxn>
                <a:cxn ang="0">
                  <a:pos x="179" y="119"/>
                </a:cxn>
                <a:cxn ang="0">
                  <a:pos x="198" y="126"/>
                </a:cxn>
                <a:cxn ang="0">
                  <a:pos x="212" y="131"/>
                </a:cxn>
                <a:cxn ang="0">
                  <a:pos x="222" y="136"/>
                </a:cxn>
                <a:cxn ang="0">
                  <a:pos x="239" y="135"/>
                </a:cxn>
                <a:cxn ang="0">
                  <a:pos x="259" y="142"/>
                </a:cxn>
                <a:cxn ang="0">
                  <a:pos x="226" y="111"/>
                </a:cxn>
                <a:cxn ang="0">
                  <a:pos x="235" y="107"/>
                </a:cxn>
                <a:cxn ang="0">
                  <a:pos x="234" y="60"/>
                </a:cxn>
                <a:cxn ang="0">
                  <a:pos x="246" y="32"/>
                </a:cxn>
                <a:cxn ang="0">
                  <a:pos x="264" y="20"/>
                </a:cxn>
                <a:cxn ang="0">
                  <a:pos x="247" y="35"/>
                </a:cxn>
                <a:cxn ang="0">
                  <a:pos x="246" y="60"/>
                </a:cxn>
                <a:cxn ang="0">
                  <a:pos x="249" y="68"/>
                </a:cxn>
                <a:cxn ang="0">
                  <a:pos x="255" y="81"/>
                </a:cxn>
                <a:cxn ang="0">
                  <a:pos x="244" y="88"/>
                </a:cxn>
                <a:cxn ang="0">
                  <a:pos x="259" y="92"/>
                </a:cxn>
                <a:cxn ang="0">
                  <a:pos x="252" y="96"/>
                </a:cxn>
                <a:cxn ang="0">
                  <a:pos x="274" y="125"/>
                </a:cxn>
                <a:cxn ang="0">
                  <a:pos x="285" y="132"/>
                </a:cxn>
                <a:cxn ang="0">
                  <a:pos x="291" y="136"/>
                </a:cxn>
                <a:cxn ang="0">
                  <a:pos x="293" y="145"/>
                </a:cxn>
                <a:cxn ang="0">
                  <a:pos x="312" y="140"/>
                </a:cxn>
                <a:cxn ang="0">
                  <a:pos x="336" y="113"/>
                </a:cxn>
                <a:cxn ang="0">
                  <a:pos x="336" y="129"/>
                </a:cxn>
                <a:cxn ang="0">
                  <a:pos x="332" y="146"/>
                </a:cxn>
                <a:cxn ang="0">
                  <a:pos x="342" y="93"/>
                </a:cxn>
                <a:cxn ang="0">
                  <a:pos x="297" y="102"/>
                </a:cxn>
                <a:cxn ang="0">
                  <a:pos x="265" y="0"/>
                </a:cxn>
              </a:cxnLst>
              <a:rect l="0" t="0" r="r" b="b"/>
              <a:pathLst>
                <a:path w="343" h="148">
                  <a:moveTo>
                    <a:pt x="0" y="43"/>
                  </a:moveTo>
                  <a:lnTo>
                    <a:pt x="8" y="86"/>
                  </a:lnTo>
                  <a:lnTo>
                    <a:pt x="34" y="60"/>
                  </a:lnTo>
                  <a:lnTo>
                    <a:pt x="76" y="50"/>
                  </a:lnTo>
                  <a:lnTo>
                    <a:pt x="83" y="39"/>
                  </a:lnTo>
                  <a:lnTo>
                    <a:pt x="105" y="37"/>
                  </a:lnTo>
                  <a:lnTo>
                    <a:pt x="125" y="43"/>
                  </a:lnTo>
                  <a:lnTo>
                    <a:pt x="137" y="57"/>
                  </a:lnTo>
                  <a:lnTo>
                    <a:pt x="154" y="60"/>
                  </a:lnTo>
                  <a:lnTo>
                    <a:pt x="167" y="73"/>
                  </a:lnTo>
                  <a:lnTo>
                    <a:pt x="184" y="81"/>
                  </a:lnTo>
                  <a:lnTo>
                    <a:pt x="193" y="77"/>
                  </a:lnTo>
                  <a:lnTo>
                    <a:pt x="196" y="84"/>
                  </a:lnTo>
                  <a:lnTo>
                    <a:pt x="193" y="90"/>
                  </a:lnTo>
                  <a:lnTo>
                    <a:pt x="190" y="100"/>
                  </a:lnTo>
                  <a:lnTo>
                    <a:pt x="179" y="119"/>
                  </a:lnTo>
                  <a:lnTo>
                    <a:pt x="184" y="131"/>
                  </a:lnTo>
                  <a:lnTo>
                    <a:pt x="198" y="126"/>
                  </a:lnTo>
                  <a:lnTo>
                    <a:pt x="198" y="120"/>
                  </a:lnTo>
                  <a:lnTo>
                    <a:pt x="212" y="131"/>
                  </a:lnTo>
                  <a:lnTo>
                    <a:pt x="214" y="125"/>
                  </a:lnTo>
                  <a:lnTo>
                    <a:pt x="222" y="136"/>
                  </a:lnTo>
                  <a:lnTo>
                    <a:pt x="226" y="131"/>
                  </a:lnTo>
                  <a:lnTo>
                    <a:pt x="239" y="135"/>
                  </a:lnTo>
                  <a:lnTo>
                    <a:pt x="247" y="133"/>
                  </a:lnTo>
                  <a:lnTo>
                    <a:pt x="259" y="142"/>
                  </a:lnTo>
                  <a:lnTo>
                    <a:pt x="249" y="126"/>
                  </a:lnTo>
                  <a:lnTo>
                    <a:pt x="226" y="111"/>
                  </a:lnTo>
                  <a:lnTo>
                    <a:pt x="246" y="122"/>
                  </a:lnTo>
                  <a:lnTo>
                    <a:pt x="235" y="107"/>
                  </a:lnTo>
                  <a:lnTo>
                    <a:pt x="229" y="91"/>
                  </a:lnTo>
                  <a:lnTo>
                    <a:pt x="234" y="60"/>
                  </a:lnTo>
                  <a:lnTo>
                    <a:pt x="219" y="53"/>
                  </a:lnTo>
                  <a:lnTo>
                    <a:pt x="246" y="32"/>
                  </a:lnTo>
                  <a:lnTo>
                    <a:pt x="247" y="18"/>
                  </a:lnTo>
                  <a:lnTo>
                    <a:pt x="264" y="20"/>
                  </a:lnTo>
                  <a:lnTo>
                    <a:pt x="259" y="32"/>
                  </a:lnTo>
                  <a:lnTo>
                    <a:pt x="247" y="35"/>
                  </a:lnTo>
                  <a:lnTo>
                    <a:pt x="244" y="49"/>
                  </a:lnTo>
                  <a:lnTo>
                    <a:pt x="246" y="60"/>
                  </a:lnTo>
                  <a:lnTo>
                    <a:pt x="255" y="55"/>
                  </a:lnTo>
                  <a:lnTo>
                    <a:pt x="249" y="68"/>
                  </a:lnTo>
                  <a:lnTo>
                    <a:pt x="254" y="75"/>
                  </a:lnTo>
                  <a:lnTo>
                    <a:pt x="255" y="81"/>
                  </a:lnTo>
                  <a:lnTo>
                    <a:pt x="247" y="78"/>
                  </a:lnTo>
                  <a:lnTo>
                    <a:pt x="244" y="88"/>
                  </a:lnTo>
                  <a:lnTo>
                    <a:pt x="261" y="86"/>
                  </a:lnTo>
                  <a:lnTo>
                    <a:pt x="259" y="92"/>
                  </a:lnTo>
                  <a:lnTo>
                    <a:pt x="268" y="98"/>
                  </a:lnTo>
                  <a:lnTo>
                    <a:pt x="252" y="96"/>
                  </a:lnTo>
                  <a:lnTo>
                    <a:pt x="258" y="116"/>
                  </a:lnTo>
                  <a:lnTo>
                    <a:pt x="274" y="125"/>
                  </a:lnTo>
                  <a:lnTo>
                    <a:pt x="285" y="115"/>
                  </a:lnTo>
                  <a:lnTo>
                    <a:pt x="285" y="132"/>
                  </a:lnTo>
                  <a:lnTo>
                    <a:pt x="298" y="128"/>
                  </a:lnTo>
                  <a:lnTo>
                    <a:pt x="291" y="136"/>
                  </a:lnTo>
                  <a:lnTo>
                    <a:pt x="299" y="135"/>
                  </a:lnTo>
                  <a:lnTo>
                    <a:pt x="293" y="145"/>
                  </a:lnTo>
                  <a:lnTo>
                    <a:pt x="296" y="147"/>
                  </a:lnTo>
                  <a:lnTo>
                    <a:pt x="312" y="140"/>
                  </a:lnTo>
                  <a:lnTo>
                    <a:pt x="330" y="132"/>
                  </a:lnTo>
                  <a:lnTo>
                    <a:pt x="336" y="113"/>
                  </a:lnTo>
                  <a:lnTo>
                    <a:pt x="338" y="125"/>
                  </a:lnTo>
                  <a:lnTo>
                    <a:pt x="336" y="129"/>
                  </a:lnTo>
                  <a:lnTo>
                    <a:pt x="332" y="140"/>
                  </a:lnTo>
                  <a:lnTo>
                    <a:pt x="332" y="146"/>
                  </a:lnTo>
                  <a:lnTo>
                    <a:pt x="339" y="129"/>
                  </a:lnTo>
                  <a:lnTo>
                    <a:pt x="342" y="93"/>
                  </a:lnTo>
                  <a:lnTo>
                    <a:pt x="322" y="98"/>
                  </a:lnTo>
                  <a:lnTo>
                    <a:pt x="297" y="102"/>
                  </a:lnTo>
                  <a:lnTo>
                    <a:pt x="294" y="93"/>
                  </a:lnTo>
                  <a:lnTo>
                    <a:pt x="265" y="0"/>
                  </a:lnTo>
                  <a:lnTo>
                    <a:pt x="0" y="43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0" name="Freeform 42">
              <a:extLst>
                <a:ext uri="{FF2B5EF4-FFF2-40B4-BE49-F238E27FC236}">
                  <a16:creationId xmlns:a16="http://schemas.microsoft.com/office/drawing/2014/main" id="{6D589847-905D-4AA6-A94A-252B6EB37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137" y="2773170"/>
              <a:ext cx="377777" cy="212754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1"/>
                </a:cxn>
                <a:cxn ang="0">
                  <a:pos x="117" y="80"/>
                </a:cxn>
                <a:cxn ang="0">
                  <a:pos x="140" y="75"/>
                </a:cxn>
                <a:cxn ang="0">
                  <a:pos x="148" y="75"/>
                </a:cxn>
                <a:cxn ang="0">
                  <a:pos x="158" y="92"/>
                </a:cxn>
                <a:cxn ang="0">
                  <a:pos x="171" y="93"/>
                </a:cxn>
                <a:cxn ang="0">
                  <a:pos x="178" y="108"/>
                </a:cxn>
                <a:cxn ang="0">
                  <a:pos x="186" y="109"/>
                </a:cxn>
                <a:cxn ang="0">
                  <a:pos x="188" y="99"/>
                </a:cxn>
                <a:cxn ang="0">
                  <a:pos x="195" y="97"/>
                </a:cxn>
                <a:cxn ang="0">
                  <a:pos x="199" y="86"/>
                </a:cxn>
                <a:cxn ang="0">
                  <a:pos x="203" y="85"/>
                </a:cxn>
                <a:cxn ang="0">
                  <a:pos x="208" y="100"/>
                </a:cxn>
                <a:cxn ang="0">
                  <a:pos x="219" y="97"/>
                </a:cxn>
                <a:cxn ang="0">
                  <a:pos x="223" y="89"/>
                </a:cxn>
                <a:cxn ang="0">
                  <a:pos x="236" y="84"/>
                </a:cxn>
                <a:cxn ang="0">
                  <a:pos x="247" y="82"/>
                </a:cxn>
                <a:cxn ang="0">
                  <a:pos x="254" y="87"/>
                </a:cxn>
                <a:cxn ang="0">
                  <a:pos x="252" y="72"/>
                </a:cxn>
                <a:cxn ang="0">
                  <a:pos x="239" y="52"/>
                </a:cxn>
                <a:cxn ang="0">
                  <a:pos x="231" y="50"/>
                </a:cxn>
                <a:cxn ang="0">
                  <a:pos x="223" y="50"/>
                </a:cxn>
                <a:cxn ang="0">
                  <a:pos x="226" y="54"/>
                </a:cxn>
                <a:cxn ang="0">
                  <a:pos x="231" y="54"/>
                </a:cxn>
                <a:cxn ang="0">
                  <a:pos x="236" y="55"/>
                </a:cxn>
                <a:cxn ang="0">
                  <a:pos x="242" y="61"/>
                </a:cxn>
                <a:cxn ang="0">
                  <a:pos x="246" y="68"/>
                </a:cxn>
                <a:cxn ang="0">
                  <a:pos x="241" y="74"/>
                </a:cxn>
                <a:cxn ang="0">
                  <a:pos x="220" y="82"/>
                </a:cxn>
                <a:cxn ang="0">
                  <a:pos x="210" y="77"/>
                </a:cxn>
                <a:cxn ang="0">
                  <a:pos x="206" y="68"/>
                </a:cxn>
                <a:cxn ang="0">
                  <a:pos x="194" y="66"/>
                </a:cxn>
                <a:cxn ang="0">
                  <a:pos x="198" y="60"/>
                </a:cxn>
                <a:cxn ang="0">
                  <a:pos x="187" y="50"/>
                </a:cxn>
                <a:cxn ang="0">
                  <a:pos x="172" y="44"/>
                </a:cxn>
                <a:cxn ang="0">
                  <a:pos x="171" y="50"/>
                </a:cxn>
                <a:cxn ang="0">
                  <a:pos x="163" y="47"/>
                </a:cxn>
                <a:cxn ang="0">
                  <a:pos x="162" y="41"/>
                </a:cxn>
                <a:cxn ang="0">
                  <a:pos x="162" y="35"/>
                </a:cxn>
                <a:cxn ang="0">
                  <a:pos x="171" y="30"/>
                </a:cxn>
                <a:cxn ang="0">
                  <a:pos x="170" y="24"/>
                </a:cxn>
                <a:cxn ang="0">
                  <a:pos x="180" y="19"/>
                </a:cxn>
                <a:cxn ang="0">
                  <a:pos x="169" y="10"/>
                </a:cxn>
                <a:cxn ang="0">
                  <a:pos x="163" y="0"/>
                </a:cxn>
                <a:cxn ang="0">
                  <a:pos x="140" y="15"/>
                </a:cxn>
                <a:cxn ang="0">
                  <a:pos x="56" y="32"/>
                </a:cxn>
                <a:cxn ang="0">
                  <a:pos x="0" y="44"/>
                </a:cxn>
              </a:cxnLst>
              <a:rect l="0" t="0" r="r" b="b"/>
              <a:pathLst>
                <a:path w="255" h="110">
                  <a:moveTo>
                    <a:pt x="0" y="44"/>
                  </a:moveTo>
                  <a:lnTo>
                    <a:pt x="0" y="101"/>
                  </a:lnTo>
                  <a:lnTo>
                    <a:pt x="117" y="80"/>
                  </a:lnTo>
                  <a:lnTo>
                    <a:pt x="140" y="75"/>
                  </a:lnTo>
                  <a:lnTo>
                    <a:pt x="148" y="75"/>
                  </a:lnTo>
                  <a:lnTo>
                    <a:pt x="158" y="92"/>
                  </a:lnTo>
                  <a:lnTo>
                    <a:pt x="171" y="93"/>
                  </a:lnTo>
                  <a:lnTo>
                    <a:pt x="178" y="108"/>
                  </a:lnTo>
                  <a:lnTo>
                    <a:pt x="186" y="109"/>
                  </a:lnTo>
                  <a:lnTo>
                    <a:pt x="188" y="99"/>
                  </a:lnTo>
                  <a:lnTo>
                    <a:pt x="195" y="97"/>
                  </a:lnTo>
                  <a:lnTo>
                    <a:pt x="199" y="86"/>
                  </a:lnTo>
                  <a:lnTo>
                    <a:pt x="203" y="85"/>
                  </a:lnTo>
                  <a:lnTo>
                    <a:pt x="208" y="100"/>
                  </a:lnTo>
                  <a:lnTo>
                    <a:pt x="219" y="97"/>
                  </a:lnTo>
                  <a:lnTo>
                    <a:pt x="223" y="89"/>
                  </a:lnTo>
                  <a:lnTo>
                    <a:pt x="236" y="84"/>
                  </a:lnTo>
                  <a:lnTo>
                    <a:pt x="247" y="82"/>
                  </a:lnTo>
                  <a:lnTo>
                    <a:pt x="254" y="87"/>
                  </a:lnTo>
                  <a:lnTo>
                    <a:pt x="252" y="72"/>
                  </a:lnTo>
                  <a:lnTo>
                    <a:pt x="239" y="52"/>
                  </a:lnTo>
                  <a:lnTo>
                    <a:pt x="231" y="50"/>
                  </a:lnTo>
                  <a:lnTo>
                    <a:pt x="223" y="50"/>
                  </a:lnTo>
                  <a:lnTo>
                    <a:pt x="226" y="54"/>
                  </a:lnTo>
                  <a:lnTo>
                    <a:pt x="231" y="54"/>
                  </a:lnTo>
                  <a:lnTo>
                    <a:pt x="236" y="55"/>
                  </a:lnTo>
                  <a:lnTo>
                    <a:pt x="242" y="61"/>
                  </a:lnTo>
                  <a:lnTo>
                    <a:pt x="246" y="68"/>
                  </a:lnTo>
                  <a:lnTo>
                    <a:pt x="241" y="74"/>
                  </a:lnTo>
                  <a:lnTo>
                    <a:pt x="220" y="82"/>
                  </a:lnTo>
                  <a:lnTo>
                    <a:pt x="210" y="77"/>
                  </a:lnTo>
                  <a:lnTo>
                    <a:pt x="206" y="68"/>
                  </a:lnTo>
                  <a:lnTo>
                    <a:pt x="194" y="66"/>
                  </a:lnTo>
                  <a:lnTo>
                    <a:pt x="198" y="60"/>
                  </a:lnTo>
                  <a:lnTo>
                    <a:pt x="187" y="50"/>
                  </a:lnTo>
                  <a:lnTo>
                    <a:pt x="172" y="44"/>
                  </a:lnTo>
                  <a:lnTo>
                    <a:pt x="171" y="50"/>
                  </a:lnTo>
                  <a:lnTo>
                    <a:pt x="163" y="47"/>
                  </a:lnTo>
                  <a:lnTo>
                    <a:pt x="162" y="41"/>
                  </a:lnTo>
                  <a:lnTo>
                    <a:pt x="162" y="35"/>
                  </a:lnTo>
                  <a:lnTo>
                    <a:pt x="171" y="30"/>
                  </a:lnTo>
                  <a:lnTo>
                    <a:pt x="170" y="24"/>
                  </a:lnTo>
                  <a:lnTo>
                    <a:pt x="180" y="19"/>
                  </a:lnTo>
                  <a:lnTo>
                    <a:pt x="169" y="10"/>
                  </a:lnTo>
                  <a:lnTo>
                    <a:pt x="163" y="0"/>
                  </a:lnTo>
                  <a:lnTo>
                    <a:pt x="140" y="15"/>
                  </a:lnTo>
                  <a:lnTo>
                    <a:pt x="56" y="32"/>
                  </a:lnTo>
                  <a:lnTo>
                    <a:pt x="0" y="44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EFD1A1A7-7266-46C5-BF6C-907F2CB91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0724" y="2976397"/>
              <a:ext cx="38095" cy="3493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8" y="0"/>
                </a:cxn>
                <a:cxn ang="0">
                  <a:pos x="24" y="7"/>
                </a:cxn>
                <a:cxn ang="0">
                  <a:pos x="0" y="17"/>
                </a:cxn>
              </a:cxnLst>
              <a:rect l="0" t="0" r="r" b="b"/>
              <a:pathLst>
                <a:path w="25" h="18">
                  <a:moveTo>
                    <a:pt x="0" y="17"/>
                  </a:moveTo>
                  <a:lnTo>
                    <a:pt x="8" y="0"/>
                  </a:lnTo>
                  <a:lnTo>
                    <a:pt x="24" y="7"/>
                  </a:lnTo>
                  <a:lnTo>
                    <a:pt x="0" y="17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2" name="Freeform 44">
              <a:extLst>
                <a:ext uri="{FF2B5EF4-FFF2-40B4-BE49-F238E27FC236}">
                  <a16:creationId xmlns:a16="http://schemas.microsoft.com/office/drawing/2014/main" id="{8646705F-DED8-4A6B-9751-7350220F3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5013" y="2377827"/>
              <a:ext cx="646031" cy="371526"/>
            </a:xfrm>
            <a:custGeom>
              <a:avLst/>
              <a:gdLst/>
              <a:ahLst/>
              <a:cxnLst>
                <a:cxn ang="0">
                  <a:pos x="34" y="100"/>
                </a:cxn>
                <a:cxn ang="0">
                  <a:pos x="153" y="125"/>
                </a:cxn>
                <a:cxn ang="0">
                  <a:pos x="178" y="140"/>
                </a:cxn>
                <a:cxn ang="0">
                  <a:pos x="216" y="151"/>
                </a:cxn>
                <a:cxn ang="0">
                  <a:pos x="227" y="137"/>
                </a:cxn>
                <a:cxn ang="0">
                  <a:pos x="232" y="119"/>
                </a:cxn>
                <a:cxn ang="0">
                  <a:pos x="231" y="126"/>
                </a:cxn>
                <a:cxn ang="0">
                  <a:pos x="242" y="135"/>
                </a:cxn>
                <a:cxn ang="0">
                  <a:pos x="255" y="125"/>
                </a:cxn>
                <a:cxn ang="0">
                  <a:pos x="261" y="121"/>
                </a:cxn>
                <a:cxn ang="0">
                  <a:pos x="259" y="141"/>
                </a:cxn>
                <a:cxn ang="0">
                  <a:pos x="273" y="126"/>
                </a:cxn>
                <a:cxn ang="0">
                  <a:pos x="305" y="110"/>
                </a:cxn>
                <a:cxn ang="0">
                  <a:pos x="335" y="96"/>
                </a:cxn>
                <a:cxn ang="0">
                  <a:pos x="382" y="111"/>
                </a:cxn>
                <a:cxn ang="0">
                  <a:pos x="392" y="97"/>
                </a:cxn>
                <a:cxn ang="0">
                  <a:pos x="434" y="94"/>
                </a:cxn>
                <a:cxn ang="0">
                  <a:pos x="405" y="61"/>
                </a:cxn>
                <a:cxn ang="0">
                  <a:pos x="381" y="61"/>
                </a:cxn>
                <a:cxn ang="0">
                  <a:pos x="362" y="63"/>
                </a:cxn>
                <a:cxn ang="0">
                  <a:pos x="354" y="51"/>
                </a:cxn>
                <a:cxn ang="0">
                  <a:pos x="337" y="43"/>
                </a:cxn>
                <a:cxn ang="0">
                  <a:pos x="277" y="55"/>
                </a:cxn>
                <a:cxn ang="0">
                  <a:pos x="242" y="74"/>
                </a:cxn>
                <a:cxn ang="0">
                  <a:pos x="225" y="69"/>
                </a:cxn>
                <a:cxn ang="0">
                  <a:pos x="200" y="75"/>
                </a:cxn>
                <a:cxn ang="0">
                  <a:pos x="153" y="46"/>
                </a:cxn>
                <a:cxn ang="0">
                  <a:pos x="140" y="52"/>
                </a:cxn>
                <a:cxn ang="0">
                  <a:pos x="134" y="49"/>
                </a:cxn>
                <a:cxn ang="0">
                  <a:pos x="128" y="45"/>
                </a:cxn>
                <a:cxn ang="0">
                  <a:pos x="155" y="6"/>
                </a:cxn>
                <a:cxn ang="0">
                  <a:pos x="169" y="0"/>
                </a:cxn>
                <a:cxn ang="0">
                  <a:pos x="127" y="7"/>
                </a:cxn>
                <a:cxn ang="0">
                  <a:pos x="103" y="28"/>
                </a:cxn>
                <a:cxn ang="0">
                  <a:pos x="80" y="43"/>
                </a:cxn>
                <a:cxn ang="0">
                  <a:pos x="63" y="54"/>
                </a:cxn>
                <a:cxn ang="0">
                  <a:pos x="34" y="62"/>
                </a:cxn>
                <a:cxn ang="0">
                  <a:pos x="0" y="82"/>
                </a:cxn>
              </a:cxnLst>
              <a:rect l="0" t="0" r="r" b="b"/>
              <a:pathLst>
                <a:path w="435" h="191">
                  <a:moveTo>
                    <a:pt x="0" y="82"/>
                  </a:moveTo>
                  <a:lnTo>
                    <a:pt x="34" y="100"/>
                  </a:lnTo>
                  <a:lnTo>
                    <a:pt x="118" y="120"/>
                  </a:lnTo>
                  <a:lnTo>
                    <a:pt x="153" y="125"/>
                  </a:lnTo>
                  <a:lnTo>
                    <a:pt x="160" y="136"/>
                  </a:lnTo>
                  <a:lnTo>
                    <a:pt x="178" y="140"/>
                  </a:lnTo>
                  <a:lnTo>
                    <a:pt x="198" y="190"/>
                  </a:lnTo>
                  <a:lnTo>
                    <a:pt x="216" y="151"/>
                  </a:lnTo>
                  <a:lnTo>
                    <a:pt x="219" y="142"/>
                  </a:lnTo>
                  <a:lnTo>
                    <a:pt x="227" y="137"/>
                  </a:lnTo>
                  <a:lnTo>
                    <a:pt x="227" y="130"/>
                  </a:lnTo>
                  <a:lnTo>
                    <a:pt x="232" y="119"/>
                  </a:lnTo>
                  <a:lnTo>
                    <a:pt x="234" y="121"/>
                  </a:lnTo>
                  <a:lnTo>
                    <a:pt x="231" y="126"/>
                  </a:lnTo>
                  <a:lnTo>
                    <a:pt x="234" y="137"/>
                  </a:lnTo>
                  <a:lnTo>
                    <a:pt x="242" y="135"/>
                  </a:lnTo>
                  <a:lnTo>
                    <a:pt x="245" y="123"/>
                  </a:lnTo>
                  <a:lnTo>
                    <a:pt x="255" y="125"/>
                  </a:lnTo>
                  <a:lnTo>
                    <a:pt x="260" y="118"/>
                  </a:lnTo>
                  <a:lnTo>
                    <a:pt x="261" y="121"/>
                  </a:lnTo>
                  <a:lnTo>
                    <a:pt x="250" y="139"/>
                  </a:lnTo>
                  <a:lnTo>
                    <a:pt x="259" y="141"/>
                  </a:lnTo>
                  <a:lnTo>
                    <a:pt x="265" y="130"/>
                  </a:lnTo>
                  <a:lnTo>
                    <a:pt x="273" y="126"/>
                  </a:lnTo>
                  <a:lnTo>
                    <a:pt x="280" y="113"/>
                  </a:lnTo>
                  <a:lnTo>
                    <a:pt x="305" y="110"/>
                  </a:lnTo>
                  <a:lnTo>
                    <a:pt x="316" y="108"/>
                  </a:lnTo>
                  <a:lnTo>
                    <a:pt x="335" y="96"/>
                  </a:lnTo>
                  <a:lnTo>
                    <a:pt x="363" y="100"/>
                  </a:lnTo>
                  <a:lnTo>
                    <a:pt x="382" y="111"/>
                  </a:lnTo>
                  <a:lnTo>
                    <a:pt x="384" y="97"/>
                  </a:lnTo>
                  <a:lnTo>
                    <a:pt x="392" y="97"/>
                  </a:lnTo>
                  <a:lnTo>
                    <a:pt x="416" y="98"/>
                  </a:lnTo>
                  <a:lnTo>
                    <a:pt x="434" y="94"/>
                  </a:lnTo>
                  <a:lnTo>
                    <a:pt x="409" y="81"/>
                  </a:lnTo>
                  <a:lnTo>
                    <a:pt x="405" y="61"/>
                  </a:lnTo>
                  <a:lnTo>
                    <a:pt x="385" y="66"/>
                  </a:lnTo>
                  <a:lnTo>
                    <a:pt x="381" y="61"/>
                  </a:lnTo>
                  <a:lnTo>
                    <a:pt x="371" y="66"/>
                  </a:lnTo>
                  <a:lnTo>
                    <a:pt x="362" y="63"/>
                  </a:lnTo>
                  <a:lnTo>
                    <a:pt x="356" y="61"/>
                  </a:lnTo>
                  <a:lnTo>
                    <a:pt x="354" y="51"/>
                  </a:lnTo>
                  <a:lnTo>
                    <a:pt x="358" y="39"/>
                  </a:lnTo>
                  <a:lnTo>
                    <a:pt x="337" y="43"/>
                  </a:lnTo>
                  <a:lnTo>
                    <a:pt x="319" y="51"/>
                  </a:lnTo>
                  <a:lnTo>
                    <a:pt x="277" y="55"/>
                  </a:lnTo>
                  <a:lnTo>
                    <a:pt x="249" y="78"/>
                  </a:lnTo>
                  <a:lnTo>
                    <a:pt x="242" y="74"/>
                  </a:lnTo>
                  <a:lnTo>
                    <a:pt x="235" y="76"/>
                  </a:lnTo>
                  <a:lnTo>
                    <a:pt x="225" y="69"/>
                  </a:lnTo>
                  <a:lnTo>
                    <a:pt x="216" y="74"/>
                  </a:lnTo>
                  <a:lnTo>
                    <a:pt x="200" y="75"/>
                  </a:lnTo>
                  <a:lnTo>
                    <a:pt x="179" y="49"/>
                  </a:lnTo>
                  <a:lnTo>
                    <a:pt x="153" y="46"/>
                  </a:lnTo>
                  <a:lnTo>
                    <a:pt x="145" y="46"/>
                  </a:lnTo>
                  <a:lnTo>
                    <a:pt x="140" y="52"/>
                  </a:lnTo>
                  <a:lnTo>
                    <a:pt x="143" y="39"/>
                  </a:lnTo>
                  <a:lnTo>
                    <a:pt x="134" y="49"/>
                  </a:lnTo>
                  <a:lnTo>
                    <a:pt x="127" y="58"/>
                  </a:lnTo>
                  <a:lnTo>
                    <a:pt x="128" y="45"/>
                  </a:lnTo>
                  <a:lnTo>
                    <a:pt x="140" y="22"/>
                  </a:lnTo>
                  <a:lnTo>
                    <a:pt x="155" y="6"/>
                  </a:lnTo>
                  <a:lnTo>
                    <a:pt x="170" y="3"/>
                  </a:lnTo>
                  <a:lnTo>
                    <a:pt x="169" y="0"/>
                  </a:lnTo>
                  <a:lnTo>
                    <a:pt x="143" y="1"/>
                  </a:lnTo>
                  <a:lnTo>
                    <a:pt x="127" y="7"/>
                  </a:lnTo>
                  <a:lnTo>
                    <a:pt x="122" y="15"/>
                  </a:lnTo>
                  <a:lnTo>
                    <a:pt x="103" y="28"/>
                  </a:lnTo>
                  <a:lnTo>
                    <a:pt x="94" y="39"/>
                  </a:lnTo>
                  <a:lnTo>
                    <a:pt x="80" y="43"/>
                  </a:lnTo>
                  <a:lnTo>
                    <a:pt x="75" y="51"/>
                  </a:lnTo>
                  <a:lnTo>
                    <a:pt x="63" y="54"/>
                  </a:lnTo>
                  <a:lnTo>
                    <a:pt x="39" y="58"/>
                  </a:lnTo>
                  <a:lnTo>
                    <a:pt x="34" y="62"/>
                  </a:lnTo>
                  <a:lnTo>
                    <a:pt x="20" y="73"/>
                  </a:lnTo>
                  <a:lnTo>
                    <a:pt x="0" y="82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3" name="Freeform 45">
              <a:extLst>
                <a:ext uri="{FF2B5EF4-FFF2-40B4-BE49-F238E27FC236}">
                  <a16:creationId xmlns:a16="http://schemas.microsoft.com/office/drawing/2014/main" id="{96B23BE9-1EC7-41F9-AD80-1DB46B997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298" y="2604871"/>
              <a:ext cx="431745" cy="660491"/>
            </a:xfrm>
            <a:custGeom>
              <a:avLst/>
              <a:gdLst/>
              <a:ahLst/>
              <a:cxnLst>
                <a:cxn ang="0">
                  <a:pos x="0" y="338"/>
                </a:cxn>
                <a:cxn ang="0">
                  <a:pos x="27" y="297"/>
                </a:cxn>
                <a:cxn ang="0">
                  <a:pos x="32" y="282"/>
                </a:cxn>
                <a:cxn ang="0">
                  <a:pos x="34" y="252"/>
                </a:cxn>
                <a:cxn ang="0">
                  <a:pos x="27" y="225"/>
                </a:cxn>
                <a:cxn ang="0">
                  <a:pos x="11" y="199"/>
                </a:cxn>
                <a:cxn ang="0">
                  <a:pos x="3" y="183"/>
                </a:cxn>
                <a:cxn ang="0">
                  <a:pos x="8" y="170"/>
                </a:cxn>
                <a:cxn ang="0">
                  <a:pos x="0" y="153"/>
                </a:cxn>
                <a:cxn ang="0">
                  <a:pos x="9" y="140"/>
                </a:cxn>
                <a:cxn ang="0">
                  <a:pos x="16" y="112"/>
                </a:cxn>
                <a:cxn ang="0">
                  <a:pos x="14" y="99"/>
                </a:cxn>
                <a:cxn ang="0">
                  <a:pos x="23" y="88"/>
                </a:cxn>
                <a:cxn ang="0">
                  <a:pos x="23" y="78"/>
                </a:cxn>
                <a:cxn ang="0">
                  <a:pos x="40" y="73"/>
                </a:cxn>
                <a:cxn ang="0">
                  <a:pos x="55" y="51"/>
                </a:cxn>
                <a:cxn ang="0">
                  <a:pos x="54" y="87"/>
                </a:cxn>
                <a:cxn ang="0">
                  <a:pos x="66" y="79"/>
                </a:cxn>
                <a:cxn ang="0">
                  <a:pos x="66" y="51"/>
                </a:cxn>
                <a:cxn ang="0">
                  <a:pos x="83" y="36"/>
                </a:cxn>
                <a:cxn ang="0">
                  <a:pos x="93" y="34"/>
                </a:cxn>
                <a:cxn ang="0">
                  <a:pos x="84" y="28"/>
                </a:cxn>
                <a:cxn ang="0">
                  <a:pos x="81" y="19"/>
                </a:cxn>
                <a:cxn ang="0">
                  <a:pos x="87" y="4"/>
                </a:cxn>
                <a:cxn ang="0">
                  <a:pos x="102" y="0"/>
                </a:cxn>
                <a:cxn ang="0">
                  <a:pos x="136" y="9"/>
                </a:cxn>
                <a:cxn ang="0">
                  <a:pos x="150" y="19"/>
                </a:cxn>
                <a:cxn ang="0">
                  <a:pos x="190" y="27"/>
                </a:cxn>
                <a:cxn ang="0">
                  <a:pos x="197" y="37"/>
                </a:cxn>
                <a:cxn ang="0">
                  <a:pos x="209" y="49"/>
                </a:cxn>
                <a:cxn ang="0">
                  <a:pos x="199" y="49"/>
                </a:cxn>
                <a:cxn ang="0">
                  <a:pos x="197" y="57"/>
                </a:cxn>
                <a:cxn ang="0">
                  <a:pos x="209" y="69"/>
                </a:cxn>
                <a:cxn ang="0">
                  <a:pos x="213" y="92"/>
                </a:cxn>
                <a:cxn ang="0">
                  <a:pos x="210" y="107"/>
                </a:cxn>
                <a:cxn ang="0">
                  <a:pos x="200" y="124"/>
                </a:cxn>
                <a:cxn ang="0">
                  <a:pos x="198" y="131"/>
                </a:cxn>
                <a:cxn ang="0">
                  <a:pos x="182" y="138"/>
                </a:cxn>
                <a:cxn ang="0">
                  <a:pos x="179" y="145"/>
                </a:cxn>
                <a:cxn ang="0">
                  <a:pos x="181" y="163"/>
                </a:cxn>
                <a:cxn ang="0">
                  <a:pos x="199" y="172"/>
                </a:cxn>
                <a:cxn ang="0">
                  <a:pos x="210" y="157"/>
                </a:cxn>
                <a:cxn ang="0">
                  <a:pos x="221" y="138"/>
                </a:cxn>
                <a:cxn ang="0">
                  <a:pos x="246" y="125"/>
                </a:cxn>
                <a:cxn ang="0">
                  <a:pos x="262" y="133"/>
                </a:cxn>
                <a:cxn ang="0">
                  <a:pos x="272" y="156"/>
                </a:cxn>
                <a:cxn ang="0">
                  <a:pos x="285" y="195"/>
                </a:cxn>
                <a:cxn ang="0">
                  <a:pos x="290" y="208"/>
                </a:cxn>
                <a:cxn ang="0">
                  <a:pos x="286" y="218"/>
                </a:cxn>
                <a:cxn ang="0">
                  <a:pos x="289" y="237"/>
                </a:cxn>
                <a:cxn ang="0">
                  <a:pos x="285" y="246"/>
                </a:cxn>
                <a:cxn ang="0">
                  <a:pos x="276" y="238"/>
                </a:cxn>
                <a:cxn ang="0">
                  <a:pos x="269" y="240"/>
                </a:cxn>
                <a:cxn ang="0">
                  <a:pos x="269" y="255"/>
                </a:cxn>
                <a:cxn ang="0">
                  <a:pos x="266" y="263"/>
                </a:cxn>
                <a:cxn ang="0">
                  <a:pos x="253" y="270"/>
                </a:cxn>
                <a:cxn ang="0">
                  <a:pos x="250" y="291"/>
                </a:cxn>
                <a:cxn ang="0">
                  <a:pos x="243" y="300"/>
                </a:cxn>
                <a:cxn ang="0">
                  <a:pos x="237" y="320"/>
                </a:cxn>
                <a:cxn ang="0">
                  <a:pos x="141" y="330"/>
                </a:cxn>
                <a:cxn ang="0">
                  <a:pos x="138" y="324"/>
                </a:cxn>
                <a:cxn ang="0">
                  <a:pos x="0" y="338"/>
                </a:cxn>
              </a:cxnLst>
              <a:rect l="0" t="0" r="r" b="b"/>
              <a:pathLst>
                <a:path w="291" h="339">
                  <a:moveTo>
                    <a:pt x="0" y="338"/>
                  </a:moveTo>
                  <a:lnTo>
                    <a:pt x="27" y="297"/>
                  </a:lnTo>
                  <a:lnTo>
                    <a:pt x="32" y="282"/>
                  </a:lnTo>
                  <a:lnTo>
                    <a:pt x="34" y="252"/>
                  </a:lnTo>
                  <a:lnTo>
                    <a:pt x="27" y="225"/>
                  </a:lnTo>
                  <a:lnTo>
                    <a:pt x="11" y="199"/>
                  </a:lnTo>
                  <a:lnTo>
                    <a:pt x="3" y="183"/>
                  </a:lnTo>
                  <a:lnTo>
                    <a:pt x="8" y="170"/>
                  </a:lnTo>
                  <a:lnTo>
                    <a:pt x="0" y="153"/>
                  </a:lnTo>
                  <a:lnTo>
                    <a:pt x="9" y="140"/>
                  </a:lnTo>
                  <a:lnTo>
                    <a:pt x="16" y="112"/>
                  </a:lnTo>
                  <a:lnTo>
                    <a:pt x="14" y="99"/>
                  </a:lnTo>
                  <a:lnTo>
                    <a:pt x="23" y="88"/>
                  </a:lnTo>
                  <a:lnTo>
                    <a:pt x="23" y="78"/>
                  </a:lnTo>
                  <a:lnTo>
                    <a:pt x="40" y="73"/>
                  </a:lnTo>
                  <a:lnTo>
                    <a:pt x="55" y="51"/>
                  </a:lnTo>
                  <a:lnTo>
                    <a:pt x="54" y="87"/>
                  </a:lnTo>
                  <a:lnTo>
                    <a:pt x="66" y="79"/>
                  </a:lnTo>
                  <a:lnTo>
                    <a:pt x="66" y="51"/>
                  </a:lnTo>
                  <a:lnTo>
                    <a:pt x="83" y="36"/>
                  </a:lnTo>
                  <a:lnTo>
                    <a:pt x="93" y="34"/>
                  </a:lnTo>
                  <a:lnTo>
                    <a:pt x="84" y="28"/>
                  </a:lnTo>
                  <a:lnTo>
                    <a:pt x="81" y="19"/>
                  </a:lnTo>
                  <a:lnTo>
                    <a:pt x="87" y="4"/>
                  </a:lnTo>
                  <a:lnTo>
                    <a:pt x="102" y="0"/>
                  </a:lnTo>
                  <a:lnTo>
                    <a:pt x="136" y="9"/>
                  </a:lnTo>
                  <a:lnTo>
                    <a:pt x="150" y="19"/>
                  </a:lnTo>
                  <a:lnTo>
                    <a:pt x="190" y="27"/>
                  </a:lnTo>
                  <a:lnTo>
                    <a:pt x="197" y="37"/>
                  </a:lnTo>
                  <a:lnTo>
                    <a:pt x="209" y="49"/>
                  </a:lnTo>
                  <a:lnTo>
                    <a:pt x="199" y="49"/>
                  </a:lnTo>
                  <a:lnTo>
                    <a:pt x="197" y="57"/>
                  </a:lnTo>
                  <a:lnTo>
                    <a:pt x="209" y="69"/>
                  </a:lnTo>
                  <a:lnTo>
                    <a:pt x="213" y="92"/>
                  </a:lnTo>
                  <a:lnTo>
                    <a:pt x="210" y="107"/>
                  </a:lnTo>
                  <a:lnTo>
                    <a:pt x="200" y="124"/>
                  </a:lnTo>
                  <a:lnTo>
                    <a:pt x="198" y="131"/>
                  </a:lnTo>
                  <a:lnTo>
                    <a:pt x="182" y="138"/>
                  </a:lnTo>
                  <a:lnTo>
                    <a:pt x="179" y="145"/>
                  </a:lnTo>
                  <a:lnTo>
                    <a:pt x="181" y="163"/>
                  </a:lnTo>
                  <a:lnTo>
                    <a:pt x="199" y="172"/>
                  </a:lnTo>
                  <a:lnTo>
                    <a:pt x="210" y="157"/>
                  </a:lnTo>
                  <a:lnTo>
                    <a:pt x="221" y="138"/>
                  </a:lnTo>
                  <a:lnTo>
                    <a:pt x="246" y="125"/>
                  </a:lnTo>
                  <a:lnTo>
                    <a:pt x="262" y="133"/>
                  </a:lnTo>
                  <a:lnTo>
                    <a:pt x="272" y="156"/>
                  </a:lnTo>
                  <a:lnTo>
                    <a:pt x="285" y="195"/>
                  </a:lnTo>
                  <a:lnTo>
                    <a:pt x="290" y="208"/>
                  </a:lnTo>
                  <a:lnTo>
                    <a:pt x="286" y="218"/>
                  </a:lnTo>
                  <a:lnTo>
                    <a:pt x="289" y="237"/>
                  </a:lnTo>
                  <a:lnTo>
                    <a:pt x="285" y="246"/>
                  </a:lnTo>
                  <a:lnTo>
                    <a:pt x="276" y="238"/>
                  </a:lnTo>
                  <a:lnTo>
                    <a:pt x="269" y="240"/>
                  </a:lnTo>
                  <a:lnTo>
                    <a:pt x="269" y="255"/>
                  </a:lnTo>
                  <a:lnTo>
                    <a:pt x="266" y="263"/>
                  </a:lnTo>
                  <a:lnTo>
                    <a:pt x="253" y="270"/>
                  </a:lnTo>
                  <a:lnTo>
                    <a:pt x="250" y="291"/>
                  </a:lnTo>
                  <a:lnTo>
                    <a:pt x="243" y="300"/>
                  </a:lnTo>
                  <a:lnTo>
                    <a:pt x="237" y="320"/>
                  </a:lnTo>
                  <a:lnTo>
                    <a:pt x="141" y="330"/>
                  </a:lnTo>
                  <a:lnTo>
                    <a:pt x="138" y="324"/>
                  </a:lnTo>
                  <a:lnTo>
                    <a:pt x="0" y="33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4" name="Freeform 46">
              <a:extLst>
                <a:ext uri="{FF2B5EF4-FFF2-40B4-BE49-F238E27FC236}">
                  <a16:creationId xmlns:a16="http://schemas.microsoft.com/office/drawing/2014/main" id="{9E12F0CF-02CA-4C71-9FBC-90D1EA855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5173" y="2106328"/>
              <a:ext cx="739681" cy="930403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3" y="97"/>
                </a:cxn>
                <a:cxn ang="0">
                  <a:pos x="21" y="151"/>
                </a:cxn>
                <a:cxn ang="0">
                  <a:pos x="23" y="220"/>
                </a:cxn>
                <a:cxn ang="0">
                  <a:pos x="38" y="278"/>
                </a:cxn>
                <a:cxn ang="0">
                  <a:pos x="20" y="307"/>
                </a:cxn>
                <a:cxn ang="0">
                  <a:pos x="44" y="329"/>
                </a:cxn>
                <a:cxn ang="0">
                  <a:pos x="42" y="477"/>
                </a:cxn>
                <a:cxn ang="0">
                  <a:pos x="403" y="471"/>
                </a:cxn>
                <a:cxn ang="0">
                  <a:pos x="395" y="442"/>
                </a:cxn>
                <a:cxn ang="0">
                  <a:pos x="387" y="431"/>
                </a:cxn>
                <a:cxn ang="0">
                  <a:pos x="356" y="416"/>
                </a:cxn>
                <a:cxn ang="0">
                  <a:pos x="338" y="397"/>
                </a:cxn>
                <a:cxn ang="0">
                  <a:pos x="290" y="372"/>
                </a:cxn>
                <a:cxn ang="0">
                  <a:pos x="290" y="329"/>
                </a:cxn>
                <a:cxn ang="0">
                  <a:pos x="278" y="301"/>
                </a:cxn>
                <a:cxn ang="0">
                  <a:pos x="321" y="257"/>
                </a:cxn>
                <a:cxn ang="0">
                  <a:pos x="319" y="217"/>
                </a:cxn>
                <a:cxn ang="0">
                  <a:pos x="326" y="209"/>
                </a:cxn>
                <a:cxn ang="0">
                  <a:pos x="373" y="176"/>
                </a:cxn>
                <a:cxn ang="0">
                  <a:pos x="402" y="151"/>
                </a:cxn>
                <a:cxn ang="0">
                  <a:pos x="434" y="127"/>
                </a:cxn>
                <a:cxn ang="0">
                  <a:pos x="497" y="100"/>
                </a:cxn>
                <a:cxn ang="0">
                  <a:pos x="472" y="101"/>
                </a:cxn>
                <a:cxn ang="0">
                  <a:pos x="449" y="93"/>
                </a:cxn>
                <a:cxn ang="0">
                  <a:pos x="414" y="97"/>
                </a:cxn>
                <a:cxn ang="0">
                  <a:pos x="405" y="85"/>
                </a:cxn>
                <a:cxn ang="0">
                  <a:pos x="395" y="89"/>
                </a:cxn>
                <a:cxn ang="0">
                  <a:pos x="371" y="101"/>
                </a:cxn>
                <a:cxn ang="0">
                  <a:pos x="354" y="98"/>
                </a:cxn>
                <a:cxn ang="0">
                  <a:pos x="346" y="90"/>
                </a:cxn>
                <a:cxn ang="0">
                  <a:pos x="333" y="89"/>
                </a:cxn>
                <a:cxn ang="0">
                  <a:pos x="327" y="77"/>
                </a:cxn>
                <a:cxn ang="0">
                  <a:pos x="313" y="80"/>
                </a:cxn>
                <a:cxn ang="0">
                  <a:pos x="313" y="89"/>
                </a:cxn>
                <a:cxn ang="0">
                  <a:pos x="308" y="89"/>
                </a:cxn>
                <a:cxn ang="0">
                  <a:pos x="300" y="72"/>
                </a:cxn>
                <a:cxn ang="0">
                  <a:pos x="286" y="71"/>
                </a:cxn>
                <a:cxn ang="0">
                  <a:pos x="291" y="64"/>
                </a:cxn>
                <a:cxn ang="0">
                  <a:pos x="261" y="61"/>
                </a:cxn>
                <a:cxn ang="0">
                  <a:pos x="252" y="58"/>
                </a:cxn>
                <a:cxn ang="0">
                  <a:pos x="217" y="69"/>
                </a:cxn>
                <a:cxn ang="0">
                  <a:pos x="212" y="60"/>
                </a:cxn>
                <a:cxn ang="0">
                  <a:pos x="161" y="50"/>
                </a:cxn>
                <a:cxn ang="0">
                  <a:pos x="150" y="4"/>
                </a:cxn>
                <a:cxn ang="0">
                  <a:pos x="128" y="0"/>
                </a:cxn>
                <a:cxn ang="0">
                  <a:pos x="129" y="30"/>
                </a:cxn>
                <a:cxn ang="0">
                  <a:pos x="0" y="29"/>
                </a:cxn>
              </a:cxnLst>
              <a:rect l="0" t="0" r="r" b="b"/>
              <a:pathLst>
                <a:path w="498" h="478">
                  <a:moveTo>
                    <a:pt x="0" y="29"/>
                  </a:moveTo>
                  <a:lnTo>
                    <a:pt x="3" y="97"/>
                  </a:lnTo>
                  <a:lnTo>
                    <a:pt x="21" y="151"/>
                  </a:lnTo>
                  <a:lnTo>
                    <a:pt x="23" y="220"/>
                  </a:lnTo>
                  <a:lnTo>
                    <a:pt x="38" y="278"/>
                  </a:lnTo>
                  <a:lnTo>
                    <a:pt x="20" y="307"/>
                  </a:lnTo>
                  <a:lnTo>
                    <a:pt x="44" y="329"/>
                  </a:lnTo>
                  <a:lnTo>
                    <a:pt x="42" y="477"/>
                  </a:lnTo>
                  <a:lnTo>
                    <a:pt x="403" y="471"/>
                  </a:lnTo>
                  <a:lnTo>
                    <a:pt x="395" y="442"/>
                  </a:lnTo>
                  <a:lnTo>
                    <a:pt x="387" y="431"/>
                  </a:lnTo>
                  <a:lnTo>
                    <a:pt x="356" y="416"/>
                  </a:lnTo>
                  <a:lnTo>
                    <a:pt x="338" y="397"/>
                  </a:lnTo>
                  <a:lnTo>
                    <a:pt x="290" y="372"/>
                  </a:lnTo>
                  <a:lnTo>
                    <a:pt x="290" y="329"/>
                  </a:lnTo>
                  <a:lnTo>
                    <a:pt x="278" y="301"/>
                  </a:lnTo>
                  <a:lnTo>
                    <a:pt x="321" y="257"/>
                  </a:lnTo>
                  <a:lnTo>
                    <a:pt x="319" y="217"/>
                  </a:lnTo>
                  <a:lnTo>
                    <a:pt x="326" y="209"/>
                  </a:lnTo>
                  <a:lnTo>
                    <a:pt x="373" y="176"/>
                  </a:lnTo>
                  <a:lnTo>
                    <a:pt x="402" y="151"/>
                  </a:lnTo>
                  <a:lnTo>
                    <a:pt x="434" y="127"/>
                  </a:lnTo>
                  <a:lnTo>
                    <a:pt x="497" y="100"/>
                  </a:lnTo>
                  <a:lnTo>
                    <a:pt x="472" y="101"/>
                  </a:lnTo>
                  <a:lnTo>
                    <a:pt x="449" y="93"/>
                  </a:lnTo>
                  <a:lnTo>
                    <a:pt x="414" y="97"/>
                  </a:lnTo>
                  <a:lnTo>
                    <a:pt x="405" y="85"/>
                  </a:lnTo>
                  <a:lnTo>
                    <a:pt x="395" y="89"/>
                  </a:lnTo>
                  <a:lnTo>
                    <a:pt x="371" y="101"/>
                  </a:lnTo>
                  <a:lnTo>
                    <a:pt x="354" y="98"/>
                  </a:lnTo>
                  <a:lnTo>
                    <a:pt x="346" y="90"/>
                  </a:lnTo>
                  <a:lnTo>
                    <a:pt x="333" y="89"/>
                  </a:lnTo>
                  <a:lnTo>
                    <a:pt x="327" y="77"/>
                  </a:lnTo>
                  <a:lnTo>
                    <a:pt x="313" y="80"/>
                  </a:lnTo>
                  <a:lnTo>
                    <a:pt x="313" y="89"/>
                  </a:lnTo>
                  <a:lnTo>
                    <a:pt x="308" y="89"/>
                  </a:lnTo>
                  <a:lnTo>
                    <a:pt x="300" y="72"/>
                  </a:lnTo>
                  <a:lnTo>
                    <a:pt x="286" y="71"/>
                  </a:lnTo>
                  <a:lnTo>
                    <a:pt x="291" y="64"/>
                  </a:lnTo>
                  <a:lnTo>
                    <a:pt x="261" y="61"/>
                  </a:lnTo>
                  <a:lnTo>
                    <a:pt x="252" y="58"/>
                  </a:lnTo>
                  <a:lnTo>
                    <a:pt x="217" y="69"/>
                  </a:lnTo>
                  <a:lnTo>
                    <a:pt x="212" y="60"/>
                  </a:lnTo>
                  <a:lnTo>
                    <a:pt x="161" y="50"/>
                  </a:lnTo>
                  <a:lnTo>
                    <a:pt x="150" y="4"/>
                  </a:lnTo>
                  <a:lnTo>
                    <a:pt x="128" y="0"/>
                  </a:lnTo>
                  <a:lnTo>
                    <a:pt x="129" y="30"/>
                  </a:lnTo>
                  <a:lnTo>
                    <a:pt x="0" y="2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5" name="Freeform 47">
              <a:extLst>
                <a:ext uri="{FF2B5EF4-FFF2-40B4-BE49-F238E27FC236}">
                  <a16:creationId xmlns:a16="http://schemas.microsoft.com/office/drawing/2014/main" id="{C0C37CA5-FB9C-414D-A95B-D61C776C8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855" y="4351362"/>
              <a:ext cx="399999" cy="774807"/>
            </a:xfrm>
            <a:custGeom>
              <a:avLst/>
              <a:gdLst/>
              <a:ahLst/>
              <a:cxnLst>
                <a:cxn ang="0">
                  <a:pos x="0" y="337"/>
                </a:cxn>
                <a:cxn ang="0">
                  <a:pos x="2" y="322"/>
                </a:cxn>
                <a:cxn ang="0">
                  <a:pos x="17" y="275"/>
                </a:cxn>
                <a:cxn ang="0">
                  <a:pos x="45" y="247"/>
                </a:cxn>
                <a:cxn ang="0">
                  <a:pos x="36" y="238"/>
                </a:cxn>
                <a:cxn ang="0">
                  <a:pos x="40" y="208"/>
                </a:cxn>
                <a:cxn ang="0">
                  <a:pos x="27" y="174"/>
                </a:cxn>
                <a:cxn ang="0">
                  <a:pos x="21" y="130"/>
                </a:cxn>
                <a:cxn ang="0">
                  <a:pos x="41" y="81"/>
                </a:cxn>
                <a:cxn ang="0">
                  <a:pos x="68" y="47"/>
                </a:cxn>
                <a:cxn ang="0">
                  <a:pos x="68" y="38"/>
                </a:cxn>
                <a:cxn ang="0">
                  <a:pos x="88" y="8"/>
                </a:cxn>
                <a:cxn ang="0">
                  <a:pos x="252" y="0"/>
                </a:cxn>
                <a:cxn ang="0">
                  <a:pos x="258" y="7"/>
                </a:cxn>
                <a:cxn ang="0">
                  <a:pos x="251" y="253"/>
                </a:cxn>
                <a:cxn ang="0">
                  <a:pos x="269" y="374"/>
                </a:cxn>
                <a:cxn ang="0">
                  <a:pos x="260" y="380"/>
                </a:cxn>
                <a:cxn ang="0">
                  <a:pos x="252" y="374"/>
                </a:cxn>
                <a:cxn ang="0">
                  <a:pos x="239" y="379"/>
                </a:cxn>
                <a:cxn ang="0">
                  <a:pos x="227" y="372"/>
                </a:cxn>
                <a:cxn ang="0">
                  <a:pos x="226" y="377"/>
                </a:cxn>
                <a:cxn ang="0">
                  <a:pos x="213" y="378"/>
                </a:cxn>
                <a:cxn ang="0">
                  <a:pos x="197" y="385"/>
                </a:cxn>
                <a:cxn ang="0">
                  <a:pos x="191" y="380"/>
                </a:cxn>
                <a:cxn ang="0">
                  <a:pos x="183" y="394"/>
                </a:cxn>
                <a:cxn ang="0">
                  <a:pos x="175" y="397"/>
                </a:cxn>
                <a:cxn ang="0">
                  <a:pos x="148" y="358"/>
                </a:cxn>
                <a:cxn ang="0">
                  <a:pos x="153" y="332"/>
                </a:cxn>
                <a:cxn ang="0">
                  <a:pos x="0" y="337"/>
                </a:cxn>
              </a:cxnLst>
              <a:rect l="0" t="0" r="r" b="b"/>
              <a:pathLst>
                <a:path w="270" h="398">
                  <a:moveTo>
                    <a:pt x="0" y="337"/>
                  </a:moveTo>
                  <a:lnTo>
                    <a:pt x="2" y="322"/>
                  </a:lnTo>
                  <a:lnTo>
                    <a:pt x="17" y="275"/>
                  </a:lnTo>
                  <a:lnTo>
                    <a:pt x="45" y="247"/>
                  </a:lnTo>
                  <a:lnTo>
                    <a:pt x="36" y="238"/>
                  </a:lnTo>
                  <a:lnTo>
                    <a:pt x="40" y="208"/>
                  </a:lnTo>
                  <a:lnTo>
                    <a:pt x="27" y="174"/>
                  </a:lnTo>
                  <a:lnTo>
                    <a:pt x="21" y="130"/>
                  </a:lnTo>
                  <a:lnTo>
                    <a:pt x="41" y="81"/>
                  </a:lnTo>
                  <a:lnTo>
                    <a:pt x="68" y="47"/>
                  </a:lnTo>
                  <a:lnTo>
                    <a:pt x="68" y="38"/>
                  </a:lnTo>
                  <a:lnTo>
                    <a:pt x="88" y="8"/>
                  </a:lnTo>
                  <a:lnTo>
                    <a:pt x="252" y="0"/>
                  </a:lnTo>
                  <a:lnTo>
                    <a:pt x="258" y="7"/>
                  </a:lnTo>
                  <a:lnTo>
                    <a:pt x="251" y="253"/>
                  </a:lnTo>
                  <a:lnTo>
                    <a:pt x="269" y="374"/>
                  </a:lnTo>
                  <a:lnTo>
                    <a:pt x="260" y="380"/>
                  </a:lnTo>
                  <a:lnTo>
                    <a:pt x="252" y="374"/>
                  </a:lnTo>
                  <a:lnTo>
                    <a:pt x="239" y="379"/>
                  </a:lnTo>
                  <a:lnTo>
                    <a:pt x="227" y="372"/>
                  </a:lnTo>
                  <a:lnTo>
                    <a:pt x="226" y="377"/>
                  </a:lnTo>
                  <a:lnTo>
                    <a:pt x="213" y="378"/>
                  </a:lnTo>
                  <a:lnTo>
                    <a:pt x="197" y="385"/>
                  </a:lnTo>
                  <a:lnTo>
                    <a:pt x="191" y="380"/>
                  </a:lnTo>
                  <a:lnTo>
                    <a:pt x="183" y="394"/>
                  </a:lnTo>
                  <a:lnTo>
                    <a:pt x="175" y="397"/>
                  </a:lnTo>
                  <a:lnTo>
                    <a:pt x="148" y="358"/>
                  </a:lnTo>
                  <a:lnTo>
                    <a:pt x="153" y="332"/>
                  </a:lnTo>
                  <a:lnTo>
                    <a:pt x="0" y="337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6" name="Freeform 48">
              <a:extLst>
                <a:ext uri="{FF2B5EF4-FFF2-40B4-BE49-F238E27FC236}">
                  <a16:creationId xmlns:a16="http://schemas.microsoft.com/office/drawing/2014/main" id="{CE5C2E3B-34D4-4286-A130-714783666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443" y="3486055"/>
              <a:ext cx="750792" cy="72241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1" y="54"/>
                </a:cxn>
                <a:cxn ang="0">
                  <a:pos x="47" y="64"/>
                </a:cxn>
                <a:cxn ang="0">
                  <a:pos x="53" y="61"/>
                </a:cxn>
                <a:cxn ang="0">
                  <a:pos x="63" y="69"/>
                </a:cxn>
                <a:cxn ang="0">
                  <a:pos x="66" y="75"/>
                </a:cxn>
                <a:cxn ang="0">
                  <a:pos x="55" y="75"/>
                </a:cxn>
                <a:cxn ang="0">
                  <a:pos x="48" y="91"/>
                </a:cxn>
                <a:cxn ang="0">
                  <a:pos x="69" y="119"/>
                </a:cxn>
                <a:cxn ang="0">
                  <a:pos x="86" y="125"/>
                </a:cxn>
                <a:cxn ang="0">
                  <a:pos x="82" y="296"/>
                </a:cxn>
                <a:cxn ang="0">
                  <a:pos x="86" y="338"/>
                </a:cxn>
                <a:cxn ang="0">
                  <a:pos x="419" y="329"/>
                </a:cxn>
                <a:cxn ang="0">
                  <a:pos x="423" y="354"/>
                </a:cxn>
                <a:cxn ang="0">
                  <a:pos x="410" y="371"/>
                </a:cxn>
                <a:cxn ang="0">
                  <a:pos x="461" y="368"/>
                </a:cxn>
                <a:cxn ang="0">
                  <a:pos x="470" y="354"/>
                </a:cxn>
                <a:cxn ang="0">
                  <a:pos x="472" y="336"/>
                </a:cxn>
                <a:cxn ang="0">
                  <a:pos x="483" y="328"/>
                </a:cxn>
                <a:cxn ang="0">
                  <a:pos x="489" y="315"/>
                </a:cxn>
                <a:cxn ang="0">
                  <a:pos x="500" y="313"/>
                </a:cxn>
                <a:cxn ang="0">
                  <a:pos x="505" y="286"/>
                </a:cxn>
                <a:cxn ang="0">
                  <a:pos x="498" y="284"/>
                </a:cxn>
                <a:cxn ang="0">
                  <a:pos x="485" y="284"/>
                </a:cxn>
                <a:cxn ang="0">
                  <a:pos x="472" y="264"/>
                </a:cxn>
                <a:cxn ang="0">
                  <a:pos x="468" y="238"/>
                </a:cxn>
                <a:cxn ang="0">
                  <a:pos x="454" y="222"/>
                </a:cxn>
                <a:cxn ang="0">
                  <a:pos x="435" y="215"/>
                </a:cxn>
                <a:cxn ang="0">
                  <a:pos x="410" y="198"/>
                </a:cxn>
                <a:cxn ang="0">
                  <a:pos x="402" y="174"/>
                </a:cxn>
                <a:cxn ang="0">
                  <a:pos x="415" y="141"/>
                </a:cxn>
                <a:cxn ang="0">
                  <a:pos x="403" y="135"/>
                </a:cxn>
                <a:cxn ang="0">
                  <a:pos x="374" y="135"/>
                </a:cxn>
                <a:cxn ang="0">
                  <a:pos x="367" y="113"/>
                </a:cxn>
                <a:cxn ang="0">
                  <a:pos x="321" y="69"/>
                </a:cxn>
                <a:cxn ang="0">
                  <a:pos x="309" y="31"/>
                </a:cxn>
                <a:cxn ang="0">
                  <a:pos x="316" y="18"/>
                </a:cxn>
                <a:cxn ang="0">
                  <a:pos x="291" y="0"/>
                </a:cxn>
                <a:cxn ang="0">
                  <a:pos x="0" y="4"/>
                </a:cxn>
              </a:cxnLst>
              <a:rect l="0" t="0" r="r" b="b"/>
              <a:pathLst>
                <a:path w="506" h="372">
                  <a:moveTo>
                    <a:pt x="0" y="4"/>
                  </a:moveTo>
                  <a:lnTo>
                    <a:pt x="31" y="54"/>
                  </a:lnTo>
                  <a:lnTo>
                    <a:pt x="47" y="64"/>
                  </a:lnTo>
                  <a:lnTo>
                    <a:pt x="53" y="61"/>
                  </a:lnTo>
                  <a:lnTo>
                    <a:pt x="63" y="69"/>
                  </a:lnTo>
                  <a:lnTo>
                    <a:pt x="66" y="75"/>
                  </a:lnTo>
                  <a:lnTo>
                    <a:pt x="55" y="75"/>
                  </a:lnTo>
                  <a:lnTo>
                    <a:pt x="48" y="91"/>
                  </a:lnTo>
                  <a:lnTo>
                    <a:pt x="69" y="119"/>
                  </a:lnTo>
                  <a:lnTo>
                    <a:pt x="86" y="125"/>
                  </a:lnTo>
                  <a:lnTo>
                    <a:pt x="82" y="296"/>
                  </a:lnTo>
                  <a:lnTo>
                    <a:pt x="86" y="338"/>
                  </a:lnTo>
                  <a:lnTo>
                    <a:pt x="419" y="329"/>
                  </a:lnTo>
                  <a:lnTo>
                    <a:pt x="423" y="354"/>
                  </a:lnTo>
                  <a:lnTo>
                    <a:pt x="410" y="371"/>
                  </a:lnTo>
                  <a:lnTo>
                    <a:pt x="461" y="368"/>
                  </a:lnTo>
                  <a:lnTo>
                    <a:pt x="470" y="354"/>
                  </a:lnTo>
                  <a:lnTo>
                    <a:pt x="472" y="336"/>
                  </a:lnTo>
                  <a:lnTo>
                    <a:pt x="483" y="328"/>
                  </a:lnTo>
                  <a:lnTo>
                    <a:pt x="489" y="315"/>
                  </a:lnTo>
                  <a:lnTo>
                    <a:pt x="500" y="313"/>
                  </a:lnTo>
                  <a:lnTo>
                    <a:pt x="505" y="286"/>
                  </a:lnTo>
                  <a:lnTo>
                    <a:pt x="498" y="284"/>
                  </a:lnTo>
                  <a:lnTo>
                    <a:pt x="485" y="284"/>
                  </a:lnTo>
                  <a:lnTo>
                    <a:pt x="472" y="264"/>
                  </a:lnTo>
                  <a:lnTo>
                    <a:pt x="468" y="238"/>
                  </a:lnTo>
                  <a:lnTo>
                    <a:pt x="454" y="222"/>
                  </a:lnTo>
                  <a:lnTo>
                    <a:pt x="435" y="215"/>
                  </a:lnTo>
                  <a:lnTo>
                    <a:pt x="410" y="198"/>
                  </a:lnTo>
                  <a:lnTo>
                    <a:pt x="402" y="174"/>
                  </a:lnTo>
                  <a:lnTo>
                    <a:pt x="415" y="141"/>
                  </a:lnTo>
                  <a:lnTo>
                    <a:pt x="403" y="135"/>
                  </a:lnTo>
                  <a:lnTo>
                    <a:pt x="374" y="135"/>
                  </a:lnTo>
                  <a:lnTo>
                    <a:pt x="367" y="113"/>
                  </a:lnTo>
                  <a:lnTo>
                    <a:pt x="321" y="69"/>
                  </a:lnTo>
                  <a:lnTo>
                    <a:pt x="309" y="31"/>
                  </a:lnTo>
                  <a:lnTo>
                    <a:pt x="316" y="18"/>
                  </a:lnTo>
                  <a:lnTo>
                    <a:pt x="291" y="0"/>
                  </a:lnTo>
                  <a:lnTo>
                    <a:pt x="0" y="4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7" name="Freeform 49">
              <a:extLst>
                <a:ext uri="{FF2B5EF4-FFF2-40B4-BE49-F238E27FC236}">
                  <a16:creationId xmlns:a16="http://schemas.microsoft.com/office/drawing/2014/main" id="{12DB504E-D522-4858-A00F-AA89A4980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636" y="1931679"/>
              <a:ext cx="1153966" cy="824025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12" y="106"/>
                </a:cxn>
                <a:cxn ang="0">
                  <a:pos x="15" y="123"/>
                </a:cxn>
                <a:cxn ang="0">
                  <a:pos x="8" y="127"/>
                </a:cxn>
                <a:cxn ang="0">
                  <a:pos x="29" y="146"/>
                </a:cxn>
                <a:cxn ang="0">
                  <a:pos x="55" y="196"/>
                </a:cxn>
                <a:cxn ang="0">
                  <a:pos x="64" y="192"/>
                </a:cxn>
                <a:cxn ang="0">
                  <a:pos x="64" y="200"/>
                </a:cxn>
                <a:cxn ang="0">
                  <a:pos x="74" y="204"/>
                </a:cxn>
                <a:cxn ang="0">
                  <a:pos x="82" y="204"/>
                </a:cxn>
                <a:cxn ang="0">
                  <a:pos x="63" y="240"/>
                </a:cxn>
                <a:cxn ang="0">
                  <a:pos x="65" y="265"/>
                </a:cxn>
                <a:cxn ang="0">
                  <a:pos x="48" y="288"/>
                </a:cxn>
                <a:cxn ang="0">
                  <a:pos x="60" y="300"/>
                </a:cxn>
                <a:cxn ang="0">
                  <a:pos x="91" y="286"/>
                </a:cxn>
                <a:cxn ang="0">
                  <a:pos x="113" y="363"/>
                </a:cxn>
                <a:cxn ang="0">
                  <a:pos x="126" y="367"/>
                </a:cxn>
                <a:cxn ang="0">
                  <a:pos x="129" y="391"/>
                </a:cxn>
                <a:cxn ang="0">
                  <a:pos x="141" y="402"/>
                </a:cxn>
                <a:cxn ang="0">
                  <a:pos x="151" y="391"/>
                </a:cxn>
                <a:cxn ang="0">
                  <a:pos x="170" y="399"/>
                </a:cxn>
                <a:cxn ang="0">
                  <a:pos x="183" y="392"/>
                </a:cxn>
                <a:cxn ang="0">
                  <a:pos x="226" y="398"/>
                </a:cxn>
                <a:cxn ang="0">
                  <a:pos x="235" y="401"/>
                </a:cxn>
                <a:cxn ang="0">
                  <a:pos x="246" y="385"/>
                </a:cxn>
                <a:cxn ang="0">
                  <a:pos x="259" y="410"/>
                </a:cxn>
                <a:cxn ang="0">
                  <a:pos x="268" y="370"/>
                </a:cxn>
                <a:cxn ang="0">
                  <a:pos x="480" y="396"/>
                </a:cxn>
                <a:cxn ang="0">
                  <a:pos x="740" y="421"/>
                </a:cxn>
                <a:cxn ang="0">
                  <a:pos x="747" y="345"/>
                </a:cxn>
                <a:cxn ang="0">
                  <a:pos x="775" y="99"/>
                </a:cxn>
                <a:cxn ang="0">
                  <a:pos x="430" y="64"/>
                </a:cxn>
                <a:cxn ang="0">
                  <a:pos x="259" y="40"/>
                </a:cxn>
                <a:cxn ang="0">
                  <a:pos x="19" y="0"/>
                </a:cxn>
                <a:cxn ang="0">
                  <a:pos x="0" y="79"/>
                </a:cxn>
              </a:cxnLst>
              <a:rect l="0" t="0" r="r" b="b"/>
              <a:pathLst>
                <a:path w="776" h="422">
                  <a:moveTo>
                    <a:pt x="0" y="79"/>
                  </a:moveTo>
                  <a:lnTo>
                    <a:pt x="12" y="106"/>
                  </a:lnTo>
                  <a:lnTo>
                    <a:pt x="15" y="123"/>
                  </a:lnTo>
                  <a:lnTo>
                    <a:pt x="8" y="127"/>
                  </a:lnTo>
                  <a:lnTo>
                    <a:pt x="29" y="146"/>
                  </a:lnTo>
                  <a:lnTo>
                    <a:pt x="55" y="196"/>
                  </a:lnTo>
                  <a:lnTo>
                    <a:pt x="64" y="192"/>
                  </a:lnTo>
                  <a:lnTo>
                    <a:pt x="64" y="200"/>
                  </a:lnTo>
                  <a:lnTo>
                    <a:pt x="74" y="204"/>
                  </a:lnTo>
                  <a:lnTo>
                    <a:pt x="82" y="204"/>
                  </a:lnTo>
                  <a:lnTo>
                    <a:pt x="63" y="240"/>
                  </a:lnTo>
                  <a:lnTo>
                    <a:pt x="65" y="265"/>
                  </a:lnTo>
                  <a:lnTo>
                    <a:pt x="48" y="288"/>
                  </a:lnTo>
                  <a:lnTo>
                    <a:pt x="60" y="300"/>
                  </a:lnTo>
                  <a:lnTo>
                    <a:pt x="91" y="286"/>
                  </a:lnTo>
                  <a:lnTo>
                    <a:pt x="113" y="363"/>
                  </a:lnTo>
                  <a:lnTo>
                    <a:pt x="126" y="367"/>
                  </a:lnTo>
                  <a:lnTo>
                    <a:pt x="129" y="391"/>
                  </a:lnTo>
                  <a:lnTo>
                    <a:pt x="141" y="402"/>
                  </a:lnTo>
                  <a:lnTo>
                    <a:pt x="151" y="391"/>
                  </a:lnTo>
                  <a:lnTo>
                    <a:pt x="170" y="399"/>
                  </a:lnTo>
                  <a:lnTo>
                    <a:pt x="183" y="392"/>
                  </a:lnTo>
                  <a:lnTo>
                    <a:pt x="226" y="398"/>
                  </a:lnTo>
                  <a:lnTo>
                    <a:pt x="235" y="401"/>
                  </a:lnTo>
                  <a:lnTo>
                    <a:pt x="246" y="385"/>
                  </a:lnTo>
                  <a:lnTo>
                    <a:pt x="259" y="410"/>
                  </a:lnTo>
                  <a:lnTo>
                    <a:pt x="268" y="370"/>
                  </a:lnTo>
                  <a:lnTo>
                    <a:pt x="480" y="396"/>
                  </a:lnTo>
                  <a:lnTo>
                    <a:pt x="740" y="421"/>
                  </a:lnTo>
                  <a:lnTo>
                    <a:pt x="747" y="345"/>
                  </a:lnTo>
                  <a:lnTo>
                    <a:pt x="775" y="99"/>
                  </a:lnTo>
                  <a:lnTo>
                    <a:pt x="430" y="64"/>
                  </a:lnTo>
                  <a:lnTo>
                    <a:pt x="259" y="40"/>
                  </a:lnTo>
                  <a:lnTo>
                    <a:pt x="19" y="0"/>
                  </a:lnTo>
                  <a:lnTo>
                    <a:pt x="0" y="7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8" name="Freeform 50">
              <a:extLst>
                <a:ext uri="{FF2B5EF4-FFF2-40B4-BE49-F238E27FC236}">
                  <a16:creationId xmlns:a16="http://schemas.microsoft.com/office/drawing/2014/main" id="{26AED98A-A2A8-4E3F-94A7-9A4DB1494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666" y="3070072"/>
              <a:ext cx="925396" cy="522360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16" y="0"/>
                </a:cxn>
                <a:cxn ang="0">
                  <a:pos x="406" y="19"/>
                </a:cxn>
                <a:cxn ang="0">
                  <a:pos x="429" y="36"/>
                </a:cxn>
                <a:cxn ang="0">
                  <a:pos x="475" y="34"/>
                </a:cxn>
                <a:cxn ang="0">
                  <a:pos x="497" y="37"/>
                </a:cxn>
                <a:cxn ang="0">
                  <a:pos x="522" y="48"/>
                </a:cxn>
                <a:cxn ang="0">
                  <a:pos x="534" y="62"/>
                </a:cxn>
                <a:cxn ang="0">
                  <a:pos x="546" y="66"/>
                </a:cxn>
                <a:cxn ang="0">
                  <a:pos x="565" y="114"/>
                </a:cxn>
                <a:cxn ang="0">
                  <a:pos x="567" y="130"/>
                </a:cxn>
                <a:cxn ang="0">
                  <a:pos x="579" y="155"/>
                </a:cxn>
                <a:cxn ang="0">
                  <a:pos x="587" y="193"/>
                </a:cxn>
                <a:cxn ang="0">
                  <a:pos x="582" y="204"/>
                </a:cxn>
                <a:cxn ang="0">
                  <a:pos x="591" y="217"/>
                </a:cxn>
                <a:cxn ang="0">
                  <a:pos x="622" y="267"/>
                </a:cxn>
                <a:cxn ang="0">
                  <a:pos x="346" y="264"/>
                </a:cxn>
                <a:cxn ang="0">
                  <a:pos x="137" y="253"/>
                </a:cxn>
                <a:cxn ang="0">
                  <a:pos x="142" y="171"/>
                </a:cxn>
                <a:cxn ang="0">
                  <a:pos x="0" y="162"/>
                </a:cxn>
              </a:cxnLst>
              <a:rect l="0" t="0" r="r" b="b"/>
              <a:pathLst>
                <a:path w="623" h="268">
                  <a:moveTo>
                    <a:pt x="0" y="162"/>
                  </a:moveTo>
                  <a:lnTo>
                    <a:pt x="16" y="0"/>
                  </a:lnTo>
                  <a:lnTo>
                    <a:pt x="406" y="19"/>
                  </a:lnTo>
                  <a:lnTo>
                    <a:pt x="429" y="36"/>
                  </a:lnTo>
                  <a:lnTo>
                    <a:pt x="475" y="34"/>
                  </a:lnTo>
                  <a:lnTo>
                    <a:pt x="497" y="37"/>
                  </a:lnTo>
                  <a:lnTo>
                    <a:pt x="522" y="48"/>
                  </a:lnTo>
                  <a:lnTo>
                    <a:pt x="534" y="62"/>
                  </a:lnTo>
                  <a:lnTo>
                    <a:pt x="546" y="66"/>
                  </a:lnTo>
                  <a:lnTo>
                    <a:pt x="565" y="114"/>
                  </a:lnTo>
                  <a:lnTo>
                    <a:pt x="567" y="130"/>
                  </a:lnTo>
                  <a:lnTo>
                    <a:pt x="579" y="155"/>
                  </a:lnTo>
                  <a:lnTo>
                    <a:pt x="587" y="193"/>
                  </a:lnTo>
                  <a:lnTo>
                    <a:pt x="582" y="204"/>
                  </a:lnTo>
                  <a:lnTo>
                    <a:pt x="591" y="217"/>
                  </a:lnTo>
                  <a:lnTo>
                    <a:pt x="622" y="267"/>
                  </a:lnTo>
                  <a:lnTo>
                    <a:pt x="346" y="264"/>
                  </a:lnTo>
                  <a:lnTo>
                    <a:pt x="137" y="253"/>
                  </a:lnTo>
                  <a:lnTo>
                    <a:pt x="142" y="171"/>
                  </a:lnTo>
                  <a:lnTo>
                    <a:pt x="0" y="162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29" name="Freeform 51">
              <a:extLst>
                <a:ext uri="{FF2B5EF4-FFF2-40B4-BE49-F238E27FC236}">
                  <a16:creationId xmlns:a16="http://schemas.microsoft.com/office/drawing/2014/main" id="{5A68BC6F-846A-4F91-B415-F63193048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986" y="2900187"/>
              <a:ext cx="714285" cy="1233657"/>
            </a:xfrm>
            <a:custGeom>
              <a:avLst/>
              <a:gdLst/>
              <a:ahLst/>
              <a:cxnLst>
                <a:cxn ang="0">
                  <a:pos x="0" y="233"/>
                </a:cxn>
                <a:cxn ang="0">
                  <a:pos x="22" y="270"/>
                </a:cxn>
                <a:cxn ang="0">
                  <a:pos x="307" y="633"/>
                </a:cxn>
                <a:cxn ang="0">
                  <a:pos x="316" y="547"/>
                </a:cxn>
                <a:cxn ang="0">
                  <a:pos x="335" y="543"/>
                </a:cxn>
                <a:cxn ang="0">
                  <a:pos x="363" y="558"/>
                </a:cxn>
                <a:cxn ang="0">
                  <a:pos x="387" y="484"/>
                </a:cxn>
                <a:cxn ang="0">
                  <a:pos x="480" y="82"/>
                </a:cxn>
                <a:cxn ang="0">
                  <a:pos x="278" y="43"/>
                </a:cxn>
                <a:cxn ang="0">
                  <a:pos x="73" y="0"/>
                </a:cxn>
                <a:cxn ang="0">
                  <a:pos x="0" y="233"/>
                </a:cxn>
              </a:cxnLst>
              <a:rect l="0" t="0" r="r" b="b"/>
              <a:pathLst>
                <a:path w="481" h="634">
                  <a:moveTo>
                    <a:pt x="0" y="233"/>
                  </a:moveTo>
                  <a:lnTo>
                    <a:pt x="22" y="270"/>
                  </a:lnTo>
                  <a:lnTo>
                    <a:pt x="307" y="633"/>
                  </a:lnTo>
                  <a:lnTo>
                    <a:pt x="316" y="547"/>
                  </a:lnTo>
                  <a:lnTo>
                    <a:pt x="335" y="543"/>
                  </a:lnTo>
                  <a:lnTo>
                    <a:pt x="363" y="558"/>
                  </a:lnTo>
                  <a:lnTo>
                    <a:pt x="387" y="484"/>
                  </a:lnTo>
                  <a:lnTo>
                    <a:pt x="480" y="82"/>
                  </a:lnTo>
                  <a:lnTo>
                    <a:pt x="278" y="43"/>
                  </a:lnTo>
                  <a:lnTo>
                    <a:pt x="73" y="0"/>
                  </a:lnTo>
                  <a:lnTo>
                    <a:pt x="0" y="233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0" name="Freeform 52">
              <a:extLst>
                <a:ext uri="{FF2B5EF4-FFF2-40B4-BE49-F238E27FC236}">
                  <a16:creationId xmlns:a16="http://schemas.microsoft.com/office/drawing/2014/main" id="{CBD8CA2E-4833-4EA3-985B-A284E65D9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4217" y="2400055"/>
              <a:ext cx="187301" cy="436623"/>
            </a:xfrm>
            <a:custGeom>
              <a:avLst/>
              <a:gdLst/>
              <a:ahLst/>
              <a:cxnLst>
                <a:cxn ang="0">
                  <a:pos x="0" y="153"/>
                </a:cxn>
                <a:cxn ang="0">
                  <a:pos x="8" y="105"/>
                </a:cxn>
                <a:cxn ang="0">
                  <a:pos x="22" y="81"/>
                </a:cxn>
                <a:cxn ang="0">
                  <a:pos x="22" y="29"/>
                </a:cxn>
                <a:cxn ang="0">
                  <a:pos x="22" y="11"/>
                </a:cxn>
                <a:cxn ang="0">
                  <a:pos x="44" y="0"/>
                </a:cxn>
                <a:cxn ang="0">
                  <a:pos x="96" y="141"/>
                </a:cxn>
                <a:cxn ang="0">
                  <a:pos x="121" y="170"/>
                </a:cxn>
                <a:cxn ang="0">
                  <a:pos x="125" y="178"/>
                </a:cxn>
                <a:cxn ang="0">
                  <a:pos x="119" y="191"/>
                </a:cxn>
                <a:cxn ang="0">
                  <a:pos x="96" y="206"/>
                </a:cxn>
                <a:cxn ang="0">
                  <a:pos x="12" y="223"/>
                </a:cxn>
                <a:cxn ang="0">
                  <a:pos x="0" y="153"/>
                </a:cxn>
              </a:cxnLst>
              <a:rect l="0" t="0" r="r" b="b"/>
              <a:pathLst>
                <a:path w="126" h="224">
                  <a:moveTo>
                    <a:pt x="0" y="153"/>
                  </a:moveTo>
                  <a:lnTo>
                    <a:pt x="8" y="105"/>
                  </a:lnTo>
                  <a:lnTo>
                    <a:pt x="22" y="81"/>
                  </a:lnTo>
                  <a:lnTo>
                    <a:pt x="22" y="29"/>
                  </a:lnTo>
                  <a:lnTo>
                    <a:pt x="22" y="11"/>
                  </a:lnTo>
                  <a:lnTo>
                    <a:pt x="44" y="0"/>
                  </a:lnTo>
                  <a:lnTo>
                    <a:pt x="96" y="141"/>
                  </a:lnTo>
                  <a:lnTo>
                    <a:pt x="121" y="170"/>
                  </a:lnTo>
                  <a:lnTo>
                    <a:pt x="125" y="178"/>
                  </a:lnTo>
                  <a:lnTo>
                    <a:pt x="119" y="191"/>
                  </a:lnTo>
                  <a:lnTo>
                    <a:pt x="96" y="206"/>
                  </a:lnTo>
                  <a:lnTo>
                    <a:pt x="12" y="223"/>
                  </a:lnTo>
                  <a:lnTo>
                    <a:pt x="0" y="153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1" name="Freeform 53">
              <a:extLst>
                <a:ext uri="{FF2B5EF4-FFF2-40B4-BE49-F238E27FC236}">
                  <a16:creationId xmlns:a16="http://schemas.microsoft.com/office/drawing/2014/main" id="{0636BF28-4E46-4326-A825-4CF554277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2629" y="3108178"/>
              <a:ext cx="150794" cy="384228"/>
            </a:xfrm>
            <a:custGeom>
              <a:avLst/>
              <a:gdLst/>
              <a:ahLst/>
              <a:cxnLst>
                <a:cxn ang="0">
                  <a:pos x="0" y="147"/>
                </a:cxn>
                <a:cxn ang="0">
                  <a:pos x="6" y="134"/>
                </a:cxn>
                <a:cxn ang="0">
                  <a:pos x="26" y="125"/>
                </a:cxn>
                <a:cxn ang="0">
                  <a:pos x="34" y="108"/>
                </a:cxn>
                <a:cxn ang="0">
                  <a:pos x="48" y="96"/>
                </a:cxn>
                <a:cxn ang="0">
                  <a:pos x="6" y="66"/>
                </a:cxn>
                <a:cxn ang="0">
                  <a:pos x="5" y="38"/>
                </a:cxn>
                <a:cxn ang="0">
                  <a:pos x="26" y="0"/>
                </a:cxn>
                <a:cxn ang="0">
                  <a:pos x="89" y="18"/>
                </a:cxn>
                <a:cxn ang="0">
                  <a:pos x="89" y="26"/>
                </a:cxn>
                <a:cxn ang="0">
                  <a:pos x="80" y="49"/>
                </a:cxn>
                <a:cxn ang="0">
                  <a:pos x="73" y="55"/>
                </a:cxn>
                <a:cxn ang="0">
                  <a:pos x="72" y="65"/>
                </a:cxn>
                <a:cxn ang="0">
                  <a:pos x="80" y="68"/>
                </a:cxn>
                <a:cxn ang="0">
                  <a:pos x="89" y="66"/>
                </a:cxn>
                <a:cxn ang="0">
                  <a:pos x="93" y="66"/>
                </a:cxn>
                <a:cxn ang="0">
                  <a:pos x="92" y="63"/>
                </a:cxn>
                <a:cxn ang="0">
                  <a:pos x="95" y="65"/>
                </a:cxn>
                <a:cxn ang="0">
                  <a:pos x="100" y="78"/>
                </a:cxn>
                <a:cxn ang="0">
                  <a:pos x="101" y="119"/>
                </a:cxn>
                <a:cxn ang="0">
                  <a:pos x="99" y="108"/>
                </a:cxn>
                <a:cxn ang="0">
                  <a:pos x="95" y="99"/>
                </a:cxn>
                <a:cxn ang="0">
                  <a:pos x="94" y="104"/>
                </a:cxn>
                <a:cxn ang="0">
                  <a:pos x="94" y="114"/>
                </a:cxn>
                <a:cxn ang="0">
                  <a:pos x="93" y="119"/>
                </a:cxn>
                <a:cxn ang="0">
                  <a:pos x="95" y="131"/>
                </a:cxn>
                <a:cxn ang="0">
                  <a:pos x="92" y="142"/>
                </a:cxn>
                <a:cxn ang="0">
                  <a:pos x="86" y="143"/>
                </a:cxn>
                <a:cxn ang="0">
                  <a:pos x="88" y="151"/>
                </a:cxn>
                <a:cxn ang="0">
                  <a:pos x="76" y="165"/>
                </a:cxn>
                <a:cxn ang="0">
                  <a:pos x="63" y="197"/>
                </a:cxn>
                <a:cxn ang="0">
                  <a:pos x="56" y="197"/>
                </a:cxn>
                <a:cxn ang="0">
                  <a:pos x="57" y="185"/>
                </a:cxn>
                <a:cxn ang="0">
                  <a:pos x="55" y="179"/>
                </a:cxn>
                <a:cxn ang="0">
                  <a:pos x="38" y="181"/>
                </a:cxn>
                <a:cxn ang="0">
                  <a:pos x="14" y="168"/>
                </a:cxn>
                <a:cxn ang="0">
                  <a:pos x="7" y="162"/>
                </a:cxn>
                <a:cxn ang="0">
                  <a:pos x="0" y="147"/>
                </a:cxn>
              </a:cxnLst>
              <a:rect l="0" t="0" r="r" b="b"/>
              <a:pathLst>
                <a:path w="102" h="198">
                  <a:moveTo>
                    <a:pt x="0" y="147"/>
                  </a:moveTo>
                  <a:lnTo>
                    <a:pt x="6" y="134"/>
                  </a:lnTo>
                  <a:lnTo>
                    <a:pt x="26" y="125"/>
                  </a:lnTo>
                  <a:lnTo>
                    <a:pt x="34" y="108"/>
                  </a:lnTo>
                  <a:lnTo>
                    <a:pt x="48" y="96"/>
                  </a:lnTo>
                  <a:lnTo>
                    <a:pt x="6" y="66"/>
                  </a:lnTo>
                  <a:lnTo>
                    <a:pt x="5" y="38"/>
                  </a:lnTo>
                  <a:lnTo>
                    <a:pt x="26" y="0"/>
                  </a:lnTo>
                  <a:lnTo>
                    <a:pt x="89" y="18"/>
                  </a:lnTo>
                  <a:lnTo>
                    <a:pt x="89" y="26"/>
                  </a:lnTo>
                  <a:lnTo>
                    <a:pt x="80" y="49"/>
                  </a:lnTo>
                  <a:lnTo>
                    <a:pt x="73" y="55"/>
                  </a:lnTo>
                  <a:lnTo>
                    <a:pt x="72" y="65"/>
                  </a:lnTo>
                  <a:lnTo>
                    <a:pt x="80" y="68"/>
                  </a:lnTo>
                  <a:lnTo>
                    <a:pt x="89" y="66"/>
                  </a:lnTo>
                  <a:lnTo>
                    <a:pt x="93" y="66"/>
                  </a:lnTo>
                  <a:lnTo>
                    <a:pt x="92" y="63"/>
                  </a:lnTo>
                  <a:lnTo>
                    <a:pt x="95" y="65"/>
                  </a:lnTo>
                  <a:lnTo>
                    <a:pt x="100" y="78"/>
                  </a:lnTo>
                  <a:lnTo>
                    <a:pt x="101" y="119"/>
                  </a:lnTo>
                  <a:lnTo>
                    <a:pt x="99" y="108"/>
                  </a:lnTo>
                  <a:lnTo>
                    <a:pt x="95" y="99"/>
                  </a:lnTo>
                  <a:lnTo>
                    <a:pt x="94" y="104"/>
                  </a:lnTo>
                  <a:lnTo>
                    <a:pt x="94" y="114"/>
                  </a:lnTo>
                  <a:lnTo>
                    <a:pt x="93" y="119"/>
                  </a:lnTo>
                  <a:lnTo>
                    <a:pt x="95" y="131"/>
                  </a:lnTo>
                  <a:lnTo>
                    <a:pt x="92" y="142"/>
                  </a:lnTo>
                  <a:lnTo>
                    <a:pt x="86" y="143"/>
                  </a:lnTo>
                  <a:lnTo>
                    <a:pt x="88" y="151"/>
                  </a:lnTo>
                  <a:lnTo>
                    <a:pt x="76" y="165"/>
                  </a:lnTo>
                  <a:lnTo>
                    <a:pt x="63" y="197"/>
                  </a:lnTo>
                  <a:lnTo>
                    <a:pt x="56" y="197"/>
                  </a:lnTo>
                  <a:lnTo>
                    <a:pt x="57" y="185"/>
                  </a:lnTo>
                  <a:lnTo>
                    <a:pt x="55" y="179"/>
                  </a:lnTo>
                  <a:lnTo>
                    <a:pt x="38" y="181"/>
                  </a:lnTo>
                  <a:lnTo>
                    <a:pt x="14" y="168"/>
                  </a:lnTo>
                  <a:lnTo>
                    <a:pt x="7" y="162"/>
                  </a:lnTo>
                  <a:lnTo>
                    <a:pt x="0" y="147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2" name="Freeform 54">
              <a:extLst>
                <a:ext uri="{FF2B5EF4-FFF2-40B4-BE49-F238E27FC236}">
                  <a16:creationId xmlns:a16="http://schemas.microsoft.com/office/drawing/2014/main" id="{F54E6F1D-DDB3-42D5-8341-DF219A21B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4858" y="3944906"/>
              <a:ext cx="792063" cy="904999"/>
            </a:xfrm>
            <a:custGeom>
              <a:avLst/>
              <a:gdLst/>
              <a:ahLst/>
              <a:cxnLst>
                <a:cxn ang="0">
                  <a:pos x="0" y="455"/>
                </a:cxn>
                <a:cxn ang="0">
                  <a:pos x="66" y="465"/>
                </a:cxn>
                <a:cxn ang="0">
                  <a:pos x="73" y="429"/>
                </a:cxn>
                <a:cxn ang="0">
                  <a:pos x="207" y="443"/>
                </a:cxn>
                <a:cxn ang="0">
                  <a:pos x="201" y="427"/>
                </a:cxn>
                <a:cxn ang="0">
                  <a:pos x="222" y="428"/>
                </a:cxn>
                <a:cxn ang="0">
                  <a:pos x="489" y="451"/>
                </a:cxn>
                <a:cxn ang="0">
                  <a:pos x="528" y="85"/>
                </a:cxn>
                <a:cxn ang="0">
                  <a:pos x="533" y="42"/>
                </a:cxn>
                <a:cxn ang="0">
                  <a:pos x="306" y="23"/>
                </a:cxn>
                <a:cxn ang="0">
                  <a:pos x="80" y="0"/>
                </a:cxn>
                <a:cxn ang="0">
                  <a:pos x="0" y="455"/>
                </a:cxn>
              </a:cxnLst>
              <a:rect l="0" t="0" r="r" b="b"/>
              <a:pathLst>
                <a:path w="534" h="466">
                  <a:moveTo>
                    <a:pt x="0" y="455"/>
                  </a:moveTo>
                  <a:lnTo>
                    <a:pt x="66" y="465"/>
                  </a:lnTo>
                  <a:lnTo>
                    <a:pt x="73" y="429"/>
                  </a:lnTo>
                  <a:lnTo>
                    <a:pt x="207" y="443"/>
                  </a:lnTo>
                  <a:lnTo>
                    <a:pt x="201" y="427"/>
                  </a:lnTo>
                  <a:lnTo>
                    <a:pt x="222" y="428"/>
                  </a:lnTo>
                  <a:lnTo>
                    <a:pt x="489" y="451"/>
                  </a:lnTo>
                  <a:lnTo>
                    <a:pt x="528" y="85"/>
                  </a:lnTo>
                  <a:lnTo>
                    <a:pt x="533" y="42"/>
                  </a:lnTo>
                  <a:lnTo>
                    <a:pt x="306" y="23"/>
                  </a:lnTo>
                  <a:lnTo>
                    <a:pt x="80" y="0"/>
                  </a:lnTo>
                  <a:lnTo>
                    <a:pt x="0" y="455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3" name="Freeform 55">
              <a:extLst>
                <a:ext uri="{FF2B5EF4-FFF2-40B4-BE49-F238E27FC236}">
                  <a16:creationId xmlns:a16="http://schemas.microsoft.com/office/drawing/2014/main" id="{5AB00A23-9935-4ADD-9F88-99A2C11CA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264" y="2515959"/>
              <a:ext cx="442857" cy="668429"/>
            </a:xfrm>
            <a:custGeom>
              <a:avLst/>
              <a:gdLst>
                <a:gd name="connsiteX0" fmla="*/ 0 w 9978"/>
                <a:gd name="connsiteY0" fmla="*/ 8605 h 9971"/>
                <a:gd name="connsiteX1" fmla="*/ 356 w 9978"/>
                <a:gd name="connsiteY1" fmla="*/ 9070 h 9971"/>
                <a:gd name="connsiteX2" fmla="*/ 6837 w 9978"/>
                <a:gd name="connsiteY2" fmla="*/ 7703 h 9971"/>
                <a:gd name="connsiteX3" fmla="*/ 7305 w 9978"/>
                <a:gd name="connsiteY3" fmla="*/ 7994 h 9971"/>
                <a:gd name="connsiteX4" fmla="*/ 7550 w 9978"/>
                <a:gd name="connsiteY4" fmla="*/ 8576 h 9971"/>
                <a:gd name="connsiteX5" fmla="*/ 8241 w 9978"/>
                <a:gd name="connsiteY5" fmla="*/ 8924 h 9971"/>
                <a:gd name="connsiteX6" fmla="*/ 9666 w 9978"/>
                <a:gd name="connsiteY6" fmla="*/ 9477 h 9971"/>
                <a:gd name="connsiteX7" fmla="*/ 9666 w 9978"/>
                <a:gd name="connsiteY7" fmla="*/ 9709 h 9971"/>
                <a:gd name="connsiteX8" fmla="*/ 9755 w 9978"/>
                <a:gd name="connsiteY8" fmla="*/ 9971 h 9971"/>
                <a:gd name="connsiteX9" fmla="*/ 9822 w 9978"/>
                <a:gd name="connsiteY9" fmla="*/ 9797 h 9971"/>
                <a:gd name="connsiteX10" fmla="*/ 9978 w 9978"/>
                <a:gd name="connsiteY10" fmla="*/ 9360 h 9971"/>
                <a:gd name="connsiteX11" fmla="*/ 9978 w 9978"/>
                <a:gd name="connsiteY11" fmla="*/ 8488 h 9971"/>
                <a:gd name="connsiteX12" fmla="*/ 9733 w 9978"/>
                <a:gd name="connsiteY12" fmla="*/ 6890 h 9971"/>
                <a:gd name="connsiteX13" fmla="*/ 9733 w 9978"/>
                <a:gd name="connsiteY13" fmla="*/ 5233 h 9971"/>
                <a:gd name="connsiteX14" fmla="*/ 9465 w 9978"/>
                <a:gd name="connsiteY14" fmla="*/ 3895 h 9971"/>
                <a:gd name="connsiteX15" fmla="*/ 9087 w 9978"/>
                <a:gd name="connsiteY15" fmla="*/ 2791 h 9971"/>
                <a:gd name="connsiteX16" fmla="*/ 8931 w 9978"/>
                <a:gd name="connsiteY16" fmla="*/ 1686 h 9971"/>
                <a:gd name="connsiteX17" fmla="*/ 8552 w 9978"/>
                <a:gd name="connsiteY17" fmla="*/ 0 h 9971"/>
                <a:gd name="connsiteX18" fmla="*/ 6548 w 9978"/>
                <a:gd name="connsiteY18" fmla="*/ 581 h 9971"/>
                <a:gd name="connsiteX19" fmla="*/ 6370 w 9978"/>
                <a:gd name="connsiteY19" fmla="*/ 523 h 9971"/>
                <a:gd name="connsiteX20" fmla="*/ 5746 w 9978"/>
                <a:gd name="connsiteY20" fmla="*/ 1076 h 9971"/>
                <a:gd name="connsiteX21" fmla="*/ 5212 w 9978"/>
                <a:gd name="connsiteY21" fmla="*/ 1948 h 9971"/>
                <a:gd name="connsiteX22" fmla="*/ 5145 w 9978"/>
                <a:gd name="connsiteY22" fmla="*/ 2326 h 9971"/>
                <a:gd name="connsiteX23" fmla="*/ 4922 w 9978"/>
                <a:gd name="connsiteY23" fmla="*/ 2733 h 9971"/>
                <a:gd name="connsiteX24" fmla="*/ 4477 w 9978"/>
                <a:gd name="connsiteY24" fmla="*/ 3169 h 9971"/>
                <a:gd name="connsiteX25" fmla="*/ 4655 w 9978"/>
                <a:gd name="connsiteY25" fmla="*/ 3488 h 9971"/>
                <a:gd name="connsiteX26" fmla="*/ 4699 w 9978"/>
                <a:gd name="connsiteY26" fmla="*/ 3256 h 9971"/>
                <a:gd name="connsiteX27" fmla="*/ 4811 w 9978"/>
                <a:gd name="connsiteY27" fmla="*/ 3343 h 9971"/>
                <a:gd name="connsiteX28" fmla="*/ 4744 w 9978"/>
                <a:gd name="connsiteY28" fmla="*/ 3459 h 9971"/>
                <a:gd name="connsiteX29" fmla="*/ 4833 w 9978"/>
                <a:gd name="connsiteY29" fmla="*/ 3488 h 9971"/>
                <a:gd name="connsiteX30" fmla="*/ 4811 w 9978"/>
                <a:gd name="connsiteY30" fmla="*/ 3721 h 9971"/>
                <a:gd name="connsiteX31" fmla="*/ 4722 w 9978"/>
                <a:gd name="connsiteY31" fmla="*/ 3721 h 9971"/>
                <a:gd name="connsiteX32" fmla="*/ 4699 w 9978"/>
                <a:gd name="connsiteY32" fmla="*/ 3779 h 9971"/>
                <a:gd name="connsiteX33" fmla="*/ 4900 w 9978"/>
                <a:gd name="connsiteY33" fmla="*/ 4128 h 9971"/>
                <a:gd name="connsiteX34" fmla="*/ 4900 w 9978"/>
                <a:gd name="connsiteY34" fmla="*/ 4419 h 9971"/>
                <a:gd name="connsiteX35" fmla="*/ 4566 w 9978"/>
                <a:gd name="connsiteY35" fmla="*/ 4593 h 9971"/>
                <a:gd name="connsiteX36" fmla="*/ 4254 w 9978"/>
                <a:gd name="connsiteY36" fmla="*/ 5087 h 9971"/>
                <a:gd name="connsiteX37" fmla="*/ 3942 w 9978"/>
                <a:gd name="connsiteY37" fmla="*/ 5407 h 9971"/>
                <a:gd name="connsiteX38" fmla="*/ 3318 w 9978"/>
                <a:gd name="connsiteY38" fmla="*/ 5436 h 9971"/>
                <a:gd name="connsiteX39" fmla="*/ 3073 w 9978"/>
                <a:gd name="connsiteY39" fmla="*/ 5640 h 9971"/>
                <a:gd name="connsiteX40" fmla="*/ 2717 w 9978"/>
                <a:gd name="connsiteY40" fmla="*/ 5436 h 9971"/>
                <a:gd name="connsiteX41" fmla="*/ 1626 w 9978"/>
                <a:gd name="connsiteY41" fmla="*/ 5552 h 9971"/>
                <a:gd name="connsiteX42" fmla="*/ 824 w 9978"/>
                <a:gd name="connsiteY42" fmla="*/ 5959 h 9971"/>
                <a:gd name="connsiteX43" fmla="*/ 846 w 9978"/>
                <a:gd name="connsiteY43" fmla="*/ 6221 h 9971"/>
                <a:gd name="connsiteX44" fmla="*/ 780 w 9978"/>
                <a:gd name="connsiteY44" fmla="*/ 6424 h 9971"/>
                <a:gd name="connsiteX45" fmla="*/ 846 w 9978"/>
                <a:gd name="connsiteY45" fmla="*/ 6424 h 9971"/>
                <a:gd name="connsiteX46" fmla="*/ 1024 w 9978"/>
                <a:gd name="connsiteY46" fmla="*/ 6686 h 9971"/>
                <a:gd name="connsiteX47" fmla="*/ 1091 w 9978"/>
                <a:gd name="connsiteY47" fmla="*/ 6686 h 9971"/>
                <a:gd name="connsiteX48" fmla="*/ 1225 w 9978"/>
                <a:gd name="connsiteY48" fmla="*/ 6948 h 9971"/>
                <a:gd name="connsiteX49" fmla="*/ 1158 w 9978"/>
                <a:gd name="connsiteY49" fmla="*/ 7093 h 9971"/>
                <a:gd name="connsiteX50" fmla="*/ 1047 w 9978"/>
                <a:gd name="connsiteY50" fmla="*/ 7267 h 9971"/>
                <a:gd name="connsiteX51" fmla="*/ 846 w 9978"/>
                <a:gd name="connsiteY51" fmla="*/ 7616 h 9971"/>
                <a:gd name="connsiteX52" fmla="*/ 3550 w 9978"/>
                <a:gd name="connsiteY52" fmla="*/ 6700 h 9971"/>
                <a:gd name="connsiteX0" fmla="*/ 0 w 10000"/>
                <a:gd name="connsiteY0" fmla="*/ 8630 h 10000"/>
                <a:gd name="connsiteX1" fmla="*/ 4088 w 10000"/>
                <a:gd name="connsiteY1" fmla="*/ 8247 h 10000"/>
                <a:gd name="connsiteX2" fmla="*/ 6852 w 10000"/>
                <a:gd name="connsiteY2" fmla="*/ 7725 h 10000"/>
                <a:gd name="connsiteX3" fmla="*/ 7321 w 10000"/>
                <a:gd name="connsiteY3" fmla="*/ 8017 h 10000"/>
                <a:gd name="connsiteX4" fmla="*/ 7567 w 10000"/>
                <a:gd name="connsiteY4" fmla="*/ 8601 h 10000"/>
                <a:gd name="connsiteX5" fmla="*/ 8259 w 10000"/>
                <a:gd name="connsiteY5" fmla="*/ 8950 h 10000"/>
                <a:gd name="connsiteX6" fmla="*/ 9687 w 10000"/>
                <a:gd name="connsiteY6" fmla="*/ 9505 h 10000"/>
                <a:gd name="connsiteX7" fmla="*/ 9687 w 10000"/>
                <a:gd name="connsiteY7" fmla="*/ 9737 h 10000"/>
                <a:gd name="connsiteX8" fmla="*/ 9777 w 10000"/>
                <a:gd name="connsiteY8" fmla="*/ 10000 h 10000"/>
                <a:gd name="connsiteX9" fmla="*/ 9844 w 10000"/>
                <a:gd name="connsiteY9" fmla="*/ 9825 h 10000"/>
                <a:gd name="connsiteX10" fmla="*/ 10000 w 10000"/>
                <a:gd name="connsiteY10" fmla="*/ 9387 h 10000"/>
                <a:gd name="connsiteX11" fmla="*/ 10000 w 10000"/>
                <a:gd name="connsiteY11" fmla="*/ 8513 h 10000"/>
                <a:gd name="connsiteX12" fmla="*/ 9754 w 10000"/>
                <a:gd name="connsiteY12" fmla="*/ 6910 h 10000"/>
                <a:gd name="connsiteX13" fmla="*/ 9754 w 10000"/>
                <a:gd name="connsiteY13" fmla="*/ 5248 h 10000"/>
                <a:gd name="connsiteX14" fmla="*/ 9486 w 10000"/>
                <a:gd name="connsiteY14" fmla="*/ 3906 h 10000"/>
                <a:gd name="connsiteX15" fmla="*/ 9107 w 10000"/>
                <a:gd name="connsiteY15" fmla="*/ 2799 h 10000"/>
                <a:gd name="connsiteX16" fmla="*/ 8951 w 10000"/>
                <a:gd name="connsiteY16" fmla="*/ 1691 h 10000"/>
                <a:gd name="connsiteX17" fmla="*/ 8571 w 10000"/>
                <a:gd name="connsiteY17" fmla="*/ 0 h 10000"/>
                <a:gd name="connsiteX18" fmla="*/ 6562 w 10000"/>
                <a:gd name="connsiteY18" fmla="*/ 583 h 10000"/>
                <a:gd name="connsiteX19" fmla="*/ 6384 w 10000"/>
                <a:gd name="connsiteY19" fmla="*/ 525 h 10000"/>
                <a:gd name="connsiteX20" fmla="*/ 5759 w 10000"/>
                <a:gd name="connsiteY20" fmla="*/ 1079 h 10000"/>
                <a:gd name="connsiteX21" fmla="*/ 5223 w 10000"/>
                <a:gd name="connsiteY21" fmla="*/ 1954 h 10000"/>
                <a:gd name="connsiteX22" fmla="*/ 5156 w 10000"/>
                <a:gd name="connsiteY22" fmla="*/ 2333 h 10000"/>
                <a:gd name="connsiteX23" fmla="*/ 4933 w 10000"/>
                <a:gd name="connsiteY23" fmla="*/ 2741 h 10000"/>
                <a:gd name="connsiteX24" fmla="*/ 4487 w 10000"/>
                <a:gd name="connsiteY24" fmla="*/ 3178 h 10000"/>
                <a:gd name="connsiteX25" fmla="*/ 4665 w 10000"/>
                <a:gd name="connsiteY25" fmla="*/ 3498 h 10000"/>
                <a:gd name="connsiteX26" fmla="*/ 4709 w 10000"/>
                <a:gd name="connsiteY26" fmla="*/ 3265 h 10000"/>
                <a:gd name="connsiteX27" fmla="*/ 4822 w 10000"/>
                <a:gd name="connsiteY27" fmla="*/ 3353 h 10000"/>
                <a:gd name="connsiteX28" fmla="*/ 4754 w 10000"/>
                <a:gd name="connsiteY28" fmla="*/ 3469 h 10000"/>
                <a:gd name="connsiteX29" fmla="*/ 4844 w 10000"/>
                <a:gd name="connsiteY29" fmla="*/ 3498 h 10000"/>
                <a:gd name="connsiteX30" fmla="*/ 4822 w 10000"/>
                <a:gd name="connsiteY30" fmla="*/ 3732 h 10000"/>
                <a:gd name="connsiteX31" fmla="*/ 4732 w 10000"/>
                <a:gd name="connsiteY31" fmla="*/ 3732 h 10000"/>
                <a:gd name="connsiteX32" fmla="*/ 4709 w 10000"/>
                <a:gd name="connsiteY32" fmla="*/ 3790 h 10000"/>
                <a:gd name="connsiteX33" fmla="*/ 4911 w 10000"/>
                <a:gd name="connsiteY33" fmla="*/ 4140 h 10000"/>
                <a:gd name="connsiteX34" fmla="*/ 4911 w 10000"/>
                <a:gd name="connsiteY34" fmla="*/ 4432 h 10000"/>
                <a:gd name="connsiteX35" fmla="*/ 4576 w 10000"/>
                <a:gd name="connsiteY35" fmla="*/ 4606 h 10000"/>
                <a:gd name="connsiteX36" fmla="*/ 4263 w 10000"/>
                <a:gd name="connsiteY36" fmla="*/ 5102 h 10000"/>
                <a:gd name="connsiteX37" fmla="*/ 3951 w 10000"/>
                <a:gd name="connsiteY37" fmla="*/ 5423 h 10000"/>
                <a:gd name="connsiteX38" fmla="*/ 3325 w 10000"/>
                <a:gd name="connsiteY38" fmla="*/ 5452 h 10000"/>
                <a:gd name="connsiteX39" fmla="*/ 3080 w 10000"/>
                <a:gd name="connsiteY39" fmla="*/ 5656 h 10000"/>
                <a:gd name="connsiteX40" fmla="*/ 2723 w 10000"/>
                <a:gd name="connsiteY40" fmla="*/ 5452 h 10000"/>
                <a:gd name="connsiteX41" fmla="*/ 1630 w 10000"/>
                <a:gd name="connsiteY41" fmla="*/ 5568 h 10000"/>
                <a:gd name="connsiteX42" fmla="*/ 826 w 10000"/>
                <a:gd name="connsiteY42" fmla="*/ 5976 h 10000"/>
                <a:gd name="connsiteX43" fmla="*/ 848 w 10000"/>
                <a:gd name="connsiteY43" fmla="*/ 6239 h 10000"/>
                <a:gd name="connsiteX44" fmla="*/ 782 w 10000"/>
                <a:gd name="connsiteY44" fmla="*/ 6443 h 10000"/>
                <a:gd name="connsiteX45" fmla="*/ 848 w 10000"/>
                <a:gd name="connsiteY45" fmla="*/ 6443 h 10000"/>
                <a:gd name="connsiteX46" fmla="*/ 1026 w 10000"/>
                <a:gd name="connsiteY46" fmla="*/ 6705 h 10000"/>
                <a:gd name="connsiteX47" fmla="*/ 1093 w 10000"/>
                <a:gd name="connsiteY47" fmla="*/ 6705 h 10000"/>
                <a:gd name="connsiteX48" fmla="*/ 1228 w 10000"/>
                <a:gd name="connsiteY48" fmla="*/ 6968 h 10000"/>
                <a:gd name="connsiteX49" fmla="*/ 1161 w 10000"/>
                <a:gd name="connsiteY49" fmla="*/ 7114 h 10000"/>
                <a:gd name="connsiteX50" fmla="*/ 1049 w 10000"/>
                <a:gd name="connsiteY50" fmla="*/ 7288 h 10000"/>
                <a:gd name="connsiteX51" fmla="*/ 848 w 10000"/>
                <a:gd name="connsiteY51" fmla="*/ 7638 h 10000"/>
                <a:gd name="connsiteX52" fmla="*/ 3558 w 10000"/>
                <a:gd name="connsiteY52" fmla="*/ 6719 h 10000"/>
                <a:gd name="connsiteX0" fmla="*/ 3306 w 9218"/>
                <a:gd name="connsiteY0" fmla="*/ 8247 h 10000"/>
                <a:gd name="connsiteX1" fmla="*/ 6070 w 9218"/>
                <a:gd name="connsiteY1" fmla="*/ 7725 h 10000"/>
                <a:gd name="connsiteX2" fmla="*/ 6539 w 9218"/>
                <a:gd name="connsiteY2" fmla="*/ 8017 h 10000"/>
                <a:gd name="connsiteX3" fmla="*/ 6785 w 9218"/>
                <a:gd name="connsiteY3" fmla="*/ 8601 h 10000"/>
                <a:gd name="connsiteX4" fmla="*/ 7477 w 9218"/>
                <a:gd name="connsiteY4" fmla="*/ 8950 h 10000"/>
                <a:gd name="connsiteX5" fmla="*/ 8905 w 9218"/>
                <a:gd name="connsiteY5" fmla="*/ 9505 h 10000"/>
                <a:gd name="connsiteX6" fmla="*/ 8905 w 9218"/>
                <a:gd name="connsiteY6" fmla="*/ 9737 h 10000"/>
                <a:gd name="connsiteX7" fmla="*/ 8995 w 9218"/>
                <a:gd name="connsiteY7" fmla="*/ 10000 h 10000"/>
                <a:gd name="connsiteX8" fmla="*/ 9062 w 9218"/>
                <a:gd name="connsiteY8" fmla="*/ 9825 h 10000"/>
                <a:gd name="connsiteX9" fmla="*/ 9218 w 9218"/>
                <a:gd name="connsiteY9" fmla="*/ 9387 h 10000"/>
                <a:gd name="connsiteX10" fmla="*/ 9218 w 9218"/>
                <a:gd name="connsiteY10" fmla="*/ 8513 h 10000"/>
                <a:gd name="connsiteX11" fmla="*/ 8972 w 9218"/>
                <a:gd name="connsiteY11" fmla="*/ 6910 h 10000"/>
                <a:gd name="connsiteX12" fmla="*/ 8972 w 9218"/>
                <a:gd name="connsiteY12" fmla="*/ 5248 h 10000"/>
                <a:gd name="connsiteX13" fmla="*/ 8704 w 9218"/>
                <a:gd name="connsiteY13" fmla="*/ 3906 h 10000"/>
                <a:gd name="connsiteX14" fmla="*/ 8325 w 9218"/>
                <a:gd name="connsiteY14" fmla="*/ 2799 h 10000"/>
                <a:gd name="connsiteX15" fmla="*/ 8169 w 9218"/>
                <a:gd name="connsiteY15" fmla="*/ 1691 h 10000"/>
                <a:gd name="connsiteX16" fmla="*/ 7789 w 9218"/>
                <a:gd name="connsiteY16" fmla="*/ 0 h 10000"/>
                <a:gd name="connsiteX17" fmla="*/ 5780 w 9218"/>
                <a:gd name="connsiteY17" fmla="*/ 583 h 10000"/>
                <a:gd name="connsiteX18" fmla="*/ 5602 w 9218"/>
                <a:gd name="connsiteY18" fmla="*/ 525 h 10000"/>
                <a:gd name="connsiteX19" fmla="*/ 4977 w 9218"/>
                <a:gd name="connsiteY19" fmla="*/ 1079 h 10000"/>
                <a:gd name="connsiteX20" fmla="*/ 4441 w 9218"/>
                <a:gd name="connsiteY20" fmla="*/ 1954 h 10000"/>
                <a:gd name="connsiteX21" fmla="*/ 4374 w 9218"/>
                <a:gd name="connsiteY21" fmla="*/ 2333 h 10000"/>
                <a:gd name="connsiteX22" fmla="*/ 4151 w 9218"/>
                <a:gd name="connsiteY22" fmla="*/ 2741 h 10000"/>
                <a:gd name="connsiteX23" fmla="*/ 3705 w 9218"/>
                <a:gd name="connsiteY23" fmla="*/ 3178 h 10000"/>
                <a:gd name="connsiteX24" fmla="*/ 3883 w 9218"/>
                <a:gd name="connsiteY24" fmla="*/ 3498 h 10000"/>
                <a:gd name="connsiteX25" fmla="*/ 3927 w 9218"/>
                <a:gd name="connsiteY25" fmla="*/ 3265 h 10000"/>
                <a:gd name="connsiteX26" fmla="*/ 4040 w 9218"/>
                <a:gd name="connsiteY26" fmla="*/ 3353 h 10000"/>
                <a:gd name="connsiteX27" fmla="*/ 3972 w 9218"/>
                <a:gd name="connsiteY27" fmla="*/ 3469 h 10000"/>
                <a:gd name="connsiteX28" fmla="*/ 4062 w 9218"/>
                <a:gd name="connsiteY28" fmla="*/ 3498 h 10000"/>
                <a:gd name="connsiteX29" fmla="*/ 4040 w 9218"/>
                <a:gd name="connsiteY29" fmla="*/ 3732 h 10000"/>
                <a:gd name="connsiteX30" fmla="*/ 3950 w 9218"/>
                <a:gd name="connsiteY30" fmla="*/ 3732 h 10000"/>
                <a:gd name="connsiteX31" fmla="*/ 3927 w 9218"/>
                <a:gd name="connsiteY31" fmla="*/ 3790 h 10000"/>
                <a:gd name="connsiteX32" fmla="*/ 4129 w 9218"/>
                <a:gd name="connsiteY32" fmla="*/ 4140 h 10000"/>
                <a:gd name="connsiteX33" fmla="*/ 4129 w 9218"/>
                <a:gd name="connsiteY33" fmla="*/ 4432 h 10000"/>
                <a:gd name="connsiteX34" fmla="*/ 3794 w 9218"/>
                <a:gd name="connsiteY34" fmla="*/ 4606 h 10000"/>
                <a:gd name="connsiteX35" fmla="*/ 3481 w 9218"/>
                <a:gd name="connsiteY35" fmla="*/ 5102 h 10000"/>
                <a:gd name="connsiteX36" fmla="*/ 3169 w 9218"/>
                <a:gd name="connsiteY36" fmla="*/ 5423 h 10000"/>
                <a:gd name="connsiteX37" fmla="*/ 2543 w 9218"/>
                <a:gd name="connsiteY37" fmla="*/ 5452 h 10000"/>
                <a:gd name="connsiteX38" fmla="*/ 2298 w 9218"/>
                <a:gd name="connsiteY38" fmla="*/ 5656 h 10000"/>
                <a:gd name="connsiteX39" fmla="*/ 1941 w 9218"/>
                <a:gd name="connsiteY39" fmla="*/ 5452 h 10000"/>
                <a:gd name="connsiteX40" fmla="*/ 848 w 9218"/>
                <a:gd name="connsiteY40" fmla="*/ 5568 h 10000"/>
                <a:gd name="connsiteX41" fmla="*/ 44 w 9218"/>
                <a:gd name="connsiteY41" fmla="*/ 5976 h 10000"/>
                <a:gd name="connsiteX42" fmla="*/ 66 w 9218"/>
                <a:gd name="connsiteY42" fmla="*/ 6239 h 10000"/>
                <a:gd name="connsiteX43" fmla="*/ 0 w 9218"/>
                <a:gd name="connsiteY43" fmla="*/ 6443 h 10000"/>
                <a:gd name="connsiteX44" fmla="*/ 66 w 9218"/>
                <a:gd name="connsiteY44" fmla="*/ 6443 h 10000"/>
                <a:gd name="connsiteX45" fmla="*/ 244 w 9218"/>
                <a:gd name="connsiteY45" fmla="*/ 6705 h 10000"/>
                <a:gd name="connsiteX46" fmla="*/ 311 w 9218"/>
                <a:gd name="connsiteY46" fmla="*/ 6705 h 10000"/>
                <a:gd name="connsiteX47" fmla="*/ 446 w 9218"/>
                <a:gd name="connsiteY47" fmla="*/ 6968 h 10000"/>
                <a:gd name="connsiteX48" fmla="*/ 379 w 9218"/>
                <a:gd name="connsiteY48" fmla="*/ 7114 h 10000"/>
                <a:gd name="connsiteX49" fmla="*/ 267 w 9218"/>
                <a:gd name="connsiteY49" fmla="*/ 7288 h 10000"/>
                <a:gd name="connsiteX50" fmla="*/ 66 w 9218"/>
                <a:gd name="connsiteY50" fmla="*/ 7638 h 10000"/>
                <a:gd name="connsiteX51" fmla="*/ 2776 w 9218"/>
                <a:gd name="connsiteY51" fmla="*/ 6719 h 10000"/>
                <a:gd name="connsiteX0" fmla="*/ 3586 w 10000"/>
                <a:gd name="connsiteY0" fmla="*/ 8247 h 10000"/>
                <a:gd name="connsiteX1" fmla="*/ 6585 w 10000"/>
                <a:gd name="connsiteY1" fmla="*/ 7725 h 10000"/>
                <a:gd name="connsiteX2" fmla="*/ 7094 w 10000"/>
                <a:gd name="connsiteY2" fmla="*/ 8017 h 10000"/>
                <a:gd name="connsiteX3" fmla="*/ 7361 w 10000"/>
                <a:gd name="connsiteY3" fmla="*/ 8601 h 10000"/>
                <a:gd name="connsiteX4" fmla="*/ 8111 w 10000"/>
                <a:gd name="connsiteY4" fmla="*/ 8950 h 10000"/>
                <a:gd name="connsiteX5" fmla="*/ 9660 w 10000"/>
                <a:gd name="connsiteY5" fmla="*/ 9505 h 10000"/>
                <a:gd name="connsiteX6" fmla="*/ 9660 w 10000"/>
                <a:gd name="connsiteY6" fmla="*/ 9737 h 10000"/>
                <a:gd name="connsiteX7" fmla="*/ 9758 w 10000"/>
                <a:gd name="connsiteY7" fmla="*/ 10000 h 10000"/>
                <a:gd name="connsiteX8" fmla="*/ 9831 w 10000"/>
                <a:gd name="connsiteY8" fmla="*/ 9825 h 10000"/>
                <a:gd name="connsiteX9" fmla="*/ 10000 w 10000"/>
                <a:gd name="connsiteY9" fmla="*/ 9387 h 10000"/>
                <a:gd name="connsiteX10" fmla="*/ 10000 w 10000"/>
                <a:gd name="connsiteY10" fmla="*/ 8513 h 10000"/>
                <a:gd name="connsiteX11" fmla="*/ 9733 w 10000"/>
                <a:gd name="connsiteY11" fmla="*/ 6910 h 10000"/>
                <a:gd name="connsiteX12" fmla="*/ 9733 w 10000"/>
                <a:gd name="connsiteY12" fmla="*/ 5248 h 10000"/>
                <a:gd name="connsiteX13" fmla="*/ 9442 w 10000"/>
                <a:gd name="connsiteY13" fmla="*/ 3906 h 10000"/>
                <a:gd name="connsiteX14" fmla="*/ 9031 w 10000"/>
                <a:gd name="connsiteY14" fmla="*/ 2799 h 10000"/>
                <a:gd name="connsiteX15" fmla="*/ 8862 w 10000"/>
                <a:gd name="connsiteY15" fmla="*/ 1691 h 10000"/>
                <a:gd name="connsiteX16" fmla="*/ 8450 w 10000"/>
                <a:gd name="connsiteY16" fmla="*/ 0 h 10000"/>
                <a:gd name="connsiteX17" fmla="*/ 6270 w 10000"/>
                <a:gd name="connsiteY17" fmla="*/ 583 h 10000"/>
                <a:gd name="connsiteX18" fmla="*/ 6077 w 10000"/>
                <a:gd name="connsiteY18" fmla="*/ 525 h 10000"/>
                <a:gd name="connsiteX19" fmla="*/ 5399 w 10000"/>
                <a:gd name="connsiteY19" fmla="*/ 1079 h 10000"/>
                <a:gd name="connsiteX20" fmla="*/ 4818 w 10000"/>
                <a:gd name="connsiteY20" fmla="*/ 1954 h 10000"/>
                <a:gd name="connsiteX21" fmla="*/ 4745 w 10000"/>
                <a:gd name="connsiteY21" fmla="*/ 2333 h 10000"/>
                <a:gd name="connsiteX22" fmla="*/ 4503 w 10000"/>
                <a:gd name="connsiteY22" fmla="*/ 2741 h 10000"/>
                <a:gd name="connsiteX23" fmla="*/ 4019 w 10000"/>
                <a:gd name="connsiteY23" fmla="*/ 3178 h 10000"/>
                <a:gd name="connsiteX24" fmla="*/ 4212 w 10000"/>
                <a:gd name="connsiteY24" fmla="*/ 3498 h 10000"/>
                <a:gd name="connsiteX25" fmla="*/ 4260 w 10000"/>
                <a:gd name="connsiteY25" fmla="*/ 3265 h 10000"/>
                <a:gd name="connsiteX26" fmla="*/ 4383 w 10000"/>
                <a:gd name="connsiteY26" fmla="*/ 3353 h 10000"/>
                <a:gd name="connsiteX27" fmla="*/ 4309 w 10000"/>
                <a:gd name="connsiteY27" fmla="*/ 3469 h 10000"/>
                <a:gd name="connsiteX28" fmla="*/ 4407 w 10000"/>
                <a:gd name="connsiteY28" fmla="*/ 3498 h 10000"/>
                <a:gd name="connsiteX29" fmla="*/ 4383 w 10000"/>
                <a:gd name="connsiteY29" fmla="*/ 3732 h 10000"/>
                <a:gd name="connsiteX30" fmla="*/ 4285 w 10000"/>
                <a:gd name="connsiteY30" fmla="*/ 3732 h 10000"/>
                <a:gd name="connsiteX31" fmla="*/ 4260 w 10000"/>
                <a:gd name="connsiteY31" fmla="*/ 3790 h 10000"/>
                <a:gd name="connsiteX32" fmla="*/ 4479 w 10000"/>
                <a:gd name="connsiteY32" fmla="*/ 4140 h 10000"/>
                <a:gd name="connsiteX33" fmla="*/ 4479 w 10000"/>
                <a:gd name="connsiteY33" fmla="*/ 4432 h 10000"/>
                <a:gd name="connsiteX34" fmla="*/ 4116 w 10000"/>
                <a:gd name="connsiteY34" fmla="*/ 4606 h 10000"/>
                <a:gd name="connsiteX35" fmla="*/ 3776 w 10000"/>
                <a:gd name="connsiteY35" fmla="*/ 5102 h 10000"/>
                <a:gd name="connsiteX36" fmla="*/ 3438 w 10000"/>
                <a:gd name="connsiteY36" fmla="*/ 5423 h 10000"/>
                <a:gd name="connsiteX37" fmla="*/ 2759 w 10000"/>
                <a:gd name="connsiteY37" fmla="*/ 5452 h 10000"/>
                <a:gd name="connsiteX38" fmla="*/ 2493 w 10000"/>
                <a:gd name="connsiteY38" fmla="*/ 5656 h 10000"/>
                <a:gd name="connsiteX39" fmla="*/ 2106 w 10000"/>
                <a:gd name="connsiteY39" fmla="*/ 5452 h 10000"/>
                <a:gd name="connsiteX40" fmla="*/ 920 w 10000"/>
                <a:gd name="connsiteY40" fmla="*/ 5568 h 10000"/>
                <a:gd name="connsiteX41" fmla="*/ 48 w 10000"/>
                <a:gd name="connsiteY41" fmla="*/ 5976 h 10000"/>
                <a:gd name="connsiteX42" fmla="*/ 72 w 10000"/>
                <a:gd name="connsiteY42" fmla="*/ 6239 h 10000"/>
                <a:gd name="connsiteX43" fmla="*/ 0 w 10000"/>
                <a:gd name="connsiteY43" fmla="*/ 6443 h 10000"/>
                <a:gd name="connsiteX44" fmla="*/ 265 w 10000"/>
                <a:gd name="connsiteY44" fmla="*/ 6705 h 10000"/>
                <a:gd name="connsiteX45" fmla="*/ 337 w 10000"/>
                <a:gd name="connsiteY45" fmla="*/ 6705 h 10000"/>
                <a:gd name="connsiteX46" fmla="*/ 484 w 10000"/>
                <a:gd name="connsiteY46" fmla="*/ 6968 h 10000"/>
                <a:gd name="connsiteX47" fmla="*/ 411 w 10000"/>
                <a:gd name="connsiteY47" fmla="*/ 7114 h 10000"/>
                <a:gd name="connsiteX48" fmla="*/ 290 w 10000"/>
                <a:gd name="connsiteY48" fmla="*/ 7288 h 10000"/>
                <a:gd name="connsiteX49" fmla="*/ 72 w 10000"/>
                <a:gd name="connsiteY49" fmla="*/ 7638 h 10000"/>
                <a:gd name="connsiteX50" fmla="*/ 3011 w 10000"/>
                <a:gd name="connsiteY50" fmla="*/ 6719 h 10000"/>
                <a:gd name="connsiteX0" fmla="*/ 3947 w 10361"/>
                <a:gd name="connsiteY0" fmla="*/ 8247 h 10000"/>
                <a:gd name="connsiteX1" fmla="*/ 6946 w 10361"/>
                <a:gd name="connsiteY1" fmla="*/ 7725 h 10000"/>
                <a:gd name="connsiteX2" fmla="*/ 7455 w 10361"/>
                <a:gd name="connsiteY2" fmla="*/ 8017 h 10000"/>
                <a:gd name="connsiteX3" fmla="*/ 7722 w 10361"/>
                <a:gd name="connsiteY3" fmla="*/ 8601 h 10000"/>
                <a:gd name="connsiteX4" fmla="*/ 8472 w 10361"/>
                <a:gd name="connsiteY4" fmla="*/ 8950 h 10000"/>
                <a:gd name="connsiteX5" fmla="*/ 10021 w 10361"/>
                <a:gd name="connsiteY5" fmla="*/ 9505 h 10000"/>
                <a:gd name="connsiteX6" fmla="*/ 10021 w 10361"/>
                <a:gd name="connsiteY6" fmla="*/ 9737 h 10000"/>
                <a:gd name="connsiteX7" fmla="*/ 10119 w 10361"/>
                <a:gd name="connsiteY7" fmla="*/ 10000 h 10000"/>
                <a:gd name="connsiteX8" fmla="*/ 10192 w 10361"/>
                <a:gd name="connsiteY8" fmla="*/ 9825 h 10000"/>
                <a:gd name="connsiteX9" fmla="*/ 10361 w 10361"/>
                <a:gd name="connsiteY9" fmla="*/ 9387 h 10000"/>
                <a:gd name="connsiteX10" fmla="*/ 10361 w 10361"/>
                <a:gd name="connsiteY10" fmla="*/ 8513 h 10000"/>
                <a:gd name="connsiteX11" fmla="*/ 10094 w 10361"/>
                <a:gd name="connsiteY11" fmla="*/ 6910 h 10000"/>
                <a:gd name="connsiteX12" fmla="*/ 10094 w 10361"/>
                <a:gd name="connsiteY12" fmla="*/ 5248 h 10000"/>
                <a:gd name="connsiteX13" fmla="*/ 9803 w 10361"/>
                <a:gd name="connsiteY13" fmla="*/ 3906 h 10000"/>
                <a:gd name="connsiteX14" fmla="*/ 9392 w 10361"/>
                <a:gd name="connsiteY14" fmla="*/ 2799 h 10000"/>
                <a:gd name="connsiteX15" fmla="*/ 9223 w 10361"/>
                <a:gd name="connsiteY15" fmla="*/ 1691 h 10000"/>
                <a:gd name="connsiteX16" fmla="*/ 8811 w 10361"/>
                <a:gd name="connsiteY16" fmla="*/ 0 h 10000"/>
                <a:gd name="connsiteX17" fmla="*/ 6631 w 10361"/>
                <a:gd name="connsiteY17" fmla="*/ 583 h 10000"/>
                <a:gd name="connsiteX18" fmla="*/ 6438 w 10361"/>
                <a:gd name="connsiteY18" fmla="*/ 525 h 10000"/>
                <a:gd name="connsiteX19" fmla="*/ 5760 w 10361"/>
                <a:gd name="connsiteY19" fmla="*/ 1079 h 10000"/>
                <a:gd name="connsiteX20" fmla="*/ 5179 w 10361"/>
                <a:gd name="connsiteY20" fmla="*/ 1954 h 10000"/>
                <a:gd name="connsiteX21" fmla="*/ 5106 w 10361"/>
                <a:gd name="connsiteY21" fmla="*/ 2333 h 10000"/>
                <a:gd name="connsiteX22" fmla="*/ 4864 w 10361"/>
                <a:gd name="connsiteY22" fmla="*/ 2741 h 10000"/>
                <a:gd name="connsiteX23" fmla="*/ 4380 w 10361"/>
                <a:gd name="connsiteY23" fmla="*/ 3178 h 10000"/>
                <a:gd name="connsiteX24" fmla="*/ 4573 w 10361"/>
                <a:gd name="connsiteY24" fmla="*/ 3498 h 10000"/>
                <a:gd name="connsiteX25" fmla="*/ 4621 w 10361"/>
                <a:gd name="connsiteY25" fmla="*/ 3265 h 10000"/>
                <a:gd name="connsiteX26" fmla="*/ 4744 w 10361"/>
                <a:gd name="connsiteY26" fmla="*/ 3353 h 10000"/>
                <a:gd name="connsiteX27" fmla="*/ 4670 w 10361"/>
                <a:gd name="connsiteY27" fmla="*/ 3469 h 10000"/>
                <a:gd name="connsiteX28" fmla="*/ 4768 w 10361"/>
                <a:gd name="connsiteY28" fmla="*/ 3498 h 10000"/>
                <a:gd name="connsiteX29" fmla="*/ 4744 w 10361"/>
                <a:gd name="connsiteY29" fmla="*/ 3732 h 10000"/>
                <a:gd name="connsiteX30" fmla="*/ 4646 w 10361"/>
                <a:gd name="connsiteY30" fmla="*/ 3732 h 10000"/>
                <a:gd name="connsiteX31" fmla="*/ 4621 w 10361"/>
                <a:gd name="connsiteY31" fmla="*/ 3790 h 10000"/>
                <a:gd name="connsiteX32" fmla="*/ 4840 w 10361"/>
                <a:gd name="connsiteY32" fmla="*/ 4140 h 10000"/>
                <a:gd name="connsiteX33" fmla="*/ 4840 w 10361"/>
                <a:gd name="connsiteY33" fmla="*/ 4432 h 10000"/>
                <a:gd name="connsiteX34" fmla="*/ 4477 w 10361"/>
                <a:gd name="connsiteY34" fmla="*/ 4606 h 10000"/>
                <a:gd name="connsiteX35" fmla="*/ 4137 w 10361"/>
                <a:gd name="connsiteY35" fmla="*/ 5102 h 10000"/>
                <a:gd name="connsiteX36" fmla="*/ 3799 w 10361"/>
                <a:gd name="connsiteY36" fmla="*/ 5423 h 10000"/>
                <a:gd name="connsiteX37" fmla="*/ 3120 w 10361"/>
                <a:gd name="connsiteY37" fmla="*/ 5452 h 10000"/>
                <a:gd name="connsiteX38" fmla="*/ 2854 w 10361"/>
                <a:gd name="connsiteY38" fmla="*/ 5656 h 10000"/>
                <a:gd name="connsiteX39" fmla="*/ 2467 w 10361"/>
                <a:gd name="connsiteY39" fmla="*/ 5452 h 10000"/>
                <a:gd name="connsiteX40" fmla="*/ 1281 w 10361"/>
                <a:gd name="connsiteY40" fmla="*/ 5568 h 10000"/>
                <a:gd name="connsiteX41" fmla="*/ 409 w 10361"/>
                <a:gd name="connsiteY41" fmla="*/ 5976 h 10000"/>
                <a:gd name="connsiteX42" fmla="*/ 433 w 10361"/>
                <a:gd name="connsiteY42" fmla="*/ 6239 h 10000"/>
                <a:gd name="connsiteX43" fmla="*/ 361 w 10361"/>
                <a:gd name="connsiteY43" fmla="*/ 6443 h 10000"/>
                <a:gd name="connsiteX44" fmla="*/ 626 w 10361"/>
                <a:gd name="connsiteY44" fmla="*/ 6705 h 10000"/>
                <a:gd name="connsiteX45" fmla="*/ 698 w 10361"/>
                <a:gd name="connsiteY45" fmla="*/ 6705 h 10000"/>
                <a:gd name="connsiteX46" fmla="*/ 845 w 10361"/>
                <a:gd name="connsiteY46" fmla="*/ 6968 h 10000"/>
                <a:gd name="connsiteX47" fmla="*/ 772 w 10361"/>
                <a:gd name="connsiteY47" fmla="*/ 7114 h 10000"/>
                <a:gd name="connsiteX48" fmla="*/ 433 w 10361"/>
                <a:gd name="connsiteY48" fmla="*/ 7638 h 10000"/>
                <a:gd name="connsiteX49" fmla="*/ 3372 w 10361"/>
                <a:gd name="connsiteY49" fmla="*/ 6719 h 10000"/>
                <a:gd name="connsiteX0" fmla="*/ 3935 w 10349"/>
                <a:gd name="connsiteY0" fmla="*/ 8247 h 10000"/>
                <a:gd name="connsiteX1" fmla="*/ 6934 w 10349"/>
                <a:gd name="connsiteY1" fmla="*/ 7725 h 10000"/>
                <a:gd name="connsiteX2" fmla="*/ 7443 w 10349"/>
                <a:gd name="connsiteY2" fmla="*/ 8017 h 10000"/>
                <a:gd name="connsiteX3" fmla="*/ 7710 w 10349"/>
                <a:gd name="connsiteY3" fmla="*/ 8601 h 10000"/>
                <a:gd name="connsiteX4" fmla="*/ 8460 w 10349"/>
                <a:gd name="connsiteY4" fmla="*/ 8950 h 10000"/>
                <a:gd name="connsiteX5" fmla="*/ 10009 w 10349"/>
                <a:gd name="connsiteY5" fmla="*/ 9505 h 10000"/>
                <a:gd name="connsiteX6" fmla="*/ 10009 w 10349"/>
                <a:gd name="connsiteY6" fmla="*/ 9737 h 10000"/>
                <a:gd name="connsiteX7" fmla="*/ 10107 w 10349"/>
                <a:gd name="connsiteY7" fmla="*/ 10000 h 10000"/>
                <a:gd name="connsiteX8" fmla="*/ 10180 w 10349"/>
                <a:gd name="connsiteY8" fmla="*/ 9825 h 10000"/>
                <a:gd name="connsiteX9" fmla="*/ 10349 w 10349"/>
                <a:gd name="connsiteY9" fmla="*/ 9387 h 10000"/>
                <a:gd name="connsiteX10" fmla="*/ 10349 w 10349"/>
                <a:gd name="connsiteY10" fmla="*/ 8513 h 10000"/>
                <a:gd name="connsiteX11" fmla="*/ 10082 w 10349"/>
                <a:gd name="connsiteY11" fmla="*/ 6910 h 10000"/>
                <a:gd name="connsiteX12" fmla="*/ 10082 w 10349"/>
                <a:gd name="connsiteY12" fmla="*/ 5248 h 10000"/>
                <a:gd name="connsiteX13" fmla="*/ 9791 w 10349"/>
                <a:gd name="connsiteY13" fmla="*/ 3906 h 10000"/>
                <a:gd name="connsiteX14" fmla="*/ 9380 w 10349"/>
                <a:gd name="connsiteY14" fmla="*/ 2799 h 10000"/>
                <a:gd name="connsiteX15" fmla="*/ 9211 w 10349"/>
                <a:gd name="connsiteY15" fmla="*/ 1691 h 10000"/>
                <a:gd name="connsiteX16" fmla="*/ 8799 w 10349"/>
                <a:gd name="connsiteY16" fmla="*/ 0 h 10000"/>
                <a:gd name="connsiteX17" fmla="*/ 6619 w 10349"/>
                <a:gd name="connsiteY17" fmla="*/ 583 h 10000"/>
                <a:gd name="connsiteX18" fmla="*/ 6426 w 10349"/>
                <a:gd name="connsiteY18" fmla="*/ 525 h 10000"/>
                <a:gd name="connsiteX19" fmla="*/ 5748 w 10349"/>
                <a:gd name="connsiteY19" fmla="*/ 1079 h 10000"/>
                <a:gd name="connsiteX20" fmla="*/ 5167 w 10349"/>
                <a:gd name="connsiteY20" fmla="*/ 1954 h 10000"/>
                <a:gd name="connsiteX21" fmla="*/ 5094 w 10349"/>
                <a:gd name="connsiteY21" fmla="*/ 2333 h 10000"/>
                <a:gd name="connsiteX22" fmla="*/ 4852 w 10349"/>
                <a:gd name="connsiteY22" fmla="*/ 2741 h 10000"/>
                <a:gd name="connsiteX23" fmla="*/ 4368 w 10349"/>
                <a:gd name="connsiteY23" fmla="*/ 3178 h 10000"/>
                <a:gd name="connsiteX24" fmla="*/ 4561 w 10349"/>
                <a:gd name="connsiteY24" fmla="*/ 3498 h 10000"/>
                <a:gd name="connsiteX25" fmla="*/ 4609 w 10349"/>
                <a:gd name="connsiteY25" fmla="*/ 3265 h 10000"/>
                <a:gd name="connsiteX26" fmla="*/ 4732 w 10349"/>
                <a:gd name="connsiteY26" fmla="*/ 3353 h 10000"/>
                <a:gd name="connsiteX27" fmla="*/ 4658 w 10349"/>
                <a:gd name="connsiteY27" fmla="*/ 3469 h 10000"/>
                <a:gd name="connsiteX28" fmla="*/ 4756 w 10349"/>
                <a:gd name="connsiteY28" fmla="*/ 3498 h 10000"/>
                <a:gd name="connsiteX29" fmla="*/ 4732 w 10349"/>
                <a:gd name="connsiteY29" fmla="*/ 3732 h 10000"/>
                <a:gd name="connsiteX30" fmla="*/ 4634 w 10349"/>
                <a:gd name="connsiteY30" fmla="*/ 3732 h 10000"/>
                <a:gd name="connsiteX31" fmla="*/ 4609 w 10349"/>
                <a:gd name="connsiteY31" fmla="*/ 3790 h 10000"/>
                <a:gd name="connsiteX32" fmla="*/ 4828 w 10349"/>
                <a:gd name="connsiteY32" fmla="*/ 4140 h 10000"/>
                <a:gd name="connsiteX33" fmla="*/ 4828 w 10349"/>
                <a:gd name="connsiteY33" fmla="*/ 4432 h 10000"/>
                <a:gd name="connsiteX34" fmla="*/ 4465 w 10349"/>
                <a:gd name="connsiteY34" fmla="*/ 4606 h 10000"/>
                <a:gd name="connsiteX35" fmla="*/ 4125 w 10349"/>
                <a:gd name="connsiteY35" fmla="*/ 5102 h 10000"/>
                <a:gd name="connsiteX36" fmla="*/ 3787 w 10349"/>
                <a:gd name="connsiteY36" fmla="*/ 5423 h 10000"/>
                <a:gd name="connsiteX37" fmla="*/ 3108 w 10349"/>
                <a:gd name="connsiteY37" fmla="*/ 5452 h 10000"/>
                <a:gd name="connsiteX38" fmla="*/ 2842 w 10349"/>
                <a:gd name="connsiteY38" fmla="*/ 5656 h 10000"/>
                <a:gd name="connsiteX39" fmla="*/ 2455 w 10349"/>
                <a:gd name="connsiteY39" fmla="*/ 5452 h 10000"/>
                <a:gd name="connsiteX40" fmla="*/ 1269 w 10349"/>
                <a:gd name="connsiteY40" fmla="*/ 5568 h 10000"/>
                <a:gd name="connsiteX41" fmla="*/ 397 w 10349"/>
                <a:gd name="connsiteY41" fmla="*/ 5976 h 10000"/>
                <a:gd name="connsiteX42" fmla="*/ 421 w 10349"/>
                <a:gd name="connsiteY42" fmla="*/ 6239 h 10000"/>
                <a:gd name="connsiteX43" fmla="*/ 349 w 10349"/>
                <a:gd name="connsiteY43" fmla="*/ 6443 h 10000"/>
                <a:gd name="connsiteX44" fmla="*/ 614 w 10349"/>
                <a:gd name="connsiteY44" fmla="*/ 6705 h 10000"/>
                <a:gd name="connsiteX45" fmla="*/ 686 w 10349"/>
                <a:gd name="connsiteY45" fmla="*/ 6705 h 10000"/>
                <a:gd name="connsiteX46" fmla="*/ 833 w 10349"/>
                <a:gd name="connsiteY46" fmla="*/ 6968 h 10000"/>
                <a:gd name="connsiteX47" fmla="*/ 421 w 10349"/>
                <a:gd name="connsiteY47" fmla="*/ 7638 h 10000"/>
                <a:gd name="connsiteX48" fmla="*/ 3360 w 10349"/>
                <a:gd name="connsiteY48" fmla="*/ 6719 h 10000"/>
                <a:gd name="connsiteX0" fmla="*/ 3935 w 10349"/>
                <a:gd name="connsiteY0" fmla="*/ 8247 h 10000"/>
                <a:gd name="connsiteX1" fmla="*/ 6934 w 10349"/>
                <a:gd name="connsiteY1" fmla="*/ 7725 h 10000"/>
                <a:gd name="connsiteX2" fmla="*/ 7443 w 10349"/>
                <a:gd name="connsiteY2" fmla="*/ 8017 h 10000"/>
                <a:gd name="connsiteX3" fmla="*/ 7710 w 10349"/>
                <a:gd name="connsiteY3" fmla="*/ 8601 h 10000"/>
                <a:gd name="connsiteX4" fmla="*/ 8460 w 10349"/>
                <a:gd name="connsiteY4" fmla="*/ 8950 h 10000"/>
                <a:gd name="connsiteX5" fmla="*/ 10009 w 10349"/>
                <a:gd name="connsiteY5" fmla="*/ 9505 h 10000"/>
                <a:gd name="connsiteX6" fmla="*/ 10009 w 10349"/>
                <a:gd name="connsiteY6" fmla="*/ 9737 h 10000"/>
                <a:gd name="connsiteX7" fmla="*/ 10107 w 10349"/>
                <a:gd name="connsiteY7" fmla="*/ 10000 h 10000"/>
                <a:gd name="connsiteX8" fmla="*/ 10180 w 10349"/>
                <a:gd name="connsiteY8" fmla="*/ 9825 h 10000"/>
                <a:gd name="connsiteX9" fmla="*/ 10349 w 10349"/>
                <a:gd name="connsiteY9" fmla="*/ 9387 h 10000"/>
                <a:gd name="connsiteX10" fmla="*/ 10349 w 10349"/>
                <a:gd name="connsiteY10" fmla="*/ 8513 h 10000"/>
                <a:gd name="connsiteX11" fmla="*/ 10082 w 10349"/>
                <a:gd name="connsiteY11" fmla="*/ 6910 h 10000"/>
                <a:gd name="connsiteX12" fmla="*/ 10082 w 10349"/>
                <a:gd name="connsiteY12" fmla="*/ 5248 h 10000"/>
                <a:gd name="connsiteX13" fmla="*/ 9791 w 10349"/>
                <a:gd name="connsiteY13" fmla="*/ 3906 h 10000"/>
                <a:gd name="connsiteX14" fmla="*/ 9380 w 10349"/>
                <a:gd name="connsiteY14" fmla="*/ 2799 h 10000"/>
                <a:gd name="connsiteX15" fmla="*/ 9211 w 10349"/>
                <a:gd name="connsiteY15" fmla="*/ 1691 h 10000"/>
                <a:gd name="connsiteX16" fmla="*/ 8799 w 10349"/>
                <a:gd name="connsiteY16" fmla="*/ 0 h 10000"/>
                <a:gd name="connsiteX17" fmla="*/ 6619 w 10349"/>
                <a:gd name="connsiteY17" fmla="*/ 583 h 10000"/>
                <a:gd name="connsiteX18" fmla="*/ 6426 w 10349"/>
                <a:gd name="connsiteY18" fmla="*/ 525 h 10000"/>
                <a:gd name="connsiteX19" fmla="*/ 5748 w 10349"/>
                <a:gd name="connsiteY19" fmla="*/ 1079 h 10000"/>
                <a:gd name="connsiteX20" fmla="*/ 5167 w 10349"/>
                <a:gd name="connsiteY20" fmla="*/ 1954 h 10000"/>
                <a:gd name="connsiteX21" fmla="*/ 5094 w 10349"/>
                <a:gd name="connsiteY21" fmla="*/ 2333 h 10000"/>
                <a:gd name="connsiteX22" fmla="*/ 4852 w 10349"/>
                <a:gd name="connsiteY22" fmla="*/ 2741 h 10000"/>
                <a:gd name="connsiteX23" fmla="*/ 4368 w 10349"/>
                <a:gd name="connsiteY23" fmla="*/ 3178 h 10000"/>
                <a:gd name="connsiteX24" fmla="*/ 4561 w 10349"/>
                <a:gd name="connsiteY24" fmla="*/ 3498 h 10000"/>
                <a:gd name="connsiteX25" fmla="*/ 4609 w 10349"/>
                <a:gd name="connsiteY25" fmla="*/ 3265 h 10000"/>
                <a:gd name="connsiteX26" fmla="*/ 4732 w 10349"/>
                <a:gd name="connsiteY26" fmla="*/ 3353 h 10000"/>
                <a:gd name="connsiteX27" fmla="*/ 4658 w 10349"/>
                <a:gd name="connsiteY27" fmla="*/ 3469 h 10000"/>
                <a:gd name="connsiteX28" fmla="*/ 4756 w 10349"/>
                <a:gd name="connsiteY28" fmla="*/ 3498 h 10000"/>
                <a:gd name="connsiteX29" fmla="*/ 4732 w 10349"/>
                <a:gd name="connsiteY29" fmla="*/ 3732 h 10000"/>
                <a:gd name="connsiteX30" fmla="*/ 4634 w 10349"/>
                <a:gd name="connsiteY30" fmla="*/ 3732 h 10000"/>
                <a:gd name="connsiteX31" fmla="*/ 4609 w 10349"/>
                <a:gd name="connsiteY31" fmla="*/ 3790 h 10000"/>
                <a:gd name="connsiteX32" fmla="*/ 4828 w 10349"/>
                <a:gd name="connsiteY32" fmla="*/ 4140 h 10000"/>
                <a:gd name="connsiteX33" fmla="*/ 4828 w 10349"/>
                <a:gd name="connsiteY33" fmla="*/ 4432 h 10000"/>
                <a:gd name="connsiteX34" fmla="*/ 4465 w 10349"/>
                <a:gd name="connsiteY34" fmla="*/ 4606 h 10000"/>
                <a:gd name="connsiteX35" fmla="*/ 4125 w 10349"/>
                <a:gd name="connsiteY35" fmla="*/ 5102 h 10000"/>
                <a:gd name="connsiteX36" fmla="*/ 3787 w 10349"/>
                <a:gd name="connsiteY36" fmla="*/ 5423 h 10000"/>
                <a:gd name="connsiteX37" fmla="*/ 3108 w 10349"/>
                <a:gd name="connsiteY37" fmla="*/ 5452 h 10000"/>
                <a:gd name="connsiteX38" fmla="*/ 2842 w 10349"/>
                <a:gd name="connsiteY38" fmla="*/ 5656 h 10000"/>
                <a:gd name="connsiteX39" fmla="*/ 1269 w 10349"/>
                <a:gd name="connsiteY39" fmla="*/ 5568 h 10000"/>
                <a:gd name="connsiteX40" fmla="*/ 397 w 10349"/>
                <a:gd name="connsiteY40" fmla="*/ 5976 h 10000"/>
                <a:gd name="connsiteX41" fmla="*/ 421 w 10349"/>
                <a:gd name="connsiteY41" fmla="*/ 6239 h 10000"/>
                <a:gd name="connsiteX42" fmla="*/ 349 w 10349"/>
                <a:gd name="connsiteY42" fmla="*/ 6443 h 10000"/>
                <a:gd name="connsiteX43" fmla="*/ 614 w 10349"/>
                <a:gd name="connsiteY43" fmla="*/ 6705 h 10000"/>
                <a:gd name="connsiteX44" fmla="*/ 686 w 10349"/>
                <a:gd name="connsiteY44" fmla="*/ 6705 h 10000"/>
                <a:gd name="connsiteX45" fmla="*/ 833 w 10349"/>
                <a:gd name="connsiteY45" fmla="*/ 6968 h 10000"/>
                <a:gd name="connsiteX46" fmla="*/ 421 w 10349"/>
                <a:gd name="connsiteY46" fmla="*/ 7638 h 10000"/>
                <a:gd name="connsiteX47" fmla="*/ 3360 w 10349"/>
                <a:gd name="connsiteY47" fmla="*/ 6719 h 10000"/>
                <a:gd name="connsiteX0" fmla="*/ 3935 w 10349"/>
                <a:gd name="connsiteY0" fmla="*/ 8247 h 10000"/>
                <a:gd name="connsiteX1" fmla="*/ 6934 w 10349"/>
                <a:gd name="connsiteY1" fmla="*/ 7725 h 10000"/>
                <a:gd name="connsiteX2" fmla="*/ 7443 w 10349"/>
                <a:gd name="connsiteY2" fmla="*/ 8017 h 10000"/>
                <a:gd name="connsiteX3" fmla="*/ 7710 w 10349"/>
                <a:gd name="connsiteY3" fmla="*/ 8601 h 10000"/>
                <a:gd name="connsiteX4" fmla="*/ 8460 w 10349"/>
                <a:gd name="connsiteY4" fmla="*/ 8950 h 10000"/>
                <a:gd name="connsiteX5" fmla="*/ 10009 w 10349"/>
                <a:gd name="connsiteY5" fmla="*/ 9505 h 10000"/>
                <a:gd name="connsiteX6" fmla="*/ 10009 w 10349"/>
                <a:gd name="connsiteY6" fmla="*/ 9737 h 10000"/>
                <a:gd name="connsiteX7" fmla="*/ 10107 w 10349"/>
                <a:gd name="connsiteY7" fmla="*/ 10000 h 10000"/>
                <a:gd name="connsiteX8" fmla="*/ 10180 w 10349"/>
                <a:gd name="connsiteY8" fmla="*/ 9825 h 10000"/>
                <a:gd name="connsiteX9" fmla="*/ 10349 w 10349"/>
                <a:gd name="connsiteY9" fmla="*/ 9387 h 10000"/>
                <a:gd name="connsiteX10" fmla="*/ 10349 w 10349"/>
                <a:gd name="connsiteY10" fmla="*/ 8513 h 10000"/>
                <a:gd name="connsiteX11" fmla="*/ 10082 w 10349"/>
                <a:gd name="connsiteY11" fmla="*/ 6910 h 10000"/>
                <a:gd name="connsiteX12" fmla="*/ 10082 w 10349"/>
                <a:gd name="connsiteY12" fmla="*/ 5248 h 10000"/>
                <a:gd name="connsiteX13" fmla="*/ 9791 w 10349"/>
                <a:gd name="connsiteY13" fmla="*/ 3906 h 10000"/>
                <a:gd name="connsiteX14" fmla="*/ 9380 w 10349"/>
                <a:gd name="connsiteY14" fmla="*/ 2799 h 10000"/>
                <a:gd name="connsiteX15" fmla="*/ 9211 w 10349"/>
                <a:gd name="connsiteY15" fmla="*/ 1691 h 10000"/>
                <a:gd name="connsiteX16" fmla="*/ 8799 w 10349"/>
                <a:gd name="connsiteY16" fmla="*/ 0 h 10000"/>
                <a:gd name="connsiteX17" fmla="*/ 6619 w 10349"/>
                <a:gd name="connsiteY17" fmla="*/ 583 h 10000"/>
                <a:gd name="connsiteX18" fmla="*/ 6426 w 10349"/>
                <a:gd name="connsiteY18" fmla="*/ 525 h 10000"/>
                <a:gd name="connsiteX19" fmla="*/ 5748 w 10349"/>
                <a:gd name="connsiteY19" fmla="*/ 1079 h 10000"/>
                <a:gd name="connsiteX20" fmla="*/ 5167 w 10349"/>
                <a:gd name="connsiteY20" fmla="*/ 1954 h 10000"/>
                <a:gd name="connsiteX21" fmla="*/ 5094 w 10349"/>
                <a:gd name="connsiteY21" fmla="*/ 2333 h 10000"/>
                <a:gd name="connsiteX22" fmla="*/ 4852 w 10349"/>
                <a:gd name="connsiteY22" fmla="*/ 2741 h 10000"/>
                <a:gd name="connsiteX23" fmla="*/ 4368 w 10349"/>
                <a:gd name="connsiteY23" fmla="*/ 3178 h 10000"/>
                <a:gd name="connsiteX24" fmla="*/ 4561 w 10349"/>
                <a:gd name="connsiteY24" fmla="*/ 3498 h 10000"/>
                <a:gd name="connsiteX25" fmla="*/ 4609 w 10349"/>
                <a:gd name="connsiteY25" fmla="*/ 3265 h 10000"/>
                <a:gd name="connsiteX26" fmla="*/ 4732 w 10349"/>
                <a:gd name="connsiteY26" fmla="*/ 3353 h 10000"/>
                <a:gd name="connsiteX27" fmla="*/ 4658 w 10349"/>
                <a:gd name="connsiteY27" fmla="*/ 3469 h 10000"/>
                <a:gd name="connsiteX28" fmla="*/ 4756 w 10349"/>
                <a:gd name="connsiteY28" fmla="*/ 3498 h 10000"/>
                <a:gd name="connsiteX29" fmla="*/ 4732 w 10349"/>
                <a:gd name="connsiteY29" fmla="*/ 3732 h 10000"/>
                <a:gd name="connsiteX30" fmla="*/ 4634 w 10349"/>
                <a:gd name="connsiteY30" fmla="*/ 3732 h 10000"/>
                <a:gd name="connsiteX31" fmla="*/ 4609 w 10349"/>
                <a:gd name="connsiteY31" fmla="*/ 3790 h 10000"/>
                <a:gd name="connsiteX32" fmla="*/ 4828 w 10349"/>
                <a:gd name="connsiteY32" fmla="*/ 4140 h 10000"/>
                <a:gd name="connsiteX33" fmla="*/ 4828 w 10349"/>
                <a:gd name="connsiteY33" fmla="*/ 4432 h 10000"/>
                <a:gd name="connsiteX34" fmla="*/ 4465 w 10349"/>
                <a:gd name="connsiteY34" fmla="*/ 4606 h 10000"/>
                <a:gd name="connsiteX35" fmla="*/ 4125 w 10349"/>
                <a:gd name="connsiteY35" fmla="*/ 5102 h 10000"/>
                <a:gd name="connsiteX36" fmla="*/ 3787 w 10349"/>
                <a:gd name="connsiteY36" fmla="*/ 5423 h 10000"/>
                <a:gd name="connsiteX37" fmla="*/ 3108 w 10349"/>
                <a:gd name="connsiteY37" fmla="*/ 5452 h 10000"/>
                <a:gd name="connsiteX38" fmla="*/ 2842 w 10349"/>
                <a:gd name="connsiteY38" fmla="*/ 5656 h 10000"/>
                <a:gd name="connsiteX39" fmla="*/ 397 w 10349"/>
                <a:gd name="connsiteY39" fmla="*/ 5976 h 10000"/>
                <a:gd name="connsiteX40" fmla="*/ 421 w 10349"/>
                <a:gd name="connsiteY40" fmla="*/ 6239 h 10000"/>
                <a:gd name="connsiteX41" fmla="*/ 349 w 10349"/>
                <a:gd name="connsiteY41" fmla="*/ 6443 h 10000"/>
                <a:gd name="connsiteX42" fmla="*/ 614 w 10349"/>
                <a:gd name="connsiteY42" fmla="*/ 6705 h 10000"/>
                <a:gd name="connsiteX43" fmla="*/ 686 w 10349"/>
                <a:gd name="connsiteY43" fmla="*/ 6705 h 10000"/>
                <a:gd name="connsiteX44" fmla="*/ 833 w 10349"/>
                <a:gd name="connsiteY44" fmla="*/ 6968 h 10000"/>
                <a:gd name="connsiteX45" fmla="*/ 421 w 10349"/>
                <a:gd name="connsiteY45" fmla="*/ 7638 h 10000"/>
                <a:gd name="connsiteX46" fmla="*/ 3360 w 10349"/>
                <a:gd name="connsiteY46" fmla="*/ 6719 h 10000"/>
                <a:gd name="connsiteX0" fmla="*/ 3935 w 10349"/>
                <a:gd name="connsiteY0" fmla="*/ 8247 h 10000"/>
                <a:gd name="connsiteX1" fmla="*/ 6934 w 10349"/>
                <a:gd name="connsiteY1" fmla="*/ 7725 h 10000"/>
                <a:gd name="connsiteX2" fmla="*/ 7443 w 10349"/>
                <a:gd name="connsiteY2" fmla="*/ 8017 h 10000"/>
                <a:gd name="connsiteX3" fmla="*/ 7710 w 10349"/>
                <a:gd name="connsiteY3" fmla="*/ 8601 h 10000"/>
                <a:gd name="connsiteX4" fmla="*/ 8460 w 10349"/>
                <a:gd name="connsiteY4" fmla="*/ 8950 h 10000"/>
                <a:gd name="connsiteX5" fmla="*/ 10009 w 10349"/>
                <a:gd name="connsiteY5" fmla="*/ 9505 h 10000"/>
                <a:gd name="connsiteX6" fmla="*/ 10009 w 10349"/>
                <a:gd name="connsiteY6" fmla="*/ 9737 h 10000"/>
                <a:gd name="connsiteX7" fmla="*/ 10107 w 10349"/>
                <a:gd name="connsiteY7" fmla="*/ 10000 h 10000"/>
                <a:gd name="connsiteX8" fmla="*/ 10180 w 10349"/>
                <a:gd name="connsiteY8" fmla="*/ 9825 h 10000"/>
                <a:gd name="connsiteX9" fmla="*/ 10349 w 10349"/>
                <a:gd name="connsiteY9" fmla="*/ 9387 h 10000"/>
                <a:gd name="connsiteX10" fmla="*/ 10349 w 10349"/>
                <a:gd name="connsiteY10" fmla="*/ 8513 h 10000"/>
                <a:gd name="connsiteX11" fmla="*/ 10082 w 10349"/>
                <a:gd name="connsiteY11" fmla="*/ 6910 h 10000"/>
                <a:gd name="connsiteX12" fmla="*/ 10082 w 10349"/>
                <a:gd name="connsiteY12" fmla="*/ 5248 h 10000"/>
                <a:gd name="connsiteX13" fmla="*/ 9791 w 10349"/>
                <a:gd name="connsiteY13" fmla="*/ 3906 h 10000"/>
                <a:gd name="connsiteX14" fmla="*/ 9380 w 10349"/>
                <a:gd name="connsiteY14" fmla="*/ 2799 h 10000"/>
                <a:gd name="connsiteX15" fmla="*/ 9211 w 10349"/>
                <a:gd name="connsiteY15" fmla="*/ 1691 h 10000"/>
                <a:gd name="connsiteX16" fmla="*/ 8799 w 10349"/>
                <a:gd name="connsiteY16" fmla="*/ 0 h 10000"/>
                <a:gd name="connsiteX17" fmla="*/ 6619 w 10349"/>
                <a:gd name="connsiteY17" fmla="*/ 583 h 10000"/>
                <a:gd name="connsiteX18" fmla="*/ 6426 w 10349"/>
                <a:gd name="connsiteY18" fmla="*/ 525 h 10000"/>
                <a:gd name="connsiteX19" fmla="*/ 5748 w 10349"/>
                <a:gd name="connsiteY19" fmla="*/ 1079 h 10000"/>
                <a:gd name="connsiteX20" fmla="*/ 5167 w 10349"/>
                <a:gd name="connsiteY20" fmla="*/ 1954 h 10000"/>
                <a:gd name="connsiteX21" fmla="*/ 5094 w 10349"/>
                <a:gd name="connsiteY21" fmla="*/ 2333 h 10000"/>
                <a:gd name="connsiteX22" fmla="*/ 4852 w 10349"/>
                <a:gd name="connsiteY22" fmla="*/ 2741 h 10000"/>
                <a:gd name="connsiteX23" fmla="*/ 4368 w 10349"/>
                <a:gd name="connsiteY23" fmla="*/ 3178 h 10000"/>
                <a:gd name="connsiteX24" fmla="*/ 4561 w 10349"/>
                <a:gd name="connsiteY24" fmla="*/ 3498 h 10000"/>
                <a:gd name="connsiteX25" fmla="*/ 4609 w 10349"/>
                <a:gd name="connsiteY25" fmla="*/ 3265 h 10000"/>
                <a:gd name="connsiteX26" fmla="*/ 4732 w 10349"/>
                <a:gd name="connsiteY26" fmla="*/ 3353 h 10000"/>
                <a:gd name="connsiteX27" fmla="*/ 4658 w 10349"/>
                <a:gd name="connsiteY27" fmla="*/ 3469 h 10000"/>
                <a:gd name="connsiteX28" fmla="*/ 4756 w 10349"/>
                <a:gd name="connsiteY28" fmla="*/ 3498 h 10000"/>
                <a:gd name="connsiteX29" fmla="*/ 4732 w 10349"/>
                <a:gd name="connsiteY29" fmla="*/ 3732 h 10000"/>
                <a:gd name="connsiteX30" fmla="*/ 4634 w 10349"/>
                <a:gd name="connsiteY30" fmla="*/ 3732 h 10000"/>
                <a:gd name="connsiteX31" fmla="*/ 4609 w 10349"/>
                <a:gd name="connsiteY31" fmla="*/ 3790 h 10000"/>
                <a:gd name="connsiteX32" fmla="*/ 4828 w 10349"/>
                <a:gd name="connsiteY32" fmla="*/ 4140 h 10000"/>
                <a:gd name="connsiteX33" fmla="*/ 4828 w 10349"/>
                <a:gd name="connsiteY33" fmla="*/ 4432 h 10000"/>
                <a:gd name="connsiteX34" fmla="*/ 4465 w 10349"/>
                <a:gd name="connsiteY34" fmla="*/ 4606 h 10000"/>
                <a:gd name="connsiteX35" fmla="*/ 4125 w 10349"/>
                <a:gd name="connsiteY35" fmla="*/ 5102 h 10000"/>
                <a:gd name="connsiteX36" fmla="*/ 3787 w 10349"/>
                <a:gd name="connsiteY36" fmla="*/ 5423 h 10000"/>
                <a:gd name="connsiteX37" fmla="*/ 3108 w 10349"/>
                <a:gd name="connsiteY37" fmla="*/ 5452 h 10000"/>
                <a:gd name="connsiteX38" fmla="*/ 2842 w 10349"/>
                <a:gd name="connsiteY38" fmla="*/ 5656 h 10000"/>
                <a:gd name="connsiteX39" fmla="*/ 397 w 10349"/>
                <a:gd name="connsiteY39" fmla="*/ 5976 h 10000"/>
                <a:gd name="connsiteX40" fmla="*/ 421 w 10349"/>
                <a:gd name="connsiteY40" fmla="*/ 6239 h 10000"/>
                <a:gd name="connsiteX41" fmla="*/ 614 w 10349"/>
                <a:gd name="connsiteY41" fmla="*/ 6705 h 10000"/>
                <a:gd name="connsiteX42" fmla="*/ 686 w 10349"/>
                <a:gd name="connsiteY42" fmla="*/ 6705 h 10000"/>
                <a:gd name="connsiteX43" fmla="*/ 833 w 10349"/>
                <a:gd name="connsiteY43" fmla="*/ 6968 h 10000"/>
                <a:gd name="connsiteX44" fmla="*/ 421 w 10349"/>
                <a:gd name="connsiteY44" fmla="*/ 7638 h 10000"/>
                <a:gd name="connsiteX45" fmla="*/ 3360 w 10349"/>
                <a:gd name="connsiteY45" fmla="*/ 6719 h 10000"/>
                <a:gd name="connsiteX0" fmla="*/ 3960 w 10374"/>
                <a:gd name="connsiteY0" fmla="*/ 8247 h 10000"/>
                <a:gd name="connsiteX1" fmla="*/ 6959 w 10374"/>
                <a:gd name="connsiteY1" fmla="*/ 7725 h 10000"/>
                <a:gd name="connsiteX2" fmla="*/ 7468 w 10374"/>
                <a:gd name="connsiteY2" fmla="*/ 8017 h 10000"/>
                <a:gd name="connsiteX3" fmla="*/ 7735 w 10374"/>
                <a:gd name="connsiteY3" fmla="*/ 8601 h 10000"/>
                <a:gd name="connsiteX4" fmla="*/ 8485 w 10374"/>
                <a:gd name="connsiteY4" fmla="*/ 8950 h 10000"/>
                <a:gd name="connsiteX5" fmla="*/ 10034 w 10374"/>
                <a:gd name="connsiteY5" fmla="*/ 9505 h 10000"/>
                <a:gd name="connsiteX6" fmla="*/ 10034 w 10374"/>
                <a:gd name="connsiteY6" fmla="*/ 9737 h 10000"/>
                <a:gd name="connsiteX7" fmla="*/ 10132 w 10374"/>
                <a:gd name="connsiteY7" fmla="*/ 10000 h 10000"/>
                <a:gd name="connsiteX8" fmla="*/ 10205 w 10374"/>
                <a:gd name="connsiteY8" fmla="*/ 9825 h 10000"/>
                <a:gd name="connsiteX9" fmla="*/ 10374 w 10374"/>
                <a:gd name="connsiteY9" fmla="*/ 9387 h 10000"/>
                <a:gd name="connsiteX10" fmla="*/ 10374 w 10374"/>
                <a:gd name="connsiteY10" fmla="*/ 8513 h 10000"/>
                <a:gd name="connsiteX11" fmla="*/ 10107 w 10374"/>
                <a:gd name="connsiteY11" fmla="*/ 6910 h 10000"/>
                <a:gd name="connsiteX12" fmla="*/ 10107 w 10374"/>
                <a:gd name="connsiteY12" fmla="*/ 5248 h 10000"/>
                <a:gd name="connsiteX13" fmla="*/ 9816 w 10374"/>
                <a:gd name="connsiteY13" fmla="*/ 3906 h 10000"/>
                <a:gd name="connsiteX14" fmla="*/ 9405 w 10374"/>
                <a:gd name="connsiteY14" fmla="*/ 2799 h 10000"/>
                <a:gd name="connsiteX15" fmla="*/ 9236 w 10374"/>
                <a:gd name="connsiteY15" fmla="*/ 1691 h 10000"/>
                <a:gd name="connsiteX16" fmla="*/ 8824 w 10374"/>
                <a:gd name="connsiteY16" fmla="*/ 0 h 10000"/>
                <a:gd name="connsiteX17" fmla="*/ 6644 w 10374"/>
                <a:gd name="connsiteY17" fmla="*/ 583 h 10000"/>
                <a:gd name="connsiteX18" fmla="*/ 6451 w 10374"/>
                <a:gd name="connsiteY18" fmla="*/ 525 h 10000"/>
                <a:gd name="connsiteX19" fmla="*/ 5773 w 10374"/>
                <a:gd name="connsiteY19" fmla="*/ 1079 h 10000"/>
                <a:gd name="connsiteX20" fmla="*/ 5192 w 10374"/>
                <a:gd name="connsiteY20" fmla="*/ 1954 h 10000"/>
                <a:gd name="connsiteX21" fmla="*/ 5119 w 10374"/>
                <a:gd name="connsiteY21" fmla="*/ 2333 h 10000"/>
                <a:gd name="connsiteX22" fmla="*/ 4877 w 10374"/>
                <a:gd name="connsiteY22" fmla="*/ 2741 h 10000"/>
                <a:gd name="connsiteX23" fmla="*/ 4393 w 10374"/>
                <a:gd name="connsiteY23" fmla="*/ 3178 h 10000"/>
                <a:gd name="connsiteX24" fmla="*/ 4586 w 10374"/>
                <a:gd name="connsiteY24" fmla="*/ 3498 h 10000"/>
                <a:gd name="connsiteX25" fmla="*/ 4634 w 10374"/>
                <a:gd name="connsiteY25" fmla="*/ 3265 h 10000"/>
                <a:gd name="connsiteX26" fmla="*/ 4757 w 10374"/>
                <a:gd name="connsiteY26" fmla="*/ 3353 h 10000"/>
                <a:gd name="connsiteX27" fmla="*/ 4683 w 10374"/>
                <a:gd name="connsiteY27" fmla="*/ 3469 h 10000"/>
                <a:gd name="connsiteX28" fmla="*/ 4781 w 10374"/>
                <a:gd name="connsiteY28" fmla="*/ 3498 h 10000"/>
                <a:gd name="connsiteX29" fmla="*/ 4757 w 10374"/>
                <a:gd name="connsiteY29" fmla="*/ 3732 h 10000"/>
                <a:gd name="connsiteX30" fmla="*/ 4659 w 10374"/>
                <a:gd name="connsiteY30" fmla="*/ 3732 h 10000"/>
                <a:gd name="connsiteX31" fmla="*/ 4634 w 10374"/>
                <a:gd name="connsiteY31" fmla="*/ 3790 h 10000"/>
                <a:gd name="connsiteX32" fmla="*/ 4853 w 10374"/>
                <a:gd name="connsiteY32" fmla="*/ 4140 h 10000"/>
                <a:gd name="connsiteX33" fmla="*/ 4853 w 10374"/>
                <a:gd name="connsiteY33" fmla="*/ 4432 h 10000"/>
                <a:gd name="connsiteX34" fmla="*/ 4490 w 10374"/>
                <a:gd name="connsiteY34" fmla="*/ 4606 h 10000"/>
                <a:gd name="connsiteX35" fmla="*/ 4150 w 10374"/>
                <a:gd name="connsiteY35" fmla="*/ 5102 h 10000"/>
                <a:gd name="connsiteX36" fmla="*/ 3812 w 10374"/>
                <a:gd name="connsiteY36" fmla="*/ 5423 h 10000"/>
                <a:gd name="connsiteX37" fmla="*/ 3133 w 10374"/>
                <a:gd name="connsiteY37" fmla="*/ 5452 h 10000"/>
                <a:gd name="connsiteX38" fmla="*/ 2867 w 10374"/>
                <a:gd name="connsiteY38" fmla="*/ 5656 h 10000"/>
                <a:gd name="connsiteX39" fmla="*/ 422 w 10374"/>
                <a:gd name="connsiteY39" fmla="*/ 5976 h 10000"/>
                <a:gd name="connsiteX40" fmla="*/ 446 w 10374"/>
                <a:gd name="connsiteY40" fmla="*/ 6239 h 10000"/>
                <a:gd name="connsiteX41" fmla="*/ 639 w 10374"/>
                <a:gd name="connsiteY41" fmla="*/ 6705 h 10000"/>
                <a:gd name="connsiteX42" fmla="*/ 711 w 10374"/>
                <a:gd name="connsiteY42" fmla="*/ 6705 h 10000"/>
                <a:gd name="connsiteX43" fmla="*/ 446 w 10374"/>
                <a:gd name="connsiteY43" fmla="*/ 7638 h 10000"/>
                <a:gd name="connsiteX44" fmla="*/ 3385 w 10374"/>
                <a:gd name="connsiteY44" fmla="*/ 6719 h 10000"/>
                <a:gd name="connsiteX0" fmla="*/ 3538 w 9952"/>
                <a:gd name="connsiteY0" fmla="*/ 8247 h 10000"/>
                <a:gd name="connsiteX1" fmla="*/ 6537 w 9952"/>
                <a:gd name="connsiteY1" fmla="*/ 7725 h 10000"/>
                <a:gd name="connsiteX2" fmla="*/ 7046 w 9952"/>
                <a:gd name="connsiteY2" fmla="*/ 8017 h 10000"/>
                <a:gd name="connsiteX3" fmla="*/ 7313 w 9952"/>
                <a:gd name="connsiteY3" fmla="*/ 8601 h 10000"/>
                <a:gd name="connsiteX4" fmla="*/ 8063 w 9952"/>
                <a:gd name="connsiteY4" fmla="*/ 8950 h 10000"/>
                <a:gd name="connsiteX5" fmla="*/ 9612 w 9952"/>
                <a:gd name="connsiteY5" fmla="*/ 9505 h 10000"/>
                <a:gd name="connsiteX6" fmla="*/ 9612 w 9952"/>
                <a:gd name="connsiteY6" fmla="*/ 9737 h 10000"/>
                <a:gd name="connsiteX7" fmla="*/ 9710 w 9952"/>
                <a:gd name="connsiteY7" fmla="*/ 10000 h 10000"/>
                <a:gd name="connsiteX8" fmla="*/ 9783 w 9952"/>
                <a:gd name="connsiteY8" fmla="*/ 9825 h 10000"/>
                <a:gd name="connsiteX9" fmla="*/ 9952 w 9952"/>
                <a:gd name="connsiteY9" fmla="*/ 9387 h 10000"/>
                <a:gd name="connsiteX10" fmla="*/ 9952 w 9952"/>
                <a:gd name="connsiteY10" fmla="*/ 8513 h 10000"/>
                <a:gd name="connsiteX11" fmla="*/ 9685 w 9952"/>
                <a:gd name="connsiteY11" fmla="*/ 6910 h 10000"/>
                <a:gd name="connsiteX12" fmla="*/ 9685 w 9952"/>
                <a:gd name="connsiteY12" fmla="*/ 5248 h 10000"/>
                <a:gd name="connsiteX13" fmla="*/ 9394 w 9952"/>
                <a:gd name="connsiteY13" fmla="*/ 3906 h 10000"/>
                <a:gd name="connsiteX14" fmla="*/ 8983 w 9952"/>
                <a:gd name="connsiteY14" fmla="*/ 2799 h 10000"/>
                <a:gd name="connsiteX15" fmla="*/ 8814 w 9952"/>
                <a:gd name="connsiteY15" fmla="*/ 1691 h 10000"/>
                <a:gd name="connsiteX16" fmla="*/ 8402 w 9952"/>
                <a:gd name="connsiteY16" fmla="*/ 0 h 10000"/>
                <a:gd name="connsiteX17" fmla="*/ 6222 w 9952"/>
                <a:gd name="connsiteY17" fmla="*/ 583 h 10000"/>
                <a:gd name="connsiteX18" fmla="*/ 6029 w 9952"/>
                <a:gd name="connsiteY18" fmla="*/ 525 h 10000"/>
                <a:gd name="connsiteX19" fmla="*/ 5351 w 9952"/>
                <a:gd name="connsiteY19" fmla="*/ 1079 h 10000"/>
                <a:gd name="connsiteX20" fmla="*/ 4770 w 9952"/>
                <a:gd name="connsiteY20" fmla="*/ 1954 h 10000"/>
                <a:gd name="connsiteX21" fmla="*/ 4697 w 9952"/>
                <a:gd name="connsiteY21" fmla="*/ 2333 h 10000"/>
                <a:gd name="connsiteX22" fmla="*/ 4455 w 9952"/>
                <a:gd name="connsiteY22" fmla="*/ 2741 h 10000"/>
                <a:gd name="connsiteX23" fmla="*/ 3971 w 9952"/>
                <a:gd name="connsiteY23" fmla="*/ 3178 h 10000"/>
                <a:gd name="connsiteX24" fmla="*/ 4164 w 9952"/>
                <a:gd name="connsiteY24" fmla="*/ 3498 h 10000"/>
                <a:gd name="connsiteX25" fmla="*/ 4212 w 9952"/>
                <a:gd name="connsiteY25" fmla="*/ 3265 h 10000"/>
                <a:gd name="connsiteX26" fmla="*/ 4335 w 9952"/>
                <a:gd name="connsiteY26" fmla="*/ 3353 h 10000"/>
                <a:gd name="connsiteX27" fmla="*/ 4261 w 9952"/>
                <a:gd name="connsiteY27" fmla="*/ 3469 h 10000"/>
                <a:gd name="connsiteX28" fmla="*/ 4359 w 9952"/>
                <a:gd name="connsiteY28" fmla="*/ 3498 h 10000"/>
                <a:gd name="connsiteX29" fmla="*/ 4335 w 9952"/>
                <a:gd name="connsiteY29" fmla="*/ 3732 h 10000"/>
                <a:gd name="connsiteX30" fmla="*/ 4237 w 9952"/>
                <a:gd name="connsiteY30" fmla="*/ 3732 h 10000"/>
                <a:gd name="connsiteX31" fmla="*/ 4212 w 9952"/>
                <a:gd name="connsiteY31" fmla="*/ 3790 h 10000"/>
                <a:gd name="connsiteX32" fmla="*/ 4431 w 9952"/>
                <a:gd name="connsiteY32" fmla="*/ 4140 h 10000"/>
                <a:gd name="connsiteX33" fmla="*/ 4431 w 9952"/>
                <a:gd name="connsiteY33" fmla="*/ 4432 h 10000"/>
                <a:gd name="connsiteX34" fmla="*/ 4068 w 9952"/>
                <a:gd name="connsiteY34" fmla="*/ 4606 h 10000"/>
                <a:gd name="connsiteX35" fmla="*/ 3728 w 9952"/>
                <a:gd name="connsiteY35" fmla="*/ 5102 h 10000"/>
                <a:gd name="connsiteX36" fmla="*/ 3390 w 9952"/>
                <a:gd name="connsiteY36" fmla="*/ 5423 h 10000"/>
                <a:gd name="connsiteX37" fmla="*/ 2711 w 9952"/>
                <a:gd name="connsiteY37" fmla="*/ 5452 h 10000"/>
                <a:gd name="connsiteX38" fmla="*/ 2445 w 9952"/>
                <a:gd name="connsiteY38" fmla="*/ 5656 h 10000"/>
                <a:gd name="connsiteX39" fmla="*/ 0 w 9952"/>
                <a:gd name="connsiteY39" fmla="*/ 5976 h 10000"/>
                <a:gd name="connsiteX40" fmla="*/ 24 w 9952"/>
                <a:gd name="connsiteY40" fmla="*/ 6239 h 10000"/>
                <a:gd name="connsiteX41" fmla="*/ 217 w 9952"/>
                <a:gd name="connsiteY41" fmla="*/ 6705 h 10000"/>
                <a:gd name="connsiteX42" fmla="*/ 289 w 9952"/>
                <a:gd name="connsiteY42" fmla="*/ 6705 h 10000"/>
                <a:gd name="connsiteX43" fmla="*/ 2963 w 9952"/>
                <a:gd name="connsiteY43" fmla="*/ 6719 h 10000"/>
                <a:gd name="connsiteX0" fmla="*/ 3555 w 10000"/>
                <a:gd name="connsiteY0" fmla="*/ 8247 h 10000"/>
                <a:gd name="connsiteX1" fmla="*/ 6569 w 10000"/>
                <a:gd name="connsiteY1" fmla="*/ 7725 h 10000"/>
                <a:gd name="connsiteX2" fmla="*/ 7080 w 10000"/>
                <a:gd name="connsiteY2" fmla="*/ 8017 h 10000"/>
                <a:gd name="connsiteX3" fmla="*/ 7348 w 10000"/>
                <a:gd name="connsiteY3" fmla="*/ 8601 h 10000"/>
                <a:gd name="connsiteX4" fmla="*/ 8102 w 10000"/>
                <a:gd name="connsiteY4" fmla="*/ 8950 h 10000"/>
                <a:gd name="connsiteX5" fmla="*/ 9658 w 10000"/>
                <a:gd name="connsiteY5" fmla="*/ 9505 h 10000"/>
                <a:gd name="connsiteX6" fmla="*/ 9658 w 10000"/>
                <a:gd name="connsiteY6" fmla="*/ 9737 h 10000"/>
                <a:gd name="connsiteX7" fmla="*/ 9757 w 10000"/>
                <a:gd name="connsiteY7" fmla="*/ 10000 h 10000"/>
                <a:gd name="connsiteX8" fmla="*/ 9830 w 10000"/>
                <a:gd name="connsiteY8" fmla="*/ 9825 h 10000"/>
                <a:gd name="connsiteX9" fmla="*/ 10000 w 10000"/>
                <a:gd name="connsiteY9" fmla="*/ 9387 h 10000"/>
                <a:gd name="connsiteX10" fmla="*/ 10000 w 10000"/>
                <a:gd name="connsiteY10" fmla="*/ 8513 h 10000"/>
                <a:gd name="connsiteX11" fmla="*/ 9732 w 10000"/>
                <a:gd name="connsiteY11" fmla="*/ 6910 h 10000"/>
                <a:gd name="connsiteX12" fmla="*/ 9732 w 10000"/>
                <a:gd name="connsiteY12" fmla="*/ 5248 h 10000"/>
                <a:gd name="connsiteX13" fmla="*/ 9439 w 10000"/>
                <a:gd name="connsiteY13" fmla="*/ 3906 h 10000"/>
                <a:gd name="connsiteX14" fmla="*/ 9026 w 10000"/>
                <a:gd name="connsiteY14" fmla="*/ 2799 h 10000"/>
                <a:gd name="connsiteX15" fmla="*/ 8857 w 10000"/>
                <a:gd name="connsiteY15" fmla="*/ 1691 h 10000"/>
                <a:gd name="connsiteX16" fmla="*/ 8443 w 10000"/>
                <a:gd name="connsiteY16" fmla="*/ 0 h 10000"/>
                <a:gd name="connsiteX17" fmla="*/ 6252 w 10000"/>
                <a:gd name="connsiteY17" fmla="*/ 583 h 10000"/>
                <a:gd name="connsiteX18" fmla="*/ 6058 w 10000"/>
                <a:gd name="connsiteY18" fmla="*/ 525 h 10000"/>
                <a:gd name="connsiteX19" fmla="*/ 5377 w 10000"/>
                <a:gd name="connsiteY19" fmla="*/ 1079 h 10000"/>
                <a:gd name="connsiteX20" fmla="*/ 4793 w 10000"/>
                <a:gd name="connsiteY20" fmla="*/ 1954 h 10000"/>
                <a:gd name="connsiteX21" fmla="*/ 4720 w 10000"/>
                <a:gd name="connsiteY21" fmla="*/ 2333 h 10000"/>
                <a:gd name="connsiteX22" fmla="*/ 4476 w 10000"/>
                <a:gd name="connsiteY22" fmla="*/ 2741 h 10000"/>
                <a:gd name="connsiteX23" fmla="*/ 3990 w 10000"/>
                <a:gd name="connsiteY23" fmla="*/ 3178 h 10000"/>
                <a:gd name="connsiteX24" fmla="*/ 4184 w 10000"/>
                <a:gd name="connsiteY24" fmla="*/ 3498 h 10000"/>
                <a:gd name="connsiteX25" fmla="*/ 4232 w 10000"/>
                <a:gd name="connsiteY25" fmla="*/ 3265 h 10000"/>
                <a:gd name="connsiteX26" fmla="*/ 4356 w 10000"/>
                <a:gd name="connsiteY26" fmla="*/ 3353 h 10000"/>
                <a:gd name="connsiteX27" fmla="*/ 4282 w 10000"/>
                <a:gd name="connsiteY27" fmla="*/ 3469 h 10000"/>
                <a:gd name="connsiteX28" fmla="*/ 4380 w 10000"/>
                <a:gd name="connsiteY28" fmla="*/ 3498 h 10000"/>
                <a:gd name="connsiteX29" fmla="*/ 4356 w 10000"/>
                <a:gd name="connsiteY29" fmla="*/ 3732 h 10000"/>
                <a:gd name="connsiteX30" fmla="*/ 4257 w 10000"/>
                <a:gd name="connsiteY30" fmla="*/ 3732 h 10000"/>
                <a:gd name="connsiteX31" fmla="*/ 4232 w 10000"/>
                <a:gd name="connsiteY31" fmla="*/ 3790 h 10000"/>
                <a:gd name="connsiteX32" fmla="*/ 4452 w 10000"/>
                <a:gd name="connsiteY32" fmla="*/ 4140 h 10000"/>
                <a:gd name="connsiteX33" fmla="*/ 4452 w 10000"/>
                <a:gd name="connsiteY33" fmla="*/ 4432 h 10000"/>
                <a:gd name="connsiteX34" fmla="*/ 4088 w 10000"/>
                <a:gd name="connsiteY34" fmla="*/ 4606 h 10000"/>
                <a:gd name="connsiteX35" fmla="*/ 3746 w 10000"/>
                <a:gd name="connsiteY35" fmla="*/ 5102 h 10000"/>
                <a:gd name="connsiteX36" fmla="*/ 3406 w 10000"/>
                <a:gd name="connsiteY36" fmla="*/ 5423 h 10000"/>
                <a:gd name="connsiteX37" fmla="*/ 2724 w 10000"/>
                <a:gd name="connsiteY37" fmla="*/ 5452 h 10000"/>
                <a:gd name="connsiteX38" fmla="*/ 2457 w 10000"/>
                <a:gd name="connsiteY38" fmla="*/ 5656 h 10000"/>
                <a:gd name="connsiteX39" fmla="*/ 0 w 10000"/>
                <a:gd name="connsiteY39" fmla="*/ 5976 h 10000"/>
                <a:gd name="connsiteX40" fmla="*/ 24 w 10000"/>
                <a:gd name="connsiteY40" fmla="*/ 6239 h 10000"/>
                <a:gd name="connsiteX41" fmla="*/ 218 w 10000"/>
                <a:gd name="connsiteY41" fmla="*/ 6705 h 10000"/>
                <a:gd name="connsiteX42" fmla="*/ 2977 w 10000"/>
                <a:gd name="connsiteY42" fmla="*/ 6719 h 10000"/>
                <a:gd name="connsiteX0" fmla="*/ 3555 w 10000"/>
                <a:gd name="connsiteY0" fmla="*/ 8247 h 10000"/>
                <a:gd name="connsiteX1" fmla="*/ 6569 w 10000"/>
                <a:gd name="connsiteY1" fmla="*/ 7725 h 10000"/>
                <a:gd name="connsiteX2" fmla="*/ 7080 w 10000"/>
                <a:gd name="connsiteY2" fmla="*/ 8017 h 10000"/>
                <a:gd name="connsiteX3" fmla="*/ 7348 w 10000"/>
                <a:gd name="connsiteY3" fmla="*/ 8601 h 10000"/>
                <a:gd name="connsiteX4" fmla="*/ 8102 w 10000"/>
                <a:gd name="connsiteY4" fmla="*/ 8950 h 10000"/>
                <a:gd name="connsiteX5" fmla="*/ 9658 w 10000"/>
                <a:gd name="connsiteY5" fmla="*/ 9505 h 10000"/>
                <a:gd name="connsiteX6" fmla="*/ 9658 w 10000"/>
                <a:gd name="connsiteY6" fmla="*/ 9737 h 10000"/>
                <a:gd name="connsiteX7" fmla="*/ 9757 w 10000"/>
                <a:gd name="connsiteY7" fmla="*/ 10000 h 10000"/>
                <a:gd name="connsiteX8" fmla="*/ 9830 w 10000"/>
                <a:gd name="connsiteY8" fmla="*/ 9825 h 10000"/>
                <a:gd name="connsiteX9" fmla="*/ 10000 w 10000"/>
                <a:gd name="connsiteY9" fmla="*/ 9387 h 10000"/>
                <a:gd name="connsiteX10" fmla="*/ 10000 w 10000"/>
                <a:gd name="connsiteY10" fmla="*/ 8513 h 10000"/>
                <a:gd name="connsiteX11" fmla="*/ 9732 w 10000"/>
                <a:gd name="connsiteY11" fmla="*/ 6910 h 10000"/>
                <a:gd name="connsiteX12" fmla="*/ 9732 w 10000"/>
                <a:gd name="connsiteY12" fmla="*/ 5248 h 10000"/>
                <a:gd name="connsiteX13" fmla="*/ 9439 w 10000"/>
                <a:gd name="connsiteY13" fmla="*/ 3906 h 10000"/>
                <a:gd name="connsiteX14" fmla="*/ 9026 w 10000"/>
                <a:gd name="connsiteY14" fmla="*/ 2799 h 10000"/>
                <a:gd name="connsiteX15" fmla="*/ 8857 w 10000"/>
                <a:gd name="connsiteY15" fmla="*/ 1691 h 10000"/>
                <a:gd name="connsiteX16" fmla="*/ 8443 w 10000"/>
                <a:gd name="connsiteY16" fmla="*/ 0 h 10000"/>
                <a:gd name="connsiteX17" fmla="*/ 6252 w 10000"/>
                <a:gd name="connsiteY17" fmla="*/ 583 h 10000"/>
                <a:gd name="connsiteX18" fmla="*/ 6058 w 10000"/>
                <a:gd name="connsiteY18" fmla="*/ 525 h 10000"/>
                <a:gd name="connsiteX19" fmla="*/ 5377 w 10000"/>
                <a:gd name="connsiteY19" fmla="*/ 1079 h 10000"/>
                <a:gd name="connsiteX20" fmla="*/ 4793 w 10000"/>
                <a:gd name="connsiteY20" fmla="*/ 1954 h 10000"/>
                <a:gd name="connsiteX21" fmla="*/ 4720 w 10000"/>
                <a:gd name="connsiteY21" fmla="*/ 2333 h 10000"/>
                <a:gd name="connsiteX22" fmla="*/ 4476 w 10000"/>
                <a:gd name="connsiteY22" fmla="*/ 2741 h 10000"/>
                <a:gd name="connsiteX23" fmla="*/ 3990 w 10000"/>
                <a:gd name="connsiteY23" fmla="*/ 3178 h 10000"/>
                <a:gd name="connsiteX24" fmla="*/ 4184 w 10000"/>
                <a:gd name="connsiteY24" fmla="*/ 3498 h 10000"/>
                <a:gd name="connsiteX25" fmla="*/ 4232 w 10000"/>
                <a:gd name="connsiteY25" fmla="*/ 3265 h 10000"/>
                <a:gd name="connsiteX26" fmla="*/ 4356 w 10000"/>
                <a:gd name="connsiteY26" fmla="*/ 3353 h 10000"/>
                <a:gd name="connsiteX27" fmla="*/ 4282 w 10000"/>
                <a:gd name="connsiteY27" fmla="*/ 3469 h 10000"/>
                <a:gd name="connsiteX28" fmla="*/ 4380 w 10000"/>
                <a:gd name="connsiteY28" fmla="*/ 3498 h 10000"/>
                <a:gd name="connsiteX29" fmla="*/ 4356 w 10000"/>
                <a:gd name="connsiteY29" fmla="*/ 3732 h 10000"/>
                <a:gd name="connsiteX30" fmla="*/ 4257 w 10000"/>
                <a:gd name="connsiteY30" fmla="*/ 3732 h 10000"/>
                <a:gd name="connsiteX31" fmla="*/ 4232 w 10000"/>
                <a:gd name="connsiteY31" fmla="*/ 3790 h 10000"/>
                <a:gd name="connsiteX32" fmla="*/ 4452 w 10000"/>
                <a:gd name="connsiteY32" fmla="*/ 4140 h 10000"/>
                <a:gd name="connsiteX33" fmla="*/ 4452 w 10000"/>
                <a:gd name="connsiteY33" fmla="*/ 4432 h 10000"/>
                <a:gd name="connsiteX34" fmla="*/ 4088 w 10000"/>
                <a:gd name="connsiteY34" fmla="*/ 4606 h 10000"/>
                <a:gd name="connsiteX35" fmla="*/ 3746 w 10000"/>
                <a:gd name="connsiteY35" fmla="*/ 5102 h 10000"/>
                <a:gd name="connsiteX36" fmla="*/ 3406 w 10000"/>
                <a:gd name="connsiteY36" fmla="*/ 5423 h 10000"/>
                <a:gd name="connsiteX37" fmla="*/ 2724 w 10000"/>
                <a:gd name="connsiteY37" fmla="*/ 5452 h 10000"/>
                <a:gd name="connsiteX38" fmla="*/ 2457 w 10000"/>
                <a:gd name="connsiteY38" fmla="*/ 5656 h 10000"/>
                <a:gd name="connsiteX39" fmla="*/ 0 w 10000"/>
                <a:gd name="connsiteY39" fmla="*/ 5976 h 10000"/>
                <a:gd name="connsiteX40" fmla="*/ 24 w 10000"/>
                <a:gd name="connsiteY40" fmla="*/ 6239 h 10000"/>
                <a:gd name="connsiteX41" fmla="*/ 2977 w 10000"/>
                <a:gd name="connsiteY41" fmla="*/ 6719 h 10000"/>
                <a:gd name="connsiteX0" fmla="*/ 3555 w 10000"/>
                <a:gd name="connsiteY0" fmla="*/ 8247 h 10000"/>
                <a:gd name="connsiteX1" fmla="*/ 6569 w 10000"/>
                <a:gd name="connsiteY1" fmla="*/ 7725 h 10000"/>
                <a:gd name="connsiteX2" fmla="*/ 7080 w 10000"/>
                <a:gd name="connsiteY2" fmla="*/ 8017 h 10000"/>
                <a:gd name="connsiteX3" fmla="*/ 7348 w 10000"/>
                <a:gd name="connsiteY3" fmla="*/ 8601 h 10000"/>
                <a:gd name="connsiteX4" fmla="*/ 8102 w 10000"/>
                <a:gd name="connsiteY4" fmla="*/ 8950 h 10000"/>
                <a:gd name="connsiteX5" fmla="*/ 9658 w 10000"/>
                <a:gd name="connsiteY5" fmla="*/ 9505 h 10000"/>
                <a:gd name="connsiteX6" fmla="*/ 9658 w 10000"/>
                <a:gd name="connsiteY6" fmla="*/ 9737 h 10000"/>
                <a:gd name="connsiteX7" fmla="*/ 9757 w 10000"/>
                <a:gd name="connsiteY7" fmla="*/ 10000 h 10000"/>
                <a:gd name="connsiteX8" fmla="*/ 9830 w 10000"/>
                <a:gd name="connsiteY8" fmla="*/ 9825 h 10000"/>
                <a:gd name="connsiteX9" fmla="*/ 10000 w 10000"/>
                <a:gd name="connsiteY9" fmla="*/ 9387 h 10000"/>
                <a:gd name="connsiteX10" fmla="*/ 10000 w 10000"/>
                <a:gd name="connsiteY10" fmla="*/ 8513 h 10000"/>
                <a:gd name="connsiteX11" fmla="*/ 9732 w 10000"/>
                <a:gd name="connsiteY11" fmla="*/ 6910 h 10000"/>
                <a:gd name="connsiteX12" fmla="*/ 9732 w 10000"/>
                <a:gd name="connsiteY12" fmla="*/ 5248 h 10000"/>
                <a:gd name="connsiteX13" fmla="*/ 9439 w 10000"/>
                <a:gd name="connsiteY13" fmla="*/ 3906 h 10000"/>
                <a:gd name="connsiteX14" fmla="*/ 9026 w 10000"/>
                <a:gd name="connsiteY14" fmla="*/ 2799 h 10000"/>
                <a:gd name="connsiteX15" fmla="*/ 8857 w 10000"/>
                <a:gd name="connsiteY15" fmla="*/ 1691 h 10000"/>
                <a:gd name="connsiteX16" fmla="*/ 8443 w 10000"/>
                <a:gd name="connsiteY16" fmla="*/ 0 h 10000"/>
                <a:gd name="connsiteX17" fmla="*/ 6252 w 10000"/>
                <a:gd name="connsiteY17" fmla="*/ 583 h 10000"/>
                <a:gd name="connsiteX18" fmla="*/ 6058 w 10000"/>
                <a:gd name="connsiteY18" fmla="*/ 525 h 10000"/>
                <a:gd name="connsiteX19" fmla="*/ 5377 w 10000"/>
                <a:gd name="connsiteY19" fmla="*/ 1079 h 10000"/>
                <a:gd name="connsiteX20" fmla="*/ 4793 w 10000"/>
                <a:gd name="connsiteY20" fmla="*/ 1954 h 10000"/>
                <a:gd name="connsiteX21" fmla="*/ 4720 w 10000"/>
                <a:gd name="connsiteY21" fmla="*/ 2333 h 10000"/>
                <a:gd name="connsiteX22" fmla="*/ 4476 w 10000"/>
                <a:gd name="connsiteY22" fmla="*/ 2741 h 10000"/>
                <a:gd name="connsiteX23" fmla="*/ 3990 w 10000"/>
                <a:gd name="connsiteY23" fmla="*/ 3178 h 10000"/>
                <a:gd name="connsiteX24" fmla="*/ 4184 w 10000"/>
                <a:gd name="connsiteY24" fmla="*/ 3498 h 10000"/>
                <a:gd name="connsiteX25" fmla="*/ 4232 w 10000"/>
                <a:gd name="connsiteY25" fmla="*/ 3265 h 10000"/>
                <a:gd name="connsiteX26" fmla="*/ 4356 w 10000"/>
                <a:gd name="connsiteY26" fmla="*/ 3353 h 10000"/>
                <a:gd name="connsiteX27" fmla="*/ 4282 w 10000"/>
                <a:gd name="connsiteY27" fmla="*/ 3469 h 10000"/>
                <a:gd name="connsiteX28" fmla="*/ 4380 w 10000"/>
                <a:gd name="connsiteY28" fmla="*/ 3498 h 10000"/>
                <a:gd name="connsiteX29" fmla="*/ 4356 w 10000"/>
                <a:gd name="connsiteY29" fmla="*/ 3732 h 10000"/>
                <a:gd name="connsiteX30" fmla="*/ 4257 w 10000"/>
                <a:gd name="connsiteY30" fmla="*/ 3732 h 10000"/>
                <a:gd name="connsiteX31" fmla="*/ 4232 w 10000"/>
                <a:gd name="connsiteY31" fmla="*/ 3790 h 10000"/>
                <a:gd name="connsiteX32" fmla="*/ 4452 w 10000"/>
                <a:gd name="connsiteY32" fmla="*/ 4140 h 10000"/>
                <a:gd name="connsiteX33" fmla="*/ 4452 w 10000"/>
                <a:gd name="connsiteY33" fmla="*/ 4432 h 10000"/>
                <a:gd name="connsiteX34" fmla="*/ 4088 w 10000"/>
                <a:gd name="connsiteY34" fmla="*/ 4606 h 10000"/>
                <a:gd name="connsiteX35" fmla="*/ 3746 w 10000"/>
                <a:gd name="connsiteY35" fmla="*/ 5102 h 10000"/>
                <a:gd name="connsiteX36" fmla="*/ 3406 w 10000"/>
                <a:gd name="connsiteY36" fmla="*/ 5423 h 10000"/>
                <a:gd name="connsiteX37" fmla="*/ 2724 w 10000"/>
                <a:gd name="connsiteY37" fmla="*/ 5452 h 10000"/>
                <a:gd name="connsiteX38" fmla="*/ 2457 w 10000"/>
                <a:gd name="connsiteY38" fmla="*/ 5656 h 10000"/>
                <a:gd name="connsiteX39" fmla="*/ 0 w 10000"/>
                <a:gd name="connsiteY39" fmla="*/ 5976 h 10000"/>
                <a:gd name="connsiteX40" fmla="*/ 2977 w 10000"/>
                <a:gd name="connsiteY40" fmla="*/ 6719 h 10000"/>
                <a:gd name="connsiteX0" fmla="*/ 1098 w 7543"/>
                <a:gd name="connsiteY0" fmla="*/ 8247 h 10000"/>
                <a:gd name="connsiteX1" fmla="*/ 4112 w 7543"/>
                <a:gd name="connsiteY1" fmla="*/ 7725 h 10000"/>
                <a:gd name="connsiteX2" fmla="*/ 4623 w 7543"/>
                <a:gd name="connsiteY2" fmla="*/ 8017 h 10000"/>
                <a:gd name="connsiteX3" fmla="*/ 4891 w 7543"/>
                <a:gd name="connsiteY3" fmla="*/ 8601 h 10000"/>
                <a:gd name="connsiteX4" fmla="*/ 5645 w 7543"/>
                <a:gd name="connsiteY4" fmla="*/ 8950 h 10000"/>
                <a:gd name="connsiteX5" fmla="*/ 7201 w 7543"/>
                <a:gd name="connsiteY5" fmla="*/ 9505 h 10000"/>
                <a:gd name="connsiteX6" fmla="*/ 7201 w 7543"/>
                <a:gd name="connsiteY6" fmla="*/ 9737 h 10000"/>
                <a:gd name="connsiteX7" fmla="*/ 7300 w 7543"/>
                <a:gd name="connsiteY7" fmla="*/ 10000 h 10000"/>
                <a:gd name="connsiteX8" fmla="*/ 7373 w 7543"/>
                <a:gd name="connsiteY8" fmla="*/ 9825 h 10000"/>
                <a:gd name="connsiteX9" fmla="*/ 7543 w 7543"/>
                <a:gd name="connsiteY9" fmla="*/ 9387 h 10000"/>
                <a:gd name="connsiteX10" fmla="*/ 7543 w 7543"/>
                <a:gd name="connsiteY10" fmla="*/ 8513 h 10000"/>
                <a:gd name="connsiteX11" fmla="*/ 7275 w 7543"/>
                <a:gd name="connsiteY11" fmla="*/ 6910 h 10000"/>
                <a:gd name="connsiteX12" fmla="*/ 7275 w 7543"/>
                <a:gd name="connsiteY12" fmla="*/ 5248 h 10000"/>
                <a:gd name="connsiteX13" fmla="*/ 6982 w 7543"/>
                <a:gd name="connsiteY13" fmla="*/ 3906 h 10000"/>
                <a:gd name="connsiteX14" fmla="*/ 6569 w 7543"/>
                <a:gd name="connsiteY14" fmla="*/ 2799 h 10000"/>
                <a:gd name="connsiteX15" fmla="*/ 6400 w 7543"/>
                <a:gd name="connsiteY15" fmla="*/ 1691 h 10000"/>
                <a:gd name="connsiteX16" fmla="*/ 5986 w 7543"/>
                <a:gd name="connsiteY16" fmla="*/ 0 h 10000"/>
                <a:gd name="connsiteX17" fmla="*/ 3795 w 7543"/>
                <a:gd name="connsiteY17" fmla="*/ 583 h 10000"/>
                <a:gd name="connsiteX18" fmla="*/ 3601 w 7543"/>
                <a:gd name="connsiteY18" fmla="*/ 525 h 10000"/>
                <a:gd name="connsiteX19" fmla="*/ 2920 w 7543"/>
                <a:gd name="connsiteY19" fmla="*/ 1079 h 10000"/>
                <a:gd name="connsiteX20" fmla="*/ 2336 w 7543"/>
                <a:gd name="connsiteY20" fmla="*/ 1954 h 10000"/>
                <a:gd name="connsiteX21" fmla="*/ 2263 w 7543"/>
                <a:gd name="connsiteY21" fmla="*/ 2333 h 10000"/>
                <a:gd name="connsiteX22" fmla="*/ 2019 w 7543"/>
                <a:gd name="connsiteY22" fmla="*/ 2741 h 10000"/>
                <a:gd name="connsiteX23" fmla="*/ 1533 w 7543"/>
                <a:gd name="connsiteY23" fmla="*/ 3178 h 10000"/>
                <a:gd name="connsiteX24" fmla="*/ 1727 w 7543"/>
                <a:gd name="connsiteY24" fmla="*/ 3498 h 10000"/>
                <a:gd name="connsiteX25" fmla="*/ 1775 w 7543"/>
                <a:gd name="connsiteY25" fmla="*/ 3265 h 10000"/>
                <a:gd name="connsiteX26" fmla="*/ 1899 w 7543"/>
                <a:gd name="connsiteY26" fmla="*/ 3353 h 10000"/>
                <a:gd name="connsiteX27" fmla="*/ 1825 w 7543"/>
                <a:gd name="connsiteY27" fmla="*/ 3469 h 10000"/>
                <a:gd name="connsiteX28" fmla="*/ 1923 w 7543"/>
                <a:gd name="connsiteY28" fmla="*/ 3498 h 10000"/>
                <a:gd name="connsiteX29" fmla="*/ 1899 w 7543"/>
                <a:gd name="connsiteY29" fmla="*/ 3732 h 10000"/>
                <a:gd name="connsiteX30" fmla="*/ 1800 w 7543"/>
                <a:gd name="connsiteY30" fmla="*/ 3732 h 10000"/>
                <a:gd name="connsiteX31" fmla="*/ 1775 w 7543"/>
                <a:gd name="connsiteY31" fmla="*/ 3790 h 10000"/>
                <a:gd name="connsiteX32" fmla="*/ 1995 w 7543"/>
                <a:gd name="connsiteY32" fmla="*/ 4140 h 10000"/>
                <a:gd name="connsiteX33" fmla="*/ 1995 w 7543"/>
                <a:gd name="connsiteY33" fmla="*/ 4432 h 10000"/>
                <a:gd name="connsiteX34" fmla="*/ 1631 w 7543"/>
                <a:gd name="connsiteY34" fmla="*/ 4606 h 10000"/>
                <a:gd name="connsiteX35" fmla="*/ 1289 w 7543"/>
                <a:gd name="connsiteY35" fmla="*/ 5102 h 10000"/>
                <a:gd name="connsiteX36" fmla="*/ 949 w 7543"/>
                <a:gd name="connsiteY36" fmla="*/ 5423 h 10000"/>
                <a:gd name="connsiteX37" fmla="*/ 267 w 7543"/>
                <a:gd name="connsiteY37" fmla="*/ 5452 h 10000"/>
                <a:gd name="connsiteX38" fmla="*/ 0 w 7543"/>
                <a:gd name="connsiteY38" fmla="*/ 5656 h 10000"/>
                <a:gd name="connsiteX39" fmla="*/ 520 w 7543"/>
                <a:gd name="connsiteY39" fmla="*/ 6719 h 10000"/>
                <a:gd name="connsiteX0" fmla="*/ 1102 w 9646"/>
                <a:gd name="connsiteY0" fmla="*/ 8247 h 10000"/>
                <a:gd name="connsiteX1" fmla="*/ 5097 w 9646"/>
                <a:gd name="connsiteY1" fmla="*/ 7725 h 10000"/>
                <a:gd name="connsiteX2" fmla="*/ 5775 w 9646"/>
                <a:gd name="connsiteY2" fmla="*/ 8017 h 10000"/>
                <a:gd name="connsiteX3" fmla="*/ 6130 w 9646"/>
                <a:gd name="connsiteY3" fmla="*/ 8601 h 10000"/>
                <a:gd name="connsiteX4" fmla="*/ 7130 w 9646"/>
                <a:gd name="connsiteY4" fmla="*/ 8950 h 10000"/>
                <a:gd name="connsiteX5" fmla="*/ 9193 w 9646"/>
                <a:gd name="connsiteY5" fmla="*/ 9505 h 10000"/>
                <a:gd name="connsiteX6" fmla="*/ 9193 w 9646"/>
                <a:gd name="connsiteY6" fmla="*/ 9737 h 10000"/>
                <a:gd name="connsiteX7" fmla="*/ 9324 w 9646"/>
                <a:gd name="connsiteY7" fmla="*/ 10000 h 10000"/>
                <a:gd name="connsiteX8" fmla="*/ 9421 w 9646"/>
                <a:gd name="connsiteY8" fmla="*/ 9825 h 10000"/>
                <a:gd name="connsiteX9" fmla="*/ 9646 w 9646"/>
                <a:gd name="connsiteY9" fmla="*/ 9387 h 10000"/>
                <a:gd name="connsiteX10" fmla="*/ 9646 w 9646"/>
                <a:gd name="connsiteY10" fmla="*/ 8513 h 10000"/>
                <a:gd name="connsiteX11" fmla="*/ 9291 w 9646"/>
                <a:gd name="connsiteY11" fmla="*/ 6910 h 10000"/>
                <a:gd name="connsiteX12" fmla="*/ 9291 w 9646"/>
                <a:gd name="connsiteY12" fmla="*/ 5248 h 10000"/>
                <a:gd name="connsiteX13" fmla="*/ 8902 w 9646"/>
                <a:gd name="connsiteY13" fmla="*/ 3906 h 10000"/>
                <a:gd name="connsiteX14" fmla="*/ 8355 w 9646"/>
                <a:gd name="connsiteY14" fmla="*/ 2799 h 10000"/>
                <a:gd name="connsiteX15" fmla="*/ 8131 w 9646"/>
                <a:gd name="connsiteY15" fmla="*/ 1691 h 10000"/>
                <a:gd name="connsiteX16" fmla="*/ 7582 w 9646"/>
                <a:gd name="connsiteY16" fmla="*/ 0 h 10000"/>
                <a:gd name="connsiteX17" fmla="*/ 4677 w 9646"/>
                <a:gd name="connsiteY17" fmla="*/ 583 h 10000"/>
                <a:gd name="connsiteX18" fmla="*/ 4420 w 9646"/>
                <a:gd name="connsiteY18" fmla="*/ 525 h 10000"/>
                <a:gd name="connsiteX19" fmla="*/ 3517 w 9646"/>
                <a:gd name="connsiteY19" fmla="*/ 1079 h 10000"/>
                <a:gd name="connsiteX20" fmla="*/ 2743 w 9646"/>
                <a:gd name="connsiteY20" fmla="*/ 1954 h 10000"/>
                <a:gd name="connsiteX21" fmla="*/ 2646 w 9646"/>
                <a:gd name="connsiteY21" fmla="*/ 2333 h 10000"/>
                <a:gd name="connsiteX22" fmla="*/ 2323 w 9646"/>
                <a:gd name="connsiteY22" fmla="*/ 2741 h 10000"/>
                <a:gd name="connsiteX23" fmla="*/ 1678 w 9646"/>
                <a:gd name="connsiteY23" fmla="*/ 3178 h 10000"/>
                <a:gd name="connsiteX24" fmla="*/ 1936 w 9646"/>
                <a:gd name="connsiteY24" fmla="*/ 3498 h 10000"/>
                <a:gd name="connsiteX25" fmla="*/ 1999 w 9646"/>
                <a:gd name="connsiteY25" fmla="*/ 3265 h 10000"/>
                <a:gd name="connsiteX26" fmla="*/ 2164 w 9646"/>
                <a:gd name="connsiteY26" fmla="*/ 3353 h 10000"/>
                <a:gd name="connsiteX27" fmla="*/ 2065 w 9646"/>
                <a:gd name="connsiteY27" fmla="*/ 3469 h 10000"/>
                <a:gd name="connsiteX28" fmla="*/ 2195 w 9646"/>
                <a:gd name="connsiteY28" fmla="*/ 3498 h 10000"/>
                <a:gd name="connsiteX29" fmla="*/ 2164 w 9646"/>
                <a:gd name="connsiteY29" fmla="*/ 3732 h 10000"/>
                <a:gd name="connsiteX30" fmla="*/ 2032 w 9646"/>
                <a:gd name="connsiteY30" fmla="*/ 3732 h 10000"/>
                <a:gd name="connsiteX31" fmla="*/ 1999 w 9646"/>
                <a:gd name="connsiteY31" fmla="*/ 3790 h 10000"/>
                <a:gd name="connsiteX32" fmla="*/ 2291 w 9646"/>
                <a:gd name="connsiteY32" fmla="*/ 4140 h 10000"/>
                <a:gd name="connsiteX33" fmla="*/ 2291 w 9646"/>
                <a:gd name="connsiteY33" fmla="*/ 4432 h 10000"/>
                <a:gd name="connsiteX34" fmla="*/ 1808 w 9646"/>
                <a:gd name="connsiteY34" fmla="*/ 4606 h 10000"/>
                <a:gd name="connsiteX35" fmla="*/ 1355 w 9646"/>
                <a:gd name="connsiteY35" fmla="*/ 5102 h 10000"/>
                <a:gd name="connsiteX36" fmla="*/ 904 w 9646"/>
                <a:gd name="connsiteY36" fmla="*/ 5423 h 10000"/>
                <a:gd name="connsiteX37" fmla="*/ 0 w 9646"/>
                <a:gd name="connsiteY37" fmla="*/ 5452 h 10000"/>
                <a:gd name="connsiteX38" fmla="*/ 335 w 9646"/>
                <a:gd name="connsiteY38" fmla="*/ 6719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646" h="10000">
                  <a:moveTo>
                    <a:pt x="1102" y="8247"/>
                  </a:moveTo>
                  <a:lnTo>
                    <a:pt x="5097" y="7725"/>
                  </a:lnTo>
                  <a:lnTo>
                    <a:pt x="5775" y="8017"/>
                  </a:lnTo>
                  <a:lnTo>
                    <a:pt x="6130" y="8601"/>
                  </a:lnTo>
                  <a:lnTo>
                    <a:pt x="7130" y="8950"/>
                  </a:lnTo>
                  <a:lnTo>
                    <a:pt x="9193" y="9505"/>
                  </a:lnTo>
                  <a:lnTo>
                    <a:pt x="9193" y="9737"/>
                  </a:lnTo>
                  <a:cubicBezTo>
                    <a:pt x="9238" y="9824"/>
                    <a:pt x="9279" y="9913"/>
                    <a:pt x="9324" y="10000"/>
                  </a:cubicBezTo>
                  <a:cubicBezTo>
                    <a:pt x="9356" y="9942"/>
                    <a:pt x="9389" y="9884"/>
                    <a:pt x="9421" y="9825"/>
                  </a:cubicBezTo>
                  <a:cubicBezTo>
                    <a:pt x="9495" y="9679"/>
                    <a:pt x="9572" y="9533"/>
                    <a:pt x="9646" y="9387"/>
                  </a:cubicBezTo>
                  <a:lnTo>
                    <a:pt x="9646" y="8513"/>
                  </a:lnTo>
                  <a:cubicBezTo>
                    <a:pt x="9528" y="7978"/>
                    <a:pt x="9410" y="7445"/>
                    <a:pt x="9291" y="6910"/>
                  </a:cubicBezTo>
                  <a:lnTo>
                    <a:pt x="9291" y="5248"/>
                  </a:lnTo>
                  <a:cubicBezTo>
                    <a:pt x="9162" y="4801"/>
                    <a:pt x="9032" y="4354"/>
                    <a:pt x="8902" y="3906"/>
                  </a:cubicBezTo>
                  <a:lnTo>
                    <a:pt x="8355" y="2799"/>
                  </a:lnTo>
                  <a:cubicBezTo>
                    <a:pt x="8280" y="2430"/>
                    <a:pt x="8205" y="2060"/>
                    <a:pt x="8131" y="1691"/>
                  </a:cubicBezTo>
                  <a:cubicBezTo>
                    <a:pt x="7946" y="1127"/>
                    <a:pt x="7762" y="564"/>
                    <a:pt x="7582" y="0"/>
                  </a:cubicBezTo>
                  <a:lnTo>
                    <a:pt x="4677" y="583"/>
                  </a:lnTo>
                  <a:lnTo>
                    <a:pt x="4420" y="525"/>
                  </a:lnTo>
                  <a:lnTo>
                    <a:pt x="3517" y="1079"/>
                  </a:lnTo>
                  <a:lnTo>
                    <a:pt x="2743" y="1954"/>
                  </a:lnTo>
                  <a:cubicBezTo>
                    <a:pt x="2711" y="2080"/>
                    <a:pt x="2678" y="2206"/>
                    <a:pt x="2646" y="2333"/>
                  </a:cubicBezTo>
                  <a:lnTo>
                    <a:pt x="2323" y="2741"/>
                  </a:lnTo>
                  <a:lnTo>
                    <a:pt x="1678" y="3178"/>
                  </a:lnTo>
                  <a:cubicBezTo>
                    <a:pt x="1763" y="3285"/>
                    <a:pt x="1851" y="3391"/>
                    <a:pt x="1936" y="3498"/>
                  </a:cubicBezTo>
                  <a:cubicBezTo>
                    <a:pt x="1958" y="3421"/>
                    <a:pt x="1978" y="3343"/>
                    <a:pt x="1999" y="3265"/>
                  </a:cubicBezTo>
                  <a:lnTo>
                    <a:pt x="2164" y="3353"/>
                  </a:lnTo>
                  <a:cubicBezTo>
                    <a:pt x="2132" y="3392"/>
                    <a:pt x="2099" y="3430"/>
                    <a:pt x="2065" y="3469"/>
                  </a:cubicBezTo>
                  <a:lnTo>
                    <a:pt x="2195" y="3498"/>
                  </a:lnTo>
                  <a:cubicBezTo>
                    <a:pt x="2185" y="3576"/>
                    <a:pt x="2173" y="3654"/>
                    <a:pt x="2164" y="3732"/>
                  </a:cubicBezTo>
                  <a:lnTo>
                    <a:pt x="2032" y="3732"/>
                  </a:lnTo>
                  <a:cubicBezTo>
                    <a:pt x="2020" y="3751"/>
                    <a:pt x="2011" y="3771"/>
                    <a:pt x="1999" y="3790"/>
                  </a:cubicBezTo>
                  <a:lnTo>
                    <a:pt x="2291" y="4140"/>
                  </a:lnTo>
                  <a:lnTo>
                    <a:pt x="2291" y="4432"/>
                  </a:lnTo>
                  <a:lnTo>
                    <a:pt x="1808" y="4606"/>
                  </a:lnTo>
                  <a:lnTo>
                    <a:pt x="1355" y="5102"/>
                  </a:lnTo>
                  <a:lnTo>
                    <a:pt x="904" y="5423"/>
                  </a:lnTo>
                  <a:lnTo>
                    <a:pt x="0" y="5452"/>
                  </a:lnTo>
                  <a:cubicBezTo>
                    <a:pt x="112" y="5874"/>
                    <a:pt x="223" y="6297"/>
                    <a:pt x="335" y="6719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4" name="Freeform 56">
              <a:extLst>
                <a:ext uri="{FF2B5EF4-FFF2-40B4-BE49-F238E27FC236}">
                  <a16:creationId xmlns:a16="http://schemas.microsoft.com/office/drawing/2014/main" id="{D46F0A7E-F4F6-477E-922B-1663E7F10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0565" y="3201853"/>
              <a:ext cx="23810" cy="3334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14" y="2"/>
                </a:cxn>
                <a:cxn ang="0">
                  <a:pos x="7" y="14"/>
                </a:cxn>
                <a:cxn ang="0">
                  <a:pos x="0" y="16"/>
                </a:cxn>
              </a:cxnLst>
              <a:rect l="0" t="0" r="r" b="b"/>
              <a:pathLst>
                <a:path w="15" h="17">
                  <a:moveTo>
                    <a:pt x="0" y="16"/>
                  </a:moveTo>
                  <a:lnTo>
                    <a:pt x="0" y="6"/>
                  </a:lnTo>
                  <a:lnTo>
                    <a:pt x="8" y="0"/>
                  </a:lnTo>
                  <a:lnTo>
                    <a:pt x="14" y="2"/>
                  </a:lnTo>
                  <a:lnTo>
                    <a:pt x="7" y="14"/>
                  </a:lnTo>
                  <a:lnTo>
                    <a:pt x="0" y="16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5" name="Freeform 57">
              <a:extLst>
                <a:ext uri="{FF2B5EF4-FFF2-40B4-BE49-F238E27FC236}">
                  <a16:creationId xmlns:a16="http://schemas.microsoft.com/office/drawing/2014/main" id="{051D559E-BE7D-4B80-9834-1FD087522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375" y="3071661"/>
              <a:ext cx="206349" cy="146070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4" y="72"/>
                </a:cxn>
                <a:cxn ang="0">
                  <a:pos x="4" y="72"/>
                </a:cxn>
                <a:cxn ang="0">
                  <a:pos x="10" y="67"/>
                </a:cxn>
                <a:cxn ang="0">
                  <a:pos x="14" y="66"/>
                </a:cxn>
                <a:cxn ang="0">
                  <a:pos x="15" y="67"/>
                </a:cxn>
                <a:cxn ang="0">
                  <a:pos x="7" y="74"/>
                </a:cxn>
                <a:cxn ang="0">
                  <a:pos x="23" y="68"/>
                </a:cxn>
                <a:cxn ang="0">
                  <a:pos x="23" y="66"/>
                </a:cxn>
                <a:cxn ang="0">
                  <a:pos x="42" y="57"/>
                </a:cxn>
                <a:cxn ang="0">
                  <a:pos x="60" y="48"/>
                </a:cxn>
                <a:cxn ang="0">
                  <a:pos x="76" y="43"/>
                </a:cxn>
                <a:cxn ang="0">
                  <a:pos x="91" y="35"/>
                </a:cxn>
                <a:cxn ang="0">
                  <a:pos x="90" y="35"/>
                </a:cxn>
                <a:cxn ang="0">
                  <a:pos x="60" y="54"/>
                </a:cxn>
                <a:cxn ang="0">
                  <a:pos x="56" y="57"/>
                </a:cxn>
                <a:cxn ang="0">
                  <a:pos x="59" y="57"/>
                </a:cxn>
                <a:cxn ang="0">
                  <a:pos x="69" y="54"/>
                </a:cxn>
                <a:cxn ang="0">
                  <a:pos x="111" y="27"/>
                </a:cxn>
                <a:cxn ang="0">
                  <a:pos x="117" y="21"/>
                </a:cxn>
                <a:cxn ang="0">
                  <a:pos x="137" y="7"/>
                </a:cxn>
                <a:cxn ang="0">
                  <a:pos x="139" y="3"/>
                </a:cxn>
                <a:cxn ang="0">
                  <a:pos x="135" y="3"/>
                </a:cxn>
                <a:cxn ang="0">
                  <a:pos x="125" y="10"/>
                </a:cxn>
                <a:cxn ang="0">
                  <a:pos x="120" y="8"/>
                </a:cxn>
                <a:cxn ang="0">
                  <a:pos x="111" y="13"/>
                </a:cxn>
                <a:cxn ang="0">
                  <a:pos x="107" y="12"/>
                </a:cxn>
                <a:cxn ang="0">
                  <a:pos x="101" y="29"/>
                </a:cxn>
                <a:cxn ang="0">
                  <a:pos x="97" y="27"/>
                </a:cxn>
                <a:cxn ang="0">
                  <a:pos x="90" y="27"/>
                </a:cxn>
                <a:cxn ang="0">
                  <a:pos x="105" y="13"/>
                </a:cxn>
                <a:cxn ang="0">
                  <a:pos x="101" y="10"/>
                </a:cxn>
                <a:cxn ang="0">
                  <a:pos x="110" y="0"/>
                </a:cxn>
                <a:cxn ang="0">
                  <a:pos x="106" y="0"/>
                </a:cxn>
                <a:cxn ang="0">
                  <a:pos x="87" y="21"/>
                </a:cxn>
                <a:cxn ang="0">
                  <a:pos x="68" y="27"/>
                </a:cxn>
                <a:cxn ang="0">
                  <a:pos x="54" y="28"/>
                </a:cxn>
                <a:cxn ang="0">
                  <a:pos x="53" y="35"/>
                </a:cxn>
                <a:cxn ang="0">
                  <a:pos x="38" y="36"/>
                </a:cxn>
                <a:cxn ang="0">
                  <a:pos x="32" y="35"/>
                </a:cxn>
                <a:cxn ang="0">
                  <a:pos x="31" y="39"/>
                </a:cxn>
                <a:cxn ang="0">
                  <a:pos x="25" y="39"/>
                </a:cxn>
                <a:cxn ang="0">
                  <a:pos x="22" y="43"/>
                </a:cxn>
                <a:cxn ang="0">
                  <a:pos x="21" y="48"/>
                </a:cxn>
                <a:cxn ang="0">
                  <a:pos x="18" y="46"/>
                </a:cxn>
                <a:cxn ang="0">
                  <a:pos x="15" y="53"/>
                </a:cxn>
                <a:cxn ang="0">
                  <a:pos x="4" y="56"/>
                </a:cxn>
                <a:cxn ang="0">
                  <a:pos x="3" y="59"/>
                </a:cxn>
                <a:cxn ang="0">
                  <a:pos x="0" y="66"/>
                </a:cxn>
              </a:cxnLst>
              <a:rect l="0" t="0" r="r" b="b"/>
              <a:pathLst>
                <a:path w="140" h="75">
                  <a:moveTo>
                    <a:pt x="0" y="66"/>
                  </a:moveTo>
                  <a:lnTo>
                    <a:pt x="4" y="72"/>
                  </a:lnTo>
                  <a:lnTo>
                    <a:pt x="4" y="72"/>
                  </a:lnTo>
                  <a:lnTo>
                    <a:pt x="10" y="67"/>
                  </a:lnTo>
                  <a:lnTo>
                    <a:pt x="14" y="66"/>
                  </a:lnTo>
                  <a:lnTo>
                    <a:pt x="15" y="67"/>
                  </a:lnTo>
                  <a:lnTo>
                    <a:pt x="7" y="74"/>
                  </a:lnTo>
                  <a:lnTo>
                    <a:pt x="23" y="68"/>
                  </a:lnTo>
                  <a:lnTo>
                    <a:pt x="23" y="66"/>
                  </a:lnTo>
                  <a:lnTo>
                    <a:pt x="42" y="57"/>
                  </a:lnTo>
                  <a:lnTo>
                    <a:pt x="60" y="48"/>
                  </a:lnTo>
                  <a:lnTo>
                    <a:pt x="76" y="43"/>
                  </a:lnTo>
                  <a:lnTo>
                    <a:pt x="91" y="35"/>
                  </a:lnTo>
                  <a:lnTo>
                    <a:pt x="90" y="35"/>
                  </a:lnTo>
                  <a:lnTo>
                    <a:pt x="60" y="54"/>
                  </a:lnTo>
                  <a:lnTo>
                    <a:pt x="56" y="57"/>
                  </a:lnTo>
                  <a:lnTo>
                    <a:pt x="59" y="57"/>
                  </a:lnTo>
                  <a:lnTo>
                    <a:pt x="69" y="54"/>
                  </a:lnTo>
                  <a:lnTo>
                    <a:pt x="111" y="27"/>
                  </a:lnTo>
                  <a:lnTo>
                    <a:pt x="117" y="21"/>
                  </a:lnTo>
                  <a:lnTo>
                    <a:pt x="137" y="7"/>
                  </a:lnTo>
                  <a:lnTo>
                    <a:pt x="139" y="3"/>
                  </a:lnTo>
                  <a:lnTo>
                    <a:pt x="135" y="3"/>
                  </a:lnTo>
                  <a:lnTo>
                    <a:pt x="125" y="10"/>
                  </a:lnTo>
                  <a:lnTo>
                    <a:pt x="120" y="8"/>
                  </a:lnTo>
                  <a:lnTo>
                    <a:pt x="111" y="13"/>
                  </a:lnTo>
                  <a:lnTo>
                    <a:pt x="107" y="12"/>
                  </a:lnTo>
                  <a:lnTo>
                    <a:pt x="101" y="29"/>
                  </a:lnTo>
                  <a:lnTo>
                    <a:pt x="97" y="27"/>
                  </a:lnTo>
                  <a:lnTo>
                    <a:pt x="90" y="27"/>
                  </a:lnTo>
                  <a:lnTo>
                    <a:pt x="105" y="13"/>
                  </a:lnTo>
                  <a:lnTo>
                    <a:pt x="101" y="1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87" y="21"/>
                  </a:lnTo>
                  <a:lnTo>
                    <a:pt x="68" y="27"/>
                  </a:lnTo>
                  <a:lnTo>
                    <a:pt x="54" y="28"/>
                  </a:lnTo>
                  <a:lnTo>
                    <a:pt x="53" y="35"/>
                  </a:lnTo>
                  <a:lnTo>
                    <a:pt x="38" y="36"/>
                  </a:lnTo>
                  <a:lnTo>
                    <a:pt x="32" y="35"/>
                  </a:lnTo>
                  <a:lnTo>
                    <a:pt x="31" y="39"/>
                  </a:lnTo>
                  <a:lnTo>
                    <a:pt x="25" y="39"/>
                  </a:lnTo>
                  <a:lnTo>
                    <a:pt x="22" y="43"/>
                  </a:lnTo>
                  <a:lnTo>
                    <a:pt x="21" y="48"/>
                  </a:lnTo>
                  <a:lnTo>
                    <a:pt x="18" y="46"/>
                  </a:lnTo>
                  <a:lnTo>
                    <a:pt x="15" y="53"/>
                  </a:lnTo>
                  <a:lnTo>
                    <a:pt x="4" y="56"/>
                  </a:lnTo>
                  <a:lnTo>
                    <a:pt x="3" y="59"/>
                  </a:lnTo>
                  <a:lnTo>
                    <a:pt x="0" y="66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6" name="Freeform 58">
              <a:extLst>
                <a:ext uri="{FF2B5EF4-FFF2-40B4-BE49-F238E27FC236}">
                  <a16:creationId xmlns:a16="http://schemas.microsoft.com/office/drawing/2014/main" id="{316FEB3B-BF50-4FDC-9106-B2C6EBEB3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313" y="3889335"/>
              <a:ext cx="960316" cy="482666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148" y="177"/>
                </a:cxn>
                <a:cxn ang="0">
                  <a:pos x="294" y="192"/>
                </a:cxn>
                <a:cxn ang="0">
                  <a:pos x="463" y="247"/>
                </a:cxn>
                <a:cxn ang="0">
                  <a:pos x="501" y="238"/>
                </a:cxn>
                <a:cxn ang="0">
                  <a:pos x="512" y="230"/>
                </a:cxn>
                <a:cxn ang="0">
                  <a:pos x="531" y="186"/>
                </a:cxn>
                <a:cxn ang="0">
                  <a:pos x="536" y="176"/>
                </a:cxn>
                <a:cxn ang="0">
                  <a:pos x="534" y="162"/>
                </a:cxn>
                <a:cxn ang="0">
                  <a:pos x="540" y="171"/>
                </a:cxn>
                <a:cxn ang="0">
                  <a:pos x="555" y="168"/>
                </a:cxn>
                <a:cxn ang="0">
                  <a:pos x="555" y="155"/>
                </a:cxn>
                <a:cxn ang="0">
                  <a:pos x="563" y="163"/>
                </a:cxn>
                <a:cxn ang="0">
                  <a:pos x="605" y="152"/>
                </a:cxn>
                <a:cxn ang="0">
                  <a:pos x="613" y="125"/>
                </a:cxn>
                <a:cxn ang="0">
                  <a:pos x="604" y="124"/>
                </a:cxn>
                <a:cxn ang="0">
                  <a:pos x="599" y="137"/>
                </a:cxn>
                <a:cxn ang="0">
                  <a:pos x="588" y="139"/>
                </a:cxn>
                <a:cxn ang="0">
                  <a:pos x="554" y="129"/>
                </a:cxn>
                <a:cxn ang="0">
                  <a:pos x="577" y="135"/>
                </a:cxn>
                <a:cxn ang="0">
                  <a:pos x="586" y="117"/>
                </a:cxn>
                <a:cxn ang="0">
                  <a:pos x="584" y="108"/>
                </a:cxn>
                <a:cxn ang="0">
                  <a:pos x="568" y="95"/>
                </a:cxn>
                <a:cxn ang="0">
                  <a:pos x="585" y="96"/>
                </a:cxn>
                <a:cxn ang="0">
                  <a:pos x="584" y="89"/>
                </a:cxn>
                <a:cxn ang="0">
                  <a:pos x="587" y="92"/>
                </a:cxn>
                <a:cxn ang="0">
                  <a:pos x="600" y="92"/>
                </a:cxn>
                <a:cxn ang="0">
                  <a:pos x="613" y="99"/>
                </a:cxn>
                <a:cxn ang="0">
                  <a:pos x="631" y="89"/>
                </a:cxn>
                <a:cxn ang="0">
                  <a:pos x="646" y="71"/>
                </a:cxn>
                <a:cxn ang="0">
                  <a:pos x="637" y="49"/>
                </a:cxn>
                <a:cxn ang="0">
                  <a:pos x="619" y="71"/>
                </a:cxn>
                <a:cxn ang="0">
                  <a:pos x="613" y="44"/>
                </a:cxn>
                <a:cxn ang="0">
                  <a:pos x="564" y="57"/>
                </a:cxn>
                <a:cxn ang="0">
                  <a:pos x="583" y="42"/>
                </a:cxn>
                <a:cxn ang="0">
                  <a:pos x="601" y="20"/>
                </a:cxn>
                <a:cxn ang="0">
                  <a:pos x="615" y="18"/>
                </a:cxn>
                <a:cxn ang="0">
                  <a:pos x="618" y="8"/>
                </a:cxn>
                <a:cxn ang="0">
                  <a:pos x="374" y="38"/>
                </a:cxn>
                <a:cxn ang="0">
                  <a:pos x="181" y="77"/>
                </a:cxn>
                <a:cxn ang="0">
                  <a:pos x="158" y="102"/>
                </a:cxn>
                <a:cxn ang="0">
                  <a:pos x="134" y="107"/>
                </a:cxn>
                <a:cxn ang="0">
                  <a:pos x="115" y="110"/>
                </a:cxn>
                <a:cxn ang="0">
                  <a:pos x="96" y="133"/>
                </a:cxn>
                <a:cxn ang="0">
                  <a:pos x="19" y="186"/>
                </a:cxn>
              </a:cxnLst>
              <a:rect l="0" t="0" r="r" b="b"/>
              <a:pathLst>
                <a:path w="648" h="248">
                  <a:moveTo>
                    <a:pt x="0" y="194"/>
                  </a:moveTo>
                  <a:lnTo>
                    <a:pt x="0" y="211"/>
                  </a:lnTo>
                  <a:lnTo>
                    <a:pt x="92" y="202"/>
                  </a:lnTo>
                  <a:lnTo>
                    <a:pt x="148" y="177"/>
                  </a:lnTo>
                  <a:lnTo>
                    <a:pt x="252" y="168"/>
                  </a:lnTo>
                  <a:lnTo>
                    <a:pt x="294" y="192"/>
                  </a:lnTo>
                  <a:lnTo>
                    <a:pt x="360" y="184"/>
                  </a:lnTo>
                  <a:lnTo>
                    <a:pt x="463" y="247"/>
                  </a:lnTo>
                  <a:lnTo>
                    <a:pt x="475" y="238"/>
                  </a:lnTo>
                  <a:lnTo>
                    <a:pt x="501" y="238"/>
                  </a:lnTo>
                  <a:lnTo>
                    <a:pt x="507" y="221"/>
                  </a:lnTo>
                  <a:lnTo>
                    <a:pt x="512" y="230"/>
                  </a:lnTo>
                  <a:lnTo>
                    <a:pt x="519" y="201"/>
                  </a:lnTo>
                  <a:lnTo>
                    <a:pt x="531" y="186"/>
                  </a:lnTo>
                  <a:lnTo>
                    <a:pt x="543" y="178"/>
                  </a:lnTo>
                  <a:lnTo>
                    <a:pt x="536" y="176"/>
                  </a:lnTo>
                  <a:lnTo>
                    <a:pt x="539" y="168"/>
                  </a:lnTo>
                  <a:lnTo>
                    <a:pt x="534" y="162"/>
                  </a:lnTo>
                  <a:lnTo>
                    <a:pt x="542" y="168"/>
                  </a:lnTo>
                  <a:lnTo>
                    <a:pt x="540" y="171"/>
                  </a:lnTo>
                  <a:lnTo>
                    <a:pt x="547" y="175"/>
                  </a:lnTo>
                  <a:lnTo>
                    <a:pt x="555" y="168"/>
                  </a:lnTo>
                  <a:lnTo>
                    <a:pt x="559" y="167"/>
                  </a:lnTo>
                  <a:lnTo>
                    <a:pt x="555" y="155"/>
                  </a:lnTo>
                  <a:lnTo>
                    <a:pt x="559" y="155"/>
                  </a:lnTo>
                  <a:lnTo>
                    <a:pt x="563" y="163"/>
                  </a:lnTo>
                  <a:lnTo>
                    <a:pt x="585" y="152"/>
                  </a:lnTo>
                  <a:lnTo>
                    <a:pt x="605" y="152"/>
                  </a:lnTo>
                  <a:lnTo>
                    <a:pt x="618" y="130"/>
                  </a:lnTo>
                  <a:lnTo>
                    <a:pt x="613" y="125"/>
                  </a:lnTo>
                  <a:lnTo>
                    <a:pt x="605" y="134"/>
                  </a:lnTo>
                  <a:lnTo>
                    <a:pt x="604" y="124"/>
                  </a:lnTo>
                  <a:lnTo>
                    <a:pt x="594" y="130"/>
                  </a:lnTo>
                  <a:lnTo>
                    <a:pt x="599" y="137"/>
                  </a:lnTo>
                  <a:lnTo>
                    <a:pt x="592" y="133"/>
                  </a:lnTo>
                  <a:lnTo>
                    <a:pt x="588" y="139"/>
                  </a:lnTo>
                  <a:lnTo>
                    <a:pt x="569" y="138"/>
                  </a:lnTo>
                  <a:lnTo>
                    <a:pt x="554" y="129"/>
                  </a:lnTo>
                  <a:lnTo>
                    <a:pt x="555" y="125"/>
                  </a:lnTo>
                  <a:lnTo>
                    <a:pt x="577" y="135"/>
                  </a:lnTo>
                  <a:lnTo>
                    <a:pt x="594" y="120"/>
                  </a:lnTo>
                  <a:lnTo>
                    <a:pt x="586" y="117"/>
                  </a:lnTo>
                  <a:lnTo>
                    <a:pt x="597" y="105"/>
                  </a:lnTo>
                  <a:lnTo>
                    <a:pt x="584" y="108"/>
                  </a:lnTo>
                  <a:lnTo>
                    <a:pt x="551" y="98"/>
                  </a:lnTo>
                  <a:lnTo>
                    <a:pt x="568" y="95"/>
                  </a:lnTo>
                  <a:lnTo>
                    <a:pt x="585" y="99"/>
                  </a:lnTo>
                  <a:lnTo>
                    <a:pt x="585" y="96"/>
                  </a:lnTo>
                  <a:lnTo>
                    <a:pt x="577" y="87"/>
                  </a:lnTo>
                  <a:lnTo>
                    <a:pt x="584" y="89"/>
                  </a:lnTo>
                  <a:lnTo>
                    <a:pt x="592" y="85"/>
                  </a:lnTo>
                  <a:lnTo>
                    <a:pt x="587" y="92"/>
                  </a:lnTo>
                  <a:lnTo>
                    <a:pt x="594" y="99"/>
                  </a:lnTo>
                  <a:lnTo>
                    <a:pt x="600" y="92"/>
                  </a:lnTo>
                  <a:lnTo>
                    <a:pt x="605" y="99"/>
                  </a:lnTo>
                  <a:lnTo>
                    <a:pt x="613" y="99"/>
                  </a:lnTo>
                  <a:lnTo>
                    <a:pt x="620" y="97"/>
                  </a:lnTo>
                  <a:lnTo>
                    <a:pt x="631" y="89"/>
                  </a:lnTo>
                  <a:lnTo>
                    <a:pt x="634" y="75"/>
                  </a:lnTo>
                  <a:lnTo>
                    <a:pt x="646" y="71"/>
                  </a:lnTo>
                  <a:lnTo>
                    <a:pt x="647" y="64"/>
                  </a:lnTo>
                  <a:lnTo>
                    <a:pt x="637" y="49"/>
                  </a:lnTo>
                  <a:lnTo>
                    <a:pt x="628" y="50"/>
                  </a:lnTo>
                  <a:lnTo>
                    <a:pt x="619" y="71"/>
                  </a:lnTo>
                  <a:lnTo>
                    <a:pt x="615" y="60"/>
                  </a:lnTo>
                  <a:lnTo>
                    <a:pt x="613" y="44"/>
                  </a:lnTo>
                  <a:lnTo>
                    <a:pt x="592" y="55"/>
                  </a:lnTo>
                  <a:lnTo>
                    <a:pt x="564" y="57"/>
                  </a:lnTo>
                  <a:lnTo>
                    <a:pt x="568" y="49"/>
                  </a:lnTo>
                  <a:lnTo>
                    <a:pt x="583" y="42"/>
                  </a:lnTo>
                  <a:lnTo>
                    <a:pt x="611" y="33"/>
                  </a:lnTo>
                  <a:lnTo>
                    <a:pt x="601" y="20"/>
                  </a:lnTo>
                  <a:lnTo>
                    <a:pt x="620" y="29"/>
                  </a:lnTo>
                  <a:lnTo>
                    <a:pt x="615" y="18"/>
                  </a:lnTo>
                  <a:lnTo>
                    <a:pt x="632" y="33"/>
                  </a:lnTo>
                  <a:lnTo>
                    <a:pt x="618" y="8"/>
                  </a:lnTo>
                  <a:lnTo>
                    <a:pt x="605" y="0"/>
                  </a:lnTo>
                  <a:lnTo>
                    <a:pt x="374" y="38"/>
                  </a:lnTo>
                  <a:lnTo>
                    <a:pt x="184" y="57"/>
                  </a:lnTo>
                  <a:lnTo>
                    <a:pt x="181" y="77"/>
                  </a:lnTo>
                  <a:lnTo>
                    <a:pt x="171" y="83"/>
                  </a:lnTo>
                  <a:lnTo>
                    <a:pt x="158" y="102"/>
                  </a:lnTo>
                  <a:lnTo>
                    <a:pt x="146" y="102"/>
                  </a:lnTo>
                  <a:lnTo>
                    <a:pt x="134" y="107"/>
                  </a:lnTo>
                  <a:lnTo>
                    <a:pt x="126" y="117"/>
                  </a:lnTo>
                  <a:lnTo>
                    <a:pt x="115" y="110"/>
                  </a:lnTo>
                  <a:lnTo>
                    <a:pt x="99" y="124"/>
                  </a:lnTo>
                  <a:lnTo>
                    <a:pt x="96" y="133"/>
                  </a:lnTo>
                  <a:lnTo>
                    <a:pt x="22" y="172"/>
                  </a:lnTo>
                  <a:lnTo>
                    <a:pt x="19" y="186"/>
                  </a:lnTo>
                  <a:lnTo>
                    <a:pt x="0" y="194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7" name="Freeform 59">
              <a:extLst>
                <a:ext uri="{FF2B5EF4-FFF2-40B4-BE49-F238E27FC236}">
                  <a16:creationId xmlns:a16="http://schemas.microsoft.com/office/drawing/2014/main" id="{693C30E0-EDCE-452B-87CD-E0614210A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158" y="2125380"/>
              <a:ext cx="742856" cy="525534"/>
            </a:xfrm>
            <a:custGeom>
              <a:avLst/>
              <a:gdLst/>
              <a:ahLst/>
              <a:cxnLst>
                <a:cxn ang="0">
                  <a:pos x="0" y="246"/>
                </a:cxn>
                <a:cxn ang="0">
                  <a:pos x="28" y="0"/>
                </a:cxn>
                <a:cxn ang="0">
                  <a:pos x="272" y="15"/>
                </a:cxn>
                <a:cxn ang="0">
                  <a:pos x="461" y="19"/>
                </a:cxn>
                <a:cxn ang="0">
                  <a:pos x="464" y="87"/>
                </a:cxn>
                <a:cxn ang="0">
                  <a:pos x="482" y="141"/>
                </a:cxn>
                <a:cxn ang="0">
                  <a:pos x="484" y="210"/>
                </a:cxn>
                <a:cxn ang="0">
                  <a:pos x="499" y="268"/>
                </a:cxn>
                <a:cxn ang="0">
                  <a:pos x="237" y="261"/>
                </a:cxn>
                <a:cxn ang="0">
                  <a:pos x="0" y="246"/>
                </a:cxn>
              </a:cxnLst>
              <a:rect l="0" t="0" r="r" b="b"/>
              <a:pathLst>
                <a:path w="500" h="269">
                  <a:moveTo>
                    <a:pt x="0" y="246"/>
                  </a:moveTo>
                  <a:lnTo>
                    <a:pt x="28" y="0"/>
                  </a:lnTo>
                  <a:lnTo>
                    <a:pt x="272" y="15"/>
                  </a:lnTo>
                  <a:lnTo>
                    <a:pt x="461" y="19"/>
                  </a:lnTo>
                  <a:lnTo>
                    <a:pt x="464" y="87"/>
                  </a:lnTo>
                  <a:lnTo>
                    <a:pt x="482" y="141"/>
                  </a:lnTo>
                  <a:lnTo>
                    <a:pt x="484" y="210"/>
                  </a:lnTo>
                  <a:lnTo>
                    <a:pt x="499" y="268"/>
                  </a:lnTo>
                  <a:lnTo>
                    <a:pt x="237" y="261"/>
                  </a:lnTo>
                  <a:lnTo>
                    <a:pt x="0" y="246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8" name="Freeform 60">
              <a:extLst>
                <a:ext uri="{FF2B5EF4-FFF2-40B4-BE49-F238E27FC236}">
                  <a16:creationId xmlns:a16="http://schemas.microsoft.com/office/drawing/2014/main" id="{E6235800-622C-43AA-9C0A-06B3C845E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7234" y="3139932"/>
              <a:ext cx="476190" cy="596982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28" y="267"/>
                </a:cxn>
                <a:cxn ang="0">
                  <a:pos x="51" y="266"/>
                </a:cxn>
                <a:cxn ang="0">
                  <a:pos x="67" y="272"/>
                </a:cxn>
                <a:cxn ang="0">
                  <a:pos x="74" y="286"/>
                </a:cxn>
                <a:cxn ang="0">
                  <a:pos x="98" y="290"/>
                </a:cxn>
                <a:cxn ang="0">
                  <a:pos x="116" y="295"/>
                </a:cxn>
                <a:cxn ang="0">
                  <a:pos x="149" y="295"/>
                </a:cxn>
                <a:cxn ang="0">
                  <a:pos x="164" y="286"/>
                </a:cxn>
                <a:cxn ang="0">
                  <a:pos x="201" y="306"/>
                </a:cxn>
                <a:cxn ang="0">
                  <a:pos x="225" y="289"/>
                </a:cxn>
                <a:cxn ang="0">
                  <a:pos x="229" y="255"/>
                </a:cxn>
                <a:cxn ang="0">
                  <a:pos x="243" y="263"/>
                </a:cxn>
                <a:cxn ang="0">
                  <a:pos x="251" y="235"/>
                </a:cxn>
                <a:cxn ang="0">
                  <a:pos x="291" y="209"/>
                </a:cxn>
                <a:cxn ang="0">
                  <a:pos x="304" y="195"/>
                </a:cxn>
                <a:cxn ang="0">
                  <a:pos x="314" y="128"/>
                </a:cxn>
                <a:cxn ang="0">
                  <a:pos x="307" y="115"/>
                </a:cxn>
                <a:cxn ang="0">
                  <a:pos x="318" y="108"/>
                </a:cxn>
                <a:cxn ang="0">
                  <a:pos x="298" y="0"/>
                </a:cxn>
                <a:cxn ang="0">
                  <a:pos x="265" y="14"/>
                </a:cxn>
                <a:cxn ang="0">
                  <a:pos x="245" y="24"/>
                </a:cxn>
                <a:cxn ang="0">
                  <a:pos x="236" y="37"/>
                </a:cxn>
                <a:cxn ang="0">
                  <a:pos x="217" y="49"/>
                </a:cxn>
                <a:cxn ang="0">
                  <a:pos x="198" y="51"/>
                </a:cxn>
                <a:cxn ang="0">
                  <a:pos x="177" y="60"/>
                </a:cxn>
                <a:cxn ang="0">
                  <a:pos x="168" y="65"/>
                </a:cxn>
                <a:cxn ang="0">
                  <a:pos x="155" y="57"/>
                </a:cxn>
                <a:cxn ang="0">
                  <a:pos x="136" y="66"/>
                </a:cxn>
                <a:cxn ang="0">
                  <a:pos x="133" y="62"/>
                </a:cxn>
                <a:cxn ang="0">
                  <a:pos x="149" y="52"/>
                </a:cxn>
                <a:cxn ang="0">
                  <a:pos x="149" y="52"/>
                </a:cxn>
                <a:cxn ang="0">
                  <a:pos x="141" y="51"/>
                </a:cxn>
                <a:cxn ang="0">
                  <a:pos x="133" y="57"/>
                </a:cxn>
                <a:cxn ang="0">
                  <a:pos x="105" y="45"/>
                </a:cxn>
                <a:cxn ang="0">
                  <a:pos x="94" y="51"/>
                </a:cxn>
                <a:cxn ang="0">
                  <a:pos x="96" y="45"/>
                </a:cxn>
                <a:cxn ang="0">
                  <a:pos x="0" y="55"/>
                </a:cxn>
              </a:cxnLst>
              <a:rect l="0" t="0" r="r" b="b"/>
              <a:pathLst>
                <a:path w="319" h="307">
                  <a:moveTo>
                    <a:pt x="0" y="55"/>
                  </a:moveTo>
                  <a:lnTo>
                    <a:pt x="28" y="267"/>
                  </a:lnTo>
                  <a:lnTo>
                    <a:pt x="51" y="266"/>
                  </a:lnTo>
                  <a:lnTo>
                    <a:pt x="67" y="272"/>
                  </a:lnTo>
                  <a:lnTo>
                    <a:pt x="74" y="286"/>
                  </a:lnTo>
                  <a:lnTo>
                    <a:pt x="98" y="290"/>
                  </a:lnTo>
                  <a:lnTo>
                    <a:pt x="116" y="295"/>
                  </a:lnTo>
                  <a:lnTo>
                    <a:pt x="149" y="295"/>
                  </a:lnTo>
                  <a:lnTo>
                    <a:pt x="164" y="286"/>
                  </a:lnTo>
                  <a:lnTo>
                    <a:pt x="201" y="306"/>
                  </a:lnTo>
                  <a:lnTo>
                    <a:pt x="225" y="289"/>
                  </a:lnTo>
                  <a:lnTo>
                    <a:pt x="229" y="255"/>
                  </a:lnTo>
                  <a:lnTo>
                    <a:pt x="243" y="263"/>
                  </a:lnTo>
                  <a:lnTo>
                    <a:pt x="251" y="235"/>
                  </a:lnTo>
                  <a:lnTo>
                    <a:pt x="291" y="209"/>
                  </a:lnTo>
                  <a:lnTo>
                    <a:pt x="304" y="195"/>
                  </a:lnTo>
                  <a:lnTo>
                    <a:pt x="314" y="128"/>
                  </a:lnTo>
                  <a:lnTo>
                    <a:pt x="307" y="115"/>
                  </a:lnTo>
                  <a:lnTo>
                    <a:pt x="318" y="108"/>
                  </a:lnTo>
                  <a:lnTo>
                    <a:pt x="298" y="0"/>
                  </a:lnTo>
                  <a:lnTo>
                    <a:pt x="265" y="14"/>
                  </a:lnTo>
                  <a:lnTo>
                    <a:pt x="245" y="24"/>
                  </a:lnTo>
                  <a:lnTo>
                    <a:pt x="236" y="37"/>
                  </a:lnTo>
                  <a:lnTo>
                    <a:pt x="217" y="49"/>
                  </a:lnTo>
                  <a:lnTo>
                    <a:pt x="198" y="51"/>
                  </a:lnTo>
                  <a:lnTo>
                    <a:pt x="177" y="60"/>
                  </a:lnTo>
                  <a:lnTo>
                    <a:pt x="168" y="65"/>
                  </a:lnTo>
                  <a:lnTo>
                    <a:pt x="155" y="57"/>
                  </a:lnTo>
                  <a:lnTo>
                    <a:pt x="136" y="66"/>
                  </a:lnTo>
                  <a:lnTo>
                    <a:pt x="133" y="62"/>
                  </a:lnTo>
                  <a:lnTo>
                    <a:pt x="149" y="52"/>
                  </a:lnTo>
                  <a:lnTo>
                    <a:pt x="149" y="52"/>
                  </a:lnTo>
                  <a:lnTo>
                    <a:pt x="141" y="51"/>
                  </a:lnTo>
                  <a:lnTo>
                    <a:pt x="133" y="57"/>
                  </a:lnTo>
                  <a:lnTo>
                    <a:pt x="105" y="45"/>
                  </a:lnTo>
                  <a:lnTo>
                    <a:pt x="94" y="51"/>
                  </a:lnTo>
                  <a:lnTo>
                    <a:pt x="96" y="45"/>
                  </a:lnTo>
                  <a:lnTo>
                    <a:pt x="0" y="55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39" name="Freeform 61">
              <a:extLst>
                <a:ext uri="{FF2B5EF4-FFF2-40B4-BE49-F238E27FC236}">
                  <a16:creationId xmlns:a16="http://schemas.microsoft.com/office/drawing/2014/main" id="{54FBC6F3-622B-46B3-88DD-0048F649D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571" y="4027467"/>
              <a:ext cx="968252" cy="569990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4" y="0"/>
                </a:cxn>
                <a:cxn ang="0">
                  <a:pos x="78" y="5"/>
                </a:cxn>
                <a:cxn ang="0">
                  <a:pos x="397" y="18"/>
                </a:cxn>
                <a:cxn ang="0">
                  <a:pos x="633" y="18"/>
                </a:cxn>
                <a:cxn ang="0">
                  <a:pos x="637" y="59"/>
                </a:cxn>
                <a:cxn ang="0">
                  <a:pos x="652" y="149"/>
                </a:cxn>
                <a:cxn ang="0">
                  <a:pos x="648" y="291"/>
                </a:cxn>
                <a:cxn ang="0">
                  <a:pos x="627" y="286"/>
                </a:cxn>
                <a:cxn ang="0">
                  <a:pos x="597" y="266"/>
                </a:cxn>
                <a:cxn ang="0">
                  <a:pos x="582" y="273"/>
                </a:cxn>
                <a:cxn ang="0">
                  <a:pos x="542" y="275"/>
                </a:cxn>
                <a:cxn ang="0">
                  <a:pos x="502" y="287"/>
                </a:cxn>
                <a:cxn ang="0">
                  <a:pos x="485" y="274"/>
                </a:cxn>
                <a:cxn ang="0">
                  <a:pos x="464" y="278"/>
                </a:cxn>
                <a:cxn ang="0">
                  <a:pos x="461" y="269"/>
                </a:cxn>
                <a:cxn ang="0">
                  <a:pos x="445" y="278"/>
                </a:cxn>
                <a:cxn ang="0">
                  <a:pos x="441" y="287"/>
                </a:cxn>
                <a:cxn ang="0">
                  <a:pos x="435" y="273"/>
                </a:cxn>
                <a:cxn ang="0">
                  <a:pos x="423" y="281"/>
                </a:cxn>
                <a:cxn ang="0">
                  <a:pos x="399" y="265"/>
                </a:cxn>
                <a:cxn ang="0">
                  <a:pos x="387" y="278"/>
                </a:cxn>
                <a:cxn ang="0">
                  <a:pos x="377" y="270"/>
                </a:cxn>
                <a:cxn ang="0">
                  <a:pos x="367" y="249"/>
                </a:cxn>
                <a:cxn ang="0">
                  <a:pos x="345" y="248"/>
                </a:cxn>
                <a:cxn ang="0">
                  <a:pos x="341" y="254"/>
                </a:cxn>
                <a:cxn ang="0">
                  <a:pos x="329" y="247"/>
                </a:cxn>
                <a:cxn ang="0">
                  <a:pos x="317" y="249"/>
                </a:cxn>
                <a:cxn ang="0">
                  <a:pos x="302" y="244"/>
                </a:cxn>
                <a:cxn ang="0">
                  <a:pos x="282" y="243"/>
                </a:cxn>
                <a:cxn ang="0">
                  <a:pos x="282" y="232"/>
                </a:cxn>
                <a:cxn ang="0">
                  <a:pos x="271" y="221"/>
                </a:cxn>
                <a:cxn ang="0">
                  <a:pos x="267" y="230"/>
                </a:cxn>
                <a:cxn ang="0">
                  <a:pos x="242" y="227"/>
                </a:cxn>
                <a:cxn ang="0">
                  <a:pos x="220" y="212"/>
                </a:cxn>
                <a:cxn ang="0">
                  <a:pos x="229" y="54"/>
                </a:cxn>
                <a:cxn ang="0">
                  <a:pos x="0" y="43"/>
                </a:cxn>
              </a:cxnLst>
              <a:rect l="0" t="0" r="r" b="b"/>
              <a:pathLst>
                <a:path w="653" h="292">
                  <a:moveTo>
                    <a:pt x="0" y="43"/>
                  </a:moveTo>
                  <a:lnTo>
                    <a:pt x="4" y="0"/>
                  </a:lnTo>
                  <a:lnTo>
                    <a:pt x="78" y="5"/>
                  </a:lnTo>
                  <a:lnTo>
                    <a:pt x="397" y="18"/>
                  </a:lnTo>
                  <a:lnTo>
                    <a:pt x="633" y="18"/>
                  </a:lnTo>
                  <a:lnTo>
                    <a:pt x="637" y="59"/>
                  </a:lnTo>
                  <a:lnTo>
                    <a:pt x="652" y="149"/>
                  </a:lnTo>
                  <a:lnTo>
                    <a:pt x="648" y="291"/>
                  </a:lnTo>
                  <a:lnTo>
                    <a:pt x="627" y="286"/>
                  </a:lnTo>
                  <a:lnTo>
                    <a:pt x="597" y="266"/>
                  </a:lnTo>
                  <a:lnTo>
                    <a:pt x="582" y="273"/>
                  </a:lnTo>
                  <a:lnTo>
                    <a:pt x="542" y="275"/>
                  </a:lnTo>
                  <a:lnTo>
                    <a:pt x="502" y="287"/>
                  </a:lnTo>
                  <a:lnTo>
                    <a:pt x="485" y="274"/>
                  </a:lnTo>
                  <a:lnTo>
                    <a:pt x="464" y="278"/>
                  </a:lnTo>
                  <a:lnTo>
                    <a:pt x="461" y="269"/>
                  </a:lnTo>
                  <a:lnTo>
                    <a:pt x="445" y="278"/>
                  </a:lnTo>
                  <a:lnTo>
                    <a:pt x="441" y="287"/>
                  </a:lnTo>
                  <a:lnTo>
                    <a:pt x="435" y="273"/>
                  </a:lnTo>
                  <a:lnTo>
                    <a:pt x="423" y="281"/>
                  </a:lnTo>
                  <a:lnTo>
                    <a:pt x="399" y="265"/>
                  </a:lnTo>
                  <a:lnTo>
                    <a:pt x="387" y="278"/>
                  </a:lnTo>
                  <a:lnTo>
                    <a:pt x="377" y="270"/>
                  </a:lnTo>
                  <a:lnTo>
                    <a:pt x="367" y="249"/>
                  </a:lnTo>
                  <a:lnTo>
                    <a:pt x="345" y="248"/>
                  </a:lnTo>
                  <a:lnTo>
                    <a:pt x="341" y="254"/>
                  </a:lnTo>
                  <a:lnTo>
                    <a:pt x="329" y="247"/>
                  </a:lnTo>
                  <a:lnTo>
                    <a:pt x="317" y="249"/>
                  </a:lnTo>
                  <a:lnTo>
                    <a:pt x="302" y="244"/>
                  </a:lnTo>
                  <a:lnTo>
                    <a:pt x="282" y="243"/>
                  </a:lnTo>
                  <a:lnTo>
                    <a:pt x="282" y="232"/>
                  </a:lnTo>
                  <a:lnTo>
                    <a:pt x="271" y="221"/>
                  </a:lnTo>
                  <a:lnTo>
                    <a:pt x="267" y="230"/>
                  </a:lnTo>
                  <a:lnTo>
                    <a:pt x="242" y="227"/>
                  </a:lnTo>
                  <a:lnTo>
                    <a:pt x="220" y="212"/>
                  </a:lnTo>
                  <a:lnTo>
                    <a:pt x="229" y="54"/>
                  </a:lnTo>
                  <a:lnTo>
                    <a:pt x="0" y="43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0" name="Freeform 62">
              <a:extLst>
                <a:ext uri="{FF2B5EF4-FFF2-40B4-BE49-F238E27FC236}">
                  <a16:creationId xmlns:a16="http://schemas.microsoft.com/office/drawing/2014/main" id="{EFE21C57-B519-4C04-B440-F333D12E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89" y="2128556"/>
              <a:ext cx="893649" cy="860543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9" y="249"/>
                </a:cxn>
                <a:cxn ang="0">
                  <a:pos x="56" y="185"/>
                </a:cxn>
                <a:cxn ang="0">
                  <a:pos x="129" y="0"/>
                </a:cxn>
                <a:cxn ang="0">
                  <a:pos x="168" y="12"/>
                </a:cxn>
                <a:cxn ang="0">
                  <a:pos x="170" y="20"/>
                </a:cxn>
                <a:cxn ang="0">
                  <a:pos x="180" y="20"/>
                </a:cxn>
                <a:cxn ang="0">
                  <a:pos x="198" y="52"/>
                </a:cxn>
                <a:cxn ang="0">
                  <a:pos x="194" y="63"/>
                </a:cxn>
                <a:cxn ang="0">
                  <a:pos x="224" y="83"/>
                </a:cxn>
                <a:cxn ang="0">
                  <a:pos x="277" y="82"/>
                </a:cxn>
                <a:cxn ang="0">
                  <a:pos x="315" y="97"/>
                </a:cxn>
                <a:cxn ang="0">
                  <a:pos x="331" y="95"/>
                </a:cxn>
                <a:cxn ang="0">
                  <a:pos x="447" y="96"/>
                </a:cxn>
                <a:cxn ang="0">
                  <a:pos x="579" y="125"/>
                </a:cxn>
                <a:cxn ang="0">
                  <a:pos x="586" y="138"/>
                </a:cxn>
                <a:cxn ang="0">
                  <a:pos x="601" y="158"/>
                </a:cxn>
                <a:cxn ang="0">
                  <a:pos x="583" y="185"/>
                </a:cxn>
                <a:cxn ang="0">
                  <a:pos x="558" y="217"/>
                </a:cxn>
                <a:cxn ang="0">
                  <a:pos x="529" y="239"/>
                </a:cxn>
                <a:cxn ang="0">
                  <a:pos x="526" y="254"/>
                </a:cxn>
                <a:cxn ang="0">
                  <a:pos x="542" y="272"/>
                </a:cxn>
                <a:cxn ang="0">
                  <a:pos x="522" y="306"/>
                </a:cxn>
                <a:cxn ang="0">
                  <a:pos x="489" y="440"/>
                </a:cxn>
                <a:cxn ang="0">
                  <a:pos x="284" y="397"/>
                </a:cxn>
                <a:cxn ang="0">
                  <a:pos x="0" y="328"/>
                </a:cxn>
              </a:cxnLst>
              <a:rect l="0" t="0" r="r" b="b"/>
              <a:pathLst>
                <a:path w="602" h="441">
                  <a:moveTo>
                    <a:pt x="0" y="328"/>
                  </a:moveTo>
                  <a:lnTo>
                    <a:pt x="9" y="249"/>
                  </a:lnTo>
                  <a:lnTo>
                    <a:pt x="56" y="185"/>
                  </a:lnTo>
                  <a:lnTo>
                    <a:pt x="129" y="0"/>
                  </a:lnTo>
                  <a:lnTo>
                    <a:pt x="168" y="12"/>
                  </a:lnTo>
                  <a:lnTo>
                    <a:pt x="170" y="20"/>
                  </a:lnTo>
                  <a:lnTo>
                    <a:pt x="180" y="20"/>
                  </a:lnTo>
                  <a:lnTo>
                    <a:pt x="198" y="52"/>
                  </a:lnTo>
                  <a:lnTo>
                    <a:pt x="194" y="63"/>
                  </a:lnTo>
                  <a:lnTo>
                    <a:pt x="224" y="83"/>
                  </a:lnTo>
                  <a:lnTo>
                    <a:pt x="277" y="82"/>
                  </a:lnTo>
                  <a:lnTo>
                    <a:pt x="315" y="97"/>
                  </a:lnTo>
                  <a:lnTo>
                    <a:pt x="331" y="95"/>
                  </a:lnTo>
                  <a:lnTo>
                    <a:pt x="447" y="96"/>
                  </a:lnTo>
                  <a:lnTo>
                    <a:pt x="579" y="125"/>
                  </a:lnTo>
                  <a:lnTo>
                    <a:pt x="586" y="138"/>
                  </a:lnTo>
                  <a:lnTo>
                    <a:pt x="601" y="158"/>
                  </a:lnTo>
                  <a:lnTo>
                    <a:pt x="583" y="185"/>
                  </a:lnTo>
                  <a:lnTo>
                    <a:pt x="558" y="217"/>
                  </a:lnTo>
                  <a:lnTo>
                    <a:pt x="529" y="239"/>
                  </a:lnTo>
                  <a:lnTo>
                    <a:pt x="526" y="254"/>
                  </a:lnTo>
                  <a:lnTo>
                    <a:pt x="542" y="272"/>
                  </a:lnTo>
                  <a:lnTo>
                    <a:pt x="522" y="306"/>
                  </a:lnTo>
                  <a:lnTo>
                    <a:pt x="489" y="440"/>
                  </a:lnTo>
                  <a:lnTo>
                    <a:pt x="284" y="397"/>
                  </a:lnTo>
                  <a:lnTo>
                    <a:pt x="0" y="32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1" name="Freeform 63">
              <a:extLst>
                <a:ext uri="{FF2B5EF4-FFF2-40B4-BE49-F238E27FC236}">
                  <a16:creationId xmlns:a16="http://schemas.microsoft.com/office/drawing/2014/main" id="{293D0562-1439-4F63-A248-9B8DC934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122" y="3024029"/>
              <a:ext cx="506348" cy="447737"/>
            </a:xfrm>
            <a:custGeom>
              <a:avLst/>
              <a:gdLst>
                <a:gd name="connsiteX0" fmla="*/ 0 w 9977"/>
                <a:gd name="connsiteY0" fmla="*/ 2428 h 9959"/>
                <a:gd name="connsiteX1" fmla="*/ 432 w 9977"/>
                <a:gd name="connsiteY1" fmla="*/ 6872 h 9959"/>
                <a:gd name="connsiteX2" fmla="*/ 750 w 9977"/>
                <a:gd name="connsiteY2" fmla="*/ 9959 h 9959"/>
                <a:gd name="connsiteX3" fmla="*/ 2455 w 9977"/>
                <a:gd name="connsiteY3" fmla="*/ 9465 h 9959"/>
                <a:gd name="connsiteX4" fmla="*/ 8455 w 9977"/>
                <a:gd name="connsiteY4" fmla="*/ 7695 h 9959"/>
                <a:gd name="connsiteX5" fmla="*/ 8682 w 9977"/>
                <a:gd name="connsiteY5" fmla="*/ 7243 h 9959"/>
                <a:gd name="connsiteX6" fmla="*/ 9045 w 9977"/>
                <a:gd name="connsiteY6" fmla="*/ 7243 h 9959"/>
                <a:gd name="connsiteX7" fmla="*/ 9477 w 9977"/>
                <a:gd name="connsiteY7" fmla="*/ 6872 h 9959"/>
                <a:gd name="connsiteX8" fmla="*/ 9659 w 9977"/>
                <a:gd name="connsiteY8" fmla="*/ 6173 h 9959"/>
                <a:gd name="connsiteX9" fmla="*/ 9977 w 9977"/>
                <a:gd name="connsiteY9" fmla="*/ 5679 h 9959"/>
                <a:gd name="connsiteX10" fmla="*/ 9023 w 9977"/>
                <a:gd name="connsiteY10" fmla="*/ 4444 h 9959"/>
                <a:gd name="connsiteX11" fmla="*/ 9000 w 9977"/>
                <a:gd name="connsiteY11" fmla="*/ 3292 h 9959"/>
                <a:gd name="connsiteX12" fmla="*/ 9477 w 9977"/>
                <a:gd name="connsiteY12" fmla="*/ 1728 h 9959"/>
                <a:gd name="connsiteX13" fmla="*/ 8773 w 9977"/>
                <a:gd name="connsiteY13" fmla="*/ 1235 h 9959"/>
                <a:gd name="connsiteX14" fmla="*/ 8523 w 9977"/>
                <a:gd name="connsiteY14" fmla="*/ 370 h 9959"/>
                <a:gd name="connsiteX15" fmla="*/ 8045 w 9977"/>
                <a:gd name="connsiteY15" fmla="*/ 0 h 9959"/>
                <a:gd name="connsiteX16" fmla="*/ 2227 w 9977"/>
                <a:gd name="connsiteY16" fmla="*/ 1784 h 9959"/>
                <a:gd name="connsiteX17" fmla="*/ 1068 w 9977"/>
                <a:gd name="connsiteY17" fmla="*/ 1235 h 9959"/>
                <a:gd name="connsiteX18" fmla="*/ 0 w 9977"/>
                <a:gd name="connsiteY18" fmla="*/ 2428 h 9959"/>
                <a:gd name="connsiteX0" fmla="*/ 0 w 10000"/>
                <a:gd name="connsiteY0" fmla="*/ 2438 h 9504"/>
                <a:gd name="connsiteX1" fmla="*/ 433 w 10000"/>
                <a:gd name="connsiteY1" fmla="*/ 6900 h 9504"/>
                <a:gd name="connsiteX2" fmla="*/ 2461 w 10000"/>
                <a:gd name="connsiteY2" fmla="*/ 9504 h 9504"/>
                <a:gd name="connsiteX3" fmla="*/ 8474 w 10000"/>
                <a:gd name="connsiteY3" fmla="*/ 7727 h 9504"/>
                <a:gd name="connsiteX4" fmla="*/ 8702 w 10000"/>
                <a:gd name="connsiteY4" fmla="*/ 7273 h 9504"/>
                <a:gd name="connsiteX5" fmla="*/ 9066 w 10000"/>
                <a:gd name="connsiteY5" fmla="*/ 7273 h 9504"/>
                <a:gd name="connsiteX6" fmla="*/ 9499 w 10000"/>
                <a:gd name="connsiteY6" fmla="*/ 6900 h 9504"/>
                <a:gd name="connsiteX7" fmla="*/ 9681 w 10000"/>
                <a:gd name="connsiteY7" fmla="*/ 6198 h 9504"/>
                <a:gd name="connsiteX8" fmla="*/ 10000 w 10000"/>
                <a:gd name="connsiteY8" fmla="*/ 5702 h 9504"/>
                <a:gd name="connsiteX9" fmla="*/ 9044 w 10000"/>
                <a:gd name="connsiteY9" fmla="*/ 4462 h 9504"/>
                <a:gd name="connsiteX10" fmla="*/ 9021 w 10000"/>
                <a:gd name="connsiteY10" fmla="*/ 3306 h 9504"/>
                <a:gd name="connsiteX11" fmla="*/ 9499 w 10000"/>
                <a:gd name="connsiteY11" fmla="*/ 1735 h 9504"/>
                <a:gd name="connsiteX12" fmla="*/ 8793 w 10000"/>
                <a:gd name="connsiteY12" fmla="*/ 1240 h 9504"/>
                <a:gd name="connsiteX13" fmla="*/ 8543 w 10000"/>
                <a:gd name="connsiteY13" fmla="*/ 372 h 9504"/>
                <a:gd name="connsiteX14" fmla="*/ 8064 w 10000"/>
                <a:gd name="connsiteY14" fmla="*/ 0 h 9504"/>
                <a:gd name="connsiteX15" fmla="*/ 2232 w 10000"/>
                <a:gd name="connsiteY15" fmla="*/ 1791 h 9504"/>
                <a:gd name="connsiteX16" fmla="*/ 1070 w 10000"/>
                <a:gd name="connsiteY16" fmla="*/ 1240 h 9504"/>
                <a:gd name="connsiteX17" fmla="*/ 0 w 10000"/>
                <a:gd name="connsiteY17" fmla="*/ 2438 h 9504"/>
                <a:gd name="connsiteX0" fmla="*/ 0 w 10000"/>
                <a:gd name="connsiteY0" fmla="*/ 2565 h 10000"/>
                <a:gd name="connsiteX1" fmla="*/ 2461 w 10000"/>
                <a:gd name="connsiteY1" fmla="*/ 10000 h 10000"/>
                <a:gd name="connsiteX2" fmla="*/ 8474 w 10000"/>
                <a:gd name="connsiteY2" fmla="*/ 8130 h 10000"/>
                <a:gd name="connsiteX3" fmla="*/ 8702 w 10000"/>
                <a:gd name="connsiteY3" fmla="*/ 7653 h 10000"/>
                <a:gd name="connsiteX4" fmla="*/ 9066 w 10000"/>
                <a:gd name="connsiteY4" fmla="*/ 7653 h 10000"/>
                <a:gd name="connsiteX5" fmla="*/ 9499 w 10000"/>
                <a:gd name="connsiteY5" fmla="*/ 7260 h 10000"/>
                <a:gd name="connsiteX6" fmla="*/ 9681 w 10000"/>
                <a:gd name="connsiteY6" fmla="*/ 6521 h 10000"/>
                <a:gd name="connsiteX7" fmla="*/ 10000 w 10000"/>
                <a:gd name="connsiteY7" fmla="*/ 6000 h 10000"/>
                <a:gd name="connsiteX8" fmla="*/ 9044 w 10000"/>
                <a:gd name="connsiteY8" fmla="*/ 4695 h 10000"/>
                <a:gd name="connsiteX9" fmla="*/ 9021 w 10000"/>
                <a:gd name="connsiteY9" fmla="*/ 3479 h 10000"/>
                <a:gd name="connsiteX10" fmla="*/ 9499 w 10000"/>
                <a:gd name="connsiteY10" fmla="*/ 1826 h 10000"/>
                <a:gd name="connsiteX11" fmla="*/ 8793 w 10000"/>
                <a:gd name="connsiteY11" fmla="*/ 1305 h 10000"/>
                <a:gd name="connsiteX12" fmla="*/ 8543 w 10000"/>
                <a:gd name="connsiteY12" fmla="*/ 391 h 10000"/>
                <a:gd name="connsiteX13" fmla="*/ 8064 w 10000"/>
                <a:gd name="connsiteY13" fmla="*/ 0 h 10000"/>
                <a:gd name="connsiteX14" fmla="*/ 2232 w 10000"/>
                <a:gd name="connsiteY14" fmla="*/ 1884 h 10000"/>
                <a:gd name="connsiteX15" fmla="*/ 1070 w 10000"/>
                <a:gd name="connsiteY15" fmla="*/ 1305 h 10000"/>
                <a:gd name="connsiteX16" fmla="*/ 0 w 10000"/>
                <a:gd name="connsiteY16" fmla="*/ 2565 h 10000"/>
                <a:gd name="connsiteX0" fmla="*/ 0 w 10000"/>
                <a:gd name="connsiteY0" fmla="*/ 2565 h 10000"/>
                <a:gd name="connsiteX1" fmla="*/ 2461 w 10000"/>
                <a:gd name="connsiteY1" fmla="*/ 10000 h 10000"/>
                <a:gd name="connsiteX2" fmla="*/ 8474 w 10000"/>
                <a:gd name="connsiteY2" fmla="*/ 8130 h 10000"/>
                <a:gd name="connsiteX3" fmla="*/ 8702 w 10000"/>
                <a:gd name="connsiteY3" fmla="*/ 7653 h 10000"/>
                <a:gd name="connsiteX4" fmla="*/ 9066 w 10000"/>
                <a:gd name="connsiteY4" fmla="*/ 7653 h 10000"/>
                <a:gd name="connsiteX5" fmla="*/ 9499 w 10000"/>
                <a:gd name="connsiteY5" fmla="*/ 7260 h 10000"/>
                <a:gd name="connsiteX6" fmla="*/ 9681 w 10000"/>
                <a:gd name="connsiteY6" fmla="*/ 6521 h 10000"/>
                <a:gd name="connsiteX7" fmla="*/ 10000 w 10000"/>
                <a:gd name="connsiteY7" fmla="*/ 6000 h 10000"/>
                <a:gd name="connsiteX8" fmla="*/ 9044 w 10000"/>
                <a:gd name="connsiteY8" fmla="*/ 4695 h 10000"/>
                <a:gd name="connsiteX9" fmla="*/ 9021 w 10000"/>
                <a:gd name="connsiteY9" fmla="*/ 3479 h 10000"/>
                <a:gd name="connsiteX10" fmla="*/ 9499 w 10000"/>
                <a:gd name="connsiteY10" fmla="*/ 1826 h 10000"/>
                <a:gd name="connsiteX11" fmla="*/ 8793 w 10000"/>
                <a:gd name="connsiteY11" fmla="*/ 1305 h 10000"/>
                <a:gd name="connsiteX12" fmla="*/ 8543 w 10000"/>
                <a:gd name="connsiteY12" fmla="*/ 391 h 10000"/>
                <a:gd name="connsiteX13" fmla="*/ 8064 w 10000"/>
                <a:gd name="connsiteY13" fmla="*/ 0 h 10000"/>
                <a:gd name="connsiteX14" fmla="*/ 2232 w 10000"/>
                <a:gd name="connsiteY14" fmla="*/ 1884 h 10000"/>
                <a:gd name="connsiteX15" fmla="*/ 1070 w 10000"/>
                <a:gd name="connsiteY15" fmla="*/ 1305 h 10000"/>
                <a:gd name="connsiteX0" fmla="*/ 1391 w 8930"/>
                <a:gd name="connsiteY0" fmla="*/ 10000 h 10000"/>
                <a:gd name="connsiteX1" fmla="*/ 7404 w 8930"/>
                <a:gd name="connsiteY1" fmla="*/ 8130 h 10000"/>
                <a:gd name="connsiteX2" fmla="*/ 7632 w 8930"/>
                <a:gd name="connsiteY2" fmla="*/ 7653 h 10000"/>
                <a:gd name="connsiteX3" fmla="*/ 7996 w 8930"/>
                <a:gd name="connsiteY3" fmla="*/ 7653 h 10000"/>
                <a:gd name="connsiteX4" fmla="*/ 8429 w 8930"/>
                <a:gd name="connsiteY4" fmla="*/ 7260 h 10000"/>
                <a:gd name="connsiteX5" fmla="*/ 8611 w 8930"/>
                <a:gd name="connsiteY5" fmla="*/ 6521 h 10000"/>
                <a:gd name="connsiteX6" fmla="*/ 8930 w 8930"/>
                <a:gd name="connsiteY6" fmla="*/ 6000 h 10000"/>
                <a:gd name="connsiteX7" fmla="*/ 7974 w 8930"/>
                <a:gd name="connsiteY7" fmla="*/ 4695 h 10000"/>
                <a:gd name="connsiteX8" fmla="*/ 7951 w 8930"/>
                <a:gd name="connsiteY8" fmla="*/ 3479 h 10000"/>
                <a:gd name="connsiteX9" fmla="*/ 8429 w 8930"/>
                <a:gd name="connsiteY9" fmla="*/ 1826 h 10000"/>
                <a:gd name="connsiteX10" fmla="*/ 7723 w 8930"/>
                <a:gd name="connsiteY10" fmla="*/ 1305 h 10000"/>
                <a:gd name="connsiteX11" fmla="*/ 7473 w 8930"/>
                <a:gd name="connsiteY11" fmla="*/ 391 h 10000"/>
                <a:gd name="connsiteX12" fmla="*/ 6994 w 8930"/>
                <a:gd name="connsiteY12" fmla="*/ 0 h 10000"/>
                <a:gd name="connsiteX13" fmla="*/ 1162 w 8930"/>
                <a:gd name="connsiteY13" fmla="*/ 1884 h 10000"/>
                <a:gd name="connsiteX14" fmla="*/ 0 w 8930"/>
                <a:gd name="connsiteY14" fmla="*/ 1305 h 10000"/>
                <a:gd name="connsiteX0" fmla="*/ 257 w 8699"/>
                <a:gd name="connsiteY0" fmla="*/ 10000 h 10000"/>
                <a:gd name="connsiteX1" fmla="*/ 6990 w 8699"/>
                <a:gd name="connsiteY1" fmla="*/ 8130 h 10000"/>
                <a:gd name="connsiteX2" fmla="*/ 7245 w 8699"/>
                <a:gd name="connsiteY2" fmla="*/ 7653 h 10000"/>
                <a:gd name="connsiteX3" fmla="*/ 7653 w 8699"/>
                <a:gd name="connsiteY3" fmla="*/ 7653 h 10000"/>
                <a:gd name="connsiteX4" fmla="*/ 8138 w 8699"/>
                <a:gd name="connsiteY4" fmla="*/ 7260 h 10000"/>
                <a:gd name="connsiteX5" fmla="*/ 8342 w 8699"/>
                <a:gd name="connsiteY5" fmla="*/ 6521 h 10000"/>
                <a:gd name="connsiteX6" fmla="*/ 8699 w 8699"/>
                <a:gd name="connsiteY6" fmla="*/ 6000 h 10000"/>
                <a:gd name="connsiteX7" fmla="*/ 7628 w 8699"/>
                <a:gd name="connsiteY7" fmla="*/ 4695 h 10000"/>
                <a:gd name="connsiteX8" fmla="*/ 7603 w 8699"/>
                <a:gd name="connsiteY8" fmla="*/ 3479 h 10000"/>
                <a:gd name="connsiteX9" fmla="*/ 8138 w 8699"/>
                <a:gd name="connsiteY9" fmla="*/ 1826 h 10000"/>
                <a:gd name="connsiteX10" fmla="*/ 7347 w 8699"/>
                <a:gd name="connsiteY10" fmla="*/ 1305 h 10000"/>
                <a:gd name="connsiteX11" fmla="*/ 7067 w 8699"/>
                <a:gd name="connsiteY11" fmla="*/ 391 h 10000"/>
                <a:gd name="connsiteX12" fmla="*/ 6531 w 8699"/>
                <a:gd name="connsiteY12" fmla="*/ 0 h 10000"/>
                <a:gd name="connsiteX13" fmla="*/ 0 w 8699"/>
                <a:gd name="connsiteY13" fmla="*/ 18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99" h="10000">
                  <a:moveTo>
                    <a:pt x="257" y="10000"/>
                  </a:moveTo>
                  <a:lnTo>
                    <a:pt x="6990" y="8130"/>
                  </a:lnTo>
                  <a:lnTo>
                    <a:pt x="7245" y="7653"/>
                  </a:lnTo>
                  <a:lnTo>
                    <a:pt x="7653" y="7653"/>
                  </a:lnTo>
                  <a:lnTo>
                    <a:pt x="8138" y="7260"/>
                  </a:lnTo>
                  <a:cubicBezTo>
                    <a:pt x="8206" y="7014"/>
                    <a:pt x="8273" y="6768"/>
                    <a:pt x="8342" y="6521"/>
                  </a:cubicBezTo>
                  <a:lnTo>
                    <a:pt x="8699" y="6000"/>
                  </a:lnTo>
                  <a:lnTo>
                    <a:pt x="7628" y="4695"/>
                  </a:lnTo>
                  <a:cubicBezTo>
                    <a:pt x="7619" y="4290"/>
                    <a:pt x="7612" y="3884"/>
                    <a:pt x="7603" y="3479"/>
                  </a:cubicBezTo>
                  <a:lnTo>
                    <a:pt x="8138" y="1826"/>
                  </a:lnTo>
                  <a:lnTo>
                    <a:pt x="7347" y="1305"/>
                  </a:lnTo>
                  <a:cubicBezTo>
                    <a:pt x="7254" y="1000"/>
                    <a:pt x="7160" y="696"/>
                    <a:pt x="7067" y="391"/>
                  </a:cubicBezTo>
                  <a:lnTo>
                    <a:pt x="6531" y="0"/>
                  </a:lnTo>
                  <a:lnTo>
                    <a:pt x="0" y="1884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2" name="Freeform 64">
              <a:extLst>
                <a:ext uri="{FF2B5EF4-FFF2-40B4-BE49-F238E27FC236}">
                  <a16:creationId xmlns:a16="http://schemas.microsoft.com/office/drawing/2014/main" id="{43DC5D93-FAB9-4381-AA6D-E024FC2C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248" y="2917651"/>
              <a:ext cx="90476" cy="123842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4" y="59"/>
                </a:cxn>
                <a:cxn ang="0">
                  <a:pos x="16" y="63"/>
                </a:cxn>
                <a:cxn ang="0">
                  <a:pos x="38" y="51"/>
                </a:cxn>
                <a:cxn ang="0">
                  <a:pos x="37" y="35"/>
                </a:cxn>
                <a:cxn ang="0">
                  <a:pos x="40" y="26"/>
                </a:cxn>
                <a:cxn ang="0">
                  <a:pos x="45" y="33"/>
                </a:cxn>
                <a:cxn ang="0">
                  <a:pos x="45" y="44"/>
                </a:cxn>
                <a:cxn ang="0">
                  <a:pos x="52" y="43"/>
                </a:cxn>
                <a:cxn ang="0">
                  <a:pos x="60" y="33"/>
                </a:cxn>
                <a:cxn ang="0">
                  <a:pos x="53" y="18"/>
                </a:cxn>
                <a:cxn ang="0">
                  <a:pos x="40" y="17"/>
                </a:cxn>
                <a:cxn ang="0">
                  <a:pos x="30" y="0"/>
                </a:cxn>
                <a:cxn ang="0">
                  <a:pos x="22" y="0"/>
                </a:cxn>
                <a:cxn ang="0">
                  <a:pos x="0" y="5"/>
                </a:cxn>
              </a:cxnLst>
              <a:rect l="0" t="0" r="r" b="b"/>
              <a:pathLst>
                <a:path w="61" h="64">
                  <a:moveTo>
                    <a:pt x="0" y="5"/>
                  </a:moveTo>
                  <a:lnTo>
                    <a:pt x="14" y="59"/>
                  </a:lnTo>
                  <a:lnTo>
                    <a:pt x="16" y="63"/>
                  </a:lnTo>
                  <a:lnTo>
                    <a:pt x="38" y="51"/>
                  </a:lnTo>
                  <a:lnTo>
                    <a:pt x="37" y="35"/>
                  </a:lnTo>
                  <a:lnTo>
                    <a:pt x="40" y="26"/>
                  </a:lnTo>
                  <a:lnTo>
                    <a:pt x="45" y="33"/>
                  </a:lnTo>
                  <a:lnTo>
                    <a:pt x="45" y="44"/>
                  </a:lnTo>
                  <a:lnTo>
                    <a:pt x="52" y="43"/>
                  </a:lnTo>
                  <a:lnTo>
                    <a:pt x="60" y="33"/>
                  </a:lnTo>
                  <a:lnTo>
                    <a:pt x="53" y="18"/>
                  </a:lnTo>
                  <a:lnTo>
                    <a:pt x="40" y="17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0" y="5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3" name="Freeform 65">
              <a:extLst>
                <a:ext uri="{FF2B5EF4-FFF2-40B4-BE49-F238E27FC236}">
                  <a16:creationId xmlns:a16="http://schemas.microsoft.com/office/drawing/2014/main" id="{1A70FE99-4EB7-45DC-A704-E4B6DBAA0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599" y="4216405"/>
              <a:ext cx="574602" cy="490605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5" y="34"/>
                </a:cxn>
                <a:cxn ang="0">
                  <a:pos x="71" y="9"/>
                </a:cxn>
                <a:cxn ang="0">
                  <a:pos x="175" y="0"/>
                </a:cxn>
                <a:cxn ang="0">
                  <a:pos x="217" y="24"/>
                </a:cxn>
                <a:cxn ang="0">
                  <a:pos x="283" y="16"/>
                </a:cxn>
                <a:cxn ang="0">
                  <a:pos x="386" y="79"/>
                </a:cxn>
                <a:cxn ang="0">
                  <a:pos x="356" y="106"/>
                </a:cxn>
                <a:cxn ang="0">
                  <a:pos x="340" y="127"/>
                </a:cxn>
                <a:cxn ang="0">
                  <a:pos x="342" y="147"/>
                </a:cxn>
                <a:cxn ang="0">
                  <a:pos x="316" y="164"/>
                </a:cxn>
                <a:cxn ang="0">
                  <a:pos x="295" y="193"/>
                </a:cxn>
                <a:cxn ang="0">
                  <a:pos x="264" y="206"/>
                </a:cxn>
                <a:cxn ang="0">
                  <a:pos x="253" y="211"/>
                </a:cxn>
                <a:cxn ang="0">
                  <a:pos x="247" y="228"/>
                </a:cxn>
                <a:cxn ang="0">
                  <a:pos x="230" y="218"/>
                </a:cxn>
                <a:cxn ang="0">
                  <a:pos x="244" y="235"/>
                </a:cxn>
                <a:cxn ang="0">
                  <a:pos x="231" y="251"/>
                </a:cxn>
                <a:cxn ang="0">
                  <a:pos x="217" y="250"/>
                </a:cxn>
                <a:cxn ang="0">
                  <a:pos x="207" y="241"/>
                </a:cxn>
                <a:cxn ang="0">
                  <a:pos x="191" y="214"/>
                </a:cxn>
                <a:cxn ang="0">
                  <a:pos x="182" y="211"/>
                </a:cxn>
                <a:cxn ang="0">
                  <a:pos x="165" y="180"/>
                </a:cxn>
                <a:cxn ang="0">
                  <a:pos x="138" y="164"/>
                </a:cxn>
                <a:cxn ang="0">
                  <a:pos x="120" y="142"/>
                </a:cxn>
                <a:cxn ang="0">
                  <a:pos x="74" y="113"/>
                </a:cxn>
                <a:cxn ang="0">
                  <a:pos x="49" y="86"/>
                </a:cxn>
                <a:cxn ang="0">
                  <a:pos x="0" y="59"/>
                </a:cxn>
              </a:cxnLst>
              <a:rect l="0" t="0" r="r" b="b"/>
              <a:pathLst>
                <a:path w="387" h="252">
                  <a:moveTo>
                    <a:pt x="0" y="59"/>
                  </a:moveTo>
                  <a:lnTo>
                    <a:pt x="15" y="34"/>
                  </a:lnTo>
                  <a:lnTo>
                    <a:pt x="71" y="9"/>
                  </a:lnTo>
                  <a:lnTo>
                    <a:pt x="175" y="0"/>
                  </a:lnTo>
                  <a:lnTo>
                    <a:pt x="217" y="24"/>
                  </a:lnTo>
                  <a:lnTo>
                    <a:pt x="283" y="16"/>
                  </a:lnTo>
                  <a:lnTo>
                    <a:pt x="386" y="79"/>
                  </a:lnTo>
                  <a:lnTo>
                    <a:pt x="356" y="106"/>
                  </a:lnTo>
                  <a:lnTo>
                    <a:pt x="340" y="127"/>
                  </a:lnTo>
                  <a:lnTo>
                    <a:pt x="342" y="147"/>
                  </a:lnTo>
                  <a:lnTo>
                    <a:pt x="316" y="164"/>
                  </a:lnTo>
                  <a:lnTo>
                    <a:pt x="295" y="193"/>
                  </a:lnTo>
                  <a:lnTo>
                    <a:pt x="264" y="206"/>
                  </a:lnTo>
                  <a:lnTo>
                    <a:pt x="253" y="211"/>
                  </a:lnTo>
                  <a:lnTo>
                    <a:pt x="247" y="228"/>
                  </a:lnTo>
                  <a:lnTo>
                    <a:pt x="230" y="218"/>
                  </a:lnTo>
                  <a:lnTo>
                    <a:pt x="244" y="235"/>
                  </a:lnTo>
                  <a:lnTo>
                    <a:pt x="231" y="251"/>
                  </a:lnTo>
                  <a:lnTo>
                    <a:pt x="217" y="250"/>
                  </a:lnTo>
                  <a:lnTo>
                    <a:pt x="207" y="241"/>
                  </a:lnTo>
                  <a:lnTo>
                    <a:pt x="191" y="214"/>
                  </a:lnTo>
                  <a:lnTo>
                    <a:pt x="182" y="211"/>
                  </a:lnTo>
                  <a:lnTo>
                    <a:pt x="165" y="180"/>
                  </a:lnTo>
                  <a:lnTo>
                    <a:pt x="138" y="164"/>
                  </a:lnTo>
                  <a:lnTo>
                    <a:pt x="120" y="142"/>
                  </a:lnTo>
                  <a:lnTo>
                    <a:pt x="74" y="113"/>
                  </a:lnTo>
                  <a:lnTo>
                    <a:pt x="49" y="86"/>
                  </a:lnTo>
                  <a:lnTo>
                    <a:pt x="0" y="5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4" name="Freeform 66">
              <a:extLst>
                <a:ext uri="{FF2B5EF4-FFF2-40B4-BE49-F238E27FC236}">
                  <a16:creationId xmlns:a16="http://schemas.microsoft.com/office/drawing/2014/main" id="{66C94BEF-86B6-4E12-B61D-0E9D32D43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063" y="2604871"/>
              <a:ext cx="790475" cy="595394"/>
            </a:xfrm>
            <a:custGeom>
              <a:avLst/>
              <a:gdLst/>
              <a:ahLst/>
              <a:cxnLst>
                <a:cxn ang="0">
                  <a:pos x="0" y="239"/>
                </a:cxn>
                <a:cxn ang="0">
                  <a:pos x="20" y="75"/>
                </a:cxn>
                <a:cxn ang="0">
                  <a:pos x="26" y="0"/>
                </a:cxn>
                <a:cxn ang="0">
                  <a:pos x="264" y="14"/>
                </a:cxn>
                <a:cxn ang="0">
                  <a:pos x="525" y="21"/>
                </a:cxn>
                <a:cxn ang="0">
                  <a:pos x="507" y="50"/>
                </a:cxn>
                <a:cxn ang="0">
                  <a:pos x="531" y="72"/>
                </a:cxn>
                <a:cxn ang="0">
                  <a:pos x="529" y="220"/>
                </a:cxn>
                <a:cxn ang="0">
                  <a:pos x="522" y="219"/>
                </a:cxn>
                <a:cxn ang="0">
                  <a:pos x="523" y="239"/>
                </a:cxn>
                <a:cxn ang="0">
                  <a:pos x="528" y="254"/>
                </a:cxn>
                <a:cxn ang="0">
                  <a:pos x="525" y="267"/>
                </a:cxn>
                <a:cxn ang="0">
                  <a:pos x="529" y="305"/>
                </a:cxn>
                <a:cxn ang="0">
                  <a:pos x="517" y="301"/>
                </a:cxn>
                <a:cxn ang="0">
                  <a:pos x="505" y="287"/>
                </a:cxn>
                <a:cxn ang="0">
                  <a:pos x="480" y="276"/>
                </a:cxn>
                <a:cxn ang="0">
                  <a:pos x="458" y="273"/>
                </a:cxn>
                <a:cxn ang="0">
                  <a:pos x="412" y="275"/>
                </a:cxn>
                <a:cxn ang="0">
                  <a:pos x="389" y="258"/>
                </a:cxn>
                <a:cxn ang="0">
                  <a:pos x="0" y="239"/>
                </a:cxn>
              </a:cxnLst>
              <a:rect l="0" t="0" r="r" b="b"/>
              <a:pathLst>
                <a:path w="532" h="306">
                  <a:moveTo>
                    <a:pt x="0" y="239"/>
                  </a:moveTo>
                  <a:lnTo>
                    <a:pt x="20" y="75"/>
                  </a:lnTo>
                  <a:lnTo>
                    <a:pt x="26" y="0"/>
                  </a:lnTo>
                  <a:lnTo>
                    <a:pt x="264" y="14"/>
                  </a:lnTo>
                  <a:lnTo>
                    <a:pt x="525" y="21"/>
                  </a:lnTo>
                  <a:lnTo>
                    <a:pt x="507" y="50"/>
                  </a:lnTo>
                  <a:lnTo>
                    <a:pt x="531" y="72"/>
                  </a:lnTo>
                  <a:lnTo>
                    <a:pt x="529" y="220"/>
                  </a:lnTo>
                  <a:lnTo>
                    <a:pt x="522" y="219"/>
                  </a:lnTo>
                  <a:lnTo>
                    <a:pt x="523" y="239"/>
                  </a:lnTo>
                  <a:lnTo>
                    <a:pt x="528" y="254"/>
                  </a:lnTo>
                  <a:lnTo>
                    <a:pt x="525" y="267"/>
                  </a:lnTo>
                  <a:lnTo>
                    <a:pt x="529" y="305"/>
                  </a:lnTo>
                  <a:lnTo>
                    <a:pt x="517" y="301"/>
                  </a:lnTo>
                  <a:lnTo>
                    <a:pt x="505" y="287"/>
                  </a:lnTo>
                  <a:lnTo>
                    <a:pt x="480" y="276"/>
                  </a:lnTo>
                  <a:lnTo>
                    <a:pt x="458" y="273"/>
                  </a:lnTo>
                  <a:lnTo>
                    <a:pt x="412" y="275"/>
                  </a:lnTo>
                  <a:lnTo>
                    <a:pt x="389" y="258"/>
                  </a:lnTo>
                  <a:lnTo>
                    <a:pt x="0" y="23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5" name="Freeform 67">
              <a:extLst>
                <a:ext uri="{FF2B5EF4-FFF2-40B4-BE49-F238E27FC236}">
                  <a16:creationId xmlns:a16="http://schemas.microsoft.com/office/drawing/2014/main" id="{BB174948-9C83-472C-82D5-92D7D7D93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013" y="4003651"/>
              <a:ext cx="961903" cy="366763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11" y="155"/>
                </a:cxn>
                <a:cxn ang="0">
                  <a:pos x="8" y="151"/>
                </a:cxn>
                <a:cxn ang="0">
                  <a:pos x="28" y="140"/>
                </a:cxn>
                <a:cxn ang="0">
                  <a:pos x="45" y="110"/>
                </a:cxn>
                <a:cxn ang="0">
                  <a:pos x="38" y="103"/>
                </a:cxn>
                <a:cxn ang="0">
                  <a:pos x="47" y="89"/>
                </a:cxn>
                <a:cxn ang="0">
                  <a:pos x="49" y="71"/>
                </a:cxn>
                <a:cxn ang="0">
                  <a:pos x="60" y="63"/>
                </a:cxn>
                <a:cxn ang="0">
                  <a:pos x="162" y="56"/>
                </a:cxn>
                <a:cxn ang="0">
                  <a:pos x="162" y="41"/>
                </a:cxn>
                <a:cxn ang="0">
                  <a:pos x="192" y="41"/>
                </a:cxn>
                <a:cxn ang="0">
                  <a:pos x="496" y="19"/>
                </a:cxn>
                <a:cxn ang="0">
                  <a:pos x="647" y="0"/>
                </a:cxn>
                <a:cxn ang="0">
                  <a:pos x="644" y="19"/>
                </a:cxn>
                <a:cxn ang="0">
                  <a:pos x="634" y="26"/>
                </a:cxn>
                <a:cxn ang="0">
                  <a:pos x="621" y="45"/>
                </a:cxn>
                <a:cxn ang="0">
                  <a:pos x="609" y="44"/>
                </a:cxn>
                <a:cxn ang="0">
                  <a:pos x="597" y="49"/>
                </a:cxn>
                <a:cxn ang="0">
                  <a:pos x="589" y="60"/>
                </a:cxn>
                <a:cxn ang="0">
                  <a:pos x="578" y="52"/>
                </a:cxn>
                <a:cxn ang="0">
                  <a:pos x="562" y="67"/>
                </a:cxn>
                <a:cxn ang="0">
                  <a:pos x="559" y="76"/>
                </a:cxn>
                <a:cxn ang="0">
                  <a:pos x="485" y="115"/>
                </a:cxn>
                <a:cxn ang="0">
                  <a:pos x="482" y="128"/>
                </a:cxn>
                <a:cxn ang="0">
                  <a:pos x="463" y="136"/>
                </a:cxn>
                <a:cxn ang="0">
                  <a:pos x="463" y="154"/>
                </a:cxn>
                <a:cxn ang="0">
                  <a:pos x="364" y="165"/>
                </a:cxn>
                <a:cxn ang="0">
                  <a:pos x="164" y="179"/>
                </a:cxn>
                <a:cxn ang="0">
                  <a:pos x="0" y="188"/>
                </a:cxn>
              </a:cxnLst>
              <a:rect l="0" t="0" r="r" b="b"/>
              <a:pathLst>
                <a:path w="648" h="189">
                  <a:moveTo>
                    <a:pt x="0" y="188"/>
                  </a:moveTo>
                  <a:lnTo>
                    <a:pt x="11" y="155"/>
                  </a:lnTo>
                  <a:lnTo>
                    <a:pt x="8" y="151"/>
                  </a:lnTo>
                  <a:lnTo>
                    <a:pt x="28" y="140"/>
                  </a:lnTo>
                  <a:lnTo>
                    <a:pt x="45" y="110"/>
                  </a:lnTo>
                  <a:lnTo>
                    <a:pt x="38" y="103"/>
                  </a:lnTo>
                  <a:lnTo>
                    <a:pt x="47" y="89"/>
                  </a:lnTo>
                  <a:lnTo>
                    <a:pt x="49" y="71"/>
                  </a:lnTo>
                  <a:lnTo>
                    <a:pt x="60" y="63"/>
                  </a:lnTo>
                  <a:lnTo>
                    <a:pt x="162" y="56"/>
                  </a:lnTo>
                  <a:lnTo>
                    <a:pt x="162" y="41"/>
                  </a:lnTo>
                  <a:lnTo>
                    <a:pt x="192" y="41"/>
                  </a:lnTo>
                  <a:lnTo>
                    <a:pt x="496" y="19"/>
                  </a:lnTo>
                  <a:lnTo>
                    <a:pt x="647" y="0"/>
                  </a:lnTo>
                  <a:lnTo>
                    <a:pt x="644" y="19"/>
                  </a:lnTo>
                  <a:lnTo>
                    <a:pt x="634" y="26"/>
                  </a:lnTo>
                  <a:lnTo>
                    <a:pt x="621" y="45"/>
                  </a:lnTo>
                  <a:lnTo>
                    <a:pt x="609" y="44"/>
                  </a:lnTo>
                  <a:lnTo>
                    <a:pt x="597" y="49"/>
                  </a:lnTo>
                  <a:lnTo>
                    <a:pt x="589" y="60"/>
                  </a:lnTo>
                  <a:lnTo>
                    <a:pt x="578" y="52"/>
                  </a:lnTo>
                  <a:lnTo>
                    <a:pt x="562" y="67"/>
                  </a:lnTo>
                  <a:lnTo>
                    <a:pt x="559" y="76"/>
                  </a:lnTo>
                  <a:lnTo>
                    <a:pt x="485" y="115"/>
                  </a:lnTo>
                  <a:lnTo>
                    <a:pt x="482" y="128"/>
                  </a:lnTo>
                  <a:lnTo>
                    <a:pt x="463" y="136"/>
                  </a:lnTo>
                  <a:lnTo>
                    <a:pt x="463" y="154"/>
                  </a:lnTo>
                  <a:lnTo>
                    <a:pt x="364" y="165"/>
                  </a:lnTo>
                  <a:lnTo>
                    <a:pt x="164" y="179"/>
                  </a:lnTo>
                  <a:lnTo>
                    <a:pt x="0" y="18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6" name="Freeform 69">
              <a:extLst>
                <a:ext uri="{FF2B5EF4-FFF2-40B4-BE49-F238E27FC236}">
                  <a16:creationId xmlns:a16="http://schemas.microsoft.com/office/drawing/2014/main" id="{9509DF02-1553-47D4-97EA-24141CCC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3589" y="3060546"/>
              <a:ext cx="634920" cy="885947"/>
            </a:xfrm>
            <a:custGeom>
              <a:avLst/>
              <a:gdLst/>
              <a:ahLst/>
              <a:cxnLst>
                <a:cxn ang="0">
                  <a:pos x="0" y="402"/>
                </a:cxn>
                <a:cxn ang="0">
                  <a:pos x="93" y="0"/>
                </a:cxn>
                <a:cxn ang="0">
                  <a:pos x="302" y="33"/>
                </a:cxn>
                <a:cxn ang="0">
                  <a:pos x="288" y="113"/>
                </a:cxn>
                <a:cxn ang="0">
                  <a:pos x="427" y="132"/>
                </a:cxn>
                <a:cxn ang="0">
                  <a:pos x="377" y="454"/>
                </a:cxn>
                <a:cxn ang="0">
                  <a:pos x="0" y="402"/>
                </a:cxn>
              </a:cxnLst>
              <a:rect l="0" t="0" r="r" b="b"/>
              <a:pathLst>
                <a:path w="428" h="455">
                  <a:moveTo>
                    <a:pt x="0" y="402"/>
                  </a:moveTo>
                  <a:lnTo>
                    <a:pt x="93" y="0"/>
                  </a:lnTo>
                  <a:lnTo>
                    <a:pt x="302" y="33"/>
                  </a:lnTo>
                  <a:lnTo>
                    <a:pt x="288" y="113"/>
                  </a:lnTo>
                  <a:lnTo>
                    <a:pt x="427" y="132"/>
                  </a:lnTo>
                  <a:lnTo>
                    <a:pt x="377" y="454"/>
                  </a:lnTo>
                  <a:lnTo>
                    <a:pt x="0" y="402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7" name="Freeform 70">
              <a:extLst>
                <a:ext uri="{FF2B5EF4-FFF2-40B4-BE49-F238E27FC236}">
                  <a16:creationId xmlns:a16="http://schemas.microsoft.com/office/drawing/2014/main" id="{EF05D5EF-1681-4BE9-BCFA-2155E6817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360" y="2457213"/>
              <a:ext cx="177777" cy="404869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7" y="84"/>
                </a:cxn>
                <a:cxn ang="0">
                  <a:pos x="23" y="123"/>
                </a:cxn>
                <a:cxn ang="0">
                  <a:pos x="41" y="161"/>
                </a:cxn>
                <a:cxn ang="0">
                  <a:pos x="53" y="207"/>
                </a:cxn>
                <a:cxn ang="0">
                  <a:pos x="108" y="194"/>
                </a:cxn>
                <a:cxn ang="0">
                  <a:pos x="96" y="125"/>
                </a:cxn>
                <a:cxn ang="0">
                  <a:pos x="104" y="76"/>
                </a:cxn>
                <a:cxn ang="0">
                  <a:pos x="118" y="52"/>
                </a:cxn>
                <a:cxn ang="0">
                  <a:pos x="118" y="0"/>
                </a:cxn>
                <a:cxn ang="0">
                  <a:pos x="0" y="26"/>
                </a:cxn>
              </a:cxnLst>
              <a:rect l="0" t="0" r="r" b="b"/>
              <a:pathLst>
                <a:path w="119" h="208">
                  <a:moveTo>
                    <a:pt x="0" y="26"/>
                  </a:moveTo>
                  <a:lnTo>
                    <a:pt x="17" y="84"/>
                  </a:lnTo>
                  <a:lnTo>
                    <a:pt x="23" y="123"/>
                  </a:lnTo>
                  <a:lnTo>
                    <a:pt x="41" y="161"/>
                  </a:lnTo>
                  <a:lnTo>
                    <a:pt x="53" y="207"/>
                  </a:lnTo>
                  <a:lnTo>
                    <a:pt x="108" y="194"/>
                  </a:lnTo>
                  <a:lnTo>
                    <a:pt x="96" y="125"/>
                  </a:lnTo>
                  <a:lnTo>
                    <a:pt x="104" y="76"/>
                  </a:lnTo>
                  <a:lnTo>
                    <a:pt x="118" y="52"/>
                  </a:lnTo>
                  <a:lnTo>
                    <a:pt x="118" y="0"/>
                  </a:lnTo>
                  <a:lnTo>
                    <a:pt x="0" y="26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8" name="Freeform 71">
              <a:extLst>
                <a:ext uri="{FF2B5EF4-FFF2-40B4-BE49-F238E27FC236}">
                  <a16:creationId xmlns:a16="http://schemas.microsoft.com/office/drawing/2014/main" id="{0A620406-5944-4F29-846A-45F1B1D40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520" y="3492405"/>
              <a:ext cx="868252" cy="547763"/>
            </a:xfrm>
            <a:custGeom>
              <a:avLst/>
              <a:gdLst/>
              <a:ahLst/>
              <a:cxnLst>
                <a:cxn ang="0">
                  <a:pos x="54" y="249"/>
                </a:cxn>
                <a:cxn ang="0">
                  <a:pos x="73" y="222"/>
                </a:cxn>
                <a:cxn ang="0">
                  <a:pos x="113" y="191"/>
                </a:cxn>
                <a:cxn ang="0">
                  <a:pos x="163" y="200"/>
                </a:cxn>
                <a:cxn ang="0">
                  <a:pos x="188" y="201"/>
                </a:cxn>
                <a:cxn ang="0">
                  <a:pos x="227" y="183"/>
                </a:cxn>
                <a:cxn ang="0">
                  <a:pos x="235" y="163"/>
                </a:cxn>
                <a:cxn ang="0">
                  <a:pos x="270" y="84"/>
                </a:cxn>
                <a:cxn ang="0">
                  <a:pos x="308" y="63"/>
                </a:cxn>
                <a:cxn ang="0">
                  <a:pos x="343" y="31"/>
                </a:cxn>
                <a:cxn ang="0">
                  <a:pos x="390" y="19"/>
                </a:cxn>
                <a:cxn ang="0">
                  <a:pos x="416" y="7"/>
                </a:cxn>
                <a:cxn ang="0">
                  <a:pos x="445" y="28"/>
                </a:cxn>
                <a:cxn ang="0">
                  <a:pos x="452" y="47"/>
                </a:cxn>
                <a:cxn ang="0">
                  <a:pos x="445" y="78"/>
                </a:cxn>
                <a:cxn ang="0">
                  <a:pos x="466" y="80"/>
                </a:cxn>
                <a:cxn ang="0">
                  <a:pos x="497" y="86"/>
                </a:cxn>
                <a:cxn ang="0">
                  <a:pos x="529" y="99"/>
                </a:cxn>
                <a:cxn ang="0">
                  <a:pos x="526" y="117"/>
                </a:cxn>
                <a:cxn ang="0">
                  <a:pos x="520" y="122"/>
                </a:cxn>
                <a:cxn ang="0">
                  <a:pos x="476" y="98"/>
                </a:cxn>
                <a:cxn ang="0">
                  <a:pos x="530" y="128"/>
                </a:cxn>
                <a:cxn ang="0">
                  <a:pos x="539" y="138"/>
                </a:cxn>
                <a:cxn ang="0">
                  <a:pos x="534" y="140"/>
                </a:cxn>
                <a:cxn ang="0">
                  <a:pos x="526" y="146"/>
                </a:cxn>
                <a:cxn ang="0">
                  <a:pos x="525" y="153"/>
                </a:cxn>
                <a:cxn ang="0">
                  <a:pos x="496" y="137"/>
                </a:cxn>
                <a:cxn ang="0">
                  <a:pos x="521" y="156"/>
                </a:cxn>
                <a:cxn ang="0">
                  <a:pos x="538" y="159"/>
                </a:cxn>
                <a:cxn ang="0">
                  <a:pos x="543" y="163"/>
                </a:cxn>
                <a:cxn ang="0">
                  <a:pos x="536" y="173"/>
                </a:cxn>
                <a:cxn ang="0">
                  <a:pos x="517" y="161"/>
                </a:cxn>
                <a:cxn ang="0">
                  <a:pos x="496" y="153"/>
                </a:cxn>
                <a:cxn ang="0">
                  <a:pos x="513" y="166"/>
                </a:cxn>
                <a:cxn ang="0">
                  <a:pos x="536" y="180"/>
                </a:cxn>
                <a:cxn ang="0">
                  <a:pos x="547" y="174"/>
                </a:cxn>
                <a:cxn ang="0">
                  <a:pos x="569" y="174"/>
                </a:cxn>
                <a:cxn ang="0">
                  <a:pos x="573" y="196"/>
                </a:cxn>
                <a:cxn ang="0">
                  <a:pos x="340" y="242"/>
                </a:cxn>
                <a:cxn ang="0">
                  <a:pos x="0" y="280"/>
                </a:cxn>
              </a:cxnLst>
              <a:rect l="0" t="0" r="r" b="b"/>
              <a:pathLst>
                <a:path w="585" h="281">
                  <a:moveTo>
                    <a:pt x="0" y="280"/>
                  </a:moveTo>
                  <a:lnTo>
                    <a:pt x="54" y="249"/>
                  </a:lnTo>
                  <a:lnTo>
                    <a:pt x="54" y="243"/>
                  </a:lnTo>
                  <a:lnTo>
                    <a:pt x="73" y="222"/>
                  </a:lnTo>
                  <a:lnTo>
                    <a:pt x="93" y="212"/>
                  </a:lnTo>
                  <a:lnTo>
                    <a:pt x="113" y="191"/>
                  </a:lnTo>
                  <a:lnTo>
                    <a:pt x="134" y="212"/>
                  </a:lnTo>
                  <a:lnTo>
                    <a:pt x="163" y="200"/>
                  </a:lnTo>
                  <a:lnTo>
                    <a:pt x="172" y="207"/>
                  </a:lnTo>
                  <a:lnTo>
                    <a:pt x="188" y="201"/>
                  </a:lnTo>
                  <a:lnTo>
                    <a:pt x="199" y="189"/>
                  </a:lnTo>
                  <a:lnTo>
                    <a:pt x="227" y="183"/>
                  </a:lnTo>
                  <a:lnTo>
                    <a:pt x="243" y="166"/>
                  </a:lnTo>
                  <a:lnTo>
                    <a:pt x="235" y="163"/>
                  </a:lnTo>
                  <a:lnTo>
                    <a:pt x="263" y="110"/>
                  </a:lnTo>
                  <a:lnTo>
                    <a:pt x="270" y="84"/>
                  </a:lnTo>
                  <a:lnTo>
                    <a:pt x="296" y="95"/>
                  </a:lnTo>
                  <a:lnTo>
                    <a:pt x="308" y="63"/>
                  </a:lnTo>
                  <a:lnTo>
                    <a:pt x="323" y="61"/>
                  </a:lnTo>
                  <a:lnTo>
                    <a:pt x="343" y="31"/>
                  </a:lnTo>
                  <a:lnTo>
                    <a:pt x="350" y="0"/>
                  </a:lnTo>
                  <a:lnTo>
                    <a:pt x="390" y="19"/>
                  </a:lnTo>
                  <a:lnTo>
                    <a:pt x="399" y="4"/>
                  </a:lnTo>
                  <a:lnTo>
                    <a:pt x="416" y="7"/>
                  </a:lnTo>
                  <a:lnTo>
                    <a:pt x="429" y="20"/>
                  </a:lnTo>
                  <a:lnTo>
                    <a:pt x="445" y="28"/>
                  </a:lnTo>
                  <a:lnTo>
                    <a:pt x="454" y="37"/>
                  </a:lnTo>
                  <a:lnTo>
                    <a:pt x="452" y="47"/>
                  </a:lnTo>
                  <a:lnTo>
                    <a:pt x="441" y="65"/>
                  </a:lnTo>
                  <a:lnTo>
                    <a:pt x="445" y="78"/>
                  </a:lnTo>
                  <a:lnTo>
                    <a:pt x="459" y="72"/>
                  </a:lnTo>
                  <a:lnTo>
                    <a:pt x="466" y="80"/>
                  </a:lnTo>
                  <a:lnTo>
                    <a:pt x="472" y="84"/>
                  </a:lnTo>
                  <a:lnTo>
                    <a:pt x="497" y="86"/>
                  </a:lnTo>
                  <a:lnTo>
                    <a:pt x="505" y="95"/>
                  </a:lnTo>
                  <a:lnTo>
                    <a:pt x="529" y="99"/>
                  </a:lnTo>
                  <a:lnTo>
                    <a:pt x="522" y="105"/>
                  </a:lnTo>
                  <a:lnTo>
                    <a:pt x="526" y="117"/>
                  </a:lnTo>
                  <a:lnTo>
                    <a:pt x="529" y="124"/>
                  </a:lnTo>
                  <a:lnTo>
                    <a:pt x="520" y="122"/>
                  </a:lnTo>
                  <a:lnTo>
                    <a:pt x="502" y="113"/>
                  </a:lnTo>
                  <a:lnTo>
                    <a:pt x="476" y="98"/>
                  </a:lnTo>
                  <a:lnTo>
                    <a:pt x="513" y="126"/>
                  </a:lnTo>
                  <a:lnTo>
                    <a:pt x="530" y="128"/>
                  </a:lnTo>
                  <a:lnTo>
                    <a:pt x="520" y="131"/>
                  </a:lnTo>
                  <a:lnTo>
                    <a:pt x="539" y="138"/>
                  </a:lnTo>
                  <a:lnTo>
                    <a:pt x="539" y="144"/>
                  </a:lnTo>
                  <a:lnTo>
                    <a:pt x="534" y="140"/>
                  </a:lnTo>
                  <a:lnTo>
                    <a:pt x="525" y="140"/>
                  </a:lnTo>
                  <a:lnTo>
                    <a:pt x="526" y="146"/>
                  </a:lnTo>
                  <a:lnTo>
                    <a:pt x="534" y="150"/>
                  </a:lnTo>
                  <a:lnTo>
                    <a:pt x="525" y="153"/>
                  </a:lnTo>
                  <a:lnTo>
                    <a:pt x="505" y="140"/>
                  </a:lnTo>
                  <a:lnTo>
                    <a:pt x="496" y="137"/>
                  </a:lnTo>
                  <a:lnTo>
                    <a:pt x="502" y="143"/>
                  </a:lnTo>
                  <a:lnTo>
                    <a:pt x="521" y="156"/>
                  </a:lnTo>
                  <a:lnTo>
                    <a:pt x="529" y="157"/>
                  </a:lnTo>
                  <a:lnTo>
                    <a:pt x="538" y="159"/>
                  </a:lnTo>
                  <a:lnTo>
                    <a:pt x="537" y="164"/>
                  </a:lnTo>
                  <a:lnTo>
                    <a:pt x="543" y="163"/>
                  </a:lnTo>
                  <a:lnTo>
                    <a:pt x="543" y="166"/>
                  </a:lnTo>
                  <a:lnTo>
                    <a:pt x="536" y="173"/>
                  </a:lnTo>
                  <a:lnTo>
                    <a:pt x="521" y="166"/>
                  </a:lnTo>
                  <a:lnTo>
                    <a:pt x="517" y="161"/>
                  </a:lnTo>
                  <a:lnTo>
                    <a:pt x="497" y="159"/>
                  </a:lnTo>
                  <a:lnTo>
                    <a:pt x="496" y="153"/>
                  </a:lnTo>
                  <a:lnTo>
                    <a:pt x="487" y="162"/>
                  </a:lnTo>
                  <a:lnTo>
                    <a:pt x="513" y="166"/>
                  </a:lnTo>
                  <a:lnTo>
                    <a:pt x="515" y="171"/>
                  </a:lnTo>
                  <a:lnTo>
                    <a:pt x="536" y="180"/>
                  </a:lnTo>
                  <a:lnTo>
                    <a:pt x="543" y="179"/>
                  </a:lnTo>
                  <a:lnTo>
                    <a:pt x="547" y="174"/>
                  </a:lnTo>
                  <a:lnTo>
                    <a:pt x="553" y="176"/>
                  </a:lnTo>
                  <a:lnTo>
                    <a:pt x="569" y="174"/>
                  </a:lnTo>
                  <a:lnTo>
                    <a:pt x="584" y="200"/>
                  </a:lnTo>
                  <a:lnTo>
                    <a:pt x="573" y="196"/>
                  </a:lnTo>
                  <a:lnTo>
                    <a:pt x="571" y="204"/>
                  </a:lnTo>
                  <a:lnTo>
                    <a:pt x="340" y="242"/>
                  </a:lnTo>
                  <a:lnTo>
                    <a:pt x="150" y="261"/>
                  </a:lnTo>
                  <a:lnTo>
                    <a:pt x="0" y="28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49" name="Freeform 72">
              <a:extLst>
                <a:ext uri="{FF2B5EF4-FFF2-40B4-BE49-F238E27FC236}">
                  <a16:creationId xmlns:a16="http://schemas.microsoft.com/office/drawing/2014/main" id="{DAA61FEA-AEEF-4263-BE1E-93F701BC3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851" y="3646415"/>
              <a:ext cx="47619" cy="155596"/>
            </a:xfrm>
            <a:custGeom>
              <a:avLst/>
              <a:gdLst/>
              <a:ahLst/>
              <a:cxnLst>
                <a:cxn ang="0">
                  <a:pos x="1" y="45"/>
                </a:cxn>
                <a:cxn ang="0">
                  <a:pos x="0" y="68"/>
                </a:cxn>
                <a:cxn ang="0">
                  <a:pos x="7" y="79"/>
                </a:cxn>
                <a:cxn ang="0">
                  <a:pos x="11" y="52"/>
                </a:cxn>
                <a:cxn ang="0">
                  <a:pos x="24" y="37"/>
                </a:cxn>
                <a:cxn ang="0">
                  <a:pos x="32" y="0"/>
                </a:cxn>
                <a:cxn ang="0">
                  <a:pos x="14" y="8"/>
                </a:cxn>
                <a:cxn ang="0">
                  <a:pos x="1" y="45"/>
                </a:cxn>
              </a:cxnLst>
              <a:rect l="0" t="0" r="r" b="b"/>
              <a:pathLst>
                <a:path w="33" h="80">
                  <a:moveTo>
                    <a:pt x="1" y="45"/>
                  </a:moveTo>
                  <a:lnTo>
                    <a:pt x="0" y="68"/>
                  </a:lnTo>
                  <a:lnTo>
                    <a:pt x="7" y="79"/>
                  </a:lnTo>
                  <a:lnTo>
                    <a:pt x="11" y="52"/>
                  </a:lnTo>
                  <a:lnTo>
                    <a:pt x="24" y="37"/>
                  </a:lnTo>
                  <a:lnTo>
                    <a:pt x="32" y="0"/>
                  </a:lnTo>
                  <a:lnTo>
                    <a:pt x="14" y="8"/>
                  </a:lnTo>
                  <a:lnTo>
                    <a:pt x="1" y="45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50" name="Freeform 73">
              <a:extLst>
                <a:ext uri="{FF2B5EF4-FFF2-40B4-BE49-F238E27FC236}">
                  <a16:creationId xmlns:a16="http://schemas.microsoft.com/office/drawing/2014/main" id="{C75F7BAC-0C18-46E2-8332-65836B7A4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114" y="1758617"/>
              <a:ext cx="752380" cy="614447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2" y="133"/>
                </a:cxn>
                <a:cxn ang="0">
                  <a:pos x="21" y="139"/>
                </a:cxn>
                <a:cxn ang="0">
                  <a:pos x="10" y="154"/>
                </a:cxn>
                <a:cxn ang="0">
                  <a:pos x="13" y="162"/>
                </a:cxn>
                <a:cxn ang="0">
                  <a:pos x="4" y="183"/>
                </a:cxn>
                <a:cxn ang="0">
                  <a:pos x="0" y="187"/>
                </a:cxn>
                <a:cxn ang="0">
                  <a:pos x="36" y="211"/>
                </a:cxn>
                <a:cxn ang="0">
                  <a:pos x="61" y="254"/>
                </a:cxn>
                <a:cxn ang="0">
                  <a:pos x="181" y="288"/>
                </a:cxn>
                <a:cxn ang="0">
                  <a:pos x="446" y="315"/>
                </a:cxn>
                <a:cxn ang="0">
                  <a:pos x="153" y="0"/>
                </a:cxn>
                <a:cxn ang="0">
                  <a:pos x="150" y="6"/>
                </a:cxn>
                <a:cxn ang="0">
                  <a:pos x="153" y="21"/>
                </a:cxn>
                <a:cxn ang="0">
                  <a:pos x="162" y="31"/>
                </a:cxn>
                <a:cxn ang="0">
                  <a:pos x="147" y="40"/>
                </a:cxn>
                <a:cxn ang="0">
                  <a:pos x="150" y="46"/>
                </a:cxn>
                <a:cxn ang="0">
                  <a:pos x="156" y="82"/>
                </a:cxn>
                <a:cxn ang="0">
                  <a:pos x="153" y="86"/>
                </a:cxn>
                <a:cxn ang="0">
                  <a:pos x="144" y="109"/>
                </a:cxn>
                <a:cxn ang="0">
                  <a:pos x="137" y="114"/>
                </a:cxn>
                <a:cxn ang="0">
                  <a:pos x="130" y="139"/>
                </a:cxn>
                <a:cxn ang="0">
                  <a:pos x="108" y="148"/>
                </a:cxn>
                <a:cxn ang="0">
                  <a:pos x="98" y="144"/>
                </a:cxn>
                <a:cxn ang="0">
                  <a:pos x="92" y="148"/>
                </a:cxn>
                <a:cxn ang="0">
                  <a:pos x="94" y="139"/>
                </a:cxn>
                <a:cxn ang="0">
                  <a:pos x="84" y="134"/>
                </a:cxn>
                <a:cxn ang="0">
                  <a:pos x="97" y="130"/>
                </a:cxn>
                <a:cxn ang="0">
                  <a:pos x="107" y="141"/>
                </a:cxn>
                <a:cxn ang="0">
                  <a:pos x="112" y="132"/>
                </a:cxn>
                <a:cxn ang="0">
                  <a:pos x="124" y="127"/>
                </a:cxn>
                <a:cxn ang="0">
                  <a:pos x="118" y="112"/>
                </a:cxn>
                <a:cxn ang="0">
                  <a:pos x="125" y="99"/>
                </a:cxn>
                <a:cxn ang="0">
                  <a:pos x="134" y="82"/>
                </a:cxn>
                <a:cxn ang="0">
                  <a:pos x="123" y="96"/>
                </a:cxn>
                <a:cxn ang="0">
                  <a:pos x="100" y="111"/>
                </a:cxn>
                <a:cxn ang="0">
                  <a:pos x="92" y="121"/>
                </a:cxn>
                <a:cxn ang="0">
                  <a:pos x="108" y="99"/>
                </a:cxn>
                <a:cxn ang="0">
                  <a:pos x="127" y="89"/>
                </a:cxn>
                <a:cxn ang="0">
                  <a:pos x="130" y="75"/>
                </a:cxn>
                <a:cxn ang="0">
                  <a:pos x="124" y="66"/>
                </a:cxn>
                <a:cxn ang="0">
                  <a:pos x="118" y="67"/>
                </a:cxn>
                <a:cxn ang="0">
                  <a:pos x="107" y="59"/>
                </a:cxn>
                <a:cxn ang="0">
                  <a:pos x="21" y="15"/>
                </a:cxn>
              </a:cxnLst>
              <a:rect l="0" t="0" r="r" b="b"/>
              <a:pathLst>
                <a:path w="507" h="316">
                  <a:moveTo>
                    <a:pt x="10" y="53"/>
                  </a:moveTo>
                  <a:lnTo>
                    <a:pt x="18" y="69"/>
                  </a:lnTo>
                  <a:lnTo>
                    <a:pt x="15" y="88"/>
                  </a:lnTo>
                  <a:lnTo>
                    <a:pt x="13" y="104"/>
                  </a:lnTo>
                  <a:lnTo>
                    <a:pt x="19" y="111"/>
                  </a:lnTo>
                  <a:lnTo>
                    <a:pt x="12" y="133"/>
                  </a:lnTo>
                  <a:lnTo>
                    <a:pt x="21" y="130"/>
                  </a:lnTo>
                  <a:lnTo>
                    <a:pt x="34" y="139"/>
                  </a:lnTo>
                  <a:lnTo>
                    <a:pt x="21" y="139"/>
                  </a:lnTo>
                  <a:lnTo>
                    <a:pt x="13" y="138"/>
                  </a:lnTo>
                  <a:lnTo>
                    <a:pt x="10" y="147"/>
                  </a:lnTo>
                  <a:lnTo>
                    <a:pt x="10" y="154"/>
                  </a:lnTo>
                  <a:lnTo>
                    <a:pt x="22" y="155"/>
                  </a:lnTo>
                  <a:lnTo>
                    <a:pt x="23" y="160"/>
                  </a:lnTo>
                  <a:lnTo>
                    <a:pt x="13" y="162"/>
                  </a:lnTo>
                  <a:lnTo>
                    <a:pt x="17" y="172"/>
                  </a:lnTo>
                  <a:lnTo>
                    <a:pt x="10" y="183"/>
                  </a:lnTo>
                  <a:lnTo>
                    <a:pt x="4" y="183"/>
                  </a:lnTo>
                  <a:lnTo>
                    <a:pt x="10" y="164"/>
                  </a:lnTo>
                  <a:lnTo>
                    <a:pt x="8" y="162"/>
                  </a:lnTo>
                  <a:lnTo>
                    <a:pt x="0" y="187"/>
                  </a:lnTo>
                  <a:lnTo>
                    <a:pt x="12" y="192"/>
                  </a:lnTo>
                  <a:lnTo>
                    <a:pt x="34" y="203"/>
                  </a:lnTo>
                  <a:lnTo>
                    <a:pt x="36" y="211"/>
                  </a:lnTo>
                  <a:lnTo>
                    <a:pt x="46" y="211"/>
                  </a:lnTo>
                  <a:lnTo>
                    <a:pt x="65" y="243"/>
                  </a:lnTo>
                  <a:lnTo>
                    <a:pt x="61" y="254"/>
                  </a:lnTo>
                  <a:lnTo>
                    <a:pt x="90" y="273"/>
                  </a:lnTo>
                  <a:lnTo>
                    <a:pt x="143" y="273"/>
                  </a:lnTo>
                  <a:lnTo>
                    <a:pt x="181" y="288"/>
                  </a:lnTo>
                  <a:lnTo>
                    <a:pt x="197" y="285"/>
                  </a:lnTo>
                  <a:lnTo>
                    <a:pt x="313" y="286"/>
                  </a:lnTo>
                  <a:lnTo>
                    <a:pt x="446" y="315"/>
                  </a:lnTo>
                  <a:lnTo>
                    <a:pt x="449" y="279"/>
                  </a:lnTo>
                  <a:lnTo>
                    <a:pt x="506" y="79"/>
                  </a:lnTo>
                  <a:lnTo>
                    <a:pt x="153" y="0"/>
                  </a:lnTo>
                  <a:lnTo>
                    <a:pt x="150" y="0"/>
                  </a:lnTo>
                  <a:lnTo>
                    <a:pt x="153" y="5"/>
                  </a:lnTo>
                  <a:lnTo>
                    <a:pt x="150" y="6"/>
                  </a:lnTo>
                  <a:lnTo>
                    <a:pt x="153" y="12"/>
                  </a:lnTo>
                  <a:lnTo>
                    <a:pt x="151" y="16"/>
                  </a:lnTo>
                  <a:lnTo>
                    <a:pt x="153" y="21"/>
                  </a:lnTo>
                  <a:lnTo>
                    <a:pt x="156" y="20"/>
                  </a:lnTo>
                  <a:lnTo>
                    <a:pt x="164" y="23"/>
                  </a:lnTo>
                  <a:lnTo>
                    <a:pt x="162" y="31"/>
                  </a:lnTo>
                  <a:lnTo>
                    <a:pt x="163" y="34"/>
                  </a:lnTo>
                  <a:lnTo>
                    <a:pt x="155" y="46"/>
                  </a:lnTo>
                  <a:lnTo>
                    <a:pt x="147" y="40"/>
                  </a:lnTo>
                  <a:lnTo>
                    <a:pt x="145" y="42"/>
                  </a:lnTo>
                  <a:lnTo>
                    <a:pt x="146" y="46"/>
                  </a:lnTo>
                  <a:lnTo>
                    <a:pt x="150" y="46"/>
                  </a:lnTo>
                  <a:lnTo>
                    <a:pt x="156" y="60"/>
                  </a:lnTo>
                  <a:lnTo>
                    <a:pt x="154" y="75"/>
                  </a:lnTo>
                  <a:lnTo>
                    <a:pt x="156" y="82"/>
                  </a:lnTo>
                  <a:lnTo>
                    <a:pt x="162" y="82"/>
                  </a:lnTo>
                  <a:lnTo>
                    <a:pt x="159" y="85"/>
                  </a:lnTo>
                  <a:lnTo>
                    <a:pt x="153" y="86"/>
                  </a:lnTo>
                  <a:lnTo>
                    <a:pt x="145" y="98"/>
                  </a:lnTo>
                  <a:lnTo>
                    <a:pt x="145" y="102"/>
                  </a:lnTo>
                  <a:lnTo>
                    <a:pt x="144" y="109"/>
                  </a:lnTo>
                  <a:lnTo>
                    <a:pt x="140" y="109"/>
                  </a:lnTo>
                  <a:lnTo>
                    <a:pt x="143" y="112"/>
                  </a:lnTo>
                  <a:lnTo>
                    <a:pt x="137" y="114"/>
                  </a:lnTo>
                  <a:lnTo>
                    <a:pt x="137" y="132"/>
                  </a:lnTo>
                  <a:lnTo>
                    <a:pt x="128" y="134"/>
                  </a:lnTo>
                  <a:lnTo>
                    <a:pt x="130" y="139"/>
                  </a:lnTo>
                  <a:lnTo>
                    <a:pt x="123" y="133"/>
                  </a:lnTo>
                  <a:lnTo>
                    <a:pt x="123" y="136"/>
                  </a:lnTo>
                  <a:lnTo>
                    <a:pt x="108" y="148"/>
                  </a:lnTo>
                  <a:lnTo>
                    <a:pt x="104" y="147"/>
                  </a:lnTo>
                  <a:lnTo>
                    <a:pt x="100" y="142"/>
                  </a:lnTo>
                  <a:lnTo>
                    <a:pt x="98" y="144"/>
                  </a:lnTo>
                  <a:lnTo>
                    <a:pt x="97" y="142"/>
                  </a:lnTo>
                  <a:lnTo>
                    <a:pt x="93" y="148"/>
                  </a:lnTo>
                  <a:lnTo>
                    <a:pt x="92" y="148"/>
                  </a:lnTo>
                  <a:lnTo>
                    <a:pt x="92" y="142"/>
                  </a:lnTo>
                  <a:lnTo>
                    <a:pt x="88" y="143"/>
                  </a:lnTo>
                  <a:lnTo>
                    <a:pt x="94" y="139"/>
                  </a:lnTo>
                  <a:lnTo>
                    <a:pt x="86" y="139"/>
                  </a:lnTo>
                  <a:lnTo>
                    <a:pt x="92" y="135"/>
                  </a:lnTo>
                  <a:lnTo>
                    <a:pt x="84" y="134"/>
                  </a:lnTo>
                  <a:lnTo>
                    <a:pt x="89" y="131"/>
                  </a:lnTo>
                  <a:lnTo>
                    <a:pt x="95" y="134"/>
                  </a:lnTo>
                  <a:lnTo>
                    <a:pt x="97" y="130"/>
                  </a:lnTo>
                  <a:lnTo>
                    <a:pt x="108" y="126"/>
                  </a:lnTo>
                  <a:lnTo>
                    <a:pt x="102" y="135"/>
                  </a:lnTo>
                  <a:lnTo>
                    <a:pt x="107" y="141"/>
                  </a:lnTo>
                  <a:lnTo>
                    <a:pt x="108" y="131"/>
                  </a:lnTo>
                  <a:lnTo>
                    <a:pt x="118" y="126"/>
                  </a:lnTo>
                  <a:lnTo>
                    <a:pt x="112" y="132"/>
                  </a:lnTo>
                  <a:lnTo>
                    <a:pt x="118" y="135"/>
                  </a:lnTo>
                  <a:lnTo>
                    <a:pt x="118" y="131"/>
                  </a:lnTo>
                  <a:lnTo>
                    <a:pt x="124" y="127"/>
                  </a:lnTo>
                  <a:lnTo>
                    <a:pt x="128" y="119"/>
                  </a:lnTo>
                  <a:lnTo>
                    <a:pt x="127" y="112"/>
                  </a:lnTo>
                  <a:lnTo>
                    <a:pt x="118" y="112"/>
                  </a:lnTo>
                  <a:lnTo>
                    <a:pt x="122" y="105"/>
                  </a:lnTo>
                  <a:lnTo>
                    <a:pt x="125" y="111"/>
                  </a:lnTo>
                  <a:lnTo>
                    <a:pt x="125" y="99"/>
                  </a:lnTo>
                  <a:lnTo>
                    <a:pt x="138" y="99"/>
                  </a:lnTo>
                  <a:lnTo>
                    <a:pt x="139" y="89"/>
                  </a:lnTo>
                  <a:lnTo>
                    <a:pt x="134" y="82"/>
                  </a:lnTo>
                  <a:lnTo>
                    <a:pt x="134" y="93"/>
                  </a:lnTo>
                  <a:lnTo>
                    <a:pt x="130" y="90"/>
                  </a:lnTo>
                  <a:lnTo>
                    <a:pt x="123" y="96"/>
                  </a:lnTo>
                  <a:lnTo>
                    <a:pt x="117" y="102"/>
                  </a:lnTo>
                  <a:lnTo>
                    <a:pt x="110" y="104"/>
                  </a:lnTo>
                  <a:lnTo>
                    <a:pt x="100" y="111"/>
                  </a:lnTo>
                  <a:lnTo>
                    <a:pt x="89" y="118"/>
                  </a:lnTo>
                  <a:lnTo>
                    <a:pt x="107" y="120"/>
                  </a:lnTo>
                  <a:lnTo>
                    <a:pt x="92" y="121"/>
                  </a:lnTo>
                  <a:lnTo>
                    <a:pt x="85" y="120"/>
                  </a:lnTo>
                  <a:lnTo>
                    <a:pt x="98" y="104"/>
                  </a:lnTo>
                  <a:lnTo>
                    <a:pt x="108" y="99"/>
                  </a:lnTo>
                  <a:lnTo>
                    <a:pt x="118" y="88"/>
                  </a:lnTo>
                  <a:lnTo>
                    <a:pt x="122" y="94"/>
                  </a:lnTo>
                  <a:lnTo>
                    <a:pt x="127" y="89"/>
                  </a:lnTo>
                  <a:lnTo>
                    <a:pt x="136" y="76"/>
                  </a:lnTo>
                  <a:lnTo>
                    <a:pt x="131" y="69"/>
                  </a:lnTo>
                  <a:lnTo>
                    <a:pt x="130" y="75"/>
                  </a:lnTo>
                  <a:lnTo>
                    <a:pt x="125" y="75"/>
                  </a:lnTo>
                  <a:lnTo>
                    <a:pt x="130" y="66"/>
                  </a:lnTo>
                  <a:lnTo>
                    <a:pt x="124" y="66"/>
                  </a:lnTo>
                  <a:lnTo>
                    <a:pt x="123" y="73"/>
                  </a:lnTo>
                  <a:lnTo>
                    <a:pt x="121" y="75"/>
                  </a:lnTo>
                  <a:lnTo>
                    <a:pt x="118" y="67"/>
                  </a:lnTo>
                  <a:lnTo>
                    <a:pt x="116" y="66"/>
                  </a:lnTo>
                  <a:lnTo>
                    <a:pt x="113" y="69"/>
                  </a:lnTo>
                  <a:lnTo>
                    <a:pt x="107" y="59"/>
                  </a:lnTo>
                  <a:lnTo>
                    <a:pt x="95" y="59"/>
                  </a:lnTo>
                  <a:lnTo>
                    <a:pt x="52" y="39"/>
                  </a:lnTo>
                  <a:lnTo>
                    <a:pt x="21" y="15"/>
                  </a:lnTo>
                  <a:lnTo>
                    <a:pt x="10" y="31"/>
                  </a:lnTo>
                  <a:lnTo>
                    <a:pt x="10" y="53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51" name="Freeform 74">
              <a:extLst>
                <a:ext uri="{FF2B5EF4-FFF2-40B4-BE49-F238E27FC236}">
                  <a16:creationId xmlns:a16="http://schemas.microsoft.com/office/drawing/2014/main" id="{6D925EA0-070F-4962-9C42-51A8F8B9E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17" y="1791960"/>
              <a:ext cx="33333" cy="4921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20" y="0"/>
                </a:cxn>
                <a:cxn ang="0">
                  <a:pos x="23" y="10"/>
                </a:cxn>
                <a:cxn ang="0">
                  <a:pos x="20" y="24"/>
                </a:cxn>
                <a:cxn ang="0">
                  <a:pos x="0" y="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20" y="0"/>
                  </a:lnTo>
                  <a:lnTo>
                    <a:pt x="23" y="10"/>
                  </a:lnTo>
                  <a:lnTo>
                    <a:pt x="20" y="24"/>
                  </a:lnTo>
                  <a:lnTo>
                    <a:pt x="0" y="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52" name="Freeform 75">
              <a:extLst>
                <a:ext uri="{FF2B5EF4-FFF2-40B4-BE49-F238E27FC236}">
                  <a16:creationId xmlns:a16="http://schemas.microsoft.com/office/drawing/2014/main" id="{7484A042-8D77-43D9-89E0-EFC9BF9C5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526" y="1855468"/>
              <a:ext cx="26985" cy="66684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0" y="0"/>
                </a:cxn>
                <a:cxn ang="0">
                  <a:pos x="17" y="3"/>
                </a:cxn>
                <a:cxn ang="0">
                  <a:pos x="12" y="33"/>
                </a:cxn>
                <a:cxn ang="0">
                  <a:pos x="0" y="9"/>
                </a:cxn>
              </a:cxnLst>
              <a:rect l="0" t="0" r="r" b="b"/>
              <a:pathLst>
                <a:path w="18" h="34">
                  <a:moveTo>
                    <a:pt x="0" y="9"/>
                  </a:moveTo>
                  <a:lnTo>
                    <a:pt x="10" y="0"/>
                  </a:lnTo>
                  <a:lnTo>
                    <a:pt x="17" y="3"/>
                  </a:lnTo>
                  <a:lnTo>
                    <a:pt x="12" y="33"/>
                  </a:lnTo>
                  <a:lnTo>
                    <a:pt x="0" y="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53" name="Freeform 76">
              <a:extLst>
                <a:ext uri="{FF2B5EF4-FFF2-40B4-BE49-F238E27FC236}">
                  <a16:creationId xmlns:a16="http://schemas.microsoft.com/office/drawing/2014/main" id="{7A20B671-A7C7-492D-86A5-ACD9F3595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34" y="3351099"/>
              <a:ext cx="509522" cy="555701"/>
            </a:xfrm>
            <a:custGeom>
              <a:avLst/>
              <a:gdLst/>
              <a:ahLst/>
              <a:cxnLst>
                <a:cxn ang="0">
                  <a:pos x="0" y="198"/>
                </a:cxn>
                <a:cxn ang="0">
                  <a:pos x="12" y="236"/>
                </a:cxn>
                <a:cxn ang="0">
                  <a:pos x="28" y="249"/>
                </a:cxn>
                <a:cxn ang="0">
                  <a:pos x="55" y="264"/>
                </a:cxn>
                <a:cxn ang="0">
                  <a:pos x="77" y="285"/>
                </a:cxn>
                <a:cxn ang="0">
                  <a:pos x="105" y="273"/>
                </a:cxn>
                <a:cxn ang="0">
                  <a:pos x="114" y="280"/>
                </a:cxn>
                <a:cxn ang="0">
                  <a:pos x="131" y="274"/>
                </a:cxn>
                <a:cxn ang="0">
                  <a:pos x="141" y="262"/>
                </a:cxn>
                <a:cxn ang="0">
                  <a:pos x="170" y="256"/>
                </a:cxn>
                <a:cxn ang="0">
                  <a:pos x="185" y="239"/>
                </a:cxn>
                <a:cxn ang="0">
                  <a:pos x="178" y="236"/>
                </a:cxn>
                <a:cxn ang="0">
                  <a:pos x="206" y="183"/>
                </a:cxn>
                <a:cxn ang="0">
                  <a:pos x="213" y="157"/>
                </a:cxn>
                <a:cxn ang="0">
                  <a:pos x="239" y="168"/>
                </a:cxn>
                <a:cxn ang="0">
                  <a:pos x="251" y="136"/>
                </a:cxn>
                <a:cxn ang="0">
                  <a:pos x="266" y="134"/>
                </a:cxn>
                <a:cxn ang="0">
                  <a:pos x="286" y="104"/>
                </a:cxn>
                <a:cxn ang="0">
                  <a:pos x="293" y="73"/>
                </a:cxn>
                <a:cxn ang="0">
                  <a:pos x="333" y="92"/>
                </a:cxn>
                <a:cxn ang="0">
                  <a:pos x="342" y="77"/>
                </a:cxn>
                <a:cxn ang="0">
                  <a:pos x="330" y="63"/>
                </a:cxn>
                <a:cxn ang="0">
                  <a:pos x="310" y="57"/>
                </a:cxn>
                <a:cxn ang="0">
                  <a:pos x="288" y="59"/>
                </a:cxn>
                <a:cxn ang="0">
                  <a:pos x="281" y="70"/>
                </a:cxn>
                <a:cxn ang="0">
                  <a:pos x="239" y="80"/>
                </a:cxn>
                <a:cxn ang="0">
                  <a:pos x="213" y="106"/>
                </a:cxn>
                <a:cxn ang="0">
                  <a:pos x="205" y="63"/>
                </a:cxn>
                <a:cxn ang="0">
                  <a:pos x="130" y="75"/>
                </a:cxn>
                <a:cxn ang="0">
                  <a:pos x="116" y="0"/>
                </a:cxn>
                <a:cxn ang="0">
                  <a:pos x="106" y="7"/>
                </a:cxn>
                <a:cxn ang="0">
                  <a:pos x="113" y="20"/>
                </a:cxn>
                <a:cxn ang="0">
                  <a:pos x="103" y="87"/>
                </a:cxn>
                <a:cxn ang="0">
                  <a:pos x="90" y="101"/>
                </a:cxn>
                <a:cxn ang="0">
                  <a:pos x="49" y="127"/>
                </a:cxn>
                <a:cxn ang="0">
                  <a:pos x="42" y="155"/>
                </a:cxn>
                <a:cxn ang="0">
                  <a:pos x="28" y="147"/>
                </a:cxn>
                <a:cxn ang="0">
                  <a:pos x="23" y="181"/>
                </a:cxn>
                <a:cxn ang="0">
                  <a:pos x="0" y="198"/>
                </a:cxn>
              </a:cxnLst>
              <a:rect l="0" t="0" r="r" b="b"/>
              <a:pathLst>
                <a:path w="343" h="286">
                  <a:moveTo>
                    <a:pt x="0" y="198"/>
                  </a:moveTo>
                  <a:lnTo>
                    <a:pt x="12" y="236"/>
                  </a:lnTo>
                  <a:lnTo>
                    <a:pt x="28" y="249"/>
                  </a:lnTo>
                  <a:lnTo>
                    <a:pt x="55" y="264"/>
                  </a:lnTo>
                  <a:lnTo>
                    <a:pt x="77" y="285"/>
                  </a:lnTo>
                  <a:lnTo>
                    <a:pt x="105" y="273"/>
                  </a:lnTo>
                  <a:lnTo>
                    <a:pt x="114" y="280"/>
                  </a:lnTo>
                  <a:lnTo>
                    <a:pt x="131" y="274"/>
                  </a:lnTo>
                  <a:lnTo>
                    <a:pt x="141" y="262"/>
                  </a:lnTo>
                  <a:lnTo>
                    <a:pt x="170" y="256"/>
                  </a:lnTo>
                  <a:lnTo>
                    <a:pt x="185" y="239"/>
                  </a:lnTo>
                  <a:lnTo>
                    <a:pt x="178" y="236"/>
                  </a:lnTo>
                  <a:lnTo>
                    <a:pt x="206" y="183"/>
                  </a:lnTo>
                  <a:lnTo>
                    <a:pt x="213" y="157"/>
                  </a:lnTo>
                  <a:lnTo>
                    <a:pt x="239" y="168"/>
                  </a:lnTo>
                  <a:lnTo>
                    <a:pt x="251" y="136"/>
                  </a:lnTo>
                  <a:lnTo>
                    <a:pt x="266" y="134"/>
                  </a:lnTo>
                  <a:lnTo>
                    <a:pt x="286" y="104"/>
                  </a:lnTo>
                  <a:lnTo>
                    <a:pt x="293" y="73"/>
                  </a:lnTo>
                  <a:lnTo>
                    <a:pt x="333" y="92"/>
                  </a:lnTo>
                  <a:lnTo>
                    <a:pt x="342" y="77"/>
                  </a:lnTo>
                  <a:lnTo>
                    <a:pt x="330" y="63"/>
                  </a:lnTo>
                  <a:lnTo>
                    <a:pt x="310" y="57"/>
                  </a:lnTo>
                  <a:lnTo>
                    <a:pt x="288" y="59"/>
                  </a:lnTo>
                  <a:lnTo>
                    <a:pt x="281" y="70"/>
                  </a:lnTo>
                  <a:lnTo>
                    <a:pt x="239" y="80"/>
                  </a:lnTo>
                  <a:lnTo>
                    <a:pt x="213" y="106"/>
                  </a:lnTo>
                  <a:lnTo>
                    <a:pt x="205" y="63"/>
                  </a:lnTo>
                  <a:lnTo>
                    <a:pt x="130" y="75"/>
                  </a:lnTo>
                  <a:lnTo>
                    <a:pt x="116" y="0"/>
                  </a:lnTo>
                  <a:lnTo>
                    <a:pt x="106" y="7"/>
                  </a:lnTo>
                  <a:lnTo>
                    <a:pt x="113" y="20"/>
                  </a:lnTo>
                  <a:lnTo>
                    <a:pt x="103" y="87"/>
                  </a:lnTo>
                  <a:lnTo>
                    <a:pt x="90" y="101"/>
                  </a:lnTo>
                  <a:lnTo>
                    <a:pt x="49" y="127"/>
                  </a:lnTo>
                  <a:lnTo>
                    <a:pt x="42" y="155"/>
                  </a:lnTo>
                  <a:lnTo>
                    <a:pt x="28" y="147"/>
                  </a:lnTo>
                  <a:lnTo>
                    <a:pt x="23" y="181"/>
                  </a:lnTo>
                  <a:lnTo>
                    <a:pt x="0" y="198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54" name="Freeform 77">
              <a:extLst>
                <a:ext uri="{FF2B5EF4-FFF2-40B4-BE49-F238E27FC236}">
                  <a16:creationId xmlns:a16="http://schemas.microsoft.com/office/drawing/2014/main" id="{BC21D7A5-81A7-461E-9F4B-940C80CC5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458" y="2479441"/>
              <a:ext cx="601586" cy="703360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2" y="137"/>
                </a:cxn>
                <a:cxn ang="0">
                  <a:pos x="12" y="180"/>
                </a:cxn>
                <a:cxn ang="0">
                  <a:pos x="60" y="205"/>
                </a:cxn>
                <a:cxn ang="0">
                  <a:pos x="78" y="224"/>
                </a:cxn>
                <a:cxn ang="0">
                  <a:pos x="109" y="239"/>
                </a:cxn>
                <a:cxn ang="0">
                  <a:pos x="117" y="250"/>
                </a:cxn>
                <a:cxn ang="0">
                  <a:pos x="125" y="279"/>
                </a:cxn>
                <a:cxn ang="0">
                  <a:pos x="130" y="319"/>
                </a:cxn>
                <a:cxn ang="0">
                  <a:pos x="168" y="360"/>
                </a:cxn>
                <a:cxn ang="0">
                  <a:pos x="365" y="347"/>
                </a:cxn>
                <a:cxn ang="0">
                  <a:pos x="356" y="293"/>
                </a:cxn>
                <a:cxn ang="0">
                  <a:pos x="362" y="233"/>
                </a:cxn>
                <a:cxn ang="0">
                  <a:pos x="376" y="208"/>
                </a:cxn>
                <a:cxn ang="0">
                  <a:pos x="374" y="185"/>
                </a:cxn>
                <a:cxn ang="0">
                  <a:pos x="400" y="133"/>
                </a:cxn>
                <a:cxn ang="0">
                  <a:pos x="404" y="120"/>
                </a:cxn>
                <a:cxn ang="0">
                  <a:pos x="397" y="115"/>
                </a:cxn>
                <a:cxn ang="0">
                  <a:pos x="385" y="128"/>
                </a:cxn>
                <a:cxn ang="0">
                  <a:pos x="379" y="156"/>
                </a:cxn>
                <a:cxn ang="0">
                  <a:pos x="362" y="159"/>
                </a:cxn>
                <a:cxn ang="0">
                  <a:pos x="353" y="173"/>
                </a:cxn>
                <a:cxn ang="0">
                  <a:pos x="337" y="184"/>
                </a:cxn>
                <a:cxn ang="0">
                  <a:pos x="338" y="167"/>
                </a:cxn>
                <a:cxn ang="0">
                  <a:pos x="348" y="150"/>
                </a:cxn>
                <a:cxn ang="0">
                  <a:pos x="359" y="142"/>
                </a:cxn>
                <a:cxn ang="0">
                  <a:pos x="362" y="137"/>
                </a:cxn>
                <a:cxn ang="0">
                  <a:pos x="342" y="87"/>
                </a:cxn>
                <a:cxn ang="0">
                  <a:pos x="324" y="83"/>
                </a:cxn>
                <a:cxn ang="0">
                  <a:pos x="318" y="72"/>
                </a:cxn>
                <a:cxn ang="0">
                  <a:pos x="282" y="67"/>
                </a:cxn>
                <a:cxn ang="0">
                  <a:pos x="199" y="47"/>
                </a:cxn>
                <a:cxn ang="0">
                  <a:pos x="165" y="29"/>
                </a:cxn>
                <a:cxn ang="0">
                  <a:pos x="146" y="22"/>
                </a:cxn>
                <a:cxn ang="0">
                  <a:pos x="133" y="29"/>
                </a:cxn>
                <a:cxn ang="0">
                  <a:pos x="130" y="27"/>
                </a:cxn>
                <a:cxn ang="0">
                  <a:pos x="134" y="22"/>
                </a:cxn>
                <a:cxn ang="0">
                  <a:pos x="134" y="13"/>
                </a:cxn>
                <a:cxn ang="0">
                  <a:pos x="140" y="7"/>
                </a:cxn>
                <a:cxn ang="0">
                  <a:pos x="141" y="1"/>
                </a:cxn>
                <a:cxn ang="0">
                  <a:pos x="134" y="0"/>
                </a:cxn>
                <a:cxn ang="0">
                  <a:pos x="87" y="16"/>
                </a:cxn>
                <a:cxn ang="0">
                  <a:pos x="69" y="22"/>
                </a:cxn>
                <a:cxn ang="0">
                  <a:pos x="64" y="25"/>
                </a:cxn>
                <a:cxn ang="0">
                  <a:pos x="50" y="17"/>
                </a:cxn>
                <a:cxn ang="0">
                  <a:pos x="49" y="22"/>
                </a:cxn>
                <a:cxn ang="0">
                  <a:pos x="48" y="17"/>
                </a:cxn>
                <a:cxn ang="0">
                  <a:pos x="41" y="25"/>
                </a:cxn>
                <a:cxn ang="0">
                  <a:pos x="43" y="65"/>
                </a:cxn>
                <a:cxn ang="0">
                  <a:pos x="0" y="109"/>
                </a:cxn>
              </a:cxnLst>
              <a:rect l="0" t="0" r="r" b="b"/>
              <a:pathLst>
                <a:path w="405" h="361">
                  <a:moveTo>
                    <a:pt x="0" y="109"/>
                  </a:moveTo>
                  <a:lnTo>
                    <a:pt x="12" y="137"/>
                  </a:lnTo>
                  <a:lnTo>
                    <a:pt x="12" y="180"/>
                  </a:lnTo>
                  <a:lnTo>
                    <a:pt x="60" y="205"/>
                  </a:lnTo>
                  <a:lnTo>
                    <a:pt x="78" y="224"/>
                  </a:lnTo>
                  <a:lnTo>
                    <a:pt x="109" y="239"/>
                  </a:lnTo>
                  <a:lnTo>
                    <a:pt x="117" y="250"/>
                  </a:lnTo>
                  <a:lnTo>
                    <a:pt x="125" y="279"/>
                  </a:lnTo>
                  <a:lnTo>
                    <a:pt x="130" y="319"/>
                  </a:lnTo>
                  <a:lnTo>
                    <a:pt x="168" y="360"/>
                  </a:lnTo>
                  <a:lnTo>
                    <a:pt x="365" y="347"/>
                  </a:lnTo>
                  <a:lnTo>
                    <a:pt x="356" y="293"/>
                  </a:lnTo>
                  <a:lnTo>
                    <a:pt x="362" y="233"/>
                  </a:lnTo>
                  <a:lnTo>
                    <a:pt x="376" y="208"/>
                  </a:lnTo>
                  <a:lnTo>
                    <a:pt x="374" y="185"/>
                  </a:lnTo>
                  <a:lnTo>
                    <a:pt x="400" y="133"/>
                  </a:lnTo>
                  <a:lnTo>
                    <a:pt x="404" y="120"/>
                  </a:lnTo>
                  <a:lnTo>
                    <a:pt x="397" y="115"/>
                  </a:lnTo>
                  <a:lnTo>
                    <a:pt x="385" y="128"/>
                  </a:lnTo>
                  <a:lnTo>
                    <a:pt x="379" y="156"/>
                  </a:lnTo>
                  <a:lnTo>
                    <a:pt x="362" y="159"/>
                  </a:lnTo>
                  <a:lnTo>
                    <a:pt x="353" y="173"/>
                  </a:lnTo>
                  <a:lnTo>
                    <a:pt x="337" y="184"/>
                  </a:lnTo>
                  <a:lnTo>
                    <a:pt x="338" y="167"/>
                  </a:lnTo>
                  <a:lnTo>
                    <a:pt x="348" y="150"/>
                  </a:lnTo>
                  <a:lnTo>
                    <a:pt x="359" y="142"/>
                  </a:lnTo>
                  <a:lnTo>
                    <a:pt x="362" y="137"/>
                  </a:lnTo>
                  <a:lnTo>
                    <a:pt x="342" y="87"/>
                  </a:lnTo>
                  <a:lnTo>
                    <a:pt x="324" y="83"/>
                  </a:lnTo>
                  <a:lnTo>
                    <a:pt x="318" y="72"/>
                  </a:lnTo>
                  <a:lnTo>
                    <a:pt x="282" y="67"/>
                  </a:lnTo>
                  <a:lnTo>
                    <a:pt x="199" y="47"/>
                  </a:lnTo>
                  <a:lnTo>
                    <a:pt x="165" y="29"/>
                  </a:lnTo>
                  <a:lnTo>
                    <a:pt x="146" y="22"/>
                  </a:lnTo>
                  <a:lnTo>
                    <a:pt x="133" y="29"/>
                  </a:lnTo>
                  <a:lnTo>
                    <a:pt x="130" y="27"/>
                  </a:lnTo>
                  <a:lnTo>
                    <a:pt x="134" y="22"/>
                  </a:lnTo>
                  <a:lnTo>
                    <a:pt x="134" y="13"/>
                  </a:lnTo>
                  <a:lnTo>
                    <a:pt x="140" y="7"/>
                  </a:lnTo>
                  <a:lnTo>
                    <a:pt x="141" y="1"/>
                  </a:lnTo>
                  <a:lnTo>
                    <a:pt x="134" y="0"/>
                  </a:lnTo>
                  <a:lnTo>
                    <a:pt x="87" y="16"/>
                  </a:lnTo>
                  <a:lnTo>
                    <a:pt x="69" y="22"/>
                  </a:lnTo>
                  <a:lnTo>
                    <a:pt x="64" y="25"/>
                  </a:lnTo>
                  <a:lnTo>
                    <a:pt x="50" y="17"/>
                  </a:lnTo>
                  <a:lnTo>
                    <a:pt x="49" y="22"/>
                  </a:lnTo>
                  <a:lnTo>
                    <a:pt x="48" y="17"/>
                  </a:lnTo>
                  <a:lnTo>
                    <a:pt x="41" y="25"/>
                  </a:lnTo>
                  <a:lnTo>
                    <a:pt x="43" y="65"/>
                  </a:lnTo>
                  <a:lnTo>
                    <a:pt x="0" y="10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  <p:sp>
          <p:nvSpPr>
            <p:cNvPr id="155" name="Freeform 78">
              <a:extLst>
                <a:ext uri="{FF2B5EF4-FFF2-40B4-BE49-F238E27FC236}">
                  <a16:creationId xmlns:a16="http://schemas.microsoft.com/office/drawing/2014/main" id="{9FD90D7A-98EC-4FE8-A02D-0CBAC10B3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159" y="2655678"/>
              <a:ext cx="792063" cy="731938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14" y="241"/>
                </a:cxn>
                <a:cxn ang="0">
                  <a:pos x="52" y="40"/>
                </a:cxn>
                <a:cxn ang="0">
                  <a:pos x="61" y="0"/>
                </a:cxn>
                <a:cxn ang="0">
                  <a:pos x="272" y="26"/>
                </a:cxn>
                <a:cxn ang="0">
                  <a:pos x="532" y="50"/>
                </a:cxn>
                <a:cxn ang="0">
                  <a:pos x="512" y="213"/>
                </a:cxn>
                <a:cxn ang="0">
                  <a:pos x="496" y="375"/>
                </a:cxn>
                <a:cxn ang="0">
                  <a:pos x="138" y="340"/>
                </a:cxn>
                <a:cxn ang="0">
                  <a:pos x="0" y="321"/>
                </a:cxn>
              </a:cxnLst>
              <a:rect l="0" t="0" r="r" b="b"/>
              <a:pathLst>
                <a:path w="533" h="376">
                  <a:moveTo>
                    <a:pt x="0" y="321"/>
                  </a:moveTo>
                  <a:lnTo>
                    <a:pt x="14" y="241"/>
                  </a:lnTo>
                  <a:lnTo>
                    <a:pt x="52" y="40"/>
                  </a:lnTo>
                  <a:lnTo>
                    <a:pt x="61" y="0"/>
                  </a:lnTo>
                  <a:lnTo>
                    <a:pt x="272" y="26"/>
                  </a:lnTo>
                  <a:lnTo>
                    <a:pt x="532" y="50"/>
                  </a:lnTo>
                  <a:lnTo>
                    <a:pt x="512" y="213"/>
                  </a:lnTo>
                  <a:lnTo>
                    <a:pt x="496" y="375"/>
                  </a:lnTo>
                  <a:lnTo>
                    <a:pt x="138" y="340"/>
                  </a:lnTo>
                  <a:lnTo>
                    <a:pt x="0" y="321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indeDaxPowerPoint"/>
                <a:ea typeface="+mn-ea"/>
                <a:cs typeface="+mn-cs"/>
              </a:endParaRPr>
            </a:p>
          </p:txBody>
        </p:sp>
      </p:grpSp>
      <p:sp>
        <p:nvSpPr>
          <p:cNvPr id="12291" name="Title 1">
            <a:extLst>
              <a:ext uri="{FF2B5EF4-FFF2-40B4-BE49-F238E27FC236}">
                <a16:creationId xmlns:a16="http://schemas.microsoft.com/office/drawing/2014/main" id="{03A303E6-D833-465E-B3EB-EAF5E944B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5591"/>
                </a:solidFill>
              </a:rPr>
              <a:t>Electronics Locations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FB739246-F406-4EF4-B7D0-16BC181C740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710738" y="6453188"/>
            <a:ext cx="2481262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D8774F-86B9-4CA8-A64C-6B9EBBCA1830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2294" name="TextBox 65">
            <a:extLst>
              <a:ext uri="{FF2B5EF4-FFF2-40B4-BE49-F238E27FC236}">
                <a16:creationId xmlns:a16="http://schemas.microsoft.com/office/drawing/2014/main" id="{FA3361F1-D800-4888-A9CB-B81EED103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0587" y="4165600"/>
            <a:ext cx="1676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Office – Headquarters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Hampton, NJ </a:t>
            </a:r>
            <a:r>
              <a:rPr kumimoji="0" lang="en-US" altLang="en-US" sz="8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(Jan 2021</a:t>
            </a:r>
            <a:r>
              <a:rPr kumimoji="0" lang="en-US" altLang="en-US" sz="8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2295" name="TextBox 67">
            <a:extLst>
              <a:ext uri="{FF2B5EF4-FFF2-40B4-BE49-F238E27FC236}">
                <a16:creationId xmlns:a16="http://schemas.microsoft.com/office/drawing/2014/main" id="{FA3AF11B-C6AC-4C7C-BDDC-072DD35EA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" y="1814513"/>
            <a:ext cx="11414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ESG Plant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Medford, OR</a:t>
            </a:r>
          </a:p>
        </p:txBody>
      </p:sp>
      <p:sp>
        <p:nvSpPr>
          <p:cNvPr id="12296" name="TextBox 69">
            <a:extLst>
              <a:ext uri="{FF2B5EF4-FFF2-40B4-BE49-F238E27FC236}">
                <a16:creationId xmlns:a16="http://schemas.microsoft.com/office/drawing/2014/main" id="{935F7865-2038-4737-9F47-9180B6EDC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064" y="5280025"/>
            <a:ext cx="1104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ESG Plant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Phoenix, AZ</a:t>
            </a:r>
          </a:p>
        </p:txBody>
      </p:sp>
      <p:sp>
        <p:nvSpPr>
          <p:cNvPr id="12298" name="TextBox 79">
            <a:extLst>
              <a:ext uri="{FF2B5EF4-FFF2-40B4-BE49-F238E27FC236}">
                <a16:creationId xmlns:a16="http://schemas.microsoft.com/office/drawing/2014/main" id="{CC9ACC82-3177-454B-A329-82CFBD6D0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40" y="4170363"/>
            <a:ext cx="1127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ESG Plant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Kingman, AZ</a:t>
            </a:r>
          </a:p>
        </p:txBody>
      </p:sp>
      <p:sp>
        <p:nvSpPr>
          <p:cNvPr id="12299" name="TextBox 160">
            <a:extLst>
              <a:ext uri="{FF2B5EF4-FFF2-40B4-BE49-F238E27FC236}">
                <a16:creationId xmlns:a16="http://schemas.microsoft.com/office/drawing/2014/main" id="{B53412E1-1584-43D6-864A-352DED74A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110" y="5364750"/>
            <a:ext cx="1206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ESG Plant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RTP, NC</a:t>
            </a:r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A6D6">
                  <a:lumMod val="50000"/>
                </a:srgbClr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2300" name="TextBox 10">
            <a:extLst>
              <a:ext uri="{FF2B5EF4-FFF2-40B4-BE49-F238E27FC236}">
                <a16:creationId xmlns:a16="http://schemas.microsoft.com/office/drawing/2014/main" id="{02AF38C2-E953-4C6D-A56D-E2462D0A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5" y="2260601"/>
            <a:ext cx="1598612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B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11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F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3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 Separation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F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2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 Synthesis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Si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2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H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6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 Purification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CO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2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 Purification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Corrosives Distillation</a:t>
            </a:r>
          </a:p>
        </p:txBody>
      </p:sp>
      <p:cxnSp>
        <p:nvCxnSpPr>
          <p:cNvPr id="12301" name="Straight Arrow Connector 7">
            <a:extLst>
              <a:ext uri="{FF2B5EF4-FFF2-40B4-BE49-F238E27FC236}">
                <a16:creationId xmlns:a16="http://schemas.microsoft.com/office/drawing/2014/main" id="{28B672C9-3FB4-4F72-8209-43CE53BE77E7}"/>
              </a:ext>
            </a:extLst>
          </p:cNvPr>
          <p:cNvCxnSpPr>
            <a:cxnSpLocks noChangeShapeType="1"/>
            <a:stCxn id="12295" idx="3"/>
          </p:cNvCxnSpPr>
          <p:nvPr/>
        </p:nvCxnSpPr>
        <p:spPr bwMode="auto">
          <a:xfrm>
            <a:off x="1921351" y="2046288"/>
            <a:ext cx="694139" cy="411162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4" name="Straight Arrow Connector 159">
            <a:extLst>
              <a:ext uri="{FF2B5EF4-FFF2-40B4-BE49-F238E27FC236}">
                <a16:creationId xmlns:a16="http://schemas.microsoft.com/office/drawing/2014/main" id="{EFDCEF26-9D62-4AD4-8A9E-6C93C02377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86840" y="4216401"/>
            <a:ext cx="1374775" cy="93663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5" name="TextBox 161">
            <a:extLst>
              <a:ext uri="{FF2B5EF4-FFF2-40B4-BE49-F238E27FC236}">
                <a16:creationId xmlns:a16="http://schemas.microsoft.com/office/drawing/2014/main" id="{2A983C8E-A6CE-41DC-B460-CD43FDC34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14" y="4591051"/>
            <a:ext cx="1447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Arsine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Phosphine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NH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3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 Iso’s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N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2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O Tube Trailers</a:t>
            </a:r>
          </a:p>
        </p:txBody>
      </p:sp>
      <p:sp>
        <p:nvSpPr>
          <p:cNvPr id="12306" name="TextBox 163">
            <a:extLst>
              <a:ext uri="{FF2B5EF4-FFF2-40B4-BE49-F238E27FC236}">
                <a16:creationId xmlns:a16="http://schemas.microsoft.com/office/drawing/2014/main" id="{57886FDD-22D6-46B0-8120-34EB2A0CE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14" y="5707063"/>
            <a:ext cx="14478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HCl Transfill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NH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3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 Distillation</a:t>
            </a:r>
          </a:p>
        </p:txBody>
      </p:sp>
      <p:cxnSp>
        <p:nvCxnSpPr>
          <p:cNvPr id="12307" name="Straight Arrow Connector 165">
            <a:extLst>
              <a:ext uri="{FF2B5EF4-FFF2-40B4-BE49-F238E27FC236}">
                <a16:creationId xmlns:a16="http://schemas.microsoft.com/office/drawing/2014/main" id="{18124CED-6718-4DBD-B1D1-3F3E5FD6906D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1565" y="4578350"/>
            <a:ext cx="460375" cy="6794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2" name="TextBox 171">
            <a:extLst>
              <a:ext uri="{FF2B5EF4-FFF2-40B4-BE49-F238E27FC236}">
                <a16:creationId xmlns:a16="http://schemas.microsoft.com/office/drawing/2014/main" id="{96C47BDB-75A9-4129-9C58-317991A80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449" y="4602163"/>
            <a:ext cx="14478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Leadership Team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Customer Service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Logistics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SHEQ</a:t>
            </a:r>
          </a:p>
        </p:txBody>
      </p:sp>
      <p:sp>
        <p:nvSpPr>
          <p:cNvPr id="12313" name="TextBox 172">
            <a:extLst>
              <a:ext uri="{FF2B5EF4-FFF2-40B4-BE49-F238E27FC236}">
                <a16:creationId xmlns:a16="http://schemas.microsoft.com/office/drawing/2014/main" id="{535374C3-0896-4D2C-AF60-BC87FFBD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686" y="5779088"/>
            <a:ext cx="15716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D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2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 Synthesis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N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2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O Distillation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Metallic Hydride Mixes</a:t>
            </a:r>
          </a:p>
        </p:txBody>
      </p:sp>
      <p:sp>
        <p:nvSpPr>
          <p:cNvPr id="12314" name="TextBox 173">
            <a:extLst>
              <a:ext uri="{FF2B5EF4-FFF2-40B4-BE49-F238E27FC236}">
                <a16:creationId xmlns:a16="http://schemas.microsoft.com/office/drawing/2014/main" id="{AD47A352-1349-49AE-ABFC-AA93610FC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6150" y="1539875"/>
            <a:ext cx="1133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ESG Plant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Alpha, NJ</a:t>
            </a:r>
          </a:p>
        </p:txBody>
      </p:sp>
      <p:sp>
        <p:nvSpPr>
          <p:cNvPr id="12315" name="TextBox 174">
            <a:extLst>
              <a:ext uri="{FF2B5EF4-FFF2-40B4-BE49-F238E27FC236}">
                <a16:creationId xmlns:a16="http://schemas.microsoft.com/office/drawing/2014/main" id="{16C91D0F-0700-44CF-BF67-7E4E68F63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263" y="1993901"/>
            <a:ext cx="160337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Ne,Kr,Xe purification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Inert &amp; litho mixes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Halocarbon distillation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He</a:t>
            </a:r>
            <a:r>
              <a:rPr kumimoji="0" lang="en-US" altLang="en-US" sz="1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3</a:t>
            </a: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 purification</a:t>
            </a:r>
          </a:p>
        </p:txBody>
      </p:sp>
      <p:cxnSp>
        <p:nvCxnSpPr>
          <p:cNvPr id="12316" name="Straight Arrow Connector 176">
            <a:extLst>
              <a:ext uri="{FF2B5EF4-FFF2-40B4-BE49-F238E27FC236}">
                <a16:creationId xmlns:a16="http://schemas.microsoft.com/office/drawing/2014/main" id="{E300AF69-E929-4378-B705-EB2B13ED806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72326" y="4186239"/>
            <a:ext cx="957263" cy="117792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9" name="Straight Arrow Connector 179">
            <a:extLst>
              <a:ext uri="{FF2B5EF4-FFF2-40B4-BE49-F238E27FC236}">
                <a16:creationId xmlns:a16="http://schemas.microsoft.com/office/drawing/2014/main" id="{2A5A0381-817A-4954-A0E8-679242DD6162}"/>
              </a:ext>
            </a:extLst>
          </p:cNvPr>
          <p:cNvCxnSpPr>
            <a:cxnSpLocks noChangeShapeType="1"/>
            <a:stCxn id="12314" idx="1"/>
            <a:endCxn id="157" idx="7"/>
          </p:cNvCxnSpPr>
          <p:nvPr/>
        </p:nvCxnSpPr>
        <p:spPr bwMode="auto">
          <a:xfrm flipH="1">
            <a:off x="8438603" y="1778000"/>
            <a:ext cx="1327547" cy="122739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0" name="Straight Arrow Connector 180">
            <a:extLst>
              <a:ext uri="{FF2B5EF4-FFF2-40B4-BE49-F238E27FC236}">
                <a16:creationId xmlns:a16="http://schemas.microsoft.com/office/drawing/2014/main" id="{26D7CC5A-0DF7-4F79-85AE-AE839AD27EB9}"/>
              </a:ext>
            </a:extLst>
          </p:cNvPr>
          <p:cNvCxnSpPr>
            <a:cxnSpLocks noChangeShapeType="1"/>
            <a:endCxn id="178" idx="5"/>
          </p:cNvCxnSpPr>
          <p:nvPr/>
        </p:nvCxnSpPr>
        <p:spPr bwMode="auto">
          <a:xfrm flipH="1" flipV="1">
            <a:off x="8725571" y="3368262"/>
            <a:ext cx="1078679" cy="849727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21" name="Straight Arrow Connector 181">
            <a:extLst>
              <a:ext uri="{FF2B5EF4-FFF2-40B4-BE49-F238E27FC236}">
                <a16:creationId xmlns:a16="http://schemas.microsoft.com/office/drawing/2014/main" id="{A23DB672-345F-48B8-904B-CAB59579746C}"/>
              </a:ext>
            </a:extLst>
          </p:cNvPr>
          <p:cNvCxnSpPr>
            <a:cxnSpLocks noChangeShapeType="1"/>
            <a:endCxn id="156" idx="6"/>
          </p:cNvCxnSpPr>
          <p:nvPr/>
        </p:nvCxnSpPr>
        <p:spPr bwMode="auto">
          <a:xfrm flipH="1" flipV="1">
            <a:off x="8751889" y="3083719"/>
            <a:ext cx="1014261" cy="140495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22" name="TextBox 182">
            <a:extLst>
              <a:ext uri="{FF2B5EF4-FFF2-40B4-BE49-F238E27FC236}">
                <a16:creationId xmlns:a16="http://schemas.microsoft.com/office/drawing/2014/main" id="{899E132D-070B-4C22-8E90-9A5A4CC9C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474" y="3111500"/>
            <a:ext cx="1676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Government Lab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New Providence, NJ</a:t>
            </a:r>
          </a:p>
        </p:txBody>
      </p:sp>
      <p:sp>
        <p:nvSpPr>
          <p:cNvPr id="12323" name="TextBox 184">
            <a:extLst>
              <a:ext uri="{FF2B5EF4-FFF2-40B4-BE49-F238E27FC236}">
                <a16:creationId xmlns:a16="http://schemas.microsoft.com/office/drawing/2014/main" id="{7090CD65-E9F0-4E95-84F0-A3F5CFD90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474" y="3563938"/>
            <a:ext cx="15811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USAF Contract Support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(details confidential)</a:t>
            </a:r>
          </a:p>
        </p:txBody>
      </p:sp>
      <p:sp>
        <p:nvSpPr>
          <p:cNvPr id="12324" name="TextBox 186">
            <a:extLst>
              <a:ext uri="{FF2B5EF4-FFF2-40B4-BE49-F238E27FC236}">
                <a16:creationId xmlns:a16="http://schemas.microsoft.com/office/drawing/2014/main" id="{5E28D616-BCDE-4537-8BD4-8BBBDE0C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936" y="5521325"/>
            <a:ext cx="16764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Equipment Ctr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Lopatcong, NJ</a:t>
            </a:r>
          </a:p>
        </p:txBody>
      </p:sp>
      <p:sp>
        <p:nvSpPr>
          <p:cNvPr id="12325" name="TextBox 187">
            <a:extLst>
              <a:ext uri="{FF2B5EF4-FFF2-40B4-BE49-F238E27FC236}">
                <a16:creationId xmlns:a16="http://schemas.microsoft.com/office/drawing/2014/main" id="{D91C6F4B-2829-4C16-A89D-779E639B9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9524" y="5967413"/>
            <a:ext cx="14478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New Site Q3 16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Clean rooms 17</a:t>
            </a:r>
          </a:p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Amplify packs</a:t>
            </a:r>
          </a:p>
        </p:txBody>
      </p:sp>
      <p:cxnSp>
        <p:nvCxnSpPr>
          <p:cNvPr id="12331" name="Straight Arrow Connector 194">
            <a:extLst>
              <a:ext uri="{FF2B5EF4-FFF2-40B4-BE49-F238E27FC236}">
                <a16:creationId xmlns:a16="http://schemas.microsoft.com/office/drawing/2014/main" id="{37E08874-DC5E-4580-9788-F72E408BA87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480436" y="3479006"/>
            <a:ext cx="657079" cy="2042319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8DF31CE0-216B-4A75-9A2F-0D1E1A428F94}"/>
              </a:ext>
            </a:extLst>
          </p:cNvPr>
          <p:cNvSpPr/>
          <p:nvPr/>
        </p:nvSpPr>
        <p:spPr>
          <a:xfrm>
            <a:off x="3355264" y="4406900"/>
            <a:ext cx="212725" cy="21272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804CE82-7C17-460E-BDEB-AF982C03AB5C}"/>
              </a:ext>
            </a:extLst>
          </p:cNvPr>
          <p:cNvSpPr/>
          <p:nvPr/>
        </p:nvSpPr>
        <p:spPr>
          <a:xfrm>
            <a:off x="2624582" y="2437607"/>
            <a:ext cx="212725" cy="21272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7093207-161E-479C-9420-B14A6E0DBB15}"/>
              </a:ext>
            </a:extLst>
          </p:cNvPr>
          <p:cNvSpPr/>
          <p:nvPr/>
        </p:nvSpPr>
        <p:spPr>
          <a:xfrm>
            <a:off x="8092629" y="3979863"/>
            <a:ext cx="211138" cy="21272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178CCAE7-D381-47F1-9374-EE264FA471C3}"/>
              </a:ext>
            </a:extLst>
          </p:cNvPr>
          <p:cNvSpPr/>
          <p:nvPr/>
        </p:nvSpPr>
        <p:spPr>
          <a:xfrm>
            <a:off x="8504239" y="2982119"/>
            <a:ext cx="247650" cy="203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06755D50-173A-43DC-A0A2-BE2A9297D44C}"/>
              </a:ext>
            </a:extLst>
          </p:cNvPr>
          <p:cNvSpPr/>
          <p:nvPr/>
        </p:nvSpPr>
        <p:spPr>
          <a:xfrm>
            <a:off x="8227221" y="2975632"/>
            <a:ext cx="247650" cy="203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F1AEEDC-DB06-4842-A353-5A390DE1BB29}"/>
              </a:ext>
            </a:extLst>
          </p:cNvPr>
          <p:cNvSpPr/>
          <p:nvPr/>
        </p:nvSpPr>
        <p:spPr>
          <a:xfrm>
            <a:off x="8282241" y="3230223"/>
            <a:ext cx="221023" cy="2120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8C2695F-4B0F-4CCA-AF0B-845DEEA306ED}"/>
              </a:ext>
            </a:extLst>
          </p:cNvPr>
          <p:cNvSpPr/>
          <p:nvPr/>
        </p:nvSpPr>
        <p:spPr>
          <a:xfrm>
            <a:off x="3336162" y="4086225"/>
            <a:ext cx="212725" cy="21272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CB2B0EE-4D23-48A4-AFCF-D41840A457F0}"/>
              </a:ext>
            </a:extLst>
          </p:cNvPr>
          <p:cNvSpPr/>
          <p:nvPr/>
        </p:nvSpPr>
        <p:spPr>
          <a:xfrm>
            <a:off x="3502902" y="4384675"/>
            <a:ext cx="212725" cy="21272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  <p:cxnSp>
        <p:nvCxnSpPr>
          <p:cNvPr id="165" name="Straight Arrow Connector 165">
            <a:extLst>
              <a:ext uri="{FF2B5EF4-FFF2-40B4-BE49-F238E27FC236}">
                <a16:creationId xmlns:a16="http://schemas.microsoft.com/office/drawing/2014/main" id="{D1B8430A-CB68-48C1-B3AA-848569E1A7A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45776" y="4587874"/>
            <a:ext cx="323850" cy="731838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TextBox 69">
            <a:extLst>
              <a:ext uri="{FF2B5EF4-FFF2-40B4-BE49-F238E27FC236}">
                <a16:creationId xmlns:a16="http://schemas.microsoft.com/office/drawing/2014/main" id="{213E5607-90BD-447F-A1C7-59F8268D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976" y="5302249"/>
            <a:ext cx="1385887" cy="4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Electronics Logistics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sng" strike="noStrike" kern="1200" cap="none" spc="0" normalizeH="0" baseline="0" noProof="0">
                <a:ln>
                  <a:noFill/>
                </a:ln>
                <a:solidFill>
                  <a:srgbClr val="00A6D6">
                    <a:lumMod val="50000"/>
                  </a:srgbClr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Phoenix, AZ</a:t>
            </a:r>
          </a:p>
        </p:txBody>
      </p:sp>
      <p:sp>
        <p:nvSpPr>
          <p:cNvPr id="168" name="TextBox 163">
            <a:extLst>
              <a:ext uri="{FF2B5EF4-FFF2-40B4-BE49-F238E27FC236}">
                <a16:creationId xmlns:a16="http://schemas.microsoft.com/office/drawing/2014/main" id="{E1C80350-4B8D-44C9-B044-BFCD75022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164" y="5707038"/>
            <a:ext cx="1447800" cy="24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>
                <a:srgbClr val="0D5C9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Warehouse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7CB27C6-4102-4252-A325-C5FD3FFBD153}"/>
              </a:ext>
            </a:extLst>
          </p:cNvPr>
          <p:cNvSpPr/>
          <p:nvPr/>
        </p:nvSpPr>
        <p:spPr>
          <a:xfrm>
            <a:off x="8507414" y="3162300"/>
            <a:ext cx="255587" cy="241300"/>
          </a:xfrm>
          <a:prstGeom prst="ellipse">
            <a:avLst/>
          </a:prstGeom>
          <a:solidFill>
            <a:srgbClr val="D8F4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11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5937A5-7449-7DD6-3F8F-68B20474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SAP Process SMEs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85936A-1189-2CF4-938B-6F813F60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84315"/>
            <a:ext cx="5471584" cy="4897437"/>
          </a:xfrm>
        </p:spPr>
        <p:txBody>
          <a:bodyPr/>
          <a:lstStyle/>
          <a:p>
            <a:pPr marL="177800" lvl="1" indent="0">
              <a:buNone/>
            </a:pPr>
            <a:r>
              <a:rPr lang="en-US" sz="1800" b="1" u="sng" dirty="0">
                <a:solidFill>
                  <a:srgbClr val="005591"/>
                </a:solidFill>
              </a:rPr>
              <a:t>Finance/Controlling</a:t>
            </a:r>
          </a:p>
          <a:p>
            <a:pPr lvl="1"/>
            <a:r>
              <a:rPr lang="en-US" b="1" dirty="0"/>
              <a:t>David Wright</a:t>
            </a:r>
          </a:p>
          <a:p>
            <a:pPr lvl="2"/>
            <a:r>
              <a:rPr lang="en-US" sz="1400" dirty="0">
                <a:solidFill>
                  <a:srgbClr val="005591"/>
                </a:solidFill>
              </a:rPr>
              <a:t>Tax/AP/AR/Accounting: Elvir Alicic, Jessica Barloon</a:t>
            </a:r>
            <a:endParaRPr lang="en-US" dirty="0">
              <a:solidFill>
                <a:srgbClr val="005591"/>
              </a:solidFill>
            </a:endParaRPr>
          </a:p>
          <a:p>
            <a:pPr lvl="2"/>
            <a:r>
              <a:rPr lang="en-US" sz="1400" dirty="0">
                <a:solidFill>
                  <a:srgbClr val="005591"/>
                </a:solidFill>
              </a:rPr>
              <a:t>Operations Support: Vivian Ng</a:t>
            </a:r>
            <a:endParaRPr lang="en-US" dirty="0">
              <a:solidFill>
                <a:srgbClr val="005591"/>
              </a:solidFill>
            </a:endParaRPr>
          </a:p>
          <a:p>
            <a:pPr lvl="2"/>
            <a:endParaRPr lang="en-US" sz="1800" dirty="0">
              <a:solidFill>
                <a:srgbClr val="005591"/>
              </a:solidFill>
            </a:endParaRPr>
          </a:p>
          <a:p>
            <a:pPr marL="177800" lvl="1" indent="0">
              <a:buNone/>
            </a:pPr>
            <a:r>
              <a:rPr lang="en-US" sz="1800" b="1" u="sng" dirty="0">
                <a:solidFill>
                  <a:srgbClr val="005591"/>
                </a:solidFill>
              </a:rPr>
              <a:t>Commercial (OTC/PTP)</a:t>
            </a:r>
          </a:p>
          <a:p>
            <a:pPr lvl="1"/>
            <a:r>
              <a:rPr lang="en-US" dirty="0">
                <a:solidFill>
                  <a:srgbClr val="005591"/>
                </a:solidFill>
              </a:rPr>
              <a:t>Inventory Management/Warehouse:   </a:t>
            </a:r>
            <a:r>
              <a:rPr lang="en-US" b="1" dirty="0"/>
              <a:t>Angela Radford</a:t>
            </a:r>
            <a:endParaRPr lang="en-US" dirty="0">
              <a:solidFill>
                <a:srgbClr val="005591"/>
              </a:solidFill>
            </a:endParaRPr>
          </a:p>
          <a:p>
            <a:pPr lvl="3"/>
            <a:r>
              <a:rPr lang="en-US" sz="1400" dirty="0">
                <a:solidFill>
                  <a:srgbClr val="005591"/>
                </a:solidFill>
              </a:rPr>
              <a:t>Brad Beesley</a:t>
            </a:r>
          </a:p>
          <a:p>
            <a:pPr lvl="3"/>
            <a:r>
              <a:rPr lang="en-US" sz="1400" dirty="0">
                <a:solidFill>
                  <a:srgbClr val="005591"/>
                </a:solidFill>
              </a:rPr>
              <a:t>Teresa Follet</a:t>
            </a:r>
            <a:endParaRPr lang="en-US" dirty="0">
              <a:solidFill>
                <a:srgbClr val="005591"/>
              </a:solidFill>
            </a:endParaRPr>
          </a:p>
          <a:p>
            <a:pPr lvl="3"/>
            <a:r>
              <a:rPr lang="en-US" sz="1400" dirty="0">
                <a:solidFill>
                  <a:srgbClr val="005591"/>
                </a:solidFill>
              </a:rPr>
              <a:t>Tina Morse</a:t>
            </a:r>
          </a:p>
          <a:p>
            <a:pPr lvl="1"/>
            <a:r>
              <a:rPr lang="en-US" dirty="0">
                <a:solidFill>
                  <a:srgbClr val="005591"/>
                </a:solidFill>
              </a:rPr>
              <a:t>Order to Cash: </a:t>
            </a:r>
            <a:r>
              <a:rPr lang="en-US" b="1" dirty="0"/>
              <a:t>Peggy Lee</a:t>
            </a:r>
            <a:endParaRPr lang="en-US" sz="1400" dirty="0">
              <a:solidFill>
                <a:srgbClr val="005591"/>
              </a:solidFill>
            </a:endParaRPr>
          </a:p>
          <a:p>
            <a:pPr lvl="1"/>
            <a:r>
              <a:rPr lang="en-US" dirty="0">
                <a:solidFill>
                  <a:srgbClr val="005591"/>
                </a:solidFill>
              </a:rPr>
              <a:t>Pricing: </a:t>
            </a:r>
            <a:r>
              <a:rPr lang="en-US" b="1" dirty="0"/>
              <a:t>Kevin Schmalz</a:t>
            </a:r>
          </a:p>
          <a:p>
            <a:pPr lvl="1"/>
            <a:r>
              <a:rPr lang="en-US" dirty="0">
                <a:solidFill>
                  <a:srgbClr val="005591"/>
                </a:solidFill>
              </a:rPr>
              <a:t>Export/GTS: </a:t>
            </a:r>
            <a:r>
              <a:rPr lang="en-US" b="1" dirty="0"/>
              <a:t>Yuliana Kalinova</a:t>
            </a:r>
          </a:p>
          <a:p>
            <a:pPr lvl="1"/>
            <a:r>
              <a:rPr lang="en-US" dirty="0">
                <a:solidFill>
                  <a:srgbClr val="005591"/>
                </a:solidFill>
              </a:rPr>
              <a:t>Procurement: Derek Holtman</a:t>
            </a:r>
            <a:endParaRPr lang="en-US" sz="1800" dirty="0">
              <a:solidFill>
                <a:srgbClr val="00559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0B60EF-D025-5AF9-1778-01432B0331E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8618" y="1484315"/>
            <a:ext cx="5471583" cy="4897437"/>
          </a:xfrm>
        </p:spPr>
        <p:txBody>
          <a:bodyPr/>
          <a:lstStyle/>
          <a:p>
            <a:pPr marL="177800" lvl="1" indent="0">
              <a:buNone/>
            </a:pPr>
            <a:r>
              <a:rPr lang="en-US" sz="1800" b="1" u="sng" dirty="0">
                <a:solidFill>
                  <a:srgbClr val="005591"/>
                </a:solidFill>
              </a:rPr>
              <a:t>Operations</a:t>
            </a:r>
          </a:p>
          <a:p>
            <a:pPr lvl="1"/>
            <a:r>
              <a:rPr lang="en-US" dirty="0">
                <a:solidFill>
                  <a:srgbClr val="005591"/>
                </a:solidFill>
              </a:rPr>
              <a:t>Product to Order:  </a:t>
            </a:r>
            <a:r>
              <a:rPr lang="en-US" b="1" dirty="0"/>
              <a:t>Angela Radford</a:t>
            </a:r>
          </a:p>
          <a:p>
            <a:pPr lvl="3"/>
            <a:r>
              <a:rPr lang="en-US" sz="1400" dirty="0">
                <a:solidFill>
                  <a:srgbClr val="005591"/>
                </a:solidFill>
              </a:rPr>
              <a:t>Production Planning: Jeff Burnley</a:t>
            </a:r>
          </a:p>
          <a:p>
            <a:pPr lvl="3"/>
            <a:r>
              <a:rPr lang="en-US" sz="1400" dirty="0">
                <a:solidFill>
                  <a:srgbClr val="005591"/>
                </a:solidFill>
              </a:rPr>
              <a:t>Raw Materials Inventory: </a:t>
            </a:r>
          </a:p>
          <a:p>
            <a:pPr marL="1598295" lvl="5"/>
            <a:r>
              <a:rPr lang="en-US" sz="1400" dirty="0">
                <a:solidFill>
                  <a:srgbClr val="005591"/>
                </a:solidFill>
              </a:rPr>
              <a:t>Mike </a:t>
            </a:r>
            <a:r>
              <a:rPr lang="en-US" sz="1400" dirty="0" err="1">
                <a:solidFill>
                  <a:srgbClr val="005591"/>
                </a:solidFill>
              </a:rPr>
              <a:t>Unangst</a:t>
            </a:r>
            <a:endParaRPr lang="en-US" sz="1400" dirty="0">
              <a:solidFill>
                <a:srgbClr val="005591"/>
              </a:solidFill>
            </a:endParaRPr>
          </a:p>
          <a:p>
            <a:pPr marL="1598295" lvl="5"/>
            <a:r>
              <a:rPr lang="en-US" sz="1400" dirty="0">
                <a:solidFill>
                  <a:srgbClr val="005591"/>
                </a:solidFill>
              </a:rPr>
              <a:t>Gwen </a:t>
            </a:r>
            <a:r>
              <a:rPr lang="en-US" sz="1400" dirty="0" err="1">
                <a:solidFill>
                  <a:srgbClr val="005591"/>
                </a:solidFill>
              </a:rPr>
              <a:t>Owisney</a:t>
            </a:r>
            <a:endParaRPr lang="en-US" sz="1400" dirty="0">
              <a:solidFill>
                <a:srgbClr val="005591"/>
              </a:solidFill>
            </a:endParaRPr>
          </a:p>
          <a:p>
            <a:pPr marL="1598295" lvl="5"/>
            <a:r>
              <a:rPr lang="en-US" sz="1400" dirty="0">
                <a:solidFill>
                  <a:srgbClr val="005591"/>
                </a:solidFill>
              </a:rPr>
              <a:t>Alfredo Meza</a:t>
            </a:r>
          </a:p>
          <a:p>
            <a:pPr lvl="3"/>
            <a:r>
              <a:rPr lang="en-US" sz="1400" dirty="0">
                <a:solidFill>
                  <a:srgbClr val="005591"/>
                </a:solidFill>
              </a:rPr>
              <a:t>Quality: Courtney Martzen</a:t>
            </a:r>
          </a:p>
          <a:p>
            <a:pPr lvl="3"/>
            <a:r>
              <a:rPr lang="en-US" sz="1400" dirty="0">
                <a:solidFill>
                  <a:srgbClr val="005591"/>
                </a:solidFill>
              </a:rPr>
              <a:t>Shipping/Receiving</a:t>
            </a:r>
          </a:p>
          <a:p>
            <a:pPr marL="1598295" lvl="5"/>
            <a:r>
              <a:rPr lang="en-US" sz="1400" dirty="0">
                <a:solidFill>
                  <a:srgbClr val="005591"/>
                </a:solidFill>
              </a:rPr>
              <a:t>Alfredo Meza</a:t>
            </a:r>
          </a:p>
          <a:p>
            <a:pPr marL="1598295" lvl="5"/>
            <a:r>
              <a:rPr lang="en-US" sz="1400" dirty="0">
                <a:solidFill>
                  <a:srgbClr val="005591"/>
                </a:solidFill>
              </a:rPr>
              <a:t>Kris Burgess</a:t>
            </a:r>
          </a:p>
          <a:p>
            <a:pPr marL="1598295" lvl="5"/>
            <a:r>
              <a:rPr lang="en-US" sz="1400" dirty="0">
                <a:solidFill>
                  <a:srgbClr val="005591"/>
                </a:solidFill>
              </a:rPr>
              <a:t>Victor Bardales</a:t>
            </a:r>
          </a:p>
          <a:p>
            <a:pPr lvl="3"/>
            <a:r>
              <a:rPr lang="en-US" sz="1400" dirty="0">
                <a:solidFill>
                  <a:srgbClr val="005591"/>
                </a:solidFill>
              </a:rPr>
              <a:t>Assets: James Liebhart</a:t>
            </a:r>
            <a:endParaRPr lang="en-US" dirty="0">
              <a:solidFill>
                <a:srgbClr val="005591"/>
              </a:solidFill>
            </a:endParaRPr>
          </a:p>
          <a:p>
            <a:pPr marL="177800" lvl="1" indent="0">
              <a:buNone/>
            </a:pPr>
            <a:endParaRPr lang="en-US" dirty="0">
              <a:solidFill>
                <a:srgbClr val="005591"/>
              </a:solidFill>
            </a:endParaRPr>
          </a:p>
          <a:p>
            <a:pPr lvl="1"/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5591"/>
                </a:solidFill>
                <a:effectLst/>
                <a:uLnTx/>
                <a:uFillTx/>
                <a:ea typeface="+mn-ea"/>
                <a:cs typeface="+mn-cs"/>
              </a:rPr>
              <a:t>Plant Maintenance Lead: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Daniel Fiedler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5591"/>
              </a:solidFill>
              <a:effectLst/>
              <a:uLnTx/>
              <a:uFillTx/>
              <a:ea typeface="+mn-ea"/>
              <a:cs typeface="+mn-cs"/>
            </a:endParaRPr>
          </a:p>
          <a:p>
            <a:pPr lvl="3"/>
            <a:r>
              <a:rPr lang="en-US" sz="1400" dirty="0">
                <a:solidFill>
                  <a:srgbClr val="005591"/>
                </a:solidFill>
                <a:ea typeface="+mn-ea"/>
                <a:cs typeface="+mn-cs"/>
              </a:rPr>
              <a:t>Process Owner: Rene Garza</a:t>
            </a:r>
            <a:endParaRPr lang="en-US" sz="1400" dirty="0">
              <a:solidFill>
                <a:srgbClr val="0055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6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 hidden="1">
            <a:extLst>
              <a:ext uri="{FF2B5EF4-FFF2-40B4-BE49-F238E27FC236}">
                <a16:creationId xmlns:a16="http://schemas.microsoft.com/office/drawing/2014/main" id="{248EC62D-C133-43D3-8650-6E32AA4C2A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31" imgH="131" progId="TCLayout.ActiveDocument.1">
                  <p:embed/>
                </p:oleObj>
              </mc:Choice>
              <mc:Fallback>
                <p:oleObj name="think-cell Slide" r:id="rId4" imgW="131" imgH="131" progId="TCLayout.ActiveDocument.1">
                  <p:embed/>
                  <p:pic>
                    <p:nvPicPr>
                      <p:cNvPr id="27" name="Object 26" hidden="1">
                        <a:extLst>
                          <a:ext uri="{FF2B5EF4-FFF2-40B4-BE49-F238E27FC236}">
                            <a16:creationId xmlns:a16="http://schemas.microsoft.com/office/drawing/2014/main" id="{248EC62D-C133-43D3-8650-6E32AA4C2A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B4CDCBC-78C7-60B4-0EB1-62398EAE6474}"/>
              </a:ext>
            </a:extLst>
          </p:cNvPr>
          <p:cNvSpPr/>
          <p:nvPr/>
        </p:nvSpPr>
        <p:spPr bwMode="auto">
          <a:xfrm>
            <a:off x="5533536" y="5857522"/>
            <a:ext cx="829860" cy="10872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2D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b="1" dirty="0">
                <a:solidFill>
                  <a:srgbClr val="002D5A"/>
                </a:solidFill>
                <a:latin typeface="LindeDaxPowerPoint" pitchFamily="34" charset="0"/>
                <a:cs typeface="Arial" charset="0"/>
              </a:rPr>
              <a:t>Rev Rec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D740E4-42C7-4C8B-A088-541E34A97BF5}"/>
              </a:ext>
            </a:extLst>
          </p:cNvPr>
          <p:cNvSpPr txBox="1"/>
          <p:nvPr/>
        </p:nvSpPr>
        <p:spPr>
          <a:xfrm>
            <a:off x="2138715" y="1750768"/>
            <a:ext cx="417102" cy="279307"/>
          </a:xfrm>
          <a:prstGeom prst="rect">
            <a:avLst/>
          </a:prstGeom>
          <a:solidFill>
            <a:srgbClr val="E5E8E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</a:t>
            </a: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4C3497-ADDB-4FD4-947E-47E3F9B224CE}"/>
              </a:ext>
            </a:extLst>
          </p:cNvPr>
          <p:cNvSpPr txBox="1"/>
          <p:nvPr/>
        </p:nvSpPr>
        <p:spPr>
          <a:xfrm>
            <a:off x="2146731" y="2297189"/>
            <a:ext cx="409086" cy="279307"/>
          </a:xfrm>
          <a:prstGeom prst="rect">
            <a:avLst/>
          </a:prstGeom>
          <a:solidFill>
            <a:srgbClr val="E5E8E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RUI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E57A8B-C58F-4DA7-8142-03D1DE37B666}"/>
              </a:ext>
            </a:extLst>
          </p:cNvPr>
          <p:cNvSpPr txBox="1"/>
          <p:nvPr/>
        </p:nvSpPr>
        <p:spPr>
          <a:xfrm>
            <a:off x="2115441" y="2843610"/>
            <a:ext cx="440377" cy="279307"/>
          </a:xfrm>
          <a:prstGeom prst="rect">
            <a:avLst/>
          </a:prstGeom>
          <a:solidFill>
            <a:srgbClr val="E5E8E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RGC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20C463-EA3A-4EAE-8973-1AFD9BE68563}"/>
              </a:ext>
            </a:extLst>
          </p:cNvPr>
          <p:cNvSpPr txBox="1"/>
          <p:nvPr/>
        </p:nvSpPr>
        <p:spPr>
          <a:xfrm>
            <a:off x="1884933" y="3936452"/>
            <a:ext cx="670885" cy="279307"/>
          </a:xfrm>
          <a:prstGeom prst="rect">
            <a:avLst/>
          </a:prstGeom>
          <a:solidFill>
            <a:srgbClr val="E5E8EB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US/Mx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CD79AE-5084-4187-8DB3-B3CABB993C30}"/>
              </a:ext>
            </a:extLst>
          </p:cNvPr>
          <p:cNvSpPr txBox="1"/>
          <p:nvPr/>
        </p:nvSpPr>
        <p:spPr>
          <a:xfrm>
            <a:off x="1782867" y="4482873"/>
            <a:ext cx="605195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</a:t>
            </a: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200001-E478-4ADC-B6EF-BA2FB833B001}"/>
              </a:ext>
            </a:extLst>
          </p:cNvPr>
          <p:cNvSpPr txBox="1"/>
          <p:nvPr/>
        </p:nvSpPr>
        <p:spPr>
          <a:xfrm>
            <a:off x="1801542" y="5029294"/>
            <a:ext cx="550177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</a:t>
            </a: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8FF61A-EA75-41CE-9F18-400AFDCA0844}"/>
              </a:ext>
            </a:extLst>
          </p:cNvPr>
          <p:cNvSpPr txBox="1"/>
          <p:nvPr/>
        </p:nvSpPr>
        <p:spPr>
          <a:xfrm>
            <a:off x="1642350" y="5575715"/>
            <a:ext cx="974673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sv-SE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</a:t>
            </a: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EW &amp; REE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FD9AC9D-8C72-411D-AE18-AC4398BBD907}"/>
              </a:ext>
            </a:extLst>
          </p:cNvPr>
          <p:cNvSpPr/>
          <p:nvPr/>
        </p:nvSpPr>
        <p:spPr bwMode="auto">
          <a:xfrm>
            <a:off x="5774639" y="6598472"/>
            <a:ext cx="221830" cy="108729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D830DA-6F52-49ED-9F74-3FE34AF6C271}"/>
              </a:ext>
            </a:extLst>
          </p:cNvPr>
          <p:cNvSpPr txBox="1"/>
          <p:nvPr/>
        </p:nvSpPr>
        <p:spPr>
          <a:xfrm>
            <a:off x="2121083" y="3390031"/>
            <a:ext cx="434734" cy="279307"/>
          </a:xfrm>
          <a:prstGeom prst="rect">
            <a:avLst/>
          </a:prstGeom>
          <a:solidFill>
            <a:srgbClr val="E5E8EB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RAF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C7DEA5-7B48-446F-A209-CBB85F8BDDDE}"/>
              </a:ext>
            </a:extLst>
          </p:cNvPr>
          <p:cNvSpPr txBox="1"/>
          <p:nvPr/>
        </p:nvSpPr>
        <p:spPr>
          <a:xfrm>
            <a:off x="5947161" y="6543511"/>
            <a:ext cx="662361" cy="216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 projects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26EE742-D4EA-41B9-9B78-3711786C8CE0}"/>
              </a:ext>
            </a:extLst>
          </p:cNvPr>
          <p:cNvSpPr/>
          <p:nvPr/>
        </p:nvSpPr>
        <p:spPr bwMode="auto">
          <a:xfrm>
            <a:off x="3610469" y="6598472"/>
            <a:ext cx="221830" cy="108729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40E024-A5E8-435B-A8B6-F9B1C1CF7B31}"/>
              </a:ext>
            </a:extLst>
          </p:cNvPr>
          <p:cNvSpPr txBox="1"/>
          <p:nvPr/>
        </p:nvSpPr>
        <p:spPr>
          <a:xfrm>
            <a:off x="3774784" y="6543511"/>
            <a:ext cx="968535" cy="216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Archiving projects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1667DE-F647-4E77-96FF-53DB818AACB3}"/>
              </a:ext>
            </a:extLst>
          </p:cNvPr>
          <p:cNvGrpSpPr/>
          <p:nvPr/>
        </p:nvGrpSpPr>
        <p:grpSpPr>
          <a:xfrm>
            <a:off x="2610606" y="1293380"/>
            <a:ext cx="7938859" cy="5157536"/>
            <a:chOff x="1080084" y="1376772"/>
            <a:chExt cx="7938859" cy="35643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D3C2AD-CA7C-4C8A-BCFC-E7004BF48AED}"/>
                </a:ext>
              </a:extLst>
            </p:cNvPr>
            <p:cNvCxnSpPr/>
            <p:nvPr/>
          </p:nvCxnSpPr>
          <p:spPr bwMode="auto">
            <a:xfrm>
              <a:off x="1080084" y="1376772"/>
              <a:ext cx="0" cy="3564395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A4D95F-A819-4ACB-A5F1-D96B2EC49417}"/>
                </a:ext>
              </a:extLst>
            </p:cNvPr>
            <p:cNvCxnSpPr/>
            <p:nvPr/>
          </p:nvCxnSpPr>
          <p:spPr bwMode="auto">
            <a:xfrm>
              <a:off x="2076880" y="1376772"/>
              <a:ext cx="0" cy="3564395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F69045B-A802-4E66-8373-3EE82A2AD75E}"/>
                </a:ext>
              </a:extLst>
            </p:cNvPr>
            <p:cNvCxnSpPr/>
            <p:nvPr/>
          </p:nvCxnSpPr>
          <p:spPr bwMode="auto">
            <a:xfrm>
              <a:off x="3073675" y="1376772"/>
              <a:ext cx="0" cy="3564395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3BE730-0295-4D3C-9DC4-4A4B9FDA0B8B}"/>
                </a:ext>
              </a:extLst>
            </p:cNvPr>
            <p:cNvCxnSpPr/>
            <p:nvPr/>
          </p:nvCxnSpPr>
          <p:spPr bwMode="auto">
            <a:xfrm>
              <a:off x="4070471" y="1376772"/>
              <a:ext cx="0" cy="3564395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182FCC-6A8B-46F9-92CD-4832C9ED9124}"/>
                </a:ext>
              </a:extLst>
            </p:cNvPr>
            <p:cNvCxnSpPr/>
            <p:nvPr/>
          </p:nvCxnSpPr>
          <p:spPr bwMode="auto">
            <a:xfrm>
              <a:off x="5067267" y="1376772"/>
              <a:ext cx="0" cy="356439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99516E2-BC8C-41CB-8C85-EC149F04BD82}"/>
                </a:ext>
              </a:extLst>
            </p:cNvPr>
            <p:cNvCxnSpPr/>
            <p:nvPr/>
          </p:nvCxnSpPr>
          <p:spPr bwMode="auto">
            <a:xfrm>
              <a:off x="6064063" y="1376772"/>
              <a:ext cx="0" cy="3564395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E6C7EA-66F5-4409-AAB0-AF0342EB2EF3}"/>
                </a:ext>
              </a:extLst>
            </p:cNvPr>
            <p:cNvCxnSpPr/>
            <p:nvPr/>
          </p:nvCxnSpPr>
          <p:spPr bwMode="auto">
            <a:xfrm>
              <a:off x="7060858" y="1376772"/>
              <a:ext cx="0" cy="356439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909DDB-078A-4636-BB1F-CF8C85E74B48}"/>
                </a:ext>
              </a:extLst>
            </p:cNvPr>
            <p:cNvCxnSpPr/>
            <p:nvPr/>
          </p:nvCxnSpPr>
          <p:spPr bwMode="auto">
            <a:xfrm>
              <a:off x="8057657" y="1376772"/>
              <a:ext cx="0" cy="3564395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3336BA6-6BDB-4CBA-A27E-9E1A749FC899}"/>
                </a:ext>
              </a:extLst>
            </p:cNvPr>
            <p:cNvCxnSpPr/>
            <p:nvPr/>
          </p:nvCxnSpPr>
          <p:spPr bwMode="auto">
            <a:xfrm>
              <a:off x="9018943" y="1376772"/>
              <a:ext cx="0" cy="3564395"/>
            </a:xfrm>
            <a:prstGeom prst="line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B90B14-7CCA-45A9-8A99-04A499C70AB5}"/>
              </a:ext>
            </a:extLst>
          </p:cNvPr>
          <p:cNvGrpSpPr/>
          <p:nvPr/>
        </p:nvGrpSpPr>
        <p:grpSpPr>
          <a:xfrm>
            <a:off x="2823593" y="1306152"/>
            <a:ext cx="3609624" cy="310406"/>
            <a:chOff x="1870036" y="1307741"/>
            <a:chExt cx="7012483" cy="3104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B11F9B-8103-4259-91FC-1FEB22EEAFC4}"/>
                </a:ext>
              </a:extLst>
            </p:cNvPr>
            <p:cNvSpPr txBox="1"/>
            <p:nvPr/>
          </p:nvSpPr>
          <p:spPr>
            <a:xfrm>
              <a:off x="1870036" y="1307741"/>
              <a:ext cx="1118615" cy="310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5591"/>
                  </a:solidFill>
                  <a:latin typeface="LindeDaxPowerPoint" pitchFamily="34" charset="0"/>
                  <a:cs typeface="Arial" charset="0"/>
                </a:rPr>
                <a:t>2022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DC1E66-7711-4457-8B92-D874E6903D00}"/>
                </a:ext>
              </a:extLst>
            </p:cNvPr>
            <p:cNvSpPr txBox="1"/>
            <p:nvPr/>
          </p:nvSpPr>
          <p:spPr>
            <a:xfrm>
              <a:off x="5799281" y="1307741"/>
              <a:ext cx="1118615" cy="310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5591"/>
                  </a:solidFill>
                  <a:latin typeface="LindeDaxPowerPoint" pitchFamily="34" charset="0"/>
                  <a:cs typeface="Arial" charset="0"/>
                </a:rPr>
                <a:t>2024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E19680-38DE-40B4-B350-1450DC09FABA}"/>
                </a:ext>
              </a:extLst>
            </p:cNvPr>
            <p:cNvSpPr txBox="1"/>
            <p:nvPr/>
          </p:nvSpPr>
          <p:spPr>
            <a:xfrm>
              <a:off x="3834659" y="1307741"/>
              <a:ext cx="1118615" cy="310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5591"/>
                  </a:solidFill>
                  <a:latin typeface="LindeDaxPowerPoint" pitchFamily="34" charset="0"/>
                  <a:cs typeface="Arial" charset="0"/>
                </a:rPr>
                <a:t>2023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037A7A-8EA3-4B27-8F4F-E2A8796BE142}"/>
                </a:ext>
              </a:extLst>
            </p:cNvPr>
            <p:cNvSpPr txBox="1"/>
            <p:nvPr/>
          </p:nvSpPr>
          <p:spPr>
            <a:xfrm>
              <a:off x="7763904" y="1307741"/>
              <a:ext cx="1118615" cy="310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b="1">
                  <a:solidFill>
                    <a:srgbClr val="005591"/>
                  </a:solidFill>
                  <a:latin typeface="LindeDaxPowerPoint" pitchFamily="34" charset="0"/>
                  <a:cs typeface="Arial" charset="0"/>
                </a:rPr>
                <a:t>2025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A2F6D9E-97F2-4778-9D85-DE0125B757AC}"/>
              </a:ext>
            </a:extLst>
          </p:cNvPr>
          <p:cNvSpPr txBox="1"/>
          <p:nvPr/>
        </p:nvSpPr>
        <p:spPr>
          <a:xfrm>
            <a:off x="6783652" y="1313885"/>
            <a:ext cx="575799" cy="310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5591"/>
                </a:solidFill>
                <a:latin typeface="LindeDaxPowerPoint" pitchFamily="34" charset="0"/>
                <a:cs typeface="Arial" charset="0"/>
              </a:rPr>
              <a:t>2026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1CF173-99C0-45E1-BE5A-EC321A763FDB}"/>
              </a:ext>
            </a:extLst>
          </p:cNvPr>
          <p:cNvSpPr txBox="1"/>
          <p:nvPr/>
        </p:nvSpPr>
        <p:spPr>
          <a:xfrm>
            <a:off x="8846695" y="1313885"/>
            <a:ext cx="575799" cy="310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5591"/>
                </a:solidFill>
                <a:latin typeface="LindeDaxPowerPoint" pitchFamily="34" charset="0"/>
                <a:cs typeface="Arial" charset="0"/>
              </a:rPr>
              <a:t>2028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3F2298-D09B-4825-8F20-DF0DD70A2FFF}"/>
              </a:ext>
            </a:extLst>
          </p:cNvPr>
          <p:cNvSpPr txBox="1"/>
          <p:nvPr/>
        </p:nvSpPr>
        <p:spPr>
          <a:xfrm>
            <a:off x="7815174" y="1313885"/>
            <a:ext cx="575799" cy="310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5591"/>
                </a:solidFill>
                <a:latin typeface="LindeDaxPowerPoint" pitchFamily="34" charset="0"/>
                <a:cs typeface="Arial" charset="0"/>
              </a:rPr>
              <a:t>2027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5CDBD3-EF73-4586-B538-0B05001F0627}"/>
              </a:ext>
            </a:extLst>
          </p:cNvPr>
          <p:cNvSpPr txBox="1"/>
          <p:nvPr/>
        </p:nvSpPr>
        <p:spPr>
          <a:xfrm>
            <a:off x="8516363" y="1143108"/>
            <a:ext cx="1998331" cy="25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>
                <a:solidFill>
                  <a:srgbClr val="00A0E1"/>
                </a:solidFill>
                <a:latin typeface="LindeDaxPowerPoint" pitchFamily="34" charset="0"/>
                <a:cs typeface="Arial" charset="0"/>
              </a:rPr>
              <a:t>------------ ECC </a:t>
            </a:r>
            <a:r>
              <a:rPr lang="en-US" sz="1050" b="1" dirty="0" err="1">
                <a:solidFill>
                  <a:srgbClr val="00A0E1"/>
                </a:solidFill>
                <a:latin typeface="LindeDaxPowerPoint" pitchFamily="34" charset="0"/>
                <a:cs typeface="Arial" charset="0"/>
              </a:rPr>
              <a:t>E</a:t>
            </a:r>
            <a:r>
              <a:rPr lang="en-US" sz="1050" b="1" err="1">
                <a:solidFill>
                  <a:srgbClr val="00A0E1"/>
                </a:solidFill>
                <a:latin typeface="LindeDaxPowerPoint" pitchFamily="34" charset="0"/>
                <a:cs typeface="Arial" charset="0"/>
              </a:rPr>
              <a:t>oL</a:t>
            </a:r>
            <a:r>
              <a:rPr lang="en-US" sz="1050" b="1">
                <a:solidFill>
                  <a:srgbClr val="00A0E1"/>
                </a:solidFill>
                <a:latin typeface="LindeDaxPowerPoint" pitchFamily="34" charset="0"/>
                <a:cs typeface="Arial" charset="0"/>
              </a:rPr>
              <a:t>-------------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A57B8B-7B26-4398-A7DF-D0B3101D225A}"/>
              </a:ext>
            </a:extLst>
          </p:cNvPr>
          <p:cNvSpPr txBox="1"/>
          <p:nvPr/>
        </p:nvSpPr>
        <p:spPr>
          <a:xfrm>
            <a:off x="6228057" y="1127428"/>
            <a:ext cx="697627" cy="25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50" b="1">
                <a:solidFill>
                  <a:srgbClr val="00A0E1"/>
                </a:solidFill>
                <a:latin typeface="LindeDaxPowerPoint" pitchFamily="34" charset="0"/>
                <a:cs typeface="Arial" charset="0"/>
              </a:rPr>
              <a:t>BOCT </a:t>
            </a:r>
            <a:r>
              <a:rPr lang="en-US" sz="1050" b="1" err="1">
                <a:solidFill>
                  <a:srgbClr val="00A0E1"/>
                </a:solidFill>
                <a:latin typeface="LindeDaxPowerPoint" pitchFamily="34" charset="0"/>
                <a:cs typeface="Arial" charset="0"/>
              </a:rPr>
              <a:t>EoL</a:t>
            </a:r>
            <a:endParaRPr lang="en-US" sz="1050" b="1">
              <a:solidFill>
                <a:srgbClr val="00A0E1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B0DE260-CFE0-41CE-803B-BA67464C61E6}"/>
              </a:ext>
            </a:extLst>
          </p:cNvPr>
          <p:cNvSpPr/>
          <p:nvPr/>
        </p:nvSpPr>
        <p:spPr bwMode="auto">
          <a:xfrm>
            <a:off x="2742884" y="4576327"/>
            <a:ext cx="1135622" cy="176554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P01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87B932C3-1B27-4F4E-9FDD-82104C556F93}"/>
              </a:ext>
            </a:extLst>
          </p:cNvPr>
          <p:cNvSpPr/>
          <p:nvPr/>
        </p:nvSpPr>
        <p:spPr bwMode="auto">
          <a:xfrm>
            <a:off x="4254807" y="3475520"/>
            <a:ext cx="816303" cy="170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 2023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F9E64D0-30ED-4DE3-86D4-4A616208955A}"/>
              </a:ext>
            </a:extLst>
          </p:cNvPr>
          <p:cNvCxnSpPr/>
          <p:nvPr/>
        </p:nvCxnSpPr>
        <p:spPr bwMode="auto">
          <a:xfrm>
            <a:off x="9448334" y="5517460"/>
            <a:ext cx="0" cy="63774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C19D39-7A8B-4EC8-9F2C-C2CA1EE39200}"/>
              </a:ext>
            </a:extLst>
          </p:cNvPr>
          <p:cNvSpPr txBox="1"/>
          <p:nvPr/>
        </p:nvSpPr>
        <p:spPr>
          <a:xfrm>
            <a:off x="9776537" y="1313886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>
                <a:solidFill>
                  <a:srgbClr val="005591"/>
                </a:solidFill>
                <a:latin typeface="LindeDaxPowerPoint" pitchFamily="34" charset="0"/>
                <a:cs typeface="Arial" charset="0"/>
              </a:rPr>
              <a:t>2029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708A6B-11D7-44AF-AB14-2884AB7E0102}"/>
              </a:ext>
            </a:extLst>
          </p:cNvPr>
          <p:cNvSpPr txBox="1"/>
          <p:nvPr/>
        </p:nvSpPr>
        <p:spPr>
          <a:xfrm>
            <a:off x="1613808" y="6122134"/>
            <a:ext cx="974673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Satellites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182536F-1956-4A4C-AF21-50480FCC46A5}"/>
              </a:ext>
            </a:extLst>
          </p:cNvPr>
          <p:cNvSpPr/>
          <p:nvPr/>
        </p:nvSpPr>
        <p:spPr bwMode="auto">
          <a:xfrm>
            <a:off x="6588510" y="6110837"/>
            <a:ext cx="3982844" cy="171326"/>
          </a:xfrm>
          <a:prstGeom prst="round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SRM / SAPHRON / PI/PO / Solman / GRC-GPU</a:t>
            </a:r>
            <a:endParaRPr lang="en-US" sz="800" dirty="0">
              <a:solidFill>
                <a:srgbClr val="FFFFFF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06335C5-8C4E-4666-BB7E-BF5B4259A252}"/>
              </a:ext>
            </a:extLst>
          </p:cNvPr>
          <p:cNvSpPr/>
          <p:nvPr/>
        </p:nvSpPr>
        <p:spPr bwMode="auto">
          <a:xfrm>
            <a:off x="6633375" y="6598472"/>
            <a:ext cx="221830" cy="108729"/>
          </a:xfrm>
          <a:prstGeom prst="round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FFFFFF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E31257C-F9E7-43BA-9521-9CA662897CA6}"/>
              </a:ext>
            </a:extLst>
          </p:cNvPr>
          <p:cNvSpPr txBox="1"/>
          <p:nvPr/>
        </p:nvSpPr>
        <p:spPr>
          <a:xfrm>
            <a:off x="6798277" y="6543511"/>
            <a:ext cx="1106393" cy="216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Satellite Applications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CC57AB1-DAAA-4DF7-AB1E-ED4CD840EE18}"/>
              </a:ext>
            </a:extLst>
          </p:cNvPr>
          <p:cNvSpPr/>
          <p:nvPr/>
        </p:nvSpPr>
        <p:spPr bwMode="auto">
          <a:xfrm>
            <a:off x="3619742" y="1699063"/>
            <a:ext cx="1109350" cy="408169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ASEAN &amp; South Asia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P8E SDT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B79E674-A62C-4C64-BAAE-9C94149B3FF4}"/>
              </a:ext>
            </a:extLst>
          </p:cNvPr>
          <p:cNvSpPr/>
          <p:nvPr/>
        </p:nvSpPr>
        <p:spPr bwMode="auto">
          <a:xfrm>
            <a:off x="3932103" y="2912688"/>
            <a:ext cx="326197" cy="200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2021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8D03CDB-27CF-4345-8BE6-99814CE9E57A}"/>
              </a:ext>
            </a:extLst>
          </p:cNvPr>
          <p:cNvSpPr/>
          <p:nvPr/>
        </p:nvSpPr>
        <p:spPr bwMode="auto">
          <a:xfrm>
            <a:off x="3336574" y="2381120"/>
            <a:ext cx="181280" cy="1877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2021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05536A5-8664-48BC-8BE6-8D75B8E393F7}"/>
              </a:ext>
            </a:extLst>
          </p:cNvPr>
          <p:cNvSpPr/>
          <p:nvPr/>
        </p:nvSpPr>
        <p:spPr bwMode="auto">
          <a:xfrm>
            <a:off x="4938347" y="4018304"/>
            <a:ext cx="637758" cy="1818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 2023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1B630A0F-DDF7-45CD-96F6-52D3A2FFD644}"/>
              </a:ext>
            </a:extLst>
          </p:cNvPr>
          <p:cNvSpPr/>
          <p:nvPr/>
        </p:nvSpPr>
        <p:spPr bwMode="auto">
          <a:xfrm>
            <a:off x="5828813" y="4725145"/>
            <a:ext cx="781379" cy="1734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 2023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A17FB738-F328-4AFB-80D6-8A60DFB62E98}"/>
              </a:ext>
            </a:extLst>
          </p:cNvPr>
          <p:cNvSpPr/>
          <p:nvPr/>
        </p:nvSpPr>
        <p:spPr bwMode="auto">
          <a:xfrm>
            <a:off x="6244070" y="5266230"/>
            <a:ext cx="634366" cy="1818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 2023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EE5B058-AB3B-4A56-B98D-D851616D036A}"/>
              </a:ext>
            </a:extLst>
          </p:cNvPr>
          <p:cNvSpPr/>
          <p:nvPr/>
        </p:nvSpPr>
        <p:spPr bwMode="auto">
          <a:xfrm>
            <a:off x="6791667" y="5841593"/>
            <a:ext cx="682245" cy="1518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 2025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1B7E991-2391-430F-8B01-495119E0D300}"/>
              </a:ext>
            </a:extLst>
          </p:cNvPr>
          <p:cNvSpPr txBox="1"/>
          <p:nvPr/>
        </p:nvSpPr>
        <p:spPr>
          <a:xfrm>
            <a:off x="8134094" y="6543511"/>
            <a:ext cx="2175596" cy="216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 DEV box; access to regions for verifications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98E3D37-636A-451E-90C4-631DC9BD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S/4 HANA Technical Transformation Program</a:t>
            </a:r>
            <a:br>
              <a:rPr lang="en-US" dirty="0"/>
            </a:br>
            <a:r>
              <a:rPr lang="en-US" sz="1600" kern="1200" dirty="0">
                <a:solidFill>
                  <a:schemeClr val="tx2"/>
                </a:solidFill>
              </a:rPr>
              <a:t>Roadmap – On Track</a:t>
            </a:r>
            <a:endParaRPr lang="de-DE" sz="1600" kern="1200" dirty="0">
              <a:solidFill>
                <a:schemeClr val="tx2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DED6022-C280-4252-B02C-4CB4508BF3E6}"/>
              </a:ext>
            </a:extLst>
          </p:cNvPr>
          <p:cNvSpPr/>
          <p:nvPr/>
        </p:nvSpPr>
        <p:spPr bwMode="auto">
          <a:xfrm>
            <a:off x="4937233" y="3841129"/>
            <a:ext cx="891579" cy="167962"/>
          </a:xfrm>
          <a:prstGeom prst="roundRect">
            <a:avLst/>
          </a:prstGeom>
          <a:solidFill>
            <a:srgbClr val="4D88B2">
              <a:alpha val="23137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4D88B2"/>
                </a:solidFill>
                <a:latin typeface="LindeDaxPowerPoint" pitchFamily="34" charset="0"/>
                <a:cs typeface="Arial" charset="0"/>
              </a:rPr>
              <a:t>Mobilization</a:t>
            </a:r>
            <a:endParaRPr lang="en-US" sz="700">
              <a:solidFill>
                <a:srgbClr val="4D88B2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C745A27-4EA9-434C-B431-5ABA268D6184}"/>
              </a:ext>
            </a:extLst>
          </p:cNvPr>
          <p:cNvSpPr/>
          <p:nvPr/>
        </p:nvSpPr>
        <p:spPr bwMode="auto">
          <a:xfrm>
            <a:off x="2636298" y="1662576"/>
            <a:ext cx="980236" cy="157298"/>
          </a:xfrm>
          <a:prstGeom prst="roundRect">
            <a:avLst/>
          </a:prstGeom>
          <a:solidFill>
            <a:srgbClr val="4D88B2">
              <a:alpha val="23137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4D88B2"/>
                </a:solidFill>
                <a:latin typeface="LindeDaxPowerPoint" pitchFamily="34" charset="0"/>
                <a:cs typeface="Arial" charset="0"/>
              </a:rPr>
              <a:t>Mobilization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2734103-41E0-47D2-9FCE-20B4E3D96C00}"/>
              </a:ext>
            </a:extLst>
          </p:cNvPr>
          <p:cNvSpPr/>
          <p:nvPr/>
        </p:nvSpPr>
        <p:spPr bwMode="auto">
          <a:xfrm>
            <a:off x="3213306" y="2202546"/>
            <a:ext cx="1013299" cy="172224"/>
          </a:xfrm>
          <a:prstGeom prst="roundRect">
            <a:avLst/>
          </a:prstGeom>
          <a:solidFill>
            <a:srgbClr val="4D88B2">
              <a:alpha val="23137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4D88B2"/>
                </a:solidFill>
                <a:latin typeface="LindeDaxPowerPoint" pitchFamily="34" charset="0"/>
                <a:cs typeface="Arial" charset="0"/>
              </a:rPr>
              <a:t>Mobilization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2D95A425-4B54-45AE-B4B8-099A525F9237}"/>
              </a:ext>
            </a:extLst>
          </p:cNvPr>
          <p:cNvSpPr/>
          <p:nvPr/>
        </p:nvSpPr>
        <p:spPr bwMode="auto">
          <a:xfrm>
            <a:off x="5899724" y="4527880"/>
            <a:ext cx="847279" cy="178216"/>
          </a:xfrm>
          <a:prstGeom prst="roundRect">
            <a:avLst/>
          </a:prstGeom>
          <a:solidFill>
            <a:srgbClr val="4D88B2">
              <a:alpha val="23137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4D88B2"/>
                </a:solidFill>
                <a:latin typeface="LindeDaxPowerPoint" pitchFamily="34" charset="0"/>
                <a:cs typeface="Arial" charset="0"/>
              </a:rPr>
              <a:t>Mobilization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6F7D37FE-9944-44CE-B295-E0A3ADF505D6}"/>
              </a:ext>
            </a:extLst>
          </p:cNvPr>
          <p:cNvSpPr/>
          <p:nvPr/>
        </p:nvSpPr>
        <p:spPr bwMode="auto">
          <a:xfrm>
            <a:off x="6678145" y="4940064"/>
            <a:ext cx="616215" cy="172942"/>
          </a:xfrm>
          <a:prstGeom prst="roundRect">
            <a:avLst/>
          </a:prstGeom>
          <a:solidFill>
            <a:srgbClr val="4D88B2">
              <a:alpha val="23137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4D88B2"/>
                </a:solidFill>
                <a:latin typeface="LindeDaxPowerPoint" pitchFamily="34" charset="0"/>
                <a:cs typeface="Arial" charset="0"/>
              </a:rPr>
              <a:t>Mobilization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492C4B8-F21D-464F-AE4D-380ED270C52F}"/>
              </a:ext>
            </a:extLst>
          </p:cNvPr>
          <p:cNvSpPr/>
          <p:nvPr/>
        </p:nvSpPr>
        <p:spPr bwMode="auto">
          <a:xfrm>
            <a:off x="6791667" y="5478558"/>
            <a:ext cx="1135820" cy="184914"/>
          </a:xfrm>
          <a:prstGeom prst="roundRect">
            <a:avLst/>
          </a:prstGeom>
          <a:solidFill>
            <a:srgbClr val="4D88B2">
              <a:alpha val="23137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4D88B2"/>
                </a:solidFill>
                <a:latin typeface="LindeDaxPowerPoint" pitchFamily="34" charset="0"/>
                <a:cs typeface="Arial" charset="0"/>
              </a:rPr>
              <a:t>Mobilization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CE65B4A-B61C-4EC3-9F47-2999EBA18245}"/>
              </a:ext>
            </a:extLst>
          </p:cNvPr>
          <p:cNvSpPr/>
          <p:nvPr/>
        </p:nvSpPr>
        <p:spPr bwMode="auto">
          <a:xfrm>
            <a:off x="4814180" y="6598472"/>
            <a:ext cx="221830" cy="108729"/>
          </a:xfrm>
          <a:prstGeom prst="roundRect">
            <a:avLst/>
          </a:prstGeom>
          <a:solidFill>
            <a:srgbClr val="4D88B2">
              <a:alpha val="23137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4D88B2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F351E95-A466-4ABA-AA48-32D15282F204}"/>
              </a:ext>
            </a:extLst>
          </p:cNvPr>
          <p:cNvSpPr/>
          <p:nvPr/>
        </p:nvSpPr>
        <p:spPr bwMode="auto">
          <a:xfrm>
            <a:off x="7944015" y="6598472"/>
            <a:ext cx="221830" cy="1087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ACD58D-F30B-45F4-9F45-88EAFB77782B}"/>
              </a:ext>
            </a:extLst>
          </p:cNvPr>
          <p:cNvSpPr txBox="1"/>
          <p:nvPr/>
        </p:nvSpPr>
        <p:spPr>
          <a:xfrm>
            <a:off x="4987040" y="6543511"/>
            <a:ext cx="721672" cy="216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Mobilization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6F97808-04D3-4BC7-8E1F-136289D0E74A}"/>
              </a:ext>
            </a:extLst>
          </p:cNvPr>
          <p:cNvCxnSpPr/>
          <p:nvPr/>
        </p:nvCxnSpPr>
        <p:spPr bwMode="auto">
          <a:xfrm>
            <a:off x="1800700" y="3272461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AE7168E-8E3A-4B0B-84DB-474808259DB9}"/>
              </a:ext>
            </a:extLst>
          </p:cNvPr>
          <p:cNvCxnSpPr/>
          <p:nvPr/>
        </p:nvCxnSpPr>
        <p:spPr bwMode="auto">
          <a:xfrm>
            <a:off x="1800700" y="3821852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B9AE3CB-9E50-496A-8865-16DE4CDBFFF9}"/>
              </a:ext>
            </a:extLst>
          </p:cNvPr>
          <p:cNvCxnSpPr/>
          <p:nvPr/>
        </p:nvCxnSpPr>
        <p:spPr bwMode="auto">
          <a:xfrm>
            <a:off x="1800700" y="4371243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73A0B7-6EF0-4B6E-BE3B-774E05C26EB8}"/>
              </a:ext>
            </a:extLst>
          </p:cNvPr>
          <p:cNvCxnSpPr/>
          <p:nvPr/>
        </p:nvCxnSpPr>
        <p:spPr bwMode="auto">
          <a:xfrm>
            <a:off x="1800700" y="4920634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4AF4050-C11D-4305-A210-660844819CB0}"/>
              </a:ext>
            </a:extLst>
          </p:cNvPr>
          <p:cNvCxnSpPr/>
          <p:nvPr/>
        </p:nvCxnSpPr>
        <p:spPr bwMode="auto">
          <a:xfrm>
            <a:off x="1800700" y="5470024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997B20E-820E-4BAF-A471-7559DD571894}"/>
              </a:ext>
            </a:extLst>
          </p:cNvPr>
          <p:cNvCxnSpPr/>
          <p:nvPr/>
        </p:nvCxnSpPr>
        <p:spPr bwMode="auto">
          <a:xfrm>
            <a:off x="1800700" y="6019415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A907CD5-D461-4CF7-B490-5732168094EE}"/>
              </a:ext>
            </a:extLst>
          </p:cNvPr>
          <p:cNvCxnSpPr/>
          <p:nvPr/>
        </p:nvCxnSpPr>
        <p:spPr bwMode="auto">
          <a:xfrm>
            <a:off x="1800700" y="2173681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CC5CAB2-CCB7-4C85-A7D3-DA36E33F3565}"/>
              </a:ext>
            </a:extLst>
          </p:cNvPr>
          <p:cNvCxnSpPr/>
          <p:nvPr/>
        </p:nvCxnSpPr>
        <p:spPr bwMode="auto">
          <a:xfrm>
            <a:off x="1800700" y="2723071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34F2527-F683-48D5-B401-6F2EC66819F8}"/>
              </a:ext>
            </a:extLst>
          </p:cNvPr>
          <p:cNvCxnSpPr/>
          <p:nvPr/>
        </p:nvCxnSpPr>
        <p:spPr bwMode="auto">
          <a:xfrm>
            <a:off x="1800700" y="1624291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552F824-764A-4D99-BC96-2EB33E04A208}"/>
              </a:ext>
            </a:extLst>
          </p:cNvPr>
          <p:cNvCxnSpPr/>
          <p:nvPr/>
        </p:nvCxnSpPr>
        <p:spPr bwMode="auto">
          <a:xfrm>
            <a:off x="1800700" y="6444658"/>
            <a:ext cx="8756824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A85FD1C3-03F4-4AF7-8E1A-47696637A386}"/>
              </a:ext>
            </a:extLst>
          </p:cNvPr>
          <p:cNvSpPr/>
          <p:nvPr/>
        </p:nvSpPr>
        <p:spPr bwMode="auto">
          <a:xfrm>
            <a:off x="2986869" y="1527555"/>
            <a:ext cx="172972" cy="205863"/>
          </a:xfrm>
          <a:prstGeom prst="triangle">
            <a:avLst/>
          </a:prstGeom>
          <a:solidFill>
            <a:srgbClr val="009B3C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6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IC1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C3D2535F-01A0-4EAA-BA8B-A5AF216B4A72}"/>
              </a:ext>
            </a:extLst>
          </p:cNvPr>
          <p:cNvSpPr/>
          <p:nvPr/>
        </p:nvSpPr>
        <p:spPr bwMode="auto">
          <a:xfrm>
            <a:off x="3393214" y="1833610"/>
            <a:ext cx="187346" cy="1847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2021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47FC7463-8787-46A2-A6EA-6F8AE7C8400C}"/>
              </a:ext>
            </a:extLst>
          </p:cNvPr>
          <p:cNvSpPr/>
          <p:nvPr/>
        </p:nvSpPr>
        <p:spPr bwMode="auto">
          <a:xfrm>
            <a:off x="2705666" y="1833610"/>
            <a:ext cx="187346" cy="1847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S4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8A066-311A-455B-8481-E930CEB0AE88}"/>
              </a:ext>
            </a:extLst>
          </p:cNvPr>
          <p:cNvSpPr txBox="1"/>
          <p:nvPr/>
        </p:nvSpPr>
        <p:spPr>
          <a:xfrm>
            <a:off x="4710766" y="1894052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22.01.24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D2964B81-E2B2-4340-919E-F460E0DD8D9F}"/>
              </a:ext>
            </a:extLst>
          </p:cNvPr>
          <p:cNvSpPr/>
          <p:nvPr/>
        </p:nvSpPr>
        <p:spPr bwMode="auto">
          <a:xfrm>
            <a:off x="4638894" y="1814108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297BE1D-735B-4020-9409-F5AF92D6FF3A}"/>
              </a:ext>
            </a:extLst>
          </p:cNvPr>
          <p:cNvSpPr txBox="1"/>
          <p:nvPr/>
        </p:nvSpPr>
        <p:spPr>
          <a:xfrm>
            <a:off x="5355606" y="2375929"/>
            <a:ext cx="4732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8.09.24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94699E6-4C5B-467A-AEB8-910D9C92CCC9}"/>
              </a:ext>
            </a:extLst>
          </p:cNvPr>
          <p:cNvSpPr/>
          <p:nvPr/>
        </p:nvSpPr>
        <p:spPr bwMode="auto">
          <a:xfrm>
            <a:off x="4720315" y="2820967"/>
            <a:ext cx="1074355" cy="36004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 dirty="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Greater China (RGC)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P6E SDT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892A356-7676-4323-9D3A-3F36A9710367}"/>
              </a:ext>
            </a:extLst>
          </p:cNvPr>
          <p:cNvSpPr txBox="1"/>
          <p:nvPr/>
        </p:nvSpPr>
        <p:spPr>
          <a:xfrm>
            <a:off x="5783328" y="2936792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16.02.25</a:t>
            </a:r>
          </a:p>
        </p:txBody>
      </p:sp>
      <p:sp>
        <p:nvSpPr>
          <p:cNvPr id="161" name="Star: 5 Points 160">
            <a:extLst>
              <a:ext uri="{FF2B5EF4-FFF2-40B4-BE49-F238E27FC236}">
                <a16:creationId xmlns:a16="http://schemas.microsoft.com/office/drawing/2014/main" id="{8D873387-ECD5-4FD2-AE62-1D73D930591C}"/>
              </a:ext>
            </a:extLst>
          </p:cNvPr>
          <p:cNvSpPr/>
          <p:nvPr/>
        </p:nvSpPr>
        <p:spPr bwMode="auto">
          <a:xfrm>
            <a:off x="5702400" y="2901175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2AD24D-E5F8-4900-9532-269770ADE757}"/>
              </a:ext>
            </a:extLst>
          </p:cNvPr>
          <p:cNvSpPr txBox="1"/>
          <p:nvPr/>
        </p:nvSpPr>
        <p:spPr>
          <a:xfrm>
            <a:off x="6335568" y="3489038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11.08.25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D500341-B241-499D-973F-9DA27376F519}"/>
              </a:ext>
            </a:extLst>
          </p:cNvPr>
          <p:cNvSpPr txBox="1"/>
          <p:nvPr/>
        </p:nvSpPr>
        <p:spPr>
          <a:xfrm>
            <a:off x="4254807" y="2943142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19.02.24</a:t>
            </a:r>
          </a:p>
        </p:txBody>
      </p:sp>
      <p:sp>
        <p:nvSpPr>
          <p:cNvPr id="175" name="Star: 5 Points 174">
            <a:extLst>
              <a:ext uri="{FF2B5EF4-FFF2-40B4-BE49-F238E27FC236}">
                <a16:creationId xmlns:a16="http://schemas.microsoft.com/office/drawing/2014/main" id="{9EED5046-795A-45D5-8967-34651045A759}"/>
              </a:ext>
            </a:extLst>
          </p:cNvPr>
          <p:cNvSpPr/>
          <p:nvPr/>
        </p:nvSpPr>
        <p:spPr bwMode="auto">
          <a:xfrm>
            <a:off x="4625137" y="2901175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E015AC7-243E-417E-8E49-0524B8F24C5C}"/>
              </a:ext>
            </a:extLst>
          </p:cNvPr>
          <p:cNvSpPr txBox="1"/>
          <p:nvPr/>
        </p:nvSpPr>
        <p:spPr>
          <a:xfrm>
            <a:off x="3755808" y="2375929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01.09.23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E4BF9DD2-60D1-46A5-AB91-D74AB6FC661D}"/>
              </a:ext>
            </a:extLst>
          </p:cNvPr>
          <p:cNvSpPr/>
          <p:nvPr/>
        </p:nvSpPr>
        <p:spPr bwMode="auto">
          <a:xfrm>
            <a:off x="5828812" y="3926969"/>
            <a:ext cx="1026390" cy="36004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US &amp; Mexico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P2E SDT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FA8596E5-B650-44C2-A394-AF46F8749C8A}"/>
              </a:ext>
            </a:extLst>
          </p:cNvPr>
          <p:cNvSpPr/>
          <p:nvPr/>
        </p:nvSpPr>
        <p:spPr bwMode="auto">
          <a:xfrm>
            <a:off x="5192144" y="3376981"/>
            <a:ext cx="1171253" cy="36004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RAF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P9E SDT</a:t>
            </a:r>
          </a:p>
        </p:txBody>
      </p:sp>
      <p:sp>
        <p:nvSpPr>
          <p:cNvPr id="202" name="Star: 5 Points 201">
            <a:extLst>
              <a:ext uri="{FF2B5EF4-FFF2-40B4-BE49-F238E27FC236}">
                <a16:creationId xmlns:a16="http://schemas.microsoft.com/office/drawing/2014/main" id="{A5D8BC93-22D0-4A1F-AFB1-2ED80121CFBD}"/>
              </a:ext>
            </a:extLst>
          </p:cNvPr>
          <p:cNvSpPr/>
          <p:nvPr/>
        </p:nvSpPr>
        <p:spPr bwMode="auto">
          <a:xfrm>
            <a:off x="6269639" y="3457189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03" name="Star: 5 Points 202">
            <a:extLst>
              <a:ext uri="{FF2B5EF4-FFF2-40B4-BE49-F238E27FC236}">
                <a16:creationId xmlns:a16="http://schemas.microsoft.com/office/drawing/2014/main" id="{AEF98CDB-0423-481F-8CA3-3DA832D80A88}"/>
              </a:ext>
            </a:extLst>
          </p:cNvPr>
          <p:cNvSpPr/>
          <p:nvPr/>
        </p:nvSpPr>
        <p:spPr bwMode="auto">
          <a:xfrm>
            <a:off x="5098349" y="3457189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C04E150-B53E-458B-ABD6-0137B1A61AF1}"/>
              </a:ext>
            </a:extLst>
          </p:cNvPr>
          <p:cNvSpPr txBox="1"/>
          <p:nvPr/>
        </p:nvSpPr>
        <p:spPr>
          <a:xfrm>
            <a:off x="6848296" y="4048194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09.03.26</a:t>
            </a:r>
          </a:p>
        </p:txBody>
      </p:sp>
      <p:sp>
        <p:nvSpPr>
          <p:cNvPr id="205" name="Star: 5 Points 204">
            <a:extLst>
              <a:ext uri="{FF2B5EF4-FFF2-40B4-BE49-F238E27FC236}">
                <a16:creationId xmlns:a16="http://schemas.microsoft.com/office/drawing/2014/main" id="{76A19C60-62DB-48FE-8859-F6DA7288AF8E}"/>
              </a:ext>
            </a:extLst>
          </p:cNvPr>
          <p:cNvSpPr/>
          <p:nvPr/>
        </p:nvSpPr>
        <p:spPr bwMode="auto">
          <a:xfrm>
            <a:off x="6762605" y="4004828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07" name="Star: 5 Points 206">
            <a:extLst>
              <a:ext uri="{FF2B5EF4-FFF2-40B4-BE49-F238E27FC236}">
                <a16:creationId xmlns:a16="http://schemas.microsoft.com/office/drawing/2014/main" id="{13BA1FC6-94FC-4030-8F80-EA44969E9CE8}"/>
              </a:ext>
            </a:extLst>
          </p:cNvPr>
          <p:cNvSpPr/>
          <p:nvPr/>
        </p:nvSpPr>
        <p:spPr bwMode="auto">
          <a:xfrm>
            <a:off x="5734055" y="4004828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EDD0B9D5-2441-4902-A330-00AC9879E8B4}"/>
              </a:ext>
            </a:extLst>
          </p:cNvPr>
          <p:cNvSpPr/>
          <p:nvPr/>
        </p:nvSpPr>
        <p:spPr bwMode="auto">
          <a:xfrm>
            <a:off x="7295854" y="5031275"/>
            <a:ext cx="1079894" cy="36004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LT (RSP)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PEA SDT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1D2DF66-1357-4678-BDD3-2912106DD91E}"/>
              </a:ext>
            </a:extLst>
          </p:cNvPr>
          <p:cNvSpPr txBox="1"/>
          <p:nvPr/>
        </p:nvSpPr>
        <p:spPr>
          <a:xfrm>
            <a:off x="7818421" y="4629785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21.02.27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2002AEF-AFAD-4061-B78F-6193F6551831}"/>
              </a:ext>
            </a:extLst>
          </p:cNvPr>
          <p:cNvSpPr txBox="1"/>
          <p:nvPr/>
        </p:nvSpPr>
        <p:spPr>
          <a:xfrm>
            <a:off x="6665035" y="4338357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01.02.26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C7C5D9B1-32B8-40BB-8EAE-D0F8024A4089}"/>
              </a:ext>
            </a:extLst>
          </p:cNvPr>
          <p:cNvSpPr/>
          <p:nvPr/>
        </p:nvSpPr>
        <p:spPr bwMode="auto">
          <a:xfrm>
            <a:off x="6749876" y="4483014"/>
            <a:ext cx="1079101" cy="36004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Impress (REN)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P01 SDT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7F2184E-C2A5-4AEC-AE3A-C0B1896475AD}"/>
              </a:ext>
            </a:extLst>
          </p:cNvPr>
          <p:cNvSpPr txBox="1"/>
          <p:nvPr/>
        </p:nvSpPr>
        <p:spPr>
          <a:xfrm>
            <a:off x="8375749" y="5177375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19.09.27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017EE66-8906-4664-8B4A-EB7F164E3368}"/>
              </a:ext>
            </a:extLst>
          </p:cNvPr>
          <p:cNvSpPr txBox="1"/>
          <p:nvPr/>
        </p:nvSpPr>
        <p:spPr>
          <a:xfrm>
            <a:off x="6790415" y="5177375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01.09.26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2B8BA2AB-30DF-4F62-AF88-A914982F6E38}"/>
              </a:ext>
            </a:extLst>
          </p:cNvPr>
          <p:cNvSpPr/>
          <p:nvPr/>
        </p:nvSpPr>
        <p:spPr bwMode="auto">
          <a:xfrm>
            <a:off x="8284796" y="5118523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29" name="Star: 5 Points 228">
            <a:extLst>
              <a:ext uri="{FF2B5EF4-FFF2-40B4-BE49-F238E27FC236}">
                <a16:creationId xmlns:a16="http://schemas.microsoft.com/office/drawing/2014/main" id="{FADFF15B-6AC2-4EB6-8FDB-AE29739A38C3}"/>
              </a:ext>
            </a:extLst>
          </p:cNvPr>
          <p:cNvSpPr/>
          <p:nvPr/>
        </p:nvSpPr>
        <p:spPr bwMode="auto">
          <a:xfrm>
            <a:off x="7199232" y="5118523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16" name="Star: 5 Points 215">
            <a:extLst>
              <a:ext uri="{FF2B5EF4-FFF2-40B4-BE49-F238E27FC236}">
                <a16:creationId xmlns:a16="http://schemas.microsoft.com/office/drawing/2014/main" id="{61BD46C7-238D-481E-AB05-830ECA2AD897}"/>
              </a:ext>
            </a:extLst>
          </p:cNvPr>
          <p:cNvSpPr/>
          <p:nvPr/>
        </p:nvSpPr>
        <p:spPr bwMode="auto">
          <a:xfrm>
            <a:off x="7731143" y="4577813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18" name="Star: 5 Points 217">
            <a:extLst>
              <a:ext uri="{FF2B5EF4-FFF2-40B4-BE49-F238E27FC236}">
                <a16:creationId xmlns:a16="http://schemas.microsoft.com/office/drawing/2014/main" id="{4D0FE31D-40F3-4A5D-B56C-73F209D4A66A}"/>
              </a:ext>
            </a:extLst>
          </p:cNvPr>
          <p:cNvSpPr/>
          <p:nvPr/>
        </p:nvSpPr>
        <p:spPr bwMode="auto">
          <a:xfrm>
            <a:off x="6655217" y="4577813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30" name="Star: 5 Points 229">
            <a:extLst>
              <a:ext uri="{FF2B5EF4-FFF2-40B4-BE49-F238E27FC236}">
                <a16:creationId xmlns:a16="http://schemas.microsoft.com/office/drawing/2014/main" id="{FC1AFB9A-F5DE-4A17-817F-F1C9E174D872}"/>
              </a:ext>
            </a:extLst>
          </p:cNvPr>
          <p:cNvSpPr/>
          <p:nvPr/>
        </p:nvSpPr>
        <p:spPr bwMode="auto">
          <a:xfrm>
            <a:off x="3521485" y="1814108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58224F7-63DF-49B4-9FC3-C5D9A15EF8EE}"/>
              </a:ext>
            </a:extLst>
          </p:cNvPr>
          <p:cNvSpPr txBox="1"/>
          <p:nvPr/>
        </p:nvSpPr>
        <p:spPr>
          <a:xfrm>
            <a:off x="3416108" y="1549589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01.01.23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F3F71601-1814-46D6-B84F-D14903D7834D}"/>
              </a:ext>
            </a:extLst>
          </p:cNvPr>
          <p:cNvSpPr/>
          <p:nvPr/>
        </p:nvSpPr>
        <p:spPr bwMode="auto">
          <a:xfrm>
            <a:off x="7930785" y="5538040"/>
            <a:ext cx="1273546" cy="408169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InTouch (REW/REE)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GPA SDT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274402E-087B-4AE3-8AE3-06ECFC62DE60}"/>
              </a:ext>
            </a:extLst>
          </p:cNvPr>
          <p:cNvSpPr txBox="1"/>
          <p:nvPr/>
        </p:nvSpPr>
        <p:spPr>
          <a:xfrm>
            <a:off x="9205636" y="5745729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14.05.28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948E3AA6-02ED-4238-B9C0-CE69720C7E06}"/>
              </a:ext>
            </a:extLst>
          </p:cNvPr>
          <p:cNvSpPr/>
          <p:nvPr/>
        </p:nvSpPr>
        <p:spPr bwMode="auto">
          <a:xfrm>
            <a:off x="9109868" y="5653085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id="{3BE10B5C-83EF-4E89-98DE-FCA0CA7CD935}"/>
              </a:ext>
            </a:extLst>
          </p:cNvPr>
          <p:cNvSpPr/>
          <p:nvPr/>
        </p:nvSpPr>
        <p:spPr bwMode="auto">
          <a:xfrm>
            <a:off x="7828976" y="5653085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1A4DB50-002E-4DCD-84C3-61A718115E7E}"/>
              </a:ext>
            </a:extLst>
          </p:cNvPr>
          <p:cNvSpPr txBox="1"/>
          <p:nvPr/>
        </p:nvSpPr>
        <p:spPr>
          <a:xfrm>
            <a:off x="7485260" y="5783829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01.04.27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B1366EF0-6D76-4CCB-926B-07B5B9E4D0E3}"/>
              </a:ext>
            </a:extLst>
          </p:cNvPr>
          <p:cNvSpPr/>
          <p:nvPr/>
        </p:nvSpPr>
        <p:spPr bwMode="auto">
          <a:xfrm>
            <a:off x="3131146" y="2333896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0C42E76-8C69-4FCA-9F0C-FD63395B96DC}"/>
              </a:ext>
            </a:extLst>
          </p:cNvPr>
          <p:cNvSpPr txBox="1"/>
          <p:nvPr/>
        </p:nvSpPr>
        <p:spPr>
          <a:xfrm>
            <a:off x="2722054" y="2375929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01.07.22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58A2D0B-B8E1-44EB-9EF3-9C2C1222C5F3}"/>
              </a:ext>
            </a:extLst>
          </p:cNvPr>
          <p:cNvSpPr txBox="1"/>
          <p:nvPr/>
        </p:nvSpPr>
        <p:spPr>
          <a:xfrm>
            <a:off x="3431814" y="2869817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01.03.23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0D06CE9-E27A-48B3-873F-198B45124409}"/>
              </a:ext>
            </a:extLst>
          </p:cNvPr>
          <p:cNvSpPr txBox="1"/>
          <p:nvPr/>
        </p:nvSpPr>
        <p:spPr>
          <a:xfrm>
            <a:off x="3779218" y="3425523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01.08.23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9847942F-20CD-4469-87C3-774D16EB6660}"/>
              </a:ext>
            </a:extLst>
          </p:cNvPr>
          <p:cNvSpPr/>
          <p:nvPr/>
        </p:nvSpPr>
        <p:spPr bwMode="auto">
          <a:xfrm>
            <a:off x="4838371" y="3908428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BB2A571-A28F-48CF-A228-17DCF529729E}"/>
              </a:ext>
            </a:extLst>
          </p:cNvPr>
          <p:cNvSpPr txBox="1"/>
          <p:nvPr/>
        </p:nvSpPr>
        <p:spPr>
          <a:xfrm>
            <a:off x="4441261" y="3953510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01.05.24</a:t>
            </a:r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id="{E1BB441D-09DB-45D8-A777-DA46C36D22EB}"/>
              </a:ext>
            </a:extLst>
          </p:cNvPr>
          <p:cNvSpPr/>
          <p:nvPr/>
        </p:nvSpPr>
        <p:spPr bwMode="auto">
          <a:xfrm>
            <a:off x="6149210" y="5280448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0579A02-7D1B-4C94-885E-ED99BA0A0181}"/>
              </a:ext>
            </a:extLst>
          </p:cNvPr>
          <p:cNvSpPr txBox="1"/>
          <p:nvPr/>
        </p:nvSpPr>
        <p:spPr>
          <a:xfrm>
            <a:off x="5743538" y="5294065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01.10.25</a:t>
            </a:r>
          </a:p>
        </p:txBody>
      </p:sp>
      <p:sp>
        <p:nvSpPr>
          <p:cNvPr id="255" name="Star: 5 Points 254">
            <a:extLst>
              <a:ext uri="{FF2B5EF4-FFF2-40B4-BE49-F238E27FC236}">
                <a16:creationId xmlns:a16="http://schemas.microsoft.com/office/drawing/2014/main" id="{52C7BE9C-4588-4051-804E-1D238D717C6A}"/>
              </a:ext>
            </a:extLst>
          </p:cNvPr>
          <p:cNvSpPr/>
          <p:nvPr/>
        </p:nvSpPr>
        <p:spPr bwMode="auto">
          <a:xfrm>
            <a:off x="6701951" y="5481518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8A92772-1D61-493E-88F9-560199F24785}"/>
              </a:ext>
            </a:extLst>
          </p:cNvPr>
          <p:cNvSpPr txBox="1"/>
          <p:nvPr/>
        </p:nvSpPr>
        <p:spPr>
          <a:xfrm>
            <a:off x="6277361" y="5500566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01.02.26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869D1BF1-EDED-4BFB-AA08-F5F9BA5686D3}"/>
              </a:ext>
            </a:extLst>
          </p:cNvPr>
          <p:cNvSpPr/>
          <p:nvPr/>
        </p:nvSpPr>
        <p:spPr bwMode="auto">
          <a:xfrm>
            <a:off x="5734055" y="4733834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AC4DADE-F3A6-4BD8-AC30-0991532CF36B}"/>
              </a:ext>
            </a:extLst>
          </p:cNvPr>
          <p:cNvSpPr txBox="1"/>
          <p:nvPr/>
        </p:nvSpPr>
        <p:spPr>
          <a:xfrm>
            <a:off x="5353577" y="4756100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01.03.25</a:t>
            </a: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FC9DEC47-210B-4A40-A253-49044AA46A5F}"/>
              </a:ext>
            </a:extLst>
          </p:cNvPr>
          <p:cNvSpPr/>
          <p:nvPr/>
        </p:nvSpPr>
        <p:spPr bwMode="auto">
          <a:xfrm>
            <a:off x="4022882" y="3656530"/>
            <a:ext cx="975383" cy="147255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P9E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BE5BEBB7-4573-41D2-94C1-0FE22CE4EF03}"/>
              </a:ext>
            </a:extLst>
          </p:cNvPr>
          <p:cNvSpPr/>
          <p:nvPr/>
        </p:nvSpPr>
        <p:spPr bwMode="auto">
          <a:xfrm>
            <a:off x="5056049" y="4211188"/>
            <a:ext cx="863960" cy="147255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P2E</a:t>
            </a: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C1E84174-C3E0-4EA6-B6B5-78320FB17886}"/>
              </a:ext>
            </a:extLst>
          </p:cNvPr>
          <p:cNvSpPr/>
          <p:nvPr/>
        </p:nvSpPr>
        <p:spPr bwMode="auto">
          <a:xfrm>
            <a:off x="3458074" y="2545873"/>
            <a:ext cx="578407" cy="161980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PRD</a:t>
            </a: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2704AB96-4E51-4C0B-A856-DE7636E98924}"/>
              </a:ext>
            </a:extLst>
          </p:cNvPr>
          <p:cNvSpPr/>
          <p:nvPr/>
        </p:nvSpPr>
        <p:spPr bwMode="auto">
          <a:xfrm>
            <a:off x="5430838" y="4936160"/>
            <a:ext cx="932559" cy="161980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PEA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D318FE00-013A-49AB-AE40-51FF317F1240}"/>
              </a:ext>
            </a:extLst>
          </p:cNvPr>
          <p:cNvSpPr/>
          <p:nvPr/>
        </p:nvSpPr>
        <p:spPr bwMode="auto">
          <a:xfrm>
            <a:off x="4022883" y="5687704"/>
            <a:ext cx="778741" cy="161980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Technical Clean-Up</a:t>
            </a: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4575CDA0-0B37-4EB9-872E-61F4E4A0EB9C}"/>
              </a:ext>
            </a:extLst>
          </p:cNvPr>
          <p:cNvSpPr/>
          <p:nvPr/>
        </p:nvSpPr>
        <p:spPr bwMode="auto">
          <a:xfrm>
            <a:off x="4812928" y="5505450"/>
            <a:ext cx="1266155" cy="161980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REW/REE GPA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AC4E50D-5A43-4076-9E1C-4D2978B6A513}"/>
              </a:ext>
            </a:extLst>
          </p:cNvPr>
          <p:cNvSpPr/>
          <p:nvPr/>
        </p:nvSpPr>
        <p:spPr bwMode="auto">
          <a:xfrm>
            <a:off x="2958942" y="2025407"/>
            <a:ext cx="578407" cy="147255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P8E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F69687F0-59A3-4B01-B2DF-F5FED6599A55}"/>
              </a:ext>
            </a:extLst>
          </p:cNvPr>
          <p:cNvSpPr/>
          <p:nvPr/>
        </p:nvSpPr>
        <p:spPr bwMode="auto">
          <a:xfrm>
            <a:off x="4235656" y="2272428"/>
            <a:ext cx="1105593" cy="360040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b="1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RUI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PRD SDT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48D9417F-38E1-4108-8356-6203CDA3EC72}"/>
              </a:ext>
            </a:extLst>
          </p:cNvPr>
          <p:cNvSpPr/>
          <p:nvPr/>
        </p:nvSpPr>
        <p:spPr bwMode="auto">
          <a:xfrm>
            <a:off x="3752030" y="2744807"/>
            <a:ext cx="965885" cy="164004"/>
          </a:xfrm>
          <a:prstGeom prst="roundRect">
            <a:avLst/>
          </a:prstGeom>
          <a:solidFill>
            <a:srgbClr val="4D88B2">
              <a:alpha val="23137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4D88B2"/>
                </a:solidFill>
                <a:latin typeface="LindeDaxPowerPoint" pitchFamily="34" charset="0"/>
                <a:cs typeface="Arial" charset="0"/>
              </a:rPr>
              <a:t>Mobilization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32005C8-C282-49D1-A08F-78C3EE7196A0}"/>
              </a:ext>
            </a:extLst>
          </p:cNvPr>
          <p:cNvSpPr/>
          <p:nvPr/>
        </p:nvSpPr>
        <p:spPr bwMode="auto">
          <a:xfrm>
            <a:off x="4482567" y="3293367"/>
            <a:ext cx="710658" cy="173427"/>
          </a:xfrm>
          <a:prstGeom prst="roundRect">
            <a:avLst/>
          </a:prstGeom>
          <a:solidFill>
            <a:srgbClr val="4D88B2">
              <a:alpha val="23137"/>
            </a:srgb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1">
                <a:solidFill>
                  <a:srgbClr val="4D88B2"/>
                </a:solidFill>
                <a:latin typeface="LindeDaxPowerPoint" pitchFamily="34" charset="0"/>
                <a:cs typeface="Arial" charset="0"/>
              </a:rPr>
              <a:t>Mobilization</a:t>
            </a:r>
          </a:p>
        </p:txBody>
      </p:sp>
      <p:sp>
        <p:nvSpPr>
          <p:cNvPr id="249" name="Star: 5 Points 248">
            <a:extLst>
              <a:ext uri="{FF2B5EF4-FFF2-40B4-BE49-F238E27FC236}">
                <a16:creationId xmlns:a16="http://schemas.microsoft.com/office/drawing/2014/main" id="{F64930DC-698B-4425-9C99-15E2DCD8949B}"/>
              </a:ext>
            </a:extLst>
          </p:cNvPr>
          <p:cNvSpPr/>
          <p:nvPr/>
        </p:nvSpPr>
        <p:spPr bwMode="auto">
          <a:xfrm>
            <a:off x="4175297" y="3406555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03BE83F4-4E5B-4B51-A986-9BB207FB5B2D}"/>
              </a:ext>
            </a:extLst>
          </p:cNvPr>
          <p:cNvSpPr/>
          <p:nvPr/>
        </p:nvSpPr>
        <p:spPr bwMode="auto">
          <a:xfrm>
            <a:off x="5251802" y="2351066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83" name="Star: 5 Points 182">
            <a:extLst>
              <a:ext uri="{FF2B5EF4-FFF2-40B4-BE49-F238E27FC236}">
                <a16:creationId xmlns:a16="http://schemas.microsoft.com/office/drawing/2014/main" id="{2333C292-C87D-465F-8415-88E8764EAFB7}"/>
              </a:ext>
            </a:extLst>
          </p:cNvPr>
          <p:cNvSpPr/>
          <p:nvPr/>
        </p:nvSpPr>
        <p:spPr bwMode="auto">
          <a:xfrm>
            <a:off x="4144572" y="2351066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49D08822-3C49-4E6F-9E47-623B5C186CAE}"/>
              </a:ext>
            </a:extLst>
          </p:cNvPr>
          <p:cNvSpPr/>
          <p:nvPr/>
        </p:nvSpPr>
        <p:spPr bwMode="auto">
          <a:xfrm>
            <a:off x="3933379" y="3650228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D59CB4F-3A0E-49D8-AD7B-AC163EE64C0C}"/>
              </a:ext>
            </a:extLst>
          </p:cNvPr>
          <p:cNvSpPr txBox="1"/>
          <p:nvPr/>
        </p:nvSpPr>
        <p:spPr>
          <a:xfrm>
            <a:off x="3622074" y="5807721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01.04.23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5E696034-2BF9-4A7C-88DE-B4F3E5984E2A}"/>
              </a:ext>
            </a:extLst>
          </p:cNvPr>
          <p:cNvSpPr/>
          <p:nvPr/>
        </p:nvSpPr>
        <p:spPr bwMode="auto">
          <a:xfrm>
            <a:off x="3915435" y="5676203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2B953C1-813D-4952-B4D6-013F634978DA}"/>
              </a:ext>
            </a:extLst>
          </p:cNvPr>
          <p:cNvSpPr txBox="1"/>
          <p:nvPr/>
        </p:nvSpPr>
        <p:spPr>
          <a:xfrm>
            <a:off x="4552080" y="4222041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01.06.24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0C98DF3F-D43D-4F48-8807-47AEADF9E049}"/>
              </a:ext>
            </a:extLst>
          </p:cNvPr>
          <p:cNvSpPr/>
          <p:nvPr/>
        </p:nvSpPr>
        <p:spPr bwMode="auto">
          <a:xfrm>
            <a:off x="4953552" y="4196529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A3EE2A2-9A9C-4914-9859-08060A738489}"/>
              </a:ext>
            </a:extLst>
          </p:cNvPr>
          <p:cNvSpPr txBox="1"/>
          <p:nvPr/>
        </p:nvSpPr>
        <p:spPr>
          <a:xfrm>
            <a:off x="4942622" y="4958064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05.11.24</a:t>
            </a:r>
          </a:p>
        </p:txBody>
      </p:sp>
      <p:sp>
        <p:nvSpPr>
          <p:cNvPr id="283" name="Star: 5 Points 282">
            <a:extLst>
              <a:ext uri="{FF2B5EF4-FFF2-40B4-BE49-F238E27FC236}">
                <a16:creationId xmlns:a16="http://schemas.microsoft.com/office/drawing/2014/main" id="{A592E8A8-2E28-4A5D-A924-5F50D5682236}"/>
              </a:ext>
            </a:extLst>
          </p:cNvPr>
          <p:cNvSpPr/>
          <p:nvPr/>
        </p:nvSpPr>
        <p:spPr bwMode="auto">
          <a:xfrm>
            <a:off x="5341248" y="4933802"/>
            <a:ext cx="185954" cy="173427"/>
          </a:xfrm>
          <a:prstGeom prst="star5">
            <a:avLst/>
          </a:prstGeom>
          <a:solidFill>
            <a:srgbClr val="FFD2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47" name="Star: 5 Points 246">
            <a:extLst>
              <a:ext uri="{FF2B5EF4-FFF2-40B4-BE49-F238E27FC236}">
                <a16:creationId xmlns:a16="http://schemas.microsoft.com/office/drawing/2014/main" id="{AAC81697-501B-49BF-BB15-AF9153528966}"/>
              </a:ext>
            </a:extLst>
          </p:cNvPr>
          <p:cNvSpPr/>
          <p:nvPr/>
        </p:nvSpPr>
        <p:spPr bwMode="auto">
          <a:xfrm>
            <a:off x="3840906" y="2831605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pic>
        <p:nvPicPr>
          <p:cNvPr id="159" name="Picture 2" descr="Image result for grüner haken">
            <a:extLst>
              <a:ext uri="{FF2B5EF4-FFF2-40B4-BE49-F238E27FC236}">
                <a16:creationId xmlns:a16="http://schemas.microsoft.com/office/drawing/2014/main" id="{58A31EB4-DFE0-4489-9E6D-A7B1CBCC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587" y="1682433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2" descr="Image result for grüner haken">
            <a:extLst>
              <a:ext uri="{FF2B5EF4-FFF2-40B4-BE49-F238E27FC236}">
                <a16:creationId xmlns:a16="http://schemas.microsoft.com/office/drawing/2014/main" id="{45BD84A3-BC10-4C68-A0E9-FFAE29246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59" y="1866092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2" descr="Image result for grüner haken">
            <a:extLst>
              <a:ext uri="{FF2B5EF4-FFF2-40B4-BE49-F238E27FC236}">
                <a16:creationId xmlns:a16="http://schemas.microsoft.com/office/drawing/2014/main" id="{2AE9B592-2224-4C59-BEAF-C7CDD434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04" y="2035584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" descr="Image result for grüner haken">
            <a:extLst>
              <a:ext uri="{FF2B5EF4-FFF2-40B4-BE49-F238E27FC236}">
                <a16:creationId xmlns:a16="http://schemas.microsoft.com/office/drawing/2014/main" id="{1C40B106-E3AC-45FF-9FA3-6C94C4647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181" y="1866092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2" descr="Image result for grüner haken">
            <a:extLst>
              <a:ext uri="{FF2B5EF4-FFF2-40B4-BE49-F238E27FC236}">
                <a16:creationId xmlns:a16="http://schemas.microsoft.com/office/drawing/2014/main" id="{E8AA7532-EA22-4918-9C8C-596E1C1B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507" y="2416644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843FAEA2-C41C-404A-98FC-AA6F36DDA2BD}"/>
              </a:ext>
            </a:extLst>
          </p:cNvPr>
          <p:cNvSpPr txBox="1"/>
          <p:nvPr/>
        </p:nvSpPr>
        <p:spPr>
          <a:xfrm>
            <a:off x="3524287" y="3675740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01.06.23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DE0D0D9-8948-460F-80C4-246715C96139}"/>
              </a:ext>
            </a:extLst>
          </p:cNvPr>
          <p:cNvSpPr txBox="1"/>
          <p:nvPr/>
        </p:nvSpPr>
        <p:spPr>
          <a:xfrm>
            <a:off x="3351436" y="3115382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01.04.23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C281046-1F08-46F9-97AE-563B8BC8B8BE}"/>
              </a:ext>
            </a:extLst>
          </p:cNvPr>
          <p:cNvSpPr txBox="1"/>
          <p:nvPr/>
        </p:nvSpPr>
        <p:spPr>
          <a:xfrm rot="16200000">
            <a:off x="366507" y="2858115"/>
            <a:ext cx="2746954" cy="279307"/>
          </a:xfrm>
          <a:prstGeom prst="rect">
            <a:avLst/>
          </a:prstGeom>
          <a:solidFill>
            <a:srgbClr val="E5E8EB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BOCT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D2B7E39-DBF3-4DAE-A875-2C561A9E162B}"/>
              </a:ext>
            </a:extLst>
          </p:cNvPr>
          <p:cNvSpPr/>
          <p:nvPr/>
        </p:nvSpPr>
        <p:spPr bwMode="auto">
          <a:xfrm>
            <a:off x="3852404" y="3104633"/>
            <a:ext cx="747860" cy="147255"/>
          </a:xfrm>
          <a:prstGeom prst="roundRect">
            <a:avLst/>
          </a:prstGeom>
          <a:solidFill>
            <a:srgbClr val="BECD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P6E</a:t>
            </a:r>
          </a:p>
        </p:txBody>
      </p:sp>
      <p:sp>
        <p:nvSpPr>
          <p:cNvPr id="279" name="Star: 5 Points 278">
            <a:extLst>
              <a:ext uri="{FF2B5EF4-FFF2-40B4-BE49-F238E27FC236}">
                <a16:creationId xmlns:a16="http://schemas.microsoft.com/office/drawing/2014/main" id="{316A035D-6E9D-46B2-BD5E-848E2FF6E48F}"/>
              </a:ext>
            </a:extLst>
          </p:cNvPr>
          <p:cNvSpPr/>
          <p:nvPr/>
        </p:nvSpPr>
        <p:spPr bwMode="auto">
          <a:xfrm>
            <a:off x="3745409" y="3089870"/>
            <a:ext cx="185954" cy="173427"/>
          </a:xfrm>
          <a:prstGeom prst="star5">
            <a:avLst/>
          </a:prstGeom>
          <a:solidFill>
            <a:srgbClr val="00B05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pic>
        <p:nvPicPr>
          <p:cNvPr id="2" name="Picture 2" descr="Image result for grüner haken">
            <a:extLst>
              <a:ext uri="{FF2B5EF4-FFF2-40B4-BE49-F238E27FC236}">
                <a16:creationId xmlns:a16="http://schemas.microsoft.com/office/drawing/2014/main" id="{2DD615AA-EEB5-585C-52AB-651EC9EE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12" y="2569741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grüner haken">
            <a:extLst>
              <a:ext uri="{FF2B5EF4-FFF2-40B4-BE49-F238E27FC236}">
                <a16:creationId xmlns:a16="http://schemas.microsoft.com/office/drawing/2014/main" id="{361C7813-573A-681F-4CC5-46975AE09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63" y="2911564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EED5B12C-BD54-478B-8B1B-F8521C2DFAF2}"/>
              </a:ext>
            </a:extLst>
          </p:cNvPr>
          <p:cNvSpPr txBox="1"/>
          <p:nvPr/>
        </p:nvSpPr>
        <p:spPr>
          <a:xfrm>
            <a:off x="4909607" y="3590438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01.08.24</a:t>
            </a:r>
          </a:p>
        </p:txBody>
      </p:sp>
      <p:pic>
        <p:nvPicPr>
          <p:cNvPr id="9" name="Picture 2" descr="Image result for grüner haken">
            <a:extLst>
              <a:ext uri="{FF2B5EF4-FFF2-40B4-BE49-F238E27FC236}">
                <a16:creationId xmlns:a16="http://schemas.microsoft.com/office/drawing/2014/main" id="{41E029E3-B986-A83E-48E3-78D16C2F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61" y="2226557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08E8807-E39D-8285-CF0F-AFDDEEC09E06}"/>
              </a:ext>
            </a:extLst>
          </p:cNvPr>
          <p:cNvSpPr/>
          <p:nvPr/>
        </p:nvSpPr>
        <p:spPr bwMode="auto">
          <a:xfrm>
            <a:off x="7320306" y="1520163"/>
            <a:ext cx="172972" cy="205863"/>
          </a:xfrm>
          <a:prstGeom prst="triangle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600" dirty="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IC5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7BA6BF-0810-09F3-93D3-15C529863A70}"/>
              </a:ext>
            </a:extLst>
          </p:cNvPr>
          <p:cNvSpPr/>
          <p:nvPr/>
        </p:nvSpPr>
        <p:spPr bwMode="auto">
          <a:xfrm>
            <a:off x="6310552" y="1520163"/>
            <a:ext cx="172972" cy="205863"/>
          </a:xfrm>
          <a:prstGeom prst="triangle">
            <a:avLst/>
          </a:prstGeom>
          <a:solidFill>
            <a:srgbClr val="00A0E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600" dirty="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IC4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921090F-F457-B991-1A01-F8C2781F47A1}"/>
              </a:ext>
            </a:extLst>
          </p:cNvPr>
          <p:cNvSpPr/>
          <p:nvPr/>
        </p:nvSpPr>
        <p:spPr bwMode="auto">
          <a:xfrm>
            <a:off x="4357012" y="1520163"/>
            <a:ext cx="172972" cy="205863"/>
          </a:xfrm>
          <a:prstGeom prst="triangl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6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IC2</a:t>
            </a:r>
          </a:p>
        </p:txBody>
      </p:sp>
      <p:pic>
        <p:nvPicPr>
          <p:cNvPr id="25" name="Picture 2" descr="Image result for grüner haken">
            <a:extLst>
              <a:ext uri="{FF2B5EF4-FFF2-40B4-BE49-F238E27FC236}">
                <a16:creationId xmlns:a16="http://schemas.microsoft.com/office/drawing/2014/main" id="{CE0A0F69-93B6-3039-A3F7-122695047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96" y="4611943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grüner haken">
            <a:extLst>
              <a:ext uri="{FF2B5EF4-FFF2-40B4-BE49-F238E27FC236}">
                <a16:creationId xmlns:a16="http://schemas.microsoft.com/office/drawing/2014/main" id="{0BFE7E13-63C9-2A6E-286B-1FA114D5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523" y="3122916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Image result for grüner haken">
            <a:extLst>
              <a:ext uri="{FF2B5EF4-FFF2-40B4-BE49-F238E27FC236}">
                <a16:creationId xmlns:a16="http://schemas.microsoft.com/office/drawing/2014/main" id="{59C7C6B7-05F2-B074-8266-870C96EF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63" y="1926213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grüner haken">
            <a:extLst>
              <a:ext uri="{FF2B5EF4-FFF2-40B4-BE49-F238E27FC236}">
                <a16:creationId xmlns:a16="http://schemas.microsoft.com/office/drawing/2014/main" id="{8DCD6C0F-25E9-DC3E-633C-399C10844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808" y="2770717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Image result for grüner haken">
            <a:extLst>
              <a:ext uri="{FF2B5EF4-FFF2-40B4-BE49-F238E27FC236}">
                <a16:creationId xmlns:a16="http://schemas.microsoft.com/office/drawing/2014/main" id="{1DCE0501-CD54-6701-C89C-636673BA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776" y="5712580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6241BB4-C3CB-4854-32DB-E7AF8FF0759B}"/>
              </a:ext>
            </a:extLst>
          </p:cNvPr>
          <p:cNvSpPr/>
          <p:nvPr/>
        </p:nvSpPr>
        <p:spPr bwMode="auto">
          <a:xfrm>
            <a:off x="2711624" y="6598472"/>
            <a:ext cx="221830" cy="10872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2D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800" b="1">
              <a:solidFill>
                <a:srgbClr val="002D5A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C74190-B4F1-7EF0-4D16-E7A3F157744F}"/>
              </a:ext>
            </a:extLst>
          </p:cNvPr>
          <p:cNvSpPr txBox="1"/>
          <p:nvPr/>
        </p:nvSpPr>
        <p:spPr>
          <a:xfrm>
            <a:off x="2871554" y="6543511"/>
            <a:ext cx="739305" cy="216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Pre-projects</a:t>
            </a:r>
            <a:endParaRPr lang="en-US" sz="800" dirty="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5AB923-7570-AE13-BD35-283780A09DF3}"/>
              </a:ext>
            </a:extLst>
          </p:cNvPr>
          <p:cNvSpPr/>
          <p:nvPr/>
        </p:nvSpPr>
        <p:spPr bwMode="auto">
          <a:xfrm>
            <a:off x="6209060" y="5701822"/>
            <a:ext cx="1382864" cy="10872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2D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b="1" dirty="0" err="1">
                <a:solidFill>
                  <a:srgbClr val="002D5A"/>
                </a:solidFill>
                <a:latin typeface="LindeDaxPowerPoint" pitchFamily="34" charset="0"/>
                <a:cs typeface="Arial" charset="0"/>
              </a:rPr>
              <a:t>eWM</a:t>
            </a:r>
            <a:r>
              <a:rPr lang="en-US" sz="600" b="1" dirty="0">
                <a:solidFill>
                  <a:srgbClr val="002D5A"/>
                </a:solidFill>
                <a:latin typeface="LindeDaxPowerPoint" pitchFamily="34" charset="0"/>
                <a:cs typeface="Arial" charset="0"/>
              </a:rPr>
              <a:t>, FI CoA etc.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ADFDEB7-4570-D99E-F3B9-8298C1AED0E6}"/>
              </a:ext>
            </a:extLst>
          </p:cNvPr>
          <p:cNvSpPr/>
          <p:nvPr/>
        </p:nvSpPr>
        <p:spPr bwMode="auto">
          <a:xfrm>
            <a:off x="5024325" y="4402376"/>
            <a:ext cx="1708938" cy="10872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2D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b="1" dirty="0" err="1">
                <a:solidFill>
                  <a:srgbClr val="002D5A"/>
                </a:solidFill>
                <a:latin typeface="LindeDaxPowerPoint" pitchFamily="34" charset="0"/>
                <a:cs typeface="Arial" charset="0"/>
              </a:rPr>
              <a:t>Readsoft</a:t>
            </a:r>
            <a:r>
              <a:rPr lang="en-US" sz="600" b="1" dirty="0">
                <a:solidFill>
                  <a:srgbClr val="002D5A"/>
                </a:solidFill>
                <a:latin typeface="LindeDaxPowerPoint" pitchFamily="34" charset="0"/>
                <a:cs typeface="Arial" charset="0"/>
              </a:rPr>
              <a:t>, SAP FSM, </a:t>
            </a:r>
            <a:r>
              <a:rPr lang="en-US" sz="600" b="1" dirty="0" err="1">
                <a:solidFill>
                  <a:srgbClr val="002D5A"/>
                </a:solidFill>
                <a:latin typeface="LindeDaxPowerPoint" pitchFamily="34" charset="0"/>
                <a:cs typeface="Arial" charset="0"/>
              </a:rPr>
              <a:t>TeleQuery</a:t>
            </a:r>
            <a:r>
              <a:rPr lang="en-US" sz="600" b="1" dirty="0">
                <a:solidFill>
                  <a:srgbClr val="002D5A"/>
                </a:solidFill>
                <a:latin typeface="LindeDaxPowerPoint" pitchFamily="34" charset="0"/>
                <a:cs typeface="Arial" charset="0"/>
              </a:rPr>
              <a:t> etc.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FD9D38B-2BF0-2929-BC31-C36F6A77DD4C}"/>
              </a:ext>
            </a:extLst>
          </p:cNvPr>
          <p:cNvSpPr/>
          <p:nvPr/>
        </p:nvSpPr>
        <p:spPr bwMode="auto">
          <a:xfrm>
            <a:off x="5010078" y="6036518"/>
            <a:ext cx="890076" cy="117018"/>
          </a:xfrm>
          <a:prstGeom prst="round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b="1" dirty="0">
                <a:solidFill>
                  <a:srgbClr val="FFFFFF"/>
                </a:solidFill>
                <a:cs typeface="Arial" charset="0"/>
              </a:rPr>
              <a:t>GTS</a:t>
            </a:r>
            <a:endParaRPr lang="en-US" sz="7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32" name="Picture 2" descr="Image result for grüner haken">
            <a:extLst>
              <a:ext uri="{FF2B5EF4-FFF2-40B4-BE49-F238E27FC236}">
                <a16:creationId xmlns:a16="http://schemas.microsoft.com/office/drawing/2014/main" id="{A982DAF8-8198-F3A1-4225-94BF4486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52" y="3663731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Image result for grüner haken">
            <a:extLst>
              <a:ext uri="{FF2B5EF4-FFF2-40B4-BE49-F238E27FC236}">
                <a16:creationId xmlns:a16="http://schemas.microsoft.com/office/drawing/2014/main" id="{3F5E091A-8DC1-AC42-4AA3-2C18FC18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273" y="3499993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grüner haken">
            <a:extLst>
              <a:ext uri="{FF2B5EF4-FFF2-40B4-BE49-F238E27FC236}">
                <a16:creationId xmlns:a16="http://schemas.microsoft.com/office/drawing/2014/main" id="{EA1B1698-B4D1-FA34-0076-C4C87A26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69" y="3321266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ACB76D-1947-ECCD-55BC-982332DAB246}"/>
              </a:ext>
            </a:extLst>
          </p:cNvPr>
          <p:cNvSpPr/>
          <p:nvPr/>
        </p:nvSpPr>
        <p:spPr bwMode="auto">
          <a:xfrm>
            <a:off x="5871208" y="5130337"/>
            <a:ext cx="634366" cy="108729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002D5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b="1" dirty="0">
                <a:solidFill>
                  <a:srgbClr val="002D5A"/>
                </a:solidFill>
                <a:latin typeface="LindeDaxPowerPoint" pitchFamily="34" charset="0"/>
                <a:cs typeface="Arial" charset="0"/>
              </a:rPr>
              <a:t>Rev Rec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CB6387C-6C33-2485-0D0D-808CA7B1CCE9}"/>
              </a:ext>
            </a:extLst>
          </p:cNvPr>
          <p:cNvSpPr/>
          <p:nvPr/>
        </p:nvSpPr>
        <p:spPr bwMode="auto">
          <a:xfrm>
            <a:off x="5265243" y="1520163"/>
            <a:ext cx="172972" cy="205863"/>
          </a:xfrm>
          <a:prstGeom prst="triangle">
            <a:avLst/>
          </a:prstGeom>
          <a:solidFill>
            <a:srgbClr val="CC0099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600" dirty="0">
                <a:solidFill>
                  <a:srgbClr val="FFFFFF"/>
                </a:solidFill>
                <a:highlight>
                  <a:srgbClr val="CC0099"/>
                </a:highlight>
                <a:latin typeface="LindeDaxPowerPoint" pitchFamily="34" charset="0"/>
                <a:cs typeface="Arial" charset="0"/>
              </a:rPr>
              <a:t>IC3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E8EA6F-B49F-0A70-BA35-9757637703C4}"/>
              </a:ext>
            </a:extLst>
          </p:cNvPr>
          <p:cNvSpPr/>
          <p:nvPr/>
        </p:nvSpPr>
        <p:spPr bwMode="auto">
          <a:xfrm>
            <a:off x="5334578" y="6172880"/>
            <a:ext cx="890076" cy="117018"/>
          </a:xfrm>
          <a:prstGeom prst="round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b="1" dirty="0">
                <a:solidFill>
                  <a:srgbClr val="FFFFFF"/>
                </a:solidFill>
                <a:cs typeface="Arial" charset="0"/>
              </a:rPr>
              <a:t>APO Replacement</a:t>
            </a:r>
            <a:endParaRPr lang="en-US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DDB076F-1288-04A2-8F0D-F43AF43354A7}"/>
              </a:ext>
            </a:extLst>
          </p:cNvPr>
          <p:cNvSpPr/>
          <p:nvPr/>
        </p:nvSpPr>
        <p:spPr bwMode="auto">
          <a:xfrm>
            <a:off x="5607388" y="6309243"/>
            <a:ext cx="981121" cy="117018"/>
          </a:xfrm>
          <a:prstGeom prst="round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1pPr>
            <a:lvl2pPr marL="4572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2pPr>
            <a:lvl3pPr marL="9144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3pPr>
            <a:lvl4pPr marL="13716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4pPr>
            <a:lvl5pPr marL="1828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LindeDaxPowerPoint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00" b="1" dirty="0">
                <a:solidFill>
                  <a:srgbClr val="FFFFFF"/>
                </a:solidFill>
                <a:cs typeface="Arial" charset="0"/>
              </a:rPr>
              <a:t>PI/PO 2025</a:t>
            </a:r>
            <a:endParaRPr lang="en-US" sz="7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DA39B-0728-42F4-A858-2DD8AB71F014}"/>
              </a:ext>
            </a:extLst>
          </p:cNvPr>
          <p:cNvSpPr/>
          <p:nvPr/>
        </p:nvSpPr>
        <p:spPr bwMode="auto">
          <a:xfrm rot="16200000">
            <a:off x="4341621" y="1359219"/>
            <a:ext cx="565341" cy="5490603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42F008-04D1-71E1-8EE2-FA423742AC8B}"/>
              </a:ext>
            </a:extLst>
          </p:cNvPr>
          <p:cNvGrpSpPr/>
          <p:nvPr/>
        </p:nvGrpSpPr>
        <p:grpSpPr>
          <a:xfrm>
            <a:off x="5642465" y="1618777"/>
            <a:ext cx="413896" cy="5277882"/>
            <a:chOff x="3403954" y="2184004"/>
            <a:chExt cx="413896" cy="4459818"/>
          </a:xfrm>
        </p:grpSpPr>
        <p:sp>
          <p:nvSpPr>
            <p:cNvPr id="45" name="Textfeld 199">
              <a:extLst>
                <a:ext uri="{FF2B5EF4-FFF2-40B4-BE49-F238E27FC236}">
                  <a16:creationId xmlns:a16="http://schemas.microsoft.com/office/drawing/2014/main" id="{BB4BDD1A-F2DA-CAC0-2AE4-1395B6D2B863}"/>
                </a:ext>
              </a:extLst>
            </p:cNvPr>
            <p:cNvSpPr txBox="1"/>
            <p:nvPr/>
          </p:nvSpPr>
          <p:spPr>
            <a:xfrm>
              <a:off x="3403954" y="6474775"/>
              <a:ext cx="413896" cy="1690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00" b="1">
                  <a:solidFill>
                    <a:srgbClr val="DC7800"/>
                  </a:solidFill>
                  <a:latin typeface="LindeDaxPowerPoint" pitchFamily="34" charset="0"/>
                  <a:cs typeface="Arial" charset="0"/>
                </a:rPr>
                <a:t>Today</a:t>
              </a: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B7CD5FCC-6DBB-DAB6-02A3-A9A2FE8EA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8778" y="2184004"/>
              <a:ext cx="15360" cy="4349366"/>
            </a:xfrm>
            <a:prstGeom prst="line">
              <a:avLst/>
            </a:prstGeom>
            <a:noFill/>
            <a:ln w="12700">
              <a:solidFill>
                <a:srgbClr val="DC78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2000" tIns="72000" rIns="72000" bIns="72000" anchor="ctr" anchorCtr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FBD49BC6-62F6-49C8-9CA0-4AB469314462}"/>
              </a:ext>
            </a:extLst>
          </p:cNvPr>
          <p:cNvSpPr txBox="1"/>
          <p:nvPr/>
        </p:nvSpPr>
        <p:spPr>
          <a:xfrm>
            <a:off x="5625800" y="4069711"/>
            <a:ext cx="5212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01.03.25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3C949F6-3FE5-A06A-89FB-3CDB71A6BCF3}"/>
              </a:ext>
            </a:extLst>
          </p:cNvPr>
          <p:cNvSpPr/>
          <p:nvPr/>
        </p:nvSpPr>
        <p:spPr bwMode="auto">
          <a:xfrm>
            <a:off x="7346342" y="1659650"/>
            <a:ext cx="3204775" cy="1668249"/>
          </a:xfrm>
          <a:prstGeom prst="roundRect">
            <a:avLst/>
          </a:prstGeom>
          <a:solidFill>
            <a:srgbClr val="FFF2A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82800" rIns="90000" bIns="82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Program includes </a:t>
            </a:r>
            <a:r>
              <a:rPr lang="en-US" sz="1000"/>
              <a:t>S/4HANA Projects </a:t>
            </a:r>
            <a:r>
              <a:rPr lang="en-US" sz="1000" dirty="0"/>
              <a:t>and Satellites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Technical Transformation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Learnings from former projects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Balance Corp resources between different projects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BOCT </a:t>
            </a:r>
            <a:r>
              <a:rPr lang="en-US" sz="1000"/>
              <a:t>End of Life </a:t>
            </a:r>
            <a:r>
              <a:rPr lang="en-US" sz="1000" dirty="0"/>
              <a:t>timeline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CAPEX approval in IC3</a:t>
            </a: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Planning of </a:t>
            </a:r>
            <a:r>
              <a:rPr lang="en-US" sz="1000"/>
              <a:t>2025</a:t>
            </a:r>
            <a:r>
              <a:rPr lang="en-US" sz="1000" dirty="0"/>
              <a:t> activities</a:t>
            </a:r>
          </a:p>
        </p:txBody>
      </p:sp>
      <p:pic>
        <p:nvPicPr>
          <p:cNvPr id="55" name="Picture 2" descr="Image result for grüner haken">
            <a:extLst>
              <a:ext uri="{FF2B5EF4-FFF2-40B4-BE49-F238E27FC236}">
                <a16:creationId xmlns:a16="http://schemas.microsoft.com/office/drawing/2014/main" id="{E4BACCA7-73AA-3A74-20C3-A8214381E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38" y="4040589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grüner haken">
            <a:extLst>
              <a:ext uri="{FF2B5EF4-FFF2-40B4-BE49-F238E27FC236}">
                <a16:creationId xmlns:a16="http://schemas.microsoft.com/office/drawing/2014/main" id="{B04CB1B1-3961-A64C-1AFE-07983746A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546" y="3866848"/>
            <a:ext cx="120242" cy="12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3247-6660-CD38-8D1D-4E8280F08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7C937DF-8968-84C7-E952-3F1F7156E4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31" imgH="131" progId="TCLayout.ActiveDocument.1">
                  <p:embed/>
                </p:oleObj>
              </mc:Choice>
              <mc:Fallback>
                <p:oleObj name="think-cell Slide" r:id="rId4" imgW="131" imgH="1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7C937DF-8968-84C7-E952-3F1F7156E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0F687AB-7A5A-06E9-0BCB-7DBFCA55C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984" y="2171700"/>
            <a:ext cx="483198" cy="4245934"/>
          </a:xfrm>
          <a:prstGeom prst="rect">
            <a:avLst/>
          </a:prstGeom>
          <a:solidFill>
            <a:srgbClr val="FFFFCC">
              <a:alpha val="23137"/>
            </a:srgbClr>
          </a:solidFill>
          <a:ln>
            <a:noFill/>
          </a:ln>
          <a:effectLst/>
        </p:spPr>
        <p:txBody>
          <a:bodyPr wrap="none" lIns="11" tIns="5" rIns="11" bIns="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BBEFB-8708-E628-7515-FFB50ED8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Project S/4 HANA US &amp; Mexico</a:t>
            </a:r>
            <a:br>
              <a:rPr lang="en-US" dirty="0"/>
            </a:br>
            <a:r>
              <a:rPr lang="en-US" sz="1600" dirty="0">
                <a:solidFill>
                  <a:schemeClr val="accent5"/>
                </a:solidFill>
              </a:rPr>
              <a:t>Project Plan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92" name="Rectangle 6">
            <a:extLst>
              <a:ext uri="{FF2B5EF4-FFF2-40B4-BE49-F238E27FC236}">
                <a16:creationId xmlns:a16="http://schemas.microsoft.com/office/drawing/2014/main" id="{A459798C-A394-25A4-180E-8E603E001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967" y="2133466"/>
            <a:ext cx="467301" cy="42841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09" name="Rectangle 6">
            <a:extLst>
              <a:ext uri="{FF2B5EF4-FFF2-40B4-BE49-F238E27FC236}">
                <a16:creationId xmlns:a16="http://schemas.microsoft.com/office/drawing/2014/main" id="{5808A4A8-0AA0-505F-74F7-4C365D20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376" y="1994366"/>
            <a:ext cx="456952" cy="44232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91" name="Rectangle 6">
            <a:extLst>
              <a:ext uri="{FF2B5EF4-FFF2-40B4-BE49-F238E27FC236}">
                <a16:creationId xmlns:a16="http://schemas.microsoft.com/office/drawing/2014/main" id="{2B116657-AFCE-2745-A4A3-BDF027733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93" y="2133466"/>
            <a:ext cx="467301" cy="42841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93" name="Rectangle 6">
            <a:extLst>
              <a:ext uri="{FF2B5EF4-FFF2-40B4-BE49-F238E27FC236}">
                <a16:creationId xmlns:a16="http://schemas.microsoft.com/office/drawing/2014/main" id="{8E6EAA7B-292E-77DA-4CC7-0F2490BE5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389" y="2137206"/>
            <a:ext cx="488044" cy="42804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87" name="Rectangle 6">
            <a:extLst>
              <a:ext uri="{FF2B5EF4-FFF2-40B4-BE49-F238E27FC236}">
                <a16:creationId xmlns:a16="http://schemas.microsoft.com/office/drawing/2014/main" id="{680F9C20-9609-6EE8-3633-0ED1BA647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921" y="2022028"/>
            <a:ext cx="463672" cy="439560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90" name="Rectangle 6">
            <a:extLst>
              <a:ext uri="{FF2B5EF4-FFF2-40B4-BE49-F238E27FC236}">
                <a16:creationId xmlns:a16="http://schemas.microsoft.com/office/drawing/2014/main" id="{8B8807B7-64AC-D335-33EA-E0A72156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0299" y="2139152"/>
            <a:ext cx="465859" cy="427848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89" name="Rectangle 6">
            <a:extLst>
              <a:ext uri="{FF2B5EF4-FFF2-40B4-BE49-F238E27FC236}">
                <a16:creationId xmlns:a16="http://schemas.microsoft.com/office/drawing/2014/main" id="{20BFFDEA-D32C-AF3B-063E-AFA424824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06" y="2112096"/>
            <a:ext cx="455317" cy="430553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EB509D51-A269-EDF2-D805-DCAFAF03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73" y="2135730"/>
            <a:ext cx="452425" cy="428190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74035FB4-DDF0-7E00-B58F-1935ED2C5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165" y="1219128"/>
            <a:ext cx="457039" cy="199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en-US" sz="900" b="1">
                <a:solidFill>
                  <a:srgbClr val="FFFFFF"/>
                </a:solidFill>
                <a:latin typeface="LindeDaxPowerPoint"/>
                <a:cs typeface="Arial" charset="0"/>
              </a:rPr>
              <a:t>2024</a:t>
            </a:r>
          </a:p>
        </p:txBody>
      </p:sp>
      <p:sp>
        <p:nvSpPr>
          <p:cNvPr id="124" name="Rectangle 35">
            <a:extLst>
              <a:ext uri="{FF2B5EF4-FFF2-40B4-BE49-F238E27FC236}">
                <a16:creationId xmlns:a16="http://schemas.microsoft.com/office/drawing/2014/main" id="{F7F5826F-097E-B1B5-CF54-A119B10A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061" y="1419747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Dec</a:t>
            </a:r>
          </a:p>
        </p:txBody>
      </p:sp>
      <p:sp>
        <p:nvSpPr>
          <p:cNvPr id="125" name="Rectangle 35">
            <a:extLst>
              <a:ext uri="{FF2B5EF4-FFF2-40B4-BE49-F238E27FC236}">
                <a16:creationId xmlns:a16="http://schemas.microsoft.com/office/drawing/2014/main" id="{44A5EC03-0B5D-93A0-064D-176B9367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374" y="1419748"/>
            <a:ext cx="464275" cy="30102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Jan</a:t>
            </a:r>
          </a:p>
        </p:txBody>
      </p:sp>
      <p:sp>
        <p:nvSpPr>
          <p:cNvPr id="86" name="Line 19">
            <a:extLst>
              <a:ext uri="{FF2B5EF4-FFF2-40B4-BE49-F238E27FC236}">
                <a16:creationId xmlns:a16="http://schemas.microsoft.com/office/drawing/2014/main" id="{41E0BE04-4E7A-8C19-412C-B1F140DD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30" y="2006371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85" name="Line 19">
            <a:extLst>
              <a:ext uri="{FF2B5EF4-FFF2-40B4-BE49-F238E27FC236}">
                <a16:creationId xmlns:a16="http://schemas.microsoft.com/office/drawing/2014/main" id="{F070AB09-1ED7-FB47-5900-55478725E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1835" y="2006371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FCF03864-7168-7F61-4CEF-C6CF0A936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674" y="2006371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7" name="Line 19">
            <a:extLst>
              <a:ext uri="{FF2B5EF4-FFF2-40B4-BE49-F238E27FC236}">
                <a16:creationId xmlns:a16="http://schemas.microsoft.com/office/drawing/2014/main" id="{3A6D932B-23A2-6549-0266-55480DDF2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257" y="2006371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72" name="Rectangle 20">
            <a:extLst>
              <a:ext uri="{FF2B5EF4-FFF2-40B4-BE49-F238E27FC236}">
                <a16:creationId xmlns:a16="http://schemas.microsoft.com/office/drawing/2014/main" id="{A081F18E-8977-6E80-7484-E0D77620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687" y="1419748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Feb</a:t>
            </a:r>
          </a:p>
        </p:txBody>
      </p:sp>
      <p:sp>
        <p:nvSpPr>
          <p:cNvPr id="175" name="Rectangle 21">
            <a:extLst>
              <a:ext uri="{FF2B5EF4-FFF2-40B4-BE49-F238E27FC236}">
                <a16:creationId xmlns:a16="http://schemas.microsoft.com/office/drawing/2014/main" id="{E75CC6F1-0847-1126-212E-494143AA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5" y="1419748"/>
            <a:ext cx="464276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Mar</a:t>
            </a:r>
          </a:p>
        </p:txBody>
      </p:sp>
      <p:sp>
        <p:nvSpPr>
          <p:cNvPr id="176" name="Rectangle 24">
            <a:extLst>
              <a:ext uri="{FF2B5EF4-FFF2-40B4-BE49-F238E27FC236}">
                <a16:creationId xmlns:a16="http://schemas.microsoft.com/office/drawing/2014/main" id="{3E68414E-5F70-CE86-25D9-AC22A4ED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900" y="1419748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April</a:t>
            </a:r>
          </a:p>
        </p:txBody>
      </p:sp>
      <p:sp>
        <p:nvSpPr>
          <p:cNvPr id="180" name="Rectangle 25">
            <a:extLst>
              <a:ext uri="{FF2B5EF4-FFF2-40B4-BE49-F238E27FC236}">
                <a16:creationId xmlns:a16="http://schemas.microsoft.com/office/drawing/2014/main" id="{0F369E4F-450E-7D02-6520-A99ED5D6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799" y="1419748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May</a:t>
            </a:r>
          </a:p>
        </p:txBody>
      </p:sp>
      <p:sp>
        <p:nvSpPr>
          <p:cNvPr id="218" name="Line 19">
            <a:extLst>
              <a:ext uri="{FF2B5EF4-FFF2-40B4-BE49-F238E27FC236}">
                <a16:creationId xmlns:a16="http://schemas.microsoft.com/office/drawing/2014/main" id="{B3F9D26E-97C9-0F91-E952-5FB122107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3401" y="2006371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83" name="Rechteck 107">
            <a:extLst>
              <a:ext uri="{FF2B5EF4-FFF2-40B4-BE49-F238E27FC236}">
                <a16:creationId xmlns:a16="http://schemas.microsoft.com/office/drawing/2014/main" id="{5DA136B1-1804-D324-B894-91CBB0D16B6E}"/>
              </a:ext>
            </a:extLst>
          </p:cNvPr>
          <p:cNvSpPr/>
          <p:nvPr/>
        </p:nvSpPr>
        <p:spPr bwMode="auto">
          <a:xfrm>
            <a:off x="2454800" y="5256469"/>
            <a:ext cx="3720076" cy="146961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err="1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xyz</a:t>
            </a:r>
            <a:endParaRPr lang="en-US" sz="700">
              <a:solidFill>
                <a:srgbClr val="FFFFFF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86" name="Rectangle 25">
            <a:extLst>
              <a:ext uri="{FF2B5EF4-FFF2-40B4-BE49-F238E27FC236}">
                <a16:creationId xmlns:a16="http://schemas.microsoft.com/office/drawing/2014/main" id="{79C9E094-61E9-65E0-2204-7F7BDCEBA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02" y="1419748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June</a:t>
            </a:r>
          </a:p>
        </p:txBody>
      </p:sp>
      <p:sp>
        <p:nvSpPr>
          <p:cNvPr id="107" name="Line 19">
            <a:extLst>
              <a:ext uri="{FF2B5EF4-FFF2-40B4-BE49-F238E27FC236}">
                <a16:creationId xmlns:a16="http://schemas.microsoft.com/office/drawing/2014/main" id="{62A81654-DA87-8932-DC71-95C53F406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5784" y="2006371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42" name="Rechteck 107">
            <a:extLst>
              <a:ext uri="{FF2B5EF4-FFF2-40B4-BE49-F238E27FC236}">
                <a16:creationId xmlns:a16="http://schemas.microsoft.com/office/drawing/2014/main" id="{9C0478B4-842D-CF09-9379-C0895682A3C2}"/>
              </a:ext>
            </a:extLst>
          </p:cNvPr>
          <p:cNvSpPr/>
          <p:nvPr/>
        </p:nvSpPr>
        <p:spPr bwMode="auto">
          <a:xfrm>
            <a:off x="2448960" y="1733980"/>
            <a:ext cx="7907891" cy="430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 b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15" name="Rechteck 116">
            <a:extLst>
              <a:ext uri="{FF2B5EF4-FFF2-40B4-BE49-F238E27FC236}">
                <a16:creationId xmlns:a16="http://schemas.microsoft.com/office/drawing/2014/main" id="{09F20091-C69B-FFD2-9EF9-E8BE7BF16318}"/>
              </a:ext>
            </a:extLst>
          </p:cNvPr>
          <p:cNvSpPr/>
          <p:nvPr/>
        </p:nvSpPr>
        <p:spPr bwMode="auto">
          <a:xfrm>
            <a:off x="8542995" y="6531524"/>
            <a:ext cx="571714" cy="12088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Regional</a:t>
            </a:r>
          </a:p>
        </p:txBody>
      </p:sp>
      <p:sp>
        <p:nvSpPr>
          <p:cNvPr id="116" name="Rechteck 117">
            <a:extLst>
              <a:ext uri="{FF2B5EF4-FFF2-40B4-BE49-F238E27FC236}">
                <a16:creationId xmlns:a16="http://schemas.microsoft.com/office/drawing/2014/main" id="{303BD93E-EF55-B08A-AE8E-CF0F68469E36}"/>
              </a:ext>
            </a:extLst>
          </p:cNvPr>
          <p:cNvSpPr/>
          <p:nvPr/>
        </p:nvSpPr>
        <p:spPr bwMode="auto">
          <a:xfrm>
            <a:off x="9143644" y="6531524"/>
            <a:ext cx="571714" cy="12088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Corporate</a:t>
            </a:r>
          </a:p>
        </p:txBody>
      </p:sp>
      <p:sp>
        <p:nvSpPr>
          <p:cNvPr id="135" name="Rechteck 107">
            <a:extLst>
              <a:ext uri="{FF2B5EF4-FFF2-40B4-BE49-F238E27FC236}">
                <a16:creationId xmlns:a16="http://schemas.microsoft.com/office/drawing/2014/main" id="{0C458B93-2466-A03C-BE40-8169957514B0}"/>
              </a:ext>
            </a:extLst>
          </p:cNvPr>
          <p:cNvSpPr/>
          <p:nvPr/>
        </p:nvSpPr>
        <p:spPr bwMode="auto">
          <a:xfrm>
            <a:off x="3847772" y="3133004"/>
            <a:ext cx="1851191" cy="15894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Test Automation </a:t>
            </a: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Build</a:t>
            </a:r>
          </a:p>
        </p:txBody>
      </p:sp>
      <p:sp>
        <p:nvSpPr>
          <p:cNvPr id="119" name="Rectangle 35">
            <a:extLst>
              <a:ext uri="{FF2B5EF4-FFF2-40B4-BE49-F238E27FC236}">
                <a16:creationId xmlns:a16="http://schemas.microsoft.com/office/drawing/2014/main" id="{815FF397-DA0C-406A-9B94-8C07BF4D0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744" y="1418665"/>
            <a:ext cx="464275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Aug</a:t>
            </a:r>
          </a:p>
        </p:txBody>
      </p:sp>
      <p:sp>
        <p:nvSpPr>
          <p:cNvPr id="128" name="Rectangle 35">
            <a:extLst>
              <a:ext uri="{FF2B5EF4-FFF2-40B4-BE49-F238E27FC236}">
                <a16:creationId xmlns:a16="http://schemas.microsoft.com/office/drawing/2014/main" id="{4775BE42-697C-1DDB-DB7B-20028121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7" y="1418665"/>
            <a:ext cx="464275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Sep</a:t>
            </a:r>
          </a:p>
        </p:txBody>
      </p:sp>
      <p:sp>
        <p:nvSpPr>
          <p:cNvPr id="136" name="Rectangle 35">
            <a:extLst>
              <a:ext uri="{FF2B5EF4-FFF2-40B4-BE49-F238E27FC236}">
                <a16:creationId xmlns:a16="http://schemas.microsoft.com/office/drawing/2014/main" id="{E3B12324-F02E-A879-E561-673EC262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431" y="1418664"/>
            <a:ext cx="464275" cy="2978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July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69904FD-745F-C633-1C20-B10BE0B8C6CB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3594" y="6398064"/>
            <a:ext cx="7880724" cy="2442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Rechteck 107">
            <a:extLst>
              <a:ext uri="{FF2B5EF4-FFF2-40B4-BE49-F238E27FC236}">
                <a16:creationId xmlns:a16="http://schemas.microsoft.com/office/drawing/2014/main" id="{0F3418CD-56E7-E0B2-8B8C-9A619BE8C45A}"/>
              </a:ext>
            </a:extLst>
          </p:cNvPr>
          <p:cNvSpPr/>
          <p:nvPr/>
        </p:nvSpPr>
        <p:spPr bwMode="auto">
          <a:xfrm>
            <a:off x="3841644" y="1874745"/>
            <a:ext cx="491532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 Analyze &amp;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Design</a:t>
            </a:r>
          </a:p>
        </p:txBody>
      </p:sp>
      <p:sp>
        <p:nvSpPr>
          <p:cNvPr id="169" name="Rechteck 107">
            <a:extLst>
              <a:ext uri="{FF2B5EF4-FFF2-40B4-BE49-F238E27FC236}">
                <a16:creationId xmlns:a16="http://schemas.microsoft.com/office/drawing/2014/main" id="{5371A98D-E63D-0761-F04E-1BCCAC2F62B4}"/>
              </a:ext>
            </a:extLst>
          </p:cNvPr>
          <p:cNvSpPr/>
          <p:nvPr/>
        </p:nvSpPr>
        <p:spPr bwMode="auto">
          <a:xfrm>
            <a:off x="2446974" y="1874745"/>
            <a:ext cx="1391555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Mobilization</a:t>
            </a:r>
          </a:p>
        </p:txBody>
      </p:sp>
      <p:sp>
        <p:nvSpPr>
          <p:cNvPr id="170" name="Rechteck 107">
            <a:extLst>
              <a:ext uri="{FF2B5EF4-FFF2-40B4-BE49-F238E27FC236}">
                <a16:creationId xmlns:a16="http://schemas.microsoft.com/office/drawing/2014/main" id="{84D5EA44-892A-D2ED-A7D6-8E35BED58E7A}"/>
              </a:ext>
            </a:extLst>
          </p:cNvPr>
          <p:cNvSpPr/>
          <p:nvPr/>
        </p:nvSpPr>
        <p:spPr bwMode="auto">
          <a:xfrm>
            <a:off x="3847771" y="2907784"/>
            <a:ext cx="1044980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Create Test Strategy &amp; Plan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C17B09F-E87D-2DCB-94EF-E86E682DE4A3}"/>
              </a:ext>
            </a:extLst>
          </p:cNvPr>
          <p:cNvSpPr txBox="1"/>
          <p:nvPr/>
        </p:nvSpPr>
        <p:spPr>
          <a:xfrm>
            <a:off x="1843341" y="4263690"/>
            <a:ext cx="6098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System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build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FC8AD37-D067-F40F-433D-8DA4BE9E3C3E}"/>
              </a:ext>
            </a:extLst>
          </p:cNvPr>
          <p:cNvSpPr txBox="1"/>
          <p:nvPr/>
        </p:nvSpPr>
        <p:spPr>
          <a:xfrm>
            <a:off x="1821621" y="2685956"/>
            <a:ext cx="69114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Development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&amp;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Functional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C9E2FB8-BF0C-502D-8BE6-70D05E644C72}"/>
              </a:ext>
            </a:extLst>
          </p:cNvPr>
          <p:cNvSpPr txBox="1"/>
          <p:nvPr/>
        </p:nvSpPr>
        <p:spPr>
          <a:xfrm>
            <a:off x="1877809" y="3407153"/>
            <a:ext cx="5711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err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xyz</a:t>
            </a: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(Add-On)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C7A5891-CD8B-CB9A-6EC3-13A88D29B347}"/>
              </a:ext>
            </a:extLst>
          </p:cNvPr>
          <p:cNvSpPr txBox="1"/>
          <p:nvPr/>
        </p:nvSpPr>
        <p:spPr>
          <a:xfrm>
            <a:off x="1877809" y="4798464"/>
            <a:ext cx="594873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Reporting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C83C881-6B74-1C9F-DB2B-64B6069C8B8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00870" y="4585638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026BB174-16FE-D608-233D-F0B5D43470F1}"/>
              </a:ext>
            </a:extLst>
          </p:cNvPr>
          <p:cNvCxnSpPr>
            <a:cxnSpLocks/>
          </p:cNvCxnSpPr>
          <p:nvPr/>
        </p:nvCxnSpPr>
        <p:spPr bwMode="auto">
          <a:xfrm flipV="1">
            <a:off x="1700870" y="5140028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920E231-413E-0D5E-57FF-9E88EBC707DE}"/>
              </a:ext>
            </a:extLst>
          </p:cNvPr>
          <p:cNvCxnSpPr>
            <a:cxnSpLocks/>
          </p:cNvCxnSpPr>
          <p:nvPr/>
        </p:nvCxnSpPr>
        <p:spPr bwMode="auto">
          <a:xfrm flipV="1">
            <a:off x="1700870" y="5447422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Rechteck 107">
            <a:extLst>
              <a:ext uri="{FF2B5EF4-FFF2-40B4-BE49-F238E27FC236}">
                <a16:creationId xmlns:a16="http://schemas.microsoft.com/office/drawing/2014/main" id="{02023452-3F5E-DB25-2CE7-A3895283FA62}"/>
              </a:ext>
            </a:extLst>
          </p:cNvPr>
          <p:cNvSpPr/>
          <p:nvPr/>
        </p:nvSpPr>
        <p:spPr bwMode="auto">
          <a:xfrm>
            <a:off x="2909409" y="3960166"/>
            <a:ext cx="929607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Onboarding &amp; Plan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07E0852-4118-8180-CD19-652148B38646}"/>
              </a:ext>
            </a:extLst>
          </p:cNvPr>
          <p:cNvSpPr txBox="1"/>
          <p:nvPr/>
        </p:nvSpPr>
        <p:spPr>
          <a:xfrm>
            <a:off x="1991843" y="3851739"/>
            <a:ext cx="32372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SDT</a:t>
            </a:r>
          </a:p>
        </p:txBody>
      </p:sp>
      <p:sp>
        <p:nvSpPr>
          <p:cNvPr id="216" name="Rechteck 107">
            <a:extLst>
              <a:ext uri="{FF2B5EF4-FFF2-40B4-BE49-F238E27FC236}">
                <a16:creationId xmlns:a16="http://schemas.microsoft.com/office/drawing/2014/main" id="{8D3FD565-1EBC-AD45-6715-8C455DE4B982}"/>
              </a:ext>
            </a:extLst>
          </p:cNvPr>
          <p:cNvSpPr/>
          <p:nvPr/>
        </p:nvSpPr>
        <p:spPr bwMode="auto">
          <a:xfrm>
            <a:off x="4313597" y="1874745"/>
            <a:ext cx="1661230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 Develop</a:t>
            </a:r>
          </a:p>
        </p:txBody>
      </p:sp>
      <p:sp>
        <p:nvSpPr>
          <p:cNvPr id="223" name="Rechteck 107">
            <a:extLst>
              <a:ext uri="{FF2B5EF4-FFF2-40B4-BE49-F238E27FC236}">
                <a16:creationId xmlns:a16="http://schemas.microsoft.com/office/drawing/2014/main" id="{BABCA493-E6E2-530C-CECF-B3B6EA4E3A9F}"/>
              </a:ext>
            </a:extLst>
          </p:cNvPr>
          <p:cNvSpPr/>
          <p:nvPr/>
        </p:nvSpPr>
        <p:spPr bwMode="auto">
          <a:xfrm>
            <a:off x="2454694" y="2202305"/>
            <a:ext cx="1765612" cy="151671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 dirty="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Archiving execution</a:t>
            </a:r>
          </a:p>
        </p:txBody>
      </p:sp>
      <p:sp>
        <p:nvSpPr>
          <p:cNvPr id="224" name="TextBox 256">
            <a:extLst>
              <a:ext uri="{FF2B5EF4-FFF2-40B4-BE49-F238E27FC236}">
                <a16:creationId xmlns:a16="http://schemas.microsoft.com/office/drawing/2014/main" id="{A561EE10-408B-FD2F-360B-F037B8AF6E70}"/>
              </a:ext>
            </a:extLst>
          </p:cNvPr>
          <p:cNvSpPr txBox="1"/>
          <p:nvPr/>
        </p:nvSpPr>
        <p:spPr>
          <a:xfrm>
            <a:off x="4168313" y="2205089"/>
            <a:ext cx="9971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Archiving completed</a:t>
            </a:r>
          </a:p>
        </p:txBody>
      </p:sp>
      <p:sp>
        <p:nvSpPr>
          <p:cNvPr id="226" name="Star: 5 Points 220">
            <a:extLst>
              <a:ext uri="{FF2B5EF4-FFF2-40B4-BE49-F238E27FC236}">
                <a16:creationId xmlns:a16="http://schemas.microsoft.com/office/drawing/2014/main" id="{848073FD-6D92-F958-F369-110B58E5A76C}"/>
              </a:ext>
            </a:extLst>
          </p:cNvPr>
          <p:cNvSpPr>
            <a:spLocks noChangeAspect="1"/>
          </p:cNvSpPr>
          <p:nvPr/>
        </p:nvSpPr>
        <p:spPr bwMode="auto">
          <a:xfrm>
            <a:off x="4134349" y="2198382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en-US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C32B3D4-FCB1-47D4-E65E-28D576128061}"/>
              </a:ext>
            </a:extLst>
          </p:cNvPr>
          <p:cNvSpPr txBox="1"/>
          <p:nvPr/>
        </p:nvSpPr>
        <p:spPr>
          <a:xfrm>
            <a:off x="1898432" y="2147617"/>
            <a:ext cx="554851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Archiving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0625EAD-9240-0ECB-091A-64ED24F90611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5346" y="2407792"/>
            <a:ext cx="3494833" cy="21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" name="Rechteck 107">
            <a:extLst>
              <a:ext uri="{FF2B5EF4-FFF2-40B4-BE49-F238E27FC236}">
                <a16:creationId xmlns:a16="http://schemas.microsoft.com/office/drawing/2014/main" id="{C31E23C9-9FA1-7F3E-68A1-585F19A78E80}"/>
              </a:ext>
            </a:extLst>
          </p:cNvPr>
          <p:cNvSpPr/>
          <p:nvPr/>
        </p:nvSpPr>
        <p:spPr bwMode="auto">
          <a:xfrm>
            <a:off x="3841758" y="3745717"/>
            <a:ext cx="527043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SDT MBP</a:t>
            </a:r>
          </a:p>
        </p:txBody>
      </p:sp>
      <p:sp>
        <p:nvSpPr>
          <p:cNvPr id="197" name="Rechteck 107">
            <a:extLst>
              <a:ext uri="{FF2B5EF4-FFF2-40B4-BE49-F238E27FC236}">
                <a16:creationId xmlns:a16="http://schemas.microsoft.com/office/drawing/2014/main" id="{6B3060C4-8FA4-43A7-D870-B45BFDCA2A1C}"/>
              </a:ext>
            </a:extLst>
          </p:cNvPr>
          <p:cNvSpPr/>
          <p:nvPr/>
        </p:nvSpPr>
        <p:spPr bwMode="auto">
          <a:xfrm>
            <a:off x="4316096" y="6181866"/>
            <a:ext cx="462853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Approach</a:t>
            </a:r>
          </a:p>
        </p:txBody>
      </p:sp>
      <p:sp>
        <p:nvSpPr>
          <p:cNvPr id="198" name="Rechteck 107">
            <a:extLst>
              <a:ext uri="{FF2B5EF4-FFF2-40B4-BE49-F238E27FC236}">
                <a16:creationId xmlns:a16="http://schemas.microsoft.com/office/drawing/2014/main" id="{0D0523BA-316D-88B3-8821-3EE47E14B4FA}"/>
              </a:ext>
            </a:extLst>
          </p:cNvPr>
          <p:cNvSpPr/>
          <p:nvPr/>
        </p:nvSpPr>
        <p:spPr bwMode="auto">
          <a:xfrm>
            <a:off x="5712205" y="6181866"/>
            <a:ext cx="926030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Build Training Material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B5F96E0-1617-527F-4E32-F97D7BC88E6A}"/>
              </a:ext>
            </a:extLst>
          </p:cNvPr>
          <p:cNvCxnSpPr>
            <a:cxnSpLocks/>
          </p:cNvCxnSpPr>
          <p:nvPr/>
        </p:nvCxnSpPr>
        <p:spPr bwMode="auto">
          <a:xfrm flipV="1">
            <a:off x="1700870" y="4176514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Rechteck 107">
            <a:extLst>
              <a:ext uri="{FF2B5EF4-FFF2-40B4-BE49-F238E27FC236}">
                <a16:creationId xmlns:a16="http://schemas.microsoft.com/office/drawing/2014/main" id="{165301A8-B5B2-4069-51CC-F644BA0709B2}"/>
              </a:ext>
            </a:extLst>
          </p:cNvPr>
          <p:cNvSpPr/>
          <p:nvPr/>
        </p:nvSpPr>
        <p:spPr bwMode="auto">
          <a:xfrm>
            <a:off x="2975451" y="2483976"/>
            <a:ext cx="2599630" cy="146801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Functional Unit Testing</a:t>
            </a:r>
          </a:p>
        </p:txBody>
      </p:sp>
      <p:sp>
        <p:nvSpPr>
          <p:cNvPr id="147" name="Rechteck 107">
            <a:extLst>
              <a:ext uri="{FF2B5EF4-FFF2-40B4-BE49-F238E27FC236}">
                <a16:creationId xmlns:a16="http://schemas.microsoft.com/office/drawing/2014/main" id="{3CEBFFEE-8F66-3BAF-3D8E-C8206DD5CA2E}"/>
              </a:ext>
            </a:extLst>
          </p:cNvPr>
          <p:cNvSpPr/>
          <p:nvPr/>
        </p:nvSpPr>
        <p:spPr bwMode="auto">
          <a:xfrm>
            <a:off x="3847772" y="2696483"/>
            <a:ext cx="2107735" cy="16116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Build &amp; Config &amp; Unit Testing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0CC1091-729B-7B59-5033-06E34EF795BB}"/>
              </a:ext>
            </a:extLst>
          </p:cNvPr>
          <p:cNvSpPr txBox="1"/>
          <p:nvPr/>
        </p:nvSpPr>
        <p:spPr>
          <a:xfrm>
            <a:off x="1812345" y="5915818"/>
            <a:ext cx="72315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Development</a:t>
            </a:r>
          </a:p>
        </p:txBody>
      </p:sp>
      <p:sp>
        <p:nvSpPr>
          <p:cNvPr id="187" name="Rectangle 35">
            <a:extLst>
              <a:ext uri="{FF2B5EF4-FFF2-40B4-BE49-F238E27FC236}">
                <a16:creationId xmlns:a16="http://schemas.microsoft.com/office/drawing/2014/main" id="{76C3D91F-055C-A46E-6375-BA3C6DDED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5587" y="1418664"/>
            <a:ext cx="464275" cy="2995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Oct</a:t>
            </a:r>
          </a:p>
        </p:txBody>
      </p:sp>
      <p:sp>
        <p:nvSpPr>
          <p:cNvPr id="188" name="Rectangle 35">
            <a:extLst>
              <a:ext uri="{FF2B5EF4-FFF2-40B4-BE49-F238E27FC236}">
                <a16:creationId xmlns:a16="http://schemas.microsoft.com/office/drawing/2014/main" id="{F56AA3AB-B76B-A5F1-FE3C-5F96C352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900" y="1418664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Nov</a:t>
            </a:r>
          </a:p>
        </p:txBody>
      </p:sp>
      <p:sp>
        <p:nvSpPr>
          <p:cNvPr id="203" name="Rectangle 35">
            <a:extLst>
              <a:ext uri="{FF2B5EF4-FFF2-40B4-BE49-F238E27FC236}">
                <a16:creationId xmlns:a16="http://schemas.microsoft.com/office/drawing/2014/main" id="{2D581150-2385-79B3-DD12-0F905BF4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213" y="1418664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Dec</a:t>
            </a:r>
          </a:p>
        </p:txBody>
      </p:sp>
      <p:sp>
        <p:nvSpPr>
          <p:cNvPr id="205" name="Rectangle 35">
            <a:extLst>
              <a:ext uri="{FF2B5EF4-FFF2-40B4-BE49-F238E27FC236}">
                <a16:creationId xmlns:a16="http://schemas.microsoft.com/office/drawing/2014/main" id="{A6A1C7EF-0FCF-331E-7FA8-553F0E5FA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526" y="1418665"/>
            <a:ext cx="464275" cy="30102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Jan</a:t>
            </a:r>
          </a:p>
        </p:txBody>
      </p:sp>
      <p:sp>
        <p:nvSpPr>
          <p:cNvPr id="234" name="TextBox 256">
            <a:extLst>
              <a:ext uri="{FF2B5EF4-FFF2-40B4-BE49-F238E27FC236}">
                <a16:creationId xmlns:a16="http://schemas.microsoft.com/office/drawing/2014/main" id="{CDCEC2EE-B3EE-FC95-3356-0768A0DBF0AE}"/>
              </a:ext>
            </a:extLst>
          </p:cNvPr>
          <p:cNvSpPr txBox="1"/>
          <p:nvPr/>
        </p:nvSpPr>
        <p:spPr>
          <a:xfrm>
            <a:off x="3198464" y="1716740"/>
            <a:ext cx="647356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Project Start</a:t>
            </a:r>
          </a:p>
        </p:txBody>
      </p:sp>
      <p:sp>
        <p:nvSpPr>
          <p:cNvPr id="247" name="Line 19">
            <a:extLst>
              <a:ext uri="{FF2B5EF4-FFF2-40B4-BE49-F238E27FC236}">
                <a16:creationId xmlns:a16="http://schemas.microsoft.com/office/drawing/2014/main" id="{8D400123-DD98-1AEF-E849-5B9060D26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6850" y="2006371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3A1567F-4CB1-0BF8-6D9C-D235039E522C}"/>
              </a:ext>
            </a:extLst>
          </p:cNvPr>
          <p:cNvCxnSpPr>
            <a:cxnSpLocks/>
          </p:cNvCxnSpPr>
          <p:nvPr/>
        </p:nvCxnSpPr>
        <p:spPr bwMode="auto">
          <a:xfrm flipV="1">
            <a:off x="1700870" y="6111264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AE45A8F-BAF9-4FD0-B418-78FAC4AAB0DF}"/>
              </a:ext>
            </a:extLst>
          </p:cNvPr>
          <p:cNvSpPr txBox="1"/>
          <p:nvPr/>
        </p:nvSpPr>
        <p:spPr>
          <a:xfrm>
            <a:off x="1879506" y="6138341"/>
            <a:ext cx="6098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Change Mgt.</a:t>
            </a:r>
          </a:p>
        </p:txBody>
      </p:sp>
      <p:sp>
        <p:nvSpPr>
          <p:cNvPr id="300" name="Rechteck 107">
            <a:extLst>
              <a:ext uri="{FF2B5EF4-FFF2-40B4-BE49-F238E27FC236}">
                <a16:creationId xmlns:a16="http://schemas.microsoft.com/office/drawing/2014/main" id="{A5A0743A-52DC-FFAA-05D7-1A30980C5BD3}"/>
              </a:ext>
            </a:extLst>
          </p:cNvPr>
          <p:cNvSpPr/>
          <p:nvPr/>
        </p:nvSpPr>
        <p:spPr bwMode="auto">
          <a:xfrm>
            <a:off x="4111174" y="4450604"/>
            <a:ext cx="1460655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TM1 (T8A), SRC2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1E0153B-3D2D-3FBF-5743-F7CAD36F71B0}"/>
              </a:ext>
            </a:extLst>
          </p:cNvPr>
          <p:cNvCxnSpPr>
            <a:cxnSpLocks/>
          </p:cNvCxnSpPr>
          <p:nvPr/>
        </p:nvCxnSpPr>
        <p:spPr bwMode="auto">
          <a:xfrm flipV="1">
            <a:off x="1700870" y="5835040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Rechteck 107">
            <a:extLst>
              <a:ext uri="{FF2B5EF4-FFF2-40B4-BE49-F238E27FC236}">
                <a16:creationId xmlns:a16="http://schemas.microsoft.com/office/drawing/2014/main" id="{D7E73B05-F64D-6ED1-1C12-306D764B84DB}"/>
              </a:ext>
            </a:extLst>
          </p:cNvPr>
          <p:cNvSpPr/>
          <p:nvPr/>
        </p:nvSpPr>
        <p:spPr bwMode="auto">
          <a:xfrm>
            <a:off x="3852007" y="5499446"/>
            <a:ext cx="935776" cy="16459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defTabSz="8397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700">
                <a:solidFill>
                  <a:srgbClr val="FFFFFF"/>
                </a:solidFill>
                <a:latin typeface="LindeDaxPowerPoint"/>
                <a:cs typeface="Arial" charset="0"/>
              </a:rPr>
              <a:t>Single  Role Build</a:t>
            </a:r>
          </a:p>
        </p:txBody>
      </p:sp>
      <p:sp>
        <p:nvSpPr>
          <p:cNvPr id="190" name="Rechteck 107">
            <a:extLst>
              <a:ext uri="{FF2B5EF4-FFF2-40B4-BE49-F238E27FC236}">
                <a16:creationId xmlns:a16="http://schemas.microsoft.com/office/drawing/2014/main" id="{C0F96D98-CE27-99A5-EC5E-6F421C4538A2}"/>
              </a:ext>
            </a:extLst>
          </p:cNvPr>
          <p:cNvSpPr/>
          <p:nvPr/>
        </p:nvSpPr>
        <p:spPr bwMode="auto">
          <a:xfrm>
            <a:off x="3864811" y="5682129"/>
            <a:ext cx="1170709" cy="16285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Job/Composite Role Design</a:t>
            </a:r>
          </a:p>
        </p:txBody>
      </p:sp>
      <p:sp>
        <p:nvSpPr>
          <p:cNvPr id="272" name="Rechteck 107">
            <a:extLst>
              <a:ext uri="{FF2B5EF4-FFF2-40B4-BE49-F238E27FC236}">
                <a16:creationId xmlns:a16="http://schemas.microsoft.com/office/drawing/2014/main" id="{C2AB90E8-D360-9B6B-9684-ADFE369423C4}"/>
              </a:ext>
            </a:extLst>
          </p:cNvPr>
          <p:cNvSpPr/>
          <p:nvPr/>
        </p:nvSpPr>
        <p:spPr bwMode="auto">
          <a:xfrm>
            <a:off x="5036255" y="5681491"/>
            <a:ext cx="922349" cy="163435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defTabSz="8397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700">
                <a:solidFill>
                  <a:srgbClr val="FFFFFF"/>
                </a:solidFill>
                <a:latin typeface="LindeDaxPowerPoint"/>
                <a:cs typeface="Arial" charset="0"/>
              </a:rPr>
              <a:t>Job/Comp. Role Build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F13DF90-74B5-265B-DF54-B773D60EAFC7}"/>
              </a:ext>
            </a:extLst>
          </p:cNvPr>
          <p:cNvSpPr txBox="1"/>
          <p:nvPr/>
        </p:nvSpPr>
        <p:spPr>
          <a:xfrm>
            <a:off x="1809788" y="5524243"/>
            <a:ext cx="7378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SAP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Authorization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5F5B60C-45F4-41D2-8B87-BDA05B8B83A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0114" y="3414902"/>
            <a:ext cx="3494833" cy="21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Rechteck 107">
            <a:extLst>
              <a:ext uri="{FF2B5EF4-FFF2-40B4-BE49-F238E27FC236}">
                <a16:creationId xmlns:a16="http://schemas.microsoft.com/office/drawing/2014/main" id="{74F90FA4-5923-7D04-7F27-C1E4DA187FD0}"/>
              </a:ext>
            </a:extLst>
          </p:cNvPr>
          <p:cNvSpPr/>
          <p:nvPr/>
        </p:nvSpPr>
        <p:spPr bwMode="auto">
          <a:xfrm>
            <a:off x="3054966" y="4273033"/>
            <a:ext cx="1243548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TM0, SRC1</a:t>
            </a:r>
          </a:p>
        </p:txBody>
      </p:sp>
      <p:sp>
        <p:nvSpPr>
          <p:cNvPr id="165" name="Rechteck 107">
            <a:extLst>
              <a:ext uri="{FF2B5EF4-FFF2-40B4-BE49-F238E27FC236}">
                <a16:creationId xmlns:a16="http://schemas.microsoft.com/office/drawing/2014/main" id="{E88AE8C2-20DF-DC8F-94ED-0F6C8DD0E8F3}"/>
              </a:ext>
            </a:extLst>
          </p:cNvPr>
          <p:cNvSpPr/>
          <p:nvPr/>
        </p:nvSpPr>
        <p:spPr bwMode="auto">
          <a:xfrm>
            <a:off x="3838869" y="4817484"/>
            <a:ext cx="2116637" cy="12929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BW Queries &amp; S4 HANA Gap analysis &amp; build</a:t>
            </a:r>
          </a:p>
        </p:txBody>
      </p:sp>
      <p:sp>
        <p:nvSpPr>
          <p:cNvPr id="177" name="Rechteck 107">
            <a:extLst>
              <a:ext uri="{FF2B5EF4-FFF2-40B4-BE49-F238E27FC236}">
                <a16:creationId xmlns:a16="http://schemas.microsoft.com/office/drawing/2014/main" id="{79A30A56-2CE1-968F-799D-2242F4C30E9D}"/>
              </a:ext>
            </a:extLst>
          </p:cNvPr>
          <p:cNvSpPr/>
          <p:nvPr/>
        </p:nvSpPr>
        <p:spPr bwMode="auto">
          <a:xfrm>
            <a:off x="3838868" y="4996978"/>
            <a:ext cx="2116638" cy="12929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Local extractor analysis &amp; build</a:t>
            </a:r>
          </a:p>
        </p:txBody>
      </p:sp>
      <p:sp>
        <p:nvSpPr>
          <p:cNvPr id="179" name="Rechteck 107">
            <a:extLst>
              <a:ext uri="{FF2B5EF4-FFF2-40B4-BE49-F238E27FC236}">
                <a16:creationId xmlns:a16="http://schemas.microsoft.com/office/drawing/2014/main" id="{759FEA51-4BB9-793D-464A-C5ED81C68B00}"/>
              </a:ext>
            </a:extLst>
          </p:cNvPr>
          <p:cNvSpPr/>
          <p:nvPr/>
        </p:nvSpPr>
        <p:spPr bwMode="auto">
          <a:xfrm>
            <a:off x="3838869" y="4637990"/>
            <a:ext cx="1394357" cy="12929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Dashboard analysis &amp; configure</a:t>
            </a:r>
          </a:p>
        </p:txBody>
      </p:sp>
      <p:sp>
        <p:nvSpPr>
          <p:cNvPr id="155" name="Rechteck 107">
            <a:extLst>
              <a:ext uri="{FF2B5EF4-FFF2-40B4-BE49-F238E27FC236}">
                <a16:creationId xmlns:a16="http://schemas.microsoft.com/office/drawing/2014/main" id="{A26FF0AB-BF2C-02B9-B0E1-ECB766FF0357}"/>
              </a:ext>
            </a:extLst>
          </p:cNvPr>
          <p:cNvSpPr/>
          <p:nvPr/>
        </p:nvSpPr>
        <p:spPr bwMode="auto">
          <a:xfrm>
            <a:off x="6404780" y="3177571"/>
            <a:ext cx="829554" cy="192714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SIT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635E2AB-0C25-9833-3703-71FDC33135FC}"/>
              </a:ext>
            </a:extLst>
          </p:cNvPr>
          <p:cNvSpPr txBox="1"/>
          <p:nvPr/>
        </p:nvSpPr>
        <p:spPr>
          <a:xfrm>
            <a:off x="9429439" y="2484073"/>
            <a:ext cx="469505" cy="10900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33350" algn="l"/>
              </a:tabLst>
              <a:defRPr/>
            </a:pPr>
            <a:r>
              <a:rPr lang="en-US" altLang="en-US" sz="700" kern="0">
                <a:solidFill>
                  <a:srgbClr val="000000"/>
                </a:solidFill>
                <a:latin typeface="LindeDaxPowerPoint"/>
                <a:cs typeface="Arial" charset="0"/>
              </a:rPr>
              <a:t>Go Live </a:t>
            </a:r>
          </a:p>
        </p:txBody>
      </p:sp>
      <p:sp>
        <p:nvSpPr>
          <p:cNvPr id="167" name="Rechteck 107">
            <a:extLst>
              <a:ext uri="{FF2B5EF4-FFF2-40B4-BE49-F238E27FC236}">
                <a16:creationId xmlns:a16="http://schemas.microsoft.com/office/drawing/2014/main" id="{8AE940A2-1BE8-039C-DE2A-DD5D6935DE5A}"/>
              </a:ext>
            </a:extLst>
          </p:cNvPr>
          <p:cNvSpPr/>
          <p:nvPr/>
        </p:nvSpPr>
        <p:spPr bwMode="auto">
          <a:xfrm>
            <a:off x="7239092" y="3745717"/>
            <a:ext cx="650142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TM2</a:t>
            </a:r>
          </a:p>
        </p:txBody>
      </p:sp>
      <p:sp>
        <p:nvSpPr>
          <p:cNvPr id="168" name="Rechteck 107">
            <a:extLst>
              <a:ext uri="{FF2B5EF4-FFF2-40B4-BE49-F238E27FC236}">
                <a16:creationId xmlns:a16="http://schemas.microsoft.com/office/drawing/2014/main" id="{0C1DB7B9-9E47-C090-3DB1-6F05D575E1C1}"/>
              </a:ext>
            </a:extLst>
          </p:cNvPr>
          <p:cNvSpPr/>
          <p:nvPr/>
        </p:nvSpPr>
        <p:spPr bwMode="auto">
          <a:xfrm>
            <a:off x="9031651" y="3858566"/>
            <a:ext cx="319304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GL Sim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7AE169-84E3-CC00-0E91-83F5057ACBEC}"/>
              </a:ext>
            </a:extLst>
          </p:cNvPr>
          <p:cNvCxnSpPr>
            <a:cxnSpLocks/>
            <a:stCxn id="212" idx="3"/>
            <a:endCxn id="155" idx="1"/>
          </p:cNvCxnSpPr>
          <p:nvPr/>
        </p:nvCxnSpPr>
        <p:spPr bwMode="auto">
          <a:xfrm flipV="1">
            <a:off x="6404160" y="3273929"/>
            <a:ext cx="621" cy="56317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C686199D-8813-47BD-1A75-C1B4FB49FCA4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 bwMode="auto">
          <a:xfrm flipV="1">
            <a:off x="7889234" y="3273929"/>
            <a:ext cx="10228" cy="56317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Rechteck 107">
            <a:extLst>
              <a:ext uri="{FF2B5EF4-FFF2-40B4-BE49-F238E27FC236}">
                <a16:creationId xmlns:a16="http://schemas.microsoft.com/office/drawing/2014/main" id="{E912BC24-0A88-1C67-7CB6-5D0B4BB212A3}"/>
              </a:ext>
            </a:extLst>
          </p:cNvPr>
          <p:cNvSpPr/>
          <p:nvPr/>
        </p:nvSpPr>
        <p:spPr bwMode="auto">
          <a:xfrm>
            <a:off x="6392551" y="4256523"/>
            <a:ext cx="842032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TM2, SRC1</a:t>
            </a:r>
          </a:p>
        </p:txBody>
      </p:sp>
      <p:sp>
        <p:nvSpPr>
          <p:cNvPr id="185" name="Rechteck 107">
            <a:extLst>
              <a:ext uri="{FF2B5EF4-FFF2-40B4-BE49-F238E27FC236}">
                <a16:creationId xmlns:a16="http://schemas.microsoft.com/office/drawing/2014/main" id="{7B646CCC-59DA-F172-6585-C777D0C78876}"/>
              </a:ext>
            </a:extLst>
          </p:cNvPr>
          <p:cNvSpPr/>
          <p:nvPr/>
        </p:nvSpPr>
        <p:spPr bwMode="auto">
          <a:xfrm>
            <a:off x="8446460" y="4260104"/>
            <a:ext cx="575990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GLS (T8A)</a:t>
            </a:r>
          </a:p>
        </p:txBody>
      </p:sp>
      <p:sp>
        <p:nvSpPr>
          <p:cNvPr id="194" name="Rechteck 107">
            <a:extLst>
              <a:ext uri="{FF2B5EF4-FFF2-40B4-BE49-F238E27FC236}">
                <a16:creationId xmlns:a16="http://schemas.microsoft.com/office/drawing/2014/main" id="{E8FD3640-51E1-F8BB-95AE-1560D218A50E}"/>
              </a:ext>
            </a:extLst>
          </p:cNvPr>
          <p:cNvSpPr/>
          <p:nvPr/>
        </p:nvSpPr>
        <p:spPr bwMode="auto">
          <a:xfrm>
            <a:off x="7337424" y="4431783"/>
            <a:ext cx="1499257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Productive P2A</a:t>
            </a:r>
          </a:p>
        </p:txBody>
      </p:sp>
      <p:sp>
        <p:nvSpPr>
          <p:cNvPr id="196" name="Rechteck 107">
            <a:extLst>
              <a:ext uri="{FF2B5EF4-FFF2-40B4-BE49-F238E27FC236}">
                <a16:creationId xmlns:a16="http://schemas.microsoft.com/office/drawing/2014/main" id="{4225778E-7CDA-7180-545E-269752AAC108}"/>
              </a:ext>
            </a:extLst>
          </p:cNvPr>
          <p:cNvSpPr/>
          <p:nvPr/>
        </p:nvSpPr>
        <p:spPr bwMode="auto">
          <a:xfrm>
            <a:off x="9666429" y="2743231"/>
            <a:ext cx="698127" cy="192714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Hypercare</a:t>
            </a:r>
          </a:p>
        </p:txBody>
      </p:sp>
      <p:sp>
        <p:nvSpPr>
          <p:cNvPr id="202" name="Star: 5 Points 220">
            <a:extLst>
              <a:ext uri="{FF2B5EF4-FFF2-40B4-BE49-F238E27FC236}">
                <a16:creationId xmlns:a16="http://schemas.microsoft.com/office/drawing/2014/main" id="{0E5091E4-B810-AB7B-F95F-467972D6175A}"/>
              </a:ext>
            </a:extLst>
          </p:cNvPr>
          <p:cNvSpPr>
            <a:spLocks noChangeAspect="1"/>
          </p:cNvSpPr>
          <p:nvPr/>
        </p:nvSpPr>
        <p:spPr bwMode="auto">
          <a:xfrm>
            <a:off x="9584832" y="2742591"/>
            <a:ext cx="179188" cy="182768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en-US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5151877E-F6F1-196A-5F80-5EBF7ACC2A83}"/>
              </a:ext>
            </a:extLst>
          </p:cNvPr>
          <p:cNvCxnSpPr>
            <a:cxnSpLocks/>
            <a:stCxn id="241" idx="3"/>
            <a:endCxn id="167" idx="1"/>
          </p:cNvCxnSpPr>
          <p:nvPr/>
        </p:nvCxnSpPr>
        <p:spPr bwMode="auto">
          <a:xfrm>
            <a:off x="7231412" y="3418945"/>
            <a:ext cx="7680" cy="41815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A5210D64-31D2-090C-1FF6-E5AD95FBD313}"/>
              </a:ext>
            </a:extLst>
          </p:cNvPr>
          <p:cNvSpPr txBox="1"/>
          <p:nvPr/>
        </p:nvSpPr>
        <p:spPr>
          <a:xfrm>
            <a:off x="6404780" y="3369212"/>
            <a:ext cx="826633" cy="994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latin typeface="LindeDaxPowerPoint" pitchFamily="34" charset="0"/>
                <a:cs typeface="Arial" charset="0"/>
              </a:rPr>
              <a:t>Functional Data Val.</a:t>
            </a:r>
          </a:p>
        </p:txBody>
      </p:sp>
      <p:sp>
        <p:nvSpPr>
          <p:cNvPr id="255" name="TextBox 256">
            <a:extLst>
              <a:ext uri="{FF2B5EF4-FFF2-40B4-BE49-F238E27FC236}">
                <a16:creationId xmlns:a16="http://schemas.microsoft.com/office/drawing/2014/main" id="{6A7BE5AD-09D5-1E9E-2CE7-CB940E33A879}"/>
              </a:ext>
            </a:extLst>
          </p:cNvPr>
          <p:cNvSpPr txBox="1"/>
          <p:nvPr/>
        </p:nvSpPr>
        <p:spPr>
          <a:xfrm>
            <a:off x="8946945" y="3704957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2 weeks</a:t>
            </a:r>
          </a:p>
        </p:txBody>
      </p:sp>
      <p:sp>
        <p:nvSpPr>
          <p:cNvPr id="256" name="TextBox 256">
            <a:extLst>
              <a:ext uri="{FF2B5EF4-FFF2-40B4-BE49-F238E27FC236}">
                <a16:creationId xmlns:a16="http://schemas.microsoft.com/office/drawing/2014/main" id="{C5BCC930-847B-BA5E-BA15-32DF0AF390A0}"/>
              </a:ext>
            </a:extLst>
          </p:cNvPr>
          <p:cNvSpPr txBox="1"/>
          <p:nvPr/>
        </p:nvSpPr>
        <p:spPr>
          <a:xfrm>
            <a:off x="6566105" y="4122988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6 weeks</a:t>
            </a:r>
          </a:p>
        </p:txBody>
      </p:sp>
      <p:sp>
        <p:nvSpPr>
          <p:cNvPr id="258" name="TextBox 256">
            <a:extLst>
              <a:ext uri="{FF2B5EF4-FFF2-40B4-BE49-F238E27FC236}">
                <a16:creationId xmlns:a16="http://schemas.microsoft.com/office/drawing/2014/main" id="{C37527E5-C421-ECAD-E625-EAC1F915C1EE}"/>
              </a:ext>
            </a:extLst>
          </p:cNvPr>
          <p:cNvSpPr txBox="1"/>
          <p:nvPr/>
        </p:nvSpPr>
        <p:spPr>
          <a:xfrm>
            <a:off x="8507646" y="4123183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6 weeks</a:t>
            </a:r>
          </a:p>
        </p:txBody>
      </p:sp>
      <p:sp>
        <p:nvSpPr>
          <p:cNvPr id="259" name="TextBox 256">
            <a:extLst>
              <a:ext uri="{FF2B5EF4-FFF2-40B4-BE49-F238E27FC236}">
                <a16:creationId xmlns:a16="http://schemas.microsoft.com/office/drawing/2014/main" id="{0E5914BC-B0B0-D20F-65E1-E0C1F154E2ED}"/>
              </a:ext>
            </a:extLst>
          </p:cNvPr>
          <p:cNvSpPr txBox="1"/>
          <p:nvPr/>
        </p:nvSpPr>
        <p:spPr>
          <a:xfrm>
            <a:off x="7318863" y="4329556"/>
            <a:ext cx="54534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15 weeks</a:t>
            </a:r>
          </a:p>
        </p:txBody>
      </p:sp>
      <p:sp>
        <p:nvSpPr>
          <p:cNvPr id="262" name="Rechteck 107">
            <a:extLst>
              <a:ext uri="{FF2B5EF4-FFF2-40B4-BE49-F238E27FC236}">
                <a16:creationId xmlns:a16="http://schemas.microsoft.com/office/drawing/2014/main" id="{40B20C14-041F-F68E-F096-CE881B9991F1}"/>
              </a:ext>
            </a:extLst>
          </p:cNvPr>
          <p:cNvSpPr/>
          <p:nvPr/>
        </p:nvSpPr>
        <p:spPr bwMode="auto">
          <a:xfrm>
            <a:off x="9612441" y="1874745"/>
            <a:ext cx="752114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Hypercare</a:t>
            </a:r>
          </a:p>
        </p:txBody>
      </p:sp>
      <p:sp>
        <p:nvSpPr>
          <p:cNvPr id="263" name="TextBox 256">
            <a:extLst>
              <a:ext uri="{FF2B5EF4-FFF2-40B4-BE49-F238E27FC236}">
                <a16:creationId xmlns:a16="http://schemas.microsoft.com/office/drawing/2014/main" id="{9574A456-104B-F859-AC94-7FB75938D3F8}"/>
              </a:ext>
            </a:extLst>
          </p:cNvPr>
          <p:cNvSpPr txBox="1"/>
          <p:nvPr/>
        </p:nvSpPr>
        <p:spPr>
          <a:xfrm>
            <a:off x="9606297" y="1719229"/>
            <a:ext cx="48316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Go Live</a:t>
            </a:r>
            <a:endParaRPr lang="en-US" sz="700">
              <a:solidFill>
                <a:srgbClr val="000000"/>
              </a:solidFill>
              <a:highlight>
                <a:srgbClr val="FFFF00"/>
              </a:highlight>
              <a:latin typeface="LindeDaxPowerPoint" pitchFamily="34" charset="0"/>
              <a:cs typeface="Arial" charset="0"/>
            </a:endParaRPr>
          </a:p>
        </p:txBody>
      </p:sp>
      <p:sp>
        <p:nvSpPr>
          <p:cNvPr id="265" name="Rechteck 107">
            <a:extLst>
              <a:ext uri="{FF2B5EF4-FFF2-40B4-BE49-F238E27FC236}">
                <a16:creationId xmlns:a16="http://schemas.microsoft.com/office/drawing/2014/main" id="{8FB33DCB-23E1-1A2A-46DF-B6F8829A415E}"/>
              </a:ext>
            </a:extLst>
          </p:cNvPr>
          <p:cNvSpPr/>
          <p:nvPr/>
        </p:nvSpPr>
        <p:spPr bwMode="auto">
          <a:xfrm>
            <a:off x="2454306" y="5920219"/>
            <a:ext cx="7212123" cy="16513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Dual Maintenance</a:t>
            </a:r>
          </a:p>
        </p:txBody>
      </p:sp>
      <p:sp>
        <p:nvSpPr>
          <p:cNvPr id="267" name="Rechteck 107">
            <a:extLst>
              <a:ext uri="{FF2B5EF4-FFF2-40B4-BE49-F238E27FC236}">
                <a16:creationId xmlns:a16="http://schemas.microsoft.com/office/drawing/2014/main" id="{C9FD9C45-6F0D-F489-7EFE-7FB9C2006AFF}"/>
              </a:ext>
            </a:extLst>
          </p:cNvPr>
          <p:cNvSpPr/>
          <p:nvPr/>
        </p:nvSpPr>
        <p:spPr bwMode="auto">
          <a:xfrm>
            <a:off x="8547574" y="6181866"/>
            <a:ext cx="267895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Prep</a:t>
            </a:r>
          </a:p>
        </p:txBody>
      </p:sp>
      <p:sp>
        <p:nvSpPr>
          <p:cNvPr id="269" name="Rechteck 107">
            <a:extLst>
              <a:ext uri="{FF2B5EF4-FFF2-40B4-BE49-F238E27FC236}">
                <a16:creationId xmlns:a16="http://schemas.microsoft.com/office/drawing/2014/main" id="{270F006F-E011-9981-F51F-54E687626993}"/>
              </a:ext>
            </a:extLst>
          </p:cNvPr>
          <p:cNvSpPr/>
          <p:nvPr/>
        </p:nvSpPr>
        <p:spPr bwMode="auto">
          <a:xfrm>
            <a:off x="6630299" y="6181866"/>
            <a:ext cx="930625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Train-the-Trainer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5A8392A-0BDD-E63E-DE85-51C45209D019}"/>
              </a:ext>
            </a:extLst>
          </p:cNvPr>
          <p:cNvSpPr txBox="1"/>
          <p:nvPr/>
        </p:nvSpPr>
        <p:spPr>
          <a:xfrm>
            <a:off x="1818277" y="5171073"/>
            <a:ext cx="72347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Related Projects</a:t>
            </a:r>
          </a:p>
        </p:txBody>
      </p:sp>
      <p:sp>
        <p:nvSpPr>
          <p:cNvPr id="273" name="TextBox 256">
            <a:extLst>
              <a:ext uri="{FF2B5EF4-FFF2-40B4-BE49-F238E27FC236}">
                <a16:creationId xmlns:a16="http://schemas.microsoft.com/office/drawing/2014/main" id="{92EBB82E-EEB2-3758-B198-21545CEA7CAA}"/>
              </a:ext>
            </a:extLst>
          </p:cNvPr>
          <p:cNvSpPr txBox="1"/>
          <p:nvPr/>
        </p:nvSpPr>
        <p:spPr>
          <a:xfrm>
            <a:off x="3834140" y="1735644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5 weeks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A35FE12-9552-089B-CD03-2BF08299F915}"/>
              </a:ext>
            </a:extLst>
          </p:cNvPr>
          <p:cNvCxnSpPr>
            <a:cxnSpLocks/>
          </p:cNvCxnSpPr>
          <p:nvPr/>
        </p:nvCxnSpPr>
        <p:spPr bwMode="auto">
          <a:xfrm flipV="1">
            <a:off x="1700870" y="3669594"/>
            <a:ext cx="8860323" cy="3883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" name="Rectangle 49">
            <a:extLst>
              <a:ext uri="{FF2B5EF4-FFF2-40B4-BE49-F238E27FC236}">
                <a16:creationId xmlns:a16="http://schemas.microsoft.com/office/drawing/2014/main" id="{F0F87EAE-EAE9-67D5-7AC3-3D408686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33" y="2133466"/>
            <a:ext cx="280642" cy="4289018"/>
          </a:xfrm>
          <a:prstGeom prst="rect">
            <a:avLst/>
          </a:prstGeom>
          <a:solidFill>
            <a:srgbClr val="D1B48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270"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000">
                <a:solidFill>
                  <a:srgbClr val="000000"/>
                </a:solidFill>
                <a:latin typeface="LindeDaxPowerPoint"/>
                <a:cs typeface="Arial" charset="0"/>
              </a:rPr>
              <a:t>Project</a:t>
            </a:r>
          </a:p>
        </p:txBody>
      </p:sp>
      <p:sp>
        <p:nvSpPr>
          <p:cNvPr id="313" name="Rechteck 107">
            <a:extLst>
              <a:ext uri="{FF2B5EF4-FFF2-40B4-BE49-F238E27FC236}">
                <a16:creationId xmlns:a16="http://schemas.microsoft.com/office/drawing/2014/main" id="{EEB84F84-6D10-F331-D24D-6ADA8A82E391}"/>
              </a:ext>
            </a:extLst>
          </p:cNvPr>
          <p:cNvSpPr/>
          <p:nvPr/>
        </p:nvSpPr>
        <p:spPr bwMode="auto">
          <a:xfrm>
            <a:off x="3840778" y="2068947"/>
            <a:ext cx="1703165" cy="96846"/>
          </a:xfrm>
          <a:prstGeom prst="rect">
            <a:avLst/>
          </a:prstGeom>
          <a:solidFill>
            <a:srgbClr val="D1B48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10" tIns="4" rIns="10" bIns="4" anchor="ctr"/>
          <a:lstStyle/>
          <a:p>
            <a:pPr algn="ctr" defTabSz="8397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  <a:latin typeface="LindeDaxPowerPoint"/>
                <a:cs typeface="Arial" charset="0"/>
              </a:rPr>
              <a:t> Soft Freeze</a:t>
            </a:r>
          </a:p>
        </p:txBody>
      </p:sp>
      <p:sp>
        <p:nvSpPr>
          <p:cNvPr id="159" name="Rechteck 107">
            <a:extLst>
              <a:ext uri="{FF2B5EF4-FFF2-40B4-BE49-F238E27FC236}">
                <a16:creationId xmlns:a16="http://schemas.microsoft.com/office/drawing/2014/main" id="{6F82B683-1C3E-E561-001B-351C39DF4D63}"/>
              </a:ext>
            </a:extLst>
          </p:cNvPr>
          <p:cNvSpPr/>
          <p:nvPr/>
        </p:nvSpPr>
        <p:spPr bwMode="auto">
          <a:xfrm>
            <a:off x="8832563" y="4431783"/>
            <a:ext cx="189018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DR</a:t>
            </a:r>
          </a:p>
        </p:txBody>
      </p:sp>
      <p:sp>
        <p:nvSpPr>
          <p:cNvPr id="173" name="TextBox 256">
            <a:extLst>
              <a:ext uri="{FF2B5EF4-FFF2-40B4-BE49-F238E27FC236}">
                <a16:creationId xmlns:a16="http://schemas.microsoft.com/office/drawing/2014/main" id="{45F4F7E7-2E4C-E377-EA4E-3781E341C047}"/>
              </a:ext>
            </a:extLst>
          </p:cNvPr>
          <p:cNvSpPr txBox="1"/>
          <p:nvPr/>
        </p:nvSpPr>
        <p:spPr>
          <a:xfrm>
            <a:off x="8714109" y="4302272"/>
            <a:ext cx="460383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1 week</a:t>
            </a:r>
          </a:p>
        </p:txBody>
      </p:sp>
      <p:sp>
        <p:nvSpPr>
          <p:cNvPr id="200" name="TextBox 256">
            <a:extLst>
              <a:ext uri="{FF2B5EF4-FFF2-40B4-BE49-F238E27FC236}">
                <a16:creationId xmlns:a16="http://schemas.microsoft.com/office/drawing/2014/main" id="{E75EAC2C-450C-89E3-DA03-9BCA3F764749}"/>
              </a:ext>
            </a:extLst>
          </p:cNvPr>
          <p:cNvSpPr txBox="1"/>
          <p:nvPr/>
        </p:nvSpPr>
        <p:spPr>
          <a:xfrm>
            <a:off x="3434002" y="4136264"/>
            <a:ext cx="49725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8 weeks</a:t>
            </a:r>
          </a:p>
        </p:txBody>
      </p:sp>
      <p:sp>
        <p:nvSpPr>
          <p:cNvPr id="201" name="TextBox 256">
            <a:extLst>
              <a:ext uri="{FF2B5EF4-FFF2-40B4-BE49-F238E27FC236}">
                <a16:creationId xmlns:a16="http://schemas.microsoft.com/office/drawing/2014/main" id="{732D2DD8-EED0-25B5-5D5C-F37F677D8700}"/>
              </a:ext>
            </a:extLst>
          </p:cNvPr>
          <p:cNvSpPr txBox="1"/>
          <p:nvPr/>
        </p:nvSpPr>
        <p:spPr>
          <a:xfrm>
            <a:off x="4575882" y="4317771"/>
            <a:ext cx="54534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12 weeks</a:t>
            </a:r>
          </a:p>
        </p:txBody>
      </p:sp>
      <p:sp>
        <p:nvSpPr>
          <p:cNvPr id="164" name="Right Brace 163">
            <a:extLst>
              <a:ext uri="{FF2B5EF4-FFF2-40B4-BE49-F238E27FC236}">
                <a16:creationId xmlns:a16="http://schemas.microsoft.com/office/drawing/2014/main" id="{A1C35ABD-D671-7AF1-E776-15F3B373A07C}"/>
              </a:ext>
            </a:extLst>
          </p:cNvPr>
          <p:cNvSpPr/>
          <p:nvPr/>
        </p:nvSpPr>
        <p:spPr bwMode="auto">
          <a:xfrm>
            <a:off x="5859687" y="2183629"/>
            <a:ext cx="206724" cy="364506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11" name="Star: 5 Points 220">
            <a:extLst>
              <a:ext uri="{FF2B5EF4-FFF2-40B4-BE49-F238E27FC236}">
                <a16:creationId xmlns:a16="http://schemas.microsoft.com/office/drawing/2014/main" id="{AC080C20-8E78-790D-400B-0C8D4A813475}"/>
              </a:ext>
            </a:extLst>
          </p:cNvPr>
          <p:cNvSpPr>
            <a:spLocks noChangeAspect="1"/>
          </p:cNvSpPr>
          <p:nvPr/>
        </p:nvSpPr>
        <p:spPr bwMode="auto">
          <a:xfrm>
            <a:off x="3767390" y="1719238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en-US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7C8D12E-F279-A311-830E-132E6286B110}"/>
              </a:ext>
            </a:extLst>
          </p:cNvPr>
          <p:cNvSpPr txBox="1"/>
          <p:nvPr/>
        </p:nvSpPr>
        <p:spPr>
          <a:xfrm>
            <a:off x="6293738" y="3088339"/>
            <a:ext cx="1064715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8 weeks (18.8. -10.10.)</a:t>
            </a:r>
          </a:p>
        </p:txBody>
      </p:sp>
      <p:sp>
        <p:nvSpPr>
          <p:cNvPr id="206" name="TextBox 256">
            <a:extLst>
              <a:ext uri="{FF2B5EF4-FFF2-40B4-BE49-F238E27FC236}">
                <a16:creationId xmlns:a16="http://schemas.microsoft.com/office/drawing/2014/main" id="{B91C0ED4-C32A-CD0D-FC7B-418F79698519}"/>
              </a:ext>
            </a:extLst>
          </p:cNvPr>
          <p:cNvSpPr txBox="1"/>
          <p:nvPr/>
        </p:nvSpPr>
        <p:spPr>
          <a:xfrm>
            <a:off x="3600298" y="3648830"/>
            <a:ext cx="103906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 dirty="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5 weeks (3.3. – 04.04.)</a:t>
            </a:r>
          </a:p>
        </p:txBody>
      </p:sp>
      <p:sp>
        <p:nvSpPr>
          <p:cNvPr id="215" name="TextBox 256">
            <a:extLst>
              <a:ext uri="{FF2B5EF4-FFF2-40B4-BE49-F238E27FC236}">
                <a16:creationId xmlns:a16="http://schemas.microsoft.com/office/drawing/2014/main" id="{99AC0EF4-2641-7964-9879-FDC3B4E22DC1}"/>
              </a:ext>
            </a:extLst>
          </p:cNvPr>
          <p:cNvSpPr txBox="1"/>
          <p:nvPr/>
        </p:nvSpPr>
        <p:spPr>
          <a:xfrm>
            <a:off x="4903190" y="1735644"/>
            <a:ext cx="54534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14 weeks</a:t>
            </a:r>
          </a:p>
        </p:txBody>
      </p:sp>
      <p:sp>
        <p:nvSpPr>
          <p:cNvPr id="231" name="Line 19">
            <a:extLst>
              <a:ext uri="{FF2B5EF4-FFF2-40B4-BE49-F238E27FC236}">
                <a16:creationId xmlns:a16="http://schemas.microsoft.com/office/drawing/2014/main" id="{CB1A8069-55B2-CF86-EB7C-4C3ABED6A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124" y="2006371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7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38" name="Rechteck 107">
            <a:extLst>
              <a:ext uri="{FF2B5EF4-FFF2-40B4-BE49-F238E27FC236}">
                <a16:creationId xmlns:a16="http://schemas.microsoft.com/office/drawing/2014/main" id="{7539D626-984E-249D-A927-BE1269E141C9}"/>
              </a:ext>
            </a:extLst>
          </p:cNvPr>
          <p:cNvSpPr/>
          <p:nvPr/>
        </p:nvSpPr>
        <p:spPr bwMode="auto">
          <a:xfrm>
            <a:off x="2455718" y="3226853"/>
            <a:ext cx="1389433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Project Management (Financial, Gov)</a:t>
            </a:r>
          </a:p>
        </p:txBody>
      </p:sp>
      <p:sp>
        <p:nvSpPr>
          <p:cNvPr id="240" name="Rechteck 107">
            <a:extLst>
              <a:ext uri="{FF2B5EF4-FFF2-40B4-BE49-F238E27FC236}">
                <a16:creationId xmlns:a16="http://schemas.microsoft.com/office/drawing/2014/main" id="{B73B5F60-4596-A18F-9068-6DBA911C99B0}"/>
              </a:ext>
            </a:extLst>
          </p:cNvPr>
          <p:cNvSpPr/>
          <p:nvPr/>
        </p:nvSpPr>
        <p:spPr bwMode="auto">
          <a:xfrm>
            <a:off x="2913200" y="2815286"/>
            <a:ext cx="927380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Interface Planning</a:t>
            </a:r>
          </a:p>
        </p:txBody>
      </p:sp>
      <p:sp>
        <p:nvSpPr>
          <p:cNvPr id="243" name="Rechteck 107">
            <a:extLst>
              <a:ext uri="{FF2B5EF4-FFF2-40B4-BE49-F238E27FC236}">
                <a16:creationId xmlns:a16="http://schemas.microsoft.com/office/drawing/2014/main" id="{47FADEB6-029B-D532-897A-152324C7313B}"/>
              </a:ext>
            </a:extLst>
          </p:cNvPr>
          <p:cNvSpPr/>
          <p:nvPr/>
        </p:nvSpPr>
        <p:spPr bwMode="auto">
          <a:xfrm>
            <a:off x="2454050" y="3500702"/>
            <a:ext cx="927626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Add-Ons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1B3AA81-F198-A219-D4EE-5453D5DD13A5}"/>
              </a:ext>
            </a:extLst>
          </p:cNvPr>
          <p:cNvSpPr txBox="1"/>
          <p:nvPr/>
        </p:nvSpPr>
        <p:spPr>
          <a:xfrm>
            <a:off x="9751374" y="2643961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6 weeks</a:t>
            </a:r>
          </a:p>
        </p:txBody>
      </p:sp>
      <p:cxnSp>
        <p:nvCxnSpPr>
          <p:cNvPr id="248" name="Connector: Elbow 247">
            <a:extLst>
              <a:ext uri="{FF2B5EF4-FFF2-40B4-BE49-F238E27FC236}">
                <a16:creationId xmlns:a16="http://schemas.microsoft.com/office/drawing/2014/main" id="{A440643B-C6B0-2D7B-E356-D24C26963929}"/>
              </a:ext>
            </a:extLst>
          </p:cNvPr>
          <p:cNvCxnSpPr>
            <a:cxnSpLocks/>
            <a:stCxn id="184" idx="3"/>
            <a:endCxn id="167" idx="1"/>
          </p:cNvCxnSpPr>
          <p:nvPr/>
        </p:nvCxnSpPr>
        <p:spPr bwMode="auto">
          <a:xfrm flipV="1">
            <a:off x="7234584" y="3837102"/>
            <a:ext cx="4509" cy="48487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1" name="Rechteck 107">
            <a:extLst>
              <a:ext uri="{FF2B5EF4-FFF2-40B4-BE49-F238E27FC236}">
                <a16:creationId xmlns:a16="http://schemas.microsoft.com/office/drawing/2014/main" id="{ED6F34D6-C4A2-E6F1-CDD9-F411187E9AB9}"/>
              </a:ext>
            </a:extLst>
          </p:cNvPr>
          <p:cNvSpPr/>
          <p:nvPr/>
        </p:nvSpPr>
        <p:spPr bwMode="auto">
          <a:xfrm>
            <a:off x="2905614" y="4944764"/>
            <a:ext cx="934652" cy="12929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Dev BW to GDR</a:t>
            </a:r>
          </a:p>
        </p:txBody>
      </p:sp>
      <p:sp>
        <p:nvSpPr>
          <p:cNvPr id="252" name="Rechteck 107">
            <a:extLst>
              <a:ext uri="{FF2B5EF4-FFF2-40B4-BE49-F238E27FC236}">
                <a16:creationId xmlns:a16="http://schemas.microsoft.com/office/drawing/2014/main" id="{7F9306C3-7968-4BA5-E0BC-D6F4FDEE1AF3}"/>
              </a:ext>
            </a:extLst>
          </p:cNvPr>
          <p:cNvSpPr/>
          <p:nvPr/>
        </p:nvSpPr>
        <p:spPr bwMode="auto">
          <a:xfrm>
            <a:off x="2914164" y="4710812"/>
            <a:ext cx="926103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Analysis</a:t>
            </a:r>
          </a:p>
        </p:txBody>
      </p:sp>
      <p:sp>
        <p:nvSpPr>
          <p:cNvPr id="253" name="Star: 5 Points 220">
            <a:extLst>
              <a:ext uri="{FF2B5EF4-FFF2-40B4-BE49-F238E27FC236}">
                <a16:creationId xmlns:a16="http://schemas.microsoft.com/office/drawing/2014/main" id="{23B1979E-FBA7-C15B-D25D-C25C6BACE671}"/>
              </a:ext>
            </a:extLst>
          </p:cNvPr>
          <p:cNvSpPr>
            <a:spLocks noChangeAspect="1"/>
          </p:cNvSpPr>
          <p:nvPr/>
        </p:nvSpPr>
        <p:spPr bwMode="auto">
          <a:xfrm>
            <a:off x="3688124" y="3056719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en-US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254" name="TextBox 256">
            <a:extLst>
              <a:ext uri="{FF2B5EF4-FFF2-40B4-BE49-F238E27FC236}">
                <a16:creationId xmlns:a16="http://schemas.microsoft.com/office/drawing/2014/main" id="{1C0AB251-0B0B-3872-0947-6F531A4FF2EF}"/>
              </a:ext>
            </a:extLst>
          </p:cNvPr>
          <p:cNvSpPr txBox="1"/>
          <p:nvPr/>
        </p:nvSpPr>
        <p:spPr>
          <a:xfrm>
            <a:off x="3274312" y="3045555"/>
            <a:ext cx="486368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Kick Off</a:t>
            </a:r>
          </a:p>
        </p:txBody>
      </p:sp>
      <p:sp>
        <p:nvSpPr>
          <p:cNvPr id="210" name="Rechteck 107">
            <a:extLst>
              <a:ext uri="{FF2B5EF4-FFF2-40B4-BE49-F238E27FC236}">
                <a16:creationId xmlns:a16="http://schemas.microsoft.com/office/drawing/2014/main" id="{07127C58-ED20-5E16-FE2F-0BDB6529436A}"/>
              </a:ext>
            </a:extLst>
          </p:cNvPr>
          <p:cNvSpPr/>
          <p:nvPr/>
        </p:nvSpPr>
        <p:spPr bwMode="auto">
          <a:xfrm>
            <a:off x="4383699" y="3960166"/>
            <a:ext cx="1182069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TM0</a:t>
            </a:r>
          </a:p>
        </p:txBody>
      </p:sp>
      <p:sp>
        <p:nvSpPr>
          <p:cNvPr id="192" name="TextBox 256">
            <a:extLst>
              <a:ext uri="{FF2B5EF4-FFF2-40B4-BE49-F238E27FC236}">
                <a16:creationId xmlns:a16="http://schemas.microsoft.com/office/drawing/2014/main" id="{1FC66A10-5F23-1355-EF06-B345D1499D66}"/>
              </a:ext>
            </a:extLst>
          </p:cNvPr>
          <p:cNvSpPr txBox="1"/>
          <p:nvPr/>
        </p:nvSpPr>
        <p:spPr>
          <a:xfrm>
            <a:off x="4395602" y="3849923"/>
            <a:ext cx="118333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11 weeks (07.04. – 20.06.)</a:t>
            </a:r>
          </a:p>
        </p:txBody>
      </p:sp>
      <p:sp>
        <p:nvSpPr>
          <p:cNvPr id="212" name="Rechteck 107">
            <a:extLst>
              <a:ext uri="{FF2B5EF4-FFF2-40B4-BE49-F238E27FC236}">
                <a16:creationId xmlns:a16="http://schemas.microsoft.com/office/drawing/2014/main" id="{96BD3BF6-AE7B-6C66-9885-937F1AF8D67A}"/>
              </a:ext>
            </a:extLst>
          </p:cNvPr>
          <p:cNvSpPr/>
          <p:nvPr/>
        </p:nvSpPr>
        <p:spPr bwMode="auto">
          <a:xfrm>
            <a:off x="5572065" y="3745717"/>
            <a:ext cx="832094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TM1</a:t>
            </a:r>
          </a:p>
        </p:txBody>
      </p:sp>
      <p:sp>
        <p:nvSpPr>
          <p:cNvPr id="199" name="TextBox 256">
            <a:extLst>
              <a:ext uri="{FF2B5EF4-FFF2-40B4-BE49-F238E27FC236}">
                <a16:creationId xmlns:a16="http://schemas.microsoft.com/office/drawing/2014/main" id="{1B572CB8-F21C-587F-C27F-6BE20B9A99DE}"/>
              </a:ext>
            </a:extLst>
          </p:cNvPr>
          <p:cNvSpPr txBox="1"/>
          <p:nvPr/>
        </p:nvSpPr>
        <p:spPr>
          <a:xfrm>
            <a:off x="5427000" y="3632955"/>
            <a:ext cx="113524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8 weeks (23.06. – 15.08.)</a:t>
            </a:r>
          </a:p>
        </p:txBody>
      </p:sp>
      <p:sp>
        <p:nvSpPr>
          <p:cNvPr id="266" name="Rechteck 107">
            <a:extLst>
              <a:ext uri="{FF2B5EF4-FFF2-40B4-BE49-F238E27FC236}">
                <a16:creationId xmlns:a16="http://schemas.microsoft.com/office/drawing/2014/main" id="{91533A0D-9E78-0570-31FE-CA62768C757F}"/>
              </a:ext>
            </a:extLst>
          </p:cNvPr>
          <p:cNvSpPr/>
          <p:nvPr/>
        </p:nvSpPr>
        <p:spPr bwMode="auto">
          <a:xfrm>
            <a:off x="8815468" y="6181866"/>
            <a:ext cx="593246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EU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3E80F-2A8E-ADE4-E752-E472B4307C68}"/>
              </a:ext>
            </a:extLst>
          </p:cNvPr>
          <p:cNvSpPr txBox="1"/>
          <p:nvPr/>
        </p:nvSpPr>
        <p:spPr>
          <a:xfrm>
            <a:off x="7899462" y="6383517"/>
            <a:ext cx="6992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zh-CN" sz="600" i="1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Vacation period</a:t>
            </a:r>
            <a:endParaRPr lang="en-US" sz="600" i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4DBF9131-F2B4-C4B7-5C36-3C641941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016" y="1418665"/>
            <a:ext cx="464275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Feb</a:t>
            </a:r>
          </a:p>
        </p:txBody>
      </p:sp>
      <p:sp>
        <p:nvSpPr>
          <p:cNvPr id="7" name="Rectangle 35">
            <a:extLst>
              <a:ext uri="{FF2B5EF4-FFF2-40B4-BE49-F238E27FC236}">
                <a16:creationId xmlns:a16="http://schemas.microsoft.com/office/drawing/2014/main" id="{59DC07CA-AA3F-C323-70FC-3EC557D7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329" y="1418664"/>
            <a:ext cx="464275" cy="2995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March</a:t>
            </a: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93C726B6-F994-BB60-3181-7BCB4A85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642" y="1418664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800" b="1">
                <a:solidFill>
                  <a:srgbClr val="FFFFFF"/>
                </a:solidFill>
                <a:latin typeface="LindeDaxPowerPoint"/>
                <a:cs typeface="Arial" charset="0"/>
              </a:rPr>
              <a:t>April</a:t>
            </a:r>
          </a:p>
        </p:txBody>
      </p:sp>
      <p:sp>
        <p:nvSpPr>
          <p:cNvPr id="261" name="Rechteck 107">
            <a:extLst>
              <a:ext uri="{FF2B5EF4-FFF2-40B4-BE49-F238E27FC236}">
                <a16:creationId xmlns:a16="http://schemas.microsoft.com/office/drawing/2014/main" id="{D84ABEBB-9DBE-D2AB-22BF-7CB6116DA1FE}"/>
              </a:ext>
            </a:extLst>
          </p:cNvPr>
          <p:cNvSpPr/>
          <p:nvPr/>
        </p:nvSpPr>
        <p:spPr bwMode="auto">
          <a:xfrm>
            <a:off x="8772730" y="1874745"/>
            <a:ext cx="846474" cy="203878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Cut Over</a:t>
            </a:r>
          </a:p>
        </p:txBody>
      </p:sp>
      <p:sp>
        <p:nvSpPr>
          <p:cNvPr id="229" name="TextBox 256">
            <a:extLst>
              <a:ext uri="{FF2B5EF4-FFF2-40B4-BE49-F238E27FC236}">
                <a16:creationId xmlns:a16="http://schemas.microsoft.com/office/drawing/2014/main" id="{FD1258DF-9901-E3C8-5F54-BEE34F57A887}"/>
              </a:ext>
            </a:extLst>
          </p:cNvPr>
          <p:cNvSpPr txBox="1"/>
          <p:nvPr/>
        </p:nvSpPr>
        <p:spPr>
          <a:xfrm>
            <a:off x="8955788" y="1735644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6 weeks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15C8F1D-28AF-274A-614B-D3E24DA92453}"/>
              </a:ext>
            </a:extLst>
          </p:cNvPr>
          <p:cNvCxnSpPr>
            <a:cxnSpLocks/>
            <a:stCxn id="185" idx="3"/>
            <a:endCxn id="168" idx="1"/>
          </p:cNvCxnSpPr>
          <p:nvPr/>
        </p:nvCxnSpPr>
        <p:spPr bwMode="auto">
          <a:xfrm flipV="1">
            <a:off x="9022451" y="3949951"/>
            <a:ext cx="9201" cy="37561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C9DD148-8045-40B2-525D-ADF6C6A73EE2}"/>
              </a:ext>
            </a:extLst>
          </p:cNvPr>
          <p:cNvSpPr txBox="1"/>
          <p:nvPr/>
        </p:nvSpPr>
        <p:spPr>
          <a:xfrm>
            <a:off x="7017665" y="3637719"/>
            <a:ext cx="1135247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6 weeks (13.10. – 21.11.)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3C38B5F-F22D-C76C-527F-E7C0496A8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374" y="1219128"/>
            <a:ext cx="5578937" cy="199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en-US" sz="900" b="1">
                <a:solidFill>
                  <a:srgbClr val="FFFFFF"/>
                </a:solidFill>
                <a:latin typeface="LindeDaxPowerPoint"/>
                <a:cs typeface="Arial" charset="0"/>
              </a:rPr>
              <a:t>2025</a:t>
            </a:r>
          </a:p>
        </p:txBody>
      </p:sp>
      <p:sp>
        <p:nvSpPr>
          <p:cNvPr id="18" name="Rechteck 107">
            <a:extLst>
              <a:ext uri="{FF2B5EF4-FFF2-40B4-BE49-F238E27FC236}">
                <a16:creationId xmlns:a16="http://schemas.microsoft.com/office/drawing/2014/main" id="{EE266048-7532-E327-B63B-78D3993C4B1D}"/>
              </a:ext>
            </a:extLst>
          </p:cNvPr>
          <p:cNvSpPr/>
          <p:nvPr/>
        </p:nvSpPr>
        <p:spPr bwMode="auto">
          <a:xfrm>
            <a:off x="2458428" y="5499446"/>
            <a:ext cx="1387705" cy="164592"/>
          </a:xfrm>
          <a:prstGeom prst="rect">
            <a:avLst/>
          </a:prstGeom>
          <a:gradFill>
            <a:gsLst>
              <a:gs pos="21000">
                <a:srgbClr val="002D5A"/>
              </a:gs>
              <a:gs pos="0">
                <a:schemeClr val="accent1"/>
              </a:gs>
              <a:gs pos="86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defTabSz="8397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FFFFFF"/>
                </a:solidFill>
                <a:latin typeface="LindeDaxPowerPoint"/>
                <a:cs typeface="Arial" charset="0"/>
              </a:rPr>
              <a:t>Single  Role Design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A3DA22C-CBDB-A150-AE15-10A98118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526" y="1217557"/>
            <a:ext cx="1851561" cy="199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altLang="en-US" sz="900" b="1">
                <a:solidFill>
                  <a:srgbClr val="FFFFFF"/>
                </a:solidFill>
                <a:latin typeface="LindeDaxPowerPoint"/>
                <a:cs typeface="Arial" charset="0"/>
              </a:rPr>
              <a:t>2026</a:t>
            </a:r>
          </a:p>
        </p:txBody>
      </p:sp>
      <p:sp>
        <p:nvSpPr>
          <p:cNvPr id="260" name="Rechteck 107">
            <a:extLst>
              <a:ext uri="{FF2B5EF4-FFF2-40B4-BE49-F238E27FC236}">
                <a16:creationId xmlns:a16="http://schemas.microsoft.com/office/drawing/2014/main" id="{E6BE3CFC-2550-13B2-36DE-67E1A826474F}"/>
              </a:ext>
            </a:extLst>
          </p:cNvPr>
          <p:cNvSpPr/>
          <p:nvPr/>
        </p:nvSpPr>
        <p:spPr bwMode="auto">
          <a:xfrm>
            <a:off x="5974828" y="1874746"/>
            <a:ext cx="2797901" cy="197433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 Testing</a:t>
            </a:r>
          </a:p>
        </p:txBody>
      </p:sp>
      <p:sp>
        <p:nvSpPr>
          <p:cNvPr id="225" name="TextBox 256">
            <a:extLst>
              <a:ext uri="{FF2B5EF4-FFF2-40B4-BE49-F238E27FC236}">
                <a16:creationId xmlns:a16="http://schemas.microsoft.com/office/drawing/2014/main" id="{7EEEB941-AA4C-0A19-D94E-4AC5DB6508DA}"/>
              </a:ext>
            </a:extLst>
          </p:cNvPr>
          <p:cNvSpPr txBox="1"/>
          <p:nvPr/>
        </p:nvSpPr>
        <p:spPr>
          <a:xfrm>
            <a:off x="7142755" y="1735644"/>
            <a:ext cx="54534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27 weeks</a:t>
            </a:r>
          </a:p>
        </p:txBody>
      </p:sp>
      <p:sp>
        <p:nvSpPr>
          <p:cNvPr id="264" name="Star: 5 Points 220">
            <a:extLst>
              <a:ext uri="{FF2B5EF4-FFF2-40B4-BE49-F238E27FC236}">
                <a16:creationId xmlns:a16="http://schemas.microsoft.com/office/drawing/2014/main" id="{0E32F100-8A89-31AE-8328-E808D8B51365}"/>
              </a:ext>
            </a:extLst>
          </p:cNvPr>
          <p:cNvSpPr>
            <a:spLocks noChangeAspect="1"/>
          </p:cNvSpPr>
          <p:nvPr/>
        </p:nvSpPr>
        <p:spPr bwMode="auto">
          <a:xfrm>
            <a:off x="9537991" y="1706133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  <a:defRPr/>
            </a:pPr>
            <a:endParaRPr lang="en-US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13" name="TextBox 256">
            <a:extLst>
              <a:ext uri="{FF2B5EF4-FFF2-40B4-BE49-F238E27FC236}">
                <a16:creationId xmlns:a16="http://schemas.microsoft.com/office/drawing/2014/main" id="{4876BA34-5ABE-F098-F959-00E6B403A23E}"/>
              </a:ext>
            </a:extLst>
          </p:cNvPr>
          <p:cNvSpPr txBox="1"/>
          <p:nvPr/>
        </p:nvSpPr>
        <p:spPr>
          <a:xfrm>
            <a:off x="9915908" y="1735644"/>
            <a:ext cx="497252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6 weeks</a:t>
            </a:r>
          </a:p>
        </p:txBody>
      </p:sp>
      <p:sp>
        <p:nvSpPr>
          <p:cNvPr id="314" name="Rechteck 107">
            <a:extLst>
              <a:ext uri="{FF2B5EF4-FFF2-40B4-BE49-F238E27FC236}">
                <a16:creationId xmlns:a16="http://schemas.microsoft.com/office/drawing/2014/main" id="{CCBC4A00-C7B5-AE0D-5F44-102B08B44015}"/>
              </a:ext>
            </a:extLst>
          </p:cNvPr>
          <p:cNvSpPr/>
          <p:nvPr/>
        </p:nvSpPr>
        <p:spPr bwMode="auto">
          <a:xfrm>
            <a:off x="5539028" y="2068947"/>
            <a:ext cx="4080176" cy="96846"/>
          </a:xfrm>
          <a:prstGeom prst="rect">
            <a:avLst/>
          </a:prstGeom>
          <a:solidFill>
            <a:srgbClr val="D1B48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10" tIns="4" rIns="10" bIns="4" anchor="ctr"/>
          <a:lstStyle/>
          <a:p>
            <a:pPr algn="ctr" defTabSz="83978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>
                <a:solidFill>
                  <a:srgbClr val="000000"/>
                </a:solidFill>
                <a:latin typeface="LindeDaxPowerPoint"/>
                <a:cs typeface="Arial" charset="0"/>
              </a:rPr>
              <a:t> Change Freeze</a:t>
            </a: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6BC3CD07-E0A5-621A-5191-0C7F5526CB6F}"/>
              </a:ext>
            </a:extLst>
          </p:cNvPr>
          <p:cNvCxnSpPr>
            <a:cxnSpLocks/>
            <a:stCxn id="143" idx="3"/>
            <a:endCxn id="210" idx="1"/>
          </p:cNvCxnSpPr>
          <p:nvPr/>
        </p:nvCxnSpPr>
        <p:spPr bwMode="auto">
          <a:xfrm flipV="1">
            <a:off x="4298514" y="4051550"/>
            <a:ext cx="85184" cy="2869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F2F7742-025D-1E32-43B2-D12CD5368BED}"/>
              </a:ext>
            </a:extLst>
          </p:cNvPr>
          <p:cNvCxnSpPr>
            <a:cxnSpLocks/>
            <a:stCxn id="300" idx="3"/>
            <a:endCxn id="212" idx="1"/>
          </p:cNvCxnSpPr>
          <p:nvPr/>
        </p:nvCxnSpPr>
        <p:spPr bwMode="auto">
          <a:xfrm flipV="1">
            <a:off x="5571829" y="3837101"/>
            <a:ext cx="237" cy="67896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hteck 107">
            <a:extLst>
              <a:ext uri="{FF2B5EF4-FFF2-40B4-BE49-F238E27FC236}">
                <a16:creationId xmlns:a16="http://schemas.microsoft.com/office/drawing/2014/main" id="{0D8743FB-C7B4-7E84-8B0E-27066426D641}"/>
              </a:ext>
            </a:extLst>
          </p:cNvPr>
          <p:cNvSpPr/>
          <p:nvPr/>
        </p:nvSpPr>
        <p:spPr bwMode="auto">
          <a:xfrm>
            <a:off x="5578380" y="2483975"/>
            <a:ext cx="704380" cy="146800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TM0 Unit Test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579F90-CBAE-4420-F8B8-683FF05C273A}"/>
              </a:ext>
            </a:extLst>
          </p:cNvPr>
          <p:cNvCxnSpPr>
            <a:cxnSpLocks/>
            <a:stCxn id="210" idx="3"/>
            <a:endCxn id="10" idx="1"/>
          </p:cNvCxnSpPr>
          <p:nvPr/>
        </p:nvCxnSpPr>
        <p:spPr bwMode="auto">
          <a:xfrm flipV="1">
            <a:off x="5565768" y="2557376"/>
            <a:ext cx="12613" cy="149417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hteck 107">
            <a:extLst>
              <a:ext uri="{FF2B5EF4-FFF2-40B4-BE49-F238E27FC236}">
                <a16:creationId xmlns:a16="http://schemas.microsoft.com/office/drawing/2014/main" id="{11C6D30E-F83C-65A9-5DE8-16C3F9D689A0}"/>
              </a:ext>
            </a:extLst>
          </p:cNvPr>
          <p:cNvSpPr/>
          <p:nvPr/>
        </p:nvSpPr>
        <p:spPr bwMode="auto">
          <a:xfrm>
            <a:off x="8960943" y="2959132"/>
            <a:ext cx="387133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Dress Reh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873E05-5DEA-D86E-BFDE-A50A3BCA89B7}"/>
              </a:ext>
            </a:extLst>
          </p:cNvPr>
          <p:cNvSpPr txBox="1"/>
          <p:nvPr/>
        </p:nvSpPr>
        <p:spPr>
          <a:xfrm>
            <a:off x="8766053" y="2852200"/>
            <a:ext cx="966931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3 weeks (2. – 20.02.)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C7D220-434F-AE8C-EF5B-38675F2EE7F2}"/>
              </a:ext>
            </a:extLst>
          </p:cNvPr>
          <p:cNvSpPr txBox="1"/>
          <p:nvPr/>
        </p:nvSpPr>
        <p:spPr>
          <a:xfrm>
            <a:off x="9452745" y="2597237"/>
            <a:ext cx="469505" cy="109004"/>
          </a:xfrm>
          <a:prstGeom prst="rect">
            <a:avLst/>
          </a:prstGeom>
          <a:noFill/>
          <a:ln w="31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133350" algn="l"/>
              </a:tabLst>
              <a:defRPr/>
            </a:pPr>
            <a:r>
              <a:rPr lang="en-US" altLang="en-US" sz="700" kern="0">
                <a:solidFill>
                  <a:srgbClr val="000000"/>
                </a:solidFill>
                <a:latin typeface="LindeDaxPowerPoint"/>
                <a:cs typeface="Arial" charset="0"/>
              </a:rPr>
              <a:t>09.03.26</a:t>
            </a:r>
          </a:p>
        </p:txBody>
      </p:sp>
      <p:sp>
        <p:nvSpPr>
          <p:cNvPr id="230" name="Rechteck 107">
            <a:extLst>
              <a:ext uri="{FF2B5EF4-FFF2-40B4-BE49-F238E27FC236}">
                <a16:creationId xmlns:a16="http://schemas.microsoft.com/office/drawing/2014/main" id="{6035A7B3-EF09-4A35-F052-2D6E692E6B64}"/>
              </a:ext>
            </a:extLst>
          </p:cNvPr>
          <p:cNvSpPr/>
          <p:nvPr/>
        </p:nvSpPr>
        <p:spPr bwMode="auto">
          <a:xfrm>
            <a:off x="8032682" y="2684342"/>
            <a:ext cx="914263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Cut Over Prep</a:t>
            </a:r>
          </a:p>
        </p:txBody>
      </p:sp>
      <p:sp>
        <p:nvSpPr>
          <p:cNvPr id="162" name="Rechteck 107">
            <a:extLst>
              <a:ext uri="{FF2B5EF4-FFF2-40B4-BE49-F238E27FC236}">
                <a16:creationId xmlns:a16="http://schemas.microsoft.com/office/drawing/2014/main" id="{AEDDDEB0-3028-B33F-93D9-BAB6B53F2B44}"/>
              </a:ext>
            </a:extLst>
          </p:cNvPr>
          <p:cNvSpPr/>
          <p:nvPr/>
        </p:nvSpPr>
        <p:spPr bwMode="auto">
          <a:xfrm>
            <a:off x="7899463" y="3177571"/>
            <a:ext cx="895591" cy="192714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UAT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E7D3717-E913-8226-F198-BD44B8832D59}"/>
              </a:ext>
            </a:extLst>
          </p:cNvPr>
          <p:cNvSpPr txBox="1"/>
          <p:nvPr/>
        </p:nvSpPr>
        <p:spPr>
          <a:xfrm>
            <a:off x="7899460" y="3370598"/>
            <a:ext cx="895592" cy="994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500">
                <a:latin typeface="LindeDaxPowerPoint" pitchFamily="34" charset="0"/>
                <a:cs typeface="Arial" charset="0"/>
              </a:rPr>
              <a:t>Functional Data Validation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646F951-4216-A746-A470-E6F744DC3274}"/>
              </a:ext>
            </a:extLst>
          </p:cNvPr>
          <p:cNvSpPr txBox="1"/>
          <p:nvPr/>
        </p:nvSpPr>
        <p:spPr>
          <a:xfrm>
            <a:off x="7806085" y="3074768"/>
            <a:ext cx="1104790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sz="700">
                <a:solidFill>
                  <a:srgbClr val="000000"/>
                </a:solidFill>
                <a:highlight>
                  <a:srgbClr val="F4F5F6"/>
                </a:highlight>
                <a:latin typeface="LindeDaxPowerPoint"/>
                <a:cs typeface="Arial" charset="0"/>
              </a:rPr>
              <a:t>9 weeks (24.11. – 23.1.) </a:t>
            </a:r>
          </a:p>
        </p:txBody>
      </p:sp>
      <p:sp>
        <p:nvSpPr>
          <p:cNvPr id="9" name="Rechteck 107">
            <a:extLst>
              <a:ext uri="{FF2B5EF4-FFF2-40B4-BE49-F238E27FC236}">
                <a16:creationId xmlns:a16="http://schemas.microsoft.com/office/drawing/2014/main" id="{86E883E0-0F22-7D3B-C355-9EC8B3156BA8}"/>
              </a:ext>
            </a:extLst>
          </p:cNvPr>
          <p:cNvSpPr/>
          <p:nvPr/>
        </p:nvSpPr>
        <p:spPr bwMode="auto">
          <a:xfrm>
            <a:off x="4788657" y="5499446"/>
            <a:ext cx="725837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Single  Role Test</a:t>
            </a:r>
          </a:p>
        </p:txBody>
      </p:sp>
      <p:sp>
        <p:nvSpPr>
          <p:cNvPr id="16" name="Rechteck 107">
            <a:extLst>
              <a:ext uri="{FF2B5EF4-FFF2-40B4-BE49-F238E27FC236}">
                <a16:creationId xmlns:a16="http://schemas.microsoft.com/office/drawing/2014/main" id="{17776CCD-441A-B229-63CD-26B4B83BD32D}"/>
              </a:ext>
            </a:extLst>
          </p:cNvPr>
          <p:cNvSpPr/>
          <p:nvPr/>
        </p:nvSpPr>
        <p:spPr bwMode="auto">
          <a:xfrm>
            <a:off x="6436463" y="5672832"/>
            <a:ext cx="843524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Comp.  Role Test</a:t>
            </a:r>
          </a:p>
        </p:txBody>
      </p:sp>
      <p:sp>
        <p:nvSpPr>
          <p:cNvPr id="19" name="Rechteck 107">
            <a:extLst>
              <a:ext uri="{FF2B5EF4-FFF2-40B4-BE49-F238E27FC236}">
                <a16:creationId xmlns:a16="http://schemas.microsoft.com/office/drawing/2014/main" id="{DB3A8B9E-CC30-7940-737C-3B561D1206AB}"/>
              </a:ext>
            </a:extLst>
          </p:cNvPr>
          <p:cNvSpPr/>
          <p:nvPr/>
        </p:nvSpPr>
        <p:spPr bwMode="auto">
          <a:xfrm>
            <a:off x="6636371" y="5483241"/>
            <a:ext cx="1263089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Mapping EU</a:t>
            </a:r>
          </a:p>
        </p:txBody>
      </p:sp>
      <p:sp>
        <p:nvSpPr>
          <p:cNvPr id="20" name="Rechteck 107">
            <a:extLst>
              <a:ext uri="{FF2B5EF4-FFF2-40B4-BE49-F238E27FC236}">
                <a16:creationId xmlns:a16="http://schemas.microsoft.com/office/drawing/2014/main" id="{AEB3AF72-1DA5-6C90-25F5-8FAB7C7DBD4B}"/>
              </a:ext>
            </a:extLst>
          </p:cNvPr>
          <p:cNvSpPr/>
          <p:nvPr/>
        </p:nvSpPr>
        <p:spPr bwMode="auto">
          <a:xfrm>
            <a:off x="8038766" y="5654564"/>
            <a:ext cx="843524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FFFFFF"/>
                </a:solidFill>
                <a:latin typeface="LindeDaxPowerPoint" pitchFamily="34" charset="0"/>
                <a:cs typeface="Arial" charset="0"/>
              </a:rPr>
              <a:t>EU Simulation</a:t>
            </a:r>
          </a:p>
        </p:txBody>
      </p:sp>
    </p:spTree>
    <p:extLst>
      <p:ext uri="{BB962C8B-B14F-4D97-AF65-F5344CB8AC3E}">
        <p14:creationId xmlns:p14="http://schemas.microsoft.com/office/powerpoint/2010/main" val="158495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D64BC5-B6E3-39C4-4C54-46131951C7AF}"/>
              </a:ext>
            </a:extLst>
          </p:cNvPr>
          <p:cNvSpPr/>
          <p:nvPr/>
        </p:nvSpPr>
        <p:spPr bwMode="auto">
          <a:xfrm>
            <a:off x="1686730" y="5681499"/>
            <a:ext cx="8696056" cy="1042449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339BC-415E-4163-CCCA-ED51E2EDF954}"/>
              </a:ext>
            </a:extLst>
          </p:cNvPr>
          <p:cNvSpPr/>
          <p:nvPr/>
        </p:nvSpPr>
        <p:spPr bwMode="auto">
          <a:xfrm>
            <a:off x="1686730" y="1282708"/>
            <a:ext cx="8696056" cy="1042449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LindeDaxPowerPoint" panose="020B0500000000020000" pitchFamily="34" charset="0"/>
              <a:buChar char="–"/>
            </a:pPr>
            <a:endParaRPr lang="de-DE" sz="1600" err="1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44825F6-13F5-E8B8-024A-B8DB5BA5C2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34" imgH="234" progId="TCLayout.ActiveDocument.1">
                  <p:embed/>
                </p:oleObj>
              </mc:Choice>
              <mc:Fallback>
                <p:oleObj name="think-cell Slide" r:id="rId4" imgW="234" imgH="23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44825F6-13F5-E8B8-024A-B8DB5BA5C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 bwMode="gray">
          <a:xfrm>
            <a:off x="6211165" y="2767295"/>
            <a:ext cx="965200" cy="570719"/>
          </a:xfrm>
          <a:prstGeom prst="rect">
            <a:avLst/>
          </a:prstGeom>
          <a:solidFill>
            <a:srgbClr val="00B0F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SRC2</a:t>
            </a:r>
          </a:p>
        </p:txBody>
      </p:sp>
      <p:sp>
        <p:nvSpPr>
          <p:cNvPr id="55" name="Rectangle 54"/>
          <p:cNvSpPr/>
          <p:nvPr/>
        </p:nvSpPr>
        <p:spPr bwMode="gray">
          <a:xfrm>
            <a:off x="4514850" y="2764787"/>
            <a:ext cx="965200" cy="575733"/>
          </a:xfrm>
          <a:prstGeom prst="rect">
            <a:avLst/>
          </a:prstGeom>
          <a:solidFill>
            <a:srgbClr val="00B0F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SRC1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5206C83-4D3A-4AE0-9548-5C67F7EC466E}"/>
              </a:ext>
            </a:extLst>
          </p:cNvPr>
          <p:cNvSpPr/>
          <p:nvPr/>
        </p:nvSpPr>
        <p:spPr bwMode="auto">
          <a:xfrm>
            <a:off x="1799437" y="1637417"/>
            <a:ext cx="620332" cy="30364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82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</a:rPr>
              <a:t>ECC 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36BEC0-4036-47A9-B55C-F4BD536BB3E9}"/>
              </a:ext>
            </a:extLst>
          </p:cNvPr>
          <p:cNvSpPr/>
          <p:nvPr/>
        </p:nvSpPr>
        <p:spPr bwMode="gray">
          <a:xfrm>
            <a:off x="3207780" y="5927582"/>
            <a:ext cx="965200" cy="633306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D2A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3F2337-5719-444D-AD56-32DF35BB65A3}"/>
              </a:ext>
            </a:extLst>
          </p:cNvPr>
          <p:cNvSpPr/>
          <p:nvPr/>
        </p:nvSpPr>
        <p:spPr bwMode="auto">
          <a:xfrm>
            <a:off x="1799437" y="6101800"/>
            <a:ext cx="620332" cy="30364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82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</a:rPr>
              <a:t>S/4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D54C724-4DA7-4071-A1D6-36A75111A3D5}"/>
              </a:ext>
            </a:extLst>
          </p:cNvPr>
          <p:cNvSpPr txBox="1">
            <a:spLocks/>
          </p:cNvSpPr>
          <p:nvPr/>
        </p:nvSpPr>
        <p:spPr>
          <a:xfrm>
            <a:off x="1666877" y="152405"/>
            <a:ext cx="6661149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5pPr>
            <a:lvl6pPr marL="3429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6pPr>
            <a:lvl7pPr marL="685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7pPr>
            <a:lvl8pPr marL="10287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8pPr>
            <a:lvl9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9pPr>
          </a:lstStyle>
          <a:p>
            <a:r>
              <a:rPr lang="en-US" sz="2000" dirty="0">
                <a:solidFill>
                  <a:srgbClr val="005591"/>
                </a:solidFill>
                <a:latin typeface="LindeDaxPowerPoint"/>
              </a:rPr>
              <a:t>System</a:t>
            </a:r>
            <a:r>
              <a:rPr lang="en-US" sz="2000" dirty="0">
                <a:solidFill>
                  <a:srgbClr val="00A0E1"/>
                </a:solidFill>
                <a:latin typeface="LindeDaxPowerPoint"/>
                <a:ea typeface="+mj-lt"/>
                <a:cs typeface="+mj-lt"/>
              </a:rPr>
              <a:t> </a:t>
            </a:r>
            <a:r>
              <a:rPr lang="en-US" sz="2000" dirty="0">
                <a:solidFill>
                  <a:srgbClr val="005591"/>
                </a:solidFill>
                <a:latin typeface="LindeDaxPowerPoint"/>
              </a:rPr>
              <a:t>Landscape</a:t>
            </a:r>
            <a:r>
              <a:rPr lang="en-US" sz="2000" dirty="0">
                <a:solidFill>
                  <a:srgbClr val="00A0E1"/>
                </a:solidFill>
                <a:latin typeface="LindeDaxPowerPoint"/>
                <a:ea typeface="+mj-lt"/>
                <a:cs typeface="+mj-lt"/>
              </a:rPr>
              <a:t> </a:t>
            </a:r>
            <a:endParaRPr lang="en-US" sz="2000" dirty="0">
              <a:solidFill>
                <a:srgbClr val="005591"/>
              </a:solidFill>
              <a:latin typeface="LindeDaxPowerPoint"/>
            </a:endParaRPr>
          </a:p>
          <a:p>
            <a:r>
              <a:rPr lang="en-US" sz="1600">
                <a:solidFill>
                  <a:srgbClr val="00A0E1"/>
                </a:solidFill>
                <a:latin typeface="LindeDaxPowerPoint"/>
                <a:ea typeface="+mj-lt"/>
                <a:cs typeface="+mj-lt"/>
              </a:rPr>
              <a:t>Project</a:t>
            </a:r>
            <a:r>
              <a:rPr lang="en-US" sz="1600" dirty="0">
                <a:solidFill>
                  <a:srgbClr val="00A0E1"/>
                </a:solidFill>
                <a:latin typeface="LindeDaxPowerPoint"/>
                <a:ea typeface="+mj-lt"/>
                <a:cs typeface="+mj-lt"/>
              </a:rPr>
              <a:t> Approach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ADE5E2-F81D-4B8B-B9D1-1D301594C375}"/>
              </a:ext>
            </a:extLst>
          </p:cNvPr>
          <p:cNvSpPr/>
          <p:nvPr/>
        </p:nvSpPr>
        <p:spPr bwMode="gray">
          <a:xfrm>
            <a:off x="4786198" y="5927582"/>
            <a:ext cx="965200" cy="633306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Q2A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D8E59B-5534-423E-808B-6897633D8585}"/>
              </a:ext>
            </a:extLst>
          </p:cNvPr>
          <p:cNvSpPr/>
          <p:nvPr/>
        </p:nvSpPr>
        <p:spPr bwMode="gray">
          <a:xfrm>
            <a:off x="6355583" y="5927582"/>
            <a:ext cx="965200" cy="633306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P2A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F1C0BC-3F40-4316-99FF-C9B31028785D}"/>
              </a:ext>
            </a:extLst>
          </p:cNvPr>
          <p:cNvSpPr/>
          <p:nvPr/>
        </p:nvSpPr>
        <p:spPr bwMode="gray">
          <a:xfrm>
            <a:off x="3211183" y="1509401"/>
            <a:ext cx="965200" cy="633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DGE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190A8B-37FD-47CE-9153-20501FF9F44E}"/>
              </a:ext>
            </a:extLst>
          </p:cNvPr>
          <p:cNvSpPr/>
          <p:nvPr/>
        </p:nvSpPr>
        <p:spPr bwMode="gray">
          <a:xfrm>
            <a:off x="4786198" y="1509401"/>
            <a:ext cx="965200" cy="633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S2E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38F6FE-443B-422B-9AC8-9C22DDF8F005}"/>
              </a:ext>
            </a:extLst>
          </p:cNvPr>
          <p:cNvSpPr/>
          <p:nvPr/>
        </p:nvSpPr>
        <p:spPr bwMode="gray">
          <a:xfrm>
            <a:off x="6355583" y="1509401"/>
            <a:ext cx="965200" cy="633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400" kern="0" dirty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P2E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8E9039-E836-4D68-879F-B78F08F95289}"/>
              </a:ext>
            </a:extLst>
          </p:cNvPr>
          <p:cNvCxnSpPr/>
          <p:nvPr/>
        </p:nvCxnSpPr>
        <p:spPr bwMode="auto">
          <a:xfrm>
            <a:off x="1915390" y="3936924"/>
            <a:ext cx="859155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9A4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7B60DC-F1EA-416B-AE30-1E5A9062CA7B}"/>
              </a:ext>
            </a:extLst>
          </p:cNvPr>
          <p:cNvSpPr txBox="1"/>
          <p:nvPr/>
        </p:nvSpPr>
        <p:spPr>
          <a:xfrm rot="16200000">
            <a:off x="1527992" y="2763234"/>
            <a:ext cx="961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Source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CC88CA-4915-4C17-915D-486965A1E2F2}"/>
              </a:ext>
            </a:extLst>
          </p:cNvPr>
          <p:cNvSpPr txBox="1"/>
          <p:nvPr/>
        </p:nvSpPr>
        <p:spPr>
          <a:xfrm rot="16200000">
            <a:off x="1527992" y="4921793"/>
            <a:ext cx="9611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75A9D8-B1D7-42DB-84A9-29C69A1CD50E}"/>
              </a:ext>
            </a:extLst>
          </p:cNvPr>
          <p:cNvSpPr txBox="1"/>
          <p:nvPr/>
        </p:nvSpPr>
        <p:spPr>
          <a:xfrm>
            <a:off x="9331451" y="4177183"/>
            <a:ext cx="1188929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Control Sys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EC6B8B-3A27-4973-B3B6-62A1B0A69E65}"/>
              </a:ext>
            </a:extLst>
          </p:cNvPr>
          <p:cNvSpPr/>
          <p:nvPr/>
        </p:nvSpPr>
        <p:spPr bwMode="gray">
          <a:xfrm>
            <a:off x="9509125" y="3692148"/>
            <a:ext cx="825500" cy="494754"/>
          </a:xfrm>
          <a:prstGeom prst="rect">
            <a:avLst/>
          </a:prstGeom>
          <a:solidFill>
            <a:srgbClr val="92D05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PMG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1D8FEC-5785-4136-95D1-1852EB56D662}"/>
              </a:ext>
            </a:extLst>
          </p:cNvPr>
          <p:cNvSpPr txBox="1"/>
          <p:nvPr/>
        </p:nvSpPr>
        <p:spPr>
          <a:xfrm>
            <a:off x="8191123" y="1480359"/>
            <a:ext cx="215455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Current</a:t>
            </a:r>
            <a:r>
              <a:rPr lang="en-US" sz="16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 Operational Landscape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57278E-28CF-49B4-A95E-14D72985905F}"/>
              </a:ext>
            </a:extLst>
          </p:cNvPr>
          <p:cNvSpPr txBox="1"/>
          <p:nvPr/>
        </p:nvSpPr>
        <p:spPr>
          <a:xfrm>
            <a:off x="9150586" y="4550840"/>
            <a:ext cx="1675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Project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Landscape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E3B029-E10A-4145-89C1-158C592248EE}"/>
              </a:ext>
            </a:extLst>
          </p:cNvPr>
          <p:cNvCxnSpPr>
            <a:cxnSpLocks/>
            <a:stCxn id="75" idx="2"/>
          </p:cNvCxnSpPr>
          <p:nvPr/>
        </p:nvCxnSpPr>
        <p:spPr bwMode="auto">
          <a:xfrm flipH="1">
            <a:off x="4997451" y="2142708"/>
            <a:ext cx="1840733" cy="6220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27AAE-D3BC-42AE-B90E-74466A66946F}"/>
              </a:ext>
            </a:extLst>
          </p:cNvPr>
          <p:cNvCxnSpPr>
            <a:cxnSpLocks/>
            <a:stCxn id="75" idx="2"/>
            <a:endCxn id="27" idx="0"/>
          </p:cNvCxnSpPr>
          <p:nvPr/>
        </p:nvCxnSpPr>
        <p:spPr bwMode="auto">
          <a:xfrm flipH="1">
            <a:off x="6693765" y="2142708"/>
            <a:ext cx="144418" cy="62458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7A4DA7-CD0C-4662-88A5-B7107FD1E6AE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2962710" y="3340520"/>
            <a:ext cx="2034740" cy="94069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7AFFD5-A3B5-4CEB-BA85-B867CB204B70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 bwMode="auto">
          <a:xfrm flipH="1">
            <a:off x="4402121" y="3338014"/>
            <a:ext cx="2291645" cy="946121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354BE7-9585-4BA0-BBC2-999FC3A5B658}"/>
              </a:ext>
            </a:extLst>
          </p:cNvPr>
          <p:cNvSpPr txBox="1"/>
          <p:nvPr/>
        </p:nvSpPr>
        <p:spPr>
          <a:xfrm>
            <a:off x="2159143" y="4047345"/>
            <a:ext cx="764069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Box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CEDAFD-0D78-4DEB-BF04-2E4DA04BE92E}"/>
              </a:ext>
            </a:extLst>
          </p:cNvPr>
          <p:cNvCxnSpPr>
            <a:stCxn id="73" idx="3"/>
            <a:endCxn id="74" idx="1"/>
          </p:cNvCxnSpPr>
          <p:nvPr/>
        </p:nvCxnSpPr>
        <p:spPr bwMode="auto">
          <a:xfrm>
            <a:off x="4176384" y="1826054"/>
            <a:ext cx="60981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E407B7-9F07-44B9-8D63-24238D507DDC}"/>
              </a:ext>
            </a:extLst>
          </p:cNvPr>
          <p:cNvCxnSpPr>
            <a:stCxn id="74" idx="3"/>
            <a:endCxn id="75" idx="1"/>
          </p:cNvCxnSpPr>
          <p:nvPr/>
        </p:nvCxnSpPr>
        <p:spPr bwMode="auto">
          <a:xfrm>
            <a:off x="5751399" y="1826054"/>
            <a:ext cx="60418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36E0C1-7CD5-4DBA-A883-EF2799499B57}"/>
              </a:ext>
            </a:extLst>
          </p:cNvPr>
          <p:cNvCxnSpPr>
            <a:stCxn id="48" idx="3"/>
            <a:endCxn id="45" idx="1"/>
          </p:cNvCxnSpPr>
          <p:nvPr/>
        </p:nvCxnSpPr>
        <p:spPr bwMode="auto">
          <a:xfrm>
            <a:off x="4172980" y="6244235"/>
            <a:ext cx="613218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EE868F-8188-431D-9546-57FCA6437FC6}"/>
              </a:ext>
            </a:extLst>
          </p:cNvPr>
          <p:cNvCxnSpPr>
            <a:stCxn id="45" idx="3"/>
            <a:endCxn id="51" idx="1"/>
          </p:cNvCxnSpPr>
          <p:nvPr/>
        </p:nvCxnSpPr>
        <p:spPr bwMode="auto">
          <a:xfrm>
            <a:off x="5751399" y="6244235"/>
            <a:ext cx="60418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08A53F-C5B6-4FA5-8D8E-F5379518085B}"/>
              </a:ext>
            </a:extLst>
          </p:cNvPr>
          <p:cNvCxnSpPr>
            <a:cxnSpLocks/>
            <a:stCxn id="55" idx="2"/>
            <a:endCxn id="71" idx="0"/>
          </p:cNvCxnSpPr>
          <p:nvPr/>
        </p:nvCxnSpPr>
        <p:spPr bwMode="auto">
          <a:xfrm>
            <a:off x="4997451" y="3340519"/>
            <a:ext cx="949245" cy="9457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596126-9356-43A6-B22C-F3836F630984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 bwMode="auto">
          <a:xfrm>
            <a:off x="6693766" y="3338013"/>
            <a:ext cx="834233" cy="95520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B5636A9-909C-4C16-A063-CADDE0D25178}"/>
              </a:ext>
            </a:extLst>
          </p:cNvPr>
          <p:cNvSpPr/>
          <p:nvPr/>
        </p:nvSpPr>
        <p:spPr bwMode="auto">
          <a:xfrm>
            <a:off x="5267325" y="5381039"/>
            <a:ext cx="1562100" cy="533987"/>
          </a:xfrm>
          <a:custGeom>
            <a:avLst/>
            <a:gdLst>
              <a:gd name="connsiteX0" fmla="*/ 1562100 w 1562100"/>
              <a:gd name="connsiteY0" fmla="*/ 514937 h 533987"/>
              <a:gd name="connsiteX1" fmla="*/ 1085850 w 1562100"/>
              <a:gd name="connsiteY1" fmla="*/ 86312 h 533987"/>
              <a:gd name="connsiteX2" fmla="*/ 428625 w 1562100"/>
              <a:gd name="connsiteY2" fmla="*/ 38687 h 533987"/>
              <a:gd name="connsiteX3" fmla="*/ 0 w 1562100"/>
              <a:gd name="connsiteY3" fmla="*/ 533987 h 533987"/>
              <a:gd name="connsiteX4" fmla="*/ 0 w 1562100"/>
              <a:gd name="connsiteY4" fmla="*/ 533987 h 53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533987">
                <a:moveTo>
                  <a:pt x="1562100" y="514937"/>
                </a:moveTo>
                <a:cubicBezTo>
                  <a:pt x="1418431" y="340312"/>
                  <a:pt x="1274762" y="165687"/>
                  <a:pt x="1085850" y="86312"/>
                </a:cubicBezTo>
                <a:cubicBezTo>
                  <a:pt x="896938" y="6937"/>
                  <a:pt x="609600" y="-35926"/>
                  <a:pt x="428625" y="38687"/>
                </a:cubicBezTo>
                <a:cubicBezTo>
                  <a:pt x="247650" y="113299"/>
                  <a:pt x="71437" y="451437"/>
                  <a:pt x="0" y="533987"/>
                </a:cubicBezTo>
                <a:lnTo>
                  <a:pt x="0" y="533987"/>
                </a:ln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4680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A0280B-FDE8-4B79-A378-13E72699DAA8}"/>
              </a:ext>
            </a:extLst>
          </p:cNvPr>
          <p:cNvSpPr txBox="1"/>
          <p:nvPr/>
        </p:nvSpPr>
        <p:spPr>
          <a:xfrm>
            <a:off x="5421216" y="5414799"/>
            <a:ext cx="1161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System Copy post Go Live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D089EC-242A-445A-B567-DE14C9FA2EF4}"/>
              </a:ext>
            </a:extLst>
          </p:cNvPr>
          <p:cNvSpPr txBox="1"/>
          <p:nvPr/>
        </p:nvSpPr>
        <p:spPr>
          <a:xfrm>
            <a:off x="4468116" y="2417578"/>
            <a:ext cx="2835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Full Prod System Copy prior to Migration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F3B67C-20CC-42DB-9531-CAA8A2B159A8}"/>
              </a:ext>
            </a:extLst>
          </p:cNvPr>
          <p:cNvSpPr txBox="1"/>
          <p:nvPr/>
        </p:nvSpPr>
        <p:spPr>
          <a:xfrm rot="3657520">
            <a:off x="7580592" y="2866705"/>
            <a:ext cx="1161507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Go Live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CED53E-37CB-4C61-9B0D-A386EFDD483A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H="1" flipV="1">
            <a:off x="2962710" y="4856950"/>
            <a:ext cx="727670" cy="107063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0F9528-EC96-4E53-BF4F-795242053D7B}"/>
              </a:ext>
            </a:extLst>
          </p:cNvPr>
          <p:cNvCxnSpPr>
            <a:cxnSpLocks/>
            <a:stCxn id="48" idx="0"/>
            <a:endCxn id="60" idx="2"/>
          </p:cNvCxnSpPr>
          <p:nvPr/>
        </p:nvCxnSpPr>
        <p:spPr bwMode="auto">
          <a:xfrm flipV="1">
            <a:off x="3690380" y="4859868"/>
            <a:ext cx="711740" cy="1067715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313A56-E80C-4A1E-AE2F-C18660C744E2}"/>
              </a:ext>
            </a:extLst>
          </p:cNvPr>
          <p:cNvCxnSpPr>
            <a:cxnSpLocks/>
            <a:stCxn id="48" idx="0"/>
            <a:endCxn id="71" idx="2"/>
          </p:cNvCxnSpPr>
          <p:nvPr/>
        </p:nvCxnSpPr>
        <p:spPr bwMode="auto">
          <a:xfrm flipV="1">
            <a:off x="3690381" y="4862014"/>
            <a:ext cx="2256315" cy="1065568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1215C8B-F930-48BA-9B80-8DB4970C61BB}"/>
              </a:ext>
            </a:extLst>
          </p:cNvPr>
          <p:cNvSpPr txBox="1"/>
          <p:nvPr/>
        </p:nvSpPr>
        <p:spPr>
          <a:xfrm>
            <a:off x="2555297" y="5435736"/>
            <a:ext cx="2582388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Transport Catch Up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2913297-D62A-495A-A974-7253D7D6928C}"/>
              </a:ext>
            </a:extLst>
          </p:cNvPr>
          <p:cNvSpPr/>
          <p:nvPr/>
        </p:nvSpPr>
        <p:spPr bwMode="auto">
          <a:xfrm>
            <a:off x="2115849" y="1828800"/>
            <a:ext cx="1113126" cy="4381500"/>
          </a:xfrm>
          <a:custGeom>
            <a:avLst/>
            <a:gdLst>
              <a:gd name="connsiteX0" fmla="*/ 1676597 w 1695647"/>
              <a:gd name="connsiteY0" fmla="*/ 0 h 4381500"/>
              <a:gd name="connsiteX1" fmla="*/ 276422 w 1695647"/>
              <a:gd name="connsiteY1" fmla="*/ 1847850 h 4381500"/>
              <a:gd name="connsiteX2" fmla="*/ 124022 w 1695647"/>
              <a:gd name="connsiteY2" fmla="*/ 2667000 h 4381500"/>
              <a:gd name="connsiteX3" fmla="*/ 1695647 w 1695647"/>
              <a:gd name="connsiteY3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647" h="4381500">
                <a:moveTo>
                  <a:pt x="1676597" y="0"/>
                </a:moveTo>
                <a:cubicBezTo>
                  <a:pt x="1105890" y="701675"/>
                  <a:pt x="535184" y="1403350"/>
                  <a:pt x="276422" y="1847850"/>
                </a:cubicBezTo>
                <a:cubicBezTo>
                  <a:pt x="17660" y="2292350"/>
                  <a:pt x="-112515" y="2244725"/>
                  <a:pt x="124022" y="2667000"/>
                </a:cubicBezTo>
                <a:cubicBezTo>
                  <a:pt x="360559" y="3089275"/>
                  <a:pt x="1028103" y="3735387"/>
                  <a:pt x="1695647" y="438150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4680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24C18-0D56-43EA-A436-CCBA4013ED32}"/>
              </a:ext>
            </a:extLst>
          </p:cNvPr>
          <p:cNvSpPr txBox="1"/>
          <p:nvPr/>
        </p:nvSpPr>
        <p:spPr>
          <a:xfrm rot="17605651">
            <a:off x="1645199" y="3443939"/>
            <a:ext cx="1161507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Retrofit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E16B4EB-2E98-4326-8C6F-D9E6CBA2FC93}"/>
              </a:ext>
            </a:extLst>
          </p:cNvPr>
          <p:cNvSpPr/>
          <p:nvPr/>
        </p:nvSpPr>
        <p:spPr bwMode="auto">
          <a:xfrm>
            <a:off x="7315201" y="1800225"/>
            <a:ext cx="1352477" cy="4400550"/>
          </a:xfrm>
          <a:custGeom>
            <a:avLst/>
            <a:gdLst>
              <a:gd name="connsiteX0" fmla="*/ 0 w 2154555"/>
              <a:gd name="connsiteY0" fmla="*/ 0 h 4400550"/>
              <a:gd name="connsiteX1" fmla="*/ 1933575 w 2154555"/>
              <a:gd name="connsiteY1" fmla="*/ 2343150 h 4400550"/>
              <a:gd name="connsiteX2" fmla="*/ 1895475 w 2154555"/>
              <a:gd name="connsiteY2" fmla="*/ 3228975 h 4400550"/>
              <a:gd name="connsiteX3" fmla="*/ 0 w 2154555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4555" h="4400550">
                <a:moveTo>
                  <a:pt x="0" y="0"/>
                </a:moveTo>
                <a:cubicBezTo>
                  <a:pt x="808831" y="902494"/>
                  <a:pt x="1617663" y="1804988"/>
                  <a:pt x="1933575" y="2343150"/>
                </a:cubicBezTo>
                <a:cubicBezTo>
                  <a:pt x="2249487" y="2881312"/>
                  <a:pt x="2217737" y="2886075"/>
                  <a:pt x="1895475" y="3228975"/>
                </a:cubicBezTo>
                <a:cubicBezTo>
                  <a:pt x="1573213" y="3571875"/>
                  <a:pt x="786606" y="3986212"/>
                  <a:pt x="0" y="4400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4680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LindeDaxPowerPoint" pitchFamily="34" charset="0"/>
              <a:cs typeface="Arial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E3EA81-9B27-4903-9C39-F5D514512C96}"/>
              </a:ext>
            </a:extLst>
          </p:cNvPr>
          <p:cNvSpPr txBox="1"/>
          <p:nvPr/>
        </p:nvSpPr>
        <p:spPr>
          <a:xfrm>
            <a:off x="5807902" y="3426016"/>
            <a:ext cx="1760222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Data Migration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4756B9-989C-49E8-8314-44AADB26E69B}"/>
              </a:ext>
            </a:extLst>
          </p:cNvPr>
          <p:cNvSpPr txBox="1"/>
          <p:nvPr/>
        </p:nvSpPr>
        <p:spPr>
          <a:xfrm>
            <a:off x="4090554" y="3426016"/>
            <a:ext cx="1760222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Data Migration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21B21A-EF95-4C62-A433-A38CD51B8093}"/>
              </a:ext>
            </a:extLst>
          </p:cNvPr>
          <p:cNvSpPr/>
          <p:nvPr/>
        </p:nvSpPr>
        <p:spPr bwMode="gray">
          <a:xfrm>
            <a:off x="3919520" y="4284135"/>
            <a:ext cx="965200" cy="575733"/>
          </a:xfrm>
          <a:prstGeom prst="rect">
            <a:avLst/>
          </a:prstGeom>
          <a:solidFill>
            <a:srgbClr val="DC78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TM1 S4A </a:t>
            </a:r>
          </a:p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(SIT)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4F3AB2-AECA-4FD8-8D63-47DEE9B1B3E5}"/>
              </a:ext>
            </a:extLst>
          </p:cNvPr>
          <p:cNvSpPr/>
          <p:nvPr/>
        </p:nvSpPr>
        <p:spPr bwMode="gray">
          <a:xfrm>
            <a:off x="5464095" y="4286282"/>
            <a:ext cx="965200" cy="575733"/>
          </a:xfrm>
          <a:prstGeom prst="rect">
            <a:avLst/>
          </a:prstGeom>
          <a:solidFill>
            <a:srgbClr val="FFFF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TM2</a:t>
            </a:r>
            <a:r>
              <a:rPr lang="en-US" sz="12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 Q2A</a:t>
            </a:r>
            <a:endParaRPr lang="en-US" sz="1200" kern="0" dirty="0">
              <a:solidFill>
                <a:srgbClr val="00305C"/>
              </a:solidFill>
              <a:latin typeface="LindeDaxPowerPoint" pitchFamily="34" charset="0"/>
              <a:ea typeface="Arial Unicode MS" pitchFamily="34" charset="-128"/>
              <a:cs typeface="Arial" charset="0"/>
            </a:endParaRPr>
          </a:p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 dirty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(UAT)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12840C-5F76-4107-8879-7C89D93CBC15}"/>
              </a:ext>
            </a:extLst>
          </p:cNvPr>
          <p:cNvSpPr txBox="1"/>
          <p:nvPr/>
        </p:nvSpPr>
        <p:spPr>
          <a:xfrm>
            <a:off x="3704047" y="4049349"/>
            <a:ext cx="764069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Box 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A955DD-3100-4ACD-AA36-C9F044C4FCD7}"/>
              </a:ext>
            </a:extLst>
          </p:cNvPr>
          <p:cNvSpPr txBox="1"/>
          <p:nvPr/>
        </p:nvSpPr>
        <p:spPr>
          <a:xfrm>
            <a:off x="5236606" y="4048126"/>
            <a:ext cx="764069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Box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0BB712-28BA-4A58-BE32-CD863E85038F}"/>
              </a:ext>
            </a:extLst>
          </p:cNvPr>
          <p:cNvSpPr txBox="1"/>
          <p:nvPr/>
        </p:nvSpPr>
        <p:spPr>
          <a:xfrm>
            <a:off x="6774206" y="4048212"/>
            <a:ext cx="764069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LindeDaxPowerPoint" pitchFamily="34" charset="0"/>
                <a:cs typeface="Arial" charset="0"/>
              </a:rPr>
              <a:t>Box 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C324950-DCC8-40E0-AA95-D256C27C33DD}"/>
              </a:ext>
            </a:extLst>
          </p:cNvPr>
          <p:cNvSpPr/>
          <p:nvPr/>
        </p:nvSpPr>
        <p:spPr bwMode="gray">
          <a:xfrm>
            <a:off x="2374945" y="4281742"/>
            <a:ext cx="965200" cy="575733"/>
          </a:xfrm>
          <a:prstGeom prst="rect">
            <a:avLst/>
          </a:prstGeom>
          <a:solidFill>
            <a:srgbClr val="FFFF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TM0 S3A</a:t>
            </a:r>
          </a:p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(Unit Tests)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DB9A48-D5AB-4F0F-AC3B-19F3ECD96140}"/>
              </a:ext>
            </a:extLst>
          </p:cNvPr>
          <p:cNvSpPr/>
          <p:nvPr/>
        </p:nvSpPr>
        <p:spPr bwMode="gray">
          <a:xfrm>
            <a:off x="7008671" y="4293216"/>
            <a:ext cx="1038654" cy="575733"/>
          </a:xfrm>
          <a:prstGeom prst="rect">
            <a:avLst/>
          </a:prstGeom>
          <a:solidFill>
            <a:srgbClr val="DC78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Go Live Simulation S4A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91D07D-EA57-9BB3-E7EE-500D56A08760}"/>
              </a:ext>
            </a:extLst>
          </p:cNvPr>
          <p:cNvCxnSpPr>
            <a:cxnSpLocks/>
            <a:stCxn id="48" idx="0"/>
            <a:endCxn id="90" idx="2"/>
          </p:cNvCxnSpPr>
          <p:nvPr/>
        </p:nvCxnSpPr>
        <p:spPr bwMode="auto">
          <a:xfrm flipV="1">
            <a:off x="3690380" y="4868948"/>
            <a:ext cx="3837618" cy="105863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274DF6D-8B52-4928-8076-168970F45359}"/>
              </a:ext>
            </a:extLst>
          </p:cNvPr>
          <p:cNvSpPr txBox="1"/>
          <p:nvPr/>
        </p:nvSpPr>
        <p:spPr>
          <a:xfrm>
            <a:off x="8298994" y="5895735"/>
            <a:ext cx="1918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u="sng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Future</a:t>
            </a:r>
            <a:r>
              <a:rPr lang="en-US" sz="1600" kern="0">
                <a:solidFill>
                  <a:srgbClr val="00305C"/>
                </a:solidFill>
                <a:latin typeface="LindeDaxPowerPoint" pitchFamily="34" charset="0"/>
                <a:ea typeface="Arial Unicode MS" pitchFamily="34" charset="-128"/>
                <a:cs typeface="Arial" charset="0"/>
              </a:rPr>
              <a:t> Operational Landscape</a:t>
            </a:r>
          </a:p>
        </p:txBody>
      </p:sp>
    </p:spTree>
    <p:extLst>
      <p:ext uri="{BB962C8B-B14F-4D97-AF65-F5344CB8AC3E}">
        <p14:creationId xmlns:p14="http://schemas.microsoft.com/office/powerpoint/2010/main" val="411446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EAFF-D8F6-F5C4-7506-BEA74239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49024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Linde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anose="020B0500000000020000" pitchFamily="34" charset="0"/>
          <a:buChar char="–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  <a:custClrLst>
    <a:custClr name="Linde Blue">
      <a:srgbClr val="005591"/>
    </a:custClr>
    <a:custClr name="Linde Cyan">
      <a:srgbClr val="00A0E1"/>
    </a:custClr>
    <a:custClr name="Linde Dark Blue">
      <a:srgbClr val="002D5A"/>
    </a:custClr>
    <a:custClr name="Linde Gray 4">
      <a:srgbClr val="6E7878"/>
    </a:custClr>
    <a:custClr name="Linde Signal Red">
      <a:srgbClr val="E1000F"/>
    </a:custClr>
    <a:custClr name="Linde Signal Orange">
      <a:srgbClr val="DC7800"/>
    </a:custClr>
    <a:custClr name="Linde Signal Yellow">
      <a:srgbClr val="FFD200"/>
    </a:custClr>
    <a:custClr name="Linde Signal Turquoise">
      <a:srgbClr val="009B9B"/>
    </a:custClr>
    <a:custClr name="Linde Signal Green">
      <a:srgbClr val="009B3C"/>
    </a:custClr>
    <a:custClr name="Linde Neon Green">
      <a:srgbClr val="BECD00"/>
    </a:custClr>
    <a:custClr name="Linde Light Gray">
      <a:srgbClr val="D2E1EB"/>
    </a:custClr>
    <a:custClr name="Linde Blue Gray 1">
      <a:srgbClr val="BEC8D7"/>
    </a:custClr>
    <a:custClr name="Linde Blue Gray 2">
      <a:srgbClr val="96A5B4"/>
    </a:custClr>
    <a:custClr name="Linde Blue Gray 3">
      <a:srgbClr val="467391"/>
    </a:custClr>
    <a:custClr name="Linde Gray 1">
      <a:srgbClr val="D7E1E6"/>
    </a:custClr>
    <a:custClr name="Linde Gray 2">
      <a:srgbClr val="CDD2CD"/>
    </a:custClr>
    <a:custClr name="Linde Gray 3">
      <a:srgbClr val="B9BEB4"/>
    </a:custClr>
    <a:custClr name="Linde Brown 1">
      <a:srgbClr val="E1DCCD"/>
    </a:custClr>
    <a:custClr name="Linde Brown 2">
      <a:srgbClr val="CDC3AA"/>
    </a:custClr>
    <a:custClr name="Linde Brown 3">
      <a:srgbClr val="BEB49B"/>
    </a:custClr>
    <a:custClr name="Linde Green 1">
      <a:srgbClr val="E1EBB4"/>
    </a:custClr>
    <a:custClr name="Linde Green 2">
      <a:srgbClr val="AFB478"/>
    </a:custClr>
    <a:custClr name="Linde Green 3">
      <a:srgbClr val="787D46"/>
    </a:custClr>
  </a:custClrLst>
  <a:extLst>
    <a:ext uri="{05A4C25C-085E-4340-85A3-A5531E510DB2}">
      <thm15:themeFamily xmlns:thm15="http://schemas.microsoft.com/office/thememl/2012/main" name="Linde_plc_presentation_2018_4x3_tcm1326-517376.potx  -  Read-Only" id="{44BC5576-7E19-465F-9CA4-0F76BB41DC42}" vid="{D53F5770-39BC-428D-9D25-12A963D41DDA}"/>
    </a:ext>
  </a:extLst>
</a:theme>
</file>

<file path=ppt/theme/theme2.xml><?xml version="1.0" encoding="utf-8"?>
<a:theme xmlns:a="http://schemas.openxmlformats.org/drawingml/2006/main" name="2_Linde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anose="020B0500000000020000" pitchFamily="34" charset="0"/>
          <a:buChar char="–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  <a:custClrLst>
    <a:custClr name="Linde Blue">
      <a:srgbClr val="005591"/>
    </a:custClr>
    <a:custClr name="Linde Cyan">
      <a:srgbClr val="00A0E1"/>
    </a:custClr>
    <a:custClr name="Linde Dark Blue">
      <a:srgbClr val="002D5A"/>
    </a:custClr>
    <a:custClr name="Linde Gray 4">
      <a:srgbClr val="6E7878"/>
    </a:custClr>
    <a:custClr name="Linde Signal Red">
      <a:srgbClr val="E1000F"/>
    </a:custClr>
    <a:custClr name="Linde Signal Orange">
      <a:srgbClr val="DC7800"/>
    </a:custClr>
    <a:custClr name="Linde Signal Yellow">
      <a:srgbClr val="FFD200"/>
    </a:custClr>
    <a:custClr name="Linde Signal Turquoise">
      <a:srgbClr val="009B9B"/>
    </a:custClr>
    <a:custClr name="Linde Signal Green">
      <a:srgbClr val="009B3C"/>
    </a:custClr>
    <a:custClr name="Linde Neon Green">
      <a:srgbClr val="BECD00"/>
    </a:custClr>
    <a:custClr name="Linde Light Gray">
      <a:srgbClr val="D2E1EB"/>
    </a:custClr>
    <a:custClr name="Linde Blue Gray 1">
      <a:srgbClr val="BEC8D7"/>
    </a:custClr>
    <a:custClr name="Linde Blue Gray 2">
      <a:srgbClr val="96A5B4"/>
    </a:custClr>
    <a:custClr name="Linde Blue Gray 3">
      <a:srgbClr val="467391"/>
    </a:custClr>
    <a:custClr name="Linde Gray 1">
      <a:srgbClr val="D7E1E6"/>
    </a:custClr>
    <a:custClr name="Linde Gray 2">
      <a:srgbClr val="CDD2CD"/>
    </a:custClr>
    <a:custClr name="Linde Gray 3">
      <a:srgbClr val="B9BEB4"/>
    </a:custClr>
    <a:custClr name="Linde Brown 1">
      <a:srgbClr val="E1DCCD"/>
    </a:custClr>
    <a:custClr name="Linde Brown 2">
      <a:srgbClr val="CDC3AA"/>
    </a:custClr>
    <a:custClr name="Linde Brown 3">
      <a:srgbClr val="BEB49B"/>
    </a:custClr>
    <a:custClr name="Linde Green 1">
      <a:srgbClr val="E1EBB4"/>
    </a:custClr>
    <a:custClr name="Linde Green 2">
      <a:srgbClr val="AFB478"/>
    </a:custClr>
    <a:custClr name="Linde Green 3">
      <a:srgbClr val="787D46"/>
    </a:custClr>
  </a:custClrLst>
  <a:extLst>
    <a:ext uri="{05A4C25C-085E-4340-85A3-A5531E510DB2}">
      <thm15:themeFamily xmlns:thm15="http://schemas.microsoft.com/office/thememl/2012/main" name="Linde_plc_presentation_2018_4x3_tcm1326-517376.potx  -  Read-Only" id="{44BC5576-7E19-465F-9CA4-0F76BB41DC42}" vid="{D53F5770-39BC-428D-9D25-12A963D41D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19b22a-eb88-433c-89cf-5d7e6c72b740" xsi:nil="true"/>
    <lcf76f155ced4ddcb4097134ff3c332f xmlns="797d6ad0-3d6b-4c04-8425-8835a3b1a1b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E38E341DD584FB84195DD98501FE6" ma:contentTypeVersion="14" ma:contentTypeDescription="Create a new document." ma:contentTypeScope="" ma:versionID="c8c8e307fa7d44439fe24f2a0ba9b95a">
  <xsd:schema xmlns:xsd="http://www.w3.org/2001/XMLSchema" xmlns:xs="http://www.w3.org/2001/XMLSchema" xmlns:p="http://schemas.microsoft.com/office/2006/metadata/properties" xmlns:ns2="797d6ad0-3d6b-4c04-8425-8835a3b1a1b0" xmlns:ns3="1319b22a-eb88-433c-89cf-5d7e6c72b740" targetNamespace="http://schemas.microsoft.com/office/2006/metadata/properties" ma:root="true" ma:fieldsID="812dcff6f5b317196f75c850e025e663" ns2:_="" ns3:_="">
    <xsd:import namespace="797d6ad0-3d6b-4c04-8425-8835a3b1a1b0"/>
    <xsd:import namespace="1319b22a-eb88-433c-89cf-5d7e6c72b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d6ad0-3d6b-4c04-8425-8835a3b1a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e315aa8-bd96-4598-8e4a-1d3aeb7b64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9b22a-eb88-433c-89cf-5d7e6c72b74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aa99788-456e-4175-a7d4-fe7080d90e0c}" ma:internalName="TaxCatchAll" ma:showField="CatchAllData" ma:web="1319b22a-eb88-433c-89cf-5d7e6c72b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B23DA7-4193-4A39-B3DB-1E7379BDF5F4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797d6ad0-3d6b-4c04-8425-8835a3b1a1b0"/>
    <ds:schemaRef ds:uri="http://schemas.microsoft.com/office/2006/documentManagement/types"/>
    <ds:schemaRef ds:uri="1319b22a-eb88-433c-89cf-5d7e6c72b740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670719A-6ACC-420C-AFF5-49D7B5DFB5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7d6ad0-3d6b-4c04-8425-8835a3b1a1b0"/>
    <ds:schemaRef ds:uri="1319b22a-eb88-433c-89cf-5d7e6c72b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F2EB2C-ED50-47ED-B414-8C0D00D94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Widescreen</PresentationFormat>
  <Paragraphs>469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 Narrow</vt:lpstr>
      <vt:lpstr>Arial</vt:lpstr>
      <vt:lpstr>Calibri</vt:lpstr>
      <vt:lpstr>LindeDaxPowerPoint</vt:lpstr>
      <vt:lpstr>Wingdings</vt:lpstr>
      <vt:lpstr>1_Linde</vt:lpstr>
      <vt:lpstr>2_Linde</vt:lpstr>
      <vt:lpstr>think-cell Slide</vt:lpstr>
      <vt:lpstr>LG&amp;E SAP S/4 HANA Project  Intro to LG&amp;E Electronics</vt:lpstr>
      <vt:lpstr>US External Contractors</vt:lpstr>
      <vt:lpstr>LG&amp;E Electronics Business</vt:lpstr>
      <vt:lpstr>Electronics Locations</vt:lpstr>
      <vt:lpstr>SAP Process SMEs</vt:lpstr>
      <vt:lpstr>S/4 HANA Technical Transformation Program Roadmap – On Track</vt:lpstr>
      <vt:lpstr>Project S/4 HANA US &amp; Mexico Project Plan</vt:lpstr>
      <vt:lpstr>PowerPoint Presentation</vt:lpstr>
      <vt:lpstr>Appendix</vt:lpstr>
      <vt:lpstr>Key SAP Integrated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S/4 HANA US &amp; Mexico Organization</dc:title>
  <dc:creator>Derek Punaro</dc:creator>
  <cp:lastModifiedBy>Derek Punaro</cp:lastModifiedBy>
  <cp:revision>4</cp:revision>
  <dcterms:created xsi:type="dcterms:W3CDTF">2024-05-20T13:31:11Z</dcterms:created>
  <dcterms:modified xsi:type="dcterms:W3CDTF">2025-03-11T17:51:06Z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0x010100B83E38E341DD584FB84195DD98501FE6</vt:lpwstr>
  </property>
  <property fmtid="{D5CDD505-2E9C-101B-9397-08002B2CF9AE}" pid="3" name="MediaServiceImageTags">
    <vt:lpwstr/>
  </property>
</Properties>
</file>