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6"/>
  </p:notesMasterIdLst>
  <p:handoutMasterIdLst>
    <p:handoutMasterId r:id="rId17"/>
  </p:handoutMasterIdLst>
  <p:sldIdLst>
    <p:sldId id="801" r:id="rId5"/>
    <p:sldId id="2147470673" r:id="rId6"/>
    <p:sldId id="2147470674" r:id="rId7"/>
    <p:sldId id="2147470675" r:id="rId8"/>
    <p:sldId id="2147470666" r:id="rId9"/>
    <p:sldId id="2147470677" r:id="rId10"/>
    <p:sldId id="2147470679" r:id="rId11"/>
    <p:sldId id="2147470676" r:id="rId12"/>
    <p:sldId id="2147470680" r:id="rId13"/>
    <p:sldId id="2146848139" r:id="rId14"/>
    <p:sldId id="2147470402" r:id="rId15"/>
  </p:sldIdLst>
  <p:sldSz cx="9144000" cy="6858000" type="screen4x3"/>
  <p:notesSz cx="6797675" cy="9926638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5pPr>
    <a:lvl6pPr marL="22860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6pPr>
    <a:lvl7pPr marL="27432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7pPr>
    <a:lvl8pPr marL="32004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8pPr>
    <a:lvl9pPr marL="3657600" algn="l" defTabSz="914400" rtl="0" eaLnBrk="1" latinLnBrk="0" hangingPunct="1">
      <a:defRPr sz="700" kern="1200">
        <a:solidFill>
          <a:schemeClr val="tx1"/>
        </a:solidFill>
        <a:latin typeface="LindeDaxPowerPoint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8">
          <p15:clr>
            <a:srgbClr val="A4A3A4"/>
          </p15:clr>
        </p15:guide>
        <p15:guide id="2" orient="horz" pos="586">
          <p15:clr>
            <a:srgbClr val="A4A3A4"/>
          </p15:clr>
        </p15:guide>
        <p15:guide id="3" orient="horz" pos="4288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pos="198">
          <p15:clr>
            <a:srgbClr val="A4A3A4"/>
          </p15:clr>
        </p15:guide>
        <p15:guide id="6" pos="5126">
          <p15:clr>
            <a:srgbClr val="A4A3A4"/>
          </p15:clr>
        </p15:guide>
        <p15:guide id="7" pos="32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Ganguly" initials="AG" lastIdx="12" clrIdx="0">
    <p:extLst>
      <p:ext uri="{19B8F6BF-5375-455C-9EA6-DF929625EA0E}">
        <p15:presenceInfo xmlns:p15="http://schemas.microsoft.com/office/powerpoint/2012/main" userId="S::in10c3@linde.com::db4d7839-740e-42ff-a7b3-716f92899b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FFCC"/>
    <a:srgbClr val="E5E8EB"/>
    <a:srgbClr val="C7CCD7"/>
    <a:srgbClr val="D1B481"/>
    <a:srgbClr val="E6EEF4"/>
    <a:srgbClr val="FF9933"/>
    <a:srgbClr val="ECEEF0"/>
    <a:srgbClr val="F4F5F6"/>
    <a:srgbClr val="EB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1FE00-8DF6-49F2-9242-3E68CC107BC5}" v="346" dt="2024-11-14T13:29:3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16" y="52"/>
      </p:cViewPr>
      <p:guideLst>
        <p:guide orient="horz" pos="378"/>
        <p:guide orient="horz" pos="586"/>
        <p:guide orient="horz" pos="4288"/>
        <p:guide orient="horz" pos="276"/>
        <p:guide pos="198"/>
        <p:guide pos="5126"/>
        <p:guide pos="32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03"/>
            <a:ext cx="2946189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428403"/>
            <a:ext cx="2946188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fld id="{7C4D144B-609E-47F4-9569-98A7B09BAE71}" type="slidenum">
              <a:rPr lang="de-DE"/>
              <a:pPr>
                <a:defRPr/>
              </a:pPr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98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6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1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06887" y="4717375"/>
            <a:ext cx="4983903" cy="44634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Klicken Sie, um die Formate des Vorlagentextes zu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403"/>
            <a:ext cx="2946189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428403"/>
            <a:ext cx="2946188" cy="4982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4" tIns="45711" rIns="91424" bIns="4571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cs typeface="+mn-cs"/>
              </a:defRPr>
            </a:lvl1pPr>
          </a:lstStyle>
          <a:p>
            <a:pPr>
              <a:defRPr/>
            </a:pPr>
            <a:fld id="{1C05A857-74FD-4CF4-B8EC-C6D42BCC09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7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110000"/>
      </a:lnSpc>
      <a:spcBef>
        <a:spcPct val="0"/>
      </a:spcBef>
      <a:spcAft>
        <a:spcPct val="30000"/>
      </a:spcAft>
      <a:tabLst>
        <a:tab pos="274638" algn="l"/>
      </a:tabLst>
      <a:defRPr sz="1600" b="1" kern="1200">
        <a:solidFill>
          <a:schemeClr val="tx1"/>
        </a:solidFill>
        <a:latin typeface="LindeDaxPowerPoint" pitchFamily="34" charset="0"/>
        <a:ea typeface="+mn-ea"/>
        <a:cs typeface="+mn-cs"/>
      </a:defRPr>
    </a:lvl1pPr>
    <a:lvl2pPr marL="1588" algn="l" rtl="0" eaLnBrk="0" fontAlgn="base" hangingPunct="0">
      <a:lnSpc>
        <a:spcPct val="110000"/>
      </a:lnSpc>
      <a:spcBef>
        <a:spcPct val="0"/>
      </a:spcBef>
      <a:spcAft>
        <a:spcPct val="30000"/>
      </a:spcAft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2pPr>
    <a:lvl3pPr marL="382588" indent="-379413" algn="l" rtl="0" eaLnBrk="0" fontAlgn="base" hangingPunct="0">
      <a:lnSpc>
        <a:spcPct val="110000"/>
      </a:lnSpc>
      <a:spcBef>
        <a:spcPct val="0"/>
      </a:spcBef>
      <a:spcAft>
        <a:spcPct val="30000"/>
      </a:spcAft>
      <a:buFont typeface="LindeDaxPowerPoint" pitchFamily="34" charset="0"/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3pPr>
    <a:lvl4pPr marL="762000" indent="-377825" algn="l" rtl="0" eaLnBrk="0" fontAlgn="base" hangingPunct="0">
      <a:lnSpc>
        <a:spcPct val="110000"/>
      </a:lnSpc>
      <a:spcBef>
        <a:spcPct val="0"/>
      </a:spcBef>
      <a:spcAft>
        <a:spcPct val="30000"/>
      </a:spcAft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4pPr>
    <a:lvl5pPr marL="1141413" indent="-377825" algn="l" rtl="0" eaLnBrk="0" fontAlgn="base" hangingPunct="0">
      <a:lnSpc>
        <a:spcPct val="110000"/>
      </a:lnSpc>
      <a:spcBef>
        <a:spcPct val="0"/>
      </a:spcBef>
      <a:spcAft>
        <a:spcPct val="30000"/>
      </a:spcAft>
      <a:buChar char="—"/>
      <a:tabLst>
        <a:tab pos="274638" algn="l"/>
      </a:tabLst>
      <a:defRPr sz="1600" kern="1200">
        <a:solidFill>
          <a:schemeClr val="tx1"/>
        </a:solidFill>
        <a:latin typeface="LindeDaxPowerPoint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030288" y="652463"/>
            <a:ext cx="4340225" cy="325596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ECE63-F59B-45E1-8290-295EDE13855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867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0913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sz="1100" dirty="0"/>
          </a:p>
          <a:p>
            <a:pPr marL="45720" marR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sz="1100" dirty="0"/>
          </a:p>
          <a:p>
            <a:pPr marL="45720" marR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287777" y="-807"/>
            <a:ext cx="6430875" cy="233217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Course or module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>
          <a:xfrm>
            <a:off x="5189644" y="0"/>
            <a:ext cx="1819134" cy="46482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Date or rev #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HP Confidential – For training purposes only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2A853E8-D85F-5D49-95D2-E1D96ABFE2B9}" type="slidenum">
              <a:rPr lang="en-GB" smtClean="0">
                <a:solidFill>
                  <a:srgbClr val="000000"/>
                </a:solidFill>
              </a:rPr>
              <a:pPr/>
              <a:t>7</a:t>
            </a:fld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8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18672B2-DA9F-434D-8129-E6E72036E88D}" type="slidenum">
              <a:rPr lang="en-US" altLang="de-DE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de-DE">
              <a:solidFill>
                <a:srgbClr val="000000"/>
              </a:solidFill>
            </a:endParaRPr>
          </a:p>
        </p:txBody>
      </p:sp>
      <p:sp>
        <p:nvSpPr>
          <p:cNvPr id="50179" name="Slide Image Placeholder 8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Notes Placeholder 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98186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167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6"/>
            <a:ext cx="8496301" cy="280873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5E431D-92A2-47E3-AB81-F992A03F4066}"/>
              </a:ext>
            </a:extLst>
          </p:cNvPr>
          <p:cNvSpPr/>
          <p:nvPr userDrawn="1"/>
        </p:nvSpPr>
        <p:spPr>
          <a:xfrm>
            <a:off x="334963" y="237589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91C5CC-A0C6-4BA9-8E02-4DEE9BCA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7B112D8-1E2F-4189-993F-2A0755A65196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58161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6192472" y="1484314"/>
            <a:ext cx="2628000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718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49" y="1484314"/>
            <a:ext cx="4103689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6CAB49A-72BA-4239-A74F-D2CE80ACE001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16463" y="1484314"/>
            <a:ext cx="4103687" cy="235655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323850" y="4041068"/>
            <a:ext cx="4103688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716463" y="4041068"/>
            <a:ext cx="4103687" cy="2340682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3915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987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9D6C443-A022-43B1-8F6A-02EFB2467411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47359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132064" y="1484313"/>
            <a:ext cx="5688086" cy="489743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50" cy="1022400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2663752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61950" indent="-17145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66CBF2F3-85CF-4106-ABED-CEC21FC368D1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40342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4716463" y="1484784"/>
            <a:ext cx="4103687" cy="2376124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50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4897437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F0A08E-BD71-477E-8D38-1C8AF8825CB1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4716463" y="4004642"/>
            <a:ext cx="4103687" cy="237710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1304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Typ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323849" y="3429003"/>
            <a:ext cx="8496301" cy="2952748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715963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3DEA4B-2AFF-4EE4-8885-F4B781317C46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 hasCustomPrompt="1"/>
          </p:nvPr>
        </p:nvSpPr>
        <p:spPr>
          <a:xfrm>
            <a:off x="4716463" y="1484314"/>
            <a:ext cx="4103687" cy="1728663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84150" indent="-184150">
              <a:tabLst/>
              <a:defRPr sz="1400"/>
            </a:lvl2pPr>
            <a:lvl3pPr marL="358775" indent="-177800">
              <a:tabLst/>
              <a:defRPr sz="1400"/>
            </a:lvl3pPr>
            <a:lvl4pPr marL="534988" indent="-177800">
              <a:tabLst/>
              <a:defRPr sz="1400"/>
            </a:lvl4pPr>
            <a:lvl5pPr marL="714375" indent="-177800" defTabSz="806450">
              <a:tabLst/>
              <a:defRPr sz="140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916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A0CD00D-B3CB-A8F6-79E5-D4B093BCA3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469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34" imgH="234" progId="TCLayout.ActiveDocument.1">
                  <p:embed/>
                </p:oleObj>
              </mc:Choice>
              <mc:Fallback>
                <p:oleObj name="think-cell Slide" r:id="rId3" imgW="234" imgH="23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A0CD00D-B3CB-A8F6-79E5-D4B093BCA3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>
                <a:latin typeface="LindeDaxPowerPoint" panose="020B0500000000020000" pitchFamily="34" charset="0"/>
              </a:defRPr>
            </a:lvl1pPr>
          </a:lstStyle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4000" y="1690687"/>
            <a:ext cx="8494713" cy="4391026"/>
          </a:xfrm>
        </p:spPr>
        <p:txBody>
          <a:bodyPr/>
          <a:lstStyle>
            <a:lvl1pPr rtl="0">
              <a:defRPr>
                <a:latin typeface="LindeDaxPowerPoint" panose="020B0500000000020000" pitchFamily="34" charset="0"/>
              </a:defRPr>
            </a:lvl1pPr>
            <a:lvl2pPr rtl="0">
              <a:defRPr>
                <a:latin typeface="LindeDaxPowerPoint" panose="020B0500000000020000" pitchFamily="34" charset="0"/>
              </a:defRPr>
            </a:lvl2pPr>
            <a:lvl3pPr rtl="0">
              <a:defRPr>
                <a:latin typeface="LindeDaxPowerPoint" panose="020B0500000000020000" pitchFamily="34" charset="0"/>
              </a:defRPr>
            </a:lvl3pPr>
            <a:lvl4pPr rtl="0">
              <a:defRPr>
                <a:latin typeface="LindeDaxPowerPoint" panose="020B0500000000020000" pitchFamily="34" charset="0"/>
              </a:defRPr>
            </a:lvl4pPr>
            <a:lvl5pPr rtl="0">
              <a:defRPr>
                <a:latin typeface="LindeDaxPowerPoint" panose="020B0500000000020000" pitchFamily="34" charset="0"/>
              </a:defRPr>
            </a:lvl5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59600" y="6453188"/>
            <a:ext cx="1860550" cy="252412"/>
          </a:xfrm>
          <a:prstGeom prst="rect">
            <a:avLst/>
          </a:prstGeom>
        </p:spPr>
        <p:txBody>
          <a:bodyPr/>
          <a:lstStyle>
            <a:lvl1pPr algn="r" rtl="0">
              <a:defRPr sz="1100">
                <a:latin typeface="LindeDaxPowerPoint" panose="020B0500000000020000" pitchFamily="34" charset="0"/>
              </a:defRPr>
            </a:lvl1pPr>
          </a:lstStyle>
          <a:p>
            <a:pPr>
              <a:defRPr/>
            </a:pPr>
            <a:fld id="{E29CD5BB-2F58-454A-8514-1200A23987E0}" type="slidenum">
              <a:rPr lang="en-US" smtClean="0">
                <a:solidFill>
                  <a:srgbClr val="00305C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3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7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714499"/>
            <a:ext cx="8286750" cy="4267730"/>
          </a:xfrm>
        </p:spPr>
        <p:txBody>
          <a:bodyPr numCol="2" spcCol="457200">
            <a:normAutofit/>
          </a:bodyPr>
          <a:lstStyle>
            <a:lvl1pPr marL="285750" indent="-285750">
              <a:spcBef>
                <a:spcPts val="563"/>
              </a:spcBef>
              <a:buFont typeface="+mj-lt"/>
              <a:buAutoNum type="arabicPeriod"/>
              <a:tabLst>
                <a:tab pos="3960813" algn="r"/>
              </a:tabLst>
              <a:defRPr sz="1250"/>
            </a:lvl1pPr>
            <a:lvl2pPr marL="42862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2pPr>
            <a:lvl3pPr marL="57150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3pPr>
            <a:lvl4pPr marL="71437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4pPr>
            <a:lvl5pPr marL="85725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/>
            </a:lvl5pPr>
            <a:lvl6pPr marL="100012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6pPr>
            <a:lvl7pPr marL="114300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7pPr>
            <a:lvl8pPr marL="1285875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8pPr>
            <a:lvl9pPr marL="1428750" indent="-142875">
              <a:spcBef>
                <a:spcPts val="375"/>
              </a:spcBef>
              <a:buFont typeface="Arial" pitchFamily="34" charset="0"/>
              <a:buChar char="–"/>
              <a:tabLst>
                <a:tab pos="3960813" algn="r"/>
              </a:tabLst>
              <a:defRPr sz="12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8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714499"/>
            <a:ext cx="4000500" cy="4267730"/>
          </a:xfrm>
          <a:noFill/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 marL="285750" indent="-142875">
              <a:buFont typeface="Arial" pitchFamily="34" charset="0"/>
              <a:buChar char="–"/>
              <a:defRPr sz="1250"/>
            </a:lvl4pPr>
            <a:lvl5pPr marL="428625" indent="-142875">
              <a:buFont typeface="Arial" pitchFamily="34" charset="0"/>
              <a:buChar char="–"/>
              <a:defRPr sz="1250"/>
            </a:lvl5pPr>
            <a:lvl6pPr marL="571500" indent="-142875">
              <a:buFont typeface="Arial" pitchFamily="34" charset="0"/>
              <a:buChar char="–"/>
              <a:defRPr sz="1250" baseline="0"/>
            </a:lvl6pPr>
            <a:lvl7pPr marL="714375" indent="-142875">
              <a:buFont typeface="Arial" pitchFamily="34" charset="0"/>
              <a:buChar char="–"/>
              <a:defRPr sz="1250" baseline="0"/>
            </a:lvl7pPr>
            <a:lvl8pPr marL="857250" indent="-142875">
              <a:buFont typeface="Arial" pitchFamily="34" charset="0"/>
              <a:buChar char="–"/>
              <a:defRPr sz="1250" baseline="0"/>
            </a:lvl8pPr>
            <a:lvl9pPr marL="1000125" indent="-142875">
              <a:buFont typeface="Arial" pitchFamily="34" charset="0"/>
              <a:buChar char="–"/>
              <a:defRPr sz="12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875" y="1714499"/>
            <a:ext cx="4000500" cy="4267728"/>
          </a:xfrm>
        </p:spPr>
        <p:txBody>
          <a:bodyPr>
            <a:normAutofit/>
          </a:bodyPr>
          <a:lstStyle>
            <a:lvl1pPr>
              <a:defRPr sz="1250"/>
            </a:lvl1pPr>
            <a:lvl2pPr>
              <a:defRPr sz="1250"/>
            </a:lvl2pPr>
            <a:lvl3pPr>
              <a:defRPr sz="1250"/>
            </a:lvl3pPr>
            <a:lvl4pPr>
              <a:defRPr sz="1250"/>
            </a:lvl4pPr>
            <a:lvl5pPr>
              <a:defRPr sz="1250"/>
            </a:lvl5pPr>
            <a:lvl6pPr>
              <a:defRPr sz="1250" baseline="0"/>
            </a:lvl6pPr>
            <a:lvl7pPr>
              <a:defRPr sz="1250" baseline="0"/>
            </a:lvl7pPr>
            <a:lvl8pPr>
              <a:defRPr sz="1250" baseline="0"/>
            </a:lvl8pPr>
            <a:lvl9pPr>
              <a:defRPr sz="125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top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9205 w 9144000"/>
              <a:gd name="connsiteY0" fmla="*/ 152636 h 6858000"/>
              <a:gd name="connsiteX1" fmla="*/ 6319205 w 9144000"/>
              <a:gd name="connsiteY1" fmla="*/ 1484313 h 6858000"/>
              <a:gd name="connsiteX2" fmla="*/ 9001125 w 9144000"/>
              <a:gd name="connsiteY2" fmla="*/ 1484313 h 6858000"/>
              <a:gd name="connsiteX3" fmla="*/ 9001125 w 9144000"/>
              <a:gd name="connsiteY3" fmla="*/ 152636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5"/>
            <a:ext cx="8496301" cy="2808729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A93E2D9-D28C-46C1-8A7B-CE37C604AD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D322560-4D8C-4FCD-91A4-4F3A391BE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39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57150" y="-76200"/>
            <a:ext cx="9258300" cy="701040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7433469" y="6317031"/>
            <a:ext cx="102473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b="0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March 10, 2025</a:t>
            </a:fld>
            <a:endParaRPr lang="en-US" sz="688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8458200" y="6317033"/>
            <a:ext cx="25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‹Nº›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3000375" y="6317033"/>
            <a:ext cx="314325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88" dirty="0">
                <a:solidFill>
                  <a:schemeClr val="bg1"/>
                </a:solidFill>
              </a:rPr>
              <a:t>© 2023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5" y="6315878"/>
            <a:ext cx="1428750" cy="2160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542C4D-9432-45CA-AEF7-9082D9A2D271}"/>
              </a:ext>
            </a:extLst>
          </p:cNvPr>
          <p:cNvSpPr txBox="1"/>
          <p:nvPr userDrawn="1"/>
        </p:nvSpPr>
        <p:spPr>
          <a:xfrm>
            <a:off x="3836194" y="6556772"/>
            <a:ext cx="147161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</a:rPr>
              <a:t>Low Sensitivity — DXC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873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3429000"/>
          </a:xfrm>
          <a:custGeom>
            <a:avLst/>
            <a:gdLst>
              <a:gd name="connsiteX0" fmla="*/ 6319205 w 9144000"/>
              <a:gd name="connsiteY0" fmla="*/ 152636 h 3429000"/>
              <a:gd name="connsiteX1" fmla="*/ 6319205 w 9144000"/>
              <a:gd name="connsiteY1" fmla="*/ 1484313 h 3429000"/>
              <a:gd name="connsiteX2" fmla="*/ 9001125 w 9144000"/>
              <a:gd name="connsiteY2" fmla="*/ 1484313 h 3429000"/>
              <a:gd name="connsiteX3" fmla="*/ 9001125 w 9144000"/>
              <a:gd name="connsiteY3" fmla="*/ 152636 h 3429000"/>
              <a:gd name="connsiteX4" fmla="*/ 0 w 9144000"/>
              <a:gd name="connsiteY4" fmla="*/ 0 h 3429000"/>
              <a:gd name="connsiteX5" fmla="*/ 9144000 w 9144000"/>
              <a:gd name="connsiteY5" fmla="*/ 0 h 3429000"/>
              <a:gd name="connsiteX6" fmla="*/ 9144000 w 9144000"/>
              <a:gd name="connsiteY6" fmla="*/ 3429000 h 3429000"/>
              <a:gd name="connsiteX7" fmla="*/ 0 w 9144000"/>
              <a:gd name="connsiteY7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429000">
                <a:moveTo>
                  <a:pt x="6319205" y="152636"/>
                </a:moveTo>
                <a:lnTo>
                  <a:pt x="6319205" y="1484313"/>
                </a:lnTo>
                <a:lnTo>
                  <a:pt x="9001125" y="1484313"/>
                </a:lnTo>
                <a:lnTo>
                  <a:pt x="9001125" y="152636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3645024"/>
            <a:ext cx="8496301" cy="111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4845856"/>
            <a:ext cx="8496301" cy="1283444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37045AB-0038-4D16-836E-600A3271FA7C}"/>
              </a:ext>
            </a:extLst>
          </p:cNvPr>
          <p:cNvSpPr/>
          <p:nvPr userDrawn="1"/>
        </p:nvSpPr>
        <p:spPr>
          <a:xfrm>
            <a:off x="334963" y="6354068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15FC430-CCF7-4725-A714-CDE1DB3A7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152636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4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Pic, Logo at bottom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9205 w 9144000"/>
              <a:gd name="connsiteY0" fmla="*/ 5373923 h 6858000"/>
              <a:gd name="connsiteX1" fmla="*/ 6319205 w 9144000"/>
              <a:gd name="connsiteY1" fmla="*/ 6705600 h 6858000"/>
              <a:gd name="connsiteX2" fmla="*/ 9001125 w 9144000"/>
              <a:gd name="connsiteY2" fmla="*/ 6705600 h 6858000"/>
              <a:gd name="connsiteX3" fmla="*/ 9001125 w 9144000"/>
              <a:gd name="connsiteY3" fmla="*/ 5373923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319205" y="5373923"/>
                </a:moveTo>
                <a:lnTo>
                  <a:pt x="6319205" y="6705600"/>
                </a:lnTo>
                <a:lnTo>
                  <a:pt x="9001125" y="6705600"/>
                </a:lnTo>
                <a:lnTo>
                  <a:pt x="9001125" y="5373923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1700808"/>
            <a:ext cx="8496301" cy="1332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b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3573016"/>
            <a:ext cx="8496301" cy="1584173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53FBB73C-3321-4EF1-97A8-BF44D636BC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237589"/>
            <a:ext cx="3600000" cy="360000"/>
          </a:xfr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Claim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5CA118E-D26E-46BC-8EAC-D4848714CA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5375148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9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half Pic, Logo at botto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9" name="Rectangle 99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49" y="3645024"/>
            <a:ext cx="8496301" cy="111599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t" anchorCtr="0"/>
          <a:lstStyle>
            <a:lvl1pPr>
              <a:lnSpc>
                <a:spcPct val="110000"/>
              </a:lnSpc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5460" name="Rectangle 10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23849" y="4845854"/>
            <a:ext cx="5705669" cy="1283446"/>
          </a:xfrm>
          <a:extLst>
            <a:ext uri="{909E8E84-426E-40DD-AFC4-6F175D3DCCD1}">
              <a14:hiddenFill xmlns:a14="http://schemas.microsoft.com/office/drawing/2010/main">
                <a:solidFill>
                  <a:srgbClr val="00305C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marL="0" indent="0">
              <a:lnSpc>
                <a:spcPct val="110000"/>
              </a:lnSpc>
              <a:spcAft>
                <a:spcPct val="0"/>
              </a:spcAft>
              <a:buNone/>
              <a:tabLst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3429000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0" indent="0" algn="ctr">
              <a:buNone/>
              <a:defRPr lang="de-DE"/>
            </a:lvl1pPr>
          </a:lstStyle>
          <a:p>
            <a:pPr marL="177800" lvl="0" indent="-177800" algn="ctr"/>
            <a:r>
              <a:rPr lang="en-GB" noProof="0"/>
              <a:t>Click icon to add picture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9B1500-7045-4124-93C8-DEF10D00FD23}"/>
              </a:ext>
            </a:extLst>
          </p:cNvPr>
          <p:cNvSpPr/>
          <p:nvPr userDrawn="1"/>
        </p:nvSpPr>
        <p:spPr>
          <a:xfrm>
            <a:off x="334963" y="6354068"/>
            <a:ext cx="3636801" cy="3602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Making our world more productive</a:t>
            </a:r>
            <a:endParaRPr lang="de-DE" sz="1800">
              <a:solidFill>
                <a:schemeClr val="tx2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800637F-3C04-4A0B-94C3-D16E85A504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9" y="5375148"/>
            <a:ext cx="2665476" cy="13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big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948488 w 9144000"/>
              <a:gd name="connsiteY0" fmla="*/ 152400 h 6858000"/>
              <a:gd name="connsiteX1" fmla="*/ 6948488 w 9144000"/>
              <a:gd name="connsiteY1" fmla="*/ 1176337 h 6858000"/>
              <a:gd name="connsiteX2" fmla="*/ 9000492 w 9144000"/>
              <a:gd name="connsiteY2" fmla="*/ 1176337 h 6858000"/>
              <a:gd name="connsiteX3" fmla="*/ 9000492 w 9144000"/>
              <a:gd name="connsiteY3" fmla="*/ 152400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6948488" y="152400"/>
                </a:moveTo>
                <a:lnTo>
                  <a:pt x="6948488" y="1176337"/>
                </a:lnTo>
                <a:lnTo>
                  <a:pt x="9000492" y="1176337"/>
                </a:lnTo>
                <a:lnTo>
                  <a:pt x="9000492" y="152400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50" cy="1008000"/>
          </a:xfrm>
          <a:solidFill>
            <a:schemeClr val="bg1"/>
          </a:solidFill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4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small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1"/>
            <a:ext cx="6661149" cy="1008062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BDE383DA-F68E-4FD3-9E87-F566FEC9F88B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Bildplatzhalter 3"/>
          <p:cNvSpPr>
            <a:spLocks noGrp="1"/>
          </p:cNvSpPr>
          <p:nvPr>
            <p:ph type="pic" sz="quarter" idx="12" hasCustomPrompt="1"/>
          </p:nvPr>
        </p:nvSpPr>
        <p:spPr>
          <a:xfrm>
            <a:off x="142875" y="1341439"/>
            <a:ext cx="8858250" cy="5040312"/>
          </a:xfr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/>
            </a:lvl1pPr>
          </a:lstStyle>
          <a:p>
            <a:pPr marL="0" lvl="0" indent="0" algn="ctr">
              <a:buNone/>
            </a:pPr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65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49" cy="1023937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1" y="1484314"/>
            <a:ext cx="8496299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DAB61AD4-455F-4DE0-8A9C-F6BB3C31672D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705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2875" y="152402"/>
            <a:ext cx="6661149" cy="1023937"/>
          </a:xfrm>
        </p:spPr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1484314"/>
            <a:ext cx="4103688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E632994A-4A51-40FE-B3DA-4F0E6CE8B1F8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16463" y="1484314"/>
            <a:ext cx="4103687" cy="489743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81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A5BEC0-4F4B-4EC5-8527-FE97ACEDA19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4163487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57" imgH="257" progId="TCLayout.ActiveDocument.1">
                  <p:embed/>
                </p:oleObj>
              </mc:Choice>
              <mc:Fallback>
                <p:oleObj name="think-cell Slide" r:id="rId23" imgW="257" imgH="25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A5BEC0-4F4B-4EC5-8527-FE97ACEDA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auto">
          <a:xfrm>
            <a:off x="142874" y="152400"/>
            <a:ext cx="6661151" cy="102393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23849" y="1484314"/>
            <a:ext cx="8496301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Textmasterformat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42875" y="152402"/>
            <a:ext cx="6661149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Titelmasterformat durch Klicken bearbeiten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116000" y="6453336"/>
            <a:ext cx="7344432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323849" y="6453336"/>
            <a:ext cx="720000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z="800" smtClean="0">
                <a:solidFill>
                  <a:schemeClr val="tx1"/>
                </a:solidFill>
              </a:defRPr>
            </a:lvl1pPr>
          </a:lstStyle>
          <a:p>
            <a:pPr>
              <a:lnSpc>
                <a:spcPct val="100000"/>
              </a:lnSpc>
            </a:pPr>
            <a:fld id="{BF17E848-2AB5-4E60-84A2-F57F2AB27A30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6" name="Rectangle 5"/>
          <p:cNvSpPr/>
          <p:nvPr/>
        </p:nvSpPr>
        <p:spPr bwMode="auto">
          <a:xfrm>
            <a:off x="8460432" y="6453336"/>
            <a:ext cx="359719" cy="2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 algn="r">
              <a:lnSpc>
                <a:spcPct val="100000"/>
              </a:lnSpc>
            </a:pPr>
            <a:fld id="{6DAC255C-81C4-45BF-A0B7-822A0D4D0A7D}" type="slidenum">
              <a:rPr lang="en-GB" sz="800" noProof="0" smtClean="0">
                <a:solidFill>
                  <a:schemeClr val="tx1"/>
                </a:solidFill>
              </a:rPr>
              <a:pPr lvl="0" algn="r">
                <a:lnSpc>
                  <a:spcPct val="100000"/>
                </a:lnSpc>
              </a:pPr>
              <a:t>‹Nº›</a:t>
            </a:fld>
            <a:endParaRPr lang="en-GB" sz="800" noProof="0">
              <a:solidFill>
                <a:schemeClr val="tx1"/>
              </a:solidFill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1F1652-F4AF-4429-A401-203F19BFFF15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179" y="152636"/>
            <a:ext cx="2048313" cy="10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4" r:id="rId17"/>
    <p:sldLayoutId id="2147483695" r:id="rId18"/>
    <p:sldLayoutId id="2147483696" r:id="rId19"/>
    <p:sldLayoutId id="2147483697" r:id="rId20"/>
  </p:sldLayoutIdLst>
  <p:hf sldNum="0" hdr="0"/>
  <p:txStyles>
    <p:title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2pPr>
      <a:lvl3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3pPr>
      <a:lvl4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4pPr>
      <a:lvl5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5pPr>
      <a:lvl6pPr marL="4572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6pPr>
      <a:lvl7pPr marL="9144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7pPr>
      <a:lvl8pPr marL="13716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8pPr>
      <a:lvl9pPr marL="1828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2000" b="1">
          <a:solidFill>
            <a:schemeClr val="accent1"/>
          </a:solidFill>
          <a:latin typeface="LindeDaxPowerPoint" pitchFamily="34" charset="0"/>
        </a:defRPr>
      </a:lvl9pPr>
    </p:titleStyle>
    <p:bodyStyle>
      <a:lvl1pPr marL="17780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177800" algn="l"/>
        </a:tabLst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361950" algn="l"/>
        </a:tabLst>
        <a:defRPr sz="1600">
          <a:solidFill>
            <a:schemeClr val="tx1"/>
          </a:solidFill>
          <a:latin typeface="+mn-lt"/>
        </a:defRPr>
      </a:lvl2pPr>
      <a:lvl3pPr marL="5397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539750" algn="l"/>
        </a:tabLst>
        <a:defRPr sz="1600">
          <a:solidFill>
            <a:schemeClr val="tx1"/>
          </a:solidFill>
          <a:latin typeface="+mn-lt"/>
        </a:defRPr>
      </a:lvl3pPr>
      <a:lvl4pPr marL="7175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717550" algn="l"/>
        </a:tabLst>
        <a:defRPr sz="1600">
          <a:solidFill>
            <a:schemeClr val="tx1"/>
          </a:solidFill>
          <a:latin typeface="+mn-lt"/>
        </a:defRPr>
      </a:lvl4pPr>
      <a:lvl5pPr marL="895350" indent="-177800" algn="l" rtl="0" eaLnBrk="1" fontAlgn="base" hangingPunct="1">
        <a:lnSpc>
          <a:spcPct val="110000"/>
        </a:lnSpc>
        <a:spcBef>
          <a:spcPct val="0"/>
        </a:spcBef>
        <a:spcAft>
          <a:spcPts val="600"/>
        </a:spcAft>
        <a:buFont typeface="LindeDaxPowerPoint" pitchFamily="34" charset="0"/>
        <a:buChar char="–"/>
        <a:tabLst>
          <a:tab pos="895350" algn="l"/>
        </a:tabLst>
        <a:defRPr sz="1600">
          <a:solidFill>
            <a:schemeClr val="tx1"/>
          </a:solidFill>
          <a:latin typeface="+mn-lt"/>
        </a:defRPr>
      </a:lvl5pPr>
      <a:lvl6pPr marL="15986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6pPr>
      <a:lvl7pPr marL="20558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7pPr>
      <a:lvl8pPr marL="25130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8pPr>
      <a:lvl9pPr marL="2970213" indent="-377825" algn="l" rtl="0" eaLnBrk="1" fontAlgn="base" hangingPunct="1">
        <a:lnSpc>
          <a:spcPct val="110000"/>
        </a:lnSpc>
        <a:spcBef>
          <a:spcPct val="0"/>
        </a:spcBef>
        <a:spcAft>
          <a:spcPct val="30000"/>
        </a:spcAft>
        <a:buChar char="—"/>
        <a:tabLst>
          <a:tab pos="265113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>
          <p15:clr>
            <a:srgbClr val="F26B43"/>
          </p15:clr>
        </p15:guide>
        <p15:guide id="2" pos="90">
          <p15:clr>
            <a:srgbClr val="F26B43"/>
          </p15:clr>
        </p15:guide>
        <p15:guide id="3" pos="5670">
          <p15:clr>
            <a:srgbClr val="F26B43"/>
          </p15:clr>
        </p15:guide>
        <p15:guide id="4" orient="horz" pos="4224">
          <p15:clr>
            <a:srgbClr val="F26B43"/>
          </p15:clr>
        </p15:guide>
        <p15:guide id="5" pos="4286">
          <p15:clr>
            <a:srgbClr val="F26B43"/>
          </p15:clr>
        </p15:guide>
        <p15:guide id="6" pos="4377">
          <p15:clr>
            <a:srgbClr val="F26B43"/>
          </p15:clr>
        </p15:guide>
        <p15:guide id="7" orient="horz" pos="935">
          <p15:clr>
            <a:srgbClr val="F26B43"/>
          </p15:clr>
        </p15:guide>
        <p15:guide id="8" orient="horz" pos="845">
          <p15:clr>
            <a:srgbClr val="F26B43"/>
          </p15:clr>
        </p15:guide>
        <p15:guide id="9" pos="204">
          <p15:clr>
            <a:srgbClr val="F26B43"/>
          </p15:clr>
        </p15:guide>
        <p15:guide id="10" pos="5556">
          <p15:clr>
            <a:srgbClr val="F26B43"/>
          </p15:clr>
        </p15:guide>
        <p15:guide id="11" orient="horz" pos="4020">
          <p15:clr>
            <a:srgbClr val="F26B43"/>
          </p15:clr>
        </p15:guide>
        <p15:guide id="12" pos="2880">
          <p15:clr>
            <a:srgbClr val="F26B43"/>
          </p15:clr>
        </p15:guide>
        <p15:guide id="13" pos="2789">
          <p15:clr>
            <a:srgbClr val="F26B43"/>
          </p15:clr>
        </p15:guide>
        <p15:guide id="14" pos="29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6.xml"/><Relationship Id="rId16" Type="http://schemas.openxmlformats.org/officeDocument/2006/relationships/image" Target="../media/image26.png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emf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PendingActivities%20.docx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415DCCE-AC5C-4D81-8CF6-5616EE67444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44801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131" imgH="131" progId="TCLayout.ActiveDocument.1">
                  <p:embed/>
                </p:oleObj>
              </mc:Choice>
              <mc:Fallback>
                <p:oleObj name="think-cell Slide" r:id="rId4" imgW="131" imgH="1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415DCCE-AC5C-4D81-8CF6-5616EE6744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noProof="0" dirty="0"/>
              <a:t>S/4 HANA </a:t>
            </a:r>
            <a:r>
              <a:rPr lang="en-GB" dirty="0"/>
              <a:t>Migration</a:t>
            </a:r>
            <a:br>
              <a:rPr lang="en-GB" noProof="0" dirty="0"/>
            </a:br>
            <a:r>
              <a:rPr lang="en-GB" sz="2400" b="0" noProof="0" dirty="0">
                <a:solidFill>
                  <a:schemeClr val="tx2"/>
                </a:solidFill>
              </a:rPr>
              <a:t>SAP ECC - Mexico</a:t>
            </a:r>
            <a:endParaRPr lang="en-GB" b="0" noProof="0" dirty="0">
              <a:solidFill>
                <a:schemeClr val="tx2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Feb 2025</a:t>
            </a:r>
            <a:endParaRPr lang="en-GB" noProof="0" dirty="0"/>
          </a:p>
          <a:p>
            <a:endParaRPr lang="en-GB" dirty="0"/>
          </a:p>
          <a:p>
            <a:r>
              <a:rPr lang="en-GB" noProof="0" dirty="0"/>
              <a:t>Rodolfo Ortiz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06EB0DD5-26DC-4E51-89AD-F25CC26831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942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851ED557-2444-42D1-8D35-C1C53F248DEA}"/>
              </a:ext>
            </a:extLst>
          </p:cNvPr>
          <p:cNvSpPr/>
          <p:nvPr/>
        </p:nvSpPr>
        <p:spPr bwMode="auto">
          <a:xfrm>
            <a:off x="3243297" y="1816141"/>
            <a:ext cx="421027" cy="1673026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29527519"/>
              </p:ext>
            </p:extLst>
          </p:nvPr>
        </p:nvGraphicFramePr>
        <p:xfrm>
          <a:off x="1191" y="85844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85844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 bwMode="auto">
          <a:xfrm>
            <a:off x="0" y="857250"/>
            <a:ext cx="119063" cy="119063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lnSpc>
                <a:spcPct val="110000"/>
              </a:lnSpc>
              <a:defRPr/>
            </a:pPr>
            <a:endParaRPr lang="en-US" sz="1200" err="1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25" y="389661"/>
            <a:ext cx="4958616" cy="629765"/>
          </a:xfrm>
        </p:spPr>
        <p:txBody>
          <a:bodyPr vert="horz" anchor="t"/>
          <a:lstStyle/>
          <a:p>
            <a:r>
              <a:rPr lang="en-US"/>
              <a:t>Project S/4 HANA US &amp; Mexico – Scoping </a:t>
            </a:r>
            <a:br>
              <a:rPr lang="en-US"/>
            </a:br>
            <a:r>
              <a:rPr lang="en-US" sz="1600">
                <a:solidFill>
                  <a:schemeClr val="accent5"/>
                </a:solidFill>
              </a:rPr>
              <a:t>Key Systems</a:t>
            </a:r>
            <a:br>
              <a:rPr lang="en-US" sz="1600">
                <a:solidFill>
                  <a:schemeClr val="accent5"/>
                </a:solidFill>
              </a:rPr>
            </a:br>
            <a:endParaRPr lang="en-US" sz="1600">
              <a:solidFill>
                <a:schemeClr val="accent5"/>
              </a:solidFill>
            </a:endParaRPr>
          </a:p>
        </p:txBody>
      </p:sp>
      <p:sp>
        <p:nvSpPr>
          <p:cNvPr id="32" name="Pentagon 31"/>
          <p:cNvSpPr/>
          <p:nvPr/>
        </p:nvSpPr>
        <p:spPr bwMode="gray">
          <a:xfrm>
            <a:off x="656565" y="1450546"/>
            <a:ext cx="2067922" cy="270000"/>
          </a:xfrm>
          <a:prstGeom prst="homePlate">
            <a:avLst/>
          </a:prstGeom>
          <a:solidFill>
            <a:srgbClr val="01559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rPr>
              <a:t>Sales</a:t>
            </a:r>
            <a:endParaRPr lang="en-US" sz="900" b="1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Chevron 32"/>
          <p:cNvSpPr/>
          <p:nvPr/>
        </p:nvSpPr>
        <p:spPr bwMode="gray">
          <a:xfrm>
            <a:off x="2625935" y="1449563"/>
            <a:ext cx="2135618" cy="270000"/>
          </a:xfrm>
          <a:prstGeom prst="chevron">
            <a:avLst/>
          </a:prstGeom>
          <a:solidFill>
            <a:srgbClr val="01559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rPr>
              <a:t>Operation &amp; Distribution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142875" y="1767552"/>
          <a:ext cx="8825886" cy="438453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48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074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Satellite</a:t>
                      </a:r>
                      <a:r>
                        <a:rPr lang="en-US" sz="800" b="1" baseline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applications</a:t>
                      </a:r>
                      <a:endParaRPr lang="en-US" sz="800" b="1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900" kern="12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216735"/>
                  </a:ext>
                </a:extLst>
              </a:tr>
              <a:tr h="63034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Interface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900" baseline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800796"/>
                  </a:ext>
                </a:extLst>
              </a:tr>
              <a:tr h="6952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Core</a:t>
                      </a:r>
                      <a:r>
                        <a:rPr lang="en-US" sz="800" b="1" kern="1200" baseline="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systems</a:t>
                      </a:r>
                      <a:endParaRPr lang="en-US" sz="800" b="1" kern="120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900" baseline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571106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Reporting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900" baseline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64060"/>
                  </a:ext>
                </a:extLst>
              </a:tr>
              <a:tr h="65408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SAP Data Feeds</a:t>
                      </a:r>
                    </a:p>
                  </a:txBody>
                  <a:tcPr marL="31361" marR="31361" marT="27000" marB="27000" vert="vert27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559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900" baseline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31361" marR="31361" marT="27000" marB="2700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387440"/>
                  </a:ext>
                </a:extLst>
              </a:tr>
            </a:tbl>
          </a:graphicData>
        </a:graphic>
      </p:graphicFrame>
      <p:sp>
        <p:nvSpPr>
          <p:cNvPr id="56" name="Rectangle 55"/>
          <p:cNvSpPr/>
          <p:nvPr/>
        </p:nvSpPr>
        <p:spPr>
          <a:xfrm>
            <a:off x="719879" y="4207073"/>
            <a:ext cx="8188740" cy="580167"/>
          </a:xfrm>
          <a:prstGeom prst="rect">
            <a:avLst/>
          </a:prstGeom>
          <a:solidFill>
            <a:schemeClr val="tx2">
              <a:alpha val="3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 defTabSz="685800">
              <a:lnSpc>
                <a:spcPct val="110000"/>
              </a:lnSpc>
              <a:defRPr/>
            </a:pPr>
            <a:r>
              <a:rPr lang="en-US" sz="1050" b="1">
                <a:solidFill>
                  <a:srgbClr val="000000"/>
                </a:solidFill>
                <a:latin typeface="Verdana"/>
                <a:ea typeface="Verdana"/>
                <a:cs typeface="Verdana" panose="020B0604030504040204" pitchFamily="34" charset="0"/>
              </a:rPr>
              <a:t>SAP</a:t>
            </a:r>
            <a:endParaRPr lang="en-US" sz="1050" b="1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5309" y="4955530"/>
            <a:ext cx="8123174" cy="419992"/>
          </a:xfrm>
          <a:prstGeom prst="rect">
            <a:avLst/>
          </a:prstGeom>
          <a:solidFill>
            <a:srgbClr val="FFD200">
              <a:alpha val="30000"/>
            </a:srgb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 defTabSz="685800">
              <a:lnSpc>
                <a:spcPct val="110000"/>
              </a:lnSpc>
              <a:defRPr/>
            </a:pPr>
            <a:r>
              <a:rPr lang="en-US" altLang="zh-CN" sz="1050" b="1">
                <a:solidFill>
                  <a:srgbClr val="000000"/>
                </a:solidFill>
                <a:latin typeface="Verdana"/>
                <a:ea typeface="Verdana"/>
              </a:rPr>
              <a:t>SAP BI/BW &amp; Informatica output </a:t>
            </a:r>
            <a:endParaRPr lang="en-US" sz="1050" b="1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89486" y="1806191"/>
            <a:ext cx="451419" cy="1679383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>
            <a:off x="2171793" y="3607228"/>
            <a:ext cx="0" cy="3240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F7F4F1A1-C8C9-440D-8B05-133F70D2D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95" y="5021002"/>
            <a:ext cx="916754" cy="271905"/>
          </a:xfrm>
          <a:prstGeom prst="rect">
            <a:avLst/>
          </a:prstGeom>
        </p:spPr>
      </p:pic>
      <p:sp>
        <p:nvSpPr>
          <p:cNvPr id="75" name="Chevron 32">
            <a:extLst>
              <a:ext uri="{FF2B5EF4-FFF2-40B4-BE49-F238E27FC236}">
                <a16:creationId xmlns:a16="http://schemas.microsoft.com/office/drawing/2014/main" id="{CCC0BFC8-2419-4D07-AF55-0EE72B29B602}"/>
              </a:ext>
            </a:extLst>
          </p:cNvPr>
          <p:cNvSpPr/>
          <p:nvPr/>
        </p:nvSpPr>
        <p:spPr bwMode="gray">
          <a:xfrm>
            <a:off x="4669686" y="1449563"/>
            <a:ext cx="1244417" cy="264611"/>
          </a:xfrm>
          <a:prstGeom prst="chevron">
            <a:avLst/>
          </a:prstGeom>
          <a:solidFill>
            <a:srgbClr val="01559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rPr>
              <a:t>Procurement</a:t>
            </a:r>
          </a:p>
        </p:txBody>
      </p:sp>
      <p:sp>
        <p:nvSpPr>
          <p:cNvPr id="76" name="Chevron 32">
            <a:extLst>
              <a:ext uri="{FF2B5EF4-FFF2-40B4-BE49-F238E27FC236}">
                <a16:creationId xmlns:a16="http://schemas.microsoft.com/office/drawing/2014/main" id="{3C6B7F8B-D3E2-4CF8-9EC4-4B63BB222BC8}"/>
              </a:ext>
            </a:extLst>
          </p:cNvPr>
          <p:cNvSpPr/>
          <p:nvPr/>
        </p:nvSpPr>
        <p:spPr bwMode="gray">
          <a:xfrm>
            <a:off x="5823536" y="1449563"/>
            <a:ext cx="1411133" cy="264612"/>
          </a:xfrm>
          <a:prstGeom prst="chevron">
            <a:avLst/>
          </a:prstGeom>
          <a:solidFill>
            <a:srgbClr val="01559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rPr>
              <a:t>Finance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B9850-877D-423A-ACE9-1DF9E8D24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" y="1449601"/>
            <a:ext cx="486054" cy="27003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13FB8405-0FDC-40D4-A20E-D6BFACBA13E1}"/>
              </a:ext>
            </a:extLst>
          </p:cNvPr>
          <p:cNvSpPr/>
          <p:nvPr/>
        </p:nvSpPr>
        <p:spPr bwMode="auto">
          <a:xfrm>
            <a:off x="4587945" y="4794576"/>
            <a:ext cx="270030" cy="216024"/>
          </a:xfrm>
          <a:prstGeom prst="downArrow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marL="136922" indent="-136922" defTabSz="685800">
              <a:lnSpc>
                <a:spcPct val="110000"/>
              </a:lnSpc>
              <a:buFont typeface="LindeDaxPowerPoint" panose="020B0500000000020000" pitchFamily="34" charset="0"/>
              <a:buChar char="–"/>
              <a:defRPr/>
            </a:pPr>
            <a:endParaRPr lang="en-US" sz="1200" err="1">
              <a:solidFill>
                <a:srgbClr val="000000"/>
              </a:solidFill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4F1A9-8276-48FF-ABAA-CD46CA51F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879" y="1838934"/>
            <a:ext cx="421026" cy="390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CA59D7-A1E0-4087-A1BE-D309B9B96D00}"/>
              </a:ext>
            </a:extLst>
          </p:cNvPr>
          <p:cNvSpPr txBox="1"/>
          <p:nvPr/>
        </p:nvSpPr>
        <p:spPr>
          <a:xfrm rot="16200000">
            <a:off x="229689" y="2854222"/>
            <a:ext cx="11414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eChannel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EE8CEF-9A71-416F-A2C5-71D7C0912AC5}"/>
              </a:ext>
            </a:extLst>
          </p:cNvPr>
          <p:cNvSpPr/>
          <p:nvPr/>
        </p:nvSpPr>
        <p:spPr bwMode="auto">
          <a:xfrm>
            <a:off x="1216990" y="1812548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6" name="Picture 2" descr="Image result for SFDC Salesforce">
            <a:extLst>
              <a:ext uri="{FF2B5EF4-FFF2-40B4-BE49-F238E27FC236}">
                <a16:creationId xmlns:a16="http://schemas.microsoft.com/office/drawing/2014/main" id="{C89564E7-02EA-46E3-8534-D73E29CD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69" y="1835786"/>
            <a:ext cx="362632" cy="39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586CF3B-27D7-4532-8309-EE4B91D6E9CA}"/>
              </a:ext>
            </a:extLst>
          </p:cNvPr>
          <p:cNvSpPr txBox="1"/>
          <p:nvPr/>
        </p:nvSpPr>
        <p:spPr>
          <a:xfrm rot="16200000">
            <a:off x="836543" y="2787988"/>
            <a:ext cx="11414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  <a:latin typeface="LindeDaxPowerPoint"/>
                <a:cs typeface="Arial"/>
              </a:rPr>
              <a:t>SalesForce</a:t>
            </a:r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 CRM,  CIM, CLM, </a:t>
            </a:r>
            <a:r>
              <a:rPr lang="en-US" err="1">
                <a:solidFill>
                  <a:schemeClr val="bg1"/>
                </a:solidFill>
                <a:latin typeface="LindeDaxPowerPoint"/>
                <a:cs typeface="Arial"/>
              </a:rPr>
              <a:t>aPp@L</a:t>
            </a:r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 (homecare)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34C4A81-DA97-449F-8BB8-E31A92BCEEB5}"/>
              </a:ext>
            </a:extLst>
          </p:cNvPr>
          <p:cNvSpPr/>
          <p:nvPr/>
        </p:nvSpPr>
        <p:spPr bwMode="auto">
          <a:xfrm>
            <a:off x="2138661" y="1814634"/>
            <a:ext cx="421027" cy="1673026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354385-E4F7-4BFE-BD30-288260860778}"/>
              </a:ext>
            </a:extLst>
          </p:cNvPr>
          <p:cNvSpPr txBox="1"/>
          <p:nvPr/>
        </p:nvSpPr>
        <p:spPr>
          <a:xfrm rot="16200000">
            <a:off x="1743983" y="2788037"/>
            <a:ext cx="1201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 Apps (e.g. PRS [Price Review System])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389945F-661C-446A-9AE1-A438A230C5D4}"/>
              </a:ext>
            </a:extLst>
          </p:cNvPr>
          <p:cNvSpPr/>
          <p:nvPr/>
        </p:nvSpPr>
        <p:spPr bwMode="auto">
          <a:xfrm>
            <a:off x="2772610" y="1814677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CFEAA8E-6B7C-4B2E-A536-B073F949CBD8}"/>
              </a:ext>
            </a:extLst>
          </p:cNvPr>
          <p:cNvSpPr txBox="1"/>
          <p:nvPr/>
        </p:nvSpPr>
        <p:spPr>
          <a:xfrm rot="16200000">
            <a:off x="2190090" y="2710986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GOLD</a:t>
            </a:r>
            <a:endParaRPr lang="en-US" strike="sngStrike">
              <a:solidFill>
                <a:srgbClr val="FF0000"/>
              </a:solidFill>
              <a:latin typeface="LindeDaxPowerPoint"/>
              <a:cs typeface="Arial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165F5E5-F769-4B7C-ADC8-8F0684F7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595" y="1844071"/>
            <a:ext cx="332831" cy="3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6A52378C-EBF4-404A-B18D-0364E791E7FB}"/>
              </a:ext>
            </a:extLst>
          </p:cNvPr>
          <p:cNvSpPr/>
          <p:nvPr/>
        </p:nvSpPr>
        <p:spPr bwMode="auto">
          <a:xfrm>
            <a:off x="3243296" y="1808240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807DDAB-362C-46E0-BCCC-E93146CB63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4609" y="1824955"/>
            <a:ext cx="409108" cy="409108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CC5EEA1B-053A-4A3C-9418-B4F46654EE86}"/>
              </a:ext>
            </a:extLst>
          </p:cNvPr>
          <p:cNvSpPr txBox="1"/>
          <p:nvPr/>
        </p:nvSpPr>
        <p:spPr>
          <a:xfrm rot="16200000">
            <a:off x="2676606" y="2690980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LindeDaxPowerPoint"/>
                <a:cs typeface="Arial"/>
              </a:rPr>
              <a:t>TrackAbout</a:t>
            </a:r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 Cylinder </a:t>
            </a:r>
            <a:r>
              <a:rPr lang="en-US" err="1">
                <a:solidFill>
                  <a:schemeClr val="bg1"/>
                </a:solidFill>
                <a:latin typeface="LindeDaxPowerPoint"/>
                <a:cs typeface="Arial"/>
              </a:rPr>
              <a:t>Mgmt</a:t>
            </a:r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 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995E35F-3720-4EF1-AD1C-73B3D013A8E6}"/>
              </a:ext>
            </a:extLst>
          </p:cNvPr>
          <p:cNvSpPr/>
          <p:nvPr/>
        </p:nvSpPr>
        <p:spPr bwMode="auto">
          <a:xfrm>
            <a:off x="3707755" y="1807950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299C50-2EC3-45B2-96B6-313ED06A98CC}"/>
              </a:ext>
            </a:extLst>
          </p:cNvPr>
          <p:cNvSpPr txBox="1"/>
          <p:nvPr/>
        </p:nvSpPr>
        <p:spPr>
          <a:xfrm rot="16200000">
            <a:off x="3130530" y="2690690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Paragon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A338F3-4BF3-4148-8FBC-D67E5A851F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5079" y="1915586"/>
            <a:ext cx="353538" cy="193924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38B73627-2B4F-4C47-A4BB-DB52E91DBCDC}"/>
              </a:ext>
            </a:extLst>
          </p:cNvPr>
          <p:cNvSpPr/>
          <p:nvPr/>
        </p:nvSpPr>
        <p:spPr bwMode="auto">
          <a:xfrm>
            <a:off x="4913891" y="1823658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15ABB67-CC5B-4356-AB32-EBC01D9F8BDE}"/>
              </a:ext>
            </a:extLst>
          </p:cNvPr>
          <p:cNvSpPr txBox="1"/>
          <p:nvPr/>
        </p:nvSpPr>
        <p:spPr>
          <a:xfrm rot="16200000">
            <a:off x="4724585" y="2976727"/>
            <a:ext cx="869454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SRM (All)</a:t>
            </a:r>
          </a:p>
        </p:txBody>
      </p:sp>
      <p:pic>
        <p:nvPicPr>
          <p:cNvPr id="98" name="Picture 4">
            <a:extLst>
              <a:ext uri="{FF2B5EF4-FFF2-40B4-BE49-F238E27FC236}">
                <a16:creationId xmlns:a16="http://schemas.microsoft.com/office/drawing/2014/main" id="{388C488A-F816-4BEF-BA78-AD92EC8C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246" y="1916043"/>
            <a:ext cx="264749" cy="23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" name="Chevron 32">
            <a:extLst>
              <a:ext uri="{FF2B5EF4-FFF2-40B4-BE49-F238E27FC236}">
                <a16:creationId xmlns:a16="http://schemas.microsoft.com/office/drawing/2014/main" id="{D8A96AE5-EA6B-4C9A-9E88-C39C75AA99B3}"/>
              </a:ext>
            </a:extLst>
          </p:cNvPr>
          <p:cNvSpPr/>
          <p:nvPr/>
        </p:nvSpPr>
        <p:spPr bwMode="gray">
          <a:xfrm>
            <a:off x="7141879" y="1449563"/>
            <a:ext cx="675595" cy="270000"/>
          </a:xfrm>
          <a:prstGeom prst="chevron">
            <a:avLst/>
          </a:prstGeom>
          <a:solidFill>
            <a:srgbClr val="015591"/>
          </a:solidFill>
          <a:ln w="19050" algn="ctr">
            <a:noFill/>
            <a:miter lim="800000"/>
            <a:headEnd/>
            <a:tailEnd/>
          </a:ln>
        </p:spPr>
        <p:txBody>
          <a:bodyPr wrap="square" lIns="66675" tIns="66675" rIns="66675" bIns="66675" rtlCol="0" anchor="ctr"/>
          <a:lstStyle/>
          <a:p>
            <a:pPr algn="ctr" defTabSz="685800">
              <a:lnSpc>
                <a:spcPct val="106000"/>
              </a:lnSpc>
              <a:defRPr/>
            </a:pPr>
            <a:r>
              <a:rPr lang="en-US" sz="900" b="1">
                <a:solidFill>
                  <a:srgbClr val="FFFFFF"/>
                </a:solidFill>
                <a:latin typeface="Verdana" panose="020B0604030504040204" pitchFamily="34" charset="0"/>
                <a:ea typeface="华文细黑" panose="02010600040101010101" pitchFamily="2" charset="-122"/>
                <a:cs typeface="Verdana" panose="020B0604030504040204" pitchFamily="34" charset="0"/>
              </a:rPr>
              <a:t>CX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DDCDC7-53C5-4F2B-B111-2DA683A3A11C}"/>
              </a:ext>
            </a:extLst>
          </p:cNvPr>
          <p:cNvSpPr/>
          <p:nvPr/>
        </p:nvSpPr>
        <p:spPr bwMode="auto">
          <a:xfrm>
            <a:off x="5823536" y="1821029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3F412FE-09C3-4789-877E-D3CA00617EF6}"/>
              </a:ext>
            </a:extLst>
          </p:cNvPr>
          <p:cNvSpPr txBox="1"/>
          <p:nvPr/>
        </p:nvSpPr>
        <p:spPr>
          <a:xfrm rot="16200000">
            <a:off x="5327981" y="2690690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LindeDaxPowerPoint"/>
                <a:cs typeface="Arial"/>
              </a:rPr>
              <a:t>Cevinio</a:t>
            </a:r>
            <a:endParaRPr lang="en-US">
              <a:solidFill>
                <a:schemeClr val="bg1"/>
              </a:solidFill>
              <a:latin typeface="LindeDaxPowerPoint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38DDA0-5773-4778-8252-833FDA2B51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44035" y="3583079"/>
            <a:ext cx="438148" cy="490872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37FD57A3-CD3A-4CA5-A061-2BC59C208F2F}"/>
              </a:ext>
            </a:extLst>
          </p:cNvPr>
          <p:cNvSpPr/>
          <p:nvPr/>
        </p:nvSpPr>
        <p:spPr>
          <a:xfrm>
            <a:off x="700379" y="3564608"/>
            <a:ext cx="8236465" cy="562720"/>
          </a:xfrm>
          <a:prstGeom prst="rect">
            <a:avLst/>
          </a:prstGeom>
          <a:solidFill>
            <a:schemeClr val="tx2">
              <a:alpha val="3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" tIns="27000" rIns="27000" bIns="27000" rtlCol="0" anchor="ctr"/>
          <a:lstStyle/>
          <a:p>
            <a:pPr algn="ctr" defTabSz="685800">
              <a:lnSpc>
                <a:spcPct val="110000"/>
              </a:lnSpc>
              <a:defRPr/>
            </a:pPr>
            <a:r>
              <a:rPr lang="en-US" sz="105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SAP PI/PO, RFC or Flat file, </a:t>
            </a:r>
            <a:r>
              <a:rPr lang="en-US" sz="1050" b="1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winshuttle</a:t>
            </a:r>
            <a:r>
              <a:rPr lang="en-US" sz="105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(local)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A5A22B-B56C-4732-97B7-EB3E199F6004}"/>
              </a:ext>
            </a:extLst>
          </p:cNvPr>
          <p:cNvSpPr/>
          <p:nvPr/>
        </p:nvSpPr>
        <p:spPr bwMode="auto">
          <a:xfrm>
            <a:off x="4173198" y="1808698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896765D-AF46-4E9C-876B-B99CBAE1D05F}"/>
              </a:ext>
            </a:extLst>
          </p:cNvPr>
          <p:cNvSpPr txBox="1"/>
          <p:nvPr/>
        </p:nvSpPr>
        <p:spPr>
          <a:xfrm rot="16200000">
            <a:off x="3650737" y="2692086"/>
            <a:ext cx="1426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IHistorian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5BE683-6AD0-42C5-B613-D59F23ED34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6319" y="1926286"/>
            <a:ext cx="317695" cy="205114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A15C8D2D-123E-4A0D-B860-0E41E7FB7B04}"/>
              </a:ext>
            </a:extLst>
          </p:cNvPr>
          <p:cNvSpPr/>
          <p:nvPr/>
        </p:nvSpPr>
        <p:spPr bwMode="auto">
          <a:xfrm>
            <a:off x="6288685" y="1816512"/>
            <a:ext cx="421027" cy="1673026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9EDC78-933E-4D59-82ED-D406BBEADA2A}"/>
              </a:ext>
            </a:extLst>
          </p:cNvPr>
          <p:cNvSpPr txBox="1"/>
          <p:nvPr/>
        </p:nvSpPr>
        <p:spPr>
          <a:xfrm rot="16200000">
            <a:off x="5777825" y="2725074"/>
            <a:ext cx="1426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Bank Interfaces (All) &amp; C2FO (IN)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09E38B-2C53-42FD-9933-2E8578888F4D}"/>
              </a:ext>
            </a:extLst>
          </p:cNvPr>
          <p:cNvSpPr/>
          <p:nvPr/>
        </p:nvSpPr>
        <p:spPr bwMode="auto">
          <a:xfrm>
            <a:off x="6756059" y="1807047"/>
            <a:ext cx="421027" cy="1673026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46261AF-7A21-435B-B437-A849F653D84A}"/>
              </a:ext>
            </a:extLst>
          </p:cNvPr>
          <p:cNvSpPr txBox="1"/>
          <p:nvPr/>
        </p:nvSpPr>
        <p:spPr>
          <a:xfrm rot="16200000">
            <a:off x="6236353" y="2722619"/>
            <a:ext cx="14268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TEMS (All)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CEB5CAB-B4D0-40EB-B88B-07DBC4A23BE1}"/>
              </a:ext>
            </a:extLst>
          </p:cNvPr>
          <p:cNvSpPr/>
          <p:nvPr/>
        </p:nvSpPr>
        <p:spPr bwMode="auto">
          <a:xfrm>
            <a:off x="7292975" y="1806191"/>
            <a:ext cx="421027" cy="1673026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  <a:defRPr/>
            </a:pPr>
            <a:endParaRPr lang="en-US" altLang="zh-CN" sz="900" b="1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129A0A8-7364-4D00-81EE-FB327C7755F7}"/>
              </a:ext>
            </a:extLst>
          </p:cNvPr>
          <p:cNvSpPr txBox="1"/>
          <p:nvPr/>
        </p:nvSpPr>
        <p:spPr>
          <a:xfrm rot="16200000">
            <a:off x="6773269" y="2721763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latin typeface="LindeDaxPowerPoint"/>
                <a:cs typeface="Arial"/>
              </a:rPr>
              <a:t>Tbc – </a:t>
            </a:r>
            <a:r>
              <a:rPr lang="en-US" err="1">
                <a:latin typeface="LindeDaxPowerPoint"/>
                <a:cs typeface="Arial"/>
              </a:rPr>
              <a:t>RfP</a:t>
            </a:r>
            <a:r>
              <a:rPr lang="en-US">
                <a:latin typeface="LindeDaxPowerPoint"/>
                <a:cs typeface="Arial"/>
              </a:rPr>
              <a:t> in progress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978DF1C-8380-477A-8B10-D2882D36C224}"/>
              </a:ext>
            </a:extLst>
          </p:cNvPr>
          <p:cNvCxnSpPr/>
          <p:nvPr/>
        </p:nvCxnSpPr>
        <p:spPr bwMode="auto">
          <a:xfrm>
            <a:off x="6989351" y="3607228"/>
            <a:ext cx="0" cy="32400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7AB88E4-7801-4546-9936-1BFFD7A0AC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40461" y="4271771"/>
            <a:ext cx="2508022" cy="460363"/>
          </a:xfrm>
          <a:prstGeom prst="rect">
            <a:avLst/>
          </a:prstGeom>
        </p:spPr>
      </p:pic>
      <p:sp>
        <p:nvSpPr>
          <p:cNvPr id="160" name="Arrow: Down 159">
            <a:extLst>
              <a:ext uri="{FF2B5EF4-FFF2-40B4-BE49-F238E27FC236}">
                <a16:creationId xmlns:a16="http://schemas.microsoft.com/office/drawing/2014/main" id="{1087190A-DE36-401A-82B0-C314AD7791CD}"/>
              </a:ext>
            </a:extLst>
          </p:cNvPr>
          <p:cNvSpPr/>
          <p:nvPr/>
        </p:nvSpPr>
        <p:spPr bwMode="auto">
          <a:xfrm>
            <a:off x="4587945" y="5267510"/>
            <a:ext cx="270030" cy="216024"/>
          </a:xfrm>
          <a:prstGeom prst="downArrow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7500" tIns="62100" rIns="67500" bIns="62100" numCol="1" rtlCol="0" anchor="t" anchorCtr="0" compatLnSpc="1">
            <a:prstTxWarp prst="textNoShape">
              <a:avLst/>
            </a:prstTxWarp>
          </a:bodyPr>
          <a:lstStyle/>
          <a:p>
            <a:pPr marL="136922" indent="-136922" defTabSz="685800">
              <a:lnSpc>
                <a:spcPct val="110000"/>
              </a:lnSpc>
              <a:buFont typeface="LindeDaxPowerPoint" panose="020B0500000000020000" pitchFamily="34" charset="0"/>
              <a:buChar char="–"/>
              <a:defRPr/>
            </a:pPr>
            <a:endParaRPr lang="en-US" sz="1200" err="1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C5A8F-4C90-405F-815C-35BF43C40E7A}"/>
              </a:ext>
            </a:extLst>
          </p:cNvPr>
          <p:cNvSpPr/>
          <p:nvPr/>
        </p:nvSpPr>
        <p:spPr bwMode="auto">
          <a:xfrm>
            <a:off x="6937612" y="6580432"/>
            <a:ext cx="669917" cy="112475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r>
              <a:rPr lang="de-DE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Regional App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F25752-1927-4059-8B86-A945F6BD806B}"/>
              </a:ext>
            </a:extLst>
          </p:cNvPr>
          <p:cNvSpPr/>
          <p:nvPr/>
        </p:nvSpPr>
        <p:spPr bwMode="auto">
          <a:xfrm>
            <a:off x="7666579" y="6580433"/>
            <a:ext cx="669917" cy="112475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r>
              <a:rPr lang="de-DE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Global App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9AA1C1-4471-4BF7-9ADC-738E7694C87B}"/>
              </a:ext>
            </a:extLst>
          </p:cNvPr>
          <p:cNvGrpSpPr/>
          <p:nvPr/>
        </p:nvGrpSpPr>
        <p:grpSpPr>
          <a:xfrm>
            <a:off x="761076" y="5525367"/>
            <a:ext cx="1141536" cy="579248"/>
            <a:chOff x="1240069" y="6116013"/>
            <a:chExt cx="1141536" cy="579248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46EA7A6-F291-4E2B-9695-70C1B04B2359}"/>
                </a:ext>
              </a:extLst>
            </p:cNvPr>
            <p:cNvSpPr/>
            <p:nvPr/>
          </p:nvSpPr>
          <p:spPr bwMode="auto">
            <a:xfrm>
              <a:off x="1240069" y="6116013"/>
              <a:ext cx="1141536" cy="579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solidFill>
                <a:srgbClr val="E8E9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500" tIns="62100" rIns="67500" bIns="62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">
                <a:lnSpc>
                  <a:spcPct val="110000"/>
                </a:lnSpc>
              </a:pPr>
              <a:endParaRPr lang="en-US">
                <a:solidFill>
                  <a:schemeClr val="bg1"/>
                </a:solidFill>
                <a:latin typeface="+mn-lt"/>
                <a:ea typeface="Verdana" panose="020B0604030504040204" pitchFamily="34" charset="0"/>
              </a:endParaRPr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F5749EF3-6C11-4977-982C-598C69AC2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428111" y="6175313"/>
              <a:ext cx="740622" cy="4717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A9303-437C-426E-BE3E-CA0108836AA5}"/>
              </a:ext>
            </a:extLst>
          </p:cNvPr>
          <p:cNvGrpSpPr/>
          <p:nvPr/>
        </p:nvGrpSpPr>
        <p:grpSpPr>
          <a:xfrm>
            <a:off x="2191960" y="5525367"/>
            <a:ext cx="1141536" cy="579248"/>
            <a:chOff x="4023233" y="6235313"/>
            <a:chExt cx="1141536" cy="5792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D0A4F2D-6C8C-4DC5-BB30-C244B76B5F35}"/>
                </a:ext>
              </a:extLst>
            </p:cNvPr>
            <p:cNvSpPr/>
            <p:nvPr/>
          </p:nvSpPr>
          <p:spPr bwMode="auto">
            <a:xfrm>
              <a:off x="4023233" y="6235313"/>
              <a:ext cx="1141536" cy="57924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solidFill>
                <a:srgbClr val="E8E9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500" tIns="62100" rIns="67500" bIns="62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">
                <a:lnSpc>
                  <a:spcPct val="110000"/>
                </a:lnSpc>
              </a:pPr>
              <a:endParaRPr lang="en-US">
                <a:solidFill>
                  <a:schemeClr val="bg1"/>
                </a:solidFill>
                <a:latin typeface="+mn-lt"/>
                <a:ea typeface="Verdana" panose="020B0604030504040204" pitchFamily="34" charset="0"/>
              </a:endParaRPr>
            </a:p>
          </p:txBody>
        </p:sp>
        <p:pic>
          <p:nvPicPr>
            <p:cNvPr id="25" name="Picture 2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B4786F0-61EF-4384-80DB-089A4280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190785" y="6375843"/>
              <a:ext cx="802766" cy="29967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4D4057-B884-4EA5-931D-3D5FEEE46A18}"/>
              </a:ext>
            </a:extLst>
          </p:cNvPr>
          <p:cNvGrpSpPr/>
          <p:nvPr/>
        </p:nvGrpSpPr>
        <p:grpSpPr>
          <a:xfrm>
            <a:off x="7132379" y="5525367"/>
            <a:ext cx="1581279" cy="579248"/>
            <a:chOff x="4961609" y="6077031"/>
            <a:chExt cx="1581279" cy="579248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0C2B79-CA93-4103-A13A-501568CFA6CD}"/>
                </a:ext>
              </a:extLst>
            </p:cNvPr>
            <p:cNvSpPr/>
            <p:nvPr/>
          </p:nvSpPr>
          <p:spPr bwMode="auto">
            <a:xfrm>
              <a:off x="4961609" y="6077031"/>
              <a:ext cx="1581279" cy="579248"/>
            </a:xfrm>
            <a:prstGeom prst="rect">
              <a:avLst/>
            </a:prstGeom>
            <a:solidFill>
              <a:srgbClr val="E8E9EB"/>
            </a:solidFill>
            <a:ln w="6350" cap="flat" cmpd="sng" algn="ctr">
              <a:solidFill>
                <a:srgbClr val="E8E9E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7500" tIns="62100" rIns="67500" bIns="62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">
                <a:lnSpc>
                  <a:spcPct val="110000"/>
                </a:lnSpc>
              </a:pPr>
              <a:endParaRPr lang="en-US">
                <a:latin typeface="+mn-lt"/>
                <a:ea typeface="Verdana" panose="020B0604030504040204" pitchFamily="34" charset="0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26403E5-21D9-41BA-ABBA-C9D62FC69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58130" y="6188285"/>
              <a:ext cx="928839" cy="34141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B2B4E04-11D0-F10E-C1D4-4A0C6B5CC87E}"/>
              </a:ext>
            </a:extLst>
          </p:cNvPr>
          <p:cNvSpPr txBox="1"/>
          <p:nvPr/>
        </p:nvSpPr>
        <p:spPr>
          <a:xfrm rot="1104416">
            <a:off x="5414780" y="377619"/>
            <a:ext cx="9371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280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474220-CACB-5730-92D9-F0F9D1CC9EB1}"/>
              </a:ext>
            </a:extLst>
          </p:cNvPr>
          <p:cNvSpPr txBox="1"/>
          <p:nvPr/>
        </p:nvSpPr>
        <p:spPr>
          <a:xfrm>
            <a:off x="1407261" y="4875439"/>
            <a:ext cx="25519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E828F2-BC72-D71C-CC42-5C8A11F42460}"/>
              </a:ext>
            </a:extLst>
          </p:cNvPr>
          <p:cNvSpPr txBox="1"/>
          <p:nvPr/>
        </p:nvSpPr>
        <p:spPr>
          <a:xfrm>
            <a:off x="1319429" y="5401618"/>
            <a:ext cx="25519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59368F-CF28-C330-A697-DF9C938D946A}"/>
              </a:ext>
            </a:extLst>
          </p:cNvPr>
          <p:cNvSpPr txBox="1"/>
          <p:nvPr/>
        </p:nvSpPr>
        <p:spPr>
          <a:xfrm>
            <a:off x="2469289" y="5345019"/>
            <a:ext cx="25519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D2E3D1-4A87-479C-1810-0C86895DD192}"/>
              </a:ext>
            </a:extLst>
          </p:cNvPr>
          <p:cNvSpPr txBox="1"/>
          <p:nvPr/>
        </p:nvSpPr>
        <p:spPr>
          <a:xfrm>
            <a:off x="7791478" y="5350694"/>
            <a:ext cx="255198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5E2F0C-1E88-30DD-08C0-D5DB71869813}"/>
              </a:ext>
            </a:extLst>
          </p:cNvPr>
          <p:cNvSpPr/>
          <p:nvPr/>
        </p:nvSpPr>
        <p:spPr bwMode="auto">
          <a:xfrm>
            <a:off x="1669822" y="1810690"/>
            <a:ext cx="421027" cy="167302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  <a:p>
            <a:pPr algn="ctr" defTabSz="685800" fontAlgn="b">
              <a:lnSpc>
                <a:spcPct val="110000"/>
              </a:lnSpc>
            </a:pPr>
            <a:endParaRPr lang="en-US" altLang="zh-CN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35FA3B-386F-FDFD-7D6A-BCC8BF207BD0}"/>
              </a:ext>
            </a:extLst>
          </p:cNvPr>
          <p:cNvSpPr txBox="1"/>
          <p:nvPr/>
        </p:nvSpPr>
        <p:spPr>
          <a:xfrm rot="16200000">
            <a:off x="1087302" y="2706999"/>
            <a:ext cx="1426820" cy="2000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LindeDaxPowerPoint"/>
                <a:cs typeface="Arial"/>
              </a:rPr>
              <a:t>LINX</a:t>
            </a:r>
            <a:endParaRPr lang="en-US" strike="sngStrike">
              <a:solidFill>
                <a:srgbClr val="FF0000"/>
              </a:solidFill>
              <a:latin typeface="LindeDaxPowerPoint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4F87CFC-95B9-B733-25DA-72853A23F651}"/>
              </a:ext>
            </a:extLst>
          </p:cNvPr>
          <p:cNvSpPr/>
          <p:nvPr/>
        </p:nvSpPr>
        <p:spPr bwMode="auto">
          <a:xfrm>
            <a:off x="8207478" y="5001364"/>
            <a:ext cx="606958" cy="328414"/>
          </a:xfrm>
          <a:prstGeom prst="rect">
            <a:avLst/>
          </a:prstGeom>
          <a:solidFill>
            <a:srgbClr val="E8E9EB"/>
          </a:solidFill>
          <a:ln w="6350" cap="flat" cmpd="sng" algn="ctr">
            <a:solidFill>
              <a:srgbClr val="E8E9E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7500" tIns="62100" rIns="67500" bIns="6210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">
              <a:lnSpc>
                <a:spcPct val="110000"/>
              </a:lnSpc>
            </a:pPr>
            <a:r>
              <a:rPr lang="en-US" sz="900" b="1">
                <a:latin typeface="+mn-lt"/>
                <a:ea typeface="Verdana" panose="020B0604030504040204" pitchFamily="34" charset="0"/>
              </a:rPr>
              <a:t>TM1</a:t>
            </a:r>
          </a:p>
        </p:txBody>
      </p:sp>
    </p:spTree>
    <p:extLst>
      <p:ext uri="{BB962C8B-B14F-4D97-AF65-F5344CB8AC3E}">
        <p14:creationId xmlns:p14="http://schemas.microsoft.com/office/powerpoint/2010/main" val="22859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44825F6-13F5-E8B8-024A-B8DB5BA5C2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34" imgH="234" progId="TCLayout.ActiveDocument.1">
                  <p:embed/>
                </p:oleObj>
              </mc:Choice>
              <mc:Fallback>
                <p:oleObj name="think-cell Slide" r:id="rId4" imgW="234" imgH="23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44825F6-13F5-E8B8-024A-B8DB5BA5C2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/>
          <p:nvPr/>
        </p:nvSpPr>
        <p:spPr bwMode="gray">
          <a:xfrm>
            <a:off x="4687165" y="2767294"/>
            <a:ext cx="965200" cy="570719"/>
          </a:xfrm>
          <a:prstGeom prst="rect">
            <a:avLst/>
          </a:prstGeom>
          <a:solidFill>
            <a:srgbClr val="00B0F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SRC2/</a:t>
            </a:r>
            <a:r>
              <a:rPr lang="en-US" sz="1400" kern="0" err="1">
                <a:solidFill>
                  <a:srgbClr val="00305C"/>
                </a:solidFill>
                <a:ea typeface="Arial Unicode MS" pitchFamily="34" charset="-128"/>
              </a:rPr>
              <a:t>SyP</a:t>
            </a:r>
            <a:endParaRPr lang="en-US" sz="1400" kern="0">
              <a:solidFill>
                <a:srgbClr val="00305C"/>
              </a:solidFill>
              <a:ea typeface="Arial Unicode MS" pitchFamily="34" charset="-128"/>
            </a:endParaRPr>
          </a:p>
        </p:txBody>
      </p:sp>
      <p:sp>
        <p:nvSpPr>
          <p:cNvPr id="55" name="Rectangle 54"/>
          <p:cNvSpPr/>
          <p:nvPr/>
        </p:nvSpPr>
        <p:spPr bwMode="gray">
          <a:xfrm>
            <a:off x="2990850" y="2764786"/>
            <a:ext cx="965200" cy="575733"/>
          </a:xfrm>
          <a:prstGeom prst="rect">
            <a:avLst/>
          </a:prstGeom>
          <a:solidFill>
            <a:srgbClr val="00B0F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SRC1/</a:t>
            </a:r>
            <a:r>
              <a:rPr lang="en-US" sz="1400" kern="0" err="1">
                <a:solidFill>
                  <a:srgbClr val="00305C"/>
                </a:solidFill>
                <a:ea typeface="Arial Unicode MS" pitchFamily="34" charset="-128"/>
              </a:rPr>
              <a:t>SxP</a:t>
            </a:r>
            <a:endParaRPr lang="en-US" sz="1400" kern="0">
              <a:solidFill>
                <a:srgbClr val="00305C"/>
              </a:solidFill>
              <a:ea typeface="Arial Unicode MS" pitchFamily="34" charset="-128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5206C83-4D3A-4AE0-9548-5C67F7EC466E}"/>
              </a:ext>
            </a:extLst>
          </p:cNvPr>
          <p:cNvSpPr/>
          <p:nvPr/>
        </p:nvSpPr>
        <p:spPr bwMode="auto">
          <a:xfrm>
            <a:off x="275437" y="1509401"/>
            <a:ext cx="620332" cy="30364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ndeDaxPowerPoint" panose="020B0500000000020000" pitchFamily="34" charset="0"/>
              </a:rPr>
              <a:t>ECC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36BEC0-4036-47A9-B55C-F4BD536BB3E9}"/>
              </a:ext>
            </a:extLst>
          </p:cNvPr>
          <p:cNvSpPr/>
          <p:nvPr/>
        </p:nvSpPr>
        <p:spPr bwMode="gray">
          <a:xfrm>
            <a:off x="1683780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D2A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3F2337-5719-444D-AD56-32DF35BB65A3}"/>
              </a:ext>
            </a:extLst>
          </p:cNvPr>
          <p:cNvSpPr/>
          <p:nvPr/>
        </p:nvSpPr>
        <p:spPr bwMode="auto">
          <a:xfrm>
            <a:off x="275437" y="5947288"/>
            <a:ext cx="620332" cy="303640"/>
          </a:xfrm>
          <a:prstGeom prst="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indeDaxPowerPoint" panose="020B0500000000020000" pitchFamily="34" charset="0"/>
              </a:rPr>
              <a:t>S/4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1D54C724-4DA7-4071-A1D6-36A75111A3D5}"/>
              </a:ext>
            </a:extLst>
          </p:cNvPr>
          <p:cNvSpPr txBox="1">
            <a:spLocks/>
          </p:cNvSpPr>
          <p:nvPr/>
        </p:nvSpPr>
        <p:spPr>
          <a:xfrm>
            <a:off x="142876" y="152404"/>
            <a:ext cx="6661149" cy="10239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3429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685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0287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US" sz="2000"/>
              <a:t>Project S/4 HANA US &amp; Mexico </a:t>
            </a:r>
          </a:p>
          <a:p>
            <a:r>
              <a:rPr lang="en-US" sz="1600">
                <a:solidFill>
                  <a:schemeClr val="accent5"/>
                </a:solidFill>
                <a:latin typeface="LindeDaxPowerPoint" panose="020B0500000000020000" pitchFamily="34" charset="0"/>
                <a:ea typeface="+mj-lt"/>
                <a:cs typeface="+mj-lt"/>
              </a:rPr>
              <a:t>System Landscape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ADE5E2-F81D-4B8B-B9D1-1D301594C375}"/>
              </a:ext>
            </a:extLst>
          </p:cNvPr>
          <p:cNvSpPr/>
          <p:nvPr/>
        </p:nvSpPr>
        <p:spPr bwMode="gray">
          <a:xfrm>
            <a:off x="3262198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Q2A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D8E59B-5534-423E-808B-6897633D8585}"/>
              </a:ext>
            </a:extLst>
          </p:cNvPr>
          <p:cNvSpPr/>
          <p:nvPr/>
        </p:nvSpPr>
        <p:spPr bwMode="gray">
          <a:xfrm>
            <a:off x="4831583" y="5927582"/>
            <a:ext cx="965200" cy="633306"/>
          </a:xfrm>
          <a:prstGeom prst="rect">
            <a:avLst/>
          </a:prstGeom>
          <a:solidFill>
            <a:srgbClr val="FFC0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P2A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F1C0BC-3F40-4316-99FF-C9B31028785D}"/>
              </a:ext>
            </a:extLst>
          </p:cNvPr>
          <p:cNvSpPr/>
          <p:nvPr/>
        </p:nvSpPr>
        <p:spPr bwMode="gray">
          <a:xfrm>
            <a:off x="1687183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DGE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6190A8B-37FD-47CE-9153-20501FF9F44E}"/>
              </a:ext>
            </a:extLst>
          </p:cNvPr>
          <p:cNvSpPr/>
          <p:nvPr/>
        </p:nvSpPr>
        <p:spPr bwMode="gray">
          <a:xfrm>
            <a:off x="3262198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S2E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38F6FE-443B-422B-9AC8-9C22DDF8F005}"/>
              </a:ext>
            </a:extLst>
          </p:cNvPr>
          <p:cNvSpPr/>
          <p:nvPr/>
        </p:nvSpPr>
        <p:spPr bwMode="gray">
          <a:xfrm>
            <a:off x="4831583" y="1509401"/>
            <a:ext cx="965200" cy="633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P2E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B60DC-F1EA-416B-AE30-1E5A9062CA7B}"/>
              </a:ext>
            </a:extLst>
          </p:cNvPr>
          <p:cNvSpPr txBox="1"/>
          <p:nvPr/>
        </p:nvSpPr>
        <p:spPr>
          <a:xfrm rot="16200000">
            <a:off x="29974" y="2490864"/>
            <a:ext cx="9611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/>
              <a:t>Source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BCC88CA-4915-4C17-915D-486965A1E2F2}"/>
              </a:ext>
            </a:extLst>
          </p:cNvPr>
          <p:cNvSpPr txBox="1"/>
          <p:nvPr/>
        </p:nvSpPr>
        <p:spPr>
          <a:xfrm rot="16200000">
            <a:off x="105007" y="4921793"/>
            <a:ext cx="96119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/>
              <a:t>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75A9D8-B1D7-42DB-84A9-29C69A1CD50E}"/>
              </a:ext>
            </a:extLst>
          </p:cNvPr>
          <p:cNvSpPr txBox="1"/>
          <p:nvPr/>
        </p:nvSpPr>
        <p:spPr>
          <a:xfrm>
            <a:off x="7807450" y="4177182"/>
            <a:ext cx="118892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Control Sys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EC6B8B-3A27-4973-B3B6-62A1B0A69E65}"/>
              </a:ext>
            </a:extLst>
          </p:cNvPr>
          <p:cNvSpPr/>
          <p:nvPr/>
        </p:nvSpPr>
        <p:spPr bwMode="gray">
          <a:xfrm>
            <a:off x="7985125" y="3692148"/>
            <a:ext cx="825500" cy="494754"/>
          </a:xfrm>
          <a:prstGeom prst="rect">
            <a:avLst/>
          </a:prstGeom>
          <a:solidFill>
            <a:srgbClr val="92D05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lnSpc>
                <a:spcPct val="110000"/>
              </a:lnSpc>
              <a:spcBef>
                <a:spcPct val="50000"/>
              </a:spcBef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305C"/>
                </a:solidFill>
                <a:ea typeface="Arial Unicode MS" pitchFamily="34" charset="-128"/>
              </a:rPr>
              <a:t>PMG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1D8FEC-5785-4136-95D1-1852EB56D662}"/>
              </a:ext>
            </a:extLst>
          </p:cNvPr>
          <p:cNvSpPr txBox="1"/>
          <p:nvPr/>
        </p:nvSpPr>
        <p:spPr>
          <a:xfrm>
            <a:off x="7209705" y="1446722"/>
            <a:ext cx="167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Current Operational Landscape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57278E-28CF-49B4-A95E-14D72985905F}"/>
              </a:ext>
            </a:extLst>
          </p:cNvPr>
          <p:cNvSpPr txBox="1"/>
          <p:nvPr/>
        </p:nvSpPr>
        <p:spPr>
          <a:xfrm>
            <a:off x="7209705" y="2476599"/>
            <a:ext cx="145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Project</a:t>
            </a:r>
          </a:p>
          <a:p>
            <a:pPr algn="ctr"/>
            <a:r>
              <a:rPr lang="en-US" sz="1400" b="1"/>
              <a:t>Landscape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E3B029-E10A-4145-89C1-158C592248EE}"/>
              </a:ext>
            </a:extLst>
          </p:cNvPr>
          <p:cNvCxnSpPr>
            <a:cxnSpLocks/>
            <a:stCxn id="75" idx="2"/>
            <a:endCxn id="55" idx="0"/>
          </p:cNvCxnSpPr>
          <p:nvPr/>
        </p:nvCxnSpPr>
        <p:spPr bwMode="auto">
          <a:xfrm flipH="1">
            <a:off x="3473450" y="2142707"/>
            <a:ext cx="1840733" cy="622079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327AAE-D3BC-42AE-B90E-74466A66946F}"/>
              </a:ext>
            </a:extLst>
          </p:cNvPr>
          <p:cNvCxnSpPr>
            <a:cxnSpLocks/>
            <a:stCxn id="75" idx="2"/>
            <a:endCxn id="27" idx="0"/>
          </p:cNvCxnSpPr>
          <p:nvPr/>
        </p:nvCxnSpPr>
        <p:spPr bwMode="auto">
          <a:xfrm flipH="1">
            <a:off x="5169765" y="2142707"/>
            <a:ext cx="144418" cy="62458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7A4DA7-CD0C-4662-88A5-B7107FD1E6AE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1438710" y="3340519"/>
            <a:ext cx="2034740" cy="940697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7AFFD5-A3B5-4CEB-BA85-B867CB204B70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 bwMode="auto">
          <a:xfrm flipH="1">
            <a:off x="2357262" y="3338013"/>
            <a:ext cx="2812503" cy="94861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354BE7-9585-4BA0-BBC2-999FC3A5B658}"/>
              </a:ext>
            </a:extLst>
          </p:cNvPr>
          <p:cNvSpPr txBox="1"/>
          <p:nvPr/>
        </p:nvSpPr>
        <p:spPr>
          <a:xfrm>
            <a:off x="703201" y="3999520"/>
            <a:ext cx="764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Box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CEDAFD-0D78-4DEB-BF04-2E4DA04BE92E}"/>
              </a:ext>
            </a:extLst>
          </p:cNvPr>
          <p:cNvCxnSpPr>
            <a:stCxn id="73" idx="3"/>
            <a:endCxn id="74" idx="1"/>
          </p:cNvCxnSpPr>
          <p:nvPr/>
        </p:nvCxnSpPr>
        <p:spPr bwMode="auto">
          <a:xfrm>
            <a:off x="2652383" y="1826054"/>
            <a:ext cx="60981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407B7-9F07-44B9-8D63-24238D507DDC}"/>
              </a:ext>
            </a:extLst>
          </p:cNvPr>
          <p:cNvCxnSpPr>
            <a:stCxn id="74" idx="3"/>
            <a:endCxn id="75" idx="1"/>
          </p:cNvCxnSpPr>
          <p:nvPr/>
        </p:nvCxnSpPr>
        <p:spPr bwMode="auto">
          <a:xfrm>
            <a:off x="4227398" y="1826054"/>
            <a:ext cx="60418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6E0C1-7CD5-4DBA-A883-EF2799499B57}"/>
              </a:ext>
            </a:extLst>
          </p:cNvPr>
          <p:cNvCxnSpPr>
            <a:stCxn id="48" idx="3"/>
            <a:endCxn id="45" idx="1"/>
          </p:cNvCxnSpPr>
          <p:nvPr/>
        </p:nvCxnSpPr>
        <p:spPr bwMode="auto">
          <a:xfrm>
            <a:off x="2648980" y="6244235"/>
            <a:ext cx="613218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EE868F-8188-431D-9546-57FCA6437FC6}"/>
              </a:ext>
            </a:extLst>
          </p:cNvPr>
          <p:cNvCxnSpPr>
            <a:stCxn id="45" idx="3"/>
            <a:endCxn id="51" idx="1"/>
          </p:cNvCxnSpPr>
          <p:nvPr/>
        </p:nvCxnSpPr>
        <p:spPr bwMode="auto">
          <a:xfrm>
            <a:off x="4227398" y="6244235"/>
            <a:ext cx="604185" cy="0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08A53F-C5B6-4FA5-8D8E-F5379518085B}"/>
              </a:ext>
            </a:extLst>
          </p:cNvPr>
          <p:cNvCxnSpPr>
            <a:cxnSpLocks/>
            <a:stCxn id="55" idx="2"/>
            <a:endCxn id="71" idx="0"/>
          </p:cNvCxnSpPr>
          <p:nvPr/>
        </p:nvCxnSpPr>
        <p:spPr bwMode="auto">
          <a:xfrm flipH="1">
            <a:off x="3386958" y="3340519"/>
            <a:ext cx="86492" cy="94576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596126-9356-43A6-B22C-F3836F630984}"/>
              </a:ext>
            </a:extLst>
          </p:cNvPr>
          <p:cNvCxnSpPr>
            <a:cxnSpLocks/>
            <a:stCxn id="27" idx="2"/>
            <a:endCxn id="90" idx="0"/>
          </p:cNvCxnSpPr>
          <p:nvPr/>
        </p:nvCxnSpPr>
        <p:spPr bwMode="auto">
          <a:xfrm flipH="1">
            <a:off x="4428106" y="3338013"/>
            <a:ext cx="741659" cy="955202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CD089EC-242A-445A-B567-DE14C9FA2EF4}"/>
              </a:ext>
            </a:extLst>
          </p:cNvPr>
          <p:cNvSpPr txBox="1"/>
          <p:nvPr/>
        </p:nvSpPr>
        <p:spPr>
          <a:xfrm>
            <a:off x="3531572" y="2282336"/>
            <a:ext cx="1760222" cy="482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System Copy prior to each migration 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F3B67C-20CC-42DB-9531-CAA8A2B159A8}"/>
              </a:ext>
            </a:extLst>
          </p:cNvPr>
          <p:cNvSpPr txBox="1"/>
          <p:nvPr/>
        </p:nvSpPr>
        <p:spPr>
          <a:xfrm rot="3094841">
            <a:off x="6242765" y="4113226"/>
            <a:ext cx="1161507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Go Live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CED53E-37CB-4C61-9B0D-A386EFDD483A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H="1" flipV="1">
            <a:off x="1438710" y="4856949"/>
            <a:ext cx="727670" cy="1070633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0F9528-EC96-4E53-BF4F-795242053D7B}"/>
              </a:ext>
            </a:extLst>
          </p:cNvPr>
          <p:cNvCxnSpPr>
            <a:cxnSpLocks/>
            <a:stCxn id="48" idx="0"/>
            <a:endCxn id="60" idx="2"/>
          </p:cNvCxnSpPr>
          <p:nvPr/>
        </p:nvCxnSpPr>
        <p:spPr bwMode="auto">
          <a:xfrm flipV="1">
            <a:off x="2166380" y="4862364"/>
            <a:ext cx="190882" cy="106521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13A56-E80C-4A1E-AE2F-C18660C744E2}"/>
              </a:ext>
            </a:extLst>
          </p:cNvPr>
          <p:cNvCxnSpPr>
            <a:cxnSpLocks/>
            <a:stCxn id="48" idx="0"/>
            <a:endCxn id="71" idx="2"/>
          </p:cNvCxnSpPr>
          <p:nvPr/>
        </p:nvCxnSpPr>
        <p:spPr bwMode="auto">
          <a:xfrm flipV="1">
            <a:off x="2166380" y="4862014"/>
            <a:ext cx="1220578" cy="1065568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215C8B-F930-48BA-9B80-8DB4970C61BB}"/>
              </a:ext>
            </a:extLst>
          </p:cNvPr>
          <p:cNvSpPr txBox="1"/>
          <p:nvPr/>
        </p:nvSpPr>
        <p:spPr>
          <a:xfrm>
            <a:off x="1350587" y="5509933"/>
            <a:ext cx="1743928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Transport Catch Up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2913297-D62A-495A-A974-7253D7D6928C}"/>
              </a:ext>
            </a:extLst>
          </p:cNvPr>
          <p:cNvSpPr/>
          <p:nvPr/>
        </p:nvSpPr>
        <p:spPr bwMode="auto">
          <a:xfrm>
            <a:off x="591849" y="1828800"/>
            <a:ext cx="1113126" cy="4381500"/>
          </a:xfrm>
          <a:custGeom>
            <a:avLst/>
            <a:gdLst>
              <a:gd name="connsiteX0" fmla="*/ 1676597 w 1695647"/>
              <a:gd name="connsiteY0" fmla="*/ 0 h 4381500"/>
              <a:gd name="connsiteX1" fmla="*/ 276422 w 1695647"/>
              <a:gd name="connsiteY1" fmla="*/ 1847850 h 4381500"/>
              <a:gd name="connsiteX2" fmla="*/ 124022 w 1695647"/>
              <a:gd name="connsiteY2" fmla="*/ 2667000 h 4381500"/>
              <a:gd name="connsiteX3" fmla="*/ 1695647 w 1695647"/>
              <a:gd name="connsiteY3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5647" h="4381500">
                <a:moveTo>
                  <a:pt x="1676597" y="0"/>
                </a:moveTo>
                <a:cubicBezTo>
                  <a:pt x="1105890" y="701675"/>
                  <a:pt x="535184" y="1403350"/>
                  <a:pt x="276422" y="1847850"/>
                </a:cubicBezTo>
                <a:cubicBezTo>
                  <a:pt x="17660" y="2292350"/>
                  <a:pt x="-112515" y="2244725"/>
                  <a:pt x="124022" y="2667000"/>
                </a:cubicBezTo>
                <a:cubicBezTo>
                  <a:pt x="360559" y="3089275"/>
                  <a:pt x="1028103" y="3735387"/>
                  <a:pt x="1695647" y="438150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C24C18-0D56-43EA-A436-CCBA4013ED32}"/>
              </a:ext>
            </a:extLst>
          </p:cNvPr>
          <p:cNvSpPr txBox="1"/>
          <p:nvPr/>
        </p:nvSpPr>
        <p:spPr>
          <a:xfrm rot="17605651">
            <a:off x="121198" y="3443938"/>
            <a:ext cx="1161507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Retrofit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E16B4EB-2E98-4326-8C6F-D9E6CBA2FC93}"/>
              </a:ext>
            </a:extLst>
          </p:cNvPr>
          <p:cNvSpPr/>
          <p:nvPr/>
        </p:nvSpPr>
        <p:spPr bwMode="auto">
          <a:xfrm>
            <a:off x="5791200" y="1800225"/>
            <a:ext cx="825501" cy="4400550"/>
          </a:xfrm>
          <a:custGeom>
            <a:avLst/>
            <a:gdLst>
              <a:gd name="connsiteX0" fmla="*/ 0 w 2154555"/>
              <a:gd name="connsiteY0" fmla="*/ 0 h 4400550"/>
              <a:gd name="connsiteX1" fmla="*/ 1933575 w 2154555"/>
              <a:gd name="connsiteY1" fmla="*/ 2343150 h 4400550"/>
              <a:gd name="connsiteX2" fmla="*/ 1895475 w 2154555"/>
              <a:gd name="connsiteY2" fmla="*/ 3228975 h 4400550"/>
              <a:gd name="connsiteX3" fmla="*/ 0 w 2154555"/>
              <a:gd name="connsiteY3" fmla="*/ 4400550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4555" h="4400550">
                <a:moveTo>
                  <a:pt x="0" y="0"/>
                </a:moveTo>
                <a:cubicBezTo>
                  <a:pt x="808831" y="902494"/>
                  <a:pt x="1617663" y="1804988"/>
                  <a:pt x="1933575" y="2343150"/>
                </a:cubicBezTo>
                <a:cubicBezTo>
                  <a:pt x="2249487" y="2881312"/>
                  <a:pt x="2217737" y="2886075"/>
                  <a:pt x="1895475" y="3228975"/>
                </a:cubicBezTo>
                <a:cubicBezTo>
                  <a:pt x="1573213" y="3571875"/>
                  <a:pt x="786606" y="3986212"/>
                  <a:pt x="0" y="4400550"/>
                </a:cubicBezTo>
              </a:path>
            </a:pathLst>
          </a:cu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82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E3EA81-9B27-4903-9C39-F5D514512C96}"/>
              </a:ext>
            </a:extLst>
          </p:cNvPr>
          <p:cNvSpPr txBox="1"/>
          <p:nvPr/>
        </p:nvSpPr>
        <p:spPr>
          <a:xfrm>
            <a:off x="4283902" y="3415030"/>
            <a:ext cx="1760222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Data Migration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4756B9-989C-49E8-8314-44AADB26E69B}"/>
              </a:ext>
            </a:extLst>
          </p:cNvPr>
          <p:cNvSpPr txBox="1"/>
          <p:nvPr/>
        </p:nvSpPr>
        <p:spPr>
          <a:xfrm>
            <a:off x="2566554" y="3426015"/>
            <a:ext cx="1760222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Data Migration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21B21A-EF95-4C62-A433-A38CD51B8093}"/>
              </a:ext>
            </a:extLst>
          </p:cNvPr>
          <p:cNvSpPr/>
          <p:nvPr/>
        </p:nvSpPr>
        <p:spPr bwMode="gray">
          <a:xfrm>
            <a:off x="1874662" y="4286631"/>
            <a:ext cx="965200" cy="575733"/>
          </a:xfrm>
          <a:prstGeom prst="rect">
            <a:avLst/>
          </a:prstGeom>
          <a:solidFill>
            <a:srgbClr val="DC78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TM1/</a:t>
            </a:r>
            <a:r>
              <a:rPr lang="en-US" sz="1400" kern="0" err="1">
                <a:solidFill>
                  <a:srgbClr val="00305C"/>
                </a:solidFill>
                <a:ea typeface="Arial Unicode MS" pitchFamily="34" charset="-128"/>
              </a:rPr>
              <a:t>SyA</a:t>
            </a:r>
            <a:endParaRPr lang="en-US" sz="1400" kern="0">
              <a:solidFill>
                <a:srgbClr val="00305C"/>
              </a:solidFill>
              <a:ea typeface="Arial Unicode MS" pitchFamily="34" charset="-128"/>
            </a:endParaRPr>
          </a:p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900" kern="0">
                <a:solidFill>
                  <a:srgbClr val="00305C"/>
                </a:solidFill>
                <a:ea typeface="Arial Unicode MS" pitchFamily="34" charset="-128"/>
              </a:rPr>
              <a:t>(SIT)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4F3AB2-AECA-4FD8-8D63-47DEE9B1B3E5}"/>
              </a:ext>
            </a:extLst>
          </p:cNvPr>
          <p:cNvSpPr/>
          <p:nvPr/>
        </p:nvSpPr>
        <p:spPr bwMode="gray">
          <a:xfrm>
            <a:off x="2904358" y="4286281"/>
            <a:ext cx="965200" cy="575733"/>
          </a:xfrm>
          <a:prstGeom prst="rect">
            <a:avLst/>
          </a:prstGeom>
          <a:solidFill>
            <a:srgbClr val="009B3C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TM2/Q2A</a:t>
            </a:r>
            <a:endParaRPr lang="en-US" sz="900" kern="0">
              <a:solidFill>
                <a:srgbClr val="00305C"/>
              </a:solidFill>
              <a:ea typeface="Arial Unicode MS" pitchFamily="34" charset="-128"/>
            </a:endParaRPr>
          </a:p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900" kern="0">
                <a:solidFill>
                  <a:srgbClr val="00305C"/>
                </a:solidFill>
                <a:ea typeface="Arial Unicode MS" pitchFamily="34" charset="-128"/>
              </a:rPr>
              <a:t>(UAT)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12840C-5F76-4107-8879-7C89D93CBC15}"/>
              </a:ext>
            </a:extLst>
          </p:cNvPr>
          <p:cNvSpPr txBox="1"/>
          <p:nvPr/>
        </p:nvSpPr>
        <p:spPr>
          <a:xfrm>
            <a:off x="1721317" y="4009044"/>
            <a:ext cx="764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Box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A955DD-3100-4ACD-AA36-C9F044C4FCD7}"/>
              </a:ext>
            </a:extLst>
          </p:cNvPr>
          <p:cNvSpPr txBox="1"/>
          <p:nvPr/>
        </p:nvSpPr>
        <p:spPr>
          <a:xfrm>
            <a:off x="2767503" y="4007485"/>
            <a:ext cx="764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Box 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0BB712-28BA-4A58-BE32-CD863E85038F}"/>
              </a:ext>
            </a:extLst>
          </p:cNvPr>
          <p:cNvSpPr txBox="1"/>
          <p:nvPr/>
        </p:nvSpPr>
        <p:spPr>
          <a:xfrm>
            <a:off x="3777496" y="4007571"/>
            <a:ext cx="764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/>
              <a:t>Box 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C324950-DCC8-40E0-AA95-D256C27C33DD}"/>
              </a:ext>
            </a:extLst>
          </p:cNvPr>
          <p:cNvSpPr/>
          <p:nvPr/>
        </p:nvSpPr>
        <p:spPr bwMode="gray">
          <a:xfrm>
            <a:off x="850945" y="4281741"/>
            <a:ext cx="965200" cy="575733"/>
          </a:xfrm>
          <a:prstGeom prst="rect">
            <a:avLst/>
          </a:prstGeom>
          <a:solidFill>
            <a:srgbClr val="FFFF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TM0/</a:t>
            </a:r>
            <a:r>
              <a:rPr lang="en-US" sz="1400" kern="0" err="1">
                <a:solidFill>
                  <a:srgbClr val="00305C"/>
                </a:solidFill>
                <a:ea typeface="Arial Unicode MS" pitchFamily="34" charset="-128"/>
              </a:rPr>
              <a:t>SxA</a:t>
            </a:r>
            <a:endParaRPr lang="en-US" sz="1400" kern="0">
              <a:solidFill>
                <a:srgbClr val="00305C"/>
              </a:solidFill>
              <a:ea typeface="Arial Unicode MS" pitchFamily="34" charset="-128"/>
            </a:endParaRPr>
          </a:p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900" kern="0">
                <a:solidFill>
                  <a:srgbClr val="00305C"/>
                </a:solidFill>
                <a:ea typeface="Arial Unicode MS" pitchFamily="34" charset="-128"/>
              </a:rPr>
              <a:t>(Tech. Tests)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D5E3DF1-C99A-4CEE-AD0C-2471AC8FDBB4}"/>
              </a:ext>
            </a:extLst>
          </p:cNvPr>
          <p:cNvCxnSpPr/>
          <p:nvPr/>
        </p:nvCxnSpPr>
        <p:spPr bwMode="auto">
          <a:xfrm>
            <a:off x="4968520" y="4636735"/>
            <a:ext cx="0" cy="66210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9A4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8A91D85-3FD0-44E1-9179-49EC03901E43}"/>
              </a:ext>
            </a:extLst>
          </p:cNvPr>
          <p:cNvSpPr txBox="1"/>
          <p:nvPr/>
        </p:nvSpPr>
        <p:spPr>
          <a:xfrm>
            <a:off x="4623654" y="4960156"/>
            <a:ext cx="764069" cy="27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Go Live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DB9A48-D5AB-4F0F-AC3B-19F3ECD96140}"/>
              </a:ext>
            </a:extLst>
          </p:cNvPr>
          <p:cNvSpPr/>
          <p:nvPr/>
        </p:nvSpPr>
        <p:spPr bwMode="gray">
          <a:xfrm>
            <a:off x="3929883" y="4293215"/>
            <a:ext cx="996446" cy="575733"/>
          </a:xfrm>
          <a:prstGeom prst="rect">
            <a:avLst/>
          </a:prstGeom>
          <a:solidFill>
            <a:srgbClr val="DC7800"/>
          </a:solidFill>
          <a:ln w="6350" algn="ctr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lIns="90000" tIns="72000" rIns="90000" bIns="72000" anchor="ctr"/>
          <a:lstStyle/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1400" kern="0">
                <a:solidFill>
                  <a:srgbClr val="00305C"/>
                </a:solidFill>
                <a:ea typeface="Arial Unicode MS" pitchFamily="34" charset="-128"/>
              </a:rPr>
              <a:t>GLS/</a:t>
            </a:r>
            <a:r>
              <a:rPr lang="en-US" sz="1400" kern="0" err="1">
                <a:solidFill>
                  <a:srgbClr val="00305C"/>
                </a:solidFill>
                <a:ea typeface="Arial Unicode MS" pitchFamily="34" charset="-128"/>
              </a:rPr>
              <a:t>SyA</a:t>
            </a:r>
            <a:endParaRPr lang="en-US" sz="1400" kern="0">
              <a:solidFill>
                <a:srgbClr val="00305C"/>
              </a:solidFill>
              <a:ea typeface="Arial Unicode MS" pitchFamily="34" charset="-128"/>
            </a:endParaRPr>
          </a:p>
          <a:p>
            <a:pPr algn="ctr">
              <a:spcBef>
                <a:spcPts val="0"/>
              </a:spcBef>
              <a:buClr>
                <a:srgbClr val="F0AB00"/>
              </a:buClr>
              <a:buSzPct val="80000"/>
            </a:pPr>
            <a:r>
              <a:rPr lang="en-US" sz="1100" kern="0">
                <a:solidFill>
                  <a:srgbClr val="00305C"/>
                </a:solidFill>
                <a:ea typeface="Arial Unicode MS" pitchFamily="34" charset="-128"/>
              </a:rPr>
              <a:t>(Simulation)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91D07D-EA57-9BB3-E7EE-500D56A08760}"/>
              </a:ext>
            </a:extLst>
          </p:cNvPr>
          <p:cNvCxnSpPr>
            <a:cxnSpLocks/>
            <a:stCxn id="48" idx="0"/>
            <a:endCxn id="90" idx="2"/>
          </p:cNvCxnSpPr>
          <p:nvPr/>
        </p:nvCxnSpPr>
        <p:spPr bwMode="auto">
          <a:xfrm flipV="1">
            <a:off x="2166380" y="4868948"/>
            <a:ext cx="2261726" cy="105863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1B3927-36A1-4FDF-AE5C-E457722DF1B4}"/>
              </a:ext>
            </a:extLst>
          </p:cNvPr>
          <p:cNvCxnSpPr/>
          <p:nvPr/>
        </p:nvCxnSpPr>
        <p:spPr bwMode="auto">
          <a:xfrm>
            <a:off x="813217" y="2291630"/>
            <a:ext cx="799740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9A4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87556F-951A-FDA7-993C-4CBDBC41E960}"/>
              </a:ext>
            </a:extLst>
          </p:cNvPr>
          <p:cNvCxnSpPr/>
          <p:nvPr/>
        </p:nvCxnSpPr>
        <p:spPr bwMode="auto">
          <a:xfrm>
            <a:off x="756291" y="5810114"/>
            <a:ext cx="7997408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009A4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0B5DD4-BD9A-8E6E-66DD-0A4107FB662C}"/>
              </a:ext>
            </a:extLst>
          </p:cNvPr>
          <p:cNvSpPr txBox="1"/>
          <p:nvPr/>
        </p:nvSpPr>
        <p:spPr>
          <a:xfrm>
            <a:off x="7209705" y="5825994"/>
            <a:ext cx="167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Future Operational Landscape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59D6D6-3090-82DF-5842-36D32CDA8DD4}"/>
              </a:ext>
            </a:extLst>
          </p:cNvPr>
          <p:cNvSpPr txBox="1"/>
          <p:nvPr/>
        </p:nvSpPr>
        <p:spPr>
          <a:xfrm>
            <a:off x="2357262" y="6601699"/>
            <a:ext cx="4621778" cy="248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 For SDT, the source must be kept frozen until data is validated; hence </a:t>
            </a:r>
            <a:r>
              <a:rPr lang="en-US" sz="1000" u="sng"/>
              <a:t>copy</a:t>
            </a:r>
            <a:r>
              <a:rPr lang="en-US" sz="1000"/>
              <a:t> of P2E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404FCB-D149-FEEC-0571-E4C7041F541A}"/>
              </a:ext>
            </a:extLst>
          </p:cNvPr>
          <p:cNvCxnSpPr>
            <a:endCxn id="45" idx="0"/>
          </p:cNvCxnSpPr>
          <p:nvPr/>
        </p:nvCxnSpPr>
        <p:spPr bwMode="auto">
          <a:xfrm>
            <a:off x="3634929" y="4868948"/>
            <a:ext cx="109869" cy="1058634"/>
          </a:xfrm>
          <a:prstGeom prst="straightConnector1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79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29" y="1257102"/>
            <a:ext cx="8286750" cy="5346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01DB6-FFA0-4F5E-AA4F-188CAB3D1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63218"/>
              </p:ext>
            </p:extLst>
          </p:nvPr>
        </p:nvGraphicFramePr>
        <p:xfrm>
          <a:off x="258369" y="1982791"/>
          <a:ext cx="5370440" cy="2568730"/>
        </p:xfrm>
        <a:graphic>
          <a:graphicData uri="http://schemas.openxmlformats.org/drawingml/2006/table">
            <a:tbl>
              <a:tblPr firstRow="1" bandRow="1"/>
              <a:tblGrid>
                <a:gridCol w="3758094">
                  <a:extLst>
                    <a:ext uri="{9D8B030D-6E8A-4147-A177-3AD203B41FA5}">
                      <a16:colId xmlns:a16="http://schemas.microsoft.com/office/drawing/2014/main" val="366164871"/>
                    </a:ext>
                  </a:extLst>
                </a:gridCol>
                <a:gridCol w="1612346">
                  <a:extLst>
                    <a:ext uri="{9D8B030D-6E8A-4147-A177-3AD203B41FA5}">
                      <a16:colId xmlns:a16="http://schemas.microsoft.com/office/drawing/2014/main" val="3793889646"/>
                    </a:ext>
                  </a:extLst>
                </a:gridCol>
              </a:tblGrid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00554"/>
                  </a:ext>
                </a:extLst>
              </a:tr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SAP ECC Mexico?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113994"/>
                  </a:ext>
                </a:extLst>
              </a:tr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Mexico Modules, Landscape &amp; Connecting Systems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4722705"/>
                  </a:ext>
                </a:extLst>
              </a:tr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Mexico Roles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                               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799442"/>
                  </a:ext>
                </a:extLst>
              </a:tr>
              <a:tr h="423068">
                <a:tc>
                  <a:txBody>
                    <a:bodyPr/>
                    <a:lstStyle/>
                    <a:p>
                      <a:pPr marL="0" marR="0" lvl="0" indent="0" algn="l" defTabSz="121915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                                               </a:t>
                      </a: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57150" marR="57150" marT="28575" marB="285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598904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DAD6947-7DFD-B342-8FFA-43EB8F8F1521}"/>
              </a:ext>
            </a:extLst>
          </p:cNvPr>
          <p:cNvGrpSpPr/>
          <p:nvPr/>
        </p:nvGrpSpPr>
        <p:grpSpPr>
          <a:xfrm>
            <a:off x="5425696" y="2192671"/>
            <a:ext cx="3575736" cy="2212106"/>
            <a:chOff x="610098" y="2901354"/>
            <a:chExt cx="4468421" cy="21275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3ED5DB3-FB77-C811-7AF4-8282EE3A0E6F}"/>
                </a:ext>
              </a:extLst>
            </p:cNvPr>
            <p:cNvGrpSpPr/>
            <p:nvPr/>
          </p:nvGrpSpPr>
          <p:grpSpPr>
            <a:xfrm rot="10800000" flipH="1">
              <a:off x="610098" y="2901354"/>
              <a:ext cx="2127533" cy="2127533"/>
              <a:chOff x="6876256" y="3063517"/>
              <a:chExt cx="1944216" cy="1944216"/>
            </a:xfrm>
            <a:scene3d>
              <a:camera prst="perspectiveLeft">
                <a:rot lat="0" lon="3900000" rev="0"/>
              </a:camera>
              <a:lightRig rig="threePt" dir="t"/>
            </a:scene3d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4F2EC5D-14B9-3BAE-495C-25502EFE671D}"/>
                  </a:ext>
                </a:extLst>
              </p:cNvPr>
              <p:cNvSpPr/>
              <p:nvPr/>
            </p:nvSpPr>
            <p:spPr>
              <a:xfrm>
                <a:off x="6876256" y="3063517"/>
                <a:ext cx="1944216" cy="1944216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88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203A333-4E2A-02A4-215D-F28EFDB219A0}"/>
                  </a:ext>
                </a:extLst>
              </p:cNvPr>
              <p:cNvSpPr/>
              <p:nvPr/>
            </p:nvSpPr>
            <p:spPr>
              <a:xfrm>
                <a:off x="7165759" y="3353020"/>
                <a:ext cx="1365211" cy="1365211"/>
              </a:xfrm>
              <a:prstGeom prst="ellipse">
                <a:avLst/>
              </a:prstGeom>
              <a:solidFill>
                <a:schemeClr val="bg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88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467F0DA-DC0F-0525-6D12-1A3FF31D8632}"/>
                  </a:ext>
                </a:extLst>
              </p:cNvPr>
              <p:cNvSpPr/>
              <p:nvPr/>
            </p:nvSpPr>
            <p:spPr>
              <a:xfrm>
                <a:off x="7487073" y="3674334"/>
                <a:ext cx="722583" cy="722583"/>
              </a:xfrm>
              <a:prstGeom prst="ellipse">
                <a:avLst/>
              </a:prstGeom>
              <a:solidFill>
                <a:schemeClr val="accent1"/>
              </a:solidFill>
              <a:ln w="165100">
                <a:solidFill>
                  <a:schemeClr val="tx1">
                    <a:lumMod val="85000"/>
                    <a:lumOff val="15000"/>
                  </a:schemeClr>
                </a:solidFill>
              </a:ln>
              <a:sp3d extrusionH="171450" contourW="12700">
                <a:extrusionClr>
                  <a:schemeClr val="bg1"/>
                </a:extrusionClr>
                <a:contourClr>
                  <a:schemeClr val="tx1">
                    <a:lumMod val="50000"/>
                    <a:lumOff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88" dirty="0"/>
              </a:p>
            </p:txBody>
          </p:sp>
        </p:grp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0AEF425A-76CE-9C98-045F-A0AB9620F87C}"/>
                </a:ext>
              </a:extLst>
            </p:cNvPr>
            <p:cNvSpPr/>
            <p:nvPr/>
          </p:nvSpPr>
          <p:spPr>
            <a:xfrm rot="10800000">
              <a:off x="3615054" y="3707091"/>
              <a:ext cx="1400486" cy="276883"/>
            </a:xfrm>
            <a:prstGeom prst="parallelogram">
              <a:avLst>
                <a:gd name="adj" fmla="val 19222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88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FE834B-C5B6-F2E3-A742-E267B4941221}"/>
                </a:ext>
              </a:extLst>
            </p:cNvPr>
            <p:cNvGrpSpPr/>
            <p:nvPr/>
          </p:nvGrpSpPr>
          <p:grpSpPr>
            <a:xfrm>
              <a:off x="1673863" y="3315051"/>
              <a:ext cx="3404656" cy="1346565"/>
              <a:chOff x="903886" y="3331350"/>
              <a:chExt cx="3297058" cy="1304009"/>
            </a:xfrm>
          </p:grpSpPr>
          <p:sp>
            <p:nvSpPr>
              <p:cNvPr id="7" name="Rectangle 34">
                <a:extLst>
                  <a:ext uri="{FF2B5EF4-FFF2-40B4-BE49-F238E27FC236}">
                    <a16:creationId xmlns:a16="http://schemas.microsoft.com/office/drawing/2014/main" id="{B1411776-7925-04CF-AA29-A771135C0BE5}"/>
                  </a:ext>
                </a:extLst>
              </p:cNvPr>
              <p:cNvSpPr/>
              <p:nvPr/>
            </p:nvSpPr>
            <p:spPr>
              <a:xfrm>
                <a:off x="903886" y="3968006"/>
                <a:ext cx="704227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704227" h="36000">
                    <a:moveTo>
                      <a:pt x="0" y="0"/>
                    </a:moveTo>
                    <a:lnTo>
                      <a:pt x="704227" y="0"/>
                    </a:lnTo>
                    <a:lnTo>
                      <a:pt x="704227" y="36000"/>
                    </a:lnTo>
                    <a:lnTo>
                      <a:pt x="0" y="3600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88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9E249C1-56B8-FBB7-3F6A-0C6D03F7F2C8}"/>
                  </a:ext>
                </a:extLst>
              </p:cNvPr>
              <p:cNvGrpSpPr/>
              <p:nvPr/>
            </p:nvGrpSpPr>
            <p:grpSpPr>
              <a:xfrm>
                <a:off x="1475656" y="3331350"/>
                <a:ext cx="2725288" cy="1304009"/>
                <a:chOff x="1475656" y="3331350"/>
                <a:chExt cx="2725288" cy="1304009"/>
              </a:xfrm>
            </p:grpSpPr>
            <p:sp>
              <p:nvSpPr>
                <p:cNvPr id="10" name="Parallelogram 9">
                  <a:extLst>
                    <a:ext uri="{FF2B5EF4-FFF2-40B4-BE49-F238E27FC236}">
                      <a16:creationId xmlns:a16="http://schemas.microsoft.com/office/drawing/2014/main" id="{0B6FE073-67B3-1751-337F-41F1AFEEEC5E}"/>
                    </a:ext>
                  </a:extLst>
                </p:cNvPr>
                <p:cNvSpPr/>
                <p:nvPr/>
              </p:nvSpPr>
              <p:spPr>
                <a:xfrm rot="10680000" flipH="1">
                  <a:off x="2793780" y="4038224"/>
                  <a:ext cx="1201835" cy="597135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88"/>
                </a:p>
              </p:txBody>
            </p:sp>
            <p:sp>
              <p:nvSpPr>
                <p:cNvPr id="11" name="Parallelogram 10">
                  <a:extLst>
                    <a:ext uri="{FF2B5EF4-FFF2-40B4-BE49-F238E27FC236}">
                      <a16:creationId xmlns:a16="http://schemas.microsoft.com/office/drawing/2014/main" id="{DEE5FADA-C1E0-AD35-1CA6-A6FA026E13F4}"/>
                    </a:ext>
                  </a:extLst>
                </p:cNvPr>
                <p:cNvSpPr/>
                <p:nvPr/>
              </p:nvSpPr>
              <p:spPr>
                <a:xfrm rot="10920000">
                  <a:off x="2793780" y="3331350"/>
                  <a:ext cx="1201835" cy="597135"/>
                </a:xfrm>
                <a:prstGeom prst="parallelogram">
                  <a:avLst>
                    <a:gd name="adj" fmla="val 62269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88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7611A1A-4758-EB11-58DE-2A59A8EB0883}"/>
                    </a:ext>
                  </a:extLst>
                </p:cNvPr>
                <p:cNvGrpSpPr/>
                <p:nvPr/>
              </p:nvGrpSpPr>
              <p:grpSpPr>
                <a:xfrm>
                  <a:off x="1475656" y="3862961"/>
                  <a:ext cx="2152334" cy="246090"/>
                  <a:chOff x="1688158" y="3440846"/>
                  <a:chExt cx="1659706" cy="379529"/>
                </a:xfrm>
              </p:grpSpPr>
              <p:sp>
                <p:nvSpPr>
                  <p:cNvPr id="14" name="Trapezoid 33">
                    <a:extLst>
                      <a:ext uri="{FF2B5EF4-FFF2-40B4-BE49-F238E27FC236}">
                        <a16:creationId xmlns:a16="http://schemas.microsoft.com/office/drawing/2014/main" id="{F55548B7-706C-2B9B-E569-26ECDD37681F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2653493" y="3090551"/>
                    <a:ext cx="308621" cy="1080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621" h="1080120">
                        <a:moveTo>
                          <a:pt x="308621" y="1080120"/>
                        </a:moveTo>
                        <a:lnTo>
                          <a:pt x="232649" y="0"/>
                        </a:lnTo>
                        <a:lnTo>
                          <a:pt x="75972" y="0"/>
                        </a:lnTo>
                        <a:lnTo>
                          <a:pt x="0" y="108012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88"/>
                  </a:p>
                </p:txBody>
              </p:sp>
              <p:sp>
                <p:nvSpPr>
                  <p:cNvPr id="15" name="Chord 14">
                    <a:extLst>
                      <a:ext uri="{FF2B5EF4-FFF2-40B4-BE49-F238E27FC236}">
                        <a16:creationId xmlns:a16="http://schemas.microsoft.com/office/drawing/2014/main" id="{80B3AB29-2AE0-B819-D0CE-640F7DFADBF4}"/>
                      </a:ext>
                    </a:extLst>
                  </p:cNvPr>
                  <p:cNvSpPr/>
                  <p:nvPr/>
                </p:nvSpPr>
                <p:spPr>
                  <a:xfrm>
                    <a:off x="1688158" y="3454556"/>
                    <a:ext cx="155575" cy="352111"/>
                  </a:xfrm>
                  <a:prstGeom prst="chord">
                    <a:avLst>
                      <a:gd name="adj1" fmla="val 5391179"/>
                      <a:gd name="adj2" fmla="val 16200000"/>
                    </a:avLst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88"/>
                  </a:p>
                </p:txBody>
              </p:sp>
              <p:sp>
                <p:nvSpPr>
                  <p:cNvPr id="16" name="Trapezoid 37">
                    <a:extLst>
                      <a:ext uri="{FF2B5EF4-FFF2-40B4-BE49-F238E27FC236}">
                        <a16:creationId xmlns:a16="http://schemas.microsoft.com/office/drawing/2014/main" id="{19B5DE91-C114-D066-9C6F-94D9C6A81DA9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1825951" y="3378583"/>
                    <a:ext cx="379529" cy="50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529" h="504056">
                        <a:moveTo>
                          <a:pt x="379529" y="504056"/>
                        </a:moveTo>
                        <a:lnTo>
                          <a:pt x="344075" y="0"/>
                        </a:lnTo>
                        <a:lnTo>
                          <a:pt x="35454" y="0"/>
                        </a:lnTo>
                        <a:lnTo>
                          <a:pt x="0" y="5040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88"/>
                  </a:p>
                </p:txBody>
              </p:sp>
            </p:grp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871AAF11-2E95-9300-50B1-EC4C98082A8A}"/>
                    </a:ext>
                  </a:extLst>
                </p:cNvPr>
                <p:cNvSpPr/>
                <p:nvPr/>
              </p:nvSpPr>
              <p:spPr>
                <a:xfrm rot="10800000" flipH="1">
                  <a:off x="2788579" y="3979133"/>
                  <a:ext cx="1412365" cy="268133"/>
                </a:xfrm>
                <a:prstGeom prst="parallelogram">
                  <a:avLst>
                    <a:gd name="adj" fmla="val 2058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88"/>
                </a:p>
              </p:txBody>
            </p:sp>
          </p:grpSp>
        </p:grpSp>
      </p:grpSp>
      <p:sp>
        <p:nvSpPr>
          <p:cNvPr id="20" name="Titel 1"/>
          <p:cNvSpPr txBox="1">
            <a:spLocks/>
          </p:cNvSpPr>
          <p:nvPr/>
        </p:nvSpPr>
        <p:spPr bwMode="gray">
          <a:xfrm>
            <a:off x="177431" y="232046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38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46D3F71-8005-7A18-CBE9-34D8EAD365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526" y="2193925"/>
            <a:ext cx="2314576" cy="2314576"/>
          </a:xfr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4C912-999B-9EA7-603F-DBB8CFD67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0649" y="2778321"/>
            <a:ext cx="3324117" cy="1558548"/>
          </a:xfrm>
        </p:spPr>
        <p:txBody>
          <a:bodyPr>
            <a:noAutofit/>
          </a:bodyPr>
          <a:lstStyle/>
          <a:p>
            <a:r>
              <a:rPr lang="en-US" sz="1750" dirty="0">
                <a:solidFill>
                  <a:schemeClr val="accent1"/>
                </a:solidFill>
              </a:rPr>
              <a:t>Provide an overview of SAP ECC  and how Linde Mexico is using SAP Modules to meet business objectives.</a:t>
            </a:r>
          </a:p>
          <a:p>
            <a:pPr marL="0" indent="0">
              <a:buNone/>
            </a:pPr>
            <a:endParaRPr lang="en-US" sz="175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625" y="1257102"/>
            <a:ext cx="8286750" cy="886022"/>
          </a:xfrm>
        </p:spPr>
        <p:txBody>
          <a:bodyPr anchor="t">
            <a:normAutofit/>
          </a:bodyPr>
          <a:lstStyle/>
          <a:p>
            <a:r>
              <a:rPr lang="en-US"/>
              <a:t>Purpose</a:t>
            </a:r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gray">
          <a:xfrm>
            <a:off x="177431" y="232046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87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625" y="1257102"/>
            <a:ext cx="8286750" cy="886022"/>
          </a:xfrm>
        </p:spPr>
        <p:txBody>
          <a:bodyPr anchor="t">
            <a:normAutofit/>
          </a:bodyPr>
          <a:lstStyle/>
          <a:p>
            <a:r>
              <a:rPr lang="en-US" sz="2250" dirty="0"/>
              <a:t>What is SAP ECC Mexico?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91F1-6617-846F-93F5-BCDA4BB9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2468789"/>
            <a:ext cx="7489825" cy="3200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25" dirty="0"/>
          </a:p>
          <a:p>
            <a:pPr>
              <a:lnSpc>
                <a:spcPct val="90000"/>
              </a:lnSpc>
            </a:pPr>
            <a:r>
              <a:rPr lang="en-US" sz="2000" dirty="0"/>
              <a:t>SAP ECC Mexico landscape:</a:t>
            </a:r>
          </a:p>
          <a:p>
            <a:pPr marL="314325" lvl="3" indent="-118666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‒"/>
            </a:pPr>
            <a:r>
              <a:rPr lang="en-US" sz="1125" b="1" dirty="0"/>
              <a:t>D??   </a:t>
            </a:r>
            <a:r>
              <a:rPr lang="en-US" sz="1125" dirty="0"/>
              <a:t>Development System</a:t>
            </a:r>
            <a:endParaRPr lang="en-US" sz="1125" dirty="0">
              <a:cs typeface="Arial"/>
            </a:endParaRPr>
          </a:p>
          <a:p>
            <a:pPr marL="314325" lvl="3" indent="-118666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‒"/>
            </a:pPr>
            <a:r>
              <a:rPr lang="en-US" sz="1125" b="1" dirty="0"/>
              <a:t>S2E   </a:t>
            </a:r>
            <a:r>
              <a:rPr lang="en-US" sz="1125" dirty="0"/>
              <a:t>Quality Assurance</a:t>
            </a:r>
            <a:r>
              <a:rPr lang="en-US" sz="1125" b="1" dirty="0"/>
              <a:t> </a:t>
            </a:r>
            <a:r>
              <a:rPr lang="en-US" sz="1125" dirty="0"/>
              <a:t>System</a:t>
            </a:r>
            <a:endParaRPr lang="en-US" sz="1125" dirty="0">
              <a:cs typeface="Arial"/>
            </a:endParaRPr>
          </a:p>
          <a:p>
            <a:pPr marL="314325" lvl="3" indent="-118666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‒"/>
            </a:pPr>
            <a:r>
              <a:rPr lang="en-US" sz="1125" b="1" dirty="0"/>
              <a:t>P2E    </a:t>
            </a:r>
            <a:r>
              <a:rPr lang="en-US" sz="1125" dirty="0"/>
              <a:t>Production System</a:t>
            </a:r>
          </a:p>
          <a:p>
            <a:endParaRPr lang="en-IN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gray">
          <a:xfrm>
            <a:off x="177431" y="232046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81BCD-2C64-4710-9272-B98088E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fld id="{156EEAEA-A3B3-4068-AC4D-BAAE5D92BF24}" type="datetime1">
              <a:rPr lang="en-US" noProof="0" smtClean="0"/>
              <a:t>3/10/2025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95C09-5E17-450A-8327-1CAC07D6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noProof="0"/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97E2C-E2BA-665C-B116-5CF9CFCDBBE7}"/>
              </a:ext>
            </a:extLst>
          </p:cNvPr>
          <p:cNvSpPr txBox="1"/>
          <p:nvPr/>
        </p:nvSpPr>
        <p:spPr>
          <a:xfrm>
            <a:off x="142875" y="1485108"/>
            <a:ext cx="881066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LindeDaxPowerPoint"/>
                <a:cs typeface="Arial"/>
              </a:rPr>
              <a:t>Active Company Codes</a:t>
            </a:r>
          </a:p>
          <a:p>
            <a:endParaRPr lang="en-US" sz="1200" dirty="0">
              <a:latin typeface="LindeDaxPowerPoint"/>
              <a:cs typeface="Arial"/>
            </a:endParaRPr>
          </a:p>
          <a:p>
            <a:r>
              <a:rPr lang="en-US" sz="1600" b="1" dirty="0">
                <a:latin typeface="LindeDaxPowerPoint"/>
                <a:cs typeface="Arial"/>
              </a:rPr>
              <a:t>MX02  CNC           </a:t>
            </a:r>
            <a:r>
              <a:rPr lang="en-US" sz="1200" dirty="0">
                <a:latin typeface="LindeDaxPowerPoint"/>
                <a:cs typeface="Arial"/>
              </a:rPr>
              <a:t>MX80  CNC  -  IFRS GAAP</a:t>
            </a:r>
          </a:p>
          <a:p>
            <a:r>
              <a:rPr lang="en-US" sz="1200" dirty="0">
                <a:latin typeface="LindeDaxPowerPoint"/>
                <a:cs typeface="Arial"/>
              </a:rPr>
              <a:t>                                                  MX82  CNC  -  US GAAP</a:t>
            </a: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b="1" dirty="0">
              <a:latin typeface="LindeDaxPowerPoint"/>
              <a:cs typeface="Arial"/>
            </a:endParaRPr>
          </a:p>
          <a:p>
            <a:r>
              <a:rPr lang="en-US" sz="1600" b="1" dirty="0">
                <a:latin typeface="LindeDaxPowerPoint"/>
                <a:cs typeface="Arial"/>
              </a:rPr>
              <a:t>MX11  Sonitsa      </a:t>
            </a:r>
            <a:r>
              <a:rPr lang="en-US" sz="1200" dirty="0">
                <a:latin typeface="LindeDaxPowerPoint"/>
                <a:cs typeface="Arial"/>
              </a:rPr>
              <a:t>MX83  Sonitsa  - IFRS  GAAP</a:t>
            </a:r>
          </a:p>
          <a:p>
            <a:r>
              <a:rPr lang="en-US" sz="1200" dirty="0">
                <a:latin typeface="LindeDaxPowerPoint"/>
                <a:cs typeface="Arial"/>
              </a:rPr>
              <a:t>                                                   MX81  CONSA – IFRS GAAP</a:t>
            </a: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r>
              <a:rPr lang="en-US" sz="1600" b="1" dirty="0">
                <a:latin typeface="LindeDaxPowerPoint"/>
                <a:cs typeface="Arial"/>
              </a:rPr>
              <a:t>Inactive Company Codes</a:t>
            </a:r>
          </a:p>
          <a:p>
            <a:endParaRPr lang="en-US" sz="1200" dirty="0">
              <a:latin typeface="LindeDaxPowerPoint"/>
              <a:cs typeface="Arial"/>
            </a:endParaRPr>
          </a:p>
          <a:p>
            <a:r>
              <a:rPr lang="en-US" sz="1200" dirty="0">
                <a:latin typeface="LindeDaxPowerPoint"/>
                <a:cs typeface="Arial"/>
              </a:rPr>
              <a:t>MX03  Consa</a:t>
            </a:r>
          </a:p>
          <a:p>
            <a:r>
              <a:rPr lang="en-US" sz="1200" dirty="0">
                <a:latin typeface="LindeDaxPowerPoint"/>
                <a:cs typeface="Arial"/>
              </a:rPr>
              <a:t>MX04  Linde Hidrogeno</a:t>
            </a:r>
          </a:p>
          <a:p>
            <a:r>
              <a:rPr lang="en-US" sz="1200" dirty="0">
                <a:latin typeface="LindeDaxPowerPoint"/>
                <a:cs typeface="Arial"/>
              </a:rPr>
              <a:t>MX10  Servicios</a:t>
            </a:r>
          </a:p>
          <a:p>
            <a:r>
              <a:rPr lang="en-US" sz="1200" dirty="0">
                <a:latin typeface="LindeDaxPowerPoint"/>
                <a:cs typeface="Arial"/>
              </a:rPr>
              <a:t>MX12  Funica</a:t>
            </a:r>
          </a:p>
          <a:p>
            <a:r>
              <a:rPr lang="en-US" sz="1200" dirty="0">
                <a:latin typeface="LindeDaxPowerPoint"/>
                <a:cs typeface="Arial"/>
              </a:rPr>
              <a:t>MX14  BOC Gases de Mexico</a:t>
            </a:r>
          </a:p>
          <a:p>
            <a:r>
              <a:rPr lang="en-US" sz="1200" dirty="0">
                <a:latin typeface="LindeDaxPowerPoint"/>
                <a:cs typeface="Arial"/>
              </a:rPr>
              <a:t>MX84  Funica  -  IFRS GAAP</a:t>
            </a:r>
          </a:p>
          <a:p>
            <a:endParaRPr lang="en-US" sz="1200" dirty="0">
              <a:latin typeface="LindeDaxPowerPoint"/>
              <a:cs typeface="Arial"/>
            </a:endParaRPr>
          </a:p>
          <a:p>
            <a:endParaRPr lang="en-US" sz="1200" dirty="0">
              <a:latin typeface="LindeDaxPowerPoint"/>
              <a:cs typeface="Arial"/>
            </a:endParaRPr>
          </a:p>
          <a:p>
            <a:pPr marL="228600" indent="-228600">
              <a:buAutoNum type="romanUcPeriod"/>
            </a:pPr>
            <a:endParaRPr lang="en-US" sz="1200" dirty="0">
              <a:latin typeface="LindeDaxPowerPoint"/>
              <a:cs typeface="Arial"/>
            </a:endParaRPr>
          </a:p>
        </p:txBody>
      </p:sp>
      <p:sp>
        <p:nvSpPr>
          <p:cNvPr id="6" name="Titel 1"/>
          <p:cNvSpPr txBox="1">
            <a:spLocks noGrp="1"/>
          </p:cNvSpPr>
          <p:nvPr>
            <p:ph type="title"/>
          </p:nvPr>
        </p:nvSpPr>
        <p:spPr bwMode="gray"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0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723CB14-BA42-4F96-8DAA-0FB014625E2C}"/>
              </a:ext>
            </a:extLst>
          </p:cNvPr>
          <p:cNvSpPr/>
          <p:nvPr/>
        </p:nvSpPr>
        <p:spPr>
          <a:xfrm flipH="1">
            <a:off x="5355121" y="2216928"/>
            <a:ext cx="1576780" cy="174239"/>
          </a:xfrm>
          <a:custGeom>
            <a:avLst/>
            <a:gdLst>
              <a:gd name="connsiteX0" fmla="*/ 0 w 1750742"/>
              <a:gd name="connsiteY0" fmla="*/ 0 h 278781"/>
              <a:gd name="connsiteX1" fmla="*/ 1182029 w 1750742"/>
              <a:gd name="connsiteY1" fmla="*/ 0 h 278781"/>
              <a:gd name="connsiteX2" fmla="*/ 1750742 w 1750742"/>
              <a:gd name="connsiteY2" fmla="*/ 278781 h 27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742" h="278781">
                <a:moveTo>
                  <a:pt x="0" y="0"/>
                </a:moveTo>
                <a:lnTo>
                  <a:pt x="1182029" y="0"/>
                </a:lnTo>
                <a:lnTo>
                  <a:pt x="1750742" y="278781"/>
                </a:lnTo>
              </a:path>
            </a:pathLst>
          </a:custGeom>
          <a:ln w="28575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FB060FF-C90A-4F82-B90E-EE6A1B83A706}"/>
              </a:ext>
            </a:extLst>
          </p:cNvPr>
          <p:cNvSpPr/>
          <p:nvPr/>
        </p:nvSpPr>
        <p:spPr>
          <a:xfrm>
            <a:off x="2212100" y="2223274"/>
            <a:ext cx="1614163" cy="174239"/>
          </a:xfrm>
          <a:custGeom>
            <a:avLst/>
            <a:gdLst>
              <a:gd name="connsiteX0" fmla="*/ 0 w 1750742"/>
              <a:gd name="connsiteY0" fmla="*/ 0 h 278781"/>
              <a:gd name="connsiteX1" fmla="*/ 1182029 w 1750742"/>
              <a:gd name="connsiteY1" fmla="*/ 0 h 278781"/>
              <a:gd name="connsiteX2" fmla="*/ 1750742 w 1750742"/>
              <a:gd name="connsiteY2" fmla="*/ 278781 h 27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0742" h="278781">
                <a:moveTo>
                  <a:pt x="0" y="0"/>
                </a:moveTo>
                <a:lnTo>
                  <a:pt x="1182029" y="0"/>
                </a:lnTo>
                <a:lnTo>
                  <a:pt x="1750742" y="278781"/>
                </a:lnTo>
              </a:path>
            </a:pathLst>
          </a:custGeom>
          <a:ln w="28575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9CFFE1-D960-49AE-AF45-0DA56273AC3B}"/>
              </a:ext>
            </a:extLst>
          </p:cNvPr>
          <p:cNvGrpSpPr/>
          <p:nvPr/>
        </p:nvGrpSpPr>
        <p:grpSpPr>
          <a:xfrm>
            <a:off x="1886937" y="3143251"/>
            <a:ext cx="1399189" cy="889774"/>
            <a:chOff x="3992137" y="3657600"/>
            <a:chExt cx="1265663" cy="1423639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464D4-61F1-4642-81A1-C38863CDBF25}"/>
                </a:ext>
              </a:extLst>
            </p:cNvPr>
            <p:cNvCxnSpPr/>
            <p:nvPr/>
          </p:nvCxnSpPr>
          <p:spPr>
            <a:xfrm>
              <a:off x="3992137" y="3657600"/>
              <a:ext cx="1265663" cy="0"/>
            </a:xfrm>
            <a:prstGeom prst="line">
              <a:avLst/>
            </a:prstGeom>
            <a:ln w="28575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C9893A-90C0-4A75-985E-84F404B70A6C}"/>
                </a:ext>
              </a:extLst>
            </p:cNvPr>
            <p:cNvCxnSpPr/>
            <p:nvPr/>
          </p:nvCxnSpPr>
          <p:spPr>
            <a:xfrm>
              <a:off x="3992137" y="5081239"/>
              <a:ext cx="1265663" cy="0"/>
            </a:xfrm>
            <a:prstGeom prst="line">
              <a:avLst/>
            </a:prstGeom>
            <a:ln w="28575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585B3E-1484-43AB-9FCB-7ED27EB03880}"/>
              </a:ext>
            </a:extLst>
          </p:cNvPr>
          <p:cNvGrpSpPr/>
          <p:nvPr/>
        </p:nvGrpSpPr>
        <p:grpSpPr>
          <a:xfrm>
            <a:off x="5805458" y="3143251"/>
            <a:ext cx="1307030" cy="889774"/>
            <a:chOff x="9288732" y="3657600"/>
            <a:chExt cx="1265663" cy="142363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4E4167E-7E5E-434B-875F-BCE207EDC073}"/>
                </a:ext>
              </a:extLst>
            </p:cNvPr>
            <p:cNvCxnSpPr/>
            <p:nvPr/>
          </p:nvCxnSpPr>
          <p:spPr>
            <a:xfrm>
              <a:off x="9288732" y="5081239"/>
              <a:ext cx="1265663" cy="0"/>
            </a:xfrm>
            <a:prstGeom prst="line">
              <a:avLst/>
            </a:prstGeom>
            <a:ln w="28575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63392-D637-46B3-8292-8E62464FCE0A}"/>
                </a:ext>
              </a:extLst>
            </p:cNvPr>
            <p:cNvCxnSpPr/>
            <p:nvPr/>
          </p:nvCxnSpPr>
          <p:spPr>
            <a:xfrm>
              <a:off x="9288732" y="3657600"/>
              <a:ext cx="1265663" cy="0"/>
            </a:xfrm>
            <a:prstGeom prst="line">
              <a:avLst/>
            </a:prstGeom>
            <a:ln w="28575" cap="sq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AAEEDDD-451B-4B66-AE42-30BA3E68972B}"/>
              </a:ext>
            </a:extLst>
          </p:cNvPr>
          <p:cNvSpPr/>
          <p:nvPr/>
        </p:nvSpPr>
        <p:spPr>
          <a:xfrm>
            <a:off x="3372030" y="2405063"/>
            <a:ext cx="2467909" cy="246790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936B2-73F3-4922-8786-437178B7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ECC  Modules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5A9D4E-5D33-4409-89E8-3F2391E06445}"/>
              </a:ext>
            </a:extLst>
          </p:cNvPr>
          <p:cNvSpPr txBox="1"/>
          <p:nvPr/>
        </p:nvSpPr>
        <p:spPr>
          <a:xfrm>
            <a:off x="428626" y="1802718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Materials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5E5237-D869-4FDB-96BF-AD872A6F28F7}"/>
              </a:ext>
            </a:extLst>
          </p:cNvPr>
          <p:cNvSpPr txBox="1"/>
          <p:nvPr/>
        </p:nvSpPr>
        <p:spPr>
          <a:xfrm>
            <a:off x="428626" y="2706666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Materials 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FCEBE-EB2B-465D-B14E-578F85E8468B}"/>
              </a:ext>
            </a:extLst>
          </p:cNvPr>
          <p:cNvSpPr txBox="1"/>
          <p:nvPr/>
        </p:nvSpPr>
        <p:spPr>
          <a:xfrm>
            <a:off x="428626" y="3610613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Materials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8CA669-3077-4462-B1A2-9B7059CA38CE}"/>
              </a:ext>
            </a:extLst>
          </p:cNvPr>
          <p:cNvSpPr txBox="1"/>
          <p:nvPr/>
        </p:nvSpPr>
        <p:spPr>
          <a:xfrm>
            <a:off x="6879964" y="1796182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Finance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5BE58-6612-4CB5-B754-2113B24BCC2D}"/>
              </a:ext>
            </a:extLst>
          </p:cNvPr>
          <p:cNvSpPr txBox="1"/>
          <p:nvPr/>
        </p:nvSpPr>
        <p:spPr>
          <a:xfrm>
            <a:off x="6879964" y="2700130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Controlling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61B368-DDE0-4632-8918-0198F92FFC70}"/>
              </a:ext>
            </a:extLst>
          </p:cNvPr>
          <p:cNvSpPr txBox="1"/>
          <p:nvPr/>
        </p:nvSpPr>
        <p:spPr>
          <a:xfrm>
            <a:off x="6879964" y="3661991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Sales &amp; Distribution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AD86F-C486-45B3-A842-6DFAC6481CFD}"/>
              </a:ext>
            </a:extLst>
          </p:cNvPr>
          <p:cNvSpPr/>
          <p:nvPr/>
        </p:nvSpPr>
        <p:spPr>
          <a:xfrm>
            <a:off x="3241441" y="2264678"/>
            <a:ext cx="944237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Mat. Master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BF8567-9E4C-4165-9245-0AEBD0947EC9}"/>
              </a:ext>
            </a:extLst>
          </p:cNvPr>
          <p:cNvSpPr/>
          <p:nvPr/>
        </p:nvSpPr>
        <p:spPr>
          <a:xfrm>
            <a:off x="5038593" y="2278270"/>
            <a:ext cx="731242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8C3E4A-DE15-4319-A084-73514EBFC9D7}"/>
              </a:ext>
            </a:extLst>
          </p:cNvPr>
          <p:cNvSpPr/>
          <p:nvPr/>
        </p:nvSpPr>
        <p:spPr>
          <a:xfrm>
            <a:off x="3245543" y="3798123"/>
            <a:ext cx="731242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DFF7500-E99B-4799-9117-D53C79346B68}"/>
              </a:ext>
            </a:extLst>
          </p:cNvPr>
          <p:cNvSpPr/>
          <p:nvPr/>
        </p:nvSpPr>
        <p:spPr>
          <a:xfrm>
            <a:off x="5360838" y="3798123"/>
            <a:ext cx="731242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053F72-5AC7-44E1-9FA6-D881A39C4D1E}"/>
              </a:ext>
            </a:extLst>
          </p:cNvPr>
          <p:cNvSpPr/>
          <p:nvPr/>
        </p:nvSpPr>
        <p:spPr>
          <a:xfrm>
            <a:off x="3046994" y="2995920"/>
            <a:ext cx="1089129" cy="73879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841DF3-011D-413D-B329-4DD457754766}"/>
              </a:ext>
            </a:extLst>
          </p:cNvPr>
          <p:cNvSpPr/>
          <p:nvPr/>
        </p:nvSpPr>
        <p:spPr>
          <a:xfrm>
            <a:off x="5393859" y="3019900"/>
            <a:ext cx="731242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196B6-579D-4D74-BE0A-96D980B3C4D6}"/>
              </a:ext>
            </a:extLst>
          </p:cNvPr>
          <p:cNvSpPr txBox="1"/>
          <p:nvPr/>
        </p:nvSpPr>
        <p:spPr>
          <a:xfrm>
            <a:off x="5125123" y="2525357"/>
            <a:ext cx="802486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>
                <a:solidFill>
                  <a:schemeClr val="bg1"/>
                </a:solidFill>
              </a:rPr>
              <a:t>AP/AR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FE2725-2AE0-47DB-8D34-3733190C6821}"/>
              </a:ext>
            </a:extLst>
          </p:cNvPr>
          <p:cNvSpPr txBox="1"/>
          <p:nvPr/>
        </p:nvSpPr>
        <p:spPr>
          <a:xfrm>
            <a:off x="5488545" y="3279466"/>
            <a:ext cx="612933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>
                <a:solidFill>
                  <a:schemeClr val="bg1"/>
                </a:solidFill>
              </a:rPr>
              <a:t>    CO</a:t>
            </a:r>
            <a:endParaRPr lang="en-IN" sz="900" b="1" dirty="0">
              <a:solidFill>
                <a:schemeClr val="bg1"/>
              </a:solidFill>
            </a:endParaRP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F4D5DBC8-FF65-484C-A97E-D85868FE0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228" y="3221413"/>
            <a:ext cx="731242" cy="73124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D338419-581E-4337-952C-BBA73A2B1D59}"/>
              </a:ext>
            </a:extLst>
          </p:cNvPr>
          <p:cNvSpPr txBox="1"/>
          <p:nvPr/>
        </p:nvSpPr>
        <p:spPr>
          <a:xfrm>
            <a:off x="3155966" y="4032239"/>
            <a:ext cx="918044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>
                <a:solidFill>
                  <a:schemeClr val="bg1"/>
                </a:solidFill>
              </a:rPr>
              <a:t>   Purchasing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CFDAE49-D305-4FFC-93F9-CA3641DA1B64}"/>
              </a:ext>
            </a:extLst>
          </p:cNvPr>
          <p:cNvSpPr/>
          <p:nvPr/>
        </p:nvSpPr>
        <p:spPr>
          <a:xfrm>
            <a:off x="4185678" y="1926677"/>
            <a:ext cx="731242" cy="731242"/>
          </a:xfrm>
          <a:prstGeom prst="ellipse">
            <a:avLst/>
          </a:prstGeom>
          <a:solidFill>
            <a:srgbClr val="63666F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628023-4B07-47DD-B048-4C4584C1B177}"/>
              </a:ext>
            </a:extLst>
          </p:cNvPr>
          <p:cNvSpPr txBox="1"/>
          <p:nvPr/>
        </p:nvSpPr>
        <p:spPr>
          <a:xfrm>
            <a:off x="4433866" y="2200648"/>
            <a:ext cx="355633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900" b="1" dirty="0">
                <a:solidFill>
                  <a:schemeClr val="bg1"/>
                </a:solidFill>
              </a:rPr>
              <a:t>PM</a:t>
            </a:r>
            <a:endParaRPr lang="en-IN" sz="9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B5BB78-983B-4E27-BC21-E47B45628DA1}"/>
              </a:ext>
            </a:extLst>
          </p:cNvPr>
          <p:cNvSpPr txBox="1"/>
          <p:nvPr/>
        </p:nvSpPr>
        <p:spPr>
          <a:xfrm>
            <a:off x="3658061" y="1405905"/>
            <a:ext cx="1830484" cy="4392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Plant Maintenance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0684F7-C6BE-4046-BE89-C9D4F0171E9D}"/>
              </a:ext>
            </a:extLst>
          </p:cNvPr>
          <p:cNvCxnSpPr>
            <a:cxnSpLocks/>
            <a:stCxn id="73" idx="2"/>
            <a:endCxn id="69" idx="0"/>
          </p:cNvCxnSpPr>
          <p:nvPr/>
        </p:nvCxnSpPr>
        <p:spPr>
          <a:xfrm flipH="1">
            <a:off x="4551300" y="1845179"/>
            <a:ext cx="22003" cy="81498"/>
          </a:xfrm>
          <a:prstGeom prst="line">
            <a:avLst/>
          </a:prstGeom>
          <a:ln w="28575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A8D35E-A73C-4DC1-8EE2-96FE359A826B}"/>
              </a:ext>
            </a:extLst>
          </p:cNvPr>
          <p:cNvSpPr txBox="1"/>
          <p:nvPr/>
        </p:nvSpPr>
        <p:spPr>
          <a:xfrm>
            <a:off x="6879964" y="3604078"/>
            <a:ext cx="1830484" cy="843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7150" tIns="57150" rIns="57150" bIns="57150" rtlCol="0" anchor="ctr" anchorCtr="0">
            <a:noAutofit/>
          </a:bodyPr>
          <a:lstStyle/>
          <a:p>
            <a:pPr algn="ctr"/>
            <a:r>
              <a:rPr lang="en-US" sz="1125" b="1" dirty="0">
                <a:solidFill>
                  <a:schemeClr val="accent1"/>
                </a:solidFill>
              </a:rPr>
              <a:t>Reporting?</a:t>
            </a:r>
          </a:p>
        </p:txBody>
      </p:sp>
    </p:spTree>
    <p:extLst>
      <p:ext uri="{BB962C8B-B14F-4D97-AF65-F5344CB8AC3E}">
        <p14:creationId xmlns:p14="http://schemas.microsoft.com/office/powerpoint/2010/main" val="10716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142803"/>
            <a:ext cx="8286750" cy="343098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SAP ECC Mexico Roles (Functional Roles)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3AF74F-5BBF-C69B-D700-74D10C068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68" y="1824725"/>
            <a:ext cx="7055213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625" y="1257102"/>
            <a:ext cx="8286750" cy="886022"/>
          </a:xfrm>
        </p:spPr>
        <p:txBody>
          <a:bodyPr anchor="t">
            <a:normAutofit/>
          </a:bodyPr>
          <a:lstStyle/>
          <a:p>
            <a:r>
              <a:rPr lang="en-US" sz="2250" dirty="0"/>
              <a:t>Additional Activities for Mexico?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B91F1-6617-846F-93F5-BCDA4BB9B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625" y="2468789"/>
            <a:ext cx="7489825" cy="32007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125" dirty="0"/>
          </a:p>
          <a:p>
            <a:endParaRPr lang="en-IN" dirty="0"/>
          </a:p>
        </p:txBody>
      </p:sp>
      <p:sp>
        <p:nvSpPr>
          <p:cNvPr id="5" name="Titel 1"/>
          <p:cNvSpPr txBox="1">
            <a:spLocks/>
          </p:cNvSpPr>
          <p:nvPr/>
        </p:nvSpPr>
        <p:spPr bwMode="gray">
          <a:xfrm>
            <a:off x="177431" y="232046"/>
            <a:ext cx="6571991" cy="8339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72800" tIns="0" rIns="17280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2pPr>
            <a:lvl3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3pPr>
            <a:lvl4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4pPr>
            <a:lvl5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5pPr>
            <a:lvl6pPr marL="4572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6pPr>
            <a:lvl7pPr marL="9144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7pPr>
            <a:lvl8pPr marL="13716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8pPr>
            <a:lvl9pPr marL="182880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accent1"/>
                </a:solidFill>
                <a:latin typeface="LindeDaxPowerPoint" pitchFamily="34" charset="0"/>
              </a:defRPr>
            </a:lvl9pPr>
          </a:lstStyle>
          <a:p>
            <a:r>
              <a:rPr lang="en-GB" kern="0" dirty="0"/>
              <a:t>S/4 HANA Migration</a:t>
            </a:r>
            <a:br>
              <a:rPr lang="en-GB" kern="0" dirty="0"/>
            </a:br>
            <a:r>
              <a:rPr lang="en-GB" sz="2400" b="0" kern="0" dirty="0">
                <a:solidFill>
                  <a:schemeClr val="tx2"/>
                </a:solidFill>
              </a:rPr>
              <a:t>SAP ECC - Mexico</a:t>
            </a:r>
            <a:endParaRPr lang="en-GB" b="0" kern="0" dirty="0">
              <a:solidFill>
                <a:schemeClr val="tx2"/>
              </a:solidFill>
            </a:endParaRPr>
          </a:p>
        </p:txBody>
      </p:sp>
      <p:sp>
        <p:nvSpPr>
          <p:cNvPr id="7" name="Diagrama de flujo: documento 6">
            <a:hlinkClick r:id="rId2" action="ppaction://hlinkfile"/>
            <a:extLst>
              <a:ext uri="{FF2B5EF4-FFF2-40B4-BE49-F238E27FC236}">
                <a16:creationId xmlns:a16="http://schemas.microsoft.com/office/drawing/2014/main" id="{4EBF0F15-C8B0-D6E3-86D1-5A7758035936}"/>
              </a:ext>
            </a:extLst>
          </p:cNvPr>
          <p:cNvSpPr/>
          <p:nvPr/>
        </p:nvSpPr>
        <p:spPr bwMode="auto">
          <a:xfrm>
            <a:off x="3322183" y="2334204"/>
            <a:ext cx="3350760" cy="1270404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82800" rIns="90000" bIns="8280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sz="1800" b="1" dirty="0"/>
              <a:t>Pending Activities</a:t>
            </a:r>
            <a:endParaRPr kumimoji="0" 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deDaxPowerPoin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68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nature, night sky, outdoor object&#10;&#10;Description automatically generated">
            <a:extLst>
              <a:ext uri="{FF2B5EF4-FFF2-40B4-BE49-F238E27FC236}">
                <a16:creationId xmlns:a16="http://schemas.microsoft.com/office/drawing/2014/main" id="{FDFE6ECE-A7D1-420C-863B-D22238BDF4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" b="37"/>
          <a:stretch>
            <a:fillRect/>
          </a:stretch>
        </p:blipFill>
        <p:spPr/>
      </p:pic>
      <p:sp>
        <p:nvSpPr>
          <p:cNvPr id="7" name="Text Box 115">
            <a:extLst>
              <a:ext uri="{FF2B5EF4-FFF2-40B4-BE49-F238E27FC236}">
                <a16:creationId xmlns:a16="http://schemas.microsoft.com/office/drawing/2014/main" id="{87ED7604-618C-4150-AE3D-C232C52E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469" y="5595023"/>
            <a:ext cx="1024731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03C7D0F0-10D5-4191-B6F4-99306F468FEF}" type="datetime4">
              <a:rPr lang="en-US" sz="688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March 10, 2025</a:t>
            </a:fld>
            <a:endParaRPr lang="en-US" sz="688" dirty="0">
              <a:solidFill>
                <a:schemeClr val="bg1"/>
              </a:solidFill>
            </a:endParaRPr>
          </a:p>
        </p:txBody>
      </p:sp>
      <p:sp>
        <p:nvSpPr>
          <p:cNvPr id="8" name="Text Box 115">
            <a:extLst>
              <a:ext uri="{FF2B5EF4-FFF2-40B4-BE49-F238E27FC236}">
                <a16:creationId xmlns:a16="http://schemas.microsoft.com/office/drawing/2014/main" id="{AE73D340-2581-4F46-8033-5D3536AD2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595024"/>
            <a:ext cx="257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512961">
              <a:spcBef>
                <a:spcPct val="50000"/>
              </a:spcBef>
            </a:pPr>
            <a:fld id="{18E29826-F105-4F77-B977-03F4A4723A21}" type="slidenum">
              <a:rPr lang="en-US" sz="688" b="1" smtClean="0">
                <a:solidFill>
                  <a:schemeClr val="bg1"/>
                </a:solidFill>
              </a:rPr>
              <a:pPr algn="r" defTabSz="512961">
                <a:spcBef>
                  <a:spcPct val="50000"/>
                </a:spcBef>
              </a:pPr>
              <a:t>9</a:t>
            </a:fld>
            <a:endParaRPr lang="en-US" sz="688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7B2F2-BAE1-8B99-C2E9-892231BE25BD}"/>
              </a:ext>
            </a:extLst>
          </p:cNvPr>
          <p:cNvSpPr txBox="1"/>
          <p:nvPr/>
        </p:nvSpPr>
        <p:spPr>
          <a:xfrm>
            <a:off x="2755900" y="4387065"/>
            <a:ext cx="40449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250"/>
              </a:spcAft>
            </a:pPr>
            <a:r>
              <a:rPr lang="en-IN" sz="5500" b="1">
                <a:solidFill>
                  <a:schemeClr val="bg1">
                    <a:lumMod val="95000"/>
                  </a:schemeClr>
                </a:solidFill>
              </a:rPr>
              <a:t>Thank you</a:t>
            </a:r>
            <a:endParaRPr lang="en-IN" sz="55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QBAQEBAQEBAQEBAQEBAQMAAAAAAAAAAwAAAAMAAAAA/////wUA2gs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UAAAACABAACx5ArgVaKhRMtMrQnDv7twAEAAAAAAADAAAAAAADAAAAAwADAAAAAAADAAAABAADAAAAAAADAAAABAADAAAAAAD///////8DAAEA////////BQAAAAMAEAAL0zaOGQHo7UO6QB9WfhcZKAQAAAABAAMAAAACAAMAAAAEAAQAAwD///////8FAAAABAAQAAtseRg5XrfcSrTom/TkfWK4BAAAAAIAAwAAAAMAAwAAAAEAAwAAAAIA////////AwAAAAI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+DAIMAAAAFX2lkABAAAAAEHkCuBVoqFEy0ytCcO/u3AANEYXRhABsAAAAETGlua2VkU2hhcGVEYXRhAAUAAAAAAAJOYW1lABkAAABMaW5rZWRTaGFwZXNEYXRhUHJvcGVydHkAEFZlcnNpb24AAAAAAAlMYXN0V3JpdGUAvugXKY8BAAAAAQD/////gwCDAAAABV9pZAAQAAAABNM2jhkB6O1DukAfVn4XGSgDRGF0YQAbAAAABExpbmtlZFNoYXBlRGF0YQAFAAAAAAACTmFtZQAZAAAATGlua2VkU2hhcGVzRGF0YVByb3BlcnR5ABBWZXJzaW9uAAEAAAAJTGFzdFdyaXRlAN7oFymPAQAAAAIA/////8YAxgAAAAVfaWQAEAAAAARseRg5XrfcSrTom/TkfWK4A0RhdGEAUwAAAAhQcmVzZW50YXRpb25TY2FubmVkRm9yTGlua2VkU2hhcGVzAAACTnVtYmVyRm9ybWF0U2VwYXJhdG9yTW9kZQAKAAAAQXV0b21hdGljAAACTmFtZQAkAAAATGlua2VkU2hhcGVQcmVzZW50YXRpb25TZXR0aW5nc0RhdGEAEFZlcnNpb24AAAAAAAlMYXN0V3JpdGUA3ugXKY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xCwAAAAAAAAAAAAAgAf///////////////wAAAP///////////////wUAAAAEAP///////wUAAAAEAP///////wUAAAAE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QBAwAAAAIA////////GgAGTGlua2VkU2hhcGVzRGF0YVByb3BlcnR5XzAEAAAAAAAFAAAABAAFAAAAAwAFAAAABAD///////8FAAAABAD///////8FAAAAAAD///////8DAAEBAwAAAAMA////////GgAGTGlua2VkU2hhcGVzRGF0YVByb3BlcnR5XzEEAAAAAQAFAAAAAgAFAAAAAQAEAAMBAwAAAAQA////////JQAGTGlua2VkU2hhcGVQcmVzZW50YXRpb25TZXR0aW5nc0RhdGFfMAQAAAACAAUAAAAAAAUAAAACAAUAAAAAAAUAAAACAAUAAAAAAAU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499781840431443"/>
  <p:tag name="EMPOWERCHARTSPROPERTIES_A_LENGTH" val="24576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KuI4PVT4qMAmdbuZXP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Linde">
  <a:themeElements>
    <a:clrScheme name="LINDE 2017-03-02">
      <a:dk1>
        <a:srgbClr val="000000"/>
      </a:dk1>
      <a:lt1>
        <a:srgbClr val="FFFFFF"/>
      </a:lt1>
      <a:dk2>
        <a:srgbClr val="00A0E1"/>
      </a:dk2>
      <a:lt2>
        <a:srgbClr val="E8E9EB"/>
      </a:lt2>
      <a:accent1>
        <a:srgbClr val="005591"/>
      </a:accent1>
      <a:accent2>
        <a:srgbClr val="4D88B2"/>
      </a:accent2>
      <a:accent3>
        <a:srgbClr val="80AAC8"/>
      </a:accent3>
      <a:accent4>
        <a:srgbClr val="B3CCDE"/>
      </a:accent4>
      <a:accent5>
        <a:srgbClr val="00A0E1"/>
      </a:accent5>
      <a:accent6>
        <a:srgbClr val="6E7878"/>
      </a:accent6>
      <a:hlink>
        <a:srgbClr val="000000"/>
      </a:hlink>
      <a:folHlink>
        <a:srgbClr val="000000"/>
      </a:folHlink>
    </a:clrScheme>
    <a:fontScheme name="Linde-PPT-2010">
      <a:majorFont>
        <a:latin typeface="LindeDaxPowerPoint"/>
        <a:ea typeface=""/>
        <a:cs typeface=""/>
      </a:majorFont>
      <a:minorFont>
        <a:latin typeface="LindeDaxPowerPoin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82800" rIns="90000" bIns="82800" numCol="1" rtlCol="0" anchor="t" anchorCtr="0" compatLnSpc="1">
        <a:prstTxWarp prst="textNoShape">
          <a:avLst/>
        </a:prstTxWarp>
      </a:bodyPr>
      <a:lstStyle>
        <a:defPPr marL="182563" marR="0" indent="-182563" algn="l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 typeface="LindeDaxPowerPoint" panose="020B0500000000020000" pitchFamily="34" charset="0"/>
          <a:buChar char="–"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LindeDaxPowerPoint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custClrLst>
    <a:custClr name="Linde Blue">
      <a:srgbClr val="005591"/>
    </a:custClr>
    <a:custClr name="Linde Cyan">
      <a:srgbClr val="00A0E1"/>
    </a:custClr>
    <a:custClr name="Linde Dark Blue">
      <a:srgbClr val="002D5A"/>
    </a:custClr>
    <a:custClr name="Linde Gray 4">
      <a:srgbClr val="6E7878"/>
    </a:custClr>
    <a:custClr name="Linde Signal Red">
      <a:srgbClr val="E1000F"/>
    </a:custClr>
    <a:custClr name="Linde Signal Orange">
      <a:srgbClr val="DC7800"/>
    </a:custClr>
    <a:custClr name="Linde Signal Yellow">
      <a:srgbClr val="FFD200"/>
    </a:custClr>
    <a:custClr name="Linde Signal Turquoise">
      <a:srgbClr val="009B9B"/>
    </a:custClr>
    <a:custClr name="Linde Signal Green">
      <a:srgbClr val="009B3C"/>
    </a:custClr>
    <a:custClr name="Linde Neon Green">
      <a:srgbClr val="BECD00"/>
    </a:custClr>
    <a:custClr name="Linde Light Gray">
      <a:srgbClr val="D2E1EB"/>
    </a:custClr>
    <a:custClr name="Linde Blue Gray 1">
      <a:srgbClr val="BEC8D7"/>
    </a:custClr>
    <a:custClr name="Linde Blue Gray 2">
      <a:srgbClr val="96A5B4"/>
    </a:custClr>
    <a:custClr name="Linde Blue Gray 3">
      <a:srgbClr val="467391"/>
    </a:custClr>
    <a:custClr name="Linde Gray 1">
      <a:srgbClr val="D7E1E6"/>
    </a:custClr>
    <a:custClr name="Linde Gray 2">
      <a:srgbClr val="CDD2CD"/>
    </a:custClr>
    <a:custClr name="Linde Gray 3">
      <a:srgbClr val="B9BEB4"/>
    </a:custClr>
    <a:custClr name="Linde Brown 1">
      <a:srgbClr val="E1DCCD"/>
    </a:custClr>
    <a:custClr name="Linde Brown 2">
      <a:srgbClr val="CDC3AA"/>
    </a:custClr>
    <a:custClr name="Linde Brown 3">
      <a:srgbClr val="BEB49B"/>
    </a:custClr>
    <a:custClr name="Linde Green 1">
      <a:srgbClr val="E1EBB4"/>
    </a:custClr>
    <a:custClr name="Linde Green 2">
      <a:srgbClr val="AFB478"/>
    </a:custClr>
    <a:custClr name="Linde Green 3">
      <a:srgbClr val="787D46"/>
    </a:custClr>
  </a:custClrLst>
  <a:extLst>
    <a:ext uri="{05A4C25C-085E-4340-85A3-A5531E510DB2}">
      <thm15:themeFamily xmlns:thm15="http://schemas.microsoft.com/office/thememl/2012/main" name="Linde_plc_presentation_2018_4x3_tcm1326-517376.potx  -  Read-Only" id="{44BC5576-7E19-465F-9CA4-0F76BB41DC42}" vid="{D53F5770-39BC-428D-9D25-12A963D41DD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305C"/>
      </a:dk1>
      <a:lt1>
        <a:srgbClr val="FFFFFF"/>
      </a:lt1>
      <a:dk2>
        <a:srgbClr val="D1D4CC"/>
      </a:dk2>
      <a:lt2>
        <a:srgbClr val="008AC4"/>
      </a:lt2>
      <a:accent1>
        <a:srgbClr val="00305C"/>
      </a:accent1>
      <a:accent2>
        <a:srgbClr val="0D5C91"/>
      </a:accent2>
      <a:accent3>
        <a:srgbClr val="FFFFFF"/>
      </a:accent3>
      <a:accent4>
        <a:srgbClr val="00274D"/>
      </a:accent4>
      <a:accent5>
        <a:srgbClr val="AAADB5"/>
      </a:accent5>
      <a:accent6>
        <a:srgbClr val="0B5383"/>
      </a:accent6>
      <a:hlink>
        <a:srgbClr val="6B8FB5"/>
      </a:hlink>
      <a:folHlink>
        <a:srgbClr val="B01C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45637A"/>
      </a:dk1>
      <a:lt1>
        <a:srgbClr val="FFFFFF"/>
      </a:lt1>
      <a:dk2>
        <a:srgbClr val="FFFFFF"/>
      </a:dk2>
      <a:lt2>
        <a:srgbClr val="000000"/>
      </a:lt2>
      <a:accent1>
        <a:srgbClr val="0D5C91"/>
      </a:accent1>
      <a:accent2>
        <a:srgbClr val="00A6D6"/>
      </a:accent2>
      <a:accent3>
        <a:srgbClr val="FFFFFF"/>
      </a:accent3>
      <a:accent4>
        <a:srgbClr val="3A5367"/>
      </a:accent4>
      <a:accent5>
        <a:srgbClr val="AAB5C7"/>
      </a:accent5>
      <a:accent6>
        <a:srgbClr val="0096C2"/>
      </a:accent6>
      <a:hlink>
        <a:srgbClr val="45637A"/>
      </a:hlink>
      <a:folHlink>
        <a:srgbClr val="BFD1D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319b22a-eb88-433c-89cf-5d7e6c72b740">
      <UserInfo>
        <DisplayName>Sujoy Sen</DisplayName>
        <AccountId>44</AccountId>
        <AccountType/>
      </UserInfo>
      <UserInfo>
        <DisplayName>Natarajan Thiyagarajan</DisplayName>
        <AccountId>17</AccountId>
        <AccountType/>
      </UserInfo>
      <UserInfo>
        <DisplayName>Leon Xu</DisplayName>
        <AccountId>43</AccountId>
        <AccountType/>
      </UserInfo>
      <UserInfo>
        <DisplayName>Michael Kurtz</DisplayName>
        <AccountId>67</AccountId>
        <AccountType/>
      </UserInfo>
      <UserInfo>
        <DisplayName>Tobias Hust</DisplayName>
        <AccountId>84</AccountId>
        <AccountType/>
      </UserInfo>
      <UserInfo>
        <DisplayName>Weley Lieu</DisplayName>
        <AccountId>36</AccountId>
        <AccountType/>
      </UserInfo>
      <UserInfo>
        <DisplayName>Thomas Gerulat</DisplayName>
        <AccountId>83</AccountId>
        <AccountType/>
      </UserInfo>
      <UserInfo>
        <DisplayName>Katharina Conrad</DisplayName>
        <AccountId>229</AccountId>
        <AccountType/>
      </UserInfo>
      <UserInfo>
        <DisplayName>Melanie Riebl</DisplayName>
        <AccountId>134</AccountId>
        <AccountType/>
      </UserInfo>
      <UserInfo>
        <DisplayName>Stephan Domes</DisplayName>
        <AccountId>12</AccountId>
        <AccountType/>
      </UserInfo>
      <UserInfo>
        <DisplayName>Robert Warde</DisplayName>
        <AccountId>63</AccountId>
        <AccountType/>
      </UserInfo>
      <UserInfo>
        <DisplayName>Shweta Chaudhary</DisplayName>
        <AccountId>56</AccountId>
        <AccountType/>
      </UserInfo>
      <UserInfo>
        <DisplayName>Johannes Schneider Lazar</DisplayName>
        <AccountId>76</AccountId>
        <AccountType/>
      </UserInfo>
      <UserInfo>
        <DisplayName>Husein Hassen</DisplayName>
        <AccountId>914</AccountId>
        <AccountType/>
      </UserInfo>
      <UserInfo>
        <DisplayName>Leonard Eynon</DisplayName>
        <AccountId>1804</AccountId>
        <AccountType/>
      </UserInfo>
      <UserInfo>
        <DisplayName>Stuart Boyd (External)</DisplayName>
        <AccountId>1352</AccountId>
        <AccountType/>
      </UserInfo>
    </SharedWithUsers>
    <lcf76f155ced4ddcb4097134ff3c332f xmlns="797d6ad0-3d6b-4c04-8425-8835a3b1a1b0">
      <Terms xmlns="http://schemas.microsoft.com/office/infopath/2007/PartnerControls"/>
    </lcf76f155ced4ddcb4097134ff3c332f>
    <TaxCatchAll xmlns="1319b22a-eb88-433c-89cf-5d7e6c72b74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3E38E341DD584FB84195DD98501FE6" ma:contentTypeVersion="14" ma:contentTypeDescription="Create a new document." ma:contentTypeScope="" ma:versionID="c8c8e307fa7d44439fe24f2a0ba9b95a">
  <xsd:schema xmlns:xsd="http://www.w3.org/2001/XMLSchema" xmlns:xs="http://www.w3.org/2001/XMLSchema" xmlns:p="http://schemas.microsoft.com/office/2006/metadata/properties" xmlns:ns2="797d6ad0-3d6b-4c04-8425-8835a3b1a1b0" xmlns:ns3="1319b22a-eb88-433c-89cf-5d7e6c72b740" targetNamespace="http://schemas.microsoft.com/office/2006/metadata/properties" ma:root="true" ma:fieldsID="812dcff6f5b317196f75c850e025e663" ns2:_="" ns3:_="">
    <xsd:import namespace="797d6ad0-3d6b-4c04-8425-8835a3b1a1b0"/>
    <xsd:import namespace="1319b22a-eb88-433c-89cf-5d7e6c72b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d6ad0-3d6b-4c04-8425-8835a3b1a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e315aa8-bd96-4598-8e4a-1d3aeb7b64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19b22a-eb88-433c-89cf-5d7e6c72b74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faa99788-456e-4175-a7d4-fe7080d90e0c}" ma:internalName="TaxCatchAll" ma:showField="CatchAllData" ma:web="1319b22a-eb88-433c-89cf-5d7e6c72b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C554A-3B0F-4802-B3DA-86940F59ABEA}">
  <ds:schemaRefs>
    <ds:schemaRef ds:uri="1319b22a-eb88-433c-89cf-5d7e6c72b740"/>
    <ds:schemaRef ds:uri="http://purl.org/dc/terms/"/>
    <ds:schemaRef ds:uri="http://schemas.microsoft.com/office/2006/documentManagement/types"/>
    <ds:schemaRef ds:uri="http://purl.org/dc/dcmitype/"/>
    <ds:schemaRef ds:uri="797d6ad0-3d6b-4c04-8425-8835a3b1a1b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22BCA9-79AE-4A33-A3C5-179BFEA7D89B}">
  <ds:schemaRefs>
    <ds:schemaRef ds:uri="1319b22a-eb88-433c-89cf-5d7e6c72b740"/>
    <ds:schemaRef ds:uri="797d6ad0-3d6b-4c04-8425-8835a3b1a1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AB1BA4-BFDF-499D-8050-13EFB903D2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Presentación en pantalla (4:3)</PresentationFormat>
  <Paragraphs>180</Paragraphs>
  <Slides>11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LindeDaxPowerPoint</vt:lpstr>
      <vt:lpstr>Verdana</vt:lpstr>
      <vt:lpstr>Wingdings</vt:lpstr>
      <vt:lpstr>1_Linde</vt:lpstr>
      <vt:lpstr>think-cell Slide</vt:lpstr>
      <vt:lpstr>S/4 HANA Migration SAP ECC - Mexico</vt:lpstr>
      <vt:lpstr>Agenda</vt:lpstr>
      <vt:lpstr>Purpose</vt:lpstr>
      <vt:lpstr>What is SAP ECC Mexico?</vt:lpstr>
      <vt:lpstr>S/4 HANA Migration SAP ECC - Mexico</vt:lpstr>
      <vt:lpstr>SAP ECC  Modules</vt:lpstr>
      <vt:lpstr>SAP ECC Mexico Roles (Functional Roles)</vt:lpstr>
      <vt:lpstr>Additional Activities for Mexico?</vt:lpstr>
      <vt:lpstr>Presentación de PowerPoint</vt:lpstr>
      <vt:lpstr>Project S/4 HANA US &amp; Mexico – Scoping  Key Systems </vt:lpstr>
      <vt:lpstr>Presentación de PowerPoint</vt:lpstr>
    </vt:vector>
  </TitlesOfParts>
  <Company>The Linde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Organisationl Handbook Group Information Service</dc:title>
  <dc:creator>IS LST</dc:creator>
  <dc:description>2006-09-08</dc:description>
  <cp:lastModifiedBy>Rodolfo Ortiz Chavarin (External)</cp:lastModifiedBy>
  <cp:revision>34</cp:revision>
  <cp:lastPrinted>2021-08-25T11:00:14Z</cp:lastPrinted>
  <dcterms:created xsi:type="dcterms:W3CDTF">2008-05-26T12:32:13Z</dcterms:created>
  <dcterms:modified xsi:type="dcterms:W3CDTF">2025-03-10T12:45:59Z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0x010100B83E38E341DD584FB84195DD98501FE6</vt:lpwstr>
  </property>
  <property fmtid="{D5CDD505-2E9C-101B-9397-08002B2CF9AE}" pid="3" name="_ExtendedDescription">
    <vt:lpwstr/>
  </property>
  <property fmtid="{D5CDD505-2E9C-101B-9397-08002B2CF9AE}" pid="4" name="MediaServiceImageTags">
    <vt:lpwstr/>
  </property>
</Properties>
</file>