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5"/>
  </p:notesMasterIdLst>
  <p:handoutMasterIdLst>
    <p:handoutMasterId r:id="rId16"/>
  </p:handoutMasterIdLst>
  <p:sldIdLst>
    <p:sldId id="801" r:id="rId5"/>
    <p:sldId id="2145708554" r:id="rId6"/>
    <p:sldId id="2147470742" r:id="rId7"/>
    <p:sldId id="2146848021" r:id="rId8"/>
    <p:sldId id="2147470672" r:id="rId9"/>
    <p:sldId id="2147470717" r:id="rId10"/>
    <p:sldId id="2147470622" r:id="rId11"/>
    <p:sldId id="2147470180" r:id="rId12"/>
    <p:sldId id="2147470670" r:id="rId13"/>
    <p:sldId id="2147470680" r:id="rId14"/>
  </p:sldIdLst>
  <p:sldSz cx="9144000" cy="6858000" type="screen4x3"/>
  <p:notesSz cx="6797675" cy="9926638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8">
          <p15:clr>
            <a:srgbClr val="A4A3A4"/>
          </p15:clr>
        </p15:guide>
        <p15:guide id="2" orient="horz" pos="586">
          <p15:clr>
            <a:srgbClr val="A4A3A4"/>
          </p15:clr>
        </p15:guide>
        <p15:guide id="3" orient="horz" pos="4288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pos="198">
          <p15:clr>
            <a:srgbClr val="A4A3A4"/>
          </p15:clr>
        </p15:guide>
        <p15:guide id="6" pos="5126">
          <p15:clr>
            <a:srgbClr val="A4A3A4"/>
          </p15:clr>
        </p15:guide>
        <p15:guide id="7" pos="3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Ganguly" initials="AG" lastIdx="12" clrIdx="0">
    <p:extLst>
      <p:ext uri="{19B8F6BF-5375-455C-9EA6-DF929625EA0E}">
        <p15:presenceInfo xmlns:p15="http://schemas.microsoft.com/office/powerpoint/2012/main" userId="S::in10c3@linde.com::db4d7839-740e-42ff-a7b3-716f92899b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CC"/>
    <a:srgbClr val="E5E8EB"/>
    <a:srgbClr val="C7CCD7"/>
    <a:srgbClr val="D1B481"/>
    <a:srgbClr val="E6EEF4"/>
    <a:srgbClr val="FF9933"/>
    <a:srgbClr val="ECEEF0"/>
    <a:srgbClr val="F4F5F6"/>
    <a:srgbClr val="EB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1FE00-8DF6-49F2-9242-3E68CC107BC5}" v="346" dt="2024-11-14T13:29:37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 autoAdjust="0"/>
    <p:restoredTop sz="94624"/>
  </p:normalViewPr>
  <p:slideViewPr>
    <p:cSldViewPr snapToGrid="0">
      <p:cViewPr varScale="1">
        <p:scale>
          <a:sx n="92" d="100"/>
          <a:sy n="92" d="100"/>
        </p:scale>
        <p:origin x="1320" y="488"/>
      </p:cViewPr>
      <p:guideLst>
        <p:guide orient="horz" pos="378"/>
        <p:guide orient="horz" pos="586"/>
        <p:guide orient="horz" pos="4288"/>
        <p:guide orient="horz" pos="276"/>
        <p:guide pos="198"/>
        <p:guide pos="5126"/>
        <p:guide pos="32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ndegroup-my.sharepoint.com/personal/c0ja16_linde_com/Documents/Migrated%20Data/Documents/Strategy%202020/Markets%20-%20excel%20summary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3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9-434A-9A45-CD7EC96FC203}"/>
              </c:ext>
            </c:extLst>
          </c:dPt>
          <c:dPt>
            <c:idx val="1"/>
            <c:bubble3D val="0"/>
            <c:spPr>
              <a:solidFill>
                <a:schemeClr val="accent1">
                  <a:shade val="3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9-434A-9A45-CD7EC96FC203}"/>
              </c:ext>
            </c:extLst>
          </c:dPt>
          <c:dPt>
            <c:idx val="2"/>
            <c:bubble3D val="0"/>
            <c:spPr>
              <a:solidFill>
                <a:schemeClr val="accent1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9-434A-9A45-CD7EC96FC203}"/>
              </c:ext>
            </c:extLst>
          </c:dPt>
          <c:dPt>
            <c:idx val="3"/>
            <c:bubble3D val="0"/>
            <c:spPr>
              <a:solidFill>
                <a:schemeClr val="accent1">
                  <a:shade val="6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9-434A-9A45-CD7EC96FC203}"/>
              </c:ext>
            </c:extLst>
          </c:dPt>
          <c:dPt>
            <c:idx val="4"/>
            <c:bubble3D val="0"/>
            <c:spPr>
              <a:solidFill>
                <a:schemeClr val="accent1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9-434A-9A45-CD7EC96FC203}"/>
              </c:ext>
            </c:extLst>
          </c:dPt>
          <c:dPt>
            <c:idx val="5"/>
            <c:bubble3D val="0"/>
            <c:spPr>
              <a:solidFill>
                <a:schemeClr val="accent1">
                  <a:shade val="4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9-434A-9A45-CD7EC96FC203}"/>
              </c:ext>
            </c:extLst>
          </c:dPt>
          <c:dPt>
            <c:idx val="6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9-434A-9A45-CD7EC96FC203}"/>
              </c:ext>
            </c:extLst>
          </c:dPt>
          <c:dPt>
            <c:idx val="7"/>
            <c:bubble3D val="0"/>
            <c:spPr>
              <a:solidFill>
                <a:schemeClr val="accent1">
                  <a:shade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9-434A-9A45-CD7EC96FC203}"/>
              </c:ext>
            </c:extLst>
          </c:dPt>
          <c:dPt>
            <c:idx val="8"/>
            <c:bubble3D val="0"/>
            <c:spPr>
              <a:solidFill>
                <a:schemeClr val="accent1">
                  <a:shade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9-434A-9A45-CD7EC96FC203}"/>
              </c:ext>
            </c:extLst>
          </c:dPt>
          <c:dPt>
            <c:idx val="9"/>
            <c:bubble3D val="0"/>
            <c:spPr>
              <a:solidFill>
                <a:schemeClr val="accent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579-434A-9A45-CD7EC96FC203}"/>
              </c:ext>
            </c:extLst>
          </c:dPt>
          <c:dPt>
            <c:idx val="10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579-434A-9A45-CD7EC96FC203}"/>
              </c:ext>
            </c:extLst>
          </c:dPt>
          <c:dPt>
            <c:idx val="11"/>
            <c:bubble3D val="0"/>
            <c:spPr>
              <a:solidFill>
                <a:schemeClr val="accent1">
                  <a:shade val="7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579-434A-9A45-CD7EC96FC203}"/>
              </c:ext>
            </c:extLst>
          </c:dPt>
          <c:dPt>
            <c:idx val="12"/>
            <c:bubble3D val="0"/>
            <c:spPr>
              <a:solidFill>
                <a:schemeClr val="accent1">
                  <a:tint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579-434A-9A45-CD7EC96FC203}"/>
              </c:ext>
            </c:extLst>
          </c:dPt>
          <c:dPt>
            <c:idx val="13"/>
            <c:bubble3D val="0"/>
            <c:spPr>
              <a:solidFill>
                <a:schemeClr val="accent1">
                  <a:shade val="6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579-434A-9A45-CD7EC96FC203}"/>
              </c:ext>
            </c:extLst>
          </c:dPt>
          <c:dPt>
            <c:idx val="14"/>
            <c:bubble3D val="0"/>
            <c:spPr>
              <a:solidFill>
                <a:schemeClr val="accent1">
                  <a:shade val="7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579-434A-9A45-CD7EC96FC203}"/>
              </c:ext>
            </c:extLst>
          </c:dPt>
          <c:dPt>
            <c:idx val="15"/>
            <c:bubble3D val="0"/>
            <c:spPr>
              <a:solidFill>
                <a:schemeClr val="accent1">
                  <a:tint val="9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579-434A-9A45-CD7EC96FC203}"/>
              </c:ext>
            </c:extLst>
          </c:dPt>
          <c:dPt>
            <c:idx val="16"/>
            <c:bubble3D val="0"/>
            <c:spPr>
              <a:solidFill>
                <a:schemeClr val="accent1">
                  <a:shade val="9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579-434A-9A45-CD7EC96FC203}"/>
              </c:ext>
            </c:extLst>
          </c:dPt>
          <c:dPt>
            <c:idx val="17"/>
            <c:bubble3D val="0"/>
            <c:spPr>
              <a:solidFill>
                <a:schemeClr val="accent1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579-434A-9A45-CD7EC96FC203}"/>
              </c:ext>
            </c:extLst>
          </c:dPt>
          <c:dPt>
            <c:idx val="18"/>
            <c:bubble3D val="0"/>
            <c:spPr>
              <a:solidFill>
                <a:schemeClr val="accent1">
                  <a:tint val="8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579-434A-9A45-CD7EC96FC203}"/>
              </c:ext>
            </c:extLst>
          </c:dPt>
          <c:dPt>
            <c:idx val="19"/>
            <c:bubble3D val="0"/>
            <c:spPr>
              <a:solidFill>
                <a:schemeClr val="accent1">
                  <a:tint val="7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2579-434A-9A45-CD7EC96FC203}"/>
              </c:ext>
            </c:extLst>
          </c:dPt>
          <c:dPt>
            <c:idx val="20"/>
            <c:bubble3D val="0"/>
            <c:spPr>
              <a:solidFill>
                <a:schemeClr val="accent1">
                  <a:tint val="7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2579-434A-9A45-CD7EC96FC203}"/>
              </c:ext>
            </c:extLst>
          </c:dPt>
          <c:dPt>
            <c:idx val="21"/>
            <c:bubble3D val="0"/>
            <c:spPr>
              <a:solidFill>
                <a:schemeClr val="accent1">
                  <a:tint val="6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2579-434A-9A45-CD7EC96FC203}"/>
              </c:ext>
            </c:extLst>
          </c:dPt>
          <c:dPt>
            <c:idx val="22"/>
            <c:bubble3D val="0"/>
            <c:spPr>
              <a:solidFill>
                <a:schemeClr val="accent1">
                  <a:tint val="6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2579-434A-9A45-CD7EC96FC203}"/>
              </c:ext>
            </c:extLst>
          </c:dPt>
          <c:dPt>
            <c:idx val="23"/>
            <c:bubble3D val="0"/>
            <c:spPr>
              <a:solidFill>
                <a:schemeClr val="accent1">
                  <a:tint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2579-434A-9A45-CD7EC96FC203}"/>
              </c:ext>
            </c:extLst>
          </c:dPt>
          <c:dPt>
            <c:idx val="24"/>
            <c:bubble3D val="0"/>
            <c:spPr>
              <a:solidFill>
                <a:schemeClr val="accent1">
                  <a:tint val="8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2579-434A-9A45-CD7EC96FC203}"/>
              </c:ext>
            </c:extLst>
          </c:dPt>
          <c:dPt>
            <c:idx val="25"/>
            <c:bubble3D val="0"/>
            <c:spPr>
              <a:solidFill>
                <a:schemeClr val="accent1">
                  <a:tint val="5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579-434A-9A45-CD7EC96FC203}"/>
              </c:ext>
            </c:extLst>
          </c:dPt>
          <c:dPt>
            <c:idx val="26"/>
            <c:bubble3D val="0"/>
            <c:spPr>
              <a:solidFill>
                <a:schemeClr val="accent1">
                  <a:shade val="8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579-434A-9A45-CD7EC96FC203}"/>
              </c:ext>
            </c:extLst>
          </c:dPt>
          <c:dPt>
            <c:idx val="27"/>
            <c:bubble3D val="0"/>
            <c:spPr>
              <a:solidFill>
                <a:schemeClr val="accent1">
                  <a:tint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579-434A-9A45-CD7EC96FC203}"/>
              </c:ext>
            </c:extLst>
          </c:dPt>
          <c:val>
            <c:numRef>
              <c:f>Products!$J$3:$J$30</c:f>
              <c:numCache>
                <c:formatCode>General</c:formatCode>
                <c:ptCount val="28"/>
                <c:pt idx="0">
                  <c:v>24</c:v>
                </c:pt>
                <c:pt idx="1">
                  <c:v>18</c:v>
                </c:pt>
                <c:pt idx="2">
                  <c:v>18</c:v>
                </c:pt>
                <c:pt idx="3">
                  <c:v>15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11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8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3</c:v>
                </c:pt>
                <c:pt idx="25">
                  <c:v>3</c:v>
                </c:pt>
                <c:pt idx="26">
                  <c:v>2</c:v>
                </c:pt>
                <c:pt idx="27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2579-434A-9A45-CD7EC96FC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403"/>
            <a:ext cx="2946189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28403"/>
            <a:ext cx="2946188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fld id="{7C4D144B-609E-47F4-9569-98A7B09BAE7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98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1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06887" y="4717375"/>
            <a:ext cx="4983903" cy="44634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Klicken Sie, um die Formate des Vorlagentextes zu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403"/>
            <a:ext cx="2946189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428403"/>
            <a:ext cx="2946188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fld id="{1C05A857-74FD-4CF4-B8EC-C6D42BCC0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0"/>
      </a:spcBef>
      <a:spcAft>
        <a:spcPct val="30000"/>
      </a:spcAft>
      <a:tabLst>
        <a:tab pos="274638" algn="l"/>
      </a:tabLst>
      <a:defRPr sz="1600" b="1" kern="1200">
        <a:solidFill>
          <a:schemeClr val="tx1"/>
        </a:solidFill>
        <a:latin typeface="LindeDaxPowerPoint" pitchFamily="34" charset="0"/>
        <a:ea typeface="+mn-ea"/>
        <a:cs typeface="+mn-cs"/>
      </a:defRPr>
    </a:lvl1pPr>
    <a:lvl2pPr marL="1588" algn="l" rtl="0" eaLnBrk="0" fontAlgn="base" hangingPunct="0">
      <a:lnSpc>
        <a:spcPct val="110000"/>
      </a:lnSpc>
      <a:spcBef>
        <a:spcPct val="0"/>
      </a:spcBef>
      <a:spcAft>
        <a:spcPct val="30000"/>
      </a:spcAft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2pPr>
    <a:lvl3pPr marL="382588" indent="-379413" algn="l" rtl="0" eaLnBrk="0" fontAlgn="base" hangingPunct="0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3pPr>
    <a:lvl4pPr marL="762000" indent="-377825" algn="l" rtl="0" eaLnBrk="0" fontAlgn="base" hangingPunct="0">
      <a:lnSpc>
        <a:spcPct val="110000"/>
      </a:lnSpc>
      <a:spcBef>
        <a:spcPct val="0"/>
      </a:spcBef>
      <a:spcAft>
        <a:spcPct val="30000"/>
      </a:spcAft>
      <a:buChar char="—"/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4pPr>
    <a:lvl5pPr marL="1141413" indent="-377825" algn="l" rtl="0" eaLnBrk="0" fontAlgn="base" hangingPunct="0">
      <a:lnSpc>
        <a:spcPct val="110000"/>
      </a:lnSpc>
      <a:spcBef>
        <a:spcPct val="0"/>
      </a:spcBef>
      <a:spcAft>
        <a:spcPct val="30000"/>
      </a:spcAft>
      <a:buChar char="—"/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CE63-F59B-45E1-8290-295EDE13855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6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154E3-2D52-43D7-9D08-EA9009D4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8B64C-8B1C-CD07-4200-6C090A0C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E3A2A0-929A-0DAB-9513-4C96D2960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4CCF0-A84C-71F6-78BF-18801A54D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LindeDaxPowerPoint" panose="020B0500000000020000" pitchFamily="34" charset="0"/>
              </a:rPr>
              <a:t>S/4 HANA is considered a different product to ECC, it is not an upgrade release to ECC</a:t>
            </a:r>
            <a:r>
              <a:rPr lang="en-US" b="0" i="0">
                <a:solidFill>
                  <a:srgbClr val="000000"/>
                </a:solidFill>
                <a:effectLst/>
                <a:latin typeface="LindeDaxPowerPoint" panose="020B0500000000020000" pitchFamily="34" charset="0"/>
              </a:rPr>
              <a:t>​!</a:t>
            </a:r>
          </a:p>
          <a:p>
            <a:endParaRPr lang="en-US" b="0" i="0">
              <a:solidFill>
                <a:srgbClr val="000000"/>
              </a:solidFill>
              <a:effectLst/>
              <a:latin typeface="LindeDaxPowerPoint" panose="020B0500000000020000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LindeDaxPowerPoint" panose="020B0500000000020000" pitchFamily="34" charset="0"/>
              </a:rPr>
              <a:t>HANA = </a:t>
            </a:r>
            <a:r>
              <a:rPr lang="en-US" b="0" i="0" err="1">
                <a:solidFill>
                  <a:srgbClr val="000000"/>
                </a:solidFill>
                <a:effectLst/>
                <a:latin typeface="LindeDaxPowerPoint" panose="020B0500000000020000" pitchFamily="34" charset="0"/>
              </a:rPr>
              <a:t>Hasso’s</a:t>
            </a:r>
            <a:r>
              <a:rPr lang="en-US" b="0" i="0">
                <a:solidFill>
                  <a:srgbClr val="000000"/>
                </a:solidFill>
                <a:effectLst/>
                <a:latin typeface="LindeDaxPowerPoint" panose="020B0500000000020000" pitchFamily="34" charset="0"/>
              </a:rPr>
              <a:t> New Architecture or High-Performance Analytic Appliance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F62C-7C71-90C1-E7CB-72F0C5665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A521E1-E4CE-4548-8F0C-1923C46A97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3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B6D87-3C84-457F-CF85-EB5DDACB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A215F8-D9F0-E0A6-CC4B-0706EC0F9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2FE75E-7E26-E915-AB7E-F75760185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B9FE74-CC97-201D-0F24-6AA1E552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6D4C0-AEE8-48FF-BA3E-8E0B78A3ED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05C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305C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7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1700808"/>
            <a:ext cx="8496301" cy="13316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3573016"/>
            <a:ext cx="8496301" cy="280873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5E431D-92A2-47E3-AB81-F992A03F4066}"/>
              </a:ext>
            </a:extLst>
          </p:cNvPr>
          <p:cNvSpPr/>
          <p:nvPr userDrawn="1"/>
        </p:nvSpPr>
        <p:spPr>
          <a:xfrm>
            <a:off x="334963" y="237589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1C5CC-A0C6-4BA9-8E02-4DEE9BCA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152636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2628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7B112D8-1E2F-4189-993F-2A0755A65196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58161" y="1484314"/>
            <a:ext cx="2628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2472" y="1484314"/>
            <a:ext cx="2628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71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49" y="1484314"/>
            <a:ext cx="4103689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CAB49A-72BA-4239-A74F-D2CE80ACE001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716463" y="1484314"/>
            <a:ext cx="4103687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323850" y="4041068"/>
            <a:ext cx="4103688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16463" y="4041068"/>
            <a:ext cx="4103687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91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987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D6C443-A022-43B1-8F6A-02EFB2467411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4735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132064" y="1484313"/>
            <a:ext cx="5688086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1"/>
            <a:ext cx="6661150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2663752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6CBF2F3-85CF-4106-ABED-CEC21FC368D1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40342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716463" y="1484784"/>
            <a:ext cx="4103687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2"/>
            <a:ext cx="6661150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4103688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F0A08E-BD71-477E-8D38-1C8AF8825CB1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16463" y="4004642"/>
            <a:ext cx="4103687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130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23849" y="3429003"/>
            <a:ext cx="8496301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4103688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3DEA4B-2AFF-4EE4-8885-F4B781317C46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16463" y="1484314"/>
            <a:ext cx="4103687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91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57150" y="-76200"/>
            <a:ext cx="92583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7433469" y="6317031"/>
            <a:ext cx="102473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b="0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March 11, 2025</a:t>
            </a:fld>
            <a:endParaRPr lang="en-US" sz="688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8458200" y="6317033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‹#›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3000375" y="6317033"/>
            <a:ext cx="314325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© 2023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5" y="6315878"/>
            <a:ext cx="1428750" cy="2160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542C4D-9432-45CA-AEF7-9082D9A2D271}"/>
              </a:ext>
            </a:extLst>
          </p:cNvPr>
          <p:cNvSpPr txBox="1"/>
          <p:nvPr userDrawn="1"/>
        </p:nvSpPr>
        <p:spPr>
          <a:xfrm>
            <a:off x="3836194" y="6556772"/>
            <a:ext cx="147161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73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41041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Action Title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180601_LGSM_HK_Genesys Telephony Solution proposal</a:t>
            </a:r>
            <a:endParaRPr lang="de-DE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6729" y="1309950"/>
            <a:ext cx="7937679" cy="2462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0" indent="0">
              <a:buNone/>
              <a:defRPr lang="en-US" b="1" kern="1200" cap="all" baseline="0" dirty="0" smtClean="0">
                <a:latin typeface="LindeDaxPowerPoint" pitchFamily="34" charset="0"/>
              </a:defRPr>
            </a:lvl1pPr>
            <a:lvl2pPr marL="180975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2pPr>
            <a:lvl3pPr marL="647700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3pPr>
            <a:lvl4pPr marL="1104900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4pPr>
            <a:lvl5pPr marL="1562100" indent="0">
              <a:buNone/>
              <a:defRPr lang="en-US" kern="1200" dirty="0">
                <a:latin typeface="LindeDaxPowerPoint" pitchFamily="34" charset="0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r>
              <a:rPr lang="en-US"/>
              <a:t>CLICK TO ADD SUBTITLE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6729" y="1573268"/>
            <a:ext cx="8649521" cy="19130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Measure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6732240" y="1556792"/>
            <a:ext cx="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290116" y="1225165"/>
            <a:ext cx="674372" cy="273340"/>
          </a:xfrm>
          <a:solidFill>
            <a:schemeClr val="bg1"/>
          </a:solidFill>
          <a:effectLst>
            <a:outerShdw dist="25400" dir="8100000" algn="tr" rotWithShape="0">
              <a:schemeClr val="tx1"/>
            </a:outerShdw>
          </a:effectLst>
        </p:spPr>
        <p:txBody>
          <a:bodyPr wrap="none" lIns="54000" tIns="36000" rIns="36000" anchor="ctr" anchorCtr="1">
            <a:spAutoFit/>
          </a:bodyPr>
          <a:lstStyle>
            <a:lvl1pPr marL="0" indent="0" algn="r">
              <a:buNone/>
              <a:defRPr sz="1400" cap="all" baseline="0"/>
            </a:lvl1pPr>
            <a:lvl2pPr marL="266700" indent="0">
              <a:buNone/>
              <a:defRPr sz="1400"/>
            </a:lvl2pPr>
            <a:lvl3pPr marL="542925" indent="0">
              <a:buNone/>
              <a:defRPr sz="1400"/>
            </a:lvl3pPr>
            <a:lvl4pPr marL="809625" indent="0">
              <a:buNone/>
              <a:defRPr sz="1400"/>
            </a:lvl4pPr>
            <a:lvl5pPr marL="1076325" indent="0">
              <a:buNone/>
              <a:defRPr sz="1400"/>
            </a:lvl5pPr>
          </a:lstStyle>
          <a:p>
            <a:pPr lvl="0"/>
            <a:r>
              <a:rPr lang="en-US"/>
              <a:t>sticker</a:t>
            </a:r>
          </a:p>
        </p:txBody>
      </p:sp>
    </p:spTree>
    <p:extLst>
      <p:ext uri="{BB962C8B-B14F-4D97-AF65-F5344CB8AC3E}">
        <p14:creationId xmlns:p14="http://schemas.microsoft.com/office/powerpoint/2010/main" val="35428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top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9205 w 9144000"/>
              <a:gd name="connsiteY0" fmla="*/ 152636 h 6858000"/>
              <a:gd name="connsiteX1" fmla="*/ 6319205 w 9144000"/>
              <a:gd name="connsiteY1" fmla="*/ 1484313 h 6858000"/>
              <a:gd name="connsiteX2" fmla="*/ 9001125 w 9144000"/>
              <a:gd name="connsiteY2" fmla="*/ 1484313 h 6858000"/>
              <a:gd name="connsiteX3" fmla="*/ 9001125 w 9144000"/>
              <a:gd name="connsiteY3" fmla="*/ 15263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1700808"/>
            <a:ext cx="84963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3573015"/>
            <a:ext cx="8496301" cy="28087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A93E2D9-D28C-46C1-8A7B-CE37C604AD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322560-4D8C-4FCD-91A4-4F3A391BE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152636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429000"/>
          </a:xfrm>
          <a:custGeom>
            <a:avLst/>
            <a:gdLst>
              <a:gd name="connsiteX0" fmla="*/ 6319205 w 9144000"/>
              <a:gd name="connsiteY0" fmla="*/ 152636 h 3429000"/>
              <a:gd name="connsiteX1" fmla="*/ 6319205 w 9144000"/>
              <a:gd name="connsiteY1" fmla="*/ 1484313 h 3429000"/>
              <a:gd name="connsiteX2" fmla="*/ 9001125 w 9144000"/>
              <a:gd name="connsiteY2" fmla="*/ 1484313 h 3429000"/>
              <a:gd name="connsiteX3" fmla="*/ 9001125 w 9144000"/>
              <a:gd name="connsiteY3" fmla="*/ 152636 h 3429000"/>
              <a:gd name="connsiteX4" fmla="*/ 0 w 9144000"/>
              <a:gd name="connsiteY4" fmla="*/ 0 h 3429000"/>
              <a:gd name="connsiteX5" fmla="*/ 9144000 w 9144000"/>
              <a:gd name="connsiteY5" fmla="*/ 0 h 3429000"/>
              <a:gd name="connsiteX6" fmla="*/ 9144000 w 9144000"/>
              <a:gd name="connsiteY6" fmla="*/ 3429000 h 3429000"/>
              <a:gd name="connsiteX7" fmla="*/ 0 w 9144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29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3645024"/>
            <a:ext cx="8496301" cy="111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4845856"/>
            <a:ext cx="8496301" cy="128344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7045AB-0038-4D16-836E-600A3271FA7C}"/>
              </a:ext>
            </a:extLst>
          </p:cNvPr>
          <p:cNvSpPr/>
          <p:nvPr userDrawn="1"/>
        </p:nvSpPr>
        <p:spPr>
          <a:xfrm>
            <a:off x="334963" y="6354068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5FC430-CCF7-4725-A714-CDE1DB3A7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152636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9205 w 9144000"/>
              <a:gd name="connsiteY0" fmla="*/ 5373923 h 6858000"/>
              <a:gd name="connsiteX1" fmla="*/ 6319205 w 9144000"/>
              <a:gd name="connsiteY1" fmla="*/ 6705600 h 6858000"/>
              <a:gd name="connsiteX2" fmla="*/ 9001125 w 9144000"/>
              <a:gd name="connsiteY2" fmla="*/ 6705600 h 6858000"/>
              <a:gd name="connsiteX3" fmla="*/ 9001125 w 9144000"/>
              <a:gd name="connsiteY3" fmla="*/ 5373923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5373923"/>
                </a:moveTo>
                <a:lnTo>
                  <a:pt x="6319205" y="6705600"/>
                </a:lnTo>
                <a:lnTo>
                  <a:pt x="9001125" y="6705600"/>
                </a:lnTo>
                <a:lnTo>
                  <a:pt x="9001125" y="537392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1700808"/>
            <a:ext cx="84963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3573016"/>
            <a:ext cx="8496301" cy="1584173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FBB73C-3321-4EF1-97A8-BF44D636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CA118E-D26E-46BC-8EAC-D4848714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5375148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3645024"/>
            <a:ext cx="8496301" cy="111599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4845854"/>
            <a:ext cx="5705669" cy="128344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B1500-7045-4124-93C8-DEF10D00FD23}"/>
              </a:ext>
            </a:extLst>
          </p:cNvPr>
          <p:cNvSpPr/>
          <p:nvPr userDrawn="1"/>
        </p:nvSpPr>
        <p:spPr>
          <a:xfrm>
            <a:off x="334963" y="6354068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00637F-3C04-4A0B-94C3-D16E85A50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5375148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948488 w 9144000"/>
              <a:gd name="connsiteY0" fmla="*/ 152400 h 6858000"/>
              <a:gd name="connsiteX1" fmla="*/ 6948488 w 9144000"/>
              <a:gd name="connsiteY1" fmla="*/ 1176337 h 6858000"/>
              <a:gd name="connsiteX2" fmla="*/ 9000492 w 9144000"/>
              <a:gd name="connsiteY2" fmla="*/ 1176337 h 6858000"/>
              <a:gd name="connsiteX3" fmla="*/ 9000492 w 9144000"/>
              <a:gd name="connsiteY3" fmla="*/ 1524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948488" y="152400"/>
                </a:moveTo>
                <a:lnTo>
                  <a:pt x="6948488" y="1176337"/>
                </a:lnTo>
                <a:lnTo>
                  <a:pt x="9000492" y="1176337"/>
                </a:lnTo>
                <a:lnTo>
                  <a:pt x="9000492" y="152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1"/>
            <a:ext cx="6661150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4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1"/>
            <a:ext cx="6661149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DE383DA-F68E-4FD3-9E87-F566FEC9F88B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341439"/>
            <a:ext cx="885825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76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2"/>
            <a:ext cx="6661149" cy="102393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1" y="1484314"/>
            <a:ext cx="849629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705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2"/>
            <a:ext cx="6661149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4103688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32994A-4A51-40FE-B3DA-4F0E6CE8B1F8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716463" y="1484314"/>
            <a:ext cx="4103687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1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A5BEC0-4F4B-4EC5-8527-FE97ACEDA1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163487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57" imgH="257" progId="TCLayout.ActiveDocument.1">
                  <p:embed/>
                </p:oleObj>
              </mc:Choice>
              <mc:Fallback>
                <p:oleObj name="think-cell Slide" r:id="rId21" imgW="257" imgH="25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A5BEC0-4F4B-4EC5-8527-FE97ACEDA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142874" y="152400"/>
            <a:ext cx="6661151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3849" y="1484314"/>
            <a:ext cx="84963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42875" y="152402"/>
            <a:ext cx="6661149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6000" y="6453336"/>
            <a:ext cx="7344432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23849" y="6453336"/>
            <a:ext cx="72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8460432" y="6453336"/>
            <a:ext cx="359719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79" y="152636"/>
            <a:ext cx="2048313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7" r:id="rId17"/>
    <p:sldLayoutId id="2147483698" r:id="rId18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>
          <p15:clr>
            <a:srgbClr val="F26B43"/>
          </p15:clr>
        </p15:guide>
        <p15:guide id="2" pos="90">
          <p15:clr>
            <a:srgbClr val="F26B43"/>
          </p15:clr>
        </p15:guide>
        <p15:guide id="3" pos="5670">
          <p15:clr>
            <a:srgbClr val="F26B43"/>
          </p15:clr>
        </p15:guide>
        <p15:guide id="4" orient="horz" pos="4224">
          <p15:clr>
            <a:srgbClr val="F26B43"/>
          </p15:clr>
        </p15:guide>
        <p15:guide id="5" pos="4286">
          <p15:clr>
            <a:srgbClr val="F26B43"/>
          </p15:clr>
        </p15:guide>
        <p15:guide id="6" pos="4377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pos="204">
          <p15:clr>
            <a:srgbClr val="F26B43"/>
          </p15:clr>
        </p15:guide>
        <p15:guide id="10" pos="5556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2789">
          <p15:clr>
            <a:srgbClr val="F26B43"/>
          </p15:clr>
        </p15:guide>
        <p15:guide id="14" pos="29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415DCCE-AC5C-4D81-8CF6-5616EE6744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4480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415DCCE-AC5C-4D81-8CF6-5616EE674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noProof="0" dirty="0"/>
              <a:t>S/4 HANA </a:t>
            </a:r>
            <a:r>
              <a:rPr lang="en-GB" dirty="0"/>
              <a:t>Migration</a:t>
            </a:r>
            <a:br>
              <a:rPr lang="en-GB" noProof="0" dirty="0"/>
            </a:br>
            <a:r>
              <a:rPr lang="en-GB" sz="2400" b="0" noProof="0" dirty="0">
                <a:solidFill>
                  <a:schemeClr val="tx2"/>
                </a:solidFill>
              </a:rPr>
              <a:t>SAP ECC - Mexico</a:t>
            </a:r>
            <a:endParaRPr lang="en-GB" b="0" noProof="0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March 2025</a:t>
            </a:r>
            <a:endParaRPr lang="en-GB" noProof="0" dirty="0"/>
          </a:p>
          <a:p>
            <a:endParaRPr lang="en-GB" dirty="0"/>
          </a:p>
          <a:p>
            <a:r>
              <a:rPr lang="en-GB" noProof="0" dirty="0"/>
              <a:t>Leticia Mellado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06EB0DD5-26DC-4E51-89AD-F25CC26831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942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nature, night sky, outdoor object&#10;&#10;Description automatically generated">
            <a:extLst>
              <a:ext uri="{FF2B5EF4-FFF2-40B4-BE49-F238E27FC236}">
                <a16:creationId xmlns:a16="http://schemas.microsoft.com/office/drawing/2014/main" id="{FDFE6ECE-A7D1-420C-863B-D22238BDF4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7" b="37"/>
          <a:stretch>
            <a:fillRect/>
          </a:stretch>
        </p:blipFill>
        <p:spPr/>
      </p:pic>
      <p:sp>
        <p:nvSpPr>
          <p:cNvPr id="7" name="Text Box 115">
            <a:extLst>
              <a:ext uri="{FF2B5EF4-FFF2-40B4-BE49-F238E27FC236}">
                <a16:creationId xmlns:a16="http://schemas.microsoft.com/office/drawing/2014/main" id="{87ED7604-618C-4150-AE3D-C232C52E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324" y="5608878"/>
            <a:ext cx="102473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endParaRPr lang="en-US" sz="688" dirty="0">
              <a:solidFill>
                <a:schemeClr val="bg1"/>
              </a:solidFill>
            </a:endParaRPr>
          </a:p>
        </p:txBody>
      </p:sp>
      <p:sp>
        <p:nvSpPr>
          <p:cNvPr id="8" name="Text Box 115">
            <a:extLst>
              <a:ext uri="{FF2B5EF4-FFF2-40B4-BE49-F238E27FC236}">
                <a16:creationId xmlns:a16="http://schemas.microsoft.com/office/drawing/2014/main" id="{AE73D340-2581-4F46-8033-5D3536AD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595024"/>
            <a:ext cx="257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10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7B2F2-BAE1-8B99-C2E9-892231BE25BD}"/>
              </a:ext>
            </a:extLst>
          </p:cNvPr>
          <p:cNvSpPr txBox="1"/>
          <p:nvPr/>
        </p:nvSpPr>
        <p:spPr>
          <a:xfrm>
            <a:off x="2755900" y="4387065"/>
            <a:ext cx="40449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250"/>
              </a:spcAft>
            </a:pPr>
            <a:r>
              <a:rPr lang="en-IN" sz="5500" b="1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IN" sz="5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F00E0-0A56-49CA-B75F-FF32E4A4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937442"/>
            <a:ext cx="8496299" cy="367307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5591"/>
                </a:solidFill>
              </a:rPr>
              <a:t>Approximately $0.5B in Sales/Year</a:t>
            </a:r>
          </a:p>
          <a:p>
            <a:pPr lvl="2"/>
            <a:r>
              <a:rPr lang="en-US" sz="1500" dirty="0">
                <a:solidFill>
                  <a:srgbClr val="005591"/>
                </a:solidFill>
              </a:rPr>
              <a:t>Electronics Specialty Gases Business~ $380M</a:t>
            </a:r>
          </a:p>
          <a:p>
            <a:pPr lvl="2"/>
            <a:r>
              <a:rPr lang="en-US" sz="1500" dirty="0">
                <a:solidFill>
                  <a:srgbClr val="005591"/>
                </a:solidFill>
              </a:rPr>
              <a:t>Electronics Logistics Business ~ $120M</a:t>
            </a:r>
          </a:p>
          <a:p>
            <a:pPr lvl="2"/>
            <a:r>
              <a:rPr lang="en-US" sz="1500" dirty="0">
                <a:solidFill>
                  <a:srgbClr val="005591"/>
                </a:solidFill>
              </a:rPr>
              <a:t>Government Lab Business…</a:t>
            </a:r>
          </a:p>
          <a:p>
            <a:pPr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5591"/>
                </a:solidFill>
              </a:rPr>
              <a:t>Approximately 460 Employees</a:t>
            </a:r>
          </a:p>
          <a:p>
            <a:pPr lvl="2">
              <a:spcBef>
                <a:spcPts val="0"/>
              </a:spcBef>
            </a:pPr>
            <a:r>
              <a:rPr lang="en-US" sz="1500" dirty="0">
                <a:solidFill>
                  <a:srgbClr val="005591"/>
                </a:solidFill>
              </a:rPr>
              <a:t>370 SAP users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5591"/>
                </a:solidFill>
              </a:rPr>
              <a:t>5 Production Plants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5591"/>
                </a:solidFill>
              </a:rPr>
              <a:t>1 Lab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5591"/>
                </a:solidFill>
              </a:rPr>
              <a:t>15 Warehouses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endParaRPr lang="en-US" sz="2100" dirty="0">
              <a:solidFill>
                <a:srgbClr val="FF0000"/>
              </a:solidFill>
            </a:endParaRP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154C5BC5-E589-4F2C-A7C6-9DAF13C97C4D}"/>
              </a:ext>
            </a:extLst>
          </p:cNvPr>
          <p:cNvGraphicFramePr>
            <a:graphicFrameLocks/>
          </p:cNvGraphicFramePr>
          <p:nvPr/>
        </p:nvGraphicFramePr>
        <p:xfrm>
          <a:off x="5307751" y="2473700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7783978-C61A-4F40-B289-6B2F3A3E8E13}"/>
              </a:ext>
            </a:extLst>
          </p:cNvPr>
          <p:cNvSpPr txBox="1"/>
          <p:nvPr/>
        </p:nvSpPr>
        <p:spPr>
          <a:xfrm>
            <a:off x="7548924" y="2683251"/>
            <a:ext cx="4625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Bulk He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5EF0F6-A49B-4B38-A02B-717F0F7E4563}"/>
              </a:ext>
            </a:extLst>
          </p:cNvPr>
          <p:cNvSpPr txBox="1"/>
          <p:nvPr/>
        </p:nvSpPr>
        <p:spPr>
          <a:xfrm>
            <a:off x="7815816" y="2997454"/>
            <a:ext cx="24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D2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6FD8AA-8C86-42CF-8D23-027FA5E4B78F}"/>
              </a:ext>
            </a:extLst>
          </p:cNvPr>
          <p:cNvSpPr txBox="1"/>
          <p:nvPr/>
        </p:nvSpPr>
        <p:spPr>
          <a:xfrm rot="1682685">
            <a:off x="7764246" y="3924364"/>
            <a:ext cx="54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Halocarbons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C4723B-72BE-4E95-AE54-EA6F576D9E76}"/>
              </a:ext>
            </a:extLst>
          </p:cNvPr>
          <p:cNvSpPr txBox="1"/>
          <p:nvPr/>
        </p:nvSpPr>
        <p:spPr>
          <a:xfrm rot="4088628">
            <a:off x="7184852" y="4400592"/>
            <a:ext cx="326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He3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78A280-71BD-4FEA-9047-36A0BE3639F5}"/>
              </a:ext>
            </a:extLst>
          </p:cNvPr>
          <p:cNvSpPr txBox="1"/>
          <p:nvPr/>
        </p:nvSpPr>
        <p:spPr>
          <a:xfrm rot="2599167">
            <a:off x="7604767" y="4110282"/>
            <a:ext cx="326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HCl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2BFE2E-ABD3-4B6E-87C0-F3C230A928CA}"/>
              </a:ext>
            </a:extLst>
          </p:cNvPr>
          <p:cNvSpPr txBox="1"/>
          <p:nvPr/>
        </p:nvSpPr>
        <p:spPr>
          <a:xfrm>
            <a:off x="7901170" y="3338131"/>
            <a:ext cx="4717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Bulk CO2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0FD0F2-4AAC-44FC-830D-2747CB074E85}"/>
              </a:ext>
            </a:extLst>
          </p:cNvPr>
          <p:cNvSpPr txBox="1"/>
          <p:nvPr/>
        </p:nvSpPr>
        <p:spPr>
          <a:xfrm rot="18487474">
            <a:off x="6217324" y="4246905"/>
            <a:ext cx="326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NH3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7FC8FF-C680-4BE9-A878-50A09EB9161E}"/>
              </a:ext>
            </a:extLst>
          </p:cNvPr>
          <p:cNvSpPr txBox="1"/>
          <p:nvPr/>
        </p:nvSpPr>
        <p:spPr>
          <a:xfrm rot="18995498">
            <a:off x="6045690" y="4152726"/>
            <a:ext cx="3938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11BF3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20379E-EC79-4296-88D0-0F7A1A3D5D83}"/>
              </a:ext>
            </a:extLst>
          </p:cNvPr>
          <p:cNvSpPr txBox="1"/>
          <p:nvPr/>
        </p:nvSpPr>
        <p:spPr>
          <a:xfrm rot="17554940">
            <a:off x="6448363" y="4420604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HCl3Si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B07244-7418-448A-A4F3-AC0EA3E97044}"/>
              </a:ext>
            </a:extLst>
          </p:cNvPr>
          <p:cNvSpPr txBox="1"/>
          <p:nvPr/>
        </p:nvSpPr>
        <p:spPr>
          <a:xfrm rot="3233857">
            <a:off x="7378250" y="4310667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UpTime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91B8-6AF3-4020-AB57-A03B002AA2BD}"/>
              </a:ext>
            </a:extLst>
          </p:cNvPr>
          <p:cNvSpPr txBox="1"/>
          <p:nvPr/>
        </p:nvSpPr>
        <p:spPr>
          <a:xfrm rot="702865">
            <a:off x="7847629" y="3641600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Si2H6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249167-5BD8-49EF-98F6-52FAD80A05D5}"/>
              </a:ext>
            </a:extLst>
          </p:cNvPr>
          <p:cNvSpPr txBox="1"/>
          <p:nvPr/>
        </p:nvSpPr>
        <p:spPr>
          <a:xfrm rot="19676751">
            <a:off x="5892711" y="3866918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HF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8160FC-393C-4492-AE70-F87FE6DB3A23}"/>
              </a:ext>
            </a:extLst>
          </p:cNvPr>
          <p:cNvSpPr txBox="1"/>
          <p:nvPr/>
        </p:nvSpPr>
        <p:spPr>
          <a:xfrm rot="19463855">
            <a:off x="5945552" y="3998451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N2O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20ADC5-B47B-428F-B565-E1498A9801F1}"/>
              </a:ext>
            </a:extLst>
          </p:cNvPr>
          <p:cNvSpPr txBox="1"/>
          <p:nvPr/>
        </p:nvSpPr>
        <p:spPr>
          <a:xfrm rot="20309894">
            <a:off x="5808999" y="3754556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B2H6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6839ED-A7EC-4162-8D41-3687E810F87F}"/>
              </a:ext>
            </a:extLst>
          </p:cNvPr>
          <p:cNvSpPr txBox="1"/>
          <p:nvPr/>
        </p:nvSpPr>
        <p:spPr>
          <a:xfrm rot="20774556">
            <a:off x="5871038" y="3563287"/>
            <a:ext cx="29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NF3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828A4F-9518-48E4-97A9-6DF16551757A}"/>
              </a:ext>
            </a:extLst>
          </p:cNvPr>
          <p:cNvSpPr txBox="1"/>
          <p:nvPr/>
        </p:nvSpPr>
        <p:spPr>
          <a:xfrm rot="1416393">
            <a:off x="5870865" y="2970298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PH3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870854-9012-40C7-9B61-3995082CEA03}"/>
              </a:ext>
            </a:extLst>
          </p:cNvPr>
          <p:cNvSpPr txBox="1"/>
          <p:nvPr/>
        </p:nvSpPr>
        <p:spPr>
          <a:xfrm rot="1879179">
            <a:off x="5960467" y="2825061"/>
            <a:ext cx="396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Equip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20AD03-734F-4D8B-A8F2-06835D8521BF}"/>
              </a:ext>
            </a:extLst>
          </p:cNvPr>
          <p:cNvSpPr txBox="1"/>
          <p:nvPr/>
        </p:nvSpPr>
        <p:spPr>
          <a:xfrm>
            <a:off x="5757825" y="3378454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WF6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00B6DF-B61A-4826-B1B4-A82712048988}"/>
              </a:ext>
            </a:extLst>
          </p:cNvPr>
          <p:cNvSpPr txBox="1"/>
          <p:nvPr/>
        </p:nvSpPr>
        <p:spPr>
          <a:xfrm rot="810404">
            <a:off x="5827972" y="3152337"/>
            <a:ext cx="396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SF6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3D553E-E1B8-47EA-9061-FC839FEB39E9}"/>
              </a:ext>
            </a:extLst>
          </p:cNvPr>
          <p:cNvSpPr txBox="1"/>
          <p:nvPr/>
        </p:nvSpPr>
        <p:spPr>
          <a:xfrm rot="1739452">
            <a:off x="5928526" y="2902859"/>
            <a:ext cx="396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SiH4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12AC3F-449C-436B-8CDA-3BAC40140725}"/>
              </a:ext>
            </a:extLst>
          </p:cNvPr>
          <p:cNvSpPr txBox="1"/>
          <p:nvPr/>
        </p:nvSpPr>
        <p:spPr>
          <a:xfrm rot="21209109">
            <a:off x="5722285" y="3497406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H2SiCl2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A807FE-4EDB-4D46-B89C-76622B15FBD0}"/>
              </a:ext>
            </a:extLst>
          </p:cNvPr>
          <p:cNvSpPr txBox="1"/>
          <p:nvPr/>
        </p:nvSpPr>
        <p:spPr>
          <a:xfrm>
            <a:off x="6283575" y="2520246"/>
            <a:ext cx="3716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Other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E8471D-C9C6-409C-881A-498AD3E3A14E}"/>
              </a:ext>
            </a:extLst>
          </p:cNvPr>
          <p:cNvSpPr txBox="1"/>
          <p:nvPr/>
        </p:nvSpPr>
        <p:spPr>
          <a:xfrm rot="5173178">
            <a:off x="6946327" y="4416722"/>
            <a:ext cx="30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Rent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BBECB3-E8E9-4D8B-B8B6-D17136260391}"/>
              </a:ext>
            </a:extLst>
          </p:cNvPr>
          <p:cNvSpPr txBox="1"/>
          <p:nvPr/>
        </p:nvSpPr>
        <p:spPr>
          <a:xfrm rot="16862019">
            <a:off x="6652315" y="4416722"/>
            <a:ext cx="39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Excimer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49CF59-2606-4195-897F-9963ED758501}"/>
              </a:ext>
            </a:extLst>
          </p:cNvPr>
          <p:cNvSpPr txBox="1"/>
          <p:nvPr/>
        </p:nvSpPr>
        <p:spPr>
          <a:xfrm rot="17809678">
            <a:off x="6318699" y="4342491"/>
            <a:ext cx="3938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C4F8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9731A5-6F55-42DD-A3DD-8C0438B91B8F}"/>
              </a:ext>
            </a:extLst>
          </p:cNvPr>
          <p:cNvSpPr txBox="1"/>
          <p:nvPr/>
        </p:nvSpPr>
        <p:spPr>
          <a:xfrm rot="800915">
            <a:off x="5829953" y="3045612"/>
            <a:ext cx="396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GeH4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2B9CFE-6B4D-486F-A823-7A425F07A139}"/>
              </a:ext>
            </a:extLst>
          </p:cNvPr>
          <p:cNvSpPr txBox="1"/>
          <p:nvPr/>
        </p:nvSpPr>
        <p:spPr>
          <a:xfrm rot="260591">
            <a:off x="5787240" y="3251625"/>
            <a:ext cx="438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Xe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DA8E18C-53C3-8B75-CF48-182E0102A40F}"/>
              </a:ext>
            </a:extLst>
          </p:cNvPr>
          <p:cNvSpPr txBox="1">
            <a:spLocks/>
          </p:cNvSpPr>
          <p:nvPr/>
        </p:nvSpPr>
        <p:spPr bwMode="gray">
          <a:xfrm>
            <a:off x="114873" y="267940"/>
            <a:ext cx="6571991" cy="833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6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82F7-E3FF-2611-F144-0D5CD519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58C6952E-F134-2E77-222C-6897068A16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58C6952E-F134-2E77-222C-6897068A16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ieren 30">
            <a:extLst>
              <a:ext uri="{FF2B5EF4-FFF2-40B4-BE49-F238E27FC236}">
                <a16:creationId xmlns:a16="http://schemas.microsoft.com/office/drawing/2014/main" id="{FC9F4F1C-08B8-C44B-9C9C-6BBA1B97F9D3}"/>
              </a:ext>
            </a:extLst>
          </p:cNvPr>
          <p:cNvGrpSpPr>
            <a:grpSpLocks noChangeAspect="1"/>
          </p:cNvGrpSpPr>
          <p:nvPr/>
        </p:nvGrpSpPr>
        <p:grpSpPr>
          <a:xfrm>
            <a:off x="1886766" y="1804732"/>
            <a:ext cx="735694" cy="619166"/>
            <a:chOff x="9945119" y="6277242"/>
            <a:chExt cx="2603218" cy="2530059"/>
          </a:xfrm>
        </p:grpSpPr>
        <p:pic>
          <p:nvPicPr>
            <p:cNvPr id="6" name="Grafik 31">
              <a:extLst>
                <a:ext uri="{FF2B5EF4-FFF2-40B4-BE49-F238E27FC236}">
                  <a16:creationId xmlns:a16="http://schemas.microsoft.com/office/drawing/2014/main" id="{934FBAD7-632A-D4DD-45C9-3FD6F9FF1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5119" y="6277242"/>
              <a:ext cx="2603218" cy="2530059"/>
            </a:xfrm>
            <a:prstGeom prst="rect">
              <a:avLst/>
            </a:prstGeom>
          </p:spPr>
        </p:pic>
        <p:sp>
          <p:nvSpPr>
            <p:cNvPr id="7" name="Textfeld 32">
              <a:extLst>
                <a:ext uri="{FF2B5EF4-FFF2-40B4-BE49-F238E27FC236}">
                  <a16:creationId xmlns:a16="http://schemas.microsoft.com/office/drawing/2014/main" id="{A1ED3FD7-28CF-D050-0D33-83E0428AA9AA}"/>
                </a:ext>
              </a:extLst>
            </p:cNvPr>
            <p:cNvSpPr txBox="1"/>
            <p:nvPr/>
          </p:nvSpPr>
          <p:spPr>
            <a:xfrm>
              <a:off x="10156000" y="6721220"/>
              <a:ext cx="2181442" cy="1659756"/>
            </a:xfrm>
            <a:prstGeom prst="rect">
              <a:avLst/>
            </a:prstGeom>
            <a:noFill/>
          </p:spPr>
          <p:txBody>
            <a:bodyPr wrap="none" lIns="63967" tIns="63967" rIns="63967" bIns="63967" rtlCol="0" anchor="ctr" anchorCtr="0">
              <a:spAutoFit/>
            </a:bodyPr>
            <a:lstStyle/>
            <a:p>
              <a:pPr marL="0" marR="0" lvl="0" indent="0" algn="ctr" defTabSz="121886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A0E1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ECC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D1840D-0958-D16A-EE46-53E336A41DEB}"/>
              </a:ext>
            </a:extLst>
          </p:cNvPr>
          <p:cNvGrpSpPr>
            <a:grpSpLocks noChangeAspect="1"/>
          </p:cNvGrpSpPr>
          <p:nvPr/>
        </p:nvGrpSpPr>
        <p:grpSpPr>
          <a:xfrm>
            <a:off x="1895629" y="2793933"/>
            <a:ext cx="676097" cy="626807"/>
            <a:chOff x="8853390" y="4373163"/>
            <a:chExt cx="1840012" cy="1792140"/>
          </a:xfrm>
        </p:grpSpPr>
        <p:pic>
          <p:nvPicPr>
            <p:cNvPr id="9" name="Grafik 25">
              <a:extLst>
                <a:ext uri="{FF2B5EF4-FFF2-40B4-BE49-F238E27FC236}">
                  <a16:creationId xmlns:a16="http://schemas.microsoft.com/office/drawing/2014/main" id="{3961DC95-FFC2-6FAB-0BAD-46E9746C3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53390" y="4373163"/>
              <a:ext cx="1840012" cy="1792140"/>
            </a:xfrm>
            <a:prstGeom prst="rect">
              <a:avLst/>
            </a:prstGeom>
          </p:spPr>
        </p:pic>
        <p:pic>
          <p:nvPicPr>
            <p:cNvPr id="10" name="Grafik 40">
              <a:extLst>
                <a:ext uri="{FF2B5EF4-FFF2-40B4-BE49-F238E27FC236}">
                  <a16:creationId xmlns:a16="http://schemas.microsoft.com/office/drawing/2014/main" id="{A4B783A8-B4B8-F676-F639-E92A7AEB3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08149" y="4983868"/>
              <a:ext cx="730124" cy="657558"/>
            </a:xfrm>
            <a:prstGeom prst="rect">
              <a:avLst/>
            </a:prstGeom>
          </p:spPr>
        </p:pic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783755D-8061-6492-CF05-BF7B6136178A}"/>
              </a:ext>
            </a:extLst>
          </p:cNvPr>
          <p:cNvSpPr/>
          <p:nvPr/>
        </p:nvSpPr>
        <p:spPr bwMode="auto">
          <a:xfrm>
            <a:off x="2073437" y="2489589"/>
            <a:ext cx="314144" cy="25028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7F8C1-9994-2284-E51B-B7F45B92B79E}"/>
              </a:ext>
            </a:extLst>
          </p:cNvPr>
          <p:cNvSpPr txBox="1"/>
          <p:nvPr/>
        </p:nvSpPr>
        <p:spPr>
          <a:xfrm>
            <a:off x="2736537" y="2921543"/>
            <a:ext cx="5265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SAP Business Suite for SAP HANA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(SAP S4HANA or short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S4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) architecture shift to ‘in-memory’ HANA database, User Interface mobile centric (FIORI)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271E7-C8F6-118E-7B6E-9806F7705434}"/>
              </a:ext>
            </a:extLst>
          </p:cNvPr>
          <p:cNvSpPr txBox="1"/>
          <p:nvPr/>
        </p:nvSpPr>
        <p:spPr>
          <a:xfrm>
            <a:off x="2736536" y="1792021"/>
            <a:ext cx="5806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SAP ERP Central Component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(SAP ECC) runs on ‘classic’ SQL (ORACLE) database –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end-of-life 2025/ 27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A8137-7872-D3E0-A941-0AC8B954E6E6}"/>
              </a:ext>
            </a:extLst>
          </p:cNvPr>
          <p:cNvSpPr txBox="1"/>
          <p:nvPr/>
        </p:nvSpPr>
        <p:spPr>
          <a:xfrm>
            <a:off x="2736537" y="2363767"/>
            <a:ext cx="5265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SAP technology transformation required</a:t>
            </a: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as opposed to JDE upgrade from 9.0 to 9.2 being ‘just’ a technology migration / upgrade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A8448-C01B-053E-E0AF-081B11C229A6}"/>
              </a:ext>
            </a:extLst>
          </p:cNvPr>
          <p:cNvSpPr txBox="1"/>
          <p:nvPr/>
        </p:nvSpPr>
        <p:spPr>
          <a:xfrm>
            <a:off x="605189" y="1733827"/>
            <a:ext cx="112562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established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2004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retires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2025 - 2027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D3F30-0704-DB3B-AD93-A3B2421EA164}"/>
              </a:ext>
            </a:extLst>
          </p:cNvPr>
          <p:cNvSpPr txBox="1"/>
          <p:nvPr/>
        </p:nvSpPr>
        <p:spPr>
          <a:xfrm>
            <a:off x="676888" y="2682011"/>
            <a:ext cx="105830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established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2015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retires earliest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2040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08257-48F3-F18C-0A58-2FDBF0184C73}"/>
              </a:ext>
            </a:extLst>
          </p:cNvPr>
          <p:cNvSpPr txBox="1"/>
          <p:nvPr/>
        </p:nvSpPr>
        <p:spPr>
          <a:xfrm>
            <a:off x="1093090" y="3679306"/>
            <a:ext cx="697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Impact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6A6A0-871B-958C-A7C6-5D7F09F0A54B}"/>
              </a:ext>
            </a:extLst>
          </p:cNvPr>
          <p:cNvSpPr txBox="1"/>
          <p:nvPr/>
        </p:nvSpPr>
        <p:spPr>
          <a:xfrm>
            <a:off x="436883" y="1337224"/>
            <a:ext cx="830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Technology change requires landscape </a:t>
            </a:r>
            <a:r>
              <a:rPr kumimoji="0" lang="en-US" sz="1600" b="1" i="0" u="sng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Transformation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as opposed to </a:t>
            </a:r>
            <a:r>
              <a:rPr kumimoji="0" lang="en-US" sz="1600" b="1" i="0" u="sng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Upgrade</a:t>
            </a:r>
            <a:endParaRPr kumimoji="0" lang="en-US" sz="16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D2BB977-C7D8-B49E-D31E-B049239F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57" y="4229748"/>
            <a:ext cx="1494669" cy="300537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+mj-lt"/>
              </a:rPr>
              <a:t>In-Memory Database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EF9D516-0094-B8E4-493C-535098D8539C}"/>
              </a:ext>
            </a:extLst>
          </p:cNvPr>
          <p:cNvSpPr txBox="1">
            <a:spLocks/>
          </p:cNvSpPr>
          <p:nvPr/>
        </p:nvSpPr>
        <p:spPr bwMode="gray">
          <a:xfrm>
            <a:off x="1921353" y="3995420"/>
            <a:ext cx="7044747" cy="78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177800" algn="l"/>
              </a:tabLst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361950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539750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717550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95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895350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5986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0558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5130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9702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Much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higher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application and integrated systems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performance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(in-build Analytics, e.g. eChannel benefits)</a:t>
            </a:r>
          </a:p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Significant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Data Model changes,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code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and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data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conversion projects </a:t>
            </a:r>
          </a:p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In-memory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TB cost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factors more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expensive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, need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reduce data volumes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(Archiving: 2y data retention)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A34CBA-DA47-8777-99F8-75D610BD834D}"/>
              </a:ext>
            </a:extLst>
          </p:cNvPr>
          <p:cNvSpPr/>
          <p:nvPr/>
        </p:nvSpPr>
        <p:spPr bwMode="auto">
          <a:xfrm>
            <a:off x="151428" y="3701178"/>
            <a:ext cx="8875356" cy="2819543"/>
          </a:xfrm>
          <a:prstGeom prst="roundRect">
            <a:avLst>
              <a:gd name="adj" fmla="val 3182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DB6460-E2BD-F030-C4AB-3CCF4147898F}"/>
              </a:ext>
            </a:extLst>
          </p:cNvPr>
          <p:cNvSpPr/>
          <p:nvPr/>
        </p:nvSpPr>
        <p:spPr bwMode="auto">
          <a:xfrm>
            <a:off x="151428" y="1279428"/>
            <a:ext cx="8858250" cy="2292796"/>
          </a:xfrm>
          <a:prstGeom prst="roundRect">
            <a:avLst>
              <a:gd name="adj" fmla="val 4430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08BA055-2094-ECF2-0B27-AEB983CCBE75}"/>
              </a:ext>
            </a:extLst>
          </p:cNvPr>
          <p:cNvSpPr txBox="1">
            <a:spLocks/>
          </p:cNvSpPr>
          <p:nvPr/>
        </p:nvSpPr>
        <p:spPr bwMode="gray">
          <a:xfrm>
            <a:off x="289057" y="5148600"/>
            <a:ext cx="1494669" cy="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177800" algn="l"/>
              </a:tabLst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361950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539750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717550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95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895350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5986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0558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5130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9702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LindeDaxPowerPoint" pitchFamily="34" charset="0"/>
              <a:buNone/>
              <a:tabLst>
                <a:tab pos="177800" algn="l"/>
              </a:tabLst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SAP Application Suite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0D24A2B-0DB3-694E-4153-71E4344A6FAE}"/>
              </a:ext>
            </a:extLst>
          </p:cNvPr>
          <p:cNvSpPr txBox="1">
            <a:spLocks/>
          </p:cNvSpPr>
          <p:nvPr/>
        </p:nvSpPr>
        <p:spPr bwMode="gray">
          <a:xfrm>
            <a:off x="1921353" y="4966034"/>
            <a:ext cx="7044747" cy="78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177800" algn="l"/>
              </a:tabLst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361950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539750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717550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95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895350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5986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0558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5130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9702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SAP is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renovating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most of the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peripheral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suite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applications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 in parallel</a:t>
            </a:r>
          </a:p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Linde must address </a:t>
            </a:r>
            <a:r>
              <a:rPr lang="en-US" sz="1200">
                <a:solidFill>
                  <a:srgbClr val="000000"/>
                </a:solidFill>
                <a:latin typeface="LindeDaxPowerPoint"/>
              </a:rPr>
              <a:t>~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40 systems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as part of the landscape transformation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</a:endParaRPr>
          </a:p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Some system migrations, some replacements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AC7B1E-0EF7-231C-7EF7-E45B3A33290C}"/>
              </a:ext>
            </a:extLst>
          </p:cNvPr>
          <p:cNvSpPr txBox="1">
            <a:spLocks/>
          </p:cNvSpPr>
          <p:nvPr/>
        </p:nvSpPr>
        <p:spPr bwMode="gray">
          <a:xfrm>
            <a:off x="289056" y="6067453"/>
            <a:ext cx="1494669" cy="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177800" algn="l"/>
              </a:tabLst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361950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539750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717550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95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895350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5986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0558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5130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9702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LindeDaxPowerPoint" pitchFamily="34" charset="0"/>
              <a:buNone/>
              <a:tabLst>
                <a:tab pos="177800" algn="l"/>
              </a:tabLst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Business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77978B-0909-47A7-7B79-3E187DF06891}"/>
              </a:ext>
            </a:extLst>
          </p:cNvPr>
          <p:cNvSpPr txBox="1">
            <a:spLocks/>
          </p:cNvSpPr>
          <p:nvPr/>
        </p:nvSpPr>
        <p:spPr bwMode="gray">
          <a:xfrm>
            <a:off x="1921353" y="5936649"/>
            <a:ext cx="7044747" cy="48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177800" algn="l"/>
              </a:tabLst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361950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539750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717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717550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95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LindeDaxPowerPoint" pitchFamily="34" charset="0"/>
              <a:buChar char="–"/>
              <a:tabLst>
                <a:tab pos="895350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5986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0558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5130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970213" indent="-3778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har char="—"/>
              <a:tabLst>
                <a:tab pos="265113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Albeit multiple workshops with SAP and Linde experts,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insignificant benefits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for gases business identified</a:t>
            </a:r>
          </a:p>
          <a:p>
            <a:pPr marL="177800" marR="0" lvl="0" indent="-17780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-"/>
              <a:tabLst>
                <a:tab pos="177800" algn="l"/>
              </a:tabLst>
              <a:defRPr/>
            </a:pPr>
            <a:r>
              <a:rPr lang="en-US" sz="1200">
                <a:solidFill>
                  <a:srgbClr val="000000"/>
                </a:solidFill>
                <a:latin typeface="LindeDaxPowerPoint"/>
              </a:rPr>
              <a:t>Hence </a:t>
            </a:r>
            <a:r>
              <a:rPr lang="en-US" sz="1200" b="1">
                <a:solidFill>
                  <a:srgbClr val="000000"/>
                </a:solidFill>
                <a:latin typeface="LindeDaxPowerPoint"/>
              </a:rPr>
              <a:t>technical transformation program </a:t>
            </a:r>
            <a:r>
              <a:rPr lang="en-US" sz="1200">
                <a:solidFill>
                  <a:srgbClr val="000000"/>
                </a:solidFill>
                <a:latin typeface="LindeDaxPowerPoint"/>
              </a:rPr>
              <a:t>required (a.k.a. Brownfield)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1B9074B-CC25-7593-04C2-D9EF2349B4A6}"/>
              </a:ext>
            </a:extLst>
          </p:cNvPr>
          <p:cNvSpPr txBox="1">
            <a:spLocks/>
          </p:cNvSpPr>
          <p:nvPr/>
        </p:nvSpPr>
        <p:spPr bwMode="gray">
          <a:xfrm>
            <a:off x="169233" y="244610"/>
            <a:ext cx="6571991" cy="833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0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>
            <a:extLst>
              <a:ext uri="{FF2B5EF4-FFF2-40B4-BE49-F238E27FC236}">
                <a16:creationId xmlns:a16="http://schemas.microsoft.com/office/drawing/2014/main" id="{CAD0FD9A-A451-E5B2-3D5B-0BC680301B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31" name="Object 30" hidden="1">
                        <a:extLst>
                          <a:ext uri="{FF2B5EF4-FFF2-40B4-BE49-F238E27FC236}">
                            <a16:creationId xmlns:a16="http://schemas.microsoft.com/office/drawing/2014/main" id="{CAD0FD9A-A451-E5B2-3D5B-0BC680301B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B9C07D-CC60-4400-8484-6CA5C7F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S/4 HANA Technical Transformation Program</a:t>
            </a:r>
            <a:br>
              <a:rPr lang="en-US"/>
            </a:br>
            <a:r>
              <a:rPr lang="en-US" sz="1600">
                <a:solidFill>
                  <a:schemeClr val="accent5"/>
                </a:solidFill>
              </a:rPr>
              <a:t>Selective Data Transition (SDT)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64BFDC-D821-3783-81C3-3D5A43BE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4057885"/>
            <a:ext cx="4103688" cy="2183239"/>
          </a:xfrm>
        </p:spPr>
        <p:txBody>
          <a:bodyPr/>
          <a:lstStyle/>
          <a:p>
            <a:r>
              <a:rPr lang="en-US" sz="1200"/>
              <a:t>ECC System is converted “in place”: the former ECC system </a:t>
            </a:r>
            <a:r>
              <a:rPr lang="en-US" sz="1200" u="sng"/>
              <a:t>becomes</a:t>
            </a:r>
            <a:r>
              <a:rPr lang="en-US" sz="1200"/>
              <a:t> an S4 system at cutover</a:t>
            </a:r>
          </a:p>
          <a:p>
            <a:r>
              <a:rPr lang="en-US" sz="1200"/>
              <a:t>Code AND Data is converted using the SAP standard Software update manager (SUM) at cutover</a:t>
            </a:r>
          </a:p>
          <a:p>
            <a:r>
              <a:rPr lang="en-US" sz="1200"/>
              <a:t>Two major disadvantages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sz="1200"/>
              <a:t>Required preparation projects driven by S4 changes (“simplification”) with significant overhead</a:t>
            </a:r>
          </a:p>
          <a:p>
            <a:pPr marL="520700" lvl="1" indent="-342900">
              <a:buFont typeface="+mj-lt"/>
              <a:buAutoNum type="arabicPeriod"/>
            </a:pPr>
            <a:r>
              <a:rPr lang="en-US" sz="1200"/>
              <a:t>BOCT EHP0 End of Live is 2025 – with SUM, we could not make that date for BOCT systems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224A8F-B3D2-14DC-BC7B-7A02D758976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16463" y="4795414"/>
            <a:ext cx="4103687" cy="1445710"/>
          </a:xfrm>
        </p:spPr>
        <p:txBody>
          <a:bodyPr/>
          <a:lstStyle/>
          <a:p>
            <a:r>
              <a:rPr lang="en-US" sz="1200"/>
              <a:t>SDT separates code conversion from data migration</a:t>
            </a:r>
          </a:p>
          <a:p>
            <a:pPr lvl="1"/>
            <a:r>
              <a:rPr lang="en-US" sz="1200"/>
              <a:t>Minimizing pre-project overhead e.g. New Ledger, CVI, etc. data issues handled as mappings</a:t>
            </a:r>
          </a:p>
          <a:p>
            <a:pPr lvl="1"/>
            <a:r>
              <a:rPr lang="en-US" sz="1200"/>
              <a:t>Allows Linde to transform BOCT with EoL 2025</a:t>
            </a:r>
          </a:p>
          <a:p>
            <a:pPr lvl="1"/>
            <a:r>
              <a:rPr lang="en-US" sz="1200"/>
              <a:t>Enables regions for staggered go-lives (RSE, potentially InTouch regions later)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007601-3D6F-E631-15E7-E14552FA8637}"/>
              </a:ext>
            </a:extLst>
          </p:cNvPr>
          <p:cNvCxnSpPr/>
          <p:nvPr/>
        </p:nvCxnSpPr>
        <p:spPr bwMode="auto">
          <a:xfrm>
            <a:off x="4549514" y="1379095"/>
            <a:ext cx="0" cy="530651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707F3-0217-0921-142A-3FE155F65956}"/>
              </a:ext>
            </a:extLst>
          </p:cNvPr>
          <p:cNvSpPr txBox="1"/>
          <p:nvPr/>
        </p:nvSpPr>
        <p:spPr>
          <a:xfrm>
            <a:off x="442678" y="1439053"/>
            <a:ext cx="347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Standard ECC-S4 Conversion Approach: “In Place Conversion”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B0E1D-5AF8-0265-7490-7124830E28C4}"/>
              </a:ext>
            </a:extLst>
          </p:cNvPr>
          <p:cNvSpPr txBox="1"/>
          <p:nvPr/>
        </p:nvSpPr>
        <p:spPr>
          <a:xfrm>
            <a:off x="5065399" y="1439053"/>
            <a:ext cx="347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Data Migration Approach: 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rPr>
              <a:t>“Selective Data Transition”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pic>
        <p:nvPicPr>
          <p:cNvPr id="1026" name="Picture 2" descr="Sap Ecc R3 - To Whom It May Concern Letter">
            <a:extLst>
              <a:ext uri="{FF2B5EF4-FFF2-40B4-BE49-F238E27FC236}">
                <a16:creationId xmlns:a16="http://schemas.microsoft.com/office/drawing/2014/main" id="{3C9F247B-3C63-63AF-2C18-46EEDF97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5" y="2862576"/>
            <a:ext cx="1126983" cy="6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SAP S/4HANA - Edafa Group1">
            <a:extLst>
              <a:ext uri="{FF2B5EF4-FFF2-40B4-BE49-F238E27FC236}">
                <a16:creationId xmlns:a16="http://schemas.microsoft.com/office/drawing/2014/main" id="{D967FA56-0FDE-BD57-27C6-61FC5E8C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08" y="2757644"/>
            <a:ext cx="1183161" cy="7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83B4BA4-D9AF-C979-983F-10817FB3D939}"/>
              </a:ext>
            </a:extLst>
          </p:cNvPr>
          <p:cNvSpPr/>
          <p:nvPr/>
        </p:nvSpPr>
        <p:spPr bwMode="auto">
          <a:xfrm>
            <a:off x="1667585" y="2944694"/>
            <a:ext cx="978408" cy="484632"/>
          </a:xfrm>
          <a:prstGeom prst="rightArrow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ndeDaxPowerPoint" pitchFamily="34" charset="0"/>
              </a:rPr>
              <a:t>“In place”</a:t>
            </a:r>
          </a:p>
        </p:txBody>
      </p:sp>
      <p:pic>
        <p:nvPicPr>
          <p:cNvPr id="14" name="Picture 2" descr="Sap Ecc R3 - To Whom It May Concern Letter">
            <a:extLst>
              <a:ext uri="{FF2B5EF4-FFF2-40B4-BE49-F238E27FC236}">
                <a16:creationId xmlns:a16="http://schemas.microsoft.com/office/drawing/2014/main" id="{9A280F89-9BBE-763A-BE79-CD6F651F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22" y="3893682"/>
            <a:ext cx="1126983" cy="6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at is SAP S/4HANA - Edafa Group1">
            <a:extLst>
              <a:ext uri="{FF2B5EF4-FFF2-40B4-BE49-F238E27FC236}">
                <a16:creationId xmlns:a16="http://schemas.microsoft.com/office/drawing/2014/main" id="{AE022198-78C5-AA37-6735-9EC4A32F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69" y="2058458"/>
            <a:ext cx="1183161" cy="7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27F19A-37EF-0702-F9BA-B68C1B440281}"/>
              </a:ext>
            </a:extLst>
          </p:cNvPr>
          <p:cNvCxnSpPr>
            <a:stCxn id="14" idx="0"/>
            <a:endCxn id="15" idx="1"/>
          </p:cNvCxnSpPr>
          <p:nvPr/>
        </p:nvCxnSpPr>
        <p:spPr bwMode="auto">
          <a:xfrm rot="5400000" flipH="1" flipV="1">
            <a:off x="5771025" y="1934739"/>
            <a:ext cx="1443333" cy="2474555"/>
          </a:xfrm>
          <a:prstGeom prst="bentConnector2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137ECD-70F3-90F1-7DEE-7914381103D2}"/>
              </a:ext>
            </a:extLst>
          </p:cNvPr>
          <p:cNvCxnSpPr>
            <a:stCxn id="14" idx="3"/>
            <a:endCxn id="15" idx="2"/>
          </p:cNvCxnSpPr>
          <p:nvPr/>
        </p:nvCxnSpPr>
        <p:spPr bwMode="auto">
          <a:xfrm flipV="1">
            <a:off x="5818905" y="2842239"/>
            <a:ext cx="2502645" cy="1375878"/>
          </a:xfrm>
          <a:prstGeom prst="bentConnector2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876C90-5D56-B3E8-1DA9-97A47CF99A79}"/>
              </a:ext>
            </a:extLst>
          </p:cNvPr>
          <p:cNvSpPr txBox="1"/>
          <p:nvPr/>
        </p:nvSpPr>
        <p:spPr>
          <a:xfrm>
            <a:off x="5678980" y="2920984"/>
            <a:ext cx="1916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Code/Customization conversion decoupled from data migration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8AF0D-BCCB-4BC3-A1D6-27C77A217E75}"/>
              </a:ext>
            </a:extLst>
          </p:cNvPr>
          <p:cNvSpPr txBox="1"/>
          <p:nvPr/>
        </p:nvSpPr>
        <p:spPr>
          <a:xfrm>
            <a:off x="5220945" y="2188739"/>
            <a:ext cx="252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b="0">
                <a:solidFill>
                  <a:schemeClr val="bg1">
                    <a:lumMod val="50000"/>
                  </a:schemeClr>
                </a:solidFill>
              </a:rPr>
              <a:t>“Shell” System Conversion,</a:t>
            </a:r>
            <a:br>
              <a:rPr lang="en-US" b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0">
                <a:solidFill>
                  <a:schemeClr val="bg1">
                    <a:lumMod val="50000"/>
                  </a:schemeClr>
                </a:solidFill>
              </a:rPr>
              <a:t>fixing only what is necessary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8E255-8FF9-6CE3-AC38-221689E66351}"/>
              </a:ext>
            </a:extLst>
          </p:cNvPr>
          <p:cNvSpPr txBox="1"/>
          <p:nvPr/>
        </p:nvSpPr>
        <p:spPr>
          <a:xfrm>
            <a:off x="5678980" y="4200332"/>
            <a:ext cx="275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b="0">
                <a:solidFill>
                  <a:schemeClr val="bg1">
                    <a:lumMod val="50000"/>
                  </a:schemeClr>
                </a:solidFill>
              </a:rPr>
              <a:t>SDT tool supported Data Migration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0F5283-5C2E-7357-749C-793ADC244BA9}"/>
              </a:ext>
            </a:extLst>
          </p:cNvPr>
          <p:cNvSpPr txBox="1"/>
          <p:nvPr/>
        </p:nvSpPr>
        <p:spPr>
          <a:xfrm>
            <a:off x="4583984" y="3636884"/>
            <a:ext cx="693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Existing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0CA0F4-61D6-2481-6CF5-69D1B33C2EB1}"/>
              </a:ext>
            </a:extLst>
          </p:cNvPr>
          <p:cNvSpPr txBox="1"/>
          <p:nvPr/>
        </p:nvSpPr>
        <p:spPr>
          <a:xfrm>
            <a:off x="8340595" y="1902550"/>
            <a:ext cx="47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New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7321DC1-A684-BECB-2932-E2DB56E33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289" y="1544039"/>
            <a:ext cx="381338" cy="3787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08E7D0-CE77-B929-6F8F-76D32C825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57" y="1544039"/>
            <a:ext cx="359787" cy="3787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A157B62-B826-E4AF-949F-74743C8A9AEF}"/>
              </a:ext>
            </a:extLst>
          </p:cNvPr>
          <p:cNvSpPr txBox="1"/>
          <p:nvPr/>
        </p:nvSpPr>
        <p:spPr>
          <a:xfrm>
            <a:off x="520376" y="2617971"/>
            <a:ext cx="693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Existing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88FD9-037C-751D-7838-048940872120}"/>
              </a:ext>
            </a:extLst>
          </p:cNvPr>
          <p:cNvSpPr txBox="1"/>
          <p:nvPr/>
        </p:nvSpPr>
        <p:spPr>
          <a:xfrm>
            <a:off x="2697711" y="2614006"/>
            <a:ext cx="1390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Existing Converted</a:t>
            </a:r>
          </a:p>
        </p:txBody>
      </p:sp>
    </p:spTree>
    <p:extLst>
      <p:ext uri="{BB962C8B-B14F-4D97-AF65-F5344CB8AC3E}">
        <p14:creationId xmlns:p14="http://schemas.microsoft.com/office/powerpoint/2010/main" val="13315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D66239D1-6E54-4B14-AAE7-E06D6F0BF606}"/>
              </a:ext>
            </a:extLst>
          </p:cNvPr>
          <p:cNvSpPr/>
          <p:nvPr/>
        </p:nvSpPr>
        <p:spPr bwMode="auto">
          <a:xfrm rot="16200000">
            <a:off x="2107922" y="2603747"/>
            <a:ext cx="2306812" cy="5546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Project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56688-01B2-475B-8721-5F28DB21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86" y="152400"/>
            <a:ext cx="6661149" cy="1023937"/>
          </a:xfrm>
        </p:spPr>
        <p:txBody>
          <a:bodyPr/>
          <a:lstStyle/>
          <a:p>
            <a:r>
              <a:rPr lang="en-US"/>
              <a:t>S/4 HANA Technical Transformation Program</a:t>
            </a:r>
            <a:br>
              <a:rPr lang="en-US"/>
            </a:br>
            <a:r>
              <a:rPr lang="en-US" sz="1600" err="1">
                <a:solidFill>
                  <a:schemeClr val="accent5"/>
                </a:solidFill>
              </a:rPr>
              <a:t>Program</a:t>
            </a:r>
            <a:r>
              <a:rPr lang="en-US" sz="1600">
                <a:solidFill>
                  <a:schemeClr val="accent5"/>
                </a:solidFill>
              </a:rPr>
              <a:t> Organization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6C55F0-2477-4092-B9CA-C64C013F1428}"/>
              </a:ext>
            </a:extLst>
          </p:cNvPr>
          <p:cNvGrpSpPr/>
          <p:nvPr/>
        </p:nvGrpSpPr>
        <p:grpSpPr>
          <a:xfrm>
            <a:off x="843280" y="4304208"/>
            <a:ext cx="995782" cy="548640"/>
            <a:chOff x="5875316" y="2512569"/>
            <a:chExt cx="914399" cy="474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59A91-086C-4DB1-AA93-72119C4E544D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Deployment Manager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B24B23-A08F-4AC1-BA93-0CEAF8E34F27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Sujoy Sen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FC8FE4-1BD8-45DD-AC7F-7D34D7F6983A}"/>
              </a:ext>
            </a:extLst>
          </p:cNvPr>
          <p:cNvCxnSpPr/>
          <p:nvPr/>
        </p:nvCxnSpPr>
        <p:spPr bwMode="auto">
          <a:xfrm flipH="1">
            <a:off x="2000863" y="3427866"/>
            <a:ext cx="5245215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3A6158F-0047-4424-93DB-5E9A2869F35A}"/>
              </a:ext>
            </a:extLst>
          </p:cNvPr>
          <p:cNvCxnSpPr/>
          <p:nvPr/>
        </p:nvCxnSpPr>
        <p:spPr bwMode="auto">
          <a:xfrm flipV="1">
            <a:off x="7132668" y="4963158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D5BBD1-8604-4C34-A3DE-162809DBC1F7}"/>
              </a:ext>
            </a:extLst>
          </p:cNvPr>
          <p:cNvCxnSpPr/>
          <p:nvPr/>
        </p:nvCxnSpPr>
        <p:spPr bwMode="auto">
          <a:xfrm flipH="1">
            <a:off x="1976654" y="3969862"/>
            <a:ext cx="1059" cy="22164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6BAE434-2E25-424D-B298-290C3AFB6DF6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4658" y="4590924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B19C44A-8F42-4AAF-9972-1FE48F2CC166}"/>
              </a:ext>
            </a:extLst>
          </p:cNvPr>
          <p:cNvCxnSpPr/>
          <p:nvPr/>
        </p:nvCxnSpPr>
        <p:spPr bwMode="auto">
          <a:xfrm flipV="1">
            <a:off x="1834658" y="6177065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F94263A-7A5A-4333-8224-40BC951B89A6}"/>
              </a:ext>
            </a:extLst>
          </p:cNvPr>
          <p:cNvCxnSpPr/>
          <p:nvPr/>
        </p:nvCxnSpPr>
        <p:spPr bwMode="auto">
          <a:xfrm flipV="1">
            <a:off x="1834658" y="5395468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8170D3-D210-4467-A135-1344302D98BF}"/>
              </a:ext>
            </a:extLst>
          </p:cNvPr>
          <p:cNvCxnSpPr/>
          <p:nvPr/>
        </p:nvCxnSpPr>
        <p:spPr bwMode="auto">
          <a:xfrm flipH="1" flipV="1">
            <a:off x="1994647" y="2388836"/>
            <a:ext cx="3750" cy="12726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E15808F-985F-49B2-A239-B963D798205F}"/>
              </a:ext>
            </a:extLst>
          </p:cNvPr>
          <p:cNvSpPr/>
          <p:nvPr/>
        </p:nvSpPr>
        <p:spPr bwMode="auto">
          <a:xfrm>
            <a:off x="7183898" y="6607002"/>
            <a:ext cx="687003" cy="150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Office" panose="020B0500000000020000" pitchFamily="34" charset="0"/>
                <a:ea typeface="+mn-ea"/>
                <a:cs typeface="Arial" charset="0"/>
              </a:rPr>
              <a:t>Regional 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D91F97-020A-4256-B45B-F693E87FCC17}"/>
              </a:ext>
            </a:extLst>
          </p:cNvPr>
          <p:cNvSpPr/>
          <p:nvPr/>
        </p:nvSpPr>
        <p:spPr bwMode="auto">
          <a:xfrm>
            <a:off x="7935902" y="6607002"/>
            <a:ext cx="687003" cy="150601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Office" panose="020B0500000000020000" pitchFamily="34" charset="0"/>
                <a:ea typeface="+mn-ea"/>
                <a:cs typeface="Arial" charset="0"/>
              </a:rPr>
              <a:t>Corporate Function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CFEA06-9765-45B9-98E7-7DBC93113E98}"/>
              </a:ext>
            </a:extLst>
          </p:cNvPr>
          <p:cNvGrpSpPr/>
          <p:nvPr/>
        </p:nvGrpSpPr>
        <p:grpSpPr>
          <a:xfrm>
            <a:off x="6716858" y="3556391"/>
            <a:ext cx="1083075" cy="448953"/>
            <a:chOff x="4341048" y="3254194"/>
            <a:chExt cx="914399" cy="4693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253180-E682-42C8-BDCE-57C2CAEE1F15}"/>
                </a:ext>
              </a:extLst>
            </p:cNvPr>
            <p:cNvSpPr/>
            <p:nvPr/>
          </p:nvSpPr>
          <p:spPr bwMode="auto">
            <a:xfrm>
              <a:off x="4341048" y="3254194"/>
              <a:ext cx="914399" cy="245408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Global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Program Manager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90FE7F-92DA-4701-809E-62A2CADAFF19}"/>
                </a:ext>
              </a:extLst>
            </p:cNvPr>
            <p:cNvSpPr/>
            <p:nvPr/>
          </p:nvSpPr>
          <p:spPr bwMode="auto">
            <a:xfrm>
              <a:off x="4343400" y="3494931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Stephan Domes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C4BF97C-F767-441A-BEAA-8D58432BE4A8}"/>
              </a:ext>
            </a:extLst>
          </p:cNvPr>
          <p:cNvGrpSpPr/>
          <p:nvPr/>
        </p:nvGrpSpPr>
        <p:grpSpPr>
          <a:xfrm>
            <a:off x="843280" y="5895164"/>
            <a:ext cx="995784" cy="548640"/>
            <a:chOff x="5875316" y="2512569"/>
            <a:chExt cx="914402" cy="47400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B71C9B0-B4AA-4B24-A6CE-670EE5B3A576}"/>
                </a:ext>
              </a:extLst>
            </p:cNvPr>
            <p:cNvSpPr/>
            <p:nvPr/>
          </p:nvSpPr>
          <p:spPr bwMode="auto">
            <a:xfrm>
              <a:off x="5875319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RSP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 Deployment Manager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69CAB90-E5AE-469D-BB54-A26A428C9116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Damian Noll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BFBB1D-A62B-4DC9-AC1C-B642FD20A4A7}"/>
              </a:ext>
            </a:extLst>
          </p:cNvPr>
          <p:cNvGrpSpPr/>
          <p:nvPr/>
        </p:nvGrpSpPr>
        <p:grpSpPr>
          <a:xfrm>
            <a:off x="1546863" y="3546664"/>
            <a:ext cx="822960" cy="453422"/>
            <a:chOff x="5875316" y="2512569"/>
            <a:chExt cx="914399" cy="4740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61C0F3-F91A-4E90-A00A-187BE27EB148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APAC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Program Manager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F5B9CC-10EB-42AE-8A61-B62FD9B72DEA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Leon </a:t>
              </a:r>
              <a:r>
                <a:rPr kumimoji="0" lang="en-US" altLang="zh-CN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X</a:t>
              </a: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u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C158AA8-92E4-4A0A-9A5D-4543FA6C31D2}"/>
              </a:ext>
            </a:extLst>
          </p:cNvPr>
          <p:cNvGrpSpPr/>
          <p:nvPr/>
        </p:nvGrpSpPr>
        <p:grpSpPr>
          <a:xfrm>
            <a:off x="2466442" y="4304208"/>
            <a:ext cx="995782" cy="548640"/>
            <a:chOff x="5875316" y="2512569"/>
            <a:chExt cx="914399" cy="47400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E7A2898-6DE5-4489-8F76-F0DC8F9AA88C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RUI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Deployment Manager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A124A5B-406A-44BB-9B29-E0DF96277443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Neil Kitchen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90E3543-400B-4DB6-B170-3EC576AFA414}"/>
              </a:ext>
            </a:extLst>
          </p:cNvPr>
          <p:cNvCxnSpPr/>
          <p:nvPr/>
        </p:nvCxnSpPr>
        <p:spPr bwMode="auto">
          <a:xfrm flipH="1">
            <a:off x="3584318" y="4009560"/>
            <a:ext cx="1059" cy="137626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986D7722-0C86-4D76-A248-8FDC77F889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51847" y="4590924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CC36EA9-082B-4380-B183-7A93335218E8}"/>
              </a:ext>
            </a:extLst>
          </p:cNvPr>
          <p:cNvCxnSpPr/>
          <p:nvPr/>
        </p:nvCxnSpPr>
        <p:spPr bwMode="auto">
          <a:xfrm flipV="1">
            <a:off x="3585197" y="5383456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4A55C9E-F4D5-4D12-9D70-738868571E13}"/>
              </a:ext>
            </a:extLst>
          </p:cNvPr>
          <p:cNvCxnSpPr/>
          <p:nvPr/>
        </p:nvCxnSpPr>
        <p:spPr bwMode="auto">
          <a:xfrm flipV="1">
            <a:off x="3451847" y="5383456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8C39BF8-4953-4898-8FB6-FD2C881E2173}"/>
              </a:ext>
            </a:extLst>
          </p:cNvPr>
          <p:cNvGrpSpPr/>
          <p:nvPr/>
        </p:nvGrpSpPr>
        <p:grpSpPr>
          <a:xfrm>
            <a:off x="3154527" y="3553700"/>
            <a:ext cx="822960" cy="453425"/>
            <a:chOff x="5875316" y="2512566"/>
            <a:chExt cx="914399" cy="47401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0AE7E84-BBC1-4A8F-90FA-1398F03EFD88}"/>
                </a:ext>
              </a:extLst>
            </p:cNvPr>
            <p:cNvSpPr/>
            <p:nvPr/>
          </p:nvSpPr>
          <p:spPr bwMode="auto">
            <a:xfrm>
              <a:off x="5875316" y="2512566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EMEA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Program Manager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DEA1DB5-A828-457F-BE47-705153B87F44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  <a:cs typeface="Arial" charset="0"/>
                </a:rPr>
                <a:t>Husein Hassen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Office" panose="020B0500000000020000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5DA30E9-45B6-49B9-8001-3B01674B9490}"/>
              </a:ext>
            </a:extLst>
          </p:cNvPr>
          <p:cNvGrpSpPr/>
          <p:nvPr/>
        </p:nvGrpSpPr>
        <p:grpSpPr>
          <a:xfrm>
            <a:off x="3705806" y="4304208"/>
            <a:ext cx="995784" cy="548640"/>
            <a:chOff x="5875316" y="2512569"/>
            <a:chExt cx="914402" cy="47400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9759E61-7A2E-4E06-BCB8-A17057882178}"/>
                </a:ext>
              </a:extLst>
            </p:cNvPr>
            <p:cNvSpPr/>
            <p:nvPr/>
          </p:nvSpPr>
          <p:spPr bwMode="auto">
            <a:xfrm>
              <a:off x="5875319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REW/REE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 Deployment Manager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FA560B8-025C-4555-A22A-BD8ABC716C8A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tbd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6CD7143-AA3C-487A-985F-CE35431677D5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197" y="4590924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4C060C1-B746-4860-B02C-51A19B337E4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8164" y="4005897"/>
            <a:ext cx="1059" cy="36241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79F6BE1-82BA-4E9E-B746-ECF34162DCFB}"/>
              </a:ext>
            </a:extLst>
          </p:cNvPr>
          <p:cNvGrpSpPr/>
          <p:nvPr/>
        </p:nvGrpSpPr>
        <p:grpSpPr>
          <a:xfrm>
            <a:off x="1473200" y="2497319"/>
            <a:ext cx="1055995" cy="774928"/>
            <a:chOff x="6592624" y="1419651"/>
            <a:chExt cx="1191778" cy="77492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FC3CF6A-DC82-48AE-9C86-923C69F093FF}"/>
                </a:ext>
              </a:extLst>
            </p:cNvPr>
            <p:cNvSpPr/>
            <p:nvPr/>
          </p:nvSpPr>
          <p:spPr bwMode="auto">
            <a:xfrm>
              <a:off x="6595682" y="1419651"/>
              <a:ext cx="1188720" cy="23468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  <a:ln w="6350" algn="ctr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APAC IT Jour Fix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1247E69-EF7A-40E7-9BD6-69E4A57C9D91}"/>
                </a:ext>
              </a:extLst>
            </p:cNvPr>
            <p:cNvSpPr/>
            <p:nvPr/>
          </p:nvSpPr>
          <p:spPr bwMode="auto">
            <a:xfrm>
              <a:off x="6592624" y="1653046"/>
              <a:ext cx="1185662" cy="54153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Jason O’Brien,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Michael Kurtz*,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Goran Cederwall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2EE1590-6F92-401A-97DC-DBE2615E1322}"/>
              </a:ext>
            </a:extLst>
          </p:cNvPr>
          <p:cNvGrpSpPr/>
          <p:nvPr/>
        </p:nvGrpSpPr>
        <p:grpSpPr>
          <a:xfrm>
            <a:off x="4697748" y="2497319"/>
            <a:ext cx="1348395" cy="774928"/>
            <a:chOff x="6592624" y="1419651"/>
            <a:chExt cx="1191778" cy="77492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7F62530-178B-40A7-BB72-8FA565E9D7B1}"/>
                </a:ext>
              </a:extLst>
            </p:cNvPr>
            <p:cNvSpPr/>
            <p:nvPr/>
          </p:nvSpPr>
          <p:spPr bwMode="auto">
            <a:xfrm>
              <a:off x="6595682" y="1419651"/>
              <a:ext cx="1188720" cy="23468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  <a:ln w="6350" algn="ctr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Americas IT Jour Fix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8FDF58F-4724-414C-AA29-37672DA62FA9}"/>
                </a:ext>
              </a:extLst>
            </p:cNvPr>
            <p:cNvSpPr/>
            <p:nvPr/>
          </p:nvSpPr>
          <p:spPr bwMode="auto">
            <a:xfrm>
              <a:off x="6592624" y="1653046"/>
              <a:ext cx="1185662" cy="54153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Dulce Borjas, Adrian Espinosa, P. Casazza, Michael Kurtz*, Goran Cederwall, Nat T., K. </a:t>
              </a: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C</a:t>
              </a:r>
              <a:r>
                <a:rPr kumimoji="0" lang="en-US" sz="8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onrad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Office" panose="020B0500000000020000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86B9CF7-3CBE-4A50-A01F-3605E766C86C}"/>
              </a:ext>
            </a:extLst>
          </p:cNvPr>
          <p:cNvCxnSpPr/>
          <p:nvPr/>
        </p:nvCxnSpPr>
        <p:spPr bwMode="auto">
          <a:xfrm flipH="1">
            <a:off x="1993159" y="3285837"/>
            <a:ext cx="1059" cy="2722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E6B7A-C60A-4464-AF8E-EEDD78163B20}"/>
              </a:ext>
            </a:extLst>
          </p:cNvPr>
          <p:cNvGrpSpPr/>
          <p:nvPr/>
        </p:nvGrpSpPr>
        <p:grpSpPr>
          <a:xfrm>
            <a:off x="843280" y="5099686"/>
            <a:ext cx="995782" cy="548640"/>
            <a:chOff x="5875316" y="2512569"/>
            <a:chExt cx="914399" cy="474008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40BE8C3-4BDE-4C10-8E22-D48198FDD405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RGC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 Deployment Manager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DA662A6-9742-4F2B-84D7-8C0608168BD4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Dewey Chen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6B9CF98-8ECE-409B-A842-DAA11357936D}"/>
              </a:ext>
            </a:extLst>
          </p:cNvPr>
          <p:cNvGrpSpPr/>
          <p:nvPr/>
        </p:nvGrpSpPr>
        <p:grpSpPr>
          <a:xfrm>
            <a:off x="4879973" y="4304206"/>
            <a:ext cx="995782" cy="655281"/>
            <a:chOff x="5875316" y="2512569"/>
            <a:chExt cx="914399" cy="566143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F19F602-6302-4044-B93C-7E4E58E9216E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US &amp; Mex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Deployment Manager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3F7A624-43CC-487C-A4C4-1EBC9BB5EC85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32073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Derek Punaro, </a:t>
              </a:r>
            </a:p>
            <a:p>
              <a:pPr algn="ctr">
                <a:defRPr/>
              </a:pP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Leticia Mellado</a:t>
              </a:r>
            </a:p>
          </p:txBody>
        </p:sp>
      </p:grp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6E94D3D-F075-41C1-A9FA-BD5A6932B6B1}"/>
              </a:ext>
            </a:extLst>
          </p:cNvPr>
          <p:cNvCxnSpPr/>
          <p:nvPr/>
        </p:nvCxnSpPr>
        <p:spPr bwMode="auto">
          <a:xfrm flipH="1">
            <a:off x="3563889" y="3285837"/>
            <a:ext cx="1059" cy="2722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9684CB7-DB30-45B9-9DF2-59070142F2C9}"/>
              </a:ext>
            </a:extLst>
          </p:cNvPr>
          <p:cNvCxnSpPr/>
          <p:nvPr/>
        </p:nvCxnSpPr>
        <p:spPr bwMode="auto">
          <a:xfrm flipH="1">
            <a:off x="5378164" y="3275390"/>
            <a:ext cx="1059" cy="15369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30D3843-AC11-4D06-A693-277F44980D9D}"/>
              </a:ext>
            </a:extLst>
          </p:cNvPr>
          <p:cNvGrpSpPr/>
          <p:nvPr/>
        </p:nvGrpSpPr>
        <p:grpSpPr>
          <a:xfrm>
            <a:off x="7389227" y="4761406"/>
            <a:ext cx="895765" cy="381504"/>
            <a:chOff x="396719" y="5170248"/>
            <a:chExt cx="789671" cy="461619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9CB225B-E50F-4D78-AFCC-FEAF4D5C622A}"/>
                </a:ext>
              </a:extLst>
            </p:cNvPr>
            <p:cNvSpPr/>
            <p:nvPr/>
          </p:nvSpPr>
          <p:spPr bwMode="auto">
            <a:xfrm>
              <a:off x="396719" y="5170248"/>
              <a:ext cx="789671" cy="239680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Delivery Integration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F1818CF-2967-448F-8431-08E89C4478B3}"/>
                </a:ext>
              </a:extLst>
            </p:cNvPr>
            <p:cNvSpPr/>
            <p:nvPr/>
          </p:nvSpPr>
          <p:spPr bwMode="auto">
            <a:xfrm>
              <a:off x="396719" y="5414502"/>
              <a:ext cx="789671" cy="21736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i-FI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Nat Thiyagarajan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5C2FAA6-6A47-444F-A443-C4BC7ADD08CF}"/>
              </a:ext>
            </a:extLst>
          </p:cNvPr>
          <p:cNvGrpSpPr/>
          <p:nvPr/>
        </p:nvGrpSpPr>
        <p:grpSpPr>
          <a:xfrm>
            <a:off x="6326394" y="4304208"/>
            <a:ext cx="814332" cy="381504"/>
            <a:chOff x="396719" y="5170248"/>
            <a:chExt cx="789671" cy="46161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9600FD7-7664-40A8-99DC-881B01DEBBF8}"/>
                </a:ext>
              </a:extLst>
            </p:cNvPr>
            <p:cNvSpPr/>
            <p:nvPr/>
          </p:nvSpPr>
          <p:spPr bwMode="auto">
            <a:xfrm>
              <a:off x="396719" y="5170248"/>
              <a:ext cx="789671" cy="239680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Platform Solution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Design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D5798F9-0209-4DB6-A43D-E9805A57F3B9}"/>
                </a:ext>
              </a:extLst>
            </p:cNvPr>
            <p:cNvSpPr/>
            <p:nvPr/>
          </p:nvSpPr>
          <p:spPr bwMode="auto">
            <a:xfrm>
              <a:off x="396719" y="5414502"/>
              <a:ext cx="789671" cy="21736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Tobias Hust</a:t>
              </a:r>
            </a:p>
          </p:txBody>
        </p: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A0B88D3-30DA-4BB8-B77E-EA14240CEB66}"/>
              </a:ext>
            </a:extLst>
          </p:cNvPr>
          <p:cNvCxnSpPr/>
          <p:nvPr/>
        </p:nvCxnSpPr>
        <p:spPr bwMode="auto">
          <a:xfrm flipH="1">
            <a:off x="7245019" y="3423625"/>
            <a:ext cx="1059" cy="13972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65AB922-D157-4FF5-A022-5272E7B6F211}"/>
              </a:ext>
            </a:extLst>
          </p:cNvPr>
          <p:cNvGrpSpPr/>
          <p:nvPr/>
        </p:nvGrpSpPr>
        <p:grpSpPr>
          <a:xfrm>
            <a:off x="6274668" y="1960074"/>
            <a:ext cx="1016703" cy="381504"/>
            <a:chOff x="396719" y="5170248"/>
            <a:chExt cx="789671" cy="461619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763F218-6F8F-4E48-A6D4-E9FF0645A4CB}"/>
                </a:ext>
              </a:extLst>
            </p:cNvPr>
            <p:cNvSpPr/>
            <p:nvPr/>
          </p:nvSpPr>
          <p:spPr bwMode="auto">
            <a:xfrm>
              <a:off x="396719" y="5170248"/>
              <a:ext cx="789671" cy="239680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Program Controlling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559F1377-7FC3-46FB-A34A-631D70DF7041}"/>
                </a:ext>
              </a:extLst>
            </p:cNvPr>
            <p:cNvSpPr/>
            <p:nvPr/>
          </p:nvSpPr>
          <p:spPr bwMode="auto">
            <a:xfrm>
              <a:off x="396719" y="5414502"/>
              <a:ext cx="789671" cy="21736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Katharina Conrad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A65E11E-1044-4F2C-B761-1C09E28CED54}"/>
              </a:ext>
            </a:extLst>
          </p:cNvPr>
          <p:cNvCxnSpPr/>
          <p:nvPr/>
        </p:nvCxnSpPr>
        <p:spPr bwMode="auto">
          <a:xfrm flipH="1" flipV="1">
            <a:off x="1993419" y="2386895"/>
            <a:ext cx="3383164" cy="56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67F46BA-7F17-4501-A8D0-A119A2CD4C6C}"/>
              </a:ext>
            </a:extLst>
          </p:cNvPr>
          <p:cNvCxnSpPr/>
          <p:nvPr/>
        </p:nvCxnSpPr>
        <p:spPr bwMode="auto">
          <a:xfrm>
            <a:off x="7239763" y="4005344"/>
            <a:ext cx="6315" cy="14187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1FF1CC54-E452-4A64-8305-CE7FDFEF83FE}"/>
              </a:ext>
            </a:extLst>
          </p:cNvPr>
          <p:cNvCxnSpPr/>
          <p:nvPr/>
        </p:nvCxnSpPr>
        <p:spPr bwMode="auto">
          <a:xfrm flipV="1">
            <a:off x="7267808" y="4963158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EEE5DE4-10B2-405E-8AEE-083FF8E576E7}"/>
              </a:ext>
            </a:extLst>
          </p:cNvPr>
          <p:cNvCxnSpPr/>
          <p:nvPr/>
        </p:nvCxnSpPr>
        <p:spPr bwMode="auto">
          <a:xfrm flipV="1">
            <a:off x="7267808" y="4505469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8F6A452-0DA8-4F38-9074-9EA78E9021A6}"/>
              </a:ext>
            </a:extLst>
          </p:cNvPr>
          <p:cNvCxnSpPr/>
          <p:nvPr/>
        </p:nvCxnSpPr>
        <p:spPr bwMode="auto">
          <a:xfrm flipV="1">
            <a:off x="7132668" y="4505469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1655E31-11B6-42F3-9411-57BDB1016EE8}"/>
              </a:ext>
            </a:extLst>
          </p:cNvPr>
          <p:cNvCxnSpPr/>
          <p:nvPr/>
        </p:nvCxnSpPr>
        <p:spPr bwMode="auto">
          <a:xfrm flipH="1" flipV="1">
            <a:off x="5017867" y="2030699"/>
            <a:ext cx="3750" cy="36310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2A6AE08C-5B4D-4667-BD52-235AD296332B}"/>
              </a:ext>
            </a:extLst>
          </p:cNvPr>
          <p:cNvCxnSpPr/>
          <p:nvPr/>
        </p:nvCxnSpPr>
        <p:spPr bwMode="auto">
          <a:xfrm flipH="1" flipV="1">
            <a:off x="5378164" y="2384382"/>
            <a:ext cx="3750" cy="1051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E36D26C-8C6A-415C-91EA-19BFA72BD9C6}"/>
              </a:ext>
            </a:extLst>
          </p:cNvPr>
          <p:cNvGrpSpPr/>
          <p:nvPr/>
        </p:nvGrpSpPr>
        <p:grpSpPr>
          <a:xfrm>
            <a:off x="2466441" y="5103205"/>
            <a:ext cx="995782" cy="548640"/>
            <a:chOff x="5875316" y="2512569"/>
            <a:chExt cx="914399" cy="474008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4C911AC-C289-4E98-AB64-082CA335FB29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RAF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 Deployment Manager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1DA4B5-1F2C-43D3-B7AD-379DFD74FC01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Husein Hassen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B2B6BE7-A651-4059-94F8-F43289CB0277}"/>
              </a:ext>
            </a:extLst>
          </p:cNvPr>
          <p:cNvGrpSpPr/>
          <p:nvPr/>
        </p:nvGrpSpPr>
        <p:grpSpPr>
          <a:xfrm>
            <a:off x="3678209" y="5099686"/>
            <a:ext cx="995784" cy="548640"/>
            <a:chOff x="5875316" y="2512569"/>
            <a:chExt cx="914402" cy="474008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A84FC17-46DF-458F-873E-147EB6B4A9FC}"/>
                </a:ext>
              </a:extLst>
            </p:cNvPr>
            <p:cNvSpPr/>
            <p:nvPr/>
          </p:nvSpPr>
          <p:spPr bwMode="auto">
            <a:xfrm>
              <a:off x="5875319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REN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Deployment Manager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E9F816C-436C-41F7-B942-C323EB5334E1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tbd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B8BE69-1864-42E5-A81F-9DAD683993C6}"/>
              </a:ext>
            </a:extLst>
          </p:cNvPr>
          <p:cNvSpPr txBox="1"/>
          <p:nvPr/>
        </p:nvSpPr>
        <p:spPr>
          <a:xfrm>
            <a:off x="6224818" y="6582274"/>
            <a:ext cx="9140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*Invited on request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2633C7-1659-4515-AB08-28A7447137F5}"/>
              </a:ext>
            </a:extLst>
          </p:cNvPr>
          <p:cNvCxnSpPr/>
          <p:nvPr/>
        </p:nvCxnSpPr>
        <p:spPr bwMode="auto">
          <a:xfrm flipH="1" flipV="1">
            <a:off x="3557397" y="2386256"/>
            <a:ext cx="3750" cy="12726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BC069E9-2197-4D4B-B7B6-A263E4A7024F}"/>
              </a:ext>
            </a:extLst>
          </p:cNvPr>
          <p:cNvCxnSpPr/>
          <p:nvPr/>
        </p:nvCxnSpPr>
        <p:spPr bwMode="auto">
          <a:xfrm flipH="1">
            <a:off x="5017867" y="2166108"/>
            <a:ext cx="1255662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C3F3AF-0CB6-43D9-9ADD-CB0B3A65BB23}"/>
              </a:ext>
            </a:extLst>
          </p:cNvPr>
          <p:cNvGrpSpPr/>
          <p:nvPr/>
        </p:nvGrpSpPr>
        <p:grpSpPr>
          <a:xfrm>
            <a:off x="7383427" y="4303250"/>
            <a:ext cx="895765" cy="381504"/>
            <a:chOff x="396719" y="5170248"/>
            <a:chExt cx="789671" cy="46161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798F9E8-0EE0-466C-915D-E343DDE8DB38}"/>
                </a:ext>
              </a:extLst>
            </p:cNvPr>
            <p:cNvSpPr/>
            <p:nvPr/>
          </p:nvSpPr>
          <p:spPr bwMode="auto">
            <a:xfrm>
              <a:off x="396719" y="5170248"/>
              <a:ext cx="789671" cy="239680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SDT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DE02413-66B9-465D-9E16-139D8297E5F5}"/>
                </a:ext>
              </a:extLst>
            </p:cNvPr>
            <p:cNvSpPr/>
            <p:nvPr/>
          </p:nvSpPr>
          <p:spPr bwMode="auto">
            <a:xfrm>
              <a:off x="396719" y="5414502"/>
              <a:ext cx="789671" cy="21736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Tobias Hust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7E2810-AB35-4E7E-B0E0-97ABAA3EF4D7}"/>
              </a:ext>
            </a:extLst>
          </p:cNvPr>
          <p:cNvGrpSpPr/>
          <p:nvPr/>
        </p:nvGrpSpPr>
        <p:grpSpPr>
          <a:xfrm>
            <a:off x="6334734" y="4761406"/>
            <a:ext cx="814332" cy="381504"/>
            <a:chOff x="396719" y="5170248"/>
            <a:chExt cx="789671" cy="46161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6AA1F7F-2F47-45D3-8208-D216B96A3207}"/>
                </a:ext>
              </a:extLst>
            </p:cNvPr>
            <p:cNvSpPr/>
            <p:nvPr/>
          </p:nvSpPr>
          <p:spPr bwMode="auto">
            <a:xfrm>
              <a:off x="396719" y="5170248"/>
              <a:ext cx="789671" cy="239680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Infrastructure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3F7B87-C898-459F-B2CE-F3179FD1469F}"/>
                </a:ext>
              </a:extLst>
            </p:cNvPr>
            <p:cNvSpPr/>
            <p:nvPr/>
          </p:nvSpPr>
          <p:spPr bwMode="auto">
            <a:xfrm>
              <a:off x="396719" y="5414502"/>
              <a:ext cx="789671" cy="21736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Thomas Gerulat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C28DB7-0F16-44F0-85D7-E6C2C6F74283}"/>
              </a:ext>
            </a:extLst>
          </p:cNvPr>
          <p:cNvCxnSpPr/>
          <p:nvPr/>
        </p:nvCxnSpPr>
        <p:spPr bwMode="auto">
          <a:xfrm flipV="1">
            <a:off x="7104576" y="5421879"/>
            <a:ext cx="141502" cy="225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8F91497-5253-C718-5C27-80F4E43E3475}"/>
              </a:ext>
            </a:extLst>
          </p:cNvPr>
          <p:cNvGrpSpPr/>
          <p:nvPr/>
        </p:nvGrpSpPr>
        <p:grpSpPr>
          <a:xfrm>
            <a:off x="6329565" y="5233797"/>
            <a:ext cx="814332" cy="602309"/>
            <a:chOff x="6329565" y="5233797"/>
            <a:chExt cx="814332" cy="60230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082193B-97D8-43F5-BD45-AB761C899A55}"/>
                </a:ext>
              </a:extLst>
            </p:cNvPr>
            <p:cNvSpPr/>
            <p:nvPr/>
          </p:nvSpPr>
          <p:spPr bwMode="auto">
            <a:xfrm>
              <a:off x="6329565" y="5233797"/>
              <a:ext cx="814332" cy="198083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/>
                  <a:ea typeface="+mn-ea"/>
                  <a:cs typeface="Arial"/>
                </a:rPr>
                <a:t>PMO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0FF2B22-CDBC-40E1-B1A9-D9A677EB15A9}"/>
                </a:ext>
              </a:extLst>
            </p:cNvPr>
            <p:cNvSpPr/>
            <p:nvPr/>
          </p:nvSpPr>
          <p:spPr bwMode="auto">
            <a:xfrm>
              <a:off x="6329565" y="5435660"/>
              <a:ext cx="814332" cy="40044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Sneha Dutta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Jana Leibiger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Simona Roth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endParaRP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157A90D-E737-4AC1-9165-9E3FD0822412}"/>
              </a:ext>
            </a:extLst>
          </p:cNvPr>
          <p:cNvCxnSpPr/>
          <p:nvPr/>
        </p:nvCxnSpPr>
        <p:spPr bwMode="auto">
          <a:xfrm flipH="1">
            <a:off x="5378164" y="3427790"/>
            <a:ext cx="1059" cy="15369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0300D08-494C-489F-8A6B-8D9952F9CE2A}"/>
              </a:ext>
            </a:extLst>
          </p:cNvPr>
          <p:cNvGrpSpPr/>
          <p:nvPr/>
        </p:nvGrpSpPr>
        <p:grpSpPr>
          <a:xfrm>
            <a:off x="4869463" y="3556391"/>
            <a:ext cx="995782" cy="453422"/>
            <a:chOff x="5875316" y="2512569"/>
            <a:chExt cx="914399" cy="474008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B1ABE21-0954-4EC8-9F03-48DD00A849A4}"/>
                </a:ext>
              </a:extLst>
            </p:cNvPr>
            <p:cNvSpPr/>
            <p:nvPr/>
          </p:nvSpPr>
          <p:spPr bwMode="auto">
            <a:xfrm>
              <a:off x="5875316" y="2512569"/>
              <a:ext cx="914399" cy="2454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Americas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Program Manager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DAB6879-DAF6-4921-AAF2-29259E32E601}"/>
                </a:ext>
              </a:extLst>
            </p:cNvPr>
            <p:cNvSpPr/>
            <p:nvPr/>
          </p:nvSpPr>
          <p:spPr bwMode="auto">
            <a:xfrm>
              <a:off x="5875316" y="2757977"/>
              <a:ext cx="912047" cy="2286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n/a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281715-B912-4F1E-919C-FBB8220827AB}"/>
              </a:ext>
            </a:extLst>
          </p:cNvPr>
          <p:cNvGrpSpPr/>
          <p:nvPr/>
        </p:nvGrpSpPr>
        <p:grpSpPr>
          <a:xfrm>
            <a:off x="3767266" y="1268188"/>
            <a:ext cx="2285232" cy="774928"/>
            <a:chOff x="6592624" y="1419651"/>
            <a:chExt cx="1191778" cy="77492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EB1C4BB-A2CF-4455-96D1-8CCD88F8D856}"/>
                </a:ext>
              </a:extLst>
            </p:cNvPr>
            <p:cNvSpPr/>
            <p:nvPr/>
          </p:nvSpPr>
          <p:spPr bwMode="auto">
            <a:xfrm>
              <a:off x="6595682" y="1419651"/>
              <a:ext cx="1188720" cy="23468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  <a:ln w="6350" algn="ctr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S/4 HANA Program SteerCo</a:t>
              </a: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Office" panose="020B0500000000020000" pitchFamily="34" charset="0"/>
                <a:ea typeface="+mn-ea"/>
                <a:cs typeface="Arial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ED01A27-D6D4-45F9-99DA-31FC3F78A098}"/>
                </a:ext>
              </a:extLst>
            </p:cNvPr>
            <p:cNvSpPr/>
            <p:nvPr/>
          </p:nvSpPr>
          <p:spPr bwMode="auto">
            <a:xfrm>
              <a:off x="6592624" y="1653046"/>
              <a:ext cx="1185662" cy="54153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Denn</a:t>
              </a: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y Brown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Office" panose="020B0500000000020000" pitchFamily="34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Leon Xu, Danny Perri, Dulce Borjas*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Adrian </a:t>
              </a: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Espinosa, P. Casazza, Michael Kurtz,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srgbClr val="000000"/>
                  </a:solidFill>
                  <a:latin typeface="LindeDaxOffice" panose="020B0500000000020000" pitchFamily="34" charset="0"/>
                </a:rPr>
                <a:t>Goran Cederwall, Nat T., K. Conrad etc.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84DBBC-EC8D-45EA-AC31-8B8828B44218}"/>
              </a:ext>
            </a:extLst>
          </p:cNvPr>
          <p:cNvGrpSpPr/>
          <p:nvPr/>
        </p:nvGrpSpPr>
        <p:grpSpPr>
          <a:xfrm>
            <a:off x="3041212" y="2497319"/>
            <a:ext cx="1055995" cy="774928"/>
            <a:chOff x="6592624" y="1419651"/>
            <a:chExt cx="1191778" cy="774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6F75DD-72C5-4ED7-81BA-27ACFF8B80BC}"/>
                </a:ext>
              </a:extLst>
            </p:cNvPr>
            <p:cNvSpPr/>
            <p:nvPr/>
          </p:nvSpPr>
          <p:spPr bwMode="auto">
            <a:xfrm>
              <a:off x="6595682" y="1419651"/>
              <a:ext cx="1188720" cy="23468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  <a:ln w="6350" algn="ctr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EMEA IT Jour Fix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96E6A-A08B-4B87-A194-7F7F24F4B299}"/>
                </a:ext>
              </a:extLst>
            </p:cNvPr>
            <p:cNvSpPr/>
            <p:nvPr/>
          </p:nvSpPr>
          <p:spPr bwMode="auto">
            <a:xfrm>
              <a:off x="6592624" y="1653046"/>
              <a:ext cx="1185662" cy="54153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Danny Perri,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Michael Kurtz*,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indeDaxOffice" panose="020B0500000000020000" pitchFamily="34" charset="0"/>
                  <a:ea typeface="+mn-ea"/>
                  <a:cs typeface="Arial" charset="0"/>
                </a:rPr>
                <a:t>Goran Cederwall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A687B-3153-8698-974E-905519B7B815}"/>
              </a:ext>
            </a:extLst>
          </p:cNvPr>
          <p:cNvSpPr/>
          <p:nvPr/>
        </p:nvSpPr>
        <p:spPr bwMode="auto">
          <a:xfrm>
            <a:off x="4709970" y="2507647"/>
            <a:ext cx="1324489" cy="2448619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de-DE" sz="16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843E465-FC02-7ADF-2390-31FCE5D0D1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843E465-FC02-7ADF-2390-31FCE5D0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B9C07D-CC60-4400-8484-6CA5C7F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Project S/4 HANA US &amp; Mexico – Scoping</a:t>
            </a:r>
            <a:br>
              <a:rPr lang="en-US"/>
            </a:br>
            <a:r>
              <a:rPr lang="en-US" sz="1600">
                <a:solidFill>
                  <a:schemeClr val="accent5"/>
                </a:solidFill>
              </a:rPr>
              <a:t>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81BCD-2C64-4710-9272-B98088E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95C09-5E17-450A-8327-1CAC07D6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97E2C-E2BA-665C-B116-5CF9CFCDBBE7}"/>
              </a:ext>
            </a:extLst>
          </p:cNvPr>
          <p:cNvSpPr txBox="1"/>
          <p:nvPr/>
        </p:nvSpPr>
        <p:spPr>
          <a:xfrm>
            <a:off x="224852" y="1326629"/>
            <a:ext cx="881066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romanUcPeriod"/>
            </a:pPr>
            <a:r>
              <a:rPr lang="en-US" sz="1200">
                <a:latin typeface="LindeDaxPowerPoint"/>
                <a:cs typeface="Arial"/>
              </a:rPr>
              <a:t>Overall approach is to keep the </a:t>
            </a: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functionality as is</a:t>
            </a:r>
            <a:r>
              <a:rPr lang="en-US" sz="1200">
                <a:latin typeface="LindeDaxPowerPoint"/>
                <a:cs typeface="Arial"/>
              </a:rPr>
              <a:t>, i.e., all functionality which is currently in operations as on Dec 2024 will be delivered in S/4HANA, unless it is mandated by SAP as change in the Simplification or Compatibility list.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Only active legal entities </a:t>
            </a:r>
            <a:r>
              <a:rPr lang="en-US" sz="1200">
                <a:latin typeface="LindeDaxPowerPoint"/>
                <a:cs typeface="Arial"/>
              </a:rPr>
              <a:t>(company codes) will be migrated to S/4HANA</a:t>
            </a:r>
          </a:p>
          <a:p>
            <a:pPr marL="228600" indent="-228600">
              <a:buAutoNum type="romanUcPeriod"/>
            </a:pPr>
            <a:endParaRPr lang="en-US" sz="1200" b="1">
              <a:solidFill>
                <a:srgbClr val="0070C0"/>
              </a:solidFill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User roles</a:t>
            </a:r>
            <a:r>
              <a:rPr lang="en-US" sz="1200">
                <a:solidFill>
                  <a:srgbClr val="0070C0"/>
                </a:solidFill>
                <a:latin typeface="LindeDaxPowerPoint"/>
                <a:cs typeface="Arial"/>
              </a:rPr>
              <a:t> </a:t>
            </a:r>
            <a:r>
              <a:rPr lang="en-US" sz="1200">
                <a:latin typeface="LindeDaxPowerPoint"/>
                <a:cs typeface="Arial"/>
              </a:rPr>
              <a:t>will be reorganized to factor S/4HANA role concepts and new transactions.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>
                <a:latin typeface="LindeDaxPowerPoint"/>
                <a:cs typeface="Arial"/>
              </a:rPr>
              <a:t>All existing </a:t>
            </a: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Satellites</a:t>
            </a:r>
            <a:r>
              <a:rPr lang="en-US" sz="1200">
                <a:latin typeface="LindeDaxPowerPoint"/>
                <a:cs typeface="Arial"/>
              </a:rPr>
              <a:t> (including SRM and GTS) and interfaces will continue.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>
                <a:latin typeface="LindeDaxPowerPoint"/>
                <a:cs typeface="Arial"/>
              </a:rPr>
              <a:t>In FICO, following are the mandatory changes –</a:t>
            </a:r>
          </a:p>
          <a:p>
            <a:pPr marL="685800" lvl="1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New GL, new Asset Accounting, Material Ledger</a:t>
            </a:r>
          </a:p>
          <a:p>
            <a:pPr marL="685800" lvl="1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Customer/Vendor Integration (CVI)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>
                <a:latin typeface="LindeDaxPowerPoint"/>
                <a:cs typeface="Arial"/>
              </a:rPr>
              <a:t>Only mandatory </a:t>
            </a: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Fiori apps </a:t>
            </a:r>
            <a:r>
              <a:rPr lang="en-US" sz="1200">
                <a:latin typeface="LindeDaxPowerPoint"/>
                <a:cs typeface="Arial"/>
              </a:rPr>
              <a:t>will be included (replacement of an existing transaction code, optional ones will be enabled but not promoted).</a:t>
            </a:r>
          </a:p>
          <a:p>
            <a:pPr marL="228600" indent="-228600">
              <a:buAutoNum type="romanUcPeriod"/>
            </a:pPr>
            <a:endParaRPr lang="en-US" sz="1200" b="1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Data Archiving </a:t>
            </a:r>
            <a:r>
              <a:rPr lang="en-US" sz="1200">
                <a:latin typeface="LindeDaxPowerPoint"/>
                <a:cs typeface="Arial"/>
              </a:rPr>
              <a:t>is a pre-requisites (2 years plus current year data will reside in SAP &amp; 10 years retained in IXOS Archive)</a:t>
            </a:r>
          </a:p>
          <a:p>
            <a:pPr marL="228600" indent="-228600">
              <a:buAutoNum type="romanUcPeriod"/>
            </a:pPr>
            <a:endParaRPr lang="en-US" sz="1200" b="1">
              <a:solidFill>
                <a:srgbClr val="0070C0"/>
              </a:solidFill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 </a:t>
            </a:r>
            <a:r>
              <a:rPr lang="en-US" sz="1200">
                <a:latin typeface="LindeDaxPowerPoint"/>
                <a:cs typeface="Arial"/>
              </a:rPr>
              <a:t>Regional BW will be replaced by Global </a:t>
            </a: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SAP BW </a:t>
            </a:r>
            <a:r>
              <a:rPr lang="en-US" sz="1200">
                <a:latin typeface="LindeDaxPowerPoint"/>
                <a:cs typeface="Arial"/>
              </a:rPr>
              <a:t>(GPR)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 All Data extractors (e.g. Informatica) </a:t>
            </a:r>
            <a:r>
              <a:rPr lang="en-US" sz="1200">
                <a:latin typeface="LindeDaxPowerPoint"/>
                <a:cs typeface="Arial"/>
              </a:rPr>
              <a:t>and impacted reports will be adjusted to new S/4HANA structures.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>
                <a:latin typeface="LindeDaxPowerPoint"/>
                <a:cs typeface="Arial"/>
              </a:rPr>
              <a:t>Own separate </a:t>
            </a: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US &amp; Mexico Development environment</a:t>
            </a:r>
            <a:r>
              <a:rPr lang="en-US" sz="1200">
                <a:latin typeface="LindeDaxPowerPoint"/>
                <a:cs typeface="Arial"/>
              </a:rPr>
              <a:t>(s) decision taken</a:t>
            </a:r>
          </a:p>
          <a:p>
            <a:pPr marL="228600" indent="-228600">
              <a:buAutoNum type="romanUcPeriod"/>
            </a:pPr>
            <a:endParaRPr lang="en-US" sz="120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r>
              <a:rPr lang="en-US" sz="1200">
                <a:latin typeface="LindeDaxPowerPoint"/>
                <a:cs typeface="Arial"/>
              </a:rPr>
              <a:t>Hosting landscape </a:t>
            </a:r>
            <a:r>
              <a:rPr lang="en-US" sz="1200" b="1">
                <a:solidFill>
                  <a:srgbClr val="0070C0"/>
                </a:solidFill>
                <a:latin typeface="LindeDaxPowerPoint"/>
                <a:cs typeface="Arial"/>
              </a:rPr>
              <a:t>location </a:t>
            </a:r>
            <a:r>
              <a:rPr lang="en-US" sz="1200">
                <a:latin typeface="LindeDaxPowerPoint"/>
                <a:cs typeface="Arial"/>
              </a:rPr>
              <a:t>is T-Systems (Frankfurt, Germany)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40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843E465-FC02-7ADF-2390-31FCE5D0D1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843E465-FC02-7ADF-2390-31FCE5D0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B9C07D-CC60-4400-8484-6CA5C7F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Project S/4 HANA US &amp; Mexico – Scoping</a:t>
            </a:r>
            <a:br>
              <a:rPr lang="en-US"/>
            </a:br>
            <a:r>
              <a:rPr lang="en-US" sz="1600">
                <a:solidFill>
                  <a:schemeClr val="accent5"/>
                </a:solidFill>
              </a:rPr>
              <a:t>Functional decisions signed off by US and MX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81BCD-2C64-4710-9272-B98088E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95C09-5E17-450A-8327-1CAC07D6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E5D8B9-3A9C-3EFE-79E6-F70074F46852}"/>
              </a:ext>
            </a:extLst>
          </p:cNvPr>
          <p:cNvGraphicFramePr>
            <a:graphicFrameLocks noGrp="1"/>
          </p:cNvGraphicFramePr>
          <p:nvPr/>
        </p:nvGraphicFramePr>
        <p:xfrm>
          <a:off x="142876" y="1339702"/>
          <a:ext cx="8845180" cy="354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94">
                  <a:extLst>
                    <a:ext uri="{9D8B030D-6E8A-4147-A177-3AD203B41FA5}">
                      <a16:colId xmlns:a16="http://schemas.microsoft.com/office/drawing/2014/main" val="1129741235"/>
                    </a:ext>
                  </a:extLst>
                </a:gridCol>
                <a:gridCol w="5209953">
                  <a:extLst>
                    <a:ext uri="{9D8B030D-6E8A-4147-A177-3AD203B41FA5}">
                      <a16:colId xmlns:a16="http://schemas.microsoft.com/office/drawing/2014/main" val="207237366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2027719850"/>
                    </a:ext>
                  </a:extLst>
                </a:gridCol>
              </a:tblGrid>
              <a:tr h="42372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Functionality</a:t>
                      </a:r>
                      <a:endParaRPr lang="en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Comments</a:t>
                      </a:r>
                      <a:endParaRPr lang="en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Country</a:t>
                      </a: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in scope</a:t>
                      </a:r>
                      <a:endParaRPr lang="en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20169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1. </a:t>
                      </a:r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Universal Journal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 (new GL)</a:t>
                      </a:r>
                    </a:p>
                    <a:p>
                      <a:pPr marL="0" indent="0">
                        <a:buNone/>
                      </a:pPr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(integrated FI &amp; CO)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Consolidated single table across FI &amp; CO with real-time reconciliation of Financial Accounting with Controlling &amp; Fixed Assets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US/MX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637348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2. Business Partner 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Integrated Business Partner master data as parental node for customer, vendor, and other partners (only technical activation, no streamlining of customers and vendors as part of project)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US/MX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8754479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3. Material Ledger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Technical activation with S/4HANA go live, for potential future use delivering more detailed material costing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US/MX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044524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4. Financial Supply Chain Management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 migration from ECC Credit Management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US/MX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5976055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5. Parallel Ledgers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Leverage Universal Journal (new GL) and activate parallel ledgers for group/local tax / local reporting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US/MX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805673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6. Document Split 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Splitting Balance Sheet accounts by lines of business (not seen as relevant for both US and MX given the singular business model)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</a:t>
                      </a: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equired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for both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35208"/>
                  </a:ext>
                </a:extLst>
              </a:tr>
              <a:tr h="423722"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7.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Account Based </a:t>
                      </a:r>
                      <a:r>
                        <a:rPr lang="en-DE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Customer Profitability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LindeDaxPowerPoint" panose="020B0500000000020000" pitchFamily="34" charset="0"/>
                          <a:ea typeface="Calibri" panose="020F0502020204030204" pitchFamily="34" charset="0"/>
                        </a:rPr>
                        <a:t> (COPA)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Technical activation to allow real-time reconciled Customer Profitability with General Ledger.  Existing costing based COPA will continue in parallel, to allow business multiple months before switching to account based COPA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only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063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5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C07D-CC60-4400-8484-6CA5C7F5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S/4 HANA Technical Transformation Program</a:t>
            </a:r>
            <a:br>
              <a:rPr lang="en-US"/>
            </a:br>
            <a:r>
              <a:rPr lang="en-US" sz="1600">
                <a:solidFill>
                  <a:schemeClr val="accent5"/>
                </a:solidFill>
              </a:rPr>
              <a:t>Project Work Packages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81BCD-2C64-4710-9272-B98088E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3/11/25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130F3-ACFC-17B8-7F13-BBFB224C6EFB}"/>
              </a:ext>
            </a:extLst>
          </p:cNvPr>
          <p:cNvSpPr txBox="1"/>
          <p:nvPr/>
        </p:nvSpPr>
        <p:spPr>
          <a:xfrm>
            <a:off x="311982" y="1368481"/>
            <a:ext cx="7651775" cy="470898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200"/>
              <a:t>Project Work Packages to be adjusted to local project: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/>
              <a:t>Mobilization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Archiving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Financial and contractual activities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Project Preparation (team onboarding, KT-sessions, planning, Project Governance)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S/4 HANA Activities (Simplification &amp; Compatibility, Interfaces, Reporting, Testing &amp; Auto, Roles, Add-Ons)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Shell Conversion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/>
              <a:t>Roles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Single Role Design &amp;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Composite Role Design &amp;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End User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/>
              <a:t>SDT 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Migration Blueprint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Technical Migration 0, 1 and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Go Live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/>
              <a:t>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Functional Unit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TM0 Unit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System Integration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User Acceptance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Automation Test</a:t>
            </a:r>
          </a:p>
        </p:txBody>
      </p:sp>
    </p:spTree>
    <p:extLst>
      <p:ext uri="{BB962C8B-B14F-4D97-AF65-F5344CB8AC3E}">
        <p14:creationId xmlns:p14="http://schemas.microsoft.com/office/powerpoint/2010/main" val="204408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3247-6660-CD38-8D1D-4E8280F0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C937DF-8968-84C7-E952-3F1F7156E4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C937DF-8968-84C7-E952-3F1F7156E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F687AB-7A5A-06E9-0BCB-7DBFCA55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984" y="2171700"/>
            <a:ext cx="483198" cy="4245934"/>
          </a:xfrm>
          <a:prstGeom prst="rect">
            <a:avLst/>
          </a:prstGeom>
          <a:solidFill>
            <a:srgbClr val="FFFFCC">
              <a:alpha val="23137"/>
            </a:srgbClr>
          </a:solidFill>
          <a:ln>
            <a:noFill/>
          </a:ln>
          <a:effectLst/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BBEFB-8708-E628-7515-FFB50ED8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Project S/4 HANA US &amp; Mexico</a:t>
            </a:r>
            <a:br>
              <a:rPr lang="en-US" sz="2000"/>
            </a:br>
            <a:r>
              <a:rPr lang="en-US" sz="1600">
                <a:solidFill>
                  <a:schemeClr val="accent5"/>
                </a:solidFill>
              </a:rPr>
              <a:t>Project Plan</a:t>
            </a:r>
            <a:endParaRPr lang="en-GB" sz="2000">
              <a:solidFill>
                <a:schemeClr val="accent5"/>
              </a:solidFill>
            </a:endParaRP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A459798C-A394-25A4-180E-8E603E00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966" y="2133466"/>
            <a:ext cx="467301" cy="4284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5808A4A8-0AA0-505F-74F7-4C365D20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76" y="1994366"/>
            <a:ext cx="456952" cy="44232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1" name="Rectangle 6">
            <a:extLst>
              <a:ext uri="{FF2B5EF4-FFF2-40B4-BE49-F238E27FC236}">
                <a16:creationId xmlns:a16="http://schemas.microsoft.com/office/drawing/2014/main" id="{2B116657-AFCE-2745-A4A3-BDF02773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592" y="2133466"/>
            <a:ext cx="467301" cy="4284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8E6EAA7B-292E-77DA-4CC7-0F2490BE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389" y="2137206"/>
            <a:ext cx="488044" cy="42804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7" name="Rectangle 6">
            <a:extLst>
              <a:ext uri="{FF2B5EF4-FFF2-40B4-BE49-F238E27FC236}">
                <a16:creationId xmlns:a16="http://schemas.microsoft.com/office/drawing/2014/main" id="{680F9C20-9609-6EE8-3633-0ED1BA64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921" y="2022028"/>
            <a:ext cx="463672" cy="43956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0" name="Rectangle 6">
            <a:extLst>
              <a:ext uri="{FF2B5EF4-FFF2-40B4-BE49-F238E27FC236}">
                <a16:creationId xmlns:a16="http://schemas.microsoft.com/office/drawing/2014/main" id="{8B8807B7-64AC-D335-33EA-E0A72156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298" y="2139151"/>
            <a:ext cx="465859" cy="427848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20BFFDEA-D32C-AF3B-063E-AFA42482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205" y="2112096"/>
            <a:ext cx="455317" cy="43055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EB509D51-A269-EDF2-D805-DCAFAF03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072" y="2135730"/>
            <a:ext cx="452425" cy="428190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74035FB4-DDF0-7E00-B58F-1935ED2C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4" y="1219127"/>
            <a:ext cx="457039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2024</a:t>
            </a:r>
          </a:p>
        </p:txBody>
      </p:sp>
      <p:sp>
        <p:nvSpPr>
          <p:cNvPr id="124" name="Rectangle 35">
            <a:extLst>
              <a:ext uri="{FF2B5EF4-FFF2-40B4-BE49-F238E27FC236}">
                <a16:creationId xmlns:a16="http://schemas.microsoft.com/office/drawing/2014/main" id="{F7F5826F-097E-B1B5-CF54-A119B10A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60" y="1419747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Dec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44A5EC03-0B5D-93A0-064D-176B9367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3" y="1419747"/>
            <a:ext cx="464275" cy="3010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Jan</a:t>
            </a: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41E0BE04-4E7A-8C19-412C-B1F140D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5230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F070AB09-1ED7-FB47-5900-55478725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7835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FCF03864-7168-7F61-4CEF-C6CF0A936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674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3A6D932B-23A2-6549-0266-55480DDF2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257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72" name="Rectangle 20">
            <a:extLst>
              <a:ext uri="{FF2B5EF4-FFF2-40B4-BE49-F238E27FC236}">
                <a16:creationId xmlns:a16="http://schemas.microsoft.com/office/drawing/2014/main" id="{A081F18E-8977-6E80-7484-E0D77620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86" y="1419747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Feb</a:t>
            </a:r>
          </a:p>
        </p:txBody>
      </p:sp>
      <p:sp>
        <p:nvSpPr>
          <p:cNvPr id="175" name="Rectangle 21">
            <a:extLst>
              <a:ext uri="{FF2B5EF4-FFF2-40B4-BE49-F238E27FC236}">
                <a16:creationId xmlns:a16="http://schemas.microsoft.com/office/drawing/2014/main" id="{E75CC6F1-0847-1126-212E-494143AA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585" y="1419747"/>
            <a:ext cx="464276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Mar</a:t>
            </a: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3E68414E-5F70-CE86-25D9-AC22A4ED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899" y="1419747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April</a:t>
            </a:r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0F369E4F-450E-7D02-6520-A99ED5D6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98" y="1419747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May</a:t>
            </a:r>
          </a:p>
        </p:txBody>
      </p:sp>
      <p:sp>
        <p:nvSpPr>
          <p:cNvPr id="218" name="Line 19">
            <a:extLst>
              <a:ext uri="{FF2B5EF4-FFF2-40B4-BE49-F238E27FC236}">
                <a16:creationId xmlns:a16="http://schemas.microsoft.com/office/drawing/2014/main" id="{B3F9D26E-97C9-0F91-E952-5FB122107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401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83" name="Rechteck 107">
            <a:extLst>
              <a:ext uri="{FF2B5EF4-FFF2-40B4-BE49-F238E27FC236}">
                <a16:creationId xmlns:a16="http://schemas.microsoft.com/office/drawing/2014/main" id="{5DA136B1-1804-D324-B894-91CBB0D16B6E}"/>
              </a:ext>
            </a:extLst>
          </p:cNvPr>
          <p:cNvSpPr/>
          <p:nvPr/>
        </p:nvSpPr>
        <p:spPr bwMode="auto">
          <a:xfrm>
            <a:off x="930800" y="5256468"/>
            <a:ext cx="3720076" cy="14696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xyz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86" name="Rectangle 25">
            <a:extLst>
              <a:ext uri="{FF2B5EF4-FFF2-40B4-BE49-F238E27FC236}">
                <a16:creationId xmlns:a16="http://schemas.microsoft.com/office/drawing/2014/main" id="{79C9E094-61E9-65E0-2204-7F7BDCEB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701" y="1419747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June</a:t>
            </a:r>
          </a:p>
        </p:txBody>
      </p:sp>
      <p:sp>
        <p:nvSpPr>
          <p:cNvPr id="107" name="Line 19">
            <a:extLst>
              <a:ext uri="{FF2B5EF4-FFF2-40B4-BE49-F238E27FC236}">
                <a16:creationId xmlns:a16="http://schemas.microsoft.com/office/drawing/2014/main" id="{62A81654-DA87-8932-DC71-95C53F406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784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42" name="Rechteck 107">
            <a:extLst>
              <a:ext uri="{FF2B5EF4-FFF2-40B4-BE49-F238E27FC236}">
                <a16:creationId xmlns:a16="http://schemas.microsoft.com/office/drawing/2014/main" id="{9C0478B4-842D-CF09-9379-C0895682A3C2}"/>
              </a:ext>
            </a:extLst>
          </p:cNvPr>
          <p:cNvSpPr/>
          <p:nvPr/>
        </p:nvSpPr>
        <p:spPr bwMode="auto">
          <a:xfrm>
            <a:off x="924959" y="1733980"/>
            <a:ext cx="7907891" cy="430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15" name="Rechteck 116">
            <a:extLst>
              <a:ext uri="{FF2B5EF4-FFF2-40B4-BE49-F238E27FC236}">
                <a16:creationId xmlns:a16="http://schemas.microsoft.com/office/drawing/2014/main" id="{09F20091-C69B-FFD2-9EF9-E8BE7BF16318}"/>
              </a:ext>
            </a:extLst>
          </p:cNvPr>
          <p:cNvSpPr/>
          <p:nvPr/>
        </p:nvSpPr>
        <p:spPr bwMode="auto">
          <a:xfrm>
            <a:off x="7018995" y="6531524"/>
            <a:ext cx="571714" cy="12088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Regional</a:t>
            </a:r>
          </a:p>
        </p:txBody>
      </p:sp>
      <p:sp>
        <p:nvSpPr>
          <p:cNvPr id="116" name="Rechteck 117">
            <a:extLst>
              <a:ext uri="{FF2B5EF4-FFF2-40B4-BE49-F238E27FC236}">
                <a16:creationId xmlns:a16="http://schemas.microsoft.com/office/drawing/2014/main" id="{303BD93E-EF55-B08A-AE8E-CF0F68469E36}"/>
              </a:ext>
            </a:extLst>
          </p:cNvPr>
          <p:cNvSpPr/>
          <p:nvPr/>
        </p:nvSpPr>
        <p:spPr bwMode="auto">
          <a:xfrm>
            <a:off x="7619644" y="6531524"/>
            <a:ext cx="571714" cy="12088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Corporate</a:t>
            </a:r>
          </a:p>
        </p:txBody>
      </p:sp>
      <p:sp>
        <p:nvSpPr>
          <p:cNvPr id="135" name="Rechteck 107">
            <a:extLst>
              <a:ext uri="{FF2B5EF4-FFF2-40B4-BE49-F238E27FC236}">
                <a16:creationId xmlns:a16="http://schemas.microsoft.com/office/drawing/2014/main" id="{0C458B93-2466-A03C-BE40-8169957514B0}"/>
              </a:ext>
            </a:extLst>
          </p:cNvPr>
          <p:cNvSpPr/>
          <p:nvPr/>
        </p:nvSpPr>
        <p:spPr bwMode="auto">
          <a:xfrm>
            <a:off x="2323771" y="3133004"/>
            <a:ext cx="1851191" cy="15894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Test Automation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</a:t>
            </a:r>
          </a:p>
        </p:txBody>
      </p:sp>
      <p:sp>
        <p:nvSpPr>
          <p:cNvPr id="119" name="Rectangle 35">
            <a:extLst>
              <a:ext uri="{FF2B5EF4-FFF2-40B4-BE49-F238E27FC236}">
                <a16:creationId xmlns:a16="http://schemas.microsoft.com/office/drawing/2014/main" id="{815FF397-DA0C-406A-9B94-8C07BF4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743" y="1418664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Aug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775BE42-697C-1DDB-DB7B-20028121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6" y="1418664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Sep</a:t>
            </a:r>
          </a:p>
        </p:txBody>
      </p:sp>
      <p:sp>
        <p:nvSpPr>
          <p:cNvPr id="136" name="Rectangle 35">
            <a:extLst>
              <a:ext uri="{FF2B5EF4-FFF2-40B4-BE49-F238E27FC236}">
                <a16:creationId xmlns:a16="http://schemas.microsoft.com/office/drawing/2014/main" id="{E3B12324-F02E-A879-E561-673EC262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430" y="1418664"/>
            <a:ext cx="464275" cy="2978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July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69904FD-745F-C633-1C20-B10BE0B8C6CB}"/>
              </a:ext>
            </a:extLst>
          </p:cNvPr>
          <p:cNvCxnSpPr>
            <a:cxnSpLocks/>
          </p:cNvCxnSpPr>
          <p:nvPr/>
        </p:nvCxnSpPr>
        <p:spPr bwMode="auto">
          <a:xfrm flipV="1">
            <a:off x="929594" y="6398064"/>
            <a:ext cx="7880724" cy="2442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hteck 107">
            <a:extLst>
              <a:ext uri="{FF2B5EF4-FFF2-40B4-BE49-F238E27FC236}">
                <a16:creationId xmlns:a16="http://schemas.microsoft.com/office/drawing/2014/main" id="{0F3418CD-56E7-E0B2-8B8C-9A619BE8C45A}"/>
              </a:ext>
            </a:extLst>
          </p:cNvPr>
          <p:cNvSpPr/>
          <p:nvPr/>
        </p:nvSpPr>
        <p:spPr bwMode="auto">
          <a:xfrm>
            <a:off x="2317644" y="1874745"/>
            <a:ext cx="491532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 Analyze &amp;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Design</a:t>
            </a:r>
          </a:p>
        </p:txBody>
      </p:sp>
      <p:sp>
        <p:nvSpPr>
          <p:cNvPr id="169" name="Rechteck 107">
            <a:extLst>
              <a:ext uri="{FF2B5EF4-FFF2-40B4-BE49-F238E27FC236}">
                <a16:creationId xmlns:a16="http://schemas.microsoft.com/office/drawing/2014/main" id="{5371A98D-E63D-0761-F04E-1BCCAC2F62B4}"/>
              </a:ext>
            </a:extLst>
          </p:cNvPr>
          <p:cNvSpPr/>
          <p:nvPr/>
        </p:nvSpPr>
        <p:spPr bwMode="auto">
          <a:xfrm>
            <a:off x="922973" y="1874745"/>
            <a:ext cx="1391555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Mobilization</a:t>
            </a:r>
          </a:p>
        </p:txBody>
      </p:sp>
      <p:sp>
        <p:nvSpPr>
          <p:cNvPr id="170" name="Rechteck 107">
            <a:extLst>
              <a:ext uri="{FF2B5EF4-FFF2-40B4-BE49-F238E27FC236}">
                <a16:creationId xmlns:a16="http://schemas.microsoft.com/office/drawing/2014/main" id="{84D5EA44-892A-D2ED-A7D6-8E35BED58E7A}"/>
              </a:ext>
            </a:extLst>
          </p:cNvPr>
          <p:cNvSpPr/>
          <p:nvPr/>
        </p:nvSpPr>
        <p:spPr bwMode="auto">
          <a:xfrm>
            <a:off x="2323771" y="2907783"/>
            <a:ext cx="1044980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Create Test Strategy &amp; Plan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C17B09F-E87D-2DCB-94EF-E86E682DE4A3}"/>
              </a:ext>
            </a:extLst>
          </p:cNvPr>
          <p:cNvSpPr txBox="1"/>
          <p:nvPr/>
        </p:nvSpPr>
        <p:spPr>
          <a:xfrm>
            <a:off x="319340" y="4263689"/>
            <a:ext cx="609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System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FC8AD37-D067-F40F-433D-8DA4BE9E3C3E}"/>
              </a:ext>
            </a:extLst>
          </p:cNvPr>
          <p:cNvSpPr txBox="1"/>
          <p:nvPr/>
        </p:nvSpPr>
        <p:spPr>
          <a:xfrm>
            <a:off x="297620" y="2685956"/>
            <a:ext cx="69114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Development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C9E2FB8-BF0C-502D-8BE6-70D05E644C72}"/>
              </a:ext>
            </a:extLst>
          </p:cNvPr>
          <p:cNvSpPr txBox="1"/>
          <p:nvPr/>
        </p:nvSpPr>
        <p:spPr>
          <a:xfrm>
            <a:off x="353808" y="3407152"/>
            <a:ext cx="5711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xyz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(Add-On)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7A5891-CD8B-CB9A-6EC3-13A88D29B347}"/>
              </a:ext>
            </a:extLst>
          </p:cNvPr>
          <p:cNvSpPr txBox="1"/>
          <p:nvPr/>
        </p:nvSpPr>
        <p:spPr>
          <a:xfrm>
            <a:off x="353808" y="4798463"/>
            <a:ext cx="59487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Reporting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C83C881-6B74-1C9F-DB2B-64B6069C8B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4585637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26BB174-16FE-D608-233D-F0B5D43470F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5140027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920E231-413E-0D5E-57FF-9E88EBC707D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5447421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echteck 107">
            <a:extLst>
              <a:ext uri="{FF2B5EF4-FFF2-40B4-BE49-F238E27FC236}">
                <a16:creationId xmlns:a16="http://schemas.microsoft.com/office/drawing/2014/main" id="{02023452-3F5E-DB25-2CE7-A3895283FA62}"/>
              </a:ext>
            </a:extLst>
          </p:cNvPr>
          <p:cNvSpPr/>
          <p:nvPr/>
        </p:nvSpPr>
        <p:spPr bwMode="auto">
          <a:xfrm>
            <a:off x="1385408" y="3960166"/>
            <a:ext cx="929607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Onboarding &amp; Plan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07E0852-4118-8180-CD19-652148B38646}"/>
              </a:ext>
            </a:extLst>
          </p:cNvPr>
          <p:cNvSpPr txBox="1"/>
          <p:nvPr/>
        </p:nvSpPr>
        <p:spPr>
          <a:xfrm>
            <a:off x="467843" y="3851738"/>
            <a:ext cx="32372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SDT</a:t>
            </a:r>
          </a:p>
        </p:txBody>
      </p:sp>
      <p:sp>
        <p:nvSpPr>
          <p:cNvPr id="216" name="Rechteck 107">
            <a:extLst>
              <a:ext uri="{FF2B5EF4-FFF2-40B4-BE49-F238E27FC236}">
                <a16:creationId xmlns:a16="http://schemas.microsoft.com/office/drawing/2014/main" id="{8D3FD565-1EBC-AD45-6715-8C455DE4B982}"/>
              </a:ext>
            </a:extLst>
          </p:cNvPr>
          <p:cNvSpPr/>
          <p:nvPr/>
        </p:nvSpPr>
        <p:spPr bwMode="auto">
          <a:xfrm>
            <a:off x="2789597" y="1874745"/>
            <a:ext cx="1661230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 Develop</a:t>
            </a:r>
          </a:p>
        </p:txBody>
      </p:sp>
      <p:sp>
        <p:nvSpPr>
          <p:cNvPr id="223" name="Rechteck 107">
            <a:extLst>
              <a:ext uri="{FF2B5EF4-FFF2-40B4-BE49-F238E27FC236}">
                <a16:creationId xmlns:a16="http://schemas.microsoft.com/office/drawing/2014/main" id="{BABCA493-E6E2-530C-CECF-B3B6EA4E3A9F}"/>
              </a:ext>
            </a:extLst>
          </p:cNvPr>
          <p:cNvSpPr/>
          <p:nvPr/>
        </p:nvSpPr>
        <p:spPr bwMode="auto">
          <a:xfrm>
            <a:off x="930694" y="2202304"/>
            <a:ext cx="1765612" cy="151671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Archiving execution</a:t>
            </a:r>
          </a:p>
        </p:txBody>
      </p:sp>
      <p:sp>
        <p:nvSpPr>
          <p:cNvPr id="224" name="TextBox 256">
            <a:extLst>
              <a:ext uri="{FF2B5EF4-FFF2-40B4-BE49-F238E27FC236}">
                <a16:creationId xmlns:a16="http://schemas.microsoft.com/office/drawing/2014/main" id="{A561EE10-408B-FD2F-360B-F037B8AF6E70}"/>
              </a:ext>
            </a:extLst>
          </p:cNvPr>
          <p:cNvSpPr txBox="1"/>
          <p:nvPr/>
        </p:nvSpPr>
        <p:spPr>
          <a:xfrm>
            <a:off x="2644312" y="2205088"/>
            <a:ext cx="997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Archiving completed</a:t>
            </a:r>
          </a:p>
        </p:txBody>
      </p:sp>
      <p:sp>
        <p:nvSpPr>
          <p:cNvPr id="226" name="Star: 5 Points 220">
            <a:extLst>
              <a:ext uri="{FF2B5EF4-FFF2-40B4-BE49-F238E27FC236}">
                <a16:creationId xmlns:a16="http://schemas.microsoft.com/office/drawing/2014/main" id="{848073FD-6D92-F958-F369-110B58E5A76C}"/>
              </a:ext>
            </a:extLst>
          </p:cNvPr>
          <p:cNvSpPr>
            <a:spLocks noChangeAspect="1"/>
          </p:cNvSpPr>
          <p:nvPr/>
        </p:nvSpPr>
        <p:spPr bwMode="auto">
          <a:xfrm>
            <a:off x="2610348" y="2198381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32B3D4-FCB1-47D4-E65E-28D576128061}"/>
              </a:ext>
            </a:extLst>
          </p:cNvPr>
          <p:cNvSpPr txBox="1"/>
          <p:nvPr/>
        </p:nvSpPr>
        <p:spPr>
          <a:xfrm>
            <a:off x="374431" y="2147616"/>
            <a:ext cx="554851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Archiving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0625EAD-9240-0ECB-091A-64ED24F90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345" y="2407792"/>
            <a:ext cx="3494833" cy="21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Rechteck 107">
            <a:extLst>
              <a:ext uri="{FF2B5EF4-FFF2-40B4-BE49-F238E27FC236}">
                <a16:creationId xmlns:a16="http://schemas.microsoft.com/office/drawing/2014/main" id="{C31E23C9-9FA1-7F3E-68A1-585F19A78E80}"/>
              </a:ext>
            </a:extLst>
          </p:cNvPr>
          <p:cNvSpPr/>
          <p:nvPr/>
        </p:nvSpPr>
        <p:spPr bwMode="auto">
          <a:xfrm>
            <a:off x="2317757" y="3745717"/>
            <a:ext cx="527043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SDT MBP</a:t>
            </a:r>
          </a:p>
        </p:txBody>
      </p:sp>
      <p:sp>
        <p:nvSpPr>
          <p:cNvPr id="197" name="Rechteck 107">
            <a:extLst>
              <a:ext uri="{FF2B5EF4-FFF2-40B4-BE49-F238E27FC236}">
                <a16:creationId xmlns:a16="http://schemas.microsoft.com/office/drawing/2014/main" id="{6B3060C4-8FA4-43A7-D870-B45BFDCA2A1C}"/>
              </a:ext>
            </a:extLst>
          </p:cNvPr>
          <p:cNvSpPr/>
          <p:nvPr/>
        </p:nvSpPr>
        <p:spPr bwMode="auto">
          <a:xfrm>
            <a:off x="2792095" y="6181865"/>
            <a:ext cx="46285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Approach</a:t>
            </a:r>
          </a:p>
        </p:txBody>
      </p:sp>
      <p:sp>
        <p:nvSpPr>
          <p:cNvPr id="198" name="Rechteck 107">
            <a:extLst>
              <a:ext uri="{FF2B5EF4-FFF2-40B4-BE49-F238E27FC236}">
                <a16:creationId xmlns:a16="http://schemas.microsoft.com/office/drawing/2014/main" id="{0D0523BA-316D-88B3-8821-3EE47E14B4FA}"/>
              </a:ext>
            </a:extLst>
          </p:cNvPr>
          <p:cNvSpPr/>
          <p:nvPr/>
        </p:nvSpPr>
        <p:spPr bwMode="auto">
          <a:xfrm>
            <a:off x="4188205" y="6181865"/>
            <a:ext cx="926030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 Training Material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5F96E0-1617-527F-4E32-F97D7BC88E6A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4176513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echteck 107">
            <a:extLst>
              <a:ext uri="{FF2B5EF4-FFF2-40B4-BE49-F238E27FC236}">
                <a16:creationId xmlns:a16="http://schemas.microsoft.com/office/drawing/2014/main" id="{165301A8-B5B2-4069-51CC-F644BA0709B2}"/>
              </a:ext>
            </a:extLst>
          </p:cNvPr>
          <p:cNvSpPr/>
          <p:nvPr/>
        </p:nvSpPr>
        <p:spPr bwMode="auto">
          <a:xfrm>
            <a:off x="1451451" y="2483975"/>
            <a:ext cx="2599630" cy="14680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 Unit Testing</a:t>
            </a:r>
          </a:p>
        </p:txBody>
      </p:sp>
      <p:sp>
        <p:nvSpPr>
          <p:cNvPr id="147" name="Rechteck 107">
            <a:extLst>
              <a:ext uri="{FF2B5EF4-FFF2-40B4-BE49-F238E27FC236}">
                <a16:creationId xmlns:a16="http://schemas.microsoft.com/office/drawing/2014/main" id="{3CEBFFEE-8F66-3BAF-3D8E-C8206DD5CA2E}"/>
              </a:ext>
            </a:extLst>
          </p:cNvPr>
          <p:cNvSpPr/>
          <p:nvPr/>
        </p:nvSpPr>
        <p:spPr bwMode="auto">
          <a:xfrm>
            <a:off x="2323771" y="2696483"/>
            <a:ext cx="2107735" cy="16116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 &amp; Config &amp; Unit Testing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0CC1091-729B-7B59-5033-06E34EF795BB}"/>
              </a:ext>
            </a:extLst>
          </p:cNvPr>
          <p:cNvSpPr txBox="1"/>
          <p:nvPr/>
        </p:nvSpPr>
        <p:spPr>
          <a:xfrm>
            <a:off x="288344" y="5915817"/>
            <a:ext cx="72315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Development</a:t>
            </a:r>
          </a:p>
        </p:txBody>
      </p:sp>
      <p:sp>
        <p:nvSpPr>
          <p:cNvPr id="187" name="Rectangle 35">
            <a:extLst>
              <a:ext uri="{FF2B5EF4-FFF2-40B4-BE49-F238E27FC236}">
                <a16:creationId xmlns:a16="http://schemas.microsoft.com/office/drawing/2014/main" id="{76C3D91F-055C-A46E-6375-BA3C6DDE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586" y="1418664"/>
            <a:ext cx="464275" cy="2995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Oct</a:t>
            </a:r>
          </a:p>
        </p:txBody>
      </p:sp>
      <p:sp>
        <p:nvSpPr>
          <p:cNvPr id="188" name="Rectangle 35">
            <a:extLst>
              <a:ext uri="{FF2B5EF4-FFF2-40B4-BE49-F238E27FC236}">
                <a16:creationId xmlns:a16="http://schemas.microsoft.com/office/drawing/2014/main" id="{F56AA3AB-B76B-A5F1-FE3C-5F96C352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899" y="141866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Nov</a:t>
            </a:r>
          </a:p>
        </p:txBody>
      </p:sp>
      <p:sp>
        <p:nvSpPr>
          <p:cNvPr id="203" name="Rectangle 35">
            <a:extLst>
              <a:ext uri="{FF2B5EF4-FFF2-40B4-BE49-F238E27FC236}">
                <a16:creationId xmlns:a16="http://schemas.microsoft.com/office/drawing/2014/main" id="{2D581150-2385-79B3-DD12-0F905BF4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212" y="141866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Dec</a:t>
            </a:r>
          </a:p>
        </p:txBody>
      </p:sp>
      <p:sp>
        <p:nvSpPr>
          <p:cNvPr id="205" name="Rectangle 35">
            <a:extLst>
              <a:ext uri="{FF2B5EF4-FFF2-40B4-BE49-F238E27FC236}">
                <a16:creationId xmlns:a16="http://schemas.microsoft.com/office/drawing/2014/main" id="{A6A1C7EF-0FCF-331E-7FA8-553F0E5F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525" y="1418664"/>
            <a:ext cx="464275" cy="3010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Jan</a:t>
            </a:r>
          </a:p>
        </p:txBody>
      </p:sp>
      <p:sp>
        <p:nvSpPr>
          <p:cNvPr id="234" name="TextBox 256">
            <a:extLst>
              <a:ext uri="{FF2B5EF4-FFF2-40B4-BE49-F238E27FC236}">
                <a16:creationId xmlns:a16="http://schemas.microsoft.com/office/drawing/2014/main" id="{CDCEC2EE-B3EE-FC95-3356-0768A0DBF0AE}"/>
              </a:ext>
            </a:extLst>
          </p:cNvPr>
          <p:cNvSpPr txBox="1"/>
          <p:nvPr/>
        </p:nvSpPr>
        <p:spPr>
          <a:xfrm>
            <a:off x="1674464" y="1716739"/>
            <a:ext cx="647356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Project Start</a:t>
            </a:r>
          </a:p>
        </p:txBody>
      </p:sp>
      <p:sp>
        <p:nvSpPr>
          <p:cNvPr id="247" name="Line 19">
            <a:extLst>
              <a:ext uri="{FF2B5EF4-FFF2-40B4-BE49-F238E27FC236}">
                <a16:creationId xmlns:a16="http://schemas.microsoft.com/office/drawing/2014/main" id="{8D400123-DD98-1AEF-E849-5B9060D26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2850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3A1567F-4CB1-0BF8-6D9C-D235039E522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6111263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AE45A8F-BAF9-4FD0-B418-78FAC4AAB0DF}"/>
              </a:ext>
            </a:extLst>
          </p:cNvPr>
          <p:cNvSpPr txBox="1"/>
          <p:nvPr/>
        </p:nvSpPr>
        <p:spPr>
          <a:xfrm>
            <a:off x="355505" y="6138340"/>
            <a:ext cx="609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Change Mgt.</a:t>
            </a:r>
          </a:p>
        </p:txBody>
      </p:sp>
      <p:sp>
        <p:nvSpPr>
          <p:cNvPr id="300" name="Rechteck 107">
            <a:extLst>
              <a:ext uri="{FF2B5EF4-FFF2-40B4-BE49-F238E27FC236}">
                <a16:creationId xmlns:a16="http://schemas.microsoft.com/office/drawing/2014/main" id="{A5A0743A-52DC-FFAA-05D7-1A30980C5BD3}"/>
              </a:ext>
            </a:extLst>
          </p:cNvPr>
          <p:cNvSpPr/>
          <p:nvPr/>
        </p:nvSpPr>
        <p:spPr bwMode="auto">
          <a:xfrm>
            <a:off x="2587173" y="4450604"/>
            <a:ext cx="1460655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TM1 (T8A), SRC2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1E0153B-3D2D-3FBF-5743-F7CAD36F71B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5835039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Rechteck 107">
            <a:extLst>
              <a:ext uri="{FF2B5EF4-FFF2-40B4-BE49-F238E27FC236}">
                <a16:creationId xmlns:a16="http://schemas.microsoft.com/office/drawing/2014/main" id="{D7E73B05-F64D-6ED1-1C12-306D764B84DB}"/>
              </a:ext>
            </a:extLst>
          </p:cNvPr>
          <p:cNvSpPr/>
          <p:nvPr/>
        </p:nvSpPr>
        <p:spPr bwMode="auto">
          <a:xfrm>
            <a:off x="2328007" y="5499446"/>
            <a:ext cx="935776" cy="16459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Single  Role Build</a:t>
            </a:r>
          </a:p>
        </p:txBody>
      </p:sp>
      <p:sp>
        <p:nvSpPr>
          <p:cNvPr id="190" name="Rechteck 107">
            <a:extLst>
              <a:ext uri="{FF2B5EF4-FFF2-40B4-BE49-F238E27FC236}">
                <a16:creationId xmlns:a16="http://schemas.microsoft.com/office/drawing/2014/main" id="{C0F96D98-CE27-99A5-EC5E-6F421C4538A2}"/>
              </a:ext>
            </a:extLst>
          </p:cNvPr>
          <p:cNvSpPr/>
          <p:nvPr/>
        </p:nvSpPr>
        <p:spPr bwMode="auto">
          <a:xfrm>
            <a:off x="2340810" y="5682129"/>
            <a:ext cx="1170709" cy="16285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Job/Composite Role Design</a:t>
            </a:r>
          </a:p>
        </p:txBody>
      </p:sp>
      <p:sp>
        <p:nvSpPr>
          <p:cNvPr id="272" name="Rechteck 107">
            <a:extLst>
              <a:ext uri="{FF2B5EF4-FFF2-40B4-BE49-F238E27FC236}">
                <a16:creationId xmlns:a16="http://schemas.microsoft.com/office/drawing/2014/main" id="{C2AB90E8-D360-9B6B-9684-ADFE369423C4}"/>
              </a:ext>
            </a:extLst>
          </p:cNvPr>
          <p:cNvSpPr/>
          <p:nvPr/>
        </p:nvSpPr>
        <p:spPr bwMode="auto">
          <a:xfrm>
            <a:off x="3512254" y="5681490"/>
            <a:ext cx="922349" cy="163435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Job/Comp</a:t>
            </a:r>
            <a:r>
              <a:rPr lang="en-US" altLang="en-US">
                <a:solidFill>
                  <a:srgbClr val="FFFFFF"/>
                </a:solidFill>
                <a:latin typeface="LindeDaxPowerPoint"/>
              </a:rPr>
              <a:t>.</a:t>
            </a: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 Role Build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F13DF90-74B5-265B-DF54-B773D60EAFC7}"/>
              </a:ext>
            </a:extLst>
          </p:cNvPr>
          <p:cNvSpPr txBox="1"/>
          <p:nvPr/>
        </p:nvSpPr>
        <p:spPr>
          <a:xfrm>
            <a:off x="285788" y="5524242"/>
            <a:ext cx="7378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SAP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Authorization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5F5B60C-45F4-41D2-8B87-BDA05B8B83A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113" y="3414902"/>
            <a:ext cx="3494833" cy="21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Rechteck 107">
            <a:extLst>
              <a:ext uri="{FF2B5EF4-FFF2-40B4-BE49-F238E27FC236}">
                <a16:creationId xmlns:a16="http://schemas.microsoft.com/office/drawing/2014/main" id="{74F90FA4-5923-7D04-7F27-C1E4DA187FD0}"/>
              </a:ext>
            </a:extLst>
          </p:cNvPr>
          <p:cNvSpPr/>
          <p:nvPr/>
        </p:nvSpPr>
        <p:spPr bwMode="auto">
          <a:xfrm>
            <a:off x="1530966" y="4273033"/>
            <a:ext cx="1243548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TM0, SRC1</a:t>
            </a:r>
          </a:p>
        </p:txBody>
      </p:sp>
      <p:sp>
        <p:nvSpPr>
          <p:cNvPr id="165" name="Rechteck 107">
            <a:extLst>
              <a:ext uri="{FF2B5EF4-FFF2-40B4-BE49-F238E27FC236}">
                <a16:creationId xmlns:a16="http://schemas.microsoft.com/office/drawing/2014/main" id="{E88AE8C2-20DF-DC8F-94ED-0F6C8DD0E8F3}"/>
              </a:ext>
            </a:extLst>
          </p:cNvPr>
          <p:cNvSpPr/>
          <p:nvPr/>
        </p:nvSpPr>
        <p:spPr bwMode="auto">
          <a:xfrm>
            <a:off x="2314868" y="4817484"/>
            <a:ext cx="2116637" cy="12929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BW Queries &amp; S4 HANA Gap analysis &amp; build</a:t>
            </a:r>
          </a:p>
        </p:txBody>
      </p:sp>
      <p:sp>
        <p:nvSpPr>
          <p:cNvPr id="177" name="Rechteck 107">
            <a:extLst>
              <a:ext uri="{FF2B5EF4-FFF2-40B4-BE49-F238E27FC236}">
                <a16:creationId xmlns:a16="http://schemas.microsoft.com/office/drawing/2014/main" id="{79A30A56-2CE1-968F-799D-2242F4C30E9D}"/>
              </a:ext>
            </a:extLst>
          </p:cNvPr>
          <p:cNvSpPr/>
          <p:nvPr/>
        </p:nvSpPr>
        <p:spPr bwMode="auto">
          <a:xfrm>
            <a:off x="2314868" y="4996978"/>
            <a:ext cx="2116638" cy="12929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Local extractor analysis &amp; build</a:t>
            </a:r>
          </a:p>
        </p:txBody>
      </p:sp>
      <p:sp>
        <p:nvSpPr>
          <p:cNvPr id="179" name="Rechteck 107">
            <a:extLst>
              <a:ext uri="{FF2B5EF4-FFF2-40B4-BE49-F238E27FC236}">
                <a16:creationId xmlns:a16="http://schemas.microsoft.com/office/drawing/2014/main" id="{759FEA51-4BB9-793D-464A-C5ED81C68B00}"/>
              </a:ext>
            </a:extLst>
          </p:cNvPr>
          <p:cNvSpPr/>
          <p:nvPr/>
        </p:nvSpPr>
        <p:spPr bwMode="auto">
          <a:xfrm>
            <a:off x="2314868" y="4637990"/>
            <a:ext cx="1394357" cy="12929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Dashboard analysis &amp; configure</a:t>
            </a:r>
          </a:p>
        </p:txBody>
      </p:sp>
      <p:sp>
        <p:nvSpPr>
          <p:cNvPr id="155" name="Rechteck 107">
            <a:extLst>
              <a:ext uri="{FF2B5EF4-FFF2-40B4-BE49-F238E27FC236}">
                <a16:creationId xmlns:a16="http://schemas.microsoft.com/office/drawing/2014/main" id="{A26FF0AB-BF2C-02B9-B0E1-ECB766FF0357}"/>
              </a:ext>
            </a:extLst>
          </p:cNvPr>
          <p:cNvSpPr/>
          <p:nvPr/>
        </p:nvSpPr>
        <p:spPr bwMode="auto">
          <a:xfrm>
            <a:off x="4880780" y="3177571"/>
            <a:ext cx="829554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35E2AB-0C25-9833-3703-71FDC33135FC}"/>
              </a:ext>
            </a:extLst>
          </p:cNvPr>
          <p:cNvSpPr txBox="1"/>
          <p:nvPr/>
        </p:nvSpPr>
        <p:spPr>
          <a:xfrm>
            <a:off x="7905438" y="2484073"/>
            <a:ext cx="469505" cy="10900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itchFamily="34" charset="0"/>
              <a:buNone/>
              <a:tabLst>
                <a:tab pos="133350" algn="l"/>
              </a:tabLst>
              <a:defRPr/>
            </a:pPr>
            <a:r>
              <a:rPr kumimoji="0" lang="en-US" alt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Go Live </a:t>
            </a:r>
          </a:p>
        </p:txBody>
      </p:sp>
      <p:sp>
        <p:nvSpPr>
          <p:cNvPr id="167" name="Rechteck 107">
            <a:extLst>
              <a:ext uri="{FF2B5EF4-FFF2-40B4-BE49-F238E27FC236}">
                <a16:creationId xmlns:a16="http://schemas.microsoft.com/office/drawing/2014/main" id="{8AE940A2-1BE8-039C-DE2A-DD5D6935DE5A}"/>
              </a:ext>
            </a:extLst>
          </p:cNvPr>
          <p:cNvSpPr/>
          <p:nvPr/>
        </p:nvSpPr>
        <p:spPr bwMode="auto">
          <a:xfrm>
            <a:off x="5715092" y="3745717"/>
            <a:ext cx="650142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TM2</a:t>
            </a:r>
          </a:p>
        </p:txBody>
      </p:sp>
      <p:sp>
        <p:nvSpPr>
          <p:cNvPr id="168" name="Rechteck 107">
            <a:extLst>
              <a:ext uri="{FF2B5EF4-FFF2-40B4-BE49-F238E27FC236}">
                <a16:creationId xmlns:a16="http://schemas.microsoft.com/office/drawing/2014/main" id="{0C1DB7B9-9E47-C090-3DB1-6F05D575E1C1}"/>
              </a:ext>
            </a:extLst>
          </p:cNvPr>
          <p:cNvSpPr/>
          <p:nvPr/>
        </p:nvSpPr>
        <p:spPr bwMode="auto">
          <a:xfrm>
            <a:off x="7507651" y="3858566"/>
            <a:ext cx="319304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GL Sim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7AE169-84E3-CC00-0E91-83F5057ACBEC}"/>
              </a:ext>
            </a:extLst>
          </p:cNvPr>
          <p:cNvCxnSpPr>
            <a:cxnSpLocks/>
            <a:stCxn id="212" idx="3"/>
            <a:endCxn id="155" idx="1"/>
          </p:cNvCxnSpPr>
          <p:nvPr/>
        </p:nvCxnSpPr>
        <p:spPr bwMode="auto">
          <a:xfrm flipV="1">
            <a:off x="4880159" y="3273928"/>
            <a:ext cx="621" cy="56317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C686199D-8813-47BD-1A75-C1B4FB49FCA4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 bwMode="auto">
          <a:xfrm flipV="1">
            <a:off x="6365234" y="3273928"/>
            <a:ext cx="10228" cy="56317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Rechteck 107">
            <a:extLst>
              <a:ext uri="{FF2B5EF4-FFF2-40B4-BE49-F238E27FC236}">
                <a16:creationId xmlns:a16="http://schemas.microsoft.com/office/drawing/2014/main" id="{E912BC24-0A88-1C67-7CB6-5D0B4BB212A3}"/>
              </a:ext>
            </a:extLst>
          </p:cNvPr>
          <p:cNvSpPr/>
          <p:nvPr/>
        </p:nvSpPr>
        <p:spPr bwMode="auto">
          <a:xfrm>
            <a:off x="4868551" y="4256523"/>
            <a:ext cx="842032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TM2, SRC1</a:t>
            </a:r>
          </a:p>
        </p:txBody>
      </p:sp>
      <p:sp>
        <p:nvSpPr>
          <p:cNvPr id="185" name="Rechteck 107">
            <a:extLst>
              <a:ext uri="{FF2B5EF4-FFF2-40B4-BE49-F238E27FC236}">
                <a16:creationId xmlns:a16="http://schemas.microsoft.com/office/drawing/2014/main" id="{7B646CCC-59DA-F172-6585-C777D0C78876}"/>
              </a:ext>
            </a:extLst>
          </p:cNvPr>
          <p:cNvSpPr/>
          <p:nvPr/>
        </p:nvSpPr>
        <p:spPr bwMode="auto">
          <a:xfrm>
            <a:off x="6922460" y="4260104"/>
            <a:ext cx="575990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GLS (T8A)</a:t>
            </a:r>
          </a:p>
        </p:txBody>
      </p:sp>
      <p:sp>
        <p:nvSpPr>
          <p:cNvPr id="194" name="Rechteck 107">
            <a:extLst>
              <a:ext uri="{FF2B5EF4-FFF2-40B4-BE49-F238E27FC236}">
                <a16:creationId xmlns:a16="http://schemas.microsoft.com/office/drawing/2014/main" id="{E8FD3640-51E1-F8BB-95AE-1560D218A50E}"/>
              </a:ext>
            </a:extLst>
          </p:cNvPr>
          <p:cNvSpPr/>
          <p:nvPr/>
        </p:nvSpPr>
        <p:spPr bwMode="auto">
          <a:xfrm>
            <a:off x="5813423" y="4431783"/>
            <a:ext cx="1499257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Productive P2A</a:t>
            </a:r>
          </a:p>
        </p:txBody>
      </p:sp>
      <p:sp>
        <p:nvSpPr>
          <p:cNvPr id="196" name="Rechteck 107">
            <a:extLst>
              <a:ext uri="{FF2B5EF4-FFF2-40B4-BE49-F238E27FC236}">
                <a16:creationId xmlns:a16="http://schemas.microsoft.com/office/drawing/2014/main" id="{4225778E-7CDA-7180-545E-269752AAC108}"/>
              </a:ext>
            </a:extLst>
          </p:cNvPr>
          <p:cNvSpPr/>
          <p:nvPr/>
        </p:nvSpPr>
        <p:spPr bwMode="auto">
          <a:xfrm>
            <a:off x="8142428" y="2743231"/>
            <a:ext cx="698127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Hypercare</a:t>
            </a:r>
          </a:p>
        </p:txBody>
      </p:sp>
      <p:sp>
        <p:nvSpPr>
          <p:cNvPr id="202" name="Star: 5 Points 220">
            <a:extLst>
              <a:ext uri="{FF2B5EF4-FFF2-40B4-BE49-F238E27FC236}">
                <a16:creationId xmlns:a16="http://schemas.microsoft.com/office/drawing/2014/main" id="{0E5091E4-B810-AB7B-F95F-467972D6175A}"/>
              </a:ext>
            </a:extLst>
          </p:cNvPr>
          <p:cNvSpPr>
            <a:spLocks noChangeAspect="1"/>
          </p:cNvSpPr>
          <p:nvPr/>
        </p:nvSpPr>
        <p:spPr bwMode="auto">
          <a:xfrm>
            <a:off x="8060832" y="2742591"/>
            <a:ext cx="179188" cy="182768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5151877E-F6F1-196A-5F80-5EBF7ACC2A83}"/>
              </a:ext>
            </a:extLst>
          </p:cNvPr>
          <p:cNvCxnSpPr>
            <a:cxnSpLocks/>
            <a:stCxn id="241" idx="3"/>
            <a:endCxn id="167" idx="1"/>
          </p:cNvCxnSpPr>
          <p:nvPr/>
        </p:nvCxnSpPr>
        <p:spPr bwMode="auto">
          <a:xfrm>
            <a:off x="5707412" y="3418945"/>
            <a:ext cx="7680" cy="4181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A5210D64-31D2-090C-1FF6-E5AD95FBD313}"/>
              </a:ext>
            </a:extLst>
          </p:cNvPr>
          <p:cNvSpPr txBox="1"/>
          <p:nvPr/>
        </p:nvSpPr>
        <p:spPr>
          <a:xfrm>
            <a:off x="4880779" y="3369211"/>
            <a:ext cx="826633" cy="994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 Data Val.</a:t>
            </a:r>
          </a:p>
        </p:txBody>
      </p:sp>
      <p:sp>
        <p:nvSpPr>
          <p:cNvPr id="255" name="TextBox 256">
            <a:extLst>
              <a:ext uri="{FF2B5EF4-FFF2-40B4-BE49-F238E27FC236}">
                <a16:creationId xmlns:a16="http://schemas.microsoft.com/office/drawing/2014/main" id="{6A7BE5AD-09D5-1E9E-2CE7-CB940E33A879}"/>
              </a:ext>
            </a:extLst>
          </p:cNvPr>
          <p:cNvSpPr txBox="1"/>
          <p:nvPr/>
        </p:nvSpPr>
        <p:spPr>
          <a:xfrm>
            <a:off x="7422945" y="3704956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2 week</a:t>
            </a:r>
            <a:r>
              <a:rPr lang="en-US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</a:rPr>
              <a:t>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4F5F6"/>
              </a:highlight>
              <a:uLnTx/>
              <a:uFillTx/>
              <a:latin typeface="LindeDaxPowerPoint"/>
              <a:ea typeface="+mn-ea"/>
              <a:cs typeface="Arial" charset="0"/>
            </a:endParaRPr>
          </a:p>
        </p:txBody>
      </p:sp>
      <p:sp>
        <p:nvSpPr>
          <p:cNvPr id="256" name="TextBox 256">
            <a:extLst>
              <a:ext uri="{FF2B5EF4-FFF2-40B4-BE49-F238E27FC236}">
                <a16:creationId xmlns:a16="http://schemas.microsoft.com/office/drawing/2014/main" id="{C5BCC930-847B-BA5E-BA15-32DF0AF390A0}"/>
              </a:ext>
            </a:extLst>
          </p:cNvPr>
          <p:cNvSpPr txBox="1"/>
          <p:nvPr/>
        </p:nvSpPr>
        <p:spPr>
          <a:xfrm>
            <a:off x="5042105" y="4122987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6 weeks</a:t>
            </a:r>
          </a:p>
        </p:txBody>
      </p:sp>
      <p:sp>
        <p:nvSpPr>
          <p:cNvPr id="258" name="TextBox 256">
            <a:extLst>
              <a:ext uri="{FF2B5EF4-FFF2-40B4-BE49-F238E27FC236}">
                <a16:creationId xmlns:a16="http://schemas.microsoft.com/office/drawing/2014/main" id="{C37527E5-C421-ECAD-E625-EAC1F915C1EE}"/>
              </a:ext>
            </a:extLst>
          </p:cNvPr>
          <p:cNvSpPr txBox="1"/>
          <p:nvPr/>
        </p:nvSpPr>
        <p:spPr>
          <a:xfrm>
            <a:off x="6983646" y="4123182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6 weeks</a:t>
            </a:r>
          </a:p>
        </p:txBody>
      </p:sp>
      <p:sp>
        <p:nvSpPr>
          <p:cNvPr id="259" name="TextBox 256">
            <a:extLst>
              <a:ext uri="{FF2B5EF4-FFF2-40B4-BE49-F238E27FC236}">
                <a16:creationId xmlns:a16="http://schemas.microsoft.com/office/drawing/2014/main" id="{0E5914BC-B0B0-D20F-65E1-E0C1F154E2ED}"/>
              </a:ext>
            </a:extLst>
          </p:cNvPr>
          <p:cNvSpPr txBox="1"/>
          <p:nvPr/>
        </p:nvSpPr>
        <p:spPr>
          <a:xfrm>
            <a:off x="5794863" y="4329555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15 weeks</a:t>
            </a:r>
          </a:p>
        </p:txBody>
      </p:sp>
      <p:sp>
        <p:nvSpPr>
          <p:cNvPr id="262" name="Rechteck 107">
            <a:extLst>
              <a:ext uri="{FF2B5EF4-FFF2-40B4-BE49-F238E27FC236}">
                <a16:creationId xmlns:a16="http://schemas.microsoft.com/office/drawing/2014/main" id="{40B20C14-041F-F68E-F096-CE881B9991F1}"/>
              </a:ext>
            </a:extLst>
          </p:cNvPr>
          <p:cNvSpPr/>
          <p:nvPr/>
        </p:nvSpPr>
        <p:spPr bwMode="auto">
          <a:xfrm>
            <a:off x="8088441" y="1874745"/>
            <a:ext cx="752114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Hypercare</a:t>
            </a:r>
          </a:p>
        </p:txBody>
      </p:sp>
      <p:sp>
        <p:nvSpPr>
          <p:cNvPr id="263" name="TextBox 256">
            <a:extLst>
              <a:ext uri="{FF2B5EF4-FFF2-40B4-BE49-F238E27FC236}">
                <a16:creationId xmlns:a16="http://schemas.microsoft.com/office/drawing/2014/main" id="{9574A456-104B-F859-AC94-7FB75938D3F8}"/>
              </a:ext>
            </a:extLst>
          </p:cNvPr>
          <p:cNvSpPr txBox="1"/>
          <p:nvPr/>
        </p:nvSpPr>
        <p:spPr>
          <a:xfrm>
            <a:off x="8082297" y="1719228"/>
            <a:ext cx="48316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Go Live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65" name="Rechteck 107">
            <a:extLst>
              <a:ext uri="{FF2B5EF4-FFF2-40B4-BE49-F238E27FC236}">
                <a16:creationId xmlns:a16="http://schemas.microsoft.com/office/drawing/2014/main" id="{8FB33DCB-23E1-1A2A-46DF-B6F8829A415E}"/>
              </a:ext>
            </a:extLst>
          </p:cNvPr>
          <p:cNvSpPr/>
          <p:nvPr/>
        </p:nvSpPr>
        <p:spPr bwMode="auto">
          <a:xfrm>
            <a:off x="930305" y="5920219"/>
            <a:ext cx="7212123" cy="16513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Dual Maintenance</a:t>
            </a:r>
          </a:p>
        </p:txBody>
      </p:sp>
      <p:sp>
        <p:nvSpPr>
          <p:cNvPr id="267" name="Rechteck 107">
            <a:extLst>
              <a:ext uri="{FF2B5EF4-FFF2-40B4-BE49-F238E27FC236}">
                <a16:creationId xmlns:a16="http://schemas.microsoft.com/office/drawing/2014/main" id="{C9FD9C45-6F0D-F489-7EFE-7FB9C2006AFF}"/>
              </a:ext>
            </a:extLst>
          </p:cNvPr>
          <p:cNvSpPr/>
          <p:nvPr/>
        </p:nvSpPr>
        <p:spPr bwMode="auto">
          <a:xfrm>
            <a:off x="7023573" y="6181865"/>
            <a:ext cx="267895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Prep</a:t>
            </a:r>
          </a:p>
        </p:txBody>
      </p:sp>
      <p:sp>
        <p:nvSpPr>
          <p:cNvPr id="269" name="Rechteck 107">
            <a:extLst>
              <a:ext uri="{FF2B5EF4-FFF2-40B4-BE49-F238E27FC236}">
                <a16:creationId xmlns:a16="http://schemas.microsoft.com/office/drawing/2014/main" id="{270F006F-E011-9981-F51F-54E687626993}"/>
              </a:ext>
            </a:extLst>
          </p:cNvPr>
          <p:cNvSpPr/>
          <p:nvPr/>
        </p:nvSpPr>
        <p:spPr bwMode="auto">
          <a:xfrm>
            <a:off x="5106298" y="6181865"/>
            <a:ext cx="930625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Train-the-Trainer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A8392A-0BDD-E63E-DE85-51C45209D019}"/>
              </a:ext>
            </a:extLst>
          </p:cNvPr>
          <p:cNvSpPr txBox="1"/>
          <p:nvPr/>
        </p:nvSpPr>
        <p:spPr>
          <a:xfrm>
            <a:off x="294277" y="5171072"/>
            <a:ext cx="72347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Related Projects</a:t>
            </a:r>
          </a:p>
        </p:txBody>
      </p:sp>
      <p:sp>
        <p:nvSpPr>
          <p:cNvPr id="273" name="TextBox 256">
            <a:extLst>
              <a:ext uri="{FF2B5EF4-FFF2-40B4-BE49-F238E27FC236}">
                <a16:creationId xmlns:a16="http://schemas.microsoft.com/office/drawing/2014/main" id="{92EBB82E-EEB2-3758-B198-21545CEA7CAA}"/>
              </a:ext>
            </a:extLst>
          </p:cNvPr>
          <p:cNvSpPr txBox="1"/>
          <p:nvPr/>
        </p:nvSpPr>
        <p:spPr>
          <a:xfrm>
            <a:off x="2310140" y="1735643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5 weeks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A35FE12-9552-089B-CD03-2BF08299F915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869" y="3669593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Rectangle 49">
            <a:extLst>
              <a:ext uri="{FF2B5EF4-FFF2-40B4-BE49-F238E27FC236}">
                <a16:creationId xmlns:a16="http://schemas.microsoft.com/office/drawing/2014/main" id="{F0F87EAE-EAE9-67D5-7AC3-3D408686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3" y="2133466"/>
            <a:ext cx="280642" cy="4289018"/>
          </a:xfrm>
          <a:prstGeom prst="rect">
            <a:avLst/>
          </a:prstGeom>
          <a:solidFill>
            <a:srgbClr val="D1B48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270"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Project</a:t>
            </a:r>
          </a:p>
        </p:txBody>
      </p:sp>
      <p:sp>
        <p:nvSpPr>
          <p:cNvPr id="313" name="Rechteck 107">
            <a:extLst>
              <a:ext uri="{FF2B5EF4-FFF2-40B4-BE49-F238E27FC236}">
                <a16:creationId xmlns:a16="http://schemas.microsoft.com/office/drawing/2014/main" id="{EEB84F84-6D10-F331-D24D-6ADA8A82E391}"/>
              </a:ext>
            </a:extLst>
          </p:cNvPr>
          <p:cNvSpPr/>
          <p:nvPr/>
        </p:nvSpPr>
        <p:spPr bwMode="auto">
          <a:xfrm>
            <a:off x="2316777" y="2068947"/>
            <a:ext cx="1703165" cy="96846"/>
          </a:xfrm>
          <a:prstGeom prst="rect">
            <a:avLst/>
          </a:prstGeom>
          <a:solidFill>
            <a:srgbClr val="D1B48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0" tIns="4" rIns="10" bIns="4" anchor="ctr"/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 Soft Freeze</a:t>
            </a:r>
          </a:p>
        </p:txBody>
      </p:sp>
      <p:sp>
        <p:nvSpPr>
          <p:cNvPr id="159" name="Rechteck 107">
            <a:extLst>
              <a:ext uri="{FF2B5EF4-FFF2-40B4-BE49-F238E27FC236}">
                <a16:creationId xmlns:a16="http://schemas.microsoft.com/office/drawing/2014/main" id="{6F82B683-1C3E-E561-001B-351C39DF4D63}"/>
              </a:ext>
            </a:extLst>
          </p:cNvPr>
          <p:cNvSpPr/>
          <p:nvPr/>
        </p:nvSpPr>
        <p:spPr bwMode="auto">
          <a:xfrm>
            <a:off x="7308563" y="4431783"/>
            <a:ext cx="189018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DR</a:t>
            </a:r>
          </a:p>
        </p:txBody>
      </p:sp>
      <p:sp>
        <p:nvSpPr>
          <p:cNvPr id="173" name="TextBox 256">
            <a:extLst>
              <a:ext uri="{FF2B5EF4-FFF2-40B4-BE49-F238E27FC236}">
                <a16:creationId xmlns:a16="http://schemas.microsoft.com/office/drawing/2014/main" id="{45F4F7E7-2E4C-E377-EA4E-3781E341C047}"/>
              </a:ext>
            </a:extLst>
          </p:cNvPr>
          <p:cNvSpPr txBox="1"/>
          <p:nvPr/>
        </p:nvSpPr>
        <p:spPr>
          <a:xfrm>
            <a:off x="7190108" y="4302271"/>
            <a:ext cx="460383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1 week</a:t>
            </a:r>
          </a:p>
        </p:txBody>
      </p:sp>
      <p:sp>
        <p:nvSpPr>
          <p:cNvPr id="200" name="TextBox 256">
            <a:extLst>
              <a:ext uri="{FF2B5EF4-FFF2-40B4-BE49-F238E27FC236}">
                <a16:creationId xmlns:a16="http://schemas.microsoft.com/office/drawing/2014/main" id="{E75EAC2C-450C-89E3-DA03-9BCA3F764749}"/>
              </a:ext>
            </a:extLst>
          </p:cNvPr>
          <p:cNvSpPr txBox="1"/>
          <p:nvPr/>
        </p:nvSpPr>
        <p:spPr>
          <a:xfrm>
            <a:off x="1910001" y="4136263"/>
            <a:ext cx="49725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8 weeks</a:t>
            </a:r>
          </a:p>
        </p:txBody>
      </p:sp>
      <p:sp>
        <p:nvSpPr>
          <p:cNvPr id="201" name="TextBox 256">
            <a:extLst>
              <a:ext uri="{FF2B5EF4-FFF2-40B4-BE49-F238E27FC236}">
                <a16:creationId xmlns:a16="http://schemas.microsoft.com/office/drawing/2014/main" id="{732D2DD8-EED0-25B5-5D5C-F37F677D8700}"/>
              </a:ext>
            </a:extLst>
          </p:cNvPr>
          <p:cNvSpPr txBox="1"/>
          <p:nvPr/>
        </p:nvSpPr>
        <p:spPr>
          <a:xfrm>
            <a:off x="3051882" y="4317770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12 weeks</a:t>
            </a:r>
          </a:p>
        </p:txBody>
      </p: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A1C35ABD-D671-7AF1-E776-15F3B373A07C}"/>
              </a:ext>
            </a:extLst>
          </p:cNvPr>
          <p:cNvSpPr/>
          <p:nvPr/>
        </p:nvSpPr>
        <p:spPr bwMode="auto">
          <a:xfrm>
            <a:off x="4335687" y="2183629"/>
            <a:ext cx="206724" cy="364506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11" name="Star: 5 Points 220">
            <a:extLst>
              <a:ext uri="{FF2B5EF4-FFF2-40B4-BE49-F238E27FC236}">
                <a16:creationId xmlns:a16="http://schemas.microsoft.com/office/drawing/2014/main" id="{AC080C20-8E78-790D-400B-0C8D4A813475}"/>
              </a:ext>
            </a:extLst>
          </p:cNvPr>
          <p:cNvSpPr>
            <a:spLocks noChangeAspect="1"/>
          </p:cNvSpPr>
          <p:nvPr/>
        </p:nvSpPr>
        <p:spPr bwMode="auto">
          <a:xfrm>
            <a:off x="2243389" y="1719237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7C8D12E-F279-A311-830E-132E6286B110}"/>
              </a:ext>
            </a:extLst>
          </p:cNvPr>
          <p:cNvSpPr txBox="1"/>
          <p:nvPr/>
        </p:nvSpPr>
        <p:spPr>
          <a:xfrm>
            <a:off x="4769737" y="3088338"/>
            <a:ext cx="1064715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8 weeks (18.8. -10.10.)</a:t>
            </a:r>
          </a:p>
        </p:txBody>
      </p:sp>
      <p:sp>
        <p:nvSpPr>
          <p:cNvPr id="206" name="TextBox 256">
            <a:extLst>
              <a:ext uri="{FF2B5EF4-FFF2-40B4-BE49-F238E27FC236}">
                <a16:creationId xmlns:a16="http://schemas.microsoft.com/office/drawing/2014/main" id="{B91C0ED4-C32A-CD0D-FC7B-418F79698519}"/>
              </a:ext>
            </a:extLst>
          </p:cNvPr>
          <p:cNvSpPr txBox="1"/>
          <p:nvPr/>
        </p:nvSpPr>
        <p:spPr>
          <a:xfrm>
            <a:off x="2076297" y="3648829"/>
            <a:ext cx="103906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5 weeks (3.3. – 04.04.)</a:t>
            </a:r>
          </a:p>
        </p:txBody>
      </p:sp>
      <p:sp>
        <p:nvSpPr>
          <p:cNvPr id="215" name="TextBox 256">
            <a:extLst>
              <a:ext uri="{FF2B5EF4-FFF2-40B4-BE49-F238E27FC236}">
                <a16:creationId xmlns:a16="http://schemas.microsoft.com/office/drawing/2014/main" id="{99AC0EF4-2641-7964-9879-FDC3B4E22DC1}"/>
              </a:ext>
            </a:extLst>
          </p:cNvPr>
          <p:cNvSpPr txBox="1"/>
          <p:nvPr/>
        </p:nvSpPr>
        <p:spPr>
          <a:xfrm>
            <a:off x="3379190" y="1735643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14 weeks</a:t>
            </a:r>
          </a:p>
        </p:txBody>
      </p:sp>
      <p:sp>
        <p:nvSpPr>
          <p:cNvPr id="231" name="Line 19">
            <a:extLst>
              <a:ext uri="{FF2B5EF4-FFF2-40B4-BE49-F238E27FC236}">
                <a16:creationId xmlns:a16="http://schemas.microsoft.com/office/drawing/2014/main" id="{CB1A8069-55B2-CF86-EB7C-4C3ABED6A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124" y="2006370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38" name="Rechteck 107">
            <a:extLst>
              <a:ext uri="{FF2B5EF4-FFF2-40B4-BE49-F238E27FC236}">
                <a16:creationId xmlns:a16="http://schemas.microsoft.com/office/drawing/2014/main" id="{7539D626-984E-249D-A927-BE1269E141C9}"/>
              </a:ext>
            </a:extLst>
          </p:cNvPr>
          <p:cNvSpPr/>
          <p:nvPr/>
        </p:nvSpPr>
        <p:spPr bwMode="auto">
          <a:xfrm>
            <a:off x="931717" y="3226853"/>
            <a:ext cx="1389433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Project Management (Financial, Gov)</a:t>
            </a:r>
          </a:p>
        </p:txBody>
      </p:sp>
      <p:sp>
        <p:nvSpPr>
          <p:cNvPr id="240" name="Rechteck 107">
            <a:extLst>
              <a:ext uri="{FF2B5EF4-FFF2-40B4-BE49-F238E27FC236}">
                <a16:creationId xmlns:a16="http://schemas.microsoft.com/office/drawing/2014/main" id="{B73B5F60-4596-A18F-9068-6DBA911C99B0}"/>
              </a:ext>
            </a:extLst>
          </p:cNvPr>
          <p:cNvSpPr/>
          <p:nvPr/>
        </p:nvSpPr>
        <p:spPr bwMode="auto">
          <a:xfrm>
            <a:off x="1389200" y="2815286"/>
            <a:ext cx="927380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Interface Planning</a:t>
            </a:r>
          </a:p>
        </p:txBody>
      </p:sp>
      <p:sp>
        <p:nvSpPr>
          <p:cNvPr id="243" name="Rechteck 107">
            <a:extLst>
              <a:ext uri="{FF2B5EF4-FFF2-40B4-BE49-F238E27FC236}">
                <a16:creationId xmlns:a16="http://schemas.microsoft.com/office/drawing/2014/main" id="{47FADEB6-029B-D532-897A-152324C7313B}"/>
              </a:ext>
            </a:extLst>
          </p:cNvPr>
          <p:cNvSpPr/>
          <p:nvPr/>
        </p:nvSpPr>
        <p:spPr bwMode="auto">
          <a:xfrm>
            <a:off x="930050" y="3500702"/>
            <a:ext cx="927626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Add-Ons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B3AA81-F198-A219-D4EE-5453D5DD13A5}"/>
              </a:ext>
            </a:extLst>
          </p:cNvPr>
          <p:cNvSpPr txBox="1"/>
          <p:nvPr/>
        </p:nvSpPr>
        <p:spPr>
          <a:xfrm>
            <a:off x="8227374" y="2643960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6 weeks</a:t>
            </a:r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A440643B-C6B0-2D7B-E356-D24C26963929}"/>
              </a:ext>
            </a:extLst>
          </p:cNvPr>
          <p:cNvCxnSpPr>
            <a:cxnSpLocks/>
            <a:stCxn id="184" idx="3"/>
            <a:endCxn id="167" idx="1"/>
          </p:cNvCxnSpPr>
          <p:nvPr/>
        </p:nvCxnSpPr>
        <p:spPr bwMode="auto">
          <a:xfrm flipV="1">
            <a:off x="5710583" y="3837101"/>
            <a:ext cx="4509" cy="48487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" name="Rechteck 107">
            <a:extLst>
              <a:ext uri="{FF2B5EF4-FFF2-40B4-BE49-F238E27FC236}">
                <a16:creationId xmlns:a16="http://schemas.microsoft.com/office/drawing/2014/main" id="{ED6F34D6-C4A2-E6F1-CDD9-F411187E9AB9}"/>
              </a:ext>
            </a:extLst>
          </p:cNvPr>
          <p:cNvSpPr/>
          <p:nvPr/>
        </p:nvSpPr>
        <p:spPr bwMode="auto">
          <a:xfrm>
            <a:off x="1381614" y="4944764"/>
            <a:ext cx="934652" cy="12929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Dev BW to GDR</a:t>
            </a:r>
          </a:p>
        </p:txBody>
      </p:sp>
      <p:sp>
        <p:nvSpPr>
          <p:cNvPr id="252" name="Rechteck 107">
            <a:extLst>
              <a:ext uri="{FF2B5EF4-FFF2-40B4-BE49-F238E27FC236}">
                <a16:creationId xmlns:a16="http://schemas.microsoft.com/office/drawing/2014/main" id="{7F9306C3-7968-4BA5-E0BC-D6F4FDEE1AF3}"/>
              </a:ext>
            </a:extLst>
          </p:cNvPr>
          <p:cNvSpPr/>
          <p:nvPr/>
        </p:nvSpPr>
        <p:spPr bwMode="auto">
          <a:xfrm>
            <a:off x="1390163" y="4710812"/>
            <a:ext cx="926103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Analysis</a:t>
            </a:r>
          </a:p>
        </p:txBody>
      </p:sp>
      <p:sp>
        <p:nvSpPr>
          <p:cNvPr id="253" name="Star: 5 Points 220">
            <a:extLst>
              <a:ext uri="{FF2B5EF4-FFF2-40B4-BE49-F238E27FC236}">
                <a16:creationId xmlns:a16="http://schemas.microsoft.com/office/drawing/2014/main" id="{23B1979E-FBA7-C15B-D25D-C25C6BACE671}"/>
              </a:ext>
            </a:extLst>
          </p:cNvPr>
          <p:cNvSpPr>
            <a:spLocks noChangeAspect="1"/>
          </p:cNvSpPr>
          <p:nvPr/>
        </p:nvSpPr>
        <p:spPr bwMode="auto">
          <a:xfrm>
            <a:off x="2164123" y="3056718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54" name="TextBox 256">
            <a:extLst>
              <a:ext uri="{FF2B5EF4-FFF2-40B4-BE49-F238E27FC236}">
                <a16:creationId xmlns:a16="http://schemas.microsoft.com/office/drawing/2014/main" id="{1C0AB251-0B0B-3872-0947-6F531A4FF2EF}"/>
              </a:ext>
            </a:extLst>
          </p:cNvPr>
          <p:cNvSpPr txBox="1"/>
          <p:nvPr/>
        </p:nvSpPr>
        <p:spPr>
          <a:xfrm>
            <a:off x="1750312" y="3045554"/>
            <a:ext cx="486368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Kick Off</a:t>
            </a:r>
          </a:p>
        </p:txBody>
      </p:sp>
      <p:sp>
        <p:nvSpPr>
          <p:cNvPr id="210" name="Rechteck 107">
            <a:extLst>
              <a:ext uri="{FF2B5EF4-FFF2-40B4-BE49-F238E27FC236}">
                <a16:creationId xmlns:a16="http://schemas.microsoft.com/office/drawing/2014/main" id="{07127C58-ED20-5E16-FE2F-0BDB6529436A}"/>
              </a:ext>
            </a:extLst>
          </p:cNvPr>
          <p:cNvSpPr/>
          <p:nvPr/>
        </p:nvSpPr>
        <p:spPr bwMode="auto">
          <a:xfrm>
            <a:off x="2859698" y="3960166"/>
            <a:ext cx="1182069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TM0</a:t>
            </a:r>
          </a:p>
        </p:txBody>
      </p:sp>
      <p:sp>
        <p:nvSpPr>
          <p:cNvPr id="192" name="TextBox 256">
            <a:extLst>
              <a:ext uri="{FF2B5EF4-FFF2-40B4-BE49-F238E27FC236}">
                <a16:creationId xmlns:a16="http://schemas.microsoft.com/office/drawing/2014/main" id="{1FC66A10-5F23-1355-EF06-B345D1499D66}"/>
              </a:ext>
            </a:extLst>
          </p:cNvPr>
          <p:cNvSpPr txBox="1"/>
          <p:nvPr/>
        </p:nvSpPr>
        <p:spPr>
          <a:xfrm>
            <a:off x="2871601" y="3849922"/>
            <a:ext cx="118333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11 weeks (07.04. – </a:t>
            </a:r>
            <a:r>
              <a:rPr lang="en-US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</a:rPr>
              <a:t>20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.06.)</a:t>
            </a:r>
          </a:p>
        </p:txBody>
      </p:sp>
      <p:sp>
        <p:nvSpPr>
          <p:cNvPr id="212" name="Rechteck 107">
            <a:extLst>
              <a:ext uri="{FF2B5EF4-FFF2-40B4-BE49-F238E27FC236}">
                <a16:creationId xmlns:a16="http://schemas.microsoft.com/office/drawing/2014/main" id="{96BD3BF6-AE7B-6C66-9885-937F1AF8D67A}"/>
              </a:ext>
            </a:extLst>
          </p:cNvPr>
          <p:cNvSpPr/>
          <p:nvPr/>
        </p:nvSpPr>
        <p:spPr bwMode="auto">
          <a:xfrm>
            <a:off x="4048065" y="3745717"/>
            <a:ext cx="832094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TM1</a:t>
            </a:r>
          </a:p>
        </p:txBody>
      </p:sp>
      <p:sp>
        <p:nvSpPr>
          <p:cNvPr id="199" name="TextBox 256">
            <a:extLst>
              <a:ext uri="{FF2B5EF4-FFF2-40B4-BE49-F238E27FC236}">
                <a16:creationId xmlns:a16="http://schemas.microsoft.com/office/drawing/2014/main" id="{1B572CB8-F21C-587F-C27F-6BE20B9A99DE}"/>
              </a:ext>
            </a:extLst>
          </p:cNvPr>
          <p:cNvSpPr txBox="1"/>
          <p:nvPr/>
        </p:nvSpPr>
        <p:spPr>
          <a:xfrm>
            <a:off x="3902999" y="3632954"/>
            <a:ext cx="113524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</a:rPr>
              <a:t>8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 weeks (23.06. – 15.08.)</a:t>
            </a:r>
          </a:p>
        </p:txBody>
      </p:sp>
      <p:sp>
        <p:nvSpPr>
          <p:cNvPr id="266" name="Rechteck 107">
            <a:extLst>
              <a:ext uri="{FF2B5EF4-FFF2-40B4-BE49-F238E27FC236}">
                <a16:creationId xmlns:a16="http://schemas.microsoft.com/office/drawing/2014/main" id="{91533A0D-9E78-0570-31FE-CA62768C757F}"/>
              </a:ext>
            </a:extLst>
          </p:cNvPr>
          <p:cNvSpPr/>
          <p:nvPr/>
        </p:nvSpPr>
        <p:spPr bwMode="auto">
          <a:xfrm>
            <a:off x="7291468" y="6181865"/>
            <a:ext cx="593246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EU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3E80F-2A8E-ADE4-E752-E472B4307C68}"/>
              </a:ext>
            </a:extLst>
          </p:cNvPr>
          <p:cNvSpPr txBox="1"/>
          <p:nvPr/>
        </p:nvSpPr>
        <p:spPr>
          <a:xfrm>
            <a:off x="6375462" y="6383517"/>
            <a:ext cx="6992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Vacation period</a:t>
            </a:r>
            <a:endParaRPr kumimoji="0" lang="en-US" sz="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4DBF9131-F2B4-C4B7-5C36-3C641941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15" y="1418664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Feb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59DC07CA-AA3F-C323-70FC-3EC557D7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328" y="1418664"/>
            <a:ext cx="464275" cy="2995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March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93C726B6-F994-BB60-3181-7BCB4A85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641" y="141866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April</a:t>
            </a:r>
          </a:p>
        </p:txBody>
      </p:sp>
      <p:sp>
        <p:nvSpPr>
          <p:cNvPr id="261" name="Rechteck 107">
            <a:extLst>
              <a:ext uri="{FF2B5EF4-FFF2-40B4-BE49-F238E27FC236}">
                <a16:creationId xmlns:a16="http://schemas.microsoft.com/office/drawing/2014/main" id="{D84ABEBB-9DBE-D2AB-22BF-7CB6116DA1FE}"/>
              </a:ext>
            </a:extLst>
          </p:cNvPr>
          <p:cNvSpPr/>
          <p:nvPr/>
        </p:nvSpPr>
        <p:spPr bwMode="auto">
          <a:xfrm>
            <a:off x="7248730" y="1874745"/>
            <a:ext cx="846474" cy="203878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Cut Over</a:t>
            </a:r>
          </a:p>
        </p:txBody>
      </p:sp>
      <p:sp>
        <p:nvSpPr>
          <p:cNvPr id="229" name="TextBox 256">
            <a:extLst>
              <a:ext uri="{FF2B5EF4-FFF2-40B4-BE49-F238E27FC236}">
                <a16:creationId xmlns:a16="http://schemas.microsoft.com/office/drawing/2014/main" id="{FD1258DF-9901-E3C8-5F54-BEE34F57A887}"/>
              </a:ext>
            </a:extLst>
          </p:cNvPr>
          <p:cNvSpPr txBox="1"/>
          <p:nvPr/>
        </p:nvSpPr>
        <p:spPr>
          <a:xfrm>
            <a:off x="7431788" y="1735643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</a:rPr>
              <a:t>6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weeks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5C8F1D-28AF-274A-614B-D3E24DA92453}"/>
              </a:ext>
            </a:extLst>
          </p:cNvPr>
          <p:cNvCxnSpPr>
            <a:cxnSpLocks/>
            <a:stCxn id="185" idx="3"/>
            <a:endCxn id="168" idx="1"/>
          </p:cNvCxnSpPr>
          <p:nvPr/>
        </p:nvCxnSpPr>
        <p:spPr bwMode="auto">
          <a:xfrm flipV="1">
            <a:off x="7498450" y="3949950"/>
            <a:ext cx="9201" cy="37561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C9DD148-8045-40B2-525D-ADF6C6A73EE2}"/>
              </a:ext>
            </a:extLst>
          </p:cNvPr>
          <p:cNvSpPr txBox="1"/>
          <p:nvPr/>
        </p:nvSpPr>
        <p:spPr>
          <a:xfrm>
            <a:off x="5493664" y="3637718"/>
            <a:ext cx="113524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</a:rPr>
              <a:t>6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 weeks (13.10. – 21.11.)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3C38B5F-F22D-C76C-527F-E7C0496A8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3" y="1219127"/>
            <a:ext cx="5578937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2025</a:t>
            </a:r>
          </a:p>
        </p:txBody>
      </p:sp>
      <p:sp>
        <p:nvSpPr>
          <p:cNvPr id="18" name="Rechteck 107">
            <a:extLst>
              <a:ext uri="{FF2B5EF4-FFF2-40B4-BE49-F238E27FC236}">
                <a16:creationId xmlns:a16="http://schemas.microsoft.com/office/drawing/2014/main" id="{EE266048-7532-E327-B63B-78D3993C4B1D}"/>
              </a:ext>
            </a:extLst>
          </p:cNvPr>
          <p:cNvSpPr/>
          <p:nvPr/>
        </p:nvSpPr>
        <p:spPr bwMode="auto">
          <a:xfrm>
            <a:off x="934427" y="5499446"/>
            <a:ext cx="1387705" cy="164592"/>
          </a:xfrm>
          <a:prstGeom prst="rect">
            <a:avLst/>
          </a:prstGeom>
          <a:gradFill>
            <a:gsLst>
              <a:gs pos="21000">
                <a:srgbClr val="002D5A"/>
              </a:gs>
              <a:gs pos="0">
                <a:schemeClr val="accent1"/>
              </a:gs>
              <a:gs pos="8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defTabSz="839788" eaLnBrk="0" hangingPunct="0"/>
            <a:r>
              <a:rPr lang="en-US" altLang="en-US" sz="700">
                <a:solidFill>
                  <a:srgbClr val="FFFFFF"/>
                </a:solidFill>
                <a:latin typeface="LindeDaxPowerPoint"/>
              </a:rPr>
              <a:t>Single  Role Design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A3DA22C-CBDB-A150-AE15-10A98118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525" y="1217556"/>
            <a:ext cx="1851561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2026</a:t>
            </a:r>
          </a:p>
        </p:txBody>
      </p:sp>
      <p:sp>
        <p:nvSpPr>
          <p:cNvPr id="260" name="Rechteck 107">
            <a:extLst>
              <a:ext uri="{FF2B5EF4-FFF2-40B4-BE49-F238E27FC236}">
                <a16:creationId xmlns:a16="http://schemas.microsoft.com/office/drawing/2014/main" id="{E6BE3CFC-2550-13B2-36DE-67E1A826474F}"/>
              </a:ext>
            </a:extLst>
          </p:cNvPr>
          <p:cNvSpPr/>
          <p:nvPr/>
        </p:nvSpPr>
        <p:spPr bwMode="auto">
          <a:xfrm>
            <a:off x="4450827" y="1874745"/>
            <a:ext cx="2797901" cy="197433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 Testing</a:t>
            </a:r>
          </a:p>
        </p:txBody>
      </p:sp>
      <p:sp>
        <p:nvSpPr>
          <p:cNvPr id="225" name="TextBox 256">
            <a:extLst>
              <a:ext uri="{FF2B5EF4-FFF2-40B4-BE49-F238E27FC236}">
                <a16:creationId xmlns:a16="http://schemas.microsoft.com/office/drawing/2014/main" id="{7EEEB941-AA4C-0A19-D94E-4AC5DB6508DA}"/>
              </a:ext>
            </a:extLst>
          </p:cNvPr>
          <p:cNvSpPr txBox="1"/>
          <p:nvPr/>
        </p:nvSpPr>
        <p:spPr>
          <a:xfrm>
            <a:off x="5618755" y="1735643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27 weeks</a:t>
            </a:r>
          </a:p>
        </p:txBody>
      </p:sp>
      <p:sp>
        <p:nvSpPr>
          <p:cNvPr id="264" name="Star: 5 Points 220">
            <a:extLst>
              <a:ext uri="{FF2B5EF4-FFF2-40B4-BE49-F238E27FC236}">
                <a16:creationId xmlns:a16="http://schemas.microsoft.com/office/drawing/2014/main" id="{0E32F100-8A89-31AE-8328-E808D8B51365}"/>
              </a:ext>
            </a:extLst>
          </p:cNvPr>
          <p:cNvSpPr>
            <a:spLocks noChangeAspect="1"/>
          </p:cNvSpPr>
          <p:nvPr/>
        </p:nvSpPr>
        <p:spPr bwMode="auto">
          <a:xfrm>
            <a:off x="8013990" y="1706132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3" name="TextBox 256">
            <a:extLst>
              <a:ext uri="{FF2B5EF4-FFF2-40B4-BE49-F238E27FC236}">
                <a16:creationId xmlns:a16="http://schemas.microsoft.com/office/drawing/2014/main" id="{4876BA34-5ABE-F098-F959-00E6B403A23E}"/>
              </a:ext>
            </a:extLst>
          </p:cNvPr>
          <p:cNvSpPr txBox="1"/>
          <p:nvPr/>
        </p:nvSpPr>
        <p:spPr>
          <a:xfrm>
            <a:off x="8391908" y="1735643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6 weeks</a:t>
            </a:r>
          </a:p>
        </p:txBody>
      </p:sp>
      <p:sp>
        <p:nvSpPr>
          <p:cNvPr id="314" name="Rechteck 107">
            <a:extLst>
              <a:ext uri="{FF2B5EF4-FFF2-40B4-BE49-F238E27FC236}">
                <a16:creationId xmlns:a16="http://schemas.microsoft.com/office/drawing/2014/main" id="{CCBC4A00-C7B5-AE0D-5F44-102B08B44015}"/>
              </a:ext>
            </a:extLst>
          </p:cNvPr>
          <p:cNvSpPr/>
          <p:nvPr/>
        </p:nvSpPr>
        <p:spPr bwMode="auto">
          <a:xfrm>
            <a:off x="4015028" y="2068947"/>
            <a:ext cx="4080176" cy="96846"/>
          </a:xfrm>
          <a:prstGeom prst="rect">
            <a:avLst/>
          </a:prstGeom>
          <a:solidFill>
            <a:srgbClr val="D1B48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0" tIns="4" rIns="10" bIns="4" anchor="ctr"/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 Change Freeze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6BC3CD07-E0A5-621A-5191-0C7F5526CB6F}"/>
              </a:ext>
            </a:extLst>
          </p:cNvPr>
          <p:cNvCxnSpPr>
            <a:cxnSpLocks/>
            <a:stCxn id="143" idx="3"/>
            <a:endCxn id="210" idx="1"/>
          </p:cNvCxnSpPr>
          <p:nvPr/>
        </p:nvCxnSpPr>
        <p:spPr bwMode="auto">
          <a:xfrm flipV="1">
            <a:off x="2774514" y="4051550"/>
            <a:ext cx="85184" cy="2869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F2F7742-025D-1E32-43B2-D12CD5368BED}"/>
              </a:ext>
            </a:extLst>
          </p:cNvPr>
          <p:cNvCxnSpPr>
            <a:cxnSpLocks/>
            <a:stCxn id="300" idx="3"/>
            <a:endCxn id="212" idx="1"/>
          </p:cNvCxnSpPr>
          <p:nvPr/>
        </p:nvCxnSpPr>
        <p:spPr bwMode="auto">
          <a:xfrm flipV="1">
            <a:off x="4047828" y="3837101"/>
            <a:ext cx="237" cy="67896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107">
            <a:extLst>
              <a:ext uri="{FF2B5EF4-FFF2-40B4-BE49-F238E27FC236}">
                <a16:creationId xmlns:a16="http://schemas.microsoft.com/office/drawing/2014/main" id="{0D8743FB-C7B4-7E84-8B0E-27066426D641}"/>
              </a:ext>
            </a:extLst>
          </p:cNvPr>
          <p:cNvSpPr/>
          <p:nvPr/>
        </p:nvSpPr>
        <p:spPr bwMode="auto">
          <a:xfrm>
            <a:off x="4054380" y="2483975"/>
            <a:ext cx="704380" cy="146800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TM0 Unit Test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579F90-CBAE-4420-F8B8-683FF05C273A}"/>
              </a:ext>
            </a:extLst>
          </p:cNvPr>
          <p:cNvCxnSpPr>
            <a:cxnSpLocks/>
            <a:stCxn id="210" idx="3"/>
            <a:endCxn id="10" idx="1"/>
          </p:cNvCxnSpPr>
          <p:nvPr/>
        </p:nvCxnSpPr>
        <p:spPr bwMode="auto">
          <a:xfrm flipV="1">
            <a:off x="4041767" y="2557375"/>
            <a:ext cx="12613" cy="1494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hteck 107">
            <a:extLst>
              <a:ext uri="{FF2B5EF4-FFF2-40B4-BE49-F238E27FC236}">
                <a16:creationId xmlns:a16="http://schemas.microsoft.com/office/drawing/2014/main" id="{11C6D30E-F83C-65A9-5DE8-16C3F9D689A0}"/>
              </a:ext>
            </a:extLst>
          </p:cNvPr>
          <p:cNvSpPr/>
          <p:nvPr/>
        </p:nvSpPr>
        <p:spPr bwMode="auto">
          <a:xfrm>
            <a:off x="7436942" y="2959131"/>
            <a:ext cx="38713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Dress Reh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873E05-5DEA-D86E-BFDE-A50A3BCA89B7}"/>
              </a:ext>
            </a:extLst>
          </p:cNvPr>
          <p:cNvSpPr txBox="1"/>
          <p:nvPr/>
        </p:nvSpPr>
        <p:spPr>
          <a:xfrm>
            <a:off x="7242052" y="2852199"/>
            <a:ext cx="96693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3 weeks (2. – 20.02.)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7D220-434F-AE8C-EF5B-38675F2EE7F2}"/>
              </a:ext>
            </a:extLst>
          </p:cNvPr>
          <p:cNvSpPr txBox="1"/>
          <p:nvPr/>
        </p:nvSpPr>
        <p:spPr>
          <a:xfrm>
            <a:off x="7928744" y="2597237"/>
            <a:ext cx="469505" cy="10900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itchFamily="34" charset="0"/>
              <a:buNone/>
              <a:tabLst>
                <a:tab pos="133350" algn="l"/>
              </a:tabLst>
              <a:defRPr/>
            </a:pPr>
            <a:r>
              <a:rPr kumimoji="0" lang="en-US" alt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09.03.26</a:t>
            </a:r>
          </a:p>
        </p:txBody>
      </p:sp>
      <p:sp>
        <p:nvSpPr>
          <p:cNvPr id="230" name="Rechteck 107">
            <a:extLst>
              <a:ext uri="{FF2B5EF4-FFF2-40B4-BE49-F238E27FC236}">
                <a16:creationId xmlns:a16="http://schemas.microsoft.com/office/drawing/2014/main" id="{6035A7B3-EF09-4A35-F052-2D6E692E6B64}"/>
              </a:ext>
            </a:extLst>
          </p:cNvPr>
          <p:cNvSpPr/>
          <p:nvPr/>
        </p:nvSpPr>
        <p:spPr bwMode="auto">
          <a:xfrm>
            <a:off x="6508681" y="2684341"/>
            <a:ext cx="91426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Cut Over Prep</a:t>
            </a:r>
          </a:p>
        </p:txBody>
      </p:sp>
      <p:sp>
        <p:nvSpPr>
          <p:cNvPr id="162" name="Rechteck 107">
            <a:extLst>
              <a:ext uri="{FF2B5EF4-FFF2-40B4-BE49-F238E27FC236}">
                <a16:creationId xmlns:a16="http://schemas.microsoft.com/office/drawing/2014/main" id="{AEDDDEB0-3028-B33F-93D9-BAB6B53F2B44}"/>
              </a:ext>
            </a:extLst>
          </p:cNvPr>
          <p:cNvSpPr/>
          <p:nvPr/>
        </p:nvSpPr>
        <p:spPr bwMode="auto">
          <a:xfrm>
            <a:off x="6375462" y="3177571"/>
            <a:ext cx="895591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UAT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E7D3717-E913-8226-F198-BD44B8832D59}"/>
              </a:ext>
            </a:extLst>
          </p:cNvPr>
          <p:cNvSpPr txBox="1"/>
          <p:nvPr/>
        </p:nvSpPr>
        <p:spPr>
          <a:xfrm>
            <a:off x="6375460" y="3370597"/>
            <a:ext cx="895592" cy="994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 Data Validation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646F951-4216-A746-A470-E6F744DC3274}"/>
              </a:ext>
            </a:extLst>
          </p:cNvPr>
          <p:cNvSpPr txBox="1"/>
          <p:nvPr/>
        </p:nvSpPr>
        <p:spPr>
          <a:xfrm>
            <a:off x="6282085" y="3074767"/>
            <a:ext cx="1104790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9 weeks (</a:t>
            </a:r>
            <a:r>
              <a:rPr lang="en-US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</a:rPr>
              <a:t>24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.11. – 23.1.) </a:t>
            </a:r>
          </a:p>
        </p:txBody>
      </p:sp>
      <p:sp>
        <p:nvSpPr>
          <p:cNvPr id="9" name="Rechteck 107">
            <a:extLst>
              <a:ext uri="{FF2B5EF4-FFF2-40B4-BE49-F238E27FC236}">
                <a16:creationId xmlns:a16="http://schemas.microsoft.com/office/drawing/2014/main" id="{86E883E0-0F22-7D3B-C355-9EC8B3156BA8}"/>
              </a:ext>
            </a:extLst>
          </p:cNvPr>
          <p:cNvSpPr/>
          <p:nvPr/>
        </p:nvSpPr>
        <p:spPr bwMode="auto">
          <a:xfrm>
            <a:off x="3264656" y="5499446"/>
            <a:ext cx="725837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Single  Role Test</a:t>
            </a:r>
          </a:p>
        </p:txBody>
      </p:sp>
      <p:sp>
        <p:nvSpPr>
          <p:cNvPr id="16" name="Rechteck 107">
            <a:extLst>
              <a:ext uri="{FF2B5EF4-FFF2-40B4-BE49-F238E27FC236}">
                <a16:creationId xmlns:a16="http://schemas.microsoft.com/office/drawing/2014/main" id="{17776CCD-441A-B229-63CD-26B4B83BD32D}"/>
              </a:ext>
            </a:extLst>
          </p:cNvPr>
          <p:cNvSpPr/>
          <p:nvPr/>
        </p:nvSpPr>
        <p:spPr bwMode="auto">
          <a:xfrm>
            <a:off x="4912463" y="5672832"/>
            <a:ext cx="843524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Comp.  Role Test</a:t>
            </a:r>
          </a:p>
        </p:txBody>
      </p:sp>
      <p:sp>
        <p:nvSpPr>
          <p:cNvPr id="19" name="Rechteck 107">
            <a:extLst>
              <a:ext uri="{FF2B5EF4-FFF2-40B4-BE49-F238E27FC236}">
                <a16:creationId xmlns:a16="http://schemas.microsoft.com/office/drawing/2014/main" id="{DB3A8B9E-CC30-7940-737C-3B561D1206AB}"/>
              </a:ext>
            </a:extLst>
          </p:cNvPr>
          <p:cNvSpPr/>
          <p:nvPr/>
        </p:nvSpPr>
        <p:spPr bwMode="auto">
          <a:xfrm>
            <a:off x="5112370" y="5483241"/>
            <a:ext cx="1263089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Mapping EU</a:t>
            </a:r>
          </a:p>
        </p:txBody>
      </p:sp>
      <p:sp>
        <p:nvSpPr>
          <p:cNvPr id="20" name="Rechteck 107">
            <a:extLst>
              <a:ext uri="{FF2B5EF4-FFF2-40B4-BE49-F238E27FC236}">
                <a16:creationId xmlns:a16="http://schemas.microsoft.com/office/drawing/2014/main" id="{AEB3AF72-1DA5-6C90-25F5-8FAB7C7DBD4B}"/>
              </a:ext>
            </a:extLst>
          </p:cNvPr>
          <p:cNvSpPr/>
          <p:nvPr/>
        </p:nvSpPr>
        <p:spPr bwMode="auto">
          <a:xfrm>
            <a:off x="6514766" y="5654564"/>
            <a:ext cx="843524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EU Simulation</a:t>
            </a:r>
          </a:p>
        </p:txBody>
      </p:sp>
    </p:spTree>
    <p:extLst>
      <p:ext uri="{BB962C8B-B14F-4D97-AF65-F5344CB8AC3E}">
        <p14:creationId xmlns:p14="http://schemas.microsoft.com/office/powerpoint/2010/main" val="1584950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/////wUA2gs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UAAAACABAACx5ArgVaKhRMtMrQnDv7twAEAAAAAAADAAAAAAADAAAAAwADAAAAAAADAAAABAADAAAAAAADAAAABAADAAAAAAD///////8DAAEA////////BQAAAAMAEAAL0zaOGQHo7UO6QB9WfhcZKAQAAAABAAMAAAACAAMAAAAEAAQAAwD///////8FAAAABAAQAAtseRg5XrfcSrTom/TkfWK4BAAAAAIAAwAAAAMAAwAAAAEAAwAAAAIA////////AwAAAAI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HkCuBVoqFEy0ytCcO/u3AANEYXRhABsAAAAETGlua2VkU2hhcGVEYXRhAAUAAAAAAAJOYW1lABkAAABMaW5rZWRTaGFwZXNEYXRhUHJvcGVydHkAEFZlcnNpb24AAAAAAAlMYXN0V3JpdGUAvugXKY8BAAAAAQD/////gwCDAAAABV9pZAAQAAAABNM2jhkB6O1DukAfVn4XGSgDRGF0YQAbAAAABExpbmtlZFNoYXBlRGF0YQAFAAAAAAACTmFtZQAZAAAATGlua2VkU2hhcGVzRGF0YVByb3BlcnR5ABBWZXJzaW9uAAEAAAAJTGFzdFdyaXRlAN7oFymPAQAAAAIA/////8YAxgAAAAVfaWQAEAAAAARseRg5XrfcSrTom/TkfWK4A0RhdGEAUwAAAAhQcmVzZW50YXRpb25TY2FubmVkRm9yTGlua2VkU2hhcGVzAAACTnVtYmVyRm9ybWF0U2VwYXJhdG9yTW9kZQAKAAAAQXV0b21hdGljAAACTmFtZQAkAAAATGlua2VkU2hhcGVQcmVzZW50YXRpb25TZXR0aW5nc0RhdGEAEFZlcnNpb24AAAAAAAlMYXN0V3JpdGUA3ugXK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xCwAAAAAAAAAAAAAgAf///////////////wAAAP///////////////wUAAAAEAP///////wUAAAAEAP///////wUAAAAE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QBAwAAAAIA////////GgAGTGlua2VkU2hhcGVzRGF0YVByb3BlcnR5XzAEAAAAAAAFAAAABAAFAAAAAwAFAAAABAD///////8FAAAABAD///////8FAAAAAAD///////8DAAEBAwAAAAMA////////GgAGTGlua2VkU2hhcGVzRGF0YVByb3BlcnR5XzEEAAAAAQAFAAAAAgAFAAAAAQAEAAMBAwAAAAQA////////JQAGTGlua2VkU2hhcGVQcmVzZW50YXRpb25TZXR0aW5nc0RhdGFfMAQAAAACAAUAAAAAAAUAAAACAAUAAAAAAAUAAAACAAUAAAAAAAU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9781840431443"/>
  <p:tag name="EMPOWERCHARTSPROPERTIES_A_LENGTH" val="24576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4x3_tcm1326-517376.potx  -  Read-Only" id="{44BC5576-7E19-465F-9CA4-0F76BB41DC42}" vid="{D53F5770-39BC-428D-9D25-12A963D41DD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305C"/>
      </a:dk1>
      <a:lt1>
        <a:srgbClr val="FFFFFF"/>
      </a:lt1>
      <a:dk2>
        <a:srgbClr val="D1D4CC"/>
      </a:dk2>
      <a:lt2>
        <a:srgbClr val="008AC4"/>
      </a:lt2>
      <a:accent1>
        <a:srgbClr val="00305C"/>
      </a:accent1>
      <a:accent2>
        <a:srgbClr val="0D5C91"/>
      </a:accent2>
      <a:accent3>
        <a:srgbClr val="FFFFFF"/>
      </a:accent3>
      <a:accent4>
        <a:srgbClr val="00274D"/>
      </a:accent4>
      <a:accent5>
        <a:srgbClr val="AAADB5"/>
      </a:accent5>
      <a:accent6>
        <a:srgbClr val="0B5383"/>
      </a:accent6>
      <a:hlink>
        <a:srgbClr val="6B8FB5"/>
      </a:hlink>
      <a:folHlink>
        <a:srgbClr val="B01C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45637A"/>
      </a:dk1>
      <a:lt1>
        <a:srgbClr val="FFFFFF"/>
      </a:lt1>
      <a:dk2>
        <a:srgbClr val="FFFFFF"/>
      </a:dk2>
      <a:lt2>
        <a:srgbClr val="000000"/>
      </a:lt2>
      <a:accent1>
        <a:srgbClr val="0D5C91"/>
      </a:accent1>
      <a:accent2>
        <a:srgbClr val="00A6D6"/>
      </a:accent2>
      <a:accent3>
        <a:srgbClr val="FFFFFF"/>
      </a:accent3>
      <a:accent4>
        <a:srgbClr val="3A5367"/>
      </a:accent4>
      <a:accent5>
        <a:srgbClr val="AAB5C7"/>
      </a:accent5>
      <a:accent6>
        <a:srgbClr val="0096C2"/>
      </a:accent6>
      <a:hlink>
        <a:srgbClr val="45637A"/>
      </a:hlink>
      <a:folHlink>
        <a:srgbClr val="BFD1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E38E341DD584FB84195DD98501FE6" ma:contentTypeVersion="14" ma:contentTypeDescription="Create a new document." ma:contentTypeScope="" ma:versionID="c8c8e307fa7d44439fe24f2a0ba9b95a">
  <xsd:schema xmlns:xsd="http://www.w3.org/2001/XMLSchema" xmlns:xs="http://www.w3.org/2001/XMLSchema" xmlns:p="http://schemas.microsoft.com/office/2006/metadata/properties" xmlns:ns2="797d6ad0-3d6b-4c04-8425-8835a3b1a1b0" xmlns:ns3="1319b22a-eb88-433c-89cf-5d7e6c72b740" targetNamespace="http://schemas.microsoft.com/office/2006/metadata/properties" ma:root="true" ma:fieldsID="812dcff6f5b317196f75c850e025e663" ns2:_="" ns3:_="">
    <xsd:import namespace="797d6ad0-3d6b-4c04-8425-8835a3b1a1b0"/>
    <xsd:import namespace="1319b22a-eb88-433c-89cf-5d7e6c72b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d6ad0-3d6b-4c04-8425-8835a3b1a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e315aa8-bd96-4598-8e4a-1d3aeb7b64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9b22a-eb88-433c-89cf-5d7e6c72b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aa99788-456e-4175-a7d4-fe7080d90e0c}" ma:internalName="TaxCatchAll" ma:showField="CatchAllData" ma:web="1319b22a-eb88-433c-89cf-5d7e6c72b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19b22a-eb88-433c-89cf-5d7e6c72b740">
      <UserInfo>
        <DisplayName>Sujoy Sen</DisplayName>
        <AccountId>44</AccountId>
        <AccountType/>
      </UserInfo>
      <UserInfo>
        <DisplayName>Natarajan Thiyagarajan</DisplayName>
        <AccountId>17</AccountId>
        <AccountType/>
      </UserInfo>
      <UserInfo>
        <DisplayName>Leon Xu</DisplayName>
        <AccountId>43</AccountId>
        <AccountType/>
      </UserInfo>
      <UserInfo>
        <DisplayName>Michael Kurtz</DisplayName>
        <AccountId>67</AccountId>
        <AccountType/>
      </UserInfo>
      <UserInfo>
        <DisplayName>Tobias Hust</DisplayName>
        <AccountId>84</AccountId>
        <AccountType/>
      </UserInfo>
      <UserInfo>
        <DisplayName>Weley Lieu</DisplayName>
        <AccountId>36</AccountId>
        <AccountType/>
      </UserInfo>
      <UserInfo>
        <DisplayName>Thomas Gerulat</DisplayName>
        <AccountId>83</AccountId>
        <AccountType/>
      </UserInfo>
      <UserInfo>
        <DisplayName>Katharina Conrad</DisplayName>
        <AccountId>229</AccountId>
        <AccountType/>
      </UserInfo>
      <UserInfo>
        <DisplayName>Melanie Riebl</DisplayName>
        <AccountId>134</AccountId>
        <AccountType/>
      </UserInfo>
      <UserInfo>
        <DisplayName>Stephan Domes</DisplayName>
        <AccountId>12</AccountId>
        <AccountType/>
      </UserInfo>
      <UserInfo>
        <DisplayName>Robert Warde</DisplayName>
        <AccountId>63</AccountId>
        <AccountType/>
      </UserInfo>
      <UserInfo>
        <DisplayName>Shweta Chaudhary</DisplayName>
        <AccountId>56</AccountId>
        <AccountType/>
      </UserInfo>
      <UserInfo>
        <DisplayName>Johannes Schneider Lazar</DisplayName>
        <AccountId>76</AccountId>
        <AccountType/>
      </UserInfo>
      <UserInfo>
        <DisplayName>Husein Hassen</DisplayName>
        <AccountId>914</AccountId>
        <AccountType/>
      </UserInfo>
      <UserInfo>
        <DisplayName>Leonard Eynon</DisplayName>
        <AccountId>1804</AccountId>
        <AccountType/>
      </UserInfo>
      <UserInfo>
        <DisplayName>Stuart Boyd (External)</DisplayName>
        <AccountId>1352</AccountId>
        <AccountType/>
      </UserInfo>
    </SharedWithUsers>
    <lcf76f155ced4ddcb4097134ff3c332f xmlns="797d6ad0-3d6b-4c04-8425-8835a3b1a1b0">
      <Terms xmlns="http://schemas.microsoft.com/office/infopath/2007/PartnerControls"/>
    </lcf76f155ced4ddcb4097134ff3c332f>
    <TaxCatchAll xmlns="1319b22a-eb88-433c-89cf-5d7e6c72b740" xsi:nil="true"/>
  </documentManagement>
</p:properties>
</file>

<file path=customXml/itemProps1.xml><?xml version="1.0" encoding="utf-8"?>
<ds:datastoreItem xmlns:ds="http://schemas.openxmlformats.org/officeDocument/2006/customXml" ds:itemID="{D7AB1BA4-BFDF-499D-8050-13EFB903D2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22BCA9-79AE-4A33-A3C5-179BFEA7D89B}">
  <ds:schemaRefs>
    <ds:schemaRef ds:uri="1319b22a-eb88-433c-89cf-5d7e6c72b740"/>
    <ds:schemaRef ds:uri="797d6ad0-3d6b-4c04-8425-8835a3b1a1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1C554A-3B0F-4802-B3DA-86940F59ABEA}">
  <ds:schemaRefs>
    <ds:schemaRef ds:uri="1319b22a-eb88-433c-89cf-5d7e6c72b740"/>
    <ds:schemaRef ds:uri="http://purl.org/dc/terms/"/>
    <ds:schemaRef ds:uri="http://schemas.microsoft.com/office/2006/documentManagement/types"/>
    <ds:schemaRef ds:uri="http://purl.org/dc/dcmitype/"/>
    <ds:schemaRef ds:uri="797d6ad0-3d6b-4c04-8425-8835a3b1a1b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1627</Words>
  <Application>Microsoft Macintosh PowerPoint</Application>
  <PresentationFormat>On-screen Show (4:3)</PresentationFormat>
  <Paragraphs>373</Paragraphs>
  <Slides>10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LindeDaxOffice</vt:lpstr>
      <vt:lpstr>LindeDaxPowerPoint</vt:lpstr>
      <vt:lpstr>Symbol</vt:lpstr>
      <vt:lpstr>Wingdings</vt:lpstr>
      <vt:lpstr>1_Linde</vt:lpstr>
      <vt:lpstr>think-cell Slide</vt:lpstr>
      <vt:lpstr>S/4 HANA Migration SAP ECC - Mexico</vt:lpstr>
      <vt:lpstr>PowerPoint Presentation</vt:lpstr>
      <vt:lpstr>PowerPoint Presentation</vt:lpstr>
      <vt:lpstr>S/4 HANA Technical Transformation Program Selective Data Transition (SDT)</vt:lpstr>
      <vt:lpstr>S/4 HANA Technical Transformation Program Program Organization</vt:lpstr>
      <vt:lpstr>Project S/4 HANA US &amp; Mexico – Scoping Overview</vt:lpstr>
      <vt:lpstr>Project S/4 HANA US &amp; Mexico – Scoping Functional decisions signed off by US and MX</vt:lpstr>
      <vt:lpstr>S/4 HANA Technical Transformation Program Project Work Packages</vt:lpstr>
      <vt:lpstr>Project S/4 HANA US &amp; Mexico Project Plan</vt:lpstr>
      <vt:lpstr>PowerPoint Presentation</vt:lpstr>
    </vt:vector>
  </TitlesOfParts>
  <Company>The Linde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Organisationl Handbook Group Information Service</dc:title>
  <dc:creator>IS LST</dc:creator>
  <dc:description>2006-09-08</dc:description>
  <cp:lastModifiedBy>Yessica Tovar</cp:lastModifiedBy>
  <cp:revision>35</cp:revision>
  <cp:lastPrinted>2021-08-25T11:00:14Z</cp:lastPrinted>
  <dcterms:created xsi:type="dcterms:W3CDTF">2008-05-26T12:32:13Z</dcterms:created>
  <dcterms:modified xsi:type="dcterms:W3CDTF">2025-03-11T21:43:05Z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0x010100B83E38E341DD584FB84195DD98501FE6</vt:lpwstr>
  </property>
  <property fmtid="{D5CDD505-2E9C-101B-9397-08002B2CF9AE}" pid="3" name="_ExtendedDescription">
    <vt:lpwstr/>
  </property>
  <property fmtid="{D5CDD505-2E9C-101B-9397-08002B2CF9AE}" pid="4" name="MediaServiceImageTags">
    <vt:lpwstr/>
  </property>
</Properties>
</file>