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31"/>
  </p:notesMasterIdLst>
  <p:sldIdLst>
    <p:sldId id="256" r:id="rId2"/>
    <p:sldId id="257" r:id="rId3"/>
    <p:sldId id="322" r:id="rId4"/>
    <p:sldId id="297" r:id="rId5"/>
    <p:sldId id="258" r:id="rId6"/>
    <p:sldId id="259" r:id="rId7"/>
    <p:sldId id="273" r:id="rId8"/>
    <p:sldId id="310" r:id="rId9"/>
    <p:sldId id="314" r:id="rId10"/>
    <p:sldId id="299" r:id="rId11"/>
    <p:sldId id="307" r:id="rId12"/>
    <p:sldId id="300" r:id="rId13"/>
    <p:sldId id="279" r:id="rId14"/>
    <p:sldId id="304" r:id="rId15"/>
    <p:sldId id="305" r:id="rId16"/>
    <p:sldId id="291" r:id="rId17"/>
    <p:sldId id="281" r:id="rId18"/>
    <p:sldId id="288" r:id="rId19"/>
    <p:sldId id="287" r:id="rId20"/>
    <p:sldId id="289" r:id="rId21"/>
    <p:sldId id="313" r:id="rId22"/>
    <p:sldId id="312" r:id="rId23"/>
    <p:sldId id="315" r:id="rId24"/>
    <p:sldId id="316" r:id="rId25"/>
    <p:sldId id="318" r:id="rId26"/>
    <p:sldId id="319" r:id="rId27"/>
    <p:sldId id="294" r:id="rId28"/>
    <p:sldId id="309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2D88-D4BE-464E-96A9-4978F6F33FD4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26025-268B-487D-9C36-C47A22C9E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6025-268B-487D-9C36-C47A22C9E3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F486-3922-4894-8023-A815AB343C8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825FB8D-9633-4254-9FC7-68B5B19A5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F486-3922-4894-8023-A815AB343C8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FB8D-9633-4254-9FC7-68B5B19A5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F486-3922-4894-8023-A815AB343C8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FB8D-9633-4254-9FC7-68B5B19A5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F486-3922-4894-8023-A815AB343C8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FB8D-9633-4254-9FC7-68B5B19A5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F486-3922-4894-8023-A815AB343C8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825FB8D-9633-4254-9FC7-68B5B19A5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F486-3922-4894-8023-A815AB343C8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FB8D-9633-4254-9FC7-68B5B19A5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F486-3922-4894-8023-A815AB343C8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FB8D-9633-4254-9FC7-68B5B19A5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F486-3922-4894-8023-A815AB343C8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FB8D-9633-4254-9FC7-68B5B19A5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F486-3922-4894-8023-A815AB343C8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FB8D-9633-4254-9FC7-68B5B19A5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F486-3922-4894-8023-A815AB343C8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FB8D-9633-4254-9FC7-68B5B19A5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F486-3922-4894-8023-A815AB343C8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825FB8D-9633-4254-9FC7-68B5B19A5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5EF486-3922-4894-8023-A815AB343C8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825FB8D-9633-4254-9FC7-68B5B19A5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68" y="4532921"/>
            <a:ext cx="6400800" cy="163829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 Name</a:t>
            </a:r>
          </a:p>
          <a:p>
            <a:pPr algn="l"/>
            <a:r>
              <a:rPr lang="en-US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Trainer Name</a:t>
            </a:r>
          </a:p>
          <a:p>
            <a:pPr algn="l"/>
            <a:r>
              <a:rPr lang="en-US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Company Name</a:t>
            </a:r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latin typeface="Times New Roman" pitchFamily="18" charset="0"/>
                <a:cs typeface="Times New Roman" pitchFamily="18" charset="0"/>
              </a:rPr>
              <a:t>MAIL-ORDER PHARMACY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85794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Subscription Micro Service</a:t>
            </a:r>
            <a:endParaRPr lang="en-US" b="1" u="sng" dirty="0"/>
          </a:p>
        </p:txBody>
      </p:sp>
      <p:sp>
        <p:nvSpPr>
          <p:cNvPr id="5" name="Down Arrow 4"/>
          <p:cNvSpPr/>
          <p:nvPr/>
        </p:nvSpPr>
        <p:spPr>
          <a:xfrm>
            <a:off x="2666976" y="3214662"/>
            <a:ext cx="357190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09720" y="4143356"/>
            <a:ext cx="221457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SERVICE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09720" y="2357430"/>
            <a:ext cx="228601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67174" y="4286232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10182" y="4143356"/>
            <a:ext cx="228601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REPOSITORY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7739074" y="4286232"/>
            <a:ext cx="114300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5604" y="335753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95737" y="4643422"/>
            <a:ext cx="121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9024958" y="3428976"/>
            <a:ext cx="1285884" cy="21431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HELPER CLASS</a:t>
            </a:r>
          </a:p>
          <a:p>
            <a:pPr algn="ctr"/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6096000" y="3428976"/>
            <a:ext cx="357190" cy="5715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167438" y="5000612"/>
            <a:ext cx="35719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38744" y="2285968"/>
            <a:ext cx="235745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DRUGS</a:t>
            </a:r>
          </a:p>
          <a:p>
            <a:pPr algn="ctr"/>
            <a:r>
              <a:rPr lang="en-US" dirty="0"/>
              <a:t>MICROSERVICE</a:t>
            </a:r>
          </a:p>
        </p:txBody>
      </p:sp>
      <p:sp>
        <p:nvSpPr>
          <p:cNvPr id="17" name="Oval 16"/>
          <p:cNvSpPr/>
          <p:nvPr/>
        </p:nvSpPr>
        <p:spPr>
          <a:xfrm>
            <a:off x="5167306" y="5714992"/>
            <a:ext cx="242889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REFILL</a:t>
            </a:r>
          </a:p>
          <a:p>
            <a:pPr algn="ctr"/>
            <a:r>
              <a:rPr lang="en-US" dirty="0"/>
              <a:t>MICROSERVICE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6067" y="357185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67505" y="5143488"/>
            <a:ext cx="7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24034" y="857233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Get the Prescription Details and Insurance Policy Details from Member Portal.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Scan the Drug Details and check its availability by interacting with Drugs Micro service.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View If there are any Re-fills with pending payment status.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Untitled (3)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-285776"/>
            <a:ext cx="9144000" cy="700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57232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Refill Micro Service</a:t>
            </a:r>
            <a:endParaRPr lang="en-US" b="1" u="sng" dirty="0"/>
          </a:p>
        </p:txBody>
      </p:sp>
      <p:sp>
        <p:nvSpPr>
          <p:cNvPr id="5" name="Down Arrow 4"/>
          <p:cNvSpPr/>
          <p:nvPr/>
        </p:nvSpPr>
        <p:spPr>
          <a:xfrm>
            <a:off x="2666976" y="3428976"/>
            <a:ext cx="357190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09720" y="4357670"/>
            <a:ext cx="221457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SERVICE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38282" y="2643158"/>
            <a:ext cx="228601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67174" y="4500546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10182" y="4357670"/>
            <a:ext cx="228601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REPOSITORY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7739074" y="4500546"/>
            <a:ext cx="114300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5604" y="357185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95737" y="4857736"/>
            <a:ext cx="121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9024958" y="3643290"/>
            <a:ext cx="1285884" cy="21431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HELPER CLASS</a:t>
            </a:r>
          </a:p>
          <a:p>
            <a:pPr algn="ctr"/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6096000" y="3643290"/>
            <a:ext cx="357190" cy="5715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167438" y="5072074"/>
            <a:ext cx="35719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24430" y="2500282"/>
            <a:ext cx="2571768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  <a:p>
            <a:pPr algn="ctr"/>
            <a:r>
              <a:rPr lang="en-US" dirty="0"/>
              <a:t>MICROSERVICE</a:t>
            </a:r>
          </a:p>
        </p:txBody>
      </p:sp>
      <p:sp>
        <p:nvSpPr>
          <p:cNvPr id="17" name="Oval 16"/>
          <p:cNvSpPr/>
          <p:nvPr/>
        </p:nvSpPr>
        <p:spPr>
          <a:xfrm>
            <a:off x="5167306" y="5786454"/>
            <a:ext cx="242889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DRUGS</a:t>
            </a:r>
          </a:p>
          <a:p>
            <a:pPr algn="ctr"/>
            <a:r>
              <a:rPr lang="en-US" dirty="0"/>
              <a:t>MICROSERVICE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24629" y="3857604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8943" y="542924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0" y="88010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Refill Micro service interacts with Drugs Micro service before taking an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Adhoc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Refill Order.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Interacts with Subscription Service to get the refill frequency subscribed to calculate the outstanding refill dues.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HP\Downloads\Untitle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50" y="0"/>
            <a:ext cx="10787138" cy="6858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58" y="274638"/>
            <a:ext cx="8329642" cy="1143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Authorization Micro Service</a:t>
            </a:r>
          </a:p>
        </p:txBody>
      </p:sp>
      <p:sp>
        <p:nvSpPr>
          <p:cNvPr id="5" name="Down Arrow 4"/>
          <p:cNvSpPr/>
          <p:nvPr/>
        </p:nvSpPr>
        <p:spPr>
          <a:xfrm>
            <a:off x="2666976" y="4357694"/>
            <a:ext cx="357190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09720" y="5286388"/>
            <a:ext cx="221457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SERVICE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38282" y="3571876"/>
            <a:ext cx="228601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67174" y="5429264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10182" y="5286388"/>
            <a:ext cx="228601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REPOSITORY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7739074" y="5429264"/>
            <a:ext cx="114300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5604" y="45005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95737" y="5786454"/>
            <a:ext cx="121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9024958" y="4572008"/>
            <a:ext cx="1285884" cy="21431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HELPER CLASS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09720" y="1500174"/>
            <a:ext cx="842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This micro service generate a token which get expired in a stipulated duration of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20  minute.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Token is generated using JWT package methods.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After token generation one will get authorization to access other services.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8282" y="2571744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1422" y="928670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LOGIN </a:t>
            </a: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0182" y="928670"/>
            <a:ext cx="150019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MEMBER PORTAL</a:t>
            </a:r>
          </a:p>
        </p:txBody>
      </p:sp>
      <p:sp>
        <p:nvSpPr>
          <p:cNvPr id="7" name="Oval 6"/>
          <p:cNvSpPr/>
          <p:nvPr/>
        </p:nvSpPr>
        <p:spPr>
          <a:xfrm>
            <a:off x="7881950" y="1428736"/>
            <a:ext cx="185738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SUBSCRIPTION </a:t>
            </a:r>
          </a:p>
        </p:txBody>
      </p:sp>
      <p:sp>
        <p:nvSpPr>
          <p:cNvPr id="8" name="Oval 7"/>
          <p:cNvSpPr/>
          <p:nvPr/>
        </p:nvSpPr>
        <p:spPr>
          <a:xfrm>
            <a:off x="8239140" y="2928934"/>
            <a:ext cx="135732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REFILL</a:t>
            </a:r>
          </a:p>
        </p:txBody>
      </p:sp>
      <p:sp>
        <p:nvSpPr>
          <p:cNvPr id="9" name="Oval 8"/>
          <p:cNvSpPr/>
          <p:nvPr/>
        </p:nvSpPr>
        <p:spPr>
          <a:xfrm>
            <a:off x="8382016" y="4214818"/>
            <a:ext cx="135732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DRUGS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1827580" y="4125522"/>
            <a:ext cx="5143538" cy="3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 rot="16200000" flipH="1">
            <a:off x="3506371" y="4125522"/>
            <a:ext cx="514353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310050" y="65008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6024562" y="657227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81488" y="314324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96000" y="3143248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096000" y="2071678"/>
            <a:ext cx="192882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6096001" y="3143248"/>
            <a:ext cx="2484791" cy="1186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6"/>
          </p:cNvCxnSpPr>
          <p:nvPr/>
        </p:nvCxnSpPr>
        <p:spPr>
          <a:xfrm flipV="1">
            <a:off x="9596462" y="3286125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6"/>
          </p:cNvCxnSpPr>
          <p:nvPr/>
        </p:nvCxnSpPr>
        <p:spPr>
          <a:xfrm>
            <a:off x="9739338" y="1857364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0" idx="1"/>
          </p:cNvCxnSpPr>
          <p:nvPr/>
        </p:nvCxnSpPr>
        <p:spPr>
          <a:xfrm flipV="1">
            <a:off x="2952728" y="2798201"/>
            <a:ext cx="1428760" cy="23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9382148" y="2571744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6"/>
          </p:cNvCxnSpPr>
          <p:nvPr/>
        </p:nvCxnSpPr>
        <p:spPr>
          <a:xfrm flipV="1">
            <a:off x="9739338" y="4572009"/>
            <a:ext cx="35719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9454380" y="3929066"/>
            <a:ext cx="128509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10133041" y="3607595"/>
            <a:ext cx="64214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4381488" y="3929066"/>
            <a:ext cx="60722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81488" y="2428869"/>
            <a:ext cx="1714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Valid username and      password</a:t>
            </a:r>
            <a:r>
              <a:rPr lang="en-US" dirty="0"/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52926" y="3214687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Token Generated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53190" y="2285993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Token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81818" y="2786059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Token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53322" y="4143381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Token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53520" y="1214423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Logout or session expired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96396" y="2500307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Logout or session  expired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67900" y="4714885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Logout or session expired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95802" y="4000505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Back to login again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2596" y="1785926"/>
            <a:ext cx="835824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Member Portal allows a member to Login. Once successfully logged in, the member do the following operations: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Subscribe / Unsubscribe a Prescription for Refill Orders.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View Drugs that are supported.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View Refill Status.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View Refills that are due for the member.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Request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Adhoc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Refill.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2596" y="857233"/>
            <a:ext cx="6072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MEMBER  PORTAL</a:t>
            </a:r>
            <a:endParaRPr lang="en-US" sz="44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HP\Downloads\Untitled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62" y="71462"/>
            <a:ext cx="707236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1159" y="2000240"/>
            <a:ext cx="82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Unit Testing is a process through which the functionality of a small unit of software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(i.e., methods) is tested.  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Tested each method of every micro service against valid and invalid inputs and        observe  the outputs.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We have make use of packages like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NUnit3TestAdapter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Test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Fixure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This attribute makes a class testable.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Setup Method :Define objects that are required in each unit test.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24034" y="857233"/>
            <a:ext cx="792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UNIT TESTING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Pictures\Screenshots\Screenshot (11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2852"/>
            <a:ext cx="9144000" cy="63579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Member details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Project Overview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Modules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Each API  </a:t>
            </a:r>
            <a:r>
              <a:rPr lang="en-US" dirty="0" err="1"/>
              <a:t>deails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Testing and Code coverage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Deployment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Project Output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Take aways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Conclusion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5368940"/>
          </a:xfrm>
        </p:spPr>
        <p:txBody>
          <a:bodyPr/>
          <a:lstStyle/>
          <a:p>
            <a:r>
              <a:rPr lang="en-US" sz="4400" b="1" u="sng" dirty="0"/>
              <a:t>DEPLOYMENT PHASE</a:t>
            </a:r>
            <a:br>
              <a:rPr lang="en-US" sz="4400" b="1" u="sng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Downloads\Screenshot (501).png"/>
          <p:cNvPicPr/>
          <p:nvPr/>
        </p:nvPicPr>
        <p:blipFill rotWithShape="1">
          <a:blip r:embed="rId2"/>
          <a:srcRect t="14776" b="6813"/>
          <a:stretch/>
        </p:blipFill>
        <p:spPr bwMode="auto">
          <a:xfrm>
            <a:off x="1775520" y="980729"/>
            <a:ext cx="8643998" cy="45932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4154494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Times New Roman" pitchFamily="18" charset="0"/>
                <a:cs typeface="Times New Roman" pitchFamily="18" charset="0"/>
              </a:rPr>
              <a:t>WORKING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ownloads\Screenshot (1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\Downloads\Screenshot (1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\Downloads\Screenshot (1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P\Downloads\Screenshot (2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GROUP TAKEWAYS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447800"/>
            <a:ext cx="7772400" cy="5005536"/>
          </a:xfrm>
        </p:spPr>
        <p:txBody>
          <a:bodyPr>
            <a:noAutofit/>
          </a:bodyPr>
          <a:lstStyle/>
          <a:p>
            <a:r>
              <a:rPr lang="en-US" sz="2000" dirty="0"/>
              <a:t>In this Fullstack Development training program, I have gained strong knowledge and hands-on skills in:</a:t>
            </a:r>
          </a:p>
          <a:p>
            <a:r>
              <a:rPr lang="en-US" sz="2000" b="1" dirty="0"/>
              <a:t>C# Programming</a:t>
            </a:r>
            <a:r>
              <a:rPr lang="en-US" sz="2000" dirty="0"/>
              <a:t> – Writing clean, efficient, and object-oriented code.</a:t>
            </a:r>
          </a:p>
          <a:p>
            <a:r>
              <a:rPr lang="en-US" sz="2000" b="1" dirty="0"/>
              <a:t>SQL Server</a:t>
            </a:r>
            <a:r>
              <a:rPr lang="en-US" sz="2000" dirty="0"/>
              <a:t> – Designing databases, writing queries, stored procedures, and managing data effectively.</a:t>
            </a:r>
          </a:p>
          <a:p>
            <a:r>
              <a:rPr lang="en-US" sz="2000" b="1" dirty="0"/>
              <a:t>ASP.NET Core MVC</a:t>
            </a:r>
            <a:r>
              <a:rPr lang="en-US" sz="2000" dirty="0"/>
              <a:t> – Building scalable web applications with MVC architecture.</a:t>
            </a:r>
          </a:p>
          <a:p>
            <a:r>
              <a:rPr lang="en-US" sz="2000" b="1" dirty="0"/>
              <a:t>Web API</a:t>
            </a:r>
            <a:r>
              <a:rPr lang="en-US" sz="2000" dirty="0"/>
              <a:t> – Creating RESTful APIs for seamless communication between client and server.</a:t>
            </a:r>
          </a:p>
          <a:p>
            <a:r>
              <a:rPr lang="en-US" sz="2000" b="1" dirty="0"/>
              <a:t>React JS</a:t>
            </a:r>
            <a:r>
              <a:rPr lang="en-US" sz="2000" dirty="0"/>
              <a:t> – Developing modern, interactive, and dynamic user interfaces.</a:t>
            </a:r>
          </a:p>
          <a:p>
            <a:r>
              <a:rPr lang="en-US" sz="2000" dirty="0"/>
              <a:t>"I had a great learning experience in </a:t>
            </a:r>
            <a:r>
              <a:rPr lang="en-US" sz="2000" dirty="0" err="1"/>
              <a:t>fullstack</a:t>
            </a:r>
            <a:r>
              <a:rPr lang="en-US" sz="2000" dirty="0"/>
              <a:t> development (ASP.NET &amp; React). Our trainer shared not only in-depth subject knowledge but also practical insights that made the concepts clear and easy to understand. Grateful for the wonderful guidance and support throughout the sessions."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By doing this project we learnt how to study use case document , how to divide work among each other and present it in a better way.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It has improved our knowledge of Micro services , C# concepts, EF core, coding standards ,naming conventions,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Core Web API , MVC core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Nunit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testing.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We also learn how to deploy micro services on cloud using Microsoft Azure 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How to integrate everything which we have learn during our training program in this project .</a:t>
            </a:r>
          </a:p>
          <a:p>
            <a:pPr algn="just">
              <a:lnSpc>
                <a:spcPct val="150000"/>
              </a:lnSpc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4440246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THANK YOU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Name			Id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Haneesha 			111111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Vinusha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		222222</a:t>
            </a:r>
          </a:p>
          <a:p>
            <a:pPr algn="just">
              <a:lnSpc>
                <a:spcPct val="15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Anusha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333333</a:t>
            </a:r>
          </a:p>
          <a:p>
            <a:pPr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8497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u="sng" dirty="0"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en-US" sz="4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Haneesha 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Authorization Micro service, UI and testing.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Vinusha 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Drugs Micro service and it’s testing.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Anusha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Refill Micro service and it’s testing.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Mail-order pharmacies operate through your health insurance plan and can be cheaper and more convenient than getting your medications from a local pharmacy.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 “mail-order” prescription means that you don’t have to pick up your medication from a pharmacy ,instead it is delivered to your doorstep.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will  be a member portal which is the developed part of this scope that consumes all the micro services.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Portal allows its members to subscribe for drugs refill, allows to pay bills etc.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Drug Module.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Subscription Module.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Refill Module.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Member Portal.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0042"/>
            <a:ext cx="8229600" cy="4000528"/>
          </a:xfrm>
        </p:spPr>
        <p:txBody>
          <a:bodyPr>
            <a:normAutofit/>
          </a:bodyPr>
          <a:lstStyle/>
          <a:p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MICRO 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9720" y="928670"/>
            <a:ext cx="2500330" cy="378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SearchDrugsByID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drugId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SearchDrugsByName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drugName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GetDispatchableDrugStock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drugId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string location)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9720" y="214291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DRUG MICROSERVICE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81554" y="857232"/>
            <a:ext cx="2500330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GetSubscriptionDetails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AddSubscription</a:t>
            </a:r>
            <a:endParaRPr lang="en-US" dirty="0"/>
          </a:p>
          <a:p>
            <a:pPr algn="ctr"/>
            <a:r>
              <a:rPr lang="en-US" dirty="0"/>
              <a:t>(Subscription </a:t>
            </a:r>
            <a:r>
              <a:rPr lang="en-US" dirty="0" err="1"/>
              <a:t>subscription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RemoveSubscription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algn="ctr"/>
            <a:r>
              <a:rPr lang="en-US" dirty="0" err="1"/>
              <a:t>GetAllSubscriptionDetails</a:t>
            </a:r>
            <a:r>
              <a:rPr lang="en-US" dirty="0"/>
              <a:t>()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2992" y="214291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SUBSCRIPTION MICROSERVICE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1950" y="857232"/>
            <a:ext cx="2428892" cy="392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GetRefillStatus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subscriptionId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GetRefillDueAsOfDate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subscriptionId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 date)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AdhocRefill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subscriptionId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policyId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memberId</a:t>
            </a:r>
            <a:r>
              <a:rPr lang="en-US" dirty="0"/>
              <a:t>, string location)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AddRefillStatus</a:t>
            </a:r>
            <a:endParaRPr lang="en-US" dirty="0"/>
          </a:p>
          <a:p>
            <a:pPr algn="ctr"/>
            <a:r>
              <a:rPr lang="en-US" dirty="0"/>
              <a:t>(Subscription </a:t>
            </a:r>
            <a:r>
              <a:rPr lang="en-US" dirty="0" err="1"/>
              <a:t>subscription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81950" y="214291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REFILL</a:t>
            </a:r>
          </a:p>
          <a:p>
            <a:r>
              <a:rPr lang="en-US" u="sng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MICROSERVICE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4232" y="5572140"/>
            <a:ext cx="521497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TokenGeneration</a:t>
            </a:r>
            <a:r>
              <a:rPr lang="en-US" dirty="0"/>
              <a:t> (string </a:t>
            </a:r>
            <a:r>
              <a:rPr lang="en-US" dirty="0" err="1"/>
              <a:t>name,string</a:t>
            </a:r>
            <a:r>
              <a:rPr lang="en-US" dirty="0"/>
              <a:t> password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4232" y="4857761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AUTHORIZATION MICROSERVICE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452662" y="142852"/>
            <a:ext cx="221457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DRUGS</a:t>
            </a:r>
          </a:p>
        </p:txBody>
      </p:sp>
      <p:sp>
        <p:nvSpPr>
          <p:cNvPr id="4" name="Oval 3"/>
          <p:cNvSpPr/>
          <p:nvPr/>
        </p:nvSpPr>
        <p:spPr>
          <a:xfrm>
            <a:off x="7381884" y="142852"/>
            <a:ext cx="242889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SUBSCRIPTION</a:t>
            </a:r>
          </a:p>
        </p:txBody>
      </p:sp>
      <p:sp>
        <p:nvSpPr>
          <p:cNvPr id="5" name="Oval 4"/>
          <p:cNvSpPr/>
          <p:nvPr/>
        </p:nvSpPr>
        <p:spPr>
          <a:xfrm>
            <a:off x="5238744" y="1285860"/>
            <a:ext cx="1857388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REFILL</a:t>
            </a:r>
          </a:p>
        </p:txBody>
      </p:sp>
      <p:sp>
        <p:nvSpPr>
          <p:cNvPr id="6" name="Oval 5"/>
          <p:cNvSpPr/>
          <p:nvPr/>
        </p:nvSpPr>
        <p:spPr>
          <a:xfrm>
            <a:off x="4881554" y="3071810"/>
            <a:ext cx="2500330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AUTHORIZATION</a:t>
            </a:r>
          </a:p>
        </p:txBody>
      </p:sp>
      <p:sp>
        <p:nvSpPr>
          <p:cNvPr id="7" name="Oval 6"/>
          <p:cNvSpPr/>
          <p:nvPr/>
        </p:nvSpPr>
        <p:spPr>
          <a:xfrm>
            <a:off x="5167306" y="4714884"/>
            <a:ext cx="2214578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MEMBER PORTAL</a:t>
            </a:r>
          </a:p>
        </p:txBody>
      </p:sp>
      <p:sp>
        <p:nvSpPr>
          <p:cNvPr id="8" name="Oval 7"/>
          <p:cNvSpPr/>
          <p:nvPr/>
        </p:nvSpPr>
        <p:spPr>
          <a:xfrm>
            <a:off x="2166910" y="5072074"/>
            <a:ext cx="500066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4"/>
          </p:cNvCxnSpPr>
          <p:nvPr/>
        </p:nvCxnSpPr>
        <p:spPr>
          <a:xfrm rot="16200000" flipH="1">
            <a:off x="2149050" y="5697157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1881158" y="6000768"/>
            <a:ext cx="57150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52662" y="6000768"/>
            <a:ext cx="571504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95472" y="5643578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3" idx="6"/>
          </p:cNvCxnSpPr>
          <p:nvPr/>
        </p:nvCxnSpPr>
        <p:spPr>
          <a:xfrm rot="10800000" flipV="1">
            <a:off x="4667240" y="535761"/>
            <a:ext cx="271464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</p:cNvCxnSpPr>
          <p:nvPr/>
        </p:nvCxnSpPr>
        <p:spPr>
          <a:xfrm rot="5400000">
            <a:off x="6954160" y="526944"/>
            <a:ext cx="496783" cy="1070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024694" y="928671"/>
            <a:ext cx="1428760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1"/>
            <a:endCxn id="3" idx="5"/>
          </p:cNvCxnSpPr>
          <p:nvPr/>
        </p:nvCxnSpPr>
        <p:spPr>
          <a:xfrm rot="16200000" flipV="1">
            <a:off x="4637495" y="579993"/>
            <a:ext cx="578684" cy="116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4"/>
          </p:cNvCxnSpPr>
          <p:nvPr/>
        </p:nvCxnSpPr>
        <p:spPr>
          <a:xfrm rot="5400000">
            <a:off x="5880892" y="2714620"/>
            <a:ext cx="57229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4"/>
          </p:cNvCxnSpPr>
          <p:nvPr/>
        </p:nvCxnSpPr>
        <p:spPr>
          <a:xfrm rot="16200000" flipH="1">
            <a:off x="3292058" y="1268001"/>
            <a:ext cx="2214578" cy="167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5"/>
            <a:endCxn id="6" idx="7"/>
          </p:cNvCxnSpPr>
          <p:nvPr/>
        </p:nvCxnSpPr>
        <p:spPr>
          <a:xfrm rot="5400000">
            <a:off x="7027822" y="801487"/>
            <a:ext cx="2415148" cy="243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5953920" y="4429134"/>
            <a:ext cx="427835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" idx="2"/>
          </p:cNvCxnSpPr>
          <p:nvPr/>
        </p:nvCxnSpPr>
        <p:spPr>
          <a:xfrm rot="10800000">
            <a:off x="2095472" y="571480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-119106" y="2714620"/>
            <a:ext cx="43577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024034" y="4929198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7989107" y="2678901"/>
            <a:ext cx="44291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0800000">
            <a:off x="7167570" y="4929198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" idx="2"/>
          </p:cNvCxnSpPr>
          <p:nvPr/>
        </p:nvCxnSpPr>
        <p:spPr>
          <a:xfrm rot="10800000" flipV="1">
            <a:off x="3524232" y="1857364"/>
            <a:ext cx="171451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2060547" y="3321843"/>
            <a:ext cx="292816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524232" y="4786322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738282" y="6429396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MEMBER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2738414" y="5786454"/>
            <a:ext cx="2643206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4" idx="6"/>
          </p:cNvCxnSpPr>
          <p:nvPr/>
        </p:nvCxnSpPr>
        <p:spPr>
          <a:xfrm flipV="1">
            <a:off x="9810776" y="500043"/>
            <a:ext cx="42862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8024826" y="5143512"/>
            <a:ext cx="2500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Subscription -‘S’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Drugs   - ‘D’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Refill    - ‘R’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5310182" y="214291"/>
            <a:ext cx="121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‘S’ includes ‘D’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596066" y="714357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‘S’ includes ‘R’</a:t>
            </a:r>
            <a:endParaRPr lang="en-US" sz="1100" dirty="0"/>
          </a:p>
        </p:txBody>
      </p:sp>
      <p:sp>
        <p:nvSpPr>
          <p:cNvPr id="201" name="TextBox 200"/>
          <p:cNvSpPr txBox="1"/>
          <p:nvPr/>
        </p:nvSpPr>
        <p:spPr>
          <a:xfrm>
            <a:off x="4738678" y="85723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‘R’ includes ‘D’</a:t>
            </a:r>
            <a:endParaRPr lang="en-US" sz="1050" dirty="0"/>
          </a:p>
        </p:txBody>
      </p:sp>
      <p:sp>
        <p:nvSpPr>
          <p:cNvPr id="202" name="TextBox 201"/>
          <p:cNvSpPr txBox="1"/>
          <p:nvPr/>
        </p:nvSpPr>
        <p:spPr>
          <a:xfrm>
            <a:off x="7453322" y="1285860"/>
            <a:ext cx="8572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‘R’ includes ‘S’</a:t>
            </a:r>
            <a:endParaRPr lang="en-US" sz="1050" dirty="0"/>
          </a:p>
        </p:txBody>
      </p:sp>
      <p:sp>
        <p:nvSpPr>
          <p:cNvPr id="209" name="TextBox 208"/>
          <p:cNvSpPr txBox="1"/>
          <p:nvPr/>
        </p:nvSpPr>
        <p:spPr>
          <a:xfrm>
            <a:off x="3095604" y="5500703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INTERACT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1422" y="221455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extends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8876" y="250030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extends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53388" y="235743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extends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Upgrade_Theme1</Template>
  <TotalTime>3346</TotalTime>
  <Words>912</Words>
  <Application>Microsoft Office PowerPoint</Application>
  <PresentationFormat>Widescreen</PresentationFormat>
  <Paragraphs>182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MAIL-ORDER PHARMACY</vt:lpstr>
      <vt:lpstr>Index</vt:lpstr>
      <vt:lpstr>MEMBERS</vt:lpstr>
      <vt:lpstr>RESPONSIBILITIES</vt:lpstr>
      <vt:lpstr>INTRODUCTION</vt:lpstr>
      <vt:lpstr>MODULES</vt:lpstr>
      <vt:lpstr> MICRO SERVICES</vt:lpstr>
      <vt:lpstr>PowerPoint Presentation</vt:lpstr>
      <vt:lpstr>PowerPoint Presentation</vt:lpstr>
      <vt:lpstr>Subscription Micro Service</vt:lpstr>
      <vt:lpstr>PowerPoint Presentation</vt:lpstr>
      <vt:lpstr>Refill Micro Service</vt:lpstr>
      <vt:lpstr>PowerPoint Presentation</vt:lpstr>
      <vt:lpstr> Authorization Micro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PHASE    </vt:lpstr>
      <vt:lpstr>PowerPoint Presentation</vt:lpstr>
      <vt:lpstr>WORKING</vt:lpstr>
      <vt:lpstr>PowerPoint Presentation</vt:lpstr>
      <vt:lpstr>PowerPoint Presentation</vt:lpstr>
      <vt:lpstr>PowerPoint Presentation</vt:lpstr>
      <vt:lpstr>PowerPoint Presentation</vt:lpstr>
      <vt:lpstr>GROUP TAKEWAYS </vt:lpstr>
      <vt:lpstr>CONCLUSION</vt:lpstr>
      <vt:lpstr>                              THANK YOU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MAIL-ORDER PHARMACY</dc:title>
  <dc:creator>HP</dc:creator>
  <cp:lastModifiedBy>Narasimha Rao</cp:lastModifiedBy>
  <cp:revision>275</cp:revision>
  <dcterms:created xsi:type="dcterms:W3CDTF">2021-02-05T08:00:49Z</dcterms:created>
  <dcterms:modified xsi:type="dcterms:W3CDTF">2025-09-19T05:05:07Z</dcterms:modified>
</cp:coreProperties>
</file>