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20"/>
  </p:notesMasterIdLst>
  <p:sldIdLst>
    <p:sldId id="275" r:id="rId2"/>
    <p:sldId id="274" r:id="rId3"/>
    <p:sldId id="257" r:id="rId4"/>
    <p:sldId id="270" r:id="rId5"/>
    <p:sldId id="259" r:id="rId6"/>
    <p:sldId id="262" r:id="rId7"/>
    <p:sldId id="263" r:id="rId8"/>
    <p:sldId id="264" r:id="rId9"/>
    <p:sldId id="265" r:id="rId10"/>
    <p:sldId id="260" r:id="rId11"/>
    <p:sldId id="261" r:id="rId12"/>
    <p:sldId id="266" r:id="rId13"/>
    <p:sldId id="267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A4D"/>
    <a:srgbClr val="195B79"/>
    <a:srgbClr val="05171F"/>
    <a:srgbClr val="0E4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4813E-02DF-401A-A2EA-935468AD9E5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2D0570-279D-46E0-A97F-981BEDD1B627}">
      <dgm:prSet/>
      <dgm:spPr/>
      <dgm:t>
        <a:bodyPr/>
        <a:lstStyle/>
        <a:p>
          <a:r>
            <a:rPr lang="en-IN"/>
            <a:t>Step 1 : Data Source Declaration</a:t>
          </a:r>
          <a:endParaRPr lang="en-US"/>
        </a:p>
      </dgm:t>
    </dgm:pt>
    <dgm:pt modelId="{66BA5B22-098F-497C-9AAF-524C5E486511}" type="parTrans" cxnId="{DF9858C0-CC5F-4E96-829A-EACE2818CBAC}">
      <dgm:prSet/>
      <dgm:spPr/>
      <dgm:t>
        <a:bodyPr/>
        <a:lstStyle/>
        <a:p>
          <a:endParaRPr lang="en-US"/>
        </a:p>
      </dgm:t>
    </dgm:pt>
    <dgm:pt modelId="{E79F2972-AD7D-4211-A0FA-1725EE138C2F}" type="sibTrans" cxnId="{DF9858C0-CC5F-4E96-829A-EACE2818CBA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A0F79D4-35E1-4955-9D81-02A180D13B6A}">
      <dgm:prSet/>
      <dgm:spPr/>
      <dgm:t>
        <a:bodyPr/>
        <a:lstStyle/>
        <a:p>
          <a:r>
            <a:rPr lang="en-IN"/>
            <a:t>Step 2 : Query preparation </a:t>
          </a:r>
          <a:endParaRPr lang="en-US"/>
        </a:p>
      </dgm:t>
    </dgm:pt>
    <dgm:pt modelId="{E77D8B72-E184-4060-BBC5-C51A93E5700B}" type="parTrans" cxnId="{2F7722C9-979A-4243-AFDE-0F71CA17BD45}">
      <dgm:prSet/>
      <dgm:spPr/>
      <dgm:t>
        <a:bodyPr/>
        <a:lstStyle/>
        <a:p>
          <a:endParaRPr lang="en-US"/>
        </a:p>
      </dgm:t>
    </dgm:pt>
    <dgm:pt modelId="{056BFD9B-A4C4-450E-8CBF-CC62C779CAE7}" type="sibTrans" cxnId="{2F7722C9-979A-4243-AFDE-0F71CA17BD4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37E7F95-EAB7-467A-8EED-8DB0CD8CC8BC}">
      <dgm:prSet/>
      <dgm:spPr/>
      <dgm:t>
        <a:bodyPr/>
        <a:lstStyle/>
        <a:p>
          <a:r>
            <a:rPr lang="en-IN"/>
            <a:t>Step 3 : Query execution </a:t>
          </a:r>
          <a:endParaRPr lang="en-US"/>
        </a:p>
      </dgm:t>
    </dgm:pt>
    <dgm:pt modelId="{76EB6E3E-12C8-45EF-9B2A-278FE2424B29}" type="parTrans" cxnId="{5EC19591-5DAF-4FEA-996E-E94E4E2422CF}">
      <dgm:prSet/>
      <dgm:spPr/>
      <dgm:t>
        <a:bodyPr/>
        <a:lstStyle/>
        <a:p>
          <a:endParaRPr lang="en-US"/>
        </a:p>
      </dgm:t>
    </dgm:pt>
    <dgm:pt modelId="{2DDD4207-6FDB-42CD-BD44-ABA88E4CC898}" type="sibTrans" cxnId="{5EC19591-5DAF-4FEA-996E-E94E4E2422C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6EE74A3-11C0-4934-86DE-A3012131A87D}">
      <dgm:prSet/>
      <dgm:spPr/>
      <dgm:t>
        <a:bodyPr/>
        <a:lstStyle/>
        <a:p>
          <a:r>
            <a:rPr lang="en-IN"/>
            <a:t>Step 4 : Output or Process Results</a:t>
          </a:r>
          <a:endParaRPr lang="en-US"/>
        </a:p>
      </dgm:t>
    </dgm:pt>
    <dgm:pt modelId="{4DA31198-7F5F-4184-B774-2D7F70B1E2DB}" type="parTrans" cxnId="{C2C76B67-7CA8-4A9E-AFDD-41B435EF18AD}">
      <dgm:prSet/>
      <dgm:spPr/>
      <dgm:t>
        <a:bodyPr/>
        <a:lstStyle/>
        <a:p>
          <a:endParaRPr lang="en-US"/>
        </a:p>
      </dgm:t>
    </dgm:pt>
    <dgm:pt modelId="{59244C0E-4A79-489A-83DF-97C42716A431}" type="sibTrans" cxnId="{C2C76B67-7CA8-4A9E-AFDD-41B435EF18A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38D331E-EC17-458F-B930-40FD1B489F3F}" type="pres">
      <dgm:prSet presAssocID="{6044813E-02DF-401A-A2EA-935468AD9E5C}" presName="Name0" presStyleCnt="0">
        <dgm:presLayoutVars>
          <dgm:animLvl val="lvl"/>
          <dgm:resizeHandles val="exact"/>
        </dgm:presLayoutVars>
      </dgm:prSet>
      <dgm:spPr/>
    </dgm:pt>
    <dgm:pt modelId="{7164FFB1-2C3D-432A-8E19-13201FFAA853}" type="pres">
      <dgm:prSet presAssocID="{6A2D0570-279D-46E0-A97F-981BEDD1B627}" presName="compositeNode" presStyleCnt="0">
        <dgm:presLayoutVars>
          <dgm:bulletEnabled val="1"/>
        </dgm:presLayoutVars>
      </dgm:prSet>
      <dgm:spPr/>
    </dgm:pt>
    <dgm:pt modelId="{691AFA40-5D01-4C98-9068-14732E98EE80}" type="pres">
      <dgm:prSet presAssocID="{6A2D0570-279D-46E0-A97F-981BEDD1B627}" presName="bgRect" presStyleLbl="bgAccFollowNode1" presStyleIdx="0" presStyleCnt="4"/>
      <dgm:spPr/>
    </dgm:pt>
    <dgm:pt modelId="{8493C98C-D7FE-4627-995A-FED7A86631BE}" type="pres">
      <dgm:prSet presAssocID="{E79F2972-AD7D-4211-A0FA-1725EE138C2F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CA16665-21D4-4BC0-B342-AE4FAC3FD8E1}" type="pres">
      <dgm:prSet presAssocID="{6A2D0570-279D-46E0-A97F-981BEDD1B627}" presName="bottomLine" presStyleLbl="alignNode1" presStyleIdx="1" presStyleCnt="8">
        <dgm:presLayoutVars/>
      </dgm:prSet>
      <dgm:spPr/>
    </dgm:pt>
    <dgm:pt modelId="{E3A8A97D-ABD2-44A5-97EF-57DDD2C430D0}" type="pres">
      <dgm:prSet presAssocID="{6A2D0570-279D-46E0-A97F-981BEDD1B627}" presName="nodeText" presStyleLbl="bgAccFollowNode1" presStyleIdx="0" presStyleCnt="4">
        <dgm:presLayoutVars>
          <dgm:bulletEnabled val="1"/>
        </dgm:presLayoutVars>
      </dgm:prSet>
      <dgm:spPr/>
    </dgm:pt>
    <dgm:pt modelId="{09C28318-32B1-4589-8E53-6EF71104F764}" type="pres">
      <dgm:prSet presAssocID="{E79F2972-AD7D-4211-A0FA-1725EE138C2F}" presName="sibTrans" presStyleCnt="0"/>
      <dgm:spPr/>
    </dgm:pt>
    <dgm:pt modelId="{BCAAF944-21C9-4DF7-A4E6-5E61778AC25C}" type="pres">
      <dgm:prSet presAssocID="{8A0F79D4-35E1-4955-9D81-02A180D13B6A}" presName="compositeNode" presStyleCnt="0">
        <dgm:presLayoutVars>
          <dgm:bulletEnabled val="1"/>
        </dgm:presLayoutVars>
      </dgm:prSet>
      <dgm:spPr/>
    </dgm:pt>
    <dgm:pt modelId="{6C664B7B-6C39-48C7-ABD8-E86F5E6F9277}" type="pres">
      <dgm:prSet presAssocID="{8A0F79D4-35E1-4955-9D81-02A180D13B6A}" presName="bgRect" presStyleLbl="bgAccFollowNode1" presStyleIdx="1" presStyleCnt="4"/>
      <dgm:spPr/>
    </dgm:pt>
    <dgm:pt modelId="{1DC8F9FC-6314-407E-8450-F2AB49E0E4A6}" type="pres">
      <dgm:prSet presAssocID="{056BFD9B-A4C4-450E-8CBF-CC62C779CAE7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9CD545C1-B661-4980-8A0B-C6C977DE5931}" type="pres">
      <dgm:prSet presAssocID="{8A0F79D4-35E1-4955-9D81-02A180D13B6A}" presName="bottomLine" presStyleLbl="alignNode1" presStyleIdx="3" presStyleCnt="8">
        <dgm:presLayoutVars/>
      </dgm:prSet>
      <dgm:spPr/>
    </dgm:pt>
    <dgm:pt modelId="{57715A7D-CA4F-4674-BDAE-6F8E5E609713}" type="pres">
      <dgm:prSet presAssocID="{8A0F79D4-35E1-4955-9D81-02A180D13B6A}" presName="nodeText" presStyleLbl="bgAccFollowNode1" presStyleIdx="1" presStyleCnt="4">
        <dgm:presLayoutVars>
          <dgm:bulletEnabled val="1"/>
        </dgm:presLayoutVars>
      </dgm:prSet>
      <dgm:spPr/>
    </dgm:pt>
    <dgm:pt modelId="{BD6241DB-2B7D-4A15-9A6A-DD62BDBEC8EF}" type="pres">
      <dgm:prSet presAssocID="{056BFD9B-A4C4-450E-8CBF-CC62C779CAE7}" presName="sibTrans" presStyleCnt="0"/>
      <dgm:spPr/>
    </dgm:pt>
    <dgm:pt modelId="{E019EFD5-6127-4F88-82F3-BDD1C34A9F8E}" type="pres">
      <dgm:prSet presAssocID="{837E7F95-EAB7-467A-8EED-8DB0CD8CC8BC}" presName="compositeNode" presStyleCnt="0">
        <dgm:presLayoutVars>
          <dgm:bulletEnabled val="1"/>
        </dgm:presLayoutVars>
      </dgm:prSet>
      <dgm:spPr/>
    </dgm:pt>
    <dgm:pt modelId="{4E075ADA-D521-4DAF-941A-01E1718591FB}" type="pres">
      <dgm:prSet presAssocID="{837E7F95-EAB7-467A-8EED-8DB0CD8CC8BC}" presName="bgRect" presStyleLbl="bgAccFollowNode1" presStyleIdx="2" presStyleCnt="4"/>
      <dgm:spPr/>
    </dgm:pt>
    <dgm:pt modelId="{CE046720-B82D-4166-8038-E2768CA3B15F}" type="pres">
      <dgm:prSet presAssocID="{2DDD4207-6FDB-42CD-BD44-ABA88E4CC898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117D699D-E33D-4F89-8A65-2E3CB47C87E0}" type="pres">
      <dgm:prSet presAssocID="{837E7F95-EAB7-467A-8EED-8DB0CD8CC8BC}" presName="bottomLine" presStyleLbl="alignNode1" presStyleIdx="5" presStyleCnt="8">
        <dgm:presLayoutVars/>
      </dgm:prSet>
      <dgm:spPr/>
    </dgm:pt>
    <dgm:pt modelId="{E37F6800-D655-4EA6-85F5-F075331A9A88}" type="pres">
      <dgm:prSet presAssocID="{837E7F95-EAB7-467A-8EED-8DB0CD8CC8BC}" presName="nodeText" presStyleLbl="bgAccFollowNode1" presStyleIdx="2" presStyleCnt="4">
        <dgm:presLayoutVars>
          <dgm:bulletEnabled val="1"/>
        </dgm:presLayoutVars>
      </dgm:prSet>
      <dgm:spPr/>
    </dgm:pt>
    <dgm:pt modelId="{95268342-B2D0-48A6-9A3D-98FC0D32989A}" type="pres">
      <dgm:prSet presAssocID="{2DDD4207-6FDB-42CD-BD44-ABA88E4CC898}" presName="sibTrans" presStyleCnt="0"/>
      <dgm:spPr/>
    </dgm:pt>
    <dgm:pt modelId="{5BCD0494-C460-4B74-848F-FDBA53EE9CEB}" type="pres">
      <dgm:prSet presAssocID="{76EE74A3-11C0-4934-86DE-A3012131A87D}" presName="compositeNode" presStyleCnt="0">
        <dgm:presLayoutVars>
          <dgm:bulletEnabled val="1"/>
        </dgm:presLayoutVars>
      </dgm:prSet>
      <dgm:spPr/>
    </dgm:pt>
    <dgm:pt modelId="{537F58A7-A482-431C-BFE2-63A5025C6FC5}" type="pres">
      <dgm:prSet presAssocID="{76EE74A3-11C0-4934-86DE-A3012131A87D}" presName="bgRect" presStyleLbl="bgAccFollowNode1" presStyleIdx="3" presStyleCnt="4"/>
      <dgm:spPr/>
    </dgm:pt>
    <dgm:pt modelId="{78E48A9B-78C8-4A84-8642-205BC7310E5D}" type="pres">
      <dgm:prSet presAssocID="{59244C0E-4A79-489A-83DF-97C42716A431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345D0E72-2A5F-4013-B2A1-7B7EEF7F606D}" type="pres">
      <dgm:prSet presAssocID="{76EE74A3-11C0-4934-86DE-A3012131A87D}" presName="bottomLine" presStyleLbl="alignNode1" presStyleIdx="7" presStyleCnt="8">
        <dgm:presLayoutVars/>
      </dgm:prSet>
      <dgm:spPr/>
    </dgm:pt>
    <dgm:pt modelId="{CA45ACE8-2319-4123-8A59-F8701F2F254F}" type="pres">
      <dgm:prSet presAssocID="{76EE74A3-11C0-4934-86DE-A3012131A87D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786AC12-D51A-425F-841A-F469EAC31AE8}" type="presOf" srcId="{6A2D0570-279D-46E0-A97F-981BEDD1B627}" destId="{691AFA40-5D01-4C98-9068-14732E98EE80}" srcOrd="0" destOrd="0" presId="urn:microsoft.com/office/officeart/2016/7/layout/BasicLinearProcessNumbered"/>
    <dgm:cxn modelId="{CB89941D-5442-4FBF-AFCA-F5D7417A25BE}" type="presOf" srcId="{2DDD4207-6FDB-42CD-BD44-ABA88E4CC898}" destId="{CE046720-B82D-4166-8038-E2768CA3B15F}" srcOrd="0" destOrd="0" presId="urn:microsoft.com/office/officeart/2016/7/layout/BasicLinearProcessNumbered"/>
    <dgm:cxn modelId="{80C2BD21-4BDB-4912-8116-DE70396DCE71}" type="presOf" srcId="{E79F2972-AD7D-4211-A0FA-1725EE138C2F}" destId="{8493C98C-D7FE-4627-995A-FED7A86631BE}" srcOrd="0" destOrd="0" presId="urn:microsoft.com/office/officeart/2016/7/layout/BasicLinearProcessNumbered"/>
    <dgm:cxn modelId="{4B9E0239-0277-4F01-8334-7B8395B26F5F}" type="presOf" srcId="{76EE74A3-11C0-4934-86DE-A3012131A87D}" destId="{CA45ACE8-2319-4123-8A59-F8701F2F254F}" srcOrd="1" destOrd="0" presId="urn:microsoft.com/office/officeart/2016/7/layout/BasicLinearProcessNumbered"/>
    <dgm:cxn modelId="{C2C76B67-7CA8-4A9E-AFDD-41B435EF18AD}" srcId="{6044813E-02DF-401A-A2EA-935468AD9E5C}" destId="{76EE74A3-11C0-4934-86DE-A3012131A87D}" srcOrd="3" destOrd="0" parTransId="{4DA31198-7F5F-4184-B774-2D7F70B1E2DB}" sibTransId="{59244C0E-4A79-489A-83DF-97C42716A431}"/>
    <dgm:cxn modelId="{F5F4C76D-2E8A-4401-BFBE-E957D729A246}" type="presOf" srcId="{6044813E-02DF-401A-A2EA-935468AD9E5C}" destId="{D38D331E-EC17-458F-B930-40FD1B489F3F}" srcOrd="0" destOrd="0" presId="urn:microsoft.com/office/officeart/2016/7/layout/BasicLinearProcessNumbered"/>
    <dgm:cxn modelId="{6A52C275-0E13-4DB8-9479-45DE6A6A70BC}" type="presOf" srcId="{837E7F95-EAB7-467A-8EED-8DB0CD8CC8BC}" destId="{4E075ADA-D521-4DAF-941A-01E1718591FB}" srcOrd="0" destOrd="0" presId="urn:microsoft.com/office/officeart/2016/7/layout/BasicLinearProcessNumbered"/>
    <dgm:cxn modelId="{11A6AB8A-EB13-476E-BE9D-48D684641063}" type="presOf" srcId="{056BFD9B-A4C4-450E-8CBF-CC62C779CAE7}" destId="{1DC8F9FC-6314-407E-8450-F2AB49E0E4A6}" srcOrd="0" destOrd="0" presId="urn:microsoft.com/office/officeart/2016/7/layout/BasicLinearProcessNumbered"/>
    <dgm:cxn modelId="{5EC19591-5DAF-4FEA-996E-E94E4E2422CF}" srcId="{6044813E-02DF-401A-A2EA-935468AD9E5C}" destId="{837E7F95-EAB7-467A-8EED-8DB0CD8CC8BC}" srcOrd="2" destOrd="0" parTransId="{76EB6E3E-12C8-45EF-9B2A-278FE2424B29}" sibTransId="{2DDD4207-6FDB-42CD-BD44-ABA88E4CC898}"/>
    <dgm:cxn modelId="{C939DF91-62DE-45A3-8D1B-D349A52B7854}" type="presOf" srcId="{837E7F95-EAB7-467A-8EED-8DB0CD8CC8BC}" destId="{E37F6800-D655-4EA6-85F5-F075331A9A88}" srcOrd="1" destOrd="0" presId="urn:microsoft.com/office/officeart/2016/7/layout/BasicLinearProcessNumbered"/>
    <dgm:cxn modelId="{A4113992-0002-4B5F-B1DD-4BD625C557B1}" type="presOf" srcId="{59244C0E-4A79-489A-83DF-97C42716A431}" destId="{78E48A9B-78C8-4A84-8642-205BC7310E5D}" srcOrd="0" destOrd="0" presId="urn:microsoft.com/office/officeart/2016/7/layout/BasicLinearProcessNumbered"/>
    <dgm:cxn modelId="{16B92198-5EDC-467F-9085-B11F8E36CC18}" type="presOf" srcId="{76EE74A3-11C0-4934-86DE-A3012131A87D}" destId="{537F58A7-A482-431C-BFE2-63A5025C6FC5}" srcOrd="0" destOrd="0" presId="urn:microsoft.com/office/officeart/2016/7/layout/BasicLinearProcessNumbered"/>
    <dgm:cxn modelId="{8188B6A9-754E-4118-BE43-FFB8A6DE1652}" type="presOf" srcId="{6A2D0570-279D-46E0-A97F-981BEDD1B627}" destId="{E3A8A97D-ABD2-44A5-97EF-57DDD2C430D0}" srcOrd="1" destOrd="0" presId="urn:microsoft.com/office/officeart/2016/7/layout/BasicLinearProcessNumbered"/>
    <dgm:cxn modelId="{F088D2BD-6A1F-43CB-B9A7-C4C905FAC464}" type="presOf" srcId="{8A0F79D4-35E1-4955-9D81-02A180D13B6A}" destId="{6C664B7B-6C39-48C7-ABD8-E86F5E6F9277}" srcOrd="0" destOrd="0" presId="urn:microsoft.com/office/officeart/2016/7/layout/BasicLinearProcessNumbered"/>
    <dgm:cxn modelId="{DF9858C0-CC5F-4E96-829A-EACE2818CBAC}" srcId="{6044813E-02DF-401A-A2EA-935468AD9E5C}" destId="{6A2D0570-279D-46E0-A97F-981BEDD1B627}" srcOrd="0" destOrd="0" parTransId="{66BA5B22-098F-497C-9AAF-524C5E486511}" sibTransId="{E79F2972-AD7D-4211-A0FA-1725EE138C2F}"/>
    <dgm:cxn modelId="{699B22C1-CD49-470C-A391-8208ACB1B91F}" type="presOf" srcId="{8A0F79D4-35E1-4955-9D81-02A180D13B6A}" destId="{57715A7D-CA4F-4674-BDAE-6F8E5E609713}" srcOrd="1" destOrd="0" presId="urn:microsoft.com/office/officeart/2016/7/layout/BasicLinearProcessNumbered"/>
    <dgm:cxn modelId="{2F7722C9-979A-4243-AFDE-0F71CA17BD45}" srcId="{6044813E-02DF-401A-A2EA-935468AD9E5C}" destId="{8A0F79D4-35E1-4955-9D81-02A180D13B6A}" srcOrd="1" destOrd="0" parTransId="{E77D8B72-E184-4060-BBC5-C51A93E5700B}" sibTransId="{056BFD9B-A4C4-450E-8CBF-CC62C779CAE7}"/>
    <dgm:cxn modelId="{986267B8-C5D5-4E8A-AF9C-683FEC423DB4}" type="presParOf" srcId="{D38D331E-EC17-458F-B930-40FD1B489F3F}" destId="{7164FFB1-2C3D-432A-8E19-13201FFAA853}" srcOrd="0" destOrd="0" presId="urn:microsoft.com/office/officeart/2016/7/layout/BasicLinearProcessNumbered"/>
    <dgm:cxn modelId="{CC731305-6F1A-42CD-B4C7-0FEDF8A01A51}" type="presParOf" srcId="{7164FFB1-2C3D-432A-8E19-13201FFAA853}" destId="{691AFA40-5D01-4C98-9068-14732E98EE80}" srcOrd="0" destOrd="0" presId="urn:microsoft.com/office/officeart/2016/7/layout/BasicLinearProcessNumbered"/>
    <dgm:cxn modelId="{B9728E49-7DDA-44E0-A46A-63D4AAAFD976}" type="presParOf" srcId="{7164FFB1-2C3D-432A-8E19-13201FFAA853}" destId="{8493C98C-D7FE-4627-995A-FED7A86631BE}" srcOrd="1" destOrd="0" presId="urn:microsoft.com/office/officeart/2016/7/layout/BasicLinearProcessNumbered"/>
    <dgm:cxn modelId="{0EA9B8D8-CB81-4701-9F1B-FD356D18D6CA}" type="presParOf" srcId="{7164FFB1-2C3D-432A-8E19-13201FFAA853}" destId="{9CA16665-21D4-4BC0-B342-AE4FAC3FD8E1}" srcOrd="2" destOrd="0" presId="urn:microsoft.com/office/officeart/2016/7/layout/BasicLinearProcessNumbered"/>
    <dgm:cxn modelId="{97FCF3C5-2726-4818-AE80-E07978D941B4}" type="presParOf" srcId="{7164FFB1-2C3D-432A-8E19-13201FFAA853}" destId="{E3A8A97D-ABD2-44A5-97EF-57DDD2C430D0}" srcOrd="3" destOrd="0" presId="urn:microsoft.com/office/officeart/2016/7/layout/BasicLinearProcessNumbered"/>
    <dgm:cxn modelId="{BF1B9773-DAE0-4505-BD5E-E668F2DDC118}" type="presParOf" srcId="{D38D331E-EC17-458F-B930-40FD1B489F3F}" destId="{09C28318-32B1-4589-8E53-6EF71104F764}" srcOrd="1" destOrd="0" presId="urn:microsoft.com/office/officeart/2016/7/layout/BasicLinearProcessNumbered"/>
    <dgm:cxn modelId="{6CBC25F5-7B1F-4C65-8359-53A183E846F2}" type="presParOf" srcId="{D38D331E-EC17-458F-B930-40FD1B489F3F}" destId="{BCAAF944-21C9-4DF7-A4E6-5E61778AC25C}" srcOrd="2" destOrd="0" presId="urn:microsoft.com/office/officeart/2016/7/layout/BasicLinearProcessNumbered"/>
    <dgm:cxn modelId="{DCF7E26E-DA6D-4A67-B86B-CDAED0395CFE}" type="presParOf" srcId="{BCAAF944-21C9-4DF7-A4E6-5E61778AC25C}" destId="{6C664B7B-6C39-48C7-ABD8-E86F5E6F9277}" srcOrd="0" destOrd="0" presId="urn:microsoft.com/office/officeart/2016/7/layout/BasicLinearProcessNumbered"/>
    <dgm:cxn modelId="{BB1D764E-DB5F-41AF-8AB4-4AFB08221B0F}" type="presParOf" srcId="{BCAAF944-21C9-4DF7-A4E6-5E61778AC25C}" destId="{1DC8F9FC-6314-407E-8450-F2AB49E0E4A6}" srcOrd="1" destOrd="0" presId="urn:microsoft.com/office/officeart/2016/7/layout/BasicLinearProcessNumbered"/>
    <dgm:cxn modelId="{AD69040D-AE40-4F1A-A62A-28A8DECC0CEE}" type="presParOf" srcId="{BCAAF944-21C9-4DF7-A4E6-5E61778AC25C}" destId="{9CD545C1-B661-4980-8A0B-C6C977DE5931}" srcOrd="2" destOrd="0" presId="urn:microsoft.com/office/officeart/2016/7/layout/BasicLinearProcessNumbered"/>
    <dgm:cxn modelId="{A88DAE83-AC4E-405B-A183-D145A95E766E}" type="presParOf" srcId="{BCAAF944-21C9-4DF7-A4E6-5E61778AC25C}" destId="{57715A7D-CA4F-4674-BDAE-6F8E5E609713}" srcOrd="3" destOrd="0" presId="urn:microsoft.com/office/officeart/2016/7/layout/BasicLinearProcessNumbered"/>
    <dgm:cxn modelId="{28CFF64B-978F-41AD-B6BB-4FD1BA2B273D}" type="presParOf" srcId="{D38D331E-EC17-458F-B930-40FD1B489F3F}" destId="{BD6241DB-2B7D-4A15-9A6A-DD62BDBEC8EF}" srcOrd="3" destOrd="0" presId="urn:microsoft.com/office/officeart/2016/7/layout/BasicLinearProcessNumbered"/>
    <dgm:cxn modelId="{F2AA828C-E279-47D4-80E7-1B38E2BB11A6}" type="presParOf" srcId="{D38D331E-EC17-458F-B930-40FD1B489F3F}" destId="{E019EFD5-6127-4F88-82F3-BDD1C34A9F8E}" srcOrd="4" destOrd="0" presId="urn:microsoft.com/office/officeart/2016/7/layout/BasicLinearProcessNumbered"/>
    <dgm:cxn modelId="{825D53C7-11D8-427A-B12A-97F24F314826}" type="presParOf" srcId="{E019EFD5-6127-4F88-82F3-BDD1C34A9F8E}" destId="{4E075ADA-D521-4DAF-941A-01E1718591FB}" srcOrd="0" destOrd="0" presId="urn:microsoft.com/office/officeart/2016/7/layout/BasicLinearProcessNumbered"/>
    <dgm:cxn modelId="{EBE6D723-A0BD-410F-A92C-9581481A9963}" type="presParOf" srcId="{E019EFD5-6127-4F88-82F3-BDD1C34A9F8E}" destId="{CE046720-B82D-4166-8038-E2768CA3B15F}" srcOrd="1" destOrd="0" presId="urn:microsoft.com/office/officeart/2016/7/layout/BasicLinearProcessNumbered"/>
    <dgm:cxn modelId="{94117117-C62F-4FC2-B93C-D5C6FB2130F7}" type="presParOf" srcId="{E019EFD5-6127-4F88-82F3-BDD1C34A9F8E}" destId="{117D699D-E33D-4F89-8A65-2E3CB47C87E0}" srcOrd="2" destOrd="0" presId="urn:microsoft.com/office/officeart/2016/7/layout/BasicLinearProcessNumbered"/>
    <dgm:cxn modelId="{3967FE66-C4E9-4817-9E2D-812FDF673CBB}" type="presParOf" srcId="{E019EFD5-6127-4F88-82F3-BDD1C34A9F8E}" destId="{E37F6800-D655-4EA6-85F5-F075331A9A88}" srcOrd="3" destOrd="0" presId="urn:microsoft.com/office/officeart/2016/7/layout/BasicLinearProcessNumbered"/>
    <dgm:cxn modelId="{F0BA764E-6FB1-4C74-8290-E120EBB24D71}" type="presParOf" srcId="{D38D331E-EC17-458F-B930-40FD1B489F3F}" destId="{95268342-B2D0-48A6-9A3D-98FC0D32989A}" srcOrd="5" destOrd="0" presId="urn:microsoft.com/office/officeart/2016/7/layout/BasicLinearProcessNumbered"/>
    <dgm:cxn modelId="{38FB28C2-6E84-4150-AA92-9D29E1E70058}" type="presParOf" srcId="{D38D331E-EC17-458F-B930-40FD1B489F3F}" destId="{5BCD0494-C460-4B74-848F-FDBA53EE9CEB}" srcOrd="6" destOrd="0" presId="urn:microsoft.com/office/officeart/2016/7/layout/BasicLinearProcessNumbered"/>
    <dgm:cxn modelId="{7A9779F5-9416-41BD-81E2-66381E9A2384}" type="presParOf" srcId="{5BCD0494-C460-4B74-848F-FDBA53EE9CEB}" destId="{537F58A7-A482-431C-BFE2-63A5025C6FC5}" srcOrd="0" destOrd="0" presId="urn:microsoft.com/office/officeart/2016/7/layout/BasicLinearProcessNumbered"/>
    <dgm:cxn modelId="{2F4F3104-70C5-4F93-BAE1-0CCE7955EEBD}" type="presParOf" srcId="{5BCD0494-C460-4B74-848F-FDBA53EE9CEB}" destId="{78E48A9B-78C8-4A84-8642-205BC7310E5D}" srcOrd="1" destOrd="0" presId="urn:microsoft.com/office/officeart/2016/7/layout/BasicLinearProcessNumbered"/>
    <dgm:cxn modelId="{E9E94A6A-169D-48FD-9D56-B444E2DEC7CB}" type="presParOf" srcId="{5BCD0494-C460-4B74-848F-FDBA53EE9CEB}" destId="{345D0E72-2A5F-4013-B2A1-7B7EEF7F606D}" srcOrd="2" destOrd="0" presId="urn:microsoft.com/office/officeart/2016/7/layout/BasicLinearProcessNumbered"/>
    <dgm:cxn modelId="{8F2A6638-F1E1-4108-97D2-25FF91EBEFDB}" type="presParOf" srcId="{5BCD0494-C460-4B74-848F-FDBA53EE9CEB}" destId="{CA45ACE8-2319-4123-8A59-F8701F2F254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AFA40-5D01-4C98-9068-14732E98EE80}">
      <dsp:nvSpPr>
        <dsp:cNvPr id="0" name=""/>
        <dsp:cNvSpPr/>
      </dsp:nvSpPr>
      <dsp:spPr>
        <a:xfrm>
          <a:off x="2541" y="0"/>
          <a:ext cx="2016645" cy="2578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26" tIns="330200" rIns="15722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Step 1 : Data Source Declaration</a:t>
          </a:r>
          <a:endParaRPr lang="en-US" sz="2000" kern="1200"/>
        </a:p>
      </dsp:txBody>
      <dsp:txXfrm>
        <a:off x="2541" y="979913"/>
        <a:ext cx="2016645" cy="1547232"/>
      </dsp:txXfrm>
    </dsp:sp>
    <dsp:sp modelId="{8493C98C-D7FE-4627-995A-FED7A86631BE}">
      <dsp:nvSpPr>
        <dsp:cNvPr id="0" name=""/>
        <dsp:cNvSpPr/>
      </dsp:nvSpPr>
      <dsp:spPr>
        <a:xfrm>
          <a:off x="624056" y="257871"/>
          <a:ext cx="773616" cy="773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14" tIns="12700" rIns="60314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737349" y="371164"/>
        <a:ext cx="547030" cy="547030"/>
      </dsp:txXfrm>
    </dsp:sp>
    <dsp:sp modelId="{9CA16665-21D4-4BC0-B342-AE4FAC3FD8E1}">
      <dsp:nvSpPr>
        <dsp:cNvPr id="0" name=""/>
        <dsp:cNvSpPr/>
      </dsp:nvSpPr>
      <dsp:spPr>
        <a:xfrm>
          <a:off x="2541" y="2578648"/>
          <a:ext cx="20166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64B7B-6C39-48C7-ABD8-E86F5E6F9277}">
      <dsp:nvSpPr>
        <dsp:cNvPr id="0" name=""/>
        <dsp:cNvSpPr/>
      </dsp:nvSpPr>
      <dsp:spPr>
        <a:xfrm>
          <a:off x="2220851" y="0"/>
          <a:ext cx="2016645" cy="2578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26" tIns="330200" rIns="15722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Step 2 : Query preparation </a:t>
          </a:r>
          <a:endParaRPr lang="en-US" sz="2000" kern="1200"/>
        </a:p>
      </dsp:txBody>
      <dsp:txXfrm>
        <a:off x="2220851" y="979913"/>
        <a:ext cx="2016645" cy="1547232"/>
      </dsp:txXfrm>
    </dsp:sp>
    <dsp:sp modelId="{1DC8F9FC-6314-407E-8450-F2AB49E0E4A6}">
      <dsp:nvSpPr>
        <dsp:cNvPr id="0" name=""/>
        <dsp:cNvSpPr/>
      </dsp:nvSpPr>
      <dsp:spPr>
        <a:xfrm>
          <a:off x="2842366" y="257871"/>
          <a:ext cx="773616" cy="773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14" tIns="12700" rIns="60314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955659" y="371164"/>
        <a:ext cx="547030" cy="547030"/>
      </dsp:txXfrm>
    </dsp:sp>
    <dsp:sp modelId="{9CD545C1-B661-4980-8A0B-C6C977DE5931}">
      <dsp:nvSpPr>
        <dsp:cNvPr id="0" name=""/>
        <dsp:cNvSpPr/>
      </dsp:nvSpPr>
      <dsp:spPr>
        <a:xfrm>
          <a:off x="2220851" y="2578648"/>
          <a:ext cx="20166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75ADA-D521-4DAF-941A-01E1718591FB}">
      <dsp:nvSpPr>
        <dsp:cNvPr id="0" name=""/>
        <dsp:cNvSpPr/>
      </dsp:nvSpPr>
      <dsp:spPr>
        <a:xfrm>
          <a:off x="4439161" y="0"/>
          <a:ext cx="2016645" cy="2578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26" tIns="330200" rIns="15722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Step 3 : Query execution </a:t>
          </a:r>
          <a:endParaRPr lang="en-US" sz="2000" kern="1200"/>
        </a:p>
      </dsp:txBody>
      <dsp:txXfrm>
        <a:off x="4439161" y="979913"/>
        <a:ext cx="2016645" cy="1547232"/>
      </dsp:txXfrm>
    </dsp:sp>
    <dsp:sp modelId="{CE046720-B82D-4166-8038-E2768CA3B15F}">
      <dsp:nvSpPr>
        <dsp:cNvPr id="0" name=""/>
        <dsp:cNvSpPr/>
      </dsp:nvSpPr>
      <dsp:spPr>
        <a:xfrm>
          <a:off x="5060676" y="257871"/>
          <a:ext cx="773616" cy="773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14" tIns="12700" rIns="60314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5173969" y="371164"/>
        <a:ext cx="547030" cy="547030"/>
      </dsp:txXfrm>
    </dsp:sp>
    <dsp:sp modelId="{117D699D-E33D-4F89-8A65-2E3CB47C87E0}">
      <dsp:nvSpPr>
        <dsp:cNvPr id="0" name=""/>
        <dsp:cNvSpPr/>
      </dsp:nvSpPr>
      <dsp:spPr>
        <a:xfrm>
          <a:off x="4439161" y="2578648"/>
          <a:ext cx="20166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F58A7-A482-431C-BFE2-63A5025C6FC5}">
      <dsp:nvSpPr>
        <dsp:cNvPr id="0" name=""/>
        <dsp:cNvSpPr/>
      </dsp:nvSpPr>
      <dsp:spPr>
        <a:xfrm>
          <a:off x="6657471" y="0"/>
          <a:ext cx="2016645" cy="2578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26" tIns="330200" rIns="15722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Step 4 : Output or Process Results</a:t>
          </a:r>
          <a:endParaRPr lang="en-US" sz="2000" kern="1200"/>
        </a:p>
      </dsp:txBody>
      <dsp:txXfrm>
        <a:off x="6657471" y="979913"/>
        <a:ext cx="2016645" cy="1547232"/>
      </dsp:txXfrm>
    </dsp:sp>
    <dsp:sp modelId="{78E48A9B-78C8-4A84-8642-205BC7310E5D}">
      <dsp:nvSpPr>
        <dsp:cNvPr id="0" name=""/>
        <dsp:cNvSpPr/>
      </dsp:nvSpPr>
      <dsp:spPr>
        <a:xfrm>
          <a:off x="7278986" y="257871"/>
          <a:ext cx="773616" cy="773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14" tIns="12700" rIns="60314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7392279" y="371164"/>
        <a:ext cx="547030" cy="547030"/>
      </dsp:txXfrm>
    </dsp:sp>
    <dsp:sp modelId="{345D0E72-2A5F-4013-B2A1-7B7EEF7F606D}">
      <dsp:nvSpPr>
        <dsp:cNvPr id="0" name=""/>
        <dsp:cNvSpPr/>
      </dsp:nvSpPr>
      <dsp:spPr>
        <a:xfrm>
          <a:off x="6657471" y="2578648"/>
          <a:ext cx="201664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B77A3-D5D6-49CD-B620-B4AB20F6F347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3E012-BF2F-443C-B838-80B039A2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80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3E012-BF2F-443C-B838-80B039A2C14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5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C340-E8AF-5095-DBFC-C0BFD81E3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FBB4B-3E68-13AB-0A27-E6E14CF76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F53A5-09F1-28B4-4C9F-FE1949B1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C6D3-9DCB-4271-BAFF-20D43111E1DE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F7F37-2223-3DF0-CA02-CA2FC190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B6C8-EF5D-3306-39B9-2D6BC8E5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0904-ACF8-4650-B8A6-D64E27799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35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61B7-3918-4235-3228-B3456EE3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0B066-3A58-9084-66F1-5CDD42A5D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8EA7E-7344-269A-798D-28669233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C6D3-9DCB-4271-BAFF-20D43111E1DE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96A8-C240-D20C-9D21-508202EC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5E04D-9651-C0FF-986D-CF47D4AD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0904-ACF8-4650-B8A6-D64E27799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03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45A00-71A2-42AB-CB09-D4A6A19D1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8F0B9-8C2D-F1F7-4EF2-104F81E2F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7F84-A923-E1A5-5D92-FFA4FE95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C6D3-9DCB-4271-BAFF-20D43111E1DE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99DD-2135-FC42-D292-49CC2EE3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E5CF7-A721-EA55-16EB-AA332885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0904-ACF8-4650-B8A6-D64E27799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4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8F0E-2707-ACAB-C2EE-5AC9AD2B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7135-97C5-6BBE-879E-7001FADA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87401-1586-0C34-0FBF-B586FE9B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C6D3-9DCB-4271-BAFF-20D43111E1DE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55944-BC16-5800-6C96-A39EE3DE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CFCCB-3AE7-37CB-5F01-EABF9C1E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0904-ACF8-4650-B8A6-D64E27799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07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6CF4-0076-BB5E-869E-C248CE79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038B6-15C0-8A7A-FE91-BCDB20128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D327-ACF2-6D1C-099E-5688FEEB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C6D3-9DCB-4271-BAFF-20D43111E1DE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97270-51B6-C1CE-ED37-2E74FFD4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6D2D8-1619-A2D8-4166-ACD649BD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0904-ACF8-4650-B8A6-D64E27799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0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A8E3-34E2-33FF-DB7D-B8C22FE9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8130-535F-879D-E918-562123DA4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C6C3A-2B4B-A8B2-8901-CE53E3051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9DACC-6DF9-0E8F-8039-F9A9BFCE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C6D3-9DCB-4271-BAFF-20D43111E1DE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BF0FF-898D-8783-5EF4-3E1BAD80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B80D9-B183-85B8-C891-3937B947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0904-ACF8-4650-B8A6-D64E27799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47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F9D8-918C-FD12-4486-35FFE562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0703A-F06A-54F3-D9EF-A8F62FCEB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E4114-1D5B-761B-CFF5-40E4E4ED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1F35A-934C-28F8-C7C2-957B47AED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6D3E1-5C5D-F14B-8F64-12BA2133A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309E4-0F17-511A-79EC-E8FAF487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C6D3-9DCB-4271-BAFF-20D43111E1DE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59942-66FD-F9BB-370F-BD2A7546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E51FC4-4394-BFF7-8AA9-39D3D495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0904-ACF8-4650-B8A6-D64E27799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43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339-C2A3-3594-C8B4-779DCB8A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8F435-2CFF-D159-725F-46A6C5A1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C6D3-9DCB-4271-BAFF-20D43111E1DE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79B3B-180B-7D77-EC04-04753E04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12B28-3ADB-953C-E4E4-8835920C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0904-ACF8-4650-B8A6-D64E27799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63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8601D-1C0C-09D7-9219-64E2A1F1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C6D3-9DCB-4271-BAFF-20D43111E1DE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61AEC-778C-CA1E-9A64-92F57679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0B9DB-89A2-88F6-0484-CDB7F53E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0904-ACF8-4650-B8A6-D64E27799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4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E7F9-2A2C-6CCC-786B-ABE4D3FA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113A-7DD6-E8C6-4695-162F3EBF2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13CAB-F18F-1B5A-0DDD-3FC4011C0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B2C2C-C5BD-3C83-2717-618ACBA8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C6D3-9DCB-4271-BAFF-20D43111E1DE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FBDD6-2162-A298-6B51-0C397AFC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89DE-2885-E0AD-8E89-C076053A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0904-ACF8-4650-B8A6-D64E27799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99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1B56-8932-510C-9C0B-44522078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1253D-1A05-3279-B4BA-F0A2CF0E7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41CF4-15FF-B8CA-1A6F-D3C4EE30D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8A077-5942-8578-89DA-02DC4101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C6D3-9DCB-4271-BAFF-20D43111E1DE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32561-5C22-C4C1-6B4B-D64715D2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855FD-4455-D41C-F1B8-6DA78387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0904-ACF8-4650-B8A6-D64E27799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12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AA5AD-50EB-3C77-FC66-32F15573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65D06-501E-ED5E-93B2-3680D9EB0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291A-EACF-162D-23E5-9F899D32D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9C6D3-9DCB-4271-BAFF-20D43111E1DE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8C514-04E8-7BD7-AD82-DDD67C97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AFCEA-8F79-7049-DF94-2998FAC07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610904-ACF8-4650-B8A6-D64E27799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9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DC7B63-6E5E-2D51-08E7-D4A87AA22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F0048-35A0-4A1E-E7A8-208BF47CA9E0}"/>
              </a:ext>
            </a:extLst>
          </p:cNvPr>
          <p:cNvSpPr txBox="1">
            <a:spLocks/>
          </p:cNvSpPr>
          <p:nvPr/>
        </p:nvSpPr>
        <p:spPr>
          <a:xfrm>
            <a:off x="1432760" y="1527338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13800" dirty="0">
                <a:solidFill>
                  <a:srgbClr val="FFFFFF"/>
                </a:solidFill>
              </a:rPr>
              <a:t>LINQ</a:t>
            </a:r>
            <a:endParaRPr lang="en-IN" sz="13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6097C-3E74-4918-99A7-FD0787F57FD0}"/>
              </a:ext>
            </a:extLst>
          </p:cNvPr>
          <p:cNvSpPr txBox="1">
            <a:spLocks/>
          </p:cNvSpPr>
          <p:nvPr/>
        </p:nvSpPr>
        <p:spPr>
          <a:xfrm>
            <a:off x="1759976" y="3848759"/>
            <a:ext cx="6115664" cy="517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IN" dirty="0">
                <a:solidFill>
                  <a:srgbClr val="FFFFFF"/>
                </a:solidFill>
              </a:rPr>
              <a:t>Language Integrated 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D1728-375B-11C3-9761-5EB8C1E9299F}"/>
              </a:ext>
            </a:extLst>
          </p:cNvPr>
          <p:cNvSpPr txBox="1"/>
          <p:nvPr/>
        </p:nvSpPr>
        <p:spPr>
          <a:xfrm>
            <a:off x="9788014" y="6051245"/>
            <a:ext cx="326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- Gnapika Pitchika</a:t>
            </a:r>
          </a:p>
        </p:txBody>
      </p:sp>
    </p:spTree>
    <p:extLst>
      <p:ext uri="{BB962C8B-B14F-4D97-AF65-F5344CB8AC3E}">
        <p14:creationId xmlns:p14="http://schemas.microsoft.com/office/powerpoint/2010/main" val="288697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A4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0FFA7F-0333-CFFA-AD44-8DA5166AC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D6BD-14A6-AA05-71D0-B4518BF3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060" y="542489"/>
            <a:ext cx="5606289" cy="11588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Types of LINQ Syntaxes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61D099D-DA32-9127-9E38-1CA16DFBCCC5}"/>
              </a:ext>
            </a:extLst>
          </p:cNvPr>
          <p:cNvSpPr/>
          <p:nvPr/>
        </p:nvSpPr>
        <p:spPr>
          <a:xfrm>
            <a:off x="1209367" y="1769806"/>
            <a:ext cx="4090219" cy="4552336"/>
          </a:xfrm>
          <a:prstGeom prst="roundRect">
            <a:avLst/>
          </a:prstGeom>
          <a:solidFill>
            <a:srgbClr val="195B79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4B3C36-D20F-48C1-9E5D-2004E8F4B81E}"/>
              </a:ext>
            </a:extLst>
          </p:cNvPr>
          <p:cNvSpPr/>
          <p:nvPr/>
        </p:nvSpPr>
        <p:spPr>
          <a:xfrm>
            <a:off x="6435213" y="1769806"/>
            <a:ext cx="4090219" cy="4552336"/>
          </a:xfrm>
          <a:prstGeom prst="roundRect">
            <a:avLst/>
          </a:prstGeom>
          <a:solidFill>
            <a:srgbClr val="195B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128A8B-401E-9682-F960-EC35A067D3E9}"/>
              </a:ext>
            </a:extLst>
          </p:cNvPr>
          <p:cNvSpPr txBox="1"/>
          <p:nvPr/>
        </p:nvSpPr>
        <p:spPr>
          <a:xfrm>
            <a:off x="1504335" y="2017759"/>
            <a:ext cx="3500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Query Syntax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C7DA1-EAFA-7659-986F-E89E95D90F4B}"/>
              </a:ext>
            </a:extLst>
          </p:cNvPr>
          <p:cNvSpPr txBox="1"/>
          <p:nvPr/>
        </p:nvSpPr>
        <p:spPr>
          <a:xfrm>
            <a:off x="6725265" y="2017759"/>
            <a:ext cx="24777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Method Syntax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34F6AB-2F32-9C1C-9A9C-E9266E8D0A05}"/>
              </a:ext>
            </a:extLst>
          </p:cNvPr>
          <p:cNvSpPr txBox="1"/>
          <p:nvPr/>
        </p:nvSpPr>
        <p:spPr>
          <a:xfrm>
            <a:off x="1504335" y="2691125"/>
            <a:ext cx="38834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SQL-like and often more readable for those with SQL experience.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AC32C-D109-7C17-5269-8DC7AA848F57}"/>
              </a:ext>
            </a:extLst>
          </p:cNvPr>
          <p:cNvSpPr txBox="1"/>
          <p:nvPr/>
        </p:nvSpPr>
        <p:spPr>
          <a:xfrm>
            <a:off x="1507880" y="3805173"/>
            <a:ext cx="379170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var result = from s in students</a:t>
            </a:r>
          </a:p>
          <a:p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            	             where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s.Age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&gt; 18</a:t>
            </a:r>
          </a:p>
          <a:p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            	            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orderby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bg1">
                    <a:lumMod val="85000"/>
                  </a:schemeClr>
                </a:solidFill>
              </a:rPr>
              <a:t>s.Name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             	             select s;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852C2A-425D-A448-EF7D-C077241C50ED}"/>
              </a:ext>
            </a:extLst>
          </p:cNvPr>
          <p:cNvSpPr txBox="1"/>
          <p:nvPr/>
        </p:nvSpPr>
        <p:spPr>
          <a:xfrm>
            <a:off x="1504335" y="5203685"/>
            <a:ext cx="40902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Preferred for readability with simple queries</a:t>
            </a: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9892E1-EC61-B8E0-90E8-5B505EA91CF4}"/>
              </a:ext>
            </a:extLst>
          </p:cNvPr>
          <p:cNvSpPr txBox="1"/>
          <p:nvPr/>
        </p:nvSpPr>
        <p:spPr>
          <a:xfrm>
            <a:off x="6725266" y="2691125"/>
            <a:ext cx="38001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>
                    <a:lumMod val="85000"/>
                  </a:schemeClr>
                </a:solidFill>
              </a:rPr>
              <a:t>Chain of method calls and uses lambda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var result = students        	.Where (s =&gt;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s.Age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&gt; 18)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                 .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OrderBy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(s =&gt;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s.Name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);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Necessary for complex operations like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GroupJoin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,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      Zip, Aggregate, Sum, etc.</a:t>
            </a:r>
          </a:p>
        </p:txBody>
      </p:sp>
    </p:spTree>
    <p:extLst>
      <p:ext uri="{BB962C8B-B14F-4D97-AF65-F5344CB8AC3E}">
        <p14:creationId xmlns:p14="http://schemas.microsoft.com/office/powerpoint/2010/main" val="1344636341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9CE05-EF1B-B0C6-8410-0C4A1F5C55F9}"/>
              </a:ext>
            </a:extLst>
          </p:cNvPr>
          <p:cNvSpPr txBox="1"/>
          <p:nvPr/>
        </p:nvSpPr>
        <p:spPr>
          <a:xfrm>
            <a:off x="2020905" y="1481819"/>
            <a:ext cx="8147713" cy="3081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LINQ Key Operators</a:t>
            </a:r>
          </a:p>
        </p:txBody>
      </p:sp>
    </p:spTree>
    <p:extLst>
      <p:ext uri="{BB962C8B-B14F-4D97-AF65-F5344CB8AC3E}">
        <p14:creationId xmlns:p14="http://schemas.microsoft.com/office/powerpoint/2010/main" val="76975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A4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81C967-A31F-1508-32C6-807BD7518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55E906-02A7-117B-41D0-3D6D21D4ADD0}"/>
              </a:ext>
            </a:extLst>
          </p:cNvPr>
          <p:cNvSpPr txBox="1"/>
          <p:nvPr/>
        </p:nvSpPr>
        <p:spPr>
          <a:xfrm>
            <a:off x="680495" y="1501435"/>
            <a:ext cx="108310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LINQ provides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standard query operators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, which are methods used to perform operations like filtering, sorting, grouping, and transforming data.</a:t>
            </a:r>
          </a:p>
          <a:p>
            <a:pPr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Here's a quick overview of the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most commonly used LINQ operators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4A9F2-ACC9-583B-A7A3-27C7B3AF9D50}"/>
              </a:ext>
            </a:extLst>
          </p:cNvPr>
          <p:cNvSpPr txBox="1"/>
          <p:nvPr/>
        </p:nvSpPr>
        <p:spPr>
          <a:xfrm>
            <a:off x="680495" y="654497"/>
            <a:ext cx="80878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Key LINQ Operators (with examples)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C084D-3064-DAC0-7061-50C363217471}"/>
              </a:ext>
            </a:extLst>
          </p:cNvPr>
          <p:cNvSpPr txBox="1"/>
          <p:nvPr/>
        </p:nvSpPr>
        <p:spPr>
          <a:xfrm>
            <a:off x="680495" y="2997067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1. Where – Filtering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D8014E-4D45-AF1A-E0F9-00A71BF57B87}"/>
              </a:ext>
            </a:extLst>
          </p:cNvPr>
          <p:cNvSpPr txBox="1"/>
          <p:nvPr/>
        </p:nvSpPr>
        <p:spPr>
          <a:xfrm>
            <a:off x="1111893" y="3591216"/>
            <a:ext cx="609407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adults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people.Where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18);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5FD49B-0077-0892-20BD-BD6DA4BCDD52}"/>
              </a:ext>
            </a:extLst>
          </p:cNvPr>
          <p:cNvSpPr txBox="1"/>
          <p:nvPr/>
        </p:nvSpPr>
        <p:spPr>
          <a:xfrm>
            <a:off x="678565" y="4111193"/>
            <a:ext cx="69607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2. Select – Projection (transforming data)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692060-AFD0-DC6F-4CAD-608EE9FDF7D6}"/>
              </a:ext>
            </a:extLst>
          </p:cNvPr>
          <p:cNvSpPr txBox="1"/>
          <p:nvPr/>
        </p:nvSpPr>
        <p:spPr>
          <a:xfrm>
            <a:off x="1111893" y="4613009"/>
            <a:ext cx="6094070" cy="400110"/>
          </a:xfrm>
          <a:prstGeom prst="rect">
            <a:avLst/>
          </a:prstGeom>
          <a:blipFill>
            <a:blip r:embed="rId2"/>
            <a:tile tx="0" ty="0" sx="100000" sy="100000" flip="x" algn="tl"/>
          </a:blip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names =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people.Select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IN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48D2B6-F18C-2F6D-4F65-6AC392796B38}"/>
              </a:ext>
            </a:extLst>
          </p:cNvPr>
          <p:cNvSpPr txBox="1"/>
          <p:nvPr/>
        </p:nvSpPr>
        <p:spPr>
          <a:xfrm>
            <a:off x="678565" y="5225319"/>
            <a:ext cx="7184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3.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</a:rPr>
              <a:t>OrderBy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 /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</a:rPr>
              <a:t>OrderByDescending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 – Sorting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94A4EF-7F79-39BE-C600-B4129D658081}"/>
              </a:ext>
            </a:extLst>
          </p:cNvPr>
          <p:cNvSpPr txBox="1"/>
          <p:nvPr/>
        </p:nvSpPr>
        <p:spPr>
          <a:xfrm>
            <a:off x="1111893" y="5834171"/>
            <a:ext cx="6094070" cy="369332"/>
          </a:xfrm>
          <a:prstGeom prst="rect">
            <a:avLst/>
          </a:prstGeom>
          <a:blipFill>
            <a:blip r:embed="rId2"/>
            <a:tile tx="0" ty="0" sx="100000" sy="100000" flip="x" algn="tl"/>
          </a:blip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sorted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people.OrderBy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782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A4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664718-F905-319A-E131-33E61E0F6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AB953E-5C43-DA12-70CB-66256C663372}"/>
              </a:ext>
            </a:extLst>
          </p:cNvPr>
          <p:cNvSpPr txBox="1"/>
          <p:nvPr/>
        </p:nvSpPr>
        <p:spPr>
          <a:xfrm>
            <a:off x="641859" y="1117270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4.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</a:rPr>
              <a:t>GroupBy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 – Grouping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20F57-B629-12BA-8011-F22C2CFE9BF7}"/>
              </a:ext>
            </a:extLst>
          </p:cNvPr>
          <p:cNvSpPr txBox="1"/>
          <p:nvPr/>
        </p:nvSpPr>
        <p:spPr>
          <a:xfrm>
            <a:off x="957051" y="1839724"/>
            <a:ext cx="6094070" cy="369332"/>
          </a:xfrm>
          <a:prstGeom prst="rect">
            <a:avLst/>
          </a:prstGeom>
          <a:blipFill>
            <a:blip r:embed="rId2"/>
            <a:tile tx="0" ty="0" sx="100000" sy="100000" flip="x" algn="tl"/>
          </a:blip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groups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people.GroupBy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p.City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DDECA-E5A9-EB89-6A22-C7F745D03866}"/>
              </a:ext>
            </a:extLst>
          </p:cNvPr>
          <p:cNvSpPr txBox="1"/>
          <p:nvPr/>
        </p:nvSpPr>
        <p:spPr>
          <a:xfrm>
            <a:off x="641859" y="2427937"/>
            <a:ext cx="593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There are some more key operations like --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A80085-3779-0DA6-1906-D5D7B80E6469}"/>
              </a:ext>
            </a:extLst>
          </p:cNvPr>
          <p:cNvSpPr txBox="1"/>
          <p:nvPr/>
        </p:nvSpPr>
        <p:spPr>
          <a:xfrm>
            <a:off x="860204" y="2958032"/>
            <a:ext cx="9799286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1">
                    <a:lumMod val="85000"/>
                  </a:schemeClr>
                </a:solidFill>
              </a:rPr>
              <a:t>Operations 							Format</a:t>
            </a:r>
            <a:endParaRPr lang="en-IN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Join - Joining data 							.Join()</a:t>
            </a:r>
            <a:br>
              <a:rPr lang="en-IN" sz="2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Distinct - Removing duplicates					.Distinct()</a:t>
            </a:r>
          </a:p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Take / skip – Pagination						.Take()</a:t>
            </a:r>
          </a:p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First / </a:t>
            </a:r>
            <a:r>
              <a:rPr lang="en-IN" sz="2400" dirty="0" err="1">
                <a:solidFill>
                  <a:schemeClr val="bg1">
                    <a:lumMod val="85000"/>
                  </a:schemeClr>
                </a:solidFill>
              </a:rPr>
              <a:t>FirstOrDefault</a:t>
            </a:r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 – Ele0ment selection				.First()</a:t>
            </a:r>
          </a:p>
          <a:p>
            <a:r>
              <a:rPr lang="en-IN" sz="2400" dirty="0">
                <a:solidFill>
                  <a:schemeClr val="bg1">
                    <a:lumMod val="85000"/>
                  </a:schemeClr>
                </a:solidFill>
              </a:rPr>
              <a:t>Any / All - Condition checks						.Any()</a:t>
            </a: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Aggregate / Sum / Count / Max / Min / Average – Aggregation	.Sum()</a:t>
            </a:r>
            <a:endParaRPr lang="en-IN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1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A4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1FC054-362E-1931-151E-992FBDD29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D10CC3-802E-C942-86B2-A9FDDE130F27}"/>
              </a:ext>
            </a:extLst>
          </p:cNvPr>
          <p:cNvSpPr txBox="1"/>
          <p:nvPr/>
        </p:nvSpPr>
        <p:spPr>
          <a:xfrm>
            <a:off x="750262" y="1400538"/>
            <a:ext cx="3512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>
                    <a:lumMod val="85000"/>
                  </a:schemeClr>
                </a:solidFill>
              </a:rPr>
              <a:t>Anonymous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38EC5-87DF-AA36-86EC-4DF384315194}"/>
              </a:ext>
            </a:extLst>
          </p:cNvPr>
          <p:cNvSpPr txBox="1"/>
          <p:nvPr/>
        </p:nvSpPr>
        <p:spPr>
          <a:xfrm>
            <a:off x="750262" y="2034542"/>
            <a:ext cx="8029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Used to create objects without explicitly defining classes:</a:t>
            </a:r>
            <a:endParaRPr lang="en-IN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EBD62-157B-A5EC-F3A3-AB791713725F}"/>
              </a:ext>
            </a:extLst>
          </p:cNvPr>
          <p:cNvSpPr txBox="1"/>
          <p:nvPr/>
        </p:nvSpPr>
        <p:spPr>
          <a:xfrm>
            <a:off x="963592" y="2669662"/>
            <a:ext cx="7092387" cy="1200329"/>
          </a:xfrm>
          <a:prstGeom prst="rect">
            <a:avLst/>
          </a:prstGeom>
          <a:blipFill>
            <a:blip r:embed="rId2"/>
            <a:tile tx="0" ty="0" sx="100000" sy="100000" flip="x" algn="tl"/>
          </a:blip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productSummary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products.Select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			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			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p.Price</a:t>
            </a:r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			});</a:t>
            </a: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7F89CDA-1613-84C3-B43C-2785575AA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92" y="4043446"/>
            <a:ext cx="62271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Useful for shaping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Ideal in projections during grouping or joins</a:t>
            </a:r>
          </a:p>
        </p:txBody>
      </p:sp>
    </p:spTree>
    <p:extLst>
      <p:ext uri="{BB962C8B-B14F-4D97-AF65-F5344CB8AC3E}">
        <p14:creationId xmlns:p14="http://schemas.microsoft.com/office/powerpoint/2010/main" val="1040886243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A4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327235-52F0-0EEE-BB94-2F1030AC3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7B153E-7868-0376-158F-EE644B3C26DE}"/>
              </a:ext>
            </a:extLst>
          </p:cNvPr>
          <p:cNvSpPr txBox="1"/>
          <p:nvPr/>
        </p:nvSpPr>
        <p:spPr>
          <a:xfrm>
            <a:off x="940443" y="1580328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>
                    <a:lumMod val="85000"/>
                  </a:schemeClr>
                </a:solidFill>
              </a:rPr>
              <a:t>Return Types in LINQ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012E4B-D033-3E76-07EA-048877DFE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780" y="2396111"/>
            <a:ext cx="904446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LINQ queries commonly return: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 Unicode MS"/>
              </a:rPr>
              <a:t>IEnumerable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 Unicode MS"/>
              </a:rPr>
              <a:t>&lt;T&gt;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for in-memory collections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 Unicode MS"/>
              </a:rPr>
              <a:t>IQueryable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 Unicode MS"/>
              </a:rPr>
              <a:t>&lt;T&gt;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for databases (like Entity Framework)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Anonymous types (only usable within method scope)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9DDC5-CD42-416D-AD8B-29C82FFA6490}"/>
              </a:ext>
            </a:extLst>
          </p:cNvPr>
          <p:cNvSpPr txBox="1"/>
          <p:nvPr/>
        </p:nvSpPr>
        <p:spPr>
          <a:xfrm>
            <a:off x="1715946" y="4478506"/>
            <a:ext cx="5217289" cy="646331"/>
          </a:xfrm>
          <a:prstGeom prst="rect">
            <a:avLst/>
          </a:prstGeom>
          <a:blipFill>
            <a:blip r:embed="rId2"/>
            <a:tile tx="0" ty="0" sx="100000" sy="100000" flip="x" algn="tl"/>
          </a:blipFill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&lt;Product&gt; result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products.Where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p.InStock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2569712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FE55E4-4F94-6781-249A-CD71D236D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4E4F0-5382-8244-9874-2ED93E60106C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LINQ Best Practices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D32322-7BE9-8664-DE49-E56997153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Use method chaining for clarity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Avoid nested queries where possible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Prefer IEnumerable unless modifying data source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Beware of multiple enumerations (cache if reused)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Use ToList()/ToArray() when execution is needed immediately</a:t>
            </a:r>
          </a:p>
        </p:txBody>
      </p:sp>
    </p:spTree>
    <p:extLst>
      <p:ext uri="{BB962C8B-B14F-4D97-AF65-F5344CB8AC3E}">
        <p14:creationId xmlns:p14="http://schemas.microsoft.com/office/powerpoint/2010/main" val="3389691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>
            <a:extLst>
              <a:ext uri="{FF2B5EF4-FFF2-40B4-BE49-F238E27FC236}">
                <a16:creationId xmlns:a16="http://schemas.microsoft.com/office/drawing/2014/main" id="{0F0893B0-73EF-9F66-6D4F-3EAF2979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0">
              <a:tabLst>
                <a:tab pos="0" algn="l"/>
              </a:tabLst>
            </a:pPr>
            <a:r>
              <a:rPr lang="en-US" sz="4100" b="1" u="none" strike="noStrike" dirty="0">
                <a:effectLst/>
                <a:uFillTx/>
              </a:rPr>
              <a:t>Usage in E-commerce Filtrations</a:t>
            </a:r>
            <a:endParaRPr lang="en-US" sz="4100" b="0" u="none" strike="noStrike" dirty="0">
              <a:effectLst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1FD1D-65ED-34ED-1CAF-FDF8B4690EDE}"/>
              </a:ext>
            </a:extLst>
          </p:cNvPr>
          <p:cNvSpPr txBox="1"/>
          <p:nvPr/>
        </p:nvSpPr>
        <p:spPr>
          <a:xfrm>
            <a:off x="838201" y="2537555"/>
            <a:ext cx="4619621" cy="1514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var </a:t>
            </a:r>
            <a:r>
              <a:rPr lang="en-US" sz="2000" dirty="0" err="1"/>
              <a:t>filteredProducts</a:t>
            </a:r>
            <a:r>
              <a:rPr lang="en-US" sz="2000" dirty="0"/>
              <a:t> = products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.Where(p =&gt; </a:t>
            </a:r>
            <a:r>
              <a:rPr lang="en-US" sz="2000" dirty="0" err="1"/>
              <a:t>p.Category</a:t>
            </a:r>
            <a:r>
              <a:rPr lang="en-US" sz="2000" dirty="0"/>
              <a:t> == "Electronics" &amp;&amp; </a:t>
            </a:r>
            <a:r>
              <a:rPr lang="en-US" sz="2000" dirty="0" err="1"/>
              <a:t>p.Price</a:t>
            </a:r>
            <a:r>
              <a:rPr lang="en-US" sz="2000" dirty="0"/>
              <a:t> &lt; 500)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.</a:t>
            </a:r>
            <a:r>
              <a:rPr lang="en-US" sz="2000" dirty="0" err="1"/>
              <a:t>OrderBy</a:t>
            </a:r>
            <a:r>
              <a:rPr lang="en-US" sz="2000" dirty="0"/>
              <a:t>(p =&gt; </a:t>
            </a:r>
            <a:r>
              <a:rPr lang="en-US" sz="2000" dirty="0" err="1"/>
              <a:t>p.Price</a:t>
            </a:r>
            <a:r>
              <a:rPr lang="en-US" sz="2000" dirty="0"/>
              <a:t>);</a:t>
            </a:r>
          </a:p>
        </p:txBody>
      </p:sp>
      <p:pic>
        <p:nvPicPr>
          <p:cNvPr id="5" name="Google Shape;189;p30">
            <a:extLst>
              <a:ext uri="{FF2B5EF4-FFF2-40B4-BE49-F238E27FC236}">
                <a16:creationId xmlns:a16="http://schemas.microsoft.com/office/drawing/2014/main" id="{CA6EB483-59D3-C679-DCED-7AB96E908B0F}"/>
              </a:ext>
            </a:extLst>
          </p:cNvPr>
          <p:cNvPicPr/>
          <p:nvPr/>
        </p:nvPicPr>
        <p:blipFill>
          <a:blip r:embed="rId2"/>
          <a:srcRect l="4016" r="9038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D21E35-5906-8401-AC36-CF257772BBB7}"/>
              </a:ext>
            </a:extLst>
          </p:cNvPr>
          <p:cNvSpPr txBox="1"/>
          <p:nvPr/>
        </p:nvSpPr>
        <p:spPr>
          <a:xfrm>
            <a:off x="838201" y="1987763"/>
            <a:ext cx="62223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/>
              <a:t>Example</a:t>
            </a:r>
            <a:r>
              <a:rPr lang="en-US" sz="2000" dirty="0"/>
              <a:t>: Product filtering in an online store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ADFC34-4718-D7C0-1D48-9835E848A5DC}"/>
              </a:ext>
            </a:extLst>
          </p:cNvPr>
          <p:cNvSpPr txBox="1"/>
          <p:nvPr/>
        </p:nvSpPr>
        <p:spPr>
          <a:xfrm>
            <a:off x="804797" y="4051874"/>
            <a:ext cx="46196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Simplified filtering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Composable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Performance through deferred execution</a:t>
            </a:r>
          </a:p>
        </p:txBody>
      </p:sp>
    </p:spTree>
    <p:extLst>
      <p:ext uri="{BB962C8B-B14F-4D97-AF65-F5344CB8AC3E}">
        <p14:creationId xmlns:p14="http://schemas.microsoft.com/office/powerpoint/2010/main" val="68533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455DE5-512A-AA0B-2143-483AC2DF0477}"/>
              </a:ext>
            </a:extLst>
          </p:cNvPr>
          <p:cNvSpPr txBox="1"/>
          <p:nvPr/>
        </p:nvSpPr>
        <p:spPr>
          <a:xfrm>
            <a:off x="4162567" y="818984"/>
            <a:ext cx="6714699" cy="31786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0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pPr>
              <a:defRPr sz="1800"/>
            </a:pPr>
            <a:r>
              <a:rPr lang="en-US" sz="2000" dirty="0"/>
              <a:t>1. What is LINQ?</a:t>
            </a:r>
          </a:p>
          <a:p>
            <a:pPr>
              <a:defRPr sz="1800"/>
            </a:pPr>
            <a:r>
              <a:rPr lang="en-US" sz="2000" dirty="0"/>
              <a:t>2. Why use LINQ?</a:t>
            </a:r>
          </a:p>
          <a:p>
            <a:pPr>
              <a:defRPr sz="1800"/>
            </a:pPr>
            <a:r>
              <a:rPr lang="en-US" sz="2000" dirty="0"/>
              <a:t>3. LINQ Syntax </a:t>
            </a:r>
          </a:p>
          <a:p>
            <a:pPr>
              <a:defRPr sz="1800"/>
            </a:pPr>
            <a:r>
              <a:rPr lang="en-US" sz="2000" dirty="0"/>
              <a:t>4. Key LINQ Operators</a:t>
            </a:r>
          </a:p>
          <a:p>
            <a:pPr>
              <a:defRPr sz="1800"/>
            </a:pPr>
            <a:r>
              <a:rPr lang="en-US" sz="2000" dirty="0"/>
              <a:t>5. Anonymous Types &amp; Return Types</a:t>
            </a:r>
          </a:p>
          <a:p>
            <a:pPr>
              <a:defRPr sz="1800"/>
            </a:pPr>
            <a:r>
              <a:rPr lang="en-US" sz="2000" dirty="0"/>
              <a:t>6. Best Practices</a:t>
            </a:r>
          </a:p>
          <a:p>
            <a:pPr>
              <a:defRPr sz="1800"/>
            </a:pPr>
            <a:r>
              <a:rPr lang="en-US" sz="2000" dirty="0"/>
              <a:t>7. Use Case: E-Commerce Filtering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40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211F-9702-6291-8CD8-321B7428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94" y="138983"/>
            <a:ext cx="10515600" cy="1325563"/>
          </a:xfrm>
        </p:spPr>
        <p:txBody>
          <a:bodyPr/>
          <a:lstStyle/>
          <a:p>
            <a:r>
              <a:rPr lang="en-IN" u="sng" dirty="0">
                <a:solidFill>
                  <a:schemeClr val="bg1"/>
                </a:solidFill>
              </a:rPr>
              <a:t>Introduction to LINQ in C#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84A67-8F6D-361B-A865-705B1A67144A}"/>
              </a:ext>
            </a:extLst>
          </p:cNvPr>
          <p:cNvSpPr txBox="1"/>
          <p:nvPr/>
        </p:nvSpPr>
        <p:spPr>
          <a:xfrm>
            <a:off x="995515" y="1996917"/>
            <a:ext cx="4449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What is </a:t>
            </a:r>
            <a:r>
              <a:rPr lang="en-IN" sz="3200" dirty="0" err="1">
                <a:solidFill>
                  <a:schemeClr val="bg1"/>
                </a:solidFill>
              </a:rPr>
              <a:t>Linq</a:t>
            </a:r>
            <a:r>
              <a:rPr lang="en-IN" sz="3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D50242-2E73-140B-815D-885536EC5E25}"/>
              </a:ext>
            </a:extLst>
          </p:cNvPr>
          <p:cNvSpPr/>
          <p:nvPr/>
        </p:nvSpPr>
        <p:spPr>
          <a:xfrm>
            <a:off x="1111045" y="2924757"/>
            <a:ext cx="1592826" cy="1543890"/>
          </a:xfrm>
          <a:prstGeom prst="ellips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761AEF-164C-F0CE-30AE-112FFE18F742}"/>
              </a:ext>
            </a:extLst>
          </p:cNvPr>
          <p:cNvSpPr txBox="1"/>
          <p:nvPr/>
        </p:nvSpPr>
        <p:spPr>
          <a:xfrm>
            <a:off x="1160206" y="3465871"/>
            <a:ext cx="179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Developer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29F9FB-B00D-94B5-67B7-9DD1F96E39A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546555" y="3687389"/>
            <a:ext cx="1641987" cy="1943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06DB5B2-3C56-99E7-158F-38BB4B7757D5}"/>
              </a:ext>
            </a:extLst>
          </p:cNvPr>
          <p:cNvSpPr/>
          <p:nvPr/>
        </p:nvSpPr>
        <p:spPr>
          <a:xfrm>
            <a:off x="4188542" y="2871311"/>
            <a:ext cx="845574" cy="1632155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L</a:t>
            </a:r>
          </a:p>
          <a:p>
            <a:pPr algn="ctr"/>
            <a:r>
              <a:rPr lang="en-IN" sz="2400" dirty="0"/>
              <a:t>I</a:t>
            </a:r>
          </a:p>
          <a:p>
            <a:pPr algn="ctr"/>
            <a:r>
              <a:rPr lang="en-IN" sz="2400" dirty="0"/>
              <a:t>N</a:t>
            </a:r>
          </a:p>
          <a:p>
            <a:pPr algn="ctr"/>
            <a:r>
              <a:rPr lang="en-IN" sz="2400" dirty="0"/>
              <a:t>Q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F0593D-5CDE-38CD-CB0F-88606D05CA54}"/>
              </a:ext>
            </a:extLst>
          </p:cNvPr>
          <p:cNvSpPr/>
          <p:nvPr/>
        </p:nvSpPr>
        <p:spPr>
          <a:xfrm>
            <a:off x="8750709" y="2497965"/>
            <a:ext cx="1907458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Object collection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AACC8B-6C24-1411-94EE-E0B4E02EE559}"/>
              </a:ext>
            </a:extLst>
          </p:cNvPr>
          <p:cNvSpPr/>
          <p:nvPr/>
        </p:nvSpPr>
        <p:spPr>
          <a:xfrm>
            <a:off x="8750709" y="3322044"/>
            <a:ext cx="1907458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XML Document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6DC7F1-21E3-34C4-2CE0-15E8CE1A15CE}"/>
              </a:ext>
            </a:extLst>
          </p:cNvPr>
          <p:cNvSpPr/>
          <p:nvPr/>
        </p:nvSpPr>
        <p:spPr>
          <a:xfrm>
            <a:off x="8750709" y="4184773"/>
            <a:ext cx="1907458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Entity Framework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F1B875-F428-9BEE-9FD8-86132F715A17}"/>
              </a:ext>
            </a:extLst>
          </p:cNvPr>
          <p:cNvSpPr/>
          <p:nvPr/>
        </p:nvSpPr>
        <p:spPr>
          <a:xfrm>
            <a:off x="8750709" y="5047502"/>
            <a:ext cx="1907458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SQL Database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AAF222-1C8A-06D1-EFF9-4385C73A84DE}"/>
              </a:ext>
            </a:extLst>
          </p:cNvPr>
          <p:cNvSpPr/>
          <p:nvPr/>
        </p:nvSpPr>
        <p:spPr>
          <a:xfrm>
            <a:off x="8750709" y="5910231"/>
            <a:ext cx="1907458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Other data sources…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2DACF37-D565-F3C2-D05C-2C5182F4FB6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034116" y="3687389"/>
            <a:ext cx="1641987" cy="0"/>
          </a:xfrm>
          <a:prstGeom prst="line">
            <a:avLst/>
          </a:prstGeom>
          <a:ln>
            <a:gradFill>
              <a:gsLst>
                <a:gs pos="15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FB4762-DE3A-ED39-9423-14EF0DDBCB1A}"/>
              </a:ext>
            </a:extLst>
          </p:cNvPr>
          <p:cNvCxnSpPr>
            <a:cxnSpLocks/>
          </p:cNvCxnSpPr>
          <p:nvPr/>
        </p:nvCxnSpPr>
        <p:spPr>
          <a:xfrm>
            <a:off x="6676103" y="2790353"/>
            <a:ext cx="0" cy="3423634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2E1DCF2-30B1-A700-8A49-AA30B94CB65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676103" y="2790353"/>
            <a:ext cx="2074606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AB826E-0057-FD01-7CC6-330AF6D48447}"/>
              </a:ext>
            </a:extLst>
          </p:cNvPr>
          <p:cNvCxnSpPr>
            <a:cxnSpLocks/>
          </p:cNvCxnSpPr>
          <p:nvPr/>
        </p:nvCxnSpPr>
        <p:spPr>
          <a:xfrm>
            <a:off x="6676103" y="2790353"/>
            <a:ext cx="2074606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DBA3FE2-BB41-9F9E-7621-31F0A2165051}"/>
              </a:ext>
            </a:extLst>
          </p:cNvPr>
          <p:cNvCxnSpPr>
            <a:cxnSpLocks/>
          </p:cNvCxnSpPr>
          <p:nvPr/>
        </p:nvCxnSpPr>
        <p:spPr>
          <a:xfrm>
            <a:off x="6676103" y="3616263"/>
            <a:ext cx="2074606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05ECC0-6739-3517-8F35-7CD052DF5C29}"/>
              </a:ext>
            </a:extLst>
          </p:cNvPr>
          <p:cNvCxnSpPr>
            <a:cxnSpLocks/>
          </p:cNvCxnSpPr>
          <p:nvPr/>
        </p:nvCxnSpPr>
        <p:spPr>
          <a:xfrm>
            <a:off x="6676103" y="4481793"/>
            <a:ext cx="2074606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90E5443-7EE3-5C98-EC23-E281992AF7F8}"/>
              </a:ext>
            </a:extLst>
          </p:cNvPr>
          <p:cNvCxnSpPr>
            <a:cxnSpLocks/>
          </p:cNvCxnSpPr>
          <p:nvPr/>
        </p:nvCxnSpPr>
        <p:spPr>
          <a:xfrm>
            <a:off x="6676103" y="5336908"/>
            <a:ext cx="2074606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F21D8B-1715-B559-10F2-6B8BC5E94164}"/>
              </a:ext>
            </a:extLst>
          </p:cNvPr>
          <p:cNvCxnSpPr>
            <a:cxnSpLocks/>
          </p:cNvCxnSpPr>
          <p:nvPr/>
        </p:nvCxnSpPr>
        <p:spPr>
          <a:xfrm>
            <a:off x="6676103" y="6213987"/>
            <a:ext cx="2074606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505CDEE-6F5F-1778-C26E-0AE2A8AA6B9A}"/>
              </a:ext>
            </a:extLst>
          </p:cNvPr>
          <p:cNvSpPr txBox="1"/>
          <p:nvPr/>
        </p:nvSpPr>
        <p:spPr>
          <a:xfrm>
            <a:off x="3037971" y="333749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uses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74C1B8-016C-4F8C-76F4-2C9AF1A88006}"/>
              </a:ext>
            </a:extLst>
          </p:cNvPr>
          <p:cNvSpPr txBox="1"/>
          <p:nvPr/>
        </p:nvSpPr>
        <p:spPr>
          <a:xfrm>
            <a:off x="5309615" y="3337493"/>
            <a:ext cx="101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 query</a:t>
            </a:r>
          </a:p>
        </p:txBody>
      </p:sp>
    </p:spTree>
    <p:extLst>
      <p:ext uri="{BB962C8B-B14F-4D97-AF65-F5344CB8AC3E}">
        <p14:creationId xmlns:p14="http://schemas.microsoft.com/office/powerpoint/2010/main" val="1223661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0A44FB-AE8D-3DFD-6A8E-08B104774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64773-74AC-3EC9-44A0-F8658AFB0DCB}"/>
              </a:ext>
            </a:extLst>
          </p:cNvPr>
          <p:cNvSpPr txBox="1"/>
          <p:nvPr/>
        </p:nvSpPr>
        <p:spPr>
          <a:xfrm>
            <a:off x="838200" y="557189"/>
            <a:ext cx="6673770" cy="2452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Steps involved in </a:t>
            </a:r>
            <a:r>
              <a:rPr lang="en-US" sz="5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linq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35321FD-500D-3D1C-5C35-F537F80AC0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84596"/>
              </p:ext>
            </p:extLst>
          </p:nvPr>
        </p:nvGraphicFramePr>
        <p:xfrm>
          <a:off x="887361" y="2458065"/>
          <a:ext cx="8676659" cy="2578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276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89090A-1BD6-CE44-9A14-E6FE9BD81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28115-0097-18C3-8BBE-D1AD5CF7D12B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 Linq?</a:t>
            </a:r>
          </a:p>
        </p:txBody>
      </p:sp>
    </p:spTree>
    <p:extLst>
      <p:ext uri="{BB962C8B-B14F-4D97-AF65-F5344CB8AC3E}">
        <p14:creationId xmlns:p14="http://schemas.microsoft.com/office/powerpoint/2010/main" val="265802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968FFA3-7C15-4982-ADDD-69659E7096BF}"/>
              </a:ext>
            </a:extLst>
          </p:cNvPr>
          <p:cNvSpPr txBox="1"/>
          <p:nvPr/>
        </p:nvSpPr>
        <p:spPr>
          <a:xfrm>
            <a:off x="721489" y="1693390"/>
            <a:ext cx="6154838" cy="249299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endParaRPr lang="en-IN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Group employees by department</a:t>
            </a:r>
            <a:endParaRPr lang="en-IN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Dictionary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&gt;&gt; grouped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Dictionary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&gt;&gt;();</a:t>
            </a:r>
          </a:p>
          <a:p>
            <a:endParaRPr lang="en-IN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emp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employees)</a:t>
            </a: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grouped.ContainsKey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emp.Department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grouped[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emp.Department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grouped[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emp.Department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].Add(emp);</a:t>
            </a:r>
          </a:p>
          <a:p>
            <a:r>
              <a:rPr lang="en-IN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68D0F-2D19-B9AC-DE88-636E25D0E5AC}"/>
              </a:ext>
            </a:extLst>
          </p:cNvPr>
          <p:cNvSpPr txBox="1"/>
          <p:nvPr/>
        </p:nvSpPr>
        <p:spPr>
          <a:xfrm>
            <a:off x="7211028" y="1820181"/>
            <a:ext cx="4259483" cy="34163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Calculate average salary per department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KeyValuePair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departmentAverages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KeyValuePair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&gt;&gt;();</a:t>
            </a:r>
          </a:p>
          <a:p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entry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grouped)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dept =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entry.Key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Employee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deptEmployees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entry.Value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avgSalary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deptEmployees.Average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(e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e.Salary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departmentAverages.Add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KeyValuePair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&gt;(dept,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avgSalary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en-IN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0CD6E-3CA6-083E-11E1-C3088DBBF219}"/>
              </a:ext>
            </a:extLst>
          </p:cNvPr>
          <p:cNvSpPr txBox="1"/>
          <p:nvPr/>
        </p:nvSpPr>
        <p:spPr>
          <a:xfrm>
            <a:off x="436462" y="474346"/>
            <a:ext cx="128797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Problem: Get Top 3 Departments by Average Employee Salary</a:t>
            </a:r>
            <a:endParaRPr lang="en-IN" sz="3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6E1A3E-3ABE-839A-FE74-F42168A6A955}"/>
              </a:ext>
            </a:extLst>
          </p:cNvPr>
          <p:cNvSpPr txBox="1"/>
          <p:nvPr/>
        </p:nvSpPr>
        <p:spPr>
          <a:xfrm>
            <a:off x="1503261" y="4415026"/>
            <a:ext cx="5541380" cy="224676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Sort and take top 3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departmentAverages.Sort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((a, b)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b.Value.CompareTo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a.Value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top3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departmentAverages.Take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(3);</a:t>
            </a:r>
          </a:p>
          <a:p>
            <a:endParaRPr lang="en-IN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item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top3)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IN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item.Key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IN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item.Value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IN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IN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IN" sz="1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0AE165F-3B7C-3A73-DCA8-1AAC69A3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98" y="1099376"/>
            <a:ext cx="6372828" cy="720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bg1">
                    <a:lumMod val="85000"/>
                  </a:schemeClr>
                </a:solidFill>
              </a:rPr>
              <a:t>Using c sharp techniques:</a:t>
            </a:r>
          </a:p>
        </p:txBody>
      </p:sp>
    </p:spTree>
    <p:extLst>
      <p:ext uri="{BB962C8B-B14F-4D97-AF65-F5344CB8AC3E}">
        <p14:creationId xmlns:p14="http://schemas.microsoft.com/office/powerpoint/2010/main" val="46026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E5B1-1456-4E13-2E6A-F3D1836D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99" y="1198503"/>
            <a:ext cx="2888848" cy="1046985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>
                    <a:lumMod val="85000"/>
                  </a:schemeClr>
                </a:solidFill>
              </a:rPr>
              <a:t>Using </a:t>
            </a:r>
            <a:r>
              <a:rPr lang="en-IN" sz="3600" b="1" dirty="0" err="1">
                <a:solidFill>
                  <a:schemeClr val="bg1">
                    <a:lumMod val="85000"/>
                  </a:schemeClr>
                </a:solidFill>
              </a:rPr>
              <a:t>Linq</a:t>
            </a:r>
            <a:r>
              <a:rPr lang="en-IN" sz="36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69F8E-2700-395F-E453-6ABE91A39AB8}"/>
              </a:ext>
            </a:extLst>
          </p:cNvPr>
          <p:cNvSpPr txBox="1"/>
          <p:nvPr/>
        </p:nvSpPr>
        <p:spPr>
          <a:xfrm>
            <a:off x="1222095" y="2471196"/>
            <a:ext cx="10097946" cy="280076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endParaRPr lang="en-IN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top3 = employees</a:t>
            </a:r>
          </a:p>
          <a:p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GroupBy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(e =&gt; 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e.Department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.Select(g =&gt;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Department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g.Key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AvgSalary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g.Average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(e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e.Salary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})</a:t>
            </a:r>
          </a:p>
          <a:p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OrderByDescending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(d =&gt; 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d.AvgSalary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.Take(3);</a:t>
            </a:r>
          </a:p>
          <a:p>
            <a:endParaRPr lang="en-IN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item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top3)</a:t>
            </a:r>
          </a:p>
          <a:p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IN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IN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item.Department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IN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item.AvgSalary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IN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4636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9CBE3-5C5F-EDB6-642C-9BE3B8F5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Linq?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AFFC10-C9A4-644C-5C67-857EA757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158" y="649480"/>
            <a:ext cx="48624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Uniform syntax for querying various data sources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Type safety &amp; IntelliSense support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Eliminates mismatch between data format and programming language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Enhances readability and maintainability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Reduces boilerplate code (e.g., loops, ifs for filters)</a:t>
            </a:r>
          </a:p>
        </p:txBody>
      </p:sp>
    </p:spTree>
    <p:extLst>
      <p:ext uri="{BB962C8B-B14F-4D97-AF65-F5344CB8AC3E}">
        <p14:creationId xmlns:p14="http://schemas.microsoft.com/office/powerpoint/2010/main" val="344146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575933-5880-5286-97C6-130C1FF4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LINQ Syntaxes </a:t>
            </a:r>
          </a:p>
        </p:txBody>
      </p:sp>
    </p:spTree>
    <p:extLst>
      <p:ext uri="{BB962C8B-B14F-4D97-AF65-F5344CB8AC3E}">
        <p14:creationId xmlns:p14="http://schemas.microsoft.com/office/powerpoint/2010/main" val="350093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3495</TotalTime>
  <Words>1005</Words>
  <Application>Microsoft Office PowerPoint</Application>
  <PresentationFormat>Widescreen</PresentationFormat>
  <Paragraphs>156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Arial Unicode MS</vt:lpstr>
      <vt:lpstr>Cascadia Mono</vt:lpstr>
      <vt:lpstr>Office Theme</vt:lpstr>
      <vt:lpstr>PowerPoint Presentation</vt:lpstr>
      <vt:lpstr>Table of Contents</vt:lpstr>
      <vt:lpstr>Introduction to LINQ in C#</vt:lpstr>
      <vt:lpstr>PowerPoint Presentation</vt:lpstr>
      <vt:lpstr>PowerPoint Presentation</vt:lpstr>
      <vt:lpstr>PowerPoint Presentation</vt:lpstr>
      <vt:lpstr>Using Linq:</vt:lpstr>
      <vt:lpstr>Why Linq?</vt:lpstr>
      <vt:lpstr>Types of LINQ Syntaxes </vt:lpstr>
      <vt:lpstr>Types of LINQ Syntaxes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Usage in E-commerce Filtrations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Pitchika Gnapika</dc:creator>
  <cp:lastModifiedBy>Pitchika Gnapika</cp:lastModifiedBy>
  <cp:revision>6</cp:revision>
  <dcterms:created xsi:type="dcterms:W3CDTF">2025-07-24T16:10:30Z</dcterms:created>
  <dcterms:modified xsi:type="dcterms:W3CDTF">2025-07-28T12:11:22Z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7b247-e90e-43a3-9d7b-004f14ae6873_Enabled">
    <vt:lpwstr>true</vt:lpwstr>
  </property>
  <property fmtid="{D5CDD505-2E9C-101B-9397-08002B2CF9AE}" pid="3" name="MSIP_Label_d347b247-e90e-43a3-9d7b-004f14ae6873_SetDate">
    <vt:lpwstr>2025-07-24T18:16:11Z</vt:lpwstr>
  </property>
  <property fmtid="{D5CDD505-2E9C-101B-9397-08002B2CF9AE}" pid="4" name="MSIP_Label_d347b247-e90e-43a3-9d7b-004f14ae6873_Method">
    <vt:lpwstr>Standard</vt:lpwstr>
  </property>
  <property fmtid="{D5CDD505-2E9C-101B-9397-08002B2CF9AE}" pid="5" name="MSIP_Label_d347b247-e90e-43a3-9d7b-004f14ae6873_Name">
    <vt:lpwstr>d347b247-e90e-43a3-9d7b-004f14ae6873</vt:lpwstr>
  </property>
  <property fmtid="{D5CDD505-2E9C-101B-9397-08002B2CF9AE}" pid="6" name="MSIP_Label_d347b247-e90e-43a3-9d7b-004f14ae6873_SiteId">
    <vt:lpwstr>76e3921f-489b-4b7e-9547-9ea297add9b5</vt:lpwstr>
  </property>
  <property fmtid="{D5CDD505-2E9C-101B-9397-08002B2CF9AE}" pid="7" name="MSIP_Label_d347b247-e90e-43a3-9d7b-004f14ae6873_ActionId">
    <vt:lpwstr>1ffe5d43-a69e-4c16-a941-bc755ff21b5a</vt:lpwstr>
  </property>
  <property fmtid="{D5CDD505-2E9C-101B-9397-08002B2CF9AE}" pid="8" name="MSIP_Label_d347b247-e90e-43a3-9d7b-004f14ae6873_ContentBits">
    <vt:lpwstr>0</vt:lpwstr>
  </property>
  <property fmtid="{D5CDD505-2E9C-101B-9397-08002B2CF9AE}" pid="9" name="MSIP_Label_d347b247-e90e-43a3-9d7b-004f14ae6873_Tag">
    <vt:lpwstr>10, 3, 0, 1</vt:lpwstr>
  </property>
</Properties>
</file>