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28" r:id="rId2"/>
    <p:sldId id="486" r:id="rId3"/>
    <p:sldId id="923" r:id="rId4"/>
    <p:sldId id="872" r:id="rId5"/>
    <p:sldId id="929" r:id="rId6"/>
    <p:sldId id="930" r:id="rId7"/>
    <p:sldId id="931" r:id="rId8"/>
    <p:sldId id="932" r:id="rId9"/>
    <p:sldId id="933" r:id="rId10"/>
    <p:sldId id="934" r:id="rId11"/>
    <p:sldId id="935" r:id="rId12"/>
    <p:sldId id="936" r:id="rId13"/>
    <p:sldId id="937" r:id="rId14"/>
    <p:sldId id="938" r:id="rId15"/>
    <p:sldId id="939" r:id="rId16"/>
    <p:sldId id="940" r:id="rId17"/>
    <p:sldId id="941" r:id="rId18"/>
    <p:sldId id="942" r:id="rId19"/>
    <p:sldId id="927" r:id="rId20"/>
  </p:sldIdLst>
  <p:sldSz cx="12188825" cy="6858000"/>
  <p:notesSz cx="6858000" cy="9144000"/>
  <p:defaultTextStyle>
    <a:defPPr>
      <a:defRPr lang="en-US"/>
    </a:defPPr>
    <a:lvl1pPr marL="0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99CC"/>
    <a:srgbClr val="008000"/>
    <a:srgbClr val="CC99FF"/>
    <a:srgbClr val="CC66FF"/>
    <a:srgbClr val="3178C6"/>
    <a:srgbClr val="62B545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484" autoAdjust="0"/>
  </p:normalViewPr>
  <p:slideViewPr>
    <p:cSldViewPr>
      <p:cViewPr varScale="1">
        <p:scale>
          <a:sx n="51" d="100"/>
          <a:sy n="51" d="100"/>
        </p:scale>
        <p:origin x="1205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30" y="1502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0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8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7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9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9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43" indent="0">
              <a:buNone/>
              <a:defRPr sz="1600"/>
            </a:lvl2pPr>
            <a:lvl3pPr marL="1218885" indent="0">
              <a:buNone/>
              <a:defRPr sz="1300"/>
            </a:lvl3pPr>
            <a:lvl4pPr marL="1828328" indent="0">
              <a:buNone/>
              <a:defRPr sz="1200"/>
            </a:lvl4pPr>
            <a:lvl5pPr marL="2437771" indent="0">
              <a:buNone/>
              <a:defRPr sz="1200"/>
            </a:lvl5pPr>
            <a:lvl6pPr marL="3047213" indent="0">
              <a:buNone/>
              <a:defRPr sz="1200"/>
            </a:lvl6pPr>
            <a:lvl7pPr marL="3656656" indent="0">
              <a:buNone/>
              <a:defRPr sz="1200"/>
            </a:lvl7pPr>
            <a:lvl8pPr marL="4266097" indent="0">
              <a:buNone/>
              <a:defRPr sz="1200"/>
            </a:lvl8pPr>
            <a:lvl9pPr marL="48755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43" indent="0">
              <a:buNone/>
              <a:defRPr sz="3700"/>
            </a:lvl2pPr>
            <a:lvl3pPr marL="1218885" indent="0">
              <a:buNone/>
              <a:defRPr sz="3200"/>
            </a:lvl3pPr>
            <a:lvl4pPr marL="1828328" indent="0">
              <a:buNone/>
              <a:defRPr sz="2700"/>
            </a:lvl4pPr>
            <a:lvl5pPr marL="2437771" indent="0">
              <a:buNone/>
              <a:defRPr sz="2700"/>
            </a:lvl5pPr>
            <a:lvl6pPr marL="3047213" indent="0">
              <a:buNone/>
              <a:defRPr sz="2700"/>
            </a:lvl6pPr>
            <a:lvl7pPr marL="3656656" indent="0">
              <a:buNone/>
              <a:defRPr sz="2700"/>
            </a:lvl7pPr>
            <a:lvl8pPr marL="4266097" indent="0">
              <a:buNone/>
              <a:defRPr sz="2700"/>
            </a:lvl8pPr>
            <a:lvl9pPr marL="48755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43" indent="0">
              <a:buNone/>
              <a:defRPr sz="1600"/>
            </a:lvl2pPr>
            <a:lvl3pPr marL="1218885" indent="0">
              <a:buNone/>
              <a:defRPr sz="1300"/>
            </a:lvl3pPr>
            <a:lvl4pPr marL="1828328" indent="0">
              <a:buNone/>
              <a:defRPr sz="1200"/>
            </a:lvl4pPr>
            <a:lvl5pPr marL="2437771" indent="0">
              <a:buNone/>
              <a:defRPr sz="1200"/>
            </a:lvl5pPr>
            <a:lvl6pPr marL="3047213" indent="0">
              <a:buNone/>
              <a:defRPr sz="1200"/>
            </a:lvl6pPr>
            <a:lvl7pPr marL="3656656" indent="0">
              <a:buNone/>
              <a:defRPr sz="1200"/>
            </a:lvl7pPr>
            <a:lvl8pPr marL="4266097" indent="0">
              <a:buNone/>
              <a:defRPr sz="1200"/>
            </a:lvl8pPr>
            <a:lvl9pPr marL="487554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6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1"/>
            <a:ext cx="10969943" cy="711081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885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1" indent="-457081" algn="l" defTabSz="121888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344" indent="-380901" algn="l" defTabSz="121888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605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051" indent="-304723" algn="l" defTabSz="121888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91" indent="-304723" algn="l" defTabSz="121888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933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121888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12188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5C2CF-E9AD-85D2-D14E-64B883AD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55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Find the customer who placed the most orders: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SELECT TOP 1 </a:t>
            </a:r>
            <a:r>
              <a:rPr lang="en-US" dirty="0" err="1"/>
              <a:t>c.customer_name</a:t>
            </a:r>
            <a:r>
              <a:rPr lang="en-US" dirty="0"/>
              <a:t>, COUNT(</a:t>
            </a:r>
            <a:r>
              <a:rPr lang="en-US" dirty="0" err="1"/>
              <a:t>o.order_id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c.customer_name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ORDER BY </a:t>
            </a:r>
            <a:r>
              <a:rPr lang="en-US" dirty="0" err="1"/>
              <a:t>total_orders</a:t>
            </a:r>
            <a:r>
              <a:rPr lang="en-US" dirty="0"/>
              <a:t> DESC;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the total revenue generated by each customer, including those who haven't placed any orders: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c.customer_name</a:t>
            </a:r>
            <a:r>
              <a:rPr lang="en-US" dirty="0"/>
              <a:t>, COALESCE(SUM(</a:t>
            </a:r>
            <a:r>
              <a:rPr lang="en-US" dirty="0" err="1"/>
              <a:t>od.subtotal</a:t>
            </a:r>
            <a:r>
              <a:rPr lang="en-US" dirty="0"/>
              <a:t>), 0) AS </a:t>
            </a:r>
            <a:r>
              <a:rPr lang="en-US" dirty="0" err="1"/>
              <a:t>total_revenue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LEFT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LEFT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c.customer_name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book(s) with the lowest price: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title, price</a:t>
            </a:r>
          </a:p>
          <a:p>
            <a:pPr marL="0" indent="0">
              <a:buNone/>
            </a:pPr>
            <a:r>
              <a:rPr lang="en-US" dirty="0"/>
              <a:t>   FROM Books</a:t>
            </a:r>
          </a:p>
          <a:p>
            <a:pPr marL="0" indent="0">
              <a:buNone/>
            </a:pPr>
            <a:r>
              <a:rPr lang="en-US" dirty="0"/>
              <a:t>   WHERE price = (SELECT MIN(price) FROM Books);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authors whose books have generated more than $50 in revenue: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a.author_name</a:t>
            </a:r>
            <a:r>
              <a:rPr lang="en-US" dirty="0"/>
              <a:t>, SUM(</a:t>
            </a:r>
            <a:r>
              <a:rPr lang="en-US" dirty="0" err="1"/>
              <a:t>od.subtotal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Authors a</a:t>
            </a:r>
          </a:p>
          <a:p>
            <a:pPr marL="0" indent="0">
              <a:buNone/>
            </a:pPr>
            <a:r>
              <a:rPr lang="en-US" dirty="0"/>
              <a:t>    JOIN Books b ON </a:t>
            </a:r>
            <a:r>
              <a:rPr lang="en-US" dirty="0" err="1"/>
              <a:t>a.author_id</a:t>
            </a:r>
            <a:r>
              <a:rPr lang="en-US" dirty="0"/>
              <a:t> = </a:t>
            </a:r>
            <a:r>
              <a:rPr lang="en-US" dirty="0" err="1"/>
              <a:t>b.author_id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a.author_name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</a:t>
            </a:r>
            <a:r>
              <a:rPr lang="en-US" dirty="0" err="1"/>
              <a:t>total_revenue</a:t>
            </a:r>
            <a:r>
              <a:rPr lang="en-US" dirty="0"/>
              <a:t> &gt; 50;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total number of orders placed by each customer in 2023: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33263" lvl="1" indent="0">
              <a:buNone/>
            </a:pPr>
            <a:r>
              <a:rPr lang="en-US" dirty="0"/>
              <a:t>  SELECT </a:t>
            </a:r>
            <a:r>
              <a:rPr lang="en-US" dirty="0" err="1"/>
              <a:t>c.customer_name</a:t>
            </a:r>
            <a:r>
              <a:rPr lang="en-US" dirty="0"/>
              <a:t>, COUNT(</a:t>
            </a:r>
            <a:r>
              <a:rPr lang="en-US" dirty="0" err="1"/>
              <a:t>o.order_id</a:t>
            </a:r>
            <a:r>
              <a:rPr lang="en-US" dirty="0"/>
              <a:t>) AS total_orders_2023</a:t>
            </a:r>
          </a:p>
          <a:p>
            <a:pPr marL="533263" lvl="1" indent="0">
              <a:buNone/>
            </a:pPr>
            <a:r>
              <a:rPr lang="en-US" dirty="0"/>
              <a:t>    FROM Customers c</a:t>
            </a:r>
          </a:p>
          <a:p>
            <a:pPr marL="533263" lvl="1" indent="0">
              <a:buNone/>
            </a:pPr>
            <a:r>
              <a:rPr lang="en-US" dirty="0"/>
              <a:t>    LEFT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r>
              <a:rPr lang="en-US" dirty="0"/>
              <a:t> AND YEAR(</a:t>
            </a:r>
            <a:r>
              <a:rPr lang="en-US" dirty="0" err="1"/>
              <a:t>o.order_date</a:t>
            </a:r>
            <a:r>
              <a:rPr lang="en-US" dirty="0"/>
              <a:t>) = 2023</a:t>
            </a:r>
          </a:p>
          <a:p>
            <a:pPr marL="533263" lvl="1" indent="0">
              <a:buNone/>
            </a:pPr>
            <a:r>
              <a:rPr lang="en-US" dirty="0"/>
              <a:t>    GROUP BY </a:t>
            </a:r>
            <a:r>
              <a:rPr lang="en-US" dirty="0" err="1"/>
              <a:t>c.customer_name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the details of the most expensive book ordered, including the customer who ordered it: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c.customer_name</a:t>
            </a:r>
            <a:r>
              <a:rPr lang="en-US" dirty="0"/>
              <a:t>,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/>
              <a:t>b.price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Customers c</a:t>
            </a:r>
          </a:p>
          <a:p>
            <a:pPr marL="0" indent="0">
              <a:buNone/>
            </a:pPr>
            <a:r>
              <a:rPr lang="en-US" dirty="0"/>
              <a:t> 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Books b ON </a:t>
            </a:r>
            <a:r>
              <a:rPr lang="en-US" dirty="0" err="1"/>
              <a:t>od.book_id</a:t>
            </a:r>
            <a:r>
              <a:rPr lang="en-US" dirty="0"/>
              <a:t> = </a:t>
            </a:r>
            <a:r>
              <a:rPr lang="en-US" dirty="0" err="1"/>
              <a:t>b.book_id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b.price</a:t>
            </a:r>
            <a:r>
              <a:rPr lang="en-US" dirty="0"/>
              <a:t> = (SELECT MAX(price) FROM Books);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total number of books sold by each author, sorted in descending order: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a.author_name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total_books_sold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Authors a</a:t>
            </a:r>
          </a:p>
          <a:p>
            <a:pPr marL="0" indent="0">
              <a:buNone/>
            </a:pPr>
            <a:r>
              <a:rPr lang="en-US" dirty="0"/>
              <a:t>    JOIN Books b ON </a:t>
            </a:r>
            <a:r>
              <a:rPr lang="en-US" dirty="0" err="1"/>
              <a:t>a.author_id</a:t>
            </a:r>
            <a:r>
              <a:rPr lang="en-US" dirty="0"/>
              <a:t> = </a:t>
            </a:r>
            <a:r>
              <a:rPr lang="en-US" dirty="0" err="1"/>
              <a:t>b.author_id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a.author_name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ORDER BY </a:t>
            </a:r>
            <a:r>
              <a:rPr lang="en-US" dirty="0" err="1"/>
              <a:t>total_books_sold</a:t>
            </a:r>
            <a:r>
              <a:rPr lang="en-US" dirty="0"/>
              <a:t> DESC;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books that have been ordered more than once: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b.title</a:t>
            </a:r>
            <a:r>
              <a:rPr lang="en-US" dirty="0"/>
              <a:t>, COUNT(</a:t>
            </a:r>
            <a:r>
              <a:rPr lang="en-US" dirty="0" err="1"/>
              <a:t>od.order_id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Books b</a:t>
            </a:r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b.title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</a:t>
            </a:r>
            <a:r>
              <a:rPr lang="en-US" dirty="0" err="1"/>
              <a:t>total_orders</a:t>
            </a:r>
            <a:r>
              <a:rPr lang="en-US" dirty="0"/>
              <a:t> &gt; 1;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average subtotal of orders placed by each customer: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c.customer_name</a:t>
            </a:r>
            <a:r>
              <a:rPr lang="en-US" dirty="0"/>
              <a:t>, AVG(</a:t>
            </a:r>
            <a:r>
              <a:rPr lang="en-US" dirty="0" err="1"/>
              <a:t>od.subtotal</a:t>
            </a:r>
            <a:r>
              <a:rPr lang="en-US" dirty="0"/>
              <a:t>) AS </a:t>
            </a:r>
            <a:r>
              <a:rPr lang="en-US" dirty="0" err="1"/>
              <a:t>average_order_value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Customers c</a:t>
            </a:r>
          </a:p>
          <a:p>
            <a:pPr marL="0" indent="0">
              <a:buNone/>
            </a:pPr>
            <a:r>
              <a:rPr lang="en-US" dirty="0"/>
              <a:t> 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c.customer_name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3142086" y="908723"/>
            <a:ext cx="5400600" cy="3569527"/>
            <a:chOff x="507" y="1182"/>
            <a:chExt cx="3091" cy="2558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00" tIns="45600" rIns="91200" bIns="45600" numCol="1" anchor="t" anchorCtr="0" compatLnSpc="1">
              <a:prstTxWarp prst="textNoShape">
                <a:avLst/>
              </a:prstTxWarp>
            </a:bodyPr>
            <a:lstStyle/>
            <a:p>
              <a:pPr algn="ctr" defTabSz="91213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7"/>
          <p:cNvSpPr>
            <a:spLocks/>
          </p:cNvSpPr>
          <p:nvPr/>
        </p:nvSpPr>
        <p:spPr bwMode="auto">
          <a:xfrm>
            <a:off x="3383828" y="1052736"/>
            <a:ext cx="4942832" cy="230756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16" tIns="45609" rIns="91216" bIns="45609" numCol="1" anchor="t" anchorCtr="0" compatLnSpc="1">
            <a:prstTxWarp prst="textNoShape">
              <a:avLst/>
            </a:prstTxWarp>
          </a:bodyPr>
          <a:lstStyle/>
          <a:p>
            <a:pPr defTabSz="912132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458317" y="5445224"/>
            <a:ext cx="12817424" cy="14127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4174" y="1355286"/>
            <a:ext cx="3528392" cy="1569660"/>
          </a:xfrm>
          <a:prstGeom prst="rect">
            <a:avLst/>
          </a:prstGeom>
          <a:noFill/>
        </p:spPr>
        <p:txBody>
          <a:bodyPr wrap="square" lIns="91432" tIns="45717" rIns="91432" bIns="45717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 &amp; A</a:t>
            </a:r>
          </a:p>
        </p:txBody>
      </p:sp>
      <p:pic>
        <p:nvPicPr>
          <p:cNvPr id="3" name="Picture 10" descr="ReactJS Architecture (1 of 3): Configuring React">
            <a:extLst>
              <a:ext uri="{FF2B5EF4-FFF2-40B4-BE49-F238E27FC236}">
                <a16:creationId xmlns:a16="http://schemas.microsoft.com/office/drawing/2014/main" id="{D1E5B13B-CB6F-D2F5-37B2-EAD352803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9" b="20131"/>
          <a:stretch/>
        </p:blipFill>
        <p:spPr bwMode="auto">
          <a:xfrm>
            <a:off x="4285908" y="5623197"/>
            <a:ext cx="3050056" cy="10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4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6268" y="4797152"/>
            <a:ext cx="12188825" cy="206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1391630"/>
            <a:ext cx="10729192" cy="2829458"/>
          </a:xfrm>
        </p:spPr>
        <p:txBody>
          <a:bodyPr anchor="ctr">
            <a:noAutofit/>
          </a:bodyPr>
          <a:lstStyle/>
          <a:p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SQL Programming</a:t>
            </a:r>
            <a:endParaRPr lang="en-US" sz="4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AutoShape 2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155574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307974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data:image/jpeg;base64,/9j/4AAQSkZJRgABAQAAAQABAAD/2wCEAAoGBxMTExQUFBMWGBYZGRgaGhoZGRYZFhYYGBkaGhoYGBgaHysiHx0oHRQaJDQjKCwwMTExHCE3PDcxOyswMS4BCwsLDw4PHRERHTooIik2MTYzMDAuMDA5PDYzMDAyMzA5MDA5OTAwMDEyMDswMjAwMDIwMDAwMDAwMDAwMDAxMP/AABEIANsA5gMBIgACEQEDEQH/xAAcAAABBAMBAAAAAAAAAAAAAAAABQYHCAIDBAH/xABOEAABAwIDAgcIDgkEAQUAAAABAAIDBBEFEiEGMQcTQVFhcYEiMjVUdJGhsQgUFRZCcnOSk7KzwdHSFyMzNFJTYoLwosLD4YMkNkPT8f/EABoBAQADAQEBAAAAAAAAAAAAAAADBAUBAgb/xAAuEQACAgEDAwIEBQUAAAAAAAAAAQIDEQQSITFBUQWRQmGBoSIycbHBExQj0fH/2gAMAwEAAhEDEQA/AJmQhCAEIQgMQvCVjLIGgucbAC5PIAEwtr9qy4FjLhm624v6Xczejz8ympplbLCK+o1EaY5fXshax3bWGC7W92/rsPPy9mnSmjV7fVjj3L2xjmaxp+vdNuWUuNyblY3WvXo6orpn9TEs1l03nOP04HJTbeVjT3UjXjpa1p7CG/cl6h2sfM27JbEb2kNuP9Oo6VHl12wQSRt40HKRu5yDv05utep6arGcJfQ8x1Ni4cn7j0xHal8AvJPbmGVhJ6mhtym5WcJVUdInWHO8MJ+aG6edNeeGR7nOcS48rjy/5zciwEajVMF8K9ix/Vkvifuxfbt7iJOtSQP6Y4fvYlrDduaptuMk41p5csbXdmVoHZZMbIuqgmymx3H0FelTW+HFexyV1nVSfuS3h20JkaHtcHDlBFiDzG24pbo6xsg03jeDvCifC6x0L8w3HRw5x+I5E8aarILXNPSDyEH7iqd2lS/KT06ySf4uR4IWijqBI0OG4+jnC3rOaw8M1k01lHqEIQ6YkrRVVLI2lz3BrRvJW2R4AJJsBqVHm0WKuqJOUMae4b/uI5z6Bpz3n09Dtljt3Kur1Kohnq30R34ttq83EDQ0fxOF3HpDdw7b9SbNZj07zrK8/wBxDfmtsFy1suuUbhv6SuUraq01da4R83ZqbbZYk/8AXsZSSFxu4knpWK8WcERe5rWi5cQB1lT9BgX9i8OzvMzhozRvS88vYD5z0J+gpIwelbG1kbdzR5zynrJN0r07MzrcnL1LG1E90sm1p4bYqK6nXSs0vz+perfZCotmko4R6hCFw9Hi8JXqb+1WKhjSwHk7rqO5vWfV1r3XBzltRFbYq4uTEfa7aDNdrT3I9NvhHo5h29UfVNQXuLj2dAXXjVYXG3afuH+dCTbrepqVcdqPnrbJWycpGV0XWN0r7PYZnPGPHcA9yD8IjlPQPSpJSwsnhRyb8HwfQSyDfq1p+s77gl/CMCdUvINxGO+dz/0t6fV5r9FHQuncGDQb3H+Ec/XzBPSjpmxsDGCwH+arO1GpcVhdf2Lmm0atlul+VfcivEcPyFzLascW+Y2P4pvVdPld0HUfgpF2spMs7jbRzQ7/AGn6vpTPxKl0I5W+r/8AFbqnvgmVbIuuyUfmImReZF0ZEZFJg5uO+hfmaOcaFOHAqnuSw/B1HUf+/WmxhrrPtz+vkS3SOyvB7D1FclHKweN2GPXZurs4sO46jrG/0epOJMGnqSx7XD4JB67bwn3E4EAjlF/OsfV17ZJ+Tb9Pu3wcX2NiEIVU0BB2wrMkWQHV5t/aNXfcO1MiqdlYT5us7k49qJs8xHI0BvbvPrt2JsY4+2VvafUPvWzo4Ygl55PnfULN02/HCEkrWVnIVgtBmfVHjIJwbJUWpmPJ3Lev4R82naUgwxF7g0byQB2p70UAY1kbdwAH4n71XvniOPJdohmW59hXo9BfnS1RRZW67zqfwSdhsGZ39Lbf9BLKxbpc4NvTw+JnqEIUBaBCF4gOavqhGwuPYOc8gUa7S4jcuub21PS48npTq2oxHvjyM0HS7d69POozxipzOy33anpcf89K1dFThbmY2tt3y2rojje8kkneVjdY3XrGlxAG86BaBSwdmGUfGvse9Grj0cw6SnbSsLnMjYN5DQB/m5JVFEI2Bo7TznnTp2Gpc0rnnc1unW7QegO86gvlsg5Psco/yWqC7jrwugETA0b95POV1r1eALCbbeWfSxiopJCDtdBcMdzEt+cL/wC30pn4lBYg8+nmUgY9Fmhf0DN83X1BMet1YejX/OxaeinmOPBieowxZnyhqVMWVxHm6lrXdi8egd2H7v8AOlJuZaRQXKNrTYgjk1S2x4IB5xdN/MlTDJbstzG3ZvXGcksC1HLcBPfZeqzwN523af7d3oIUewyaJ17CVOskfU4ep3+1UtbXmvPgt+nWuN+PPH8jsWuaQNaXHcASeoarYk7HpbRkfxEDs3n1W7VkRjukkb9ktsWxqy3c4uO8kk9ZN02MVmzSPPIDYdmnrTorpOLje/mGnXuHpITIlfdb2n6NnzWpW5qP1ZiShF16xpJAG8mw7VPkjwLGzdNqZDyaN6+U+bTtKc+HNJN7XO4dZSTSRhjWsHJp1nlPnTr2bo9M53DRvSeV33edZ+oswm2aOnrcmkhXpYMjQPP0nlW9CFkt5eTaSSWEeoQhDp4uXEajIwnlOg6z/l11JDxqbM/LyN9Z3r3XHdIiunsg2Mza6uDQG8wzHpJ0aPWmS59ySd5SltNX8bM6269/uHot50k3W9BbYpGE+XkyulLCYrd2d53dXKUn08eZwHJy9SVmu3AdQU0F3Kupm0tqO6Duj0KRdjKXJThx3vJd2bm+gX7UwKKAksY3vnODe1xA+9SrTxBjWsboGgAdQFh6lnepTwlFdy76RVmUpvt/JvQhCyTfNcjQQQdx0UdVDSx7mH4Li09hspHKY22NPxc5dyPaD2juSPQD2q5opYnt8md6jXmCl4G5VRZg5vZ28hTeJTlmOt0g4vFlffkdr28v49q2e2TDreJOJozLrwuaz7c49I1/FJ2ZZRy2II5DdcyTyhlYHG16V9kqzJVM5nXae0af6g1IbXggEcuq9hqixzXje1wcOtpBHpC5bDdBx8kFEts1LwyYki42/M8N/hHpOvqslaOYOaHg9yQCD0EXv5k18dxJsLXSO1c4nK3nPN1DlKw6INz4Po9TYo18vgb+2lcGtbED3Tjmd0NG6/WfUmnnWWIVbpJHPcbknU/5yLRnW1COyODEk973G3OlPA4rkvPJoOs7/R60kMuSAN50CclJGGta0cnpP/ZXZPg4o8i1g1KZZA0cu8/wtG8/d2p9wxhrQ1osALDsSbs3hnEx3cO7dYu6OZvZ67pWWLqLd8uOiN3S1bI5fVnqEIVcsghCEBqmflaXcwTN2mr+KglkJ1sQOlz9B6TdOfFpLNDef1D/ALUX8ImJZnNiadGm56XAa+a4HnV3SV7nkz9ZZhqI03OvqV5dY3WcDbnoWsUGsI7qNmUdJ/wJRoGX7rm3daT47uIA5UrxNsA0DoHOf+1KuhnXPnnqxx7D0fGVGa3cxgu7XXaB9Y9ikFI+ymFe14QHd+7undBO4dg067pYuvn9VarLG10XB9HoaP6VKT6vlmSEIVcunib23NFng4wDuozm/tOjvuP9qcKwljDgQRcEEEHcQd4XquThNSXYjtgpwcX3IkL1y4nBnYbbxqPw8yUMdw91NK6M3y72H+Jh3do3HpC5WPuvo62pR46M+UvjKuWe6GzmRmXVjFJkdmHeu9B5kn5l5fDLtbU4qSFvCai7cvK31FbpHWKRKWoyODvP0hKlZO3KHX37ukL2nlEE63Gz5MkTA9oI24exz3asvHYbyW960DnyFvnTJxzFXyudI/qa3kaOQD8Ul0FUS4tJ0OoHIDy26wPQtWKVGuUcm/rUNVEKt0u7Pd1k7ZxrfRJfU1Z0Z1ozrbTR5zbcOU8w/FeskzWORTweL/5D1D7z93nT92IwbORO8dyD3APwnD4fUOTp6kh7H7PuqnAkFsDDYndnI+C0+s8nWpOijDQGtAAAAAGgAGgAHMs/WX/BHr3Lek0+Xvl07GxeoQs01QQhCAEIQgG1tXiXFNc7lHctHO4/hqexRFjkt3i5vpftJN/UpjxrZhlQ4F0jxa9gMtrk6nUb93mSLU8FtO9xcZ5xe2gMdtP7Fp0aiquGM8/oZNumusv3NfhXTkie63w6DpKk4cEtLyz1Hni/+tKVBwe0UWuV7zzucb/6bKT+9rX/AA7LSWNYX7kc4Ph73OAawuedzQLkDs/wKRNldk+KImmsX/BbvDOknld6B0704aOhiiGWNjWjoAF+tdKrajXSsW2KwvuetP6dGEt83mX2R6vUIVE0wQhCAEIQgEfaLA21UeU9y9urHW1aebpabajq5go0xTDpqZ+WRhbro7ex3xXbj1b+gKYlg+MEWIBB59QrWn1cquOqKep0cLuejIaLmyNLTqDvCQ8Qw50Z01adx5eoj71Ob8BpTqaaEnpjYfuWB2bo/FKf6KP8qtP1GL6xKVXpk63xPjxggiOn51ucwcinL3t0filP9FH+CPe3R+KU/wBFH+CL1CC+Eneik/iIMiBBvustEwIOvLy8/wD2p597VH4pT/RR/lXvvbo/FIPoo/yrj9Qi10Z1aJp5yiBIYy4gAG53cpPQByp97J7Ayy5XzgxRb8m6STr/AIB168wG9STS4dDF+zijZ8VjW+oLpUVmtk1iKx8ySGjWcyefka6WnZGxrGNDWtFgBoAElVhlbO+00mUQukDLRZMwNhrkzW7UtrS6FpNy0EkZSSBctO8X5uhUS6NOTHpxHTx8Z+uZLTNncGs7pkk0Ubbi1mmVswdoLDJI0EEXTyXM6jjO+Nh7ze0f/G7NHyfBdq3mOoXSgBCEIAQhCAEIQgBCxcbAlR7wd8KjcSqHQPg4l2QvYeMzh+U903VrdbG/Lo13MgJEQhceK4gyCKSaQ2ZGxz3HoaLm3OdNAgOxCY/BnwhOxU1ANOIeKEZ/aF+bPn/pbbvPSu7GsQxJmIU0UFOx9G4DjZD3zTd2bXNpZoaQMupJ15gHUhCEAIQhACEIQAhCEAIQhACEIQAhR/tttLWOrosLw9zI5ns4ySZ4DhEzU2DSCL2byg980C29OPZimqqeCQV1U2dweXCXI2MNiyN0cAANHB5vroRrzALqFwYNjEFVHxsEgkjzObmANiWmxtcai/KNF1yytaLucGjnJAHnKA2IWIN9QskAIQhACEIQAhCEBhJuPUVXDZqnkgw6HFItX0lc5rxuzRPjh7knmzEt/wDKVY+TceoqK+AnD2T4RVQyC7JJ5WOHQ6CEG3MddCgJOw6tZNFHLGbskY17TztcAR6CmDwvVTqiSkwmI93VSNfLa12wxnNcg9LHO/8AF0rzggxR0DKrDahwElE95BOgMJJOYX1yg3N+aRix4K43V1XW4vIDZ7zDTg3GWJtrkA6bgwXHLxnOgObgejDMSxpjRZrJgxo5AxkkzWtHU1oHYnTi+2JhxOlw/iQ4TsL+MzkFluM0y5df2fPypscEXhTHfKD9tOtu13/uXC/kX+qdAPbabaGCggfUTusxugA1e9x3MYOVxsejQkkAEpm0u2uM1LRNS4Q3iHasMsrWvc3kcA5zNCNRYEa6Erm4UYxU4rhNJJrCXOkc096/uh3LhuOkdupx51KCAbtLtFN7nS1k9MYpY453uhc43vDn0zFo0dkBBtucN+8tqh4TaiqhiNHQGaoe1z5GB/6qBokfGzPIQAXO4skN001Tu268HV/ktR9k9NvgIo2swqJ7RZ0j5HvPORIWD/TGEAq4vtkyioY6mtYY5HtaOJbq8ykXLG35BY3J0t2XQotr8dkaJYsHaIyLhr5miS3U5zXX/sXHtqwT7R4ZTyaxsiMoad2ccc+/aYI9OhSkgGnsLt3HiHGRmN0FTFfjIX982xsXNuASASAbgEEgEagnn2u25fBUNoqOmNTVubmLcwYyNtrgvceXlsSBYjXUAoOOt4namiMehmgPGAfD7mZt3dkTPmBbNssFrqPEjitFCKhr2Bk0QvnsGtacoGpBEbCC25BBuCEAv7KY9ick/FV2HiBpY57ZGPD2XaWjI7KXAEhxIu4d6dDyZ7c7dRYeY4hG+epk/ZwR9+65sHOsCQCRYWBJN7DQ2NieECmxEujYHRzsF3xP0cLaEtPwgCbchHKAm1snEJ9o8Rlk1dCwMjB1yXDGZm83chw0/mO50B1TbYY7G0yyYO0xAXLWTNMtuprnO/0JxbP7Xx11E+ppGF72Nf8AqXENfxrW3EZO4Zjazt1j1gOVRbwfMEGPYtTxi0TmiUgd6HZmuA6P277DoQDfix7EPd183uafbHEZTT8c3Rlm93xlrc2nSnvtHtDiXtFrhhhL5Y6gTM45v/pw3Rjr27vM0l1hzWSfB/7pk8kHqan5tB+7VHyMv1HICKuCPHsQio4YocNMsJkdebjmtsHP7o5CL9zc9dk89o5HmaMtDnv9smPI1/FuMYopZhGx/wAHM9ocTpcgNJs0W4+AfwTF8pL9cp4z0Eb3ZyCHWtdrnMcQL2BLCLgXNgd1zzoBJ2RcMkeWQPD4IpHkDK3O/N3YZlblL7OzDK3Vl8oJKcS56WlbGCGi1zckkuc42Au5ziS42AFydwA5F0IAQhCAEIQgBCEIDCTceoqOfY+0z48PmbIxzD7ZebOaWm3FQ62PJopJQgIl4Y9nakVEdTRNOeqYaOYNHfCTRpdYbi0ZS46DI1SRs5g7KOmhp2d7EwNvuzO3ueelziXHpKUkICM+CqmezEsbc5jmh1QS0uaQHDjp9Wk7xqN3Os9qqd52iw14Y4sbE67g0loJE+hduG9SShAMPhY2WnqG09XSa1VI/Oxun6xt2uIF97gWAgX1BcNSQuKk4aKVrctTBUxVAADouLuS/mZcg6n+IBSShANKvxN9Zg9XMaeSJ0lPVgRPB4ywbI1hLbDVwAdb+rQnedPAxA5mE0zXtc1wM1w4EEfrpDqCnmhAR/wp7N1L5KfEaFuappTqy1zLFe+UAam13dyNSHutrYHRBw00YblmgqY5xYOh4sOdnIHctJIvqbDMGnoUjoQEbbFYRU1uIvxarhdC1rTHTRPBEjW2Lc7gbECzn7xqXkiwAupY9wlwUNTLT1UM8bW5eLlDM0codG1xsdDcOc5ulx3O8bk90ICJ9m2nEscZiUFPJFTRREOkewM9sPLJGAi3fGzxz2bGL2JAXVtdhdVh2J+6tLC6eKRmSoiYLvAs0FzQBe36tjrgGxab6FSchARw7hnpHttBT1Ms5uGwhgDs3M4gmwvp3IcehdnBbszPB7YrawWqat+dzP5TLlwby2JLu9ubANG8FPtCAjiGmf75nyZHZPaoGbKct7N0zbrp+4lT8ZFLGDbOxzb82ZpF/SupCAh3gy21Zh0Qw2rgmZUNlIa0MBzcY4W5RuJOu4ixBKmJCEAIQhACEIQAhCEAIQhAYSbj1FVN99tf49VfTzfmVspe9PUfUqbICV+BjhClbU+1auaSRkxAjfI8uMcu4NzON8r91v4svOSp1VTNr8CfQ1csBvZpvG473Ru7pj72GuUi9txBHIp+4JNsvdCkAe7/ANRDZknO7TuZP7gDf+oO5LIB6oQhACr3wyY/Vw4pMyKqqI2BsRDWSyNaLxtJs1rrBWEVbOHTwvP8SH7JqAljgRrpZsNa+WR8j+MkGZ7nPdYEWF3Emyfaj7gB8FN+Vl9YUgoCDOHnG6mHEI2Q1E8bTTsJayWRjS4ySi9mkC9gNehR777a/wAeqvp5vzJ5+yM8JReTR/aTJ0+x3pY30dQXxscRPvc1pP7NnOEBEfvtr/Hqr6eb8yPfbX+PVX0835lar3Lg/kxfMZ+CPcuD+TF8xn4ICrEG1deXNBrqq1xf9fNz/GVslye5kH8mP5jPwXWgK48Ke0VZFilWyOrqGMa9tmslla0fq2HRodYalNj321/j1V9PN+ZWrkw+JxLnRRkneS1pJ6yQvPcuD+TF8xn4ICqvvtr/AB6q+nm/Mj321/j1V9PN+ZWN4QMPhbhtaRFGCKeWxDGgg5DuNlXHY8A11GCAQaiEEHUEcY3QhAe++2v8eqvp5vzI99tf49VfTzfmVqvcyD+TH8xn4I9y4P5MXzGfggIr9j3i0876zj55pcrYcvGSPfluZL2zE2vYeZS+tEFJGy+RjG335WgX67LegBCEIAQhCAEIQgMJe9PUfUqbK5MvenqPqVNkBYXhZ2L9vULJ4m3qIIw5thd0seW7o9NSfhN363A75QxsJtM/D6uOobctHcyNHw43EZm9egI6WhWmoP2UfxG/VCgHhs2L9p1PtmJtqeck2G6OU3LmdAdq4f3C1moCfaGsZNGyWNwcx7Q5rhuLSLgrpUJ8AO2mVxw6Z3cuu6Ankdq58d+Y6uHTm5wpsQAq2cOnhef4kP2TVZNVs4dPC8/xIfsmoCUuAHwU35WX1hSCo+4AfBTflZfWFIKAr77IzwlF5NH9pMnd7G/9yqfl/wDjYmj7IzwlF5NH9pMnd7G/9yqfl/8AjYgJUQhCAEIQgBCEIBA4RfBld5PL9QqtOxn7/ReUQfatVluEXwZXeTy/UKrTsZ+/0XlEH2rUBbVCEIAQhCAEIQgBCEIAQhCAwl709R9Spsrky96eo+pU2QFxKD9lH8Rv1QuPaXA462nkp5R3Lxa43tcNWub0ggFdlB+yj+I36oXQgKjYth01BVOicSyWF4s5p3EWcx7TzEZXA9IVkuDnaxuI0jJtBK3uJWj4MgAuQP4XDUdZG8FNrhy2K9tQe24m3ngac4G+SHee1mrh0F282UVcGW17sNq2yOJ4l9mTN17y+jgBvc06jozDlQFoVWzh08Lz/Eh+yarHRSNc0OaQWuAIINwQRcEEbxZVx4dPC8/xIfsmoCUuAHwU35WX1hSCo+4AfBTflZfWFIKAr77IzwlF5NH9pMmLh+N1MDS2GomiaTciOR7ATuuQ0i5sE+vZGeEovJo/tJk6PY8UcclHUF8bHET2u5rXG3Fs01CAiT33Yh49V/TzfmR77sQ8eq/p5vzK1PuTB/Ii+Yz8Ee5MH8iL5jPwQEFcDO0FXNicTJaqeRhZIS18sj2khhtdrnWVgVyw4fCw5mRRtPO1jQfOAupACEIQCBwi+DK7yeX6hVadjP3+i8og+1arLcIvgyu8nl+oVWnYz9/ovKIPtWoC2qEIQAhCEAIQhACEIQAhaZJ2NIDnNBO65Av1X3rcgMJe9PUfUqbK5MvenqPqVNkBcSg/ZR/Eb9ULoXPQfso/iN+qF0IAVbeF/Yv3PquMjbammu5lt0bvhx9Ft46DbWxVkkibZ7Nx4hSyU8lhmF2OtcskAOR46ibHnBI5UBH/AACbacZGaCZ3dxguhJOr2b3R68rd4/pJ3BqY/Dp4Xn+JD9k1Noiow+r5Y54JPM5p9LSOwg8xSrwl45HXVTKmOw4yGIvbe+SRoLHsPUW6HlBB5UBMXAD4Kb8rL6wpBUfcAPgpvysvrCkFAV99kZ4Si8mj+0mTu9jf+5VPy/8AxsTR9kZ4Si8mj+0mTu9jf+5VPy//ABsQEqIQhACEIQAhCEAgcIvgyu8nl+oVWnYz9/ovKIPtWqy3CL4MrvJ5fqFVp2M/f6LyiD7VqAtqhCEAIQhACEIQAhCEBUjarFpqqqmlqC7jC9wLXHvACbRjmDd1lOvAPi80+HOEri7ipXRMc4knIGMcGknU2LyB0WHImjwy7PUzMQp3NiDTO7NLYuAe4k3NgbAm1yRa5uTqSpf2fwyGmgjihYGRtaLNF+XUkk6kk6knUoDul709R9SpsrlPTU/RZhHiTPny/nQDloP2UfxG/VC6Fqp2gNaB/CFtQAhCEBFHDxsVxsXt+Fv6yMWmAGr4xufpys5f6fihQUrkyRhwsQCDcEHUEHkTV/RZhHiTPny/nQCXwA+Cm/Ky+sKQUnYHgsFJHxNPGI47uOUFx1O83cSUooCvvsjPCUXk0f2kya2zW3FdQRujpphGxzszhxcTrusBe72k7gFYzHNi6GskEtTTtkeGNaHFzxZoJNrNcBvJ864f0W4R4kz58v50BCv6X8Y8aH0NP+RH6X8Y8aH0NP8AkU1fotwjxJnz5fzo/RbhHiTPny/nQEK/pfxjxofQ0/5FPWwuISVFBSzSuzSSRhz3Wa27jy2aAB2BJ/6LcI8SZ8+X86cWFUEcETIom5WNaA1tybDmuTdAdaEIQCBwi+DK7yeX6hVadjP3+i8og+1arVYrRsmikikbmY9jmuFyMwIsQSNU3qfg2wuN7HspGtc1wc0h8tw5rgWnvuQhAOxCEIAQhCAEIQgBCEID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6" descr="data:image/jpeg;base64,/9j/4AAQSkZJRgABAQAAAQABAAD/2wCEAAoGBxMUExYTFBQWFxYYGSAaGRkZGBgYGRggHBgZHRofGRYZHyoiGR8nIBcdIzQjJysuMTEyGCI2OzYwOiowMS4BCwsLDw4PHRERHTEnIiUwMDAzMDAyODAuMjAuMDAuMDs4MDA5MzAwMDgwMDAwMDA6MDAwMDAwODAwMDAwMDAwMP/AABEIAHABwgMBIgACEQEDEQH/xAAcAAACAgMBAQAAAAAAAAAAAAAABgUHAQMECAL/xABSEAABAwICBAYKDgkDAgcAAAABAAIDBBESIQUGMUEHE1FhcYEIFyIyNZGhsbPRFCMzQlJUcnSDksHS4fAVNFNic4KTsrSi0/GU4hgkJTZDo8L/xAAaAQEAAwEBAQAAAAAAAAAAAAAAAgQFAwYB/8QALREAAgIBAwMCBAYDAAAAAAAAAAECAxEEEiExQVEFIhRhgaETMlJxkbEVQvD/2gAMAwEAAhEDEQA/ALmQhCAEIQgBCFhACFy11dHEwvkcGtG8+Ycp5kiaya7yOu2K8bf9Z5yfeDmGa7U6edr9vTyVr9VXT+br4Hmr0nDH7pIxvMXAHxbVxDW2ivbj2ddx5wqhnqHPJLiSTt/O9a7rQj6dHHMmZz9TnniKLsZpqAi4kBHKLkeQIOmYPh+R3qVN0Na+J12EjlG49ITRR6aY9pLiGlou65yHOCd356YT0Cj3ZOPqM5dkPn6bg/aDxH1L4fp+nGZlAHQ63jsqq0xrbmWwN/ncP7W/afElusrHyG8j3OPIT5hsC+LRQ7tnRayx9kXZLrvo9u2pj6rnyALZT64UTyA2dpJ2ZOHnCoXjHXuDboXdRzh+R77z/ikdFBvGWSlq5pZwi/WaQjPvh13HnXQ14OYII5lTugtPSQENcS6LkOZb8k/YnijriAHxuyOfMepcrdG4dGK9dn8yGxC5KCtbI24yI2jkXWqbTTwy/GSksoyhCF8JAhCEB8oWCd6T9PazOcSyE4W7C8bXfJ5Bz7V1qqlY8ROF+ohTHMv4GWv0rDF38jWnk2n6ozULPrvCO8je7nNmjym/kSXUyhuZzcc+c85K4ZJSczu8XiWnX6dBLMuTFt9VscsQSX3HKfhGsbCnv9Jb/wDBXx2yT8WH9b/sSOULt8FT+n7sj8fqP1fZDv2yT8WH9b/sTRo3SbpGBzo8BsCW4sVr7r4Qq21Y0fxkuJw7lmZ5z70fb1KxKEWb05qjqqaocQX9l7S3WzW6cuP2RI+yObyrax1xdckDcR5t67VRkkjRg2+WZStwi64nRsDJhBx2OQR4cfF2u1xvfC6/e2tbemlVj2RTrUMBG0VLT/8AXIonQdNTtYWV1LFVMGHGDibe5Y4Gzm3sL2I22FxYqaVZ6lf+naWqdGuNoaj/AMxTDYAc8TG9QI+hHKn7Tek46aCWokNmRNLzz2Gwc5OQ5ygE/W7hPZSV0dCyDjXOLA9/G4BGZDkMOB1zhIdtG0Ji1yq6uKle+iibNOC2zHbLYhiNgRiNt1x17DS9fo+TiaKvmHt9bX8ab7QzEBG3ozJHM5vIri4QdPvoaGWqja1z4yyzXXwnFIxhvYg7HICV0RLK6GJ0zAyVzGmRgNwx5aMTQbm9jcbV2qNp9KtFKyqmLWN4kSvOeFoLA53PZJFHrjpXSGKTR1JFHTgkMmqSbyWNjha05dVxkRe+SAslCXtVq+vdDJ7OgZFLG4hvFm7JGhoIcMzbO4tfxJP0Fwj19dTtFHSxSVNyZDiLYYWXszEXOBc9xBOEHYLoC0UJN09rs6ho4H1UOKtmAa2njN8UmWIAgu7kEgZYu+AF1HnSeseHjfYlHhtfiMbuNtyYseG/X6kBYSEs6ia4x6Qhc4MdFNE7BNE7vo3eIXBsdwORFslAO1x0jWzzRaMgg4mB5jdPUOdZ7htDWtN7beXKxNr2QFioUFqpW1j4XmuhjhlY8t7h12PaGtIeDc2BJIsT73clduvNfXSSM0TTxOhjOF1ROSGOd+40EHn3nMXAugLFUNrhp5tDSS1Tm4uLbk29sTnODWC+4Fzhc7hdKcGvddSVEcGlaeOOOU4Y6iEkx4ssnAkkDPfYi17EZrm4c6mu9izRthjNGWxl8pd7YHca3IMxZi4bu3lAS2pH6YmMNXVVEIgkaXGBkdi1rmExkPIve5abX2b9yZYdO07qh9I2UGdjcb2C92g4bXNrDvhle+aUtUNI6YNO0OpIAxtKDARJcyPDGcUHjH3IIvfYk3QtdpUabrHspYHVRibxsZktGxuGGxa7FmbBu/eUBdz5AASSABtJyA61iCdjxiY5rhytII8YSppqSofTDj2Bk5p5XBjHOwiUYbYHtuQ4NJLSDfviNmW/VxhbIGnG2UPkbIwudJhjb3hMr+6lBdhcx7s7SOFhZwADShCEAIQhACEIQHyuPSukWQxl7zluG8ncAOVbqqobG0vcbNaLkqudYdMuleZHZNHet+CPWVY09Dtl8kU9Xqfwo4X5n0OXWPTr5HY3HP3jPesH2nn/ACFtzyTcm5KKicvcXH/gLXdbsIKCwjCk3J5fLPu6Lr4uurRtC6Z+EZAd8eQetSbxyRUcmaKmLzl4+RdGkqINYLZjYee6nY6NrBhaLAeXnPKSpyLVbFTvc4e2FpLW/BIzF+c26rqrbfFdTrTVOcvauhV0tCQCN+7o9a48CZqmC4vyKIrKexvuPn3ro4kq7m+pwcWgNtmF0cWji1HadN5IUrsbb79h6Uw6sVxaeKccjm3mO8df52pY0c7C+252Xq/POpZrSCCMiMwptbo4Zxk8PgeaOrLHhw6xyjemuJ4cA4bCLjrSHTVGNodyj/lMurFXiaWHa3MdB9R86zNVVxu8Ghob/dsfcnEIQqBrAhC1zSBrS47ALnqQC5rfpE24lp25vPNub17T1cqVKhwY0uO7y8ikql5e9zztcbqC07L3QZyC56T+HnW3pq1FJL6nmtZa5tyf0OGSQkknaVrlO5ZvvWpXm+xn1R/2YIAvkNqFLas0eOTjDsZs53bvFt8ShOSislqEN0kkMehKHio2xjvjm48pO3xbOpMjcslFaNbd1+T7VNUMVzc7B51jXS5yzapj0ijrgjsOfetqFlUm8mglhYBVh2Rv6hD84Ho5FZ6R+GHVeor6WOGna0vbMHnE4NFgx42nncEPpz8MmjHiGHSMI9vopBJ0sJGMHlAIB6MXKo/XzTA0n+j9H05OGrwzy22sib3VnchuHHpjA3qyqmFr2OY8AtcC1wOwgixHiSHwX8Hj6CaomlcHG5igN8REWLFc/BLsst1jyoDh4aIGs/RbGABralrWgbABgAA6gprhv8D1PTF6eNHCdqxUVjqMwNaeJnEj7uDbNBbsvtORXfwm6ElrNHTU0IBkeWYQSGjuZWOOZ5mlALfCfM5ur7MOxzIGut8HuD5wB1p31YgjZSU7IrcWIWBlswRgFjfffbffdc0urzJ9HtopxkYWsfaxLXNaM2nZcOFweZJ+iINO6NjFMyCKugZlE/jBE9rdwcHnYOTO3KQgLIqu8f8AJPmKrzsfKZrdGucNr53knoaxoHk8pTVq66vfDIa1kTJHOdxccRJDGYQGhzjtdfESb2zGzYI/go1enoqEU84aJBI91muDhZ1rZhAQOsNnazUTZO9bTF0YOzF7fnbl7n/SFZiT+EPUx1aIpqeXiaunOKKQ96dhwutsFwDex35G5UcNMaxFvFewKcPtbj+OHF35eLxYvz1IDh1MBbrHpNrBaIxhzrbMZMJz5yXSHxrXVav6T0TNNUaPa2pppXmSSnIPGNubnBbNxFyARc7LtNk0cH+qBoWSvlkEtVO/jJ5BsJNzhbkO5Bc43sLknIZARbtLawRl0fsGCfMhkwmaxtrnCXsLgSeWwCAzPrizSGhqyohxMeyGRj2Hvo3cWb5jaMJuHeYgru4Ho2N0TS4LZtcXW3uMjsV+e+XUscH2pz6SnmbUuZJJUvdJMGjuBjFiwcozOeW3mzg9G6A0tol0kdEyOspHOLmRPeI5IiTsDnEDp2g2vYEm4Hbw8xsOipC4C7ZYyy+52Kxtz4XO6iVq4TXPOrpMnfmKnL/lcZDi8t18T6t6R0nNE7SLIqelidxgp2O4x8jgLDG4ZWzIvfYSLZ3DDwmaDlq9HTU0AaZHlmEEho7mVjjmdmTSgJTVb9Tpv4Efo2pH1Z/9z6R/gM/sp0+aDpnR00ET++ZExjrG+bWAHPfmEjaw6B0hTaUfpKghZUNmiDJYnPDHXAaLguIGyNhBz98Lb0BYc8DXiz2hw5CAR5V809MxgIY0NvmbC1+k71p0RLM6Fjp2NjlIu9jTia08gdvy3rtQAhCEAIQhAYWCsqD1o0lgZxbT3bh1gbz17B18ilCDlJRRztsVcHJ9iC1u0vjdhafa2H67vUPWUjaXqbnB1n7B+eZSWk6oAE7m7Ocpdc4k3O07VvU1qEVFHnpzlZJzl1Zm6Lr5ustBJsMyV3IYN1JTukcGN2nxDnKcdF0jWAMbuzJ3k8pUboukETf3j3x+zoTVqpo7jLvd3oPjtu/PIq19ijHL6E6Yuye2J36v6IBtI4Ze9HLzn7EyLACysSdjnLLN+mmNcdqKy0tQ4JpG2yDjboOY8hUBV0uRbvGzq/PlT5rfS2lD/hNHjBt5rJY0hT2IPL9i2qLN8E/keevh+HZJeGK+BGBdtXDhcefMLVZd8EN5z4FO0xxNDuXb071FWXfoqTIt6/X9iYIyllEzox9gW9Y+1TOhKvBM07icJ6/xsl6CSzh4l2Y1ysrUk15ELXCSkuxZd0Ll0bPxkbH8oB69/lXTdYLWHg9VGSkk13M2UZrDLhiI3uNurafNbrUmVAawPxPDdzR5T+FlOmOZo56iWIP58EIWJQq5sb3O5Tl0bvImrT0vFwOO89yOvb5LpPvbPxLd0/Rs81quZKC/cxId3IvhCF3IJYWDLRc2G0px0bTCKNrN+085O31dSgNXqXE/GdjPPu9fiTTRsxOHIMyqt8+xb08Me4laCEhoG8/ap6CMNaAFxaLh98egfaVIrGtnl4NvTwxHLMoQhciwCi9YNYKajjElTKImOdhBIcbmxNu5BOwHxKUVYdkb+oQ/OB6ORAMLeFHRJIHsxmZtmyUDrJbYdKbQV41tvV/cBmufsmD2HM726BvcE7Xx7B0luTTzYedAWahCEAKF1i1to6IsFTMIjICWXa83w2v3rTbvh41NKk+yX90o/ky+eJAWrq/rLS1oe6mlEoYQHENeLE3I74C+xS6qLsavcKv+Iz+1yt1AQGntdqCkkENTO2OQtDw0tkPckkA3a0ja0+JcHbT0R8cZ9SX7iqnsifCbPmzPSSqH1T4M62vg9kQOiDMRZ3b3NN22vkGnLNAXd209EfHGfUl+4jtp6I+OM+pL9xVR2jdJ/Cpv6j/uI7Ruk/hU39R/3EBc2gddaCrkMNNO2SQNLy0NkHcggE3c0Da4eNSeldIxU8T5pn4I2C7nWJsLgbACdpVa8E/BvWaPrHTzmIsMLmdw9zjcvYRkWjLuSnnXrRMlVQz08WHjJGYW4jZvfNOZAPIgI7tp6I+OM+pL9xHbT0R8cZ9SX7iqjtG6T+FTf1H/AHEdo3Sfwqb+o/7iAtftp6I+OM+pL9xHbT0R8cZ9SX7i86azaDkoqiSlmLTJHhxYCS3umNeLEgbnDcmXV/gmr6unjqYnQcXICW4nuDsiRmAw7xyoC5u2noj44z6kv3F3aC14oKuXiaeobJJhLsIbIMha5u5oG9U12jdJ/Cpv6j/uJr4LODStoK32ROYSzi3M7h7nG7sNsi0ZZIC2kIQgBCEIDTNKGtLjkALlV9p6vLy6Q7XGzRyDd4h5Uz61VeQiG/N3RuHjz6lX+n6yxJ+DkOc/nzLS0VWPc+5k663dLYui/shtK1F3YRsbt6fw9a4rrBcsXWkUcH1dS2haW3th/l9ajqGDG624ZlTofZSSyV7rFHhHdSxukcGN2nycpKsrRdG2KNsbdwz5zvJ60q6oaNsWucO6dmeZozt1+pOqx9dbukorojY9Mp2xc31ZlCEKiahCa1Q3Y1/wXeQ/iAlKuYCw82ae9Mw44ZG78JI6RmPKEgmW609FLMceGYvqEMTz5RB6Wju0OG7zH8bKLxKemjuC084S6+4JB2g2WkZkPcjZiW6jms8c+XjXJiWMSHTaMWJdYlUbBLiaDyj/AJW9kmSNFZrnA/6kVOKEs+A4jqd3XnJU8kfUGrtM5nw2XHS0+olPF1haqG21/Pk9NoZ7qI/Lj+AJS5OcTi7lN1O177MPPkoji18p4yyWo5aQna5z90yIbhiPXkPID40uOK7dN1fGTSOG93kGTfIAVwrcqjtgkees91jf/YBACF36Fp8T8R2Nz693rU28LISy8E1o+Di4w3ftPSdvq6lPaGpS4hu85nmH586iadtznsCc9D0mBlz3zszzcgWZqbNq+bNTTV7pY7I7WNAAA2BfaELMNcEIQgBVh2Rv6hD84Ho5FZ6rDsjf1CH5wPRyICuOCrQLa99XRuyL6YvY74MkcseA2/nIPMTyqA0dWz6OrGyAFk0DyHNPKCWva7lBFx0FOvY5eEZvmr/TQJg4e9S8Tf0jC3um2bOAM3NyDX/y5NPNbkKAszVrTcdZTx1MR7mRt7b2nY5p5wQR1KUXnrgP1y9i1HsWR1oahwsTsZJkGnodk0/y8hXoVACpPsl/dKP5MvniV2Kk+yX90o/ky+eJAd/Y1e4Vf8Rn9rlbqqLsavcKv+Iz+1yt1Aee+yJ8Js+bM9JKrB7H7wX9O/zNVfdkT4TZ82Z6SVWD2P3gv6d/magLDQhCAEIQgBCEIDzNw2+GKr6L/HiV28EPgik+Q70j1SXDb4Yqvov8eJXbwQ+CKT5DvSPQDYhCEAIQhAYWuV4aCTsAuthUVrDPZoYNrjn0D8bKUI7pJELJ7Iti1pWqJ4yQ7dv2NHmCr7S9Ridhvs285O389KbNcKzi4gN5Pm2eU36khkrcpWImE8t5Z9XWQvhdWj488R3bOldlyQm9qyyQo48Dbb96l9BUnGPxEdy3M853D7VExguIaMyTYJsoohGwMG7aeU7yvts9scIo1Q3z3SGrVtl8T/5R5z9imlxaHgwRNG+1z0nNdq87ZLdNs9ZTDbBIyhCFA6nyVWmlIuLlkZ8Fxt0bR5CFZaRuEKlwyskGx7bHpb6wf9KuaKWLMeSh6hDNal4F+Y53UHpqKzw7c7zj8hSzZL5Lm0lDjjI3jMdX4XC2UvaefUtlnPRkHiRiWrEjEo5Lu0l9FTZFvJn4/wA+VdwfkVAUM+F45Dkev8bKaBU48oqXR2TT8knq9WYKmJ+7GAeh3cn+5WuFR/GHoKuTRFWJYI5B79gPWRn5VleoQ5UvobPpssJx+piuNyByJa1t0wIIyxp9sePqg5X+wfgpbWHS7Kdhe7NxyY3e4+obyqx0jWOkcXvN3ONyfNbkHqX3R0bvdLovuyGs1Ki9kfzP7I5kLGNGNahl4Mph0fBgYG79p6VE6JhxOxHY3z7kx6OpnSPaxu07/gjeSuN00kdqYNvgmtWNH43YyO5b/qd6h6k1rRR0zY2BjdgHj5SecresO2e+WTfprVccGUIQuZ2BCEIAVYdkb+oQ/OB6ORWeqw7I39Qh+cD0ciATuxy8IzfNX+mgV9VELXtcx7Q5rgWuaRcEEWII3ghUL2OXhGb5q/00C9AIDy5wlaou0dVujAPEv7uFx3tv3pPwmnI9R3q5uBzXP2dS8VK69RAA199r27GP5zlY84vvCleEfVJukKR8OQlb3cLjlZ4Gwn4Lth6b7l541X03Po2sbMAQ+NxZJGcsQvaRjuQ5dRAO5Aer1SfZL+6UfyZfPErf0RpKOohjnidijkaHNPMeUbiNhG4gqoOyX90o/ky+eJAd/Y1e4Vf8Rn9rlbqqLsavcKv+Iz+1yt1Aee+yJ8Js+bM9JKtWoPCudHUvsYUol7tz8XG4O+tlhwHk5Vt7Inwmz5sz0kq7uDDgvpNIUfsiaSoa/jHMtG6MNs21snRuN8+VAdv/AIgnfEB/1B/2kf8AiCd8QH/UH/aU52htHftqv+pD/so7Q2jv21X/AFIf9lAMPBtrodJwyTGERYJMGHHjv3LXXvhFu+8ibEvalanw6NifDA+RzXvxkylrjfCG5YWtys1MKAEIQgPM3Db4Yqvov8eJXbwQ+CKT5DvSPVJcNvhiq+i/x4ldvBD4IpPkO9I9ANiEIQAhCEB8pc0pLjkcdwyHV+KnquXCwu5sunck7T1ZxURI752TftPUPsVnTQcpcFLWTUY8iJrrpDjKgtHexjCOc7XeU26lB3WZ5MTnO5ST5V83WwlhYM7B9tFzYKRjyAA3LjpG7/EuymjL3Bo3+Qb10jxyV7eeCa1fp/8A5T0N+0/Z40x6Jg42VjN17u6BmfV1qIjIaABsAsE66n6NLI+McLOfsG8N3ePb4lV1VmyDb69iWjq/EsSXRcsYAsoQsQ9ICEIQGFDa3aNM1O9rRd7e7Z0t3dYuOtTKF9jJxkpLsQnBTi4vuUm2beuoOvmF1a9aFNPOXNHtUpLm8jT75vNtuOY8yiKKf3p6vUvS0zU4qS6M8pq6ZRyn1RF6Wp8DzbvXZj7R+eVceJMdfSiRhbv2g8hS09hBIIsRtCjOO1lnSWqyHPVdT6xKboZ8bAd+w9I/N1ALq0dU4HZ96cjzchSEsMnqKt8OOqJOd1j5U86l6zMioniQ91E8hrRtcHd023Xi6LJFr3AAG+fJvIWiiqTjsdhytycn551C6qNq2y8nyi2dcN8euCc0tpKSeQySHPYBuaOQKGlmuSfEt1fPhbbefNv9SjuMXRpR9q6I40xlLNkurOnjFmMkkAZk5BcvGKY0XDxY4x47o963kHKelQ3HZxwS1LFga1gzcdw2knmVgataI4mO7u/fm48nI0dHnUZqfq6WWnmHth7xp94OUj4XNu8zWsnVX7ntj0NTSafYt0uplCEKmXwQhCAEIQgBVh2Rv6hD84Ho5FZ6rDsjf1CH5wPRyIBO7HLwjN81f6aBegF5/wCxy8IzfNX+mgXoBACpbh81Ksf0lC3I2bUAbjsbJ15NP8vKVdK562kZLG+KRocx7S1zTsIIsQepAUlwD66cVL+j5ne1ym8JJ72Te3of/cP3l1dkv39F8mXzxJC171Zk0bWOiucN8cMmwubfuTcbHNIsecdCl+ETWz9IUdBI63HRcbHMP3rQ4XW5HhpPSHDcgHTsavcKv+Iz+1yt1VF2NXuFX/EZ/a5W6gPPfZE+E2fNmeklVg9j94L+nf5mqvuyJ8Js+bM9JKrB7H7wX9O/zNQFhoQhACEIQAhCEB5m4bfDFV9F/jxK7eCHwRSfId6R6pLht8MVX0X+PErt4IfBFJ8h3pHoBsQhCAEIQgI7Sz8gOs9X58irDWnSXGOe4HuWghvr6z9isfWDR80rHNjc0Fww3JIsN+wbfWk6u4Pal7C0PiubbS7cQfg8y0tJOqtNyfJj62u2yxRjF7crLK3ustzyTr2qKv8AaweN/wB1bqbgoqL93NCOgPd5CArHxNX6iXw8/AnNO4Kc0VSlguRd7srbT0DlKcdF8GkbM3yucf3Whp8Zv5kz6N0DBDmyMB3wjm7xnZ1KM9dXFe3k5PQ22PD4XnuL+rOq7riWcWAzaw7TyF/J8nx8icVhfSzLbZWSzI1KNPCmO2P8+TKEIXI7ghCEAIQhAR+mtFR1ERikGRzBG1pGxwPKFU+n9X5qV5EgJZfuZADhdyZ+9PMfKrnWuSIOBBAIO0EXB6QVZ0+qlTx1Xgq6nSRu56PyUvTVQdkdvn/FatKaOEmYyePLzH1q0qnUqhebmENP7hcweJpssDUqktYMfb+I/wBeS0f8jU1hpmT/AIq6E90JJFIvpng2LSD0fatsdMN+fMrldqDQk3Mbz0yyHzuWO19QfsnfXf61Ba6rwy69JbjqioHtv0/nJfLYjvy/O5XD2v6D9k767/WgagUP7N3XI8+cp8dV4Z8Wis8op2ucScRzv5OZc7XXyGaurtfUH7J39R/rWYtQaBpyh6sb7eK6i9dX2yfVo5pdiqNDaPe94axhkkPesAvbndu8eQ3qztVNThERNOQ+XaG7Ws5/3nc+wbuVMdDQRRNwxRsYORrQPHbaupVbtXKa2x4X3O9WkjB7pcv7AlCQ1MZrSa2Z4gixMa9lLa7onOu7BC0mxAIzGzO6cFwy6Midx1wfbm4ZMzmA0ty5MidiqFwXK7T84po2NcG1TXETHC02bC5vGvDDcBsmKPDyCoadycVGy6Ehc6V5Z3UrGseQSC4Mvh6Dnt32HIFJIAQhCAjdZK58FLPMxuJ8cT3tHKWsJHmXl863V3HeyPZU3G4sWLG7be9sPe4d2G1rZWsvV7gCLHMFInac0Xx/HcXJa9+Jx+03vfvbYrc2K3NZANWrGkH1FJBO9uF8kTHuG4FzQTbmzSJ2Rv6hD84Ho5FZcbAAAAAALADIADZYKP09q/TVjBHUxCVjXYgCXCxsRfuSNxPjQFJ9jl4Rm+av9NAvQCgdA6mUNHIZaaBsTy0sLg55u0lpIs5xG1o8SnkAIQhAKHClqcNI0ha0Dj4rvhdz27phPI4ADpDTuXmaSMtJa4EEGxBFiCNoIOwr2QljSXB5o2eR80tKx0jzic7E8XJ2mzXAXQCT2NXuFX/EZ/a5W6ojV/Vqlow9tNEIg8guALjci4HfE8ql0B577Inwmz5sz0kqh9U+EytoIPY8AhLMRd3bHOdd1r5hw5FfuntSqCrkE1TA2V4aGhxc8dyCSBZrgNrj41w9qzRHxNn15fvoCpu3lpP4NP8A03ffR28tJ/Bp/wCm776tntWaI+Js+vL99Has0R8TZ9eX76ArnVXhg0jUVlPA8QYJZWMdhjcDZzgDY48jYq80rUXB1oyKRksdK1skbg5rg6TJzTcHN1tqaUAIQhAeZuG3wxVfRf48Su3gh8EUnyHekeujS+oWjqmZ889M2SR9sTi6QE4WhoyDgBk0DqUxorR0VPE2GFgZGwWa0Em1yTtJJ2koDsQhCAEIQgP/2Q=="/>
          <p:cNvSpPr>
            <a:spLocks noChangeAspect="1" noChangeArrowheads="1"/>
          </p:cNvSpPr>
          <p:nvPr/>
        </p:nvSpPr>
        <p:spPr bwMode="auto">
          <a:xfrm>
            <a:off x="612775" y="3127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63CB5-56D4-D231-CF99-0AA626F24309}"/>
              </a:ext>
            </a:extLst>
          </p:cNvPr>
          <p:cNvSpPr/>
          <p:nvPr/>
        </p:nvSpPr>
        <p:spPr>
          <a:xfrm>
            <a:off x="8758708" y="5445224"/>
            <a:ext cx="3340129" cy="1323433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r" defTabSz="914323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Script MT Bold" pitchFamily="66" charset="0"/>
                <a:ea typeface="Segoe UI" pitchFamily="34" charset="0"/>
                <a:cs typeface="Segoe UI" pitchFamily="34" charset="0"/>
              </a:rPr>
              <a:t>Narasimha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Sr. Corporate Trainer,  Mentor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tnrao.trainer@gmail.com</a:t>
            </a:r>
            <a:endParaRPr lang="en-US" sz="2000" b="1" dirty="0">
              <a:solidFill>
                <a:srgbClr val="0000CC"/>
              </a:solidFill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6268" y="3933056"/>
            <a:ext cx="12188825" cy="292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758708" y="5445224"/>
            <a:ext cx="3340129" cy="1323433"/>
          </a:xfrm>
          <a:prstGeom prst="rect">
            <a:avLst/>
          </a:prstGeom>
        </p:spPr>
        <p:txBody>
          <a:bodyPr wrap="none" lIns="91432" tIns="45717" rIns="91432" bIns="45717">
            <a:spAutoFit/>
          </a:bodyPr>
          <a:lstStyle/>
          <a:p>
            <a:pPr algn="r" defTabSz="914323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70C0"/>
                </a:solidFill>
                <a:latin typeface="Script MT Bold" pitchFamily="66" charset="0"/>
                <a:ea typeface="Segoe UI" pitchFamily="34" charset="0"/>
                <a:cs typeface="Segoe UI" pitchFamily="34" charset="0"/>
              </a:rPr>
              <a:t>Narasimha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Sr. Corporate Trainer,  Mentor</a:t>
            </a:r>
          </a:p>
          <a:p>
            <a:pPr algn="r" defTabSz="914323">
              <a:spcBef>
                <a:spcPct val="20000"/>
              </a:spcBef>
              <a:defRPr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tnrao.trainer@gmail.com</a:t>
            </a:r>
            <a:endParaRPr lang="en-US" sz="2000" b="1" dirty="0">
              <a:solidFill>
                <a:srgbClr val="0000CC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12777"/>
            <a:ext cx="12109819" cy="830991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Working with Joins and Sub-Queries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png;base64,iVBORw0KGgoAAAANSUhEUgAAASwAAACoCAMAAABt9SM9AAABd1BMVEX29vb0gTEAfMTwWC/+/v739/fr7ezzeDL5nDQAAAAAj9X6+voiHh//7+r/8ecAi8Lm9v+YmJjzfyv///zsqHvsnGLugjZ5eXnojnoAecPwVCn47OTuXy0Adbj3djbyZjFeoc35kTAAhsn/+e7nq4P76sjqdjLzhy///OvZ2dmhy+Tp8PQQCQvtwIXjkHoghL+Cf4D2xqk5k8atrKyv3PTqpFHH5PbvpI+Tk5PmVi7jWjXwqYO15vTxv5sAh7swMDAZFBVmZGVSr966urpJRkc7Ozvr///MzMxQUFDkgz94ud4Ab6taWlrrgGP85tLwnofP9v/prZzijlTibE784cz/49vg////7tvunkI/pMzumjflY0DgmYdgmr0Aa6iVy+jxwLD408jst6n207fxuG3tiW5LoNXxm1/96brVakz/+t7406TQ3+hEjrif1unsqF1xweP65cLuwI3ggEhaqsvzlVOr3uffiFfkvKDieDvXbEGGzPL83aIxjV0TAAAWvUlEQVR4nO2di18TudrHB+mweobWQi9Qul3BFpabVAoCrRRBtEqRyqVQBDylVHTRxcsi6/E9549/k7k+mSaZCR1d95z5fXalDO2k8+2T5PklmVSSfbmWJEu+XMqHJSAfloB8WALyYQnIhyUgH5aAfFgC8mEJyIclIB+WgHxYAvJhCciHJSAfloB8WALyYQnIhyUgH5aAfFgC8mEJyIclIB+WgBxgfU+SLWX9cB/j3y+yPH6/Iqf7UWDJLQ++f9Eunkk8V1GFj6sPZP2AIeN39TXGU2TrkLhspzfOyjvgifQ3LZOnVxxeRMBSVu8iPUEHu3rQg4UuBf8wtTCmzOCfPV3oRfLYgvpkpcs8JC5lps/SAjqHPAYO9OEDXfDAmMPluJXctaCfn3gHPfyLsMG6e2Ny8kaPgk72eHJycnks8Az/QP+h/9G/q4E+9ITJG6voPQfu4kM3ZpQxfOjx1WCh81nC51CegAM3xtCBMXhg1StYYw+M88N38JR/ejus5e7uSRXWI/SoG8HCP0w9CfTh35cfjynoqvCRSQwLHXnkAaxH/12wVjVY3ct3A10ry98Clvy3gxVQAgasp6iOabz0aqj/MjYz2e01rMdqm2WDJY9NfltYd9uC1f2ob6Vv5QFGMaaszszM4IPLj9CDmTED1vKjB93ewepeUKV2EoEFI85WVp6hi0EtsMFyZWXliUfdoQUL1SHt9JPPVlbuijXwWi1D6tZgIQVWURAtr+BeXlb6iGrpEazHAZApdD0z4kxSzynL+oFHY9ob9kIWLKvi9zienQrLlNpTKxos9Z1/I1gw+pUny9qbvyurrFCr9UA7sBLwgJSeV1mwULeunX75idP5rwRLq6OPnnoKy3y9smp81DrDgHFgwYu4WuhB6gKwZGnFaCLFktKWaihRYE3OwH8NWIq+RlVIrdUQ1Xaj1e9eNbyE0Y61377LknrmMVANlYARus8cPnEKrOUV1JT3PODAWh170L38TAGwuh/c1Rppwc9eb+B71NfO4BcrPQs9fXoH2K2WObPQY8B6MNZuaGmwlvv6ls3eFvUsT/Xz320rdbDBknVAgRn0vgMQVrea4k/eEKyNramDAg5ovdVTcKDt0NJggfOblR6rvaSUUQ0V6VmPQkSW0d63A0tt95RlO6xnf3dYcleXGWX/u7AsI43tsQ4LH3ymw7qhmmeU/UjKyg3LSOsSroYr4K2qZvwvrYaPRGDJT3C/qg7RzKAHM1pWOIYPrqpPVFbxY62ZRY/Rk8aUrh4gwaxRO58utTgZHFjQGnhwpO0GXk8drPNrV2e8A5HeUEvZrCE32TqoMzfGzKzH7Y3OtQz+Sc4H2lI7g4stw8rfd1hX5j36Bm+Fd0rn4mzV0MvC//vkZsLCKTa91w/6GXg/u8M/I/qrpzcAfueZTa20oLdiljcR9lQTzIJC3grCko/6vdTULuMDV8YHvdTLOUY5cjIT9VKZtAVLTu90DnioQoMFq57wUv/cZMGqxns9VMclAWsj3+mhDpmRVU9d81DrTFiVyw4PFY8BWFL61FNYOyxY8qynsLJ7TFhvPIUVJWA9L3jIKr/BhrXuJaylEqucWsxTWBmVk9HAb3kJq7M/yLqIRQQr4Rms8xK9FAQr6imsIows+cQlrJ8dpEXWFBPWpqeRNUiHhcoJZeKuMPzqJPVZa0UZwjo+dMXq1i8O0mAdMWHtZb2EVWYOqYSK7mANXedrSIPVJGA1DgfcwfqJKx3WFhvWkjsM/3CQ+qTEXwVrx11k8VkZsE6YKXzJU1h1Jqz0tIewei+rBKzdHXeR5Q7WMdOxlc7dNe+uYKXGWbDkdNPLyNqukLA2PIF1S4PFSuARrEEPIys1y4wslMJ7Aktt4HtjNQnAkoIbXlTDXzRYBVaahVL4soewsovMcjyF1REjjLQUPP1esDyshlmWj0aqrXkIS0vgTVhyvyu/49Ab6rAOWZ0hNodeRhbLGuJE69vBkuXnBKw8RfjgrZ9GfhqhSYelJaU7aeYHroy7M4euYJ1vskca0zwnHdflCGtIhRW3R9Y8TOEP+6foep5haBvAym+k2Z846aRTLN1mSGd1G784cb7H/FCk9Bt2o7VmDFOtdQwdvLpD1b4GS2NbNGFRzOHZLkPBNF2j0REA65QdWfIsSOFTr+vjDM0y9BrAuvaS5XYwrBgTVm+sWqvVkrVa5U186N5vozS9vQdgrRVtkUX4nbPdLoYCdKUzAFahn93uyosQ1mB4giFGOaWHty1Yqc88WFEOrIp2MckYgjUcoRVEwpqWSVgNCGuHCYt65kBgNApy0sI8B9YmTOFzYVY5CoOWDktjXebAktl+xw2sYQCrV3c7VgNP+J3DhiCs2hcIa4sHKwdhzbUFq86LrCKzO0TV0BkWaLN6t6s2WLsErON2YB2y3Y4k7Z1brBLZ9mAx3Q6+omY7sCKfCFgVWzUk/E7hRBBW9QK4HS6s0ksdlJoojU+0A4vtdviwtp1hvTuw0ixUbe2wTgGs/JYQrEig+hXA2mFbQwuWqvV6W7A4CTzyO8xEyxWs6xBWzQYr2A9hzbNgMa6h+dVK4Af4sMog0UqV24HFczsI1navV7CiIYmAJQWnAKwBACtpKpgMBiN0NUeA22HO7WiwgDlEucM3g1XhwGpSYEXMFAvrDoSVscOS5iGsqaTxrndPtqCm6YpCa7jBtobqNKvVaKVyc1T9PsGAtQdh5cK8hQ6hGBPWBQVWJP1Oz91fYcEEvjeTtlVDeR70hgP9JqzjQ+gPb1GNoc0anjIHlaUWc5il6Xz8dyqsvfcPQQKf4sGS5RBzMowOq/aBYg21FxRlW2TJW8BJD5yaWekxMYTKH3Uw3A57XYjjNGsilR0cR3m9DRa6oNLix5uGN7yt12FeZLFTeJRkUmDpaSgFVhzCUlfuyMfAHA5smLAaJCz+CI0G6zl3zdEcBxZGNRueMNosq+ktoaC6abho0+1cERayL2Kwpm2wJBLWmZnCN846BWHx3A6GxZoMSyBUZQ2VrYEvbX7MZS1UbtwOgsWeORSEtdY03rtZDUlzaMIiB+cdYHVqsHjXIG/SYSVS64P1TTOTUIigIki5cjvYHDKzUiqsT2xYVTssieF3iGTVAZY+qHzCjSzCHJoy658NVmmz/sJGynI7/MiaZsMqJimw9lthaeOkFxW3sJL9orC4bkeSwzmy0VJTiGx5Lkzkpxqs0mL5Zisq0+2w1/1JXL8jCGu7ZoMlSyHYOBVMvxOcItosbm/owu1IUngw1RJUuP9rSUpRUJndHxXWHPd+CLl5wUq0qLB+Y8MKSVraY0VWCM7vFObNRGuegOUiss6EYKWyL2fnWk2PUpr7nLtpkx0WtxyO34nTYL1jwoqFJCIpRf8E+yGs51ZWSozB36fqzYgFa+CM53YQLGgOr1n9nw3WxO+LrdLz939oPQI3c0B+h5nCxzMUWMN/gBH4exBW1BglB7CeA1h5K4XH5tBahpymOcN0EVjDAeZKNk0luFIyVWeYQ2oGXyrfhpHFbd/xejYRWMjvgCmFVxCW4XZANZTn4WTYaZJ+EfQhmqKWOahp1gA3gUewxolhByFYnyGsLB+WFIoKwYLSYekTYfpKNhnAUqDf6dwQgpWBsPr5sCbagQUS+Gu5q8OKOsH6QMAy7ncHsI6hOdxgTFlQYaUJWPN8WAo0h8wxGrqRfgHdzmsHWOnMVWEZpnpIe/Y0DRb0OzuMKQs6rCgBy+FeH8IcsqYsWmGhkjdzENZDB1hykcGKDctovoaJibCm2VJZbRb0O0KwIqEYgJXnzO20wGJOWVAjy4ClJbLsZX9OsDqcIssFLDfzO9TI0ud29MVZXLeDU3gYWalZAViLNwlr6ASLvfgv5gBLz+a1zlBf9kfC2j3zBFaB63ZQOSUCFmN+xwWs906w2H6HAktLgnRYv0FYxkQYCQuuZyucBJNJOPyu/4TplflBVC6sNKvzkJ/AI1hg2CGRKNNv9yrRYP15WwSW5BJWGmdYo6Ojtdpwjczm9QS+RoEVgil8fmOeqqKlpkErQkyEHe46XEOJcNLZHFUvLH02wb0n0qxFHix8VRU3sPZf3bnz6sO9e/v7+wcHd9L4cgKRO2DWMB6lwpqCiVa+QNPhV1MjmbQBq0nMGoacYA26WHV0c8nUCzOy6gQsvjVEqm0zYdVMWNcPkHQrqMEK2GGFaLCOnBf/QSOdMSNrGsI6E4RFl+Welz6bsKDbSXCW/TnB6t2uWLCADu5ol5R+BWFlzAsCS+eC82KwiiasIlhv1LnBz0lt06xay4UbLyasjwar0kMw6JDgT4Spnz5rfocFa/+dDuvDQYvbscMi/E6nVffyVFgj0yas+xCWgzW0OWlYDRmw6iasQThCkws7lCOliZud1FWRBqwqF9boPeh2pmmwZOh3OgtGk77VX3CCBRP4ziknWMp7iOX2w7KuhwxY701YRgKPozDBnwhrhXUZja3pwJiwflMvKTJKrJGctghBWMSy0l09XeiCySoYKf1q9oaE2+l0cDsYFpyyyM7qa/3CamafaIX1pwFrD8JKDTpuS0Om8LFQMlltZtY4sO59osFqUmE1IKyCNXMIklUQWV+rBiyb23G6CGUxm4CwjHIIzwhgLZqwlgi342AN7Yv/1HQhWX3Dg6UlqJHaAXQ7VSqsXTgZlrcmw8AtwQDWRc2E9QXCOnGERcwcpsaNcsJZKqzzTRNW1oKVcLSGqCDC72hrIyuxDmtliB3Wh7das/IJdIYdaxU6LGgO88fGiNZuPwOW0WRV4Eo2J7djn2ZN1U1YN6mwXpiwFrOgM3S0htjvAFh6D1hR56kvWbAirbAuGbCg38mfGLCSU1RYX8yc1LbsT2Eu5NfLCefUaqjVRWuJFjGTAWCZCfwsgHVtXVv2x511g35Hr3pJFdYaHdarUa0Nhsv+gNshYcFb8PNbBqzgEbXNYsBymAjTYMF+z4Q1UabCYriddfZNTmZBxOI/LZqSmbU4E5aewNthWScEsILQ7+SPzMjaokXWSJTudhwmwrDIyTBzrHSink0lbLCQ27ESeAgrwdzSAcKCKbw+Z5+czryJX0xTYB3sv9MuafQPCCtqORIC1hEBK2h2h0enO3pmqsMauYhmqnS34zC30wrr3BxYDs+Nl8+XsikdFgKVe/H545wJqy7mdmS5AlP4taL+2aME4l/23vBg/8Odd8Ojek6qL/vTMocMAxZM4fNT1ih8cLdxMnV2mO8cQHnWyNeL+9PVWtoaoSlqsPQEPuQIS2HAQsEV3pybrZdz6+tLS+ef638ubpbAWM1Hwu24gEXsV2BMQ2vAACwV1Ke3o+aYkzERpsEqUmFJwRMI65ScskjuNramzv7vSxSBIkcACbeTn3IBi5xm3eyyCeWns4t7JfuQVqksZA2xOYRLtIz5L3hNCNbBq3fDb0eJK3r7ikjgrRuRCFiE36HM7yQbDRRR9sHSSFQU1r/5sDCvQKtKcI2kC7dj29zBmKWwwdKzdgIWMbfTpMOSGxAWdcpCisD1eDqsGIQ1z1t9q8Oqmw05+rlOnbKgDCvvvSZhORWDYMEUPh6jwzKGla2CavcIWOCEoM0iYdHv36GMwacvIKwtJx+NZw7Xgd9Zp05ZUGCZczsqLOcEXpLTArCAhglrWAXRBCNrlzCHDFgt507rnaHudhwDC29IQ8CiLgyhwLopCMu2ucOlS1iRYWgN4zUNEzl9j8MWwsofBykX0YIqkn4LltDwtnSwyiE2pEn9e5MyK90Cq7T4ESbwLtyOze8gk2enRYUVGf3PdWgNwcAvcZNxkNiQ5vB067gRtBVgA1WrTt+/gLCYe7IRsIhlpetLg/VZOzDbAtzFsrUCV4M161yObb+C+Ha02CSA2WFFIqNvP717Raw3ugR35RKRFdwhB5bzhxtHJ43dJCjAyq4QqWYxqpOyrKE7WOQgciqVPS/PzsHlf2AB7uZsOQdXAOqV1xUs2/xO/DKaaVZrSQosBGp0+N0fH6wlbdo46RsGLCnYupldPo8DbNcMMOPM6QoOKZOUZQ2dE3jTSduA3fw8bvFSDFLvP+dsayU1WI5zO7ggymZ2cRxgVe3zN2Gh6xlFIbV/cB1IgxVjRZZM3cwuj4HNowBTYeG1a5VmlARlJfDuYA3aYSU0Xqmb5boGTNGaqdfZ1lWlGixna4jXs1E3s4vH1y5Rbp00YEVQSCFQBCkTlrrsr2UxG/6FuZldvrCzMYVrJKp7mdjF1xZU5i4FV4NlMEugGjmIa2RpD5Gir79Vn8nc7Y+ExZrfQby2Y5npy/jQ/n/e3flwb99OypyuyLCqIX8zu/zhWf/8/S9fWzhBWMwN7KAmuHuspFLrucHya/uNAiSsJc6WDtb1hDib2fV2xNfiHUMH+xRQVuawVmTCctjMbmCAvVrZaU82KIcNafAOpCxSxrI/xm5/dliOm9mxdwzRYU1DPgQsx83sHGHNO81Hq7DqcCKH0npxtlfRWCWYu/0Rct6fzRFWkwmr4QiLcdPAL/oSGjduh7K1ays3Tg1U5Q5W+uqwtCarlwlLdt7MjhpZiNTP+t85G9gBudjalRpSYI6/7DTSr8Fy3J+NCmtoSN9F0tzArhWWi83sWiILgTJJdbpzO5KbrV1pdQ/Ildu5GqyhoV+tP/daK9laYTltZkfAUkH9TPw93zBOy4W1KAKrhdQ1h/0vQEGO+7MNtYTUr/DPvW9q8HTEdQUdYVmgfrGDwjL2ZHOAhZy0wwZtBigaKZyO8fa/AKq4hzVkVT4AKxZiRZYUPNo5LPAWHt0yQN1qBYUS/Z3+oOTiu9XkMPLFqRQPGCukEqqTzJXduB0J3ziwvcblNWRvpYBw5grTLBssKbh7/HynkGfyukU05wSpwk7/ccNN845LVcJz9cGsbZkR1G2djF3oJa/ri+GSy6+7k0PV6eglWG1Eg0UDhUm9yTQrxE5g9n3gZEVBwI52GPH1Mw0UNkNTW42Q7PZrcdShNKVU0oDRKxrtaCqVK8+GS0JfvyPL6VC1iIFRYf1KA9Whg0rbPhLKpnmyFAzuNrb6WcBsKuyczh/vBoPEt2+4/NxLeKowl6XwaoGFKt9LZLJLV/meIjlUqzQxMF6FtEjhYYlKiLIVH3WHQfy9I8Fg4/j52WF+gN3kDwzkC2fIXoeC4t8CaZaklDYXcYBZsZSwY0Pt+frS4Ozc3pVIGReUrjWnUQvW0cu6owf/Jb4WwwNe9pAyTsMMAnQdwVBja2rjkG4YcXOO6l7Q/Dasq0oFNlsezK6nKCM3CFR2sL54dVCwHHW8Ejf5NGAYVFEFxUTi1MujFmz+dOfQNoRa2Nl4jureVQOKciHh8GZ9MGdrwtSO7/1mWPHsG3ZktcmPXdr6SNTvRYvNWoh/PY5fUqRWycZJ/6HZRaqDpw2tkWr7vcNilHB4tpwzu0j0IFef1Vspj8pS/4/gJh8vMDU7PjwWGGLUPeIMjGfAw/hKQggYTiowKOK8HsWWdi5FKYXHVWCo43sv2PGJFIT6yKYKbO0NAtXS7zFe5e5i8aQZ6iOP8XyPmxGrq0k9MQ6wuXp9brPUbmPooHSoVp0uNqn9Hl2uIst86lW+/fgKkuWJ8HcoB3eRnOac8gKxavTtQf1VhblRm99C941alG9yVuv0tPPLnL9Zz6ElpV68pSvINmIh0/76rUvnP+OHC/YfVz4sAfmwBOTDEpAPS0A+LAH5sATkwxKQD0tAPiwB+bAE5MMSkA9LQD4sAfmwBOTDEpAPS0A+LAH5sATkwxKQD0tAPiwB+bAEZM7J+3Kh/wcJk5DUzEA/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ASwAAACoCAMAAABt9SM9AAABd1BMVEX29vb0gTEAfMTwWC/+/v739/fr7ezzeDL5nDQAAAAAj9X6+voiHh//7+r/8ecAi8Lm9v+YmJjzfyv///zsqHvsnGLugjZ5eXnojnoAecPwVCn47OTuXy0Adbj3djbyZjFeoc35kTAAhsn/+e7nq4P76sjqdjLzhy///OvZ2dmhy+Tp8PQQCQvtwIXjkHoghL+Cf4D2xqk5k8atrKyv3PTqpFHH5PbvpI+Tk5PmVi7jWjXwqYO15vTxv5sAh7swMDAZFBVmZGVSr966urpJRkc7Ozvr///MzMxQUFDkgz94ud4Ab6taWlrrgGP85tLwnofP9v/prZzijlTibE784cz/49vg////7tvunkI/pMzumjflY0DgmYdgmr0Aa6iVy+jxwLD408jst6n207fxuG3tiW5LoNXxm1/96brVakz/+t7406TQ3+hEjrif1unsqF1xweP65cLuwI3ggEhaqsvzlVOr3uffiFfkvKDieDvXbEGGzPL83aIxjV0TAAAWvUlEQVR4nO2di18TudrHB+mweobWQi9Qul3BFpabVAoCrRRBtEqRyqVQBDylVHTRxcsi6/E9549/k7k+mSaZCR1d95z5fXalDO2k8+2T5PklmVSSfbmWJEu+XMqHJSAfloB8WALyYQnIhyUgH5aAfFgC8mEJyIclIB+WgHxYAvJhCciHJSAfloB8WALyYQnIhyUgH5aAfFgC8mEJyIclIB+WgBxgfU+SLWX9cB/j3y+yPH6/Iqf7UWDJLQ++f9Eunkk8V1GFj6sPZP2AIeN39TXGU2TrkLhspzfOyjvgifQ3LZOnVxxeRMBSVu8iPUEHu3rQg4UuBf8wtTCmzOCfPV3oRfLYgvpkpcs8JC5lps/SAjqHPAYO9OEDXfDAmMPluJXctaCfn3gHPfyLsMG6e2Ny8kaPgk72eHJycnks8Az/QP+h/9G/q4E+9ITJG6voPQfu4kM3ZpQxfOjx1WCh81nC51CegAM3xtCBMXhg1StYYw+M88N38JR/ejus5e7uSRXWI/SoG8HCP0w9CfTh35cfjynoqvCRSQwLHXnkAaxH/12wVjVY3ct3A10ry98Clvy3gxVQAgasp6iOabz0aqj/MjYz2e01rMdqm2WDJY9NfltYd9uC1f2ob6Vv5QFGMaaszszM4IPLj9CDmTED1vKjB93ewepeUKV2EoEFI85WVp6hi0EtsMFyZWXliUfdoQUL1SHt9JPPVlbuijXwWi1D6tZgIQVWURAtr+BeXlb6iGrpEazHAZApdD0z4kxSzynL+oFHY9ob9kIWLKvi9zienQrLlNpTKxos9Z1/I1gw+pUny9qbvyurrFCr9UA7sBLwgJSeV1mwULeunX75idP5rwRLq6OPnnoKy3y9smp81DrDgHFgwYu4WuhB6gKwZGnFaCLFktKWaihRYE3OwH8NWIq+RlVIrdUQ1Xaj1e9eNbyE0Y61377LknrmMVANlYARus8cPnEKrOUV1JT3PODAWh170L38TAGwuh/c1Rppwc9eb+B71NfO4BcrPQs9fXoH2K2WObPQY8B6MNZuaGmwlvv6ls3eFvUsT/Xz320rdbDBknVAgRn0vgMQVrea4k/eEKyNramDAg5ovdVTcKDt0NJggfOblR6rvaSUUQ0V6VmPQkSW0d63A0tt95RlO6xnf3dYcleXGWX/u7AsI43tsQ4LH3ymw7qhmmeU/UjKyg3LSOsSroYr4K2qZvwvrYaPRGDJT3C/qg7RzKAHM1pWOIYPrqpPVFbxY62ZRY/Rk8aUrh4gwaxRO58utTgZHFjQGnhwpO0GXk8drPNrV2e8A5HeUEvZrCE32TqoMzfGzKzH7Y3OtQz+Sc4H2lI7g4stw8rfd1hX5j36Bm+Fd0rn4mzV0MvC//vkZsLCKTa91w/6GXg/u8M/I/qrpzcAfueZTa20oLdiljcR9lQTzIJC3grCko/6vdTULuMDV8YHvdTLOUY5cjIT9VKZtAVLTu90DnioQoMFq57wUv/cZMGqxns9VMclAWsj3+mhDpmRVU9d81DrTFiVyw4PFY8BWFL61FNYOyxY8qynsLJ7TFhvPIUVJWA9L3jIKr/BhrXuJaylEqucWsxTWBmVk9HAb3kJq7M/yLqIRQQr4Rms8xK9FAQr6imsIows+cQlrJ8dpEXWFBPWpqeRNUiHhcoJZeKuMPzqJPVZa0UZwjo+dMXq1i8O0mAdMWHtZb2EVWYOqYSK7mANXedrSIPVJGA1DgfcwfqJKx3WFhvWkjsM/3CQ+qTEXwVrx11k8VkZsE6YKXzJU1h1Jqz0tIewei+rBKzdHXeR5Q7WMdOxlc7dNe+uYKXGWbDkdNPLyNqukLA2PIF1S4PFSuARrEEPIys1y4wslMJ7Aktt4HtjNQnAkoIbXlTDXzRYBVaahVL4soewsovMcjyF1REjjLQUPP1esDyshlmWj0aqrXkIS0vgTVhyvyu/49Ab6rAOWZ0hNodeRhbLGuJE69vBkuXnBKw8RfjgrZ9GfhqhSYelJaU7aeYHroy7M4euYJ1vskca0zwnHdflCGtIhRW3R9Y8TOEP+6foep5haBvAym+k2Z846aRTLN1mSGd1G784cb7H/FCk9Bt2o7VmDFOtdQwdvLpD1b4GS2NbNGFRzOHZLkPBNF2j0REA65QdWfIsSOFTr+vjDM0y9BrAuvaS5XYwrBgTVm+sWqvVkrVa5U186N5vozS9vQdgrRVtkUX4nbPdLoYCdKUzAFahn93uyosQ1mB4giFGOaWHty1Yqc88WFEOrIp2MckYgjUcoRVEwpqWSVgNCGuHCYt65kBgNApy0sI8B9YmTOFzYVY5CoOWDktjXebAktl+xw2sYQCrV3c7VgNP+J3DhiCs2hcIa4sHKwdhzbUFq86LrCKzO0TV0BkWaLN6t6s2WLsErON2YB2y3Y4k7Z1brBLZ9mAx3Q6+omY7sCKfCFgVWzUk/E7hRBBW9QK4HS6s0ksdlJoojU+0A4vtdviwtp1hvTuw0ixUbe2wTgGs/JYQrEig+hXA2mFbQwuWqvV6W7A4CTzyO8xEyxWs6xBWzQYr2A9hzbNgMa6h+dVK4Af4sMog0UqV24HFczsI1navV7CiIYmAJQWnAKwBACtpKpgMBiN0NUeA22HO7WiwgDlEucM3g1XhwGpSYEXMFAvrDoSVscOS5iGsqaTxrndPtqCm6YpCa7jBtobqNKvVaKVyc1T9PsGAtQdh5cK8hQ6hGBPWBQVWJP1Oz91fYcEEvjeTtlVDeR70hgP9JqzjQ+gPb1GNoc0anjIHlaUWc5il6Xz8dyqsvfcPQQKf4sGS5RBzMowOq/aBYg21FxRlW2TJW8BJD5yaWekxMYTKH3Uw3A57XYjjNGsilR0cR3m9DRa6oNLix5uGN7yt12FeZLFTeJRkUmDpaSgFVhzCUlfuyMfAHA5smLAaJCz+CI0G6zl3zdEcBxZGNRueMNosq+ktoaC6abho0+1cERayL2Kwpm2wJBLWmZnCN846BWHx3A6GxZoMSyBUZQ2VrYEvbX7MZS1UbtwOgsWeORSEtdY03rtZDUlzaMIiB+cdYHVqsHjXIG/SYSVS64P1TTOTUIigIki5cjvYHDKzUiqsT2xYVTssieF3iGTVAZY+qHzCjSzCHJoy658NVmmz/sJGynI7/MiaZsMqJimw9lthaeOkFxW3sJL9orC4bkeSwzmy0VJTiGx5Lkzkpxqs0mL5Zisq0+2w1/1JXL8jCGu7ZoMlSyHYOBVMvxOcItosbm/owu1IUngw1RJUuP9rSUpRUJndHxXWHPd+CLl5wUq0qLB+Y8MKSVraY0VWCM7vFObNRGuegOUiss6EYKWyL2fnWk2PUpr7nLtpkx0WtxyO34nTYL1jwoqFJCIpRf8E+yGs51ZWSozB36fqzYgFa+CM53YQLGgOr1n9nw3WxO+LrdLz939oPQI3c0B+h5nCxzMUWMN/gBH4exBW1BglB7CeA1h5K4XH5tBahpymOcN0EVjDAeZKNk0luFIyVWeYQ2oGXyrfhpHFbd/xejYRWMjvgCmFVxCW4XZANZTn4WTYaZJ+EfQhmqKWOahp1gA3gUewxolhByFYnyGsLB+WFIoKwYLSYekTYfpKNhnAUqDf6dwQgpWBsPr5sCbagQUS+Gu5q8OKOsH6QMAy7ncHsI6hOdxgTFlQYaUJWPN8WAo0h8wxGrqRfgHdzmsHWOnMVWEZpnpIe/Y0DRb0OzuMKQs6rCgBy+FeH8IcsqYsWmGhkjdzENZDB1hykcGKDctovoaJibCm2VJZbRb0O0KwIqEYgJXnzO20wGJOWVAjy4ClJbLsZX9OsDqcIssFLDfzO9TI0ud29MVZXLeDU3gYWalZAViLNwlr6ASLvfgv5gBLz+a1zlBf9kfC2j3zBFaB63ZQOSUCFmN+xwWs906w2H6HAktLgnRYv0FYxkQYCQuuZyucBJNJOPyu/4TplflBVC6sNKvzkJ/AI1hg2CGRKNNv9yrRYP15WwSW5BJWGmdYo6Ojtdpwjczm9QS+RoEVgil8fmOeqqKlpkErQkyEHe46XEOJcNLZHFUvLH02wb0n0qxFHix8VRU3sPZf3bnz6sO9e/v7+wcHd9L4cgKRO2DWMB6lwpqCiVa+QNPhV1MjmbQBq0nMGoacYA26WHV0c8nUCzOy6gQsvjVEqm0zYdVMWNcPkHQrqMEK2GGFaLCOnBf/QSOdMSNrGsI6E4RFl+Welz6bsKDbSXCW/TnB6t2uWLCADu5ol5R+BWFlzAsCS+eC82KwiiasIlhv1LnBz0lt06xay4UbLyasjwar0kMw6JDgT4Spnz5rfocFa/+dDuvDQYvbscMi/E6nVffyVFgj0yas+xCWgzW0OWlYDRmw6iasQThCkws7lCOliZud1FWRBqwqF9boPeh2pmmwZOh3OgtGk77VX3CCBRP4ziknWMp7iOX2w7KuhwxY701YRgKPozDBnwhrhXUZja3pwJiwflMvKTJKrJGctghBWMSy0l09XeiCySoYKf1q9oaE2+l0cDsYFpyyyM7qa/3CamafaIX1pwFrD8JKDTpuS0Om8LFQMlltZtY4sO59osFqUmE1IKyCNXMIklUQWV+rBiyb23G6CGUxm4CwjHIIzwhgLZqwlgi342AN7Yv/1HQhWX3Dg6UlqJHaAXQ7VSqsXTgZlrcmw8AtwQDWRc2E9QXCOnGERcwcpsaNcsJZKqzzTRNW1oKVcLSGqCDC72hrIyuxDmtliB3Wh7das/IJdIYdaxU6LGgO88fGiNZuPwOW0WRV4Eo2J7djn2ZN1U1YN6mwXpiwFrOgM3S0htjvAFh6D1hR56kvWbAirbAuGbCg38mfGLCSU1RYX8yc1LbsT2Eu5NfLCefUaqjVRWuJFjGTAWCZCfwsgHVtXVv2x511g35Hr3pJFdYaHdarUa0Nhsv+gNshYcFb8PNbBqzgEbXNYsBymAjTYMF+z4Q1UabCYriddfZNTmZBxOI/LZqSmbU4E5aewNthWScEsILQ7+SPzMjaokXWSJTudhwmwrDIyTBzrHSink0lbLCQ27ESeAgrwdzSAcKCKbw+Z5+czryJX0xTYB3sv9MuafQPCCtqORIC1hEBK2h2h0enO3pmqsMauYhmqnS34zC30wrr3BxYDs+Nl8+XsikdFgKVe/H545wJqy7mdmS5AlP4taL+2aME4l/23vBg/8Odd8Ojek6qL/vTMocMAxZM4fNT1ih8cLdxMnV2mO8cQHnWyNeL+9PVWtoaoSlqsPQEPuQIS2HAQsEV3pybrZdz6+tLS+ef638ubpbAWM1Hwu24gEXsV2BMQ2vAACwV1Ke3o+aYkzERpsEqUmFJwRMI65ScskjuNramzv7vSxSBIkcACbeTn3IBi5xm3eyyCeWns4t7JfuQVqksZA2xOYRLtIz5L3hNCNbBq3fDb0eJK3r7ikjgrRuRCFiE36HM7yQbDRRR9sHSSFQU1r/5sDCvQKtKcI2kC7dj29zBmKWwwdKzdgIWMbfTpMOSGxAWdcpCisD1eDqsGIQ1z1t9q8Oqmw05+rlOnbKgDCvvvSZhORWDYMEUPh6jwzKGla2CavcIWOCEoM0iYdHv36GMwacvIKwtJx+NZw7Xgd9Zp05ZUGCZczsqLOcEXpLTArCAhglrWAXRBCNrlzCHDFgt507rnaHudhwDC29IQ8CiLgyhwLopCMu2ucOlS1iRYWgN4zUNEzl9j8MWwsofBykX0YIqkn4LltDwtnSwyiE2pEn9e5MyK90Cq7T4ESbwLtyOze8gk2enRYUVGf3PdWgNwcAvcZNxkNiQ5vB067gRtBVgA1WrTt+/gLCYe7IRsIhlpetLg/VZOzDbAtzFsrUCV4M161yObb+C+Ha02CSA2WFFIqNvP717Raw3ugR35RKRFdwhB5bzhxtHJ43dJCjAyq4QqWYxqpOyrKE7WOQgciqVPS/PzsHlf2AB7uZsOQdXAOqV1xUs2/xO/DKaaVZrSQosBGp0+N0fH6wlbdo46RsGLCnYupldPo8DbNcMMOPM6QoOKZOUZQ2dE3jTSduA3fw8bvFSDFLvP+dsayU1WI5zO7ggymZ2cRxgVe3zN2Gh6xlFIbV/cB1IgxVjRZZM3cwuj4HNowBTYeG1a5VmlARlJfDuYA3aYSU0Xqmb5boGTNGaqdfZ1lWlGixna4jXs1E3s4vH1y5Rbp00YEVQSCFQBCkTlrrsr2UxG/6FuZldvrCzMYVrJKp7mdjF1xZU5i4FV4NlMEugGjmIa2RpD5Gir79Vn8nc7Y+ExZrfQby2Y5npy/jQ/n/e3flwb99OypyuyLCqIX8zu/zhWf/8/S9fWzhBWMwN7KAmuHuspFLrucHya/uNAiSsJc6WDtb1hDib2fV2xNfiHUMH+xRQVuawVmTCctjMbmCAvVrZaU82KIcNafAOpCxSxrI/xm5/dliOm9mxdwzRYU1DPgQsx83sHGHNO81Hq7DqcCKH0npxtlfRWCWYu/0Rct6fzRFWkwmr4QiLcdPAL/oSGjduh7K1ays3Tg1U5Q5W+uqwtCarlwlLdt7MjhpZiNTP+t85G9gBudjalRpSYI6/7DTSr8Fy3J+NCmtoSN9F0tzArhWWi83sWiILgTJJdbpzO5KbrV1pdQ/Ildu5GqyhoV+tP/daK9laYTltZkfAUkH9TPw93zBOy4W1KAKrhdQ1h/0vQEGO+7MNtYTUr/DPvW9q8HTEdQUdYVmgfrGDwjL2ZHOAhZy0wwZtBigaKZyO8fa/AKq4hzVkVT4AKxZiRZYUPNo5LPAWHt0yQN1qBYUS/Z3+oOTiu9XkMPLFqRQPGCukEqqTzJXduB0J3ziwvcblNWRvpYBw5grTLBssKbh7/HynkGfyukU05wSpwk7/ccNN845LVcJz9cGsbZkR1G2djF3oJa/ri+GSy6+7k0PV6eglWG1Eg0UDhUm9yTQrxE5g9n3gZEVBwI52GPH1Mw0UNkNTW42Q7PZrcdShNKVU0oDRKxrtaCqVK8+GS0JfvyPL6VC1iIFRYf1KA9Whg0rbPhLKpnmyFAzuNrb6WcBsKuyczh/vBoPEt2+4/NxLeKowl6XwaoGFKt9LZLJLV/meIjlUqzQxMF6FtEjhYYlKiLIVH3WHQfy9I8Fg4/j52WF+gN3kDwzkC2fIXoeC4t8CaZaklDYXcYBZsZSwY0Pt+frS4Ozc3pVIGReUrjWnUQvW0cu6owf/Jb4WwwNe9pAyTsMMAnQdwVBja2rjkG4YcXOO6l7Q/Dasq0oFNlsezK6nKCM3CFR2sL54dVCwHHW8Ejf5NGAYVFEFxUTi1MujFmz+dOfQNoRa2Nl4jureVQOKciHh8GZ9MGdrwtSO7/1mWPHsG3ZktcmPXdr6SNTvRYvNWoh/PY5fUqRWycZJ/6HZRaqDpw2tkWr7vcNilHB4tpwzu0j0IFef1Vspj8pS/4/gJh8vMDU7PjwWGGLUPeIMjGfAw/hKQggYTiowKOK8HsWWdi5FKYXHVWCo43sv2PGJFIT6yKYKbO0NAtXS7zFe5e5i8aQZ6iOP8XyPmxGrq0k9MQ6wuXp9brPUbmPooHSoVp0uNqn9Hl2uIst86lW+/fgKkuWJ8HcoB3eRnOac8gKxavTtQf1VhblRm99C941alG9yVuv0tPPLnL9Zz6ElpV68pSvINmIh0/76rUvnP+OHC/YfVz4sAfmwBOTDEpAPS0A+LAH5sATkwxKQD0tAPiwB+bAE5MMSkA9LQD4sAfmwBOTDEpAPS0A+LAH5sATkwxKQD0tAPiwB+bAEZM7J+3Kh/wcJk5DUzEA/Z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ASAAAACvCAMAAABqzPMLAAABSlBMVEX39/cMc7j////loijlUSbs7e7xZyzxvyYwqdwAAAAFBwgTExMAbLX9+/n3+fv4/PzkRxKbv9vy3sHknQ7vsaPuYSrs8vTc3NzstCfz8vAQeLsmmNHq6uqIiIjlShnxYR/wvAU/sN/oloL3qo3+8uz70sLq0646icH77crqu7CTlJT768Lq1rd7e3tMTU7Dw8Tr39wfICItLi9XuOLj8/qSzup+qs/10nLntmTP3ufoi3WhoaG3t7g9PT1XV1foqifyxDhrbW3nqTvps1jz08tUlsjnZUHmWS/rwHrtyI7nrkv169v21oHsxYX54qbkPgC80+XqgmggkMvobUz0y1T1lnLv0KD99d6q2O9kn8zydUDqx7+RuNj83tMAZrOtra333Zn1z2XzyU7pd1jup5b4qo264fP++uz6xrPpsqb0hVrzfk51wuauyd1U5uuzAAASpklEQVR4nO2da1/TyhaHsyNVW5q2Uii2lqKIIBe5iUgFPcpdQJCDoghsb3jd+v3fnsl1Zs2slUy6g+Xwy//Nrt1Q0ofJZJ6sNcUw0qRJkyZNmjRp0qRJkyZNmjR4qnWWjGFk6mIy7T6scxNzIZvLZacNsy/byZN7Yrb7wM5LGCAWBuieCCibAvITjKAUEB7lFMs6mUgBefEBGcZjh1C2b3KRZbLdx3VuwgHVZxxC072mZVntPqzzEw7Iqk/n7AvYdG+KRwgHZJi9OZtQdqbe7oM6TxEAGeakOw09TpeJdkw3AqCA0ER7j+x8xBp95mTCA+TiWsw5hJ61++jOQcwn7oqH8XHWQQsTT+xMd6aE3DBAOT/uStqh5S+l02lIBgRktTNbbffxtT3BKWan0x9BQdIRZC3c4+kzzPf3QNIR5F/m3TBgpvREmjRp0qQ58xQST7vfUcLpSjwXawFQWC4nncELNYYKG+VLyWbpgo2g50kD2mz3W0o2hYOkAS1fqDPMKAwlDWjjggHqShhQ+cUFA7SlC+h6VP7jAjq4aIB0h8aVqFx3AQ1dLEBGNTFA3gjqumiAljAayPrvJhoV0Fb7APXayQiP6r0g3vN1pzJswefoV93EAA2NKxlDowC6FAqoDo83I7+BKnwi3pqz7twLXrT8R5NmH7hL3Fk1pp3CQ93h43WpmBP2f/vIO4CFeYTPUqaSkWNisZ5yQN73hpkGvLGdMRfhfe66OQmf6I0HqNMu4S2yt1rP2Y8mzVFed7ArD1VjxiliPbNpTDgPGSC7OBEGaAMBtKzgyWSKKCEFUKhpgC6snA1IrJTk6l7lNiidnA0g+/+Y791HGoAw15hXBxAB6JUMKNQ0YJuaDKgzcUB9BKDHViarDQhxjfILbUAfZUChpuECygWnWMDDO8XYxACeaAXQ+2om09vpA/JKwzlvDnIB5bIL97wHGoAQ1ygfaAPaDq5j173BFwkoN/HejV3/z7o9s72TdtgXuGMq99j592S84psLyOXrnkjsIlB3Yb2vO1cqD1Au6/9XAxDiGuUhbUAfJEDhpuEAYnNkUDny6rXZUdNryjIX3CfumfG7tOoul2DQTNovYWWCE8/ggILTTgMQ4hrlLu1JekcGFGoaPiD+jPXMBbLgP2eOeq2QrQLib94B5M9MFgeU5YOoVUBb2oDGZEChpqECMgyP0GJAKBhUZwQoe89tWHmW1QJkDKoXsRiA7gaAdEwDA2Q8cYFM+s9a96RBFQ8Q79mhAE06aBb6RECjdmcq0ZyKuEadc6mwOA9QPuYbGVDoQhoFlHnsXtoCQsqgigMoO8om90X3Mk8BqjtLaABo5smEHbTtSXWNJc7nYH5jfn55c3Np6enTT68+Ptz+8GFnbOxNAOhbLBXzAFXdDTHBG3vsdM929gZAnuTgoIoDaNG0zHo4ILZKzPYCQP7KYwZ52cKyAmgzuIhVloMZysXgKurDAJAVxzT8heK0v1CcnHlsZ8ZdSM/UzV73icfuE9l47erKQpECZJkTfSYE5E1bKCDVNZb5VZ4PL/HOxkcO6CkEFF7TEFfSOUc1nOPyF4eTbOUInog3UesDMupVQx/QC+UythEAql9CAb3ik9CnGKYRoRoOIPBEvHnas3kzsHlLeNYFNM2fd8XZt3kv0xggxTUE06iXUUBPOaCPEFB4TSPC5idlm483gqqjdmw9ydgP+nqlZ1kW+GNr0n783rTej/IsYIAU1xBMYwsHdJN3U23HMA3DWuwTUjV6+0B6LemJmFtm/PW5+Ih+bHn/AFdlDJDiGoJpRAPyXUPHNKQ2NUM6OPSJ9gcBNB7M0eMEIH6d34GAnl+wO9IG5hp8IV0ZIgDdDQCNQUAXrOhjByn8cEAHBKCxAJDvGt46cfziAULqGoFpVF4QgHYCQG8goLYUfYqJB74L2TWWOCBhESkCuvLpoR//Mo+ahpV4UD4r3UlnSnx9xTU2uakuE4DU+GenCKhyLfFghIqnu6Vks7tSFAHJhR9e06gsxQS0NCgeeaWWTzjDKKAfpY5kU4IjSHaNecw09ABtQhUb/ivhrGKACkdJA+oAyi0XfoBpRJWeg+KzN/jgFLSaMJ/8HDqCVpIGtA5+z7KMlZ9zQOO8efUunh2XD2oa1mE+YUDH6AiaaiQMaA2+/rgECKtpUHcU/cu8t06E7WXWXNKA0Em6MJgwoMbnInh9yTUE09AANAYAQdOwjpMG9Bu9zlfXNd95T2RcQHsQkOQaaNGHBLQDAEHTsH5rAqrdiErNBfQSLwat6QK6HBEP0IAECF7E0JoGCcizeW+dCIs+1ktdQFej4l4P8018pfhZ8xzTBFQ6BYCUJrNYgLYBIGgaVjMxQO4I+msWHUDFvYQB/YCApMLPUj0OoIchpmEkDahWwQENJAzoCAKSXGMJ5UMB+kibBltKJw0I5cNcI2FAKxIg6BrL6FWeAvQJAJJrGrWkALlfh5pGDNeIBOR+GTQNZUPLRgUjVMH5+GUfb/DJh67pGrqAUNNggEYSBiT9niXXmB8fwiK2bqqVVfdbN6W7QbquEQnohvNl+UMCkK5raALqkAHJroFG9K8PHNBNEZBc09B1DV1AqIqxTEFADSr9ZACgNenl9Ta0COau3lBETUNxjRqZW2QAINQ0FNfYH6Dy5cttIiIgyTR0N7SIgJRb0kRNA7pG/mUVD3kFMM2vLqD/ui+AmwZbyYHxs1ehgrfw2FNpvwhoTwaktaFFBKQUNYiahnUNALpWxVcQIYDeAkCEaRhFIGOf8cswS4H6MYP9wlVeMg3FNTbng1CAlLIY0V4GXSN/HB/QAxdQqGkwQPsioDXqp9CATkRAsmlIrlF+MeuPyDoF6Fvwyh9CTEN2jfxcfEC/XEChpiG7xjquAmGA7gBAsmlIriF0kS/hgK4opXmie0oCtPpvAeGmIbtGYyo2oO8A0IgCCBR+NrHuIABIbe6g2ssq4Go+HB/QfRFQjep8LZ6K1/lSfEDdIqDdFRkQdA3BxeZxQGp7kPc1SntZBbhGLTag4i0N02CAugGgI2qWJgF96QemIb8NqckMrRuKgNQGMw+t2l4GXKNG8SEBFXRMQ3aN0khsQK9FQI0p+fUl1+ClebEgJMzR28ELf7siAkLaywCgfGxAszqmwd4AcI3Sj9iAfoaZhuwaZbR3QQSkaxqya+SbxEqxGgUo714FSUAnIqDGKQc0BTJI5V2YaciuIdyTHmIOpgC6SZkGsmVeco1hKvdBvgav/1XHNFgGAaCBANBUA5SU9VTsswoIuIZY1agPbSx5jDw4T7fH+CpIMg21vUy3rgHVtCkDijAN1TWC44f1jiib975ducpD14B1sUpm62CeCf4lBufKxx2+hnYSbhqya5CRbH42eH090zBgXaMhuMZ+HECeaTyKAvRcmuPYkrrrYPnVh7vSB+GZgWmgNQ0HkF7hhwSkZxq0a1RgvUMPkGIasmtsIBeBCn6hCTcN7cIPBHSLX2zAQjpPmQbtGpVH8QGVuhFAlGsIQQGFm4Z24UcCZOKASNNggCCIYCldGWgBkGoakmtge54JQBGmYRizOnwkQPf560PTCAF0istY5bQFQEfq24CusakP6JMICNvIUtGqa0BAv/jrQ9Mg+ciuseKfAxVY74gA5H33CQII1jW2sLoGxudblGlo1jUoQMWrIiDSNGjXqBzFB6SahtpDtXywpXz2gkLnzY60TwPbyGLRgITOOrgOehD8CE3TkJvMuGtUjnZ1FooAUMcg8vryhpZyeWljCEKCQ2ds+6nwySYeVqQFmC78DM8JeSDmKwGINA258FPirjE1IuYOEWAa68iJgG6eL1/afN5VD8624Kitux9eXQGf+0KaRlgP1bCGizUBILS9zAtoMhNcI6N10x4A2kcuYlRdg0Ga9weSP3QeQjjCQhrbp0EDAvc+iAOHpkGrGJMxcaoRXAOGsHlLPMUQ0wiva5TLmy/G2UBicO5uf1LghJpGmGvoANI2DcMQpatB1TUIQLCmoZpGZOGHDaTlAzYlo3SuhG6Zp10jX48G9AAAok2DBbjGPs6HAnQSWvRxACGb52VIBJxQ0whzjXwzGhBcSIcBgk1mVF1DBxBmGtQHdYHQfMJ2hNOukX8ZFxC9kKZdQwtQVE3DDvpBXQkAMmZJQL+rkYB0TUO38KMDaHcF3bCEfVCXFiD/8xMvEVvmKwQfWIjGD7wIAIWYhuoasQDdBjUNFBD6QV3RgDicS+SWeUrGQCGaAARULMQ0FNc4itW88BoWfbDXRzbPRwG6fl36AmLLPOUa+cMmz6wQ/mueFVUszDRk12gMjKABy2cCUAP9PWt8KDA9dLwso0eu1WQGZPWtDCjaNJQmM3ivHnWxdxzQP8A08F9ADEAYHJYyvmVeq8kMAKJULMw0lCYzPILN97/mgICr7uOvPzjk3JmPAnQdp2MryQH+uS9aG1oAIKqmEWYabCWnwYcCBLqn5Pay4CcUql3Pl0Mg0UOHuUhXlfpzCFp1DQCohZqGHVjg4X2JFKDbwY8ZBIAw0wgYGVu8DqaVcnmJ2awR8sciJNcQ+hKjAcUwDaMINrSsPwqyRgD6LgMKMQ2RUaHq1cF06Cw/p4eODwg2mc0FV/YmBaggA/JqGs2wHyO5xhq/tIv1DhyQhmkokLpebIYzcu+oafyZEamH6pAvfghAt/hiRd80lA0teOFHBHQS/Jg7GqahQrLPNmIguVNy1NDxA11DaDKr4YBaqGk4gIBrlPC6Bg4IqhhS06AYsbNNnbbZlBx9XomBdQ2hyWwYB0TVNMj2Mg8QKPDsckCig4iABoMfI5mG1ggKIIFp2z2vjJh/vgc2mQV8qqtRgDTbyzxAP/Ams8oIDugyr6N/iTaNUEYMkjttL+ufV2KIJrOqsIIUAfGaBmgvy4eqGAN0pFH4EQC944CAaXS08pd3nGlba0pGAl2D3yarzuGAWjINpa7RHdx0XcEB/cPPZGgarf7lnZb/LpbcZBYAOv47jwFqzTSkzfNiD9V6qdSQADEVExbSEe1lZx3oGsJ9xPrvw+F8HgK6/+Arv8rHMA15Q0vjEb9tXz86/dzhMupx4bx7/Z1P0VJNgzKNs4u0oUW4j1itZprXVmsMkgPo1q+vfBGtAqLby9yAzfOg8MNWi1NHA/uNUqOnv//yz+4T2OekbRpnFOga8oYWBunl8XDt6q+3EI6dWCombZ6X6xqVSmbqx6Oft+8MKj8mjmmcRaI3tFSrTXTDp257mRupyQypaxB3FCM2spx5aNcQgh245kYWP5RriEHvSUdtZDnzkK4RBSiOaSib59G6BgqoRdNILnDzPL6hRQNQ1I+BG1oaK1j1GQV0O3wjyx+ItKEFI4QdeCzTUFxjpIJ0gaGAwEJ6N65pJBFY11g9bmYUSCqd2bf3RdMIL/rYkTbPN9YGjqZkRgqgwe+vL4tXeWXL/J+IXNfI52uHvxkkGtDs11+3gpV1dHuZG2XzfKPU8fl0pS5CAoAG73z5h3eXkRtZzj5IXYOtDYfnXgoDSRg6Xx/cvypGzzRs11DrGo1Saf3RyFTGhxQAsk7soRPAaadpkHUNNpBWr/lnmz903v66KidyI4sX6oO62AJ6f+DIHUgF/7x61w/ptNE0Qje05PPDc/bZVnXOqwe3FDr6piFtaJEhre/9YAOpyIbO7Z8qHL6QxtrLzjrhhR82kIaPm7PSeaUCijQNafM8cratDXTL55UC6M+bhs5+DakNGEbTNGTXQCFRdNppGlr7NcI+3ETTNLQ+qCukkVy76JN8kgEUZRpKk1lrgPSKPgknekNLNKBI09D6oC4KUI//BW0xDY0NLRSgG//1vzXSNOQmM21APeIXYBtZ/kAiN7RggDgcO5GmofVBXTKgnh7pC7CNLH8g8QFBOjqmIW+ejwYkw3HSBtOwZSxqlq6FwXEARRR97BROdksRs1APOXTc8bPbctHnX8U6/DuCEAd0o4ZNWPm/I03Dzkq3X74IA0TAYdq2N9KeM8yovJyr5cMY1cih44tt9FWepVAsDh4NrJVISD34eWX7GhP/arEdlzAnlmV4BR4KEA7HuzVC/DUELIyRMfVjL3wgyUNnbWBksNg+Om7Ym2QDaTiPQ6KGznGzEoOOFwapunJq18E06HTsdZ8Y8h/SaFfYe539fRh+tgV0mOe3AMdPgQ2kkUfr9NnmDJ1957w6H3D8sIHUPKYGUjB0Vq81jZbh+GFnzQkxbXt30s4bHC/O2UYMJHdKLrQ+dGDQabvtU7JO0GnbmZJnk4LjhTEq8mnbmZKP2j8l68Sbtv9yIblT8r8/r/D40zabkqeMYqudPG1IMG3bS52Eh46UQrEwdf6mZJ1YVqF5ZkMH5v/gvMLzR+ikSZMmTZo0adKkSZOG5X+K/AOeI/i6R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Find the top 3 bestselling books (by quantity sold)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Top 3  </a:t>
            </a:r>
            <a:r>
              <a:rPr lang="en-US" dirty="0" err="1"/>
              <a:t>b.title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total_quantity_sold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Books b</a:t>
            </a:r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b.book_id</a:t>
            </a:r>
            <a:r>
              <a:rPr lang="en-US" dirty="0"/>
              <a:t> = </a:t>
            </a:r>
            <a:r>
              <a:rPr lang="en-US" dirty="0" err="1"/>
              <a:t>od.book_id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b.title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ORDER BY </a:t>
            </a:r>
            <a:r>
              <a:rPr lang="en-US" dirty="0" err="1"/>
              <a:t>total_quantity_sold</a:t>
            </a:r>
            <a:r>
              <a:rPr lang="en-US" dirty="0"/>
              <a:t> DESC;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customers who have not placed any orders: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c.customer_name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LEFT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o.order_id</a:t>
            </a:r>
            <a:r>
              <a:rPr lang="en-US" dirty="0"/>
              <a:t> IS NULL;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4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total revenue generated in the year 2023: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SUM(</a:t>
            </a:r>
            <a:r>
              <a:rPr lang="en-US" dirty="0" err="1"/>
              <a:t>od.subtotal</a:t>
            </a:r>
            <a:r>
              <a:rPr lang="en-US" dirty="0"/>
              <a:t>) AS total_revenue_2023</a:t>
            </a:r>
          </a:p>
          <a:p>
            <a:pPr marL="0" indent="0">
              <a:buNone/>
            </a:pPr>
            <a:r>
              <a:rPr lang="en-US" dirty="0"/>
              <a:t>   FROM Orders o</a:t>
            </a:r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YEAR(</a:t>
            </a:r>
            <a:r>
              <a:rPr lang="en-US" dirty="0" err="1"/>
              <a:t>o.order_date</a:t>
            </a:r>
            <a:r>
              <a:rPr lang="en-US" dirty="0"/>
              <a:t>) = 2023;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Retrieve the names of customers who have ordered books written by 'J.K. Rowling':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SELECT DISTINCT </a:t>
            </a:r>
            <a:r>
              <a:rPr lang="en-US" dirty="0" err="1"/>
              <a:t>c.customer_name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Customers c</a:t>
            </a:r>
          </a:p>
          <a:p>
            <a:pPr marL="0" indent="0">
              <a:buNone/>
            </a:pPr>
            <a:r>
              <a:rPr lang="en-US" dirty="0"/>
              <a:t>   JOIN Orders 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Books b ON </a:t>
            </a:r>
            <a:r>
              <a:rPr lang="en-US" dirty="0" err="1"/>
              <a:t>od.book_id</a:t>
            </a:r>
            <a:r>
              <a:rPr lang="en-US" dirty="0"/>
              <a:t> = </a:t>
            </a:r>
            <a:r>
              <a:rPr lang="en-US" dirty="0" err="1"/>
              <a:t>b.book_id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Authors a ON </a:t>
            </a:r>
            <a:r>
              <a:rPr lang="en-US" dirty="0" err="1"/>
              <a:t>b.author_id</a:t>
            </a:r>
            <a:r>
              <a:rPr lang="en-US" dirty="0"/>
              <a:t> = </a:t>
            </a:r>
            <a:r>
              <a:rPr lang="en-US" dirty="0" err="1"/>
              <a:t>a.author_id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a.author_name</a:t>
            </a:r>
            <a:r>
              <a:rPr lang="en-US" dirty="0"/>
              <a:t> = 'J.K. Rowling';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Find the average price of books sold in each order: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o.order_id</a:t>
            </a:r>
            <a:r>
              <a:rPr lang="en-US" dirty="0"/>
              <a:t>, AVG(</a:t>
            </a:r>
            <a:r>
              <a:rPr lang="en-US" dirty="0" err="1"/>
              <a:t>b.price</a:t>
            </a:r>
            <a:r>
              <a:rPr lang="en-US" dirty="0"/>
              <a:t>) AS </a:t>
            </a:r>
            <a:r>
              <a:rPr lang="en-US" dirty="0" err="1"/>
              <a:t>average_book_price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Orders o</a:t>
            </a:r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Books b ON </a:t>
            </a:r>
            <a:r>
              <a:rPr lang="en-US" dirty="0" err="1"/>
              <a:t>od.book_id</a:t>
            </a:r>
            <a:r>
              <a:rPr lang="en-US" dirty="0"/>
              <a:t> = </a:t>
            </a:r>
            <a:r>
              <a:rPr lang="en-US" dirty="0" err="1"/>
              <a:t>b.book_id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GROUP BY </a:t>
            </a:r>
            <a:r>
              <a:rPr lang="en-US" dirty="0" err="1"/>
              <a:t>o.order_id</a:t>
            </a:r>
            <a:r>
              <a:rPr lang="en-US" dirty="0"/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2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0" y="455046"/>
            <a:ext cx="10969943" cy="711081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List all books published after the year 2000 along with their authors: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440" y="1324334"/>
            <a:ext cx="10969943" cy="42093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SELECT </a:t>
            </a:r>
            <a:r>
              <a:rPr lang="en-US" dirty="0" err="1"/>
              <a:t>b.title</a:t>
            </a:r>
            <a:r>
              <a:rPr lang="en-US" dirty="0"/>
              <a:t>, </a:t>
            </a:r>
            <a:r>
              <a:rPr lang="en-US" dirty="0" err="1"/>
              <a:t>a.author_name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FROM Books b</a:t>
            </a:r>
          </a:p>
          <a:p>
            <a:pPr marL="0" indent="0">
              <a:buNone/>
            </a:pPr>
            <a:r>
              <a:rPr lang="en-US" dirty="0"/>
              <a:t>   JOIN Authors a ON </a:t>
            </a:r>
            <a:r>
              <a:rPr lang="en-US" dirty="0" err="1"/>
              <a:t>b.author_id</a:t>
            </a:r>
            <a:r>
              <a:rPr lang="en-US" dirty="0"/>
              <a:t> = </a:t>
            </a:r>
            <a:r>
              <a:rPr lang="en-US" dirty="0" err="1"/>
              <a:t>a.author_id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WHERE </a:t>
            </a:r>
            <a:r>
              <a:rPr lang="en-US" dirty="0" err="1"/>
              <a:t>b.publication_year</a:t>
            </a:r>
            <a:r>
              <a:rPr lang="en-US" dirty="0"/>
              <a:t> &gt; 2000;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458317" y="6309320"/>
            <a:ext cx="12817424" cy="5486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Custom 1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1A418"/>
      </a:accent1>
      <a:accent2>
        <a:srgbClr val="F9B421"/>
      </a:accent2>
      <a:accent3>
        <a:srgbClr val="FA7902"/>
      </a:accent3>
      <a:accent4>
        <a:srgbClr val="0D97CF"/>
      </a:accent4>
      <a:accent5>
        <a:srgbClr val="0C4264"/>
      </a:accent5>
      <a:accent6>
        <a:srgbClr val="7A012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35712</TotalTime>
  <Words>1158</Words>
  <Application>Microsoft Office PowerPoint</Application>
  <PresentationFormat>Custom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Script MT Bold</vt:lpstr>
      <vt:lpstr>Segoe UI</vt:lpstr>
      <vt:lpstr>Office Theme</vt:lpstr>
      <vt:lpstr>PowerPoint Presentation</vt:lpstr>
      <vt:lpstr>SQL Programming</vt:lpstr>
      <vt:lpstr>PowerPoint Presentation</vt:lpstr>
      <vt:lpstr> Find the top 3 bestselling books (by quantity sold)</vt:lpstr>
      <vt:lpstr>List all customers who have not placed any orders:</vt:lpstr>
      <vt:lpstr>Find the total revenue generated in the year 2023:</vt:lpstr>
      <vt:lpstr>Retrieve the names of customers who have ordered books written by 'J.K. Rowling':</vt:lpstr>
      <vt:lpstr>Find the average price of books sold in each order:</vt:lpstr>
      <vt:lpstr>List all books published after the year 2000 along with their authors:</vt:lpstr>
      <vt:lpstr> Find the customer who placed the most orders:</vt:lpstr>
      <vt:lpstr>Retrieve the total revenue generated by each customer, including those who haven't placed any orders:</vt:lpstr>
      <vt:lpstr>Find the book(s) with the lowest price:</vt:lpstr>
      <vt:lpstr>List all authors whose books have generated more than $50 in revenue:</vt:lpstr>
      <vt:lpstr>Find the total number of orders placed by each customer in 2023:</vt:lpstr>
      <vt:lpstr>Retrieve the details of the most expensive book ordered, including the customer who ordered it:</vt:lpstr>
      <vt:lpstr>Find the total number of books sold by each author, sorted in descending order:</vt:lpstr>
      <vt:lpstr>List all books that have been ordered more than once:</vt:lpstr>
      <vt:lpstr>Find the average subtotal of orders placed by each customer: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Narasimha Rao</cp:lastModifiedBy>
  <cp:revision>1756</cp:revision>
  <dcterms:created xsi:type="dcterms:W3CDTF">2013-09-12T13:05:01Z</dcterms:created>
  <dcterms:modified xsi:type="dcterms:W3CDTF">2025-07-31T07:43:29Z</dcterms:modified>
</cp:coreProperties>
</file>