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83" r:id="rId4"/>
    <p:sldId id="282" r:id="rId5"/>
    <p:sldId id="281" r:id="rId6"/>
    <p:sldId id="260" r:id="rId7"/>
    <p:sldId id="264" r:id="rId8"/>
    <p:sldId id="266" r:id="rId9"/>
    <p:sldId id="265" r:id="rId10"/>
    <p:sldId id="269" r:id="rId11"/>
    <p:sldId id="284" r:id="rId12"/>
    <p:sldId id="286" r:id="rId13"/>
    <p:sldId id="274" r:id="rId14"/>
    <p:sldId id="275" r:id="rId15"/>
    <p:sldId id="277" r:id="rId16"/>
    <p:sldId id="279" r:id="rId17"/>
    <p:sldId id="270"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86C7C8A-AB4B-4E63-ACAA-3DE2982FA4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9710B2-0002-41FD-8C01-5548D938F1FC}">
      <dgm:prSet custT="1"/>
      <dgm:spPr/>
      <dgm:t>
        <a:bodyPr/>
        <a:lstStyle/>
        <a:p>
          <a:r>
            <a:rPr lang="en-US" sz="1600" b="1" i="0" u="none" dirty="0">
              <a:latin typeface="Cambria" panose="02040503050406030204" pitchFamily="18" charset="0"/>
            </a:rPr>
            <a:t>Duplicates</a:t>
          </a:r>
          <a:endParaRPr lang="en-US" sz="1600" b="0" dirty="0">
            <a:latin typeface="Cambria" panose="02040503050406030204" pitchFamily="18" charset="0"/>
          </a:endParaRPr>
        </a:p>
        <a:p>
          <a:r>
            <a:rPr lang="en-US" sz="1600" b="0" i="0" u="none" dirty="0">
              <a:latin typeface="Cambria" panose="02040503050406030204" pitchFamily="18" charset="0"/>
            </a:rPr>
            <a:t>Decided to remove duplicate text and title features as duplicate information would only add noise and hurt our models.</a:t>
          </a:r>
          <a:endParaRPr lang="en-US" sz="1600" b="0" dirty="0">
            <a:latin typeface="Cambria" panose="02040503050406030204" pitchFamily="18" charset="0"/>
          </a:endParaRPr>
        </a:p>
        <a:p>
          <a:endParaRPr lang="en-US" sz="1400" dirty="0"/>
        </a:p>
      </dgm:t>
    </dgm:pt>
    <dgm:pt modelId="{A5E8277C-D820-4646-8C5E-BFD54DB5AD7A}" type="parTrans" cxnId="{48457C60-4996-4337-A503-C2955CBAEC7D}">
      <dgm:prSet/>
      <dgm:spPr/>
      <dgm:t>
        <a:bodyPr/>
        <a:lstStyle/>
        <a:p>
          <a:endParaRPr lang="en-US"/>
        </a:p>
      </dgm:t>
    </dgm:pt>
    <dgm:pt modelId="{B3E7A4E3-072F-4D64-BEE4-FD691394AD89}" type="sibTrans" cxnId="{48457C60-4996-4337-A503-C2955CBAEC7D}">
      <dgm:prSet/>
      <dgm:spPr/>
      <dgm:t>
        <a:bodyPr/>
        <a:lstStyle/>
        <a:p>
          <a:endParaRPr lang="en-US"/>
        </a:p>
      </dgm:t>
    </dgm:pt>
    <dgm:pt modelId="{212CA549-222F-4C4E-BB51-7C5F5C8D0A68}">
      <dgm:prSet custT="1"/>
      <dgm:spPr/>
      <dgm:t>
        <a:bodyPr/>
        <a:lstStyle/>
        <a:p>
          <a:r>
            <a:rPr lang="en-US" sz="1600" b="1" i="0" u="none" dirty="0">
              <a:latin typeface="Cambria" panose="02040503050406030204" pitchFamily="18" charset="0"/>
            </a:rPr>
            <a:t>Nulls</a:t>
          </a:r>
          <a:endParaRPr lang="en-US" sz="1600" b="0" dirty="0">
            <a:latin typeface="Cambria" panose="02040503050406030204" pitchFamily="18" charset="0"/>
          </a:endParaRPr>
        </a:p>
        <a:p>
          <a:r>
            <a:rPr lang="en-US" sz="1600" b="0" i="0" u="none" dirty="0">
              <a:latin typeface="Cambria" panose="02040503050406030204" pitchFamily="18" charset="0"/>
            </a:rPr>
            <a:t>Null values occurred in text feature. This happens when a reddit user decides to only use the title field. So, decided not to drop null values as we did not want to lose valuable title info and instead filled them with unique text.</a:t>
          </a:r>
          <a:endParaRPr lang="en-US" sz="1600" b="0" dirty="0">
            <a:latin typeface="Cambria" panose="02040503050406030204" pitchFamily="18" charset="0"/>
          </a:endParaRPr>
        </a:p>
        <a:p>
          <a:endParaRPr lang="en-US" sz="1400" dirty="0"/>
        </a:p>
      </dgm:t>
    </dgm:pt>
    <dgm:pt modelId="{FC27A76A-049D-4C33-AB78-719E0A13F290}" type="parTrans" cxnId="{211AFEA6-B173-417F-AD5E-285E3420B2C1}">
      <dgm:prSet/>
      <dgm:spPr/>
      <dgm:t>
        <a:bodyPr/>
        <a:lstStyle/>
        <a:p>
          <a:endParaRPr lang="en-US"/>
        </a:p>
      </dgm:t>
    </dgm:pt>
    <dgm:pt modelId="{745BB6C0-585C-4F5F-A8E6-F0637AF83561}" type="sibTrans" cxnId="{211AFEA6-B173-417F-AD5E-285E3420B2C1}">
      <dgm:prSet/>
      <dgm:spPr/>
      <dgm:t>
        <a:bodyPr/>
        <a:lstStyle/>
        <a:p>
          <a:endParaRPr lang="en-US"/>
        </a:p>
      </dgm:t>
    </dgm:pt>
    <dgm:pt modelId="{46857598-CE45-4219-837A-45F23AF76520}" type="pres">
      <dgm:prSet presAssocID="{886C7C8A-AB4B-4E63-ACAA-3DE2982FA42E}" presName="root" presStyleCnt="0">
        <dgm:presLayoutVars>
          <dgm:dir/>
          <dgm:resizeHandles val="exact"/>
        </dgm:presLayoutVars>
      </dgm:prSet>
      <dgm:spPr/>
    </dgm:pt>
    <dgm:pt modelId="{568B442C-E2BE-4AC7-858D-1778DBA61EA6}" type="pres">
      <dgm:prSet presAssocID="{599710B2-0002-41FD-8C01-5548D938F1FC}" presName="compNode" presStyleCnt="0"/>
      <dgm:spPr/>
    </dgm:pt>
    <dgm:pt modelId="{05AA50FD-742D-49FD-ABB8-E97747DCD46E}" type="pres">
      <dgm:prSet presAssocID="{599710B2-0002-41FD-8C01-5548D938F1FC}" presName="bgRect" presStyleLbl="bgShp" presStyleIdx="0" presStyleCnt="2"/>
      <dgm:spPr/>
    </dgm:pt>
    <dgm:pt modelId="{C8071D91-E2DE-4527-B2BD-8EB9D36B900E}" type="pres">
      <dgm:prSet presAssocID="{599710B2-0002-41FD-8C01-5548D938F1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69EA45CE-6E1A-415D-8B92-7A9C3E96C5BD}" type="pres">
      <dgm:prSet presAssocID="{599710B2-0002-41FD-8C01-5548D938F1FC}" presName="spaceRect" presStyleCnt="0"/>
      <dgm:spPr/>
    </dgm:pt>
    <dgm:pt modelId="{B3C6E032-C448-46A7-877B-79AF926CE606}" type="pres">
      <dgm:prSet presAssocID="{599710B2-0002-41FD-8C01-5548D938F1FC}" presName="parTx" presStyleLbl="revTx" presStyleIdx="0" presStyleCnt="2">
        <dgm:presLayoutVars>
          <dgm:chMax val="0"/>
          <dgm:chPref val="0"/>
        </dgm:presLayoutVars>
      </dgm:prSet>
      <dgm:spPr/>
    </dgm:pt>
    <dgm:pt modelId="{1D5C3295-A6FD-4B4C-ADEE-4C808F0D5022}" type="pres">
      <dgm:prSet presAssocID="{B3E7A4E3-072F-4D64-BEE4-FD691394AD89}" presName="sibTrans" presStyleCnt="0"/>
      <dgm:spPr/>
    </dgm:pt>
    <dgm:pt modelId="{A2816A8E-BCA3-46CC-B4BF-3999CEB60289}" type="pres">
      <dgm:prSet presAssocID="{212CA549-222F-4C4E-BB51-7C5F5C8D0A68}" presName="compNode" presStyleCnt="0"/>
      <dgm:spPr/>
    </dgm:pt>
    <dgm:pt modelId="{67CB9D27-1CF6-4DFD-A42F-6319BAA21147}" type="pres">
      <dgm:prSet presAssocID="{212CA549-222F-4C4E-BB51-7C5F5C8D0A68}" presName="bgRect" presStyleLbl="bgShp" presStyleIdx="1" presStyleCnt="2"/>
      <dgm:spPr/>
    </dgm:pt>
    <dgm:pt modelId="{0CDD7939-BB86-4817-BFFD-D2FA55BA5013}" type="pres">
      <dgm:prSet presAssocID="{212CA549-222F-4C4E-BB51-7C5F5C8D0A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7314A6D-79A4-4E7F-9EB0-3AFD1074DDC7}" type="pres">
      <dgm:prSet presAssocID="{212CA549-222F-4C4E-BB51-7C5F5C8D0A68}" presName="spaceRect" presStyleCnt="0"/>
      <dgm:spPr/>
    </dgm:pt>
    <dgm:pt modelId="{6EEDEA66-D2EF-4ED2-9AED-901BDFB28BDE}" type="pres">
      <dgm:prSet presAssocID="{212CA549-222F-4C4E-BB51-7C5F5C8D0A68}" presName="parTx" presStyleLbl="revTx" presStyleIdx="1" presStyleCnt="2" custScaleX="113879" custScaleY="115393">
        <dgm:presLayoutVars>
          <dgm:chMax val="0"/>
          <dgm:chPref val="0"/>
        </dgm:presLayoutVars>
      </dgm:prSet>
      <dgm:spPr/>
    </dgm:pt>
  </dgm:ptLst>
  <dgm:cxnLst>
    <dgm:cxn modelId="{4E630519-FA0E-4A81-B1BC-8FB2A4410550}" type="presOf" srcId="{212CA549-222F-4C4E-BB51-7C5F5C8D0A68}" destId="{6EEDEA66-D2EF-4ED2-9AED-901BDFB28BDE}" srcOrd="0" destOrd="0" presId="urn:microsoft.com/office/officeart/2018/2/layout/IconVerticalSolidList"/>
    <dgm:cxn modelId="{48457C60-4996-4337-A503-C2955CBAEC7D}" srcId="{886C7C8A-AB4B-4E63-ACAA-3DE2982FA42E}" destId="{599710B2-0002-41FD-8C01-5548D938F1FC}" srcOrd="0" destOrd="0" parTransId="{A5E8277C-D820-4646-8C5E-BFD54DB5AD7A}" sibTransId="{B3E7A4E3-072F-4D64-BEE4-FD691394AD89}"/>
    <dgm:cxn modelId="{52A7CB68-1B5A-4133-8F6A-20CBFBE0A295}" type="presOf" srcId="{886C7C8A-AB4B-4E63-ACAA-3DE2982FA42E}" destId="{46857598-CE45-4219-837A-45F23AF76520}" srcOrd="0" destOrd="0" presId="urn:microsoft.com/office/officeart/2018/2/layout/IconVerticalSolidList"/>
    <dgm:cxn modelId="{211AFEA6-B173-417F-AD5E-285E3420B2C1}" srcId="{886C7C8A-AB4B-4E63-ACAA-3DE2982FA42E}" destId="{212CA549-222F-4C4E-BB51-7C5F5C8D0A68}" srcOrd="1" destOrd="0" parTransId="{FC27A76A-049D-4C33-AB78-719E0A13F290}" sibTransId="{745BB6C0-585C-4F5F-A8E6-F0637AF83561}"/>
    <dgm:cxn modelId="{39BE7EB5-857E-4060-BBCC-432A4F48B4E4}" type="presOf" srcId="{599710B2-0002-41FD-8C01-5548D938F1FC}" destId="{B3C6E032-C448-46A7-877B-79AF926CE606}" srcOrd="0" destOrd="0" presId="urn:microsoft.com/office/officeart/2018/2/layout/IconVerticalSolidList"/>
    <dgm:cxn modelId="{BBEBBBF1-853A-45CF-8B1B-5958972A1A06}" type="presParOf" srcId="{46857598-CE45-4219-837A-45F23AF76520}" destId="{568B442C-E2BE-4AC7-858D-1778DBA61EA6}" srcOrd="0" destOrd="0" presId="urn:microsoft.com/office/officeart/2018/2/layout/IconVerticalSolidList"/>
    <dgm:cxn modelId="{5DBF74B3-7D9F-4895-9695-79872E9A6A04}" type="presParOf" srcId="{568B442C-E2BE-4AC7-858D-1778DBA61EA6}" destId="{05AA50FD-742D-49FD-ABB8-E97747DCD46E}" srcOrd="0" destOrd="0" presId="urn:microsoft.com/office/officeart/2018/2/layout/IconVerticalSolidList"/>
    <dgm:cxn modelId="{9EAD58BB-A5D6-4F1F-8A99-257E104BBC2A}" type="presParOf" srcId="{568B442C-E2BE-4AC7-858D-1778DBA61EA6}" destId="{C8071D91-E2DE-4527-B2BD-8EB9D36B900E}" srcOrd="1" destOrd="0" presId="urn:microsoft.com/office/officeart/2018/2/layout/IconVerticalSolidList"/>
    <dgm:cxn modelId="{8B5D22D8-7A16-4CA8-A8C3-D89EEE2581E9}" type="presParOf" srcId="{568B442C-E2BE-4AC7-858D-1778DBA61EA6}" destId="{69EA45CE-6E1A-415D-8B92-7A9C3E96C5BD}" srcOrd="2" destOrd="0" presId="urn:microsoft.com/office/officeart/2018/2/layout/IconVerticalSolidList"/>
    <dgm:cxn modelId="{AFD7011B-D253-49C1-A9DA-FF43184ACF7C}" type="presParOf" srcId="{568B442C-E2BE-4AC7-858D-1778DBA61EA6}" destId="{B3C6E032-C448-46A7-877B-79AF926CE606}" srcOrd="3" destOrd="0" presId="urn:microsoft.com/office/officeart/2018/2/layout/IconVerticalSolidList"/>
    <dgm:cxn modelId="{1B2DF78B-C9EB-44C3-9BB7-7335A7D9C57A}" type="presParOf" srcId="{46857598-CE45-4219-837A-45F23AF76520}" destId="{1D5C3295-A6FD-4B4C-ADEE-4C808F0D5022}" srcOrd="1" destOrd="0" presId="urn:microsoft.com/office/officeart/2018/2/layout/IconVerticalSolidList"/>
    <dgm:cxn modelId="{9A5683D9-8C30-4CB3-88FF-788CE5AE6A72}" type="presParOf" srcId="{46857598-CE45-4219-837A-45F23AF76520}" destId="{A2816A8E-BCA3-46CC-B4BF-3999CEB60289}" srcOrd="2" destOrd="0" presId="urn:microsoft.com/office/officeart/2018/2/layout/IconVerticalSolidList"/>
    <dgm:cxn modelId="{F584968D-ABE2-4A8B-A2C9-E9A1B478B218}" type="presParOf" srcId="{A2816A8E-BCA3-46CC-B4BF-3999CEB60289}" destId="{67CB9D27-1CF6-4DFD-A42F-6319BAA21147}" srcOrd="0" destOrd="0" presId="urn:microsoft.com/office/officeart/2018/2/layout/IconVerticalSolidList"/>
    <dgm:cxn modelId="{2244FDFA-DCE5-4935-90C8-3D9706FAB3EB}" type="presParOf" srcId="{A2816A8E-BCA3-46CC-B4BF-3999CEB60289}" destId="{0CDD7939-BB86-4817-BFFD-D2FA55BA5013}" srcOrd="1" destOrd="0" presId="urn:microsoft.com/office/officeart/2018/2/layout/IconVerticalSolidList"/>
    <dgm:cxn modelId="{7AEFD794-2A6E-4E11-8741-878ECD3B929D}" type="presParOf" srcId="{A2816A8E-BCA3-46CC-B4BF-3999CEB60289}" destId="{47314A6D-79A4-4E7F-9EB0-3AFD1074DDC7}" srcOrd="2" destOrd="0" presId="urn:microsoft.com/office/officeart/2018/2/layout/IconVerticalSolidList"/>
    <dgm:cxn modelId="{162F888A-2851-4028-AEA4-8E2686EBE831}" type="presParOf" srcId="{A2816A8E-BCA3-46CC-B4BF-3999CEB60289}" destId="{6EEDEA66-D2EF-4ED2-9AED-901BDFB28B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069A29-AC1B-49C5-B027-23FC6310CEF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971498-7FC0-4E89-869C-F40801F0A325}">
      <dgm:prSet/>
      <dgm:spPr/>
      <dgm:t>
        <a:bodyPr/>
        <a:lstStyle/>
        <a:p>
          <a:r>
            <a:rPr lang="en-US" dirty="0">
              <a:latin typeface="Cambria" panose="02040503050406030204" pitchFamily="18" charset="0"/>
            </a:rPr>
            <a:t>The dataset contains information (post text and titles) on posts acquired via Reddit’s API.</a:t>
          </a:r>
        </a:p>
      </dgm:t>
    </dgm:pt>
    <dgm:pt modelId="{867F5D59-A824-4BF0-9830-D6A558B0903B}" type="parTrans" cxnId="{CADD612D-65BA-4AC9-B0BC-BD527A4B33A2}">
      <dgm:prSet/>
      <dgm:spPr/>
      <dgm:t>
        <a:bodyPr/>
        <a:lstStyle/>
        <a:p>
          <a:endParaRPr lang="en-US"/>
        </a:p>
      </dgm:t>
    </dgm:pt>
    <dgm:pt modelId="{44466EA0-BBE2-463E-AC45-571100EFE0F5}" type="sibTrans" cxnId="{CADD612D-65BA-4AC9-B0BC-BD527A4B33A2}">
      <dgm:prSet/>
      <dgm:spPr/>
      <dgm:t>
        <a:bodyPr/>
        <a:lstStyle/>
        <a:p>
          <a:endParaRPr lang="en-US"/>
        </a:p>
      </dgm:t>
    </dgm:pt>
    <dgm:pt modelId="{7FD8E644-2012-421E-B03A-6E9B1474A717}">
      <dgm:prSet/>
      <dgm:spPr/>
      <dgm:t>
        <a:bodyPr/>
        <a:lstStyle/>
        <a:p>
          <a:r>
            <a:rPr lang="en-US" dirty="0">
              <a:latin typeface="Cambria" panose="02040503050406030204" pitchFamily="18" charset="0"/>
            </a:rPr>
            <a:t>Dataset contains 1060 documents (rows) and 3 features (columns) of said info.</a:t>
          </a:r>
        </a:p>
      </dgm:t>
    </dgm:pt>
    <dgm:pt modelId="{C11D8191-407C-4D03-B374-1C57AC88564C}" type="parTrans" cxnId="{A8BE7897-680F-4FC1-8F78-69D4817CE03B}">
      <dgm:prSet/>
      <dgm:spPr/>
      <dgm:t>
        <a:bodyPr/>
        <a:lstStyle/>
        <a:p>
          <a:endParaRPr lang="en-US"/>
        </a:p>
      </dgm:t>
    </dgm:pt>
    <dgm:pt modelId="{27A3150F-452D-4C3B-898B-0CC9403E49F4}" type="sibTrans" cxnId="{A8BE7897-680F-4FC1-8F78-69D4817CE03B}">
      <dgm:prSet/>
      <dgm:spPr/>
      <dgm:t>
        <a:bodyPr/>
        <a:lstStyle/>
        <a:p>
          <a:endParaRPr lang="en-US"/>
        </a:p>
      </dgm:t>
    </dgm:pt>
    <dgm:pt modelId="{45941540-68CF-4378-AF4F-0E7CEBDC2BA4}" type="pres">
      <dgm:prSet presAssocID="{D0069A29-AC1B-49C5-B027-23FC6310CEF9}" presName="root" presStyleCnt="0">
        <dgm:presLayoutVars>
          <dgm:dir/>
          <dgm:resizeHandles val="exact"/>
        </dgm:presLayoutVars>
      </dgm:prSet>
      <dgm:spPr/>
    </dgm:pt>
    <dgm:pt modelId="{8E326A7B-B498-4A5B-A8C9-A3787D7650B0}" type="pres">
      <dgm:prSet presAssocID="{41971498-7FC0-4E89-869C-F40801F0A325}" presName="compNode" presStyleCnt="0"/>
      <dgm:spPr/>
    </dgm:pt>
    <dgm:pt modelId="{C9EE5457-720A-476A-8D8E-E93C1E790EF2}" type="pres">
      <dgm:prSet presAssocID="{41971498-7FC0-4E89-869C-F40801F0A325}" presName="bgRect" presStyleLbl="bgShp" presStyleIdx="0" presStyleCnt="2"/>
      <dgm:spPr/>
    </dgm:pt>
    <dgm:pt modelId="{0E714879-1F90-42C6-AE44-3CECCA163D0F}" type="pres">
      <dgm:prSet presAssocID="{41971498-7FC0-4E89-869C-F40801F0A3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C00D11BB-C6B0-4CE2-A798-27CBCFA9ABA8}" type="pres">
      <dgm:prSet presAssocID="{41971498-7FC0-4E89-869C-F40801F0A325}" presName="spaceRect" presStyleCnt="0"/>
      <dgm:spPr/>
    </dgm:pt>
    <dgm:pt modelId="{88A670ED-CA43-47DE-810F-25F762539010}" type="pres">
      <dgm:prSet presAssocID="{41971498-7FC0-4E89-869C-F40801F0A325}" presName="parTx" presStyleLbl="revTx" presStyleIdx="0" presStyleCnt="2">
        <dgm:presLayoutVars>
          <dgm:chMax val="0"/>
          <dgm:chPref val="0"/>
        </dgm:presLayoutVars>
      </dgm:prSet>
      <dgm:spPr/>
    </dgm:pt>
    <dgm:pt modelId="{92CDE3D0-0218-4B74-BD8D-93D62A50F8FD}" type="pres">
      <dgm:prSet presAssocID="{44466EA0-BBE2-463E-AC45-571100EFE0F5}" presName="sibTrans" presStyleCnt="0"/>
      <dgm:spPr/>
    </dgm:pt>
    <dgm:pt modelId="{46301307-2761-4139-9C6C-222567DA7283}" type="pres">
      <dgm:prSet presAssocID="{7FD8E644-2012-421E-B03A-6E9B1474A717}" presName="compNode" presStyleCnt="0"/>
      <dgm:spPr/>
    </dgm:pt>
    <dgm:pt modelId="{824040C0-82F8-478F-ABCA-3B67FDB873F6}" type="pres">
      <dgm:prSet presAssocID="{7FD8E644-2012-421E-B03A-6E9B1474A717}" presName="bgRect" presStyleLbl="bgShp" presStyleIdx="1" presStyleCnt="2"/>
      <dgm:spPr/>
    </dgm:pt>
    <dgm:pt modelId="{8D8B45FD-4107-4D76-BD72-BC361F666FE0}" type="pres">
      <dgm:prSet presAssocID="{7FD8E644-2012-421E-B03A-6E9B1474A7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EAA974E-DD15-4676-814D-D28227590CFD}" type="pres">
      <dgm:prSet presAssocID="{7FD8E644-2012-421E-B03A-6E9B1474A717}" presName="spaceRect" presStyleCnt="0"/>
      <dgm:spPr/>
    </dgm:pt>
    <dgm:pt modelId="{2EC48572-3E30-4DBA-9AED-C402323D1BF4}" type="pres">
      <dgm:prSet presAssocID="{7FD8E644-2012-421E-B03A-6E9B1474A717}" presName="parTx" presStyleLbl="revTx" presStyleIdx="1" presStyleCnt="2">
        <dgm:presLayoutVars>
          <dgm:chMax val="0"/>
          <dgm:chPref val="0"/>
        </dgm:presLayoutVars>
      </dgm:prSet>
      <dgm:spPr/>
    </dgm:pt>
  </dgm:ptLst>
  <dgm:cxnLst>
    <dgm:cxn modelId="{9368361C-1E5E-4083-86D9-CD0D18D6ED18}" type="presOf" srcId="{D0069A29-AC1B-49C5-B027-23FC6310CEF9}" destId="{45941540-68CF-4378-AF4F-0E7CEBDC2BA4}" srcOrd="0" destOrd="0" presId="urn:microsoft.com/office/officeart/2018/2/layout/IconVerticalSolidList"/>
    <dgm:cxn modelId="{CADD612D-65BA-4AC9-B0BC-BD527A4B33A2}" srcId="{D0069A29-AC1B-49C5-B027-23FC6310CEF9}" destId="{41971498-7FC0-4E89-869C-F40801F0A325}" srcOrd="0" destOrd="0" parTransId="{867F5D59-A824-4BF0-9830-D6A558B0903B}" sibTransId="{44466EA0-BBE2-463E-AC45-571100EFE0F5}"/>
    <dgm:cxn modelId="{4DE2F782-DFC3-400F-81F6-58367AADAB6F}" type="presOf" srcId="{41971498-7FC0-4E89-869C-F40801F0A325}" destId="{88A670ED-CA43-47DE-810F-25F762539010}" srcOrd="0" destOrd="0" presId="urn:microsoft.com/office/officeart/2018/2/layout/IconVerticalSolidList"/>
    <dgm:cxn modelId="{A8BE7897-680F-4FC1-8F78-69D4817CE03B}" srcId="{D0069A29-AC1B-49C5-B027-23FC6310CEF9}" destId="{7FD8E644-2012-421E-B03A-6E9B1474A717}" srcOrd="1" destOrd="0" parTransId="{C11D8191-407C-4D03-B374-1C57AC88564C}" sibTransId="{27A3150F-452D-4C3B-898B-0CC9403E49F4}"/>
    <dgm:cxn modelId="{EC4FADA9-B576-47A9-82B1-9C73F24DA45D}" type="presOf" srcId="{7FD8E644-2012-421E-B03A-6E9B1474A717}" destId="{2EC48572-3E30-4DBA-9AED-C402323D1BF4}" srcOrd="0" destOrd="0" presId="urn:microsoft.com/office/officeart/2018/2/layout/IconVerticalSolidList"/>
    <dgm:cxn modelId="{8BE8619F-0042-4362-9FE9-836E37981F27}" type="presParOf" srcId="{45941540-68CF-4378-AF4F-0E7CEBDC2BA4}" destId="{8E326A7B-B498-4A5B-A8C9-A3787D7650B0}" srcOrd="0" destOrd="0" presId="urn:microsoft.com/office/officeart/2018/2/layout/IconVerticalSolidList"/>
    <dgm:cxn modelId="{6F7636BB-B8B7-406C-8777-2326C9C0C81C}" type="presParOf" srcId="{8E326A7B-B498-4A5B-A8C9-A3787D7650B0}" destId="{C9EE5457-720A-476A-8D8E-E93C1E790EF2}" srcOrd="0" destOrd="0" presId="urn:microsoft.com/office/officeart/2018/2/layout/IconVerticalSolidList"/>
    <dgm:cxn modelId="{FA002C10-C972-4938-B1A5-3E99DCBB5B90}" type="presParOf" srcId="{8E326A7B-B498-4A5B-A8C9-A3787D7650B0}" destId="{0E714879-1F90-42C6-AE44-3CECCA163D0F}" srcOrd="1" destOrd="0" presId="urn:microsoft.com/office/officeart/2018/2/layout/IconVerticalSolidList"/>
    <dgm:cxn modelId="{1E737ED6-7B02-402F-84B3-7E156D57FFE2}" type="presParOf" srcId="{8E326A7B-B498-4A5B-A8C9-A3787D7650B0}" destId="{C00D11BB-C6B0-4CE2-A798-27CBCFA9ABA8}" srcOrd="2" destOrd="0" presId="urn:microsoft.com/office/officeart/2018/2/layout/IconVerticalSolidList"/>
    <dgm:cxn modelId="{8A6B9D86-B706-4803-A63B-A9F151A0915B}" type="presParOf" srcId="{8E326A7B-B498-4A5B-A8C9-A3787D7650B0}" destId="{88A670ED-CA43-47DE-810F-25F762539010}" srcOrd="3" destOrd="0" presId="urn:microsoft.com/office/officeart/2018/2/layout/IconVerticalSolidList"/>
    <dgm:cxn modelId="{3FDF576C-D3B8-4203-A6CD-39A05F65F5CD}" type="presParOf" srcId="{45941540-68CF-4378-AF4F-0E7CEBDC2BA4}" destId="{92CDE3D0-0218-4B74-BD8D-93D62A50F8FD}" srcOrd="1" destOrd="0" presId="urn:microsoft.com/office/officeart/2018/2/layout/IconVerticalSolidList"/>
    <dgm:cxn modelId="{D0628092-CB81-4FF1-AA6F-60868F555B34}" type="presParOf" srcId="{45941540-68CF-4378-AF4F-0E7CEBDC2BA4}" destId="{46301307-2761-4139-9C6C-222567DA7283}" srcOrd="2" destOrd="0" presId="urn:microsoft.com/office/officeart/2018/2/layout/IconVerticalSolidList"/>
    <dgm:cxn modelId="{A9B6AAED-F02F-4200-8EDA-58650A9BCC3D}" type="presParOf" srcId="{46301307-2761-4139-9C6C-222567DA7283}" destId="{824040C0-82F8-478F-ABCA-3B67FDB873F6}" srcOrd="0" destOrd="0" presId="urn:microsoft.com/office/officeart/2018/2/layout/IconVerticalSolidList"/>
    <dgm:cxn modelId="{4D41A823-E4CA-4CB7-9993-63A1F5C5C65F}" type="presParOf" srcId="{46301307-2761-4139-9C6C-222567DA7283}" destId="{8D8B45FD-4107-4D76-BD72-BC361F666FE0}" srcOrd="1" destOrd="0" presId="urn:microsoft.com/office/officeart/2018/2/layout/IconVerticalSolidList"/>
    <dgm:cxn modelId="{57759ACA-E4F1-44F1-881C-C95016294B30}" type="presParOf" srcId="{46301307-2761-4139-9C6C-222567DA7283}" destId="{8EAA974E-DD15-4676-814D-D28227590CFD}" srcOrd="2" destOrd="0" presId="urn:microsoft.com/office/officeart/2018/2/layout/IconVerticalSolidList"/>
    <dgm:cxn modelId="{A3BAC11A-1C51-44EC-809A-10202DB4184A}" type="presParOf" srcId="{46301307-2761-4139-9C6C-222567DA7283}" destId="{2EC48572-3E30-4DBA-9AED-C402323D1B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A50FD-742D-49FD-ABB8-E97747DCD46E}">
      <dsp:nvSpPr>
        <dsp:cNvPr id="0" name=""/>
        <dsp:cNvSpPr/>
      </dsp:nvSpPr>
      <dsp:spPr>
        <a:xfrm>
          <a:off x="-124689" y="159298"/>
          <a:ext cx="6151562" cy="21168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071D91-E2DE-4527-B2BD-8EB9D36B900E}">
      <dsp:nvSpPr>
        <dsp:cNvPr id="0" name=""/>
        <dsp:cNvSpPr/>
      </dsp:nvSpPr>
      <dsp:spPr>
        <a:xfrm>
          <a:off x="515662" y="635592"/>
          <a:ext cx="1166552" cy="1164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C6E032-C448-46A7-877B-79AF926CE606}">
      <dsp:nvSpPr>
        <dsp:cNvPr id="0" name=""/>
        <dsp:cNvSpPr/>
      </dsp:nvSpPr>
      <dsp:spPr>
        <a:xfrm>
          <a:off x="2322565" y="159298"/>
          <a:ext cx="3697124" cy="2118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254" tIns="224254" rIns="224254" bIns="224254" numCol="1" spcCol="1270" anchor="ctr" anchorCtr="0">
          <a:noAutofit/>
        </a:bodyPr>
        <a:lstStyle/>
        <a:p>
          <a:pPr marL="0" lvl="0" indent="0" algn="l" defTabSz="711200">
            <a:lnSpc>
              <a:spcPct val="90000"/>
            </a:lnSpc>
            <a:spcBef>
              <a:spcPct val="0"/>
            </a:spcBef>
            <a:spcAft>
              <a:spcPct val="35000"/>
            </a:spcAft>
            <a:buNone/>
          </a:pPr>
          <a:r>
            <a:rPr lang="en-US" sz="1600" b="1" i="0" u="none" kern="1200" dirty="0">
              <a:latin typeface="Cambria" panose="02040503050406030204" pitchFamily="18" charset="0"/>
            </a:rPr>
            <a:t>Duplicates</a:t>
          </a:r>
          <a:endParaRPr lang="en-US" sz="1600" b="0" kern="1200" dirty="0">
            <a:latin typeface="Cambria" panose="02040503050406030204" pitchFamily="18" charset="0"/>
          </a:endParaRPr>
        </a:p>
        <a:p>
          <a:pPr marL="0" lvl="0" indent="0" algn="l" defTabSz="711200">
            <a:lnSpc>
              <a:spcPct val="90000"/>
            </a:lnSpc>
            <a:spcBef>
              <a:spcPct val="0"/>
            </a:spcBef>
            <a:spcAft>
              <a:spcPct val="35000"/>
            </a:spcAft>
            <a:buNone/>
          </a:pPr>
          <a:r>
            <a:rPr lang="en-US" sz="1600" b="0" i="0" u="none" kern="1200" dirty="0">
              <a:latin typeface="Cambria" panose="02040503050406030204" pitchFamily="18" charset="0"/>
            </a:rPr>
            <a:t>Decided to remove duplicate text and title features as duplicate information would only add noise and hurt our models.</a:t>
          </a:r>
          <a:endParaRPr lang="en-US" sz="1600" b="0" kern="1200" dirty="0">
            <a:latin typeface="Cambria" panose="02040503050406030204" pitchFamily="18" charset="0"/>
          </a:endParaRPr>
        </a:p>
        <a:p>
          <a:pPr marL="0" lvl="0" indent="0" algn="l" defTabSz="711200">
            <a:lnSpc>
              <a:spcPct val="90000"/>
            </a:lnSpc>
            <a:spcBef>
              <a:spcPct val="0"/>
            </a:spcBef>
            <a:spcAft>
              <a:spcPct val="35000"/>
            </a:spcAft>
            <a:buNone/>
          </a:pPr>
          <a:endParaRPr lang="en-US" sz="1400" kern="1200" dirty="0"/>
        </a:p>
      </dsp:txBody>
      <dsp:txXfrm>
        <a:off x="2322565" y="159298"/>
        <a:ext cx="3697124" cy="2118932"/>
      </dsp:txXfrm>
    </dsp:sp>
    <dsp:sp modelId="{67CB9D27-1CF6-4DFD-A42F-6319BAA21147}">
      <dsp:nvSpPr>
        <dsp:cNvPr id="0" name=""/>
        <dsp:cNvSpPr/>
      </dsp:nvSpPr>
      <dsp:spPr>
        <a:xfrm>
          <a:off x="-124689" y="2835535"/>
          <a:ext cx="6151562" cy="21168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DD7939-BB86-4817-BFFD-D2FA55BA5013}">
      <dsp:nvSpPr>
        <dsp:cNvPr id="0" name=""/>
        <dsp:cNvSpPr/>
      </dsp:nvSpPr>
      <dsp:spPr>
        <a:xfrm>
          <a:off x="515662" y="3311829"/>
          <a:ext cx="1166552" cy="1164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EDEA66-D2EF-4ED2-9AED-901BDFB28BDE}">
      <dsp:nvSpPr>
        <dsp:cNvPr id="0" name=""/>
        <dsp:cNvSpPr/>
      </dsp:nvSpPr>
      <dsp:spPr>
        <a:xfrm>
          <a:off x="2066003" y="2672451"/>
          <a:ext cx="4210248" cy="244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254" tIns="224254" rIns="224254" bIns="224254" numCol="1" spcCol="1270" anchor="ctr" anchorCtr="0">
          <a:noAutofit/>
        </a:bodyPr>
        <a:lstStyle/>
        <a:p>
          <a:pPr marL="0" lvl="0" indent="0" algn="l" defTabSz="711200">
            <a:lnSpc>
              <a:spcPct val="90000"/>
            </a:lnSpc>
            <a:spcBef>
              <a:spcPct val="0"/>
            </a:spcBef>
            <a:spcAft>
              <a:spcPct val="35000"/>
            </a:spcAft>
            <a:buNone/>
          </a:pPr>
          <a:r>
            <a:rPr lang="en-US" sz="1600" b="1" i="0" u="none" kern="1200" dirty="0">
              <a:latin typeface="Cambria" panose="02040503050406030204" pitchFamily="18" charset="0"/>
            </a:rPr>
            <a:t>Nulls</a:t>
          </a:r>
          <a:endParaRPr lang="en-US" sz="1600" b="0" kern="1200" dirty="0">
            <a:latin typeface="Cambria" panose="02040503050406030204" pitchFamily="18" charset="0"/>
          </a:endParaRPr>
        </a:p>
        <a:p>
          <a:pPr marL="0" lvl="0" indent="0" algn="l" defTabSz="711200">
            <a:lnSpc>
              <a:spcPct val="90000"/>
            </a:lnSpc>
            <a:spcBef>
              <a:spcPct val="0"/>
            </a:spcBef>
            <a:spcAft>
              <a:spcPct val="35000"/>
            </a:spcAft>
            <a:buNone/>
          </a:pPr>
          <a:r>
            <a:rPr lang="en-US" sz="1600" b="0" i="0" u="none" kern="1200" dirty="0">
              <a:latin typeface="Cambria" panose="02040503050406030204" pitchFamily="18" charset="0"/>
            </a:rPr>
            <a:t>Null values occurred in text feature. This happens when a reddit user decides to only use the title field. So, decided not to drop null values as we did not want to lose valuable title info and instead filled them with unique text.</a:t>
          </a:r>
          <a:endParaRPr lang="en-US" sz="1600" b="0" kern="1200" dirty="0">
            <a:latin typeface="Cambria" panose="02040503050406030204" pitchFamily="18" charset="0"/>
          </a:endParaRPr>
        </a:p>
        <a:p>
          <a:pPr marL="0" lvl="0" indent="0" algn="l" defTabSz="711200">
            <a:lnSpc>
              <a:spcPct val="90000"/>
            </a:lnSpc>
            <a:spcBef>
              <a:spcPct val="0"/>
            </a:spcBef>
            <a:spcAft>
              <a:spcPct val="35000"/>
            </a:spcAft>
            <a:buNone/>
          </a:pPr>
          <a:endParaRPr lang="en-US" sz="1400" kern="1200" dirty="0"/>
        </a:p>
      </dsp:txBody>
      <dsp:txXfrm>
        <a:off x="2066003" y="2672451"/>
        <a:ext cx="4210248" cy="2445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E5457-720A-476A-8D8E-E93C1E790EF2}">
      <dsp:nvSpPr>
        <dsp:cNvPr id="0" name=""/>
        <dsp:cNvSpPr/>
      </dsp:nvSpPr>
      <dsp:spPr>
        <a:xfrm>
          <a:off x="0" y="857488"/>
          <a:ext cx="6151562" cy="15830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14879-1F90-42C6-AE44-3CECCA163D0F}">
      <dsp:nvSpPr>
        <dsp:cNvPr id="0" name=""/>
        <dsp:cNvSpPr/>
      </dsp:nvSpPr>
      <dsp:spPr>
        <a:xfrm>
          <a:off x="478874" y="1213675"/>
          <a:ext cx="870680" cy="870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A670ED-CA43-47DE-810F-25F762539010}">
      <dsp:nvSpPr>
        <dsp:cNvPr id="0" name=""/>
        <dsp:cNvSpPr/>
      </dsp:nvSpPr>
      <dsp:spPr>
        <a:xfrm>
          <a:off x="1828428" y="857488"/>
          <a:ext cx="4323134" cy="158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40" tIns="167540" rIns="167540" bIns="16754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ambria" panose="02040503050406030204" pitchFamily="18" charset="0"/>
            </a:rPr>
            <a:t>The dataset contains information (post text and titles) on posts acquired via Reddit’s API.</a:t>
          </a:r>
        </a:p>
      </dsp:txBody>
      <dsp:txXfrm>
        <a:off x="1828428" y="857488"/>
        <a:ext cx="4323134" cy="1583055"/>
      </dsp:txXfrm>
    </dsp:sp>
    <dsp:sp modelId="{824040C0-82F8-478F-ABCA-3B67FDB873F6}">
      <dsp:nvSpPr>
        <dsp:cNvPr id="0" name=""/>
        <dsp:cNvSpPr/>
      </dsp:nvSpPr>
      <dsp:spPr>
        <a:xfrm>
          <a:off x="0" y="2836306"/>
          <a:ext cx="6151562" cy="15830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B45FD-4107-4D76-BD72-BC361F666FE0}">
      <dsp:nvSpPr>
        <dsp:cNvPr id="0" name=""/>
        <dsp:cNvSpPr/>
      </dsp:nvSpPr>
      <dsp:spPr>
        <a:xfrm>
          <a:off x="478874" y="3192494"/>
          <a:ext cx="870680" cy="870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C48572-3E30-4DBA-9AED-C402323D1BF4}">
      <dsp:nvSpPr>
        <dsp:cNvPr id="0" name=""/>
        <dsp:cNvSpPr/>
      </dsp:nvSpPr>
      <dsp:spPr>
        <a:xfrm>
          <a:off x="1828428" y="2836306"/>
          <a:ext cx="4323134" cy="158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40" tIns="167540" rIns="167540" bIns="16754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ambria" panose="02040503050406030204" pitchFamily="18" charset="0"/>
            </a:rPr>
            <a:t>Dataset contains 1060 documents (rows) and 3 features (columns) of said info.</a:t>
          </a:r>
        </a:p>
      </dsp:txBody>
      <dsp:txXfrm>
        <a:off x="1828428" y="2836306"/>
        <a:ext cx="4323134" cy="15830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AD608E0-61EE-D241-AB4E-D1E8E9089FA6}" type="datetimeFigureOut">
              <a:rPr lang="en-US" smtClean="0"/>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37360399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608E0-61EE-D241-AB4E-D1E8E9089FA6}"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30757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608E0-61EE-D241-AB4E-D1E8E9089FA6}"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33306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D608E0-61EE-D241-AB4E-D1E8E9089FA6}" type="datetimeFigureOut">
              <a:rPr lang="en-US" smtClean="0"/>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24154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AD608E0-61EE-D241-AB4E-D1E8E9089FA6}" type="datetimeFigureOut">
              <a:rPr lang="en-US" smtClean="0"/>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40837872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D608E0-61EE-D241-AB4E-D1E8E9089FA6}" type="datetimeFigureOut">
              <a:rPr lang="en-US" smtClean="0"/>
              <a:t>4/23/20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120205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AD608E0-61EE-D241-AB4E-D1E8E9089FA6}" type="datetimeFigureOut">
              <a:rPr lang="en-US" smtClean="0"/>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5E80EF-1E38-3C49-BCD3-49775047E4F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927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08E0-61EE-D241-AB4E-D1E8E9089FA6}" type="datetimeFigureOut">
              <a:rPr lang="en-US" smtClean="0"/>
              <a:t>4/23/20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267519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608E0-61EE-D241-AB4E-D1E8E9089FA6}" type="datetimeFigureOut">
              <a:rPr lang="en-US" smtClean="0"/>
              <a:t>4/23/20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79771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AD608E0-61EE-D241-AB4E-D1E8E9089FA6}" type="datetimeFigureOut">
              <a:rPr lang="en-US" smtClean="0"/>
              <a:t>4/23/20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312283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AD608E0-61EE-D241-AB4E-D1E8E9089FA6}" type="datetimeFigureOut">
              <a:rPr lang="en-US" smtClean="0"/>
              <a:t>4/23/20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F5E80EF-1E38-3C49-BCD3-49775047E4FF}" type="slidenum">
              <a:rPr lang="en-US" smtClean="0"/>
              <a:t>‹#›</a:t>
            </a:fld>
            <a:endParaRPr lang="en-US"/>
          </a:p>
        </p:txBody>
      </p:sp>
    </p:spTree>
    <p:extLst>
      <p:ext uri="{BB962C8B-B14F-4D97-AF65-F5344CB8AC3E}">
        <p14:creationId xmlns:p14="http://schemas.microsoft.com/office/powerpoint/2010/main" val="170044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AD608E0-61EE-D241-AB4E-D1E8E9089FA6}" type="datetimeFigureOut">
              <a:rPr lang="en-US" smtClean="0"/>
              <a:t>4/23/20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F5E80EF-1E38-3C49-BCD3-49775047E4FF}" type="slidenum">
              <a:rPr lang="en-US" smtClean="0"/>
              <a:t>‹#›</a:t>
            </a:fld>
            <a:endParaRPr lang="en-US"/>
          </a:p>
        </p:txBody>
      </p:sp>
    </p:spTree>
    <p:extLst>
      <p:ext uri="{BB962C8B-B14F-4D97-AF65-F5344CB8AC3E}">
        <p14:creationId xmlns:p14="http://schemas.microsoft.com/office/powerpoint/2010/main" val="47909819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images.unsplash.com/photo-1501532358732-8b50b34df1c4?ixlib=rb-1.2.1&amp;ixid=eyJhcHBfaWQiOjEyMDd9&amp;w=1000&amp;q=8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https://images.unsplash.com/photo-1578374173705-969cbe6f2d6b?ixlib=rb-1.2.1&amp;ixid=eyJhcHBfaWQiOjEyMDd9&amp;w=1000&amp;q=80"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s://images.unsplash.com/photo-1502085671122-2d218cd434e6?ixlib=rb-1.2.1&amp;ixid=eyJhcHBfaWQiOjEyMDd9&amp;w=1000&amp;q=80"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5" name="Picture 10" descr="round gray USS Enterprise aircraft scale model">
            <a:extLst>
              <a:ext uri="{FF2B5EF4-FFF2-40B4-BE49-F238E27FC236}">
                <a16:creationId xmlns:a16="http://schemas.microsoft.com/office/drawing/2014/main" id="{D577BD9B-F472-6545-938C-0D4BA83DB294}"/>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t="4476" b="11255"/>
          <a:stretch>
            <a:fill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9027B4-FF3A-F549-BEAC-8694553B2881}"/>
              </a:ext>
            </a:extLst>
          </p:cNvPr>
          <p:cNvSpPr>
            <a:spLocks noGrp="1"/>
          </p:cNvSpPr>
          <p:nvPr>
            <p:ph type="ctrTitle"/>
          </p:nvPr>
        </p:nvSpPr>
        <p:spPr>
          <a:xfrm>
            <a:off x="1600200" y="2386743"/>
            <a:ext cx="8991600" cy="2774804"/>
          </a:xfrm>
          <a:solidFill>
            <a:schemeClr val="bg1">
              <a:alpha val="60000"/>
            </a:schemeClr>
          </a:solidFill>
          <a:ln w="38100" cap="sq">
            <a:solidFill>
              <a:schemeClr val="tx1"/>
            </a:solidFill>
            <a:miter lim="800000"/>
          </a:ln>
        </p:spPr>
        <p:txBody>
          <a:bodyPr anchor="ctr">
            <a:normAutofit/>
          </a:bodyPr>
          <a:lstStyle/>
          <a:p>
            <a:r>
              <a:rPr lang="en-US" sz="2100" dirty="0">
                <a:solidFill>
                  <a:schemeClr val="tx1"/>
                </a:solidFill>
                <a:latin typeface="Cambria" panose="02040503050406030204" pitchFamily="18" charset="0"/>
              </a:rPr>
              <a:t>Classifying Reddit Posts With Natural Language Processing and        </a:t>
            </a:r>
            <a:br>
              <a:rPr lang="en-US" sz="2100" dirty="0">
                <a:solidFill>
                  <a:schemeClr val="tx1"/>
                </a:solidFill>
                <a:latin typeface="Cambria" panose="02040503050406030204" pitchFamily="18" charset="0"/>
              </a:rPr>
            </a:br>
            <a:r>
              <a:rPr lang="en-US" sz="2100" dirty="0">
                <a:solidFill>
                  <a:schemeClr val="tx1"/>
                </a:solidFill>
                <a:latin typeface="Cambria" panose="02040503050406030204" pitchFamily="18" charset="0"/>
              </a:rPr>
              <a:t>Machine Learning</a:t>
            </a:r>
            <a:br>
              <a:rPr lang="en-US" sz="2100" dirty="0">
                <a:solidFill>
                  <a:schemeClr val="tx1"/>
                </a:solidFill>
                <a:latin typeface="Cambria" panose="02040503050406030204" pitchFamily="18" charset="0"/>
              </a:rPr>
            </a:br>
            <a:br>
              <a:rPr lang="en-US" sz="2100" dirty="0">
                <a:solidFill>
                  <a:schemeClr val="tx1"/>
                </a:solidFill>
                <a:latin typeface="Cambria" panose="02040503050406030204" pitchFamily="18" charset="0"/>
              </a:rPr>
            </a:br>
            <a:br>
              <a:rPr lang="en-US" sz="2100" dirty="0">
                <a:solidFill>
                  <a:schemeClr val="tx1"/>
                </a:solidFill>
                <a:latin typeface="Cambria" panose="02040503050406030204" pitchFamily="18" charset="0"/>
              </a:rPr>
            </a:br>
            <a:r>
              <a:rPr lang="en-US" sz="2100" dirty="0">
                <a:solidFill>
                  <a:schemeClr val="tx1"/>
                </a:solidFill>
                <a:latin typeface="Cambria" panose="02040503050406030204" pitchFamily="18" charset="0"/>
              </a:rPr>
              <a:t>BY</a:t>
            </a:r>
            <a:br>
              <a:rPr lang="en-US" sz="2100" dirty="0">
                <a:solidFill>
                  <a:schemeClr val="tx1"/>
                </a:solidFill>
                <a:latin typeface="Cambria" panose="02040503050406030204" pitchFamily="18" charset="0"/>
              </a:rPr>
            </a:br>
            <a:r>
              <a:rPr lang="en-US" sz="2100" dirty="0" err="1">
                <a:solidFill>
                  <a:schemeClr val="tx1"/>
                </a:solidFill>
                <a:latin typeface="Cambria" panose="02040503050406030204" pitchFamily="18" charset="0"/>
              </a:rPr>
              <a:t>Upasana</a:t>
            </a:r>
            <a:r>
              <a:rPr lang="en-US" sz="2100" dirty="0">
                <a:solidFill>
                  <a:schemeClr val="tx1"/>
                </a:solidFill>
                <a:latin typeface="Cambria" panose="02040503050406030204" pitchFamily="18" charset="0"/>
              </a:rPr>
              <a:t> Mahanta</a:t>
            </a:r>
            <a:br>
              <a:rPr lang="en-US" sz="2100" b="1" dirty="0">
                <a:solidFill>
                  <a:schemeClr val="tx1"/>
                </a:solidFill>
                <a:latin typeface="Cambria" panose="02040503050406030204" pitchFamily="18" charset="0"/>
              </a:rPr>
            </a:br>
            <a:endParaRPr lang="en-US" sz="2100" dirty="0">
              <a:solidFill>
                <a:schemeClr val="tx1"/>
              </a:solidFill>
              <a:latin typeface="Cambria" panose="02040503050406030204" pitchFamily="18" charset="0"/>
            </a:endParaRPr>
          </a:p>
        </p:txBody>
      </p:sp>
      <p:sp>
        <p:nvSpPr>
          <p:cNvPr id="4" name="Rectangle 2">
            <a:extLst>
              <a:ext uri="{FF2B5EF4-FFF2-40B4-BE49-F238E27FC236}">
                <a16:creationId xmlns:a16="http://schemas.microsoft.com/office/drawing/2014/main" id="{B5553D11-6A38-9F41-9D86-5CFE3EAAF87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1489634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D197-582C-0E47-9AA4-87A09982BC95}"/>
              </a:ext>
            </a:extLst>
          </p:cNvPr>
          <p:cNvSpPr>
            <a:spLocks noGrp="1"/>
          </p:cNvSpPr>
          <p:nvPr>
            <p:ph type="title"/>
          </p:nvPr>
        </p:nvSpPr>
        <p:spPr>
          <a:xfrm>
            <a:off x="2231136" y="467418"/>
            <a:ext cx="7729728" cy="952308"/>
          </a:xfrm>
          <a:solidFill>
            <a:srgbClr val="FFFFFF"/>
          </a:solidFill>
        </p:spPr>
        <p:txBody>
          <a:bodyPr>
            <a:normAutofit fontScale="90000"/>
          </a:bodyPr>
          <a:lstStyle/>
          <a:p>
            <a:br>
              <a:rPr lang="en-US" sz="2000" b="1" dirty="0"/>
            </a:br>
            <a:br>
              <a:rPr lang="en-US" sz="2000" b="1" dirty="0"/>
            </a:br>
            <a:r>
              <a:rPr lang="en-US" sz="2200" b="1" dirty="0">
                <a:latin typeface="Cambria" panose="02040503050406030204" pitchFamily="18" charset="0"/>
              </a:rPr>
              <a:t>FEATURE ENGINEERING</a:t>
            </a:r>
            <a:br>
              <a:rPr lang="en-US" sz="2000" dirty="0"/>
            </a:br>
            <a:br>
              <a:rPr lang="en-US" sz="2000" dirty="0"/>
            </a:br>
            <a:endParaRPr lang="en-US" sz="2000" dirty="0"/>
          </a:p>
        </p:txBody>
      </p:sp>
      <p:sp>
        <p:nvSpPr>
          <p:cNvPr id="3" name="Content Placeholder 2">
            <a:extLst>
              <a:ext uri="{FF2B5EF4-FFF2-40B4-BE49-F238E27FC236}">
                <a16:creationId xmlns:a16="http://schemas.microsoft.com/office/drawing/2014/main" id="{B42CE4EC-6357-6745-8578-C601FB8C7A4F}"/>
              </a:ext>
            </a:extLst>
          </p:cNvPr>
          <p:cNvSpPr>
            <a:spLocks noGrp="1"/>
          </p:cNvSpPr>
          <p:nvPr>
            <p:ph idx="1"/>
          </p:nvPr>
        </p:nvSpPr>
        <p:spPr>
          <a:xfrm>
            <a:off x="1706062" y="1843590"/>
            <a:ext cx="8779512" cy="3766254"/>
          </a:xfrm>
        </p:spPr>
        <p:txBody>
          <a:bodyPr>
            <a:normAutofit lnSpcReduction="10000"/>
          </a:bodyPr>
          <a:lstStyle/>
          <a:p>
            <a:pPr fontAlgn="base"/>
            <a:r>
              <a:rPr lang="en-US" dirty="0">
                <a:latin typeface="Cambria" panose="02040503050406030204" pitchFamily="18" charset="0"/>
              </a:rPr>
              <a:t>Split the data into two sets – Training and  test data  </a:t>
            </a:r>
          </a:p>
          <a:p>
            <a:pPr fontAlgn="base"/>
            <a:r>
              <a:rPr lang="en-US" dirty="0">
                <a:latin typeface="Cambria" panose="02040503050406030204" pitchFamily="18" charset="0"/>
              </a:rPr>
              <a:t>Count vectorizer</a:t>
            </a:r>
          </a:p>
          <a:p>
            <a:pPr lvl="1" fontAlgn="base"/>
            <a:r>
              <a:rPr lang="en-US" dirty="0">
                <a:latin typeface="Cambria" panose="02040503050406030204" pitchFamily="18" charset="0"/>
              </a:rPr>
              <a:t>Converts a collection of text documents (my rows of text data) to a matrix of token counts</a:t>
            </a:r>
          </a:p>
          <a:p>
            <a:pPr fontAlgn="base"/>
            <a:r>
              <a:rPr lang="en-US" dirty="0">
                <a:latin typeface="Cambria" panose="02040503050406030204" pitchFamily="18" charset="0"/>
              </a:rPr>
              <a:t>Hyperparameters:</a:t>
            </a:r>
          </a:p>
          <a:p>
            <a:pPr lvl="1" fontAlgn="base"/>
            <a:r>
              <a:rPr lang="en-US" dirty="0">
                <a:latin typeface="Cambria" panose="02040503050406030204" pitchFamily="18" charset="0"/>
              </a:rPr>
              <a:t>stop words = ‘English' (text &amp; title)</a:t>
            </a:r>
          </a:p>
          <a:p>
            <a:pPr lvl="1" fontAlgn="base"/>
            <a:r>
              <a:rPr lang="en-US" dirty="0">
                <a:latin typeface="Cambria" panose="02040503050406030204" pitchFamily="18" charset="0"/>
              </a:rPr>
              <a:t>max_features =  5_000</a:t>
            </a:r>
          </a:p>
          <a:p>
            <a:pPr lvl="1" fontAlgn="base"/>
            <a:r>
              <a:rPr lang="en-US" dirty="0">
                <a:latin typeface="Cambria" panose="02040503050406030204" pitchFamily="18" charset="0"/>
              </a:rPr>
              <a:t>ngram_range = (1, 2)</a:t>
            </a:r>
          </a:p>
          <a:p>
            <a:pPr lvl="1" fontAlgn="base"/>
            <a:r>
              <a:rPr lang="en-US" dirty="0">
                <a:latin typeface="Cambria" panose="02040503050406030204" pitchFamily="18" charset="0"/>
              </a:rPr>
              <a:t> min_df =  .3</a:t>
            </a:r>
          </a:p>
          <a:p>
            <a:pPr lvl="1" fontAlgn="base"/>
            <a:r>
              <a:rPr lang="en-US" dirty="0">
                <a:latin typeface="Cambria" panose="02040503050406030204" pitchFamily="18" charset="0"/>
              </a:rPr>
              <a:t>max_df = .95</a:t>
            </a:r>
          </a:p>
          <a:p>
            <a:pPr fontAlgn="base"/>
            <a:r>
              <a:rPr lang="en-US" dirty="0">
                <a:latin typeface="Cambria" panose="02040503050406030204" pitchFamily="18" charset="0"/>
              </a:rPr>
              <a:t>New Data Frame shape = (710, 350)</a:t>
            </a:r>
          </a:p>
          <a:p>
            <a:endParaRPr lang="en-US" dirty="0">
              <a:solidFill>
                <a:srgbClr val="404040"/>
              </a:solidFill>
            </a:endParaRPr>
          </a:p>
        </p:txBody>
      </p:sp>
    </p:spTree>
    <p:extLst>
      <p:ext uri="{BB962C8B-B14F-4D97-AF65-F5344CB8AC3E}">
        <p14:creationId xmlns:p14="http://schemas.microsoft.com/office/powerpoint/2010/main" val="336899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6273E3-7084-444A-A41B-E19A091AAF72}"/>
              </a:ext>
            </a:extLst>
          </p:cNvPr>
          <p:cNvPicPr>
            <a:picLocks noGrp="1" noChangeAspect="1"/>
          </p:cNvPicPr>
          <p:nvPr>
            <p:ph idx="1"/>
          </p:nvPr>
        </p:nvPicPr>
        <p:blipFill>
          <a:blip r:embed="rId2"/>
          <a:stretch>
            <a:fillRect/>
          </a:stretch>
        </p:blipFill>
        <p:spPr>
          <a:xfrm>
            <a:off x="2010916" y="804334"/>
            <a:ext cx="8170167" cy="5249332"/>
          </a:xfrm>
          <a:prstGeom prst="rect">
            <a:avLst/>
          </a:prstGeom>
        </p:spPr>
      </p:pic>
    </p:spTree>
    <p:extLst>
      <p:ext uri="{BB962C8B-B14F-4D97-AF65-F5344CB8AC3E}">
        <p14:creationId xmlns:p14="http://schemas.microsoft.com/office/powerpoint/2010/main" val="290526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BCE8D16-FC87-9E4E-A44D-76002F8198EC}"/>
              </a:ext>
            </a:extLst>
          </p:cNvPr>
          <p:cNvPicPr>
            <a:picLocks noGrp="1" noChangeAspect="1"/>
          </p:cNvPicPr>
          <p:nvPr>
            <p:ph idx="1"/>
          </p:nvPr>
        </p:nvPicPr>
        <p:blipFill>
          <a:blip r:embed="rId2"/>
          <a:stretch>
            <a:fillRect/>
          </a:stretch>
        </p:blipFill>
        <p:spPr>
          <a:xfrm>
            <a:off x="2671763" y="1500188"/>
            <a:ext cx="7500937" cy="4186237"/>
          </a:xfrm>
        </p:spPr>
      </p:pic>
    </p:spTree>
    <p:extLst>
      <p:ext uri="{BB962C8B-B14F-4D97-AF65-F5344CB8AC3E}">
        <p14:creationId xmlns:p14="http://schemas.microsoft.com/office/powerpoint/2010/main" val="427262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A4E0F60-30B8-A54B-BCB7-466D031A7B61}"/>
              </a:ext>
            </a:extLst>
          </p:cNvPr>
          <p:cNvPicPr>
            <a:picLocks noChangeAspect="1"/>
          </p:cNvPicPr>
          <p:nvPr/>
        </p:nvPicPr>
        <p:blipFill>
          <a:blip r:embed="rId2"/>
          <a:stretch>
            <a:fillRect/>
          </a:stretch>
        </p:blipFill>
        <p:spPr>
          <a:xfrm>
            <a:off x="2503273" y="1800225"/>
            <a:ext cx="6612151" cy="3770262"/>
          </a:xfrm>
          <a:prstGeom prst="rect">
            <a:avLst/>
          </a:prstGeom>
        </p:spPr>
      </p:pic>
    </p:spTree>
    <p:extLst>
      <p:ext uri="{BB962C8B-B14F-4D97-AF65-F5344CB8AC3E}">
        <p14:creationId xmlns:p14="http://schemas.microsoft.com/office/powerpoint/2010/main" val="356447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picture containing text&#10;&#10;Description automatically generated">
            <a:extLst>
              <a:ext uri="{FF2B5EF4-FFF2-40B4-BE49-F238E27FC236}">
                <a16:creationId xmlns:a16="http://schemas.microsoft.com/office/drawing/2014/main" id="{02915F8E-572E-7A41-AD1C-FE5C4626C450}"/>
              </a:ext>
            </a:extLst>
          </p:cNvPr>
          <p:cNvPicPr>
            <a:picLocks noGrp="1" noChangeAspect="1"/>
          </p:cNvPicPr>
          <p:nvPr>
            <p:ph idx="1"/>
          </p:nvPr>
        </p:nvPicPr>
        <p:blipFill>
          <a:blip r:embed="rId2"/>
          <a:stretch>
            <a:fillRect/>
          </a:stretch>
        </p:blipFill>
        <p:spPr>
          <a:xfrm>
            <a:off x="2601183" y="1248156"/>
            <a:ext cx="6456362" cy="4150518"/>
          </a:xfrm>
        </p:spPr>
      </p:pic>
    </p:spTree>
    <p:extLst>
      <p:ext uri="{BB962C8B-B14F-4D97-AF65-F5344CB8AC3E}">
        <p14:creationId xmlns:p14="http://schemas.microsoft.com/office/powerpoint/2010/main" val="131441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00FA6FDF-9900-3445-8144-B69C2C9EB9DD}"/>
              </a:ext>
            </a:extLst>
          </p:cNvPr>
          <p:cNvPicPr>
            <a:picLocks noGrp="1" noChangeAspect="1"/>
          </p:cNvPicPr>
          <p:nvPr>
            <p:ph idx="1"/>
          </p:nvPr>
        </p:nvPicPr>
        <p:blipFill>
          <a:blip r:embed="rId2"/>
          <a:stretch>
            <a:fillRect/>
          </a:stretch>
        </p:blipFill>
        <p:spPr>
          <a:xfrm>
            <a:off x="1657350" y="1248156"/>
            <a:ext cx="8758237" cy="4361688"/>
          </a:xfrm>
        </p:spPr>
      </p:pic>
    </p:spTree>
    <p:extLst>
      <p:ext uri="{BB962C8B-B14F-4D97-AF65-F5344CB8AC3E}">
        <p14:creationId xmlns:p14="http://schemas.microsoft.com/office/powerpoint/2010/main" val="58286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0C970A3-8EC8-3A40-A290-A2C499C10BA5}"/>
              </a:ext>
            </a:extLst>
          </p:cNvPr>
          <p:cNvPicPr>
            <a:picLocks noChangeAspect="1"/>
          </p:cNvPicPr>
          <p:nvPr/>
        </p:nvPicPr>
        <p:blipFill>
          <a:blip r:embed="rId2"/>
          <a:stretch>
            <a:fillRect/>
          </a:stretch>
        </p:blipFill>
        <p:spPr>
          <a:xfrm>
            <a:off x="2043113" y="1047643"/>
            <a:ext cx="7672387" cy="3945610"/>
          </a:xfrm>
          <a:prstGeom prst="rect">
            <a:avLst/>
          </a:prstGeom>
        </p:spPr>
      </p:pic>
    </p:spTree>
    <p:extLst>
      <p:ext uri="{BB962C8B-B14F-4D97-AF65-F5344CB8AC3E}">
        <p14:creationId xmlns:p14="http://schemas.microsoft.com/office/powerpoint/2010/main" val="380008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D197-582C-0E47-9AA4-87A09982BC95}"/>
              </a:ext>
            </a:extLst>
          </p:cNvPr>
          <p:cNvSpPr>
            <a:spLocks noGrp="1"/>
          </p:cNvSpPr>
          <p:nvPr>
            <p:ph type="title"/>
          </p:nvPr>
        </p:nvSpPr>
        <p:spPr>
          <a:xfrm>
            <a:off x="2230954" y="563365"/>
            <a:ext cx="7729728" cy="780738"/>
          </a:xfrm>
          <a:solidFill>
            <a:srgbClr val="FFFFFF"/>
          </a:solidFill>
        </p:spPr>
        <p:txBody>
          <a:bodyPr>
            <a:normAutofit fontScale="90000"/>
          </a:bodyPr>
          <a:lstStyle/>
          <a:p>
            <a:br>
              <a:rPr lang="en-US" sz="2200" b="1" dirty="0">
                <a:latin typeface="Cambria" panose="02040503050406030204" pitchFamily="18" charset="0"/>
              </a:rPr>
            </a:br>
            <a:br>
              <a:rPr lang="en-US" sz="2200" b="1" dirty="0">
                <a:latin typeface="Cambria" panose="02040503050406030204" pitchFamily="18" charset="0"/>
              </a:rPr>
            </a:br>
            <a:r>
              <a:rPr lang="en-US" sz="2200" b="1" dirty="0">
                <a:latin typeface="Cambria" panose="02040503050406030204" pitchFamily="18" charset="0"/>
              </a:rPr>
              <a:t>Model Fitting</a:t>
            </a:r>
            <a:br>
              <a:rPr lang="en-US" sz="2000" dirty="0"/>
            </a:br>
            <a:br>
              <a:rPr lang="en-US" sz="2000" dirty="0"/>
            </a:br>
            <a:endParaRPr lang="en-US" sz="2000" dirty="0"/>
          </a:p>
        </p:txBody>
      </p:sp>
      <p:sp>
        <p:nvSpPr>
          <p:cNvPr id="3" name="Content Placeholder 2">
            <a:extLst>
              <a:ext uri="{FF2B5EF4-FFF2-40B4-BE49-F238E27FC236}">
                <a16:creationId xmlns:a16="http://schemas.microsoft.com/office/drawing/2014/main" id="{B42CE4EC-6357-6745-8578-C601FB8C7A4F}"/>
              </a:ext>
            </a:extLst>
          </p:cNvPr>
          <p:cNvSpPr>
            <a:spLocks noGrp="1"/>
          </p:cNvSpPr>
          <p:nvPr>
            <p:ph idx="1"/>
          </p:nvPr>
        </p:nvSpPr>
        <p:spPr>
          <a:xfrm>
            <a:off x="1706062" y="1899176"/>
            <a:ext cx="8779512" cy="3599256"/>
          </a:xfrm>
        </p:spPr>
        <p:txBody>
          <a:bodyPr>
            <a:noAutofit/>
          </a:bodyPr>
          <a:lstStyle/>
          <a:p>
            <a:pPr marL="0" indent="0" fontAlgn="base">
              <a:buNone/>
            </a:pPr>
            <a:r>
              <a:rPr lang="en-US" sz="1600" b="1" dirty="0">
                <a:latin typeface="Cambria" panose="02040503050406030204" pitchFamily="18" charset="0"/>
              </a:rPr>
              <a:t>Logistic Regression</a:t>
            </a:r>
            <a:endParaRPr lang="en-US" sz="1600" dirty="0">
              <a:latin typeface="Cambria" panose="02040503050406030204" pitchFamily="18" charset="0"/>
            </a:endParaRPr>
          </a:p>
          <a:p>
            <a:pPr marL="0" indent="0" fontAlgn="base">
              <a:buNone/>
            </a:pPr>
            <a:r>
              <a:rPr lang="en-US" sz="1600" dirty="0">
                <a:latin typeface="Cambria" panose="02040503050406030204" pitchFamily="18" charset="0"/>
              </a:rPr>
              <a:t>Model #1</a:t>
            </a:r>
          </a:p>
          <a:p>
            <a:pPr lvl="1" fontAlgn="base"/>
            <a:r>
              <a:rPr lang="en-US" dirty="0">
                <a:latin typeface="Cambria" panose="02040503050406030204" pitchFamily="18" charset="0"/>
              </a:rPr>
              <a:t>Best params = {solver: ‘</a:t>
            </a:r>
            <a:r>
              <a:rPr lang="en-US" dirty="0" err="1">
                <a:latin typeface="Cambria" panose="02040503050406030204" pitchFamily="18" charset="0"/>
              </a:rPr>
              <a:t>lbfgs</a:t>
            </a:r>
            <a:r>
              <a:rPr lang="en-US" dirty="0">
                <a:latin typeface="Cambria" panose="02040503050406030204" pitchFamily="18" charset="0"/>
              </a:rPr>
              <a:t>’, penalty: l2}</a:t>
            </a:r>
          </a:p>
          <a:p>
            <a:pPr lvl="1" fontAlgn="base"/>
            <a:r>
              <a:rPr lang="en-US" dirty="0">
                <a:latin typeface="Cambria" panose="02040503050406030204" pitchFamily="18" charset="0"/>
              </a:rPr>
              <a:t>Score = Train: 99%, Test: 95%</a:t>
            </a:r>
          </a:p>
          <a:p>
            <a:pPr marL="0" indent="0" fontAlgn="base">
              <a:buNone/>
            </a:pPr>
            <a:endParaRPr lang="en-US" sz="1600" b="1" dirty="0">
              <a:latin typeface="Cambria" panose="02040503050406030204" pitchFamily="18" charset="0"/>
            </a:endParaRPr>
          </a:p>
          <a:p>
            <a:pPr marL="0" indent="0" fontAlgn="base">
              <a:buNone/>
            </a:pPr>
            <a:r>
              <a:rPr lang="en-US" sz="1600" b="1" dirty="0">
                <a:latin typeface="Cambria" panose="02040503050406030204" pitchFamily="18" charset="0"/>
              </a:rPr>
              <a:t>Multinomial NB</a:t>
            </a:r>
            <a:endParaRPr lang="en-US" sz="1600" dirty="0">
              <a:solidFill>
                <a:srgbClr val="404040"/>
              </a:solidFill>
              <a:latin typeface="Cambria" panose="02040503050406030204" pitchFamily="18" charset="0"/>
            </a:endParaRPr>
          </a:p>
          <a:p>
            <a:pPr fontAlgn="base"/>
            <a:r>
              <a:rPr lang="en-US" sz="1600" dirty="0">
                <a:latin typeface="Cambria" panose="02040503050406030204" pitchFamily="18" charset="0"/>
              </a:rPr>
              <a:t>Model #2</a:t>
            </a:r>
          </a:p>
          <a:p>
            <a:pPr lvl="1" fontAlgn="base"/>
            <a:r>
              <a:rPr lang="en-US" dirty="0">
                <a:latin typeface="Cambria" panose="02040503050406030204" pitchFamily="18" charset="0"/>
              </a:rPr>
              <a:t>Best params = {alpha: 1, fit prior: True}</a:t>
            </a:r>
          </a:p>
          <a:p>
            <a:pPr lvl="1" fontAlgn="base"/>
            <a:r>
              <a:rPr lang="en-US" dirty="0">
                <a:latin typeface="Cambria" panose="02040503050406030204" pitchFamily="18" charset="0"/>
              </a:rPr>
              <a:t>Accuracy = 99%</a:t>
            </a:r>
          </a:p>
          <a:p>
            <a:pPr lvl="1" fontAlgn="base"/>
            <a:endParaRPr lang="en-US" dirty="0">
              <a:latin typeface="Cambria" panose="02040503050406030204" pitchFamily="18" charset="0"/>
            </a:endParaRPr>
          </a:p>
        </p:txBody>
      </p:sp>
    </p:spTree>
    <p:extLst>
      <p:ext uri="{BB962C8B-B14F-4D97-AF65-F5344CB8AC3E}">
        <p14:creationId xmlns:p14="http://schemas.microsoft.com/office/powerpoint/2010/main" val="405161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D197-582C-0E47-9AA4-87A09982BC95}"/>
              </a:ext>
            </a:extLst>
          </p:cNvPr>
          <p:cNvSpPr>
            <a:spLocks noGrp="1"/>
          </p:cNvSpPr>
          <p:nvPr>
            <p:ph type="title"/>
          </p:nvPr>
        </p:nvSpPr>
        <p:spPr>
          <a:xfrm>
            <a:off x="2231136" y="467419"/>
            <a:ext cx="7729728" cy="780738"/>
          </a:xfrm>
          <a:solidFill>
            <a:srgbClr val="FFFFFF"/>
          </a:solidFill>
        </p:spPr>
        <p:txBody>
          <a:bodyPr>
            <a:normAutofit fontScale="90000"/>
          </a:bodyPr>
          <a:lstStyle/>
          <a:p>
            <a:br>
              <a:rPr lang="en-US" b="1" dirty="0"/>
            </a:br>
            <a:br>
              <a:rPr lang="en-US" b="1" dirty="0"/>
            </a:br>
            <a:br>
              <a:rPr lang="en-US" b="1" dirty="0"/>
            </a:br>
            <a:r>
              <a:rPr lang="en-US" sz="2200" b="1" dirty="0">
                <a:latin typeface="Cambria" panose="02040503050406030204" pitchFamily="18" charset="0"/>
              </a:rPr>
              <a:t>Insights</a:t>
            </a:r>
            <a:br>
              <a:rPr lang="en-US" sz="2000" dirty="0"/>
            </a:br>
            <a:br>
              <a:rPr lang="en-US" sz="2000" dirty="0"/>
            </a:br>
            <a:br>
              <a:rPr lang="en-US" sz="2000" dirty="0"/>
            </a:br>
            <a:br>
              <a:rPr lang="en-US" sz="2000" dirty="0"/>
            </a:br>
            <a:endParaRPr lang="en-US" sz="2000" dirty="0"/>
          </a:p>
        </p:txBody>
      </p:sp>
      <p:sp>
        <p:nvSpPr>
          <p:cNvPr id="3" name="Content Placeholder 2">
            <a:extLst>
              <a:ext uri="{FF2B5EF4-FFF2-40B4-BE49-F238E27FC236}">
                <a16:creationId xmlns:a16="http://schemas.microsoft.com/office/drawing/2014/main" id="{B42CE4EC-6357-6745-8578-C601FB8C7A4F}"/>
              </a:ext>
            </a:extLst>
          </p:cNvPr>
          <p:cNvSpPr>
            <a:spLocks noGrp="1"/>
          </p:cNvSpPr>
          <p:nvPr>
            <p:ph idx="1"/>
          </p:nvPr>
        </p:nvSpPr>
        <p:spPr>
          <a:xfrm>
            <a:off x="1706244" y="2432249"/>
            <a:ext cx="8779512" cy="1993503"/>
          </a:xfrm>
        </p:spPr>
        <p:txBody>
          <a:bodyPr>
            <a:normAutofit/>
          </a:bodyPr>
          <a:lstStyle/>
          <a:p>
            <a:pPr fontAlgn="base"/>
            <a:r>
              <a:rPr lang="en-US" sz="2000" dirty="0">
                <a:latin typeface="Cambria" panose="02040503050406030204" pitchFamily="18" charset="0"/>
              </a:rPr>
              <a:t>Our 2nd Multinomial NB was our best model</a:t>
            </a:r>
          </a:p>
          <a:p>
            <a:pPr lvl="1" fontAlgn="base"/>
            <a:r>
              <a:rPr lang="en-US" sz="2000" dirty="0">
                <a:latin typeface="Cambria" panose="02040503050406030204" pitchFamily="18" charset="0"/>
              </a:rPr>
              <a:t>Accuracy score = 99%</a:t>
            </a:r>
          </a:p>
          <a:p>
            <a:pPr marL="0" indent="0" fontAlgn="base">
              <a:buNone/>
            </a:pPr>
            <a:endParaRPr lang="en-US" sz="2000" dirty="0">
              <a:latin typeface="Cambria" panose="02040503050406030204" pitchFamily="18" charset="0"/>
            </a:endParaRPr>
          </a:p>
          <a:p>
            <a:pPr fontAlgn="base"/>
            <a:r>
              <a:rPr lang="en-US" sz="2000" dirty="0">
                <a:latin typeface="Cambria" panose="02040503050406030204" pitchFamily="18" charset="0"/>
              </a:rPr>
              <a:t>All of our models were slightly overfit</a:t>
            </a:r>
          </a:p>
          <a:p>
            <a:pPr fontAlgn="base"/>
            <a:endParaRPr lang="en-US" dirty="0">
              <a:latin typeface="Cambria" panose="02040503050406030204" pitchFamily="18" charset="0"/>
            </a:endParaRPr>
          </a:p>
          <a:p>
            <a:endParaRPr lang="en-US" dirty="0">
              <a:solidFill>
                <a:srgbClr val="404040"/>
              </a:solidFill>
            </a:endParaRPr>
          </a:p>
        </p:txBody>
      </p:sp>
    </p:spTree>
    <p:extLst>
      <p:ext uri="{BB962C8B-B14F-4D97-AF65-F5344CB8AC3E}">
        <p14:creationId xmlns:p14="http://schemas.microsoft.com/office/powerpoint/2010/main" val="2955827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D197-582C-0E47-9AA4-87A09982BC95}"/>
              </a:ext>
            </a:extLst>
          </p:cNvPr>
          <p:cNvSpPr>
            <a:spLocks noGrp="1"/>
          </p:cNvSpPr>
          <p:nvPr>
            <p:ph type="title"/>
          </p:nvPr>
        </p:nvSpPr>
        <p:spPr>
          <a:xfrm>
            <a:off x="2231136" y="467419"/>
            <a:ext cx="7729728" cy="763140"/>
          </a:xfrm>
          <a:solidFill>
            <a:srgbClr val="FFFFFF"/>
          </a:solidFill>
        </p:spPr>
        <p:txBody>
          <a:bodyPr>
            <a:normAutofit fontScale="90000"/>
          </a:bodyPr>
          <a:lstStyle/>
          <a:p>
            <a:br>
              <a:rPr lang="en-US" sz="2000" b="1" dirty="0">
                <a:latin typeface="Cambria" panose="02040503050406030204" pitchFamily="18" charset="0"/>
              </a:rPr>
            </a:br>
            <a:br>
              <a:rPr lang="en-US" sz="2000" b="1" dirty="0">
                <a:latin typeface="Cambria" panose="02040503050406030204" pitchFamily="18" charset="0"/>
              </a:rPr>
            </a:br>
            <a:r>
              <a:rPr lang="en-US" sz="2000" b="1" dirty="0">
                <a:latin typeface="Cambria" panose="02040503050406030204" pitchFamily="18" charset="0"/>
              </a:rPr>
              <a:t>Recommendations</a:t>
            </a:r>
            <a:br>
              <a:rPr lang="en-US" sz="2000" dirty="0"/>
            </a:br>
            <a:br>
              <a:rPr lang="en-US" sz="2000" dirty="0"/>
            </a:br>
            <a:endParaRPr lang="en-US" sz="2000" dirty="0"/>
          </a:p>
        </p:txBody>
      </p:sp>
      <p:sp>
        <p:nvSpPr>
          <p:cNvPr id="3" name="Content Placeholder 2">
            <a:extLst>
              <a:ext uri="{FF2B5EF4-FFF2-40B4-BE49-F238E27FC236}">
                <a16:creationId xmlns:a16="http://schemas.microsoft.com/office/drawing/2014/main" id="{B42CE4EC-6357-6745-8578-C601FB8C7A4F}"/>
              </a:ext>
            </a:extLst>
          </p:cNvPr>
          <p:cNvSpPr>
            <a:spLocks noGrp="1"/>
          </p:cNvSpPr>
          <p:nvPr>
            <p:ph idx="1"/>
          </p:nvPr>
        </p:nvSpPr>
        <p:spPr>
          <a:xfrm>
            <a:off x="1706062" y="2291262"/>
            <a:ext cx="8779512" cy="2879256"/>
          </a:xfrm>
        </p:spPr>
        <p:txBody>
          <a:bodyPr>
            <a:normAutofit/>
          </a:bodyPr>
          <a:lstStyle/>
          <a:p>
            <a:pPr fontAlgn="base"/>
            <a:r>
              <a:rPr lang="en-US" dirty="0">
                <a:solidFill>
                  <a:srgbClr val="404040"/>
                </a:solidFill>
                <a:latin typeface="Cambria" panose="02040503050406030204" pitchFamily="18" charset="0"/>
              </a:rPr>
              <a:t>Go with Multinomial Naive Bayes Model #2</a:t>
            </a:r>
          </a:p>
          <a:p>
            <a:pPr lvl="1" fontAlgn="base"/>
            <a:r>
              <a:rPr lang="en-US" dirty="0">
                <a:solidFill>
                  <a:srgbClr val="404040"/>
                </a:solidFill>
                <a:latin typeface="Cambria" panose="02040503050406030204" pitchFamily="18" charset="0"/>
              </a:rPr>
              <a:t>handled bias/variance the best</a:t>
            </a:r>
          </a:p>
          <a:p>
            <a:pPr fontAlgn="base"/>
            <a:r>
              <a:rPr lang="en-US" dirty="0">
                <a:solidFill>
                  <a:srgbClr val="404040"/>
                </a:solidFill>
                <a:latin typeface="Cambria" panose="02040503050406030204" pitchFamily="18" charset="0"/>
              </a:rPr>
              <a:t>Explore new features</a:t>
            </a:r>
          </a:p>
          <a:p>
            <a:pPr lvl="1" fontAlgn="base"/>
            <a:r>
              <a:rPr lang="en-US" dirty="0">
                <a:solidFill>
                  <a:srgbClr val="404040"/>
                </a:solidFill>
                <a:latin typeface="Cambria" panose="02040503050406030204" pitchFamily="18" charset="0"/>
              </a:rPr>
              <a:t>Upvotes</a:t>
            </a:r>
          </a:p>
          <a:p>
            <a:pPr lvl="1" fontAlgn="base"/>
            <a:r>
              <a:rPr lang="en-US" dirty="0">
                <a:solidFill>
                  <a:srgbClr val="404040"/>
                </a:solidFill>
                <a:latin typeface="Cambria" panose="02040503050406030204" pitchFamily="18" charset="0"/>
              </a:rPr>
              <a:t>Post comments</a:t>
            </a:r>
          </a:p>
          <a:p>
            <a:pPr marL="0" indent="0" fontAlgn="base">
              <a:buNone/>
            </a:pPr>
            <a:endParaRPr lang="en-US" dirty="0">
              <a:solidFill>
                <a:srgbClr val="404040"/>
              </a:solidFill>
            </a:endParaRPr>
          </a:p>
          <a:p>
            <a:endParaRPr lang="en-US" dirty="0">
              <a:solidFill>
                <a:srgbClr val="404040"/>
              </a:solidFill>
            </a:endParaRPr>
          </a:p>
        </p:txBody>
      </p:sp>
    </p:spTree>
    <p:extLst>
      <p:ext uri="{BB962C8B-B14F-4D97-AF65-F5344CB8AC3E}">
        <p14:creationId xmlns:p14="http://schemas.microsoft.com/office/powerpoint/2010/main" val="23180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 name="Picture 12" descr="gray jet plane">
            <a:extLst>
              <a:ext uri="{FF2B5EF4-FFF2-40B4-BE49-F238E27FC236}">
                <a16:creationId xmlns:a16="http://schemas.microsoft.com/office/drawing/2014/main" id="{45202972-0C94-AE49-9562-226B5275D37A}"/>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t="1004" r="1" b="18058"/>
          <a:stretch>
            <a:fillRect/>
          </a:stretch>
        </p:blipFill>
        <p:spPr bwMode="auto">
          <a:xfrm>
            <a:off x="4650909" y="10"/>
            <a:ext cx="7541090" cy="6857989"/>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031C3F-45E9-4E4D-9B29-FA3E7C3F03F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latin typeface="Cambria" panose="02040503050406030204" pitchFamily="18" charset="0"/>
              </a:rPr>
              <a:t>Introduction</a:t>
            </a:r>
          </a:p>
        </p:txBody>
      </p:sp>
      <p:sp>
        <p:nvSpPr>
          <p:cNvPr id="3" name="Content Placeholder 2">
            <a:extLst>
              <a:ext uri="{FF2B5EF4-FFF2-40B4-BE49-F238E27FC236}">
                <a16:creationId xmlns:a16="http://schemas.microsoft.com/office/drawing/2014/main" id="{DC4CA762-41BA-2940-84D6-CB756D1F7CAD}"/>
              </a:ext>
            </a:extLst>
          </p:cNvPr>
          <p:cNvSpPr>
            <a:spLocks noGrp="1"/>
          </p:cNvSpPr>
          <p:nvPr>
            <p:ph idx="1"/>
          </p:nvPr>
        </p:nvSpPr>
        <p:spPr>
          <a:xfrm>
            <a:off x="643468" y="2638044"/>
            <a:ext cx="3363974" cy="3415622"/>
          </a:xfrm>
        </p:spPr>
        <p:txBody>
          <a:bodyPr>
            <a:normAutofit/>
          </a:bodyPr>
          <a:lstStyle/>
          <a:p>
            <a:pPr>
              <a:lnSpc>
                <a:spcPct val="90000"/>
              </a:lnSpc>
            </a:pPr>
            <a:r>
              <a:rPr lang="en-US" sz="1500" dirty="0">
                <a:solidFill>
                  <a:schemeClr val="bg1"/>
                </a:solidFill>
                <a:latin typeface="Cambria" panose="02040503050406030204" pitchFamily="18" charset="0"/>
              </a:rPr>
              <a:t>Star Trek and Star Wars are American media franchises which present alternative scenarios of space adventure. </a:t>
            </a:r>
          </a:p>
          <a:p>
            <a:pPr marL="0" indent="0">
              <a:lnSpc>
                <a:spcPct val="90000"/>
              </a:lnSpc>
              <a:buNone/>
            </a:pPr>
            <a:endParaRPr lang="en-US" sz="1500" dirty="0">
              <a:solidFill>
                <a:schemeClr val="bg1"/>
              </a:solidFill>
              <a:latin typeface="Cambria" panose="02040503050406030204" pitchFamily="18" charset="0"/>
            </a:endParaRPr>
          </a:p>
          <a:p>
            <a:pPr>
              <a:lnSpc>
                <a:spcPct val="90000"/>
              </a:lnSpc>
            </a:pPr>
            <a:r>
              <a:rPr lang="en-US" sz="1500" dirty="0">
                <a:solidFill>
                  <a:schemeClr val="bg1"/>
                </a:solidFill>
                <a:latin typeface="Cambria" panose="02040503050406030204" pitchFamily="18" charset="0"/>
              </a:rPr>
              <a:t>The two franchises are dominant in this setting of storytelling and have offered various forms of media productions for decades that manage billions of dollars of intellectual property, providing employment and entertainment for billions of people around the world.</a:t>
            </a:r>
          </a:p>
        </p:txBody>
      </p:sp>
      <p:sp>
        <p:nvSpPr>
          <p:cNvPr id="4" name="Rectangle 2">
            <a:extLst>
              <a:ext uri="{FF2B5EF4-FFF2-40B4-BE49-F238E27FC236}">
                <a16:creationId xmlns:a16="http://schemas.microsoft.com/office/drawing/2014/main" id="{D6C6F4B5-AB7F-014D-AF75-C8F12AAF035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1070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EDF0A-0ED5-F34C-9C55-743BC2C9CBCD}"/>
              </a:ext>
            </a:extLst>
          </p:cNvPr>
          <p:cNvSpPr>
            <a:spLocks noGrp="1"/>
          </p:cNvSpPr>
          <p:nvPr>
            <p:ph type="title"/>
          </p:nvPr>
        </p:nvSpPr>
        <p:spPr>
          <a:xfrm>
            <a:off x="2231136" y="467418"/>
            <a:ext cx="7729728" cy="918470"/>
          </a:xfrm>
          <a:solidFill>
            <a:srgbClr val="FFFFFF"/>
          </a:solidFill>
        </p:spPr>
        <p:txBody>
          <a:bodyPr>
            <a:normAutofit/>
          </a:bodyPr>
          <a:lstStyle/>
          <a:p>
            <a:r>
              <a:rPr lang="en-US" dirty="0">
                <a:latin typeface="Cambria" panose="02040503050406030204" pitchFamily="18" charset="0"/>
              </a:rPr>
              <a:t>Cont.…</a:t>
            </a:r>
            <a:r>
              <a:rPr lang="en-US" dirty="0"/>
              <a:t>..</a:t>
            </a:r>
          </a:p>
        </p:txBody>
      </p:sp>
      <p:sp>
        <p:nvSpPr>
          <p:cNvPr id="3" name="Content Placeholder 2">
            <a:extLst>
              <a:ext uri="{FF2B5EF4-FFF2-40B4-BE49-F238E27FC236}">
                <a16:creationId xmlns:a16="http://schemas.microsoft.com/office/drawing/2014/main" id="{9D4B231F-3076-5D4C-BFA0-E42FDE98F12E}"/>
              </a:ext>
            </a:extLst>
          </p:cNvPr>
          <p:cNvSpPr>
            <a:spLocks noGrp="1"/>
          </p:cNvSpPr>
          <p:nvPr>
            <p:ph idx="1"/>
          </p:nvPr>
        </p:nvSpPr>
        <p:spPr>
          <a:xfrm>
            <a:off x="1706062" y="2291262"/>
            <a:ext cx="8779512" cy="2879256"/>
          </a:xfrm>
        </p:spPr>
        <p:txBody>
          <a:bodyPr>
            <a:normAutofit/>
          </a:bodyPr>
          <a:lstStyle/>
          <a:p>
            <a:r>
              <a:rPr lang="en-US" dirty="0">
                <a:solidFill>
                  <a:srgbClr val="404040"/>
                </a:solidFill>
                <a:latin typeface="Cambria" panose="02040503050406030204" pitchFamily="18" charset="0"/>
              </a:rPr>
              <a:t>As we may have gathered, posts in Star War and Star Trek will definitely  have a lot of crossover. Whether you’re boldly going where no man has gone before or you’re already in a galaxy far, far away, you’ve probably heard the age-old debate about which of science fiction’s two biggest franchises is better. Geeks, freaks, scientists and even casual fans have long been arguing in every corner of the galaxy about Star Wars and Star Trek. Which is better and why?</a:t>
            </a:r>
          </a:p>
          <a:p>
            <a:endParaRPr lang="en-US" dirty="0">
              <a:solidFill>
                <a:srgbClr val="404040"/>
              </a:solidFill>
            </a:endParaRPr>
          </a:p>
        </p:txBody>
      </p:sp>
    </p:spTree>
    <p:extLst>
      <p:ext uri="{BB962C8B-B14F-4D97-AF65-F5344CB8AC3E}">
        <p14:creationId xmlns:p14="http://schemas.microsoft.com/office/powerpoint/2010/main" val="356205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1C3F-45E9-4E4D-9B29-FA3E7C3F03F6}"/>
              </a:ext>
            </a:extLst>
          </p:cNvPr>
          <p:cNvSpPr>
            <a:spLocks noGrp="1"/>
          </p:cNvSpPr>
          <p:nvPr>
            <p:ph type="title"/>
          </p:nvPr>
        </p:nvSpPr>
        <p:spPr>
          <a:xfrm>
            <a:off x="804672" y="964692"/>
            <a:ext cx="3066937" cy="1188720"/>
          </a:xfrm>
        </p:spPr>
        <p:txBody>
          <a:bodyPr>
            <a:normAutofit/>
          </a:bodyPr>
          <a:lstStyle/>
          <a:p>
            <a:r>
              <a:rPr lang="en-US" sz="2600" dirty="0">
                <a:latin typeface="Cambria" panose="02040503050406030204" pitchFamily="18" charset="0"/>
              </a:rPr>
              <a:t>Sample : post</a:t>
            </a:r>
          </a:p>
        </p:txBody>
      </p:sp>
      <p:sp>
        <p:nvSpPr>
          <p:cNvPr id="3" name="Content Placeholder 2">
            <a:extLst>
              <a:ext uri="{FF2B5EF4-FFF2-40B4-BE49-F238E27FC236}">
                <a16:creationId xmlns:a16="http://schemas.microsoft.com/office/drawing/2014/main" id="{DC4CA762-41BA-2940-84D6-CB756D1F7CAD}"/>
              </a:ext>
            </a:extLst>
          </p:cNvPr>
          <p:cNvSpPr>
            <a:spLocks noGrp="1"/>
          </p:cNvSpPr>
          <p:nvPr>
            <p:ph idx="1"/>
          </p:nvPr>
        </p:nvSpPr>
        <p:spPr>
          <a:xfrm>
            <a:off x="976006" y="3323844"/>
            <a:ext cx="3063765" cy="1657227"/>
          </a:xfrm>
        </p:spPr>
        <p:txBody>
          <a:bodyPr>
            <a:normAutofit/>
          </a:bodyPr>
          <a:lstStyle/>
          <a:p>
            <a:pPr>
              <a:lnSpc>
                <a:spcPct val="90000"/>
              </a:lnSpc>
            </a:pPr>
            <a:r>
              <a:rPr lang="en-US" sz="2400" dirty="0">
                <a:latin typeface="Cambria" panose="02040503050406030204" pitchFamily="18" charset="0"/>
              </a:rPr>
              <a:t>Class 0 : Star Wars</a:t>
            </a:r>
          </a:p>
          <a:p>
            <a:pPr marL="0" indent="0">
              <a:lnSpc>
                <a:spcPct val="90000"/>
              </a:lnSpc>
              <a:buNone/>
            </a:pPr>
            <a:endParaRPr lang="en-US" sz="2400" dirty="0">
              <a:latin typeface="Cambria" panose="02040503050406030204" pitchFamily="18" charset="0"/>
            </a:endParaRPr>
          </a:p>
          <a:p>
            <a:pPr>
              <a:lnSpc>
                <a:spcPct val="90000"/>
              </a:lnSpc>
            </a:pPr>
            <a:r>
              <a:rPr lang="en-US" sz="2400" dirty="0">
                <a:latin typeface="Cambria" panose="02040503050406030204" pitchFamily="18" charset="0"/>
              </a:rPr>
              <a:t>Class 1:  Star Trek</a:t>
            </a:r>
          </a:p>
        </p:txBody>
      </p:sp>
      <p:sp>
        <p:nvSpPr>
          <p:cNvPr id="72" name="Rectangle 7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11" descr="landscape photo of mountain island">
            <a:extLst>
              <a:ext uri="{FF2B5EF4-FFF2-40B4-BE49-F238E27FC236}">
                <a16:creationId xmlns:a16="http://schemas.microsoft.com/office/drawing/2014/main" id="{9FABCFFC-B2C0-D841-8A86-83E03F9672B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4823366" y="1479230"/>
            <a:ext cx="6227064" cy="39074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D6C6F4B5-AB7F-014D-AF75-C8F12AAF035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1176AB7D-2F82-284E-9A8A-7654A50243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6031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6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35D6777-9AA0-044F-8DE2-D4D585C350BE}"/>
              </a:ext>
            </a:extLst>
          </p:cNvPr>
          <p:cNvPicPr>
            <a:picLocks noChangeAspect="1"/>
          </p:cNvPicPr>
          <p:nvPr/>
        </p:nvPicPr>
        <p:blipFill>
          <a:blip r:embed="rId2"/>
          <a:stretch>
            <a:fillRect/>
          </a:stretch>
        </p:blipFill>
        <p:spPr>
          <a:xfrm>
            <a:off x="3352800" y="1124712"/>
            <a:ext cx="5486400" cy="4608576"/>
          </a:xfrm>
          <a:prstGeom prst="rect">
            <a:avLst/>
          </a:prstGeom>
        </p:spPr>
      </p:pic>
    </p:spTree>
    <p:extLst>
      <p:ext uri="{BB962C8B-B14F-4D97-AF65-F5344CB8AC3E}">
        <p14:creationId xmlns:p14="http://schemas.microsoft.com/office/powerpoint/2010/main" val="421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F3C00-9289-BF43-B214-2AB79696EF2E}"/>
              </a:ext>
            </a:extLst>
          </p:cNvPr>
          <p:cNvSpPr>
            <a:spLocks noGrp="1"/>
          </p:cNvSpPr>
          <p:nvPr>
            <p:ph type="title"/>
          </p:nvPr>
        </p:nvSpPr>
        <p:spPr>
          <a:xfrm>
            <a:off x="2231136" y="467418"/>
            <a:ext cx="7729728" cy="916214"/>
          </a:xfrm>
          <a:solidFill>
            <a:srgbClr val="FFFFFF"/>
          </a:solidFill>
        </p:spPr>
        <p:txBody>
          <a:bodyPr>
            <a:normAutofit fontScale="90000"/>
          </a:bodyPr>
          <a:lstStyle/>
          <a:p>
            <a:br>
              <a:rPr lang="en-US" sz="1100" b="1" dirty="0"/>
            </a:br>
            <a:br>
              <a:rPr lang="en-US" sz="1100" b="1" dirty="0"/>
            </a:br>
            <a:br>
              <a:rPr lang="en-US" sz="1100" b="1" dirty="0"/>
            </a:br>
            <a:br>
              <a:rPr lang="en-US" sz="1100" b="1" dirty="0"/>
            </a:br>
            <a:br>
              <a:rPr lang="en-US" sz="1100" b="1" dirty="0"/>
            </a:br>
            <a:r>
              <a:rPr lang="en-US" sz="3200" b="1" dirty="0">
                <a:latin typeface="Cambria" panose="02040503050406030204" pitchFamily="18" charset="0"/>
              </a:rPr>
              <a:t>The Problem</a:t>
            </a:r>
            <a:br>
              <a:rPr lang="en-US" sz="3200" dirty="0">
                <a:latin typeface="Cambria" panose="02040503050406030204" pitchFamily="18" charset="0"/>
              </a:rPr>
            </a:br>
            <a:br>
              <a:rPr lang="en-US" sz="3200" dirty="0">
                <a:latin typeface="Cambria" panose="02040503050406030204" pitchFamily="18" charset="0"/>
              </a:rPr>
            </a:br>
            <a:endParaRPr lang="en-US" sz="3200" dirty="0">
              <a:latin typeface="Cambria" panose="02040503050406030204" pitchFamily="18" charset="0"/>
            </a:endParaRPr>
          </a:p>
        </p:txBody>
      </p:sp>
      <p:sp>
        <p:nvSpPr>
          <p:cNvPr id="3" name="Content Placeholder 2">
            <a:extLst>
              <a:ext uri="{FF2B5EF4-FFF2-40B4-BE49-F238E27FC236}">
                <a16:creationId xmlns:a16="http://schemas.microsoft.com/office/drawing/2014/main" id="{DE3F915D-4AE4-EB42-BEC5-F3FB6DF19A61}"/>
              </a:ext>
            </a:extLst>
          </p:cNvPr>
          <p:cNvSpPr>
            <a:spLocks noGrp="1"/>
          </p:cNvSpPr>
          <p:nvPr>
            <p:ph idx="1"/>
          </p:nvPr>
        </p:nvSpPr>
        <p:spPr>
          <a:xfrm>
            <a:off x="1706062" y="2610853"/>
            <a:ext cx="8779512" cy="2009274"/>
          </a:xfrm>
        </p:spPr>
        <p:txBody>
          <a:bodyPr>
            <a:normAutofit/>
          </a:bodyPr>
          <a:lstStyle/>
          <a:p>
            <a:pPr fontAlgn="base"/>
            <a:r>
              <a:rPr lang="en-US" dirty="0">
                <a:solidFill>
                  <a:srgbClr val="404040"/>
                </a:solidFill>
                <a:latin typeface="Cambria" panose="02040503050406030204" pitchFamily="18" charset="0"/>
              </a:rPr>
              <a:t>Build a binary classification model that can distinguish which of two subreddits, (r/Star Trek or r/Star Wars), a particular  post belongs to. </a:t>
            </a:r>
          </a:p>
          <a:p>
            <a:pPr marL="0" indent="0" fontAlgn="base">
              <a:buNone/>
            </a:pPr>
            <a:endParaRPr lang="en-US" dirty="0">
              <a:solidFill>
                <a:srgbClr val="404040"/>
              </a:solidFill>
              <a:latin typeface="Cambria" panose="02040503050406030204" pitchFamily="18" charset="0"/>
            </a:endParaRPr>
          </a:p>
          <a:p>
            <a:pPr fontAlgn="base"/>
            <a:r>
              <a:rPr lang="en-US" dirty="0">
                <a:solidFill>
                  <a:srgbClr val="404040"/>
                </a:solidFill>
                <a:latin typeface="Cambria" panose="02040503050406030204" pitchFamily="18" charset="0"/>
              </a:rPr>
              <a:t>In this post go through a process using Natural Language Processing (NLP) and classification modeling to classify Reddit posts from Star Wars and Star Trek</a:t>
            </a:r>
          </a:p>
          <a:p>
            <a:pPr marL="0" indent="0" fontAlgn="base">
              <a:buNone/>
            </a:pPr>
            <a:endParaRPr lang="en-US" dirty="0">
              <a:solidFill>
                <a:srgbClr val="404040"/>
              </a:solidFill>
              <a:latin typeface="Cambria" panose="02040503050406030204" pitchFamily="18" charset="0"/>
            </a:endParaRPr>
          </a:p>
        </p:txBody>
      </p:sp>
    </p:spTree>
    <p:extLst>
      <p:ext uri="{BB962C8B-B14F-4D97-AF65-F5344CB8AC3E}">
        <p14:creationId xmlns:p14="http://schemas.microsoft.com/office/powerpoint/2010/main" val="214415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D197-582C-0E47-9AA4-87A09982BC9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br>
              <a:rPr lang="en-US" sz="2300" b="1">
                <a:solidFill>
                  <a:srgbClr val="FFFFFF"/>
                </a:solidFill>
                <a:latin typeface="Cambria" panose="02040503050406030204" pitchFamily="18" charset="0"/>
              </a:rPr>
            </a:br>
            <a:br>
              <a:rPr lang="en-US" sz="2300" b="1">
                <a:solidFill>
                  <a:srgbClr val="FFFFFF"/>
                </a:solidFill>
                <a:latin typeface="Cambria" panose="02040503050406030204" pitchFamily="18" charset="0"/>
              </a:rPr>
            </a:br>
            <a:r>
              <a:rPr lang="en-US" sz="2300" b="1">
                <a:solidFill>
                  <a:srgbClr val="FFFFFF"/>
                </a:solidFill>
                <a:latin typeface="Cambria" panose="02040503050406030204" pitchFamily="18" charset="0"/>
              </a:rPr>
              <a:t>Data Cleaning &amp; Exploration</a:t>
            </a:r>
            <a:br>
              <a:rPr lang="en-US" sz="2300">
                <a:solidFill>
                  <a:srgbClr val="FFFFFF"/>
                </a:solidFill>
                <a:latin typeface="Cambria" panose="02040503050406030204" pitchFamily="18" charset="0"/>
              </a:rPr>
            </a:br>
            <a:br>
              <a:rPr lang="en-US" sz="2300">
                <a:solidFill>
                  <a:srgbClr val="FFFFFF"/>
                </a:solidFill>
                <a:latin typeface="Cambria" panose="02040503050406030204" pitchFamily="18" charset="0"/>
              </a:rPr>
            </a:br>
            <a:endParaRPr lang="en-US" sz="2300">
              <a:solidFill>
                <a:srgbClr val="FFFFFF"/>
              </a:solidFill>
              <a:latin typeface="Cambria" panose="02040503050406030204" pitchFamily="18" charset="0"/>
            </a:endParaRPr>
          </a:p>
        </p:txBody>
      </p:sp>
      <p:sp>
        <p:nvSpPr>
          <p:cNvPr id="3" name="Content Placeholder 2">
            <a:extLst>
              <a:ext uri="{FF2B5EF4-FFF2-40B4-BE49-F238E27FC236}">
                <a16:creationId xmlns:a16="http://schemas.microsoft.com/office/drawing/2014/main" id="{B42CE4EC-6357-6745-8578-C601FB8C7A4F}"/>
              </a:ext>
            </a:extLst>
          </p:cNvPr>
          <p:cNvSpPr>
            <a:spLocks noGrp="1"/>
          </p:cNvSpPr>
          <p:nvPr>
            <p:ph idx="1"/>
          </p:nvPr>
        </p:nvSpPr>
        <p:spPr>
          <a:xfrm>
            <a:off x="5591695" y="1402080"/>
            <a:ext cx="5320696" cy="4053840"/>
          </a:xfrm>
        </p:spPr>
        <p:txBody>
          <a:bodyPr anchor="ctr">
            <a:normAutofit/>
          </a:bodyPr>
          <a:lstStyle/>
          <a:p>
            <a:pPr fontAlgn="base"/>
            <a:r>
              <a:rPr lang="en-US" sz="2000" dirty="0">
                <a:latin typeface="Cambria" panose="02040503050406030204" pitchFamily="18" charset="0"/>
              </a:rPr>
              <a:t>Checking for and cleaning null values and duplicates; and visualizing the data to better understand it.</a:t>
            </a:r>
          </a:p>
        </p:txBody>
      </p:sp>
    </p:spTree>
    <p:extLst>
      <p:ext uri="{BB962C8B-B14F-4D97-AF65-F5344CB8AC3E}">
        <p14:creationId xmlns:p14="http://schemas.microsoft.com/office/powerpoint/2010/main" val="394856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D197-582C-0E47-9AA4-87A09982BC95}"/>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br>
              <a:rPr lang="en-US" sz="2000" b="1" dirty="0">
                <a:latin typeface="Cambria" panose="02040503050406030204" pitchFamily="18" charset="0"/>
              </a:rPr>
            </a:br>
            <a:r>
              <a:rPr lang="en-US" sz="2000" b="1" dirty="0">
                <a:latin typeface="Cambria" panose="02040503050406030204" pitchFamily="18" charset="0"/>
              </a:rPr>
              <a:t>The Unclean Data</a:t>
            </a:r>
            <a:br>
              <a:rPr lang="en-US" sz="2000" dirty="0"/>
            </a:br>
            <a:br>
              <a:rPr lang="en-US" sz="2000" dirty="0"/>
            </a:br>
            <a:endParaRPr lang="en-US" sz="2000" dirty="0"/>
          </a:p>
        </p:txBody>
      </p:sp>
      <p:sp useBgFill="1">
        <p:nvSpPr>
          <p:cNvPr id="21" name="Rectangle 2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1C22EAB0-71CC-4D10-A4E7-3B7DB4D1C85A}"/>
              </a:ext>
            </a:extLst>
          </p:cNvPr>
          <p:cNvGraphicFramePr>
            <a:graphicFrameLocks noGrp="1"/>
          </p:cNvGraphicFramePr>
          <p:nvPr>
            <p:ph idx="1"/>
            <p:extLst>
              <p:ext uri="{D42A27DB-BD31-4B8C-83A1-F6EECF244321}">
                <p14:modId xmlns:p14="http://schemas.microsoft.com/office/powerpoint/2010/main" val="120377457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9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D197-582C-0E47-9AA4-87A09982BC95}"/>
              </a:ext>
            </a:extLst>
          </p:cNvPr>
          <p:cNvSpPr>
            <a:spLocks noGrp="1"/>
          </p:cNvSpPr>
          <p:nvPr>
            <p:ph type="title"/>
          </p:nvPr>
        </p:nvSpPr>
        <p:spPr>
          <a:xfrm>
            <a:off x="640080" y="2681105"/>
            <a:ext cx="3401568" cy="1495794"/>
          </a:xfrm>
          <a:solidFill>
            <a:srgbClr val="FFFFFF"/>
          </a:solidFill>
          <a:ln>
            <a:solidFill>
              <a:srgbClr val="262626"/>
            </a:solidFill>
          </a:ln>
        </p:spPr>
        <p:txBody>
          <a:bodyPr>
            <a:normAutofit fontScale="90000"/>
          </a:bodyPr>
          <a:lstStyle/>
          <a:p>
            <a:br>
              <a:rPr lang="en-US" sz="2000" b="1" dirty="0">
                <a:latin typeface="Cambria" panose="02040503050406030204" pitchFamily="18" charset="0"/>
              </a:rPr>
            </a:br>
            <a:r>
              <a:rPr lang="en-US" sz="2000" b="1" dirty="0">
                <a:latin typeface="Cambria" panose="02040503050406030204" pitchFamily="18" charset="0"/>
              </a:rPr>
              <a:t>Data Cleaning &amp; Exploration</a:t>
            </a:r>
            <a:br>
              <a:rPr lang="en-US" sz="2000" dirty="0"/>
            </a:br>
            <a:br>
              <a:rPr lang="en-US" sz="2000" dirty="0"/>
            </a:br>
            <a:endParaRPr lang="en-US" sz="2000" dirty="0"/>
          </a:p>
        </p:txBody>
      </p:sp>
      <p:sp useBgFill="1">
        <p:nvSpPr>
          <p:cNvPr id="21" name="Rectangle 2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C3736BB6-2DAC-4869-93BC-99C991EDA8EE}"/>
              </a:ext>
            </a:extLst>
          </p:cNvPr>
          <p:cNvGraphicFramePr>
            <a:graphicFrameLocks noGrp="1"/>
          </p:cNvGraphicFramePr>
          <p:nvPr>
            <p:ph idx="1"/>
            <p:extLst>
              <p:ext uri="{D42A27DB-BD31-4B8C-83A1-F6EECF244321}">
                <p14:modId xmlns:p14="http://schemas.microsoft.com/office/powerpoint/2010/main" val="1669740327"/>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40136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191</TotalTime>
  <Words>589</Words>
  <Application>Microsoft Macintosh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Cambria</vt:lpstr>
      <vt:lpstr>Gill Sans MT</vt:lpstr>
      <vt:lpstr>Parcel</vt:lpstr>
      <vt:lpstr>Classifying Reddit Posts With Natural Language Processing and         Machine Learning   BY Upasana Mahanta </vt:lpstr>
      <vt:lpstr>Introduction</vt:lpstr>
      <vt:lpstr>Cont.…..</vt:lpstr>
      <vt:lpstr>Sample : post</vt:lpstr>
      <vt:lpstr>PowerPoint Presentation</vt:lpstr>
      <vt:lpstr>     The Problem  </vt:lpstr>
      <vt:lpstr>  Data Cleaning &amp; Exploration  </vt:lpstr>
      <vt:lpstr> The Unclean Data  </vt:lpstr>
      <vt:lpstr> Data Cleaning &amp; Exploration  </vt:lpstr>
      <vt:lpstr>  FEATURE ENGINEERING  </vt:lpstr>
      <vt:lpstr>PowerPoint Presentation</vt:lpstr>
      <vt:lpstr>PowerPoint Presentation</vt:lpstr>
      <vt:lpstr>PowerPoint Presentation</vt:lpstr>
      <vt:lpstr>PowerPoint Presentation</vt:lpstr>
      <vt:lpstr>PowerPoint Presentation</vt:lpstr>
      <vt:lpstr>PowerPoint Presentation</vt:lpstr>
      <vt:lpstr>  Model Fitting  </vt:lpstr>
      <vt:lpstr>   Insights    </vt:lpstr>
      <vt:lpstr>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Reddit Posts With Natural Language Processing and         Machine Learning   BY Upasana Mahanta </dc:title>
  <dc:creator>Microsoft Office User</dc:creator>
  <cp:lastModifiedBy>Microsoft Office User</cp:lastModifiedBy>
  <cp:revision>36</cp:revision>
  <dcterms:created xsi:type="dcterms:W3CDTF">2020-04-24T02:10:34Z</dcterms:created>
  <dcterms:modified xsi:type="dcterms:W3CDTF">2020-04-24T05:21:56Z</dcterms:modified>
</cp:coreProperties>
</file>