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98" r:id="rId5"/>
    <p:sldId id="299" r:id="rId6"/>
    <p:sldId id="305" r:id="rId7"/>
    <p:sldId id="301" r:id="rId8"/>
    <p:sldId id="302" r:id="rId9"/>
    <p:sldId id="303" r:id="rId10"/>
    <p:sldId id="304"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Segoe UI" panose="020B0502040204020203" pitchFamily="34" charset="0"/>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36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D89A8E"/>
    <a:srgbClr val="52C3E5"/>
    <a:srgbClr val="B7472A"/>
    <a:srgbClr val="9B2E15"/>
    <a:srgbClr val="F5F5F5"/>
    <a:srgbClr val="D24726"/>
    <a:srgbClr val="9FCDB3"/>
    <a:srgbClr val="2173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41"/>
  </p:normalViewPr>
  <p:slideViewPr>
    <p:cSldViewPr snapToGrid="0" showGuides="1">
      <p:cViewPr varScale="1">
        <p:scale>
          <a:sx n="110" d="100"/>
          <a:sy n="110" d="100"/>
        </p:scale>
        <p:origin x="1542" y="96"/>
      </p:cViewPr>
      <p:guideLst>
        <p:guide orient="horz" pos="2880"/>
        <p:guide pos="3618"/>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37" d="100"/>
        <a:sy n="13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80680FBE-A8DF-4758-9AC4-3A9E1039168F}"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EC13577B-6902-467D-A26C-08A0DD5E4E03}"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Image Placeholder 1"/>
          <p:cNvSpPr>
            <a:spLocks noGrp="1" noRot="1" noChangeAspect="1" noTextEdit="1"/>
          </p:cNvSpPr>
          <p:nvPr>
            <p:ph type="sldImg"/>
          </p:nvPr>
        </p:nvSpPr>
        <p:spPr>
          <a:ln>
            <a:solidFill>
              <a:srgbClr val="000000"/>
            </a:solidFill>
            <a:miter/>
          </a:ln>
        </p:spPr>
      </p:sp>
      <p:sp>
        <p:nvSpPr>
          <p:cNvPr id="8195"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a:ln>
            <a:solidFill>
              <a:srgbClr val="000000"/>
            </a:solidFill>
            <a:miter/>
          </a:ln>
        </p:spPr>
      </p:sp>
      <p:sp>
        <p:nvSpPr>
          <p:cNvPr id="26627"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a:ln>
            <a:solidFill>
              <a:srgbClr val="000000"/>
            </a:solidFill>
            <a:miter/>
          </a:ln>
        </p:spPr>
      </p:sp>
      <p:sp>
        <p:nvSpPr>
          <p:cNvPr id="28675"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noTextEdit="1"/>
          </p:cNvSpPr>
          <p:nvPr>
            <p:ph type="sldImg"/>
          </p:nvPr>
        </p:nvSpPr>
        <p:spPr>
          <a:ln>
            <a:solidFill>
              <a:srgbClr val="000000"/>
            </a:solidFill>
            <a:miter/>
          </a:ln>
        </p:spPr>
      </p:sp>
      <p:sp>
        <p:nvSpPr>
          <p:cNvPr id="30723"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a:ln>
            <a:solidFill>
              <a:srgbClr val="000000"/>
            </a:solidFill>
            <a:miter/>
          </a:ln>
        </p:spPr>
      </p:sp>
      <p:sp>
        <p:nvSpPr>
          <p:cNvPr id="32771"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a:ln>
            <a:solidFill>
              <a:srgbClr val="000000"/>
            </a:solidFill>
            <a:miter/>
          </a:ln>
        </p:spPr>
      </p:sp>
      <p:sp>
        <p:nvSpPr>
          <p:cNvPr id="34819"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Image Placeholder 1"/>
          <p:cNvSpPr>
            <a:spLocks noGrp="1" noRot="1" noChangeAspect="1" noTextEdit="1"/>
          </p:cNvSpPr>
          <p:nvPr>
            <p:ph type="sldImg"/>
          </p:nvPr>
        </p:nvSpPr>
        <p:spPr>
          <a:ln>
            <a:solidFill>
              <a:srgbClr val="000000"/>
            </a:solidFill>
            <a:miter/>
          </a:ln>
        </p:spPr>
      </p:sp>
      <p:sp>
        <p:nvSpPr>
          <p:cNvPr id="36867"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a:ln>
            <a:solidFill>
              <a:srgbClr val="000000"/>
            </a:solidFill>
            <a:miter/>
          </a:ln>
        </p:spPr>
      </p:sp>
      <p:sp>
        <p:nvSpPr>
          <p:cNvPr id="38915"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a:ln>
            <a:solidFill>
              <a:srgbClr val="000000"/>
            </a:solidFill>
            <a:miter/>
          </a:ln>
        </p:spPr>
      </p:sp>
      <p:sp>
        <p:nvSpPr>
          <p:cNvPr id="40963"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Image Placeholder 1"/>
          <p:cNvSpPr>
            <a:spLocks noGrp="1" noRot="1" noChangeAspect="1" noTextEdit="1"/>
          </p:cNvSpPr>
          <p:nvPr>
            <p:ph type="sldImg"/>
          </p:nvPr>
        </p:nvSpPr>
        <p:spPr>
          <a:ln>
            <a:solidFill>
              <a:srgbClr val="000000"/>
            </a:solidFill>
            <a:miter/>
          </a:ln>
        </p:spPr>
      </p:sp>
      <p:sp>
        <p:nvSpPr>
          <p:cNvPr id="43011"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Image Placeholder 1"/>
          <p:cNvSpPr>
            <a:spLocks noGrp="1" noRot="1" noChangeAspect="1" noTextEdit="1"/>
          </p:cNvSpPr>
          <p:nvPr>
            <p:ph type="sldImg"/>
          </p:nvPr>
        </p:nvSpPr>
        <p:spPr>
          <a:ln>
            <a:solidFill>
              <a:srgbClr val="000000"/>
            </a:solidFill>
            <a:miter/>
          </a:ln>
        </p:spPr>
      </p:sp>
      <p:sp>
        <p:nvSpPr>
          <p:cNvPr id="45059"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Image Placeholder 1"/>
          <p:cNvSpPr>
            <a:spLocks noGrp="1" noRot="1" noChangeAspect="1" noTextEdit="1"/>
          </p:cNvSpPr>
          <p:nvPr>
            <p:ph type="sldImg"/>
          </p:nvPr>
        </p:nvSpPr>
        <p:spPr>
          <a:ln>
            <a:solidFill>
              <a:srgbClr val="000000"/>
            </a:solidFill>
            <a:miter/>
          </a:ln>
        </p:spPr>
      </p:sp>
      <p:sp>
        <p:nvSpPr>
          <p:cNvPr id="10243"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a:ln>
            <a:solidFill>
              <a:srgbClr val="000000"/>
            </a:solidFill>
            <a:miter/>
          </a:ln>
        </p:spPr>
      </p:sp>
      <p:sp>
        <p:nvSpPr>
          <p:cNvPr id="47107"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Image Placeholder 1"/>
          <p:cNvSpPr>
            <a:spLocks noGrp="1" noRot="1" noChangeAspect="1" noTextEdit="1"/>
          </p:cNvSpPr>
          <p:nvPr>
            <p:ph type="sldImg"/>
          </p:nvPr>
        </p:nvSpPr>
        <p:spPr>
          <a:ln>
            <a:solidFill>
              <a:srgbClr val="000000"/>
            </a:solidFill>
            <a:miter/>
          </a:ln>
        </p:spPr>
      </p:sp>
      <p:sp>
        <p:nvSpPr>
          <p:cNvPr id="12291"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Image Placeholder 1"/>
          <p:cNvSpPr>
            <a:spLocks noGrp="1" noRot="1" noChangeAspect="1" noTextEdit="1"/>
          </p:cNvSpPr>
          <p:nvPr>
            <p:ph type="sldImg"/>
          </p:nvPr>
        </p:nvSpPr>
        <p:spPr>
          <a:ln>
            <a:solidFill>
              <a:srgbClr val="000000"/>
            </a:solidFill>
            <a:miter/>
          </a:ln>
        </p:spPr>
      </p:sp>
      <p:sp>
        <p:nvSpPr>
          <p:cNvPr id="14339"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Image Placeholder 1"/>
          <p:cNvSpPr>
            <a:spLocks noGrp="1" noRot="1" noChangeAspect="1" noTextEdit="1"/>
          </p:cNvSpPr>
          <p:nvPr>
            <p:ph type="sldImg"/>
          </p:nvPr>
        </p:nvSpPr>
        <p:spPr>
          <a:ln>
            <a:solidFill>
              <a:srgbClr val="000000"/>
            </a:solidFill>
            <a:miter/>
          </a:ln>
        </p:spPr>
      </p:sp>
      <p:sp>
        <p:nvSpPr>
          <p:cNvPr id="16387"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Image Placeholder 1"/>
          <p:cNvSpPr>
            <a:spLocks noGrp="1" noRot="1" noChangeAspect="1" noTextEdit="1"/>
          </p:cNvSpPr>
          <p:nvPr>
            <p:ph type="sldImg"/>
          </p:nvPr>
        </p:nvSpPr>
        <p:spPr>
          <a:ln>
            <a:solidFill>
              <a:srgbClr val="000000"/>
            </a:solidFill>
            <a:miter/>
          </a:ln>
        </p:spPr>
      </p:sp>
      <p:sp>
        <p:nvSpPr>
          <p:cNvPr id="18435"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Image Placeholder 1"/>
          <p:cNvSpPr>
            <a:spLocks noGrp="1" noRot="1" noChangeAspect="1" noTextEdit="1"/>
          </p:cNvSpPr>
          <p:nvPr>
            <p:ph type="sldImg"/>
          </p:nvPr>
        </p:nvSpPr>
        <p:spPr>
          <a:ln>
            <a:solidFill>
              <a:srgbClr val="000000"/>
            </a:solidFill>
            <a:miter/>
          </a:ln>
        </p:spPr>
      </p:sp>
      <p:sp>
        <p:nvSpPr>
          <p:cNvPr id="20483"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Image Placeholder 1"/>
          <p:cNvSpPr>
            <a:spLocks noGrp="1" noRot="1" noChangeAspect="1" noTextEdit="1"/>
          </p:cNvSpPr>
          <p:nvPr>
            <p:ph type="sldImg"/>
          </p:nvPr>
        </p:nvSpPr>
        <p:spPr>
          <a:ln>
            <a:solidFill>
              <a:srgbClr val="000000"/>
            </a:solidFill>
            <a:miter/>
          </a:ln>
        </p:spPr>
      </p:sp>
      <p:sp>
        <p:nvSpPr>
          <p:cNvPr id="22531"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Image Placeholder 1"/>
          <p:cNvSpPr>
            <a:spLocks noGrp="1" noRot="1" noChangeAspect="1" noTextEdit="1"/>
          </p:cNvSpPr>
          <p:nvPr>
            <p:ph type="sldImg"/>
          </p:nvPr>
        </p:nvSpPr>
        <p:spPr>
          <a:ln>
            <a:solidFill>
              <a:srgbClr val="000000"/>
            </a:solidFill>
            <a:miter/>
          </a:ln>
        </p:spPr>
      </p:sp>
      <p:sp>
        <p:nvSpPr>
          <p:cNvPr id="24579"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6" descr="Graphical user interface&#10;&#10;Description automatically generated"/>
          <p:cNvPicPr>
            <a:picLocks noChangeAspect="1"/>
          </p:cNvPicPr>
          <p:nvPr userDrawn="1"/>
        </p:nvPicPr>
        <p:blipFill>
          <a:blip r:embed="rId2"/>
          <a:stretch>
            <a:fillRect/>
          </a:stretch>
        </p:blipFill>
        <p:spPr>
          <a:xfrm>
            <a:off x="190500" y="138113"/>
            <a:ext cx="1776413" cy="868362"/>
          </a:xfrm>
          <a:prstGeom prst="rect">
            <a:avLst/>
          </a:prstGeom>
          <a:noFill/>
          <a:ln w="9525">
            <a:noFill/>
          </a:ln>
        </p:spPr>
      </p:pic>
      <p:sp>
        <p:nvSpPr>
          <p:cNvPr id="2" name="Title 1"/>
          <p:cNvSpPr>
            <a:spLocks noGrp="1"/>
          </p:cNvSpPr>
          <p:nvPr>
            <p:ph type="title"/>
          </p:nvPr>
        </p:nvSpPr>
        <p:spPr>
          <a:xfrm>
            <a:off x="303232" y="2484471"/>
            <a:ext cx="4097318" cy="2130561"/>
          </a:xfrm>
        </p:spPr>
        <p:txBody>
          <a:bodyPr/>
          <a:lstStyle>
            <a:lvl1pPr>
              <a:defRPr sz="4050" b="0">
                <a:solidFill>
                  <a:schemeClr val="tx1"/>
                </a:solidFill>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bg>
      <p:bgPr>
        <a:solidFill>
          <a:schemeClr val="bg1"/>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400050" y="1104900"/>
            <a:ext cx="833913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04800" y="448056"/>
            <a:ext cx="8410575" cy="555554"/>
          </a:xfrm>
        </p:spPr>
        <p:txBody>
          <a:bodyPr anchor="t" anchorCtr="0">
            <a:normAutofit/>
          </a:bodyPr>
          <a:lstStyle>
            <a:lvl1pPr>
              <a:defRPr sz="2100">
                <a:solidFill>
                  <a:schemeClr val="bg2">
                    <a:lumMod val="25000"/>
                  </a:schemeClr>
                </a:solidFill>
              </a:defRPr>
            </a:lvl1pPr>
          </a:lstStyle>
          <a:p>
            <a:r>
              <a:rPr lang="en-US"/>
              <a:t>Click to edit Master title style</a:t>
            </a:r>
            <a:endParaRPr lang="en-US"/>
          </a:p>
        </p:txBody>
      </p:sp>
      <p:sp>
        <p:nvSpPr>
          <p:cNvPr id="3" name="Content Placeholder 2"/>
          <p:cNvSpPr>
            <a:spLocks noGrp="1"/>
          </p:cNvSpPr>
          <p:nvPr>
            <p:ph sz="quarter" idx="10"/>
          </p:nvPr>
        </p:nvSpPr>
        <p:spPr>
          <a:xfrm>
            <a:off x="333375" y="1460500"/>
            <a:ext cx="3995928" cy="3977640"/>
          </a:xfrm>
        </p:spPr>
        <p:txBody>
          <a:bodyPr vert="horz" lIns="91440" tIns="45720" rIns="91440" bIns="45720" rtlCol="0">
            <a:normAutofit/>
          </a:bodyPr>
          <a:lstStyle>
            <a:lvl1pPr>
              <a:lnSpc>
                <a:spcPct val="100000"/>
              </a:lnSpc>
              <a:defRPr lang="en-US" sz="1050" smtClean="0">
                <a:solidFill>
                  <a:schemeClr val="tx1">
                    <a:lumMod val="75000"/>
                    <a:lumOff val="25000"/>
                  </a:schemeClr>
                </a:solidFill>
              </a:defRPr>
            </a:lvl1pPr>
            <a:lvl2pPr>
              <a:lnSpc>
                <a:spcPct val="100000"/>
              </a:lnSpc>
              <a:defRPr lang="en-US" sz="1050" smtClean="0">
                <a:solidFill>
                  <a:schemeClr val="tx1">
                    <a:lumMod val="75000"/>
                    <a:lumOff val="25000"/>
                  </a:schemeClr>
                </a:solidFill>
              </a:defRPr>
            </a:lvl2pPr>
            <a:lvl3pPr>
              <a:lnSpc>
                <a:spcPct val="100000"/>
              </a:lnSpc>
              <a:defRPr lang="en-US" sz="1050" smtClean="0">
                <a:solidFill>
                  <a:schemeClr val="tx1">
                    <a:lumMod val="75000"/>
                    <a:lumOff val="25000"/>
                  </a:schemeClr>
                </a:solidFill>
              </a:defRPr>
            </a:lvl3pPr>
            <a:lvl4pPr>
              <a:lnSpc>
                <a:spcPct val="100000"/>
              </a:lnSpc>
              <a:defRPr lang="en-US" sz="1050" smtClean="0">
                <a:solidFill>
                  <a:schemeClr val="tx1">
                    <a:lumMod val="75000"/>
                    <a:lumOff val="25000"/>
                  </a:schemeClr>
                </a:solidFill>
              </a:defRPr>
            </a:lvl4pPr>
            <a:lvl5pPr>
              <a:lnSpc>
                <a:spcPct val="100000"/>
              </a:lnSpc>
              <a:defRPr lang="en-US" sz="105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endParaRPr lang="en-US"/>
          </a:p>
          <a:p>
            <a:pPr marL="0" lvl="1" indent="0">
              <a:lnSpc>
                <a:spcPct val="150000"/>
              </a:lnSpc>
              <a:spcBef>
                <a:spcPts val="750"/>
              </a:spcBef>
              <a:spcAft>
                <a:spcPts val="900"/>
              </a:spcAft>
              <a:buNone/>
            </a:pPr>
            <a:r>
              <a:rPr lang="en-US"/>
              <a:t>Second level</a:t>
            </a:r>
            <a:endParaRPr lang="en-US"/>
          </a:p>
          <a:p>
            <a:pPr marL="0" lvl="2" indent="0">
              <a:lnSpc>
                <a:spcPct val="150000"/>
              </a:lnSpc>
              <a:spcBef>
                <a:spcPts val="750"/>
              </a:spcBef>
              <a:spcAft>
                <a:spcPts val="900"/>
              </a:spcAft>
              <a:buNone/>
            </a:pPr>
            <a:r>
              <a:rPr lang="en-US"/>
              <a:t>Third level</a:t>
            </a:r>
            <a:endParaRPr lang="en-US"/>
          </a:p>
          <a:p>
            <a:pPr marL="0" lvl="3" indent="0">
              <a:lnSpc>
                <a:spcPct val="150000"/>
              </a:lnSpc>
              <a:spcBef>
                <a:spcPts val="750"/>
              </a:spcBef>
              <a:spcAft>
                <a:spcPts val="900"/>
              </a:spcAft>
              <a:buNone/>
            </a:pPr>
            <a:r>
              <a:rPr lang="en-US"/>
              <a:t>Fourth level</a:t>
            </a:r>
            <a:endParaRPr lang="en-US"/>
          </a:p>
          <a:p>
            <a:pPr marL="0" lvl="4" indent="0">
              <a:lnSpc>
                <a:spcPct val="150000"/>
              </a:lnSpc>
              <a:spcBef>
                <a:spcPts val="750"/>
              </a:spcBef>
              <a:spcAft>
                <a:spcPts val="900"/>
              </a:spcAft>
              <a:buNone/>
            </a:pPr>
            <a:r>
              <a:rPr lang="en-US"/>
              <a:t>Fifth level</a:t>
            </a:r>
            <a:endParaRPr lang="en-US"/>
          </a:p>
        </p:txBody>
      </p:sp>
      <p:sp>
        <p:nvSpPr>
          <p:cNvPr id="8" name="Date Placeholder 3"/>
          <p:cNvSpPr>
            <a:spLocks noGrp="1"/>
          </p:cNvSpPr>
          <p:nvPr>
            <p:ph type="dt" sz="half" idx="2"/>
          </p:nvPr>
        </p:nvSpPr>
        <p:spPr>
          <a:xfrm>
            <a:off x="404813" y="6203950"/>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9" name="Footer Placeholder 4"/>
          <p:cNvSpPr>
            <a:spLocks noGrp="1"/>
          </p:cNvSpPr>
          <p:nvPr>
            <p:ph type="ftr" sz="quarter" idx="3"/>
          </p:nvPr>
        </p:nvSpPr>
        <p:spPr>
          <a:xfrm>
            <a:off x="3486150" y="6203950"/>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10" name="Slide Number Placeholder 5"/>
          <p:cNvSpPr>
            <a:spLocks noGrp="1"/>
          </p:cNvSpPr>
          <p:nvPr>
            <p:ph type="sldNum" sz="quarter" idx="4"/>
          </p:nvPr>
        </p:nvSpPr>
        <p:spPr>
          <a:xfrm>
            <a:off x="6278563" y="6203950"/>
            <a:ext cx="2457450" cy="365125"/>
          </a:xfrm>
          <a:prstGeom prst="rect">
            <a:avLst/>
          </a:prstGeom>
        </p:spPr>
        <p:txBody>
          <a:bodyPr vert="horz" lIns="91440" tIns="45720" rIns="91440" bIns="45720" rtlCol="0" anchor="ctr"/>
          <a:p>
            <a:pPr algn="r">
              <a:buNone/>
            </a:pPr>
            <a:fld id="{9A0DB2DC-4C9A-4742-B13C-FB6460FD350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Section Header">
    <p:bg>
      <p:bgPr>
        <a:solidFill>
          <a:schemeClr val="bg1"/>
        </a:solidFill>
        <a:effectLst/>
      </p:bgPr>
    </p:bg>
    <p:spTree>
      <p:nvGrpSpPr>
        <p:cNvPr id="1" name=""/>
        <p:cNvGrpSpPr/>
        <p:nvPr/>
      </p:nvGrpSpPr>
      <p:grpSpPr>
        <a:xfrm>
          <a:off x="0" y="0"/>
          <a:ext cx="0" cy="0"/>
          <a:chOff x="0" y="0"/>
          <a:chExt cx="0" cy="0"/>
        </a:xfrm>
      </p:grpSpPr>
      <p:cxnSp>
        <p:nvCxnSpPr>
          <p:cNvPr id="3" name="Straight Connector 6"/>
          <p:cNvCxnSpPr/>
          <p:nvPr/>
        </p:nvCxnSpPr>
        <p:spPr>
          <a:xfrm>
            <a:off x="400050" y="1104900"/>
            <a:ext cx="833913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sz="quarter" idx="13"/>
          </p:nvPr>
        </p:nvSpPr>
        <p:spPr>
          <a:xfrm>
            <a:off x="337947"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n-lt"/>
              </a:defRPr>
            </a:lvl1pPr>
            <a:lvl2pPr>
              <a:defRPr lang="en-US" sz="900" dirty="0" smtClean="0">
                <a:solidFill>
                  <a:schemeClr val="tx1">
                    <a:lumMod val="75000"/>
                    <a:lumOff val="25000"/>
                  </a:schemeClr>
                </a:solidFill>
                <a:latin typeface="+mn-lt"/>
              </a:defRPr>
            </a:lvl2pPr>
            <a:lvl3pPr>
              <a:defRPr lang="en-US" sz="900" dirty="0" smtClean="0">
                <a:solidFill>
                  <a:schemeClr val="tx1">
                    <a:lumMod val="75000"/>
                    <a:lumOff val="25000"/>
                  </a:schemeClr>
                </a:solidFill>
                <a:latin typeface="+mn-lt"/>
              </a:defRPr>
            </a:lvl3pPr>
            <a:lvl4pPr>
              <a:defRPr lang="en-US" sz="900" dirty="0" smtClean="0">
                <a:solidFill>
                  <a:schemeClr val="tx1">
                    <a:lumMod val="75000"/>
                    <a:lumOff val="25000"/>
                  </a:schemeClr>
                </a:solidFill>
                <a:latin typeface="+mn-lt"/>
              </a:defRPr>
            </a:lvl4pPr>
            <a:lvl5pPr>
              <a:defRPr lang="en-US" sz="900" dirty="0">
                <a:solidFill>
                  <a:schemeClr val="tx1">
                    <a:lumMod val="75000"/>
                    <a:lumOff val="25000"/>
                  </a:schemeClr>
                </a:solidFill>
                <a:latin typeface="+mn-lt"/>
              </a:defRPr>
            </a:lvl5pPr>
          </a:lstStyle>
          <a:p>
            <a:pPr marL="0" lvl="0" indent="0">
              <a:lnSpc>
                <a:spcPct val="150000"/>
              </a:lnSpc>
              <a:spcBef>
                <a:spcPts val="750"/>
              </a:spcBef>
              <a:spcAft>
                <a:spcPts val="900"/>
              </a:spcAft>
              <a:buNone/>
            </a:pPr>
            <a:r>
              <a:rPr lang="en-US"/>
              <a:t>Click to edit Master text styles</a:t>
            </a:r>
            <a:endParaRPr lang="en-US"/>
          </a:p>
          <a:p>
            <a:pPr marL="0" lvl="1" indent="0">
              <a:lnSpc>
                <a:spcPct val="150000"/>
              </a:lnSpc>
              <a:spcBef>
                <a:spcPts val="750"/>
              </a:spcBef>
              <a:spcAft>
                <a:spcPts val="900"/>
              </a:spcAft>
              <a:buNone/>
            </a:pPr>
            <a:r>
              <a:rPr lang="en-US"/>
              <a:t>Second level</a:t>
            </a:r>
            <a:endParaRPr lang="en-US"/>
          </a:p>
          <a:p>
            <a:pPr marL="0" lvl="2" indent="0">
              <a:lnSpc>
                <a:spcPct val="150000"/>
              </a:lnSpc>
              <a:spcBef>
                <a:spcPts val="750"/>
              </a:spcBef>
              <a:spcAft>
                <a:spcPts val="900"/>
              </a:spcAft>
              <a:buNone/>
            </a:pPr>
            <a:r>
              <a:rPr lang="en-US"/>
              <a:t>Third level</a:t>
            </a:r>
            <a:endParaRPr lang="en-US"/>
          </a:p>
          <a:p>
            <a:pPr marL="0" lvl="3" indent="0">
              <a:lnSpc>
                <a:spcPct val="150000"/>
              </a:lnSpc>
              <a:spcBef>
                <a:spcPts val="750"/>
              </a:spcBef>
              <a:spcAft>
                <a:spcPts val="900"/>
              </a:spcAft>
              <a:buNone/>
            </a:pPr>
            <a:r>
              <a:rPr lang="en-US"/>
              <a:t>Fourth level</a:t>
            </a:r>
            <a:endParaRPr lang="en-US"/>
          </a:p>
          <a:p>
            <a:pPr marL="0" lvl="4" indent="0">
              <a:lnSpc>
                <a:spcPct val="150000"/>
              </a:lnSpc>
              <a:spcBef>
                <a:spcPts val="750"/>
              </a:spcBef>
              <a:spcAft>
                <a:spcPts val="900"/>
              </a:spcAft>
              <a:buNone/>
            </a:pPr>
            <a:r>
              <a:rPr lang="en-US"/>
              <a:t>Fifth level</a:t>
            </a:r>
            <a:endParaRPr lang="en-US"/>
          </a:p>
        </p:txBody>
      </p:sp>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333375" y="430213"/>
            <a:ext cx="5248275" cy="639762"/>
          </a:xfrm>
          <a:prstGeom prst="rect">
            <a:avLst/>
          </a:prstGeom>
          <a:noFill/>
          <a:ln w="9525">
            <a:noFill/>
          </a:ln>
        </p:spPr>
        <p:txBody>
          <a:bodyPr/>
          <a:p>
            <a:pPr lvl="0"/>
            <a:r>
              <a:rPr dirty="0"/>
              <a:t>Click to edit Master title style</a:t>
            </a:r>
            <a:endParaRPr dirty="0"/>
          </a:p>
        </p:txBody>
      </p:sp>
      <p:sp>
        <p:nvSpPr>
          <p:cNvPr id="3" name="Text Placeholder 2"/>
          <p:cNvSpPr>
            <a:spLocks noGrp="1"/>
          </p:cNvSpPr>
          <p:nvPr>
            <p:ph type="body" idx="1"/>
          </p:nvPr>
        </p:nvSpPr>
        <p:spPr>
          <a:xfrm>
            <a:off x="314325" y="1447800"/>
            <a:ext cx="3995738" cy="397827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04813" y="6203950"/>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486150" y="6203950"/>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281738" y="6203950"/>
            <a:ext cx="2457450" cy="365125"/>
          </a:xfrm>
          <a:prstGeom prst="rect">
            <a:avLst/>
          </a:prstGeom>
        </p:spPr>
        <p:txBody>
          <a:bodyPr vert="horz" lIns="91440" tIns="45720" rIns="91440" bIns="45720" rtlCol="0" anchor="ctr"/>
          <a:lstStyle>
            <a:lvl1pPr algn="r">
              <a:defRPr sz="900">
                <a:solidFill>
                  <a:srgbClr val="595959"/>
                </a:solidFill>
              </a:defRPr>
            </a:lvl1pPr>
          </a:lstStyle>
          <a:p>
            <a:pPr lvl="0" eaLnBrk="1" hangingPunct="1">
              <a:buNone/>
            </a:pPr>
            <a:fld id="{9A0DB2DC-4C9A-4742-B13C-FB6460FD3503}" type="slidenum">
              <a:rPr lang="en-US" dirty="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685800" rtl="0" eaLnBrk="1" latinLnBrk="0" hangingPunct="1">
        <a:spcBef>
          <a:spcPct val="0"/>
        </a:spcBef>
        <a:buNone/>
        <a:defRPr sz="2100" kern="1200">
          <a:solidFill>
            <a:schemeClr val="tx1"/>
          </a:solidFill>
          <a:latin typeface="+mn-lt"/>
          <a:ea typeface="+mj-ea"/>
          <a:cs typeface="+mj-cs"/>
        </a:defRPr>
      </a:lvl1pPr>
    </p:titleStyle>
    <p:body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pic>
        <p:nvPicPr>
          <p:cNvPr id="7170" name="Picture 2" descr="Cloud computing illustration by Alex Kiselev on Dribbble"/>
          <p:cNvPicPr>
            <a:picLocks noChangeAspect="1"/>
          </p:cNvPicPr>
          <p:nvPr/>
        </p:nvPicPr>
        <p:blipFill>
          <a:blip r:embed="rId1"/>
          <a:srcRect l="14922" t="6750" r="13824" b="7356"/>
          <a:stretch>
            <a:fillRect/>
          </a:stretch>
        </p:blipFill>
        <p:spPr>
          <a:xfrm>
            <a:off x="4406900" y="1787525"/>
            <a:ext cx="4521200" cy="4087813"/>
          </a:xfrm>
          <a:prstGeom prst="rect">
            <a:avLst/>
          </a:prstGeom>
          <a:noFill/>
          <a:ln w="9525">
            <a:noFill/>
          </a:ln>
        </p:spPr>
      </p:pic>
      <p:sp>
        <p:nvSpPr>
          <p:cNvPr id="7" name="Title 6"/>
          <p:cNvSpPr>
            <a:spLocks noGrp="1"/>
          </p:cNvSpPr>
          <p:nvPr>
            <p:ph type="title"/>
          </p:nvPr>
        </p:nvSpPr>
        <p:spPr>
          <a:xfrm>
            <a:off x="712788" y="1704975"/>
            <a:ext cx="5816600" cy="1322388"/>
          </a:xfrm>
        </p:spPr>
        <p:txBody>
          <a:bodyPr vert="horz" lIns="91440" tIns="45720" rIns="91440" bIns="45720" rtlCol="0" anchor="t" anchorCtr="0">
            <a:no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4050" b="0" i="0" u="none" strike="noStrike" kern="1200" cap="none" spc="0" normalizeH="0" baseline="0" noProof="0" dirty="0">
                <a:ln>
                  <a:noFill/>
                </a:ln>
                <a:solidFill>
                  <a:schemeClr val="tx1"/>
                </a:solidFill>
                <a:effectLst/>
                <a:uLnTx/>
                <a:uFillTx/>
                <a:latin typeface="+mn-lt"/>
                <a:ea typeface="+mj-ea"/>
                <a:cs typeface="+mj-cs"/>
              </a:rPr>
              <a:t>Introduction to</a:t>
            </a:r>
            <a:br>
              <a:rPr kumimoji="0" lang="en-US" sz="4050" b="0" i="0" u="none" strike="noStrike" kern="1200" cap="none" spc="0" normalizeH="0" baseline="0" noProof="0" dirty="0">
                <a:ln>
                  <a:noFill/>
                </a:ln>
                <a:solidFill>
                  <a:schemeClr val="tx1"/>
                </a:solidFill>
                <a:effectLst/>
                <a:uLnTx/>
                <a:uFillTx/>
                <a:latin typeface="+mn-lt"/>
                <a:ea typeface="+mj-ea"/>
                <a:cs typeface="+mj-cs"/>
              </a:rPr>
            </a:br>
            <a:r>
              <a:rPr kumimoji="0" lang="en-US" sz="4050" b="0" i="0" u="none" strike="noStrike" kern="1200" cap="none" spc="0" normalizeH="0" baseline="0" noProof="0" dirty="0">
                <a:ln>
                  <a:noFill/>
                </a:ln>
                <a:solidFill>
                  <a:schemeClr val="tx1"/>
                </a:solidFill>
                <a:effectLst/>
                <a:uLnTx/>
                <a:uFillTx/>
                <a:latin typeface="+mn-lt"/>
                <a:ea typeface="+mj-ea"/>
                <a:cs typeface="+mj-cs"/>
              </a:rPr>
              <a:t>Cloud Computing</a:t>
            </a:r>
            <a:endParaRPr kumimoji="0" lang="en-US" sz="4050" b="0" i="0" u="none" strike="noStrike" kern="1200" cap="none" spc="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1333500" y="3043238"/>
            <a:ext cx="4573588" cy="322263"/>
          </a:xfrm>
          <a:prstGeom prst="rect">
            <a:avLst/>
          </a:prstGeom>
          <a:noFill/>
        </p:spPr>
        <p:txBody>
          <a:bodyPr wrap="square">
            <a:spAutoFit/>
          </a:bodyPr>
          <a:lstStyle/>
          <a:p>
            <a:pPr marR="0" defTabSz="914400" eaLnBrk="1" fontAlgn="auto" hangingPunct="1">
              <a:spcBef>
                <a:spcPts val="0"/>
              </a:spcBef>
              <a:spcAft>
                <a:spcPts val="0"/>
              </a:spcAft>
              <a:buClrTx/>
              <a:buSzTx/>
              <a:buFontTx/>
              <a:buNone/>
              <a:defRPr/>
            </a:pPr>
            <a:r>
              <a:rPr kumimoji="0" lang="en-US" sz="1500" kern="1200" cap="none" spc="0" normalizeH="0" baseline="0" noProof="0" dirty="0">
                <a:solidFill>
                  <a:schemeClr val="bg1">
                    <a:lumMod val="50000"/>
                  </a:schemeClr>
                </a:solidFill>
                <a:latin typeface="+mn-lt"/>
                <a:ea typeface="+mn-ea"/>
                <a:cs typeface="+mn-cs"/>
              </a:rPr>
              <a:t>Fundamentals of Cloud Computing</a:t>
            </a:r>
            <a:endParaRPr kumimoji="0" lang="en-IN" sz="1500" kern="1200" cap="none" spc="0" normalizeH="0" baseline="0" noProof="0" dirty="0">
              <a:solidFill>
                <a:schemeClr val="bg1">
                  <a:lumMod val="50000"/>
                </a:schemeClr>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Service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25603" name="Content Placeholder 17"/>
          <p:cNvSpPr txBox="1"/>
          <p:nvPr/>
        </p:nvSpPr>
        <p:spPr>
          <a:xfrm>
            <a:off x="774700" y="1687513"/>
            <a:ext cx="3709988"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Platform as a Service (PaaS)</a:t>
            </a:r>
            <a:endParaRPr sz="1500" b="1" dirty="0">
              <a:ea typeface="Segoe UI Semibold" panose="020B0702040204020203" pitchFamily="34" charset="0"/>
            </a:endParaRPr>
          </a:p>
        </p:txBody>
      </p:sp>
      <p:sp>
        <p:nvSpPr>
          <p:cNvPr id="8" name="TextBox 7"/>
          <p:cNvSpPr txBox="1"/>
          <p:nvPr/>
        </p:nvSpPr>
        <p:spPr>
          <a:xfrm>
            <a:off x="895350" y="2052638"/>
            <a:ext cx="4451350" cy="4071938"/>
          </a:xfrm>
          <a:prstGeom prst="rect">
            <a:avLst/>
          </a:prstGeom>
          <a:solidFill>
            <a:schemeClr val="bg1">
              <a:lumMod val="95000"/>
            </a:schemeClr>
          </a:solidFill>
        </p:spPr>
        <p:txBody>
          <a:bodyPr wrap="square">
            <a:spAutoFit/>
          </a:bodyPr>
          <a:lstStyle/>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PaaS offers a platform for developing, testing, and deploying applications.</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Users can focus on application development without worrying about infrastructure management.</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PaaS providers manage the underlying infrastructure, including servers, storage, and networking.</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Developers can leverage pre-configured environments, development frameworks, and deployment tools.</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Examples of PaaS providers include Heroku, Google App Engine, and AWS Elastic Beanstalk.</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4" name="Picture 2" descr="Platform as a Service | PAAS - javatpoint"/>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5191274" y="2672474"/>
            <a:ext cx="3695279" cy="23562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Service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27651" name="Content Placeholder 17"/>
          <p:cNvSpPr txBox="1"/>
          <p:nvPr/>
        </p:nvSpPr>
        <p:spPr>
          <a:xfrm>
            <a:off x="774700" y="1687513"/>
            <a:ext cx="3709988"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Software as a Service (SaaS)</a:t>
            </a:r>
            <a:endParaRPr sz="1500" b="1" dirty="0">
              <a:ea typeface="Segoe UI Semibold" panose="020B0702040204020203" pitchFamily="34" charset="0"/>
            </a:endParaRPr>
          </a:p>
        </p:txBody>
      </p:sp>
      <p:sp>
        <p:nvSpPr>
          <p:cNvPr id="8" name="TextBox 7"/>
          <p:cNvSpPr txBox="1"/>
          <p:nvPr/>
        </p:nvSpPr>
        <p:spPr>
          <a:xfrm>
            <a:off x="895350" y="2052638"/>
            <a:ext cx="4451350" cy="4097338"/>
          </a:xfrm>
          <a:prstGeom prst="rect">
            <a:avLst/>
          </a:prstGeom>
          <a:solidFill>
            <a:schemeClr val="bg1">
              <a:lumMod val="95000"/>
            </a:schemeClr>
          </a:solidFill>
        </p:spPr>
        <p:txBody>
          <a:bodyPr wrap="square">
            <a:spAutoFit/>
          </a:bodyPr>
          <a:lstStyle/>
          <a:p>
            <a:pPr marL="123190" marR="0" defTabSz="914400" eaLnBrk="1" fontAlgn="auto" hangingPunct="1">
              <a:spcBef>
                <a:spcPts val="235"/>
              </a:spcBef>
              <a:spcAft>
                <a:spcPts val="0"/>
              </a:spcAft>
              <a:buClr>
                <a:srgbClr val="0000FF"/>
              </a:buClr>
              <a:buSzTx/>
              <a:buFontTx/>
              <a:buNone/>
              <a:tabLst>
                <a:tab pos="218440" algn="l"/>
              </a:tabLst>
              <a:defRPr/>
            </a:pP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SaaS delivers software applications over the internet on a subscription basis.</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Users can access and use applications directly through a web browser or APIs.</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The provider hosts and manages the underlying infrastructure, application, and data.</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Users can typically customize certain aspects of the application to fit their needs.</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Examples of SaaS include Salesforce, Microsoft Office 365, and Google Workspace.</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10248" name="Picture 8" descr="Software as a Service | SAAS - javatpoint"/>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5186081" y="2725980"/>
            <a:ext cx="3675488" cy="229350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2290" name="Picture 2" descr="What are the benefits of Cloud Computing | Cloud Computing | ESDS"/>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1976096" y="3651880"/>
            <a:ext cx="5536334" cy="2896965"/>
          </a:xfrm>
          <a:prstGeom prst="rect">
            <a:avLst/>
          </a:prstGeom>
          <a:noFill/>
        </p:spPr>
      </p:pic>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Benefits of Cloud</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635000" y="1357313"/>
            <a:ext cx="8027988" cy="2411413"/>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Cost Savings</a:t>
            </a:r>
            <a:r>
              <a:rPr kumimoji="0" lang="en-US" kern="1200" cap="none" spc="-4" normalizeH="0" baseline="0" noProof="0" dirty="0">
                <a:latin typeface="Segoe UI (Body)"/>
                <a:ea typeface="+mn-ea"/>
                <a:cs typeface="Arial" panose="020B0604020202020204"/>
              </a:rPr>
              <a:t>: Pay for what you use, with no upfront infrastructure costs.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Scalability</a:t>
            </a:r>
            <a:r>
              <a:rPr kumimoji="0" lang="en-US" kern="1200" cap="none" spc="-4" normalizeH="0" baseline="0" noProof="0" dirty="0">
                <a:latin typeface="Segoe UI (Body)"/>
                <a:ea typeface="+mn-ea"/>
                <a:cs typeface="Arial" panose="020B0604020202020204"/>
              </a:rPr>
              <a:t>: Easily scale resources up or down based on demand.</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Flexibility</a:t>
            </a:r>
            <a:r>
              <a:rPr kumimoji="0" lang="en-US" kern="1200" cap="none" spc="-4" normalizeH="0" baseline="0" noProof="0" dirty="0">
                <a:latin typeface="Segoe UI (Body)"/>
                <a:ea typeface="+mn-ea"/>
                <a:cs typeface="Arial" panose="020B0604020202020204"/>
              </a:rPr>
              <a:t>: Access resources and applications from anywhere with an internet connection.</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Reliability</a:t>
            </a:r>
            <a:r>
              <a:rPr kumimoji="0" lang="en-US" kern="1200" cap="none" spc="-4" normalizeH="0" baseline="0" noProof="0" dirty="0">
                <a:latin typeface="Segoe UI (Body)"/>
                <a:ea typeface="+mn-ea"/>
                <a:cs typeface="Arial" panose="020B0604020202020204"/>
              </a:rPr>
              <a:t>: Cloud providers typically offer high uptime and data redundancy.</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Collaboration</a:t>
            </a:r>
            <a:r>
              <a:rPr kumimoji="0" lang="en-US" kern="1200" cap="none" spc="-4" normalizeH="0" baseline="0" noProof="0" dirty="0">
                <a:latin typeface="Segoe UI (Body)"/>
                <a:ea typeface="+mn-ea"/>
                <a:cs typeface="Arial" panose="020B0604020202020204"/>
              </a:rPr>
              <a:t>: Enable seamless collaboration and data sharing among teams.</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3314" name="Picture 2" descr="The Impact of Cloud Computing on Business Efficiency - Stefanini"/>
          <p:cNvPicPr>
            <a:picLocks noChangeAspect="1" noChangeArrowheads="1"/>
          </p:cNvPicPr>
          <p:nvPr/>
        </p:nvPicPr>
        <p:blipFill rotWithShape="1">
          <a:blip r:embed="rId1">
            <a:duotone>
              <a:schemeClr val="accent2">
                <a:shade val="45000"/>
                <a:satMod val="135000"/>
              </a:schemeClr>
              <a:prstClr val="white"/>
            </a:duotone>
          </a:blip>
          <a:srcRect l="46343" r="13201"/>
          <a:stretch>
            <a:fillRect/>
          </a:stretch>
        </p:blipFill>
        <p:spPr bwMode="auto">
          <a:xfrm>
            <a:off x="2205659" y="4233973"/>
            <a:ext cx="2185849" cy="2532022"/>
          </a:xfrm>
          <a:prstGeom prst="rect">
            <a:avLst/>
          </a:prstGeom>
          <a:noFill/>
        </p:spPr>
      </p:pic>
      <p:sp>
        <p:nvSpPr>
          <p:cNvPr id="2" name="Title 1"/>
          <p:cNvSpPr>
            <a:spLocks noGrp="1"/>
          </p:cNvSpPr>
          <p:nvPr>
            <p:ph type="title"/>
          </p:nvPr>
        </p:nvSpPr>
        <p:spPr>
          <a:xfrm>
            <a:off x="333375" y="430213"/>
            <a:ext cx="5248275" cy="639763"/>
          </a:xfrm>
        </p:spPr>
        <p:txBody>
          <a:bodyPr vert="horz" lIns="91440" tIns="45720" rIns="91440" bIns="45720" rtlCol="0" anchor="t" anchorCtr="0">
            <a:normAutofit fontScale="90000"/>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2400" b="0" i="0" u="none" strike="noStrike" kern="1200" cap="none" spc="-10" normalizeH="0" baseline="0" noProof="0" dirty="0">
                <a:ln>
                  <a:noFill/>
                </a:ln>
                <a:solidFill>
                  <a:schemeClr val="tx1"/>
                </a:solidFill>
                <a:effectLst/>
                <a:uLnTx/>
                <a:uFillTx/>
                <a:latin typeface="+mn-lt"/>
                <a:ea typeface="+mj-ea"/>
                <a:cs typeface="+mj-cs"/>
              </a:rPr>
              <a:t>Common Cloud Computing Use Cases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635000" y="1357313"/>
            <a:ext cx="8027988" cy="2965450"/>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Data Storage and Backup</a:t>
            </a:r>
            <a:r>
              <a:rPr kumimoji="0" lang="en-US" kern="1200" cap="none" spc="-4" normalizeH="0" baseline="0" noProof="0" dirty="0">
                <a:latin typeface="Segoe UI (Body)"/>
                <a:ea typeface="+mn-ea"/>
                <a:cs typeface="Arial" panose="020B0604020202020204"/>
              </a:rPr>
              <a:t>: Store and back up large amounts of data securely.</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Software Development and Testing</a:t>
            </a:r>
            <a:r>
              <a:rPr kumimoji="0" lang="en-US" kern="1200" cap="none" spc="-4" normalizeH="0" baseline="0" noProof="0" dirty="0">
                <a:latin typeface="Segoe UI (Body)"/>
                <a:ea typeface="+mn-ea"/>
                <a:cs typeface="Arial" panose="020B0604020202020204"/>
              </a:rPr>
              <a:t>: Rapidly create and deploy applications in a scalable environment.</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Web and Mobile Applications</a:t>
            </a:r>
            <a:r>
              <a:rPr kumimoji="0" lang="en-US" kern="1200" cap="none" spc="-4" normalizeH="0" baseline="0" noProof="0" dirty="0">
                <a:latin typeface="Segoe UI (Body)"/>
                <a:ea typeface="+mn-ea"/>
                <a:cs typeface="Arial" panose="020B0604020202020204"/>
              </a:rPr>
              <a:t>: Host web and mobile applications in the cloud for global accessibility.</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Big Data Analytics</a:t>
            </a:r>
            <a:r>
              <a:rPr kumimoji="0" lang="en-US" kern="1200" cap="none" spc="-4" normalizeH="0" baseline="0" noProof="0" dirty="0">
                <a:latin typeface="Segoe UI (Body)"/>
                <a:ea typeface="+mn-ea"/>
                <a:cs typeface="Arial" panose="020B0604020202020204"/>
              </a:rPr>
              <a:t>: Process and analyze vast amounts of data using cloud resources.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b="1" kern="1200" cap="none" spc="-4" normalizeH="0" baseline="0" noProof="0" dirty="0">
                <a:latin typeface="Segoe UI (Body)"/>
                <a:ea typeface="+mn-ea"/>
                <a:cs typeface="Arial" panose="020B0604020202020204"/>
              </a:rPr>
              <a:t>Disaster Recovery</a:t>
            </a:r>
            <a:r>
              <a:rPr kumimoji="0" lang="en-US" kern="1200" cap="none" spc="-4" normalizeH="0" baseline="0" noProof="0" dirty="0">
                <a:latin typeface="Segoe UI (Body)"/>
                <a:ea typeface="+mn-ea"/>
                <a:cs typeface="Arial" panose="020B0604020202020204"/>
              </a:rPr>
              <a:t>: Maintain data backups and recovery plans in the cloud for business continuity.</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2400" b="0" i="0" u="none" strike="noStrike" kern="1200" cap="none" spc="-10" normalizeH="0" baseline="0" noProof="0" dirty="0">
                <a:ln>
                  <a:noFill/>
                </a:ln>
                <a:solidFill>
                  <a:schemeClr val="tx1"/>
                </a:solidFill>
                <a:effectLst/>
                <a:uLnTx/>
                <a:uFillTx/>
                <a:latin typeface="+mn-lt"/>
                <a:ea typeface="+mj-ea"/>
                <a:cs typeface="+mj-cs"/>
              </a:rPr>
              <a:t>Cloud Architecture</a:t>
            </a:r>
            <a:endParaRPr kumimoji="0" lang="en-US" sz="2400" b="0" i="0" u="none" strike="noStrike" kern="1200" cap="none" spc="-1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635000" y="1357313"/>
            <a:ext cx="8027988" cy="1806575"/>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Cloud architecture refers to the design and structure of cloud computing environments, including the arrangement of components and the relationships between them.</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It involves various elements that work together to deliver cloud services and ensure reliability, scalability, and security.</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33797" name="Picture 2" descr="Cloud Computing Architecture - javatpoint"/>
          <p:cNvPicPr>
            <a:picLocks noChangeAspect="1"/>
          </p:cNvPicPr>
          <p:nvPr/>
        </p:nvPicPr>
        <p:blipFill>
          <a:blip r:embed="rId1"/>
          <a:srcRect t="8916"/>
          <a:stretch>
            <a:fillRect/>
          </a:stretch>
        </p:blipFill>
        <p:spPr>
          <a:xfrm>
            <a:off x="2655888" y="3248025"/>
            <a:ext cx="4467225" cy="3179763"/>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2400" b="0" i="0" u="none" strike="noStrike" kern="1200" cap="none" spc="-10" normalizeH="0" baseline="0" noProof="0" dirty="0">
                <a:ln>
                  <a:noFill/>
                </a:ln>
                <a:solidFill>
                  <a:schemeClr val="tx1"/>
                </a:solidFill>
                <a:effectLst/>
                <a:uLnTx/>
                <a:uFillTx/>
                <a:latin typeface="+mn-lt"/>
                <a:ea typeface="+mj-ea"/>
                <a:cs typeface="+mj-cs"/>
              </a:rPr>
              <a:t>Cloud Architecture</a:t>
            </a:r>
            <a:endParaRPr kumimoji="0" lang="en-US" sz="2400" b="0" i="0" u="none" strike="noStrike" kern="1200" cap="none" spc="-10" normalizeH="0" baseline="0" noProof="0" dirty="0">
              <a:ln>
                <a:noFill/>
              </a:ln>
              <a:solidFill>
                <a:schemeClr val="tx1"/>
              </a:solidFill>
              <a:effectLst/>
              <a:uLnTx/>
              <a:uFillTx/>
              <a:latin typeface="+mn-lt"/>
              <a:ea typeface="+mj-ea"/>
              <a:cs typeface="+mj-cs"/>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15362" name="Picture 2"/>
          <p:cNvPicPr>
            <a:picLocks noChangeAspect="1" noChangeArrowheads="1"/>
          </p:cNvPicPr>
          <p:nvPr/>
        </p:nvPicPr>
        <p:blipFill>
          <a:blip r:embed="rId1"/>
          <a:srcRect/>
          <a:stretch>
            <a:fillRect/>
          </a:stretch>
        </p:blipFill>
        <p:spPr bwMode="auto">
          <a:xfrm>
            <a:off x="514350" y="2008188"/>
            <a:ext cx="8056563" cy="3835400"/>
          </a:xfrm>
          <a:prstGeom prst="rect">
            <a:avLst/>
          </a:prstGeom>
          <a:ln>
            <a:noFill/>
          </a:ln>
          <a:effectLst>
            <a:outerShdw blurRad="190500" algn="tl" rotWithShape="0">
              <a:srgbClr val="000000">
                <a:alpha val="70000"/>
              </a:srgbClr>
            </a:outerShdw>
          </a:effectLst>
        </p:spPr>
      </p:pic>
      <p:sp>
        <p:nvSpPr>
          <p:cNvPr id="35845" name="Content Placeholder 17"/>
          <p:cNvSpPr txBox="1"/>
          <p:nvPr/>
        </p:nvSpPr>
        <p:spPr>
          <a:xfrm>
            <a:off x="2782888" y="1465263"/>
            <a:ext cx="3711575"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NIST Architecture of Cloud</a:t>
            </a:r>
            <a:endParaRPr sz="1500" b="1" dirty="0">
              <a:ea typeface="Segoe UI Semibold" panose="020B07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2400" b="0" i="0" u="none" strike="noStrike" kern="1200" cap="none" spc="-10" normalizeH="0" baseline="0" noProof="0" dirty="0" err="1">
                <a:ln>
                  <a:noFill/>
                </a:ln>
                <a:solidFill>
                  <a:schemeClr val="tx1"/>
                </a:solidFill>
                <a:effectLst/>
                <a:uLnTx/>
                <a:uFillTx/>
                <a:latin typeface="+mn-lt"/>
                <a:ea typeface="+mj-ea"/>
                <a:cs typeface="+mj-cs"/>
              </a:rPr>
              <a:t>Cont</a:t>
            </a:r>
            <a:r>
              <a:rPr kumimoji="0" lang="en-US" sz="2400" b="0" i="0" u="none" strike="noStrike" kern="1200" cap="none" spc="-10" normalizeH="0" baseline="0" noProof="0" dirty="0">
                <a:ln>
                  <a:noFill/>
                </a:ln>
                <a:solidFill>
                  <a:schemeClr val="tx1"/>
                </a:solidFill>
                <a:effectLst/>
                <a:uLnTx/>
                <a:uFillTx/>
                <a:latin typeface="+mn-lt"/>
                <a:ea typeface="+mj-ea"/>
                <a:cs typeface="+mj-cs"/>
              </a:rPr>
              <a:t>…</a:t>
            </a:r>
            <a:endParaRPr kumimoji="0" lang="en-US" sz="2400" b="0" i="0" u="none" strike="noStrike" kern="1200" cap="none" spc="-1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635000" y="1357313"/>
            <a:ext cx="8027988" cy="4540250"/>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600" b="1" kern="1200" cap="none" spc="-4" normalizeH="0" baseline="0" noProof="0" dirty="0">
                <a:latin typeface="Segoe UI (Body)"/>
                <a:ea typeface="+mn-ea"/>
                <a:cs typeface="Arial" panose="020B0604020202020204"/>
              </a:rPr>
              <a:t>Cloud Consumer</a:t>
            </a:r>
            <a:r>
              <a:rPr kumimoji="0" lang="en-US" sz="1600" kern="1200" cap="none" spc="-4" normalizeH="0" baseline="0" noProof="0" dirty="0">
                <a:latin typeface="Segoe UI (Body)"/>
                <a:ea typeface="+mn-ea"/>
                <a:cs typeface="Arial" panose="020B0604020202020204"/>
              </a:rPr>
              <a:t>: An individual or organization that engages in a business partnership with Cloud Providers and utilizes their services.</a:t>
            </a: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600" b="1" kern="1200" cap="none" spc="-4" normalizeH="0" baseline="0" noProof="0" dirty="0">
                <a:latin typeface="Segoe UI (Body)"/>
                <a:ea typeface="+mn-ea"/>
                <a:cs typeface="Arial" panose="020B0604020202020204"/>
              </a:rPr>
              <a:t>Cloud Provider</a:t>
            </a:r>
            <a:r>
              <a:rPr kumimoji="0" lang="en-US" sz="1600" kern="1200" cap="none" spc="-4" normalizeH="0" baseline="0" noProof="0" dirty="0">
                <a:latin typeface="Segoe UI (Body)"/>
                <a:ea typeface="+mn-ea"/>
                <a:cs typeface="Arial" panose="020B0604020202020204"/>
              </a:rPr>
              <a:t>: A person, organization, or entity that is accountable for offering services to individuals or entities who are interested in them.</a:t>
            </a: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600" b="1" kern="1200" cap="none" spc="-4" normalizeH="0" baseline="0" noProof="0" dirty="0">
                <a:latin typeface="Segoe UI (Body)"/>
                <a:ea typeface="+mn-ea"/>
                <a:cs typeface="Arial" panose="020B0604020202020204"/>
              </a:rPr>
              <a:t>Cloud Auditor</a:t>
            </a:r>
            <a:r>
              <a:rPr kumimoji="0" lang="en-US" sz="1600" kern="1200" cap="none" spc="-4" normalizeH="0" baseline="0" noProof="0" dirty="0">
                <a:latin typeface="Segoe UI (Body)"/>
                <a:ea typeface="+mn-ea"/>
                <a:cs typeface="Arial" panose="020B0604020202020204"/>
              </a:rPr>
              <a:t>: A party capable of conducting an impartial evaluation of cloud services, as well as assessing the performance, security, and operations of the cloud implementation.</a:t>
            </a: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600" b="1" kern="1200" cap="none" spc="-4" normalizeH="0" baseline="0" noProof="0" dirty="0">
                <a:latin typeface="Segoe UI (Body)"/>
                <a:ea typeface="+mn-ea"/>
                <a:cs typeface="Arial" panose="020B0604020202020204"/>
              </a:rPr>
              <a:t>Cloud Broker</a:t>
            </a:r>
            <a:r>
              <a:rPr kumimoji="0" lang="en-US" sz="1600" kern="1200" cap="none" spc="-4" normalizeH="0" baseline="0" noProof="0" dirty="0">
                <a:latin typeface="Segoe UI (Body)"/>
                <a:ea typeface="+mn-ea"/>
                <a:cs typeface="Arial" panose="020B0604020202020204"/>
              </a:rPr>
              <a:t>: An entity responsible for managing the utilization, performance, and delivery of cloud services. Additionally, they act as mediators between Cloud Providers and Cloud Consumers, negotiating relationships between the two parties.</a:t>
            </a: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6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600" b="1" kern="1200" cap="none" spc="-4" normalizeH="0" baseline="0" noProof="0" dirty="0">
                <a:latin typeface="Segoe UI (Body)"/>
                <a:ea typeface="+mn-ea"/>
                <a:cs typeface="Arial" panose="020B0604020202020204"/>
              </a:rPr>
              <a:t>Cloud Carrier</a:t>
            </a:r>
            <a:r>
              <a:rPr kumimoji="0" lang="en-US" sz="1600" kern="1200" cap="none" spc="-4" normalizeH="0" baseline="0" noProof="0" dirty="0">
                <a:latin typeface="Segoe UI (Body)"/>
                <a:ea typeface="+mn-ea"/>
                <a:cs typeface="Arial" panose="020B0604020202020204"/>
              </a:rPr>
              <a:t>: An intermediary that facilitates the connectivity and transportation of cloud services from Cloud Providers to Cloud Consumers.</a:t>
            </a:r>
            <a:endParaRPr kumimoji="0" lang="en-US" sz="1600"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2400" b="0" i="0" u="none" strike="noStrike" kern="1200" cap="none" spc="-10" normalizeH="0" baseline="0" noProof="0" dirty="0">
                <a:ln>
                  <a:noFill/>
                </a:ln>
                <a:solidFill>
                  <a:schemeClr val="tx1"/>
                </a:solidFill>
                <a:effectLst/>
                <a:uLnTx/>
                <a:uFillTx/>
                <a:latin typeface="+mn-lt"/>
                <a:ea typeface="+mj-ea"/>
                <a:cs typeface="+mj-cs"/>
              </a:rPr>
              <a:t>Cloud Architecture Best Practices</a:t>
            </a:r>
            <a:endParaRPr kumimoji="0" lang="en-US" sz="2400" b="0" i="0" u="none" strike="noStrike" kern="1200" cap="none" spc="-1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635000" y="1357313"/>
            <a:ext cx="8027988" cy="5145088"/>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b="1" kern="1200" cap="none" spc="-4" normalizeH="0" baseline="0" noProof="0" dirty="0">
                <a:latin typeface="Segoe UI (Body)"/>
                <a:ea typeface="+mn-ea"/>
                <a:cs typeface="Arial" panose="020B0604020202020204"/>
              </a:rPr>
              <a:t>Up-front Planning</a:t>
            </a:r>
            <a:r>
              <a:rPr kumimoji="0" lang="en-US" sz="1500" kern="1200" cap="none" spc="-4" normalizeH="0" baseline="0" noProof="0" dirty="0">
                <a:latin typeface="Segoe UI (Body)"/>
                <a:ea typeface="+mn-ea"/>
                <a:cs typeface="Arial" panose="020B0604020202020204"/>
              </a:rPr>
              <a:t>: Prioritize up-front planning to understand capacity needs and avoid unexpected production glitches. Continuously test performance during the architecture design phase.</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b="1" kern="1200" cap="none" spc="-4" normalizeH="0" baseline="0" noProof="0" dirty="0">
                <a:latin typeface="Segoe UI (Body)"/>
                <a:ea typeface="+mn-ea"/>
                <a:cs typeface="Arial" panose="020B0604020202020204"/>
              </a:rPr>
              <a:t>Security First</a:t>
            </a:r>
            <a:r>
              <a:rPr kumimoji="0" lang="en-US" sz="1500" kern="1200" cap="none" spc="-4" normalizeH="0" baseline="0" noProof="0" dirty="0">
                <a:latin typeface="Segoe UI (Body)"/>
                <a:ea typeface="+mn-ea"/>
                <a:cs typeface="Arial" panose="020B0604020202020204"/>
              </a:rPr>
              <a:t>: Implement robust security measures to protect against unauthorized access. Safeguard all layers of the cloud infrastructure through data encryption, patch management, and strict security policies. Consider adopting zero-trust security models for enhanced protection in hybrid and multi-cloud environments.</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b="1" kern="1200" cap="none" spc="-4" normalizeH="0" baseline="0" noProof="0" dirty="0">
                <a:latin typeface="Segoe UI (Body)"/>
                <a:ea typeface="+mn-ea"/>
                <a:cs typeface="Arial" panose="020B0604020202020204"/>
              </a:rPr>
              <a:t>Disaster Recovery Readiness</a:t>
            </a:r>
            <a:r>
              <a:rPr kumimoji="0" lang="en-US" sz="1500" kern="1200" cap="none" spc="-4" normalizeH="0" baseline="0" noProof="0" dirty="0">
                <a:latin typeface="Segoe UI (Body)"/>
                <a:ea typeface="+mn-ea"/>
                <a:cs typeface="Arial" panose="020B0604020202020204"/>
              </a:rPr>
              <a:t>: Automate recovery processes to minimize costly downtime and ensure swift recovery from service disruptions. Implement monitoring mechanisms to track capacity and utilize redundant networks for a highly available architecture.</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b="1" kern="1200" cap="none" spc="-4" normalizeH="0" baseline="0" noProof="0" dirty="0">
                <a:latin typeface="Segoe UI (Body)"/>
                <a:ea typeface="+mn-ea"/>
                <a:cs typeface="Arial" panose="020B0604020202020204"/>
              </a:rPr>
              <a:t>Maximize Performance</a:t>
            </a:r>
            <a:r>
              <a:rPr kumimoji="0" lang="en-US" sz="1500" kern="1200" cap="none" spc="-4" normalizeH="0" baseline="0" noProof="0" dirty="0">
                <a:latin typeface="Segoe UI (Body)"/>
                <a:ea typeface="+mn-ea"/>
                <a:cs typeface="Arial" panose="020B0604020202020204"/>
              </a:rPr>
              <a:t>: Optimize computing resources by continuously monitoring business demands and technological requirements. Efficiently manage and allocate resources to maintain optimal performance levels.</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b="1" kern="1200" cap="none" spc="-4" normalizeH="0" baseline="0" noProof="0" dirty="0">
                <a:latin typeface="Segoe UI (Body)"/>
                <a:ea typeface="+mn-ea"/>
                <a:cs typeface="Arial" panose="020B0604020202020204"/>
              </a:rPr>
              <a:t>Cost Optimization</a:t>
            </a:r>
            <a:r>
              <a:rPr kumimoji="0" lang="en-US" sz="1500" kern="1200" cap="none" spc="-4" normalizeH="0" baseline="0" noProof="0" dirty="0">
                <a:latin typeface="Segoe UI (Body)"/>
                <a:ea typeface="+mn-ea"/>
                <a:cs typeface="Arial" panose="020B0604020202020204"/>
              </a:rPr>
              <a:t>: Leverage automated processes, managed service providers, and utilization tracking to reduce unnecessary cloud computing expenses. Regularly review and optimize resource allocation to ensure cost-effectiveness.</a:t>
            </a:r>
            <a:endParaRPr kumimoji="0" lang="en-US" sz="1500"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2400" b="0" i="0" u="none" strike="noStrike" kern="1200" cap="none" spc="-10" normalizeH="0" baseline="0" noProof="0" dirty="0">
                <a:ln>
                  <a:noFill/>
                </a:ln>
                <a:solidFill>
                  <a:schemeClr val="tx1"/>
                </a:solidFill>
                <a:effectLst/>
                <a:uLnTx/>
                <a:uFillTx/>
                <a:latin typeface="+mn-lt"/>
                <a:ea typeface="+mj-ea"/>
                <a:cs typeface="+mj-cs"/>
              </a:rPr>
              <a:t>Conclusion</a:t>
            </a:r>
            <a:endParaRPr kumimoji="0" lang="en-US" sz="2400" b="0" i="0" u="none" strike="noStrike" kern="1200" cap="none" spc="-1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685800" y="1500188"/>
            <a:ext cx="7831138" cy="4965700"/>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Cloud computing enables the delivery of computing services over the internet, eliminating the need for local infrastructure.</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Key characteristics of cloud computing include on-demand self-service, broad network access, resource pooling, rapid elasticity, and measured service.</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Deployment models include public, private, and hybrid clouds, offering flexibility and data sharing options.</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Service models such as IaaS, PaaS, and SaaS provide virtualized computing resources, platform for application development, and software delivery respectively.</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Cloud computing offers benefits like cost savings, scalability, flexibility, reliability, and enhanced collaboration.</a:t>
            </a:r>
            <a:endParaRPr kumimoji="0" lang="en-US" sz="1500"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Cloud computing presents a transformative approach to computing, offering cost-effective solutions, scalability, and flexibility for organizations across various industries. By leveraging the benefits of cloud computing and aligning with the appropriate deployment and service models, organizations can drive innovation, improve efficiency, and adapt to evolving business needs.</a:t>
            </a:r>
            <a:endParaRPr kumimoji="0" lang="en-US" sz="1500"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US" sz="2400" b="0" i="0" u="none" strike="noStrike" kern="1200" cap="none" spc="-10" normalizeH="0" baseline="0" noProof="0" dirty="0">
                <a:ln>
                  <a:noFill/>
                </a:ln>
                <a:solidFill>
                  <a:schemeClr val="tx1"/>
                </a:solidFill>
                <a:effectLst/>
                <a:uLnTx/>
                <a:uFillTx/>
                <a:latin typeface="+mn-lt"/>
                <a:ea typeface="+mj-ea"/>
                <a:cs typeface="+mj-cs"/>
              </a:rPr>
              <a:t>Remember</a:t>
            </a:r>
            <a:endParaRPr kumimoji="0" lang="en-US" sz="2400" b="0" i="0" u="none" strike="noStrike" kern="1200" cap="none" spc="-10" normalizeH="0" baseline="0" noProof="0" dirty="0">
              <a:ln>
                <a:noFill/>
              </a:ln>
              <a:solidFill>
                <a:schemeClr val="tx1"/>
              </a:solidFill>
              <a:effectLst/>
              <a:uLnTx/>
              <a:uFillTx/>
              <a:latin typeface="+mn-lt"/>
              <a:ea typeface="+mj-ea"/>
              <a:cs typeface="+mj-cs"/>
            </a:endParaRPr>
          </a:p>
        </p:txBody>
      </p:sp>
      <p:sp>
        <p:nvSpPr>
          <p:cNvPr id="8" name="TextBox 7"/>
          <p:cNvSpPr txBox="1"/>
          <p:nvPr/>
        </p:nvSpPr>
        <p:spPr>
          <a:xfrm>
            <a:off x="677863" y="1498600"/>
            <a:ext cx="7612063" cy="3041650"/>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Understand your specific needs and requirements when selecting a cloud deployment and service model.</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Prioritize security measures such as data encryption and access controls to protect against unauthorized access.</a:t>
            </a:r>
            <a:endParaRPr kumimoji="0" lang="en-US" sz="1500"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Plan for disaster recovery and high availability to ensure business continuity.</a:t>
            </a: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Continuously monitor and optimize resource utilization for optimal performance and cost savings.</a:t>
            </a:r>
            <a:endParaRPr kumimoji="0" lang="en-US" sz="1500"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endParaRPr kumimoji="0" lang="en-US" sz="1500"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sz="1500" kern="1200" cap="none" spc="-4" normalizeH="0" baseline="0" noProof="0" dirty="0">
                <a:latin typeface="Segoe UI (Body)"/>
                <a:ea typeface="+mn-ea"/>
                <a:cs typeface="Arial" panose="020B0604020202020204"/>
              </a:rPr>
              <a:t>Regularly assess and adapt your cloud architecture to evolving business needs and emerging technologies.</a:t>
            </a:r>
            <a:endParaRPr kumimoji="0" lang="en-US" sz="1500"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9218" name="Picture 9"/>
          <p:cNvPicPr>
            <a:picLocks noChangeAspect="1"/>
          </p:cNvPicPr>
          <p:nvPr/>
        </p:nvPicPr>
        <p:blipFill>
          <a:blip r:embed="rId1"/>
          <a:stretch>
            <a:fillRect/>
          </a:stretch>
        </p:blipFill>
        <p:spPr>
          <a:xfrm>
            <a:off x="3605213" y="2493963"/>
            <a:ext cx="5778500" cy="4103687"/>
          </a:xfrm>
          <a:prstGeom prst="rect">
            <a:avLst/>
          </a:prstGeom>
          <a:noFill/>
          <a:ln w="9525">
            <a:noFill/>
          </a:ln>
        </p:spPr>
      </p:pic>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Introduction</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28" name="Content Placeholder 17"/>
          <p:cNvSpPr txBox="1"/>
          <p:nvPr/>
        </p:nvSpPr>
        <p:spPr>
          <a:xfrm>
            <a:off x="1101725" y="1452563"/>
            <a:ext cx="3711575" cy="365125"/>
          </a:xfrm>
          <a:prstGeom prst="rect">
            <a:avLst/>
          </a:prstGeom>
          <a:noFill/>
          <a:ln>
            <a:noFill/>
          </a:ln>
        </p:spPr>
        <p:txBody>
          <a:bodyPr vert="horz" lIns="68580" tIns="34290" rIns="68580" bIns="34290" rtlCol="0" anchor="t">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800"/>
              </a:lnSpc>
              <a:spcBef>
                <a:spcPts val="1000"/>
              </a:spcBef>
              <a:spcAft>
                <a:spcPts val="150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lt"/>
                <a:ea typeface="+mn-ea"/>
                <a:cs typeface="Segoe UI Semibold" panose="020B0702040204020203"/>
              </a:rPr>
              <a:t>What is cloud computing?</a:t>
            </a:r>
            <a:endParaRPr kumimoji="0" lang="en-US" sz="2400" b="1" i="0" u="none" strike="noStrike" kern="1200" cap="none" spc="0" normalizeH="0" baseline="0" noProof="0" dirty="0">
              <a:ln>
                <a:noFill/>
              </a:ln>
              <a:solidFill>
                <a:schemeClr val="tx1"/>
              </a:solidFill>
              <a:effectLst/>
              <a:uLnTx/>
              <a:uFillTx/>
              <a:latin typeface="+mn-lt"/>
              <a:ea typeface="+mn-ea"/>
              <a:cs typeface="Segoe UI Semibold" panose="020B0702040204020203"/>
            </a:endParaRPr>
          </a:p>
        </p:txBody>
      </p:sp>
      <p:sp>
        <p:nvSpPr>
          <p:cNvPr id="8" name="TextBox 7"/>
          <p:cNvSpPr txBox="1"/>
          <p:nvPr/>
        </p:nvSpPr>
        <p:spPr>
          <a:xfrm>
            <a:off x="1460500" y="1820863"/>
            <a:ext cx="6364288" cy="922338"/>
          </a:xfrm>
          <a:prstGeom prst="rect">
            <a:avLst/>
          </a:prstGeom>
          <a:noFill/>
        </p:spPr>
        <p:txBody>
          <a:bodyPr wrap="square">
            <a:spAutoFit/>
          </a:bodyPr>
          <a:lstStyle/>
          <a:p>
            <a:pPr marL="123190" marR="0" defTabSz="914400" eaLnBrk="1" fontAlgn="auto" hangingPunct="1">
              <a:spcBef>
                <a:spcPts val="235"/>
              </a:spcBef>
              <a:spcAft>
                <a:spcPts val="0"/>
              </a:spcAft>
              <a:buClr>
                <a:srgbClr val="0000FF"/>
              </a:buClr>
              <a:buSzTx/>
              <a:buFontTx/>
              <a:buNone/>
              <a:tabLst>
                <a:tab pos="218440" algn="l"/>
              </a:tabLst>
              <a:defRPr/>
            </a:pPr>
            <a:r>
              <a:rPr kumimoji="0" lang="en-US" i="1" kern="1200" cap="none" spc="-4" normalizeH="0" baseline="0" noProof="0" dirty="0">
                <a:latin typeface="Segoe UI (Body)"/>
                <a:ea typeface="+mn-ea"/>
                <a:cs typeface="Arial" panose="020B0604020202020204"/>
              </a:rPr>
              <a:t>Cloud computing refers to the delivery of computing services over the internet, including storage, processing power, and software applications. </a:t>
            </a:r>
            <a:endParaRPr kumimoji="0" lang="en-US" i="1" kern="1200" cap="none" spc="-4" normalizeH="0" baseline="0" noProof="0" dirty="0">
              <a:latin typeface="Segoe UI (Body)"/>
              <a:ea typeface="+mn-ea"/>
              <a:cs typeface="Arial" panose="020B0604020202020204"/>
            </a:endParaRPr>
          </a:p>
        </p:txBody>
      </p:sp>
      <p:grpSp>
        <p:nvGrpSpPr>
          <p:cNvPr id="6" name="Group 5"/>
          <p:cNvGrpSpPr/>
          <p:nvPr/>
        </p:nvGrpSpPr>
        <p:grpSpPr>
          <a:xfrm rot="0">
            <a:off x="8715375" y="2316480"/>
            <a:ext cx="276860" cy="3756025"/>
            <a:chOff x="8715375" y="2297975"/>
            <a:chExt cx="277000" cy="3755790"/>
          </a:xfrm>
          <a:solidFill>
            <a:srgbClr val="B7472A"/>
          </a:solidFill>
        </p:grpSpPr>
        <p:sp>
          <p:nvSpPr>
            <p:cNvPr id="7" name="TextBox 6"/>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2" name="TextBox 11"/>
          <p:cNvSpPr txBox="1"/>
          <p:nvPr/>
        </p:nvSpPr>
        <p:spPr>
          <a:xfrm>
            <a:off x="1101725" y="3622675"/>
            <a:ext cx="5094288" cy="923925"/>
          </a:xfrm>
          <a:prstGeom prst="rect">
            <a:avLst/>
          </a:prstGeom>
          <a:noFill/>
        </p:spPr>
        <p:txBody>
          <a:bodyPr wrap="square">
            <a:spAutoFit/>
          </a:bodyPr>
          <a:lstStyle/>
          <a:p>
            <a:pPr marR="0" algn="just" defTabSz="914400" eaLnBrk="1" fontAlgn="auto" hangingPunct="1">
              <a:spcBef>
                <a:spcPts val="0"/>
              </a:spcBef>
              <a:spcAft>
                <a:spcPts val="0"/>
              </a:spcAft>
              <a:buClrTx/>
              <a:buSzTx/>
              <a:buFontTx/>
              <a:buNone/>
              <a:defRPr/>
            </a:pPr>
            <a:r>
              <a:rPr kumimoji="0" lang="en-US" kern="1200" cap="none" spc="-4" normalizeH="0" baseline="0" noProof="0" dirty="0">
                <a:latin typeface="Segoe UI (Body)"/>
                <a:ea typeface="+mn-ea"/>
                <a:cs typeface="Arial" panose="020B0604020202020204"/>
              </a:rPr>
              <a:t>It allows users to access resources and services on-demand, without the need for physical infrastructure or local servers.</a:t>
            </a:r>
            <a:endParaRPr kumimoji="0" lang="en-IN" kern="1200" cap="none" spc="0" normalizeH="0" baseline="0" noProof="0" dirty="0">
              <a:latin typeface="+mn-lt"/>
              <a:ea typeface="+mn-ea"/>
              <a:cs typeface="+mn-cs"/>
            </a:endParaRPr>
          </a:p>
        </p:txBody>
      </p:sp>
      <p:pic>
        <p:nvPicPr>
          <p:cNvPr id="2054" name="Picture 6" descr="Cloud network connection icon, flat style 14587671 Vector Art at Vecteezy"/>
          <p:cNvPicPr>
            <a:picLocks noChangeAspect="1" noChangeArrowheads="1"/>
          </p:cNvPicPr>
          <p:nvPr/>
        </p:nvPicPr>
        <p:blipFill rotWithShape="1">
          <a:blip r:embed="rId2">
            <a:duotone>
              <a:schemeClr val="accent2">
                <a:shade val="45000"/>
                <a:satMod val="135000"/>
              </a:schemeClr>
              <a:prstClr val="white"/>
            </a:duotone>
          </a:blip>
          <a:srcRect l="7779" t="17777" r="7963" b="18350"/>
          <a:stretch>
            <a:fillRect/>
          </a:stretch>
        </p:blipFill>
        <p:spPr bwMode="auto">
          <a:xfrm>
            <a:off x="6174377" y="2721918"/>
            <a:ext cx="1940446" cy="147098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D89A8E"/>
        </a:solidFill>
        <a:effectLst/>
      </p:bgPr>
    </p:bg>
    <p:spTree>
      <p:nvGrpSpPr>
        <p:cNvPr id="1" name=""/>
        <p:cNvGrpSpPr/>
        <p:nvPr/>
      </p:nvGrpSpPr>
      <p:grpSpPr/>
      <p:pic>
        <p:nvPicPr>
          <p:cNvPr id="16394" name="Picture 10" descr="What is Cloud Computing? A Full Overview - Cloud Academy Blog"/>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102326" y="1209044"/>
            <a:ext cx="8939348" cy="4724400"/>
          </a:xfrm>
          <a:prstGeom prst="rect">
            <a:avLst/>
          </a:prstGeom>
          <a:ln>
            <a:noFill/>
          </a:ln>
          <a:effectLst>
            <a:outerShdw blurRad="190500" algn="tl" rotWithShape="0">
              <a:srgbClr val="000000">
                <a:alpha val="70000"/>
              </a:srgbClr>
            </a:outerShdw>
          </a:effectLst>
        </p:spPr>
      </p:pic>
      <p:sp>
        <p:nvSpPr>
          <p:cNvPr id="46083" name="TextBox 8"/>
          <p:cNvSpPr txBox="1"/>
          <p:nvPr/>
        </p:nvSpPr>
        <p:spPr>
          <a:xfrm>
            <a:off x="3822700" y="2297113"/>
            <a:ext cx="1733550" cy="369887"/>
          </a:xfrm>
          <a:prstGeom prst="rect">
            <a:avLst/>
          </a:prstGeom>
          <a:noFill/>
          <a:ln w="9525">
            <a:noFill/>
          </a:ln>
        </p:spPr>
        <p:txBody>
          <a:bodyPr>
            <a:spAutoFit/>
          </a:bodyPr>
          <a:p>
            <a:pPr eaLnBrk="1" hangingPunct="1">
              <a:buNone/>
            </a:pPr>
            <a:r>
              <a:rPr lang="en-IN" altLang="x-none" b="1" dirty="0">
                <a:latin typeface="Segoe UI" panose="020B0502040204020203" pitchFamily="34" charset="0"/>
              </a:rPr>
              <a:t>THANK YOU</a:t>
            </a:r>
            <a:endParaRPr lang="en-IN" altLang="x-none" b="1" dirty="0">
              <a:latin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Characteristics of Cloud Computing</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28" name="Content Placeholder 17"/>
          <p:cNvSpPr txBox="1"/>
          <p:nvPr/>
        </p:nvSpPr>
        <p:spPr>
          <a:xfrm>
            <a:off x="1101725" y="1452563"/>
            <a:ext cx="3711575" cy="365125"/>
          </a:xfrm>
          <a:prstGeom prst="rect">
            <a:avLst/>
          </a:prstGeom>
          <a:noFill/>
          <a:ln>
            <a:noFill/>
          </a:ln>
        </p:spPr>
        <p:txBody>
          <a:bodyPr vert="horz" lIns="68580" tIns="34290" rIns="68580" bIns="34290" rtlCol="0" anchor="t">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800"/>
              </a:lnSpc>
              <a:spcBef>
                <a:spcPts val="1000"/>
              </a:spcBef>
              <a:spcAft>
                <a:spcPts val="150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lt"/>
                <a:ea typeface="+mn-ea"/>
                <a:cs typeface="Segoe UI Semibold" panose="020B0702040204020203"/>
              </a:rPr>
              <a:t>Key Characteristics of Cloud Computing</a:t>
            </a:r>
            <a:endParaRPr kumimoji="0" lang="en-US" sz="2400" b="1" i="0" u="none" strike="noStrike" kern="1200" cap="none" spc="0" normalizeH="0" baseline="0" noProof="0" dirty="0">
              <a:ln>
                <a:noFill/>
              </a:ln>
              <a:solidFill>
                <a:schemeClr val="tx1"/>
              </a:solidFill>
              <a:effectLst/>
              <a:uLnTx/>
              <a:uFillTx/>
              <a:latin typeface="+mn-lt"/>
              <a:ea typeface="+mn-ea"/>
              <a:cs typeface="Segoe UI Semibold" panose="020B0702040204020203"/>
            </a:endParaRPr>
          </a:p>
        </p:txBody>
      </p:sp>
      <p:sp>
        <p:nvSpPr>
          <p:cNvPr id="8" name="TextBox 7"/>
          <p:cNvSpPr txBox="1"/>
          <p:nvPr/>
        </p:nvSpPr>
        <p:spPr>
          <a:xfrm>
            <a:off x="1357313" y="1787525"/>
            <a:ext cx="6994525" cy="3519488"/>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On-Demand Self-Service: Users can provision resources and services as needed, without requiring human interaction with service providers.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Broad Network Access: Services are accessible over the internet via standard protocols and devices.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Resource Pooling: Computing resources are pooled together to serve multiple users, allowing for efficient utilization and scalability.</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Rapid Elasticity: Resources can be scaled up or down quickly to meet changing demands.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Measured Service: Cloud service usage is measured, monitored, and billed based on actual consumption.</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Cloud Deployment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8198" name="Picture 6" descr="Cloud Deployment Models PPT | Presentation design template, Powerpoint  presentation, Presentation slides templates"/>
          <p:cNvPicPr>
            <a:picLocks noChangeAspect="1" noChangeArrowheads="1"/>
          </p:cNvPicPr>
          <p:nvPr/>
        </p:nvPicPr>
        <p:blipFill rotWithShape="1">
          <a:blip r:embed="rId1">
            <a:duotone>
              <a:schemeClr val="accent2">
                <a:shade val="45000"/>
                <a:satMod val="135000"/>
              </a:schemeClr>
              <a:prstClr val="white"/>
            </a:duotone>
          </a:blip>
          <a:srcRect t="15842" b="12878"/>
          <a:stretch>
            <a:fillRect/>
          </a:stretch>
        </p:blipFill>
        <p:spPr bwMode="auto">
          <a:xfrm>
            <a:off x="1143000" y="1733005"/>
            <a:ext cx="6858000" cy="366630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Cloud Deployment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15363" name="Content Placeholder 17"/>
          <p:cNvSpPr txBox="1"/>
          <p:nvPr/>
        </p:nvSpPr>
        <p:spPr>
          <a:xfrm>
            <a:off x="774700" y="1687513"/>
            <a:ext cx="3709988"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Public Cloud</a:t>
            </a:r>
            <a:endParaRPr sz="1500" b="1" dirty="0">
              <a:ea typeface="Segoe UI Semibold" panose="020B0702040204020203" pitchFamily="34" charset="0"/>
            </a:endParaRPr>
          </a:p>
        </p:txBody>
      </p:sp>
      <p:sp>
        <p:nvSpPr>
          <p:cNvPr id="8" name="TextBox 7"/>
          <p:cNvSpPr txBox="1"/>
          <p:nvPr/>
        </p:nvSpPr>
        <p:spPr>
          <a:xfrm>
            <a:off x="774700" y="2155825"/>
            <a:ext cx="4121150" cy="2913063"/>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Services are provided over a public network and available to anyone who wants to use them.</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It is a cost-effective option for businesses and individuals looking for scalability and flexibility.</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Public cloud providers, such as AWS, Azure, and GCP, offer a wide range of services accessible to the general public.</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4098" name="Picture 2" descr="Types of Cloud - TAE"/>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4950976" y="2155992"/>
            <a:ext cx="3797927" cy="291361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Cloud Deployment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17411" name="Content Placeholder 17"/>
          <p:cNvSpPr txBox="1"/>
          <p:nvPr/>
        </p:nvSpPr>
        <p:spPr>
          <a:xfrm>
            <a:off x="774700" y="1687513"/>
            <a:ext cx="3709988"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Private Cloud</a:t>
            </a:r>
            <a:endParaRPr sz="1500" b="1" dirty="0">
              <a:ea typeface="Segoe UI Semibold" panose="020B0702040204020203" pitchFamily="34" charset="0"/>
            </a:endParaRPr>
          </a:p>
        </p:txBody>
      </p:sp>
      <p:sp>
        <p:nvSpPr>
          <p:cNvPr id="8" name="TextBox 7"/>
          <p:cNvSpPr txBox="1"/>
          <p:nvPr/>
        </p:nvSpPr>
        <p:spPr>
          <a:xfrm>
            <a:off x="895350" y="2024063"/>
            <a:ext cx="4122738" cy="3467100"/>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Infrastructure is dedicated to a single organization and may be located on-premises or off-premises.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Private cloud environments are designed to meet specific security, compliance, or performance requirements.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They offer enhanced control, customization, and privacy but require significant upfront investment.</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5122" name="Picture 2" descr="Private Cloud - javatpoint"/>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4796164" y="2386149"/>
            <a:ext cx="3908515" cy="312681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Cloud Deployment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19459" name="Content Placeholder 17"/>
          <p:cNvSpPr txBox="1"/>
          <p:nvPr/>
        </p:nvSpPr>
        <p:spPr>
          <a:xfrm>
            <a:off x="774700" y="1687513"/>
            <a:ext cx="3709988"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Hybrid Cloud</a:t>
            </a:r>
            <a:endParaRPr sz="1500" b="1" dirty="0">
              <a:ea typeface="Segoe UI Semibold" panose="020B0702040204020203" pitchFamily="34" charset="0"/>
            </a:endParaRPr>
          </a:p>
        </p:txBody>
      </p:sp>
      <p:sp>
        <p:nvSpPr>
          <p:cNvPr id="8" name="TextBox 7"/>
          <p:cNvSpPr txBox="1"/>
          <p:nvPr/>
        </p:nvSpPr>
        <p:spPr>
          <a:xfrm>
            <a:off x="895350" y="2044700"/>
            <a:ext cx="4122738" cy="3467100"/>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Combines public and private cloud environments, allowing for flexibility and data sharing between the two.</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Organizations can leverage the benefits of both public and private clouds, ensuring optimal resource allocation.</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Hybrid cloud deployments enable workload portability and seamless integration between different environments.</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6146" name="Picture 2" descr="Hybrid Cloud - javatpoint"/>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4823675" y="2316480"/>
            <a:ext cx="3989399" cy="292393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Cloud Deployment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21507" name="Content Placeholder 17"/>
          <p:cNvSpPr txBox="1"/>
          <p:nvPr/>
        </p:nvSpPr>
        <p:spPr>
          <a:xfrm>
            <a:off x="774700" y="1687513"/>
            <a:ext cx="3709988"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Community Cloud</a:t>
            </a:r>
            <a:endParaRPr sz="1500" b="1" dirty="0">
              <a:ea typeface="Segoe UI Semibold" panose="020B0702040204020203" pitchFamily="34" charset="0"/>
            </a:endParaRPr>
          </a:p>
        </p:txBody>
      </p:sp>
      <p:sp>
        <p:nvSpPr>
          <p:cNvPr id="8" name="TextBox 7"/>
          <p:cNvSpPr txBox="1"/>
          <p:nvPr/>
        </p:nvSpPr>
        <p:spPr>
          <a:xfrm>
            <a:off x="895350" y="2052638"/>
            <a:ext cx="4451350" cy="3467100"/>
          </a:xfrm>
          <a:prstGeom prst="rect">
            <a:avLst/>
          </a:prstGeom>
          <a:solidFill>
            <a:schemeClr val="bg1">
              <a:lumMod val="95000"/>
            </a:schemeClr>
          </a:solidFill>
        </p:spPr>
        <p:txBody>
          <a:bodyPr wrap="square">
            <a:spAutoFit/>
          </a:bodyPr>
          <a:lstStyle/>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Community cloud is a deployment model where infrastructure and services are shared among a specific community or group of organizations.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It caters to the needs of a particular community, such as government agencies, educational institutions, or research organizations.</a:t>
            </a:r>
            <a:endParaRPr kumimoji="0" lang="en-US" kern="1200" cap="none" spc="-4" normalizeH="0" baseline="0" noProof="0" dirty="0">
              <a:latin typeface="Segoe UI (Body)"/>
              <a:ea typeface="+mn-ea"/>
              <a:cs typeface="Arial" panose="020B0604020202020204"/>
            </a:endParaRPr>
          </a:p>
          <a:p>
            <a:pPr marL="408940" marR="0" indent="-285750" defTabSz="914400" eaLnBrk="1" fontAlgn="auto" hangingPunct="1">
              <a:spcBef>
                <a:spcPts val="235"/>
              </a:spcBef>
              <a:spcAft>
                <a:spcPts val="0"/>
              </a:spcAft>
              <a:buClr>
                <a:srgbClr val="0000FF"/>
              </a:buClr>
              <a:buSzTx/>
              <a:buFont typeface="Arial" panose="020B0604020202020204" pitchFamily="34" charset="0"/>
              <a:buChar char="•"/>
              <a:tabLst>
                <a:tab pos="218440" algn="l"/>
              </a:tabLst>
              <a:defRPr/>
            </a:pPr>
            <a:r>
              <a:rPr kumimoji="0" lang="en-US" kern="1200" cap="none" spc="-4" normalizeH="0" baseline="0" noProof="0" dirty="0">
                <a:latin typeface="Segoe UI (Body)"/>
                <a:ea typeface="+mn-ea"/>
                <a:cs typeface="Arial" panose="020B0604020202020204"/>
              </a:rPr>
              <a:t>Community cloud provides a cost-effective solution while addressing specific requirements and compliance standards of the community.</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pic>
        <p:nvPicPr>
          <p:cNvPr id="7170" name="Picture 2" descr="Community Cloud - javatpoint"/>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5347062" y="2695474"/>
            <a:ext cx="3383702" cy="247531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9220" name="Picture 4" descr="Infrastructure as a Service | IAAS - javatpoint"/>
          <p:cNvPicPr>
            <a:picLocks noChangeAspect="1" noChangeArrowheads="1"/>
          </p:cNvPicPr>
          <p:nvPr/>
        </p:nvPicPr>
        <p:blipFill>
          <a:blip r:embed="rId1">
            <a:duotone>
              <a:schemeClr val="accent2">
                <a:shade val="45000"/>
                <a:satMod val="135000"/>
              </a:schemeClr>
              <a:prstClr val="white"/>
            </a:duotone>
          </a:blip>
          <a:srcRect/>
          <a:stretch>
            <a:fillRect/>
          </a:stretch>
        </p:blipFill>
        <p:spPr bwMode="auto">
          <a:xfrm>
            <a:off x="5239120" y="2795451"/>
            <a:ext cx="3568807" cy="2194568"/>
          </a:xfrm>
          <a:prstGeom prst="rect">
            <a:avLst/>
          </a:prstGeom>
          <a:noFill/>
        </p:spPr>
      </p:pic>
      <p:sp>
        <p:nvSpPr>
          <p:cNvPr id="2" name="Title 1"/>
          <p:cNvSpPr>
            <a:spLocks noGrp="1"/>
          </p:cNvSpPr>
          <p:nvPr>
            <p:ph type="title"/>
          </p:nvPr>
        </p:nvSpPr>
        <p:spPr>
          <a:xfrm>
            <a:off x="333375" y="430213"/>
            <a:ext cx="5248275" cy="639763"/>
          </a:xfrm>
        </p:spPr>
        <p:txBody>
          <a:bodyPr vert="horz" lIns="91440" tIns="45720" rIns="91440" bIns="45720" rtlCol="0" anchor="t" anchorCtr="0">
            <a:normAutofit/>
          </a:bodyPr>
          <a:lstStyle/>
          <a:p>
            <a:pPr marL="0" marR="0" lvl="0" indent="0" algn="l" defTabSz="685800" rtl="0" eaLnBrk="1" fontAlgn="auto" latinLnBrk="0" hangingPunct="1">
              <a:lnSpc>
                <a:spcPct val="100000"/>
              </a:lnSpc>
              <a:spcBef>
                <a:spcPct val="0"/>
              </a:spcBef>
              <a:spcAft>
                <a:spcPts val="0"/>
              </a:spcAft>
              <a:buClrTx/>
              <a:buSzTx/>
              <a:buFontTx/>
              <a:buNone/>
              <a:defRPr/>
            </a:pPr>
            <a:r>
              <a:rPr kumimoji="0" lang="en-IN" sz="2400" b="0" i="0" u="none" strike="noStrike" kern="1200" cap="none" spc="-10" normalizeH="0" baseline="0" noProof="0" dirty="0">
                <a:ln>
                  <a:noFill/>
                </a:ln>
                <a:solidFill>
                  <a:schemeClr val="tx1"/>
                </a:solidFill>
                <a:effectLst/>
                <a:uLnTx/>
                <a:uFillTx/>
                <a:latin typeface="+mn-lt"/>
                <a:ea typeface="+mj-ea"/>
                <a:cs typeface="+mj-cs"/>
              </a:rPr>
              <a:t>Service Models</a:t>
            </a:r>
            <a:endParaRPr kumimoji="0" lang="en-US" sz="2100" b="0" i="0" u="none" strike="noStrike" kern="1200" cap="none" spc="0" normalizeH="0" baseline="0" noProof="0" dirty="0">
              <a:ln>
                <a:noFill/>
              </a:ln>
              <a:solidFill>
                <a:schemeClr val="tx1"/>
              </a:solidFill>
              <a:effectLst/>
              <a:uLnTx/>
              <a:uFillTx/>
              <a:latin typeface="+mn-lt"/>
              <a:ea typeface="+mj-ea"/>
              <a:cs typeface="+mj-cs"/>
            </a:endParaRPr>
          </a:p>
        </p:txBody>
      </p:sp>
      <p:sp>
        <p:nvSpPr>
          <p:cNvPr id="23556" name="Content Placeholder 17"/>
          <p:cNvSpPr txBox="1"/>
          <p:nvPr/>
        </p:nvSpPr>
        <p:spPr>
          <a:xfrm>
            <a:off x="774700" y="1687513"/>
            <a:ext cx="3709988" cy="365125"/>
          </a:xfrm>
          <a:prstGeom prst="rect">
            <a:avLst/>
          </a:prstGeom>
          <a:noFill/>
          <a:ln w="9525">
            <a:noFill/>
          </a:ln>
        </p:spPr>
        <p:txBody>
          <a:bodyPr lIns="68580" tIns="34290" rIns="68580" bIns="34290"/>
          <a:lst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stStyle>
          <a:p>
            <a:pPr lvl="0" defTabSz="914400">
              <a:lnSpc>
                <a:spcPts val="1800"/>
              </a:lnSpc>
              <a:spcBef>
                <a:spcPts val="1000"/>
              </a:spcBef>
              <a:spcAft>
                <a:spcPts val="1500"/>
              </a:spcAft>
              <a:buNone/>
            </a:pPr>
            <a:r>
              <a:rPr sz="1500" b="1" dirty="0">
                <a:cs typeface="Segoe UI Semibold" panose="020B0702040204020203" pitchFamily="34" charset="0"/>
              </a:rPr>
              <a:t>Infrastructure as a Service (IaaS)</a:t>
            </a:r>
            <a:endParaRPr sz="1500" b="1" dirty="0">
              <a:ea typeface="Segoe UI Semibold" panose="020B0702040204020203" pitchFamily="34" charset="0"/>
            </a:endParaRPr>
          </a:p>
        </p:txBody>
      </p:sp>
      <p:sp>
        <p:nvSpPr>
          <p:cNvPr id="8" name="TextBox 7"/>
          <p:cNvSpPr txBox="1"/>
          <p:nvPr/>
        </p:nvSpPr>
        <p:spPr>
          <a:xfrm>
            <a:off x="895350" y="2052638"/>
            <a:ext cx="4451350" cy="3189288"/>
          </a:xfrm>
          <a:prstGeom prst="rect">
            <a:avLst/>
          </a:prstGeom>
          <a:solidFill>
            <a:schemeClr val="bg1">
              <a:lumMod val="95000"/>
            </a:schemeClr>
          </a:solidFill>
        </p:spPr>
        <p:txBody>
          <a:bodyPr wrap="square">
            <a:spAutoFit/>
          </a:bodyPr>
          <a:lstStyle/>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IaaS provides virtualized computing resources over the internet. Users have control over the operating systems, storage, and networking components. </a:t>
            </a: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endParaRPr kumimoji="0" lang="en-US" kern="1200" cap="none" spc="-4" normalizeH="0" baseline="0" noProof="0" dirty="0">
              <a:latin typeface="Segoe UI (Body)"/>
              <a:ea typeface="+mn-ea"/>
              <a:cs typeface="Arial" panose="020B0604020202020204"/>
            </a:endParaRPr>
          </a:p>
          <a:p>
            <a:pPr marL="123190" marR="0" defTabSz="914400" eaLnBrk="1" fontAlgn="auto" hangingPunct="1">
              <a:spcBef>
                <a:spcPts val="235"/>
              </a:spcBef>
              <a:spcAft>
                <a:spcPts val="0"/>
              </a:spcAft>
              <a:buClr>
                <a:srgbClr val="0000FF"/>
              </a:buClr>
              <a:buSzTx/>
              <a:buFontTx/>
              <a:buNone/>
              <a:tabLst>
                <a:tab pos="218440" algn="l"/>
              </a:tabLst>
              <a:defRPr/>
            </a:pPr>
            <a:r>
              <a:rPr kumimoji="0" lang="en-US" kern="1200" cap="none" spc="-4" normalizeH="0" baseline="0" noProof="0" dirty="0">
                <a:latin typeface="Segoe UI (Body)"/>
                <a:ea typeface="+mn-ea"/>
                <a:cs typeface="Arial" panose="020B0604020202020204"/>
              </a:rPr>
              <a:t>They can provision and manage virtual machines (VMs), storage, and networks according to their requirements. Examples of IaaS providers include AWS EC2, Azure Virtual Machines, and Google Compute Engine.</a:t>
            </a:r>
            <a:endParaRPr kumimoji="0" lang="en-US" kern="1200" cap="none" spc="-4" normalizeH="0" baseline="0" noProof="0" dirty="0">
              <a:latin typeface="Segoe UI (Body)"/>
              <a:ea typeface="+mn-ea"/>
              <a:cs typeface="Arial" panose="020B0604020202020204"/>
            </a:endParaRPr>
          </a:p>
        </p:txBody>
      </p:sp>
      <p:grpSp>
        <p:nvGrpSpPr>
          <p:cNvPr id="18" name="Group 17"/>
          <p:cNvGrpSpPr/>
          <p:nvPr/>
        </p:nvGrpSpPr>
        <p:grpSpPr>
          <a:xfrm rot="0">
            <a:off x="8715375" y="2316480"/>
            <a:ext cx="276860" cy="3756025"/>
            <a:chOff x="8715375" y="2297975"/>
            <a:chExt cx="277000" cy="3755790"/>
          </a:xfrm>
          <a:solidFill>
            <a:srgbClr val="B7472A"/>
          </a:solidFill>
        </p:grpSpPr>
        <p:sp>
          <p:nvSpPr>
            <p:cNvPr id="19" name="TextBox 18"/>
            <p:cNvSpPr txBox="1"/>
            <p:nvPr/>
          </p:nvSpPr>
          <p:spPr>
            <a:xfrm rot="16200000">
              <a:off x="7338524" y="4399914"/>
              <a:ext cx="303070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u="none" strike="noStrike" kern="1200" cap="none" spc="0" normalizeH="0" baseline="0" noProof="0" dirty="0">
                  <a:ln>
                    <a:noFill/>
                  </a:ln>
                  <a:solidFill>
                    <a:schemeClr val="tx1"/>
                  </a:solidFill>
                  <a:effectLst/>
                  <a:uLnTx/>
                  <a:uFillTx/>
                  <a:latin typeface="+mn-lt"/>
                  <a:ea typeface="+mn-ea"/>
                  <a:cs typeface="+mn-cs"/>
                </a:rPr>
                <a:t>              Introduction</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100" b="0" i="0" u="none" strike="noStrike" kern="1200" cap="none" spc="0" normalizeH="0" baseline="0" noProof="0" dirty="0">
                  <a:ln>
                    <a:noFill/>
                  </a:ln>
                  <a:solidFill>
                    <a:schemeClr val="lt1"/>
                  </a:solidFill>
                  <a:effectLst/>
                  <a:uLnTx/>
                  <a:uFillTx/>
                  <a:latin typeface="+mn-lt"/>
                  <a:ea typeface="+mn-ea"/>
                  <a:cs typeface="+mn-cs"/>
                </a:rPr>
                <a:t>Cloud Computing</a:t>
              </a:r>
              <a:endParaRPr kumimoji="0" lang="en-IN" sz="11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Surface Pen tutorial</Template>
  <TotalTime>0</TotalTime>
  <Words>9433</Words>
  <Application>WPS Presentation</Application>
  <PresentationFormat>On-screen Show (4:3)</PresentationFormat>
  <Paragraphs>232</Paragraphs>
  <Slides>20</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Segoe UI</vt:lpstr>
      <vt:lpstr>Calibri</vt:lpstr>
      <vt:lpstr>Segoe UI Semibold</vt:lpstr>
      <vt:lpstr>Segoe UI (Body)</vt:lpstr>
      <vt:lpstr>Segoe UI Semibold</vt:lpstr>
      <vt:lpstr>Arial</vt:lpstr>
      <vt:lpstr>Microsoft YaHei</vt:lpstr>
      <vt:lpstr>Arial Unicode MS</vt:lpstr>
      <vt:lpstr>WelcomeDoc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Jay Sarraf</dc:creator>
  <cp:lastModifiedBy>Rajesh Upadhyay</cp:lastModifiedBy>
  <cp:revision>45</cp:revision>
  <dcterms:created xsi:type="dcterms:W3CDTF">2023-01-10T06:09:18Z</dcterms:created>
  <dcterms:modified xsi:type="dcterms:W3CDTF">2023-10-03T05:27:16Z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ip_UnifiedCompliancePolicyUIAction">
    <vt:lpwstr/>
  </property>
  <property fmtid="{D5CDD505-2E9C-101B-9397-08002B2CF9AE}" pid="4" name="Image">
    <vt:lpwstr>, </vt:lpwstr>
  </property>
  <property fmtid="{D5CDD505-2E9C-101B-9397-08002B2CF9AE}" pid="5" name="Status">
    <vt:lpwstr>Not started</vt:lpwstr>
  </property>
  <property fmtid="{D5CDD505-2E9C-101B-9397-08002B2CF9AE}" pid="6" name="Background">
    <vt:lpwstr>0</vt:lpwstr>
  </property>
  <property fmtid="{D5CDD505-2E9C-101B-9397-08002B2CF9AE}" pid="7" name="_ip_UnifiedCompliancePolicyProperties">
    <vt:lpwstr/>
  </property>
  <property fmtid="{D5CDD505-2E9C-101B-9397-08002B2CF9AE}" pid="8" name="ImageTagsTaxHTField">
    <vt:lpwstr/>
  </property>
  <property fmtid="{D5CDD505-2E9C-101B-9397-08002B2CF9AE}" pid="9" name="TaxCatchAll">
    <vt:lpwstr/>
  </property>
  <property fmtid="{D5CDD505-2E9C-101B-9397-08002B2CF9AE}" pid="10" name="MediaServiceKeyPoints">
    <vt:lpwstr/>
  </property>
  <property fmtid="{D5CDD505-2E9C-101B-9397-08002B2CF9AE}" pid="11" name="ICV">
    <vt:lpwstr>3E77726986614030AF9C762EE1CBABD7_12</vt:lpwstr>
  </property>
  <property fmtid="{D5CDD505-2E9C-101B-9397-08002B2CF9AE}" pid="12" name="KSOProductBuildVer">
    <vt:lpwstr>1033-12.2.0.13215</vt:lpwstr>
  </property>
</Properties>
</file>