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31"/>
  </p:handoutMasterIdLst>
  <p:sldIdLst>
    <p:sldId id="256" r:id="rId3"/>
    <p:sldId id="266" r:id="rId4"/>
    <p:sldId id="296" r:id="rId5"/>
    <p:sldId id="319" r:id="rId6"/>
    <p:sldId id="297" r:id="rId8"/>
    <p:sldId id="258" r:id="rId9"/>
    <p:sldId id="318" r:id="rId10"/>
    <p:sldId id="270" r:id="rId11"/>
    <p:sldId id="286" r:id="rId12"/>
    <p:sldId id="271" r:id="rId13"/>
    <p:sldId id="259" r:id="rId14"/>
    <p:sldId id="316" r:id="rId15"/>
    <p:sldId id="317" r:id="rId16"/>
    <p:sldId id="320" r:id="rId17"/>
    <p:sldId id="261" r:id="rId18"/>
    <p:sldId id="262" r:id="rId19"/>
    <p:sldId id="321" r:id="rId20"/>
    <p:sldId id="301" r:id="rId21"/>
    <p:sldId id="303" r:id="rId22"/>
    <p:sldId id="263" r:id="rId23"/>
    <p:sldId id="306" r:id="rId24"/>
    <p:sldId id="283" r:id="rId25"/>
    <p:sldId id="309" r:id="rId26"/>
    <p:sldId id="264" r:id="rId27"/>
    <p:sldId id="293" r:id="rId28"/>
    <p:sldId id="311" r:id="rId29"/>
    <p:sldId id="267" r:id="rId30"/>
  </p:sldIdLst>
  <p:sldSz cx="9144000" cy="6858000" type="screen4x3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6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3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CFD34E-D7CA-415D-AFF5-E3F152FB717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ea typeface="MS PGothic" panose="020B0600070205080204" pitchFamily="34" charset="-128"/>
              </a:rPr>
            </a:fld>
            <a:endParaRPr lang="en-US" sz="1200" dirty="0"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A7C2BA-910F-4793-8CAB-E0C09009EC0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ea typeface="MS PGothic" panose="020B0600070205080204" pitchFamily="34" charset="-128"/>
              </a:rPr>
            </a:fld>
            <a:endParaRPr lang="en-US" sz="1200" dirty="0"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IE" altLang="x-none" dirty="0"/>
          </a:p>
        </p:txBody>
      </p:sp>
      <p:sp>
        <p:nvSpPr>
          <p:cNvPr id="307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IE" altLang="x-none" sz="1200" dirty="0">
                <a:ea typeface="MS PGothic" panose="020B0600070205080204" pitchFamily="34" charset="-128"/>
              </a:rPr>
            </a:fld>
            <a:endParaRPr lang="en-IE" altLang="x-none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IE" altLang="x-none"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IE" altLang="x-none" sz="1200" dirty="0">
                <a:ea typeface="MS PGothic" panose="020B0600070205080204" pitchFamily="34" charset="-128"/>
              </a:rPr>
            </a:fld>
            <a:endParaRPr lang="en-IE" altLang="x-none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ea typeface="MS PGothic" panose="020B0600070205080204" pitchFamily="34" charset="-128"/>
              </a:rPr>
            </a:fld>
            <a:endParaRPr lang="en-US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IE" altLang="x-none"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IE" altLang="x-none" sz="1200" dirty="0">
                <a:ea typeface="MS PGothic" panose="020B0600070205080204" pitchFamily="34" charset="-128"/>
              </a:rPr>
            </a:fld>
            <a:endParaRPr lang="en-IE" altLang="x-none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IE" altLang="x-none"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IE" altLang="x-none" sz="1200" dirty="0">
                <a:ea typeface="MS PGothic" panose="020B0600070205080204" pitchFamily="34" charset="-128"/>
              </a:rPr>
            </a:fld>
            <a:endParaRPr lang="en-IE" altLang="x-none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IE" altLang="x-none"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IE" altLang="x-none" sz="1200" dirty="0">
                <a:ea typeface="MS PGothic" panose="020B0600070205080204" pitchFamily="34" charset="-128"/>
              </a:rPr>
            </a:fld>
            <a:endParaRPr lang="en-IE" altLang="x-none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IE" altLang="x-none"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en-IE" altLang="x-none" sz="1200" dirty="0">
                <a:ea typeface="MS PGothic" panose="020B0600070205080204" pitchFamily="34" charset="-128"/>
              </a:rPr>
            </a:fld>
            <a:endParaRPr lang="en-IE" altLang="x-none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  <a:defRPr sz="24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0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2pPr>
            <a:lvl3pPr>
              <a:defRPr sz="18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3pPr>
            <a:lvl4pPr>
              <a:defRPr sz="18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4pPr>
            <a:lvl5pPr>
              <a:defRPr sz="18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297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AEB095-F155-45E5-91FA-42DEC88B78F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 Agile software development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030" name="Picture 6" descr="Cover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0175" y="287338"/>
            <a:ext cx="923925" cy="1143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Straight Connector 8"/>
          <p:cNvCxnSpPr/>
          <p:nvPr/>
        </p:nvCxnSpPr>
        <p:spPr>
          <a:xfrm>
            <a:off x="457200" y="1419225"/>
            <a:ext cx="730567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46424D"/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46424D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46424D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46424D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46424D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en-US" dirty="0"/>
              <a:t> Agile Software Development</a:t>
            </a:r>
            <a:endParaRPr lang="en-US" altLang="en-US" dirty="0"/>
          </a:p>
        </p:txBody>
      </p:sp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Extreme programming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>
              <a:lnSpc>
                <a:spcPct val="90000"/>
              </a:lnSpc>
            </a:pPr>
            <a:r>
              <a:rPr lang="en-US" altLang="en-US" sz="20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popular form of Agile</a:t>
            </a:r>
            <a:endParaRPr lang="en-US" altLang="en-US" sz="20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90000"/>
              </a:lnSpc>
            </a:pPr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Extreme Programming (XP) takes an ‘extreme’ approach to iterative development. 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lnSpc>
                <a:spcPct val="90000"/>
              </a:lnSpc>
            </a:pPr>
            <a:r>
              <a:rPr lang="en-US" altLang="en-US" sz="16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New versions may be built several times per day;</a:t>
            </a:r>
            <a:endParaRPr lang="en-US" altLang="en-US" sz="16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lnSpc>
                <a:spcPct val="90000"/>
              </a:lnSpc>
            </a:pPr>
            <a:r>
              <a:rPr lang="en-US" altLang="en-US" sz="16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Increments are delivered to customers every 2 weeks;</a:t>
            </a:r>
            <a:endParaRPr lang="en-US" altLang="en-US" sz="16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lnSpc>
                <a:spcPct val="90000"/>
              </a:lnSpc>
            </a:pPr>
            <a:r>
              <a:rPr lang="en-US" altLang="en-US" sz="16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All tests must be run for every build and the build is only accepted if tests run successfully.</a:t>
            </a:r>
            <a:endParaRPr lang="en-US" altLang="en-US" sz="16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Customer involvement means full-time customer engagement with the team. - </a:t>
            </a:r>
            <a:r>
              <a:rPr lang="en-US" altLang="en-US" sz="14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Specifications through user stories broken into tasks</a:t>
            </a:r>
            <a:endParaRPr lang="en-US" altLang="en-US" sz="14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People not process :  pair programming, collective ownership and a process that avoids long working hours.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Regular system releases. - </a:t>
            </a:r>
            <a:r>
              <a:rPr lang="en-US" altLang="en-US" sz="16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release set of user stories</a:t>
            </a:r>
            <a:endParaRPr lang="en-US" altLang="en-US" sz="16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Maintaining simplicity through constant refactoring of code.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The extreme programming release cycle</a:t>
            </a:r>
            <a:r>
              <a:rPr lang="en-GB" altLang="en-US" dirty="0"/>
              <a:t> </a:t>
            </a:r>
            <a:endParaRPr lang="en-US" altLang="en-US" dirty="0"/>
          </a:p>
        </p:txBody>
      </p:sp>
      <p:pic>
        <p:nvPicPr>
          <p:cNvPr id="12291" name="Picture 3" descr="3.3-XP-ReleaseCycle.e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213" y="2371725"/>
            <a:ext cx="6557962" cy="2855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320501" y="1443123"/>
            <a:ext cx="8658225" cy="518160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dirty="0"/>
              <a:t>The Parts and the Whole</a:t>
            </a:r>
            <a:endParaRPr lang="en-IE" altLang="x-none" dirty="0"/>
          </a:p>
        </p:txBody>
      </p:sp>
      <p:grpSp>
        <p:nvGrpSpPr>
          <p:cNvPr id="13318" name="Group 11"/>
          <p:cNvGrpSpPr/>
          <p:nvPr/>
        </p:nvGrpSpPr>
        <p:grpSpPr>
          <a:xfrm>
            <a:off x="1828800" y="2322513"/>
            <a:ext cx="5229225" cy="1911350"/>
            <a:chOff x="1829388" y="2121718"/>
            <a:chExt cx="5229383" cy="1912205"/>
          </a:xfrm>
        </p:grpSpPr>
        <p:sp>
          <p:nvSpPr>
            <p:cNvPr id="6" name="Right Arrow 5"/>
            <p:cNvSpPr/>
            <p:nvPr/>
          </p:nvSpPr>
          <p:spPr>
            <a:xfrm>
              <a:off x="2972325" y="2628902"/>
              <a:ext cx="1871873" cy="1152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3232" y="2121718"/>
              <a:ext cx="1119777" cy="10971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5" name="Straight Connector 14"/>
            <p:cNvCxnSpPr>
              <a:stCxn id="14" idx="1"/>
              <a:endCxn id="14" idx="5"/>
            </p:cNvCxnSpPr>
            <p:nvPr/>
          </p:nvCxnSpPr>
          <p:spPr>
            <a:xfrm>
              <a:off x="3287219" y="2282399"/>
              <a:ext cx="791804" cy="77583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3"/>
              <a:endCxn id="14" idx="7"/>
            </p:cNvCxnSpPr>
            <p:nvPr/>
          </p:nvCxnSpPr>
          <p:spPr>
            <a:xfrm flipV="1">
              <a:off x="3287219" y="2282399"/>
              <a:ext cx="791804" cy="77583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867996" y="2154097"/>
              <a:ext cx="1368152" cy="10648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Controller</a:t>
              </a: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6236148" y="2686504"/>
              <a:ext cx="822623" cy="1152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7996" y="3429508"/>
              <a:ext cx="1368152" cy="6044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Inspect</a:t>
              </a: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6172566" y="3238073"/>
              <a:ext cx="986835" cy="57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32886" y="3731489"/>
              <a:ext cx="433457" cy="57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6254671" y="3683642"/>
              <a:ext cx="382511" cy="863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Up Arrow 10"/>
            <p:cNvSpPr/>
            <p:nvPr/>
          </p:nvSpPr>
          <p:spPr>
            <a:xfrm>
              <a:off x="4404934" y="2744106"/>
              <a:ext cx="124793" cy="104498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29388" y="2384296"/>
              <a:ext cx="1142937" cy="6044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 Target</a:t>
              </a: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35" name="TextBox 19"/>
            <p:cNvSpPr txBox="1"/>
            <p:nvPr/>
          </p:nvSpPr>
          <p:spPr>
            <a:xfrm>
              <a:off x="3331126" y="2491862"/>
              <a:ext cx="747897" cy="369332"/>
            </a:xfrm>
            <a:prstGeom prst="rect">
              <a:avLst/>
            </a:prstGeom>
            <a:solidFill>
              <a:schemeClr val="bg1">
                <a:alpha val="83136"/>
              </a:schemeClr>
            </a:solidFill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dirty="0">
                  <a:latin typeface="Arial" panose="020B0604020202020204" pitchFamily="34" charset="0"/>
                </a:rPr>
                <a:t>Adapt</a:t>
              </a:r>
              <a:endParaRPr lang="en-IE" altLang="x-none" dirty="0">
                <a:latin typeface="Arial" panose="020B0604020202020204" pitchFamily="34" charset="0"/>
              </a:endParaRPr>
            </a:p>
          </p:txBody>
        </p:sp>
      </p:grpSp>
      <p:sp>
        <p:nvSpPr>
          <p:cNvPr id="21" name="Rounded Rectangular Callout 20"/>
          <p:cNvSpPr/>
          <p:nvPr/>
        </p:nvSpPr>
        <p:spPr>
          <a:xfrm>
            <a:off x="473075" y="3838575"/>
            <a:ext cx="3605213" cy="1419225"/>
          </a:xfrm>
          <a:prstGeom prst="wedgeRoundRectCallout">
            <a:avLst>
              <a:gd name="adj1" fmla="val 34538"/>
              <a:gd name="adj2" fmla="val -8824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Clean Design &amp;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&amp; Refactor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Stories - Late Elaboration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hared Code Ownership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Driven Development…..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799138" y="1522413"/>
            <a:ext cx="2011363" cy="641350"/>
          </a:xfrm>
          <a:prstGeom prst="wedgeRoundRectCallout">
            <a:avLst>
              <a:gd name="adj1" fmla="val -45509"/>
              <a:gd name="adj2" fmla="val 1036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 Plan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Stand-Up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819775" y="4718050"/>
            <a:ext cx="2847975" cy="1419225"/>
          </a:xfrm>
          <a:prstGeom prst="wedgeRoundRectCallout">
            <a:avLst>
              <a:gd name="adj1" fmla="val -40384"/>
              <a:gd name="adj2" fmla="val -909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 Programming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 Reviews &amp; Feedback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Retrospectives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AutoTest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2" name="TextBox 17"/>
          <p:cNvSpPr txBox="1"/>
          <p:nvPr/>
        </p:nvSpPr>
        <p:spPr>
          <a:xfrm>
            <a:off x="1955800" y="5683250"/>
            <a:ext cx="3519488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solidFill>
                  <a:srgbClr val="C00000"/>
                </a:solidFill>
                <a:latin typeface="Arial" panose="020B0604020202020204" pitchFamily="34" charset="0"/>
              </a:rPr>
              <a:t>Sustainable pace</a:t>
            </a:r>
            <a:endParaRPr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dirty="0">
                <a:solidFill>
                  <a:srgbClr val="C00000"/>
                </a:solidFill>
                <a:latin typeface="Arial" panose="020B0604020202020204" pitchFamily="34" charset="0"/>
              </a:rPr>
              <a:t>Collective Ownership with users</a:t>
            </a:r>
            <a:endParaRPr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dirty="0">
                <a:solidFill>
                  <a:srgbClr val="C00000"/>
                </a:solidFill>
                <a:latin typeface="Arial" panose="020B0604020202020204" pitchFamily="34" charset="0"/>
              </a:rPr>
              <a:t>Minimal documentation for sprint</a:t>
            </a:r>
            <a:endParaRPr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11163" y="719138"/>
            <a:ext cx="8229600" cy="293687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dirty="0"/>
              <a:t>The Life of an Iteration</a:t>
            </a:r>
            <a:endParaRPr lang="en-IE" altLang="x-none" dirty="0"/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554038" y="1895475"/>
          <a:ext cx="8237537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448925" imgH="4867275" progId="Paint.Picture">
                  <p:embed/>
                </p:oleObj>
              </mc:Choice>
              <mc:Fallback>
                <p:oleObj name="" r:id="rId1" imgW="10448925" imgH="4867275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038" y="1895475"/>
                        <a:ext cx="8237537" cy="383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2"/>
          <p:cNvSpPr txBox="1"/>
          <p:nvPr/>
        </p:nvSpPr>
        <p:spPr>
          <a:xfrm>
            <a:off x="1250950" y="2668588"/>
            <a:ext cx="674211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sz="3600" i="1" dirty="0">
                <a:solidFill>
                  <a:srgbClr val="0070C0"/>
                </a:solidFill>
                <a:latin typeface="Arial" panose="020B0604020202020204" pitchFamily="34" charset="0"/>
              </a:rPr>
              <a:t>“Tell me how you will measure me and I’ll tell you how I’ll behave”</a:t>
            </a:r>
            <a:endParaRPr lang="en-IE" altLang="x-none" sz="3600" i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4340" name="Picture 4" descr="F:\DCIM\100CASIO\CIMG569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1257300"/>
            <a:ext cx="6964363" cy="522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dirty="0"/>
              <a:t>Transparency</a:t>
            </a:r>
            <a:endParaRPr lang="en-IE" altLang="x-none" dirty="0"/>
          </a:p>
        </p:txBody>
      </p:sp>
      <p:pic>
        <p:nvPicPr>
          <p:cNvPr id="5" name="Picture 4" descr="DSC067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349375"/>
            <a:ext cx="5437188" cy="2982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50" y="4332288"/>
            <a:ext cx="2955925" cy="214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A ‘prescribing medication’ story</a:t>
            </a:r>
            <a:r>
              <a:rPr lang="en-GB" altLang="en-US" dirty="0"/>
              <a:t> </a:t>
            </a:r>
            <a:endParaRPr lang="en-US" altLang="en-US" dirty="0"/>
          </a:p>
        </p:txBody>
      </p:sp>
      <p:pic>
        <p:nvPicPr>
          <p:cNvPr id="16387" name="Picture 3" descr="3.5 StoryCard.e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1566863"/>
            <a:ext cx="5967413" cy="4789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Examples of task cards for prescribing medication </a:t>
            </a:r>
            <a:endParaRPr lang="en-US" altLang="en-US" dirty="0"/>
          </a:p>
        </p:txBody>
      </p:sp>
      <p:pic>
        <p:nvPicPr>
          <p:cNvPr id="17411" name="Picture 3" descr="3.6 TaskCards.e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760538"/>
            <a:ext cx="6416675" cy="4519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428625"/>
            <a:ext cx="9136063" cy="6010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Refactoring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/>
            <a:r>
              <a:rPr lang="en-US" altLang="en-US" sz="20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Programming team look for possible software improvements and make these improvements even where there is no immediate need for them.</a:t>
            </a:r>
            <a:endParaRPr lang="en-US" altLang="en-US" sz="20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20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This improves the understandability of the software and so reduces the need for documentation.</a:t>
            </a:r>
            <a:endParaRPr lang="en-US" altLang="en-US" sz="20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20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Changes are easier to make because the code is well-structured and clear.</a:t>
            </a:r>
            <a:endParaRPr lang="en-US" altLang="en-US" sz="20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20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However, some changes requires architecture refactoring and this is much more expensive</a:t>
            </a:r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RISK: 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buFont typeface="Wingdings" panose="05000000000000000000" pitchFamily="2" charset="2"/>
              <a:buChar char="²"/>
            </a:pPr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Changes the user does not test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buFont typeface="Wingdings" panose="05000000000000000000" pitchFamily="2" charset="2"/>
              <a:buChar char="²"/>
            </a:pPr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Changes to working software break it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Examples of refactoring</a:t>
            </a:r>
            <a:endParaRPr lang="en-US" alt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/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Re-organization of a class hierarchy to remove duplicate code.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Tidying up and renaming attributes and methods to make them easier to understand.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replacement of inline code with calls to methods that have been included in a program library.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Topics covered</a:t>
            </a:r>
            <a:endParaRPr lang="en-US" alt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/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Agile methods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Plan-driven and agile development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Extreme programming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Agile project management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Scaling agile methods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Test case description for dose checking</a:t>
            </a:r>
            <a:r>
              <a:rPr lang="en-GB" altLang="en-US" dirty="0"/>
              <a:t> </a:t>
            </a:r>
            <a:endParaRPr lang="en-US" altLang="en-US" dirty="0"/>
          </a:p>
        </p:txBody>
      </p:sp>
      <p:pic>
        <p:nvPicPr>
          <p:cNvPr id="21507" name="Picture 3" descr="3.7 DoseChecking.e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1949450"/>
            <a:ext cx="7435850" cy="4049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Test automation</a:t>
            </a:r>
            <a:endParaRPr lang="en-US" alt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Automate tests (junit)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Run upon checkin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Difficulties: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buFont typeface="Wingdings" panose="05000000000000000000" pitchFamily="2" charset="2"/>
              <a:buChar char="²"/>
            </a:pPr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Time constraints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buFont typeface="Wingdings" panose="05000000000000000000" pitchFamily="2" charset="2"/>
              <a:buChar char="²"/>
            </a:pPr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Programmer preferences to not test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buFont typeface="Wingdings" panose="05000000000000000000" pitchFamily="2" charset="2"/>
              <a:buChar char="²"/>
            </a:pPr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Test coverage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buFont typeface="Wingdings" panose="05000000000000000000" pitchFamily="2" charset="2"/>
              <a:buChar char="²"/>
            </a:pP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Pair programming</a:t>
            </a:r>
            <a:endParaRPr lang="en-US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>
              <a:lnSpc>
                <a:spcPct val="90000"/>
              </a:lnSpc>
            </a:pPr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 XP, programmers work in pairs, sitting together to develop code.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90000"/>
              </a:lnSpc>
            </a:pPr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Common ownership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90000"/>
              </a:lnSpc>
            </a:pPr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Knowledge spread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90000"/>
              </a:lnSpc>
            </a:pPr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Informal review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90000"/>
              </a:lnSpc>
            </a:pPr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Refactoring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90000"/>
              </a:lnSpc>
            </a:pPr>
            <a:r>
              <a:rPr lang="en-US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Similar output to two people coding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Scrum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Project Manager's job: - Deliver needed system on time within budget </a:t>
            </a:r>
            <a:endParaRPr kumimoji="0" lang="en-GB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Scrum approach - manage the iterations</a:t>
            </a:r>
            <a:endParaRPr kumimoji="0" lang="en-GB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There are three phases in Scrum. </a:t>
            </a:r>
            <a:endParaRPr kumimoji="0" lang="en-GB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outline planning phase - general picture and architecture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Sprint cycles releasing increments of the system. 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project closure phase - final delivery, documentation and review of lessons learned. 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endParaRPr kumimoji="0" lang="en-GB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The Scrum process</a:t>
            </a:r>
            <a:r>
              <a:rPr lang="en-GB" altLang="en-US" dirty="0"/>
              <a:t> </a:t>
            </a:r>
            <a:endParaRPr lang="en-US" altLang="en-US" dirty="0"/>
          </a:p>
        </p:txBody>
      </p:sp>
      <p:pic>
        <p:nvPicPr>
          <p:cNvPr id="25603" name="Picture 3" descr="3.8 ScrumProcess.e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2638425"/>
            <a:ext cx="6875463" cy="244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The Sprint cycle</a:t>
            </a:r>
            <a:endParaRPr lang="en-US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Every 2–4 weeks (a fixed length).  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1) Project team with customer: Look at product backlog - select stories to implement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2) implement with all customer communication through scrum master (protecting pgmr at this point)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buFont typeface="Wingdings" panose="05000000000000000000" pitchFamily="2" charset="2"/>
              <a:buChar char="²"/>
            </a:pPr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Scrum master has project manager role during sprint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>
              <a:buFont typeface="Wingdings" panose="05000000000000000000" pitchFamily="2" charset="2"/>
              <a:buChar char="²"/>
            </a:pPr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Daily 15 min meetings 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2" defTabSz="457200" eaLnBrk="1" hangingPunct="1">
              <a:buFont typeface="Wingdings" panose="05000000000000000000" pitchFamily="2" charset="2"/>
              <a:buChar char="²"/>
            </a:pPr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Stand up often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2" defTabSz="457200" eaLnBrk="1" hangingPunct="1">
              <a:buFont typeface="Wingdings" panose="05000000000000000000" pitchFamily="2" charset="2"/>
              <a:buChar char="²"/>
            </a:pPr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Team presents progress and impediments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2" defTabSz="457200" eaLnBrk="1" hangingPunct="1">
              <a:buFont typeface="Wingdings" panose="05000000000000000000" pitchFamily="2" charset="2"/>
              <a:buChar char="²"/>
            </a:pPr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Scrum master tasked with removing impediments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3) Review system release with user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Scrum benefits</a:t>
            </a:r>
            <a:endParaRPr lang="en-US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product is broken down into a set of manageable and understandable chunks.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Unstable requirements do not hold up progress.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whole team have visibility of everything and consequently team communication is improved.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Customers see on-time delivery of increments and gain feedback on how the product works.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Trust between customers and developers is established and a positive culture is created in which everyone expects the project to succeed.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Summary</a:t>
            </a:r>
            <a:endParaRPr lang="en-US" alt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Plan Driven (Ex: Waterfall) vs Incremental (Ex: Agile )</a:t>
            </a:r>
            <a:endParaRPr kumimoji="0" lang="en-GB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Structure and benefits and downfalls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XP - an implementation of Agile - </a:t>
            </a: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Power to the Programmer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User story requirements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Test driven design with continual retest and integration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Pair Programming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Refactoring encouraged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Scrum - project management of Agile using sprints</a:t>
            </a:r>
            <a:endParaRPr kumimoji="0" lang="en-GB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Iterations of full team contact / Scrum master protection of programmers / full team release review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GB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2975" cy="7921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Rapid software development</a:t>
            </a:r>
            <a:endParaRPr lang="en-US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095750"/>
          </a:xfrm>
          <a:noFill/>
          <a:ln>
            <a:noFill/>
          </a:ln>
        </p:spPr>
        <p:txBody>
          <a:bodyPr/>
          <a:p>
            <a:pPr defTabSz="457200" eaLnBrk="1" hangingPunct="1"/>
            <a:r>
              <a:rPr lang="en-US" altLang="en-US" sz="20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Why?</a:t>
            </a:r>
            <a:endParaRPr lang="en-US" altLang="en-US" sz="20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Need to react to changes more quickly than 2 year long waterfall projects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2 years and then you got the design wrong anyway! Small deliveries aren't abstract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20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How?</a:t>
            </a:r>
            <a:endParaRPr lang="en-US" altLang="en-US" sz="20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Goal - Deliver working software quickly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2" defTabSz="457200" eaLnBrk="1" hangingPunct="1"/>
            <a:r>
              <a:rPr lang="en-US" altLang="en-US" sz="16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Compromise - less functionality in a delivery, not lower quality</a:t>
            </a:r>
            <a:endParaRPr lang="en-US" altLang="en-US" sz="16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2" defTabSz="457200" eaLnBrk="1" hangingPunct="1"/>
            <a:r>
              <a:rPr lang="en-US" altLang="en-US" sz="16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Less documentation</a:t>
            </a:r>
            <a:endParaRPr lang="en-US" altLang="en-US" sz="16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Focus on the code rather than the design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Interleave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2" defTabSz="457200" eaLnBrk="1" hangingPunct="1"/>
            <a:r>
              <a:rPr lang="en-US" altLang="en-US" sz="16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Specification, design and implementation are inter-leaved</a:t>
            </a:r>
            <a:endParaRPr lang="en-US" altLang="en-US" sz="16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Deliver small versions and get user (stakeholder) input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dirty="0"/>
              <a:t>Painpoints</a:t>
            </a:r>
            <a:endParaRPr lang="en-IE" altLang="x-none" dirty="0"/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85738"/>
            <a:ext cx="7881938" cy="6338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/>
          <p:cNvSpPr/>
          <p:nvPr/>
        </p:nvSpPr>
        <p:spPr>
          <a:xfrm>
            <a:off x="6372200" y="5445224"/>
            <a:ext cx="1912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Ouch!</a:t>
            </a:r>
            <a:endParaRPr kumimoji="0" lang="en-US" sz="5400" b="1" i="0" u="none" strike="noStrike" kern="1200" cap="none" spc="0" normalizeH="0" baseline="0" noProof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4521205">
            <a:off x="2316956" y="2642394"/>
            <a:ext cx="1787525" cy="369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Long Cycle Times</a:t>
            </a:r>
            <a:endParaRPr kumimoji="0" lang="en-IE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4521205">
            <a:off x="826294" y="2570956"/>
            <a:ext cx="1311275" cy="369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Productivity</a:t>
            </a:r>
            <a:endParaRPr kumimoji="0" lang="en-IE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18184585">
            <a:off x="4845050" y="2795588"/>
            <a:ext cx="860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Quality</a:t>
            </a:r>
            <a:endParaRPr kumimoji="0" lang="en-IE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rot="18759351">
            <a:off x="6650038" y="1503363"/>
            <a:ext cx="1652588" cy="369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Responsiveness</a:t>
            </a:r>
            <a:endParaRPr kumimoji="0" lang="en-IE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 rot="4521205">
            <a:off x="1840706" y="2375694"/>
            <a:ext cx="1235075" cy="369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Complexity</a:t>
            </a:r>
            <a:endParaRPr kumimoji="0" lang="en-IE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 rot="18870937">
            <a:off x="5862638" y="2943225"/>
            <a:ext cx="1296988" cy="369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Brittle Code</a:t>
            </a:r>
            <a:endParaRPr kumimoji="0" lang="en-IE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4365625" y="1322388"/>
            <a:ext cx="1484313" cy="369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Your Favorite!</a:t>
            </a:r>
            <a:endParaRPr kumimoji="0" lang="en-IE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 rot="5400000">
            <a:off x="3466306" y="1726406"/>
            <a:ext cx="1428750" cy="369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Transparency</a:t>
            </a:r>
            <a:endParaRPr kumimoji="0" lang="en-IE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Agile manifesto 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/>
            <a:r>
              <a:rPr lang="en-US" altLang="en-US" i="1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Our values: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i="1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Individuals and interactions over processes and tools</a:t>
            </a:r>
            <a:endParaRPr lang="en-US" altLang="en-US" i="1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i="1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Working software over comprehensive documentation </a:t>
            </a:r>
            <a:endParaRPr lang="en-US" altLang="en-US" i="1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i="1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Customer collaboration over contract negotiation </a:t>
            </a:r>
            <a:endParaRPr lang="en-US" altLang="en-US" i="1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defTabSz="457200" eaLnBrk="1" hangingPunct="1"/>
            <a:r>
              <a:rPr lang="en-US" altLang="en-US" i="1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Responding to change over following a plan </a:t>
            </a:r>
            <a:endParaRPr lang="en-GB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i="1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That is, while there is value in the items on  the right, we value the items on the left more.</a:t>
            </a:r>
            <a:r>
              <a:rPr lang="en-GB" altLang="en-US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Plan-driven and agile specification</a:t>
            </a:r>
            <a:r>
              <a:rPr lang="en-GB" altLang="en-US" dirty="0"/>
              <a:t> </a:t>
            </a:r>
            <a:endParaRPr lang="en-US" altLang="en-US" dirty="0"/>
          </a:p>
        </p:txBody>
      </p:sp>
      <p:pic>
        <p:nvPicPr>
          <p:cNvPr id="7171" name="Picture 3" descr="3.2 PlanBasedAgile.e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138" y="1785938"/>
            <a:ext cx="5730875" cy="4357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4" name="TextBox 1"/>
          <p:cNvSpPr txBox="1"/>
          <p:nvPr/>
        </p:nvSpPr>
        <p:spPr>
          <a:xfrm>
            <a:off x="209550" y="1571625"/>
            <a:ext cx="1338263" cy="23082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marL="0" lvl="1" indent="0" eaLnBrk="1" hangingPunct="1"/>
            <a:r>
              <a:rPr lang="en-US" altLang="en-US" sz="1400" dirty="0">
                <a:latin typeface="Arial" panose="020B0604020202020204" pitchFamily="34" charset="0"/>
              </a:rPr>
              <a:t>separate development stages with the outputs to be produced at each of these stages planned in advance.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175" name="TextBox 2"/>
          <p:cNvSpPr txBox="1"/>
          <p:nvPr/>
        </p:nvSpPr>
        <p:spPr>
          <a:xfrm>
            <a:off x="7543800" y="1749425"/>
            <a:ext cx="1276350" cy="2093913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marL="0" lvl="1" indent="0" eaLnBrk="1" hangingPunct="1"/>
            <a:r>
              <a:rPr lang="en-US" altLang="en-US" sz="1400" dirty="0">
                <a:latin typeface="Arial" panose="020B0604020202020204" pitchFamily="34" charset="0"/>
              </a:rPr>
              <a:t>Not necessarily waterfall model – plan-driven, incremental development is possible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176" name="TextBox 6"/>
          <p:cNvSpPr txBox="1"/>
          <p:nvPr/>
        </p:nvSpPr>
        <p:spPr>
          <a:xfrm>
            <a:off x="4194175" y="1631950"/>
            <a:ext cx="1825625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en-US" sz="1400" dirty="0">
                <a:latin typeface="Arial" panose="020B0604020202020204" pitchFamily="34" charset="0"/>
              </a:rPr>
              <a:t>Iteration within stage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177" name="TextBox 8"/>
          <p:cNvSpPr txBox="1"/>
          <p:nvPr/>
        </p:nvSpPr>
        <p:spPr>
          <a:xfrm>
            <a:off x="1117600" y="5848350"/>
            <a:ext cx="1516063" cy="3063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en-US" sz="1400" dirty="0">
                <a:latin typeface="Arial" panose="020B0604020202020204" pitchFamily="34" charset="0"/>
              </a:rPr>
              <a:t>Iteration of stage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178" name="TextBox 9"/>
          <p:cNvSpPr txBox="1"/>
          <p:nvPr/>
        </p:nvSpPr>
        <p:spPr>
          <a:xfrm>
            <a:off x="7285038" y="5064125"/>
            <a:ext cx="1401762" cy="9540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en-US" sz="1400" dirty="0">
                <a:latin typeface="Arial" panose="020B0604020202020204" pitchFamily="34" charset="0"/>
              </a:rPr>
              <a:t>User's full agreement at end, not before code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41338" y="1412875"/>
          <a:ext cx="8077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249025" imgH="1981200" progId="PBrush">
                  <p:embed/>
                </p:oleObj>
              </mc:Choice>
              <mc:Fallback>
                <p:oleObj name="" r:id="rId1" imgW="11249025" imgH="1981200" progId="PBrush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338" y="1412875"/>
                        <a:ext cx="8077200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68313" y="2932113"/>
          <a:ext cx="82296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1249025" imgH="4000500" progId="PBrush">
                  <p:embed/>
                </p:oleObj>
              </mc:Choice>
              <mc:Fallback>
                <p:oleObj name="" r:id="rId3" imgW="11249025" imgH="4000500" progId="PBrush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2932113"/>
                        <a:ext cx="8229600" cy="292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it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endParaRPr lang="en-IE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Problems with agile methods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It can be difficult to keep the interest of </a:t>
            </a:r>
            <a:r>
              <a:rPr lang="en-US" altLang="en-US" sz="1800" kern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customers / users </a:t>
            </a:r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who are involved in the process.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Team members may be unsuited to the </a:t>
            </a:r>
            <a:r>
              <a:rPr lang="en-US" altLang="en-US" sz="1800" kern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intense involvement </a:t>
            </a:r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that characterizes agile methods.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1800" kern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Prioritizing</a:t>
            </a:r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changes can be difficult where there are </a:t>
            </a:r>
            <a:r>
              <a:rPr lang="en-US" altLang="en-US" sz="1800" kern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multiple stakeholders</a:t>
            </a:r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Maintaining </a:t>
            </a:r>
            <a:r>
              <a:rPr lang="en-US" altLang="en-US" sz="1800" kern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simplicity requires extra work</a:t>
            </a:r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US" altLang="en-US" sz="1800" kern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Contracts</a:t>
            </a:r>
            <a:r>
              <a:rPr lang="en-US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may be a problem as with other approaches to iterative development.</a:t>
            </a:r>
            <a:endParaRPr lang="en-US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Because of their focus on small, tightly-integrated teams, there are problems in </a:t>
            </a:r>
            <a:r>
              <a:rPr lang="en-GB" altLang="en-US" sz="1800" kern="12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scaling</a:t>
            </a:r>
            <a:r>
              <a:rPr lang="en-GB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agile methods to </a:t>
            </a:r>
            <a:r>
              <a:rPr lang="en-GB" altLang="en-US" sz="1800" kern="12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large systems</a:t>
            </a:r>
            <a:r>
              <a:rPr lang="en-GB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 </a:t>
            </a:r>
            <a:endParaRPr lang="en-GB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r>
              <a:rPr lang="en-GB" altLang="en-US" sz="1800" kern="12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Less</a:t>
            </a:r>
            <a:r>
              <a:rPr lang="en-GB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emphasis on </a:t>
            </a:r>
            <a:r>
              <a:rPr lang="en-GB" altLang="en-US" sz="1800" kern="12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documentation</a:t>
            </a:r>
            <a:r>
              <a:rPr lang="en-GB" altLang="en-US" sz="1800" kern="1200" dirty="0">
                <a:solidFill>
                  <a:srgbClr val="46424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- harder to maintain when you get a new team for maintenance</a:t>
            </a:r>
            <a:endParaRPr lang="en-GB" altLang="en-US" sz="1800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defTabSz="457200" eaLnBrk="1" hangingPunct="1"/>
            <a:endParaRPr lang="en-US" altLang="en-US" kern="1200" dirty="0">
              <a:solidFill>
                <a:srgbClr val="46424D"/>
              </a:solidFill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Balance plan driven and agile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Not great for Agile: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What 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type of system 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is being developed? 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1143000" marR="0" lvl="2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Plan-driven approaches may be required for systems that require 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a lot of analysis before implementation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 (e.g. real-time system with complex timing requirements).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What is the expected 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system lifetime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? 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1143000" marR="0" lvl="2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Long-lifetime systems may require more design documentation to communicate the original intentions of the system developers to the support team. 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What technologies are available to support system development? 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1143000" marR="0" lvl="2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Agile methods rely on 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good tools to keep track of an evolving design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How is the development team organized? 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1143000" marR="0" lvl="2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Many teams; Outsourcing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---&gt; need design documents to control borders 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Culture or contract needs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detailed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specification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Is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rapid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feedback from </a:t>
            </a: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users realistic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?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Large scale, not co-located </a:t>
            </a: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may require more formal communication methods</a:t>
            </a:r>
            <a:endParaRPr kumimoji="0" lang="en-GB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Need high level programming skills - refactoring, work with little spec</a:t>
            </a:r>
            <a:endParaRPr kumimoji="0" lang="en-GB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Outside regulation documentation requirements</a:t>
            </a:r>
            <a:endParaRPr kumimoji="0" lang="en-GB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GB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GB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1143000" marR="0" lvl="2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 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0</TotalTime>
  <Words>6911</Words>
  <Application>WPS Presentation</Application>
  <PresentationFormat/>
  <Paragraphs>243</Paragraphs>
  <Slides>27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MS PGothic</vt:lpstr>
      <vt:lpstr>Calibri</vt:lpstr>
      <vt:lpstr>Arial</vt:lpstr>
      <vt:lpstr>Microsoft YaHei</vt:lpstr>
      <vt:lpstr>Arial Unicode MS</vt:lpstr>
      <vt:lpstr>SE9</vt:lpstr>
      <vt:lpstr>PBrush</vt:lpstr>
      <vt:lpstr>PBrush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Rajesh Upadhyay</cp:lastModifiedBy>
  <cp:revision>34</cp:revision>
  <dcterms:created xsi:type="dcterms:W3CDTF">2010-01-06T20:28:26Z</dcterms:created>
  <dcterms:modified xsi:type="dcterms:W3CDTF">2023-09-12T05:01:05Z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A4BDBA745BC0407AA06D27605540424D_13</vt:lpwstr>
  </property>
  <property fmtid="{D5CDD505-2E9C-101B-9397-08002B2CF9AE}" pid="3" name="KSOProductBuildVer">
    <vt:lpwstr>1033-12.2.0.13201</vt:lpwstr>
  </property>
</Properties>
</file>