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70"/>
  </p:handoutMasterIdLst>
  <p:sldIdLst>
    <p:sldId id="288" r:id="rId3"/>
    <p:sldId id="291" r:id="rId4"/>
    <p:sldId id="292" r:id="rId5"/>
    <p:sldId id="295" r:id="rId6"/>
    <p:sldId id="293" r:id="rId7"/>
    <p:sldId id="294" r:id="rId8"/>
    <p:sldId id="296" r:id="rId9"/>
    <p:sldId id="297" r:id="rId10"/>
    <p:sldId id="298" r:id="rId11"/>
    <p:sldId id="299" r:id="rId12"/>
    <p:sldId id="257" r:id="rId13"/>
    <p:sldId id="300" r:id="rId15"/>
    <p:sldId id="302" r:id="rId16"/>
    <p:sldId id="303" r:id="rId17"/>
    <p:sldId id="304" r:id="rId18"/>
    <p:sldId id="318" r:id="rId19"/>
    <p:sldId id="319" r:id="rId20"/>
    <p:sldId id="320" r:id="rId21"/>
    <p:sldId id="321" r:id="rId22"/>
    <p:sldId id="322" r:id="rId23"/>
    <p:sldId id="323" r:id="rId24"/>
    <p:sldId id="305" r:id="rId25"/>
    <p:sldId id="325" r:id="rId26"/>
    <p:sldId id="326" r:id="rId27"/>
    <p:sldId id="327" r:id="rId28"/>
    <p:sldId id="328" r:id="rId29"/>
    <p:sldId id="329" r:id="rId30"/>
    <p:sldId id="330" r:id="rId31"/>
    <p:sldId id="331" r:id="rId32"/>
    <p:sldId id="332" r:id="rId33"/>
    <p:sldId id="333" r:id="rId34"/>
    <p:sldId id="334" r:id="rId35"/>
    <p:sldId id="335" r:id="rId36"/>
    <p:sldId id="336" r:id="rId37"/>
    <p:sldId id="337" r:id="rId38"/>
    <p:sldId id="338" r:id="rId39"/>
    <p:sldId id="339" r:id="rId40"/>
    <p:sldId id="341" r:id="rId41"/>
    <p:sldId id="342" r:id="rId42"/>
    <p:sldId id="343" r:id="rId43"/>
    <p:sldId id="262" r:id="rId44"/>
    <p:sldId id="263" r:id="rId45"/>
    <p:sldId id="315" r:id="rId46"/>
    <p:sldId id="316" r:id="rId47"/>
    <p:sldId id="266" r:id="rId48"/>
    <p:sldId id="267" r:id="rId49"/>
    <p:sldId id="268" r:id="rId50"/>
    <p:sldId id="269" r:id="rId51"/>
    <p:sldId id="270" r:id="rId52"/>
    <p:sldId id="289" r:id="rId53"/>
    <p:sldId id="290" r:id="rId54"/>
    <p:sldId id="256" r:id="rId55"/>
    <p:sldId id="258" r:id="rId56"/>
    <p:sldId id="259" r:id="rId57"/>
    <p:sldId id="272" r:id="rId58"/>
    <p:sldId id="260" r:id="rId59"/>
    <p:sldId id="273" r:id="rId60"/>
    <p:sldId id="277" r:id="rId61"/>
    <p:sldId id="278" r:id="rId62"/>
    <p:sldId id="279" r:id="rId63"/>
    <p:sldId id="274" r:id="rId64"/>
    <p:sldId id="275" r:id="rId65"/>
    <p:sldId id="265" r:id="rId66"/>
    <p:sldId id="276" r:id="rId67"/>
    <p:sldId id="286" r:id="rId68"/>
    <p:sldId id="287" r:id="rId69"/>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n-ea"/>
        <a:cs typeface="+mn-cs"/>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n-ea"/>
        <a:cs typeface="+mn-cs"/>
      </a:defRPr>
    </a:lvl5pPr>
    <a:lvl6pPr marL="2286000" lvl="5"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n-ea"/>
        <a:cs typeface="+mn-cs"/>
      </a:defRPr>
    </a:lvl6pPr>
    <a:lvl7pPr marL="2743200" lvl="6"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n-ea"/>
        <a:cs typeface="+mn-cs"/>
      </a:defRPr>
    </a:lvl7pPr>
    <a:lvl8pPr marL="3200400" lvl="7"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n-ea"/>
        <a:cs typeface="+mn-cs"/>
      </a:defRPr>
    </a:lvl8pPr>
    <a:lvl9pPr marL="3657600" lvl="8"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4080" userDrawn="1">
          <p15:clr>
            <a:srgbClr val="A4A3A4"/>
          </p15:clr>
        </p15:guide>
        <p15:guide id="2" pos="55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2FDB2607-1784-4EEB-B798-7EB5836EED8A}">
        <p14:showMediaCtrls xmlns:p14="http://schemas.microsoft.com/office/powerpoint/2010/main" val="1"/>
      </p:ext>
    </p:extLst>
  </p:showPr>
  <p:clrMru>
    <a:srgbClr val="993300"/>
    <a:srgbClr val="66FF66"/>
    <a:srgbClr val="CC99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6"/>
    <p:restoredTop sz="90929"/>
  </p:normalViewPr>
  <p:slideViewPr>
    <p:cSldViewPr showGuides="1">
      <p:cViewPr varScale="1">
        <p:scale>
          <a:sx n="49" d="100"/>
          <a:sy n="49" d="100"/>
        </p:scale>
        <p:origin x="-144" y="-96"/>
      </p:cViewPr>
      <p:guideLst>
        <p:guide orient="horz" pos="4080"/>
        <p:guide pos="556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handoutMaster" Target="handoutMasters/handoutMaster1.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9.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9.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2.wmf"/><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Header Placeholder 4097"/>
          <p:cNvSpPr>
            <a:spLocks noGrp="1"/>
          </p:cNvSpPr>
          <p:nvPr>
            <p:ph type="hdr" sz="quarter"/>
          </p:nvPr>
        </p:nvSpPr>
        <p:spPr>
          <a:xfrm>
            <a:off x="0" y="0"/>
            <a:ext cx="2971800" cy="457200"/>
          </a:xfrm>
          <a:prstGeom prst="rect">
            <a:avLst/>
          </a:prstGeom>
          <a:noFill/>
          <a:ln w="9525">
            <a:noFill/>
          </a:ln>
        </p:spPr>
        <p:txBody>
          <a:bodyPr lIns="19050" tIns="0" rIns="19050" bIns="0"/>
          <a:p>
            <a:pPr lvl="0"/>
            <a:endParaRPr lang="en-US" sz="1000" i="1"/>
          </a:p>
        </p:txBody>
      </p:sp>
      <p:sp>
        <p:nvSpPr>
          <p:cNvPr id="4099" name="Date Placeholder 4098"/>
          <p:cNvSpPr>
            <a:spLocks noGrp="1"/>
          </p:cNvSpPr>
          <p:nvPr>
            <p:ph type="dt" sz="quarter" idx="1"/>
          </p:nvPr>
        </p:nvSpPr>
        <p:spPr>
          <a:xfrm>
            <a:off x="3886200" y="0"/>
            <a:ext cx="2971800" cy="457200"/>
          </a:xfrm>
          <a:prstGeom prst="rect">
            <a:avLst/>
          </a:prstGeom>
          <a:noFill/>
          <a:ln w="9525">
            <a:noFill/>
          </a:ln>
        </p:spPr>
        <p:txBody>
          <a:bodyPr lIns="19050" tIns="0" rIns="19050" bIns="0"/>
          <a:p>
            <a:pPr lvl="0" algn="r"/>
            <a:endParaRPr lang="en-US" sz="1000" i="1"/>
          </a:p>
        </p:txBody>
      </p:sp>
      <p:sp>
        <p:nvSpPr>
          <p:cNvPr id="4100" name="Footer Placeholder 4099"/>
          <p:cNvSpPr>
            <a:spLocks noGrp="1"/>
          </p:cNvSpPr>
          <p:nvPr>
            <p:ph type="ftr" sz="quarter" idx="2"/>
          </p:nvPr>
        </p:nvSpPr>
        <p:spPr>
          <a:xfrm>
            <a:off x="0" y="8686800"/>
            <a:ext cx="2971800" cy="457200"/>
          </a:xfrm>
          <a:prstGeom prst="rect">
            <a:avLst/>
          </a:prstGeom>
          <a:noFill/>
          <a:ln w="9525">
            <a:noFill/>
          </a:ln>
        </p:spPr>
        <p:txBody>
          <a:bodyPr lIns="19050" tIns="0" rIns="19050" bIns="0" anchor="b" anchorCtr="0"/>
          <a:p>
            <a:pPr lvl="0"/>
            <a:endParaRPr lang="en-US" sz="1000" i="1"/>
          </a:p>
        </p:txBody>
      </p:sp>
      <p:sp>
        <p:nvSpPr>
          <p:cNvPr id="4101" name="Slide Number Placeholder 4100"/>
          <p:cNvSpPr>
            <a:spLocks noGrp="1"/>
          </p:cNvSpPr>
          <p:nvPr>
            <p:ph type="sldNum" sz="quarter" idx="3"/>
          </p:nvPr>
        </p:nvSpPr>
        <p:spPr>
          <a:xfrm>
            <a:off x="3886200" y="8686800"/>
            <a:ext cx="2971800" cy="457200"/>
          </a:xfrm>
          <a:prstGeom prst="rect">
            <a:avLst/>
          </a:prstGeom>
          <a:noFill/>
          <a:ln w="9525">
            <a:noFill/>
          </a:ln>
        </p:spPr>
        <p:txBody>
          <a:bodyPr lIns="19050" tIns="0" rIns="19050" bIns="0" anchor="b" anchorCtr="0"/>
          <a:p>
            <a:pPr lvl="0" algn="r"/>
            <a:fld id="{9A0DB2DC-4C9A-4742-B13C-FB6460FD3503}" type="slidenum">
              <a:rPr lang="en-US" sz="1000" i="1"/>
            </a:fld>
            <a:endParaRPr lang="en-US" sz="1000" i="1"/>
          </a:p>
        </p:txBody>
      </p:sp>
      <p:sp>
        <p:nvSpPr>
          <p:cNvPr id="4102" name="Rectangles 4101"/>
          <p:cNvSpPr/>
          <p:nvPr/>
        </p:nvSpPr>
        <p:spPr>
          <a:xfrm>
            <a:off x="76200" y="8678863"/>
            <a:ext cx="6705600" cy="396875"/>
          </a:xfrm>
          <a:prstGeom prst="rect">
            <a:avLst/>
          </a:prstGeom>
          <a:noFill/>
          <a:ln w="9525">
            <a:noFill/>
          </a:ln>
        </p:spPr>
        <p:txBody>
          <a:bodyPr lIns="92075" tIns="46038" rIns="92075" bIns="46038">
            <a:spAutoFit/>
          </a:bodyPr>
          <a:p>
            <a:pPr lvl="0"/>
            <a:r>
              <a:rPr sz="1000"/>
              <a:t>Contents of SLIDES_4.PPT </a:t>
            </a:r>
            <a:r>
              <a:rPr sz="1000" err="1"/>
              <a:t>Powerpoint</a:t>
            </a:r>
            <a:r>
              <a:rPr sz="800" baseline="30000" err="1"/>
              <a:t>TM</a:t>
            </a:r>
            <a:r>
              <a:rPr sz="1000" baseline="30000"/>
              <a:t>  </a:t>
            </a:r>
            <a:r>
              <a:rPr sz="1000"/>
              <a:t>disk file.  File contains text exhibits, followed by misc. key point slides. Page </a:t>
            </a:r>
            <a:fld id="{9A0DB2DC-4C9A-4742-B13C-FB6460FD3503}" type="slidenum">
              <a:rPr lang="en-US" sz="1000"/>
            </a:fld>
            <a:endParaRPr sz="1000"/>
          </a:p>
          <a:p>
            <a:pPr lvl="0"/>
            <a:r>
              <a:rPr sz="1000" i="1"/>
              <a:t>Accounting, Information Technology, and Business Solutions </a:t>
            </a:r>
            <a:r>
              <a:rPr sz="1000"/>
              <a:t>by Hollander, </a:t>
            </a:r>
            <a:r>
              <a:rPr sz="1000" err="1"/>
              <a:t>Denna</a:t>
            </a:r>
            <a:r>
              <a:rPr sz="1000"/>
              <a:t>, </a:t>
            </a:r>
            <a:r>
              <a:rPr sz="1000" err="1"/>
              <a:t>Cherrington</a:t>
            </a:r>
            <a:endParaRPr sz="10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Header Placeholder 2049"/>
          <p:cNvSpPr>
            <a:spLocks noGrp="1"/>
          </p:cNvSpPr>
          <p:nvPr>
            <p:ph type="hdr" sz="quarter"/>
          </p:nvPr>
        </p:nvSpPr>
        <p:spPr>
          <a:xfrm>
            <a:off x="0" y="0"/>
            <a:ext cx="2971800" cy="457200"/>
          </a:xfrm>
          <a:prstGeom prst="rect">
            <a:avLst/>
          </a:prstGeom>
          <a:noFill/>
          <a:ln w="9525">
            <a:noFill/>
          </a:ln>
        </p:spPr>
        <p:txBody>
          <a:bodyPr lIns="19050" tIns="0" rIns="19050" bIns="0"/>
          <a:p>
            <a:pPr lvl="0" defTabSz="762000"/>
            <a:endParaRPr lang="en-US" sz="1000" i="1" dirty="0"/>
          </a:p>
        </p:txBody>
      </p:sp>
      <p:sp>
        <p:nvSpPr>
          <p:cNvPr id="2051" name="Date Placeholder 2050"/>
          <p:cNvSpPr>
            <a:spLocks noGrp="1"/>
          </p:cNvSpPr>
          <p:nvPr>
            <p:ph type="dt" idx="1"/>
          </p:nvPr>
        </p:nvSpPr>
        <p:spPr>
          <a:xfrm>
            <a:off x="3886200" y="0"/>
            <a:ext cx="2971800" cy="457200"/>
          </a:xfrm>
          <a:prstGeom prst="rect">
            <a:avLst/>
          </a:prstGeom>
          <a:noFill/>
          <a:ln w="9525">
            <a:noFill/>
          </a:ln>
        </p:spPr>
        <p:txBody>
          <a:bodyPr lIns="19050" tIns="0" rIns="19050" bIns="0"/>
          <a:p>
            <a:pPr lvl="0" algn="r" defTabSz="762000"/>
            <a:endParaRPr lang="en-US" sz="1000" i="1" dirty="0"/>
          </a:p>
        </p:txBody>
      </p:sp>
      <p:sp>
        <p:nvSpPr>
          <p:cNvPr id="2052" name="Footer Placeholder 2051"/>
          <p:cNvSpPr>
            <a:spLocks noGrp="1"/>
          </p:cNvSpPr>
          <p:nvPr>
            <p:ph type="ftr" sz="quarter" idx="4"/>
          </p:nvPr>
        </p:nvSpPr>
        <p:spPr>
          <a:xfrm>
            <a:off x="0" y="8686800"/>
            <a:ext cx="2971800" cy="457200"/>
          </a:xfrm>
          <a:prstGeom prst="rect">
            <a:avLst/>
          </a:prstGeom>
          <a:noFill/>
          <a:ln w="9525">
            <a:noFill/>
          </a:ln>
        </p:spPr>
        <p:txBody>
          <a:bodyPr lIns="19050" tIns="0" rIns="19050" bIns="0" anchor="b" anchorCtr="0"/>
          <a:p>
            <a:pPr lvl="0" defTabSz="762000"/>
            <a:endParaRPr lang="en-US" sz="1000" i="1" dirty="0"/>
          </a:p>
        </p:txBody>
      </p:sp>
      <p:sp>
        <p:nvSpPr>
          <p:cNvPr id="2053" name="Slide Number Placeholder 2052"/>
          <p:cNvSpPr>
            <a:spLocks noGrp="1"/>
          </p:cNvSpPr>
          <p:nvPr>
            <p:ph type="sldNum" sz="quarter" idx="5"/>
          </p:nvPr>
        </p:nvSpPr>
        <p:spPr>
          <a:xfrm>
            <a:off x="3886200" y="8686800"/>
            <a:ext cx="2971800" cy="457200"/>
          </a:xfrm>
          <a:prstGeom prst="rect">
            <a:avLst/>
          </a:prstGeom>
          <a:noFill/>
          <a:ln w="9525">
            <a:noFill/>
          </a:ln>
        </p:spPr>
        <p:txBody>
          <a:bodyPr lIns="19050" tIns="0" rIns="19050" bIns="0" anchor="b" anchorCtr="0"/>
          <a:p>
            <a:pPr lvl="0" algn="r" defTabSz="762000"/>
            <a:fld id="{9A0DB2DC-4C9A-4742-B13C-FB6460FD3503}" type="slidenum">
              <a:rPr lang="en-US" sz="1000" i="1" dirty="0"/>
            </a:fld>
            <a:endParaRPr lang="en-US" sz="1000" i="1" dirty="0"/>
          </a:p>
        </p:txBody>
      </p:sp>
      <p:sp>
        <p:nvSpPr>
          <p:cNvPr id="2054" name="Text Placeholder 2053"/>
          <p:cNvSpPr>
            <a:spLocks noGrp="1"/>
          </p:cNvSpPr>
          <p:nvPr>
            <p:ph type="body" sz="quarter" idx="3"/>
          </p:nvPr>
        </p:nvSpPr>
        <p:spPr>
          <a:xfrm>
            <a:off x="914400" y="4343400"/>
            <a:ext cx="5029200" cy="4114800"/>
          </a:xfrm>
          <a:prstGeom prst="rect">
            <a:avLst/>
          </a:prstGeom>
          <a:noFill/>
          <a:ln w="9525">
            <a:noFill/>
          </a:ln>
        </p:spPr>
        <p:txBody>
          <a:bodyPr lIns="92075" tIns="46038" rIns="92075" bIns="46038"/>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2055" name="Slide Image Placeholder 2054"/>
          <p:cNvSpPr>
            <a:spLocks noTextEdit="1"/>
          </p:cNvSpPr>
          <p:nvPr>
            <p:ph type="sldImg" idx="2"/>
          </p:nvPr>
        </p:nvSpPr>
        <p:spPr>
          <a:xfrm>
            <a:off x="1149350" y="692150"/>
            <a:ext cx="4559300" cy="3416300"/>
          </a:xfrm>
          <a:prstGeom prst="rect">
            <a:avLst/>
          </a:prstGeom>
          <a:ln w="12700" cap="flat" cmpd="sng">
            <a:solidFill>
              <a:schemeClr val="tx1"/>
            </a:solidFill>
            <a:prstDash val="solid"/>
            <a:miter/>
            <a:headEnd type="none" w="med" len="med"/>
            <a:tailEnd type="none" w="med" len="med"/>
          </a:ln>
        </p:spPr>
      </p:sp>
    </p:spTree>
  </p:cSld>
  <p:clrMap bg1="lt1" tx1="dk1" bg2="lt2" tx2="dk2" accent1="accent1" accent2="accent2" accent3="accent3" accent4="accent4" accent5="accent5" accent6="accent6" hlink="hlink" folHlink="folHlink"/>
  <p:hf hdr="0" ftr="0" dt="0"/>
  <p:notesStyle>
    <a:lvl1pPr marL="0" lvl="0"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2pPr>
    <a:lvl3pPr marL="914400" lvl="2"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3pPr>
    <a:lvl4pPr marL="1371600" lvl="3"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4pPr>
    <a:lvl5pPr marL="1828800" lvl="4"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5pPr>
    <a:lvl6pPr marL="2286000" lvl="5"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6pPr>
    <a:lvl7pPr marL="2743200" lvl="6"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7pPr>
    <a:lvl8pPr marL="3200400" lvl="7"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8pPr>
    <a:lvl9pPr marL="3657600" lvl="8"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defTabSz="762000"/>
            <a:fld id="{9A0DB2DC-4C9A-4742-B13C-FB6460FD3503}" type="slidenum">
              <a:rPr lang="en-US" sz="1000" i="1" dirty="0"/>
            </a:fld>
            <a:endParaRPr lang="en-US" sz="1000" i="1" dirty="0"/>
          </a:p>
        </p:txBody>
      </p:sp>
      <p:sp>
        <p:nvSpPr>
          <p:cNvPr id="20482" name="Slide Image Placeholder 20481"/>
          <p:cNvSpPr>
            <a:spLocks noTextEdit="1"/>
          </p:cNvSpPr>
          <p:nvPr>
            <p:ph type="sldImg"/>
          </p:nvPr>
        </p:nvSpPr>
        <p:spPr>
          <a:xfrm>
            <a:off x="1150938" y="692150"/>
            <a:ext cx="4556125" cy="3416300"/>
          </a:xfrm>
          <a:ln>
            <a:solidFill>
              <a:schemeClr val="tx1">
                <a:alpha val="100000"/>
              </a:schemeClr>
            </a:solidFill>
          </a:ln>
        </p:spPr>
      </p:sp>
      <p:sp>
        <p:nvSpPr>
          <p:cNvPr id="20483" name="Text Placeholder 20482"/>
          <p:cNvSpPr>
            <a:spLocks noGrp="1"/>
          </p:cNvSpPr>
          <p:nvPr>
            <p:ph type="body" idx="1"/>
          </p:nvPr>
        </p:nvSpPr>
        <p:spPr>
          <a:ln/>
        </p:spPr>
        <p:txBody>
          <a:bodyPr vert="horz" wrap="square" lIns="92075" tIns="46038" rIns="92075" bIns="46038" anchor="t" anchorCtr="0"/>
          <a:p>
            <a:pPr lvl="0"/>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defTabSz="762000"/>
            <a:fld id="{9A0DB2DC-4C9A-4742-B13C-FB6460FD3503}" type="slidenum">
              <a:rPr lang="en-US" sz="1000" i="1" dirty="0"/>
            </a:fld>
            <a:endParaRPr lang="en-US" sz="1000" i="1" dirty="0"/>
          </a:p>
        </p:txBody>
      </p:sp>
      <p:sp>
        <p:nvSpPr>
          <p:cNvPr id="11266" name="Slide Image Placeholder 11265"/>
          <p:cNvSpPr>
            <a:spLocks noTextEdit="1"/>
          </p:cNvSpPr>
          <p:nvPr>
            <p:ph type="sldImg"/>
          </p:nvPr>
        </p:nvSpPr>
        <p:spPr>
          <a:xfrm>
            <a:off x="1150938" y="692150"/>
            <a:ext cx="4556125" cy="3416300"/>
          </a:xfrm>
          <a:ln>
            <a:solidFill>
              <a:schemeClr val="tx1">
                <a:alpha val="100000"/>
              </a:schemeClr>
            </a:solidFill>
          </a:ln>
        </p:spPr>
      </p:sp>
      <p:sp>
        <p:nvSpPr>
          <p:cNvPr id="11267" name="Text Placeholder 11266"/>
          <p:cNvSpPr>
            <a:spLocks noGrp="1"/>
          </p:cNvSpPr>
          <p:nvPr>
            <p:ph type="body" idx="1"/>
          </p:nvPr>
        </p:nvSpPr>
        <p:spPr>
          <a:ln/>
        </p:spPr>
        <p:txBody>
          <a:bodyPr vert="horz" wrap="square" lIns="92075" tIns="46038" rIns="92075" bIns="46038" anchor="t" anchorCtr="0"/>
          <a:p>
            <a:pPr lvl="0"/>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defTabSz="762000"/>
            <a:fld id="{9A0DB2DC-4C9A-4742-B13C-FB6460FD3503}" type="slidenum">
              <a:rPr lang="en-US" sz="1000" i="1" dirty="0"/>
            </a:fld>
            <a:endParaRPr lang="en-US" sz="1000" i="1" dirty="0"/>
          </a:p>
        </p:txBody>
      </p:sp>
      <p:sp>
        <p:nvSpPr>
          <p:cNvPr id="13314" name="Slide Image Placeholder 13313"/>
          <p:cNvSpPr>
            <a:spLocks noTextEdit="1"/>
          </p:cNvSpPr>
          <p:nvPr>
            <p:ph type="sldImg"/>
          </p:nvPr>
        </p:nvSpPr>
        <p:spPr>
          <a:xfrm>
            <a:off x="1150938" y="692150"/>
            <a:ext cx="4556125" cy="3416300"/>
          </a:xfrm>
          <a:ln>
            <a:solidFill>
              <a:schemeClr val="tx1">
                <a:alpha val="100000"/>
              </a:schemeClr>
            </a:solidFill>
          </a:ln>
        </p:spPr>
      </p:sp>
      <p:sp>
        <p:nvSpPr>
          <p:cNvPr id="13315" name="Text Placeholder 13314"/>
          <p:cNvSpPr>
            <a:spLocks noGrp="1"/>
          </p:cNvSpPr>
          <p:nvPr>
            <p:ph type="body" idx="1"/>
          </p:nvPr>
        </p:nvSpPr>
        <p:spPr>
          <a:ln/>
        </p:spPr>
        <p:txBody>
          <a:bodyPr vert="horz" wrap="square" lIns="92075" tIns="46038" rIns="92075" bIns="46038" anchor="t" anchorCtr="0"/>
          <a:p>
            <a:pPr lvl="0"/>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defTabSz="762000"/>
            <a:fld id="{9A0DB2DC-4C9A-4742-B13C-FB6460FD3503}" type="slidenum">
              <a:rPr lang="en-US" sz="1000" i="1" dirty="0"/>
            </a:fld>
            <a:endParaRPr lang="en-US" sz="1000" i="1" dirty="0"/>
          </a:p>
        </p:txBody>
      </p:sp>
      <p:sp>
        <p:nvSpPr>
          <p:cNvPr id="15362" name="Slide Image Placeholder 15361"/>
          <p:cNvSpPr>
            <a:spLocks noTextEdit="1"/>
          </p:cNvSpPr>
          <p:nvPr>
            <p:ph type="sldImg"/>
          </p:nvPr>
        </p:nvSpPr>
        <p:spPr>
          <a:xfrm>
            <a:off x="1150938" y="692150"/>
            <a:ext cx="4556125" cy="3416300"/>
          </a:xfrm>
          <a:ln>
            <a:solidFill>
              <a:schemeClr val="tx1">
                <a:alpha val="100000"/>
              </a:schemeClr>
            </a:solidFill>
          </a:ln>
        </p:spPr>
      </p:sp>
      <p:sp>
        <p:nvSpPr>
          <p:cNvPr id="15363" name="Text Placeholder 15362"/>
          <p:cNvSpPr>
            <a:spLocks noGrp="1"/>
          </p:cNvSpPr>
          <p:nvPr>
            <p:ph type="body" idx="1"/>
          </p:nvPr>
        </p:nvSpPr>
        <p:spPr>
          <a:ln/>
        </p:spPr>
        <p:txBody>
          <a:bodyPr vert="horz" wrap="square" lIns="92075" tIns="46038" rIns="92075" bIns="46038" anchor="t" anchorCtr="0"/>
          <a:p>
            <a:pPr lvl="0"/>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defTabSz="762000"/>
            <a:fld id="{9A0DB2DC-4C9A-4742-B13C-FB6460FD3503}" type="slidenum">
              <a:rPr lang="en-US" sz="1000" i="1" dirty="0"/>
            </a:fld>
            <a:endParaRPr lang="en-US" sz="1000" i="1" dirty="0"/>
          </a:p>
        </p:txBody>
      </p:sp>
      <p:sp>
        <p:nvSpPr>
          <p:cNvPr id="18434" name="Slide Image Placeholder 18433"/>
          <p:cNvSpPr>
            <a:spLocks noTextEdit="1"/>
          </p:cNvSpPr>
          <p:nvPr>
            <p:ph type="sldImg"/>
          </p:nvPr>
        </p:nvSpPr>
        <p:spPr>
          <a:xfrm>
            <a:off x="1150938" y="692150"/>
            <a:ext cx="4556125" cy="3416300"/>
          </a:xfrm>
          <a:ln>
            <a:solidFill>
              <a:schemeClr val="tx1">
                <a:alpha val="100000"/>
              </a:schemeClr>
            </a:solidFill>
          </a:ln>
        </p:spPr>
      </p:sp>
      <p:sp>
        <p:nvSpPr>
          <p:cNvPr id="18435" name="Text Placeholder 18434"/>
          <p:cNvSpPr>
            <a:spLocks noGrp="1"/>
          </p:cNvSpPr>
          <p:nvPr>
            <p:ph type="body" idx="1"/>
          </p:nvPr>
        </p:nvSpPr>
        <p:spPr>
          <a:ln/>
        </p:spPr>
        <p:txBody>
          <a:bodyPr vert="horz" wrap="square" lIns="92075" tIns="46038" rIns="92075" bIns="46038" anchor="t" anchorCtr="0"/>
          <a:p>
            <a:pPr lvl="0"/>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defTabSz="762000"/>
            <a:fld id="{9A0DB2DC-4C9A-4742-B13C-FB6460FD3503}" type="slidenum">
              <a:rPr lang="en-US" sz="1000" i="1" dirty="0"/>
            </a:fld>
            <a:endParaRPr lang="en-US" sz="1000" i="1" dirty="0"/>
          </a:p>
        </p:txBody>
      </p:sp>
      <p:sp>
        <p:nvSpPr>
          <p:cNvPr id="26626" name="Slide Image Placeholder 26625"/>
          <p:cNvSpPr>
            <a:spLocks noTextEdit="1"/>
          </p:cNvSpPr>
          <p:nvPr>
            <p:ph type="sldImg"/>
          </p:nvPr>
        </p:nvSpPr>
        <p:spPr>
          <a:xfrm>
            <a:off x="1150938" y="692150"/>
            <a:ext cx="4556125" cy="3416300"/>
          </a:xfrm>
          <a:ln>
            <a:solidFill>
              <a:schemeClr val="tx1">
                <a:alpha val="100000"/>
              </a:schemeClr>
            </a:solidFill>
          </a:ln>
        </p:spPr>
      </p:sp>
      <p:sp>
        <p:nvSpPr>
          <p:cNvPr id="26627" name="Text Placeholder 26626"/>
          <p:cNvSpPr>
            <a:spLocks noGrp="1"/>
          </p:cNvSpPr>
          <p:nvPr>
            <p:ph type="body" idx="1"/>
          </p:nvPr>
        </p:nvSpPr>
        <p:spPr>
          <a:ln/>
        </p:spPr>
        <p:txBody>
          <a:bodyPr vert="horz" wrap="square" lIns="92075" tIns="46038" rIns="92075" bIns="46038" anchor="t" anchorCtr="0"/>
          <a:p>
            <a:pPr lvl="0"/>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defTabSz="762000"/>
            <a:fld id="{9A0DB2DC-4C9A-4742-B13C-FB6460FD3503}" type="slidenum">
              <a:rPr lang="en-US" sz="1000" i="1" dirty="0"/>
            </a:fld>
            <a:endParaRPr lang="en-US" sz="1000" i="1" dirty="0"/>
          </a:p>
        </p:txBody>
      </p:sp>
      <p:sp>
        <p:nvSpPr>
          <p:cNvPr id="28674" name="Slide Image Placeholder 28673"/>
          <p:cNvSpPr>
            <a:spLocks noTextEdit="1"/>
          </p:cNvSpPr>
          <p:nvPr>
            <p:ph type="sldImg"/>
          </p:nvPr>
        </p:nvSpPr>
        <p:spPr>
          <a:xfrm>
            <a:off x="1150938" y="692150"/>
            <a:ext cx="4556125" cy="3416300"/>
          </a:xfrm>
          <a:ln>
            <a:solidFill>
              <a:schemeClr val="tx1">
                <a:alpha val="100000"/>
              </a:schemeClr>
            </a:solidFill>
          </a:ln>
        </p:spPr>
      </p:sp>
      <p:sp>
        <p:nvSpPr>
          <p:cNvPr id="28675" name="Text Placeholder 28674"/>
          <p:cNvSpPr>
            <a:spLocks noGrp="1"/>
          </p:cNvSpPr>
          <p:nvPr>
            <p:ph type="body" idx="1"/>
          </p:nvPr>
        </p:nvSpPr>
        <p:spPr>
          <a:ln/>
        </p:spPr>
        <p:txBody>
          <a:bodyPr vert="horz" wrap="square" lIns="92075" tIns="46038" rIns="92075" bIns="46038" anchor="t" anchorCtr="0"/>
          <a:p>
            <a:pPr lvl="0"/>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defTabSz="762000"/>
            <a:fld id="{9A0DB2DC-4C9A-4742-B13C-FB6460FD3503}" type="slidenum">
              <a:rPr lang="en-US" sz="1000" i="1" dirty="0"/>
            </a:fld>
            <a:endParaRPr lang="en-US" sz="1000" i="1" dirty="0"/>
          </a:p>
        </p:txBody>
      </p:sp>
      <p:sp>
        <p:nvSpPr>
          <p:cNvPr id="30722" name="Slide Image Placeholder 30721"/>
          <p:cNvSpPr>
            <a:spLocks noTextEdit="1"/>
          </p:cNvSpPr>
          <p:nvPr>
            <p:ph type="sldImg"/>
          </p:nvPr>
        </p:nvSpPr>
        <p:spPr>
          <a:xfrm>
            <a:off x="1150938" y="692150"/>
            <a:ext cx="4556125" cy="3416300"/>
          </a:xfrm>
          <a:ln>
            <a:solidFill>
              <a:schemeClr val="tx1">
                <a:alpha val="100000"/>
              </a:schemeClr>
            </a:solidFill>
          </a:ln>
        </p:spPr>
      </p:sp>
      <p:sp>
        <p:nvSpPr>
          <p:cNvPr id="30723" name="Text Placeholder 30722"/>
          <p:cNvSpPr>
            <a:spLocks noGrp="1"/>
          </p:cNvSpPr>
          <p:nvPr>
            <p:ph type="body" idx="1"/>
          </p:nvPr>
        </p:nvSpPr>
        <p:spPr>
          <a:ln/>
        </p:spPr>
        <p:txBody>
          <a:bodyPr vert="horz" wrap="square" lIns="92075" tIns="46038" rIns="92075" bIns="46038" anchor="t" anchorCtr="0"/>
          <a:p>
            <a:pPr lvl="0"/>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defTabSz="762000"/>
            <a:fld id="{9A0DB2DC-4C9A-4742-B13C-FB6460FD3503}" type="slidenum">
              <a:rPr lang="en-US" sz="1000" i="1" dirty="0"/>
            </a:fld>
            <a:endParaRPr lang="en-US" sz="1000" i="1" dirty="0"/>
          </a:p>
        </p:txBody>
      </p:sp>
      <p:sp>
        <p:nvSpPr>
          <p:cNvPr id="32770" name="Slide Image Placeholder 32769"/>
          <p:cNvSpPr>
            <a:spLocks noTextEdit="1"/>
          </p:cNvSpPr>
          <p:nvPr>
            <p:ph type="sldImg"/>
          </p:nvPr>
        </p:nvSpPr>
        <p:spPr>
          <a:xfrm>
            <a:off x="1150938" y="692150"/>
            <a:ext cx="4556125" cy="3416300"/>
          </a:xfrm>
          <a:ln>
            <a:solidFill>
              <a:schemeClr val="tx1">
                <a:alpha val="100000"/>
              </a:schemeClr>
            </a:solidFill>
          </a:ln>
        </p:spPr>
      </p:sp>
      <p:sp>
        <p:nvSpPr>
          <p:cNvPr id="32771" name="Text Placeholder 32770"/>
          <p:cNvSpPr>
            <a:spLocks noGrp="1"/>
          </p:cNvSpPr>
          <p:nvPr>
            <p:ph type="body" idx="1"/>
          </p:nvPr>
        </p:nvSpPr>
        <p:spPr>
          <a:ln/>
        </p:spPr>
        <p:txBody>
          <a:bodyPr vert="horz" wrap="square" lIns="92075" tIns="46038" rIns="92075" bIns="46038" anchor="t" anchorCtr="0"/>
          <a:p>
            <a:pPr lvl="0"/>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defTabSz="762000"/>
            <a:fld id="{9A0DB2DC-4C9A-4742-B13C-FB6460FD3503}" type="slidenum">
              <a:rPr lang="en-US" sz="1000" i="1" dirty="0"/>
            </a:fld>
            <a:endParaRPr lang="en-US" sz="1000" i="1" dirty="0"/>
          </a:p>
        </p:txBody>
      </p:sp>
      <p:sp>
        <p:nvSpPr>
          <p:cNvPr id="34818" name="Slide Image Placeholder 34817"/>
          <p:cNvSpPr>
            <a:spLocks noTextEdit="1"/>
          </p:cNvSpPr>
          <p:nvPr>
            <p:ph type="sldImg"/>
          </p:nvPr>
        </p:nvSpPr>
        <p:spPr>
          <a:xfrm>
            <a:off x="1150938" y="692150"/>
            <a:ext cx="4556125" cy="3416300"/>
          </a:xfrm>
          <a:ln>
            <a:solidFill>
              <a:schemeClr val="tx1">
                <a:alpha val="100000"/>
              </a:schemeClr>
            </a:solidFill>
          </a:ln>
        </p:spPr>
      </p:sp>
      <p:sp>
        <p:nvSpPr>
          <p:cNvPr id="34819" name="Text Placeholder 34818"/>
          <p:cNvSpPr>
            <a:spLocks noGrp="1"/>
          </p:cNvSpPr>
          <p:nvPr>
            <p:ph type="body" idx="1"/>
          </p:nvPr>
        </p:nvSpPr>
        <p:spPr>
          <a:ln/>
        </p:spPr>
        <p:txBody>
          <a:bodyPr vert="horz" wrap="square" lIns="92075" tIns="46038" rIns="92075" bIns="46038" anchor="t" anchorCtr="0"/>
          <a:p>
            <a:pPr lvl="0"/>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defTabSz="762000"/>
            <a:fld id="{9A0DB2DC-4C9A-4742-B13C-FB6460FD3503}" type="slidenum">
              <a:rPr lang="en-US" sz="1000" i="1" dirty="0"/>
            </a:fld>
            <a:endParaRPr lang="en-US" sz="1000" i="1" dirty="0"/>
          </a:p>
        </p:txBody>
      </p:sp>
      <p:sp>
        <p:nvSpPr>
          <p:cNvPr id="38914" name="Slide Image Placeholder 38913"/>
          <p:cNvSpPr>
            <a:spLocks noTextEdit="1"/>
          </p:cNvSpPr>
          <p:nvPr>
            <p:ph type="sldImg"/>
          </p:nvPr>
        </p:nvSpPr>
        <p:spPr>
          <a:xfrm>
            <a:off x="1150938" y="692150"/>
            <a:ext cx="4556125" cy="3416300"/>
          </a:xfrm>
          <a:ln>
            <a:solidFill>
              <a:schemeClr val="tx1">
                <a:alpha val="100000"/>
              </a:schemeClr>
            </a:solidFill>
          </a:ln>
        </p:spPr>
      </p:sp>
      <p:sp>
        <p:nvSpPr>
          <p:cNvPr id="38915" name="Text Placeholder 38914"/>
          <p:cNvSpPr>
            <a:spLocks noGrp="1"/>
          </p:cNvSpPr>
          <p:nvPr>
            <p:ph type="body" idx="1"/>
          </p:nvPr>
        </p:nvSpPr>
        <p:spPr>
          <a:ln/>
        </p:spPr>
        <p:txBody>
          <a:bodyPr vert="horz" wrap="square" lIns="92075" tIns="46038" rIns="92075" bIns="46038" anchor="t" anchorCtr="0"/>
          <a:p>
            <a:pPr lvl="0"/>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defTabSz="762000"/>
            <a:fld id="{9A0DB2DC-4C9A-4742-B13C-FB6460FD3503}" type="slidenum">
              <a:rPr lang="en-US" sz="1000" i="1" dirty="0"/>
            </a:fld>
            <a:endParaRPr lang="en-US" sz="1000" i="1" dirty="0"/>
          </a:p>
        </p:txBody>
      </p:sp>
      <p:sp>
        <p:nvSpPr>
          <p:cNvPr id="118786" name="Slide Image Placeholder 118785"/>
          <p:cNvSpPr>
            <a:spLocks noTextEdit="1"/>
          </p:cNvSpPr>
          <p:nvPr>
            <p:ph type="sldImg"/>
          </p:nvPr>
        </p:nvSpPr>
        <p:spPr>
          <a:xfrm>
            <a:off x="1150938" y="692150"/>
            <a:ext cx="4556125" cy="3416300"/>
          </a:xfrm>
          <a:ln>
            <a:solidFill>
              <a:schemeClr val="tx1">
                <a:alpha val="100000"/>
              </a:schemeClr>
            </a:solidFill>
          </a:ln>
        </p:spPr>
      </p:sp>
      <p:sp>
        <p:nvSpPr>
          <p:cNvPr id="118787" name="Text Placeholder 118786"/>
          <p:cNvSpPr>
            <a:spLocks noGrp="1"/>
          </p:cNvSpPr>
          <p:nvPr>
            <p:ph type="body" idx="1"/>
          </p:nvPr>
        </p:nvSpPr>
        <p:spPr>
          <a:ln/>
        </p:spPr>
        <p:txBody>
          <a:bodyPr vert="horz" wrap="square" lIns="92075" tIns="46038" rIns="92075" bIns="46038" anchor="t" anchorCtr="0"/>
          <a:p>
            <a:pPr lvl="0"/>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defTabSz="762000"/>
            <a:fld id="{9A0DB2DC-4C9A-4742-B13C-FB6460FD3503}" type="slidenum">
              <a:rPr lang="en-US" sz="1000" i="1" dirty="0"/>
            </a:fld>
            <a:endParaRPr lang="en-US" sz="1000" i="1" dirty="0"/>
          </a:p>
        </p:txBody>
      </p:sp>
      <p:sp>
        <p:nvSpPr>
          <p:cNvPr id="40962" name="Slide Image Placeholder 40961"/>
          <p:cNvSpPr>
            <a:spLocks noTextEdit="1"/>
          </p:cNvSpPr>
          <p:nvPr>
            <p:ph type="sldImg"/>
          </p:nvPr>
        </p:nvSpPr>
        <p:spPr>
          <a:xfrm>
            <a:off x="1150938" y="692150"/>
            <a:ext cx="4556125" cy="3416300"/>
          </a:xfrm>
          <a:ln>
            <a:solidFill>
              <a:schemeClr val="tx1">
                <a:alpha val="100000"/>
              </a:schemeClr>
            </a:solidFill>
          </a:ln>
        </p:spPr>
      </p:sp>
      <p:sp>
        <p:nvSpPr>
          <p:cNvPr id="40963" name="Text Placeholder 40962"/>
          <p:cNvSpPr>
            <a:spLocks noGrp="1"/>
          </p:cNvSpPr>
          <p:nvPr>
            <p:ph type="body" idx="1"/>
          </p:nvPr>
        </p:nvSpPr>
        <p:spPr>
          <a:ln/>
        </p:spPr>
        <p:txBody>
          <a:bodyPr vert="horz" wrap="square" lIns="92075" tIns="46038" rIns="92075" bIns="46038" anchor="t" anchorCtr="0"/>
          <a:p>
            <a:pPr lvl="0"/>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defTabSz="762000"/>
            <a:fld id="{9A0DB2DC-4C9A-4742-B13C-FB6460FD3503}" type="slidenum">
              <a:rPr lang="en-US" sz="1000" i="1" dirty="0"/>
            </a:fld>
            <a:endParaRPr lang="en-US" sz="1000" i="1" dirty="0"/>
          </a:p>
        </p:txBody>
      </p:sp>
      <p:sp>
        <p:nvSpPr>
          <p:cNvPr id="43010" name="Slide Image Placeholder 43009"/>
          <p:cNvSpPr>
            <a:spLocks noTextEdit="1"/>
          </p:cNvSpPr>
          <p:nvPr>
            <p:ph type="sldImg"/>
          </p:nvPr>
        </p:nvSpPr>
        <p:spPr>
          <a:xfrm>
            <a:off x="1150938" y="692150"/>
            <a:ext cx="4556125" cy="3416300"/>
          </a:xfrm>
          <a:ln>
            <a:solidFill>
              <a:schemeClr val="tx1">
                <a:alpha val="100000"/>
              </a:schemeClr>
            </a:solidFill>
          </a:ln>
        </p:spPr>
      </p:sp>
      <p:sp>
        <p:nvSpPr>
          <p:cNvPr id="43011" name="Text Placeholder 43010"/>
          <p:cNvSpPr>
            <a:spLocks noGrp="1"/>
          </p:cNvSpPr>
          <p:nvPr>
            <p:ph type="body" idx="1"/>
          </p:nvPr>
        </p:nvSpPr>
        <p:spPr>
          <a:ln/>
        </p:spPr>
        <p:txBody>
          <a:bodyPr vert="horz" wrap="square" lIns="92075" tIns="46038" rIns="92075" bIns="46038" anchor="t" anchorCtr="0"/>
          <a:p>
            <a:pPr lvl="0"/>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defTabSz="762000"/>
            <a:fld id="{9A0DB2DC-4C9A-4742-B13C-FB6460FD3503}" type="slidenum">
              <a:rPr lang="en-US" sz="1000" i="1" dirty="0"/>
            </a:fld>
            <a:endParaRPr lang="en-US" sz="1000" i="1" dirty="0"/>
          </a:p>
        </p:txBody>
      </p:sp>
      <p:sp>
        <p:nvSpPr>
          <p:cNvPr id="49154" name="Slide Image Placeholder 49153"/>
          <p:cNvSpPr>
            <a:spLocks noTextEdit="1"/>
          </p:cNvSpPr>
          <p:nvPr>
            <p:ph type="sldImg"/>
          </p:nvPr>
        </p:nvSpPr>
        <p:spPr>
          <a:xfrm>
            <a:off x="1150938" y="692150"/>
            <a:ext cx="4556125" cy="3416300"/>
          </a:xfrm>
          <a:ln>
            <a:solidFill>
              <a:schemeClr val="tx1">
                <a:alpha val="100000"/>
              </a:schemeClr>
            </a:solidFill>
          </a:ln>
        </p:spPr>
      </p:sp>
      <p:sp>
        <p:nvSpPr>
          <p:cNvPr id="49155" name="Text Placeholder 49154"/>
          <p:cNvSpPr>
            <a:spLocks noGrp="1"/>
          </p:cNvSpPr>
          <p:nvPr>
            <p:ph type="body" idx="1"/>
          </p:nvPr>
        </p:nvSpPr>
        <p:spPr>
          <a:ln/>
        </p:spPr>
        <p:txBody>
          <a:bodyPr vert="horz" wrap="square" lIns="92075" tIns="46038" rIns="92075" bIns="46038" anchor="t" anchorCtr="0"/>
          <a:p>
            <a:pPr lvl="0"/>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defTabSz="762000"/>
            <a:fld id="{9A0DB2DC-4C9A-4742-B13C-FB6460FD3503}" type="slidenum">
              <a:rPr lang="en-US" sz="1000" i="1" dirty="0"/>
            </a:fld>
            <a:endParaRPr lang="en-US" sz="1000" i="1" dirty="0"/>
          </a:p>
        </p:txBody>
      </p:sp>
      <p:sp>
        <p:nvSpPr>
          <p:cNvPr id="53250" name="Slide Image Placeholder 53249"/>
          <p:cNvSpPr>
            <a:spLocks noTextEdit="1"/>
          </p:cNvSpPr>
          <p:nvPr>
            <p:ph type="sldImg"/>
          </p:nvPr>
        </p:nvSpPr>
        <p:spPr>
          <a:xfrm>
            <a:off x="1150938" y="692150"/>
            <a:ext cx="4556125" cy="3416300"/>
          </a:xfrm>
          <a:ln>
            <a:solidFill>
              <a:schemeClr val="tx1">
                <a:alpha val="100000"/>
              </a:schemeClr>
            </a:solidFill>
          </a:ln>
        </p:spPr>
      </p:sp>
      <p:sp>
        <p:nvSpPr>
          <p:cNvPr id="53251" name="Text Placeholder 53250"/>
          <p:cNvSpPr>
            <a:spLocks noGrp="1"/>
          </p:cNvSpPr>
          <p:nvPr>
            <p:ph type="body" idx="1"/>
          </p:nvPr>
        </p:nvSpPr>
        <p:spPr>
          <a:ln/>
        </p:spPr>
        <p:txBody>
          <a:bodyPr vert="horz" wrap="square" lIns="92075" tIns="46038" rIns="92075" bIns="46038" anchor="t" anchorCtr="0"/>
          <a:p>
            <a:pPr lvl="0"/>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defTabSz="762000"/>
            <a:fld id="{9A0DB2DC-4C9A-4742-B13C-FB6460FD3503}" type="slidenum">
              <a:rPr lang="en-US" sz="1000" i="1" dirty="0"/>
            </a:fld>
            <a:endParaRPr lang="en-US" sz="1000" i="1" dirty="0"/>
          </a:p>
        </p:txBody>
      </p:sp>
      <p:sp>
        <p:nvSpPr>
          <p:cNvPr id="59394" name="Slide Image Placeholder 59393"/>
          <p:cNvSpPr>
            <a:spLocks noTextEdit="1"/>
          </p:cNvSpPr>
          <p:nvPr>
            <p:ph type="sldImg"/>
          </p:nvPr>
        </p:nvSpPr>
        <p:spPr>
          <a:xfrm>
            <a:off x="1150938" y="692150"/>
            <a:ext cx="4556125" cy="3416300"/>
          </a:xfrm>
          <a:ln>
            <a:solidFill>
              <a:schemeClr val="tx1">
                <a:alpha val="100000"/>
              </a:schemeClr>
            </a:solidFill>
          </a:ln>
        </p:spPr>
      </p:sp>
      <p:sp>
        <p:nvSpPr>
          <p:cNvPr id="59395" name="Text Placeholder 59394"/>
          <p:cNvSpPr>
            <a:spLocks noGrp="1"/>
          </p:cNvSpPr>
          <p:nvPr>
            <p:ph type="body" idx="1"/>
          </p:nvPr>
        </p:nvSpPr>
        <p:spPr>
          <a:ln/>
        </p:spPr>
        <p:txBody>
          <a:bodyPr vert="horz" wrap="square" lIns="92075" tIns="46038" rIns="92075" bIns="46038" anchor="t" anchorCtr="0"/>
          <a:p>
            <a:pPr lvl="0"/>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defTabSz="762000"/>
            <a:fld id="{9A0DB2DC-4C9A-4742-B13C-FB6460FD3503}" type="slidenum">
              <a:rPr lang="en-US" sz="1000" i="1" dirty="0"/>
            </a:fld>
            <a:endParaRPr lang="en-US" sz="1000" i="1" dirty="0"/>
          </a:p>
        </p:txBody>
      </p:sp>
      <p:sp>
        <p:nvSpPr>
          <p:cNvPr id="61442" name="Slide Image Placeholder 61441"/>
          <p:cNvSpPr>
            <a:spLocks noTextEdit="1"/>
          </p:cNvSpPr>
          <p:nvPr>
            <p:ph type="sldImg"/>
          </p:nvPr>
        </p:nvSpPr>
        <p:spPr>
          <a:xfrm>
            <a:off x="1150938" y="692150"/>
            <a:ext cx="4556125" cy="3416300"/>
          </a:xfrm>
          <a:ln>
            <a:solidFill>
              <a:schemeClr val="tx1">
                <a:alpha val="100000"/>
              </a:schemeClr>
            </a:solidFill>
          </a:ln>
        </p:spPr>
      </p:sp>
      <p:sp>
        <p:nvSpPr>
          <p:cNvPr id="61443" name="Text Placeholder 61442"/>
          <p:cNvSpPr>
            <a:spLocks noGrp="1"/>
          </p:cNvSpPr>
          <p:nvPr>
            <p:ph type="body" idx="1"/>
          </p:nvPr>
        </p:nvSpPr>
        <p:spPr>
          <a:ln/>
        </p:spPr>
        <p:txBody>
          <a:bodyPr vert="horz" wrap="square" lIns="92075" tIns="46038" rIns="92075" bIns="46038" anchor="t" anchorCtr="0"/>
          <a:p>
            <a:pPr lvl="0"/>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defTabSz="762000"/>
            <a:fld id="{9A0DB2DC-4C9A-4742-B13C-FB6460FD3503}" type="slidenum">
              <a:rPr lang="en-US" sz="1000" i="1" dirty="0"/>
            </a:fld>
            <a:endParaRPr lang="en-US" sz="1000" i="1" dirty="0"/>
          </a:p>
        </p:txBody>
      </p:sp>
      <p:sp>
        <p:nvSpPr>
          <p:cNvPr id="69634" name="Slide Image Placeholder 69633"/>
          <p:cNvSpPr>
            <a:spLocks noTextEdit="1"/>
          </p:cNvSpPr>
          <p:nvPr>
            <p:ph type="sldImg"/>
          </p:nvPr>
        </p:nvSpPr>
        <p:spPr>
          <a:xfrm>
            <a:off x="1150938" y="692150"/>
            <a:ext cx="4556125" cy="3416300"/>
          </a:xfrm>
          <a:ln>
            <a:solidFill>
              <a:schemeClr val="tx1">
                <a:alpha val="100000"/>
              </a:schemeClr>
            </a:solidFill>
          </a:ln>
        </p:spPr>
      </p:sp>
      <p:sp>
        <p:nvSpPr>
          <p:cNvPr id="69635" name="Text Placeholder 69634"/>
          <p:cNvSpPr>
            <a:spLocks noGrp="1"/>
          </p:cNvSpPr>
          <p:nvPr>
            <p:ph type="body" idx="1"/>
          </p:nvPr>
        </p:nvSpPr>
        <p:spPr>
          <a:ln/>
        </p:spPr>
        <p:txBody>
          <a:bodyPr vert="horz" wrap="square" lIns="92075" tIns="46038" rIns="92075" bIns="46038" anchor="t" anchorCtr="0"/>
          <a:p>
            <a:pPr lvl="0"/>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defTabSz="762000"/>
            <a:fld id="{9A0DB2DC-4C9A-4742-B13C-FB6460FD3503}" type="slidenum">
              <a:rPr lang="en-US" sz="1000" i="1" dirty="0"/>
            </a:fld>
            <a:endParaRPr lang="en-US" sz="1000" i="1" dirty="0"/>
          </a:p>
        </p:txBody>
      </p:sp>
      <p:sp>
        <p:nvSpPr>
          <p:cNvPr id="71682" name="Slide Image Placeholder 71681"/>
          <p:cNvSpPr>
            <a:spLocks noTextEdit="1"/>
          </p:cNvSpPr>
          <p:nvPr>
            <p:ph type="sldImg"/>
          </p:nvPr>
        </p:nvSpPr>
        <p:spPr>
          <a:xfrm>
            <a:off x="1150938" y="692150"/>
            <a:ext cx="4556125" cy="3416300"/>
          </a:xfrm>
          <a:ln>
            <a:solidFill>
              <a:schemeClr val="tx1">
                <a:alpha val="100000"/>
              </a:schemeClr>
            </a:solidFill>
          </a:ln>
        </p:spPr>
      </p:sp>
      <p:sp>
        <p:nvSpPr>
          <p:cNvPr id="71683" name="Text Placeholder 71682"/>
          <p:cNvSpPr>
            <a:spLocks noGrp="1"/>
          </p:cNvSpPr>
          <p:nvPr>
            <p:ph type="body" idx="1"/>
          </p:nvPr>
        </p:nvSpPr>
        <p:spPr>
          <a:ln/>
        </p:spPr>
        <p:txBody>
          <a:bodyPr vert="horz" wrap="square" lIns="92075" tIns="46038" rIns="92075" bIns="46038" anchor="t" anchorCtr="0"/>
          <a:p>
            <a:pPr lvl="0"/>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defTabSz="762000"/>
            <a:fld id="{9A0DB2DC-4C9A-4742-B13C-FB6460FD3503}" type="slidenum">
              <a:rPr lang="en-US" sz="1000" i="1" dirty="0"/>
            </a:fld>
            <a:endParaRPr lang="en-US" sz="1000" i="1" dirty="0"/>
          </a:p>
        </p:txBody>
      </p:sp>
      <p:sp>
        <p:nvSpPr>
          <p:cNvPr id="120834" name="Slide Image Placeholder 120833"/>
          <p:cNvSpPr>
            <a:spLocks noTextEdit="1"/>
          </p:cNvSpPr>
          <p:nvPr>
            <p:ph type="sldImg"/>
          </p:nvPr>
        </p:nvSpPr>
        <p:spPr>
          <a:xfrm>
            <a:off x="1150938" y="692150"/>
            <a:ext cx="4556125" cy="3416300"/>
          </a:xfrm>
          <a:ln>
            <a:solidFill>
              <a:schemeClr val="tx1">
                <a:alpha val="100000"/>
              </a:schemeClr>
            </a:solidFill>
          </a:ln>
        </p:spPr>
      </p:sp>
      <p:sp>
        <p:nvSpPr>
          <p:cNvPr id="120835" name="Text Placeholder 120834"/>
          <p:cNvSpPr>
            <a:spLocks noGrp="1"/>
          </p:cNvSpPr>
          <p:nvPr>
            <p:ph type="body" idx="1"/>
          </p:nvPr>
        </p:nvSpPr>
        <p:spPr>
          <a:ln/>
        </p:spPr>
        <p:txBody>
          <a:bodyPr vert="horz" wrap="square" lIns="92075" tIns="46038" rIns="92075" bIns="46038" anchor="t" anchorCtr="0"/>
          <a:p>
            <a:pPr lvl="0"/>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defTabSz="762000"/>
            <a:fld id="{9A0DB2DC-4C9A-4742-B13C-FB6460FD3503}" type="slidenum">
              <a:rPr lang="en-US" sz="1000" i="1" dirty="0"/>
            </a:fld>
            <a:endParaRPr lang="en-US" sz="1000" i="1" dirty="0"/>
          </a:p>
        </p:txBody>
      </p:sp>
      <p:sp>
        <p:nvSpPr>
          <p:cNvPr id="51202" name="Slide Image Placeholder 51201"/>
          <p:cNvSpPr>
            <a:spLocks noTextEdit="1"/>
          </p:cNvSpPr>
          <p:nvPr>
            <p:ph type="sldImg"/>
          </p:nvPr>
        </p:nvSpPr>
        <p:spPr>
          <a:xfrm>
            <a:off x="1150938" y="692150"/>
            <a:ext cx="4556125" cy="3416300"/>
          </a:xfrm>
          <a:ln>
            <a:solidFill>
              <a:schemeClr val="tx1">
                <a:alpha val="100000"/>
              </a:schemeClr>
            </a:solidFill>
          </a:ln>
        </p:spPr>
      </p:sp>
      <p:sp>
        <p:nvSpPr>
          <p:cNvPr id="51203" name="Text Placeholder 51202"/>
          <p:cNvSpPr>
            <a:spLocks noGrp="1"/>
          </p:cNvSpPr>
          <p:nvPr>
            <p:ph type="body" idx="1"/>
          </p:nvPr>
        </p:nvSpPr>
        <p:spPr>
          <a:ln/>
        </p:spPr>
        <p:txBody>
          <a:bodyPr vert="horz" wrap="square" lIns="92075" tIns="46038" rIns="92075" bIns="46038" anchor="t" anchorCtr="0"/>
          <a:p>
            <a:pPr lvl="0"/>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defTabSz="762000"/>
            <a:fld id="{9A0DB2DC-4C9A-4742-B13C-FB6460FD3503}" type="slidenum">
              <a:rPr lang="en-US" sz="1000" i="1" dirty="0"/>
            </a:fld>
            <a:endParaRPr lang="en-US" sz="1000" i="1" dirty="0"/>
          </a:p>
        </p:txBody>
      </p:sp>
      <p:sp>
        <p:nvSpPr>
          <p:cNvPr id="55298" name="Slide Image Placeholder 55297"/>
          <p:cNvSpPr>
            <a:spLocks noTextEdit="1"/>
          </p:cNvSpPr>
          <p:nvPr>
            <p:ph type="sldImg"/>
          </p:nvPr>
        </p:nvSpPr>
        <p:spPr>
          <a:xfrm>
            <a:off x="1150938" y="692150"/>
            <a:ext cx="4556125" cy="3416300"/>
          </a:xfrm>
          <a:ln>
            <a:solidFill>
              <a:schemeClr val="tx1">
                <a:alpha val="100000"/>
              </a:schemeClr>
            </a:solidFill>
          </a:ln>
        </p:spPr>
      </p:sp>
      <p:sp>
        <p:nvSpPr>
          <p:cNvPr id="55299" name="Text Placeholder 55298"/>
          <p:cNvSpPr>
            <a:spLocks noGrp="1"/>
          </p:cNvSpPr>
          <p:nvPr>
            <p:ph type="body" idx="1"/>
          </p:nvPr>
        </p:nvSpPr>
        <p:spPr>
          <a:ln/>
        </p:spPr>
        <p:txBody>
          <a:bodyPr vert="horz" wrap="square" lIns="92075" tIns="46038" rIns="92075" bIns="46038" anchor="t" anchorCtr="0"/>
          <a:p>
            <a:pPr lvl="0"/>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defTabSz="762000"/>
            <a:fld id="{9A0DB2DC-4C9A-4742-B13C-FB6460FD3503}" type="slidenum">
              <a:rPr lang="en-US" sz="1000" i="1" dirty="0"/>
            </a:fld>
            <a:endParaRPr lang="en-US" sz="1000" i="1" dirty="0"/>
          </a:p>
        </p:txBody>
      </p:sp>
      <p:sp>
        <p:nvSpPr>
          <p:cNvPr id="109570" name="Slide Image Placeholder 109569"/>
          <p:cNvSpPr>
            <a:spLocks noTextEdit="1"/>
          </p:cNvSpPr>
          <p:nvPr>
            <p:ph type="sldImg"/>
          </p:nvPr>
        </p:nvSpPr>
        <p:spPr>
          <a:xfrm>
            <a:off x="1150938" y="692150"/>
            <a:ext cx="4556125" cy="3416300"/>
          </a:xfrm>
          <a:ln>
            <a:solidFill>
              <a:schemeClr val="tx1">
                <a:alpha val="100000"/>
              </a:schemeClr>
            </a:solidFill>
          </a:ln>
        </p:spPr>
      </p:sp>
      <p:sp>
        <p:nvSpPr>
          <p:cNvPr id="109571" name="Text Placeholder 109570"/>
          <p:cNvSpPr>
            <a:spLocks noGrp="1"/>
          </p:cNvSpPr>
          <p:nvPr>
            <p:ph type="body" idx="1"/>
          </p:nvPr>
        </p:nvSpPr>
        <p:spPr>
          <a:ln/>
        </p:spPr>
        <p:txBody>
          <a:bodyPr vert="horz" wrap="square" lIns="92075" tIns="46038" rIns="92075" bIns="46038" anchor="t" anchorCtr="0"/>
          <a:p>
            <a:pPr lvl="0"/>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p:nvPr>
        </p:nvSpPr>
        <p:spPr/>
        <p:txBody>
          <a:bodyPr/>
          <a:p>
            <a:pPr lvl="0" algn="r" defTabSz="762000"/>
            <a:fld id="{9A0DB2DC-4C9A-4742-B13C-FB6460FD3503}" type="slidenum">
              <a:rPr lang="en-US" sz="1000" i="1" dirty="0"/>
            </a:fld>
            <a:endParaRPr lang="en-US" sz="1000" i="1"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defTabSz="762000"/>
            <a:fld id="{9A0DB2DC-4C9A-4742-B13C-FB6460FD3503}" type="slidenum">
              <a:rPr lang="en-US" sz="1000" i="1" dirty="0"/>
            </a:fld>
            <a:endParaRPr lang="en-US" sz="1000" i="1" dirty="0"/>
          </a:p>
        </p:txBody>
      </p:sp>
      <p:sp>
        <p:nvSpPr>
          <p:cNvPr id="7170" name="Slide Image Placeholder 7169"/>
          <p:cNvSpPr>
            <a:spLocks noTextEdit="1"/>
          </p:cNvSpPr>
          <p:nvPr>
            <p:ph type="sldImg"/>
          </p:nvPr>
        </p:nvSpPr>
        <p:spPr>
          <a:xfrm>
            <a:off x="1150938" y="692150"/>
            <a:ext cx="4556125" cy="3416300"/>
          </a:xfrm>
          <a:ln>
            <a:solidFill>
              <a:schemeClr val="tx1">
                <a:alpha val="100000"/>
              </a:schemeClr>
            </a:solidFill>
          </a:ln>
        </p:spPr>
      </p:sp>
      <p:sp>
        <p:nvSpPr>
          <p:cNvPr id="7171" name="Text Placeholder 7170"/>
          <p:cNvSpPr>
            <a:spLocks noGrp="1"/>
          </p:cNvSpPr>
          <p:nvPr>
            <p:ph type="body" idx="1"/>
          </p:nvPr>
        </p:nvSpPr>
        <p:spPr>
          <a:ln/>
        </p:spPr>
        <p:txBody>
          <a:bodyPr vert="horz" wrap="square" lIns="92075" tIns="46038" rIns="92075" bIns="46038" anchor="t" anchorCtr="0"/>
          <a:p>
            <a:pPr lvl="0"/>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defTabSz="762000"/>
            <a:fld id="{9A0DB2DC-4C9A-4742-B13C-FB6460FD3503}" type="slidenum">
              <a:rPr lang="en-US" sz="1000" i="1" dirty="0"/>
            </a:fld>
            <a:endParaRPr lang="en-US" sz="1000" i="1" dirty="0"/>
          </a:p>
        </p:txBody>
      </p:sp>
      <p:sp>
        <p:nvSpPr>
          <p:cNvPr id="9218" name="Slide Image Placeholder 9217"/>
          <p:cNvSpPr>
            <a:spLocks noTextEdit="1"/>
          </p:cNvSpPr>
          <p:nvPr>
            <p:ph type="sldImg"/>
          </p:nvPr>
        </p:nvSpPr>
        <p:spPr>
          <a:xfrm>
            <a:off x="1150938" y="692150"/>
            <a:ext cx="4556125" cy="3416300"/>
          </a:xfrm>
          <a:ln>
            <a:solidFill>
              <a:schemeClr val="tx1">
                <a:alpha val="100000"/>
              </a:schemeClr>
            </a:solidFill>
          </a:ln>
        </p:spPr>
      </p:sp>
      <p:sp>
        <p:nvSpPr>
          <p:cNvPr id="9219" name="Text Placeholder 9218"/>
          <p:cNvSpPr>
            <a:spLocks noGrp="1"/>
          </p:cNvSpPr>
          <p:nvPr>
            <p:ph type="body" idx="1"/>
          </p:nvPr>
        </p:nvSpPr>
        <p:spPr>
          <a:ln/>
        </p:spPr>
        <p:txBody>
          <a:bodyPr vert="horz" wrap="square" lIns="92075" tIns="46038" rIns="92075" bIns="46038" anchor="t" anchorCtr="0"/>
          <a:p>
            <a:pPr lvl="0"/>
            <a:endParaRPr dirty="0"/>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Title Slide">
    <p:bg>
      <p:bgPr>
        <a:gradFill rotWithShape="0">
          <a:gsLst>
            <a:gs pos="0">
              <a:schemeClr val="bg2"/>
            </a:gs>
            <a:gs pos="100000">
              <a:schemeClr val="bg1"/>
            </a:gs>
          </a:gsLst>
          <a:path path="rect">
            <a:fillToRect l="100000" t="100000"/>
          </a:path>
          <a:tileRect/>
        </a:gradFill>
        <a:effectLst/>
      </p:bgPr>
    </p:bg>
    <p:spTree>
      <p:nvGrpSpPr>
        <p:cNvPr id="1" name=""/>
        <p:cNvGrpSpPr/>
        <p:nvPr/>
      </p:nvGrpSpPr>
      <p:grpSpPr/>
      <p:sp>
        <p:nvSpPr>
          <p:cNvPr id="103426" name="Rectangles 103425"/>
          <p:cNvSpPr/>
          <p:nvPr/>
        </p:nvSpPr>
        <p:spPr>
          <a:xfrm>
            <a:off x="0" y="0"/>
            <a:ext cx="8839200" cy="6477000"/>
          </a:xfrm>
          <a:prstGeom prst="rect">
            <a:avLst/>
          </a:prstGeom>
          <a:gradFill rotWithShape="0">
            <a:gsLst>
              <a:gs pos="0">
                <a:schemeClr val="bg1"/>
              </a:gs>
              <a:gs pos="100000">
                <a:schemeClr val="bg2"/>
              </a:gs>
            </a:gsLst>
            <a:path path="rect">
              <a:fillToRect l="100000" t="100000"/>
            </a:path>
            <a:tileRect/>
          </a:gradFill>
          <a:ln w="9525">
            <a:noFill/>
          </a:ln>
        </p:spPr>
        <p:txBody>
          <a:bodyPr wrap="none" anchor="ctr" anchorCtr="0"/>
          <a:p>
            <a:pPr lvl="0" algn="ctr"/>
            <a:endParaRPr sz="2400"/>
          </a:p>
        </p:txBody>
      </p:sp>
      <p:sp>
        <p:nvSpPr>
          <p:cNvPr id="103427" name="Rectangles 103426"/>
          <p:cNvSpPr/>
          <p:nvPr/>
        </p:nvSpPr>
        <p:spPr>
          <a:xfrm>
            <a:off x="474663" y="3048000"/>
            <a:ext cx="8669337" cy="85725"/>
          </a:xfrm>
          <a:prstGeom prst="rect">
            <a:avLst/>
          </a:prstGeom>
          <a:solidFill>
            <a:schemeClr val="accent1"/>
          </a:solidFill>
          <a:ln w="9525">
            <a:noFill/>
          </a:ln>
        </p:spPr>
        <p:txBody>
          <a:bodyPr/>
          <a:p>
            <a:endParaRPr lang="en-US"/>
          </a:p>
        </p:txBody>
      </p:sp>
      <p:sp>
        <p:nvSpPr>
          <p:cNvPr id="103428" name="Title 103427"/>
          <p:cNvSpPr>
            <a:spLocks noGrp="1"/>
          </p:cNvSpPr>
          <p:nvPr>
            <p:ph type="ctrTitle" sz="quarter"/>
          </p:nvPr>
        </p:nvSpPr>
        <p:spPr>
          <a:xfrm>
            <a:off x="685800" y="2209800"/>
            <a:ext cx="7772400" cy="685800"/>
          </a:xfrm>
          <a:prstGeom prst="rect">
            <a:avLst/>
          </a:prstGeom>
          <a:noFill/>
          <a:ln w="9525">
            <a:noFill/>
          </a:ln>
        </p:spPr>
        <p:txBody>
          <a:bodyPr lIns="92075" tIns="46038" rIns="92075" bIns="46038" anchor="b" anchorCtr="0"/>
          <a:lstStyle>
            <a:lvl1pPr lvl="0">
              <a:buClrTx/>
              <a:buSzTx/>
              <a:buFontTx/>
              <a:defRPr sz="2800"/>
            </a:lvl1pPr>
          </a:lstStyle>
          <a:p>
            <a:pPr lvl="0"/>
            <a:endParaRPr dirty="0"/>
          </a:p>
        </p:txBody>
      </p:sp>
      <p:sp>
        <p:nvSpPr>
          <p:cNvPr id="103434" name="Rectangles 103433"/>
          <p:cNvSpPr/>
          <p:nvPr/>
        </p:nvSpPr>
        <p:spPr>
          <a:xfrm>
            <a:off x="457200" y="3276600"/>
            <a:ext cx="7924800" cy="1828800"/>
          </a:xfrm>
          <a:prstGeom prst="rect">
            <a:avLst/>
          </a:prstGeom>
          <a:noFill/>
          <a:ln w="28575" cap="sq" cmpd="sng">
            <a:solidFill>
              <a:srgbClr val="2E7E74"/>
            </a:solidFill>
            <a:prstDash val="solid"/>
            <a:miter/>
            <a:headEnd type="none" w="sm" len="sm"/>
            <a:tailEnd type="none" w="sm" len="sm"/>
          </a:ln>
          <a:scene3d>
            <a:camera prst="legacyObliqueTopRight">
              <a:rot lat="0" lon="0" rev="0"/>
            </a:camera>
            <a:lightRig rig="legacyFlat3" dir="b"/>
          </a:scene3d>
          <a:sp3d extrusionH="277800" prstMaterial="legacyMatte">
            <a:bevelT w="13500" h="13500" prst="angle"/>
            <a:bevelB w="13500" h="13500" prst="angle"/>
            <a:extrusionClr>
              <a:srgbClr val="2E7E74"/>
            </a:extrusionClr>
          </a:sp3d>
        </p:spPr>
        <p:txBody>
          <a:bodyPr/>
          <a:p>
            <a:endParaRPr lang="en-US"/>
          </a:p>
        </p:txBody>
      </p:sp>
      <p:graphicFrame>
        <p:nvGraphicFramePr>
          <p:cNvPr id="103436" name="Object 103435"/>
          <p:cNvGraphicFramePr/>
          <p:nvPr/>
        </p:nvGraphicFramePr>
        <p:xfrm>
          <a:off x="1219200" y="3352800"/>
          <a:ext cx="1676400" cy="1474788"/>
        </p:xfrm>
        <a:graphic>
          <a:graphicData uri="http://schemas.openxmlformats.org/presentationml/2006/ole">
            <mc:AlternateContent xmlns:mc="http://schemas.openxmlformats.org/markup-compatibility/2006">
              <mc:Choice xmlns:v="urn:schemas-microsoft-com:vml" Requires="v">
                <p:oleObj spid="_x0000_s3076" name="" r:id="rId2" imgW="5418455" imgH="4762500" progId="MS_ClipArt_Gallery.2">
                  <p:embed/>
                </p:oleObj>
              </mc:Choice>
              <mc:Fallback>
                <p:oleObj name="" r:id="rId2" imgW="5418455" imgH="4762500" progId="MS_ClipArt_Gallery.2">
                  <p:embed/>
                  <p:pic>
                    <p:nvPicPr>
                      <p:cNvPr id="0" name="Picture 3075"/>
                      <p:cNvPicPr/>
                      <p:nvPr/>
                    </p:nvPicPr>
                    <p:blipFill>
                      <a:blip r:embed="rId3"/>
                      <a:stretch>
                        <a:fillRect/>
                      </a:stretch>
                    </p:blipFill>
                    <p:spPr>
                      <a:xfrm>
                        <a:off x="1219200" y="3352800"/>
                        <a:ext cx="1676400" cy="1474788"/>
                      </a:xfrm>
                      <a:prstGeom prst="rect">
                        <a:avLst/>
                      </a:prstGeom>
                      <a:noFill/>
                      <a:ln w="38100">
                        <a:noFill/>
                        <a:miter/>
                      </a:ln>
                    </p:spPr>
                  </p:pic>
                </p:oleObj>
              </mc:Fallback>
            </mc:AlternateContent>
          </a:graphicData>
        </a:graphic>
      </p:graphicFrame>
    </p:spTree>
  </p:cSld>
  <p:clrMapOvr>
    <a:masterClrMapping/>
  </p:clrMapOvr>
  <p:transition>
    <p:random/>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04800"/>
            <a:ext cx="21145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304800"/>
            <a:ext cx="6221067" cy="61722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371600"/>
            <a:ext cx="4144518" cy="51054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94682" y="1371600"/>
            <a:ext cx="4144518" cy="51054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Tree>
  </p:cSld>
  <p:clrMapOvr>
    <a:masterClrMapping/>
  </p:clrMapOvr>
  <p:transition>
    <p:rand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100000">
              <a:schemeClr val="bg1"/>
            </a:gs>
          </a:gsLst>
          <a:path path="rect">
            <a:fillToRect l="100000" t="100000"/>
          </a:path>
          <a:tileRect/>
        </a:gradFill>
        <a:effectLst/>
      </p:bgPr>
    </p:bg>
    <p:spTree>
      <p:nvGrpSpPr>
        <p:cNvPr id="1" name=""/>
        <p:cNvGrpSpPr/>
        <p:nvPr/>
      </p:nvGrpSpPr>
      <p:grpSpPr/>
      <p:sp>
        <p:nvSpPr>
          <p:cNvPr id="102402" name="Rectangles 102401"/>
          <p:cNvSpPr/>
          <p:nvPr/>
        </p:nvSpPr>
        <p:spPr>
          <a:xfrm>
            <a:off x="0" y="0"/>
            <a:ext cx="8839200" cy="6477000"/>
          </a:xfrm>
          <a:prstGeom prst="rect">
            <a:avLst/>
          </a:prstGeom>
          <a:gradFill rotWithShape="0">
            <a:gsLst>
              <a:gs pos="0">
                <a:schemeClr val="bg1"/>
              </a:gs>
              <a:gs pos="100000">
                <a:schemeClr val="bg2"/>
              </a:gs>
            </a:gsLst>
            <a:path path="rect">
              <a:fillToRect l="100000" t="100000"/>
            </a:path>
            <a:tileRect/>
          </a:gradFill>
          <a:ln w="9525">
            <a:noFill/>
          </a:ln>
        </p:spPr>
        <p:txBody>
          <a:bodyPr wrap="none" anchor="ctr" anchorCtr="0"/>
          <a:p>
            <a:pPr lvl="0" algn="ctr"/>
            <a:endParaRPr sz="2400"/>
          </a:p>
        </p:txBody>
      </p:sp>
      <p:sp>
        <p:nvSpPr>
          <p:cNvPr id="102403" name="Rectangles 102402"/>
          <p:cNvSpPr/>
          <p:nvPr/>
        </p:nvSpPr>
        <p:spPr>
          <a:xfrm>
            <a:off x="474663" y="1295400"/>
            <a:ext cx="8669337" cy="85725"/>
          </a:xfrm>
          <a:prstGeom prst="rect">
            <a:avLst/>
          </a:prstGeom>
          <a:solidFill>
            <a:schemeClr val="accent1"/>
          </a:solidFill>
          <a:ln w="9525">
            <a:noFill/>
          </a:ln>
        </p:spPr>
        <p:txBody>
          <a:bodyPr/>
          <a:p>
            <a:endParaRPr lang="en-US"/>
          </a:p>
        </p:txBody>
      </p:sp>
      <p:sp>
        <p:nvSpPr>
          <p:cNvPr id="102404" name="Title 102403"/>
          <p:cNvSpPr>
            <a:spLocks noGrp="1"/>
          </p:cNvSpPr>
          <p:nvPr>
            <p:ph type="title"/>
          </p:nvPr>
        </p:nvSpPr>
        <p:spPr>
          <a:xfrm>
            <a:off x="609600" y="304800"/>
            <a:ext cx="7772400" cy="908050"/>
          </a:xfrm>
          <a:prstGeom prst="rect">
            <a:avLst/>
          </a:prstGeom>
          <a:noFill/>
          <a:ln w="9525">
            <a:noFill/>
          </a:ln>
        </p:spPr>
        <p:txBody>
          <a:bodyPr lIns="92075" tIns="46038" rIns="92075" bIns="46038" anchor="b" anchorCtr="0"/>
          <a:p>
            <a:pPr lvl="0"/>
            <a:r>
              <a:rPr dirty="0"/>
              <a:t>Click to edit Master title style</a:t>
            </a:r>
            <a:endParaRPr dirty="0"/>
          </a:p>
        </p:txBody>
      </p:sp>
      <p:sp>
        <p:nvSpPr>
          <p:cNvPr id="102405" name="Text Placeholder 102404"/>
          <p:cNvSpPr>
            <a:spLocks noGrp="1"/>
          </p:cNvSpPr>
          <p:nvPr>
            <p:ph type="body" idx="1"/>
          </p:nvPr>
        </p:nvSpPr>
        <p:spPr>
          <a:xfrm>
            <a:off x="381000" y="1371600"/>
            <a:ext cx="8458200" cy="5105400"/>
          </a:xfrm>
          <a:prstGeom prst="rect">
            <a:avLst/>
          </a:prstGeom>
          <a:noFill/>
          <a:ln w="9525">
            <a:noFill/>
          </a:ln>
        </p:spPr>
        <p:txBody>
          <a:bodyPr lIns="92075" tIns="46038" rIns="92075" bIns="46038"/>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hf sldNum="0" hdr="0" ftr="0" dt="0"/>
  <p:txStyles>
    <p:titleStyle>
      <a:lvl1pPr marL="0" lvl="0" indent="0" algn="ctr" defTabSz="914400" rtl="0" eaLnBrk="0" fontAlgn="base" latinLnBrk="0" hangingPunct="0">
        <a:lnSpc>
          <a:spcPct val="100000"/>
        </a:lnSpc>
        <a:spcBef>
          <a:spcPct val="0"/>
        </a:spcBef>
        <a:spcAft>
          <a:spcPct val="0"/>
        </a:spcAft>
        <a:buNone/>
        <a:defRPr sz="3600" b="0" i="0" u="none" kern="1200" baseline="0">
          <a:solidFill>
            <a:schemeClr val="tx2"/>
          </a:solidFill>
          <a:latin typeface="+mj-lt"/>
          <a:ea typeface="+mj-ea"/>
          <a:cs typeface="+mj-cs"/>
        </a:defRPr>
      </a:lvl1pPr>
    </p:titleStyle>
    <p:bodyStyle>
      <a:lvl1pPr marL="342900" lvl="0" indent="-342900" algn="l" defTabSz="914400" rtl="0" eaLnBrk="0" fontAlgn="base" latinLnBrk="0" hangingPunct="0">
        <a:lnSpc>
          <a:spcPct val="100000"/>
        </a:lnSpc>
        <a:spcBef>
          <a:spcPct val="20000"/>
        </a:spcBef>
        <a:spcAft>
          <a:spcPct val="0"/>
        </a:spcAft>
        <a:buClr>
          <a:schemeClr val="folHlink"/>
        </a:buClr>
        <a:buSzPct val="75000"/>
        <a:buFont typeface="Monotype Sorts" pitchFamily="2" charset="2"/>
        <a:buChar char="n"/>
        <a:defRPr sz="2800" b="0" i="0" u="none" kern="1200" baseline="0">
          <a:solidFill>
            <a:schemeClr val="tx1"/>
          </a:solidFill>
          <a:latin typeface="+mn-lt"/>
          <a:ea typeface="+mn-ea"/>
          <a:cs typeface="+mn-cs"/>
        </a:defRPr>
      </a:lvl1pPr>
      <a:lvl2pPr marL="742950" lvl="1" indent="-285750" algn="l" defTabSz="914400" rtl="0" eaLnBrk="0" fontAlgn="base" latinLnBrk="0" hangingPunct="0">
        <a:lnSpc>
          <a:spcPct val="100000"/>
        </a:lnSpc>
        <a:spcBef>
          <a:spcPct val="20000"/>
        </a:spcBef>
        <a:spcAft>
          <a:spcPct val="0"/>
        </a:spcAft>
        <a:buClr>
          <a:schemeClr val="tx2"/>
        </a:buClr>
        <a:buSzPct val="75000"/>
        <a:buFont typeface="Monotype Sorts" pitchFamily="2" charset="2"/>
        <a:buChar char="ä"/>
        <a:defRPr sz="2400" b="0" i="0" u="none" kern="1200" baseline="0">
          <a:solidFill>
            <a:schemeClr val="tx1"/>
          </a:solidFill>
          <a:latin typeface="+mn-lt"/>
          <a:ea typeface="+mn-ea"/>
          <a:cs typeface="+mn-cs"/>
        </a:defRPr>
      </a:lvl2pPr>
      <a:lvl3pPr marL="1143000" lvl="2" indent="-228600" algn="l" defTabSz="914400" rtl="0" eaLnBrk="0" fontAlgn="base" latinLnBrk="0" hangingPunct="0">
        <a:lnSpc>
          <a:spcPct val="100000"/>
        </a:lnSpc>
        <a:spcBef>
          <a:spcPct val="20000"/>
        </a:spcBef>
        <a:spcAft>
          <a:spcPct val="0"/>
        </a:spcAft>
        <a:buClr>
          <a:schemeClr val="tx1"/>
        </a:buClr>
        <a:buSzTx/>
        <a:buFontTx/>
        <a:buChar char="–"/>
        <a:defRPr sz="2000" b="0" i="0" u="none" kern="1200" baseline="0">
          <a:solidFill>
            <a:schemeClr val="tx1"/>
          </a:solidFill>
          <a:latin typeface="+mn-lt"/>
          <a:ea typeface="+mn-ea"/>
          <a:cs typeface="+mn-cs"/>
        </a:defRPr>
      </a:lvl3pPr>
      <a:lvl4pPr marL="1600200" lvl="3" indent="-228600" algn="l" defTabSz="914400" rtl="0" eaLnBrk="0" fontAlgn="base" latinLnBrk="0" hangingPunct="0">
        <a:lnSpc>
          <a:spcPct val="100000"/>
        </a:lnSpc>
        <a:spcBef>
          <a:spcPct val="20000"/>
        </a:spcBef>
        <a:spcAft>
          <a:spcPct val="0"/>
        </a:spcAft>
        <a:buClr>
          <a:schemeClr val="folHlink"/>
        </a:buClr>
        <a:buSzPct val="65000"/>
        <a:buFont typeface="Monotype Sorts" pitchFamily="2" charset="2"/>
        <a:buChar char="n"/>
        <a:defRPr sz="2000" b="0" i="0" u="none" kern="1200" baseline="0">
          <a:solidFill>
            <a:schemeClr val="tx1"/>
          </a:solidFill>
          <a:latin typeface="+mn-lt"/>
          <a:ea typeface="+mn-ea"/>
          <a:cs typeface="+mn-cs"/>
        </a:defRPr>
      </a:lvl4pPr>
      <a:lvl5pPr marL="2057400" lvl="4"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ä"/>
        <a:defRPr sz="2000" b="0" i="0" u="none" kern="1200" baseline="0">
          <a:solidFill>
            <a:schemeClr val="tx1"/>
          </a:solidFill>
          <a:latin typeface="+mn-lt"/>
          <a:ea typeface="+mn-ea"/>
          <a:cs typeface="+mn-cs"/>
        </a:defRPr>
      </a:lvl5pPr>
      <a:lvl6pPr marL="2514600" lvl="5"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ä"/>
        <a:defRPr sz="2000" b="0"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ä"/>
        <a:defRPr sz="2000" b="0"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ä"/>
        <a:defRPr sz="2000" b="0"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ä"/>
        <a:defRPr sz="20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6.xml"/><Relationship Id="rId2" Type="http://schemas.openxmlformats.org/officeDocument/2006/relationships/image" Target="../media/image6.wmf"/><Relationship Id="rId1"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vmlDrawing" Target="../drawings/vmlDrawing7.vml"/><Relationship Id="rId7" Type="http://schemas.openxmlformats.org/officeDocument/2006/relationships/slideLayout" Target="../slideLayouts/slideLayout6.xml"/><Relationship Id="rId6" Type="http://schemas.openxmlformats.org/officeDocument/2006/relationships/image" Target="../media/image8.wmf"/><Relationship Id="rId5" Type="http://schemas.openxmlformats.org/officeDocument/2006/relationships/oleObject" Target="../embeddings/oleObject9.bin"/><Relationship Id="rId4" Type="http://schemas.openxmlformats.org/officeDocument/2006/relationships/image" Target="../media/image2.wmf"/><Relationship Id="rId3" Type="http://schemas.openxmlformats.org/officeDocument/2006/relationships/oleObject" Target="../embeddings/oleObject8.bin"/><Relationship Id="rId2" Type="http://schemas.openxmlformats.org/officeDocument/2006/relationships/image" Target="../media/image7.wmf"/><Relationship Id="rId1"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9.vml"/><Relationship Id="rId3" Type="http://schemas.openxmlformats.org/officeDocument/2006/relationships/slideLayout" Target="../slideLayouts/slideLayout6.xml"/><Relationship Id="rId2" Type="http://schemas.openxmlformats.org/officeDocument/2006/relationships/image" Target="../media/image9.wmf"/><Relationship Id="rId1"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12.bin"/></Relationships>
</file>

<file path=ppt/slides/_rels/slide29.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15.bin"/><Relationship Id="rId4" Type="http://schemas.openxmlformats.org/officeDocument/2006/relationships/image" Target="../media/image12.wmf"/><Relationship Id="rId3" Type="http://schemas.openxmlformats.org/officeDocument/2006/relationships/oleObject" Target="../embeddings/oleObject14.bin"/><Relationship Id="rId2" Type="http://schemas.openxmlformats.org/officeDocument/2006/relationships/image" Target="../media/image11.wmf"/><Relationship Id="rId1" Type="http://schemas.openxmlformats.org/officeDocument/2006/relationships/oleObject" Target="../embeddings/oleObject13.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2.xml"/><Relationship Id="rId4" Type="http://schemas.openxmlformats.org/officeDocument/2006/relationships/image" Target="../media/image15.wmf"/><Relationship Id="rId3" Type="http://schemas.openxmlformats.org/officeDocument/2006/relationships/oleObject" Target="../embeddings/oleObject17.bin"/><Relationship Id="rId2" Type="http://schemas.openxmlformats.org/officeDocument/2006/relationships/image" Target="../media/image14.wmf"/><Relationship Id="rId1" Type="http://schemas.openxmlformats.org/officeDocument/2006/relationships/oleObject" Target="../embeddings/oleObject16.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6.xml"/><Relationship Id="rId2" Type="http://schemas.openxmlformats.org/officeDocument/2006/relationships/image" Target="../media/image16.png"/><Relationship Id="rId1" Type="http://schemas.openxmlformats.org/officeDocument/2006/relationships/oleObject" Target="../embeddings/oleObject18.bin"/></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6.xml"/><Relationship Id="rId2" Type="http://schemas.openxmlformats.org/officeDocument/2006/relationships/image" Target="../media/image17.png"/><Relationship Id="rId1" Type="http://schemas.openxmlformats.org/officeDocument/2006/relationships/oleObject" Target="../embeddings/oleObject19.bin"/></Relationships>
</file>

<file path=ppt/slides/_rels/slide4.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slide" Target="slide6.xml"/><Relationship Id="rId2" Type="http://schemas.openxmlformats.org/officeDocument/2006/relationships/image" Target="../media/image3.wmf"/><Relationship Id="rId1" Type="http://schemas.openxmlformats.org/officeDocument/2006/relationships/oleObject" Target="../embeddings/oleObject3.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slides/_rels/slide45.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vmlDrawing" Target="../drawings/vmlDrawing15.vml"/><Relationship Id="rId5" Type="http://schemas.openxmlformats.org/officeDocument/2006/relationships/slideLayout" Target="../slideLayouts/slideLayout7.xml"/><Relationship Id="rId4" Type="http://schemas.openxmlformats.org/officeDocument/2006/relationships/image" Target="../media/image22.wmf"/><Relationship Id="rId3" Type="http://schemas.openxmlformats.org/officeDocument/2006/relationships/oleObject" Target="../embeddings/oleObject21.bin"/><Relationship Id="rId2" Type="http://schemas.openxmlformats.org/officeDocument/2006/relationships/image" Target="../media/image9.wmf"/><Relationship Id="rId1" Type="http://schemas.openxmlformats.org/officeDocument/2006/relationships/oleObject" Target="../embeddings/oleObject20.bin"/></Relationships>
</file>

<file path=ppt/slides/_rels/slide46.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vmlDrawing" Target="../drawings/vmlDrawing16.vml"/><Relationship Id="rId5" Type="http://schemas.openxmlformats.org/officeDocument/2006/relationships/slideLayout" Target="../slideLayouts/slideLayout7.xml"/><Relationship Id="rId4" Type="http://schemas.openxmlformats.org/officeDocument/2006/relationships/image" Target="../media/image23.wmf"/><Relationship Id="rId3" Type="http://schemas.openxmlformats.org/officeDocument/2006/relationships/oleObject" Target="../embeddings/oleObject23.bin"/><Relationship Id="rId2" Type="http://schemas.openxmlformats.org/officeDocument/2006/relationships/image" Target="../media/image9.wmf"/><Relationship Id="rId1" Type="http://schemas.openxmlformats.org/officeDocument/2006/relationships/oleObject" Target="../embeddings/oleObject22.bin"/></Relationships>
</file>

<file path=ppt/slides/_rels/slide47.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vmlDrawing" Target="../drawings/vmlDrawing17.vml"/><Relationship Id="rId5" Type="http://schemas.openxmlformats.org/officeDocument/2006/relationships/slideLayout" Target="../slideLayouts/slideLayout7.xml"/><Relationship Id="rId4" Type="http://schemas.openxmlformats.org/officeDocument/2006/relationships/image" Target="../media/image24.wmf"/><Relationship Id="rId3" Type="http://schemas.openxmlformats.org/officeDocument/2006/relationships/oleObject" Target="../embeddings/oleObject25.bin"/><Relationship Id="rId2" Type="http://schemas.openxmlformats.org/officeDocument/2006/relationships/image" Target="../media/image9.wmf"/><Relationship Id="rId1" Type="http://schemas.openxmlformats.org/officeDocument/2006/relationships/oleObject" Target="../embeddings/oleObject24.bin"/></Relationships>
</file>

<file path=ppt/slides/_rels/slide48.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vmlDrawing" Target="../drawings/vmlDrawing18.vml"/><Relationship Id="rId5" Type="http://schemas.openxmlformats.org/officeDocument/2006/relationships/slideLayout" Target="../slideLayouts/slideLayout7.xml"/><Relationship Id="rId4" Type="http://schemas.openxmlformats.org/officeDocument/2006/relationships/image" Target="../media/image25.wmf"/><Relationship Id="rId3" Type="http://schemas.openxmlformats.org/officeDocument/2006/relationships/oleObject" Target="../embeddings/oleObject27.bin"/><Relationship Id="rId2" Type="http://schemas.openxmlformats.org/officeDocument/2006/relationships/image" Target="../media/image9.wmf"/><Relationship Id="rId1" Type="http://schemas.openxmlformats.org/officeDocument/2006/relationships/oleObject" Target="../embeddings/oleObject26.bin"/></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vmlDrawing" Target="../drawings/vmlDrawing19.vml"/><Relationship Id="rId3" Type="http://schemas.openxmlformats.org/officeDocument/2006/relationships/slideLayout" Target="../slideLayouts/slideLayout7.xml"/><Relationship Id="rId2" Type="http://schemas.openxmlformats.org/officeDocument/2006/relationships/image" Target="../media/image9.wmf"/><Relationship Id="rId1" Type="http://schemas.openxmlformats.org/officeDocument/2006/relationships/oleObject" Target="../embeddings/oleObject28.bin"/></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4.wmf"/><Relationship Id="rId1" Type="http://schemas.openxmlformats.org/officeDocument/2006/relationships/oleObject" Target="../embeddings/oleObject4.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20.vml"/><Relationship Id="rId3" Type="http://schemas.openxmlformats.org/officeDocument/2006/relationships/slideLayout" Target="../slideLayouts/slideLayout6.xml"/><Relationship Id="rId2" Type="http://schemas.openxmlformats.org/officeDocument/2006/relationships/image" Target="../media/image26.wmf"/><Relationship Id="rId1" Type="http://schemas.openxmlformats.org/officeDocument/2006/relationships/oleObject" Target="../embeddings/oleObject29.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21.vml"/><Relationship Id="rId3" Type="http://schemas.openxmlformats.org/officeDocument/2006/relationships/slideLayout" Target="../slideLayouts/slideLayout7.xml"/><Relationship Id="rId2" Type="http://schemas.openxmlformats.org/officeDocument/2006/relationships/image" Target="../media/image9.wmf"/><Relationship Id="rId1" Type="http://schemas.openxmlformats.org/officeDocument/2006/relationships/oleObject" Target="../embeddings/oleObject30.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vmlDrawing" Target="../drawings/vmlDrawing22.vml"/><Relationship Id="rId3" Type="http://schemas.openxmlformats.org/officeDocument/2006/relationships/slideLayout" Target="../slideLayouts/slideLayout7.xml"/><Relationship Id="rId2" Type="http://schemas.openxmlformats.org/officeDocument/2006/relationships/image" Target="../media/image9.wmf"/><Relationship Id="rId1" Type="http://schemas.openxmlformats.org/officeDocument/2006/relationships/oleObject" Target="../embeddings/oleObject31.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vmlDrawing" Target="../drawings/vmlDrawing23.vml"/><Relationship Id="rId3" Type="http://schemas.openxmlformats.org/officeDocument/2006/relationships/slideLayout" Target="../slideLayouts/slideLayout7.xml"/><Relationship Id="rId2" Type="http://schemas.openxmlformats.org/officeDocument/2006/relationships/image" Target="../media/image9.wmf"/><Relationship Id="rId1" Type="http://schemas.openxmlformats.org/officeDocument/2006/relationships/oleObject" Target="../embeddings/oleObject32.bin"/></Relationships>
</file>

<file path=ppt/slides/_rels/slide62.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vmlDrawing" Target="../drawings/vmlDrawing24.vml"/><Relationship Id="rId3" Type="http://schemas.openxmlformats.org/officeDocument/2006/relationships/slideLayout" Target="../slideLayouts/slideLayout7.xml"/><Relationship Id="rId2" Type="http://schemas.openxmlformats.org/officeDocument/2006/relationships/image" Target="../media/image9.wmf"/><Relationship Id="rId1" Type="http://schemas.openxmlformats.org/officeDocument/2006/relationships/oleObject" Target="../embeddings/oleObject33.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itle 5121"/>
          <p:cNvSpPr>
            <a:spLocks noGrp="1"/>
          </p:cNvSpPr>
          <p:nvPr>
            <p:ph type="ctrTitle"/>
          </p:nvPr>
        </p:nvSpPr>
        <p:spPr>
          <a:xfrm>
            <a:off x="762000" y="609600"/>
            <a:ext cx="7772400" cy="685800"/>
          </a:xfrm>
          <a:ln/>
        </p:spPr>
        <p:txBody>
          <a:bodyPr vert="horz" wrap="square" lIns="92075" tIns="46038" rIns="92075" bIns="46038" anchor="ctr" anchorCtr="0"/>
          <a:p>
            <a:pPr defTabSz="914400">
              <a:buSzTx/>
              <a:buFontTx/>
              <a:buNone/>
            </a:pPr>
            <a:r>
              <a:rPr sz="2400" b="1" kern="1200" baseline="0">
                <a:latin typeface="Arial" panose="020B0604020202020204" pitchFamily="34" charset="0"/>
              </a:rPr>
              <a:t>Systems Analysis and Design of a  Business Event Driven System</a:t>
            </a:r>
            <a:endParaRPr sz="2400" b="1" kern="1200" baseline="0">
              <a:latin typeface="Arial" panose="020B0604020202020204" pitchFamily="34" charset="0"/>
            </a:endParaRP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9144" name="Group 89143"/>
          <p:cNvGrpSpPr/>
          <p:nvPr/>
        </p:nvGrpSpPr>
        <p:grpSpPr>
          <a:xfrm>
            <a:off x="0" y="985838"/>
            <a:ext cx="6096000" cy="5638800"/>
            <a:chOff x="0" y="768"/>
            <a:chExt cx="3840" cy="3552"/>
          </a:xfrm>
        </p:grpSpPr>
        <p:sp>
          <p:nvSpPr>
            <p:cNvPr id="89135" name="Oval 89134"/>
            <p:cNvSpPr/>
            <p:nvPr/>
          </p:nvSpPr>
          <p:spPr>
            <a:xfrm>
              <a:off x="2352" y="768"/>
              <a:ext cx="1488" cy="3552"/>
            </a:xfrm>
            <a:prstGeom prst="ellipse">
              <a:avLst/>
            </a:prstGeom>
            <a:solidFill>
              <a:srgbClr val="66FF66"/>
            </a:solidFill>
            <a:ln w="38100">
              <a:noFill/>
            </a:ln>
          </p:spPr>
          <p:txBody>
            <a:bodyPr/>
            <a:p>
              <a:endParaRPr lang="en-US"/>
            </a:p>
          </p:txBody>
        </p:sp>
        <p:sp>
          <p:nvSpPr>
            <p:cNvPr id="89136" name="Line Callout 1 89135"/>
            <p:cNvSpPr/>
            <p:nvPr/>
          </p:nvSpPr>
          <p:spPr>
            <a:xfrm>
              <a:off x="0" y="2187"/>
              <a:ext cx="1392" cy="873"/>
            </a:xfrm>
            <a:prstGeom prst="borderCallout1">
              <a:avLst>
                <a:gd name="adj1" fmla="val 10389"/>
                <a:gd name="adj2" fmla="val 103449"/>
                <a:gd name="adj3" fmla="val 64069"/>
                <a:gd name="adj4" fmla="val 169111"/>
              </a:avLst>
            </a:prstGeom>
            <a:solidFill>
              <a:schemeClr val="tx1"/>
            </a:solidFill>
            <a:ln w="12700" cap="flat" cmpd="sng">
              <a:solidFill>
                <a:schemeClr val="bg2"/>
              </a:solidFill>
              <a:prstDash val="solid"/>
              <a:miter/>
              <a:headEnd type="none" w="sm" len="sm"/>
              <a:tailEnd type="none" w="sm" len="sm"/>
            </a:ln>
          </p:spPr>
          <p:txBody>
            <a:bodyPr>
              <a:spAutoFit/>
            </a:bodyPr>
            <a:p>
              <a:pPr algn="ctr"/>
              <a:r>
                <a:rPr sz="2800">
                  <a:solidFill>
                    <a:schemeClr val="bg2"/>
                  </a:solidFill>
                  <a:latin typeface="CG Times" pitchFamily="18" charset="0"/>
                </a:rPr>
                <a:t>Recording operating event data</a:t>
              </a:r>
              <a:endParaRPr sz="2800">
                <a:solidFill>
                  <a:schemeClr val="bg2"/>
                </a:solidFill>
                <a:latin typeface="CG Times" pitchFamily="18" charset="0"/>
              </a:endParaRPr>
            </a:p>
          </p:txBody>
        </p:sp>
      </p:grpSp>
      <p:grpSp>
        <p:nvGrpSpPr>
          <p:cNvPr id="89143" name="Group 89142"/>
          <p:cNvGrpSpPr/>
          <p:nvPr/>
        </p:nvGrpSpPr>
        <p:grpSpPr>
          <a:xfrm>
            <a:off x="0" y="757238"/>
            <a:ext cx="9144000" cy="5867400"/>
            <a:chOff x="0" y="624"/>
            <a:chExt cx="5760" cy="3696"/>
          </a:xfrm>
        </p:grpSpPr>
        <p:sp>
          <p:nvSpPr>
            <p:cNvPr id="89138" name="Oval 89137"/>
            <p:cNvSpPr/>
            <p:nvPr/>
          </p:nvSpPr>
          <p:spPr>
            <a:xfrm>
              <a:off x="4128" y="624"/>
              <a:ext cx="1632" cy="3696"/>
            </a:xfrm>
            <a:prstGeom prst="ellipse">
              <a:avLst/>
            </a:prstGeom>
            <a:solidFill>
              <a:schemeClr val="accent2"/>
            </a:solidFill>
            <a:ln w="12700">
              <a:noFill/>
            </a:ln>
          </p:spPr>
          <p:txBody>
            <a:bodyPr/>
            <a:p>
              <a:endParaRPr lang="en-US"/>
            </a:p>
          </p:txBody>
        </p:sp>
        <p:sp>
          <p:nvSpPr>
            <p:cNvPr id="89139" name="Oval 89138"/>
            <p:cNvSpPr/>
            <p:nvPr/>
          </p:nvSpPr>
          <p:spPr>
            <a:xfrm>
              <a:off x="0" y="3264"/>
              <a:ext cx="2400" cy="672"/>
            </a:xfrm>
            <a:prstGeom prst="ellipse">
              <a:avLst/>
            </a:prstGeom>
            <a:solidFill>
              <a:schemeClr val="accent1"/>
            </a:solidFill>
            <a:ln w="12700">
              <a:noFill/>
            </a:ln>
          </p:spPr>
          <p:txBody>
            <a:bodyPr/>
            <a:p>
              <a:endParaRPr lang="en-US"/>
            </a:p>
          </p:txBody>
        </p:sp>
        <p:sp>
          <p:nvSpPr>
            <p:cNvPr id="89140" name="Oval 89139"/>
            <p:cNvSpPr/>
            <p:nvPr/>
          </p:nvSpPr>
          <p:spPr>
            <a:xfrm>
              <a:off x="672" y="1440"/>
              <a:ext cx="1392" cy="672"/>
            </a:xfrm>
            <a:prstGeom prst="ellipse">
              <a:avLst/>
            </a:prstGeom>
            <a:solidFill>
              <a:schemeClr val="accent1"/>
            </a:solidFill>
            <a:ln w="12700">
              <a:noFill/>
            </a:ln>
          </p:spPr>
          <p:txBody>
            <a:bodyPr/>
            <a:p>
              <a:endParaRPr lang="en-US"/>
            </a:p>
          </p:txBody>
        </p:sp>
        <p:sp>
          <p:nvSpPr>
            <p:cNvPr id="89141" name="Folded Corner 89140"/>
            <p:cNvSpPr/>
            <p:nvPr/>
          </p:nvSpPr>
          <p:spPr>
            <a:xfrm>
              <a:off x="0" y="2064"/>
              <a:ext cx="2112" cy="1264"/>
            </a:xfrm>
            <a:prstGeom prst="foldedCorner">
              <a:avLst>
                <a:gd name="adj" fmla="val 12500"/>
              </a:avLst>
            </a:prstGeom>
            <a:solidFill>
              <a:schemeClr val="tx1"/>
            </a:solidFill>
            <a:ln w="12700" cap="flat" cmpd="sng">
              <a:solidFill>
                <a:schemeClr val="bg2"/>
              </a:solidFill>
              <a:prstDash val="solid"/>
              <a:headEnd type="none" w="sm" len="sm"/>
              <a:tailEnd type="none" w="sm" len="sm"/>
            </a:ln>
          </p:spPr>
          <p:txBody>
            <a:bodyPr anchor="ctr" anchorCtr="0">
              <a:spAutoFit/>
            </a:bodyPr>
            <a:p>
              <a:pPr algn="ctr"/>
              <a:r>
                <a:rPr sz="2800">
                  <a:solidFill>
                    <a:schemeClr val="bg2"/>
                  </a:solidFill>
                  <a:latin typeface="CG Times" pitchFamily="18" charset="0"/>
                </a:rPr>
                <a:t>Maintaining </a:t>
              </a:r>
              <a:br>
                <a:rPr sz="2800">
                  <a:solidFill>
                    <a:schemeClr val="bg2"/>
                  </a:solidFill>
                  <a:latin typeface="CG Times" pitchFamily="18" charset="0"/>
                </a:rPr>
              </a:br>
              <a:r>
                <a:rPr sz="2800">
                  <a:solidFill>
                    <a:schemeClr val="bg2"/>
                  </a:solidFill>
                  <a:latin typeface="CG Times" pitchFamily="18" charset="0"/>
                </a:rPr>
                <a:t>reference data about resources, agents, and locations</a:t>
              </a:r>
              <a:endParaRPr sz="2800">
                <a:solidFill>
                  <a:schemeClr val="bg2"/>
                </a:solidFill>
                <a:latin typeface="CG Times" pitchFamily="18" charset="0"/>
              </a:endParaRPr>
            </a:p>
          </p:txBody>
        </p:sp>
      </p:grpSp>
      <p:sp>
        <p:nvSpPr>
          <p:cNvPr id="89090" name="Title 89089"/>
          <p:cNvSpPr>
            <a:spLocks noGrp="1"/>
          </p:cNvSpPr>
          <p:nvPr>
            <p:ph type="title"/>
          </p:nvPr>
        </p:nvSpPr>
        <p:spPr>
          <a:xfrm>
            <a:off x="304800" y="228600"/>
            <a:ext cx="8610600" cy="482600"/>
          </a:xfrm>
          <a:ln/>
        </p:spPr>
        <p:txBody>
          <a:bodyPr lIns="92075" tIns="46038" rIns="92075" bIns="46038" anchor="b" anchorCtr="0"/>
          <a:p>
            <a:r>
              <a:t>Exhibit 4-3 Christopher Inc. REAL Model</a:t>
            </a:r>
          </a:p>
        </p:txBody>
      </p:sp>
      <p:sp>
        <p:nvSpPr>
          <p:cNvPr id="89102" name="Text Box 89101"/>
          <p:cNvSpPr txBox="1"/>
          <p:nvPr/>
        </p:nvSpPr>
        <p:spPr>
          <a:xfrm>
            <a:off x="1143000" y="757238"/>
            <a:ext cx="1436688" cy="457200"/>
          </a:xfrm>
          <a:prstGeom prst="rect">
            <a:avLst/>
          </a:prstGeom>
          <a:noFill/>
          <a:ln w="12700">
            <a:noFill/>
          </a:ln>
        </p:spPr>
        <p:txBody>
          <a:bodyPr wrap="none" anchor="t" anchorCtr="0">
            <a:spAutoFit/>
          </a:bodyPr>
          <a:p>
            <a:r>
              <a:rPr sz="2400"/>
              <a:t>Resources</a:t>
            </a:r>
            <a:endParaRPr sz="2400"/>
          </a:p>
        </p:txBody>
      </p:sp>
      <p:sp>
        <p:nvSpPr>
          <p:cNvPr id="89103" name="Text Box 89102"/>
          <p:cNvSpPr txBox="1"/>
          <p:nvPr/>
        </p:nvSpPr>
        <p:spPr>
          <a:xfrm>
            <a:off x="4267200" y="762000"/>
            <a:ext cx="1012825" cy="457200"/>
          </a:xfrm>
          <a:prstGeom prst="rect">
            <a:avLst/>
          </a:prstGeom>
          <a:noFill/>
          <a:ln w="12700">
            <a:noFill/>
          </a:ln>
        </p:spPr>
        <p:txBody>
          <a:bodyPr wrap="none" anchor="t" anchorCtr="0">
            <a:spAutoFit/>
          </a:bodyPr>
          <a:p>
            <a:r>
              <a:rPr sz="2400"/>
              <a:t>Events</a:t>
            </a:r>
            <a:endParaRPr sz="2400"/>
          </a:p>
        </p:txBody>
      </p:sp>
      <p:sp>
        <p:nvSpPr>
          <p:cNvPr id="89104" name="Text Box 89103"/>
          <p:cNvSpPr txBox="1"/>
          <p:nvPr/>
        </p:nvSpPr>
        <p:spPr>
          <a:xfrm>
            <a:off x="7315200" y="757238"/>
            <a:ext cx="1047750" cy="457200"/>
          </a:xfrm>
          <a:prstGeom prst="rect">
            <a:avLst/>
          </a:prstGeom>
          <a:noFill/>
          <a:ln w="12700">
            <a:noFill/>
          </a:ln>
        </p:spPr>
        <p:txBody>
          <a:bodyPr wrap="none" anchor="t" anchorCtr="0">
            <a:spAutoFit/>
          </a:bodyPr>
          <a:p>
            <a:r>
              <a:rPr sz="2400"/>
              <a:t>Agents</a:t>
            </a:r>
            <a:endParaRPr sz="2400"/>
          </a:p>
        </p:txBody>
      </p:sp>
      <p:grpSp>
        <p:nvGrpSpPr>
          <p:cNvPr id="89127" name="Group 89126"/>
          <p:cNvGrpSpPr/>
          <p:nvPr/>
        </p:nvGrpSpPr>
        <p:grpSpPr>
          <a:xfrm>
            <a:off x="1481138" y="1401763"/>
            <a:ext cx="6910387" cy="1616075"/>
            <a:chOff x="933" y="1030"/>
            <a:chExt cx="4353" cy="1018"/>
          </a:xfrm>
        </p:grpSpPr>
        <p:sp>
          <p:nvSpPr>
            <p:cNvPr id="89091" name="Rectangles 89090"/>
            <p:cNvSpPr/>
            <p:nvPr/>
          </p:nvSpPr>
          <p:spPr>
            <a:xfrm>
              <a:off x="4389" y="1030"/>
              <a:ext cx="870" cy="526"/>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nchorCtr="0">
              <a:spAutoFit/>
            </a:bodyPr>
            <a:p>
              <a:pPr algn="ctr"/>
              <a:r>
                <a:rPr sz="2400"/>
                <a:t>Order </a:t>
              </a:r>
              <a:br>
                <a:rPr sz="2400"/>
              </a:br>
              <a:r>
                <a:rPr sz="2400"/>
                <a:t>personnel</a:t>
              </a:r>
              <a:endParaRPr sz="2400"/>
            </a:p>
          </p:txBody>
        </p:sp>
        <p:sp>
          <p:nvSpPr>
            <p:cNvPr id="89092" name="Rectangles 89091"/>
            <p:cNvSpPr/>
            <p:nvPr/>
          </p:nvSpPr>
          <p:spPr>
            <a:xfrm>
              <a:off x="4416" y="1728"/>
              <a:ext cx="870" cy="296"/>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nchorCtr="0">
              <a:spAutoFit/>
            </a:bodyPr>
            <a:p>
              <a:pPr algn="ctr"/>
              <a:r>
                <a:rPr sz="2400"/>
                <a:t>Customer</a:t>
              </a:r>
              <a:endParaRPr sz="2400"/>
            </a:p>
          </p:txBody>
        </p:sp>
        <p:sp>
          <p:nvSpPr>
            <p:cNvPr id="89096" name="Rectangles 89095"/>
            <p:cNvSpPr/>
            <p:nvPr/>
          </p:nvSpPr>
          <p:spPr>
            <a:xfrm>
              <a:off x="933" y="1673"/>
              <a:ext cx="870" cy="296"/>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nchorCtr="0">
              <a:spAutoFit/>
            </a:bodyPr>
            <a:p>
              <a:pPr algn="ctr"/>
              <a:r>
                <a:rPr sz="2400">
                  <a:solidFill>
                    <a:schemeClr val="bg2"/>
                  </a:solidFill>
                </a:rPr>
                <a:t>Inventory</a:t>
              </a:r>
              <a:endParaRPr sz="2400">
                <a:solidFill>
                  <a:schemeClr val="bg2"/>
                </a:solidFill>
              </a:endParaRPr>
            </a:p>
          </p:txBody>
        </p:sp>
        <p:sp>
          <p:nvSpPr>
            <p:cNvPr id="89097" name="Rectangles 89096"/>
            <p:cNvSpPr/>
            <p:nvPr/>
          </p:nvSpPr>
          <p:spPr>
            <a:xfrm>
              <a:off x="2661" y="1292"/>
              <a:ext cx="827" cy="756"/>
            </a:xfrm>
            <a:prstGeom prst="rect">
              <a:avLst/>
            </a:prstGeom>
            <a:solidFill>
              <a:schemeClr val="tx2"/>
            </a:solidFill>
            <a:ln w="12700" cap="flat" cmpd="sng">
              <a:solidFill>
                <a:schemeClr val="tx1"/>
              </a:solidFill>
              <a:prstDash val="solid"/>
              <a:miter/>
              <a:headEnd type="none" w="sm" len="sm"/>
              <a:tailEnd type="none" w="sm" len="sm"/>
            </a:ln>
          </p:spPr>
          <p:txBody>
            <a:bodyPr wrap="none" anchor="ctr" anchorCtr="0">
              <a:spAutoFit/>
            </a:bodyPr>
            <a:p>
              <a:pPr algn="ctr"/>
              <a:r>
                <a:rPr sz="2400">
                  <a:solidFill>
                    <a:schemeClr val="bg2"/>
                  </a:solidFill>
                </a:rPr>
                <a:t>Receive</a:t>
              </a:r>
              <a:endParaRPr sz="2400">
                <a:solidFill>
                  <a:schemeClr val="bg2"/>
                </a:solidFill>
              </a:endParaRPr>
            </a:p>
            <a:p>
              <a:pPr algn="ctr"/>
              <a:r>
                <a:rPr sz="2400">
                  <a:solidFill>
                    <a:schemeClr val="bg2"/>
                  </a:solidFill>
                </a:rPr>
                <a:t>customer</a:t>
              </a:r>
              <a:endParaRPr sz="2400">
                <a:solidFill>
                  <a:schemeClr val="bg2"/>
                </a:solidFill>
              </a:endParaRPr>
            </a:p>
            <a:p>
              <a:pPr algn="ctr"/>
              <a:r>
                <a:rPr sz="2400">
                  <a:solidFill>
                    <a:schemeClr val="bg2"/>
                  </a:solidFill>
                </a:rPr>
                <a:t>order</a:t>
              </a:r>
              <a:endParaRPr sz="2400">
                <a:solidFill>
                  <a:schemeClr val="bg2"/>
                </a:solidFill>
              </a:endParaRPr>
            </a:p>
          </p:txBody>
        </p:sp>
        <p:cxnSp>
          <p:nvCxnSpPr>
            <p:cNvPr id="89105" name="Straight Arrow Connector 89104"/>
            <p:cNvCxnSpPr>
              <a:stCxn id="89096" idx="3"/>
              <a:endCxn id="89097" idx="1"/>
            </p:cNvCxnSpPr>
            <p:nvPr/>
          </p:nvCxnSpPr>
          <p:spPr>
            <a:xfrm flipV="1">
              <a:off x="1803" y="1670"/>
              <a:ext cx="858" cy="151"/>
            </a:xfrm>
            <a:prstGeom prst="straightConnector1">
              <a:avLst/>
            </a:prstGeom>
            <a:ln w="12700" cap="flat" cmpd="sng">
              <a:solidFill>
                <a:schemeClr val="tx1"/>
              </a:solidFill>
              <a:prstDash val="solid"/>
              <a:headEnd type="none" w="sm" len="sm"/>
              <a:tailEnd type="none" w="sm" len="sm"/>
            </a:ln>
          </p:spPr>
        </p:cxnSp>
        <p:cxnSp>
          <p:nvCxnSpPr>
            <p:cNvPr id="89107" name="Straight Arrow Connector 89106"/>
            <p:cNvCxnSpPr>
              <a:stCxn id="89097" idx="3"/>
              <a:endCxn id="89091" idx="1"/>
            </p:cNvCxnSpPr>
            <p:nvPr/>
          </p:nvCxnSpPr>
          <p:spPr>
            <a:xfrm flipV="1">
              <a:off x="3488" y="1293"/>
              <a:ext cx="901" cy="377"/>
            </a:xfrm>
            <a:prstGeom prst="straightConnector1">
              <a:avLst/>
            </a:prstGeom>
            <a:ln w="12700" cap="flat" cmpd="sng">
              <a:solidFill>
                <a:schemeClr val="tx1"/>
              </a:solidFill>
              <a:prstDash val="solid"/>
              <a:headEnd type="none" w="sm" len="sm"/>
              <a:tailEnd type="none" w="sm" len="sm"/>
            </a:ln>
          </p:spPr>
        </p:cxnSp>
        <p:cxnSp>
          <p:nvCxnSpPr>
            <p:cNvPr id="89108" name="Straight Arrow Connector 89107"/>
            <p:cNvCxnSpPr>
              <a:stCxn id="89097" idx="3"/>
              <a:endCxn id="89092" idx="1"/>
            </p:cNvCxnSpPr>
            <p:nvPr/>
          </p:nvCxnSpPr>
          <p:spPr>
            <a:xfrm>
              <a:off x="3488" y="1670"/>
              <a:ext cx="928" cy="206"/>
            </a:xfrm>
            <a:prstGeom prst="straightConnector1">
              <a:avLst/>
            </a:prstGeom>
            <a:ln w="12700" cap="flat" cmpd="sng">
              <a:solidFill>
                <a:schemeClr val="tx1"/>
              </a:solidFill>
              <a:prstDash val="solid"/>
              <a:headEnd type="none" w="sm" len="sm"/>
              <a:tailEnd type="none" w="sm" len="sm"/>
            </a:ln>
          </p:spPr>
        </p:cxnSp>
        <p:sp>
          <p:nvSpPr>
            <p:cNvPr id="89116" name="Text Box 89115"/>
            <p:cNvSpPr txBox="1"/>
            <p:nvPr/>
          </p:nvSpPr>
          <p:spPr>
            <a:xfrm rot="-563133">
              <a:off x="1872" y="1488"/>
              <a:ext cx="648" cy="250"/>
            </a:xfrm>
            <a:prstGeom prst="rect">
              <a:avLst/>
            </a:prstGeom>
            <a:noFill/>
            <a:ln w="12700">
              <a:noFill/>
            </a:ln>
          </p:spPr>
          <p:txBody>
            <a:bodyPr wrap="none" anchor="t" anchorCtr="0">
              <a:spAutoFit/>
            </a:bodyPr>
            <a:p>
              <a:r>
                <a:t>includes</a:t>
              </a:r>
            </a:p>
          </p:txBody>
        </p:sp>
        <p:sp>
          <p:nvSpPr>
            <p:cNvPr id="89122" name="Text Box 89121"/>
            <p:cNvSpPr txBox="1"/>
            <p:nvPr/>
          </p:nvSpPr>
          <p:spPr>
            <a:xfrm rot="-1300605">
              <a:off x="3782" y="1209"/>
              <a:ext cx="444" cy="250"/>
            </a:xfrm>
            <a:prstGeom prst="rect">
              <a:avLst/>
            </a:prstGeom>
            <a:noFill/>
            <a:ln w="12700">
              <a:noFill/>
            </a:ln>
          </p:spPr>
          <p:txBody>
            <a:bodyPr wrap="none" anchor="t" anchorCtr="0">
              <a:spAutoFit/>
            </a:bodyPr>
            <a:p>
              <a:r>
                <a:t>takes</a:t>
              </a:r>
            </a:p>
          </p:txBody>
        </p:sp>
        <p:sp>
          <p:nvSpPr>
            <p:cNvPr id="89123" name="Text Box 89122"/>
            <p:cNvSpPr txBox="1"/>
            <p:nvPr/>
          </p:nvSpPr>
          <p:spPr>
            <a:xfrm rot="865852">
              <a:off x="3734" y="1737"/>
              <a:ext cx="515" cy="250"/>
            </a:xfrm>
            <a:prstGeom prst="rect">
              <a:avLst/>
            </a:prstGeom>
            <a:noFill/>
            <a:ln w="12700">
              <a:noFill/>
            </a:ln>
          </p:spPr>
          <p:txBody>
            <a:bodyPr wrap="none" anchor="t" anchorCtr="0">
              <a:spAutoFit/>
            </a:bodyPr>
            <a:p>
              <a:r>
                <a:t>places</a:t>
              </a:r>
            </a:p>
          </p:txBody>
        </p:sp>
      </p:grpSp>
      <p:grpSp>
        <p:nvGrpSpPr>
          <p:cNvPr id="89133" name="Group 89132"/>
          <p:cNvGrpSpPr/>
          <p:nvPr/>
        </p:nvGrpSpPr>
        <p:grpSpPr>
          <a:xfrm>
            <a:off x="457200" y="2738438"/>
            <a:ext cx="7934325" cy="3354387"/>
            <a:chOff x="288" y="1872"/>
            <a:chExt cx="4998" cy="2113"/>
          </a:xfrm>
        </p:grpSpPr>
        <p:sp>
          <p:nvSpPr>
            <p:cNvPr id="89095" name="Rectangles 89094"/>
            <p:cNvSpPr/>
            <p:nvPr/>
          </p:nvSpPr>
          <p:spPr>
            <a:xfrm>
              <a:off x="4512" y="3689"/>
              <a:ext cx="710" cy="296"/>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nchorCtr="0">
              <a:spAutoFit/>
            </a:bodyPr>
            <a:p>
              <a:pPr algn="ctr"/>
              <a:r>
                <a:rPr sz="2400"/>
                <a:t>Cashier</a:t>
              </a:r>
              <a:endParaRPr sz="2400"/>
            </a:p>
          </p:txBody>
        </p:sp>
        <p:sp>
          <p:nvSpPr>
            <p:cNvPr id="89099" name="Rectangles 89098"/>
            <p:cNvSpPr/>
            <p:nvPr/>
          </p:nvSpPr>
          <p:spPr>
            <a:xfrm>
              <a:off x="2640" y="3356"/>
              <a:ext cx="784" cy="526"/>
            </a:xfrm>
            <a:prstGeom prst="rect">
              <a:avLst/>
            </a:prstGeom>
            <a:solidFill>
              <a:schemeClr val="tx2"/>
            </a:solidFill>
            <a:ln w="12700" cap="flat" cmpd="sng">
              <a:solidFill>
                <a:schemeClr val="tx1"/>
              </a:solidFill>
              <a:prstDash val="solid"/>
              <a:miter/>
              <a:headEnd type="none" w="sm" len="sm"/>
              <a:tailEnd type="none" w="sm" len="sm"/>
            </a:ln>
          </p:spPr>
          <p:txBody>
            <a:bodyPr wrap="none" anchor="ctr" anchorCtr="0">
              <a:spAutoFit/>
            </a:bodyPr>
            <a:p>
              <a:pPr algn="ctr"/>
              <a:r>
                <a:rPr sz="2400">
                  <a:solidFill>
                    <a:schemeClr val="bg2"/>
                  </a:solidFill>
                </a:rPr>
                <a:t>Collect</a:t>
              </a:r>
              <a:endParaRPr sz="2400">
                <a:solidFill>
                  <a:schemeClr val="bg2"/>
                </a:solidFill>
              </a:endParaRPr>
            </a:p>
            <a:p>
              <a:pPr algn="ctr"/>
              <a:r>
                <a:rPr sz="2400">
                  <a:solidFill>
                    <a:schemeClr val="bg2"/>
                  </a:solidFill>
                </a:rPr>
                <a:t>payment</a:t>
              </a:r>
              <a:endParaRPr sz="2400">
                <a:solidFill>
                  <a:schemeClr val="bg2"/>
                </a:solidFill>
              </a:endParaRPr>
            </a:p>
          </p:txBody>
        </p:sp>
        <p:sp>
          <p:nvSpPr>
            <p:cNvPr id="89100" name="Rectangles 89099"/>
            <p:cNvSpPr/>
            <p:nvPr/>
          </p:nvSpPr>
          <p:spPr>
            <a:xfrm>
              <a:off x="1421" y="3471"/>
              <a:ext cx="508" cy="296"/>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nchorCtr="0">
              <a:spAutoFit/>
            </a:bodyPr>
            <a:p>
              <a:pPr algn="ctr"/>
              <a:r>
                <a:rPr sz="2400">
                  <a:solidFill>
                    <a:schemeClr val="bg2"/>
                  </a:solidFill>
                </a:rPr>
                <a:t>Cash</a:t>
              </a:r>
              <a:endParaRPr sz="2400">
                <a:solidFill>
                  <a:schemeClr val="bg2"/>
                </a:solidFill>
              </a:endParaRPr>
            </a:p>
          </p:txBody>
        </p:sp>
        <p:sp>
          <p:nvSpPr>
            <p:cNvPr id="89101" name="Rectangles 89100"/>
            <p:cNvSpPr/>
            <p:nvPr/>
          </p:nvSpPr>
          <p:spPr>
            <a:xfrm>
              <a:off x="288" y="3471"/>
              <a:ext cx="529" cy="296"/>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nchorCtr="0">
              <a:spAutoFit/>
            </a:bodyPr>
            <a:p>
              <a:pPr algn="ctr"/>
              <a:r>
                <a:rPr sz="2400">
                  <a:solidFill>
                    <a:schemeClr val="bg2"/>
                  </a:solidFill>
                </a:rPr>
                <a:t>Bank</a:t>
              </a:r>
              <a:endParaRPr sz="2400">
                <a:solidFill>
                  <a:schemeClr val="bg2"/>
                </a:solidFill>
              </a:endParaRPr>
            </a:p>
          </p:txBody>
        </p:sp>
        <p:cxnSp>
          <p:nvCxnSpPr>
            <p:cNvPr id="89112" name="Straight Arrow Connector 89111"/>
            <p:cNvCxnSpPr>
              <a:stCxn id="89099" idx="3"/>
              <a:endCxn id="89095" idx="1"/>
            </p:cNvCxnSpPr>
            <p:nvPr/>
          </p:nvCxnSpPr>
          <p:spPr>
            <a:xfrm>
              <a:off x="3424" y="3619"/>
              <a:ext cx="1088" cy="218"/>
            </a:xfrm>
            <a:prstGeom prst="straightConnector1">
              <a:avLst/>
            </a:prstGeom>
            <a:ln w="12700" cap="flat" cmpd="sng">
              <a:solidFill>
                <a:schemeClr val="tx1"/>
              </a:solidFill>
              <a:prstDash val="solid"/>
              <a:headEnd type="none" w="sm" len="sm"/>
              <a:tailEnd type="none" w="sm" len="sm"/>
            </a:ln>
          </p:spPr>
        </p:cxnSp>
        <p:cxnSp>
          <p:nvCxnSpPr>
            <p:cNvPr id="89113" name="Straight Arrow Connector 89112"/>
            <p:cNvCxnSpPr>
              <a:stCxn id="89100" idx="3"/>
              <a:endCxn id="89099" idx="1"/>
            </p:cNvCxnSpPr>
            <p:nvPr/>
          </p:nvCxnSpPr>
          <p:spPr>
            <a:xfrm>
              <a:off x="1929" y="3619"/>
              <a:ext cx="711" cy="0"/>
            </a:xfrm>
            <a:prstGeom prst="straightConnector1">
              <a:avLst/>
            </a:prstGeom>
            <a:ln w="12700" cap="flat" cmpd="sng">
              <a:solidFill>
                <a:schemeClr val="tx1"/>
              </a:solidFill>
              <a:prstDash val="solid"/>
              <a:headEnd type="none" w="sm" len="sm"/>
              <a:tailEnd type="none" w="sm" len="sm"/>
            </a:ln>
          </p:spPr>
        </p:cxnSp>
        <p:cxnSp>
          <p:nvCxnSpPr>
            <p:cNvPr id="89114" name="Straight Arrow Connector 89113"/>
            <p:cNvCxnSpPr>
              <a:stCxn id="89101" idx="3"/>
              <a:endCxn id="89100" idx="1"/>
            </p:cNvCxnSpPr>
            <p:nvPr/>
          </p:nvCxnSpPr>
          <p:spPr>
            <a:xfrm>
              <a:off x="817" y="3619"/>
              <a:ext cx="604" cy="0"/>
            </a:xfrm>
            <a:prstGeom prst="straightConnector1">
              <a:avLst/>
            </a:prstGeom>
            <a:ln w="12700" cap="flat" cmpd="sng">
              <a:solidFill>
                <a:schemeClr val="tx1"/>
              </a:solidFill>
              <a:prstDash val="solid"/>
              <a:headEnd type="none" w="sm" len="sm"/>
              <a:tailEnd type="none" w="sm" len="sm"/>
            </a:ln>
          </p:spPr>
        </p:cxnSp>
        <p:sp>
          <p:nvSpPr>
            <p:cNvPr id="89118" name="Text Box 89117"/>
            <p:cNvSpPr txBox="1"/>
            <p:nvPr/>
          </p:nvSpPr>
          <p:spPr>
            <a:xfrm>
              <a:off x="902" y="3221"/>
              <a:ext cx="537" cy="442"/>
            </a:xfrm>
            <a:prstGeom prst="rect">
              <a:avLst/>
            </a:prstGeom>
            <a:noFill/>
            <a:ln w="12700">
              <a:noFill/>
            </a:ln>
          </p:spPr>
          <p:txBody>
            <a:bodyPr wrap="none" anchor="t" anchorCtr="0">
              <a:spAutoFit/>
            </a:bodyPr>
            <a:p>
              <a:pPr algn="ctr"/>
              <a:r>
                <a:t>is kept</a:t>
              </a:r>
            </a:p>
            <a:p>
              <a:pPr algn="ctr"/>
              <a:r>
                <a:t>at</a:t>
              </a:r>
            </a:p>
          </p:txBody>
        </p:sp>
        <p:sp>
          <p:nvSpPr>
            <p:cNvPr id="89119" name="Text Box 89118"/>
            <p:cNvSpPr txBox="1"/>
            <p:nvPr/>
          </p:nvSpPr>
          <p:spPr>
            <a:xfrm>
              <a:off x="1968" y="3408"/>
              <a:ext cx="701" cy="250"/>
            </a:xfrm>
            <a:prstGeom prst="rect">
              <a:avLst/>
            </a:prstGeom>
            <a:noFill/>
            <a:ln w="12700">
              <a:noFill/>
            </a:ln>
          </p:spPr>
          <p:txBody>
            <a:bodyPr wrap="none" anchor="t" anchorCtr="0">
              <a:spAutoFit/>
            </a:bodyPr>
            <a:p>
              <a:r>
                <a:t>increases</a:t>
              </a:r>
            </a:p>
          </p:txBody>
        </p:sp>
        <p:sp>
          <p:nvSpPr>
            <p:cNvPr id="89120" name="Text Box 89119"/>
            <p:cNvSpPr txBox="1"/>
            <p:nvPr/>
          </p:nvSpPr>
          <p:spPr>
            <a:xfrm rot="773362">
              <a:off x="3696" y="3692"/>
              <a:ext cx="608" cy="250"/>
            </a:xfrm>
            <a:prstGeom prst="rect">
              <a:avLst/>
            </a:prstGeom>
            <a:noFill/>
            <a:ln w="12700">
              <a:noFill/>
            </a:ln>
          </p:spPr>
          <p:txBody>
            <a:bodyPr wrap="none" anchor="t" anchorCtr="0">
              <a:spAutoFit/>
            </a:bodyPr>
            <a:p>
              <a:r>
                <a:t>takes in</a:t>
              </a:r>
            </a:p>
          </p:txBody>
        </p:sp>
        <p:sp>
          <p:nvSpPr>
            <p:cNvPr id="89121" name="Text Box 89120"/>
            <p:cNvSpPr txBox="1"/>
            <p:nvPr/>
          </p:nvSpPr>
          <p:spPr>
            <a:xfrm>
              <a:off x="4118" y="3413"/>
              <a:ext cx="471" cy="250"/>
            </a:xfrm>
            <a:prstGeom prst="rect">
              <a:avLst/>
            </a:prstGeom>
            <a:noFill/>
            <a:ln w="12700">
              <a:noFill/>
            </a:ln>
          </p:spPr>
          <p:txBody>
            <a:bodyPr wrap="none" anchor="t" anchorCtr="0">
              <a:spAutoFit/>
            </a:bodyPr>
            <a:p>
              <a:r>
                <a:t>sends</a:t>
              </a:r>
            </a:p>
          </p:txBody>
        </p:sp>
        <p:cxnSp>
          <p:nvCxnSpPr>
            <p:cNvPr id="89115" name="Elbow Connector 89114"/>
            <p:cNvCxnSpPr/>
            <p:nvPr/>
          </p:nvCxnSpPr>
          <p:spPr>
            <a:xfrm flipV="1">
              <a:off x="3424" y="1872"/>
              <a:ext cx="1862" cy="1747"/>
            </a:xfrm>
            <a:prstGeom prst="bentConnector3">
              <a:avLst>
                <a:gd name="adj1" fmla="val 111435"/>
              </a:avLst>
            </a:prstGeom>
            <a:ln w="12700" cap="flat" cmpd="sng">
              <a:solidFill>
                <a:schemeClr val="tx1"/>
              </a:solidFill>
              <a:prstDash val="solid"/>
              <a:miter/>
              <a:headEnd type="none" w="sm" len="sm"/>
              <a:tailEnd type="none" w="sm" len="sm"/>
            </a:ln>
          </p:spPr>
        </p:cxnSp>
      </p:grpSp>
      <p:grpSp>
        <p:nvGrpSpPr>
          <p:cNvPr id="89131" name="Group 89130"/>
          <p:cNvGrpSpPr/>
          <p:nvPr/>
        </p:nvGrpSpPr>
        <p:grpSpPr>
          <a:xfrm>
            <a:off x="2862263" y="2657475"/>
            <a:ext cx="5529262" cy="2538413"/>
            <a:chOff x="1803" y="1821"/>
            <a:chExt cx="3483" cy="1599"/>
          </a:xfrm>
        </p:grpSpPr>
        <p:sp>
          <p:nvSpPr>
            <p:cNvPr id="89093" name="Rectangles 89092"/>
            <p:cNvSpPr/>
            <p:nvPr/>
          </p:nvSpPr>
          <p:spPr>
            <a:xfrm>
              <a:off x="4416" y="2196"/>
              <a:ext cx="870" cy="526"/>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nchorCtr="0">
              <a:spAutoFit/>
            </a:bodyPr>
            <a:p>
              <a:pPr algn="ctr"/>
              <a:r>
                <a:rPr sz="2400"/>
                <a:t>Shipping</a:t>
              </a:r>
              <a:br>
                <a:rPr sz="2400"/>
              </a:br>
              <a:r>
                <a:rPr sz="2400"/>
                <a:t>personnel</a:t>
              </a:r>
              <a:endParaRPr sz="2400"/>
            </a:p>
          </p:txBody>
        </p:sp>
        <p:sp>
          <p:nvSpPr>
            <p:cNvPr id="89094" name="Rectangles 89093"/>
            <p:cNvSpPr/>
            <p:nvPr/>
          </p:nvSpPr>
          <p:spPr>
            <a:xfrm>
              <a:off x="4469" y="2894"/>
              <a:ext cx="817" cy="526"/>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nchorCtr="0">
              <a:spAutoFit/>
            </a:bodyPr>
            <a:p>
              <a:pPr algn="ctr"/>
              <a:r>
                <a:rPr sz="2400"/>
                <a:t>Shipping</a:t>
              </a:r>
              <a:endParaRPr sz="2400"/>
            </a:p>
            <a:p>
              <a:pPr algn="ctr"/>
              <a:r>
                <a:rPr sz="2400"/>
                <a:t>firm</a:t>
              </a:r>
              <a:endParaRPr sz="2400"/>
            </a:p>
          </p:txBody>
        </p:sp>
        <p:sp>
          <p:nvSpPr>
            <p:cNvPr id="89098" name="Rectangles 89097"/>
            <p:cNvSpPr/>
            <p:nvPr/>
          </p:nvSpPr>
          <p:spPr>
            <a:xfrm>
              <a:off x="2789" y="2448"/>
              <a:ext cx="572" cy="526"/>
            </a:xfrm>
            <a:prstGeom prst="rect">
              <a:avLst/>
            </a:prstGeom>
            <a:solidFill>
              <a:schemeClr val="tx2"/>
            </a:solidFill>
            <a:ln w="12700" cap="flat" cmpd="sng">
              <a:solidFill>
                <a:schemeClr val="tx1"/>
              </a:solidFill>
              <a:prstDash val="solid"/>
              <a:miter/>
              <a:headEnd type="none" w="sm" len="sm"/>
              <a:tailEnd type="none" w="sm" len="sm"/>
            </a:ln>
          </p:spPr>
          <p:txBody>
            <a:bodyPr wrap="none" anchor="ctr" anchorCtr="0">
              <a:spAutoFit/>
            </a:bodyPr>
            <a:p>
              <a:pPr algn="ctr"/>
              <a:r>
                <a:rPr sz="2400">
                  <a:solidFill>
                    <a:schemeClr val="bg2"/>
                  </a:solidFill>
                </a:rPr>
                <a:t>Ship</a:t>
              </a:r>
              <a:endParaRPr sz="2400">
                <a:solidFill>
                  <a:schemeClr val="bg2"/>
                </a:solidFill>
              </a:endParaRPr>
            </a:p>
            <a:p>
              <a:pPr algn="ctr"/>
              <a:r>
                <a:rPr sz="2400">
                  <a:solidFill>
                    <a:schemeClr val="bg2"/>
                  </a:solidFill>
                </a:rPr>
                <a:t>Order</a:t>
              </a:r>
              <a:endParaRPr sz="2400">
                <a:solidFill>
                  <a:schemeClr val="bg2"/>
                </a:solidFill>
              </a:endParaRPr>
            </a:p>
          </p:txBody>
        </p:sp>
        <p:cxnSp>
          <p:nvCxnSpPr>
            <p:cNvPr id="89106" name="Straight Arrow Connector 89105"/>
            <p:cNvCxnSpPr>
              <a:stCxn id="89096" idx="3"/>
              <a:endCxn id="89098" idx="1"/>
            </p:cNvCxnSpPr>
            <p:nvPr/>
          </p:nvCxnSpPr>
          <p:spPr>
            <a:xfrm>
              <a:off x="1803" y="1821"/>
              <a:ext cx="986" cy="890"/>
            </a:xfrm>
            <a:prstGeom prst="straightConnector1">
              <a:avLst/>
            </a:prstGeom>
            <a:ln w="12700" cap="flat" cmpd="sng">
              <a:solidFill>
                <a:schemeClr val="tx1"/>
              </a:solidFill>
              <a:prstDash val="solid"/>
              <a:headEnd type="none" w="sm" len="sm"/>
              <a:tailEnd type="none" w="sm" len="sm"/>
            </a:ln>
          </p:spPr>
        </p:cxnSp>
        <p:cxnSp>
          <p:nvCxnSpPr>
            <p:cNvPr id="89109" name="Straight Arrow Connector 89108"/>
            <p:cNvCxnSpPr>
              <a:stCxn id="89098" idx="3"/>
              <a:endCxn id="89092" idx="1"/>
            </p:cNvCxnSpPr>
            <p:nvPr/>
          </p:nvCxnSpPr>
          <p:spPr>
            <a:xfrm flipV="1">
              <a:off x="3361" y="1876"/>
              <a:ext cx="1055" cy="835"/>
            </a:xfrm>
            <a:prstGeom prst="straightConnector1">
              <a:avLst/>
            </a:prstGeom>
            <a:ln w="12700" cap="flat" cmpd="sng">
              <a:solidFill>
                <a:schemeClr val="tx1"/>
              </a:solidFill>
              <a:prstDash val="solid"/>
              <a:headEnd type="none" w="sm" len="sm"/>
              <a:tailEnd type="none" w="sm" len="sm"/>
            </a:ln>
          </p:spPr>
        </p:cxnSp>
        <p:cxnSp>
          <p:nvCxnSpPr>
            <p:cNvPr id="89110" name="Straight Arrow Connector 89109"/>
            <p:cNvCxnSpPr>
              <a:stCxn id="89098" idx="3"/>
              <a:endCxn id="89093" idx="1"/>
            </p:cNvCxnSpPr>
            <p:nvPr/>
          </p:nvCxnSpPr>
          <p:spPr>
            <a:xfrm flipV="1">
              <a:off x="3361" y="2459"/>
              <a:ext cx="1055" cy="252"/>
            </a:xfrm>
            <a:prstGeom prst="straightConnector1">
              <a:avLst/>
            </a:prstGeom>
            <a:ln w="12700" cap="flat" cmpd="sng">
              <a:solidFill>
                <a:schemeClr val="tx1"/>
              </a:solidFill>
              <a:prstDash val="solid"/>
              <a:headEnd type="none" w="sm" len="sm"/>
              <a:tailEnd type="none" w="sm" len="sm"/>
            </a:ln>
          </p:spPr>
        </p:cxnSp>
        <p:cxnSp>
          <p:nvCxnSpPr>
            <p:cNvPr id="89111" name="Straight Arrow Connector 89110"/>
            <p:cNvCxnSpPr>
              <a:stCxn id="89098" idx="3"/>
              <a:endCxn id="89094" idx="1"/>
            </p:cNvCxnSpPr>
            <p:nvPr/>
          </p:nvCxnSpPr>
          <p:spPr>
            <a:xfrm>
              <a:off x="3361" y="2711"/>
              <a:ext cx="1108" cy="446"/>
            </a:xfrm>
            <a:prstGeom prst="straightConnector1">
              <a:avLst/>
            </a:prstGeom>
            <a:ln w="12700" cap="flat" cmpd="sng">
              <a:solidFill>
                <a:schemeClr val="tx1"/>
              </a:solidFill>
              <a:prstDash val="solid"/>
              <a:headEnd type="none" w="sm" len="sm"/>
              <a:tailEnd type="none" w="sm" len="sm"/>
            </a:ln>
          </p:spPr>
        </p:cxnSp>
        <p:sp>
          <p:nvSpPr>
            <p:cNvPr id="89117" name="Text Box 89116"/>
            <p:cNvSpPr txBox="1"/>
            <p:nvPr/>
          </p:nvSpPr>
          <p:spPr>
            <a:xfrm rot="2816180">
              <a:off x="1728" y="2208"/>
              <a:ext cx="608" cy="442"/>
            </a:xfrm>
            <a:prstGeom prst="rect">
              <a:avLst/>
            </a:prstGeom>
            <a:noFill/>
            <a:ln w="12700">
              <a:noFill/>
            </a:ln>
          </p:spPr>
          <p:txBody>
            <a:bodyPr wrap="none" anchor="t" anchorCtr="0">
              <a:spAutoFit/>
            </a:bodyPr>
            <a:p>
              <a:pPr algn="ctr"/>
              <a:r>
                <a:t>is made</a:t>
              </a:r>
            </a:p>
            <a:p>
              <a:pPr algn="ctr"/>
              <a:r>
                <a:t>up of</a:t>
              </a:r>
            </a:p>
          </p:txBody>
        </p:sp>
        <p:sp>
          <p:nvSpPr>
            <p:cNvPr id="89124" name="Text Box 89123"/>
            <p:cNvSpPr txBox="1"/>
            <p:nvPr/>
          </p:nvSpPr>
          <p:spPr>
            <a:xfrm rot="-2394649">
              <a:off x="3534" y="2130"/>
              <a:ext cx="573" cy="250"/>
            </a:xfrm>
            <a:prstGeom prst="rect">
              <a:avLst/>
            </a:prstGeom>
            <a:noFill/>
            <a:ln w="12700">
              <a:noFill/>
            </a:ln>
          </p:spPr>
          <p:txBody>
            <a:bodyPr wrap="none" anchor="t" anchorCtr="0">
              <a:spAutoFit/>
            </a:bodyPr>
            <a:p>
              <a:r>
                <a:t>goes to</a:t>
              </a:r>
            </a:p>
          </p:txBody>
        </p:sp>
        <p:sp>
          <p:nvSpPr>
            <p:cNvPr id="89125" name="Text Box 89124"/>
            <p:cNvSpPr txBox="1"/>
            <p:nvPr/>
          </p:nvSpPr>
          <p:spPr>
            <a:xfrm rot="-840494">
              <a:off x="3744" y="2496"/>
              <a:ext cx="666" cy="250"/>
            </a:xfrm>
            <a:prstGeom prst="rect">
              <a:avLst/>
            </a:prstGeom>
            <a:noFill/>
            <a:ln w="12700">
              <a:noFill/>
            </a:ln>
          </p:spPr>
          <p:txBody>
            <a:bodyPr wrap="none" anchor="t" anchorCtr="0">
              <a:spAutoFit/>
            </a:bodyPr>
            <a:p>
              <a:r>
                <a:t>executes</a:t>
              </a:r>
            </a:p>
          </p:txBody>
        </p:sp>
        <p:sp>
          <p:nvSpPr>
            <p:cNvPr id="89126" name="Text Box 89125"/>
            <p:cNvSpPr txBox="1"/>
            <p:nvPr/>
          </p:nvSpPr>
          <p:spPr>
            <a:xfrm rot="1542810">
              <a:off x="3648" y="2928"/>
              <a:ext cx="759" cy="250"/>
            </a:xfrm>
            <a:prstGeom prst="rect">
              <a:avLst/>
            </a:prstGeom>
            <a:noFill/>
            <a:ln w="12700">
              <a:noFill/>
            </a:ln>
          </p:spPr>
          <p:txBody>
            <a:bodyPr wrap="none" anchor="t" anchorCtr="0">
              <a:spAutoFit/>
            </a:bodyPr>
            <a:p>
              <a:r>
                <a:t>carried by</a:t>
              </a:r>
            </a:p>
          </p:txBody>
        </p:sp>
      </p:grpSp>
      <p:sp>
        <p:nvSpPr>
          <p:cNvPr id="89134" name="Folded Corner 89133"/>
          <p:cNvSpPr/>
          <p:nvPr/>
        </p:nvSpPr>
        <p:spPr>
          <a:xfrm>
            <a:off x="1752600" y="1778000"/>
            <a:ext cx="5791200" cy="3355975"/>
          </a:xfrm>
          <a:prstGeom prst="foldedCorner">
            <a:avLst>
              <a:gd name="adj" fmla="val 12500"/>
            </a:avLst>
          </a:prstGeom>
          <a:solidFill>
            <a:schemeClr val="tx1"/>
          </a:solidFill>
          <a:ln w="12700" cap="flat" cmpd="sng">
            <a:solidFill>
              <a:schemeClr val="tx1"/>
            </a:solidFill>
            <a:prstDash val="solid"/>
            <a:headEnd type="none" w="sm" len="sm"/>
            <a:tailEnd type="none" w="sm" len="sm"/>
          </a:ln>
        </p:spPr>
        <p:txBody>
          <a:bodyPr anchor="ctr" anchorCtr="0">
            <a:spAutoFit/>
          </a:bodyPr>
          <a:p>
            <a:pPr algn="ctr"/>
            <a:r>
              <a:rPr sz="2400">
                <a:solidFill>
                  <a:schemeClr val="bg2"/>
                </a:solidFill>
              </a:rPr>
              <a:t>Christopher Inc. provides baseball caps to major league baseball teams .While analyzing their business process, Christopher’s analysis team identified three key operating activities: </a:t>
            </a:r>
            <a:r>
              <a:rPr sz="2400">
                <a:solidFill>
                  <a:srgbClr val="993300"/>
                </a:solidFill>
              </a:rPr>
              <a:t>receive orders</a:t>
            </a:r>
            <a:r>
              <a:rPr sz="2400">
                <a:solidFill>
                  <a:schemeClr val="bg2"/>
                </a:solidFill>
              </a:rPr>
              <a:t> from baseball teams (who are Christopher’s customers), </a:t>
            </a:r>
            <a:r>
              <a:rPr sz="2400">
                <a:solidFill>
                  <a:srgbClr val="993300"/>
                </a:solidFill>
              </a:rPr>
              <a:t>package and ship caps</a:t>
            </a:r>
            <a:r>
              <a:rPr sz="2400">
                <a:solidFill>
                  <a:schemeClr val="bg2"/>
                </a:solidFill>
              </a:rPr>
              <a:t> to the teams (the sale of merchandise), and </a:t>
            </a:r>
            <a:r>
              <a:rPr sz="2400">
                <a:solidFill>
                  <a:srgbClr val="993300"/>
                </a:solidFill>
              </a:rPr>
              <a:t>receive payment</a:t>
            </a:r>
            <a:r>
              <a:rPr sz="2400">
                <a:solidFill>
                  <a:schemeClr val="bg2"/>
                </a:solidFill>
              </a:rPr>
              <a:t> from the teams</a:t>
            </a:r>
            <a:endParaRPr sz="2400">
              <a:solidFill>
                <a:schemeClr val="bg2"/>
              </a:solidFill>
            </a:endParaRPr>
          </a:p>
        </p:txBody>
      </p:sp>
      <p:grpSp>
        <p:nvGrpSpPr>
          <p:cNvPr id="89148" name="Group 89147"/>
          <p:cNvGrpSpPr/>
          <p:nvPr/>
        </p:nvGrpSpPr>
        <p:grpSpPr>
          <a:xfrm>
            <a:off x="1295400" y="1824038"/>
            <a:ext cx="7162800" cy="4017962"/>
            <a:chOff x="624" y="1104"/>
            <a:chExt cx="4512" cy="2531"/>
          </a:xfrm>
        </p:grpSpPr>
        <p:graphicFrame>
          <p:nvGraphicFramePr>
            <p:cNvPr id="89146" name="Object 89145"/>
            <p:cNvGraphicFramePr/>
            <p:nvPr/>
          </p:nvGraphicFramePr>
          <p:xfrm>
            <a:off x="624" y="1104"/>
            <a:ext cx="4512" cy="2531"/>
          </p:xfrm>
          <a:graphic>
            <a:graphicData uri="http://schemas.openxmlformats.org/presentationml/2006/ole">
              <mc:AlternateContent xmlns:mc="http://schemas.openxmlformats.org/markup-compatibility/2006">
                <mc:Choice xmlns:v="urn:schemas-microsoft-com:vml" Requires="v">
                  <p:oleObj spid="_x0000_s3081" name="" r:id="rId1" imgW="6667500" imgH="3742055" progId="MS_ClipArt_Gallery.2">
                    <p:embed/>
                  </p:oleObj>
                </mc:Choice>
                <mc:Fallback>
                  <p:oleObj name="" r:id="rId1" imgW="6667500" imgH="3742055" progId="MS_ClipArt_Gallery.2">
                    <p:embed/>
                    <p:pic>
                      <p:nvPicPr>
                        <p:cNvPr id="0" name="Picture 3080"/>
                        <p:cNvPicPr/>
                        <p:nvPr/>
                      </p:nvPicPr>
                      <p:blipFill>
                        <a:blip r:embed="rId2"/>
                        <a:stretch>
                          <a:fillRect/>
                        </a:stretch>
                      </p:blipFill>
                      <p:spPr>
                        <a:xfrm>
                          <a:off x="624" y="1104"/>
                          <a:ext cx="4512" cy="2531"/>
                        </a:xfrm>
                        <a:prstGeom prst="rect">
                          <a:avLst/>
                        </a:prstGeom>
                        <a:solidFill>
                          <a:schemeClr val="tx1"/>
                        </a:solidFill>
                        <a:ln w="38100">
                          <a:noFill/>
                          <a:miter/>
                        </a:ln>
                      </p:spPr>
                    </p:pic>
                  </p:oleObj>
                </mc:Fallback>
              </mc:AlternateContent>
            </a:graphicData>
          </a:graphic>
        </p:graphicFrame>
        <p:sp>
          <p:nvSpPr>
            <p:cNvPr id="89145" name="Rectangles 89144"/>
            <p:cNvSpPr/>
            <p:nvPr/>
          </p:nvSpPr>
          <p:spPr>
            <a:xfrm>
              <a:off x="672" y="1108"/>
              <a:ext cx="2112" cy="1134"/>
            </a:xfrm>
            <a:prstGeom prst="rect">
              <a:avLst/>
            </a:prstGeom>
            <a:noFill/>
            <a:ln w="12700">
              <a:noFill/>
            </a:ln>
          </p:spPr>
          <p:txBody>
            <a:bodyPr anchor="ctr" anchorCtr="0">
              <a:spAutoFit/>
            </a:bodyPr>
            <a:p>
              <a:r>
                <a:rPr sz="2800">
                  <a:solidFill>
                    <a:schemeClr val="bg2"/>
                  </a:solidFill>
                  <a:latin typeface="CG Times" pitchFamily="18" charset="0"/>
                </a:rPr>
                <a:t>Reporting useful information to information customers</a:t>
              </a:r>
              <a:endParaRPr sz="2800">
                <a:solidFill>
                  <a:schemeClr val="bg2"/>
                </a:solidFill>
                <a:latin typeface="CG Times"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89134"/>
                                        </p:tgtEl>
                                        <p:attrNameLst>
                                          <p:attrName>style.visibility</p:attrName>
                                        </p:attrNameLst>
                                      </p:cBhvr>
                                      <p:to>
                                        <p:strVal val="visible"/>
                                      </p:to>
                                    </p:set>
                                    <p:anim calcmode="lin" valueType="num">
                                      <p:cBhvr>
                                        <p:cTn id="7" dur="500" fill="hold"/>
                                        <p:tgtEl>
                                          <p:spTgt spid="89134"/>
                                        </p:tgtEl>
                                        <p:attrNameLst>
                                          <p:attrName>ppt_w</p:attrName>
                                        </p:attrNameLst>
                                      </p:cBhvr>
                                      <p:tavLst>
                                        <p:tav tm="0">
                                          <p:val>
                                            <p:fltVal val="0.000000"/>
                                          </p:val>
                                        </p:tav>
                                        <p:tav tm="100000">
                                          <p:val>
                                            <p:strVal val="#ppt_w"/>
                                          </p:val>
                                        </p:tav>
                                      </p:tavLst>
                                    </p:anim>
                                    <p:anim calcmode="lin" valueType="num">
                                      <p:cBhvr>
                                        <p:cTn id="8" dur="500" fill="hold"/>
                                        <p:tgtEl>
                                          <p:spTgt spid="89134"/>
                                        </p:tgtEl>
                                        <p:attrNameLst>
                                          <p:attrName>ppt_h</p:attrName>
                                        </p:attrNameLst>
                                      </p:cBhvr>
                                      <p:tavLst>
                                        <p:tav tm="0">
                                          <p:val>
                                            <p:fltVal val="0.000000"/>
                                          </p:val>
                                        </p:tav>
                                        <p:tav tm="100000">
                                          <p:val>
                                            <p:strVal val="#ppt_h"/>
                                          </p:val>
                                        </p:tav>
                                      </p:tavLst>
                                    </p:anim>
                                    <p:anim calcmode="lin" valueType="num">
                                      <p:cBhvr>
                                        <p:cTn id="9" dur="500" fill="hold"/>
                                        <p:tgtEl>
                                          <p:spTgt spid="89134"/>
                                        </p:tgtEl>
                                        <p:attrNameLst>
                                          <p:attrName>ppt_x</p:attrName>
                                        </p:attrNameLst>
                                      </p:cBhvr>
                                      <p:tavLst>
                                        <p:tav tm="0">
                                          <p:val>
                                            <p:fltVal val="0.500000"/>
                                          </p:val>
                                        </p:tav>
                                        <p:tav tm="100000">
                                          <p:val>
                                            <p:strVal val="#ppt_x"/>
                                          </p:val>
                                        </p:tav>
                                      </p:tavLst>
                                    </p:anim>
                                    <p:anim calcmode="lin" valueType="num">
                                      <p:cBhvr>
                                        <p:cTn id="10" dur="500" fill="hold"/>
                                        <p:tgtEl>
                                          <p:spTgt spid="89134"/>
                                        </p:tgtEl>
                                        <p:attrNameLst>
                                          <p:attrName>ppt_y</p:attrName>
                                        </p:attrNameLst>
                                      </p:cBhvr>
                                      <p:tavLst>
                                        <p:tav tm="0">
                                          <p:val>
                                            <p:fltVal val="0.500000"/>
                                          </p:val>
                                        </p:tav>
                                        <p:tav tm="100000">
                                          <p:val>
                                            <p:strVal val="#ppt_y"/>
                                          </p:val>
                                        </p:tav>
                                      </p:tavLst>
                                    </p:anim>
                                  </p:childTnLst>
                                  <p:subTnLst>
                                    <p:set>
                                      <p:cBhvr override="childStyle">
                                        <p:cTn dur="1" fill="hold" display="0" masterRel="nextClick" afterEffect="1"/>
                                        <p:tgtEl>
                                          <p:spTgt spid="8913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6" presetClass="entr" presetSubtype="42" fill="hold" nodeType="clickEffect">
                                  <p:stCondLst>
                                    <p:cond delay="0"/>
                                  </p:stCondLst>
                                  <p:childTnLst>
                                    <p:set>
                                      <p:cBhvr>
                                        <p:cTn id="14" dur="1" fill="hold">
                                          <p:stCondLst>
                                            <p:cond delay="0"/>
                                          </p:stCondLst>
                                        </p:cTn>
                                        <p:tgtEl>
                                          <p:spTgt spid="89127"/>
                                        </p:tgtEl>
                                        <p:attrNameLst>
                                          <p:attrName>style.visibility</p:attrName>
                                        </p:attrNameLst>
                                      </p:cBhvr>
                                      <p:to>
                                        <p:strVal val="visible"/>
                                      </p:to>
                                    </p:set>
                                    <p:animEffect transition="in" filter="barn(outHorizontal)">
                                      <p:cBhvr>
                                        <p:cTn id="15" dur="500"/>
                                        <p:tgtEl>
                                          <p:spTgt spid="8912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42" fill="hold" nodeType="clickEffect">
                                  <p:stCondLst>
                                    <p:cond delay="0"/>
                                  </p:stCondLst>
                                  <p:childTnLst>
                                    <p:set>
                                      <p:cBhvr>
                                        <p:cTn id="19" dur="1" fill="hold">
                                          <p:stCondLst>
                                            <p:cond delay="0"/>
                                          </p:stCondLst>
                                        </p:cTn>
                                        <p:tgtEl>
                                          <p:spTgt spid="89131"/>
                                        </p:tgtEl>
                                        <p:attrNameLst>
                                          <p:attrName>style.visibility</p:attrName>
                                        </p:attrNameLst>
                                      </p:cBhvr>
                                      <p:to>
                                        <p:strVal val="visible"/>
                                      </p:to>
                                    </p:set>
                                    <p:animEffect transition="in" filter="barn(outHorizontal)">
                                      <p:cBhvr>
                                        <p:cTn id="20" dur="500"/>
                                        <p:tgtEl>
                                          <p:spTgt spid="89131"/>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42" fill="hold" nodeType="clickEffect">
                                  <p:stCondLst>
                                    <p:cond delay="0"/>
                                  </p:stCondLst>
                                  <p:childTnLst>
                                    <p:set>
                                      <p:cBhvr>
                                        <p:cTn id="24" dur="1" fill="hold">
                                          <p:stCondLst>
                                            <p:cond delay="0"/>
                                          </p:stCondLst>
                                        </p:cTn>
                                        <p:tgtEl>
                                          <p:spTgt spid="89133"/>
                                        </p:tgtEl>
                                        <p:attrNameLst>
                                          <p:attrName>style.visibility</p:attrName>
                                        </p:attrNameLst>
                                      </p:cBhvr>
                                      <p:to>
                                        <p:strVal val="visible"/>
                                      </p:to>
                                    </p:set>
                                    <p:animEffect transition="in" filter="barn(outHorizontal)">
                                      <p:cBhvr>
                                        <p:cTn id="25" dur="500"/>
                                        <p:tgtEl>
                                          <p:spTgt spid="8913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89144"/>
                                        </p:tgtEl>
                                        <p:attrNameLst>
                                          <p:attrName>style.visibility</p:attrName>
                                        </p:attrNameLst>
                                      </p:cBhvr>
                                      <p:to>
                                        <p:strVal val="visible"/>
                                      </p:to>
                                    </p:set>
                                  </p:childTnLst>
                                  <p:subTnLst>
                                    <p:set>
                                      <p:cBhvr override="childStyle">
                                        <p:cTn dur="1" fill="hold" display="0" masterRel="nextClick" afterEffect="1"/>
                                        <p:tgtEl>
                                          <p:spTgt spid="89144"/>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89143"/>
                                        </p:tgtEl>
                                        <p:attrNameLst>
                                          <p:attrName>style.visibility</p:attrName>
                                        </p:attrNameLst>
                                      </p:cBhvr>
                                      <p:to>
                                        <p:strVal val="visible"/>
                                      </p:to>
                                    </p:set>
                                    <p:animEffect transition="in" filter="wipe(left)">
                                      <p:cBhvr>
                                        <p:cTn id="34" dur="500"/>
                                        <p:tgtEl>
                                          <p:spTgt spid="89143"/>
                                        </p:tgtEl>
                                      </p:cBhvr>
                                    </p:animEffect>
                                  </p:childTnLst>
                                  <p:subTnLst>
                                    <p:set>
                                      <p:cBhvr override="childStyle">
                                        <p:cTn dur="1" fill="hold" display="0" masterRel="nextClick" afterEffect="1"/>
                                        <p:tgtEl>
                                          <p:spTgt spid="89143"/>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23" presetClass="entr" presetSubtype="288" fill="hold" nodeType="clickEffect">
                                  <p:stCondLst>
                                    <p:cond delay="0"/>
                                  </p:stCondLst>
                                  <p:childTnLst>
                                    <p:set>
                                      <p:cBhvr>
                                        <p:cTn id="38" dur="1" fill="hold">
                                          <p:stCondLst>
                                            <p:cond delay="0"/>
                                          </p:stCondLst>
                                        </p:cTn>
                                        <p:tgtEl>
                                          <p:spTgt spid="89148"/>
                                        </p:tgtEl>
                                        <p:attrNameLst>
                                          <p:attrName>style.visibility</p:attrName>
                                        </p:attrNameLst>
                                      </p:cBhvr>
                                      <p:to>
                                        <p:strVal val="visible"/>
                                      </p:to>
                                    </p:set>
                                    <p:anim calcmode="lin" valueType="num">
                                      <p:cBhvr>
                                        <p:cTn id="39" dur="500" fill="hold"/>
                                        <p:tgtEl>
                                          <p:spTgt spid="89148"/>
                                        </p:tgtEl>
                                        <p:attrNameLst>
                                          <p:attrName>ppt_w</p:attrName>
                                        </p:attrNameLst>
                                      </p:cBhvr>
                                      <p:tavLst>
                                        <p:tav tm="0">
                                          <p:val>
                                            <p:strVal val="4/3*#ppt_w"/>
                                          </p:val>
                                        </p:tav>
                                        <p:tav tm="100000">
                                          <p:val>
                                            <p:strVal val="#ppt_w"/>
                                          </p:val>
                                        </p:tav>
                                      </p:tavLst>
                                    </p:anim>
                                    <p:anim calcmode="lin" valueType="num">
                                      <p:cBhvr>
                                        <p:cTn id="40" dur="500" fill="hold"/>
                                        <p:tgtEl>
                                          <p:spTgt spid="89148"/>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505" name="Title 19504"/>
          <p:cNvSpPr>
            <a:spLocks noGrp="1"/>
          </p:cNvSpPr>
          <p:nvPr>
            <p:ph type="title"/>
          </p:nvPr>
        </p:nvSpPr>
        <p:spPr>
          <a:xfrm>
            <a:off x="533400" y="234950"/>
            <a:ext cx="8610600" cy="1136650"/>
          </a:xfrm>
          <a:ln/>
        </p:spPr>
        <p:txBody>
          <a:bodyPr lIns="92075" tIns="46038" rIns="92075" bIns="46038" anchor="b" anchorCtr="0"/>
          <a:p>
            <a:r>
              <a:rPr sz="3200"/>
              <a:t>The Structure of Information Processes </a:t>
            </a:r>
            <a:endParaRPr sz="3200"/>
          </a:p>
        </p:txBody>
      </p:sp>
      <p:grpSp>
        <p:nvGrpSpPr>
          <p:cNvPr id="19518" name="Group 19517"/>
          <p:cNvGrpSpPr/>
          <p:nvPr/>
        </p:nvGrpSpPr>
        <p:grpSpPr>
          <a:xfrm>
            <a:off x="228600" y="1524000"/>
            <a:ext cx="8915400" cy="4987925"/>
            <a:chOff x="144" y="960"/>
            <a:chExt cx="5616" cy="3459"/>
          </a:xfrm>
        </p:grpSpPr>
        <p:grpSp>
          <p:nvGrpSpPr>
            <p:cNvPr id="19507" name="Group 19506"/>
            <p:cNvGrpSpPr/>
            <p:nvPr/>
          </p:nvGrpSpPr>
          <p:grpSpPr>
            <a:xfrm>
              <a:off x="288" y="960"/>
              <a:ext cx="5328" cy="1163"/>
              <a:chOff x="288" y="960"/>
              <a:chExt cx="5328" cy="1163"/>
            </a:xfrm>
          </p:grpSpPr>
          <p:sp>
            <p:nvSpPr>
              <p:cNvPr id="19458" name="Oval 19457"/>
              <p:cNvSpPr/>
              <p:nvPr/>
            </p:nvSpPr>
            <p:spPr>
              <a:xfrm>
                <a:off x="2238" y="1008"/>
                <a:ext cx="1072" cy="1021"/>
              </a:xfrm>
              <a:prstGeom prst="ellipse">
                <a:avLst/>
              </a:prstGeom>
              <a:solidFill>
                <a:schemeClr val="accent1"/>
              </a:solidFill>
              <a:ln w="12700" cap="flat" cmpd="sng">
                <a:solidFill>
                  <a:schemeClr val="tx1"/>
                </a:solidFill>
                <a:prstDash val="solid"/>
                <a:headEnd type="none" w="med" len="med"/>
                <a:tailEnd type="none" w="med" len="med"/>
              </a:ln>
            </p:spPr>
            <p:txBody>
              <a:bodyPr wrap="none" lIns="101600" tIns="50800" rIns="101600" bIns="50800" anchor="ctr" anchorCtr="0"/>
              <a:p>
                <a:pPr algn="ctr" defTabSz="1106805"/>
                <a:r>
                  <a:rPr sz="2400"/>
                  <a:t>Recording</a:t>
                </a:r>
                <a:endParaRPr sz="2400"/>
              </a:p>
              <a:p>
                <a:pPr algn="ctr" defTabSz="1106805"/>
                <a:r>
                  <a:rPr sz="2400"/>
                  <a:t>Process</a:t>
                </a:r>
              </a:p>
            </p:txBody>
          </p:sp>
          <p:sp>
            <p:nvSpPr>
              <p:cNvPr id="19459" name="Straight Connector 19458"/>
              <p:cNvSpPr/>
              <p:nvPr/>
            </p:nvSpPr>
            <p:spPr>
              <a:xfrm flipH="1">
                <a:off x="3216" y="1104"/>
                <a:ext cx="1095" cy="0"/>
              </a:xfrm>
              <a:prstGeom prst="line">
                <a:avLst/>
              </a:prstGeom>
              <a:ln w="12700" cap="flat" cmpd="sng">
                <a:solidFill>
                  <a:schemeClr val="tx1"/>
                </a:solidFill>
                <a:prstDash val="solid"/>
                <a:headEnd type="none" w="sm" len="sm"/>
                <a:tailEnd type="stealth" w="med" len="lg"/>
              </a:ln>
            </p:spPr>
          </p:sp>
          <p:sp>
            <p:nvSpPr>
              <p:cNvPr id="19460" name="Straight Connector 19459"/>
              <p:cNvSpPr/>
              <p:nvPr/>
            </p:nvSpPr>
            <p:spPr>
              <a:xfrm>
                <a:off x="1346" y="1518"/>
                <a:ext cx="888" cy="1"/>
              </a:xfrm>
              <a:prstGeom prst="line">
                <a:avLst/>
              </a:prstGeom>
              <a:ln w="12700" cap="flat" cmpd="sng">
                <a:solidFill>
                  <a:schemeClr val="tx1"/>
                </a:solidFill>
                <a:prstDash val="solid"/>
                <a:headEnd type="arrow" w="med" len="med"/>
                <a:tailEnd type="none" w="med" len="lg"/>
              </a:ln>
            </p:spPr>
          </p:sp>
          <p:sp>
            <p:nvSpPr>
              <p:cNvPr id="19461" name="Rectangles 19460"/>
              <p:cNvSpPr/>
              <p:nvPr/>
            </p:nvSpPr>
            <p:spPr>
              <a:xfrm>
                <a:off x="3544" y="1131"/>
                <a:ext cx="695" cy="281"/>
              </a:xfrm>
              <a:prstGeom prst="rect">
                <a:avLst/>
              </a:prstGeom>
              <a:solidFill>
                <a:schemeClr val="accent1"/>
              </a:solidFill>
              <a:ln w="9525">
                <a:noFill/>
              </a:ln>
            </p:spPr>
            <p:txBody>
              <a:bodyPr wrap="none" lIns="101600" tIns="50800" rIns="101600" bIns="50800">
                <a:spAutoFit/>
              </a:bodyPr>
              <a:p>
                <a:pPr algn="ctr" defTabSz="1106805"/>
                <a:r>
                  <a:t>Stimulus</a:t>
                </a:r>
              </a:p>
            </p:txBody>
          </p:sp>
          <p:grpSp>
            <p:nvGrpSpPr>
              <p:cNvPr id="19464" name="Group 19463"/>
              <p:cNvGrpSpPr/>
              <p:nvPr/>
            </p:nvGrpSpPr>
            <p:grpSpPr>
              <a:xfrm>
                <a:off x="3314" y="1439"/>
                <a:ext cx="1079" cy="333"/>
                <a:chOff x="3891" y="890"/>
                <a:chExt cx="1079" cy="333"/>
              </a:xfrm>
            </p:grpSpPr>
            <p:sp>
              <p:nvSpPr>
                <p:cNvPr id="19462" name="Straight Connector 19461"/>
                <p:cNvSpPr/>
                <p:nvPr/>
              </p:nvSpPr>
              <p:spPr>
                <a:xfrm>
                  <a:off x="3891" y="890"/>
                  <a:ext cx="1079" cy="0"/>
                </a:xfrm>
                <a:prstGeom prst="line">
                  <a:avLst/>
                </a:prstGeom>
                <a:ln w="12700" cap="flat" cmpd="sng">
                  <a:solidFill>
                    <a:schemeClr val="tx1"/>
                  </a:solidFill>
                  <a:prstDash val="solid"/>
                  <a:headEnd type="none" w="sm" len="sm"/>
                  <a:tailEnd type="stealth" w="med" len="lg"/>
                </a:ln>
              </p:spPr>
            </p:sp>
            <p:sp>
              <p:nvSpPr>
                <p:cNvPr id="19463" name="Rectangles 19462"/>
                <p:cNvSpPr/>
                <p:nvPr/>
              </p:nvSpPr>
              <p:spPr>
                <a:xfrm>
                  <a:off x="4097" y="942"/>
                  <a:ext cx="741" cy="281"/>
                </a:xfrm>
                <a:prstGeom prst="rect">
                  <a:avLst/>
                </a:prstGeom>
                <a:solidFill>
                  <a:schemeClr val="accent1"/>
                </a:solidFill>
                <a:ln w="9525">
                  <a:noFill/>
                </a:ln>
              </p:spPr>
              <p:txBody>
                <a:bodyPr wrap="none" lIns="101600" tIns="50800" rIns="101600" bIns="50800">
                  <a:spAutoFit/>
                </a:bodyPr>
                <a:p>
                  <a:pPr algn="ctr" defTabSz="1106805"/>
                  <a:r>
                    <a:t>Response</a:t>
                  </a:r>
                </a:p>
              </p:txBody>
            </p:sp>
          </p:grpSp>
          <p:grpSp>
            <p:nvGrpSpPr>
              <p:cNvPr id="19467" name="Group 19466"/>
              <p:cNvGrpSpPr/>
              <p:nvPr/>
            </p:nvGrpSpPr>
            <p:grpSpPr>
              <a:xfrm>
                <a:off x="3242" y="1782"/>
                <a:ext cx="1166" cy="341"/>
                <a:chOff x="3819" y="1233"/>
                <a:chExt cx="1166" cy="341"/>
              </a:xfrm>
            </p:grpSpPr>
            <p:sp>
              <p:nvSpPr>
                <p:cNvPr id="19465" name="Straight Connector 19464"/>
                <p:cNvSpPr/>
                <p:nvPr/>
              </p:nvSpPr>
              <p:spPr>
                <a:xfrm>
                  <a:off x="3819" y="1233"/>
                  <a:ext cx="1166" cy="0"/>
                </a:xfrm>
                <a:prstGeom prst="line">
                  <a:avLst/>
                </a:prstGeom>
                <a:ln w="12700" cap="flat" cmpd="sng">
                  <a:solidFill>
                    <a:schemeClr val="tx1"/>
                  </a:solidFill>
                  <a:prstDash val="solid"/>
                  <a:headEnd type="none" w="sm" len="sm"/>
                  <a:tailEnd type="stealth" w="med" len="lg"/>
                </a:ln>
              </p:spPr>
            </p:sp>
            <p:sp>
              <p:nvSpPr>
                <p:cNvPr id="19466" name="Rectangles 19465"/>
                <p:cNvSpPr/>
                <p:nvPr/>
              </p:nvSpPr>
              <p:spPr>
                <a:xfrm>
                  <a:off x="3985" y="1292"/>
                  <a:ext cx="899" cy="282"/>
                </a:xfrm>
                <a:prstGeom prst="rect">
                  <a:avLst/>
                </a:prstGeom>
                <a:solidFill>
                  <a:schemeClr val="accent1"/>
                </a:solidFill>
                <a:ln w="9525">
                  <a:noFill/>
                </a:ln>
              </p:spPr>
              <p:txBody>
                <a:bodyPr wrap="none" lIns="101600" tIns="50800" rIns="101600" bIns="50800">
                  <a:spAutoFit/>
                </a:bodyPr>
                <a:p>
                  <a:pPr algn="ctr" defTabSz="1106805"/>
                  <a:r>
                    <a:t>Notification</a:t>
                  </a:r>
                </a:p>
              </p:txBody>
            </p:sp>
          </p:grpSp>
          <p:grpSp>
            <p:nvGrpSpPr>
              <p:cNvPr id="19471" name="Group 19470"/>
              <p:cNvGrpSpPr/>
              <p:nvPr/>
            </p:nvGrpSpPr>
            <p:grpSpPr>
              <a:xfrm>
                <a:off x="288" y="1334"/>
                <a:ext cx="1051" cy="317"/>
                <a:chOff x="865" y="785"/>
                <a:chExt cx="1051" cy="317"/>
              </a:xfrm>
            </p:grpSpPr>
            <p:sp>
              <p:nvSpPr>
                <p:cNvPr id="19468" name="Straight Connector 19467"/>
                <p:cNvSpPr/>
                <p:nvPr/>
              </p:nvSpPr>
              <p:spPr>
                <a:xfrm>
                  <a:off x="880" y="785"/>
                  <a:ext cx="1022" cy="0"/>
                </a:xfrm>
                <a:prstGeom prst="line">
                  <a:avLst/>
                </a:prstGeom>
                <a:ln w="12700" cap="flat" cmpd="sng">
                  <a:solidFill>
                    <a:schemeClr val="tx1"/>
                  </a:solidFill>
                  <a:prstDash val="solid"/>
                  <a:headEnd type="none" w="sm" len="sm"/>
                  <a:tailEnd type="none" w="sm" len="sm"/>
                </a:ln>
              </p:spPr>
            </p:sp>
            <p:sp>
              <p:nvSpPr>
                <p:cNvPr id="19469" name="Straight Connector 19468"/>
                <p:cNvSpPr/>
                <p:nvPr/>
              </p:nvSpPr>
              <p:spPr>
                <a:xfrm>
                  <a:off x="865" y="1101"/>
                  <a:ext cx="1051" cy="0"/>
                </a:xfrm>
                <a:prstGeom prst="line">
                  <a:avLst/>
                </a:prstGeom>
                <a:ln w="12700" cap="flat" cmpd="sng">
                  <a:solidFill>
                    <a:schemeClr val="tx1"/>
                  </a:solidFill>
                  <a:prstDash val="solid"/>
                  <a:headEnd type="none" w="sm" len="sm"/>
                  <a:tailEnd type="none" w="sm" len="sm"/>
                </a:ln>
              </p:spPr>
            </p:sp>
            <p:sp>
              <p:nvSpPr>
                <p:cNvPr id="19470" name="Rectangles 19469"/>
                <p:cNvSpPr/>
                <p:nvPr/>
              </p:nvSpPr>
              <p:spPr>
                <a:xfrm>
                  <a:off x="1155" y="821"/>
                  <a:ext cx="430" cy="281"/>
                </a:xfrm>
                <a:prstGeom prst="rect">
                  <a:avLst/>
                </a:prstGeom>
                <a:solidFill>
                  <a:schemeClr val="accent1"/>
                </a:solidFill>
                <a:ln w="9525">
                  <a:noFill/>
                </a:ln>
              </p:spPr>
              <p:txBody>
                <a:bodyPr wrap="none" lIns="101600" tIns="50800" rIns="101600" bIns="50800">
                  <a:spAutoFit/>
                </a:bodyPr>
                <a:p>
                  <a:pPr algn="ctr" defTabSz="1106805"/>
                  <a:r>
                    <a:t>Data</a:t>
                  </a:r>
                </a:p>
              </p:txBody>
            </p:sp>
          </p:grpSp>
          <p:graphicFrame>
            <p:nvGraphicFramePr>
              <p:cNvPr id="19506" name="Object 19505"/>
              <p:cNvGraphicFramePr/>
              <p:nvPr/>
            </p:nvGraphicFramePr>
            <p:xfrm>
              <a:off x="4464" y="960"/>
              <a:ext cx="1152" cy="1136"/>
            </p:xfrm>
            <a:graphic>
              <a:graphicData uri="http://schemas.openxmlformats.org/presentationml/2006/ole">
                <mc:AlternateContent xmlns:mc="http://schemas.openxmlformats.org/markup-compatibility/2006">
                  <mc:Choice xmlns:v="urn:schemas-microsoft-com:vml" Requires="v">
                    <p:oleObj spid="_x0000_s3080" name="" r:id="rId1" imgW="2376805" imgH="2343785" progId="MS_ClipArt_Gallery.2">
                      <p:embed/>
                    </p:oleObj>
                  </mc:Choice>
                  <mc:Fallback>
                    <p:oleObj name="" r:id="rId1" imgW="2376805" imgH="2343785" progId="MS_ClipArt_Gallery.2">
                      <p:embed/>
                      <p:pic>
                        <p:nvPicPr>
                          <p:cNvPr id="0" name="Picture 3079"/>
                          <p:cNvPicPr/>
                          <p:nvPr/>
                        </p:nvPicPr>
                        <p:blipFill>
                          <a:blip r:embed="rId2"/>
                          <a:stretch>
                            <a:fillRect/>
                          </a:stretch>
                        </p:blipFill>
                        <p:spPr>
                          <a:xfrm>
                            <a:off x="4464" y="960"/>
                            <a:ext cx="1152" cy="1136"/>
                          </a:xfrm>
                          <a:prstGeom prst="rect">
                            <a:avLst/>
                          </a:prstGeom>
                          <a:noFill/>
                          <a:ln w="38100">
                            <a:noFill/>
                            <a:miter/>
                          </a:ln>
                        </p:spPr>
                      </p:pic>
                    </p:oleObj>
                  </mc:Fallback>
                </mc:AlternateContent>
              </a:graphicData>
            </a:graphic>
          </p:graphicFrame>
        </p:grpSp>
        <p:sp>
          <p:nvSpPr>
            <p:cNvPr id="19513" name="Folded Corner 19512"/>
            <p:cNvSpPr/>
            <p:nvPr/>
          </p:nvSpPr>
          <p:spPr>
            <a:xfrm>
              <a:off x="144" y="2464"/>
              <a:ext cx="5616" cy="1955"/>
            </a:xfrm>
            <a:prstGeom prst="foldedCorner">
              <a:avLst>
                <a:gd name="adj" fmla="val 12500"/>
              </a:avLst>
            </a:prstGeom>
            <a:solidFill>
              <a:schemeClr val="tx1"/>
            </a:solidFill>
            <a:ln w="12700" cap="flat" cmpd="sng">
              <a:solidFill>
                <a:schemeClr val="bg2"/>
              </a:solidFill>
              <a:prstDash val="solid"/>
              <a:headEnd type="none" w="sm" len="sm"/>
              <a:tailEnd type="none" w="sm" len="sm"/>
            </a:ln>
          </p:spPr>
          <p:txBody>
            <a:bodyPr anchor="ctr" anchorCtr="0">
              <a:spAutoFit/>
            </a:bodyPr>
            <a:p>
              <a:pPr>
                <a:buClr>
                  <a:srgbClr val="993300"/>
                </a:buClr>
                <a:buFont typeface="Wingdings" panose="05000000000000000000" pitchFamily="2" charset="2"/>
                <a:buChar char="è"/>
              </a:pPr>
              <a:r>
                <a:rPr>
                  <a:solidFill>
                    <a:schemeClr val="bg2"/>
                  </a:solidFill>
                </a:rPr>
                <a:t>Executing each operating event triggers the need to record </a:t>
              </a:r>
              <a:r>
                <a:rPr>
                  <a:solidFill>
                    <a:srgbClr val="993300"/>
                  </a:solidFill>
                </a:rPr>
                <a:t>descriptive </a:t>
              </a:r>
              <a:r>
                <a:rPr b="1">
                  <a:solidFill>
                    <a:srgbClr val="993300"/>
                  </a:solidFill>
                </a:rPr>
                <a:t>data about the event.</a:t>
              </a:r>
              <a:r>
                <a:rPr>
                  <a:solidFill>
                    <a:schemeClr val="bg2"/>
                  </a:solidFill>
                </a:rPr>
                <a:t> </a:t>
              </a:r>
              <a:endParaRPr>
                <a:solidFill>
                  <a:schemeClr val="bg2"/>
                </a:solidFill>
              </a:endParaRPr>
            </a:p>
            <a:p>
              <a:pPr>
                <a:buClr>
                  <a:srgbClr val="993300"/>
                </a:buClr>
                <a:buFont typeface="Wingdings" panose="05000000000000000000" pitchFamily="2" charset="2"/>
                <a:buChar char="è"/>
              </a:pPr>
              <a:r>
                <a:rPr>
                  <a:solidFill>
                    <a:schemeClr val="bg2"/>
                  </a:solidFill>
                </a:rPr>
                <a:t>When data is captured while the operating event occurs, the recording process can execute </a:t>
              </a:r>
              <a:r>
                <a:rPr b="1">
                  <a:solidFill>
                    <a:srgbClr val="993300"/>
                  </a:solidFill>
                </a:rPr>
                <a:t>business rules</a:t>
              </a:r>
              <a:r>
                <a:rPr>
                  <a:solidFill>
                    <a:schemeClr val="bg2"/>
                  </a:solidFill>
                </a:rPr>
                <a:t> specified by management for each operating event.  </a:t>
              </a:r>
              <a:endParaRPr>
                <a:solidFill>
                  <a:schemeClr val="bg2"/>
                </a:solidFill>
              </a:endParaRPr>
            </a:p>
            <a:p>
              <a:pPr>
                <a:buClr>
                  <a:srgbClr val="993300"/>
                </a:buClr>
                <a:buFont typeface="Wingdings" panose="05000000000000000000" pitchFamily="2" charset="2"/>
                <a:buChar char="è"/>
              </a:pPr>
              <a:r>
                <a:rPr>
                  <a:solidFill>
                    <a:schemeClr val="bg2"/>
                  </a:solidFill>
                </a:rPr>
                <a:t>These rules are the guidelines, standards, policies, and/or procedures intended to increase operational and information quality by reducing such problems as errors, irregularities, or fraud.  Ideally, the execution of the operating event and the related </a:t>
              </a:r>
              <a:r>
                <a:rPr sz="1800">
                  <a:solidFill>
                    <a:schemeClr val="bg2"/>
                  </a:solidFill>
                </a:rPr>
                <a:t>information</a:t>
              </a:r>
              <a:r>
                <a:rPr>
                  <a:solidFill>
                    <a:schemeClr val="bg2"/>
                  </a:solidFill>
                </a:rPr>
                <a:t> process </a:t>
              </a:r>
              <a:r>
                <a:rPr b="1">
                  <a:solidFill>
                    <a:srgbClr val="993300"/>
                  </a:solidFill>
                </a:rPr>
                <a:t>occur simultaneously. </a:t>
              </a:r>
              <a:endParaRPr b="1">
                <a:solidFill>
                  <a:srgbClr val="993300"/>
                </a:solidFill>
              </a:endParaRPr>
            </a:p>
          </p:txBody>
        </p:sp>
      </p:grpSp>
      <p:grpSp>
        <p:nvGrpSpPr>
          <p:cNvPr id="19517" name="Group 19516"/>
          <p:cNvGrpSpPr/>
          <p:nvPr/>
        </p:nvGrpSpPr>
        <p:grpSpPr>
          <a:xfrm>
            <a:off x="228600" y="1600200"/>
            <a:ext cx="8915400" cy="4921250"/>
            <a:chOff x="144" y="1008"/>
            <a:chExt cx="5616" cy="3429"/>
          </a:xfrm>
        </p:grpSpPr>
        <p:grpSp>
          <p:nvGrpSpPr>
            <p:cNvPr id="19509" name="Group 19508"/>
            <p:cNvGrpSpPr/>
            <p:nvPr/>
          </p:nvGrpSpPr>
          <p:grpSpPr>
            <a:xfrm>
              <a:off x="288" y="1008"/>
              <a:ext cx="5232" cy="1168"/>
              <a:chOff x="288" y="2112"/>
              <a:chExt cx="5232" cy="1168"/>
            </a:xfrm>
          </p:grpSpPr>
          <p:sp>
            <p:nvSpPr>
              <p:cNvPr id="19489" name="Oval 19488"/>
              <p:cNvSpPr/>
              <p:nvPr/>
            </p:nvSpPr>
            <p:spPr>
              <a:xfrm>
                <a:off x="2234" y="2112"/>
                <a:ext cx="1062" cy="1022"/>
              </a:xfrm>
              <a:prstGeom prst="ellipse">
                <a:avLst/>
              </a:prstGeom>
              <a:solidFill>
                <a:schemeClr val="accent2"/>
              </a:solidFill>
              <a:ln w="12700" cap="flat" cmpd="sng">
                <a:solidFill>
                  <a:schemeClr val="tx1"/>
                </a:solidFill>
                <a:prstDash val="solid"/>
                <a:headEnd type="none" w="med" len="med"/>
                <a:tailEnd type="none" w="med" len="med"/>
              </a:ln>
            </p:spPr>
            <p:txBody>
              <a:bodyPr wrap="none" lIns="101600" tIns="50800" rIns="101600" bIns="50800" anchor="ctr" anchorCtr="0"/>
              <a:p>
                <a:pPr algn="ctr" defTabSz="1106805"/>
                <a:r>
                  <a:rPr sz="2400">
                    <a:solidFill>
                      <a:schemeClr val="bg2"/>
                    </a:solidFill>
                  </a:rPr>
                  <a:t>Maintaining</a:t>
                </a:r>
                <a:endParaRPr sz="2400">
                  <a:solidFill>
                    <a:schemeClr val="bg2"/>
                  </a:solidFill>
                </a:endParaRPr>
              </a:p>
              <a:p>
                <a:pPr algn="ctr" defTabSz="1106805"/>
                <a:r>
                  <a:rPr sz="2400">
                    <a:solidFill>
                      <a:schemeClr val="bg2"/>
                    </a:solidFill>
                  </a:rPr>
                  <a:t>Process</a:t>
                </a:r>
                <a:endParaRPr>
                  <a:solidFill>
                    <a:schemeClr val="bg2"/>
                  </a:solidFill>
                </a:endParaRPr>
              </a:p>
            </p:txBody>
          </p:sp>
          <p:sp>
            <p:nvSpPr>
              <p:cNvPr id="19490" name="Straight Connector 19489"/>
              <p:cNvSpPr/>
              <p:nvPr/>
            </p:nvSpPr>
            <p:spPr>
              <a:xfrm flipH="1">
                <a:off x="3264" y="2256"/>
                <a:ext cx="1083" cy="0"/>
              </a:xfrm>
              <a:prstGeom prst="line">
                <a:avLst/>
              </a:prstGeom>
              <a:ln w="12700" cap="flat" cmpd="sng">
                <a:solidFill>
                  <a:schemeClr val="tx1"/>
                </a:solidFill>
                <a:prstDash val="solid"/>
                <a:headEnd type="none" w="sm" len="sm"/>
                <a:tailEnd type="stealth" w="med" len="lg"/>
              </a:ln>
            </p:spPr>
          </p:sp>
          <p:sp>
            <p:nvSpPr>
              <p:cNvPr id="19491" name="Rectangles 19490"/>
              <p:cNvSpPr/>
              <p:nvPr/>
            </p:nvSpPr>
            <p:spPr>
              <a:xfrm>
                <a:off x="3524" y="2304"/>
                <a:ext cx="695" cy="284"/>
              </a:xfrm>
              <a:prstGeom prst="rect">
                <a:avLst/>
              </a:prstGeom>
              <a:solidFill>
                <a:schemeClr val="accent2"/>
              </a:solidFill>
              <a:ln w="9525">
                <a:noFill/>
              </a:ln>
            </p:spPr>
            <p:txBody>
              <a:bodyPr lIns="101600" tIns="50800" rIns="101600" bIns="50800">
                <a:spAutoFit/>
              </a:bodyPr>
              <a:p>
                <a:pPr algn="ctr" defTabSz="1106805"/>
                <a:r>
                  <a:rPr>
                    <a:solidFill>
                      <a:schemeClr val="bg2"/>
                    </a:solidFill>
                  </a:rPr>
                  <a:t>Stimulus</a:t>
                </a:r>
                <a:endParaRPr>
                  <a:solidFill>
                    <a:schemeClr val="bg2"/>
                  </a:solidFill>
                </a:endParaRPr>
              </a:p>
            </p:txBody>
          </p:sp>
          <p:sp>
            <p:nvSpPr>
              <p:cNvPr id="19492" name="Straight Connector 19491"/>
              <p:cNvSpPr/>
              <p:nvPr/>
            </p:nvSpPr>
            <p:spPr>
              <a:xfrm>
                <a:off x="3300" y="2583"/>
                <a:ext cx="1070" cy="0"/>
              </a:xfrm>
              <a:prstGeom prst="line">
                <a:avLst/>
              </a:prstGeom>
              <a:ln w="12700" cap="flat" cmpd="sng">
                <a:solidFill>
                  <a:schemeClr val="tx1"/>
                </a:solidFill>
                <a:prstDash val="solid"/>
                <a:headEnd type="none" w="sm" len="sm"/>
                <a:tailEnd type="stealth" w="med" len="lg"/>
              </a:ln>
            </p:spPr>
          </p:sp>
          <p:sp>
            <p:nvSpPr>
              <p:cNvPr id="19493" name="Rectangles 19492"/>
              <p:cNvSpPr/>
              <p:nvPr/>
            </p:nvSpPr>
            <p:spPr>
              <a:xfrm>
                <a:off x="3501" y="2636"/>
                <a:ext cx="741" cy="283"/>
              </a:xfrm>
              <a:prstGeom prst="rect">
                <a:avLst/>
              </a:prstGeom>
              <a:solidFill>
                <a:schemeClr val="accent2"/>
              </a:solidFill>
              <a:ln w="9525">
                <a:noFill/>
              </a:ln>
            </p:spPr>
            <p:txBody>
              <a:bodyPr wrap="none" lIns="101600" tIns="50800" rIns="101600" bIns="50800">
                <a:spAutoFit/>
              </a:bodyPr>
              <a:p>
                <a:pPr algn="ctr" defTabSz="1106805"/>
                <a:r>
                  <a:rPr>
                    <a:solidFill>
                      <a:schemeClr val="bg2"/>
                    </a:solidFill>
                  </a:rPr>
                  <a:t>Response</a:t>
                </a:r>
                <a:endParaRPr>
                  <a:solidFill>
                    <a:schemeClr val="bg2"/>
                  </a:solidFill>
                </a:endParaRPr>
              </a:p>
            </p:txBody>
          </p:sp>
          <p:sp>
            <p:nvSpPr>
              <p:cNvPr id="19495" name="Straight Connector 19494"/>
              <p:cNvSpPr/>
              <p:nvPr/>
            </p:nvSpPr>
            <p:spPr>
              <a:xfrm>
                <a:off x="3215" y="2941"/>
                <a:ext cx="1155" cy="0"/>
              </a:xfrm>
              <a:prstGeom prst="line">
                <a:avLst/>
              </a:prstGeom>
              <a:ln w="12700" cap="flat" cmpd="sng">
                <a:solidFill>
                  <a:schemeClr val="tx1"/>
                </a:solidFill>
                <a:prstDash val="solid"/>
                <a:headEnd type="none" w="sm" len="sm"/>
                <a:tailEnd type="stealth" w="med" len="lg"/>
              </a:ln>
            </p:spPr>
          </p:sp>
          <p:sp>
            <p:nvSpPr>
              <p:cNvPr id="19496" name="Rectangles 19495"/>
              <p:cNvSpPr/>
              <p:nvPr/>
            </p:nvSpPr>
            <p:spPr>
              <a:xfrm>
                <a:off x="3376" y="2997"/>
                <a:ext cx="899" cy="283"/>
              </a:xfrm>
              <a:prstGeom prst="rect">
                <a:avLst/>
              </a:prstGeom>
              <a:solidFill>
                <a:schemeClr val="accent2"/>
              </a:solidFill>
              <a:ln w="9525">
                <a:noFill/>
              </a:ln>
            </p:spPr>
            <p:txBody>
              <a:bodyPr wrap="none" lIns="101600" tIns="50800" rIns="101600" bIns="50800">
                <a:spAutoFit/>
              </a:bodyPr>
              <a:p>
                <a:pPr algn="ctr" defTabSz="1106805"/>
                <a:r>
                  <a:rPr>
                    <a:solidFill>
                      <a:schemeClr val="bg2"/>
                    </a:solidFill>
                  </a:rPr>
                  <a:t>Notification</a:t>
                </a:r>
                <a:endParaRPr>
                  <a:solidFill>
                    <a:schemeClr val="bg2"/>
                  </a:solidFill>
                </a:endParaRPr>
              </a:p>
            </p:txBody>
          </p:sp>
          <p:sp>
            <p:nvSpPr>
              <p:cNvPr id="19498" name="Straight Connector 19497"/>
              <p:cNvSpPr/>
              <p:nvPr/>
            </p:nvSpPr>
            <p:spPr>
              <a:xfrm>
                <a:off x="302" y="2479"/>
                <a:ext cx="1013" cy="0"/>
              </a:xfrm>
              <a:prstGeom prst="line">
                <a:avLst/>
              </a:prstGeom>
              <a:ln w="12700" cap="flat" cmpd="sng">
                <a:solidFill>
                  <a:schemeClr val="tx1"/>
                </a:solidFill>
                <a:prstDash val="solid"/>
                <a:headEnd type="none" w="sm" len="sm"/>
                <a:tailEnd type="none" w="sm" len="sm"/>
              </a:ln>
            </p:spPr>
          </p:sp>
          <p:sp>
            <p:nvSpPr>
              <p:cNvPr id="19499" name="Straight Connector 19498"/>
              <p:cNvSpPr/>
              <p:nvPr/>
            </p:nvSpPr>
            <p:spPr>
              <a:xfrm>
                <a:off x="288" y="2794"/>
                <a:ext cx="1040" cy="0"/>
              </a:xfrm>
              <a:prstGeom prst="line">
                <a:avLst/>
              </a:prstGeom>
              <a:ln w="12700" cap="flat" cmpd="sng">
                <a:solidFill>
                  <a:schemeClr val="tx1"/>
                </a:solidFill>
                <a:prstDash val="solid"/>
                <a:headEnd type="none" w="sm" len="sm"/>
                <a:tailEnd type="none" w="sm" len="sm"/>
              </a:ln>
            </p:spPr>
          </p:sp>
          <p:sp>
            <p:nvSpPr>
              <p:cNvPr id="19500" name="Rectangles 19499"/>
              <p:cNvSpPr/>
              <p:nvPr/>
            </p:nvSpPr>
            <p:spPr>
              <a:xfrm>
                <a:off x="572" y="2514"/>
                <a:ext cx="430" cy="283"/>
              </a:xfrm>
              <a:prstGeom prst="rect">
                <a:avLst/>
              </a:prstGeom>
              <a:solidFill>
                <a:schemeClr val="accent2"/>
              </a:solidFill>
              <a:ln w="9525">
                <a:noFill/>
              </a:ln>
            </p:spPr>
            <p:txBody>
              <a:bodyPr wrap="none" lIns="101600" tIns="50800" rIns="101600" bIns="50800">
                <a:spAutoFit/>
              </a:bodyPr>
              <a:p>
                <a:pPr algn="ctr" defTabSz="1106805"/>
                <a:r>
                  <a:rPr>
                    <a:solidFill>
                      <a:schemeClr val="bg2"/>
                    </a:solidFill>
                  </a:rPr>
                  <a:t>Data</a:t>
                </a:r>
                <a:endParaRPr>
                  <a:solidFill>
                    <a:schemeClr val="bg2"/>
                  </a:solidFill>
                </a:endParaRPr>
              </a:p>
            </p:txBody>
          </p:sp>
          <p:sp>
            <p:nvSpPr>
              <p:cNvPr id="19502" name="Straight Connector 19501"/>
              <p:cNvSpPr/>
              <p:nvPr/>
            </p:nvSpPr>
            <p:spPr>
              <a:xfrm>
                <a:off x="1295" y="2656"/>
                <a:ext cx="888" cy="1"/>
              </a:xfrm>
              <a:prstGeom prst="line">
                <a:avLst/>
              </a:prstGeom>
              <a:ln w="12700" cap="flat" cmpd="sng">
                <a:solidFill>
                  <a:schemeClr val="tx1"/>
                </a:solidFill>
                <a:prstDash val="solid"/>
                <a:headEnd type="stealth" w="med" len="lg"/>
                <a:tailEnd type="stealth" w="med" len="lg"/>
              </a:ln>
            </p:spPr>
          </p:sp>
          <p:graphicFrame>
            <p:nvGraphicFramePr>
              <p:cNvPr id="19508" name="Object 19507"/>
              <p:cNvGraphicFramePr/>
              <p:nvPr/>
            </p:nvGraphicFramePr>
            <p:xfrm>
              <a:off x="4368" y="2236"/>
              <a:ext cx="1152" cy="1026"/>
            </p:xfrm>
            <a:graphic>
              <a:graphicData uri="http://schemas.openxmlformats.org/presentationml/2006/ole">
                <mc:AlternateContent xmlns:mc="http://schemas.openxmlformats.org/markup-compatibility/2006">
                  <mc:Choice xmlns:v="urn:schemas-microsoft-com:vml" Requires="v">
                    <p:oleObj spid="_x0000_s3081" name="" r:id="rId3" imgW="1878965" imgH="1674495" progId="MS_ClipArt_Gallery.2">
                      <p:embed/>
                    </p:oleObj>
                  </mc:Choice>
                  <mc:Fallback>
                    <p:oleObj name="" r:id="rId3" imgW="1878965" imgH="1674495" progId="MS_ClipArt_Gallery.2">
                      <p:embed/>
                      <p:pic>
                        <p:nvPicPr>
                          <p:cNvPr id="0" name="Picture 3080"/>
                          <p:cNvPicPr/>
                          <p:nvPr/>
                        </p:nvPicPr>
                        <p:blipFill>
                          <a:blip r:embed="rId4"/>
                          <a:stretch>
                            <a:fillRect/>
                          </a:stretch>
                        </p:blipFill>
                        <p:spPr>
                          <a:xfrm>
                            <a:off x="4368" y="2236"/>
                            <a:ext cx="1152" cy="1026"/>
                          </a:xfrm>
                          <a:prstGeom prst="rect">
                            <a:avLst/>
                          </a:prstGeom>
                          <a:noFill/>
                          <a:ln w="38100">
                            <a:noFill/>
                            <a:miter/>
                          </a:ln>
                        </p:spPr>
                      </p:pic>
                    </p:oleObj>
                  </mc:Fallback>
                </mc:AlternateContent>
              </a:graphicData>
            </a:graphic>
          </p:graphicFrame>
        </p:grpSp>
        <p:sp>
          <p:nvSpPr>
            <p:cNvPr id="19514" name="Folded Corner 19513"/>
            <p:cNvSpPr/>
            <p:nvPr/>
          </p:nvSpPr>
          <p:spPr>
            <a:xfrm>
              <a:off x="144" y="2236"/>
              <a:ext cx="5616" cy="2201"/>
            </a:xfrm>
            <a:prstGeom prst="foldedCorner">
              <a:avLst>
                <a:gd name="adj" fmla="val 12500"/>
              </a:avLst>
            </a:prstGeom>
            <a:solidFill>
              <a:schemeClr val="tx1"/>
            </a:solidFill>
            <a:ln w="12700" cap="flat" cmpd="sng">
              <a:solidFill>
                <a:schemeClr val="bg2"/>
              </a:solidFill>
              <a:prstDash val="solid"/>
              <a:headEnd type="none" w="sm" len="sm"/>
              <a:tailEnd type="none" w="sm" len="sm"/>
            </a:ln>
          </p:spPr>
          <p:txBody>
            <a:bodyPr anchor="ctr" anchorCtr="0">
              <a:spAutoFit/>
            </a:bodyPr>
            <a:p>
              <a:pPr>
                <a:buClr>
                  <a:srgbClr val="993300"/>
                </a:buClr>
                <a:buFont typeface="Wingdings" panose="05000000000000000000" pitchFamily="2" charset="2"/>
                <a:buChar char="è"/>
              </a:pPr>
              <a:r>
                <a:rPr>
                  <a:solidFill>
                    <a:schemeClr val="bg2"/>
                  </a:solidFill>
                </a:rPr>
                <a:t>To support a business process, a system must collect data about the resources, agents, and locations that define the operating events. The system must allow the data to be kept current. </a:t>
              </a:r>
              <a:endParaRPr>
                <a:solidFill>
                  <a:schemeClr val="bg2"/>
                </a:solidFill>
              </a:endParaRPr>
            </a:p>
            <a:p>
              <a:pPr>
                <a:buClr>
                  <a:srgbClr val="993300"/>
                </a:buClr>
                <a:buFont typeface="Wingdings" panose="05000000000000000000" pitchFamily="2" charset="2"/>
                <a:buChar char="è"/>
              </a:pPr>
              <a:r>
                <a:rPr>
                  <a:solidFill>
                    <a:schemeClr val="bg2"/>
                  </a:solidFill>
                </a:rPr>
                <a:t>Maintaining reference data involves </a:t>
              </a:r>
              <a:r>
                <a:rPr b="1">
                  <a:solidFill>
                    <a:srgbClr val="993300"/>
                  </a:solidFill>
                </a:rPr>
                <a:t>adding, deleting, or modifying data</a:t>
              </a:r>
              <a:r>
                <a:rPr>
                  <a:solidFill>
                    <a:schemeClr val="bg2"/>
                  </a:solidFill>
                </a:rPr>
                <a:t> about resources, agents, and locations (e.g., changing products offered by a vendor; changing an employee's marital status; and adding a new vendor to the vendor list). </a:t>
              </a:r>
              <a:endParaRPr>
                <a:solidFill>
                  <a:schemeClr val="bg2"/>
                </a:solidFill>
              </a:endParaRPr>
            </a:p>
            <a:p>
              <a:pPr>
                <a:buClr>
                  <a:srgbClr val="993300"/>
                </a:buClr>
                <a:buFont typeface="Wingdings" panose="05000000000000000000" pitchFamily="2" charset="2"/>
                <a:buChar char="è"/>
              </a:pPr>
              <a:r>
                <a:rPr>
                  <a:solidFill>
                    <a:schemeClr val="bg2"/>
                  </a:solidFill>
                </a:rPr>
                <a:t>The objective is to maintain accurate, complete, and timely data about the resources, agents, and locations involved in operating events for the process you are modeling.</a:t>
              </a:r>
              <a:endParaRPr>
                <a:solidFill>
                  <a:schemeClr val="bg2"/>
                </a:solidFill>
              </a:endParaRPr>
            </a:p>
          </p:txBody>
        </p:sp>
      </p:grpSp>
      <p:grpSp>
        <p:nvGrpSpPr>
          <p:cNvPr id="19516" name="Group 19515"/>
          <p:cNvGrpSpPr/>
          <p:nvPr/>
        </p:nvGrpSpPr>
        <p:grpSpPr>
          <a:xfrm>
            <a:off x="228600" y="1447800"/>
            <a:ext cx="8915400" cy="5056188"/>
            <a:chOff x="144" y="1008"/>
            <a:chExt cx="5616" cy="3380"/>
          </a:xfrm>
        </p:grpSpPr>
        <p:grpSp>
          <p:nvGrpSpPr>
            <p:cNvPr id="19511" name="Group 19510"/>
            <p:cNvGrpSpPr/>
            <p:nvPr/>
          </p:nvGrpSpPr>
          <p:grpSpPr>
            <a:xfrm>
              <a:off x="240" y="1008"/>
              <a:ext cx="5259" cy="1131"/>
              <a:chOff x="288" y="3205"/>
              <a:chExt cx="5259" cy="1131"/>
            </a:xfrm>
          </p:grpSpPr>
          <p:sp>
            <p:nvSpPr>
              <p:cNvPr id="19474" name="Oval 19473"/>
              <p:cNvSpPr/>
              <p:nvPr/>
            </p:nvSpPr>
            <p:spPr>
              <a:xfrm>
                <a:off x="2256" y="3205"/>
                <a:ext cx="1067" cy="1023"/>
              </a:xfrm>
              <a:prstGeom prst="ellipse">
                <a:avLst/>
              </a:prstGeom>
              <a:solidFill>
                <a:schemeClr val="tx2"/>
              </a:solidFill>
              <a:ln w="12700" cap="flat" cmpd="sng">
                <a:solidFill>
                  <a:schemeClr val="tx1"/>
                </a:solidFill>
                <a:prstDash val="solid"/>
                <a:headEnd type="none" w="med" len="med"/>
                <a:tailEnd type="none" w="med" len="med"/>
              </a:ln>
            </p:spPr>
            <p:txBody>
              <a:bodyPr wrap="none" lIns="101600" tIns="50800" rIns="101600" bIns="50800" anchor="ctr" anchorCtr="0"/>
              <a:p>
                <a:pPr algn="ctr" defTabSz="1106805"/>
                <a:r>
                  <a:rPr sz="2400">
                    <a:solidFill>
                      <a:schemeClr val="bg2"/>
                    </a:solidFill>
                  </a:rPr>
                  <a:t>Reporting</a:t>
                </a:r>
                <a:endParaRPr sz="2400">
                  <a:solidFill>
                    <a:schemeClr val="bg2"/>
                  </a:solidFill>
                </a:endParaRPr>
              </a:p>
              <a:p>
                <a:pPr algn="ctr" defTabSz="1106805"/>
                <a:r>
                  <a:rPr sz="2400">
                    <a:solidFill>
                      <a:schemeClr val="bg2"/>
                    </a:solidFill>
                  </a:rPr>
                  <a:t>Process</a:t>
                </a:r>
                <a:endParaRPr>
                  <a:solidFill>
                    <a:schemeClr val="bg2"/>
                  </a:solidFill>
                </a:endParaRPr>
              </a:p>
            </p:txBody>
          </p:sp>
          <p:sp>
            <p:nvSpPr>
              <p:cNvPr id="19475" name="Straight Connector 19474"/>
              <p:cNvSpPr/>
              <p:nvPr/>
            </p:nvSpPr>
            <p:spPr>
              <a:xfrm flipH="1">
                <a:off x="3168" y="3312"/>
                <a:ext cx="1089" cy="0"/>
              </a:xfrm>
              <a:prstGeom prst="line">
                <a:avLst/>
              </a:prstGeom>
              <a:ln w="12700" cap="flat" cmpd="sng">
                <a:solidFill>
                  <a:schemeClr val="tx1"/>
                </a:solidFill>
                <a:prstDash val="solid"/>
                <a:headEnd type="none" w="sm" len="sm"/>
                <a:tailEnd type="stealth" w="med" len="lg"/>
              </a:ln>
            </p:spPr>
          </p:sp>
          <p:sp>
            <p:nvSpPr>
              <p:cNvPr id="19476" name="Rectangles 19475"/>
              <p:cNvSpPr/>
              <p:nvPr/>
            </p:nvSpPr>
            <p:spPr>
              <a:xfrm>
                <a:off x="3554" y="3360"/>
                <a:ext cx="695" cy="272"/>
              </a:xfrm>
              <a:prstGeom prst="rect">
                <a:avLst/>
              </a:prstGeom>
              <a:solidFill>
                <a:schemeClr val="tx2"/>
              </a:solidFill>
              <a:ln w="9525">
                <a:noFill/>
              </a:ln>
            </p:spPr>
            <p:txBody>
              <a:bodyPr lIns="101600" tIns="50800" rIns="101600" bIns="50800">
                <a:spAutoFit/>
              </a:bodyPr>
              <a:p>
                <a:pPr algn="ctr" defTabSz="1106805"/>
                <a:r>
                  <a:rPr>
                    <a:solidFill>
                      <a:schemeClr val="bg2"/>
                    </a:solidFill>
                  </a:rPr>
                  <a:t>Stimulus</a:t>
                </a:r>
                <a:endParaRPr>
                  <a:solidFill>
                    <a:schemeClr val="bg2"/>
                  </a:solidFill>
                </a:endParaRPr>
              </a:p>
            </p:txBody>
          </p:sp>
          <p:grpSp>
            <p:nvGrpSpPr>
              <p:cNvPr id="19480" name="Group 19479"/>
              <p:cNvGrpSpPr/>
              <p:nvPr/>
            </p:nvGrpSpPr>
            <p:grpSpPr>
              <a:xfrm>
                <a:off x="288" y="3598"/>
                <a:ext cx="1045" cy="317"/>
                <a:chOff x="962" y="3247"/>
                <a:chExt cx="1045" cy="317"/>
              </a:xfrm>
            </p:grpSpPr>
            <p:sp>
              <p:nvSpPr>
                <p:cNvPr id="19477" name="Straight Connector 19476"/>
                <p:cNvSpPr/>
                <p:nvPr/>
              </p:nvSpPr>
              <p:spPr>
                <a:xfrm>
                  <a:off x="975" y="3247"/>
                  <a:ext cx="1018" cy="0"/>
                </a:xfrm>
                <a:prstGeom prst="line">
                  <a:avLst/>
                </a:prstGeom>
                <a:ln w="12700" cap="flat" cmpd="sng">
                  <a:solidFill>
                    <a:schemeClr val="tx1"/>
                  </a:solidFill>
                  <a:prstDash val="solid"/>
                  <a:headEnd type="none" w="sm" len="sm"/>
                  <a:tailEnd type="none" w="sm" len="sm"/>
                </a:ln>
              </p:spPr>
            </p:sp>
            <p:sp>
              <p:nvSpPr>
                <p:cNvPr id="19478" name="Straight Connector 19477"/>
                <p:cNvSpPr/>
                <p:nvPr/>
              </p:nvSpPr>
              <p:spPr>
                <a:xfrm>
                  <a:off x="962" y="3564"/>
                  <a:ext cx="1045" cy="0"/>
                </a:xfrm>
                <a:prstGeom prst="line">
                  <a:avLst/>
                </a:prstGeom>
                <a:ln w="12700" cap="flat" cmpd="sng">
                  <a:solidFill>
                    <a:schemeClr val="tx1"/>
                  </a:solidFill>
                  <a:prstDash val="solid"/>
                  <a:headEnd type="none" w="sm" len="sm"/>
                  <a:tailEnd type="none" w="sm" len="sm"/>
                </a:ln>
              </p:spPr>
            </p:sp>
            <p:sp>
              <p:nvSpPr>
                <p:cNvPr id="19479" name="Rectangles 19478"/>
                <p:cNvSpPr/>
                <p:nvPr/>
              </p:nvSpPr>
              <p:spPr>
                <a:xfrm>
                  <a:off x="1249" y="3282"/>
                  <a:ext cx="430" cy="271"/>
                </a:xfrm>
                <a:prstGeom prst="rect">
                  <a:avLst/>
                </a:prstGeom>
                <a:solidFill>
                  <a:schemeClr val="tx2"/>
                </a:solidFill>
                <a:ln w="9525">
                  <a:noFill/>
                </a:ln>
              </p:spPr>
              <p:txBody>
                <a:bodyPr wrap="none" lIns="101600" tIns="50800" rIns="101600" bIns="50800">
                  <a:spAutoFit/>
                </a:bodyPr>
                <a:p>
                  <a:pPr algn="ctr" defTabSz="1106805"/>
                  <a:r>
                    <a:rPr>
                      <a:solidFill>
                        <a:schemeClr val="bg2"/>
                      </a:solidFill>
                    </a:rPr>
                    <a:t>Data</a:t>
                  </a:r>
                  <a:endParaRPr>
                    <a:solidFill>
                      <a:schemeClr val="bg2"/>
                    </a:solidFill>
                  </a:endParaRPr>
                </a:p>
              </p:txBody>
            </p:sp>
          </p:grpSp>
          <p:grpSp>
            <p:nvGrpSpPr>
              <p:cNvPr id="19483" name="Group 19482"/>
              <p:cNvGrpSpPr/>
              <p:nvPr/>
            </p:nvGrpSpPr>
            <p:grpSpPr>
              <a:xfrm>
                <a:off x="3327" y="3650"/>
                <a:ext cx="1074" cy="325"/>
                <a:chOff x="4001" y="3299"/>
                <a:chExt cx="1074" cy="325"/>
              </a:xfrm>
            </p:grpSpPr>
            <p:sp>
              <p:nvSpPr>
                <p:cNvPr id="19481" name="Straight Connector 19480"/>
                <p:cNvSpPr/>
                <p:nvPr/>
              </p:nvSpPr>
              <p:spPr>
                <a:xfrm>
                  <a:off x="4001" y="3299"/>
                  <a:ext cx="1074" cy="0"/>
                </a:xfrm>
                <a:prstGeom prst="line">
                  <a:avLst/>
                </a:prstGeom>
                <a:ln w="12700" cap="flat" cmpd="sng">
                  <a:solidFill>
                    <a:schemeClr val="tx1"/>
                  </a:solidFill>
                  <a:prstDash val="solid"/>
                  <a:headEnd type="none" w="sm" len="sm"/>
                  <a:tailEnd type="stealth" w="med" len="lg"/>
                </a:ln>
              </p:spPr>
            </p:sp>
            <p:sp>
              <p:nvSpPr>
                <p:cNvPr id="19482" name="Rectangles 19481"/>
                <p:cNvSpPr/>
                <p:nvPr/>
              </p:nvSpPr>
              <p:spPr>
                <a:xfrm>
                  <a:off x="4203" y="3353"/>
                  <a:ext cx="741" cy="271"/>
                </a:xfrm>
                <a:prstGeom prst="rect">
                  <a:avLst/>
                </a:prstGeom>
                <a:solidFill>
                  <a:schemeClr val="tx2"/>
                </a:solidFill>
                <a:ln w="9525">
                  <a:noFill/>
                </a:ln>
              </p:spPr>
              <p:txBody>
                <a:bodyPr wrap="none" lIns="101600" tIns="50800" rIns="101600" bIns="50800">
                  <a:spAutoFit/>
                </a:bodyPr>
                <a:p>
                  <a:pPr algn="ctr" defTabSz="1106805"/>
                  <a:r>
                    <a:rPr>
                      <a:solidFill>
                        <a:schemeClr val="bg2"/>
                      </a:solidFill>
                    </a:rPr>
                    <a:t>Response</a:t>
                  </a:r>
                  <a:endParaRPr>
                    <a:solidFill>
                      <a:schemeClr val="bg2"/>
                    </a:solidFill>
                  </a:endParaRPr>
                </a:p>
              </p:txBody>
            </p:sp>
          </p:grpSp>
          <p:grpSp>
            <p:nvGrpSpPr>
              <p:cNvPr id="19486" name="Group 19485"/>
              <p:cNvGrpSpPr/>
              <p:nvPr/>
            </p:nvGrpSpPr>
            <p:grpSpPr>
              <a:xfrm>
                <a:off x="3255" y="4007"/>
                <a:ext cx="1161" cy="329"/>
                <a:chOff x="3929" y="3656"/>
                <a:chExt cx="1161" cy="329"/>
              </a:xfrm>
            </p:grpSpPr>
            <p:sp>
              <p:nvSpPr>
                <p:cNvPr id="19484" name="Straight Connector 19483"/>
                <p:cNvSpPr/>
                <p:nvPr/>
              </p:nvSpPr>
              <p:spPr>
                <a:xfrm>
                  <a:off x="3929" y="3656"/>
                  <a:ext cx="1161" cy="0"/>
                </a:xfrm>
                <a:prstGeom prst="line">
                  <a:avLst/>
                </a:prstGeom>
                <a:ln w="12700" cap="flat" cmpd="sng">
                  <a:solidFill>
                    <a:schemeClr val="tx1"/>
                  </a:solidFill>
                  <a:prstDash val="solid"/>
                  <a:headEnd type="none" w="sm" len="sm"/>
                  <a:tailEnd type="stealth" w="med" len="lg"/>
                </a:ln>
              </p:spPr>
            </p:sp>
            <p:sp>
              <p:nvSpPr>
                <p:cNvPr id="19485" name="Rectangles 19484"/>
                <p:cNvSpPr/>
                <p:nvPr/>
              </p:nvSpPr>
              <p:spPr>
                <a:xfrm>
                  <a:off x="4094" y="3714"/>
                  <a:ext cx="899" cy="271"/>
                </a:xfrm>
                <a:prstGeom prst="rect">
                  <a:avLst/>
                </a:prstGeom>
                <a:solidFill>
                  <a:schemeClr val="tx2"/>
                </a:solidFill>
                <a:ln w="9525">
                  <a:noFill/>
                </a:ln>
              </p:spPr>
              <p:txBody>
                <a:bodyPr wrap="none" lIns="101600" tIns="50800" rIns="101600" bIns="50800">
                  <a:spAutoFit/>
                </a:bodyPr>
                <a:p>
                  <a:pPr algn="ctr" defTabSz="1106805"/>
                  <a:r>
                    <a:rPr>
                      <a:solidFill>
                        <a:schemeClr val="bg2"/>
                      </a:solidFill>
                    </a:rPr>
                    <a:t>Notification</a:t>
                  </a:r>
                  <a:endParaRPr>
                    <a:solidFill>
                      <a:schemeClr val="bg2"/>
                    </a:solidFill>
                  </a:endParaRPr>
                </a:p>
              </p:txBody>
            </p:sp>
          </p:grpSp>
          <p:sp>
            <p:nvSpPr>
              <p:cNvPr id="19487" name="Straight Connector 19486"/>
              <p:cNvSpPr/>
              <p:nvPr/>
            </p:nvSpPr>
            <p:spPr>
              <a:xfrm flipV="1">
                <a:off x="1348" y="3744"/>
                <a:ext cx="864" cy="0"/>
              </a:xfrm>
              <a:prstGeom prst="line">
                <a:avLst/>
              </a:prstGeom>
              <a:ln w="12700" cap="flat" cmpd="sng">
                <a:solidFill>
                  <a:schemeClr val="tx1"/>
                </a:solidFill>
                <a:prstDash val="solid"/>
                <a:headEnd type="none" w="med" len="lg"/>
                <a:tailEnd type="arrow" w="med" len="med"/>
              </a:ln>
            </p:spPr>
          </p:sp>
          <p:graphicFrame>
            <p:nvGraphicFramePr>
              <p:cNvPr id="19510" name="Object 19509"/>
              <p:cNvGraphicFramePr/>
              <p:nvPr/>
            </p:nvGraphicFramePr>
            <p:xfrm>
              <a:off x="4512" y="3287"/>
              <a:ext cx="1035" cy="1033"/>
            </p:xfrm>
            <a:graphic>
              <a:graphicData uri="http://schemas.openxmlformats.org/presentationml/2006/ole">
                <mc:AlternateContent xmlns:mc="http://schemas.openxmlformats.org/markup-compatibility/2006">
                  <mc:Choice xmlns:v="urn:schemas-microsoft-com:vml" Requires="v">
                    <p:oleObj spid="_x0000_s3083" name="" r:id="rId5" imgW="2329180" imgH="2326005" progId="MS_ClipArt_Gallery.2">
                      <p:embed/>
                    </p:oleObj>
                  </mc:Choice>
                  <mc:Fallback>
                    <p:oleObj name="" r:id="rId5" imgW="2329180" imgH="2326005" progId="MS_ClipArt_Gallery.2">
                      <p:embed/>
                      <p:pic>
                        <p:nvPicPr>
                          <p:cNvPr id="0" name="Picture 3082"/>
                          <p:cNvPicPr/>
                          <p:nvPr/>
                        </p:nvPicPr>
                        <p:blipFill>
                          <a:blip r:embed="rId6"/>
                          <a:stretch>
                            <a:fillRect/>
                          </a:stretch>
                        </p:blipFill>
                        <p:spPr>
                          <a:xfrm>
                            <a:off x="4512" y="3287"/>
                            <a:ext cx="1035" cy="1033"/>
                          </a:xfrm>
                          <a:prstGeom prst="rect">
                            <a:avLst/>
                          </a:prstGeom>
                          <a:noFill/>
                          <a:ln w="38100">
                            <a:noFill/>
                            <a:miter/>
                          </a:ln>
                        </p:spPr>
                      </p:pic>
                    </p:oleObj>
                  </mc:Fallback>
                </mc:AlternateContent>
              </a:graphicData>
            </a:graphic>
          </p:graphicFrame>
        </p:grpSp>
        <p:sp>
          <p:nvSpPr>
            <p:cNvPr id="19515" name="Folded Corner 19514"/>
            <p:cNvSpPr/>
            <p:nvPr/>
          </p:nvSpPr>
          <p:spPr>
            <a:xfrm>
              <a:off x="144" y="2276"/>
              <a:ext cx="5616" cy="2112"/>
            </a:xfrm>
            <a:prstGeom prst="foldedCorner">
              <a:avLst>
                <a:gd name="adj" fmla="val 12500"/>
              </a:avLst>
            </a:prstGeom>
            <a:solidFill>
              <a:schemeClr val="tx1"/>
            </a:solidFill>
            <a:ln w="12700" cap="flat" cmpd="sng">
              <a:solidFill>
                <a:schemeClr val="bg2"/>
              </a:solidFill>
              <a:prstDash val="solid"/>
              <a:headEnd type="none" w="sm" len="sm"/>
              <a:tailEnd type="none" w="sm" len="sm"/>
            </a:ln>
          </p:spPr>
          <p:txBody>
            <a:bodyPr anchor="ctr" anchorCtr="0">
              <a:spAutoFit/>
            </a:bodyPr>
            <a:p>
              <a:pPr>
                <a:buClr>
                  <a:srgbClr val="993300"/>
                </a:buClr>
                <a:buFont typeface="Wingdings" panose="05000000000000000000" pitchFamily="2" charset="2"/>
                <a:buChar char="è"/>
              </a:pPr>
              <a:r>
                <a:rPr>
                  <a:solidFill>
                    <a:schemeClr val="bg2"/>
                  </a:solidFill>
                </a:rPr>
                <a:t>The reporting processes </a:t>
              </a:r>
              <a:r>
                <a:rPr b="1">
                  <a:solidFill>
                    <a:srgbClr val="993300"/>
                  </a:solidFill>
                </a:rPr>
                <a:t>extract</a:t>
              </a:r>
              <a:r>
                <a:rPr>
                  <a:solidFill>
                    <a:schemeClr val="bg2"/>
                  </a:solidFill>
                </a:rPr>
                <a:t> and </a:t>
              </a:r>
              <a:r>
                <a:rPr b="1">
                  <a:solidFill>
                    <a:schemeClr val="bg2"/>
                  </a:solidFill>
                </a:rPr>
                <a:t>convert </a:t>
              </a:r>
              <a:r>
                <a:rPr>
                  <a:solidFill>
                    <a:schemeClr val="bg2"/>
                  </a:solidFill>
                </a:rPr>
                <a:t>stored data about events, resources, agents, and locations into information, and formatting the information for presentation to information customers.</a:t>
              </a:r>
              <a:endParaRPr>
                <a:solidFill>
                  <a:schemeClr val="bg2"/>
                </a:solidFill>
              </a:endParaRPr>
            </a:p>
            <a:p>
              <a:pPr>
                <a:buClr>
                  <a:srgbClr val="993300"/>
                </a:buClr>
                <a:buFont typeface="Wingdings" panose="05000000000000000000" pitchFamily="2" charset="2"/>
                <a:buChar char="è"/>
              </a:pPr>
              <a:r>
                <a:rPr>
                  <a:solidFill>
                    <a:schemeClr val="bg2"/>
                  </a:solidFill>
                </a:rPr>
                <a:t>These views often consist of financial and performance measures and may take the form of hardcopy source documents, hardcopy reports, electronic data flows, or ad hoc queries. </a:t>
              </a:r>
              <a:endParaRPr>
                <a:solidFill>
                  <a:schemeClr val="bg2"/>
                </a:solidFill>
              </a:endParaRPr>
            </a:p>
            <a:p>
              <a:pPr>
                <a:buClr>
                  <a:srgbClr val="993300"/>
                </a:buClr>
                <a:buFont typeface="Wingdings" panose="05000000000000000000" pitchFamily="2" charset="2"/>
                <a:buChar char="è"/>
              </a:pPr>
              <a:r>
                <a:rPr>
                  <a:solidFill>
                    <a:schemeClr val="bg2"/>
                  </a:solidFill>
                </a:rPr>
                <a:t>These data flows authorize actions, provide documentation to other business functions or to outside parties, and support both operational and strategic decision making. </a:t>
              </a:r>
              <a:endParaRPr>
                <a:solidFill>
                  <a:schemeClr val="bg2"/>
                </a:solidFill>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9518"/>
                                        </p:tgtEl>
                                        <p:attrNameLst>
                                          <p:attrName>style.visibility</p:attrName>
                                        </p:attrNameLst>
                                      </p:cBhvr>
                                      <p:to>
                                        <p:strVal val="visible"/>
                                      </p:to>
                                    </p:set>
                                    <p:animEffect transition="in" filter="slide(fromBottom)">
                                      <p:cBhvr>
                                        <p:cTn id="7" dur="500"/>
                                        <p:tgtEl>
                                          <p:spTgt spid="19518"/>
                                        </p:tgtEl>
                                      </p:cBhvr>
                                    </p:animEffect>
                                  </p:childTnLst>
                                  <p:subTnLst>
                                    <p:set>
                                      <p:cBhvr override="childStyle">
                                        <p:cTn dur="1" fill="hold" display="0" masterRel="nextClick" afterEffect="1"/>
                                        <p:tgtEl>
                                          <p:spTgt spid="19518"/>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9517"/>
                                        </p:tgtEl>
                                        <p:attrNameLst>
                                          <p:attrName>style.visibility</p:attrName>
                                        </p:attrNameLst>
                                      </p:cBhvr>
                                      <p:to>
                                        <p:strVal val="visible"/>
                                      </p:to>
                                    </p:set>
                                    <p:animEffect transition="in" filter="slide(fromBottom)">
                                      <p:cBhvr>
                                        <p:cTn id="12" dur="500"/>
                                        <p:tgtEl>
                                          <p:spTgt spid="19517"/>
                                        </p:tgtEl>
                                      </p:cBhvr>
                                    </p:animEffect>
                                  </p:childTnLst>
                                  <p:subTnLst>
                                    <p:set>
                                      <p:cBhvr override="childStyle">
                                        <p:cTn dur="1" fill="hold" display="0" masterRel="nextClick" afterEffect="1"/>
                                        <p:tgtEl>
                                          <p:spTgt spid="1951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9516"/>
                                        </p:tgtEl>
                                        <p:attrNameLst>
                                          <p:attrName>style.visibility</p:attrName>
                                        </p:attrNameLst>
                                      </p:cBhvr>
                                      <p:to>
                                        <p:strVal val="visible"/>
                                      </p:to>
                                    </p:set>
                                    <p:animEffect transition="in" filter="slide(fromBottom)">
                                      <p:cBhvr>
                                        <p:cTn id="17" dur="500"/>
                                        <p:tgtEl>
                                          <p:spTgt spid="19516"/>
                                        </p:tgtEl>
                                      </p:cBhvr>
                                    </p:animEffect>
                                  </p:childTnLst>
                                  <p:subTnLst>
                                    <p:set>
                                      <p:cBhvr override="childStyle">
                                        <p:cTn dur="1" fill="hold" display="0" masterRel="nextClick" afterEffect="1"/>
                                        <p:tgtEl>
                                          <p:spTgt spid="1951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6" name="Title 90115"/>
          <p:cNvSpPr>
            <a:spLocks noGrp="1"/>
          </p:cNvSpPr>
          <p:nvPr>
            <p:ph type="title"/>
          </p:nvPr>
        </p:nvSpPr>
        <p:spPr>
          <a:xfrm>
            <a:off x="228600" y="0"/>
            <a:ext cx="8915400" cy="1136650"/>
          </a:xfrm>
          <a:ln/>
        </p:spPr>
        <p:txBody>
          <a:bodyPr lIns="92075" tIns="46038" rIns="92075" bIns="46038" anchor="b" anchorCtr="0"/>
          <a:p>
            <a:r>
              <a:rPr sz="3200"/>
              <a:t>STEP I-B: Systems Analysis - Structuring Systems Requirements Using Process Modeling</a:t>
            </a:r>
            <a:endParaRPr sz="3200"/>
          </a:p>
        </p:txBody>
      </p:sp>
      <p:sp>
        <p:nvSpPr>
          <p:cNvPr id="90117" name="Text Placeholder 90116"/>
          <p:cNvSpPr>
            <a:spLocks noGrp="1"/>
          </p:cNvSpPr>
          <p:nvPr>
            <p:ph type="body" idx="1"/>
          </p:nvPr>
        </p:nvSpPr>
        <p:spPr>
          <a:ln/>
        </p:spPr>
        <p:txBody>
          <a:bodyPr lIns="92075" tIns="46038" rIns="92075" bIns="46038"/>
          <a:p>
            <a:r>
              <a:t>Some analysis methods create several versions of data flow diagrams, including </a:t>
            </a:r>
          </a:p>
          <a:p>
            <a:pPr lvl="1"/>
            <a:r>
              <a:t>context data flow diagrams, </a:t>
            </a:r>
          </a:p>
          <a:p>
            <a:pPr lvl="1"/>
            <a:r>
              <a:t>data flow diagrams of the current physical system, data flow diagrams of the current logical system, and </a:t>
            </a:r>
          </a:p>
          <a:p>
            <a:pPr lvl="1"/>
            <a:r>
              <a:t>data flow diagrams of the proposed logical system.  </a:t>
            </a:r>
          </a:p>
          <a:p>
            <a:r>
              <a:t>Often, each data flow diagram </a:t>
            </a:r>
            <a:br/>
            <a:r>
              <a:t>includes a thorough description </a:t>
            </a:r>
            <a:br/>
            <a:r>
              <a:t>of each data flow.</a:t>
            </a:r>
          </a:p>
          <a:p/>
        </p:txBody>
      </p:sp>
      <p:graphicFrame>
        <p:nvGraphicFramePr>
          <p:cNvPr id="90119" name="Object 90118"/>
          <p:cNvGraphicFramePr/>
          <p:nvPr/>
        </p:nvGraphicFramePr>
        <p:xfrm>
          <a:off x="4953000" y="4191000"/>
          <a:ext cx="3714750" cy="2084388"/>
        </p:xfrm>
        <a:graphic>
          <a:graphicData uri="http://schemas.openxmlformats.org/presentationml/2006/ole">
            <mc:AlternateContent xmlns:mc="http://schemas.openxmlformats.org/markup-compatibility/2006">
              <mc:Choice xmlns:v="urn:schemas-microsoft-com:vml" Requires="v">
                <p:oleObj spid="_x0000_s3082" name="" r:id="rId1" imgW="6667500" imgH="3742055" progId="MS_ClipArt_Gallery.2">
                  <p:embed/>
                </p:oleObj>
              </mc:Choice>
              <mc:Fallback>
                <p:oleObj name="" r:id="rId1" imgW="6667500" imgH="3742055" progId="MS_ClipArt_Gallery.2">
                  <p:embed/>
                  <p:pic>
                    <p:nvPicPr>
                      <p:cNvPr id="0" name="Picture 3081"/>
                      <p:cNvPicPr/>
                      <p:nvPr/>
                    </p:nvPicPr>
                    <p:blipFill>
                      <a:blip r:embed="rId2"/>
                      <a:stretch>
                        <a:fillRect/>
                      </a:stretch>
                    </p:blipFill>
                    <p:spPr>
                      <a:xfrm>
                        <a:off x="4953000" y="4191000"/>
                        <a:ext cx="3714750" cy="2084388"/>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117">
                                            <p:txEl>
                                              <p:charRg st="0" end="80"/>
                                            </p:txEl>
                                          </p:spTgt>
                                        </p:tgtEl>
                                        <p:attrNameLst>
                                          <p:attrName>style.visibility</p:attrName>
                                        </p:attrNameLst>
                                      </p:cBhvr>
                                    </p:set>
                                  </p:childTnLst>
                                </p:cTn>
                              </p:par>
                              <p:par>
                                <p:cTn id="7" presetID="1" presetClass="entr" presetSubtype="0" fill="hold" grpId="0" nodeType="withEffect">
                                  <p:stCondLst>
                                    <p:cond delay="0"/>
                                  </p:stCondLst>
                                  <p:childTnLst>
                                    <p:set>
                                      <p:cBhvr>
                                        <p:cTn id="8" dur="1" fill="hold">
                                          <p:stCondLst>
                                            <p:cond delay="499"/>
                                          </p:stCondLst>
                                        </p:cTn>
                                        <p:tgtEl>
                                          <p:spTgt spid="90117">
                                            <p:txEl>
                                              <p:charRg st="80" end="109"/>
                                            </p:txEl>
                                          </p:spTgt>
                                        </p:tgtEl>
                                        <p:attrNameLst>
                                          <p:attrName>style.visibility</p:attrName>
                                        </p:attrNameLst>
                                      </p:cBhvr>
                                    </p:set>
                                  </p:childTnLst>
                                </p:cTn>
                              </p:par>
                              <p:par>
                                <p:cTn id="9" presetID="1" presetClass="entr" presetSubtype="0" fill="hold" grpId="0" nodeType="withEffect">
                                  <p:stCondLst>
                                    <p:cond delay="0"/>
                                  </p:stCondLst>
                                  <p:childTnLst>
                                    <p:set>
                                      <p:cBhvr>
                                        <p:cTn id="10" dur="1" fill="hold">
                                          <p:stCondLst>
                                            <p:cond delay="499"/>
                                          </p:stCondLst>
                                        </p:cTn>
                                        <p:tgtEl>
                                          <p:spTgt spid="90117">
                                            <p:txEl>
                                              <p:charRg st="109" end="215"/>
                                            </p:txEl>
                                          </p:spTgt>
                                        </p:tgtEl>
                                        <p:attrNameLst>
                                          <p:attrName>style.visibility</p:attrName>
                                        </p:attrNameLst>
                                      </p:cBhvr>
                                    </p:set>
                                  </p:childTnLst>
                                </p:cTn>
                              </p:par>
                              <p:par>
                                <p:cTn id="11" presetID="1" presetClass="entr" presetSubtype="0" fill="hold" grpId="0" nodeType="withEffect">
                                  <p:stCondLst>
                                    <p:cond delay="0"/>
                                  </p:stCondLst>
                                  <p:childTnLst>
                                    <p:set>
                                      <p:cBhvr>
                                        <p:cTn id="12" dur="1" fill="hold">
                                          <p:stCondLst>
                                            <p:cond delay="499"/>
                                          </p:stCondLst>
                                        </p:cTn>
                                        <p:tgtEl>
                                          <p:spTgt spid="90117">
                                            <p:txEl>
                                              <p:charRg st="215" end="268"/>
                                            </p:txEl>
                                          </p:spTgt>
                                        </p:tgtEl>
                                        <p:attrNameLst>
                                          <p:attrName>style.visibility</p:attrName>
                                        </p:attrNameLst>
                                      </p:cBhvr>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90117">
                                            <p:txEl>
                                              <p:charRg st="268" end="351"/>
                                            </p:txEl>
                                          </p:spTgt>
                                        </p:tgtEl>
                                        <p:attrNameLst>
                                          <p:attrName>style.visibility</p:attrName>
                                        </p:attrNameLst>
                                      </p:cBhvr>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animBg="1" advAuto="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Title 92161"/>
          <p:cNvSpPr>
            <a:spLocks noGrp="1"/>
          </p:cNvSpPr>
          <p:nvPr>
            <p:ph type="title"/>
          </p:nvPr>
        </p:nvSpPr>
        <p:spPr>
          <a:ln/>
        </p:spPr>
        <p:txBody>
          <a:bodyPr lIns="92075" tIns="46038" rIns="92075" bIns="46038" anchor="b" anchorCtr="0"/>
          <a:p>
            <a:r>
              <a:rPr sz="3200"/>
              <a:t>Exhibit 4-4</a:t>
            </a:r>
            <a:br>
              <a:rPr sz="3200"/>
            </a:br>
            <a:r>
              <a:rPr sz="3200"/>
              <a:t>Christopher</a:t>
            </a:r>
            <a:r>
              <a:t> Inc., Context Diagram</a:t>
            </a:r>
          </a:p>
        </p:txBody>
      </p:sp>
      <p:sp>
        <p:nvSpPr>
          <p:cNvPr id="92166" name="Oval 92165"/>
          <p:cNvSpPr/>
          <p:nvPr/>
        </p:nvSpPr>
        <p:spPr>
          <a:xfrm>
            <a:off x="3657600" y="1828800"/>
            <a:ext cx="1981200" cy="1828800"/>
          </a:xfrm>
          <a:prstGeom prst="ellipse">
            <a:avLst/>
          </a:prstGeom>
          <a:solidFill>
            <a:schemeClr val="accent1"/>
          </a:solidFill>
          <a:ln w="12700" cap="flat" cmpd="sng">
            <a:solidFill>
              <a:schemeClr val="tx1"/>
            </a:solidFill>
            <a:prstDash val="solid"/>
            <a:headEnd type="none" w="sm" len="sm"/>
            <a:tailEnd type="none" w="sm" len="sm"/>
          </a:ln>
        </p:spPr>
        <p:txBody>
          <a:bodyPr wrap="none" anchor="ctr" anchorCtr="0"/>
          <a:p>
            <a:pPr algn="ctr"/>
            <a:r>
              <a:rPr sz="2400"/>
              <a:t>O</a:t>
            </a:r>
            <a:endParaRPr sz="2400"/>
          </a:p>
          <a:p>
            <a:pPr algn="ctr"/>
            <a:r>
              <a:rPr sz="2400"/>
              <a:t>Sales / </a:t>
            </a:r>
            <a:endParaRPr sz="2400"/>
          </a:p>
          <a:p>
            <a:pPr algn="ctr"/>
            <a:r>
              <a:rPr sz="2400"/>
              <a:t>collection</a:t>
            </a:r>
            <a:endParaRPr sz="2400"/>
          </a:p>
          <a:p>
            <a:pPr algn="ctr"/>
            <a:r>
              <a:rPr sz="2400"/>
              <a:t>system</a:t>
            </a:r>
            <a:endParaRPr sz="2400"/>
          </a:p>
        </p:txBody>
      </p:sp>
      <p:sp>
        <p:nvSpPr>
          <p:cNvPr id="92172" name="Folded Corner 92171"/>
          <p:cNvSpPr/>
          <p:nvPr/>
        </p:nvSpPr>
        <p:spPr>
          <a:xfrm>
            <a:off x="5334000" y="3581400"/>
            <a:ext cx="3581400" cy="2819400"/>
          </a:xfrm>
          <a:prstGeom prst="foldedCorner">
            <a:avLst>
              <a:gd name="adj" fmla="val 12500"/>
            </a:avLst>
          </a:prstGeom>
          <a:solidFill>
            <a:schemeClr val="tx1"/>
          </a:solidFill>
          <a:ln w="12700" cap="flat" cmpd="sng">
            <a:solidFill>
              <a:schemeClr val="tx1"/>
            </a:solidFill>
            <a:prstDash val="solid"/>
            <a:headEnd type="none" w="sm" len="sm"/>
            <a:tailEnd type="none" w="sm" len="sm"/>
          </a:ln>
        </p:spPr>
        <p:txBody>
          <a:bodyPr anchor="ctr" anchorCtr="0">
            <a:spAutoFit/>
          </a:bodyPr>
          <a:p>
            <a:pPr algn="ctr"/>
            <a:r>
              <a:rPr>
                <a:solidFill>
                  <a:schemeClr val="bg2"/>
                </a:solidFill>
              </a:rPr>
              <a:t>Christopher Inc. needs a system that enables communication with customers several times during the process (e.g., customers send in order data as well as payment data, and Christopher Inc. sends back shipping, sales, billing, and payment data). </a:t>
            </a:r>
            <a:endParaRPr>
              <a:solidFill>
                <a:schemeClr val="bg2"/>
              </a:solidFill>
            </a:endParaRPr>
          </a:p>
        </p:txBody>
      </p:sp>
      <p:grpSp>
        <p:nvGrpSpPr>
          <p:cNvPr id="92187" name="Group 92186"/>
          <p:cNvGrpSpPr/>
          <p:nvPr/>
        </p:nvGrpSpPr>
        <p:grpSpPr>
          <a:xfrm>
            <a:off x="381000" y="1600200"/>
            <a:ext cx="3567113" cy="1981200"/>
            <a:chOff x="240" y="1008"/>
            <a:chExt cx="2247" cy="1248"/>
          </a:xfrm>
        </p:grpSpPr>
        <p:sp>
          <p:nvSpPr>
            <p:cNvPr id="92165" name="Rectangles 92164"/>
            <p:cNvSpPr/>
            <p:nvPr/>
          </p:nvSpPr>
          <p:spPr>
            <a:xfrm>
              <a:off x="240" y="1344"/>
              <a:ext cx="864" cy="768"/>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nchorCtr="0"/>
            <a:p>
              <a:pPr algn="ctr"/>
              <a:r>
                <a:rPr sz="2400"/>
                <a:t>Customers</a:t>
              </a:r>
              <a:endParaRPr sz="2400"/>
            </a:p>
          </p:txBody>
        </p:sp>
        <p:cxnSp>
          <p:nvCxnSpPr>
            <p:cNvPr id="92169" name="Straight Arrow Connector 92168"/>
            <p:cNvCxnSpPr>
              <a:stCxn id="92165" idx="3"/>
              <a:endCxn id="92166" idx="2"/>
            </p:cNvCxnSpPr>
            <p:nvPr/>
          </p:nvCxnSpPr>
          <p:spPr>
            <a:xfrm>
              <a:off x="1104" y="1728"/>
              <a:ext cx="1200" cy="0"/>
            </a:xfrm>
            <a:prstGeom prst="straightConnector1">
              <a:avLst/>
            </a:prstGeom>
            <a:ln w="12700" cap="flat" cmpd="sng">
              <a:solidFill>
                <a:schemeClr val="tx1"/>
              </a:solidFill>
              <a:prstDash val="solid"/>
              <a:headEnd type="arrow" w="med" len="med"/>
              <a:tailEnd type="none" w="med" len="med"/>
            </a:ln>
          </p:spPr>
        </p:cxnSp>
        <p:cxnSp>
          <p:nvCxnSpPr>
            <p:cNvPr id="92170" name="Elbow Connector 92169"/>
            <p:cNvCxnSpPr>
              <a:stCxn id="92165" idx="0"/>
              <a:endCxn id="92166" idx="1"/>
            </p:cNvCxnSpPr>
            <p:nvPr/>
          </p:nvCxnSpPr>
          <p:spPr>
            <a:xfrm rot="16200000">
              <a:off x="1568" y="425"/>
              <a:ext cx="23" cy="1815"/>
            </a:xfrm>
            <a:prstGeom prst="bentConnector3">
              <a:avLst>
                <a:gd name="adj1" fmla="val 391301"/>
              </a:avLst>
            </a:prstGeom>
            <a:ln w="12700" cap="flat" cmpd="sng">
              <a:solidFill>
                <a:schemeClr val="tx1"/>
              </a:solidFill>
              <a:prstDash val="solid"/>
              <a:miter/>
              <a:headEnd type="none" w="med" len="med"/>
              <a:tailEnd type="arrow" w="med" len="med"/>
            </a:ln>
          </p:spPr>
        </p:cxnSp>
        <p:cxnSp>
          <p:nvCxnSpPr>
            <p:cNvPr id="92171" name="Elbow Connector 92170"/>
            <p:cNvCxnSpPr>
              <a:stCxn id="92165" idx="2"/>
              <a:endCxn id="92166" idx="3"/>
            </p:cNvCxnSpPr>
            <p:nvPr/>
          </p:nvCxnSpPr>
          <p:spPr>
            <a:xfrm rot="-5400000" flipH="1">
              <a:off x="1568" y="1216"/>
              <a:ext cx="23" cy="1815"/>
            </a:xfrm>
            <a:prstGeom prst="bentConnector3">
              <a:avLst>
                <a:gd name="adj1" fmla="val 547824"/>
              </a:avLst>
            </a:prstGeom>
            <a:ln w="12700" cap="flat" cmpd="sng">
              <a:solidFill>
                <a:schemeClr val="tx1"/>
              </a:solidFill>
              <a:prstDash val="solid"/>
              <a:miter/>
              <a:headEnd type="none" w="med" len="med"/>
              <a:tailEnd type="arrow" w="med" len="med"/>
            </a:ln>
          </p:spPr>
        </p:cxnSp>
        <p:sp>
          <p:nvSpPr>
            <p:cNvPr id="92173" name="Text Box 92172"/>
            <p:cNvSpPr txBox="1"/>
            <p:nvPr/>
          </p:nvSpPr>
          <p:spPr>
            <a:xfrm>
              <a:off x="1344" y="1008"/>
              <a:ext cx="564" cy="288"/>
            </a:xfrm>
            <a:prstGeom prst="rect">
              <a:avLst/>
            </a:prstGeom>
            <a:noFill/>
            <a:ln w="12700">
              <a:noFill/>
            </a:ln>
          </p:spPr>
          <p:txBody>
            <a:bodyPr wrap="none" anchor="t" anchorCtr="0">
              <a:spAutoFit/>
            </a:bodyPr>
            <a:p>
              <a:r>
                <a:rPr sz="2400"/>
                <a:t>Order</a:t>
              </a:r>
              <a:endParaRPr sz="2400"/>
            </a:p>
          </p:txBody>
        </p:sp>
        <p:sp>
          <p:nvSpPr>
            <p:cNvPr id="92174" name="Text Box 92173"/>
            <p:cNvSpPr txBox="1"/>
            <p:nvPr/>
          </p:nvSpPr>
          <p:spPr>
            <a:xfrm>
              <a:off x="1152" y="1392"/>
              <a:ext cx="1149" cy="288"/>
            </a:xfrm>
            <a:prstGeom prst="rect">
              <a:avLst/>
            </a:prstGeom>
            <a:noFill/>
            <a:ln w="12700">
              <a:noFill/>
            </a:ln>
          </p:spPr>
          <p:txBody>
            <a:bodyPr wrap="none" anchor="t" anchorCtr="0">
              <a:spAutoFit/>
            </a:bodyPr>
            <a:p>
              <a:r>
                <a:rPr sz="2400"/>
                <a:t>Shipping/Bill</a:t>
              </a:r>
              <a:endParaRPr sz="2400"/>
            </a:p>
          </p:txBody>
        </p:sp>
        <p:sp>
          <p:nvSpPr>
            <p:cNvPr id="92176" name="Text Box 92175"/>
            <p:cNvSpPr txBox="1"/>
            <p:nvPr/>
          </p:nvSpPr>
          <p:spPr>
            <a:xfrm>
              <a:off x="1248" y="1968"/>
              <a:ext cx="787" cy="288"/>
            </a:xfrm>
            <a:prstGeom prst="rect">
              <a:avLst/>
            </a:prstGeom>
            <a:noFill/>
            <a:ln w="12700">
              <a:noFill/>
            </a:ln>
          </p:spPr>
          <p:txBody>
            <a:bodyPr wrap="none" anchor="t" anchorCtr="0">
              <a:spAutoFit/>
            </a:bodyPr>
            <a:p>
              <a:r>
                <a:rPr sz="2400"/>
                <a:t>Payment</a:t>
              </a:r>
              <a:endParaRPr sz="2400"/>
            </a:p>
          </p:txBody>
        </p:sp>
      </p:grpSp>
      <p:grpSp>
        <p:nvGrpSpPr>
          <p:cNvPr id="92189" name="Group 92188"/>
          <p:cNvGrpSpPr/>
          <p:nvPr/>
        </p:nvGrpSpPr>
        <p:grpSpPr>
          <a:xfrm>
            <a:off x="5638800" y="1905000"/>
            <a:ext cx="3505200" cy="1485900"/>
            <a:chOff x="3552" y="1200"/>
            <a:chExt cx="2208" cy="936"/>
          </a:xfrm>
        </p:grpSpPr>
        <p:sp>
          <p:nvSpPr>
            <p:cNvPr id="92167" name="Rectangles 92166"/>
            <p:cNvSpPr/>
            <p:nvPr/>
          </p:nvSpPr>
          <p:spPr>
            <a:xfrm>
              <a:off x="4704" y="1320"/>
              <a:ext cx="1056" cy="816"/>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nchorCtr="0"/>
            <a:p>
              <a:pPr algn="ctr"/>
              <a:r>
                <a:rPr sz="2400"/>
                <a:t>Decision </a:t>
              </a:r>
              <a:br>
                <a:rPr sz="2400"/>
              </a:br>
              <a:r>
                <a:rPr sz="2400"/>
                <a:t>Makers</a:t>
              </a:r>
              <a:endParaRPr sz="2400"/>
            </a:p>
          </p:txBody>
        </p:sp>
        <p:cxnSp>
          <p:nvCxnSpPr>
            <p:cNvPr id="92168" name="Straight Arrow Connector 92167"/>
            <p:cNvCxnSpPr>
              <a:stCxn id="92166" idx="6"/>
              <a:endCxn id="92167" idx="1"/>
            </p:cNvCxnSpPr>
            <p:nvPr/>
          </p:nvCxnSpPr>
          <p:spPr>
            <a:xfrm>
              <a:off x="3552" y="1728"/>
              <a:ext cx="1152" cy="0"/>
            </a:xfrm>
            <a:prstGeom prst="straightConnector1">
              <a:avLst/>
            </a:prstGeom>
            <a:ln w="12700" cap="flat" cmpd="sng">
              <a:solidFill>
                <a:schemeClr val="tx1"/>
              </a:solidFill>
              <a:prstDash val="solid"/>
              <a:headEnd type="none" w="sm" len="sm"/>
              <a:tailEnd type="arrow" w="med" len="med"/>
            </a:ln>
          </p:spPr>
        </p:cxnSp>
        <p:sp>
          <p:nvSpPr>
            <p:cNvPr id="92177" name="Text Box 92176"/>
            <p:cNvSpPr txBox="1"/>
            <p:nvPr/>
          </p:nvSpPr>
          <p:spPr>
            <a:xfrm>
              <a:off x="3552" y="1200"/>
              <a:ext cx="1032" cy="518"/>
            </a:xfrm>
            <a:prstGeom prst="rect">
              <a:avLst/>
            </a:prstGeom>
            <a:noFill/>
            <a:ln w="12700">
              <a:noFill/>
            </a:ln>
          </p:spPr>
          <p:txBody>
            <a:bodyPr wrap="none" anchor="t" anchorCtr="0">
              <a:spAutoFit/>
            </a:bodyPr>
            <a:p>
              <a:r>
                <a:rPr sz="2400"/>
                <a:t>Desired</a:t>
              </a:r>
              <a:endParaRPr sz="2400"/>
            </a:p>
            <a:p>
              <a:r>
                <a:rPr sz="2400"/>
                <a:t>Information</a:t>
              </a:r>
              <a:endParaRPr sz="2400"/>
            </a:p>
          </p:txBody>
        </p:sp>
      </p:grpSp>
      <p:sp>
        <p:nvSpPr>
          <p:cNvPr id="92182" name="Folded Corner 92181"/>
          <p:cNvSpPr/>
          <p:nvPr/>
        </p:nvSpPr>
        <p:spPr>
          <a:xfrm>
            <a:off x="5334000" y="3581400"/>
            <a:ext cx="3581400" cy="2819400"/>
          </a:xfrm>
          <a:prstGeom prst="foldedCorner">
            <a:avLst>
              <a:gd name="adj" fmla="val 12500"/>
            </a:avLst>
          </a:prstGeom>
          <a:solidFill>
            <a:schemeClr val="tx1"/>
          </a:solidFill>
          <a:ln w="12700" cap="flat" cmpd="sng">
            <a:solidFill>
              <a:schemeClr val="tx1"/>
            </a:solidFill>
            <a:prstDash val="solid"/>
            <a:headEnd type="none" w="sm" len="sm"/>
            <a:tailEnd type="none" w="sm" len="sm"/>
          </a:ln>
        </p:spPr>
        <p:txBody>
          <a:bodyPr anchor="ctr" anchorCtr="0"/>
          <a:p>
            <a:pPr algn="ctr"/>
            <a:r>
              <a:rPr sz="2400">
                <a:solidFill>
                  <a:schemeClr val="bg2"/>
                </a:solidFill>
              </a:rPr>
              <a:t>Christopher Inc. needs a system that allows them to send shipping data to their carriers and receive shipment confirmations from their carriers.</a:t>
            </a:r>
            <a:r>
              <a:rPr sz="2400"/>
              <a:t> </a:t>
            </a:r>
            <a:endParaRPr sz="2400"/>
          </a:p>
        </p:txBody>
      </p:sp>
      <p:grpSp>
        <p:nvGrpSpPr>
          <p:cNvPr id="92188" name="Group 92187"/>
          <p:cNvGrpSpPr/>
          <p:nvPr/>
        </p:nvGrpSpPr>
        <p:grpSpPr>
          <a:xfrm>
            <a:off x="1219200" y="3657600"/>
            <a:ext cx="3429000" cy="1905000"/>
            <a:chOff x="768" y="2304"/>
            <a:chExt cx="2160" cy="1200"/>
          </a:xfrm>
        </p:grpSpPr>
        <p:sp>
          <p:nvSpPr>
            <p:cNvPr id="92178" name="Rectangles 92177"/>
            <p:cNvSpPr/>
            <p:nvPr/>
          </p:nvSpPr>
          <p:spPr>
            <a:xfrm>
              <a:off x="768" y="2832"/>
              <a:ext cx="864" cy="672"/>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nchorCtr="0"/>
            <a:p>
              <a:pPr algn="ctr"/>
              <a:r>
                <a:rPr sz="2400"/>
                <a:t>Carriers</a:t>
              </a:r>
              <a:endParaRPr sz="2400"/>
            </a:p>
          </p:txBody>
        </p:sp>
        <p:cxnSp>
          <p:nvCxnSpPr>
            <p:cNvPr id="92179" name="Elbow Connector 92178"/>
            <p:cNvCxnSpPr>
              <a:stCxn id="92166" idx="4"/>
              <a:endCxn id="92178" idx="0"/>
            </p:cNvCxnSpPr>
            <p:nvPr/>
          </p:nvCxnSpPr>
          <p:spPr>
            <a:xfrm rot="5400000">
              <a:off x="1800" y="1704"/>
              <a:ext cx="528" cy="1728"/>
            </a:xfrm>
            <a:prstGeom prst="bentConnector3">
              <a:avLst>
                <a:gd name="adj1" fmla="val 50000"/>
              </a:avLst>
            </a:prstGeom>
            <a:ln w="12700" cap="flat" cmpd="sng">
              <a:solidFill>
                <a:schemeClr val="tx1"/>
              </a:solidFill>
              <a:prstDash val="solid"/>
              <a:miter/>
              <a:headEnd type="none" w="sm" len="sm"/>
              <a:tailEnd type="arrow" w="med" len="med"/>
            </a:ln>
          </p:spPr>
        </p:cxnSp>
        <p:cxnSp>
          <p:nvCxnSpPr>
            <p:cNvPr id="92180" name="Elbow Connector 92179"/>
            <p:cNvCxnSpPr>
              <a:stCxn id="92166" idx="4"/>
              <a:endCxn id="92178" idx="3"/>
            </p:cNvCxnSpPr>
            <p:nvPr/>
          </p:nvCxnSpPr>
          <p:spPr>
            <a:xfrm rot="5400000">
              <a:off x="1848" y="2088"/>
              <a:ext cx="864" cy="1296"/>
            </a:xfrm>
            <a:prstGeom prst="bentConnector2">
              <a:avLst/>
            </a:prstGeom>
            <a:ln w="12700" cap="flat" cmpd="sng">
              <a:solidFill>
                <a:schemeClr val="tx1"/>
              </a:solidFill>
              <a:prstDash val="solid"/>
              <a:miter/>
              <a:headEnd type="arrow" w="med" len="med"/>
              <a:tailEnd type="none" w="sm" len="sm"/>
            </a:ln>
          </p:spPr>
        </p:cxnSp>
        <p:sp>
          <p:nvSpPr>
            <p:cNvPr id="92183" name="Text Box 92182"/>
            <p:cNvSpPr txBox="1"/>
            <p:nvPr/>
          </p:nvSpPr>
          <p:spPr>
            <a:xfrm>
              <a:off x="1526" y="2522"/>
              <a:ext cx="1219" cy="288"/>
            </a:xfrm>
            <a:prstGeom prst="rect">
              <a:avLst/>
            </a:prstGeom>
            <a:noFill/>
            <a:ln w="12700">
              <a:noFill/>
            </a:ln>
          </p:spPr>
          <p:txBody>
            <a:bodyPr wrap="none" anchor="t" anchorCtr="0">
              <a:spAutoFit/>
            </a:bodyPr>
            <a:p>
              <a:r>
                <a:rPr sz="2400"/>
                <a:t>Shipping Data</a:t>
              </a:r>
              <a:endParaRPr sz="2400"/>
            </a:p>
          </p:txBody>
        </p:sp>
        <p:sp>
          <p:nvSpPr>
            <p:cNvPr id="92184" name="Text Box 92183"/>
            <p:cNvSpPr txBox="1"/>
            <p:nvPr/>
          </p:nvSpPr>
          <p:spPr>
            <a:xfrm>
              <a:off x="1728" y="3120"/>
              <a:ext cx="1149" cy="288"/>
            </a:xfrm>
            <a:prstGeom prst="rect">
              <a:avLst/>
            </a:prstGeom>
            <a:noFill/>
            <a:ln w="12700">
              <a:noFill/>
            </a:ln>
          </p:spPr>
          <p:txBody>
            <a:bodyPr wrap="none" anchor="t" anchorCtr="0">
              <a:spAutoFit/>
            </a:bodyPr>
            <a:p>
              <a:r>
                <a:rPr sz="2400"/>
                <a:t>Confirmation</a:t>
              </a:r>
              <a:endParaRPr sz="2400"/>
            </a:p>
          </p:txBody>
        </p:sp>
      </p:grpSp>
      <p:sp>
        <p:nvSpPr>
          <p:cNvPr id="92186" name="Folded Corner 92185"/>
          <p:cNvSpPr/>
          <p:nvPr/>
        </p:nvSpPr>
        <p:spPr>
          <a:xfrm>
            <a:off x="5334000" y="3581400"/>
            <a:ext cx="3581400" cy="2819400"/>
          </a:xfrm>
          <a:prstGeom prst="foldedCorner">
            <a:avLst>
              <a:gd name="adj" fmla="val 12500"/>
            </a:avLst>
          </a:prstGeom>
          <a:solidFill>
            <a:schemeClr val="tx1"/>
          </a:solidFill>
          <a:ln w="12700" cap="flat" cmpd="sng">
            <a:solidFill>
              <a:schemeClr val="tx1"/>
            </a:solidFill>
            <a:prstDash val="solid"/>
            <a:headEnd type="none" w="sm" len="sm"/>
            <a:tailEnd type="none" w="sm" len="sm"/>
          </a:ln>
        </p:spPr>
        <p:txBody>
          <a:bodyPr anchor="ctr" anchorCtr="0"/>
          <a:p>
            <a:pPr algn="ctr"/>
            <a:r>
              <a:rPr sz="2400">
                <a:solidFill>
                  <a:schemeClr val="bg2"/>
                </a:solidFill>
              </a:rPr>
              <a:t>Finally, Christopher Inc.’s systems should allow access by internal agents (such as management and other decision-makers) to critical data and information.</a:t>
            </a:r>
            <a:endParaRPr sz="2800">
              <a:solidFill>
                <a:schemeClr val="bg2"/>
              </a:solidFill>
            </a:endParaRPr>
          </a:p>
        </p:txBody>
      </p:sp>
      <p:sp>
        <p:nvSpPr>
          <p:cNvPr id="92190" name="Text Box 92189"/>
          <p:cNvSpPr txBox="1"/>
          <p:nvPr/>
        </p:nvSpPr>
        <p:spPr>
          <a:xfrm>
            <a:off x="5638800" y="1981200"/>
            <a:ext cx="2743200" cy="822325"/>
          </a:xfrm>
          <a:prstGeom prst="rect">
            <a:avLst/>
          </a:prstGeom>
          <a:solidFill>
            <a:schemeClr val="accent2"/>
          </a:solidFill>
          <a:ln w="12700">
            <a:noFill/>
          </a:ln>
        </p:spPr>
        <p:txBody>
          <a:bodyPr>
            <a:spAutoFit/>
          </a:bodyPr>
          <a:p>
            <a:r>
              <a:rPr sz="2400">
                <a:solidFill>
                  <a:schemeClr val="bg2"/>
                </a:solidFill>
              </a:rPr>
              <a:t>the circle represents computer processing</a:t>
            </a:r>
            <a:endParaRPr sz="2400">
              <a:solidFill>
                <a:schemeClr val="bg2"/>
              </a:solidFill>
            </a:endParaRPr>
          </a:p>
        </p:txBody>
      </p:sp>
      <p:sp>
        <p:nvSpPr>
          <p:cNvPr id="92191" name="Text Box 92190"/>
          <p:cNvSpPr txBox="1"/>
          <p:nvPr/>
        </p:nvSpPr>
        <p:spPr>
          <a:xfrm>
            <a:off x="3124200" y="1828800"/>
            <a:ext cx="3581400" cy="3743325"/>
          </a:xfrm>
          <a:prstGeom prst="rect">
            <a:avLst/>
          </a:prstGeom>
          <a:solidFill>
            <a:schemeClr val="tx2"/>
          </a:solidFill>
          <a:ln w="12700">
            <a:noFill/>
          </a:ln>
        </p:spPr>
        <p:txBody>
          <a:bodyPr>
            <a:spAutoFit/>
          </a:bodyPr>
          <a:p>
            <a:pPr>
              <a:buFont typeface="Wingdings" panose="05000000000000000000" pitchFamily="2" charset="2"/>
              <a:buChar char="è"/>
            </a:pPr>
            <a:r>
              <a:rPr sz="2400">
                <a:solidFill>
                  <a:schemeClr val="bg2"/>
                </a:solidFill>
              </a:rPr>
              <a:t>A context diagram shows the sources and destinations of the data that are </a:t>
            </a:r>
            <a:r>
              <a:rPr sz="2400" b="1" i="1">
                <a:solidFill>
                  <a:schemeClr val="bg1"/>
                </a:solidFill>
              </a:rPr>
              <a:t>outside</a:t>
            </a:r>
            <a:r>
              <a:rPr sz="2400">
                <a:solidFill>
                  <a:schemeClr val="bg2"/>
                </a:solidFill>
              </a:rPr>
              <a:t> the boundaries or scope of the system being analyzed. </a:t>
            </a:r>
            <a:endParaRPr sz="2400">
              <a:solidFill>
                <a:schemeClr val="bg2"/>
              </a:solidFill>
            </a:endParaRPr>
          </a:p>
          <a:p>
            <a:pPr>
              <a:buFont typeface="Wingdings" panose="05000000000000000000" pitchFamily="2" charset="2"/>
              <a:buChar char="è"/>
            </a:pPr>
            <a:r>
              <a:rPr sz="2400">
                <a:solidFill>
                  <a:schemeClr val="bg2"/>
                </a:solidFill>
              </a:rPr>
              <a:t>You do not show the data stores and data flows </a:t>
            </a:r>
            <a:r>
              <a:rPr sz="2400" b="1" i="1">
                <a:solidFill>
                  <a:schemeClr val="bg1"/>
                </a:solidFill>
              </a:rPr>
              <a:t>within</a:t>
            </a:r>
            <a:r>
              <a:rPr sz="2400" b="1">
                <a:solidFill>
                  <a:schemeClr val="bg1"/>
                </a:solidFill>
              </a:rPr>
              <a:t> </a:t>
            </a:r>
            <a:r>
              <a:rPr sz="2400">
                <a:solidFill>
                  <a:schemeClr val="bg2"/>
                </a:solidFill>
              </a:rPr>
              <a:t>the boundaries of the system. </a:t>
            </a:r>
            <a:endParaRPr sz="2400">
              <a:solidFill>
                <a:schemeClr val="bg2"/>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87"/>
                                        </p:tgtEl>
                                        <p:attrNameLst>
                                          <p:attrName>style.visibility</p:attrName>
                                        </p:attrNameLst>
                                      </p:cBhvr>
                                      <p:to>
                                        <p:strVal val="visible"/>
                                      </p:to>
                                    </p:set>
                                    <p:anim calcmode="lin" valueType="num">
                                      <p:cBhvr additive="base">
                                        <p:cTn id="7" dur="500" fill="hold"/>
                                        <p:tgtEl>
                                          <p:spTgt spid="92187"/>
                                        </p:tgtEl>
                                        <p:attrNameLst>
                                          <p:attrName>ppt_x</p:attrName>
                                        </p:attrNameLst>
                                      </p:cBhvr>
                                      <p:tavLst>
                                        <p:tav tm="0">
                                          <p:val>
                                            <p:strVal val="0-#ppt_w/2"/>
                                          </p:val>
                                        </p:tav>
                                        <p:tav tm="100000">
                                          <p:val>
                                            <p:strVal val="#ppt_x"/>
                                          </p:val>
                                        </p:tav>
                                      </p:tavLst>
                                    </p:anim>
                                    <p:anim calcmode="lin" valueType="num">
                                      <p:cBhvr additive="base">
                                        <p:cTn id="8" dur="500" fill="hold"/>
                                        <p:tgtEl>
                                          <p:spTgt spid="921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92172"/>
                                        </p:tgtEl>
                                        <p:attrNameLst>
                                          <p:attrName>style.visibility</p:attrName>
                                        </p:attrNameLst>
                                      </p:cBhvr>
                                      <p:to>
                                        <p:strVal val="visible"/>
                                      </p:to>
                                    </p:set>
                                    <p:animEffect transition="in" filter="checkerboard(across)">
                                      <p:cBhvr>
                                        <p:cTn id="13" dur="500"/>
                                        <p:tgtEl>
                                          <p:spTgt spid="92172"/>
                                        </p:tgtEl>
                                      </p:cBhvr>
                                    </p:animEffect>
                                  </p:childTnLst>
                                  <p:subTnLst>
                                    <p:set>
                                      <p:cBhvr override="childStyle">
                                        <p:cTn dur="1" fill="hold" display="0" masterRel="nextClick" afterEffect="1"/>
                                        <p:tgtEl>
                                          <p:spTgt spid="92172"/>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92188"/>
                                        </p:tgtEl>
                                        <p:attrNameLst>
                                          <p:attrName>style.visibility</p:attrName>
                                        </p:attrNameLst>
                                      </p:cBhvr>
                                      <p:to>
                                        <p:strVal val="visible"/>
                                      </p:to>
                                    </p:set>
                                    <p:anim calcmode="lin" valueType="num">
                                      <p:cBhvr additive="base">
                                        <p:cTn id="18" dur="500" fill="hold"/>
                                        <p:tgtEl>
                                          <p:spTgt spid="92188"/>
                                        </p:tgtEl>
                                        <p:attrNameLst>
                                          <p:attrName>ppt_x</p:attrName>
                                        </p:attrNameLst>
                                      </p:cBhvr>
                                      <p:tavLst>
                                        <p:tav tm="0">
                                          <p:val>
                                            <p:strVal val="0-#ppt_w/2"/>
                                          </p:val>
                                        </p:tav>
                                        <p:tav tm="100000">
                                          <p:val>
                                            <p:strVal val="#ppt_x"/>
                                          </p:val>
                                        </p:tav>
                                      </p:tavLst>
                                    </p:anim>
                                    <p:anim calcmode="lin" valueType="num">
                                      <p:cBhvr additive="base">
                                        <p:cTn id="19" dur="500" fill="hold"/>
                                        <p:tgtEl>
                                          <p:spTgt spid="9218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92182"/>
                                        </p:tgtEl>
                                        <p:attrNameLst>
                                          <p:attrName>style.visibility</p:attrName>
                                        </p:attrNameLst>
                                      </p:cBhvr>
                                      <p:to>
                                        <p:strVal val="visible"/>
                                      </p:to>
                                    </p:set>
                                    <p:animEffect transition="in" filter="checkerboard(across)">
                                      <p:cBhvr>
                                        <p:cTn id="24" dur="500"/>
                                        <p:tgtEl>
                                          <p:spTgt spid="92182"/>
                                        </p:tgtEl>
                                      </p:cBhvr>
                                    </p:animEffect>
                                  </p:childTnLst>
                                  <p:subTnLst>
                                    <p:set>
                                      <p:cBhvr override="childStyle">
                                        <p:cTn dur="1" fill="hold" display="0" masterRel="nextClick" afterEffect="1"/>
                                        <p:tgtEl>
                                          <p:spTgt spid="92182"/>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92189"/>
                                        </p:tgtEl>
                                        <p:attrNameLst>
                                          <p:attrName>style.visibility</p:attrName>
                                        </p:attrNameLst>
                                      </p:cBhvr>
                                      <p:to>
                                        <p:strVal val="visible"/>
                                      </p:to>
                                    </p:set>
                                    <p:anim calcmode="lin" valueType="num">
                                      <p:cBhvr additive="base">
                                        <p:cTn id="29" dur="500" fill="hold"/>
                                        <p:tgtEl>
                                          <p:spTgt spid="92189"/>
                                        </p:tgtEl>
                                        <p:attrNameLst>
                                          <p:attrName>ppt_x</p:attrName>
                                        </p:attrNameLst>
                                      </p:cBhvr>
                                      <p:tavLst>
                                        <p:tav tm="0">
                                          <p:val>
                                            <p:strVal val="0-#ppt_w/2"/>
                                          </p:val>
                                        </p:tav>
                                        <p:tav tm="100000">
                                          <p:val>
                                            <p:strVal val="#ppt_x"/>
                                          </p:val>
                                        </p:tav>
                                      </p:tavLst>
                                    </p:anim>
                                    <p:anim calcmode="lin" valueType="num">
                                      <p:cBhvr additive="base">
                                        <p:cTn id="30" dur="500" fill="hold"/>
                                        <p:tgtEl>
                                          <p:spTgt spid="9218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92186"/>
                                        </p:tgtEl>
                                        <p:attrNameLst>
                                          <p:attrName>style.visibility</p:attrName>
                                        </p:attrNameLst>
                                      </p:cBhvr>
                                      <p:to>
                                        <p:strVal val="visible"/>
                                      </p:to>
                                    </p:set>
                                    <p:animEffect transition="in" filter="checkerboard(across)">
                                      <p:cBhvr>
                                        <p:cTn id="35" dur="500"/>
                                        <p:tgtEl>
                                          <p:spTgt spid="92186"/>
                                        </p:tgtEl>
                                      </p:cBhvr>
                                    </p:animEffect>
                                  </p:childTnLst>
                                  <p:subTnLst>
                                    <p:set>
                                      <p:cBhvr override="childStyle">
                                        <p:cTn dur="1" fill="hold" display="0" masterRel="nextClick" afterEffect="1"/>
                                        <p:tgtEl>
                                          <p:spTgt spid="92186"/>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23" presetClass="entr" presetSubtype="528" fill="hold" grpId="0" nodeType="clickEffect">
                                  <p:stCondLst>
                                    <p:cond delay="0"/>
                                  </p:stCondLst>
                                  <p:childTnLst>
                                    <p:set>
                                      <p:cBhvr>
                                        <p:cTn id="39" dur="1" fill="hold">
                                          <p:stCondLst>
                                            <p:cond delay="0"/>
                                          </p:stCondLst>
                                        </p:cTn>
                                        <p:tgtEl>
                                          <p:spTgt spid="92190"/>
                                        </p:tgtEl>
                                        <p:attrNameLst>
                                          <p:attrName>style.visibility</p:attrName>
                                        </p:attrNameLst>
                                      </p:cBhvr>
                                      <p:to>
                                        <p:strVal val="visible"/>
                                      </p:to>
                                    </p:set>
                                    <p:anim calcmode="lin" valueType="num">
                                      <p:cBhvr>
                                        <p:cTn id="40" dur="500" fill="hold"/>
                                        <p:tgtEl>
                                          <p:spTgt spid="92190"/>
                                        </p:tgtEl>
                                        <p:attrNameLst>
                                          <p:attrName>ppt_w</p:attrName>
                                        </p:attrNameLst>
                                      </p:cBhvr>
                                      <p:tavLst>
                                        <p:tav tm="0">
                                          <p:val>
                                            <p:fltVal val="0.000000"/>
                                          </p:val>
                                        </p:tav>
                                        <p:tav tm="100000">
                                          <p:val>
                                            <p:strVal val="#ppt_w"/>
                                          </p:val>
                                        </p:tav>
                                      </p:tavLst>
                                    </p:anim>
                                    <p:anim calcmode="lin" valueType="num">
                                      <p:cBhvr>
                                        <p:cTn id="41" dur="500" fill="hold"/>
                                        <p:tgtEl>
                                          <p:spTgt spid="92190"/>
                                        </p:tgtEl>
                                        <p:attrNameLst>
                                          <p:attrName>ppt_h</p:attrName>
                                        </p:attrNameLst>
                                      </p:cBhvr>
                                      <p:tavLst>
                                        <p:tav tm="0">
                                          <p:val>
                                            <p:fltVal val="0.000000"/>
                                          </p:val>
                                        </p:tav>
                                        <p:tav tm="100000">
                                          <p:val>
                                            <p:strVal val="#ppt_h"/>
                                          </p:val>
                                        </p:tav>
                                      </p:tavLst>
                                    </p:anim>
                                    <p:anim calcmode="lin" valueType="num">
                                      <p:cBhvr>
                                        <p:cTn id="42" dur="500" fill="hold"/>
                                        <p:tgtEl>
                                          <p:spTgt spid="92190"/>
                                        </p:tgtEl>
                                        <p:attrNameLst>
                                          <p:attrName>ppt_x</p:attrName>
                                        </p:attrNameLst>
                                      </p:cBhvr>
                                      <p:tavLst>
                                        <p:tav tm="0">
                                          <p:val>
                                            <p:fltVal val="0.500000"/>
                                          </p:val>
                                        </p:tav>
                                        <p:tav tm="100000">
                                          <p:val>
                                            <p:strVal val="#ppt_x"/>
                                          </p:val>
                                        </p:tav>
                                      </p:tavLst>
                                    </p:anim>
                                    <p:anim calcmode="lin" valueType="num">
                                      <p:cBhvr>
                                        <p:cTn id="43" dur="500" fill="hold"/>
                                        <p:tgtEl>
                                          <p:spTgt spid="92190"/>
                                        </p:tgtEl>
                                        <p:attrNameLst>
                                          <p:attrName>ppt_y</p:attrName>
                                        </p:attrNameLst>
                                      </p:cBhvr>
                                      <p:tavLst>
                                        <p:tav tm="0">
                                          <p:val>
                                            <p:fltVal val="0.500000"/>
                                          </p:val>
                                        </p:tav>
                                        <p:tav tm="100000">
                                          <p:val>
                                            <p:strVal val="#ppt_y"/>
                                          </p:val>
                                        </p:tav>
                                      </p:tavLst>
                                    </p:anim>
                                  </p:childTnLst>
                                  <p:subTnLst>
                                    <p:set>
                                      <p:cBhvr override="childStyle">
                                        <p:cTn dur="1" fill="hold" display="0" masterRel="nextClick" afterEffect="1"/>
                                        <p:tgtEl>
                                          <p:spTgt spid="92190"/>
                                        </p:tgtEl>
                                        <p:attrNameLst>
                                          <p:attrName>style.visibility</p:attrName>
                                        </p:attrNameLst>
                                      </p:cBhvr>
                                      <p:to>
                                        <p:strVal val="hidden"/>
                                      </p:to>
                                    </p:set>
                                  </p:subTnLst>
                                </p:cTn>
                              </p:par>
                            </p:childTnLst>
                          </p:cTn>
                        </p:par>
                      </p:childTnLst>
                    </p:cTn>
                  </p:par>
                  <p:par>
                    <p:cTn id="44" fill="hold">
                      <p:stCondLst>
                        <p:cond delay="indefinite"/>
                      </p:stCondLst>
                      <p:childTnLst>
                        <p:par>
                          <p:cTn id="45" fill="hold">
                            <p:stCondLst>
                              <p:cond delay="0"/>
                            </p:stCondLst>
                            <p:childTnLst>
                              <p:par>
                                <p:cTn id="46" presetID="23" presetClass="entr" presetSubtype="528" fill="hold" grpId="0" nodeType="clickEffect">
                                  <p:stCondLst>
                                    <p:cond delay="0"/>
                                  </p:stCondLst>
                                  <p:childTnLst>
                                    <p:set>
                                      <p:cBhvr>
                                        <p:cTn id="47" dur="1" fill="hold">
                                          <p:stCondLst>
                                            <p:cond delay="0"/>
                                          </p:stCondLst>
                                        </p:cTn>
                                        <p:tgtEl>
                                          <p:spTgt spid="92191"/>
                                        </p:tgtEl>
                                        <p:attrNameLst>
                                          <p:attrName>style.visibility</p:attrName>
                                        </p:attrNameLst>
                                      </p:cBhvr>
                                      <p:to>
                                        <p:strVal val="visible"/>
                                      </p:to>
                                    </p:set>
                                    <p:anim calcmode="lin" valueType="num">
                                      <p:cBhvr>
                                        <p:cTn id="48" dur="500" fill="hold"/>
                                        <p:tgtEl>
                                          <p:spTgt spid="92191"/>
                                        </p:tgtEl>
                                        <p:attrNameLst>
                                          <p:attrName>ppt_w</p:attrName>
                                        </p:attrNameLst>
                                      </p:cBhvr>
                                      <p:tavLst>
                                        <p:tav tm="0">
                                          <p:val>
                                            <p:fltVal val="0.000000"/>
                                          </p:val>
                                        </p:tav>
                                        <p:tav tm="100000">
                                          <p:val>
                                            <p:strVal val="#ppt_w"/>
                                          </p:val>
                                        </p:tav>
                                      </p:tavLst>
                                    </p:anim>
                                    <p:anim calcmode="lin" valueType="num">
                                      <p:cBhvr>
                                        <p:cTn id="49" dur="500" fill="hold"/>
                                        <p:tgtEl>
                                          <p:spTgt spid="92191"/>
                                        </p:tgtEl>
                                        <p:attrNameLst>
                                          <p:attrName>ppt_h</p:attrName>
                                        </p:attrNameLst>
                                      </p:cBhvr>
                                      <p:tavLst>
                                        <p:tav tm="0">
                                          <p:val>
                                            <p:fltVal val="0.000000"/>
                                          </p:val>
                                        </p:tav>
                                        <p:tav tm="100000">
                                          <p:val>
                                            <p:strVal val="#ppt_h"/>
                                          </p:val>
                                        </p:tav>
                                      </p:tavLst>
                                    </p:anim>
                                    <p:anim calcmode="lin" valueType="num">
                                      <p:cBhvr>
                                        <p:cTn id="50" dur="500" fill="hold"/>
                                        <p:tgtEl>
                                          <p:spTgt spid="92191"/>
                                        </p:tgtEl>
                                        <p:attrNameLst>
                                          <p:attrName>ppt_x</p:attrName>
                                        </p:attrNameLst>
                                      </p:cBhvr>
                                      <p:tavLst>
                                        <p:tav tm="0">
                                          <p:val>
                                            <p:fltVal val="0.500000"/>
                                          </p:val>
                                        </p:tav>
                                        <p:tav tm="100000">
                                          <p:val>
                                            <p:strVal val="#ppt_x"/>
                                          </p:val>
                                        </p:tav>
                                      </p:tavLst>
                                    </p:anim>
                                    <p:anim calcmode="lin" valueType="num">
                                      <p:cBhvr>
                                        <p:cTn id="51" dur="500" fill="hold"/>
                                        <p:tgtEl>
                                          <p:spTgt spid="92191"/>
                                        </p:tgtEl>
                                        <p:attrNameLst>
                                          <p:attrName>ppt_y</p:attrName>
                                        </p:attrNameLst>
                                      </p:cBhvr>
                                      <p:tavLst>
                                        <p:tav tm="0">
                                          <p:val>
                                            <p:fltVal val="0.500000"/>
                                          </p:val>
                                        </p:tav>
                                        <p:tav tm="100000">
                                          <p:val>
                                            <p:strVal val="#ppt_y"/>
                                          </p:val>
                                        </p:tav>
                                      </p:tavLst>
                                    </p:anim>
                                  </p:childTnLst>
                                  <p:subTnLst>
                                    <p:set>
                                      <p:cBhvr override="childStyle">
                                        <p:cTn dur="1" fill="hold" display="0" masterRel="nextClick" afterEffect="1"/>
                                        <p:tgtEl>
                                          <p:spTgt spid="9219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2" grpId="0" animBg="1"/>
      <p:bldP spid="92182" grpId="0" animBg="1"/>
      <p:bldP spid="92186" grpId="0" animBg="1"/>
      <p:bldP spid="92190" grpId="0" animBg="1"/>
      <p:bldP spid="9219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Title 93185"/>
          <p:cNvSpPr>
            <a:spLocks noGrp="1"/>
          </p:cNvSpPr>
          <p:nvPr>
            <p:ph type="title"/>
          </p:nvPr>
        </p:nvSpPr>
        <p:spPr>
          <a:xfrm>
            <a:off x="533400" y="234950"/>
            <a:ext cx="8001000" cy="1136650"/>
          </a:xfrm>
          <a:ln/>
        </p:spPr>
        <p:txBody>
          <a:bodyPr lIns="92075" tIns="46038" rIns="92075" bIns="46038" anchor="b" anchorCtr="0"/>
          <a:p>
            <a:r>
              <a:rPr sz="2800"/>
              <a:t>Exhibit 4-5 Christopher, Inc. </a:t>
            </a:r>
            <a:br>
              <a:rPr sz="2800"/>
            </a:br>
            <a:r>
              <a:rPr sz="2800"/>
              <a:t>Level 0 Data Flow Diagram</a:t>
            </a:r>
            <a:endParaRPr sz="2800"/>
          </a:p>
        </p:txBody>
      </p:sp>
      <p:sp>
        <p:nvSpPr>
          <p:cNvPr id="93188" name="Oval 93187"/>
          <p:cNvSpPr/>
          <p:nvPr/>
        </p:nvSpPr>
        <p:spPr>
          <a:xfrm>
            <a:off x="3771900" y="1600200"/>
            <a:ext cx="1905000" cy="1371600"/>
          </a:xfrm>
          <a:prstGeom prst="ellipse">
            <a:avLst/>
          </a:prstGeom>
          <a:solidFill>
            <a:schemeClr val="accent1"/>
          </a:solidFill>
          <a:ln w="12700" cap="flat" cmpd="sng">
            <a:solidFill>
              <a:schemeClr val="tx1"/>
            </a:solidFill>
            <a:prstDash val="solid"/>
            <a:headEnd type="none" w="sm" len="sm"/>
            <a:tailEnd type="none" w="sm" len="sm"/>
          </a:ln>
        </p:spPr>
        <p:txBody>
          <a:bodyPr anchor="ctr" anchorCtr="0"/>
          <a:p>
            <a:pPr algn="ctr"/>
            <a:r>
              <a:t>1.0 Process</a:t>
            </a:r>
          </a:p>
          <a:p>
            <a:pPr algn="ctr"/>
            <a:r>
              <a:t>customer</a:t>
            </a:r>
          </a:p>
          <a:p>
            <a:pPr algn="ctr"/>
            <a:r>
              <a:t>orders</a:t>
            </a:r>
          </a:p>
        </p:txBody>
      </p:sp>
      <p:sp>
        <p:nvSpPr>
          <p:cNvPr id="93189" name="Oval 93188"/>
          <p:cNvSpPr/>
          <p:nvPr/>
        </p:nvSpPr>
        <p:spPr>
          <a:xfrm>
            <a:off x="3695700" y="3306763"/>
            <a:ext cx="2057400" cy="1500187"/>
          </a:xfrm>
          <a:prstGeom prst="ellipse">
            <a:avLst/>
          </a:prstGeom>
          <a:solidFill>
            <a:schemeClr val="accent1"/>
          </a:solidFill>
          <a:ln w="12700" cap="flat" cmpd="sng">
            <a:solidFill>
              <a:schemeClr val="tx1"/>
            </a:solidFill>
            <a:prstDash val="solid"/>
            <a:headEnd type="none" w="sm" len="sm"/>
            <a:tailEnd type="none" w="sm" len="sm"/>
          </a:ln>
        </p:spPr>
        <p:txBody>
          <a:bodyPr anchor="ctr" anchorCtr="0"/>
          <a:p>
            <a:pPr algn="ctr"/>
            <a:r>
              <a:t>2.0 Process</a:t>
            </a:r>
          </a:p>
          <a:p>
            <a:pPr algn="ctr"/>
            <a:r>
              <a:t>shipments to</a:t>
            </a:r>
          </a:p>
          <a:p>
            <a:pPr algn="ctr"/>
            <a:r>
              <a:t>customers</a:t>
            </a:r>
          </a:p>
        </p:txBody>
      </p:sp>
      <p:sp>
        <p:nvSpPr>
          <p:cNvPr id="93190" name="Oval 93189"/>
          <p:cNvSpPr/>
          <p:nvPr/>
        </p:nvSpPr>
        <p:spPr>
          <a:xfrm>
            <a:off x="3505200" y="5141913"/>
            <a:ext cx="2438400" cy="1487487"/>
          </a:xfrm>
          <a:prstGeom prst="ellipse">
            <a:avLst/>
          </a:prstGeom>
          <a:solidFill>
            <a:schemeClr val="accent1"/>
          </a:solidFill>
          <a:ln w="12700" cap="flat" cmpd="sng">
            <a:solidFill>
              <a:schemeClr val="tx1"/>
            </a:solidFill>
            <a:prstDash val="solid"/>
            <a:headEnd type="none" w="sm" len="sm"/>
            <a:tailEnd type="none" w="sm" len="sm"/>
          </a:ln>
        </p:spPr>
        <p:txBody>
          <a:bodyPr anchor="ctr" anchorCtr="0"/>
          <a:p>
            <a:pPr algn="ctr"/>
            <a:r>
              <a:t>3.0 Process </a:t>
            </a:r>
          </a:p>
          <a:p>
            <a:pPr algn="ctr"/>
            <a:r>
              <a:t>payments from</a:t>
            </a:r>
          </a:p>
          <a:p>
            <a:pPr algn="ctr"/>
            <a:r>
              <a:t>customers</a:t>
            </a:r>
          </a:p>
        </p:txBody>
      </p:sp>
      <p:sp>
        <p:nvSpPr>
          <p:cNvPr id="93191" name="Rectangles 93190"/>
          <p:cNvSpPr/>
          <p:nvPr/>
        </p:nvSpPr>
        <p:spPr>
          <a:xfrm>
            <a:off x="381000" y="3638550"/>
            <a:ext cx="1752600" cy="838200"/>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nchorCtr="0"/>
          <a:p>
            <a:pPr algn="ctr"/>
            <a:r>
              <a:rPr sz="2400"/>
              <a:t>Customers</a:t>
            </a:r>
            <a:endParaRPr sz="2400"/>
          </a:p>
        </p:txBody>
      </p:sp>
      <p:sp>
        <p:nvSpPr>
          <p:cNvPr id="93192" name="Rectangles 93191"/>
          <p:cNvSpPr/>
          <p:nvPr/>
        </p:nvSpPr>
        <p:spPr>
          <a:xfrm>
            <a:off x="7315200" y="3562350"/>
            <a:ext cx="1828800" cy="990600"/>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nchorCtr="0"/>
          <a:p>
            <a:pPr algn="ctr"/>
            <a:r>
              <a:rPr sz="2400"/>
              <a:t>Decision</a:t>
            </a:r>
            <a:endParaRPr sz="2400"/>
          </a:p>
          <a:p>
            <a:pPr algn="ctr"/>
            <a:r>
              <a:rPr sz="2400"/>
              <a:t>makers</a:t>
            </a:r>
            <a:endParaRPr sz="2400"/>
          </a:p>
        </p:txBody>
      </p:sp>
      <p:cxnSp>
        <p:nvCxnSpPr>
          <p:cNvPr id="93193" name="Straight Arrow Connector 93192"/>
          <p:cNvCxnSpPr>
            <a:stCxn id="93188" idx="6"/>
            <a:endCxn id="93192" idx="0"/>
          </p:cNvCxnSpPr>
          <p:nvPr/>
        </p:nvCxnSpPr>
        <p:spPr>
          <a:xfrm>
            <a:off x="5676900" y="2286000"/>
            <a:ext cx="2552700" cy="1276350"/>
          </a:xfrm>
          <a:prstGeom prst="straightConnector1">
            <a:avLst/>
          </a:prstGeom>
          <a:ln w="12700" cap="flat" cmpd="sng">
            <a:solidFill>
              <a:schemeClr val="tx1"/>
            </a:solidFill>
            <a:prstDash val="solid"/>
            <a:headEnd type="none" w="sm" len="sm"/>
            <a:tailEnd type="arrow" w="med" len="med"/>
          </a:ln>
        </p:spPr>
      </p:cxnSp>
      <p:cxnSp>
        <p:nvCxnSpPr>
          <p:cNvPr id="93194" name="Straight Arrow Connector 93193"/>
          <p:cNvCxnSpPr>
            <a:stCxn id="93189" idx="6"/>
            <a:endCxn id="93192" idx="1"/>
          </p:cNvCxnSpPr>
          <p:nvPr/>
        </p:nvCxnSpPr>
        <p:spPr>
          <a:xfrm>
            <a:off x="5753100" y="4057650"/>
            <a:ext cx="1562100" cy="0"/>
          </a:xfrm>
          <a:prstGeom prst="straightConnector1">
            <a:avLst/>
          </a:prstGeom>
          <a:ln w="12700" cap="flat" cmpd="sng">
            <a:solidFill>
              <a:schemeClr val="tx1"/>
            </a:solidFill>
            <a:prstDash val="solid"/>
            <a:headEnd type="none" w="sm" len="sm"/>
            <a:tailEnd type="arrow" w="med" len="med"/>
          </a:ln>
        </p:spPr>
      </p:cxnSp>
      <p:cxnSp>
        <p:nvCxnSpPr>
          <p:cNvPr id="93195" name="Straight Arrow Connector 93194"/>
          <p:cNvCxnSpPr>
            <a:stCxn id="93190" idx="6"/>
            <a:endCxn id="93192" idx="2"/>
          </p:cNvCxnSpPr>
          <p:nvPr/>
        </p:nvCxnSpPr>
        <p:spPr>
          <a:xfrm flipV="1">
            <a:off x="5943600" y="4552950"/>
            <a:ext cx="2286000" cy="1333500"/>
          </a:xfrm>
          <a:prstGeom prst="straightConnector1">
            <a:avLst/>
          </a:prstGeom>
          <a:ln w="12700" cap="flat" cmpd="sng">
            <a:solidFill>
              <a:schemeClr val="tx1"/>
            </a:solidFill>
            <a:prstDash val="solid"/>
            <a:headEnd type="none" w="sm" len="sm"/>
            <a:tailEnd type="arrow" w="med" len="med"/>
          </a:ln>
        </p:spPr>
      </p:cxnSp>
      <p:cxnSp>
        <p:nvCxnSpPr>
          <p:cNvPr id="93196" name="Straight Arrow Connector 93195"/>
          <p:cNvCxnSpPr>
            <a:stCxn id="93191" idx="0"/>
            <a:endCxn id="93188" idx="2"/>
          </p:cNvCxnSpPr>
          <p:nvPr/>
        </p:nvCxnSpPr>
        <p:spPr>
          <a:xfrm flipV="1">
            <a:off x="1257300" y="2286000"/>
            <a:ext cx="2514600" cy="1352550"/>
          </a:xfrm>
          <a:prstGeom prst="straightConnector1">
            <a:avLst/>
          </a:prstGeom>
          <a:ln w="12700" cap="flat" cmpd="sng">
            <a:solidFill>
              <a:schemeClr val="tx1"/>
            </a:solidFill>
            <a:prstDash val="solid"/>
            <a:headEnd type="none" w="sm" len="sm"/>
            <a:tailEnd type="arrow" w="med" len="med"/>
          </a:ln>
        </p:spPr>
      </p:cxnSp>
      <p:cxnSp>
        <p:nvCxnSpPr>
          <p:cNvPr id="93197" name="Straight Arrow Connector 93196"/>
          <p:cNvCxnSpPr>
            <a:stCxn id="93189" idx="2"/>
            <a:endCxn id="93191" idx="3"/>
          </p:cNvCxnSpPr>
          <p:nvPr/>
        </p:nvCxnSpPr>
        <p:spPr>
          <a:xfrm flipH="1">
            <a:off x="2133600" y="4057650"/>
            <a:ext cx="1562100" cy="0"/>
          </a:xfrm>
          <a:prstGeom prst="straightConnector1">
            <a:avLst/>
          </a:prstGeom>
          <a:ln w="12700" cap="flat" cmpd="sng">
            <a:solidFill>
              <a:schemeClr val="tx1"/>
            </a:solidFill>
            <a:prstDash val="solid"/>
            <a:headEnd type="none" w="sm" len="sm"/>
            <a:tailEnd type="arrow" w="med" len="med"/>
          </a:ln>
        </p:spPr>
      </p:cxnSp>
      <p:cxnSp>
        <p:nvCxnSpPr>
          <p:cNvPr id="93198" name="Straight Arrow Connector 93197"/>
          <p:cNvCxnSpPr>
            <a:stCxn id="93191" idx="2"/>
            <a:endCxn id="93190" idx="2"/>
          </p:cNvCxnSpPr>
          <p:nvPr/>
        </p:nvCxnSpPr>
        <p:spPr>
          <a:xfrm>
            <a:off x="1257300" y="4476750"/>
            <a:ext cx="2247900" cy="1409700"/>
          </a:xfrm>
          <a:prstGeom prst="straightConnector1">
            <a:avLst/>
          </a:prstGeom>
          <a:ln w="12700" cap="flat" cmpd="sng">
            <a:solidFill>
              <a:schemeClr val="tx1"/>
            </a:solidFill>
            <a:prstDash val="solid"/>
            <a:headEnd type="none" w="sm" len="sm"/>
            <a:tailEnd type="arrow" w="med" len="med"/>
          </a:ln>
        </p:spPr>
      </p:cxnSp>
      <p:cxnSp>
        <p:nvCxnSpPr>
          <p:cNvPr id="93199" name="Straight Arrow Connector 93198"/>
          <p:cNvCxnSpPr>
            <a:stCxn id="93188" idx="4"/>
            <a:endCxn id="93189" idx="0"/>
          </p:cNvCxnSpPr>
          <p:nvPr/>
        </p:nvCxnSpPr>
        <p:spPr>
          <a:xfrm>
            <a:off x="4724400" y="2971800"/>
            <a:ext cx="0" cy="334963"/>
          </a:xfrm>
          <a:prstGeom prst="straightConnector1">
            <a:avLst/>
          </a:prstGeom>
          <a:ln w="12700" cap="flat" cmpd="sng">
            <a:solidFill>
              <a:schemeClr val="tx1"/>
            </a:solidFill>
            <a:prstDash val="solid"/>
            <a:headEnd type="none" w="sm" len="sm"/>
            <a:tailEnd type="arrow" w="med" len="med"/>
          </a:ln>
        </p:spPr>
      </p:cxnSp>
      <p:cxnSp>
        <p:nvCxnSpPr>
          <p:cNvPr id="93200" name="Straight Arrow Connector 93199"/>
          <p:cNvCxnSpPr>
            <a:stCxn id="93189" idx="4"/>
            <a:endCxn id="93190" idx="0"/>
          </p:cNvCxnSpPr>
          <p:nvPr/>
        </p:nvCxnSpPr>
        <p:spPr>
          <a:xfrm>
            <a:off x="4724400" y="4806950"/>
            <a:ext cx="0" cy="334963"/>
          </a:xfrm>
          <a:prstGeom prst="straightConnector1">
            <a:avLst/>
          </a:prstGeom>
          <a:ln w="12700" cap="flat" cmpd="sng">
            <a:solidFill>
              <a:schemeClr val="tx1"/>
            </a:solidFill>
            <a:prstDash val="solid"/>
            <a:headEnd type="none" w="sm" len="sm"/>
            <a:tailEnd type="arrow" w="med" len="med"/>
          </a:ln>
        </p:spPr>
      </p:cxnSp>
      <p:sp>
        <p:nvSpPr>
          <p:cNvPr id="93201" name="Text Box 93200"/>
          <p:cNvSpPr txBox="1"/>
          <p:nvPr/>
        </p:nvSpPr>
        <p:spPr>
          <a:xfrm rot="-1611998">
            <a:off x="2057400" y="2438400"/>
            <a:ext cx="874713" cy="396875"/>
          </a:xfrm>
          <a:prstGeom prst="rect">
            <a:avLst/>
          </a:prstGeom>
          <a:noFill/>
          <a:ln w="12700">
            <a:noFill/>
          </a:ln>
        </p:spPr>
        <p:txBody>
          <a:bodyPr wrap="none" anchor="t" anchorCtr="0">
            <a:spAutoFit/>
          </a:bodyPr>
          <a:p>
            <a:r>
              <a:t>Orders</a:t>
            </a:r>
          </a:p>
        </p:txBody>
      </p:sp>
      <p:sp>
        <p:nvSpPr>
          <p:cNvPr id="93202" name="Text Box 93201"/>
          <p:cNvSpPr txBox="1"/>
          <p:nvPr/>
        </p:nvSpPr>
        <p:spPr>
          <a:xfrm>
            <a:off x="2498725" y="3595688"/>
            <a:ext cx="563563" cy="396875"/>
          </a:xfrm>
          <a:prstGeom prst="rect">
            <a:avLst/>
          </a:prstGeom>
          <a:noFill/>
          <a:ln w="12700">
            <a:noFill/>
          </a:ln>
        </p:spPr>
        <p:txBody>
          <a:bodyPr wrap="none" anchor="t" anchorCtr="0">
            <a:spAutoFit/>
          </a:bodyPr>
          <a:p>
            <a:r>
              <a:t>Bill</a:t>
            </a:r>
          </a:p>
        </p:txBody>
      </p:sp>
      <p:sp>
        <p:nvSpPr>
          <p:cNvPr id="93203" name="Text Box 93202"/>
          <p:cNvSpPr txBox="1"/>
          <p:nvPr/>
        </p:nvSpPr>
        <p:spPr>
          <a:xfrm rot="1993549">
            <a:off x="2133600" y="4876800"/>
            <a:ext cx="1071563" cy="396875"/>
          </a:xfrm>
          <a:prstGeom prst="rect">
            <a:avLst/>
          </a:prstGeom>
          <a:noFill/>
          <a:ln w="12700">
            <a:noFill/>
          </a:ln>
        </p:spPr>
        <p:txBody>
          <a:bodyPr wrap="none" anchor="t" anchorCtr="0">
            <a:spAutoFit/>
          </a:bodyPr>
          <a:p>
            <a:r>
              <a:t>Payment</a:t>
            </a:r>
          </a:p>
        </p:txBody>
      </p:sp>
      <p:sp>
        <p:nvSpPr>
          <p:cNvPr id="93204" name="Text Box 93203"/>
          <p:cNvSpPr txBox="1"/>
          <p:nvPr/>
        </p:nvSpPr>
        <p:spPr>
          <a:xfrm rot="1689882">
            <a:off x="6477000" y="2209800"/>
            <a:ext cx="1379538" cy="701675"/>
          </a:xfrm>
          <a:prstGeom prst="rect">
            <a:avLst/>
          </a:prstGeom>
          <a:noFill/>
          <a:ln w="12700">
            <a:noFill/>
          </a:ln>
        </p:spPr>
        <p:txBody>
          <a:bodyPr wrap="none" anchor="t" anchorCtr="0">
            <a:spAutoFit/>
          </a:bodyPr>
          <a:p>
            <a:r>
              <a:t>Desired</a:t>
            </a:r>
          </a:p>
          <a:p>
            <a:r>
              <a:t>information</a:t>
            </a:r>
          </a:p>
        </p:txBody>
      </p:sp>
      <p:sp>
        <p:nvSpPr>
          <p:cNvPr id="93205" name="Text Box 93204"/>
          <p:cNvSpPr txBox="1"/>
          <p:nvPr/>
        </p:nvSpPr>
        <p:spPr>
          <a:xfrm>
            <a:off x="3717925" y="2909888"/>
            <a:ext cx="2381250" cy="396875"/>
          </a:xfrm>
          <a:prstGeom prst="rect">
            <a:avLst/>
          </a:prstGeom>
          <a:noFill/>
          <a:ln w="12700">
            <a:noFill/>
          </a:ln>
        </p:spPr>
        <p:txBody>
          <a:bodyPr wrap="none" anchor="t" anchorCtr="0">
            <a:spAutoFit/>
          </a:bodyPr>
          <a:p>
            <a:r>
              <a:t>Shipping request data</a:t>
            </a:r>
          </a:p>
        </p:txBody>
      </p:sp>
      <p:sp>
        <p:nvSpPr>
          <p:cNvPr id="93206" name="Text Box 93205"/>
          <p:cNvSpPr txBox="1"/>
          <p:nvPr/>
        </p:nvSpPr>
        <p:spPr>
          <a:xfrm>
            <a:off x="4953000" y="4724400"/>
            <a:ext cx="1600200" cy="701675"/>
          </a:xfrm>
          <a:prstGeom prst="rect">
            <a:avLst/>
          </a:prstGeom>
          <a:noFill/>
          <a:ln w="12700">
            <a:noFill/>
          </a:ln>
        </p:spPr>
        <p:txBody>
          <a:bodyPr wrap="none" anchor="t" anchorCtr="0">
            <a:spAutoFit/>
          </a:bodyPr>
          <a:p>
            <a:pPr algn="ctr"/>
            <a:r>
              <a:t>Payments due</a:t>
            </a:r>
          </a:p>
          <a:p>
            <a:pPr algn="ctr"/>
            <a:r>
              <a:t>data</a:t>
            </a:r>
          </a:p>
        </p:txBody>
      </p:sp>
      <p:sp>
        <p:nvSpPr>
          <p:cNvPr id="93207" name="Text Box 93206"/>
          <p:cNvSpPr txBox="1"/>
          <p:nvPr/>
        </p:nvSpPr>
        <p:spPr>
          <a:xfrm rot="-2082798">
            <a:off x="6629400" y="5105400"/>
            <a:ext cx="1379538" cy="701675"/>
          </a:xfrm>
          <a:prstGeom prst="rect">
            <a:avLst/>
          </a:prstGeom>
          <a:noFill/>
          <a:ln w="12700">
            <a:noFill/>
          </a:ln>
        </p:spPr>
        <p:txBody>
          <a:bodyPr wrap="none" anchor="t" anchorCtr="0">
            <a:spAutoFit/>
          </a:bodyPr>
          <a:p>
            <a:r>
              <a:t>Desired</a:t>
            </a:r>
          </a:p>
          <a:p>
            <a:r>
              <a:t>information</a:t>
            </a:r>
          </a:p>
        </p:txBody>
      </p:sp>
      <p:sp>
        <p:nvSpPr>
          <p:cNvPr id="93208" name="Text Box 93207"/>
          <p:cNvSpPr txBox="1"/>
          <p:nvPr/>
        </p:nvSpPr>
        <p:spPr>
          <a:xfrm>
            <a:off x="5791200" y="3325813"/>
            <a:ext cx="1379538" cy="701675"/>
          </a:xfrm>
          <a:prstGeom prst="rect">
            <a:avLst/>
          </a:prstGeom>
          <a:noFill/>
          <a:ln w="12700">
            <a:noFill/>
          </a:ln>
        </p:spPr>
        <p:txBody>
          <a:bodyPr wrap="none" anchor="t" anchorCtr="0">
            <a:spAutoFit/>
          </a:bodyPr>
          <a:p>
            <a:r>
              <a:t>Desired</a:t>
            </a:r>
          </a:p>
          <a:p>
            <a:r>
              <a:t>information</a:t>
            </a: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Title 94209"/>
          <p:cNvSpPr>
            <a:spLocks noGrp="1"/>
          </p:cNvSpPr>
          <p:nvPr>
            <p:ph type="title"/>
          </p:nvPr>
        </p:nvSpPr>
        <p:spPr>
          <a:xfrm>
            <a:off x="533400" y="234950"/>
            <a:ext cx="8153400" cy="1136650"/>
          </a:xfrm>
          <a:ln/>
        </p:spPr>
        <p:txBody>
          <a:bodyPr lIns="92075" tIns="46038" rIns="92075" bIns="46038" anchor="b" anchorCtr="0"/>
          <a:p>
            <a:r>
              <a:rPr sz="2800"/>
              <a:t>Exhibit 4-6 Christopher Inc., </a:t>
            </a:r>
            <a:br>
              <a:rPr sz="2800"/>
            </a:br>
            <a:r>
              <a:rPr sz="2800"/>
              <a:t>Level 1 Data Flow Diagram</a:t>
            </a:r>
            <a:endParaRPr sz="2800"/>
          </a:p>
        </p:txBody>
      </p:sp>
      <p:sp>
        <p:nvSpPr>
          <p:cNvPr id="94211" name="Oval 94210"/>
          <p:cNvSpPr/>
          <p:nvPr/>
        </p:nvSpPr>
        <p:spPr>
          <a:xfrm>
            <a:off x="1905000" y="2362200"/>
            <a:ext cx="2133600" cy="2057400"/>
          </a:xfrm>
          <a:prstGeom prst="ellipse">
            <a:avLst/>
          </a:prstGeom>
          <a:solidFill>
            <a:schemeClr val="accent1"/>
          </a:solidFill>
          <a:ln w="12700" cap="flat" cmpd="sng">
            <a:solidFill>
              <a:schemeClr val="tx1"/>
            </a:solidFill>
            <a:prstDash val="solid"/>
            <a:headEnd type="none" w="sm" len="sm"/>
            <a:tailEnd type="none" w="sm" len="sm"/>
          </a:ln>
        </p:spPr>
        <p:txBody>
          <a:bodyPr anchor="ctr" anchorCtr="0"/>
          <a:p>
            <a:pPr algn="ctr"/>
            <a:r>
              <a:rPr sz="2400"/>
              <a:t>1.1 Approve and record customer order data</a:t>
            </a:r>
            <a:endParaRPr sz="2400"/>
          </a:p>
        </p:txBody>
      </p:sp>
      <p:sp>
        <p:nvSpPr>
          <p:cNvPr id="94212" name="Text Box 94211"/>
          <p:cNvSpPr txBox="1"/>
          <p:nvPr/>
        </p:nvSpPr>
        <p:spPr>
          <a:xfrm>
            <a:off x="6019800" y="1981200"/>
            <a:ext cx="2670175" cy="457200"/>
          </a:xfrm>
          <a:prstGeom prst="rect">
            <a:avLst/>
          </a:prstGeom>
          <a:noFill/>
          <a:ln w="12700">
            <a:noFill/>
          </a:ln>
        </p:spPr>
        <p:txBody>
          <a:bodyPr wrap="none" anchor="t" anchorCtr="0">
            <a:spAutoFit/>
          </a:bodyPr>
          <a:p>
            <a:r>
              <a:rPr sz="2400"/>
              <a:t>Customer order data</a:t>
            </a:r>
            <a:endParaRPr sz="2400"/>
          </a:p>
        </p:txBody>
      </p:sp>
      <p:sp>
        <p:nvSpPr>
          <p:cNvPr id="94213" name="Straight Connector 94212"/>
          <p:cNvSpPr/>
          <p:nvPr/>
        </p:nvSpPr>
        <p:spPr>
          <a:xfrm>
            <a:off x="6035675" y="1939925"/>
            <a:ext cx="2819400" cy="0"/>
          </a:xfrm>
          <a:prstGeom prst="line">
            <a:avLst/>
          </a:prstGeom>
          <a:ln w="38100" cap="flat" cmpd="sng">
            <a:solidFill>
              <a:schemeClr val="tx1"/>
            </a:solidFill>
            <a:prstDash val="solid"/>
            <a:headEnd type="none" w="sm" len="sm"/>
            <a:tailEnd type="none" w="sm" len="sm"/>
          </a:ln>
        </p:spPr>
      </p:sp>
      <p:sp>
        <p:nvSpPr>
          <p:cNvPr id="94214" name="Straight Connector 94213"/>
          <p:cNvSpPr/>
          <p:nvPr/>
        </p:nvSpPr>
        <p:spPr>
          <a:xfrm>
            <a:off x="6035675" y="2473325"/>
            <a:ext cx="2743200" cy="0"/>
          </a:xfrm>
          <a:prstGeom prst="line">
            <a:avLst/>
          </a:prstGeom>
          <a:ln w="38100" cap="flat" cmpd="sng">
            <a:solidFill>
              <a:schemeClr val="tx1"/>
            </a:solidFill>
            <a:prstDash val="solid"/>
            <a:headEnd type="none" w="sm" len="sm"/>
            <a:tailEnd type="none" w="sm" len="sm"/>
          </a:ln>
        </p:spPr>
      </p:sp>
      <p:sp>
        <p:nvSpPr>
          <p:cNvPr id="94215" name="Oval 94214"/>
          <p:cNvSpPr/>
          <p:nvPr/>
        </p:nvSpPr>
        <p:spPr>
          <a:xfrm>
            <a:off x="4114800" y="4114800"/>
            <a:ext cx="2286000" cy="2057400"/>
          </a:xfrm>
          <a:prstGeom prst="ellipse">
            <a:avLst/>
          </a:prstGeom>
          <a:solidFill>
            <a:schemeClr val="accent1"/>
          </a:solidFill>
          <a:ln w="12700" cap="flat" cmpd="sng">
            <a:solidFill>
              <a:schemeClr val="tx1"/>
            </a:solidFill>
            <a:prstDash val="solid"/>
            <a:headEnd type="none" w="sm" len="sm"/>
            <a:tailEnd type="none" w="sm" len="sm"/>
          </a:ln>
        </p:spPr>
        <p:txBody>
          <a:bodyPr anchor="ctr" anchorCtr="0"/>
          <a:p>
            <a:pPr algn="ctr"/>
            <a:r>
              <a:rPr sz="2400"/>
              <a:t>1.2 Generate information about orders</a:t>
            </a:r>
            <a:endParaRPr sz="2400"/>
          </a:p>
        </p:txBody>
      </p:sp>
      <p:sp>
        <p:nvSpPr>
          <p:cNvPr id="94216" name="Rectangles 94215"/>
          <p:cNvSpPr/>
          <p:nvPr/>
        </p:nvSpPr>
        <p:spPr>
          <a:xfrm>
            <a:off x="457200" y="1752600"/>
            <a:ext cx="76200" cy="76200"/>
          </a:xfrm>
          <a:prstGeom prst="rect">
            <a:avLst/>
          </a:prstGeom>
          <a:noFill/>
          <a:ln w="12700">
            <a:noFill/>
          </a:ln>
        </p:spPr>
        <p:txBody>
          <a:bodyPr/>
          <a:p>
            <a:endParaRPr lang="en-US"/>
          </a:p>
        </p:txBody>
      </p:sp>
      <p:cxnSp>
        <p:nvCxnSpPr>
          <p:cNvPr id="94218" name="Curved Connector 94217"/>
          <p:cNvCxnSpPr>
            <a:stCxn id="94216" idx="3"/>
            <a:endCxn id="94211" idx="1"/>
          </p:cNvCxnSpPr>
          <p:nvPr/>
        </p:nvCxnSpPr>
        <p:spPr>
          <a:xfrm>
            <a:off x="533400" y="1790700"/>
            <a:ext cx="1684338" cy="873125"/>
          </a:xfrm>
          <a:prstGeom prst="curvedConnector2">
            <a:avLst/>
          </a:prstGeom>
          <a:ln w="19050" cap="flat" cmpd="sng">
            <a:solidFill>
              <a:schemeClr val="tx1"/>
            </a:solidFill>
            <a:prstDash val="solid"/>
            <a:headEnd type="none" w="sm" len="sm"/>
            <a:tailEnd type="arrow" w="med" len="med"/>
          </a:ln>
        </p:spPr>
      </p:cxnSp>
      <p:cxnSp>
        <p:nvCxnSpPr>
          <p:cNvPr id="94219" name="Curved Connector 94218"/>
          <p:cNvCxnSpPr>
            <a:stCxn id="94211" idx="6"/>
            <a:endCxn id="94212" idx="1"/>
          </p:cNvCxnSpPr>
          <p:nvPr/>
        </p:nvCxnSpPr>
        <p:spPr>
          <a:xfrm flipV="1">
            <a:off x="4038600" y="2209800"/>
            <a:ext cx="1981200" cy="1181100"/>
          </a:xfrm>
          <a:prstGeom prst="curvedConnector3">
            <a:avLst>
              <a:gd name="adj1" fmla="val 50000"/>
            </a:avLst>
          </a:prstGeom>
          <a:ln w="19050" cap="flat" cmpd="sng">
            <a:solidFill>
              <a:schemeClr val="tx1"/>
            </a:solidFill>
            <a:prstDash val="solid"/>
            <a:headEnd type="none" w="sm" len="sm"/>
            <a:tailEnd type="arrow" w="med" len="med"/>
          </a:ln>
        </p:spPr>
      </p:cxnSp>
      <p:cxnSp>
        <p:nvCxnSpPr>
          <p:cNvPr id="94220" name="Curved Connector 94219"/>
          <p:cNvCxnSpPr>
            <a:stCxn id="94212" idx="2"/>
            <a:endCxn id="94215" idx="0"/>
          </p:cNvCxnSpPr>
          <p:nvPr/>
        </p:nvCxnSpPr>
        <p:spPr>
          <a:xfrm rot="5400000">
            <a:off x="5467350" y="2227263"/>
            <a:ext cx="1676400" cy="2097087"/>
          </a:xfrm>
          <a:prstGeom prst="curvedConnector3">
            <a:avLst>
              <a:gd name="adj1" fmla="val 50000"/>
            </a:avLst>
          </a:prstGeom>
          <a:ln w="19050" cap="flat" cmpd="sng">
            <a:solidFill>
              <a:schemeClr val="tx1"/>
            </a:solidFill>
            <a:prstDash val="solid"/>
            <a:headEnd type="none" w="sm" len="sm"/>
            <a:tailEnd type="arrow" w="med" len="med"/>
          </a:ln>
        </p:spPr>
      </p:cxnSp>
      <p:sp>
        <p:nvSpPr>
          <p:cNvPr id="94221" name="Rectangles 94220"/>
          <p:cNvSpPr/>
          <p:nvPr/>
        </p:nvSpPr>
        <p:spPr>
          <a:xfrm>
            <a:off x="2438400" y="6248400"/>
            <a:ext cx="76200" cy="76200"/>
          </a:xfrm>
          <a:prstGeom prst="rect">
            <a:avLst/>
          </a:prstGeom>
          <a:solidFill>
            <a:schemeClr val="accent1"/>
          </a:solidFill>
          <a:ln w="12700">
            <a:noFill/>
          </a:ln>
        </p:spPr>
        <p:txBody>
          <a:bodyPr/>
          <a:p>
            <a:endParaRPr lang="en-US"/>
          </a:p>
        </p:txBody>
      </p:sp>
      <p:cxnSp>
        <p:nvCxnSpPr>
          <p:cNvPr id="94222" name="Curved Connector 94221"/>
          <p:cNvCxnSpPr>
            <a:stCxn id="94215" idx="2"/>
            <a:endCxn id="94221" idx="3"/>
          </p:cNvCxnSpPr>
          <p:nvPr/>
        </p:nvCxnSpPr>
        <p:spPr>
          <a:xfrm rot="-10800000" flipV="1">
            <a:off x="2514600" y="5143500"/>
            <a:ext cx="1600200" cy="1143000"/>
          </a:xfrm>
          <a:prstGeom prst="curvedConnector3">
            <a:avLst>
              <a:gd name="adj1" fmla="val 50000"/>
            </a:avLst>
          </a:prstGeom>
          <a:ln w="19050" cap="flat" cmpd="sng">
            <a:solidFill>
              <a:schemeClr val="tx1"/>
            </a:solidFill>
            <a:prstDash val="solid"/>
            <a:headEnd type="none" w="sm" len="sm"/>
            <a:tailEnd type="arrow" w="med" len="med"/>
          </a:ln>
        </p:spPr>
      </p:cxnSp>
      <p:sp>
        <p:nvSpPr>
          <p:cNvPr id="94223" name="Rectangles 94222"/>
          <p:cNvSpPr/>
          <p:nvPr/>
        </p:nvSpPr>
        <p:spPr>
          <a:xfrm>
            <a:off x="8001000" y="5715000"/>
            <a:ext cx="76200" cy="76200"/>
          </a:xfrm>
          <a:prstGeom prst="rect">
            <a:avLst/>
          </a:prstGeom>
          <a:noFill/>
          <a:ln w="12700">
            <a:noFill/>
          </a:ln>
        </p:spPr>
        <p:txBody>
          <a:bodyPr/>
          <a:p>
            <a:endParaRPr lang="en-US"/>
          </a:p>
        </p:txBody>
      </p:sp>
      <p:cxnSp>
        <p:nvCxnSpPr>
          <p:cNvPr id="94224" name="Curved Connector 94223"/>
          <p:cNvCxnSpPr>
            <a:stCxn id="94215" idx="6"/>
            <a:endCxn id="94223" idx="1"/>
          </p:cNvCxnSpPr>
          <p:nvPr/>
        </p:nvCxnSpPr>
        <p:spPr>
          <a:xfrm>
            <a:off x="6400800" y="5143500"/>
            <a:ext cx="1600200" cy="609600"/>
          </a:xfrm>
          <a:prstGeom prst="curvedConnector3">
            <a:avLst>
              <a:gd name="adj1" fmla="val 50000"/>
            </a:avLst>
          </a:prstGeom>
          <a:ln w="19050" cap="flat" cmpd="sng">
            <a:solidFill>
              <a:schemeClr val="tx1"/>
            </a:solidFill>
            <a:prstDash val="solid"/>
            <a:headEnd type="none" w="sm" len="sm"/>
            <a:tailEnd type="arrow" w="med" len="med"/>
          </a:ln>
        </p:spPr>
      </p:cxnSp>
      <p:sp>
        <p:nvSpPr>
          <p:cNvPr id="94225" name="Text Box 94224"/>
          <p:cNvSpPr txBox="1"/>
          <p:nvPr/>
        </p:nvSpPr>
        <p:spPr>
          <a:xfrm>
            <a:off x="762000" y="2133600"/>
            <a:ext cx="895350" cy="457200"/>
          </a:xfrm>
          <a:prstGeom prst="rect">
            <a:avLst/>
          </a:prstGeom>
          <a:noFill/>
          <a:ln w="12700">
            <a:noFill/>
          </a:ln>
        </p:spPr>
        <p:txBody>
          <a:bodyPr wrap="none" anchor="t" anchorCtr="0">
            <a:spAutoFit/>
          </a:bodyPr>
          <a:p>
            <a:r>
              <a:rPr sz="2400"/>
              <a:t>Order</a:t>
            </a:r>
            <a:endParaRPr sz="2400"/>
          </a:p>
        </p:txBody>
      </p:sp>
      <p:sp>
        <p:nvSpPr>
          <p:cNvPr id="94226" name="Text Box 94225"/>
          <p:cNvSpPr txBox="1"/>
          <p:nvPr/>
        </p:nvSpPr>
        <p:spPr>
          <a:xfrm>
            <a:off x="3962400" y="2057400"/>
            <a:ext cx="1479550" cy="822325"/>
          </a:xfrm>
          <a:prstGeom prst="rect">
            <a:avLst/>
          </a:prstGeom>
          <a:noFill/>
          <a:ln w="12700">
            <a:noFill/>
          </a:ln>
        </p:spPr>
        <p:txBody>
          <a:bodyPr wrap="none" anchor="t" anchorCtr="0">
            <a:spAutoFit/>
          </a:bodyPr>
          <a:p>
            <a:r>
              <a:rPr sz="2400"/>
              <a:t>Approved </a:t>
            </a:r>
            <a:br>
              <a:rPr sz="2400"/>
            </a:br>
            <a:r>
              <a:rPr sz="2400"/>
              <a:t>Order</a:t>
            </a:r>
            <a:endParaRPr sz="2400"/>
          </a:p>
        </p:txBody>
      </p:sp>
      <p:sp>
        <p:nvSpPr>
          <p:cNvPr id="94227" name="Text Box 94226"/>
          <p:cNvSpPr txBox="1"/>
          <p:nvPr/>
        </p:nvSpPr>
        <p:spPr>
          <a:xfrm>
            <a:off x="6080125" y="3317875"/>
            <a:ext cx="1477963" cy="457200"/>
          </a:xfrm>
          <a:prstGeom prst="rect">
            <a:avLst/>
          </a:prstGeom>
          <a:noFill/>
          <a:ln w="12700">
            <a:noFill/>
          </a:ln>
        </p:spPr>
        <p:txBody>
          <a:bodyPr wrap="none" anchor="t" anchorCtr="0">
            <a:spAutoFit/>
          </a:bodyPr>
          <a:p>
            <a:r>
              <a:rPr sz="2400"/>
              <a:t>Order data</a:t>
            </a:r>
            <a:endParaRPr sz="2400"/>
          </a:p>
        </p:txBody>
      </p:sp>
      <p:sp>
        <p:nvSpPr>
          <p:cNvPr id="94228" name="Text Box 94227"/>
          <p:cNvSpPr txBox="1"/>
          <p:nvPr/>
        </p:nvSpPr>
        <p:spPr>
          <a:xfrm>
            <a:off x="2133600" y="4800600"/>
            <a:ext cx="1284288" cy="1187450"/>
          </a:xfrm>
          <a:prstGeom prst="rect">
            <a:avLst/>
          </a:prstGeom>
          <a:noFill/>
          <a:ln w="12700">
            <a:noFill/>
          </a:ln>
        </p:spPr>
        <p:txBody>
          <a:bodyPr wrap="none" anchor="t" anchorCtr="0">
            <a:spAutoFit/>
          </a:bodyPr>
          <a:p>
            <a:r>
              <a:rPr sz="2400"/>
              <a:t>Shipping</a:t>
            </a:r>
            <a:endParaRPr sz="2400"/>
          </a:p>
          <a:p>
            <a:r>
              <a:rPr sz="2400"/>
              <a:t>Request</a:t>
            </a:r>
            <a:endParaRPr sz="2400"/>
          </a:p>
          <a:p>
            <a:r>
              <a:rPr sz="2400"/>
              <a:t>Data</a:t>
            </a:r>
            <a:endParaRPr sz="2400"/>
          </a:p>
        </p:txBody>
      </p:sp>
      <p:sp>
        <p:nvSpPr>
          <p:cNvPr id="94229" name="Text Box 94228"/>
          <p:cNvSpPr txBox="1"/>
          <p:nvPr/>
        </p:nvSpPr>
        <p:spPr>
          <a:xfrm>
            <a:off x="6934200" y="4419600"/>
            <a:ext cx="1620838" cy="822325"/>
          </a:xfrm>
          <a:prstGeom prst="rect">
            <a:avLst/>
          </a:prstGeom>
          <a:noFill/>
          <a:ln w="12700">
            <a:noFill/>
          </a:ln>
        </p:spPr>
        <p:txBody>
          <a:bodyPr wrap="none" anchor="t" anchorCtr="0">
            <a:spAutoFit/>
          </a:bodyPr>
          <a:p>
            <a:r>
              <a:rPr sz="2400"/>
              <a:t>Desired </a:t>
            </a:r>
            <a:endParaRPr sz="2400"/>
          </a:p>
          <a:p>
            <a:r>
              <a:rPr sz="2400"/>
              <a:t>information</a:t>
            </a:r>
            <a:endParaRPr sz="2400"/>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Title 113665"/>
          <p:cNvSpPr>
            <a:spLocks noGrp="1"/>
          </p:cNvSpPr>
          <p:nvPr>
            <p:ph type="title"/>
          </p:nvPr>
        </p:nvSpPr>
        <p:spPr>
          <a:ln/>
        </p:spPr>
        <p:txBody>
          <a:bodyPr lIns="92075" tIns="46038" rIns="92075" bIns="46038" anchor="b" anchorCtr="0"/>
          <a:p>
            <a:r>
              <a:t>Context Dictionary</a:t>
            </a:r>
          </a:p>
        </p:txBody>
      </p:sp>
      <p:sp>
        <p:nvSpPr>
          <p:cNvPr id="113667" name="Text Placeholder 113666"/>
          <p:cNvSpPr>
            <a:spLocks noGrp="1"/>
          </p:cNvSpPr>
          <p:nvPr>
            <p:ph type="body" idx="1"/>
          </p:nvPr>
        </p:nvSpPr>
        <p:spPr>
          <a:ln/>
        </p:spPr>
        <p:txBody>
          <a:bodyPr lIns="92075" tIns="46038" rIns="92075" bIns="46038"/>
          <a:p>
            <a:pPr algn="just">
              <a:spcAft>
                <a:spcPts val="1200"/>
              </a:spcAft>
            </a:pPr>
            <a:r>
              <a:t>Some analysts like to add more detail to context and other data flow diagrams, by providing the data elements that comprise the data flows on the diagram. We will refer to these data flow details as the </a:t>
            </a:r>
            <a:r>
              <a:rPr i="1">
                <a:solidFill>
                  <a:srgbClr val="66FF66"/>
                </a:solidFill>
              </a:rPr>
              <a:t>context dictionary</a:t>
            </a:r>
            <a:r>
              <a:rPr>
                <a:solidFill>
                  <a:srgbClr val="66FF66"/>
                </a:solidFill>
              </a:rPr>
              <a:t>.</a:t>
            </a:r>
            <a:r>
              <a:t>  Each entry in the context dictionary is separated from its definition by an equal sign (=) and is defined using the following set of symbols:</a:t>
            </a:r>
          </a:p>
          <a:p>
            <a:pPr lvl="2" algn="just"/>
            <a:r>
              <a:rPr>
                <a:latin typeface="CG Times" pitchFamily="18" charset="0"/>
              </a:rPr>
              <a:t> </a:t>
            </a:r>
            <a:r>
              <a:rPr sz="2400">
                <a:solidFill>
                  <a:schemeClr val="tx2"/>
                </a:solidFill>
                <a:latin typeface="CG Times" pitchFamily="18" charset="0"/>
              </a:rPr>
              <a:t>+</a:t>
            </a:r>
            <a:r>
              <a:rPr sz="2400">
                <a:latin typeface="CG Times" pitchFamily="18" charset="0"/>
              </a:rPr>
              <a:t>	To connect elements of the definition</a:t>
            </a:r>
            <a:endParaRPr sz="2400">
              <a:latin typeface="CG Times" pitchFamily="18" charset="0"/>
            </a:endParaRPr>
          </a:p>
          <a:p>
            <a:pPr lvl="2" algn="just"/>
            <a:r>
              <a:rPr sz="2400">
                <a:latin typeface="CG Times" pitchFamily="18" charset="0"/>
              </a:rPr>
              <a:t> </a:t>
            </a:r>
            <a:r>
              <a:rPr sz="2400">
                <a:solidFill>
                  <a:schemeClr val="tx2"/>
                </a:solidFill>
                <a:latin typeface="CG Times" pitchFamily="18" charset="0"/>
              </a:rPr>
              <a:t>{}</a:t>
            </a:r>
            <a:r>
              <a:rPr sz="2400">
                <a:latin typeface="CG Times" pitchFamily="18" charset="0"/>
              </a:rPr>
              <a:t>	To identify repeating elements of the definition</a:t>
            </a:r>
            <a:endParaRPr sz="2400">
              <a:latin typeface="CG Times" pitchFamily="18" charset="0"/>
            </a:endParaRPr>
          </a:p>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3667">
                                            <p:txEl>
                                              <p:charRg st="0" end="366"/>
                                            </p:txEl>
                                          </p:spTgt>
                                        </p:tgtEl>
                                        <p:attrNameLst>
                                          <p:attrName>style.visibility</p:attrName>
                                        </p:attrNameLst>
                                      </p:cBhvr>
                                    </p:set>
                                  </p:childTnLst>
                                </p:cTn>
                              </p:par>
                              <p:par>
                                <p:cTn id="7" presetID="1" presetClass="entr" presetSubtype="0" fill="hold" grpId="0" nodeType="withEffect">
                                  <p:stCondLst>
                                    <p:cond delay="0"/>
                                  </p:stCondLst>
                                  <p:childTnLst>
                                    <p:set>
                                      <p:cBhvr>
                                        <p:cTn id="8" dur="1" fill="hold">
                                          <p:stCondLst>
                                            <p:cond delay="499"/>
                                          </p:stCondLst>
                                        </p:cTn>
                                        <p:tgtEl>
                                          <p:spTgt spid="113667">
                                            <p:txEl>
                                              <p:charRg st="366" end="407"/>
                                            </p:txEl>
                                          </p:spTgt>
                                        </p:tgtEl>
                                        <p:attrNameLst>
                                          <p:attrName>style.visibility</p:attrName>
                                        </p:attrNameLst>
                                      </p:cBhvr>
                                    </p:set>
                                  </p:childTnLst>
                                </p:cTn>
                              </p:par>
                              <p:par>
                                <p:cTn id="9" presetID="1" presetClass="entr" presetSubtype="0" fill="hold" grpId="0" nodeType="withEffect">
                                  <p:stCondLst>
                                    <p:cond delay="0"/>
                                  </p:stCondLst>
                                  <p:childTnLst>
                                    <p:set>
                                      <p:cBhvr>
                                        <p:cTn id="10" dur="1" fill="hold">
                                          <p:stCondLst>
                                            <p:cond delay="499"/>
                                          </p:stCondLst>
                                        </p:cTn>
                                        <p:tgtEl>
                                          <p:spTgt spid="113667">
                                            <p:txEl>
                                              <p:charRg st="407" end="460"/>
                                            </p:txEl>
                                          </p:spTgt>
                                        </p:tgtEl>
                                        <p:attrNameLst>
                                          <p:attrName>style.visibility</p:attrName>
                                        </p:attrNameLst>
                                      </p:cBhvr>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animBg="1" advAuto="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2" name="Title 114691"/>
          <p:cNvSpPr>
            <a:spLocks noGrp="1"/>
          </p:cNvSpPr>
          <p:nvPr>
            <p:ph type="title"/>
          </p:nvPr>
        </p:nvSpPr>
        <p:spPr>
          <a:ln/>
        </p:spPr>
        <p:txBody>
          <a:bodyPr lIns="92075" tIns="46038" rIns="92075" bIns="46038" anchor="b" anchorCtr="0"/>
          <a:p>
            <a:r>
              <a:t>Sample Context Dictionary Entries</a:t>
            </a:r>
          </a:p>
        </p:txBody>
      </p:sp>
      <p:sp>
        <p:nvSpPr>
          <p:cNvPr id="114693" name="Text Placeholder 114692"/>
          <p:cNvSpPr>
            <a:spLocks noGrp="1"/>
          </p:cNvSpPr>
          <p:nvPr>
            <p:ph type="body" idx="1"/>
          </p:nvPr>
        </p:nvSpPr>
        <p:spPr>
          <a:xfrm>
            <a:off x="381000" y="1371600"/>
            <a:ext cx="8382000" cy="4953000"/>
          </a:xfrm>
          <a:ln/>
        </p:spPr>
        <p:txBody>
          <a:bodyPr lIns="92075" tIns="46038" rIns="92075" bIns="46038"/>
          <a:p>
            <a:r>
              <a:rPr sz="2400">
                <a:solidFill>
                  <a:srgbClr val="66FF66"/>
                </a:solidFill>
              </a:rPr>
              <a:t>Sales-Invoice</a:t>
            </a:r>
            <a:r>
              <a:rPr sz="2400"/>
              <a:t> = Invoice # + Sale-Date + Register # + Customer Name + Salesperson Name + {Merchandise Name + Qty-Sold + Price + Item-Total} + Sale-Total</a:t>
            </a:r>
            <a:endParaRPr sz="2400"/>
          </a:p>
          <a:p>
            <a:r>
              <a:rPr sz="2400">
                <a:solidFill>
                  <a:srgbClr val="66FF66"/>
                </a:solidFill>
              </a:rPr>
              <a:t>Customer-Profile</a:t>
            </a:r>
            <a:r>
              <a:rPr sz="2400"/>
              <a:t> = Report-Date + Name  + State + Birth date + Telephone + {Merchandise Description + Qty-Sold}</a:t>
            </a:r>
            <a:endParaRPr sz="2400"/>
          </a:p>
          <a:p>
            <a:r>
              <a:rPr sz="2400">
                <a:solidFill>
                  <a:srgbClr val="66FF66"/>
                </a:solidFill>
              </a:rPr>
              <a:t>Product-Sales</a:t>
            </a:r>
            <a:r>
              <a:rPr sz="2400"/>
              <a:t> = Report-Date + {Merchandise # + Merchandise Description + Qty-Sold + %Margin + $ Contribution}</a:t>
            </a:r>
            <a:endParaRPr sz="2400"/>
          </a:p>
          <a:p>
            <a:r>
              <a:rPr sz="2400">
                <a:solidFill>
                  <a:srgbClr val="66FF66"/>
                </a:solidFill>
              </a:rPr>
              <a:t>Accounting-Revenue</a:t>
            </a:r>
            <a:r>
              <a:rPr sz="2400"/>
              <a:t> = Report-Date + Reporting-Period + Revenue for Reporting-Period</a:t>
            </a:r>
            <a:endParaRPr sz="2400"/>
          </a:p>
          <a:p>
            <a:r>
              <a:rPr sz="2400">
                <a:solidFill>
                  <a:srgbClr val="66FF66"/>
                </a:solidFill>
              </a:rPr>
              <a:t>Sales-by-Salesperson</a:t>
            </a:r>
            <a:r>
              <a:rPr sz="2400"/>
              <a:t> = Report-Date + {Salesperson Name + {Merchandise-Description + 	Qty-Sold + $ Contribution} + Total Sales + Total Contribution</a:t>
            </a:r>
            <a:endParaRPr sz="2400"/>
          </a:p>
          <a:p>
            <a:endParaRPr sz="24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693">
                                            <p:txEl>
                                              <p:charRg st="0" end="152"/>
                                            </p:txEl>
                                          </p:spTgt>
                                        </p:tgtEl>
                                        <p:attrNameLst>
                                          <p:attrName>style.visibility</p:attrName>
                                        </p:attrNameLst>
                                      </p:cBhvr>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4693">
                                            <p:txEl>
                                              <p:charRg st="152" end="263"/>
                                            </p:txEl>
                                          </p:spTgt>
                                        </p:tgtEl>
                                        <p:attrNameLst>
                                          <p:attrName>style.visibility</p:attrName>
                                        </p:attrNameLst>
                                      </p:cBhvr>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4693">
                                            <p:txEl>
                                              <p:charRg st="263" end="373"/>
                                            </p:txEl>
                                          </p:spTgt>
                                        </p:tgtEl>
                                        <p:attrNameLst>
                                          <p:attrName>style.visibility</p:attrName>
                                        </p:attrNameLst>
                                      </p:cBhvr>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4693">
                                            <p:txEl>
                                              <p:charRg st="373" end="456"/>
                                            </p:txEl>
                                          </p:spTgt>
                                        </p:tgtEl>
                                        <p:attrNameLst>
                                          <p:attrName>style.visibility</p:attrName>
                                        </p:attrNameLst>
                                      </p:cBhvr>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4693">
                                            <p:txEl>
                                              <p:charRg st="456" end="603"/>
                                            </p:txEl>
                                          </p:spTgt>
                                        </p:tgtEl>
                                        <p:attrNameLst>
                                          <p:attrName>style.visibility</p:attrName>
                                        </p:attrNameLst>
                                      </p:cBhvr>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3" grpId="0" animBg="1" advAuto="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s 117761"/>
          <p:cNvSpPr/>
          <p:nvPr/>
        </p:nvSpPr>
        <p:spPr>
          <a:xfrm>
            <a:off x="914400" y="1524000"/>
            <a:ext cx="7620000" cy="2587625"/>
          </a:xfrm>
          <a:prstGeom prst="rect">
            <a:avLst/>
          </a:prstGeom>
          <a:noFill/>
          <a:ln w="9525">
            <a:noFill/>
          </a:ln>
        </p:spPr>
        <p:txBody>
          <a:bodyPr lIns="92075" tIns="46038" rIns="92075" bIns="46038">
            <a:spAutoFit/>
          </a:bodyPr>
          <a:p>
            <a:pPr algn="just">
              <a:spcAft>
                <a:spcPts val="1200"/>
              </a:spcAft>
            </a:pPr>
            <a:r>
              <a:rPr sz="2400"/>
              <a:t>When you are creating data flow diagrams or work-flows for a business process, how do you know how many recording, maintaining, and reporting processes you need for an IT application?  </a:t>
            </a:r>
            <a:endParaRPr sz="2400"/>
          </a:p>
          <a:p>
            <a:pPr algn="just">
              <a:spcAft>
                <a:spcPts val="1200"/>
              </a:spcAft>
            </a:pPr>
            <a:r>
              <a:rPr sz="2400"/>
              <a:t>You can use your REAL model and the context diagram as a guide.</a:t>
            </a:r>
            <a:endParaRPr sz="2800" i="1"/>
          </a:p>
        </p:txBody>
      </p:sp>
      <p:sp>
        <p:nvSpPr>
          <p:cNvPr id="117763" name="Rectangles 117762"/>
          <p:cNvSpPr/>
          <p:nvPr/>
        </p:nvSpPr>
        <p:spPr>
          <a:xfrm>
            <a:off x="206375" y="2024063"/>
            <a:ext cx="7177088" cy="887412"/>
          </a:xfrm>
          <a:prstGeom prst="rect">
            <a:avLst/>
          </a:prstGeom>
          <a:noFill/>
          <a:ln w="9525">
            <a:noFill/>
          </a:ln>
        </p:spPr>
        <p:txBody>
          <a:bodyPr/>
          <a:p>
            <a:endParaRPr lang="en-US"/>
          </a:p>
        </p:txBody>
      </p:sp>
      <p:sp>
        <p:nvSpPr>
          <p:cNvPr id="117764" name="Rectangles 117763"/>
          <p:cNvSpPr/>
          <p:nvPr/>
        </p:nvSpPr>
        <p:spPr>
          <a:xfrm>
            <a:off x="206375" y="3167063"/>
            <a:ext cx="8243888" cy="485775"/>
          </a:xfrm>
          <a:prstGeom prst="rect">
            <a:avLst/>
          </a:prstGeom>
          <a:noFill/>
          <a:ln w="9525">
            <a:noFill/>
          </a:ln>
        </p:spPr>
        <p:txBody>
          <a:bodyPr/>
          <a:p>
            <a:endParaRPr lang="en-US"/>
          </a:p>
        </p:txBody>
      </p:sp>
      <p:graphicFrame>
        <p:nvGraphicFramePr>
          <p:cNvPr id="117765" name="Object 117764"/>
          <p:cNvGraphicFramePr/>
          <p:nvPr/>
        </p:nvGraphicFramePr>
        <p:xfrm>
          <a:off x="304800" y="1600200"/>
          <a:ext cx="552450" cy="817563"/>
        </p:xfrm>
        <a:graphic>
          <a:graphicData uri="http://schemas.openxmlformats.org/presentationml/2006/ole">
            <mc:AlternateContent xmlns:mc="http://schemas.openxmlformats.org/markup-compatibility/2006">
              <mc:Choice xmlns:v="urn:schemas-microsoft-com:vml" Requires="v">
                <p:oleObj spid="_x0000_s3084" name="" r:id="rId1" imgW="2247900" imgH="3307080" progId="MS_ClipArt_Gallery.2">
                  <p:embed/>
                </p:oleObj>
              </mc:Choice>
              <mc:Fallback>
                <p:oleObj name="" r:id="rId1" imgW="2247900" imgH="3307080" progId="MS_ClipArt_Gallery.2">
                  <p:embed/>
                  <p:pic>
                    <p:nvPicPr>
                      <p:cNvPr id="0" name="Picture 3083"/>
                      <p:cNvPicPr/>
                      <p:nvPr/>
                    </p:nvPicPr>
                    <p:blipFill>
                      <a:blip r:embed="rId2"/>
                      <a:stretch>
                        <a:fillRect/>
                      </a:stretch>
                    </p:blipFill>
                    <p:spPr>
                      <a:xfrm>
                        <a:off x="304800" y="1600200"/>
                        <a:ext cx="552450" cy="817563"/>
                      </a:xfrm>
                      <a:prstGeom prst="rect">
                        <a:avLst/>
                      </a:prstGeom>
                      <a:noFill/>
                      <a:ln w="38100">
                        <a:noFill/>
                        <a:miter/>
                      </a:ln>
                    </p:spPr>
                  </p:pic>
                </p:oleObj>
              </mc:Fallback>
            </mc:AlternateContent>
          </a:graphicData>
        </a:graphic>
      </p:graphicFrame>
      <p:sp>
        <p:nvSpPr>
          <p:cNvPr id="117766" name="Rectangles 117765"/>
          <p:cNvSpPr/>
          <p:nvPr/>
        </p:nvSpPr>
        <p:spPr>
          <a:xfrm>
            <a:off x="1066800" y="4038600"/>
            <a:ext cx="6224588" cy="1917700"/>
          </a:xfrm>
          <a:prstGeom prst="rect">
            <a:avLst/>
          </a:prstGeom>
          <a:noFill/>
          <a:ln w="9525">
            <a:noFill/>
          </a:ln>
        </p:spPr>
        <p:txBody>
          <a:bodyPr wrap="none" lIns="92075" tIns="46038" rIns="92075" bIns="46038">
            <a:spAutoFit/>
          </a:bodyPr>
          <a:p>
            <a:pPr>
              <a:buChar char="•"/>
            </a:pPr>
            <a:r>
              <a:rPr sz="2400"/>
              <a:t>context diagram</a:t>
            </a:r>
            <a:endParaRPr sz="2400"/>
          </a:p>
          <a:p>
            <a:pPr>
              <a:buChar char="•"/>
            </a:pPr>
            <a:r>
              <a:rPr sz="2400"/>
              <a:t>inflows and outflows to</a:t>
            </a:r>
            <a:endParaRPr sz="2400"/>
          </a:p>
          <a:p>
            <a:r>
              <a:rPr sz="2400"/>
              <a:t>	</a:t>
            </a:r>
            <a:r>
              <a:rPr sz="2400" i="1"/>
              <a:t>Record</a:t>
            </a:r>
            <a:r>
              <a:rPr sz="2400"/>
              <a:t> event data</a:t>
            </a:r>
            <a:endParaRPr sz="2400"/>
          </a:p>
          <a:p>
            <a:r>
              <a:rPr sz="2400"/>
              <a:t>	</a:t>
            </a:r>
            <a:r>
              <a:rPr sz="2400" i="1"/>
              <a:t>Maintain</a:t>
            </a:r>
            <a:r>
              <a:rPr sz="2400"/>
              <a:t> resource, agent, location data</a:t>
            </a:r>
            <a:endParaRPr sz="2400"/>
          </a:p>
          <a:p>
            <a:r>
              <a:rPr sz="2400"/>
              <a:t>	</a:t>
            </a:r>
            <a:r>
              <a:rPr sz="2400" i="1"/>
              <a:t>Report</a:t>
            </a:r>
            <a:r>
              <a:rPr sz="2400"/>
              <a:t> source documents, queries, reports</a:t>
            </a:r>
            <a:endParaRPr sz="2400"/>
          </a:p>
        </p:txBody>
      </p:sp>
      <p:sp>
        <p:nvSpPr>
          <p:cNvPr id="117767" name="Rectangles 117766"/>
          <p:cNvSpPr/>
          <p:nvPr/>
        </p:nvSpPr>
        <p:spPr>
          <a:xfrm>
            <a:off x="762000" y="4495800"/>
            <a:ext cx="7712075" cy="822325"/>
          </a:xfrm>
          <a:prstGeom prst="rect">
            <a:avLst/>
          </a:prstGeom>
          <a:solidFill>
            <a:schemeClr val="tx1"/>
          </a:solidFill>
          <a:ln w="9525">
            <a:noFill/>
          </a:ln>
          <a:effectLst>
            <a:outerShdw dist="107763" dir="2699999" algn="ctr" rotWithShape="0">
              <a:schemeClr val="bg2"/>
            </a:outerShdw>
          </a:effectLst>
        </p:spPr>
        <p:txBody>
          <a:bodyPr lIns="92075" tIns="46038" rIns="92075" bIns="46038">
            <a:spAutoFit/>
          </a:bodyPr>
          <a:p>
            <a:r>
              <a:rPr sz="2400">
                <a:solidFill>
                  <a:schemeClr val="bg2"/>
                </a:solidFill>
              </a:rPr>
              <a:t>You need one recording process in your IT application for </a:t>
            </a:r>
            <a:r>
              <a:rPr sz="2400" b="1">
                <a:solidFill>
                  <a:srgbClr val="993300"/>
                </a:solidFill>
              </a:rPr>
              <a:t>each</a:t>
            </a:r>
            <a:r>
              <a:rPr sz="2400">
                <a:solidFill>
                  <a:schemeClr val="bg2"/>
                </a:solidFill>
              </a:rPr>
              <a:t> business event object in the application’s REAL model</a:t>
            </a:r>
            <a:endParaRPr sz="2400">
              <a:solidFill>
                <a:schemeClr val="bg2"/>
              </a:solidFill>
            </a:endParaRPr>
          </a:p>
        </p:txBody>
      </p:sp>
      <p:sp>
        <p:nvSpPr>
          <p:cNvPr id="117768" name="Rectangles 117767"/>
          <p:cNvSpPr/>
          <p:nvPr/>
        </p:nvSpPr>
        <p:spPr>
          <a:xfrm>
            <a:off x="609600" y="4648200"/>
            <a:ext cx="7712075" cy="1187450"/>
          </a:xfrm>
          <a:prstGeom prst="rect">
            <a:avLst/>
          </a:prstGeom>
          <a:solidFill>
            <a:schemeClr val="tx1"/>
          </a:solidFill>
          <a:ln w="9525">
            <a:noFill/>
          </a:ln>
          <a:effectLst>
            <a:outerShdw dist="107763" dir="2699999" algn="ctr" rotWithShape="0">
              <a:schemeClr val="bg2"/>
            </a:outerShdw>
          </a:effectLst>
        </p:spPr>
        <p:txBody>
          <a:bodyPr lIns="92075" tIns="46038" rIns="92075" bIns="46038">
            <a:spAutoFit/>
          </a:bodyPr>
          <a:p>
            <a:r>
              <a:rPr sz="2400">
                <a:solidFill>
                  <a:schemeClr val="bg2"/>
                </a:solidFill>
              </a:rPr>
              <a:t>You need one maintenance process in your IT application for </a:t>
            </a:r>
            <a:r>
              <a:rPr sz="2400" b="1">
                <a:solidFill>
                  <a:srgbClr val="993300"/>
                </a:solidFill>
              </a:rPr>
              <a:t>each</a:t>
            </a:r>
            <a:r>
              <a:rPr sz="2400">
                <a:solidFill>
                  <a:schemeClr val="bg2"/>
                </a:solidFill>
              </a:rPr>
              <a:t> resource, agent, and location object in the application’s REAL model</a:t>
            </a:r>
            <a:endParaRPr sz="2400">
              <a:solidFill>
                <a:schemeClr val="bg2"/>
              </a:solidFill>
            </a:endParaRPr>
          </a:p>
        </p:txBody>
      </p:sp>
      <p:sp>
        <p:nvSpPr>
          <p:cNvPr id="117769" name="Rectangles 117768"/>
          <p:cNvSpPr/>
          <p:nvPr/>
        </p:nvSpPr>
        <p:spPr>
          <a:xfrm>
            <a:off x="69850" y="1828800"/>
            <a:ext cx="9074150" cy="4473575"/>
          </a:xfrm>
          <a:prstGeom prst="rect">
            <a:avLst/>
          </a:prstGeom>
          <a:solidFill>
            <a:schemeClr val="tx1"/>
          </a:solidFill>
          <a:ln w="9525">
            <a:noFill/>
          </a:ln>
          <a:effectLst>
            <a:outerShdw dist="107763" dir="2699999" algn="ctr" rotWithShape="0">
              <a:schemeClr val="bg2"/>
            </a:outerShdw>
          </a:effectLst>
        </p:spPr>
        <p:txBody>
          <a:bodyPr lIns="92075" tIns="46038" rIns="92075" bIns="46038">
            <a:spAutoFit/>
          </a:bodyPr>
          <a:p>
            <a:r>
              <a:rPr sz="2400">
                <a:solidFill>
                  <a:schemeClr val="bg2"/>
                </a:solidFill>
              </a:rPr>
              <a:t>The number of </a:t>
            </a:r>
            <a:r>
              <a:rPr sz="2400" b="1">
                <a:solidFill>
                  <a:schemeClr val="bg1"/>
                </a:solidFill>
              </a:rPr>
              <a:t>reporting processes</a:t>
            </a:r>
            <a:r>
              <a:rPr sz="2400">
                <a:solidFill>
                  <a:schemeClr val="bg2"/>
                </a:solidFill>
              </a:rPr>
              <a:t>  required for an application is a </a:t>
            </a:r>
            <a:endParaRPr sz="2400">
              <a:solidFill>
                <a:schemeClr val="bg2"/>
              </a:solidFill>
            </a:endParaRPr>
          </a:p>
          <a:p>
            <a:r>
              <a:rPr sz="2400">
                <a:solidFill>
                  <a:schemeClr val="bg2"/>
                </a:solidFill>
              </a:rPr>
              <a:t>function of the number of views required by information customers. </a:t>
            </a:r>
            <a:r>
              <a:rPr sz="2400" b="1">
                <a:solidFill>
                  <a:srgbClr val="993300"/>
                </a:solidFill>
              </a:rPr>
              <a:t>You will need one reporting process for each required output view</a:t>
            </a:r>
            <a:r>
              <a:rPr sz="2400">
                <a:solidFill>
                  <a:schemeClr val="hlink"/>
                </a:solidFill>
              </a:rPr>
              <a:t>.</a:t>
            </a:r>
            <a:r>
              <a:rPr sz="2400">
                <a:solidFill>
                  <a:schemeClr val="bg2"/>
                </a:solidFill>
              </a:rPr>
              <a:t> To help you plan, determine how many of the following three types of reporting output views your information customers need:</a:t>
            </a:r>
            <a:endParaRPr sz="2400">
              <a:solidFill>
                <a:schemeClr val="bg2"/>
              </a:solidFill>
            </a:endParaRPr>
          </a:p>
          <a:p>
            <a:r>
              <a:rPr sz="2400">
                <a:solidFill>
                  <a:schemeClr val="bg2"/>
                </a:solidFill>
              </a:rPr>
              <a:t>- </a:t>
            </a:r>
            <a:r>
              <a:rPr sz="2400" b="1">
                <a:solidFill>
                  <a:srgbClr val="993300"/>
                </a:solidFill>
              </a:rPr>
              <a:t>Source documents</a:t>
            </a:r>
            <a:r>
              <a:rPr sz="2400">
                <a:solidFill>
                  <a:schemeClr val="bg2"/>
                </a:solidFill>
              </a:rPr>
              <a:t>: </a:t>
            </a:r>
            <a:endParaRPr sz="2400">
              <a:solidFill>
                <a:schemeClr val="bg2"/>
              </a:solidFill>
            </a:endParaRPr>
          </a:p>
          <a:p>
            <a:r>
              <a:rPr sz="2400">
                <a:solidFill>
                  <a:schemeClr val="bg2"/>
                </a:solidFill>
              </a:rPr>
              <a:t>	printed or electronic transmission of event data  documentation</a:t>
            </a:r>
            <a:endParaRPr sz="2400">
              <a:solidFill>
                <a:schemeClr val="bg2"/>
              </a:solidFill>
            </a:endParaRPr>
          </a:p>
          <a:p>
            <a:r>
              <a:rPr sz="2400">
                <a:solidFill>
                  <a:schemeClr val="bg2"/>
                </a:solidFill>
              </a:rPr>
              <a:t>- </a:t>
            </a:r>
            <a:r>
              <a:rPr sz="2400" b="1" err="1">
                <a:solidFill>
                  <a:srgbClr val="993300"/>
                </a:solidFill>
              </a:rPr>
              <a:t>Preformated</a:t>
            </a:r>
            <a:r>
              <a:rPr sz="2400" b="1">
                <a:solidFill>
                  <a:srgbClr val="993300"/>
                </a:solidFill>
              </a:rPr>
              <a:t> reports:</a:t>
            </a:r>
            <a:endParaRPr sz="2400">
              <a:solidFill>
                <a:schemeClr val="bg2"/>
              </a:solidFill>
            </a:endParaRPr>
          </a:p>
          <a:p>
            <a:r>
              <a:rPr sz="2400">
                <a:solidFill>
                  <a:schemeClr val="bg2"/>
                </a:solidFill>
              </a:rPr>
              <a:t>	reports that are regularly used by information customers</a:t>
            </a:r>
            <a:endParaRPr sz="2400">
              <a:solidFill>
                <a:schemeClr val="bg2"/>
              </a:solidFill>
            </a:endParaRPr>
          </a:p>
          <a:p>
            <a:r>
              <a:rPr sz="2400">
                <a:solidFill>
                  <a:schemeClr val="bg2"/>
                </a:solidFill>
              </a:rPr>
              <a:t>-</a:t>
            </a:r>
            <a:r>
              <a:rPr sz="2400" b="1">
                <a:solidFill>
                  <a:srgbClr val="993300"/>
                </a:solidFill>
              </a:rPr>
              <a:t>Ad hoc reports:</a:t>
            </a:r>
            <a:endParaRPr sz="2400">
              <a:solidFill>
                <a:schemeClr val="bg2"/>
              </a:solidFill>
            </a:endParaRPr>
          </a:p>
          <a:p>
            <a:r>
              <a:rPr sz="2400">
                <a:solidFill>
                  <a:schemeClr val="bg2"/>
                </a:solidFill>
              </a:rPr>
              <a:t>	reports that information customers design and request to provide</a:t>
            </a:r>
            <a:endParaRPr sz="2400">
              <a:solidFill>
                <a:schemeClr val="bg2"/>
              </a:solidFill>
            </a:endParaRPr>
          </a:p>
          <a:p>
            <a:r>
              <a:rPr sz="2400">
                <a:solidFill>
                  <a:schemeClr val="bg2"/>
                </a:solidFill>
              </a:rPr>
              <a:t>	 a new view or a view that is rarely used</a:t>
            </a:r>
            <a:endParaRPr sz="2400">
              <a:solidFill>
                <a:schemeClr val="bg2"/>
              </a:solidFill>
            </a:endParaRPr>
          </a:p>
        </p:txBody>
      </p:sp>
      <p:sp>
        <p:nvSpPr>
          <p:cNvPr id="117770" name="Title 117769"/>
          <p:cNvSpPr>
            <a:spLocks noGrp="1"/>
          </p:cNvSpPr>
          <p:nvPr>
            <p:ph type="title"/>
          </p:nvPr>
        </p:nvSpPr>
        <p:spPr>
          <a:ln/>
        </p:spPr>
        <p:txBody>
          <a:bodyPr lIns="92075" tIns="46038" rIns="92075" bIns="46038" anchor="b" anchorCtr="0"/>
          <a:p>
            <a:r>
              <a:t>Additional Prototyping Steps</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7767"/>
                                        </p:tgtEl>
                                        <p:attrNameLst>
                                          <p:attrName>style.visibility</p:attrName>
                                        </p:attrNameLst>
                                      </p:cBhvr>
                                      <p:to>
                                        <p:strVal val="visible"/>
                                      </p:to>
                                    </p:set>
                                    <p:anim calcmode="lin" valueType="num">
                                      <p:cBhvr additive="base">
                                        <p:cTn id="7" dur="500" fill="hold"/>
                                        <p:tgtEl>
                                          <p:spTgt spid="117767"/>
                                        </p:tgtEl>
                                        <p:attrNameLst>
                                          <p:attrName>ppt_x</p:attrName>
                                        </p:attrNameLst>
                                      </p:cBhvr>
                                      <p:tavLst>
                                        <p:tav tm="0">
                                          <p:val>
                                            <p:strVal val="#ppt_x"/>
                                          </p:val>
                                        </p:tav>
                                        <p:tav tm="100000">
                                          <p:val>
                                            <p:strVal val="#ppt_x"/>
                                          </p:val>
                                        </p:tav>
                                      </p:tavLst>
                                    </p:anim>
                                    <p:anim calcmode="lin" valueType="num">
                                      <p:cBhvr additive="base">
                                        <p:cTn id="8" dur="500" fill="hold"/>
                                        <p:tgtEl>
                                          <p:spTgt spid="117767"/>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17767"/>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7768"/>
                                        </p:tgtEl>
                                        <p:attrNameLst>
                                          <p:attrName>style.visibility</p:attrName>
                                        </p:attrNameLst>
                                      </p:cBhvr>
                                      <p:to>
                                        <p:strVal val="visible"/>
                                      </p:to>
                                    </p:set>
                                    <p:anim calcmode="lin" valueType="num">
                                      <p:cBhvr additive="base">
                                        <p:cTn id="13" dur="500" fill="hold"/>
                                        <p:tgtEl>
                                          <p:spTgt spid="117768"/>
                                        </p:tgtEl>
                                        <p:attrNameLst>
                                          <p:attrName>ppt_x</p:attrName>
                                        </p:attrNameLst>
                                      </p:cBhvr>
                                      <p:tavLst>
                                        <p:tav tm="0">
                                          <p:val>
                                            <p:strVal val="#ppt_x"/>
                                          </p:val>
                                        </p:tav>
                                        <p:tav tm="100000">
                                          <p:val>
                                            <p:strVal val="#ppt_x"/>
                                          </p:val>
                                        </p:tav>
                                      </p:tavLst>
                                    </p:anim>
                                    <p:anim calcmode="lin" valueType="num">
                                      <p:cBhvr additive="base">
                                        <p:cTn id="14" dur="500" fill="hold"/>
                                        <p:tgtEl>
                                          <p:spTgt spid="117768"/>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1776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7769"/>
                                        </p:tgtEl>
                                        <p:attrNameLst>
                                          <p:attrName>style.visibility</p:attrName>
                                        </p:attrNameLst>
                                      </p:cBhvr>
                                      <p:to>
                                        <p:strVal val="visible"/>
                                      </p:to>
                                    </p:set>
                                    <p:anim calcmode="lin" valueType="num">
                                      <p:cBhvr additive="base">
                                        <p:cTn id="19" dur="500" fill="hold"/>
                                        <p:tgtEl>
                                          <p:spTgt spid="117769"/>
                                        </p:tgtEl>
                                        <p:attrNameLst>
                                          <p:attrName>ppt_x</p:attrName>
                                        </p:attrNameLst>
                                      </p:cBhvr>
                                      <p:tavLst>
                                        <p:tav tm="0">
                                          <p:val>
                                            <p:strVal val="#ppt_x"/>
                                          </p:val>
                                        </p:tav>
                                        <p:tav tm="100000">
                                          <p:val>
                                            <p:strVal val="#ppt_x"/>
                                          </p:val>
                                        </p:tav>
                                      </p:tavLst>
                                    </p:anim>
                                    <p:anim calcmode="lin" valueType="num">
                                      <p:cBhvr additive="base">
                                        <p:cTn id="20" dur="500" fill="hold"/>
                                        <p:tgtEl>
                                          <p:spTgt spid="1177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7" grpId="0" animBg="1"/>
      <p:bldP spid="117768" grpId="0" animBg="1"/>
      <p:bldP spid="11776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Title 119809"/>
          <p:cNvSpPr>
            <a:spLocks noGrp="1"/>
          </p:cNvSpPr>
          <p:nvPr>
            <p:ph type="title"/>
          </p:nvPr>
        </p:nvSpPr>
        <p:spPr>
          <a:xfrm>
            <a:off x="381000" y="234950"/>
            <a:ext cx="8458200" cy="1136650"/>
          </a:xfrm>
          <a:ln/>
        </p:spPr>
        <p:txBody>
          <a:bodyPr lIns="92075" tIns="46038" rIns="92075" bIns="46038" anchor="b" anchorCtr="0"/>
          <a:p>
            <a:r>
              <a:rPr err="1"/>
              <a:t>McKell's</a:t>
            </a:r>
            <a:r>
              <a:t> Retail Sale Store Case Checkpoint</a:t>
            </a:r>
          </a:p>
        </p:txBody>
      </p:sp>
      <p:sp>
        <p:nvSpPr>
          <p:cNvPr id="119811" name="Text Box 119810"/>
          <p:cNvSpPr txBox="1"/>
          <p:nvPr/>
        </p:nvSpPr>
        <p:spPr>
          <a:xfrm>
            <a:off x="381000" y="1779588"/>
            <a:ext cx="8458200" cy="1920875"/>
          </a:xfrm>
          <a:prstGeom prst="rect">
            <a:avLst/>
          </a:prstGeom>
          <a:solidFill>
            <a:schemeClr val="accent2"/>
          </a:solidFill>
          <a:ln w="12700">
            <a:noFill/>
          </a:ln>
        </p:spPr>
        <p:txBody>
          <a:bodyPr>
            <a:spAutoFit/>
          </a:bodyPr>
          <a:p>
            <a:r>
              <a:rPr sz="3000">
                <a:solidFill>
                  <a:schemeClr val="bg2"/>
                </a:solidFill>
                <a:latin typeface="CG Times" pitchFamily="18" charset="0"/>
              </a:rPr>
              <a:t>Using our retail sale example, the IT application would have:</a:t>
            </a:r>
            <a:endParaRPr sz="3000">
              <a:solidFill>
                <a:schemeClr val="bg2"/>
              </a:solidFill>
              <a:latin typeface="CG Times" pitchFamily="18" charset="0"/>
            </a:endParaRPr>
          </a:p>
          <a:p>
            <a:pPr>
              <a:buChar char="•"/>
            </a:pPr>
            <a:r>
              <a:rPr sz="3000">
                <a:solidFill>
                  <a:schemeClr val="bg2"/>
                </a:solidFill>
                <a:latin typeface="CG Times" pitchFamily="18" charset="0"/>
              </a:rPr>
              <a:t>One </a:t>
            </a:r>
            <a:r>
              <a:rPr sz="3000">
                <a:solidFill>
                  <a:schemeClr val="tx2"/>
                </a:solidFill>
                <a:latin typeface="CG Times" pitchFamily="18" charset="0"/>
              </a:rPr>
              <a:t>recording process</a:t>
            </a:r>
            <a:r>
              <a:rPr sz="3000">
                <a:solidFill>
                  <a:schemeClr val="bg2"/>
                </a:solidFill>
                <a:latin typeface="CG Times" pitchFamily="18" charset="0"/>
              </a:rPr>
              <a:t> (i.e., Record Sale Data) to record the one event of interest</a:t>
            </a:r>
            <a:endParaRPr sz="3200">
              <a:solidFill>
                <a:schemeClr val="bg2"/>
              </a:solidFill>
            </a:endParaRPr>
          </a:p>
        </p:txBody>
      </p:sp>
      <p:sp>
        <p:nvSpPr>
          <p:cNvPr id="119812" name="Text Box 119811"/>
          <p:cNvSpPr txBox="1"/>
          <p:nvPr/>
        </p:nvSpPr>
        <p:spPr>
          <a:xfrm>
            <a:off x="304800" y="1752600"/>
            <a:ext cx="8474075" cy="3292475"/>
          </a:xfrm>
          <a:prstGeom prst="rect">
            <a:avLst/>
          </a:prstGeom>
          <a:solidFill>
            <a:schemeClr val="accent2"/>
          </a:solidFill>
          <a:ln w="12700">
            <a:noFill/>
          </a:ln>
        </p:spPr>
        <p:txBody>
          <a:bodyPr>
            <a:spAutoFit/>
          </a:bodyPr>
          <a:p>
            <a:r>
              <a:rPr sz="3000">
                <a:solidFill>
                  <a:schemeClr val="bg2"/>
                </a:solidFill>
                <a:latin typeface="CG Times" pitchFamily="18" charset="0"/>
              </a:rPr>
              <a:t>Four </a:t>
            </a:r>
            <a:r>
              <a:rPr sz="3000">
                <a:solidFill>
                  <a:schemeClr val="tx2"/>
                </a:solidFill>
                <a:latin typeface="CG Times" pitchFamily="18" charset="0"/>
              </a:rPr>
              <a:t>maintenance processes</a:t>
            </a:r>
            <a:r>
              <a:rPr sz="3000">
                <a:solidFill>
                  <a:schemeClr val="bg2"/>
                </a:solidFill>
                <a:latin typeface="CG Times" pitchFamily="18" charset="0"/>
              </a:rPr>
              <a:t> </a:t>
            </a:r>
            <a:endParaRPr sz="3000">
              <a:solidFill>
                <a:schemeClr val="bg2"/>
              </a:solidFill>
              <a:latin typeface="CG Times" pitchFamily="18" charset="0"/>
            </a:endParaRPr>
          </a:p>
          <a:p>
            <a:pPr>
              <a:buChar char="•"/>
            </a:pPr>
            <a:r>
              <a:rPr sz="3000">
                <a:solidFill>
                  <a:schemeClr val="bg2"/>
                </a:solidFill>
                <a:latin typeface="CG Times" pitchFamily="18" charset="0"/>
              </a:rPr>
              <a:t>Maintain Customer Data, </a:t>
            </a:r>
            <a:endParaRPr sz="3000">
              <a:solidFill>
                <a:schemeClr val="bg2"/>
              </a:solidFill>
              <a:latin typeface="CG Times" pitchFamily="18" charset="0"/>
            </a:endParaRPr>
          </a:p>
          <a:p>
            <a:pPr>
              <a:buChar char="•"/>
            </a:pPr>
            <a:r>
              <a:rPr sz="3000">
                <a:solidFill>
                  <a:schemeClr val="bg2"/>
                </a:solidFill>
                <a:latin typeface="CG Times" pitchFamily="18" charset="0"/>
              </a:rPr>
              <a:t>Maintain Merchandise Data, </a:t>
            </a:r>
            <a:endParaRPr sz="3000">
              <a:solidFill>
                <a:schemeClr val="bg2"/>
              </a:solidFill>
              <a:latin typeface="CG Times" pitchFamily="18" charset="0"/>
            </a:endParaRPr>
          </a:p>
          <a:p>
            <a:pPr>
              <a:buChar char="•"/>
            </a:pPr>
            <a:r>
              <a:rPr sz="3000">
                <a:solidFill>
                  <a:schemeClr val="bg2"/>
                </a:solidFill>
                <a:latin typeface="CG Times" pitchFamily="18" charset="0"/>
              </a:rPr>
              <a:t>Maintain Salesperson Data, and </a:t>
            </a:r>
            <a:endParaRPr sz="3000">
              <a:solidFill>
                <a:schemeClr val="bg2"/>
              </a:solidFill>
              <a:latin typeface="CG Times" pitchFamily="18" charset="0"/>
            </a:endParaRPr>
          </a:p>
          <a:p>
            <a:pPr>
              <a:buChar char="•"/>
            </a:pPr>
            <a:r>
              <a:rPr sz="3000">
                <a:solidFill>
                  <a:schemeClr val="bg2"/>
                </a:solidFill>
                <a:latin typeface="CG Times" pitchFamily="18" charset="0"/>
              </a:rPr>
              <a:t>Maintain Register Data</a:t>
            </a:r>
            <a:endParaRPr sz="3000">
              <a:solidFill>
                <a:schemeClr val="bg2"/>
              </a:solidFill>
              <a:latin typeface="CG Times" pitchFamily="18" charset="0"/>
            </a:endParaRPr>
          </a:p>
          <a:p>
            <a:r>
              <a:rPr sz="3000">
                <a:solidFill>
                  <a:schemeClr val="bg2"/>
                </a:solidFill>
                <a:latin typeface="CG Times" pitchFamily="18" charset="0"/>
              </a:rPr>
              <a:t>to keep our resource, agent, and location data up to date and valid</a:t>
            </a:r>
            <a:endParaRPr sz="3000">
              <a:solidFill>
                <a:schemeClr val="bg2"/>
              </a:solidFill>
              <a:latin typeface="CG Times" pitchFamily="18" charset="0"/>
            </a:endParaRPr>
          </a:p>
        </p:txBody>
      </p:sp>
      <p:sp>
        <p:nvSpPr>
          <p:cNvPr id="119813" name="Rectangles 119812"/>
          <p:cNvSpPr/>
          <p:nvPr/>
        </p:nvSpPr>
        <p:spPr>
          <a:xfrm>
            <a:off x="304800" y="1676400"/>
            <a:ext cx="8839200" cy="4789488"/>
          </a:xfrm>
          <a:prstGeom prst="rect">
            <a:avLst/>
          </a:prstGeom>
          <a:solidFill>
            <a:schemeClr val="accent2"/>
          </a:solidFill>
          <a:ln w="12700">
            <a:noFill/>
          </a:ln>
        </p:spPr>
        <p:txBody>
          <a:bodyPr>
            <a:spAutoFit/>
          </a:bodyPr>
          <a:p>
            <a:r>
              <a:rPr sz="2800" b="1">
                <a:solidFill>
                  <a:schemeClr val="tx2"/>
                </a:solidFill>
                <a:latin typeface="CG Times" pitchFamily="18" charset="0"/>
              </a:rPr>
              <a:t>Reporting processes</a:t>
            </a:r>
            <a:r>
              <a:rPr sz="2800">
                <a:solidFill>
                  <a:schemeClr val="bg2"/>
                </a:solidFill>
                <a:latin typeface="CG Times" pitchFamily="18" charset="0"/>
              </a:rPr>
              <a:t> to handle key management functions: </a:t>
            </a:r>
            <a:endParaRPr sz="2800">
              <a:solidFill>
                <a:schemeClr val="bg2"/>
              </a:solidFill>
              <a:latin typeface="CG Times" pitchFamily="18" charset="0"/>
            </a:endParaRPr>
          </a:p>
          <a:p>
            <a:pPr>
              <a:buChar char="•"/>
            </a:pPr>
            <a:r>
              <a:rPr sz="2800">
                <a:solidFill>
                  <a:schemeClr val="bg2"/>
                </a:solidFill>
                <a:latin typeface="CG Times" pitchFamily="18" charset="0"/>
              </a:rPr>
              <a:t> </a:t>
            </a:r>
            <a:r>
              <a:rPr sz="2800" b="1">
                <a:solidFill>
                  <a:schemeClr val="bg2"/>
                </a:solidFill>
                <a:latin typeface="CG Times" pitchFamily="18" charset="0"/>
              </a:rPr>
              <a:t>Sales Invoice</a:t>
            </a:r>
            <a:r>
              <a:rPr sz="2800">
                <a:solidFill>
                  <a:schemeClr val="bg2"/>
                </a:solidFill>
                <a:latin typeface="CG Times" pitchFamily="18" charset="0"/>
              </a:rPr>
              <a:t> - the customer's bill; </a:t>
            </a:r>
            <a:endParaRPr sz="2800">
              <a:solidFill>
                <a:schemeClr val="bg2"/>
              </a:solidFill>
              <a:latin typeface="CG Times" pitchFamily="18" charset="0"/>
            </a:endParaRPr>
          </a:p>
          <a:p>
            <a:pPr>
              <a:buChar char="•"/>
            </a:pPr>
            <a:r>
              <a:rPr sz="2800">
                <a:solidFill>
                  <a:schemeClr val="bg2"/>
                </a:solidFill>
                <a:latin typeface="CG Times" pitchFamily="18" charset="0"/>
              </a:rPr>
              <a:t> </a:t>
            </a:r>
            <a:r>
              <a:rPr sz="2800" b="1">
                <a:solidFill>
                  <a:schemeClr val="bg2"/>
                </a:solidFill>
                <a:latin typeface="CG Times" pitchFamily="18" charset="0"/>
              </a:rPr>
              <a:t>Customer Profile</a:t>
            </a:r>
            <a:r>
              <a:rPr sz="2800">
                <a:solidFill>
                  <a:schemeClr val="bg2"/>
                </a:solidFill>
                <a:latin typeface="CG Times" pitchFamily="18" charset="0"/>
              </a:rPr>
              <a:t> - a report that provides information about customers and their purchasing habits; </a:t>
            </a:r>
            <a:endParaRPr sz="2800">
              <a:solidFill>
                <a:schemeClr val="bg2"/>
              </a:solidFill>
              <a:latin typeface="CG Times" pitchFamily="18" charset="0"/>
            </a:endParaRPr>
          </a:p>
          <a:p>
            <a:pPr>
              <a:buChar char="•"/>
            </a:pPr>
            <a:r>
              <a:rPr sz="2800">
                <a:solidFill>
                  <a:schemeClr val="bg2"/>
                </a:solidFill>
                <a:latin typeface="CG Times" pitchFamily="18" charset="0"/>
              </a:rPr>
              <a:t> </a:t>
            </a:r>
            <a:r>
              <a:rPr sz="2800" b="1">
                <a:solidFill>
                  <a:schemeClr val="bg2"/>
                </a:solidFill>
                <a:latin typeface="CG Times" pitchFamily="18" charset="0"/>
              </a:rPr>
              <a:t>Product Sales</a:t>
            </a:r>
            <a:r>
              <a:rPr sz="2800">
                <a:solidFill>
                  <a:schemeClr val="bg2"/>
                </a:solidFill>
                <a:latin typeface="CG Times" pitchFamily="18" charset="0"/>
              </a:rPr>
              <a:t> - a report that provides the margin and contribution for each merchandise items type sold; </a:t>
            </a:r>
            <a:endParaRPr sz="2800">
              <a:solidFill>
                <a:schemeClr val="bg2"/>
              </a:solidFill>
              <a:latin typeface="CG Times" pitchFamily="18" charset="0"/>
            </a:endParaRPr>
          </a:p>
          <a:p>
            <a:pPr>
              <a:buChar char="•"/>
            </a:pPr>
            <a:r>
              <a:rPr sz="2800">
                <a:solidFill>
                  <a:schemeClr val="bg2"/>
                </a:solidFill>
                <a:latin typeface="CG Times" pitchFamily="18" charset="0"/>
              </a:rPr>
              <a:t> </a:t>
            </a:r>
            <a:r>
              <a:rPr sz="2800" b="1">
                <a:solidFill>
                  <a:schemeClr val="bg2"/>
                </a:solidFill>
                <a:latin typeface="CG Times" pitchFamily="18" charset="0"/>
              </a:rPr>
              <a:t>Accounting Revenue</a:t>
            </a:r>
            <a:r>
              <a:rPr sz="2800">
                <a:solidFill>
                  <a:schemeClr val="bg2"/>
                </a:solidFill>
                <a:latin typeface="CG Times" pitchFamily="18" charset="0"/>
              </a:rPr>
              <a:t> - a report that provides a calculation of sales revenue for a specific period; </a:t>
            </a:r>
            <a:endParaRPr sz="2800">
              <a:solidFill>
                <a:schemeClr val="bg2"/>
              </a:solidFill>
              <a:latin typeface="CG Times" pitchFamily="18" charset="0"/>
            </a:endParaRPr>
          </a:p>
          <a:p>
            <a:pPr>
              <a:buChar char="•"/>
            </a:pPr>
            <a:r>
              <a:rPr sz="2800">
                <a:solidFill>
                  <a:schemeClr val="bg2"/>
                </a:solidFill>
                <a:latin typeface="CG Times" pitchFamily="18" charset="0"/>
              </a:rPr>
              <a:t> </a:t>
            </a:r>
            <a:r>
              <a:rPr sz="2800" b="1">
                <a:solidFill>
                  <a:schemeClr val="bg2"/>
                </a:solidFill>
                <a:latin typeface="CG Times" pitchFamily="18" charset="0"/>
              </a:rPr>
              <a:t>Sales by Salesperson</a:t>
            </a:r>
            <a:r>
              <a:rPr sz="2800">
                <a:solidFill>
                  <a:schemeClr val="bg2"/>
                </a:solidFill>
                <a:latin typeface="CG Times" pitchFamily="18" charset="0"/>
              </a:rPr>
              <a:t> - a report that details the merchandise and contribution to sales revenue for each salesperson) </a:t>
            </a:r>
            <a:endParaRPr sz="2800">
              <a:solidFill>
                <a:schemeClr val="bg2"/>
              </a:solidFill>
              <a:latin typeface="CG Times"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9811"/>
                                        </p:tgtEl>
                                        <p:attrNameLst>
                                          <p:attrName>style.visibility</p:attrName>
                                        </p:attrNameLst>
                                      </p:cBhvr>
                                      <p:to>
                                        <p:strVal val="visible"/>
                                      </p:to>
                                    </p:set>
                                    <p:anim calcmode="lin" valueType="num">
                                      <p:cBhvr additive="base">
                                        <p:cTn id="7" dur="500" fill="hold"/>
                                        <p:tgtEl>
                                          <p:spTgt spid="119811"/>
                                        </p:tgtEl>
                                        <p:attrNameLst>
                                          <p:attrName>ppt_x</p:attrName>
                                        </p:attrNameLst>
                                      </p:cBhvr>
                                      <p:tavLst>
                                        <p:tav tm="0">
                                          <p:val>
                                            <p:strVal val="0-#ppt_w/2"/>
                                          </p:val>
                                        </p:tav>
                                        <p:tav tm="100000">
                                          <p:val>
                                            <p:strVal val="#ppt_x"/>
                                          </p:val>
                                        </p:tav>
                                      </p:tavLst>
                                    </p:anim>
                                    <p:anim calcmode="lin" valueType="num">
                                      <p:cBhvr additive="base">
                                        <p:cTn id="8" dur="500" fill="hold"/>
                                        <p:tgtEl>
                                          <p:spTgt spid="1198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9812"/>
                                        </p:tgtEl>
                                        <p:attrNameLst>
                                          <p:attrName>style.visibility</p:attrName>
                                        </p:attrNameLst>
                                      </p:cBhvr>
                                      <p:to>
                                        <p:strVal val="visible"/>
                                      </p:to>
                                    </p:set>
                                    <p:anim calcmode="lin" valueType="num">
                                      <p:cBhvr additive="base">
                                        <p:cTn id="13" dur="500" fill="hold"/>
                                        <p:tgtEl>
                                          <p:spTgt spid="119812"/>
                                        </p:tgtEl>
                                        <p:attrNameLst>
                                          <p:attrName>ppt_x</p:attrName>
                                        </p:attrNameLst>
                                      </p:cBhvr>
                                      <p:tavLst>
                                        <p:tav tm="0">
                                          <p:val>
                                            <p:strVal val="0-#ppt_w/2"/>
                                          </p:val>
                                        </p:tav>
                                        <p:tav tm="100000">
                                          <p:val>
                                            <p:strVal val="#ppt_x"/>
                                          </p:val>
                                        </p:tav>
                                      </p:tavLst>
                                    </p:anim>
                                    <p:anim calcmode="lin" valueType="num">
                                      <p:cBhvr additive="base">
                                        <p:cTn id="14" dur="500" fill="hold"/>
                                        <p:tgtEl>
                                          <p:spTgt spid="1198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9813"/>
                                        </p:tgtEl>
                                        <p:attrNameLst>
                                          <p:attrName>style.visibility</p:attrName>
                                        </p:attrNameLst>
                                      </p:cBhvr>
                                      <p:to>
                                        <p:strVal val="visible"/>
                                      </p:to>
                                    </p:set>
                                    <p:anim calcmode="lin" valueType="num">
                                      <p:cBhvr additive="base">
                                        <p:cTn id="19" dur="500" fill="hold"/>
                                        <p:tgtEl>
                                          <p:spTgt spid="119813"/>
                                        </p:tgtEl>
                                        <p:attrNameLst>
                                          <p:attrName>ppt_x</p:attrName>
                                        </p:attrNameLst>
                                      </p:cBhvr>
                                      <p:tavLst>
                                        <p:tav tm="0">
                                          <p:val>
                                            <p:strVal val="0-#ppt_w/2"/>
                                          </p:val>
                                        </p:tav>
                                        <p:tav tm="100000">
                                          <p:val>
                                            <p:strVal val="#ppt_x"/>
                                          </p:val>
                                        </p:tav>
                                      </p:tavLst>
                                    </p:anim>
                                    <p:anim calcmode="lin" valueType="num">
                                      <p:cBhvr additive="base">
                                        <p:cTn id="20" dur="500" fill="hold"/>
                                        <p:tgtEl>
                                          <p:spTgt spid="1198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animBg="1"/>
      <p:bldP spid="119812" grpId="0" animBg="1"/>
      <p:bldP spid="1198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6" name="Title 79875"/>
          <p:cNvSpPr>
            <a:spLocks noGrp="1"/>
          </p:cNvSpPr>
          <p:nvPr>
            <p:ph type="title"/>
          </p:nvPr>
        </p:nvSpPr>
        <p:spPr>
          <a:ln/>
        </p:spPr>
        <p:txBody>
          <a:bodyPr lIns="92075" tIns="46038" rIns="92075" bIns="46038" anchor="b" anchorCtr="0"/>
          <a:p>
            <a:r>
              <a:t>Objective</a:t>
            </a:r>
          </a:p>
        </p:txBody>
      </p:sp>
      <p:sp>
        <p:nvSpPr>
          <p:cNvPr id="79877" name="Text Placeholder 79876"/>
          <p:cNvSpPr>
            <a:spLocks noGrp="1"/>
          </p:cNvSpPr>
          <p:nvPr>
            <p:ph type="body" idx="1"/>
          </p:nvPr>
        </p:nvSpPr>
        <p:spPr>
          <a:xfrm>
            <a:off x="539750" y="1711325"/>
            <a:ext cx="8299450" cy="4216400"/>
          </a:xfrm>
          <a:ln/>
        </p:spPr>
        <p:txBody>
          <a:bodyPr lIns="92075" tIns="46038" rIns="92075" bIns="46038"/>
          <a:p>
            <a:r>
              <a:t>The objective of this chapter is to help you understand the key steps in analyzing and designing information technology (IT) applications.</a:t>
            </a:r>
          </a:p>
          <a:p/>
        </p:txBody>
      </p:sp>
      <p:graphicFrame>
        <p:nvGraphicFramePr>
          <p:cNvPr id="79878" name="Object 79877"/>
          <p:cNvGraphicFramePr/>
          <p:nvPr/>
        </p:nvGraphicFramePr>
        <p:xfrm>
          <a:off x="6096000" y="3919538"/>
          <a:ext cx="2182813" cy="1944687"/>
        </p:xfrm>
        <a:graphic>
          <a:graphicData uri="http://schemas.openxmlformats.org/presentationml/2006/ole">
            <mc:AlternateContent xmlns:mc="http://schemas.openxmlformats.org/markup-compatibility/2006">
              <mc:Choice xmlns:v="urn:schemas-microsoft-com:vml" Requires="v">
                <p:oleObj spid="_x0000_s3078" name="" r:id="rId1" imgW="1878965" imgH="1674495" progId="MS_ClipArt_Gallery.2">
                  <p:embed/>
                </p:oleObj>
              </mc:Choice>
              <mc:Fallback>
                <p:oleObj name="" r:id="rId1" imgW="1878965" imgH="1674495" progId="MS_ClipArt_Gallery.2">
                  <p:embed/>
                  <p:pic>
                    <p:nvPicPr>
                      <p:cNvPr id="0" name="Picture 3077"/>
                      <p:cNvPicPr/>
                      <p:nvPr/>
                    </p:nvPicPr>
                    <p:blipFill>
                      <a:blip r:embed="rId2"/>
                      <a:stretch>
                        <a:fillRect/>
                      </a:stretch>
                    </p:blipFill>
                    <p:spPr>
                      <a:xfrm>
                        <a:off x="6096000" y="3919538"/>
                        <a:ext cx="2182813" cy="1944687"/>
                      </a:xfrm>
                      <a:prstGeom prst="rect">
                        <a:avLst/>
                      </a:prstGeom>
                      <a:noFill/>
                      <a:ln w="38100">
                        <a:noFill/>
                        <a:miter/>
                      </a:ln>
                    </p:spPr>
                  </p:pic>
                </p:oleObj>
              </mc:Fallback>
            </mc:AlternateContent>
          </a:graphicData>
        </a:graphic>
      </p:graphicFrame>
      <p:sp>
        <p:nvSpPr>
          <p:cNvPr id="79879" name="Flowchart: Multidocument 79878"/>
          <p:cNvSpPr/>
          <p:nvPr/>
        </p:nvSpPr>
        <p:spPr>
          <a:xfrm>
            <a:off x="990600" y="3810000"/>
            <a:ext cx="1524000" cy="1066800"/>
          </a:xfrm>
          <a:prstGeom prst="flowChartMultidocument">
            <a:avLst/>
          </a:prstGeom>
          <a:solidFill>
            <a:schemeClr val="accent1"/>
          </a:solidFill>
          <a:ln w="12700" cap="flat" cmpd="sng">
            <a:solidFill>
              <a:schemeClr val="tx1"/>
            </a:solidFill>
            <a:prstDash val="solid"/>
            <a:miter/>
            <a:headEnd type="none" w="sm" len="sm"/>
            <a:tailEnd type="none" w="sm" len="sm"/>
          </a:ln>
        </p:spPr>
        <p:txBody>
          <a:bodyPr/>
          <a:p>
            <a:endParaRPr lang="en-US"/>
          </a:p>
        </p:txBody>
      </p:sp>
      <p:sp>
        <p:nvSpPr>
          <p:cNvPr id="79880" name="Flowchart: Magnetic Disk 79879"/>
          <p:cNvSpPr/>
          <p:nvPr/>
        </p:nvSpPr>
        <p:spPr>
          <a:xfrm>
            <a:off x="3657600" y="3733800"/>
            <a:ext cx="1371600" cy="1143000"/>
          </a:xfrm>
          <a:prstGeom prst="flowChartMagneticDisk">
            <a:avLst/>
          </a:prstGeom>
          <a:solidFill>
            <a:schemeClr val="accent2"/>
          </a:solidFill>
          <a:ln w="12700" cap="flat" cmpd="sng">
            <a:solidFill>
              <a:schemeClr val="tx1"/>
            </a:solidFill>
            <a:prstDash val="solid"/>
            <a:headEnd type="none" w="sm" len="sm"/>
            <a:tailEnd type="none" w="sm" len="sm"/>
          </a:ln>
        </p:spPr>
        <p:txBody>
          <a:bodyPr/>
          <a:p>
            <a:endParaRPr 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877">
                                            <p:txEl>
                                              <p:charRg st="0" end="13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60" name="Title 121859"/>
          <p:cNvSpPr>
            <a:spLocks noGrp="1"/>
          </p:cNvSpPr>
          <p:nvPr>
            <p:ph type="title"/>
          </p:nvPr>
        </p:nvSpPr>
        <p:spPr>
          <a:ln/>
        </p:spPr>
        <p:txBody>
          <a:bodyPr lIns="92075" tIns="46038" rIns="92075" bIns="46038" anchor="b" anchorCtr="0"/>
          <a:p>
            <a:r>
              <a:t>Step 1-C Structuring Systems Requirements Using Logical Models</a:t>
            </a:r>
          </a:p>
        </p:txBody>
      </p:sp>
      <p:sp>
        <p:nvSpPr>
          <p:cNvPr id="121861" name="Text Placeholder 121860"/>
          <p:cNvSpPr>
            <a:spLocks noGrp="1"/>
          </p:cNvSpPr>
          <p:nvPr>
            <p:ph type="body" idx="1"/>
          </p:nvPr>
        </p:nvSpPr>
        <p:spPr>
          <a:ln/>
        </p:spPr>
        <p:txBody>
          <a:bodyPr lIns="92075" tIns="46038" rIns="92075" bIns="46038"/>
          <a:p>
            <a:r>
              <a:rPr sz="2400"/>
              <a:t>After completing data flow diagrams that graphically show the flow of data to fulfill the system requirements, many analysts use </a:t>
            </a:r>
            <a:r>
              <a:rPr sz="2400">
                <a:solidFill>
                  <a:srgbClr val="66FF66"/>
                </a:solidFill>
              </a:rPr>
              <a:t>logic models to represent the logic of the information processes denoted in the data flow diagram(s).</a:t>
            </a:r>
            <a:r>
              <a:rPr sz="2400"/>
              <a:t> </a:t>
            </a:r>
            <a:endParaRPr sz="2400"/>
          </a:p>
          <a:p>
            <a:r>
              <a:rPr sz="2400"/>
              <a:t>Their objective is to produce structured descriptions and diagrams that enumerate the logic contained in each process denoted in the data flow diagram(s). </a:t>
            </a:r>
            <a:endParaRPr sz="2400"/>
          </a:p>
          <a:p>
            <a:r>
              <a:rPr sz="2400"/>
              <a:t>Techniques used during this step include </a:t>
            </a:r>
            <a:r>
              <a:rPr sz="2400">
                <a:solidFill>
                  <a:schemeClr val="tx2"/>
                </a:solidFill>
              </a:rPr>
              <a:t>structured English</a:t>
            </a:r>
            <a:r>
              <a:rPr sz="2400"/>
              <a:t>, </a:t>
            </a:r>
            <a:r>
              <a:rPr sz="2400">
                <a:solidFill>
                  <a:schemeClr val="tx2"/>
                </a:solidFill>
              </a:rPr>
              <a:t>decision tables, decision trees, and state-transition diagrams or tables.  </a:t>
            </a:r>
            <a:endParaRPr sz="2400">
              <a:solidFill>
                <a:schemeClr val="tx2"/>
              </a:solidFill>
            </a:endParaRPr>
          </a:p>
          <a:p>
            <a:r>
              <a:rPr sz="2400"/>
              <a:t>We will overview just one of these techniques: Structured English.</a:t>
            </a:r>
            <a:endParaRPr sz="24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861">
                                            <p:txEl>
                                              <p:charRg st="0" end="232"/>
                                            </p:txEl>
                                          </p:spTgt>
                                        </p:tgtEl>
                                        <p:attrNameLst>
                                          <p:attrName>style.visibility</p:attrName>
                                        </p:attrNameLst>
                                      </p:cBhvr>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1861">
                                            <p:txEl>
                                              <p:charRg st="232" end="388"/>
                                            </p:txEl>
                                          </p:spTgt>
                                        </p:tgtEl>
                                        <p:attrNameLst>
                                          <p:attrName>style.visibility</p:attrName>
                                        </p:attrNameLst>
                                      </p:cBhvr>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1861">
                                            <p:txEl>
                                              <p:charRg st="388" end="525"/>
                                            </p:txEl>
                                          </p:spTgt>
                                        </p:tgtEl>
                                        <p:attrNameLst>
                                          <p:attrName>style.visibility</p:attrName>
                                        </p:attrNameLst>
                                      </p:cBhvr>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1861">
                                            <p:txEl>
                                              <p:charRg st="525" end="592"/>
                                            </p:txEl>
                                          </p:spTgt>
                                        </p:tgtEl>
                                        <p:attrNameLst>
                                          <p:attrName>style.visibility</p:attrName>
                                        </p:attrNameLst>
                                      </p:cBhvr>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1" grpId="0" animBg="1" advAuto="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4" name="Title 122883"/>
          <p:cNvSpPr>
            <a:spLocks noGrp="1"/>
          </p:cNvSpPr>
          <p:nvPr>
            <p:ph type="title"/>
          </p:nvPr>
        </p:nvSpPr>
        <p:spPr>
          <a:ln/>
        </p:spPr>
        <p:txBody>
          <a:bodyPr lIns="92075" tIns="46038" rIns="92075" bIns="46038" anchor="b" anchorCtr="0"/>
          <a:p>
            <a:r>
              <a:t>Structured English</a:t>
            </a:r>
          </a:p>
        </p:txBody>
      </p:sp>
      <p:sp>
        <p:nvSpPr>
          <p:cNvPr id="122885" name="Text Placeholder 122884"/>
          <p:cNvSpPr>
            <a:spLocks noGrp="1"/>
          </p:cNvSpPr>
          <p:nvPr>
            <p:ph type="body" idx="1"/>
          </p:nvPr>
        </p:nvSpPr>
        <p:spPr>
          <a:xfrm>
            <a:off x="381000" y="1371600"/>
            <a:ext cx="8382000" cy="4953000"/>
          </a:xfrm>
          <a:ln/>
        </p:spPr>
        <p:txBody>
          <a:bodyPr lIns="92075" tIns="46038" rIns="92075" bIns="46038"/>
          <a:p>
            <a:r>
              <a:rPr sz="2400"/>
              <a:t>Structured English is used to plan and document the steps of a computer instruction set (a program) without using a programming language. Structured English is used to define the detailed logic of each information process (Exhibit 4-7). </a:t>
            </a:r>
            <a:endParaRPr sz="2400"/>
          </a:p>
          <a:p>
            <a:r>
              <a:rPr sz="2400"/>
              <a:t>Structured English focuses on conciseness and clarity to document the essence of an information process and eliminates:</a:t>
            </a:r>
            <a:endParaRPr sz="2400"/>
          </a:p>
          <a:p>
            <a:pPr lvl="1"/>
            <a:r>
              <a:rPr sz="2000"/>
              <a:t>	Adjectives.</a:t>
            </a:r>
            <a:endParaRPr sz="2000"/>
          </a:p>
          <a:p>
            <a:pPr lvl="1"/>
            <a:r>
              <a:rPr sz="2000"/>
              <a:t>	Adverbs.</a:t>
            </a:r>
            <a:endParaRPr sz="2000"/>
          </a:p>
          <a:p>
            <a:pPr lvl="1"/>
            <a:r>
              <a:rPr sz="2000"/>
              <a:t>	Compound sentences.</a:t>
            </a:r>
            <a:endParaRPr sz="2000"/>
          </a:p>
          <a:p>
            <a:pPr lvl="1"/>
            <a:r>
              <a:rPr sz="2000"/>
              <a:t>	Non-imperative expressions.</a:t>
            </a:r>
            <a:endParaRPr sz="2000"/>
          </a:p>
          <a:p>
            <a:pPr lvl="1"/>
            <a:r>
              <a:rPr sz="2000"/>
              <a:t>	All but a limited set of conditional and logic structures.</a:t>
            </a:r>
            <a:endParaRPr sz="2000"/>
          </a:p>
          <a:p>
            <a:pPr lvl="1"/>
            <a:r>
              <a:rPr sz="2000"/>
              <a:t>	Most punctuation.</a:t>
            </a:r>
            <a:endParaRPr sz="2000"/>
          </a:p>
          <a:p>
            <a:pPr lvl="1"/>
            <a:r>
              <a:rPr sz="2000"/>
              <a:t>	Footnote type details.</a:t>
            </a:r>
            <a:endParaRPr sz="20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885">
                                            <p:txEl>
                                              <p:charRg st="0" end="238"/>
                                            </p:txEl>
                                          </p:spTgt>
                                        </p:tgtEl>
                                        <p:attrNameLst>
                                          <p:attrName>style.visibility</p:attrName>
                                        </p:attrNameLst>
                                      </p:cBhvr>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885">
                                            <p:txEl>
                                              <p:charRg st="238" end="358"/>
                                            </p:txEl>
                                          </p:spTgt>
                                        </p:tgtEl>
                                        <p:attrNameLst>
                                          <p:attrName>style.visibility</p:attrName>
                                        </p:attrNameLst>
                                      </p:cBhvr>
                                    </p:set>
                                  </p:childTnLst>
                                </p:cTn>
                              </p:par>
                              <p:par>
                                <p:cTn id="11" presetID="1" presetClass="entr" presetSubtype="0" fill="hold" grpId="0" nodeType="withEffect">
                                  <p:stCondLst>
                                    <p:cond delay="0"/>
                                  </p:stCondLst>
                                  <p:childTnLst>
                                    <p:set>
                                      <p:cBhvr>
                                        <p:cTn id="12" dur="1" fill="hold">
                                          <p:stCondLst>
                                            <p:cond delay="499"/>
                                          </p:stCondLst>
                                        </p:cTn>
                                        <p:tgtEl>
                                          <p:spTgt spid="122885">
                                            <p:txEl>
                                              <p:charRg st="358" end="371"/>
                                            </p:txEl>
                                          </p:spTgt>
                                        </p:tgtEl>
                                        <p:attrNameLst>
                                          <p:attrName>style.visibility</p:attrName>
                                        </p:attrNameLst>
                                      </p:cBhvr>
                                    </p:set>
                                  </p:childTnLst>
                                </p:cTn>
                              </p:par>
                              <p:par>
                                <p:cTn id="13" presetID="1" presetClass="entr" presetSubtype="0" fill="hold" grpId="0" nodeType="withEffect">
                                  <p:stCondLst>
                                    <p:cond delay="0"/>
                                  </p:stCondLst>
                                  <p:childTnLst>
                                    <p:set>
                                      <p:cBhvr>
                                        <p:cTn id="14" dur="1" fill="hold">
                                          <p:stCondLst>
                                            <p:cond delay="499"/>
                                          </p:stCondLst>
                                        </p:cTn>
                                        <p:tgtEl>
                                          <p:spTgt spid="122885">
                                            <p:txEl>
                                              <p:charRg st="371" end="381"/>
                                            </p:txEl>
                                          </p:spTgt>
                                        </p:tgtEl>
                                        <p:attrNameLst>
                                          <p:attrName>style.visibility</p:attrName>
                                        </p:attrNameLst>
                                      </p:cBhvr>
                                    </p:set>
                                  </p:childTnLst>
                                </p:cTn>
                              </p:par>
                              <p:par>
                                <p:cTn id="15" presetID="1" presetClass="entr" presetSubtype="0" fill="hold" grpId="0" nodeType="withEffect">
                                  <p:stCondLst>
                                    <p:cond delay="0"/>
                                  </p:stCondLst>
                                  <p:childTnLst>
                                    <p:set>
                                      <p:cBhvr>
                                        <p:cTn id="16" dur="1" fill="hold">
                                          <p:stCondLst>
                                            <p:cond delay="499"/>
                                          </p:stCondLst>
                                        </p:cTn>
                                        <p:tgtEl>
                                          <p:spTgt spid="122885">
                                            <p:txEl>
                                              <p:charRg st="381" end="402"/>
                                            </p:txEl>
                                          </p:spTgt>
                                        </p:tgtEl>
                                        <p:attrNameLst>
                                          <p:attrName>style.visibility</p:attrName>
                                        </p:attrNameLst>
                                      </p:cBhvr>
                                    </p:set>
                                  </p:childTnLst>
                                </p:cTn>
                              </p:par>
                              <p:par>
                                <p:cTn id="17" presetID="1" presetClass="entr" presetSubtype="0" fill="hold" grpId="0" nodeType="withEffect">
                                  <p:stCondLst>
                                    <p:cond delay="0"/>
                                  </p:stCondLst>
                                  <p:childTnLst>
                                    <p:set>
                                      <p:cBhvr>
                                        <p:cTn id="18" dur="1" fill="hold">
                                          <p:stCondLst>
                                            <p:cond delay="499"/>
                                          </p:stCondLst>
                                        </p:cTn>
                                        <p:tgtEl>
                                          <p:spTgt spid="122885">
                                            <p:txEl>
                                              <p:charRg st="402" end="431"/>
                                            </p:txEl>
                                          </p:spTgt>
                                        </p:tgtEl>
                                        <p:attrNameLst>
                                          <p:attrName>style.visibility</p:attrName>
                                        </p:attrNameLst>
                                      </p:cBhvr>
                                    </p:set>
                                  </p:childTnLst>
                                </p:cTn>
                              </p:par>
                              <p:par>
                                <p:cTn id="19" presetID="1" presetClass="entr" presetSubtype="0" fill="hold" grpId="0" nodeType="withEffect">
                                  <p:stCondLst>
                                    <p:cond delay="0"/>
                                  </p:stCondLst>
                                  <p:childTnLst>
                                    <p:set>
                                      <p:cBhvr>
                                        <p:cTn id="20" dur="1" fill="hold">
                                          <p:stCondLst>
                                            <p:cond delay="499"/>
                                          </p:stCondLst>
                                        </p:cTn>
                                        <p:tgtEl>
                                          <p:spTgt spid="122885">
                                            <p:txEl>
                                              <p:charRg st="431" end="491"/>
                                            </p:txEl>
                                          </p:spTgt>
                                        </p:tgtEl>
                                        <p:attrNameLst>
                                          <p:attrName>style.visibility</p:attrName>
                                        </p:attrNameLst>
                                      </p:cBhvr>
                                    </p:set>
                                  </p:childTnLst>
                                </p:cTn>
                              </p:par>
                              <p:par>
                                <p:cTn id="21" presetID="1" presetClass="entr" presetSubtype="0" fill="hold" grpId="0" nodeType="withEffect">
                                  <p:stCondLst>
                                    <p:cond delay="0"/>
                                  </p:stCondLst>
                                  <p:childTnLst>
                                    <p:set>
                                      <p:cBhvr>
                                        <p:cTn id="22" dur="1" fill="hold">
                                          <p:stCondLst>
                                            <p:cond delay="499"/>
                                          </p:stCondLst>
                                        </p:cTn>
                                        <p:tgtEl>
                                          <p:spTgt spid="122885">
                                            <p:txEl>
                                              <p:charRg st="491" end="510"/>
                                            </p:txEl>
                                          </p:spTgt>
                                        </p:tgtEl>
                                        <p:attrNameLst>
                                          <p:attrName>style.visibility</p:attrName>
                                        </p:attrNameLst>
                                      </p:cBhvr>
                                    </p:set>
                                  </p:childTnLst>
                                </p:cTn>
                              </p:par>
                              <p:par>
                                <p:cTn id="23" presetID="1" presetClass="entr" presetSubtype="0" fill="hold" grpId="0" nodeType="withEffect">
                                  <p:stCondLst>
                                    <p:cond delay="0"/>
                                  </p:stCondLst>
                                  <p:childTnLst>
                                    <p:set>
                                      <p:cBhvr>
                                        <p:cTn id="24" dur="1" fill="hold">
                                          <p:stCondLst>
                                            <p:cond delay="499"/>
                                          </p:stCondLst>
                                        </p:cTn>
                                        <p:tgtEl>
                                          <p:spTgt spid="122885">
                                            <p:txEl>
                                              <p:charRg st="510" end="534"/>
                                            </p:txEl>
                                          </p:spTgt>
                                        </p:tgtEl>
                                        <p:attrNameLst>
                                          <p:attrName>style.visibility</p:attrName>
                                        </p:attrNameLst>
                                      </p:cBhvr>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animBg="1" advAuto="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Title 95233"/>
          <p:cNvSpPr>
            <a:spLocks noGrp="1"/>
          </p:cNvSpPr>
          <p:nvPr>
            <p:ph type="title"/>
          </p:nvPr>
        </p:nvSpPr>
        <p:spPr>
          <a:ln/>
        </p:spPr>
        <p:txBody>
          <a:bodyPr lIns="92075" tIns="46038" rIns="92075" bIns="46038" anchor="b" anchorCtr="0"/>
          <a:p>
            <a:r>
              <a:rPr sz="3200"/>
              <a:t>Exhibit 4-7 </a:t>
            </a:r>
            <a:br>
              <a:rPr sz="3200"/>
            </a:br>
            <a:r>
              <a:rPr sz="3200"/>
              <a:t>Structured English Example</a:t>
            </a:r>
            <a:endParaRPr sz="3200"/>
          </a:p>
        </p:txBody>
      </p:sp>
      <p:sp>
        <p:nvSpPr>
          <p:cNvPr id="95235" name="Oval 95234"/>
          <p:cNvSpPr/>
          <p:nvPr/>
        </p:nvSpPr>
        <p:spPr>
          <a:xfrm>
            <a:off x="1295400" y="1600200"/>
            <a:ext cx="1447800" cy="1447800"/>
          </a:xfrm>
          <a:prstGeom prst="ellipse">
            <a:avLst/>
          </a:prstGeom>
          <a:solidFill>
            <a:schemeClr val="accent1"/>
          </a:solidFill>
          <a:ln w="12700" cap="flat" cmpd="sng">
            <a:solidFill>
              <a:schemeClr val="tx1"/>
            </a:solidFill>
            <a:prstDash val="solid"/>
            <a:headEnd type="none" w="sm" len="sm"/>
            <a:tailEnd type="none" w="sm" len="sm"/>
          </a:ln>
        </p:spPr>
        <p:txBody>
          <a:bodyPr wrap="none" anchor="ctr" anchorCtr="0"/>
          <a:p>
            <a:pPr algn="ctr"/>
            <a:r>
              <a:rPr sz="2400"/>
              <a:t>Process</a:t>
            </a:r>
            <a:endParaRPr sz="2400"/>
          </a:p>
        </p:txBody>
      </p:sp>
      <p:sp>
        <p:nvSpPr>
          <p:cNvPr id="95237" name="Rectangles 95236"/>
          <p:cNvSpPr/>
          <p:nvPr/>
        </p:nvSpPr>
        <p:spPr>
          <a:xfrm>
            <a:off x="0" y="1752600"/>
            <a:ext cx="76200" cy="76200"/>
          </a:xfrm>
          <a:prstGeom prst="rect">
            <a:avLst/>
          </a:prstGeom>
          <a:noFill/>
          <a:ln w="28575">
            <a:noFill/>
          </a:ln>
        </p:spPr>
        <p:txBody>
          <a:bodyPr/>
          <a:p>
            <a:endParaRPr lang="en-US"/>
          </a:p>
        </p:txBody>
      </p:sp>
      <p:cxnSp>
        <p:nvCxnSpPr>
          <p:cNvPr id="95238" name="Straight Arrow Connector 95237"/>
          <p:cNvCxnSpPr>
            <a:stCxn id="95237" idx="3"/>
            <a:endCxn id="95235" idx="1"/>
          </p:cNvCxnSpPr>
          <p:nvPr/>
        </p:nvCxnSpPr>
        <p:spPr>
          <a:xfrm>
            <a:off x="76200" y="1790700"/>
            <a:ext cx="1431925" cy="22225"/>
          </a:xfrm>
          <a:prstGeom prst="straightConnector1">
            <a:avLst/>
          </a:prstGeom>
          <a:ln w="28575" cap="flat" cmpd="sng">
            <a:solidFill>
              <a:schemeClr val="tx1"/>
            </a:solidFill>
            <a:prstDash val="solid"/>
            <a:headEnd type="arrow" w="med" len="med"/>
            <a:tailEnd type="none" w="med" len="med"/>
          </a:ln>
        </p:spPr>
      </p:cxnSp>
      <p:sp>
        <p:nvSpPr>
          <p:cNvPr id="95239" name="Rectangles 95238"/>
          <p:cNvSpPr/>
          <p:nvPr/>
        </p:nvSpPr>
        <p:spPr>
          <a:xfrm>
            <a:off x="0" y="2667000"/>
            <a:ext cx="76200" cy="76200"/>
          </a:xfrm>
          <a:prstGeom prst="rect">
            <a:avLst/>
          </a:prstGeom>
          <a:noFill/>
          <a:ln w="28575">
            <a:noFill/>
          </a:ln>
        </p:spPr>
        <p:txBody>
          <a:bodyPr/>
          <a:p>
            <a:endParaRPr lang="en-US"/>
          </a:p>
        </p:txBody>
      </p:sp>
      <p:cxnSp>
        <p:nvCxnSpPr>
          <p:cNvPr id="95240" name="Straight Arrow Connector 95239"/>
          <p:cNvCxnSpPr>
            <a:stCxn id="95235" idx="3"/>
          </p:cNvCxnSpPr>
          <p:nvPr/>
        </p:nvCxnSpPr>
        <p:spPr>
          <a:xfrm flipH="1" flipV="1">
            <a:off x="0" y="2819400"/>
            <a:ext cx="1508125" cy="15875"/>
          </a:xfrm>
          <a:prstGeom prst="straightConnector1">
            <a:avLst/>
          </a:prstGeom>
          <a:ln w="28575" cap="flat" cmpd="sng">
            <a:solidFill>
              <a:schemeClr val="tx1"/>
            </a:solidFill>
            <a:prstDash val="solid"/>
            <a:headEnd type="arrow" w="med" len="med"/>
            <a:tailEnd type="none" w="sm" len="sm"/>
          </a:ln>
        </p:spPr>
      </p:cxnSp>
      <p:sp>
        <p:nvSpPr>
          <p:cNvPr id="95241" name="Text Box 95240"/>
          <p:cNvSpPr txBox="1"/>
          <p:nvPr/>
        </p:nvSpPr>
        <p:spPr>
          <a:xfrm>
            <a:off x="304800" y="1752600"/>
            <a:ext cx="827088" cy="457200"/>
          </a:xfrm>
          <a:prstGeom prst="rect">
            <a:avLst/>
          </a:prstGeom>
          <a:noFill/>
          <a:ln w="12700">
            <a:noFill/>
          </a:ln>
        </p:spPr>
        <p:txBody>
          <a:bodyPr wrap="none" anchor="t" anchorCtr="0">
            <a:spAutoFit/>
          </a:bodyPr>
          <a:p>
            <a:r>
              <a:rPr sz="2400"/>
              <a:t>Input</a:t>
            </a:r>
            <a:endParaRPr sz="2400"/>
          </a:p>
        </p:txBody>
      </p:sp>
      <p:sp>
        <p:nvSpPr>
          <p:cNvPr id="95242" name="Text Box 95241"/>
          <p:cNvSpPr txBox="1"/>
          <p:nvPr/>
        </p:nvSpPr>
        <p:spPr>
          <a:xfrm>
            <a:off x="228600" y="2819400"/>
            <a:ext cx="1030288" cy="457200"/>
          </a:xfrm>
          <a:prstGeom prst="rect">
            <a:avLst/>
          </a:prstGeom>
          <a:noFill/>
          <a:ln w="12700">
            <a:noFill/>
          </a:ln>
        </p:spPr>
        <p:txBody>
          <a:bodyPr wrap="none" anchor="t" anchorCtr="0">
            <a:spAutoFit/>
          </a:bodyPr>
          <a:p>
            <a:r>
              <a:rPr sz="2400"/>
              <a:t>Output</a:t>
            </a:r>
            <a:endParaRPr sz="2400"/>
          </a:p>
        </p:txBody>
      </p:sp>
      <p:sp>
        <p:nvSpPr>
          <p:cNvPr id="95243" name="Text Box 95242"/>
          <p:cNvSpPr txBox="1"/>
          <p:nvPr/>
        </p:nvSpPr>
        <p:spPr>
          <a:xfrm>
            <a:off x="4038600" y="1600200"/>
            <a:ext cx="758825" cy="457200"/>
          </a:xfrm>
          <a:prstGeom prst="rect">
            <a:avLst/>
          </a:prstGeom>
          <a:noFill/>
          <a:ln w="12700">
            <a:noFill/>
          </a:ln>
        </p:spPr>
        <p:txBody>
          <a:bodyPr wrap="none" anchor="t" anchorCtr="0">
            <a:spAutoFit/>
          </a:bodyPr>
          <a:p>
            <a:r>
              <a:rPr sz="2400"/>
              <a:t>Data</a:t>
            </a:r>
            <a:endParaRPr sz="2400"/>
          </a:p>
        </p:txBody>
      </p:sp>
      <p:sp>
        <p:nvSpPr>
          <p:cNvPr id="95244" name="Straight Connector 95243"/>
          <p:cNvSpPr/>
          <p:nvPr/>
        </p:nvSpPr>
        <p:spPr>
          <a:xfrm>
            <a:off x="4054475" y="1635125"/>
            <a:ext cx="914400" cy="1588"/>
          </a:xfrm>
          <a:prstGeom prst="line">
            <a:avLst/>
          </a:prstGeom>
          <a:ln w="28575" cap="flat" cmpd="sng">
            <a:solidFill>
              <a:schemeClr val="tx1"/>
            </a:solidFill>
            <a:prstDash val="solid"/>
            <a:headEnd type="none" w="sm" len="sm"/>
            <a:tailEnd type="none" w="sm" len="sm"/>
          </a:ln>
        </p:spPr>
      </p:sp>
      <p:sp>
        <p:nvSpPr>
          <p:cNvPr id="95245" name="Straight Connector 95244"/>
          <p:cNvSpPr/>
          <p:nvPr/>
        </p:nvSpPr>
        <p:spPr>
          <a:xfrm>
            <a:off x="4054475" y="2016125"/>
            <a:ext cx="914400" cy="1588"/>
          </a:xfrm>
          <a:prstGeom prst="line">
            <a:avLst/>
          </a:prstGeom>
          <a:ln w="28575" cap="flat" cmpd="sng">
            <a:solidFill>
              <a:schemeClr val="tx1"/>
            </a:solidFill>
            <a:prstDash val="solid"/>
            <a:headEnd type="none" w="sm" len="sm"/>
            <a:tailEnd type="none" w="sm" len="sm"/>
          </a:ln>
        </p:spPr>
      </p:sp>
      <p:cxnSp>
        <p:nvCxnSpPr>
          <p:cNvPr id="95246" name="Straight Arrow Connector 95245"/>
          <p:cNvCxnSpPr>
            <a:stCxn id="95235" idx="7"/>
            <a:endCxn id="95243" idx="1"/>
          </p:cNvCxnSpPr>
          <p:nvPr/>
        </p:nvCxnSpPr>
        <p:spPr>
          <a:xfrm>
            <a:off x="2530475" y="1812925"/>
            <a:ext cx="1508125" cy="15875"/>
          </a:xfrm>
          <a:prstGeom prst="straightConnector1">
            <a:avLst/>
          </a:prstGeom>
          <a:ln w="28575" cap="flat" cmpd="sng">
            <a:solidFill>
              <a:schemeClr val="tx1"/>
            </a:solidFill>
            <a:prstDash val="solid"/>
            <a:headEnd type="arrow" w="med" len="med"/>
            <a:tailEnd type="arrow" w="med" len="med"/>
          </a:ln>
        </p:spPr>
      </p:cxnSp>
      <p:sp>
        <p:nvSpPr>
          <p:cNvPr id="95247" name="Folded Corner 95246"/>
          <p:cNvSpPr/>
          <p:nvPr/>
        </p:nvSpPr>
        <p:spPr>
          <a:xfrm>
            <a:off x="3124200" y="2209800"/>
            <a:ext cx="5410200" cy="4267200"/>
          </a:xfrm>
          <a:prstGeom prst="foldedCorner">
            <a:avLst>
              <a:gd name="adj" fmla="val 12500"/>
            </a:avLst>
          </a:prstGeom>
          <a:solidFill>
            <a:schemeClr val="tx1"/>
          </a:solidFill>
          <a:ln w="12700" cap="flat" cmpd="sng">
            <a:solidFill>
              <a:schemeClr val="tx1"/>
            </a:solidFill>
            <a:prstDash val="solid"/>
            <a:headEnd type="none" w="sm" len="sm"/>
            <a:tailEnd type="none" w="sm" len="sm"/>
          </a:ln>
        </p:spPr>
        <p:txBody>
          <a:bodyPr wrap="none" anchor="ctr" anchorCtr="0"/>
          <a:p>
            <a:r>
              <a:rPr>
                <a:solidFill>
                  <a:schemeClr val="bg2"/>
                </a:solidFill>
              </a:rPr>
              <a:t>For each Customer-Order do the following:</a:t>
            </a:r>
            <a:endParaRPr>
              <a:solidFill>
                <a:schemeClr val="bg2"/>
              </a:solidFill>
            </a:endParaRPr>
          </a:p>
          <a:p>
            <a:r>
              <a:rPr>
                <a:solidFill>
                  <a:schemeClr val="bg2"/>
                </a:solidFill>
              </a:rPr>
              <a:t>1. Search for Customer-Name</a:t>
            </a:r>
            <a:endParaRPr>
              <a:solidFill>
                <a:schemeClr val="bg2"/>
              </a:solidFill>
            </a:endParaRPr>
          </a:p>
          <a:p>
            <a:r>
              <a:rPr>
                <a:solidFill>
                  <a:schemeClr val="bg2"/>
                </a:solidFill>
              </a:rPr>
              <a:t>	if found</a:t>
            </a:r>
            <a:endParaRPr>
              <a:solidFill>
                <a:schemeClr val="bg2"/>
              </a:solidFill>
            </a:endParaRPr>
          </a:p>
          <a:p>
            <a:r>
              <a:rPr>
                <a:solidFill>
                  <a:schemeClr val="bg2"/>
                </a:solidFill>
              </a:rPr>
              <a:t>	Confirm customer info with customer</a:t>
            </a:r>
            <a:endParaRPr>
              <a:solidFill>
                <a:schemeClr val="bg2"/>
              </a:solidFill>
            </a:endParaRPr>
          </a:p>
          <a:p>
            <a:r>
              <a:rPr>
                <a:solidFill>
                  <a:schemeClr val="bg2"/>
                </a:solidFill>
              </a:rPr>
              <a:t>	if not found</a:t>
            </a:r>
            <a:endParaRPr>
              <a:solidFill>
                <a:schemeClr val="bg2"/>
              </a:solidFill>
            </a:endParaRPr>
          </a:p>
          <a:p>
            <a:r>
              <a:rPr>
                <a:solidFill>
                  <a:schemeClr val="bg2"/>
                </a:solidFill>
              </a:rPr>
              <a:t>	Enter customer data</a:t>
            </a:r>
            <a:endParaRPr>
              <a:solidFill>
                <a:schemeClr val="bg2"/>
              </a:solidFill>
            </a:endParaRPr>
          </a:p>
          <a:p>
            <a:r>
              <a:rPr>
                <a:solidFill>
                  <a:schemeClr val="bg2"/>
                </a:solidFill>
              </a:rPr>
              <a:t>2. Check for availability of inventory requested</a:t>
            </a:r>
            <a:endParaRPr>
              <a:solidFill>
                <a:schemeClr val="bg2"/>
              </a:solidFill>
            </a:endParaRPr>
          </a:p>
          <a:p>
            <a:r>
              <a:rPr>
                <a:solidFill>
                  <a:schemeClr val="bg2"/>
                </a:solidFill>
              </a:rPr>
              <a:t>	if available</a:t>
            </a:r>
            <a:endParaRPr>
              <a:solidFill>
                <a:schemeClr val="bg2"/>
              </a:solidFill>
            </a:endParaRPr>
          </a:p>
          <a:p>
            <a:r>
              <a:rPr>
                <a:solidFill>
                  <a:schemeClr val="bg2"/>
                </a:solidFill>
              </a:rPr>
              <a:t>	Confirm ship-to-information</a:t>
            </a:r>
            <a:endParaRPr>
              <a:solidFill>
                <a:schemeClr val="bg2"/>
              </a:solidFill>
            </a:endParaRPr>
          </a:p>
          <a:p>
            <a:r>
              <a:rPr>
                <a:solidFill>
                  <a:schemeClr val="bg2"/>
                </a:solidFill>
              </a:rPr>
              <a:t>	if not available</a:t>
            </a:r>
            <a:endParaRPr>
              <a:solidFill>
                <a:schemeClr val="bg2"/>
              </a:solidFill>
            </a:endParaRPr>
          </a:p>
          <a:p>
            <a:r>
              <a:rPr>
                <a:solidFill>
                  <a:schemeClr val="bg2"/>
                </a:solidFill>
              </a:rPr>
              <a:t>	Inform customer with Order-Confirmation</a:t>
            </a:r>
            <a:endParaRPr>
              <a:solidFill>
                <a:schemeClr val="bg2"/>
              </a:solidFill>
            </a:endParaRPr>
          </a:p>
          <a:p>
            <a:r>
              <a:rPr>
                <a:solidFill>
                  <a:schemeClr val="bg2"/>
                </a:solidFill>
              </a:rPr>
              <a:t>3. Provide customer with Order-Confirmation</a:t>
            </a:r>
            <a:endParaRPr>
              <a:solidFill>
                <a:schemeClr val="bg2"/>
              </a:solidFill>
            </a:endParaRPr>
          </a:p>
          <a:p>
            <a:r>
              <a:rPr>
                <a:solidFill>
                  <a:schemeClr val="bg2"/>
                </a:solidFill>
              </a:rPr>
              <a:t>4. Send notification to packing agents</a:t>
            </a:r>
            <a:endParaRPr>
              <a:solidFill>
                <a:schemeClr val="bg2"/>
              </a:solidFill>
            </a:endParaRPr>
          </a:p>
        </p:txBody>
      </p:sp>
      <p:sp>
        <p:nvSpPr>
          <p:cNvPr id="95250" name="Straight Connector 95249"/>
          <p:cNvSpPr/>
          <p:nvPr/>
        </p:nvSpPr>
        <p:spPr>
          <a:xfrm>
            <a:off x="2743200" y="2057400"/>
            <a:ext cx="5562600" cy="152400"/>
          </a:xfrm>
          <a:prstGeom prst="line">
            <a:avLst/>
          </a:prstGeom>
          <a:ln w="19050" cap="rnd" cmpd="sng">
            <a:solidFill>
              <a:schemeClr val="tx1"/>
            </a:solidFill>
            <a:prstDash val="sysDot"/>
            <a:headEnd type="none" w="sm" len="sm"/>
            <a:tailEnd type="none" w="sm" len="sm"/>
          </a:ln>
        </p:spPr>
      </p:sp>
      <p:sp>
        <p:nvSpPr>
          <p:cNvPr id="95251" name="Straight Connector 95250"/>
          <p:cNvSpPr/>
          <p:nvPr/>
        </p:nvSpPr>
        <p:spPr>
          <a:xfrm>
            <a:off x="2743200" y="2286000"/>
            <a:ext cx="381000" cy="76200"/>
          </a:xfrm>
          <a:prstGeom prst="line">
            <a:avLst/>
          </a:prstGeom>
          <a:ln w="12700" cap="rnd" cmpd="sng">
            <a:solidFill>
              <a:schemeClr val="tx1"/>
            </a:solidFill>
            <a:prstDash val="sysDot"/>
            <a:headEnd type="none" w="sm" len="sm"/>
            <a:tailEnd type="none" w="sm" len="sm"/>
          </a:ln>
        </p:spPr>
      </p:sp>
      <p:sp>
        <p:nvSpPr>
          <p:cNvPr id="95252" name="Straight Connector 95251"/>
          <p:cNvSpPr/>
          <p:nvPr/>
        </p:nvSpPr>
        <p:spPr>
          <a:xfrm>
            <a:off x="2057400" y="3048000"/>
            <a:ext cx="1066800" cy="3429000"/>
          </a:xfrm>
          <a:prstGeom prst="line">
            <a:avLst/>
          </a:prstGeom>
          <a:ln w="12700" cap="rnd" cmpd="sng">
            <a:solidFill>
              <a:schemeClr val="tx1"/>
            </a:solidFill>
            <a:prstDash val="sysDot"/>
            <a:headEnd type="none" w="sm" len="sm"/>
            <a:tailEnd type="none" w="sm" len="sm"/>
          </a:ln>
        </p:spPr>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2" name="Title 124931"/>
          <p:cNvSpPr>
            <a:spLocks noGrp="1"/>
          </p:cNvSpPr>
          <p:nvPr>
            <p:ph type="title"/>
          </p:nvPr>
        </p:nvSpPr>
        <p:spPr>
          <a:ln/>
        </p:spPr>
        <p:txBody>
          <a:bodyPr lIns="92075" tIns="46038" rIns="92075" bIns="46038" anchor="b" anchorCtr="0"/>
          <a:p>
            <a:r>
              <a:t>Business Event Risks</a:t>
            </a:r>
          </a:p>
        </p:txBody>
      </p:sp>
      <p:sp>
        <p:nvSpPr>
          <p:cNvPr id="124933" name="Text Placeholder 124932"/>
          <p:cNvSpPr>
            <a:spLocks noGrp="1"/>
          </p:cNvSpPr>
          <p:nvPr>
            <p:ph type="body" idx="1"/>
          </p:nvPr>
        </p:nvSpPr>
        <p:spPr>
          <a:ln/>
        </p:spPr>
        <p:txBody>
          <a:bodyPr lIns="92075" tIns="46038" rIns="92075" bIns="46038"/>
          <a:p>
            <a:r>
              <a:rPr sz="2400"/>
              <a:t>In addition to including the logic for completing a desired task, this step provides an opportunity for thinking about ways information technology can be used to help reduce business and information risks</a:t>
            </a:r>
          </a:p>
          <a:p>
            <a:pPr lvl="1"/>
            <a:r>
              <a:t>An operating event occurring at the wrong time or sequence.</a:t>
            </a:r>
          </a:p>
          <a:p>
            <a:pPr lvl="1"/>
            <a:r>
              <a:t>An operating event occurring without proper authorization.</a:t>
            </a:r>
          </a:p>
          <a:p>
            <a:pPr lvl="1"/>
            <a:r>
              <a:t>An operating event involving the wrong internal agent.</a:t>
            </a:r>
          </a:p>
          <a:p>
            <a:pPr lvl="1"/>
            <a:r>
              <a:t>An operating event involving the wrong external agent.</a:t>
            </a:r>
          </a:p>
          <a:p>
            <a:pPr lvl="1"/>
            <a:r>
              <a:t>An operating event involving the wrong resource.</a:t>
            </a:r>
          </a:p>
          <a:p>
            <a:pPr lvl="1"/>
            <a:r>
              <a:t>An operating event involving the resource amount.</a:t>
            </a:r>
          </a:p>
          <a:p>
            <a:pPr lvl="1"/>
            <a:r>
              <a:t>An operating event occurring at the wrong location.</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4933">
                                            <p:txEl>
                                              <p:charRg st="0" end="205"/>
                                            </p:txEl>
                                          </p:spTgt>
                                        </p:tgtEl>
                                        <p:attrNameLst>
                                          <p:attrName>style.visibility</p:attrName>
                                        </p:attrNameLst>
                                      </p:cBhvr>
                                    </p:set>
                                  </p:childTnLst>
                                </p:cTn>
                              </p:par>
                              <p:par>
                                <p:cTn id="7" presetID="1" presetClass="entr" presetSubtype="0" fill="hold" grpId="0" nodeType="withEffect">
                                  <p:stCondLst>
                                    <p:cond delay="0"/>
                                  </p:stCondLst>
                                  <p:childTnLst>
                                    <p:set>
                                      <p:cBhvr>
                                        <p:cTn id="8" dur="1" fill="hold">
                                          <p:stCondLst>
                                            <p:cond delay="499"/>
                                          </p:stCondLst>
                                        </p:cTn>
                                        <p:tgtEl>
                                          <p:spTgt spid="124933">
                                            <p:txEl>
                                              <p:charRg st="205" end="265"/>
                                            </p:txEl>
                                          </p:spTgt>
                                        </p:tgtEl>
                                        <p:attrNameLst>
                                          <p:attrName>style.visibility</p:attrName>
                                        </p:attrNameLst>
                                      </p:cBhvr>
                                    </p:set>
                                  </p:childTnLst>
                                </p:cTn>
                              </p:par>
                              <p:par>
                                <p:cTn id="9" presetID="1" presetClass="entr" presetSubtype="0" fill="hold" grpId="0" nodeType="withEffect">
                                  <p:stCondLst>
                                    <p:cond delay="0"/>
                                  </p:stCondLst>
                                  <p:childTnLst>
                                    <p:set>
                                      <p:cBhvr>
                                        <p:cTn id="10" dur="1" fill="hold">
                                          <p:stCondLst>
                                            <p:cond delay="499"/>
                                          </p:stCondLst>
                                        </p:cTn>
                                        <p:tgtEl>
                                          <p:spTgt spid="124933">
                                            <p:txEl>
                                              <p:charRg st="265" end="324"/>
                                            </p:txEl>
                                          </p:spTgt>
                                        </p:tgtEl>
                                        <p:attrNameLst>
                                          <p:attrName>style.visibility</p:attrName>
                                        </p:attrNameLst>
                                      </p:cBhvr>
                                    </p:set>
                                  </p:childTnLst>
                                </p:cTn>
                              </p:par>
                              <p:par>
                                <p:cTn id="11" presetID="1" presetClass="entr" presetSubtype="0" fill="hold" grpId="0" nodeType="withEffect">
                                  <p:stCondLst>
                                    <p:cond delay="0"/>
                                  </p:stCondLst>
                                  <p:childTnLst>
                                    <p:set>
                                      <p:cBhvr>
                                        <p:cTn id="12" dur="1" fill="hold">
                                          <p:stCondLst>
                                            <p:cond delay="499"/>
                                          </p:stCondLst>
                                        </p:cTn>
                                        <p:tgtEl>
                                          <p:spTgt spid="124933">
                                            <p:txEl>
                                              <p:charRg st="324" end="379"/>
                                            </p:txEl>
                                          </p:spTgt>
                                        </p:tgtEl>
                                        <p:attrNameLst>
                                          <p:attrName>style.visibility</p:attrName>
                                        </p:attrNameLst>
                                      </p:cBhvr>
                                    </p:set>
                                  </p:childTnLst>
                                </p:cTn>
                              </p:par>
                              <p:par>
                                <p:cTn id="13" presetID="1" presetClass="entr" presetSubtype="0" fill="hold" grpId="0" nodeType="withEffect">
                                  <p:stCondLst>
                                    <p:cond delay="0"/>
                                  </p:stCondLst>
                                  <p:childTnLst>
                                    <p:set>
                                      <p:cBhvr>
                                        <p:cTn id="14" dur="1" fill="hold">
                                          <p:stCondLst>
                                            <p:cond delay="499"/>
                                          </p:stCondLst>
                                        </p:cTn>
                                        <p:tgtEl>
                                          <p:spTgt spid="124933">
                                            <p:txEl>
                                              <p:charRg st="379" end="434"/>
                                            </p:txEl>
                                          </p:spTgt>
                                        </p:tgtEl>
                                        <p:attrNameLst>
                                          <p:attrName>style.visibility</p:attrName>
                                        </p:attrNameLst>
                                      </p:cBhvr>
                                    </p:set>
                                  </p:childTnLst>
                                </p:cTn>
                              </p:par>
                              <p:par>
                                <p:cTn id="15" presetID="1" presetClass="entr" presetSubtype="0" fill="hold" grpId="0" nodeType="withEffect">
                                  <p:stCondLst>
                                    <p:cond delay="0"/>
                                  </p:stCondLst>
                                  <p:childTnLst>
                                    <p:set>
                                      <p:cBhvr>
                                        <p:cTn id="16" dur="1" fill="hold">
                                          <p:stCondLst>
                                            <p:cond delay="499"/>
                                          </p:stCondLst>
                                        </p:cTn>
                                        <p:tgtEl>
                                          <p:spTgt spid="124933">
                                            <p:txEl>
                                              <p:charRg st="434" end="483"/>
                                            </p:txEl>
                                          </p:spTgt>
                                        </p:tgtEl>
                                        <p:attrNameLst>
                                          <p:attrName>style.visibility</p:attrName>
                                        </p:attrNameLst>
                                      </p:cBhvr>
                                    </p:set>
                                  </p:childTnLst>
                                </p:cTn>
                              </p:par>
                              <p:par>
                                <p:cTn id="17" presetID="1" presetClass="entr" presetSubtype="0" fill="hold" grpId="0" nodeType="withEffect">
                                  <p:stCondLst>
                                    <p:cond delay="0"/>
                                  </p:stCondLst>
                                  <p:childTnLst>
                                    <p:set>
                                      <p:cBhvr>
                                        <p:cTn id="18" dur="1" fill="hold">
                                          <p:stCondLst>
                                            <p:cond delay="499"/>
                                          </p:stCondLst>
                                        </p:cTn>
                                        <p:tgtEl>
                                          <p:spTgt spid="124933">
                                            <p:txEl>
                                              <p:charRg st="483" end="533"/>
                                            </p:txEl>
                                          </p:spTgt>
                                        </p:tgtEl>
                                        <p:attrNameLst>
                                          <p:attrName>style.visibility</p:attrName>
                                        </p:attrNameLst>
                                      </p:cBhvr>
                                    </p:set>
                                  </p:childTnLst>
                                </p:cTn>
                              </p:par>
                              <p:par>
                                <p:cTn id="19" presetID="1" presetClass="entr" presetSubtype="0" fill="hold" grpId="0" nodeType="withEffect">
                                  <p:stCondLst>
                                    <p:cond delay="0"/>
                                  </p:stCondLst>
                                  <p:childTnLst>
                                    <p:set>
                                      <p:cBhvr>
                                        <p:cTn id="20" dur="1" fill="hold">
                                          <p:stCondLst>
                                            <p:cond delay="499"/>
                                          </p:stCondLst>
                                        </p:cTn>
                                        <p:tgtEl>
                                          <p:spTgt spid="124933">
                                            <p:txEl>
                                              <p:charRg st="533" end="585"/>
                                            </p:txEl>
                                          </p:spTgt>
                                        </p:tgtEl>
                                        <p:attrNameLst>
                                          <p:attrName>style.visibility</p:attrName>
                                        </p:attrNameLst>
                                      </p:cBhvr>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3" grpId="0" animBg="1" advAuto="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62" name="Title 125961"/>
          <p:cNvSpPr>
            <a:spLocks noGrp="1"/>
          </p:cNvSpPr>
          <p:nvPr>
            <p:ph type="title"/>
          </p:nvPr>
        </p:nvSpPr>
        <p:spPr>
          <a:ln/>
        </p:spPr>
        <p:txBody>
          <a:bodyPr lIns="92075" tIns="46038" rIns="92075" bIns="46038" anchor="b" anchorCtr="0"/>
          <a:p>
            <a:r>
              <a:rPr sz="4000"/>
              <a:t>Information Event Risks</a:t>
            </a:r>
            <a:endParaRPr sz="4000"/>
          </a:p>
        </p:txBody>
      </p:sp>
      <p:sp>
        <p:nvSpPr>
          <p:cNvPr id="125963" name="Text Placeholder 125962"/>
          <p:cNvSpPr>
            <a:spLocks noGrp="1"/>
          </p:cNvSpPr>
          <p:nvPr>
            <p:ph type="body" idx="1"/>
          </p:nvPr>
        </p:nvSpPr>
        <p:spPr>
          <a:ln/>
        </p:spPr>
        <p:txBody>
          <a:bodyPr lIns="92075" tIns="46038" rIns="92075" bIns="46038"/>
          <a:p>
            <a:r>
              <a:rPr sz="2400"/>
              <a:t>Information event risks include the risks associated with incomplete, inaccurate, or unauthorized recording, maintaining, and reporting information activities:</a:t>
            </a:r>
            <a:endParaRPr sz="2400"/>
          </a:p>
          <a:p>
            <a:pPr lvl="1"/>
            <a:r>
              <a:rPr sz="2000">
                <a:solidFill>
                  <a:srgbClr val="66FF66"/>
                </a:solidFill>
              </a:rPr>
              <a:t>Recording risks</a:t>
            </a:r>
            <a:r>
              <a:rPr sz="2000"/>
              <a:t> - Recording risks include recording incomplete, inaccurate, or invalid data about an operating event. Incomplete data results in not recording all of the relevant characteristics about an operating event in the data stores.  Inaccuracies arise from recording data that does not accurately represent the event.  Invalid refers to data that are recorded about a fabricated event.</a:t>
            </a:r>
            <a:endParaRPr sz="2000"/>
          </a:p>
          <a:p>
            <a:pPr lvl="1"/>
            <a:r>
              <a:rPr sz="2000">
                <a:solidFill>
                  <a:srgbClr val="66FF66"/>
                </a:solidFill>
              </a:rPr>
              <a:t>Maintaining risks</a:t>
            </a:r>
            <a:r>
              <a:rPr sz="2000"/>
              <a:t> - Maintaining risks are essentially the same as recording risks.  The only difference is that the data maintained relates to resources, agents, and locations rather than operating events.</a:t>
            </a:r>
            <a:endParaRPr sz="2000"/>
          </a:p>
          <a:p>
            <a:pPr lvl="1"/>
            <a:r>
              <a:rPr sz="2000">
                <a:solidFill>
                  <a:srgbClr val="66FF66"/>
                </a:solidFill>
              </a:rPr>
              <a:t>Reporting risks</a:t>
            </a:r>
            <a:r>
              <a:rPr sz="2000"/>
              <a:t> - Reporting risks include data that are improperly classified, improperly summarized, provided to unauthorized parties, or not provided in a timely manner.</a:t>
            </a:r>
            <a:endParaRPr sz="20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5963">
                                            <p:txEl>
                                              <p:charRg st="0" end="160"/>
                                            </p:txEl>
                                          </p:spTgt>
                                        </p:tgtEl>
                                        <p:attrNameLst>
                                          <p:attrName>style.visibility</p:attrName>
                                        </p:attrNameLst>
                                      </p:cBhvr>
                                    </p:set>
                                  </p:childTnLst>
                                </p:cTn>
                              </p:par>
                              <p:par>
                                <p:cTn id="7" presetID="1" presetClass="entr" presetSubtype="0" fill="hold" grpId="0" nodeType="withEffect">
                                  <p:stCondLst>
                                    <p:cond delay="0"/>
                                  </p:stCondLst>
                                  <p:childTnLst>
                                    <p:set>
                                      <p:cBhvr>
                                        <p:cTn id="8" dur="1" fill="hold">
                                          <p:stCondLst>
                                            <p:cond delay="499"/>
                                          </p:stCondLst>
                                        </p:cTn>
                                        <p:tgtEl>
                                          <p:spTgt spid="125963">
                                            <p:txEl>
                                              <p:charRg st="160" end="554"/>
                                            </p:txEl>
                                          </p:spTgt>
                                        </p:tgtEl>
                                        <p:attrNameLst>
                                          <p:attrName>style.visibility</p:attrName>
                                        </p:attrNameLst>
                                      </p:cBhvr>
                                    </p:set>
                                  </p:childTnLst>
                                </p:cTn>
                              </p:par>
                              <p:par>
                                <p:cTn id="9" presetID="1" presetClass="entr" presetSubtype="0" fill="hold" grpId="0" nodeType="withEffect">
                                  <p:stCondLst>
                                    <p:cond delay="0"/>
                                  </p:stCondLst>
                                  <p:childTnLst>
                                    <p:set>
                                      <p:cBhvr>
                                        <p:cTn id="10" dur="1" fill="hold">
                                          <p:stCondLst>
                                            <p:cond delay="499"/>
                                          </p:stCondLst>
                                        </p:cTn>
                                        <p:tgtEl>
                                          <p:spTgt spid="125963">
                                            <p:txEl>
                                              <p:charRg st="554" end="760"/>
                                            </p:txEl>
                                          </p:spTgt>
                                        </p:tgtEl>
                                        <p:attrNameLst>
                                          <p:attrName>style.visibility</p:attrName>
                                        </p:attrNameLst>
                                      </p:cBhvr>
                                    </p:set>
                                  </p:childTnLst>
                                </p:cTn>
                              </p:par>
                              <p:par>
                                <p:cTn id="11" presetID="1" presetClass="entr" presetSubtype="0" fill="hold" grpId="0" nodeType="withEffect">
                                  <p:stCondLst>
                                    <p:cond delay="0"/>
                                  </p:stCondLst>
                                  <p:childTnLst>
                                    <p:set>
                                      <p:cBhvr>
                                        <p:cTn id="12" dur="1" fill="hold">
                                          <p:stCondLst>
                                            <p:cond delay="499"/>
                                          </p:stCondLst>
                                        </p:cTn>
                                        <p:tgtEl>
                                          <p:spTgt spid="125963">
                                            <p:txEl>
                                              <p:charRg st="760" end="932"/>
                                            </p:txEl>
                                          </p:spTgt>
                                        </p:tgtEl>
                                        <p:attrNameLst>
                                          <p:attrName>style.visibility</p:attrName>
                                        </p:attrNameLst>
                                      </p:cBhvr>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63" grpId="0" animBg="1" advAuto="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82" name="Title 126981"/>
          <p:cNvSpPr>
            <a:spLocks noGrp="1"/>
          </p:cNvSpPr>
          <p:nvPr>
            <p:ph type="title"/>
          </p:nvPr>
        </p:nvSpPr>
        <p:spPr>
          <a:xfrm>
            <a:off x="381000" y="304800"/>
            <a:ext cx="8534400" cy="908050"/>
          </a:xfrm>
          <a:ln/>
        </p:spPr>
        <p:txBody>
          <a:bodyPr lIns="92075" tIns="46038" rIns="92075" bIns="46038" anchor="b" anchorCtr="0"/>
          <a:p>
            <a:r>
              <a:rPr sz="2800"/>
              <a:t>STEP I-D: Systems Analysis: Structuring Systems Requirements Using Conceptual Data Modeling </a:t>
            </a:r>
            <a:endParaRPr sz="2800"/>
          </a:p>
        </p:txBody>
      </p:sp>
      <p:sp>
        <p:nvSpPr>
          <p:cNvPr id="126983" name="Text Placeholder 126982"/>
          <p:cNvSpPr>
            <a:spLocks noGrp="1"/>
          </p:cNvSpPr>
          <p:nvPr>
            <p:ph type="body" idx="1"/>
          </p:nvPr>
        </p:nvSpPr>
        <p:spPr>
          <a:ln/>
        </p:spPr>
        <p:txBody>
          <a:bodyPr lIns="92075" tIns="46038" rIns="92075" bIns="46038"/>
          <a:p>
            <a:r>
              <a:t>To focus on the specific data you want to capture to describe reality and generate needed outputs we use a conceptual data model.   </a:t>
            </a:r>
          </a:p>
          <a:p>
            <a:r>
              <a:rPr>
                <a:solidFill>
                  <a:srgbClr val="66FF66"/>
                </a:solidFill>
              </a:rPr>
              <a:t>Conceptual data models</a:t>
            </a:r>
            <a:r>
              <a:t> represent the entities or objects you want to collect data about, and rules about the meaning and interrelationships among these data objects.</a:t>
            </a:r>
          </a:p>
          <a:p>
            <a:r>
              <a:t>To complete this step, most analysts use one of two modeling techniques: </a:t>
            </a:r>
            <a:r>
              <a:rPr>
                <a:solidFill>
                  <a:srgbClr val="66FF66"/>
                </a:solidFill>
              </a:rPr>
              <a:t>Entity-Relationship (E-R)</a:t>
            </a:r>
            <a:r>
              <a:t> or </a:t>
            </a:r>
            <a:r>
              <a:rPr>
                <a:solidFill>
                  <a:srgbClr val="66FF66"/>
                </a:solidFill>
              </a:rPr>
              <a:t>Object Oriented (OO).</a:t>
            </a:r>
            <a: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6983">
                                            <p:txEl>
                                              <p:charRg st="0" end="133"/>
                                            </p:txEl>
                                          </p:spTgt>
                                        </p:tgtEl>
                                        <p:attrNameLst>
                                          <p:attrName>style.visibility</p:attrName>
                                        </p:attrNameLst>
                                      </p:cBhvr>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6983">
                                            <p:txEl>
                                              <p:charRg st="133" end="299"/>
                                            </p:txEl>
                                          </p:spTgt>
                                        </p:tgtEl>
                                        <p:attrNameLst>
                                          <p:attrName>style.visibility</p:attrName>
                                        </p:attrNameLst>
                                      </p:cBhvr>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6983">
                                            <p:txEl>
                                              <p:charRg st="299" end="424"/>
                                            </p:txEl>
                                          </p:spTgt>
                                        </p:tgtEl>
                                        <p:attrNameLst>
                                          <p:attrName>style.visibility</p:attrName>
                                        </p:attrNameLst>
                                      </p:cBhvr>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3" grpId="0" animBg="1" advAuto="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4" name="Rectangles 128003"/>
          <p:cNvSpPr/>
          <p:nvPr/>
        </p:nvSpPr>
        <p:spPr>
          <a:xfrm>
            <a:off x="6858000" y="1981200"/>
            <a:ext cx="1844675" cy="822325"/>
          </a:xfrm>
          <a:prstGeom prst="rect">
            <a:avLst/>
          </a:prstGeom>
          <a:solidFill>
            <a:schemeClr val="tx2"/>
          </a:solidFill>
          <a:ln w="9525">
            <a:noFill/>
          </a:ln>
        </p:spPr>
        <p:txBody>
          <a:bodyPr lIns="92075" tIns="46038" rIns="92075" bIns="46038">
            <a:spAutoFit/>
          </a:bodyPr>
          <a:p>
            <a:pPr algn="ctr"/>
            <a:r>
              <a:rPr sz="2400">
                <a:solidFill>
                  <a:schemeClr val="bg2"/>
                </a:solidFill>
              </a:rPr>
              <a:t>Entity</a:t>
            </a:r>
            <a:br>
              <a:rPr sz="2400">
                <a:solidFill>
                  <a:schemeClr val="bg2"/>
                </a:solidFill>
              </a:rPr>
            </a:br>
            <a:r>
              <a:rPr sz="2400">
                <a:solidFill>
                  <a:schemeClr val="bg2"/>
                </a:solidFill>
              </a:rPr>
              <a:t>Name</a:t>
            </a:r>
            <a:endParaRPr sz="2400">
              <a:solidFill>
                <a:schemeClr val="bg2"/>
              </a:solidFill>
            </a:endParaRPr>
          </a:p>
        </p:txBody>
      </p:sp>
      <p:sp>
        <p:nvSpPr>
          <p:cNvPr id="128005" name="Diamond 128004"/>
          <p:cNvSpPr/>
          <p:nvPr/>
        </p:nvSpPr>
        <p:spPr>
          <a:xfrm>
            <a:off x="6477000" y="3581400"/>
            <a:ext cx="2349500" cy="1968500"/>
          </a:xfrm>
          <a:prstGeom prst="diamond">
            <a:avLst/>
          </a:prstGeom>
          <a:solidFill>
            <a:schemeClr val="tx2"/>
          </a:solidFill>
          <a:ln w="12700" cap="flat" cmpd="sng">
            <a:solidFill>
              <a:schemeClr val="tx1"/>
            </a:solidFill>
            <a:prstDash val="solid"/>
            <a:miter/>
            <a:headEnd type="none" w="med" len="med"/>
            <a:tailEnd type="none" w="med" len="med"/>
          </a:ln>
        </p:spPr>
        <p:txBody>
          <a:bodyPr wrap="none" anchor="ctr" anchorCtr="0"/>
          <a:p>
            <a:pPr algn="ctr"/>
            <a:endParaRPr>
              <a:solidFill>
                <a:schemeClr val="bg2"/>
              </a:solidFill>
            </a:endParaRPr>
          </a:p>
        </p:txBody>
      </p:sp>
      <p:sp>
        <p:nvSpPr>
          <p:cNvPr id="128006" name="Rectangles 128005"/>
          <p:cNvSpPr/>
          <p:nvPr/>
        </p:nvSpPr>
        <p:spPr>
          <a:xfrm>
            <a:off x="6858000" y="4267200"/>
            <a:ext cx="1722438" cy="822325"/>
          </a:xfrm>
          <a:prstGeom prst="rect">
            <a:avLst/>
          </a:prstGeom>
          <a:noFill/>
          <a:ln w="9525">
            <a:noFill/>
          </a:ln>
        </p:spPr>
        <p:txBody>
          <a:bodyPr wrap="none" lIns="92075" tIns="46038" rIns="92075" bIns="46038">
            <a:spAutoFit/>
          </a:bodyPr>
          <a:p>
            <a:pPr algn="ctr"/>
            <a:r>
              <a:rPr sz="2400">
                <a:solidFill>
                  <a:schemeClr val="bg2"/>
                </a:solidFill>
              </a:rPr>
              <a:t>Relationship</a:t>
            </a:r>
            <a:br>
              <a:rPr sz="2400">
                <a:solidFill>
                  <a:schemeClr val="bg2"/>
                </a:solidFill>
              </a:rPr>
            </a:br>
            <a:r>
              <a:rPr sz="2400">
                <a:solidFill>
                  <a:schemeClr val="bg2"/>
                </a:solidFill>
              </a:rPr>
              <a:t>Name</a:t>
            </a:r>
            <a:endParaRPr sz="2400">
              <a:solidFill>
                <a:schemeClr val="bg2"/>
              </a:solidFill>
            </a:endParaRPr>
          </a:p>
        </p:txBody>
      </p:sp>
      <p:sp>
        <p:nvSpPr>
          <p:cNvPr id="128007" name="Title 128006"/>
          <p:cNvSpPr>
            <a:spLocks noGrp="1"/>
          </p:cNvSpPr>
          <p:nvPr>
            <p:ph type="title"/>
          </p:nvPr>
        </p:nvSpPr>
        <p:spPr>
          <a:ln/>
        </p:spPr>
        <p:txBody>
          <a:bodyPr lIns="92075" tIns="46038" rIns="92075" bIns="46038" anchor="b" anchorCtr="0"/>
          <a:p>
            <a:r>
              <a:t>ERD</a:t>
            </a:r>
          </a:p>
        </p:txBody>
      </p:sp>
      <p:sp>
        <p:nvSpPr>
          <p:cNvPr id="128008" name="Text Placeholder 128007"/>
          <p:cNvSpPr>
            <a:spLocks noGrp="1"/>
          </p:cNvSpPr>
          <p:nvPr>
            <p:ph type="body" idx="1"/>
          </p:nvPr>
        </p:nvSpPr>
        <p:spPr>
          <a:xfrm>
            <a:off x="381000" y="1371600"/>
            <a:ext cx="6324600" cy="5105400"/>
          </a:xfrm>
          <a:ln/>
        </p:spPr>
        <p:txBody>
          <a:bodyPr lIns="92075" tIns="46038" rIns="92075" bIns="46038"/>
          <a:p>
            <a:r>
              <a:t>Data Entity</a:t>
            </a:r>
          </a:p>
          <a:p>
            <a:pPr lvl="1"/>
            <a:r>
              <a:t>anything, real or abstract, about which we want to store data. </a:t>
            </a:r>
          </a:p>
          <a:p>
            <a:pPr lvl="1"/>
            <a:r>
              <a:t>synonyms include entity type, entity class or object</a:t>
            </a:r>
          </a:p>
          <a:p>
            <a:r>
              <a:t>Data relationship</a:t>
            </a:r>
          </a:p>
          <a:p>
            <a:pPr lvl="1"/>
            <a:r>
              <a:t>a natural association that exists between one or more entities</a:t>
            </a:r>
          </a:p>
          <a:p>
            <a:pPr lvl="1"/>
            <a:r>
              <a:t>business activities or events that link one or more entities</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8008">
                                            <p:txEl>
                                              <p:charRg st="0" end="12"/>
                                            </p:txEl>
                                          </p:spTgt>
                                        </p:tgtEl>
                                        <p:attrNameLst>
                                          <p:attrName>style.visibility</p:attrName>
                                        </p:attrNameLst>
                                      </p:cBhvr>
                                      <p:to>
                                        <p:strVal val="visible"/>
                                      </p:to>
                                    </p:set>
                                    <p:anim calcmode="lin" valueType="num">
                                      <p:cBhvr additive="base">
                                        <p:cTn id="7" dur="500" fill="hold"/>
                                        <p:tgtEl>
                                          <p:spTgt spid="128008">
                                            <p:txEl>
                                              <p:charRg st="0" end="1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8008">
                                            <p:txEl>
                                              <p:charRg st="0" end="12"/>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8008">
                                            <p:txEl>
                                              <p:charRg st="12" end="76"/>
                                            </p:txEl>
                                          </p:spTgt>
                                        </p:tgtEl>
                                        <p:attrNameLst>
                                          <p:attrName>style.visibility</p:attrName>
                                        </p:attrNameLst>
                                      </p:cBhvr>
                                      <p:to>
                                        <p:strVal val="visible"/>
                                      </p:to>
                                    </p:set>
                                    <p:anim calcmode="lin" valueType="num">
                                      <p:cBhvr additive="base">
                                        <p:cTn id="11" dur="500" fill="hold"/>
                                        <p:tgtEl>
                                          <p:spTgt spid="128008">
                                            <p:txEl>
                                              <p:charRg st="12" end="76"/>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28008">
                                            <p:txEl>
                                              <p:charRg st="12" end="76"/>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8008">
                                            <p:txEl>
                                              <p:charRg st="76" end="129"/>
                                            </p:txEl>
                                          </p:spTgt>
                                        </p:tgtEl>
                                        <p:attrNameLst>
                                          <p:attrName>style.visibility</p:attrName>
                                        </p:attrNameLst>
                                      </p:cBhvr>
                                      <p:to>
                                        <p:strVal val="visible"/>
                                      </p:to>
                                    </p:set>
                                    <p:anim calcmode="lin" valueType="num">
                                      <p:cBhvr additive="base">
                                        <p:cTn id="15" dur="500" fill="hold"/>
                                        <p:tgtEl>
                                          <p:spTgt spid="128008">
                                            <p:txEl>
                                              <p:charRg st="76" end="129"/>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28008">
                                            <p:txEl>
                                              <p:charRg st="76" end="129"/>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28008">
                                            <p:txEl>
                                              <p:charRg st="129" end="147"/>
                                            </p:txEl>
                                          </p:spTgt>
                                        </p:tgtEl>
                                        <p:attrNameLst>
                                          <p:attrName>style.visibility</p:attrName>
                                        </p:attrNameLst>
                                      </p:cBhvr>
                                      <p:to>
                                        <p:strVal val="visible"/>
                                      </p:to>
                                    </p:set>
                                    <p:anim calcmode="lin" valueType="num">
                                      <p:cBhvr additive="base">
                                        <p:cTn id="21" dur="500" fill="hold"/>
                                        <p:tgtEl>
                                          <p:spTgt spid="128008">
                                            <p:txEl>
                                              <p:charRg st="129" end="147"/>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28008">
                                            <p:txEl>
                                              <p:charRg st="129" end="147"/>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28008">
                                            <p:txEl>
                                              <p:charRg st="147" end="210"/>
                                            </p:txEl>
                                          </p:spTgt>
                                        </p:tgtEl>
                                        <p:attrNameLst>
                                          <p:attrName>style.visibility</p:attrName>
                                        </p:attrNameLst>
                                      </p:cBhvr>
                                      <p:to>
                                        <p:strVal val="visible"/>
                                      </p:to>
                                    </p:set>
                                    <p:anim calcmode="lin" valueType="num">
                                      <p:cBhvr additive="base">
                                        <p:cTn id="25" dur="500" fill="hold"/>
                                        <p:tgtEl>
                                          <p:spTgt spid="128008">
                                            <p:txEl>
                                              <p:charRg st="147" end="21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8008">
                                            <p:txEl>
                                              <p:charRg st="147" end="210"/>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28008">
                                            <p:txEl>
                                              <p:charRg st="210" end="271"/>
                                            </p:txEl>
                                          </p:spTgt>
                                        </p:tgtEl>
                                        <p:attrNameLst>
                                          <p:attrName>style.visibility</p:attrName>
                                        </p:attrNameLst>
                                      </p:cBhvr>
                                      <p:to>
                                        <p:strVal val="visible"/>
                                      </p:to>
                                    </p:set>
                                    <p:anim calcmode="lin" valueType="num">
                                      <p:cBhvr additive="base">
                                        <p:cTn id="29" dur="500" fill="hold"/>
                                        <p:tgtEl>
                                          <p:spTgt spid="128008">
                                            <p:txEl>
                                              <p:charRg st="210" end="27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28008">
                                            <p:txEl>
                                              <p:charRg st="210" end="27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Title 129025"/>
          <p:cNvSpPr>
            <a:spLocks noGrp="1"/>
          </p:cNvSpPr>
          <p:nvPr>
            <p:ph type="title"/>
          </p:nvPr>
        </p:nvSpPr>
        <p:spPr>
          <a:ln/>
        </p:spPr>
        <p:txBody>
          <a:bodyPr vert="horz" wrap="square" lIns="92075" tIns="46038" rIns="92075" bIns="46038" anchor="ctr" anchorCtr="0"/>
          <a:p>
            <a:r>
              <a:t>Example</a:t>
            </a:r>
          </a:p>
        </p:txBody>
      </p:sp>
      <p:sp>
        <p:nvSpPr>
          <p:cNvPr id="129027" name="Rectangles 129026"/>
          <p:cNvSpPr/>
          <p:nvPr/>
        </p:nvSpPr>
        <p:spPr>
          <a:xfrm>
            <a:off x="1727200" y="1600200"/>
            <a:ext cx="1368425" cy="457200"/>
          </a:xfrm>
          <a:prstGeom prst="rect">
            <a:avLst/>
          </a:prstGeom>
          <a:solidFill>
            <a:schemeClr val="tx2"/>
          </a:solidFill>
          <a:ln w="9525">
            <a:noFill/>
          </a:ln>
        </p:spPr>
        <p:txBody>
          <a:bodyPr wrap="none" lIns="92075" tIns="46038" rIns="92075" bIns="46038">
            <a:spAutoFit/>
          </a:bodyPr>
          <a:p>
            <a:pPr algn="ctr"/>
            <a:r>
              <a:rPr sz="2400">
                <a:solidFill>
                  <a:schemeClr val="bg2"/>
                </a:solidFill>
              </a:rPr>
              <a:t>Customer</a:t>
            </a:r>
            <a:endParaRPr sz="2400">
              <a:solidFill>
                <a:schemeClr val="bg2"/>
              </a:solidFill>
            </a:endParaRPr>
          </a:p>
        </p:txBody>
      </p:sp>
      <p:grpSp>
        <p:nvGrpSpPr>
          <p:cNvPr id="129028" name="Group 129027"/>
          <p:cNvGrpSpPr/>
          <p:nvPr/>
        </p:nvGrpSpPr>
        <p:grpSpPr>
          <a:xfrm>
            <a:off x="3760788" y="1774825"/>
            <a:ext cx="2959100" cy="1358900"/>
            <a:chOff x="1684" y="1348"/>
            <a:chExt cx="1864" cy="856"/>
          </a:xfrm>
        </p:grpSpPr>
        <p:sp>
          <p:nvSpPr>
            <p:cNvPr id="129029" name="Diamond 129028"/>
            <p:cNvSpPr/>
            <p:nvPr/>
          </p:nvSpPr>
          <p:spPr>
            <a:xfrm>
              <a:off x="1684" y="1348"/>
              <a:ext cx="1864" cy="856"/>
            </a:xfrm>
            <a:prstGeom prst="diamond">
              <a:avLst/>
            </a:prstGeom>
            <a:solidFill>
              <a:schemeClr val="accent1"/>
            </a:solidFill>
            <a:ln w="12700" cap="flat" cmpd="sng">
              <a:solidFill>
                <a:schemeClr val="tx1"/>
              </a:solidFill>
              <a:prstDash val="solid"/>
              <a:miter/>
              <a:headEnd type="none" w="med" len="med"/>
              <a:tailEnd type="none" w="med" len="med"/>
            </a:ln>
          </p:spPr>
          <p:txBody>
            <a:bodyPr/>
            <a:p>
              <a:endParaRPr lang="en-US"/>
            </a:p>
          </p:txBody>
        </p:sp>
        <p:sp>
          <p:nvSpPr>
            <p:cNvPr id="129030" name="Rectangles 129029"/>
            <p:cNvSpPr/>
            <p:nvPr/>
          </p:nvSpPr>
          <p:spPr>
            <a:xfrm>
              <a:off x="2054" y="1478"/>
              <a:ext cx="1086" cy="518"/>
            </a:xfrm>
            <a:prstGeom prst="rect">
              <a:avLst/>
            </a:prstGeom>
            <a:noFill/>
            <a:ln w="9525">
              <a:noFill/>
            </a:ln>
          </p:spPr>
          <p:txBody>
            <a:bodyPr wrap="none" lIns="92075" tIns="46038" rIns="92075" bIns="46038">
              <a:spAutoFit/>
            </a:bodyPr>
            <a:p>
              <a:pPr algn="ctr"/>
              <a:r>
                <a:rPr sz="2400"/>
                <a:t>Places/ or</a:t>
              </a:r>
              <a:br>
                <a:rPr sz="2400"/>
              </a:br>
              <a:r>
                <a:rPr sz="2400"/>
                <a:t>Is Placed By</a:t>
              </a:r>
              <a:endParaRPr sz="2400"/>
            </a:p>
          </p:txBody>
        </p:sp>
      </p:grpSp>
      <p:sp>
        <p:nvSpPr>
          <p:cNvPr id="129031" name="Rectangles 129030"/>
          <p:cNvSpPr/>
          <p:nvPr/>
        </p:nvSpPr>
        <p:spPr>
          <a:xfrm>
            <a:off x="7086600" y="3429000"/>
            <a:ext cx="1014413" cy="457200"/>
          </a:xfrm>
          <a:prstGeom prst="rect">
            <a:avLst/>
          </a:prstGeom>
          <a:solidFill>
            <a:schemeClr val="tx2"/>
          </a:solidFill>
          <a:ln w="9525">
            <a:noFill/>
          </a:ln>
        </p:spPr>
        <p:txBody>
          <a:bodyPr wrap="none" lIns="92075" tIns="46038" rIns="92075" bIns="46038">
            <a:spAutoFit/>
          </a:bodyPr>
          <a:p>
            <a:pPr algn="ctr"/>
            <a:r>
              <a:rPr sz="2400">
                <a:solidFill>
                  <a:schemeClr val="bg2"/>
                </a:solidFill>
              </a:rPr>
              <a:t>Orders</a:t>
            </a:r>
            <a:endParaRPr sz="2400">
              <a:solidFill>
                <a:schemeClr val="bg2"/>
              </a:solidFill>
            </a:endParaRPr>
          </a:p>
        </p:txBody>
      </p:sp>
      <p:grpSp>
        <p:nvGrpSpPr>
          <p:cNvPr id="129032" name="Group 129031"/>
          <p:cNvGrpSpPr/>
          <p:nvPr/>
        </p:nvGrpSpPr>
        <p:grpSpPr>
          <a:xfrm>
            <a:off x="3074988" y="4060825"/>
            <a:ext cx="4025900" cy="1435100"/>
            <a:chOff x="1252" y="2788"/>
            <a:chExt cx="2536" cy="904"/>
          </a:xfrm>
        </p:grpSpPr>
        <p:sp>
          <p:nvSpPr>
            <p:cNvPr id="129033" name="Diamond 129032"/>
            <p:cNvSpPr/>
            <p:nvPr/>
          </p:nvSpPr>
          <p:spPr>
            <a:xfrm>
              <a:off x="1252" y="2788"/>
              <a:ext cx="2536" cy="904"/>
            </a:xfrm>
            <a:prstGeom prst="diamond">
              <a:avLst/>
            </a:prstGeom>
            <a:solidFill>
              <a:schemeClr val="accent1"/>
            </a:solidFill>
            <a:ln w="12700" cap="flat" cmpd="sng">
              <a:solidFill>
                <a:schemeClr val="tx1"/>
              </a:solidFill>
              <a:prstDash val="solid"/>
              <a:miter/>
              <a:headEnd type="none" w="med" len="med"/>
              <a:tailEnd type="none" w="med" len="med"/>
            </a:ln>
          </p:spPr>
          <p:txBody>
            <a:bodyPr/>
            <a:p>
              <a:endParaRPr lang="en-US"/>
            </a:p>
          </p:txBody>
        </p:sp>
        <p:sp>
          <p:nvSpPr>
            <p:cNvPr id="129034" name="Rectangles 129033"/>
            <p:cNvSpPr/>
            <p:nvPr/>
          </p:nvSpPr>
          <p:spPr>
            <a:xfrm>
              <a:off x="1862" y="2966"/>
              <a:ext cx="1363" cy="518"/>
            </a:xfrm>
            <a:prstGeom prst="rect">
              <a:avLst/>
            </a:prstGeom>
            <a:noFill/>
            <a:ln w="9525">
              <a:noFill/>
            </a:ln>
          </p:spPr>
          <p:txBody>
            <a:bodyPr wrap="none" lIns="92075" tIns="46038" rIns="92075" bIns="46038">
              <a:spAutoFit/>
            </a:bodyPr>
            <a:p>
              <a:pPr algn="ctr"/>
              <a:r>
                <a:rPr sz="2400"/>
                <a:t>Contains or</a:t>
              </a:r>
              <a:br>
                <a:rPr sz="2400"/>
              </a:br>
              <a:r>
                <a:rPr sz="2400"/>
                <a:t>Is Contained By</a:t>
              </a:r>
              <a:endParaRPr sz="2400"/>
            </a:p>
          </p:txBody>
        </p:sp>
      </p:grpSp>
      <p:sp>
        <p:nvSpPr>
          <p:cNvPr id="129035" name="Rectangles 129034"/>
          <p:cNvSpPr/>
          <p:nvPr/>
        </p:nvSpPr>
        <p:spPr>
          <a:xfrm>
            <a:off x="1947863" y="5791200"/>
            <a:ext cx="1233487" cy="457200"/>
          </a:xfrm>
          <a:prstGeom prst="rect">
            <a:avLst/>
          </a:prstGeom>
          <a:solidFill>
            <a:schemeClr val="tx2"/>
          </a:solidFill>
          <a:ln w="9525">
            <a:noFill/>
          </a:ln>
        </p:spPr>
        <p:txBody>
          <a:bodyPr wrap="none" lIns="92075" tIns="46038" rIns="92075" bIns="46038">
            <a:spAutoFit/>
          </a:bodyPr>
          <a:p>
            <a:pPr algn="ctr"/>
            <a:r>
              <a:rPr sz="2400">
                <a:solidFill>
                  <a:schemeClr val="bg2"/>
                </a:solidFill>
              </a:rPr>
              <a:t>Supplies</a:t>
            </a:r>
            <a:endParaRPr sz="2400">
              <a:solidFill>
                <a:schemeClr val="bg2"/>
              </a:solidFill>
            </a:endParaRPr>
          </a:p>
        </p:txBody>
      </p:sp>
      <p:sp>
        <p:nvSpPr>
          <p:cNvPr id="129036" name="Freeform 129035"/>
          <p:cNvSpPr/>
          <p:nvPr/>
        </p:nvSpPr>
        <p:spPr>
          <a:xfrm>
            <a:off x="2536825" y="2073275"/>
            <a:ext cx="1219200" cy="381000"/>
          </a:xfrm>
          <a:custGeom>
            <a:avLst/>
            <a:gdLst>
              <a:gd name="txL" fmla="*/ 0 w 21600"/>
              <a:gd name="txT" fmla="*/ 0 h 21600"/>
              <a:gd name="txR" fmla="*/ 21600 w 21600"/>
              <a:gd name="txB" fmla="*/ 21600 h 21600"/>
            </a:gdLst>
            <a:ahLst/>
            <a:cxnLst>
              <a:cxn ang="90">
                <a:pos x="21600" y="21600"/>
              </a:cxn>
              <a:cxn ang="270">
                <a:pos x="0" y="0"/>
              </a:cxn>
              <a:cxn ang="270">
                <a:pos x="21600" y="0"/>
              </a:cxn>
            </a:cxnLst>
            <a:rect l="txL" t="txT" r="txR" b="txB"/>
            <a:pathLst>
              <a:path w="21600" h="21600" fill="none">
                <a:moveTo>
                  <a:pt x="21600" y="21600"/>
                </a:moveTo>
                <a:arcTo wR="21600" hR="21600" stAng="-16200000" swAng="5400000"/>
              </a:path>
              <a:path w="21600" h="21600" stroke="0">
                <a:moveTo>
                  <a:pt x="21600" y="21600"/>
                </a:moveTo>
                <a:arcTo wR="21600" hR="21600" stAng="-16200000" swAng="5400000"/>
                <a:lnTo>
                  <a:pt x="21600" y="0"/>
                </a:lnTo>
                <a:close/>
              </a:path>
            </a:pathLst>
          </a:custGeom>
          <a:noFill/>
          <a:ln w="12700" cap="rnd" cmpd="sng">
            <a:solidFill>
              <a:schemeClr val="tx1"/>
            </a:solidFill>
            <a:prstDash val="solid"/>
            <a:headEnd type="stealth" w="med" len="lg"/>
            <a:tailEnd type="stealth" w="med" len="lg"/>
          </a:ln>
        </p:spPr>
        <p:txBody>
          <a:bodyPr/>
          <a:p>
            <a:endParaRPr lang="en-US"/>
          </a:p>
        </p:txBody>
      </p:sp>
      <p:sp>
        <p:nvSpPr>
          <p:cNvPr id="129037" name="Freeform 129036"/>
          <p:cNvSpPr/>
          <p:nvPr/>
        </p:nvSpPr>
        <p:spPr>
          <a:xfrm>
            <a:off x="6724650" y="2455863"/>
            <a:ext cx="839788" cy="914400"/>
          </a:xfrm>
          <a:custGeom>
            <a:avLst/>
            <a:gdLst>
              <a:gd name="txL" fmla="*/ 0 w 21641"/>
              <a:gd name="txT" fmla="*/ 0 h 21600"/>
              <a:gd name="txR" fmla="*/ 21641 w 21641"/>
              <a:gd name="txB" fmla="*/ 21600 h 21600"/>
            </a:gdLst>
            <a:ahLst/>
            <a:cxnLst>
              <a:cxn ang="270">
                <a:pos x="0" y="0"/>
              </a:cxn>
              <a:cxn ang="0">
                <a:pos x="21641" y="21600"/>
              </a:cxn>
              <a:cxn ang="90">
                <a:pos x="41" y="21600"/>
              </a:cxn>
            </a:cxnLst>
            <a:rect l="txL" t="txT" r="txR" b="txB"/>
            <a:pathLst>
              <a:path w="21641" h="21600" fill="none">
                <a:moveTo>
                  <a:pt x="0" y="0"/>
                </a:moveTo>
                <a:arcTo wR="21600" hR="21600" stAng="-5406525" swAng="5406525"/>
              </a:path>
              <a:path w="21641" h="21600" stroke="0">
                <a:moveTo>
                  <a:pt x="0" y="0"/>
                </a:moveTo>
                <a:arcTo wR="21600" hR="21600" stAng="-5406525" swAng="5406525"/>
                <a:lnTo>
                  <a:pt x="41" y="21600"/>
                </a:lnTo>
                <a:close/>
              </a:path>
            </a:pathLst>
          </a:custGeom>
          <a:noFill/>
          <a:ln w="12700" cap="rnd" cmpd="sng">
            <a:solidFill>
              <a:schemeClr val="tx1"/>
            </a:solidFill>
            <a:prstDash val="solid"/>
            <a:headEnd type="stealth" w="med" len="lg"/>
            <a:tailEnd type="stealth" w="med" len="lg"/>
          </a:ln>
        </p:spPr>
        <p:txBody>
          <a:bodyPr/>
          <a:p>
            <a:endParaRPr lang="en-US"/>
          </a:p>
        </p:txBody>
      </p:sp>
      <p:sp>
        <p:nvSpPr>
          <p:cNvPr id="129038" name="Freeform 129037"/>
          <p:cNvSpPr/>
          <p:nvPr/>
        </p:nvSpPr>
        <p:spPr>
          <a:xfrm>
            <a:off x="7107238" y="3902075"/>
            <a:ext cx="609600" cy="914400"/>
          </a:xfrm>
          <a:custGeom>
            <a:avLst/>
            <a:gdLst>
              <a:gd name="txL" fmla="*/ 0 w 21600"/>
              <a:gd name="txT" fmla="*/ 0 h 21600"/>
              <a:gd name="txR" fmla="*/ 21600 w 21600"/>
              <a:gd name="txB" fmla="*/ 21600 h 21600"/>
            </a:gdLst>
            <a:ahLst/>
            <a:cxnLst>
              <a:cxn ang="270">
                <a:pos x="21600" y="0"/>
              </a:cxn>
              <a:cxn ang="90">
                <a:pos x="0" y="21600"/>
              </a:cxn>
              <a:cxn ang="270">
                <a:pos x="0" y="0"/>
              </a:cxn>
            </a:cxnLst>
            <a:rect l="txL" t="txT" r="txR" b="txB"/>
            <a:pathLst>
              <a:path w="21600" h="21600" fill="none">
                <a:moveTo>
                  <a:pt x="21600" y="0"/>
                </a:moveTo>
                <a:arcTo wR="21600" hR="21600" stAng="0" swAng="5400000"/>
              </a:path>
              <a:path w="21600" h="21600" stroke="0">
                <a:moveTo>
                  <a:pt x="21600" y="0"/>
                </a:moveTo>
                <a:arcTo wR="21600" hR="21600" stAng="0" swAng="5400000"/>
                <a:lnTo>
                  <a:pt x="0" y="0"/>
                </a:lnTo>
                <a:close/>
              </a:path>
            </a:pathLst>
          </a:custGeom>
          <a:noFill/>
          <a:ln w="12700" cap="rnd" cmpd="sng">
            <a:solidFill>
              <a:schemeClr val="tx1"/>
            </a:solidFill>
            <a:prstDash val="solid"/>
            <a:headEnd type="stealth" w="med" len="lg"/>
            <a:tailEnd type="stealth" w="med" len="lg"/>
          </a:ln>
        </p:spPr>
        <p:txBody>
          <a:bodyPr/>
          <a:p>
            <a:endParaRPr lang="en-US"/>
          </a:p>
        </p:txBody>
      </p:sp>
      <p:sp>
        <p:nvSpPr>
          <p:cNvPr id="129039" name="Freeform 129038"/>
          <p:cNvSpPr/>
          <p:nvPr/>
        </p:nvSpPr>
        <p:spPr>
          <a:xfrm>
            <a:off x="2308225" y="4741863"/>
            <a:ext cx="838200" cy="990600"/>
          </a:xfrm>
          <a:custGeom>
            <a:avLst/>
            <a:gdLst>
              <a:gd name="txL" fmla="*/ 0 w 21600"/>
              <a:gd name="txT" fmla="*/ 0 h 21600"/>
              <a:gd name="txR" fmla="*/ 21600 w 21600"/>
              <a:gd name="txB" fmla="*/ 21600 h 21600"/>
            </a:gdLst>
            <a:ahLst/>
            <a:cxnLst>
              <a:cxn ang="90">
                <a:pos x="0" y="21600"/>
              </a:cxn>
              <a:cxn ang="270">
                <a:pos x="21559" y="0"/>
              </a:cxn>
              <a:cxn ang="90">
                <a:pos x="21600" y="21600"/>
              </a:cxn>
            </a:cxnLst>
            <a:rect l="txL" t="txT" r="txR" b="txB"/>
            <a:pathLst>
              <a:path w="21600" h="21600" fill="none">
                <a:moveTo>
                  <a:pt x="0" y="21600"/>
                </a:moveTo>
                <a:arcTo wR="21600" hR="21600" stAng="-10800000" swAng="5393475"/>
              </a:path>
              <a:path w="21600" h="21600" stroke="0">
                <a:moveTo>
                  <a:pt x="0" y="21600"/>
                </a:moveTo>
                <a:arcTo wR="21600" hR="21600" stAng="-10800000" swAng="5393475"/>
                <a:lnTo>
                  <a:pt x="21600" y="21600"/>
                </a:lnTo>
                <a:close/>
              </a:path>
            </a:pathLst>
          </a:custGeom>
          <a:noFill/>
          <a:ln w="12700" cap="rnd" cmpd="sng">
            <a:solidFill>
              <a:schemeClr val="tx1"/>
            </a:solidFill>
            <a:prstDash val="solid"/>
            <a:headEnd type="stealth" w="med" len="lg"/>
            <a:tailEnd type="stealth" w="med" len="lg"/>
          </a:ln>
        </p:spPr>
        <p:txBody>
          <a:bodyPr/>
          <a:p>
            <a:endParaRPr lang="en-US"/>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Title 130049"/>
          <p:cNvSpPr>
            <a:spLocks noGrp="1"/>
          </p:cNvSpPr>
          <p:nvPr>
            <p:ph type="title"/>
          </p:nvPr>
        </p:nvSpPr>
        <p:spPr>
          <a:ln/>
        </p:spPr>
        <p:txBody>
          <a:bodyPr vert="horz" wrap="square" lIns="92075" tIns="46038" rIns="92075" bIns="46038" anchor="ctr" anchorCtr="0"/>
          <a:p>
            <a:r>
              <a:t>Entities</a:t>
            </a:r>
          </a:p>
        </p:txBody>
      </p:sp>
      <p:sp>
        <p:nvSpPr>
          <p:cNvPr id="130051" name="Text Placeholder 130050"/>
          <p:cNvSpPr>
            <a:spLocks noGrp="1"/>
          </p:cNvSpPr>
          <p:nvPr>
            <p:ph type="body" idx="1"/>
          </p:nvPr>
        </p:nvSpPr>
        <p:spPr>
          <a:ln/>
        </p:spPr>
        <p:txBody>
          <a:bodyPr vert="horz" wrap="square" lIns="92075" tIns="46038" rIns="92075" bIns="46038" anchor="t" anchorCtr="0"/>
          <a:p>
            <a:r>
              <a:rPr>
                <a:solidFill>
                  <a:srgbClr val="66FF66"/>
                </a:solidFill>
              </a:rPr>
              <a:t>AGENTS</a:t>
            </a:r>
            <a:endParaRPr>
              <a:solidFill>
                <a:srgbClr val="66FF66"/>
              </a:solidFill>
            </a:endParaRPr>
          </a:p>
          <a:p>
            <a:r>
              <a:t>Entities that describe roles played in a system. They usually represent people or organizations.</a:t>
            </a:r>
          </a:p>
          <a:p>
            <a:pPr lvl="1"/>
            <a:r>
              <a:t>ACCOUNT, AGENCY, ANIMAL, APPLICANT, BORROWER, CHILD, CLASS, CLIENT, CONTRACTOR, CREDITOR, DEPARTMENT, EMPLOYEE, EMPLOYER, INSTRUCTOR, MANAGER, OFFICE, SALESPERSON, SUPPLIER, TEAM, VENDOR</a:t>
            </a:r>
          </a:p>
        </p:txBody>
      </p:sp>
      <p:graphicFrame>
        <p:nvGraphicFramePr>
          <p:cNvPr id="130052" name="Object 130051"/>
          <p:cNvGraphicFramePr/>
          <p:nvPr/>
        </p:nvGraphicFramePr>
        <p:xfrm>
          <a:off x="2971800" y="4811713"/>
          <a:ext cx="3886200" cy="1665287"/>
        </p:xfrm>
        <a:graphic>
          <a:graphicData uri="http://schemas.openxmlformats.org/presentationml/2006/ole">
            <mc:AlternateContent xmlns:mc="http://schemas.openxmlformats.org/markup-compatibility/2006">
              <mc:Choice xmlns:v="urn:schemas-microsoft-com:vml" Requires="v">
                <p:oleObj spid="_x0000_s3087" name="" r:id="rId1" imgW="1374140" imgH="589280" progId="MS_ClipArt_Gallery.2">
                  <p:embed/>
                </p:oleObj>
              </mc:Choice>
              <mc:Fallback>
                <p:oleObj name="" r:id="rId1" imgW="1374140" imgH="589280" progId="MS_ClipArt_Gallery.2">
                  <p:embed/>
                  <p:pic>
                    <p:nvPicPr>
                      <p:cNvPr id="0" name="Picture 3086"/>
                      <p:cNvPicPr/>
                      <p:nvPr/>
                    </p:nvPicPr>
                    <p:blipFill>
                      <a:blip r:embed="rId2"/>
                      <a:stretch>
                        <a:fillRect/>
                      </a:stretch>
                    </p:blipFill>
                    <p:spPr>
                      <a:xfrm>
                        <a:off x="2971800" y="4811713"/>
                        <a:ext cx="3886200" cy="1665287"/>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0051">
                                            <p:txEl>
                                              <p:charRg st="0" end="7"/>
                                            </p:txEl>
                                          </p:spTgt>
                                        </p:tgtEl>
                                        <p:attrNameLst>
                                          <p:attrName>style.visibility</p:attrName>
                                        </p:attrNameLst>
                                      </p:cBhvr>
                                      <p:to>
                                        <p:strVal val="visible"/>
                                      </p:to>
                                    </p:set>
                                    <p:anim calcmode="lin" valueType="num">
                                      <p:cBhvr additive="base">
                                        <p:cTn id="7" dur="500" fill="hold"/>
                                        <p:tgtEl>
                                          <p:spTgt spid="130051">
                                            <p:txEl>
                                              <p:charRg st="0"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0051">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0051">
                                            <p:txEl>
                                              <p:charRg st="7" end="104"/>
                                            </p:txEl>
                                          </p:spTgt>
                                        </p:tgtEl>
                                        <p:attrNameLst>
                                          <p:attrName>style.visibility</p:attrName>
                                        </p:attrNameLst>
                                      </p:cBhvr>
                                      <p:to>
                                        <p:strVal val="visible"/>
                                      </p:to>
                                    </p:set>
                                    <p:anim calcmode="lin" valueType="num">
                                      <p:cBhvr additive="base">
                                        <p:cTn id="13" dur="500" fill="hold"/>
                                        <p:tgtEl>
                                          <p:spTgt spid="130051">
                                            <p:txEl>
                                              <p:charRg st="7" end="10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0051">
                                            <p:txEl>
                                              <p:charRg st="7" end="104"/>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30051">
                                            <p:txEl>
                                              <p:charRg st="104" end="291"/>
                                            </p:txEl>
                                          </p:spTgt>
                                        </p:tgtEl>
                                        <p:attrNameLst>
                                          <p:attrName>style.visibility</p:attrName>
                                        </p:attrNameLst>
                                      </p:cBhvr>
                                      <p:to>
                                        <p:strVal val="visible"/>
                                      </p:to>
                                    </p:set>
                                    <p:anim calcmode="lin" valueType="num">
                                      <p:cBhvr additive="base">
                                        <p:cTn id="17" dur="500" fill="hold"/>
                                        <p:tgtEl>
                                          <p:spTgt spid="130051">
                                            <p:txEl>
                                              <p:charRg st="104" end="29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30051">
                                            <p:txEl>
                                              <p:charRg st="104" end="29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Title 131073"/>
          <p:cNvSpPr>
            <a:spLocks noGrp="1"/>
          </p:cNvSpPr>
          <p:nvPr>
            <p:ph type="title"/>
          </p:nvPr>
        </p:nvSpPr>
        <p:spPr>
          <a:ln/>
        </p:spPr>
        <p:txBody>
          <a:bodyPr vert="horz" wrap="square" lIns="92075" tIns="46038" rIns="92075" bIns="46038" anchor="ctr" anchorCtr="0"/>
          <a:p>
            <a:r>
              <a:t>Entities</a:t>
            </a:r>
          </a:p>
        </p:txBody>
      </p:sp>
      <p:sp>
        <p:nvSpPr>
          <p:cNvPr id="131075" name="Text Placeholder 131074"/>
          <p:cNvSpPr>
            <a:spLocks noGrp="1"/>
          </p:cNvSpPr>
          <p:nvPr>
            <p:ph type="body" idx="1"/>
          </p:nvPr>
        </p:nvSpPr>
        <p:spPr>
          <a:ln/>
        </p:spPr>
        <p:txBody>
          <a:bodyPr vert="horz" wrap="square" lIns="92075" tIns="46038" rIns="92075" bIns="46038" anchor="t" anchorCtr="0"/>
          <a:p>
            <a:r>
              <a:rPr>
                <a:solidFill>
                  <a:srgbClr val="66FF66"/>
                </a:solidFill>
              </a:rPr>
              <a:t>RESOURCES</a:t>
            </a:r>
          </a:p>
          <a:p>
            <a:r>
              <a:t>Entities that describe tangible things. Most tangible things are easy to identify because you can see them.</a:t>
            </a:r>
          </a:p>
          <a:p>
            <a:pPr lvl="1"/>
            <a:r>
              <a:t>BOOK, CHEMICAL, COURSE, DISK, EQUIPMENT, MACHINE, MATERIAL, METAL ,PART, PRODUCT, PROGRAM, SERVICE, SUBSTANCE, VEHICLE</a:t>
            </a:r>
          </a:p>
        </p:txBody>
      </p:sp>
      <p:graphicFrame>
        <p:nvGraphicFramePr>
          <p:cNvPr id="131076" name="Object 131075"/>
          <p:cNvGraphicFramePr/>
          <p:nvPr/>
        </p:nvGraphicFramePr>
        <p:xfrm>
          <a:off x="1066800" y="4114800"/>
          <a:ext cx="1296988" cy="2209800"/>
        </p:xfrm>
        <a:graphic>
          <a:graphicData uri="http://schemas.openxmlformats.org/presentationml/2006/ole">
            <mc:AlternateContent xmlns:mc="http://schemas.openxmlformats.org/markup-compatibility/2006">
              <mc:Choice xmlns:v="urn:schemas-microsoft-com:vml" Requires="v">
                <p:oleObj spid="_x0000_s3088" name="" r:id="rId1" imgW="798195" imgH="1357630" progId="MS_ClipArt_Gallery.2">
                  <p:embed/>
                </p:oleObj>
              </mc:Choice>
              <mc:Fallback>
                <p:oleObj name="" r:id="rId1" imgW="798195" imgH="1357630" progId="MS_ClipArt_Gallery.2">
                  <p:embed/>
                  <p:pic>
                    <p:nvPicPr>
                      <p:cNvPr id="0" name="Picture 3087"/>
                      <p:cNvPicPr/>
                      <p:nvPr/>
                    </p:nvPicPr>
                    <p:blipFill>
                      <a:blip r:embed="rId2"/>
                      <a:stretch>
                        <a:fillRect/>
                      </a:stretch>
                    </p:blipFill>
                    <p:spPr>
                      <a:xfrm>
                        <a:off x="1066800" y="4114800"/>
                        <a:ext cx="1296988" cy="2209800"/>
                      </a:xfrm>
                      <a:prstGeom prst="rect">
                        <a:avLst/>
                      </a:prstGeom>
                      <a:noFill/>
                      <a:ln w="38100">
                        <a:noFill/>
                        <a:miter/>
                      </a:ln>
                    </p:spPr>
                  </p:pic>
                </p:oleObj>
              </mc:Fallback>
            </mc:AlternateContent>
          </a:graphicData>
        </a:graphic>
      </p:graphicFrame>
      <p:graphicFrame>
        <p:nvGraphicFramePr>
          <p:cNvPr id="131077" name="Object 131076"/>
          <p:cNvGraphicFramePr/>
          <p:nvPr/>
        </p:nvGraphicFramePr>
        <p:xfrm>
          <a:off x="3429000" y="4191000"/>
          <a:ext cx="1954213" cy="1998663"/>
        </p:xfrm>
        <a:graphic>
          <a:graphicData uri="http://schemas.openxmlformats.org/presentationml/2006/ole">
            <mc:AlternateContent xmlns:mc="http://schemas.openxmlformats.org/markup-compatibility/2006">
              <mc:Choice xmlns:v="urn:schemas-microsoft-com:vml" Requires="v">
                <p:oleObj spid="_x0000_s3085" name="" r:id="rId3" imgW="629920" imgH="643890" progId="MS_ClipArt_Gallery.2">
                  <p:embed/>
                </p:oleObj>
              </mc:Choice>
              <mc:Fallback>
                <p:oleObj name="" r:id="rId3" imgW="629920" imgH="643890" progId="MS_ClipArt_Gallery.2">
                  <p:embed/>
                  <p:pic>
                    <p:nvPicPr>
                      <p:cNvPr id="0" name="Picture 3084"/>
                      <p:cNvPicPr/>
                      <p:nvPr/>
                    </p:nvPicPr>
                    <p:blipFill>
                      <a:blip r:embed="rId4"/>
                      <a:stretch>
                        <a:fillRect/>
                      </a:stretch>
                    </p:blipFill>
                    <p:spPr>
                      <a:xfrm>
                        <a:off x="3429000" y="4191000"/>
                        <a:ext cx="1954213" cy="1998663"/>
                      </a:xfrm>
                      <a:prstGeom prst="rect">
                        <a:avLst/>
                      </a:prstGeom>
                      <a:noFill/>
                      <a:ln w="38100">
                        <a:noFill/>
                        <a:miter/>
                      </a:ln>
                    </p:spPr>
                  </p:pic>
                </p:oleObj>
              </mc:Fallback>
            </mc:AlternateContent>
          </a:graphicData>
        </a:graphic>
      </p:graphicFrame>
      <p:graphicFrame>
        <p:nvGraphicFramePr>
          <p:cNvPr id="131078" name="Object 131077"/>
          <p:cNvGraphicFramePr/>
          <p:nvPr/>
        </p:nvGraphicFramePr>
        <p:xfrm>
          <a:off x="6096000" y="4572000"/>
          <a:ext cx="2238375" cy="1208088"/>
        </p:xfrm>
        <a:graphic>
          <a:graphicData uri="http://schemas.openxmlformats.org/presentationml/2006/ole">
            <mc:AlternateContent xmlns:mc="http://schemas.openxmlformats.org/markup-compatibility/2006">
              <mc:Choice xmlns:v="urn:schemas-microsoft-com:vml" Requires="v">
                <p:oleObj spid="_x0000_s3086" name="" r:id="rId5" imgW="2239645" imgH="1209675" progId="MS_ClipArt_Gallery.2">
                  <p:embed/>
                </p:oleObj>
              </mc:Choice>
              <mc:Fallback>
                <p:oleObj name="" r:id="rId5" imgW="2239645" imgH="1209675" progId="MS_ClipArt_Gallery.2">
                  <p:embed/>
                  <p:pic>
                    <p:nvPicPr>
                      <p:cNvPr id="0" name="Picture 3085"/>
                      <p:cNvPicPr/>
                      <p:nvPr/>
                    </p:nvPicPr>
                    <p:blipFill>
                      <a:blip r:embed="rId6"/>
                      <a:stretch>
                        <a:fillRect/>
                      </a:stretch>
                    </p:blipFill>
                    <p:spPr>
                      <a:xfrm>
                        <a:off x="6096000" y="4572000"/>
                        <a:ext cx="2238375" cy="1208088"/>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1075">
                                            <p:txEl>
                                              <p:charRg st="0" end="10"/>
                                            </p:txEl>
                                          </p:spTgt>
                                        </p:tgtEl>
                                        <p:attrNameLst>
                                          <p:attrName>style.visibility</p:attrName>
                                        </p:attrNameLst>
                                      </p:cBhvr>
                                      <p:to>
                                        <p:strVal val="visible"/>
                                      </p:to>
                                    </p:set>
                                    <p:anim calcmode="lin" valueType="num">
                                      <p:cBhvr additive="base">
                                        <p:cTn id="7" dur="500" fill="hold"/>
                                        <p:tgtEl>
                                          <p:spTgt spid="131075">
                                            <p:txEl>
                                              <p:charRg st="0" end="1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1075">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1075">
                                            <p:txEl>
                                              <p:charRg st="10" end="118"/>
                                            </p:txEl>
                                          </p:spTgt>
                                        </p:tgtEl>
                                        <p:attrNameLst>
                                          <p:attrName>style.visibility</p:attrName>
                                        </p:attrNameLst>
                                      </p:cBhvr>
                                      <p:to>
                                        <p:strVal val="visible"/>
                                      </p:to>
                                    </p:set>
                                    <p:anim calcmode="lin" valueType="num">
                                      <p:cBhvr additive="base">
                                        <p:cTn id="13" dur="500" fill="hold"/>
                                        <p:tgtEl>
                                          <p:spTgt spid="131075">
                                            <p:txEl>
                                              <p:charRg st="10" end="118"/>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1075">
                                            <p:txEl>
                                              <p:charRg st="10" end="118"/>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31075">
                                            <p:txEl>
                                              <p:charRg st="118" end="237"/>
                                            </p:txEl>
                                          </p:spTgt>
                                        </p:tgtEl>
                                        <p:attrNameLst>
                                          <p:attrName>style.visibility</p:attrName>
                                        </p:attrNameLst>
                                      </p:cBhvr>
                                      <p:to>
                                        <p:strVal val="visible"/>
                                      </p:to>
                                    </p:set>
                                    <p:anim calcmode="lin" valueType="num">
                                      <p:cBhvr additive="base">
                                        <p:cTn id="17" dur="500" fill="hold"/>
                                        <p:tgtEl>
                                          <p:spTgt spid="131075">
                                            <p:txEl>
                                              <p:charRg st="118" end="237"/>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31075">
                                            <p:txEl>
                                              <p:charRg st="118" end="23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900" name="Title 80899"/>
          <p:cNvSpPr>
            <a:spLocks noGrp="1"/>
          </p:cNvSpPr>
          <p:nvPr>
            <p:ph type="title"/>
          </p:nvPr>
        </p:nvSpPr>
        <p:spPr>
          <a:ln/>
        </p:spPr>
        <p:txBody>
          <a:bodyPr lIns="92075" tIns="46038" rIns="92075" bIns="46038" anchor="b" anchorCtr="0"/>
          <a:p>
            <a:r>
              <a:rPr sz="3200"/>
              <a:t>Analysis and Design of a Business Event-driven IT Application</a:t>
            </a:r>
            <a:endParaRPr sz="3200"/>
          </a:p>
        </p:txBody>
      </p:sp>
      <p:sp>
        <p:nvSpPr>
          <p:cNvPr id="80901" name="Text Placeholder 80900"/>
          <p:cNvSpPr>
            <a:spLocks noGrp="1"/>
          </p:cNvSpPr>
          <p:nvPr>
            <p:ph type="body" idx="1"/>
          </p:nvPr>
        </p:nvSpPr>
        <p:spPr>
          <a:xfrm>
            <a:off x="539750" y="1711325"/>
            <a:ext cx="8299450" cy="4608513"/>
          </a:xfrm>
          <a:ln/>
        </p:spPr>
        <p:txBody>
          <a:bodyPr lIns="92075" tIns="46038" rIns="92075" bIns="46038"/>
          <a:p>
            <a:r>
              <a:t>Designing quality IT applications requires a thorough understanding of the organization including its </a:t>
            </a:r>
            <a:r>
              <a:rPr>
                <a:solidFill>
                  <a:schemeClr val="tx2"/>
                </a:solidFill>
              </a:rPr>
              <a:t>current and desired</a:t>
            </a:r>
            <a:r>
              <a:t> objectives, strategies, value chains, risks, and business processes</a:t>
            </a:r>
          </a:p>
          <a:p>
            <a:r>
              <a:t>There are a variety of methods for analyzing and designing information systems. </a:t>
            </a:r>
          </a:p>
          <a:p>
            <a:r>
              <a:rPr>
                <a:solidFill>
                  <a:schemeClr val="accent2"/>
                </a:solidFill>
              </a:rPr>
              <a:t>How do professionals move from a business need for information to creating the physical IT infrastructure that can provide that information?</a:t>
            </a:r>
            <a:endParaRPr>
              <a:solidFill>
                <a:schemeClr val="accent2"/>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0901">
                                            <p:txEl>
                                              <p:charRg st="0" end="19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0901">
                                            <p:txEl>
                                              <p:charRg st="190" end="27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0901">
                                            <p:txEl>
                                              <p:charRg st="271" end="4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Title 132097"/>
          <p:cNvSpPr>
            <a:spLocks noGrp="1"/>
          </p:cNvSpPr>
          <p:nvPr>
            <p:ph type="title"/>
          </p:nvPr>
        </p:nvSpPr>
        <p:spPr>
          <a:ln/>
        </p:spPr>
        <p:txBody>
          <a:bodyPr vert="horz" wrap="square" lIns="92075" tIns="46038" rIns="92075" bIns="46038" anchor="ctr" anchorCtr="0"/>
          <a:p>
            <a:r>
              <a:t>Entities</a:t>
            </a:r>
          </a:p>
        </p:txBody>
      </p:sp>
      <p:sp>
        <p:nvSpPr>
          <p:cNvPr id="132099" name="Text Placeholder 132098"/>
          <p:cNvSpPr>
            <a:spLocks noGrp="1"/>
          </p:cNvSpPr>
          <p:nvPr>
            <p:ph type="body" idx="1"/>
          </p:nvPr>
        </p:nvSpPr>
        <p:spPr>
          <a:ln/>
        </p:spPr>
        <p:txBody>
          <a:bodyPr vert="horz" wrap="square" lIns="92075" tIns="46038" rIns="92075" bIns="46038" anchor="t" anchorCtr="0"/>
          <a:p>
            <a:r>
              <a:rPr>
                <a:solidFill>
                  <a:srgbClr val="66FF66"/>
                </a:solidFill>
              </a:rPr>
              <a:t>EVENTS </a:t>
            </a:r>
            <a:endParaRPr>
              <a:solidFill>
                <a:srgbClr val="66FF66"/>
              </a:solidFill>
            </a:endParaRPr>
          </a:p>
          <a:p>
            <a:r>
              <a:t>Most events are easy to identify because the business records data on forms or files. </a:t>
            </a:r>
          </a:p>
          <a:p>
            <a:r>
              <a:t>Events are characterized by the fact that they happen or have duration</a:t>
            </a:r>
          </a:p>
          <a:p>
            <a:pPr lvl="1"/>
            <a:r>
              <a:rPr sz="2000"/>
              <a:t>AGREEMENT, APPLICATION, APPOINTMENT, ASSIGNMENT, BACKORDER, BUDGET, CLAIM, CONTRACT, DEPOSIT, DISBURSEMENT, FORECAST, INVOICE, JOB, LICENSE, PAYMENT, PURCHASE ORDER, REGISTRATION, RESERVATION, RESUME, SEMESTER, SHIPMENT, STEP, TASK, TEST, WORK ORDER</a:t>
            </a:r>
            <a:endParaRPr sz="20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2099">
                                            <p:txEl>
                                              <p:charRg st="0" end="8"/>
                                            </p:txEl>
                                          </p:spTgt>
                                        </p:tgtEl>
                                        <p:attrNameLst>
                                          <p:attrName>style.visibility</p:attrName>
                                        </p:attrNameLst>
                                      </p:cBhvr>
                                      <p:to>
                                        <p:strVal val="visible"/>
                                      </p:to>
                                    </p:set>
                                    <p:anim calcmode="lin" valueType="num">
                                      <p:cBhvr additive="base">
                                        <p:cTn id="7" dur="500" fill="hold"/>
                                        <p:tgtEl>
                                          <p:spTgt spid="132099">
                                            <p:txEl>
                                              <p:charRg st="0" end="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2099">
                                            <p:txEl>
                                              <p:charRg st="0"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2099">
                                            <p:txEl>
                                              <p:charRg st="8" end="95"/>
                                            </p:txEl>
                                          </p:spTgt>
                                        </p:tgtEl>
                                        <p:attrNameLst>
                                          <p:attrName>style.visibility</p:attrName>
                                        </p:attrNameLst>
                                      </p:cBhvr>
                                      <p:to>
                                        <p:strVal val="visible"/>
                                      </p:to>
                                    </p:set>
                                    <p:anim calcmode="lin" valueType="num">
                                      <p:cBhvr additive="base">
                                        <p:cTn id="13" dur="500" fill="hold"/>
                                        <p:tgtEl>
                                          <p:spTgt spid="132099">
                                            <p:txEl>
                                              <p:charRg st="8" end="9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2099">
                                            <p:txEl>
                                              <p:charRg st="8" end="9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2099">
                                            <p:txEl>
                                              <p:charRg st="95" end="166"/>
                                            </p:txEl>
                                          </p:spTgt>
                                        </p:tgtEl>
                                        <p:attrNameLst>
                                          <p:attrName>style.visibility</p:attrName>
                                        </p:attrNameLst>
                                      </p:cBhvr>
                                      <p:to>
                                        <p:strVal val="visible"/>
                                      </p:to>
                                    </p:set>
                                    <p:anim calcmode="lin" valueType="num">
                                      <p:cBhvr additive="base">
                                        <p:cTn id="19" dur="500" fill="hold"/>
                                        <p:tgtEl>
                                          <p:spTgt spid="132099">
                                            <p:txEl>
                                              <p:charRg st="95" end="16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2099">
                                            <p:txEl>
                                              <p:charRg st="95" end="166"/>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32099">
                                            <p:txEl>
                                              <p:charRg st="166" end="416"/>
                                            </p:txEl>
                                          </p:spTgt>
                                        </p:tgtEl>
                                        <p:attrNameLst>
                                          <p:attrName>style.visibility</p:attrName>
                                        </p:attrNameLst>
                                      </p:cBhvr>
                                      <p:to>
                                        <p:strVal val="visible"/>
                                      </p:to>
                                    </p:set>
                                    <p:anim calcmode="lin" valueType="num">
                                      <p:cBhvr additive="base">
                                        <p:cTn id="23" dur="500" fill="hold"/>
                                        <p:tgtEl>
                                          <p:spTgt spid="132099">
                                            <p:txEl>
                                              <p:charRg st="166" end="416"/>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32099">
                                            <p:txEl>
                                              <p:charRg st="166" end="4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Title 133121"/>
          <p:cNvSpPr>
            <a:spLocks noGrp="1"/>
          </p:cNvSpPr>
          <p:nvPr>
            <p:ph type="title"/>
          </p:nvPr>
        </p:nvSpPr>
        <p:spPr>
          <a:ln/>
        </p:spPr>
        <p:txBody>
          <a:bodyPr vert="horz" wrap="square" lIns="92075" tIns="46038" rIns="92075" bIns="46038" anchor="ctr" anchorCtr="0"/>
          <a:p>
            <a:r>
              <a:t>Entities</a:t>
            </a:r>
          </a:p>
        </p:txBody>
      </p:sp>
      <p:sp>
        <p:nvSpPr>
          <p:cNvPr id="133123" name="Text Placeholder 133122"/>
          <p:cNvSpPr>
            <a:spLocks noGrp="1"/>
          </p:cNvSpPr>
          <p:nvPr>
            <p:ph type="body" idx="1"/>
          </p:nvPr>
        </p:nvSpPr>
        <p:spPr>
          <a:ln/>
        </p:spPr>
        <p:txBody>
          <a:bodyPr vert="horz" wrap="square" lIns="92075" tIns="46038" rIns="92075" bIns="46038" anchor="t" anchorCtr="0"/>
          <a:p>
            <a:r>
              <a:rPr>
                <a:solidFill>
                  <a:srgbClr val="66FF66"/>
                </a:solidFill>
              </a:rPr>
              <a:t>LOCATIONS</a:t>
            </a:r>
          </a:p>
          <a:p>
            <a:r>
              <a:t>Entities that describe locations</a:t>
            </a:r>
          </a:p>
          <a:p>
            <a:pPr lvl="1"/>
            <a:r>
              <a:t>BRANCH, BUILDING, CAMPUS, CITY, COUNTRY, COUNTY, ROOM, ROUTE, SALES REGION, SCHOOL ZONE, PROVINCE, STORAGE BIN, VOTER DISTRICT, WAREHOUSE ZONE</a:t>
            </a:r>
          </a:p>
        </p:txBody>
      </p:sp>
      <p:graphicFrame>
        <p:nvGraphicFramePr>
          <p:cNvPr id="133124" name="Object 133123"/>
          <p:cNvGraphicFramePr/>
          <p:nvPr/>
        </p:nvGraphicFramePr>
        <p:xfrm>
          <a:off x="228600" y="4572000"/>
          <a:ext cx="3048000" cy="1624013"/>
        </p:xfrm>
        <a:graphic>
          <a:graphicData uri="http://schemas.openxmlformats.org/presentationml/2006/ole">
            <mc:AlternateContent xmlns:mc="http://schemas.openxmlformats.org/markup-compatibility/2006">
              <mc:Choice xmlns:v="urn:schemas-microsoft-com:vml" Requires="v">
                <p:oleObj spid="_x0000_s3089" name="" r:id="rId1" imgW="1386205" imgH="739775" progId="MS_ClipArt_Gallery.2">
                  <p:embed/>
                </p:oleObj>
              </mc:Choice>
              <mc:Fallback>
                <p:oleObj name="" r:id="rId1" imgW="1386205" imgH="739775" progId="MS_ClipArt_Gallery.2">
                  <p:embed/>
                  <p:pic>
                    <p:nvPicPr>
                      <p:cNvPr id="0" name="Picture 3088"/>
                      <p:cNvPicPr/>
                      <p:nvPr/>
                    </p:nvPicPr>
                    <p:blipFill>
                      <a:blip r:embed="rId2"/>
                      <a:stretch>
                        <a:fillRect/>
                      </a:stretch>
                    </p:blipFill>
                    <p:spPr>
                      <a:xfrm>
                        <a:off x="228600" y="4572000"/>
                        <a:ext cx="3048000" cy="1624013"/>
                      </a:xfrm>
                      <a:prstGeom prst="rect">
                        <a:avLst/>
                      </a:prstGeom>
                      <a:noFill/>
                      <a:ln w="38100">
                        <a:noFill/>
                        <a:miter/>
                      </a:ln>
                    </p:spPr>
                  </p:pic>
                </p:oleObj>
              </mc:Fallback>
            </mc:AlternateContent>
          </a:graphicData>
        </a:graphic>
      </p:graphicFrame>
      <p:graphicFrame>
        <p:nvGraphicFramePr>
          <p:cNvPr id="133125" name="Object 133124"/>
          <p:cNvGraphicFramePr/>
          <p:nvPr/>
        </p:nvGraphicFramePr>
        <p:xfrm>
          <a:off x="4800600" y="4038600"/>
          <a:ext cx="3327400" cy="2141538"/>
        </p:xfrm>
        <a:graphic>
          <a:graphicData uri="http://schemas.openxmlformats.org/presentationml/2006/ole">
            <mc:AlternateContent xmlns:mc="http://schemas.openxmlformats.org/markup-compatibility/2006">
              <mc:Choice xmlns:v="urn:schemas-microsoft-com:vml" Requires="v">
                <p:oleObj spid="_x0000_s3090" name="" r:id="rId3" imgW="1319530" imgH="849630" progId="MS_ClipArt_Gallery.2">
                  <p:embed/>
                </p:oleObj>
              </mc:Choice>
              <mc:Fallback>
                <p:oleObj name="" r:id="rId3" imgW="1319530" imgH="849630" progId="MS_ClipArt_Gallery.2">
                  <p:embed/>
                  <p:pic>
                    <p:nvPicPr>
                      <p:cNvPr id="0" name="Picture 3089"/>
                      <p:cNvPicPr/>
                      <p:nvPr/>
                    </p:nvPicPr>
                    <p:blipFill>
                      <a:blip r:embed="rId4"/>
                      <a:stretch>
                        <a:fillRect/>
                      </a:stretch>
                    </p:blipFill>
                    <p:spPr>
                      <a:xfrm>
                        <a:off x="4800600" y="4038600"/>
                        <a:ext cx="3327400" cy="2141538"/>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23">
                                            <p:txEl>
                                              <p:charRg st="0" end="10"/>
                                            </p:txEl>
                                          </p:spTgt>
                                        </p:tgtEl>
                                        <p:attrNameLst>
                                          <p:attrName>style.visibility</p:attrName>
                                        </p:attrNameLst>
                                      </p:cBhvr>
                                      <p:to>
                                        <p:strVal val="visible"/>
                                      </p:to>
                                    </p:set>
                                    <p:anim calcmode="lin" valueType="num">
                                      <p:cBhvr additive="base">
                                        <p:cTn id="7" dur="500" fill="hold"/>
                                        <p:tgtEl>
                                          <p:spTgt spid="133123">
                                            <p:txEl>
                                              <p:charRg st="0" end="1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23">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23">
                                            <p:txEl>
                                              <p:charRg st="10" end="43"/>
                                            </p:txEl>
                                          </p:spTgt>
                                        </p:tgtEl>
                                        <p:attrNameLst>
                                          <p:attrName>style.visibility</p:attrName>
                                        </p:attrNameLst>
                                      </p:cBhvr>
                                      <p:to>
                                        <p:strVal val="visible"/>
                                      </p:to>
                                    </p:set>
                                    <p:anim calcmode="lin" valueType="num">
                                      <p:cBhvr additive="base">
                                        <p:cTn id="13" dur="500" fill="hold"/>
                                        <p:tgtEl>
                                          <p:spTgt spid="133123">
                                            <p:txEl>
                                              <p:charRg st="10" end="4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23">
                                            <p:txEl>
                                              <p:charRg st="10" end="43"/>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33123">
                                            <p:txEl>
                                              <p:charRg st="43" end="186"/>
                                            </p:txEl>
                                          </p:spTgt>
                                        </p:tgtEl>
                                        <p:attrNameLst>
                                          <p:attrName>style.visibility</p:attrName>
                                        </p:attrNameLst>
                                      </p:cBhvr>
                                      <p:to>
                                        <p:strVal val="visible"/>
                                      </p:to>
                                    </p:set>
                                    <p:anim calcmode="lin" valueType="num">
                                      <p:cBhvr additive="base">
                                        <p:cTn id="17" dur="500" fill="hold"/>
                                        <p:tgtEl>
                                          <p:spTgt spid="133123">
                                            <p:txEl>
                                              <p:charRg st="43" end="186"/>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33123">
                                            <p:txEl>
                                              <p:charRg st="43" end="18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Title 134145"/>
          <p:cNvSpPr>
            <a:spLocks noGrp="1"/>
          </p:cNvSpPr>
          <p:nvPr>
            <p:ph type="title"/>
          </p:nvPr>
        </p:nvSpPr>
        <p:spPr>
          <a:ln/>
        </p:spPr>
        <p:txBody>
          <a:bodyPr vert="horz" wrap="square" lIns="92075" tIns="46038" rIns="92075" bIns="46038" anchor="ctr" anchorCtr="0"/>
          <a:p>
            <a:r>
              <a:t>Entities and Entity Classes or Groups</a:t>
            </a:r>
          </a:p>
        </p:txBody>
      </p:sp>
      <p:sp>
        <p:nvSpPr>
          <p:cNvPr id="134147" name="Text Placeholder 134146"/>
          <p:cNvSpPr>
            <a:spLocks noGrp="1"/>
          </p:cNvSpPr>
          <p:nvPr>
            <p:ph type="body" idx="1"/>
          </p:nvPr>
        </p:nvSpPr>
        <p:spPr>
          <a:ln/>
        </p:spPr>
        <p:txBody>
          <a:bodyPr vert="horz" wrap="square" lIns="92075" tIns="46038" rIns="92075" bIns="46038" anchor="t" anchorCtr="0"/>
          <a:p>
            <a:r>
              <a:rPr sz="2400"/>
              <a:t>Entities of a given type are grouped into an entity class</a:t>
            </a:r>
            <a:endParaRPr sz="2400"/>
          </a:p>
          <a:p>
            <a:r>
              <a:rPr sz="2400"/>
              <a:t>Thus, the EMPLOYEE entity class is the collection of all EMPLOYEE entities</a:t>
            </a:r>
            <a:endParaRPr sz="2400"/>
          </a:p>
          <a:p>
            <a:r>
              <a:rPr sz="2400"/>
              <a:t>Entity classes are described by their structure</a:t>
            </a:r>
            <a:endParaRPr sz="2400"/>
          </a:p>
          <a:p>
            <a:r>
              <a:rPr sz="2400"/>
              <a:t>An instance of an entity is the representation of a particular entity such as Customer 1234 and is described by its values of the attributes</a:t>
            </a:r>
            <a:endParaRPr sz="2400"/>
          </a:p>
          <a:p>
            <a:r>
              <a:rPr sz="2400"/>
              <a:t>Name entities with nouns that describe above (singular) INVOICE</a:t>
            </a:r>
            <a:endParaRPr sz="2400"/>
          </a:p>
          <a:p>
            <a:r>
              <a:rPr sz="2400">
                <a:solidFill>
                  <a:srgbClr val="66FF66"/>
                </a:solidFill>
              </a:rPr>
              <a:t>Instances</a:t>
            </a:r>
            <a:r>
              <a:rPr sz="2400"/>
              <a:t> of the entity are referred to in the plural - Invoices</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4147">
                                            <p:txEl>
                                              <p:charRg st="0" end="58"/>
                                            </p:txEl>
                                          </p:spTgt>
                                        </p:tgtEl>
                                        <p:attrNameLst>
                                          <p:attrName>style.visibility</p:attrName>
                                        </p:attrNameLst>
                                      </p:cBhvr>
                                      <p:to>
                                        <p:strVal val="visible"/>
                                      </p:to>
                                    </p:set>
                                    <p:anim calcmode="lin" valueType="num">
                                      <p:cBhvr additive="base">
                                        <p:cTn id="7" dur="500" fill="hold"/>
                                        <p:tgtEl>
                                          <p:spTgt spid="134147">
                                            <p:txEl>
                                              <p:charRg st="0" end="5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4147">
                                            <p:txEl>
                                              <p:charRg st="0" end="5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4147">
                                            <p:txEl>
                                              <p:charRg st="58" end="133"/>
                                            </p:txEl>
                                          </p:spTgt>
                                        </p:tgtEl>
                                        <p:attrNameLst>
                                          <p:attrName>style.visibility</p:attrName>
                                        </p:attrNameLst>
                                      </p:cBhvr>
                                      <p:to>
                                        <p:strVal val="visible"/>
                                      </p:to>
                                    </p:set>
                                    <p:anim calcmode="lin" valueType="num">
                                      <p:cBhvr additive="base">
                                        <p:cTn id="13" dur="500" fill="hold"/>
                                        <p:tgtEl>
                                          <p:spTgt spid="134147">
                                            <p:txEl>
                                              <p:charRg st="58" end="13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4147">
                                            <p:txEl>
                                              <p:charRg st="58" end="13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4147">
                                            <p:txEl>
                                              <p:charRg st="133" end="181"/>
                                            </p:txEl>
                                          </p:spTgt>
                                        </p:tgtEl>
                                        <p:attrNameLst>
                                          <p:attrName>style.visibility</p:attrName>
                                        </p:attrNameLst>
                                      </p:cBhvr>
                                      <p:to>
                                        <p:strVal val="visible"/>
                                      </p:to>
                                    </p:set>
                                    <p:anim calcmode="lin" valueType="num">
                                      <p:cBhvr additive="base">
                                        <p:cTn id="19" dur="500" fill="hold"/>
                                        <p:tgtEl>
                                          <p:spTgt spid="134147">
                                            <p:txEl>
                                              <p:charRg st="133" end="18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4147">
                                            <p:txEl>
                                              <p:charRg st="133" end="18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4147">
                                            <p:txEl>
                                              <p:charRg st="181" end="322"/>
                                            </p:txEl>
                                          </p:spTgt>
                                        </p:tgtEl>
                                        <p:attrNameLst>
                                          <p:attrName>style.visibility</p:attrName>
                                        </p:attrNameLst>
                                      </p:cBhvr>
                                      <p:to>
                                        <p:strVal val="visible"/>
                                      </p:to>
                                    </p:set>
                                    <p:anim calcmode="lin" valueType="num">
                                      <p:cBhvr additive="base">
                                        <p:cTn id="25" dur="500" fill="hold"/>
                                        <p:tgtEl>
                                          <p:spTgt spid="134147">
                                            <p:txEl>
                                              <p:charRg st="181" end="32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4147">
                                            <p:txEl>
                                              <p:charRg st="181" end="32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4147">
                                            <p:txEl>
                                              <p:charRg st="322" end="386"/>
                                            </p:txEl>
                                          </p:spTgt>
                                        </p:tgtEl>
                                        <p:attrNameLst>
                                          <p:attrName>style.visibility</p:attrName>
                                        </p:attrNameLst>
                                      </p:cBhvr>
                                      <p:to>
                                        <p:strVal val="visible"/>
                                      </p:to>
                                    </p:set>
                                    <p:anim calcmode="lin" valueType="num">
                                      <p:cBhvr additive="base">
                                        <p:cTn id="31" dur="500" fill="hold"/>
                                        <p:tgtEl>
                                          <p:spTgt spid="134147">
                                            <p:txEl>
                                              <p:charRg st="322" end="38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4147">
                                            <p:txEl>
                                              <p:charRg st="322" end="38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4147">
                                            <p:txEl>
                                              <p:charRg st="386" end="451"/>
                                            </p:txEl>
                                          </p:spTgt>
                                        </p:tgtEl>
                                        <p:attrNameLst>
                                          <p:attrName>style.visibility</p:attrName>
                                        </p:attrNameLst>
                                      </p:cBhvr>
                                      <p:to>
                                        <p:strVal val="visible"/>
                                      </p:to>
                                    </p:set>
                                    <p:anim calcmode="lin" valueType="num">
                                      <p:cBhvr additive="base">
                                        <p:cTn id="37" dur="500" fill="hold"/>
                                        <p:tgtEl>
                                          <p:spTgt spid="134147">
                                            <p:txEl>
                                              <p:charRg st="386" end="45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4147">
                                            <p:txEl>
                                              <p:charRg st="386" end="45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Title 135169"/>
          <p:cNvSpPr>
            <a:spLocks noGrp="1"/>
          </p:cNvSpPr>
          <p:nvPr>
            <p:ph type="title"/>
          </p:nvPr>
        </p:nvSpPr>
        <p:spPr>
          <a:ln/>
        </p:spPr>
        <p:txBody>
          <a:bodyPr vert="horz" wrap="square" lIns="92075" tIns="46038" rIns="92075" bIns="46038" anchor="ctr" anchorCtr="0"/>
          <a:p>
            <a:r>
              <a:t>Attributes</a:t>
            </a:r>
          </a:p>
        </p:txBody>
      </p:sp>
      <p:sp>
        <p:nvSpPr>
          <p:cNvPr id="135171" name="Text Placeholder 135170"/>
          <p:cNvSpPr>
            <a:spLocks noGrp="1"/>
          </p:cNvSpPr>
          <p:nvPr>
            <p:ph type="body" idx="1"/>
          </p:nvPr>
        </p:nvSpPr>
        <p:spPr>
          <a:ln/>
        </p:spPr>
        <p:txBody>
          <a:bodyPr vert="horz" wrap="square" lIns="92075" tIns="46038" rIns="92075" bIns="46038" anchor="t" anchorCtr="0"/>
          <a:p>
            <a:r>
              <a:t>Data attributes are characteristics that are common to all or most all instances of a particular entity.</a:t>
            </a:r>
          </a:p>
          <a:p>
            <a:r>
              <a:t>Synonyms include: properties, data elements, descriptors, and fields</a:t>
            </a:r>
          </a:p>
          <a:p>
            <a:r>
              <a:t>Attributes take on values for each occurrence of an entity. An attribute must have more than one legitimate value otherwise it is a constant.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5171">
                                            <p:txEl>
                                              <p:charRg st="0" end="105"/>
                                            </p:txEl>
                                          </p:spTgt>
                                        </p:tgtEl>
                                        <p:attrNameLst>
                                          <p:attrName>style.visibility</p:attrName>
                                        </p:attrNameLst>
                                      </p:cBhvr>
                                      <p:to>
                                        <p:strVal val="visible"/>
                                      </p:to>
                                    </p:set>
                                    <p:anim calcmode="lin" valueType="num">
                                      <p:cBhvr additive="base">
                                        <p:cTn id="7" dur="500" fill="hold"/>
                                        <p:tgtEl>
                                          <p:spTgt spid="135171">
                                            <p:txEl>
                                              <p:charRg st="0" end="10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5171">
                                            <p:txEl>
                                              <p:charRg st="0" end="10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5171">
                                            <p:txEl>
                                              <p:charRg st="105" end="174"/>
                                            </p:txEl>
                                          </p:spTgt>
                                        </p:tgtEl>
                                        <p:attrNameLst>
                                          <p:attrName>style.visibility</p:attrName>
                                        </p:attrNameLst>
                                      </p:cBhvr>
                                      <p:to>
                                        <p:strVal val="visible"/>
                                      </p:to>
                                    </p:set>
                                    <p:anim calcmode="lin" valueType="num">
                                      <p:cBhvr additive="base">
                                        <p:cTn id="13" dur="500" fill="hold"/>
                                        <p:tgtEl>
                                          <p:spTgt spid="135171">
                                            <p:txEl>
                                              <p:charRg st="105" end="17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5171">
                                            <p:txEl>
                                              <p:charRg st="105" end="17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5171">
                                            <p:txEl>
                                              <p:charRg st="174" end="316"/>
                                            </p:txEl>
                                          </p:spTgt>
                                        </p:tgtEl>
                                        <p:attrNameLst>
                                          <p:attrName>style.visibility</p:attrName>
                                        </p:attrNameLst>
                                      </p:cBhvr>
                                      <p:to>
                                        <p:strVal val="visible"/>
                                      </p:to>
                                    </p:set>
                                    <p:anim calcmode="lin" valueType="num">
                                      <p:cBhvr additive="base">
                                        <p:cTn id="19" dur="500" fill="hold"/>
                                        <p:tgtEl>
                                          <p:spTgt spid="135171">
                                            <p:txEl>
                                              <p:charRg st="174" end="31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5171">
                                            <p:txEl>
                                              <p:charRg st="174" end="3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Title 136193"/>
          <p:cNvSpPr>
            <a:spLocks noGrp="1"/>
          </p:cNvSpPr>
          <p:nvPr>
            <p:ph type="title"/>
          </p:nvPr>
        </p:nvSpPr>
        <p:spPr>
          <a:ln/>
        </p:spPr>
        <p:txBody>
          <a:bodyPr vert="horz" wrap="square" lIns="92075" tIns="46038" rIns="92075" bIns="46038" anchor="ctr" anchorCtr="0"/>
          <a:p>
            <a:r>
              <a:t>Identifier</a:t>
            </a:r>
          </a:p>
        </p:txBody>
      </p:sp>
      <p:sp>
        <p:nvSpPr>
          <p:cNvPr id="136195" name="Text Placeholder 136194"/>
          <p:cNvSpPr>
            <a:spLocks noGrp="1"/>
          </p:cNvSpPr>
          <p:nvPr>
            <p:ph type="body" idx="1"/>
          </p:nvPr>
        </p:nvSpPr>
        <p:spPr>
          <a:ln/>
        </p:spPr>
        <p:txBody>
          <a:bodyPr vert="horz" wrap="square" lIns="92075" tIns="46038" rIns="92075" bIns="46038" anchor="t" anchorCtr="0"/>
          <a:p>
            <a:r>
              <a:t>Identifier is an attribute or combination of attributes that uniquely identifies one, and only one occurrence of an entity.</a:t>
            </a:r>
          </a:p>
          <a:p>
            <a:r>
              <a:t>Synonyms include key or primary key</a:t>
            </a:r>
          </a:p>
          <a:p>
            <a:pPr lvl="1"/>
            <a:r>
              <a:t>For example, Employee instances could be identified by a </a:t>
            </a:r>
            <a:r>
              <a:rPr u="sng" err="1">
                <a:solidFill>
                  <a:schemeClr val="tx2"/>
                </a:solidFill>
              </a:rPr>
              <a:t>S</a:t>
            </a:r>
            <a:r>
              <a:rPr u="sng" err="1"/>
              <a:t>ocial</a:t>
            </a:r>
            <a:r>
              <a:rPr u="sng" err="1">
                <a:solidFill>
                  <a:schemeClr val="tx2"/>
                </a:solidFill>
              </a:rPr>
              <a:t>I</a:t>
            </a:r>
            <a:r>
              <a:rPr u="sng" err="1"/>
              <a:t>nsurance</a:t>
            </a:r>
            <a:r>
              <a:rPr u="sng" err="1">
                <a:solidFill>
                  <a:schemeClr val="tx2"/>
                </a:solidFill>
              </a:rPr>
              <a:t>N</a:t>
            </a:r>
            <a:r>
              <a:rPr u="sng" err="1"/>
              <a:t>umber</a:t>
            </a:r>
            <a:r>
              <a:t>, </a:t>
            </a:r>
            <a:r>
              <a:rPr u="sng" err="1">
                <a:solidFill>
                  <a:schemeClr val="tx2"/>
                </a:solidFill>
              </a:rPr>
              <a:t>E</a:t>
            </a:r>
            <a:r>
              <a:rPr u="sng" err="1"/>
              <a:t>mployee</a:t>
            </a:r>
            <a:r>
              <a:rPr u="sng" err="1">
                <a:solidFill>
                  <a:schemeClr val="tx2"/>
                </a:solidFill>
              </a:rPr>
              <a:t>N</a:t>
            </a:r>
            <a:r>
              <a:rPr u="sng" err="1"/>
              <a:t>umber</a:t>
            </a:r>
            <a:r>
              <a:t> or </a:t>
            </a:r>
            <a:r>
              <a:rPr u="sng" err="1">
                <a:solidFill>
                  <a:schemeClr val="tx2"/>
                </a:solidFill>
              </a:rPr>
              <a:t>E</a:t>
            </a:r>
            <a:r>
              <a:rPr u="sng" err="1"/>
              <a:t>mployee</a:t>
            </a:r>
            <a:r>
              <a:rPr u="sng" err="1">
                <a:solidFill>
                  <a:schemeClr val="tx2"/>
                </a:solidFill>
              </a:rPr>
              <a:t>N</a:t>
            </a:r>
            <a:r>
              <a:rPr u="sng" err="1"/>
              <a:t>ame</a:t>
            </a:r>
            <a:endParaRPr u="sng"/>
          </a:p>
          <a:p>
            <a:pPr lvl="1"/>
            <a:r>
              <a:t>Identifiers of an entity instance consists of one or more of the entity’s attributes</a:t>
            </a:r>
          </a:p>
          <a:p>
            <a:pPr lvl="1"/>
            <a:r>
              <a:t>An identifier may be either</a:t>
            </a:r>
            <a:r>
              <a:rPr>
                <a:solidFill>
                  <a:srgbClr val="66FF66"/>
                </a:solidFill>
              </a:rPr>
              <a:t> unique</a:t>
            </a:r>
            <a:r>
              <a:t> or </a:t>
            </a:r>
            <a:r>
              <a:rPr>
                <a:solidFill>
                  <a:schemeClr val="accent2"/>
                </a:solidFill>
              </a:rPr>
              <a:t>non-unique</a:t>
            </a:r>
            <a:endParaRPr>
              <a:solidFill>
                <a:schemeClr val="accent2"/>
              </a:solidFill>
            </a:endParaRPr>
          </a:p>
          <a:p>
            <a:pPr lvl="1"/>
            <a:r>
              <a:t>Identifiers that consist of two or more attributes are called </a:t>
            </a:r>
            <a:r>
              <a:rPr>
                <a:solidFill>
                  <a:schemeClr val="hlink"/>
                </a:solidFill>
              </a:rPr>
              <a:t>composite identifiers</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195">
                                            <p:txEl>
                                              <p:charRg st="0" end="124"/>
                                            </p:txEl>
                                          </p:spTgt>
                                        </p:tgtEl>
                                        <p:attrNameLst>
                                          <p:attrName>style.visibility</p:attrName>
                                        </p:attrNameLst>
                                      </p:cBhvr>
                                      <p:to>
                                        <p:strVal val="visible"/>
                                      </p:to>
                                    </p:set>
                                    <p:anim calcmode="lin" valueType="num">
                                      <p:cBhvr additive="base">
                                        <p:cTn id="7" dur="500" fill="hold"/>
                                        <p:tgtEl>
                                          <p:spTgt spid="136195">
                                            <p:txEl>
                                              <p:charRg st="0" end="12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6195">
                                            <p:txEl>
                                              <p:charRg st="0" end="12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6195">
                                            <p:txEl>
                                              <p:charRg st="124" end="160"/>
                                            </p:txEl>
                                          </p:spTgt>
                                        </p:tgtEl>
                                        <p:attrNameLst>
                                          <p:attrName>style.visibility</p:attrName>
                                        </p:attrNameLst>
                                      </p:cBhvr>
                                      <p:to>
                                        <p:strVal val="visible"/>
                                      </p:to>
                                    </p:set>
                                    <p:anim calcmode="lin" valueType="num">
                                      <p:cBhvr additive="base">
                                        <p:cTn id="13" dur="500" fill="hold"/>
                                        <p:tgtEl>
                                          <p:spTgt spid="136195">
                                            <p:txEl>
                                              <p:charRg st="124" end="16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6195">
                                            <p:txEl>
                                              <p:charRg st="124" end="16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36195">
                                            <p:txEl>
                                              <p:charRg st="160" end="271"/>
                                            </p:txEl>
                                          </p:spTgt>
                                        </p:tgtEl>
                                        <p:attrNameLst>
                                          <p:attrName>style.visibility</p:attrName>
                                        </p:attrNameLst>
                                      </p:cBhvr>
                                      <p:to>
                                        <p:strVal val="visible"/>
                                      </p:to>
                                    </p:set>
                                    <p:anim calcmode="lin" valueType="num">
                                      <p:cBhvr additive="base">
                                        <p:cTn id="17" dur="500" fill="hold"/>
                                        <p:tgtEl>
                                          <p:spTgt spid="136195">
                                            <p:txEl>
                                              <p:charRg st="160" end="27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36195">
                                            <p:txEl>
                                              <p:charRg st="160" end="27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36195">
                                            <p:txEl>
                                              <p:charRg st="271" end="356"/>
                                            </p:txEl>
                                          </p:spTgt>
                                        </p:tgtEl>
                                        <p:attrNameLst>
                                          <p:attrName>style.visibility</p:attrName>
                                        </p:attrNameLst>
                                      </p:cBhvr>
                                      <p:to>
                                        <p:strVal val="visible"/>
                                      </p:to>
                                    </p:set>
                                    <p:anim calcmode="lin" valueType="num">
                                      <p:cBhvr additive="base">
                                        <p:cTn id="21" dur="500" fill="hold"/>
                                        <p:tgtEl>
                                          <p:spTgt spid="136195">
                                            <p:txEl>
                                              <p:charRg st="271" end="356"/>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36195">
                                            <p:txEl>
                                              <p:charRg st="271" end="356"/>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36195">
                                            <p:txEl>
                                              <p:charRg st="356" end="405"/>
                                            </p:txEl>
                                          </p:spTgt>
                                        </p:tgtEl>
                                        <p:attrNameLst>
                                          <p:attrName>style.visibility</p:attrName>
                                        </p:attrNameLst>
                                      </p:cBhvr>
                                      <p:to>
                                        <p:strVal val="visible"/>
                                      </p:to>
                                    </p:set>
                                    <p:anim calcmode="lin" valueType="num">
                                      <p:cBhvr additive="base">
                                        <p:cTn id="25" dur="500" fill="hold"/>
                                        <p:tgtEl>
                                          <p:spTgt spid="136195">
                                            <p:txEl>
                                              <p:charRg st="356" end="40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6195">
                                            <p:txEl>
                                              <p:charRg st="356" end="405"/>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36195">
                                            <p:txEl>
                                              <p:charRg st="405" end="489"/>
                                            </p:txEl>
                                          </p:spTgt>
                                        </p:tgtEl>
                                        <p:attrNameLst>
                                          <p:attrName>style.visibility</p:attrName>
                                        </p:attrNameLst>
                                      </p:cBhvr>
                                      <p:to>
                                        <p:strVal val="visible"/>
                                      </p:to>
                                    </p:set>
                                    <p:anim calcmode="lin" valueType="num">
                                      <p:cBhvr additive="base">
                                        <p:cTn id="29" dur="500" fill="hold"/>
                                        <p:tgtEl>
                                          <p:spTgt spid="136195">
                                            <p:txEl>
                                              <p:charRg st="405" end="489"/>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36195">
                                            <p:txEl>
                                              <p:charRg st="405" end="48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Title 137217"/>
          <p:cNvSpPr>
            <a:spLocks noGrp="1"/>
          </p:cNvSpPr>
          <p:nvPr>
            <p:ph type="title"/>
          </p:nvPr>
        </p:nvSpPr>
        <p:spPr>
          <a:ln/>
          <a:effectLst>
            <a:outerShdw dist="35921" dir="2699999" algn="ctr" rotWithShape="0">
              <a:schemeClr val="bg2">
                <a:alpha val="100000"/>
              </a:schemeClr>
            </a:outerShdw>
          </a:effectLst>
        </p:spPr>
        <p:txBody>
          <a:bodyPr vert="horz" wrap="square" lIns="92075" tIns="46038" rIns="92075" bIns="46038" anchor="ctr" anchorCtr="0"/>
          <a:p>
            <a:r>
              <a:t>Relationships</a:t>
            </a:r>
          </a:p>
        </p:txBody>
      </p:sp>
      <p:sp>
        <p:nvSpPr>
          <p:cNvPr id="137219" name="Text Placeholder 137218"/>
          <p:cNvSpPr>
            <a:spLocks noGrp="1"/>
          </p:cNvSpPr>
          <p:nvPr>
            <p:ph type="body" idx="1"/>
          </p:nvPr>
        </p:nvSpPr>
        <p:spPr>
          <a:ln/>
        </p:spPr>
        <p:txBody>
          <a:bodyPr vert="horz" wrap="square" lIns="92075" tIns="46038" rIns="92075" bIns="46038" anchor="t" anchorCtr="0"/>
          <a:p>
            <a:r>
              <a:rPr sz="2400"/>
              <a:t>Entities can be associated with one another in relationships. </a:t>
            </a:r>
            <a:endParaRPr sz="2400"/>
          </a:p>
          <a:p>
            <a:r>
              <a:rPr sz="2400"/>
              <a:t>A relationship can include many entities; and the number of entities in a relationship is a degree of the relationship. </a:t>
            </a:r>
            <a:endParaRPr sz="2400"/>
          </a:p>
          <a:p>
            <a:pPr lvl="1"/>
            <a:r>
              <a:t>Degree 2 relationships are common and are called binary relationships</a:t>
            </a:r>
          </a:p>
          <a:p>
            <a:pPr lvl="1"/>
            <a:r>
              <a:t>1:1 	one to one  AUTO-ASSIGNMENT</a:t>
            </a:r>
          </a:p>
          <a:p>
            <a:pPr lvl="1"/>
            <a:r>
              <a:t>1:N 	one to many DORM-OCCUPANT</a:t>
            </a:r>
          </a:p>
          <a:p>
            <a:pPr lvl="1"/>
            <a:r>
              <a:t>N:M 	many to many STUDENT-CLUB</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7219">
                                            <p:txEl>
                                              <p:charRg st="0" end="63"/>
                                            </p:txEl>
                                          </p:spTgt>
                                        </p:tgtEl>
                                        <p:attrNameLst>
                                          <p:attrName>style.visibility</p:attrName>
                                        </p:attrNameLst>
                                      </p:cBhvr>
                                      <p:to>
                                        <p:strVal val="visible"/>
                                      </p:to>
                                    </p:set>
                                    <p:anim calcmode="lin" valueType="num">
                                      <p:cBhvr additive="base">
                                        <p:cTn id="7" dur="500" fill="hold"/>
                                        <p:tgtEl>
                                          <p:spTgt spid="137219">
                                            <p:txEl>
                                              <p:charRg st="0" end="6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7219">
                                            <p:txEl>
                                              <p:charRg st="0" end="6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7219">
                                            <p:txEl>
                                              <p:charRg st="63" end="184"/>
                                            </p:txEl>
                                          </p:spTgt>
                                        </p:tgtEl>
                                        <p:attrNameLst>
                                          <p:attrName>style.visibility</p:attrName>
                                        </p:attrNameLst>
                                      </p:cBhvr>
                                      <p:to>
                                        <p:strVal val="visible"/>
                                      </p:to>
                                    </p:set>
                                    <p:anim calcmode="lin" valueType="num">
                                      <p:cBhvr additive="base">
                                        <p:cTn id="13" dur="500" fill="hold"/>
                                        <p:tgtEl>
                                          <p:spTgt spid="137219">
                                            <p:txEl>
                                              <p:charRg st="63" end="18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7219">
                                            <p:txEl>
                                              <p:charRg st="63" end="184"/>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37219">
                                            <p:txEl>
                                              <p:charRg st="184" end="254"/>
                                            </p:txEl>
                                          </p:spTgt>
                                        </p:tgtEl>
                                        <p:attrNameLst>
                                          <p:attrName>style.visibility</p:attrName>
                                        </p:attrNameLst>
                                      </p:cBhvr>
                                      <p:to>
                                        <p:strVal val="visible"/>
                                      </p:to>
                                    </p:set>
                                    <p:anim calcmode="lin" valueType="num">
                                      <p:cBhvr additive="base">
                                        <p:cTn id="17" dur="500" fill="hold"/>
                                        <p:tgtEl>
                                          <p:spTgt spid="137219">
                                            <p:txEl>
                                              <p:charRg st="184" end="25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37219">
                                            <p:txEl>
                                              <p:charRg st="184" end="254"/>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37219">
                                            <p:txEl>
                                              <p:charRg st="254" end="287"/>
                                            </p:txEl>
                                          </p:spTgt>
                                        </p:tgtEl>
                                        <p:attrNameLst>
                                          <p:attrName>style.visibility</p:attrName>
                                        </p:attrNameLst>
                                      </p:cBhvr>
                                      <p:to>
                                        <p:strVal val="visible"/>
                                      </p:to>
                                    </p:set>
                                    <p:anim calcmode="lin" valueType="num">
                                      <p:cBhvr additive="base">
                                        <p:cTn id="21" dur="500" fill="hold"/>
                                        <p:tgtEl>
                                          <p:spTgt spid="137219">
                                            <p:txEl>
                                              <p:charRg st="254" end="287"/>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37219">
                                            <p:txEl>
                                              <p:charRg st="254" end="287"/>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37219">
                                            <p:txEl>
                                              <p:charRg st="287" end="318"/>
                                            </p:txEl>
                                          </p:spTgt>
                                        </p:tgtEl>
                                        <p:attrNameLst>
                                          <p:attrName>style.visibility</p:attrName>
                                        </p:attrNameLst>
                                      </p:cBhvr>
                                      <p:to>
                                        <p:strVal val="visible"/>
                                      </p:to>
                                    </p:set>
                                    <p:anim calcmode="lin" valueType="num">
                                      <p:cBhvr additive="base">
                                        <p:cTn id="25" dur="500" fill="hold"/>
                                        <p:tgtEl>
                                          <p:spTgt spid="137219">
                                            <p:txEl>
                                              <p:charRg st="287" end="318"/>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7219">
                                            <p:txEl>
                                              <p:charRg st="287" end="318"/>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37219">
                                            <p:txEl>
                                              <p:charRg st="318" end="349"/>
                                            </p:txEl>
                                          </p:spTgt>
                                        </p:tgtEl>
                                        <p:attrNameLst>
                                          <p:attrName>style.visibility</p:attrName>
                                        </p:attrNameLst>
                                      </p:cBhvr>
                                      <p:to>
                                        <p:strVal val="visible"/>
                                      </p:to>
                                    </p:set>
                                    <p:anim calcmode="lin" valueType="num">
                                      <p:cBhvr additive="base">
                                        <p:cTn id="29" dur="500" fill="hold"/>
                                        <p:tgtEl>
                                          <p:spTgt spid="137219">
                                            <p:txEl>
                                              <p:charRg st="318" end="349"/>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37219">
                                            <p:txEl>
                                              <p:charRg st="318" end="34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Title 138241"/>
          <p:cNvSpPr>
            <a:spLocks noGrp="1"/>
          </p:cNvSpPr>
          <p:nvPr>
            <p:ph type="title"/>
          </p:nvPr>
        </p:nvSpPr>
        <p:spPr>
          <a:ln/>
          <a:effectLst>
            <a:outerShdw dist="35921" dir="2699999" algn="ctr" rotWithShape="0">
              <a:schemeClr val="bg2">
                <a:alpha val="100000"/>
              </a:schemeClr>
            </a:outerShdw>
          </a:effectLst>
        </p:spPr>
        <p:txBody>
          <a:bodyPr vert="horz" wrap="square" lIns="92075" tIns="46038" rIns="92075" bIns="46038" anchor="ctr" anchorCtr="0"/>
          <a:p>
            <a:r>
              <a:t>Relationship Degree</a:t>
            </a:r>
          </a:p>
        </p:txBody>
      </p:sp>
      <p:grpSp>
        <p:nvGrpSpPr>
          <p:cNvPr id="138243" name="Group 138242"/>
          <p:cNvGrpSpPr/>
          <p:nvPr/>
        </p:nvGrpSpPr>
        <p:grpSpPr>
          <a:xfrm>
            <a:off x="334963" y="2178050"/>
            <a:ext cx="3475037" cy="4368800"/>
            <a:chOff x="211" y="1372"/>
            <a:chExt cx="2189" cy="2752"/>
          </a:xfrm>
        </p:grpSpPr>
        <p:sp>
          <p:nvSpPr>
            <p:cNvPr id="138244" name="Rectangles 138243"/>
            <p:cNvSpPr/>
            <p:nvPr/>
          </p:nvSpPr>
          <p:spPr>
            <a:xfrm>
              <a:off x="854" y="1372"/>
              <a:ext cx="1546" cy="288"/>
            </a:xfrm>
            <a:prstGeom prst="rect">
              <a:avLst/>
            </a:prstGeom>
            <a:solidFill>
              <a:schemeClr val="accent1"/>
            </a:solidFill>
            <a:ln w="9525">
              <a:noFill/>
            </a:ln>
            <a:effectLst>
              <a:outerShdw dist="107763" dir="2699999" algn="ctr" rotWithShape="0">
                <a:schemeClr val="bg2">
                  <a:alpha val="50000"/>
                </a:schemeClr>
              </a:outerShdw>
            </a:effectLst>
          </p:spPr>
          <p:txBody>
            <a:bodyPr wrap="none" lIns="92075" tIns="46038" rIns="92075" bIns="46038">
              <a:spAutoFit/>
            </a:bodyPr>
            <a:p>
              <a:r>
                <a:rPr sz="2400">
                  <a:latin typeface="Arial" panose="020B0604020202020204" pitchFamily="34" charset="0"/>
                </a:rPr>
                <a:t>SALESPERSON</a:t>
              </a:r>
              <a:endParaRPr sz="2400">
                <a:latin typeface="Arial" panose="020B0604020202020204" pitchFamily="34" charset="0"/>
              </a:endParaRPr>
            </a:p>
          </p:txBody>
        </p:sp>
        <p:sp>
          <p:nvSpPr>
            <p:cNvPr id="138245" name="Rectangles 138244"/>
            <p:cNvSpPr/>
            <p:nvPr/>
          </p:nvSpPr>
          <p:spPr>
            <a:xfrm>
              <a:off x="1210" y="3193"/>
              <a:ext cx="809" cy="288"/>
            </a:xfrm>
            <a:prstGeom prst="rect">
              <a:avLst/>
            </a:prstGeom>
            <a:solidFill>
              <a:schemeClr val="accent1"/>
            </a:solidFill>
            <a:ln w="9525">
              <a:noFill/>
            </a:ln>
            <a:effectLst>
              <a:outerShdw dist="107763" dir="2699999" algn="ctr" rotWithShape="0">
                <a:schemeClr val="bg2">
                  <a:alpha val="50000"/>
                </a:schemeClr>
              </a:outerShdw>
            </a:effectLst>
          </p:spPr>
          <p:txBody>
            <a:bodyPr wrap="none" lIns="92075" tIns="46038" rIns="92075" bIns="46038">
              <a:spAutoFit/>
            </a:bodyPr>
            <a:p>
              <a:r>
                <a:rPr sz="2400">
                  <a:latin typeface="Arial" panose="020B0604020202020204" pitchFamily="34" charset="0"/>
                </a:rPr>
                <a:t>ORDER</a:t>
              </a:r>
              <a:endParaRPr sz="2400">
                <a:latin typeface="Arial" panose="020B0604020202020204" pitchFamily="34" charset="0"/>
              </a:endParaRPr>
            </a:p>
          </p:txBody>
        </p:sp>
        <p:sp>
          <p:nvSpPr>
            <p:cNvPr id="138246" name="Diamond 138245"/>
            <p:cNvSpPr/>
            <p:nvPr/>
          </p:nvSpPr>
          <p:spPr>
            <a:xfrm>
              <a:off x="1415" y="2202"/>
              <a:ext cx="424" cy="424"/>
            </a:xfrm>
            <a:prstGeom prst="diamond">
              <a:avLst/>
            </a:prstGeom>
            <a:solidFill>
              <a:schemeClr val="accent1"/>
            </a:solidFill>
            <a:ln w="12700"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p>
              <a:endParaRPr lang="en-US"/>
            </a:p>
          </p:txBody>
        </p:sp>
        <p:sp>
          <p:nvSpPr>
            <p:cNvPr id="138247" name="Rectangles 138246"/>
            <p:cNvSpPr/>
            <p:nvPr/>
          </p:nvSpPr>
          <p:spPr>
            <a:xfrm>
              <a:off x="211" y="2250"/>
              <a:ext cx="1129" cy="288"/>
            </a:xfrm>
            <a:prstGeom prst="rect">
              <a:avLst/>
            </a:prstGeom>
            <a:noFill/>
            <a:ln w="9525">
              <a:noFill/>
            </a:ln>
          </p:spPr>
          <p:txBody>
            <a:bodyPr wrap="none" lIns="92075" tIns="46038" rIns="92075" bIns="46038">
              <a:spAutoFit/>
            </a:bodyPr>
            <a:p>
              <a:r>
                <a:rPr sz="2400">
                  <a:latin typeface="Arial" panose="020B0604020202020204" pitchFamily="34" charset="0"/>
                </a:rPr>
                <a:t>SP-ORDER</a:t>
              </a:r>
              <a:endParaRPr sz="2400">
                <a:latin typeface="Arial" panose="020B0604020202020204" pitchFamily="34" charset="0"/>
              </a:endParaRPr>
            </a:p>
          </p:txBody>
        </p:sp>
        <p:sp>
          <p:nvSpPr>
            <p:cNvPr id="138248" name="Straight Connector 138247"/>
            <p:cNvSpPr/>
            <p:nvPr/>
          </p:nvSpPr>
          <p:spPr>
            <a:xfrm flipV="1">
              <a:off x="1632" y="1680"/>
              <a:ext cx="0" cy="480"/>
            </a:xfrm>
            <a:prstGeom prst="line">
              <a:avLst/>
            </a:prstGeom>
            <a:ln w="12700" cap="flat" cmpd="sng">
              <a:solidFill>
                <a:schemeClr val="tx1"/>
              </a:solidFill>
              <a:prstDash val="solid"/>
              <a:headEnd type="none" w="sm" len="sm"/>
              <a:tailEnd type="none" w="sm" len="sm"/>
            </a:ln>
          </p:spPr>
        </p:sp>
        <p:sp>
          <p:nvSpPr>
            <p:cNvPr id="138249" name="Straight Connector 138248"/>
            <p:cNvSpPr/>
            <p:nvPr/>
          </p:nvSpPr>
          <p:spPr>
            <a:xfrm>
              <a:off x="1641" y="2642"/>
              <a:ext cx="0" cy="531"/>
            </a:xfrm>
            <a:prstGeom prst="line">
              <a:avLst/>
            </a:prstGeom>
            <a:ln w="12700" cap="flat" cmpd="sng">
              <a:solidFill>
                <a:schemeClr val="tx1"/>
              </a:solidFill>
              <a:prstDash val="solid"/>
              <a:headEnd type="none" w="sm" len="sm"/>
              <a:tailEnd type="none" w="sm" len="sm"/>
            </a:ln>
          </p:spPr>
        </p:sp>
        <p:sp>
          <p:nvSpPr>
            <p:cNvPr id="138250" name="Rectangles 138249"/>
            <p:cNvSpPr/>
            <p:nvPr/>
          </p:nvSpPr>
          <p:spPr>
            <a:xfrm>
              <a:off x="1189" y="3836"/>
              <a:ext cx="906" cy="288"/>
            </a:xfrm>
            <a:prstGeom prst="rect">
              <a:avLst/>
            </a:prstGeom>
            <a:noFill/>
            <a:ln w="9525">
              <a:noFill/>
            </a:ln>
          </p:spPr>
          <p:txBody>
            <a:bodyPr wrap="none" lIns="92075" tIns="46038" rIns="92075" bIns="46038">
              <a:spAutoFit/>
            </a:bodyPr>
            <a:p>
              <a:r>
                <a:rPr sz="2400">
                  <a:latin typeface="Arial" panose="020B0604020202020204" pitchFamily="34" charset="0"/>
                </a:rPr>
                <a:t>Degree 2</a:t>
              </a:r>
              <a:endParaRPr sz="2400">
                <a:latin typeface="Arial" panose="020B0604020202020204" pitchFamily="34" charset="0"/>
              </a:endParaRPr>
            </a:p>
          </p:txBody>
        </p:sp>
      </p:grpSp>
      <p:grpSp>
        <p:nvGrpSpPr>
          <p:cNvPr id="138251" name="Group 138250"/>
          <p:cNvGrpSpPr/>
          <p:nvPr/>
        </p:nvGrpSpPr>
        <p:grpSpPr>
          <a:xfrm>
            <a:off x="4729163" y="2125663"/>
            <a:ext cx="3854450" cy="4389437"/>
            <a:chOff x="2979" y="1339"/>
            <a:chExt cx="2428" cy="2765"/>
          </a:xfrm>
        </p:grpSpPr>
        <p:sp>
          <p:nvSpPr>
            <p:cNvPr id="138252" name="Rectangles 138251"/>
            <p:cNvSpPr/>
            <p:nvPr/>
          </p:nvSpPr>
          <p:spPr>
            <a:xfrm>
              <a:off x="2979" y="1358"/>
              <a:ext cx="948" cy="288"/>
            </a:xfrm>
            <a:prstGeom prst="rect">
              <a:avLst/>
            </a:prstGeom>
            <a:solidFill>
              <a:schemeClr val="accent1"/>
            </a:solidFill>
            <a:ln w="9525">
              <a:noFill/>
            </a:ln>
            <a:effectLst>
              <a:outerShdw dist="107763" dir="2699999" algn="ctr" rotWithShape="0">
                <a:schemeClr val="bg2">
                  <a:alpha val="50000"/>
                </a:schemeClr>
              </a:outerShdw>
            </a:effectLst>
          </p:spPr>
          <p:txBody>
            <a:bodyPr wrap="none" lIns="92075" tIns="46038" rIns="92075" bIns="46038">
              <a:spAutoFit/>
            </a:bodyPr>
            <a:p>
              <a:r>
                <a:rPr sz="2400">
                  <a:latin typeface="Arial" panose="020B0604020202020204" pitchFamily="34" charset="0"/>
                </a:rPr>
                <a:t>MOTHER</a:t>
              </a:r>
              <a:endParaRPr sz="2400">
                <a:latin typeface="Arial" panose="020B0604020202020204" pitchFamily="34" charset="0"/>
              </a:endParaRPr>
            </a:p>
          </p:txBody>
        </p:sp>
        <p:sp>
          <p:nvSpPr>
            <p:cNvPr id="138253" name="Rectangles 138252"/>
            <p:cNvSpPr/>
            <p:nvPr/>
          </p:nvSpPr>
          <p:spPr>
            <a:xfrm>
              <a:off x="4523" y="1339"/>
              <a:ext cx="884" cy="288"/>
            </a:xfrm>
            <a:prstGeom prst="rect">
              <a:avLst/>
            </a:prstGeom>
            <a:solidFill>
              <a:schemeClr val="accent1"/>
            </a:solidFill>
            <a:ln w="9525">
              <a:noFill/>
            </a:ln>
            <a:effectLst>
              <a:outerShdw dist="107763" dir="2699999" algn="ctr" rotWithShape="0">
                <a:schemeClr val="bg2">
                  <a:alpha val="50000"/>
                </a:schemeClr>
              </a:outerShdw>
            </a:effectLst>
          </p:spPr>
          <p:txBody>
            <a:bodyPr wrap="none" lIns="92075" tIns="46038" rIns="92075" bIns="46038">
              <a:spAutoFit/>
            </a:bodyPr>
            <a:p>
              <a:r>
                <a:rPr sz="2400">
                  <a:latin typeface="Arial" panose="020B0604020202020204" pitchFamily="34" charset="0"/>
                </a:rPr>
                <a:t>FATHER</a:t>
              </a:r>
              <a:endParaRPr sz="2400">
                <a:latin typeface="Arial" panose="020B0604020202020204" pitchFamily="34" charset="0"/>
              </a:endParaRPr>
            </a:p>
          </p:txBody>
        </p:sp>
        <p:sp>
          <p:nvSpPr>
            <p:cNvPr id="138254" name="Rectangles 138253"/>
            <p:cNvSpPr/>
            <p:nvPr/>
          </p:nvSpPr>
          <p:spPr>
            <a:xfrm>
              <a:off x="3835" y="3158"/>
              <a:ext cx="692" cy="288"/>
            </a:xfrm>
            <a:prstGeom prst="rect">
              <a:avLst/>
            </a:prstGeom>
            <a:solidFill>
              <a:schemeClr val="accent1"/>
            </a:solidFill>
            <a:ln w="9525">
              <a:noFill/>
            </a:ln>
            <a:effectLst>
              <a:outerShdw dist="107763" dir="2699999" algn="ctr" rotWithShape="0">
                <a:schemeClr val="bg2">
                  <a:alpha val="50000"/>
                </a:schemeClr>
              </a:outerShdw>
            </a:effectLst>
          </p:spPr>
          <p:txBody>
            <a:bodyPr wrap="none" lIns="92075" tIns="46038" rIns="92075" bIns="46038">
              <a:spAutoFit/>
            </a:bodyPr>
            <a:p>
              <a:r>
                <a:rPr sz="2400">
                  <a:latin typeface="Arial" panose="020B0604020202020204" pitchFamily="34" charset="0"/>
                </a:rPr>
                <a:t>CHILD</a:t>
              </a:r>
              <a:endParaRPr sz="2400">
                <a:latin typeface="Arial" panose="020B0604020202020204" pitchFamily="34" charset="0"/>
              </a:endParaRPr>
            </a:p>
          </p:txBody>
        </p:sp>
        <p:sp>
          <p:nvSpPr>
            <p:cNvPr id="138255" name="Diamond 138254"/>
            <p:cNvSpPr/>
            <p:nvPr/>
          </p:nvSpPr>
          <p:spPr>
            <a:xfrm>
              <a:off x="3950" y="2131"/>
              <a:ext cx="424" cy="424"/>
            </a:xfrm>
            <a:prstGeom prst="diamond">
              <a:avLst/>
            </a:prstGeom>
            <a:solidFill>
              <a:schemeClr val="accent1"/>
            </a:solidFill>
            <a:ln w="12700"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p>
              <a:endParaRPr lang="en-US"/>
            </a:p>
          </p:txBody>
        </p:sp>
        <p:sp>
          <p:nvSpPr>
            <p:cNvPr id="138256" name="Rectangles 138255"/>
            <p:cNvSpPr/>
            <p:nvPr/>
          </p:nvSpPr>
          <p:spPr>
            <a:xfrm>
              <a:off x="4503" y="2233"/>
              <a:ext cx="895" cy="288"/>
            </a:xfrm>
            <a:prstGeom prst="rect">
              <a:avLst/>
            </a:prstGeom>
            <a:noFill/>
            <a:ln w="9525">
              <a:noFill/>
            </a:ln>
          </p:spPr>
          <p:txBody>
            <a:bodyPr wrap="none" lIns="92075" tIns="46038" rIns="92075" bIns="46038">
              <a:spAutoFit/>
            </a:bodyPr>
            <a:p>
              <a:r>
                <a:rPr sz="2400">
                  <a:latin typeface="Arial" panose="020B0604020202020204" pitchFamily="34" charset="0"/>
                </a:rPr>
                <a:t>PARENT</a:t>
              </a:r>
              <a:endParaRPr sz="2400">
                <a:latin typeface="Arial" panose="020B0604020202020204" pitchFamily="34" charset="0"/>
              </a:endParaRPr>
            </a:p>
          </p:txBody>
        </p:sp>
        <p:sp>
          <p:nvSpPr>
            <p:cNvPr id="138257" name="Straight Connector 138256"/>
            <p:cNvSpPr/>
            <p:nvPr/>
          </p:nvSpPr>
          <p:spPr>
            <a:xfrm>
              <a:off x="3490" y="1678"/>
              <a:ext cx="649" cy="443"/>
            </a:xfrm>
            <a:prstGeom prst="line">
              <a:avLst/>
            </a:prstGeom>
            <a:ln w="12700" cap="flat" cmpd="sng">
              <a:solidFill>
                <a:schemeClr val="tx1"/>
              </a:solidFill>
              <a:prstDash val="solid"/>
              <a:headEnd type="none" w="sm" len="sm"/>
              <a:tailEnd type="none" w="sm" len="sm"/>
            </a:ln>
          </p:spPr>
        </p:sp>
        <p:sp>
          <p:nvSpPr>
            <p:cNvPr id="138258" name="Straight Connector 138257"/>
            <p:cNvSpPr/>
            <p:nvPr/>
          </p:nvSpPr>
          <p:spPr>
            <a:xfrm flipH="1">
              <a:off x="4168" y="1649"/>
              <a:ext cx="787" cy="462"/>
            </a:xfrm>
            <a:prstGeom prst="line">
              <a:avLst/>
            </a:prstGeom>
            <a:ln w="12700" cap="flat" cmpd="sng">
              <a:solidFill>
                <a:schemeClr val="tx1"/>
              </a:solidFill>
              <a:prstDash val="solid"/>
              <a:headEnd type="none" w="sm" len="sm"/>
              <a:tailEnd type="none" w="sm" len="sm"/>
            </a:ln>
          </p:spPr>
        </p:sp>
        <p:sp>
          <p:nvSpPr>
            <p:cNvPr id="138259" name="Straight Connector 138258"/>
            <p:cNvSpPr/>
            <p:nvPr/>
          </p:nvSpPr>
          <p:spPr>
            <a:xfrm>
              <a:off x="4149" y="2573"/>
              <a:ext cx="0" cy="551"/>
            </a:xfrm>
            <a:prstGeom prst="line">
              <a:avLst/>
            </a:prstGeom>
            <a:ln w="12700" cap="flat" cmpd="sng">
              <a:solidFill>
                <a:schemeClr val="tx1"/>
              </a:solidFill>
              <a:prstDash val="solid"/>
              <a:headEnd type="none" w="sm" len="sm"/>
              <a:tailEnd type="none" w="sm" len="sm"/>
            </a:ln>
          </p:spPr>
        </p:sp>
        <p:sp>
          <p:nvSpPr>
            <p:cNvPr id="138260" name="Rectangles 138259"/>
            <p:cNvSpPr/>
            <p:nvPr/>
          </p:nvSpPr>
          <p:spPr>
            <a:xfrm>
              <a:off x="3717" y="3816"/>
              <a:ext cx="906" cy="288"/>
            </a:xfrm>
            <a:prstGeom prst="rect">
              <a:avLst/>
            </a:prstGeom>
            <a:noFill/>
            <a:ln w="9525">
              <a:noFill/>
            </a:ln>
          </p:spPr>
          <p:txBody>
            <a:bodyPr wrap="none" lIns="92075" tIns="46038" rIns="92075" bIns="46038">
              <a:spAutoFit/>
            </a:bodyPr>
            <a:p>
              <a:r>
                <a:rPr sz="2400">
                  <a:latin typeface="Arial" panose="020B0604020202020204" pitchFamily="34" charset="0"/>
                </a:rPr>
                <a:t>Degree 3</a:t>
              </a:r>
              <a:endParaRPr sz="2400">
                <a:latin typeface="Arial" panose="020B0604020202020204" pitchFamily="34" charset="0"/>
              </a:endParaRPr>
            </a:p>
          </p:txBody>
        </p:sp>
      </p:grpSp>
      <p:sp>
        <p:nvSpPr>
          <p:cNvPr id="138261" name="Straight Connector 138260"/>
          <p:cNvSpPr/>
          <p:nvPr/>
        </p:nvSpPr>
        <p:spPr>
          <a:xfrm>
            <a:off x="1027113" y="5957888"/>
            <a:ext cx="7635875" cy="0"/>
          </a:xfrm>
          <a:prstGeom prst="line">
            <a:avLst/>
          </a:prstGeom>
          <a:ln w="12700" cap="flat" cmpd="sng">
            <a:solidFill>
              <a:schemeClr val="tx1"/>
            </a:solidFill>
            <a:prstDash val="solid"/>
            <a:headEnd type="none" w="sm" len="sm"/>
            <a:tailEnd type="none" w="sm" len="sm"/>
          </a:ln>
        </p:spPr>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138243"/>
                                        </p:tgtEl>
                                        <p:attrNameLst>
                                          <p:attrName>style.visibility</p:attrName>
                                        </p:attrNameLst>
                                      </p:cBhvr>
                                      <p:to>
                                        <p:strVal val="visible"/>
                                      </p:to>
                                    </p:set>
                                    <p:anim calcmode="lin" valueType="num">
                                      <p:cBhvr additive="base">
                                        <p:cTn id="7" dur="500" fill="hold"/>
                                        <p:tgtEl>
                                          <p:spTgt spid="138243"/>
                                        </p:tgtEl>
                                        <p:attrNameLst>
                                          <p:attrName>ppt_x</p:attrName>
                                        </p:attrNameLst>
                                      </p:cBhvr>
                                      <p:tavLst>
                                        <p:tav tm="0">
                                          <p:val>
                                            <p:strVal val="1+#ppt_w/2"/>
                                          </p:val>
                                        </p:tav>
                                        <p:tav tm="100000">
                                          <p:val>
                                            <p:strVal val="#ppt_x"/>
                                          </p:val>
                                        </p:tav>
                                      </p:tavLst>
                                    </p:anim>
                                    <p:anim calcmode="lin" valueType="num">
                                      <p:cBhvr additive="base">
                                        <p:cTn id="8" dur="500" fill="hold"/>
                                        <p:tgtEl>
                                          <p:spTgt spid="13824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5" fill="hold" nodeType="clickEffect">
                                  <p:stCondLst>
                                    <p:cond delay="0"/>
                                  </p:stCondLst>
                                  <p:childTnLst>
                                    <p:set>
                                      <p:cBhvr>
                                        <p:cTn id="12" dur="1" fill="hold">
                                          <p:stCondLst>
                                            <p:cond delay="0"/>
                                          </p:stCondLst>
                                        </p:cTn>
                                        <p:tgtEl>
                                          <p:spTgt spid="138251"/>
                                        </p:tgtEl>
                                        <p:attrNameLst>
                                          <p:attrName>style.visibility</p:attrName>
                                        </p:attrNameLst>
                                      </p:cBhvr>
                                      <p:to>
                                        <p:strVal val="visible"/>
                                      </p:to>
                                    </p:set>
                                    <p:animEffect transition="in" filter="blinds(vertical)">
                                      <p:cBhvr>
                                        <p:cTn id="13" dur="500"/>
                                        <p:tgtEl>
                                          <p:spTgt spid="138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Title 139265"/>
          <p:cNvSpPr>
            <a:spLocks noGrp="1"/>
          </p:cNvSpPr>
          <p:nvPr>
            <p:ph type="title"/>
          </p:nvPr>
        </p:nvSpPr>
        <p:spPr>
          <a:ln/>
          <a:effectLst>
            <a:outerShdw dist="35921" dir="2699999" algn="ctr" rotWithShape="0">
              <a:schemeClr val="bg2">
                <a:alpha val="100000"/>
              </a:schemeClr>
            </a:outerShdw>
          </a:effectLst>
        </p:spPr>
        <p:txBody>
          <a:bodyPr vert="horz" wrap="square" lIns="92075" tIns="46038" rIns="92075" bIns="46038" anchor="ctr" anchorCtr="0"/>
          <a:p>
            <a:r>
              <a:rPr sz="3200"/>
              <a:t>Three Types of Binary Relationships</a:t>
            </a:r>
            <a:endParaRPr sz="3200"/>
          </a:p>
        </p:txBody>
      </p:sp>
      <p:grpSp>
        <p:nvGrpSpPr>
          <p:cNvPr id="139267" name="Group 139266"/>
          <p:cNvGrpSpPr/>
          <p:nvPr/>
        </p:nvGrpSpPr>
        <p:grpSpPr>
          <a:xfrm>
            <a:off x="2776538" y="1841500"/>
            <a:ext cx="5000625" cy="1022350"/>
            <a:chOff x="1749" y="1160"/>
            <a:chExt cx="3150" cy="644"/>
          </a:xfrm>
        </p:grpSpPr>
        <p:sp>
          <p:nvSpPr>
            <p:cNvPr id="139268" name="Straight Connector 139267"/>
            <p:cNvSpPr/>
            <p:nvPr/>
          </p:nvSpPr>
          <p:spPr>
            <a:xfrm>
              <a:off x="2969" y="1373"/>
              <a:ext cx="1289" cy="0"/>
            </a:xfrm>
            <a:prstGeom prst="line">
              <a:avLst/>
            </a:prstGeom>
            <a:ln w="12700" cap="flat" cmpd="sng">
              <a:solidFill>
                <a:schemeClr val="tx1"/>
              </a:solidFill>
              <a:prstDash val="solid"/>
              <a:headEnd type="none" w="sm" len="sm"/>
              <a:tailEnd type="none" w="sm" len="sm"/>
            </a:ln>
          </p:spPr>
        </p:sp>
        <p:sp>
          <p:nvSpPr>
            <p:cNvPr id="139269" name="Rectangles 139268"/>
            <p:cNvSpPr/>
            <p:nvPr/>
          </p:nvSpPr>
          <p:spPr>
            <a:xfrm>
              <a:off x="1749" y="1228"/>
              <a:ext cx="1172" cy="288"/>
            </a:xfrm>
            <a:prstGeom prst="rect">
              <a:avLst/>
            </a:prstGeom>
            <a:solidFill>
              <a:schemeClr val="accent1"/>
            </a:solidFill>
            <a:ln w="9525">
              <a:noFill/>
            </a:ln>
            <a:effectLst>
              <a:outerShdw dist="107763" dir="2699999" algn="ctr" rotWithShape="0">
                <a:schemeClr val="bg2">
                  <a:alpha val="50000"/>
                </a:schemeClr>
              </a:outerShdw>
            </a:effectLst>
          </p:spPr>
          <p:txBody>
            <a:bodyPr wrap="none" lIns="92075" tIns="46038" rIns="92075" bIns="46038">
              <a:spAutoFit/>
            </a:bodyPr>
            <a:p>
              <a:r>
                <a:rPr sz="2400">
                  <a:latin typeface="Arial" panose="020B0604020202020204" pitchFamily="34" charset="0"/>
                </a:rPr>
                <a:t>EMPLOYEE</a:t>
              </a:r>
              <a:endParaRPr sz="2400">
                <a:latin typeface="Arial" panose="020B0604020202020204" pitchFamily="34" charset="0"/>
              </a:endParaRPr>
            </a:p>
          </p:txBody>
        </p:sp>
        <p:sp>
          <p:nvSpPr>
            <p:cNvPr id="139270" name="Rectangles 139269"/>
            <p:cNvSpPr/>
            <p:nvPr/>
          </p:nvSpPr>
          <p:spPr>
            <a:xfrm>
              <a:off x="4250" y="1228"/>
              <a:ext cx="649" cy="288"/>
            </a:xfrm>
            <a:prstGeom prst="rect">
              <a:avLst/>
            </a:prstGeom>
            <a:solidFill>
              <a:schemeClr val="accent1"/>
            </a:solidFill>
            <a:ln w="9525">
              <a:noFill/>
            </a:ln>
            <a:effectLst>
              <a:outerShdw dist="107763" dir="2699999" algn="ctr" rotWithShape="0">
                <a:schemeClr val="bg2">
                  <a:alpha val="50000"/>
                </a:schemeClr>
              </a:outerShdw>
            </a:effectLst>
          </p:spPr>
          <p:txBody>
            <a:bodyPr wrap="none" lIns="92075" tIns="46038" rIns="92075" bIns="46038">
              <a:spAutoFit/>
            </a:bodyPr>
            <a:p>
              <a:r>
                <a:rPr sz="2400">
                  <a:latin typeface="Arial" panose="020B0604020202020204" pitchFamily="34" charset="0"/>
                </a:rPr>
                <a:t>AUTO</a:t>
              </a:r>
              <a:endParaRPr sz="2400">
                <a:latin typeface="Arial" panose="020B0604020202020204" pitchFamily="34" charset="0"/>
              </a:endParaRPr>
            </a:p>
          </p:txBody>
        </p:sp>
        <p:sp>
          <p:nvSpPr>
            <p:cNvPr id="139271" name="Diamond 139270"/>
            <p:cNvSpPr/>
            <p:nvPr/>
          </p:nvSpPr>
          <p:spPr>
            <a:xfrm>
              <a:off x="3383" y="1160"/>
              <a:ext cx="464" cy="425"/>
            </a:xfrm>
            <a:prstGeom prst="diamond">
              <a:avLst/>
            </a:prstGeom>
            <a:solidFill>
              <a:schemeClr val="accent2"/>
            </a:solidFill>
            <a:ln w="12700"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p>
              <a:endParaRPr lang="en-US"/>
            </a:p>
          </p:txBody>
        </p:sp>
        <p:sp>
          <p:nvSpPr>
            <p:cNvPr id="139272" name="Rectangles 139271"/>
            <p:cNvSpPr/>
            <p:nvPr/>
          </p:nvSpPr>
          <p:spPr>
            <a:xfrm>
              <a:off x="2823" y="1554"/>
              <a:ext cx="1672" cy="250"/>
            </a:xfrm>
            <a:prstGeom prst="rect">
              <a:avLst/>
            </a:prstGeom>
            <a:noFill/>
            <a:ln w="9525">
              <a:noFill/>
            </a:ln>
          </p:spPr>
          <p:txBody>
            <a:bodyPr wrap="none" lIns="92075" tIns="46038" rIns="92075" bIns="46038">
              <a:spAutoFit/>
            </a:bodyPr>
            <a:p>
              <a:r>
                <a:rPr>
                  <a:latin typeface="Arial" panose="020B0604020202020204" pitchFamily="34" charset="0"/>
                </a:rPr>
                <a:t>AUTO-ASSIGNMENT</a:t>
              </a:r>
              <a:endParaRPr>
                <a:latin typeface="Arial" panose="020B0604020202020204" pitchFamily="34" charset="0"/>
              </a:endParaRPr>
            </a:p>
          </p:txBody>
        </p:sp>
        <p:sp>
          <p:nvSpPr>
            <p:cNvPr id="139273" name="Rectangles 139272"/>
            <p:cNvSpPr/>
            <p:nvPr/>
          </p:nvSpPr>
          <p:spPr>
            <a:xfrm>
              <a:off x="3433" y="1269"/>
              <a:ext cx="347" cy="250"/>
            </a:xfrm>
            <a:prstGeom prst="rect">
              <a:avLst/>
            </a:prstGeom>
            <a:noFill/>
            <a:ln w="9525">
              <a:noFill/>
            </a:ln>
          </p:spPr>
          <p:txBody>
            <a:bodyPr wrap="none" lIns="92075" tIns="46038" rIns="92075" bIns="46038">
              <a:spAutoFit/>
            </a:bodyPr>
            <a:p>
              <a:r>
                <a:rPr b="1">
                  <a:solidFill>
                    <a:schemeClr val="bg2"/>
                  </a:solidFill>
                  <a:latin typeface="Arial" panose="020B0604020202020204" pitchFamily="34" charset="0"/>
                </a:rPr>
                <a:t>1:1</a:t>
              </a:r>
              <a:endParaRPr b="1">
                <a:solidFill>
                  <a:schemeClr val="bg2"/>
                </a:solidFill>
                <a:latin typeface="Arial" panose="020B0604020202020204" pitchFamily="34" charset="0"/>
              </a:endParaRPr>
            </a:p>
          </p:txBody>
        </p:sp>
      </p:grpSp>
      <p:grpSp>
        <p:nvGrpSpPr>
          <p:cNvPr id="139274" name="Group 139273"/>
          <p:cNvGrpSpPr/>
          <p:nvPr/>
        </p:nvGrpSpPr>
        <p:grpSpPr>
          <a:xfrm>
            <a:off x="2590800" y="3800475"/>
            <a:ext cx="5780088" cy="1041400"/>
            <a:chOff x="1632" y="2394"/>
            <a:chExt cx="3641" cy="656"/>
          </a:xfrm>
        </p:grpSpPr>
        <p:grpSp>
          <p:nvGrpSpPr>
            <p:cNvPr id="139275" name="Group 139274"/>
            <p:cNvGrpSpPr/>
            <p:nvPr/>
          </p:nvGrpSpPr>
          <p:grpSpPr>
            <a:xfrm>
              <a:off x="1632" y="2394"/>
              <a:ext cx="3641" cy="656"/>
              <a:chOff x="1632" y="2394"/>
              <a:chExt cx="3641" cy="656"/>
            </a:xfrm>
          </p:grpSpPr>
          <p:sp>
            <p:nvSpPr>
              <p:cNvPr id="139276" name="Rectangles 139275"/>
              <p:cNvSpPr/>
              <p:nvPr/>
            </p:nvSpPr>
            <p:spPr>
              <a:xfrm>
                <a:off x="1632" y="2462"/>
                <a:ext cx="1289" cy="288"/>
              </a:xfrm>
              <a:prstGeom prst="rect">
                <a:avLst/>
              </a:prstGeom>
              <a:solidFill>
                <a:schemeClr val="accent1"/>
              </a:solidFill>
              <a:ln w="9525">
                <a:noFill/>
              </a:ln>
              <a:effectLst>
                <a:outerShdw dist="107763" dir="2699999" algn="ctr" rotWithShape="0">
                  <a:schemeClr val="bg2">
                    <a:alpha val="50000"/>
                  </a:schemeClr>
                </a:outerShdw>
              </a:effectLst>
            </p:spPr>
            <p:txBody>
              <a:bodyPr wrap="none" lIns="92075" tIns="46038" rIns="92075" bIns="46038">
                <a:spAutoFit/>
              </a:bodyPr>
              <a:p>
                <a:r>
                  <a:rPr sz="2400">
                    <a:latin typeface="Arial" panose="020B0604020202020204" pitchFamily="34" charset="0"/>
                  </a:rPr>
                  <a:t>DORMITORY</a:t>
                </a:r>
                <a:endParaRPr sz="2400">
                  <a:latin typeface="Arial" panose="020B0604020202020204" pitchFamily="34" charset="0"/>
                </a:endParaRPr>
              </a:p>
            </p:txBody>
          </p:sp>
          <p:sp>
            <p:nvSpPr>
              <p:cNvPr id="139277" name="Rectangles 139276"/>
              <p:cNvSpPr/>
              <p:nvPr/>
            </p:nvSpPr>
            <p:spPr>
              <a:xfrm>
                <a:off x="4250" y="2462"/>
                <a:ext cx="1023" cy="288"/>
              </a:xfrm>
              <a:prstGeom prst="rect">
                <a:avLst/>
              </a:prstGeom>
              <a:solidFill>
                <a:schemeClr val="accent1"/>
              </a:solidFill>
              <a:ln w="9525">
                <a:noFill/>
              </a:ln>
              <a:effectLst>
                <a:outerShdw dist="107763" dir="2699999" algn="ctr" rotWithShape="0">
                  <a:schemeClr val="bg2">
                    <a:alpha val="50000"/>
                  </a:schemeClr>
                </a:outerShdw>
              </a:effectLst>
            </p:spPr>
            <p:txBody>
              <a:bodyPr wrap="none" lIns="92075" tIns="46038" rIns="92075" bIns="46038">
                <a:spAutoFit/>
              </a:bodyPr>
              <a:p>
                <a:r>
                  <a:rPr sz="2400">
                    <a:latin typeface="Arial" panose="020B0604020202020204" pitchFamily="34" charset="0"/>
                  </a:rPr>
                  <a:t>STUDENT</a:t>
                </a:r>
                <a:endParaRPr sz="2400">
                  <a:latin typeface="Arial" panose="020B0604020202020204" pitchFamily="34" charset="0"/>
                </a:endParaRPr>
              </a:p>
            </p:txBody>
          </p:sp>
          <p:sp>
            <p:nvSpPr>
              <p:cNvPr id="139278" name="Straight Connector 139277"/>
              <p:cNvSpPr/>
              <p:nvPr/>
            </p:nvSpPr>
            <p:spPr>
              <a:xfrm>
                <a:off x="2976" y="2610"/>
                <a:ext cx="1289" cy="0"/>
              </a:xfrm>
              <a:prstGeom prst="line">
                <a:avLst/>
              </a:prstGeom>
              <a:ln w="12700" cap="flat" cmpd="sng">
                <a:solidFill>
                  <a:schemeClr val="tx1"/>
                </a:solidFill>
                <a:prstDash val="solid"/>
                <a:headEnd type="none" w="sm" len="sm"/>
                <a:tailEnd type="none" w="sm" len="sm"/>
              </a:ln>
            </p:spPr>
          </p:sp>
          <p:sp>
            <p:nvSpPr>
              <p:cNvPr id="139279" name="Diamond 139278"/>
              <p:cNvSpPr/>
              <p:nvPr/>
            </p:nvSpPr>
            <p:spPr>
              <a:xfrm>
                <a:off x="3383" y="2394"/>
                <a:ext cx="464" cy="425"/>
              </a:xfrm>
              <a:prstGeom prst="diamond">
                <a:avLst/>
              </a:prstGeom>
              <a:solidFill>
                <a:schemeClr val="accent2"/>
              </a:solidFill>
              <a:ln w="12700"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p>
                <a:endParaRPr lang="en-US"/>
              </a:p>
            </p:txBody>
          </p:sp>
          <p:sp>
            <p:nvSpPr>
              <p:cNvPr id="139280" name="Rectangles 139279"/>
              <p:cNvSpPr/>
              <p:nvPr/>
            </p:nvSpPr>
            <p:spPr>
              <a:xfrm>
                <a:off x="2860" y="2800"/>
                <a:ext cx="1556" cy="250"/>
              </a:xfrm>
              <a:prstGeom prst="rect">
                <a:avLst/>
              </a:prstGeom>
              <a:noFill/>
              <a:ln w="9525">
                <a:noFill/>
              </a:ln>
            </p:spPr>
            <p:txBody>
              <a:bodyPr wrap="none" lIns="92075" tIns="46038" rIns="92075" bIns="46038">
                <a:spAutoFit/>
              </a:bodyPr>
              <a:p>
                <a:r>
                  <a:rPr>
                    <a:latin typeface="Arial" panose="020B0604020202020204" pitchFamily="34" charset="0"/>
                  </a:rPr>
                  <a:t>DORM-OCCUPANT</a:t>
                </a:r>
                <a:endParaRPr>
                  <a:latin typeface="Arial" panose="020B0604020202020204" pitchFamily="34" charset="0"/>
                </a:endParaRPr>
              </a:p>
            </p:txBody>
          </p:sp>
        </p:grpSp>
        <p:sp>
          <p:nvSpPr>
            <p:cNvPr id="139281" name="Rectangles 139280"/>
            <p:cNvSpPr/>
            <p:nvPr/>
          </p:nvSpPr>
          <p:spPr>
            <a:xfrm>
              <a:off x="3433" y="2477"/>
              <a:ext cx="374" cy="250"/>
            </a:xfrm>
            <a:prstGeom prst="rect">
              <a:avLst/>
            </a:prstGeom>
            <a:noFill/>
            <a:ln w="9525">
              <a:noFill/>
            </a:ln>
          </p:spPr>
          <p:txBody>
            <a:bodyPr wrap="none" lIns="92075" tIns="46038" rIns="92075" bIns="46038">
              <a:spAutoFit/>
            </a:bodyPr>
            <a:p>
              <a:r>
                <a:rPr b="1">
                  <a:solidFill>
                    <a:schemeClr val="bg2"/>
                  </a:solidFill>
                  <a:latin typeface="Arial" panose="020B0604020202020204" pitchFamily="34" charset="0"/>
                </a:rPr>
                <a:t>1:N</a:t>
              </a:r>
              <a:endParaRPr b="1">
                <a:solidFill>
                  <a:schemeClr val="bg2"/>
                </a:solidFill>
                <a:latin typeface="Arial" panose="020B0604020202020204" pitchFamily="34" charset="0"/>
              </a:endParaRPr>
            </a:p>
          </p:txBody>
        </p:sp>
      </p:grpSp>
      <p:grpSp>
        <p:nvGrpSpPr>
          <p:cNvPr id="139282" name="Group 139281"/>
          <p:cNvGrpSpPr/>
          <p:nvPr/>
        </p:nvGrpSpPr>
        <p:grpSpPr>
          <a:xfrm>
            <a:off x="2981325" y="5543550"/>
            <a:ext cx="4730750" cy="1044575"/>
            <a:chOff x="1878" y="3492"/>
            <a:chExt cx="2980" cy="658"/>
          </a:xfrm>
        </p:grpSpPr>
        <p:grpSp>
          <p:nvGrpSpPr>
            <p:cNvPr id="139283" name="Group 139282"/>
            <p:cNvGrpSpPr/>
            <p:nvPr/>
          </p:nvGrpSpPr>
          <p:grpSpPr>
            <a:xfrm>
              <a:off x="1878" y="3492"/>
              <a:ext cx="2980" cy="658"/>
              <a:chOff x="1878" y="3492"/>
              <a:chExt cx="2980" cy="658"/>
            </a:xfrm>
          </p:grpSpPr>
          <p:sp>
            <p:nvSpPr>
              <p:cNvPr id="139284" name="Rectangles 139283"/>
              <p:cNvSpPr/>
              <p:nvPr/>
            </p:nvSpPr>
            <p:spPr>
              <a:xfrm>
                <a:off x="1878" y="3598"/>
                <a:ext cx="1023" cy="288"/>
              </a:xfrm>
              <a:prstGeom prst="rect">
                <a:avLst/>
              </a:prstGeom>
              <a:solidFill>
                <a:schemeClr val="accent1"/>
              </a:solidFill>
              <a:ln w="9525">
                <a:noFill/>
              </a:ln>
              <a:effectLst>
                <a:outerShdw dist="107763" dir="2699999" algn="ctr" rotWithShape="0">
                  <a:schemeClr val="bg2">
                    <a:alpha val="50000"/>
                  </a:schemeClr>
                </a:outerShdw>
              </a:effectLst>
            </p:spPr>
            <p:txBody>
              <a:bodyPr wrap="none" lIns="92075" tIns="46038" rIns="92075" bIns="46038">
                <a:spAutoFit/>
              </a:bodyPr>
              <a:p>
                <a:r>
                  <a:rPr sz="2400">
                    <a:latin typeface="Arial" panose="020B0604020202020204" pitchFamily="34" charset="0"/>
                  </a:rPr>
                  <a:t>STUDENT</a:t>
                </a:r>
                <a:endParaRPr sz="2400">
                  <a:latin typeface="Arial" panose="020B0604020202020204" pitchFamily="34" charset="0"/>
                </a:endParaRPr>
              </a:p>
            </p:txBody>
          </p:sp>
          <p:sp>
            <p:nvSpPr>
              <p:cNvPr id="139285" name="Rectangles 139284"/>
              <p:cNvSpPr/>
              <p:nvPr/>
            </p:nvSpPr>
            <p:spPr>
              <a:xfrm>
                <a:off x="4230" y="3598"/>
                <a:ext cx="628" cy="288"/>
              </a:xfrm>
              <a:prstGeom prst="rect">
                <a:avLst/>
              </a:prstGeom>
              <a:solidFill>
                <a:schemeClr val="accent1"/>
              </a:solidFill>
              <a:ln w="9525">
                <a:noFill/>
              </a:ln>
              <a:effectLst>
                <a:outerShdw dist="107763" dir="2699999" algn="ctr" rotWithShape="0">
                  <a:schemeClr val="bg2">
                    <a:alpha val="50000"/>
                  </a:schemeClr>
                </a:outerShdw>
              </a:effectLst>
            </p:spPr>
            <p:txBody>
              <a:bodyPr wrap="none" lIns="92075" tIns="46038" rIns="92075" bIns="46038">
                <a:spAutoFit/>
              </a:bodyPr>
              <a:p>
                <a:r>
                  <a:rPr sz="2400">
                    <a:latin typeface="Arial" panose="020B0604020202020204" pitchFamily="34" charset="0"/>
                  </a:rPr>
                  <a:t>CLUB</a:t>
                </a:r>
                <a:endParaRPr sz="2400">
                  <a:latin typeface="Arial" panose="020B0604020202020204" pitchFamily="34" charset="0"/>
                </a:endParaRPr>
              </a:p>
            </p:txBody>
          </p:sp>
          <p:sp>
            <p:nvSpPr>
              <p:cNvPr id="139286" name="Straight Connector 139285"/>
              <p:cNvSpPr/>
              <p:nvPr/>
            </p:nvSpPr>
            <p:spPr>
              <a:xfrm>
                <a:off x="2937" y="3700"/>
                <a:ext cx="1289" cy="0"/>
              </a:xfrm>
              <a:prstGeom prst="line">
                <a:avLst/>
              </a:prstGeom>
              <a:ln w="12700" cap="flat" cmpd="sng">
                <a:solidFill>
                  <a:schemeClr val="tx1"/>
                </a:solidFill>
                <a:prstDash val="solid"/>
                <a:headEnd type="none" w="sm" len="sm"/>
                <a:tailEnd type="none" w="sm" len="sm"/>
              </a:ln>
            </p:spPr>
          </p:sp>
          <p:sp>
            <p:nvSpPr>
              <p:cNvPr id="139287" name="Diamond 139286"/>
              <p:cNvSpPr/>
              <p:nvPr/>
            </p:nvSpPr>
            <p:spPr>
              <a:xfrm>
                <a:off x="3363" y="3492"/>
                <a:ext cx="464" cy="425"/>
              </a:xfrm>
              <a:prstGeom prst="diamond">
                <a:avLst/>
              </a:prstGeom>
              <a:solidFill>
                <a:schemeClr val="accent2"/>
              </a:solidFill>
              <a:ln w="12700"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p>
                <a:endParaRPr lang="en-US"/>
              </a:p>
            </p:txBody>
          </p:sp>
          <p:sp>
            <p:nvSpPr>
              <p:cNvPr id="139288" name="Rectangles 139287"/>
              <p:cNvSpPr/>
              <p:nvPr/>
            </p:nvSpPr>
            <p:spPr>
              <a:xfrm>
                <a:off x="2880" y="3900"/>
                <a:ext cx="1352" cy="250"/>
              </a:xfrm>
              <a:prstGeom prst="rect">
                <a:avLst/>
              </a:prstGeom>
              <a:noFill/>
              <a:ln w="9525">
                <a:noFill/>
              </a:ln>
            </p:spPr>
            <p:txBody>
              <a:bodyPr wrap="none" lIns="92075" tIns="46038" rIns="92075" bIns="46038">
                <a:spAutoFit/>
              </a:bodyPr>
              <a:p>
                <a:r>
                  <a:rPr>
                    <a:latin typeface="Arial" panose="020B0604020202020204" pitchFamily="34" charset="0"/>
                  </a:rPr>
                  <a:t>STUDENT-CLUB</a:t>
                </a:r>
                <a:endParaRPr>
                  <a:latin typeface="Arial" panose="020B0604020202020204" pitchFamily="34" charset="0"/>
                </a:endParaRPr>
              </a:p>
            </p:txBody>
          </p:sp>
        </p:grpSp>
        <p:sp>
          <p:nvSpPr>
            <p:cNvPr id="139289" name="Rectangles 139288"/>
            <p:cNvSpPr/>
            <p:nvPr/>
          </p:nvSpPr>
          <p:spPr>
            <a:xfrm>
              <a:off x="3403" y="3590"/>
              <a:ext cx="418" cy="250"/>
            </a:xfrm>
            <a:prstGeom prst="rect">
              <a:avLst/>
            </a:prstGeom>
            <a:noFill/>
            <a:ln w="9525">
              <a:noFill/>
            </a:ln>
          </p:spPr>
          <p:txBody>
            <a:bodyPr wrap="none" lIns="92075" tIns="46038" rIns="92075" bIns="46038">
              <a:spAutoFit/>
            </a:bodyPr>
            <a:p>
              <a:r>
                <a:rPr b="1">
                  <a:solidFill>
                    <a:schemeClr val="bg2"/>
                  </a:solidFill>
                  <a:latin typeface="Arial" panose="020B0604020202020204" pitchFamily="34" charset="0"/>
                </a:rPr>
                <a:t>N:M</a:t>
              </a:r>
              <a:endParaRPr b="1">
                <a:solidFill>
                  <a:schemeClr val="bg2"/>
                </a:solidFill>
                <a:latin typeface="Arial" panose="020B0604020202020204" pitchFamily="34" charset="0"/>
              </a:endParaRPr>
            </a:p>
          </p:txBody>
        </p:sp>
      </p:grpSp>
      <p:sp>
        <p:nvSpPr>
          <p:cNvPr id="139290" name="Rectangles 139289"/>
          <p:cNvSpPr/>
          <p:nvPr/>
        </p:nvSpPr>
        <p:spPr>
          <a:xfrm>
            <a:off x="139700" y="2671763"/>
            <a:ext cx="2079625" cy="1552575"/>
          </a:xfrm>
          <a:prstGeom prst="rect">
            <a:avLst/>
          </a:prstGeom>
          <a:solidFill>
            <a:schemeClr val="tx2"/>
          </a:solidFill>
          <a:ln w="9525">
            <a:noFill/>
          </a:ln>
          <a:effectLst>
            <a:outerShdw dist="107763" dir="2699999" algn="ctr" rotWithShape="0">
              <a:schemeClr val="bg2">
                <a:alpha val="50000"/>
              </a:schemeClr>
            </a:outerShdw>
          </a:effectLst>
        </p:spPr>
        <p:txBody>
          <a:bodyPr wrap="none" lIns="92075" tIns="46038" rIns="92075" bIns="46038">
            <a:spAutoFit/>
          </a:bodyPr>
          <a:p>
            <a:pPr algn="ctr"/>
            <a:r>
              <a:rPr sz="2400" b="1">
                <a:solidFill>
                  <a:schemeClr val="bg2"/>
                </a:solidFill>
                <a:latin typeface="Arial" panose="020B0604020202020204" pitchFamily="34" charset="0"/>
              </a:rPr>
              <a:t>These are</a:t>
            </a:r>
            <a:endParaRPr sz="2400" b="1">
              <a:solidFill>
                <a:schemeClr val="bg2"/>
              </a:solidFill>
              <a:latin typeface="Arial" panose="020B0604020202020204" pitchFamily="34" charset="0"/>
            </a:endParaRPr>
          </a:p>
          <a:p>
            <a:pPr algn="ctr"/>
            <a:r>
              <a:rPr sz="2400" b="1">
                <a:solidFill>
                  <a:schemeClr val="bg2"/>
                </a:solidFill>
                <a:latin typeface="Arial" panose="020B0604020202020204" pitchFamily="34" charset="0"/>
              </a:rPr>
              <a:t>often called</a:t>
            </a:r>
            <a:endParaRPr sz="2400" b="1">
              <a:solidFill>
                <a:schemeClr val="bg2"/>
              </a:solidFill>
              <a:latin typeface="Arial" panose="020B0604020202020204" pitchFamily="34" charset="0"/>
            </a:endParaRPr>
          </a:p>
          <a:p>
            <a:pPr algn="ctr"/>
            <a:r>
              <a:rPr sz="2400" b="1">
                <a:solidFill>
                  <a:schemeClr val="bg2"/>
                </a:solidFill>
                <a:latin typeface="Arial" panose="020B0604020202020204" pitchFamily="34" charset="0"/>
              </a:rPr>
              <a:t>HAS A</a:t>
            </a:r>
            <a:endParaRPr sz="2400" b="1">
              <a:solidFill>
                <a:schemeClr val="bg2"/>
              </a:solidFill>
              <a:latin typeface="Arial" panose="020B0604020202020204" pitchFamily="34" charset="0"/>
            </a:endParaRPr>
          </a:p>
          <a:p>
            <a:pPr algn="ctr"/>
            <a:r>
              <a:rPr sz="2400" b="1">
                <a:solidFill>
                  <a:schemeClr val="bg2"/>
                </a:solidFill>
                <a:latin typeface="Arial" panose="020B0604020202020204" pitchFamily="34" charset="0"/>
              </a:rPr>
              <a:t>relationships</a:t>
            </a:r>
            <a:endParaRPr sz="2400" b="1">
              <a:solidFill>
                <a:schemeClr val="bg2"/>
              </a:solidFill>
              <a:latin typeface="Arial" panose="020B0604020202020204" pitchFamily="34" charset="0"/>
            </a:endParaRPr>
          </a:p>
        </p:txBody>
      </p:sp>
      <p:grpSp>
        <p:nvGrpSpPr>
          <p:cNvPr id="139291" name="Group 139290"/>
          <p:cNvGrpSpPr/>
          <p:nvPr/>
        </p:nvGrpSpPr>
        <p:grpSpPr>
          <a:xfrm>
            <a:off x="420688" y="4887913"/>
            <a:ext cx="4854575" cy="1187450"/>
            <a:chOff x="265" y="3079"/>
            <a:chExt cx="3058" cy="748"/>
          </a:xfrm>
        </p:grpSpPr>
        <p:sp>
          <p:nvSpPr>
            <p:cNvPr id="139292" name="Rectangles 139291"/>
            <p:cNvSpPr/>
            <p:nvPr/>
          </p:nvSpPr>
          <p:spPr>
            <a:xfrm>
              <a:off x="265" y="3079"/>
              <a:ext cx="1044" cy="748"/>
            </a:xfrm>
            <a:prstGeom prst="rect">
              <a:avLst/>
            </a:prstGeom>
            <a:solidFill>
              <a:schemeClr val="accent2"/>
            </a:solidFill>
            <a:ln w="9525">
              <a:noFill/>
            </a:ln>
            <a:effectLst>
              <a:outerShdw dist="107763" dir="2699999" algn="ctr" rotWithShape="0">
                <a:schemeClr val="bg2">
                  <a:alpha val="50000"/>
                </a:schemeClr>
              </a:outerShdw>
            </a:effectLst>
          </p:spPr>
          <p:txBody>
            <a:bodyPr wrap="none" lIns="92075" tIns="46038" rIns="92075" bIns="46038">
              <a:spAutoFit/>
            </a:bodyPr>
            <a:p>
              <a:r>
                <a:rPr sz="2400">
                  <a:solidFill>
                    <a:schemeClr val="bg2"/>
                  </a:solidFill>
                  <a:latin typeface="Arial" panose="020B0604020202020204" pitchFamily="34" charset="0"/>
                </a:rPr>
                <a:t>Shows</a:t>
              </a:r>
              <a:endParaRPr sz="2400">
                <a:solidFill>
                  <a:schemeClr val="bg2"/>
                </a:solidFill>
                <a:latin typeface="Arial" panose="020B0604020202020204" pitchFamily="34" charset="0"/>
              </a:endParaRPr>
            </a:p>
            <a:p>
              <a:r>
                <a:rPr sz="2400">
                  <a:solidFill>
                    <a:schemeClr val="bg2"/>
                  </a:solidFill>
                  <a:latin typeface="Arial" panose="020B0604020202020204" pitchFamily="34" charset="0"/>
                </a:rPr>
                <a:t>MAXIMUM</a:t>
              </a:r>
              <a:endParaRPr sz="2400">
                <a:solidFill>
                  <a:schemeClr val="bg2"/>
                </a:solidFill>
                <a:latin typeface="Arial" panose="020B0604020202020204" pitchFamily="34" charset="0"/>
              </a:endParaRPr>
            </a:p>
            <a:p>
              <a:r>
                <a:rPr sz="2400">
                  <a:solidFill>
                    <a:schemeClr val="bg2"/>
                  </a:solidFill>
                  <a:latin typeface="Arial" panose="020B0604020202020204" pitchFamily="34" charset="0"/>
                </a:rPr>
                <a:t>cardinality</a:t>
              </a:r>
              <a:endParaRPr sz="2400">
                <a:solidFill>
                  <a:schemeClr val="bg2"/>
                </a:solidFill>
                <a:latin typeface="Arial" panose="020B0604020202020204" pitchFamily="34" charset="0"/>
              </a:endParaRPr>
            </a:p>
          </p:txBody>
        </p:sp>
        <p:sp>
          <p:nvSpPr>
            <p:cNvPr id="139293" name="Straight Connector 139292"/>
            <p:cNvSpPr/>
            <p:nvPr/>
          </p:nvSpPr>
          <p:spPr>
            <a:xfrm>
              <a:off x="1306" y="3143"/>
              <a:ext cx="2017" cy="443"/>
            </a:xfrm>
            <a:prstGeom prst="line">
              <a:avLst/>
            </a:prstGeom>
            <a:ln w="12700" cap="flat" cmpd="sng">
              <a:solidFill>
                <a:schemeClr val="tx1"/>
              </a:solidFill>
              <a:prstDash val="solid"/>
              <a:headEnd type="none" w="sm" len="sm"/>
              <a:tailEnd type="stealth" w="med" len="med"/>
            </a:ln>
          </p:spPr>
        </p:sp>
      </p:grpSp>
      <p:grpSp>
        <p:nvGrpSpPr>
          <p:cNvPr id="139294" name="Group 139293"/>
          <p:cNvGrpSpPr/>
          <p:nvPr/>
        </p:nvGrpSpPr>
        <p:grpSpPr>
          <a:xfrm>
            <a:off x="107950" y="1968500"/>
            <a:ext cx="4910138" cy="2328863"/>
            <a:chOff x="68" y="1240"/>
            <a:chExt cx="3093" cy="1467"/>
          </a:xfrm>
        </p:grpSpPr>
        <p:sp>
          <p:nvSpPr>
            <p:cNvPr id="139295" name="Oval 139294"/>
            <p:cNvSpPr/>
            <p:nvPr/>
          </p:nvSpPr>
          <p:spPr>
            <a:xfrm>
              <a:off x="3071" y="2498"/>
              <a:ext cx="90" cy="209"/>
            </a:xfrm>
            <a:prstGeom prst="ellipse">
              <a:avLst/>
            </a:prstGeom>
            <a:noFill/>
            <a:ln w="12700" cap="flat" cmpd="sng">
              <a:solidFill>
                <a:schemeClr val="tx1"/>
              </a:solidFill>
              <a:prstDash val="solid"/>
              <a:headEnd type="none" w="med" len="med"/>
              <a:tailEnd type="none" w="med" len="med"/>
            </a:ln>
          </p:spPr>
          <p:txBody>
            <a:bodyPr/>
            <a:p>
              <a:endParaRPr lang="en-US"/>
            </a:p>
          </p:txBody>
        </p:sp>
        <p:sp>
          <p:nvSpPr>
            <p:cNvPr id="139296" name="Rectangles 139295"/>
            <p:cNvSpPr/>
            <p:nvPr/>
          </p:nvSpPr>
          <p:spPr>
            <a:xfrm>
              <a:off x="68" y="1240"/>
              <a:ext cx="1439" cy="288"/>
            </a:xfrm>
            <a:prstGeom prst="rect">
              <a:avLst/>
            </a:prstGeom>
            <a:solidFill>
              <a:schemeClr val="hlink"/>
            </a:solidFill>
            <a:ln w="9525">
              <a:noFill/>
            </a:ln>
            <a:effectLst>
              <a:outerShdw dist="107763" dir="2699999" algn="ctr" rotWithShape="0">
                <a:schemeClr val="bg2">
                  <a:alpha val="50000"/>
                </a:schemeClr>
              </a:outerShdw>
            </a:effectLst>
          </p:spPr>
          <p:txBody>
            <a:bodyPr wrap="none" lIns="92075" tIns="46038" rIns="92075" bIns="46038">
              <a:spAutoFit/>
            </a:bodyPr>
            <a:p>
              <a:r>
                <a:rPr sz="2400">
                  <a:solidFill>
                    <a:schemeClr val="bg2"/>
                  </a:solidFill>
                  <a:latin typeface="Arial" panose="020B0604020202020204" pitchFamily="34" charset="0"/>
                </a:rPr>
                <a:t>may or may not</a:t>
              </a:r>
              <a:endParaRPr sz="2400">
                <a:solidFill>
                  <a:schemeClr val="bg2"/>
                </a:solidFill>
                <a:latin typeface="Arial" panose="020B0604020202020204" pitchFamily="34" charset="0"/>
              </a:endParaRPr>
            </a:p>
          </p:txBody>
        </p:sp>
        <p:sp>
          <p:nvSpPr>
            <p:cNvPr id="139297" name="Straight Connector 139296"/>
            <p:cNvSpPr/>
            <p:nvPr/>
          </p:nvSpPr>
          <p:spPr>
            <a:xfrm>
              <a:off x="1513" y="1521"/>
              <a:ext cx="1495" cy="924"/>
            </a:xfrm>
            <a:prstGeom prst="line">
              <a:avLst/>
            </a:prstGeom>
            <a:ln w="12700" cap="flat" cmpd="sng">
              <a:solidFill>
                <a:schemeClr val="tx1"/>
              </a:solidFill>
              <a:prstDash val="solid"/>
              <a:headEnd type="none" w="sm" len="sm"/>
              <a:tailEnd type="stealth" w="med" len="med"/>
            </a:ln>
          </p:spPr>
        </p:sp>
      </p:grpSp>
      <p:grpSp>
        <p:nvGrpSpPr>
          <p:cNvPr id="139298" name="Group 139297"/>
          <p:cNvGrpSpPr/>
          <p:nvPr/>
        </p:nvGrpSpPr>
        <p:grpSpPr>
          <a:xfrm>
            <a:off x="6523038" y="3030538"/>
            <a:ext cx="2370137" cy="1319212"/>
            <a:chOff x="4109" y="1909"/>
            <a:chExt cx="1493" cy="831"/>
          </a:xfrm>
        </p:grpSpPr>
        <p:sp>
          <p:nvSpPr>
            <p:cNvPr id="139299" name="Straight Connector 139298"/>
            <p:cNvSpPr/>
            <p:nvPr/>
          </p:nvSpPr>
          <p:spPr>
            <a:xfrm>
              <a:off x="4109" y="2494"/>
              <a:ext cx="0" cy="246"/>
            </a:xfrm>
            <a:prstGeom prst="line">
              <a:avLst/>
            </a:prstGeom>
            <a:ln w="12700" cap="flat" cmpd="sng">
              <a:solidFill>
                <a:schemeClr val="tx1"/>
              </a:solidFill>
              <a:prstDash val="solid"/>
              <a:headEnd type="none" w="sm" len="sm"/>
              <a:tailEnd type="none" w="sm" len="sm"/>
            </a:ln>
          </p:spPr>
        </p:sp>
        <p:sp>
          <p:nvSpPr>
            <p:cNvPr id="139300" name="Rectangles 139299"/>
            <p:cNvSpPr/>
            <p:nvPr/>
          </p:nvSpPr>
          <p:spPr>
            <a:xfrm>
              <a:off x="4622" y="1909"/>
              <a:ext cx="980" cy="288"/>
            </a:xfrm>
            <a:prstGeom prst="rect">
              <a:avLst/>
            </a:prstGeom>
            <a:noFill/>
            <a:ln w="9525">
              <a:noFill/>
            </a:ln>
          </p:spPr>
          <p:txBody>
            <a:bodyPr wrap="none" lIns="92075" tIns="46038" rIns="92075" bIns="46038">
              <a:spAutoFit/>
            </a:bodyPr>
            <a:p>
              <a:r>
                <a:rPr sz="2400">
                  <a:latin typeface="Arial" panose="020B0604020202020204" pitchFamily="34" charset="0"/>
                </a:rPr>
                <a:t>must exist</a:t>
              </a:r>
              <a:endParaRPr sz="2400">
                <a:latin typeface="Arial" panose="020B0604020202020204" pitchFamily="34" charset="0"/>
              </a:endParaRPr>
            </a:p>
          </p:txBody>
        </p:sp>
        <p:sp>
          <p:nvSpPr>
            <p:cNvPr id="139301" name="Straight Connector 139300"/>
            <p:cNvSpPr/>
            <p:nvPr/>
          </p:nvSpPr>
          <p:spPr>
            <a:xfrm flipH="1">
              <a:off x="4149" y="2052"/>
              <a:ext cx="462" cy="354"/>
            </a:xfrm>
            <a:prstGeom prst="line">
              <a:avLst/>
            </a:prstGeom>
            <a:ln w="12700" cap="flat" cmpd="sng">
              <a:solidFill>
                <a:schemeClr val="tx1"/>
              </a:solidFill>
              <a:prstDash val="solid"/>
              <a:headEnd type="none" w="sm" len="sm"/>
              <a:tailEnd type="stealth" w="med" len="med"/>
            </a:ln>
          </p:spPr>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9267"/>
                                        </p:tgtEl>
                                        <p:attrNameLst>
                                          <p:attrName>style.visibility</p:attrName>
                                        </p:attrNameLst>
                                      </p:cBhvr>
                                      <p:to>
                                        <p:strVal val="visible"/>
                                      </p:to>
                                    </p:set>
                                    <p:animEffect transition="in" filter="dissolve">
                                      <p:cBhvr>
                                        <p:cTn id="7" dur="500"/>
                                        <p:tgtEl>
                                          <p:spTgt spid="13926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39274"/>
                                        </p:tgtEl>
                                        <p:attrNameLst>
                                          <p:attrName>style.visibility</p:attrName>
                                        </p:attrNameLst>
                                      </p:cBhvr>
                                      <p:to>
                                        <p:strVal val="visible"/>
                                      </p:to>
                                    </p:set>
                                    <p:animEffect transition="in" filter="box(out)">
                                      <p:cBhvr>
                                        <p:cTn id="12" dur="500"/>
                                        <p:tgtEl>
                                          <p:spTgt spid="13927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39282"/>
                                        </p:tgtEl>
                                        <p:attrNameLst>
                                          <p:attrName>style.visibility</p:attrName>
                                        </p:attrNameLst>
                                      </p:cBhvr>
                                      <p:to>
                                        <p:strVal val="visible"/>
                                      </p:to>
                                    </p:set>
                                    <p:anim calcmode="lin" valueType="num">
                                      <p:cBhvr additive="base">
                                        <p:cTn id="17" dur="500" fill="hold"/>
                                        <p:tgtEl>
                                          <p:spTgt spid="139282"/>
                                        </p:tgtEl>
                                        <p:attrNameLst>
                                          <p:attrName>ppt_x</p:attrName>
                                        </p:attrNameLst>
                                      </p:cBhvr>
                                      <p:tavLst>
                                        <p:tav tm="0">
                                          <p:val>
                                            <p:strVal val="0-#ppt_w/2"/>
                                          </p:val>
                                        </p:tav>
                                        <p:tav tm="100000">
                                          <p:val>
                                            <p:strVal val="#ppt_x"/>
                                          </p:val>
                                        </p:tav>
                                      </p:tavLst>
                                    </p:anim>
                                    <p:anim calcmode="lin" valueType="num">
                                      <p:cBhvr additive="base">
                                        <p:cTn id="18" dur="500" fill="hold"/>
                                        <p:tgtEl>
                                          <p:spTgt spid="13928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9290"/>
                                        </p:tgtEl>
                                        <p:attrNameLst>
                                          <p:attrName>style.visibility</p:attrName>
                                        </p:attrNameLst>
                                      </p:cBhvr>
                                      <p:to>
                                        <p:strVal val="visible"/>
                                      </p:to>
                                    </p:set>
                                    <p:anim calcmode="lin" valueType="num">
                                      <p:cBhvr additive="base">
                                        <p:cTn id="23" dur="500" fill="hold"/>
                                        <p:tgtEl>
                                          <p:spTgt spid="139290"/>
                                        </p:tgtEl>
                                        <p:attrNameLst>
                                          <p:attrName>ppt_x</p:attrName>
                                        </p:attrNameLst>
                                      </p:cBhvr>
                                      <p:tavLst>
                                        <p:tav tm="0">
                                          <p:val>
                                            <p:strVal val="#ppt_x"/>
                                          </p:val>
                                        </p:tav>
                                        <p:tav tm="100000">
                                          <p:val>
                                            <p:strVal val="#ppt_x"/>
                                          </p:val>
                                        </p:tav>
                                      </p:tavLst>
                                    </p:anim>
                                    <p:anim calcmode="lin" valueType="num">
                                      <p:cBhvr additive="base">
                                        <p:cTn id="24" dur="500" fill="hold"/>
                                        <p:tgtEl>
                                          <p:spTgt spid="13929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39291"/>
                                        </p:tgtEl>
                                        <p:attrNameLst>
                                          <p:attrName>style.visibility</p:attrName>
                                        </p:attrNameLst>
                                      </p:cBhvr>
                                      <p:to>
                                        <p:strVal val="visible"/>
                                      </p:to>
                                    </p:set>
                                    <p:animEffect transition="in" filter="dissolve">
                                      <p:cBhvr>
                                        <p:cTn id="29" dur="500"/>
                                        <p:tgtEl>
                                          <p:spTgt spid="139291"/>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39294"/>
                                        </p:tgtEl>
                                        <p:attrNameLst>
                                          <p:attrName>style.visibility</p:attrName>
                                        </p:attrNameLst>
                                      </p:cBhvr>
                                      <p:to>
                                        <p:strVal val="visible"/>
                                      </p:to>
                                    </p:set>
                                    <p:animEffect transition="in" filter="dissolve">
                                      <p:cBhvr>
                                        <p:cTn id="34" dur="500"/>
                                        <p:tgtEl>
                                          <p:spTgt spid="139294"/>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139298"/>
                                        </p:tgtEl>
                                        <p:attrNameLst>
                                          <p:attrName>style.visibility</p:attrName>
                                        </p:attrNameLst>
                                      </p:cBhvr>
                                      <p:to>
                                        <p:strVal val="visible"/>
                                      </p:to>
                                    </p:set>
                                    <p:anim calcmode="lin" valueType="num">
                                      <p:cBhvr additive="base">
                                        <p:cTn id="39" dur="500" fill="hold"/>
                                        <p:tgtEl>
                                          <p:spTgt spid="139298"/>
                                        </p:tgtEl>
                                        <p:attrNameLst>
                                          <p:attrName>ppt_x</p:attrName>
                                        </p:attrNameLst>
                                      </p:cBhvr>
                                      <p:tavLst>
                                        <p:tav tm="0">
                                          <p:val>
                                            <p:strVal val="1+#ppt_w/2"/>
                                          </p:val>
                                        </p:tav>
                                        <p:tav tm="100000">
                                          <p:val>
                                            <p:strVal val="#ppt_x"/>
                                          </p:val>
                                        </p:tav>
                                      </p:tavLst>
                                    </p:anim>
                                    <p:anim calcmode="lin" valueType="num">
                                      <p:cBhvr additive="base">
                                        <p:cTn id="40" dur="500" fill="hold"/>
                                        <p:tgtEl>
                                          <p:spTgt spid="1392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90"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1314" name="Rectangles 141313"/>
          <p:cNvSpPr/>
          <p:nvPr/>
        </p:nvSpPr>
        <p:spPr>
          <a:xfrm>
            <a:off x="204788" y="201613"/>
            <a:ext cx="912812" cy="457200"/>
          </a:xfrm>
          <a:prstGeom prst="rect">
            <a:avLst/>
          </a:prstGeom>
          <a:noFill/>
          <a:ln w="9525">
            <a:noFill/>
          </a:ln>
        </p:spPr>
        <p:txBody>
          <a:bodyPr wrap="none" lIns="92075" tIns="46038" rIns="92075" bIns="46038">
            <a:spAutoFit/>
          </a:bodyPr>
          <a:p>
            <a:r>
              <a:rPr sz="2400">
                <a:latin typeface="Arial" panose="020B0604020202020204" pitchFamily="34" charset="0"/>
              </a:rPr>
              <a:t>ERD:</a:t>
            </a:r>
            <a:endParaRPr sz="2400">
              <a:latin typeface="Arial" panose="020B0604020202020204" pitchFamily="34" charset="0"/>
            </a:endParaRPr>
          </a:p>
        </p:txBody>
      </p:sp>
      <p:grpSp>
        <p:nvGrpSpPr>
          <p:cNvPr id="141315" name="Group 141314"/>
          <p:cNvGrpSpPr/>
          <p:nvPr/>
        </p:nvGrpSpPr>
        <p:grpSpPr>
          <a:xfrm>
            <a:off x="0" y="1054100"/>
            <a:ext cx="3260725" cy="4918075"/>
            <a:chOff x="0" y="664"/>
            <a:chExt cx="2054" cy="3098"/>
          </a:xfrm>
        </p:grpSpPr>
        <p:sp>
          <p:nvSpPr>
            <p:cNvPr id="141316" name="Rectangles 141315"/>
            <p:cNvSpPr/>
            <p:nvPr/>
          </p:nvSpPr>
          <p:spPr>
            <a:xfrm>
              <a:off x="0" y="668"/>
              <a:ext cx="848" cy="212"/>
            </a:xfrm>
            <a:prstGeom prst="rect">
              <a:avLst/>
            </a:prstGeom>
            <a:solidFill>
              <a:schemeClr val="accent1"/>
            </a:solidFill>
            <a:ln w="9525">
              <a:noFill/>
            </a:ln>
            <a:effectLst>
              <a:outerShdw dist="107763" dir="2699999" algn="ctr" rotWithShape="0">
                <a:schemeClr val="bg2">
                  <a:alpha val="50000"/>
                </a:schemeClr>
              </a:outerShdw>
            </a:effectLst>
          </p:spPr>
          <p:txBody>
            <a:bodyPr wrap="none" lIns="92075" tIns="46038" rIns="92075" bIns="46038">
              <a:spAutoFit/>
            </a:bodyPr>
            <a:p>
              <a:r>
                <a:rPr sz="1600" b="1">
                  <a:solidFill>
                    <a:schemeClr val="bg2"/>
                  </a:solidFill>
                  <a:latin typeface="Arial" panose="020B0604020202020204" pitchFamily="34" charset="0"/>
                </a:rPr>
                <a:t>CUSTOMER</a:t>
              </a:r>
              <a:endParaRPr sz="1600" b="1">
                <a:solidFill>
                  <a:schemeClr val="bg2"/>
                </a:solidFill>
                <a:latin typeface="Arial" panose="020B0604020202020204" pitchFamily="34" charset="0"/>
              </a:endParaRPr>
            </a:p>
          </p:txBody>
        </p:sp>
        <p:sp>
          <p:nvSpPr>
            <p:cNvPr id="141317" name="Rectangles 141316"/>
            <p:cNvSpPr/>
            <p:nvPr/>
          </p:nvSpPr>
          <p:spPr>
            <a:xfrm>
              <a:off x="971" y="664"/>
              <a:ext cx="1083" cy="212"/>
            </a:xfrm>
            <a:prstGeom prst="rect">
              <a:avLst/>
            </a:prstGeom>
            <a:solidFill>
              <a:schemeClr val="accent1"/>
            </a:solidFill>
            <a:ln w="9525">
              <a:noFill/>
            </a:ln>
            <a:effectLst>
              <a:outerShdw dist="107763" dir="2699999" algn="ctr" rotWithShape="0">
                <a:schemeClr val="bg2">
                  <a:alpha val="50000"/>
                </a:schemeClr>
              </a:outerShdw>
            </a:effectLst>
          </p:spPr>
          <p:txBody>
            <a:bodyPr wrap="none" lIns="92075" tIns="46038" rIns="92075" bIns="46038">
              <a:spAutoFit/>
            </a:bodyPr>
            <a:p>
              <a:r>
                <a:rPr sz="1600" b="1">
                  <a:solidFill>
                    <a:schemeClr val="bg2"/>
                  </a:solidFill>
                  <a:latin typeface="Arial" panose="020B0604020202020204" pitchFamily="34" charset="0"/>
                </a:rPr>
                <a:t>SALESPERSON</a:t>
              </a:r>
              <a:endParaRPr sz="1600" b="1">
                <a:solidFill>
                  <a:schemeClr val="bg2"/>
                </a:solidFill>
                <a:latin typeface="Arial" panose="020B0604020202020204" pitchFamily="34" charset="0"/>
              </a:endParaRPr>
            </a:p>
          </p:txBody>
        </p:sp>
        <p:sp>
          <p:nvSpPr>
            <p:cNvPr id="141318" name="Diamond 141317"/>
            <p:cNvSpPr/>
            <p:nvPr/>
          </p:nvSpPr>
          <p:spPr>
            <a:xfrm>
              <a:off x="287" y="1055"/>
              <a:ext cx="484" cy="444"/>
            </a:xfrm>
            <a:prstGeom prst="diamond">
              <a:avLst/>
            </a:prstGeom>
            <a:solidFill>
              <a:schemeClr val="accent2"/>
            </a:solidFill>
            <a:ln w="12700" cap="flat" cmpd="sng">
              <a:solidFill>
                <a:schemeClr val="tx1"/>
              </a:solidFill>
              <a:prstDash val="solid"/>
              <a:miter/>
              <a:headEnd type="none" w="med" len="med"/>
              <a:tailEnd type="none" w="med" len="med"/>
            </a:ln>
          </p:spPr>
          <p:txBody>
            <a:bodyPr/>
            <a:p>
              <a:endParaRPr lang="en-US"/>
            </a:p>
          </p:txBody>
        </p:sp>
        <p:sp>
          <p:nvSpPr>
            <p:cNvPr id="141319" name="Diamond 141318"/>
            <p:cNvSpPr/>
            <p:nvPr/>
          </p:nvSpPr>
          <p:spPr>
            <a:xfrm>
              <a:off x="1191" y="1041"/>
              <a:ext cx="484" cy="444"/>
            </a:xfrm>
            <a:prstGeom prst="diamond">
              <a:avLst/>
            </a:prstGeom>
            <a:solidFill>
              <a:schemeClr val="accent2"/>
            </a:solidFill>
            <a:ln w="12700" cap="flat" cmpd="sng">
              <a:solidFill>
                <a:schemeClr val="tx1"/>
              </a:solidFill>
              <a:prstDash val="solid"/>
              <a:miter/>
              <a:headEnd type="none" w="med" len="med"/>
              <a:tailEnd type="none" w="med" len="med"/>
            </a:ln>
          </p:spPr>
          <p:txBody>
            <a:bodyPr/>
            <a:p>
              <a:endParaRPr lang="en-US"/>
            </a:p>
          </p:txBody>
        </p:sp>
        <p:sp>
          <p:nvSpPr>
            <p:cNvPr id="141320" name="Rectangles 141319"/>
            <p:cNvSpPr/>
            <p:nvPr/>
          </p:nvSpPr>
          <p:spPr>
            <a:xfrm>
              <a:off x="490" y="1709"/>
              <a:ext cx="1048" cy="212"/>
            </a:xfrm>
            <a:prstGeom prst="rect">
              <a:avLst/>
            </a:prstGeom>
            <a:solidFill>
              <a:schemeClr val="accent1"/>
            </a:solidFill>
            <a:ln w="9525">
              <a:noFill/>
            </a:ln>
            <a:effectLst>
              <a:outerShdw dist="107763" dir="2699999" algn="ctr" rotWithShape="0">
                <a:schemeClr val="bg2">
                  <a:alpha val="50000"/>
                </a:schemeClr>
              </a:outerShdw>
            </a:effectLst>
          </p:spPr>
          <p:txBody>
            <a:bodyPr wrap="none" lIns="92075" tIns="46038" rIns="92075" bIns="46038">
              <a:spAutoFit/>
            </a:bodyPr>
            <a:p>
              <a:r>
                <a:rPr sz="1600" b="1">
                  <a:solidFill>
                    <a:schemeClr val="bg2"/>
                  </a:solidFill>
                  <a:latin typeface="Arial" panose="020B0604020202020204" pitchFamily="34" charset="0"/>
                </a:rPr>
                <a:t>SALES-ORDER</a:t>
              </a:r>
              <a:endParaRPr sz="1600" b="1">
                <a:solidFill>
                  <a:schemeClr val="bg2"/>
                </a:solidFill>
                <a:latin typeface="Arial" panose="020B0604020202020204" pitchFamily="34" charset="0"/>
              </a:endParaRPr>
            </a:p>
          </p:txBody>
        </p:sp>
        <p:sp>
          <p:nvSpPr>
            <p:cNvPr id="141321" name="Rectangles 141320"/>
            <p:cNvSpPr/>
            <p:nvPr/>
          </p:nvSpPr>
          <p:spPr>
            <a:xfrm>
              <a:off x="699" y="2639"/>
              <a:ext cx="713" cy="212"/>
            </a:xfrm>
            <a:prstGeom prst="rect">
              <a:avLst/>
            </a:prstGeom>
            <a:solidFill>
              <a:schemeClr val="tx2"/>
            </a:solidFill>
            <a:ln w="9525">
              <a:noFill/>
            </a:ln>
            <a:effectLst>
              <a:outerShdw dist="107763" dir="2699999" algn="ctr" rotWithShape="0">
                <a:schemeClr val="bg2">
                  <a:alpha val="50000"/>
                </a:schemeClr>
              </a:outerShdw>
            </a:effectLst>
          </p:spPr>
          <p:txBody>
            <a:bodyPr wrap="none" lIns="92075" tIns="46038" rIns="92075" bIns="46038">
              <a:spAutoFit/>
            </a:bodyPr>
            <a:p>
              <a:r>
                <a:rPr sz="1600" b="1">
                  <a:solidFill>
                    <a:schemeClr val="bg2"/>
                  </a:solidFill>
                  <a:latin typeface="Arial" panose="020B0604020202020204" pitchFamily="34" charset="0"/>
                </a:rPr>
                <a:t>LINEITEM</a:t>
              </a:r>
              <a:endParaRPr sz="1600" b="1">
                <a:solidFill>
                  <a:schemeClr val="bg2"/>
                </a:solidFill>
                <a:latin typeface="Arial" panose="020B0604020202020204" pitchFamily="34" charset="0"/>
              </a:endParaRPr>
            </a:p>
          </p:txBody>
        </p:sp>
        <p:sp>
          <p:nvSpPr>
            <p:cNvPr id="141322" name="Rectangles 141321"/>
            <p:cNvSpPr/>
            <p:nvPr/>
          </p:nvSpPr>
          <p:spPr>
            <a:xfrm>
              <a:off x="881" y="3550"/>
              <a:ext cx="422" cy="212"/>
            </a:xfrm>
            <a:prstGeom prst="rect">
              <a:avLst/>
            </a:prstGeom>
            <a:solidFill>
              <a:schemeClr val="accent1"/>
            </a:solidFill>
            <a:ln w="9525">
              <a:noFill/>
            </a:ln>
            <a:effectLst>
              <a:outerShdw dist="107763" dir="2699999" algn="ctr" rotWithShape="0">
                <a:schemeClr val="bg2">
                  <a:alpha val="50000"/>
                </a:schemeClr>
              </a:outerShdw>
            </a:effectLst>
          </p:spPr>
          <p:txBody>
            <a:bodyPr wrap="none" lIns="92075" tIns="46038" rIns="92075" bIns="46038">
              <a:spAutoFit/>
            </a:bodyPr>
            <a:p>
              <a:r>
                <a:rPr sz="1600" b="1">
                  <a:solidFill>
                    <a:schemeClr val="bg2"/>
                  </a:solidFill>
                  <a:latin typeface="Arial" panose="020B0604020202020204" pitchFamily="34" charset="0"/>
                </a:rPr>
                <a:t>ITEM</a:t>
              </a:r>
              <a:endParaRPr sz="1600" b="1">
                <a:solidFill>
                  <a:schemeClr val="bg2"/>
                </a:solidFill>
                <a:latin typeface="Arial" panose="020B0604020202020204" pitchFamily="34" charset="0"/>
              </a:endParaRPr>
            </a:p>
          </p:txBody>
        </p:sp>
        <p:sp>
          <p:nvSpPr>
            <p:cNvPr id="141323" name="Freeform 141322"/>
            <p:cNvSpPr/>
            <p:nvPr/>
          </p:nvSpPr>
          <p:spPr>
            <a:xfrm>
              <a:off x="938" y="2119"/>
              <a:ext cx="385" cy="345"/>
            </a:xfrm>
            <a:custGeom>
              <a:avLst/>
              <a:gdLst/>
              <a:ahLst/>
              <a:cxnLst/>
              <a:pathLst>
                <a:path w="385" h="345">
                  <a:moveTo>
                    <a:pt x="138" y="0"/>
                  </a:moveTo>
                  <a:lnTo>
                    <a:pt x="10" y="128"/>
                  </a:lnTo>
                  <a:lnTo>
                    <a:pt x="0" y="216"/>
                  </a:lnTo>
                  <a:lnTo>
                    <a:pt x="158" y="344"/>
                  </a:lnTo>
                  <a:lnTo>
                    <a:pt x="236" y="334"/>
                  </a:lnTo>
                  <a:lnTo>
                    <a:pt x="384" y="197"/>
                  </a:lnTo>
                  <a:lnTo>
                    <a:pt x="364" y="118"/>
                  </a:lnTo>
                  <a:lnTo>
                    <a:pt x="236" y="0"/>
                  </a:lnTo>
                  <a:lnTo>
                    <a:pt x="138" y="0"/>
                  </a:lnTo>
                </a:path>
              </a:pathLst>
            </a:custGeom>
            <a:solidFill>
              <a:schemeClr val="accent2"/>
            </a:solidFill>
            <a:ln w="12700" cap="rnd" cmpd="sng">
              <a:solidFill>
                <a:schemeClr val="tx1">
                  <a:alpha val="100000"/>
                </a:schemeClr>
              </a:solidFill>
              <a:prstDash val="solid"/>
              <a:headEnd type="none" w="med" len="med"/>
              <a:tailEnd type="none" w="med" len="med"/>
            </a:ln>
          </p:spPr>
          <p:txBody>
            <a:bodyPr/>
            <a:p>
              <a:endParaRPr lang="en-US"/>
            </a:p>
          </p:txBody>
        </p:sp>
        <p:sp>
          <p:nvSpPr>
            <p:cNvPr id="141324" name="Freeform 141323"/>
            <p:cNvSpPr/>
            <p:nvPr/>
          </p:nvSpPr>
          <p:spPr>
            <a:xfrm>
              <a:off x="938" y="3004"/>
              <a:ext cx="385" cy="345"/>
            </a:xfrm>
            <a:custGeom>
              <a:avLst/>
              <a:gdLst/>
              <a:ahLst/>
              <a:cxnLst/>
              <a:pathLst>
                <a:path w="385" h="345">
                  <a:moveTo>
                    <a:pt x="138" y="0"/>
                  </a:moveTo>
                  <a:lnTo>
                    <a:pt x="10" y="128"/>
                  </a:lnTo>
                  <a:lnTo>
                    <a:pt x="0" y="216"/>
                  </a:lnTo>
                  <a:lnTo>
                    <a:pt x="158" y="344"/>
                  </a:lnTo>
                  <a:lnTo>
                    <a:pt x="236" y="334"/>
                  </a:lnTo>
                  <a:lnTo>
                    <a:pt x="384" y="197"/>
                  </a:lnTo>
                  <a:lnTo>
                    <a:pt x="364" y="118"/>
                  </a:lnTo>
                  <a:lnTo>
                    <a:pt x="236" y="0"/>
                  </a:lnTo>
                  <a:lnTo>
                    <a:pt x="138" y="0"/>
                  </a:lnTo>
                </a:path>
              </a:pathLst>
            </a:custGeom>
            <a:solidFill>
              <a:schemeClr val="accent2"/>
            </a:solidFill>
            <a:ln w="12700" cap="rnd" cmpd="sng">
              <a:solidFill>
                <a:schemeClr val="tx1">
                  <a:alpha val="100000"/>
                </a:schemeClr>
              </a:solidFill>
              <a:prstDash val="solid"/>
              <a:headEnd type="none" w="med" len="med"/>
              <a:tailEnd type="none" w="med" len="med"/>
            </a:ln>
          </p:spPr>
          <p:txBody>
            <a:bodyPr/>
            <a:p>
              <a:endParaRPr lang="en-US"/>
            </a:p>
          </p:txBody>
        </p:sp>
        <p:sp>
          <p:nvSpPr>
            <p:cNvPr id="141325" name="Straight Connector 141324"/>
            <p:cNvSpPr/>
            <p:nvPr/>
          </p:nvSpPr>
          <p:spPr>
            <a:xfrm>
              <a:off x="530" y="902"/>
              <a:ext cx="0" cy="138"/>
            </a:xfrm>
            <a:prstGeom prst="line">
              <a:avLst/>
            </a:prstGeom>
            <a:ln w="12700" cap="flat" cmpd="sng">
              <a:solidFill>
                <a:schemeClr val="tx1"/>
              </a:solidFill>
              <a:prstDash val="solid"/>
              <a:headEnd type="none" w="sm" len="sm"/>
              <a:tailEnd type="none" w="sm" len="sm"/>
            </a:ln>
          </p:spPr>
        </p:sp>
        <p:sp>
          <p:nvSpPr>
            <p:cNvPr id="141326" name="Straight Connector 141325"/>
            <p:cNvSpPr/>
            <p:nvPr/>
          </p:nvSpPr>
          <p:spPr>
            <a:xfrm>
              <a:off x="1445" y="863"/>
              <a:ext cx="0" cy="128"/>
            </a:xfrm>
            <a:prstGeom prst="line">
              <a:avLst/>
            </a:prstGeom>
            <a:ln w="12700" cap="flat" cmpd="sng">
              <a:solidFill>
                <a:schemeClr val="tx1"/>
              </a:solidFill>
              <a:prstDash val="solid"/>
              <a:headEnd type="none" w="sm" len="sm"/>
              <a:tailEnd type="none" w="sm" len="sm"/>
            </a:ln>
          </p:spPr>
        </p:sp>
        <p:sp>
          <p:nvSpPr>
            <p:cNvPr id="141327" name="Straight Connector 141326"/>
            <p:cNvSpPr/>
            <p:nvPr/>
          </p:nvSpPr>
          <p:spPr>
            <a:xfrm>
              <a:off x="540" y="1512"/>
              <a:ext cx="482" cy="137"/>
            </a:xfrm>
            <a:prstGeom prst="line">
              <a:avLst/>
            </a:prstGeom>
            <a:ln w="12700" cap="flat" cmpd="sng">
              <a:solidFill>
                <a:schemeClr val="tx1"/>
              </a:solidFill>
              <a:prstDash val="solid"/>
              <a:headEnd type="none" w="sm" len="sm"/>
              <a:tailEnd type="none" w="sm" len="sm"/>
            </a:ln>
          </p:spPr>
        </p:sp>
        <p:sp>
          <p:nvSpPr>
            <p:cNvPr id="141328" name="Straight Connector 141327"/>
            <p:cNvSpPr/>
            <p:nvPr/>
          </p:nvSpPr>
          <p:spPr>
            <a:xfrm flipH="1">
              <a:off x="1031" y="1491"/>
              <a:ext cx="394" cy="187"/>
            </a:xfrm>
            <a:prstGeom prst="line">
              <a:avLst/>
            </a:prstGeom>
            <a:ln w="12700" cap="flat" cmpd="sng">
              <a:solidFill>
                <a:schemeClr val="tx1"/>
              </a:solidFill>
              <a:prstDash val="solid"/>
              <a:headEnd type="none" w="sm" len="sm"/>
              <a:tailEnd type="none" w="sm" len="sm"/>
            </a:ln>
          </p:spPr>
        </p:sp>
        <p:sp>
          <p:nvSpPr>
            <p:cNvPr id="141329" name="Straight Connector 141328"/>
            <p:cNvSpPr/>
            <p:nvPr/>
          </p:nvSpPr>
          <p:spPr>
            <a:xfrm>
              <a:off x="1101" y="1944"/>
              <a:ext cx="0" cy="177"/>
            </a:xfrm>
            <a:prstGeom prst="line">
              <a:avLst/>
            </a:prstGeom>
            <a:ln w="12700" cap="flat" cmpd="sng">
              <a:solidFill>
                <a:schemeClr val="tx1"/>
              </a:solidFill>
              <a:prstDash val="solid"/>
              <a:headEnd type="none" w="sm" len="sm"/>
              <a:tailEnd type="none" w="sm" len="sm"/>
            </a:ln>
          </p:spPr>
        </p:sp>
        <p:sp>
          <p:nvSpPr>
            <p:cNvPr id="141330" name="Straight Connector 141329"/>
            <p:cNvSpPr/>
            <p:nvPr/>
          </p:nvSpPr>
          <p:spPr>
            <a:xfrm>
              <a:off x="1111" y="2456"/>
              <a:ext cx="0" cy="147"/>
            </a:xfrm>
            <a:prstGeom prst="line">
              <a:avLst/>
            </a:prstGeom>
            <a:ln w="12700" cap="flat" cmpd="sng">
              <a:solidFill>
                <a:schemeClr val="tx1"/>
              </a:solidFill>
              <a:prstDash val="solid"/>
              <a:headEnd type="none" w="sm" len="sm"/>
              <a:tailEnd type="none" w="sm" len="sm"/>
            </a:ln>
          </p:spPr>
        </p:sp>
        <p:sp>
          <p:nvSpPr>
            <p:cNvPr id="141331" name="Straight Connector 141330"/>
            <p:cNvSpPr/>
            <p:nvPr/>
          </p:nvSpPr>
          <p:spPr>
            <a:xfrm>
              <a:off x="1120" y="2878"/>
              <a:ext cx="0" cy="109"/>
            </a:xfrm>
            <a:prstGeom prst="line">
              <a:avLst/>
            </a:prstGeom>
            <a:ln w="12700" cap="flat" cmpd="sng">
              <a:solidFill>
                <a:schemeClr val="tx1"/>
              </a:solidFill>
              <a:prstDash val="solid"/>
              <a:headEnd type="none" w="sm" len="sm"/>
              <a:tailEnd type="none" w="sm" len="sm"/>
            </a:ln>
          </p:spPr>
        </p:sp>
        <p:sp>
          <p:nvSpPr>
            <p:cNvPr id="141332" name="Straight Connector 141331"/>
            <p:cNvSpPr/>
            <p:nvPr/>
          </p:nvSpPr>
          <p:spPr>
            <a:xfrm>
              <a:off x="1130" y="3370"/>
              <a:ext cx="0" cy="157"/>
            </a:xfrm>
            <a:prstGeom prst="line">
              <a:avLst/>
            </a:prstGeom>
            <a:ln w="12700" cap="flat" cmpd="sng">
              <a:solidFill>
                <a:schemeClr val="tx1"/>
              </a:solidFill>
              <a:prstDash val="solid"/>
              <a:headEnd type="none" w="sm" len="sm"/>
              <a:tailEnd type="none" w="sm" len="sm"/>
            </a:ln>
          </p:spPr>
        </p:sp>
        <p:sp>
          <p:nvSpPr>
            <p:cNvPr id="141333" name="Rectangles 141332"/>
            <p:cNvSpPr/>
            <p:nvPr/>
          </p:nvSpPr>
          <p:spPr>
            <a:xfrm>
              <a:off x="384" y="1205"/>
              <a:ext cx="265" cy="192"/>
            </a:xfrm>
            <a:prstGeom prst="rect">
              <a:avLst/>
            </a:prstGeom>
            <a:noFill/>
            <a:ln w="9525">
              <a:noFill/>
            </a:ln>
          </p:spPr>
          <p:txBody>
            <a:bodyPr wrap="none" lIns="92075" tIns="46038" rIns="92075" bIns="46038">
              <a:spAutoFit/>
            </a:bodyPr>
            <a:p>
              <a:r>
                <a:rPr sz="1400" b="1">
                  <a:solidFill>
                    <a:schemeClr val="bg2"/>
                  </a:solidFill>
                  <a:latin typeface="Arial" panose="020B0604020202020204" pitchFamily="34" charset="0"/>
                </a:rPr>
                <a:t>I:N</a:t>
              </a:r>
              <a:endParaRPr sz="1400" b="1">
                <a:solidFill>
                  <a:schemeClr val="bg2"/>
                </a:solidFill>
                <a:latin typeface="Arial" panose="020B0604020202020204" pitchFamily="34" charset="0"/>
              </a:endParaRPr>
            </a:p>
          </p:txBody>
        </p:sp>
        <p:sp>
          <p:nvSpPr>
            <p:cNvPr id="141334" name="Rectangles 141333"/>
            <p:cNvSpPr/>
            <p:nvPr/>
          </p:nvSpPr>
          <p:spPr>
            <a:xfrm>
              <a:off x="1287" y="1173"/>
              <a:ext cx="296" cy="192"/>
            </a:xfrm>
            <a:prstGeom prst="rect">
              <a:avLst/>
            </a:prstGeom>
            <a:noFill/>
            <a:ln w="9525">
              <a:noFill/>
            </a:ln>
          </p:spPr>
          <p:txBody>
            <a:bodyPr wrap="none" lIns="92075" tIns="46038" rIns="92075" bIns="46038">
              <a:spAutoFit/>
            </a:bodyPr>
            <a:p>
              <a:r>
                <a:rPr sz="1400" b="1">
                  <a:solidFill>
                    <a:schemeClr val="bg2"/>
                  </a:solidFill>
                  <a:latin typeface="Arial" panose="020B0604020202020204" pitchFamily="34" charset="0"/>
                </a:rPr>
                <a:t>N:1</a:t>
              </a:r>
              <a:endParaRPr sz="1400" b="1">
                <a:solidFill>
                  <a:schemeClr val="bg2"/>
                </a:solidFill>
                <a:latin typeface="Arial" panose="020B0604020202020204" pitchFamily="34" charset="0"/>
              </a:endParaRPr>
            </a:p>
          </p:txBody>
        </p:sp>
        <p:sp>
          <p:nvSpPr>
            <p:cNvPr id="141335" name="Rectangles 141334"/>
            <p:cNvSpPr/>
            <p:nvPr/>
          </p:nvSpPr>
          <p:spPr>
            <a:xfrm>
              <a:off x="991" y="2186"/>
              <a:ext cx="265" cy="192"/>
            </a:xfrm>
            <a:prstGeom prst="rect">
              <a:avLst/>
            </a:prstGeom>
            <a:noFill/>
            <a:ln w="9525">
              <a:noFill/>
            </a:ln>
          </p:spPr>
          <p:txBody>
            <a:bodyPr wrap="none" lIns="92075" tIns="46038" rIns="92075" bIns="46038">
              <a:spAutoFit/>
            </a:bodyPr>
            <a:p>
              <a:r>
                <a:rPr sz="1400" b="1">
                  <a:solidFill>
                    <a:schemeClr val="bg2"/>
                  </a:solidFill>
                  <a:latin typeface="Arial" panose="020B0604020202020204" pitchFamily="34" charset="0"/>
                </a:rPr>
                <a:t>I:N</a:t>
              </a:r>
              <a:endParaRPr sz="1400" b="1">
                <a:solidFill>
                  <a:schemeClr val="bg2"/>
                </a:solidFill>
                <a:latin typeface="Arial" panose="020B0604020202020204" pitchFamily="34" charset="0"/>
              </a:endParaRPr>
            </a:p>
          </p:txBody>
        </p:sp>
        <p:sp>
          <p:nvSpPr>
            <p:cNvPr id="141336" name="Rectangles 141335"/>
            <p:cNvSpPr/>
            <p:nvPr/>
          </p:nvSpPr>
          <p:spPr>
            <a:xfrm>
              <a:off x="1001" y="3080"/>
              <a:ext cx="265" cy="192"/>
            </a:xfrm>
            <a:prstGeom prst="rect">
              <a:avLst/>
            </a:prstGeom>
            <a:noFill/>
            <a:ln w="9525">
              <a:noFill/>
            </a:ln>
          </p:spPr>
          <p:txBody>
            <a:bodyPr wrap="none" lIns="92075" tIns="46038" rIns="92075" bIns="46038">
              <a:spAutoFit/>
            </a:bodyPr>
            <a:p>
              <a:r>
                <a:rPr sz="1400" b="1">
                  <a:solidFill>
                    <a:schemeClr val="bg2"/>
                  </a:solidFill>
                  <a:latin typeface="Arial" panose="020B0604020202020204" pitchFamily="34" charset="0"/>
                </a:rPr>
                <a:t>I:N</a:t>
              </a:r>
              <a:endParaRPr sz="1400" b="1">
                <a:solidFill>
                  <a:schemeClr val="bg2"/>
                </a:solidFill>
                <a:latin typeface="Arial" panose="020B0604020202020204" pitchFamily="34" charset="0"/>
              </a:endParaRPr>
            </a:p>
          </p:txBody>
        </p:sp>
      </p:grpSp>
      <p:graphicFrame>
        <p:nvGraphicFramePr>
          <p:cNvPr id="141337" name="Object 141336"/>
          <p:cNvGraphicFramePr/>
          <p:nvPr/>
        </p:nvGraphicFramePr>
        <p:xfrm>
          <a:off x="3727450" y="1119188"/>
          <a:ext cx="5414963" cy="5522912"/>
        </p:xfrm>
        <a:graphic>
          <a:graphicData uri="http://schemas.openxmlformats.org/presentationml/2006/ole">
            <mc:AlternateContent xmlns:mc="http://schemas.openxmlformats.org/markup-compatibility/2006">
              <mc:Choice xmlns:v="urn:schemas-microsoft-com:vml" Requires="v">
                <p:oleObj spid="_x0000_s3091" name="" r:id="rId1" imgW="3414395" imgH="3540760" progId="PaintShopPro">
                  <p:embed/>
                </p:oleObj>
              </mc:Choice>
              <mc:Fallback>
                <p:oleObj name="" r:id="rId1" imgW="3414395" imgH="3540760" progId="PaintShopPro">
                  <p:embed/>
                  <p:pic>
                    <p:nvPicPr>
                      <p:cNvPr id="0" name="Picture 3090"/>
                      <p:cNvPicPr/>
                      <p:nvPr/>
                    </p:nvPicPr>
                    <p:blipFill>
                      <a:blip r:embed="rId2"/>
                      <a:stretch>
                        <a:fillRect/>
                      </a:stretch>
                    </p:blipFill>
                    <p:spPr>
                      <a:xfrm>
                        <a:off x="3727450" y="1119188"/>
                        <a:ext cx="5414963" cy="5522912"/>
                      </a:xfrm>
                      <a:prstGeom prst="rect">
                        <a:avLst/>
                      </a:prstGeom>
                      <a:noFill/>
                      <a:ln w="38100">
                        <a:noFill/>
                        <a:miter/>
                      </a:ln>
                    </p:spPr>
                  </p:pic>
                </p:oleObj>
              </mc:Fallback>
            </mc:AlternateContent>
          </a:graphicData>
        </a:graphic>
      </p:graphicFrame>
      <p:sp>
        <p:nvSpPr>
          <p:cNvPr id="141338" name="Rectangles 141337"/>
          <p:cNvSpPr/>
          <p:nvPr/>
        </p:nvSpPr>
        <p:spPr>
          <a:xfrm>
            <a:off x="4075113" y="201613"/>
            <a:ext cx="4605337" cy="457200"/>
          </a:xfrm>
          <a:prstGeom prst="rect">
            <a:avLst/>
          </a:prstGeom>
          <a:noFill/>
          <a:ln w="9525">
            <a:noFill/>
          </a:ln>
        </p:spPr>
        <p:txBody>
          <a:bodyPr wrap="none" lIns="92075" tIns="46038" rIns="92075" bIns="46038">
            <a:spAutoFit/>
          </a:bodyPr>
          <a:p>
            <a:r>
              <a:rPr sz="2400">
                <a:latin typeface="Arial" panose="020B0604020202020204" pitchFamily="34" charset="0"/>
              </a:rPr>
              <a:t>Semantic Object Model (SALSA)</a:t>
            </a:r>
            <a:endParaRPr sz="240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1315"/>
                                        </p:tgtEl>
                                        <p:attrNameLst>
                                          <p:attrName>style.visibility</p:attrName>
                                        </p:attrNameLst>
                                      </p:cBhvr>
                                      <p:to>
                                        <p:strVal val="visible"/>
                                      </p:to>
                                    </p:set>
                                    <p:anim calcmode="lin" valueType="num">
                                      <p:cBhvr additive="base">
                                        <p:cTn id="7" dur="500" fill="hold"/>
                                        <p:tgtEl>
                                          <p:spTgt spid="141315"/>
                                        </p:tgtEl>
                                        <p:attrNameLst>
                                          <p:attrName>ppt_x</p:attrName>
                                        </p:attrNameLst>
                                      </p:cBhvr>
                                      <p:tavLst>
                                        <p:tav tm="0">
                                          <p:val>
                                            <p:strVal val="#ppt_x"/>
                                          </p:val>
                                        </p:tav>
                                        <p:tav tm="100000">
                                          <p:val>
                                            <p:strVal val="#ppt_x"/>
                                          </p:val>
                                        </p:tav>
                                      </p:tavLst>
                                    </p:anim>
                                    <p:anim calcmode="lin" valueType="num">
                                      <p:cBhvr additive="base">
                                        <p:cTn id="8" dur="500" fill="hold"/>
                                        <p:tgtEl>
                                          <p:spTgt spid="1413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5" fill="hold" nodeType="clickEffect">
                                  <p:stCondLst>
                                    <p:cond delay="0"/>
                                  </p:stCondLst>
                                  <p:childTnLst>
                                    <p:set>
                                      <p:cBhvr>
                                        <p:cTn id="12" dur="1" fill="hold">
                                          <p:stCondLst>
                                            <p:cond delay="0"/>
                                          </p:stCondLst>
                                        </p:cTn>
                                        <p:tgtEl>
                                          <p:spTgt spid="141337"/>
                                        </p:tgtEl>
                                        <p:attrNameLst>
                                          <p:attrName>style.visibility</p:attrName>
                                        </p:attrNameLst>
                                      </p:cBhvr>
                                      <p:to>
                                        <p:strVal val="visible"/>
                                      </p:to>
                                    </p:set>
                                    <p:animEffect transition="in" filter="blinds(vertical)">
                                      <p:cBhvr>
                                        <p:cTn id="13" dur="500"/>
                                        <p:tgtEl>
                                          <p:spTgt spid="141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Title 142337"/>
          <p:cNvSpPr>
            <a:spLocks noGrp="1"/>
          </p:cNvSpPr>
          <p:nvPr>
            <p:ph type="title"/>
          </p:nvPr>
        </p:nvSpPr>
        <p:spPr>
          <a:ln/>
          <a:effectLst>
            <a:outerShdw dist="35921" dir="2699999" algn="ctr" rotWithShape="0">
              <a:schemeClr val="bg2">
                <a:alpha val="100000"/>
              </a:schemeClr>
            </a:outerShdw>
          </a:effectLst>
        </p:spPr>
        <p:txBody>
          <a:bodyPr vert="horz" wrap="square" lIns="92075" tIns="46038" rIns="92075" bIns="46038" anchor="ctr" anchorCtr="0"/>
          <a:p>
            <a:r>
              <a:t>Access Database Relationships</a:t>
            </a:r>
          </a:p>
        </p:txBody>
      </p:sp>
      <p:graphicFrame>
        <p:nvGraphicFramePr>
          <p:cNvPr id="142339" name="Object 142338"/>
          <p:cNvGraphicFramePr/>
          <p:nvPr/>
        </p:nvGraphicFramePr>
        <p:xfrm>
          <a:off x="609600" y="1905000"/>
          <a:ext cx="8099425" cy="4114800"/>
        </p:xfrm>
        <a:graphic>
          <a:graphicData uri="http://schemas.openxmlformats.org/presentationml/2006/ole">
            <mc:AlternateContent xmlns:mc="http://schemas.openxmlformats.org/markup-compatibility/2006">
              <mc:Choice xmlns:v="urn:schemas-microsoft-com:vml" Requires="v">
                <p:oleObj spid="_x0000_s3092" name="" r:id="rId1" imgW="5408295" imgH="2752725" progId="PaintShopPro">
                  <p:embed/>
                </p:oleObj>
              </mc:Choice>
              <mc:Fallback>
                <p:oleObj name="" r:id="rId1" imgW="5408295" imgH="2752725" progId="PaintShopPro">
                  <p:embed/>
                  <p:pic>
                    <p:nvPicPr>
                      <p:cNvPr id="0" name="Picture 3091"/>
                      <p:cNvPicPr/>
                      <p:nvPr/>
                    </p:nvPicPr>
                    <p:blipFill>
                      <a:blip r:embed="rId2"/>
                      <a:stretch>
                        <a:fillRect/>
                      </a:stretch>
                    </p:blipFill>
                    <p:spPr>
                      <a:xfrm>
                        <a:off x="609600" y="1905000"/>
                        <a:ext cx="8099425" cy="4114800"/>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6" name="Title 84995"/>
          <p:cNvSpPr>
            <a:spLocks noGrp="1"/>
          </p:cNvSpPr>
          <p:nvPr>
            <p:ph type="title"/>
          </p:nvPr>
        </p:nvSpPr>
        <p:spPr>
          <a:xfrm>
            <a:off x="533400" y="234950"/>
            <a:ext cx="8001000" cy="1136650"/>
          </a:xfrm>
          <a:ln/>
        </p:spPr>
        <p:txBody>
          <a:bodyPr lIns="92075" tIns="46038" rIns="92075" bIns="46038" anchor="b" anchorCtr="0"/>
          <a:p>
            <a:r>
              <a:t>Systems Analysis and Design Methods </a:t>
            </a:r>
          </a:p>
        </p:txBody>
      </p:sp>
      <p:sp>
        <p:nvSpPr>
          <p:cNvPr id="84997" name="Text Placeholder 84996"/>
          <p:cNvSpPr>
            <a:spLocks noGrp="1"/>
          </p:cNvSpPr>
          <p:nvPr>
            <p:ph type="body" idx="1"/>
          </p:nvPr>
        </p:nvSpPr>
        <p:spPr>
          <a:xfrm>
            <a:off x="533400" y="1701800"/>
            <a:ext cx="8153400" cy="4699000"/>
          </a:xfrm>
          <a:ln/>
        </p:spPr>
        <p:txBody>
          <a:bodyPr lIns="92075" tIns="46038" rIns="92075" bIns="46038"/>
          <a:p>
            <a:r>
              <a:rPr sz="2400"/>
              <a:t>Exhibit 1 presents a </a:t>
            </a:r>
            <a:r>
              <a:rPr sz="2400">
                <a:solidFill>
                  <a:schemeClr val="tx2"/>
                </a:solidFill>
              </a:rPr>
              <a:t>systems analysis and design life cycle</a:t>
            </a:r>
            <a:r>
              <a:rPr sz="2400"/>
              <a:t> (SDLC) </a:t>
            </a:r>
            <a:endParaRPr sz="2400"/>
          </a:p>
          <a:p>
            <a:r>
              <a:rPr sz="2400"/>
              <a:t>Exhibit 2 displays the </a:t>
            </a:r>
            <a:r>
              <a:rPr sz="2400">
                <a:solidFill>
                  <a:schemeClr val="tx2"/>
                </a:solidFill>
              </a:rPr>
              <a:t>systems development process</a:t>
            </a:r>
            <a:r>
              <a:rPr sz="2400"/>
              <a:t> </a:t>
            </a:r>
            <a:br>
              <a:rPr sz="2400"/>
            </a:br>
            <a:r>
              <a:rPr sz="2400"/>
              <a:t>presented  </a:t>
            </a:r>
            <a:endParaRPr sz="2400"/>
          </a:p>
          <a:p>
            <a:r>
              <a:rPr sz="2400"/>
              <a:t>Other analysis and design approaches, including </a:t>
            </a:r>
            <a:endParaRPr sz="2400"/>
          </a:p>
          <a:p>
            <a:pPr lvl="1"/>
            <a:r>
              <a:rPr sz="2000"/>
              <a:t>object-oriented analysis and design, </a:t>
            </a:r>
            <a:endParaRPr sz="2000"/>
          </a:p>
          <a:p>
            <a:pPr lvl="1"/>
            <a:r>
              <a:rPr sz="2000"/>
              <a:t>prototyping, </a:t>
            </a:r>
            <a:endParaRPr sz="2000"/>
          </a:p>
          <a:p>
            <a:pPr lvl="1"/>
            <a:r>
              <a:rPr sz="2000"/>
              <a:t>systems engineering, </a:t>
            </a:r>
            <a:endParaRPr sz="2000"/>
          </a:p>
          <a:p>
            <a:pPr lvl="1"/>
            <a:r>
              <a:rPr sz="2000"/>
              <a:t>joint application design, </a:t>
            </a:r>
            <a:endParaRPr sz="2000"/>
          </a:p>
          <a:p>
            <a:pPr lvl="1"/>
            <a:r>
              <a:rPr sz="2000"/>
              <a:t>participatory design, </a:t>
            </a:r>
            <a:endParaRPr sz="2000"/>
          </a:p>
          <a:p>
            <a:pPr lvl="1"/>
            <a:r>
              <a:rPr sz="2000"/>
              <a:t>essential system design,</a:t>
            </a:r>
            <a:endParaRPr sz="2000"/>
          </a:p>
          <a:p>
            <a:pPr lvl="1"/>
            <a:r>
              <a:rPr sz="2000"/>
              <a:t> automating the SDLC using CASE tools</a:t>
            </a:r>
            <a:endParaRPr sz="2000"/>
          </a:p>
        </p:txBody>
      </p:sp>
      <p:graphicFrame>
        <p:nvGraphicFramePr>
          <p:cNvPr id="84998" name="Object 84997"/>
          <p:cNvGraphicFramePr/>
          <p:nvPr/>
        </p:nvGraphicFramePr>
        <p:xfrm>
          <a:off x="5791200" y="4114800"/>
          <a:ext cx="2971800" cy="2051050"/>
        </p:xfrm>
        <a:graphic>
          <a:graphicData uri="http://schemas.openxmlformats.org/presentationml/2006/ole">
            <mc:AlternateContent xmlns:mc="http://schemas.openxmlformats.org/markup-compatibility/2006">
              <mc:Choice xmlns:v="urn:schemas-microsoft-com:vml" Requires="v">
                <p:oleObj spid="_x0000_s3079" name="" r:id="rId1" imgW="1352550" imgH="934720" progId="MS_ClipArt_Gallery.2">
                  <p:embed/>
                </p:oleObj>
              </mc:Choice>
              <mc:Fallback>
                <p:oleObj name="" r:id="rId1" imgW="1352550" imgH="934720" progId="MS_ClipArt_Gallery.2">
                  <p:embed/>
                  <p:pic>
                    <p:nvPicPr>
                      <p:cNvPr id="0" name="Picture 3078"/>
                      <p:cNvPicPr/>
                      <p:nvPr/>
                    </p:nvPicPr>
                    <p:blipFill>
                      <a:blip r:embed="rId2"/>
                      <a:stretch>
                        <a:fillRect/>
                      </a:stretch>
                    </p:blipFill>
                    <p:spPr>
                      <a:xfrm>
                        <a:off x="5791200" y="4114800"/>
                        <a:ext cx="2971800" cy="2051050"/>
                      </a:xfrm>
                      <a:prstGeom prst="rect">
                        <a:avLst/>
                      </a:prstGeom>
                      <a:noFill/>
                      <a:ln w="38100">
                        <a:noFill/>
                        <a:miter/>
                      </a:ln>
                    </p:spPr>
                  </p:pic>
                </p:oleObj>
              </mc:Fallback>
            </mc:AlternateContent>
          </a:graphicData>
        </a:graphic>
      </p:graphicFrame>
      <p:sp>
        <p:nvSpPr>
          <p:cNvPr id="84999" name="Action Button: Forward or Next 84998">
            <a:hlinkClick r:id="" action="ppaction://hlinkshowjump?jump=nextslide"/>
          </p:cNvPr>
          <p:cNvSpPr/>
          <p:nvPr/>
        </p:nvSpPr>
        <p:spPr>
          <a:xfrm>
            <a:off x="8305800" y="1828800"/>
            <a:ext cx="609600" cy="533400"/>
          </a:xfrm>
          <a:prstGeom prst="actionButtonForwardNext">
            <a:avLst/>
          </a:prstGeom>
          <a:solidFill>
            <a:schemeClr val="accent2"/>
          </a:solidFill>
          <a:ln w="12700" cap="flat" cmpd="sng">
            <a:solidFill>
              <a:schemeClr val="tx1"/>
            </a:solidFill>
            <a:prstDash val="solid"/>
            <a:miter/>
            <a:headEnd type="none" w="sm" len="sm"/>
            <a:tailEnd type="none" w="sm" len="sm"/>
          </a:ln>
        </p:spPr>
        <p:txBody>
          <a:bodyPr/>
          <a:p>
            <a:endParaRPr lang="en-US"/>
          </a:p>
        </p:txBody>
      </p:sp>
      <p:sp>
        <p:nvSpPr>
          <p:cNvPr id="85000" name="Action Button: Forward or Next 84999">
            <a:hlinkClick r:id="rId3" action="ppaction://hlinksldjump"/>
          </p:cNvPr>
          <p:cNvSpPr/>
          <p:nvPr/>
        </p:nvSpPr>
        <p:spPr>
          <a:xfrm>
            <a:off x="8305800" y="2667000"/>
            <a:ext cx="609600" cy="533400"/>
          </a:xfrm>
          <a:prstGeom prst="actionButtonForwardNext">
            <a:avLst/>
          </a:prstGeom>
          <a:solidFill>
            <a:schemeClr val="accent2"/>
          </a:solidFill>
          <a:ln w="12700" cap="flat" cmpd="sng">
            <a:solidFill>
              <a:schemeClr val="tx1"/>
            </a:solidFill>
            <a:prstDash val="solid"/>
            <a:miter/>
            <a:headEnd type="none" w="sm" len="sm"/>
            <a:tailEnd type="none" w="sm" len="sm"/>
          </a:ln>
        </p:spPr>
        <p:txBody>
          <a:bodyPr/>
          <a:p>
            <a:endParaRPr 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997">
                                            <p:txEl>
                                              <p:charRg st="0" end="6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4997">
                                            <p:txEl>
                                              <p:charRg st="68" end="13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4997">
                                            <p:txEl>
                                              <p:charRg st="132" end="18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4997">
                                            <p:txEl>
                                              <p:charRg st="181" end="21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4997">
                                            <p:txEl>
                                              <p:charRg st="219" end="23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84997">
                                            <p:txEl>
                                              <p:charRg st="233" end="25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84997">
                                            <p:txEl>
                                              <p:charRg st="255" end="28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84997">
                                            <p:txEl>
                                              <p:charRg st="282" end="30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84997">
                                            <p:txEl>
                                              <p:charRg st="305" end="33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84997">
                                            <p:txEl>
                                              <p:charRg st="330" end="36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Title 143361"/>
          <p:cNvSpPr>
            <a:spLocks noGrp="1"/>
          </p:cNvSpPr>
          <p:nvPr>
            <p:ph type="title"/>
          </p:nvPr>
        </p:nvSpPr>
        <p:spPr>
          <a:ln/>
          <a:effectLst>
            <a:outerShdw dist="35921" dir="2699999" algn="ctr" rotWithShape="0">
              <a:schemeClr val="bg2">
                <a:alpha val="100000"/>
              </a:schemeClr>
            </a:outerShdw>
          </a:effectLst>
        </p:spPr>
        <p:txBody>
          <a:bodyPr vert="horz" wrap="square" lIns="92075" tIns="46038" rIns="92075" bIns="46038" anchor="ctr" anchorCtr="0"/>
          <a:p>
            <a:r>
              <a:t>REAL Diagram</a:t>
            </a:r>
          </a:p>
        </p:txBody>
      </p:sp>
      <p:sp>
        <p:nvSpPr>
          <p:cNvPr id="143364" name="Rectangles 143363"/>
          <p:cNvSpPr/>
          <p:nvPr/>
        </p:nvSpPr>
        <p:spPr>
          <a:xfrm>
            <a:off x="6948488" y="1812925"/>
            <a:ext cx="1370012" cy="701675"/>
          </a:xfrm>
          <a:prstGeom prst="rect">
            <a:avLst/>
          </a:prstGeom>
          <a:solidFill>
            <a:schemeClr val="hlink"/>
          </a:solidFill>
          <a:ln w="9525">
            <a:noFill/>
          </a:ln>
          <a:effectLst>
            <a:outerShdw dist="107763" dir="2699999" algn="ctr" rotWithShape="0">
              <a:schemeClr val="bg2">
                <a:alpha val="50000"/>
              </a:schemeClr>
            </a:outerShdw>
          </a:effectLst>
        </p:spPr>
        <p:txBody>
          <a:bodyPr wrap="none" lIns="92075" tIns="46038" rIns="92075" bIns="46038">
            <a:spAutoFit/>
          </a:bodyPr>
          <a:p>
            <a:r>
              <a:rPr b="1">
                <a:solidFill>
                  <a:schemeClr val="bg2"/>
                </a:solidFill>
                <a:latin typeface="Arial" panose="020B0604020202020204" pitchFamily="34" charset="0"/>
              </a:rPr>
              <a:t>Customer</a:t>
            </a:r>
            <a:br>
              <a:rPr b="1">
                <a:solidFill>
                  <a:schemeClr val="bg2"/>
                </a:solidFill>
                <a:latin typeface="Arial" panose="020B0604020202020204" pitchFamily="34" charset="0"/>
              </a:rPr>
            </a:br>
            <a:r>
              <a:rPr b="1">
                <a:solidFill>
                  <a:schemeClr val="bg2"/>
                </a:solidFill>
                <a:latin typeface="Arial" panose="020B0604020202020204" pitchFamily="34" charset="0"/>
              </a:rPr>
              <a:t>(Agent)</a:t>
            </a:r>
            <a:endParaRPr b="1">
              <a:solidFill>
                <a:schemeClr val="bg2"/>
              </a:solidFill>
              <a:latin typeface="Arial" panose="020B0604020202020204" pitchFamily="34" charset="0"/>
            </a:endParaRPr>
          </a:p>
        </p:txBody>
      </p:sp>
      <p:sp>
        <p:nvSpPr>
          <p:cNvPr id="143365" name="Rectangles 143364"/>
          <p:cNvSpPr/>
          <p:nvPr/>
        </p:nvSpPr>
        <p:spPr>
          <a:xfrm>
            <a:off x="3935413" y="2465388"/>
            <a:ext cx="1466850" cy="701675"/>
          </a:xfrm>
          <a:prstGeom prst="rect">
            <a:avLst/>
          </a:prstGeom>
          <a:solidFill>
            <a:schemeClr val="accent2"/>
          </a:solidFill>
          <a:ln w="9525">
            <a:noFill/>
          </a:ln>
          <a:effectLst>
            <a:outerShdw dist="107763" dir="2699999" algn="ctr" rotWithShape="0">
              <a:schemeClr val="bg2">
                <a:alpha val="50000"/>
              </a:schemeClr>
            </a:outerShdw>
          </a:effectLst>
        </p:spPr>
        <p:txBody>
          <a:bodyPr wrap="none" lIns="92075" tIns="46038" rIns="92075" bIns="46038">
            <a:spAutoFit/>
          </a:bodyPr>
          <a:p>
            <a:r>
              <a:rPr>
                <a:solidFill>
                  <a:schemeClr val="bg2"/>
                </a:solidFill>
                <a:latin typeface="Arial" panose="020B0604020202020204" pitchFamily="34" charset="0"/>
              </a:rPr>
              <a:t>Take Order</a:t>
            </a:r>
            <a:endParaRPr>
              <a:solidFill>
                <a:schemeClr val="bg2"/>
              </a:solidFill>
              <a:latin typeface="Arial" panose="020B0604020202020204" pitchFamily="34" charset="0"/>
            </a:endParaRPr>
          </a:p>
          <a:p>
            <a:r>
              <a:rPr>
                <a:solidFill>
                  <a:schemeClr val="bg2"/>
                </a:solidFill>
                <a:latin typeface="Arial" panose="020B0604020202020204" pitchFamily="34" charset="0"/>
              </a:rPr>
              <a:t>(Event)</a:t>
            </a:r>
            <a:endParaRPr>
              <a:solidFill>
                <a:schemeClr val="bg2"/>
              </a:solidFill>
              <a:latin typeface="Arial" panose="020B0604020202020204" pitchFamily="34" charset="0"/>
            </a:endParaRPr>
          </a:p>
        </p:txBody>
      </p:sp>
      <p:sp>
        <p:nvSpPr>
          <p:cNvPr id="143366" name="Rectangles 143365"/>
          <p:cNvSpPr/>
          <p:nvPr/>
        </p:nvSpPr>
        <p:spPr>
          <a:xfrm>
            <a:off x="6918325" y="2867025"/>
            <a:ext cx="1709738" cy="701675"/>
          </a:xfrm>
          <a:prstGeom prst="rect">
            <a:avLst/>
          </a:prstGeom>
          <a:solidFill>
            <a:schemeClr val="tx2"/>
          </a:solidFill>
          <a:ln w="9525">
            <a:noFill/>
          </a:ln>
          <a:effectLst>
            <a:outerShdw dist="107763" dir="2699999" algn="ctr" rotWithShape="0">
              <a:schemeClr val="bg2">
                <a:alpha val="50000"/>
              </a:schemeClr>
            </a:outerShdw>
          </a:effectLst>
        </p:spPr>
        <p:txBody>
          <a:bodyPr wrap="none" lIns="92075" tIns="46038" rIns="92075" bIns="46038">
            <a:spAutoFit/>
          </a:bodyPr>
          <a:p>
            <a:r>
              <a:rPr b="1" err="1">
                <a:solidFill>
                  <a:schemeClr val="bg2"/>
                </a:solidFill>
                <a:latin typeface="Arial" panose="020B0604020202020204" pitchFamily="34" charset="0"/>
              </a:rPr>
              <a:t>SalesPerson</a:t>
            </a:r>
            <a:endParaRPr b="1">
              <a:solidFill>
                <a:schemeClr val="bg2"/>
              </a:solidFill>
              <a:latin typeface="Arial" panose="020B0604020202020204" pitchFamily="34" charset="0"/>
            </a:endParaRPr>
          </a:p>
          <a:p>
            <a:r>
              <a:rPr b="1">
                <a:solidFill>
                  <a:schemeClr val="bg2"/>
                </a:solidFill>
                <a:latin typeface="Arial" panose="020B0604020202020204" pitchFamily="34" charset="0"/>
              </a:rPr>
              <a:t>(Agent)</a:t>
            </a:r>
            <a:endParaRPr b="1">
              <a:solidFill>
                <a:schemeClr val="bg2"/>
              </a:solidFill>
              <a:latin typeface="Arial" panose="020B0604020202020204" pitchFamily="34" charset="0"/>
            </a:endParaRPr>
          </a:p>
        </p:txBody>
      </p:sp>
      <p:sp>
        <p:nvSpPr>
          <p:cNvPr id="143367" name="Rectangles 143366"/>
          <p:cNvSpPr/>
          <p:nvPr/>
        </p:nvSpPr>
        <p:spPr>
          <a:xfrm>
            <a:off x="544513" y="1557338"/>
            <a:ext cx="1635125" cy="701675"/>
          </a:xfrm>
          <a:prstGeom prst="rect">
            <a:avLst/>
          </a:prstGeom>
          <a:solidFill>
            <a:schemeClr val="tx1"/>
          </a:solidFill>
          <a:ln w="9525">
            <a:noFill/>
          </a:ln>
          <a:effectLst>
            <a:outerShdw dist="107763" dir="2699999" algn="ctr" rotWithShape="0">
              <a:schemeClr val="bg2">
                <a:alpha val="50000"/>
              </a:schemeClr>
            </a:outerShdw>
          </a:effectLst>
        </p:spPr>
        <p:txBody>
          <a:bodyPr wrap="none" lIns="92075" tIns="46038" rIns="92075" bIns="46038">
            <a:spAutoFit/>
          </a:bodyPr>
          <a:p>
            <a:r>
              <a:rPr>
                <a:solidFill>
                  <a:schemeClr val="bg2"/>
                </a:solidFill>
                <a:latin typeface="Arial" panose="020B0604020202020204" pitchFamily="34" charset="0"/>
              </a:rPr>
              <a:t>Product-Item</a:t>
            </a:r>
            <a:endParaRPr>
              <a:solidFill>
                <a:schemeClr val="bg2"/>
              </a:solidFill>
              <a:latin typeface="Arial" panose="020B0604020202020204" pitchFamily="34" charset="0"/>
            </a:endParaRPr>
          </a:p>
          <a:p>
            <a:r>
              <a:rPr>
                <a:solidFill>
                  <a:schemeClr val="bg2"/>
                </a:solidFill>
                <a:latin typeface="Arial" panose="020B0604020202020204" pitchFamily="34" charset="0"/>
              </a:rPr>
              <a:t>(Resource)</a:t>
            </a:r>
            <a:endParaRPr>
              <a:solidFill>
                <a:schemeClr val="bg2"/>
              </a:solidFill>
              <a:latin typeface="Arial" panose="020B0604020202020204" pitchFamily="34" charset="0"/>
            </a:endParaRPr>
          </a:p>
        </p:txBody>
      </p:sp>
      <p:sp>
        <p:nvSpPr>
          <p:cNvPr id="143368" name="Straight Connector 143367"/>
          <p:cNvSpPr/>
          <p:nvPr/>
        </p:nvSpPr>
        <p:spPr>
          <a:xfrm flipH="1">
            <a:off x="2370138" y="2492375"/>
            <a:ext cx="1577975" cy="561975"/>
          </a:xfrm>
          <a:prstGeom prst="line">
            <a:avLst/>
          </a:prstGeom>
          <a:ln w="12700" cap="flat" cmpd="sng">
            <a:solidFill>
              <a:schemeClr val="tx1"/>
            </a:solidFill>
            <a:prstDash val="solid"/>
            <a:headEnd type="none" w="sm" len="sm"/>
            <a:tailEnd type="none" w="sm" len="sm"/>
          </a:ln>
        </p:spPr>
      </p:sp>
      <p:sp>
        <p:nvSpPr>
          <p:cNvPr id="143369" name="Straight Connector 143368"/>
          <p:cNvSpPr/>
          <p:nvPr/>
        </p:nvSpPr>
        <p:spPr>
          <a:xfrm flipH="1">
            <a:off x="5399088" y="1790700"/>
            <a:ext cx="1530350" cy="685800"/>
          </a:xfrm>
          <a:prstGeom prst="line">
            <a:avLst/>
          </a:prstGeom>
          <a:ln w="12700" cap="flat" cmpd="sng">
            <a:solidFill>
              <a:schemeClr val="tx1"/>
            </a:solidFill>
            <a:prstDash val="solid"/>
            <a:headEnd type="none" w="sm" len="sm"/>
            <a:tailEnd type="none" w="sm" len="sm"/>
          </a:ln>
        </p:spPr>
      </p:sp>
      <p:sp>
        <p:nvSpPr>
          <p:cNvPr id="143370" name="Straight Connector 143369"/>
          <p:cNvSpPr/>
          <p:nvPr/>
        </p:nvSpPr>
        <p:spPr>
          <a:xfrm>
            <a:off x="5446713" y="3179763"/>
            <a:ext cx="1468437" cy="404812"/>
          </a:xfrm>
          <a:prstGeom prst="line">
            <a:avLst/>
          </a:prstGeom>
          <a:ln w="12700" cap="flat" cmpd="sng">
            <a:solidFill>
              <a:schemeClr val="tx1"/>
            </a:solidFill>
            <a:prstDash val="solid"/>
            <a:headEnd type="none" w="sm" len="sm"/>
            <a:tailEnd type="none" w="sm" len="sm"/>
          </a:ln>
        </p:spPr>
      </p:sp>
      <p:sp>
        <p:nvSpPr>
          <p:cNvPr id="143371" name="Rectangles 143370"/>
          <p:cNvSpPr/>
          <p:nvPr/>
        </p:nvSpPr>
        <p:spPr>
          <a:xfrm>
            <a:off x="342900" y="3049588"/>
            <a:ext cx="2001838" cy="701675"/>
          </a:xfrm>
          <a:prstGeom prst="rect">
            <a:avLst/>
          </a:prstGeom>
          <a:solidFill>
            <a:schemeClr val="accent2"/>
          </a:solidFill>
          <a:ln w="9525">
            <a:noFill/>
          </a:ln>
          <a:effectLst>
            <a:outerShdw dist="107763" dir="2699999" algn="ctr" rotWithShape="0">
              <a:schemeClr val="bg2">
                <a:alpha val="50000"/>
              </a:schemeClr>
            </a:outerShdw>
          </a:effectLst>
        </p:spPr>
        <p:txBody>
          <a:bodyPr wrap="none" lIns="92075" tIns="46038" rIns="92075" bIns="46038">
            <a:spAutoFit/>
          </a:bodyPr>
          <a:p>
            <a:r>
              <a:rPr>
                <a:solidFill>
                  <a:schemeClr val="bg2"/>
                </a:solidFill>
                <a:latin typeface="Arial" panose="020B0604020202020204" pitchFamily="34" charset="0"/>
              </a:rPr>
              <a:t>List Items </a:t>
            </a:r>
            <a:br>
              <a:rPr>
                <a:solidFill>
                  <a:schemeClr val="bg2"/>
                </a:solidFill>
                <a:latin typeface="Arial" panose="020B0604020202020204" pitchFamily="34" charset="0"/>
              </a:rPr>
            </a:br>
            <a:r>
              <a:rPr>
                <a:solidFill>
                  <a:schemeClr val="bg2"/>
                </a:solidFill>
                <a:latin typeface="Arial" panose="020B0604020202020204" pitchFamily="34" charset="0"/>
              </a:rPr>
              <a:t>Ordered (Event)</a:t>
            </a:r>
            <a:endParaRPr>
              <a:solidFill>
                <a:schemeClr val="bg2"/>
              </a:solidFill>
              <a:latin typeface="Arial" panose="020B0604020202020204" pitchFamily="34" charset="0"/>
            </a:endParaRPr>
          </a:p>
        </p:txBody>
      </p:sp>
      <p:sp>
        <p:nvSpPr>
          <p:cNvPr id="143372" name="Straight Connector 143371"/>
          <p:cNvSpPr/>
          <p:nvPr/>
        </p:nvSpPr>
        <p:spPr>
          <a:xfrm>
            <a:off x="1435100" y="2289175"/>
            <a:ext cx="0" cy="765175"/>
          </a:xfrm>
          <a:prstGeom prst="line">
            <a:avLst/>
          </a:prstGeom>
          <a:ln w="12700" cap="flat" cmpd="sng">
            <a:solidFill>
              <a:schemeClr val="tx1"/>
            </a:solidFill>
            <a:prstDash val="solid"/>
            <a:headEnd type="none" w="sm" len="sm"/>
            <a:tailEnd type="none" w="sm" len="sm"/>
          </a:ln>
        </p:spPr>
      </p:sp>
      <p:sp>
        <p:nvSpPr>
          <p:cNvPr id="143373" name="Rectangles 143372"/>
          <p:cNvSpPr/>
          <p:nvPr/>
        </p:nvSpPr>
        <p:spPr>
          <a:xfrm>
            <a:off x="6303963" y="3113088"/>
            <a:ext cx="654050" cy="366712"/>
          </a:xfrm>
          <a:prstGeom prst="rect">
            <a:avLst/>
          </a:prstGeom>
          <a:noFill/>
          <a:ln w="9525">
            <a:noFill/>
          </a:ln>
        </p:spPr>
        <p:txBody>
          <a:bodyPr wrap="none" lIns="92075" tIns="46038" rIns="92075" bIns="46038">
            <a:spAutoFit/>
          </a:bodyPr>
          <a:p>
            <a:r>
              <a:rPr sz="1800">
                <a:latin typeface="Arial" panose="020B0604020202020204" pitchFamily="34" charset="0"/>
              </a:rPr>
              <a:t>(1,1)</a:t>
            </a:r>
            <a:endParaRPr sz="1800">
              <a:latin typeface="Arial" panose="020B0604020202020204" pitchFamily="34" charset="0"/>
            </a:endParaRPr>
          </a:p>
        </p:txBody>
      </p:sp>
      <p:sp>
        <p:nvSpPr>
          <p:cNvPr id="143374" name="Rectangles 143373"/>
          <p:cNvSpPr/>
          <p:nvPr/>
        </p:nvSpPr>
        <p:spPr>
          <a:xfrm>
            <a:off x="6257925" y="1519238"/>
            <a:ext cx="654050" cy="366712"/>
          </a:xfrm>
          <a:prstGeom prst="rect">
            <a:avLst/>
          </a:prstGeom>
          <a:noFill/>
          <a:ln w="9525">
            <a:noFill/>
          </a:ln>
        </p:spPr>
        <p:txBody>
          <a:bodyPr wrap="none" lIns="92075" tIns="46038" rIns="92075" bIns="46038">
            <a:spAutoFit/>
          </a:bodyPr>
          <a:p>
            <a:r>
              <a:rPr sz="1800">
                <a:latin typeface="Arial" panose="020B0604020202020204" pitchFamily="34" charset="0"/>
              </a:rPr>
              <a:t>(1,1)</a:t>
            </a:r>
            <a:endParaRPr sz="1800">
              <a:latin typeface="Arial" panose="020B0604020202020204" pitchFamily="34" charset="0"/>
            </a:endParaRPr>
          </a:p>
        </p:txBody>
      </p:sp>
      <p:sp>
        <p:nvSpPr>
          <p:cNvPr id="143375" name="Rectangles 143374"/>
          <p:cNvSpPr/>
          <p:nvPr/>
        </p:nvSpPr>
        <p:spPr>
          <a:xfrm>
            <a:off x="2447925" y="3046413"/>
            <a:ext cx="615950" cy="366712"/>
          </a:xfrm>
          <a:prstGeom prst="rect">
            <a:avLst/>
          </a:prstGeom>
          <a:noFill/>
          <a:ln w="9525">
            <a:noFill/>
          </a:ln>
        </p:spPr>
        <p:txBody>
          <a:bodyPr wrap="none" lIns="92075" tIns="46038" rIns="92075" bIns="46038">
            <a:spAutoFit/>
          </a:bodyPr>
          <a:p>
            <a:r>
              <a:rPr sz="1800">
                <a:latin typeface="Arial" panose="020B0604020202020204" pitchFamily="34" charset="0"/>
              </a:rPr>
              <a:t>(1,*)</a:t>
            </a:r>
            <a:endParaRPr sz="1800">
              <a:latin typeface="Arial" panose="020B0604020202020204" pitchFamily="34" charset="0"/>
            </a:endParaRPr>
          </a:p>
        </p:txBody>
      </p:sp>
      <p:sp>
        <p:nvSpPr>
          <p:cNvPr id="143376" name="Rectangles 143375"/>
          <p:cNvSpPr/>
          <p:nvPr/>
        </p:nvSpPr>
        <p:spPr>
          <a:xfrm>
            <a:off x="819150" y="2246313"/>
            <a:ext cx="654050" cy="366712"/>
          </a:xfrm>
          <a:prstGeom prst="rect">
            <a:avLst/>
          </a:prstGeom>
          <a:noFill/>
          <a:ln w="9525">
            <a:noFill/>
          </a:ln>
        </p:spPr>
        <p:txBody>
          <a:bodyPr wrap="none" lIns="92075" tIns="46038" rIns="92075" bIns="46038">
            <a:spAutoFit/>
          </a:bodyPr>
          <a:p>
            <a:r>
              <a:rPr sz="1800">
                <a:latin typeface="Arial" panose="020B0604020202020204" pitchFamily="34" charset="0"/>
              </a:rPr>
              <a:t>(1,1)</a:t>
            </a:r>
            <a:endParaRPr sz="1800">
              <a:latin typeface="Arial" panose="020B0604020202020204" pitchFamily="34" charset="0"/>
            </a:endParaRPr>
          </a:p>
        </p:txBody>
      </p:sp>
      <p:sp>
        <p:nvSpPr>
          <p:cNvPr id="143377" name="Rectangles 143376"/>
          <p:cNvSpPr/>
          <p:nvPr/>
        </p:nvSpPr>
        <p:spPr>
          <a:xfrm>
            <a:off x="3630613" y="2122488"/>
            <a:ext cx="615950" cy="366712"/>
          </a:xfrm>
          <a:prstGeom prst="rect">
            <a:avLst/>
          </a:prstGeom>
          <a:noFill/>
          <a:ln w="9525">
            <a:noFill/>
          </a:ln>
        </p:spPr>
        <p:txBody>
          <a:bodyPr wrap="none" lIns="92075" tIns="46038" rIns="92075" bIns="46038">
            <a:spAutoFit/>
          </a:bodyPr>
          <a:p>
            <a:r>
              <a:rPr sz="1800">
                <a:latin typeface="Arial" panose="020B0604020202020204" pitchFamily="34" charset="0"/>
              </a:rPr>
              <a:t>(0,*)</a:t>
            </a:r>
            <a:endParaRPr sz="1800">
              <a:latin typeface="Arial" panose="020B0604020202020204" pitchFamily="34" charset="0"/>
            </a:endParaRPr>
          </a:p>
        </p:txBody>
      </p:sp>
      <p:sp>
        <p:nvSpPr>
          <p:cNvPr id="143378" name="Rectangles 143377"/>
          <p:cNvSpPr/>
          <p:nvPr/>
        </p:nvSpPr>
        <p:spPr>
          <a:xfrm>
            <a:off x="4924425" y="2070100"/>
            <a:ext cx="615950" cy="366713"/>
          </a:xfrm>
          <a:prstGeom prst="rect">
            <a:avLst/>
          </a:prstGeom>
          <a:noFill/>
          <a:ln w="9525">
            <a:noFill/>
          </a:ln>
        </p:spPr>
        <p:txBody>
          <a:bodyPr wrap="none" lIns="92075" tIns="46038" rIns="92075" bIns="46038">
            <a:spAutoFit/>
          </a:bodyPr>
          <a:p>
            <a:r>
              <a:rPr sz="1800">
                <a:latin typeface="Arial" panose="020B0604020202020204" pitchFamily="34" charset="0"/>
              </a:rPr>
              <a:t>(0,*)</a:t>
            </a:r>
            <a:endParaRPr sz="1800">
              <a:latin typeface="Arial" panose="020B0604020202020204" pitchFamily="34" charset="0"/>
            </a:endParaRPr>
          </a:p>
        </p:txBody>
      </p:sp>
      <p:sp>
        <p:nvSpPr>
          <p:cNvPr id="143379" name="Rectangles 143378"/>
          <p:cNvSpPr/>
          <p:nvPr/>
        </p:nvSpPr>
        <p:spPr>
          <a:xfrm>
            <a:off x="4983163" y="3175000"/>
            <a:ext cx="615950" cy="366713"/>
          </a:xfrm>
          <a:prstGeom prst="rect">
            <a:avLst/>
          </a:prstGeom>
          <a:noFill/>
          <a:ln w="9525">
            <a:noFill/>
          </a:ln>
        </p:spPr>
        <p:txBody>
          <a:bodyPr wrap="none" lIns="92075" tIns="46038" rIns="92075" bIns="46038">
            <a:spAutoFit/>
          </a:bodyPr>
          <a:p>
            <a:r>
              <a:rPr sz="1800">
                <a:latin typeface="Arial" panose="020B0604020202020204" pitchFamily="34" charset="0"/>
              </a:rPr>
              <a:t>(0,*)</a:t>
            </a:r>
            <a:endParaRPr sz="1800">
              <a:latin typeface="Arial" panose="020B0604020202020204" pitchFamily="34" charset="0"/>
            </a:endParaRPr>
          </a:p>
        </p:txBody>
      </p:sp>
      <p:sp>
        <p:nvSpPr>
          <p:cNvPr id="143380" name="Rectangles 143379"/>
          <p:cNvSpPr/>
          <p:nvPr/>
        </p:nvSpPr>
        <p:spPr>
          <a:xfrm>
            <a:off x="1412875" y="2700338"/>
            <a:ext cx="615950" cy="366712"/>
          </a:xfrm>
          <a:prstGeom prst="rect">
            <a:avLst/>
          </a:prstGeom>
          <a:noFill/>
          <a:ln w="9525">
            <a:noFill/>
          </a:ln>
        </p:spPr>
        <p:txBody>
          <a:bodyPr wrap="none" lIns="92075" tIns="46038" rIns="92075" bIns="46038">
            <a:spAutoFit/>
          </a:bodyPr>
          <a:p>
            <a:r>
              <a:rPr sz="1800">
                <a:latin typeface="Arial" panose="020B0604020202020204" pitchFamily="34" charset="0"/>
              </a:rPr>
              <a:t>(0,*)</a:t>
            </a:r>
            <a:endParaRPr sz="1800">
              <a:latin typeface="Arial" panose="020B0604020202020204" pitchFamily="34" charset="0"/>
            </a:endParaRPr>
          </a:p>
        </p:txBody>
      </p:sp>
      <p:grpSp>
        <p:nvGrpSpPr>
          <p:cNvPr id="143382" name="Group 143381"/>
          <p:cNvGrpSpPr/>
          <p:nvPr/>
        </p:nvGrpSpPr>
        <p:grpSpPr>
          <a:xfrm>
            <a:off x="228600" y="3886200"/>
            <a:ext cx="8705850" cy="2406650"/>
            <a:chOff x="186" y="2793"/>
            <a:chExt cx="5484" cy="1516"/>
          </a:xfrm>
        </p:grpSpPr>
        <p:sp>
          <p:nvSpPr>
            <p:cNvPr id="143383" name="Rectangles 143382"/>
            <p:cNvSpPr/>
            <p:nvPr/>
          </p:nvSpPr>
          <p:spPr>
            <a:xfrm>
              <a:off x="186" y="2803"/>
              <a:ext cx="1033" cy="250"/>
            </a:xfrm>
            <a:prstGeom prst="rect">
              <a:avLst/>
            </a:prstGeom>
            <a:noFill/>
            <a:ln w="9525">
              <a:noFill/>
            </a:ln>
          </p:spPr>
          <p:txBody>
            <a:bodyPr wrap="none" lIns="92075" tIns="46038" rIns="92075" bIns="46038">
              <a:spAutoFit/>
            </a:bodyPr>
            <a:p>
              <a:r>
                <a:rPr>
                  <a:solidFill>
                    <a:schemeClr val="tx2"/>
                  </a:solidFill>
                  <a:latin typeface="Arial" panose="020B0604020202020204" pitchFamily="34" charset="0"/>
                </a:rPr>
                <a:t>CUSTOMER</a:t>
              </a:r>
              <a:endParaRPr>
                <a:solidFill>
                  <a:schemeClr val="tx2"/>
                </a:solidFill>
                <a:latin typeface="Arial" panose="020B0604020202020204" pitchFamily="34" charset="0"/>
              </a:endParaRPr>
            </a:p>
          </p:txBody>
        </p:sp>
        <p:sp>
          <p:nvSpPr>
            <p:cNvPr id="143384" name="Rectangles 143383"/>
            <p:cNvSpPr/>
            <p:nvPr/>
          </p:nvSpPr>
          <p:spPr>
            <a:xfrm>
              <a:off x="1710" y="2793"/>
              <a:ext cx="3877" cy="250"/>
            </a:xfrm>
            <a:prstGeom prst="rect">
              <a:avLst/>
            </a:prstGeom>
            <a:noFill/>
            <a:ln w="9525">
              <a:noFill/>
            </a:ln>
          </p:spPr>
          <p:txBody>
            <a:bodyPr lIns="92075" tIns="46038" rIns="92075" bIns="46038">
              <a:spAutoFit/>
            </a:bodyPr>
            <a:p>
              <a:r>
                <a:rPr>
                  <a:latin typeface="Arial" panose="020B0604020202020204" pitchFamily="34" charset="0"/>
                </a:rPr>
                <a:t>(</a:t>
              </a:r>
              <a:r>
                <a:rPr u="sng">
                  <a:latin typeface="Arial" panose="020B0604020202020204" pitchFamily="34" charset="0"/>
                </a:rPr>
                <a:t>Customer#</a:t>
              </a:r>
              <a:r>
                <a:rPr>
                  <a:latin typeface="Arial" panose="020B0604020202020204" pitchFamily="34" charset="0"/>
                </a:rPr>
                <a:t>, </a:t>
              </a:r>
              <a:r>
                <a:rPr u="sng" err="1">
                  <a:latin typeface="Arial" panose="020B0604020202020204" pitchFamily="34" charset="0"/>
                </a:rPr>
                <a:t>CustomerName</a:t>
              </a:r>
              <a:r>
                <a:rPr>
                  <a:latin typeface="Arial" panose="020B0604020202020204" pitchFamily="34" charset="0"/>
                </a:rPr>
                <a:t>, Street, City, State, Zip)</a:t>
              </a:r>
              <a:endParaRPr>
                <a:latin typeface="Arial" panose="020B0604020202020204" pitchFamily="34" charset="0"/>
              </a:endParaRPr>
            </a:p>
          </p:txBody>
        </p:sp>
        <p:sp>
          <p:nvSpPr>
            <p:cNvPr id="143385" name="Rectangles 143384"/>
            <p:cNvSpPr/>
            <p:nvPr/>
          </p:nvSpPr>
          <p:spPr>
            <a:xfrm>
              <a:off x="186" y="3038"/>
              <a:ext cx="1310" cy="250"/>
            </a:xfrm>
            <a:prstGeom prst="rect">
              <a:avLst/>
            </a:prstGeom>
            <a:noFill/>
            <a:ln w="9525">
              <a:noFill/>
            </a:ln>
          </p:spPr>
          <p:txBody>
            <a:bodyPr wrap="none" lIns="92075" tIns="46038" rIns="92075" bIns="46038">
              <a:spAutoFit/>
            </a:bodyPr>
            <a:p>
              <a:r>
                <a:rPr>
                  <a:solidFill>
                    <a:schemeClr val="tx2"/>
                  </a:solidFill>
                  <a:latin typeface="Arial" panose="020B0604020202020204" pitchFamily="34" charset="0"/>
                </a:rPr>
                <a:t>SALESPERSON</a:t>
              </a:r>
              <a:endParaRPr>
                <a:solidFill>
                  <a:schemeClr val="tx2"/>
                </a:solidFill>
                <a:latin typeface="Arial" panose="020B0604020202020204" pitchFamily="34" charset="0"/>
              </a:endParaRPr>
            </a:p>
          </p:txBody>
        </p:sp>
        <p:sp>
          <p:nvSpPr>
            <p:cNvPr id="143386" name="Rectangles 143385"/>
            <p:cNvSpPr/>
            <p:nvPr/>
          </p:nvSpPr>
          <p:spPr>
            <a:xfrm>
              <a:off x="1710" y="3066"/>
              <a:ext cx="2642" cy="250"/>
            </a:xfrm>
            <a:prstGeom prst="rect">
              <a:avLst/>
            </a:prstGeom>
            <a:noFill/>
            <a:ln w="9525">
              <a:noFill/>
            </a:ln>
          </p:spPr>
          <p:txBody>
            <a:bodyPr wrap="none" lIns="92075" tIns="46038" rIns="92075" bIns="46038">
              <a:spAutoFit/>
            </a:bodyPr>
            <a:p>
              <a:r>
                <a:rPr>
                  <a:latin typeface="Arial" panose="020B0604020202020204" pitchFamily="34" charset="0"/>
                </a:rPr>
                <a:t>(</a:t>
              </a:r>
              <a:r>
                <a:rPr u="sng" err="1">
                  <a:latin typeface="Arial" panose="020B0604020202020204" pitchFamily="34" charset="0"/>
                </a:rPr>
                <a:t>SalesPerson</a:t>
              </a:r>
              <a:r>
                <a:rPr u="sng">
                  <a:latin typeface="Arial" panose="020B0604020202020204" pitchFamily="34" charset="0"/>
                </a:rPr>
                <a:t>#,</a:t>
              </a:r>
              <a:r>
                <a:rPr>
                  <a:latin typeface="Arial" panose="020B0604020202020204" pitchFamily="34" charset="0"/>
                </a:rPr>
                <a:t> </a:t>
              </a:r>
              <a:r>
                <a:rPr u="sng" err="1">
                  <a:latin typeface="Arial" panose="020B0604020202020204" pitchFamily="34" charset="0"/>
                </a:rPr>
                <a:t>SalesPersonName</a:t>
              </a:r>
              <a:r>
                <a:rPr>
                  <a:latin typeface="Arial" panose="020B0604020202020204" pitchFamily="34" charset="0"/>
                </a:rPr>
                <a:t>)</a:t>
              </a:r>
              <a:endParaRPr>
                <a:latin typeface="Arial" panose="020B0604020202020204" pitchFamily="34" charset="0"/>
              </a:endParaRPr>
            </a:p>
          </p:txBody>
        </p:sp>
        <p:sp>
          <p:nvSpPr>
            <p:cNvPr id="143387" name="Rectangles 143386"/>
            <p:cNvSpPr/>
            <p:nvPr/>
          </p:nvSpPr>
          <p:spPr>
            <a:xfrm>
              <a:off x="186" y="3638"/>
              <a:ext cx="1265" cy="250"/>
            </a:xfrm>
            <a:prstGeom prst="rect">
              <a:avLst/>
            </a:prstGeom>
            <a:noFill/>
            <a:ln w="9525">
              <a:noFill/>
            </a:ln>
          </p:spPr>
          <p:txBody>
            <a:bodyPr wrap="none" lIns="92075" tIns="46038" rIns="92075" bIns="46038">
              <a:spAutoFit/>
            </a:bodyPr>
            <a:p>
              <a:r>
                <a:rPr>
                  <a:solidFill>
                    <a:schemeClr val="tx2"/>
                  </a:solidFill>
                  <a:latin typeface="Arial" panose="020B0604020202020204" pitchFamily="34" charset="0"/>
                </a:rPr>
                <a:t>SALES-ORDER</a:t>
              </a:r>
              <a:endParaRPr>
                <a:solidFill>
                  <a:schemeClr val="tx2"/>
                </a:solidFill>
                <a:latin typeface="Arial" panose="020B0604020202020204" pitchFamily="34" charset="0"/>
              </a:endParaRPr>
            </a:p>
          </p:txBody>
        </p:sp>
        <p:sp>
          <p:nvSpPr>
            <p:cNvPr id="143388" name="Rectangles 143387"/>
            <p:cNvSpPr/>
            <p:nvPr/>
          </p:nvSpPr>
          <p:spPr>
            <a:xfrm>
              <a:off x="1710" y="3640"/>
              <a:ext cx="3942" cy="442"/>
            </a:xfrm>
            <a:prstGeom prst="rect">
              <a:avLst/>
            </a:prstGeom>
            <a:noFill/>
            <a:ln w="9525">
              <a:noFill/>
            </a:ln>
          </p:spPr>
          <p:txBody>
            <a:bodyPr wrap="none" lIns="92075" tIns="46038" rIns="92075" bIns="46038">
              <a:spAutoFit/>
            </a:bodyPr>
            <a:p>
              <a:r>
                <a:rPr>
                  <a:latin typeface="Arial" panose="020B0604020202020204" pitchFamily="34" charset="0"/>
                </a:rPr>
                <a:t>(</a:t>
              </a:r>
              <a:r>
                <a:rPr u="sng">
                  <a:latin typeface="Arial" panose="020B0604020202020204" pitchFamily="34" charset="0"/>
                </a:rPr>
                <a:t>Order#</a:t>
              </a:r>
              <a:r>
                <a:rPr>
                  <a:latin typeface="Arial" panose="020B0604020202020204" pitchFamily="34" charset="0"/>
                </a:rPr>
                <a:t>, Date, [Customer#], [</a:t>
              </a:r>
              <a:r>
                <a:rPr err="1">
                  <a:latin typeface="Arial" panose="020B0604020202020204" pitchFamily="34" charset="0"/>
                </a:rPr>
                <a:t>SalesPerson#],Subtotal</a:t>
              </a:r>
              <a:r>
                <a:rPr>
                  <a:latin typeface="Arial" panose="020B0604020202020204" pitchFamily="34" charset="0"/>
                </a:rPr>
                <a:t>, </a:t>
              </a:r>
              <a:br>
                <a:rPr>
                  <a:latin typeface="Arial" panose="020B0604020202020204" pitchFamily="34" charset="0"/>
                </a:rPr>
              </a:br>
              <a:r>
                <a:rPr>
                  <a:latin typeface="Arial" panose="020B0604020202020204" pitchFamily="34" charset="0"/>
                </a:rPr>
                <a:t>Tax, Total)</a:t>
              </a:r>
              <a:endParaRPr>
                <a:latin typeface="Arial" panose="020B0604020202020204" pitchFamily="34" charset="0"/>
              </a:endParaRPr>
            </a:p>
          </p:txBody>
        </p:sp>
        <p:sp>
          <p:nvSpPr>
            <p:cNvPr id="143389" name="Rectangles 143388"/>
            <p:cNvSpPr/>
            <p:nvPr/>
          </p:nvSpPr>
          <p:spPr>
            <a:xfrm>
              <a:off x="196" y="3345"/>
              <a:ext cx="498" cy="250"/>
            </a:xfrm>
            <a:prstGeom prst="rect">
              <a:avLst/>
            </a:prstGeom>
            <a:noFill/>
            <a:ln w="9525">
              <a:noFill/>
            </a:ln>
          </p:spPr>
          <p:txBody>
            <a:bodyPr wrap="none" lIns="92075" tIns="46038" rIns="92075" bIns="46038">
              <a:spAutoFit/>
            </a:bodyPr>
            <a:p>
              <a:r>
                <a:rPr>
                  <a:solidFill>
                    <a:schemeClr val="tx2"/>
                  </a:solidFill>
                  <a:latin typeface="Arial" panose="020B0604020202020204" pitchFamily="34" charset="0"/>
                </a:rPr>
                <a:t>ITEM</a:t>
              </a:r>
              <a:endParaRPr>
                <a:solidFill>
                  <a:schemeClr val="tx2"/>
                </a:solidFill>
                <a:latin typeface="Arial" panose="020B0604020202020204" pitchFamily="34" charset="0"/>
              </a:endParaRPr>
            </a:p>
          </p:txBody>
        </p:sp>
        <p:sp>
          <p:nvSpPr>
            <p:cNvPr id="143390" name="Rectangles 143389"/>
            <p:cNvSpPr/>
            <p:nvPr/>
          </p:nvSpPr>
          <p:spPr>
            <a:xfrm>
              <a:off x="1710" y="3354"/>
              <a:ext cx="2025" cy="250"/>
            </a:xfrm>
            <a:prstGeom prst="rect">
              <a:avLst/>
            </a:prstGeom>
            <a:noFill/>
            <a:ln w="9525">
              <a:noFill/>
            </a:ln>
          </p:spPr>
          <p:txBody>
            <a:bodyPr wrap="none" lIns="92075" tIns="46038" rIns="92075" bIns="46038">
              <a:spAutoFit/>
            </a:bodyPr>
            <a:p>
              <a:r>
                <a:rPr>
                  <a:latin typeface="Arial" panose="020B0604020202020204" pitchFamily="34" charset="0"/>
                </a:rPr>
                <a:t>(</a:t>
              </a:r>
              <a:r>
                <a:rPr u="sng">
                  <a:latin typeface="Arial" panose="020B0604020202020204" pitchFamily="34" charset="0"/>
                </a:rPr>
                <a:t>Item#</a:t>
              </a:r>
              <a:r>
                <a:rPr>
                  <a:latin typeface="Arial" panose="020B0604020202020204" pitchFamily="34" charset="0"/>
                </a:rPr>
                <a:t>, Name, Description)</a:t>
              </a:r>
              <a:endParaRPr>
                <a:latin typeface="Arial" panose="020B0604020202020204" pitchFamily="34" charset="0"/>
              </a:endParaRPr>
            </a:p>
          </p:txBody>
        </p:sp>
        <p:sp>
          <p:nvSpPr>
            <p:cNvPr id="143391" name="Rectangles 143390"/>
            <p:cNvSpPr/>
            <p:nvPr/>
          </p:nvSpPr>
          <p:spPr>
            <a:xfrm>
              <a:off x="1730" y="4057"/>
              <a:ext cx="3940" cy="250"/>
            </a:xfrm>
            <a:prstGeom prst="rect">
              <a:avLst/>
            </a:prstGeom>
            <a:noFill/>
            <a:ln w="9525">
              <a:noFill/>
            </a:ln>
          </p:spPr>
          <p:txBody>
            <a:bodyPr wrap="none" lIns="92075" tIns="46038" rIns="92075" bIns="46038">
              <a:spAutoFit/>
            </a:bodyPr>
            <a:p>
              <a:r>
                <a:rPr>
                  <a:latin typeface="Arial" panose="020B0604020202020204" pitchFamily="34" charset="0"/>
                </a:rPr>
                <a:t>(</a:t>
              </a:r>
              <a:r>
                <a:rPr u="sng" err="1">
                  <a:latin typeface="Arial" panose="020B0604020202020204" pitchFamily="34" charset="0"/>
                </a:rPr>
                <a:t>LineItem</a:t>
              </a:r>
              <a:r>
                <a:rPr u="sng">
                  <a:latin typeface="Arial" panose="020B0604020202020204" pitchFamily="34" charset="0"/>
                </a:rPr>
                <a:t>#</a:t>
              </a:r>
              <a:r>
                <a:rPr>
                  <a:latin typeface="Arial" panose="020B0604020202020204" pitchFamily="34" charset="0"/>
                </a:rPr>
                <a:t>, [Order#],Quantity, [Item#], </a:t>
              </a:r>
              <a:r>
                <a:rPr err="1">
                  <a:latin typeface="Arial" panose="020B0604020202020204" pitchFamily="34" charset="0"/>
                </a:rPr>
                <a:t>ExtendedPrice</a:t>
              </a:r>
              <a:r>
                <a:rPr>
                  <a:latin typeface="Arial" panose="020B0604020202020204" pitchFamily="34" charset="0"/>
                </a:rPr>
                <a:t>)</a:t>
              </a:r>
              <a:endParaRPr>
                <a:latin typeface="Arial" panose="020B0604020202020204" pitchFamily="34" charset="0"/>
              </a:endParaRPr>
            </a:p>
          </p:txBody>
        </p:sp>
        <p:sp>
          <p:nvSpPr>
            <p:cNvPr id="143392" name="Rectangles 143391"/>
            <p:cNvSpPr/>
            <p:nvPr/>
          </p:nvSpPr>
          <p:spPr>
            <a:xfrm>
              <a:off x="206" y="4059"/>
              <a:ext cx="1460" cy="250"/>
            </a:xfrm>
            <a:prstGeom prst="rect">
              <a:avLst/>
            </a:prstGeom>
            <a:noFill/>
            <a:ln w="9525">
              <a:noFill/>
            </a:ln>
          </p:spPr>
          <p:txBody>
            <a:bodyPr wrap="none" lIns="92075" tIns="46038" rIns="92075" bIns="46038">
              <a:spAutoFit/>
            </a:bodyPr>
            <a:p>
              <a:r>
                <a:rPr>
                  <a:solidFill>
                    <a:schemeClr val="tx2"/>
                  </a:solidFill>
                  <a:latin typeface="Arial" panose="020B0604020202020204" pitchFamily="34" charset="0"/>
                </a:rPr>
                <a:t>ITEMS-ORDERED</a:t>
              </a:r>
              <a:endParaRPr>
                <a:solidFill>
                  <a:schemeClr val="tx2"/>
                </a:solidFill>
                <a:latin typeface="Arial" panose="020B0604020202020204" pitchFamily="34"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82"/>
                                        </p:tgtEl>
                                        <p:attrNameLst>
                                          <p:attrName>style.visibility</p:attrName>
                                        </p:attrNameLst>
                                      </p:cBhvr>
                                      <p:to>
                                        <p:strVal val="visible"/>
                                      </p:to>
                                    </p:set>
                                    <p:anim calcmode="lin" valueType="num">
                                      <p:cBhvr additive="base">
                                        <p:cTn id="7" dur="500" fill="hold"/>
                                        <p:tgtEl>
                                          <p:spTgt spid="143382"/>
                                        </p:tgtEl>
                                        <p:attrNameLst>
                                          <p:attrName>ppt_x</p:attrName>
                                        </p:attrNameLst>
                                      </p:cBhvr>
                                      <p:tavLst>
                                        <p:tav tm="0">
                                          <p:val>
                                            <p:strVal val="#ppt_x"/>
                                          </p:val>
                                        </p:tav>
                                        <p:tav tm="100000">
                                          <p:val>
                                            <p:strVal val="#ppt_x"/>
                                          </p:val>
                                        </p:tav>
                                      </p:tavLst>
                                    </p:anim>
                                    <p:anim calcmode="lin" valueType="num">
                                      <p:cBhvr additive="base">
                                        <p:cTn id="8" dur="500" fill="hold"/>
                                        <p:tgtEl>
                                          <p:spTgt spid="1433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Title 50177"/>
          <p:cNvSpPr>
            <a:spLocks noGrp="1"/>
          </p:cNvSpPr>
          <p:nvPr>
            <p:ph type="title"/>
          </p:nvPr>
        </p:nvSpPr>
        <p:spPr>
          <a:ln/>
        </p:spPr>
        <p:txBody>
          <a:bodyPr vert="horz" wrap="square" lIns="92075" tIns="46038" rIns="92075" bIns="46038" anchor="ctr" anchorCtr="0"/>
          <a:p>
            <a:pPr>
              <a:lnSpc>
                <a:spcPct val="90000"/>
              </a:lnSpc>
            </a:pPr>
            <a:r>
              <a:rPr sz="2800" b="1"/>
              <a:t>Exhibit 4-14 Linking the Order Recording Process with the Data Repository</a:t>
            </a:r>
            <a:endParaRPr sz="2800" b="1"/>
          </a:p>
        </p:txBody>
      </p:sp>
      <p:sp>
        <p:nvSpPr>
          <p:cNvPr id="50179" name="Oval 50178"/>
          <p:cNvSpPr/>
          <p:nvPr/>
        </p:nvSpPr>
        <p:spPr>
          <a:xfrm>
            <a:off x="2735263" y="2590800"/>
            <a:ext cx="1989137" cy="1717675"/>
          </a:xfrm>
          <a:prstGeom prst="ellipse">
            <a:avLst/>
          </a:prstGeom>
          <a:solidFill>
            <a:schemeClr val="accent1"/>
          </a:solidFill>
          <a:ln w="12700" cap="flat" cmpd="sng">
            <a:solidFill>
              <a:schemeClr val="tx1"/>
            </a:solidFill>
            <a:prstDash val="solid"/>
            <a:headEnd type="none" w="med" len="med"/>
            <a:tailEnd type="none" w="med" len="med"/>
          </a:ln>
        </p:spPr>
        <p:txBody>
          <a:bodyPr wrap="none" lIns="92075" tIns="46038" rIns="92075" bIns="46038" anchor="ctr" anchorCtr="0"/>
          <a:p>
            <a:pPr algn="ctr"/>
            <a:r>
              <a:rPr sz="2400"/>
              <a:t>Record</a:t>
            </a:r>
            <a:endParaRPr sz="2400"/>
          </a:p>
          <a:p>
            <a:pPr algn="ctr"/>
            <a:r>
              <a:rPr sz="2400"/>
              <a:t>Sale</a:t>
            </a:r>
            <a:endParaRPr sz="2400"/>
          </a:p>
        </p:txBody>
      </p:sp>
      <p:sp>
        <p:nvSpPr>
          <p:cNvPr id="50180" name="Straight Connector 50179"/>
          <p:cNvSpPr/>
          <p:nvPr/>
        </p:nvSpPr>
        <p:spPr>
          <a:xfrm flipV="1">
            <a:off x="609600" y="3505200"/>
            <a:ext cx="2133600" cy="0"/>
          </a:xfrm>
          <a:prstGeom prst="line">
            <a:avLst/>
          </a:prstGeom>
          <a:ln w="12700" cap="flat" cmpd="sng">
            <a:solidFill>
              <a:schemeClr val="tx1"/>
            </a:solidFill>
            <a:prstDash val="solid"/>
            <a:headEnd type="none" w="sm" len="sm"/>
            <a:tailEnd type="stealth" w="med" len="lg"/>
          </a:ln>
        </p:spPr>
      </p:sp>
      <p:sp>
        <p:nvSpPr>
          <p:cNvPr id="50181" name="Rectangles 50180"/>
          <p:cNvSpPr/>
          <p:nvPr/>
        </p:nvSpPr>
        <p:spPr>
          <a:xfrm>
            <a:off x="762000" y="3048000"/>
            <a:ext cx="1703388" cy="457200"/>
          </a:xfrm>
          <a:prstGeom prst="rect">
            <a:avLst/>
          </a:prstGeom>
          <a:noFill/>
          <a:ln w="9525">
            <a:noFill/>
          </a:ln>
        </p:spPr>
        <p:txBody>
          <a:bodyPr lIns="92075" tIns="46038" rIns="92075" bIns="46038">
            <a:spAutoFit/>
          </a:bodyPr>
          <a:p>
            <a:r>
              <a:rPr sz="2400"/>
              <a:t>Order-Data</a:t>
            </a:r>
            <a:endParaRPr sz="2400"/>
          </a:p>
        </p:txBody>
      </p:sp>
      <p:sp>
        <p:nvSpPr>
          <p:cNvPr id="50183" name="Rectangles 50182"/>
          <p:cNvSpPr/>
          <p:nvPr/>
        </p:nvSpPr>
        <p:spPr>
          <a:xfrm>
            <a:off x="5280025" y="2713038"/>
            <a:ext cx="2227263" cy="1558925"/>
          </a:xfrm>
          <a:prstGeom prst="rect">
            <a:avLst/>
          </a:prstGeom>
          <a:noFill/>
          <a:ln w="9525">
            <a:noFill/>
          </a:ln>
        </p:spPr>
        <p:txBody>
          <a:bodyPr/>
          <a:p>
            <a:endParaRPr lang="en-US"/>
          </a:p>
        </p:txBody>
      </p:sp>
      <p:sp>
        <p:nvSpPr>
          <p:cNvPr id="50187" name="Rectangles 50186"/>
          <p:cNvSpPr/>
          <p:nvPr/>
        </p:nvSpPr>
        <p:spPr>
          <a:xfrm>
            <a:off x="5635625" y="1922463"/>
            <a:ext cx="1670050" cy="396875"/>
          </a:xfrm>
          <a:prstGeom prst="rect">
            <a:avLst/>
          </a:prstGeom>
          <a:noFill/>
          <a:ln w="9525">
            <a:noFill/>
          </a:ln>
        </p:spPr>
        <p:txBody>
          <a:bodyPr wrap="none" lIns="92075" tIns="46038" rIns="92075" bIns="46038">
            <a:spAutoFit/>
          </a:bodyPr>
          <a:p>
            <a:r>
              <a:t>INVENTORY</a:t>
            </a:r>
          </a:p>
        </p:txBody>
      </p:sp>
      <p:sp>
        <p:nvSpPr>
          <p:cNvPr id="50188" name="Straight Connector 50187"/>
          <p:cNvSpPr/>
          <p:nvPr/>
        </p:nvSpPr>
        <p:spPr>
          <a:xfrm>
            <a:off x="5635625" y="1905000"/>
            <a:ext cx="1619250" cy="0"/>
          </a:xfrm>
          <a:prstGeom prst="line">
            <a:avLst/>
          </a:prstGeom>
          <a:ln w="12700" cap="flat" cmpd="sng">
            <a:solidFill>
              <a:schemeClr val="tx1"/>
            </a:solidFill>
            <a:prstDash val="solid"/>
            <a:headEnd type="none" w="sm" len="sm"/>
            <a:tailEnd type="none" w="sm" len="sm"/>
          </a:ln>
        </p:spPr>
      </p:sp>
      <p:sp>
        <p:nvSpPr>
          <p:cNvPr id="50189" name="Straight Connector 50188"/>
          <p:cNvSpPr/>
          <p:nvPr/>
        </p:nvSpPr>
        <p:spPr>
          <a:xfrm>
            <a:off x="5635625" y="2286000"/>
            <a:ext cx="1619250" cy="0"/>
          </a:xfrm>
          <a:prstGeom prst="line">
            <a:avLst/>
          </a:prstGeom>
          <a:ln w="12700" cap="flat" cmpd="sng">
            <a:solidFill>
              <a:schemeClr val="tx1"/>
            </a:solidFill>
            <a:prstDash val="solid"/>
            <a:headEnd type="none" w="sm" len="sm"/>
            <a:tailEnd type="none" w="sm" len="sm"/>
          </a:ln>
        </p:spPr>
      </p:sp>
      <p:sp>
        <p:nvSpPr>
          <p:cNvPr id="50214" name="Rectangles 50213"/>
          <p:cNvSpPr/>
          <p:nvPr/>
        </p:nvSpPr>
        <p:spPr>
          <a:xfrm>
            <a:off x="5635625" y="2590800"/>
            <a:ext cx="1047750" cy="396875"/>
          </a:xfrm>
          <a:prstGeom prst="rect">
            <a:avLst/>
          </a:prstGeom>
          <a:noFill/>
          <a:ln w="9525">
            <a:noFill/>
          </a:ln>
        </p:spPr>
        <p:txBody>
          <a:bodyPr wrap="none" lIns="92075" tIns="46038" rIns="92075" bIns="46038">
            <a:spAutoFit/>
          </a:bodyPr>
          <a:p>
            <a:r>
              <a:t>ORDER</a:t>
            </a:r>
          </a:p>
        </p:txBody>
      </p:sp>
      <p:sp>
        <p:nvSpPr>
          <p:cNvPr id="50215" name="Straight Connector 50214"/>
          <p:cNvSpPr/>
          <p:nvPr/>
        </p:nvSpPr>
        <p:spPr>
          <a:xfrm>
            <a:off x="5635625" y="2573338"/>
            <a:ext cx="1619250" cy="0"/>
          </a:xfrm>
          <a:prstGeom prst="line">
            <a:avLst/>
          </a:prstGeom>
          <a:ln w="12700" cap="flat" cmpd="sng">
            <a:solidFill>
              <a:schemeClr val="tx1"/>
            </a:solidFill>
            <a:prstDash val="solid"/>
            <a:headEnd type="none" w="sm" len="sm"/>
            <a:tailEnd type="none" w="sm" len="sm"/>
          </a:ln>
        </p:spPr>
      </p:sp>
      <p:sp>
        <p:nvSpPr>
          <p:cNvPr id="50216" name="Straight Connector 50215"/>
          <p:cNvSpPr/>
          <p:nvPr/>
        </p:nvSpPr>
        <p:spPr>
          <a:xfrm>
            <a:off x="5635625" y="2954338"/>
            <a:ext cx="1619250" cy="0"/>
          </a:xfrm>
          <a:prstGeom prst="line">
            <a:avLst/>
          </a:prstGeom>
          <a:ln w="12700" cap="flat" cmpd="sng">
            <a:solidFill>
              <a:schemeClr val="tx1"/>
            </a:solidFill>
            <a:prstDash val="solid"/>
            <a:headEnd type="none" w="sm" len="sm"/>
            <a:tailEnd type="none" w="sm" len="sm"/>
          </a:ln>
        </p:spPr>
      </p:sp>
      <p:sp>
        <p:nvSpPr>
          <p:cNvPr id="50217" name="Rectangles 50216"/>
          <p:cNvSpPr/>
          <p:nvPr/>
        </p:nvSpPr>
        <p:spPr>
          <a:xfrm>
            <a:off x="5635625" y="3276600"/>
            <a:ext cx="1570038" cy="396875"/>
          </a:xfrm>
          <a:prstGeom prst="rect">
            <a:avLst/>
          </a:prstGeom>
          <a:noFill/>
          <a:ln w="9525">
            <a:noFill/>
          </a:ln>
        </p:spPr>
        <p:txBody>
          <a:bodyPr wrap="none" lIns="92075" tIns="46038" rIns="92075" bIns="46038">
            <a:spAutoFit/>
          </a:bodyPr>
          <a:p>
            <a:r>
              <a:t>CUSTOMER</a:t>
            </a:r>
          </a:p>
        </p:txBody>
      </p:sp>
      <p:sp>
        <p:nvSpPr>
          <p:cNvPr id="50218" name="Straight Connector 50217"/>
          <p:cNvSpPr/>
          <p:nvPr/>
        </p:nvSpPr>
        <p:spPr>
          <a:xfrm>
            <a:off x="5635625" y="3259138"/>
            <a:ext cx="1619250" cy="0"/>
          </a:xfrm>
          <a:prstGeom prst="line">
            <a:avLst/>
          </a:prstGeom>
          <a:ln w="12700" cap="flat" cmpd="sng">
            <a:solidFill>
              <a:schemeClr val="tx1"/>
            </a:solidFill>
            <a:prstDash val="solid"/>
            <a:headEnd type="none" w="sm" len="sm"/>
            <a:tailEnd type="none" w="sm" len="sm"/>
          </a:ln>
        </p:spPr>
      </p:sp>
      <p:sp>
        <p:nvSpPr>
          <p:cNvPr id="50219" name="Straight Connector 50218"/>
          <p:cNvSpPr/>
          <p:nvPr/>
        </p:nvSpPr>
        <p:spPr>
          <a:xfrm>
            <a:off x="5635625" y="3640138"/>
            <a:ext cx="1619250" cy="0"/>
          </a:xfrm>
          <a:prstGeom prst="line">
            <a:avLst/>
          </a:prstGeom>
          <a:ln w="12700" cap="flat" cmpd="sng">
            <a:solidFill>
              <a:schemeClr val="tx1"/>
            </a:solidFill>
            <a:prstDash val="solid"/>
            <a:headEnd type="none" w="sm" len="sm"/>
            <a:tailEnd type="none" w="sm" len="sm"/>
          </a:ln>
        </p:spPr>
      </p:sp>
      <p:sp>
        <p:nvSpPr>
          <p:cNvPr id="50220" name="Rectangles 50219"/>
          <p:cNvSpPr/>
          <p:nvPr/>
        </p:nvSpPr>
        <p:spPr>
          <a:xfrm>
            <a:off x="5635625" y="3962400"/>
            <a:ext cx="2582863" cy="396875"/>
          </a:xfrm>
          <a:prstGeom prst="rect">
            <a:avLst/>
          </a:prstGeom>
          <a:noFill/>
          <a:ln w="9525">
            <a:noFill/>
          </a:ln>
        </p:spPr>
        <p:txBody>
          <a:bodyPr wrap="none" lIns="92075" tIns="46038" rIns="92075" bIns="46038">
            <a:spAutoFit/>
          </a:bodyPr>
          <a:p>
            <a:r>
              <a:t>ORDER PERSONNEL</a:t>
            </a:r>
          </a:p>
        </p:txBody>
      </p:sp>
      <p:sp>
        <p:nvSpPr>
          <p:cNvPr id="50221" name="Straight Connector 50220"/>
          <p:cNvSpPr/>
          <p:nvPr/>
        </p:nvSpPr>
        <p:spPr>
          <a:xfrm>
            <a:off x="5635625" y="3962400"/>
            <a:ext cx="2514600" cy="0"/>
          </a:xfrm>
          <a:prstGeom prst="line">
            <a:avLst/>
          </a:prstGeom>
          <a:ln w="12700" cap="flat" cmpd="sng">
            <a:solidFill>
              <a:schemeClr val="tx1"/>
            </a:solidFill>
            <a:prstDash val="solid"/>
            <a:headEnd type="none" w="sm" len="sm"/>
            <a:tailEnd type="none" w="sm" len="sm"/>
          </a:ln>
        </p:spPr>
      </p:sp>
      <p:sp>
        <p:nvSpPr>
          <p:cNvPr id="50222" name="Straight Connector 50221"/>
          <p:cNvSpPr/>
          <p:nvPr/>
        </p:nvSpPr>
        <p:spPr>
          <a:xfrm>
            <a:off x="5635625" y="4343400"/>
            <a:ext cx="2514600" cy="0"/>
          </a:xfrm>
          <a:prstGeom prst="line">
            <a:avLst/>
          </a:prstGeom>
          <a:ln w="12700" cap="flat" cmpd="sng">
            <a:solidFill>
              <a:schemeClr val="tx1"/>
            </a:solidFill>
            <a:prstDash val="solid"/>
            <a:headEnd type="none" w="sm" len="sm"/>
            <a:tailEnd type="none" w="sm" len="sm"/>
          </a:ln>
        </p:spPr>
      </p:sp>
      <p:sp>
        <p:nvSpPr>
          <p:cNvPr id="50223" name="Rectangles 50222"/>
          <p:cNvSpPr/>
          <p:nvPr/>
        </p:nvSpPr>
        <p:spPr>
          <a:xfrm>
            <a:off x="5635625" y="4648200"/>
            <a:ext cx="2617788" cy="396875"/>
          </a:xfrm>
          <a:prstGeom prst="rect">
            <a:avLst/>
          </a:prstGeom>
          <a:noFill/>
          <a:ln w="9525">
            <a:noFill/>
          </a:ln>
        </p:spPr>
        <p:txBody>
          <a:bodyPr wrap="none" lIns="92075" tIns="46038" rIns="92075" bIns="46038">
            <a:spAutoFit/>
          </a:bodyPr>
          <a:p>
            <a:r>
              <a:t>ORDER-INVENTORY</a:t>
            </a:r>
          </a:p>
        </p:txBody>
      </p:sp>
      <p:sp>
        <p:nvSpPr>
          <p:cNvPr id="50224" name="Straight Connector 50223"/>
          <p:cNvSpPr/>
          <p:nvPr/>
        </p:nvSpPr>
        <p:spPr>
          <a:xfrm>
            <a:off x="5635625" y="4648200"/>
            <a:ext cx="2514600" cy="0"/>
          </a:xfrm>
          <a:prstGeom prst="line">
            <a:avLst/>
          </a:prstGeom>
          <a:ln w="12700" cap="flat" cmpd="sng">
            <a:solidFill>
              <a:schemeClr val="tx1"/>
            </a:solidFill>
            <a:prstDash val="solid"/>
            <a:headEnd type="none" w="sm" len="sm"/>
            <a:tailEnd type="none" w="sm" len="sm"/>
          </a:ln>
        </p:spPr>
      </p:sp>
      <p:sp>
        <p:nvSpPr>
          <p:cNvPr id="50225" name="Straight Connector 50224"/>
          <p:cNvSpPr/>
          <p:nvPr/>
        </p:nvSpPr>
        <p:spPr>
          <a:xfrm>
            <a:off x="5635625" y="5029200"/>
            <a:ext cx="2514600" cy="0"/>
          </a:xfrm>
          <a:prstGeom prst="line">
            <a:avLst/>
          </a:prstGeom>
          <a:ln w="12700" cap="flat" cmpd="sng">
            <a:solidFill>
              <a:schemeClr val="tx1"/>
            </a:solidFill>
            <a:prstDash val="solid"/>
            <a:headEnd type="none" w="sm" len="sm"/>
            <a:tailEnd type="none" w="sm" len="sm"/>
          </a:ln>
        </p:spPr>
      </p:sp>
      <p:sp>
        <p:nvSpPr>
          <p:cNvPr id="50226" name="Straight Connector 50225"/>
          <p:cNvSpPr/>
          <p:nvPr/>
        </p:nvSpPr>
        <p:spPr>
          <a:xfrm flipH="1">
            <a:off x="4495800" y="2057400"/>
            <a:ext cx="1066800" cy="762000"/>
          </a:xfrm>
          <a:prstGeom prst="line">
            <a:avLst/>
          </a:prstGeom>
          <a:ln w="12700" cap="flat" cmpd="sng">
            <a:solidFill>
              <a:schemeClr val="tx1"/>
            </a:solidFill>
            <a:prstDash val="solid"/>
            <a:headEnd type="none" w="sm" len="sm"/>
            <a:tailEnd type="arrow" w="med" len="med"/>
          </a:ln>
        </p:spPr>
      </p:sp>
      <p:sp>
        <p:nvSpPr>
          <p:cNvPr id="50227" name="Straight Connector 50226"/>
          <p:cNvSpPr/>
          <p:nvPr/>
        </p:nvSpPr>
        <p:spPr>
          <a:xfrm flipV="1">
            <a:off x="4724400" y="2743200"/>
            <a:ext cx="838200" cy="304800"/>
          </a:xfrm>
          <a:prstGeom prst="line">
            <a:avLst/>
          </a:prstGeom>
          <a:ln w="12700" cap="flat" cmpd="sng">
            <a:solidFill>
              <a:schemeClr val="tx1"/>
            </a:solidFill>
            <a:prstDash val="solid"/>
            <a:headEnd type="none" w="sm" len="sm"/>
            <a:tailEnd type="arrow" w="med" len="med"/>
          </a:ln>
        </p:spPr>
      </p:sp>
      <p:sp>
        <p:nvSpPr>
          <p:cNvPr id="50228" name="Straight Connector 50227"/>
          <p:cNvSpPr/>
          <p:nvPr/>
        </p:nvSpPr>
        <p:spPr>
          <a:xfrm flipH="1">
            <a:off x="4724400" y="3429000"/>
            <a:ext cx="838200" cy="0"/>
          </a:xfrm>
          <a:prstGeom prst="line">
            <a:avLst/>
          </a:prstGeom>
          <a:ln w="12700" cap="flat" cmpd="sng">
            <a:solidFill>
              <a:schemeClr val="tx1"/>
            </a:solidFill>
            <a:prstDash val="solid"/>
            <a:headEnd type="none" w="sm" len="sm"/>
            <a:tailEnd type="arrow" w="med" len="med"/>
          </a:ln>
        </p:spPr>
      </p:sp>
      <p:sp>
        <p:nvSpPr>
          <p:cNvPr id="50229" name="Straight Connector 50228"/>
          <p:cNvSpPr/>
          <p:nvPr/>
        </p:nvSpPr>
        <p:spPr>
          <a:xfrm flipH="1" flipV="1">
            <a:off x="4648200" y="3810000"/>
            <a:ext cx="914400" cy="304800"/>
          </a:xfrm>
          <a:prstGeom prst="line">
            <a:avLst/>
          </a:prstGeom>
          <a:ln w="12700" cap="flat" cmpd="sng">
            <a:solidFill>
              <a:schemeClr val="tx1"/>
            </a:solidFill>
            <a:prstDash val="solid"/>
            <a:headEnd type="none" w="sm" len="sm"/>
            <a:tailEnd type="arrow" w="med" len="med"/>
          </a:ln>
        </p:spPr>
      </p:sp>
      <p:sp>
        <p:nvSpPr>
          <p:cNvPr id="50230" name="Straight Connector 50229"/>
          <p:cNvSpPr/>
          <p:nvPr/>
        </p:nvSpPr>
        <p:spPr>
          <a:xfrm>
            <a:off x="4419600" y="4114800"/>
            <a:ext cx="1219200" cy="762000"/>
          </a:xfrm>
          <a:prstGeom prst="line">
            <a:avLst/>
          </a:prstGeom>
          <a:ln w="12700" cap="flat" cmpd="sng">
            <a:solidFill>
              <a:schemeClr val="tx1"/>
            </a:solidFill>
            <a:prstDash val="solid"/>
            <a:headEnd type="none" w="sm" len="sm"/>
            <a:tailEnd type="arrow" w="med" len="med"/>
          </a:ln>
        </p:spPr>
      </p:sp>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Title 54273"/>
          <p:cNvSpPr>
            <a:spLocks noGrp="1"/>
          </p:cNvSpPr>
          <p:nvPr>
            <p:ph type="title"/>
          </p:nvPr>
        </p:nvSpPr>
        <p:spPr>
          <a:xfrm>
            <a:off x="304800" y="0"/>
            <a:ext cx="8229600" cy="1347788"/>
          </a:xfrm>
          <a:ln/>
        </p:spPr>
        <p:txBody>
          <a:bodyPr vert="horz" wrap="square" lIns="92075" tIns="46038" rIns="92075" bIns="46038" anchor="ctr" anchorCtr="0"/>
          <a:p>
            <a:pPr>
              <a:lnSpc>
                <a:spcPct val="90000"/>
              </a:lnSpc>
            </a:pPr>
            <a:r>
              <a:rPr sz="2800"/>
              <a:t>Exhibit 4-15</a:t>
            </a:r>
            <a:br>
              <a:rPr sz="2800"/>
            </a:br>
            <a:r>
              <a:rPr sz="2800"/>
              <a:t> Sample Maintenance Processes and Data Access</a:t>
            </a:r>
            <a:endParaRPr sz="2800"/>
          </a:p>
        </p:txBody>
      </p:sp>
      <p:sp>
        <p:nvSpPr>
          <p:cNvPr id="54275" name="Oval 54274"/>
          <p:cNvSpPr/>
          <p:nvPr/>
        </p:nvSpPr>
        <p:spPr>
          <a:xfrm>
            <a:off x="2932113" y="1447800"/>
            <a:ext cx="1757362" cy="1216025"/>
          </a:xfrm>
          <a:prstGeom prst="ellipse">
            <a:avLst/>
          </a:prstGeom>
          <a:solidFill>
            <a:schemeClr val="accent1"/>
          </a:solidFill>
          <a:ln w="12700" cap="flat" cmpd="sng">
            <a:solidFill>
              <a:schemeClr val="tx1"/>
            </a:solidFill>
            <a:prstDash val="solid"/>
            <a:headEnd type="none" w="med" len="med"/>
            <a:tailEnd type="none" w="med" len="med"/>
          </a:ln>
        </p:spPr>
        <p:txBody>
          <a:bodyPr lIns="92075" tIns="46038" rIns="92075" bIns="46038" anchor="ctr" anchorCtr="0"/>
          <a:p>
            <a:pPr algn="ctr"/>
            <a:r>
              <a:rPr sz="1800"/>
              <a:t>Update Bank</a:t>
            </a:r>
            <a:endParaRPr sz="1800"/>
          </a:p>
          <a:p>
            <a:pPr algn="ctr"/>
            <a:r>
              <a:rPr sz="1800"/>
              <a:t>Data</a:t>
            </a:r>
            <a:endParaRPr sz="1800"/>
          </a:p>
        </p:txBody>
      </p:sp>
      <p:sp>
        <p:nvSpPr>
          <p:cNvPr id="54276" name="Straight Connector 54275"/>
          <p:cNvSpPr/>
          <p:nvPr/>
        </p:nvSpPr>
        <p:spPr>
          <a:xfrm>
            <a:off x="603250" y="2025650"/>
            <a:ext cx="2189163" cy="0"/>
          </a:xfrm>
          <a:prstGeom prst="line">
            <a:avLst/>
          </a:prstGeom>
          <a:ln w="12700" cap="flat" cmpd="sng">
            <a:solidFill>
              <a:schemeClr val="tx1"/>
            </a:solidFill>
            <a:prstDash val="solid"/>
            <a:headEnd type="none" w="sm" len="sm"/>
            <a:tailEnd type="stealth" w="med" len="lg"/>
          </a:ln>
        </p:spPr>
      </p:sp>
      <p:sp>
        <p:nvSpPr>
          <p:cNvPr id="54277" name="Rectangles 54276"/>
          <p:cNvSpPr/>
          <p:nvPr/>
        </p:nvSpPr>
        <p:spPr>
          <a:xfrm>
            <a:off x="609600" y="1600200"/>
            <a:ext cx="1874838" cy="457200"/>
          </a:xfrm>
          <a:prstGeom prst="rect">
            <a:avLst/>
          </a:prstGeom>
          <a:noFill/>
          <a:ln w="9525">
            <a:noFill/>
          </a:ln>
        </p:spPr>
        <p:txBody>
          <a:bodyPr wrap="none" lIns="92075" tIns="46038" rIns="92075" bIns="46038">
            <a:spAutoFit/>
          </a:bodyPr>
          <a:p>
            <a:r>
              <a:rPr sz="2400"/>
              <a:t>Register-Data</a:t>
            </a:r>
            <a:endParaRPr sz="2400"/>
          </a:p>
        </p:txBody>
      </p:sp>
      <p:sp>
        <p:nvSpPr>
          <p:cNvPr id="54279" name="Straight Connector 54278"/>
          <p:cNvSpPr/>
          <p:nvPr/>
        </p:nvSpPr>
        <p:spPr>
          <a:xfrm>
            <a:off x="4724400" y="2057400"/>
            <a:ext cx="1295400" cy="0"/>
          </a:xfrm>
          <a:prstGeom prst="line">
            <a:avLst/>
          </a:prstGeom>
          <a:ln w="12700" cap="flat" cmpd="sng">
            <a:solidFill>
              <a:schemeClr val="tx1"/>
            </a:solidFill>
            <a:prstDash val="solid"/>
            <a:headEnd type="stealth" w="med" len="lg"/>
            <a:tailEnd type="stealth" w="med" len="lg"/>
          </a:ln>
        </p:spPr>
      </p:sp>
      <p:sp>
        <p:nvSpPr>
          <p:cNvPr id="54280" name="Oval 54279"/>
          <p:cNvSpPr/>
          <p:nvPr/>
        </p:nvSpPr>
        <p:spPr>
          <a:xfrm>
            <a:off x="2932113" y="2771775"/>
            <a:ext cx="1755775" cy="1216025"/>
          </a:xfrm>
          <a:prstGeom prst="ellipse">
            <a:avLst/>
          </a:prstGeom>
          <a:solidFill>
            <a:schemeClr val="accent1"/>
          </a:solidFill>
          <a:ln w="12700" cap="flat" cmpd="sng">
            <a:solidFill>
              <a:schemeClr val="tx1"/>
            </a:solidFill>
            <a:prstDash val="solid"/>
            <a:headEnd type="none" w="med" len="med"/>
            <a:tailEnd type="none" w="med" len="med"/>
          </a:ln>
        </p:spPr>
        <p:txBody>
          <a:bodyPr lIns="92075" tIns="46038" rIns="92075" bIns="46038" anchor="ctr" anchorCtr="0"/>
          <a:p>
            <a:pPr algn="ctr"/>
            <a:r>
              <a:rPr sz="1800"/>
              <a:t>Update Customer Data</a:t>
            </a:r>
            <a:endParaRPr sz="1800"/>
          </a:p>
        </p:txBody>
      </p:sp>
      <p:sp>
        <p:nvSpPr>
          <p:cNvPr id="54281" name="Straight Connector 54280"/>
          <p:cNvSpPr/>
          <p:nvPr/>
        </p:nvSpPr>
        <p:spPr>
          <a:xfrm>
            <a:off x="615950" y="3349625"/>
            <a:ext cx="2189163" cy="0"/>
          </a:xfrm>
          <a:prstGeom prst="line">
            <a:avLst/>
          </a:prstGeom>
          <a:ln w="12700" cap="flat" cmpd="sng">
            <a:solidFill>
              <a:schemeClr val="tx1"/>
            </a:solidFill>
            <a:prstDash val="solid"/>
            <a:headEnd type="none" w="sm" len="sm"/>
            <a:tailEnd type="stealth" w="med" len="lg"/>
          </a:ln>
        </p:spPr>
      </p:sp>
      <p:sp>
        <p:nvSpPr>
          <p:cNvPr id="54282" name="Rectangles 54281"/>
          <p:cNvSpPr/>
          <p:nvPr/>
        </p:nvSpPr>
        <p:spPr>
          <a:xfrm>
            <a:off x="623888" y="2924175"/>
            <a:ext cx="2044700" cy="457200"/>
          </a:xfrm>
          <a:prstGeom prst="rect">
            <a:avLst/>
          </a:prstGeom>
          <a:noFill/>
          <a:ln w="9525">
            <a:noFill/>
          </a:ln>
        </p:spPr>
        <p:txBody>
          <a:bodyPr wrap="none" lIns="92075" tIns="46038" rIns="92075" bIns="46038">
            <a:spAutoFit/>
          </a:bodyPr>
          <a:p>
            <a:r>
              <a:rPr sz="2400"/>
              <a:t>Customer-Data</a:t>
            </a:r>
            <a:endParaRPr sz="2400"/>
          </a:p>
        </p:txBody>
      </p:sp>
      <p:sp>
        <p:nvSpPr>
          <p:cNvPr id="54284" name="Straight Connector 54283"/>
          <p:cNvSpPr/>
          <p:nvPr/>
        </p:nvSpPr>
        <p:spPr>
          <a:xfrm>
            <a:off x="4724400" y="3352800"/>
            <a:ext cx="1371600" cy="0"/>
          </a:xfrm>
          <a:prstGeom prst="line">
            <a:avLst/>
          </a:prstGeom>
          <a:ln w="12700" cap="flat" cmpd="sng">
            <a:solidFill>
              <a:schemeClr val="tx1"/>
            </a:solidFill>
            <a:prstDash val="solid"/>
            <a:headEnd type="stealth" w="med" len="lg"/>
            <a:tailEnd type="stealth" w="med" len="lg"/>
          </a:ln>
        </p:spPr>
      </p:sp>
      <p:sp>
        <p:nvSpPr>
          <p:cNvPr id="54285" name="Oval 54284"/>
          <p:cNvSpPr/>
          <p:nvPr/>
        </p:nvSpPr>
        <p:spPr>
          <a:xfrm>
            <a:off x="2932113" y="4095750"/>
            <a:ext cx="1755775" cy="1216025"/>
          </a:xfrm>
          <a:prstGeom prst="ellipse">
            <a:avLst/>
          </a:prstGeom>
          <a:solidFill>
            <a:schemeClr val="accent1"/>
          </a:solidFill>
          <a:ln w="12700" cap="flat" cmpd="sng">
            <a:solidFill>
              <a:schemeClr val="tx1"/>
            </a:solidFill>
            <a:prstDash val="solid"/>
            <a:headEnd type="none" w="med" len="med"/>
            <a:tailEnd type="none" w="med" len="med"/>
          </a:ln>
        </p:spPr>
        <p:txBody>
          <a:bodyPr lIns="92075" tIns="46038" rIns="92075" bIns="46038" anchor="ctr" anchorCtr="0"/>
          <a:p>
            <a:pPr algn="ctr"/>
            <a:r>
              <a:rPr sz="1800"/>
              <a:t>Update Shipping firm</a:t>
            </a:r>
            <a:endParaRPr sz="1800"/>
          </a:p>
          <a:p>
            <a:pPr algn="ctr"/>
            <a:r>
              <a:rPr sz="1800"/>
              <a:t>Data</a:t>
            </a:r>
            <a:endParaRPr sz="1800"/>
          </a:p>
        </p:txBody>
      </p:sp>
      <p:sp>
        <p:nvSpPr>
          <p:cNvPr id="54286" name="Straight Connector 54285"/>
          <p:cNvSpPr/>
          <p:nvPr/>
        </p:nvSpPr>
        <p:spPr>
          <a:xfrm>
            <a:off x="628650" y="4673600"/>
            <a:ext cx="2190750" cy="0"/>
          </a:xfrm>
          <a:prstGeom prst="line">
            <a:avLst/>
          </a:prstGeom>
          <a:ln w="12700" cap="flat" cmpd="sng">
            <a:solidFill>
              <a:schemeClr val="tx1"/>
            </a:solidFill>
            <a:prstDash val="solid"/>
            <a:headEnd type="none" w="sm" len="sm"/>
            <a:tailEnd type="stealth" w="med" len="lg"/>
          </a:ln>
        </p:spPr>
      </p:sp>
      <p:sp>
        <p:nvSpPr>
          <p:cNvPr id="54287" name="Rectangles 54286"/>
          <p:cNvSpPr/>
          <p:nvPr/>
        </p:nvSpPr>
        <p:spPr>
          <a:xfrm>
            <a:off x="638175" y="4248150"/>
            <a:ext cx="2316163" cy="457200"/>
          </a:xfrm>
          <a:prstGeom prst="rect">
            <a:avLst/>
          </a:prstGeom>
          <a:noFill/>
          <a:ln w="9525">
            <a:noFill/>
          </a:ln>
        </p:spPr>
        <p:txBody>
          <a:bodyPr wrap="none" lIns="92075" tIns="46038" rIns="92075" bIns="46038">
            <a:spAutoFit/>
          </a:bodyPr>
          <a:p>
            <a:r>
              <a:rPr sz="2400"/>
              <a:t>Salesperson-Data</a:t>
            </a:r>
            <a:endParaRPr sz="2400"/>
          </a:p>
        </p:txBody>
      </p:sp>
      <p:sp>
        <p:nvSpPr>
          <p:cNvPr id="54289" name="Straight Connector 54288"/>
          <p:cNvSpPr/>
          <p:nvPr/>
        </p:nvSpPr>
        <p:spPr>
          <a:xfrm flipV="1">
            <a:off x="4724400" y="4648200"/>
            <a:ext cx="1447800" cy="0"/>
          </a:xfrm>
          <a:prstGeom prst="line">
            <a:avLst/>
          </a:prstGeom>
          <a:ln w="12700" cap="flat" cmpd="sng">
            <a:solidFill>
              <a:schemeClr val="tx1"/>
            </a:solidFill>
            <a:prstDash val="solid"/>
            <a:headEnd type="stealth" w="med" len="lg"/>
            <a:tailEnd type="stealth" w="med" len="lg"/>
          </a:ln>
        </p:spPr>
      </p:sp>
      <p:sp>
        <p:nvSpPr>
          <p:cNvPr id="54290" name="Oval 54289"/>
          <p:cNvSpPr/>
          <p:nvPr/>
        </p:nvSpPr>
        <p:spPr>
          <a:xfrm>
            <a:off x="2894013" y="5419725"/>
            <a:ext cx="1835150" cy="1216025"/>
          </a:xfrm>
          <a:prstGeom prst="ellipse">
            <a:avLst/>
          </a:prstGeom>
          <a:solidFill>
            <a:schemeClr val="accent1"/>
          </a:solidFill>
          <a:ln w="12700" cap="flat" cmpd="sng">
            <a:solidFill>
              <a:schemeClr val="tx1"/>
            </a:solidFill>
            <a:prstDash val="solid"/>
            <a:headEnd type="none" w="med" len="med"/>
            <a:tailEnd type="none" w="med" len="med"/>
          </a:ln>
        </p:spPr>
        <p:txBody>
          <a:bodyPr lIns="92075" tIns="46038" rIns="92075" bIns="46038" anchor="ctr" anchorCtr="0"/>
          <a:p>
            <a:pPr algn="ctr"/>
            <a:r>
              <a:rPr sz="1800"/>
              <a:t>Update Inventory Data</a:t>
            </a:r>
            <a:endParaRPr sz="1800"/>
          </a:p>
        </p:txBody>
      </p:sp>
      <p:sp>
        <p:nvSpPr>
          <p:cNvPr id="54291" name="Straight Connector 54290"/>
          <p:cNvSpPr/>
          <p:nvPr/>
        </p:nvSpPr>
        <p:spPr>
          <a:xfrm>
            <a:off x="642938" y="5997575"/>
            <a:ext cx="2189162" cy="0"/>
          </a:xfrm>
          <a:prstGeom prst="line">
            <a:avLst/>
          </a:prstGeom>
          <a:ln w="12700" cap="flat" cmpd="sng">
            <a:solidFill>
              <a:schemeClr val="tx1"/>
            </a:solidFill>
            <a:prstDash val="solid"/>
            <a:headEnd type="none" w="sm" len="sm"/>
            <a:tailEnd type="stealth" w="med" len="lg"/>
          </a:ln>
        </p:spPr>
      </p:sp>
      <p:sp>
        <p:nvSpPr>
          <p:cNvPr id="54292" name="Rectangles 54291"/>
          <p:cNvSpPr/>
          <p:nvPr/>
        </p:nvSpPr>
        <p:spPr>
          <a:xfrm>
            <a:off x="650875" y="5572125"/>
            <a:ext cx="2433638" cy="457200"/>
          </a:xfrm>
          <a:prstGeom prst="rect">
            <a:avLst/>
          </a:prstGeom>
          <a:noFill/>
          <a:ln w="9525">
            <a:noFill/>
          </a:ln>
        </p:spPr>
        <p:txBody>
          <a:bodyPr wrap="none" lIns="92075" tIns="46038" rIns="92075" bIns="46038">
            <a:spAutoFit/>
          </a:bodyPr>
          <a:p>
            <a:r>
              <a:rPr sz="2400"/>
              <a:t>Merchandise-Data</a:t>
            </a:r>
            <a:endParaRPr sz="2400"/>
          </a:p>
        </p:txBody>
      </p:sp>
      <p:sp>
        <p:nvSpPr>
          <p:cNvPr id="54294" name="Straight Connector 54293"/>
          <p:cNvSpPr/>
          <p:nvPr/>
        </p:nvSpPr>
        <p:spPr>
          <a:xfrm>
            <a:off x="4800600" y="6019800"/>
            <a:ext cx="1371600" cy="0"/>
          </a:xfrm>
          <a:prstGeom prst="line">
            <a:avLst/>
          </a:prstGeom>
          <a:ln w="12700" cap="flat" cmpd="sng">
            <a:solidFill>
              <a:schemeClr val="tx1"/>
            </a:solidFill>
            <a:prstDash val="solid"/>
            <a:headEnd type="stealth" w="med" len="lg"/>
            <a:tailEnd type="stealth" w="med" len="lg"/>
          </a:ln>
        </p:spPr>
      </p:sp>
      <p:sp>
        <p:nvSpPr>
          <p:cNvPr id="54303" name="Rectangles 54302"/>
          <p:cNvSpPr/>
          <p:nvPr/>
        </p:nvSpPr>
        <p:spPr>
          <a:xfrm>
            <a:off x="6477000" y="5791200"/>
            <a:ext cx="1670050" cy="396875"/>
          </a:xfrm>
          <a:prstGeom prst="rect">
            <a:avLst/>
          </a:prstGeom>
          <a:noFill/>
          <a:ln w="9525">
            <a:noFill/>
          </a:ln>
        </p:spPr>
        <p:txBody>
          <a:bodyPr wrap="none" lIns="92075" tIns="46038" rIns="92075" bIns="46038">
            <a:spAutoFit/>
          </a:bodyPr>
          <a:p>
            <a:r>
              <a:t>INVENTORY</a:t>
            </a:r>
          </a:p>
        </p:txBody>
      </p:sp>
      <p:sp>
        <p:nvSpPr>
          <p:cNvPr id="54305" name="Straight Connector 54304"/>
          <p:cNvSpPr/>
          <p:nvPr/>
        </p:nvSpPr>
        <p:spPr>
          <a:xfrm>
            <a:off x="6477000" y="6154738"/>
            <a:ext cx="1619250" cy="0"/>
          </a:xfrm>
          <a:prstGeom prst="line">
            <a:avLst/>
          </a:prstGeom>
          <a:ln w="12700" cap="flat" cmpd="sng">
            <a:solidFill>
              <a:schemeClr val="tx1"/>
            </a:solidFill>
            <a:prstDash val="solid"/>
            <a:headEnd type="none" w="sm" len="sm"/>
            <a:tailEnd type="none" w="sm" len="sm"/>
          </a:ln>
        </p:spPr>
      </p:sp>
      <p:sp>
        <p:nvSpPr>
          <p:cNvPr id="54306" name="Rectangles 54305"/>
          <p:cNvSpPr/>
          <p:nvPr/>
        </p:nvSpPr>
        <p:spPr>
          <a:xfrm>
            <a:off x="6400800" y="1846263"/>
            <a:ext cx="906463" cy="396875"/>
          </a:xfrm>
          <a:prstGeom prst="rect">
            <a:avLst/>
          </a:prstGeom>
          <a:noFill/>
          <a:ln w="9525">
            <a:noFill/>
          </a:ln>
        </p:spPr>
        <p:txBody>
          <a:bodyPr wrap="none" lIns="92075" tIns="46038" rIns="92075" bIns="46038">
            <a:spAutoFit/>
          </a:bodyPr>
          <a:p>
            <a:r>
              <a:t>BANK</a:t>
            </a:r>
          </a:p>
        </p:txBody>
      </p:sp>
      <p:sp>
        <p:nvSpPr>
          <p:cNvPr id="54307" name="Straight Connector 54306"/>
          <p:cNvSpPr/>
          <p:nvPr/>
        </p:nvSpPr>
        <p:spPr>
          <a:xfrm>
            <a:off x="6400800" y="1828800"/>
            <a:ext cx="1619250" cy="0"/>
          </a:xfrm>
          <a:prstGeom prst="line">
            <a:avLst/>
          </a:prstGeom>
          <a:ln w="12700" cap="flat" cmpd="sng">
            <a:solidFill>
              <a:schemeClr val="tx1"/>
            </a:solidFill>
            <a:prstDash val="solid"/>
            <a:headEnd type="none" w="sm" len="sm"/>
            <a:tailEnd type="none" w="sm" len="sm"/>
          </a:ln>
        </p:spPr>
      </p:sp>
      <p:sp>
        <p:nvSpPr>
          <p:cNvPr id="54308" name="Straight Connector 54307"/>
          <p:cNvSpPr/>
          <p:nvPr/>
        </p:nvSpPr>
        <p:spPr>
          <a:xfrm>
            <a:off x="6400800" y="2209800"/>
            <a:ext cx="1619250" cy="0"/>
          </a:xfrm>
          <a:prstGeom prst="line">
            <a:avLst/>
          </a:prstGeom>
          <a:ln w="12700" cap="flat" cmpd="sng">
            <a:solidFill>
              <a:schemeClr val="tx1"/>
            </a:solidFill>
            <a:prstDash val="solid"/>
            <a:headEnd type="none" w="sm" len="sm"/>
            <a:tailEnd type="none" w="sm" len="sm"/>
          </a:ln>
        </p:spPr>
      </p:sp>
      <p:sp>
        <p:nvSpPr>
          <p:cNvPr id="54309" name="Rectangles 54308"/>
          <p:cNvSpPr/>
          <p:nvPr/>
        </p:nvSpPr>
        <p:spPr>
          <a:xfrm>
            <a:off x="6400800" y="3124200"/>
            <a:ext cx="1570038" cy="396875"/>
          </a:xfrm>
          <a:prstGeom prst="rect">
            <a:avLst/>
          </a:prstGeom>
          <a:noFill/>
          <a:ln w="9525">
            <a:noFill/>
          </a:ln>
        </p:spPr>
        <p:txBody>
          <a:bodyPr wrap="none" lIns="92075" tIns="46038" rIns="92075" bIns="46038">
            <a:spAutoFit/>
          </a:bodyPr>
          <a:p>
            <a:r>
              <a:t>CUSTOMER</a:t>
            </a:r>
          </a:p>
        </p:txBody>
      </p:sp>
      <p:sp>
        <p:nvSpPr>
          <p:cNvPr id="54310" name="Straight Connector 54309"/>
          <p:cNvSpPr/>
          <p:nvPr/>
        </p:nvSpPr>
        <p:spPr>
          <a:xfrm>
            <a:off x="6400800" y="3106738"/>
            <a:ext cx="1619250" cy="0"/>
          </a:xfrm>
          <a:prstGeom prst="line">
            <a:avLst/>
          </a:prstGeom>
          <a:ln w="12700" cap="flat" cmpd="sng">
            <a:solidFill>
              <a:schemeClr val="tx1"/>
            </a:solidFill>
            <a:prstDash val="solid"/>
            <a:headEnd type="none" w="sm" len="sm"/>
            <a:tailEnd type="none" w="sm" len="sm"/>
          </a:ln>
        </p:spPr>
      </p:sp>
      <p:sp>
        <p:nvSpPr>
          <p:cNvPr id="54311" name="Straight Connector 54310"/>
          <p:cNvSpPr/>
          <p:nvPr/>
        </p:nvSpPr>
        <p:spPr>
          <a:xfrm>
            <a:off x="6400800" y="3487738"/>
            <a:ext cx="1619250" cy="0"/>
          </a:xfrm>
          <a:prstGeom prst="line">
            <a:avLst/>
          </a:prstGeom>
          <a:ln w="12700" cap="flat" cmpd="sng">
            <a:solidFill>
              <a:schemeClr val="tx1"/>
            </a:solidFill>
            <a:prstDash val="solid"/>
            <a:headEnd type="none" w="sm" len="sm"/>
            <a:tailEnd type="none" w="sm" len="sm"/>
          </a:ln>
        </p:spPr>
      </p:sp>
      <p:sp>
        <p:nvSpPr>
          <p:cNvPr id="54312" name="Rectangles 54311"/>
          <p:cNvSpPr/>
          <p:nvPr/>
        </p:nvSpPr>
        <p:spPr>
          <a:xfrm>
            <a:off x="6400800" y="4419600"/>
            <a:ext cx="2012950" cy="396875"/>
          </a:xfrm>
          <a:prstGeom prst="rect">
            <a:avLst/>
          </a:prstGeom>
          <a:noFill/>
          <a:ln w="9525">
            <a:noFill/>
          </a:ln>
        </p:spPr>
        <p:txBody>
          <a:bodyPr wrap="none" lIns="92075" tIns="46038" rIns="92075" bIns="46038">
            <a:spAutoFit/>
          </a:bodyPr>
          <a:p>
            <a:r>
              <a:t>SHIPPING FIRM</a:t>
            </a:r>
          </a:p>
        </p:txBody>
      </p:sp>
      <p:sp>
        <p:nvSpPr>
          <p:cNvPr id="54313" name="Straight Connector 54312"/>
          <p:cNvSpPr/>
          <p:nvPr/>
        </p:nvSpPr>
        <p:spPr>
          <a:xfrm>
            <a:off x="6400800" y="4419600"/>
            <a:ext cx="2057400" cy="0"/>
          </a:xfrm>
          <a:prstGeom prst="line">
            <a:avLst/>
          </a:prstGeom>
          <a:ln w="12700" cap="flat" cmpd="sng">
            <a:solidFill>
              <a:schemeClr val="tx1"/>
            </a:solidFill>
            <a:prstDash val="solid"/>
            <a:headEnd type="none" w="sm" len="sm"/>
            <a:tailEnd type="none" w="sm" len="sm"/>
          </a:ln>
        </p:spPr>
      </p:sp>
      <p:sp>
        <p:nvSpPr>
          <p:cNvPr id="54314" name="Straight Connector 54313"/>
          <p:cNvSpPr/>
          <p:nvPr/>
        </p:nvSpPr>
        <p:spPr>
          <a:xfrm>
            <a:off x="6400800" y="4800600"/>
            <a:ext cx="2057400" cy="0"/>
          </a:xfrm>
          <a:prstGeom prst="line">
            <a:avLst/>
          </a:prstGeom>
          <a:ln w="12700" cap="flat" cmpd="sng">
            <a:solidFill>
              <a:schemeClr val="tx1"/>
            </a:solidFill>
            <a:prstDash val="solid"/>
            <a:headEnd type="none" w="sm" len="sm"/>
            <a:tailEnd type="none" w="sm" len="sm"/>
          </a:ln>
        </p:spPr>
      </p:sp>
      <p:sp>
        <p:nvSpPr>
          <p:cNvPr id="54318" name="Straight Connector 54317"/>
          <p:cNvSpPr/>
          <p:nvPr/>
        </p:nvSpPr>
        <p:spPr>
          <a:xfrm>
            <a:off x="6477000" y="5791200"/>
            <a:ext cx="1619250" cy="0"/>
          </a:xfrm>
          <a:prstGeom prst="line">
            <a:avLst/>
          </a:prstGeom>
          <a:ln w="12700" cap="flat" cmpd="sng">
            <a:solidFill>
              <a:schemeClr val="tx1"/>
            </a:solidFill>
            <a:prstDash val="solid"/>
            <a:headEnd type="none" w="sm" len="sm"/>
            <a:tailEnd type="none" w="sm" len="sm"/>
          </a:ln>
        </p:spPr>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Title 108545"/>
          <p:cNvSpPr>
            <a:spLocks noGrp="1"/>
          </p:cNvSpPr>
          <p:nvPr>
            <p:ph type="title"/>
          </p:nvPr>
        </p:nvSpPr>
        <p:spPr>
          <a:xfrm>
            <a:off x="457200" y="304800"/>
            <a:ext cx="8229600" cy="908050"/>
          </a:xfrm>
          <a:ln/>
        </p:spPr>
        <p:txBody>
          <a:bodyPr vert="horz" wrap="square" lIns="92075" tIns="46038" rIns="92075" bIns="46038" anchor="ctr" anchorCtr="0"/>
          <a:p>
            <a:pPr>
              <a:lnSpc>
                <a:spcPct val="90000"/>
              </a:lnSpc>
            </a:pPr>
            <a:r>
              <a:rPr sz="2800"/>
              <a:t>Exhibit 4-16</a:t>
            </a:r>
            <a:br>
              <a:rPr sz="2800"/>
            </a:br>
            <a:r>
              <a:rPr sz="2800"/>
              <a:t>Example of Generating a Sales-by-Salesperson Report</a:t>
            </a:r>
            <a:endParaRPr sz="2800"/>
          </a:p>
        </p:txBody>
      </p:sp>
      <p:sp>
        <p:nvSpPr>
          <p:cNvPr id="108547" name="Oval 108546"/>
          <p:cNvSpPr/>
          <p:nvPr/>
        </p:nvSpPr>
        <p:spPr>
          <a:xfrm>
            <a:off x="2735263" y="2438400"/>
            <a:ext cx="2370137" cy="2133600"/>
          </a:xfrm>
          <a:prstGeom prst="ellipse">
            <a:avLst/>
          </a:prstGeom>
          <a:solidFill>
            <a:schemeClr val="accent1"/>
          </a:solidFill>
          <a:ln w="12700" cap="flat" cmpd="sng">
            <a:solidFill>
              <a:schemeClr val="tx1"/>
            </a:solidFill>
            <a:prstDash val="solid"/>
            <a:headEnd type="none" w="med" len="med"/>
            <a:tailEnd type="none" w="med" len="med"/>
          </a:ln>
        </p:spPr>
        <p:txBody>
          <a:bodyPr wrap="none" lIns="92075" tIns="46038" rIns="92075" bIns="46038" anchor="ctr" anchorCtr="0"/>
          <a:p>
            <a:pPr algn="ctr"/>
            <a:r>
              <a:rPr sz="2800"/>
              <a:t>Report</a:t>
            </a:r>
            <a:endParaRPr sz="2800"/>
          </a:p>
          <a:p>
            <a:pPr algn="ctr"/>
            <a:r>
              <a:rPr sz="2800"/>
              <a:t>Sale</a:t>
            </a:r>
            <a:endParaRPr sz="2800"/>
          </a:p>
        </p:txBody>
      </p:sp>
      <p:sp>
        <p:nvSpPr>
          <p:cNvPr id="108548" name="Straight Connector 108547"/>
          <p:cNvSpPr/>
          <p:nvPr/>
        </p:nvSpPr>
        <p:spPr>
          <a:xfrm>
            <a:off x="304800" y="3200400"/>
            <a:ext cx="2395538" cy="0"/>
          </a:xfrm>
          <a:prstGeom prst="line">
            <a:avLst/>
          </a:prstGeom>
          <a:ln w="12700" cap="flat" cmpd="sng">
            <a:solidFill>
              <a:schemeClr val="tx1"/>
            </a:solidFill>
            <a:prstDash val="solid"/>
            <a:headEnd type="none" w="sm" len="sm"/>
            <a:tailEnd type="stealth" w="med" len="lg"/>
          </a:ln>
        </p:spPr>
      </p:sp>
      <p:sp>
        <p:nvSpPr>
          <p:cNvPr id="108549" name="Rectangles 108548"/>
          <p:cNvSpPr/>
          <p:nvPr/>
        </p:nvSpPr>
        <p:spPr>
          <a:xfrm>
            <a:off x="228600" y="2286000"/>
            <a:ext cx="2514600" cy="822325"/>
          </a:xfrm>
          <a:prstGeom prst="rect">
            <a:avLst/>
          </a:prstGeom>
          <a:noFill/>
          <a:ln w="9525">
            <a:noFill/>
          </a:ln>
        </p:spPr>
        <p:txBody>
          <a:bodyPr lIns="92075" tIns="46038" rIns="92075" bIns="46038">
            <a:spAutoFit/>
          </a:bodyPr>
          <a:p>
            <a:r>
              <a:rPr sz="2400"/>
              <a:t>Request Sales-by-</a:t>
            </a:r>
            <a:endParaRPr sz="2400"/>
          </a:p>
          <a:p>
            <a:r>
              <a:rPr sz="2400"/>
              <a:t>Salesperson report</a:t>
            </a:r>
            <a:endParaRPr sz="2400"/>
          </a:p>
        </p:txBody>
      </p:sp>
      <p:sp>
        <p:nvSpPr>
          <p:cNvPr id="108550" name="Rectangles 108549"/>
          <p:cNvSpPr/>
          <p:nvPr/>
        </p:nvSpPr>
        <p:spPr>
          <a:xfrm>
            <a:off x="6324600" y="1981200"/>
            <a:ext cx="2022475" cy="396875"/>
          </a:xfrm>
          <a:prstGeom prst="rect">
            <a:avLst/>
          </a:prstGeom>
          <a:noFill/>
          <a:ln w="9525">
            <a:noFill/>
          </a:ln>
        </p:spPr>
        <p:txBody>
          <a:bodyPr wrap="none" lIns="92075" tIns="46038" rIns="92075" bIns="46038">
            <a:spAutoFit/>
          </a:bodyPr>
          <a:p>
            <a:r>
              <a:t>MERCHANDISE</a:t>
            </a:r>
          </a:p>
        </p:txBody>
      </p:sp>
      <p:sp>
        <p:nvSpPr>
          <p:cNvPr id="108551" name="Rectangles 108550"/>
          <p:cNvSpPr/>
          <p:nvPr/>
        </p:nvSpPr>
        <p:spPr>
          <a:xfrm>
            <a:off x="381000" y="5029200"/>
            <a:ext cx="8153400" cy="1187450"/>
          </a:xfrm>
          <a:prstGeom prst="rect">
            <a:avLst/>
          </a:prstGeom>
          <a:noFill/>
          <a:ln w="9525">
            <a:noFill/>
          </a:ln>
        </p:spPr>
        <p:txBody>
          <a:bodyPr lIns="92075" tIns="46038" rIns="92075" bIns="46038">
            <a:spAutoFit/>
          </a:bodyPr>
          <a:p>
            <a:r>
              <a:rPr sz="2400"/>
              <a:t>Sales-by-Salesperson = Report-Date + {Salesperson Name + {Merchandise-Description + Qty-Sold + $ Contribution} Total Sales + Total Contribution</a:t>
            </a:r>
            <a:endParaRPr sz="2400"/>
          </a:p>
        </p:txBody>
      </p:sp>
      <p:sp>
        <p:nvSpPr>
          <p:cNvPr id="108552" name="Straight Connector 108551"/>
          <p:cNvSpPr/>
          <p:nvPr/>
        </p:nvSpPr>
        <p:spPr>
          <a:xfrm flipH="1">
            <a:off x="381000" y="4114800"/>
            <a:ext cx="2473325" cy="0"/>
          </a:xfrm>
          <a:prstGeom prst="line">
            <a:avLst/>
          </a:prstGeom>
          <a:ln w="12700" cap="flat" cmpd="sng">
            <a:solidFill>
              <a:schemeClr val="tx1"/>
            </a:solidFill>
            <a:prstDash val="solid"/>
            <a:headEnd type="none" w="sm" len="sm"/>
            <a:tailEnd type="stealth" w="med" len="lg"/>
          </a:ln>
        </p:spPr>
      </p:sp>
      <p:sp>
        <p:nvSpPr>
          <p:cNvPr id="108553" name="Rectangles 108552"/>
          <p:cNvSpPr/>
          <p:nvPr/>
        </p:nvSpPr>
        <p:spPr>
          <a:xfrm>
            <a:off x="304800" y="3276600"/>
            <a:ext cx="1928813" cy="822325"/>
          </a:xfrm>
          <a:prstGeom prst="rect">
            <a:avLst/>
          </a:prstGeom>
          <a:noFill/>
          <a:ln w="9525">
            <a:noFill/>
          </a:ln>
        </p:spPr>
        <p:txBody>
          <a:bodyPr lIns="92075" tIns="46038" rIns="92075" bIns="46038">
            <a:spAutoFit/>
          </a:bodyPr>
          <a:p>
            <a:r>
              <a:rPr sz="2400"/>
              <a:t>Sales-by-</a:t>
            </a:r>
            <a:endParaRPr sz="2400"/>
          </a:p>
          <a:p>
            <a:r>
              <a:rPr sz="2400"/>
              <a:t>Salesperson</a:t>
            </a:r>
            <a:endParaRPr sz="2400"/>
          </a:p>
        </p:txBody>
      </p:sp>
      <p:sp>
        <p:nvSpPr>
          <p:cNvPr id="108554" name="Rectangles 108553"/>
          <p:cNvSpPr/>
          <p:nvPr/>
        </p:nvSpPr>
        <p:spPr>
          <a:xfrm>
            <a:off x="6324600" y="2667000"/>
            <a:ext cx="755650" cy="366713"/>
          </a:xfrm>
          <a:prstGeom prst="rect">
            <a:avLst/>
          </a:prstGeom>
          <a:noFill/>
          <a:ln w="9525">
            <a:noFill/>
          </a:ln>
        </p:spPr>
        <p:txBody>
          <a:bodyPr wrap="none" lIns="92075" tIns="46038" rIns="92075" bIns="46038">
            <a:spAutoFit/>
          </a:bodyPr>
          <a:p>
            <a:r>
              <a:rPr sz="1800"/>
              <a:t>SALE</a:t>
            </a:r>
            <a:endParaRPr sz="1800"/>
          </a:p>
        </p:txBody>
      </p:sp>
      <p:sp>
        <p:nvSpPr>
          <p:cNvPr id="108555" name="Rectangles 108554"/>
          <p:cNvSpPr/>
          <p:nvPr/>
        </p:nvSpPr>
        <p:spPr>
          <a:xfrm>
            <a:off x="6324600" y="3352800"/>
            <a:ext cx="1938338" cy="396875"/>
          </a:xfrm>
          <a:prstGeom prst="rect">
            <a:avLst/>
          </a:prstGeom>
          <a:noFill/>
          <a:ln w="9525">
            <a:noFill/>
          </a:ln>
        </p:spPr>
        <p:txBody>
          <a:bodyPr wrap="none" lIns="92075" tIns="46038" rIns="92075" bIns="46038">
            <a:spAutoFit/>
          </a:bodyPr>
          <a:p>
            <a:r>
              <a:t>SALESPERSON</a:t>
            </a:r>
          </a:p>
        </p:txBody>
      </p:sp>
      <p:sp>
        <p:nvSpPr>
          <p:cNvPr id="108556" name="Rectangles 108555"/>
          <p:cNvSpPr/>
          <p:nvPr/>
        </p:nvSpPr>
        <p:spPr>
          <a:xfrm>
            <a:off x="6172200" y="4114800"/>
            <a:ext cx="2743200" cy="396875"/>
          </a:xfrm>
          <a:prstGeom prst="rect">
            <a:avLst/>
          </a:prstGeom>
          <a:noFill/>
          <a:ln w="9525">
            <a:noFill/>
          </a:ln>
        </p:spPr>
        <p:txBody>
          <a:bodyPr wrap="none" lIns="92075" tIns="46038" rIns="92075" bIns="46038">
            <a:spAutoFit/>
          </a:bodyPr>
          <a:p>
            <a:r>
              <a:t>SALE-MERCHANDISE</a:t>
            </a:r>
          </a:p>
        </p:txBody>
      </p:sp>
      <p:sp>
        <p:nvSpPr>
          <p:cNvPr id="108557" name="Straight Connector 108556"/>
          <p:cNvSpPr/>
          <p:nvPr/>
        </p:nvSpPr>
        <p:spPr>
          <a:xfrm>
            <a:off x="6400800" y="1905000"/>
            <a:ext cx="1905000" cy="0"/>
          </a:xfrm>
          <a:prstGeom prst="line">
            <a:avLst/>
          </a:prstGeom>
          <a:ln w="12700" cap="flat" cmpd="sng">
            <a:solidFill>
              <a:schemeClr val="tx1"/>
            </a:solidFill>
            <a:prstDash val="solid"/>
            <a:headEnd type="none" w="sm" len="sm"/>
            <a:tailEnd type="none" w="sm" len="sm"/>
          </a:ln>
        </p:spPr>
      </p:sp>
      <p:sp>
        <p:nvSpPr>
          <p:cNvPr id="108558" name="Straight Connector 108557"/>
          <p:cNvSpPr/>
          <p:nvPr/>
        </p:nvSpPr>
        <p:spPr>
          <a:xfrm>
            <a:off x="6400800" y="2362200"/>
            <a:ext cx="1905000" cy="0"/>
          </a:xfrm>
          <a:prstGeom prst="line">
            <a:avLst/>
          </a:prstGeom>
          <a:ln w="12700" cap="flat" cmpd="sng">
            <a:solidFill>
              <a:schemeClr val="tx1"/>
            </a:solidFill>
            <a:prstDash val="solid"/>
            <a:headEnd type="none" w="sm" len="sm"/>
            <a:tailEnd type="none" w="sm" len="sm"/>
          </a:ln>
        </p:spPr>
      </p:sp>
      <p:sp>
        <p:nvSpPr>
          <p:cNvPr id="108559" name="Straight Connector 108558"/>
          <p:cNvSpPr/>
          <p:nvPr/>
        </p:nvSpPr>
        <p:spPr>
          <a:xfrm>
            <a:off x="6400800" y="2667000"/>
            <a:ext cx="742950" cy="0"/>
          </a:xfrm>
          <a:prstGeom prst="line">
            <a:avLst/>
          </a:prstGeom>
          <a:ln w="12700" cap="flat" cmpd="sng">
            <a:solidFill>
              <a:schemeClr val="tx1"/>
            </a:solidFill>
            <a:prstDash val="solid"/>
            <a:headEnd type="none" w="sm" len="sm"/>
            <a:tailEnd type="none" w="sm" len="sm"/>
          </a:ln>
        </p:spPr>
      </p:sp>
      <p:sp>
        <p:nvSpPr>
          <p:cNvPr id="108560" name="Straight Connector 108559"/>
          <p:cNvSpPr/>
          <p:nvPr/>
        </p:nvSpPr>
        <p:spPr>
          <a:xfrm>
            <a:off x="6400800" y="3048000"/>
            <a:ext cx="704850" cy="0"/>
          </a:xfrm>
          <a:prstGeom prst="line">
            <a:avLst/>
          </a:prstGeom>
          <a:ln w="12700" cap="flat" cmpd="sng">
            <a:solidFill>
              <a:schemeClr val="tx1"/>
            </a:solidFill>
            <a:prstDash val="solid"/>
            <a:headEnd type="none" w="sm" len="sm"/>
            <a:tailEnd type="none" w="sm" len="sm"/>
          </a:ln>
        </p:spPr>
      </p:sp>
      <p:sp>
        <p:nvSpPr>
          <p:cNvPr id="108561" name="Straight Connector 108560"/>
          <p:cNvSpPr/>
          <p:nvPr/>
        </p:nvSpPr>
        <p:spPr>
          <a:xfrm flipV="1">
            <a:off x="6321425" y="3276600"/>
            <a:ext cx="1984375" cy="1588"/>
          </a:xfrm>
          <a:prstGeom prst="line">
            <a:avLst/>
          </a:prstGeom>
          <a:ln w="12700" cap="flat" cmpd="sng">
            <a:solidFill>
              <a:schemeClr val="tx1"/>
            </a:solidFill>
            <a:prstDash val="solid"/>
            <a:headEnd type="none" w="sm" len="sm"/>
            <a:tailEnd type="none" w="sm" len="sm"/>
          </a:ln>
        </p:spPr>
      </p:sp>
      <p:sp>
        <p:nvSpPr>
          <p:cNvPr id="108562" name="Straight Connector 108561"/>
          <p:cNvSpPr/>
          <p:nvPr/>
        </p:nvSpPr>
        <p:spPr>
          <a:xfrm>
            <a:off x="6324600" y="3733800"/>
            <a:ext cx="1905000" cy="0"/>
          </a:xfrm>
          <a:prstGeom prst="line">
            <a:avLst/>
          </a:prstGeom>
          <a:ln w="12700" cap="flat" cmpd="sng">
            <a:solidFill>
              <a:schemeClr val="tx1"/>
            </a:solidFill>
            <a:prstDash val="solid"/>
            <a:headEnd type="none" w="sm" len="sm"/>
            <a:tailEnd type="none" w="sm" len="sm"/>
          </a:ln>
        </p:spPr>
      </p:sp>
      <p:sp>
        <p:nvSpPr>
          <p:cNvPr id="108563" name="Straight Connector 108562"/>
          <p:cNvSpPr/>
          <p:nvPr/>
        </p:nvSpPr>
        <p:spPr>
          <a:xfrm>
            <a:off x="6248400" y="4038600"/>
            <a:ext cx="2590800" cy="0"/>
          </a:xfrm>
          <a:prstGeom prst="line">
            <a:avLst/>
          </a:prstGeom>
          <a:ln w="12700" cap="flat" cmpd="sng">
            <a:solidFill>
              <a:schemeClr val="tx1"/>
            </a:solidFill>
            <a:prstDash val="solid"/>
            <a:headEnd type="none" w="sm" len="sm"/>
            <a:tailEnd type="none" w="sm" len="sm"/>
          </a:ln>
        </p:spPr>
      </p:sp>
      <p:sp>
        <p:nvSpPr>
          <p:cNvPr id="108564" name="Straight Connector 108563"/>
          <p:cNvSpPr/>
          <p:nvPr/>
        </p:nvSpPr>
        <p:spPr>
          <a:xfrm>
            <a:off x="6248400" y="4495800"/>
            <a:ext cx="2590800" cy="0"/>
          </a:xfrm>
          <a:prstGeom prst="line">
            <a:avLst/>
          </a:prstGeom>
          <a:ln w="12700" cap="flat" cmpd="sng">
            <a:solidFill>
              <a:schemeClr val="tx1"/>
            </a:solidFill>
            <a:prstDash val="solid"/>
            <a:headEnd type="none" w="sm" len="sm"/>
            <a:tailEnd type="none" w="sm" len="sm"/>
          </a:ln>
        </p:spPr>
      </p:sp>
      <p:sp>
        <p:nvSpPr>
          <p:cNvPr id="108565" name="Straight Connector 108564"/>
          <p:cNvSpPr/>
          <p:nvPr/>
        </p:nvSpPr>
        <p:spPr>
          <a:xfrm flipH="1">
            <a:off x="4876800" y="2133600"/>
            <a:ext cx="1371600" cy="781050"/>
          </a:xfrm>
          <a:prstGeom prst="line">
            <a:avLst/>
          </a:prstGeom>
          <a:ln w="12700" cap="flat" cmpd="sng">
            <a:solidFill>
              <a:schemeClr val="tx1"/>
            </a:solidFill>
            <a:prstDash val="solid"/>
            <a:headEnd type="none" w="sm" len="sm"/>
            <a:tailEnd type="stealth" w="med" len="lg"/>
          </a:ln>
        </p:spPr>
      </p:sp>
      <p:sp>
        <p:nvSpPr>
          <p:cNvPr id="108566" name="Straight Connector 108565"/>
          <p:cNvSpPr/>
          <p:nvPr/>
        </p:nvSpPr>
        <p:spPr>
          <a:xfrm flipH="1">
            <a:off x="4953000" y="2895600"/>
            <a:ext cx="1295400" cy="323850"/>
          </a:xfrm>
          <a:prstGeom prst="line">
            <a:avLst/>
          </a:prstGeom>
          <a:ln w="12700" cap="flat" cmpd="sng">
            <a:solidFill>
              <a:schemeClr val="tx1"/>
            </a:solidFill>
            <a:prstDash val="solid"/>
            <a:headEnd type="none" w="sm" len="sm"/>
            <a:tailEnd type="stealth" w="med" len="lg"/>
          </a:ln>
        </p:spPr>
      </p:sp>
      <p:sp>
        <p:nvSpPr>
          <p:cNvPr id="108567" name="Straight Connector 108566"/>
          <p:cNvSpPr/>
          <p:nvPr/>
        </p:nvSpPr>
        <p:spPr>
          <a:xfrm flipH="1" flipV="1">
            <a:off x="5105400" y="3505200"/>
            <a:ext cx="1143000" cy="0"/>
          </a:xfrm>
          <a:prstGeom prst="line">
            <a:avLst/>
          </a:prstGeom>
          <a:ln w="12700" cap="flat" cmpd="sng">
            <a:solidFill>
              <a:schemeClr val="tx1"/>
            </a:solidFill>
            <a:prstDash val="solid"/>
            <a:headEnd type="none" w="sm" len="sm"/>
            <a:tailEnd type="stealth" w="med" len="lg"/>
          </a:ln>
        </p:spPr>
      </p:sp>
      <p:sp>
        <p:nvSpPr>
          <p:cNvPr id="108568" name="Straight Connector 108567"/>
          <p:cNvSpPr/>
          <p:nvPr/>
        </p:nvSpPr>
        <p:spPr>
          <a:xfrm flipH="1" flipV="1">
            <a:off x="5105400" y="3886200"/>
            <a:ext cx="990600" cy="228600"/>
          </a:xfrm>
          <a:prstGeom prst="line">
            <a:avLst/>
          </a:prstGeom>
          <a:ln w="12700" cap="flat" cmpd="sng">
            <a:solidFill>
              <a:schemeClr val="tx1"/>
            </a:solidFill>
            <a:prstDash val="solid"/>
            <a:headEnd type="none" w="sm" len="sm"/>
            <a:tailEnd type="stealth" w="med" len="lg"/>
          </a:ln>
        </p:spPr>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69804"/>
                <a:invGamma/>
              </a:schemeClr>
            </a:gs>
          </a:gsLst>
          <a:lin ang="5400000" scaled="1"/>
          <a:tileRect/>
        </a:gradFill>
        <a:effectLst/>
      </p:bgPr>
    </p:bg>
    <p:spTree>
      <p:nvGrpSpPr>
        <p:cNvPr id="1" name=""/>
        <p:cNvGrpSpPr/>
        <p:nvPr/>
      </p:nvGrpSpPr>
      <p:grpSpPr/>
      <p:sp>
        <p:nvSpPr>
          <p:cNvPr id="110594" name="Rectangles 110593"/>
          <p:cNvSpPr/>
          <p:nvPr/>
        </p:nvSpPr>
        <p:spPr>
          <a:xfrm>
            <a:off x="1905000" y="0"/>
            <a:ext cx="5537200" cy="1200150"/>
          </a:xfrm>
          <a:prstGeom prst="rect">
            <a:avLst/>
          </a:prstGeom>
          <a:noFill/>
          <a:ln w="9525">
            <a:noFill/>
          </a:ln>
        </p:spPr>
        <p:txBody>
          <a:bodyPr wrap="none" lIns="101600" tIns="50800" rIns="101600" bIns="50800">
            <a:spAutoFit/>
          </a:bodyPr>
          <a:p>
            <a:pPr algn="ctr" defTabSz="1006475"/>
            <a:r>
              <a:rPr sz="3600">
                <a:solidFill>
                  <a:schemeClr val="tx2"/>
                </a:solidFill>
                <a:latin typeface="Arial" panose="020B0604020202020204" pitchFamily="34" charset="0"/>
              </a:rPr>
              <a:t>Exhibit 4-17</a:t>
            </a:r>
            <a:endParaRPr sz="3600">
              <a:solidFill>
                <a:schemeClr val="tx2"/>
              </a:solidFill>
              <a:latin typeface="Arial" panose="020B0604020202020204" pitchFamily="34" charset="0"/>
            </a:endParaRPr>
          </a:p>
          <a:p>
            <a:pPr algn="ctr" defTabSz="1006475"/>
            <a:r>
              <a:rPr sz="3600">
                <a:solidFill>
                  <a:schemeClr val="tx2"/>
                </a:solidFill>
                <a:latin typeface="Arial" panose="020B0604020202020204" pitchFamily="34" charset="0"/>
              </a:rPr>
              <a:t>Evolution Of AIS Modeling</a:t>
            </a:r>
            <a:endParaRPr sz="3600" i="1">
              <a:latin typeface="Arial" panose="020B0604020202020204" pitchFamily="34" charset="0"/>
            </a:endParaRPr>
          </a:p>
        </p:txBody>
      </p:sp>
      <p:sp>
        <p:nvSpPr>
          <p:cNvPr id="110595" name="Rectangles 110594"/>
          <p:cNvSpPr/>
          <p:nvPr/>
        </p:nvSpPr>
        <p:spPr>
          <a:xfrm>
            <a:off x="0" y="1371600"/>
            <a:ext cx="985838" cy="406400"/>
          </a:xfrm>
          <a:prstGeom prst="rect">
            <a:avLst/>
          </a:prstGeom>
          <a:noFill/>
          <a:ln w="9525">
            <a:noFill/>
          </a:ln>
        </p:spPr>
        <p:txBody>
          <a:bodyPr wrap="none" lIns="101600" tIns="50800" rIns="101600" bIns="50800">
            <a:spAutoFit/>
          </a:bodyPr>
          <a:p>
            <a:pPr defTabSz="1006475"/>
            <a:r>
              <a:rPr b="1">
                <a:solidFill>
                  <a:schemeClr val="hlink"/>
                </a:solidFill>
                <a:latin typeface="NewsGothic" charset="0"/>
              </a:rPr>
              <a:t>Stage 1</a:t>
            </a:r>
            <a:endParaRPr b="1">
              <a:solidFill>
                <a:schemeClr val="hlink"/>
              </a:solidFill>
              <a:latin typeface="NewsGothic" charset="0"/>
            </a:endParaRPr>
          </a:p>
        </p:txBody>
      </p:sp>
      <p:sp>
        <p:nvSpPr>
          <p:cNvPr id="110596" name="Rectangles 110595"/>
          <p:cNvSpPr/>
          <p:nvPr/>
        </p:nvSpPr>
        <p:spPr>
          <a:xfrm>
            <a:off x="0" y="1676400"/>
            <a:ext cx="1176338" cy="711200"/>
          </a:xfrm>
          <a:prstGeom prst="rect">
            <a:avLst/>
          </a:prstGeom>
          <a:noFill/>
          <a:ln w="9525">
            <a:noFill/>
          </a:ln>
        </p:spPr>
        <p:txBody>
          <a:bodyPr wrap="none" lIns="101600" tIns="50800" rIns="101600" bIns="50800">
            <a:spAutoFit/>
          </a:bodyPr>
          <a:p>
            <a:pPr defTabSz="1006475"/>
            <a:r>
              <a:rPr>
                <a:solidFill>
                  <a:schemeClr val="tx2"/>
                </a:solidFill>
                <a:latin typeface="Arial" panose="020B0604020202020204" pitchFamily="34" charset="0"/>
              </a:rPr>
              <a:t>Manual</a:t>
            </a:r>
            <a:endParaRPr>
              <a:solidFill>
                <a:schemeClr val="tx2"/>
              </a:solidFill>
              <a:latin typeface="Arial" panose="020B0604020202020204" pitchFamily="34" charset="0"/>
            </a:endParaRPr>
          </a:p>
          <a:p>
            <a:pPr defTabSz="1006475"/>
            <a:r>
              <a:rPr>
                <a:solidFill>
                  <a:schemeClr val="tx2"/>
                </a:solidFill>
                <a:latin typeface="Arial" panose="020B0604020202020204" pitchFamily="34" charset="0"/>
              </a:rPr>
              <a:t>Systems</a:t>
            </a:r>
            <a:endParaRPr>
              <a:solidFill>
                <a:schemeClr val="tx2"/>
              </a:solidFill>
              <a:latin typeface="Arial" panose="020B0604020202020204" pitchFamily="34" charset="0"/>
            </a:endParaRPr>
          </a:p>
        </p:txBody>
      </p:sp>
      <p:sp>
        <p:nvSpPr>
          <p:cNvPr id="110597" name="Rectangles 110596"/>
          <p:cNvSpPr/>
          <p:nvPr/>
        </p:nvSpPr>
        <p:spPr>
          <a:xfrm>
            <a:off x="2667000" y="1371600"/>
            <a:ext cx="985838" cy="406400"/>
          </a:xfrm>
          <a:prstGeom prst="rect">
            <a:avLst/>
          </a:prstGeom>
          <a:noFill/>
          <a:ln w="9525">
            <a:noFill/>
          </a:ln>
        </p:spPr>
        <p:txBody>
          <a:bodyPr wrap="none" lIns="101600" tIns="50800" rIns="101600" bIns="50800">
            <a:spAutoFit/>
          </a:bodyPr>
          <a:p>
            <a:pPr defTabSz="1006475"/>
            <a:r>
              <a:rPr b="1">
                <a:solidFill>
                  <a:schemeClr val="hlink"/>
                </a:solidFill>
                <a:latin typeface="NewsGothic" charset="0"/>
              </a:rPr>
              <a:t>Stage 2</a:t>
            </a:r>
            <a:endParaRPr b="1">
              <a:solidFill>
                <a:schemeClr val="hlink"/>
              </a:solidFill>
              <a:latin typeface="NewsGothic" charset="0"/>
            </a:endParaRPr>
          </a:p>
        </p:txBody>
      </p:sp>
      <p:sp>
        <p:nvSpPr>
          <p:cNvPr id="110598" name="Rectangles 110597"/>
          <p:cNvSpPr/>
          <p:nvPr/>
        </p:nvSpPr>
        <p:spPr>
          <a:xfrm>
            <a:off x="2667000" y="1676400"/>
            <a:ext cx="1430338" cy="711200"/>
          </a:xfrm>
          <a:prstGeom prst="rect">
            <a:avLst/>
          </a:prstGeom>
          <a:noFill/>
          <a:ln w="9525">
            <a:noFill/>
          </a:ln>
        </p:spPr>
        <p:txBody>
          <a:bodyPr wrap="none" lIns="101600" tIns="50800" rIns="101600" bIns="50800">
            <a:spAutoFit/>
          </a:bodyPr>
          <a:p>
            <a:pPr defTabSz="1006475"/>
            <a:r>
              <a:rPr>
                <a:solidFill>
                  <a:schemeClr val="tx2"/>
                </a:solidFill>
                <a:latin typeface="Arial" panose="020B0604020202020204" pitchFamily="34" charset="0"/>
              </a:rPr>
              <a:t>Automated</a:t>
            </a:r>
            <a:endParaRPr>
              <a:solidFill>
                <a:schemeClr val="tx2"/>
              </a:solidFill>
              <a:latin typeface="Arial" panose="020B0604020202020204" pitchFamily="34" charset="0"/>
            </a:endParaRPr>
          </a:p>
          <a:p>
            <a:pPr defTabSz="1006475"/>
            <a:r>
              <a:rPr>
                <a:solidFill>
                  <a:schemeClr val="tx2"/>
                </a:solidFill>
                <a:latin typeface="Arial" panose="020B0604020202020204" pitchFamily="34" charset="0"/>
              </a:rPr>
              <a:t>Systems</a:t>
            </a:r>
            <a:endParaRPr>
              <a:solidFill>
                <a:schemeClr val="tx2"/>
              </a:solidFill>
              <a:latin typeface="Arial" panose="020B0604020202020204" pitchFamily="34" charset="0"/>
            </a:endParaRPr>
          </a:p>
        </p:txBody>
      </p:sp>
      <p:sp>
        <p:nvSpPr>
          <p:cNvPr id="110599" name="Rectangles 110598"/>
          <p:cNvSpPr/>
          <p:nvPr/>
        </p:nvSpPr>
        <p:spPr>
          <a:xfrm>
            <a:off x="5868988" y="1371600"/>
            <a:ext cx="985837" cy="406400"/>
          </a:xfrm>
          <a:prstGeom prst="rect">
            <a:avLst/>
          </a:prstGeom>
          <a:noFill/>
          <a:ln w="9525">
            <a:noFill/>
          </a:ln>
        </p:spPr>
        <p:txBody>
          <a:bodyPr wrap="none" lIns="101600" tIns="50800" rIns="101600" bIns="50800">
            <a:spAutoFit/>
          </a:bodyPr>
          <a:p>
            <a:pPr defTabSz="1006475"/>
            <a:r>
              <a:rPr b="1">
                <a:solidFill>
                  <a:schemeClr val="hlink"/>
                </a:solidFill>
                <a:latin typeface="NewsGothic" charset="0"/>
              </a:rPr>
              <a:t>Stage 3</a:t>
            </a:r>
            <a:endParaRPr b="1">
              <a:solidFill>
                <a:schemeClr val="hlink"/>
              </a:solidFill>
              <a:latin typeface="NewsGothic" charset="0"/>
            </a:endParaRPr>
          </a:p>
        </p:txBody>
      </p:sp>
      <p:sp>
        <p:nvSpPr>
          <p:cNvPr id="110600" name="Rectangles 110599"/>
          <p:cNvSpPr/>
          <p:nvPr/>
        </p:nvSpPr>
        <p:spPr>
          <a:xfrm>
            <a:off x="0" y="2259013"/>
            <a:ext cx="2459038" cy="1930400"/>
          </a:xfrm>
          <a:prstGeom prst="rect">
            <a:avLst/>
          </a:prstGeom>
          <a:noFill/>
          <a:ln w="9525">
            <a:noFill/>
          </a:ln>
        </p:spPr>
        <p:txBody>
          <a:bodyPr wrap="none" lIns="101600" tIns="50800" rIns="101600" bIns="50800">
            <a:spAutoFit/>
          </a:bodyPr>
          <a:p>
            <a:pPr defTabSz="1006475"/>
            <a:r>
              <a:rPr u="sng">
                <a:latin typeface="Arial" panose="020B0604020202020204" pitchFamily="34" charset="0"/>
              </a:rPr>
              <a:t>Resources</a:t>
            </a:r>
            <a:r>
              <a:rPr>
                <a:latin typeface="Arial" panose="020B0604020202020204" pitchFamily="34" charset="0"/>
              </a:rPr>
              <a:t>:</a:t>
            </a:r>
            <a:endParaRPr>
              <a:latin typeface="Arial" panose="020B0604020202020204" pitchFamily="34" charset="0"/>
            </a:endParaRPr>
          </a:p>
          <a:p>
            <a:pPr defTabSz="1006475"/>
            <a:r>
              <a:rPr>
                <a:latin typeface="Arial" panose="020B0604020202020204" pitchFamily="34" charset="0"/>
              </a:rPr>
              <a:t>Manual</a:t>
            </a:r>
            <a:endParaRPr>
              <a:latin typeface="Arial" panose="020B0604020202020204" pitchFamily="34" charset="0"/>
            </a:endParaRPr>
          </a:p>
          <a:p>
            <a:pPr defTabSz="1006475"/>
            <a:r>
              <a:rPr u="sng">
                <a:latin typeface="Arial" panose="020B0604020202020204" pitchFamily="34" charset="0"/>
              </a:rPr>
              <a:t>Process: </a:t>
            </a:r>
            <a:endParaRPr>
              <a:latin typeface="Arial" panose="020B0604020202020204" pitchFamily="34" charset="0"/>
            </a:endParaRPr>
          </a:p>
          <a:p>
            <a:pPr defTabSz="1006475"/>
            <a:r>
              <a:rPr>
                <a:latin typeface="Arial" panose="020B0604020202020204" pitchFamily="34" charset="0"/>
              </a:rPr>
              <a:t>Acct Cycle</a:t>
            </a:r>
            <a:endParaRPr>
              <a:latin typeface="Arial" panose="020B0604020202020204" pitchFamily="34" charset="0"/>
            </a:endParaRPr>
          </a:p>
          <a:p>
            <a:pPr defTabSz="1006475"/>
            <a:r>
              <a:rPr u="sng">
                <a:latin typeface="Arial" panose="020B0604020202020204" pitchFamily="34" charset="0"/>
              </a:rPr>
              <a:t>Data Stores (Files</a:t>
            </a:r>
            <a:r>
              <a:rPr>
                <a:latin typeface="Arial" panose="020B0604020202020204" pitchFamily="34" charset="0"/>
              </a:rPr>
              <a:t>): </a:t>
            </a:r>
            <a:endParaRPr>
              <a:latin typeface="Arial" panose="020B0604020202020204" pitchFamily="34" charset="0"/>
            </a:endParaRPr>
          </a:p>
          <a:p>
            <a:pPr defTabSz="1006475"/>
            <a:r>
              <a:rPr>
                <a:latin typeface="Arial" panose="020B0604020202020204" pitchFamily="34" charset="0"/>
              </a:rPr>
              <a:t>Journals &amp; Ledgers</a:t>
            </a:r>
            <a:endParaRPr>
              <a:latin typeface="Arial" panose="020B0604020202020204" pitchFamily="34" charset="0"/>
            </a:endParaRPr>
          </a:p>
        </p:txBody>
      </p:sp>
      <p:sp>
        <p:nvSpPr>
          <p:cNvPr id="110601" name="Rectangles 110600"/>
          <p:cNvSpPr/>
          <p:nvPr/>
        </p:nvSpPr>
        <p:spPr>
          <a:xfrm>
            <a:off x="2667000" y="2259013"/>
            <a:ext cx="2855913" cy="1930400"/>
          </a:xfrm>
          <a:prstGeom prst="rect">
            <a:avLst/>
          </a:prstGeom>
          <a:noFill/>
          <a:ln w="9525">
            <a:noFill/>
          </a:ln>
        </p:spPr>
        <p:txBody>
          <a:bodyPr wrap="none" lIns="101600" tIns="50800" rIns="101600" bIns="50800">
            <a:spAutoFit/>
          </a:bodyPr>
          <a:p>
            <a:pPr defTabSz="1006475"/>
            <a:r>
              <a:rPr u="sng">
                <a:latin typeface="Arial" panose="020B0604020202020204" pitchFamily="34" charset="0"/>
              </a:rPr>
              <a:t>Resources:</a:t>
            </a:r>
            <a:endParaRPr>
              <a:latin typeface="Arial" panose="020B0604020202020204" pitchFamily="34" charset="0"/>
            </a:endParaRPr>
          </a:p>
          <a:p>
            <a:pPr defTabSz="1006475"/>
            <a:r>
              <a:rPr>
                <a:latin typeface="Arial" panose="020B0604020202020204" pitchFamily="34" charset="0"/>
              </a:rPr>
              <a:t>Information Technology</a:t>
            </a:r>
            <a:endParaRPr>
              <a:latin typeface="Arial" panose="020B0604020202020204" pitchFamily="34" charset="0"/>
            </a:endParaRPr>
          </a:p>
          <a:p>
            <a:pPr defTabSz="1006475"/>
            <a:r>
              <a:rPr u="sng">
                <a:latin typeface="Arial" panose="020B0604020202020204" pitchFamily="34" charset="0"/>
              </a:rPr>
              <a:t>Process: </a:t>
            </a:r>
            <a:endParaRPr>
              <a:latin typeface="Arial" panose="020B0604020202020204" pitchFamily="34" charset="0"/>
            </a:endParaRPr>
          </a:p>
          <a:p>
            <a:pPr defTabSz="1006475"/>
            <a:r>
              <a:rPr>
                <a:latin typeface="Arial" panose="020B0604020202020204" pitchFamily="34" charset="0"/>
              </a:rPr>
              <a:t>Acct Cycle</a:t>
            </a:r>
            <a:endParaRPr>
              <a:latin typeface="Arial" panose="020B0604020202020204" pitchFamily="34" charset="0"/>
            </a:endParaRPr>
          </a:p>
          <a:p>
            <a:pPr defTabSz="1006475"/>
            <a:r>
              <a:rPr u="sng">
                <a:latin typeface="Arial" panose="020B0604020202020204" pitchFamily="34" charset="0"/>
              </a:rPr>
              <a:t>Data Stores (Files</a:t>
            </a:r>
            <a:r>
              <a:rPr>
                <a:latin typeface="Arial" panose="020B0604020202020204" pitchFamily="34" charset="0"/>
              </a:rPr>
              <a:t>): </a:t>
            </a:r>
            <a:endParaRPr>
              <a:latin typeface="Arial" panose="020B0604020202020204" pitchFamily="34" charset="0"/>
            </a:endParaRPr>
          </a:p>
          <a:p>
            <a:pPr defTabSz="1006475"/>
            <a:r>
              <a:rPr>
                <a:latin typeface="Arial" panose="020B0604020202020204" pitchFamily="34" charset="0"/>
              </a:rPr>
              <a:t>Journals &amp; Ledgers</a:t>
            </a:r>
            <a:endParaRPr>
              <a:latin typeface="Arial" panose="020B0604020202020204" pitchFamily="34" charset="0"/>
            </a:endParaRPr>
          </a:p>
        </p:txBody>
      </p:sp>
      <p:sp>
        <p:nvSpPr>
          <p:cNvPr id="110602" name="Rectangles 110601"/>
          <p:cNvSpPr/>
          <p:nvPr/>
        </p:nvSpPr>
        <p:spPr>
          <a:xfrm>
            <a:off x="5868988" y="1676400"/>
            <a:ext cx="1952625" cy="711200"/>
          </a:xfrm>
          <a:prstGeom prst="rect">
            <a:avLst/>
          </a:prstGeom>
          <a:noFill/>
          <a:ln w="9525">
            <a:noFill/>
          </a:ln>
        </p:spPr>
        <p:txBody>
          <a:bodyPr wrap="none" lIns="101600" tIns="50800" rIns="101600" bIns="50800">
            <a:spAutoFit/>
          </a:bodyPr>
          <a:p>
            <a:pPr defTabSz="1006475"/>
            <a:r>
              <a:rPr>
                <a:solidFill>
                  <a:schemeClr val="tx2"/>
                </a:solidFill>
                <a:latin typeface="Arial" panose="020B0604020202020204" pitchFamily="34" charset="0"/>
              </a:rPr>
              <a:t>Event Driven IT</a:t>
            </a:r>
            <a:endParaRPr>
              <a:solidFill>
                <a:schemeClr val="tx2"/>
              </a:solidFill>
              <a:latin typeface="Arial" panose="020B0604020202020204" pitchFamily="34" charset="0"/>
            </a:endParaRPr>
          </a:p>
          <a:p>
            <a:pPr defTabSz="1006475"/>
            <a:r>
              <a:rPr>
                <a:solidFill>
                  <a:schemeClr val="tx2"/>
                </a:solidFill>
                <a:latin typeface="Arial" panose="020B0604020202020204" pitchFamily="34" charset="0"/>
              </a:rPr>
              <a:t>Applications</a:t>
            </a:r>
            <a:endParaRPr>
              <a:solidFill>
                <a:schemeClr val="tx2"/>
              </a:solidFill>
              <a:latin typeface="Arial" panose="020B0604020202020204" pitchFamily="34" charset="0"/>
            </a:endParaRPr>
          </a:p>
        </p:txBody>
      </p:sp>
      <p:sp>
        <p:nvSpPr>
          <p:cNvPr id="110603" name="Rectangles 110602"/>
          <p:cNvSpPr/>
          <p:nvPr/>
        </p:nvSpPr>
        <p:spPr>
          <a:xfrm>
            <a:off x="5868988" y="2259013"/>
            <a:ext cx="3024187" cy="2540000"/>
          </a:xfrm>
          <a:prstGeom prst="rect">
            <a:avLst/>
          </a:prstGeom>
          <a:noFill/>
          <a:ln w="9525">
            <a:noFill/>
          </a:ln>
        </p:spPr>
        <p:txBody>
          <a:bodyPr wrap="none" lIns="101600" tIns="50800" rIns="101600" bIns="50800">
            <a:spAutoFit/>
          </a:bodyPr>
          <a:p>
            <a:pPr defTabSz="1006475"/>
            <a:r>
              <a:rPr u="sng">
                <a:latin typeface="Arial" panose="020B0604020202020204" pitchFamily="34" charset="0"/>
              </a:rPr>
              <a:t>Resources:</a:t>
            </a:r>
            <a:endParaRPr>
              <a:latin typeface="Arial" panose="020B0604020202020204" pitchFamily="34" charset="0"/>
            </a:endParaRPr>
          </a:p>
          <a:p>
            <a:pPr defTabSz="1006475"/>
            <a:r>
              <a:rPr>
                <a:latin typeface="Arial" panose="020B0604020202020204" pitchFamily="34" charset="0"/>
              </a:rPr>
              <a:t>Information Technology</a:t>
            </a:r>
            <a:endParaRPr>
              <a:latin typeface="Arial" panose="020B0604020202020204" pitchFamily="34" charset="0"/>
            </a:endParaRPr>
          </a:p>
          <a:p>
            <a:pPr defTabSz="1006475"/>
            <a:r>
              <a:rPr u="sng">
                <a:latin typeface="Arial" panose="020B0604020202020204" pitchFamily="34" charset="0"/>
              </a:rPr>
              <a:t>Process: </a:t>
            </a:r>
            <a:endParaRPr>
              <a:latin typeface="Arial" panose="020B0604020202020204" pitchFamily="34" charset="0"/>
            </a:endParaRPr>
          </a:p>
          <a:p>
            <a:pPr defTabSz="1006475"/>
            <a:r>
              <a:rPr>
                <a:latin typeface="Arial" panose="020B0604020202020204" pitchFamily="34" charset="0"/>
              </a:rPr>
              <a:t>Record, Maintain, Report</a:t>
            </a:r>
            <a:endParaRPr>
              <a:latin typeface="Arial" panose="020B0604020202020204" pitchFamily="34" charset="0"/>
            </a:endParaRPr>
          </a:p>
          <a:p>
            <a:pPr defTabSz="1006475"/>
            <a:r>
              <a:rPr>
                <a:latin typeface="Arial" panose="020B0604020202020204" pitchFamily="34" charset="0"/>
              </a:rPr>
              <a:t>Business Activity Data</a:t>
            </a:r>
            <a:endParaRPr>
              <a:latin typeface="Arial" panose="020B0604020202020204" pitchFamily="34" charset="0"/>
            </a:endParaRPr>
          </a:p>
          <a:p>
            <a:pPr defTabSz="1006475"/>
            <a:r>
              <a:rPr u="sng">
                <a:latin typeface="Arial" panose="020B0604020202020204" pitchFamily="34" charset="0"/>
              </a:rPr>
              <a:t>Data Stores</a:t>
            </a:r>
            <a:r>
              <a:rPr>
                <a:latin typeface="Arial" panose="020B0604020202020204" pitchFamily="34" charset="0"/>
              </a:rPr>
              <a:t>: </a:t>
            </a:r>
            <a:endParaRPr>
              <a:latin typeface="Arial" panose="020B0604020202020204" pitchFamily="34" charset="0"/>
            </a:endParaRPr>
          </a:p>
          <a:p>
            <a:pPr defTabSz="1006475"/>
            <a:r>
              <a:rPr>
                <a:latin typeface="Arial" panose="020B0604020202020204" pitchFamily="34" charset="0"/>
              </a:rPr>
              <a:t>Business Activity Data</a:t>
            </a:r>
            <a:endParaRPr>
              <a:latin typeface="Arial" panose="020B0604020202020204" pitchFamily="34" charset="0"/>
            </a:endParaRPr>
          </a:p>
          <a:p>
            <a:pPr defTabSz="1006475"/>
            <a:r>
              <a:rPr>
                <a:latin typeface="Arial" panose="020B0604020202020204" pitchFamily="34" charset="0"/>
              </a:rPr>
              <a:t>Integrated Stores</a:t>
            </a:r>
            <a:endParaRPr>
              <a:latin typeface="Arial" panose="020B0604020202020204" pitchFamily="34" charset="0"/>
            </a:endParaRPr>
          </a:p>
        </p:txBody>
      </p:sp>
      <p:sp>
        <p:nvSpPr>
          <p:cNvPr id="110604" name="Rectangles 110603"/>
          <p:cNvSpPr/>
          <p:nvPr/>
        </p:nvSpPr>
        <p:spPr>
          <a:xfrm>
            <a:off x="0" y="5105400"/>
            <a:ext cx="2263775" cy="1016000"/>
          </a:xfrm>
          <a:prstGeom prst="rect">
            <a:avLst/>
          </a:prstGeom>
          <a:noFill/>
          <a:ln w="9525">
            <a:noFill/>
          </a:ln>
        </p:spPr>
        <p:txBody>
          <a:bodyPr wrap="none" lIns="101600" tIns="50800" rIns="101600" bIns="50800">
            <a:spAutoFit/>
          </a:bodyPr>
          <a:p>
            <a:pPr defTabSz="1006475"/>
            <a:r>
              <a:rPr u="sng">
                <a:latin typeface="Arial" panose="020B0604020202020204" pitchFamily="34" charset="0"/>
              </a:rPr>
              <a:t>Bias:</a:t>
            </a:r>
            <a:endParaRPr u="sng">
              <a:latin typeface="Arial" panose="020B0604020202020204" pitchFamily="34" charset="0"/>
            </a:endParaRPr>
          </a:p>
          <a:p>
            <a:pPr defTabSz="1006475"/>
            <a:r>
              <a:rPr>
                <a:latin typeface="Arial" panose="020B0604020202020204" pitchFamily="34" charset="0"/>
              </a:rPr>
              <a:t>Generate financial</a:t>
            </a:r>
            <a:endParaRPr>
              <a:latin typeface="Arial" panose="020B0604020202020204" pitchFamily="34" charset="0"/>
            </a:endParaRPr>
          </a:p>
          <a:p>
            <a:pPr defTabSz="1006475"/>
            <a:r>
              <a:rPr>
                <a:latin typeface="Arial" panose="020B0604020202020204" pitchFamily="34" charset="0"/>
              </a:rPr>
              <a:t>statements</a:t>
            </a:r>
            <a:endParaRPr>
              <a:latin typeface="Arial" panose="020B0604020202020204" pitchFamily="34" charset="0"/>
            </a:endParaRPr>
          </a:p>
        </p:txBody>
      </p:sp>
      <p:sp>
        <p:nvSpPr>
          <p:cNvPr id="110605" name="Rectangles 110604"/>
          <p:cNvSpPr/>
          <p:nvPr/>
        </p:nvSpPr>
        <p:spPr>
          <a:xfrm>
            <a:off x="2667000" y="5181600"/>
            <a:ext cx="2263775" cy="1016000"/>
          </a:xfrm>
          <a:prstGeom prst="rect">
            <a:avLst/>
          </a:prstGeom>
          <a:noFill/>
          <a:ln w="9525">
            <a:noFill/>
          </a:ln>
        </p:spPr>
        <p:txBody>
          <a:bodyPr wrap="none" lIns="101600" tIns="50800" rIns="101600" bIns="50800">
            <a:spAutoFit/>
          </a:bodyPr>
          <a:p>
            <a:pPr defTabSz="1006475"/>
            <a:r>
              <a:rPr u="sng">
                <a:latin typeface="Arial" panose="020B0604020202020204" pitchFamily="34" charset="0"/>
              </a:rPr>
              <a:t>Bias:</a:t>
            </a:r>
            <a:endParaRPr>
              <a:latin typeface="Arial" panose="020B0604020202020204" pitchFamily="34" charset="0"/>
            </a:endParaRPr>
          </a:p>
          <a:p>
            <a:pPr defTabSz="1006475"/>
            <a:r>
              <a:rPr>
                <a:latin typeface="Arial" panose="020B0604020202020204" pitchFamily="34" charset="0"/>
              </a:rPr>
              <a:t>Generate financial</a:t>
            </a:r>
            <a:endParaRPr>
              <a:latin typeface="Arial" panose="020B0604020202020204" pitchFamily="34" charset="0"/>
            </a:endParaRPr>
          </a:p>
          <a:p>
            <a:pPr defTabSz="1006475"/>
            <a:r>
              <a:rPr>
                <a:latin typeface="Arial" panose="020B0604020202020204" pitchFamily="34" charset="0"/>
              </a:rPr>
              <a:t>statements</a:t>
            </a:r>
            <a:endParaRPr>
              <a:latin typeface="Arial" panose="020B0604020202020204" pitchFamily="34" charset="0"/>
            </a:endParaRPr>
          </a:p>
        </p:txBody>
      </p:sp>
      <p:sp>
        <p:nvSpPr>
          <p:cNvPr id="110606" name="Rectangles 110605"/>
          <p:cNvSpPr/>
          <p:nvPr/>
        </p:nvSpPr>
        <p:spPr>
          <a:xfrm>
            <a:off x="5868988" y="4953000"/>
            <a:ext cx="3111500" cy="1625600"/>
          </a:xfrm>
          <a:prstGeom prst="rect">
            <a:avLst/>
          </a:prstGeom>
          <a:noFill/>
          <a:ln w="9525">
            <a:noFill/>
          </a:ln>
        </p:spPr>
        <p:txBody>
          <a:bodyPr wrap="none" lIns="101600" tIns="50800" rIns="101600" bIns="50800">
            <a:spAutoFit/>
          </a:bodyPr>
          <a:p>
            <a:pPr defTabSz="1006475"/>
            <a:r>
              <a:rPr u="sng">
                <a:latin typeface="Arial" panose="020B0604020202020204" pitchFamily="34" charset="0"/>
              </a:rPr>
              <a:t>Bias:</a:t>
            </a:r>
            <a:endParaRPr u="sng">
              <a:latin typeface="Arial" panose="020B0604020202020204" pitchFamily="34" charset="0"/>
            </a:endParaRPr>
          </a:p>
          <a:p>
            <a:pPr defTabSz="1006475"/>
            <a:r>
              <a:rPr>
                <a:latin typeface="Arial" panose="020B0604020202020204" pitchFamily="34" charset="0"/>
              </a:rPr>
              <a:t>Support Planning, Control</a:t>
            </a:r>
            <a:endParaRPr>
              <a:latin typeface="Arial" panose="020B0604020202020204" pitchFamily="34" charset="0"/>
            </a:endParaRPr>
          </a:p>
          <a:p>
            <a:pPr defTabSz="1006475"/>
            <a:r>
              <a:rPr>
                <a:latin typeface="Arial" panose="020B0604020202020204" pitchFamily="34" charset="0"/>
              </a:rPr>
              <a:t>&amp; Evaluation Activities of</a:t>
            </a:r>
            <a:endParaRPr>
              <a:latin typeface="Arial" panose="020B0604020202020204" pitchFamily="34" charset="0"/>
            </a:endParaRPr>
          </a:p>
          <a:p>
            <a:pPr defTabSz="1006475"/>
            <a:r>
              <a:rPr>
                <a:latin typeface="Arial" panose="020B0604020202020204" pitchFamily="34" charset="0"/>
              </a:rPr>
              <a:t>Various Information</a:t>
            </a:r>
            <a:endParaRPr>
              <a:latin typeface="Arial" panose="020B0604020202020204" pitchFamily="34" charset="0"/>
            </a:endParaRPr>
          </a:p>
          <a:p>
            <a:pPr defTabSz="1006475"/>
            <a:r>
              <a:rPr>
                <a:latin typeface="Arial" panose="020B0604020202020204" pitchFamily="34" charset="0"/>
              </a:rPr>
              <a:t>Customers</a:t>
            </a:r>
            <a:endParaRPr>
              <a:latin typeface="Arial" panose="020B0604020202020204" pitchFamily="34" charset="0"/>
            </a:endParaRPr>
          </a:p>
        </p:txBody>
      </p:sp>
      <p:pic>
        <p:nvPicPr>
          <p:cNvPr id="110607" name="Picture 110606"/>
          <p:cNvPicPr/>
          <p:nvPr/>
        </p:nvPicPr>
        <p:blipFill>
          <a:blip r:embed="rId1"/>
          <a:stretch>
            <a:fillRect/>
          </a:stretch>
        </p:blipFill>
        <p:spPr>
          <a:xfrm>
            <a:off x="2819400" y="4191000"/>
            <a:ext cx="1981200" cy="990600"/>
          </a:xfrm>
          <a:prstGeom prst="rect">
            <a:avLst/>
          </a:prstGeom>
          <a:noFill/>
          <a:ln w="9525">
            <a:noFill/>
          </a:ln>
        </p:spPr>
      </p:pic>
      <p:pic>
        <p:nvPicPr>
          <p:cNvPr id="110608" name="Picture 110607"/>
          <p:cNvPicPr/>
          <p:nvPr/>
        </p:nvPicPr>
        <p:blipFill>
          <a:blip r:embed="rId2"/>
          <a:stretch>
            <a:fillRect/>
          </a:stretch>
        </p:blipFill>
        <p:spPr>
          <a:xfrm>
            <a:off x="7772400" y="4495800"/>
            <a:ext cx="1185863" cy="815975"/>
          </a:xfrm>
          <a:prstGeom prst="rect">
            <a:avLst/>
          </a:prstGeom>
          <a:noFill/>
          <a:ln w="9525">
            <a:noFill/>
          </a:ln>
        </p:spPr>
      </p:pic>
      <p:pic>
        <p:nvPicPr>
          <p:cNvPr id="110609" name="Picture 110608"/>
          <p:cNvPicPr/>
          <p:nvPr/>
        </p:nvPicPr>
        <p:blipFill>
          <a:blip r:embed="rId3"/>
          <a:stretch>
            <a:fillRect/>
          </a:stretch>
        </p:blipFill>
        <p:spPr>
          <a:xfrm>
            <a:off x="4191000" y="1447800"/>
            <a:ext cx="1598613" cy="1054100"/>
          </a:xfrm>
          <a:prstGeom prst="rect">
            <a:avLst/>
          </a:prstGeom>
          <a:noFill/>
          <a:ln w="9525">
            <a:noFill/>
          </a:ln>
        </p:spPr>
      </p:pic>
      <p:pic>
        <p:nvPicPr>
          <p:cNvPr id="110610" name="Picture 110609"/>
          <p:cNvPicPr/>
          <p:nvPr/>
        </p:nvPicPr>
        <p:blipFill>
          <a:blip r:embed="rId4"/>
          <a:stretch>
            <a:fillRect/>
          </a:stretch>
        </p:blipFill>
        <p:spPr>
          <a:xfrm>
            <a:off x="457200" y="4191000"/>
            <a:ext cx="1219200" cy="838200"/>
          </a:xfrm>
          <a:prstGeom prst="rect">
            <a:avLst/>
          </a:prstGeom>
          <a:noFill/>
          <a:ln w="9525">
            <a:noFill/>
          </a:ln>
        </p:spPr>
      </p:pic>
      <p:sp>
        <p:nvSpPr>
          <p:cNvPr id="110611" name="Straight Connector 110610"/>
          <p:cNvSpPr/>
          <p:nvPr/>
        </p:nvSpPr>
        <p:spPr>
          <a:xfrm>
            <a:off x="2590800" y="1447800"/>
            <a:ext cx="0" cy="4800600"/>
          </a:xfrm>
          <a:prstGeom prst="line">
            <a:avLst/>
          </a:prstGeom>
          <a:ln w="12700" cap="flat" cmpd="sng">
            <a:solidFill>
              <a:schemeClr val="tx1"/>
            </a:solidFill>
            <a:prstDash val="solid"/>
            <a:headEnd type="none" w="sm" len="sm"/>
            <a:tailEnd type="none" w="sm" len="sm"/>
          </a:ln>
        </p:spPr>
      </p:sp>
      <p:sp>
        <p:nvSpPr>
          <p:cNvPr id="110612" name="Straight Connector 110611"/>
          <p:cNvSpPr/>
          <p:nvPr/>
        </p:nvSpPr>
        <p:spPr>
          <a:xfrm>
            <a:off x="5867400" y="1447800"/>
            <a:ext cx="0" cy="4876800"/>
          </a:xfrm>
          <a:prstGeom prst="line">
            <a:avLst/>
          </a:prstGeom>
          <a:ln w="12700" cap="flat" cmpd="sng">
            <a:solidFill>
              <a:schemeClr val="tx1"/>
            </a:solidFill>
            <a:prstDash val="solid"/>
            <a:headEnd type="none" w="sm" len="sm"/>
            <a:tailEnd type="none" w="sm" len="sm"/>
          </a:ln>
        </p:spPr>
      </p:sp>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s 6145"/>
          <p:cNvSpPr/>
          <p:nvPr/>
        </p:nvSpPr>
        <p:spPr>
          <a:xfrm>
            <a:off x="898525" y="522288"/>
            <a:ext cx="7246938" cy="762000"/>
          </a:xfrm>
          <a:prstGeom prst="rect">
            <a:avLst/>
          </a:prstGeom>
          <a:noFill/>
          <a:ln w="9525">
            <a:noFill/>
          </a:ln>
        </p:spPr>
        <p:txBody>
          <a:bodyPr wrap="none" lIns="92075" tIns="46038" rIns="92075" bIns="46038">
            <a:spAutoFit/>
          </a:bodyPr>
          <a:p>
            <a:r>
              <a:rPr sz="4400">
                <a:solidFill>
                  <a:schemeClr val="hlink"/>
                </a:solidFill>
              </a:rPr>
              <a:t>Prototyping:  Preliminary Steps</a:t>
            </a:r>
            <a:endParaRPr sz="4400">
              <a:solidFill>
                <a:schemeClr val="hlink"/>
              </a:solidFill>
            </a:endParaRPr>
          </a:p>
        </p:txBody>
      </p:sp>
      <p:sp>
        <p:nvSpPr>
          <p:cNvPr id="6147" name="Rectangles 6146"/>
          <p:cNvSpPr/>
          <p:nvPr/>
        </p:nvSpPr>
        <p:spPr>
          <a:xfrm>
            <a:off x="1295400" y="1600200"/>
            <a:ext cx="7331075" cy="946150"/>
          </a:xfrm>
          <a:prstGeom prst="rect">
            <a:avLst/>
          </a:prstGeom>
          <a:noFill/>
          <a:ln w="9525">
            <a:noFill/>
          </a:ln>
        </p:spPr>
        <p:txBody>
          <a:bodyPr lIns="92075" tIns="46038" rIns="92075" bIns="46038">
            <a:spAutoFit/>
          </a:bodyPr>
          <a:p>
            <a:r>
              <a:rPr sz="2800" b="1" i="1"/>
              <a:t>Step 1:</a:t>
            </a:r>
            <a:r>
              <a:rPr sz="2800" i="1"/>
              <a:t>  Review the business process and identify the business events of interest.</a:t>
            </a:r>
            <a:endParaRPr sz="2800" i="1"/>
          </a:p>
        </p:txBody>
      </p:sp>
      <p:sp>
        <p:nvSpPr>
          <p:cNvPr id="6148" name="Rectangles 6147"/>
          <p:cNvSpPr/>
          <p:nvPr/>
        </p:nvSpPr>
        <p:spPr>
          <a:xfrm>
            <a:off x="517525" y="2212975"/>
            <a:ext cx="7178675" cy="887413"/>
          </a:xfrm>
          <a:prstGeom prst="rect">
            <a:avLst/>
          </a:prstGeom>
          <a:noFill/>
          <a:ln w="9525">
            <a:noFill/>
          </a:ln>
        </p:spPr>
        <p:txBody>
          <a:bodyPr/>
          <a:p>
            <a:endParaRPr lang="en-US"/>
          </a:p>
        </p:txBody>
      </p:sp>
      <p:sp>
        <p:nvSpPr>
          <p:cNvPr id="6149" name="Rectangles 6148"/>
          <p:cNvSpPr/>
          <p:nvPr/>
        </p:nvSpPr>
        <p:spPr>
          <a:xfrm>
            <a:off x="593725" y="3514725"/>
            <a:ext cx="8245475" cy="1287463"/>
          </a:xfrm>
          <a:prstGeom prst="rect">
            <a:avLst/>
          </a:prstGeom>
          <a:noFill/>
          <a:ln w="9525">
            <a:noFill/>
          </a:ln>
        </p:spPr>
        <p:txBody>
          <a:bodyPr/>
          <a:p>
            <a:endParaRPr lang="en-US"/>
          </a:p>
        </p:txBody>
      </p:sp>
      <p:sp>
        <p:nvSpPr>
          <p:cNvPr id="6150" name="Rectangles 6149"/>
          <p:cNvSpPr/>
          <p:nvPr/>
        </p:nvSpPr>
        <p:spPr>
          <a:xfrm>
            <a:off x="593725" y="4872038"/>
            <a:ext cx="7712075" cy="887412"/>
          </a:xfrm>
          <a:prstGeom prst="rect">
            <a:avLst/>
          </a:prstGeom>
          <a:noFill/>
          <a:ln w="9525">
            <a:noFill/>
          </a:ln>
        </p:spPr>
        <p:txBody>
          <a:bodyPr/>
          <a:p>
            <a:endParaRPr lang="en-US"/>
          </a:p>
        </p:txBody>
      </p:sp>
      <p:sp>
        <p:nvSpPr>
          <p:cNvPr id="6151" name="Rectangles 6150"/>
          <p:cNvSpPr/>
          <p:nvPr/>
        </p:nvSpPr>
        <p:spPr>
          <a:xfrm>
            <a:off x="1431925" y="5870575"/>
            <a:ext cx="7650163" cy="487363"/>
          </a:xfrm>
          <a:prstGeom prst="rect">
            <a:avLst/>
          </a:prstGeom>
          <a:noFill/>
          <a:ln w="9525">
            <a:noFill/>
          </a:ln>
        </p:spPr>
        <p:txBody>
          <a:bodyPr/>
          <a:p>
            <a:endParaRPr lang="en-US"/>
          </a:p>
        </p:txBody>
      </p:sp>
      <p:graphicFrame>
        <p:nvGraphicFramePr>
          <p:cNvPr id="6152" name="Object 6151"/>
          <p:cNvGraphicFramePr/>
          <p:nvPr/>
        </p:nvGraphicFramePr>
        <p:xfrm>
          <a:off x="609600" y="1600200"/>
          <a:ext cx="552450" cy="817563"/>
        </p:xfrm>
        <a:graphic>
          <a:graphicData uri="http://schemas.openxmlformats.org/presentationml/2006/ole">
            <mc:AlternateContent xmlns:mc="http://schemas.openxmlformats.org/markup-compatibility/2006">
              <mc:Choice xmlns:v="urn:schemas-microsoft-com:vml" Requires="v">
                <p:oleObj spid="_x0000_s3094" name="" r:id="rId1" imgW="2247900" imgH="3307080" progId="MS_ClipArt_Gallery.2">
                  <p:embed/>
                </p:oleObj>
              </mc:Choice>
              <mc:Fallback>
                <p:oleObj name="" r:id="rId1" imgW="2247900" imgH="3307080" progId="MS_ClipArt_Gallery.2">
                  <p:embed/>
                  <p:pic>
                    <p:nvPicPr>
                      <p:cNvPr id="0" name="Picture 3093"/>
                      <p:cNvPicPr/>
                      <p:nvPr/>
                    </p:nvPicPr>
                    <p:blipFill>
                      <a:blip r:embed="rId2"/>
                      <a:stretch>
                        <a:fillRect/>
                      </a:stretch>
                    </p:blipFill>
                    <p:spPr>
                      <a:xfrm>
                        <a:off x="609600" y="1600200"/>
                        <a:ext cx="552450" cy="817563"/>
                      </a:xfrm>
                      <a:prstGeom prst="rect">
                        <a:avLst/>
                      </a:prstGeom>
                      <a:noFill/>
                      <a:ln w="38100">
                        <a:noFill/>
                        <a:miter/>
                      </a:ln>
                    </p:spPr>
                  </p:pic>
                </p:oleObj>
              </mc:Fallback>
            </mc:AlternateContent>
          </a:graphicData>
        </a:graphic>
      </p:graphicFrame>
      <p:graphicFrame>
        <p:nvGraphicFramePr>
          <p:cNvPr id="6153" name="Object 6152"/>
          <p:cNvGraphicFramePr/>
          <p:nvPr/>
        </p:nvGraphicFramePr>
        <p:xfrm>
          <a:off x="2971800" y="2667000"/>
          <a:ext cx="3346450" cy="3651250"/>
        </p:xfrm>
        <a:graphic>
          <a:graphicData uri="http://schemas.openxmlformats.org/presentationml/2006/ole">
            <mc:AlternateContent xmlns:mc="http://schemas.openxmlformats.org/markup-compatibility/2006">
              <mc:Choice xmlns:v="urn:schemas-microsoft-com:vml" Requires="v">
                <p:oleObj spid="_x0000_s3093" name="" r:id="rId3" imgW="3357245" imgH="3660775" progId="MS_ClipArt_Gallery.2">
                  <p:embed/>
                </p:oleObj>
              </mc:Choice>
              <mc:Fallback>
                <p:oleObj name="" r:id="rId3" imgW="3357245" imgH="3660775" progId="MS_ClipArt_Gallery.2">
                  <p:embed/>
                  <p:pic>
                    <p:nvPicPr>
                      <p:cNvPr id="0" name="Picture 3092"/>
                      <p:cNvPicPr/>
                      <p:nvPr/>
                    </p:nvPicPr>
                    <p:blipFill>
                      <a:blip r:embed="rId4"/>
                      <a:stretch>
                        <a:fillRect/>
                      </a:stretch>
                    </p:blipFill>
                    <p:spPr>
                      <a:xfrm>
                        <a:off x="2971800" y="2667000"/>
                        <a:ext cx="3346450" cy="3651250"/>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s 8193"/>
          <p:cNvSpPr/>
          <p:nvPr/>
        </p:nvSpPr>
        <p:spPr>
          <a:xfrm>
            <a:off x="898525" y="522288"/>
            <a:ext cx="7246938" cy="762000"/>
          </a:xfrm>
          <a:prstGeom prst="rect">
            <a:avLst/>
          </a:prstGeom>
          <a:noFill/>
          <a:ln w="9525">
            <a:noFill/>
          </a:ln>
        </p:spPr>
        <p:txBody>
          <a:bodyPr wrap="none" lIns="92075" tIns="46038" rIns="92075" bIns="46038">
            <a:spAutoFit/>
          </a:bodyPr>
          <a:p>
            <a:r>
              <a:rPr sz="4400">
                <a:solidFill>
                  <a:schemeClr val="hlink"/>
                </a:solidFill>
              </a:rPr>
              <a:t>Prototyping:  Preliminary Steps</a:t>
            </a:r>
            <a:endParaRPr sz="4400">
              <a:solidFill>
                <a:schemeClr val="hlink"/>
              </a:solidFill>
            </a:endParaRPr>
          </a:p>
        </p:txBody>
      </p:sp>
      <p:sp>
        <p:nvSpPr>
          <p:cNvPr id="8195" name="Rectangles 8194"/>
          <p:cNvSpPr/>
          <p:nvPr/>
        </p:nvSpPr>
        <p:spPr>
          <a:xfrm>
            <a:off x="990600" y="1590675"/>
            <a:ext cx="7331075" cy="946150"/>
          </a:xfrm>
          <a:prstGeom prst="rect">
            <a:avLst/>
          </a:prstGeom>
          <a:noFill/>
          <a:ln w="9525">
            <a:noFill/>
          </a:ln>
        </p:spPr>
        <p:txBody>
          <a:bodyPr lIns="92075" tIns="46038" rIns="92075" bIns="46038">
            <a:spAutoFit/>
          </a:bodyPr>
          <a:p>
            <a:r>
              <a:rPr sz="2800" b="1"/>
              <a:t>Step 1:</a:t>
            </a:r>
            <a:r>
              <a:rPr sz="2800"/>
              <a:t>  Review the business process and identify the business events of interest.</a:t>
            </a:r>
            <a:endParaRPr sz="2800"/>
          </a:p>
        </p:txBody>
      </p:sp>
      <p:sp>
        <p:nvSpPr>
          <p:cNvPr id="8196" name="Rectangles 8195"/>
          <p:cNvSpPr/>
          <p:nvPr/>
        </p:nvSpPr>
        <p:spPr>
          <a:xfrm>
            <a:off x="990600" y="2590800"/>
            <a:ext cx="7178675" cy="946150"/>
          </a:xfrm>
          <a:prstGeom prst="rect">
            <a:avLst/>
          </a:prstGeom>
          <a:noFill/>
          <a:ln w="9525">
            <a:noFill/>
          </a:ln>
        </p:spPr>
        <p:txBody>
          <a:bodyPr lIns="92075" tIns="46038" rIns="92075" bIns="46038">
            <a:spAutoFit/>
          </a:bodyPr>
          <a:p>
            <a:r>
              <a:rPr sz="2800" b="1"/>
              <a:t>Step 2:</a:t>
            </a:r>
            <a:r>
              <a:rPr sz="2800"/>
              <a:t>  Analyze each event to identify the event resources, agents, and locations</a:t>
            </a:r>
            <a:r>
              <a:rPr sz="2800" i="1"/>
              <a:t>.</a:t>
            </a:r>
            <a:endParaRPr sz="2800" i="1"/>
          </a:p>
        </p:txBody>
      </p:sp>
      <p:sp>
        <p:nvSpPr>
          <p:cNvPr id="8197" name="Rectangles 8196"/>
          <p:cNvSpPr/>
          <p:nvPr/>
        </p:nvSpPr>
        <p:spPr>
          <a:xfrm>
            <a:off x="593725" y="3514725"/>
            <a:ext cx="8245475" cy="1287463"/>
          </a:xfrm>
          <a:prstGeom prst="rect">
            <a:avLst/>
          </a:prstGeom>
          <a:noFill/>
          <a:ln w="9525">
            <a:noFill/>
          </a:ln>
        </p:spPr>
        <p:txBody>
          <a:bodyPr/>
          <a:p>
            <a:endParaRPr lang="en-US"/>
          </a:p>
        </p:txBody>
      </p:sp>
      <p:sp>
        <p:nvSpPr>
          <p:cNvPr id="8198" name="Rectangles 8197"/>
          <p:cNvSpPr/>
          <p:nvPr/>
        </p:nvSpPr>
        <p:spPr>
          <a:xfrm>
            <a:off x="593725" y="4872038"/>
            <a:ext cx="7712075" cy="887412"/>
          </a:xfrm>
          <a:prstGeom prst="rect">
            <a:avLst/>
          </a:prstGeom>
          <a:noFill/>
          <a:ln w="9525">
            <a:noFill/>
          </a:ln>
        </p:spPr>
        <p:txBody>
          <a:bodyPr/>
          <a:p>
            <a:endParaRPr lang="en-US"/>
          </a:p>
        </p:txBody>
      </p:sp>
      <p:sp>
        <p:nvSpPr>
          <p:cNvPr id="8199" name="Rectangles 8198"/>
          <p:cNvSpPr/>
          <p:nvPr/>
        </p:nvSpPr>
        <p:spPr>
          <a:xfrm>
            <a:off x="593725" y="5870575"/>
            <a:ext cx="7650163" cy="487363"/>
          </a:xfrm>
          <a:prstGeom prst="rect">
            <a:avLst/>
          </a:prstGeom>
          <a:noFill/>
          <a:ln w="9525">
            <a:noFill/>
          </a:ln>
        </p:spPr>
        <p:txBody>
          <a:bodyPr/>
          <a:p>
            <a:endParaRPr lang="en-US"/>
          </a:p>
        </p:txBody>
      </p:sp>
      <p:graphicFrame>
        <p:nvGraphicFramePr>
          <p:cNvPr id="8200" name="Object 8199"/>
          <p:cNvGraphicFramePr/>
          <p:nvPr/>
        </p:nvGraphicFramePr>
        <p:xfrm>
          <a:off x="339725" y="2486025"/>
          <a:ext cx="552450" cy="817563"/>
        </p:xfrm>
        <a:graphic>
          <a:graphicData uri="http://schemas.openxmlformats.org/presentationml/2006/ole">
            <mc:AlternateContent xmlns:mc="http://schemas.openxmlformats.org/markup-compatibility/2006">
              <mc:Choice xmlns:v="urn:schemas-microsoft-com:vml" Requires="v">
                <p:oleObj spid="_x0000_s3096" name="" r:id="rId1" imgW="2247900" imgH="3307080" progId="MS_ClipArt_Gallery.2">
                  <p:embed/>
                </p:oleObj>
              </mc:Choice>
              <mc:Fallback>
                <p:oleObj name="" r:id="rId1" imgW="2247900" imgH="3307080" progId="MS_ClipArt_Gallery.2">
                  <p:embed/>
                  <p:pic>
                    <p:nvPicPr>
                      <p:cNvPr id="0" name="Picture 3095"/>
                      <p:cNvPicPr/>
                      <p:nvPr/>
                    </p:nvPicPr>
                    <p:blipFill>
                      <a:blip r:embed="rId2"/>
                      <a:stretch>
                        <a:fillRect/>
                      </a:stretch>
                    </p:blipFill>
                    <p:spPr>
                      <a:xfrm>
                        <a:off x="339725" y="2486025"/>
                        <a:ext cx="552450" cy="817563"/>
                      </a:xfrm>
                      <a:prstGeom prst="rect">
                        <a:avLst/>
                      </a:prstGeom>
                      <a:noFill/>
                      <a:ln w="38100">
                        <a:noFill/>
                        <a:miter/>
                      </a:ln>
                    </p:spPr>
                  </p:pic>
                </p:oleObj>
              </mc:Fallback>
            </mc:AlternateContent>
          </a:graphicData>
        </a:graphic>
      </p:graphicFrame>
      <p:graphicFrame>
        <p:nvGraphicFramePr>
          <p:cNvPr id="8201" name="Object 8200"/>
          <p:cNvGraphicFramePr/>
          <p:nvPr/>
        </p:nvGraphicFramePr>
        <p:xfrm>
          <a:off x="5638800" y="3429000"/>
          <a:ext cx="3048000" cy="2854325"/>
        </p:xfrm>
        <a:graphic>
          <a:graphicData uri="http://schemas.openxmlformats.org/presentationml/2006/ole">
            <mc:AlternateContent xmlns:mc="http://schemas.openxmlformats.org/markup-compatibility/2006">
              <mc:Choice xmlns:v="urn:schemas-microsoft-com:vml" Requires="v">
                <p:oleObj spid="_x0000_s3097" name="" r:id="rId3" imgW="3660775" imgH="3301365" progId="MS_ClipArt_Gallery.2">
                  <p:embed/>
                </p:oleObj>
              </mc:Choice>
              <mc:Fallback>
                <p:oleObj name="" r:id="rId3" imgW="3660775" imgH="3301365" progId="MS_ClipArt_Gallery.2">
                  <p:embed/>
                  <p:pic>
                    <p:nvPicPr>
                      <p:cNvPr id="0" name="Picture 3096"/>
                      <p:cNvPicPr/>
                      <p:nvPr/>
                    </p:nvPicPr>
                    <p:blipFill>
                      <a:blip r:embed="rId4"/>
                      <a:stretch>
                        <a:fillRect/>
                      </a:stretch>
                    </p:blipFill>
                    <p:spPr>
                      <a:xfrm>
                        <a:off x="5638800" y="3429000"/>
                        <a:ext cx="3048000" cy="2854325"/>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s 10241"/>
          <p:cNvSpPr/>
          <p:nvPr/>
        </p:nvSpPr>
        <p:spPr>
          <a:xfrm>
            <a:off x="898525" y="522288"/>
            <a:ext cx="7246938" cy="762000"/>
          </a:xfrm>
          <a:prstGeom prst="rect">
            <a:avLst/>
          </a:prstGeom>
          <a:noFill/>
          <a:ln w="9525">
            <a:noFill/>
          </a:ln>
        </p:spPr>
        <p:txBody>
          <a:bodyPr wrap="none" lIns="92075" tIns="46038" rIns="92075" bIns="46038">
            <a:spAutoFit/>
          </a:bodyPr>
          <a:p>
            <a:r>
              <a:rPr sz="4400">
                <a:solidFill>
                  <a:schemeClr val="hlink"/>
                </a:solidFill>
              </a:rPr>
              <a:t>Prototyping:  Preliminary Steps</a:t>
            </a:r>
            <a:endParaRPr sz="4400">
              <a:solidFill>
                <a:schemeClr val="hlink"/>
              </a:solidFill>
            </a:endParaRPr>
          </a:p>
        </p:txBody>
      </p:sp>
      <p:sp>
        <p:nvSpPr>
          <p:cNvPr id="10243" name="Rectangles 10242"/>
          <p:cNvSpPr/>
          <p:nvPr/>
        </p:nvSpPr>
        <p:spPr>
          <a:xfrm>
            <a:off x="990600" y="1662113"/>
            <a:ext cx="7329488" cy="946150"/>
          </a:xfrm>
          <a:prstGeom prst="rect">
            <a:avLst/>
          </a:prstGeom>
          <a:noFill/>
          <a:ln w="9525">
            <a:noFill/>
          </a:ln>
        </p:spPr>
        <p:txBody>
          <a:bodyPr lIns="92075" tIns="46038" rIns="92075" bIns="46038">
            <a:spAutoFit/>
          </a:bodyPr>
          <a:p>
            <a:r>
              <a:rPr sz="2800" b="1"/>
              <a:t>Step 1:</a:t>
            </a:r>
            <a:r>
              <a:rPr sz="2800"/>
              <a:t>  Review the business process and identify the business events of interest.</a:t>
            </a:r>
            <a:endParaRPr sz="2800"/>
          </a:p>
        </p:txBody>
      </p:sp>
      <p:sp>
        <p:nvSpPr>
          <p:cNvPr id="10244" name="Rectangles 10243"/>
          <p:cNvSpPr/>
          <p:nvPr/>
        </p:nvSpPr>
        <p:spPr>
          <a:xfrm>
            <a:off x="990600" y="2662238"/>
            <a:ext cx="7177088" cy="946150"/>
          </a:xfrm>
          <a:prstGeom prst="rect">
            <a:avLst/>
          </a:prstGeom>
          <a:noFill/>
          <a:ln w="9525">
            <a:noFill/>
          </a:ln>
        </p:spPr>
        <p:txBody>
          <a:bodyPr lIns="92075" tIns="46038" rIns="92075" bIns="46038">
            <a:spAutoFit/>
          </a:bodyPr>
          <a:p>
            <a:r>
              <a:rPr sz="2800" b="1"/>
              <a:t>Step 2:</a:t>
            </a:r>
            <a:r>
              <a:rPr sz="2800"/>
              <a:t>  Analyze each event to identify the event resources, agents, and locations.</a:t>
            </a:r>
            <a:endParaRPr sz="2800"/>
          </a:p>
        </p:txBody>
      </p:sp>
      <p:sp>
        <p:nvSpPr>
          <p:cNvPr id="10245" name="Rectangles 10244"/>
          <p:cNvSpPr/>
          <p:nvPr/>
        </p:nvSpPr>
        <p:spPr>
          <a:xfrm>
            <a:off x="990600" y="3733800"/>
            <a:ext cx="4586288" cy="2227263"/>
          </a:xfrm>
          <a:prstGeom prst="rect">
            <a:avLst/>
          </a:prstGeom>
          <a:noFill/>
          <a:ln w="9525">
            <a:noFill/>
          </a:ln>
        </p:spPr>
        <p:txBody>
          <a:bodyPr lIns="92075" tIns="46038" rIns="92075" bIns="46038">
            <a:spAutoFit/>
          </a:bodyPr>
          <a:p>
            <a:r>
              <a:rPr sz="2800" b="1"/>
              <a:t>Step 3:</a:t>
            </a:r>
            <a:r>
              <a:rPr sz="2800"/>
              <a:t>  Identify the relevant behaviors, characteristics, and attributes of the event, resources, agents, and locations.</a:t>
            </a:r>
            <a:endParaRPr sz="2800"/>
          </a:p>
        </p:txBody>
      </p:sp>
      <p:sp>
        <p:nvSpPr>
          <p:cNvPr id="10246" name="Rectangles 10245"/>
          <p:cNvSpPr/>
          <p:nvPr/>
        </p:nvSpPr>
        <p:spPr>
          <a:xfrm>
            <a:off x="989013" y="5094288"/>
            <a:ext cx="7712075" cy="887412"/>
          </a:xfrm>
          <a:prstGeom prst="rect">
            <a:avLst/>
          </a:prstGeom>
          <a:noFill/>
          <a:ln w="9525">
            <a:noFill/>
          </a:ln>
        </p:spPr>
        <p:txBody>
          <a:bodyPr/>
          <a:p>
            <a:endParaRPr lang="en-US"/>
          </a:p>
        </p:txBody>
      </p:sp>
      <p:sp>
        <p:nvSpPr>
          <p:cNvPr id="10247" name="Rectangles 10246"/>
          <p:cNvSpPr/>
          <p:nvPr/>
        </p:nvSpPr>
        <p:spPr>
          <a:xfrm>
            <a:off x="760413" y="6092825"/>
            <a:ext cx="7650162" cy="487363"/>
          </a:xfrm>
          <a:prstGeom prst="rect">
            <a:avLst/>
          </a:prstGeom>
          <a:noFill/>
          <a:ln w="9525">
            <a:noFill/>
          </a:ln>
        </p:spPr>
        <p:txBody>
          <a:bodyPr/>
          <a:p>
            <a:endParaRPr lang="en-US"/>
          </a:p>
        </p:txBody>
      </p:sp>
      <p:graphicFrame>
        <p:nvGraphicFramePr>
          <p:cNvPr id="10248" name="Object 10247"/>
          <p:cNvGraphicFramePr/>
          <p:nvPr/>
        </p:nvGraphicFramePr>
        <p:xfrm>
          <a:off x="338138" y="3841750"/>
          <a:ext cx="552450" cy="817563"/>
        </p:xfrm>
        <a:graphic>
          <a:graphicData uri="http://schemas.openxmlformats.org/presentationml/2006/ole">
            <mc:AlternateContent xmlns:mc="http://schemas.openxmlformats.org/markup-compatibility/2006">
              <mc:Choice xmlns:v="urn:schemas-microsoft-com:vml" Requires="v">
                <p:oleObj spid="_x0000_s3098" name="" r:id="rId1" imgW="2247900" imgH="3307080" progId="MS_ClipArt_Gallery.2">
                  <p:embed/>
                </p:oleObj>
              </mc:Choice>
              <mc:Fallback>
                <p:oleObj name="" r:id="rId1" imgW="2247900" imgH="3307080" progId="MS_ClipArt_Gallery.2">
                  <p:embed/>
                  <p:pic>
                    <p:nvPicPr>
                      <p:cNvPr id="0" name="Picture 3097"/>
                      <p:cNvPicPr/>
                      <p:nvPr/>
                    </p:nvPicPr>
                    <p:blipFill>
                      <a:blip r:embed="rId2"/>
                      <a:stretch>
                        <a:fillRect/>
                      </a:stretch>
                    </p:blipFill>
                    <p:spPr>
                      <a:xfrm>
                        <a:off x="338138" y="3841750"/>
                        <a:ext cx="552450" cy="817563"/>
                      </a:xfrm>
                      <a:prstGeom prst="rect">
                        <a:avLst/>
                      </a:prstGeom>
                      <a:noFill/>
                      <a:ln w="38100">
                        <a:noFill/>
                        <a:miter/>
                      </a:ln>
                    </p:spPr>
                  </p:pic>
                </p:oleObj>
              </mc:Fallback>
            </mc:AlternateContent>
          </a:graphicData>
        </a:graphic>
      </p:graphicFrame>
      <p:graphicFrame>
        <p:nvGraphicFramePr>
          <p:cNvPr id="10249" name="Object 10248"/>
          <p:cNvGraphicFramePr/>
          <p:nvPr/>
        </p:nvGraphicFramePr>
        <p:xfrm>
          <a:off x="5327650" y="3276600"/>
          <a:ext cx="3651250" cy="3194050"/>
        </p:xfrm>
        <a:graphic>
          <a:graphicData uri="http://schemas.openxmlformats.org/presentationml/2006/ole">
            <mc:AlternateContent xmlns:mc="http://schemas.openxmlformats.org/markup-compatibility/2006">
              <mc:Choice xmlns:v="urn:schemas-microsoft-com:vml" Requires="v">
                <p:oleObj spid="_x0000_s3095" name="" r:id="rId3" imgW="3660775" imgH="3204845" progId="MS_ClipArt_Gallery.2">
                  <p:embed/>
                </p:oleObj>
              </mc:Choice>
              <mc:Fallback>
                <p:oleObj name="" r:id="rId3" imgW="3660775" imgH="3204845" progId="MS_ClipArt_Gallery.2">
                  <p:embed/>
                  <p:pic>
                    <p:nvPicPr>
                      <p:cNvPr id="0" name="Picture 3094"/>
                      <p:cNvPicPr/>
                      <p:nvPr/>
                    </p:nvPicPr>
                    <p:blipFill>
                      <a:blip r:embed="rId4"/>
                      <a:stretch>
                        <a:fillRect/>
                      </a:stretch>
                    </p:blipFill>
                    <p:spPr>
                      <a:xfrm>
                        <a:off x="5327650" y="3276600"/>
                        <a:ext cx="3651250" cy="3194050"/>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s 12289"/>
          <p:cNvSpPr/>
          <p:nvPr/>
        </p:nvSpPr>
        <p:spPr>
          <a:xfrm>
            <a:off x="898525" y="522288"/>
            <a:ext cx="7246938" cy="762000"/>
          </a:xfrm>
          <a:prstGeom prst="rect">
            <a:avLst/>
          </a:prstGeom>
          <a:noFill/>
          <a:ln w="9525">
            <a:noFill/>
          </a:ln>
        </p:spPr>
        <p:txBody>
          <a:bodyPr wrap="none" lIns="92075" tIns="46038" rIns="92075" bIns="46038">
            <a:spAutoFit/>
          </a:bodyPr>
          <a:p>
            <a:r>
              <a:rPr sz="4400">
                <a:solidFill>
                  <a:schemeClr val="hlink"/>
                </a:solidFill>
              </a:rPr>
              <a:t>Prototyping:  Preliminary Steps</a:t>
            </a:r>
            <a:endParaRPr sz="4400">
              <a:solidFill>
                <a:schemeClr val="hlink"/>
              </a:solidFill>
            </a:endParaRPr>
          </a:p>
        </p:txBody>
      </p:sp>
      <p:sp>
        <p:nvSpPr>
          <p:cNvPr id="12291" name="Rectangles 12290"/>
          <p:cNvSpPr/>
          <p:nvPr/>
        </p:nvSpPr>
        <p:spPr>
          <a:xfrm>
            <a:off x="898525" y="1600200"/>
            <a:ext cx="7331075" cy="946150"/>
          </a:xfrm>
          <a:prstGeom prst="rect">
            <a:avLst/>
          </a:prstGeom>
          <a:noFill/>
          <a:ln w="9525">
            <a:noFill/>
          </a:ln>
        </p:spPr>
        <p:txBody>
          <a:bodyPr lIns="92075" tIns="46038" rIns="92075" bIns="46038">
            <a:spAutoFit/>
          </a:bodyPr>
          <a:p>
            <a:r>
              <a:rPr sz="2800" b="1"/>
              <a:t>Step 1:</a:t>
            </a:r>
            <a:r>
              <a:rPr sz="2800"/>
              <a:t>  Review the business process and identify the business events of interest.</a:t>
            </a:r>
            <a:endParaRPr sz="2800"/>
          </a:p>
        </p:txBody>
      </p:sp>
      <p:sp>
        <p:nvSpPr>
          <p:cNvPr id="12292" name="Rectangles 12291"/>
          <p:cNvSpPr/>
          <p:nvPr/>
        </p:nvSpPr>
        <p:spPr>
          <a:xfrm>
            <a:off x="898525" y="2598738"/>
            <a:ext cx="7177088" cy="946150"/>
          </a:xfrm>
          <a:prstGeom prst="rect">
            <a:avLst/>
          </a:prstGeom>
          <a:noFill/>
          <a:ln w="9525">
            <a:noFill/>
          </a:ln>
        </p:spPr>
        <p:txBody>
          <a:bodyPr lIns="92075" tIns="46038" rIns="92075" bIns="46038">
            <a:spAutoFit/>
          </a:bodyPr>
          <a:p>
            <a:r>
              <a:rPr sz="2800" b="1"/>
              <a:t>Step 2:</a:t>
            </a:r>
            <a:r>
              <a:rPr sz="2800"/>
              <a:t>  Analyze each event to identify the event resources, agents, and locations.</a:t>
            </a:r>
            <a:endParaRPr sz="2800"/>
          </a:p>
        </p:txBody>
      </p:sp>
      <p:sp>
        <p:nvSpPr>
          <p:cNvPr id="12293" name="Rectangles 12292"/>
          <p:cNvSpPr/>
          <p:nvPr/>
        </p:nvSpPr>
        <p:spPr>
          <a:xfrm>
            <a:off x="898525" y="3670300"/>
            <a:ext cx="8245475" cy="1373188"/>
          </a:xfrm>
          <a:prstGeom prst="rect">
            <a:avLst/>
          </a:prstGeom>
          <a:noFill/>
          <a:ln w="9525">
            <a:noFill/>
          </a:ln>
        </p:spPr>
        <p:txBody>
          <a:bodyPr lIns="92075" tIns="46038" rIns="92075" bIns="46038">
            <a:spAutoFit/>
          </a:bodyPr>
          <a:p>
            <a:r>
              <a:rPr sz="2800" b="1"/>
              <a:t>Step 3:</a:t>
            </a:r>
            <a:r>
              <a:rPr sz="2800"/>
              <a:t>  Identify the relevant behaviors, characteristics, and attributes of the event, resources, agents, and locations.</a:t>
            </a:r>
            <a:endParaRPr sz="2800"/>
          </a:p>
        </p:txBody>
      </p:sp>
      <p:sp>
        <p:nvSpPr>
          <p:cNvPr id="12294" name="Rectangles 12293"/>
          <p:cNvSpPr/>
          <p:nvPr/>
        </p:nvSpPr>
        <p:spPr>
          <a:xfrm>
            <a:off x="898525" y="5027613"/>
            <a:ext cx="4664075" cy="946150"/>
          </a:xfrm>
          <a:prstGeom prst="rect">
            <a:avLst/>
          </a:prstGeom>
          <a:noFill/>
          <a:ln w="9525">
            <a:noFill/>
          </a:ln>
        </p:spPr>
        <p:txBody>
          <a:bodyPr lIns="92075" tIns="46038" rIns="92075" bIns="46038">
            <a:spAutoFit/>
          </a:bodyPr>
          <a:p>
            <a:r>
              <a:rPr sz="2800" b="1" i="1"/>
              <a:t>Step 4:</a:t>
            </a:r>
            <a:r>
              <a:rPr sz="2800" i="1"/>
              <a:t>  Identify the direct relationships between objects.</a:t>
            </a:r>
            <a:endParaRPr sz="2800" i="1"/>
          </a:p>
        </p:txBody>
      </p:sp>
      <p:sp>
        <p:nvSpPr>
          <p:cNvPr id="12295" name="Rectangles 12294"/>
          <p:cNvSpPr/>
          <p:nvPr/>
        </p:nvSpPr>
        <p:spPr>
          <a:xfrm>
            <a:off x="898525" y="6030913"/>
            <a:ext cx="7650163" cy="487362"/>
          </a:xfrm>
          <a:prstGeom prst="rect">
            <a:avLst/>
          </a:prstGeom>
          <a:noFill/>
          <a:ln w="9525">
            <a:noFill/>
          </a:ln>
        </p:spPr>
        <p:txBody>
          <a:bodyPr/>
          <a:p>
            <a:endParaRPr lang="en-US"/>
          </a:p>
        </p:txBody>
      </p:sp>
      <p:graphicFrame>
        <p:nvGraphicFramePr>
          <p:cNvPr id="12296" name="Object 12295"/>
          <p:cNvGraphicFramePr/>
          <p:nvPr/>
        </p:nvGraphicFramePr>
        <p:xfrm>
          <a:off x="323850" y="4922838"/>
          <a:ext cx="552450" cy="817562"/>
        </p:xfrm>
        <a:graphic>
          <a:graphicData uri="http://schemas.openxmlformats.org/presentationml/2006/ole">
            <mc:AlternateContent xmlns:mc="http://schemas.openxmlformats.org/markup-compatibility/2006">
              <mc:Choice xmlns:v="urn:schemas-microsoft-com:vml" Requires="v">
                <p:oleObj spid="_x0000_s3100" name="" r:id="rId1" imgW="2247900" imgH="3307080" progId="MS_ClipArt_Gallery.2">
                  <p:embed/>
                </p:oleObj>
              </mc:Choice>
              <mc:Fallback>
                <p:oleObj name="" r:id="rId1" imgW="2247900" imgH="3307080" progId="MS_ClipArt_Gallery.2">
                  <p:embed/>
                  <p:pic>
                    <p:nvPicPr>
                      <p:cNvPr id="0" name="Picture 3099"/>
                      <p:cNvPicPr/>
                      <p:nvPr/>
                    </p:nvPicPr>
                    <p:blipFill>
                      <a:blip r:embed="rId2"/>
                      <a:stretch>
                        <a:fillRect/>
                      </a:stretch>
                    </p:blipFill>
                    <p:spPr>
                      <a:xfrm>
                        <a:off x="323850" y="4922838"/>
                        <a:ext cx="552450" cy="817562"/>
                      </a:xfrm>
                      <a:prstGeom prst="rect">
                        <a:avLst/>
                      </a:prstGeom>
                      <a:noFill/>
                      <a:ln w="38100">
                        <a:noFill/>
                        <a:miter/>
                      </a:ln>
                    </p:spPr>
                  </p:pic>
                </p:oleObj>
              </mc:Fallback>
            </mc:AlternateContent>
          </a:graphicData>
        </a:graphic>
      </p:graphicFrame>
      <p:graphicFrame>
        <p:nvGraphicFramePr>
          <p:cNvPr id="12297" name="Object 12296"/>
          <p:cNvGraphicFramePr/>
          <p:nvPr/>
        </p:nvGraphicFramePr>
        <p:xfrm>
          <a:off x="5410200" y="4800600"/>
          <a:ext cx="3435350" cy="1827213"/>
        </p:xfrm>
        <a:graphic>
          <a:graphicData uri="http://schemas.openxmlformats.org/presentationml/2006/ole">
            <mc:AlternateContent xmlns:mc="http://schemas.openxmlformats.org/markup-compatibility/2006">
              <mc:Choice xmlns:v="urn:schemas-microsoft-com:vml" Requires="v">
                <p:oleObj spid="_x0000_s3099" name="" r:id="rId3" imgW="3658870" imgH="2621915" progId="MS_ClipArt_Gallery.2">
                  <p:embed/>
                </p:oleObj>
              </mc:Choice>
              <mc:Fallback>
                <p:oleObj name="" r:id="rId3" imgW="3658870" imgH="2621915" progId="MS_ClipArt_Gallery.2">
                  <p:embed/>
                  <p:pic>
                    <p:nvPicPr>
                      <p:cNvPr id="0" name="Picture 3098"/>
                      <p:cNvPicPr/>
                      <p:nvPr/>
                    </p:nvPicPr>
                    <p:blipFill>
                      <a:blip r:embed="rId4"/>
                      <a:stretch>
                        <a:fillRect/>
                      </a:stretch>
                    </p:blipFill>
                    <p:spPr>
                      <a:xfrm>
                        <a:off x="5410200" y="4800600"/>
                        <a:ext cx="3435350" cy="1827213"/>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s 14337"/>
          <p:cNvSpPr/>
          <p:nvPr/>
        </p:nvSpPr>
        <p:spPr>
          <a:xfrm>
            <a:off x="762000" y="609600"/>
            <a:ext cx="7248525" cy="762000"/>
          </a:xfrm>
          <a:prstGeom prst="rect">
            <a:avLst/>
          </a:prstGeom>
          <a:noFill/>
          <a:ln w="9525">
            <a:noFill/>
          </a:ln>
        </p:spPr>
        <p:txBody>
          <a:bodyPr wrap="none" lIns="92075" tIns="46038" rIns="92075" bIns="46038">
            <a:spAutoFit/>
          </a:bodyPr>
          <a:p>
            <a:r>
              <a:rPr sz="4400">
                <a:solidFill>
                  <a:schemeClr val="hlink"/>
                </a:solidFill>
              </a:rPr>
              <a:t>Prototyping:  Preliminary Steps</a:t>
            </a:r>
            <a:endParaRPr sz="4400">
              <a:solidFill>
                <a:schemeClr val="hlink"/>
              </a:solidFill>
            </a:endParaRPr>
          </a:p>
        </p:txBody>
      </p:sp>
      <p:sp>
        <p:nvSpPr>
          <p:cNvPr id="14339" name="Rectangles 14338"/>
          <p:cNvSpPr/>
          <p:nvPr/>
        </p:nvSpPr>
        <p:spPr>
          <a:xfrm>
            <a:off x="733425" y="1573213"/>
            <a:ext cx="7477125" cy="946150"/>
          </a:xfrm>
          <a:prstGeom prst="rect">
            <a:avLst/>
          </a:prstGeom>
          <a:noFill/>
          <a:ln w="9525">
            <a:noFill/>
          </a:ln>
        </p:spPr>
        <p:txBody>
          <a:bodyPr lIns="92075" tIns="46038" rIns="92075" bIns="46038">
            <a:spAutoFit/>
          </a:bodyPr>
          <a:p>
            <a:r>
              <a:rPr sz="2800" b="1"/>
              <a:t>Step 1:</a:t>
            </a:r>
            <a:r>
              <a:rPr sz="2800"/>
              <a:t>  Review the business process and identify the business events of interest.</a:t>
            </a:r>
            <a:endParaRPr sz="2800"/>
          </a:p>
        </p:txBody>
      </p:sp>
      <p:sp>
        <p:nvSpPr>
          <p:cNvPr id="14340" name="Rectangles 14339"/>
          <p:cNvSpPr/>
          <p:nvPr/>
        </p:nvSpPr>
        <p:spPr>
          <a:xfrm>
            <a:off x="733425" y="2549525"/>
            <a:ext cx="7321550" cy="946150"/>
          </a:xfrm>
          <a:prstGeom prst="rect">
            <a:avLst/>
          </a:prstGeom>
          <a:noFill/>
          <a:ln w="9525">
            <a:noFill/>
          </a:ln>
        </p:spPr>
        <p:txBody>
          <a:bodyPr lIns="92075" tIns="46038" rIns="92075" bIns="46038">
            <a:spAutoFit/>
          </a:bodyPr>
          <a:p>
            <a:r>
              <a:rPr sz="2800" b="1"/>
              <a:t>Step 2:</a:t>
            </a:r>
            <a:r>
              <a:rPr sz="2800"/>
              <a:t>  Analyze each event to identify the event resources, agents, and locations.</a:t>
            </a:r>
            <a:endParaRPr sz="2800"/>
          </a:p>
        </p:txBody>
      </p:sp>
      <p:sp>
        <p:nvSpPr>
          <p:cNvPr id="14341" name="Rectangles 14340"/>
          <p:cNvSpPr/>
          <p:nvPr/>
        </p:nvSpPr>
        <p:spPr>
          <a:xfrm>
            <a:off x="733425" y="3594100"/>
            <a:ext cx="8410575" cy="1373188"/>
          </a:xfrm>
          <a:prstGeom prst="rect">
            <a:avLst/>
          </a:prstGeom>
          <a:noFill/>
          <a:ln w="9525">
            <a:noFill/>
          </a:ln>
        </p:spPr>
        <p:txBody>
          <a:bodyPr lIns="92075" tIns="46038" rIns="92075" bIns="46038">
            <a:spAutoFit/>
          </a:bodyPr>
          <a:p>
            <a:r>
              <a:rPr sz="2800" b="1"/>
              <a:t>Step 3:</a:t>
            </a:r>
            <a:r>
              <a:rPr sz="2800"/>
              <a:t>  Identify the relevant behaviors, characteristics, and attributes of the event, resources, agents, and locations.</a:t>
            </a:r>
            <a:endParaRPr sz="2800"/>
          </a:p>
        </p:txBody>
      </p:sp>
      <p:sp>
        <p:nvSpPr>
          <p:cNvPr id="14342" name="Rectangles 14341"/>
          <p:cNvSpPr/>
          <p:nvPr/>
        </p:nvSpPr>
        <p:spPr>
          <a:xfrm>
            <a:off x="733425" y="4919663"/>
            <a:ext cx="7866063" cy="946150"/>
          </a:xfrm>
          <a:prstGeom prst="rect">
            <a:avLst/>
          </a:prstGeom>
          <a:noFill/>
          <a:ln w="9525">
            <a:noFill/>
          </a:ln>
        </p:spPr>
        <p:txBody>
          <a:bodyPr lIns="92075" tIns="46038" rIns="92075" bIns="46038">
            <a:spAutoFit/>
          </a:bodyPr>
          <a:p>
            <a:r>
              <a:rPr sz="2800" b="1"/>
              <a:t>Step 4:</a:t>
            </a:r>
            <a:r>
              <a:rPr sz="2800"/>
              <a:t>  Identify the direct relationships between objects.</a:t>
            </a:r>
            <a:endParaRPr sz="2800"/>
          </a:p>
        </p:txBody>
      </p:sp>
      <p:sp>
        <p:nvSpPr>
          <p:cNvPr id="14343" name="Rectangles 14342"/>
          <p:cNvSpPr/>
          <p:nvPr/>
        </p:nvSpPr>
        <p:spPr>
          <a:xfrm>
            <a:off x="733425" y="5867400"/>
            <a:ext cx="7721600" cy="519113"/>
          </a:xfrm>
          <a:prstGeom prst="rect">
            <a:avLst/>
          </a:prstGeom>
          <a:noFill/>
          <a:ln w="9525">
            <a:noFill/>
          </a:ln>
        </p:spPr>
        <p:txBody>
          <a:bodyPr wrap="none" lIns="92075" tIns="46038" rIns="92075" bIns="46038">
            <a:spAutoFit/>
          </a:bodyPr>
          <a:p>
            <a:r>
              <a:rPr sz="2800" b="1" i="1"/>
              <a:t>Step 5:</a:t>
            </a:r>
            <a:r>
              <a:rPr sz="2800" i="1"/>
              <a:t>  Validate the model with the business person.</a:t>
            </a:r>
            <a:endParaRPr sz="2800" i="1"/>
          </a:p>
        </p:txBody>
      </p:sp>
      <p:graphicFrame>
        <p:nvGraphicFramePr>
          <p:cNvPr id="14344" name="Object 14343"/>
          <p:cNvGraphicFramePr/>
          <p:nvPr/>
        </p:nvGraphicFramePr>
        <p:xfrm>
          <a:off x="150813" y="5715000"/>
          <a:ext cx="552450" cy="817563"/>
        </p:xfrm>
        <a:graphic>
          <a:graphicData uri="http://schemas.openxmlformats.org/presentationml/2006/ole">
            <mc:AlternateContent xmlns:mc="http://schemas.openxmlformats.org/markup-compatibility/2006">
              <mc:Choice xmlns:v="urn:schemas-microsoft-com:vml" Requires="v">
                <p:oleObj spid="_x0000_s3101" name="" r:id="rId1" imgW="2247900" imgH="3307080" progId="MS_ClipArt_Gallery.2">
                  <p:embed/>
                </p:oleObj>
              </mc:Choice>
              <mc:Fallback>
                <p:oleObj name="" r:id="rId1" imgW="2247900" imgH="3307080" progId="MS_ClipArt_Gallery.2">
                  <p:embed/>
                  <p:pic>
                    <p:nvPicPr>
                      <p:cNvPr id="0" name="Picture 3100"/>
                      <p:cNvPicPr/>
                      <p:nvPr/>
                    </p:nvPicPr>
                    <p:blipFill>
                      <a:blip r:embed="rId2"/>
                      <a:stretch>
                        <a:fillRect/>
                      </a:stretch>
                    </p:blipFill>
                    <p:spPr>
                      <a:xfrm>
                        <a:off x="150813" y="5715000"/>
                        <a:ext cx="552450" cy="817563"/>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81953" name="Group 81952"/>
          <p:cNvGrpSpPr/>
          <p:nvPr/>
        </p:nvGrpSpPr>
        <p:grpSpPr>
          <a:xfrm>
            <a:off x="5562600" y="5410200"/>
            <a:ext cx="3124200" cy="1174750"/>
            <a:chOff x="3504" y="3408"/>
            <a:chExt cx="1968" cy="740"/>
          </a:xfrm>
        </p:grpSpPr>
        <p:sp>
          <p:nvSpPr>
            <p:cNvPr id="81931" name="Rectangles 81930"/>
            <p:cNvSpPr/>
            <p:nvPr/>
          </p:nvSpPr>
          <p:spPr>
            <a:xfrm>
              <a:off x="3504" y="3408"/>
              <a:ext cx="1200" cy="258"/>
            </a:xfrm>
            <a:prstGeom prst="rect">
              <a:avLst/>
            </a:prstGeom>
            <a:solidFill>
              <a:schemeClr val="accent1"/>
            </a:solidFill>
            <a:ln w="12700" cap="flat" cmpd="sng">
              <a:solidFill>
                <a:schemeClr val="tx1"/>
              </a:solidFill>
              <a:prstDash val="solid"/>
              <a:miter/>
              <a:headEnd type="none" w="sm" len="sm"/>
              <a:tailEnd type="none" w="sm" len="sm"/>
            </a:ln>
          </p:spPr>
          <p:txBody>
            <a:bodyPr anchor="ctr" anchorCtr="0">
              <a:spAutoFit/>
            </a:bodyPr>
            <a:p>
              <a:pPr algn="ctr"/>
              <a:r>
                <a:t>Implementation</a:t>
              </a:r>
            </a:p>
          </p:txBody>
        </p:sp>
        <p:sp>
          <p:nvSpPr>
            <p:cNvPr id="81932" name="Rectangles 81931"/>
            <p:cNvSpPr/>
            <p:nvPr/>
          </p:nvSpPr>
          <p:spPr>
            <a:xfrm>
              <a:off x="4464" y="3890"/>
              <a:ext cx="1008" cy="258"/>
            </a:xfrm>
            <a:prstGeom prst="rect">
              <a:avLst/>
            </a:prstGeom>
            <a:solidFill>
              <a:schemeClr val="accent1"/>
            </a:solidFill>
            <a:ln w="12700" cap="flat" cmpd="sng">
              <a:solidFill>
                <a:schemeClr val="tx1"/>
              </a:solidFill>
              <a:prstDash val="solid"/>
              <a:miter/>
              <a:headEnd type="none" w="sm" len="sm"/>
              <a:tailEnd type="none" w="sm" len="sm"/>
            </a:ln>
          </p:spPr>
          <p:txBody>
            <a:bodyPr anchor="ctr" anchorCtr="0">
              <a:spAutoFit/>
            </a:bodyPr>
            <a:p>
              <a:pPr algn="ctr"/>
              <a:r>
                <a:t>Maintenance</a:t>
              </a:r>
            </a:p>
          </p:txBody>
        </p:sp>
        <p:cxnSp>
          <p:nvCxnSpPr>
            <p:cNvPr id="81937" name="Curved Connector 81936"/>
            <p:cNvCxnSpPr>
              <a:stCxn id="81931" idx="3"/>
              <a:endCxn id="81932" idx="0"/>
            </p:cNvCxnSpPr>
            <p:nvPr/>
          </p:nvCxnSpPr>
          <p:spPr>
            <a:xfrm>
              <a:off x="4704" y="3537"/>
              <a:ext cx="264" cy="353"/>
            </a:xfrm>
            <a:prstGeom prst="curvedConnector2">
              <a:avLst/>
            </a:prstGeom>
            <a:ln w="12700" cap="flat" cmpd="sng">
              <a:solidFill>
                <a:schemeClr val="tx1"/>
              </a:solidFill>
              <a:prstDash val="solid"/>
              <a:headEnd type="none" w="sm" len="sm"/>
              <a:tailEnd type="arrow" w="med" len="med"/>
            </a:ln>
          </p:spPr>
        </p:cxnSp>
        <p:cxnSp>
          <p:nvCxnSpPr>
            <p:cNvPr id="81938" name="Curved Connector 81937"/>
            <p:cNvCxnSpPr>
              <a:stCxn id="81932" idx="1"/>
              <a:endCxn id="81931" idx="2"/>
            </p:cNvCxnSpPr>
            <p:nvPr/>
          </p:nvCxnSpPr>
          <p:spPr>
            <a:xfrm rot="10800000">
              <a:off x="4104" y="3666"/>
              <a:ext cx="360" cy="353"/>
            </a:xfrm>
            <a:prstGeom prst="curvedConnector2">
              <a:avLst/>
            </a:prstGeom>
            <a:ln w="12700" cap="flat" cmpd="sng">
              <a:solidFill>
                <a:schemeClr val="tx1"/>
              </a:solidFill>
              <a:prstDash val="solid"/>
              <a:headEnd type="none" w="sm" len="sm"/>
              <a:tailEnd type="arrow" w="med" len="med"/>
            </a:ln>
          </p:spPr>
        </p:cxnSp>
      </p:grpSp>
      <p:grpSp>
        <p:nvGrpSpPr>
          <p:cNvPr id="81952" name="Group 81951"/>
          <p:cNvGrpSpPr/>
          <p:nvPr/>
        </p:nvGrpSpPr>
        <p:grpSpPr>
          <a:xfrm>
            <a:off x="4648200" y="4354513"/>
            <a:ext cx="1866900" cy="1260475"/>
            <a:chOff x="2928" y="2743"/>
            <a:chExt cx="1176" cy="794"/>
          </a:xfrm>
        </p:grpSpPr>
        <p:sp>
          <p:nvSpPr>
            <p:cNvPr id="81930" name="Rectangles 81929"/>
            <p:cNvSpPr/>
            <p:nvPr/>
          </p:nvSpPr>
          <p:spPr>
            <a:xfrm>
              <a:off x="2928" y="2743"/>
              <a:ext cx="720" cy="450"/>
            </a:xfrm>
            <a:prstGeom prst="rect">
              <a:avLst/>
            </a:prstGeom>
            <a:solidFill>
              <a:schemeClr val="accent1"/>
            </a:solidFill>
            <a:ln w="12700" cap="flat" cmpd="sng">
              <a:solidFill>
                <a:schemeClr val="tx1"/>
              </a:solidFill>
              <a:prstDash val="solid"/>
              <a:miter/>
              <a:headEnd type="none" w="sm" len="sm"/>
              <a:tailEnd type="none" w="sm" len="sm"/>
            </a:ln>
          </p:spPr>
          <p:txBody>
            <a:bodyPr anchor="ctr" anchorCtr="0">
              <a:spAutoFit/>
            </a:bodyPr>
            <a:p>
              <a:pPr algn="ctr"/>
              <a:r>
                <a:t>Physical </a:t>
              </a:r>
              <a:br/>
              <a:r>
                <a:t>Design</a:t>
              </a:r>
            </a:p>
          </p:txBody>
        </p:sp>
        <p:cxnSp>
          <p:nvCxnSpPr>
            <p:cNvPr id="81936" name="Curved Connector 81935"/>
            <p:cNvCxnSpPr>
              <a:stCxn id="81930" idx="3"/>
              <a:endCxn id="81931" idx="0"/>
            </p:cNvCxnSpPr>
            <p:nvPr/>
          </p:nvCxnSpPr>
          <p:spPr>
            <a:xfrm>
              <a:off x="3648" y="2968"/>
              <a:ext cx="456" cy="440"/>
            </a:xfrm>
            <a:prstGeom prst="curvedConnector2">
              <a:avLst/>
            </a:prstGeom>
            <a:ln w="12700" cap="flat" cmpd="sng">
              <a:solidFill>
                <a:schemeClr val="tx1"/>
              </a:solidFill>
              <a:prstDash val="solid"/>
              <a:headEnd type="none" w="sm" len="sm"/>
              <a:tailEnd type="arrow" w="med" len="med"/>
            </a:ln>
          </p:spPr>
        </p:cxnSp>
        <p:cxnSp>
          <p:nvCxnSpPr>
            <p:cNvPr id="81939" name="Curved Connector 81938"/>
            <p:cNvCxnSpPr>
              <a:stCxn id="81931" idx="1"/>
              <a:endCxn id="81930" idx="2"/>
            </p:cNvCxnSpPr>
            <p:nvPr/>
          </p:nvCxnSpPr>
          <p:spPr>
            <a:xfrm rot="10800000">
              <a:off x="3288" y="3193"/>
              <a:ext cx="216" cy="344"/>
            </a:xfrm>
            <a:prstGeom prst="curvedConnector2">
              <a:avLst/>
            </a:prstGeom>
            <a:ln w="12700" cap="flat" cmpd="sng">
              <a:solidFill>
                <a:schemeClr val="tx1"/>
              </a:solidFill>
              <a:prstDash val="solid"/>
              <a:headEnd type="none" w="sm" len="sm"/>
              <a:tailEnd type="arrow" w="med" len="med"/>
            </a:ln>
          </p:spPr>
        </p:cxnSp>
      </p:grpSp>
      <p:grpSp>
        <p:nvGrpSpPr>
          <p:cNvPr id="81951" name="Group 81950"/>
          <p:cNvGrpSpPr/>
          <p:nvPr/>
        </p:nvGrpSpPr>
        <p:grpSpPr>
          <a:xfrm>
            <a:off x="3886200" y="3316288"/>
            <a:ext cx="1333500" cy="1395412"/>
            <a:chOff x="2448" y="2089"/>
            <a:chExt cx="840" cy="879"/>
          </a:xfrm>
        </p:grpSpPr>
        <p:sp>
          <p:nvSpPr>
            <p:cNvPr id="81929" name="Rectangles 81928"/>
            <p:cNvSpPr/>
            <p:nvPr/>
          </p:nvSpPr>
          <p:spPr>
            <a:xfrm>
              <a:off x="2448" y="2089"/>
              <a:ext cx="624" cy="450"/>
            </a:xfrm>
            <a:prstGeom prst="rect">
              <a:avLst/>
            </a:prstGeom>
            <a:solidFill>
              <a:schemeClr val="accent1"/>
            </a:solidFill>
            <a:ln w="12700" cap="flat" cmpd="sng">
              <a:solidFill>
                <a:schemeClr val="tx1"/>
              </a:solidFill>
              <a:prstDash val="solid"/>
              <a:miter/>
              <a:headEnd type="none" w="sm" len="sm"/>
              <a:tailEnd type="none" w="sm" len="sm"/>
            </a:ln>
          </p:spPr>
          <p:txBody>
            <a:bodyPr anchor="ctr" anchorCtr="0">
              <a:spAutoFit/>
            </a:bodyPr>
            <a:p>
              <a:pPr algn="ctr"/>
              <a:r>
                <a:t>Logical </a:t>
              </a:r>
              <a:br/>
              <a:r>
                <a:t>Design</a:t>
              </a:r>
            </a:p>
          </p:txBody>
        </p:sp>
        <p:cxnSp>
          <p:nvCxnSpPr>
            <p:cNvPr id="81935" name="Curved Connector 81934"/>
            <p:cNvCxnSpPr>
              <a:stCxn id="81929" idx="3"/>
              <a:endCxn id="81930" idx="0"/>
            </p:cNvCxnSpPr>
            <p:nvPr/>
          </p:nvCxnSpPr>
          <p:spPr>
            <a:xfrm>
              <a:off x="3072" y="2314"/>
              <a:ext cx="216" cy="429"/>
            </a:xfrm>
            <a:prstGeom prst="curvedConnector2">
              <a:avLst/>
            </a:prstGeom>
            <a:ln w="12700" cap="flat" cmpd="sng">
              <a:solidFill>
                <a:schemeClr val="tx1"/>
              </a:solidFill>
              <a:prstDash val="solid"/>
              <a:headEnd type="none" w="sm" len="sm"/>
              <a:tailEnd type="arrow" w="med" len="med"/>
            </a:ln>
          </p:spPr>
        </p:cxnSp>
        <p:cxnSp>
          <p:nvCxnSpPr>
            <p:cNvPr id="81940" name="Curved Connector 81939"/>
            <p:cNvCxnSpPr>
              <a:stCxn id="81930" idx="1"/>
              <a:endCxn id="81929" idx="2"/>
            </p:cNvCxnSpPr>
            <p:nvPr/>
          </p:nvCxnSpPr>
          <p:spPr>
            <a:xfrm rot="10800000">
              <a:off x="2760" y="2539"/>
              <a:ext cx="168" cy="429"/>
            </a:xfrm>
            <a:prstGeom prst="curvedConnector2">
              <a:avLst/>
            </a:prstGeom>
            <a:ln w="12700" cap="flat" cmpd="sng">
              <a:solidFill>
                <a:schemeClr val="tx1"/>
              </a:solidFill>
              <a:prstDash val="solid"/>
              <a:headEnd type="none" w="sm" len="sm"/>
              <a:tailEnd type="arrow" w="med" len="med"/>
            </a:ln>
          </p:spPr>
        </p:cxnSp>
      </p:grpSp>
      <p:grpSp>
        <p:nvGrpSpPr>
          <p:cNvPr id="81950" name="Group 81949"/>
          <p:cNvGrpSpPr/>
          <p:nvPr/>
        </p:nvGrpSpPr>
        <p:grpSpPr>
          <a:xfrm>
            <a:off x="2971800" y="2566988"/>
            <a:ext cx="1409700" cy="1106487"/>
            <a:chOff x="1872" y="1617"/>
            <a:chExt cx="888" cy="697"/>
          </a:xfrm>
        </p:grpSpPr>
        <p:sp>
          <p:nvSpPr>
            <p:cNvPr id="81928" name="Rectangles 81927"/>
            <p:cNvSpPr/>
            <p:nvPr/>
          </p:nvSpPr>
          <p:spPr>
            <a:xfrm>
              <a:off x="1872" y="1617"/>
              <a:ext cx="720" cy="258"/>
            </a:xfrm>
            <a:prstGeom prst="rect">
              <a:avLst/>
            </a:prstGeom>
            <a:solidFill>
              <a:schemeClr val="accent1"/>
            </a:solidFill>
            <a:ln w="12700" cap="flat" cmpd="sng">
              <a:solidFill>
                <a:schemeClr val="tx1"/>
              </a:solidFill>
              <a:prstDash val="solid"/>
              <a:miter/>
              <a:headEnd type="none" w="sm" len="sm"/>
              <a:tailEnd type="none" w="sm" len="sm"/>
            </a:ln>
          </p:spPr>
          <p:txBody>
            <a:bodyPr anchor="ctr" anchorCtr="0">
              <a:spAutoFit/>
            </a:bodyPr>
            <a:p>
              <a:pPr algn="ctr"/>
              <a:r>
                <a:t>Analysis</a:t>
              </a:r>
            </a:p>
          </p:txBody>
        </p:sp>
        <p:cxnSp>
          <p:nvCxnSpPr>
            <p:cNvPr id="81934" name="Curved Connector 81933"/>
            <p:cNvCxnSpPr>
              <a:stCxn id="81928" idx="3"/>
              <a:endCxn id="81929" idx="0"/>
            </p:cNvCxnSpPr>
            <p:nvPr/>
          </p:nvCxnSpPr>
          <p:spPr>
            <a:xfrm>
              <a:off x="2592" y="1746"/>
              <a:ext cx="168" cy="343"/>
            </a:xfrm>
            <a:prstGeom prst="curvedConnector2">
              <a:avLst/>
            </a:prstGeom>
            <a:ln w="12700" cap="flat" cmpd="sng">
              <a:solidFill>
                <a:schemeClr val="tx1"/>
              </a:solidFill>
              <a:prstDash val="solid"/>
              <a:headEnd type="none" w="sm" len="sm"/>
              <a:tailEnd type="arrow" w="med" len="med"/>
            </a:ln>
          </p:spPr>
        </p:cxnSp>
        <p:cxnSp>
          <p:nvCxnSpPr>
            <p:cNvPr id="81941" name="Curved Connector 81940"/>
            <p:cNvCxnSpPr>
              <a:stCxn id="81929" idx="1"/>
              <a:endCxn id="81928" idx="2"/>
            </p:cNvCxnSpPr>
            <p:nvPr/>
          </p:nvCxnSpPr>
          <p:spPr>
            <a:xfrm rot="10800000">
              <a:off x="2232" y="1875"/>
              <a:ext cx="216" cy="439"/>
            </a:xfrm>
            <a:prstGeom prst="curvedConnector2">
              <a:avLst/>
            </a:prstGeom>
            <a:ln w="12700" cap="flat" cmpd="sng">
              <a:solidFill>
                <a:schemeClr val="tx1"/>
              </a:solidFill>
              <a:prstDash val="solid"/>
              <a:headEnd type="none" w="sm" len="sm"/>
              <a:tailEnd type="arrow" w="med" len="med"/>
            </a:ln>
          </p:spPr>
        </p:cxnSp>
      </p:grpSp>
      <p:grpSp>
        <p:nvGrpSpPr>
          <p:cNvPr id="81949" name="Group 81948"/>
          <p:cNvGrpSpPr/>
          <p:nvPr/>
        </p:nvGrpSpPr>
        <p:grpSpPr>
          <a:xfrm>
            <a:off x="228600" y="184150"/>
            <a:ext cx="3314700" cy="2587625"/>
            <a:chOff x="144" y="116"/>
            <a:chExt cx="2088" cy="1630"/>
          </a:xfrm>
        </p:grpSpPr>
        <p:sp>
          <p:nvSpPr>
            <p:cNvPr id="81924" name="Rectangles 81923"/>
            <p:cNvSpPr/>
            <p:nvPr/>
          </p:nvSpPr>
          <p:spPr>
            <a:xfrm>
              <a:off x="144" y="116"/>
              <a:ext cx="1296" cy="642"/>
            </a:xfrm>
            <a:prstGeom prst="rect">
              <a:avLst/>
            </a:prstGeom>
            <a:solidFill>
              <a:schemeClr val="accent1"/>
            </a:solidFill>
            <a:ln w="12700" cap="flat" cmpd="sng">
              <a:solidFill>
                <a:schemeClr val="tx1"/>
              </a:solidFill>
              <a:prstDash val="solid"/>
              <a:miter/>
              <a:headEnd type="none" w="sm" len="sm"/>
              <a:tailEnd type="none" w="sm" len="sm"/>
            </a:ln>
          </p:spPr>
          <p:txBody>
            <a:bodyPr anchor="ctr" anchorCtr="0">
              <a:spAutoFit/>
            </a:bodyPr>
            <a:p>
              <a:pPr algn="ctr"/>
              <a:r>
                <a:t>Project Identification </a:t>
              </a:r>
              <a:br/>
              <a:r>
                <a:t>and Selection</a:t>
              </a:r>
            </a:p>
          </p:txBody>
        </p:sp>
        <p:cxnSp>
          <p:nvCxnSpPr>
            <p:cNvPr id="81926" name="Curved Connector 81925"/>
            <p:cNvCxnSpPr>
              <a:stCxn id="81924" idx="3"/>
              <a:endCxn id="81927" idx="0"/>
            </p:cNvCxnSpPr>
            <p:nvPr/>
          </p:nvCxnSpPr>
          <p:spPr>
            <a:xfrm>
              <a:off x="1440" y="437"/>
              <a:ext cx="216" cy="515"/>
            </a:xfrm>
            <a:prstGeom prst="curvedConnector2">
              <a:avLst/>
            </a:prstGeom>
            <a:ln w="12700" cap="flat" cmpd="sng">
              <a:solidFill>
                <a:schemeClr val="tx1"/>
              </a:solidFill>
              <a:prstDash val="solid"/>
              <a:headEnd type="none" w="sm" len="sm"/>
              <a:tailEnd type="arrow" w="med" len="med"/>
            </a:ln>
          </p:spPr>
        </p:cxnSp>
        <p:sp>
          <p:nvSpPr>
            <p:cNvPr id="81927" name="Rectangles 81926"/>
            <p:cNvSpPr/>
            <p:nvPr/>
          </p:nvSpPr>
          <p:spPr>
            <a:xfrm>
              <a:off x="1296" y="952"/>
              <a:ext cx="720" cy="450"/>
            </a:xfrm>
            <a:prstGeom prst="rect">
              <a:avLst/>
            </a:prstGeom>
            <a:solidFill>
              <a:schemeClr val="accent1"/>
            </a:solidFill>
            <a:ln w="12700" cap="flat" cmpd="sng">
              <a:solidFill>
                <a:schemeClr val="tx1"/>
              </a:solidFill>
              <a:prstDash val="solid"/>
              <a:miter/>
              <a:headEnd type="none" w="sm" len="sm"/>
              <a:tailEnd type="none" w="sm" len="sm"/>
            </a:ln>
          </p:spPr>
          <p:txBody>
            <a:bodyPr anchor="ctr" anchorCtr="0">
              <a:spAutoFit/>
            </a:bodyPr>
            <a:p>
              <a:pPr algn="ctr"/>
              <a:r>
                <a:t>Project </a:t>
              </a:r>
              <a:br/>
              <a:r>
                <a:t>Initiation</a:t>
              </a:r>
            </a:p>
          </p:txBody>
        </p:sp>
        <p:cxnSp>
          <p:nvCxnSpPr>
            <p:cNvPr id="81933" name="Curved Connector 81932"/>
            <p:cNvCxnSpPr>
              <a:stCxn id="81927" idx="3"/>
              <a:endCxn id="81928" idx="0"/>
            </p:cNvCxnSpPr>
            <p:nvPr/>
          </p:nvCxnSpPr>
          <p:spPr>
            <a:xfrm>
              <a:off x="2016" y="1177"/>
              <a:ext cx="216" cy="440"/>
            </a:xfrm>
            <a:prstGeom prst="curvedConnector2">
              <a:avLst/>
            </a:prstGeom>
            <a:ln w="12700" cap="flat" cmpd="sng">
              <a:solidFill>
                <a:schemeClr val="tx1"/>
              </a:solidFill>
              <a:prstDash val="solid"/>
              <a:headEnd type="none" w="sm" len="sm"/>
              <a:tailEnd type="arrow" w="med" len="med"/>
            </a:ln>
          </p:spPr>
        </p:cxnSp>
        <p:cxnSp>
          <p:nvCxnSpPr>
            <p:cNvPr id="81942" name="Curved Connector 81941"/>
            <p:cNvCxnSpPr>
              <a:stCxn id="81928" idx="1"/>
              <a:endCxn id="81927" idx="2"/>
            </p:cNvCxnSpPr>
            <p:nvPr/>
          </p:nvCxnSpPr>
          <p:spPr>
            <a:xfrm rot="10800000">
              <a:off x="1656" y="1402"/>
              <a:ext cx="216" cy="344"/>
            </a:xfrm>
            <a:prstGeom prst="curvedConnector2">
              <a:avLst/>
            </a:prstGeom>
            <a:ln w="12700" cap="flat" cmpd="sng">
              <a:solidFill>
                <a:schemeClr val="tx1"/>
              </a:solidFill>
              <a:prstDash val="solid"/>
              <a:headEnd type="none" w="sm" len="sm"/>
              <a:tailEnd type="arrow" w="med" len="med"/>
            </a:ln>
          </p:spPr>
        </p:cxnSp>
        <p:cxnSp>
          <p:nvCxnSpPr>
            <p:cNvPr id="81943" name="Curved Connector 81942"/>
            <p:cNvCxnSpPr>
              <a:stCxn id="81927" idx="1"/>
              <a:endCxn id="81924" idx="2"/>
            </p:cNvCxnSpPr>
            <p:nvPr/>
          </p:nvCxnSpPr>
          <p:spPr>
            <a:xfrm rot="10800000">
              <a:off x="792" y="758"/>
              <a:ext cx="504" cy="419"/>
            </a:xfrm>
            <a:prstGeom prst="curvedConnector2">
              <a:avLst/>
            </a:prstGeom>
            <a:ln w="12700" cap="flat" cmpd="sng">
              <a:solidFill>
                <a:schemeClr val="tx1"/>
              </a:solidFill>
              <a:prstDash val="solid"/>
              <a:headEnd type="none" w="sm" len="sm"/>
              <a:tailEnd type="arrow" w="med" len="med"/>
            </a:ln>
          </p:spPr>
        </p:cxnSp>
      </p:grpSp>
      <p:sp>
        <p:nvSpPr>
          <p:cNvPr id="81946" name="Text Box 81945"/>
          <p:cNvSpPr txBox="1"/>
          <p:nvPr/>
        </p:nvSpPr>
        <p:spPr>
          <a:xfrm>
            <a:off x="3581400" y="228600"/>
            <a:ext cx="4953000" cy="946150"/>
          </a:xfrm>
          <a:prstGeom prst="rect">
            <a:avLst/>
          </a:prstGeom>
          <a:solidFill>
            <a:schemeClr val="hlink"/>
          </a:solidFill>
          <a:ln w="12700">
            <a:noFill/>
          </a:ln>
          <a:effectLst>
            <a:outerShdw dist="107763" dir="18900000" algn="ctr" rotWithShape="0">
              <a:schemeClr val="bg2"/>
            </a:outerShdw>
          </a:effectLst>
        </p:spPr>
        <p:txBody>
          <a:bodyPr>
            <a:spAutoFit/>
          </a:bodyPr>
          <a:p>
            <a:pPr algn="ctr"/>
            <a:r>
              <a:rPr sz="2800">
                <a:solidFill>
                  <a:schemeClr val="bg2"/>
                </a:solidFill>
              </a:rPr>
              <a:t>Steps of a Systems Analysis and Design Life Cycle (SDLC)</a:t>
            </a:r>
            <a:endParaRPr sz="2800">
              <a:solidFill>
                <a:schemeClr val="bg2"/>
              </a:solidFill>
            </a:endParaRPr>
          </a:p>
        </p:txBody>
      </p:sp>
      <p:grpSp>
        <p:nvGrpSpPr>
          <p:cNvPr id="81965" name="Group 81964"/>
          <p:cNvGrpSpPr/>
          <p:nvPr/>
        </p:nvGrpSpPr>
        <p:grpSpPr>
          <a:xfrm>
            <a:off x="4343400" y="1371600"/>
            <a:ext cx="4800600" cy="2282825"/>
            <a:chOff x="2736" y="864"/>
            <a:chExt cx="3024" cy="1438"/>
          </a:xfrm>
        </p:grpSpPr>
        <p:sp>
          <p:nvSpPr>
            <p:cNvPr id="81947" name="Text Box 81946"/>
            <p:cNvSpPr txBox="1"/>
            <p:nvPr/>
          </p:nvSpPr>
          <p:spPr>
            <a:xfrm>
              <a:off x="2880" y="864"/>
              <a:ext cx="2880" cy="1438"/>
            </a:xfrm>
            <a:prstGeom prst="rect">
              <a:avLst/>
            </a:prstGeom>
            <a:noFill/>
            <a:ln w="12700">
              <a:noFill/>
            </a:ln>
          </p:spPr>
          <p:txBody>
            <a:bodyPr>
              <a:spAutoFit/>
            </a:bodyPr>
            <a:p>
              <a:pPr algn="ctr"/>
              <a:r>
                <a:rPr sz="2400">
                  <a:latin typeface="CG Times" pitchFamily="18" charset="0"/>
                </a:rPr>
                <a:t>I. </a:t>
              </a:r>
              <a:r>
                <a:rPr sz="2400" i="1">
                  <a:latin typeface="CG Times" pitchFamily="18" charset="0"/>
                </a:rPr>
                <a:t> The Analysis Phase</a:t>
              </a:r>
              <a:r>
                <a:rPr sz="2400">
                  <a:latin typeface="CG Times" pitchFamily="18" charset="0"/>
                </a:rPr>
                <a:t>  – determining systems requirements and structuring the requirements by creating process models, logical models, and conceptual data models. </a:t>
              </a:r>
              <a:endParaRPr sz="2400"/>
            </a:p>
          </p:txBody>
        </p:sp>
        <p:sp>
          <p:nvSpPr>
            <p:cNvPr id="81948" name="Right Arrow 81947"/>
            <p:cNvSpPr/>
            <p:nvPr/>
          </p:nvSpPr>
          <p:spPr>
            <a:xfrm>
              <a:off x="2736" y="1536"/>
              <a:ext cx="192" cy="240"/>
            </a:xfrm>
            <a:prstGeom prst="rightArrow">
              <a:avLst>
                <a:gd name="adj1" fmla="val 50000"/>
                <a:gd name="adj2" fmla="val 25000"/>
              </a:avLst>
            </a:prstGeom>
            <a:solidFill>
              <a:schemeClr val="accent2"/>
            </a:solidFill>
            <a:ln w="12700">
              <a:noFill/>
            </a:ln>
          </p:spPr>
          <p:txBody>
            <a:bodyPr/>
            <a:p>
              <a:endParaRPr lang="en-US"/>
            </a:p>
          </p:txBody>
        </p:sp>
      </p:grpSp>
      <p:grpSp>
        <p:nvGrpSpPr>
          <p:cNvPr id="81960" name="Group 81959"/>
          <p:cNvGrpSpPr/>
          <p:nvPr/>
        </p:nvGrpSpPr>
        <p:grpSpPr>
          <a:xfrm>
            <a:off x="609600" y="3048000"/>
            <a:ext cx="3048000" cy="3013075"/>
            <a:chOff x="0" y="2160"/>
            <a:chExt cx="2304" cy="1898"/>
          </a:xfrm>
        </p:grpSpPr>
        <p:sp>
          <p:nvSpPr>
            <p:cNvPr id="81955" name="Text Box 81954"/>
            <p:cNvSpPr txBox="1"/>
            <p:nvPr/>
          </p:nvSpPr>
          <p:spPr>
            <a:xfrm>
              <a:off x="0" y="2160"/>
              <a:ext cx="2160" cy="1898"/>
            </a:xfrm>
            <a:prstGeom prst="rect">
              <a:avLst/>
            </a:prstGeom>
            <a:noFill/>
            <a:ln w="12700">
              <a:noFill/>
            </a:ln>
          </p:spPr>
          <p:txBody>
            <a:bodyPr>
              <a:spAutoFit/>
            </a:bodyPr>
            <a:p>
              <a:pPr algn="ctr"/>
              <a:r>
                <a:rPr sz="2400">
                  <a:latin typeface="CG Times" pitchFamily="18" charset="0"/>
                </a:rPr>
                <a:t>II. </a:t>
              </a:r>
              <a:r>
                <a:rPr sz="2400" i="1">
                  <a:latin typeface="CG Times" pitchFamily="18" charset="0"/>
                </a:rPr>
                <a:t>The Logical Design Phase</a:t>
              </a:r>
              <a:r>
                <a:rPr sz="2400">
                  <a:latin typeface="CG Times" pitchFamily="18" charset="0"/>
                </a:rPr>
                <a:t> – developing the logical design of the database and designing forms, reports, interfaces, and dialogues. </a:t>
              </a:r>
              <a:endParaRPr sz="2400"/>
            </a:p>
          </p:txBody>
        </p:sp>
        <p:sp>
          <p:nvSpPr>
            <p:cNvPr id="81959" name="Left Arrow 81958"/>
            <p:cNvSpPr/>
            <p:nvPr/>
          </p:nvSpPr>
          <p:spPr>
            <a:xfrm>
              <a:off x="2112" y="2352"/>
              <a:ext cx="192" cy="240"/>
            </a:xfrm>
            <a:prstGeom prst="leftArrow">
              <a:avLst>
                <a:gd name="adj1" fmla="val 50000"/>
                <a:gd name="adj2" fmla="val 25000"/>
              </a:avLst>
            </a:prstGeom>
            <a:solidFill>
              <a:schemeClr val="accent2"/>
            </a:solidFill>
            <a:ln w="12700">
              <a:noFill/>
            </a:ln>
          </p:spPr>
          <p:txBody>
            <a:bodyPr/>
            <a:p>
              <a:endParaRPr lang="en-US"/>
            </a:p>
          </p:txBody>
        </p:sp>
      </p:grpSp>
      <p:grpSp>
        <p:nvGrpSpPr>
          <p:cNvPr id="81964" name="Group 81963"/>
          <p:cNvGrpSpPr/>
          <p:nvPr/>
        </p:nvGrpSpPr>
        <p:grpSpPr>
          <a:xfrm>
            <a:off x="5867400" y="2590800"/>
            <a:ext cx="3276600" cy="2282825"/>
            <a:chOff x="3696" y="1632"/>
            <a:chExt cx="2064" cy="1438"/>
          </a:xfrm>
        </p:grpSpPr>
        <p:sp>
          <p:nvSpPr>
            <p:cNvPr id="81956" name="Text Box 81955"/>
            <p:cNvSpPr txBox="1"/>
            <p:nvPr/>
          </p:nvSpPr>
          <p:spPr>
            <a:xfrm>
              <a:off x="3984" y="1632"/>
              <a:ext cx="1776" cy="1438"/>
            </a:xfrm>
            <a:prstGeom prst="rect">
              <a:avLst/>
            </a:prstGeom>
            <a:noFill/>
            <a:ln w="12700">
              <a:noFill/>
            </a:ln>
          </p:spPr>
          <p:txBody>
            <a:bodyPr>
              <a:spAutoFit/>
            </a:bodyPr>
            <a:p>
              <a:r>
                <a:rPr sz="2400">
                  <a:latin typeface="CG Times" pitchFamily="18" charset="0"/>
                </a:rPr>
                <a:t>III. </a:t>
              </a:r>
              <a:r>
                <a:rPr sz="2400" i="1">
                  <a:latin typeface="CG Times" pitchFamily="18" charset="0"/>
                </a:rPr>
                <a:t>The Physical Design Phase</a:t>
              </a:r>
              <a:r>
                <a:rPr sz="2400">
                  <a:latin typeface="CG Times" pitchFamily="18" charset="0"/>
                </a:rPr>
                <a:t> – designing physical files, databases, and programming instructions.  </a:t>
              </a:r>
              <a:endParaRPr sz="2400"/>
            </a:p>
          </p:txBody>
        </p:sp>
        <p:sp>
          <p:nvSpPr>
            <p:cNvPr id="81961" name="Left Arrow 81960"/>
            <p:cNvSpPr/>
            <p:nvPr/>
          </p:nvSpPr>
          <p:spPr>
            <a:xfrm>
              <a:off x="3696" y="2688"/>
              <a:ext cx="192" cy="144"/>
            </a:xfrm>
            <a:prstGeom prst="leftArrow">
              <a:avLst>
                <a:gd name="adj1" fmla="val 50000"/>
                <a:gd name="adj2" fmla="val 33333"/>
              </a:avLst>
            </a:prstGeom>
            <a:solidFill>
              <a:schemeClr val="accent2"/>
            </a:solidFill>
            <a:ln w="12700">
              <a:noFill/>
            </a:ln>
          </p:spPr>
          <p:txBody>
            <a:bodyPr/>
            <a:p>
              <a:endParaRPr lang="en-US"/>
            </a:p>
          </p:txBody>
        </p:sp>
      </p:grpSp>
      <p:grpSp>
        <p:nvGrpSpPr>
          <p:cNvPr id="81963" name="Group 81962"/>
          <p:cNvGrpSpPr/>
          <p:nvPr/>
        </p:nvGrpSpPr>
        <p:grpSpPr>
          <a:xfrm>
            <a:off x="5775325" y="1371600"/>
            <a:ext cx="3368675" cy="4114800"/>
            <a:chOff x="3504" y="864"/>
            <a:chExt cx="2122" cy="2592"/>
          </a:xfrm>
        </p:grpSpPr>
        <p:sp>
          <p:nvSpPr>
            <p:cNvPr id="81957" name="Text Box 81956"/>
            <p:cNvSpPr txBox="1"/>
            <p:nvPr/>
          </p:nvSpPr>
          <p:spPr>
            <a:xfrm>
              <a:off x="3504" y="864"/>
              <a:ext cx="2122" cy="1898"/>
            </a:xfrm>
            <a:prstGeom prst="rect">
              <a:avLst/>
            </a:prstGeom>
            <a:noFill/>
            <a:ln w="12700">
              <a:noFill/>
            </a:ln>
          </p:spPr>
          <p:txBody>
            <a:bodyPr>
              <a:spAutoFit/>
            </a:bodyPr>
            <a:p>
              <a:pPr algn="ctr"/>
              <a:r>
                <a:rPr sz="2400">
                  <a:latin typeface="CG Times" pitchFamily="18" charset="0"/>
                </a:rPr>
                <a:t>IV. </a:t>
              </a:r>
              <a:r>
                <a:rPr sz="2400" i="1">
                  <a:latin typeface="CG Times" pitchFamily="18" charset="0"/>
                </a:rPr>
                <a:t>The Implementation and Maintenance Phase </a:t>
              </a:r>
              <a:r>
                <a:rPr sz="2400">
                  <a:latin typeface="CG Times" pitchFamily="18" charset="0"/>
                </a:rPr>
                <a:t>– performing system coding, testing, installing, documenting, user training, supporting users, and maintaining the system.</a:t>
              </a:r>
              <a:endParaRPr sz="2400"/>
            </a:p>
          </p:txBody>
        </p:sp>
        <p:sp>
          <p:nvSpPr>
            <p:cNvPr id="81962" name="Down Arrow 81961"/>
            <p:cNvSpPr/>
            <p:nvPr/>
          </p:nvSpPr>
          <p:spPr>
            <a:xfrm>
              <a:off x="4704" y="3120"/>
              <a:ext cx="336" cy="336"/>
            </a:xfrm>
            <a:prstGeom prst="downArrow">
              <a:avLst>
                <a:gd name="adj1" fmla="val 50000"/>
                <a:gd name="adj2" fmla="val 25000"/>
              </a:avLst>
            </a:prstGeom>
            <a:solidFill>
              <a:schemeClr val="accent2"/>
            </a:solidFill>
            <a:ln w="12700">
              <a:noFill/>
            </a:ln>
          </p:spPr>
          <p:txBody>
            <a:bodyPr/>
            <a:p>
              <a:endParaRPr lang="en-US"/>
            </a:p>
          </p:txBody>
        </p:sp>
      </p:grpSp>
      <p:graphicFrame>
        <p:nvGraphicFramePr>
          <p:cNvPr id="81966" name="Object 81965"/>
          <p:cNvGraphicFramePr/>
          <p:nvPr/>
        </p:nvGraphicFramePr>
        <p:xfrm>
          <a:off x="0" y="1295400"/>
          <a:ext cx="1779588" cy="3581400"/>
        </p:xfrm>
        <a:graphic>
          <a:graphicData uri="http://schemas.openxmlformats.org/presentationml/2006/ole">
            <mc:AlternateContent xmlns:mc="http://schemas.openxmlformats.org/markup-compatibility/2006">
              <mc:Choice xmlns:v="urn:schemas-microsoft-com:vml" Requires="v">
                <p:oleObj spid="_x0000_s3077" name="" r:id="rId1" imgW="2260600" imgH="4551680" progId="MS_ClipArt_Gallery.2">
                  <p:embed/>
                </p:oleObj>
              </mc:Choice>
              <mc:Fallback>
                <p:oleObj name="" r:id="rId1" imgW="2260600" imgH="4551680" progId="MS_ClipArt_Gallery.2">
                  <p:embed/>
                  <p:pic>
                    <p:nvPicPr>
                      <p:cNvPr id="0" name="Picture 3076"/>
                      <p:cNvPicPr/>
                      <p:nvPr/>
                    </p:nvPicPr>
                    <p:blipFill>
                      <a:blip r:embed="rId2"/>
                      <a:stretch>
                        <a:fillRect/>
                      </a:stretch>
                    </p:blipFill>
                    <p:spPr>
                      <a:xfrm>
                        <a:off x="0" y="1295400"/>
                        <a:ext cx="1779588" cy="358140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1949"/>
                                        </p:tgtEl>
                                        <p:attrNameLst>
                                          <p:attrName>style.visibility</p:attrName>
                                        </p:attrNameLst>
                                      </p:cBhvr>
                                      <p:to>
                                        <p:strVal val="visible"/>
                                      </p:to>
                                    </p:set>
                                    <p:anim calcmode="lin" valueType="num">
                                      <p:cBhvr additive="base">
                                        <p:cTn id="7" dur="500" fill="hold"/>
                                        <p:tgtEl>
                                          <p:spTgt spid="81949"/>
                                        </p:tgtEl>
                                        <p:attrNameLst>
                                          <p:attrName>ppt_x</p:attrName>
                                        </p:attrNameLst>
                                      </p:cBhvr>
                                      <p:tavLst>
                                        <p:tav tm="0">
                                          <p:val>
                                            <p:strVal val="0-#ppt_w/2"/>
                                          </p:val>
                                        </p:tav>
                                        <p:tav tm="100000">
                                          <p:val>
                                            <p:strVal val="#ppt_x"/>
                                          </p:val>
                                        </p:tav>
                                      </p:tavLst>
                                    </p:anim>
                                    <p:anim calcmode="lin" valueType="num">
                                      <p:cBhvr additive="base">
                                        <p:cTn id="8" dur="500" fill="hold"/>
                                        <p:tgtEl>
                                          <p:spTgt spid="8194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1950"/>
                                        </p:tgtEl>
                                        <p:attrNameLst>
                                          <p:attrName>style.visibility</p:attrName>
                                        </p:attrNameLst>
                                      </p:cBhvr>
                                      <p:to>
                                        <p:strVal val="visible"/>
                                      </p:to>
                                    </p:set>
                                    <p:anim calcmode="lin" valueType="num">
                                      <p:cBhvr additive="base">
                                        <p:cTn id="13" dur="500" fill="hold"/>
                                        <p:tgtEl>
                                          <p:spTgt spid="81950"/>
                                        </p:tgtEl>
                                        <p:attrNameLst>
                                          <p:attrName>ppt_x</p:attrName>
                                        </p:attrNameLst>
                                      </p:cBhvr>
                                      <p:tavLst>
                                        <p:tav tm="0">
                                          <p:val>
                                            <p:strVal val="0-#ppt_w/2"/>
                                          </p:val>
                                        </p:tav>
                                        <p:tav tm="100000">
                                          <p:val>
                                            <p:strVal val="#ppt_x"/>
                                          </p:val>
                                        </p:tav>
                                      </p:tavLst>
                                    </p:anim>
                                    <p:anim calcmode="lin" valueType="num">
                                      <p:cBhvr additive="base">
                                        <p:cTn id="14" dur="500" fill="hold"/>
                                        <p:tgtEl>
                                          <p:spTgt spid="8195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5" fill="hold" nodeType="clickEffect">
                                  <p:stCondLst>
                                    <p:cond delay="0"/>
                                  </p:stCondLst>
                                  <p:childTnLst>
                                    <p:set>
                                      <p:cBhvr>
                                        <p:cTn id="18" dur="1" fill="hold">
                                          <p:stCondLst>
                                            <p:cond delay="0"/>
                                          </p:stCondLst>
                                        </p:cTn>
                                        <p:tgtEl>
                                          <p:spTgt spid="81965"/>
                                        </p:tgtEl>
                                        <p:attrNameLst>
                                          <p:attrName>style.visibility</p:attrName>
                                        </p:attrNameLst>
                                      </p:cBhvr>
                                      <p:to>
                                        <p:strVal val="visible"/>
                                      </p:to>
                                    </p:set>
                                    <p:animEffect transition="in" filter="blinds(vertical)">
                                      <p:cBhvr>
                                        <p:cTn id="19" dur="500"/>
                                        <p:tgtEl>
                                          <p:spTgt spid="81965"/>
                                        </p:tgtEl>
                                      </p:cBhvr>
                                    </p:animEffect>
                                  </p:childTnLst>
                                  <p:subTnLst>
                                    <p:set>
                                      <p:cBhvr override="childStyle">
                                        <p:cTn dur="1" fill="hold" display="0" masterRel="nextClick" afterEffect="1"/>
                                        <p:tgtEl>
                                          <p:spTgt spid="81965"/>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81951"/>
                                        </p:tgtEl>
                                        <p:attrNameLst>
                                          <p:attrName>style.visibility</p:attrName>
                                        </p:attrNameLst>
                                      </p:cBhvr>
                                      <p:to>
                                        <p:strVal val="visible"/>
                                      </p:to>
                                    </p:set>
                                    <p:anim calcmode="lin" valueType="num">
                                      <p:cBhvr additive="base">
                                        <p:cTn id="24" dur="500" fill="hold"/>
                                        <p:tgtEl>
                                          <p:spTgt spid="81951"/>
                                        </p:tgtEl>
                                        <p:attrNameLst>
                                          <p:attrName>ppt_x</p:attrName>
                                        </p:attrNameLst>
                                      </p:cBhvr>
                                      <p:tavLst>
                                        <p:tav tm="0">
                                          <p:val>
                                            <p:strVal val="0-#ppt_w/2"/>
                                          </p:val>
                                        </p:tav>
                                        <p:tav tm="100000">
                                          <p:val>
                                            <p:strVal val="#ppt_x"/>
                                          </p:val>
                                        </p:tav>
                                      </p:tavLst>
                                    </p:anim>
                                    <p:anim calcmode="lin" valueType="num">
                                      <p:cBhvr additive="base">
                                        <p:cTn id="25" dur="500" fill="hold"/>
                                        <p:tgtEl>
                                          <p:spTgt spid="81951"/>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5" fill="hold" nodeType="clickEffect">
                                  <p:stCondLst>
                                    <p:cond delay="0"/>
                                  </p:stCondLst>
                                  <p:childTnLst>
                                    <p:set>
                                      <p:cBhvr>
                                        <p:cTn id="29" dur="1" fill="hold">
                                          <p:stCondLst>
                                            <p:cond delay="0"/>
                                          </p:stCondLst>
                                        </p:cTn>
                                        <p:tgtEl>
                                          <p:spTgt spid="81960"/>
                                        </p:tgtEl>
                                        <p:attrNameLst>
                                          <p:attrName>style.visibility</p:attrName>
                                        </p:attrNameLst>
                                      </p:cBhvr>
                                      <p:to>
                                        <p:strVal val="visible"/>
                                      </p:to>
                                    </p:set>
                                    <p:animEffect transition="in" filter="blinds(vertical)">
                                      <p:cBhvr>
                                        <p:cTn id="30" dur="500"/>
                                        <p:tgtEl>
                                          <p:spTgt spid="81960"/>
                                        </p:tgtEl>
                                      </p:cBhvr>
                                    </p:animEffect>
                                  </p:childTnLst>
                                  <p:subTnLst>
                                    <p:set>
                                      <p:cBhvr override="childStyle">
                                        <p:cTn dur="1" fill="hold" display="0" masterRel="nextClick" afterEffect="1"/>
                                        <p:tgtEl>
                                          <p:spTgt spid="81960"/>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81952"/>
                                        </p:tgtEl>
                                        <p:attrNameLst>
                                          <p:attrName>style.visibility</p:attrName>
                                        </p:attrNameLst>
                                      </p:cBhvr>
                                      <p:to>
                                        <p:strVal val="visible"/>
                                      </p:to>
                                    </p:set>
                                    <p:anim calcmode="lin" valueType="num">
                                      <p:cBhvr additive="base">
                                        <p:cTn id="35" dur="500" fill="hold"/>
                                        <p:tgtEl>
                                          <p:spTgt spid="81952"/>
                                        </p:tgtEl>
                                        <p:attrNameLst>
                                          <p:attrName>ppt_x</p:attrName>
                                        </p:attrNameLst>
                                      </p:cBhvr>
                                      <p:tavLst>
                                        <p:tav tm="0">
                                          <p:val>
                                            <p:strVal val="0-#ppt_w/2"/>
                                          </p:val>
                                        </p:tav>
                                        <p:tav tm="100000">
                                          <p:val>
                                            <p:strVal val="#ppt_x"/>
                                          </p:val>
                                        </p:tav>
                                      </p:tavLst>
                                    </p:anim>
                                    <p:anim calcmode="lin" valueType="num">
                                      <p:cBhvr additive="base">
                                        <p:cTn id="36" dur="500" fill="hold"/>
                                        <p:tgtEl>
                                          <p:spTgt spid="81952"/>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 presetClass="entr" presetSubtype="5" fill="hold" nodeType="clickEffect">
                                  <p:stCondLst>
                                    <p:cond delay="0"/>
                                  </p:stCondLst>
                                  <p:childTnLst>
                                    <p:set>
                                      <p:cBhvr>
                                        <p:cTn id="40" dur="1" fill="hold">
                                          <p:stCondLst>
                                            <p:cond delay="0"/>
                                          </p:stCondLst>
                                        </p:cTn>
                                        <p:tgtEl>
                                          <p:spTgt spid="81964"/>
                                        </p:tgtEl>
                                        <p:attrNameLst>
                                          <p:attrName>style.visibility</p:attrName>
                                        </p:attrNameLst>
                                      </p:cBhvr>
                                      <p:to>
                                        <p:strVal val="visible"/>
                                      </p:to>
                                    </p:set>
                                    <p:animEffect transition="in" filter="blinds(vertical)">
                                      <p:cBhvr>
                                        <p:cTn id="41" dur="500"/>
                                        <p:tgtEl>
                                          <p:spTgt spid="81964"/>
                                        </p:tgtEl>
                                      </p:cBhvr>
                                    </p:animEffect>
                                  </p:childTnLst>
                                  <p:subTnLst>
                                    <p:set>
                                      <p:cBhvr override="childStyle">
                                        <p:cTn dur="1" fill="hold" display="0" masterRel="nextClick" afterEffect="1"/>
                                        <p:tgtEl>
                                          <p:spTgt spid="81964"/>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81953"/>
                                        </p:tgtEl>
                                        <p:attrNameLst>
                                          <p:attrName>style.visibility</p:attrName>
                                        </p:attrNameLst>
                                      </p:cBhvr>
                                      <p:to>
                                        <p:strVal val="visible"/>
                                      </p:to>
                                    </p:set>
                                    <p:anim calcmode="lin" valueType="num">
                                      <p:cBhvr additive="base">
                                        <p:cTn id="46" dur="500" fill="hold"/>
                                        <p:tgtEl>
                                          <p:spTgt spid="81953"/>
                                        </p:tgtEl>
                                        <p:attrNameLst>
                                          <p:attrName>ppt_x</p:attrName>
                                        </p:attrNameLst>
                                      </p:cBhvr>
                                      <p:tavLst>
                                        <p:tav tm="0">
                                          <p:val>
                                            <p:strVal val="0-#ppt_w/2"/>
                                          </p:val>
                                        </p:tav>
                                        <p:tav tm="100000">
                                          <p:val>
                                            <p:strVal val="#ppt_x"/>
                                          </p:val>
                                        </p:tav>
                                      </p:tavLst>
                                    </p:anim>
                                    <p:anim calcmode="lin" valueType="num">
                                      <p:cBhvr additive="base">
                                        <p:cTn id="47" dur="500" fill="hold"/>
                                        <p:tgtEl>
                                          <p:spTgt spid="81953"/>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3" presetClass="entr" presetSubtype="5" fill="hold" nodeType="clickEffect">
                                  <p:stCondLst>
                                    <p:cond delay="0"/>
                                  </p:stCondLst>
                                  <p:childTnLst>
                                    <p:set>
                                      <p:cBhvr>
                                        <p:cTn id="51" dur="1" fill="hold">
                                          <p:stCondLst>
                                            <p:cond delay="0"/>
                                          </p:stCondLst>
                                        </p:cTn>
                                        <p:tgtEl>
                                          <p:spTgt spid="81963"/>
                                        </p:tgtEl>
                                        <p:attrNameLst>
                                          <p:attrName>style.visibility</p:attrName>
                                        </p:attrNameLst>
                                      </p:cBhvr>
                                      <p:to>
                                        <p:strVal val="visible"/>
                                      </p:to>
                                    </p:set>
                                    <p:animEffect transition="in" filter="blinds(vertical)">
                                      <p:cBhvr>
                                        <p:cTn id="52" dur="500"/>
                                        <p:tgtEl>
                                          <p:spTgt spid="81963"/>
                                        </p:tgtEl>
                                      </p:cBhvr>
                                    </p:animEffect>
                                  </p:childTnLst>
                                  <p:subTnLst>
                                    <p:set>
                                      <p:cBhvr override="childStyle">
                                        <p:cTn dur="1" fill="hold" display="0" masterRel="nextClick" afterEffect="1"/>
                                        <p:tgtEl>
                                          <p:spTgt spid="8196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itle 16385"/>
          <p:cNvSpPr>
            <a:spLocks noGrp="1"/>
          </p:cNvSpPr>
          <p:nvPr>
            <p:ph type="title"/>
          </p:nvPr>
        </p:nvSpPr>
        <p:spPr>
          <a:xfrm>
            <a:off x="609600" y="457200"/>
            <a:ext cx="8534400" cy="914400"/>
          </a:xfrm>
          <a:ln/>
        </p:spPr>
        <p:txBody>
          <a:bodyPr vert="horz" wrap="square" lIns="92075" tIns="46038" rIns="92075" bIns="46038" anchor="ctr" anchorCtr="0"/>
          <a:p>
            <a:r>
              <a:t>Planning an Event-Driven Application</a:t>
            </a:r>
          </a:p>
        </p:txBody>
      </p:sp>
      <p:sp>
        <p:nvSpPr>
          <p:cNvPr id="16387" name="Text Placeholder 16386"/>
          <p:cNvSpPr>
            <a:spLocks noGrp="1"/>
          </p:cNvSpPr>
          <p:nvPr>
            <p:ph type="body" idx="1"/>
          </p:nvPr>
        </p:nvSpPr>
        <p:spPr>
          <a:xfrm>
            <a:off x="1003300" y="1676400"/>
            <a:ext cx="7683500" cy="3505200"/>
          </a:xfrm>
          <a:ln w="12700">
            <a:solidFill>
              <a:srgbClr val="FFCC66">
                <a:alpha val="100000"/>
              </a:srgbClr>
            </a:solidFill>
            <a:miter/>
          </a:ln>
        </p:spPr>
        <p:txBody>
          <a:bodyPr vert="horz" wrap="square" lIns="92075" tIns="46038" rIns="92075" bIns="46038" anchor="t" anchorCtr="0"/>
          <a:p>
            <a:pPr>
              <a:buFont typeface="Monotype Sorts" pitchFamily="2" charset="2"/>
              <a:buChar char="¶"/>
            </a:pPr>
            <a:r>
              <a:rPr sz="2400"/>
              <a:t>Identifying the business events of interest</a:t>
            </a:r>
            <a:endParaRPr sz="2400"/>
          </a:p>
          <a:p>
            <a:pPr>
              <a:buFont typeface="Monotype Sorts" pitchFamily="2" charset="2"/>
              <a:buChar char="·"/>
            </a:pPr>
            <a:r>
              <a:rPr sz="2400"/>
              <a:t>Identifying the resources, agents, and locations of each event of interest</a:t>
            </a:r>
            <a:endParaRPr sz="2400"/>
          </a:p>
          <a:p>
            <a:pPr>
              <a:buFont typeface="Monotype Sorts" pitchFamily="2" charset="2"/>
              <a:buChar char="¸"/>
            </a:pPr>
            <a:r>
              <a:rPr sz="2400"/>
              <a:t>Identifying the relevant behaviors, characteristics and attributes of the events, resources, agents, and locations</a:t>
            </a:r>
            <a:endParaRPr sz="2400"/>
          </a:p>
          <a:p>
            <a:pPr>
              <a:buFont typeface="Monotype Sorts" pitchFamily="2" charset="2"/>
              <a:buChar char="¹"/>
            </a:pPr>
            <a:r>
              <a:rPr sz="2400"/>
              <a:t>Identifying the direct relationship between objects</a:t>
            </a:r>
            <a:endParaRPr sz="2400"/>
          </a:p>
          <a:p>
            <a:pPr>
              <a:buFont typeface="Monotype Sorts" pitchFamily="2" charset="2"/>
              <a:buChar char="º"/>
            </a:pPr>
            <a:r>
              <a:rPr sz="2400"/>
              <a:t>Validating your business process model with business persons</a:t>
            </a:r>
            <a:endParaRPr sz="2400"/>
          </a:p>
        </p:txBody>
      </p:sp>
      <p:sp>
        <p:nvSpPr>
          <p:cNvPr id="16388" name="Rectangles 16387"/>
          <p:cNvSpPr/>
          <p:nvPr/>
        </p:nvSpPr>
        <p:spPr>
          <a:xfrm>
            <a:off x="457200" y="1752600"/>
            <a:ext cx="381000" cy="3013075"/>
          </a:xfrm>
          <a:prstGeom prst="rect">
            <a:avLst/>
          </a:prstGeom>
          <a:solidFill>
            <a:srgbClr val="CC9900"/>
          </a:solidFill>
          <a:ln w="9525">
            <a:noFill/>
          </a:ln>
          <a:effectLst>
            <a:outerShdw dist="107763" dir="2699999" algn="ctr" rotWithShape="0">
              <a:schemeClr val="bg2"/>
            </a:outerShdw>
          </a:effectLst>
        </p:spPr>
        <p:txBody>
          <a:bodyPr lIns="92075" tIns="46038" rIns="92075" bIns="46038">
            <a:spAutoFit/>
          </a:bodyPr>
          <a:p>
            <a:r>
              <a:rPr sz="2400" b="1">
                <a:solidFill>
                  <a:schemeClr val="bg2"/>
                </a:solidFill>
              </a:rPr>
              <a:t>Chapter  2</a:t>
            </a:r>
            <a:endParaRPr sz="2400" b="1">
              <a:solidFill>
                <a:schemeClr val="bg2"/>
              </a:solidFill>
            </a:endParaRPr>
          </a:p>
        </p:txBody>
      </p:sp>
    </p:spTree>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Title 75777"/>
          <p:cNvSpPr>
            <a:spLocks noGrp="1"/>
          </p:cNvSpPr>
          <p:nvPr>
            <p:ph type="title"/>
          </p:nvPr>
        </p:nvSpPr>
        <p:spPr>
          <a:xfrm>
            <a:off x="457200" y="304800"/>
            <a:ext cx="8305800" cy="914400"/>
          </a:xfrm>
          <a:ln/>
        </p:spPr>
        <p:txBody>
          <a:bodyPr vert="horz" wrap="square" lIns="92075" tIns="46038" rIns="92075" bIns="46038" anchor="ctr" anchorCtr="0"/>
          <a:p>
            <a:r>
              <a:t>Planning an Event-Driven Application</a:t>
            </a:r>
          </a:p>
        </p:txBody>
      </p:sp>
      <p:sp>
        <p:nvSpPr>
          <p:cNvPr id="75779" name="Text Placeholder 75778"/>
          <p:cNvSpPr>
            <a:spLocks noGrp="1"/>
          </p:cNvSpPr>
          <p:nvPr>
            <p:ph type="body" idx="1"/>
          </p:nvPr>
        </p:nvSpPr>
        <p:spPr>
          <a:xfrm>
            <a:off x="939800" y="1685925"/>
            <a:ext cx="7820025" cy="3219450"/>
          </a:xfrm>
          <a:ln w="12700">
            <a:solidFill>
              <a:srgbClr val="FFCC66">
                <a:alpha val="100000"/>
              </a:srgbClr>
            </a:solidFill>
            <a:miter/>
          </a:ln>
        </p:spPr>
        <p:txBody>
          <a:bodyPr vert="horz" wrap="square" lIns="92075" tIns="46038" rIns="92075" bIns="46038" anchor="t" anchorCtr="0"/>
          <a:p>
            <a:pPr>
              <a:buFont typeface="Monotype Sorts" pitchFamily="2" charset="2"/>
              <a:buChar char="»"/>
            </a:pPr>
            <a:r>
              <a:rPr sz="2400"/>
              <a:t>Defining the scope of the IT application</a:t>
            </a:r>
            <a:endParaRPr sz="2400"/>
          </a:p>
          <a:p>
            <a:pPr>
              <a:buFont typeface="Monotype Sorts" pitchFamily="2" charset="2"/>
              <a:buChar char="¼"/>
            </a:pPr>
            <a:r>
              <a:rPr sz="2400"/>
              <a:t>Enhancing the relationships of the REAL model by defining their cardinalities</a:t>
            </a:r>
            <a:endParaRPr sz="2400"/>
          </a:p>
          <a:p>
            <a:pPr>
              <a:buFont typeface="Monotype Sorts" pitchFamily="2" charset="2"/>
              <a:buChar char="½"/>
            </a:pPr>
            <a:r>
              <a:rPr sz="2400"/>
              <a:t>Designing the data repository</a:t>
            </a:r>
            <a:endParaRPr sz="2400"/>
          </a:p>
          <a:p>
            <a:pPr>
              <a:buFont typeface="Monotype Sorts" pitchFamily="2" charset="2"/>
              <a:buChar char="¾"/>
            </a:pPr>
            <a:r>
              <a:rPr sz="2400"/>
              <a:t>Linking the recording, maintaining, and reporting process to the data repository</a:t>
            </a:r>
            <a:endParaRPr sz="2400"/>
          </a:p>
          <a:p>
            <a:pPr>
              <a:buFont typeface="Monotype Sorts" pitchFamily="2" charset="2"/>
              <a:buChar char="¿"/>
            </a:pPr>
            <a:r>
              <a:rPr sz="2400"/>
              <a:t>Constructing the prototype</a:t>
            </a:r>
            <a:endParaRPr sz="2400"/>
          </a:p>
        </p:txBody>
      </p:sp>
      <p:sp>
        <p:nvSpPr>
          <p:cNvPr id="75781" name="Rectangles 75780"/>
          <p:cNvSpPr/>
          <p:nvPr/>
        </p:nvSpPr>
        <p:spPr>
          <a:xfrm>
            <a:off x="457200" y="1676400"/>
            <a:ext cx="304800" cy="2530475"/>
          </a:xfrm>
          <a:prstGeom prst="rect">
            <a:avLst/>
          </a:prstGeom>
          <a:solidFill>
            <a:schemeClr val="accent2"/>
          </a:solidFill>
          <a:ln w="9525">
            <a:noFill/>
          </a:ln>
        </p:spPr>
        <p:txBody>
          <a:bodyPr lIns="92075" tIns="46038" rIns="92075" bIns="46038">
            <a:spAutoFit/>
          </a:bodyPr>
          <a:p>
            <a:r>
              <a:rPr>
                <a:solidFill>
                  <a:schemeClr val="bg2"/>
                </a:solidFill>
              </a:rPr>
              <a:t>Chapter</a:t>
            </a:r>
            <a:r>
              <a:rPr>
                <a:solidFill>
                  <a:schemeClr val="hlink"/>
                </a:solidFill>
              </a:rPr>
              <a:t>  </a:t>
            </a:r>
            <a:r>
              <a:rPr>
                <a:solidFill>
                  <a:schemeClr val="bg2"/>
                </a:solidFill>
              </a:rPr>
              <a:t>4</a:t>
            </a:r>
            <a:endParaRPr>
              <a:solidFill>
                <a:schemeClr val="hlink"/>
              </a:solidFill>
            </a:endParaRPr>
          </a:p>
        </p:txBody>
      </p:sp>
    </p:spTree>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7410" name="Object 17409"/>
          <p:cNvGraphicFramePr/>
          <p:nvPr/>
        </p:nvGraphicFramePr>
        <p:xfrm>
          <a:off x="2259013" y="50800"/>
          <a:ext cx="5354637" cy="6627813"/>
        </p:xfrm>
        <a:graphic>
          <a:graphicData uri="http://schemas.openxmlformats.org/presentationml/2006/ole">
            <mc:AlternateContent xmlns:mc="http://schemas.openxmlformats.org/markup-compatibility/2006">
              <mc:Choice xmlns:v="urn:schemas-microsoft-com:vml" Requires="v">
                <p:oleObj spid="_x0000_s3102" name="" r:id="rId1" imgW="2961005" imgH="3662680" progId="MS_ClipArt_Gallery.2">
                  <p:embed/>
                </p:oleObj>
              </mc:Choice>
              <mc:Fallback>
                <p:oleObj name="" r:id="rId1" imgW="2961005" imgH="3662680" progId="MS_ClipArt_Gallery.2">
                  <p:embed/>
                  <p:pic>
                    <p:nvPicPr>
                      <p:cNvPr id="0" name="Picture 3101"/>
                      <p:cNvPicPr/>
                      <p:nvPr/>
                    </p:nvPicPr>
                    <p:blipFill>
                      <a:blip r:embed="rId2"/>
                      <a:stretch>
                        <a:fillRect/>
                      </a:stretch>
                    </p:blipFill>
                    <p:spPr>
                      <a:xfrm>
                        <a:off x="2259013" y="50800"/>
                        <a:ext cx="5354637" cy="6627813"/>
                      </a:xfrm>
                      <a:prstGeom prst="rect">
                        <a:avLst/>
                      </a:prstGeom>
                      <a:noFill/>
                      <a:ln w="38100">
                        <a:noFill/>
                        <a:miter/>
                      </a:ln>
                    </p:spPr>
                  </p:pic>
                </p:oleObj>
              </mc:Fallback>
            </mc:AlternateContent>
          </a:graphicData>
        </a:graphic>
      </p:graphicFrame>
      <p:sp>
        <p:nvSpPr>
          <p:cNvPr id="17411" name="Title 17410"/>
          <p:cNvSpPr>
            <a:spLocks noGrp="1"/>
          </p:cNvSpPr>
          <p:nvPr>
            <p:ph type="title"/>
          </p:nvPr>
        </p:nvSpPr>
        <p:spPr>
          <a:xfrm>
            <a:off x="704850" y="485775"/>
            <a:ext cx="7772400" cy="646113"/>
          </a:xfrm>
          <a:solidFill>
            <a:srgbClr val="FFCC66"/>
          </a:solidFill>
          <a:ln/>
          <a:effectLst>
            <a:outerShdw dist="35921" dir="2699999" algn="ctr" rotWithShape="0">
              <a:schemeClr val="bg2">
                <a:alpha val="100000"/>
              </a:schemeClr>
            </a:outerShdw>
          </a:effectLst>
        </p:spPr>
        <p:txBody>
          <a:bodyPr vert="horz" wrap="square" lIns="92075" tIns="46038" rIns="92075" bIns="46038" anchor="ctr" anchorCtr="0"/>
          <a:p>
            <a:pPr>
              <a:lnSpc>
                <a:spcPct val="90000"/>
              </a:lnSpc>
            </a:pPr>
            <a:r>
              <a:rPr sz="2800" b="1" err="1">
                <a:solidFill>
                  <a:schemeClr val="bg2"/>
                </a:solidFill>
              </a:rPr>
              <a:t>McKell’s</a:t>
            </a:r>
            <a:r>
              <a:rPr sz="2800" b="1">
                <a:solidFill>
                  <a:schemeClr val="bg2"/>
                </a:solidFill>
              </a:rPr>
              <a:t> Retail Sale Store</a:t>
            </a:r>
            <a:endParaRPr sz="2800" b="1">
              <a:solidFill>
                <a:schemeClr val="bg2"/>
              </a:solidFill>
            </a:endParaRPr>
          </a:p>
        </p:txBody>
      </p:sp>
      <p:grpSp>
        <p:nvGrpSpPr>
          <p:cNvPr id="17421" name="Group 17420"/>
          <p:cNvGrpSpPr/>
          <p:nvPr/>
        </p:nvGrpSpPr>
        <p:grpSpPr>
          <a:xfrm>
            <a:off x="520700" y="1441450"/>
            <a:ext cx="8407400" cy="4730750"/>
            <a:chOff x="328" y="904"/>
            <a:chExt cx="5296" cy="2980"/>
          </a:xfrm>
        </p:grpSpPr>
        <p:sp>
          <p:nvSpPr>
            <p:cNvPr id="17412" name="Rectangles 17411"/>
            <p:cNvSpPr/>
            <p:nvPr/>
          </p:nvSpPr>
          <p:spPr>
            <a:xfrm>
              <a:off x="2212" y="2021"/>
              <a:ext cx="1528" cy="772"/>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nchorCtr="0"/>
            <a:p>
              <a:pPr algn="ctr"/>
              <a:r>
                <a:rPr sz="2800">
                  <a:latin typeface="Arial" panose="020B0604020202020204" pitchFamily="34" charset="0"/>
                </a:rPr>
                <a:t>Sale</a:t>
              </a:r>
              <a:endParaRPr sz="2800">
                <a:latin typeface="Arial" panose="020B0604020202020204" pitchFamily="34" charset="0"/>
              </a:endParaRPr>
            </a:p>
          </p:txBody>
        </p:sp>
        <p:sp>
          <p:nvSpPr>
            <p:cNvPr id="17413" name="Rectangles 17412"/>
            <p:cNvSpPr/>
            <p:nvPr/>
          </p:nvSpPr>
          <p:spPr>
            <a:xfrm>
              <a:off x="4096" y="3052"/>
              <a:ext cx="1528" cy="772"/>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nchorCtr="0"/>
            <a:p>
              <a:pPr algn="ctr"/>
              <a:r>
                <a:rPr sz="2800">
                  <a:latin typeface="Arial" panose="020B0604020202020204" pitchFamily="34" charset="0"/>
                </a:rPr>
                <a:t>Customer</a:t>
              </a:r>
              <a:endParaRPr sz="2800">
                <a:latin typeface="Arial" panose="020B0604020202020204" pitchFamily="34" charset="0"/>
              </a:endParaRPr>
            </a:p>
          </p:txBody>
        </p:sp>
        <p:sp>
          <p:nvSpPr>
            <p:cNvPr id="17414" name="Rectangles 17413"/>
            <p:cNvSpPr/>
            <p:nvPr/>
          </p:nvSpPr>
          <p:spPr>
            <a:xfrm>
              <a:off x="412" y="3112"/>
              <a:ext cx="1528" cy="772"/>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nchorCtr="0"/>
            <a:p>
              <a:pPr algn="ctr"/>
              <a:r>
                <a:rPr sz="2800">
                  <a:latin typeface="Arial" panose="020B0604020202020204" pitchFamily="34" charset="0"/>
                </a:rPr>
                <a:t>Merchandise</a:t>
              </a:r>
              <a:endParaRPr sz="2800">
                <a:latin typeface="Arial" panose="020B0604020202020204" pitchFamily="34" charset="0"/>
              </a:endParaRPr>
            </a:p>
          </p:txBody>
        </p:sp>
        <p:sp>
          <p:nvSpPr>
            <p:cNvPr id="17415" name="Rectangles 17414"/>
            <p:cNvSpPr/>
            <p:nvPr/>
          </p:nvSpPr>
          <p:spPr>
            <a:xfrm>
              <a:off x="4024" y="904"/>
              <a:ext cx="1528" cy="772"/>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nchorCtr="0"/>
            <a:p>
              <a:pPr algn="ctr"/>
              <a:r>
                <a:rPr sz="2800">
                  <a:latin typeface="Arial" panose="020B0604020202020204" pitchFamily="34" charset="0"/>
                </a:rPr>
                <a:t>Salesperson</a:t>
              </a:r>
              <a:endParaRPr sz="2800">
                <a:latin typeface="Arial" panose="020B0604020202020204" pitchFamily="34" charset="0"/>
              </a:endParaRPr>
            </a:p>
          </p:txBody>
        </p:sp>
        <p:sp>
          <p:nvSpPr>
            <p:cNvPr id="17416" name="Rectangles 17415"/>
            <p:cNvSpPr/>
            <p:nvPr/>
          </p:nvSpPr>
          <p:spPr>
            <a:xfrm>
              <a:off x="328" y="964"/>
              <a:ext cx="1528" cy="772"/>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nchorCtr="0"/>
            <a:p>
              <a:pPr algn="ctr"/>
              <a:r>
                <a:rPr sz="2800">
                  <a:latin typeface="Arial" panose="020B0604020202020204" pitchFamily="34" charset="0"/>
                </a:rPr>
                <a:t>Register</a:t>
              </a:r>
              <a:endParaRPr sz="2800">
                <a:latin typeface="Arial" panose="020B0604020202020204" pitchFamily="34" charset="0"/>
              </a:endParaRPr>
            </a:p>
          </p:txBody>
        </p:sp>
        <p:sp>
          <p:nvSpPr>
            <p:cNvPr id="17417" name="Straight Connector 17416"/>
            <p:cNvSpPr/>
            <p:nvPr/>
          </p:nvSpPr>
          <p:spPr>
            <a:xfrm>
              <a:off x="1872" y="1740"/>
              <a:ext cx="336" cy="264"/>
            </a:xfrm>
            <a:prstGeom prst="line">
              <a:avLst/>
            </a:prstGeom>
            <a:ln w="12700" cap="flat" cmpd="sng">
              <a:solidFill>
                <a:schemeClr val="tx1"/>
              </a:solidFill>
              <a:prstDash val="solid"/>
              <a:headEnd type="none" w="sm" len="sm"/>
              <a:tailEnd type="none" w="sm" len="sm"/>
            </a:ln>
          </p:spPr>
        </p:sp>
        <p:sp>
          <p:nvSpPr>
            <p:cNvPr id="17418" name="Straight Connector 17417"/>
            <p:cNvSpPr/>
            <p:nvPr/>
          </p:nvSpPr>
          <p:spPr>
            <a:xfrm>
              <a:off x="3756" y="2796"/>
              <a:ext cx="336" cy="264"/>
            </a:xfrm>
            <a:prstGeom prst="line">
              <a:avLst/>
            </a:prstGeom>
            <a:ln w="12700" cap="flat" cmpd="sng">
              <a:solidFill>
                <a:schemeClr val="tx1"/>
              </a:solidFill>
              <a:prstDash val="solid"/>
              <a:headEnd type="none" w="sm" len="sm"/>
              <a:tailEnd type="none" w="sm" len="sm"/>
            </a:ln>
          </p:spPr>
        </p:sp>
        <p:sp>
          <p:nvSpPr>
            <p:cNvPr id="17419" name="Straight Connector 17418"/>
            <p:cNvSpPr/>
            <p:nvPr/>
          </p:nvSpPr>
          <p:spPr>
            <a:xfrm flipV="1">
              <a:off x="3743" y="1668"/>
              <a:ext cx="277" cy="349"/>
            </a:xfrm>
            <a:prstGeom prst="line">
              <a:avLst/>
            </a:prstGeom>
            <a:ln w="12700" cap="flat" cmpd="sng">
              <a:solidFill>
                <a:schemeClr val="tx1"/>
              </a:solidFill>
              <a:prstDash val="solid"/>
              <a:headEnd type="none" w="sm" len="sm"/>
              <a:tailEnd type="none" w="sm" len="sm"/>
            </a:ln>
          </p:spPr>
        </p:sp>
        <p:sp>
          <p:nvSpPr>
            <p:cNvPr id="17420" name="Straight Connector 17419"/>
            <p:cNvSpPr/>
            <p:nvPr/>
          </p:nvSpPr>
          <p:spPr>
            <a:xfrm flipV="1">
              <a:off x="1944" y="2772"/>
              <a:ext cx="264" cy="336"/>
            </a:xfrm>
            <a:prstGeom prst="line">
              <a:avLst/>
            </a:prstGeom>
            <a:ln w="12700" cap="flat" cmpd="sng">
              <a:solidFill>
                <a:schemeClr val="tx1"/>
              </a:solidFill>
              <a:prstDash val="solid"/>
              <a:headEnd type="none" w="sm" len="sm"/>
              <a:tailEnd type="none" w="sm" len="sm"/>
            </a:ln>
          </p:spPr>
        </p:sp>
      </p:grpSp>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itle 25601"/>
          <p:cNvSpPr>
            <a:spLocks noGrp="1"/>
          </p:cNvSpPr>
          <p:nvPr>
            <p:ph type="title"/>
          </p:nvPr>
        </p:nvSpPr>
        <p:spPr>
          <a:xfrm>
            <a:off x="685800" y="381000"/>
            <a:ext cx="7772400" cy="957263"/>
          </a:xfrm>
          <a:ln/>
        </p:spPr>
        <p:txBody>
          <a:bodyPr vert="horz" wrap="square" lIns="92075" tIns="46038" rIns="92075" bIns="46038" anchor="ctr" anchorCtr="0"/>
          <a:p>
            <a:pPr>
              <a:lnSpc>
                <a:spcPct val="90000"/>
              </a:lnSpc>
            </a:pPr>
            <a:r>
              <a:rPr sz="3200"/>
              <a:t>Application Context Diagram</a:t>
            </a:r>
            <a:endParaRPr sz="3200"/>
          </a:p>
        </p:txBody>
      </p:sp>
      <p:sp>
        <p:nvSpPr>
          <p:cNvPr id="25603" name="Rectangles 25602"/>
          <p:cNvSpPr/>
          <p:nvPr/>
        </p:nvSpPr>
        <p:spPr>
          <a:xfrm>
            <a:off x="609600" y="3038475"/>
            <a:ext cx="8070850" cy="3514725"/>
          </a:xfrm>
          <a:prstGeom prst="rect">
            <a:avLst/>
          </a:prstGeom>
          <a:noFill/>
          <a:ln w="9525">
            <a:noFill/>
          </a:ln>
        </p:spPr>
        <p:txBody>
          <a:bodyPr wrap="none" lIns="92075" tIns="46038" rIns="92075" bIns="46038">
            <a:spAutoFit/>
          </a:bodyPr>
          <a:p>
            <a:r>
              <a:rPr sz="1600"/>
              <a:t>EVENT-DATA</a:t>
            </a:r>
            <a:endParaRPr sz="1600"/>
          </a:p>
          <a:p>
            <a:r>
              <a:rPr sz="1600"/>
              <a:t>	Definitions of various data flows for each business event within the application scope</a:t>
            </a:r>
            <a:endParaRPr sz="1600"/>
          </a:p>
          <a:p>
            <a:endParaRPr sz="1600"/>
          </a:p>
          <a:p>
            <a:r>
              <a:rPr sz="1600"/>
              <a:t>MAINTENANCE-DATA</a:t>
            </a:r>
            <a:endParaRPr sz="1600"/>
          </a:p>
          <a:p>
            <a:r>
              <a:rPr sz="1600"/>
              <a:t>	Definitions of various data flows for maintaining application reference data</a:t>
            </a:r>
            <a:endParaRPr sz="1600"/>
          </a:p>
          <a:p>
            <a:endParaRPr sz="1600"/>
          </a:p>
          <a:p>
            <a:r>
              <a:rPr sz="1600"/>
              <a:t>RESPONSES  </a:t>
            </a:r>
            <a:endParaRPr sz="1600"/>
          </a:p>
          <a:p>
            <a:r>
              <a:rPr sz="1600"/>
              <a:t>	Definitions of various responses provided by the application</a:t>
            </a:r>
            <a:endParaRPr sz="1600"/>
          </a:p>
          <a:p>
            <a:endParaRPr sz="1600"/>
          </a:p>
          <a:p>
            <a:r>
              <a:rPr sz="1600"/>
              <a:t>NOTIFICATIONS   </a:t>
            </a:r>
            <a:endParaRPr sz="1600"/>
          </a:p>
          <a:p>
            <a:r>
              <a:rPr sz="1600"/>
              <a:t>	Definitions of various notifications provided by the application</a:t>
            </a:r>
            <a:endParaRPr sz="1600"/>
          </a:p>
          <a:p>
            <a:endParaRPr sz="1600"/>
          </a:p>
          <a:p>
            <a:r>
              <a:rPr sz="1600"/>
              <a:t>REPORTS   </a:t>
            </a:r>
            <a:endParaRPr sz="1600"/>
          </a:p>
          <a:p>
            <a:r>
              <a:rPr sz="1600"/>
              <a:t>	Definitions of various reports provided by the application</a:t>
            </a:r>
            <a:endParaRPr sz="1600"/>
          </a:p>
        </p:txBody>
      </p:sp>
      <p:grpSp>
        <p:nvGrpSpPr>
          <p:cNvPr id="25616" name="Group 25615"/>
          <p:cNvGrpSpPr/>
          <p:nvPr/>
        </p:nvGrpSpPr>
        <p:grpSpPr>
          <a:xfrm>
            <a:off x="2209800" y="1447800"/>
            <a:ext cx="4902200" cy="1638300"/>
            <a:chOff x="1199" y="734"/>
            <a:chExt cx="3088" cy="1032"/>
          </a:xfrm>
        </p:grpSpPr>
        <p:sp>
          <p:nvSpPr>
            <p:cNvPr id="25604" name="Oval 25603"/>
            <p:cNvSpPr/>
            <p:nvPr/>
          </p:nvSpPr>
          <p:spPr>
            <a:xfrm>
              <a:off x="2218" y="811"/>
              <a:ext cx="1099" cy="955"/>
            </a:xfrm>
            <a:prstGeom prst="ellipse">
              <a:avLst/>
            </a:prstGeom>
            <a:solidFill>
              <a:schemeClr val="bg1"/>
            </a:solidFill>
            <a:ln w="12700" cap="flat" cmpd="sng">
              <a:solidFill>
                <a:schemeClr val="tx1"/>
              </a:solidFill>
              <a:prstDash val="solid"/>
              <a:headEnd type="none" w="med" len="med"/>
              <a:tailEnd type="none" w="med" len="med"/>
            </a:ln>
          </p:spPr>
          <p:txBody>
            <a:bodyPr/>
            <a:p>
              <a:endParaRPr lang="en-US"/>
            </a:p>
          </p:txBody>
        </p:sp>
        <p:sp>
          <p:nvSpPr>
            <p:cNvPr id="25605" name="Straight Connector 25604"/>
            <p:cNvSpPr/>
            <p:nvPr/>
          </p:nvSpPr>
          <p:spPr>
            <a:xfrm>
              <a:off x="1378" y="942"/>
              <a:ext cx="980" cy="0"/>
            </a:xfrm>
            <a:prstGeom prst="line">
              <a:avLst/>
            </a:prstGeom>
            <a:ln w="12700" cap="flat" cmpd="sng">
              <a:solidFill>
                <a:schemeClr val="tx1"/>
              </a:solidFill>
              <a:prstDash val="solid"/>
              <a:headEnd type="none" w="sm" len="sm"/>
              <a:tailEnd type="stealth" w="med" len="lg"/>
            </a:ln>
          </p:spPr>
        </p:sp>
        <p:sp>
          <p:nvSpPr>
            <p:cNvPr id="25606" name="Straight Connector 25605"/>
            <p:cNvSpPr/>
            <p:nvPr/>
          </p:nvSpPr>
          <p:spPr>
            <a:xfrm>
              <a:off x="3333" y="1287"/>
              <a:ext cx="954" cy="0"/>
            </a:xfrm>
            <a:prstGeom prst="line">
              <a:avLst/>
            </a:prstGeom>
            <a:ln w="12700" cap="flat" cmpd="sng">
              <a:solidFill>
                <a:schemeClr val="tx1"/>
              </a:solidFill>
              <a:prstDash val="solid"/>
              <a:headEnd type="none" w="sm" len="sm"/>
              <a:tailEnd type="stealth" w="med" len="lg"/>
            </a:ln>
          </p:spPr>
        </p:sp>
        <p:sp>
          <p:nvSpPr>
            <p:cNvPr id="25607" name="Rectangles 25606"/>
            <p:cNvSpPr/>
            <p:nvPr/>
          </p:nvSpPr>
          <p:spPr>
            <a:xfrm>
              <a:off x="1391" y="734"/>
              <a:ext cx="700" cy="212"/>
            </a:xfrm>
            <a:prstGeom prst="rect">
              <a:avLst/>
            </a:prstGeom>
            <a:noFill/>
            <a:ln w="9525">
              <a:noFill/>
            </a:ln>
          </p:spPr>
          <p:txBody>
            <a:bodyPr wrap="none" lIns="92075" tIns="46038" rIns="92075" bIns="46038">
              <a:spAutoFit/>
            </a:bodyPr>
            <a:p>
              <a:r>
                <a:rPr sz="1600"/>
                <a:t>Event-Data</a:t>
              </a:r>
              <a:endParaRPr sz="1600"/>
            </a:p>
          </p:txBody>
        </p:sp>
        <p:sp>
          <p:nvSpPr>
            <p:cNvPr id="25608" name="Rectangles 25607"/>
            <p:cNvSpPr/>
            <p:nvPr/>
          </p:nvSpPr>
          <p:spPr>
            <a:xfrm>
              <a:off x="3371" y="1112"/>
              <a:ext cx="515" cy="212"/>
            </a:xfrm>
            <a:prstGeom prst="rect">
              <a:avLst/>
            </a:prstGeom>
            <a:noFill/>
            <a:ln w="9525">
              <a:noFill/>
            </a:ln>
          </p:spPr>
          <p:txBody>
            <a:bodyPr wrap="none" lIns="92075" tIns="46038" rIns="92075" bIns="46038">
              <a:spAutoFit/>
            </a:bodyPr>
            <a:p>
              <a:r>
                <a:rPr sz="1600"/>
                <a:t>Reports</a:t>
              </a:r>
              <a:endParaRPr sz="1600"/>
            </a:p>
          </p:txBody>
        </p:sp>
        <p:sp>
          <p:nvSpPr>
            <p:cNvPr id="25609" name="Rectangles 25608"/>
            <p:cNvSpPr/>
            <p:nvPr/>
          </p:nvSpPr>
          <p:spPr>
            <a:xfrm>
              <a:off x="2375" y="1103"/>
              <a:ext cx="722" cy="366"/>
            </a:xfrm>
            <a:prstGeom prst="rect">
              <a:avLst/>
            </a:prstGeom>
            <a:noFill/>
            <a:ln w="9525">
              <a:noFill/>
            </a:ln>
          </p:spPr>
          <p:txBody>
            <a:bodyPr wrap="none" lIns="92075" tIns="46038" rIns="92075" bIns="46038">
              <a:spAutoFit/>
            </a:bodyPr>
            <a:p>
              <a:pPr algn="ctr"/>
              <a:r>
                <a:rPr sz="1600"/>
                <a:t>Application</a:t>
              </a:r>
              <a:endParaRPr sz="1600"/>
            </a:p>
            <a:p>
              <a:pPr algn="ctr"/>
              <a:r>
                <a:rPr sz="1600"/>
                <a:t>Context</a:t>
              </a:r>
              <a:endParaRPr sz="1600"/>
            </a:p>
          </p:txBody>
        </p:sp>
        <p:sp>
          <p:nvSpPr>
            <p:cNvPr id="25610" name="Straight Connector 25609"/>
            <p:cNvSpPr/>
            <p:nvPr/>
          </p:nvSpPr>
          <p:spPr>
            <a:xfrm flipH="1">
              <a:off x="1229" y="1398"/>
              <a:ext cx="981" cy="0"/>
            </a:xfrm>
            <a:prstGeom prst="line">
              <a:avLst/>
            </a:prstGeom>
            <a:ln w="12700" cap="flat" cmpd="sng">
              <a:solidFill>
                <a:schemeClr val="tx1"/>
              </a:solidFill>
              <a:prstDash val="solid"/>
              <a:headEnd type="none" w="sm" len="sm"/>
              <a:tailEnd type="stealth" w="med" len="lg"/>
            </a:ln>
          </p:spPr>
        </p:sp>
        <p:sp>
          <p:nvSpPr>
            <p:cNvPr id="25611" name="Rectangles 25610"/>
            <p:cNvSpPr/>
            <p:nvPr/>
          </p:nvSpPr>
          <p:spPr>
            <a:xfrm>
              <a:off x="1325" y="1217"/>
              <a:ext cx="607" cy="212"/>
            </a:xfrm>
            <a:prstGeom prst="rect">
              <a:avLst/>
            </a:prstGeom>
            <a:noFill/>
            <a:ln w="9525">
              <a:noFill/>
            </a:ln>
          </p:spPr>
          <p:txBody>
            <a:bodyPr wrap="none" lIns="92075" tIns="46038" rIns="92075" bIns="46038">
              <a:spAutoFit/>
            </a:bodyPr>
            <a:p>
              <a:r>
                <a:rPr sz="1600"/>
                <a:t>Response</a:t>
              </a:r>
              <a:endParaRPr sz="1600"/>
            </a:p>
          </p:txBody>
        </p:sp>
        <p:sp>
          <p:nvSpPr>
            <p:cNvPr id="25612" name="Straight Connector 25611"/>
            <p:cNvSpPr/>
            <p:nvPr/>
          </p:nvSpPr>
          <p:spPr>
            <a:xfrm flipH="1">
              <a:off x="1388" y="1638"/>
              <a:ext cx="981" cy="0"/>
            </a:xfrm>
            <a:prstGeom prst="line">
              <a:avLst/>
            </a:prstGeom>
            <a:ln w="12700" cap="flat" cmpd="sng">
              <a:solidFill>
                <a:schemeClr val="tx1"/>
              </a:solidFill>
              <a:prstDash val="solid"/>
              <a:headEnd type="none" w="sm" len="sm"/>
              <a:tailEnd type="stealth" w="med" len="lg"/>
            </a:ln>
          </p:spPr>
        </p:sp>
        <p:sp>
          <p:nvSpPr>
            <p:cNvPr id="25613" name="Rectangles 25612"/>
            <p:cNvSpPr/>
            <p:nvPr/>
          </p:nvSpPr>
          <p:spPr>
            <a:xfrm>
              <a:off x="1519" y="1439"/>
              <a:ext cx="737" cy="212"/>
            </a:xfrm>
            <a:prstGeom prst="rect">
              <a:avLst/>
            </a:prstGeom>
            <a:noFill/>
            <a:ln w="9525">
              <a:noFill/>
            </a:ln>
          </p:spPr>
          <p:txBody>
            <a:bodyPr wrap="none" lIns="92075" tIns="46038" rIns="92075" bIns="46038">
              <a:spAutoFit/>
            </a:bodyPr>
            <a:p>
              <a:r>
                <a:rPr sz="1600"/>
                <a:t>Notification</a:t>
              </a:r>
              <a:endParaRPr sz="1600"/>
            </a:p>
          </p:txBody>
        </p:sp>
        <p:sp>
          <p:nvSpPr>
            <p:cNvPr id="25614" name="Straight Connector 25613"/>
            <p:cNvSpPr/>
            <p:nvPr/>
          </p:nvSpPr>
          <p:spPr>
            <a:xfrm>
              <a:off x="1248" y="1182"/>
              <a:ext cx="980" cy="0"/>
            </a:xfrm>
            <a:prstGeom prst="line">
              <a:avLst/>
            </a:prstGeom>
            <a:ln w="12700" cap="flat" cmpd="sng">
              <a:solidFill>
                <a:schemeClr val="tx1"/>
              </a:solidFill>
              <a:prstDash val="solid"/>
              <a:headEnd type="none" w="sm" len="sm"/>
              <a:tailEnd type="stealth" w="med" len="lg"/>
            </a:ln>
          </p:spPr>
        </p:sp>
        <p:sp>
          <p:nvSpPr>
            <p:cNvPr id="25615" name="Rectangles 25614"/>
            <p:cNvSpPr/>
            <p:nvPr/>
          </p:nvSpPr>
          <p:spPr>
            <a:xfrm>
              <a:off x="1199" y="974"/>
              <a:ext cx="1064" cy="212"/>
            </a:xfrm>
            <a:prstGeom prst="rect">
              <a:avLst/>
            </a:prstGeom>
            <a:noFill/>
            <a:ln w="9525">
              <a:noFill/>
            </a:ln>
          </p:spPr>
          <p:txBody>
            <a:bodyPr wrap="none" lIns="92075" tIns="46038" rIns="92075" bIns="46038">
              <a:spAutoFit/>
            </a:bodyPr>
            <a:p>
              <a:r>
                <a:rPr sz="1600"/>
                <a:t>Maintenance-Data</a:t>
              </a:r>
              <a:endParaRPr sz="1600"/>
            </a:p>
          </p:txBody>
        </p:sp>
      </p:grpSp>
    </p:spTree>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itle 27649"/>
          <p:cNvSpPr>
            <a:spLocks noGrp="1"/>
          </p:cNvSpPr>
          <p:nvPr>
            <p:ph type="title"/>
          </p:nvPr>
        </p:nvSpPr>
        <p:spPr>
          <a:xfrm>
            <a:off x="728663" y="0"/>
            <a:ext cx="8415337" cy="717550"/>
          </a:xfrm>
          <a:ln/>
        </p:spPr>
        <p:txBody>
          <a:bodyPr vert="horz" wrap="square" lIns="87312" tIns="42862" rIns="87312" bIns="42862" anchor="ctr" anchorCtr="0"/>
          <a:p>
            <a:pPr defTabSz="814705">
              <a:lnSpc>
                <a:spcPct val="90000"/>
              </a:lnSpc>
            </a:pPr>
            <a:r>
              <a:rPr sz="3000" err="1"/>
              <a:t>McKell’s</a:t>
            </a:r>
            <a:r>
              <a:rPr sz="3000"/>
              <a:t> Retail Sale Context Diagram</a:t>
            </a:r>
            <a:endParaRPr sz="3000"/>
          </a:p>
        </p:txBody>
      </p:sp>
      <p:sp>
        <p:nvSpPr>
          <p:cNvPr id="27651" name="Rectangles 27650"/>
          <p:cNvSpPr/>
          <p:nvPr/>
        </p:nvSpPr>
        <p:spPr>
          <a:xfrm>
            <a:off x="152400" y="1981200"/>
            <a:ext cx="8778875" cy="4419600"/>
          </a:xfrm>
          <a:prstGeom prst="rect">
            <a:avLst/>
          </a:prstGeom>
          <a:noFill/>
          <a:ln w="9525">
            <a:noFill/>
          </a:ln>
        </p:spPr>
        <p:txBody>
          <a:bodyPr lIns="87312" tIns="42862" rIns="87312" bIns="42862">
            <a:spAutoFit/>
          </a:bodyPr>
          <a:p>
            <a:pPr defTabSz="814705">
              <a:lnSpc>
                <a:spcPct val="90000"/>
              </a:lnSpc>
            </a:pPr>
            <a:r>
              <a:rPr sz="1500"/>
              <a:t>EVENT-DATA Example= </a:t>
            </a:r>
            <a:endParaRPr sz="1500"/>
          </a:p>
          <a:p>
            <a:pPr defTabSz="814705">
              <a:lnSpc>
                <a:spcPct val="90000"/>
              </a:lnSpc>
            </a:pPr>
            <a:r>
              <a:rPr sz="1500"/>
              <a:t>	 Sale-Data = Sale-Date + Register # + Customer # + Employee # + {Merchandise # + Qty-Sold}</a:t>
            </a:r>
            <a:endParaRPr sz="1500"/>
          </a:p>
          <a:p>
            <a:pPr defTabSz="814705">
              <a:lnSpc>
                <a:spcPct val="90000"/>
              </a:lnSpc>
            </a:pPr>
            <a:endParaRPr sz="1500"/>
          </a:p>
          <a:p>
            <a:pPr defTabSz="814705">
              <a:lnSpc>
                <a:spcPct val="90000"/>
              </a:lnSpc>
            </a:pPr>
            <a:r>
              <a:rPr sz="1500"/>
              <a:t>MAINTENANCE-DATA  Example=</a:t>
            </a:r>
            <a:endParaRPr sz="1500"/>
          </a:p>
          <a:p>
            <a:pPr defTabSz="814705">
              <a:lnSpc>
                <a:spcPct val="90000"/>
              </a:lnSpc>
            </a:pPr>
            <a:r>
              <a:rPr sz="1500"/>
              <a:t>	Definitions of various data flows for maintaining customer, salesperson, and register reference data</a:t>
            </a:r>
            <a:endParaRPr sz="1500"/>
          </a:p>
          <a:p>
            <a:pPr defTabSz="814705">
              <a:lnSpc>
                <a:spcPct val="90000"/>
              </a:lnSpc>
            </a:pPr>
            <a:endParaRPr sz="1500"/>
          </a:p>
          <a:p>
            <a:pPr defTabSz="814705">
              <a:lnSpc>
                <a:spcPct val="90000"/>
              </a:lnSpc>
            </a:pPr>
            <a:r>
              <a:rPr sz="1500"/>
              <a:t>RESPONSE  Example= </a:t>
            </a:r>
            <a:endParaRPr sz="1500"/>
          </a:p>
          <a:p>
            <a:pPr defTabSz="814705">
              <a:lnSpc>
                <a:spcPct val="90000"/>
              </a:lnSpc>
            </a:pPr>
            <a:r>
              <a:rPr sz="1500"/>
              <a:t>	Sales-Invoice = Invoice# +Sale-Date + Register # + Customer Name + Salesperson Name + </a:t>
            </a:r>
            <a:endParaRPr sz="1500"/>
          </a:p>
          <a:p>
            <a:pPr defTabSz="814705">
              <a:lnSpc>
                <a:spcPct val="90000"/>
              </a:lnSpc>
            </a:pPr>
            <a:r>
              <a:rPr sz="1500"/>
              <a:t>	{Merchandise Name + Qty-Sold + Price + Item-Total} + Sale-Total</a:t>
            </a:r>
            <a:endParaRPr sz="1500"/>
          </a:p>
          <a:p>
            <a:pPr defTabSz="814705">
              <a:lnSpc>
                <a:spcPct val="90000"/>
              </a:lnSpc>
            </a:pPr>
            <a:endParaRPr sz="1500"/>
          </a:p>
          <a:p>
            <a:pPr defTabSz="814705">
              <a:lnSpc>
                <a:spcPct val="90000"/>
              </a:lnSpc>
            </a:pPr>
            <a:r>
              <a:rPr sz="1500"/>
              <a:t>NOTIFICATION Example  = </a:t>
            </a:r>
            <a:endParaRPr sz="1500"/>
          </a:p>
          <a:p>
            <a:pPr defTabSz="814705">
              <a:lnSpc>
                <a:spcPct val="90000"/>
              </a:lnSpc>
            </a:pPr>
            <a:r>
              <a:rPr sz="1500"/>
              <a:t>	Warehouse-notification = Invoice#+{Merchandise# + Qty-Sold}</a:t>
            </a:r>
            <a:endParaRPr sz="1500"/>
          </a:p>
          <a:p>
            <a:pPr defTabSz="814705">
              <a:lnSpc>
                <a:spcPct val="90000"/>
              </a:lnSpc>
            </a:pPr>
            <a:endParaRPr sz="1500"/>
          </a:p>
          <a:p>
            <a:pPr defTabSz="814705">
              <a:lnSpc>
                <a:spcPct val="90000"/>
              </a:lnSpc>
            </a:pPr>
            <a:r>
              <a:rPr sz="1500"/>
              <a:t>REPORT Example  =</a:t>
            </a:r>
            <a:endParaRPr sz="1500"/>
          </a:p>
          <a:p>
            <a:pPr defTabSz="814705">
              <a:lnSpc>
                <a:spcPct val="90000"/>
              </a:lnSpc>
            </a:pPr>
            <a:r>
              <a:rPr sz="1500"/>
              <a:t>	Product-Sales = Report-Date + {Merchandise # + Merchandise Description + Qty-Sold + </a:t>
            </a:r>
            <a:endParaRPr sz="1500"/>
          </a:p>
          <a:p>
            <a:pPr defTabSz="814705">
              <a:lnSpc>
                <a:spcPct val="90000"/>
              </a:lnSpc>
            </a:pPr>
            <a:r>
              <a:rPr sz="1500"/>
              <a:t>		%Margin + $ Contribution}</a:t>
            </a:r>
            <a:endParaRPr sz="1500"/>
          </a:p>
          <a:p>
            <a:pPr defTabSz="814705">
              <a:lnSpc>
                <a:spcPct val="90000"/>
              </a:lnSpc>
            </a:pPr>
            <a:r>
              <a:rPr sz="1500"/>
              <a:t>	Accounting-Revenue = Report-Date + Reporting-Period + Revenue for Reporting-Period</a:t>
            </a:r>
            <a:endParaRPr sz="1500"/>
          </a:p>
          <a:p>
            <a:pPr defTabSz="814705">
              <a:lnSpc>
                <a:spcPct val="90000"/>
              </a:lnSpc>
            </a:pPr>
            <a:r>
              <a:rPr sz="1500"/>
              <a:t>	Sales-by-Salesperson = Report-Date + {Salesperson Name + {Merchandise-Description + </a:t>
            </a:r>
            <a:endParaRPr sz="1500"/>
          </a:p>
          <a:p>
            <a:pPr defTabSz="814705">
              <a:lnSpc>
                <a:spcPct val="90000"/>
              </a:lnSpc>
            </a:pPr>
            <a:r>
              <a:rPr sz="1500"/>
              <a:t>		Qty-Sold + $ Contribution} Total Sales + Total Contribution</a:t>
            </a:r>
            <a:endParaRPr sz="1500"/>
          </a:p>
          <a:p>
            <a:pPr defTabSz="814705">
              <a:lnSpc>
                <a:spcPct val="90000"/>
              </a:lnSpc>
            </a:pPr>
            <a:r>
              <a:rPr sz="1500"/>
              <a:t>	Customer-Profile = Report-Date + Name  + State + </a:t>
            </a:r>
            <a:r>
              <a:rPr sz="1500" err="1"/>
              <a:t>Birthdate</a:t>
            </a:r>
            <a:r>
              <a:rPr sz="1500"/>
              <a:t> + Telephone + </a:t>
            </a:r>
            <a:endParaRPr sz="1500"/>
          </a:p>
          <a:p>
            <a:pPr defTabSz="814705">
              <a:lnSpc>
                <a:spcPct val="90000"/>
              </a:lnSpc>
            </a:pPr>
            <a:r>
              <a:rPr sz="1500"/>
              <a:t>		{Merchandise Description + Qty-Sold}</a:t>
            </a:r>
            <a:endParaRPr sz="1500"/>
          </a:p>
        </p:txBody>
      </p:sp>
      <p:grpSp>
        <p:nvGrpSpPr>
          <p:cNvPr id="27664" name="Group 27663"/>
          <p:cNvGrpSpPr/>
          <p:nvPr/>
        </p:nvGrpSpPr>
        <p:grpSpPr>
          <a:xfrm>
            <a:off x="2819400" y="609600"/>
            <a:ext cx="4632325" cy="1544638"/>
            <a:chOff x="1312" y="351"/>
            <a:chExt cx="2918" cy="973"/>
          </a:xfrm>
        </p:grpSpPr>
        <p:sp>
          <p:nvSpPr>
            <p:cNvPr id="27652" name="Oval 27651"/>
            <p:cNvSpPr/>
            <p:nvPr/>
          </p:nvSpPr>
          <p:spPr>
            <a:xfrm>
              <a:off x="2275" y="423"/>
              <a:ext cx="1037" cy="901"/>
            </a:xfrm>
            <a:prstGeom prst="ellipse">
              <a:avLst/>
            </a:prstGeom>
            <a:solidFill>
              <a:schemeClr val="bg1"/>
            </a:solidFill>
            <a:ln w="12700" cap="flat" cmpd="sng">
              <a:solidFill>
                <a:schemeClr val="tx1"/>
              </a:solidFill>
              <a:prstDash val="solid"/>
              <a:headEnd type="none" w="med" len="med"/>
              <a:tailEnd type="none" w="med" len="med"/>
            </a:ln>
          </p:spPr>
          <p:txBody>
            <a:bodyPr/>
            <a:p>
              <a:endParaRPr lang="en-US"/>
            </a:p>
          </p:txBody>
        </p:sp>
        <p:sp>
          <p:nvSpPr>
            <p:cNvPr id="27653" name="Straight Connector 27652"/>
            <p:cNvSpPr/>
            <p:nvPr/>
          </p:nvSpPr>
          <p:spPr>
            <a:xfrm>
              <a:off x="1480" y="546"/>
              <a:ext cx="926" cy="0"/>
            </a:xfrm>
            <a:prstGeom prst="line">
              <a:avLst/>
            </a:prstGeom>
            <a:ln w="12700" cap="flat" cmpd="sng">
              <a:solidFill>
                <a:schemeClr val="tx1"/>
              </a:solidFill>
              <a:prstDash val="solid"/>
              <a:headEnd type="none" w="sm" len="sm"/>
              <a:tailEnd type="stealth" w="med" len="lg"/>
            </a:ln>
          </p:spPr>
        </p:sp>
        <p:sp>
          <p:nvSpPr>
            <p:cNvPr id="27654" name="Straight Connector 27653"/>
            <p:cNvSpPr/>
            <p:nvPr/>
          </p:nvSpPr>
          <p:spPr>
            <a:xfrm>
              <a:off x="3328" y="872"/>
              <a:ext cx="902" cy="0"/>
            </a:xfrm>
            <a:prstGeom prst="line">
              <a:avLst/>
            </a:prstGeom>
            <a:ln w="12700" cap="flat" cmpd="sng">
              <a:solidFill>
                <a:schemeClr val="tx1"/>
              </a:solidFill>
              <a:prstDash val="solid"/>
              <a:headEnd type="none" w="sm" len="sm"/>
              <a:tailEnd type="stealth" w="med" len="lg"/>
            </a:ln>
          </p:spPr>
        </p:sp>
        <p:sp>
          <p:nvSpPr>
            <p:cNvPr id="27655" name="Rectangles 27654"/>
            <p:cNvSpPr/>
            <p:nvPr/>
          </p:nvSpPr>
          <p:spPr>
            <a:xfrm>
              <a:off x="1492" y="351"/>
              <a:ext cx="655" cy="198"/>
            </a:xfrm>
            <a:prstGeom prst="rect">
              <a:avLst/>
            </a:prstGeom>
            <a:noFill/>
            <a:ln w="9525">
              <a:noFill/>
            </a:ln>
          </p:spPr>
          <p:txBody>
            <a:bodyPr wrap="none" lIns="87312" tIns="42862" rIns="87312" bIns="42862">
              <a:spAutoFit/>
            </a:bodyPr>
            <a:p>
              <a:pPr defTabSz="814705"/>
              <a:r>
                <a:rPr sz="1500"/>
                <a:t>Event-Data</a:t>
              </a:r>
              <a:endParaRPr sz="1500"/>
            </a:p>
          </p:txBody>
        </p:sp>
        <p:sp>
          <p:nvSpPr>
            <p:cNvPr id="27656" name="Rectangles 27655"/>
            <p:cNvSpPr/>
            <p:nvPr/>
          </p:nvSpPr>
          <p:spPr>
            <a:xfrm>
              <a:off x="3363" y="709"/>
              <a:ext cx="483" cy="198"/>
            </a:xfrm>
            <a:prstGeom prst="rect">
              <a:avLst/>
            </a:prstGeom>
            <a:noFill/>
            <a:ln w="9525">
              <a:noFill/>
            </a:ln>
          </p:spPr>
          <p:txBody>
            <a:bodyPr wrap="none" lIns="87312" tIns="42862" rIns="87312" bIns="42862">
              <a:spAutoFit/>
            </a:bodyPr>
            <a:p>
              <a:pPr defTabSz="814705"/>
              <a:r>
                <a:rPr sz="1500"/>
                <a:t>Reports</a:t>
              </a:r>
              <a:endParaRPr sz="1500"/>
            </a:p>
          </p:txBody>
        </p:sp>
        <p:sp>
          <p:nvSpPr>
            <p:cNvPr id="27657" name="Rectangles 27656"/>
            <p:cNvSpPr/>
            <p:nvPr/>
          </p:nvSpPr>
          <p:spPr>
            <a:xfrm>
              <a:off x="2426" y="699"/>
              <a:ext cx="675" cy="342"/>
            </a:xfrm>
            <a:prstGeom prst="rect">
              <a:avLst/>
            </a:prstGeom>
            <a:noFill/>
            <a:ln w="9525">
              <a:noFill/>
            </a:ln>
          </p:spPr>
          <p:txBody>
            <a:bodyPr wrap="none" lIns="87312" tIns="42862" rIns="87312" bIns="42862">
              <a:spAutoFit/>
            </a:bodyPr>
            <a:p>
              <a:pPr algn="ctr" defTabSz="814705"/>
              <a:r>
                <a:rPr sz="1500"/>
                <a:t>Application</a:t>
              </a:r>
              <a:endParaRPr sz="1500"/>
            </a:p>
            <a:p>
              <a:pPr algn="ctr" defTabSz="814705"/>
              <a:r>
                <a:rPr sz="1500"/>
                <a:t>Context</a:t>
              </a:r>
              <a:endParaRPr sz="1500"/>
            </a:p>
          </p:txBody>
        </p:sp>
        <p:sp>
          <p:nvSpPr>
            <p:cNvPr id="27658" name="Straight Connector 27657"/>
            <p:cNvSpPr/>
            <p:nvPr/>
          </p:nvSpPr>
          <p:spPr>
            <a:xfrm flipH="1">
              <a:off x="1339" y="976"/>
              <a:ext cx="927" cy="0"/>
            </a:xfrm>
            <a:prstGeom prst="line">
              <a:avLst/>
            </a:prstGeom>
            <a:ln w="12700" cap="flat" cmpd="sng">
              <a:solidFill>
                <a:schemeClr val="tx1"/>
              </a:solidFill>
              <a:prstDash val="solid"/>
              <a:headEnd type="none" w="sm" len="sm"/>
              <a:tailEnd type="stealth" w="med" len="lg"/>
            </a:ln>
          </p:spPr>
        </p:sp>
        <p:sp>
          <p:nvSpPr>
            <p:cNvPr id="27659" name="Rectangles 27658"/>
            <p:cNvSpPr/>
            <p:nvPr/>
          </p:nvSpPr>
          <p:spPr>
            <a:xfrm>
              <a:off x="1430" y="808"/>
              <a:ext cx="570" cy="198"/>
            </a:xfrm>
            <a:prstGeom prst="rect">
              <a:avLst/>
            </a:prstGeom>
            <a:noFill/>
            <a:ln w="9525">
              <a:noFill/>
            </a:ln>
          </p:spPr>
          <p:txBody>
            <a:bodyPr wrap="none" lIns="87312" tIns="42862" rIns="87312" bIns="42862">
              <a:spAutoFit/>
            </a:bodyPr>
            <a:p>
              <a:pPr defTabSz="814705"/>
              <a:r>
                <a:rPr sz="1500"/>
                <a:t>Response</a:t>
              </a:r>
              <a:endParaRPr sz="1500"/>
            </a:p>
          </p:txBody>
        </p:sp>
        <p:sp>
          <p:nvSpPr>
            <p:cNvPr id="27660" name="Straight Connector 27659"/>
            <p:cNvSpPr/>
            <p:nvPr/>
          </p:nvSpPr>
          <p:spPr>
            <a:xfrm flipH="1">
              <a:off x="1490" y="1203"/>
              <a:ext cx="927" cy="0"/>
            </a:xfrm>
            <a:prstGeom prst="line">
              <a:avLst/>
            </a:prstGeom>
            <a:ln w="12700" cap="flat" cmpd="sng">
              <a:solidFill>
                <a:schemeClr val="tx1"/>
              </a:solidFill>
              <a:prstDash val="solid"/>
              <a:headEnd type="none" w="sm" len="sm"/>
              <a:tailEnd type="stealth" w="med" len="lg"/>
            </a:ln>
          </p:spPr>
        </p:sp>
        <p:sp>
          <p:nvSpPr>
            <p:cNvPr id="27661" name="Rectangles 27660"/>
            <p:cNvSpPr/>
            <p:nvPr/>
          </p:nvSpPr>
          <p:spPr>
            <a:xfrm>
              <a:off x="1615" y="1018"/>
              <a:ext cx="688" cy="198"/>
            </a:xfrm>
            <a:prstGeom prst="rect">
              <a:avLst/>
            </a:prstGeom>
            <a:noFill/>
            <a:ln w="9525">
              <a:noFill/>
            </a:ln>
          </p:spPr>
          <p:txBody>
            <a:bodyPr wrap="none" lIns="87312" tIns="42862" rIns="87312" bIns="42862">
              <a:spAutoFit/>
            </a:bodyPr>
            <a:p>
              <a:pPr defTabSz="814705"/>
              <a:r>
                <a:rPr sz="1500"/>
                <a:t>Notification</a:t>
              </a:r>
              <a:endParaRPr sz="1500"/>
            </a:p>
          </p:txBody>
        </p:sp>
        <p:sp>
          <p:nvSpPr>
            <p:cNvPr id="27662" name="Straight Connector 27661"/>
            <p:cNvSpPr/>
            <p:nvPr/>
          </p:nvSpPr>
          <p:spPr>
            <a:xfrm>
              <a:off x="1358" y="773"/>
              <a:ext cx="926" cy="0"/>
            </a:xfrm>
            <a:prstGeom prst="line">
              <a:avLst/>
            </a:prstGeom>
            <a:ln w="12700" cap="flat" cmpd="sng">
              <a:solidFill>
                <a:schemeClr val="tx1"/>
              </a:solidFill>
              <a:prstDash val="solid"/>
              <a:headEnd type="none" w="sm" len="sm"/>
              <a:tailEnd type="stealth" w="med" len="lg"/>
            </a:ln>
          </p:spPr>
        </p:sp>
        <p:sp>
          <p:nvSpPr>
            <p:cNvPr id="27663" name="Rectangles 27662"/>
            <p:cNvSpPr/>
            <p:nvPr/>
          </p:nvSpPr>
          <p:spPr>
            <a:xfrm>
              <a:off x="1312" y="578"/>
              <a:ext cx="994" cy="198"/>
            </a:xfrm>
            <a:prstGeom prst="rect">
              <a:avLst/>
            </a:prstGeom>
            <a:noFill/>
            <a:ln w="9525">
              <a:noFill/>
            </a:ln>
          </p:spPr>
          <p:txBody>
            <a:bodyPr wrap="none" lIns="87312" tIns="42862" rIns="87312" bIns="42862">
              <a:spAutoFit/>
            </a:bodyPr>
            <a:p>
              <a:pPr defTabSz="814705"/>
              <a:r>
                <a:rPr sz="1500"/>
                <a:t>Maintenance-Data</a:t>
              </a:r>
              <a:endParaRPr sz="1500"/>
            </a:p>
          </p:txBody>
        </p:sp>
      </p:grpSp>
    </p:spTree>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s 29697"/>
          <p:cNvSpPr/>
          <p:nvPr/>
        </p:nvSpPr>
        <p:spPr>
          <a:xfrm>
            <a:off x="898525" y="104775"/>
            <a:ext cx="6859588" cy="762000"/>
          </a:xfrm>
          <a:prstGeom prst="rect">
            <a:avLst/>
          </a:prstGeom>
          <a:noFill/>
          <a:ln w="9525">
            <a:noFill/>
          </a:ln>
        </p:spPr>
        <p:txBody>
          <a:bodyPr wrap="none" lIns="92075" tIns="46038" rIns="92075" bIns="46038">
            <a:spAutoFit/>
          </a:bodyPr>
          <a:p>
            <a:r>
              <a:rPr sz="4400">
                <a:solidFill>
                  <a:schemeClr val="hlink"/>
                </a:solidFill>
              </a:rPr>
              <a:t>Additional Prototyping Steps:</a:t>
            </a:r>
            <a:endParaRPr sz="4400">
              <a:solidFill>
                <a:schemeClr val="hlink"/>
              </a:solidFill>
            </a:endParaRPr>
          </a:p>
        </p:txBody>
      </p:sp>
      <p:sp>
        <p:nvSpPr>
          <p:cNvPr id="29699" name="Rectangles 29698"/>
          <p:cNvSpPr/>
          <p:nvPr/>
        </p:nvSpPr>
        <p:spPr>
          <a:xfrm>
            <a:off x="652463" y="1654175"/>
            <a:ext cx="7329487" cy="519113"/>
          </a:xfrm>
          <a:prstGeom prst="rect">
            <a:avLst/>
          </a:prstGeom>
          <a:noFill/>
          <a:ln w="9525">
            <a:noFill/>
          </a:ln>
        </p:spPr>
        <p:txBody>
          <a:bodyPr lIns="92075" tIns="46038" rIns="92075" bIns="46038">
            <a:spAutoFit/>
          </a:bodyPr>
          <a:p>
            <a:r>
              <a:rPr sz="2800" b="1"/>
              <a:t>Step 6:</a:t>
            </a:r>
            <a:r>
              <a:rPr sz="2800"/>
              <a:t>  Define the scope of the application.  </a:t>
            </a:r>
            <a:endParaRPr sz="2800"/>
          </a:p>
        </p:txBody>
      </p:sp>
      <p:sp>
        <p:nvSpPr>
          <p:cNvPr id="29700" name="Rectangles 29699"/>
          <p:cNvSpPr/>
          <p:nvPr/>
        </p:nvSpPr>
        <p:spPr>
          <a:xfrm>
            <a:off x="652463" y="2438400"/>
            <a:ext cx="7177087" cy="946150"/>
          </a:xfrm>
          <a:prstGeom prst="rect">
            <a:avLst/>
          </a:prstGeom>
          <a:noFill/>
          <a:ln w="9525">
            <a:noFill/>
          </a:ln>
        </p:spPr>
        <p:txBody>
          <a:bodyPr lIns="92075" tIns="46038" rIns="92075" bIns="46038">
            <a:spAutoFit/>
          </a:bodyPr>
          <a:p>
            <a:r>
              <a:rPr sz="2800" b="1" i="1"/>
              <a:t>Step 7:</a:t>
            </a:r>
            <a:r>
              <a:rPr sz="2800" i="1"/>
              <a:t>  Enhance the relationships of the REAL model by defining their cardinalities.  </a:t>
            </a:r>
            <a:endParaRPr sz="2800" i="1"/>
          </a:p>
        </p:txBody>
      </p:sp>
      <p:sp>
        <p:nvSpPr>
          <p:cNvPr id="29701" name="Rectangles 29700"/>
          <p:cNvSpPr/>
          <p:nvPr/>
        </p:nvSpPr>
        <p:spPr>
          <a:xfrm>
            <a:off x="422275" y="4441825"/>
            <a:ext cx="7712075" cy="885825"/>
          </a:xfrm>
          <a:prstGeom prst="rect">
            <a:avLst/>
          </a:prstGeom>
          <a:noFill/>
          <a:ln w="9525">
            <a:noFill/>
          </a:ln>
        </p:spPr>
        <p:txBody>
          <a:bodyPr/>
          <a:p>
            <a:endParaRPr lang="en-US"/>
          </a:p>
        </p:txBody>
      </p:sp>
      <p:sp>
        <p:nvSpPr>
          <p:cNvPr id="29702" name="Rectangles 29701"/>
          <p:cNvSpPr/>
          <p:nvPr/>
        </p:nvSpPr>
        <p:spPr>
          <a:xfrm>
            <a:off x="422275" y="5513388"/>
            <a:ext cx="6208713" cy="487362"/>
          </a:xfrm>
          <a:prstGeom prst="rect">
            <a:avLst/>
          </a:prstGeom>
          <a:noFill/>
          <a:ln w="9525">
            <a:noFill/>
          </a:ln>
        </p:spPr>
        <p:txBody>
          <a:bodyPr/>
          <a:p>
            <a:endParaRPr lang="en-US"/>
          </a:p>
        </p:txBody>
      </p:sp>
      <p:graphicFrame>
        <p:nvGraphicFramePr>
          <p:cNvPr id="29703" name="Object 29702"/>
          <p:cNvGraphicFramePr/>
          <p:nvPr/>
        </p:nvGraphicFramePr>
        <p:xfrm>
          <a:off x="0" y="2405063"/>
          <a:ext cx="552450" cy="817562"/>
        </p:xfrm>
        <a:graphic>
          <a:graphicData uri="http://schemas.openxmlformats.org/presentationml/2006/ole">
            <mc:AlternateContent xmlns:mc="http://schemas.openxmlformats.org/markup-compatibility/2006">
              <mc:Choice xmlns:v="urn:schemas-microsoft-com:vml" Requires="v">
                <p:oleObj spid="_x0000_s3079" name="" r:id="rId1" imgW="2247900" imgH="3307080" progId="MS_ClipArt_Gallery.2">
                  <p:embed/>
                </p:oleObj>
              </mc:Choice>
              <mc:Fallback>
                <p:oleObj name="" r:id="rId1" imgW="2247900" imgH="3307080" progId="MS_ClipArt_Gallery.2">
                  <p:embed/>
                  <p:pic>
                    <p:nvPicPr>
                      <p:cNvPr id="0" name="Picture 3078"/>
                      <p:cNvPicPr/>
                      <p:nvPr/>
                    </p:nvPicPr>
                    <p:blipFill>
                      <a:blip r:embed="rId2"/>
                      <a:stretch>
                        <a:fillRect/>
                      </a:stretch>
                    </p:blipFill>
                    <p:spPr>
                      <a:xfrm>
                        <a:off x="0" y="2405063"/>
                        <a:ext cx="552450" cy="817562"/>
                      </a:xfrm>
                      <a:prstGeom prst="rect">
                        <a:avLst/>
                      </a:prstGeom>
                      <a:noFill/>
                      <a:ln w="38100">
                        <a:noFill/>
                        <a:miter/>
                      </a:ln>
                    </p:spPr>
                  </p:pic>
                </p:oleObj>
              </mc:Fallback>
            </mc:AlternateContent>
          </a:graphicData>
        </a:graphic>
      </p:graphicFrame>
      <p:sp>
        <p:nvSpPr>
          <p:cNvPr id="29704" name="Rectangles 29703"/>
          <p:cNvSpPr/>
          <p:nvPr/>
        </p:nvSpPr>
        <p:spPr>
          <a:xfrm>
            <a:off x="1119188" y="3729038"/>
            <a:ext cx="6624637" cy="2227262"/>
          </a:xfrm>
          <a:prstGeom prst="rect">
            <a:avLst/>
          </a:prstGeom>
          <a:noFill/>
          <a:ln w="9525">
            <a:noFill/>
          </a:ln>
        </p:spPr>
        <p:txBody>
          <a:bodyPr wrap="none" lIns="92075" tIns="46038" rIns="92075" bIns="46038">
            <a:spAutoFit/>
          </a:bodyPr>
          <a:p>
            <a:pPr>
              <a:buChar char="•"/>
            </a:pPr>
            <a:r>
              <a:rPr sz="2800"/>
              <a:t> object 1(min, max)  ---  object 2(min, max) </a:t>
            </a:r>
            <a:endParaRPr sz="2800"/>
          </a:p>
          <a:p>
            <a:endParaRPr sz="2800"/>
          </a:p>
          <a:p>
            <a:pPr>
              <a:buChar char="•"/>
            </a:pPr>
            <a:r>
              <a:rPr sz="2800"/>
              <a:t>minimums denote business rules</a:t>
            </a:r>
            <a:endParaRPr sz="2800"/>
          </a:p>
          <a:p>
            <a:pPr>
              <a:buChar char="•"/>
            </a:pPr>
            <a:r>
              <a:rPr sz="2800"/>
              <a:t>maximums help establish data structures</a:t>
            </a:r>
            <a:endParaRPr sz="2800"/>
          </a:p>
          <a:p>
            <a:pPr>
              <a:buChar char="•"/>
            </a:pPr>
            <a:r>
              <a:rPr sz="2800"/>
              <a:t>both help structure your audit trail	</a:t>
            </a:r>
            <a:endParaRPr sz="2800"/>
          </a:p>
        </p:txBody>
      </p:sp>
    </p:spTree>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itle 31745"/>
          <p:cNvSpPr>
            <a:spLocks noGrp="1"/>
          </p:cNvSpPr>
          <p:nvPr>
            <p:ph type="title"/>
          </p:nvPr>
        </p:nvSpPr>
        <p:spPr>
          <a:xfrm>
            <a:off x="685800" y="247650"/>
            <a:ext cx="7772400" cy="1143000"/>
          </a:xfrm>
          <a:ln/>
        </p:spPr>
        <p:txBody>
          <a:bodyPr vert="horz" wrap="square" lIns="92075" tIns="46038" rIns="92075" bIns="46038" anchor="ctr" anchorCtr="0"/>
          <a:p>
            <a:pPr>
              <a:lnSpc>
                <a:spcPct val="90000"/>
              </a:lnSpc>
            </a:pPr>
            <a:r>
              <a:rPr sz="2800" b="1" err="1"/>
              <a:t>McKell’s</a:t>
            </a:r>
            <a:r>
              <a:rPr sz="2800" b="1"/>
              <a:t> Retail Sale </a:t>
            </a:r>
            <a:r>
              <a:rPr sz="2800" b="1" i="1"/>
              <a:t>REAL</a:t>
            </a:r>
            <a:r>
              <a:rPr sz="2800" b="1"/>
              <a:t> Model With Cardinalities</a:t>
            </a:r>
            <a:endParaRPr sz="2800" b="1"/>
          </a:p>
        </p:txBody>
      </p:sp>
      <p:sp>
        <p:nvSpPr>
          <p:cNvPr id="31747" name="Rectangles 31746"/>
          <p:cNvSpPr/>
          <p:nvPr/>
        </p:nvSpPr>
        <p:spPr>
          <a:xfrm>
            <a:off x="3232150" y="3441700"/>
            <a:ext cx="2425700" cy="1225550"/>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nchorCtr="0"/>
          <a:p>
            <a:pPr algn="ctr"/>
            <a:r>
              <a:rPr sz="2800">
                <a:latin typeface="Arial" panose="020B0604020202020204" pitchFamily="34" charset="0"/>
              </a:rPr>
              <a:t>Sale</a:t>
            </a:r>
            <a:endParaRPr sz="2800">
              <a:latin typeface="Arial" panose="020B0604020202020204" pitchFamily="34" charset="0"/>
            </a:endParaRPr>
          </a:p>
        </p:txBody>
      </p:sp>
      <p:sp>
        <p:nvSpPr>
          <p:cNvPr id="31748" name="Rectangles 31747"/>
          <p:cNvSpPr/>
          <p:nvPr/>
        </p:nvSpPr>
        <p:spPr>
          <a:xfrm>
            <a:off x="6229350" y="5086350"/>
            <a:ext cx="2425700" cy="1225550"/>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nchorCtr="0"/>
          <a:p>
            <a:pPr algn="ctr"/>
            <a:r>
              <a:rPr sz="2800">
                <a:latin typeface="Arial" panose="020B0604020202020204" pitchFamily="34" charset="0"/>
              </a:rPr>
              <a:t>Customer</a:t>
            </a:r>
            <a:endParaRPr sz="2800">
              <a:latin typeface="Arial" panose="020B0604020202020204" pitchFamily="34" charset="0"/>
            </a:endParaRPr>
          </a:p>
        </p:txBody>
      </p:sp>
      <p:sp>
        <p:nvSpPr>
          <p:cNvPr id="31749" name="Rectangles 31748"/>
          <p:cNvSpPr/>
          <p:nvPr/>
        </p:nvSpPr>
        <p:spPr>
          <a:xfrm>
            <a:off x="381000" y="5181600"/>
            <a:ext cx="2425700" cy="1225550"/>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nchorCtr="0"/>
          <a:p>
            <a:pPr algn="ctr"/>
            <a:r>
              <a:rPr sz="2800">
                <a:latin typeface="Arial" panose="020B0604020202020204" pitchFamily="34" charset="0"/>
              </a:rPr>
              <a:t>Merchandise</a:t>
            </a:r>
            <a:endParaRPr sz="2800">
              <a:latin typeface="Arial" panose="020B0604020202020204" pitchFamily="34" charset="0"/>
            </a:endParaRPr>
          </a:p>
        </p:txBody>
      </p:sp>
      <p:sp>
        <p:nvSpPr>
          <p:cNvPr id="31750" name="Rectangles 31749"/>
          <p:cNvSpPr/>
          <p:nvPr/>
        </p:nvSpPr>
        <p:spPr>
          <a:xfrm>
            <a:off x="6115050" y="1676400"/>
            <a:ext cx="2425700" cy="1225550"/>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nchorCtr="0"/>
          <a:p>
            <a:pPr algn="ctr"/>
            <a:r>
              <a:rPr sz="2800">
                <a:latin typeface="Arial" panose="020B0604020202020204" pitchFamily="34" charset="0"/>
              </a:rPr>
              <a:t>Salesperson</a:t>
            </a:r>
            <a:endParaRPr sz="2800">
              <a:latin typeface="Arial" panose="020B0604020202020204" pitchFamily="34" charset="0"/>
            </a:endParaRPr>
          </a:p>
        </p:txBody>
      </p:sp>
      <p:sp>
        <p:nvSpPr>
          <p:cNvPr id="31751" name="Rectangles 31750"/>
          <p:cNvSpPr/>
          <p:nvPr/>
        </p:nvSpPr>
        <p:spPr>
          <a:xfrm>
            <a:off x="247650" y="1771650"/>
            <a:ext cx="2425700" cy="1225550"/>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nchorCtr="0"/>
          <a:p>
            <a:pPr algn="ctr"/>
            <a:r>
              <a:rPr sz="2800">
                <a:latin typeface="Arial" panose="020B0604020202020204" pitchFamily="34" charset="0"/>
              </a:rPr>
              <a:t>Register</a:t>
            </a:r>
            <a:endParaRPr sz="2800">
              <a:latin typeface="Arial" panose="020B0604020202020204" pitchFamily="34" charset="0"/>
            </a:endParaRPr>
          </a:p>
        </p:txBody>
      </p:sp>
      <p:sp>
        <p:nvSpPr>
          <p:cNvPr id="31752" name="Straight Connector 31751"/>
          <p:cNvSpPr/>
          <p:nvPr/>
        </p:nvSpPr>
        <p:spPr>
          <a:xfrm>
            <a:off x="2698750" y="3003550"/>
            <a:ext cx="533400" cy="419100"/>
          </a:xfrm>
          <a:prstGeom prst="line">
            <a:avLst/>
          </a:prstGeom>
          <a:ln w="12700" cap="flat" cmpd="sng">
            <a:solidFill>
              <a:schemeClr val="tx1"/>
            </a:solidFill>
            <a:prstDash val="solid"/>
            <a:headEnd type="none" w="sm" len="sm"/>
            <a:tailEnd type="none" w="sm" len="sm"/>
          </a:ln>
        </p:spPr>
      </p:sp>
      <p:sp>
        <p:nvSpPr>
          <p:cNvPr id="31753" name="Straight Connector 31752"/>
          <p:cNvSpPr/>
          <p:nvPr/>
        </p:nvSpPr>
        <p:spPr>
          <a:xfrm>
            <a:off x="5689600" y="4679950"/>
            <a:ext cx="533400" cy="419100"/>
          </a:xfrm>
          <a:prstGeom prst="line">
            <a:avLst/>
          </a:prstGeom>
          <a:ln w="12700" cap="flat" cmpd="sng">
            <a:solidFill>
              <a:schemeClr val="tx1"/>
            </a:solidFill>
            <a:prstDash val="solid"/>
            <a:headEnd type="none" w="sm" len="sm"/>
            <a:tailEnd type="none" w="sm" len="sm"/>
          </a:ln>
        </p:spPr>
      </p:sp>
      <p:sp>
        <p:nvSpPr>
          <p:cNvPr id="31754" name="Straight Connector 31753"/>
          <p:cNvSpPr/>
          <p:nvPr/>
        </p:nvSpPr>
        <p:spPr>
          <a:xfrm flipV="1">
            <a:off x="5689600" y="2889250"/>
            <a:ext cx="419100" cy="533400"/>
          </a:xfrm>
          <a:prstGeom prst="line">
            <a:avLst/>
          </a:prstGeom>
          <a:ln w="12700" cap="flat" cmpd="sng">
            <a:solidFill>
              <a:schemeClr val="tx1"/>
            </a:solidFill>
            <a:prstDash val="solid"/>
            <a:headEnd type="none" w="sm" len="sm"/>
            <a:tailEnd type="none" w="sm" len="sm"/>
          </a:ln>
        </p:spPr>
      </p:sp>
      <p:sp>
        <p:nvSpPr>
          <p:cNvPr id="31755" name="Straight Connector 31754"/>
          <p:cNvSpPr/>
          <p:nvPr/>
        </p:nvSpPr>
        <p:spPr>
          <a:xfrm flipV="1">
            <a:off x="2813050" y="4641850"/>
            <a:ext cx="419100" cy="533400"/>
          </a:xfrm>
          <a:prstGeom prst="line">
            <a:avLst/>
          </a:prstGeom>
          <a:ln w="12700" cap="flat" cmpd="sng">
            <a:solidFill>
              <a:schemeClr val="tx1"/>
            </a:solidFill>
            <a:prstDash val="solid"/>
            <a:headEnd type="none" w="sm" len="sm"/>
            <a:tailEnd type="none" w="sm" len="sm"/>
          </a:ln>
        </p:spPr>
      </p:sp>
      <p:sp>
        <p:nvSpPr>
          <p:cNvPr id="31756" name="Rectangles 31755"/>
          <p:cNvSpPr/>
          <p:nvPr/>
        </p:nvSpPr>
        <p:spPr>
          <a:xfrm>
            <a:off x="2663825" y="2697163"/>
            <a:ext cx="603250" cy="336550"/>
          </a:xfrm>
          <a:prstGeom prst="rect">
            <a:avLst/>
          </a:prstGeom>
          <a:noFill/>
          <a:ln w="9525">
            <a:noFill/>
          </a:ln>
        </p:spPr>
        <p:txBody>
          <a:bodyPr wrap="none" lIns="92075" tIns="46038" rIns="92075" bIns="46038">
            <a:spAutoFit/>
          </a:bodyPr>
          <a:p>
            <a:r>
              <a:rPr sz="1600">
                <a:latin typeface="Arial" panose="020B0604020202020204" pitchFamily="34" charset="0"/>
              </a:rPr>
              <a:t>(1,1)</a:t>
            </a:r>
            <a:endParaRPr sz="1600">
              <a:latin typeface="Arial" panose="020B0604020202020204" pitchFamily="34" charset="0"/>
            </a:endParaRPr>
          </a:p>
        </p:txBody>
      </p:sp>
      <p:sp>
        <p:nvSpPr>
          <p:cNvPr id="31757" name="Rectangles 31756"/>
          <p:cNvSpPr/>
          <p:nvPr/>
        </p:nvSpPr>
        <p:spPr>
          <a:xfrm>
            <a:off x="3254375" y="3078163"/>
            <a:ext cx="569913" cy="336550"/>
          </a:xfrm>
          <a:prstGeom prst="rect">
            <a:avLst/>
          </a:prstGeom>
          <a:noFill/>
          <a:ln w="9525">
            <a:noFill/>
          </a:ln>
        </p:spPr>
        <p:txBody>
          <a:bodyPr wrap="none" lIns="92075" tIns="46038" rIns="92075" bIns="46038">
            <a:spAutoFit/>
          </a:bodyPr>
          <a:p>
            <a:r>
              <a:rPr sz="1600">
                <a:latin typeface="Arial" panose="020B0604020202020204" pitchFamily="34" charset="0"/>
              </a:rPr>
              <a:t>(0,*)</a:t>
            </a:r>
            <a:endParaRPr sz="1600">
              <a:latin typeface="Arial" panose="020B0604020202020204" pitchFamily="34" charset="0"/>
            </a:endParaRPr>
          </a:p>
        </p:txBody>
      </p:sp>
      <p:sp>
        <p:nvSpPr>
          <p:cNvPr id="31758" name="Rectangles 31757"/>
          <p:cNvSpPr/>
          <p:nvPr/>
        </p:nvSpPr>
        <p:spPr>
          <a:xfrm>
            <a:off x="5102225" y="3078163"/>
            <a:ext cx="569913" cy="336550"/>
          </a:xfrm>
          <a:prstGeom prst="rect">
            <a:avLst/>
          </a:prstGeom>
          <a:noFill/>
          <a:ln w="9525">
            <a:noFill/>
          </a:ln>
        </p:spPr>
        <p:txBody>
          <a:bodyPr wrap="none" lIns="92075" tIns="46038" rIns="92075" bIns="46038">
            <a:spAutoFit/>
          </a:bodyPr>
          <a:p>
            <a:r>
              <a:rPr sz="1600">
                <a:latin typeface="Arial" panose="020B0604020202020204" pitchFamily="34" charset="0"/>
              </a:rPr>
              <a:t>(0,*)</a:t>
            </a:r>
            <a:endParaRPr sz="1600">
              <a:latin typeface="Arial" panose="020B0604020202020204" pitchFamily="34" charset="0"/>
            </a:endParaRPr>
          </a:p>
        </p:txBody>
      </p:sp>
      <p:sp>
        <p:nvSpPr>
          <p:cNvPr id="31759" name="Rectangles 31758"/>
          <p:cNvSpPr/>
          <p:nvPr/>
        </p:nvSpPr>
        <p:spPr>
          <a:xfrm>
            <a:off x="5521325" y="2563813"/>
            <a:ext cx="603250" cy="336550"/>
          </a:xfrm>
          <a:prstGeom prst="rect">
            <a:avLst/>
          </a:prstGeom>
          <a:noFill/>
          <a:ln w="9525">
            <a:noFill/>
          </a:ln>
        </p:spPr>
        <p:txBody>
          <a:bodyPr wrap="none" lIns="92075" tIns="46038" rIns="92075" bIns="46038">
            <a:spAutoFit/>
          </a:bodyPr>
          <a:p>
            <a:r>
              <a:rPr sz="1600">
                <a:latin typeface="Arial" panose="020B0604020202020204" pitchFamily="34" charset="0"/>
              </a:rPr>
              <a:t>(1,1)</a:t>
            </a:r>
            <a:endParaRPr sz="1600">
              <a:latin typeface="Arial" panose="020B0604020202020204" pitchFamily="34" charset="0"/>
            </a:endParaRPr>
          </a:p>
        </p:txBody>
      </p:sp>
      <p:sp>
        <p:nvSpPr>
          <p:cNvPr id="31760" name="Rectangles 31759"/>
          <p:cNvSpPr/>
          <p:nvPr/>
        </p:nvSpPr>
        <p:spPr>
          <a:xfrm>
            <a:off x="5121275" y="4678363"/>
            <a:ext cx="569913" cy="336550"/>
          </a:xfrm>
          <a:prstGeom prst="rect">
            <a:avLst/>
          </a:prstGeom>
          <a:noFill/>
          <a:ln w="9525">
            <a:noFill/>
          </a:ln>
        </p:spPr>
        <p:txBody>
          <a:bodyPr wrap="none" lIns="92075" tIns="46038" rIns="92075" bIns="46038">
            <a:spAutoFit/>
          </a:bodyPr>
          <a:p>
            <a:r>
              <a:rPr sz="1600">
                <a:latin typeface="Arial" panose="020B0604020202020204" pitchFamily="34" charset="0"/>
              </a:rPr>
              <a:t>(0,*)</a:t>
            </a:r>
            <a:endParaRPr sz="1600">
              <a:latin typeface="Arial" panose="020B0604020202020204" pitchFamily="34" charset="0"/>
            </a:endParaRPr>
          </a:p>
        </p:txBody>
      </p:sp>
      <p:sp>
        <p:nvSpPr>
          <p:cNvPr id="31761" name="Rectangles 31760"/>
          <p:cNvSpPr/>
          <p:nvPr/>
        </p:nvSpPr>
        <p:spPr>
          <a:xfrm>
            <a:off x="5635625" y="5116513"/>
            <a:ext cx="603250" cy="336550"/>
          </a:xfrm>
          <a:prstGeom prst="rect">
            <a:avLst/>
          </a:prstGeom>
          <a:noFill/>
          <a:ln w="9525">
            <a:noFill/>
          </a:ln>
        </p:spPr>
        <p:txBody>
          <a:bodyPr wrap="none" lIns="92075" tIns="46038" rIns="92075" bIns="46038">
            <a:spAutoFit/>
          </a:bodyPr>
          <a:p>
            <a:r>
              <a:rPr sz="1600">
                <a:latin typeface="Arial" panose="020B0604020202020204" pitchFamily="34" charset="0"/>
              </a:rPr>
              <a:t>(1,1)</a:t>
            </a:r>
            <a:endParaRPr sz="1600">
              <a:latin typeface="Arial" panose="020B0604020202020204" pitchFamily="34" charset="0"/>
            </a:endParaRPr>
          </a:p>
        </p:txBody>
      </p:sp>
      <p:sp>
        <p:nvSpPr>
          <p:cNvPr id="31762" name="Rectangles 31761"/>
          <p:cNvSpPr/>
          <p:nvPr/>
        </p:nvSpPr>
        <p:spPr>
          <a:xfrm>
            <a:off x="2816225" y="5173663"/>
            <a:ext cx="569913" cy="336550"/>
          </a:xfrm>
          <a:prstGeom prst="rect">
            <a:avLst/>
          </a:prstGeom>
          <a:noFill/>
          <a:ln w="9525">
            <a:noFill/>
          </a:ln>
        </p:spPr>
        <p:txBody>
          <a:bodyPr wrap="none" lIns="92075" tIns="46038" rIns="92075" bIns="46038">
            <a:spAutoFit/>
          </a:bodyPr>
          <a:p>
            <a:r>
              <a:rPr sz="1600">
                <a:latin typeface="Arial" panose="020B0604020202020204" pitchFamily="34" charset="0"/>
              </a:rPr>
              <a:t>(1,*)</a:t>
            </a:r>
            <a:endParaRPr sz="1600">
              <a:latin typeface="Arial" panose="020B0604020202020204" pitchFamily="34" charset="0"/>
            </a:endParaRPr>
          </a:p>
        </p:txBody>
      </p:sp>
      <p:sp>
        <p:nvSpPr>
          <p:cNvPr id="31763" name="Rectangles 31762"/>
          <p:cNvSpPr/>
          <p:nvPr/>
        </p:nvSpPr>
        <p:spPr>
          <a:xfrm>
            <a:off x="3235325" y="4659313"/>
            <a:ext cx="569913" cy="336550"/>
          </a:xfrm>
          <a:prstGeom prst="rect">
            <a:avLst/>
          </a:prstGeom>
          <a:noFill/>
          <a:ln w="9525">
            <a:noFill/>
          </a:ln>
        </p:spPr>
        <p:txBody>
          <a:bodyPr wrap="none" lIns="92075" tIns="46038" rIns="92075" bIns="46038">
            <a:spAutoFit/>
          </a:bodyPr>
          <a:p>
            <a:r>
              <a:rPr sz="1600">
                <a:latin typeface="Arial" panose="020B0604020202020204" pitchFamily="34" charset="0"/>
              </a:rPr>
              <a:t>(0,*)</a:t>
            </a:r>
            <a:endParaRPr sz="1600">
              <a:latin typeface="Arial" panose="020B0604020202020204" pitchFamily="34" charset="0"/>
            </a:endParaRPr>
          </a:p>
        </p:txBody>
      </p:sp>
    </p:spTree>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s 33793"/>
          <p:cNvSpPr/>
          <p:nvPr/>
        </p:nvSpPr>
        <p:spPr>
          <a:xfrm>
            <a:off x="898525" y="174625"/>
            <a:ext cx="6859588" cy="762000"/>
          </a:xfrm>
          <a:prstGeom prst="rect">
            <a:avLst/>
          </a:prstGeom>
          <a:noFill/>
          <a:ln w="9525">
            <a:noFill/>
          </a:ln>
        </p:spPr>
        <p:txBody>
          <a:bodyPr wrap="none" lIns="92075" tIns="46038" rIns="92075" bIns="46038">
            <a:spAutoFit/>
          </a:bodyPr>
          <a:p>
            <a:r>
              <a:rPr sz="4400">
                <a:solidFill>
                  <a:schemeClr val="hlink"/>
                </a:solidFill>
              </a:rPr>
              <a:t>Additional Prototyping Steps:</a:t>
            </a:r>
            <a:endParaRPr sz="4400">
              <a:solidFill>
                <a:schemeClr val="hlink"/>
              </a:solidFill>
            </a:endParaRPr>
          </a:p>
        </p:txBody>
      </p:sp>
      <p:sp>
        <p:nvSpPr>
          <p:cNvPr id="33795" name="Rectangles 33794"/>
          <p:cNvSpPr/>
          <p:nvPr/>
        </p:nvSpPr>
        <p:spPr>
          <a:xfrm>
            <a:off x="900113" y="1693863"/>
            <a:ext cx="7329487" cy="519112"/>
          </a:xfrm>
          <a:prstGeom prst="rect">
            <a:avLst/>
          </a:prstGeom>
          <a:noFill/>
          <a:ln w="9525">
            <a:noFill/>
          </a:ln>
        </p:spPr>
        <p:txBody>
          <a:bodyPr lIns="92075" tIns="46038" rIns="92075" bIns="46038">
            <a:spAutoFit/>
          </a:bodyPr>
          <a:p>
            <a:r>
              <a:rPr sz="2800" b="1"/>
              <a:t>Step 6:</a:t>
            </a:r>
            <a:r>
              <a:rPr sz="2800"/>
              <a:t>  Define the scope of the application.  </a:t>
            </a:r>
            <a:endParaRPr sz="2800"/>
          </a:p>
        </p:txBody>
      </p:sp>
      <p:sp>
        <p:nvSpPr>
          <p:cNvPr id="33796" name="Rectangles 33795"/>
          <p:cNvSpPr/>
          <p:nvPr/>
        </p:nvSpPr>
        <p:spPr>
          <a:xfrm>
            <a:off x="900113" y="2478088"/>
            <a:ext cx="7177087" cy="946150"/>
          </a:xfrm>
          <a:prstGeom prst="rect">
            <a:avLst/>
          </a:prstGeom>
          <a:noFill/>
          <a:ln w="9525">
            <a:noFill/>
          </a:ln>
        </p:spPr>
        <p:txBody>
          <a:bodyPr lIns="92075" tIns="46038" rIns="92075" bIns="46038">
            <a:spAutoFit/>
          </a:bodyPr>
          <a:p>
            <a:r>
              <a:rPr sz="2800" b="1"/>
              <a:t>Step 7:</a:t>
            </a:r>
            <a:r>
              <a:rPr sz="2800"/>
              <a:t>  Enhance the relationships of the REAL model by defining their cardinalities.  </a:t>
            </a:r>
            <a:endParaRPr sz="2800"/>
          </a:p>
        </p:txBody>
      </p:sp>
      <p:sp>
        <p:nvSpPr>
          <p:cNvPr id="33797" name="Rectangles 33796"/>
          <p:cNvSpPr/>
          <p:nvPr/>
        </p:nvSpPr>
        <p:spPr>
          <a:xfrm>
            <a:off x="900113" y="3621088"/>
            <a:ext cx="8243887" cy="519112"/>
          </a:xfrm>
          <a:prstGeom prst="rect">
            <a:avLst/>
          </a:prstGeom>
          <a:noFill/>
          <a:ln w="9525">
            <a:noFill/>
          </a:ln>
        </p:spPr>
        <p:txBody>
          <a:bodyPr lIns="92075" tIns="46038" rIns="92075" bIns="46038">
            <a:spAutoFit/>
          </a:bodyPr>
          <a:p>
            <a:r>
              <a:rPr sz="2800" b="1" i="1"/>
              <a:t>Step 8:</a:t>
            </a:r>
            <a:r>
              <a:rPr sz="2800" i="1"/>
              <a:t>  Design the data repository structure.</a:t>
            </a:r>
            <a:endParaRPr sz="2800" i="1"/>
          </a:p>
        </p:txBody>
      </p:sp>
      <p:sp>
        <p:nvSpPr>
          <p:cNvPr id="33798" name="Rectangles 33797"/>
          <p:cNvSpPr/>
          <p:nvPr/>
        </p:nvSpPr>
        <p:spPr>
          <a:xfrm>
            <a:off x="669925" y="4479925"/>
            <a:ext cx="7712075" cy="887413"/>
          </a:xfrm>
          <a:prstGeom prst="rect">
            <a:avLst/>
          </a:prstGeom>
          <a:noFill/>
          <a:ln w="9525">
            <a:noFill/>
          </a:ln>
        </p:spPr>
        <p:txBody>
          <a:bodyPr/>
          <a:p>
            <a:endParaRPr lang="en-US"/>
          </a:p>
        </p:txBody>
      </p:sp>
      <p:sp>
        <p:nvSpPr>
          <p:cNvPr id="33799" name="Rectangles 33798"/>
          <p:cNvSpPr/>
          <p:nvPr/>
        </p:nvSpPr>
        <p:spPr>
          <a:xfrm>
            <a:off x="669925" y="5551488"/>
            <a:ext cx="6208713" cy="488950"/>
          </a:xfrm>
          <a:prstGeom prst="rect">
            <a:avLst/>
          </a:prstGeom>
          <a:noFill/>
          <a:ln w="9525">
            <a:noFill/>
          </a:ln>
        </p:spPr>
        <p:txBody>
          <a:bodyPr/>
          <a:p>
            <a:endParaRPr lang="en-US"/>
          </a:p>
        </p:txBody>
      </p:sp>
      <p:graphicFrame>
        <p:nvGraphicFramePr>
          <p:cNvPr id="33800" name="Object 33799"/>
          <p:cNvGraphicFramePr/>
          <p:nvPr/>
        </p:nvGraphicFramePr>
        <p:xfrm>
          <a:off x="323850" y="3516313"/>
          <a:ext cx="552450" cy="817562"/>
        </p:xfrm>
        <a:graphic>
          <a:graphicData uri="http://schemas.openxmlformats.org/presentationml/2006/ole">
            <mc:AlternateContent xmlns:mc="http://schemas.openxmlformats.org/markup-compatibility/2006">
              <mc:Choice xmlns:v="urn:schemas-microsoft-com:vml" Requires="v">
                <p:oleObj spid="_x0000_s3076" name="" r:id="rId1" imgW="2247900" imgH="3307080" progId="MS_ClipArt_Gallery.2">
                  <p:embed/>
                </p:oleObj>
              </mc:Choice>
              <mc:Fallback>
                <p:oleObj name="" r:id="rId1" imgW="2247900" imgH="3307080" progId="MS_ClipArt_Gallery.2">
                  <p:embed/>
                  <p:pic>
                    <p:nvPicPr>
                      <p:cNvPr id="0" name="Picture 3075"/>
                      <p:cNvPicPr/>
                      <p:nvPr/>
                    </p:nvPicPr>
                    <p:blipFill>
                      <a:blip r:embed="rId2"/>
                      <a:stretch>
                        <a:fillRect/>
                      </a:stretch>
                    </p:blipFill>
                    <p:spPr>
                      <a:xfrm>
                        <a:off x="323850" y="3516313"/>
                        <a:ext cx="552450" cy="817562"/>
                      </a:xfrm>
                      <a:prstGeom prst="rect">
                        <a:avLst/>
                      </a:prstGeom>
                      <a:noFill/>
                      <a:ln w="38100">
                        <a:noFill/>
                        <a:miter/>
                      </a:ln>
                    </p:spPr>
                  </p:pic>
                </p:oleObj>
              </mc:Fallback>
            </mc:AlternateContent>
          </a:graphicData>
        </a:graphic>
      </p:graphicFrame>
      <p:sp>
        <p:nvSpPr>
          <p:cNvPr id="33801" name="Rectangles 33800"/>
          <p:cNvSpPr/>
          <p:nvPr/>
        </p:nvSpPr>
        <p:spPr>
          <a:xfrm>
            <a:off x="2222500" y="4267200"/>
            <a:ext cx="2763838" cy="1800225"/>
          </a:xfrm>
          <a:prstGeom prst="rect">
            <a:avLst/>
          </a:prstGeom>
          <a:noFill/>
          <a:ln w="9525">
            <a:noFill/>
          </a:ln>
        </p:spPr>
        <p:txBody>
          <a:bodyPr wrap="none" lIns="92075" tIns="46038" rIns="92075" bIns="46038">
            <a:spAutoFit/>
          </a:bodyPr>
          <a:p>
            <a:pPr>
              <a:buChar char="•"/>
            </a:pPr>
            <a:r>
              <a:rPr sz="2800"/>
              <a:t>tables or objects</a:t>
            </a:r>
            <a:endParaRPr sz="2800"/>
          </a:p>
          <a:p>
            <a:pPr>
              <a:buChar char="•"/>
            </a:pPr>
            <a:r>
              <a:rPr sz="2800"/>
              <a:t>primary keys</a:t>
            </a:r>
            <a:endParaRPr sz="2800"/>
          </a:p>
          <a:p>
            <a:pPr>
              <a:buChar char="•"/>
            </a:pPr>
            <a:r>
              <a:rPr sz="2800"/>
              <a:t>posted keys</a:t>
            </a:r>
            <a:endParaRPr sz="2800"/>
          </a:p>
          <a:p>
            <a:pPr>
              <a:buChar char="•"/>
            </a:pPr>
            <a:r>
              <a:rPr sz="2800" err="1"/>
              <a:t>nonkey</a:t>
            </a:r>
            <a:r>
              <a:rPr sz="2800"/>
              <a:t> attributes</a:t>
            </a:r>
            <a:endParaRPr sz="2800"/>
          </a:p>
        </p:txBody>
      </p:sp>
    </p:spTree>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Oval 37889"/>
          <p:cNvSpPr/>
          <p:nvPr/>
        </p:nvSpPr>
        <p:spPr>
          <a:xfrm>
            <a:off x="609600" y="0"/>
            <a:ext cx="7759700" cy="1273175"/>
          </a:xfrm>
          <a:prstGeom prst="ellipse">
            <a:avLst/>
          </a:prstGeom>
          <a:solidFill>
            <a:srgbClr val="00B7A5"/>
          </a:solidFill>
          <a:ln w="12700" cap="flat" cmpd="sng">
            <a:solidFill>
              <a:schemeClr val="tx1"/>
            </a:solidFill>
            <a:prstDash val="solid"/>
            <a:headEnd type="none" w="med" len="med"/>
            <a:tailEnd type="none" w="med" len="med"/>
          </a:ln>
          <a:effectLst>
            <a:outerShdw dist="107763" dir="2699999" algn="ctr" rotWithShape="0">
              <a:schemeClr val="bg2"/>
            </a:outerShdw>
          </a:effectLst>
        </p:spPr>
        <p:txBody>
          <a:bodyPr/>
          <a:p>
            <a:endParaRPr lang="en-US"/>
          </a:p>
        </p:txBody>
      </p:sp>
      <p:sp>
        <p:nvSpPr>
          <p:cNvPr id="37891" name="Rectangles 37890"/>
          <p:cNvSpPr/>
          <p:nvPr/>
        </p:nvSpPr>
        <p:spPr>
          <a:xfrm>
            <a:off x="838200" y="304800"/>
            <a:ext cx="7424738" cy="701675"/>
          </a:xfrm>
          <a:prstGeom prst="rect">
            <a:avLst/>
          </a:prstGeom>
          <a:noFill/>
          <a:ln w="9525">
            <a:noFill/>
          </a:ln>
        </p:spPr>
        <p:txBody>
          <a:bodyPr wrap="none" lIns="92075" tIns="46038" rIns="92075" bIns="46038">
            <a:spAutoFit/>
          </a:bodyPr>
          <a:p>
            <a:r>
              <a:rPr sz="4000" err="1"/>
              <a:t>McKell’s</a:t>
            </a:r>
            <a:r>
              <a:rPr sz="4000"/>
              <a:t> Retail Sale Store - Tables</a:t>
            </a:r>
            <a:endParaRPr sz="4000"/>
          </a:p>
        </p:txBody>
      </p:sp>
      <p:sp>
        <p:nvSpPr>
          <p:cNvPr id="37892" name="Rectangles 37891"/>
          <p:cNvSpPr/>
          <p:nvPr/>
        </p:nvSpPr>
        <p:spPr>
          <a:xfrm>
            <a:off x="441325" y="1679575"/>
            <a:ext cx="3359150" cy="457200"/>
          </a:xfrm>
          <a:prstGeom prst="rect">
            <a:avLst/>
          </a:prstGeom>
          <a:noFill/>
          <a:ln w="9525">
            <a:noFill/>
          </a:ln>
        </p:spPr>
        <p:txBody>
          <a:bodyPr wrap="none" lIns="92075" tIns="46038" rIns="92075" bIns="46038">
            <a:spAutoFit/>
          </a:bodyPr>
          <a:p>
            <a:r>
              <a:rPr sz="2400" b="1"/>
              <a:t>Register</a:t>
            </a:r>
            <a:r>
              <a:rPr sz="2400"/>
              <a:t>	(</a:t>
            </a:r>
            <a:r>
              <a:rPr sz="2400" u="sng"/>
              <a:t>Register#</a:t>
            </a:r>
            <a:r>
              <a:rPr sz="2400"/>
              <a:t>,</a:t>
            </a:r>
            <a:endParaRPr sz="2400"/>
          </a:p>
        </p:txBody>
      </p:sp>
      <p:sp>
        <p:nvSpPr>
          <p:cNvPr id="37893" name="Rectangles 37892"/>
          <p:cNvSpPr/>
          <p:nvPr/>
        </p:nvSpPr>
        <p:spPr>
          <a:xfrm>
            <a:off x="669925" y="2513013"/>
            <a:ext cx="500063" cy="487362"/>
          </a:xfrm>
          <a:prstGeom prst="rect">
            <a:avLst/>
          </a:prstGeom>
          <a:noFill/>
          <a:ln w="9525">
            <a:noFill/>
          </a:ln>
        </p:spPr>
        <p:txBody>
          <a:bodyPr/>
          <a:p>
            <a:endParaRPr lang="en-US"/>
          </a:p>
        </p:txBody>
      </p:sp>
      <p:sp>
        <p:nvSpPr>
          <p:cNvPr id="37894" name="Rectangles 37893"/>
          <p:cNvSpPr/>
          <p:nvPr/>
        </p:nvSpPr>
        <p:spPr>
          <a:xfrm>
            <a:off x="441325" y="2197100"/>
            <a:ext cx="7407275" cy="457200"/>
          </a:xfrm>
          <a:prstGeom prst="rect">
            <a:avLst/>
          </a:prstGeom>
          <a:noFill/>
          <a:ln w="9525">
            <a:noFill/>
          </a:ln>
        </p:spPr>
        <p:txBody>
          <a:bodyPr lIns="92075" tIns="46038" rIns="92075" bIns="46038">
            <a:spAutoFit/>
          </a:bodyPr>
          <a:p>
            <a:r>
              <a:rPr sz="2400" b="1"/>
              <a:t>Merchandise</a:t>
            </a:r>
            <a:r>
              <a:rPr sz="2400"/>
              <a:t>	(</a:t>
            </a:r>
            <a:r>
              <a:rPr sz="2400" u="sng"/>
              <a:t>Merchandise#</a:t>
            </a:r>
            <a:r>
              <a:rPr sz="2400"/>
              <a:t>,</a:t>
            </a:r>
            <a:endParaRPr sz="2400"/>
          </a:p>
        </p:txBody>
      </p:sp>
      <p:sp>
        <p:nvSpPr>
          <p:cNvPr id="37895" name="Rectangles 37894"/>
          <p:cNvSpPr/>
          <p:nvPr/>
        </p:nvSpPr>
        <p:spPr>
          <a:xfrm>
            <a:off x="441325" y="2982913"/>
            <a:ext cx="7940675" cy="457200"/>
          </a:xfrm>
          <a:prstGeom prst="rect">
            <a:avLst/>
          </a:prstGeom>
          <a:noFill/>
          <a:ln w="9525">
            <a:noFill/>
          </a:ln>
        </p:spPr>
        <p:txBody>
          <a:bodyPr lIns="92075" tIns="46038" rIns="92075" bIns="46038">
            <a:spAutoFit/>
          </a:bodyPr>
          <a:p>
            <a:r>
              <a:rPr sz="2400" b="1"/>
              <a:t>Sale	</a:t>
            </a:r>
            <a:r>
              <a:rPr sz="2400"/>
              <a:t>	(</a:t>
            </a:r>
            <a:r>
              <a:rPr sz="2400" u="sng"/>
              <a:t>Sale#</a:t>
            </a:r>
            <a:r>
              <a:rPr sz="2400"/>
              <a:t>,</a:t>
            </a:r>
            <a:endParaRPr sz="2400"/>
          </a:p>
        </p:txBody>
      </p:sp>
      <p:sp>
        <p:nvSpPr>
          <p:cNvPr id="37896" name="Rectangles 37895"/>
          <p:cNvSpPr/>
          <p:nvPr/>
        </p:nvSpPr>
        <p:spPr>
          <a:xfrm>
            <a:off x="441325" y="3840163"/>
            <a:ext cx="7559675" cy="457200"/>
          </a:xfrm>
          <a:prstGeom prst="rect">
            <a:avLst/>
          </a:prstGeom>
          <a:noFill/>
          <a:ln w="9525">
            <a:noFill/>
          </a:ln>
        </p:spPr>
        <p:txBody>
          <a:bodyPr lIns="92075" tIns="46038" rIns="92075" bIns="46038">
            <a:spAutoFit/>
          </a:bodyPr>
          <a:p>
            <a:r>
              <a:rPr sz="2400" b="1"/>
              <a:t>Customer</a:t>
            </a:r>
            <a:r>
              <a:rPr sz="2400"/>
              <a:t>	(</a:t>
            </a:r>
            <a:r>
              <a:rPr sz="2400" u="sng"/>
              <a:t>Customer#</a:t>
            </a:r>
            <a:r>
              <a:rPr sz="2400"/>
              <a:t>,</a:t>
            </a:r>
            <a:endParaRPr sz="2400"/>
          </a:p>
        </p:txBody>
      </p:sp>
      <p:sp>
        <p:nvSpPr>
          <p:cNvPr id="37897" name="Rectangles 37896"/>
          <p:cNvSpPr/>
          <p:nvPr/>
        </p:nvSpPr>
        <p:spPr>
          <a:xfrm>
            <a:off x="517525" y="4751388"/>
            <a:ext cx="3578225" cy="457200"/>
          </a:xfrm>
          <a:prstGeom prst="rect">
            <a:avLst/>
          </a:prstGeom>
          <a:noFill/>
          <a:ln w="9525">
            <a:noFill/>
          </a:ln>
        </p:spPr>
        <p:txBody>
          <a:bodyPr wrap="none" lIns="92075" tIns="46038" rIns="92075" bIns="46038">
            <a:spAutoFit/>
          </a:bodyPr>
          <a:p>
            <a:r>
              <a:rPr sz="2400" b="1"/>
              <a:t>Salesperson</a:t>
            </a:r>
            <a:r>
              <a:rPr sz="2400"/>
              <a:t>	(</a:t>
            </a:r>
            <a:r>
              <a:rPr sz="2400" u="sng"/>
              <a:t>Employee#</a:t>
            </a:r>
            <a:r>
              <a:rPr sz="2400"/>
              <a:t>,</a:t>
            </a:r>
            <a:endParaRPr sz="2400"/>
          </a:p>
        </p:txBody>
      </p:sp>
      <p:sp>
        <p:nvSpPr>
          <p:cNvPr id="37898" name="Rectangles 37897"/>
          <p:cNvSpPr/>
          <p:nvPr/>
        </p:nvSpPr>
        <p:spPr>
          <a:xfrm>
            <a:off x="517525" y="5483225"/>
            <a:ext cx="7559675" cy="457200"/>
          </a:xfrm>
          <a:prstGeom prst="rect">
            <a:avLst/>
          </a:prstGeom>
          <a:noFill/>
          <a:ln w="9525">
            <a:noFill/>
          </a:ln>
        </p:spPr>
        <p:txBody>
          <a:bodyPr lIns="92075" tIns="46038" rIns="92075" bIns="46038">
            <a:spAutoFit/>
          </a:bodyPr>
          <a:p>
            <a:r>
              <a:rPr sz="2400" b="1"/>
              <a:t>Sale-Merchandise</a:t>
            </a:r>
            <a:r>
              <a:rPr sz="2400"/>
              <a:t>	([</a:t>
            </a:r>
            <a:r>
              <a:rPr sz="2400" u="sng"/>
              <a:t>Sale#</a:t>
            </a:r>
            <a:r>
              <a:rPr sz="2400"/>
              <a:t>], [</a:t>
            </a:r>
            <a:r>
              <a:rPr sz="2400" u="sng"/>
              <a:t>Merchandise#</a:t>
            </a:r>
            <a:r>
              <a:rPr sz="2400"/>
              <a:t>],</a:t>
            </a:r>
            <a:endParaRPr sz="2400"/>
          </a:p>
        </p:txBody>
      </p:sp>
    </p:spTree>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Oval 39937"/>
          <p:cNvSpPr/>
          <p:nvPr/>
        </p:nvSpPr>
        <p:spPr>
          <a:xfrm>
            <a:off x="615950" y="363538"/>
            <a:ext cx="7759700" cy="1273175"/>
          </a:xfrm>
          <a:prstGeom prst="ellipse">
            <a:avLst/>
          </a:prstGeom>
          <a:solidFill>
            <a:srgbClr val="00B7A5"/>
          </a:solidFill>
          <a:ln w="12700" cap="flat" cmpd="sng">
            <a:solidFill>
              <a:schemeClr val="tx1"/>
            </a:solidFill>
            <a:prstDash val="solid"/>
            <a:headEnd type="none" w="med" len="med"/>
            <a:tailEnd type="none" w="med" len="med"/>
          </a:ln>
          <a:effectLst>
            <a:outerShdw dist="107763" dir="2699999" algn="ctr" rotWithShape="0">
              <a:schemeClr val="bg2"/>
            </a:outerShdw>
          </a:effectLst>
        </p:spPr>
        <p:txBody>
          <a:bodyPr/>
          <a:p>
            <a:endParaRPr lang="en-US"/>
          </a:p>
        </p:txBody>
      </p:sp>
      <p:sp>
        <p:nvSpPr>
          <p:cNvPr id="39939" name="Rectangles 39938"/>
          <p:cNvSpPr/>
          <p:nvPr/>
        </p:nvSpPr>
        <p:spPr>
          <a:xfrm>
            <a:off x="823913" y="639763"/>
            <a:ext cx="7421562" cy="701675"/>
          </a:xfrm>
          <a:prstGeom prst="rect">
            <a:avLst/>
          </a:prstGeom>
          <a:noFill/>
          <a:ln w="9525">
            <a:noFill/>
          </a:ln>
        </p:spPr>
        <p:txBody>
          <a:bodyPr wrap="none" lIns="92075" tIns="46038" rIns="92075" bIns="46038">
            <a:spAutoFit/>
          </a:bodyPr>
          <a:p>
            <a:r>
              <a:rPr sz="4000" err="1"/>
              <a:t>McKell’s</a:t>
            </a:r>
            <a:r>
              <a:rPr sz="4000"/>
              <a:t> Retail Sale Store - Tables</a:t>
            </a:r>
            <a:endParaRPr sz="4000"/>
          </a:p>
        </p:txBody>
      </p:sp>
      <p:sp>
        <p:nvSpPr>
          <p:cNvPr id="39940" name="Rectangles 39939"/>
          <p:cNvSpPr/>
          <p:nvPr/>
        </p:nvSpPr>
        <p:spPr>
          <a:xfrm>
            <a:off x="441325" y="1679575"/>
            <a:ext cx="3359150" cy="457200"/>
          </a:xfrm>
          <a:prstGeom prst="rect">
            <a:avLst/>
          </a:prstGeom>
          <a:noFill/>
          <a:ln w="9525">
            <a:noFill/>
          </a:ln>
        </p:spPr>
        <p:txBody>
          <a:bodyPr wrap="none" lIns="92075" tIns="46038" rIns="92075" bIns="46038">
            <a:spAutoFit/>
          </a:bodyPr>
          <a:p>
            <a:r>
              <a:rPr sz="2400" b="1"/>
              <a:t>Register</a:t>
            </a:r>
            <a:r>
              <a:rPr sz="2400"/>
              <a:t>	(</a:t>
            </a:r>
            <a:r>
              <a:rPr sz="2400" u="sng"/>
              <a:t>Register#</a:t>
            </a:r>
            <a:r>
              <a:rPr sz="2400"/>
              <a:t>,</a:t>
            </a:r>
            <a:endParaRPr sz="2400"/>
          </a:p>
        </p:txBody>
      </p:sp>
      <p:sp>
        <p:nvSpPr>
          <p:cNvPr id="39941" name="Rectangles 39940"/>
          <p:cNvSpPr/>
          <p:nvPr/>
        </p:nvSpPr>
        <p:spPr>
          <a:xfrm>
            <a:off x="669925" y="2513013"/>
            <a:ext cx="500063" cy="487362"/>
          </a:xfrm>
          <a:prstGeom prst="rect">
            <a:avLst/>
          </a:prstGeom>
          <a:noFill/>
          <a:ln w="9525">
            <a:noFill/>
          </a:ln>
        </p:spPr>
        <p:txBody>
          <a:bodyPr/>
          <a:p>
            <a:endParaRPr lang="en-US"/>
          </a:p>
        </p:txBody>
      </p:sp>
      <p:sp>
        <p:nvSpPr>
          <p:cNvPr id="39942" name="Rectangles 39941"/>
          <p:cNvSpPr/>
          <p:nvPr/>
        </p:nvSpPr>
        <p:spPr>
          <a:xfrm>
            <a:off x="441325" y="2197100"/>
            <a:ext cx="7407275" cy="457200"/>
          </a:xfrm>
          <a:prstGeom prst="rect">
            <a:avLst/>
          </a:prstGeom>
          <a:noFill/>
          <a:ln w="9525">
            <a:noFill/>
          </a:ln>
        </p:spPr>
        <p:txBody>
          <a:bodyPr lIns="92075" tIns="46038" rIns="92075" bIns="46038">
            <a:spAutoFit/>
          </a:bodyPr>
          <a:p>
            <a:r>
              <a:rPr sz="2400" b="1"/>
              <a:t>Merchandise	</a:t>
            </a:r>
            <a:r>
              <a:rPr sz="2400"/>
              <a:t>(</a:t>
            </a:r>
            <a:r>
              <a:rPr sz="2400" u="sng"/>
              <a:t>Merchandise#</a:t>
            </a:r>
            <a:r>
              <a:rPr sz="2400"/>
              <a:t>,</a:t>
            </a:r>
            <a:endParaRPr sz="2400"/>
          </a:p>
        </p:txBody>
      </p:sp>
      <p:sp>
        <p:nvSpPr>
          <p:cNvPr id="39943" name="Rectangles 39942"/>
          <p:cNvSpPr/>
          <p:nvPr/>
        </p:nvSpPr>
        <p:spPr>
          <a:xfrm>
            <a:off x="441325" y="2982913"/>
            <a:ext cx="8385175" cy="822325"/>
          </a:xfrm>
          <a:prstGeom prst="rect">
            <a:avLst/>
          </a:prstGeom>
          <a:noFill/>
          <a:ln w="9525">
            <a:noFill/>
          </a:ln>
        </p:spPr>
        <p:txBody>
          <a:bodyPr lIns="92075" tIns="46038" rIns="92075" bIns="46038">
            <a:spAutoFit/>
          </a:bodyPr>
          <a:p>
            <a:r>
              <a:rPr sz="2400" b="1"/>
              <a:t>Sale	</a:t>
            </a:r>
            <a:r>
              <a:rPr sz="2400"/>
              <a:t>	(</a:t>
            </a:r>
            <a:r>
              <a:rPr sz="2400" u="sng"/>
              <a:t>Sale#</a:t>
            </a:r>
            <a:r>
              <a:rPr sz="2400"/>
              <a:t>, [Register#], [Customer#], [Employee#], 		</a:t>
            </a:r>
            <a:endParaRPr sz="2400"/>
          </a:p>
        </p:txBody>
      </p:sp>
      <p:sp>
        <p:nvSpPr>
          <p:cNvPr id="39944" name="Rectangles 39943"/>
          <p:cNvSpPr/>
          <p:nvPr/>
        </p:nvSpPr>
        <p:spPr>
          <a:xfrm>
            <a:off x="441325" y="3840163"/>
            <a:ext cx="7559675" cy="457200"/>
          </a:xfrm>
          <a:prstGeom prst="rect">
            <a:avLst/>
          </a:prstGeom>
          <a:noFill/>
          <a:ln w="9525">
            <a:noFill/>
          </a:ln>
        </p:spPr>
        <p:txBody>
          <a:bodyPr lIns="92075" tIns="46038" rIns="92075" bIns="46038">
            <a:spAutoFit/>
          </a:bodyPr>
          <a:p>
            <a:r>
              <a:rPr sz="2400" b="1"/>
              <a:t>Customer</a:t>
            </a:r>
            <a:r>
              <a:rPr sz="2400"/>
              <a:t>	(</a:t>
            </a:r>
            <a:r>
              <a:rPr sz="2400" u="sng"/>
              <a:t>Customer#</a:t>
            </a:r>
            <a:r>
              <a:rPr sz="2400"/>
              <a:t>,</a:t>
            </a:r>
            <a:endParaRPr sz="2400"/>
          </a:p>
        </p:txBody>
      </p:sp>
      <p:sp>
        <p:nvSpPr>
          <p:cNvPr id="39945" name="Rectangles 39944"/>
          <p:cNvSpPr/>
          <p:nvPr/>
        </p:nvSpPr>
        <p:spPr>
          <a:xfrm>
            <a:off x="517525" y="4751388"/>
            <a:ext cx="3578225" cy="457200"/>
          </a:xfrm>
          <a:prstGeom prst="rect">
            <a:avLst/>
          </a:prstGeom>
          <a:noFill/>
          <a:ln w="9525">
            <a:noFill/>
          </a:ln>
        </p:spPr>
        <p:txBody>
          <a:bodyPr wrap="none" lIns="92075" tIns="46038" rIns="92075" bIns="46038">
            <a:spAutoFit/>
          </a:bodyPr>
          <a:p>
            <a:r>
              <a:rPr sz="2400" b="1"/>
              <a:t>Salesperson	</a:t>
            </a:r>
            <a:r>
              <a:rPr sz="2400"/>
              <a:t>(</a:t>
            </a:r>
            <a:r>
              <a:rPr sz="2400" u="sng"/>
              <a:t>Employee#</a:t>
            </a:r>
            <a:r>
              <a:rPr sz="2400"/>
              <a:t>,</a:t>
            </a:r>
            <a:endParaRPr sz="2400"/>
          </a:p>
        </p:txBody>
      </p:sp>
      <p:sp>
        <p:nvSpPr>
          <p:cNvPr id="39946" name="Rectangles 39945"/>
          <p:cNvSpPr/>
          <p:nvPr/>
        </p:nvSpPr>
        <p:spPr>
          <a:xfrm>
            <a:off x="517525" y="5483225"/>
            <a:ext cx="7559675" cy="457200"/>
          </a:xfrm>
          <a:prstGeom prst="rect">
            <a:avLst/>
          </a:prstGeom>
          <a:noFill/>
          <a:ln w="9525">
            <a:noFill/>
          </a:ln>
        </p:spPr>
        <p:txBody>
          <a:bodyPr lIns="92075" tIns="46038" rIns="92075" bIns="46038">
            <a:spAutoFit/>
          </a:bodyPr>
          <a:p>
            <a:r>
              <a:rPr sz="2400" b="1"/>
              <a:t>Sale-Merchandise</a:t>
            </a:r>
            <a:r>
              <a:rPr sz="2400"/>
              <a:t>	([</a:t>
            </a:r>
            <a:r>
              <a:rPr sz="2400" u="sng"/>
              <a:t>Sale#</a:t>
            </a:r>
            <a:r>
              <a:rPr sz="2400"/>
              <a:t>], [</a:t>
            </a:r>
            <a:r>
              <a:rPr sz="2400" u="sng"/>
              <a:t>Merchandise#</a:t>
            </a:r>
            <a:r>
              <a:rPr sz="2400"/>
              <a:t>],</a:t>
            </a:r>
            <a:endParaRPr sz="2400"/>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3976" name="Text Box 83975"/>
          <p:cNvSpPr txBox="1"/>
          <p:nvPr/>
        </p:nvSpPr>
        <p:spPr>
          <a:xfrm>
            <a:off x="1143000" y="0"/>
            <a:ext cx="7086600" cy="579438"/>
          </a:xfrm>
          <a:prstGeom prst="rect">
            <a:avLst/>
          </a:prstGeom>
          <a:noFill/>
          <a:ln w="12700">
            <a:noFill/>
          </a:ln>
        </p:spPr>
        <p:txBody>
          <a:bodyPr>
            <a:spAutoFit/>
          </a:bodyPr>
          <a:p>
            <a:pPr algn="ctr"/>
            <a:r>
              <a:rPr sz="3200">
                <a:solidFill>
                  <a:schemeClr val="tx2"/>
                </a:solidFill>
              </a:rPr>
              <a:t>The Systems Development Process</a:t>
            </a:r>
            <a:endParaRPr sz="3200">
              <a:solidFill>
                <a:schemeClr val="tx2"/>
              </a:solidFill>
            </a:endParaRPr>
          </a:p>
        </p:txBody>
      </p:sp>
      <p:grpSp>
        <p:nvGrpSpPr>
          <p:cNvPr id="83990" name="Group 83989"/>
          <p:cNvGrpSpPr/>
          <p:nvPr/>
        </p:nvGrpSpPr>
        <p:grpSpPr>
          <a:xfrm>
            <a:off x="3733800" y="838200"/>
            <a:ext cx="5195888" cy="1905000"/>
            <a:chOff x="2352" y="528"/>
            <a:chExt cx="3273" cy="1200"/>
          </a:xfrm>
        </p:grpSpPr>
        <p:sp>
          <p:nvSpPr>
            <p:cNvPr id="83970" name="Rounded Rectangle 83969"/>
            <p:cNvSpPr/>
            <p:nvPr/>
          </p:nvSpPr>
          <p:spPr>
            <a:xfrm>
              <a:off x="2352" y="528"/>
              <a:ext cx="1152" cy="624"/>
            </a:xfrm>
            <a:prstGeom prst="roundRect">
              <a:avLst>
                <a:gd name="adj" fmla="val 16667"/>
              </a:avLst>
            </a:prstGeom>
            <a:solidFill>
              <a:schemeClr val="accent1"/>
            </a:solidFill>
            <a:ln w="12700" cap="flat" cmpd="sng">
              <a:solidFill>
                <a:schemeClr val="tx1"/>
              </a:solidFill>
              <a:prstDash val="solid"/>
              <a:headEnd type="none" w="sm" len="sm"/>
              <a:tailEnd type="none" w="sm" len="sm"/>
            </a:ln>
          </p:spPr>
          <p:txBody>
            <a:bodyPr wrap="none" anchor="ctr" anchorCtr="0"/>
            <a:p>
              <a:pPr algn="ctr"/>
              <a:r>
                <a:rPr sz="2400"/>
                <a:t>Systems </a:t>
              </a:r>
              <a:br>
                <a:rPr sz="2400"/>
              </a:br>
              <a:r>
                <a:rPr sz="2400"/>
                <a:t>Planning</a:t>
              </a:r>
              <a:endParaRPr sz="2400"/>
            </a:p>
          </p:txBody>
        </p:sp>
        <p:cxnSp>
          <p:nvCxnSpPr>
            <p:cNvPr id="83978" name="Straight Arrow Connector 83977"/>
            <p:cNvCxnSpPr>
              <a:stCxn id="83970" idx="3"/>
              <a:endCxn id="83971" idx="0"/>
            </p:cNvCxnSpPr>
            <p:nvPr/>
          </p:nvCxnSpPr>
          <p:spPr>
            <a:xfrm>
              <a:off x="3504" y="840"/>
              <a:ext cx="1344" cy="888"/>
            </a:xfrm>
            <a:prstGeom prst="straightConnector1">
              <a:avLst/>
            </a:prstGeom>
            <a:ln w="12700" cap="flat" cmpd="sng">
              <a:solidFill>
                <a:schemeClr val="tx1"/>
              </a:solidFill>
              <a:prstDash val="solid"/>
              <a:headEnd type="none" w="sm" len="sm"/>
              <a:tailEnd type="arrow" w="med" len="med"/>
            </a:ln>
          </p:spPr>
        </p:cxnSp>
        <p:sp>
          <p:nvSpPr>
            <p:cNvPr id="83984" name="Text Box 83983"/>
            <p:cNvSpPr txBox="1"/>
            <p:nvPr/>
          </p:nvSpPr>
          <p:spPr>
            <a:xfrm>
              <a:off x="4165" y="751"/>
              <a:ext cx="1460" cy="442"/>
            </a:xfrm>
            <a:prstGeom prst="rect">
              <a:avLst/>
            </a:prstGeom>
            <a:noFill/>
            <a:ln w="12700">
              <a:noFill/>
            </a:ln>
          </p:spPr>
          <p:txBody>
            <a:bodyPr wrap="none" anchor="t" anchorCtr="0">
              <a:spAutoFit/>
            </a:bodyPr>
            <a:p>
              <a:pPr algn="ctr"/>
              <a:r>
                <a:t>Planned application</a:t>
              </a:r>
              <a:br/>
              <a:r>
                <a:t>development process</a:t>
              </a:r>
            </a:p>
          </p:txBody>
        </p:sp>
      </p:grpSp>
      <p:grpSp>
        <p:nvGrpSpPr>
          <p:cNvPr id="83991" name="Group 83990"/>
          <p:cNvGrpSpPr/>
          <p:nvPr/>
        </p:nvGrpSpPr>
        <p:grpSpPr>
          <a:xfrm>
            <a:off x="6477000" y="2743200"/>
            <a:ext cx="2533650" cy="2135188"/>
            <a:chOff x="4080" y="1728"/>
            <a:chExt cx="1596" cy="1345"/>
          </a:xfrm>
        </p:grpSpPr>
        <p:sp>
          <p:nvSpPr>
            <p:cNvPr id="83971" name="Rounded Rectangle 83970"/>
            <p:cNvSpPr/>
            <p:nvPr/>
          </p:nvSpPr>
          <p:spPr>
            <a:xfrm>
              <a:off x="4272" y="1728"/>
              <a:ext cx="1152" cy="624"/>
            </a:xfrm>
            <a:prstGeom prst="roundRect">
              <a:avLst>
                <a:gd name="adj" fmla="val 16667"/>
              </a:avLst>
            </a:prstGeom>
            <a:solidFill>
              <a:schemeClr val="accent1"/>
            </a:solidFill>
            <a:ln w="12700" cap="flat" cmpd="sng">
              <a:solidFill>
                <a:schemeClr val="tx1"/>
              </a:solidFill>
              <a:prstDash val="solid"/>
              <a:headEnd type="none" w="sm" len="sm"/>
              <a:tailEnd type="none" w="sm" len="sm"/>
            </a:ln>
          </p:spPr>
          <p:txBody>
            <a:bodyPr wrap="none" anchor="ctr" anchorCtr="0"/>
            <a:p>
              <a:pPr algn="ctr"/>
              <a:r>
                <a:rPr sz="2400"/>
                <a:t>Systems </a:t>
              </a:r>
              <a:br>
                <a:rPr sz="2400"/>
              </a:br>
              <a:r>
                <a:rPr sz="2400"/>
                <a:t>Analysis</a:t>
              </a:r>
              <a:endParaRPr sz="2400"/>
            </a:p>
          </p:txBody>
        </p:sp>
        <p:cxnSp>
          <p:nvCxnSpPr>
            <p:cNvPr id="83979" name="Straight Arrow Connector 83978"/>
            <p:cNvCxnSpPr>
              <a:stCxn id="83971" idx="2"/>
              <a:endCxn id="83973" idx="0"/>
            </p:cNvCxnSpPr>
            <p:nvPr/>
          </p:nvCxnSpPr>
          <p:spPr>
            <a:xfrm flipH="1">
              <a:off x="4080" y="2352"/>
              <a:ext cx="768" cy="654"/>
            </a:xfrm>
            <a:prstGeom prst="straightConnector1">
              <a:avLst/>
            </a:prstGeom>
            <a:ln w="12700" cap="flat" cmpd="sng">
              <a:solidFill>
                <a:schemeClr val="tx1"/>
              </a:solidFill>
              <a:prstDash val="solid"/>
              <a:headEnd type="none" w="sm" len="sm"/>
              <a:tailEnd type="arrow" w="med" len="med"/>
            </a:ln>
          </p:spPr>
        </p:cxnSp>
        <p:sp>
          <p:nvSpPr>
            <p:cNvPr id="83985" name="Text Box 83984"/>
            <p:cNvSpPr txBox="1"/>
            <p:nvPr/>
          </p:nvSpPr>
          <p:spPr>
            <a:xfrm>
              <a:off x="4727" y="2439"/>
              <a:ext cx="949" cy="634"/>
            </a:xfrm>
            <a:prstGeom prst="rect">
              <a:avLst/>
            </a:prstGeom>
            <a:noFill/>
            <a:ln w="12700">
              <a:noFill/>
            </a:ln>
          </p:spPr>
          <p:txBody>
            <a:bodyPr wrap="none" anchor="t" anchorCtr="0">
              <a:spAutoFit/>
            </a:bodyPr>
            <a:p>
              <a:pPr algn="ctr"/>
              <a:r>
                <a:t>Business</a:t>
              </a:r>
              <a:br/>
              <a:r>
                <a:t>requirements</a:t>
              </a:r>
              <a:br/>
              <a:r>
                <a:t>statement</a:t>
              </a:r>
            </a:p>
          </p:txBody>
        </p:sp>
      </p:grpSp>
      <p:grpSp>
        <p:nvGrpSpPr>
          <p:cNvPr id="83992" name="Group 83991"/>
          <p:cNvGrpSpPr/>
          <p:nvPr/>
        </p:nvGrpSpPr>
        <p:grpSpPr>
          <a:xfrm>
            <a:off x="3810000" y="4164013"/>
            <a:ext cx="3581400" cy="1598612"/>
            <a:chOff x="2400" y="2623"/>
            <a:chExt cx="2256" cy="1007"/>
          </a:xfrm>
        </p:grpSpPr>
        <p:sp>
          <p:nvSpPr>
            <p:cNvPr id="83973" name="Rounded Rectangle 83972"/>
            <p:cNvSpPr/>
            <p:nvPr/>
          </p:nvSpPr>
          <p:spPr>
            <a:xfrm>
              <a:off x="3504" y="3006"/>
              <a:ext cx="1152" cy="624"/>
            </a:xfrm>
            <a:prstGeom prst="roundRect">
              <a:avLst>
                <a:gd name="adj" fmla="val 16667"/>
              </a:avLst>
            </a:prstGeom>
            <a:solidFill>
              <a:schemeClr val="accent1"/>
            </a:solidFill>
            <a:ln w="12700" cap="flat" cmpd="sng">
              <a:solidFill>
                <a:schemeClr val="tx1"/>
              </a:solidFill>
              <a:prstDash val="solid"/>
              <a:headEnd type="none" w="sm" len="sm"/>
              <a:tailEnd type="none" w="sm" len="sm"/>
            </a:ln>
          </p:spPr>
          <p:txBody>
            <a:bodyPr wrap="none" anchor="ctr" anchorCtr="0"/>
            <a:p>
              <a:pPr algn="ctr"/>
              <a:r>
                <a:rPr sz="2400"/>
                <a:t>Systems </a:t>
              </a:r>
              <a:br>
                <a:rPr sz="2400"/>
              </a:br>
              <a:r>
                <a:rPr sz="2400"/>
                <a:t>Design</a:t>
              </a:r>
              <a:endParaRPr sz="2400"/>
            </a:p>
          </p:txBody>
        </p:sp>
        <p:cxnSp>
          <p:nvCxnSpPr>
            <p:cNvPr id="83980" name="Straight Arrow Connector 83979"/>
            <p:cNvCxnSpPr>
              <a:stCxn id="83973" idx="1"/>
              <a:endCxn id="83974" idx="3"/>
            </p:cNvCxnSpPr>
            <p:nvPr/>
          </p:nvCxnSpPr>
          <p:spPr>
            <a:xfrm flipH="1">
              <a:off x="2400" y="3318"/>
              <a:ext cx="1104" cy="0"/>
            </a:xfrm>
            <a:prstGeom prst="straightConnector1">
              <a:avLst/>
            </a:prstGeom>
            <a:ln w="12700" cap="flat" cmpd="sng">
              <a:solidFill>
                <a:schemeClr val="tx1"/>
              </a:solidFill>
              <a:prstDash val="solid"/>
              <a:headEnd type="none" w="sm" len="sm"/>
              <a:tailEnd type="arrow" w="med" len="med"/>
            </a:ln>
          </p:spPr>
        </p:cxnSp>
        <p:sp>
          <p:nvSpPr>
            <p:cNvPr id="83986" name="Text Box 83985"/>
            <p:cNvSpPr txBox="1"/>
            <p:nvPr/>
          </p:nvSpPr>
          <p:spPr>
            <a:xfrm>
              <a:off x="2632" y="2623"/>
              <a:ext cx="746" cy="634"/>
            </a:xfrm>
            <a:prstGeom prst="rect">
              <a:avLst/>
            </a:prstGeom>
            <a:noFill/>
            <a:ln w="12700">
              <a:noFill/>
            </a:ln>
          </p:spPr>
          <p:txBody>
            <a:bodyPr wrap="none" anchor="t" anchorCtr="0">
              <a:spAutoFit/>
            </a:bodyPr>
            <a:p>
              <a:pPr algn="ctr"/>
              <a:r>
                <a:t>Technical</a:t>
              </a:r>
              <a:br/>
              <a:r>
                <a:t>design</a:t>
              </a:r>
              <a:br/>
              <a:r>
                <a:t>statement</a:t>
              </a:r>
            </a:p>
          </p:txBody>
        </p:sp>
      </p:grpSp>
      <p:grpSp>
        <p:nvGrpSpPr>
          <p:cNvPr id="83995" name="Group 83994"/>
          <p:cNvGrpSpPr/>
          <p:nvPr/>
        </p:nvGrpSpPr>
        <p:grpSpPr>
          <a:xfrm>
            <a:off x="2362200" y="2411413"/>
            <a:ext cx="4419600" cy="827087"/>
            <a:chOff x="1488" y="1519"/>
            <a:chExt cx="2784" cy="521"/>
          </a:xfrm>
        </p:grpSpPr>
        <p:cxnSp>
          <p:nvCxnSpPr>
            <p:cNvPr id="83983" name="Straight Arrow Connector 83982"/>
            <p:cNvCxnSpPr>
              <a:stCxn id="83972" idx="3"/>
              <a:endCxn id="83971" idx="1"/>
            </p:cNvCxnSpPr>
            <p:nvPr/>
          </p:nvCxnSpPr>
          <p:spPr>
            <a:xfrm>
              <a:off x="1488" y="2040"/>
              <a:ext cx="2784" cy="0"/>
            </a:xfrm>
            <a:prstGeom prst="straightConnector1">
              <a:avLst/>
            </a:prstGeom>
            <a:ln w="12700" cap="flat" cmpd="sng">
              <a:solidFill>
                <a:schemeClr val="tx1"/>
              </a:solidFill>
              <a:prstDash val="solid"/>
              <a:headEnd type="none" w="sm" len="sm"/>
              <a:tailEnd type="arrow" w="med" len="med"/>
            </a:ln>
          </p:spPr>
        </p:cxnSp>
        <p:sp>
          <p:nvSpPr>
            <p:cNvPr id="83987" name="Text Box 83986"/>
            <p:cNvSpPr txBox="1"/>
            <p:nvPr/>
          </p:nvSpPr>
          <p:spPr>
            <a:xfrm>
              <a:off x="2212" y="1519"/>
              <a:ext cx="1587" cy="442"/>
            </a:xfrm>
            <a:prstGeom prst="rect">
              <a:avLst/>
            </a:prstGeom>
            <a:noFill/>
            <a:ln w="12700">
              <a:noFill/>
            </a:ln>
          </p:spPr>
          <p:txBody>
            <a:bodyPr wrap="none" anchor="t" anchorCtr="0">
              <a:spAutoFit/>
            </a:bodyPr>
            <a:p>
              <a:pPr algn="ctr"/>
              <a:r>
                <a:t>Existing system details</a:t>
              </a:r>
              <a:br/>
              <a:r>
                <a:t>and limitations</a:t>
              </a:r>
            </a:p>
          </p:txBody>
        </p:sp>
      </p:grpSp>
      <p:grpSp>
        <p:nvGrpSpPr>
          <p:cNvPr id="83994" name="Group 83993"/>
          <p:cNvGrpSpPr/>
          <p:nvPr/>
        </p:nvGrpSpPr>
        <p:grpSpPr>
          <a:xfrm>
            <a:off x="457200" y="1162050"/>
            <a:ext cx="3276600" cy="2571750"/>
            <a:chOff x="288" y="732"/>
            <a:chExt cx="2064" cy="1620"/>
          </a:xfrm>
        </p:grpSpPr>
        <p:sp>
          <p:nvSpPr>
            <p:cNvPr id="83972" name="Rounded Rectangle 83971"/>
            <p:cNvSpPr/>
            <p:nvPr/>
          </p:nvSpPr>
          <p:spPr>
            <a:xfrm>
              <a:off x="336" y="1728"/>
              <a:ext cx="1152" cy="624"/>
            </a:xfrm>
            <a:prstGeom prst="roundRect">
              <a:avLst>
                <a:gd name="adj" fmla="val 16667"/>
              </a:avLst>
            </a:prstGeom>
            <a:solidFill>
              <a:schemeClr val="accent1"/>
            </a:solidFill>
            <a:ln w="12700" cap="flat" cmpd="sng">
              <a:solidFill>
                <a:schemeClr val="tx1"/>
              </a:solidFill>
              <a:prstDash val="solid"/>
              <a:headEnd type="none" w="sm" len="sm"/>
              <a:tailEnd type="none" w="sm" len="sm"/>
            </a:ln>
          </p:spPr>
          <p:txBody>
            <a:bodyPr wrap="none" anchor="ctr" anchorCtr="0"/>
            <a:p>
              <a:pPr algn="ctr"/>
              <a:r>
                <a:rPr sz="2400"/>
                <a:t>Systems </a:t>
              </a:r>
              <a:br>
                <a:rPr sz="2400"/>
              </a:br>
              <a:r>
                <a:rPr sz="2400"/>
                <a:t>Support</a:t>
              </a:r>
              <a:endParaRPr sz="2400"/>
            </a:p>
          </p:txBody>
        </p:sp>
        <p:cxnSp>
          <p:nvCxnSpPr>
            <p:cNvPr id="83982" name="Straight Arrow Connector 83981"/>
            <p:cNvCxnSpPr>
              <a:stCxn id="83972" idx="0"/>
              <a:endCxn id="83970" idx="1"/>
            </p:cNvCxnSpPr>
            <p:nvPr/>
          </p:nvCxnSpPr>
          <p:spPr>
            <a:xfrm flipV="1">
              <a:off x="912" y="840"/>
              <a:ext cx="1440" cy="888"/>
            </a:xfrm>
            <a:prstGeom prst="straightConnector1">
              <a:avLst/>
            </a:prstGeom>
            <a:ln w="12700" cap="flat" cmpd="sng">
              <a:solidFill>
                <a:schemeClr val="tx1"/>
              </a:solidFill>
              <a:prstDash val="solid"/>
              <a:headEnd type="none" w="sm" len="sm"/>
              <a:tailEnd type="arrow" w="med" len="med"/>
            </a:ln>
          </p:spPr>
        </p:cxnSp>
        <p:sp>
          <p:nvSpPr>
            <p:cNvPr id="83988" name="Text Box 83987"/>
            <p:cNvSpPr txBox="1"/>
            <p:nvPr/>
          </p:nvSpPr>
          <p:spPr>
            <a:xfrm>
              <a:off x="288" y="732"/>
              <a:ext cx="1131" cy="634"/>
            </a:xfrm>
            <a:prstGeom prst="rect">
              <a:avLst/>
            </a:prstGeom>
            <a:noFill/>
            <a:ln w="12700">
              <a:noFill/>
            </a:ln>
          </p:spPr>
          <p:txBody>
            <a:bodyPr wrap="none" anchor="t" anchorCtr="0">
              <a:spAutoFit/>
            </a:bodyPr>
            <a:p>
              <a:r>
                <a:t>Existing system</a:t>
              </a:r>
              <a:br/>
              <a:r>
                <a:t>details and </a:t>
              </a:r>
              <a:br/>
              <a:r>
                <a:t>limitations</a:t>
              </a:r>
            </a:p>
          </p:txBody>
        </p:sp>
      </p:grpSp>
      <p:grpSp>
        <p:nvGrpSpPr>
          <p:cNvPr id="83993" name="Group 83992"/>
          <p:cNvGrpSpPr/>
          <p:nvPr/>
        </p:nvGrpSpPr>
        <p:grpSpPr>
          <a:xfrm>
            <a:off x="228600" y="3733800"/>
            <a:ext cx="3581400" cy="2028825"/>
            <a:chOff x="144" y="2352"/>
            <a:chExt cx="2256" cy="1278"/>
          </a:xfrm>
        </p:grpSpPr>
        <p:sp>
          <p:nvSpPr>
            <p:cNvPr id="83974" name="Rounded Rectangle 83973"/>
            <p:cNvSpPr/>
            <p:nvPr/>
          </p:nvSpPr>
          <p:spPr>
            <a:xfrm>
              <a:off x="960" y="3006"/>
              <a:ext cx="1440" cy="624"/>
            </a:xfrm>
            <a:prstGeom prst="roundRect">
              <a:avLst>
                <a:gd name="adj" fmla="val 16667"/>
              </a:avLst>
            </a:prstGeom>
            <a:solidFill>
              <a:schemeClr val="accent1"/>
            </a:solidFill>
            <a:ln w="12700" cap="flat" cmpd="sng">
              <a:solidFill>
                <a:schemeClr val="tx1"/>
              </a:solidFill>
              <a:prstDash val="solid"/>
              <a:headEnd type="none" w="sm" len="sm"/>
              <a:tailEnd type="none" w="sm" len="sm"/>
            </a:ln>
          </p:spPr>
          <p:txBody>
            <a:bodyPr wrap="none" anchor="ctr" anchorCtr="0"/>
            <a:p>
              <a:pPr algn="ctr"/>
              <a:r>
                <a:rPr sz="2400"/>
                <a:t>Systems </a:t>
              </a:r>
              <a:br>
                <a:rPr sz="2400"/>
              </a:br>
              <a:r>
                <a:rPr sz="2400"/>
                <a:t>Implementation</a:t>
              </a:r>
              <a:endParaRPr sz="2400"/>
            </a:p>
          </p:txBody>
        </p:sp>
        <p:cxnSp>
          <p:nvCxnSpPr>
            <p:cNvPr id="83981" name="Straight Arrow Connector 83980"/>
            <p:cNvCxnSpPr>
              <a:stCxn id="83974" idx="0"/>
              <a:endCxn id="83972" idx="2"/>
            </p:cNvCxnSpPr>
            <p:nvPr/>
          </p:nvCxnSpPr>
          <p:spPr>
            <a:xfrm flipH="1" flipV="1">
              <a:off x="912" y="2352"/>
              <a:ext cx="768" cy="654"/>
            </a:xfrm>
            <a:prstGeom prst="straightConnector1">
              <a:avLst/>
            </a:prstGeom>
            <a:ln w="12700" cap="flat" cmpd="sng">
              <a:solidFill>
                <a:schemeClr val="tx1"/>
              </a:solidFill>
              <a:prstDash val="solid"/>
              <a:headEnd type="none" w="sm" len="sm"/>
              <a:tailEnd type="arrow" w="med" len="med"/>
            </a:ln>
          </p:spPr>
        </p:cxnSp>
        <p:sp>
          <p:nvSpPr>
            <p:cNvPr id="83989" name="Text Box 83988"/>
            <p:cNvSpPr txBox="1"/>
            <p:nvPr/>
          </p:nvSpPr>
          <p:spPr>
            <a:xfrm>
              <a:off x="144" y="2448"/>
              <a:ext cx="869" cy="634"/>
            </a:xfrm>
            <a:prstGeom prst="rect">
              <a:avLst/>
            </a:prstGeom>
            <a:noFill/>
            <a:ln w="12700">
              <a:noFill/>
            </a:ln>
          </p:spPr>
          <p:txBody>
            <a:bodyPr wrap="none" anchor="t" anchorCtr="0">
              <a:spAutoFit/>
            </a:bodyPr>
            <a:p>
              <a:pPr algn="ctr"/>
              <a:r>
                <a:t>Production</a:t>
              </a:r>
              <a:br/>
              <a:r>
                <a:t>information</a:t>
              </a:r>
              <a:br/>
              <a:r>
                <a:t>system</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83990"/>
                                        </p:tgtEl>
                                        <p:attrNameLst>
                                          <p:attrName>style.visibility</p:attrName>
                                        </p:attrNameLst>
                                      </p:cBhvr>
                                      <p:to>
                                        <p:strVal val="visible"/>
                                      </p:to>
                                    </p:set>
                                    <p:anim calcmode="lin" valueType="num">
                                      <p:cBhvr>
                                        <p:cTn id="7" dur="500" fill="hold"/>
                                        <p:tgtEl>
                                          <p:spTgt spid="83990"/>
                                        </p:tgtEl>
                                        <p:attrNameLst>
                                          <p:attrName>ppt_w</p:attrName>
                                        </p:attrNameLst>
                                      </p:cBhvr>
                                      <p:tavLst>
                                        <p:tav tm="0">
                                          <p:val>
                                            <p:fltVal val="0.000000"/>
                                          </p:val>
                                        </p:tav>
                                        <p:tav tm="100000">
                                          <p:val>
                                            <p:strVal val="#ppt_w"/>
                                          </p:val>
                                        </p:tav>
                                      </p:tavLst>
                                    </p:anim>
                                    <p:anim calcmode="lin" valueType="num">
                                      <p:cBhvr>
                                        <p:cTn id="8" dur="500" fill="hold"/>
                                        <p:tgtEl>
                                          <p:spTgt spid="83990"/>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83991"/>
                                        </p:tgtEl>
                                        <p:attrNameLst>
                                          <p:attrName>style.visibility</p:attrName>
                                        </p:attrNameLst>
                                      </p:cBhvr>
                                      <p:to>
                                        <p:strVal val="visible"/>
                                      </p:to>
                                    </p:set>
                                    <p:anim calcmode="lin" valueType="num">
                                      <p:cBhvr>
                                        <p:cTn id="13" dur="500" fill="hold"/>
                                        <p:tgtEl>
                                          <p:spTgt spid="83991"/>
                                        </p:tgtEl>
                                        <p:attrNameLst>
                                          <p:attrName>ppt_w</p:attrName>
                                        </p:attrNameLst>
                                      </p:cBhvr>
                                      <p:tavLst>
                                        <p:tav tm="0">
                                          <p:val>
                                            <p:fltVal val="0.000000"/>
                                          </p:val>
                                        </p:tav>
                                        <p:tav tm="100000">
                                          <p:val>
                                            <p:strVal val="#ppt_w"/>
                                          </p:val>
                                        </p:tav>
                                      </p:tavLst>
                                    </p:anim>
                                    <p:anim calcmode="lin" valueType="num">
                                      <p:cBhvr>
                                        <p:cTn id="14" dur="500" fill="hold"/>
                                        <p:tgtEl>
                                          <p:spTgt spid="83991"/>
                                        </p:tgtEl>
                                        <p:attrNameLst>
                                          <p:attrName>ppt_h</p:attrName>
                                        </p:attrNameLst>
                                      </p:cBhvr>
                                      <p:tavLst>
                                        <p:tav tm="0">
                                          <p:val>
                                            <p:fltVal val="0.00000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83992"/>
                                        </p:tgtEl>
                                        <p:attrNameLst>
                                          <p:attrName>style.visibility</p:attrName>
                                        </p:attrNameLst>
                                      </p:cBhvr>
                                      <p:to>
                                        <p:strVal val="visible"/>
                                      </p:to>
                                    </p:set>
                                    <p:anim calcmode="lin" valueType="num">
                                      <p:cBhvr>
                                        <p:cTn id="19" dur="500" fill="hold"/>
                                        <p:tgtEl>
                                          <p:spTgt spid="83992"/>
                                        </p:tgtEl>
                                        <p:attrNameLst>
                                          <p:attrName>ppt_w</p:attrName>
                                        </p:attrNameLst>
                                      </p:cBhvr>
                                      <p:tavLst>
                                        <p:tav tm="0">
                                          <p:val>
                                            <p:fltVal val="0.000000"/>
                                          </p:val>
                                        </p:tav>
                                        <p:tav tm="100000">
                                          <p:val>
                                            <p:strVal val="#ppt_w"/>
                                          </p:val>
                                        </p:tav>
                                      </p:tavLst>
                                    </p:anim>
                                    <p:anim calcmode="lin" valueType="num">
                                      <p:cBhvr>
                                        <p:cTn id="20" dur="500" fill="hold"/>
                                        <p:tgtEl>
                                          <p:spTgt spid="83992"/>
                                        </p:tgtEl>
                                        <p:attrNameLst>
                                          <p:attrName>ppt_h</p:attrName>
                                        </p:attrNameLst>
                                      </p:cBhvr>
                                      <p:tavLst>
                                        <p:tav tm="0">
                                          <p:val>
                                            <p:fltVal val="0.00000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83993"/>
                                        </p:tgtEl>
                                        <p:attrNameLst>
                                          <p:attrName>style.visibility</p:attrName>
                                        </p:attrNameLst>
                                      </p:cBhvr>
                                      <p:to>
                                        <p:strVal val="visible"/>
                                      </p:to>
                                    </p:set>
                                    <p:anim calcmode="lin" valueType="num">
                                      <p:cBhvr>
                                        <p:cTn id="25" dur="500" fill="hold"/>
                                        <p:tgtEl>
                                          <p:spTgt spid="83993"/>
                                        </p:tgtEl>
                                        <p:attrNameLst>
                                          <p:attrName>ppt_w</p:attrName>
                                        </p:attrNameLst>
                                      </p:cBhvr>
                                      <p:tavLst>
                                        <p:tav tm="0">
                                          <p:val>
                                            <p:fltVal val="0.000000"/>
                                          </p:val>
                                        </p:tav>
                                        <p:tav tm="100000">
                                          <p:val>
                                            <p:strVal val="#ppt_w"/>
                                          </p:val>
                                        </p:tav>
                                      </p:tavLst>
                                    </p:anim>
                                    <p:anim calcmode="lin" valueType="num">
                                      <p:cBhvr>
                                        <p:cTn id="26" dur="500" fill="hold"/>
                                        <p:tgtEl>
                                          <p:spTgt spid="83993"/>
                                        </p:tgtEl>
                                        <p:attrNameLst>
                                          <p:attrName>ppt_h</p:attrName>
                                        </p:attrNameLst>
                                      </p:cBhvr>
                                      <p:tavLst>
                                        <p:tav tm="0">
                                          <p:val>
                                            <p:fltVal val="0.00000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83994"/>
                                        </p:tgtEl>
                                        <p:attrNameLst>
                                          <p:attrName>style.visibility</p:attrName>
                                        </p:attrNameLst>
                                      </p:cBhvr>
                                      <p:to>
                                        <p:strVal val="visible"/>
                                      </p:to>
                                    </p:set>
                                    <p:anim calcmode="lin" valueType="num">
                                      <p:cBhvr>
                                        <p:cTn id="31" dur="500" fill="hold"/>
                                        <p:tgtEl>
                                          <p:spTgt spid="83994"/>
                                        </p:tgtEl>
                                        <p:attrNameLst>
                                          <p:attrName>ppt_w</p:attrName>
                                        </p:attrNameLst>
                                      </p:cBhvr>
                                      <p:tavLst>
                                        <p:tav tm="0">
                                          <p:val>
                                            <p:fltVal val="0.000000"/>
                                          </p:val>
                                        </p:tav>
                                        <p:tav tm="100000">
                                          <p:val>
                                            <p:strVal val="#ppt_w"/>
                                          </p:val>
                                        </p:tav>
                                      </p:tavLst>
                                    </p:anim>
                                    <p:anim calcmode="lin" valueType="num">
                                      <p:cBhvr>
                                        <p:cTn id="32" dur="500" fill="hold"/>
                                        <p:tgtEl>
                                          <p:spTgt spid="83994"/>
                                        </p:tgtEl>
                                        <p:attrNameLst>
                                          <p:attrName>ppt_h</p:attrName>
                                        </p:attrNameLst>
                                      </p:cBhvr>
                                      <p:tavLst>
                                        <p:tav tm="0">
                                          <p:val>
                                            <p:fltVal val="0.00000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83995"/>
                                        </p:tgtEl>
                                        <p:attrNameLst>
                                          <p:attrName>style.visibility</p:attrName>
                                        </p:attrNameLst>
                                      </p:cBhvr>
                                      <p:to>
                                        <p:strVal val="visible"/>
                                      </p:to>
                                    </p:set>
                                    <p:anim calcmode="lin" valueType="num">
                                      <p:cBhvr>
                                        <p:cTn id="37" dur="500" fill="hold"/>
                                        <p:tgtEl>
                                          <p:spTgt spid="83995"/>
                                        </p:tgtEl>
                                        <p:attrNameLst>
                                          <p:attrName>ppt_w</p:attrName>
                                        </p:attrNameLst>
                                      </p:cBhvr>
                                      <p:tavLst>
                                        <p:tav tm="0">
                                          <p:val>
                                            <p:fltVal val="0.000000"/>
                                          </p:val>
                                        </p:tav>
                                        <p:tav tm="100000">
                                          <p:val>
                                            <p:strVal val="#ppt_w"/>
                                          </p:val>
                                        </p:tav>
                                      </p:tavLst>
                                    </p:anim>
                                    <p:anim calcmode="lin" valueType="num">
                                      <p:cBhvr>
                                        <p:cTn id="38" dur="500" fill="hold"/>
                                        <p:tgtEl>
                                          <p:spTgt spid="83995"/>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Oval 41985"/>
          <p:cNvSpPr/>
          <p:nvPr/>
        </p:nvSpPr>
        <p:spPr>
          <a:xfrm>
            <a:off x="615950" y="363538"/>
            <a:ext cx="7759700" cy="1273175"/>
          </a:xfrm>
          <a:prstGeom prst="ellipse">
            <a:avLst/>
          </a:prstGeom>
          <a:solidFill>
            <a:srgbClr val="00B7A5"/>
          </a:solidFill>
          <a:ln w="12700" cap="flat" cmpd="sng">
            <a:solidFill>
              <a:schemeClr val="tx1"/>
            </a:solidFill>
            <a:prstDash val="solid"/>
            <a:headEnd type="none" w="med" len="med"/>
            <a:tailEnd type="none" w="med" len="med"/>
          </a:ln>
          <a:effectLst>
            <a:outerShdw dist="107763" dir="2699999" algn="ctr" rotWithShape="0">
              <a:schemeClr val="bg2"/>
            </a:outerShdw>
          </a:effectLst>
        </p:spPr>
        <p:txBody>
          <a:bodyPr/>
          <a:p>
            <a:endParaRPr lang="en-US"/>
          </a:p>
        </p:txBody>
      </p:sp>
      <p:sp>
        <p:nvSpPr>
          <p:cNvPr id="41987" name="Rectangles 41986"/>
          <p:cNvSpPr/>
          <p:nvPr/>
        </p:nvSpPr>
        <p:spPr>
          <a:xfrm>
            <a:off x="823913" y="639763"/>
            <a:ext cx="7421562" cy="701675"/>
          </a:xfrm>
          <a:prstGeom prst="rect">
            <a:avLst/>
          </a:prstGeom>
          <a:noFill/>
          <a:ln w="9525">
            <a:noFill/>
          </a:ln>
        </p:spPr>
        <p:txBody>
          <a:bodyPr wrap="none" lIns="92075" tIns="46038" rIns="92075" bIns="46038">
            <a:spAutoFit/>
          </a:bodyPr>
          <a:p>
            <a:r>
              <a:rPr sz="4000" err="1"/>
              <a:t>McKell’s</a:t>
            </a:r>
            <a:r>
              <a:rPr sz="4000"/>
              <a:t> Retail Sale Store - Tables</a:t>
            </a:r>
            <a:endParaRPr sz="4000"/>
          </a:p>
        </p:txBody>
      </p:sp>
      <p:sp>
        <p:nvSpPr>
          <p:cNvPr id="41988" name="Rectangles 41987"/>
          <p:cNvSpPr/>
          <p:nvPr/>
        </p:nvSpPr>
        <p:spPr>
          <a:xfrm>
            <a:off x="441325" y="1679575"/>
            <a:ext cx="7253288" cy="457200"/>
          </a:xfrm>
          <a:prstGeom prst="rect">
            <a:avLst/>
          </a:prstGeom>
          <a:noFill/>
          <a:ln w="9525">
            <a:noFill/>
          </a:ln>
        </p:spPr>
        <p:txBody>
          <a:bodyPr wrap="none" lIns="92075" tIns="46038" rIns="92075" bIns="46038">
            <a:spAutoFit/>
          </a:bodyPr>
          <a:p>
            <a:r>
              <a:rPr sz="2400" b="1"/>
              <a:t>Register</a:t>
            </a:r>
            <a:r>
              <a:rPr sz="2400"/>
              <a:t>	(</a:t>
            </a:r>
            <a:r>
              <a:rPr sz="2400" u="sng"/>
              <a:t>Register#</a:t>
            </a:r>
            <a:r>
              <a:rPr sz="2400"/>
              <a:t>, Store, Date-Purchased, Cost, ...</a:t>
            </a:r>
            <a:endParaRPr sz="2400"/>
          </a:p>
        </p:txBody>
      </p:sp>
      <p:sp>
        <p:nvSpPr>
          <p:cNvPr id="41989" name="Rectangles 41988"/>
          <p:cNvSpPr/>
          <p:nvPr/>
        </p:nvSpPr>
        <p:spPr>
          <a:xfrm>
            <a:off x="669925" y="2513013"/>
            <a:ext cx="500063" cy="487362"/>
          </a:xfrm>
          <a:prstGeom prst="rect">
            <a:avLst/>
          </a:prstGeom>
          <a:noFill/>
          <a:ln w="9525">
            <a:noFill/>
          </a:ln>
        </p:spPr>
        <p:txBody>
          <a:bodyPr/>
          <a:p>
            <a:endParaRPr lang="en-US"/>
          </a:p>
        </p:txBody>
      </p:sp>
      <p:sp>
        <p:nvSpPr>
          <p:cNvPr id="41990" name="Rectangles 41989"/>
          <p:cNvSpPr/>
          <p:nvPr/>
        </p:nvSpPr>
        <p:spPr>
          <a:xfrm>
            <a:off x="441325" y="2197100"/>
            <a:ext cx="7407275" cy="822325"/>
          </a:xfrm>
          <a:prstGeom prst="rect">
            <a:avLst/>
          </a:prstGeom>
          <a:noFill/>
          <a:ln w="9525">
            <a:noFill/>
          </a:ln>
        </p:spPr>
        <p:txBody>
          <a:bodyPr lIns="92075" tIns="46038" rIns="92075" bIns="46038">
            <a:spAutoFit/>
          </a:bodyPr>
          <a:p>
            <a:r>
              <a:rPr sz="2400" b="1"/>
              <a:t>Merchandise</a:t>
            </a:r>
            <a:r>
              <a:rPr sz="2400"/>
              <a:t>	(</a:t>
            </a:r>
            <a:r>
              <a:rPr sz="2400" u="sng"/>
              <a:t>Merchandise#</a:t>
            </a:r>
            <a:r>
              <a:rPr sz="2400"/>
              <a:t>, Description, Current-Price, 		Current-Cost, ...</a:t>
            </a:r>
            <a:endParaRPr sz="2400"/>
          </a:p>
        </p:txBody>
      </p:sp>
      <p:sp>
        <p:nvSpPr>
          <p:cNvPr id="41991" name="Rectangles 41990"/>
          <p:cNvSpPr/>
          <p:nvPr/>
        </p:nvSpPr>
        <p:spPr>
          <a:xfrm>
            <a:off x="441325" y="2982913"/>
            <a:ext cx="8482013" cy="822325"/>
          </a:xfrm>
          <a:prstGeom prst="rect">
            <a:avLst/>
          </a:prstGeom>
          <a:noFill/>
          <a:ln w="9525">
            <a:noFill/>
          </a:ln>
        </p:spPr>
        <p:txBody>
          <a:bodyPr lIns="92075" tIns="46038" rIns="92075" bIns="46038">
            <a:spAutoFit/>
          </a:bodyPr>
          <a:p>
            <a:r>
              <a:rPr sz="2400" b="1"/>
              <a:t>Sale	</a:t>
            </a:r>
            <a:r>
              <a:rPr sz="2400"/>
              <a:t>	(</a:t>
            </a:r>
            <a:r>
              <a:rPr sz="2400" u="sng"/>
              <a:t>Sale#</a:t>
            </a:r>
            <a:r>
              <a:rPr sz="2400"/>
              <a:t>, [Register#], [Customer#], [Employee#], 			Time, ...</a:t>
            </a:r>
            <a:endParaRPr sz="2400"/>
          </a:p>
        </p:txBody>
      </p:sp>
      <p:sp>
        <p:nvSpPr>
          <p:cNvPr id="41992" name="Rectangles 41991"/>
          <p:cNvSpPr/>
          <p:nvPr/>
        </p:nvSpPr>
        <p:spPr>
          <a:xfrm>
            <a:off x="441325" y="3840163"/>
            <a:ext cx="7802563" cy="822325"/>
          </a:xfrm>
          <a:prstGeom prst="rect">
            <a:avLst/>
          </a:prstGeom>
          <a:noFill/>
          <a:ln w="9525">
            <a:noFill/>
          </a:ln>
        </p:spPr>
        <p:txBody>
          <a:bodyPr lIns="92075" tIns="46038" rIns="92075" bIns="46038">
            <a:spAutoFit/>
          </a:bodyPr>
          <a:p>
            <a:r>
              <a:rPr sz="2400" b="1"/>
              <a:t>Customer</a:t>
            </a:r>
            <a:r>
              <a:rPr sz="2400"/>
              <a:t>	(</a:t>
            </a:r>
            <a:r>
              <a:rPr sz="2400" u="sng"/>
              <a:t>Customer#</a:t>
            </a:r>
            <a:r>
              <a:rPr sz="2400"/>
              <a:t>, Name, Address, State, Zip, 			</a:t>
            </a:r>
            <a:r>
              <a:rPr sz="2400" err="1"/>
              <a:t>Birthdate</a:t>
            </a:r>
            <a:r>
              <a:rPr sz="2400"/>
              <a:t>, Telephone#, Marital-Status, ...</a:t>
            </a:r>
            <a:endParaRPr sz="2400"/>
          </a:p>
        </p:txBody>
      </p:sp>
      <p:sp>
        <p:nvSpPr>
          <p:cNvPr id="41993" name="Rectangles 41992"/>
          <p:cNvSpPr/>
          <p:nvPr/>
        </p:nvSpPr>
        <p:spPr>
          <a:xfrm>
            <a:off x="517525" y="4751388"/>
            <a:ext cx="7116763" cy="457200"/>
          </a:xfrm>
          <a:prstGeom prst="rect">
            <a:avLst/>
          </a:prstGeom>
          <a:noFill/>
          <a:ln w="9525">
            <a:noFill/>
          </a:ln>
        </p:spPr>
        <p:txBody>
          <a:bodyPr wrap="none" lIns="92075" tIns="46038" rIns="92075" bIns="46038">
            <a:spAutoFit/>
          </a:bodyPr>
          <a:p>
            <a:r>
              <a:rPr sz="2400" b="1"/>
              <a:t>Salesperson	</a:t>
            </a:r>
            <a:r>
              <a:rPr sz="2400"/>
              <a:t>(</a:t>
            </a:r>
            <a:r>
              <a:rPr sz="2400" u="sng"/>
              <a:t>Employee#</a:t>
            </a:r>
            <a:r>
              <a:rPr sz="2400"/>
              <a:t>, Name, Commission-Rate, ...</a:t>
            </a:r>
            <a:endParaRPr sz="2400"/>
          </a:p>
        </p:txBody>
      </p:sp>
      <p:sp>
        <p:nvSpPr>
          <p:cNvPr id="41994" name="Rectangles 41993"/>
          <p:cNvSpPr/>
          <p:nvPr/>
        </p:nvSpPr>
        <p:spPr>
          <a:xfrm>
            <a:off x="517525" y="5483225"/>
            <a:ext cx="7842250" cy="822325"/>
          </a:xfrm>
          <a:prstGeom prst="rect">
            <a:avLst/>
          </a:prstGeom>
          <a:noFill/>
          <a:ln w="9525">
            <a:noFill/>
          </a:ln>
        </p:spPr>
        <p:txBody>
          <a:bodyPr lIns="92075" tIns="46038" rIns="92075" bIns="46038">
            <a:spAutoFit/>
          </a:bodyPr>
          <a:p>
            <a:r>
              <a:rPr sz="2400" b="1"/>
              <a:t>Sale-Merchandise</a:t>
            </a:r>
            <a:r>
              <a:rPr sz="2400"/>
              <a:t>	([</a:t>
            </a:r>
            <a:r>
              <a:rPr sz="2400" u="sng"/>
              <a:t>Sale#</a:t>
            </a:r>
            <a:r>
              <a:rPr sz="2400"/>
              <a:t>], [</a:t>
            </a:r>
            <a:r>
              <a:rPr sz="2400" u="sng"/>
              <a:t>Merchandise#</a:t>
            </a:r>
            <a:r>
              <a:rPr sz="2400"/>
              <a:t>], Qty-Sold, 				Historical-Cost, Historical-Price, ...</a:t>
            </a:r>
            <a:endParaRPr sz="2400"/>
          </a:p>
        </p:txBody>
      </p:sp>
    </p:spTree>
  </p:cSld>
  <p:clrMapOvr>
    <a:masterClrMapping/>
  </p:clrMapOvr>
  <p:transition>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s 48129"/>
          <p:cNvSpPr/>
          <p:nvPr/>
        </p:nvSpPr>
        <p:spPr>
          <a:xfrm>
            <a:off x="898525" y="104775"/>
            <a:ext cx="6859588" cy="762000"/>
          </a:xfrm>
          <a:prstGeom prst="rect">
            <a:avLst/>
          </a:prstGeom>
          <a:noFill/>
          <a:ln w="9525">
            <a:noFill/>
          </a:ln>
        </p:spPr>
        <p:txBody>
          <a:bodyPr wrap="none" lIns="92075" tIns="46038" rIns="92075" bIns="46038">
            <a:spAutoFit/>
          </a:bodyPr>
          <a:p>
            <a:r>
              <a:rPr sz="4400">
                <a:solidFill>
                  <a:schemeClr val="hlink"/>
                </a:solidFill>
              </a:rPr>
              <a:t>Additional Prototyping Steps:</a:t>
            </a:r>
            <a:endParaRPr sz="4400">
              <a:solidFill>
                <a:schemeClr val="hlink"/>
              </a:solidFill>
            </a:endParaRPr>
          </a:p>
        </p:txBody>
      </p:sp>
      <p:sp>
        <p:nvSpPr>
          <p:cNvPr id="48131" name="Rectangles 48130"/>
          <p:cNvSpPr/>
          <p:nvPr/>
        </p:nvSpPr>
        <p:spPr>
          <a:xfrm>
            <a:off x="900113" y="1371600"/>
            <a:ext cx="7329487" cy="519113"/>
          </a:xfrm>
          <a:prstGeom prst="rect">
            <a:avLst/>
          </a:prstGeom>
          <a:noFill/>
          <a:ln w="9525">
            <a:noFill/>
          </a:ln>
        </p:spPr>
        <p:txBody>
          <a:bodyPr lIns="92075" tIns="46038" rIns="92075" bIns="46038">
            <a:spAutoFit/>
          </a:bodyPr>
          <a:p>
            <a:r>
              <a:rPr sz="2800" b="1"/>
              <a:t>Step 6:</a:t>
            </a:r>
            <a:r>
              <a:rPr sz="2800"/>
              <a:t>  Define the scope of the application.  </a:t>
            </a:r>
            <a:endParaRPr sz="2800"/>
          </a:p>
        </p:txBody>
      </p:sp>
      <p:sp>
        <p:nvSpPr>
          <p:cNvPr id="48132" name="Rectangles 48131"/>
          <p:cNvSpPr/>
          <p:nvPr/>
        </p:nvSpPr>
        <p:spPr>
          <a:xfrm>
            <a:off x="900113" y="2155825"/>
            <a:ext cx="7177087" cy="946150"/>
          </a:xfrm>
          <a:prstGeom prst="rect">
            <a:avLst/>
          </a:prstGeom>
          <a:noFill/>
          <a:ln w="9525">
            <a:noFill/>
          </a:ln>
        </p:spPr>
        <p:txBody>
          <a:bodyPr lIns="92075" tIns="46038" rIns="92075" bIns="46038">
            <a:spAutoFit/>
          </a:bodyPr>
          <a:p>
            <a:r>
              <a:rPr sz="2800" b="1"/>
              <a:t>Step 7:</a:t>
            </a:r>
            <a:r>
              <a:rPr sz="2800"/>
              <a:t>  Enhance the relationships of the REAL model by defining their cardinalities.  </a:t>
            </a:r>
            <a:endParaRPr sz="2800"/>
          </a:p>
        </p:txBody>
      </p:sp>
      <p:sp>
        <p:nvSpPr>
          <p:cNvPr id="48133" name="Rectangles 48132"/>
          <p:cNvSpPr/>
          <p:nvPr/>
        </p:nvSpPr>
        <p:spPr>
          <a:xfrm>
            <a:off x="900113" y="3298825"/>
            <a:ext cx="8243887" cy="519113"/>
          </a:xfrm>
          <a:prstGeom prst="rect">
            <a:avLst/>
          </a:prstGeom>
          <a:noFill/>
          <a:ln w="9525">
            <a:noFill/>
          </a:ln>
        </p:spPr>
        <p:txBody>
          <a:bodyPr lIns="92075" tIns="46038" rIns="92075" bIns="46038">
            <a:spAutoFit/>
          </a:bodyPr>
          <a:p>
            <a:r>
              <a:rPr sz="2800" b="1"/>
              <a:t>Step 8:</a:t>
            </a:r>
            <a:r>
              <a:rPr sz="2800"/>
              <a:t>  Design the data repository structure.</a:t>
            </a:r>
            <a:endParaRPr sz="2800"/>
          </a:p>
        </p:txBody>
      </p:sp>
      <p:sp>
        <p:nvSpPr>
          <p:cNvPr id="48134" name="Rectangles 48133"/>
          <p:cNvSpPr/>
          <p:nvPr/>
        </p:nvSpPr>
        <p:spPr>
          <a:xfrm>
            <a:off x="914400" y="3962400"/>
            <a:ext cx="7710488" cy="946150"/>
          </a:xfrm>
          <a:prstGeom prst="rect">
            <a:avLst/>
          </a:prstGeom>
          <a:noFill/>
          <a:ln w="9525">
            <a:noFill/>
          </a:ln>
        </p:spPr>
        <p:txBody>
          <a:bodyPr lIns="92075" tIns="46038" rIns="92075" bIns="46038">
            <a:spAutoFit/>
          </a:bodyPr>
          <a:p>
            <a:r>
              <a:rPr sz="2800" b="1" i="1"/>
              <a:t>Step 9:</a:t>
            </a:r>
            <a:r>
              <a:rPr sz="2800" i="1"/>
              <a:t>  Link the recording, maintenance, and reporting processes to the data repository. </a:t>
            </a:r>
            <a:endParaRPr sz="2800" i="1"/>
          </a:p>
        </p:txBody>
      </p:sp>
      <p:graphicFrame>
        <p:nvGraphicFramePr>
          <p:cNvPr id="48135" name="Object 48134"/>
          <p:cNvGraphicFramePr/>
          <p:nvPr/>
        </p:nvGraphicFramePr>
        <p:xfrm>
          <a:off x="261938" y="3857625"/>
          <a:ext cx="552450" cy="817563"/>
        </p:xfrm>
        <a:graphic>
          <a:graphicData uri="http://schemas.openxmlformats.org/presentationml/2006/ole">
            <mc:AlternateContent xmlns:mc="http://schemas.openxmlformats.org/markup-compatibility/2006">
              <mc:Choice xmlns:v="urn:schemas-microsoft-com:vml" Requires="v">
                <p:oleObj spid="_x0000_s3078" name="" r:id="rId1" imgW="2247900" imgH="3307080" progId="MS_ClipArt_Gallery.2">
                  <p:embed/>
                </p:oleObj>
              </mc:Choice>
              <mc:Fallback>
                <p:oleObj name="" r:id="rId1" imgW="2247900" imgH="3307080" progId="MS_ClipArt_Gallery.2">
                  <p:embed/>
                  <p:pic>
                    <p:nvPicPr>
                      <p:cNvPr id="0" name="Picture 3077"/>
                      <p:cNvPicPr/>
                      <p:nvPr/>
                    </p:nvPicPr>
                    <p:blipFill>
                      <a:blip r:embed="rId2"/>
                      <a:stretch>
                        <a:fillRect/>
                      </a:stretch>
                    </p:blipFill>
                    <p:spPr>
                      <a:xfrm>
                        <a:off x="261938" y="3857625"/>
                        <a:ext cx="552450" cy="817563"/>
                      </a:xfrm>
                      <a:prstGeom prst="rect">
                        <a:avLst/>
                      </a:prstGeom>
                      <a:noFill/>
                      <a:ln w="38100">
                        <a:noFill/>
                        <a:miter/>
                      </a:ln>
                    </p:spPr>
                  </p:pic>
                </p:oleObj>
              </mc:Fallback>
            </mc:AlternateContent>
          </a:graphicData>
        </a:graphic>
      </p:graphicFrame>
      <p:sp>
        <p:nvSpPr>
          <p:cNvPr id="48136" name="Rectangles 48135"/>
          <p:cNvSpPr/>
          <p:nvPr/>
        </p:nvSpPr>
        <p:spPr>
          <a:xfrm>
            <a:off x="1225550" y="5064125"/>
            <a:ext cx="6613525" cy="1373188"/>
          </a:xfrm>
          <a:prstGeom prst="rect">
            <a:avLst/>
          </a:prstGeom>
          <a:noFill/>
          <a:ln w="9525">
            <a:noFill/>
          </a:ln>
        </p:spPr>
        <p:txBody>
          <a:bodyPr wrap="none" lIns="92075" tIns="46038" rIns="92075" bIns="46038">
            <a:spAutoFit/>
          </a:bodyPr>
          <a:p>
            <a:pPr>
              <a:buChar char="•"/>
            </a:pPr>
            <a:r>
              <a:rPr sz="2800"/>
              <a:t> Record events</a:t>
            </a:r>
            <a:endParaRPr sz="2800"/>
          </a:p>
          <a:p>
            <a:pPr>
              <a:buChar char="•"/>
            </a:pPr>
            <a:r>
              <a:rPr sz="2800"/>
              <a:t> Maintain resources, agents, and locations</a:t>
            </a:r>
            <a:endParaRPr sz="2800"/>
          </a:p>
          <a:p>
            <a:pPr>
              <a:buChar char="•"/>
            </a:pPr>
            <a:r>
              <a:rPr sz="2800"/>
              <a:t> Report (source documents, queries, reports)</a:t>
            </a:r>
            <a:endParaRPr sz="2800"/>
          </a:p>
        </p:txBody>
      </p:sp>
    </p:spTree>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s 52225"/>
          <p:cNvSpPr/>
          <p:nvPr/>
        </p:nvSpPr>
        <p:spPr>
          <a:xfrm>
            <a:off x="898525" y="522288"/>
            <a:ext cx="6859588" cy="762000"/>
          </a:xfrm>
          <a:prstGeom prst="rect">
            <a:avLst/>
          </a:prstGeom>
          <a:noFill/>
          <a:ln w="9525">
            <a:noFill/>
          </a:ln>
        </p:spPr>
        <p:txBody>
          <a:bodyPr wrap="none" lIns="92075" tIns="46038" rIns="92075" bIns="46038">
            <a:spAutoFit/>
          </a:bodyPr>
          <a:p>
            <a:r>
              <a:rPr sz="4400">
                <a:solidFill>
                  <a:schemeClr val="hlink"/>
                </a:solidFill>
              </a:rPr>
              <a:t>Additional Prototyping Steps:</a:t>
            </a:r>
            <a:endParaRPr sz="4400">
              <a:solidFill>
                <a:schemeClr val="hlink"/>
              </a:solidFill>
            </a:endParaRPr>
          </a:p>
        </p:txBody>
      </p:sp>
      <p:sp>
        <p:nvSpPr>
          <p:cNvPr id="52227" name="Rectangles 52226"/>
          <p:cNvSpPr/>
          <p:nvPr/>
        </p:nvSpPr>
        <p:spPr>
          <a:xfrm>
            <a:off x="823913" y="1654175"/>
            <a:ext cx="7329487" cy="519113"/>
          </a:xfrm>
          <a:prstGeom prst="rect">
            <a:avLst/>
          </a:prstGeom>
          <a:noFill/>
          <a:ln w="9525">
            <a:noFill/>
          </a:ln>
        </p:spPr>
        <p:txBody>
          <a:bodyPr lIns="92075" tIns="46038" rIns="92075" bIns="46038">
            <a:spAutoFit/>
          </a:bodyPr>
          <a:p>
            <a:r>
              <a:rPr sz="2800" b="1"/>
              <a:t>Step 6:</a:t>
            </a:r>
            <a:r>
              <a:rPr sz="2800"/>
              <a:t>  Define the scope of the application.  </a:t>
            </a:r>
            <a:endParaRPr sz="2800"/>
          </a:p>
        </p:txBody>
      </p:sp>
      <p:sp>
        <p:nvSpPr>
          <p:cNvPr id="52228" name="Rectangles 52227"/>
          <p:cNvSpPr/>
          <p:nvPr/>
        </p:nvSpPr>
        <p:spPr>
          <a:xfrm>
            <a:off x="823913" y="2439988"/>
            <a:ext cx="7177087" cy="946150"/>
          </a:xfrm>
          <a:prstGeom prst="rect">
            <a:avLst/>
          </a:prstGeom>
          <a:noFill/>
          <a:ln w="9525">
            <a:noFill/>
          </a:ln>
        </p:spPr>
        <p:txBody>
          <a:bodyPr lIns="92075" tIns="46038" rIns="92075" bIns="46038">
            <a:spAutoFit/>
          </a:bodyPr>
          <a:p>
            <a:r>
              <a:rPr sz="2800" b="1"/>
              <a:t>Step 7:</a:t>
            </a:r>
            <a:r>
              <a:rPr sz="2800"/>
              <a:t>  Enhance the relationships of the REAL model by defining their cardinalities.  </a:t>
            </a:r>
            <a:endParaRPr sz="2800"/>
          </a:p>
        </p:txBody>
      </p:sp>
      <p:sp>
        <p:nvSpPr>
          <p:cNvPr id="52229" name="Rectangles 52228"/>
          <p:cNvSpPr/>
          <p:nvPr/>
        </p:nvSpPr>
        <p:spPr>
          <a:xfrm>
            <a:off x="823913" y="3582988"/>
            <a:ext cx="8243887" cy="519112"/>
          </a:xfrm>
          <a:prstGeom prst="rect">
            <a:avLst/>
          </a:prstGeom>
          <a:noFill/>
          <a:ln w="9525">
            <a:noFill/>
          </a:ln>
        </p:spPr>
        <p:txBody>
          <a:bodyPr lIns="92075" tIns="46038" rIns="92075" bIns="46038">
            <a:spAutoFit/>
          </a:bodyPr>
          <a:p>
            <a:r>
              <a:rPr sz="2800" b="1"/>
              <a:t>Step 8:</a:t>
            </a:r>
            <a:r>
              <a:rPr sz="2800"/>
              <a:t>  Design the data repository structure.</a:t>
            </a:r>
            <a:endParaRPr sz="2800"/>
          </a:p>
        </p:txBody>
      </p:sp>
      <p:sp>
        <p:nvSpPr>
          <p:cNvPr id="52230" name="Rectangles 52229"/>
          <p:cNvSpPr/>
          <p:nvPr/>
        </p:nvSpPr>
        <p:spPr>
          <a:xfrm>
            <a:off x="823913" y="4438650"/>
            <a:ext cx="7710487" cy="946150"/>
          </a:xfrm>
          <a:prstGeom prst="rect">
            <a:avLst/>
          </a:prstGeom>
          <a:noFill/>
          <a:ln w="9525">
            <a:noFill/>
          </a:ln>
        </p:spPr>
        <p:txBody>
          <a:bodyPr lIns="92075" tIns="46038" rIns="92075" bIns="46038">
            <a:spAutoFit/>
          </a:bodyPr>
          <a:p>
            <a:r>
              <a:rPr sz="2800" b="1"/>
              <a:t>Step 9:</a:t>
            </a:r>
            <a:r>
              <a:rPr sz="2800"/>
              <a:t>  Link the recording, maintenance, and reporting processes to the data repository. </a:t>
            </a:r>
            <a:endParaRPr sz="2800"/>
          </a:p>
        </p:txBody>
      </p:sp>
      <p:sp>
        <p:nvSpPr>
          <p:cNvPr id="52231" name="Rectangles 52230"/>
          <p:cNvSpPr/>
          <p:nvPr/>
        </p:nvSpPr>
        <p:spPr>
          <a:xfrm>
            <a:off x="823913" y="5491163"/>
            <a:ext cx="6189662" cy="519112"/>
          </a:xfrm>
          <a:prstGeom prst="rect">
            <a:avLst/>
          </a:prstGeom>
          <a:noFill/>
          <a:ln w="9525">
            <a:noFill/>
          </a:ln>
        </p:spPr>
        <p:txBody>
          <a:bodyPr wrap="none" lIns="92075" tIns="46038" rIns="92075" bIns="46038">
            <a:spAutoFit/>
          </a:bodyPr>
          <a:p>
            <a:r>
              <a:rPr sz="2800" b="1" i="1"/>
              <a:t>Step 10:</a:t>
            </a:r>
            <a:r>
              <a:rPr sz="2800" i="1"/>
              <a:t>  Build the application prototype. </a:t>
            </a:r>
            <a:endParaRPr sz="2800" i="1"/>
          </a:p>
        </p:txBody>
      </p:sp>
      <p:graphicFrame>
        <p:nvGraphicFramePr>
          <p:cNvPr id="52232" name="Object 52231"/>
          <p:cNvGraphicFramePr/>
          <p:nvPr/>
        </p:nvGraphicFramePr>
        <p:xfrm>
          <a:off x="171450" y="5335588"/>
          <a:ext cx="552450" cy="817562"/>
        </p:xfrm>
        <a:graphic>
          <a:graphicData uri="http://schemas.openxmlformats.org/presentationml/2006/ole">
            <mc:AlternateContent xmlns:mc="http://schemas.openxmlformats.org/markup-compatibility/2006">
              <mc:Choice xmlns:v="urn:schemas-microsoft-com:vml" Requires="v">
                <p:oleObj spid="_x0000_s3077" name="" r:id="rId1" imgW="2247900" imgH="3307080" progId="MS_ClipArt_Gallery.2">
                  <p:embed/>
                </p:oleObj>
              </mc:Choice>
              <mc:Fallback>
                <p:oleObj name="" r:id="rId1" imgW="2247900" imgH="3307080" progId="MS_ClipArt_Gallery.2">
                  <p:embed/>
                  <p:pic>
                    <p:nvPicPr>
                      <p:cNvPr id="0" name="Picture 3076"/>
                      <p:cNvPicPr/>
                      <p:nvPr/>
                    </p:nvPicPr>
                    <p:blipFill>
                      <a:blip r:embed="rId2"/>
                      <a:stretch>
                        <a:fillRect/>
                      </a:stretch>
                    </p:blipFill>
                    <p:spPr>
                      <a:xfrm>
                        <a:off x="171450" y="5335588"/>
                        <a:ext cx="552450" cy="817562"/>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Title 58369"/>
          <p:cNvSpPr>
            <a:spLocks noGrp="1"/>
          </p:cNvSpPr>
          <p:nvPr>
            <p:ph type="title"/>
          </p:nvPr>
        </p:nvSpPr>
        <p:spPr>
          <a:xfrm>
            <a:off x="700088" y="19050"/>
            <a:ext cx="7772400" cy="1143000"/>
          </a:xfrm>
          <a:ln/>
        </p:spPr>
        <p:txBody>
          <a:bodyPr vert="horz" wrap="square" lIns="92075" tIns="46038" rIns="92075" bIns="46038" anchor="ctr" anchorCtr="0"/>
          <a:p>
            <a:pPr>
              <a:lnSpc>
                <a:spcPct val="90000"/>
              </a:lnSpc>
            </a:pPr>
            <a:r>
              <a:rPr sz="2800" b="1" err="1"/>
              <a:t>McKell’s</a:t>
            </a:r>
            <a:r>
              <a:rPr sz="2800" b="1"/>
              <a:t> Retail Sale Updated</a:t>
            </a:r>
            <a:br>
              <a:rPr sz="2800" b="1"/>
            </a:br>
            <a:r>
              <a:rPr sz="2800" b="1" i="1"/>
              <a:t>REAL</a:t>
            </a:r>
            <a:r>
              <a:rPr sz="2800" b="1"/>
              <a:t> Model With Cardinalities</a:t>
            </a:r>
            <a:endParaRPr sz="2800" b="1"/>
          </a:p>
        </p:txBody>
      </p:sp>
      <p:grpSp>
        <p:nvGrpSpPr>
          <p:cNvPr id="58407" name="Group 58406"/>
          <p:cNvGrpSpPr/>
          <p:nvPr/>
        </p:nvGrpSpPr>
        <p:grpSpPr>
          <a:xfrm>
            <a:off x="533400" y="1524000"/>
            <a:ext cx="7550150" cy="4902200"/>
            <a:chOff x="565" y="844"/>
            <a:chExt cx="4756" cy="3088"/>
          </a:xfrm>
        </p:grpSpPr>
        <p:sp>
          <p:nvSpPr>
            <p:cNvPr id="58371" name="Rectangles 58370"/>
            <p:cNvSpPr/>
            <p:nvPr/>
          </p:nvSpPr>
          <p:spPr>
            <a:xfrm>
              <a:off x="2232" y="1509"/>
              <a:ext cx="1351" cy="462"/>
            </a:xfrm>
            <a:prstGeom prst="rect">
              <a:avLst/>
            </a:prstGeom>
            <a:solidFill>
              <a:schemeClr val="bg1"/>
            </a:solidFill>
            <a:ln w="12700" cap="flat" cmpd="sng">
              <a:solidFill>
                <a:schemeClr val="tx1"/>
              </a:solidFill>
              <a:prstDash val="solid"/>
              <a:miter/>
              <a:headEnd type="none" w="med" len="med"/>
              <a:tailEnd type="none" w="med" len="med"/>
            </a:ln>
          </p:spPr>
          <p:txBody>
            <a:bodyPr lIns="92075" tIns="46038" rIns="92075" bIns="46038" anchor="ctr" anchorCtr="0"/>
            <a:p>
              <a:pPr algn="ctr"/>
              <a:r>
                <a:rPr sz="2800"/>
                <a:t>Sale</a:t>
              </a:r>
              <a:endParaRPr sz="2800"/>
            </a:p>
          </p:txBody>
        </p:sp>
        <p:sp>
          <p:nvSpPr>
            <p:cNvPr id="58372" name="Rectangles 58371"/>
            <p:cNvSpPr/>
            <p:nvPr/>
          </p:nvSpPr>
          <p:spPr>
            <a:xfrm>
              <a:off x="3898" y="2138"/>
              <a:ext cx="1350" cy="462"/>
            </a:xfrm>
            <a:prstGeom prst="rect">
              <a:avLst/>
            </a:prstGeom>
            <a:solidFill>
              <a:schemeClr val="bg1"/>
            </a:solidFill>
            <a:ln w="12700" cap="flat" cmpd="sng">
              <a:solidFill>
                <a:schemeClr val="tx1"/>
              </a:solidFill>
              <a:prstDash val="solid"/>
              <a:miter/>
              <a:headEnd type="none" w="med" len="med"/>
              <a:tailEnd type="none" w="med" len="med"/>
            </a:ln>
          </p:spPr>
          <p:txBody>
            <a:bodyPr lIns="92075" tIns="46038" rIns="92075" bIns="46038" anchor="ctr" anchorCtr="0"/>
            <a:p>
              <a:pPr algn="ctr"/>
              <a:r>
                <a:rPr sz="2800"/>
                <a:t>Customer</a:t>
              </a:r>
              <a:endParaRPr sz="2800"/>
            </a:p>
          </p:txBody>
        </p:sp>
        <p:sp>
          <p:nvSpPr>
            <p:cNvPr id="58373" name="Rectangles 58372"/>
            <p:cNvSpPr/>
            <p:nvPr/>
          </p:nvSpPr>
          <p:spPr>
            <a:xfrm>
              <a:off x="639" y="2174"/>
              <a:ext cx="1351" cy="462"/>
            </a:xfrm>
            <a:prstGeom prst="rect">
              <a:avLst/>
            </a:prstGeom>
            <a:solidFill>
              <a:schemeClr val="bg1"/>
            </a:solidFill>
            <a:ln w="12700" cap="flat" cmpd="sng">
              <a:solidFill>
                <a:schemeClr val="tx1"/>
              </a:solidFill>
              <a:prstDash val="solid"/>
              <a:miter/>
              <a:headEnd type="none" w="med" len="med"/>
              <a:tailEnd type="none" w="med" len="med"/>
            </a:ln>
          </p:spPr>
          <p:txBody>
            <a:bodyPr lIns="92075" tIns="46038" rIns="92075" bIns="46038" anchor="ctr" anchorCtr="0"/>
            <a:p>
              <a:pPr algn="ctr"/>
              <a:r>
                <a:rPr sz="2800"/>
                <a:t>Merchandise</a:t>
              </a:r>
              <a:endParaRPr sz="2800"/>
            </a:p>
          </p:txBody>
        </p:sp>
        <p:sp>
          <p:nvSpPr>
            <p:cNvPr id="58374" name="Rectangles 58373"/>
            <p:cNvSpPr/>
            <p:nvPr/>
          </p:nvSpPr>
          <p:spPr>
            <a:xfrm>
              <a:off x="3835" y="844"/>
              <a:ext cx="1349" cy="462"/>
            </a:xfrm>
            <a:prstGeom prst="rect">
              <a:avLst/>
            </a:prstGeom>
            <a:solidFill>
              <a:schemeClr val="bg1"/>
            </a:solidFill>
            <a:ln w="12700" cap="flat" cmpd="sng">
              <a:solidFill>
                <a:schemeClr val="tx1"/>
              </a:solidFill>
              <a:prstDash val="solid"/>
              <a:miter/>
              <a:headEnd type="none" w="med" len="med"/>
              <a:tailEnd type="none" w="med" len="med"/>
            </a:ln>
          </p:spPr>
          <p:txBody>
            <a:bodyPr lIns="92075" tIns="46038" rIns="92075" bIns="46038" anchor="ctr" anchorCtr="0"/>
            <a:p>
              <a:pPr algn="ctr"/>
              <a:r>
                <a:rPr sz="2800"/>
                <a:t>Salesperson</a:t>
              </a:r>
              <a:endParaRPr sz="2800"/>
            </a:p>
          </p:txBody>
        </p:sp>
        <p:sp>
          <p:nvSpPr>
            <p:cNvPr id="58375" name="Rectangles 58374"/>
            <p:cNvSpPr/>
            <p:nvPr/>
          </p:nvSpPr>
          <p:spPr>
            <a:xfrm>
              <a:off x="565" y="880"/>
              <a:ext cx="1351" cy="462"/>
            </a:xfrm>
            <a:prstGeom prst="rect">
              <a:avLst/>
            </a:prstGeom>
            <a:solidFill>
              <a:schemeClr val="bg1"/>
            </a:solidFill>
            <a:ln w="12700" cap="flat" cmpd="sng">
              <a:solidFill>
                <a:schemeClr val="tx1"/>
              </a:solidFill>
              <a:prstDash val="solid"/>
              <a:miter/>
              <a:headEnd type="none" w="med" len="med"/>
              <a:tailEnd type="none" w="med" len="med"/>
            </a:ln>
          </p:spPr>
          <p:txBody>
            <a:bodyPr lIns="92075" tIns="46038" rIns="92075" bIns="46038" anchor="ctr" anchorCtr="0"/>
            <a:p>
              <a:pPr algn="ctr"/>
              <a:r>
                <a:rPr sz="2800"/>
                <a:t>Register</a:t>
              </a:r>
              <a:endParaRPr sz="2800"/>
            </a:p>
          </p:txBody>
        </p:sp>
        <p:sp>
          <p:nvSpPr>
            <p:cNvPr id="58376" name="Straight Connector 58375"/>
            <p:cNvSpPr/>
            <p:nvPr/>
          </p:nvSpPr>
          <p:spPr>
            <a:xfrm>
              <a:off x="1930" y="1346"/>
              <a:ext cx="298" cy="159"/>
            </a:xfrm>
            <a:prstGeom prst="line">
              <a:avLst/>
            </a:prstGeom>
            <a:ln w="12700" cap="flat" cmpd="sng">
              <a:solidFill>
                <a:schemeClr val="tx1"/>
              </a:solidFill>
              <a:prstDash val="solid"/>
              <a:headEnd type="none" w="sm" len="sm"/>
              <a:tailEnd type="none" w="sm" len="sm"/>
            </a:ln>
          </p:spPr>
        </p:sp>
        <p:sp>
          <p:nvSpPr>
            <p:cNvPr id="58377" name="Straight Connector 58376"/>
            <p:cNvSpPr/>
            <p:nvPr/>
          </p:nvSpPr>
          <p:spPr>
            <a:xfrm>
              <a:off x="3590" y="1978"/>
              <a:ext cx="304" cy="163"/>
            </a:xfrm>
            <a:prstGeom prst="line">
              <a:avLst/>
            </a:prstGeom>
            <a:ln w="12700" cap="flat" cmpd="sng">
              <a:solidFill>
                <a:schemeClr val="tx1"/>
              </a:solidFill>
              <a:prstDash val="solid"/>
              <a:headEnd type="none" w="sm" len="sm"/>
              <a:tailEnd type="none" w="sm" len="sm"/>
            </a:ln>
          </p:spPr>
        </p:sp>
        <p:sp>
          <p:nvSpPr>
            <p:cNvPr id="58378" name="Straight Connector 58377"/>
            <p:cNvSpPr/>
            <p:nvPr/>
          </p:nvSpPr>
          <p:spPr>
            <a:xfrm flipV="1">
              <a:off x="3596" y="1303"/>
              <a:ext cx="235" cy="202"/>
            </a:xfrm>
            <a:prstGeom prst="line">
              <a:avLst/>
            </a:prstGeom>
            <a:ln w="12700" cap="flat" cmpd="sng">
              <a:solidFill>
                <a:schemeClr val="tx1"/>
              </a:solidFill>
              <a:prstDash val="solid"/>
              <a:headEnd type="none" w="sm" len="sm"/>
              <a:tailEnd type="none" w="sm" len="sm"/>
            </a:ln>
          </p:spPr>
        </p:sp>
        <p:sp>
          <p:nvSpPr>
            <p:cNvPr id="58379" name="Straight Connector 58378"/>
            <p:cNvSpPr/>
            <p:nvPr/>
          </p:nvSpPr>
          <p:spPr>
            <a:xfrm flipV="1">
              <a:off x="1994" y="1968"/>
              <a:ext cx="234" cy="202"/>
            </a:xfrm>
            <a:prstGeom prst="line">
              <a:avLst/>
            </a:prstGeom>
            <a:ln w="12700" cap="flat" cmpd="sng">
              <a:solidFill>
                <a:schemeClr val="tx1"/>
              </a:solidFill>
              <a:prstDash val="solid"/>
              <a:headEnd type="none" w="sm" len="sm"/>
              <a:tailEnd type="none" w="sm" len="sm"/>
            </a:ln>
          </p:spPr>
        </p:sp>
        <p:sp>
          <p:nvSpPr>
            <p:cNvPr id="58380" name="Rectangles 58379"/>
            <p:cNvSpPr/>
            <p:nvPr/>
          </p:nvSpPr>
          <p:spPr>
            <a:xfrm>
              <a:off x="1892" y="1180"/>
              <a:ext cx="435" cy="211"/>
            </a:xfrm>
            <a:prstGeom prst="rect">
              <a:avLst/>
            </a:prstGeom>
            <a:noFill/>
            <a:ln w="9525">
              <a:noFill/>
            </a:ln>
          </p:spPr>
          <p:txBody>
            <a:bodyPr lIns="92075" tIns="46038" rIns="92075" bIns="46038"/>
            <a:p>
              <a:r>
                <a:rPr sz="1600"/>
                <a:t>(1,1)</a:t>
              </a:r>
              <a:endParaRPr sz="1600"/>
            </a:p>
          </p:txBody>
        </p:sp>
        <p:sp>
          <p:nvSpPr>
            <p:cNvPr id="58381" name="Rectangles 58380"/>
            <p:cNvSpPr/>
            <p:nvPr/>
          </p:nvSpPr>
          <p:spPr>
            <a:xfrm>
              <a:off x="2222" y="1329"/>
              <a:ext cx="435" cy="212"/>
            </a:xfrm>
            <a:prstGeom prst="rect">
              <a:avLst/>
            </a:prstGeom>
            <a:noFill/>
            <a:ln w="9525">
              <a:noFill/>
            </a:ln>
          </p:spPr>
          <p:txBody>
            <a:bodyPr lIns="92075" tIns="46038" rIns="92075" bIns="46038"/>
            <a:p>
              <a:r>
                <a:rPr sz="1600"/>
                <a:t>(0,*)</a:t>
              </a:r>
              <a:endParaRPr sz="1600"/>
            </a:p>
          </p:txBody>
        </p:sp>
        <p:sp>
          <p:nvSpPr>
            <p:cNvPr id="58382" name="Rectangles 58381"/>
            <p:cNvSpPr/>
            <p:nvPr/>
          </p:nvSpPr>
          <p:spPr>
            <a:xfrm>
              <a:off x="3220" y="1326"/>
              <a:ext cx="436" cy="212"/>
            </a:xfrm>
            <a:prstGeom prst="rect">
              <a:avLst/>
            </a:prstGeom>
            <a:noFill/>
            <a:ln w="9525">
              <a:noFill/>
            </a:ln>
          </p:spPr>
          <p:txBody>
            <a:bodyPr lIns="92075" tIns="46038" rIns="92075" bIns="46038"/>
            <a:p>
              <a:r>
                <a:rPr sz="1600"/>
                <a:t>(0,*)</a:t>
              </a:r>
              <a:endParaRPr sz="1600"/>
            </a:p>
          </p:txBody>
        </p:sp>
        <p:sp>
          <p:nvSpPr>
            <p:cNvPr id="58383" name="Rectangles 58382"/>
            <p:cNvSpPr/>
            <p:nvPr/>
          </p:nvSpPr>
          <p:spPr>
            <a:xfrm>
              <a:off x="3483" y="1167"/>
              <a:ext cx="435" cy="212"/>
            </a:xfrm>
            <a:prstGeom prst="rect">
              <a:avLst/>
            </a:prstGeom>
            <a:noFill/>
            <a:ln w="9525">
              <a:noFill/>
            </a:ln>
          </p:spPr>
          <p:txBody>
            <a:bodyPr lIns="92075" tIns="46038" rIns="92075" bIns="46038"/>
            <a:p>
              <a:r>
                <a:rPr sz="1600"/>
                <a:t>(1,1)</a:t>
              </a:r>
              <a:endParaRPr sz="1600"/>
            </a:p>
          </p:txBody>
        </p:sp>
        <p:sp>
          <p:nvSpPr>
            <p:cNvPr id="58384" name="Rectangles 58383"/>
            <p:cNvSpPr/>
            <p:nvPr/>
          </p:nvSpPr>
          <p:spPr>
            <a:xfrm>
              <a:off x="3261" y="1970"/>
              <a:ext cx="437" cy="212"/>
            </a:xfrm>
            <a:prstGeom prst="rect">
              <a:avLst/>
            </a:prstGeom>
            <a:noFill/>
            <a:ln w="9525">
              <a:noFill/>
            </a:ln>
          </p:spPr>
          <p:txBody>
            <a:bodyPr lIns="92075" tIns="46038" rIns="92075" bIns="46038"/>
            <a:p>
              <a:r>
                <a:rPr sz="1600"/>
                <a:t>(0,*)</a:t>
              </a:r>
              <a:endParaRPr sz="1600"/>
            </a:p>
          </p:txBody>
        </p:sp>
        <p:sp>
          <p:nvSpPr>
            <p:cNvPr id="58385" name="Rectangles 58384"/>
            <p:cNvSpPr/>
            <p:nvPr/>
          </p:nvSpPr>
          <p:spPr>
            <a:xfrm>
              <a:off x="3548" y="2136"/>
              <a:ext cx="437" cy="212"/>
            </a:xfrm>
            <a:prstGeom prst="rect">
              <a:avLst/>
            </a:prstGeom>
            <a:noFill/>
            <a:ln w="9525">
              <a:noFill/>
            </a:ln>
          </p:spPr>
          <p:txBody>
            <a:bodyPr lIns="92075" tIns="46038" rIns="92075" bIns="46038"/>
            <a:p>
              <a:r>
                <a:rPr sz="1600"/>
                <a:t>(1,1)</a:t>
              </a:r>
              <a:endParaRPr sz="1600"/>
            </a:p>
          </p:txBody>
        </p:sp>
        <p:sp>
          <p:nvSpPr>
            <p:cNvPr id="58386" name="Rectangles 58385"/>
            <p:cNvSpPr/>
            <p:nvPr/>
          </p:nvSpPr>
          <p:spPr>
            <a:xfrm>
              <a:off x="1950" y="2122"/>
              <a:ext cx="436" cy="212"/>
            </a:xfrm>
            <a:prstGeom prst="rect">
              <a:avLst/>
            </a:prstGeom>
            <a:noFill/>
            <a:ln w="9525">
              <a:noFill/>
            </a:ln>
          </p:spPr>
          <p:txBody>
            <a:bodyPr lIns="92075" tIns="46038" rIns="92075" bIns="46038"/>
            <a:p>
              <a:r>
                <a:rPr sz="1600"/>
                <a:t>(1,*)</a:t>
              </a:r>
              <a:endParaRPr sz="1600"/>
            </a:p>
          </p:txBody>
        </p:sp>
        <p:sp>
          <p:nvSpPr>
            <p:cNvPr id="58387" name="Rectangles 58386"/>
            <p:cNvSpPr/>
            <p:nvPr/>
          </p:nvSpPr>
          <p:spPr>
            <a:xfrm>
              <a:off x="2141" y="1957"/>
              <a:ext cx="435" cy="213"/>
            </a:xfrm>
            <a:prstGeom prst="rect">
              <a:avLst/>
            </a:prstGeom>
            <a:noFill/>
            <a:ln w="9525">
              <a:noFill/>
            </a:ln>
          </p:spPr>
          <p:txBody>
            <a:bodyPr lIns="92075" tIns="46038" rIns="92075" bIns="46038"/>
            <a:p>
              <a:r>
                <a:rPr sz="1600"/>
                <a:t>(0,*)</a:t>
              </a:r>
              <a:endParaRPr sz="1600"/>
            </a:p>
          </p:txBody>
        </p:sp>
        <p:sp>
          <p:nvSpPr>
            <p:cNvPr id="58388" name="Rectangles 58387"/>
            <p:cNvSpPr/>
            <p:nvPr/>
          </p:nvSpPr>
          <p:spPr>
            <a:xfrm>
              <a:off x="2303" y="2805"/>
              <a:ext cx="1351" cy="462"/>
            </a:xfrm>
            <a:prstGeom prst="rect">
              <a:avLst/>
            </a:prstGeom>
            <a:solidFill>
              <a:schemeClr val="bg1"/>
            </a:solidFill>
            <a:ln w="12700" cap="flat" cmpd="sng">
              <a:solidFill>
                <a:schemeClr val="tx1"/>
              </a:solidFill>
              <a:prstDash val="solid"/>
              <a:miter/>
              <a:headEnd type="none" w="med" len="med"/>
              <a:tailEnd type="none" w="med" len="med"/>
            </a:ln>
          </p:spPr>
          <p:txBody>
            <a:bodyPr lIns="92075" tIns="46038" rIns="92075" bIns="46038" anchor="ctr" anchorCtr="0"/>
            <a:p>
              <a:pPr algn="ctr"/>
              <a:r>
                <a:rPr sz="2800"/>
                <a:t>Receive Payment</a:t>
              </a:r>
              <a:endParaRPr sz="2800"/>
            </a:p>
          </p:txBody>
        </p:sp>
        <p:sp>
          <p:nvSpPr>
            <p:cNvPr id="58389" name="Rectangles 58388"/>
            <p:cNvSpPr/>
            <p:nvPr/>
          </p:nvSpPr>
          <p:spPr>
            <a:xfrm>
              <a:off x="3970" y="3434"/>
              <a:ext cx="1351" cy="462"/>
            </a:xfrm>
            <a:prstGeom prst="rect">
              <a:avLst/>
            </a:prstGeom>
            <a:solidFill>
              <a:schemeClr val="bg1"/>
            </a:solidFill>
            <a:ln w="12700" cap="flat" cmpd="sng">
              <a:solidFill>
                <a:schemeClr val="tx1"/>
              </a:solidFill>
              <a:prstDash val="solid"/>
              <a:miter/>
              <a:headEnd type="none" w="med" len="med"/>
              <a:tailEnd type="none" w="med" len="med"/>
            </a:ln>
          </p:spPr>
          <p:txBody>
            <a:bodyPr lIns="92075" tIns="46038" rIns="92075" bIns="46038" anchor="ctr" anchorCtr="0"/>
            <a:p>
              <a:pPr algn="ctr"/>
              <a:r>
                <a:rPr sz="2800"/>
                <a:t>Receipts Clerk</a:t>
              </a:r>
              <a:endParaRPr sz="2800"/>
            </a:p>
          </p:txBody>
        </p:sp>
        <p:sp>
          <p:nvSpPr>
            <p:cNvPr id="58390" name="Rectangles 58389"/>
            <p:cNvSpPr/>
            <p:nvPr/>
          </p:nvSpPr>
          <p:spPr>
            <a:xfrm>
              <a:off x="711" y="3470"/>
              <a:ext cx="1351" cy="462"/>
            </a:xfrm>
            <a:prstGeom prst="rect">
              <a:avLst/>
            </a:prstGeom>
            <a:solidFill>
              <a:schemeClr val="bg1"/>
            </a:solidFill>
            <a:ln w="12700" cap="flat" cmpd="sng">
              <a:solidFill>
                <a:schemeClr val="tx1"/>
              </a:solidFill>
              <a:prstDash val="solid"/>
              <a:miter/>
              <a:headEnd type="none" w="med" len="med"/>
              <a:tailEnd type="none" w="med" len="med"/>
            </a:ln>
          </p:spPr>
          <p:txBody>
            <a:bodyPr lIns="92075" tIns="46038" rIns="92075" bIns="46038" anchor="ctr" anchorCtr="0"/>
            <a:p>
              <a:pPr algn="ctr"/>
              <a:r>
                <a:rPr sz="2800"/>
                <a:t>Cash</a:t>
              </a:r>
              <a:endParaRPr sz="2800"/>
            </a:p>
          </p:txBody>
        </p:sp>
        <p:sp>
          <p:nvSpPr>
            <p:cNvPr id="58391" name="Straight Connector 58390"/>
            <p:cNvSpPr/>
            <p:nvPr/>
          </p:nvSpPr>
          <p:spPr>
            <a:xfrm>
              <a:off x="2001" y="2867"/>
              <a:ext cx="297" cy="0"/>
            </a:xfrm>
            <a:prstGeom prst="line">
              <a:avLst/>
            </a:prstGeom>
            <a:ln w="12700" cap="flat" cmpd="sng">
              <a:solidFill>
                <a:schemeClr val="tx1"/>
              </a:solidFill>
              <a:prstDash val="solid"/>
              <a:headEnd type="none" w="sm" len="sm"/>
              <a:tailEnd type="none" w="sm" len="sm"/>
            </a:ln>
          </p:spPr>
        </p:sp>
        <p:sp>
          <p:nvSpPr>
            <p:cNvPr id="58392" name="Straight Connector 58391"/>
            <p:cNvSpPr/>
            <p:nvPr/>
          </p:nvSpPr>
          <p:spPr>
            <a:xfrm>
              <a:off x="3669" y="3278"/>
              <a:ext cx="297" cy="159"/>
            </a:xfrm>
            <a:prstGeom prst="line">
              <a:avLst/>
            </a:prstGeom>
            <a:ln w="12700" cap="flat" cmpd="sng">
              <a:solidFill>
                <a:schemeClr val="tx1"/>
              </a:solidFill>
              <a:prstDash val="solid"/>
              <a:headEnd type="none" w="sm" len="sm"/>
              <a:tailEnd type="none" w="sm" len="sm"/>
            </a:ln>
          </p:spPr>
        </p:sp>
        <p:sp>
          <p:nvSpPr>
            <p:cNvPr id="58393" name="Straight Connector 58392"/>
            <p:cNvSpPr/>
            <p:nvPr/>
          </p:nvSpPr>
          <p:spPr>
            <a:xfrm flipV="1">
              <a:off x="2066" y="3264"/>
              <a:ext cx="233" cy="202"/>
            </a:xfrm>
            <a:prstGeom prst="line">
              <a:avLst/>
            </a:prstGeom>
            <a:ln w="12700" cap="flat" cmpd="sng">
              <a:solidFill>
                <a:schemeClr val="tx1"/>
              </a:solidFill>
              <a:prstDash val="solid"/>
              <a:headEnd type="none" w="sm" len="sm"/>
              <a:tailEnd type="none" w="sm" len="sm"/>
            </a:ln>
          </p:spPr>
        </p:sp>
        <p:sp>
          <p:nvSpPr>
            <p:cNvPr id="58394" name="Rectangles 58393"/>
            <p:cNvSpPr/>
            <p:nvPr/>
          </p:nvSpPr>
          <p:spPr>
            <a:xfrm>
              <a:off x="1986" y="2679"/>
              <a:ext cx="435" cy="212"/>
            </a:xfrm>
            <a:prstGeom prst="rect">
              <a:avLst/>
            </a:prstGeom>
            <a:noFill/>
            <a:ln w="9525">
              <a:noFill/>
            </a:ln>
          </p:spPr>
          <p:txBody>
            <a:bodyPr lIns="92075" tIns="46038" rIns="92075" bIns="46038"/>
            <a:p>
              <a:r>
                <a:rPr sz="1600"/>
                <a:t>(0,*)</a:t>
              </a:r>
              <a:endParaRPr sz="1600"/>
            </a:p>
          </p:txBody>
        </p:sp>
        <p:sp>
          <p:nvSpPr>
            <p:cNvPr id="58395" name="Rectangles 58394"/>
            <p:cNvSpPr/>
            <p:nvPr/>
          </p:nvSpPr>
          <p:spPr>
            <a:xfrm>
              <a:off x="3294" y="2622"/>
              <a:ext cx="436" cy="212"/>
            </a:xfrm>
            <a:prstGeom prst="rect">
              <a:avLst/>
            </a:prstGeom>
            <a:noFill/>
            <a:ln w="9525">
              <a:noFill/>
            </a:ln>
          </p:spPr>
          <p:txBody>
            <a:bodyPr lIns="92075" tIns="46038" rIns="92075" bIns="46038"/>
            <a:p>
              <a:r>
                <a:rPr sz="1600"/>
                <a:t>(0,*)</a:t>
              </a:r>
              <a:endParaRPr sz="1600"/>
            </a:p>
          </p:txBody>
        </p:sp>
        <p:sp>
          <p:nvSpPr>
            <p:cNvPr id="58396" name="Rectangles 58395"/>
            <p:cNvSpPr/>
            <p:nvPr/>
          </p:nvSpPr>
          <p:spPr>
            <a:xfrm>
              <a:off x="3335" y="3266"/>
              <a:ext cx="434" cy="212"/>
            </a:xfrm>
            <a:prstGeom prst="rect">
              <a:avLst/>
            </a:prstGeom>
            <a:noFill/>
            <a:ln w="9525">
              <a:noFill/>
            </a:ln>
          </p:spPr>
          <p:txBody>
            <a:bodyPr lIns="92075" tIns="46038" rIns="92075" bIns="46038"/>
            <a:p>
              <a:r>
                <a:rPr sz="1600"/>
                <a:t>(0,*)</a:t>
              </a:r>
              <a:endParaRPr sz="1600"/>
            </a:p>
          </p:txBody>
        </p:sp>
        <p:sp>
          <p:nvSpPr>
            <p:cNvPr id="58397" name="Rectangles 58396"/>
            <p:cNvSpPr/>
            <p:nvPr/>
          </p:nvSpPr>
          <p:spPr>
            <a:xfrm>
              <a:off x="3622" y="3432"/>
              <a:ext cx="434" cy="212"/>
            </a:xfrm>
            <a:prstGeom prst="rect">
              <a:avLst/>
            </a:prstGeom>
            <a:noFill/>
            <a:ln w="9525">
              <a:noFill/>
            </a:ln>
          </p:spPr>
          <p:txBody>
            <a:bodyPr lIns="92075" tIns="46038" rIns="92075" bIns="46038"/>
            <a:p>
              <a:r>
                <a:rPr sz="1600"/>
                <a:t>(1,1)</a:t>
              </a:r>
              <a:endParaRPr sz="1600"/>
            </a:p>
          </p:txBody>
        </p:sp>
        <p:sp>
          <p:nvSpPr>
            <p:cNvPr id="58398" name="Rectangles 58397"/>
            <p:cNvSpPr/>
            <p:nvPr/>
          </p:nvSpPr>
          <p:spPr>
            <a:xfrm>
              <a:off x="2051" y="3454"/>
              <a:ext cx="435" cy="212"/>
            </a:xfrm>
            <a:prstGeom prst="rect">
              <a:avLst/>
            </a:prstGeom>
            <a:noFill/>
            <a:ln w="9525">
              <a:noFill/>
            </a:ln>
          </p:spPr>
          <p:txBody>
            <a:bodyPr lIns="92075" tIns="46038" rIns="92075" bIns="46038"/>
            <a:p>
              <a:r>
                <a:rPr sz="1600"/>
                <a:t>(1,1)</a:t>
              </a:r>
              <a:endParaRPr sz="1600"/>
            </a:p>
          </p:txBody>
        </p:sp>
        <p:sp>
          <p:nvSpPr>
            <p:cNvPr id="58399" name="Rectangles 58398"/>
            <p:cNvSpPr/>
            <p:nvPr/>
          </p:nvSpPr>
          <p:spPr>
            <a:xfrm>
              <a:off x="2283" y="3285"/>
              <a:ext cx="436" cy="212"/>
            </a:xfrm>
            <a:prstGeom prst="rect">
              <a:avLst/>
            </a:prstGeom>
            <a:noFill/>
            <a:ln w="9525">
              <a:noFill/>
            </a:ln>
          </p:spPr>
          <p:txBody>
            <a:bodyPr lIns="92075" tIns="46038" rIns="92075" bIns="46038"/>
            <a:p>
              <a:r>
                <a:rPr sz="1600"/>
                <a:t>(0,*)</a:t>
              </a:r>
              <a:endParaRPr sz="1600"/>
            </a:p>
          </p:txBody>
        </p:sp>
        <p:sp>
          <p:nvSpPr>
            <p:cNvPr id="58400" name="Straight Connector 58399"/>
            <p:cNvSpPr/>
            <p:nvPr/>
          </p:nvSpPr>
          <p:spPr>
            <a:xfrm flipV="1">
              <a:off x="3663" y="2587"/>
              <a:ext cx="240" cy="220"/>
            </a:xfrm>
            <a:prstGeom prst="line">
              <a:avLst/>
            </a:prstGeom>
            <a:ln w="12700" cap="flat" cmpd="sng">
              <a:solidFill>
                <a:schemeClr val="tx1"/>
              </a:solidFill>
              <a:prstDash val="solid"/>
              <a:headEnd type="none" w="sm" len="sm"/>
              <a:tailEnd type="none" w="sm" len="sm"/>
            </a:ln>
          </p:spPr>
        </p:sp>
        <p:sp>
          <p:nvSpPr>
            <p:cNvPr id="58401" name="Rectangles 58400"/>
            <p:cNvSpPr/>
            <p:nvPr/>
          </p:nvSpPr>
          <p:spPr>
            <a:xfrm>
              <a:off x="3528" y="2439"/>
              <a:ext cx="434" cy="212"/>
            </a:xfrm>
            <a:prstGeom prst="rect">
              <a:avLst/>
            </a:prstGeom>
            <a:noFill/>
            <a:ln w="9525">
              <a:noFill/>
            </a:ln>
          </p:spPr>
          <p:txBody>
            <a:bodyPr lIns="92075" tIns="46038" rIns="92075" bIns="46038"/>
            <a:p>
              <a:r>
                <a:rPr sz="1600"/>
                <a:t>(1,1)</a:t>
              </a:r>
              <a:endParaRPr sz="1600"/>
            </a:p>
          </p:txBody>
        </p:sp>
        <p:sp>
          <p:nvSpPr>
            <p:cNvPr id="58402" name="Rectangles 58401"/>
            <p:cNvSpPr/>
            <p:nvPr/>
          </p:nvSpPr>
          <p:spPr>
            <a:xfrm>
              <a:off x="638" y="2871"/>
              <a:ext cx="1350" cy="463"/>
            </a:xfrm>
            <a:prstGeom prst="rect">
              <a:avLst/>
            </a:prstGeom>
            <a:solidFill>
              <a:schemeClr val="bg1"/>
            </a:solidFill>
            <a:ln w="12700" cap="flat" cmpd="sng">
              <a:solidFill>
                <a:schemeClr val="tx1"/>
              </a:solidFill>
              <a:prstDash val="solid"/>
              <a:miter/>
              <a:headEnd type="none" w="med" len="med"/>
              <a:tailEnd type="none" w="med" len="med"/>
            </a:ln>
          </p:spPr>
          <p:txBody>
            <a:bodyPr lIns="92075" tIns="46038" rIns="92075" bIns="46038" anchor="ctr" anchorCtr="0"/>
            <a:p>
              <a:pPr algn="ctr"/>
              <a:r>
                <a:rPr sz="2800"/>
                <a:t>Store</a:t>
              </a:r>
              <a:endParaRPr sz="2800"/>
            </a:p>
          </p:txBody>
        </p:sp>
        <p:sp>
          <p:nvSpPr>
            <p:cNvPr id="58403" name="Rectangles 58402"/>
            <p:cNvSpPr/>
            <p:nvPr/>
          </p:nvSpPr>
          <p:spPr>
            <a:xfrm>
              <a:off x="1690" y="2688"/>
              <a:ext cx="435" cy="212"/>
            </a:xfrm>
            <a:prstGeom prst="rect">
              <a:avLst/>
            </a:prstGeom>
            <a:noFill/>
            <a:ln w="9525">
              <a:noFill/>
            </a:ln>
          </p:spPr>
          <p:txBody>
            <a:bodyPr lIns="92075" tIns="46038" rIns="92075" bIns="46038"/>
            <a:p>
              <a:r>
                <a:rPr sz="1600"/>
                <a:t>(1,1)</a:t>
              </a:r>
              <a:endParaRPr sz="1600"/>
            </a:p>
          </p:txBody>
        </p:sp>
        <p:sp>
          <p:nvSpPr>
            <p:cNvPr id="58404" name="Straight Connector 58403"/>
            <p:cNvSpPr/>
            <p:nvPr/>
          </p:nvSpPr>
          <p:spPr>
            <a:xfrm>
              <a:off x="2913" y="1968"/>
              <a:ext cx="0" cy="837"/>
            </a:xfrm>
            <a:prstGeom prst="line">
              <a:avLst/>
            </a:prstGeom>
            <a:ln w="12700" cap="flat" cmpd="sng">
              <a:solidFill>
                <a:schemeClr val="tx1"/>
              </a:solidFill>
              <a:prstDash val="solid"/>
              <a:headEnd type="none" w="sm" len="sm"/>
              <a:tailEnd type="none" w="sm" len="sm"/>
            </a:ln>
          </p:spPr>
        </p:sp>
        <p:sp>
          <p:nvSpPr>
            <p:cNvPr id="58405" name="Rectangles 58404"/>
            <p:cNvSpPr/>
            <p:nvPr/>
          </p:nvSpPr>
          <p:spPr>
            <a:xfrm>
              <a:off x="2580" y="2619"/>
              <a:ext cx="436" cy="212"/>
            </a:xfrm>
            <a:prstGeom prst="rect">
              <a:avLst/>
            </a:prstGeom>
            <a:noFill/>
            <a:ln w="9525">
              <a:noFill/>
            </a:ln>
          </p:spPr>
          <p:txBody>
            <a:bodyPr lIns="92075" tIns="46038" rIns="92075" bIns="46038"/>
            <a:p>
              <a:r>
                <a:rPr sz="1600"/>
                <a:t>(0,*)</a:t>
              </a:r>
              <a:endParaRPr sz="1600"/>
            </a:p>
          </p:txBody>
        </p:sp>
        <p:sp>
          <p:nvSpPr>
            <p:cNvPr id="58406" name="Rectangles 58405"/>
            <p:cNvSpPr/>
            <p:nvPr/>
          </p:nvSpPr>
          <p:spPr>
            <a:xfrm>
              <a:off x="2558" y="1964"/>
              <a:ext cx="436" cy="212"/>
            </a:xfrm>
            <a:prstGeom prst="rect">
              <a:avLst/>
            </a:prstGeom>
            <a:noFill/>
            <a:ln w="9525">
              <a:noFill/>
            </a:ln>
          </p:spPr>
          <p:txBody>
            <a:bodyPr lIns="92075" tIns="46038" rIns="92075" bIns="46038"/>
            <a:p>
              <a:r>
                <a:rPr sz="1600"/>
                <a:t>(1,*)</a:t>
              </a:r>
              <a:endParaRPr sz="1600"/>
            </a:p>
          </p:txBody>
        </p:sp>
      </p:grpSp>
    </p:spTree>
  </p:cSld>
  <p:clrMapOvr>
    <a:masterClrMapping/>
  </p:clrMapOvr>
  <p:transition>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s 60417"/>
          <p:cNvSpPr/>
          <p:nvPr/>
        </p:nvSpPr>
        <p:spPr>
          <a:xfrm>
            <a:off x="6350" y="220663"/>
            <a:ext cx="3568700" cy="1773237"/>
          </a:xfrm>
          <a:prstGeom prst="rect">
            <a:avLst/>
          </a:prstGeom>
          <a:solidFill>
            <a:srgbClr val="00B7A5"/>
          </a:solidFill>
          <a:ln w="12700" cap="flat" cmpd="sng">
            <a:solidFill>
              <a:schemeClr val="tx1"/>
            </a:solidFill>
            <a:prstDash val="solid"/>
            <a:miter/>
            <a:headEnd type="none" w="med" len="med"/>
            <a:tailEnd type="none" w="med" len="med"/>
          </a:ln>
          <a:effectLst>
            <a:outerShdw dist="107763" dir="2699999" algn="ctr" rotWithShape="0">
              <a:schemeClr val="bg2"/>
            </a:outerShdw>
          </a:effectLst>
        </p:spPr>
        <p:txBody>
          <a:bodyPr/>
          <a:p>
            <a:endParaRPr lang="en-US"/>
          </a:p>
        </p:txBody>
      </p:sp>
      <p:sp>
        <p:nvSpPr>
          <p:cNvPr id="60419" name="Rectangles 60418"/>
          <p:cNvSpPr/>
          <p:nvPr/>
        </p:nvSpPr>
        <p:spPr>
          <a:xfrm>
            <a:off x="60325" y="211138"/>
            <a:ext cx="3570288" cy="1920875"/>
          </a:xfrm>
          <a:prstGeom prst="rect">
            <a:avLst/>
          </a:prstGeom>
          <a:noFill/>
          <a:ln w="9525">
            <a:noFill/>
          </a:ln>
        </p:spPr>
        <p:txBody>
          <a:bodyPr wrap="none" lIns="92075" tIns="46038" rIns="92075" bIns="46038">
            <a:spAutoFit/>
          </a:bodyPr>
          <a:p>
            <a:r>
              <a:rPr sz="4000" err="1"/>
              <a:t>McKell’s</a:t>
            </a:r>
            <a:r>
              <a:rPr sz="4000"/>
              <a:t> Retail </a:t>
            </a:r>
            <a:endParaRPr sz="4000"/>
          </a:p>
          <a:p>
            <a:r>
              <a:rPr sz="4000"/>
              <a:t>Sale Store</a:t>
            </a:r>
            <a:endParaRPr sz="4000"/>
          </a:p>
          <a:p>
            <a:r>
              <a:rPr sz="4000"/>
              <a:t>Tables:</a:t>
            </a:r>
            <a:endParaRPr sz="4000"/>
          </a:p>
        </p:txBody>
      </p:sp>
      <p:sp>
        <p:nvSpPr>
          <p:cNvPr id="60420" name="Rectangles 60419"/>
          <p:cNvSpPr/>
          <p:nvPr/>
        </p:nvSpPr>
        <p:spPr>
          <a:xfrm>
            <a:off x="60325" y="3800475"/>
            <a:ext cx="3444875" cy="485775"/>
          </a:xfrm>
          <a:prstGeom prst="rect">
            <a:avLst/>
          </a:prstGeom>
          <a:noFill/>
          <a:ln w="9525">
            <a:noFill/>
          </a:ln>
        </p:spPr>
        <p:txBody>
          <a:bodyPr/>
          <a:p>
            <a:endParaRPr lang="en-US"/>
          </a:p>
        </p:txBody>
      </p:sp>
      <p:sp>
        <p:nvSpPr>
          <p:cNvPr id="60421" name="Rectangles 60420"/>
          <p:cNvSpPr/>
          <p:nvPr/>
        </p:nvSpPr>
        <p:spPr>
          <a:xfrm>
            <a:off x="60325" y="3125788"/>
            <a:ext cx="2397125" cy="519112"/>
          </a:xfrm>
          <a:prstGeom prst="rect">
            <a:avLst/>
          </a:prstGeom>
          <a:noFill/>
          <a:ln w="9525">
            <a:noFill/>
          </a:ln>
        </p:spPr>
        <p:txBody>
          <a:bodyPr lIns="92075" tIns="46038" rIns="92075" bIns="46038">
            <a:spAutoFit/>
          </a:bodyPr>
          <a:p>
            <a:r>
              <a:rPr sz="2800" u="sng"/>
              <a:t>Merchandise</a:t>
            </a:r>
            <a:endParaRPr sz="2800" u="sng"/>
          </a:p>
        </p:txBody>
      </p:sp>
      <p:sp>
        <p:nvSpPr>
          <p:cNvPr id="60422" name="Rectangles 60421"/>
          <p:cNvSpPr/>
          <p:nvPr/>
        </p:nvSpPr>
        <p:spPr>
          <a:xfrm>
            <a:off x="60325" y="5268913"/>
            <a:ext cx="2225675" cy="519112"/>
          </a:xfrm>
          <a:prstGeom prst="rect">
            <a:avLst/>
          </a:prstGeom>
          <a:noFill/>
          <a:ln w="9525">
            <a:noFill/>
          </a:ln>
        </p:spPr>
        <p:txBody>
          <a:bodyPr lIns="92075" tIns="46038" rIns="92075" bIns="46038">
            <a:spAutoFit/>
          </a:bodyPr>
          <a:p>
            <a:r>
              <a:rPr sz="2800" u="sng"/>
              <a:t>Customer</a:t>
            </a:r>
            <a:endParaRPr sz="2800" u="sng"/>
          </a:p>
        </p:txBody>
      </p:sp>
      <p:sp>
        <p:nvSpPr>
          <p:cNvPr id="60423" name="Rectangles 60422"/>
          <p:cNvSpPr/>
          <p:nvPr/>
        </p:nvSpPr>
        <p:spPr>
          <a:xfrm>
            <a:off x="60325" y="5768975"/>
            <a:ext cx="2209800" cy="519113"/>
          </a:xfrm>
          <a:prstGeom prst="rect">
            <a:avLst/>
          </a:prstGeom>
          <a:noFill/>
          <a:ln w="9525">
            <a:noFill/>
          </a:ln>
        </p:spPr>
        <p:txBody>
          <a:bodyPr lIns="92075" tIns="46038" rIns="92075" bIns="46038">
            <a:spAutoFit/>
          </a:bodyPr>
          <a:p>
            <a:r>
              <a:rPr sz="2800" u="sng"/>
              <a:t>Salesperson</a:t>
            </a:r>
            <a:endParaRPr sz="2800" u="sng"/>
          </a:p>
        </p:txBody>
      </p:sp>
      <p:sp>
        <p:nvSpPr>
          <p:cNvPr id="60424" name="Rectangles 60423"/>
          <p:cNvSpPr/>
          <p:nvPr/>
        </p:nvSpPr>
        <p:spPr>
          <a:xfrm>
            <a:off x="60325" y="3697288"/>
            <a:ext cx="3657600" cy="519112"/>
          </a:xfrm>
          <a:prstGeom prst="rect">
            <a:avLst/>
          </a:prstGeom>
          <a:noFill/>
          <a:ln w="9525">
            <a:noFill/>
          </a:ln>
        </p:spPr>
        <p:txBody>
          <a:bodyPr lIns="92075" tIns="46038" rIns="92075" bIns="46038">
            <a:spAutoFit/>
          </a:bodyPr>
          <a:p>
            <a:r>
              <a:rPr sz="2800" u="sng"/>
              <a:t>Sale-Merchandise</a:t>
            </a:r>
            <a:endParaRPr sz="2800" u="sng"/>
          </a:p>
        </p:txBody>
      </p:sp>
      <p:sp>
        <p:nvSpPr>
          <p:cNvPr id="60425" name="Rectangles 60424"/>
          <p:cNvSpPr/>
          <p:nvPr/>
        </p:nvSpPr>
        <p:spPr>
          <a:xfrm>
            <a:off x="60325" y="4419600"/>
            <a:ext cx="1368425" cy="519113"/>
          </a:xfrm>
          <a:prstGeom prst="rect">
            <a:avLst/>
          </a:prstGeom>
          <a:noFill/>
          <a:ln w="9525">
            <a:noFill/>
          </a:ln>
        </p:spPr>
        <p:txBody>
          <a:bodyPr wrap="none" lIns="92075" tIns="46038" rIns="92075" bIns="46038">
            <a:spAutoFit/>
          </a:bodyPr>
          <a:p>
            <a:r>
              <a:rPr sz="2800" u="sng"/>
              <a:t>Register</a:t>
            </a:r>
            <a:endParaRPr sz="2800" u="sng"/>
          </a:p>
        </p:txBody>
      </p:sp>
      <p:sp>
        <p:nvSpPr>
          <p:cNvPr id="60426" name="Rectangles 60425"/>
          <p:cNvSpPr/>
          <p:nvPr/>
        </p:nvSpPr>
        <p:spPr>
          <a:xfrm>
            <a:off x="3224213" y="1428750"/>
            <a:ext cx="5494337" cy="3833813"/>
          </a:xfrm>
          <a:prstGeom prst="rect">
            <a:avLst/>
          </a:prstGeom>
          <a:solidFill>
            <a:srgbClr val="CECECE"/>
          </a:solidFill>
          <a:ln w="47625" cap="flat" cmpd="thinThick">
            <a:solidFill>
              <a:schemeClr val="tx1"/>
            </a:solidFill>
            <a:prstDash val="solid"/>
            <a:miter/>
            <a:headEnd type="none" w="med" len="med"/>
            <a:tailEnd type="none" w="med" len="med"/>
          </a:ln>
          <a:effectLst>
            <a:outerShdw dist="107763" dir="2699999" algn="ctr" rotWithShape="0">
              <a:schemeClr val="bg2"/>
            </a:outerShdw>
          </a:effectLst>
        </p:spPr>
        <p:txBody>
          <a:bodyPr/>
          <a:p>
            <a:endParaRPr lang="en-US"/>
          </a:p>
        </p:txBody>
      </p:sp>
      <p:sp>
        <p:nvSpPr>
          <p:cNvPr id="60427" name="Oval 60426"/>
          <p:cNvSpPr/>
          <p:nvPr/>
        </p:nvSpPr>
        <p:spPr>
          <a:xfrm>
            <a:off x="3517900" y="1563688"/>
            <a:ext cx="4894263" cy="811212"/>
          </a:xfrm>
          <a:prstGeom prst="ellipse">
            <a:avLst/>
          </a:prstGeom>
          <a:solidFill>
            <a:srgbClr val="F76681"/>
          </a:solidFill>
          <a:ln w="12700" cap="flat" cmpd="sng">
            <a:solidFill>
              <a:schemeClr val="tx1"/>
            </a:solidFill>
            <a:prstDash val="solid"/>
            <a:headEnd type="none" w="med" len="med"/>
            <a:tailEnd type="none" w="med" len="med"/>
          </a:ln>
        </p:spPr>
        <p:txBody>
          <a:bodyPr/>
          <a:p>
            <a:endParaRPr lang="en-US"/>
          </a:p>
        </p:txBody>
      </p:sp>
      <p:sp>
        <p:nvSpPr>
          <p:cNvPr id="60428" name="Rectangles 60427"/>
          <p:cNvSpPr/>
          <p:nvPr/>
        </p:nvSpPr>
        <p:spPr>
          <a:xfrm>
            <a:off x="3641725" y="1735138"/>
            <a:ext cx="4686300" cy="4033837"/>
          </a:xfrm>
          <a:prstGeom prst="rect">
            <a:avLst/>
          </a:prstGeom>
          <a:noFill/>
          <a:ln w="9525">
            <a:noFill/>
          </a:ln>
        </p:spPr>
        <p:txBody>
          <a:bodyPr lIns="57150" tIns="30162" rIns="57150" bIns="30162">
            <a:spAutoFit/>
          </a:bodyPr>
          <a:p>
            <a:pPr algn="ctr" defTabSz="338455"/>
            <a:r>
              <a:rPr i="1">
                <a:latin typeface="Arial" panose="020B0604020202020204" pitchFamily="34" charset="0"/>
              </a:rPr>
              <a:t>We are able to satisfy multiple views </a:t>
            </a:r>
            <a:endParaRPr i="1">
              <a:latin typeface="Arial" panose="020B0604020202020204" pitchFamily="34" charset="0"/>
            </a:endParaRPr>
          </a:p>
          <a:p>
            <a:pPr algn="ctr" defTabSz="338455"/>
            <a:r>
              <a:rPr i="1">
                <a:latin typeface="Arial" panose="020B0604020202020204" pitchFamily="34" charset="0"/>
              </a:rPr>
              <a:t>by the data we collect</a:t>
            </a:r>
            <a:r>
              <a:rPr sz="1700">
                <a:latin typeface="Arial" panose="020B0604020202020204" pitchFamily="34" charset="0"/>
              </a:rPr>
              <a:t>:</a:t>
            </a:r>
            <a:endParaRPr sz="1700">
              <a:latin typeface="Arial" panose="020B0604020202020204" pitchFamily="34" charset="0"/>
            </a:endParaRPr>
          </a:p>
          <a:p>
            <a:pPr algn="ctr" defTabSz="338455"/>
            <a:endParaRPr sz="1700">
              <a:latin typeface="Arial" panose="020B0604020202020204" pitchFamily="34" charset="0"/>
            </a:endParaRPr>
          </a:p>
          <a:p>
            <a:pPr algn="ctr" defTabSz="338455"/>
            <a:endParaRPr sz="1700">
              <a:latin typeface="Arial" panose="020B0604020202020204" pitchFamily="34" charset="0"/>
            </a:endParaRPr>
          </a:p>
          <a:p>
            <a:pPr algn="ctr" defTabSz="338455">
              <a:buChar char="•"/>
            </a:pPr>
            <a:r>
              <a:rPr sz="1700">
                <a:solidFill>
                  <a:schemeClr val="bg2"/>
                </a:solidFill>
                <a:latin typeface="Arial" panose="020B0604020202020204" pitchFamily="34" charset="0"/>
              </a:rPr>
              <a:t>What happened?</a:t>
            </a:r>
            <a:endParaRPr sz="1700">
              <a:solidFill>
                <a:schemeClr val="bg2"/>
              </a:solidFill>
              <a:latin typeface="Arial" panose="020B0604020202020204" pitchFamily="34" charset="0"/>
            </a:endParaRPr>
          </a:p>
          <a:p>
            <a:pPr algn="ctr" defTabSz="338455">
              <a:buChar char="•"/>
            </a:pPr>
            <a:r>
              <a:rPr sz="1700">
                <a:solidFill>
                  <a:schemeClr val="bg2"/>
                </a:solidFill>
                <a:latin typeface="Arial" panose="020B0604020202020204" pitchFamily="34" charset="0"/>
              </a:rPr>
              <a:t>When?</a:t>
            </a:r>
            <a:endParaRPr sz="1700">
              <a:solidFill>
                <a:schemeClr val="bg2"/>
              </a:solidFill>
              <a:latin typeface="Arial" panose="020B0604020202020204" pitchFamily="34" charset="0"/>
            </a:endParaRPr>
          </a:p>
          <a:p>
            <a:pPr algn="ctr" defTabSz="338455"/>
            <a:endParaRPr sz="1700">
              <a:solidFill>
                <a:schemeClr val="bg2"/>
              </a:solidFill>
              <a:latin typeface="Arial" panose="020B0604020202020204" pitchFamily="34" charset="0"/>
            </a:endParaRPr>
          </a:p>
          <a:p>
            <a:pPr algn="ctr" defTabSz="338455">
              <a:buChar char="•"/>
            </a:pPr>
            <a:r>
              <a:rPr sz="1700">
                <a:solidFill>
                  <a:schemeClr val="bg2"/>
                </a:solidFill>
                <a:latin typeface="Arial" panose="020B0604020202020204" pitchFamily="34" charset="0"/>
              </a:rPr>
              <a:t>What resources were involved and how much?</a:t>
            </a:r>
            <a:endParaRPr sz="1700">
              <a:solidFill>
                <a:schemeClr val="bg2"/>
              </a:solidFill>
              <a:latin typeface="Arial" panose="020B0604020202020204" pitchFamily="34" charset="0"/>
            </a:endParaRPr>
          </a:p>
          <a:p>
            <a:pPr algn="ctr" defTabSz="338455"/>
            <a:endParaRPr sz="1700">
              <a:solidFill>
                <a:schemeClr val="bg2"/>
              </a:solidFill>
              <a:latin typeface="Arial" panose="020B0604020202020204" pitchFamily="34" charset="0"/>
            </a:endParaRPr>
          </a:p>
          <a:p>
            <a:pPr algn="ctr" defTabSz="338455">
              <a:buChar char="•"/>
            </a:pPr>
            <a:r>
              <a:rPr sz="1700">
                <a:solidFill>
                  <a:schemeClr val="bg2"/>
                </a:solidFill>
                <a:latin typeface="Arial" panose="020B0604020202020204" pitchFamily="34" charset="0"/>
              </a:rPr>
              <a:t>Where did it occur?</a:t>
            </a:r>
            <a:endParaRPr sz="1700">
              <a:solidFill>
                <a:schemeClr val="bg2"/>
              </a:solidFill>
              <a:latin typeface="Arial" panose="020B0604020202020204" pitchFamily="34" charset="0"/>
            </a:endParaRPr>
          </a:p>
          <a:p>
            <a:pPr algn="ctr" defTabSz="338455"/>
            <a:endParaRPr sz="1700">
              <a:solidFill>
                <a:schemeClr val="bg2"/>
              </a:solidFill>
              <a:latin typeface="Arial" panose="020B0604020202020204" pitchFamily="34" charset="0"/>
            </a:endParaRPr>
          </a:p>
          <a:p>
            <a:pPr algn="ctr" defTabSz="338455">
              <a:buChar char="•"/>
            </a:pPr>
            <a:r>
              <a:rPr sz="1700">
                <a:solidFill>
                  <a:schemeClr val="bg2"/>
                </a:solidFill>
                <a:latin typeface="Arial" panose="020B0604020202020204" pitchFamily="34" charset="0"/>
              </a:rPr>
              <a:t>Who was involved and what roles did they play?</a:t>
            </a:r>
            <a:endParaRPr sz="1700">
              <a:solidFill>
                <a:schemeClr val="bg2"/>
              </a:solidFill>
              <a:latin typeface="Arial" panose="020B0604020202020204" pitchFamily="34" charset="0"/>
            </a:endParaRPr>
          </a:p>
          <a:p>
            <a:pPr algn="ctr" defTabSz="338455"/>
            <a:endParaRPr sz="1700">
              <a:solidFill>
                <a:schemeClr val="bg2"/>
              </a:solidFill>
              <a:latin typeface="Arial" panose="020B0604020202020204" pitchFamily="34" charset="0"/>
            </a:endParaRPr>
          </a:p>
          <a:p>
            <a:pPr algn="ctr" defTabSz="338455"/>
            <a:endParaRPr sz="1700">
              <a:solidFill>
                <a:schemeClr val="bg2"/>
              </a:solidFill>
              <a:latin typeface="Arial" panose="020B0604020202020204" pitchFamily="34" charset="0"/>
            </a:endParaRPr>
          </a:p>
        </p:txBody>
      </p:sp>
      <p:sp>
        <p:nvSpPr>
          <p:cNvPr id="60429" name="Rectangles 60428"/>
          <p:cNvSpPr/>
          <p:nvPr/>
        </p:nvSpPr>
        <p:spPr>
          <a:xfrm>
            <a:off x="60325" y="2268538"/>
            <a:ext cx="1082675" cy="519112"/>
          </a:xfrm>
          <a:prstGeom prst="rect">
            <a:avLst/>
          </a:prstGeom>
          <a:noFill/>
          <a:ln w="9525">
            <a:noFill/>
          </a:ln>
        </p:spPr>
        <p:txBody>
          <a:bodyPr lIns="92075" tIns="46038" rIns="92075" bIns="46038">
            <a:spAutoFit/>
          </a:bodyPr>
          <a:p>
            <a:r>
              <a:rPr sz="2800" u="sng"/>
              <a:t>Sale</a:t>
            </a:r>
            <a:endParaRPr sz="2800" u="sng"/>
          </a:p>
        </p:txBody>
      </p:sp>
      <p:sp>
        <p:nvSpPr>
          <p:cNvPr id="60430" name="Straight Connector 60429"/>
          <p:cNvSpPr/>
          <p:nvPr/>
        </p:nvSpPr>
        <p:spPr>
          <a:xfrm>
            <a:off x="1050925" y="2500313"/>
            <a:ext cx="3581400" cy="357187"/>
          </a:xfrm>
          <a:prstGeom prst="line">
            <a:avLst/>
          </a:prstGeom>
          <a:ln w="12700" cap="flat" cmpd="sng">
            <a:solidFill>
              <a:schemeClr val="tx1"/>
            </a:solidFill>
            <a:prstDash val="solid"/>
            <a:headEnd type="none" w="sm" len="sm"/>
            <a:tailEnd type="stealth" w="med" len="lg"/>
          </a:ln>
        </p:spPr>
      </p:sp>
      <p:sp>
        <p:nvSpPr>
          <p:cNvPr id="60431" name="Straight Connector 60430"/>
          <p:cNvSpPr/>
          <p:nvPr/>
        </p:nvSpPr>
        <p:spPr>
          <a:xfrm>
            <a:off x="2438400" y="3643313"/>
            <a:ext cx="1143000" cy="0"/>
          </a:xfrm>
          <a:prstGeom prst="line">
            <a:avLst/>
          </a:prstGeom>
          <a:ln w="12700" cap="flat" cmpd="sng">
            <a:solidFill>
              <a:schemeClr val="tx1"/>
            </a:solidFill>
            <a:prstDash val="solid"/>
            <a:headEnd type="none" w="sm" len="sm"/>
            <a:tailEnd type="stealth" w="med" len="lg"/>
          </a:ln>
        </p:spPr>
      </p:sp>
      <p:sp>
        <p:nvSpPr>
          <p:cNvPr id="60432" name="Straight Connector 60431"/>
          <p:cNvSpPr/>
          <p:nvPr/>
        </p:nvSpPr>
        <p:spPr>
          <a:xfrm flipV="1">
            <a:off x="1524000" y="4143375"/>
            <a:ext cx="3200400" cy="571500"/>
          </a:xfrm>
          <a:prstGeom prst="line">
            <a:avLst/>
          </a:prstGeom>
          <a:ln w="12700" cap="flat" cmpd="sng">
            <a:solidFill>
              <a:schemeClr val="tx1"/>
            </a:solidFill>
            <a:prstDash val="solid"/>
            <a:headEnd type="none" w="sm" len="sm"/>
            <a:tailEnd type="stealth" w="med" len="lg"/>
          </a:ln>
        </p:spPr>
      </p:sp>
      <p:sp>
        <p:nvSpPr>
          <p:cNvPr id="60433" name="Straight Connector 60432"/>
          <p:cNvSpPr/>
          <p:nvPr/>
        </p:nvSpPr>
        <p:spPr>
          <a:xfrm flipV="1">
            <a:off x="1752600" y="4786313"/>
            <a:ext cx="2057400" cy="1000125"/>
          </a:xfrm>
          <a:prstGeom prst="line">
            <a:avLst/>
          </a:prstGeom>
          <a:ln w="12700" cap="flat" cmpd="sng">
            <a:solidFill>
              <a:schemeClr val="tx1"/>
            </a:solidFill>
            <a:prstDash val="solid"/>
            <a:headEnd type="none" w="sm" len="sm"/>
            <a:tailEnd type="stealth" w="med" len="lg"/>
          </a:ln>
        </p:spPr>
      </p:sp>
    </p:spTree>
  </p:cSld>
  <p:clrMapOvr>
    <a:masterClrMapping/>
  </p:clrMapOvr>
  <p:transition>
    <p:random/>
  </p:transition>
</p:sld>
</file>

<file path=ppt/slides/slide65.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chemeClr val="bg1"/>
            </a:gs>
            <a:gs pos="100000">
              <a:schemeClr val="bg2"/>
            </a:gs>
          </a:gsLst>
          <a:lin ang="18900000" scaled="1"/>
          <a:tileRect/>
        </a:gradFill>
        <a:effectLst/>
      </p:bgPr>
    </p:bg>
    <p:spTree>
      <p:nvGrpSpPr>
        <p:cNvPr id="1" name=""/>
        <p:cNvGrpSpPr/>
        <p:nvPr/>
      </p:nvGrpSpPr>
      <p:grpSpPr/>
      <p:sp>
        <p:nvSpPr>
          <p:cNvPr id="68610" name="Rectangles 68609"/>
          <p:cNvSpPr/>
          <p:nvPr/>
        </p:nvSpPr>
        <p:spPr>
          <a:xfrm>
            <a:off x="15875" y="19050"/>
            <a:ext cx="9128125" cy="6838950"/>
          </a:xfrm>
          <a:prstGeom prst="rect">
            <a:avLst/>
          </a:prstGeom>
          <a:noFill/>
          <a:ln w="9525">
            <a:noFill/>
          </a:ln>
        </p:spPr>
        <p:txBody>
          <a:bodyPr lIns="92075" tIns="46038" rIns="92075" bIns="46038">
            <a:spAutoFit/>
          </a:bodyPr>
          <a:p>
            <a:r>
              <a:rPr sz="2600" u="sng">
                <a:solidFill>
                  <a:schemeClr val="tx2"/>
                </a:solidFill>
                <a:latin typeface="CG Times" pitchFamily="18" charset="0"/>
              </a:rPr>
              <a:t>Steps for Building an IT Application Prototype</a:t>
            </a:r>
            <a:endParaRPr sz="2600">
              <a:solidFill>
                <a:schemeClr val="tx2"/>
              </a:solidFill>
              <a:latin typeface="CG Times" pitchFamily="18" charset="0"/>
            </a:endParaRPr>
          </a:p>
          <a:p>
            <a:endParaRPr sz="2600">
              <a:solidFill>
                <a:schemeClr val="tx2"/>
              </a:solidFill>
              <a:latin typeface="CG Times" pitchFamily="18" charset="0"/>
            </a:endParaRPr>
          </a:p>
          <a:p>
            <a:r>
              <a:rPr sz="2600">
                <a:solidFill>
                  <a:schemeClr val="tx2"/>
                </a:solidFill>
                <a:latin typeface="CG Times" pitchFamily="18" charset="0"/>
              </a:rPr>
              <a:t>1. Build a table for each table defined using the </a:t>
            </a:r>
            <a:r>
              <a:rPr sz="2600" i="1">
                <a:solidFill>
                  <a:schemeClr val="tx2"/>
                </a:solidFill>
                <a:latin typeface="CG Times" pitchFamily="18" charset="0"/>
              </a:rPr>
              <a:t>REAL</a:t>
            </a:r>
            <a:r>
              <a:rPr sz="2600">
                <a:solidFill>
                  <a:schemeClr val="tx2"/>
                </a:solidFill>
                <a:latin typeface="CG Times" pitchFamily="18" charset="0"/>
              </a:rPr>
              <a:t> model,</a:t>
            </a:r>
            <a:endParaRPr sz="2600">
              <a:solidFill>
                <a:schemeClr val="tx2"/>
              </a:solidFill>
              <a:latin typeface="CG Times" pitchFamily="18" charset="0"/>
            </a:endParaRPr>
          </a:p>
          <a:p>
            <a:r>
              <a:rPr sz="2600">
                <a:solidFill>
                  <a:schemeClr val="tx2"/>
                </a:solidFill>
                <a:latin typeface="CG Times" pitchFamily="18" charset="0"/>
              </a:rPr>
              <a:t>2. Build a menu system that has the following choices:</a:t>
            </a:r>
            <a:endParaRPr sz="2600">
              <a:solidFill>
                <a:schemeClr val="tx2"/>
              </a:solidFill>
              <a:latin typeface="CG Times" pitchFamily="18" charset="0"/>
            </a:endParaRPr>
          </a:p>
          <a:p>
            <a:r>
              <a:rPr sz="2600">
                <a:solidFill>
                  <a:schemeClr val="tx2"/>
                </a:solidFill>
                <a:latin typeface="CG Times" pitchFamily="18" charset="0"/>
              </a:rPr>
              <a:t>	Record Event Data, Maintain Data, Reports, and Exit.</a:t>
            </a:r>
            <a:endParaRPr sz="2600">
              <a:solidFill>
                <a:schemeClr val="tx2"/>
              </a:solidFill>
              <a:latin typeface="CG Times" pitchFamily="18" charset="0"/>
            </a:endParaRPr>
          </a:p>
          <a:p>
            <a:r>
              <a:rPr sz="2600">
                <a:solidFill>
                  <a:schemeClr val="tx2"/>
                </a:solidFill>
                <a:latin typeface="CG Times" pitchFamily="18" charset="0"/>
              </a:rPr>
              <a:t>3. Develop the necessary forms and procedures to collect event data and store it in the appropriate tables.</a:t>
            </a:r>
            <a:endParaRPr sz="2600">
              <a:solidFill>
                <a:schemeClr val="tx2"/>
              </a:solidFill>
              <a:latin typeface="CG Times" pitchFamily="18" charset="0"/>
            </a:endParaRPr>
          </a:p>
          <a:p>
            <a:r>
              <a:rPr sz="2600">
                <a:solidFill>
                  <a:schemeClr val="tx2"/>
                </a:solidFill>
                <a:latin typeface="CG Times" pitchFamily="18" charset="0"/>
              </a:rPr>
              <a:t> 4.  Develop the necessary forms and procedures to maintain the resource, agent, and location tables.</a:t>
            </a:r>
            <a:endParaRPr sz="2600">
              <a:solidFill>
                <a:schemeClr val="tx2"/>
              </a:solidFill>
              <a:latin typeface="CG Times" pitchFamily="18" charset="0"/>
            </a:endParaRPr>
          </a:p>
          <a:p>
            <a:r>
              <a:rPr sz="2600">
                <a:solidFill>
                  <a:schemeClr val="tx2"/>
                </a:solidFill>
                <a:latin typeface="CG Times" pitchFamily="18" charset="0"/>
              </a:rPr>
              <a:t>5. Develop queries required to generate desired information.</a:t>
            </a:r>
            <a:endParaRPr sz="2600">
              <a:solidFill>
                <a:schemeClr val="tx2"/>
              </a:solidFill>
              <a:latin typeface="CG Times" pitchFamily="18" charset="0"/>
            </a:endParaRPr>
          </a:p>
          <a:p>
            <a:r>
              <a:rPr sz="2600">
                <a:solidFill>
                  <a:schemeClr val="tx2"/>
                </a:solidFill>
                <a:latin typeface="CG Times" pitchFamily="18" charset="0"/>
              </a:rPr>
              <a:t>6. Develop report formats for each report.</a:t>
            </a:r>
            <a:endParaRPr sz="2600">
              <a:solidFill>
                <a:schemeClr val="tx2"/>
              </a:solidFill>
              <a:latin typeface="CG Times" pitchFamily="18" charset="0"/>
            </a:endParaRPr>
          </a:p>
          <a:p>
            <a:r>
              <a:rPr sz="2600">
                <a:solidFill>
                  <a:schemeClr val="tx2"/>
                </a:solidFill>
                <a:latin typeface="CG Times" pitchFamily="18" charset="0"/>
              </a:rPr>
              <a:t>7. Write the procedures required to execute the queries and format the reports.</a:t>
            </a:r>
            <a:endParaRPr sz="2600">
              <a:solidFill>
                <a:schemeClr val="tx2"/>
              </a:solidFill>
              <a:latin typeface="CG Times" pitchFamily="18" charset="0"/>
            </a:endParaRPr>
          </a:p>
          <a:p>
            <a:r>
              <a:rPr sz="2600">
                <a:solidFill>
                  <a:schemeClr val="tx2"/>
                </a:solidFill>
                <a:latin typeface="CG Times" pitchFamily="18" charset="0"/>
              </a:rPr>
              <a:t>8. Link each recording, maintaining, and reporting form to the application menu defined in step 2.  Each form becomes a choice under either the Record Event Data, Maintenance, or Reports menu options. </a:t>
            </a:r>
            <a:endParaRPr sz="2600">
              <a:solidFill>
                <a:schemeClr val="tx2"/>
              </a:solidFill>
              <a:latin typeface="CG Times" pitchFamily="18" charset="0"/>
            </a:endParaRPr>
          </a:p>
        </p:txBody>
      </p:sp>
    </p:spTree>
  </p:cSld>
  <p:clrMapOvr>
    <a:masterClrMapping/>
  </p:clrMapOvr>
  <p:transition>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0728" name="Group 70727"/>
          <p:cNvGrpSpPr/>
          <p:nvPr/>
        </p:nvGrpSpPr>
        <p:grpSpPr>
          <a:xfrm>
            <a:off x="0" y="1752600"/>
            <a:ext cx="8753475" cy="4679950"/>
            <a:chOff x="84" y="714"/>
            <a:chExt cx="5514" cy="2948"/>
          </a:xfrm>
        </p:grpSpPr>
        <p:sp>
          <p:nvSpPr>
            <p:cNvPr id="70658" name="Rectangles 70657"/>
            <p:cNvSpPr/>
            <p:nvPr/>
          </p:nvSpPr>
          <p:spPr>
            <a:xfrm>
              <a:off x="2086" y="1178"/>
              <a:ext cx="1315" cy="392"/>
            </a:xfrm>
            <a:prstGeom prst="rect">
              <a:avLst/>
            </a:prstGeom>
            <a:solidFill>
              <a:schemeClr val="folHlink"/>
            </a:solidFill>
            <a:ln w="12700" cap="flat" cmpd="sng">
              <a:solidFill>
                <a:srgbClr val="232323"/>
              </a:solidFill>
              <a:prstDash val="solid"/>
              <a:miter/>
              <a:headEnd type="none" w="med" len="med"/>
              <a:tailEnd type="none" w="med" len="med"/>
            </a:ln>
          </p:spPr>
          <p:txBody>
            <a:bodyPr/>
            <a:p>
              <a:endParaRPr lang="en-US"/>
            </a:p>
          </p:txBody>
        </p:sp>
        <p:sp>
          <p:nvSpPr>
            <p:cNvPr id="70659" name="Rectangles 70658"/>
            <p:cNvSpPr/>
            <p:nvPr/>
          </p:nvSpPr>
          <p:spPr>
            <a:xfrm>
              <a:off x="2147" y="1172"/>
              <a:ext cx="1169" cy="240"/>
            </a:xfrm>
            <a:prstGeom prst="rect">
              <a:avLst/>
            </a:prstGeom>
            <a:solidFill>
              <a:schemeClr val="folHlink"/>
            </a:solidFill>
            <a:ln w="9525">
              <a:noFill/>
            </a:ln>
          </p:spPr>
          <p:txBody>
            <a:bodyPr wrap="none" lIns="92075" tIns="46038" rIns="92075" bIns="46038">
              <a:spAutoFit/>
            </a:bodyPr>
            <a:p>
              <a:r>
                <a:rPr sz="1900">
                  <a:solidFill>
                    <a:schemeClr val="bg2"/>
                  </a:solidFill>
                </a:rPr>
                <a:t>Customer Places </a:t>
              </a:r>
              <a:endParaRPr sz="1900">
                <a:solidFill>
                  <a:schemeClr val="bg2"/>
                </a:solidFill>
              </a:endParaRPr>
            </a:p>
          </p:txBody>
        </p:sp>
        <p:sp>
          <p:nvSpPr>
            <p:cNvPr id="70660" name="Rectangles 70659"/>
            <p:cNvSpPr/>
            <p:nvPr/>
          </p:nvSpPr>
          <p:spPr>
            <a:xfrm>
              <a:off x="2517" y="1361"/>
              <a:ext cx="471" cy="240"/>
            </a:xfrm>
            <a:prstGeom prst="rect">
              <a:avLst/>
            </a:prstGeom>
            <a:noFill/>
            <a:ln w="9525">
              <a:noFill/>
            </a:ln>
          </p:spPr>
          <p:txBody>
            <a:bodyPr wrap="none" lIns="92075" tIns="46038" rIns="92075" bIns="46038">
              <a:spAutoFit/>
            </a:bodyPr>
            <a:p>
              <a:r>
                <a:rPr sz="1900">
                  <a:solidFill>
                    <a:schemeClr val="bg2"/>
                  </a:solidFill>
                </a:rPr>
                <a:t>Order</a:t>
              </a:r>
              <a:endParaRPr sz="1900">
                <a:solidFill>
                  <a:schemeClr val="bg2"/>
                </a:solidFill>
              </a:endParaRPr>
            </a:p>
          </p:txBody>
        </p:sp>
        <p:sp>
          <p:nvSpPr>
            <p:cNvPr id="70661" name="Rectangles 70660"/>
            <p:cNvSpPr/>
            <p:nvPr/>
          </p:nvSpPr>
          <p:spPr>
            <a:xfrm>
              <a:off x="2086" y="1735"/>
              <a:ext cx="1315" cy="390"/>
            </a:xfrm>
            <a:prstGeom prst="rect">
              <a:avLst/>
            </a:prstGeom>
            <a:solidFill>
              <a:schemeClr val="folHlink"/>
            </a:solidFill>
            <a:ln w="12700" cap="flat" cmpd="sng">
              <a:solidFill>
                <a:srgbClr val="232323"/>
              </a:solidFill>
              <a:prstDash val="solid"/>
              <a:miter/>
              <a:headEnd type="none" w="med" len="med"/>
              <a:tailEnd type="none" w="med" len="med"/>
            </a:ln>
          </p:spPr>
          <p:txBody>
            <a:bodyPr/>
            <a:p>
              <a:endParaRPr lang="en-US"/>
            </a:p>
          </p:txBody>
        </p:sp>
        <p:sp>
          <p:nvSpPr>
            <p:cNvPr id="70662" name="Rectangles 70661"/>
            <p:cNvSpPr/>
            <p:nvPr/>
          </p:nvSpPr>
          <p:spPr>
            <a:xfrm>
              <a:off x="2184" y="1719"/>
              <a:ext cx="1082" cy="422"/>
            </a:xfrm>
            <a:prstGeom prst="rect">
              <a:avLst/>
            </a:prstGeom>
            <a:noFill/>
            <a:ln w="9525">
              <a:noFill/>
            </a:ln>
          </p:spPr>
          <p:txBody>
            <a:bodyPr wrap="none" lIns="92075" tIns="46038" rIns="92075" bIns="46038">
              <a:spAutoFit/>
            </a:bodyPr>
            <a:p>
              <a:r>
                <a:rPr sz="1900">
                  <a:solidFill>
                    <a:schemeClr val="bg2"/>
                  </a:solidFill>
                </a:rPr>
                <a:t>Package and </a:t>
              </a:r>
              <a:endParaRPr sz="1900">
                <a:solidFill>
                  <a:schemeClr val="bg2"/>
                </a:solidFill>
              </a:endParaRPr>
            </a:p>
            <a:p>
              <a:r>
                <a:rPr sz="1900">
                  <a:solidFill>
                    <a:schemeClr val="bg2"/>
                  </a:solidFill>
                </a:rPr>
                <a:t>Deliver Product</a:t>
              </a:r>
              <a:endParaRPr sz="1900">
                <a:solidFill>
                  <a:schemeClr val="bg2"/>
                </a:solidFill>
              </a:endParaRPr>
            </a:p>
          </p:txBody>
        </p:sp>
        <p:grpSp>
          <p:nvGrpSpPr>
            <p:cNvPr id="70665" name="Group 70664"/>
            <p:cNvGrpSpPr/>
            <p:nvPr/>
          </p:nvGrpSpPr>
          <p:grpSpPr>
            <a:xfrm>
              <a:off x="2086" y="2654"/>
              <a:ext cx="1315" cy="295"/>
              <a:chOff x="2086" y="2654"/>
              <a:chExt cx="1315" cy="295"/>
            </a:xfrm>
          </p:grpSpPr>
          <p:sp>
            <p:nvSpPr>
              <p:cNvPr id="70663" name="Rectangles 70662"/>
              <p:cNvSpPr/>
              <p:nvPr/>
            </p:nvSpPr>
            <p:spPr>
              <a:xfrm>
                <a:off x="2086" y="2654"/>
                <a:ext cx="1315" cy="295"/>
              </a:xfrm>
              <a:prstGeom prst="rect">
                <a:avLst/>
              </a:prstGeom>
              <a:solidFill>
                <a:schemeClr val="folHlink"/>
              </a:solidFill>
              <a:ln w="12700" cap="flat" cmpd="sng">
                <a:solidFill>
                  <a:srgbClr val="232323"/>
                </a:solidFill>
                <a:prstDash val="solid"/>
                <a:miter/>
                <a:headEnd type="none" w="med" len="med"/>
                <a:tailEnd type="none" w="med" len="med"/>
              </a:ln>
            </p:spPr>
            <p:txBody>
              <a:bodyPr/>
              <a:p>
                <a:endParaRPr lang="en-US"/>
              </a:p>
            </p:txBody>
          </p:sp>
          <p:sp>
            <p:nvSpPr>
              <p:cNvPr id="70664" name="Rectangles 70663"/>
              <p:cNvSpPr/>
              <p:nvPr/>
            </p:nvSpPr>
            <p:spPr>
              <a:xfrm>
                <a:off x="2145" y="2677"/>
                <a:ext cx="1172" cy="240"/>
              </a:xfrm>
              <a:prstGeom prst="rect">
                <a:avLst/>
              </a:prstGeom>
              <a:solidFill>
                <a:schemeClr val="folHlink"/>
              </a:solidFill>
              <a:ln w="9525">
                <a:noFill/>
              </a:ln>
            </p:spPr>
            <p:txBody>
              <a:bodyPr wrap="none" lIns="92075" tIns="46038" rIns="92075" bIns="46038">
                <a:spAutoFit/>
              </a:bodyPr>
              <a:p>
                <a:r>
                  <a:rPr sz="1900">
                    <a:solidFill>
                      <a:schemeClr val="bg2"/>
                    </a:solidFill>
                  </a:rPr>
                  <a:t>Receive Payment</a:t>
                </a:r>
                <a:endParaRPr sz="1900">
                  <a:solidFill>
                    <a:schemeClr val="bg2"/>
                  </a:solidFill>
                </a:endParaRPr>
              </a:p>
            </p:txBody>
          </p:sp>
        </p:grpSp>
        <p:grpSp>
          <p:nvGrpSpPr>
            <p:cNvPr id="70668" name="Group 70667"/>
            <p:cNvGrpSpPr/>
            <p:nvPr/>
          </p:nvGrpSpPr>
          <p:grpSpPr>
            <a:xfrm>
              <a:off x="3999" y="816"/>
              <a:ext cx="1309" cy="295"/>
              <a:chOff x="3999" y="816"/>
              <a:chExt cx="1309" cy="295"/>
            </a:xfrm>
          </p:grpSpPr>
          <p:sp>
            <p:nvSpPr>
              <p:cNvPr id="70666" name="Rectangles 70665"/>
              <p:cNvSpPr/>
              <p:nvPr/>
            </p:nvSpPr>
            <p:spPr>
              <a:xfrm>
                <a:off x="3999" y="816"/>
                <a:ext cx="1309" cy="295"/>
              </a:xfrm>
              <a:prstGeom prst="rect">
                <a:avLst/>
              </a:prstGeom>
              <a:solidFill>
                <a:schemeClr val="folHlink"/>
              </a:solidFill>
              <a:ln w="12700" cap="flat" cmpd="sng">
                <a:solidFill>
                  <a:srgbClr val="232323"/>
                </a:solidFill>
                <a:prstDash val="solid"/>
                <a:miter/>
                <a:headEnd type="none" w="med" len="med"/>
                <a:tailEnd type="none" w="med" len="med"/>
              </a:ln>
            </p:spPr>
            <p:txBody>
              <a:bodyPr/>
              <a:p>
                <a:endParaRPr lang="en-US"/>
              </a:p>
            </p:txBody>
          </p:sp>
          <p:sp>
            <p:nvSpPr>
              <p:cNvPr id="70667" name="Rectangles 70666"/>
              <p:cNvSpPr/>
              <p:nvPr/>
            </p:nvSpPr>
            <p:spPr>
              <a:xfrm>
                <a:off x="4225" y="839"/>
                <a:ext cx="841" cy="240"/>
              </a:xfrm>
              <a:prstGeom prst="rect">
                <a:avLst/>
              </a:prstGeom>
              <a:solidFill>
                <a:schemeClr val="folHlink"/>
              </a:solidFill>
              <a:ln w="9525">
                <a:noFill/>
              </a:ln>
            </p:spPr>
            <p:txBody>
              <a:bodyPr wrap="none" lIns="92075" tIns="46038" rIns="92075" bIns="46038">
                <a:spAutoFit/>
              </a:bodyPr>
              <a:p>
                <a:r>
                  <a:rPr sz="1900">
                    <a:solidFill>
                      <a:schemeClr val="bg2"/>
                    </a:solidFill>
                  </a:rPr>
                  <a:t>Salesperson</a:t>
                </a:r>
                <a:endParaRPr sz="1900">
                  <a:solidFill>
                    <a:schemeClr val="bg2"/>
                  </a:solidFill>
                </a:endParaRPr>
              </a:p>
            </p:txBody>
          </p:sp>
        </p:grpSp>
        <p:sp>
          <p:nvSpPr>
            <p:cNvPr id="70669" name="Rectangles 70668"/>
            <p:cNvSpPr/>
            <p:nvPr/>
          </p:nvSpPr>
          <p:spPr>
            <a:xfrm>
              <a:off x="236" y="1213"/>
              <a:ext cx="1311" cy="386"/>
            </a:xfrm>
            <a:prstGeom prst="rect">
              <a:avLst/>
            </a:prstGeom>
            <a:solidFill>
              <a:schemeClr val="folHlink"/>
            </a:solidFill>
            <a:ln w="12700" cap="flat" cmpd="sng">
              <a:solidFill>
                <a:srgbClr val="232323"/>
              </a:solidFill>
              <a:prstDash val="solid"/>
              <a:miter/>
              <a:headEnd type="none" w="med" len="med"/>
              <a:tailEnd type="none" w="med" len="med"/>
            </a:ln>
          </p:spPr>
          <p:txBody>
            <a:bodyPr/>
            <a:p>
              <a:endParaRPr lang="en-US"/>
            </a:p>
          </p:txBody>
        </p:sp>
        <p:sp>
          <p:nvSpPr>
            <p:cNvPr id="70670" name="Rectangles 70669"/>
            <p:cNvSpPr/>
            <p:nvPr/>
          </p:nvSpPr>
          <p:spPr>
            <a:xfrm>
              <a:off x="433" y="1194"/>
              <a:ext cx="883" cy="422"/>
            </a:xfrm>
            <a:prstGeom prst="rect">
              <a:avLst/>
            </a:prstGeom>
            <a:noFill/>
            <a:ln w="9525">
              <a:noFill/>
            </a:ln>
          </p:spPr>
          <p:txBody>
            <a:bodyPr wrap="none" lIns="92075" tIns="46038" rIns="92075" bIns="46038">
              <a:spAutoFit/>
            </a:bodyPr>
            <a:p>
              <a:pPr algn="ctr"/>
              <a:r>
                <a:rPr sz="1900">
                  <a:solidFill>
                    <a:schemeClr val="bg2"/>
                  </a:solidFill>
                </a:rPr>
                <a:t>Product </a:t>
              </a:r>
              <a:endParaRPr sz="1900">
                <a:solidFill>
                  <a:schemeClr val="bg2"/>
                </a:solidFill>
              </a:endParaRPr>
            </a:p>
            <a:p>
              <a:pPr algn="ctr"/>
              <a:r>
                <a:rPr sz="1900">
                  <a:solidFill>
                    <a:schemeClr val="bg2"/>
                  </a:solidFill>
                </a:rPr>
                <a:t>Components</a:t>
              </a:r>
              <a:endParaRPr sz="1900">
                <a:solidFill>
                  <a:schemeClr val="bg2"/>
                </a:solidFill>
              </a:endParaRPr>
            </a:p>
          </p:txBody>
        </p:sp>
        <p:grpSp>
          <p:nvGrpSpPr>
            <p:cNvPr id="70673" name="Group 70672"/>
            <p:cNvGrpSpPr/>
            <p:nvPr/>
          </p:nvGrpSpPr>
          <p:grpSpPr>
            <a:xfrm>
              <a:off x="3999" y="2149"/>
              <a:ext cx="1309" cy="296"/>
              <a:chOff x="3999" y="2149"/>
              <a:chExt cx="1309" cy="296"/>
            </a:xfrm>
          </p:grpSpPr>
          <p:sp>
            <p:nvSpPr>
              <p:cNvPr id="70671" name="Rectangles 70670"/>
              <p:cNvSpPr/>
              <p:nvPr/>
            </p:nvSpPr>
            <p:spPr>
              <a:xfrm>
                <a:off x="3999" y="2149"/>
                <a:ext cx="1309" cy="296"/>
              </a:xfrm>
              <a:prstGeom prst="rect">
                <a:avLst/>
              </a:prstGeom>
              <a:solidFill>
                <a:schemeClr val="folHlink"/>
              </a:solidFill>
              <a:ln w="12700" cap="flat" cmpd="sng">
                <a:solidFill>
                  <a:srgbClr val="232323"/>
                </a:solidFill>
                <a:prstDash val="solid"/>
                <a:miter/>
                <a:headEnd type="none" w="med" len="med"/>
                <a:tailEnd type="none" w="med" len="med"/>
              </a:ln>
            </p:spPr>
            <p:txBody>
              <a:bodyPr/>
              <a:p>
                <a:endParaRPr lang="en-US"/>
              </a:p>
            </p:txBody>
          </p:sp>
          <p:sp>
            <p:nvSpPr>
              <p:cNvPr id="70672" name="Rectangles 70671"/>
              <p:cNvSpPr/>
              <p:nvPr/>
            </p:nvSpPr>
            <p:spPr>
              <a:xfrm>
                <a:off x="4311" y="2173"/>
                <a:ext cx="672" cy="240"/>
              </a:xfrm>
              <a:prstGeom prst="rect">
                <a:avLst/>
              </a:prstGeom>
              <a:solidFill>
                <a:schemeClr val="folHlink"/>
              </a:solidFill>
              <a:ln w="9525">
                <a:noFill/>
              </a:ln>
            </p:spPr>
            <p:txBody>
              <a:bodyPr wrap="none" lIns="92075" tIns="46038" rIns="92075" bIns="46038">
                <a:spAutoFit/>
              </a:bodyPr>
              <a:p>
                <a:r>
                  <a:rPr sz="1900">
                    <a:solidFill>
                      <a:schemeClr val="bg2"/>
                    </a:solidFill>
                  </a:rPr>
                  <a:t>Packager</a:t>
                </a:r>
                <a:endParaRPr sz="1900">
                  <a:solidFill>
                    <a:schemeClr val="bg2"/>
                  </a:solidFill>
                </a:endParaRPr>
              </a:p>
            </p:txBody>
          </p:sp>
        </p:grpSp>
        <p:grpSp>
          <p:nvGrpSpPr>
            <p:cNvPr id="70676" name="Group 70675"/>
            <p:cNvGrpSpPr/>
            <p:nvPr/>
          </p:nvGrpSpPr>
          <p:grpSpPr>
            <a:xfrm>
              <a:off x="4004" y="1747"/>
              <a:ext cx="1304" cy="299"/>
              <a:chOff x="4004" y="1747"/>
              <a:chExt cx="1304" cy="299"/>
            </a:xfrm>
          </p:grpSpPr>
          <p:sp>
            <p:nvSpPr>
              <p:cNvPr id="70674" name="Rectangles 70673"/>
              <p:cNvSpPr/>
              <p:nvPr/>
            </p:nvSpPr>
            <p:spPr>
              <a:xfrm>
                <a:off x="4004" y="1747"/>
                <a:ext cx="1304" cy="299"/>
              </a:xfrm>
              <a:prstGeom prst="rect">
                <a:avLst/>
              </a:prstGeom>
              <a:solidFill>
                <a:schemeClr val="folHlink"/>
              </a:solidFill>
              <a:ln w="12700" cap="flat" cmpd="sng">
                <a:solidFill>
                  <a:srgbClr val="232323"/>
                </a:solidFill>
                <a:prstDash val="solid"/>
                <a:miter/>
                <a:headEnd type="none" w="med" len="med"/>
                <a:tailEnd type="none" w="med" len="med"/>
              </a:ln>
            </p:spPr>
            <p:txBody>
              <a:bodyPr/>
              <a:p>
                <a:endParaRPr lang="en-US"/>
              </a:p>
            </p:txBody>
          </p:sp>
          <p:sp>
            <p:nvSpPr>
              <p:cNvPr id="70675" name="Rectangles 70674"/>
              <p:cNvSpPr/>
              <p:nvPr/>
            </p:nvSpPr>
            <p:spPr>
              <a:xfrm>
                <a:off x="4378" y="1772"/>
                <a:ext cx="546" cy="240"/>
              </a:xfrm>
              <a:prstGeom prst="rect">
                <a:avLst/>
              </a:prstGeom>
              <a:solidFill>
                <a:schemeClr val="folHlink"/>
              </a:solidFill>
              <a:ln w="9525">
                <a:noFill/>
              </a:ln>
            </p:spPr>
            <p:txBody>
              <a:bodyPr wrap="none" lIns="92075" tIns="46038" rIns="92075" bIns="46038">
                <a:spAutoFit/>
              </a:bodyPr>
              <a:p>
                <a:r>
                  <a:rPr sz="1900">
                    <a:solidFill>
                      <a:schemeClr val="bg2"/>
                    </a:solidFill>
                  </a:rPr>
                  <a:t>Carrier</a:t>
                </a:r>
                <a:endParaRPr sz="1900">
                  <a:solidFill>
                    <a:schemeClr val="bg2"/>
                  </a:solidFill>
                </a:endParaRPr>
              </a:p>
            </p:txBody>
          </p:sp>
        </p:grpSp>
        <p:grpSp>
          <p:nvGrpSpPr>
            <p:cNvPr id="70679" name="Group 70678"/>
            <p:cNvGrpSpPr/>
            <p:nvPr/>
          </p:nvGrpSpPr>
          <p:grpSpPr>
            <a:xfrm>
              <a:off x="3999" y="1275"/>
              <a:ext cx="1309" cy="295"/>
              <a:chOff x="3999" y="1275"/>
              <a:chExt cx="1309" cy="295"/>
            </a:xfrm>
          </p:grpSpPr>
          <p:sp>
            <p:nvSpPr>
              <p:cNvPr id="70677" name="Rectangles 70676"/>
              <p:cNvSpPr/>
              <p:nvPr/>
            </p:nvSpPr>
            <p:spPr>
              <a:xfrm>
                <a:off x="3999" y="1275"/>
                <a:ext cx="1309" cy="295"/>
              </a:xfrm>
              <a:prstGeom prst="rect">
                <a:avLst/>
              </a:prstGeom>
              <a:solidFill>
                <a:schemeClr val="folHlink"/>
              </a:solidFill>
              <a:ln w="12700" cap="flat" cmpd="sng">
                <a:solidFill>
                  <a:srgbClr val="232323"/>
                </a:solidFill>
                <a:prstDash val="solid"/>
                <a:miter/>
                <a:headEnd type="none" w="med" len="med"/>
                <a:tailEnd type="none" w="med" len="med"/>
              </a:ln>
            </p:spPr>
            <p:txBody>
              <a:bodyPr/>
              <a:p>
                <a:endParaRPr lang="en-US"/>
              </a:p>
            </p:txBody>
          </p:sp>
          <p:sp>
            <p:nvSpPr>
              <p:cNvPr id="70678" name="Rectangles 70677"/>
              <p:cNvSpPr/>
              <p:nvPr/>
            </p:nvSpPr>
            <p:spPr>
              <a:xfrm>
                <a:off x="4294" y="1298"/>
                <a:ext cx="706" cy="240"/>
              </a:xfrm>
              <a:prstGeom prst="rect">
                <a:avLst/>
              </a:prstGeom>
              <a:solidFill>
                <a:schemeClr val="folHlink"/>
              </a:solidFill>
              <a:ln w="9525">
                <a:noFill/>
              </a:ln>
            </p:spPr>
            <p:txBody>
              <a:bodyPr wrap="none" lIns="92075" tIns="46038" rIns="92075" bIns="46038">
                <a:spAutoFit/>
              </a:bodyPr>
              <a:p>
                <a:r>
                  <a:rPr sz="1900">
                    <a:solidFill>
                      <a:schemeClr val="bg2"/>
                    </a:solidFill>
                  </a:rPr>
                  <a:t>Customer</a:t>
                </a:r>
                <a:endParaRPr sz="1900">
                  <a:solidFill>
                    <a:schemeClr val="bg2"/>
                  </a:solidFill>
                </a:endParaRPr>
              </a:p>
            </p:txBody>
          </p:sp>
        </p:grpSp>
        <p:sp>
          <p:nvSpPr>
            <p:cNvPr id="70680" name="Rectangles 70679"/>
            <p:cNvSpPr/>
            <p:nvPr/>
          </p:nvSpPr>
          <p:spPr>
            <a:xfrm>
              <a:off x="3999" y="2715"/>
              <a:ext cx="1309" cy="376"/>
            </a:xfrm>
            <a:prstGeom prst="rect">
              <a:avLst/>
            </a:prstGeom>
            <a:solidFill>
              <a:schemeClr val="folHlink"/>
            </a:solidFill>
            <a:ln w="12700" cap="flat" cmpd="sng">
              <a:solidFill>
                <a:srgbClr val="232323"/>
              </a:solidFill>
              <a:prstDash val="solid"/>
              <a:miter/>
              <a:headEnd type="none" w="med" len="med"/>
              <a:tailEnd type="none" w="med" len="med"/>
            </a:ln>
          </p:spPr>
          <p:txBody>
            <a:bodyPr/>
            <a:p>
              <a:endParaRPr lang="en-US"/>
            </a:p>
          </p:txBody>
        </p:sp>
        <p:sp>
          <p:nvSpPr>
            <p:cNvPr id="70681" name="Rectangles 70680"/>
            <p:cNvSpPr/>
            <p:nvPr/>
          </p:nvSpPr>
          <p:spPr>
            <a:xfrm>
              <a:off x="3985" y="2700"/>
              <a:ext cx="1313" cy="240"/>
            </a:xfrm>
            <a:prstGeom prst="rect">
              <a:avLst/>
            </a:prstGeom>
            <a:solidFill>
              <a:schemeClr val="folHlink"/>
            </a:solidFill>
            <a:ln w="9525">
              <a:noFill/>
            </a:ln>
          </p:spPr>
          <p:txBody>
            <a:bodyPr wrap="none" lIns="92075" tIns="46038" rIns="92075" bIns="46038">
              <a:spAutoFit/>
            </a:bodyPr>
            <a:p>
              <a:r>
                <a:rPr sz="1900">
                  <a:solidFill>
                    <a:schemeClr val="bg2"/>
                  </a:solidFill>
                </a:rPr>
                <a:t>Customer Payment </a:t>
              </a:r>
              <a:endParaRPr sz="1900">
                <a:solidFill>
                  <a:schemeClr val="bg2"/>
                </a:solidFill>
              </a:endParaRPr>
            </a:p>
          </p:txBody>
        </p:sp>
        <p:sp>
          <p:nvSpPr>
            <p:cNvPr id="70682" name="Rectangles 70681"/>
            <p:cNvSpPr/>
            <p:nvPr/>
          </p:nvSpPr>
          <p:spPr>
            <a:xfrm>
              <a:off x="4423" y="2877"/>
              <a:ext cx="453" cy="240"/>
            </a:xfrm>
            <a:prstGeom prst="rect">
              <a:avLst/>
            </a:prstGeom>
            <a:noFill/>
            <a:ln w="9525">
              <a:noFill/>
            </a:ln>
          </p:spPr>
          <p:txBody>
            <a:bodyPr wrap="none" lIns="92075" tIns="46038" rIns="92075" bIns="46038">
              <a:spAutoFit/>
            </a:bodyPr>
            <a:p>
              <a:r>
                <a:rPr sz="1900">
                  <a:solidFill>
                    <a:schemeClr val="bg2"/>
                  </a:solidFill>
                </a:rPr>
                <a:t>Clerk</a:t>
              </a:r>
              <a:endParaRPr sz="1900">
                <a:solidFill>
                  <a:schemeClr val="bg2"/>
                </a:solidFill>
              </a:endParaRPr>
            </a:p>
          </p:txBody>
        </p:sp>
        <p:grpSp>
          <p:nvGrpSpPr>
            <p:cNvPr id="70685" name="Group 70684"/>
            <p:cNvGrpSpPr/>
            <p:nvPr/>
          </p:nvGrpSpPr>
          <p:grpSpPr>
            <a:xfrm>
              <a:off x="236" y="2654"/>
              <a:ext cx="1311" cy="295"/>
              <a:chOff x="236" y="2654"/>
              <a:chExt cx="1311" cy="295"/>
            </a:xfrm>
          </p:grpSpPr>
          <p:sp>
            <p:nvSpPr>
              <p:cNvPr id="70683" name="Rectangles 70682"/>
              <p:cNvSpPr/>
              <p:nvPr/>
            </p:nvSpPr>
            <p:spPr>
              <a:xfrm>
                <a:off x="236" y="2654"/>
                <a:ext cx="1311" cy="295"/>
              </a:xfrm>
              <a:prstGeom prst="rect">
                <a:avLst/>
              </a:prstGeom>
              <a:solidFill>
                <a:schemeClr val="folHlink"/>
              </a:solidFill>
              <a:ln w="12700" cap="flat" cmpd="sng">
                <a:solidFill>
                  <a:srgbClr val="232323"/>
                </a:solidFill>
                <a:prstDash val="solid"/>
                <a:miter/>
                <a:headEnd type="none" w="med" len="med"/>
                <a:tailEnd type="none" w="med" len="med"/>
              </a:ln>
            </p:spPr>
            <p:txBody>
              <a:bodyPr/>
              <a:p>
                <a:endParaRPr lang="en-US"/>
              </a:p>
            </p:txBody>
          </p:sp>
          <p:sp>
            <p:nvSpPr>
              <p:cNvPr id="70684" name="Rectangles 70683"/>
              <p:cNvSpPr/>
              <p:nvPr/>
            </p:nvSpPr>
            <p:spPr>
              <a:xfrm>
                <a:off x="678" y="2677"/>
                <a:ext cx="419" cy="240"/>
              </a:xfrm>
              <a:prstGeom prst="rect">
                <a:avLst/>
              </a:prstGeom>
              <a:solidFill>
                <a:schemeClr val="folHlink"/>
              </a:solidFill>
              <a:ln w="9525">
                <a:noFill/>
              </a:ln>
            </p:spPr>
            <p:txBody>
              <a:bodyPr wrap="none" lIns="92075" tIns="46038" rIns="92075" bIns="46038">
                <a:spAutoFit/>
              </a:bodyPr>
              <a:p>
                <a:r>
                  <a:rPr sz="1900">
                    <a:solidFill>
                      <a:schemeClr val="bg2"/>
                    </a:solidFill>
                  </a:rPr>
                  <a:t>Cash</a:t>
                </a:r>
                <a:endParaRPr sz="1900">
                  <a:solidFill>
                    <a:schemeClr val="bg2"/>
                  </a:solidFill>
                </a:endParaRPr>
              </a:p>
            </p:txBody>
          </p:sp>
        </p:grpSp>
        <p:grpSp>
          <p:nvGrpSpPr>
            <p:cNvPr id="70688" name="Group 70687"/>
            <p:cNvGrpSpPr/>
            <p:nvPr/>
          </p:nvGrpSpPr>
          <p:grpSpPr>
            <a:xfrm>
              <a:off x="236" y="2141"/>
              <a:ext cx="1311" cy="294"/>
              <a:chOff x="236" y="2141"/>
              <a:chExt cx="1311" cy="294"/>
            </a:xfrm>
          </p:grpSpPr>
          <p:sp>
            <p:nvSpPr>
              <p:cNvPr id="70686" name="Rectangles 70685"/>
              <p:cNvSpPr/>
              <p:nvPr/>
            </p:nvSpPr>
            <p:spPr>
              <a:xfrm>
                <a:off x="236" y="2141"/>
                <a:ext cx="1311" cy="294"/>
              </a:xfrm>
              <a:prstGeom prst="rect">
                <a:avLst/>
              </a:prstGeom>
              <a:solidFill>
                <a:schemeClr val="folHlink"/>
              </a:solidFill>
              <a:ln w="12700" cap="flat" cmpd="sng">
                <a:solidFill>
                  <a:srgbClr val="232323"/>
                </a:solidFill>
                <a:prstDash val="solid"/>
                <a:miter/>
                <a:headEnd type="none" w="med" len="med"/>
                <a:tailEnd type="none" w="med" len="med"/>
              </a:ln>
            </p:spPr>
            <p:txBody>
              <a:bodyPr/>
              <a:p>
                <a:endParaRPr lang="en-US"/>
              </a:p>
            </p:txBody>
          </p:sp>
          <p:sp>
            <p:nvSpPr>
              <p:cNvPr id="70687" name="Rectangles 70686"/>
              <p:cNvSpPr/>
              <p:nvPr/>
            </p:nvSpPr>
            <p:spPr>
              <a:xfrm>
                <a:off x="576" y="2164"/>
                <a:ext cx="621" cy="240"/>
              </a:xfrm>
              <a:prstGeom prst="rect">
                <a:avLst/>
              </a:prstGeom>
              <a:solidFill>
                <a:schemeClr val="folHlink"/>
              </a:solidFill>
              <a:ln w="9525">
                <a:noFill/>
              </a:ln>
            </p:spPr>
            <p:txBody>
              <a:bodyPr wrap="none" lIns="92075" tIns="46038" rIns="92075" bIns="46038">
                <a:spAutoFit/>
              </a:bodyPr>
              <a:p>
                <a:r>
                  <a:rPr sz="1900">
                    <a:solidFill>
                      <a:schemeClr val="bg2"/>
                    </a:solidFill>
                  </a:rPr>
                  <a:t>Package</a:t>
                </a:r>
                <a:endParaRPr sz="1900">
                  <a:solidFill>
                    <a:schemeClr val="bg2"/>
                  </a:solidFill>
                </a:endParaRPr>
              </a:p>
            </p:txBody>
          </p:sp>
        </p:grpSp>
        <p:sp>
          <p:nvSpPr>
            <p:cNvPr id="70689" name="Straight Connector 70688"/>
            <p:cNvSpPr/>
            <p:nvPr/>
          </p:nvSpPr>
          <p:spPr>
            <a:xfrm flipV="1">
              <a:off x="1552" y="1422"/>
              <a:ext cx="537" cy="3"/>
            </a:xfrm>
            <a:prstGeom prst="line">
              <a:avLst/>
            </a:prstGeom>
            <a:ln w="12700" cap="flat" cmpd="sng">
              <a:solidFill>
                <a:schemeClr val="tx1"/>
              </a:solidFill>
              <a:prstDash val="solid"/>
              <a:headEnd type="none" w="sm" len="sm"/>
              <a:tailEnd type="none" w="sm" len="sm"/>
            </a:ln>
          </p:spPr>
        </p:sp>
        <p:sp>
          <p:nvSpPr>
            <p:cNvPr id="70690" name="Straight Connector 70689"/>
            <p:cNvSpPr/>
            <p:nvPr/>
          </p:nvSpPr>
          <p:spPr>
            <a:xfrm>
              <a:off x="1552" y="2802"/>
              <a:ext cx="537" cy="1"/>
            </a:xfrm>
            <a:prstGeom prst="line">
              <a:avLst/>
            </a:prstGeom>
            <a:ln w="12700" cap="flat" cmpd="sng">
              <a:solidFill>
                <a:schemeClr val="tx1"/>
              </a:solidFill>
              <a:prstDash val="solid"/>
              <a:headEnd type="none" w="sm" len="sm"/>
              <a:tailEnd type="none" w="sm" len="sm"/>
            </a:ln>
          </p:spPr>
        </p:sp>
        <p:sp>
          <p:nvSpPr>
            <p:cNvPr id="70691" name="Straight Connector 70690"/>
            <p:cNvSpPr/>
            <p:nvPr/>
          </p:nvSpPr>
          <p:spPr>
            <a:xfrm flipV="1">
              <a:off x="3407" y="1114"/>
              <a:ext cx="603" cy="158"/>
            </a:xfrm>
            <a:prstGeom prst="line">
              <a:avLst/>
            </a:prstGeom>
            <a:ln w="12700" cap="flat" cmpd="sng">
              <a:solidFill>
                <a:schemeClr val="tx1"/>
              </a:solidFill>
              <a:prstDash val="solid"/>
              <a:headEnd type="none" w="sm" len="sm"/>
              <a:tailEnd type="none" w="sm" len="sm"/>
            </a:ln>
          </p:spPr>
        </p:sp>
        <p:sp>
          <p:nvSpPr>
            <p:cNvPr id="70692" name="Straight Connector 70691"/>
            <p:cNvSpPr/>
            <p:nvPr/>
          </p:nvSpPr>
          <p:spPr>
            <a:xfrm flipV="1">
              <a:off x="3407" y="1422"/>
              <a:ext cx="592" cy="3"/>
            </a:xfrm>
            <a:prstGeom prst="line">
              <a:avLst/>
            </a:prstGeom>
            <a:ln w="12700" cap="flat" cmpd="sng">
              <a:solidFill>
                <a:schemeClr val="tx1"/>
              </a:solidFill>
              <a:prstDash val="solid"/>
              <a:headEnd type="none" w="sm" len="sm"/>
              <a:tailEnd type="none" w="sm" len="sm"/>
            </a:ln>
          </p:spPr>
        </p:sp>
        <p:sp>
          <p:nvSpPr>
            <p:cNvPr id="70693" name="Straight Connector 70692"/>
            <p:cNvSpPr/>
            <p:nvPr/>
          </p:nvSpPr>
          <p:spPr>
            <a:xfrm>
              <a:off x="3407" y="1940"/>
              <a:ext cx="599" cy="3"/>
            </a:xfrm>
            <a:prstGeom prst="line">
              <a:avLst/>
            </a:prstGeom>
            <a:ln w="12700" cap="flat" cmpd="sng">
              <a:solidFill>
                <a:schemeClr val="tx1"/>
              </a:solidFill>
              <a:prstDash val="solid"/>
              <a:headEnd type="none" w="sm" len="sm"/>
              <a:tailEnd type="none" w="sm" len="sm"/>
            </a:ln>
          </p:spPr>
        </p:sp>
        <p:sp>
          <p:nvSpPr>
            <p:cNvPr id="70694" name="Straight Connector 70693"/>
            <p:cNvSpPr/>
            <p:nvPr/>
          </p:nvSpPr>
          <p:spPr>
            <a:xfrm>
              <a:off x="3407" y="2036"/>
              <a:ext cx="592" cy="255"/>
            </a:xfrm>
            <a:prstGeom prst="line">
              <a:avLst/>
            </a:prstGeom>
            <a:ln w="12700" cap="flat" cmpd="sng">
              <a:solidFill>
                <a:schemeClr val="tx1"/>
              </a:solidFill>
              <a:prstDash val="solid"/>
              <a:headEnd type="none" w="sm" len="sm"/>
              <a:tailEnd type="none" w="sm" len="sm"/>
            </a:ln>
          </p:spPr>
        </p:sp>
        <p:sp>
          <p:nvSpPr>
            <p:cNvPr id="70695" name="Straight Connector 70694"/>
            <p:cNvSpPr/>
            <p:nvPr/>
          </p:nvSpPr>
          <p:spPr>
            <a:xfrm flipV="1">
              <a:off x="3407" y="2828"/>
              <a:ext cx="592" cy="4"/>
            </a:xfrm>
            <a:prstGeom prst="line">
              <a:avLst/>
            </a:prstGeom>
            <a:ln w="12700" cap="flat" cmpd="sng">
              <a:solidFill>
                <a:schemeClr val="tx1"/>
              </a:solidFill>
              <a:prstDash val="solid"/>
              <a:headEnd type="none" w="sm" len="sm"/>
              <a:tailEnd type="none" w="sm" len="sm"/>
            </a:ln>
          </p:spPr>
        </p:sp>
        <p:sp>
          <p:nvSpPr>
            <p:cNvPr id="70696" name="Straight Connector 70695"/>
            <p:cNvSpPr/>
            <p:nvPr/>
          </p:nvSpPr>
          <p:spPr>
            <a:xfrm flipV="1">
              <a:off x="3407" y="2678"/>
              <a:ext cx="2105" cy="1"/>
            </a:xfrm>
            <a:prstGeom prst="line">
              <a:avLst/>
            </a:prstGeom>
            <a:ln w="12700" cap="flat" cmpd="sng">
              <a:solidFill>
                <a:schemeClr val="tx1"/>
              </a:solidFill>
              <a:prstDash val="solid"/>
              <a:headEnd type="none" w="sm" len="sm"/>
              <a:tailEnd type="none" w="sm" len="sm"/>
            </a:ln>
          </p:spPr>
        </p:sp>
        <p:sp>
          <p:nvSpPr>
            <p:cNvPr id="70697" name="Straight Connector 70696"/>
            <p:cNvSpPr/>
            <p:nvPr/>
          </p:nvSpPr>
          <p:spPr>
            <a:xfrm flipV="1">
              <a:off x="5512" y="1425"/>
              <a:ext cx="5" cy="1242"/>
            </a:xfrm>
            <a:prstGeom prst="line">
              <a:avLst/>
            </a:prstGeom>
            <a:ln w="12700" cap="flat" cmpd="sng">
              <a:solidFill>
                <a:schemeClr val="tx1"/>
              </a:solidFill>
              <a:prstDash val="solid"/>
              <a:headEnd type="none" w="sm" len="sm"/>
              <a:tailEnd type="none" w="sm" len="sm"/>
            </a:ln>
          </p:spPr>
        </p:sp>
        <p:sp>
          <p:nvSpPr>
            <p:cNvPr id="70698" name="Straight Connector 70697"/>
            <p:cNvSpPr/>
            <p:nvPr/>
          </p:nvSpPr>
          <p:spPr>
            <a:xfrm flipH="1" flipV="1">
              <a:off x="5313" y="1423"/>
              <a:ext cx="187" cy="4"/>
            </a:xfrm>
            <a:prstGeom prst="line">
              <a:avLst/>
            </a:prstGeom>
            <a:ln w="12700" cap="flat" cmpd="sng">
              <a:solidFill>
                <a:schemeClr val="tx1"/>
              </a:solidFill>
              <a:prstDash val="solid"/>
              <a:headEnd type="none" w="sm" len="sm"/>
              <a:tailEnd type="none" w="sm" len="sm"/>
            </a:ln>
          </p:spPr>
        </p:sp>
        <p:sp>
          <p:nvSpPr>
            <p:cNvPr id="70699" name="Straight Connector 70698"/>
            <p:cNvSpPr/>
            <p:nvPr/>
          </p:nvSpPr>
          <p:spPr>
            <a:xfrm>
              <a:off x="2745" y="1577"/>
              <a:ext cx="0" cy="166"/>
            </a:xfrm>
            <a:prstGeom prst="line">
              <a:avLst/>
            </a:prstGeom>
            <a:ln w="12700" cap="flat" cmpd="sng">
              <a:solidFill>
                <a:schemeClr val="tx1"/>
              </a:solidFill>
              <a:prstDash val="solid"/>
              <a:headEnd type="none" w="sm" len="sm"/>
              <a:tailEnd type="none" w="sm" len="sm"/>
            </a:ln>
          </p:spPr>
        </p:sp>
        <p:sp>
          <p:nvSpPr>
            <p:cNvPr id="70700" name="Straight Connector 70699"/>
            <p:cNvSpPr/>
            <p:nvPr/>
          </p:nvSpPr>
          <p:spPr>
            <a:xfrm>
              <a:off x="2757" y="2129"/>
              <a:ext cx="0" cy="526"/>
            </a:xfrm>
            <a:prstGeom prst="line">
              <a:avLst/>
            </a:prstGeom>
            <a:ln w="12700" cap="flat" cmpd="sng">
              <a:solidFill>
                <a:schemeClr val="tx1"/>
              </a:solidFill>
              <a:prstDash val="solid"/>
              <a:headEnd type="none" w="sm" len="sm"/>
              <a:tailEnd type="none" w="sm" len="sm"/>
            </a:ln>
          </p:spPr>
        </p:sp>
        <p:sp>
          <p:nvSpPr>
            <p:cNvPr id="70701" name="Rectangles 70700"/>
            <p:cNvSpPr/>
            <p:nvPr/>
          </p:nvSpPr>
          <p:spPr>
            <a:xfrm>
              <a:off x="236" y="728"/>
              <a:ext cx="1311" cy="377"/>
            </a:xfrm>
            <a:prstGeom prst="rect">
              <a:avLst/>
            </a:prstGeom>
            <a:solidFill>
              <a:schemeClr val="folHlink"/>
            </a:solidFill>
            <a:ln w="12700" cap="flat" cmpd="sng">
              <a:solidFill>
                <a:srgbClr val="232323"/>
              </a:solidFill>
              <a:prstDash val="solid"/>
              <a:miter/>
              <a:headEnd type="none" w="med" len="med"/>
              <a:tailEnd type="none" w="med" len="med"/>
            </a:ln>
          </p:spPr>
          <p:txBody>
            <a:bodyPr/>
            <a:p>
              <a:endParaRPr lang="en-US"/>
            </a:p>
          </p:txBody>
        </p:sp>
        <p:sp>
          <p:nvSpPr>
            <p:cNvPr id="70702" name="Rectangles 70701"/>
            <p:cNvSpPr/>
            <p:nvPr/>
          </p:nvSpPr>
          <p:spPr>
            <a:xfrm>
              <a:off x="260" y="714"/>
              <a:ext cx="1237" cy="240"/>
            </a:xfrm>
            <a:prstGeom prst="rect">
              <a:avLst/>
            </a:prstGeom>
            <a:solidFill>
              <a:schemeClr val="folHlink"/>
            </a:solidFill>
            <a:ln w="9525">
              <a:noFill/>
            </a:ln>
          </p:spPr>
          <p:txBody>
            <a:bodyPr wrap="none" lIns="92075" tIns="46038" rIns="92075" bIns="46038">
              <a:spAutoFit/>
            </a:bodyPr>
            <a:p>
              <a:r>
                <a:rPr sz="1900">
                  <a:solidFill>
                    <a:schemeClr val="bg2"/>
                  </a:solidFill>
                </a:rPr>
                <a:t>Customer Service </a:t>
              </a:r>
              <a:endParaRPr sz="1900">
                <a:solidFill>
                  <a:schemeClr val="bg2"/>
                </a:solidFill>
              </a:endParaRPr>
            </a:p>
          </p:txBody>
        </p:sp>
        <p:sp>
          <p:nvSpPr>
            <p:cNvPr id="70703" name="Rectangles 70702"/>
            <p:cNvSpPr/>
            <p:nvPr/>
          </p:nvSpPr>
          <p:spPr>
            <a:xfrm>
              <a:off x="627" y="901"/>
              <a:ext cx="520" cy="240"/>
            </a:xfrm>
            <a:prstGeom prst="rect">
              <a:avLst/>
            </a:prstGeom>
            <a:solidFill>
              <a:schemeClr val="folHlink"/>
            </a:solidFill>
            <a:ln w="9525">
              <a:noFill/>
            </a:ln>
          </p:spPr>
          <p:txBody>
            <a:bodyPr wrap="none" lIns="92075" tIns="46038" rIns="92075" bIns="46038">
              <a:spAutoFit/>
            </a:bodyPr>
            <a:p>
              <a:r>
                <a:rPr sz="1900">
                  <a:solidFill>
                    <a:schemeClr val="bg2"/>
                  </a:solidFill>
                </a:rPr>
                <a:t>Center</a:t>
              </a:r>
              <a:endParaRPr sz="1900">
                <a:solidFill>
                  <a:schemeClr val="bg2"/>
                </a:solidFill>
              </a:endParaRPr>
            </a:p>
          </p:txBody>
        </p:sp>
        <p:sp>
          <p:nvSpPr>
            <p:cNvPr id="70704" name="Straight Connector 70703"/>
            <p:cNvSpPr/>
            <p:nvPr/>
          </p:nvSpPr>
          <p:spPr>
            <a:xfrm>
              <a:off x="1552" y="1116"/>
              <a:ext cx="545" cy="158"/>
            </a:xfrm>
            <a:prstGeom prst="line">
              <a:avLst/>
            </a:prstGeom>
            <a:ln w="12700" cap="flat" cmpd="sng">
              <a:solidFill>
                <a:schemeClr val="tx1"/>
              </a:solidFill>
              <a:prstDash val="solid"/>
              <a:headEnd type="none" w="sm" len="sm"/>
              <a:tailEnd type="none" w="sm" len="sm"/>
            </a:ln>
          </p:spPr>
        </p:sp>
        <p:grpSp>
          <p:nvGrpSpPr>
            <p:cNvPr id="70707" name="Group 70706"/>
            <p:cNvGrpSpPr/>
            <p:nvPr/>
          </p:nvGrpSpPr>
          <p:grpSpPr>
            <a:xfrm>
              <a:off x="211" y="1747"/>
              <a:ext cx="1315" cy="299"/>
              <a:chOff x="211" y="1747"/>
              <a:chExt cx="1315" cy="299"/>
            </a:xfrm>
          </p:grpSpPr>
          <p:sp>
            <p:nvSpPr>
              <p:cNvPr id="70705" name="Rectangles 70704"/>
              <p:cNvSpPr/>
              <p:nvPr/>
            </p:nvSpPr>
            <p:spPr>
              <a:xfrm>
                <a:off x="213" y="1747"/>
                <a:ext cx="1313" cy="299"/>
              </a:xfrm>
              <a:prstGeom prst="rect">
                <a:avLst/>
              </a:prstGeom>
              <a:solidFill>
                <a:schemeClr val="folHlink"/>
              </a:solidFill>
              <a:ln w="12700" cap="flat" cmpd="sng">
                <a:solidFill>
                  <a:srgbClr val="232323"/>
                </a:solidFill>
                <a:prstDash val="solid"/>
                <a:miter/>
                <a:headEnd type="none" w="med" len="med"/>
                <a:tailEnd type="none" w="med" len="med"/>
              </a:ln>
            </p:spPr>
            <p:txBody>
              <a:bodyPr/>
              <a:p>
                <a:endParaRPr lang="en-US"/>
              </a:p>
            </p:txBody>
          </p:sp>
          <p:sp>
            <p:nvSpPr>
              <p:cNvPr id="70706" name="Rectangles 70705"/>
              <p:cNvSpPr/>
              <p:nvPr/>
            </p:nvSpPr>
            <p:spPr>
              <a:xfrm>
                <a:off x="211" y="1772"/>
                <a:ext cx="1292" cy="240"/>
              </a:xfrm>
              <a:prstGeom prst="rect">
                <a:avLst/>
              </a:prstGeom>
              <a:solidFill>
                <a:schemeClr val="folHlink"/>
              </a:solidFill>
              <a:ln w="9525">
                <a:noFill/>
              </a:ln>
            </p:spPr>
            <p:txBody>
              <a:bodyPr wrap="none" lIns="92075" tIns="46038" rIns="92075" bIns="46038">
                <a:spAutoFit/>
              </a:bodyPr>
              <a:p>
                <a:r>
                  <a:rPr sz="1900">
                    <a:solidFill>
                      <a:schemeClr val="bg2"/>
                    </a:solidFill>
                  </a:rPr>
                  <a:t>Distribution Center</a:t>
                </a:r>
                <a:endParaRPr sz="1900">
                  <a:solidFill>
                    <a:schemeClr val="bg2"/>
                  </a:solidFill>
                </a:endParaRPr>
              </a:p>
            </p:txBody>
          </p:sp>
        </p:grpSp>
        <p:sp>
          <p:nvSpPr>
            <p:cNvPr id="70708" name="Straight Connector 70707"/>
            <p:cNvSpPr/>
            <p:nvPr/>
          </p:nvSpPr>
          <p:spPr>
            <a:xfrm>
              <a:off x="1531" y="1858"/>
              <a:ext cx="543" cy="0"/>
            </a:xfrm>
            <a:prstGeom prst="line">
              <a:avLst/>
            </a:prstGeom>
            <a:ln w="12700" cap="flat" cmpd="sng">
              <a:solidFill>
                <a:schemeClr val="tx1"/>
              </a:solidFill>
              <a:prstDash val="solid"/>
              <a:headEnd type="none" w="sm" len="sm"/>
              <a:tailEnd type="none" w="sm" len="sm"/>
            </a:ln>
          </p:spPr>
        </p:sp>
        <p:sp>
          <p:nvSpPr>
            <p:cNvPr id="70709" name="Straight Connector 70708"/>
            <p:cNvSpPr/>
            <p:nvPr/>
          </p:nvSpPr>
          <p:spPr>
            <a:xfrm flipV="1">
              <a:off x="1552" y="2036"/>
              <a:ext cx="533" cy="247"/>
            </a:xfrm>
            <a:prstGeom prst="line">
              <a:avLst/>
            </a:prstGeom>
            <a:ln w="12700" cap="flat" cmpd="sng">
              <a:solidFill>
                <a:schemeClr val="tx1"/>
              </a:solidFill>
              <a:prstDash val="solid"/>
              <a:headEnd type="none" w="sm" len="sm"/>
              <a:tailEnd type="none" w="sm" len="sm"/>
            </a:ln>
          </p:spPr>
        </p:sp>
        <p:sp>
          <p:nvSpPr>
            <p:cNvPr id="70710" name="Straight Connector 70709"/>
            <p:cNvSpPr/>
            <p:nvPr/>
          </p:nvSpPr>
          <p:spPr>
            <a:xfrm>
              <a:off x="1552" y="1517"/>
              <a:ext cx="545" cy="218"/>
            </a:xfrm>
            <a:prstGeom prst="line">
              <a:avLst/>
            </a:prstGeom>
            <a:ln w="12700" cap="flat" cmpd="sng">
              <a:solidFill>
                <a:schemeClr val="tx1"/>
              </a:solidFill>
              <a:prstDash val="solid"/>
              <a:headEnd type="none" w="sm" len="sm"/>
              <a:tailEnd type="none" w="sm" len="sm"/>
            </a:ln>
          </p:spPr>
        </p:sp>
        <p:sp>
          <p:nvSpPr>
            <p:cNvPr id="70711" name="Straight Connector 70710"/>
            <p:cNvSpPr/>
            <p:nvPr/>
          </p:nvSpPr>
          <p:spPr>
            <a:xfrm flipV="1">
              <a:off x="3407" y="1573"/>
              <a:ext cx="592" cy="158"/>
            </a:xfrm>
            <a:prstGeom prst="line">
              <a:avLst/>
            </a:prstGeom>
            <a:ln w="12700" cap="flat" cmpd="sng">
              <a:solidFill>
                <a:schemeClr val="tx1"/>
              </a:solidFill>
              <a:prstDash val="solid"/>
              <a:headEnd type="none" w="sm" len="sm"/>
              <a:tailEnd type="none" w="sm" len="sm"/>
            </a:ln>
          </p:spPr>
        </p:sp>
        <p:sp>
          <p:nvSpPr>
            <p:cNvPr id="70712" name="Rectangles 70711"/>
            <p:cNvSpPr/>
            <p:nvPr/>
          </p:nvSpPr>
          <p:spPr>
            <a:xfrm>
              <a:off x="2102" y="3250"/>
              <a:ext cx="1313" cy="381"/>
            </a:xfrm>
            <a:prstGeom prst="rect">
              <a:avLst/>
            </a:prstGeom>
            <a:solidFill>
              <a:schemeClr val="folHlink"/>
            </a:solidFill>
            <a:ln w="12700" cap="flat" cmpd="sng">
              <a:solidFill>
                <a:srgbClr val="232323"/>
              </a:solidFill>
              <a:prstDash val="solid"/>
              <a:miter/>
              <a:headEnd type="none" w="med" len="med"/>
              <a:tailEnd type="none" w="med" len="med"/>
            </a:ln>
          </p:spPr>
          <p:txBody>
            <a:bodyPr/>
            <a:p>
              <a:endParaRPr lang="en-US"/>
            </a:p>
          </p:txBody>
        </p:sp>
        <p:sp>
          <p:nvSpPr>
            <p:cNvPr id="70713" name="Rectangles 70712"/>
            <p:cNvSpPr/>
            <p:nvPr/>
          </p:nvSpPr>
          <p:spPr>
            <a:xfrm>
              <a:off x="2119" y="3252"/>
              <a:ext cx="1254" cy="240"/>
            </a:xfrm>
            <a:prstGeom prst="rect">
              <a:avLst/>
            </a:prstGeom>
            <a:solidFill>
              <a:schemeClr val="folHlink"/>
            </a:solidFill>
            <a:ln w="9525">
              <a:noFill/>
            </a:ln>
          </p:spPr>
          <p:txBody>
            <a:bodyPr wrap="none" lIns="92075" tIns="46038" rIns="92075" bIns="46038">
              <a:spAutoFit/>
            </a:bodyPr>
            <a:p>
              <a:r>
                <a:rPr sz="1900">
                  <a:solidFill>
                    <a:schemeClr val="bg2"/>
                  </a:solidFill>
                </a:rPr>
                <a:t>Customer Returns </a:t>
              </a:r>
              <a:endParaRPr sz="1900">
                <a:solidFill>
                  <a:schemeClr val="bg2"/>
                </a:solidFill>
              </a:endParaRPr>
            </a:p>
          </p:txBody>
        </p:sp>
        <p:sp>
          <p:nvSpPr>
            <p:cNvPr id="70714" name="Rectangles 70713"/>
            <p:cNvSpPr/>
            <p:nvPr/>
          </p:nvSpPr>
          <p:spPr>
            <a:xfrm>
              <a:off x="2300" y="3422"/>
              <a:ext cx="899" cy="240"/>
            </a:xfrm>
            <a:prstGeom prst="rect">
              <a:avLst/>
            </a:prstGeom>
            <a:noFill/>
            <a:ln w="9525">
              <a:noFill/>
            </a:ln>
          </p:spPr>
          <p:txBody>
            <a:bodyPr wrap="none" lIns="92075" tIns="46038" rIns="92075" bIns="46038">
              <a:spAutoFit/>
            </a:bodyPr>
            <a:p>
              <a:r>
                <a:rPr sz="1900">
                  <a:solidFill>
                    <a:schemeClr val="bg2"/>
                  </a:solidFill>
                </a:rPr>
                <a:t>Merchandise</a:t>
              </a:r>
              <a:endParaRPr sz="1900">
                <a:solidFill>
                  <a:schemeClr val="bg2"/>
                </a:solidFill>
              </a:endParaRPr>
            </a:p>
          </p:txBody>
        </p:sp>
        <p:grpSp>
          <p:nvGrpSpPr>
            <p:cNvPr id="70717" name="Group 70716"/>
            <p:cNvGrpSpPr/>
            <p:nvPr/>
          </p:nvGrpSpPr>
          <p:grpSpPr>
            <a:xfrm>
              <a:off x="4012" y="3302"/>
              <a:ext cx="1310" cy="296"/>
              <a:chOff x="4012" y="3302"/>
              <a:chExt cx="1310" cy="296"/>
            </a:xfrm>
          </p:grpSpPr>
          <p:sp>
            <p:nvSpPr>
              <p:cNvPr id="70715" name="Rectangles 70714"/>
              <p:cNvSpPr/>
              <p:nvPr/>
            </p:nvSpPr>
            <p:spPr>
              <a:xfrm>
                <a:off x="4012" y="3302"/>
                <a:ext cx="1310" cy="296"/>
              </a:xfrm>
              <a:prstGeom prst="rect">
                <a:avLst/>
              </a:prstGeom>
              <a:solidFill>
                <a:schemeClr val="folHlink"/>
              </a:solidFill>
              <a:ln w="12700" cap="flat" cmpd="sng">
                <a:solidFill>
                  <a:srgbClr val="232323"/>
                </a:solidFill>
                <a:prstDash val="solid"/>
                <a:miter/>
                <a:headEnd type="none" w="med" len="med"/>
                <a:tailEnd type="none" w="med" len="med"/>
              </a:ln>
            </p:spPr>
            <p:txBody>
              <a:bodyPr/>
              <a:p>
                <a:endParaRPr lang="en-US"/>
              </a:p>
            </p:txBody>
          </p:sp>
          <p:sp>
            <p:nvSpPr>
              <p:cNvPr id="70716" name="Rectangles 70715"/>
              <p:cNvSpPr/>
              <p:nvPr/>
            </p:nvSpPr>
            <p:spPr>
              <a:xfrm>
                <a:off x="4177" y="3326"/>
                <a:ext cx="963" cy="240"/>
              </a:xfrm>
              <a:prstGeom prst="rect">
                <a:avLst/>
              </a:prstGeom>
              <a:solidFill>
                <a:schemeClr val="folHlink"/>
              </a:solidFill>
              <a:ln w="9525">
                <a:noFill/>
              </a:ln>
            </p:spPr>
            <p:txBody>
              <a:bodyPr wrap="none" lIns="92075" tIns="46038" rIns="92075" bIns="46038">
                <a:spAutoFit/>
              </a:bodyPr>
              <a:p>
                <a:r>
                  <a:rPr sz="1900">
                    <a:solidFill>
                      <a:schemeClr val="bg2"/>
                    </a:solidFill>
                  </a:rPr>
                  <a:t>Returns Clerk</a:t>
                </a:r>
                <a:endParaRPr sz="1900">
                  <a:solidFill>
                    <a:schemeClr val="bg2"/>
                  </a:solidFill>
                </a:endParaRPr>
              </a:p>
            </p:txBody>
          </p:sp>
        </p:grpSp>
        <p:sp>
          <p:nvSpPr>
            <p:cNvPr id="70718" name="Straight Connector 70717"/>
            <p:cNvSpPr/>
            <p:nvPr/>
          </p:nvSpPr>
          <p:spPr>
            <a:xfrm>
              <a:off x="88" y="3414"/>
              <a:ext cx="2018" cy="0"/>
            </a:xfrm>
            <a:prstGeom prst="line">
              <a:avLst/>
            </a:prstGeom>
            <a:ln w="12700" cap="flat" cmpd="sng">
              <a:solidFill>
                <a:schemeClr val="tx1"/>
              </a:solidFill>
              <a:prstDash val="solid"/>
              <a:headEnd type="none" w="sm" len="sm"/>
              <a:tailEnd type="none" w="sm" len="sm"/>
            </a:ln>
          </p:spPr>
        </p:sp>
        <p:sp>
          <p:nvSpPr>
            <p:cNvPr id="70719" name="Straight Connector 70718"/>
            <p:cNvSpPr/>
            <p:nvPr/>
          </p:nvSpPr>
          <p:spPr>
            <a:xfrm>
              <a:off x="3420" y="3255"/>
              <a:ext cx="2175" cy="2"/>
            </a:xfrm>
            <a:prstGeom prst="line">
              <a:avLst/>
            </a:prstGeom>
            <a:ln w="12700" cap="flat" cmpd="sng">
              <a:solidFill>
                <a:schemeClr val="tx1"/>
              </a:solidFill>
              <a:prstDash val="solid"/>
              <a:headEnd type="none" w="sm" len="sm"/>
              <a:tailEnd type="none" w="sm" len="sm"/>
            </a:ln>
          </p:spPr>
        </p:sp>
        <p:sp>
          <p:nvSpPr>
            <p:cNvPr id="70720" name="Straight Connector 70719"/>
            <p:cNvSpPr/>
            <p:nvPr/>
          </p:nvSpPr>
          <p:spPr>
            <a:xfrm>
              <a:off x="3420" y="3410"/>
              <a:ext cx="586" cy="4"/>
            </a:xfrm>
            <a:prstGeom prst="line">
              <a:avLst/>
            </a:prstGeom>
            <a:ln w="12700" cap="flat" cmpd="sng">
              <a:solidFill>
                <a:schemeClr val="tx1"/>
              </a:solidFill>
              <a:prstDash val="solid"/>
              <a:headEnd type="none" w="sm" len="sm"/>
              <a:tailEnd type="none" w="sm" len="sm"/>
            </a:ln>
          </p:spPr>
        </p:sp>
        <p:sp>
          <p:nvSpPr>
            <p:cNvPr id="70721" name="Straight Connector 70720"/>
            <p:cNvSpPr/>
            <p:nvPr/>
          </p:nvSpPr>
          <p:spPr>
            <a:xfrm flipV="1">
              <a:off x="188" y="3257"/>
              <a:ext cx="1924" cy="1"/>
            </a:xfrm>
            <a:prstGeom prst="line">
              <a:avLst/>
            </a:prstGeom>
            <a:ln w="12700" cap="flat" cmpd="sng">
              <a:solidFill>
                <a:schemeClr val="tx1"/>
              </a:solidFill>
              <a:prstDash val="solid"/>
              <a:headEnd type="none" w="sm" len="sm"/>
              <a:tailEnd type="none" w="sm" len="sm"/>
            </a:ln>
          </p:spPr>
        </p:sp>
        <p:sp>
          <p:nvSpPr>
            <p:cNvPr id="70722" name="Straight Connector 70721"/>
            <p:cNvSpPr/>
            <p:nvPr/>
          </p:nvSpPr>
          <p:spPr>
            <a:xfrm flipH="1" flipV="1">
              <a:off x="188" y="1350"/>
              <a:ext cx="52" cy="2"/>
            </a:xfrm>
            <a:prstGeom prst="line">
              <a:avLst/>
            </a:prstGeom>
            <a:ln w="12700" cap="flat" cmpd="sng">
              <a:solidFill>
                <a:schemeClr val="tx1"/>
              </a:solidFill>
              <a:prstDash val="solid"/>
              <a:headEnd type="none" w="sm" len="sm"/>
              <a:tailEnd type="none" w="sm" len="sm"/>
            </a:ln>
          </p:spPr>
        </p:sp>
        <p:sp>
          <p:nvSpPr>
            <p:cNvPr id="70723" name="Straight Connector 70722"/>
            <p:cNvSpPr/>
            <p:nvPr/>
          </p:nvSpPr>
          <p:spPr>
            <a:xfrm flipH="1">
              <a:off x="173" y="1349"/>
              <a:ext cx="7" cy="1911"/>
            </a:xfrm>
            <a:prstGeom prst="line">
              <a:avLst/>
            </a:prstGeom>
            <a:ln w="12700" cap="flat" cmpd="sng">
              <a:solidFill>
                <a:schemeClr val="tx1"/>
              </a:solidFill>
              <a:prstDash val="solid"/>
              <a:headEnd type="none" w="sm" len="sm"/>
              <a:tailEnd type="none" w="sm" len="sm"/>
            </a:ln>
          </p:spPr>
        </p:sp>
        <p:sp>
          <p:nvSpPr>
            <p:cNvPr id="70724" name="Straight Connector 70723"/>
            <p:cNvSpPr/>
            <p:nvPr/>
          </p:nvSpPr>
          <p:spPr>
            <a:xfrm>
              <a:off x="84" y="966"/>
              <a:ext cx="4" cy="2448"/>
            </a:xfrm>
            <a:prstGeom prst="line">
              <a:avLst/>
            </a:prstGeom>
            <a:ln w="12700" cap="flat" cmpd="sng">
              <a:solidFill>
                <a:schemeClr val="tx1"/>
              </a:solidFill>
              <a:prstDash val="solid"/>
              <a:headEnd type="none" w="sm" len="sm"/>
              <a:tailEnd type="none" w="sm" len="sm"/>
            </a:ln>
          </p:spPr>
        </p:sp>
        <p:sp>
          <p:nvSpPr>
            <p:cNvPr id="70725" name="Straight Connector 70724"/>
            <p:cNvSpPr/>
            <p:nvPr/>
          </p:nvSpPr>
          <p:spPr>
            <a:xfrm>
              <a:off x="88" y="966"/>
              <a:ext cx="158" cy="0"/>
            </a:xfrm>
            <a:prstGeom prst="line">
              <a:avLst/>
            </a:prstGeom>
            <a:ln w="12700" cap="flat" cmpd="sng">
              <a:solidFill>
                <a:schemeClr val="tx1"/>
              </a:solidFill>
              <a:prstDash val="solid"/>
              <a:headEnd type="none" w="sm" len="sm"/>
              <a:tailEnd type="none" w="sm" len="sm"/>
            </a:ln>
          </p:spPr>
        </p:sp>
        <p:sp>
          <p:nvSpPr>
            <p:cNvPr id="70726" name="Straight Connector 70725"/>
            <p:cNvSpPr/>
            <p:nvPr/>
          </p:nvSpPr>
          <p:spPr>
            <a:xfrm>
              <a:off x="5314" y="1373"/>
              <a:ext cx="281" cy="0"/>
            </a:xfrm>
            <a:prstGeom prst="line">
              <a:avLst/>
            </a:prstGeom>
            <a:ln w="12700" cap="flat" cmpd="sng">
              <a:solidFill>
                <a:schemeClr val="tx1"/>
              </a:solidFill>
              <a:prstDash val="solid"/>
              <a:headEnd type="none" w="sm" len="sm"/>
              <a:tailEnd type="none" w="sm" len="sm"/>
            </a:ln>
          </p:spPr>
        </p:sp>
        <p:sp>
          <p:nvSpPr>
            <p:cNvPr id="70727" name="Straight Connector 70726"/>
            <p:cNvSpPr/>
            <p:nvPr/>
          </p:nvSpPr>
          <p:spPr>
            <a:xfrm>
              <a:off x="5592" y="1374"/>
              <a:ext cx="6" cy="1886"/>
            </a:xfrm>
            <a:prstGeom prst="line">
              <a:avLst/>
            </a:prstGeom>
            <a:ln w="12700" cap="flat" cmpd="sng">
              <a:solidFill>
                <a:schemeClr val="tx1"/>
              </a:solidFill>
              <a:prstDash val="solid"/>
              <a:headEnd type="none" w="sm" len="sm"/>
              <a:tailEnd type="none" w="sm" len="sm"/>
            </a:ln>
          </p:spPr>
        </p:sp>
      </p:grpSp>
      <p:sp>
        <p:nvSpPr>
          <p:cNvPr id="70729" name="Rectangles 70728"/>
          <p:cNvSpPr/>
          <p:nvPr/>
        </p:nvSpPr>
        <p:spPr>
          <a:xfrm>
            <a:off x="838200" y="228600"/>
            <a:ext cx="7029450" cy="1190625"/>
          </a:xfrm>
          <a:prstGeom prst="rect">
            <a:avLst/>
          </a:prstGeom>
          <a:noFill/>
          <a:ln w="9525">
            <a:noFill/>
          </a:ln>
        </p:spPr>
        <p:txBody>
          <a:bodyPr wrap="none" lIns="92075" tIns="46038" rIns="92075" bIns="46038">
            <a:spAutoFit/>
          </a:bodyPr>
          <a:p>
            <a:r>
              <a:rPr sz="3600" i="1">
                <a:solidFill>
                  <a:schemeClr val="tx2"/>
                </a:solidFill>
                <a:latin typeface="CG Times (W1)" charset="0"/>
              </a:rPr>
              <a:t>REAL</a:t>
            </a:r>
            <a:r>
              <a:rPr sz="3600">
                <a:solidFill>
                  <a:schemeClr val="tx2"/>
                </a:solidFill>
                <a:latin typeface="CG Times (W1)" charset="0"/>
              </a:rPr>
              <a:t> Business Process Modeling of </a:t>
            </a:r>
            <a:endParaRPr sz="3600">
              <a:solidFill>
                <a:schemeClr val="tx2"/>
              </a:solidFill>
              <a:latin typeface="CG Times (W1)" charset="0"/>
            </a:endParaRPr>
          </a:p>
          <a:p>
            <a:r>
              <a:rPr sz="3600">
                <a:solidFill>
                  <a:schemeClr val="tx2"/>
                </a:solidFill>
                <a:latin typeface="CG Times (W1)" charset="0"/>
              </a:rPr>
              <a:t>Mail Order Sales/Collection Process</a:t>
            </a:r>
            <a:endParaRPr sz="2800" b="1">
              <a:latin typeface="CG Times (W1)" charset="0"/>
            </a:endParaRP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Title 86017"/>
          <p:cNvSpPr>
            <a:spLocks noGrp="1"/>
          </p:cNvSpPr>
          <p:nvPr>
            <p:ph type="title"/>
          </p:nvPr>
        </p:nvSpPr>
        <p:spPr>
          <a:ln/>
        </p:spPr>
        <p:txBody>
          <a:bodyPr lIns="92075" tIns="46038" rIns="92075" bIns="46038" anchor="b" anchorCtr="0"/>
          <a:p>
            <a:r>
              <a:t>Phase 1: Systems Analysis</a:t>
            </a:r>
          </a:p>
        </p:txBody>
      </p:sp>
      <p:sp>
        <p:nvSpPr>
          <p:cNvPr id="86019" name="Text Placeholder 86018"/>
          <p:cNvSpPr>
            <a:spLocks noGrp="1"/>
          </p:cNvSpPr>
          <p:nvPr>
            <p:ph type="body" idx="1"/>
          </p:nvPr>
        </p:nvSpPr>
        <p:spPr>
          <a:xfrm>
            <a:off x="381000" y="1606550"/>
            <a:ext cx="7035800" cy="4216400"/>
          </a:xfrm>
          <a:ln/>
        </p:spPr>
        <p:txBody>
          <a:bodyPr lIns="92075" tIns="46038" rIns="92075" bIns="46038"/>
          <a:p>
            <a:r>
              <a:t>Step : Defining </a:t>
            </a:r>
            <a:r>
              <a:rPr>
                <a:solidFill>
                  <a:schemeClr val="tx2"/>
                </a:solidFill>
              </a:rPr>
              <a:t>systems requirements</a:t>
            </a:r>
          </a:p>
          <a:p>
            <a:r>
              <a:t>Step: Structuring systems requirements using process modeling</a:t>
            </a:r>
          </a:p>
          <a:p>
            <a:r>
              <a:t>Step : Structuring systems requirements using logical models</a:t>
            </a:r>
          </a:p>
          <a:p>
            <a:r>
              <a:t>Step : Structuring systems requirements using conceptual data modeling</a:t>
            </a:r>
          </a:p>
          <a:p>
            <a:r>
              <a:t>Step : Selecting a </a:t>
            </a:r>
            <a:r>
              <a:rPr>
                <a:solidFill>
                  <a:schemeClr val="accent2"/>
                </a:solidFill>
              </a:rPr>
              <a:t>design strategy</a:t>
            </a:r>
          </a:p>
        </p:txBody>
      </p:sp>
      <p:sp>
        <p:nvSpPr>
          <p:cNvPr id="86020" name="Rectangles 86019"/>
          <p:cNvSpPr/>
          <p:nvPr/>
        </p:nvSpPr>
        <p:spPr>
          <a:xfrm>
            <a:off x="7381875" y="1752600"/>
            <a:ext cx="1762125" cy="1751013"/>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p>
            <a:pPr algn="ctr"/>
            <a:r>
              <a:rPr lang="en-US" sz="3600">
                <a:gradFill rotWithShape="0">
                  <a:gsLst>
                    <a:gs pos="0">
                      <a:srgbClr val="FFE701"/>
                    </a:gs>
                    <a:gs pos="100000">
                      <a:srgbClr val="FE3E02"/>
                    </a:gs>
                  </a:gsLst>
                  <a:lin ang="5400000" scaled="1"/>
                  <a:tileRect/>
                </a:gradFill>
                <a:latin typeface="Impact" panose="020B0806030902050204" charset="0"/>
                <a:ea typeface="Impact" panose="020B0806030902050204" charset="0"/>
              </a:rPr>
              <a:t>Process </a:t>
            </a:r>
            <a:endParaRPr lang="en-US" sz="3600">
              <a:gradFill rotWithShape="0">
                <a:gsLst>
                  <a:gs pos="0">
                    <a:srgbClr val="FFE701"/>
                  </a:gs>
                  <a:gs pos="100000">
                    <a:srgbClr val="FE3E02"/>
                  </a:gs>
                </a:gsLst>
                <a:lin ang="5400000" scaled="1"/>
                <a:tileRect/>
              </a:gradFill>
              <a:latin typeface="Impact" panose="020B0806030902050204" charset="0"/>
              <a:ea typeface="Impact" panose="020B0806030902050204" charset="0"/>
            </a:endParaRPr>
          </a:p>
          <a:p>
            <a:pPr algn="ctr"/>
            <a:r>
              <a:rPr lang="en-US" sz="3600">
                <a:gradFill rotWithShape="0">
                  <a:gsLst>
                    <a:gs pos="0">
                      <a:srgbClr val="FFE701"/>
                    </a:gs>
                    <a:gs pos="100000">
                      <a:srgbClr val="FE3E02"/>
                    </a:gs>
                  </a:gsLst>
                  <a:lin ang="5400000" scaled="1"/>
                  <a:tileRect/>
                </a:gradFill>
                <a:latin typeface="Impact" panose="020B0806030902050204" charset="0"/>
                <a:ea typeface="Impact" panose="020B0806030902050204" charset="0"/>
              </a:rPr>
              <a:t>Modeling</a:t>
            </a:r>
            <a:endParaRPr lang="en-US" sz="3600">
              <a:gradFill rotWithShape="0">
                <a:gsLst>
                  <a:gs pos="0">
                    <a:srgbClr val="FFE701"/>
                  </a:gs>
                  <a:gs pos="100000">
                    <a:srgbClr val="FE3E02"/>
                  </a:gs>
                </a:gsLst>
                <a:lin ang="5400000" scaled="1"/>
                <a:tileRect/>
              </a:gradFill>
              <a:latin typeface="Impact" panose="020B0806030902050204" charset="0"/>
              <a:ea typeface="Impact" panose="020B0806030902050204" charset="0"/>
            </a:endParaRPr>
          </a:p>
        </p:txBody>
      </p:sp>
      <p:sp>
        <p:nvSpPr>
          <p:cNvPr id="86021" name="Rectangles 86020"/>
          <p:cNvSpPr/>
          <p:nvPr/>
        </p:nvSpPr>
        <p:spPr>
          <a:xfrm>
            <a:off x="7239000" y="3733800"/>
            <a:ext cx="1905000" cy="1962150"/>
          </a:xfrm>
          <a:prstGeom prst="rect">
            <a:avLst/>
          </a:prstGeom>
        </p:spPr>
        <p:txBody>
          <a:bodyPr wrap="none" fromWordArt="1">
            <a:prstTxWarp prst="textCanDown">
              <a:avLst>
                <a:gd name="adj" fmla="val 14287"/>
              </a:avLst>
            </a:prstTxWarp>
            <a:normAutofit/>
          </a:bodyPr>
          <a:p>
            <a:pPr algn="ctr"/>
            <a:r>
              <a:rPr lang="en-US" sz="3600" spc="720" normalizeH="1">
                <a:ln w="9525" cap="flat" cmpd="sng">
                  <a:solidFill>
                    <a:srgbClr val="CC99FF"/>
                  </a:solidFill>
                  <a:prstDash val="solid"/>
                  <a:headEnd type="none" w="sm" len="sm"/>
                  <a:tailEnd type="none" w="sm" len="sm"/>
                </a:ln>
                <a:gradFill rotWithShape="0">
                  <a:gsLst>
                    <a:gs pos="0">
                      <a:srgbClr val="6600CC"/>
                    </a:gs>
                    <a:gs pos="100000">
                      <a:srgbClr val="CC00CC"/>
                    </a:gs>
                  </a:gsLst>
                  <a:lin ang="5400000" scaled="1"/>
                  <a:tileRect/>
                </a:gradFill>
                <a:effectLst>
                  <a:outerShdw dist="53882" dir="2699999" algn="ctr" rotWithShape="0">
                    <a:srgbClr val="9999FF"/>
                  </a:outerShdw>
                </a:effectLst>
                <a:latin typeface="Impact" panose="020B0806030902050204" charset="0"/>
                <a:ea typeface="Impact" panose="020B0806030902050204" charset="0"/>
              </a:rPr>
              <a:t>Logical </a:t>
            </a:r>
            <a:endParaRPr lang="en-US" sz="3600" spc="720" normalizeH="1">
              <a:ln w="9525" cap="flat" cmpd="sng">
                <a:solidFill>
                  <a:srgbClr val="CC99FF"/>
                </a:solidFill>
                <a:prstDash val="solid"/>
                <a:headEnd type="none" w="sm" len="sm"/>
                <a:tailEnd type="none" w="sm" len="sm"/>
              </a:ln>
              <a:gradFill rotWithShape="0">
                <a:gsLst>
                  <a:gs pos="0">
                    <a:srgbClr val="6600CC"/>
                  </a:gs>
                  <a:gs pos="100000">
                    <a:srgbClr val="CC00CC"/>
                  </a:gs>
                </a:gsLst>
                <a:lin ang="5400000" scaled="1"/>
                <a:tileRect/>
              </a:gradFill>
              <a:effectLst>
                <a:outerShdw dist="53882" dir="2699999" algn="ctr" rotWithShape="0">
                  <a:srgbClr val="9999FF"/>
                </a:outerShdw>
              </a:effectLst>
              <a:latin typeface="Impact" panose="020B0806030902050204" charset="0"/>
              <a:ea typeface="Impact" panose="020B0806030902050204" charset="0"/>
            </a:endParaRPr>
          </a:p>
          <a:p>
            <a:pPr algn="ctr"/>
            <a:r>
              <a:rPr lang="en-US" sz="3600" spc="720" normalizeH="1">
                <a:ln w="9525" cap="flat" cmpd="sng">
                  <a:solidFill>
                    <a:srgbClr val="CC99FF"/>
                  </a:solidFill>
                  <a:prstDash val="solid"/>
                  <a:headEnd type="none" w="sm" len="sm"/>
                  <a:tailEnd type="none" w="sm" len="sm"/>
                </a:ln>
                <a:gradFill rotWithShape="0">
                  <a:gsLst>
                    <a:gs pos="0">
                      <a:srgbClr val="6600CC"/>
                    </a:gs>
                    <a:gs pos="100000">
                      <a:srgbClr val="CC00CC"/>
                    </a:gs>
                  </a:gsLst>
                  <a:lin ang="5400000" scaled="1"/>
                  <a:tileRect/>
                </a:gradFill>
                <a:effectLst>
                  <a:outerShdw dist="53882" dir="2699999" algn="ctr" rotWithShape="0">
                    <a:srgbClr val="9999FF"/>
                  </a:outerShdw>
                </a:effectLst>
                <a:latin typeface="Impact" panose="020B0806030902050204" charset="0"/>
                <a:ea typeface="Impact" panose="020B0806030902050204" charset="0"/>
              </a:rPr>
              <a:t>Models</a:t>
            </a:r>
            <a:endParaRPr lang="en-US" sz="3600" spc="720" normalizeH="1">
              <a:ln w="9525" cap="flat" cmpd="sng">
                <a:solidFill>
                  <a:srgbClr val="CC99FF"/>
                </a:solidFill>
                <a:prstDash val="solid"/>
                <a:headEnd type="none" w="sm" len="sm"/>
                <a:tailEnd type="none" w="sm" len="sm"/>
              </a:ln>
              <a:gradFill rotWithShape="0">
                <a:gsLst>
                  <a:gs pos="0">
                    <a:srgbClr val="6600CC"/>
                  </a:gs>
                  <a:gs pos="100000">
                    <a:srgbClr val="CC00CC"/>
                  </a:gs>
                </a:gsLst>
                <a:lin ang="5400000" scaled="1"/>
                <a:tileRect/>
              </a:gradFill>
              <a:effectLst>
                <a:outerShdw dist="53882" dir="2699999" algn="ctr" rotWithShape="0">
                  <a:srgbClr val="9999FF"/>
                </a:outerShdw>
              </a:effectLst>
              <a:latin typeface="Impact" panose="020B0806030902050204" charset="0"/>
              <a:ea typeface="Impact" panose="020B0806030902050204" charset="0"/>
            </a:endParaRPr>
          </a:p>
        </p:txBody>
      </p:sp>
      <p:sp>
        <p:nvSpPr>
          <p:cNvPr id="86022" name="Rectangles 86021"/>
          <p:cNvSpPr/>
          <p:nvPr/>
        </p:nvSpPr>
        <p:spPr>
          <a:xfrm>
            <a:off x="1752600" y="5638800"/>
            <a:ext cx="4953000" cy="831850"/>
          </a:xfrm>
          <a:prstGeom prst="rect">
            <a:avLst/>
          </a:prstGeom>
        </p:spPr>
        <p:txBody>
          <a:bodyPr wrap="none" fromWordArt="1">
            <a:prstTxWarp prst="textPlain">
              <a:avLst>
                <a:gd name="adj" fmla="val 50000"/>
              </a:avLst>
            </a:prstTxWarp>
            <a:normAutofit/>
            <a:scene3d>
              <a:camera prst="legacyPerspectiveTopLeft">
                <a:rot lat="0" lon="0" rev="0"/>
              </a:camera>
              <a:lightRig rig="legacyNormal3" dir="r"/>
            </a:scene3d>
            <a:sp3d extrusionH="201600" prstMaterial="legacyMetal">
              <a:extrusionClr>
                <a:srgbClr val="FFFFFF"/>
              </a:extrusionClr>
            </a:sp3d>
          </a:bodyPr>
          <a:p>
            <a:pPr algn="ctr"/>
            <a:r>
              <a:rPr lang="en-US" sz="3600">
                <a:gradFill rotWithShape="0">
                  <a:gsLst>
                    <a:gs pos="0">
                      <a:srgbClr val="CBCBCB">
                        <a:alpha val="100000"/>
                      </a:srgbClr>
                    </a:gs>
                    <a:gs pos="13000">
                      <a:srgbClr val="5F5F5F">
                        <a:alpha val="100000"/>
                      </a:srgbClr>
                    </a:gs>
                    <a:gs pos="21001">
                      <a:srgbClr val="5F5F5F">
                        <a:alpha val="100000"/>
                      </a:srgbClr>
                    </a:gs>
                    <a:gs pos="63000">
                      <a:srgbClr val="FFFFFF">
                        <a:alpha val="100000"/>
                      </a:srgbClr>
                    </a:gs>
                    <a:gs pos="67000">
                      <a:srgbClr val="B2B2B2">
                        <a:alpha val="100000"/>
                      </a:srgbClr>
                    </a:gs>
                    <a:gs pos="69000">
                      <a:srgbClr val="292929">
                        <a:alpha val="100000"/>
                      </a:srgbClr>
                    </a:gs>
                    <a:gs pos="82001">
                      <a:srgbClr val="777777">
                        <a:alpha val="100000"/>
                      </a:srgbClr>
                    </a:gs>
                    <a:gs pos="100000">
                      <a:srgbClr val="EAEAEA">
                        <a:alpha val="100000"/>
                      </a:srgbClr>
                    </a:gs>
                  </a:gsLst>
                  <a:lin ang="5400000" scaled="1"/>
                  <a:tileRect/>
                </a:gradFill>
                <a:latin typeface="Times New Roman" panose="02020603050405020304" pitchFamily="18" charset="0"/>
                <a:ea typeface="Times New Roman" panose="02020603050405020304" pitchFamily="18" charset="0"/>
              </a:rPr>
              <a:t>Conceptual data modeling</a:t>
            </a:r>
            <a:endParaRPr lang="en-US" sz="3600">
              <a:gradFill rotWithShape="0">
                <a:gsLst>
                  <a:gs pos="0">
                    <a:srgbClr val="CBCBCB">
                      <a:alpha val="100000"/>
                    </a:srgbClr>
                  </a:gs>
                  <a:gs pos="13000">
                    <a:srgbClr val="5F5F5F">
                      <a:alpha val="100000"/>
                    </a:srgbClr>
                  </a:gs>
                  <a:gs pos="21001">
                    <a:srgbClr val="5F5F5F">
                      <a:alpha val="100000"/>
                    </a:srgbClr>
                  </a:gs>
                  <a:gs pos="63000">
                    <a:srgbClr val="FFFFFF">
                      <a:alpha val="100000"/>
                    </a:srgbClr>
                  </a:gs>
                  <a:gs pos="67000">
                    <a:srgbClr val="B2B2B2">
                      <a:alpha val="100000"/>
                    </a:srgbClr>
                  </a:gs>
                  <a:gs pos="69000">
                    <a:srgbClr val="292929">
                      <a:alpha val="100000"/>
                    </a:srgbClr>
                  </a:gs>
                  <a:gs pos="82001">
                    <a:srgbClr val="777777">
                      <a:alpha val="100000"/>
                    </a:srgbClr>
                  </a:gs>
                  <a:gs pos="100000">
                    <a:srgbClr val="EAEAEA">
                      <a:alpha val="100000"/>
                    </a:srgbClr>
                  </a:gs>
                </a:gsLst>
                <a:lin ang="5400000" scaled="1"/>
                <a:tileRect/>
              </a:gradFill>
              <a:latin typeface="Times New Roman" panose="02020603050405020304" pitchFamily="18" charset="0"/>
              <a:ea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019">
                                            <p:txEl>
                                              <p:charRg st="0" end="3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6019">
                                            <p:txEl>
                                              <p:charRg st="37" end="9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6019">
                                            <p:txEl>
                                              <p:charRg st="99" end="16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6019">
                                            <p:txEl>
                                              <p:charRg st="160" end="23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6019">
                                            <p:txEl>
                                              <p:charRg st="231" end="26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Title 87041"/>
          <p:cNvSpPr>
            <a:spLocks noGrp="1"/>
          </p:cNvSpPr>
          <p:nvPr>
            <p:ph type="title"/>
          </p:nvPr>
        </p:nvSpPr>
        <p:spPr>
          <a:xfrm>
            <a:off x="533400" y="0"/>
            <a:ext cx="8077200" cy="1136650"/>
          </a:xfrm>
          <a:ln/>
        </p:spPr>
        <p:txBody>
          <a:bodyPr lIns="92075" tIns="46038" rIns="92075" bIns="46038" anchor="b" anchorCtr="0"/>
          <a:p>
            <a:r>
              <a:rPr sz="3200"/>
              <a:t>STEP I-A: Systems Analysis - </a:t>
            </a:r>
            <a:br>
              <a:rPr sz="3200"/>
            </a:br>
            <a:r>
              <a:rPr sz="3200"/>
              <a:t>Defining Systems Requirements</a:t>
            </a:r>
            <a:endParaRPr sz="3200"/>
          </a:p>
        </p:txBody>
      </p:sp>
      <p:sp>
        <p:nvSpPr>
          <p:cNvPr id="87043" name="Text Placeholder 87042"/>
          <p:cNvSpPr>
            <a:spLocks noGrp="1"/>
          </p:cNvSpPr>
          <p:nvPr>
            <p:ph type="body" idx="1"/>
          </p:nvPr>
        </p:nvSpPr>
        <p:spPr>
          <a:xfrm>
            <a:off x="457200" y="1371600"/>
            <a:ext cx="8305800" cy="4089400"/>
          </a:xfrm>
          <a:ln/>
        </p:spPr>
        <p:txBody>
          <a:bodyPr lIns="92075" tIns="46038" rIns="92075" bIns="46038"/>
          <a:p>
            <a:r>
              <a:rPr sz="2400"/>
              <a:t>After an organization has:</a:t>
            </a:r>
            <a:endParaRPr sz="2400"/>
          </a:p>
          <a:p>
            <a:pPr lvl="1"/>
            <a:r>
              <a:rPr sz="2000"/>
              <a:t>identified the </a:t>
            </a:r>
            <a:r>
              <a:rPr sz="2000">
                <a:solidFill>
                  <a:schemeClr val="accent2"/>
                </a:solidFill>
              </a:rPr>
              <a:t>need</a:t>
            </a:r>
            <a:r>
              <a:rPr sz="2000"/>
              <a:t> for a system project and </a:t>
            </a:r>
            <a:endParaRPr sz="2000"/>
          </a:p>
          <a:p>
            <a:pPr lvl="1"/>
            <a:r>
              <a:rPr sz="2000"/>
              <a:t>has successfully made a </a:t>
            </a:r>
            <a:r>
              <a:rPr sz="2000">
                <a:solidFill>
                  <a:schemeClr val="accent2"/>
                </a:solidFill>
              </a:rPr>
              <a:t>business case</a:t>
            </a:r>
            <a:r>
              <a:rPr sz="2000"/>
              <a:t> to justify investing the time and funds necessary to undertake the project, </a:t>
            </a:r>
            <a:endParaRPr sz="2000"/>
          </a:p>
          <a:p>
            <a:pPr lvl="1"/>
            <a:r>
              <a:rPr sz="2000"/>
              <a:t>a </a:t>
            </a:r>
            <a:r>
              <a:rPr sz="2000">
                <a:solidFill>
                  <a:schemeClr val="accent2"/>
                </a:solidFill>
              </a:rPr>
              <a:t>project team</a:t>
            </a:r>
            <a:r>
              <a:rPr sz="2000"/>
              <a:t> organizes and plans the work to be completed.  </a:t>
            </a:r>
            <a:endParaRPr sz="2000"/>
          </a:p>
          <a:p>
            <a:r>
              <a:rPr sz="2400"/>
              <a:t>The team considers the </a:t>
            </a:r>
            <a:r>
              <a:rPr sz="2400">
                <a:solidFill>
                  <a:schemeClr val="tx2"/>
                </a:solidFill>
              </a:rPr>
              <a:t>costs, benefits, feasibility, responsibilities, and project timeline</a:t>
            </a:r>
            <a:r>
              <a:rPr sz="2400"/>
              <a:t>.  </a:t>
            </a:r>
            <a:endParaRPr sz="2400"/>
          </a:p>
          <a:p>
            <a:r>
              <a:rPr sz="2400"/>
              <a:t>After completing these details they define the system requirements: </a:t>
            </a:r>
            <a:endParaRPr sz="2400"/>
          </a:p>
          <a:p>
            <a:pPr lvl="1"/>
            <a:r>
              <a:rPr sz="2000"/>
              <a:t>What are the </a:t>
            </a:r>
            <a:r>
              <a:rPr sz="2000">
                <a:solidFill>
                  <a:schemeClr val="hlink"/>
                </a:solidFill>
              </a:rPr>
              <a:t>expectations</a:t>
            </a:r>
            <a:r>
              <a:rPr sz="2000"/>
              <a:t> of this system?  </a:t>
            </a:r>
            <a:endParaRPr sz="2000"/>
          </a:p>
          <a:p>
            <a:pPr lvl="1"/>
            <a:r>
              <a:rPr sz="2000"/>
              <a:t>What </a:t>
            </a:r>
            <a:r>
              <a:rPr sz="2000">
                <a:solidFill>
                  <a:schemeClr val="hlink"/>
                </a:solidFill>
              </a:rPr>
              <a:t>work and decisions</a:t>
            </a:r>
            <a:r>
              <a:rPr sz="2000"/>
              <a:t> will it support? </a:t>
            </a:r>
            <a:endParaRPr sz="2000"/>
          </a:p>
          <a:p>
            <a:pPr lvl="1"/>
            <a:r>
              <a:rPr sz="2000"/>
              <a:t>What </a:t>
            </a:r>
            <a:r>
              <a:rPr sz="2000">
                <a:solidFill>
                  <a:schemeClr val="hlink"/>
                </a:solidFill>
              </a:rPr>
              <a:t>objectives</a:t>
            </a:r>
            <a:r>
              <a:rPr sz="2000"/>
              <a:t> will it help the organization to accomplish?</a:t>
            </a:r>
            <a:endParaRPr sz="20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043">
                                            <p:txEl>
                                              <p:charRg st="0" end="27"/>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7043">
                                            <p:txEl>
                                              <p:charRg st="27" end="7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7043">
                                            <p:txEl>
                                              <p:charRg st="73" end="18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7043">
                                            <p:txEl>
                                              <p:charRg st="188" end="25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7043">
                                            <p:txEl>
                                              <p:charRg st="251" end="34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7043">
                                            <p:txEl>
                                              <p:charRg st="346" end="41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87043">
                                            <p:txEl>
                                              <p:charRg st="415" end="45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87043">
                                            <p:txEl>
                                              <p:charRg st="459" end="50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87043">
                                            <p:txEl>
                                              <p:charRg st="501" end="56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8" name="Title 88067"/>
          <p:cNvSpPr>
            <a:spLocks noGrp="1"/>
          </p:cNvSpPr>
          <p:nvPr>
            <p:ph type="title"/>
          </p:nvPr>
        </p:nvSpPr>
        <p:spPr>
          <a:ln/>
        </p:spPr>
        <p:txBody>
          <a:bodyPr lIns="92075" tIns="46038" rIns="92075" bIns="46038" anchor="b" anchorCtr="0"/>
          <a:p>
            <a:r>
              <a:t>Defining Systems Requirements</a:t>
            </a:r>
          </a:p>
        </p:txBody>
      </p:sp>
      <p:sp>
        <p:nvSpPr>
          <p:cNvPr id="88069" name="Text Placeholder 88068"/>
          <p:cNvSpPr>
            <a:spLocks noGrp="1"/>
          </p:cNvSpPr>
          <p:nvPr>
            <p:ph type="body" idx="1"/>
          </p:nvPr>
        </p:nvSpPr>
        <p:spPr>
          <a:ln/>
        </p:spPr>
        <p:txBody>
          <a:bodyPr lIns="92075" tIns="46038" rIns="92075" bIns="46038"/>
          <a:p>
            <a:r>
              <a:rPr sz="2400"/>
              <a:t>Your business analysis highlights the</a:t>
            </a:r>
            <a:r>
              <a:rPr sz="2400">
                <a:solidFill>
                  <a:schemeClr val="tx2"/>
                </a:solidFill>
              </a:rPr>
              <a:t> activities</a:t>
            </a:r>
            <a:r>
              <a:rPr sz="2400"/>
              <a:t> that an organization needs to perform effectively and efficiently to accomplish its </a:t>
            </a:r>
            <a:r>
              <a:rPr sz="2400">
                <a:solidFill>
                  <a:schemeClr val="accent2"/>
                </a:solidFill>
              </a:rPr>
              <a:t>objectives</a:t>
            </a:r>
            <a:r>
              <a:rPr sz="2400"/>
              <a:t>.  </a:t>
            </a:r>
            <a:endParaRPr sz="2400"/>
          </a:p>
          <a:p>
            <a:r>
              <a:rPr sz="2400"/>
              <a:t>An </a:t>
            </a:r>
            <a:r>
              <a:rPr sz="2400">
                <a:solidFill>
                  <a:srgbClr val="66FF66"/>
                </a:solidFill>
              </a:rPr>
              <a:t>information system</a:t>
            </a:r>
            <a:r>
              <a:rPr sz="2400"/>
              <a:t> should support </a:t>
            </a:r>
            <a:br>
              <a:rPr sz="2400"/>
            </a:br>
            <a:r>
              <a:rPr sz="2400"/>
              <a:t>these activities. </a:t>
            </a:r>
            <a:endParaRPr sz="2400"/>
          </a:p>
          <a:p>
            <a:r>
              <a:rPr sz="2400"/>
              <a:t>Add </a:t>
            </a:r>
            <a:r>
              <a:rPr sz="2400">
                <a:solidFill>
                  <a:schemeClr val="tx2"/>
                </a:solidFill>
              </a:rPr>
              <a:t>information processes</a:t>
            </a:r>
            <a:r>
              <a:rPr sz="2400"/>
              <a:t>, including data </a:t>
            </a:r>
            <a:br>
              <a:rPr sz="2400"/>
            </a:br>
            <a:r>
              <a:rPr sz="2400"/>
              <a:t>stores, and data flows, to the analysis</a:t>
            </a:r>
            <a:endParaRPr sz="2400"/>
          </a:p>
          <a:p>
            <a:r>
              <a:rPr sz="2400"/>
              <a:t>Consider the </a:t>
            </a:r>
            <a:r>
              <a:rPr sz="2400">
                <a:solidFill>
                  <a:srgbClr val="66FF66"/>
                </a:solidFill>
              </a:rPr>
              <a:t>desired environment</a:t>
            </a:r>
            <a:r>
              <a:rPr sz="2400"/>
              <a:t> and </a:t>
            </a:r>
            <a:br>
              <a:rPr sz="2400"/>
            </a:br>
            <a:r>
              <a:rPr sz="2400"/>
              <a:t>envision innovative ways for the system </a:t>
            </a:r>
            <a:br>
              <a:rPr sz="2400"/>
            </a:br>
            <a:r>
              <a:rPr sz="2400"/>
              <a:t>to enable organization objectives and </a:t>
            </a:r>
            <a:br>
              <a:rPr sz="2400"/>
            </a:br>
            <a:r>
              <a:rPr sz="2400"/>
              <a:t>desired processes. </a:t>
            </a:r>
            <a:endParaRPr sz="2400"/>
          </a:p>
        </p:txBody>
      </p:sp>
      <p:graphicFrame>
        <p:nvGraphicFramePr>
          <p:cNvPr id="88070" name="Object 88069"/>
          <p:cNvGraphicFramePr/>
          <p:nvPr/>
        </p:nvGraphicFramePr>
        <p:xfrm>
          <a:off x="6034088" y="2971800"/>
          <a:ext cx="2501900" cy="3124200"/>
        </p:xfrm>
        <a:graphic>
          <a:graphicData uri="http://schemas.openxmlformats.org/presentationml/2006/ole">
            <mc:AlternateContent xmlns:mc="http://schemas.openxmlformats.org/markup-compatibility/2006">
              <mc:Choice xmlns:v="urn:schemas-microsoft-com:vml" Requires="v">
                <p:oleObj spid="_x0000_s3080" name="" r:id="rId1" imgW="944880" imgH="1180465" progId="MS_ClipArt_Gallery.2">
                  <p:embed/>
                </p:oleObj>
              </mc:Choice>
              <mc:Fallback>
                <p:oleObj name="" r:id="rId1" imgW="944880" imgH="1180465" progId="MS_ClipArt_Gallery.2">
                  <p:embed/>
                  <p:pic>
                    <p:nvPicPr>
                      <p:cNvPr id="0" name="Picture 3079"/>
                      <p:cNvPicPr/>
                      <p:nvPr/>
                    </p:nvPicPr>
                    <p:blipFill>
                      <a:blip r:embed="rId2"/>
                      <a:stretch>
                        <a:fillRect/>
                      </a:stretch>
                    </p:blipFill>
                    <p:spPr>
                      <a:xfrm>
                        <a:off x="6034088" y="2971800"/>
                        <a:ext cx="2501900" cy="312420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069">
                                            <p:txEl>
                                              <p:charRg st="0" end="14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8069">
                                            <p:txEl>
                                              <p:charRg st="147" end="20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8069">
                                            <p:txEl>
                                              <p:charRg st="204" end="28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8069">
                                            <p:txEl>
                                              <p:charRg st="287" end="42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build="p"/>
    </p:bldLst>
  </p:timing>
</p:sld>
</file>

<file path=ppt/theme/theme1.xml><?xml version="1.0" encoding="utf-8"?>
<a:theme xmlns:a="http://schemas.openxmlformats.org/drawingml/2006/main" name="aito">
  <a:themeElements>
    <a:clrScheme name="">
      <a:dk1>
        <a:srgbClr val="FFFFFF"/>
      </a:dk1>
      <a:lt1>
        <a:srgbClr val="6600CC"/>
      </a:lt1>
      <a:dk2>
        <a:srgbClr val="FFFF00"/>
      </a:dk2>
      <a:lt2>
        <a:srgbClr val="000000"/>
      </a:lt2>
      <a:accent1>
        <a:srgbClr val="FF3399"/>
      </a:accent1>
      <a:accent2>
        <a:srgbClr val="00CCCC"/>
      </a:accent2>
      <a:accent3>
        <a:srgbClr val="B9AAE2"/>
      </a:accent3>
      <a:accent4>
        <a:srgbClr val="DCDCDC"/>
      </a:accent4>
      <a:accent5>
        <a:srgbClr val="FFADCA"/>
      </a:accent5>
      <a:accent6>
        <a:srgbClr val="00B7B7"/>
      </a:accent6>
      <a:hlink>
        <a:srgbClr val="FF9966"/>
      </a:hlink>
      <a:folHlink>
        <a:srgbClr val="9999FF"/>
      </a:folHlink>
    </a:clrScheme>
    <a:fontScheme name="">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6600CC"/>
        </a:lt1>
        <a:dk2>
          <a:srgbClr val="FFFF00"/>
        </a:dk2>
        <a:lt2>
          <a:srgbClr val="000000"/>
        </a:lt2>
        <a:accent1>
          <a:srgbClr val="FF3399"/>
        </a:accent1>
        <a:accent2>
          <a:srgbClr val="00CCCC"/>
        </a:accent2>
        <a:accent3>
          <a:srgbClr val="B9AAE2"/>
        </a:accent3>
        <a:accent4>
          <a:srgbClr val="DCDCDC"/>
        </a:accent4>
        <a:accent5>
          <a:srgbClr val="FFADCA"/>
        </a:accent5>
        <a:accent6>
          <a:srgbClr val="00B7B7"/>
        </a:accent6>
        <a:hlink>
          <a:srgbClr val="FF9966"/>
        </a:hlink>
        <a:folHlink>
          <a:srgbClr val="99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0099"/>
        </a:dk2>
        <a:lt2>
          <a:srgbClr val="CCCCFF"/>
        </a:lt2>
        <a:accent1>
          <a:srgbClr val="FF99FF"/>
        </a:accent1>
        <a:accent2>
          <a:srgbClr val="00FFCC"/>
        </a:accent2>
        <a:accent3>
          <a:srgbClr val="FFFFFF"/>
        </a:accent3>
        <a:accent4>
          <a:srgbClr val="000000"/>
        </a:accent4>
        <a:accent5>
          <a:srgbClr val="FFCAFF"/>
        </a:accent5>
        <a:accent6>
          <a:srgbClr val="00E5B7"/>
        </a:accent6>
        <a:hlink>
          <a:srgbClr val="99CCFF"/>
        </a:hlink>
        <a:folHlink>
          <a:srgbClr val="99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CBCBCB"/>
        </a:accent1>
        <a:accent2>
          <a:srgbClr val="EAEAEA"/>
        </a:accent2>
        <a:accent3>
          <a:srgbClr val="FFFFFF"/>
        </a:accent3>
        <a:accent4>
          <a:srgbClr val="000000"/>
        </a:accent4>
        <a:accent5>
          <a:srgbClr val="E1E1E1"/>
        </a:accent5>
        <a:accent6>
          <a:srgbClr val="D2D2D2"/>
        </a:accent6>
        <a:hlink>
          <a:srgbClr val="5F5F5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C00"/>
      </a:accent6>
      <a:hlink>
        <a:srgbClr val="FC0128"/>
      </a:hlink>
      <a:folHlink>
        <a:srgbClr val="CECECE"/>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C00"/>
      </a:accent6>
      <a:hlink>
        <a:srgbClr val="FC0128"/>
      </a:hlink>
      <a:folHlink>
        <a:srgbClr val="CECECE"/>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Office\Templates\aito.pot</Template>
  <TotalTime>0</TotalTime>
  <Words>28007</Words>
  <Application>WPS Presentation</Application>
  <PresentationFormat>On-screen Show</PresentationFormat>
  <Paragraphs>1196</Paragraphs>
  <Slides>66</Slides>
  <Notes>27</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33</vt:i4>
      </vt:variant>
      <vt:variant>
        <vt:lpstr>幻灯片标题</vt:lpstr>
      </vt:variant>
      <vt:variant>
        <vt:i4>66</vt:i4>
      </vt:variant>
    </vt:vector>
  </HeadingPairs>
  <TitlesOfParts>
    <vt:vector size="113" baseType="lpstr">
      <vt:lpstr>Arial</vt:lpstr>
      <vt:lpstr>SimSun</vt:lpstr>
      <vt:lpstr>Wingdings</vt:lpstr>
      <vt:lpstr>Times New Roman</vt:lpstr>
      <vt:lpstr>Monotype Sorts</vt:lpstr>
      <vt:lpstr>Wingdings</vt:lpstr>
      <vt:lpstr>CG Times</vt:lpstr>
      <vt:lpstr>Segoe Print</vt:lpstr>
      <vt:lpstr>NewsGothic</vt:lpstr>
      <vt:lpstr>CG Times (W1)</vt:lpstr>
      <vt:lpstr>Impact</vt:lpstr>
      <vt:lpstr>Microsoft YaHei</vt:lpstr>
      <vt:lpstr>Arial Unicode MS</vt:lpstr>
      <vt:lpstr>aito</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PaintShopPro</vt:lpstr>
      <vt:lpstr>PaintShopPro</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ages>32</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Four Slides</dc:title>
  <dc:creator>urmila.r</dc:creator>
  <dc:description>For classroom use only!</dc:description>
  <dc:subject>Accounting, IT, and Business Solutions</dc:subject>
  <cp:lastModifiedBy>Rajesh Upadhyay</cp:lastModifiedBy>
  <cp:revision>54</cp:revision>
  <dcterms:created xsi:type="dcterms:W3CDTF">1995-08-22T22:12:54Z</dcterms:created>
  <dcterms:modified xsi:type="dcterms:W3CDTF">2023-09-05T10:10:21Z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8A1A3EC2CE364FE8916B9B5CACEA2F93_13</vt:lpwstr>
  </property>
  <property fmtid="{D5CDD505-2E9C-101B-9397-08002B2CF9AE}" pid="3" name="KSOProductBuildVer">
    <vt:lpwstr>1033-12.2.0.13201</vt:lpwstr>
  </property>
</Properties>
</file>