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940E85D-0512-4A86-9198-3F2EB16855C8}" type="datetimeFigureOut">
              <a:rPr lang="en-US" smtClean="0"/>
              <a:t>11/29/2012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37B1011-D2D2-4830-9FC9-87DE1D8E880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438400"/>
            <a:ext cx="3809999" cy="1905000"/>
          </a:xfrm>
        </p:spPr>
        <p:txBody>
          <a:bodyPr/>
          <a:lstStyle/>
          <a:p>
            <a:pPr algn="ctr"/>
            <a:r>
              <a:rPr lang="en-US" dirty="0" smtClean="0"/>
              <a:t> Aggregate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530571"/>
            <a:ext cx="3309803" cy="1260629"/>
          </a:xfrm>
        </p:spPr>
        <p:txBody>
          <a:bodyPr/>
          <a:lstStyle/>
          <a:p>
            <a:r>
              <a:rPr lang="en-US" dirty="0"/>
              <a:t>which operate on a</a:t>
            </a:r>
          </a:p>
          <a:p>
            <a:r>
              <a:rPr lang="en-US" dirty="0"/>
              <a:t>group of rows and return one row of output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5800" y="2514600"/>
            <a:ext cx="3809999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600" dirty="0" smtClean="0"/>
              <a:t>{        }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2021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dirty="0"/>
              <a:t>SELECT </a:t>
            </a:r>
            <a:r>
              <a:rPr lang="en-US" b="1" dirty="0" smtClean="0"/>
              <a:t>product_type_id</a:t>
            </a:r>
            <a:r>
              <a:rPr lang="en-US" b="1" dirty="0"/>
              <a:t>, </a:t>
            </a:r>
            <a:r>
              <a:rPr lang="en-US" b="1" dirty="0" smtClean="0"/>
              <a:t>AVG(price) </a:t>
            </a:r>
          </a:p>
          <a:p>
            <a:pPr marL="68580" indent="0">
              <a:buNone/>
            </a:pPr>
            <a:r>
              <a:rPr lang="en-US" b="1" dirty="0" smtClean="0"/>
              <a:t>FROM products </a:t>
            </a:r>
          </a:p>
          <a:p>
            <a:pPr marL="68580" indent="0">
              <a:buNone/>
            </a:pPr>
            <a:r>
              <a:rPr lang="en-US" b="1" dirty="0" smtClean="0"/>
              <a:t>WHERE </a:t>
            </a:r>
            <a:r>
              <a:rPr lang="en-US" b="1" dirty="0"/>
              <a:t>AVG(price) &gt; </a:t>
            </a:r>
            <a:r>
              <a:rPr lang="en-US" b="1" dirty="0" smtClean="0"/>
              <a:t>20 </a:t>
            </a:r>
          </a:p>
          <a:p>
            <a:pPr marL="68580" indent="0">
              <a:buNone/>
            </a:pPr>
            <a:r>
              <a:rPr lang="en-US" b="1" dirty="0" smtClean="0"/>
              <a:t>GROUP </a:t>
            </a:r>
            <a:r>
              <a:rPr lang="en-US" b="1" dirty="0"/>
              <a:t>BY product_type_id;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476386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error occurs because you may only use the WHERE clause to filter </a:t>
            </a:r>
            <a:r>
              <a:rPr lang="en-US" i="1" dirty="0"/>
              <a:t>individual </a:t>
            </a:r>
            <a:r>
              <a:rPr lang="en-US" dirty="0"/>
              <a:t>rows, not </a:t>
            </a:r>
            <a:r>
              <a:rPr lang="en-US" i="1" dirty="0" smtClean="0"/>
              <a:t>groups </a:t>
            </a:r>
            <a:r>
              <a:rPr lang="en-US" dirty="0" smtClean="0"/>
              <a:t>of </a:t>
            </a:r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734475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dirty="0"/>
              <a:t>SELECT product_type_id, AVG(price)</a:t>
            </a:r>
          </a:p>
          <a:p>
            <a:pPr marL="68580" indent="0">
              <a:buNone/>
            </a:pPr>
            <a:r>
              <a:rPr lang="en-US" b="1" dirty="0"/>
              <a:t>FROM products</a:t>
            </a:r>
          </a:p>
          <a:p>
            <a:pPr marL="68580" indent="0">
              <a:buNone/>
            </a:pPr>
            <a:r>
              <a:rPr lang="en-US" b="1" dirty="0"/>
              <a:t>GROUP BY product_type_id</a:t>
            </a:r>
          </a:p>
          <a:p>
            <a:pPr marL="68580" indent="0">
              <a:buNone/>
            </a:pPr>
            <a:r>
              <a:rPr lang="en-US" b="1" dirty="0"/>
              <a:t>HAVING AVG(price) &gt; 20;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476386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i="1" dirty="0">
                <a:solidFill>
                  <a:srgbClr val="FF0000"/>
                </a:solidFill>
              </a:rPr>
              <a:t>can be used without </a:t>
            </a:r>
            <a:r>
              <a:rPr lang="en-US" dirty="0">
                <a:solidFill>
                  <a:srgbClr val="FF0000"/>
                </a:solidFill>
              </a:rPr>
              <a:t>HAVING</a:t>
            </a:r>
            <a:r>
              <a:rPr lang="en-US" i="1" dirty="0">
                <a:solidFill>
                  <a:srgbClr val="FF0000"/>
                </a:solidFill>
              </a:rPr>
              <a:t>, but </a:t>
            </a:r>
            <a:r>
              <a:rPr lang="en-US" dirty="0">
                <a:solidFill>
                  <a:srgbClr val="FF0000"/>
                </a:solidFill>
              </a:rPr>
              <a:t>HAVING </a:t>
            </a:r>
            <a:r>
              <a:rPr lang="en-US" i="1" dirty="0">
                <a:solidFill>
                  <a:srgbClr val="FF0000"/>
                </a:solidFill>
              </a:rPr>
              <a:t>must be </a:t>
            </a:r>
            <a:r>
              <a:rPr lang="en-US" i="1" dirty="0" smtClean="0">
                <a:solidFill>
                  <a:srgbClr val="FF0000"/>
                </a:solidFill>
              </a:rPr>
              <a:t>used in </a:t>
            </a:r>
            <a:r>
              <a:rPr lang="en-US" i="1" dirty="0">
                <a:solidFill>
                  <a:srgbClr val="FF0000"/>
                </a:solidFill>
              </a:rPr>
              <a:t>conjunction with </a:t>
            </a:r>
            <a:r>
              <a:rPr lang="en-US" dirty="0">
                <a:solidFill>
                  <a:srgbClr val="FF0000"/>
                </a:solidFill>
              </a:rPr>
              <a:t>GROUP BY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84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Points to Note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890707" cy="3508977"/>
          </a:xfrm>
        </p:spPr>
        <p:txBody>
          <a:bodyPr>
            <a:normAutofit/>
          </a:bodyPr>
          <a:lstStyle/>
          <a:p>
            <a:r>
              <a:rPr lang="en-US" dirty="0"/>
              <a:t>You can use the aggregate functions with any </a:t>
            </a:r>
            <a:r>
              <a:rPr lang="en-US" b="1" dirty="0"/>
              <a:t>valid expression.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Null </a:t>
            </a:r>
            <a:r>
              <a:rPr lang="en-US" dirty="0"/>
              <a:t>values are </a:t>
            </a:r>
            <a:r>
              <a:rPr lang="en-US" b="1" dirty="0"/>
              <a:t>ignored</a:t>
            </a:r>
            <a:r>
              <a:rPr lang="en-US" dirty="0"/>
              <a:t> by aggregate </a:t>
            </a:r>
            <a:r>
              <a:rPr lang="en-US" dirty="0" smtClean="0"/>
              <a:t>functions.</a:t>
            </a:r>
          </a:p>
          <a:p>
            <a:endParaRPr lang="en-US" dirty="0"/>
          </a:p>
          <a:p>
            <a:r>
              <a:rPr lang="en-US" b="1" dirty="0" smtClean="0"/>
              <a:t>DISTINCT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75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2766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{ List of Aggregate Functions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10823"/>
            <a:ext cx="7262308" cy="35089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/>
              <a:t>AVG(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b="1" dirty="0" smtClean="0"/>
              <a:t>	</a:t>
            </a:r>
            <a:r>
              <a:rPr lang="en-US" dirty="0" smtClean="0"/>
              <a:t>	Returns </a:t>
            </a:r>
            <a:r>
              <a:rPr lang="en-US" dirty="0"/>
              <a:t>the </a:t>
            </a:r>
            <a:r>
              <a:rPr lang="en-US" b="1" dirty="0"/>
              <a:t>average </a:t>
            </a:r>
            <a:r>
              <a:rPr lang="en-US" dirty="0"/>
              <a:t>value 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/>
              <a:t>COUNT(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number of rows </a:t>
            </a:r>
            <a:r>
              <a:rPr lang="en-US" dirty="0" smtClean="0"/>
              <a:t>				returned </a:t>
            </a:r>
            <a:r>
              <a:rPr lang="en-US" dirty="0"/>
              <a:t>by a query involving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/>
              <a:t>MAX(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maximum</a:t>
            </a:r>
            <a:r>
              <a:rPr lang="en-US" dirty="0"/>
              <a:t> value 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/>
              <a:t>MEDIAN(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median</a:t>
            </a:r>
            <a:r>
              <a:rPr lang="en-US" dirty="0"/>
              <a:t> value 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/>
              <a:t>MIN(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minimum</a:t>
            </a:r>
            <a:r>
              <a:rPr lang="en-US" dirty="0"/>
              <a:t> value 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/>
              <a:t>STDDEV(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standard deviation </a:t>
            </a:r>
            <a:r>
              <a:rPr lang="en-US" dirty="0" smtClean="0"/>
              <a:t>				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/>
              <a:t>SUM(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sum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/>
              <a:t>VARIANCE(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smtClean="0"/>
              <a:t>		Returns </a:t>
            </a:r>
            <a:r>
              <a:rPr lang="en-US" dirty="0"/>
              <a:t>the </a:t>
            </a:r>
            <a:r>
              <a:rPr lang="en-US" b="1" dirty="0"/>
              <a:t>variance</a:t>
            </a:r>
            <a:r>
              <a:rPr lang="en-US" dirty="0"/>
              <a:t> of </a:t>
            </a:r>
            <a:r>
              <a:rPr lang="en-US" i="1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98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AVG()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50897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SELECT </a:t>
            </a:r>
            <a:r>
              <a:rPr lang="en-US" b="1" dirty="0" smtClean="0"/>
              <a:t>AVG(price) 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AVG(price + </a:t>
            </a:r>
            <a:r>
              <a:rPr lang="en-US" b="1" dirty="0" smtClean="0"/>
              <a:t>2) 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AVG(DISTINCT </a:t>
            </a:r>
            <a:r>
              <a:rPr lang="en-US" b="1" dirty="0" smtClean="0"/>
              <a:t>price) FROM </a:t>
            </a:r>
            <a:r>
              <a:rPr lang="en-US" b="1" dirty="0"/>
              <a:t>products;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76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COUNT()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50897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SELECT </a:t>
            </a:r>
            <a:r>
              <a:rPr lang="en-US" b="1" dirty="0" smtClean="0"/>
              <a:t>COUNT(product_id) 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</a:t>
            </a:r>
            <a:r>
              <a:rPr lang="en-US" b="1" dirty="0" smtClean="0"/>
              <a:t>COUNT(ROWID) FROM </a:t>
            </a:r>
            <a:r>
              <a:rPr lang="en-US" b="1" dirty="0"/>
              <a:t>products;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25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MAX() &amp; MIN()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508977"/>
          </a:xfrm>
        </p:spPr>
        <p:txBody>
          <a:bodyPr anchor="t"/>
          <a:lstStyle/>
          <a:p>
            <a:pPr>
              <a:spcAft>
                <a:spcPts val="1000"/>
              </a:spcAft>
            </a:pPr>
            <a:r>
              <a:rPr lang="en-US" b="1" dirty="0"/>
              <a:t>SELECT MAX(price), </a:t>
            </a:r>
            <a:r>
              <a:rPr lang="en-US" b="1" dirty="0" smtClean="0"/>
              <a:t>MIN(price) 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  <a:p>
            <a:r>
              <a:rPr lang="en-US" b="1" dirty="0"/>
              <a:t>SELECT MAX(name), </a:t>
            </a:r>
            <a:r>
              <a:rPr lang="en-US" b="1" dirty="0" smtClean="0"/>
              <a:t>MIN(name) FROM products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78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SUM()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508977"/>
          </a:xfrm>
        </p:spPr>
        <p:txBody>
          <a:bodyPr anchor="t"/>
          <a:lstStyle/>
          <a:p>
            <a:r>
              <a:rPr lang="en-US" b="1" dirty="0"/>
              <a:t>SELECT </a:t>
            </a:r>
            <a:r>
              <a:rPr lang="en-US" b="1" dirty="0" smtClean="0"/>
              <a:t>SUM(price) 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88846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Usage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82532" y="3053229"/>
            <a:ext cx="6637468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{                 }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991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dirty="0"/>
              <a:t>SELECT </a:t>
            </a:r>
            <a:r>
              <a:rPr lang="en-US" b="1" dirty="0" smtClean="0"/>
              <a:t>product_type_id</a:t>
            </a:r>
            <a:r>
              <a:rPr lang="en-US" b="1" dirty="0"/>
              <a:t>, </a:t>
            </a:r>
            <a:r>
              <a:rPr lang="en-US" b="1" dirty="0" smtClean="0"/>
              <a:t>AVG(price) </a:t>
            </a:r>
          </a:p>
          <a:p>
            <a:pPr marL="6858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products</a:t>
            </a:r>
            <a:r>
              <a:rPr lang="en-US" b="1" dirty="0" smtClean="0"/>
              <a:t>;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43434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When a query contains an aggregate function—and retrieves </a:t>
            </a:r>
            <a:r>
              <a:rPr lang="en-US" i="1" dirty="0" smtClean="0"/>
              <a:t>columns not </a:t>
            </a:r>
            <a:r>
              <a:rPr lang="en-US" i="1" dirty="0"/>
              <a:t>placed within an aggregate function—then those columns must </a:t>
            </a:r>
            <a:r>
              <a:rPr lang="en-US" i="1" dirty="0" smtClean="0"/>
              <a:t>be placed </a:t>
            </a:r>
            <a:r>
              <a:rPr lang="en-US" i="1" dirty="0"/>
              <a:t>in a </a:t>
            </a:r>
            <a:r>
              <a:rPr lang="en-US" dirty="0"/>
              <a:t>GROUP BY </a:t>
            </a:r>
            <a:r>
              <a:rPr lang="en-US" i="1" dirty="0"/>
              <a:t>clause.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2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254</TotalTime>
  <Words>241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 Aggregate function</vt:lpstr>
      <vt:lpstr>{ Points to Note }</vt:lpstr>
      <vt:lpstr>{ List of Aggregate Functions }</vt:lpstr>
      <vt:lpstr>{ AVG() }</vt:lpstr>
      <vt:lpstr>{ COUNT() }</vt:lpstr>
      <vt:lpstr>{ MAX() &amp; MIN() }</vt:lpstr>
      <vt:lpstr>{ SUM() }</vt:lpstr>
      <vt:lpstr>Incorrect Usage</vt:lpstr>
      <vt:lpstr>Example 1</vt:lpstr>
      <vt:lpstr>Example 2</vt:lpstr>
      <vt:lpstr>Example 3</vt:lpstr>
    </vt:vector>
  </TitlesOfParts>
  <Company>Sapient HP dc7600 XP v2.0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</dc:title>
  <dc:creator>Ayush Gupta</dc:creator>
  <cp:lastModifiedBy>Ayush Gupta</cp:lastModifiedBy>
  <cp:revision>9</cp:revision>
  <dcterms:created xsi:type="dcterms:W3CDTF">2012-11-29T04:45:55Z</dcterms:created>
  <dcterms:modified xsi:type="dcterms:W3CDTF">2012-11-29T09:00:15Z</dcterms:modified>
</cp:coreProperties>
</file>