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306" r:id="rId6"/>
    <p:sldId id="260" r:id="rId7"/>
    <p:sldId id="261" r:id="rId8"/>
    <p:sldId id="307" r:id="rId9"/>
    <p:sldId id="308"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7" r:id="rId111"/>
    <p:sldId id="368" r:id="rId112"/>
    <p:sldId id="369" r:id="rId113"/>
    <p:sldId id="370" r:id="rId114"/>
    <p:sldId id="371" r:id="rId115"/>
    <p:sldId id="372" r:id="rId116"/>
    <p:sldId id="373" r:id="rId117"/>
    <p:sldId id="374" r:id="rId118"/>
    <p:sldId id="375" r:id="rId119"/>
    <p:sldId id="353" r:id="rId120"/>
    <p:sldId id="354"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950AAF1-E330-4791-860E-A9D54E9CF399}" type="datetimeFigureOut">
              <a:rPr lang="en-IN" smtClean="0"/>
              <a:t>07-01-2025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13A724-66B5-4FF1-8C98-36AE16BB2505}" type="slidenum">
              <a:rPr lang="en-IN" smtClean="0"/>
              <a:t>‹#›</a:t>
            </a:fld>
            <a:endParaRPr lang="en-IN"/>
          </a:p>
        </p:txBody>
      </p:sp>
    </p:spTree>
    <p:extLst>
      <p:ext uri="{BB962C8B-B14F-4D97-AF65-F5344CB8AC3E}">
        <p14:creationId xmlns:p14="http://schemas.microsoft.com/office/powerpoint/2010/main" val="968294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950AAF1-E330-4791-860E-A9D54E9CF399}" type="datetimeFigureOut">
              <a:rPr lang="en-IN" smtClean="0"/>
              <a:t>07-01-2025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13A724-66B5-4FF1-8C98-36AE16BB2505}" type="slidenum">
              <a:rPr lang="en-IN" smtClean="0"/>
              <a:t>‹#›</a:t>
            </a:fld>
            <a:endParaRPr lang="en-IN"/>
          </a:p>
        </p:txBody>
      </p:sp>
    </p:spTree>
    <p:extLst>
      <p:ext uri="{BB962C8B-B14F-4D97-AF65-F5344CB8AC3E}">
        <p14:creationId xmlns:p14="http://schemas.microsoft.com/office/powerpoint/2010/main" val="3193292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950AAF1-E330-4791-860E-A9D54E9CF399}" type="datetimeFigureOut">
              <a:rPr lang="en-IN" smtClean="0"/>
              <a:t>07-01-2025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13A724-66B5-4FF1-8C98-36AE16BB2505}" type="slidenum">
              <a:rPr lang="en-IN" smtClean="0"/>
              <a:t>‹#›</a:t>
            </a:fld>
            <a:endParaRPr lang="en-IN"/>
          </a:p>
        </p:txBody>
      </p:sp>
    </p:spTree>
    <p:extLst>
      <p:ext uri="{BB962C8B-B14F-4D97-AF65-F5344CB8AC3E}">
        <p14:creationId xmlns:p14="http://schemas.microsoft.com/office/powerpoint/2010/main" val="2550548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950AAF1-E330-4791-860E-A9D54E9CF399}" type="datetimeFigureOut">
              <a:rPr lang="en-IN" smtClean="0"/>
              <a:t>07-01-2025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13A724-66B5-4FF1-8C98-36AE16BB2505}" type="slidenum">
              <a:rPr lang="en-IN" smtClean="0"/>
              <a:t>‹#›</a:t>
            </a:fld>
            <a:endParaRPr lang="en-IN"/>
          </a:p>
        </p:txBody>
      </p:sp>
    </p:spTree>
    <p:extLst>
      <p:ext uri="{BB962C8B-B14F-4D97-AF65-F5344CB8AC3E}">
        <p14:creationId xmlns:p14="http://schemas.microsoft.com/office/powerpoint/2010/main" val="3276950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50AAF1-E330-4791-860E-A9D54E9CF399}" type="datetimeFigureOut">
              <a:rPr lang="en-IN" smtClean="0"/>
              <a:t>07-01-2025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13A724-66B5-4FF1-8C98-36AE16BB2505}" type="slidenum">
              <a:rPr lang="en-IN" smtClean="0"/>
              <a:t>‹#›</a:t>
            </a:fld>
            <a:endParaRPr lang="en-IN"/>
          </a:p>
        </p:txBody>
      </p:sp>
    </p:spTree>
    <p:extLst>
      <p:ext uri="{BB962C8B-B14F-4D97-AF65-F5344CB8AC3E}">
        <p14:creationId xmlns:p14="http://schemas.microsoft.com/office/powerpoint/2010/main" val="664272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950AAF1-E330-4791-860E-A9D54E9CF399}" type="datetimeFigureOut">
              <a:rPr lang="en-IN" smtClean="0"/>
              <a:t>07-01-2025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13A724-66B5-4FF1-8C98-36AE16BB2505}" type="slidenum">
              <a:rPr lang="en-IN" smtClean="0"/>
              <a:t>‹#›</a:t>
            </a:fld>
            <a:endParaRPr lang="en-IN"/>
          </a:p>
        </p:txBody>
      </p:sp>
    </p:spTree>
    <p:extLst>
      <p:ext uri="{BB962C8B-B14F-4D97-AF65-F5344CB8AC3E}">
        <p14:creationId xmlns:p14="http://schemas.microsoft.com/office/powerpoint/2010/main" val="3688678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950AAF1-E330-4791-860E-A9D54E9CF399}" type="datetimeFigureOut">
              <a:rPr lang="en-IN" smtClean="0"/>
              <a:t>07-01-2025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13A724-66B5-4FF1-8C98-36AE16BB2505}" type="slidenum">
              <a:rPr lang="en-IN" smtClean="0"/>
              <a:t>‹#›</a:t>
            </a:fld>
            <a:endParaRPr lang="en-IN"/>
          </a:p>
        </p:txBody>
      </p:sp>
    </p:spTree>
    <p:extLst>
      <p:ext uri="{BB962C8B-B14F-4D97-AF65-F5344CB8AC3E}">
        <p14:creationId xmlns:p14="http://schemas.microsoft.com/office/powerpoint/2010/main" val="2387280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950AAF1-E330-4791-860E-A9D54E9CF399}" type="datetimeFigureOut">
              <a:rPr lang="en-IN" smtClean="0"/>
              <a:t>07-01-2025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13A724-66B5-4FF1-8C98-36AE16BB2505}" type="slidenum">
              <a:rPr lang="en-IN" smtClean="0"/>
              <a:t>‹#›</a:t>
            </a:fld>
            <a:endParaRPr lang="en-IN"/>
          </a:p>
        </p:txBody>
      </p:sp>
    </p:spTree>
    <p:extLst>
      <p:ext uri="{BB962C8B-B14F-4D97-AF65-F5344CB8AC3E}">
        <p14:creationId xmlns:p14="http://schemas.microsoft.com/office/powerpoint/2010/main" val="4137070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50AAF1-E330-4791-860E-A9D54E9CF399}" type="datetimeFigureOut">
              <a:rPr lang="en-IN" smtClean="0"/>
              <a:t>07-01-2025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213A724-66B5-4FF1-8C98-36AE16BB2505}" type="slidenum">
              <a:rPr lang="en-IN" smtClean="0"/>
              <a:t>‹#›</a:t>
            </a:fld>
            <a:endParaRPr lang="en-IN"/>
          </a:p>
        </p:txBody>
      </p:sp>
    </p:spTree>
    <p:extLst>
      <p:ext uri="{BB962C8B-B14F-4D97-AF65-F5344CB8AC3E}">
        <p14:creationId xmlns:p14="http://schemas.microsoft.com/office/powerpoint/2010/main" val="517985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50AAF1-E330-4791-860E-A9D54E9CF399}" type="datetimeFigureOut">
              <a:rPr lang="en-IN" smtClean="0"/>
              <a:t>07-01-2025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13A724-66B5-4FF1-8C98-36AE16BB2505}" type="slidenum">
              <a:rPr lang="en-IN" smtClean="0"/>
              <a:t>‹#›</a:t>
            </a:fld>
            <a:endParaRPr lang="en-IN"/>
          </a:p>
        </p:txBody>
      </p:sp>
    </p:spTree>
    <p:extLst>
      <p:ext uri="{BB962C8B-B14F-4D97-AF65-F5344CB8AC3E}">
        <p14:creationId xmlns:p14="http://schemas.microsoft.com/office/powerpoint/2010/main" val="1351126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50AAF1-E330-4791-860E-A9D54E9CF399}" type="datetimeFigureOut">
              <a:rPr lang="en-IN" smtClean="0"/>
              <a:t>07-01-2025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13A724-66B5-4FF1-8C98-36AE16BB2505}" type="slidenum">
              <a:rPr lang="en-IN" smtClean="0"/>
              <a:t>‹#›</a:t>
            </a:fld>
            <a:endParaRPr lang="en-IN"/>
          </a:p>
        </p:txBody>
      </p:sp>
    </p:spTree>
    <p:extLst>
      <p:ext uri="{BB962C8B-B14F-4D97-AF65-F5344CB8AC3E}">
        <p14:creationId xmlns:p14="http://schemas.microsoft.com/office/powerpoint/2010/main" val="1721793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50AAF1-E330-4791-860E-A9D54E9CF399}" type="datetimeFigureOut">
              <a:rPr lang="en-IN" smtClean="0"/>
              <a:t>07-01-2025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3A724-66B5-4FF1-8C98-36AE16BB2505}" type="slidenum">
              <a:rPr lang="en-IN" smtClean="0"/>
              <a:t>‹#›</a:t>
            </a:fld>
            <a:endParaRPr lang="en-IN"/>
          </a:p>
        </p:txBody>
      </p:sp>
    </p:spTree>
    <p:extLst>
      <p:ext uri="{BB962C8B-B14F-4D97-AF65-F5344CB8AC3E}">
        <p14:creationId xmlns:p14="http://schemas.microsoft.com/office/powerpoint/2010/main" val="3058779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hyperlink" Target="https://api.example.com/v2/resource" TargetMode="Externa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API</a:t>
            </a:r>
            <a:endParaRPr lang="en-IN" dirty="0"/>
          </a:p>
        </p:txBody>
      </p:sp>
      <p:sp>
        <p:nvSpPr>
          <p:cNvPr id="3" name="Subtitle 2"/>
          <p:cNvSpPr>
            <a:spLocks noGrp="1"/>
          </p:cNvSpPr>
          <p:nvPr>
            <p:ph type="subTitle" idx="1"/>
          </p:nvPr>
        </p:nvSpPr>
        <p:spPr/>
        <p:txBody>
          <a:bodyPr/>
          <a:lstStyle/>
          <a:p>
            <a:pPr algn="r"/>
            <a:r>
              <a:rPr lang="en-US" dirty="0" smtClean="0"/>
              <a:t>Dr. Rajesh Upadhyay</a:t>
            </a:r>
            <a:endParaRPr lang="en-IN" dirty="0"/>
          </a:p>
        </p:txBody>
      </p:sp>
    </p:spTree>
    <p:extLst>
      <p:ext uri="{BB962C8B-B14F-4D97-AF65-F5344CB8AC3E}">
        <p14:creationId xmlns:p14="http://schemas.microsoft.com/office/powerpoint/2010/main" val="25119883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Key Concepts of REST</a:t>
            </a:r>
            <a:endParaRPr lang="en-IN" dirty="0"/>
          </a:p>
        </p:txBody>
      </p:sp>
      <p:sp>
        <p:nvSpPr>
          <p:cNvPr id="3" name="Content Placeholder 2"/>
          <p:cNvSpPr>
            <a:spLocks noGrp="1"/>
          </p:cNvSpPr>
          <p:nvPr>
            <p:ph idx="1"/>
          </p:nvPr>
        </p:nvSpPr>
        <p:spPr/>
        <p:txBody>
          <a:bodyPr/>
          <a:lstStyle/>
          <a:p>
            <a:r>
              <a:rPr lang="en-IN" b="1" dirty="0" err="1"/>
              <a:t>Cacheability</a:t>
            </a:r>
            <a:endParaRPr lang="en-IN" dirty="0"/>
          </a:p>
          <a:p>
            <a:pPr marL="457200" lvl="1" indent="0">
              <a:buNone/>
            </a:pPr>
            <a:r>
              <a:rPr lang="en-IN" dirty="0"/>
              <a:t>Responses from the server can be marked as cacheable or non-cacheable using HTTP headers (e.g., Cache-Control).</a:t>
            </a:r>
          </a:p>
          <a:p>
            <a:pPr marL="457200" lvl="1" indent="0">
              <a:buNone/>
            </a:pPr>
            <a:r>
              <a:rPr lang="en-IN" b="1" dirty="0"/>
              <a:t>Example</a:t>
            </a:r>
            <a:r>
              <a:rPr lang="en-IN" dirty="0"/>
              <a:t>:</a:t>
            </a:r>
          </a:p>
          <a:p>
            <a:pPr marL="457200" lvl="1" indent="0">
              <a:buNone/>
            </a:pPr>
            <a:r>
              <a:rPr lang="en-IN" dirty="0"/>
              <a:t>Product details can be cached:</a:t>
            </a:r>
          </a:p>
          <a:p>
            <a:pPr marL="457200" lvl="1" indent="0">
              <a:buNone/>
            </a:pPr>
            <a:r>
              <a:rPr lang="en-IN" dirty="0"/>
              <a:t>GET /products/1</a:t>
            </a:r>
          </a:p>
          <a:p>
            <a:pPr marL="457200" lvl="1" indent="0">
              <a:buNone/>
            </a:pPr>
            <a:r>
              <a:rPr lang="en-IN" dirty="0"/>
              <a:t>Response Header: Cache-Control: max-age=3600</a:t>
            </a:r>
          </a:p>
          <a:p>
            <a:endParaRPr lang="en-IN" dirty="0"/>
          </a:p>
        </p:txBody>
      </p:sp>
    </p:spTree>
    <p:extLst>
      <p:ext uri="{BB962C8B-B14F-4D97-AF65-F5344CB8AC3E}">
        <p14:creationId xmlns:p14="http://schemas.microsoft.com/office/powerpoint/2010/main" val="123248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down)">
                                      <p:cBhvr>
                                        <p:cTn id="15" dur="500"/>
                                        <p:tgtEl>
                                          <p:spTgt spid="3">
                                            <p:txEl>
                                              <p:pRg st="4" end="4"/>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wipe(down)">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4048"/>
            <a:ext cx="11125200" cy="329184"/>
          </a:xfrm>
        </p:spPr>
        <p:txBody>
          <a:bodyPr>
            <a:normAutofit fontScale="90000"/>
          </a:bodyPr>
          <a:lstStyle/>
          <a:p>
            <a:r>
              <a:rPr lang="en-IN" b="1" dirty="0" smtClean="0"/>
              <a:t>Security </a:t>
            </a:r>
            <a:r>
              <a:rPr lang="en-IN" b="1" dirty="0"/>
              <a:t>Testing</a:t>
            </a:r>
            <a:r>
              <a:rPr lang="en-IN" dirty="0"/>
              <a:t/>
            </a:r>
            <a:br>
              <a:rPr lang="en-IN" dirty="0"/>
            </a:br>
            <a:endParaRPr lang="en-IN" dirty="0"/>
          </a:p>
        </p:txBody>
      </p:sp>
      <p:sp>
        <p:nvSpPr>
          <p:cNvPr id="3" name="Content Placeholder 2"/>
          <p:cNvSpPr>
            <a:spLocks noGrp="1"/>
          </p:cNvSpPr>
          <p:nvPr>
            <p:ph idx="1"/>
          </p:nvPr>
        </p:nvSpPr>
        <p:spPr>
          <a:xfrm>
            <a:off x="365760" y="941832"/>
            <a:ext cx="10988040" cy="5235131"/>
          </a:xfrm>
        </p:spPr>
        <p:txBody>
          <a:bodyPr>
            <a:normAutofit lnSpcReduction="10000"/>
          </a:bodyPr>
          <a:lstStyle/>
          <a:p>
            <a:pPr marL="0" indent="0">
              <a:buNone/>
            </a:pPr>
            <a:r>
              <a:rPr lang="en-IN" b="1" dirty="0" smtClean="0"/>
              <a:t>Overview</a:t>
            </a:r>
            <a:r>
              <a:rPr lang="en-IN" b="1" dirty="0"/>
              <a:t>:</a:t>
            </a:r>
            <a:endParaRPr lang="en-IN" dirty="0"/>
          </a:p>
          <a:p>
            <a:pPr lvl="0"/>
            <a:r>
              <a:rPr lang="en-IN" sz="1900" dirty="0"/>
              <a:t>Ensures the API is secure from unauthorized access, data breaches, and malicious attacks.</a:t>
            </a:r>
          </a:p>
          <a:p>
            <a:pPr lvl="0"/>
            <a:r>
              <a:rPr lang="en-IN" sz="1900" dirty="0"/>
              <a:t>Focuses on vulnerabilities like data leakage, authentication flaws, and injection attacks</a:t>
            </a:r>
            <a:r>
              <a:rPr lang="en-IN" sz="1900" dirty="0" smtClean="0"/>
              <a:t>.</a:t>
            </a:r>
          </a:p>
          <a:p>
            <a:pPr lvl="0"/>
            <a:endParaRPr lang="en-IN" sz="1900" dirty="0" smtClean="0"/>
          </a:p>
          <a:p>
            <a:pPr marL="0" lvl="0" indent="0" eaLnBrk="0" fontAlgn="base" hangingPunct="0">
              <a:lnSpc>
                <a:spcPct val="100000"/>
              </a:lnSpc>
              <a:spcBef>
                <a:spcPct val="0"/>
              </a:spcBef>
              <a:spcAft>
                <a:spcPct val="0"/>
              </a:spcAft>
              <a:buNone/>
            </a:pPr>
            <a:r>
              <a:rPr lang="en-US" altLang="en-US" sz="1800" b="1" dirty="0">
                <a:latin typeface="Calibri" panose="020F0502020204030204" pitchFamily="34" charset="0"/>
                <a:ea typeface="Times New Roman" panose="02020603050405020304" pitchFamily="18" charset="0"/>
                <a:cs typeface="Mangal" panose="02040503050203030202" pitchFamily="18" charset="0"/>
              </a:rPr>
              <a:t>Key Aspects:</a:t>
            </a:r>
            <a:endParaRPr lang="en-US" altLang="en-US" sz="1800" dirty="0"/>
          </a:p>
          <a:p>
            <a:pPr marL="0" lvl="0" indent="0" eaLnBrk="0" fontAlgn="base" hangingPunct="0">
              <a:lnSpc>
                <a:spcPct val="100000"/>
              </a:lnSpc>
              <a:spcBef>
                <a:spcPct val="0"/>
              </a:spcBef>
              <a:spcAft>
                <a:spcPct val="0"/>
              </a:spcAft>
              <a:buFontTx/>
              <a:buAutoNum type="arabicPeriod"/>
            </a:pPr>
            <a:r>
              <a:rPr lang="en-US" altLang="en-US" sz="1800" b="1" dirty="0">
                <a:latin typeface="Calibri" panose="020F0502020204030204" pitchFamily="34" charset="0"/>
                <a:ea typeface="Times New Roman" panose="02020603050405020304" pitchFamily="18" charset="0"/>
                <a:cs typeface="Mangal" panose="02040503050203030202" pitchFamily="18" charset="0"/>
              </a:rPr>
              <a:t>Authentication and Authorization</a:t>
            </a:r>
            <a:r>
              <a:rPr lang="en-US" altLang="en-US" sz="1800" dirty="0">
                <a:latin typeface="Calibri" panose="020F0502020204030204" pitchFamily="34" charset="0"/>
                <a:ea typeface="Times New Roman" panose="02020603050405020304" pitchFamily="18" charset="0"/>
                <a:cs typeface="Mangal" panose="02040503050203030202" pitchFamily="18" charset="0"/>
              </a:rPr>
              <a:t>:</a:t>
            </a:r>
            <a:endParaRPr lang="en-US" altLang="en-US" sz="1800" dirty="0"/>
          </a:p>
          <a:p>
            <a:pPr marL="457200" lvl="1" indent="0" eaLnBrk="0" fontAlgn="base" hangingPunct="0">
              <a:lnSpc>
                <a:spcPct val="100000"/>
              </a:lnSpc>
              <a:spcBef>
                <a:spcPct val="0"/>
              </a:spcBef>
              <a:spcAft>
                <a:spcPct val="0"/>
              </a:spcAft>
              <a:buFontTx/>
              <a:buChar char="•"/>
            </a:pPr>
            <a:r>
              <a:rPr lang="en-US" altLang="en-US" sz="1800" dirty="0">
                <a:latin typeface="Calibri" panose="020F0502020204030204" pitchFamily="34" charset="0"/>
                <a:ea typeface="Times New Roman" panose="02020603050405020304" pitchFamily="18" charset="0"/>
                <a:cs typeface="Mangal" panose="02040503050203030202" pitchFamily="18" charset="0"/>
              </a:rPr>
              <a:t>Verifies mechanisms like API keys, OAuth tokens, and role-based access.</a:t>
            </a:r>
            <a:endParaRPr lang="en-US" altLang="en-US" sz="1800" dirty="0"/>
          </a:p>
          <a:p>
            <a:pPr marL="0" lvl="0" indent="0" eaLnBrk="0" fontAlgn="base" hangingPunct="0">
              <a:lnSpc>
                <a:spcPct val="100000"/>
              </a:lnSpc>
              <a:spcBef>
                <a:spcPct val="0"/>
              </a:spcBef>
              <a:spcAft>
                <a:spcPct val="0"/>
              </a:spcAft>
              <a:buFontTx/>
              <a:buAutoNum type="arabicPeriod"/>
            </a:pPr>
            <a:r>
              <a:rPr lang="en-US" altLang="en-US" sz="1800" b="1" dirty="0">
                <a:latin typeface="Calibri" panose="020F0502020204030204" pitchFamily="34" charset="0"/>
                <a:ea typeface="Times New Roman" panose="02020603050405020304" pitchFamily="18" charset="0"/>
                <a:cs typeface="Mangal" panose="02040503050203030202" pitchFamily="18" charset="0"/>
              </a:rPr>
              <a:t>Data Encryption</a:t>
            </a:r>
            <a:r>
              <a:rPr lang="en-US" altLang="en-US" sz="1800" dirty="0">
                <a:latin typeface="Calibri" panose="020F0502020204030204" pitchFamily="34" charset="0"/>
                <a:ea typeface="Times New Roman" panose="02020603050405020304" pitchFamily="18" charset="0"/>
                <a:cs typeface="Mangal" panose="02040503050203030202" pitchFamily="18" charset="0"/>
              </a:rPr>
              <a:t>:</a:t>
            </a:r>
            <a:endParaRPr lang="en-US" altLang="en-US" sz="1800" dirty="0"/>
          </a:p>
          <a:p>
            <a:pPr marL="457200" lvl="1" indent="0" eaLnBrk="0" fontAlgn="base" hangingPunct="0">
              <a:lnSpc>
                <a:spcPct val="100000"/>
              </a:lnSpc>
              <a:spcBef>
                <a:spcPct val="0"/>
              </a:spcBef>
              <a:spcAft>
                <a:spcPct val="0"/>
              </a:spcAft>
              <a:buFontTx/>
              <a:buChar char="•"/>
            </a:pPr>
            <a:r>
              <a:rPr lang="en-US" altLang="en-US" sz="1800" dirty="0">
                <a:latin typeface="Calibri" panose="020F0502020204030204" pitchFamily="34" charset="0"/>
                <a:ea typeface="Times New Roman" panose="02020603050405020304" pitchFamily="18" charset="0"/>
                <a:cs typeface="Mangal" panose="02040503050203030202" pitchFamily="18" charset="0"/>
              </a:rPr>
              <a:t>Ensures data in transit is encrypted (e.g., HTTPS).</a:t>
            </a:r>
            <a:endParaRPr lang="en-US" altLang="en-US" sz="1800" dirty="0"/>
          </a:p>
          <a:p>
            <a:pPr marL="0" lvl="0" indent="0" eaLnBrk="0" fontAlgn="base" hangingPunct="0">
              <a:lnSpc>
                <a:spcPct val="100000"/>
              </a:lnSpc>
              <a:spcBef>
                <a:spcPct val="0"/>
              </a:spcBef>
              <a:spcAft>
                <a:spcPct val="0"/>
              </a:spcAft>
              <a:buFontTx/>
              <a:buAutoNum type="arabicPeriod"/>
            </a:pPr>
            <a:r>
              <a:rPr lang="en-US" altLang="en-US" sz="1800" b="1" dirty="0">
                <a:latin typeface="Calibri" panose="020F0502020204030204" pitchFamily="34" charset="0"/>
                <a:ea typeface="Times New Roman" panose="02020603050405020304" pitchFamily="18" charset="0"/>
                <a:cs typeface="Mangal" panose="02040503050203030202" pitchFamily="18" charset="0"/>
              </a:rPr>
              <a:t>Input Validation</a:t>
            </a:r>
            <a:r>
              <a:rPr lang="en-US" altLang="en-US" sz="1800" dirty="0">
                <a:latin typeface="Calibri" panose="020F0502020204030204" pitchFamily="34" charset="0"/>
                <a:ea typeface="Times New Roman" panose="02020603050405020304" pitchFamily="18" charset="0"/>
                <a:cs typeface="Mangal" panose="02040503050203030202" pitchFamily="18" charset="0"/>
              </a:rPr>
              <a:t>:</a:t>
            </a:r>
            <a:endParaRPr lang="en-US" altLang="en-US" sz="1800" dirty="0"/>
          </a:p>
          <a:p>
            <a:pPr marL="457200" lvl="1" indent="0" eaLnBrk="0" fontAlgn="base" hangingPunct="0">
              <a:lnSpc>
                <a:spcPct val="100000"/>
              </a:lnSpc>
              <a:spcBef>
                <a:spcPct val="0"/>
              </a:spcBef>
              <a:spcAft>
                <a:spcPct val="0"/>
              </a:spcAft>
              <a:buFontTx/>
              <a:buChar char="•"/>
            </a:pPr>
            <a:r>
              <a:rPr lang="en-US" altLang="en-US" sz="1800" dirty="0">
                <a:latin typeface="Calibri" panose="020F0502020204030204" pitchFamily="34" charset="0"/>
                <a:ea typeface="Times New Roman" panose="02020603050405020304" pitchFamily="18" charset="0"/>
                <a:cs typeface="Mangal" panose="02040503050203030202" pitchFamily="18" charset="0"/>
              </a:rPr>
              <a:t>Protects against injection attacks (SQL, XML, JSON).</a:t>
            </a:r>
            <a:endParaRPr lang="en-US" altLang="en-US" sz="1800" dirty="0"/>
          </a:p>
          <a:p>
            <a:pPr marL="0" lvl="0" indent="0" eaLnBrk="0" fontAlgn="base" hangingPunct="0">
              <a:lnSpc>
                <a:spcPct val="100000"/>
              </a:lnSpc>
              <a:spcBef>
                <a:spcPct val="0"/>
              </a:spcBef>
              <a:spcAft>
                <a:spcPct val="0"/>
              </a:spcAft>
              <a:buFontTx/>
              <a:buAutoNum type="arabicPeriod"/>
            </a:pPr>
            <a:r>
              <a:rPr lang="en-US" altLang="en-US" sz="1800" b="1" dirty="0">
                <a:latin typeface="Calibri" panose="020F0502020204030204" pitchFamily="34" charset="0"/>
                <a:ea typeface="Times New Roman" panose="02020603050405020304" pitchFamily="18" charset="0"/>
                <a:cs typeface="Mangal" panose="02040503050203030202" pitchFamily="18" charset="0"/>
              </a:rPr>
              <a:t>Rate Limiting</a:t>
            </a:r>
            <a:r>
              <a:rPr lang="en-US" altLang="en-US" sz="1800" dirty="0">
                <a:latin typeface="Calibri" panose="020F0502020204030204" pitchFamily="34" charset="0"/>
                <a:ea typeface="Times New Roman" panose="02020603050405020304" pitchFamily="18" charset="0"/>
                <a:cs typeface="Mangal" panose="02040503050203030202" pitchFamily="18" charset="0"/>
              </a:rPr>
              <a:t>:</a:t>
            </a:r>
            <a:endParaRPr lang="en-US" altLang="en-US" sz="1800" dirty="0"/>
          </a:p>
          <a:p>
            <a:pPr marL="457200" lvl="1" indent="0" eaLnBrk="0" fontAlgn="base" hangingPunct="0">
              <a:lnSpc>
                <a:spcPct val="100000"/>
              </a:lnSpc>
              <a:spcBef>
                <a:spcPct val="0"/>
              </a:spcBef>
              <a:spcAft>
                <a:spcPct val="0"/>
              </a:spcAft>
              <a:buFontTx/>
              <a:buChar char="•"/>
            </a:pPr>
            <a:r>
              <a:rPr lang="en-US" altLang="en-US" sz="1800" dirty="0">
                <a:latin typeface="Calibri" panose="020F0502020204030204" pitchFamily="34" charset="0"/>
                <a:ea typeface="Times New Roman" panose="02020603050405020304" pitchFamily="18" charset="0"/>
                <a:cs typeface="Mangal" panose="02040503050203030202" pitchFamily="18" charset="0"/>
              </a:rPr>
              <a:t>Prevents brute force and denial-of-service (</a:t>
            </a:r>
            <a:r>
              <a:rPr lang="en-US" altLang="en-US" sz="1800" dirty="0" err="1">
                <a:latin typeface="Calibri" panose="020F0502020204030204" pitchFamily="34" charset="0"/>
                <a:ea typeface="Times New Roman" panose="02020603050405020304" pitchFamily="18" charset="0"/>
                <a:cs typeface="Mangal" panose="02040503050203030202" pitchFamily="18" charset="0"/>
              </a:rPr>
              <a:t>DoS</a:t>
            </a:r>
            <a:r>
              <a:rPr lang="en-US" altLang="en-US" sz="1800" dirty="0">
                <a:latin typeface="Calibri" panose="020F0502020204030204" pitchFamily="34" charset="0"/>
                <a:ea typeface="Times New Roman" panose="02020603050405020304" pitchFamily="18" charset="0"/>
                <a:cs typeface="Mangal" panose="02040503050203030202" pitchFamily="18" charset="0"/>
              </a:rPr>
              <a:t>) attacks.</a:t>
            </a:r>
            <a:endParaRPr lang="en-US" altLang="en-US" sz="1800" dirty="0"/>
          </a:p>
          <a:p>
            <a:pPr lvl="0"/>
            <a:endParaRPr lang="en-IN" dirty="0"/>
          </a:p>
          <a:p>
            <a:pPr marL="0" indent="0">
              <a:buNone/>
            </a:pPr>
            <a:r>
              <a:rPr lang="en-IN" b="1" dirty="0"/>
              <a:t>Tools:</a:t>
            </a:r>
            <a:endParaRPr lang="en-IN" dirty="0"/>
          </a:p>
          <a:p>
            <a:pPr marL="0" lvl="0" indent="0">
              <a:buNone/>
            </a:pPr>
            <a:r>
              <a:rPr lang="en-IN" dirty="0" smtClean="0"/>
              <a:t>	OWASP </a:t>
            </a:r>
            <a:r>
              <a:rPr lang="en-IN" dirty="0"/>
              <a:t>ZAP, Burp Suite, Postman (security tests), or custom scripts.</a:t>
            </a:r>
          </a:p>
          <a:p>
            <a:endParaRPr lang="en-IN" dirty="0"/>
          </a:p>
        </p:txBody>
      </p:sp>
    </p:spTree>
    <p:extLst>
      <p:ext uri="{BB962C8B-B14F-4D97-AF65-F5344CB8AC3E}">
        <p14:creationId xmlns:p14="http://schemas.microsoft.com/office/powerpoint/2010/main" val="151581730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Example:</a:t>
            </a:r>
            <a:r>
              <a:rPr lang="en-IN" sz="4000" dirty="0"/>
              <a:t/>
            </a:r>
            <a:br>
              <a:rPr lang="en-IN" sz="4000" dirty="0"/>
            </a:br>
            <a:endParaRPr lang="en-IN" dirty="0"/>
          </a:p>
        </p:txBody>
      </p:sp>
      <p:sp>
        <p:nvSpPr>
          <p:cNvPr id="3" name="Content Placeholder 2"/>
          <p:cNvSpPr>
            <a:spLocks noGrp="1"/>
          </p:cNvSpPr>
          <p:nvPr>
            <p:ph idx="1"/>
          </p:nvPr>
        </p:nvSpPr>
        <p:spPr>
          <a:xfrm>
            <a:off x="374904" y="1069848"/>
            <a:ext cx="6635496" cy="5107115"/>
          </a:xfrm>
          <a:solidFill>
            <a:schemeClr val="accent1">
              <a:lumMod val="20000"/>
              <a:lumOff val="80000"/>
            </a:schemeClr>
          </a:solidFill>
        </p:spPr>
        <p:txBody>
          <a:bodyPr>
            <a:normAutofit fontScale="70000" lnSpcReduction="20000"/>
          </a:bodyPr>
          <a:lstStyle/>
          <a:p>
            <a:pPr marL="0" indent="0">
              <a:buNone/>
            </a:pPr>
            <a:r>
              <a:rPr lang="en-IN" b="1" dirty="0" smtClean="0"/>
              <a:t>Test </a:t>
            </a:r>
            <a:r>
              <a:rPr lang="en-IN" b="1" dirty="0"/>
              <a:t>Case</a:t>
            </a:r>
            <a:r>
              <a:rPr lang="en-IN" dirty="0"/>
              <a:t>: Validate security for </a:t>
            </a:r>
            <a:r>
              <a:rPr lang="en-IN" sz="1800" dirty="0"/>
              <a:t>/login</a:t>
            </a:r>
            <a:r>
              <a:rPr lang="en-IN" dirty="0"/>
              <a:t> endpoint.</a:t>
            </a:r>
            <a:endParaRPr lang="en-IN" sz="2400" dirty="0"/>
          </a:p>
          <a:p>
            <a:pPr marL="0" lvl="0" indent="0">
              <a:buNone/>
            </a:pPr>
            <a:r>
              <a:rPr lang="en-IN" b="1" dirty="0"/>
              <a:t>Request</a:t>
            </a:r>
            <a:r>
              <a:rPr lang="en-IN" dirty="0"/>
              <a:t>:</a:t>
            </a:r>
            <a:endParaRPr lang="en-IN" sz="2400" dirty="0"/>
          </a:p>
          <a:p>
            <a:pPr marL="0" indent="0">
              <a:buNone/>
            </a:pPr>
            <a:r>
              <a:rPr lang="en-IN" dirty="0" smtClean="0"/>
              <a:t>POST </a:t>
            </a:r>
            <a:r>
              <a:rPr lang="en-IN" dirty="0"/>
              <a:t>/login HTTP/1.1</a:t>
            </a:r>
            <a:endParaRPr lang="en-IN" sz="3600" dirty="0"/>
          </a:p>
          <a:p>
            <a:pPr marL="0" indent="0">
              <a:buNone/>
            </a:pPr>
            <a:r>
              <a:rPr lang="en-IN" dirty="0"/>
              <a:t>Content-Type: application/</a:t>
            </a:r>
            <a:r>
              <a:rPr lang="en-IN" dirty="0" err="1"/>
              <a:t>json</a:t>
            </a:r>
            <a:endParaRPr lang="en-IN" sz="3600" dirty="0"/>
          </a:p>
          <a:p>
            <a:pPr marL="0" indent="0">
              <a:buNone/>
            </a:pPr>
            <a:r>
              <a:rPr lang="en-IN" dirty="0"/>
              <a:t> </a:t>
            </a:r>
            <a:r>
              <a:rPr lang="en-IN" dirty="0" smtClean="0"/>
              <a:t>{</a:t>
            </a:r>
            <a:endParaRPr lang="en-IN" sz="3600" dirty="0"/>
          </a:p>
          <a:p>
            <a:pPr marL="0" indent="0">
              <a:buNone/>
            </a:pPr>
            <a:r>
              <a:rPr lang="en-IN" dirty="0"/>
              <a:t>    "username": "admin",</a:t>
            </a:r>
            <a:endParaRPr lang="en-IN" sz="3600" dirty="0"/>
          </a:p>
          <a:p>
            <a:pPr marL="0" indent="0">
              <a:buNone/>
            </a:pPr>
            <a:r>
              <a:rPr lang="en-IN" dirty="0"/>
              <a:t>    "password": "password123"</a:t>
            </a:r>
            <a:endParaRPr lang="en-IN" sz="3600" dirty="0"/>
          </a:p>
          <a:p>
            <a:pPr marL="0" indent="0">
              <a:buNone/>
            </a:pPr>
            <a:r>
              <a:rPr lang="en-IN" dirty="0"/>
              <a:t>}</a:t>
            </a:r>
            <a:endParaRPr lang="en-IN" sz="3600" dirty="0"/>
          </a:p>
          <a:p>
            <a:pPr marL="0" lvl="0" indent="0">
              <a:buNone/>
            </a:pPr>
            <a:r>
              <a:rPr lang="en-IN" b="1" dirty="0"/>
              <a:t>Tests</a:t>
            </a:r>
            <a:r>
              <a:rPr lang="en-IN" dirty="0"/>
              <a:t>:</a:t>
            </a:r>
            <a:endParaRPr lang="en-IN" sz="2400" dirty="0"/>
          </a:p>
          <a:p>
            <a:pPr marL="457200" lvl="1" indent="0">
              <a:buNone/>
            </a:pPr>
            <a:r>
              <a:rPr lang="en-IN" b="1" dirty="0"/>
              <a:t>Injection Attack</a:t>
            </a:r>
            <a:r>
              <a:rPr lang="en-IN" dirty="0"/>
              <a:t>:</a:t>
            </a:r>
            <a:endParaRPr lang="en-IN" sz="2000" dirty="0"/>
          </a:p>
          <a:p>
            <a:pPr marL="914400" lvl="2" indent="0">
              <a:buNone/>
            </a:pPr>
            <a:r>
              <a:rPr lang="en-IN" sz="3200" dirty="0"/>
              <a:t>Input: </a:t>
            </a:r>
            <a:r>
              <a:rPr lang="en-IN" dirty="0"/>
              <a:t>username=' OR '1'='1'; --</a:t>
            </a:r>
            <a:r>
              <a:rPr lang="en-IN" sz="3200" dirty="0"/>
              <a:t>.</a:t>
            </a:r>
            <a:endParaRPr lang="en-IN" sz="2800" dirty="0"/>
          </a:p>
          <a:p>
            <a:pPr marL="914400" lvl="2" indent="0">
              <a:buNone/>
            </a:pPr>
            <a:r>
              <a:rPr lang="en-IN" dirty="0"/>
              <a:t>Verify API does not allow SQL injection.</a:t>
            </a:r>
            <a:endParaRPr lang="en-IN" sz="1800" dirty="0"/>
          </a:p>
          <a:p>
            <a:pPr marL="457200" lvl="1" indent="0">
              <a:buNone/>
            </a:pPr>
            <a:r>
              <a:rPr lang="en-IN" b="1" dirty="0"/>
              <a:t>Authentication Bypass</a:t>
            </a:r>
            <a:r>
              <a:rPr lang="en-IN" dirty="0"/>
              <a:t>:</a:t>
            </a:r>
            <a:endParaRPr lang="en-IN" sz="2000" dirty="0"/>
          </a:p>
          <a:p>
            <a:pPr marL="914400" lvl="2" indent="0">
              <a:buNone/>
            </a:pPr>
            <a:r>
              <a:rPr lang="en-IN" dirty="0"/>
              <a:t>Attempt requests without valid tokens.</a:t>
            </a:r>
            <a:endParaRPr lang="en-IN" sz="1800" dirty="0"/>
          </a:p>
          <a:p>
            <a:pPr marL="914400" lvl="2" indent="0">
              <a:buNone/>
            </a:pPr>
            <a:r>
              <a:rPr lang="en-IN" dirty="0"/>
              <a:t>Verify unauthorized requests are blocked.</a:t>
            </a:r>
            <a:endParaRPr lang="en-IN" sz="1800" dirty="0"/>
          </a:p>
          <a:p>
            <a:pPr marL="457200" lvl="1" indent="0">
              <a:buNone/>
            </a:pPr>
            <a:r>
              <a:rPr lang="en-IN" b="1" dirty="0"/>
              <a:t>Rate Limiting</a:t>
            </a:r>
            <a:r>
              <a:rPr lang="en-IN" dirty="0"/>
              <a:t>:</a:t>
            </a:r>
            <a:endParaRPr lang="en-IN" sz="2000" dirty="0"/>
          </a:p>
          <a:p>
            <a:pPr marL="914400" lvl="2" indent="0">
              <a:buNone/>
            </a:pPr>
            <a:r>
              <a:rPr lang="en-IN" dirty="0"/>
              <a:t>Send 1,000 login attempts within a minute and check API response.</a:t>
            </a:r>
            <a:endParaRPr lang="en-IN" sz="1800" dirty="0"/>
          </a:p>
          <a:p>
            <a:endParaRPr lang="en-IN" dirty="0"/>
          </a:p>
        </p:txBody>
      </p:sp>
      <p:sp>
        <p:nvSpPr>
          <p:cNvPr id="4" name="TextBox 3"/>
          <p:cNvSpPr txBox="1"/>
          <p:nvPr/>
        </p:nvSpPr>
        <p:spPr>
          <a:xfrm>
            <a:off x="5980902" y="2230846"/>
            <a:ext cx="5598584" cy="1477328"/>
          </a:xfrm>
          <a:prstGeom prst="rect">
            <a:avLst/>
          </a:prstGeom>
          <a:solidFill>
            <a:schemeClr val="accent4">
              <a:lumMod val="40000"/>
              <a:lumOff val="60000"/>
            </a:schemeClr>
          </a:solidFill>
        </p:spPr>
        <p:txBody>
          <a:bodyPr wrap="none" rtlCol="0">
            <a:spAutoFit/>
          </a:bodyPr>
          <a:lstStyle/>
          <a:p>
            <a:r>
              <a:rPr lang="en-IN" b="1" dirty="0"/>
              <a:t>Focus Areas:</a:t>
            </a:r>
            <a:endParaRPr lang="en-IN" dirty="0"/>
          </a:p>
          <a:p>
            <a:pPr lvl="0"/>
            <a:r>
              <a:rPr lang="en-IN" dirty="0"/>
              <a:t>Secure storage and transmission of sensitive data.</a:t>
            </a:r>
          </a:p>
          <a:p>
            <a:pPr lvl="0"/>
            <a:r>
              <a:rPr lang="en-IN" dirty="0"/>
              <a:t>Resistance to attacks (e.g., </a:t>
            </a:r>
            <a:r>
              <a:rPr lang="en-IN" dirty="0" err="1"/>
              <a:t>DoS</a:t>
            </a:r>
            <a:r>
              <a:rPr lang="en-IN" dirty="0"/>
              <a:t>, brute force).</a:t>
            </a:r>
          </a:p>
          <a:p>
            <a:pPr lvl="0"/>
            <a:r>
              <a:rPr lang="en-IN" dirty="0"/>
              <a:t>Compliance with security standards (e.g., OWASP Top 10).</a:t>
            </a:r>
          </a:p>
          <a:p>
            <a:endParaRPr lang="en-IN" dirty="0"/>
          </a:p>
        </p:txBody>
      </p:sp>
    </p:spTree>
    <p:extLst>
      <p:ext uri="{BB962C8B-B14F-4D97-AF65-F5344CB8AC3E}">
        <p14:creationId xmlns:p14="http://schemas.microsoft.com/office/powerpoint/2010/main" val="33510176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4. Integration Testing</a:t>
            </a:r>
            <a:r>
              <a:rPr lang="en-IN" dirty="0"/>
              <a:t/>
            </a:r>
            <a:br>
              <a:rPr lang="en-IN" dirty="0"/>
            </a:br>
            <a:endParaRPr lang="en-IN" dirty="0"/>
          </a:p>
        </p:txBody>
      </p:sp>
      <p:sp>
        <p:nvSpPr>
          <p:cNvPr id="3" name="Content Placeholder 2"/>
          <p:cNvSpPr>
            <a:spLocks noGrp="1"/>
          </p:cNvSpPr>
          <p:nvPr>
            <p:ph idx="1"/>
          </p:nvPr>
        </p:nvSpPr>
        <p:spPr>
          <a:xfrm>
            <a:off x="576072" y="1499616"/>
            <a:ext cx="10777728" cy="4677347"/>
          </a:xfrm>
        </p:spPr>
        <p:txBody>
          <a:bodyPr>
            <a:normAutofit fontScale="92500" lnSpcReduction="10000"/>
          </a:bodyPr>
          <a:lstStyle/>
          <a:p>
            <a:pPr marL="0" indent="0">
              <a:buNone/>
            </a:pPr>
            <a:r>
              <a:rPr lang="en-IN" b="1" dirty="0" smtClean="0"/>
              <a:t>Overview</a:t>
            </a:r>
            <a:r>
              <a:rPr lang="en-IN" b="1" dirty="0"/>
              <a:t>:</a:t>
            </a:r>
            <a:endParaRPr lang="en-IN" dirty="0"/>
          </a:p>
          <a:p>
            <a:pPr marL="457200" lvl="1" indent="0">
              <a:buNone/>
            </a:pPr>
            <a:r>
              <a:rPr lang="en-IN" dirty="0"/>
              <a:t>Verifies how APIs interact with external systems, services, or databases.</a:t>
            </a:r>
          </a:p>
          <a:p>
            <a:pPr marL="457200" lvl="1" indent="0">
              <a:buNone/>
            </a:pPr>
            <a:r>
              <a:rPr lang="en-IN" dirty="0"/>
              <a:t>Ensures seamless data flow between dependent components</a:t>
            </a:r>
            <a:r>
              <a:rPr lang="en-IN" dirty="0" smtClean="0"/>
              <a:t>.</a:t>
            </a:r>
            <a:r>
              <a:rPr lang="en-IN" b="1" dirty="0"/>
              <a:t> </a:t>
            </a:r>
            <a:endParaRPr lang="en-IN" b="1" dirty="0" smtClean="0"/>
          </a:p>
          <a:p>
            <a:pPr marL="0" indent="0">
              <a:buNone/>
            </a:pPr>
            <a:r>
              <a:rPr lang="en-IN" b="1" dirty="0" smtClean="0"/>
              <a:t>Key </a:t>
            </a:r>
            <a:r>
              <a:rPr lang="en-IN" b="1" dirty="0"/>
              <a:t>Aspects:</a:t>
            </a:r>
            <a:endParaRPr lang="en-IN" sz="2400" dirty="0"/>
          </a:p>
          <a:p>
            <a:pPr marL="457200" lvl="1" indent="0">
              <a:buNone/>
            </a:pPr>
            <a:r>
              <a:rPr lang="en-IN" b="1" dirty="0"/>
              <a:t>System Interactions</a:t>
            </a:r>
            <a:r>
              <a:rPr lang="en-IN" dirty="0"/>
              <a:t>:</a:t>
            </a:r>
            <a:endParaRPr lang="en-IN" sz="2000" dirty="0"/>
          </a:p>
          <a:p>
            <a:pPr marL="914400" lvl="2" indent="0">
              <a:buNone/>
            </a:pPr>
            <a:r>
              <a:rPr lang="en-IN" dirty="0"/>
              <a:t>API-to-API communication (e.g., </a:t>
            </a:r>
            <a:r>
              <a:rPr lang="en-IN" dirty="0" err="1"/>
              <a:t>microservices</a:t>
            </a:r>
            <a:r>
              <a:rPr lang="en-IN" dirty="0"/>
              <a:t>).</a:t>
            </a:r>
            <a:endParaRPr lang="en-IN" sz="1600" dirty="0"/>
          </a:p>
          <a:p>
            <a:pPr marL="457200" lvl="1" indent="0">
              <a:buNone/>
            </a:pPr>
            <a:r>
              <a:rPr lang="en-IN" b="1" dirty="0"/>
              <a:t>Database Integration</a:t>
            </a:r>
            <a:r>
              <a:rPr lang="en-IN" dirty="0"/>
              <a:t>:</a:t>
            </a:r>
            <a:endParaRPr lang="en-IN" sz="2000" dirty="0"/>
          </a:p>
          <a:p>
            <a:pPr marL="914400" lvl="2" indent="0">
              <a:buNone/>
            </a:pPr>
            <a:r>
              <a:rPr lang="en-IN" dirty="0"/>
              <a:t>Validates queries, updates, and stored procedures.</a:t>
            </a:r>
            <a:endParaRPr lang="en-IN" sz="1600" dirty="0"/>
          </a:p>
          <a:p>
            <a:pPr marL="457200" lvl="1" indent="0">
              <a:buNone/>
            </a:pPr>
            <a:r>
              <a:rPr lang="en-IN" b="1" dirty="0"/>
              <a:t>External APIs</a:t>
            </a:r>
            <a:r>
              <a:rPr lang="en-IN" dirty="0"/>
              <a:t>:</a:t>
            </a:r>
            <a:endParaRPr lang="en-IN" sz="2000" dirty="0"/>
          </a:p>
          <a:p>
            <a:pPr marL="457200" lvl="1" indent="0">
              <a:buNone/>
            </a:pPr>
            <a:r>
              <a:rPr lang="en-IN" dirty="0"/>
              <a:t>Checks responses from third-party services (e.g., payment gateways, authentication</a:t>
            </a:r>
            <a:r>
              <a:rPr lang="en-IN" dirty="0" smtClean="0"/>
              <a:t>).</a:t>
            </a:r>
            <a:r>
              <a:rPr lang="en-IN" b="1" dirty="0"/>
              <a:t> </a:t>
            </a:r>
            <a:endParaRPr lang="en-IN" b="1" dirty="0" smtClean="0"/>
          </a:p>
          <a:p>
            <a:pPr marL="0" indent="0">
              <a:buNone/>
            </a:pPr>
            <a:r>
              <a:rPr lang="en-IN" b="1" dirty="0" smtClean="0"/>
              <a:t>Tools</a:t>
            </a:r>
            <a:r>
              <a:rPr lang="en-IN" b="1" dirty="0"/>
              <a:t>:</a:t>
            </a:r>
            <a:endParaRPr lang="en-IN" sz="2400" dirty="0"/>
          </a:p>
          <a:p>
            <a:pPr marL="0" lvl="0" indent="0">
              <a:buNone/>
            </a:pPr>
            <a:r>
              <a:rPr lang="en-IN" dirty="0"/>
              <a:t>Postman, Karate DSL, </a:t>
            </a:r>
            <a:r>
              <a:rPr lang="en-IN" dirty="0" err="1"/>
              <a:t>RestAssured</a:t>
            </a:r>
            <a:r>
              <a:rPr lang="en-IN" dirty="0"/>
              <a:t>, or custom scripts.</a:t>
            </a:r>
            <a:endParaRPr lang="en-IN" sz="2400" dirty="0"/>
          </a:p>
          <a:p>
            <a:pPr lvl="1"/>
            <a:endParaRPr lang="en-IN" sz="2000" dirty="0"/>
          </a:p>
        </p:txBody>
      </p:sp>
    </p:spTree>
    <p:extLst>
      <p:ext uri="{BB962C8B-B14F-4D97-AF65-F5344CB8AC3E}">
        <p14:creationId xmlns:p14="http://schemas.microsoft.com/office/powerpoint/2010/main" val="411489959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9547"/>
          </a:xfrm>
        </p:spPr>
        <p:txBody>
          <a:bodyPr>
            <a:normAutofit fontScale="90000"/>
          </a:bodyPr>
          <a:lstStyle/>
          <a:p>
            <a:r>
              <a:rPr lang="en-IN" b="1" dirty="0"/>
              <a:t>Example:</a:t>
            </a:r>
            <a:r>
              <a:rPr lang="en-IN" sz="4000" dirty="0"/>
              <a:t/>
            </a:r>
            <a:br>
              <a:rPr lang="en-IN" sz="4000" dirty="0"/>
            </a:br>
            <a:endParaRPr lang="en-IN" dirty="0"/>
          </a:p>
        </p:txBody>
      </p:sp>
      <p:sp>
        <p:nvSpPr>
          <p:cNvPr id="3" name="Content Placeholder 2"/>
          <p:cNvSpPr>
            <a:spLocks noGrp="1"/>
          </p:cNvSpPr>
          <p:nvPr>
            <p:ph idx="1"/>
          </p:nvPr>
        </p:nvSpPr>
        <p:spPr>
          <a:xfrm>
            <a:off x="274320" y="804672"/>
            <a:ext cx="5998464" cy="5372291"/>
          </a:xfrm>
          <a:solidFill>
            <a:schemeClr val="accent4">
              <a:lumMod val="20000"/>
              <a:lumOff val="80000"/>
            </a:schemeClr>
          </a:solidFill>
        </p:spPr>
        <p:txBody>
          <a:bodyPr>
            <a:noAutofit/>
          </a:bodyPr>
          <a:lstStyle/>
          <a:p>
            <a:pPr marL="0" indent="0">
              <a:buNone/>
            </a:pPr>
            <a:r>
              <a:rPr lang="en-IN" sz="1800" b="1" dirty="0" smtClean="0"/>
              <a:t>Scenario</a:t>
            </a:r>
            <a:r>
              <a:rPr lang="en-IN" sz="1800" dirty="0"/>
              <a:t>: Test /payment endpoint interaction with a third-party payment gateway.</a:t>
            </a:r>
          </a:p>
          <a:p>
            <a:pPr marL="0" lvl="0" indent="0">
              <a:buNone/>
            </a:pPr>
            <a:r>
              <a:rPr lang="en-IN" sz="1800" b="1" dirty="0"/>
              <a:t>Steps</a:t>
            </a:r>
            <a:r>
              <a:rPr lang="en-IN" sz="1800" dirty="0"/>
              <a:t>:</a:t>
            </a:r>
          </a:p>
          <a:p>
            <a:pPr marL="457200" lvl="1" indent="0">
              <a:buNone/>
            </a:pPr>
            <a:r>
              <a:rPr lang="en-IN" sz="1800" dirty="0"/>
              <a:t>Make a payment request.</a:t>
            </a:r>
          </a:p>
          <a:p>
            <a:pPr marL="457200" lvl="1" indent="0">
              <a:buNone/>
            </a:pPr>
            <a:r>
              <a:rPr lang="en-IN" sz="1800" dirty="0"/>
              <a:t>Verify the API sends the correct payload to the payment gateway.</a:t>
            </a:r>
          </a:p>
          <a:p>
            <a:pPr marL="457200" lvl="1" indent="0">
              <a:buNone/>
            </a:pPr>
            <a:r>
              <a:rPr lang="en-IN" sz="1800" dirty="0"/>
              <a:t>Mock the third-party gateway’s response and ensure the API processes it correctly.</a:t>
            </a:r>
          </a:p>
          <a:p>
            <a:pPr marL="0" indent="0">
              <a:buNone/>
            </a:pPr>
            <a:r>
              <a:rPr lang="en-IN" sz="1800" b="1" dirty="0"/>
              <a:t>Request</a:t>
            </a:r>
            <a:r>
              <a:rPr lang="en-IN" sz="1800" dirty="0"/>
              <a:t>:</a:t>
            </a:r>
          </a:p>
          <a:p>
            <a:pPr marL="0" indent="0">
              <a:buNone/>
            </a:pPr>
            <a:r>
              <a:rPr lang="en-IN" sz="1800" dirty="0" smtClean="0"/>
              <a:t>POST </a:t>
            </a:r>
            <a:r>
              <a:rPr lang="en-IN" sz="1800" dirty="0"/>
              <a:t>/payment HTTP/1.1</a:t>
            </a:r>
          </a:p>
          <a:p>
            <a:pPr marL="0" indent="0">
              <a:buNone/>
            </a:pPr>
            <a:r>
              <a:rPr lang="en-IN" sz="1800" dirty="0"/>
              <a:t>Content-Type: application/</a:t>
            </a:r>
            <a:r>
              <a:rPr lang="en-IN" sz="1800" dirty="0" err="1"/>
              <a:t>json</a:t>
            </a:r>
            <a:endParaRPr lang="en-IN" sz="1800" dirty="0"/>
          </a:p>
          <a:p>
            <a:pPr marL="0" indent="0">
              <a:buNone/>
            </a:pPr>
            <a:r>
              <a:rPr lang="en-IN" sz="1800" dirty="0"/>
              <a:t> </a:t>
            </a:r>
            <a:r>
              <a:rPr lang="en-IN" sz="1800" dirty="0" smtClean="0"/>
              <a:t>{</a:t>
            </a:r>
            <a:endParaRPr lang="en-IN" sz="1800" dirty="0"/>
          </a:p>
          <a:p>
            <a:pPr marL="0" indent="0">
              <a:buNone/>
            </a:pPr>
            <a:r>
              <a:rPr lang="en-IN" sz="1800" dirty="0"/>
              <a:t>    "</a:t>
            </a:r>
            <a:r>
              <a:rPr lang="en-IN" sz="1800" dirty="0" err="1"/>
              <a:t>order_id</a:t>
            </a:r>
            <a:r>
              <a:rPr lang="en-IN" sz="1800" dirty="0"/>
              <a:t>": "12345",</a:t>
            </a:r>
          </a:p>
          <a:p>
            <a:pPr marL="0" indent="0">
              <a:buNone/>
            </a:pPr>
            <a:r>
              <a:rPr lang="en-IN" sz="1800" dirty="0"/>
              <a:t>    "amount": 100,</a:t>
            </a:r>
          </a:p>
          <a:p>
            <a:pPr marL="0" indent="0">
              <a:buNone/>
            </a:pPr>
            <a:r>
              <a:rPr lang="en-IN" sz="1800" dirty="0"/>
              <a:t>    "currency": "USD"</a:t>
            </a:r>
          </a:p>
          <a:p>
            <a:pPr marL="0" indent="0">
              <a:buNone/>
            </a:pPr>
            <a:r>
              <a:rPr lang="en-IN" sz="1800" dirty="0" smtClean="0"/>
              <a:t>}</a:t>
            </a:r>
            <a:endParaRPr lang="en-IN" sz="1800" dirty="0"/>
          </a:p>
        </p:txBody>
      </p:sp>
      <p:sp>
        <p:nvSpPr>
          <p:cNvPr id="4" name="TextBox 3"/>
          <p:cNvSpPr txBox="1"/>
          <p:nvPr/>
        </p:nvSpPr>
        <p:spPr>
          <a:xfrm>
            <a:off x="6542606" y="4192742"/>
            <a:ext cx="4541371" cy="1477328"/>
          </a:xfrm>
          <a:prstGeom prst="rect">
            <a:avLst/>
          </a:prstGeom>
          <a:solidFill>
            <a:schemeClr val="accent6">
              <a:lumMod val="20000"/>
              <a:lumOff val="80000"/>
            </a:schemeClr>
          </a:solidFill>
        </p:spPr>
        <p:txBody>
          <a:bodyPr wrap="none" rtlCol="0">
            <a:spAutoFit/>
          </a:bodyPr>
          <a:lstStyle/>
          <a:p>
            <a:r>
              <a:rPr lang="en-IN" b="1" dirty="0"/>
              <a:t>Focus Areas:</a:t>
            </a:r>
            <a:endParaRPr lang="en-IN" dirty="0"/>
          </a:p>
          <a:p>
            <a:pPr lvl="0"/>
            <a:r>
              <a:rPr lang="en-IN" dirty="0"/>
              <a:t>API interactions with external services.</a:t>
            </a:r>
          </a:p>
          <a:p>
            <a:pPr lvl="0"/>
            <a:r>
              <a:rPr lang="en-IN" dirty="0"/>
              <a:t>Error handling for dependency failures.</a:t>
            </a:r>
          </a:p>
          <a:p>
            <a:pPr lvl="0"/>
            <a:r>
              <a:rPr lang="en-IN" dirty="0"/>
              <a:t>Mocking and simulating third-party responses.</a:t>
            </a:r>
          </a:p>
          <a:p>
            <a:endParaRPr lang="en-IN" dirty="0"/>
          </a:p>
        </p:txBody>
      </p:sp>
      <p:sp>
        <p:nvSpPr>
          <p:cNvPr id="5" name="TextBox 4"/>
          <p:cNvSpPr txBox="1"/>
          <p:nvPr/>
        </p:nvSpPr>
        <p:spPr>
          <a:xfrm>
            <a:off x="7178040" y="886968"/>
            <a:ext cx="2815258" cy="2308324"/>
          </a:xfrm>
          <a:prstGeom prst="rect">
            <a:avLst/>
          </a:prstGeom>
          <a:solidFill>
            <a:schemeClr val="accent1">
              <a:lumMod val="20000"/>
              <a:lumOff val="80000"/>
            </a:schemeClr>
          </a:solidFill>
        </p:spPr>
        <p:txBody>
          <a:bodyPr wrap="none" rtlCol="0">
            <a:spAutoFit/>
          </a:bodyPr>
          <a:lstStyle/>
          <a:p>
            <a:r>
              <a:rPr lang="en-IN" b="1" dirty="0"/>
              <a:t>Expected Response</a:t>
            </a:r>
            <a:r>
              <a:rPr lang="en-IN" dirty="0"/>
              <a:t>:</a:t>
            </a:r>
          </a:p>
          <a:p>
            <a:r>
              <a:rPr lang="en-IN" dirty="0"/>
              <a:t>HTTP/1.1 200 OK</a:t>
            </a:r>
          </a:p>
          <a:p>
            <a:r>
              <a:rPr lang="en-IN" dirty="0"/>
              <a:t>{</a:t>
            </a:r>
          </a:p>
          <a:p>
            <a:r>
              <a:rPr lang="en-IN" dirty="0"/>
              <a:t>    "status": "success",</a:t>
            </a:r>
          </a:p>
          <a:p>
            <a:r>
              <a:rPr lang="en-IN" dirty="0"/>
              <a:t>    "</a:t>
            </a:r>
            <a:r>
              <a:rPr lang="en-IN" dirty="0" err="1"/>
              <a:t>transaction_id</a:t>
            </a:r>
            <a:r>
              <a:rPr lang="en-IN" dirty="0"/>
              <a:t>": "67890"</a:t>
            </a:r>
          </a:p>
          <a:p>
            <a:r>
              <a:rPr lang="en-IN" dirty="0"/>
              <a:t>}</a:t>
            </a:r>
          </a:p>
          <a:p>
            <a:endParaRPr lang="en-IN" dirty="0"/>
          </a:p>
          <a:p>
            <a:endParaRPr lang="en-IN" dirty="0"/>
          </a:p>
        </p:txBody>
      </p:sp>
    </p:spTree>
    <p:extLst>
      <p:ext uri="{BB962C8B-B14F-4D97-AF65-F5344CB8AC3E}">
        <p14:creationId xmlns:p14="http://schemas.microsoft.com/office/powerpoint/2010/main" val="252822832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9466713"/>
              </p:ext>
            </p:extLst>
          </p:nvPr>
        </p:nvGraphicFramePr>
        <p:xfrm>
          <a:off x="504372" y="164594"/>
          <a:ext cx="11401115" cy="3157480"/>
        </p:xfrm>
        <a:graphic>
          <a:graphicData uri="http://schemas.openxmlformats.org/drawingml/2006/table">
            <a:tbl>
              <a:tblPr firstRow="1" firstCol="1" bandRow="1">
                <a:tableStyleId>{5C22544A-7EE6-4342-B048-85BDC9FD1C3A}</a:tableStyleId>
              </a:tblPr>
              <a:tblGrid>
                <a:gridCol w="2280223"/>
                <a:gridCol w="2280223"/>
                <a:gridCol w="2280223"/>
                <a:gridCol w="2280223"/>
                <a:gridCol w="2280223"/>
              </a:tblGrid>
              <a:tr h="522154">
                <a:tc>
                  <a:txBody>
                    <a:bodyPr/>
                    <a:lstStyle/>
                    <a:p>
                      <a:pPr algn="ctr">
                        <a:lnSpc>
                          <a:spcPct val="107000"/>
                        </a:lnSpc>
                        <a:spcAft>
                          <a:spcPts val="0"/>
                        </a:spcAft>
                      </a:pPr>
                      <a:r>
                        <a:rPr lang="en-IN" sz="1800" dirty="0">
                          <a:effectLst/>
                        </a:rPr>
                        <a:t>Aspect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gn="ctr">
                        <a:lnSpc>
                          <a:spcPct val="107000"/>
                        </a:lnSpc>
                        <a:spcAft>
                          <a:spcPts val="0"/>
                        </a:spcAft>
                      </a:pPr>
                      <a:r>
                        <a:rPr lang="en-IN" sz="1800">
                          <a:effectLst/>
                        </a:rPr>
                        <a:t>Functional Testing</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gn="ctr">
                        <a:lnSpc>
                          <a:spcPct val="107000"/>
                        </a:lnSpc>
                        <a:spcAft>
                          <a:spcPts val="0"/>
                        </a:spcAft>
                      </a:pPr>
                      <a:r>
                        <a:rPr lang="en-IN" sz="1800">
                          <a:effectLst/>
                        </a:rPr>
                        <a:t>Load Testing</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gn="ctr">
                        <a:lnSpc>
                          <a:spcPct val="107000"/>
                        </a:lnSpc>
                        <a:spcAft>
                          <a:spcPts val="0"/>
                        </a:spcAft>
                      </a:pPr>
                      <a:r>
                        <a:rPr lang="en-IN" sz="1800">
                          <a:effectLst/>
                        </a:rPr>
                        <a:t>Security Testing</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gn="ctr">
                        <a:lnSpc>
                          <a:spcPct val="107000"/>
                        </a:lnSpc>
                        <a:spcAft>
                          <a:spcPts val="0"/>
                        </a:spcAft>
                      </a:pPr>
                      <a:r>
                        <a:rPr lang="en-IN" sz="1800">
                          <a:effectLst/>
                        </a:rPr>
                        <a:t>Integration Testing</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997991">
                <a:tc>
                  <a:txBody>
                    <a:bodyPr/>
                    <a:lstStyle/>
                    <a:p>
                      <a:pPr>
                        <a:lnSpc>
                          <a:spcPct val="107000"/>
                        </a:lnSpc>
                        <a:spcAft>
                          <a:spcPts val="0"/>
                        </a:spcAft>
                      </a:pPr>
                      <a:r>
                        <a:rPr lang="en-IN" sz="1800">
                          <a:effectLst/>
                        </a:rPr>
                        <a:t>Purpose</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1800" dirty="0">
                          <a:effectLst/>
                        </a:rPr>
                        <a:t>Verify functionality against requirements.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1800">
                          <a:effectLst/>
                        </a:rPr>
                        <a:t>Assess API performance under load.</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1800">
                          <a:effectLst/>
                        </a:rPr>
                        <a:t>Identify vulnerabilities in the API.</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1800">
                          <a:effectLst/>
                        </a:rPr>
                        <a:t>Test interactions with external systems.</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522154">
                <a:tc>
                  <a:txBody>
                    <a:bodyPr/>
                    <a:lstStyle/>
                    <a:p>
                      <a:pPr>
                        <a:lnSpc>
                          <a:spcPct val="107000"/>
                        </a:lnSpc>
                        <a:spcAft>
                          <a:spcPts val="0"/>
                        </a:spcAft>
                      </a:pPr>
                      <a:r>
                        <a:rPr lang="en-IN" sz="1800">
                          <a:effectLst/>
                        </a:rPr>
                        <a:t>Focus Area</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1800">
                          <a:effectLst/>
                        </a:rPr>
                        <a:t>Inputs, outputs, error handling.</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1800">
                          <a:effectLst/>
                        </a:rPr>
                        <a:t>Concurrency, response times.</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1800">
                          <a:effectLst/>
                        </a:rPr>
                        <a:t>Authentication, encryption.</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1800">
                          <a:effectLst/>
                        </a:rPr>
                        <a:t>Data flow, system dependencies.</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522154">
                <a:tc>
                  <a:txBody>
                    <a:bodyPr/>
                    <a:lstStyle/>
                    <a:p>
                      <a:pPr>
                        <a:lnSpc>
                          <a:spcPct val="107000"/>
                        </a:lnSpc>
                        <a:spcAft>
                          <a:spcPts val="0"/>
                        </a:spcAft>
                      </a:pPr>
                      <a:r>
                        <a:rPr lang="en-IN" sz="1800">
                          <a:effectLst/>
                        </a:rPr>
                        <a:t>Tools</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1800">
                          <a:effectLst/>
                        </a:rPr>
                        <a:t>Postman, RestAssured.</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1800">
                          <a:effectLst/>
                        </a:rPr>
                        <a:t>JMeter, K6, Locust.</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1800">
                          <a:effectLst/>
                        </a:rPr>
                        <a:t>OWASP ZAP, Burp Suite.</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1800">
                          <a:effectLst/>
                        </a:rPr>
                        <a:t>Karate DSL, Postman.</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522154">
                <a:tc>
                  <a:txBody>
                    <a:bodyPr/>
                    <a:lstStyle/>
                    <a:p>
                      <a:pPr>
                        <a:lnSpc>
                          <a:spcPct val="107000"/>
                        </a:lnSpc>
                        <a:spcAft>
                          <a:spcPts val="0"/>
                        </a:spcAft>
                      </a:pPr>
                      <a:r>
                        <a:rPr lang="en-IN" sz="1800">
                          <a:effectLst/>
                        </a:rPr>
                        <a:t>Key Metric</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1800">
                          <a:effectLst/>
                        </a:rPr>
                        <a:t>Functional correctness.</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1800">
                          <a:effectLst/>
                        </a:rPr>
                        <a:t>Performance metrics.</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1800">
                          <a:effectLst/>
                        </a:rPr>
                        <a:t>Vulnerability detection.</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1800" dirty="0">
                          <a:effectLst/>
                        </a:rPr>
                        <a:t>Seamless integration.</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bl>
          </a:graphicData>
        </a:graphic>
      </p:graphicFrame>
      <p:sp>
        <p:nvSpPr>
          <p:cNvPr id="5" name="TextBox 4"/>
          <p:cNvSpPr txBox="1"/>
          <p:nvPr/>
        </p:nvSpPr>
        <p:spPr>
          <a:xfrm>
            <a:off x="504372" y="3635248"/>
            <a:ext cx="7059881" cy="2862322"/>
          </a:xfrm>
          <a:prstGeom prst="rect">
            <a:avLst/>
          </a:prstGeom>
          <a:noFill/>
        </p:spPr>
        <p:txBody>
          <a:bodyPr wrap="none" rtlCol="0">
            <a:spAutoFit/>
          </a:bodyPr>
          <a:lstStyle/>
          <a:p>
            <a:r>
              <a:rPr lang="en-IN" b="1" dirty="0"/>
              <a:t>Best Practices</a:t>
            </a:r>
            <a:endParaRPr lang="en-IN" sz="1400" dirty="0"/>
          </a:p>
          <a:p>
            <a:pPr lvl="0"/>
            <a:r>
              <a:rPr lang="en-IN" b="1" dirty="0"/>
              <a:t>Automate Where Possible</a:t>
            </a:r>
            <a:r>
              <a:rPr lang="en-IN" dirty="0"/>
              <a:t>:</a:t>
            </a:r>
            <a:endParaRPr lang="en-IN" sz="1600" dirty="0"/>
          </a:p>
          <a:p>
            <a:pPr lvl="1"/>
            <a:r>
              <a:rPr lang="en-IN" dirty="0"/>
              <a:t>Automate repetitive test cases for functional and integration testing.</a:t>
            </a:r>
            <a:endParaRPr lang="en-IN" sz="1600" dirty="0"/>
          </a:p>
          <a:p>
            <a:pPr lvl="0"/>
            <a:r>
              <a:rPr lang="en-IN" b="1" dirty="0"/>
              <a:t>Use Mock Services</a:t>
            </a:r>
            <a:r>
              <a:rPr lang="en-IN" dirty="0"/>
              <a:t>:</a:t>
            </a:r>
            <a:endParaRPr lang="en-IN" sz="1600" dirty="0"/>
          </a:p>
          <a:p>
            <a:pPr lvl="1"/>
            <a:r>
              <a:rPr lang="en-IN" dirty="0"/>
              <a:t>Mock dependent services for load and integration tests.</a:t>
            </a:r>
            <a:endParaRPr lang="en-IN" sz="1600" dirty="0"/>
          </a:p>
          <a:p>
            <a:pPr lvl="0"/>
            <a:r>
              <a:rPr lang="en-IN" b="1" dirty="0"/>
              <a:t>Secure Your API</a:t>
            </a:r>
            <a:r>
              <a:rPr lang="en-IN" dirty="0"/>
              <a:t>:</a:t>
            </a:r>
            <a:endParaRPr lang="en-IN" sz="1600" dirty="0"/>
          </a:p>
          <a:p>
            <a:pPr lvl="1"/>
            <a:r>
              <a:rPr lang="en-IN" dirty="0"/>
              <a:t>Regularly test for vulnerabilities and apply security patches.</a:t>
            </a:r>
            <a:endParaRPr lang="en-IN" sz="1600" dirty="0"/>
          </a:p>
          <a:p>
            <a:pPr lvl="0"/>
            <a:r>
              <a:rPr lang="en-IN" b="1" dirty="0"/>
              <a:t>Monitor in Production</a:t>
            </a:r>
            <a:r>
              <a:rPr lang="en-IN" dirty="0"/>
              <a:t>:</a:t>
            </a:r>
            <a:endParaRPr lang="en-IN" sz="1600" dirty="0"/>
          </a:p>
          <a:p>
            <a:pPr lvl="1"/>
            <a:r>
              <a:rPr lang="en-IN" dirty="0"/>
              <a:t>Use monitoring tools to detect real-world issues post-deployment.</a:t>
            </a:r>
            <a:endParaRPr lang="en-IN" sz="1600" dirty="0"/>
          </a:p>
          <a:p>
            <a:endParaRPr lang="en-IN" dirty="0"/>
          </a:p>
        </p:txBody>
      </p:sp>
    </p:spTree>
    <p:extLst>
      <p:ext uri="{BB962C8B-B14F-4D97-AF65-F5344CB8AC3E}">
        <p14:creationId xmlns:p14="http://schemas.microsoft.com/office/powerpoint/2010/main" val="324787787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600" y="263525"/>
            <a:ext cx="10515600" cy="1325563"/>
          </a:xfrm>
        </p:spPr>
        <p:txBody>
          <a:bodyPr>
            <a:normAutofit fontScale="90000"/>
          </a:bodyPr>
          <a:lstStyle/>
          <a:p>
            <a:r>
              <a:rPr lang="en-IN" b="1" dirty="0"/>
              <a:t>API Versioning: URL Versioning, Header Versioning, and Query Parameter Versioning</a:t>
            </a:r>
            <a:r>
              <a:rPr lang="en-IN" dirty="0"/>
              <a:t/>
            </a:r>
            <a:br>
              <a:rPr lang="en-IN" dirty="0"/>
            </a:br>
            <a:endParaRPr lang="en-IN" dirty="0"/>
          </a:p>
        </p:txBody>
      </p:sp>
      <p:sp>
        <p:nvSpPr>
          <p:cNvPr id="3" name="Content Placeholder 2"/>
          <p:cNvSpPr>
            <a:spLocks noGrp="1"/>
          </p:cNvSpPr>
          <p:nvPr>
            <p:ph idx="1"/>
          </p:nvPr>
        </p:nvSpPr>
        <p:spPr>
          <a:xfrm>
            <a:off x="910771" y="1825625"/>
            <a:ext cx="10515600" cy="4351338"/>
          </a:xfrm>
        </p:spPr>
        <p:txBody>
          <a:bodyPr>
            <a:normAutofit fontScale="92500" lnSpcReduction="20000"/>
          </a:bodyPr>
          <a:lstStyle/>
          <a:p>
            <a:r>
              <a:rPr lang="en-IN" dirty="0"/>
              <a:t>API versioning is a strategy used to manage changes in APIs over time, ensuring backward compatibility while allowing the introduction of new features or </a:t>
            </a:r>
            <a:r>
              <a:rPr lang="en-IN" dirty="0" smtClean="0"/>
              <a:t>improvements</a:t>
            </a:r>
          </a:p>
          <a:p>
            <a:r>
              <a:rPr lang="en-IN" b="1" dirty="0"/>
              <a:t>Why API Versioning is Important</a:t>
            </a:r>
            <a:endParaRPr lang="en-IN" dirty="0"/>
          </a:p>
          <a:p>
            <a:pPr lvl="0"/>
            <a:r>
              <a:rPr lang="en-IN" b="1" dirty="0"/>
              <a:t>Backward Compatibility</a:t>
            </a:r>
            <a:r>
              <a:rPr lang="en-IN" dirty="0"/>
              <a:t>: Maintains support for existing clients while enabling updates or changes to the API.</a:t>
            </a:r>
          </a:p>
          <a:p>
            <a:pPr lvl="0"/>
            <a:r>
              <a:rPr lang="en-IN" b="1" dirty="0"/>
              <a:t>Feature Evolution</a:t>
            </a:r>
            <a:r>
              <a:rPr lang="en-IN" dirty="0"/>
              <a:t>: Allows introducing new features without disrupting older clients.</a:t>
            </a:r>
          </a:p>
          <a:p>
            <a:pPr lvl="0"/>
            <a:r>
              <a:rPr lang="en-IN" b="1" dirty="0"/>
              <a:t>Conflict Avoidance</a:t>
            </a:r>
            <a:r>
              <a:rPr lang="en-IN" dirty="0"/>
              <a:t>: Prevents breaking changes from affecting users relying on older versions.</a:t>
            </a:r>
          </a:p>
          <a:p>
            <a:endParaRPr lang="en-US" dirty="0"/>
          </a:p>
          <a:p>
            <a:r>
              <a:rPr lang="en-IN" b="1" dirty="0" smtClean="0"/>
              <a:t>URL Versioning, Header Versioning, and Query Parameter Versioning</a:t>
            </a:r>
            <a:endParaRPr lang="en-IN" dirty="0"/>
          </a:p>
        </p:txBody>
      </p:sp>
    </p:spTree>
    <p:extLst>
      <p:ext uri="{BB962C8B-B14F-4D97-AF65-F5344CB8AC3E}">
        <p14:creationId xmlns:p14="http://schemas.microsoft.com/office/powerpoint/2010/main" val="181788913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1. URL Versioning</a:t>
            </a:r>
            <a:r>
              <a:rPr lang="en-IN" dirty="0"/>
              <a:t/>
            </a:r>
            <a:br>
              <a:rPr lang="en-IN" dirty="0"/>
            </a:br>
            <a:endParaRPr lang="en-IN" dirty="0"/>
          </a:p>
        </p:txBody>
      </p:sp>
      <p:sp>
        <p:nvSpPr>
          <p:cNvPr id="3" name="Content Placeholder 2"/>
          <p:cNvSpPr>
            <a:spLocks noGrp="1"/>
          </p:cNvSpPr>
          <p:nvPr>
            <p:ph idx="1"/>
          </p:nvPr>
        </p:nvSpPr>
        <p:spPr>
          <a:xfrm>
            <a:off x="838200" y="1234440"/>
            <a:ext cx="10515600" cy="5266944"/>
          </a:xfrm>
        </p:spPr>
        <p:txBody>
          <a:bodyPr>
            <a:normAutofit fontScale="92500" lnSpcReduction="10000"/>
          </a:bodyPr>
          <a:lstStyle/>
          <a:p>
            <a:pPr marL="0" indent="0">
              <a:buNone/>
            </a:pPr>
            <a:r>
              <a:rPr lang="en-IN" b="1" dirty="0"/>
              <a:t>Overview</a:t>
            </a:r>
            <a:endParaRPr lang="en-IN" dirty="0"/>
          </a:p>
          <a:p>
            <a:pPr marL="457200" lvl="1" indent="0">
              <a:buNone/>
            </a:pPr>
            <a:r>
              <a:rPr lang="en-IN" dirty="0"/>
              <a:t>The version of the API is included in the URL path.</a:t>
            </a:r>
          </a:p>
          <a:p>
            <a:pPr marL="457200" lvl="1" indent="0">
              <a:buNone/>
            </a:pPr>
            <a:r>
              <a:rPr lang="en-IN" dirty="0"/>
              <a:t>This is the most common and widely used approach to API versioning.</a:t>
            </a:r>
          </a:p>
          <a:p>
            <a:pPr marL="0" indent="0">
              <a:buNone/>
            </a:pPr>
            <a:r>
              <a:rPr lang="en-IN" b="1" dirty="0"/>
              <a:t>Structure</a:t>
            </a:r>
            <a:endParaRPr lang="en-IN" sz="2400" dirty="0"/>
          </a:p>
          <a:p>
            <a:pPr marL="0" lvl="0" indent="0">
              <a:buNone/>
            </a:pPr>
            <a:r>
              <a:rPr lang="en-IN" dirty="0"/>
              <a:t>Version information is embedded in the base URL.</a:t>
            </a:r>
            <a:endParaRPr lang="en-IN" sz="2400" dirty="0"/>
          </a:p>
          <a:p>
            <a:pPr marL="457200" lvl="1" indent="0">
              <a:buNone/>
            </a:pPr>
            <a:r>
              <a:rPr lang="en-IN" dirty="0"/>
              <a:t>Example:</a:t>
            </a:r>
            <a:endParaRPr lang="en-IN" sz="2000" dirty="0"/>
          </a:p>
          <a:p>
            <a:pPr marL="914400" lvl="2" indent="0">
              <a:buNone/>
            </a:pPr>
            <a:r>
              <a:rPr lang="en-IN" dirty="0" smtClean="0"/>
              <a:t>https</a:t>
            </a:r>
            <a:r>
              <a:rPr lang="en-IN" dirty="0"/>
              <a:t>://api.example.com/v1/resource</a:t>
            </a:r>
            <a:endParaRPr lang="en-IN" sz="2800" dirty="0"/>
          </a:p>
          <a:p>
            <a:pPr marL="914400" lvl="2" indent="0">
              <a:buNone/>
            </a:pPr>
            <a:r>
              <a:rPr lang="en-IN" dirty="0">
                <a:hlinkClick r:id="rId2"/>
              </a:rPr>
              <a:t>https://</a:t>
            </a:r>
            <a:r>
              <a:rPr lang="en-IN" dirty="0" smtClean="0">
                <a:hlinkClick r:id="rId2"/>
              </a:rPr>
              <a:t>api.example.com/v2/resource</a:t>
            </a:r>
            <a:endParaRPr lang="en-IN" dirty="0" smtClean="0"/>
          </a:p>
          <a:p>
            <a:pPr marL="0" indent="0">
              <a:buNone/>
            </a:pPr>
            <a:r>
              <a:rPr lang="en-IN" sz="3600" b="1" dirty="0"/>
              <a:t>Implementation Example</a:t>
            </a:r>
            <a:endParaRPr lang="en-IN" sz="3600" dirty="0"/>
          </a:p>
          <a:p>
            <a:pPr marL="457200" lvl="1" indent="0">
              <a:buNone/>
            </a:pPr>
            <a:r>
              <a:rPr lang="en-IN" sz="3200" b="1" dirty="0"/>
              <a:t>v1 API Endpoint</a:t>
            </a:r>
            <a:r>
              <a:rPr lang="en-IN" sz="3200" dirty="0"/>
              <a:t>:</a:t>
            </a:r>
          </a:p>
          <a:p>
            <a:pPr marL="457200" lvl="1" indent="0">
              <a:buNone/>
            </a:pPr>
            <a:r>
              <a:rPr lang="en-IN" sz="3200" dirty="0" smtClean="0"/>
              <a:t>	GET </a:t>
            </a:r>
            <a:r>
              <a:rPr lang="en-IN" sz="3200" dirty="0"/>
              <a:t>https://api.example.com/v1/users</a:t>
            </a:r>
          </a:p>
          <a:p>
            <a:pPr marL="457200" lvl="1" indent="0">
              <a:buNone/>
            </a:pPr>
            <a:r>
              <a:rPr lang="en-IN" sz="3200" b="1" dirty="0"/>
              <a:t>v2 API Endpoint</a:t>
            </a:r>
            <a:r>
              <a:rPr lang="en-IN" sz="3200" dirty="0"/>
              <a:t>:</a:t>
            </a:r>
          </a:p>
          <a:p>
            <a:pPr marL="457200" lvl="1" indent="0">
              <a:buNone/>
            </a:pPr>
            <a:r>
              <a:rPr lang="en-IN" sz="3200" dirty="0" smtClean="0"/>
              <a:t>	GET </a:t>
            </a:r>
            <a:r>
              <a:rPr lang="en-IN" sz="3200" dirty="0"/>
              <a:t>https://api.example.com/v2/users</a:t>
            </a:r>
          </a:p>
          <a:p>
            <a:endParaRPr lang="en-IN" sz="3600" dirty="0"/>
          </a:p>
          <a:p>
            <a:endParaRPr lang="en-IN" dirty="0"/>
          </a:p>
        </p:txBody>
      </p:sp>
    </p:spTree>
    <p:extLst>
      <p:ext uri="{BB962C8B-B14F-4D97-AF65-F5344CB8AC3E}">
        <p14:creationId xmlns:p14="http://schemas.microsoft.com/office/powerpoint/2010/main" val="307233521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Advantages &amp; Disadvantages</a:t>
            </a: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IN" b="1" dirty="0"/>
              <a:t>Advantages</a:t>
            </a:r>
            <a:endParaRPr lang="en-IN" sz="2400" dirty="0"/>
          </a:p>
          <a:p>
            <a:pPr marL="457200" lvl="1" indent="0">
              <a:buNone/>
            </a:pPr>
            <a:r>
              <a:rPr lang="en-IN" b="1" dirty="0"/>
              <a:t>Simplicity</a:t>
            </a:r>
            <a:r>
              <a:rPr lang="en-IN" dirty="0"/>
              <a:t>:</a:t>
            </a:r>
            <a:endParaRPr lang="en-IN" sz="2000" dirty="0"/>
          </a:p>
          <a:p>
            <a:pPr marL="914400" lvl="2" indent="0">
              <a:buNone/>
            </a:pPr>
            <a:r>
              <a:rPr lang="en-IN" dirty="0"/>
              <a:t>Clear and easy for developers to understand and use.</a:t>
            </a:r>
            <a:endParaRPr lang="en-IN" sz="1600" dirty="0"/>
          </a:p>
          <a:p>
            <a:pPr marL="457200" lvl="1" indent="0">
              <a:buNone/>
            </a:pPr>
            <a:r>
              <a:rPr lang="en-IN" b="1" dirty="0" err="1"/>
              <a:t>Cacheability</a:t>
            </a:r>
            <a:r>
              <a:rPr lang="en-IN" dirty="0"/>
              <a:t>:</a:t>
            </a:r>
            <a:endParaRPr lang="en-IN" sz="2000" dirty="0"/>
          </a:p>
          <a:p>
            <a:pPr marL="914400" lvl="2" indent="0">
              <a:buNone/>
            </a:pPr>
            <a:r>
              <a:rPr lang="en-IN" dirty="0"/>
              <a:t>Works well with caching systems as each version has a unique URL.</a:t>
            </a:r>
            <a:endParaRPr lang="en-IN" sz="1600" dirty="0"/>
          </a:p>
          <a:p>
            <a:pPr marL="457200" lvl="1" indent="0">
              <a:buNone/>
            </a:pPr>
            <a:r>
              <a:rPr lang="en-IN" b="1" dirty="0"/>
              <a:t>Tool-Friendly</a:t>
            </a:r>
            <a:r>
              <a:rPr lang="en-IN" dirty="0"/>
              <a:t>:</a:t>
            </a:r>
            <a:endParaRPr lang="en-IN" sz="2000" dirty="0"/>
          </a:p>
          <a:p>
            <a:pPr marL="914400" lvl="2" indent="0">
              <a:buNone/>
            </a:pPr>
            <a:r>
              <a:rPr lang="en-IN" dirty="0"/>
              <a:t>Compatible with API tools like Postman or Swagger.</a:t>
            </a:r>
            <a:endParaRPr lang="en-IN" sz="1600" dirty="0"/>
          </a:p>
          <a:p>
            <a:pPr marL="0" indent="0">
              <a:buNone/>
            </a:pPr>
            <a:r>
              <a:rPr lang="en-IN" b="1" dirty="0"/>
              <a:t>Disadvantages</a:t>
            </a:r>
            <a:endParaRPr lang="en-IN" sz="2400" dirty="0"/>
          </a:p>
          <a:p>
            <a:pPr marL="457200" lvl="1" indent="0">
              <a:buNone/>
            </a:pPr>
            <a:r>
              <a:rPr lang="en-IN" b="1" dirty="0"/>
              <a:t>URL Clutter</a:t>
            </a:r>
            <a:r>
              <a:rPr lang="en-IN" dirty="0"/>
              <a:t>:</a:t>
            </a:r>
            <a:endParaRPr lang="en-IN" sz="2000" dirty="0"/>
          </a:p>
          <a:p>
            <a:pPr marL="914400" lvl="2" indent="0">
              <a:buNone/>
            </a:pPr>
            <a:r>
              <a:rPr lang="en-IN" dirty="0"/>
              <a:t>Adding version numbers can make URLs longer and harder to read.</a:t>
            </a:r>
            <a:endParaRPr lang="en-IN" sz="1600" dirty="0"/>
          </a:p>
          <a:p>
            <a:pPr marL="457200" lvl="1" indent="0">
              <a:buNone/>
            </a:pPr>
            <a:r>
              <a:rPr lang="en-IN" b="1" dirty="0"/>
              <a:t>Rigid Structure</a:t>
            </a:r>
            <a:r>
              <a:rPr lang="en-IN" dirty="0"/>
              <a:t>:</a:t>
            </a:r>
            <a:endParaRPr lang="en-IN" sz="2000" dirty="0"/>
          </a:p>
          <a:p>
            <a:pPr marL="914400" lvl="2" indent="0">
              <a:buNone/>
            </a:pPr>
            <a:r>
              <a:rPr lang="en-IN" dirty="0"/>
              <a:t>Requires clients to update URLs when migrating to a newer version</a:t>
            </a:r>
            <a:r>
              <a:rPr lang="en-IN" dirty="0" smtClean="0"/>
              <a:t>.</a:t>
            </a:r>
          </a:p>
          <a:p>
            <a:pPr marL="0" indent="0">
              <a:buNone/>
            </a:pPr>
            <a:r>
              <a:rPr lang="en-IN" b="1" dirty="0"/>
              <a:t>Use Cases</a:t>
            </a:r>
            <a:endParaRPr lang="en-IN" sz="2400" dirty="0"/>
          </a:p>
          <a:p>
            <a:pPr marL="0" lvl="0" indent="0">
              <a:buNone/>
            </a:pPr>
            <a:r>
              <a:rPr lang="en-IN" dirty="0"/>
              <a:t>Public APIs where clarity and simplicity are critical.</a:t>
            </a:r>
            <a:endParaRPr lang="en-IN" sz="2400" dirty="0"/>
          </a:p>
          <a:p>
            <a:pPr marL="0" lvl="0" indent="0">
              <a:buNone/>
            </a:pPr>
            <a:r>
              <a:rPr lang="en-IN" dirty="0"/>
              <a:t>APIs where versions introduce breaking changes.</a:t>
            </a:r>
            <a:endParaRPr lang="en-IN" sz="2400" dirty="0"/>
          </a:p>
          <a:p>
            <a:pPr lvl="1"/>
            <a:endParaRPr lang="en-IN" sz="2000" dirty="0"/>
          </a:p>
          <a:p>
            <a:endParaRPr lang="en-IN" dirty="0"/>
          </a:p>
        </p:txBody>
      </p:sp>
    </p:spTree>
    <p:extLst>
      <p:ext uri="{BB962C8B-B14F-4D97-AF65-F5344CB8AC3E}">
        <p14:creationId xmlns:p14="http://schemas.microsoft.com/office/powerpoint/2010/main" val="22246205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2. Header Versioning</a:t>
            </a:r>
            <a:endParaRPr lang="en-IN" dirty="0"/>
          </a:p>
        </p:txBody>
      </p:sp>
      <p:sp>
        <p:nvSpPr>
          <p:cNvPr id="3" name="Content Placeholder 2"/>
          <p:cNvSpPr>
            <a:spLocks noGrp="1"/>
          </p:cNvSpPr>
          <p:nvPr>
            <p:ph idx="1"/>
          </p:nvPr>
        </p:nvSpPr>
        <p:spPr/>
        <p:txBody>
          <a:bodyPr>
            <a:normAutofit/>
          </a:bodyPr>
          <a:lstStyle/>
          <a:p>
            <a:pPr marL="0" indent="0">
              <a:buNone/>
            </a:pPr>
            <a:r>
              <a:rPr lang="en-IN" b="1" dirty="0"/>
              <a:t>Overview</a:t>
            </a:r>
            <a:endParaRPr lang="en-IN" dirty="0"/>
          </a:p>
          <a:p>
            <a:pPr marL="457200" lvl="1" indent="0">
              <a:buNone/>
            </a:pPr>
            <a:r>
              <a:rPr lang="en-IN" dirty="0"/>
              <a:t>The version information is included in the request header instead of the URL.</a:t>
            </a:r>
          </a:p>
          <a:p>
            <a:pPr marL="457200" lvl="1" indent="0">
              <a:buNone/>
            </a:pPr>
            <a:r>
              <a:rPr lang="en-IN" dirty="0"/>
              <a:t>This method is less intrusive to the URL structure.</a:t>
            </a:r>
          </a:p>
          <a:p>
            <a:pPr marL="0" indent="0">
              <a:buNone/>
            </a:pPr>
            <a:r>
              <a:rPr lang="en-IN" b="1" dirty="0"/>
              <a:t>Structure</a:t>
            </a:r>
            <a:endParaRPr lang="en-IN" sz="2400" dirty="0"/>
          </a:p>
          <a:p>
            <a:pPr marL="0" lvl="0" indent="0">
              <a:buNone/>
            </a:pPr>
            <a:r>
              <a:rPr lang="en-IN" dirty="0"/>
              <a:t>Version is specified using a custom HTTP header or existing headers like </a:t>
            </a:r>
            <a:r>
              <a:rPr lang="en-IN" sz="1800" dirty="0"/>
              <a:t>Accept</a:t>
            </a:r>
            <a:r>
              <a:rPr lang="en-IN" dirty="0"/>
              <a:t>.</a:t>
            </a:r>
            <a:endParaRPr lang="en-IN" sz="2400" dirty="0"/>
          </a:p>
          <a:p>
            <a:pPr marL="457200" lvl="1" indent="0">
              <a:buNone/>
            </a:pPr>
            <a:r>
              <a:rPr lang="en-IN" dirty="0"/>
              <a:t>Example:</a:t>
            </a:r>
            <a:endParaRPr lang="en-IN" sz="2000" dirty="0"/>
          </a:p>
          <a:p>
            <a:pPr marL="914400" lvl="2" indent="0">
              <a:buNone/>
            </a:pPr>
            <a:r>
              <a:rPr lang="en-IN" dirty="0" smtClean="0"/>
              <a:t>GET </a:t>
            </a:r>
            <a:r>
              <a:rPr lang="en-IN" dirty="0"/>
              <a:t>/users HTTP/1.1</a:t>
            </a:r>
            <a:endParaRPr lang="en-IN" sz="2800" dirty="0"/>
          </a:p>
          <a:p>
            <a:pPr marL="914400" lvl="2" indent="0">
              <a:buNone/>
            </a:pPr>
            <a:r>
              <a:rPr lang="en-IN" dirty="0"/>
              <a:t>Host: api.example.com</a:t>
            </a:r>
            <a:endParaRPr lang="en-IN" sz="2800" dirty="0"/>
          </a:p>
          <a:p>
            <a:pPr marL="914400" lvl="2" indent="0">
              <a:buNone/>
            </a:pPr>
            <a:r>
              <a:rPr lang="en-IN" dirty="0"/>
              <a:t>Accept: application/vnd.example.v1+json</a:t>
            </a:r>
            <a:endParaRPr lang="en-IN" sz="2800" dirty="0"/>
          </a:p>
          <a:p>
            <a:endParaRPr lang="en-IN" dirty="0"/>
          </a:p>
        </p:txBody>
      </p:sp>
    </p:spTree>
    <p:extLst>
      <p:ext uri="{BB962C8B-B14F-4D97-AF65-F5344CB8AC3E}">
        <p14:creationId xmlns:p14="http://schemas.microsoft.com/office/powerpoint/2010/main" val="145768712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Implementation Example</a:t>
            </a:r>
            <a:r>
              <a:rPr lang="en-IN" dirty="0"/>
              <a:t/>
            </a:r>
            <a:br>
              <a:rPr lang="en-IN" dirty="0"/>
            </a:br>
            <a:endParaRPr lang="en-IN" dirty="0"/>
          </a:p>
        </p:txBody>
      </p:sp>
      <p:sp>
        <p:nvSpPr>
          <p:cNvPr id="3" name="Content Placeholder 2"/>
          <p:cNvSpPr>
            <a:spLocks noGrp="1"/>
          </p:cNvSpPr>
          <p:nvPr>
            <p:ph idx="1"/>
          </p:nvPr>
        </p:nvSpPr>
        <p:spPr/>
        <p:txBody>
          <a:bodyPr>
            <a:normAutofit/>
          </a:bodyPr>
          <a:lstStyle/>
          <a:p>
            <a:pPr marL="0" lvl="0" indent="0">
              <a:buNone/>
            </a:pPr>
            <a:r>
              <a:rPr lang="en-IN" b="1" dirty="0" smtClean="0"/>
              <a:t>Header </a:t>
            </a:r>
            <a:r>
              <a:rPr lang="en-IN" b="1" dirty="0"/>
              <a:t>for v1</a:t>
            </a:r>
            <a:r>
              <a:rPr lang="en-IN" dirty="0"/>
              <a:t>:</a:t>
            </a:r>
          </a:p>
          <a:p>
            <a:pPr marL="457200" lvl="1" indent="0">
              <a:buNone/>
            </a:pPr>
            <a:r>
              <a:rPr lang="en-IN" dirty="0" smtClean="0"/>
              <a:t>GET </a:t>
            </a:r>
            <a:r>
              <a:rPr lang="en-IN" dirty="0"/>
              <a:t>/users HTTP/1.1</a:t>
            </a:r>
          </a:p>
          <a:p>
            <a:pPr marL="457200" lvl="1" indent="0">
              <a:buNone/>
            </a:pPr>
            <a:r>
              <a:rPr lang="en-IN" dirty="0"/>
              <a:t>Accept: application/vnd.example.v1+json</a:t>
            </a:r>
          </a:p>
          <a:p>
            <a:pPr marL="0" lvl="0" indent="0">
              <a:buNone/>
            </a:pPr>
            <a:r>
              <a:rPr lang="en-IN" b="1" dirty="0"/>
              <a:t>Header for v2</a:t>
            </a:r>
            <a:r>
              <a:rPr lang="en-IN" dirty="0"/>
              <a:t>:</a:t>
            </a:r>
          </a:p>
          <a:p>
            <a:pPr marL="457200" lvl="1" indent="0">
              <a:buNone/>
            </a:pPr>
            <a:r>
              <a:rPr lang="en-IN" dirty="0" smtClean="0"/>
              <a:t>GET </a:t>
            </a:r>
            <a:r>
              <a:rPr lang="en-IN" dirty="0"/>
              <a:t>/users HTTP/1.1</a:t>
            </a:r>
          </a:p>
          <a:p>
            <a:pPr marL="457200" lvl="1" indent="0">
              <a:buNone/>
            </a:pPr>
            <a:r>
              <a:rPr lang="en-IN" dirty="0"/>
              <a:t>Accept: application/vnd.example.v2+json</a:t>
            </a:r>
          </a:p>
        </p:txBody>
      </p:sp>
    </p:spTree>
    <p:extLst>
      <p:ext uri="{BB962C8B-B14F-4D97-AF65-F5344CB8AC3E}">
        <p14:creationId xmlns:p14="http://schemas.microsoft.com/office/powerpoint/2010/main" val="14468577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93827"/>
          </a:xfrm>
        </p:spPr>
        <p:txBody>
          <a:bodyPr>
            <a:normAutofit fontScale="90000"/>
          </a:bodyPr>
          <a:lstStyle/>
          <a:p>
            <a:r>
              <a:rPr lang="en-IN" b="1" dirty="0" smtClean="0"/>
              <a:t>Key Concepts of REST</a:t>
            </a:r>
            <a:endParaRPr lang="en-IN" dirty="0"/>
          </a:p>
        </p:txBody>
      </p:sp>
      <p:sp>
        <p:nvSpPr>
          <p:cNvPr id="3" name="Content Placeholder 2"/>
          <p:cNvSpPr>
            <a:spLocks noGrp="1"/>
          </p:cNvSpPr>
          <p:nvPr>
            <p:ph idx="1"/>
          </p:nvPr>
        </p:nvSpPr>
        <p:spPr>
          <a:xfrm>
            <a:off x="146304" y="1380744"/>
            <a:ext cx="11786616" cy="5266944"/>
          </a:xfrm>
        </p:spPr>
        <p:txBody>
          <a:bodyPr>
            <a:normAutofit fontScale="92500" lnSpcReduction="10000"/>
          </a:bodyPr>
          <a:lstStyle/>
          <a:p>
            <a:r>
              <a:rPr lang="en-IN" b="1" dirty="0"/>
              <a:t>Layered System</a:t>
            </a:r>
            <a:endParaRPr lang="en-IN" dirty="0"/>
          </a:p>
          <a:p>
            <a:pPr marL="457200" lvl="1" indent="0">
              <a:buNone/>
            </a:pPr>
            <a:r>
              <a:rPr lang="en-IN" dirty="0"/>
              <a:t>REST APIs can be designed to work through intermediary layers (e.g., load balancers, proxies) to improve scalability and security.</a:t>
            </a:r>
          </a:p>
          <a:p>
            <a:pPr marL="457200" lvl="1" indent="0">
              <a:buNone/>
            </a:pPr>
            <a:r>
              <a:rPr lang="en-IN" b="1" dirty="0"/>
              <a:t>Example</a:t>
            </a:r>
            <a:r>
              <a:rPr lang="en-IN" dirty="0"/>
              <a:t>:</a:t>
            </a:r>
          </a:p>
          <a:p>
            <a:pPr marL="457200" lvl="1" indent="0">
              <a:buNone/>
            </a:pPr>
            <a:r>
              <a:rPr lang="en-IN" dirty="0"/>
              <a:t>A CDN like </a:t>
            </a:r>
            <a:r>
              <a:rPr lang="en-IN" dirty="0" err="1"/>
              <a:t>Cloudflare</a:t>
            </a:r>
            <a:r>
              <a:rPr lang="en-IN" dirty="0"/>
              <a:t> caches static resources while the server focuses on dynamic responses.</a:t>
            </a:r>
          </a:p>
          <a:p>
            <a:r>
              <a:rPr lang="en-IN" b="1" dirty="0"/>
              <a:t>Client-Server Architecture</a:t>
            </a:r>
            <a:endParaRPr lang="en-IN" dirty="0"/>
          </a:p>
          <a:p>
            <a:pPr marL="457200" lvl="1" indent="0">
              <a:buNone/>
            </a:pPr>
            <a:r>
              <a:rPr lang="en-IN" dirty="0"/>
              <a:t>REST separates the client and server concerns. The client handles the user interface, while the server handles data and business logic.</a:t>
            </a:r>
          </a:p>
          <a:p>
            <a:pPr marL="457200" lvl="1" indent="0">
              <a:buNone/>
            </a:pPr>
            <a:r>
              <a:rPr lang="en-IN" b="1" dirty="0"/>
              <a:t>Example</a:t>
            </a:r>
            <a:r>
              <a:rPr lang="en-IN" dirty="0"/>
              <a:t>:</a:t>
            </a:r>
          </a:p>
          <a:p>
            <a:pPr marL="457200" lvl="1" indent="0">
              <a:buNone/>
            </a:pPr>
            <a:r>
              <a:rPr lang="en-IN" dirty="0"/>
              <a:t>A weather app fetches weather data (/</a:t>
            </a:r>
            <a:r>
              <a:rPr lang="en-IN" dirty="0" err="1"/>
              <a:t>weather?city</a:t>
            </a:r>
            <a:r>
              <a:rPr lang="en-IN" dirty="0"/>
              <a:t>=</a:t>
            </a:r>
            <a:r>
              <a:rPr lang="en-IN" dirty="0" err="1"/>
              <a:t>NewYork</a:t>
            </a:r>
            <a:r>
              <a:rPr lang="en-IN" dirty="0"/>
              <a:t>) from the server and displays it to the user</a:t>
            </a:r>
            <a:r>
              <a:rPr lang="en-IN" dirty="0" smtClean="0"/>
              <a:t>.</a:t>
            </a:r>
          </a:p>
          <a:p>
            <a:r>
              <a:rPr lang="en-IN" b="1" dirty="0"/>
              <a:t>Code on Demand (Optional)</a:t>
            </a:r>
            <a:endParaRPr lang="en-IN" dirty="0"/>
          </a:p>
          <a:p>
            <a:pPr marL="457200" lvl="1" indent="0">
              <a:buNone/>
            </a:pPr>
            <a:r>
              <a:rPr lang="en-IN" dirty="0"/>
              <a:t>REST APIs can send executable code (e.g., JavaScript) to the client.</a:t>
            </a:r>
          </a:p>
          <a:p>
            <a:pPr marL="457200" lvl="1" indent="0">
              <a:buNone/>
            </a:pPr>
            <a:r>
              <a:rPr lang="en-IN" b="1" dirty="0"/>
              <a:t>Example</a:t>
            </a:r>
            <a:r>
              <a:rPr lang="en-IN" dirty="0"/>
              <a:t>:</a:t>
            </a:r>
          </a:p>
          <a:p>
            <a:pPr marL="457200" lvl="1" indent="0">
              <a:buNone/>
            </a:pPr>
            <a:r>
              <a:rPr lang="en-IN" dirty="0"/>
              <a:t>A weather API returns a JavaScript snippet for embedding live weather widgets on a webpage.</a:t>
            </a:r>
          </a:p>
          <a:p>
            <a:endParaRPr lang="en-IN" dirty="0"/>
          </a:p>
        </p:txBody>
      </p:sp>
    </p:spTree>
    <p:extLst>
      <p:ext uri="{BB962C8B-B14F-4D97-AF65-F5344CB8AC3E}">
        <p14:creationId xmlns:p14="http://schemas.microsoft.com/office/powerpoint/2010/main" val="268088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wipe(down)">
                                      <p:cBhvr>
                                        <p:cTn id="35" dur="500"/>
                                        <p:tgtEl>
                                          <p:spTgt spid="3">
                                            <p:txEl>
                                              <p:pRg st="8" end="8"/>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wipe(down)">
                                      <p:cBhvr>
                                        <p:cTn id="38" dur="500"/>
                                        <p:tgtEl>
                                          <p:spTgt spid="3">
                                            <p:txEl>
                                              <p:pRg st="9" end="9"/>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wipe(down)">
                                      <p:cBhvr>
                                        <p:cTn id="41" dur="500"/>
                                        <p:tgtEl>
                                          <p:spTgt spid="3">
                                            <p:txEl>
                                              <p:pRg st="10" end="10"/>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wipe(down)">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Advantages &amp; Disadvantages</a:t>
            </a:r>
            <a:r>
              <a:rPr lang="en-IN" sz="4000" dirty="0"/>
              <a:t/>
            </a:r>
            <a:br>
              <a:rPr lang="en-IN" sz="4000" dirty="0"/>
            </a:br>
            <a:r>
              <a:rPr lang="en-IN" dirty="0"/>
              <a:t/>
            </a:r>
            <a:br>
              <a:rPr lang="en-IN" dirty="0"/>
            </a:b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IN" b="1" dirty="0"/>
              <a:t>Advantages</a:t>
            </a:r>
            <a:endParaRPr lang="en-IN" sz="2400" dirty="0"/>
          </a:p>
          <a:p>
            <a:pPr marL="457200" lvl="1" indent="0">
              <a:buNone/>
            </a:pPr>
            <a:r>
              <a:rPr lang="en-IN" b="1" dirty="0"/>
              <a:t>Clean URLs</a:t>
            </a:r>
            <a:r>
              <a:rPr lang="en-IN" dirty="0"/>
              <a:t>:</a:t>
            </a:r>
            <a:endParaRPr lang="en-IN" sz="2000" dirty="0"/>
          </a:p>
          <a:p>
            <a:pPr marL="914400" lvl="2" indent="0">
              <a:buNone/>
            </a:pPr>
            <a:r>
              <a:rPr lang="en-IN" dirty="0"/>
              <a:t>Keeps URLs simple and free of version information.</a:t>
            </a:r>
            <a:endParaRPr lang="en-IN" sz="1600" dirty="0"/>
          </a:p>
          <a:p>
            <a:pPr marL="457200" lvl="1" indent="0">
              <a:buNone/>
            </a:pPr>
            <a:r>
              <a:rPr lang="en-IN" b="1" dirty="0"/>
              <a:t>Flexibility</a:t>
            </a:r>
            <a:r>
              <a:rPr lang="en-IN" dirty="0"/>
              <a:t>:</a:t>
            </a:r>
            <a:endParaRPr lang="en-IN" sz="2000" dirty="0"/>
          </a:p>
          <a:p>
            <a:pPr marL="914400" lvl="2" indent="0">
              <a:buNone/>
            </a:pPr>
            <a:r>
              <a:rPr lang="en-IN" dirty="0"/>
              <a:t>Allows detailed content negotiation using headers.</a:t>
            </a:r>
            <a:endParaRPr lang="en-IN" sz="1600" dirty="0"/>
          </a:p>
          <a:p>
            <a:pPr marL="457200" lvl="1" indent="0">
              <a:buNone/>
            </a:pPr>
            <a:r>
              <a:rPr lang="en-IN" b="1" dirty="0"/>
              <a:t>Backward Compatibility</a:t>
            </a:r>
            <a:r>
              <a:rPr lang="en-IN" dirty="0"/>
              <a:t>:</a:t>
            </a:r>
            <a:endParaRPr lang="en-IN" sz="2000" dirty="0"/>
          </a:p>
          <a:p>
            <a:pPr marL="914400" lvl="2" indent="0">
              <a:buNone/>
            </a:pPr>
            <a:r>
              <a:rPr lang="en-IN" dirty="0"/>
              <a:t>Old clients can continue using the same URL with different headers.</a:t>
            </a:r>
            <a:endParaRPr lang="en-IN" sz="1600" dirty="0"/>
          </a:p>
          <a:p>
            <a:pPr marL="0" indent="0">
              <a:buNone/>
            </a:pPr>
            <a:r>
              <a:rPr lang="en-IN" b="1" dirty="0"/>
              <a:t>Disadvantages</a:t>
            </a:r>
            <a:endParaRPr lang="en-IN" sz="2400" dirty="0"/>
          </a:p>
          <a:p>
            <a:pPr marL="457200" lvl="1" indent="0">
              <a:buNone/>
            </a:pPr>
            <a:r>
              <a:rPr lang="en-IN" b="1" dirty="0"/>
              <a:t>Complexity</a:t>
            </a:r>
            <a:r>
              <a:rPr lang="en-IN" dirty="0"/>
              <a:t>:</a:t>
            </a:r>
            <a:endParaRPr lang="en-IN" sz="2000" dirty="0"/>
          </a:p>
          <a:p>
            <a:pPr marL="914400" lvl="2" indent="0">
              <a:buNone/>
            </a:pPr>
            <a:r>
              <a:rPr lang="en-IN" dirty="0"/>
              <a:t>Adds extra complexity to API design and client implementation.</a:t>
            </a:r>
            <a:endParaRPr lang="en-IN" sz="1600" dirty="0"/>
          </a:p>
          <a:p>
            <a:pPr marL="457200" lvl="1" indent="0">
              <a:buNone/>
            </a:pPr>
            <a:r>
              <a:rPr lang="en-IN" b="1" dirty="0"/>
              <a:t>Visibility</a:t>
            </a:r>
            <a:r>
              <a:rPr lang="en-IN" dirty="0"/>
              <a:t>:</a:t>
            </a:r>
            <a:endParaRPr lang="en-IN" sz="2000" dirty="0"/>
          </a:p>
          <a:p>
            <a:pPr marL="914400" lvl="2" indent="0">
              <a:buNone/>
            </a:pPr>
            <a:r>
              <a:rPr lang="en-IN" dirty="0"/>
              <a:t>Version information is not visible in the URL, making it harder to debug or test</a:t>
            </a:r>
            <a:r>
              <a:rPr lang="en-IN" dirty="0" smtClean="0"/>
              <a:t>.</a:t>
            </a:r>
          </a:p>
          <a:p>
            <a:pPr marL="0" indent="0">
              <a:buNone/>
            </a:pPr>
            <a:r>
              <a:rPr lang="en-IN" b="1" dirty="0"/>
              <a:t>Use Cases</a:t>
            </a:r>
            <a:endParaRPr lang="en-IN" sz="2400" dirty="0"/>
          </a:p>
          <a:p>
            <a:pPr marL="0" lvl="0" indent="0">
              <a:buNone/>
            </a:pPr>
            <a:r>
              <a:rPr lang="en-IN" dirty="0"/>
              <a:t>Enterprise APIs where versioning needs to be hidden from the URL.</a:t>
            </a:r>
            <a:endParaRPr lang="en-IN" sz="2400" dirty="0"/>
          </a:p>
          <a:p>
            <a:pPr marL="0" lvl="0" indent="0">
              <a:buNone/>
            </a:pPr>
            <a:r>
              <a:rPr lang="en-IN" dirty="0"/>
              <a:t>APIs requiring fine-grained content negotiation.</a:t>
            </a:r>
            <a:endParaRPr lang="en-IN" sz="2400" dirty="0"/>
          </a:p>
          <a:p>
            <a:pPr lvl="1"/>
            <a:endParaRPr lang="en-IN" sz="2000" dirty="0"/>
          </a:p>
          <a:p>
            <a:endParaRPr lang="en-IN" dirty="0"/>
          </a:p>
        </p:txBody>
      </p:sp>
    </p:spTree>
    <p:extLst>
      <p:ext uri="{BB962C8B-B14F-4D97-AF65-F5344CB8AC3E}">
        <p14:creationId xmlns:p14="http://schemas.microsoft.com/office/powerpoint/2010/main" val="14704007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Calibri" panose="020F0502020204030204" pitchFamily="34" charset="0"/>
                <a:ea typeface="Times New Roman" panose="02020603050405020304" pitchFamily="18" charset="0"/>
                <a:cs typeface="Mangal" panose="02040503050203030202" pitchFamily="18" charset="0"/>
              </a:rPr>
              <a:t>3. Query Parameter Versioning</a:t>
            </a:r>
            <a:r>
              <a:rPr lang="en-US" altLang="en-US" sz="2000" dirty="0"/>
              <a:t/>
            </a:r>
            <a:br>
              <a:rPr lang="en-US" altLang="en-US" sz="2000" dirty="0"/>
            </a:br>
            <a:endParaRPr lang="en-IN" dirty="0"/>
          </a:p>
        </p:txBody>
      </p:sp>
      <p:sp>
        <p:nvSpPr>
          <p:cNvPr id="3" name="Content Placeholder 2"/>
          <p:cNvSpPr>
            <a:spLocks noGrp="1"/>
          </p:cNvSpPr>
          <p:nvPr>
            <p:ph idx="1"/>
          </p:nvPr>
        </p:nvSpPr>
        <p:spPr>
          <a:xfrm>
            <a:off x="292608" y="1170432"/>
            <a:ext cx="11740896" cy="5006531"/>
          </a:xfrm>
        </p:spPr>
        <p:txBody>
          <a:bodyPr>
            <a:normAutofit fontScale="92500" lnSpcReduction="10000"/>
          </a:bodyPr>
          <a:lstStyle/>
          <a:p>
            <a:pPr marL="0" indent="0">
              <a:buNone/>
            </a:pPr>
            <a:r>
              <a:rPr lang="en-IN" b="1" dirty="0"/>
              <a:t>Overview</a:t>
            </a:r>
            <a:endParaRPr lang="en-IN" dirty="0"/>
          </a:p>
          <a:p>
            <a:pPr marL="457200" lvl="1" indent="0">
              <a:buNone/>
            </a:pPr>
            <a:r>
              <a:rPr lang="en-IN" dirty="0"/>
              <a:t>The version of the API is passed as a query parameter in the URL.</a:t>
            </a:r>
          </a:p>
          <a:p>
            <a:pPr marL="457200" lvl="1" indent="0">
              <a:buNone/>
            </a:pPr>
            <a:r>
              <a:rPr lang="en-IN" dirty="0"/>
              <a:t>It’s a flexible and URL-based method.</a:t>
            </a:r>
          </a:p>
          <a:p>
            <a:pPr marL="0" indent="0">
              <a:buNone/>
            </a:pPr>
            <a:r>
              <a:rPr lang="en-IN" b="1" dirty="0"/>
              <a:t>Structure</a:t>
            </a:r>
            <a:endParaRPr lang="en-IN" sz="2400" dirty="0"/>
          </a:p>
          <a:p>
            <a:pPr marL="0" lvl="0" indent="0">
              <a:buNone/>
            </a:pPr>
            <a:r>
              <a:rPr lang="en-IN" dirty="0"/>
              <a:t>The version number is appended as a query parameter.</a:t>
            </a:r>
            <a:endParaRPr lang="en-IN" sz="2400" dirty="0"/>
          </a:p>
          <a:p>
            <a:pPr marL="457200" lvl="1" indent="0">
              <a:buNone/>
            </a:pPr>
            <a:r>
              <a:rPr lang="en-IN" dirty="0"/>
              <a:t>Example:</a:t>
            </a:r>
            <a:endParaRPr lang="en-IN" sz="2000" dirty="0"/>
          </a:p>
          <a:p>
            <a:pPr marL="914400" lvl="2" indent="0">
              <a:buNone/>
            </a:pPr>
            <a:r>
              <a:rPr lang="en-IN" dirty="0" smtClean="0"/>
              <a:t>GET </a:t>
            </a:r>
            <a:r>
              <a:rPr lang="en-IN" dirty="0"/>
              <a:t>https://api.example.com/resource?version=1</a:t>
            </a:r>
            <a:endParaRPr lang="en-IN" sz="2800" dirty="0"/>
          </a:p>
          <a:p>
            <a:pPr marL="914400" lvl="2" indent="0">
              <a:buNone/>
            </a:pPr>
            <a:r>
              <a:rPr lang="en-IN" dirty="0"/>
              <a:t>GET https://api.example.com/resource?version=2</a:t>
            </a:r>
            <a:endParaRPr lang="en-IN" sz="2800" dirty="0"/>
          </a:p>
          <a:p>
            <a:pPr marL="0" indent="0">
              <a:buNone/>
            </a:pPr>
            <a:r>
              <a:rPr lang="en-IN" b="1" dirty="0"/>
              <a:t>Implementation Example</a:t>
            </a:r>
            <a:endParaRPr lang="en-IN" dirty="0"/>
          </a:p>
          <a:p>
            <a:pPr marL="457200" lvl="1" indent="0">
              <a:buNone/>
            </a:pPr>
            <a:r>
              <a:rPr lang="en-IN" b="1" dirty="0"/>
              <a:t>Query Parameter for v1</a:t>
            </a:r>
            <a:r>
              <a:rPr lang="en-IN" dirty="0"/>
              <a:t>:</a:t>
            </a:r>
          </a:p>
          <a:p>
            <a:pPr marL="457200" lvl="1" indent="0">
              <a:buNone/>
            </a:pPr>
            <a:r>
              <a:rPr lang="en-IN" dirty="0" smtClean="0"/>
              <a:t>	GET </a:t>
            </a:r>
            <a:r>
              <a:rPr lang="en-IN" dirty="0"/>
              <a:t>/</a:t>
            </a:r>
            <a:r>
              <a:rPr lang="en-IN" dirty="0" err="1"/>
              <a:t>users?version</a:t>
            </a:r>
            <a:r>
              <a:rPr lang="en-IN" dirty="0"/>
              <a:t>=1</a:t>
            </a:r>
          </a:p>
          <a:p>
            <a:pPr marL="457200" lvl="1" indent="0">
              <a:buNone/>
            </a:pPr>
            <a:r>
              <a:rPr lang="en-IN" b="1" dirty="0"/>
              <a:t>Query Parameter for </a:t>
            </a:r>
            <a:r>
              <a:rPr lang="en-IN" b="1" dirty="0" smtClean="0"/>
              <a:t>v2</a:t>
            </a:r>
            <a:r>
              <a:rPr lang="en-IN" dirty="0" smtClean="0"/>
              <a:t>:http</a:t>
            </a:r>
            <a:endParaRPr lang="en-IN" dirty="0"/>
          </a:p>
          <a:p>
            <a:pPr marL="457200" lvl="1" indent="0">
              <a:buNone/>
            </a:pPr>
            <a:r>
              <a:rPr lang="en-IN" dirty="0" smtClean="0"/>
              <a:t>	GET </a:t>
            </a:r>
            <a:r>
              <a:rPr lang="en-IN" dirty="0"/>
              <a:t>/</a:t>
            </a:r>
            <a:r>
              <a:rPr lang="en-IN" dirty="0" err="1"/>
              <a:t>users?version</a:t>
            </a:r>
            <a:r>
              <a:rPr lang="en-IN" dirty="0"/>
              <a:t>=2</a:t>
            </a:r>
          </a:p>
        </p:txBody>
      </p:sp>
    </p:spTree>
    <p:extLst>
      <p:ext uri="{BB962C8B-B14F-4D97-AF65-F5344CB8AC3E}">
        <p14:creationId xmlns:p14="http://schemas.microsoft.com/office/powerpoint/2010/main" val="301529966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Advantages &amp; </a:t>
            </a:r>
            <a:r>
              <a:rPr lang="en-IN" sz="4000" b="1" dirty="0"/>
              <a:t>Disadvantages</a:t>
            </a:r>
            <a:r>
              <a:rPr lang="en-IN" sz="3600" dirty="0"/>
              <a:t/>
            </a:r>
            <a:br>
              <a:rPr lang="en-IN" sz="3600" dirty="0"/>
            </a:br>
            <a:r>
              <a:rPr lang="en-IN" sz="4000" dirty="0"/>
              <a:t/>
            </a:r>
            <a:br>
              <a:rPr lang="en-IN" sz="4000" dirty="0"/>
            </a:br>
            <a:endParaRPr lang="en-IN" dirty="0"/>
          </a:p>
        </p:txBody>
      </p:sp>
      <p:sp>
        <p:nvSpPr>
          <p:cNvPr id="3" name="Content Placeholder 2"/>
          <p:cNvSpPr>
            <a:spLocks noGrp="1"/>
          </p:cNvSpPr>
          <p:nvPr>
            <p:ph idx="1"/>
          </p:nvPr>
        </p:nvSpPr>
        <p:spPr>
          <a:xfrm>
            <a:off x="838200" y="1234440"/>
            <a:ext cx="10515600" cy="4942523"/>
          </a:xfrm>
        </p:spPr>
        <p:txBody>
          <a:bodyPr>
            <a:normAutofit fontScale="85000" lnSpcReduction="20000"/>
          </a:bodyPr>
          <a:lstStyle/>
          <a:p>
            <a:pPr marL="0" indent="0">
              <a:buNone/>
            </a:pPr>
            <a:r>
              <a:rPr lang="en-IN" b="1" dirty="0"/>
              <a:t>Advantages</a:t>
            </a:r>
            <a:endParaRPr lang="en-IN" sz="2400" dirty="0"/>
          </a:p>
          <a:p>
            <a:pPr marL="0" lvl="0" indent="0">
              <a:buNone/>
            </a:pPr>
            <a:r>
              <a:rPr lang="en-IN" b="1" dirty="0"/>
              <a:t>Dynamic Switching</a:t>
            </a:r>
            <a:r>
              <a:rPr lang="en-IN" dirty="0"/>
              <a:t>:</a:t>
            </a:r>
            <a:endParaRPr lang="en-IN" sz="2400" dirty="0"/>
          </a:p>
          <a:p>
            <a:pPr marL="457200" lvl="1" indent="0">
              <a:buNone/>
            </a:pPr>
            <a:r>
              <a:rPr lang="en-IN" dirty="0"/>
              <a:t>Easy to switch between versions by changing the query parameter.</a:t>
            </a:r>
            <a:endParaRPr lang="en-IN" sz="2000" dirty="0"/>
          </a:p>
          <a:p>
            <a:pPr marL="0" lvl="0" indent="0">
              <a:buNone/>
            </a:pPr>
            <a:r>
              <a:rPr lang="en-IN" b="1" dirty="0"/>
              <a:t>Clean API Design</a:t>
            </a:r>
            <a:r>
              <a:rPr lang="en-IN" dirty="0"/>
              <a:t>:</a:t>
            </a:r>
            <a:endParaRPr lang="en-IN" sz="2400" dirty="0"/>
          </a:p>
          <a:p>
            <a:pPr marL="457200" lvl="1" indent="0">
              <a:buNone/>
            </a:pPr>
            <a:r>
              <a:rPr lang="en-IN" dirty="0"/>
              <a:t>No additional headers or modifications to the URL structure.</a:t>
            </a:r>
            <a:endParaRPr lang="en-IN" sz="2000" dirty="0"/>
          </a:p>
          <a:p>
            <a:pPr marL="0" indent="0">
              <a:buNone/>
            </a:pPr>
            <a:endParaRPr lang="en-IN" b="1" dirty="0" smtClean="0"/>
          </a:p>
          <a:p>
            <a:pPr marL="0" indent="0">
              <a:buNone/>
            </a:pPr>
            <a:r>
              <a:rPr lang="en-IN" b="1" dirty="0" smtClean="0"/>
              <a:t>Disadvantages</a:t>
            </a:r>
            <a:endParaRPr lang="en-IN" sz="2400" dirty="0"/>
          </a:p>
          <a:p>
            <a:pPr marL="0" lvl="0" indent="0">
              <a:buNone/>
            </a:pPr>
            <a:r>
              <a:rPr lang="en-IN" b="1" dirty="0" err="1"/>
              <a:t>Cacheability</a:t>
            </a:r>
            <a:r>
              <a:rPr lang="en-IN" b="1" dirty="0"/>
              <a:t> Issues</a:t>
            </a:r>
            <a:r>
              <a:rPr lang="en-IN" dirty="0"/>
              <a:t>:</a:t>
            </a:r>
            <a:endParaRPr lang="en-IN" sz="2400" dirty="0"/>
          </a:p>
          <a:p>
            <a:pPr marL="457200" lvl="1" indent="0">
              <a:buNone/>
            </a:pPr>
            <a:r>
              <a:rPr lang="en-IN" dirty="0"/>
              <a:t>Query parameters can complicate caching as some systems may not treat URLs with different query parameters as unique.</a:t>
            </a:r>
            <a:endParaRPr lang="en-IN" sz="2000" dirty="0"/>
          </a:p>
          <a:p>
            <a:pPr marL="0" lvl="0" indent="0">
              <a:buNone/>
            </a:pPr>
            <a:r>
              <a:rPr lang="en-IN" b="1" dirty="0"/>
              <a:t>Visibility in URLs</a:t>
            </a:r>
            <a:r>
              <a:rPr lang="en-IN" dirty="0"/>
              <a:t>:</a:t>
            </a:r>
            <a:endParaRPr lang="en-IN" sz="2400" dirty="0"/>
          </a:p>
          <a:p>
            <a:pPr marL="457200" lvl="1" indent="0">
              <a:buNone/>
            </a:pPr>
            <a:r>
              <a:rPr lang="en-IN" dirty="0"/>
              <a:t>Exposes versioning information, which may not align with API design preferences.</a:t>
            </a:r>
            <a:endParaRPr lang="en-IN" sz="2000" dirty="0"/>
          </a:p>
          <a:p>
            <a:pPr marL="0" indent="0">
              <a:buNone/>
            </a:pPr>
            <a:r>
              <a:rPr lang="en-IN" b="1" dirty="0"/>
              <a:t>Use Cases</a:t>
            </a:r>
            <a:endParaRPr lang="en-IN" dirty="0"/>
          </a:p>
          <a:p>
            <a:pPr marL="457200" lvl="1" indent="0">
              <a:buNone/>
            </a:pPr>
            <a:r>
              <a:rPr lang="en-IN" dirty="0"/>
              <a:t>Internal APIs where versioning flexibility is required.</a:t>
            </a:r>
          </a:p>
          <a:p>
            <a:pPr marL="457200" lvl="1" indent="0">
              <a:buNone/>
            </a:pPr>
            <a:r>
              <a:rPr lang="en-IN" dirty="0"/>
              <a:t>Experimental APIs where users can test new versions dynamically.</a:t>
            </a:r>
          </a:p>
          <a:p>
            <a:endParaRPr lang="en-IN" dirty="0"/>
          </a:p>
        </p:txBody>
      </p:sp>
    </p:spTree>
    <p:extLst>
      <p:ext uri="{BB962C8B-B14F-4D97-AF65-F5344CB8AC3E}">
        <p14:creationId xmlns:p14="http://schemas.microsoft.com/office/powerpoint/2010/main" val="87895638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45485746"/>
              </p:ext>
            </p:extLst>
          </p:nvPr>
        </p:nvGraphicFramePr>
        <p:xfrm>
          <a:off x="838200" y="283464"/>
          <a:ext cx="10515600" cy="5934453"/>
        </p:xfrm>
        <a:graphic>
          <a:graphicData uri="http://schemas.openxmlformats.org/drawingml/2006/table">
            <a:tbl>
              <a:tblPr firstRow="1" firstCol="1" bandRow="1">
                <a:tableStyleId>{5C22544A-7EE6-4342-B048-85BDC9FD1C3A}</a:tableStyleId>
              </a:tblPr>
              <a:tblGrid>
                <a:gridCol w="2628900"/>
                <a:gridCol w="2628900"/>
                <a:gridCol w="2628900"/>
                <a:gridCol w="2628900"/>
              </a:tblGrid>
              <a:tr h="750124">
                <a:tc>
                  <a:txBody>
                    <a:bodyPr/>
                    <a:lstStyle/>
                    <a:p>
                      <a:pPr algn="ctr">
                        <a:lnSpc>
                          <a:spcPct val="107000"/>
                        </a:lnSpc>
                        <a:spcAft>
                          <a:spcPts val="0"/>
                        </a:spcAft>
                      </a:pPr>
                      <a:r>
                        <a:rPr lang="en-IN" sz="2000">
                          <a:effectLst/>
                        </a:rPr>
                        <a:t>Aspect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gn="ctr">
                        <a:lnSpc>
                          <a:spcPct val="107000"/>
                        </a:lnSpc>
                        <a:spcAft>
                          <a:spcPts val="0"/>
                        </a:spcAft>
                      </a:pPr>
                      <a:r>
                        <a:rPr lang="en-IN" sz="2000">
                          <a:effectLst/>
                        </a:rPr>
                        <a:t>URL Versioning</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gn="ctr">
                        <a:lnSpc>
                          <a:spcPct val="107000"/>
                        </a:lnSpc>
                        <a:spcAft>
                          <a:spcPts val="0"/>
                        </a:spcAft>
                      </a:pPr>
                      <a:r>
                        <a:rPr lang="en-IN" sz="2000">
                          <a:effectLst/>
                        </a:rPr>
                        <a:t>Header Versioning</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gn="ctr">
                        <a:lnSpc>
                          <a:spcPct val="107000"/>
                        </a:lnSpc>
                        <a:spcAft>
                          <a:spcPts val="0"/>
                        </a:spcAft>
                      </a:pPr>
                      <a:r>
                        <a:rPr lang="en-IN" sz="2000">
                          <a:effectLst/>
                        </a:rPr>
                        <a:t>Query Parameter Versioning</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750124">
                <a:tc>
                  <a:txBody>
                    <a:bodyPr/>
                    <a:lstStyle/>
                    <a:p>
                      <a:pPr>
                        <a:lnSpc>
                          <a:spcPct val="107000"/>
                        </a:lnSpc>
                        <a:spcAft>
                          <a:spcPts val="0"/>
                        </a:spcAft>
                      </a:pPr>
                      <a:r>
                        <a:rPr lang="en-IN" sz="2000">
                          <a:effectLst/>
                        </a:rPr>
                        <a:t>Clarity</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High (version visible in URL)</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Medium (version hidden in headers)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High (version visible in query parameters)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750124">
                <a:tc>
                  <a:txBody>
                    <a:bodyPr/>
                    <a:lstStyle/>
                    <a:p>
                      <a:pPr>
                        <a:lnSpc>
                          <a:spcPct val="107000"/>
                        </a:lnSpc>
                        <a:spcAft>
                          <a:spcPts val="0"/>
                        </a:spcAft>
                      </a:pPr>
                      <a:r>
                        <a:rPr lang="en-IN" sz="2000">
                          <a:effectLst/>
                        </a:rPr>
                        <a:t>Ease of Use</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Easy for developers to understand</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Requires header configuration</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Easy for dynamic version switching</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750124">
                <a:tc>
                  <a:txBody>
                    <a:bodyPr/>
                    <a:lstStyle/>
                    <a:p>
                      <a:pPr>
                        <a:lnSpc>
                          <a:spcPct val="107000"/>
                        </a:lnSpc>
                        <a:spcAft>
                          <a:spcPts val="0"/>
                        </a:spcAft>
                      </a:pPr>
                      <a:r>
                        <a:rPr lang="en-IN" sz="2000">
                          <a:effectLst/>
                        </a:rPr>
                        <a:t>Cacheability</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Excellent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Good</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Potentially problematic</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750124">
                <a:tc>
                  <a:txBody>
                    <a:bodyPr/>
                    <a:lstStyle/>
                    <a:p>
                      <a:pPr>
                        <a:lnSpc>
                          <a:spcPct val="107000"/>
                        </a:lnSpc>
                        <a:spcAft>
                          <a:spcPts val="0"/>
                        </a:spcAft>
                      </a:pPr>
                      <a:r>
                        <a:rPr lang="en-IN" sz="2000">
                          <a:effectLst/>
                        </a:rPr>
                        <a:t>Complexity</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Low</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Medium</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Low</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750124">
                <a:tc>
                  <a:txBody>
                    <a:bodyPr/>
                    <a:lstStyle/>
                    <a:p>
                      <a:pPr>
                        <a:lnSpc>
                          <a:spcPct val="107000"/>
                        </a:lnSpc>
                        <a:spcAft>
                          <a:spcPts val="0"/>
                        </a:spcAft>
                      </a:pPr>
                      <a:r>
                        <a:rPr lang="en-IN" sz="2000">
                          <a:effectLst/>
                        </a:rPr>
                        <a:t>Backward Compatibility</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Requires URL changes for new versions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Supported via header changes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Supported via query parameter changes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1433709">
                <a:tc>
                  <a:txBody>
                    <a:bodyPr/>
                    <a:lstStyle/>
                    <a:p>
                      <a:pPr>
                        <a:lnSpc>
                          <a:spcPct val="107000"/>
                        </a:lnSpc>
                        <a:spcAft>
                          <a:spcPts val="0"/>
                        </a:spcAft>
                      </a:pPr>
                      <a:r>
                        <a:rPr lang="en-IN" sz="2000">
                          <a:effectLst/>
                        </a:rPr>
                        <a:t>Best For</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Public APIs with clear versioning needs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Enterprise APIs with advanced content negotiation</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dirty="0">
                          <a:effectLst/>
                        </a:rPr>
                        <a:t>Internal or experimental APIs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bl>
          </a:graphicData>
        </a:graphic>
      </p:graphicFrame>
    </p:spTree>
    <p:extLst>
      <p:ext uri="{BB962C8B-B14F-4D97-AF65-F5344CB8AC3E}">
        <p14:creationId xmlns:p14="http://schemas.microsoft.com/office/powerpoint/2010/main" val="173408081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When to Use Each Versioning Method</a:t>
            </a:r>
            <a:r>
              <a:rPr lang="en-IN" sz="3600" dirty="0"/>
              <a:t/>
            </a:r>
            <a:br>
              <a:rPr lang="en-IN" sz="3600" dirty="0"/>
            </a:br>
            <a:endParaRPr lang="en-IN" dirty="0"/>
          </a:p>
        </p:txBody>
      </p:sp>
      <p:sp>
        <p:nvSpPr>
          <p:cNvPr id="3" name="Content Placeholder 2"/>
          <p:cNvSpPr>
            <a:spLocks noGrp="1"/>
          </p:cNvSpPr>
          <p:nvPr>
            <p:ph idx="1"/>
          </p:nvPr>
        </p:nvSpPr>
        <p:spPr/>
        <p:txBody>
          <a:bodyPr>
            <a:normAutofit/>
          </a:bodyPr>
          <a:lstStyle/>
          <a:p>
            <a:pPr marL="0" lvl="0" indent="0">
              <a:buNone/>
            </a:pPr>
            <a:r>
              <a:rPr lang="en-IN" b="1" dirty="0" smtClean="0"/>
              <a:t>URL </a:t>
            </a:r>
            <a:r>
              <a:rPr lang="en-IN" b="1" dirty="0"/>
              <a:t>Versioning</a:t>
            </a:r>
            <a:r>
              <a:rPr lang="en-IN" dirty="0"/>
              <a:t>:</a:t>
            </a:r>
            <a:endParaRPr lang="en-IN" sz="2400" dirty="0"/>
          </a:p>
          <a:p>
            <a:pPr marL="457200" lvl="1" indent="0">
              <a:buNone/>
            </a:pPr>
            <a:r>
              <a:rPr lang="en-IN" dirty="0"/>
              <a:t>Best for public APIs where versioning needs to be clear and intuitive.</a:t>
            </a:r>
            <a:endParaRPr lang="en-IN" sz="2000" dirty="0"/>
          </a:p>
          <a:p>
            <a:pPr marL="457200" lvl="1" indent="0">
              <a:buNone/>
            </a:pPr>
            <a:r>
              <a:rPr lang="en-IN" dirty="0"/>
              <a:t>Ideal for scenarios with significant breaking changes between versions.</a:t>
            </a:r>
            <a:endParaRPr lang="en-IN" sz="2000" dirty="0"/>
          </a:p>
          <a:p>
            <a:pPr marL="0" lvl="0" indent="0">
              <a:buNone/>
            </a:pPr>
            <a:r>
              <a:rPr lang="en-IN" b="1" dirty="0"/>
              <a:t>Header Versioning</a:t>
            </a:r>
            <a:r>
              <a:rPr lang="en-IN" dirty="0"/>
              <a:t>:</a:t>
            </a:r>
            <a:endParaRPr lang="en-IN" sz="2400" dirty="0"/>
          </a:p>
          <a:p>
            <a:pPr marL="457200" lvl="1" indent="0">
              <a:buNone/>
            </a:pPr>
            <a:r>
              <a:rPr lang="en-IN" dirty="0"/>
              <a:t>Suitable for APIs with advanced content negotiation needs.</a:t>
            </a:r>
            <a:endParaRPr lang="en-IN" sz="2000" dirty="0"/>
          </a:p>
          <a:p>
            <a:pPr marL="457200" lvl="1" indent="0">
              <a:buNone/>
            </a:pPr>
            <a:r>
              <a:rPr lang="en-IN" dirty="0"/>
              <a:t>Preferred in enterprise or private APIs where clean URLs are essential.</a:t>
            </a:r>
            <a:endParaRPr lang="en-IN" sz="2000" dirty="0"/>
          </a:p>
          <a:p>
            <a:pPr marL="0" lvl="0" indent="0">
              <a:buNone/>
            </a:pPr>
            <a:r>
              <a:rPr lang="en-IN" b="1" dirty="0"/>
              <a:t>Query Parameter Versioning</a:t>
            </a:r>
            <a:r>
              <a:rPr lang="en-IN" dirty="0"/>
              <a:t>:</a:t>
            </a:r>
            <a:endParaRPr lang="en-IN" sz="2400" dirty="0"/>
          </a:p>
          <a:p>
            <a:pPr marL="457200" lvl="1" indent="0">
              <a:buNone/>
            </a:pPr>
            <a:r>
              <a:rPr lang="en-IN" dirty="0"/>
              <a:t>Ideal for internal or experimental APIs where dynamic version switching is </a:t>
            </a:r>
            <a:r>
              <a:rPr lang="en-IN" dirty="0" smtClean="0"/>
              <a:t>needed. Works </a:t>
            </a:r>
            <a:r>
              <a:rPr lang="en-IN" dirty="0"/>
              <a:t>well when caching is not a primary concern.</a:t>
            </a:r>
          </a:p>
        </p:txBody>
      </p:sp>
    </p:spTree>
    <p:extLst>
      <p:ext uri="{BB962C8B-B14F-4D97-AF65-F5344CB8AC3E}">
        <p14:creationId xmlns:p14="http://schemas.microsoft.com/office/powerpoint/2010/main" val="320178884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Best Practices for API Versioning</a:t>
            </a:r>
            <a:r>
              <a:rPr lang="en-IN" sz="3600" dirty="0"/>
              <a:t/>
            </a:r>
            <a:br>
              <a:rPr lang="en-IN" sz="3600" dirty="0"/>
            </a:br>
            <a:endParaRPr lang="en-IN" dirty="0"/>
          </a:p>
        </p:txBody>
      </p:sp>
      <p:sp>
        <p:nvSpPr>
          <p:cNvPr id="3" name="Content Placeholder 2"/>
          <p:cNvSpPr>
            <a:spLocks noGrp="1"/>
          </p:cNvSpPr>
          <p:nvPr>
            <p:ph idx="1"/>
          </p:nvPr>
        </p:nvSpPr>
        <p:spPr/>
        <p:txBody>
          <a:bodyPr>
            <a:normAutofit fontScale="92500"/>
          </a:bodyPr>
          <a:lstStyle/>
          <a:p>
            <a:pPr marL="0" lvl="0" indent="0">
              <a:buNone/>
            </a:pPr>
            <a:r>
              <a:rPr lang="en-IN" b="1" dirty="0" smtClean="0"/>
              <a:t>Choose </a:t>
            </a:r>
            <a:r>
              <a:rPr lang="en-IN" b="1" dirty="0"/>
              <a:t>a Consistent Versioning Strategy</a:t>
            </a:r>
            <a:r>
              <a:rPr lang="en-IN" dirty="0"/>
              <a:t>:</a:t>
            </a:r>
            <a:endParaRPr lang="en-IN" sz="2400" dirty="0"/>
          </a:p>
          <a:p>
            <a:pPr marL="457200" lvl="1" indent="0">
              <a:buNone/>
            </a:pPr>
            <a:r>
              <a:rPr lang="en-IN" dirty="0"/>
              <a:t>Stick to one versioning method to avoid confusion.</a:t>
            </a:r>
            <a:endParaRPr lang="en-IN" sz="2000" dirty="0"/>
          </a:p>
          <a:p>
            <a:pPr marL="0" lvl="0" indent="0">
              <a:buNone/>
            </a:pPr>
            <a:r>
              <a:rPr lang="en-IN" b="1" dirty="0"/>
              <a:t>Communicate Changes Clearly</a:t>
            </a:r>
            <a:r>
              <a:rPr lang="en-IN" dirty="0"/>
              <a:t>:</a:t>
            </a:r>
            <a:endParaRPr lang="en-IN" sz="2400" dirty="0"/>
          </a:p>
          <a:p>
            <a:pPr marL="457200" lvl="1" indent="0">
              <a:buNone/>
            </a:pPr>
            <a:r>
              <a:rPr lang="en-IN" dirty="0"/>
              <a:t>Provide detailed release notes and deprecation policies for old versions.</a:t>
            </a:r>
            <a:endParaRPr lang="en-IN" sz="2000" dirty="0"/>
          </a:p>
          <a:p>
            <a:pPr marL="0" lvl="0" indent="0">
              <a:buNone/>
            </a:pPr>
            <a:r>
              <a:rPr lang="en-IN" b="1" dirty="0"/>
              <a:t>Use Semantic Versioning (Optional)</a:t>
            </a:r>
            <a:r>
              <a:rPr lang="en-IN" dirty="0"/>
              <a:t>:</a:t>
            </a:r>
            <a:endParaRPr lang="en-IN" sz="2400" dirty="0"/>
          </a:p>
          <a:p>
            <a:pPr marL="457200" lvl="1" indent="0">
              <a:buNone/>
            </a:pPr>
            <a:r>
              <a:rPr lang="en-IN" dirty="0"/>
              <a:t>Follow the </a:t>
            </a:r>
            <a:r>
              <a:rPr lang="en-IN" sz="1600" dirty="0" err="1"/>
              <a:t>major.minor.patch</a:t>
            </a:r>
            <a:r>
              <a:rPr lang="en-IN" dirty="0"/>
              <a:t> format for version numbers (e.g., </a:t>
            </a:r>
            <a:r>
              <a:rPr lang="en-IN" sz="1600" dirty="0"/>
              <a:t>v1.0.0</a:t>
            </a:r>
            <a:r>
              <a:rPr lang="en-IN" dirty="0"/>
              <a:t>).</a:t>
            </a:r>
            <a:endParaRPr lang="en-IN" sz="2000" dirty="0"/>
          </a:p>
          <a:p>
            <a:pPr marL="0" lvl="0" indent="0">
              <a:buNone/>
            </a:pPr>
            <a:r>
              <a:rPr lang="en-IN" b="1" dirty="0"/>
              <a:t>Deprecate Old Versions Gracefully</a:t>
            </a:r>
            <a:r>
              <a:rPr lang="en-IN" dirty="0"/>
              <a:t>:</a:t>
            </a:r>
            <a:endParaRPr lang="en-IN" sz="2400" dirty="0"/>
          </a:p>
          <a:p>
            <a:pPr marL="457200" lvl="1" indent="0">
              <a:buNone/>
            </a:pPr>
            <a:r>
              <a:rPr lang="en-IN" dirty="0"/>
              <a:t>Announce deprecation well in advance and provide a migration guide.</a:t>
            </a:r>
            <a:endParaRPr lang="en-IN" sz="2000" dirty="0"/>
          </a:p>
          <a:p>
            <a:pPr marL="0" lvl="0" indent="0">
              <a:buNone/>
            </a:pPr>
            <a:r>
              <a:rPr lang="en-IN" b="1" dirty="0"/>
              <a:t>Automate Version Testing</a:t>
            </a:r>
            <a:r>
              <a:rPr lang="en-IN" dirty="0"/>
              <a:t>:</a:t>
            </a:r>
            <a:endParaRPr lang="en-IN" sz="2400" dirty="0"/>
          </a:p>
          <a:p>
            <a:pPr marL="0" indent="0">
              <a:buNone/>
            </a:pPr>
            <a:r>
              <a:rPr lang="en-IN" dirty="0" smtClean="0"/>
              <a:t>	Ensure </a:t>
            </a:r>
            <a:r>
              <a:rPr lang="en-IN" dirty="0"/>
              <a:t>that all API versions are tested as part of the CI/CD pipeline.</a:t>
            </a:r>
          </a:p>
        </p:txBody>
      </p:sp>
    </p:spTree>
    <p:extLst>
      <p:ext uri="{BB962C8B-B14F-4D97-AF65-F5344CB8AC3E}">
        <p14:creationId xmlns:p14="http://schemas.microsoft.com/office/powerpoint/2010/main" val="327270626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Postman</a:t>
            </a:r>
            <a:endParaRPr lang="en-IN" dirty="0"/>
          </a:p>
        </p:txBody>
      </p:sp>
      <p:sp>
        <p:nvSpPr>
          <p:cNvPr id="3" name="Content Placeholder 2"/>
          <p:cNvSpPr>
            <a:spLocks noGrp="1"/>
          </p:cNvSpPr>
          <p:nvPr>
            <p:ph idx="1"/>
          </p:nvPr>
        </p:nvSpPr>
        <p:spPr>
          <a:xfrm>
            <a:off x="235670" y="1583703"/>
            <a:ext cx="11118130" cy="4593260"/>
          </a:xfrm>
        </p:spPr>
        <p:txBody>
          <a:bodyPr>
            <a:normAutofit fontScale="92500" lnSpcReduction="10000"/>
          </a:bodyPr>
          <a:lstStyle/>
          <a:p>
            <a:pPr marL="0" indent="0">
              <a:buNone/>
            </a:pPr>
            <a:r>
              <a:rPr lang="en-IN" b="1" dirty="0"/>
              <a:t>What is Postman?</a:t>
            </a:r>
            <a:endParaRPr lang="en-IN" dirty="0"/>
          </a:p>
          <a:p>
            <a:pPr marL="457200" lvl="1" indent="0">
              <a:buNone/>
            </a:pPr>
            <a:r>
              <a:rPr lang="en-IN" dirty="0"/>
              <a:t>Postman is an API platform that simplifies the process of developing, testing, and managing APIs. It provides an intuitive interface to send requests, inspect responses, and automate workflows, making it an essential tool </a:t>
            </a:r>
            <a:endParaRPr lang="en-IN" b="1" dirty="0" smtClean="0"/>
          </a:p>
          <a:p>
            <a:pPr marL="0" indent="0">
              <a:buNone/>
            </a:pPr>
            <a:endParaRPr lang="en-IN" b="1" dirty="0"/>
          </a:p>
          <a:p>
            <a:pPr marL="0" indent="0">
              <a:buNone/>
            </a:pPr>
            <a:r>
              <a:rPr lang="en-IN" b="1" dirty="0" smtClean="0"/>
              <a:t>Key </a:t>
            </a:r>
            <a:r>
              <a:rPr lang="en-IN" b="1" dirty="0"/>
              <a:t>Features</a:t>
            </a:r>
            <a:endParaRPr lang="en-IN" dirty="0"/>
          </a:p>
          <a:p>
            <a:pPr marL="457200" lvl="1" indent="0">
              <a:buNone/>
            </a:pPr>
            <a:r>
              <a:rPr lang="en-IN" b="1" dirty="0"/>
              <a:t>API Requests</a:t>
            </a:r>
            <a:r>
              <a:rPr lang="en-IN" dirty="0"/>
              <a:t>: Supports HTTP methods like GET, POST, PUT, DELETE, etc.</a:t>
            </a:r>
          </a:p>
          <a:p>
            <a:pPr marL="457200" lvl="1" indent="0">
              <a:buNone/>
            </a:pPr>
            <a:r>
              <a:rPr lang="en-IN" b="1" dirty="0"/>
              <a:t>Collections</a:t>
            </a:r>
            <a:r>
              <a:rPr lang="en-IN" dirty="0"/>
              <a:t>: Organize API requests into folders for better management.</a:t>
            </a:r>
          </a:p>
          <a:p>
            <a:pPr marL="457200" lvl="1" indent="0">
              <a:buNone/>
            </a:pPr>
            <a:r>
              <a:rPr lang="en-IN" b="1" dirty="0"/>
              <a:t>Environments</a:t>
            </a:r>
            <a:r>
              <a:rPr lang="en-IN" dirty="0"/>
              <a:t>: Use variables for dynamic and reusable configurations.</a:t>
            </a:r>
          </a:p>
          <a:p>
            <a:pPr marL="457200" lvl="1" indent="0">
              <a:buNone/>
            </a:pPr>
            <a:r>
              <a:rPr lang="en-IN" b="1" dirty="0"/>
              <a:t>Automation</a:t>
            </a:r>
            <a:r>
              <a:rPr lang="en-IN" dirty="0"/>
              <a:t>: Write scripts for testing, pre-request conditions, and more.</a:t>
            </a:r>
          </a:p>
          <a:p>
            <a:pPr marL="457200" lvl="1" indent="0">
              <a:buNone/>
            </a:pPr>
            <a:r>
              <a:rPr lang="en-IN" b="1" dirty="0"/>
              <a:t>Mock Servers</a:t>
            </a:r>
            <a:r>
              <a:rPr lang="en-IN" dirty="0"/>
              <a:t>: Simulate APIs during development.</a:t>
            </a:r>
          </a:p>
          <a:p>
            <a:pPr marL="457200" lvl="1" indent="0">
              <a:buNone/>
            </a:pPr>
            <a:r>
              <a:rPr lang="en-IN" b="1" dirty="0"/>
              <a:t>Collaboration</a:t>
            </a:r>
            <a:r>
              <a:rPr lang="en-IN" dirty="0"/>
              <a:t>: Share collections, environments, and mock servers with your team. </a:t>
            </a:r>
            <a:r>
              <a:rPr lang="en-IN" dirty="0" smtClean="0"/>
              <a:t>or </a:t>
            </a:r>
            <a:r>
              <a:rPr lang="en-IN" dirty="0"/>
              <a:t>API developers.</a:t>
            </a:r>
          </a:p>
        </p:txBody>
      </p:sp>
    </p:spTree>
    <p:extLst>
      <p:ext uri="{BB962C8B-B14F-4D97-AF65-F5344CB8AC3E}">
        <p14:creationId xmlns:p14="http://schemas.microsoft.com/office/powerpoint/2010/main" val="48229132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Installing Postman</a:t>
            </a:r>
            <a:r>
              <a:rPr lang="en-IN" dirty="0"/>
              <a:t/>
            </a:r>
            <a:br>
              <a:rPr lang="en-IN" dirty="0"/>
            </a:br>
            <a:endParaRPr lang="en-IN" dirty="0"/>
          </a:p>
        </p:txBody>
      </p:sp>
      <p:sp>
        <p:nvSpPr>
          <p:cNvPr id="3" name="Content Placeholder 2"/>
          <p:cNvSpPr>
            <a:spLocks noGrp="1"/>
          </p:cNvSpPr>
          <p:nvPr>
            <p:ph idx="1"/>
          </p:nvPr>
        </p:nvSpPr>
        <p:spPr/>
        <p:txBody>
          <a:bodyPr/>
          <a:lstStyle/>
          <a:p>
            <a:pPr marL="0" lvl="0" indent="0">
              <a:buNone/>
            </a:pPr>
            <a:r>
              <a:rPr lang="en-IN" b="1" dirty="0" smtClean="0"/>
              <a:t>Download</a:t>
            </a:r>
            <a:r>
              <a:rPr lang="en-IN" dirty="0"/>
              <a:t>: Postman is available for Windows, </a:t>
            </a:r>
            <a:r>
              <a:rPr lang="en-IN" dirty="0" err="1"/>
              <a:t>macOS</a:t>
            </a:r>
            <a:r>
              <a:rPr lang="en-IN" dirty="0"/>
              <a:t>, and Linux.</a:t>
            </a:r>
          </a:p>
          <a:p>
            <a:pPr marL="0" lvl="0" indent="0">
              <a:buNone/>
            </a:pPr>
            <a:r>
              <a:rPr lang="en-IN" b="1" dirty="0"/>
              <a:t>Installation</a:t>
            </a:r>
            <a:r>
              <a:rPr lang="en-IN" dirty="0"/>
              <a:t>: Follow the installer prompts specific to your operating system.</a:t>
            </a:r>
          </a:p>
          <a:p>
            <a:pPr marL="0" lvl="0" indent="0">
              <a:buNone/>
            </a:pPr>
            <a:r>
              <a:rPr lang="en-IN" b="1" dirty="0"/>
              <a:t>Sign Up</a:t>
            </a:r>
            <a:r>
              <a:rPr lang="en-IN" dirty="0"/>
              <a:t>: Create a Postman account to access collaborative features.</a:t>
            </a:r>
          </a:p>
          <a:p>
            <a:endParaRPr lang="en-IN" dirty="0"/>
          </a:p>
        </p:txBody>
      </p:sp>
    </p:spTree>
    <p:extLst>
      <p:ext uri="{BB962C8B-B14F-4D97-AF65-F5344CB8AC3E}">
        <p14:creationId xmlns:p14="http://schemas.microsoft.com/office/powerpoint/2010/main" val="425655498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2. Making API Requests with Postman</a:t>
            </a:r>
            <a:r>
              <a:rPr lang="en-IN" dirty="0" smtClean="0"/>
              <a:t/>
            </a:r>
            <a:br>
              <a:rPr lang="en-IN" dirty="0" smtClean="0"/>
            </a:br>
            <a:endParaRPr lang="en-IN" dirty="0"/>
          </a:p>
        </p:txBody>
      </p:sp>
      <p:sp>
        <p:nvSpPr>
          <p:cNvPr id="3" name="Content Placeholder 2"/>
          <p:cNvSpPr>
            <a:spLocks noGrp="1"/>
          </p:cNvSpPr>
          <p:nvPr>
            <p:ph idx="1"/>
          </p:nvPr>
        </p:nvSpPr>
        <p:spPr>
          <a:xfrm>
            <a:off x="838200" y="1300899"/>
            <a:ext cx="10515600" cy="4876064"/>
          </a:xfrm>
        </p:spPr>
        <p:txBody>
          <a:bodyPr>
            <a:normAutofit/>
          </a:bodyPr>
          <a:lstStyle/>
          <a:p>
            <a:r>
              <a:rPr lang="en-IN" b="1" dirty="0"/>
              <a:t>Step-by-Step Guide</a:t>
            </a:r>
            <a:endParaRPr lang="en-IN" dirty="0"/>
          </a:p>
          <a:p>
            <a:pPr marL="0" indent="0">
              <a:buNone/>
            </a:pPr>
            <a:r>
              <a:rPr lang="en-IN" b="1" dirty="0"/>
              <a:t>1. Setting Up a Request</a:t>
            </a:r>
            <a:endParaRPr lang="en-IN" dirty="0"/>
          </a:p>
          <a:p>
            <a:pPr marL="457200" lvl="1" indent="0">
              <a:buNone/>
            </a:pPr>
            <a:r>
              <a:rPr lang="en-IN" dirty="0"/>
              <a:t>Open Postman and click </a:t>
            </a:r>
            <a:r>
              <a:rPr lang="en-IN" b="1" dirty="0"/>
              <a:t>New</a:t>
            </a:r>
            <a:r>
              <a:rPr lang="en-IN" dirty="0"/>
              <a:t> → </a:t>
            </a:r>
            <a:r>
              <a:rPr lang="en-IN" b="1" dirty="0"/>
              <a:t>Request</a:t>
            </a:r>
            <a:r>
              <a:rPr lang="en-IN" dirty="0"/>
              <a:t>.</a:t>
            </a:r>
          </a:p>
          <a:p>
            <a:pPr marL="457200" lvl="1" indent="0">
              <a:buNone/>
            </a:pPr>
            <a:r>
              <a:rPr lang="en-IN" dirty="0"/>
              <a:t>Choose the HTTP method (GET, POST, etc.).</a:t>
            </a:r>
          </a:p>
          <a:p>
            <a:pPr marL="457200" lvl="1" indent="0">
              <a:buNone/>
            </a:pPr>
            <a:r>
              <a:rPr lang="en-IN" dirty="0"/>
              <a:t>Enter the API endpoint (e.g., https://api.example.com/users).</a:t>
            </a:r>
          </a:p>
          <a:p>
            <a:pPr marL="457200" lvl="1" indent="0">
              <a:buNone/>
            </a:pPr>
            <a:r>
              <a:rPr lang="en-IN" dirty="0"/>
              <a:t>Add request headers (e.g., Content-Type: application/</a:t>
            </a:r>
            <a:r>
              <a:rPr lang="en-IN" dirty="0" err="1"/>
              <a:t>json</a:t>
            </a:r>
            <a:r>
              <a:rPr lang="en-IN" dirty="0"/>
              <a:t>).</a:t>
            </a:r>
          </a:p>
          <a:p>
            <a:pPr marL="457200" lvl="1" indent="0">
              <a:buNone/>
            </a:pPr>
            <a:r>
              <a:rPr lang="en-IN" dirty="0"/>
              <a:t>Include query parameters or body data, if required.</a:t>
            </a:r>
          </a:p>
          <a:p>
            <a:pPr marL="0" indent="0">
              <a:buNone/>
            </a:pPr>
            <a:r>
              <a:rPr lang="en-IN" b="1" dirty="0"/>
              <a:t>2. Sending the Request</a:t>
            </a:r>
            <a:endParaRPr lang="en-IN" dirty="0"/>
          </a:p>
          <a:p>
            <a:pPr marL="457200" lvl="1" indent="0">
              <a:buNone/>
            </a:pPr>
            <a:r>
              <a:rPr lang="en-IN" dirty="0"/>
              <a:t>Click the </a:t>
            </a:r>
            <a:r>
              <a:rPr lang="en-IN" b="1" dirty="0"/>
              <a:t>Send</a:t>
            </a:r>
            <a:r>
              <a:rPr lang="en-IN" dirty="0"/>
              <a:t> button.</a:t>
            </a:r>
          </a:p>
          <a:p>
            <a:pPr marL="457200" lvl="1" indent="0">
              <a:buNone/>
            </a:pPr>
            <a:r>
              <a:rPr lang="en-IN" dirty="0"/>
              <a:t>View the server’s response, including status code, response time, and payload.</a:t>
            </a:r>
          </a:p>
          <a:p>
            <a:endParaRPr lang="en-IN" dirty="0"/>
          </a:p>
        </p:txBody>
      </p:sp>
    </p:spTree>
    <p:extLst>
      <p:ext uri="{BB962C8B-B14F-4D97-AF65-F5344CB8AC3E}">
        <p14:creationId xmlns:p14="http://schemas.microsoft.com/office/powerpoint/2010/main" val="231480036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Example: GET Request</a:t>
            </a:r>
            <a:r>
              <a:rPr lang="en-IN" sz="3600" dirty="0"/>
              <a:t/>
            </a:r>
            <a:br>
              <a:rPr lang="en-IN" sz="3600" dirty="0"/>
            </a:br>
            <a:endParaRPr lang="en-IN" dirty="0"/>
          </a:p>
        </p:txBody>
      </p:sp>
      <p:sp>
        <p:nvSpPr>
          <p:cNvPr id="3" name="Content Placeholder 2"/>
          <p:cNvSpPr>
            <a:spLocks noGrp="1"/>
          </p:cNvSpPr>
          <p:nvPr>
            <p:ph idx="1"/>
          </p:nvPr>
        </p:nvSpPr>
        <p:spPr>
          <a:xfrm>
            <a:off x="182880" y="1252728"/>
            <a:ext cx="5641848" cy="5349240"/>
          </a:xfrm>
        </p:spPr>
        <p:txBody>
          <a:bodyPr>
            <a:normAutofit fontScale="92500" lnSpcReduction="10000"/>
          </a:bodyPr>
          <a:lstStyle/>
          <a:p>
            <a:pPr marL="0" lvl="0" indent="0">
              <a:buNone/>
            </a:pPr>
            <a:r>
              <a:rPr lang="en-IN" sz="4000" b="1" dirty="0" smtClean="0"/>
              <a:t>Endpoint</a:t>
            </a:r>
            <a:r>
              <a:rPr lang="en-IN" sz="4000" dirty="0"/>
              <a:t>: </a:t>
            </a:r>
            <a:r>
              <a:rPr lang="en-IN" dirty="0"/>
              <a:t>https://api.example.com/users</a:t>
            </a:r>
            <a:endParaRPr lang="en-IN" sz="3600" dirty="0"/>
          </a:p>
          <a:p>
            <a:pPr marL="0" lvl="0" indent="0">
              <a:buNone/>
            </a:pPr>
            <a:r>
              <a:rPr lang="en-IN" b="1" dirty="0"/>
              <a:t>Headers</a:t>
            </a:r>
            <a:r>
              <a:rPr lang="en-IN" dirty="0"/>
              <a:t>:</a:t>
            </a:r>
            <a:endParaRPr lang="en-IN" sz="2400" dirty="0"/>
          </a:p>
          <a:p>
            <a:pPr marL="457200" lvl="1" indent="0">
              <a:buNone/>
            </a:pPr>
            <a:r>
              <a:rPr lang="en-IN" dirty="0"/>
              <a:t>Authorization: Bearer &lt;token&gt;</a:t>
            </a:r>
            <a:endParaRPr lang="en-IN" sz="3200" dirty="0"/>
          </a:p>
          <a:p>
            <a:pPr marL="0" lvl="0" indent="0">
              <a:buNone/>
            </a:pPr>
            <a:r>
              <a:rPr lang="en-IN" b="1" dirty="0"/>
              <a:t>Response</a:t>
            </a:r>
            <a:r>
              <a:rPr lang="en-IN" dirty="0"/>
              <a:t>:</a:t>
            </a:r>
            <a:endParaRPr lang="en-IN" sz="2400" dirty="0"/>
          </a:p>
          <a:p>
            <a:pPr marL="0" indent="0">
              <a:buNone/>
            </a:pPr>
            <a:r>
              <a:rPr lang="en-IN" dirty="0" smtClean="0"/>
              <a:t>[</a:t>
            </a:r>
            <a:endParaRPr lang="en-IN" sz="3600" dirty="0"/>
          </a:p>
          <a:p>
            <a:pPr marL="0" indent="0">
              <a:buNone/>
            </a:pPr>
            <a:r>
              <a:rPr lang="en-IN" dirty="0"/>
              <a:t>    {</a:t>
            </a:r>
            <a:endParaRPr lang="en-IN" sz="3600" dirty="0"/>
          </a:p>
          <a:p>
            <a:pPr marL="0" indent="0">
              <a:buNone/>
            </a:pPr>
            <a:r>
              <a:rPr lang="en-IN" dirty="0"/>
              <a:t>        "id": 1,</a:t>
            </a:r>
            <a:endParaRPr lang="en-IN" sz="3600" dirty="0"/>
          </a:p>
          <a:p>
            <a:pPr marL="0" indent="0">
              <a:buNone/>
            </a:pPr>
            <a:r>
              <a:rPr lang="en-IN" dirty="0"/>
              <a:t>        "name": "John Doe",</a:t>
            </a:r>
            <a:endParaRPr lang="en-IN" sz="3600" dirty="0"/>
          </a:p>
          <a:p>
            <a:pPr marL="0" indent="0">
              <a:buNone/>
            </a:pPr>
            <a:r>
              <a:rPr lang="en-IN" dirty="0"/>
              <a:t>        "email": "john.doe@example.com"</a:t>
            </a:r>
            <a:endParaRPr lang="en-IN" sz="3600" dirty="0"/>
          </a:p>
          <a:p>
            <a:pPr marL="0" indent="0">
              <a:buNone/>
            </a:pPr>
            <a:r>
              <a:rPr lang="en-IN" dirty="0"/>
              <a:t>    }</a:t>
            </a:r>
            <a:endParaRPr lang="en-IN" sz="3600" dirty="0"/>
          </a:p>
          <a:p>
            <a:pPr marL="0" indent="0">
              <a:buNone/>
            </a:pPr>
            <a:r>
              <a:rPr lang="en-IN" dirty="0"/>
              <a:t>]</a:t>
            </a:r>
            <a:endParaRPr lang="en-IN" sz="3600" dirty="0"/>
          </a:p>
          <a:p>
            <a:endParaRPr lang="en-IN" dirty="0"/>
          </a:p>
        </p:txBody>
      </p:sp>
      <p:sp>
        <p:nvSpPr>
          <p:cNvPr id="4" name="TextBox 3"/>
          <p:cNvSpPr txBox="1"/>
          <p:nvPr/>
        </p:nvSpPr>
        <p:spPr>
          <a:xfrm>
            <a:off x="5824729" y="2441448"/>
            <a:ext cx="6251008" cy="2031325"/>
          </a:xfrm>
          <a:prstGeom prst="rect">
            <a:avLst/>
          </a:prstGeom>
          <a:solidFill>
            <a:schemeClr val="accent4">
              <a:lumMod val="40000"/>
              <a:lumOff val="60000"/>
            </a:schemeClr>
          </a:solidFill>
        </p:spPr>
        <p:txBody>
          <a:bodyPr wrap="square" rtlCol="0">
            <a:spAutoFit/>
          </a:bodyPr>
          <a:lstStyle/>
          <a:p>
            <a:r>
              <a:rPr lang="en-IN" b="1" dirty="0"/>
              <a:t>Advanced Features</a:t>
            </a:r>
            <a:endParaRPr lang="en-IN" sz="2000" dirty="0"/>
          </a:p>
          <a:p>
            <a:pPr lvl="0"/>
            <a:r>
              <a:rPr lang="en-IN" b="1" dirty="0"/>
              <a:t>Authorization</a:t>
            </a:r>
            <a:r>
              <a:rPr lang="en-IN" dirty="0"/>
              <a:t>: Configure OAuth2, API keys, Basic </a:t>
            </a:r>
            <a:r>
              <a:rPr lang="en-IN" dirty="0" err="1"/>
              <a:t>Auth</a:t>
            </a:r>
            <a:r>
              <a:rPr lang="en-IN" dirty="0"/>
              <a:t>, etc., </a:t>
            </a:r>
            <a:r>
              <a:rPr lang="en-IN" dirty="0" smtClean="0"/>
              <a:t>	         directly </a:t>
            </a:r>
            <a:r>
              <a:rPr lang="en-IN" dirty="0"/>
              <a:t>within Postman.</a:t>
            </a:r>
            <a:endParaRPr lang="en-IN" sz="2400" dirty="0"/>
          </a:p>
          <a:p>
            <a:pPr lvl="0"/>
            <a:r>
              <a:rPr lang="en-IN" b="1" dirty="0"/>
              <a:t>Body Formats</a:t>
            </a:r>
            <a:r>
              <a:rPr lang="en-IN" dirty="0"/>
              <a:t>:</a:t>
            </a:r>
            <a:endParaRPr lang="en-IN" sz="2400" dirty="0"/>
          </a:p>
          <a:p>
            <a:pPr lvl="1"/>
            <a:r>
              <a:rPr lang="en-IN" dirty="0"/>
              <a:t>Supports raw (JSON, XML), form-data, x-www-form-</a:t>
            </a:r>
            <a:r>
              <a:rPr lang="en-IN" dirty="0" err="1"/>
              <a:t>urlencoded</a:t>
            </a:r>
            <a:r>
              <a:rPr lang="en-IN" dirty="0"/>
              <a:t>, etc.</a:t>
            </a:r>
            <a:endParaRPr lang="en-IN" sz="2000" dirty="0"/>
          </a:p>
          <a:p>
            <a:endParaRPr lang="en-IN" dirty="0"/>
          </a:p>
        </p:txBody>
      </p:sp>
    </p:spTree>
    <p:extLst>
      <p:ext uri="{BB962C8B-B14F-4D97-AF65-F5344CB8AC3E}">
        <p14:creationId xmlns:p14="http://schemas.microsoft.com/office/powerpoint/2010/main" val="2848675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Real-Time Examples of RESTful APIs</a:t>
            </a:r>
            <a:r>
              <a:rPr lang="en-IN" dirty="0"/>
              <a:t/>
            </a:r>
            <a:br>
              <a:rPr lang="en-IN" dirty="0"/>
            </a:br>
            <a:endParaRPr lang="en-IN" dirty="0"/>
          </a:p>
        </p:txBody>
      </p:sp>
      <p:sp>
        <p:nvSpPr>
          <p:cNvPr id="3" name="Content Placeholder 2"/>
          <p:cNvSpPr>
            <a:spLocks noGrp="1"/>
          </p:cNvSpPr>
          <p:nvPr>
            <p:ph idx="1"/>
          </p:nvPr>
        </p:nvSpPr>
        <p:spPr>
          <a:xfrm>
            <a:off x="182880" y="1825624"/>
            <a:ext cx="5358384" cy="4776343"/>
          </a:xfrm>
          <a:solidFill>
            <a:schemeClr val="accent2">
              <a:lumMod val="20000"/>
              <a:lumOff val="80000"/>
            </a:schemeClr>
          </a:solidFill>
        </p:spPr>
        <p:txBody>
          <a:bodyPr>
            <a:normAutofit fontScale="85000" lnSpcReduction="20000"/>
          </a:bodyPr>
          <a:lstStyle/>
          <a:p>
            <a:pPr marL="0" indent="0">
              <a:buNone/>
            </a:pPr>
            <a:r>
              <a:rPr lang="en-IN" b="1" dirty="0" smtClean="0">
                <a:solidFill>
                  <a:srgbClr val="C00000"/>
                </a:solidFill>
              </a:rPr>
              <a:t>1. Social </a:t>
            </a:r>
            <a:r>
              <a:rPr lang="en-IN" b="1" dirty="0">
                <a:solidFill>
                  <a:srgbClr val="C00000"/>
                </a:solidFill>
              </a:rPr>
              <a:t>Media (Twitter API)</a:t>
            </a:r>
            <a:endParaRPr lang="en-IN" sz="2400" dirty="0">
              <a:solidFill>
                <a:srgbClr val="C00000"/>
              </a:solidFill>
            </a:endParaRPr>
          </a:p>
          <a:p>
            <a:pPr marL="0" indent="0">
              <a:buNone/>
            </a:pPr>
            <a:r>
              <a:rPr lang="en-IN" sz="2600" b="1" dirty="0"/>
              <a:t>Endpoint</a:t>
            </a:r>
            <a:r>
              <a:rPr lang="en-IN" sz="2600" dirty="0"/>
              <a:t>:</a:t>
            </a:r>
            <a:r>
              <a:rPr lang="en-IN" sz="4000" dirty="0"/>
              <a:t> </a:t>
            </a:r>
            <a:r>
              <a:rPr lang="en-IN" dirty="0"/>
              <a:t>GET /users/{id}/tweets</a:t>
            </a:r>
            <a:endParaRPr lang="en-IN" sz="3600" dirty="0"/>
          </a:p>
          <a:p>
            <a:pPr marL="0" indent="0">
              <a:buNone/>
            </a:pPr>
            <a:r>
              <a:rPr lang="en-IN" dirty="0"/>
              <a:t>Retrieves tweets for a specific user.</a:t>
            </a:r>
            <a:endParaRPr lang="en-IN" sz="2400" dirty="0"/>
          </a:p>
          <a:p>
            <a:pPr marL="0" indent="0">
              <a:buNone/>
            </a:pPr>
            <a:r>
              <a:rPr lang="en-IN" b="1" dirty="0"/>
              <a:t>Characteristics</a:t>
            </a:r>
            <a:r>
              <a:rPr lang="en-IN" dirty="0"/>
              <a:t>:</a:t>
            </a:r>
            <a:endParaRPr lang="en-IN" sz="2400" dirty="0"/>
          </a:p>
          <a:p>
            <a:pPr marL="457200" lvl="1" indent="0">
              <a:buNone/>
            </a:pPr>
            <a:r>
              <a:rPr lang="en-IN" dirty="0"/>
              <a:t>Stateless: Each request is independent.</a:t>
            </a:r>
            <a:endParaRPr lang="en-IN" sz="2000" dirty="0"/>
          </a:p>
          <a:p>
            <a:pPr marL="457200" lvl="1" indent="0">
              <a:buNone/>
            </a:pPr>
            <a:r>
              <a:rPr lang="en-IN" dirty="0"/>
              <a:t>Cacheable: Public tweets can be cached</a:t>
            </a:r>
            <a:r>
              <a:rPr lang="en-IN" dirty="0" smtClean="0"/>
              <a:t>.</a:t>
            </a:r>
            <a:endParaRPr lang="en-IN" sz="2000" dirty="0"/>
          </a:p>
          <a:p>
            <a:pPr marL="0" indent="0">
              <a:buNone/>
            </a:pPr>
            <a:r>
              <a:rPr lang="en-IN" b="1" dirty="0" smtClean="0">
                <a:solidFill>
                  <a:srgbClr val="C00000"/>
                </a:solidFill>
              </a:rPr>
              <a:t>2. E-Commerce </a:t>
            </a:r>
            <a:r>
              <a:rPr lang="en-IN" b="1" dirty="0">
                <a:solidFill>
                  <a:srgbClr val="C00000"/>
                </a:solidFill>
              </a:rPr>
              <a:t>(Amazon Product API)</a:t>
            </a:r>
            <a:endParaRPr lang="en-IN" sz="2400" dirty="0">
              <a:solidFill>
                <a:srgbClr val="C00000"/>
              </a:solidFill>
            </a:endParaRPr>
          </a:p>
          <a:p>
            <a:pPr marL="0" indent="0">
              <a:buNone/>
            </a:pPr>
            <a:r>
              <a:rPr lang="en-IN" sz="2600" b="1" dirty="0" smtClean="0"/>
              <a:t>Endpoint</a:t>
            </a:r>
            <a:r>
              <a:rPr lang="en-IN" sz="4000" dirty="0" smtClean="0"/>
              <a:t> </a:t>
            </a:r>
            <a:r>
              <a:rPr lang="en-IN" dirty="0"/>
              <a:t>GET /products/{id}</a:t>
            </a:r>
            <a:endParaRPr lang="en-IN" sz="3600" dirty="0"/>
          </a:p>
          <a:p>
            <a:pPr marL="0" indent="0">
              <a:buNone/>
            </a:pPr>
            <a:r>
              <a:rPr lang="en-IN" dirty="0"/>
              <a:t>Retrieves product details.</a:t>
            </a:r>
            <a:endParaRPr lang="en-IN" sz="2400" dirty="0"/>
          </a:p>
          <a:p>
            <a:pPr marL="0" indent="0">
              <a:buNone/>
            </a:pPr>
            <a:r>
              <a:rPr lang="en-IN" b="1" dirty="0"/>
              <a:t>Characteristics</a:t>
            </a:r>
            <a:r>
              <a:rPr lang="en-IN" dirty="0"/>
              <a:t>:</a:t>
            </a:r>
            <a:endParaRPr lang="en-IN" sz="2400" dirty="0"/>
          </a:p>
          <a:p>
            <a:pPr marL="457200" lvl="1" indent="0">
              <a:buNone/>
            </a:pPr>
            <a:r>
              <a:rPr lang="en-IN" dirty="0"/>
              <a:t>Resource-based: Focused on products as resources.</a:t>
            </a:r>
            <a:endParaRPr lang="en-IN" sz="2000" dirty="0"/>
          </a:p>
          <a:p>
            <a:pPr marL="457200" lvl="1" indent="0">
              <a:buNone/>
            </a:pPr>
            <a:r>
              <a:rPr lang="en-IN" dirty="0"/>
              <a:t>Client-Server: The server provides product data, while the client handles the UI</a:t>
            </a:r>
            <a:r>
              <a:rPr lang="en-IN" dirty="0" smtClean="0"/>
              <a:t>.</a:t>
            </a:r>
          </a:p>
          <a:p>
            <a:endParaRPr lang="en-IN" dirty="0"/>
          </a:p>
        </p:txBody>
      </p:sp>
      <p:sp>
        <p:nvSpPr>
          <p:cNvPr id="11" name="TextBox 10"/>
          <p:cNvSpPr txBox="1"/>
          <p:nvPr/>
        </p:nvSpPr>
        <p:spPr>
          <a:xfrm>
            <a:off x="5733288" y="1825624"/>
            <a:ext cx="6199632" cy="4708981"/>
          </a:xfrm>
          <a:prstGeom prst="rect">
            <a:avLst/>
          </a:prstGeom>
          <a:solidFill>
            <a:schemeClr val="accent2">
              <a:lumMod val="20000"/>
              <a:lumOff val="80000"/>
            </a:schemeClr>
          </a:solidFill>
        </p:spPr>
        <p:txBody>
          <a:bodyPr wrap="square" rtlCol="0">
            <a:spAutoFit/>
          </a:bodyPr>
          <a:lstStyle/>
          <a:p>
            <a:r>
              <a:rPr lang="en-IN" sz="2000" b="1" dirty="0" smtClean="0">
                <a:solidFill>
                  <a:srgbClr val="C00000"/>
                </a:solidFill>
              </a:rPr>
              <a:t>3. Banking App</a:t>
            </a:r>
            <a:endParaRPr lang="en-IN" sz="2000" dirty="0" smtClean="0">
              <a:solidFill>
                <a:srgbClr val="C00000"/>
              </a:solidFill>
            </a:endParaRPr>
          </a:p>
          <a:p>
            <a:r>
              <a:rPr lang="en-IN" sz="2000" b="1" dirty="0" smtClean="0"/>
              <a:t>Endpoint</a:t>
            </a:r>
            <a:r>
              <a:rPr lang="en-IN" sz="2000" dirty="0" smtClean="0"/>
              <a:t>: POST /transactions</a:t>
            </a:r>
          </a:p>
          <a:p>
            <a:r>
              <a:rPr lang="en-IN" sz="2000" dirty="0" smtClean="0"/>
              <a:t>Initiates a money transfer.</a:t>
            </a:r>
          </a:p>
          <a:p>
            <a:r>
              <a:rPr lang="en-IN" sz="2000" b="1" dirty="0" smtClean="0"/>
              <a:t>Characteristics</a:t>
            </a:r>
            <a:r>
              <a:rPr lang="en-IN" sz="2000" dirty="0" smtClean="0"/>
              <a:t>:</a:t>
            </a:r>
          </a:p>
          <a:p>
            <a:pPr lvl="1"/>
            <a:r>
              <a:rPr lang="en-IN" sz="2000" dirty="0" smtClean="0"/>
              <a:t>Stateless: Includes all transaction details in the request.</a:t>
            </a:r>
          </a:p>
          <a:p>
            <a:r>
              <a:rPr lang="en-IN" sz="2000" dirty="0"/>
              <a:t> </a:t>
            </a:r>
            <a:r>
              <a:rPr lang="en-IN" sz="2000" dirty="0" smtClean="0"/>
              <a:t>        Secure: Enforces HTTPS and uses tokens for authentication.</a:t>
            </a:r>
          </a:p>
          <a:p>
            <a:r>
              <a:rPr lang="en-IN" sz="2000" b="1" dirty="0" smtClean="0">
                <a:solidFill>
                  <a:srgbClr val="C00000"/>
                </a:solidFill>
              </a:rPr>
              <a:t>4. Weather </a:t>
            </a:r>
            <a:r>
              <a:rPr lang="en-IN" sz="2000" b="1" dirty="0">
                <a:solidFill>
                  <a:srgbClr val="C00000"/>
                </a:solidFill>
              </a:rPr>
              <a:t>App</a:t>
            </a:r>
            <a:endParaRPr lang="en-IN" sz="2000" dirty="0">
              <a:solidFill>
                <a:srgbClr val="C00000"/>
              </a:solidFill>
            </a:endParaRPr>
          </a:p>
          <a:p>
            <a:pPr lvl="0"/>
            <a:r>
              <a:rPr lang="en-IN" sz="2000" b="1" dirty="0"/>
              <a:t>Endpoint</a:t>
            </a:r>
            <a:r>
              <a:rPr lang="en-IN" sz="2000" dirty="0"/>
              <a:t>: GET /</a:t>
            </a:r>
            <a:r>
              <a:rPr lang="en-IN" sz="2000" dirty="0" err="1"/>
              <a:t>weather?city</a:t>
            </a:r>
            <a:r>
              <a:rPr lang="en-IN" sz="2000" dirty="0"/>
              <a:t>=London</a:t>
            </a:r>
          </a:p>
          <a:p>
            <a:pPr lvl="0"/>
            <a:r>
              <a:rPr lang="en-IN" sz="2000" dirty="0"/>
              <a:t>Fetches the current weather for a city.</a:t>
            </a:r>
          </a:p>
          <a:p>
            <a:pPr lvl="0"/>
            <a:r>
              <a:rPr lang="en-IN" sz="2000" b="1" dirty="0"/>
              <a:t>Characteristics</a:t>
            </a:r>
            <a:r>
              <a:rPr lang="en-IN" sz="2000" dirty="0"/>
              <a:t>:</a:t>
            </a:r>
          </a:p>
          <a:p>
            <a:pPr lvl="1"/>
            <a:r>
              <a:rPr lang="en-IN" sz="2000" dirty="0"/>
              <a:t>Cacheable: Frequently accessed weather data can be cached for a short duration.</a:t>
            </a:r>
          </a:p>
          <a:p>
            <a:endParaRPr lang="en-IN" sz="2000" dirty="0"/>
          </a:p>
        </p:txBody>
      </p:sp>
    </p:spTree>
    <p:extLst>
      <p:ext uri="{BB962C8B-B14F-4D97-AF65-F5344CB8AC3E}">
        <p14:creationId xmlns:p14="http://schemas.microsoft.com/office/powerpoint/2010/main" val="2482679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3. Postman Collections</a:t>
            </a:r>
            <a:r>
              <a:rPr lang="en-IN" dirty="0"/>
              <a:t/>
            </a:r>
            <a:br>
              <a:rPr lang="en-IN" dirty="0"/>
            </a:br>
            <a:endParaRPr lang="en-IN" dirty="0"/>
          </a:p>
        </p:txBody>
      </p:sp>
      <p:sp>
        <p:nvSpPr>
          <p:cNvPr id="3" name="Content Placeholder 2"/>
          <p:cNvSpPr>
            <a:spLocks noGrp="1"/>
          </p:cNvSpPr>
          <p:nvPr>
            <p:ph idx="1"/>
          </p:nvPr>
        </p:nvSpPr>
        <p:spPr>
          <a:xfrm>
            <a:off x="411480" y="1207008"/>
            <a:ext cx="10942320" cy="5550408"/>
          </a:xfrm>
        </p:spPr>
        <p:txBody>
          <a:bodyPr>
            <a:normAutofit fontScale="85000" lnSpcReduction="20000"/>
          </a:bodyPr>
          <a:lstStyle/>
          <a:p>
            <a:pPr marL="0" indent="0">
              <a:buNone/>
            </a:pPr>
            <a:r>
              <a:rPr lang="en-IN" b="1" dirty="0"/>
              <a:t>What Are Collections?</a:t>
            </a:r>
            <a:endParaRPr lang="en-IN" dirty="0"/>
          </a:p>
          <a:p>
            <a:pPr marL="457200" lvl="1" indent="0">
              <a:buNone/>
            </a:pPr>
            <a:r>
              <a:rPr lang="en-IN" dirty="0"/>
              <a:t>Collections are organized sets of API requests grouped into folders, allowing for better management of API workflows.</a:t>
            </a:r>
          </a:p>
          <a:p>
            <a:pPr marL="0" indent="0">
              <a:buNone/>
            </a:pPr>
            <a:r>
              <a:rPr lang="en-IN" b="1" dirty="0">
                <a:solidFill>
                  <a:srgbClr val="FF0000"/>
                </a:solidFill>
              </a:rPr>
              <a:t>Creating a Collection</a:t>
            </a:r>
            <a:endParaRPr lang="en-IN" sz="2000" dirty="0">
              <a:solidFill>
                <a:srgbClr val="FF0000"/>
              </a:solidFill>
            </a:endParaRPr>
          </a:p>
          <a:p>
            <a:pPr marL="0" lvl="0" indent="0">
              <a:buNone/>
            </a:pPr>
            <a:r>
              <a:rPr lang="en-IN" dirty="0"/>
              <a:t>Click </a:t>
            </a:r>
            <a:r>
              <a:rPr lang="en-IN" b="1" dirty="0"/>
              <a:t>New</a:t>
            </a:r>
            <a:r>
              <a:rPr lang="en-IN" dirty="0"/>
              <a:t> → </a:t>
            </a:r>
            <a:r>
              <a:rPr lang="en-IN" b="1" dirty="0"/>
              <a:t>Collection</a:t>
            </a:r>
            <a:r>
              <a:rPr lang="en-IN" dirty="0"/>
              <a:t>.</a:t>
            </a:r>
            <a:endParaRPr lang="en-IN" sz="2400" dirty="0"/>
          </a:p>
          <a:p>
            <a:pPr marL="0" lvl="0" indent="0">
              <a:buNone/>
            </a:pPr>
            <a:r>
              <a:rPr lang="en-IN" dirty="0"/>
              <a:t>Name your collection (e.g., "User Management APIs").</a:t>
            </a:r>
            <a:endParaRPr lang="en-IN" sz="2400" dirty="0"/>
          </a:p>
          <a:p>
            <a:pPr marL="0" lvl="0" indent="0">
              <a:buNone/>
            </a:pPr>
            <a:r>
              <a:rPr lang="en-IN" dirty="0"/>
              <a:t>Add requests to the collection:</a:t>
            </a:r>
            <a:endParaRPr lang="en-IN" sz="2400" dirty="0"/>
          </a:p>
          <a:p>
            <a:pPr marL="457200" lvl="1" indent="0">
              <a:buNone/>
            </a:pPr>
            <a:r>
              <a:rPr lang="en-IN" dirty="0"/>
              <a:t>Drag-and-drop existing requests.</a:t>
            </a:r>
            <a:endParaRPr lang="en-IN" sz="2000" dirty="0"/>
          </a:p>
          <a:p>
            <a:pPr marL="457200" lvl="1" indent="0">
              <a:buNone/>
            </a:pPr>
            <a:r>
              <a:rPr lang="en-IN" dirty="0"/>
              <a:t>Create new requests directly within the collection</a:t>
            </a:r>
            <a:r>
              <a:rPr lang="en-IN" dirty="0" smtClean="0"/>
              <a:t>.</a:t>
            </a:r>
          </a:p>
          <a:p>
            <a:pPr marL="0" indent="0">
              <a:buNone/>
            </a:pPr>
            <a:r>
              <a:rPr lang="en-IN" b="1" dirty="0">
                <a:solidFill>
                  <a:srgbClr val="FF0000"/>
                </a:solidFill>
              </a:rPr>
              <a:t>Collection Features</a:t>
            </a:r>
            <a:endParaRPr lang="en-IN" sz="2000" dirty="0">
              <a:solidFill>
                <a:srgbClr val="FF0000"/>
              </a:solidFill>
            </a:endParaRPr>
          </a:p>
          <a:p>
            <a:pPr marL="0" lvl="0" indent="0">
              <a:buNone/>
            </a:pPr>
            <a:r>
              <a:rPr lang="en-IN" b="1" dirty="0"/>
              <a:t>Folders</a:t>
            </a:r>
            <a:r>
              <a:rPr lang="en-IN" dirty="0"/>
              <a:t>:</a:t>
            </a:r>
            <a:endParaRPr lang="en-IN" sz="2400" dirty="0"/>
          </a:p>
          <a:p>
            <a:pPr marL="457200" lvl="1" indent="0">
              <a:buNone/>
            </a:pPr>
            <a:r>
              <a:rPr lang="en-IN" dirty="0"/>
              <a:t>Use folders to categorize related requests (e.g., Authentication, User APIs).</a:t>
            </a:r>
            <a:endParaRPr lang="en-IN" sz="2000" dirty="0"/>
          </a:p>
          <a:p>
            <a:pPr marL="0" lvl="0" indent="0">
              <a:buNone/>
            </a:pPr>
            <a:r>
              <a:rPr lang="en-IN" b="1" dirty="0"/>
              <a:t>Collection-Level Variables</a:t>
            </a:r>
            <a:r>
              <a:rPr lang="en-IN" dirty="0"/>
              <a:t>:</a:t>
            </a:r>
            <a:endParaRPr lang="en-IN" sz="2400" dirty="0"/>
          </a:p>
          <a:p>
            <a:pPr marL="457200" lvl="1" indent="0">
              <a:buNone/>
            </a:pPr>
            <a:r>
              <a:rPr lang="en-IN" dirty="0"/>
              <a:t>Define variables at the collection level for use across requests.</a:t>
            </a:r>
            <a:endParaRPr lang="en-IN" sz="2000" dirty="0"/>
          </a:p>
          <a:p>
            <a:pPr marL="0" lvl="0" indent="0">
              <a:buNone/>
            </a:pPr>
            <a:r>
              <a:rPr lang="en-IN" b="1" dirty="0"/>
              <a:t>Run Collection</a:t>
            </a:r>
            <a:r>
              <a:rPr lang="en-IN" dirty="0"/>
              <a:t>:</a:t>
            </a:r>
            <a:endParaRPr lang="en-IN" sz="2400" dirty="0"/>
          </a:p>
          <a:p>
            <a:pPr marL="0" indent="0">
              <a:buNone/>
            </a:pPr>
            <a:r>
              <a:rPr lang="en-IN" dirty="0"/>
              <a:t>Automate the execution of multiple requests using the </a:t>
            </a:r>
            <a:r>
              <a:rPr lang="en-IN" b="1" dirty="0"/>
              <a:t>Collection Runner</a:t>
            </a:r>
            <a:r>
              <a:rPr lang="en-IN" dirty="0"/>
              <a:t>.</a:t>
            </a:r>
            <a:endParaRPr lang="en-IN" sz="4400" dirty="0"/>
          </a:p>
          <a:p>
            <a:endParaRPr lang="en-IN" dirty="0"/>
          </a:p>
        </p:txBody>
      </p:sp>
    </p:spTree>
    <p:extLst>
      <p:ext uri="{BB962C8B-B14F-4D97-AF65-F5344CB8AC3E}">
        <p14:creationId xmlns:p14="http://schemas.microsoft.com/office/powerpoint/2010/main" val="46818682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Example Collection Structure</a:t>
            </a:r>
            <a:r>
              <a:rPr lang="en-IN" dirty="0"/>
              <a:t/>
            </a:r>
            <a:br>
              <a:rPr lang="en-IN" dirty="0"/>
            </a:b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t>User </a:t>
            </a:r>
            <a:r>
              <a:rPr lang="en-IN" dirty="0"/>
              <a:t>Management APIs</a:t>
            </a:r>
          </a:p>
          <a:p>
            <a:pPr marL="0" indent="0">
              <a:buNone/>
            </a:pPr>
            <a:r>
              <a:rPr lang="en-IN" dirty="0"/>
              <a:t>├── Authentication</a:t>
            </a:r>
          </a:p>
          <a:p>
            <a:pPr marL="0" indent="0">
              <a:buNone/>
            </a:pPr>
            <a:r>
              <a:rPr lang="en-IN" dirty="0"/>
              <a:t>│   ├── POST /login</a:t>
            </a:r>
          </a:p>
          <a:p>
            <a:pPr marL="0" indent="0">
              <a:buNone/>
            </a:pPr>
            <a:r>
              <a:rPr lang="en-IN" dirty="0"/>
              <a:t>│   ├── POST /signup</a:t>
            </a:r>
          </a:p>
          <a:p>
            <a:pPr marL="0" indent="0">
              <a:buNone/>
            </a:pPr>
            <a:r>
              <a:rPr lang="en-IN" dirty="0"/>
              <a:t>├── Users</a:t>
            </a:r>
          </a:p>
          <a:p>
            <a:pPr marL="0" indent="0">
              <a:buNone/>
            </a:pPr>
            <a:r>
              <a:rPr lang="en-IN" dirty="0"/>
              <a:t>│   ├── GET /users</a:t>
            </a:r>
          </a:p>
          <a:p>
            <a:pPr marL="0" indent="0">
              <a:buNone/>
            </a:pPr>
            <a:r>
              <a:rPr lang="en-IN" dirty="0"/>
              <a:t>│   ├── POST /users</a:t>
            </a:r>
          </a:p>
          <a:p>
            <a:pPr marL="0" indent="0">
              <a:buNone/>
            </a:pPr>
            <a:r>
              <a:rPr lang="en-IN" dirty="0"/>
              <a:t>│   ├── DELETE /users/{id}</a:t>
            </a:r>
          </a:p>
          <a:p>
            <a:endParaRPr lang="en-IN" dirty="0"/>
          </a:p>
        </p:txBody>
      </p:sp>
    </p:spTree>
    <p:extLst>
      <p:ext uri="{BB962C8B-B14F-4D97-AF65-F5344CB8AC3E}">
        <p14:creationId xmlns:p14="http://schemas.microsoft.com/office/powerpoint/2010/main" val="266887136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4. Postman Environments</a:t>
            </a:r>
            <a:r>
              <a:rPr lang="en-IN" dirty="0"/>
              <a:t/>
            </a:r>
            <a:br>
              <a:rPr lang="en-IN" dirty="0"/>
            </a:br>
            <a:endParaRPr lang="en-IN" dirty="0"/>
          </a:p>
        </p:txBody>
      </p:sp>
      <p:sp>
        <p:nvSpPr>
          <p:cNvPr id="3" name="Content Placeholder 2"/>
          <p:cNvSpPr>
            <a:spLocks noGrp="1"/>
          </p:cNvSpPr>
          <p:nvPr>
            <p:ph idx="1"/>
          </p:nvPr>
        </p:nvSpPr>
        <p:spPr>
          <a:xfrm>
            <a:off x="138684" y="1289304"/>
            <a:ext cx="11914632" cy="5294375"/>
          </a:xfrm>
        </p:spPr>
        <p:txBody>
          <a:bodyPr>
            <a:normAutofit fontScale="85000" lnSpcReduction="20000"/>
          </a:bodyPr>
          <a:lstStyle/>
          <a:p>
            <a:pPr marL="0" indent="0">
              <a:buNone/>
            </a:pPr>
            <a:r>
              <a:rPr lang="en-IN" b="1" dirty="0"/>
              <a:t>What Are Environments?</a:t>
            </a:r>
            <a:endParaRPr lang="en-IN" dirty="0"/>
          </a:p>
          <a:p>
            <a:pPr marL="0" indent="0">
              <a:buNone/>
            </a:pPr>
            <a:r>
              <a:rPr lang="en-IN" dirty="0"/>
              <a:t>Environments allow you to store variables like API base URLs, tokens, or query parameters, enabling dynamic and reusable configurations.</a:t>
            </a:r>
          </a:p>
          <a:p>
            <a:pPr marL="0" indent="0">
              <a:buNone/>
            </a:pPr>
            <a:endParaRPr lang="en-IN" dirty="0" smtClean="0"/>
          </a:p>
          <a:p>
            <a:pPr marL="0" indent="0">
              <a:buNone/>
            </a:pPr>
            <a:r>
              <a:rPr lang="en-IN" dirty="0" err="1" smtClean="0"/>
              <a:t>baseUrl</a:t>
            </a:r>
            <a:r>
              <a:rPr lang="en-IN" dirty="0"/>
              <a:t>: https://api.example.com</a:t>
            </a:r>
            <a:endParaRPr lang="en-IN" sz="3600" dirty="0"/>
          </a:p>
          <a:p>
            <a:pPr marL="0" indent="0">
              <a:buNone/>
            </a:pPr>
            <a:r>
              <a:rPr lang="en-IN" dirty="0"/>
              <a:t>token: 1234567890abcdef</a:t>
            </a:r>
            <a:endParaRPr lang="en-IN" sz="3600" dirty="0"/>
          </a:p>
          <a:p>
            <a:pPr marL="0" lvl="0" indent="0">
              <a:buNone/>
            </a:pPr>
            <a:r>
              <a:rPr lang="en-IN" dirty="0"/>
              <a:t>Use variables in requests:</a:t>
            </a:r>
            <a:endParaRPr lang="en-IN" sz="2400" dirty="0"/>
          </a:p>
          <a:p>
            <a:pPr marL="457200" lvl="1" indent="0">
              <a:buNone/>
            </a:pPr>
            <a:r>
              <a:rPr lang="en-IN" dirty="0"/>
              <a:t>Replace static values with </a:t>
            </a:r>
            <a:r>
              <a:rPr lang="en-IN" sz="1600" dirty="0"/>
              <a:t>{{</a:t>
            </a:r>
            <a:r>
              <a:rPr lang="en-IN" sz="1600" dirty="0" err="1"/>
              <a:t>variable_name</a:t>
            </a:r>
            <a:r>
              <a:rPr lang="en-IN" sz="1600" dirty="0"/>
              <a:t>}}</a:t>
            </a:r>
            <a:r>
              <a:rPr lang="en-IN" dirty="0"/>
              <a:t>.</a:t>
            </a:r>
            <a:endParaRPr lang="en-IN" sz="2000" dirty="0"/>
          </a:p>
          <a:p>
            <a:pPr marL="457200" lvl="1" indent="0">
              <a:buNone/>
            </a:pPr>
            <a:r>
              <a:rPr lang="en-IN" dirty="0"/>
              <a:t>Example:</a:t>
            </a:r>
            <a:endParaRPr lang="en-IN" sz="2000" dirty="0"/>
          </a:p>
          <a:p>
            <a:pPr marL="0" indent="0">
              <a:buNone/>
            </a:pPr>
            <a:r>
              <a:rPr lang="en-IN" dirty="0" smtClean="0"/>
              <a:t>{{</a:t>
            </a:r>
            <a:r>
              <a:rPr lang="en-IN" dirty="0" err="1"/>
              <a:t>baseUrl</a:t>
            </a:r>
            <a:r>
              <a:rPr lang="en-IN" dirty="0"/>
              <a:t>}}/users</a:t>
            </a:r>
            <a:endParaRPr lang="en-IN" sz="3600" dirty="0"/>
          </a:p>
          <a:p>
            <a:pPr marL="0" indent="0">
              <a:buNone/>
            </a:pPr>
            <a:r>
              <a:rPr lang="en-IN" dirty="0"/>
              <a:t>Authorization: Bearer {{token</a:t>
            </a:r>
            <a:r>
              <a:rPr lang="en-IN" dirty="0" smtClean="0"/>
              <a:t>}}</a:t>
            </a:r>
          </a:p>
          <a:p>
            <a:pPr marL="0" indent="0">
              <a:buNone/>
            </a:pPr>
            <a:r>
              <a:rPr lang="en-IN" b="1" dirty="0"/>
              <a:t>Environment Switching</a:t>
            </a:r>
            <a:endParaRPr lang="en-IN" dirty="0"/>
          </a:p>
          <a:p>
            <a:pPr marL="0" indent="0">
              <a:buNone/>
            </a:pPr>
            <a:r>
              <a:rPr lang="en-IN" dirty="0"/>
              <a:t>Quickly switch between environments (e.g., Development, Staging, Production) to test APIs across multiple setups.</a:t>
            </a:r>
            <a:endParaRPr lang="en-IN" dirty="0"/>
          </a:p>
        </p:txBody>
      </p:sp>
    </p:spTree>
    <p:extLst>
      <p:ext uri="{BB962C8B-B14F-4D97-AF65-F5344CB8AC3E}">
        <p14:creationId xmlns:p14="http://schemas.microsoft.com/office/powerpoint/2010/main" val="91092280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Example Use Case</a:t>
            </a:r>
            <a:r>
              <a:rPr lang="en-IN" sz="3600" dirty="0"/>
              <a:t/>
            </a:r>
            <a:br>
              <a:rPr lang="en-IN" sz="3600" dirty="0"/>
            </a:br>
            <a:endParaRPr lang="en-IN" dirty="0"/>
          </a:p>
        </p:txBody>
      </p:sp>
      <p:sp>
        <p:nvSpPr>
          <p:cNvPr id="3" name="Content Placeholder 2"/>
          <p:cNvSpPr>
            <a:spLocks noGrp="1"/>
          </p:cNvSpPr>
          <p:nvPr>
            <p:ph idx="1"/>
          </p:nvPr>
        </p:nvSpPr>
        <p:spPr/>
        <p:txBody>
          <a:bodyPr>
            <a:normAutofit/>
          </a:bodyPr>
          <a:lstStyle/>
          <a:p>
            <a:pPr lvl="0"/>
            <a:r>
              <a:rPr lang="en-IN" b="1" dirty="0" smtClean="0"/>
              <a:t>Environment </a:t>
            </a:r>
            <a:r>
              <a:rPr lang="en-IN" b="1" dirty="0"/>
              <a:t>Variables</a:t>
            </a:r>
            <a:r>
              <a:rPr lang="en-IN" dirty="0"/>
              <a:t>:</a:t>
            </a:r>
            <a:endParaRPr lang="en-IN" sz="2400" dirty="0"/>
          </a:p>
          <a:p>
            <a:pPr lvl="1"/>
            <a:r>
              <a:rPr lang="en-IN" dirty="0"/>
              <a:t>Dev:</a:t>
            </a:r>
            <a:endParaRPr lang="en-IN" sz="2000" dirty="0"/>
          </a:p>
          <a:p>
            <a:r>
              <a:rPr lang="en-IN" dirty="0" err="1" smtClean="0"/>
              <a:t>baseUrl</a:t>
            </a:r>
            <a:r>
              <a:rPr lang="en-IN" dirty="0"/>
              <a:t>: https://dev-api.example.com</a:t>
            </a:r>
            <a:endParaRPr lang="en-IN" sz="3600" dirty="0"/>
          </a:p>
          <a:p>
            <a:pPr lvl="1"/>
            <a:r>
              <a:rPr lang="en-IN" dirty="0"/>
              <a:t>Prod:</a:t>
            </a:r>
            <a:endParaRPr lang="en-IN" sz="2000" dirty="0"/>
          </a:p>
          <a:p>
            <a:r>
              <a:rPr lang="en-IN" dirty="0" err="1" smtClean="0"/>
              <a:t>baseUrl</a:t>
            </a:r>
            <a:r>
              <a:rPr lang="en-IN" dirty="0"/>
              <a:t>: https://api.example.com</a:t>
            </a:r>
            <a:endParaRPr lang="en-IN" sz="3600" dirty="0"/>
          </a:p>
          <a:p>
            <a:pPr lvl="0"/>
            <a:r>
              <a:rPr lang="en-IN" b="1" dirty="0"/>
              <a:t>Dynamic Endpoint</a:t>
            </a:r>
            <a:r>
              <a:rPr lang="en-IN" dirty="0"/>
              <a:t>:</a:t>
            </a:r>
            <a:endParaRPr lang="en-IN" sz="2400" dirty="0"/>
          </a:p>
          <a:p>
            <a:pPr lvl="1"/>
            <a:r>
              <a:rPr lang="en-IN" sz="3600" dirty="0"/>
              <a:t>Request URL: </a:t>
            </a:r>
            <a:r>
              <a:rPr lang="en-IN" dirty="0"/>
              <a:t>{{</a:t>
            </a:r>
            <a:r>
              <a:rPr lang="en-IN" dirty="0" err="1"/>
              <a:t>baseUrl</a:t>
            </a:r>
            <a:r>
              <a:rPr lang="en-IN" dirty="0"/>
              <a:t>}}/users</a:t>
            </a:r>
            <a:endParaRPr lang="en-IN" sz="3200" dirty="0"/>
          </a:p>
          <a:p>
            <a:endParaRPr lang="en-IN" dirty="0"/>
          </a:p>
        </p:txBody>
      </p:sp>
    </p:spTree>
    <p:extLst>
      <p:ext uri="{BB962C8B-B14F-4D97-AF65-F5344CB8AC3E}">
        <p14:creationId xmlns:p14="http://schemas.microsoft.com/office/powerpoint/2010/main" val="165907297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5. Testing APIs with Postman</a:t>
            </a:r>
            <a:r>
              <a:rPr lang="en-IN" dirty="0"/>
              <a:t/>
            </a:r>
            <a:br>
              <a:rPr lang="en-IN" dirty="0"/>
            </a:br>
            <a:endParaRPr lang="en-IN" dirty="0"/>
          </a:p>
        </p:txBody>
      </p:sp>
      <p:sp>
        <p:nvSpPr>
          <p:cNvPr id="3" name="Content Placeholder 2"/>
          <p:cNvSpPr>
            <a:spLocks noGrp="1"/>
          </p:cNvSpPr>
          <p:nvPr>
            <p:ph idx="1"/>
          </p:nvPr>
        </p:nvSpPr>
        <p:spPr>
          <a:xfrm>
            <a:off x="356616" y="1188720"/>
            <a:ext cx="9281160" cy="5568696"/>
          </a:xfrm>
        </p:spPr>
        <p:txBody>
          <a:bodyPr>
            <a:normAutofit fontScale="85000" lnSpcReduction="20000"/>
          </a:bodyPr>
          <a:lstStyle/>
          <a:p>
            <a:pPr marL="0" indent="0">
              <a:buNone/>
            </a:pPr>
            <a:r>
              <a:rPr lang="en-IN" b="1" dirty="0"/>
              <a:t>Automated Testing</a:t>
            </a:r>
            <a:endParaRPr lang="en-IN" dirty="0"/>
          </a:p>
          <a:p>
            <a:pPr marL="0" indent="0">
              <a:buNone/>
            </a:pPr>
            <a:r>
              <a:rPr lang="en-IN" b="1" dirty="0"/>
              <a:t>1. Pre-Request Scripts</a:t>
            </a:r>
            <a:endParaRPr lang="en-IN" dirty="0"/>
          </a:p>
          <a:p>
            <a:pPr marL="0" lvl="0" indent="0">
              <a:buNone/>
            </a:pPr>
            <a:r>
              <a:rPr lang="en-IN" dirty="0"/>
              <a:t>Define actions to run before sending a request.</a:t>
            </a:r>
          </a:p>
          <a:p>
            <a:pPr marL="0" lvl="0" indent="0">
              <a:buNone/>
            </a:pPr>
            <a:r>
              <a:rPr lang="en-IN" dirty="0"/>
              <a:t>Example: Setting a token dynamically.</a:t>
            </a:r>
          </a:p>
          <a:p>
            <a:pPr marL="0" indent="0">
              <a:buNone/>
            </a:pPr>
            <a:r>
              <a:rPr lang="en-IN" dirty="0" smtClean="0"/>
              <a:t>	</a:t>
            </a:r>
            <a:r>
              <a:rPr lang="en-IN" dirty="0" err="1" smtClean="0"/>
              <a:t>pm.variables.set</a:t>
            </a:r>
            <a:r>
              <a:rPr lang="en-IN" dirty="0"/>
              <a:t>("token", "1234567890abcdef");</a:t>
            </a:r>
          </a:p>
          <a:p>
            <a:pPr marL="0" indent="0">
              <a:buNone/>
            </a:pPr>
            <a:r>
              <a:rPr lang="en-IN" b="1" dirty="0"/>
              <a:t>2. Test Scripts</a:t>
            </a:r>
            <a:endParaRPr lang="en-IN" dirty="0"/>
          </a:p>
          <a:p>
            <a:pPr marL="0" lvl="0" indent="0">
              <a:buNone/>
            </a:pPr>
            <a:r>
              <a:rPr lang="en-IN" dirty="0"/>
              <a:t>Validate responses after the request is executed.</a:t>
            </a:r>
          </a:p>
          <a:p>
            <a:pPr marL="0" lvl="0" indent="0">
              <a:buNone/>
            </a:pPr>
            <a:r>
              <a:rPr lang="en-IN" dirty="0"/>
              <a:t>Example: Check status code and response body.</a:t>
            </a:r>
          </a:p>
          <a:p>
            <a:pPr marL="457200" lvl="1" indent="0">
              <a:buNone/>
            </a:pPr>
            <a:r>
              <a:rPr lang="en-IN" dirty="0" err="1" smtClean="0"/>
              <a:t>pm.test</a:t>
            </a:r>
            <a:r>
              <a:rPr lang="en-IN" dirty="0"/>
              <a:t>("Status code is 200", function () {</a:t>
            </a:r>
          </a:p>
          <a:p>
            <a:pPr marL="457200" lvl="1" indent="0">
              <a:buNone/>
            </a:pPr>
            <a:r>
              <a:rPr lang="en-IN" dirty="0"/>
              <a:t>    </a:t>
            </a:r>
            <a:r>
              <a:rPr lang="en-IN" dirty="0" err="1"/>
              <a:t>pm.response.to.have.status</a:t>
            </a:r>
            <a:r>
              <a:rPr lang="en-IN" dirty="0"/>
              <a:t>(200);</a:t>
            </a:r>
          </a:p>
          <a:p>
            <a:pPr marL="457200" lvl="1" indent="0">
              <a:buNone/>
            </a:pPr>
            <a:r>
              <a:rPr lang="en-IN" dirty="0"/>
              <a:t>});</a:t>
            </a:r>
          </a:p>
          <a:p>
            <a:pPr marL="0" indent="0">
              <a:buNone/>
            </a:pPr>
            <a:r>
              <a:rPr lang="en-IN" dirty="0"/>
              <a:t> </a:t>
            </a:r>
          </a:p>
          <a:p>
            <a:pPr marL="457200" lvl="1" indent="0">
              <a:buNone/>
            </a:pPr>
            <a:r>
              <a:rPr lang="en-IN" dirty="0" err="1"/>
              <a:t>pm.test</a:t>
            </a:r>
            <a:r>
              <a:rPr lang="en-IN" dirty="0"/>
              <a:t>("Response contains user data", function () {</a:t>
            </a:r>
          </a:p>
          <a:p>
            <a:pPr marL="457200" lvl="1" indent="0">
              <a:buNone/>
            </a:pPr>
            <a:r>
              <a:rPr lang="en-IN" dirty="0"/>
              <a:t>    </a:t>
            </a:r>
            <a:r>
              <a:rPr lang="en-IN" dirty="0" err="1"/>
              <a:t>const</a:t>
            </a:r>
            <a:r>
              <a:rPr lang="en-IN" dirty="0"/>
              <a:t> </a:t>
            </a:r>
            <a:r>
              <a:rPr lang="en-IN" dirty="0" err="1"/>
              <a:t>jsonData</a:t>
            </a:r>
            <a:r>
              <a:rPr lang="en-IN" dirty="0"/>
              <a:t> = </a:t>
            </a:r>
            <a:r>
              <a:rPr lang="en-IN" dirty="0" err="1"/>
              <a:t>pm.response.json</a:t>
            </a:r>
            <a:r>
              <a:rPr lang="en-IN" dirty="0"/>
              <a:t>();</a:t>
            </a:r>
          </a:p>
          <a:p>
            <a:pPr marL="457200" lvl="1" indent="0">
              <a:buNone/>
            </a:pPr>
            <a:r>
              <a:rPr lang="en-IN" dirty="0"/>
              <a:t>    </a:t>
            </a:r>
            <a:r>
              <a:rPr lang="en-IN" dirty="0" err="1"/>
              <a:t>pm.expect</a:t>
            </a:r>
            <a:r>
              <a:rPr lang="en-IN" dirty="0"/>
              <a:t>(</a:t>
            </a:r>
            <a:r>
              <a:rPr lang="en-IN" dirty="0" err="1"/>
              <a:t>jsonData</a:t>
            </a:r>
            <a:r>
              <a:rPr lang="en-IN" dirty="0"/>
              <a:t>).</a:t>
            </a:r>
            <a:r>
              <a:rPr lang="en-IN" dirty="0" err="1"/>
              <a:t>to.have.property</a:t>
            </a:r>
            <a:r>
              <a:rPr lang="en-IN" dirty="0"/>
              <a:t>("name");</a:t>
            </a:r>
          </a:p>
          <a:p>
            <a:pPr marL="0" indent="0">
              <a:buNone/>
            </a:pPr>
            <a:endParaRPr lang="en-IN" dirty="0"/>
          </a:p>
        </p:txBody>
      </p:sp>
      <p:sp>
        <p:nvSpPr>
          <p:cNvPr id="4" name="TextBox 3"/>
          <p:cNvSpPr txBox="1"/>
          <p:nvPr/>
        </p:nvSpPr>
        <p:spPr>
          <a:xfrm>
            <a:off x="5824728" y="4233382"/>
            <a:ext cx="6492241" cy="923330"/>
          </a:xfrm>
          <a:prstGeom prst="rect">
            <a:avLst/>
          </a:prstGeom>
          <a:solidFill>
            <a:schemeClr val="accent4">
              <a:lumMod val="40000"/>
              <a:lumOff val="60000"/>
            </a:schemeClr>
          </a:solidFill>
        </p:spPr>
        <p:txBody>
          <a:bodyPr wrap="square" rtlCol="0">
            <a:spAutoFit/>
          </a:bodyPr>
          <a:lstStyle/>
          <a:p>
            <a:r>
              <a:rPr lang="en-IN" b="1" dirty="0"/>
              <a:t>Running Automated Tests</a:t>
            </a:r>
            <a:endParaRPr lang="en-IN" dirty="0"/>
          </a:p>
          <a:p>
            <a:pPr lvl="0"/>
            <a:r>
              <a:rPr lang="en-IN" dirty="0" smtClean="0"/>
              <a:t>	Save </a:t>
            </a:r>
            <a:r>
              <a:rPr lang="en-IN" dirty="0"/>
              <a:t>test scripts in requests.</a:t>
            </a:r>
          </a:p>
          <a:p>
            <a:r>
              <a:rPr lang="en-IN" dirty="0" smtClean="0"/>
              <a:t>	Use </a:t>
            </a:r>
            <a:r>
              <a:rPr lang="en-IN" dirty="0"/>
              <a:t>the </a:t>
            </a:r>
            <a:r>
              <a:rPr lang="en-IN" b="1" dirty="0"/>
              <a:t>Collection Runner</a:t>
            </a:r>
            <a:r>
              <a:rPr lang="en-IN" dirty="0"/>
              <a:t> to run all tests in a collection.</a:t>
            </a:r>
            <a:endParaRPr lang="en-IN" dirty="0"/>
          </a:p>
        </p:txBody>
      </p:sp>
    </p:spTree>
    <p:extLst>
      <p:ext uri="{BB962C8B-B14F-4D97-AF65-F5344CB8AC3E}">
        <p14:creationId xmlns:p14="http://schemas.microsoft.com/office/powerpoint/2010/main" val="184181915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6. Mocking APIs with Postman</a:t>
            </a:r>
            <a:r>
              <a:rPr lang="en-IN" dirty="0"/>
              <a:t/>
            </a:r>
            <a:br>
              <a:rPr lang="en-IN" dirty="0"/>
            </a:br>
            <a:endParaRPr lang="en-IN" dirty="0"/>
          </a:p>
        </p:txBody>
      </p:sp>
      <p:sp>
        <p:nvSpPr>
          <p:cNvPr id="3" name="Content Placeholder 2"/>
          <p:cNvSpPr>
            <a:spLocks noGrp="1"/>
          </p:cNvSpPr>
          <p:nvPr>
            <p:ph idx="1"/>
          </p:nvPr>
        </p:nvSpPr>
        <p:spPr>
          <a:xfrm>
            <a:off x="0" y="1159497"/>
            <a:ext cx="8345714" cy="5552388"/>
          </a:xfrm>
        </p:spPr>
        <p:txBody>
          <a:bodyPr>
            <a:normAutofit fontScale="77500" lnSpcReduction="20000"/>
          </a:bodyPr>
          <a:lstStyle/>
          <a:p>
            <a:pPr marL="0" indent="0">
              <a:buNone/>
            </a:pPr>
            <a:r>
              <a:rPr lang="en-IN" b="1" dirty="0"/>
              <a:t>What Is Mocking?</a:t>
            </a:r>
            <a:endParaRPr lang="en-IN" dirty="0"/>
          </a:p>
          <a:p>
            <a:pPr marL="0" lvl="0" indent="0">
              <a:buNone/>
            </a:pPr>
            <a:r>
              <a:rPr lang="en-IN" dirty="0"/>
              <a:t>Mocking allows developers to simulate API responses without needing a fully implemented backend.</a:t>
            </a:r>
          </a:p>
          <a:p>
            <a:pPr marL="0" lvl="0" indent="0">
              <a:buNone/>
            </a:pPr>
            <a:r>
              <a:rPr lang="en-IN" dirty="0"/>
              <a:t>Useful for testing and frontend development.</a:t>
            </a:r>
          </a:p>
          <a:p>
            <a:pPr marL="0" indent="0">
              <a:buNone/>
            </a:pPr>
            <a:r>
              <a:rPr lang="en-IN" b="1" dirty="0"/>
              <a:t>Creating a Mock Server</a:t>
            </a:r>
            <a:endParaRPr lang="en-IN" sz="2000" dirty="0"/>
          </a:p>
          <a:p>
            <a:pPr marL="0" lvl="0" indent="0">
              <a:buNone/>
            </a:pPr>
            <a:r>
              <a:rPr lang="en-IN" dirty="0"/>
              <a:t>Click </a:t>
            </a:r>
            <a:r>
              <a:rPr lang="en-IN" b="1" dirty="0"/>
              <a:t>New</a:t>
            </a:r>
            <a:r>
              <a:rPr lang="en-IN" dirty="0"/>
              <a:t> → </a:t>
            </a:r>
            <a:r>
              <a:rPr lang="en-IN" b="1" dirty="0"/>
              <a:t>Mock Server</a:t>
            </a:r>
            <a:r>
              <a:rPr lang="en-IN" dirty="0"/>
              <a:t>.</a:t>
            </a:r>
            <a:endParaRPr lang="en-IN" sz="2400" dirty="0"/>
          </a:p>
          <a:p>
            <a:pPr marL="0" lvl="0" indent="0">
              <a:buNone/>
            </a:pPr>
            <a:r>
              <a:rPr lang="en-IN" dirty="0"/>
              <a:t>Define a request-response pair:</a:t>
            </a:r>
            <a:endParaRPr lang="en-IN" sz="2400" dirty="0"/>
          </a:p>
          <a:p>
            <a:pPr marL="457200" lvl="1" indent="0">
              <a:buNone/>
            </a:pPr>
            <a:r>
              <a:rPr lang="en-IN" b="1" dirty="0"/>
              <a:t>Request</a:t>
            </a:r>
            <a:r>
              <a:rPr lang="en-IN" dirty="0"/>
              <a:t>: </a:t>
            </a:r>
            <a:r>
              <a:rPr lang="en-IN" sz="1600" dirty="0"/>
              <a:t>/users</a:t>
            </a:r>
            <a:endParaRPr lang="en-IN" sz="2000" dirty="0"/>
          </a:p>
          <a:p>
            <a:pPr marL="457200" lvl="1" indent="0">
              <a:buNone/>
            </a:pPr>
            <a:r>
              <a:rPr lang="en-IN" b="1" dirty="0"/>
              <a:t>Response</a:t>
            </a:r>
            <a:r>
              <a:rPr lang="en-IN" dirty="0"/>
              <a:t>:</a:t>
            </a:r>
            <a:endParaRPr lang="en-IN" sz="2000" dirty="0"/>
          </a:p>
          <a:p>
            <a:pPr marL="0" indent="0">
              <a:buNone/>
            </a:pPr>
            <a:r>
              <a:rPr lang="en-IN" dirty="0" smtClean="0"/>
              <a:t>[</a:t>
            </a:r>
            <a:endParaRPr lang="en-IN" sz="3600" dirty="0"/>
          </a:p>
          <a:p>
            <a:pPr marL="0" indent="0">
              <a:buNone/>
            </a:pPr>
            <a:r>
              <a:rPr lang="en-IN" dirty="0"/>
              <a:t>    {</a:t>
            </a:r>
            <a:endParaRPr lang="en-IN" sz="3600" dirty="0"/>
          </a:p>
          <a:p>
            <a:pPr marL="0" indent="0">
              <a:buNone/>
            </a:pPr>
            <a:r>
              <a:rPr lang="en-IN" dirty="0"/>
              <a:t>        "id": 1,</a:t>
            </a:r>
            <a:endParaRPr lang="en-IN" sz="3600" dirty="0"/>
          </a:p>
          <a:p>
            <a:pPr marL="0" indent="0">
              <a:buNone/>
            </a:pPr>
            <a:r>
              <a:rPr lang="en-IN" dirty="0"/>
              <a:t>        "name": "John Doe"</a:t>
            </a:r>
            <a:endParaRPr lang="en-IN" sz="3600" dirty="0"/>
          </a:p>
          <a:p>
            <a:pPr marL="0" indent="0">
              <a:buNone/>
            </a:pPr>
            <a:r>
              <a:rPr lang="en-IN" dirty="0"/>
              <a:t>    }</a:t>
            </a:r>
            <a:endParaRPr lang="en-IN" sz="3600" dirty="0"/>
          </a:p>
          <a:p>
            <a:pPr marL="0" indent="0">
              <a:buNone/>
            </a:pPr>
            <a:r>
              <a:rPr lang="en-IN" dirty="0"/>
              <a:t>]</a:t>
            </a:r>
            <a:endParaRPr lang="en-IN" sz="3600" dirty="0"/>
          </a:p>
          <a:p>
            <a:pPr marL="0" lvl="0" indent="0">
              <a:buNone/>
            </a:pPr>
            <a:r>
              <a:rPr lang="en-IN" dirty="0"/>
              <a:t>Use the mock server URL in place of the actual API endpoint.</a:t>
            </a:r>
            <a:endParaRPr lang="en-IN" sz="2400" dirty="0"/>
          </a:p>
          <a:p>
            <a:endParaRPr lang="en-IN" dirty="0"/>
          </a:p>
        </p:txBody>
      </p:sp>
      <p:sp>
        <p:nvSpPr>
          <p:cNvPr id="4" name="TextBox 3"/>
          <p:cNvSpPr txBox="1"/>
          <p:nvPr/>
        </p:nvSpPr>
        <p:spPr>
          <a:xfrm>
            <a:off x="6525223" y="3232826"/>
            <a:ext cx="5252249" cy="1200329"/>
          </a:xfrm>
          <a:prstGeom prst="rect">
            <a:avLst/>
          </a:prstGeom>
          <a:solidFill>
            <a:schemeClr val="accent4">
              <a:lumMod val="40000"/>
              <a:lumOff val="60000"/>
            </a:schemeClr>
          </a:solidFill>
        </p:spPr>
        <p:txBody>
          <a:bodyPr wrap="square" rtlCol="0">
            <a:spAutoFit/>
          </a:bodyPr>
          <a:lstStyle/>
          <a:p>
            <a:r>
              <a:rPr lang="en-IN" b="1" dirty="0"/>
              <a:t>Use Case</a:t>
            </a:r>
            <a:endParaRPr lang="en-IN" dirty="0"/>
          </a:p>
          <a:p>
            <a:pPr lvl="0"/>
            <a:r>
              <a:rPr lang="en-IN" dirty="0"/>
              <a:t>Simulate API downtime or incomplete endpoints during development.</a:t>
            </a:r>
          </a:p>
          <a:p>
            <a:endParaRPr lang="en-IN" dirty="0"/>
          </a:p>
        </p:txBody>
      </p:sp>
    </p:spTree>
    <p:extLst>
      <p:ext uri="{BB962C8B-B14F-4D97-AF65-F5344CB8AC3E}">
        <p14:creationId xmlns:p14="http://schemas.microsoft.com/office/powerpoint/2010/main" val="142038436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7. Collaborating with Postman</a:t>
            </a:r>
            <a:r>
              <a:rPr lang="en-IN" dirty="0"/>
              <a:t/>
            </a:r>
            <a:br>
              <a:rPr lang="en-IN" dirty="0"/>
            </a:br>
            <a:endParaRPr lang="en-IN" dirty="0"/>
          </a:p>
        </p:txBody>
      </p:sp>
      <p:sp>
        <p:nvSpPr>
          <p:cNvPr id="3" name="Content Placeholder 2"/>
          <p:cNvSpPr>
            <a:spLocks noGrp="1"/>
          </p:cNvSpPr>
          <p:nvPr>
            <p:ph idx="1"/>
          </p:nvPr>
        </p:nvSpPr>
        <p:spPr/>
        <p:txBody>
          <a:bodyPr/>
          <a:lstStyle/>
          <a:p>
            <a:pPr marL="0" indent="0">
              <a:buNone/>
            </a:pPr>
            <a:r>
              <a:rPr lang="en-IN" b="1" dirty="0"/>
              <a:t>Team Collaboration Features</a:t>
            </a:r>
            <a:endParaRPr lang="en-IN" sz="2000" dirty="0"/>
          </a:p>
          <a:p>
            <a:pPr marL="0" lvl="0" indent="0">
              <a:buNone/>
            </a:pPr>
            <a:r>
              <a:rPr lang="en-IN" b="1" dirty="0"/>
              <a:t>Workspaces</a:t>
            </a:r>
            <a:r>
              <a:rPr lang="en-IN" dirty="0"/>
              <a:t>:</a:t>
            </a:r>
            <a:endParaRPr lang="en-IN" sz="2400" dirty="0"/>
          </a:p>
          <a:p>
            <a:pPr marL="457200" lvl="1" indent="0">
              <a:buNone/>
            </a:pPr>
            <a:r>
              <a:rPr lang="en-IN" dirty="0"/>
              <a:t>Create team workspaces for sharing collections, environments, and mock servers.</a:t>
            </a:r>
            <a:endParaRPr lang="en-IN" sz="2000" dirty="0"/>
          </a:p>
          <a:p>
            <a:pPr marL="0" lvl="0" indent="0">
              <a:buNone/>
            </a:pPr>
            <a:r>
              <a:rPr lang="en-IN" b="1" dirty="0"/>
              <a:t>Real-Time Sync</a:t>
            </a:r>
            <a:r>
              <a:rPr lang="en-IN" dirty="0"/>
              <a:t>:</a:t>
            </a:r>
            <a:endParaRPr lang="en-IN" sz="2400" dirty="0"/>
          </a:p>
          <a:p>
            <a:pPr marL="457200" lvl="1" indent="0">
              <a:buNone/>
            </a:pPr>
            <a:r>
              <a:rPr lang="en-IN" dirty="0"/>
              <a:t>Changes made by one team member are reflected in real-time for others.</a:t>
            </a:r>
            <a:endParaRPr lang="en-IN" sz="2000" dirty="0"/>
          </a:p>
          <a:p>
            <a:pPr marL="0" lvl="0" indent="0">
              <a:buNone/>
            </a:pPr>
            <a:r>
              <a:rPr lang="en-IN" b="1" dirty="0"/>
              <a:t>Version Control</a:t>
            </a:r>
            <a:r>
              <a:rPr lang="en-IN" dirty="0"/>
              <a:t>:</a:t>
            </a:r>
            <a:endParaRPr lang="en-IN" sz="2400" dirty="0"/>
          </a:p>
          <a:p>
            <a:pPr marL="0" indent="0">
              <a:buNone/>
            </a:pPr>
            <a:r>
              <a:rPr lang="en-IN" dirty="0" smtClean="0"/>
              <a:t>	Track </a:t>
            </a:r>
            <a:r>
              <a:rPr lang="en-IN" dirty="0"/>
              <a:t>changes to collections and revert if needed.</a:t>
            </a:r>
            <a:endParaRPr lang="en-IN" dirty="0"/>
          </a:p>
        </p:txBody>
      </p:sp>
    </p:spTree>
    <p:extLst>
      <p:ext uri="{BB962C8B-B14F-4D97-AF65-F5344CB8AC3E}">
        <p14:creationId xmlns:p14="http://schemas.microsoft.com/office/powerpoint/2010/main" val="393330830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Sharing Collections</a:t>
            </a:r>
            <a:r>
              <a:rPr lang="en-IN" sz="3600" dirty="0"/>
              <a:t/>
            </a:r>
            <a:br>
              <a:rPr lang="en-IN" sz="3600" dirty="0"/>
            </a:br>
            <a:endParaRPr lang="en-IN" dirty="0"/>
          </a:p>
        </p:txBody>
      </p:sp>
      <p:sp>
        <p:nvSpPr>
          <p:cNvPr id="3" name="Content Placeholder 2"/>
          <p:cNvSpPr>
            <a:spLocks noGrp="1"/>
          </p:cNvSpPr>
          <p:nvPr>
            <p:ph idx="1"/>
          </p:nvPr>
        </p:nvSpPr>
        <p:spPr/>
        <p:txBody>
          <a:bodyPr/>
          <a:lstStyle/>
          <a:p>
            <a:pPr marL="0" lvl="0" indent="0">
              <a:buNone/>
            </a:pPr>
            <a:r>
              <a:rPr lang="en-IN" dirty="0" smtClean="0"/>
              <a:t>Click </a:t>
            </a:r>
            <a:r>
              <a:rPr lang="en-IN" b="1" dirty="0"/>
              <a:t>Share</a:t>
            </a:r>
            <a:r>
              <a:rPr lang="en-IN" dirty="0"/>
              <a:t> on a collection.</a:t>
            </a:r>
            <a:endParaRPr lang="en-IN" sz="2400" dirty="0"/>
          </a:p>
          <a:p>
            <a:pPr marL="0" lvl="0" indent="0">
              <a:buNone/>
            </a:pPr>
            <a:r>
              <a:rPr lang="en-IN" dirty="0"/>
              <a:t>Choose sharing options:</a:t>
            </a:r>
            <a:endParaRPr lang="en-IN" sz="2400" dirty="0"/>
          </a:p>
          <a:p>
            <a:pPr marL="457200" lvl="1" indent="0">
              <a:buNone/>
            </a:pPr>
            <a:r>
              <a:rPr lang="en-IN" dirty="0"/>
              <a:t>Generate a public link.</a:t>
            </a:r>
            <a:endParaRPr lang="en-IN" sz="2000" dirty="0"/>
          </a:p>
          <a:p>
            <a:pPr marL="457200" lvl="1" indent="0">
              <a:buNone/>
            </a:pPr>
            <a:r>
              <a:rPr lang="en-IN" dirty="0"/>
              <a:t>Invite team members to collaborate.</a:t>
            </a:r>
            <a:endParaRPr lang="en-IN" sz="2000" dirty="0"/>
          </a:p>
          <a:p>
            <a:pPr marL="0" indent="0">
              <a:buNone/>
            </a:pPr>
            <a:r>
              <a:rPr lang="en-IN" b="1" dirty="0"/>
              <a:t>Postman API</a:t>
            </a:r>
            <a:endParaRPr lang="en-IN" dirty="0"/>
          </a:p>
          <a:p>
            <a:pPr marL="457200" lvl="1" indent="0">
              <a:buNone/>
            </a:pPr>
            <a:r>
              <a:rPr lang="en-IN" dirty="0"/>
              <a:t>Use Postman’s own API to programmatically manage collections, environments, and more.</a:t>
            </a:r>
          </a:p>
          <a:p>
            <a:endParaRPr lang="en-IN" dirty="0"/>
          </a:p>
        </p:txBody>
      </p:sp>
    </p:spTree>
    <p:extLst>
      <p:ext uri="{BB962C8B-B14F-4D97-AF65-F5344CB8AC3E}">
        <p14:creationId xmlns:p14="http://schemas.microsoft.com/office/powerpoint/2010/main" val="308324424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Summary of Key Features</a:t>
            </a:r>
            <a:r>
              <a:rPr lang="en-IN" dirty="0"/>
              <a:t/>
            </a:r>
            <a:br>
              <a:rPr lang="en-IN"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51934466"/>
              </p:ext>
            </p:extLst>
          </p:nvPr>
        </p:nvGraphicFramePr>
        <p:xfrm>
          <a:off x="393192" y="1380742"/>
          <a:ext cx="11393424" cy="5309356"/>
        </p:xfrm>
        <a:graphic>
          <a:graphicData uri="http://schemas.openxmlformats.org/drawingml/2006/table">
            <a:tbl>
              <a:tblPr firstRow="1" firstCol="1" bandRow="1">
                <a:tableStyleId>{5C22544A-7EE6-4342-B048-85BDC9FD1C3A}</a:tableStyleId>
              </a:tblPr>
              <a:tblGrid>
                <a:gridCol w="5696712"/>
                <a:gridCol w="5696712"/>
              </a:tblGrid>
              <a:tr h="693638">
                <a:tc>
                  <a:txBody>
                    <a:bodyPr/>
                    <a:lstStyle/>
                    <a:p>
                      <a:pPr algn="ctr">
                        <a:lnSpc>
                          <a:spcPct val="107000"/>
                        </a:lnSpc>
                        <a:spcAft>
                          <a:spcPts val="0"/>
                        </a:spcAft>
                      </a:pPr>
                      <a:r>
                        <a:rPr lang="en-IN" sz="2400">
                          <a:effectLst/>
                        </a:rPr>
                        <a:t>Feature</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gn="ctr">
                        <a:lnSpc>
                          <a:spcPct val="107000"/>
                        </a:lnSpc>
                        <a:spcAft>
                          <a:spcPts val="0"/>
                        </a:spcAft>
                      </a:pPr>
                      <a:r>
                        <a:rPr lang="en-IN" sz="2400">
                          <a:effectLst/>
                        </a:rPr>
                        <a:t>Purpose</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693638">
                <a:tc>
                  <a:txBody>
                    <a:bodyPr/>
                    <a:lstStyle/>
                    <a:p>
                      <a:pPr>
                        <a:lnSpc>
                          <a:spcPct val="107000"/>
                        </a:lnSpc>
                        <a:spcAft>
                          <a:spcPts val="0"/>
                        </a:spcAft>
                      </a:pPr>
                      <a:r>
                        <a:rPr lang="en-IN" sz="2400">
                          <a:effectLst/>
                        </a:rPr>
                        <a:t>Making API Requests</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400">
                          <a:effectLst/>
                        </a:rPr>
                        <a:t>Test APIs by sending requests and viewing responses.</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693638">
                <a:tc>
                  <a:txBody>
                    <a:bodyPr/>
                    <a:lstStyle/>
                    <a:p>
                      <a:pPr>
                        <a:lnSpc>
                          <a:spcPct val="107000"/>
                        </a:lnSpc>
                        <a:spcAft>
                          <a:spcPts val="0"/>
                        </a:spcAft>
                      </a:pPr>
                      <a:r>
                        <a:rPr lang="en-IN" sz="2400">
                          <a:effectLst/>
                        </a:rPr>
                        <a:t>Collections</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400">
                          <a:effectLst/>
                        </a:rPr>
                        <a:t>Organize related requests into folders for better management.</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693638">
                <a:tc>
                  <a:txBody>
                    <a:bodyPr/>
                    <a:lstStyle/>
                    <a:p>
                      <a:pPr>
                        <a:lnSpc>
                          <a:spcPct val="107000"/>
                        </a:lnSpc>
                        <a:spcAft>
                          <a:spcPts val="0"/>
                        </a:spcAft>
                      </a:pPr>
                      <a:r>
                        <a:rPr lang="en-IN" sz="2400">
                          <a:effectLst/>
                        </a:rPr>
                        <a:t>Environments</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400">
                          <a:effectLst/>
                        </a:rPr>
                        <a:t>Use variables for dynamic configurations.</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693638">
                <a:tc>
                  <a:txBody>
                    <a:bodyPr/>
                    <a:lstStyle/>
                    <a:p>
                      <a:pPr>
                        <a:lnSpc>
                          <a:spcPct val="107000"/>
                        </a:lnSpc>
                        <a:spcAft>
                          <a:spcPts val="0"/>
                        </a:spcAft>
                      </a:pPr>
                      <a:r>
                        <a:rPr lang="en-IN" sz="2400">
                          <a:effectLst/>
                        </a:rPr>
                        <a:t>Testing</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400">
                          <a:effectLst/>
                        </a:rPr>
                        <a:t>Automate request validation with pre-request and test scripts.</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693638">
                <a:tc>
                  <a:txBody>
                    <a:bodyPr/>
                    <a:lstStyle/>
                    <a:p>
                      <a:pPr>
                        <a:lnSpc>
                          <a:spcPct val="107000"/>
                        </a:lnSpc>
                        <a:spcAft>
                          <a:spcPts val="0"/>
                        </a:spcAft>
                      </a:pPr>
                      <a:r>
                        <a:rPr lang="en-IN" sz="2400">
                          <a:effectLst/>
                        </a:rPr>
                        <a:t>Mocking</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400">
                          <a:effectLst/>
                        </a:rPr>
                        <a:t>Simulate APIs to support frontend and integration testing.</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693638">
                <a:tc>
                  <a:txBody>
                    <a:bodyPr/>
                    <a:lstStyle/>
                    <a:p>
                      <a:pPr>
                        <a:lnSpc>
                          <a:spcPct val="107000"/>
                        </a:lnSpc>
                        <a:spcAft>
                          <a:spcPts val="0"/>
                        </a:spcAft>
                      </a:pPr>
                      <a:r>
                        <a:rPr lang="en-IN" sz="2400">
                          <a:effectLst/>
                        </a:rPr>
                        <a:t>Collaboration</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400" dirty="0">
                          <a:effectLst/>
                        </a:rPr>
                        <a:t>Share and manage APIs with team members in real-time.</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bl>
          </a:graphicData>
        </a:graphic>
      </p:graphicFrame>
    </p:spTree>
    <p:extLst>
      <p:ext uri="{BB962C8B-B14F-4D97-AF65-F5344CB8AC3E}">
        <p14:creationId xmlns:p14="http://schemas.microsoft.com/office/powerpoint/2010/main" val="122290951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Monitoring &amp; Analytics for APIs: A Detailed Guide</a:t>
            </a:r>
            <a:r>
              <a:rPr lang="en-IN" dirty="0"/>
              <a:t/>
            </a:r>
            <a:br>
              <a:rPr lang="en-IN" dirty="0"/>
            </a:b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IN" dirty="0" smtClean="0"/>
              <a:t>Proper </a:t>
            </a:r>
            <a:r>
              <a:rPr lang="en-IN" dirty="0"/>
              <a:t>monitoring and analytics ensure that APIs remain reliable, performant, and aligned with user needs. This involves tracking metrics, setting up alerts, monitoring traffic, </a:t>
            </a:r>
            <a:r>
              <a:rPr lang="en-IN" dirty="0" err="1"/>
              <a:t>analyzing</a:t>
            </a:r>
            <a:r>
              <a:rPr lang="en-IN" dirty="0"/>
              <a:t> logs, conducting A/B testing, and collecting feedback.</a:t>
            </a:r>
          </a:p>
          <a:p>
            <a:pPr marL="0" indent="0">
              <a:buNone/>
            </a:pPr>
            <a:r>
              <a:rPr lang="en-IN" sz="3200" b="1" dirty="0">
                <a:solidFill>
                  <a:srgbClr val="FF0000"/>
                </a:solidFill>
              </a:rPr>
              <a:t>1. Track API Metrics</a:t>
            </a:r>
            <a:endParaRPr lang="en-IN" sz="3200" dirty="0">
              <a:solidFill>
                <a:srgbClr val="FF0000"/>
              </a:solidFill>
            </a:endParaRPr>
          </a:p>
          <a:p>
            <a:pPr marL="0" indent="0">
              <a:buNone/>
            </a:pPr>
            <a:r>
              <a:rPr lang="en-IN" b="1" dirty="0"/>
              <a:t>Key Metrics to Monitor</a:t>
            </a:r>
            <a:endParaRPr lang="en-IN" sz="2000" dirty="0"/>
          </a:p>
          <a:p>
            <a:pPr marL="0" lvl="0" indent="0">
              <a:buNone/>
            </a:pPr>
            <a:r>
              <a:rPr lang="en-IN" b="1" dirty="0"/>
              <a:t>Performance Metrics</a:t>
            </a:r>
            <a:r>
              <a:rPr lang="en-IN" dirty="0"/>
              <a:t>:</a:t>
            </a:r>
            <a:endParaRPr lang="en-IN" sz="2400" dirty="0"/>
          </a:p>
          <a:p>
            <a:pPr marL="457200" lvl="1" indent="0">
              <a:buNone/>
            </a:pPr>
            <a:r>
              <a:rPr lang="en-IN" b="1" dirty="0"/>
              <a:t>Latency</a:t>
            </a:r>
            <a:r>
              <a:rPr lang="en-IN" dirty="0"/>
              <a:t>: Time taken to process a request and return a response.</a:t>
            </a:r>
            <a:endParaRPr lang="en-IN" sz="2000" dirty="0"/>
          </a:p>
          <a:p>
            <a:pPr marL="457200" lvl="1" indent="0">
              <a:buNone/>
            </a:pPr>
            <a:r>
              <a:rPr lang="en-IN" b="1" dirty="0"/>
              <a:t>Response Time</a:t>
            </a:r>
            <a:r>
              <a:rPr lang="en-IN" dirty="0"/>
              <a:t>: End-to-end time from request to response delivery.</a:t>
            </a:r>
            <a:endParaRPr lang="en-IN" sz="2000" dirty="0"/>
          </a:p>
          <a:p>
            <a:pPr marL="457200" lvl="1" indent="0">
              <a:buNone/>
            </a:pPr>
            <a:r>
              <a:rPr lang="en-IN" b="1" dirty="0"/>
              <a:t>Throughput</a:t>
            </a:r>
            <a:r>
              <a:rPr lang="en-IN" dirty="0"/>
              <a:t>: Number of requests handled per second.</a:t>
            </a:r>
            <a:endParaRPr lang="en-IN" sz="2000" dirty="0"/>
          </a:p>
          <a:p>
            <a:pPr marL="457200" lvl="1" indent="0">
              <a:buNone/>
            </a:pPr>
            <a:r>
              <a:rPr lang="en-IN" b="1" dirty="0"/>
              <a:t>Error Rate</a:t>
            </a:r>
            <a:r>
              <a:rPr lang="en-IN" dirty="0"/>
              <a:t>: Percentage of failed requests out of the total requests.</a:t>
            </a:r>
            <a:endParaRPr lang="en-IN" sz="2000" dirty="0"/>
          </a:p>
          <a:p>
            <a:pPr marL="0" lvl="0" indent="0">
              <a:buNone/>
            </a:pPr>
            <a:r>
              <a:rPr lang="en-IN" b="1" dirty="0"/>
              <a:t>Usage Metrics</a:t>
            </a:r>
            <a:r>
              <a:rPr lang="en-IN" dirty="0"/>
              <a:t>:</a:t>
            </a:r>
            <a:endParaRPr lang="en-IN" sz="2400" dirty="0"/>
          </a:p>
          <a:p>
            <a:pPr marL="457200" lvl="1" indent="0">
              <a:buNone/>
            </a:pPr>
            <a:r>
              <a:rPr lang="en-IN" b="1" dirty="0"/>
              <a:t>Total Requests</a:t>
            </a:r>
            <a:r>
              <a:rPr lang="en-IN" dirty="0"/>
              <a:t>: Volume of API calls over a specific period.</a:t>
            </a:r>
            <a:endParaRPr lang="en-IN" sz="2000" dirty="0"/>
          </a:p>
          <a:p>
            <a:pPr marL="457200" lvl="1" indent="0">
              <a:buNone/>
            </a:pPr>
            <a:r>
              <a:rPr lang="en-IN" b="1" dirty="0"/>
              <a:t>User Distribution</a:t>
            </a:r>
            <a:r>
              <a:rPr lang="en-IN" dirty="0"/>
              <a:t>: Traffic by user, region, or client type.</a:t>
            </a:r>
            <a:endParaRPr lang="en-IN" sz="2000" dirty="0"/>
          </a:p>
          <a:p>
            <a:pPr marL="457200" lvl="1" indent="0">
              <a:buNone/>
            </a:pPr>
            <a:r>
              <a:rPr lang="en-IN" b="1" dirty="0"/>
              <a:t>Endpoint Usage</a:t>
            </a:r>
            <a:r>
              <a:rPr lang="en-IN" dirty="0"/>
              <a:t>: Frequency of calls to each endpoint.</a:t>
            </a:r>
            <a:endParaRPr lang="en-IN" sz="2000" dirty="0"/>
          </a:p>
          <a:p>
            <a:pPr marL="0" lvl="0" indent="0">
              <a:buNone/>
            </a:pPr>
            <a:r>
              <a:rPr lang="en-IN" b="1" dirty="0"/>
              <a:t>Reliability Metrics</a:t>
            </a:r>
            <a:r>
              <a:rPr lang="en-IN" dirty="0"/>
              <a:t>:</a:t>
            </a:r>
            <a:endParaRPr lang="en-IN" sz="2400" dirty="0"/>
          </a:p>
          <a:p>
            <a:pPr marL="457200" lvl="1" indent="0">
              <a:buNone/>
            </a:pPr>
            <a:r>
              <a:rPr lang="en-IN" b="1" dirty="0"/>
              <a:t>Uptime</a:t>
            </a:r>
            <a:r>
              <a:rPr lang="en-IN" dirty="0"/>
              <a:t>: Percentage of time the API is available.</a:t>
            </a:r>
            <a:endParaRPr lang="en-IN" sz="2000" dirty="0"/>
          </a:p>
          <a:p>
            <a:pPr marL="457200" lvl="1" indent="0">
              <a:buNone/>
            </a:pPr>
            <a:r>
              <a:rPr lang="en-IN" b="1" dirty="0"/>
              <a:t>Time to Recovery</a:t>
            </a:r>
            <a:r>
              <a:rPr lang="en-IN" dirty="0"/>
              <a:t>: Time taken to resolve incidents.</a:t>
            </a:r>
            <a:endParaRPr lang="en-IN" sz="2000" dirty="0"/>
          </a:p>
          <a:p>
            <a:endParaRPr lang="en-IN" dirty="0"/>
          </a:p>
        </p:txBody>
      </p:sp>
    </p:spTree>
    <p:extLst>
      <p:ext uri="{BB962C8B-B14F-4D97-AF65-F5344CB8AC3E}">
        <p14:creationId xmlns:p14="http://schemas.microsoft.com/office/powerpoint/2010/main" val="283338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Advantages and Disadvantages of RESTful APIs</a:t>
            </a:r>
            <a:r>
              <a:rPr lang="en-IN" sz="3600" dirty="0" smtClean="0"/>
              <a:t/>
            </a:r>
            <a:br>
              <a:rPr lang="en-IN" sz="3600" dirty="0" smtClean="0"/>
            </a:br>
            <a:endParaRPr lang="en-IN" dirty="0"/>
          </a:p>
        </p:txBody>
      </p:sp>
      <p:sp>
        <p:nvSpPr>
          <p:cNvPr id="3" name="Content Placeholder 2"/>
          <p:cNvSpPr>
            <a:spLocks noGrp="1"/>
          </p:cNvSpPr>
          <p:nvPr>
            <p:ph idx="1"/>
          </p:nvPr>
        </p:nvSpPr>
        <p:spPr>
          <a:xfrm>
            <a:off x="438912" y="1252728"/>
            <a:ext cx="10914888" cy="5129784"/>
          </a:xfrm>
        </p:spPr>
        <p:txBody>
          <a:bodyPr>
            <a:normAutofit fontScale="85000" lnSpcReduction="20000"/>
          </a:bodyPr>
          <a:lstStyle/>
          <a:p>
            <a:pPr marL="0" lvl="0" indent="0">
              <a:buNone/>
            </a:pPr>
            <a:r>
              <a:rPr lang="en-IN" b="1" dirty="0" smtClean="0">
                <a:solidFill>
                  <a:srgbClr val="C00000"/>
                </a:solidFill>
              </a:rPr>
              <a:t>Advantages</a:t>
            </a:r>
          </a:p>
          <a:p>
            <a:pPr lvl="0"/>
            <a:r>
              <a:rPr lang="en-IN" b="1" dirty="0" smtClean="0"/>
              <a:t>Scalability</a:t>
            </a:r>
            <a:r>
              <a:rPr lang="en-IN" dirty="0"/>
              <a:t>:</a:t>
            </a:r>
            <a:endParaRPr lang="en-IN" sz="2400" dirty="0"/>
          </a:p>
          <a:p>
            <a:pPr lvl="1"/>
            <a:r>
              <a:rPr lang="en-IN" dirty="0"/>
              <a:t>Statelessness and resource-based design allow horizontal scaling.</a:t>
            </a:r>
            <a:endParaRPr lang="en-IN" sz="2000" dirty="0"/>
          </a:p>
          <a:p>
            <a:pPr lvl="0"/>
            <a:r>
              <a:rPr lang="en-IN" b="1" dirty="0"/>
              <a:t>Flexibility</a:t>
            </a:r>
            <a:r>
              <a:rPr lang="en-IN" dirty="0"/>
              <a:t>:</a:t>
            </a:r>
            <a:endParaRPr lang="en-IN" sz="2400" dirty="0"/>
          </a:p>
          <a:p>
            <a:pPr lvl="1"/>
            <a:r>
              <a:rPr lang="en-IN" dirty="0"/>
              <a:t>Clients can request specific data representations (e.g., JSON or XML).</a:t>
            </a:r>
            <a:endParaRPr lang="en-IN" sz="2000" dirty="0"/>
          </a:p>
          <a:p>
            <a:pPr lvl="0"/>
            <a:r>
              <a:rPr lang="en-IN" b="1" dirty="0"/>
              <a:t>Interoperability</a:t>
            </a:r>
            <a:r>
              <a:rPr lang="en-IN" dirty="0"/>
              <a:t>:</a:t>
            </a:r>
            <a:endParaRPr lang="en-IN" sz="2400" dirty="0"/>
          </a:p>
          <a:p>
            <a:pPr lvl="1"/>
            <a:r>
              <a:rPr lang="en-IN" dirty="0"/>
              <a:t>REST APIs work across different platforms and technologies.</a:t>
            </a:r>
            <a:endParaRPr lang="en-IN" sz="2000" dirty="0"/>
          </a:p>
          <a:p>
            <a:pPr lvl="0"/>
            <a:r>
              <a:rPr lang="en-IN" b="1" dirty="0"/>
              <a:t>Ease of Implementation</a:t>
            </a:r>
            <a:r>
              <a:rPr lang="en-IN" dirty="0"/>
              <a:t>:</a:t>
            </a:r>
            <a:endParaRPr lang="en-IN" sz="2400" dirty="0"/>
          </a:p>
          <a:p>
            <a:r>
              <a:rPr lang="en-IN" dirty="0"/>
              <a:t>REST builds upon widely-used HTTP methods and standards</a:t>
            </a:r>
            <a:r>
              <a:rPr lang="en-IN" dirty="0" smtClean="0"/>
              <a:t>.</a:t>
            </a:r>
          </a:p>
          <a:p>
            <a:pPr marL="0" indent="0">
              <a:buNone/>
            </a:pPr>
            <a:r>
              <a:rPr lang="en-IN" b="1" dirty="0">
                <a:solidFill>
                  <a:srgbClr val="C00000"/>
                </a:solidFill>
              </a:rPr>
              <a:t>Disadvantages</a:t>
            </a:r>
            <a:endParaRPr lang="en-IN" sz="2000" dirty="0">
              <a:solidFill>
                <a:srgbClr val="C00000"/>
              </a:solidFill>
            </a:endParaRPr>
          </a:p>
          <a:p>
            <a:pPr lvl="0"/>
            <a:r>
              <a:rPr lang="en-IN" b="1" dirty="0"/>
              <a:t>Over-fetching/Under-fetching</a:t>
            </a:r>
            <a:r>
              <a:rPr lang="en-IN" dirty="0"/>
              <a:t>:</a:t>
            </a:r>
            <a:endParaRPr lang="en-IN" sz="2400" dirty="0"/>
          </a:p>
          <a:p>
            <a:pPr lvl="1"/>
            <a:r>
              <a:rPr lang="en-IN" dirty="0"/>
              <a:t>Clients may receive more or less data than needed in a single response.</a:t>
            </a:r>
            <a:endParaRPr lang="en-IN" sz="2000" dirty="0"/>
          </a:p>
          <a:p>
            <a:pPr lvl="1"/>
            <a:r>
              <a:rPr lang="en-IN" b="1" dirty="0"/>
              <a:t>Solution</a:t>
            </a:r>
            <a:r>
              <a:rPr lang="en-IN" dirty="0"/>
              <a:t>: </a:t>
            </a:r>
            <a:r>
              <a:rPr lang="en-IN" dirty="0" err="1"/>
              <a:t>GraphQL</a:t>
            </a:r>
            <a:r>
              <a:rPr lang="en-IN" dirty="0"/>
              <a:t> can be used as an alternative.</a:t>
            </a:r>
            <a:endParaRPr lang="en-IN" sz="2000" dirty="0"/>
          </a:p>
          <a:p>
            <a:pPr lvl="0"/>
            <a:r>
              <a:rPr lang="en-IN" b="1" dirty="0"/>
              <a:t>Statelessness</a:t>
            </a:r>
            <a:r>
              <a:rPr lang="en-IN" dirty="0"/>
              <a:t>:</a:t>
            </a:r>
            <a:endParaRPr lang="en-IN" sz="2400" dirty="0"/>
          </a:p>
          <a:p>
            <a:pPr lvl="1"/>
            <a:r>
              <a:rPr lang="en-IN" dirty="0"/>
              <a:t>Requires every request to include all necessary data, which can lead to repetitive payloads.</a:t>
            </a:r>
            <a:endParaRPr lang="en-IN" sz="2000" dirty="0"/>
          </a:p>
          <a:p>
            <a:pPr marL="0" indent="0">
              <a:buNone/>
            </a:pPr>
            <a:endParaRPr lang="en-IN" dirty="0"/>
          </a:p>
        </p:txBody>
      </p:sp>
    </p:spTree>
    <p:extLst>
      <p:ext uri="{BB962C8B-B14F-4D97-AF65-F5344CB8AC3E}">
        <p14:creationId xmlns:p14="http://schemas.microsoft.com/office/powerpoint/2010/main" val="2154889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wipe(down)">
                                      <p:cBhvr>
                                        <p:cTn id="36" dur="500"/>
                                        <p:tgtEl>
                                          <p:spTgt spid="3">
                                            <p:txEl>
                                              <p:pRg st="9" end="9"/>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wipe(down)">
                                      <p:cBhvr>
                                        <p:cTn id="39" dur="500"/>
                                        <p:tgtEl>
                                          <p:spTgt spid="3">
                                            <p:txEl>
                                              <p:pRg st="10" end="10"/>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wipe(down)">
                                      <p:cBhvr>
                                        <p:cTn id="42" dur="500"/>
                                        <p:tgtEl>
                                          <p:spTgt spid="3">
                                            <p:txEl>
                                              <p:pRg st="11" end="11"/>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wipe(down)">
                                      <p:cBhvr>
                                        <p:cTn id="45" dur="500"/>
                                        <p:tgtEl>
                                          <p:spTgt spid="3">
                                            <p:txEl>
                                              <p:pRg st="12" end="12"/>
                                            </p:txEl>
                                          </p:spTgt>
                                        </p:tgtEl>
                                      </p:cBhvr>
                                    </p:animEffect>
                                  </p:childTnLst>
                                </p:cTn>
                              </p:par>
                              <p:par>
                                <p:cTn id="46" presetID="22" presetClass="entr" presetSubtype="4" fill="hold"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wipe(down)">
                                      <p:cBhvr>
                                        <p:cTn id="48" dur="500"/>
                                        <p:tgtEl>
                                          <p:spTgt spid="3">
                                            <p:txEl>
                                              <p:pRg st="13" end="13"/>
                                            </p:txEl>
                                          </p:spTgt>
                                        </p:tgtEl>
                                      </p:cBhvr>
                                    </p:animEffect>
                                  </p:childTnLst>
                                </p:cTn>
                              </p:par>
                              <p:par>
                                <p:cTn id="49" presetID="22" presetClass="entr" presetSubtype="4" fill="hold" nodeType="with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animEffect transition="in" filter="wipe(down)">
                                      <p:cBhvr>
                                        <p:cTn id="51"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Tools to Track Metrics</a:t>
            </a:r>
            <a:r>
              <a:rPr lang="en-IN" sz="3600" dirty="0"/>
              <a:t/>
            </a:r>
            <a:br>
              <a:rPr lang="en-IN" sz="3600" dirty="0"/>
            </a:br>
            <a:endParaRPr lang="en-IN" dirty="0"/>
          </a:p>
        </p:txBody>
      </p:sp>
      <p:sp>
        <p:nvSpPr>
          <p:cNvPr id="3" name="Content Placeholder 2"/>
          <p:cNvSpPr>
            <a:spLocks noGrp="1"/>
          </p:cNvSpPr>
          <p:nvPr>
            <p:ph idx="1"/>
          </p:nvPr>
        </p:nvSpPr>
        <p:spPr/>
        <p:txBody>
          <a:bodyPr/>
          <a:lstStyle/>
          <a:p>
            <a:pPr marL="0" lvl="0" indent="0">
              <a:buNone/>
            </a:pPr>
            <a:r>
              <a:rPr lang="en-IN" b="1" dirty="0" smtClean="0"/>
              <a:t>Application </a:t>
            </a:r>
            <a:r>
              <a:rPr lang="en-IN" b="1" dirty="0"/>
              <a:t>Performance Monitoring (APM) Tools</a:t>
            </a:r>
            <a:r>
              <a:rPr lang="en-IN" dirty="0"/>
              <a:t>:</a:t>
            </a:r>
            <a:endParaRPr lang="en-IN" sz="2400" dirty="0"/>
          </a:p>
          <a:p>
            <a:pPr marL="457200" lvl="1" indent="0">
              <a:buNone/>
            </a:pPr>
            <a:r>
              <a:rPr lang="en-IN" dirty="0" err="1"/>
              <a:t>Datadog</a:t>
            </a:r>
            <a:r>
              <a:rPr lang="en-IN" dirty="0"/>
              <a:t>, New Relic, </a:t>
            </a:r>
            <a:r>
              <a:rPr lang="en-IN" dirty="0" err="1"/>
              <a:t>Dynatrace</a:t>
            </a:r>
            <a:r>
              <a:rPr lang="en-IN" dirty="0"/>
              <a:t>.</a:t>
            </a:r>
            <a:endParaRPr lang="en-IN" sz="2000" dirty="0"/>
          </a:p>
          <a:p>
            <a:pPr marL="0" lvl="0" indent="0">
              <a:buNone/>
            </a:pPr>
            <a:r>
              <a:rPr lang="en-IN" b="1" dirty="0"/>
              <a:t>API Management Platforms</a:t>
            </a:r>
            <a:r>
              <a:rPr lang="en-IN" dirty="0"/>
              <a:t>:</a:t>
            </a:r>
            <a:endParaRPr lang="en-IN" sz="2400" dirty="0"/>
          </a:p>
          <a:p>
            <a:pPr marL="457200" lvl="1" indent="0">
              <a:buNone/>
            </a:pPr>
            <a:r>
              <a:rPr lang="en-IN" dirty="0"/>
              <a:t>Postman Monitoring, </a:t>
            </a:r>
            <a:r>
              <a:rPr lang="en-IN" dirty="0" err="1"/>
              <a:t>Apigee</a:t>
            </a:r>
            <a:r>
              <a:rPr lang="en-IN" dirty="0"/>
              <a:t>, AWS API Gateway.</a:t>
            </a:r>
            <a:endParaRPr lang="en-IN" sz="2000" dirty="0"/>
          </a:p>
          <a:p>
            <a:pPr marL="0" indent="0">
              <a:buNone/>
            </a:pPr>
            <a:r>
              <a:rPr lang="en-IN" b="1" dirty="0"/>
              <a:t>Best Practices</a:t>
            </a:r>
            <a:endParaRPr lang="en-IN" dirty="0"/>
          </a:p>
          <a:p>
            <a:pPr marL="0" lvl="0" indent="0">
              <a:buNone/>
            </a:pPr>
            <a:r>
              <a:rPr lang="en-IN" dirty="0"/>
              <a:t>Define Service-Level Objectives (SLOs) for key metrics.</a:t>
            </a:r>
          </a:p>
          <a:p>
            <a:pPr marL="0" lvl="0" indent="0">
              <a:buNone/>
            </a:pPr>
            <a:r>
              <a:rPr lang="en-IN" dirty="0"/>
              <a:t>Monitor both backend performance and user-perceived latency.</a:t>
            </a:r>
          </a:p>
          <a:p>
            <a:endParaRPr lang="en-IN" dirty="0"/>
          </a:p>
        </p:txBody>
      </p:sp>
    </p:spTree>
    <p:extLst>
      <p:ext uri="{BB962C8B-B14F-4D97-AF65-F5344CB8AC3E}">
        <p14:creationId xmlns:p14="http://schemas.microsoft.com/office/powerpoint/2010/main" val="408702789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7019"/>
          </a:xfrm>
        </p:spPr>
        <p:txBody>
          <a:bodyPr>
            <a:normAutofit fontScale="90000"/>
          </a:bodyPr>
          <a:lstStyle/>
          <a:p>
            <a:r>
              <a:rPr lang="en-IN" b="1" dirty="0"/>
              <a:t>2. Set Up Alerts</a:t>
            </a:r>
            <a:r>
              <a:rPr lang="en-IN" dirty="0"/>
              <a:t/>
            </a:r>
            <a:br>
              <a:rPr lang="en-IN" dirty="0"/>
            </a:b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b="1" dirty="0" smtClean="0"/>
              <a:t>Purpose</a:t>
            </a:r>
            <a:endParaRPr lang="en-IN" dirty="0"/>
          </a:p>
          <a:p>
            <a:pPr marL="457200" lvl="1" indent="0">
              <a:buNone/>
            </a:pPr>
            <a:r>
              <a:rPr lang="en-IN" dirty="0"/>
              <a:t>Alerts notify teams of abnormal API </a:t>
            </a:r>
            <a:r>
              <a:rPr lang="en-IN" dirty="0" err="1"/>
              <a:t>behavior</a:t>
            </a:r>
            <a:r>
              <a:rPr lang="en-IN" dirty="0"/>
              <a:t> or performance degradation, enabling quick action to prevent downtime or poor user experience.</a:t>
            </a:r>
          </a:p>
          <a:p>
            <a:pPr marL="0" indent="0">
              <a:buNone/>
            </a:pPr>
            <a:r>
              <a:rPr lang="en-IN" b="1" dirty="0"/>
              <a:t>Types of Alerts</a:t>
            </a:r>
            <a:endParaRPr lang="en-IN" sz="2000" dirty="0"/>
          </a:p>
          <a:p>
            <a:pPr marL="0" lvl="0" indent="0">
              <a:buNone/>
            </a:pPr>
            <a:r>
              <a:rPr lang="en-IN" b="1" dirty="0"/>
              <a:t>Threshold-Based Alerts</a:t>
            </a:r>
            <a:r>
              <a:rPr lang="en-IN" dirty="0"/>
              <a:t>:</a:t>
            </a:r>
            <a:endParaRPr lang="en-IN" sz="2400" dirty="0"/>
          </a:p>
          <a:p>
            <a:pPr marL="457200" lvl="1" indent="0">
              <a:buNone/>
            </a:pPr>
            <a:r>
              <a:rPr lang="en-IN" dirty="0"/>
              <a:t>Triggered when a metric crosses a predefined threshold (e.g., latency &gt; 500ms).</a:t>
            </a:r>
            <a:endParaRPr lang="en-IN" sz="2000" dirty="0"/>
          </a:p>
          <a:p>
            <a:pPr marL="0" lvl="0" indent="0">
              <a:buNone/>
            </a:pPr>
            <a:r>
              <a:rPr lang="en-IN" b="1" dirty="0"/>
              <a:t>Anomaly Detection Alerts</a:t>
            </a:r>
            <a:r>
              <a:rPr lang="en-IN" dirty="0"/>
              <a:t>:</a:t>
            </a:r>
            <a:endParaRPr lang="en-IN" sz="2400" dirty="0"/>
          </a:p>
          <a:p>
            <a:pPr marL="457200" lvl="1" indent="0">
              <a:buNone/>
            </a:pPr>
            <a:r>
              <a:rPr lang="en-IN" dirty="0"/>
              <a:t>Triggered by unusual patterns or deviations from normal trends.</a:t>
            </a:r>
            <a:endParaRPr lang="en-IN" sz="2000" dirty="0"/>
          </a:p>
          <a:p>
            <a:pPr marL="0" lvl="0" indent="0">
              <a:buNone/>
            </a:pPr>
            <a:r>
              <a:rPr lang="en-IN" b="1" dirty="0"/>
              <a:t>Error Alerts</a:t>
            </a:r>
            <a:r>
              <a:rPr lang="en-IN" dirty="0"/>
              <a:t>:</a:t>
            </a:r>
            <a:endParaRPr lang="en-IN" sz="2400" dirty="0"/>
          </a:p>
          <a:p>
            <a:pPr marL="0" indent="0">
              <a:buNone/>
            </a:pPr>
            <a:r>
              <a:rPr lang="en-IN" dirty="0"/>
              <a:t>Triggered by spikes in error rates or specific error types.</a:t>
            </a:r>
            <a:endParaRPr lang="en-IN" dirty="0"/>
          </a:p>
        </p:txBody>
      </p:sp>
    </p:spTree>
    <p:extLst>
      <p:ext uri="{BB962C8B-B14F-4D97-AF65-F5344CB8AC3E}">
        <p14:creationId xmlns:p14="http://schemas.microsoft.com/office/powerpoint/2010/main" val="230552192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Implementation Steps</a:t>
            </a:r>
            <a:r>
              <a:rPr lang="en-IN" sz="3600" dirty="0"/>
              <a:t/>
            </a:r>
            <a:br>
              <a:rPr lang="en-IN" sz="3600" dirty="0"/>
            </a:br>
            <a:endParaRPr lang="en-IN" dirty="0"/>
          </a:p>
        </p:txBody>
      </p:sp>
      <p:sp>
        <p:nvSpPr>
          <p:cNvPr id="3" name="Content Placeholder 2"/>
          <p:cNvSpPr>
            <a:spLocks noGrp="1"/>
          </p:cNvSpPr>
          <p:nvPr>
            <p:ph idx="1"/>
          </p:nvPr>
        </p:nvSpPr>
        <p:spPr>
          <a:xfrm>
            <a:off x="838200" y="1307592"/>
            <a:ext cx="10515600" cy="4869371"/>
          </a:xfrm>
        </p:spPr>
        <p:txBody>
          <a:bodyPr>
            <a:normAutofit fontScale="92500" lnSpcReduction="20000"/>
          </a:bodyPr>
          <a:lstStyle/>
          <a:p>
            <a:pPr marL="0" lvl="0" indent="0">
              <a:buNone/>
            </a:pPr>
            <a:r>
              <a:rPr lang="en-IN" b="1" dirty="0" smtClean="0"/>
              <a:t>Define </a:t>
            </a:r>
            <a:r>
              <a:rPr lang="en-IN" b="1" dirty="0"/>
              <a:t>Alert Conditions</a:t>
            </a:r>
            <a:r>
              <a:rPr lang="en-IN" dirty="0"/>
              <a:t>:</a:t>
            </a:r>
            <a:endParaRPr lang="en-IN" sz="2400" dirty="0"/>
          </a:p>
          <a:p>
            <a:pPr marL="457200" lvl="1" indent="0">
              <a:buNone/>
            </a:pPr>
            <a:r>
              <a:rPr lang="en-IN" dirty="0"/>
              <a:t>Example: Alert if error rate &gt; 5% for more than 2 minutes.</a:t>
            </a:r>
            <a:endParaRPr lang="en-IN" sz="2000" dirty="0"/>
          </a:p>
          <a:p>
            <a:pPr marL="0" lvl="0" indent="0">
              <a:buNone/>
            </a:pPr>
            <a:r>
              <a:rPr lang="en-IN" b="1" dirty="0"/>
              <a:t>Choose Alert Channels</a:t>
            </a:r>
            <a:r>
              <a:rPr lang="en-IN" dirty="0"/>
              <a:t>:</a:t>
            </a:r>
            <a:endParaRPr lang="en-IN" sz="2400" dirty="0"/>
          </a:p>
          <a:p>
            <a:pPr marL="457200" lvl="1" indent="0">
              <a:buNone/>
            </a:pPr>
            <a:r>
              <a:rPr lang="en-IN" dirty="0"/>
              <a:t>Email, Slack, </a:t>
            </a:r>
            <a:r>
              <a:rPr lang="en-IN" dirty="0" err="1"/>
              <a:t>PagerDuty</a:t>
            </a:r>
            <a:r>
              <a:rPr lang="en-IN" dirty="0"/>
              <a:t>, SMS.</a:t>
            </a:r>
            <a:endParaRPr lang="en-IN" sz="2000" dirty="0"/>
          </a:p>
          <a:p>
            <a:pPr marL="0" lvl="0" indent="0">
              <a:buNone/>
            </a:pPr>
            <a:r>
              <a:rPr lang="en-IN" b="1" dirty="0"/>
              <a:t>Set Up Alerts in Tools</a:t>
            </a:r>
            <a:r>
              <a:rPr lang="en-IN" dirty="0"/>
              <a:t>:</a:t>
            </a:r>
            <a:endParaRPr lang="en-IN" sz="2400" dirty="0"/>
          </a:p>
          <a:p>
            <a:pPr marL="457200" lvl="1" indent="0">
              <a:buNone/>
            </a:pPr>
            <a:r>
              <a:rPr lang="en-IN" dirty="0" err="1"/>
              <a:t>Datadog</a:t>
            </a:r>
            <a:r>
              <a:rPr lang="en-IN" dirty="0"/>
              <a:t>: Create monitors for latency, error rates, etc.</a:t>
            </a:r>
            <a:endParaRPr lang="en-IN" sz="2000" dirty="0"/>
          </a:p>
          <a:p>
            <a:pPr marL="457200" lvl="1" indent="0">
              <a:buNone/>
            </a:pPr>
            <a:r>
              <a:rPr lang="en-IN" dirty="0"/>
              <a:t>AWS </a:t>
            </a:r>
            <a:r>
              <a:rPr lang="en-IN" dirty="0" err="1"/>
              <a:t>CloudWatch</a:t>
            </a:r>
            <a:r>
              <a:rPr lang="en-IN" dirty="0"/>
              <a:t>: Set alarms for API Gateway metrics.</a:t>
            </a:r>
            <a:endParaRPr lang="en-IN" sz="2000" dirty="0"/>
          </a:p>
          <a:p>
            <a:pPr marL="0" indent="0">
              <a:buNone/>
            </a:pPr>
            <a:r>
              <a:rPr lang="en-IN" b="1" dirty="0"/>
              <a:t>Example: Setting an Alert in </a:t>
            </a:r>
            <a:r>
              <a:rPr lang="en-IN" b="1" dirty="0" err="1"/>
              <a:t>Datadog</a:t>
            </a:r>
            <a:endParaRPr lang="en-IN" sz="2000" dirty="0"/>
          </a:p>
          <a:p>
            <a:pPr marL="0" lvl="0" indent="0">
              <a:buNone/>
            </a:pPr>
            <a:r>
              <a:rPr lang="en-IN" b="1" dirty="0"/>
              <a:t>Condition</a:t>
            </a:r>
            <a:r>
              <a:rPr lang="en-IN" dirty="0"/>
              <a:t>: Latency &gt; 500ms for more than 2 minutes.</a:t>
            </a:r>
            <a:endParaRPr lang="en-IN" sz="2400" dirty="0"/>
          </a:p>
          <a:p>
            <a:pPr marL="0" lvl="0" indent="0">
              <a:buNone/>
            </a:pPr>
            <a:r>
              <a:rPr lang="en-IN" b="1" dirty="0"/>
              <a:t>Steps</a:t>
            </a:r>
            <a:r>
              <a:rPr lang="en-IN" dirty="0"/>
              <a:t>:</a:t>
            </a:r>
            <a:endParaRPr lang="en-IN" sz="2400" dirty="0"/>
          </a:p>
          <a:p>
            <a:pPr marL="457200" lvl="1" indent="0">
              <a:buNone/>
            </a:pPr>
            <a:r>
              <a:rPr lang="en-IN" dirty="0"/>
              <a:t>Go to Monitors → Create Monitor.</a:t>
            </a:r>
            <a:endParaRPr lang="en-IN" sz="2000" dirty="0"/>
          </a:p>
          <a:p>
            <a:pPr marL="457200" lvl="1" indent="0">
              <a:buNone/>
            </a:pPr>
            <a:r>
              <a:rPr lang="en-IN" dirty="0"/>
              <a:t>Select "API Gateway Metrics."</a:t>
            </a:r>
            <a:endParaRPr lang="en-IN" sz="2000" dirty="0"/>
          </a:p>
          <a:p>
            <a:pPr marL="457200" lvl="1" indent="0">
              <a:buNone/>
            </a:pPr>
            <a:r>
              <a:rPr lang="en-IN" dirty="0"/>
              <a:t>Define the threshold and notification settings.</a:t>
            </a:r>
            <a:endParaRPr lang="en-IN" sz="2000" dirty="0"/>
          </a:p>
          <a:p>
            <a:endParaRPr lang="en-IN" dirty="0"/>
          </a:p>
        </p:txBody>
      </p:sp>
    </p:spTree>
    <p:extLst>
      <p:ext uri="{BB962C8B-B14F-4D97-AF65-F5344CB8AC3E}">
        <p14:creationId xmlns:p14="http://schemas.microsoft.com/office/powerpoint/2010/main" val="390441421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0755"/>
          </a:xfrm>
        </p:spPr>
        <p:txBody>
          <a:bodyPr>
            <a:normAutofit fontScale="90000"/>
          </a:bodyPr>
          <a:lstStyle/>
          <a:p>
            <a:r>
              <a:rPr lang="en-IN" b="1" dirty="0"/>
              <a:t>3. Monitor Usage and Traffic</a:t>
            </a: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b="1" dirty="0" smtClean="0"/>
              <a:t>Purpose</a:t>
            </a:r>
            <a:endParaRPr lang="en-IN" dirty="0"/>
          </a:p>
          <a:p>
            <a:pPr marL="457200" lvl="1" indent="0">
              <a:buNone/>
            </a:pPr>
            <a:r>
              <a:rPr lang="en-IN" dirty="0"/>
              <a:t>Monitoring API traffic provides insights into usage patterns, identifies potential bottlenecks, and helps detect malicious activities.</a:t>
            </a:r>
          </a:p>
          <a:p>
            <a:pPr marL="0" indent="0">
              <a:buNone/>
            </a:pPr>
            <a:r>
              <a:rPr lang="en-IN" b="1" dirty="0"/>
              <a:t>Key Areas to Monitor</a:t>
            </a:r>
            <a:endParaRPr lang="en-IN" sz="2000" dirty="0"/>
          </a:p>
          <a:p>
            <a:pPr marL="0" lvl="0" indent="0">
              <a:buNone/>
            </a:pPr>
            <a:r>
              <a:rPr lang="en-IN" b="1" dirty="0"/>
              <a:t>Traffic Patterns</a:t>
            </a:r>
            <a:r>
              <a:rPr lang="en-IN" dirty="0"/>
              <a:t>:</a:t>
            </a:r>
            <a:endParaRPr lang="en-IN" sz="2400" dirty="0"/>
          </a:p>
          <a:p>
            <a:pPr marL="457200" lvl="1" indent="0">
              <a:buNone/>
            </a:pPr>
            <a:r>
              <a:rPr lang="en-IN" dirty="0"/>
              <a:t>Peak usage times, traffic spikes.</a:t>
            </a:r>
            <a:endParaRPr lang="en-IN" sz="2000" dirty="0"/>
          </a:p>
          <a:p>
            <a:pPr marL="0" lvl="0" indent="0">
              <a:buNone/>
            </a:pPr>
            <a:r>
              <a:rPr lang="en-IN" b="1" dirty="0"/>
              <a:t>User </a:t>
            </a:r>
            <a:r>
              <a:rPr lang="en-IN" b="1" dirty="0" err="1"/>
              <a:t>Behavior</a:t>
            </a:r>
            <a:r>
              <a:rPr lang="en-IN" dirty="0"/>
              <a:t>:</a:t>
            </a:r>
            <a:endParaRPr lang="en-IN" sz="2400" dirty="0"/>
          </a:p>
          <a:p>
            <a:pPr marL="457200" lvl="1" indent="0">
              <a:buNone/>
            </a:pPr>
            <a:r>
              <a:rPr lang="en-IN" dirty="0"/>
              <a:t>Identify high-usage users or clients.</a:t>
            </a:r>
            <a:endParaRPr lang="en-IN" sz="2000" dirty="0"/>
          </a:p>
          <a:p>
            <a:pPr marL="0" lvl="0" indent="0">
              <a:buNone/>
            </a:pPr>
            <a:r>
              <a:rPr lang="en-IN" b="1" dirty="0"/>
              <a:t>Geographical Data</a:t>
            </a:r>
            <a:r>
              <a:rPr lang="en-IN" dirty="0"/>
              <a:t>:</a:t>
            </a:r>
            <a:endParaRPr lang="en-IN" sz="2400" dirty="0"/>
          </a:p>
          <a:p>
            <a:pPr marL="457200" lvl="1" indent="0">
              <a:buNone/>
            </a:pPr>
            <a:r>
              <a:rPr lang="en-IN" dirty="0"/>
              <a:t>Traffic distribution by region.</a:t>
            </a:r>
            <a:endParaRPr lang="en-IN" sz="2000" dirty="0"/>
          </a:p>
          <a:p>
            <a:pPr marL="0" lvl="0" indent="0">
              <a:buNone/>
            </a:pPr>
            <a:r>
              <a:rPr lang="en-IN" b="1" dirty="0"/>
              <a:t>API Gateway Metrics</a:t>
            </a:r>
            <a:r>
              <a:rPr lang="en-IN" dirty="0"/>
              <a:t>:</a:t>
            </a:r>
            <a:endParaRPr lang="en-IN" sz="2400" dirty="0"/>
          </a:p>
          <a:p>
            <a:pPr marL="457200" lvl="1" indent="0">
              <a:buNone/>
            </a:pPr>
            <a:r>
              <a:rPr lang="en-IN" dirty="0"/>
              <a:t>Request counts, latency, error rates.</a:t>
            </a:r>
            <a:endParaRPr lang="en-IN" sz="2000" dirty="0"/>
          </a:p>
          <a:p>
            <a:endParaRPr lang="en-IN" dirty="0"/>
          </a:p>
        </p:txBody>
      </p:sp>
    </p:spTree>
    <p:extLst>
      <p:ext uri="{BB962C8B-B14F-4D97-AF65-F5344CB8AC3E}">
        <p14:creationId xmlns:p14="http://schemas.microsoft.com/office/powerpoint/2010/main" val="251738225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Tools for Monitoring</a:t>
            </a:r>
            <a:r>
              <a:rPr lang="en-IN" sz="3600" dirty="0"/>
              <a:t/>
            </a:r>
            <a:br>
              <a:rPr lang="en-IN" sz="3600" dirty="0"/>
            </a:br>
            <a:endParaRPr lang="en-IN" dirty="0"/>
          </a:p>
        </p:txBody>
      </p:sp>
      <p:sp>
        <p:nvSpPr>
          <p:cNvPr id="3" name="Content Placeholder 2"/>
          <p:cNvSpPr>
            <a:spLocks noGrp="1"/>
          </p:cNvSpPr>
          <p:nvPr>
            <p:ph idx="1"/>
          </p:nvPr>
        </p:nvSpPr>
        <p:spPr/>
        <p:txBody>
          <a:bodyPr/>
          <a:lstStyle/>
          <a:p>
            <a:pPr lvl="0"/>
            <a:r>
              <a:rPr lang="en-IN" b="1" dirty="0" smtClean="0"/>
              <a:t>API </a:t>
            </a:r>
            <a:r>
              <a:rPr lang="en-IN" b="1" dirty="0"/>
              <a:t>Gateway Metrics</a:t>
            </a:r>
            <a:r>
              <a:rPr lang="en-IN" dirty="0"/>
              <a:t>:</a:t>
            </a:r>
            <a:endParaRPr lang="en-IN" sz="2400" dirty="0"/>
          </a:p>
          <a:p>
            <a:pPr lvl="1"/>
            <a:r>
              <a:rPr lang="en-IN" dirty="0"/>
              <a:t>AWS API Gateway, Azure API Management.</a:t>
            </a:r>
            <a:endParaRPr lang="en-IN" sz="2000" dirty="0"/>
          </a:p>
          <a:p>
            <a:pPr lvl="0"/>
            <a:r>
              <a:rPr lang="en-IN" b="1" dirty="0"/>
              <a:t>Traffic Analysis Tools</a:t>
            </a:r>
            <a:r>
              <a:rPr lang="en-IN" dirty="0"/>
              <a:t>:</a:t>
            </a:r>
            <a:endParaRPr lang="en-IN" sz="2400" dirty="0"/>
          </a:p>
          <a:p>
            <a:pPr marL="457200" lvl="1" indent="0">
              <a:buNone/>
            </a:pPr>
            <a:r>
              <a:rPr lang="en-IN" dirty="0"/>
              <a:t>ELK Stack (</a:t>
            </a:r>
            <a:r>
              <a:rPr lang="en-IN" dirty="0" err="1"/>
              <a:t>Elasticsearch</a:t>
            </a:r>
            <a:r>
              <a:rPr lang="en-IN" dirty="0"/>
              <a:t>, </a:t>
            </a:r>
            <a:r>
              <a:rPr lang="en-IN" dirty="0" err="1"/>
              <a:t>Logstash</a:t>
            </a:r>
            <a:r>
              <a:rPr lang="en-IN" dirty="0"/>
              <a:t>, </a:t>
            </a:r>
            <a:r>
              <a:rPr lang="en-IN" dirty="0" err="1"/>
              <a:t>Kibana</a:t>
            </a:r>
            <a:r>
              <a:rPr lang="en-IN" dirty="0"/>
              <a:t>), </a:t>
            </a:r>
            <a:r>
              <a:rPr lang="en-IN" dirty="0" err="1"/>
              <a:t>Splunk</a:t>
            </a:r>
            <a:r>
              <a:rPr lang="en-IN" dirty="0" smtClean="0"/>
              <a:t>.</a:t>
            </a:r>
            <a:r>
              <a:rPr lang="en-IN" b="1" dirty="0"/>
              <a:t> </a:t>
            </a:r>
            <a:endParaRPr lang="en-IN" b="1" dirty="0"/>
          </a:p>
          <a:p>
            <a:pPr marL="457200" lvl="1" indent="0">
              <a:buNone/>
            </a:pPr>
            <a:endParaRPr lang="en-IN" b="1" dirty="0"/>
          </a:p>
          <a:p>
            <a:pPr marL="457200" lvl="1" indent="0">
              <a:buNone/>
            </a:pPr>
            <a:r>
              <a:rPr lang="en-IN" b="1" dirty="0" smtClean="0"/>
              <a:t>Best </a:t>
            </a:r>
            <a:r>
              <a:rPr lang="en-IN" b="1" dirty="0"/>
              <a:t>Practices</a:t>
            </a:r>
            <a:endParaRPr lang="en-IN" dirty="0"/>
          </a:p>
          <a:p>
            <a:pPr marL="457200" lvl="1" indent="0">
              <a:buNone/>
            </a:pPr>
            <a:r>
              <a:rPr lang="en-IN" dirty="0"/>
              <a:t>Set traffic rate limits to prevent abuse.</a:t>
            </a:r>
          </a:p>
          <a:p>
            <a:pPr marL="457200" lvl="1" indent="0">
              <a:buNone/>
            </a:pPr>
            <a:r>
              <a:rPr lang="en-IN" dirty="0"/>
              <a:t>Use dashboards to visualize traffic trends and anomalies.</a:t>
            </a:r>
          </a:p>
          <a:p>
            <a:endParaRPr lang="en-IN" dirty="0"/>
          </a:p>
        </p:txBody>
      </p:sp>
    </p:spTree>
    <p:extLst>
      <p:ext uri="{BB962C8B-B14F-4D97-AF65-F5344CB8AC3E}">
        <p14:creationId xmlns:p14="http://schemas.microsoft.com/office/powerpoint/2010/main" val="347552660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4. </a:t>
            </a:r>
            <a:r>
              <a:rPr lang="en-IN" b="1" dirty="0" err="1"/>
              <a:t>Analyze</a:t>
            </a:r>
            <a:r>
              <a:rPr lang="en-IN" b="1" dirty="0"/>
              <a:t> API Logs</a:t>
            </a:r>
            <a:r>
              <a:rPr lang="en-IN" dirty="0"/>
              <a:t/>
            </a:r>
            <a:br>
              <a:rPr lang="en-IN" dirty="0"/>
            </a:b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b="1" dirty="0" smtClean="0"/>
              <a:t>Purpose</a:t>
            </a:r>
            <a:endParaRPr lang="en-IN" dirty="0"/>
          </a:p>
          <a:p>
            <a:pPr marL="457200" lvl="1" indent="0">
              <a:buNone/>
            </a:pPr>
            <a:r>
              <a:rPr lang="en-IN" dirty="0"/>
              <a:t>Logs provide detailed insights into API </a:t>
            </a:r>
            <a:r>
              <a:rPr lang="en-IN" dirty="0" err="1"/>
              <a:t>behavior</a:t>
            </a:r>
            <a:r>
              <a:rPr lang="en-IN" dirty="0"/>
              <a:t>, errors, and user interactions, enabling debugging, optimization, and security monitoring</a:t>
            </a:r>
            <a:r>
              <a:rPr lang="en-IN" dirty="0" smtClean="0"/>
              <a:t>.</a:t>
            </a:r>
          </a:p>
          <a:p>
            <a:pPr marL="0" indent="0">
              <a:buNone/>
            </a:pPr>
            <a:r>
              <a:rPr lang="en-IN" b="1" dirty="0"/>
              <a:t>Types of Logs</a:t>
            </a:r>
            <a:endParaRPr lang="en-IN" sz="2000" dirty="0"/>
          </a:p>
          <a:p>
            <a:pPr marL="0" lvl="0" indent="0">
              <a:buNone/>
            </a:pPr>
            <a:r>
              <a:rPr lang="en-IN" b="1" dirty="0"/>
              <a:t>Access Logs</a:t>
            </a:r>
            <a:r>
              <a:rPr lang="en-IN" dirty="0"/>
              <a:t>:</a:t>
            </a:r>
            <a:endParaRPr lang="en-IN" sz="2400" dirty="0"/>
          </a:p>
          <a:p>
            <a:pPr marL="457200" lvl="1" indent="0">
              <a:buNone/>
            </a:pPr>
            <a:r>
              <a:rPr lang="en-IN" dirty="0"/>
              <a:t>Track request details: endpoint, method, IP, user agent.</a:t>
            </a:r>
            <a:endParaRPr lang="en-IN" sz="2000" dirty="0"/>
          </a:p>
          <a:p>
            <a:pPr marL="0" lvl="0" indent="0">
              <a:buNone/>
            </a:pPr>
            <a:r>
              <a:rPr lang="en-IN" b="1" dirty="0"/>
              <a:t>Error Logs</a:t>
            </a:r>
            <a:r>
              <a:rPr lang="en-IN" dirty="0"/>
              <a:t>:</a:t>
            </a:r>
            <a:endParaRPr lang="en-IN" sz="2400" dirty="0"/>
          </a:p>
          <a:p>
            <a:pPr marL="457200" lvl="1" indent="0">
              <a:buNone/>
            </a:pPr>
            <a:r>
              <a:rPr lang="en-IN" dirty="0"/>
              <a:t>Record errors and stack traces for debugging.</a:t>
            </a:r>
            <a:endParaRPr lang="en-IN" sz="2000" dirty="0"/>
          </a:p>
          <a:p>
            <a:pPr marL="0" lvl="0" indent="0">
              <a:buNone/>
            </a:pPr>
            <a:r>
              <a:rPr lang="en-IN" b="1" dirty="0"/>
              <a:t>Transaction Logs</a:t>
            </a:r>
            <a:r>
              <a:rPr lang="en-IN" dirty="0"/>
              <a:t>:</a:t>
            </a:r>
            <a:endParaRPr lang="en-IN" sz="2400" dirty="0"/>
          </a:p>
          <a:p>
            <a:pPr marL="457200" lvl="1" indent="0">
              <a:buNone/>
            </a:pPr>
            <a:r>
              <a:rPr lang="en-IN" dirty="0"/>
              <a:t>Capture detailed interactions, such as database queries.</a:t>
            </a:r>
            <a:endParaRPr lang="en-IN" sz="2000" dirty="0"/>
          </a:p>
          <a:p>
            <a:endParaRPr lang="en-IN" dirty="0"/>
          </a:p>
        </p:txBody>
      </p:sp>
    </p:spTree>
    <p:extLst>
      <p:ext uri="{BB962C8B-B14F-4D97-AF65-F5344CB8AC3E}">
        <p14:creationId xmlns:p14="http://schemas.microsoft.com/office/powerpoint/2010/main" val="158713996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0131"/>
          </a:xfrm>
        </p:spPr>
        <p:txBody>
          <a:bodyPr>
            <a:normAutofit fontScale="90000"/>
          </a:bodyPr>
          <a:lstStyle/>
          <a:p>
            <a:r>
              <a:rPr lang="en-IN" b="1" dirty="0"/>
              <a:t>Log Analysis Workflow</a:t>
            </a:r>
            <a:r>
              <a:rPr lang="en-IN" sz="3600" dirty="0"/>
              <a:t/>
            </a:r>
            <a:br>
              <a:rPr lang="en-IN" sz="3600" dirty="0"/>
            </a:br>
            <a:endParaRPr lang="en-IN" dirty="0"/>
          </a:p>
        </p:txBody>
      </p:sp>
      <p:sp>
        <p:nvSpPr>
          <p:cNvPr id="3" name="Content Placeholder 2"/>
          <p:cNvSpPr>
            <a:spLocks noGrp="1"/>
          </p:cNvSpPr>
          <p:nvPr>
            <p:ph idx="1"/>
          </p:nvPr>
        </p:nvSpPr>
        <p:spPr>
          <a:xfrm>
            <a:off x="838200" y="758952"/>
            <a:ext cx="5864352" cy="6016752"/>
          </a:xfrm>
        </p:spPr>
        <p:txBody>
          <a:bodyPr>
            <a:normAutofit/>
          </a:bodyPr>
          <a:lstStyle/>
          <a:p>
            <a:pPr marL="0" lvl="0" indent="0">
              <a:buNone/>
            </a:pPr>
            <a:r>
              <a:rPr lang="en-IN" b="1" dirty="0" smtClean="0"/>
              <a:t>Centralize </a:t>
            </a:r>
            <a:r>
              <a:rPr lang="en-IN" b="1" dirty="0"/>
              <a:t>Logs</a:t>
            </a:r>
            <a:r>
              <a:rPr lang="en-IN" dirty="0"/>
              <a:t>:</a:t>
            </a:r>
            <a:endParaRPr lang="en-IN" sz="2400" dirty="0"/>
          </a:p>
          <a:p>
            <a:pPr marL="457200" lvl="1" indent="0">
              <a:buNone/>
            </a:pPr>
            <a:r>
              <a:rPr lang="en-IN" dirty="0"/>
              <a:t>Use a centralized logging system like ELK Stack or </a:t>
            </a:r>
            <a:r>
              <a:rPr lang="en-IN" dirty="0" err="1"/>
              <a:t>Splunk</a:t>
            </a:r>
            <a:r>
              <a:rPr lang="en-IN" dirty="0"/>
              <a:t>.</a:t>
            </a:r>
            <a:endParaRPr lang="en-IN" sz="2000" dirty="0"/>
          </a:p>
          <a:p>
            <a:pPr marL="0" lvl="0" indent="0">
              <a:buNone/>
            </a:pPr>
            <a:r>
              <a:rPr lang="en-IN" b="1" dirty="0"/>
              <a:t>Define Log Patterns</a:t>
            </a:r>
            <a:r>
              <a:rPr lang="en-IN" dirty="0"/>
              <a:t>:</a:t>
            </a:r>
            <a:endParaRPr lang="en-IN" sz="2400" dirty="0"/>
          </a:p>
          <a:p>
            <a:pPr marL="457200" lvl="1" indent="0">
              <a:buNone/>
            </a:pPr>
            <a:r>
              <a:rPr lang="en-IN" dirty="0"/>
              <a:t>Filter logs by endpoint, user, or error type.</a:t>
            </a:r>
            <a:endParaRPr lang="en-IN" sz="2000" dirty="0"/>
          </a:p>
          <a:p>
            <a:pPr marL="0" lvl="0" indent="0">
              <a:buNone/>
            </a:pPr>
            <a:r>
              <a:rPr lang="en-IN" b="1" dirty="0"/>
              <a:t>Automate Analysis</a:t>
            </a:r>
            <a:r>
              <a:rPr lang="en-IN" dirty="0"/>
              <a:t>:</a:t>
            </a:r>
            <a:endParaRPr lang="en-IN" sz="2400" dirty="0"/>
          </a:p>
          <a:p>
            <a:pPr marL="0" indent="0">
              <a:buNone/>
            </a:pPr>
            <a:r>
              <a:rPr lang="en-IN" dirty="0"/>
              <a:t>Set up alerts for specific log patterns or anomalies</a:t>
            </a:r>
            <a:r>
              <a:rPr lang="en-IN" dirty="0" smtClean="0"/>
              <a:t>.</a:t>
            </a:r>
          </a:p>
          <a:p>
            <a:endParaRPr lang="en-IN" dirty="0"/>
          </a:p>
        </p:txBody>
      </p:sp>
      <p:sp>
        <p:nvSpPr>
          <p:cNvPr id="4" name="TextBox 3"/>
          <p:cNvSpPr txBox="1"/>
          <p:nvPr/>
        </p:nvSpPr>
        <p:spPr>
          <a:xfrm>
            <a:off x="6787299" y="1569846"/>
            <a:ext cx="5071622" cy="4247317"/>
          </a:xfrm>
          <a:prstGeom prst="rect">
            <a:avLst/>
          </a:prstGeom>
          <a:solidFill>
            <a:schemeClr val="accent4">
              <a:lumMod val="40000"/>
              <a:lumOff val="60000"/>
            </a:schemeClr>
          </a:solidFill>
        </p:spPr>
        <p:txBody>
          <a:bodyPr wrap="square" rtlCol="0">
            <a:spAutoFit/>
          </a:bodyPr>
          <a:lstStyle/>
          <a:p>
            <a:r>
              <a:rPr lang="en-IN" b="1" dirty="0"/>
              <a:t>Example Log Analysis in ELK Stack</a:t>
            </a:r>
            <a:endParaRPr lang="en-IN" sz="2000" dirty="0"/>
          </a:p>
          <a:p>
            <a:pPr lvl="0"/>
            <a:r>
              <a:rPr lang="en-IN" b="1" dirty="0"/>
              <a:t>Setup</a:t>
            </a:r>
            <a:r>
              <a:rPr lang="en-IN" dirty="0"/>
              <a:t>:</a:t>
            </a:r>
            <a:endParaRPr lang="en-IN" sz="2400" dirty="0"/>
          </a:p>
          <a:p>
            <a:pPr lvl="1"/>
            <a:r>
              <a:rPr lang="en-IN" dirty="0"/>
              <a:t>Use </a:t>
            </a:r>
            <a:r>
              <a:rPr lang="en-IN" dirty="0" err="1"/>
              <a:t>Filebeat</a:t>
            </a:r>
            <a:r>
              <a:rPr lang="en-IN" dirty="0"/>
              <a:t> to ship logs to </a:t>
            </a:r>
            <a:r>
              <a:rPr lang="en-IN" dirty="0" err="1"/>
              <a:t>Elasticsearch</a:t>
            </a:r>
            <a:r>
              <a:rPr lang="en-IN" dirty="0"/>
              <a:t>.</a:t>
            </a:r>
            <a:endParaRPr lang="en-IN" sz="2000" dirty="0"/>
          </a:p>
          <a:p>
            <a:pPr lvl="1"/>
            <a:r>
              <a:rPr lang="en-IN" dirty="0"/>
              <a:t>Create dashboards in </a:t>
            </a:r>
            <a:r>
              <a:rPr lang="en-IN" dirty="0" err="1"/>
              <a:t>Kibana</a:t>
            </a:r>
            <a:r>
              <a:rPr lang="en-IN" dirty="0"/>
              <a:t> to visualize API errors and performance.</a:t>
            </a:r>
            <a:endParaRPr lang="en-IN" sz="2000" dirty="0"/>
          </a:p>
          <a:p>
            <a:pPr lvl="0"/>
            <a:r>
              <a:rPr lang="en-IN" b="1" dirty="0"/>
              <a:t>Log Query</a:t>
            </a:r>
            <a:r>
              <a:rPr lang="en-IN" dirty="0"/>
              <a:t>:</a:t>
            </a:r>
            <a:endParaRPr lang="en-IN" sz="2400" dirty="0"/>
          </a:p>
          <a:p>
            <a:pPr lvl="1"/>
            <a:r>
              <a:rPr lang="en-IN" dirty="0"/>
              <a:t>Find all 500 errors:</a:t>
            </a:r>
            <a:endParaRPr lang="en-IN" sz="2000" dirty="0"/>
          </a:p>
          <a:p>
            <a:r>
              <a:rPr lang="en-IN" dirty="0" smtClean="0"/>
              <a:t>{</a:t>
            </a:r>
            <a:endParaRPr lang="en-IN" sz="3600" dirty="0"/>
          </a:p>
          <a:p>
            <a:r>
              <a:rPr lang="en-IN" dirty="0"/>
              <a:t>    "query": {</a:t>
            </a:r>
            <a:endParaRPr lang="en-IN" sz="3600" dirty="0"/>
          </a:p>
          <a:p>
            <a:r>
              <a:rPr lang="en-IN" dirty="0"/>
              <a:t>        "match": {</a:t>
            </a:r>
            <a:endParaRPr lang="en-IN" sz="3600" dirty="0"/>
          </a:p>
          <a:p>
            <a:r>
              <a:rPr lang="en-IN" dirty="0"/>
              <a:t>            "</a:t>
            </a:r>
            <a:r>
              <a:rPr lang="en-IN" dirty="0" err="1"/>
              <a:t>status_code</a:t>
            </a:r>
            <a:r>
              <a:rPr lang="en-IN" dirty="0"/>
              <a:t>": "500"</a:t>
            </a:r>
            <a:endParaRPr lang="en-IN" sz="3600" dirty="0"/>
          </a:p>
          <a:p>
            <a:r>
              <a:rPr lang="en-IN" dirty="0"/>
              <a:t>        }</a:t>
            </a:r>
            <a:endParaRPr lang="en-IN" sz="3600" dirty="0"/>
          </a:p>
          <a:p>
            <a:r>
              <a:rPr lang="en-IN" dirty="0"/>
              <a:t>    }</a:t>
            </a:r>
            <a:endParaRPr lang="en-IN" sz="3600" dirty="0"/>
          </a:p>
          <a:p>
            <a:r>
              <a:rPr lang="en-IN" dirty="0"/>
              <a:t>}</a:t>
            </a:r>
            <a:endParaRPr lang="en-IN" sz="3600" dirty="0"/>
          </a:p>
          <a:p>
            <a:endParaRPr lang="en-IN" dirty="0"/>
          </a:p>
        </p:txBody>
      </p:sp>
    </p:spTree>
    <p:extLst>
      <p:ext uri="{BB962C8B-B14F-4D97-AF65-F5344CB8AC3E}">
        <p14:creationId xmlns:p14="http://schemas.microsoft.com/office/powerpoint/2010/main" val="86997271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5. Use A/B Testing</a:t>
            </a:r>
            <a:r>
              <a:rPr lang="en-IN" dirty="0"/>
              <a:t/>
            </a:r>
            <a:br>
              <a:rPr lang="en-IN" dirty="0"/>
            </a:br>
            <a:endParaRPr lang="en-IN" dirty="0"/>
          </a:p>
        </p:txBody>
      </p:sp>
      <p:sp>
        <p:nvSpPr>
          <p:cNvPr id="3" name="Content Placeholder 2"/>
          <p:cNvSpPr>
            <a:spLocks noGrp="1"/>
          </p:cNvSpPr>
          <p:nvPr>
            <p:ph idx="1"/>
          </p:nvPr>
        </p:nvSpPr>
        <p:spPr>
          <a:xfrm>
            <a:off x="838200" y="1261872"/>
            <a:ext cx="10515600" cy="4915091"/>
          </a:xfrm>
        </p:spPr>
        <p:txBody>
          <a:bodyPr>
            <a:normAutofit fontScale="92500" lnSpcReduction="10000"/>
          </a:bodyPr>
          <a:lstStyle/>
          <a:p>
            <a:pPr marL="0" indent="0">
              <a:buNone/>
            </a:pPr>
            <a:r>
              <a:rPr lang="en-IN" b="1" dirty="0" smtClean="0"/>
              <a:t>Purpose</a:t>
            </a:r>
            <a:endParaRPr lang="en-IN" dirty="0"/>
          </a:p>
          <a:p>
            <a:pPr marL="457200" lvl="1" indent="0">
              <a:buNone/>
            </a:pPr>
            <a:r>
              <a:rPr lang="en-IN" dirty="0"/>
              <a:t>A/B testing evaluates the impact of changes in your API by comparing the performance or </a:t>
            </a:r>
            <a:r>
              <a:rPr lang="en-IN" dirty="0" err="1"/>
              <a:t>behavior</a:t>
            </a:r>
            <a:r>
              <a:rPr lang="en-IN" dirty="0"/>
              <a:t> of two or more versions.</a:t>
            </a:r>
          </a:p>
          <a:p>
            <a:pPr marL="0" indent="0">
              <a:buNone/>
            </a:pPr>
            <a:r>
              <a:rPr lang="en-IN" b="1" dirty="0"/>
              <a:t>Steps to Perform A/B Testing</a:t>
            </a:r>
            <a:endParaRPr lang="en-IN" sz="2000" dirty="0"/>
          </a:p>
          <a:p>
            <a:pPr marL="0" lvl="0" indent="0">
              <a:buNone/>
            </a:pPr>
            <a:r>
              <a:rPr lang="en-IN" b="1" dirty="0"/>
              <a:t>Define Goals</a:t>
            </a:r>
            <a:r>
              <a:rPr lang="en-IN" dirty="0"/>
              <a:t>:</a:t>
            </a:r>
            <a:endParaRPr lang="en-IN" sz="2400" dirty="0"/>
          </a:p>
          <a:p>
            <a:pPr marL="457200" lvl="1" indent="0">
              <a:buNone/>
            </a:pPr>
            <a:r>
              <a:rPr lang="en-IN" dirty="0"/>
              <a:t>Example: Reduce response time, increase successful API calls.</a:t>
            </a:r>
            <a:endParaRPr lang="en-IN" sz="2000" dirty="0"/>
          </a:p>
          <a:p>
            <a:pPr marL="0" lvl="0" indent="0">
              <a:buNone/>
            </a:pPr>
            <a:r>
              <a:rPr lang="en-IN" b="1" dirty="0"/>
              <a:t>Split Traffic</a:t>
            </a:r>
            <a:r>
              <a:rPr lang="en-IN" dirty="0"/>
              <a:t>:</a:t>
            </a:r>
            <a:endParaRPr lang="en-IN" sz="2400" dirty="0"/>
          </a:p>
          <a:p>
            <a:pPr marL="457200" lvl="1" indent="0">
              <a:buNone/>
            </a:pPr>
            <a:r>
              <a:rPr lang="en-IN" dirty="0"/>
              <a:t>Route a percentage of traffic to the new version of the API.</a:t>
            </a:r>
            <a:endParaRPr lang="en-IN" sz="2000" dirty="0"/>
          </a:p>
          <a:p>
            <a:pPr marL="457200" lvl="1" indent="0">
              <a:buNone/>
            </a:pPr>
            <a:r>
              <a:rPr lang="en-IN" dirty="0"/>
              <a:t>Example: 50% to v1, 50% to v2.</a:t>
            </a:r>
            <a:endParaRPr lang="en-IN" sz="2000" dirty="0"/>
          </a:p>
          <a:p>
            <a:pPr marL="0" lvl="0" indent="0">
              <a:buNone/>
            </a:pPr>
            <a:r>
              <a:rPr lang="en-IN" b="1" dirty="0"/>
              <a:t>Measure Metrics</a:t>
            </a:r>
            <a:r>
              <a:rPr lang="en-IN" dirty="0"/>
              <a:t>:</a:t>
            </a:r>
            <a:endParaRPr lang="en-IN" sz="2400" dirty="0"/>
          </a:p>
          <a:p>
            <a:pPr marL="457200" lvl="1" indent="0">
              <a:buNone/>
            </a:pPr>
            <a:r>
              <a:rPr lang="en-IN" dirty="0"/>
              <a:t>Compare key metrics like latency, error rates, and user satisfaction.</a:t>
            </a:r>
            <a:endParaRPr lang="en-IN" sz="2000" dirty="0"/>
          </a:p>
          <a:p>
            <a:pPr marL="0" lvl="0" indent="0">
              <a:buNone/>
            </a:pPr>
            <a:r>
              <a:rPr lang="en-IN" b="1" dirty="0" err="1"/>
              <a:t>Analyze</a:t>
            </a:r>
            <a:r>
              <a:rPr lang="en-IN" b="1" dirty="0"/>
              <a:t> Results</a:t>
            </a:r>
            <a:r>
              <a:rPr lang="en-IN" dirty="0"/>
              <a:t>:</a:t>
            </a:r>
            <a:endParaRPr lang="en-IN" sz="2400" dirty="0"/>
          </a:p>
          <a:p>
            <a:pPr marL="457200" lvl="1" indent="0">
              <a:buNone/>
            </a:pPr>
            <a:r>
              <a:rPr lang="en-IN" dirty="0"/>
              <a:t>Use statistical methods to determine if changes are significant.</a:t>
            </a:r>
            <a:endParaRPr lang="en-IN" sz="2000" dirty="0"/>
          </a:p>
          <a:p>
            <a:endParaRPr lang="en-IN" dirty="0"/>
          </a:p>
        </p:txBody>
      </p:sp>
    </p:spTree>
    <p:extLst>
      <p:ext uri="{BB962C8B-B14F-4D97-AF65-F5344CB8AC3E}">
        <p14:creationId xmlns:p14="http://schemas.microsoft.com/office/powerpoint/2010/main" val="134851455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Tools for A/B Testing</a:t>
            </a: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pPr lvl="0"/>
            <a:r>
              <a:rPr lang="en-IN" dirty="0" smtClean="0"/>
              <a:t>Feature </a:t>
            </a:r>
            <a:r>
              <a:rPr lang="en-IN" dirty="0"/>
              <a:t>management tools like </a:t>
            </a:r>
            <a:r>
              <a:rPr lang="en-IN" dirty="0" err="1"/>
              <a:t>LaunchDarkly</a:t>
            </a:r>
            <a:r>
              <a:rPr lang="en-IN" dirty="0"/>
              <a:t>.</a:t>
            </a:r>
          </a:p>
          <a:p>
            <a:pPr lvl="0"/>
            <a:r>
              <a:rPr lang="en-IN" dirty="0"/>
              <a:t>Custom traffic routing using API gateways (e.g., AWS API Gateway).</a:t>
            </a:r>
          </a:p>
          <a:p>
            <a:pPr marL="0" indent="0">
              <a:buNone/>
            </a:pPr>
            <a:r>
              <a:rPr lang="en-IN" b="1" dirty="0"/>
              <a:t>Example</a:t>
            </a:r>
            <a:endParaRPr lang="en-IN" sz="2000" dirty="0"/>
          </a:p>
          <a:p>
            <a:pPr lvl="0"/>
            <a:r>
              <a:rPr lang="en-IN" b="1" dirty="0"/>
              <a:t>Scenario</a:t>
            </a:r>
            <a:r>
              <a:rPr lang="en-IN" dirty="0"/>
              <a:t>: Test new caching logic in API v2.</a:t>
            </a:r>
            <a:endParaRPr lang="en-IN" sz="2400" dirty="0"/>
          </a:p>
          <a:p>
            <a:pPr lvl="0"/>
            <a:r>
              <a:rPr lang="en-IN" b="1" dirty="0"/>
              <a:t>Traffic Split</a:t>
            </a:r>
            <a:r>
              <a:rPr lang="en-IN" dirty="0"/>
              <a:t>:</a:t>
            </a:r>
            <a:endParaRPr lang="en-IN" sz="2400" dirty="0"/>
          </a:p>
          <a:p>
            <a:pPr lvl="1"/>
            <a:r>
              <a:rPr lang="en-IN" dirty="0"/>
              <a:t>v1: Standard logic.</a:t>
            </a:r>
            <a:endParaRPr lang="en-IN" sz="2000" dirty="0"/>
          </a:p>
          <a:p>
            <a:pPr lvl="1"/>
            <a:r>
              <a:rPr lang="en-IN" dirty="0"/>
              <a:t>v2: New caching logic.</a:t>
            </a:r>
            <a:endParaRPr lang="en-IN" sz="2000" dirty="0"/>
          </a:p>
          <a:p>
            <a:pPr lvl="0"/>
            <a:r>
              <a:rPr lang="en-IN" b="1" dirty="0"/>
              <a:t>Metrics</a:t>
            </a:r>
            <a:r>
              <a:rPr lang="en-IN" dirty="0"/>
              <a:t>:</a:t>
            </a:r>
            <a:endParaRPr lang="en-IN" sz="2400" dirty="0"/>
          </a:p>
          <a:p>
            <a:pPr lvl="1"/>
            <a:r>
              <a:rPr lang="en-IN" dirty="0"/>
              <a:t>Response time (v2 should be faster).</a:t>
            </a:r>
            <a:endParaRPr lang="en-IN" sz="2000" dirty="0"/>
          </a:p>
          <a:p>
            <a:r>
              <a:rPr lang="en-IN" dirty="0"/>
              <a:t>Error rate (v2 should not introduce new errors).</a:t>
            </a:r>
            <a:endParaRPr lang="en-IN" dirty="0"/>
          </a:p>
        </p:txBody>
      </p:sp>
    </p:spTree>
    <p:extLst>
      <p:ext uri="{BB962C8B-B14F-4D97-AF65-F5344CB8AC3E}">
        <p14:creationId xmlns:p14="http://schemas.microsoft.com/office/powerpoint/2010/main" val="55247416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6. Collect User Feedback</a:t>
            </a: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IN" b="1" dirty="0" smtClean="0"/>
              <a:t>Purpose</a:t>
            </a:r>
            <a:endParaRPr lang="en-IN" dirty="0"/>
          </a:p>
          <a:p>
            <a:pPr marL="457200" lvl="1" indent="0">
              <a:buNone/>
            </a:pPr>
            <a:r>
              <a:rPr lang="en-IN" dirty="0"/>
              <a:t>User feedback helps identify pain points, prioritize feature improvements, and ensure the API meets user expectations.</a:t>
            </a:r>
          </a:p>
          <a:p>
            <a:pPr marL="0" indent="0">
              <a:buNone/>
            </a:pPr>
            <a:r>
              <a:rPr lang="en-IN" b="1" dirty="0"/>
              <a:t>Methods to Collect Feedback</a:t>
            </a:r>
            <a:endParaRPr lang="en-IN" sz="2000" dirty="0"/>
          </a:p>
          <a:p>
            <a:pPr marL="0" lvl="0" indent="0">
              <a:buNone/>
            </a:pPr>
            <a:r>
              <a:rPr lang="en-IN" b="1" dirty="0"/>
              <a:t>Surveys</a:t>
            </a:r>
            <a:r>
              <a:rPr lang="en-IN" dirty="0"/>
              <a:t>:</a:t>
            </a:r>
            <a:endParaRPr lang="en-IN" sz="2400" dirty="0"/>
          </a:p>
          <a:p>
            <a:pPr marL="457200" lvl="1" indent="0">
              <a:buNone/>
            </a:pPr>
            <a:r>
              <a:rPr lang="en-IN" dirty="0"/>
              <a:t>Send surveys to API users asking about ease of use, performance, and documentation quality.</a:t>
            </a:r>
            <a:endParaRPr lang="en-IN" sz="2000" dirty="0"/>
          </a:p>
          <a:p>
            <a:pPr marL="0" lvl="0" indent="0">
              <a:buNone/>
            </a:pPr>
            <a:r>
              <a:rPr lang="en-IN" b="1" dirty="0"/>
              <a:t>Feedback Portals</a:t>
            </a:r>
            <a:r>
              <a:rPr lang="en-IN" dirty="0"/>
              <a:t>:</a:t>
            </a:r>
            <a:endParaRPr lang="en-IN" sz="2400" dirty="0"/>
          </a:p>
          <a:p>
            <a:pPr marL="457200" lvl="1" indent="0">
              <a:buNone/>
            </a:pPr>
            <a:r>
              <a:rPr lang="en-IN" dirty="0"/>
              <a:t>Provide a portal or form for users to submit issues or suggestions.</a:t>
            </a:r>
            <a:endParaRPr lang="en-IN" sz="2000" dirty="0"/>
          </a:p>
          <a:p>
            <a:pPr marL="0" lvl="0" indent="0">
              <a:buNone/>
            </a:pPr>
            <a:r>
              <a:rPr lang="en-IN" b="1" dirty="0"/>
              <a:t>API Monitoring Tools</a:t>
            </a:r>
            <a:r>
              <a:rPr lang="en-IN" dirty="0"/>
              <a:t>:</a:t>
            </a:r>
            <a:endParaRPr lang="en-IN" sz="2400" dirty="0"/>
          </a:p>
          <a:p>
            <a:pPr marL="457200" lvl="1" indent="0">
              <a:buNone/>
            </a:pPr>
            <a:r>
              <a:rPr lang="en-IN" dirty="0"/>
              <a:t>Use tools like </a:t>
            </a:r>
            <a:r>
              <a:rPr lang="en-IN" dirty="0" err="1"/>
              <a:t>Apigee</a:t>
            </a:r>
            <a:r>
              <a:rPr lang="en-IN" dirty="0"/>
              <a:t> or Postman to gather feedback directly during API usage.</a:t>
            </a:r>
            <a:endParaRPr lang="en-IN" sz="2000" dirty="0"/>
          </a:p>
          <a:p>
            <a:endParaRPr lang="en-IN" dirty="0"/>
          </a:p>
        </p:txBody>
      </p:sp>
    </p:spTree>
    <p:extLst>
      <p:ext uri="{BB962C8B-B14F-4D97-AF65-F5344CB8AC3E}">
        <p14:creationId xmlns:p14="http://schemas.microsoft.com/office/powerpoint/2010/main" val="2797529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Design Principles for RESTful APIs</a:t>
            </a:r>
            <a:endParaRPr lang="en-IN" dirty="0"/>
          </a:p>
        </p:txBody>
      </p:sp>
      <p:sp>
        <p:nvSpPr>
          <p:cNvPr id="3" name="Content Placeholder 2"/>
          <p:cNvSpPr>
            <a:spLocks noGrp="1"/>
          </p:cNvSpPr>
          <p:nvPr>
            <p:ph idx="1"/>
          </p:nvPr>
        </p:nvSpPr>
        <p:spPr/>
        <p:txBody>
          <a:bodyPr/>
          <a:lstStyle/>
          <a:p>
            <a:pPr marL="0" indent="0">
              <a:buNone/>
            </a:pPr>
            <a:r>
              <a:rPr lang="en-IN" dirty="0">
                <a:solidFill>
                  <a:srgbClr val="C00000"/>
                </a:solidFill>
              </a:rPr>
              <a:t>A well-designed API adheres to several key principles </a:t>
            </a:r>
            <a:r>
              <a:rPr lang="en-IN" dirty="0" smtClean="0">
                <a:solidFill>
                  <a:srgbClr val="C00000"/>
                </a:solidFill>
              </a:rPr>
              <a:t>like</a:t>
            </a:r>
          </a:p>
          <a:p>
            <a:pPr marL="514350" indent="-514350">
              <a:buFont typeface="+mj-lt"/>
              <a:buAutoNum type="arabicPeriod"/>
            </a:pPr>
            <a:r>
              <a:rPr lang="en-IN" dirty="0" smtClean="0"/>
              <a:t>Simple</a:t>
            </a:r>
          </a:p>
          <a:p>
            <a:pPr marL="514350" indent="-514350">
              <a:buFont typeface="+mj-lt"/>
              <a:buAutoNum type="arabicPeriod"/>
            </a:pPr>
            <a:r>
              <a:rPr lang="en-IN" dirty="0" smtClean="0"/>
              <a:t>Consistent</a:t>
            </a:r>
          </a:p>
          <a:p>
            <a:pPr marL="514350" indent="-514350">
              <a:buFont typeface="+mj-lt"/>
              <a:buAutoNum type="arabicPeriod"/>
            </a:pPr>
            <a:r>
              <a:rPr lang="en-IN" dirty="0" smtClean="0"/>
              <a:t>Flexible</a:t>
            </a:r>
          </a:p>
          <a:p>
            <a:pPr marL="514350" indent="-514350">
              <a:buFont typeface="+mj-lt"/>
              <a:buAutoNum type="arabicPeriod"/>
            </a:pPr>
            <a:r>
              <a:rPr lang="en-IN" dirty="0" smtClean="0"/>
              <a:t>Scalable</a:t>
            </a:r>
          </a:p>
          <a:p>
            <a:pPr marL="514350" indent="-514350">
              <a:buFont typeface="+mj-lt"/>
              <a:buAutoNum type="arabicPeriod"/>
            </a:pPr>
            <a:r>
              <a:rPr lang="en-IN" dirty="0" smtClean="0"/>
              <a:t>Secure</a:t>
            </a:r>
          </a:p>
          <a:p>
            <a:pPr marL="514350" indent="-514350">
              <a:buFont typeface="+mj-lt"/>
              <a:buAutoNum type="arabicPeriod"/>
            </a:pPr>
            <a:r>
              <a:rPr lang="en-IN" dirty="0" smtClean="0"/>
              <a:t>maintainable</a:t>
            </a:r>
            <a:r>
              <a:rPr lang="en-IN" dirty="0"/>
              <a:t>.</a:t>
            </a:r>
          </a:p>
        </p:txBody>
      </p:sp>
    </p:spTree>
    <p:extLst>
      <p:ext uri="{BB962C8B-B14F-4D97-AF65-F5344CB8AC3E}">
        <p14:creationId xmlns:p14="http://schemas.microsoft.com/office/powerpoint/2010/main" val="3010169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Best Practices</a:t>
            </a:r>
            <a:r>
              <a:rPr lang="en-IN" dirty="0"/>
              <a:t/>
            </a:r>
            <a:br>
              <a:rPr lang="en-IN" dirty="0"/>
            </a:br>
            <a:endParaRPr lang="en-IN" dirty="0"/>
          </a:p>
        </p:txBody>
      </p:sp>
      <p:sp>
        <p:nvSpPr>
          <p:cNvPr id="3" name="Content Placeholder 2"/>
          <p:cNvSpPr>
            <a:spLocks noGrp="1"/>
          </p:cNvSpPr>
          <p:nvPr>
            <p:ph idx="1"/>
          </p:nvPr>
        </p:nvSpPr>
        <p:spPr/>
        <p:txBody>
          <a:bodyPr/>
          <a:lstStyle/>
          <a:p>
            <a:pPr lvl="0"/>
            <a:r>
              <a:rPr lang="en-IN" dirty="0" smtClean="0"/>
              <a:t>Integrate </a:t>
            </a:r>
            <a:r>
              <a:rPr lang="en-IN" dirty="0"/>
              <a:t>feedback into the API lifecycle (e.g., roadmap planning).</a:t>
            </a:r>
          </a:p>
          <a:p>
            <a:pPr lvl="0"/>
            <a:r>
              <a:rPr lang="en-IN" dirty="0"/>
              <a:t>Encourage feedback with incentives like credits or priority support.</a:t>
            </a:r>
          </a:p>
          <a:p>
            <a:pPr marL="0" indent="0">
              <a:buNone/>
            </a:pPr>
            <a:r>
              <a:rPr lang="en-IN" b="1" dirty="0"/>
              <a:t>Example: Feedback Survey</a:t>
            </a:r>
            <a:endParaRPr lang="en-IN" dirty="0"/>
          </a:p>
          <a:p>
            <a:pPr lvl="0"/>
            <a:r>
              <a:rPr lang="en-IN" b="1" dirty="0"/>
              <a:t>Question</a:t>
            </a:r>
            <a:r>
              <a:rPr lang="en-IN" dirty="0"/>
              <a:t>: "How satisfied are you with our API documentation?"</a:t>
            </a:r>
          </a:p>
          <a:p>
            <a:pPr lvl="0"/>
            <a:r>
              <a:rPr lang="en-IN" b="1" dirty="0"/>
              <a:t>Response Scale</a:t>
            </a:r>
            <a:r>
              <a:rPr lang="en-IN" dirty="0"/>
              <a:t>: 1 (very dissatisfied) to 5 (very satisfied).</a:t>
            </a:r>
          </a:p>
          <a:p>
            <a:endParaRPr lang="en-IN" dirty="0"/>
          </a:p>
        </p:txBody>
      </p:sp>
    </p:spTree>
    <p:extLst>
      <p:ext uri="{BB962C8B-B14F-4D97-AF65-F5344CB8AC3E}">
        <p14:creationId xmlns:p14="http://schemas.microsoft.com/office/powerpoint/2010/main" val="345310351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27428977"/>
              </p:ext>
            </p:extLst>
          </p:nvPr>
        </p:nvGraphicFramePr>
        <p:xfrm>
          <a:off x="838200" y="365127"/>
          <a:ext cx="10515600" cy="6053964"/>
        </p:xfrm>
        <a:graphic>
          <a:graphicData uri="http://schemas.openxmlformats.org/drawingml/2006/table">
            <a:tbl>
              <a:tblPr firstRow="1" firstCol="1" bandRow="1">
                <a:tableStyleId>{5C22544A-7EE6-4342-B048-85BDC9FD1C3A}</a:tableStyleId>
              </a:tblPr>
              <a:tblGrid>
                <a:gridCol w="3505200"/>
                <a:gridCol w="3505200"/>
                <a:gridCol w="3505200"/>
              </a:tblGrid>
              <a:tr h="864852">
                <a:tc>
                  <a:txBody>
                    <a:bodyPr/>
                    <a:lstStyle/>
                    <a:p>
                      <a:pPr algn="ctr">
                        <a:lnSpc>
                          <a:spcPct val="107000"/>
                        </a:lnSpc>
                        <a:spcAft>
                          <a:spcPts val="0"/>
                        </a:spcAft>
                      </a:pPr>
                      <a:r>
                        <a:rPr lang="en-IN" sz="2000" dirty="0">
                          <a:effectLst/>
                        </a:rPr>
                        <a:t>Feature</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gn="ctr">
                        <a:lnSpc>
                          <a:spcPct val="107000"/>
                        </a:lnSpc>
                        <a:spcAft>
                          <a:spcPts val="0"/>
                        </a:spcAft>
                      </a:pPr>
                      <a:r>
                        <a:rPr lang="en-IN" sz="2000">
                          <a:effectLst/>
                        </a:rPr>
                        <a:t>Purpose</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gn="ctr">
                        <a:lnSpc>
                          <a:spcPct val="107000"/>
                        </a:lnSpc>
                        <a:spcAft>
                          <a:spcPts val="0"/>
                        </a:spcAft>
                      </a:pPr>
                      <a:r>
                        <a:rPr lang="en-IN" sz="2000">
                          <a:effectLst/>
                        </a:rPr>
                        <a:t>Key Tools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864852">
                <a:tc>
                  <a:txBody>
                    <a:bodyPr/>
                    <a:lstStyle/>
                    <a:p>
                      <a:pPr>
                        <a:lnSpc>
                          <a:spcPct val="107000"/>
                        </a:lnSpc>
                        <a:spcAft>
                          <a:spcPts val="0"/>
                        </a:spcAft>
                      </a:pPr>
                      <a:r>
                        <a:rPr lang="en-IN" sz="2000" dirty="0">
                          <a:effectLst/>
                        </a:rPr>
                        <a:t>Track API Metrics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Measure performance, usage, and reliability.</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Datadog, New Relic, AWS CloudWatch.</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864852">
                <a:tc>
                  <a:txBody>
                    <a:bodyPr/>
                    <a:lstStyle/>
                    <a:p>
                      <a:pPr>
                        <a:lnSpc>
                          <a:spcPct val="107000"/>
                        </a:lnSpc>
                        <a:spcAft>
                          <a:spcPts val="0"/>
                        </a:spcAft>
                      </a:pPr>
                      <a:r>
                        <a:rPr lang="en-IN" sz="2000">
                          <a:effectLst/>
                        </a:rPr>
                        <a:t>Set Up Alerts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Notify teams of abnormal behavior.</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PagerDuty, Slack, Email Alerts.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864852">
                <a:tc>
                  <a:txBody>
                    <a:bodyPr/>
                    <a:lstStyle/>
                    <a:p>
                      <a:pPr>
                        <a:lnSpc>
                          <a:spcPct val="107000"/>
                        </a:lnSpc>
                        <a:spcAft>
                          <a:spcPts val="0"/>
                        </a:spcAft>
                      </a:pPr>
                      <a:r>
                        <a:rPr lang="en-IN" sz="2000">
                          <a:effectLst/>
                        </a:rPr>
                        <a:t>Monitor Usage &amp; Traffic</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dirty="0">
                          <a:effectLst/>
                        </a:rPr>
                        <a:t>Understand traffic patterns and user </a:t>
                      </a:r>
                      <a:r>
                        <a:rPr lang="en-IN" sz="2000" dirty="0" err="1">
                          <a:effectLst/>
                        </a:rPr>
                        <a:t>behavior</a:t>
                      </a:r>
                      <a:r>
                        <a:rPr lang="en-IN" sz="2000" dirty="0">
                          <a:effectLst/>
                        </a:rPr>
                        <a:t>.</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ELK Stack, Splunk, Apigee.</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864852">
                <a:tc>
                  <a:txBody>
                    <a:bodyPr/>
                    <a:lstStyle/>
                    <a:p>
                      <a:pPr>
                        <a:lnSpc>
                          <a:spcPct val="107000"/>
                        </a:lnSpc>
                        <a:spcAft>
                          <a:spcPts val="0"/>
                        </a:spcAft>
                      </a:pPr>
                      <a:r>
                        <a:rPr lang="en-IN" sz="2000">
                          <a:effectLst/>
                        </a:rPr>
                        <a:t>Analyze API Logs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Debug issues and optimize API performance.</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ELK Stack, Splunk, Fluentd.</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864852">
                <a:tc>
                  <a:txBody>
                    <a:bodyPr/>
                    <a:lstStyle/>
                    <a:p>
                      <a:pPr>
                        <a:lnSpc>
                          <a:spcPct val="107000"/>
                        </a:lnSpc>
                        <a:spcAft>
                          <a:spcPts val="0"/>
                        </a:spcAft>
                      </a:pPr>
                      <a:r>
                        <a:rPr lang="en-IN" sz="2000">
                          <a:effectLst/>
                        </a:rPr>
                        <a:t>Use A/B Testing</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Evaluate API changes and improvements.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LaunchDarkly, AWS API Gateway.</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864852">
                <a:tc>
                  <a:txBody>
                    <a:bodyPr/>
                    <a:lstStyle/>
                    <a:p>
                      <a:pPr>
                        <a:lnSpc>
                          <a:spcPct val="107000"/>
                        </a:lnSpc>
                        <a:spcAft>
                          <a:spcPts val="0"/>
                        </a:spcAft>
                      </a:pPr>
                      <a:r>
                        <a:rPr lang="en-IN" sz="2000">
                          <a:effectLst/>
                        </a:rPr>
                        <a:t>Collect User Feedback</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Understand user needs and pain points.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dirty="0">
                          <a:effectLst/>
                        </a:rPr>
                        <a:t>Surveys, Feedback Portals, Postman.</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bl>
          </a:graphicData>
        </a:graphic>
      </p:graphicFrame>
    </p:spTree>
    <p:extLst>
      <p:ext uri="{BB962C8B-B14F-4D97-AF65-F5344CB8AC3E}">
        <p14:creationId xmlns:p14="http://schemas.microsoft.com/office/powerpoint/2010/main" val="301353614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1. Introduction to API Security</a:t>
            </a:r>
            <a:r>
              <a:rPr lang="en-IN" sz="2800" dirty="0"/>
              <a:t/>
            </a:r>
            <a:br>
              <a:rPr lang="en-IN" sz="2800" dirty="0"/>
            </a:b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IN" b="1" dirty="0" smtClean="0"/>
              <a:t>Key </a:t>
            </a:r>
            <a:r>
              <a:rPr lang="en-IN" b="1" dirty="0"/>
              <a:t>Goals of API Security</a:t>
            </a:r>
            <a:endParaRPr lang="en-IN" sz="2000" dirty="0"/>
          </a:p>
          <a:p>
            <a:pPr marL="457200" lvl="1" indent="0">
              <a:buNone/>
            </a:pPr>
            <a:r>
              <a:rPr lang="en-IN" b="1" dirty="0"/>
              <a:t>Confidentiality</a:t>
            </a:r>
            <a:r>
              <a:rPr lang="en-IN" dirty="0"/>
              <a:t>: Prevent unauthorized access to sensitive data.</a:t>
            </a:r>
            <a:endParaRPr lang="en-IN" sz="2000" dirty="0"/>
          </a:p>
          <a:p>
            <a:pPr marL="457200" lvl="1" indent="0">
              <a:buNone/>
            </a:pPr>
            <a:r>
              <a:rPr lang="en-IN" b="1" dirty="0"/>
              <a:t>Integrity</a:t>
            </a:r>
            <a:r>
              <a:rPr lang="en-IN" dirty="0"/>
              <a:t>: Ensure data is not tampered with during transmission.</a:t>
            </a:r>
            <a:endParaRPr lang="en-IN" sz="2000" dirty="0"/>
          </a:p>
          <a:p>
            <a:pPr marL="457200" lvl="1" indent="0">
              <a:buNone/>
            </a:pPr>
            <a:r>
              <a:rPr lang="en-IN" b="1" dirty="0"/>
              <a:t>Availability</a:t>
            </a:r>
            <a:r>
              <a:rPr lang="en-IN" dirty="0"/>
              <a:t>: Ensure APIs remain accessible and operational.</a:t>
            </a:r>
            <a:endParaRPr lang="en-IN" sz="2000" dirty="0"/>
          </a:p>
          <a:p>
            <a:pPr marL="457200" lvl="1" indent="0">
              <a:buNone/>
            </a:pPr>
            <a:r>
              <a:rPr lang="en-IN" b="1" dirty="0"/>
              <a:t>Authentication and Authorization</a:t>
            </a:r>
            <a:r>
              <a:rPr lang="en-IN" dirty="0"/>
              <a:t>:</a:t>
            </a:r>
            <a:endParaRPr lang="en-IN" sz="2000" dirty="0"/>
          </a:p>
          <a:p>
            <a:pPr marL="914400" lvl="2" indent="0">
              <a:buNone/>
            </a:pPr>
            <a:r>
              <a:rPr lang="en-IN" dirty="0"/>
              <a:t>Verify users and restrict access based on permissions.</a:t>
            </a:r>
            <a:endParaRPr lang="en-IN" sz="1600" dirty="0"/>
          </a:p>
          <a:p>
            <a:pPr marL="0" indent="0">
              <a:buNone/>
            </a:pPr>
            <a:r>
              <a:rPr lang="en-IN" b="1" dirty="0"/>
              <a:t>Common Threats to API Security</a:t>
            </a:r>
            <a:endParaRPr lang="en-IN" dirty="0"/>
          </a:p>
          <a:p>
            <a:pPr marL="457200" lvl="1" indent="0">
              <a:buNone/>
            </a:pPr>
            <a:r>
              <a:rPr lang="en-IN" b="1" dirty="0"/>
              <a:t>Man-in-the-Middle (</a:t>
            </a:r>
            <a:r>
              <a:rPr lang="en-IN" b="1" dirty="0" err="1"/>
              <a:t>MitM</a:t>
            </a:r>
            <a:r>
              <a:rPr lang="en-IN" b="1" dirty="0"/>
              <a:t>) Attacks</a:t>
            </a:r>
            <a:r>
              <a:rPr lang="en-IN" dirty="0"/>
              <a:t>: Interception of data in transit.</a:t>
            </a:r>
          </a:p>
          <a:p>
            <a:pPr marL="457200" lvl="1" indent="0">
              <a:buNone/>
            </a:pPr>
            <a:r>
              <a:rPr lang="en-IN" b="1" dirty="0"/>
              <a:t>Injection Attacks</a:t>
            </a:r>
            <a:r>
              <a:rPr lang="en-IN" dirty="0"/>
              <a:t>: SQL, XML, or JSON injection attacks.</a:t>
            </a:r>
          </a:p>
          <a:p>
            <a:pPr marL="457200" lvl="1" indent="0">
              <a:buNone/>
            </a:pPr>
            <a:r>
              <a:rPr lang="en-IN" b="1" dirty="0"/>
              <a:t>DDoS (Distributed Denial of Service)</a:t>
            </a:r>
            <a:r>
              <a:rPr lang="en-IN" dirty="0"/>
              <a:t>: Overloading APIs with requests.</a:t>
            </a:r>
          </a:p>
          <a:p>
            <a:pPr marL="457200" lvl="1" indent="0">
              <a:buNone/>
            </a:pPr>
            <a:r>
              <a:rPr lang="en-IN" b="1" dirty="0"/>
              <a:t>Broken Authentication</a:t>
            </a:r>
            <a:r>
              <a:rPr lang="en-IN" dirty="0"/>
              <a:t>: Weak or compromised credentials.</a:t>
            </a:r>
          </a:p>
          <a:p>
            <a:pPr marL="457200" lvl="1" indent="0">
              <a:buNone/>
            </a:pPr>
            <a:r>
              <a:rPr lang="en-IN" b="1" dirty="0"/>
              <a:t>Excessive Data Exposure</a:t>
            </a:r>
            <a:r>
              <a:rPr lang="en-IN" dirty="0"/>
              <a:t>: APIs exposing sensitive data unnecessarily.</a:t>
            </a:r>
            <a:endParaRPr lang="en-IN" dirty="0"/>
          </a:p>
        </p:txBody>
      </p:sp>
    </p:spTree>
    <p:extLst>
      <p:ext uri="{BB962C8B-B14F-4D97-AF65-F5344CB8AC3E}">
        <p14:creationId xmlns:p14="http://schemas.microsoft.com/office/powerpoint/2010/main" val="259582404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Core API Security Practices</a:t>
            </a:r>
            <a:r>
              <a:rPr lang="en-IN" dirty="0"/>
              <a:t/>
            </a:r>
            <a:br>
              <a:rPr lang="en-IN" dirty="0"/>
            </a:br>
            <a:endParaRPr lang="en-IN" dirty="0"/>
          </a:p>
        </p:txBody>
      </p:sp>
      <p:sp>
        <p:nvSpPr>
          <p:cNvPr id="3" name="Content Placeholder 2"/>
          <p:cNvSpPr>
            <a:spLocks noGrp="1"/>
          </p:cNvSpPr>
          <p:nvPr>
            <p:ph idx="1"/>
          </p:nvPr>
        </p:nvSpPr>
        <p:spPr/>
        <p:txBody>
          <a:bodyPr/>
          <a:lstStyle/>
          <a:p>
            <a:pPr lvl="0"/>
            <a:r>
              <a:rPr lang="en-IN" dirty="0" smtClean="0"/>
              <a:t>Use </a:t>
            </a:r>
            <a:r>
              <a:rPr lang="en-IN" dirty="0"/>
              <a:t>SSL/TLS for encrypted communication.</a:t>
            </a:r>
          </a:p>
          <a:p>
            <a:pPr lvl="0"/>
            <a:r>
              <a:rPr lang="en-IN" dirty="0"/>
              <a:t>Implement authentication mechanisms (OAuth2, JWT).</a:t>
            </a:r>
          </a:p>
          <a:p>
            <a:pPr lvl="0"/>
            <a:r>
              <a:rPr lang="en-IN" dirty="0"/>
              <a:t>Enforce rate limiting and throttling.</a:t>
            </a:r>
          </a:p>
          <a:p>
            <a:pPr lvl="0"/>
            <a:r>
              <a:rPr lang="en-IN" dirty="0"/>
              <a:t>Validate input data to prevent injection attacks.</a:t>
            </a:r>
          </a:p>
          <a:p>
            <a:pPr lvl="0"/>
            <a:r>
              <a:rPr lang="en-IN" dirty="0"/>
              <a:t>Use secure API gateways.</a:t>
            </a:r>
          </a:p>
        </p:txBody>
      </p:sp>
    </p:spTree>
    <p:extLst>
      <p:ext uri="{BB962C8B-B14F-4D97-AF65-F5344CB8AC3E}">
        <p14:creationId xmlns:p14="http://schemas.microsoft.com/office/powerpoint/2010/main" val="84864221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2. SSL/TLS Overview</a:t>
            </a:r>
            <a:r>
              <a:rPr lang="en-IN" dirty="0"/>
              <a:t/>
            </a:r>
            <a:br>
              <a:rPr lang="en-IN" dirty="0"/>
            </a:br>
            <a:endParaRPr lang="en-IN" dirty="0"/>
          </a:p>
        </p:txBody>
      </p:sp>
      <p:sp>
        <p:nvSpPr>
          <p:cNvPr id="3" name="Content Placeholder 2"/>
          <p:cNvSpPr>
            <a:spLocks noGrp="1"/>
          </p:cNvSpPr>
          <p:nvPr>
            <p:ph idx="1"/>
          </p:nvPr>
        </p:nvSpPr>
        <p:spPr>
          <a:xfrm>
            <a:off x="182880" y="1353312"/>
            <a:ext cx="11878056" cy="5294375"/>
          </a:xfrm>
        </p:spPr>
        <p:txBody>
          <a:bodyPr>
            <a:normAutofit fontScale="92500" lnSpcReduction="10000"/>
          </a:bodyPr>
          <a:lstStyle/>
          <a:p>
            <a:pPr marL="0" indent="0">
              <a:buNone/>
            </a:pPr>
            <a:r>
              <a:rPr lang="en-IN" b="1" dirty="0"/>
              <a:t>What is SSL/TLS?</a:t>
            </a:r>
            <a:endParaRPr lang="en-IN" dirty="0"/>
          </a:p>
          <a:p>
            <a:pPr marL="0" lvl="0" indent="0">
              <a:buNone/>
            </a:pPr>
            <a:r>
              <a:rPr lang="en-IN" b="1" dirty="0" smtClean="0"/>
              <a:t>	SSL </a:t>
            </a:r>
            <a:r>
              <a:rPr lang="en-IN" b="1" dirty="0"/>
              <a:t>(Secure Sockets Layer)</a:t>
            </a:r>
            <a:r>
              <a:rPr lang="en-IN" dirty="0"/>
              <a:t>: An outdated encryption protocol for securing </a:t>
            </a:r>
            <a:r>
              <a:rPr lang="en-IN" dirty="0" smtClean="0"/>
              <a:t>					   data in transit</a:t>
            </a:r>
            <a:r>
              <a:rPr lang="en-IN" dirty="0"/>
              <a:t>.</a:t>
            </a:r>
          </a:p>
          <a:p>
            <a:pPr marL="0" lvl="0" indent="0">
              <a:buNone/>
            </a:pPr>
            <a:r>
              <a:rPr lang="en-IN" b="1" dirty="0" smtClean="0"/>
              <a:t>	TLS </a:t>
            </a:r>
            <a:r>
              <a:rPr lang="en-IN" b="1" dirty="0"/>
              <a:t>(Transport Layer Security)</a:t>
            </a:r>
            <a:r>
              <a:rPr lang="en-IN" dirty="0"/>
              <a:t>: A more secure and updated version of SSL.</a:t>
            </a:r>
          </a:p>
          <a:p>
            <a:pPr marL="0" lvl="0" indent="0">
              <a:buNone/>
            </a:pPr>
            <a:r>
              <a:rPr lang="en-IN" dirty="0" smtClean="0"/>
              <a:t>						Provides </a:t>
            </a:r>
            <a:r>
              <a:rPr lang="en-IN" dirty="0"/>
              <a:t>encrypted communication </a:t>
            </a:r>
            <a:r>
              <a:rPr lang="en-IN" dirty="0" smtClean="0"/>
              <a:t>							between </a:t>
            </a:r>
            <a:r>
              <a:rPr lang="en-IN" dirty="0"/>
              <a:t>a client (e.g., browser, app) and a </a:t>
            </a:r>
            <a:r>
              <a:rPr lang="en-IN" dirty="0" smtClean="0"/>
              <a:t>						server </a:t>
            </a:r>
            <a:r>
              <a:rPr lang="en-IN" dirty="0"/>
              <a:t>(e.g., API).</a:t>
            </a:r>
          </a:p>
          <a:p>
            <a:pPr marL="0" indent="0">
              <a:buNone/>
            </a:pPr>
            <a:r>
              <a:rPr lang="en-IN" b="1" dirty="0"/>
              <a:t>Key Features of SSL/TLS</a:t>
            </a:r>
            <a:endParaRPr lang="en-IN" sz="2000" dirty="0"/>
          </a:p>
          <a:p>
            <a:pPr marL="457200" lvl="1" indent="0">
              <a:buNone/>
            </a:pPr>
            <a:r>
              <a:rPr lang="en-IN" b="1" dirty="0"/>
              <a:t>Encryption</a:t>
            </a:r>
            <a:r>
              <a:rPr lang="en-IN" dirty="0"/>
              <a:t>:</a:t>
            </a:r>
            <a:endParaRPr lang="en-IN" sz="2000" dirty="0"/>
          </a:p>
          <a:p>
            <a:pPr marL="914400" lvl="2" indent="0">
              <a:buNone/>
            </a:pPr>
            <a:r>
              <a:rPr lang="en-IN" dirty="0"/>
              <a:t>Secures data from interception.</a:t>
            </a:r>
            <a:endParaRPr lang="en-IN" sz="1600" dirty="0"/>
          </a:p>
          <a:p>
            <a:pPr marL="457200" lvl="1" indent="0">
              <a:buNone/>
            </a:pPr>
            <a:r>
              <a:rPr lang="en-IN" b="1" dirty="0"/>
              <a:t>Authentication</a:t>
            </a:r>
            <a:r>
              <a:rPr lang="en-IN" dirty="0"/>
              <a:t>:</a:t>
            </a:r>
            <a:endParaRPr lang="en-IN" sz="2000" dirty="0"/>
          </a:p>
          <a:p>
            <a:pPr marL="914400" lvl="2" indent="0">
              <a:buNone/>
            </a:pPr>
            <a:r>
              <a:rPr lang="en-IN" dirty="0"/>
              <a:t>Ensures the server (and optionally the client) is who they claim to be.</a:t>
            </a:r>
            <a:endParaRPr lang="en-IN" sz="1600" dirty="0"/>
          </a:p>
          <a:p>
            <a:pPr marL="457200" lvl="1" indent="0">
              <a:buNone/>
            </a:pPr>
            <a:r>
              <a:rPr lang="en-IN" b="1" dirty="0"/>
              <a:t>Integrity</a:t>
            </a:r>
            <a:r>
              <a:rPr lang="en-IN" dirty="0"/>
              <a:t>:</a:t>
            </a:r>
            <a:endParaRPr lang="en-IN" sz="2000" dirty="0"/>
          </a:p>
          <a:p>
            <a:pPr marL="914400" lvl="2" indent="0">
              <a:buNone/>
            </a:pPr>
            <a:r>
              <a:rPr lang="en-IN" dirty="0"/>
              <a:t>Detects if data is tampered with during transmission.</a:t>
            </a:r>
            <a:endParaRPr lang="en-IN" sz="1600" dirty="0"/>
          </a:p>
          <a:p>
            <a:endParaRPr lang="en-IN" dirty="0"/>
          </a:p>
        </p:txBody>
      </p:sp>
    </p:spTree>
    <p:extLst>
      <p:ext uri="{BB962C8B-B14F-4D97-AF65-F5344CB8AC3E}">
        <p14:creationId xmlns:p14="http://schemas.microsoft.com/office/powerpoint/2010/main" val="379528132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How SSL/TLS Works</a:t>
            </a:r>
            <a:r>
              <a:rPr lang="en-IN" sz="3600" dirty="0"/>
              <a:t/>
            </a:r>
            <a:br>
              <a:rPr lang="en-IN" sz="3600" dirty="0"/>
            </a:br>
            <a:endParaRPr lang="en-IN" dirty="0"/>
          </a:p>
        </p:txBody>
      </p:sp>
      <p:sp>
        <p:nvSpPr>
          <p:cNvPr id="3" name="Content Placeholder 2"/>
          <p:cNvSpPr>
            <a:spLocks noGrp="1"/>
          </p:cNvSpPr>
          <p:nvPr>
            <p:ph idx="1"/>
          </p:nvPr>
        </p:nvSpPr>
        <p:spPr/>
        <p:txBody>
          <a:bodyPr/>
          <a:lstStyle/>
          <a:p>
            <a:pPr lvl="0"/>
            <a:r>
              <a:rPr lang="en-IN" b="1" dirty="0" smtClean="0"/>
              <a:t>Handshake </a:t>
            </a:r>
            <a:r>
              <a:rPr lang="en-IN" b="1" dirty="0"/>
              <a:t>Process</a:t>
            </a:r>
            <a:r>
              <a:rPr lang="en-IN" dirty="0"/>
              <a:t>:</a:t>
            </a:r>
            <a:endParaRPr lang="en-IN" sz="2400" dirty="0"/>
          </a:p>
          <a:p>
            <a:pPr lvl="1"/>
            <a:r>
              <a:rPr lang="en-IN" dirty="0"/>
              <a:t>Establishes a secure session between client and server.</a:t>
            </a:r>
            <a:endParaRPr lang="en-IN" sz="2000" dirty="0"/>
          </a:p>
          <a:p>
            <a:pPr lvl="0"/>
            <a:r>
              <a:rPr lang="en-IN" b="1" dirty="0"/>
              <a:t>Encryption</a:t>
            </a:r>
            <a:r>
              <a:rPr lang="en-IN" dirty="0"/>
              <a:t>:</a:t>
            </a:r>
            <a:endParaRPr lang="en-IN" sz="2400" dirty="0"/>
          </a:p>
          <a:p>
            <a:pPr lvl="1"/>
            <a:r>
              <a:rPr lang="en-IN" dirty="0"/>
              <a:t>Uses public and private keys to exchange symmetric encryption keys.</a:t>
            </a:r>
            <a:endParaRPr lang="en-IN" sz="2000" dirty="0"/>
          </a:p>
          <a:p>
            <a:pPr lvl="0"/>
            <a:r>
              <a:rPr lang="en-IN" b="1" dirty="0"/>
              <a:t>Session Keys</a:t>
            </a:r>
            <a:r>
              <a:rPr lang="en-IN" dirty="0"/>
              <a:t>:</a:t>
            </a:r>
            <a:endParaRPr lang="en-IN" sz="2400" dirty="0"/>
          </a:p>
          <a:p>
            <a:pPr lvl="1"/>
            <a:r>
              <a:rPr lang="en-IN" dirty="0"/>
              <a:t>Used for encrypting the actual data transmission.</a:t>
            </a:r>
            <a:endParaRPr lang="en-IN" sz="2000" dirty="0"/>
          </a:p>
          <a:p>
            <a:endParaRPr lang="en-IN" dirty="0"/>
          </a:p>
        </p:txBody>
      </p:sp>
    </p:spTree>
    <p:extLst>
      <p:ext uri="{BB962C8B-B14F-4D97-AF65-F5344CB8AC3E}">
        <p14:creationId xmlns:p14="http://schemas.microsoft.com/office/powerpoint/2010/main" val="426122520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3. Public-Private Key Cryptography</a:t>
            </a:r>
            <a:r>
              <a:rPr lang="en-IN" dirty="0"/>
              <a:t/>
            </a:r>
            <a:br>
              <a:rPr lang="en-IN" dirty="0"/>
            </a:br>
            <a:endParaRPr lang="en-IN" dirty="0"/>
          </a:p>
        </p:txBody>
      </p:sp>
      <p:sp>
        <p:nvSpPr>
          <p:cNvPr id="3" name="Content Placeholder 2"/>
          <p:cNvSpPr>
            <a:spLocks noGrp="1"/>
          </p:cNvSpPr>
          <p:nvPr>
            <p:ph idx="1"/>
          </p:nvPr>
        </p:nvSpPr>
        <p:spPr/>
        <p:txBody>
          <a:bodyPr>
            <a:normAutofit/>
          </a:bodyPr>
          <a:lstStyle/>
          <a:p>
            <a:pPr marL="0" indent="0">
              <a:buNone/>
            </a:pPr>
            <a:r>
              <a:rPr lang="en-IN" b="1" dirty="0"/>
              <a:t>Overview</a:t>
            </a:r>
            <a:endParaRPr lang="en-IN" dirty="0"/>
          </a:p>
          <a:p>
            <a:pPr marL="0" indent="0">
              <a:buNone/>
            </a:pPr>
            <a:r>
              <a:rPr lang="en-IN" dirty="0" smtClean="0"/>
              <a:t>	Public-private </a:t>
            </a:r>
            <a:r>
              <a:rPr lang="en-IN" dirty="0"/>
              <a:t>key cryptography, also known as asymmetric </a:t>
            </a:r>
            <a:r>
              <a:rPr lang="en-IN" dirty="0" smtClean="0"/>
              <a:t>	encryption</a:t>
            </a:r>
            <a:r>
              <a:rPr lang="en-IN" dirty="0"/>
              <a:t>, </a:t>
            </a:r>
            <a:r>
              <a:rPr lang="en-IN" dirty="0" smtClean="0"/>
              <a:t>is </a:t>
            </a:r>
            <a:r>
              <a:rPr lang="en-IN" dirty="0"/>
              <a:t>the foundation of SSL/TLS</a:t>
            </a:r>
            <a:r>
              <a:rPr lang="en-IN" dirty="0" smtClean="0"/>
              <a:t>.</a:t>
            </a:r>
          </a:p>
          <a:p>
            <a:pPr marL="0" indent="0">
              <a:buNone/>
            </a:pPr>
            <a:r>
              <a:rPr lang="en-IN" b="1" dirty="0"/>
              <a:t>Key Concepts</a:t>
            </a:r>
            <a:endParaRPr lang="en-IN" sz="2000" dirty="0"/>
          </a:p>
          <a:p>
            <a:pPr marL="457200" lvl="1" indent="0">
              <a:buNone/>
            </a:pPr>
            <a:r>
              <a:rPr lang="en-IN" b="1" dirty="0"/>
              <a:t>Public Key</a:t>
            </a:r>
            <a:r>
              <a:rPr lang="en-IN" dirty="0"/>
              <a:t>:</a:t>
            </a:r>
            <a:endParaRPr lang="en-IN" sz="2000" dirty="0"/>
          </a:p>
          <a:p>
            <a:pPr marL="914400" lvl="2" indent="0">
              <a:buNone/>
            </a:pPr>
            <a:r>
              <a:rPr lang="en-IN" dirty="0"/>
              <a:t>Shared openly and used to encrypt data.</a:t>
            </a:r>
            <a:endParaRPr lang="en-IN" sz="1600" dirty="0"/>
          </a:p>
          <a:p>
            <a:pPr marL="457200" lvl="1" indent="0">
              <a:buNone/>
            </a:pPr>
            <a:r>
              <a:rPr lang="en-IN" b="1" dirty="0"/>
              <a:t>Private Key</a:t>
            </a:r>
            <a:r>
              <a:rPr lang="en-IN" dirty="0"/>
              <a:t>:</a:t>
            </a:r>
            <a:endParaRPr lang="en-IN" sz="2000" dirty="0"/>
          </a:p>
          <a:p>
            <a:pPr marL="914400" lvl="2" indent="0">
              <a:buNone/>
            </a:pPr>
            <a:r>
              <a:rPr lang="en-IN" dirty="0"/>
              <a:t>Kept secret and used to decrypt data encrypted with the public key.</a:t>
            </a:r>
            <a:endParaRPr lang="en-IN" sz="1600" dirty="0"/>
          </a:p>
          <a:p>
            <a:pPr marL="457200" lvl="1" indent="0">
              <a:buNone/>
            </a:pPr>
            <a:r>
              <a:rPr lang="en-IN" b="1" dirty="0"/>
              <a:t>Key Pair</a:t>
            </a:r>
            <a:r>
              <a:rPr lang="en-IN" dirty="0"/>
              <a:t>:</a:t>
            </a:r>
            <a:endParaRPr lang="en-IN" sz="2000" dirty="0"/>
          </a:p>
          <a:p>
            <a:pPr marL="914400" lvl="2" indent="0">
              <a:buNone/>
            </a:pPr>
            <a:r>
              <a:rPr lang="en-IN" dirty="0"/>
              <a:t>Public and private keys work together.</a:t>
            </a:r>
            <a:endParaRPr lang="en-IN" sz="1600" dirty="0"/>
          </a:p>
          <a:p>
            <a:endParaRPr lang="en-IN" dirty="0"/>
          </a:p>
        </p:txBody>
      </p:sp>
    </p:spTree>
    <p:extLst>
      <p:ext uri="{BB962C8B-B14F-4D97-AF65-F5344CB8AC3E}">
        <p14:creationId xmlns:p14="http://schemas.microsoft.com/office/powerpoint/2010/main" val="224020203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Example: Encryption and Decryption</a:t>
            </a:r>
            <a:r>
              <a:rPr lang="en-IN" sz="3600" dirty="0"/>
              <a:t/>
            </a:r>
            <a:br>
              <a:rPr lang="en-IN" sz="3600" dirty="0"/>
            </a:br>
            <a:endParaRPr lang="en-IN" dirty="0"/>
          </a:p>
        </p:txBody>
      </p:sp>
      <p:sp>
        <p:nvSpPr>
          <p:cNvPr id="3" name="Content Placeholder 2"/>
          <p:cNvSpPr>
            <a:spLocks noGrp="1"/>
          </p:cNvSpPr>
          <p:nvPr>
            <p:ph idx="1"/>
          </p:nvPr>
        </p:nvSpPr>
        <p:spPr/>
        <p:txBody>
          <a:bodyPr>
            <a:normAutofit fontScale="92500" lnSpcReduction="10000"/>
          </a:bodyPr>
          <a:lstStyle/>
          <a:p>
            <a:pPr marL="0" lvl="0" indent="0">
              <a:buNone/>
            </a:pPr>
            <a:r>
              <a:rPr lang="en-IN" b="1" dirty="0" smtClean="0"/>
              <a:t>Encryption</a:t>
            </a:r>
            <a:r>
              <a:rPr lang="en-IN" dirty="0"/>
              <a:t>:</a:t>
            </a:r>
            <a:endParaRPr lang="en-IN" sz="2400" dirty="0"/>
          </a:p>
          <a:p>
            <a:pPr marL="457200" lvl="1" indent="0">
              <a:buNone/>
            </a:pPr>
            <a:r>
              <a:rPr lang="en-IN" dirty="0"/>
              <a:t>Client encrypts data with the server’s public key.</a:t>
            </a:r>
            <a:endParaRPr lang="en-IN" sz="2000" dirty="0"/>
          </a:p>
          <a:p>
            <a:pPr marL="0" lvl="0" indent="0">
              <a:buNone/>
            </a:pPr>
            <a:r>
              <a:rPr lang="en-IN" b="1" dirty="0"/>
              <a:t>Decryption</a:t>
            </a:r>
            <a:r>
              <a:rPr lang="en-IN" dirty="0"/>
              <a:t>:</a:t>
            </a:r>
            <a:endParaRPr lang="en-IN" sz="2400" dirty="0"/>
          </a:p>
          <a:p>
            <a:pPr marL="457200" lvl="1" indent="0">
              <a:buNone/>
            </a:pPr>
            <a:r>
              <a:rPr lang="en-IN" dirty="0"/>
              <a:t>Server decrypts the data with its private key.</a:t>
            </a:r>
            <a:endParaRPr lang="en-IN" sz="2000" dirty="0"/>
          </a:p>
          <a:p>
            <a:pPr marL="0" indent="0">
              <a:buNone/>
            </a:pPr>
            <a:r>
              <a:rPr lang="en-IN" b="1" dirty="0"/>
              <a:t>Illustration</a:t>
            </a:r>
            <a:r>
              <a:rPr lang="en-IN" dirty="0"/>
              <a:t>:</a:t>
            </a:r>
            <a:endParaRPr lang="en-IN" sz="2400" dirty="0"/>
          </a:p>
          <a:p>
            <a:pPr marL="514350" lvl="0" indent="-514350">
              <a:buFont typeface="+mj-lt"/>
              <a:buAutoNum type="arabicPeriod"/>
            </a:pPr>
            <a:r>
              <a:rPr lang="en-IN" dirty="0" smtClean="0"/>
              <a:t>	Public </a:t>
            </a:r>
            <a:r>
              <a:rPr lang="en-IN" dirty="0"/>
              <a:t>Key: Open lock (encrypts data).</a:t>
            </a:r>
            <a:endParaRPr lang="en-IN" sz="2400" dirty="0"/>
          </a:p>
          <a:p>
            <a:pPr marL="514350" lvl="0" indent="-514350">
              <a:buFont typeface="+mj-lt"/>
              <a:buAutoNum type="arabicPeriod"/>
            </a:pPr>
            <a:r>
              <a:rPr lang="en-IN" dirty="0" smtClean="0"/>
              <a:t>	Private </a:t>
            </a:r>
            <a:r>
              <a:rPr lang="en-IN" dirty="0"/>
              <a:t>Key: Matching key (unlocks encrypted data).</a:t>
            </a:r>
            <a:endParaRPr lang="en-IN" sz="2400" dirty="0"/>
          </a:p>
          <a:p>
            <a:pPr marL="0" indent="0">
              <a:buNone/>
            </a:pPr>
            <a:r>
              <a:rPr lang="en-IN" b="1" dirty="0"/>
              <a:t>Benefits in API Security</a:t>
            </a:r>
            <a:endParaRPr lang="en-IN" dirty="0"/>
          </a:p>
          <a:p>
            <a:pPr marL="514350" lvl="0" indent="-514350">
              <a:buFont typeface="+mj-lt"/>
              <a:buAutoNum type="arabicPeriod"/>
            </a:pPr>
            <a:r>
              <a:rPr lang="en-IN" dirty="0" smtClean="0"/>
              <a:t>	Protects </a:t>
            </a:r>
            <a:r>
              <a:rPr lang="en-IN" dirty="0"/>
              <a:t>data during transmission.</a:t>
            </a:r>
          </a:p>
          <a:p>
            <a:pPr marL="514350" lvl="0" indent="-514350">
              <a:buFont typeface="+mj-lt"/>
              <a:buAutoNum type="arabicPeriod"/>
            </a:pPr>
            <a:r>
              <a:rPr lang="en-IN" dirty="0" smtClean="0"/>
              <a:t>	Ensures </a:t>
            </a:r>
            <a:r>
              <a:rPr lang="en-IN" dirty="0"/>
              <a:t>only intended recipients can decrypt the data.</a:t>
            </a:r>
          </a:p>
          <a:p>
            <a:endParaRPr lang="en-IN" dirty="0"/>
          </a:p>
        </p:txBody>
      </p:sp>
    </p:spTree>
    <p:extLst>
      <p:ext uri="{BB962C8B-B14F-4D97-AF65-F5344CB8AC3E}">
        <p14:creationId xmlns:p14="http://schemas.microsoft.com/office/powerpoint/2010/main" val="399726475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9547"/>
          </a:xfrm>
        </p:spPr>
        <p:txBody>
          <a:bodyPr>
            <a:normAutofit fontScale="90000"/>
          </a:bodyPr>
          <a:lstStyle/>
          <a:p>
            <a:r>
              <a:rPr lang="en-IN" b="1" dirty="0"/>
              <a:t>4. SSL Certificate Types</a:t>
            </a:r>
            <a:r>
              <a:rPr lang="en-IN" dirty="0"/>
              <a:t/>
            </a:r>
            <a:br>
              <a:rPr lang="en-IN" dirty="0"/>
            </a:br>
            <a:endParaRPr lang="en-IN" dirty="0"/>
          </a:p>
        </p:txBody>
      </p:sp>
      <p:sp>
        <p:nvSpPr>
          <p:cNvPr id="3" name="Content Placeholder 2"/>
          <p:cNvSpPr>
            <a:spLocks noGrp="1"/>
          </p:cNvSpPr>
          <p:nvPr>
            <p:ph idx="1"/>
          </p:nvPr>
        </p:nvSpPr>
        <p:spPr>
          <a:xfrm>
            <a:off x="128016" y="804672"/>
            <a:ext cx="7132320" cy="5989320"/>
          </a:xfrm>
        </p:spPr>
        <p:txBody>
          <a:bodyPr>
            <a:normAutofit fontScale="85000" lnSpcReduction="20000"/>
          </a:bodyPr>
          <a:lstStyle/>
          <a:p>
            <a:pPr marL="0" indent="0">
              <a:buNone/>
            </a:pPr>
            <a:r>
              <a:rPr lang="en-IN" dirty="0" smtClean="0"/>
              <a:t>SSL </a:t>
            </a:r>
            <a:r>
              <a:rPr lang="en-IN" dirty="0"/>
              <a:t>certificates verify the identity of a server and establish secure connections. Different types cater to varying security needs.</a:t>
            </a:r>
          </a:p>
          <a:p>
            <a:pPr marL="0" indent="0">
              <a:buNone/>
            </a:pPr>
            <a:r>
              <a:rPr lang="en-IN" b="1" dirty="0"/>
              <a:t>Types of SSL Certificates</a:t>
            </a:r>
            <a:endParaRPr lang="en-IN" sz="2000" dirty="0"/>
          </a:p>
          <a:p>
            <a:pPr marL="0" lvl="0" indent="0">
              <a:buNone/>
            </a:pPr>
            <a:r>
              <a:rPr lang="en-IN" b="1" dirty="0"/>
              <a:t>Domain Validation (DV)</a:t>
            </a:r>
            <a:r>
              <a:rPr lang="en-IN" dirty="0"/>
              <a:t>:</a:t>
            </a:r>
            <a:endParaRPr lang="en-IN" sz="2400" dirty="0"/>
          </a:p>
          <a:p>
            <a:pPr marL="457200" lvl="1" indent="0">
              <a:buNone/>
            </a:pPr>
            <a:r>
              <a:rPr lang="en-IN" dirty="0"/>
              <a:t>Validates the ownership of a domain.</a:t>
            </a:r>
            <a:endParaRPr lang="en-IN" sz="2000" dirty="0"/>
          </a:p>
          <a:p>
            <a:pPr marL="457200" lvl="1" indent="0">
              <a:buNone/>
            </a:pPr>
            <a:r>
              <a:rPr lang="en-IN" dirty="0"/>
              <a:t>Entry-level security for smaller websites.</a:t>
            </a:r>
            <a:endParaRPr lang="en-IN" sz="2000" dirty="0"/>
          </a:p>
          <a:p>
            <a:pPr marL="0" lvl="0" indent="0">
              <a:buNone/>
            </a:pPr>
            <a:r>
              <a:rPr lang="en-IN" b="1" dirty="0"/>
              <a:t>Organization Validation (OV)</a:t>
            </a:r>
            <a:r>
              <a:rPr lang="en-IN" dirty="0"/>
              <a:t>:</a:t>
            </a:r>
            <a:endParaRPr lang="en-IN" sz="2400" dirty="0"/>
          </a:p>
          <a:p>
            <a:pPr marL="457200" lvl="1" indent="0">
              <a:buNone/>
            </a:pPr>
            <a:r>
              <a:rPr lang="en-IN" dirty="0"/>
              <a:t>Validates domain ownership and the organization’s identity.</a:t>
            </a:r>
            <a:endParaRPr lang="en-IN" sz="2000" dirty="0"/>
          </a:p>
          <a:p>
            <a:pPr marL="457200" lvl="1" indent="0">
              <a:buNone/>
            </a:pPr>
            <a:r>
              <a:rPr lang="en-IN" dirty="0"/>
              <a:t>Suitable for small to medium-sized businesses.</a:t>
            </a:r>
            <a:endParaRPr lang="en-IN" sz="2000" dirty="0"/>
          </a:p>
          <a:p>
            <a:pPr marL="0" lvl="0" indent="0">
              <a:buNone/>
            </a:pPr>
            <a:r>
              <a:rPr lang="en-IN" b="1" dirty="0"/>
              <a:t>Extended Validation (EV)</a:t>
            </a:r>
            <a:r>
              <a:rPr lang="en-IN" dirty="0"/>
              <a:t>:</a:t>
            </a:r>
            <a:endParaRPr lang="en-IN" sz="2400" dirty="0"/>
          </a:p>
          <a:p>
            <a:pPr marL="457200" lvl="1" indent="0">
              <a:buNone/>
            </a:pPr>
            <a:r>
              <a:rPr lang="en-IN" dirty="0"/>
              <a:t>Provides the highest level of validation.</a:t>
            </a:r>
            <a:endParaRPr lang="en-IN" sz="2000" dirty="0"/>
          </a:p>
          <a:p>
            <a:pPr marL="457200" lvl="1" indent="0">
              <a:buNone/>
            </a:pPr>
            <a:r>
              <a:rPr lang="en-IN" dirty="0"/>
              <a:t>Displays the company name in the browser's address bar.</a:t>
            </a:r>
            <a:endParaRPr lang="en-IN" sz="2000" dirty="0"/>
          </a:p>
          <a:p>
            <a:pPr marL="0" lvl="0" indent="0">
              <a:buNone/>
            </a:pPr>
            <a:r>
              <a:rPr lang="en-IN" b="1" dirty="0"/>
              <a:t>Wildcard SSL</a:t>
            </a:r>
            <a:r>
              <a:rPr lang="en-IN" dirty="0"/>
              <a:t>:</a:t>
            </a:r>
            <a:endParaRPr lang="en-IN" sz="2400" dirty="0"/>
          </a:p>
          <a:p>
            <a:pPr marL="457200" lvl="1" indent="0">
              <a:buNone/>
            </a:pPr>
            <a:r>
              <a:rPr lang="en-IN" dirty="0"/>
              <a:t>Secures a domain and its subdomains.</a:t>
            </a:r>
            <a:endParaRPr lang="en-IN" sz="2000" dirty="0"/>
          </a:p>
          <a:p>
            <a:pPr marL="457200" lvl="1" indent="0">
              <a:buNone/>
            </a:pPr>
            <a:r>
              <a:rPr lang="en-IN" sz="3600" dirty="0"/>
              <a:t>Example: </a:t>
            </a:r>
            <a:r>
              <a:rPr lang="en-IN" dirty="0"/>
              <a:t>*.example.com</a:t>
            </a:r>
            <a:r>
              <a:rPr lang="en-IN" sz="3600" dirty="0"/>
              <a:t>.</a:t>
            </a:r>
            <a:endParaRPr lang="en-IN" sz="3200" dirty="0"/>
          </a:p>
          <a:p>
            <a:pPr marL="0" lvl="0" indent="0">
              <a:buNone/>
            </a:pPr>
            <a:r>
              <a:rPr lang="en-IN" b="1" dirty="0"/>
              <a:t>Multi-Domain SSL (SAN)</a:t>
            </a:r>
            <a:r>
              <a:rPr lang="en-IN" dirty="0"/>
              <a:t>:</a:t>
            </a:r>
            <a:endParaRPr lang="en-IN" sz="2400" dirty="0"/>
          </a:p>
          <a:p>
            <a:pPr marL="457200" lvl="1" indent="0">
              <a:buNone/>
            </a:pPr>
            <a:r>
              <a:rPr lang="en-IN" dirty="0"/>
              <a:t>Secures multiple domains under one certificate.</a:t>
            </a:r>
            <a:endParaRPr lang="en-IN" sz="2000" dirty="0"/>
          </a:p>
          <a:p>
            <a:endParaRPr lang="en-IN" dirty="0"/>
          </a:p>
        </p:txBody>
      </p:sp>
      <p:sp>
        <p:nvSpPr>
          <p:cNvPr id="4" name="TextBox 3"/>
          <p:cNvSpPr txBox="1"/>
          <p:nvPr/>
        </p:nvSpPr>
        <p:spPr>
          <a:xfrm>
            <a:off x="5586983" y="4901184"/>
            <a:ext cx="6117337" cy="1631216"/>
          </a:xfrm>
          <a:prstGeom prst="rect">
            <a:avLst/>
          </a:prstGeom>
          <a:solidFill>
            <a:schemeClr val="accent4">
              <a:lumMod val="40000"/>
              <a:lumOff val="60000"/>
            </a:schemeClr>
          </a:solidFill>
        </p:spPr>
        <p:txBody>
          <a:bodyPr wrap="square" rtlCol="0">
            <a:spAutoFit/>
          </a:bodyPr>
          <a:lstStyle/>
          <a:p>
            <a:r>
              <a:rPr lang="en-IN" sz="2800" dirty="0"/>
              <a:t>Example: </a:t>
            </a:r>
            <a:r>
              <a:rPr lang="en-IN" dirty="0"/>
              <a:t>example.com</a:t>
            </a:r>
            <a:r>
              <a:rPr lang="en-IN" sz="2800" dirty="0"/>
              <a:t>, </a:t>
            </a:r>
            <a:r>
              <a:rPr lang="en-IN" dirty="0"/>
              <a:t>api.example.com</a:t>
            </a:r>
            <a:r>
              <a:rPr lang="en-IN" sz="2800" dirty="0"/>
              <a:t>, </a:t>
            </a:r>
            <a:r>
              <a:rPr lang="en-IN" dirty="0"/>
              <a:t>example.org</a:t>
            </a:r>
            <a:r>
              <a:rPr lang="en-IN" sz="2800" dirty="0"/>
              <a:t>.</a:t>
            </a:r>
          </a:p>
          <a:p>
            <a:r>
              <a:rPr lang="en-IN" b="1" dirty="0"/>
              <a:t>	Choosing the Right SSL Certificate</a:t>
            </a:r>
            <a:endParaRPr lang="en-IN" dirty="0"/>
          </a:p>
          <a:p>
            <a:pPr lvl="0"/>
            <a:r>
              <a:rPr lang="en-IN" b="1" dirty="0"/>
              <a:t>	Small API Projects</a:t>
            </a:r>
            <a:r>
              <a:rPr lang="en-IN" dirty="0"/>
              <a:t>: DV certificates.</a:t>
            </a:r>
          </a:p>
          <a:p>
            <a:pPr lvl="0"/>
            <a:r>
              <a:rPr lang="en-IN" b="1" dirty="0"/>
              <a:t>	Enterprise APIs</a:t>
            </a:r>
            <a:r>
              <a:rPr lang="en-IN" dirty="0"/>
              <a:t>: OV or EV certificates for higher trust.</a:t>
            </a:r>
          </a:p>
          <a:p>
            <a:endParaRPr lang="en-IN" dirty="0"/>
          </a:p>
        </p:txBody>
      </p:sp>
    </p:spTree>
    <p:extLst>
      <p:ext uri="{BB962C8B-B14F-4D97-AF65-F5344CB8AC3E}">
        <p14:creationId xmlns:p14="http://schemas.microsoft.com/office/powerpoint/2010/main" val="33392881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7835"/>
          </a:xfrm>
        </p:spPr>
        <p:txBody>
          <a:bodyPr>
            <a:normAutofit fontScale="90000"/>
          </a:bodyPr>
          <a:lstStyle/>
          <a:p>
            <a:r>
              <a:rPr lang="en-IN" b="1" dirty="0"/>
              <a:t>5. Creating and Managing SSL Certificates</a:t>
            </a:r>
            <a:r>
              <a:rPr lang="en-IN" dirty="0"/>
              <a:t/>
            </a:r>
            <a:br>
              <a:rPr lang="en-IN" dirty="0"/>
            </a:br>
            <a:endParaRPr lang="en-IN" dirty="0"/>
          </a:p>
        </p:txBody>
      </p:sp>
      <p:sp>
        <p:nvSpPr>
          <p:cNvPr id="3" name="Content Placeholder 2"/>
          <p:cNvSpPr>
            <a:spLocks noGrp="1"/>
          </p:cNvSpPr>
          <p:nvPr>
            <p:ph idx="1"/>
          </p:nvPr>
        </p:nvSpPr>
        <p:spPr>
          <a:xfrm>
            <a:off x="0" y="822960"/>
            <a:ext cx="12097512" cy="6035040"/>
          </a:xfrm>
        </p:spPr>
        <p:txBody>
          <a:bodyPr>
            <a:normAutofit fontScale="92500" lnSpcReduction="20000"/>
          </a:bodyPr>
          <a:lstStyle/>
          <a:p>
            <a:pPr marL="0" indent="0">
              <a:buNone/>
            </a:pPr>
            <a:r>
              <a:rPr lang="en-IN" b="1" dirty="0" smtClean="0"/>
              <a:t>Creating </a:t>
            </a:r>
            <a:r>
              <a:rPr lang="en-IN" b="1" dirty="0"/>
              <a:t>an SSL Certificate</a:t>
            </a:r>
            <a:endParaRPr lang="en-IN" sz="2000" dirty="0"/>
          </a:p>
          <a:p>
            <a:pPr marL="0" lvl="0" indent="0">
              <a:buNone/>
            </a:pPr>
            <a:r>
              <a:rPr lang="en-IN" b="1" dirty="0"/>
              <a:t>Generate a Certificate Signing Request (CSR)</a:t>
            </a:r>
            <a:r>
              <a:rPr lang="en-IN" dirty="0"/>
              <a:t>:</a:t>
            </a:r>
            <a:endParaRPr lang="en-IN" sz="2400" dirty="0"/>
          </a:p>
          <a:p>
            <a:pPr marL="457200" lvl="1" indent="0">
              <a:buNone/>
            </a:pPr>
            <a:r>
              <a:rPr lang="en-IN" dirty="0"/>
              <a:t>Create a CSR using tools like OpenSSL or server software.</a:t>
            </a:r>
            <a:endParaRPr lang="en-IN" sz="2000" dirty="0"/>
          </a:p>
          <a:p>
            <a:pPr marL="0" indent="0">
              <a:buNone/>
            </a:pPr>
            <a:r>
              <a:rPr lang="en-IN" dirty="0" smtClean="0"/>
              <a:t>	</a:t>
            </a:r>
            <a:r>
              <a:rPr lang="en-IN" dirty="0" err="1" smtClean="0"/>
              <a:t>openssl</a:t>
            </a:r>
            <a:r>
              <a:rPr lang="en-IN" dirty="0" smtClean="0"/>
              <a:t> </a:t>
            </a:r>
            <a:r>
              <a:rPr lang="en-IN" dirty="0" err="1"/>
              <a:t>req</a:t>
            </a:r>
            <a:r>
              <a:rPr lang="en-IN" dirty="0"/>
              <a:t> -new -</a:t>
            </a:r>
            <a:r>
              <a:rPr lang="en-IN" dirty="0" err="1"/>
              <a:t>newkey</a:t>
            </a:r>
            <a:r>
              <a:rPr lang="en-IN" dirty="0"/>
              <a:t> rsa:2048 -nodes -</a:t>
            </a:r>
            <a:r>
              <a:rPr lang="en-IN" dirty="0" err="1"/>
              <a:t>keyout</a:t>
            </a:r>
            <a:r>
              <a:rPr lang="en-IN" dirty="0"/>
              <a:t> </a:t>
            </a:r>
            <a:r>
              <a:rPr lang="en-IN" dirty="0" err="1"/>
              <a:t>example.key</a:t>
            </a:r>
            <a:r>
              <a:rPr lang="en-IN" dirty="0"/>
              <a:t> -out </a:t>
            </a:r>
            <a:r>
              <a:rPr lang="en-IN" dirty="0" err="1"/>
              <a:t>example.csr</a:t>
            </a:r>
            <a:endParaRPr lang="en-IN" sz="3600" dirty="0"/>
          </a:p>
          <a:p>
            <a:pPr marL="0" lvl="0" indent="0">
              <a:buNone/>
            </a:pPr>
            <a:r>
              <a:rPr lang="en-IN" b="1" dirty="0"/>
              <a:t>Submit CSR to a Certificate Authority (CA)</a:t>
            </a:r>
            <a:r>
              <a:rPr lang="en-IN" dirty="0"/>
              <a:t>:</a:t>
            </a:r>
            <a:endParaRPr lang="en-IN" sz="2400" dirty="0"/>
          </a:p>
          <a:p>
            <a:pPr marL="457200" lvl="1" indent="0">
              <a:buNone/>
            </a:pPr>
            <a:r>
              <a:rPr lang="en-IN" dirty="0"/>
              <a:t>Submit the CSR to a trusted CA like </a:t>
            </a:r>
            <a:r>
              <a:rPr lang="en-IN" dirty="0" err="1"/>
              <a:t>DigiCert</a:t>
            </a:r>
            <a:r>
              <a:rPr lang="en-IN" dirty="0"/>
              <a:t> or Let's Encrypt.</a:t>
            </a:r>
            <a:endParaRPr lang="en-IN" sz="2000" dirty="0"/>
          </a:p>
          <a:p>
            <a:pPr marL="0" lvl="0" indent="0">
              <a:buNone/>
            </a:pPr>
            <a:r>
              <a:rPr lang="en-IN" b="1" dirty="0"/>
              <a:t>Receive and Install Certificate</a:t>
            </a:r>
            <a:r>
              <a:rPr lang="en-IN" dirty="0"/>
              <a:t>:</a:t>
            </a:r>
            <a:endParaRPr lang="en-IN" sz="2400" dirty="0"/>
          </a:p>
          <a:p>
            <a:pPr marL="0" indent="0">
              <a:buNone/>
            </a:pPr>
            <a:r>
              <a:rPr lang="en-IN" dirty="0" smtClean="0"/>
              <a:t>	Install </a:t>
            </a:r>
            <a:r>
              <a:rPr lang="en-IN" dirty="0"/>
              <a:t>the certificate on your server</a:t>
            </a:r>
            <a:r>
              <a:rPr lang="en-IN" dirty="0" smtClean="0"/>
              <a:t>.</a:t>
            </a:r>
          </a:p>
          <a:p>
            <a:pPr marL="0" indent="0">
              <a:buNone/>
            </a:pPr>
            <a:r>
              <a:rPr lang="en-IN" b="1" dirty="0"/>
              <a:t>Managing SSL Certificates</a:t>
            </a:r>
            <a:endParaRPr lang="en-IN" sz="2000" dirty="0"/>
          </a:p>
          <a:p>
            <a:pPr marL="0" lvl="0" indent="0">
              <a:buNone/>
            </a:pPr>
            <a:r>
              <a:rPr lang="en-IN" b="1" dirty="0"/>
              <a:t>Renew Certificates</a:t>
            </a:r>
            <a:r>
              <a:rPr lang="en-IN" dirty="0"/>
              <a:t>:</a:t>
            </a:r>
            <a:endParaRPr lang="en-IN" sz="2400" dirty="0"/>
          </a:p>
          <a:p>
            <a:pPr marL="457200" lvl="1" indent="0">
              <a:buNone/>
            </a:pPr>
            <a:r>
              <a:rPr lang="en-IN" dirty="0"/>
              <a:t>Regularly renew certificates before expiration.</a:t>
            </a:r>
            <a:endParaRPr lang="en-IN" sz="2000" dirty="0"/>
          </a:p>
          <a:p>
            <a:pPr marL="0" lvl="0" indent="0">
              <a:buNone/>
            </a:pPr>
            <a:r>
              <a:rPr lang="en-IN" b="1" dirty="0"/>
              <a:t>Monitor Expiry Dates</a:t>
            </a:r>
            <a:r>
              <a:rPr lang="en-IN" dirty="0"/>
              <a:t>:</a:t>
            </a:r>
            <a:endParaRPr lang="en-IN" sz="2400" dirty="0"/>
          </a:p>
          <a:p>
            <a:pPr marL="457200" lvl="1" indent="0">
              <a:buNone/>
            </a:pPr>
            <a:r>
              <a:rPr lang="en-IN" dirty="0"/>
              <a:t>Use monitoring tools or scripts to track certificate expiration.</a:t>
            </a:r>
            <a:endParaRPr lang="en-IN" sz="2000" dirty="0"/>
          </a:p>
          <a:p>
            <a:pPr marL="0" lvl="0" indent="0">
              <a:buNone/>
            </a:pPr>
            <a:r>
              <a:rPr lang="en-IN" b="1" dirty="0"/>
              <a:t>Rotate Keys</a:t>
            </a:r>
            <a:r>
              <a:rPr lang="en-IN" dirty="0"/>
              <a:t>:</a:t>
            </a:r>
            <a:endParaRPr lang="en-IN" sz="2400" dirty="0"/>
          </a:p>
          <a:p>
            <a:pPr marL="0" indent="0">
              <a:buNone/>
            </a:pPr>
            <a:r>
              <a:rPr lang="en-IN" dirty="0" smtClean="0"/>
              <a:t>	Periodically </a:t>
            </a:r>
            <a:r>
              <a:rPr lang="en-IN" dirty="0"/>
              <a:t>update private keys for better security.</a:t>
            </a:r>
            <a:endParaRPr lang="en-IN" dirty="0"/>
          </a:p>
        </p:txBody>
      </p:sp>
    </p:spTree>
    <p:extLst>
      <p:ext uri="{BB962C8B-B14F-4D97-AF65-F5344CB8AC3E}">
        <p14:creationId xmlns:p14="http://schemas.microsoft.com/office/powerpoint/2010/main" val="123144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544" y="291973"/>
            <a:ext cx="10515600" cy="558419"/>
          </a:xfrm>
        </p:spPr>
        <p:txBody>
          <a:bodyPr>
            <a:normAutofit fontScale="90000"/>
          </a:bodyPr>
          <a:lstStyle/>
          <a:p>
            <a:r>
              <a:rPr lang="en-IN" b="1" dirty="0" smtClean="0"/>
              <a:t>1. Simplicity</a:t>
            </a:r>
            <a:r>
              <a:rPr lang="en-IN" dirty="0" smtClean="0"/>
              <a:t/>
            </a:r>
            <a:br>
              <a:rPr lang="en-IN" dirty="0" smtClean="0"/>
            </a:br>
            <a:endParaRPr lang="en-IN" dirty="0"/>
          </a:p>
        </p:txBody>
      </p:sp>
      <p:sp>
        <p:nvSpPr>
          <p:cNvPr id="3" name="Content Placeholder 2"/>
          <p:cNvSpPr>
            <a:spLocks noGrp="1"/>
          </p:cNvSpPr>
          <p:nvPr>
            <p:ph idx="1"/>
          </p:nvPr>
        </p:nvSpPr>
        <p:spPr>
          <a:xfrm>
            <a:off x="338328" y="594360"/>
            <a:ext cx="11503152" cy="6263640"/>
          </a:xfrm>
        </p:spPr>
        <p:txBody>
          <a:bodyPr>
            <a:noAutofit/>
          </a:bodyPr>
          <a:lstStyle/>
          <a:p>
            <a:pPr marL="0" indent="0">
              <a:buNone/>
            </a:pPr>
            <a:r>
              <a:rPr lang="en-IN" sz="1800" b="1" dirty="0" smtClean="0"/>
              <a:t>Definition</a:t>
            </a:r>
            <a:r>
              <a:rPr lang="en-IN" sz="1800" dirty="0"/>
              <a:t>: Simplicity ensures that the API is easy to understand, use, and integrate with. </a:t>
            </a:r>
            <a:endParaRPr lang="en-IN" sz="1800" dirty="0" smtClean="0"/>
          </a:p>
          <a:p>
            <a:pPr marL="0" indent="0">
              <a:buNone/>
            </a:pPr>
            <a:r>
              <a:rPr lang="en-IN" sz="1800" dirty="0"/>
              <a:t>	</a:t>
            </a:r>
            <a:r>
              <a:rPr lang="en-IN" sz="1800" dirty="0" smtClean="0"/>
              <a:t>     Developers </a:t>
            </a:r>
            <a:r>
              <a:rPr lang="en-IN" sz="1800" dirty="0"/>
              <a:t>should not struggle to learn how to interact with the API</a:t>
            </a:r>
            <a:r>
              <a:rPr lang="en-IN" sz="1800" dirty="0" smtClean="0"/>
              <a:t>.</a:t>
            </a:r>
          </a:p>
          <a:p>
            <a:pPr marL="0" indent="0">
              <a:buNone/>
            </a:pPr>
            <a:r>
              <a:rPr lang="en-IN" sz="1800" b="1" dirty="0"/>
              <a:t>Best Practices:</a:t>
            </a:r>
            <a:endParaRPr lang="en-IN" sz="1800" dirty="0"/>
          </a:p>
          <a:p>
            <a:pPr marL="0" lvl="0" indent="0">
              <a:buNone/>
            </a:pPr>
            <a:r>
              <a:rPr lang="en-IN" sz="1800" b="1" dirty="0" smtClean="0"/>
              <a:t>	Intuitive </a:t>
            </a:r>
            <a:r>
              <a:rPr lang="en-IN" sz="1800" b="1" dirty="0"/>
              <a:t>Endpoints</a:t>
            </a:r>
            <a:r>
              <a:rPr lang="en-IN" sz="1800" dirty="0"/>
              <a:t>:</a:t>
            </a:r>
          </a:p>
          <a:p>
            <a:pPr marL="914400" lvl="2" indent="0">
              <a:buNone/>
            </a:pPr>
            <a:r>
              <a:rPr lang="en-IN" sz="1800" dirty="0" smtClean="0"/>
              <a:t>	Use </a:t>
            </a:r>
            <a:r>
              <a:rPr lang="en-IN" sz="1800" dirty="0"/>
              <a:t>descriptive, resource-based URIs.</a:t>
            </a:r>
          </a:p>
          <a:p>
            <a:pPr marL="457200" lvl="1" indent="0">
              <a:buNone/>
            </a:pPr>
            <a:r>
              <a:rPr lang="en-IN" sz="1800" dirty="0" smtClean="0"/>
              <a:t>		Example</a:t>
            </a:r>
            <a:r>
              <a:rPr lang="en-IN" sz="1800" dirty="0"/>
              <a:t>: Instead of /</a:t>
            </a:r>
            <a:r>
              <a:rPr lang="en-IN" sz="1800" dirty="0" err="1"/>
              <a:t>getUserInfo</a:t>
            </a:r>
            <a:r>
              <a:rPr lang="en-IN" sz="1800" dirty="0"/>
              <a:t>, use /users/{id}.</a:t>
            </a:r>
          </a:p>
          <a:p>
            <a:pPr marL="0" lvl="0" indent="0">
              <a:buNone/>
            </a:pPr>
            <a:r>
              <a:rPr lang="en-IN" sz="1800" b="1" dirty="0" smtClean="0"/>
              <a:t>	Limited </a:t>
            </a:r>
            <a:r>
              <a:rPr lang="en-IN" sz="1800" b="1" dirty="0"/>
              <a:t>Methods</a:t>
            </a:r>
            <a:r>
              <a:rPr lang="en-IN" sz="1800" dirty="0"/>
              <a:t>:</a:t>
            </a:r>
          </a:p>
          <a:p>
            <a:pPr marL="457200" lvl="1" indent="0">
              <a:buNone/>
            </a:pPr>
            <a:r>
              <a:rPr lang="en-IN" sz="1800" dirty="0" smtClean="0"/>
              <a:t>		Stick </a:t>
            </a:r>
            <a:r>
              <a:rPr lang="en-IN" sz="1800" dirty="0"/>
              <a:t>to HTTP methods (GET, POST, PUT, DELETE, PATCH) for clarity.</a:t>
            </a:r>
          </a:p>
          <a:p>
            <a:pPr marL="0" lvl="0" indent="0">
              <a:buNone/>
            </a:pPr>
            <a:r>
              <a:rPr lang="en-IN" sz="1800" b="1" dirty="0" smtClean="0"/>
              <a:t>	Avoid </a:t>
            </a:r>
            <a:r>
              <a:rPr lang="en-IN" sz="1800" b="1" dirty="0" err="1"/>
              <a:t>Overcomplication</a:t>
            </a:r>
            <a:r>
              <a:rPr lang="en-IN" sz="1800" dirty="0"/>
              <a:t>:</a:t>
            </a:r>
          </a:p>
          <a:p>
            <a:pPr marL="457200" lvl="1" indent="0">
              <a:buNone/>
            </a:pPr>
            <a:r>
              <a:rPr lang="en-IN" sz="1800" dirty="0" smtClean="0"/>
              <a:t>		Do </a:t>
            </a:r>
            <a:r>
              <a:rPr lang="en-IN" sz="1800" dirty="0"/>
              <a:t>not introduce unnecessary nesting in URLs.</a:t>
            </a:r>
          </a:p>
          <a:p>
            <a:pPr marL="457200" lvl="1" indent="0">
              <a:buNone/>
            </a:pPr>
            <a:r>
              <a:rPr lang="en-IN" sz="1800" dirty="0" smtClean="0"/>
              <a:t>		Example</a:t>
            </a:r>
            <a:r>
              <a:rPr lang="en-IN" sz="1800" dirty="0"/>
              <a:t>:</a:t>
            </a:r>
          </a:p>
          <a:p>
            <a:pPr marL="914400" lvl="2" indent="0">
              <a:buNone/>
            </a:pPr>
            <a:r>
              <a:rPr lang="en-IN" sz="1800" b="1" dirty="0" smtClean="0"/>
              <a:t>		Correct</a:t>
            </a:r>
            <a:r>
              <a:rPr lang="en-IN" sz="1800" dirty="0"/>
              <a:t>: /users/{</a:t>
            </a:r>
            <a:r>
              <a:rPr lang="en-IN" sz="1800" dirty="0" err="1"/>
              <a:t>userId</a:t>
            </a:r>
            <a:r>
              <a:rPr lang="en-IN" sz="1800" dirty="0"/>
              <a:t>}/</a:t>
            </a:r>
            <a:r>
              <a:rPr lang="en-IN" sz="1800" dirty="0" smtClean="0"/>
              <a:t>orders          I</a:t>
            </a:r>
            <a:r>
              <a:rPr lang="en-IN" sz="1800" b="1" dirty="0" smtClean="0"/>
              <a:t>ncorrect</a:t>
            </a:r>
            <a:r>
              <a:rPr lang="en-IN" sz="1800" dirty="0"/>
              <a:t>: /users/{</a:t>
            </a:r>
            <a:r>
              <a:rPr lang="en-IN" sz="1800" dirty="0" err="1"/>
              <a:t>userId</a:t>
            </a:r>
            <a:r>
              <a:rPr lang="en-IN" sz="1800" dirty="0"/>
              <a:t>}/profile/orders</a:t>
            </a:r>
          </a:p>
          <a:p>
            <a:pPr marL="0" lvl="0" indent="0">
              <a:buNone/>
            </a:pPr>
            <a:r>
              <a:rPr lang="en-IN" sz="1800" b="1" dirty="0" smtClean="0"/>
              <a:t>	Clear </a:t>
            </a:r>
            <a:r>
              <a:rPr lang="en-IN" sz="1800" b="1" dirty="0"/>
              <a:t>Documentation</a:t>
            </a:r>
            <a:r>
              <a:rPr lang="en-IN" sz="1800" dirty="0"/>
              <a:t>:</a:t>
            </a:r>
          </a:p>
          <a:p>
            <a:pPr marL="457200" lvl="1" indent="0">
              <a:buNone/>
            </a:pPr>
            <a:r>
              <a:rPr lang="en-IN" sz="1800" dirty="0" smtClean="0"/>
              <a:t>		Provide </a:t>
            </a:r>
            <a:r>
              <a:rPr lang="en-IN" sz="1800" dirty="0"/>
              <a:t>concise, well-structured documentation (e.g., Swagger, Postman</a:t>
            </a:r>
            <a:r>
              <a:rPr lang="en-IN" sz="1800" dirty="0" smtClean="0"/>
              <a:t>).</a:t>
            </a:r>
          </a:p>
          <a:p>
            <a:pPr marL="0" indent="0">
              <a:buNone/>
            </a:pPr>
            <a:r>
              <a:rPr lang="en-IN" sz="1800" b="1" dirty="0"/>
              <a:t>Example:</a:t>
            </a:r>
            <a:endParaRPr lang="en-IN" sz="1800" dirty="0"/>
          </a:p>
          <a:p>
            <a:pPr marL="0" indent="0">
              <a:buNone/>
            </a:pPr>
            <a:r>
              <a:rPr lang="en-IN" sz="1800" dirty="0" smtClean="0"/>
              <a:t>	A </a:t>
            </a:r>
            <a:r>
              <a:rPr lang="en-IN" sz="1800" b="1" dirty="0"/>
              <a:t>simple API</a:t>
            </a:r>
            <a:r>
              <a:rPr lang="en-IN" sz="1800" dirty="0"/>
              <a:t> for a blogging platform:</a:t>
            </a:r>
          </a:p>
          <a:p>
            <a:pPr marL="0" lvl="0" indent="0">
              <a:buNone/>
            </a:pPr>
            <a:r>
              <a:rPr lang="en-IN" sz="1800" dirty="0" smtClean="0"/>
              <a:t>	GET </a:t>
            </a:r>
            <a:r>
              <a:rPr lang="en-IN" sz="1800" dirty="0"/>
              <a:t>/posts → Retrieve all blog posts</a:t>
            </a:r>
            <a:r>
              <a:rPr lang="en-IN" sz="1800" dirty="0" smtClean="0"/>
              <a:t>.      	POST </a:t>
            </a:r>
            <a:r>
              <a:rPr lang="en-IN" sz="1800" dirty="0"/>
              <a:t>/posts → Create a new blog post.</a:t>
            </a:r>
          </a:p>
          <a:p>
            <a:pPr lvl="1"/>
            <a:endParaRPr lang="en-IN" sz="1800" dirty="0"/>
          </a:p>
          <a:p>
            <a:endParaRPr lang="en-IN" sz="1800" dirty="0"/>
          </a:p>
          <a:p>
            <a:endParaRPr lang="en-IN" sz="1800" dirty="0"/>
          </a:p>
        </p:txBody>
      </p:sp>
    </p:spTree>
    <p:extLst>
      <p:ext uri="{BB962C8B-B14F-4D97-AF65-F5344CB8AC3E}">
        <p14:creationId xmlns:p14="http://schemas.microsoft.com/office/powerpoint/2010/main" val="371963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500"/>
                                        <p:tgtEl>
                                          <p:spTgt spid="3">
                                            <p:txEl>
                                              <p:pRg st="7" end="7"/>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down)">
                                      <p:cBhvr>
                                        <p:cTn id="33" dur="500"/>
                                        <p:tgtEl>
                                          <p:spTgt spid="3">
                                            <p:txEl>
                                              <p:pRg st="8" end="8"/>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wipe(down)">
                                      <p:cBhvr>
                                        <p:cTn id="36" dur="500"/>
                                        <p:tgtEl>
                                          <p:spTgt spid="3">
                                            <p:txEl>
                                              <p:pRg st="9" end="9"/>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wipe(down)">
                                      <p:cBhvr>
                                        <p:cTn id="39" dur="500"/>
                                        <p:tgtEl>
                                          <p:spTgt spid="3">
                                            <p:txEl>
                                              <p:pRg st="10" end="10"/>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wipe(down)">
                                      <p:cBhvr>
                                        <p:cTn id="42" dur="500"/>
                                        <p:tgtEl>
                                          <p:spTgt spid="3">
                                            <p:txEl>
                                              <p:pRg st="11" end="11"/>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wipe(down)">
                                      <p:cBhvr>
                                        <p:cTn id="45" dur="500"/>
                                        <p:tgtEl>
                                          <p:spTgt spid="3">
                                            <p:txEl>
                                              <p:pRg st="12" end="12"/>
                                            </p:txEl>
                                          </p:spTgt>
                                        </p:tgtEl>
                                      </p:cBhvr>
                                    </p:animEffect>
                                  </p:childTnLst>
                                </p:cTn>
                              </p:par>
                              <p:par>
                                <p:cTn id="46" presetID="22" presetClass="entr" presetSubtype="4" fill="hold"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wipe(down)">
                                      <p:cBhvr>
                                        <p:cTn id="48" dur="500"/>
                                        <p:tgtEl>
                                          <p:spTgt spid="3">
                                            <p:txEl>
                                              <p:pRg st="13" end="1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Effect transition="in" filter="wipe(down)">
                                      <p:cBhvr>
                                        <p:cTn id="53" dur="500"/>
                                        <p:tgtEl>
                                          <p:spTgt spid="3">
                                            <p:txEl>
                                              <p:pRg st="14" end="14"/>
                                            </p:txEl>
                                          </p:spTgt>
                                        </p:tgtEl>
                                      </p:cBhvr>
                                    </p:animEffect>
                                  </p:childTnLst>
                                </p:cTn>
                              </p:par>
                              <p:par>
                                <p:cTn id="54" presetID="22" presetClass="entr" presetSubtype="4" fill="hold" nodeType="withEffect">
                                  <p:stCondLst>
                                    <p:cond delay="0"/>
                                  </p:stCondLst>
                                  <p:childTnLst>
                                    <p:set>
                                      <p:cBhvr>
                                        <p:cTn id="55" dur="1" fill="hold">
                                          <p:stCondLst>
                                            <p:cond delay="0"/>
                                          </p:stCondLst>
                                        </p:cTn>
                                        <p:tgtEl>
                                          <p:spTgt spid="3">
                                            <p:txEl>
                                              <p:pRg st="15" end="15"/>
                                            </p:txEl>
                                          </p:spTgt>
                                        </p:tgtEl>
                                        <p:attrNameLst>
                                          <p:attrName>style.visibility</p:attrName>
                                        </p:attrNameLst>
                                      </p:cBhvr>
                                      <p:to>
                                        <p:strVal val="visible"/>
                                      </p:to>
                                    </p:set>
                                    <p:animEffect transition="in" filter="wipe(down)">
                                      <p:cBhvr>
                                        <p:cTn id="56" dur="500"/>
                                        <p:tgtEl>
                                          <p:spTgt spid="3">
                                            <p:txEl>
                                              <p:pRg st="15" end="15"/>
                                            </p:txEl>
                                          </p:spTgt>
                                        </p:tgtEl>
                                      </p:cBhvr>
                                    </p:animEffect>
                                  </p:childTnLst>
                                </p:cTn>
                              </p:par>
                              <p:par>
                                <p:cTn id="57" presetID="22" presetClass="entr" presetSubtype="4" fill="hold" nodeType="withEffect">
                                  <p:stCondLst>
                                    <p:cond delay="0"/>
                                  </p:stCondLst>
                                  <p:childTnLst>
                                    <p:set>
                                      <p:cBhvr>
                                        <p:cTn id="58" dur="1" fill="hold">
                                          <p:stCondLst>
                                            <p:cond delay="0"/>
                                          </p:stCondLst>
                                        </p:cTn>
                                        <p:tgtEl>
                                          <p:spTgt spid="3">
                                            <p:txEl>
                                              <p:pRg st="16" end="16"/>
                                            </p:txEl>
                                          </p:spTgt>
                                        </p:tgtEl>
                                        <p:attrNameLst>
                                          <p:attrName>style.visibility</p:attrName>
                                        </p:attrNameLst>
                                      </p:cBhvr>
                                      <p:to>
                                        <p:strVal val="visible"/>
                                      </p:to>
                                    </p:set>
                                    <p:animEffect transition="in" filter="wipe(down)">
                                      <p:cBhvr>
                                        <p:cTn id="59"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Automating SSL with Let’s Encrypt</a:t>
            </a:r>
            <a:r>
              <a:rPr lang="en-IN" dirty="0"/>
              <a:t/>
            </a:r>
            <a:br>
              <a:rPr lang="en-IN" dirty="0"/>
            </a:br>
            <a:endParaRPr lang="en-IN" dirty="0"/>
          </a:p>
        </p:txBody>
      </p:sp>
      <p:sp>
        <p:nvSpPr>
          <p:cNvPr id="3" name="Content Placeholder 2"/>
          <p:cNvSpPr>
            <a:spLocks noGrp="1"/>
          </p:cNvSpPr>
          <p:nvPr>
            <p:ph idx="1"/>
          </p:nvPr>
        </p:nvSpPr>
        <p:spPr/>
        <p:txBody>
          <a:bodyPr>
            <a:normAutofit/>
          </a:bodyPr>
          <a:lstStyle/>
          <a:p>
            <a:pPr marL="0" lvl="0" indent="0">
              <a:buNone/>
            </a:pPr>
            <a:r>
              <a:rPr lang="en-IN" dirty="0" smtClean="0"/>
              <a:t>Install </a:t>
            </a:r>
            <a:r>
              <a:rPr lang="en-IN" dirty="0" err="1"/>
              <a:t>Certbot</a:t>
            </a:r>
            <a:r>
              <a:rPr lang="en-IN" dirty="0"/>
              <a:t>:</a:t>
            </a:r>
          </a:p>
          <a:p>
            <a:pPr marL="0" indent="0">
              <a:buNone/>
            </a:pPr>
            <a:r>
              <a:rPr lang="en-IN" dirty="0" smtClean="0"/>
              <a:t>	</a:t>
            </a:r>
            <a:r>
              <a:rPr lang="en-IN" dirty="0" err="1" smtClean="0"/>
              <a:t>sudo</a:t>
            </a:r>
            <a:r>
              <a:rPr lang="en-IN" dirty="0" smtClean="0"/>
              <a:t> </a:t>
            </a:r>
            <a:r>
              <a:rPr lang="en-IN" dirty="0"/>
              <a:t>apt install </a:t>
            </a:r>
            <a:r>
              <a:rPr lang="en-IN" dirty="0" err="1"/>
              <a:t>certbot</a:t>
            </a:r>
            <a:endParaRPr lang="en-IN" dirty="0"/>
          </a:p>
          <a:p>
            <a:pPr marL="0" lvl="0" indent="0">
              <a:buNone/>
            </a:pPr>
            <a:r>
              <a:rPr lang="en-IN" dirty="0"/>
              <a:t>Generate and install a certificate:</a:t>
            </a:r>
          </a:p>
          <a:p>
            <a:pPr marL="0" indent="0">
              <a:buNone/>
            </a:pPr>
            <a:r>
              <a:rPr lang="en-IN" dirty="0" smtClean="0"/>
              <a:t>	</a:t>
            </a:r>
            <a:r>
              <a:rPr lang="en-IN" dirty="0" err="1" smtClean="0"/>
              <a:t>sudo</a:t>
            </a:r>
            <a:r>
              <a:rPr lang="en-IN" dirty="0" smtClean="0"/>
              <a:t> </a:t>
            </a:r>
            <a:r>
              <a:rPr lang="en-IN" dirty="0" err="1"/>
              <a:t>certbot</a:t>
            </a:r>
            <a:r>
              <a:rPr lang="en-IN" dirty="0"/>
              <a:t> --</a:t>
            </a:r>
            <a:r>
              <a:rPr lang="en-IN" dirty="0" err="1"/>
              <a:t>nginx</a:t>
            </a:r>
            <a:endParaRPr lang="en-IN" dirty="0"/>
          </a:p>
          <a:p>
            <a:pPr marL="0" indent="0">
              <a:buNone/>
            </a:pPr>
            <a:endParaRPr lang="en-IN" dirty="0"/>
          </a:p>
        </p:txBody>
      </p:sp>
    </p:spTree>
    <p:extLst>
      <p:ext uri="{BB962C8B-B14F-4D97-AF65-F5344CB8AC3E}">
        <p14:creationId xmlns:p14="http://schemas.microsoft.com/office/powerpoint/2010/main" val="325915329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6. One-Way SSL Handshake</a:t>
            </a:r>
            <a:r>
              <a:rPr lang="en-IN" dirty="0"/>
              <a:t/>
            </a:r>
            <a:br>
              <a:rPr lang="en-IN" dirty="0"/>
            </a:br>
            <a:endParaRPr lang="en-IN" dirty="0"/>
          </a:p>
        </p:txBody>
      </p:sp>
      <p:sp>
        <p:nvSpPr>
          <p:cNvPr id="3" name="Content Placeholder 2"/>
          <p:cNvSpPr>
            <a:spLocks noGrp="1"/>
          </p:cNvSpPr>
          <p:nvPr>
            <p:ph idx="1"/>
          </p:nvPr>
        </p:nvSpPr>
        <p:spPr>
          <a:xfrm>
            <a:off x="838200" y="1207008"/>
            <a:ext cx="11085576" cy="5541263"/>
          </a:xfrm>
        </p:spPr>
        <p:txBody>
          <a:bodyPr>
            <a:normAutofit/>
          </a:bodyPr>
          <a:lstStyle/>
          <a:p>
            <a:pPr marL="0" indent="0">
              <a:buNone/>
            </a:pPr>
            <a:r>
              <a:rPr lang="en-IN" b="1" dirty="0"/>
              <a:t>Overview</a:t>
            </a:r>
            <a:endParaRPr lang="en-IN" dirty="0"/>
          </a:p>
          <a:p>
            <a:pPr marL="0" indent="0">
              <a:buNone/>
            </a:pPr>
            <a:r>
              <a:rPr lang="en-IN" dirty="0"/>
              <a:t>In a one-way SSL handshake, only the server is authenticated by the client. This is the standard SSL/TLS handshake used for most web applications.</a:t>
            </a:r>
          </a:p>
          <a:p>
            <a:pPr marL="0" indent="0">
              <a:buNone/>
            </a:pPr>
            <a:r>
              <a:rPr lang="en-IN" b="1" dirty="0"/>
              <a:t>Process</a:t>
            </a:r>
            <a:endParaRPr lang="en-IN" sz="2000" dirty="0"/>
          </a:p>
          <a:p>
            <a:pPr marL="457200" lvl="1" indent="0">
              <a:buNone/>
            </a:pPr>
            <a:r>
              <a:rPr lang="en-IN" b="1" dirty="0"/>
              <a:t>Client Hello</a:t>
            </a:r>
            <a:r>
              <a:rPr lang="en-IN" dirty="0"/>
              <a:t>:</a:t>
            </a:r>
            <a:endParaRPr lang="en-IN" sz="2000" dirty="0"/>
          </a:p>
          <a:p>
            <a:pPr marL="914400" lvl="2" indent="0">
              <a:buNone/>
            </a:pPr>
            <a:r>
              <a:rPr lang="en-IN" dirty="0"/>
              <a:t>Client sends supported encryption algorithms and random data.</a:t>
            </a:r>
            <a:endParaRPr lang="en-IN" sz="1600" dirty="0"/>
          </a:p>
          <a:p>
            <a:pPr marL="457200" lvl="1" indent="0">
              <a:buNone/>
            </a:pPr>
            <a:r>
              <a:rPr lang="en-IN" b="1" dirty="0"/>
              <a:t>Server Hello</a:t>
            </a:r>
            <a:r>
              <a:rPr lang="en-IN" dirty="0"/>
              <a:t>:</a:t>
            </a:r>
            <a:endParaRPr lang="en-IN" sz="2000" dirty="0"/>
          </a:p>
          <a:p>
            <a:pPr marL="914400" lvl="2" indent="0">
              <a:buNone/>
            </a:pPr>
            <a:r>
              <a:rPr lang="en-IN" dirty="0"/>
              <a:t>Server responds with chosen encryption algorithm and its public key.</a:t>
            </a:r>
            <a:endParaRPr lang="en-IN" sz="1600" dirty="0"/>
          </a:p>
          <a:p>
            <a:pPr marL="457200" lvl="1" indent="0">
              <a:buNone/>
            </a:pPr>
            <a:r>
              <a:rPr lang="en-IN" b="1" dirty="0"/>
              <a:t>Certificate Exchange</a:t>
            </a:r>
            <a:r>
              <a:rPr lang="en-IN" dirty="0"/>
              <a:t>:</a:t>
            </a:r>
            <a:endParaRPr lang="en-IN" sz="2000" dirty="0"/>
          </a:p>
          <a:p>
            <a:pPr marL="914400" lvl="2" indent="0">
              <a:buNone/>
            </a:pPr>
            <a:r>
              <a:rPr lang="en-IN" dirty="0"/>
              <a:t>Server sends its SSL certificate to the client for verification.</a:t>
            </a:r>
            <a:endParaRPr lang="en-IN" sz="1600" dirty="0"/>
          </a:p>
          <a:p>
            <a:pPr marL="457200" lvl="1" indent="0">
              <a:buNone/>
            </a:pPr>
            <a:r>
              <a:rPr lang="en-IN" b="1" dirty="0"/>
              <a:t>Session Key Exchange</a:t>
            </a:r>
            <a:r>
              <a:rPr lang="en-IN" dirty="0"/>
              <a:t>:</a:t>
            </a:r>
            <a:endParaRPr lang="en-IN" sz="2000" dirty="0"/>
          </a:p>
          <a:p>
            <a:pPr marL="914400" lvl="2" indent="0">
              <a:buNone/>
            </a:pPr>
            <a:r>
              <a:rPr lang="en-IN" dirty="0"/>
              <a:t>Client encrypts a session key with the server’s public key and sends it.</a:t>
            </a:r>
            <a:endParaRPr lang="en-IN" sz="1600" dirty="0"/>
          </a:p>
          <a:p>
            <a:pPr marL="457200" lvl="1" indent="0">
              <a:buNone/>
            </a:pPr>
            <a:r>
              <a:rPr lang="en-IN" b="1" dirty="0"/>
              <a:t>Secure Communication</a:t>
            </a:r>
            <a:r>
              <a:rPr lang="en-IN" dirty="0"/>
              <a:t>:</a:t>
            </a:r>
            <a:endParaRPr lang="en-IN" sz="2000" dirty="0"/>
          </a:p>
          <a:p>
            <a:pPr marL="914400" lvl="2" indent="0">
              <a:buNone/>
            </a:pPr>
            <a:r>
              <a:rPr lang="en-IN" dirty="0"/>
              <a:t>Both parties use the session key for further communication.</a:t>
            </a:r>
            <a:endParaRPr lang="en-IN" sz="1600" dirty="0"/>
          </a:p>
          <a:p>
            <a:endParaRPr lang="en-IN" dirty="0"/>
          </a:p>
        </p:txBody>
      </p:sp>
    </p:spTree>
    <p:extLst>
      <p:ext uri="{BB962C8B-B14F-4D97-AF65-F5344CB8AC3E}">
        <p14:creationId xmlns:p14="http://schemas.microsoft.com/office/powerpoint/2010/main" val="319284268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Advantages and Use Cases</a:t>
            </a:r>
            <a:endParaRPr lang="en-IN" dirty="0"/>
          </a:p>
        </p:txBody>
      </p:sp>
      <p:sp>
        <p:nvSpPr>
          <p:cNvPr id="3" name="Content Placeholder 2"/>
          <p:cNvSpPr>
            <a:spLocks noGrp="1"/>
          </p:cNvSpPr>
          <p:nvPr>
            <p:ph idx="1"/>
          </p:nvPr>
        </p:nvSpPr>
        <p:spPr/>
        <p:txBody>
          <a:bodyPr/>
          <a:lstStyle/>
          <a:p>
            <a:pPr marL="0" indent="0">
              <a:buNone/>
            </a:pPr>
            <a:r>
              <a:rPr lang="en-IN" b="1" dirty="0"/>
              <a:t>Advantages</a:t>
            </a:r>
            <a:endParaRPr lang="en-IN" dirty="0"/>
          </a:p>
          <a:p>
            <a:pPr marL="457200" lvl="1" indent="0">
              <a:buNone/>
            </a:pPr>
            <a:r>
              <a:rPr lang="en-IN" dirty="0"/>
              <a:t>Simpler setup since only the server requires a certificate.</a:t>
            </a:r>
          </a:p>
          <a:p>
            <a:pPr marL="457200" lvl="1" indent="0">
              <a:buNone/>
            </a:pPr>
            <a:r>
              <a:rPr lang="en-IN" dirty="0"/>
              <a:t>Suitable for most client-server communication</a:t>
            </a:r>
            <a:r>
              <a:rPr lang="en-IN" dirty="0" smtClean="0"/>
              <a:t>.</a:t>
            </a:r>
          </a:p>
          <a:p>
            <a:pPr marL="0" indent="0">
              <a:buNone/>
            </a:pPr>
            <a:r>
              <a:rPr lang="en-IN" b="1" dirty="0"/>
              <a:t>Use Cases</a:t>
            </a:r>
            <a:endParaRPr lang="en-IN" dirty="0"/>
          </a:p>
          <a:p>
            <a:pPr marL="457200" lvl="1" indent="0">
              <a:buNone/>
            </a:pPr>
            <a:r>
              <a:rPr lang="en-IN" dirty="0"/>
              <a:t>Standard HTTPS connections for public-facing APIs.</a:t>
            </a:r>
          </a:p>
          <a:p>
            <a:endParaRPr lang="en-IN" dirty="0"/>
          </a:p>
        </p:txBody>
      </p:sp>
    </p:spTree>
    <p:extLst>
      <p:ext uri="{BB962C8B-B14F-4D97-AF65-F5344CB8AC3E}">
        <p14:creationId xmlns:p14="http://schemas.microsoft.com/office/powerpoint/2010/main" val="255664553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04" y="64325"/>
            <a:ext cx="10515600" cy="886651"/>
          </a:xfrm>
        </p:spPr>
        <p:txBody>
          <a:bodyPr/>
          <a:lstStyle/>
          <a:p>
            <a:r>
              <a:rPr lang="en-IN" b="1" dirty="0"/>
              <a:t>7. Two-Way SSL Handshake</a:t>
            </a:r>
            <a:endParaRPr lang="en-IN" dirty="0"/>
          </a:p>
        </p:txBody>
      </p:sp>
      <p:sp>
        <p:nvSpPr>
          <p:cNvPr id="3" name="Content Placeholder 2"/>
          <p:cNvSpPr>
            <a:spLocks noGrp="1"/>
          </p:cNvSpPr>
          <p:nvPr>
            <p:ph idx="1"/>
          </p:nvPr>
        </p:nvSpPr>
        <p:spPr>
          <a:xfrm>
            <a:off x="109728" y="886968"/>
            <a:ext cx="12006072" cy="5779008"/>
          </a:xfrm>
        </p:spPr>
        <p:txBody>
          <a:bodyPr>
            <a:normAutofit fontScale="92500" lnSpcReduction="20000"/>
          </a:bodyPr>
          <a:lstStyle/>
          <a:p>
            <a:pPr marL="0" indent="0">
              <a:buNone/>
            </a:pPr>
            <a:r>
              <a:rPr lang="en-IN" b="1" dirty="0"/>
              <a:t>Overview</a:t>
            </a:r>
            <a:endParaRPr lang="en-IN" dirty="0"/>
          </a:p>
          <a:p>
            <a:pPr marL="0" indent="0">
              <a:buNone/>
            </a:pPr>
            <a:r>
              <a:rPr lang="en-IN" dirty="0"/>
              <a:t>In a two-way SSL handshake, both the client and the server authenticate each other using SSL certificates.</a:t>
            </a:r>
          </a:p>
          <a:p>
            <a:pPr marL="0" indent="0">
              <a:buNone/>
            </a:pPr>
            <a:r>
              <a:rPr lang="en-IN" b="1" dirty="0"/>
              <a:t>Process</a:t>
            </a:r>
            <a:endParaRPr lang="en-IN" sz="2000" dirty="0"/>
          </a:p>
          <a:p>
            <a:pPr marL="457200" lvl="1" indent="0">
              <a:buNone/>
            </a:pPr>
            <a:r>
              <a:rPr lang="en-IN" b="1" dirty="0" smtClean="0"/>
              <a:t>Client </a:t>
            </a:r>
            <a:r>
              <a:rPr lang="en-IN" b="1" dirty="0"/>
              <a:t>Hello</a:t>
            </a:r>
            <a:r>
              <a:rPr lang="en-IN" dirty="0"/>
              <a:t>:</a:t>
            </a:r>
            <a:endParaRPr lang="en-IN" sz="2000" dirty="0"/>
          </a:p>
          <a:p>
            <a:pPr marL="914400" lvl="2" indent="0">
              <a:buNone/>
            </a:pPr>
            <a:r>
              <a:rPr lang="en-IN" dirty="0" smtClean="0"/>
              <a:t>Client </a:t>
            </a:r>
            <a:r>
              <a:rPr lang="en-IN" dirty="0"/>
              <a:t>sends supported encryption algorithms and random data.</a:t>
            </a:r>
            <a:endParaRPr lang="en-IN" sz="1600" dirty="0"/>
          </a:p>
          <a:p>
            <a:pPr marL="457200" lvl="1" indent="0">
              <a:buNone/>
            </a:pPr>
            <a:r>
              <a:rPr lang="en-IN" b="1" dirty="0" smtClean="0"/>
              <a:t>Server </a:t>
            </a:r>
            <a:r>
              <a:rPr lang="en-IN" b="1" dirty="0"/>
              <a:t>Hello</a:t>
            </a:r>
            <a:r>
              <a:rPr lang="en-IN" dirty="0"/>
              <a:t>:</a:t>
            </a:r>
            <a:endParaRPr lang="en-IN" sz="2000" dirty="0"/>
          </a:p>
          <a:p>
            <a:pPr marL="914400" lvl="2" indent="0">
              <a:buNone/>
            </a:pPr>
            <a:r>
              <a:rPr lang="en-IN" dirty="0" smtClean="0"/>
              <a:t>Server </a:t>
            </a:r>
            <a:r>
              <a:rPr lang="en-IN" dirty="0"/>
              <a:t>responds with chosen encryption algorithm and its public key.</a:t>
            </a:r>
            <a:endParaRPr lang="en-IN" sz="1600" dirty="0"/>
          </a:p>
          <a:p>
            <a:pPr marL="457200" lvl="1" indent="0">
              <a:buNone/>
            </a:pPr>
            <a:r>
              <a:rPr lang="en-IN" b="1" dirty="0"/>
              <a:t>Certificate Exchange</a:t>
            </a:r>
            <a:r>
              <a:rPr lang="en-IN" dirty="0"/>
              <a:t>:</a:t>
            </a:r>
            <a:endParaRPr lang="en-IN" sz="2000" dirty="0"/>
          </a:p>
          <a:p>
            <a:pPr marL="914400" lvl="2" indent="0">
              <a:buNone/>
            </a:pPr>
            <a:r>
              <a:rPr lang="en-IN" dirty="0"/>
              <a:t>Server sends its SSL certificate.</a:t>
            </a:r>
            <a:endParaRPr lang="en-IN" sz="1600" dirty="0"/>
          </a:p>
          <a:p>
            <a:pPr marL="914400" lvl="2" indent="0">
              <a:buNone/>
            </a:pPr>
            <a:r>
              <a:rPr lang="en-IN" dirty="0"/>
              <a:t>Client verifies the server’s certificate.</a:t>
            </a:r>
            <a:endParaRPr lang="en-IN" sz="1600" dirty="0"/>
          </a:p>
          <a:p>
            <a:pPr marL="457200" lvl="1" indent="0">
              <a:buNone/>
            </a:pPr>
            <a:r>
              <a:rPr lang="en-IN" b="1" dirty="0"/>
              <a:t>Client Certificate Request</a:t>
            </a:r>
            <a:r>
              <a:rPr lang="en-IN" dirty="0"/>
              <a:t>:</a:t>
            </a:r>
            <a:endParaRPr lang="en-IN" sz="2000" dirty="0"/>
          </a:p>
          <a:p>
            <a:pPr marL="914400" lvl="2" indent="0">
              <a:buNone/>
            </a:pPr>
            <a:r>
              <a:rPr lang="en-IN" dirty="0"/>
              <a:t>Server requests the client’s SSL certificate.</a:t>
            </a:r>
            <a:endParaRPr lang="en-IN" sz="1600" dirty="0"/>
          </a:p>
          <a:p>
            <a:pPr marL="457200" lvl="1" indent="0">
              <a:buNone/>
            </a:pPr>
            <a:r>
              <a:rPr lang="en-IN" b="1" dirty="0"/>
              <a:t>Client Certificate Exchange</a:t>
            </a:r>
            <a:r>
              <a:rPr lang="en-IN" dirty="0"/>
              <a:t>:</a:t>
            </a:r>
            <a:endParaRPr lang="en-IN" sz="2000" dirty="0"/>
          </a:p>
          <a:p>
            <a:pPr marL="914400" lvl="2" indent="0">
              <a:buNone/>
            </a:pPr>
            <a:r>
              <a:rPr lang="en-IN" dirty="0"/>
              <a:t>Client sends its certificate to the server.</a:t>
            </a:r>
            <a:endParaRPr lang="en-IN" sz="1600" dirty="0"/>
          </a:p>
          <a:p>
            <a:pPr marL="914400" lvl="2" indent="0">
              <a:buNone/>
            </a:pPr>
            <a:r>
              <a:rPr lang="en-IN" dirty="0"/>
              <a:t>Server verifies the client’s certificate.</a:t>
            </a:r>
            <a:endParaRPr lang="en-IN" sz="1600" dirty="0"/>
          </a:p>
          <a:p>
            <a:pPr marL="457200" lvl="1" indent="0">
              <a:buNone/>
            </a:pPr>
            <a:r>
              <a:rPr lang="en-IN" b="1" dirty="0"/>
              <a:t>Session Key Exchange</a:t>
            </a:r>
            <a:r>
              <a:rPr lang="en-IN" dirty="0"/>
              <a:t>:</a:t>
            </a:r>
            <a:endParaRPr lang="en-IN" sz="2000" dirty="0"/>
          </a:p>
          <a:p>
            <a:pPr marL="914400" lvl="2" indent="0">
              <a:buNone/>
            </a:pPr>
            <a:r>
              <a:rPr lang="en-IN" dirty="0"/>
              <a:t>A secure session is established using the session key.</a:t>
            </a:r>
            <a:endParaRPr lang="en-IN" sz="1600" dirty="0"/>
          </a:p>
          <a:p>
            <a:endParaRPr lang="en-IN" dirty="0"/>
          </a:p>
        </p:txBody>
      </p:sp>
    </p:spTree>
    <p:extLst>
      <p:ext uri="{BB962C8B-B14F-4D97-AF65-F5344CB8AC3E}">
        <p14:creationId xmlns:p14="http://schemas.microsoft.com/office/powerpoint/2010/main" val="323526273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Advantages and Use Cases</a:t>
            </a:r>
            <a:endParaRPr lang="en-IN" b="1" dirty="0"/>
          </a:p>
        </p:txBody>
      </p:sp>
      <p:sp>
        <p:nvSpPr>
          <p:cNvPr id="3" name="Content Placeholder 2"/>
          <p:cNvSpPr>
            <a:spLocks noGrp="1"/>
          </p:cNvSpPr>
          <p:nvPr>
            <p:ph idx="1"/>
          </p:nvPr>
        </p:nvSpPr>
        <p:spPr/>
        <p:txBody>
          <a:bodyPr/>
          <a:lstStyle/>
          <a:p>
            <a:pPr marL="0" indent="0">
              <a:buNone/>
            </a:pPr>
            <a:r>
              <a:rPr lang="en-IN" b="1" dirty="0"/>
              <a:t>Advantages</a:t>
            </a:r>
            <a:endParaRPr lang="en-IN" dirty="0"/>
          </a:p>
          <a:p>
            <a:pPr marL="0" indent="0">
              <a:buNone/>
            </a:pPr>
            <a:r>
              <a:rPr lang="en-IN" dirty="0" smtClean="0"/>
              <a:t>	Enhanced </a:t>
            </a:r>
            <a:r>
              <a:rPr lang="en-IN" dirty="0"/>
              <a:t>security through mutual authentication.</a:t>
            </a:r>
          </a:p>
          <a:p>
            <a:pPr marL="0" indent="0">
              <a:buNone/>
            </a:pPr>
            <a:r>
              <a:rPr lang="en-IN" dirty="0" smtClean="0"/>
              <a:t>	Ensures </a:t>
            </a:r>
            <a:r>
              <a:rPr lang="en-IN" dirty="0"/>
              <a:t>only authorized clients can access the API.</a:t>
            </a:r>
            <a:endParaRPr lang="en-IN" dirty="0" smtClean="0"/>
          </a:p>
          <a:p>
            <a:pPr marL="0" indent="0">
              <a:buNone/>
            </a:pPr>
            <a:r>
              <a:rPr lang="en-IN" b="1" dirty="0"/>
              <a:t>Use Cases</a:t>
            </a:r>
            <a:endParaRPr lang="en-IN" dirty="0"/>
          </a:p>
          <a:p>
            <a:pPr marL="0" indent="0">
              <a:buNone/>
            </a:pPr>
            <a:r>
              <a:rPr lang="en-IN" dirty="0" smtClean="0"/>
              <a:t>	Internal </a:t>
            </a:r>
            <a:r>
              <a:rPr lang="en-IN" dirty="0"/>
              <a:t>APIs or sensitive data exchange.</a:t>
            </a:r>
          </a:p>
          <a:p>
            <a:pPr marL="0" indent="0">
              <a:buNone/>
            </a:pPr>
            <a:r>
              <a:rPr lang="en-IN" dirty="0" smtClean="0"/>
              <a:t>	Financial </a:t>
            </a:r>
            <a:r>
              <a:rPr lang="en-IN" dirty="0"/>
              <a:t>institutions and </a:t>
            </a:r>
            <a:r>
              <a:rPr lang="en-IN" dirty="0" smtClean="0"/>
              <a:t>healthcare APIs. </a:t>
            </a:r>
            <a:endParaRPr lang="en-IN" dirty="0"/>
          </a:p>
        </p:txBody>
      </p:sp>
    </p:spTree>
    <p:extLst>
      <p:ext uri="{BB962C8B-B14F-4D97-AF65-F5344CB8AC3E}">
        <p14:creationId xmlns:p14="http://schemas.microsoft.com/office/powerpoint/2010/main" val="68914473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Comparison: One-Way SSL vs. Two-Way SSL</a:t>
            </a:r>
            <a:r>
              <a:rPr lang="en-IN" dirty="0"/>
              <a:t/>
            </a:r>
            <a:br>
              <a:rPr lang="en-IN"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40191465"/>
              </p:ext>
            </p:extLst>
          </p:nvPr>
        </p:nvGraphicFramePr>
        <p:xfrm>
          <a:off x="393192" y="1280160"/>
          <a:ext cx="10960608" cy="4965192"/>
        </p:xfrm>
        <a:graphic>
          <a:graphicData uri="http://schemas.openxmlformats.org/drawingml/2006/table">
            <a:tbl>
              <a:tblPr firstRow="1" firstCol="1" bandRow="1">
                <a:tableStyleId>{5C22544A-7EE6-4342-B048-85BDC9FD1C3A}</a:tableStyleId>
              </a:tblPr>
              <a:tblGrid>
                <a:gridCol w="3653536"/>
                <a:gridCol w="3653536"/>
                <a:gridCol w="3653536"/>
              </a:tblGrid>
              <a:tr h="1241298">
                <a:tc>
                  <a:txBody>
                    <a:bodyPr/>
                    <a:lstStyle/>
                    <a:p>
                      <a:pPr algn="ctr">
                        <a:lnSpc>
                          <a:spcPct val="107000"/>
                        </a:lnSpc>
                        <a:spcAft>
                          <a:spcPts val="0"/>
                        </a:spcAft>
                      </a:pPr>
                      <a:r>
                        <a:rPr lang="en-IN" sz="2000">
                          <a:effectLst/>
                        </a:rPr>
                        <a:t>Aspect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gn="ctr">
                        <a:lnSpc>
                          <a:spcPct val="107000"/>
                        </a:lnSpc>
                        <a:spcAft>
                          <a:spcPts val="0"/>
                        </a:spcAft>
                      </a:pPr>
                      <a:r>
                        <a:rPr lang="en-IN" sz="2000">
                          <a:effectLst/>
                        </a:rPr>
                        <a:t>One-Way SSL</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gn="ctr">
                        <a:lnSpc>
                          <a:spcPct val="107000"/>
                        </a:lnSpc>
                        <a:spcAft>
                          <a:spcPts val="0"/>
                        </a:spcAft>
                      </a:pPr>
                      <a:r>
                        <a:rPr lang="en-IN" sz="2000">
                          <a:effectLst/>
                        </a:rPr>
                        <a:t>Two-Way SSL</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1241298">
                <a:tc>
                  <a:txBody>
                    <a:bodyPr/>
                    <a:lstStyle/>
                    <a:p>
                      <a:pPr>
                        <a:lnSpc>
                          <a:spcPct val="107000"/>
                        </a:lnSpc>
                        <a:spcAft>
                          <a:spcPts val="0"/>
                        </a:spcAft>
                      </a:pPr>
                      <a:r>
                        <a:rPr lang="en-IN" sz="2000">
                          <a:effectLst/>
                        </a:rPr>
                        <a:t>Authentication</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Only server is authenticated.</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Both client and server are authenticated.</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1241298">
                <a:tc>
                  <a:txBody>
                    <a:bodyPr/>
                    <a:lstStyle/>
                    <a:p>
                      <a:pPr>
                        <a:lnSpc>
                          <a:spcPct val="107000"/>
                        </a:lnSpc>
                        <a:spcAft>
                          <a:spcPts val="0"/>
                        </a:spcAft>
                      </a:pPr>
                      <a:r>
                        <a:rPr lang="en-IN" sz="2000">
                          <a:effectLst/>
                        </a:rPr>
                        <a:t>Complexity</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Simple to implement.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Requires managing client certificates.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1241298">
                <a:tc>
                  <a:txBody>
                    <a:bodyPr/>
                    <a:lstStyle/>
                    <a:p>
                      <a:pPr>
                        <a:lnSpc>
                          <a:spcPct val="107000"/>
                        </a:lnSpc>
                        <a:spcAft>
                          <a:spcPts val="0"/>
                        </a:spcAft>
                      </a:pPr>
                      <a:r>
                        <a:rPr lang="en-IN" sz="2000">
                          <a:effectLst/>
                        </a:rPr>
                        <a:t>Use Case</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Public-facing APIs.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dirty="0">
                          <a:effectLst/>
                        </a:rPr>
                        <a:t>Internal or high-security APIs.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bl>
          </a:graphicData>
        </a:graphic>
      </p:graphicFrame>
    </p:spTree>
    <p:extLst>
      <p:ext uri="{BB962C8B-B14F-4D97-AF65-F5344CB8AC3E}">
        <p14:creationId xmlns:p14="http://schemas.microsoft.com/office/powerpoint/2010/main" val="31012854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061951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66979"/>
          </a:xfrm>
        </p:spPr>
        <p:txBody>
          <a:bodyPr>
            <a:normAutofit fontScale="90000"/>
          </a:bodyPr>
          <a:lstStyle/>
          <a:p>
            <a:r>
              <a:rPr lang="en-IN" b="1" dirty="0" smtClean="0"/>
              <a:t>2. Consistency</a:t>
            </a:r>
            <a:r>
              <a:rPr lang="en-IN" dirty="0" smtClean="0"/>
              <a:t/>
            </a:r>
            <a:br>
              <a:rPr lang="en-IN" dirty="0" smtClean="0"/>
            </a:br>
            <a:endParaRPr lang="en-IN" dirty="0"/>
          </a:p>
        </p:txBody>
      </p:sp>
      <p:sp>
        <p:nvSpPr>
          <p:cNvPr id="3" name="Content Placeholder 2"/>
          <p:cNvSpPr>
            <a:spLocks noGrp="1"/>
          </p:cNvSpPr>
          <p:nvPr>
            <p:ph idx="1"/>
          </p:nvPr>
        </p:nvSpPr>
        <p:spPr>
          <a:xfrm>
            <a:off x="146304" y="832104"/>
            <a:ext cx="6163056" cy="5344859"/>
          </a:xfrm>
        </p:spPr>
        <p:txBody>
          <a:bodyPr>
            <a:normAutofit fontScale="85000" lnSpcReduction="20000"/>
          </a:bodyPr>
          <a:lstStyle/>
          <a:p>
            <a:pPr marL="0" indent="0">
              <a:buNone/>
            </a:pPr>
            <a:r>
              <a:rPr lang="en-IN" b="1" dirty="0" smtClean="0"/>
              <a:t>Definition</a:t>
            </a:r>
            <a:r>
              <a:rPr lang="en-IN" dirty="0"/>
              <a:t>: Consistency ensures that the API </a:t>
            </a:r>
            <a:r>
              <a:rPr lang="en-IN" dirty="0" smtClean="0"/>
              <a:t>	   	predictably </a:t>
            </a:r>
            <a:r>
              <a:rPr lang="en-IN" dirty="0"/>
              <a:t>across all endpoints and </a:t>
            </a:r>
            <a:r>
              <a:rPr lang="en-IN" dirty="0" smtClean="0"/>
              <a:t>	responses</a:t>
            </a:r>
          </a:p>
          <a:p>
            <a:pPr marL="0" indent="0">
              <a:buNone/>
            </a:pPr>
            <a:r>
              <a:rPr lang="en-IN" b="1" dirty="0"/>
              <a:t>Best Practices:</a:t>
            </a:r>
            <a:endParaRPr lang="en-IN" sz="2400" dirty="0"/>
          </a:p>
          <a:p>
            <a:pPr marL="0" lvl="0" indent="0">
              <a:buNone/>
            </a:pPr>
            <a:r>
              <a:rPr lang="en-IN" b="1" dirty="0">
                <a:solidFill>
                  <a:srgbClr val="C00000"/>
                </a:solidFill>
              </a:rPr>
              <a:t>Uniform Response Format</a:t>
            </a:r>
            <a:r>
              <a:rPr lang="en-IN" dirty="0">
                <a:solidFill>
                  <a:srgbClr val="C00000"/>
                </a:solidFill>
              </a:rPr>
              <a:t>:</a:t>
            </a:r>
            <a:endParaRPr lang="en-IN" sz="2400" dirty="0">
              <a:solidFill>
                <a:srgbClr val="C00000"/>
              </a:solidFill>
            </a:endParaRPr>
          </a:p>
          <a:p>
            <a:pPr marL="457200" lvl="1" indent="0">
              <a:buNone/>
            </a:pPr>
            <a:r>
              <a:rPr lang="en-IN" dirty="0"/>
              <a:t>Use a consistent structure (e.g., JSON):</a:t>
            </a:r>
            <a:endParaRPr lang="en-IN" sz="2000" dirty="0"/>
          </a:p>
          <a:p>
            <a:pPr marL="457200" lvl="1" indent="0">
              <a:buNone/>
            </a:pPr>
            <a:r>
              <a:rPr lang="en-IN" dirty="0"/>
              <a:t>{</a:t>
            </a:r>
            <a:endParaRPr lang="en-IN" sz="3200" dirty="0"/>
          </a:p>
          <a:p>
            <a:pPr marL="457200" lvl="1" indent="0">
              <a:buNone/>
            </a:pPr>
            <a:r>
              <a:rPr lang="en-IN" dirty="0"/>
              <a:t>    "status": "success",</a:t>
            </a:r>
            <a:endParaRPr lang="en-IN" sz="3200" dirty="0"/>
          </a:p>
          <a:p>
            <a:pPr marL="457200" lvl="1" indent="0">
              <a:buNone/>
            </a:pPr>
            <a:r>
              <a:rPr lang="en-IN" dirty="0"/>
              <a:t>    "data": { "id": 1, "name": "John Doe" },</a:t>
            </a:r>
            <a:endParaRPr lang="en-IN" sz="3200" dirty="0"/>
          </a:p>
          <a:p>
            <a:pPr marL="457200" lvl="1" indent="0">
              <a:buNone/>
            </a:pPr>
            <a:r>
              <a:rPr lang="en-IN" dirty="0"/>
              <a:t>    "errors": null</a:t>
            </a:r>
            <a:endParaRPr lang="en-IN" sz="3200" dirty="0"/>
          </a:p>
          <a:p>
            <a:pPr marL="457200" lvl="1" indent="0">
              <a:buNone/>
            </a:pPr>
            <a:r>
              <a:rPr lang="en-IN" dirty="0"/>
              <a:t>}</a:t>
            </a:r>
            <a:endParaRPr lang="en-IN" sz="3200" dirty="0"/>
          </a:p>
          <a:p>
            <a:pPr marL="0" lvl="0" indent="0">
              <a:buNone/>
            </a:pPr>
            <a:r>
              <a:rPr lang="en-IN" b="1" dirty="0">
                <a:solidFill>
                  <a:srgbClr val="C00000"/>
                </a:solidFill>
              </a:rPr>
              <a:t>Consistent Naming Conventions</a:t>
            </a:r>
            <a:r>
              <a:rPr lang="en-IN" dirty="0">
                <a:solidFill>
                  <a:srgbClr val="C00000"/>
                </a:solidFill>
              </a:rPr>
              <a:t>:</a:t>
            </a:r>
            <a:endParaRPr lang="en-IN" sz="2400" dirty="0">
              <a:solidFill>
                <a:srgbClr val="C00000"/>
              </a:solidFill>
            </a:endParaRPr>
          </a:p>
          <a:p>
            <a:pPr marL="457200" lvl="1" indent="0">
              <a:buNone/>
            </a:pPr>
            <a:r>
              <a:rPr lang="en-IN" dirty="0"/>
              <a:t>Use </a:t>
            </a:r>
            <a:r>
              <a:rPr lang="en-IN" dirty="0" err="1"/>
              <a:t>camelCase</a:t>
            </a:r>
            <a:r>
              <a:rPr lang="en-IN" dirty="0"/>
              <a:t> or </a:t>
            </a:r>
            <a:r>
              <a:rPr lang="en-IN" dirty="0" err="1"/>
              <a:t>snake_case</a:t>
            </a:r>
            <a:r>
              <a:rPr lang="en-IN" dirty="0"/>
              <a:t> consistently.</a:t>
            </a:r>
            <a:endParaRPr lang="en-IN" sz="2000" dirty="0"/>
          </a:p>
          <a:p>
            <a:pPr marL="457200" lvl="1" indent="0">
              <a:buNone/>
            </a:pPr>
            <a:r>
              <a:rPr lang="en-IN" dirty="0"/>
              <a:t>Example:</a:t>
            </a:r>
            <a:endParaRPr lang="en-IN" sz="2000" dirty="0"/>
          </a:p>
          <a:p>
            <a:pPr marL="914400" lvl="2" indent="0">
              <a:buNone/>
            </a:pPr>
            <a:r>
              <a:rPr lang="en-IN" sz="3200" b="1" dirty="0"/>
              <a:t>Correct</a:t>
            </a:r>
            <a:r>
              <a:rPr lang="en-IN" sz="3200" dirty="0"/>
              <a:t>: </a:t>
            </a:r>
            <a:r>
              <a:rPr lang="en-IN" dirty="0"/>
              <a:t>/</a:t>
            </a:r>
            <a:r>
              <a:rPr lang="en-IN" dirty="0" err="1"/>
              <a:t>userProfiles</a:t>
            </a:r>
            <a:endParaRPr lang="en-IN" sz="2800" dirty="0"/>
          </a:p>
          <a:p>
            <a:pPr marL="914400" lvl="2" indent="0">
              <a:buNone/>
            </a:pPr>
            <a:r>
              <a:rPr lang="en-IN" sz="3200" b="1" dirty="0"/>
              <a:t>Incorrect</a:t>
            </a:r>
            <a:r>
              <a:rPr lang="en-IN" sz="3200" dirty="0"/>
              <a:t>: </a:t>
            </a:r>
            <a:r>
              <a:rPr lang="en-IN" dirty="0"/>
              <a:t>/</a:t>
            </a:r>
            <a:r>
              <a:rPr lang="en-IN" dirty="0" err="1"/>
              <a:t>user_profiles</a:t>
            </a:r>
            <a:r>
              <a:rPr lang="en-IN" sz="3200" dirty="0"/>
              <a:t>, </a:t>
            </a:r>
            <a:r>
              <a:rPr lang="en-IN" dirty="0"/>
              <a:t>/</a:t>
            </a:r>
            <a:r>
              <a:rPr lang="en-IN" dirty="0" err="1" smtClean="0"/>
              <a:t>UserProfiles</a:t>
            </a:r>
            <a:endParaRPr lang="en-IN" sz="2800" dirty="0"/>
          </a:p>
        </p:txBody>
      </p:sp>
      <p:sp>
        <p:nvSpPr>
          <p:cNvPr id="4" name="TextBox 3"/>
          <p:cNvSpPr txBox="1"/>
          <p:nvPr/>
        </p:nvSpPr>
        <p:spPr>
          <a:xfrm>
            <a:off x="6309360" y="4123944"/>
            <a:ext cx="5239512" cy="2862322"/>
          </a:xfrm>
          <a:prstGeom prst="rect">
            <a:avLst/>
          </a:prstGeom>
          <a:solidFill>
            <a:schemeClr val="accent2">
              <a:lumMod val="40000"/>
              <a:lumOff val="60000"/>
            </a:schemeClr>
          </a:solidFill>
        </p:spPr>
        <p:txBody>
          <a:bodyPr wrap="square" rtlCol="0">
            <a:spAutoFit/>
          </a:bodyPr>
          <a:lstStyle/>
          <a:p>
            <a:r>
              <a:rPr lang="en-IN" b="1" dirty="0" smtClean="0"/>
              <a:t>Example:</a:t>
            </a:r>
            <a:endParaRPr lang="en-IN" dirty="0" smtClean="0"/>
          </a:p>
          <a:p>
            <a:r>
              <a:rPr lang="en-IN" dirty="0" smtClean="0"/>
              <a:t>A </a:t>
            </a:r>
            <a:r>
              <a:rPr lang="en-IN" b="1" dirty="0" smtClean="0"/>
              <a:t>consistent API</a:t>
            </a:r>
            <a:r>
              <a:rPr lang="en-IN" dirty="0" smtClean="0"/>
              <a:t> for user profiles:</a:t>
            </a:r>
          </a:p>
          <a:p>
            <a:pPr lvl="0"/>
            <a:r>
              <a:rPr lang="en-IN" b="1" dirty="0" smtClean="0"/>
              <a:t>Endpoint</a:t>
            </a:r>
            <a:r>
              <a:rPr lang="en-IN" dirty="0" smtClean="0"/>
              <a:t>: /users/{id}</a:t>
            </a:r>
          </a:p>
          <a:p>
            <a:pPr lvl="0"/>
            <a:r>
              <a:rPr lang="en-IN" b="1" dirty="0" smtClean="0"/>
              <a:t>Response</a:t>
            </a:r>
            <a:r>
              <a:rPr lang="en-IN" dirty="0" smtClean="0"/>
              <a:t>:</a:t>
            </a:r>
          </a:p>
          <a:p>
            <a:r>
              <a:rPr lang="en-IN" dirty="0" smtClean="0"/>
              <a:t>{</a:t>
            </a:r>
          </a:p>
          <a:p>
            <a:r>
              <a:rPr lang="en-IN" dirty="0" smtClean="0"/>
              <a:t>    "id": 1,</a:t>
            </a:r>
          </a:p>
          <a:p>
            <a:r>
              <a:rPr lang="en-IN" dirty="0" smtClean="0"/>
              <a:t>    "name": "Jane Doe",</a:t>
            </a:r>
          </a:p>
          <a:p>
            <a:r>
              <a:rPr lang="en-IN" dirty="0" smtClean="0"/>
              <a:t>    "email": "jane.doe@example.com"</a:t>
            </a:r>
          </a:p>
          <a:p>
            <a:r>
              <a:rPr lang="en-IN" dirty="0" smtClean="0"/>
              <a:t>}</a:t>
            </a:r>
          </a:p>
          <a:p>
            <a:endParaRPr lang="en-IN" dirty="0"/>
          </a:p>
        </p:txBody>
      </p:sp>
      <p:sp>
        <p:nvSpPr>
          <p:cNvPr id="5" name="TextBox 4"/>
          <p:cNvSpPr txBox="1"/>
          <p:nvPr/>
        </p:nvSpPr>
        <p:spPr>
          <a:xfrm>
            <a:off x="6208776" y="832104"/>
            <a:ext cx="5458968" cy="3077766"/>
          </a:xfrm>
          <a:prstGeom prst="rect">
            <a:avLst/>
          </a:prstGeom>
          <a:noFill/>
        </p:spPr>
        <p:txBody>
          <a:bodyPr wrap="square" rtlCol="0">
            <a:spAutoFit/>
          </a:bodyPr>
          <a:lstStyle/>
          <a:p>
            <a:pPr lvl="0"/>
            <a:r>
              <a:rPr lang="en-IN" b="1" dirty="0" smtClean="0">
                <a:solidFill>
                  <a:srgbClr val="C00000"/>
                </a:solidFill>
              </a:rPr>
              <a:t>HTTP Status Codes</a:t>
            </a:r>
            <a:r>
              <a:rPr lang="en-IN" dirty="0" smtClean="0">
                <a:solidFill>
                  <a:srgbClr val="C00000"/>
                </a:solidFill>
              </a:rPr>
              <a:t>:</a:t>
            </a:r>
            <a:endParaRPr lang="en-IN" sz="2400" dirty="0" smtClean="0">
              <a:solidFill>
                <a:srgbClr val="C00000"/>
              </a:solidFill>
            </a:endParaRPr>
          </a:p>
          <a:p>
            <a:pPr lvl="1"/>
            <a:r>
              <a:rPr lang="en-IN" dirty="0" smtClean="0"/>
              <a:t>Use appropriate status codes for responses:</a:t>
            </a:r>
            <a:endParaRPr lang="en-IN" sz="2000" dirty="0" smtClean="0"/>
          </a:p>
          <a:p>
            <a:pPr lvl="2"/>
            <a:r>
              <a:rPr lang="en-IN" sz="1400" dirty="0" smtClean="0"/>
              <a:t>200 OK</a:t>
            </a:r>
            <a:r>
              <a:rPr lang="en-IN" dirty="0" smtClean="0"/>
              <a:t>: Successful request.</a:t>
            </a:r>
            <a:endParaRPr lang="en-IN" dirty="0"/>
          </a:p>
          <a:p>
            <a:pPr lvl="2"/>
            <a:r>
              <a:rPr lang="en-IN" sz="1400" dirty="0" smtClean="0"/>
              <a:t>201 Created</a:t>
            </a:r>
            <a:r>
              <a:rPr lang="en-IN" dirty="0" smtClean="0"/>
              <a:t>: Resource successfully created.</a:t>
            </a:r>
            <a:endParaRPr lang="en-IN" dirty="0"/>
          </a:p>
          <a:p>
            <a:pPr lvl="2"/>
            <a:r>
              <a:rPr lang="en-IN" sz="1400" dirty="0" smtClean="0"/>
              <a:t>404 Not Found</a:t>
            </a:r>
            <a:r>
              <a:rPr lang="en-IN" dirty="0" smtClean="0"/>
              <a:t>: Resource not found.</a:t>
            </a:r>
            <a:endParaRPr lang="en-IN" dirty="0"/>
          </a:p>
          <a:p>
            <a:pPr lvl="2"/>
            <a:r>
              <a:rPr lang="en-IN" dirty="0" smtClean="0"/>
              <a:t>500 Internal Server Error</a:t>
            </a:r>
            <a:r>
              <a:rPr lang="en-IN" sz="3200" dirty="0" smtClean="0"/>
              <a:t>: </a:t>
            </a:r>
            <a:r>
              <a:rPr lang="en-IN" dirty="0" smtClean="0"/>
              <a:t>Server error.</a:t>
            </a:r>
          </a:p>
          <a:p>
            <a:pPr lvl="0"/>
            <a:r>
              <a:rPr lang="en-IN" b="1" dirty="0" smtClean="0">
                <a:solidFill>
                  <a:srgbClr val="C00000"/>
                </a:solidFill>
              </a:rPr>
              <a:t>Pagination</a:t>
            </a:r>
            <a:r>
              <a:rPr lang="en-IN" dirty="0" smtClean="0">
                <a:solidFill>
                  <a:srgbClr val="C00000"/>
                </a:solidFill>
              </a:rPr>
              <a:t>:</a:t>
            </a:r>
            <a:endParaRPr lang="en-IN" sz="2400" dirty="0" smtClean="0">
              <a:solidFill>
                <a:srgbClr val="C00000"/>
              </a:solidFill>
            </a:endParaRPr>
          </a:p>
          <a:p>
            <a:pPr lvl="1"/>
            <a:r>
              <a:rPr lang="en-IN" dirty="0" smtClean="0"/>
              <a:t>Always return paginated data with consistent keys (</a:t>
            </a:r>
            <a:r>
              <a:rPr lang="en-IN" sz="1600" dirty="0" smtClean="0"/>
              <a:t>page</a:t>
            </a:r>
            <a:r>
              <a:rPr lang="en-IN" dirty="0" smtClean="0"/>
              <a:t>, </a:t>
            </a:r>
            <a:r>
              <a:rPr lang="en-IN" sz="1600" dirty="0" smtClean="0"/>
              <a:t>limit</a:t>
            </a:r>
            <a:r>
              <a:rPr lang="en-IN" dirty="0" smtClean="0"/>
              <a:t>, </a:t>
            </a:r>
            <a:r>
              <a:rPr lang="en-IN" sz="1600" dirty="0" smtClean="0"/>
              <a:t>total</a:t>
            </a:r>
            <a:r>
              <a:rPr lang="en-IN" dirty="0" smtClean="0"/>
              <a:t>).</a:t>
            </a:r>
            <a:endParaRPr lang="en-IN" sz="2000" dirty="0" smtClean="0"/>
          </a:p>
          <a:p>
            <a:endParaRPr lang="en-IN" dirty="0"/>
          </a:p>
        </p:txBody>
      </p:sp>
      <p:cxnSp>
        <p:nvCxnSpPr>
          <p:cNvPr id="7" name="Straight Connector 6"/>
          <p:cNvCxnSpPr>
            <a:stCxn id="2" idx="2"/>
          </p:cNvCxnSpPr>
          <p:nvPr/>
        </p:nvCxnSpPr>
        <p:spPr>
          <a:xfrm flipH="1">
            <a:off x="6071616" y="832104"/>
            <a:ext cx="24384" cy="5943600"/>
          </a:xfrm>
          <a:prstGeom prst="line">
            <a:avLst/>
          </a:prstGeom>
          <a:ln w="571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070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wipe(down)">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wipe(down)">
                                      <p:cBhvr>
                                        <p:cTn id="40" dur="500"/>
                                        <p:tgtEl>
                                          <p:spTgt spid="3">
                                            <p:txEl>
                                              <p:pRg st="9" end="9"/>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wipe(down)">
                                      <p:cBhvr>
                                        <p:cTn id="43" dur="500"/>
                                        <p:tgtEl>
                                          <p:spTgt spid="3">
                                            <p:txEl>
                                              <p:pRg st="10" end="10"/>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wipe(down)">
                                      <p:cBhvr>
                                        <p:cTn id="46" dur="500"/>
                                        <p:tgtEl>
                                          <p:spTgt spid="3">
                                            <p:txEl>
                                              <p:pRg st="11" end="11"/>
                                            </p:txEl>
                                          </p:spTgt>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wipe(down)">
                                      <p:cBhvr>
                                        <p:cTn id="49" dur="500"/>
                                        <p:tgtEl>
                                          <p:spTgt spid="3">
                                            <p:txEl>
                                              <p:pRg st="12" end="12"/>
                                            </p:txEl>
                                          </p:spTgt>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wipe(down)">
                                      <p:cBhvr>
                                        <p:cTn id="5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3. Flexibility</a:t>
            </a:r>
            <a:r>
              <a:rPr lang="en-IN" dirty="0" smtClean="0"/>
              <a:t/>
            </a:r>
            <a:br>
              <a:rPr lang="en-IN" dirty="0" smtClean="0"/>
            </a:br>
            <a:endParaRPr lang="en-IN" dirty="0"/>
          </a:p>
        </p:txBody>
      </p:sp>
      <p:sp>
        <p:nvSpPr>
          <p:cNvPr id="3" name="Content Placeholder 2"/>
          <p:cNvSpPr>
            <a:spLocks noGrp="1"/>
          </p:cNvSpPr>
          <p:nvPr>
            <p:ph idx="1"/>
          </p:nvPr>
        </p:nvSpPr>
        <p:spPr>
          <a:xfrm>
            <a:off x="0" y="1325880"/>
            <a:ext cx="7306056" cy="5458968"/>
          </a:xfrm>
        </p:spPr>
        <p:txBody>
          <a:bodyPr>
            <a:normAutofit fontScale="70000" lnSpcReduction="20000"/>
          </a:bodyPr>
          <a:lstStyle/>
          <a:p>
            <a:pPr marL="0" indent="0">
              <a:buNone/>
            </a:pPr>
            <a:r>
              <a:rPr lang="en-IN" b="1" dirty="0" smtClean="0"/>
              <a:t>Definition</a:t>
            </a:r>
            <a:r>
              <a:rPr lang="en-IN" dirty="0"/>
              <a:t>: </a:t>
            </a:r>
            <a:endParaRPr lang="en-IN" dirty="0" smtClean="0"/>
          </a:p>
          <a:p>
            <a:pPr marL="0" indent="0">
              <a:buNone/>
            </a:pPr>
            <a:r>
              <a:rPr lang="en-IN" dirty="0"/>
              <a:t>	</a:t>
            </a:r>
            <a:r>
              <a:rPr lang="en-IN" dirty="0" smtClean="0"/>
              <a:t>Flexibility </a:t>
            </a:r>
            <a:r>
              <a:rPr lang="en-IN" dirty="0"/>
              <a:t>ensures that the API can handle various client </a:t>
            </a:r>
            <a:r>
              <a:rPr lang="en-IN" dirty="0" smtClean="0"/>
              <a:t>	needs </a:t>
            </a:r>
            <a:r>
              <a:rPr lang="en-IN" dirty="0"/>
              <a:t>and adapt to changing requirements.</a:t>
            </a:r>
          </a:p>
          <a:p>
            <a:pPr marL="0" indent="0">
              <a:buNone/>
            </a:pPr>
            <a:r>
              <a:rPr lang="en-IN" b="1" dirty="0"/>
              <a:t>Best Practices:</a:t>
            </a:r>
            <a:endParaRPr lang="en-IN" sz="2400" dirty="0"/>
          </a:p>
          <a:p>
            <a:pPr marL="0" lvl="0" indent="0">
              <a:buNone/>
            </a:pPr>
            <a:r>
              <a:rPr lang="en-IN" b="1" dirty="0" smtClean="0"/>
              <a:t>	Support </a:t>
            </a:r>
            <a:r>
              <a:rPr lang="en-IN" b="1" dirty="0"/>
              <a:t>Multiple Data Formats</a:t>
            </a:r>
            <a:r>
              <a:rPr lang="en-IN" dirty="0"/>
              <a:t>:</a:t>
            </a:r>
            <a:endParaRPr lang="en-IN" sz="2400" dirty="0"/>
          </a:p>
          <a:p>
            <a:pPr marL="457200" lvl="1" indent="0">
              <a:buNone/>
            </a:pPr>
            <a:r>
              <a:rPr lang="en-IN" dirty="0" smtClean="0"/>
              <a:t>		Use </a:t>
            </a:r>
            <a:r>
              <a:rPr lang="en-IN" dirty="0"/>
              <a:t>the </a:t>
            </a:r>
            <a:r>
              <a:rPr lang="en-IN" sz="1600" dirty="0"/>
              <a:t>Accept</a:t>
            </a:r>
            <a:r>
              <a:rPr lang="en-IN" dirty="0"/>
              <a:t> header to allow JSON, XML, or other formats.</a:t>
            </a:r>
            <a:endParaRPr lang="en-IN" sz="2000" dirty="0"/>
          </a:p>
          <a:p>
            <a:pPr marL="457200" lvl="1" indent="0">
              <a:buNone/>
            </a:pPr>
            <a:r>
              <a:rPr lang="en-IN" dirty="0" smtClean="0"/>
              <a:t>		Example</a:t>
            </a:r>
            <a:r>
              <a:rPr lang="en-IN" dirty="0"/>
              <a:t>:</a:t>
            </a:r>
            <a:endParaRPr lang="en-IN" sz="2000" dirty="0"/>
          </a:p>
          <a:p>
            <a:pPr marL="0" indent="0">
              <a:buNone/>
            </a:pPr>
            <a:r>
              <a:rPr lang="en-IN" dirty="0" smtClean="0"/>
              <a:t>			Accept</a:t>
            </a:r>
            <a:r>
              <a:rPr lang="en-IN" dirty="0"/>
              <a:t>: application/</a:t>
            </a:r>
            <a:r>
              <a:rPr lang="en-IN" dirty="0" err="1"/>
              <a:t>json</a:t>
            </a:r>
            <a:endParaRPr lang="en-IN" sz="3600" dirty="0"/>
          </a:p>
          <a:p>
            <a:pPr marL="0" indent="0">
              <a:buNone/>
            </a:pPr>
            <a:r>
              <a:rPr lang="en-IN" dirty="0" smtClean="0"/>
              <a:t>			Accept</a:t>
            </a:r>
            <a:r>
              <a:rPr lang="en-IN" dirty="0"/>
              <a:t>: application/xml</a:t>
            </a:r>
            <a:endParaRPr lang="en-IN" sz="3600" dirty="0"/>
          </a:p>
          <a:p>
            <a:pPr marL="914400" lvl="2" indent="0">
              <a:buNone/>
            </a:pPr>
            <a:r>
              <a:rPr lang="en-IN" sz="2900" b="1" dirty="0"/>
              <a:t>Query Parameters for Filtering</a:t>
            </a:r>
            <a:r>
              <a:rPr lang="en-IN" sz="2900" dirty="0"/>
              <a:t>:</a:t>
            </a:r>
          </a:p>
          <a:p>
            <a:pPr marL="457200" lvl="1" indent="0">
              <a:buNone/>
            </a:pPr>
            <a:r>
              <a:rPr lang="en-IN" dirty="0" smtClean="0"/>
              <a:t>		Allow </a:t>
            </a:r>
            <a:r>
              <a:rPr lang="en-IN" dirty="0"/>
              <a:t>flexible queries:</a:t>
            </a:r>
            <a:endParaRPr lang="en-IN" sz="2000" dirty="0"/>
          </a:p>
          <a:p>
            <a:pPr marL="914400" lvl="2" indent="0">
              <a:buNone/>
            </a:pPr>
            <a:r>
              <a:rPr lang="en-IN" dirty="0" smtClean="0"/>
              <a:t>		/</a:t>
            </a:r>
            <a:r>
              <a:rPr lang="en-IN" dirty="0" err="1"/>
              <a:t>users?age</a:t>
            </a:r>
            <a:r>
              <a:rPr lang="en-IN" dirty="0"/>
              <a:t>=30&amp;gender=male</a:t>
            </a:r>
            <a:endParaRPr lang="en-IN" sz="2800" dirty="0"/>
          </a:p>
          <a:p>
            <a:pPr marL="914400" lvl="2" indent="0">
              <a:buNone/>
            </a:pPr>
            <a:r>
              <a:rPr lang="en-IN" dirty="0" smtClean="0"/>
              <a:t>		/</a:t>
            </a:r>
            <a:r>
              <a:rPr lang="en-IN" dirty="0" err="1"/>
              <a:t>products?category</a:t>
            </a:r>
            <a:r>
              <a:rPr lang="en-IN" dirty="0"/>
              <a:t>=</a:t>
            </a:r>
            <a:r>
              <a:rPr lang="en-IN" dirty="0" err="1"/>
              <a:t>electronics&amp;sort</a:t>
            </a:r>
            <a:r>
              <a:rPr lang="en-IN" dirty="0"/>
              <a:t>=price</a:t>
            </a:r>
            <a:endParaRPr lang="en-IN" sz="2800" dirty="0"/>
          </a:p>
          <a:p>
            <a:pPr marL="914400" lvl="2" indent="0">
              <a:buNone/>
            </a:pPr>
            <a:r>
              <a:rPr lang="en-IN" sz="2900" b="1" dirty="0"/>
              <a:t>Partial Responses</a:t>
            </a:r>
            <a:r>
              <a:rPr lang="en-IN" sz="2900" dirty="0"/>
              <a:t>:</a:t>
            </a:r>
          </a:p>
          <a:p>
            <a:pPr marL="457200" lvl="1" indent="0">
              <a:buNone/>
            </a:pPr>
            <a:r>
              <a:rPr lang="en-IN" dirty="0" smtClean="0"/>
              <a:t>		Allow </a:t>
            </a:r>
            <a:r>
              <a:rPr lang="en-IN" dirty="0"/>
              <a:t>clients to request only the data they need.</a:t>
            </a:r>
            <a:endParaRPr lang="en-IN" sz="2000" dirty="0"/>
          </a:p>
          <a:p>
            <a:pPr marL="457200" lvl="1" indent="0">
              <a:buNone/>
            </a:pPr>
            <a:r>
              <a:rPr lang="en-IN" dirty="0" smtClean="0"/>
              <a:t>		Example</a:t>
            </a:r>
            <a:r>
              <a:rPr lang="en-IN" dirty="0"/>
              <a:t>:</a:t>
            </a:r>
            <a:endParaRPr lang="en-IN" sz="2000" dirty="0"/>
          </a:p>
          <a:p>
            <a:pPr marL="0" indent="0">
              <a:buNone/>
            </a:pPr>
            <a:r>
              <a:rPr lang="en-IN" dirty="0" smtClean="0"/>
              <a:t>			GET </a:t>
            </a:r>
            <a:r>
              <a:rPr lang="en-IN" dirty="0"/>
              <a:t>/</a:t>
            </a:r>
            <a:r>
              <a:rPr lang="en-IN" dirty="0" err="1"/>
              <a:t>users?fields</a:t>
            </a:r>
            <a:r>
              <a:rPr lang="en-IN" dirty="0"/>
              <a:t>=</a:t>
            </a:r>
            <a:r>
              <a:rPr lang="en-IN" dirty="0" err="1"/>
              <a:t>id,name</a:t>
            </a:r>
            <a:endParaRPr lang="en-IN" sz="3600" dirty="0"/>
          </a:p>
          <a:p>
            <a:pPr marL="0" lvl="0" indent="0">
              <a:buNone/>
            </a:pPr>
            <a:r>
              <a:rPr lang="en-IN" b="1" dirty="0" smtClean="0"/>
              <a:t>	Backward </a:t>
            </a:r>
            <a:r>
              <a:rPr lang="en-IN" b="1" dirty="0"/>
              <a:t>Compatibility</a:t>
            </a:r>
            <a:r>
              <a:rPr lang="en-IN" dirty="0"/>
              <a:t>:</a:t>
            </a:r>
            <a:endParaRPr lang="en-IN" sz="2400" dirty="0"/>
          </a:p>
          <a:p>
            <a:pPr marL="0" indent="0">
              <a:buNone/>
            </a:pPr>
            <a:r>
              <a:rPr lang="en-IN" dirty="0" smtClean="0"/>
              <a:t>		Avoid </a:t>
            </a:r>
            <a:r>
              <a:rPr lang="en-IN" dirty="0"/>
              <a:t>breaking changes to existing endpoints.</a:t>
            </a:r>
          </a:p>
        </p:txBody>
      </p:sp>
      <p:sp>
        <p:nvSpPr>
          <p:cNvPr id="4" name="TextBox 3"/>
          <p:cNvSpPr txBox="1"/>
          <p:nvPr/>
        </p:nvSpPr>
        <p:spPr>
          <a:xfrm>
            <a:off x="7306056" y="3300984"/>
            <a:ext cx="4700016" cy="1207008"/>
          </a:xfrm>
          <a:prstGeom prst="rect">
            <a:avLst/>
          </a:prstGeom>
          <a:solidFill>
            <a:schemeClr val="accent2">
              <a:lumMod val="40000"/>
              <a:lumOff val="60000"/>
            </a:schemeClr>
          </a:solidFill>
        </p:spPr>
        <p:txBody>
          <a:bodyPr wrap="square" rtlCol="0">
            <a:spAutoFit/>
          </a:bodyPr>
          <a:lstStyle/>
          <a:p>
            <a:r>
              <a:rPr lang="en-IN" b="1" dirty="0"/>
              <a:t>Example:</a:t>
            </a:r>
            <a:endParaRPr lang="en-IN" dirty="0"/>
          </a:p>
          <a:p>
            <a:r>
              <a:rPr lang="en-IN" dirty="0"/>
              <a:t>A </a:t>
            </a:r>
            <a:r>
              <a:rPr lang="en-IN" b="1" dirty="0"/>
              <a:t>flexible API</a:t>
            </a:r>
            <a:r>
              <a:rPr lang="en-IN" dirty="0"/>
              <a:t> for product search:</a:t>
            </a:r>
          </a:p>
          <a:p>
            <a:pPr lvl="0"/>
            <a:r>
              <a:rPr lang="en-IN" dirty="0"/>
              <a:t>/</a:t>
            </a:r>
            <a:r>
              <a:rPr lang="en-IN" dirty="0" err="1"/>
              <a:t>products?category</a:t>
            </a:r>
            <a:r>
              <a:rPr lang="en-IN" dirty="0"/>
              <a:t>=</a:t>
            </a:r>
            <a:r>
              <a:rPr lang="en-IN" dirty="0" err="1"/>
              <a:t>electronics&amp;price_lt</a:t>
            </a:r>
            <a:r>
              <a:rPr lang="en-IN" dirty="0"/>
              <a:t>=1000</a:t>
            </a:r>
          </a:p>
          <a:p>
            <a:endParaRPr lang="en-IN" dirty="0"/>
          </a:p>
        </p:txBody>
      </p:sp>
    </p:spTree>
    <p:extLst>
      <p:ext uri="{BB962C8B-B14F-4D97-AF65-F5344CB8AC3E}">
        <p14:creationId xmlns:p14="http://schemas.microsoft.com/office/powerpoint/2010/main" val="2511957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down)">
                                      <p:cBhvr>
                                        <p:cTn id="34" dur="500"/>
                                        <p:tgtEl>
                                          <p:spTgt spid="3">
                                            <p:txEl>
                                              <p:pRg st="9" end="9"/>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ipe(down)">
                                      <p:cBhvr>
                                        <p:cTn id="37" dur="500"/>
                                        <p:tgtEl>
                                          <p:spTgt spid="3">
                                            <p:txEl>
                                              <p:pRg st="10" end="10"/>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wipe(down)">
                                      <p:cBhvr>
                                        <p:cTn id="40" dur="500"/>
                                        <p:tgtEl>
                                          <p:spTgt spid="3">
                                            <p:txEl>
                                              <p:pRg st="11" end="11"/>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wipe(down)">
                                      <p:cBhvr>
                                        <p:cTn id="43" dur="500"/>
                                        <p:tgtEl>
                                          <p:spTgt spid="3">
                                            <p:txEl>
                                              <p:pRg st="12" end="12"/>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wipe(down)">
                                      <p:cBhvr>
                                        <p:cTn id="46" dur="500"/>
                                        <p:tgtEl>
                                          <p:spTgt spid="3">
                                            <p:txEl>
                                              <p:pRg st="13" end="13"/>
                                            </p:txEl>
                                          </p:spTgt>
                                        </p:tgtEl>
                                      </p:cBhvr>
                                    </p:animEffect>
                                  </p:childTnLst>
                                </p:cTn>
                              </p:par>
                              <p:par>
                                <p:cTn id="47" presetID="22" presetClass="entr" presetSubtype="4" fill="hold"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wipe(down)">
                                      <p:cBhvr>
                                        <p:cTn id="49" dur="500"/>
                                        <p:tgtEl>
                                          <p:spTgt spid="3">
                                            <p:txEl>
                                              <p:pRg st="14" end="14"/>
                                            </p:txEl>
                                          </p:spTgt>
                                        </p:tgtEl>
                                      </p:cBhvr>
                                    </p:animEffect>
                                  </p:childTnLst>
                                </p:cTn>
                              </p:par>
                              <p:par>
                                <p:cTn id="50" presetID="22" presetClass="entr" presetSubtype="4" fill="hold" nodeType="with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wipe(down)">
                                      <p:cBhvr>
                                        <p:cTn id="52" dur="500"/>
                                        <p:tgtEl>
                                          <p:spTgt spid="3">
                                            <p:txEl>
                                              <p:pRg st="15" end="15"/>
                                            </p:txEl>
                                          </p:spTgt>
                                        </p:tgtEl>
                                      </p:cBhvr>
                                    </p:animEffect>
                                  </p:childTnLst>
                                </p:cTn>
                              </p:par>
                              <p:par>
                                <p:cTn id="53" presetID="22" presetClass="entr" presetSubtype="4" fill="hold" nodeType="with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animEffect transition="in" filter="wipe(down)">
                                      <p:cBhvr>
                                        <p:cTn id="55" dur="500"/>
                                        <p:tgtEl>
                                          <p:spTgt spid="3">
                                            <p:txEl>
                                              <p:pRg st="16" end="16"/>
                                            </p:txEl>
                                          </p:spTgt>
                                        </p:tgtEl>
                                      </p:cBhvr>
                                    </p:animEffect>
                                  </p:childTnLst>
                                </p:cTn>
                              </p:par>
                              <p:par>
                                <p:cTn id="56" presetID="22" presetClass="entr" presetSubtype="4" fill="hold" nodeType="withEffect">
                                  <p:stCondLst>
                                    <p:cond delay="0"/>
                                  </p:stCondLst>
                                  <p:childTnLst>
                                    <p:set>
                                      <p:cBhvr>
                                        <p:cTn id="57" dur="1" fill="hold">
                                          <p:stCondLst>
                                            <p:cond delay="0"/>
                                          </p:stCondLst>
                                        </p:cTn>
                                        <p:tgtEl>
                                          <p:spTgt spid="3">
                                            <p:txEl>
                                              <p:pRg st="17" end="17"/>
                                            </p:txEl>
                                          </p:spTgt>
                                        </p:tgtEl>
                                        <p:attrNameLst>
                                          <p:attrName>style.visibility</p:attrName>
                                        </p:attrNameLst>
                                      </p:cBhvr>
                                      <p:to>
                                        <p:strVal val="visible"/>
                                      </p:to>
                                    </p:set>
                                    <p:animEffect transition="in" filter="wipe(down)">
                                      <p:cBhvr>
                                        <p:cTn id="58"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283"/>
          </a:xfrm>
        </p:spPr>
        <p:txBody>
          <a:bodyPr>
            <a:normAutofit fontScale="90000"/>
          </a:bodyPr>
          <a:lstStyle/>
          <a:p>
            <a:r>
              <a:rPr lang="en-IN" b="1" dirty="0"/>
              <a:t>4. Scalability</a:t>
            </a:r>
            <a:r>
              <a:rPr lang="en-IN" dirty="0"/>
              <a:t/>
            </a:r>
            <a:br>
              <a:rPr lang="en-IN" dirty="0"/>
            </a:br>
            <a:endParaRPr lang="en-IN" dirty="0"/>
          </a:p>
        </p:txBody>
      </p:sp>
      <p:sp>
        <p:nvSpPr>
          <p:cNvPr id="3" name="Content Placeholder 2"/>
          <p:cNvSpPr>
            <a:spLocks noGrp="1"/>
          </p:cNvSpPr>
          <p:nvPr>
            <p:ph idx="1"/>
          </p:nvPr>
        </p:nvSpPr>
        <p:spPr>
          <a:xfrm>
            <a:off x="265176" y="585216"/>
            <a:ext cx="11740896" cy="5998464"/>
          </a:xfrm>
        </p:spPr>
        <p:txBody>
          <a:bodyPr>
            <a:normAutofit fontScale="92500" lnSpcReduction="20000"/>
          </a:bodyPr>
          <a:lstStyle/>
          <a:p>
            <a:pPr marL="0" indent="0">
              <a:buNone/>
            </a:pPr>
            <a:r>
              <a:rPr lang="en-IN" b="1" dirty="0"/>
              <a:t>Definition</a:t>
            </a:r>
            <a:r>
              <a:rPr lang="en-IN" dirty="0"/>
              <a:t>: Scalability ensures that the API can handle increased load and data volume efficiently</a:t>
            </a:r>
            <a:r>
              <a:rPr lang="en-IN" dirty="0" smtClean="0"/>
              <a:t>.</a:t>
            </a:r>
          </a:p>
          <a:p>
            <a:pPr marL="0" indent="0">
              <a:buNone/>
            </a:pPr>
            <a:r>
              <a:rPr lang="en-IN" b="1" dirty="0"/>
              <a:t>Best Practices:</a:t>
            </a:r>
            <a:endParaRPr lang="en-IN" sz="2400" dirty="0"/>
          </a:p>
          <a:p>
            <a:pPr marL="0" lvl="0" indent="0">
              <a:buNone/>
            </a:pPr>
            <a:r>
              <a:rPr lang="en-IN" b="1" dirty="0" smtClean="0"/>
              <a:t>	Pagination </a:t>
            </a:r>
            <a:r>
              <a:rPr lang="en-IN" b="1" dirty="0"/>
              <a:t>and Limits</a:t>
            </a:r>
            <a:r>
              <a:rPr lang="en-IN" dirty="0"/>
              <a:t>:</a:t>
            </a:r>
            <a:endParaRPr lang="en-IN" sz="2400" dirty="0"/>
          </a:p>
          <a:p>
            <a:pPr marL="457200" lvl="1" indent="0">
              <a:buNone/>
            </a:pPr>
            <a:r>
              <a:rPr lang="en-IN" dirty="0" smtClean="0"/>
              <a:t>		Prevent </a:t>
            </a:r>
            <a:r>
              <a:rPr lang="en-IN" dirty="0"/>
              <a:t>large payloads by paginating responses.</a:t>
            </a:r>
            <a:endParaRPr lang="en-IN" sz="2000" dirty="0"/>
          </a:p>
          <a:p>
            <a:pPr marL="457200" lvl="1" indent="0">
              <a:buNone/>
            </a:pPr>
            <a:r>
              <a:rPr lang="en-IN" dirty="0" smtClean="0"/>
              <a:t>		Example</a:t>
            </a:r>
            <a:r>
              <a:rPr lang="en-IN" dirty="0"/>
              <a:t>:</a:t>
            </a:r>
            <a:endParaRPr lang="en-IN" sz="2000" dirty="0"/>
          </a:p>
          <a:p>
            <a:pPr marL="914400" lvl="2" indent="0">
              <a:buNone/>
            </a:pPr>
            <a:r>
              <a:rPr lang="en-IN" dirty="0" smtClean="0"/>
              <a:t>		/</a:t>
            </a:r>
            <a:r>
              <a:rPr lang="en-IN" dirty="0" err="1"/>
              <a:t>users?page</a:t>
            </a:r>
            <a:r>
              <a:rPr lang="en-IN" dirty="0"/>
              <a:t>=1&amp;limit=10</a:t>
            </a:r>
            <a:endParaRPr lang="en-IN" sz="2800" dirty="0"/>
          </a:p>
          <a:p>
            <a:pPr marL="0" lvl="0" indent="0">
              <a:buNone/>
            </a:pPr>
            <a:r>
              <a:rPr lang="en-IN" b="1" dirty="0" smtClean="0"/>
              <a:t>	Asynchronous </a:t>
            </a:r>
            <a:r>
              <a:rPr lang="en-IN" b="1" dirty="0"/>
              <a:t>Processing</a:t>
            </a:r>
            <a:r>
              <a:rPr lang="en-IN" dirty="0"/>
              <a:t>:</a:t>
            </a:r>
            <a:endParaRPr lang="en-IN" sz="2400" dirty="0"/>
          </a:p>
          <a:p>
            <a:pPr marL="457200" lvl="1" indent="0">
              <a:buNone/>
            </a:pPr>
            <a:r>
              <a:rPr lang="en-IN" dirty="0" smtClean="0"/>
              <a:t>		For </a:t>
            </a:r>
            <a:r>
              <a:rPr lang="en-IN" dirty="0"/>
              <a:t>long-running tasks, provide job IDs and process asynchronously.</a:t>
            </a:r>
            <a:endParaRPr lang="en-IN" sz="2000" dirty="0"/>
          </a:p>
          <a:p>
            <a:pPr marL="457200" lvl="1" indent="0">
              <a:buNone/>
            </a:pPr>
            <a:r>
              <a:rPr lang="en-IN" dirty="0" smtClean="0"/>
              <a:t>		Example</a:t>
            </a:r>
            <a:r>
              <a:rPr lang="en-IN" dirty="0"/>
              <a:t>:</a:t>
            </a:r>
            <a:endParaRPr lang="en-IN" sz="2000" dirty="0"/>
          </a:p>
          <a:p>
            <a:pPr marL="914400" lvl="2" indent="0">
              <a:buNone/>
            </a:pPr>
            <a:r>
              <a:rPr lang="en-IN" sz="1400" dirty="0" smtClean="0"/>
              <a:t>		POST </a:t>
            </a:r>
            <a:r>
              <a:rPr lang="en-IN" sz="1400" dirty="0"/>
              <a:t>/upload</a:t>
            </a:r>
            <a:r>
              <a:rPr lang="en-IN" dirty="0"/>
              <a:t> → Returns a job ID.</a:t>
            </a:r>
            <a:endParaRPr lang="en-IN" sz="1800" dirty="0"/>
          </a:p>
          <a:p>
            <a:pPr marL="914400" lvl="2" indent="0">
              <a:buNone/>
            </a:pPr>
            <a:r>
              <a:rPr lang="en-IN" dirty="0" smtClean="0"/>
              <a:t>		GET </a:t>
            </a:r>
            <a:r>
              <a:rPr lang="en-IN" dirty="0"/>
              <a:t>/upload/status/{</a:t>
            </a:r>
            <a:r>
              <a:rPr lang="en-IN" dirty="0" err="1"/>
              <a:t>jobId</a:t>
            </a:r>
            <a:r>
              <a:rPr lang="en-IN" dirty="0"/>
              <a:t>}</a:t>
            </a:r>
            <a:r>
              <a:rPr lang="en-IN" sz="3200" dirty="0"/>
              <a:t> → Check the job status.</a:t>
            </a:r>
            <a:endParaRPr lang="en-IN" sz="2800" dirty="0"/>
          </a:p>
          <a:p>
            <a:pPr marL="0" lvl="0" indent="0">
              <a:buNone/>
            </a:pPr>
            <a:r>
              <a:rPr lang="en-IN" b="1" dirty="0" smtClean="0"/>
              <a:t>	Caching</a:t>
            </a:r>
            <a:r>
              <a:rPr lang="en-IN" dirty="0"/>
              <a:t>:</a:t>
            </a:r>
            <a:endParaRPr lang="en-IN" sz="2400" dirty="0"/>
          </a:p>
          <a:p>
            <a:pPr marL="457200" lvl="1" indent="0">
              <a:buNone/>
            </a:pPr>
            <a:r>
              <a:rPr lang="en-IN" dirty="0" smtClean="0"/>
              <a:t>		Use </a:t>
            </a:r>
            <a:r>
              <a:rPr lang="en-IN" dirty="0"/>
              <a:t>HTTP headers (</a:t>
            </a:r>
            <a:r>
              <a:rPr lang="en-IN" sz="1600" dirty="0"/>
              <a:t>Cache-Control</a:t>
            </a:r>
            <a:r>
              <a:rPr lang="en-IN" dirty="0"/>
              <a:t>, </a:t>
            </a:r>
            <a:r>
              <a:rPr lang="en-IN" sz="1600" dirty="0" err="1"/>
              <a:t>ETag</a:t>
            </a:r>
            <a:r>
              <a:rPr lang="en-IN" dirty="0"/>
              <a:t>) to cache responses.</a:t>
            </a:r>
            <a:endParaRPr lang="en-IN" sz="2000" dirty="0"/>
          </a:p>
          <a:p>
            <a:pPr marL="1371600" lvl="3" indent="0">
              <a:buNone/>
            </a:pPr>
            <a:r>
              <a:rPr lang="en-IN" dirty="0"/>
              <a:t>Example:</a:t>
            </a:r>
            <a:endParaRPr lang="en-IN" sz="1400" dirty="0"/>
          </a:p>
          <a:p>
            <a:pPr marL="0" indent="0">
              <a:buNone/>
            </a:pPr>
            <a:r>
              <a:rPr lang="en-IN" dirty="0" smtClean="0"/>
              <a:t>		Cache-Control</a:t>
            </a:r>
            <a:r>
              <a:rPr lang="en-IN" dirty="0"/>
              <a:t>: max-age=3600</a:t>
            </a:r>
            <a:endParaRPr lang="en-IN" sz="3600" dirty="0"/>
          </a:p>
          <a:p>
            <a:pPr marL="0" lvl="0" indent="0">
              <a:buNone/>
            </a:pPr>
            <a:r>
              <a:rPr lang="en-IN" b="1" dirty="0" smtClean="0"/>
              <a:t>	</a:t>
            </a:r>
            <a:endParaRPr lang="en-IN" dirty="0"/>
          </a:p>
        </p:txBody>
      </p:sp>
    </p:spTree>
    <p:extLst>
      <p:ext uri="{BB962C8B-B14F-4D97-AF65-F5344CB8AC3E}">
        <p14:creationId xmlns:p14="http://schemas.microsoft.com/office/powerpoint/2010/main" val="174787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500"/>
                                        <p:tgtEl>
                                          <p:spTgt spid="3">
                                            <p:txEl>
                                              <p:pRg st="7" end="7"/>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down)">
                                      <p:cBhvr>
                                        <p:cTn id="33" dur="500"/>
                                        <p:tgtEl>
                                          <p:spTgt spid="3">
                                            <p:txEl>
                                              <p:pRg st="8" end="8"/>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wipe(down)">
                                      <p:cBhvr>
                                        <p:cTn id="36" dur="500"/>
                                        <p:tgtEl>
                                          <p:spTgt spid="3">
                                            <p:txEl>
                                              <p:pRg st="9" end="9"/>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wipe(down)">
                                      <p:cBhvr>
                                        <p:cTn id="39" dur="500"/>
                                        <p:tgtEl>
                                          <p:spTgt spid="3">
                                            <p:txEl>
                                              <p:pRg st="10" end="10"/>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wipe(down)">
                                      <p:cBhvr>
                                        <p:cTn id="42" dur="500"/>
                                        <p:tgtEl>
                                          <p:spTgt spid="3">
                                            <p:txEl>
                                              <p:pRg st="11" end="11"/>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wipe(down)">
                                      <p:cBhvr>
                                        <p:cTn id="45" dur="500"/>
                                        <p:tgtEl>
                                          <p:spTgt spid="3">
                                            <p:txEl>
                                              <p:pRg st="12" end="12"/>
                                            </p:txEl>
                                          </p:spTgt>
                                        </p:tgtEl>
                                      </p:cBhvr>
                                    </p:animEffect>
                                  </p:childTnLst>
                                </p:cTn>
                              </p:par>
                              <p:par>
                                <p:cTn id="46" presetID="22" presetClass="entr" presetSubtype="4" fill="hold"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wipe(down)">
                                      <p:cBhvr>
                                        <p:cTn id="48" dur="500"/>
                                        <p:tgtEl>
                                          <p:spTgt spid="3">
                                            <p:txEl>
                                              <p:pRg st="13" end="13"/>
                                            </p:txEl>
                                          </p:spTgt>
                                        </p:tgtEl>
                                      </p:cBhvr>
                                    </p:animEffect>
                                  </p:childTnLst>
                                </p:cTn>
                              </p:par>
                              <p:par>
                                <p:cTn id="49" presetID="22" presetClass="entr" presetSubtype="4" fill="hold" nodeType="with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animEffect transition="in" filter="wipe(down)">
                                      <p:cBhvr>
                                        <p:cTn id="51"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Scalability </a:t>
            </a:r>
            <a:r>
              <a:rPr lang="en-IN" b="1" dirty="0" err="1" smtClean="0"/>
              <a:t>cont</a:t>
            </a:r>
            <a:r>
              <a:rPr lang="en-IN" b="1" dirty="0" smtClean="0"/>
              <a:t>…</a:t>
            </a:r>
            <a:endParaRPr lang="en-IN" dirty="0"/>
          </a:p>
        </p:txBody>
      </p:sp>
      <p:sp>
        <p:nvSpPr>
          <p:cNvPr id="3" name="Content Placeholder 2"/>
          <p:cNvSpPr>
            <a:spLocks noGrp="1"/>
          </p:cNvSpPr>
          <p:nvPr>
            <p:ph idx="1"/>
          </p:nvPr>
        </p:nvSpPr>
        <p:spPr/>
        <p:txBody>
          <a:bodyPr>
            <a:normAutofit fontScale="92500" lnSpcReduction="20000"/>
          </a:bodyPr>
          <a:lstStyle/>
          <a:p>
            <a:pPr marL="0" lvl="0" indent="0">
              <a:buNone/>
            </a:pPr>
            <a:r>
              <a:rPr lang="en-IN" b="1" dirty="0" smtClean="0"/>
              <a:t>Load Balancing</a:t>
            </a:r>
            <a:r>
              <a:rPr lang="en-IN" dirty="0" smtClean="0"/>
              <a:t>:</a:t>
            </a:r>
            <a:endParaRPr lang="en-IN" sz="2400" dirty="0" smtClean="0"/>
          </a:p>
          <a:p>
            <a:pPr marL="457200" lvl="1" indent="0">
              <a:buNone/>
            </a:pPr>
            <a:r>
              <a:rPr lang="en-IN" dirty="0" smtClean="0"/>
              <a:t>		Distribute requests across multiple servers to handle high traffic.</a:t>
            </a:r>
            <a:endParaRPr lang="en-IN" sz="2000" dirty="0" smtClean="0"/>
          </a:p>
          <a:p>
            <a:pPr marL="0" lvl="0" indent="0">
              <a:buNone/>
            </a:pPr>
            <a:r>
              <a:rPr lang="en-IN" b="1" dirty="0" smtClean="0"/>
              <a:t>	Rate Limiting</a:t>
            </a:r>
            <a:r>
              <a:rPr lang="en-IN" dirty="0" smtClean="0"/>
              <a:t>:</a:t>
            </a:r>
            <a:endParaRPr lang="en-IN" sz="2400" dirty="0" smtClean="0"/>
          </a:p>
          <a:p>
            <a:pPr marL="1371600" lvl="3" indent="0">
              <a:buNone/>
            </a:pPr>
            <a:r>
              <a:rPr lang="en-IN" dirty="0" smtClean="0"/>
              <a:t>Prevent abuse by limiting the number of requests per user or IP.</a:t>
            </a:r>
            <a:endParaRPr lang="en-IN" sz="1400" dirty="0" smtClean="0"/>
          </a:p>
          <a:p>
            <a:pPr marL="457200" lvl="1" indent="0">
              <a:buNone/>
            </a:pPr>
            <a:r>
              <a:rPr lang="en-IN" dirty="0" smtClean="0"/>
              <a:t>		Example:</a:t>
            </a:r>
            <a:endParaRPr lang="en-IN" sz="2000" dirty="0" smtClean="0"/>
          </a:p>
          <a:p>
            <a:pPr marL="914400" lvl="2" indent="0">
              <a:buNone/>
            </a:pPr>
            <a:r>
              <a:rPr lang="en-IN" dirty="0" smtClean="0"/>
              <a:t>		X-</a:t>
            </a:r>
            <a:r>
              <a:rPr lang="en-IN" dirty="0" err="1" smtClean="0"/>
              <a:t>RateLimit</a:t>
            </a:r>
            <a:r>
              <a:rPr lang="en-IN" dirty="0" smtClean="0"/>
              <a:t>-Limit: 1000</a:t>
            </a:r>
            <a:endParaRPr lang="en-IN" sz="2800" dirty="0" smtClean="0"/>
          </a:p>
          <a:p>
            <a:pPr marL="0" indent="0">
              <a:buNone/>
            </a:pPr>
            <a:r>
              <a:rPr lang="en-IN" dirty="0" smtClean="0"/>
              <a:t>			X-</a:t>
            </a:r>
            <a:r>
              <a:rPr lang="en-IN" dirty="0" err="1" smtClean="0"/>
              <a:t>RateLimit</a:t>
            </a:r>
            <a:r>
              <a:rPr lang="en-IN" dirty="0" smtClean="0"/>
              <a:t>-Remaining: 500</a:t>
            </a:r>
          </a:p>
          <a:p>
            <a:pPr marL="0" indent="0">
              <a:buNone/>
            </a:pPr>
            <a:r>
              <a:rPr lang="en-IN" b="1" dirty="0"/>
              <a:t>Example:</a:t>
            </a:r>
            <a:endParaRPr lang="en-IN" dirty="0"/>
          </a:p>
          <a:p>
            <a:pPr marL="0" indent="0">
              <a:buNone/>
            </a:pPr>
            <a:r>
              <a:rPr lang="en-IN" dirty="0" smtClean="0"/>
              <a:t>	A </a:t>
            </a:r>
            <a:r>
              <a:rPr lang="en-IN" b="1" dirty="0"/>
              <a:t>scalable API</a:t>
            </a:r>
            <a:r>
              <a:rPr lang="en-IN" dirty="0"/>
              <a:t> with rate limiting:</a:t>
            </a:r>
          </a:p>
          <a:p>
            <a:pPr marL="0" lvl="0" indent="0">
              <a:buNone/>
            </a:pPr>
            <a:r>
              <a:rPr lang="en-IN" dirty="0" smtClean="0"/>
              <a:t>	Response </a:t>
            </a:r>
            <a:r>
              <a:rPr lang="en-IN" dirty="0"/>
              <a:t>Header:</a:t>
            </a:r>
          </a:p>
          <a:p>
            <a:pPr marL="0" indent="0">
              <a:buNone/>
            </a:pPr>
            <a:r>
              <a:rPr lang="en-IN" dirty="0" smtClean="0"/>
              <a:t>		X-</a:t>
            </a:r>
            <a:r>
              <a:rPr lang="en-IN" dirty="0" err="1" smtClean="0"/>
              <a:t>RateLimit</a:t>
            </a:r>
            <a:r>
              <a:rPr lang="en-IN" dirty="0" smtClean="0"/>
              <a:t>-Limit</a:t>
            </a:r>
            <a:r>
              <a:rPr lang="en-IN" dirty="0"/>
              <a:t>: 100</a:t>
            </a:r>
          </a:p>
          <a:p>
            <a:pPr marL="0" indent="0">
              <a:buNone/>
            </a:pPr>
            <a:r>
              <a:rPr lang="en-IN" dirty="0" smtClean="0"/>
              <a:t>		X-</a:t>
            </a:r>
            <a:r>
              <a:rPr lang="en-IN" dirty="0" err="1" smtClean="0"/>
              <a:t>RateLimit</a:t>
            </a:r>
            <a:r>
              <a:rPr lang="en-IN" dirty="0" smtClean="0"/>
              <a:t>-Remaining</a:t>
            </a:r>
            <a:r>
              <a:rPr lang="en-IN" dirty="0"/>
              <a:t>: 50</a:t>
            </a:r>
          </a:p>
          <a:p>
            <a:endParaRPr lang="en-IN" dirty="0"/>
          </a:p>
        </p:txBody>
      </p:sp>
    </p:spTree>
    <p:extLst>
      <p:ext uri="{BB962C8B-B14F-4D97-AF65-F5344CB8AC3E}">
        <p14:creationId xmlns:p14="http://schemas.microsoft.com/office/powerpoint/2010/main" val="231120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down)">
                                      <p:cBhvr>
                                        <p:cTn id="34" dur="500"/>
                                        <p:tgtEl>
                                          <p:spTgt spid="3">
                                            <p:txEl>
                                              <p:pRg st="9" end="9"/>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ipe(down)">
                                      <p:cBhvr>
                                        <p:cTn id="37" dur="500"/>
                                        <p:tgtEl>
                                          <p:spTgt spid="3">
                                            <p:txEl>
                                              <p:pRg st="10" end="10"/>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wipe(down)">
                                      <p:cBhvr>
                                        <p:cTn id="4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41847815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880" y="411479"/>
            <a:ext cx="10515600" cy="329185"/>
          </a:xfrm>
        </p:spPr>
        <p:txBody>
          <a:bodyPr>
            <a:normAutofit fontScale="90000"/>
          </a:bodyPr>
          <a:lstStyle/>
          <a:p>
            <a:r>
              <a:rPr lang="en-IN" sz="3600" b="1" dirty="0" smtClean="0"/>
              <a:t>5. Security</a:t>
            </a:r>
            <a:r>
              <a:rPr lang="en-IN" dirty="0" smtClean="0"/>
              <a:t/>
            </a:r>
            <a:br>
              <a:rPr lang="en-IN" dirty="0" smtClean="0"/>
            </a:br>
            <a:endParaRPr lang="en-IN" dirty="0"/>
          </a:p>
        </p:txBody>
      </p:sp>
      <p:sp>
        <p:nvSpPr>
          <p:cNvPr id="3" name="Content Placeholder 2"/>
          <p:cNvSpPr>
            <a:spLocks noGrp="1"/>
          </p:cNvSpPr>
          <p:nvPr>
            <p:ph idx="1"/>
          </p:nvPr>
        </p:nvSpPr>
        <p:spPr>
          <a:xfrm>
            <a:off x="164592" y="612648"/>
            <a:ext cx="7132320" cy="6153912"/>
          </a:xfrm>
        </p:spPr>
        <p:txBody>
          <a:bodyPr>
            <a:normAutofit fontScale="70000" lnSpcReduction="20000"/>
          </a:bodyPr>
          <a:lstStyle/>
          <a:p>
            <a:pPr marL="0" indent="0">
              <a:buNone/>
            </a:pPr>
            <a:r>
              <a:rPr lang="en-IN" b="1" dirty="0" smtClean="0"/>
              <a:t>Definition</a:t>
            </a:r>
            <a:r>
              <a:rPr lang="en-IN" dirty="0"/>
              <a:t>: Security ensures that the API protects sensitive data, prevents unauthorized access, and resists attacks.</a:t>
            </a:r>
          </a:p>
          <a:p>
            <a:pPr marL="0" indent="0">
              <a:buNone/>
            </a:pPr>
            <a:r>
              <a:rPr lang="en-IN" b="1" dirty="0">
                <a:solidFill>
                  <a:srgbClr val="C00000"/>
                </a:solidFill>
              </a:rPr>
              <a:t>Best Practices:</a:t>
            </a:r>
            <a:endParaRPr lang="en-IN" sz="2400" dirty="0">
              <a:solidFill>
                <a:srgbClr val="C00000"/>
              </a:solidFill>
            </a:endParaRPr>
          </a:p>
          <a:p>
            <a:pPr marL="0" lvl="0" indent="0">
              <a:buNone/>
            </a:pPr>
            <a:r>
              <a:rPr lang="en-IN" b="1" dirty="0"/>
              <a:t>Authentication and Authorization</a:t>
            </a:r>
            <a:r>
              <a:rPr lang="en-IN" dirty="0"/>
              <a:t>:</a:t>
            </a:r>
            <a:endParaRPr lang="en-IN" sz="2400" dirty="0"/>
          </a:p>
          <a:p>
            <a:pPr marL="457200" lvl="1" indent="0">
              <a:buNone/>
            </a:pPr>
            <a:r>
              <a:rPr lang="en-IN" dirty="0"/>
              <a:t>Use OAuth2 or OpenID Connect for secure access.</a:t>
            </a:r>
            <a:endParaRPr lang="en-IN" sz="2000" dirty="0"/>
          </a:p>
          <a:p>
            <a:pPr marL="457200" lvl="1" indent="0">
              <a:buNone/>
            </a:pPr>
            <a:r>
              <a:rPr lang="en-IN" dirty="0"/>
              <a:t>Example: JWT tokens for session management.</a:t>
            </a:r>
            <a:endParaRPr lang="en-IN" sz="2000" dirty="0"/>
          </a:p>
          <a:p>
            <a:pPr marL="0" lvl="0" indent="0">
              <a:buNone/>
            </a:pPr>
            <a:r>
              <a:rPr lang="en-IN" b="1" dirty="0"/>
              <a:t>HTTPS Only</a:t>
            </a:r>
            <a:r>
              <a:rPr lang="en-IN" dirty="0"/>
              <a:t>:</a:t>
            </a:r>
            <a:endParaRPr lang="en-IN" sz="2400" dirty="0"/>
          </a:p>
          <a:p>
            <a:pPr marL="457200" lvl="1" indent="0">
              <a:buNone/>
            </a:pPr>
            <a:r>
              <a:rPr lang="en-IN" dirty="0"/>
              <a:t>Enforce HTTPS for all requests to encrypt data in transit.</a:t>
            </a:r>
            <a:endParaRPr lang="en-IN" sz="2000" dirty="0"/>
          </a:p>
          <a:p>
            <a:pPr marL="0" lvl="0" indent="0">
              <a:buNone/>
            </a:pPr>
            <a:r>
              <a:rPr lang="en-IN" b="1" dirty="0"/>
              <a:t>Input Validation</a:t>
            </a:r>
            <a:r>
              <a:rPr lang="en-IN" dirty="0"/>
              <a:t>:</a:t>
            </a:r>
            <a:endParaRPr lang="en-IN" sz="2400" dirty="0"/>
          </a:p>
          <a:p>
            <a:pPr marL="457200" lvl="1" indent="0">
              <a:buNone/>
            </a:pPr>
            <a:r>
              <a:rPr lang="en-IN" dirty="0"/>
              <a:t>Validate user inputs to prevent SQL injection, XSS, or other attacks.</a:t>
            </a:r>
            <a:endParaRPr lang="en-IN" sz="2000" dirty="0"/>
          </a:p>
          <a:p>
            <a:pPr marL="0" lvl="0" indent="0">
              <a:buNone/>
            </a:pPr>
            <a:r>
              <a:rPr lang="en-IN" b="1" dirty="0"/>
              <a:t>Protect Sensitive Data</a:t>
            </a:r>
            <a:r>
              <a:rPr lang="en-IN" dirty="0"/>
              <a:t>:</a:t>
            </a:r>
            <a:endParaRPr lang="en-IN" sz="2400" dirty="0"/>
          </a:p>
          <a:p>
            <a:pPr marL="457200" lvl="1" indent="0">
              <a:buNone/>
            </a:pPr>
            <a:r>
              <a:rPr lang="en-IN" dirty="0"/>
              <a:t>Avoid exposing sensitive fields in responses (e.g., passwords).</a:t>
            </a:r>
            <a:endParaRPr lang="en-IN" sz="2000" dirty="0"/>
          </a:p>
          <a:p>
            <a:pPr marL="457200" lvl="1" indent="0">
              <a:buNone/>
            </a:pPr>
            <a:r>
              <a:rPr lang="en-IN" dirty="0"/>
              <a:t>Use hashing for sensitive data (e.g., </a:t>
            </a:r>
            <a:r>
              <a:rPr lang="en-IN" dirty="0" err="1"/>
              <a:t>bcrypt</a:t>
            </a:r>
            <a:r>
              <a:rPr lang="en-IN" dirty="0"/>
              <a:t> for passwords).</a:t>
            </a:r>
            <a:endParaRPr lang="en-IN" sz="2000" dirty="0"/>
          </a:p>
          <a:p>
            <a:pPr marL="0" lvl="0" indent="0">
              <a:buNone/>
            </a:pPr>
            <a:r>
              <a:rPr lang="en-IN" b="1" dirty="0"/>
              <a:t>Rate Limiting</a:t>
            </a:r>
            <a:r>
              <a:rPr lang="en-IN" dirty="0"/>
              <a:t>:</a:t>
            </a:r>
            <a:endParaRPr lang="en-IN" sz="2400" dirty="0"/>
          </a:p>
          <a:p>
            <a:pPr marL="457200" lvl="1" indent="0">
              <a:buNone/>
            </a:pPr>
            <a:r>
              <a:rPr lang="en-IN" dirty="0"/>
              <a:t>Prevent brute force attacks by limiting request rates.</a:t>
            </a:r>
            <a:endParaRPr lang="en-IN" sz="2000" dirty="0"/>
          </a:p>
          <a:p>
            <a:pPr marL="0" lvl="0" indent="0">
              <a:buNone/>
            </a:pPr>
            <a:r>
              <a:rPr lang="en-IN" b="1" dirty="0"/>
              <a:t>Error Messages</a:t>
            </a:r>
            <a:r>
              <a:rPr lang="en-IN" dirty="0"/>
              <a:t>:</a:t>
            </a:r>
            <a:endParaRPr lang="en-IN" sz="2400" dirty="0"/>
          </a:p>
          <a:p>
            <a:pPr marL="457200" lvl="1" indent="0">
              <a:buNone/>
            </a:pPr>
            <a:r>
              <a:rPr lang="en-IN" dirty="0"/>
              <a:t>Avoid exposing internal details in error responses.</a:t>
            </a:r>
            <a:endParaRPr lang="en-IN" sz="2000" dirty="0"/>
          </a:p>
          <a:p>
            <a:pPr marL="457200" lvl="1" indent="0">
              <a:buNone/>
            </a:pPr>
            <a:r>
              <a:rPr lang="en-IN" dirty="0"/>
              <a:t>Example:</a:t>
            </a:r>
            <a:endParaRPr lang="en-IN" sz="2000" dirty="0"/>
          </a:p>
          <a:p>
            <a:pPr marL="0" indent="0">
              <a:buNone/>
            </a:pPr>
            <a:r>
              <a:rPr lang="en-IN" dirty="0"/>
              <a:t>{</a:t>
            </a:r>
            <a:endParaRPr lang="en-IN" sz="3600" dirty="0"/>
          </a:p>
          <a:p>
            <a:pPr marL="0" indent="0">
              <a:buNone/>
            </a:pPr>
            <a:r>
              <a:rPr lang="en-IN" dirty="0"/>
              <a:t>    "error": "Invalid credentials"</a:t>
            </a:r>
            <a:endParaRPr lang="en-IN" sz="3600" dirty="0"/>
          </a:p>
          <a:p>
            <a:pPr marL="0" indent="0">
              <a:buNone/>
            </a:pPr>
            <a:r>
              <a:rPr lang="en-IN" dirty="0"/>
              <a:t>}</a:t>
            </a:r>
            <a:endParaRPr lang="en-IN" sz="3600" dirty="0"/>
          </a:p>
          <a:p>
            <a:endParaRPr lang="en-IN" dirty="0"/>
          </a:p>
        </p:txBody>
      </p:sp>
      <p:sp>
        <p:nvSpPr>
          <p:cNvPr id="4" name="TextBox 3"/>
          <p:cNvSpPr txBox="1"/>
          <p:nvPr/>
        </p:nvSpPr>
        <p:spPr>
          <a:xfrm>
            <a:off x="7296912" y="2560320"/>
            <a:ext cx="4105656" cy="2308324"/>
          </a:xfrm>
          <a:prstGeom prst="rect">
            <a:avLst/>
          </a:prstGeom>
          <a:solidFill>
            <a:schemeClr val="accent2">
              <a:lumMod val="40000"/>
              <a:lumOff val="60000"/>
            </a:schemeClr>
          </a:solidFill>
        </p:spPr>
        <p:txBody>
          <a:bodyPr wrap="square" rtlCol="0">
            <a:spAutoFit/>
          </a:bodyPr>
          <a:lstStyle/>
          <a:p>
            <a:r>
              <a:rPr lang="en-IN" b="1" dirty="0"/>
              <a:t>Example</a:t>
            </a:r>
            <a:r>
              <a:rPr lang="en-IN" b="1" dirty="0" smtClean="0"/>
              <a:t>:</a:t>
            </a:r>
          </a:p>
          <a:p>
            <a:endParaRPr lang="en-IN" dirty="0"/>
          </a:p>
          <a:p>
            <a:r>
              <a:rPr lang="en-IN" dirty="0" smtClean="0"/>
              <a:t>A </a:t>
            </a:r>
            <a:r>
              <a:rPr lang="en-IN" b="1" dirty="0"/>
              <a:t>secure API</a:t>
            </a:r>
            <a:r>
              <a:rPr lang="en-IN" dirty="0"/>
              <a:t> for login:</a:t>
            </a:r>
          </a:p>
          <a:p>
            <a:pPr lvl="0"/>
            <a:r>
              <a:rPr lang="en-IN" b="1" dirty="0"/>
              <a:t>Request</a:t>
            </a:r>
            <a:r>
              <a:rPr lang="en-IN" dirty="0"/>
              <a:t>:</a:t>
            </a:r>
          </a:p>
          <a:p>
            <a:r>
              <a:rPr lang="en-IN" dirty="0" smtClean="0"/>
              <a:t>	POST </a:t>
            </a:r>
            <a:r>
              <a:rPr lang="en-IN" dirty="0"/>
              <a:t>/</a:t>
            </a:r>
            <a:r>
              <a:rPr lang="en-IN" dirty="0" err="1"/>
              <a:t>auth</a:t>
            </a:r>
            <a:r>
              <a:rPr lang="en-IN" dirty="0"/>
              <a:t>/login</a:t>
            </a:r>
          </a:p>
          <a:p>
            <a:pPr lvl="0"/>
            <a:r>
              <a:rPr lang="en-IN" b="1" dirty="0"/>
              <a:t>Headers</a:t>
            </a:r>
            <a:r>
              <a:rPr lang="en-IN" dirty="0"/>
              <a:t>:</a:t>
            </a:r>
          </a:p>
          <a:p>
            <a:r>
              <a:rPr lang="en-IN" dirty="0" smtClean="0"/>
              <a:t>	Authorization</a:t>
            </a:r>
            <a:r>
              <a:rPr lang="en-IN" dirty="0"/>
              <a:t>: Bearer &lt;token&gt;</a:t>
            </a:r>
          </a:p>
          <a:p>
            <a:endParaRPr lang="en-IN" dirty="0"/>
          </a:p>
        </p:txBody>
      </p:sp>
    </p:spTree>
    <p:extLst>
      <p:ext uri="{BB962C8B-B14F-4D97-AF65-F5344CB8AC3E}">
        <p14:creationId xmlns:p14="http://schemas.microsoft.com/office/powerpoint/2010/main" val="363756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500"/>
                                        <p:tgtEl>
                                          <p:spTgt spid="3">
                                            <p:txEl>
                                              <p:pRg st="7" end="7"/>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down)">
                                      <p:cBhvr>
                                        <p:cTn id="33" dur="500"/>
                                        <p:tgtEl>
                                          <p:spTgt spid="3">
                                            <p:txEl>
                                              <p:pRg st="8" end="8"/>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wipe(down)">
                                      <p:cBhvr>
                                        <p:cTn id="36" dur="500"/>
                                        <p:tgtEl>
                                          <p:spTgt spid="3">
                                            <p:txEl>
                                              <p:pRg st="9" end="9"/>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wipe(down)">
                                      <p:cBhvr>
                                        <p:cTn id="39" dur="500"/>
                                        <p:tgtEl>
                                          <p:spTgt spid="3">
                                            <p:txEl>
                                              <p:pRg st="10" end="10"/>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wipe(down)">
                                      <p:cBhvr>
                                        <p:cTn id="42" dur="500"/>
                                        <p:tgtEl>
                                          <p:spTgt spid="3">
                                            <p:txEl>
                                              <p:pRg st="11" end="11"/>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wipe(down)">
                                      <p:cBhvr>
                                        <p:cTn id="45" dur="500"/>
                                        <p:tgtEl>
                                          <p:spTgt spid="3">
                                            <p:txEl>
                                              <p:pRg st="12" end="12"/>
                                            </p:txEl>
                                          </p:spTgt>
                                        </p:tgtEl>
                                      </p:cBhvr>
                                    </p:animEffect>
                                  </p:childTnLst>
                                </p:cTn>
                              </p:par>
                              <p:par>
                                <p:cTn id="46" presetID="22" presetClass="entr" presetSubtype="4" fill="hold"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wipe(down)">
                                      <p:cBhvr>
                                        <p:cTn id="48" dur="500"/>
                                        <p:tgtEl>
                                          <p:spTgt spid="3">
                                            <p:txEl>
                                              <p:pRg st="13" end="13"/>
                                            </p:txEl>
                                          </p:spTgt>
                                        </p:tgtEl>
                                      </p:cBhvr>
                                    </p:animEffect>
                                  </p:childTnLst>
                                </p:cTn>
                              </p:par>
                              <p:par>
                                <p:cTn id="49" presetID="22" presetClass="entr" presetSubtype="4" fill="hold" nodeType="with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animEffect transition="in" filter="wipe(down)">
                                      <p:cBhvr>
                                        <p:cTn id="51" dur="500"/>
                                        <p:tgtEl>
                                          <p:spTgt spid="3">
                                            <p:txEl>
                                              <p:pRg st="14" end="14"/>
                                            </p:txEl>
                                          </p:spTgt>
                                        </p:tgtEl>
                                      </p:cBhvr>
                                    </p:animEffect>
                                  </p:childTnLst>
                                </p:cTn>
                              </p:par>
                              <p:par>
                                <p:cTn id="52" presetID="22" presetClass="entr" presetSubtype="4" fill="hold" nodeType="withEffect">
                                  <p:stCondLst>
                                    <p:cond delay="0"/>
                                  </p:stCondLst>
                                  <p:childTnLst>
                                    <p:set>
                                      <p:cBhvr>
                                        <p:cTn id="53" dur="1" fill="hold">
                                          <p:stCondLst>
                                            <p:cond delay="0"/>
                                          </p:stCondLst>
                                        </p:cTn>
                                        <p:tgtEl>
                                          <p:spTgt spid="3">
                                            <p:txEl>
                                              <p:pRg st="15" end="15"/>
                                            </p:txEl>
                                          </p:spTgt>
                                        </p:tgtEl>
                                        <p:attrNameLst>
                                          <p:attrName>style.visibility</p:attrName>
                                        </p:attrNameLst>
                                      </p:cBhvr>
                                      <p:to>
                                        <p:strVal val="visible"/>
                                      </p:to>
                                    </p:set>
                                    <p:animEffect transition="in" filter="wipe(down)">
                                      <p:cBhvr>
                                        <p:cTn id="54" dur="500"/>
                                        <p:tgtEl>
                                          <p:spTgt spid="3">
                                            <p:txEl>
                                              <p:pRg st="15" end="15"/>
                                            </p:txEl>
                                          </p:spTgt>
                                        </p:tgtEl>
                                      </p:cBhvr>
                                    </p:animEffect>
                                  </p:childTnLst>
                                </p:cTn>
                              </p:par>
                              <p:par>
                                <p:cTn id="55" presetID="22" presetClass="entr" presetSubtype="4" fill="hold" nodeType="withEffect">
                                  <p:stCondLst>
                                    <p:cond delay="0"/>
                                  </p:stCondLst>
                                  <p:childTnLst>
                                    <p:set>
                                      <p:cBhvr>
                                        <p:cTn id="56" dur="1" fill="hold">
                                          <p:stCondLst>
                                            <p:cond delay="0"/>
                                          </p:stCondLst>
                                        </p:cTn>
                                        <p:tgtEl>
                                          <p:spTgt spid="3">
                                            <p:txEl>
                                              <p:pRg st="16" end="16"/>
                                            </p:txEl>
                                          </p:spTgt>
                                        </p:tgtEl>
                                        <p:attrNameLst>
                                          <p:attrName>style.visibility</p:attrName>
                                        </p:attrNameLst>
                                      </p:cBhvr>
                                      <p:to>
                                        <p:strVal val="visible"/>
                                      </p:to>
                                    </p:set>
                                    <p:animEffect transition="in" filter="wipe(down)">
                                      <p:cBhvr>
                                        <p:cTn id="57" dur="500"/>
                                        <p:tgtEl>
                                          <p:spTgt spid="3">
                                            <p:txEl>
                                              <p:pRg st="16" end="16"/>
                                            </p:txEl>
                                          </p:spTgt>
                                        </p:tgtEl>
                                      </p:cBhvr>
                                    </p:animEffect>
                                  </p:childTnLst>
                                </p:cTn>
                              </p:par>
                              <p:par>
                                <p:cTn id="58" presetID="22" presetClass="entr" presetSubtype="4" fill="hold" nodeType="withEffect">
                                  <p:stCondLst>
                                    <p:cond delay="0"/>
                                  </p:stCondLst>
                                  <p:childTnLst>
                                    <p:set>
                                      <p:cBhvr>
                                        <p:cTn id="59" dur="1" fill="hold">
                                          <p:stCondLst>
                                            <p:cond delay="0"/>
                                          </p:stCondLst>
                                        </p:cTn>
                                        <p:tgtEl>
                                          <p:spTgt spid="3">
                                            <p:txEl>
                                              <p:pRg st="17" end="17"/>
                                            </p:txEl>
                                          </p:spTgt>
                                        </p:tgtEl>
                                        <p:attrNameLst>
                                          <p:attrName>style.visibility</p:attrName>
                                        </p:attrNameLst>
                                      </p:cBhvr>
                                      <p:to>
                                        <p:strVal val="visible"/>
                                      </p:to>
                                    </p:set>
                                    <p:animEffect transition="in" filter="wipe(down)">
                                      <p:cBhvr>
                                        <p:cTn id="60" dur="500"/>
                                        <p:tgtEl>
                                          <p:spTgt spid="3">
                                            <p:txEl>
                                              <p:pRg st="17" end="17"/>
                                            </p:txEl>
                                          </p:spTgt>
                                        </p:tgtEl>
                                      </p:cBhvr>
                                    </p:animEffect>
                                  </p:childTnLst>
                                </p:cTn>
                              </p:par>
                              <p:par>
                                <p:cTn id="61" presetID="22" presetClass="entr" presetSubtype="4" fill="hold" nodeType="withEffect">
                                  <p:stCondLst>
                                    <p:cond delay="0"/>
                                  </p:stCondLst>
                                  <p:childTnLst>
                                    <p:set>
                                      <p:cBhvr>
                                        <p:cTn id="62" dur="1" fill="hold">
                                          <p:stCondLst>
                                            <p:cond delay="0"/>
                                          </p:stCondLst>
                                        </p:cTn>
                                        <p:tgtEl>
                                          <p:spTgt spid="3">
                                            <p:txEl>
                                              <p:pRg st="18" end="18"/>
                                            </p:txEl>
                                          </p:spTgt>
                                        </p:tgtEl>
                                        <p:attrNameLst>
                                          <p:attrName>style.visibility</p:attrName>
                                        </p:attrNameLst>
                                      </p:cBhvr>
                                      <p:to>
                                        <p:strVal val="visible"/>
                                      </p:to>
                                    </p:set>
                                    <p:animEffect transition="in" filter="wipe(down)">
                                      <p:cBhvr>
                                        <p:cTn id="63" dur="500"/>
                                        <p:tgtEl>
                                          <p:spTgt spid="3">
                                            <p:txEl>
                                              <p:pRg st="18" end="18"/>
                                            </p:txEl>
                                          </p:spTgt>
                                        </p:tgtEl>
                                      </p:cBhvr>
                                    </p:animEffect>
                                  </p:childTnLst>
                                </p:cTn>
                              </p:par>
                              <p:par>
                                <p:cTn id="64" presetID="22" presetClass="entr" presetSubtype="4" fill="hold" nodeType="withEffect">
                                  <p:stCondLst>
                                    <p:cond delay="0"/>
                                  </p:stCondLst>
                                  <p:childTnLst>
                                    <p:set>
                                      <p:cBhvr>
                                        <p:cTn id="65" dur="1" fill="hold">
                                          <p:stCondLst>
                                            <p:cond delay="0"/>
                                          </p:stCondLst>
                                        </p:cTn>
                                        <p:tgtEl>
                                          <p:spTgt spid="3">
                                            <p:txEl>
                                              <p:pRg st="19" end="19"/>
                                            </p:txEl>
                                          </p:spTgt>
                                        </p:tgtEl>
                                        <p:attrNameLst>
                                          <p:attrName>style.visibility</p:attrName>
                                        </p:attrNameLst>
                                      </p:cBhvr>
                                      <p:to>
                                        <p:strVal val="visible"/>
                                      </p:to>
                                    </p:set>
                                    <p:animEffect transition="in" filter="wipe(down)">
                                      <p:cBhvr>
                                        <p:cTn id="66" dur="5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6. Versioning</a:t>
            </a:r>
            <a:r>
              <a:rPr lang="en-IN" dirty="0" smtClean="0"/>
              <a:t/>
            </a:r>
            <a:br>
              <a:rPr lang="en-IN" dirty="0" smtClean="0"/>
            </a:br>
            <a:endParaRPr lang="en-IN" dirty="0"/>
          </a:p>
        </p:txBody>
      </p:sp>
      <p:sp>
        <p:nvSpPr>
          <p:cNvPr id="3" name="Content Placeholder 2"/>
          <p:cNvSpPr>
            <a:spLocks noGrp="1"/>
          </p:cNvSpPr>
          <p:nvPr>
            <p:ph idx="1"/>
          </p:nvPr>
        </p:nvSpPr>
        <p:spPr>
          <a:xfrm>
            <a:off x="64008" y="1088136"/>
            <a:ext cx="11631168" cy="5596128"/>
          </a:xfrm>
        </p:spPr>
        <p:txBody>
          <a:bodyPr>
            <a:normAutofit fontScale="92500" lnSpcReduction="10000"/>
          </a:bodyPr>
          <a:lstStyle/>
          <a:p>
            <a:pPr marL="0" indent="0">
              <a:buNone/>
            </a:pPr>
            <a:r>
              <a:rPr lang="en-IN" b="1" dirty="0" smtClean="0"/>
              <a:t>Definition</a:t>
            </a:r>
            <a:r>
              <a:rPr lang="en-IN" dirty="0"/>
              <a:t>: Versioning ensures that changes to the API do </a:t>
            </a:r>
            <a:r>
              <a:rPr lang="en-IN" dirty="0" smtClean="0"/>
              <a:t>not break </a:t>
            </a:r>
            <a:r>
              <a:rPr lang="en-IN" dirty="0" smtClean="0"/>
              <a:t>existing </a:t>
            </a:r>
            <a:r>
              <a:rPr lang="en-IN" dirty="0"/>
              <a:t>clients and allows for controlled updates.</a:t>
            </a:r>
          </a:p>
          <a:p>
            <a:pPr marL="0" lvl="0" indent="0">
              <a:buNone/>
            </a:pPr>
            <a:r>
              <a:rPr lang="en-IN" b="1" dirty="0" smtClean="0"/>
              <a:t>	URI </a:t>
            </a:r>
            <a:r>
              <a:rPr lang="en-IN" b="1" dirty="0"/>
              <a:t>Versioning</a:t>
            </a:r>
            <a:r>
              <a:rPr lang="en-IN" dirty="0"/>
              <a:t>:</a:t>
            </a:r>
            <a:endParaRPr lang="en-IN" sz="2400" dirty="0"/>
          </a:p>
          <a:p>
            <a:pPr marL="457200" lvl="1" indent="0">
              <a:buNone/>
            </a:pPr>
            <a:r>
              <a:rPr lang="en-IN" dirty="0" smtClean="0"/>
              <a:t>		Include </a:t>
            </a:r>
            <a:r>
              <a:rPr lang="en-IN" dirty="0"/>
              <a:t>the version in the URI.</a:t>
            </a:r>
            <a:endParaRPr lang="en-IN" sz="2000" dirty="0"/>
          </a:p>
          <a:p>
            <a:pPr marL="457200" lvl="1" indent="0">
              <a:buNone/>
            </a:pPr>
            <a:r>
              <a:rPr lang="en-IN" dirty="0" smtClean="0"/>
              <a:t>		Example</a:t>
            </a:r>
            <a:r>
              <a:rPr lang="en-IN" dirty="0"/>
              <a:t>:</a:t>
            </a:r>
            <a:endParaRPr lang="en-IN" sz="2000" dirty="0"/>
          </a:p>
          <a:p>
            <a:pPr marL="0" indent="0">
              <a:buNone/>
            </a:pPr>
            <a:r>
              <a:rPr lang="en-IN" dirty="0" smtClean="0"/>
              <a:t>			/</a:t>
            </a:r>
            <a:r>
              <a:rPr lang="en-IN" dirty="0"/>
              <a:t>v1/users</a:t>
            </a:r>
            <a:endParaRPr lang="en-IN" sz="3600" dirty="0"/>
          </a:p>
          <a:p>
            <a:pPr marL="0" lvl="0" indent="0">
              <a:buNone/>
            </a:pPr>
            <a:r>
              <a:rPr lang="en-IN" b="1" dirty="0" smtClean="0"/>
              <a:t>	Header </a:t>
            </a:r>
            <a:r>
              <a:rPr lang="en-IN" b="1" dirty="0"/>
              <a:t>Versioning</a:t>
            </a:r>
            <a:r>
              <a:rPr lang="en-IN" dirty="0"/>
              <a:t>:</a:t>
            </a:r>
            <a:endParaRPr lang="en-IN" sz="2400" dirty="0"/>
          </a:p>
          <a:p>
            <a:pPr marL="457200" lvl="1" indent="0">
              <a:buNone/>
            </a:pPr>
            <a:r>
              <a:rPr lang="en-IN" dirty="0" smtClean="0"/>
              <a:t>		Use </a:t>
            </a:r>
            <a:r>
              <a:rPr lang="en-IN" dirty="0"/>
              <a:t>headers to specify the version.</a:t>
            </a:r>
            <a:endParaRPr lang="en-IN" sz="2000" dirty="0"/>
          </a:p>
          <a:p>
            <a:pPr marL="457200" lvl="1" indent="0">
              <a:buNone/>
            </a:pPr>
            <a:r>
              <a:rPr lang="en-IN" dirty="0" smtClean="0"/>
              <a:t>		Example</a:t>
            </a:r>
            <a:r>
              <a:rPr lang="en-IN" dirty="0"/>
              <a:t>:</a:t>
            </a:r>
            <a:endParaRPr lang="en-IN" sz="2000" dirty="0"/>
          </a:p>
          <a:p>
            <a:pPr marL="0" indent="0">
              <a:buNone/>
            </a:pPr>
            <a:r>
              <a:rPr lang="en-IN" dirty="0" smtClean="0"/>
              <a:t>			Accept</a:t>
            </a:r>
            <a:r>
              <a:rPr lang="en-IN" dirty="0"/>
              <a:t>: application/vnd.example.v1+json</a:t>
            </a:r>
            <a:endParaRPr lang="en-IN" sz="3600" dirty="0"/>
          </a:p>
          <a:p>
            <a:pPr marL="0" lvl="0" indent="0">
              <a:buNone/>
            </a:pPr>
            <a:r>
              <a:rPr lang="en-IN" b="1" dirty="0" smtClean="0"/>
              <a:t>	Deprecation </a:t>
            </a:r>
            <a:r>
              <a:rPr lang="en-IN" b="1" dirty="0"/>
              <a:t>Notices</a:t>
            </a:r>
            <a:r>
              <a:rPr lang="en-IN" dirty="0"/>
              <a:t>:</a:t>
            </a:r>
            <a:endParaRPr lang="en-IN" sz="2400" dirty="0"/>
          </a:p>
          <a:p>
            <a:pPr marL="457200" lvl="1" indent="0">
              <a:buNone/>
            </a:pPr>
            <a:r>
              <a:rPr lang="en-IN" dirty="0" smtClean="0"/>
              <a:t>		Notify </a:t>
            </a:r>
            <a:r>
              <a:rPr lang="en-IN" dirty="0"/>
              <a:t>users when a version is deprecated and provide a </a:t>
            </a:r>
            <a:r>
              <a:rPr lang="en-IN" dirty="0" smtClean="0"/>
              <a:t>	</a:t>
            </a:r>
            <a:r>
              <a:rPr lang="en-IN" dirty="0" smtClean="0"/>
              <a:t> timeline </a:t>
            </a:r>
            <a:r>
              <a:rPr lang="en-IN" dirty="0"/>
              <a:t>for migration.</a:t>
            </a:r>
            <a:endParaRPr lang="en-IN" sz="2000" dirty="0"/>
          </a:p>
          <a:p>
            <a:pPr marL="0" lvl="0" indent="0">
              <a:buNone/>
            </a:pPr>
            <a:r>
              <a:rPr lang="en-IN" b="1" dirty="0" smtClean="0"/>
              <a:t>	Backward </a:t>
            </a:r>
            <a:r>
              <a:rPr lang="en-IN" b="1" dirty="0"/>
              <a:t>Compatibility</a:t>
            </a:r>
            <a:r>
              <a:rPr lang="en-IN" dirty="0"/>
              <a:t>:</a:t>
            </a:r>
            <a:endParaRPr lang="en-IN" sz="2400" dirty="0"/>
          </a:p>
          <a:p>
            <a:pPr marL="457200" lvl="1" indent="0">
              <a:buNone/>
            </a:pPr>
            <a:r>
              <a:rPr lang="en-IN" dirty="0" smtClean="0"/>
              <a:t>		Ensure </a:t>
            </a:r>
            <a:r>
              <a:rPr lang="en-IN" dirty="0"/>
              <a:t>older versions continue to work even after new </a:t>
            </a:r>
            <a:r>
              <a:rPr lang="en-IN" dirty="0" smtClean="0"/>
              <a:t>versions </a:t>
            </a:r>
            <a:r>
              <a:rPr lang="en-IN" dirty="0"/>
              <a:t>are introduced</a:t>
            </a:r>
            <a:r>
              <a:rPr lang="en-IN" dirty="0" smtClean="0"/>
              <a:t>.</a:t>
            </a:r>
          </a:p>
          <a:p>
            <a:pPr marL="457200" lvl="1" indent="0">
              <a:buNone/>
            </a:pPr>
            <a:endParaRPr lang="en-IN" sz="2000" dirty="0"/>
          </a:p>
          <a:p>
            <a:endParaRPr lang="en-IN" dirty="0"/>
          </a:p>
        </p:txBody>
      </p:sp>
      <p:sp>
        <p:nvSpPr>
          <p:cNvPr id="4" name="TextBox 3"/>
          <p:cNvSpPr txBox="1"/>
          <p:nvPr/>
        </p:nvSpPr>
        <p:spPr>
          <a:xfrm>
            <a:off x="7799832" y="2413698"/>
            <a:ext cx="3895344" cy="1477328"/>
          </a:xfrm>
          <a:prstGeom prst="rect">
            <a:avLst/>
          </a:prstGeom>
          <a:solidFill>
            <a:schemeClr val="accent2">
              <a:lumMod val="40000"/>
              <a:lumOff val="60000"/>
            </a:schemeClr>
          </a:solidFill>
        </p:spPr>
        <p:txBody>
          <a:bodyPr wrap="square" rtlCol="0">
            <a:spAutoFit/>
          </a:bodyPr>
          <a:lstStyle/>
          <a:p>
            <a:r>
              <a:rPr lang="en-IN" b="1" dirty="0" smtClean="0"/>
              <a:t>Example:</a:t>
            </a:r>
            <a:endParaRPr lang="en-IN" sz="1600" dirty="0" smtClean="0"/>
          </a:p>
          <a:p>
            <a:r>
              <a:rPr lang="en-IN" dirty="0" smtClean="0"/>
              <a:t>	A </a:t>
            </a:r>
            <a:r>
              <a:rPr lang="en-IN" b="1" dirty="0" smtClean="0"/>
              <a:t>versioned API</a:t>
            </a:r>
            <a:r>
              <a:rPr lang="en-IN" dirty="0" smtClean="0"/>
              <a:t> for users:</a:t>
            </a:r>
            <a:endParaRPr lang="en-IN" sz="1600" dirty="0" smtClean="0"/>
          </a:p>
          <a:p>
            <a:pPr lvl="0"/>
            <a:r>
              <a:rPr lang="en-IN" b="1" dirty="0" smtClean="0"/>
              <a:t>		Version 1</a:t>
            </a:r>
            <a:r>
              <a:rPr lang="en-IN" dirty="0" smtClean="0"/>
              <a:t>: </a:t>
            </a:r>
            <a:r>
              <a:rPr lang="en-IN" sz="1200" dirty="0" smtClean="0"/>
              <a:t>/v1/users</a:t>
            </a:r>
            <a:endParaRPr lang="en-IN" sz="1600" dirty="0" smtClean="0"/>
          </a:p>
          <a:p>
            <a:pPr lvl="0"/>
            <a:r>
              <a:rPr lang="en-IN" b="1" dirty="0" smtClean="0"/>
              <a:t>		Version 2</a:t>
            </a:r>
            <a:r>
              <a:rPr lang="en-IN" dirty="0" smtClean="0"/>
              <a:t>: </a:t>
            </a:r>
            <a:r>
              <a:rPr lang="en-IN" sz="1200" dirty="0" smtClean="0"/>
              <a:t>/v2/users</a:t>
            </a:r>
            <a:endParaRPr lang="en-IN" sz="1600" dirty="0" smtClean="0"/>
          </a:p>
          <a:p>
            <a:endParaRPr lang="en-IN" dirty="0"/>
          </a:p>
        </p:txBody>
      </p:sp>
    </p:spTree>
    <p:extLst>
      <p:ext uri="{BB962C8B-B14F-4D97-AF65-F5344CB8AC3E}">
        <p14:creationId xmlns:p14="http://schemas.microsoft.com/office/powerpoint/2010/main" val="240653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500"/>
                                        <p:tgtEl>
                                          <p:spTgt spid="3">
                                            <p:txEl>
                                              <p:pRg st="7" end="7"/>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down)">
                                      <p:cBhvr>
                                        <p:cTn id="33" dur="500"/>
                                        <p:tgtEl>
                                          <p:spTgt spid="3">
                                            <p:txEl>
                                              <p:pRg st="8" end="8"/>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wipe(down)">
                                      <p:cBhvr>
                                        <p:cTn id="36" dur="500"/>
                                        <p:tgtEl>
                                          <p:spTgt spid="3">
                                            <p:txEl>
                                              <p:pRg st="9" end="9"/>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wipe(down)">
                                      <p:cBhvr>
                                        <p:cTn id="39" dur="500"/>
                                        <p:tgtEl>
                                          <p:spTgt spid="3">
                                            <p:txEl>
                                              <p:pRg st="10" end="10"/>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wipe(down)">
                                      <p:cBhvr>
                                        <p:cTn id="42" dur="500"/>
                                        <p:tgtEl>
                                          <p:spTgt spid="3">
                                            <p:txEl>
                                              <p:pRg st="11" end="11"/>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wipe(down)">
                                      <p:cBhvr>
                                        <p:cTn id="4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7. Testing</a:t>
            </a:r>
            <a:r>
              <a:rPr lang="en-IN" dirty="0" smtClean="0"/>
              <a:t/>
            </a:r>
            <a:br>
              <a:rPr lang="en-IN" dirty="0" smtClean="0"/>
            </a:br>
            <a:endParaRPr lang="en-IN" dirty="0"/>
          </a:p>
        </p:txBody>
      </p:sp>
      <p:sp>
        <p:nvSpPr>
          <p:cNvPr id="3" name="Content Placeholder 2"/>
          <p:cNvSpPr>
            <a:spLocks noGrp="1"/>
          </p:cNvSpPr>
          <p:nvPr>
            <p:ph idx="1"/>
          </p:nvPr>
        </p:nvSpPr>
        <p:spPr>
          <a:xfrm>
            <a:off x="182880" y="1243584"/>
            <a:ext cx="11750040" cy="5358384"/>
          </a:xfrm>
        </p:spPr>
        <p:txBody>
          <a:bodyPr>
            <a:normAutofit fontScale="85000" lnSpcReduction="20000"/>
          </a:bodyPr>
          <a:lstStyle/>
          <a:p>
            <a:pPr marL="0" indent="0">
              <a:buNone/>
            </a:pPr>
            <a:r>
              <a:rPr lang="en-IN" b="1" dirty="0" smtClean="0"/>
              <a:t>Definition</a:t>
            </a:r>
            <a:r>
              <a:rPr lang="en-IN" dirty="0"/>
              <a:t>: Testing ensures that the API works as intended, handles edge cases, and maintains quality during changes.</a:t>
            </a:r>
          </a:p>
          <a:p>
            <a:pPr marL="0" indent="0">
              <a:buNone/>
            </a:pPr>
            <a:r>
              <a:rPr lang="en-IN" b="1" dirty="0">
                <a:solidFill>
                  <a:srgbClr val="C00000"/>
                </a:solidFill>
              </a:rPr>
              <a:t>Best Practices:</a:t>
            </a:r>
            <a:endParaRPr lang="en-IN" sz="2400" dirty="0">
              <a:solidFill>
                <a:srgbClr val="C00000"/>
              </a:solidFill>
            </a:endParaRPr>
          </a:p>
          <a:p>
            <a:pPr marL="0" lvl="0" indent="0">
              <a:buNone/>
            </a:pPr>
            <a:r>
              <a:rPr lang="en-IN" b="1" dirty="0" smtClean="0"/>
              <a:t>	Unit </a:t>
            </a:r>
            <a:r>
              <a:rPr lang="en-IN" b="1" dirty="0"/>
              <a:t>Testing</a:t>
            </a:r>
            <a:r>
              <a:rPr lang="en-IN" dirty="0"/>
              <a:t>:</a:t>
            </a:r>
            <a:endParaRPr lang="en-IN" sz="2400" dirty="0"/>
          </a:p>
          <a:p>
            <a:pPr marL="457200" lvl="1" indent="0">
              <a:buNone/>
            </a:pPr>
            <a:r>
              <a:rPr lang="en-IN" dirty="0" smtClean="0"/>
              <a:t>		Test </a:t>
            </a:r>
            <a:r>
              <a:rPr lang="en-IN" dirty="0"/>
              <a:t>individual components and methods.</a:t>
            </a:r>
            <a:endParaRPr lang="en-IN" sz="2000" dirty="0"/>
          </a:p>
          <a:p>
            <a:pPr marL="457200" lvl="1" indent="0">
              <a:buNone/>
            </a:pPr>
            <a:r>
              <a:rPr lang="en-IN" dirty="0" smtClean="0"/>
              <a:t>		Example</a:t>
            </a:r>
            <a:r>
              <a:rPr lang="en-IN" dirty="0"/>
              <a:t>: Test the </a:t>
            </a:r>
            <a:r>
              <a:rPr lang="en-IN" sz="1600" dirty="0"/>
              <a:t>GET /users</a:t>
            </a:r>
            <a:r>
              <a:rPr lang="en-IN" dirty="0"/>
              <a:t> endpoint.</a:t>
            </a:r>
            <a:endParaRPr lang="en-IN" sz="2000" dirty="0"/>
          </a:p>
          <a:p>
            <a:pPr marL="0" lvl="0" indent="0">
              <a:buNone/>
            </a:pPr>
            <a:r>
              <a:rPr lang="en-IN" b="1" dirty="0" smtClean="0"/>
              <a:t>	Integration </a:t>
            </a:r>
            <a:r>
              <a:rPr lang="en-IN" b="1" dirty="0"/>
              <a:t>Testing</a:t>
            </a:r>
            <a:r>
              <a:rPr lang="en-IN" dirty="0"/>
              <a:t>:</a:t>
            </a:r>
            <a:endParaRPr lang="en-IN" sz="2400" dirty="0"/>
          </a:p>
          <a:p>
            <a:pPr marL="457200" lvl="1" indent="0">
              <a:buNone/>
            </a:pPr>
            <a:r>
              <a:rPr lang="en-IN" dirty="0" smtClean="0"/>
              <a:t>		Test </a:t>
            </a:r>
            <a:r>
              <a:rPr lang="en-IN" dirty="0"/>
              <a:t>how different services interact with the API.</a:t>
            </a:r>
            <a:endParaRPr lang="en-IN" sz="2000" dirty="0"/>
          </a:p>
          <a:p>
            <a:pPr marL="457200" lvl="1" indent="0">
              <a:buNone/>
            </a:pPr>
            <a:r>
              <a:rPr lang="en-IN" dirty="0" smtClean="0"/>
              <a:t>		Example</a:t>
            </a:r>
            <a:r>
              <a:rPr lang="en-IN" dirty="0"/>
              <a:t>: Test how the authentication service interacts with the user service.</a:t>
            </a:r>
            <a:endParaRPr lang="en-IN" sz="2000" dirty="0"/>
          </a:p>
          <a:p>
            <a:pPr marL="0" lvl="0" indent="0">
              <a:buNone/>
            </a:pPr>
            <a:r>
              <a:rPr lang="en-IN" b="1" dirty="0" smtClean="0"/>
              <a:t>	Load </a:t>
            </a:r>
            <a:r>
              <a:rPr lang="en-IN" b="1" dirty="0"/>
              <a:t>Testing</a:t>
            </a:r>
            <a:r>
              <a:rPr lang="en-IN" dirty="0"/>
              <a:t>:</a:t>
            </a:r>
            <a:endParaRPr lang="en-IN" sz="2400" dirty="0"/>
          </a:p>
          <a:p>
            <a:pPr marL="457200" lvl="1" indent="0">
              <a:buNone/>
            </a:pPr>
            <a:r>
              <a:rPr lang="en-IN" dirty="0" smtClean="0"/>
              <a:t>		Simulate </a:t>
            </a:r>
            <a:r>
              <a:rPr lang="en-IN" dirty="0"/>
              <a:t>high traffic to ensure scalability.</a:t>
            </a:r>
            <a:endParaRPr lang="en-IN" sz="2000" dirty="0"/>
          </a:p>
          <a:p>
            <a:pPr marL="457200" lvl="1" indent="0">
              <a:buNone/>
            </a:pPr>
            <a:r>
              <a:rPr lang="en-IN" dirty="0" smtClean="0"/>
              <a:t>		Tools</a:t>
            </a:r>
            <a:r>
              <a:rPr lang="en-IN" dirty="0"/>
              <a:t>: Apache </a:t>
            </a:r>
            <a:r>
              <a:rPr lang="en-IN" dirty="0" err="1"/>
              <a:t>JMeter</a:t>
            </a:r>
            <a:r>
              <a:rPr lang="en-IN" dirty="0"/>
              <a:t>, Gatling.</a:t>
            </a:r>
            <a:endParaRPr lang="en-IN" sz="2000" dirty="0"/>
          </a:p>
          <a:p>
            <a:pPr marL="0" lvl="0" indent="0">
              <a:buNone/>
            </a:pPr>
            <a:r>
              <a:rPr lang="en-IN" b="1" dirty="0" smtClean="0"/>
              <a:t>	Security </a:t>
            </a:r>
            <a:r>
              <a:rPr lang="en-IN" b="1" dirty="0"/>
              <a:t>Testing</a:t>
            </a:r>
            <a:r>
              <a:rPr lang="en-IN" dirty="0"/>
              <a:t>:</a:t>
            </a:r>
            <a:endParaRPr lang="en-IN" sz="2400" dirty="0"/>
          </a:p>
          <a:p>
            <a:pPr marL="457200" lvl="1" indent="0">
              <a:buNone/>
            </a:pPr>
            <a:r>
              <a:rPr lang="en-IN" dirty="0" smtClean="0"/>
              <a:t>		Test </a:t>
            </a:r>
            <a:r>
              <a:rPr lang="en-IN" dirty="0"/>
              <a:t>for vulnerabilities using tools like OWASP ZAP.</a:t>
            </a:r>
            <a:endParaRPr lang="en-IN" sz="2000" dirty="0"/>
          </a:p>
          <a:p>
            <a:pPr marL="0" lvl="0" indent="0">
              <a:buNone/>
            </a:pPr>
            <a:r>
              <a:rPr lang="en-IN" b="1" dirty="0" smtClean="0"/>
              <a:t>	Automated </a:t>
            </a:r>
            <a:r>
              <a:rPr lang="en-IN" b="1" dirty="0"/>
              <a:t>Testing</a:t>
            </a:r>
            <a:r>
              <a:rPr lang="en-IN" dirty="0"/>
              <a:t>:</a:t>
            </a:r>
            <a:endParaRPr lang="en-IN" sz="2400" dirty="0"/>
          </a:p>
          <a:p>
            <a:pPr marL="0" indent="0">
              <a:buNone/>
            </a:pPr>
            <a:r>
              <a:rPr lang="en-IN" dirty="0" smtClean="0"/>
              <a:t>		Use </a:t>
            </a:r>
            <a:r>
              <a:rPr lang="en-IN" dirty="0"/>
              <a:t>CI/CD pipelines to run automated tests on every code change.</a:t>
            </a:r>
          </a:p>
        </p:txBody>
      </p:sp>
    </p:spTree>
    <p:extLst>
      <p:ext uri="{BB962C8B-B14F-4D97-AF65-F5344CB8AC3E}">
        <p14:creationId xmlns:p14="http://schemas.microsoft.com/office/powerpoint/2010/main" val="15855246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API Architecture </a:t>
            </a:r>
            <a:r>
              <a:rPr lang="en-IN" b="1" dirty="0" smtClean="0"/>
              <a:t>Patterns</a:t>
            </a:r>
            <a:endParaRPr lang="en-IN" dirty="0"/>
          </a:p>
        </p:txBody>
      </p:sp>
      <p:sp>
        <p:nvSpPr>
          <p:cNvPr id="3" name="Content Placeholder 2"/>
          <p:cNvSpPr>
            <a:spLocks noGrp="1"/>
          </p:cNvSpPr>
          <p:nvPr>
            <p:ph idx="1"/>
          </p:nvPr>
        </p:nvSpPr>
        <p:spPr/>
        <p:txBody>
          <a:bodyPr/>
          <a:lstStyle/>
          <a:p>
            <a:pPr marL="514350" indent="-514350">
              <a:buFont typeface="+mj-lt"/>
              <a:buAutoNum type="arabicPeriod"/>
            </a:pPr>
            <a:r>
              <a:rPr lang="en-IN" b="1" dirty="0" smtClean="0"/>
              <a:t>REST</a:t>
            </a:r>
          </a:p>
          <a:p>
            <a:pPr marL="514350" indent="-514350">
              <a:buFont typeface="+mj-lt"/>
              <a:buAutoNum type="arabicPeriod"/>
            </a:pPr>
            <a:r>
              <a:rPr lang="en-IN" b="1" dirty="0" smtClean="0"/>
              <a:t>SOAP</a:t>
            </a:r>
          </a:p>
          <a:p>
            <a:pPr marL="514350" indent="-514350">
              <a:buFont typeface="+mj-lt"/>
              <a:buAutoNum type="arabicPeriod"/>
            </a:pPr>
            <a:r>
              <a:rPr lang="en-IN" b="1" dirty="0" err="1" smtClean="0"/>
              <a:t>GraphQL</a:t>
            </a:r>
            <a:endParaRPr lang="en-IN" dirty="0"/>
          </a:p>
        </p:txBody>
      </p:sp>
    </p:spTree>
    <p:extLst>
      <p:ext uri="{BB962C8B-B14F-4D97-AF65-F5344CB8AC3E}">
        <p14:creationId xmlns:p14="http://schemas.microsoft.com/office/powerpoint/2010/main" val="6496729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1. REST (Representational State Transfer)</a:t>
            </a:r>
            <a:endParaRPr lang="en-IN" dirty="0"/>
          </a:p>
        </p:txBody>
      </p:sp>
      <p:sp>
        <p:nvSpPr>
          <p:cNvPr id="3" name="Content Placeholder 2"/>
          <p:cNvSpPr>
            <a:spLocks noGrp="1"/>
          </p:cNvSpPr>
          <p:nvPr>
            <p:ph idx="1"/>
          </p:nvPr>
        </p:nvSpPr>
        <p:spPr/>
        <p:txBody>
          <a:bodyPr/>
          <a:lstStyle/>
          <a:p>
            <a:r>
              <a:rPr lang="en-US" dirty="0" smtClean="0"/>
              <a:t>Already discuss</a:t>
            </a:r>
            <a:endParaRPr lang="en-IN" dirty="0"/>
          </a:p>
        </p:txBody>
      </p:sp>
    </p:spTree>
    <p:extLst>
      <p:ext uri="{BB962C8B-B14F-4D97-AF65-F5344CB8AC3E}">
        <p14:creationId xmlns:p14="http://schemas.microsoft.com/office/powerpoint/2010/main" val="14847230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2. SOAP (Simple Object Access Protocol)</a:t>
            </a:r>
            <a:r>
              <a:rPr lang="en-IN" dirty="0"/>
              <a:t/>
            </a:r>
            <a:br>
              <a:rPr lang="en-IN" dirty="0"/>
            </a:br>
            <a:endParaRPr lang="en-IN" dirty="0"/>
          </a:p>
        </p:txBody>
      </p:sp>
      <p:sp>
        <p:nvSpPr>
          <p:cNvPr id="3" name="Content Placeholder 2"/>
          <p:cNvSpPr>
            <a:spLocks noGrp="1"/>
          </p:cNvSpPr>
          <p:nvPr>
            <p:ph idx="1"/>
          </p:nvPr>
        </p:nvSpPr>
        <p:spPr>
          <a:xfrm>
            <a:off x="838200" y="1435608"/>
            <a:ext cx="10515600" cy="5074920"/>
          </a:xfrm>
        </p:spPr>
        <p:txBody>
          <a:bodyPr>
            <a:normAutofit fontScale="77500" lnSpcReduction="20000"/>
          </a:bodyPr>
          <a:lstStyle/>
          <a:p>
            <a:pPr marL="0" indent="0">
              <a:buNone/>
            </a:pPr>
            <a:r>
              <a:rPr lang="en-IN" b="1" dirty="0"/>
              <a:t>Overview:</a:t>
            </a:r>
            <a:endParaRPr lang="en-IN" dirty="0"/>
          </a:p>
          <a:p>
            <a:pPr marL="0" lvl="0" indent="0">
              <a:buNone/>
            </a:pPr>
            <a:r>
              <a:rPr lang="en-IN" dirty="0" smtClean="0"/>
              <a:t>	SOAP </a:t>
            </a:r>
            <a:r>
              <a:rPr lang="en-IN" dirty="0"/>
              <a:t>is a protocol-based API architecture that uses XML for communication.</a:t>
            </a:r>
          </a:p>
          <a:p>
            <a:pPr marL="0" lvl="0" indent="0">
              <a:buNone/>
            </a:pPr>
            <a:r>
              <a:rPr lang="en-IN" dirty="0" smtClean="0"/>
              <a:t>	It </a:t>
            </a:r>
            <a:r>
              <a:rPr lang="en-IN" dirty="0"/>
              <a:t>is standardized and designed for secure and reliable enterprise applications.</a:t>
            </a:r>
          </a:p>
          <a:p>
            <a:pPr marL="0" indent="0">
              <a:buNone/>
            </a:pPr>
            <a:r>
              <a:rPr lang="en-IN" b="1" dirty="0"/>
              <a:t>Key Characteristics:</a:t>
            </a:r>
            <a:endParaRPr lang="en-IN" sz="2400" dirty="0"/>
          </a:p>
          <a:p>
            <a:pPr marL="0" lvl="0" indent="0">
              <a:buNone/>
            </a:pPr>
            <a:r>
              <a:rPr lang="en-IN" b="1" dirty="0" smtClean="0"/>
              <a:t>	Protocol-Based</a:t>
            </a:r>
            <a:r>
              <a:rPr lang="en-IN" dirty="0"/>
              <a:t>:</a:t>
            </a:r>
            <a:endParaRPr lang="en-IN" sz="2400" dirty="0"/>
          </a:p>
          <a:p>
            <a:pPr marL="457200" lvl="1" indent="0">
              <a:buNone/>
            </a:pPr>
            <a:r>
              <a:rPr lang="en-IN" dirty="0" smtClean="0"/>
              <a:t>		Follows </a:t>
            </a:r>
            <a:r>
              <a:rPr lang="en-IN" dirty="0"/>
              <a:t>strict standards defined by the W3C for message structure and processing.</a:t>
            </a:r>
            <a:endParaRPr lang="en-IN" sz="2000" dirty="0"/>
          </a:p>
          <a:p>
            <a:pPr marL="0" lvl="0" indent="0">
              <a:buNone/>
            </a:pPr>
            <a:r>
              <a:rPr lang="en-IN" b="1" dirty="0" smtClean="0"/>
              <a:t>	XML </a:t>
            </a:r>
            <a:r>
              <a:rPr lang="en-IN" b="1" dirty="0"/>
              <a:t>Format</a:t>
            </a:r>
            <a:r>
              <a:rPr lang="en-IN" dirty="0"/>
              <a:t>:</a:t>
            </a:r>
            <a:endParaRPr lang="en-IN" sz="2400" dirty="0"/>
          </a:p>
          <a:p>
            <a:pPr marL="457200" lvl="1" indent="0">
              <a:buNone/>
            </a:pPr>
            <a:r>
              <a:rPr lang="en-IN" dirty="0" smtClean="0"/>
              <a:t>		Messages </a:t>
            </a:r>
            <a:r>
              <a:rPr lang="en-IN" dirty="0"/>
              <a:t>are encoded in XML, making it verbose but well-structured.</a:t>
            </a:r>
            <a:endParaRPr lang="en-IN" sz="2000" dirty="0"/>
          </a:p>
          <a:p>
            <a:pPr marL="0" lvl="0" indent="0">
              <a:buNone/>
            </a:pPr>
            <a:r>
              <a:rPr lang="en-IN" b="1" dirty="0" smtClean="0"/>
              <a:t>	Built-in </a:t>
            </a:r>
            <a:r>
              <a:rPr lang="en-IN" b="1" dirty="0"/>
              <a:t>Error Handling</a:t>
            </a:r>
            <a:r>
              <a:rPr lang="en-IN" dirty="0"/>
              <a:t>:</a:t>
            </a:r>
            <a:endParaRPr lang="en-IN" sz="2400" dirty="0"/>
          </a:p>
          <a:p>
            <a:pPr marL="457200" lvl="1" indent="0">
              <a:buNone/>
            </a:pPr>
            <a:r>
              <a:rPr lang="en-IN" dirty="0" smtClean="0"/>
              <a:t>		SOAP </a:t>
            </a:r>
            <a:r>
              <a:rPr lang="en-IN" dirty="0"/>
              <a:t>defines standardized error codes for handling failures.</a:t>
            </a:r>
            <a:endParaRPr lang="en-IN" sz="2000" dirty="0"/>
          </a:p>
          <a:p>
            <a:pPr marL="0" lvl="0" indent="0">
              <a:buNone/>
            </a:pPr>
            <a:r>
              <a:rPr lang="en-IN" b="1" dirty="0" smtClean="0"/>
              <a:t>	Transport </a:t>
            </a:r>
            <a:r>
              <a:rPr lang="en-IN" b="1" dirty="0"/>
              <a:t>Protocol Independence</a:t>
            </a:r>
            <a:r>
              <a:rPr lang="en-IN" dirty="0"/>
              <a:t>:</a:t>
            </a:r>
            <a:endParaRPr lang="en-IN" sz="2400" dirty="0"/>
          </a:p>
          <a:p>
            <a:pPr marL="457200" lvl="1" indent="0">
              <a:buNone/>
            </a:pPr>
            <a:r>
              <a:rPr lang="en-IN" dirty="0" smtClean="0"/>
              <a:t>		Can </a:t>
            </a:r>
            <a:r>
              <a:rPr lang="en-IN" dirty="0"/>
              <a:t>work over HTTP, SMTP, TCP, etc.</a:t>
            </a:r>
            <a:endParaRPr lang="en-IN" sz="2000" dirty="0"/>
          </a:p>
          <a:p>
            <a:pPr marL="0" lvl="0" indent="0">
              <a:buNone/>
            </a:pPr>
            <a:r>
              <a:rPr lang="en-IN" b="1" dirty="0" smtClean="0"/>
              <a:t>	Security </a:t>
            </a:r>
            <a:r>
              <a:rPr lang="en-IN" b="1" dirty="0"/>
              <a:t>Features</a:t>
            </a:r>
            <a:r>
              <a:rPr lang="en-IN" dirty="0"/>
              <a:t>:</a:t>
            </a:r>
            <a:endParaRPr lang="en-IN" sz="2400" dirty="0"/>
          </a:p>
          <a:p>
            <a:pPr marL="457200" lvl="1" indent="0">
              <a:buNone/>
            </a:pPr>
            <a:r>
              <a:rPr lang="en-IN" dirty="0" smtClean="0"/>
              <a:t>		Supports </a:t>
            </a:r>
            <a:r>
              <a:rPr lang="en-IN" dirty="0"/>
              <a:t>WS-Security for message-level encryption and authentication.</a:t>
            </a:r>
            <a:endParaRPr lang="en-IN" sz="2000" dirty="0"/>
          </a:p>
          <a:p>
            <a:endParaRPr lang="en-IN" dirty="0"/>
          </a:p>
        </p:txBody>
      </p:sp>
    </p:spTree>
    <p:extLst>
      <p:ext uri="{BB962C8B-B14F-4D97-AF65-F5344CB8AC3E}">
        <p14:creationId xmlns:p14="http://schemas.microsoft.com/office/powerpoint/2010/main" val="14468147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283"/>
          </a:xfrm>
        </p:spPr>
        <p:txBody>
          <a:bodyPr>
            <a:normAutofit fontScale="90000"/>
          </a:bodyPr>
          <a:lstStyle/>
          <a:p>
            <a:r>
              <a:rPr lang="en-US" dirty="0" smtClean="0"/>
              <a:t>SOAP</a:t>
            </a:r>
            <a:endParaRPr lang="en-IN" dirty="0"/>
          </a:p>
        </p:txBody>
      </p:sp>
      <p:sp>
        <p:nvSpPr>
          <p:cNvPr id="3" name="Content Placeholder 2"/>
          <p:cNvSpPr>
            <a:spLocks noGrp="1"/>
          </p:cNvSpPr>
          <p:nvPr>
            <p:ph idx="1"/>
          </p:nvPr>
        </p:nvSpPr>
        <p:spPr>
          <a:xfrm>
            <a:off x="237744" y="1051560"/>
            <a:ext cx="11649456" cy="5125403"/>
          </a:xfrm>
        </p:spPr>
        <p:txBody>
          <a:bodyPr>
            <a:normAutofit fontScale="85000" lnSpcReduction="20000"/>
          </a:bodyPr>
          <a:lstStyle/>
          <a:p>
            <a:pPr marL="0" indent="0">
              <a:buNone/>
            </a:pPr>
            <a:r>
              <a:rPr lang="en-IN" b="1" dirty="0"/>
              <a:t>Advantages:</a:t>
            </a:r>
            <a:endParaRPr lang="en-IN" dirty="0"/>
          </a:p>
          <a:p>
            <a:pPr marL="0" lvl="0" indent="0">
              <a:buNone/>
            </a:pPr>
            <a:r>
              <a:rPr lang="en-IN" b="1" dirty="0" smtClean="0"/>
              <a:t>	Enterprise-Level </a:t>
            </a:r>
            <a:r>
              <a:rPr lang="en-IN" b="1" dirty="0"/>
              <a:t>Security</a:t>
            </a:r>
            <a:r>
              <a:rPr lang="en-IN" dirty="0"/>
              <a:t>: Built-in WS-Security for encryption and </a:t>
            </a:r>
            <a:r>
              <a:rPr lang="en-IN" dirty="0" smtClean="0"/>
              <a:t>						        authentication</a:t>
            </a:r>
            <a:r>
              <a:rPr lang="en-IN" dirty="0"/>
              <a:t>.</a:t>
            </a:r>
          </a:p>
          <a:p>
            <a:pPr marL="0" lvl="0" indent="0">
              <a:buNone/>
            </a:pPr>
            <a:r>
              <a:rPr lang="en-IN" b="1" dirty="0" smtClean="0"/>
              <a:t>	Reliability</a:t>
            </a:r>
            <a:r>
              <a:rPr lang="en-IN" dirty="0"/>
              <a:t>: Supports ACID transactions and asynchronous messaging.</a:t>
            </a:r>
          </a:p>
          <a:p>
            <a:pPr marL="0" indent="0">
              <a:buNone/>
            </a:pPr>
            <a:r>
              <a:rPr lang="en-IN" b="1" dirty="0" smtClean="0"/>
              <a:t>	Standardized</a:t>
            </a:r>
            <a:r>
              <a:rPr lang="en-IN" dirty="0"/>
              <a:t>: Well-defined protocols ensure consistent implementation</a:t>
            </a:r>
            <a:r>
              <a:rPr lang="en-IN" dirty="0" smtClean="0"/>
              <a:t>.</a:t>
            </a:r>
          </a:p>
          <a:p>
            <a:pPr marL="0" indent="0">
              <a:buNone/>
            </a:pPr>
            <a:r>
              <a:rPr lang="en-IN" b="1" dirty="0"/>
              <a:t>Limitations:</a:t>
            </a:r>
            <a:endParaRPr lang="en-IN" dirty="0"/>
          </a:p>
          <a:p>
            <a:pPr marL="0" lvl="0" indent="0">
              <a:buNone/>
            </a:pPr>
            <a:r>
              <a:rPr lang="en-IN" b="1" dirty="0" smtClean="0"/>
              <a:t>	Complexity</a:t>
            </a:r>
            <a:r>
              <a:rPr lang="en-IN" dirty="0"/>
              <a:t>: Requires strict adherence to protocols, making it harder to </a:t>
            </a:r>
            <a:r>
              <a:rPr lang="en-IN" dirty="0" smtClean="0"/>
              <a:t>				implement</a:t>
            </a:r>
            <a:r>
              <a:rPr lang="en-IN" dirty="0"/>
              <a:t>.</a:t>
            </a:r>
          </a:p>
          <a:p>
            <a:pPr marL="0" lvl="0" indent="0">
              <a:buNone/>
            </a:pPr>
            <a:r>
              <a:rPr lang="en-IN" b="1" dirty="0" smtClean="0"/>
              <a:t>	Verbosity</a:t>
            </a:r>
            <a:r>
              <a:rPr lang="en-IN" dirty="0"/>
              <a:t>: XML messages are larger compared to JSON in REST or </a:t>
            </a:r>
            <a:r>
              <a:rPr lang="en-IN" dirty="0" err="1"/>
              <a:t>GraphQL</a:t>
            </a:r>
            <a:r>
              <a:rPr lang="en-IN" dirty="0"/>
              <a:t>.</a:t>
            </a:r>
          </a:p>
          <a:p>
            <a:pPr marL="0" lvl="0" indent="0">
              <a:buNone/>
            </a:pPr>
            <a:r>
              <a:rPr lang="en-IN" b="1" dirty="0" smtClean="0"/>
              <a:t>	Performance</a:t>
            </a:r>
            <a:r>
              <a:rPr lang="en-IN" dirty="0"/>
              <a:t>: Slower due to its verbose nature and protocol overhead.</a:t>
            </a:r>
          </a:p>
          <a:p>
            <a:pPr marL="0" indent="0">
              <a:buNone/>
            </a:pPr>
            <a:r>
              <a:rPr lang="en-IN" b="1" dirty="0"/>
              <a:t>Use Cases:</a:t>
            </a:r>
            <a:endParaRPr lang="en-IN" dirty="0"/>
          </a:p>
          <a:p>
            <a:pPr marL="0" lvl="0" indent="0">
              <a:buNone/>
            </a:pPr>
            <a:r>
              <a:rPr lang="en-IN" dirty="0" smtClean="0"/>
              <a:t>	Financial </a:t>
            </a:r>
            <a:r>
              <a:rPr lang="en-IN" dirty="0"/>
              <a:t>services (e.g., payment gateways).</a:t>
            </a:r>
          </a:p>
          <a:p>
            <a:pPr marL="0" lvl="0" indent="0">
              <a:buNone/>
            </a:pPr>
            <a:r>
              <a:rPr lang="en-IN" dirty="0" smtClean="0"/>
              <a:t>	Telecommunication </a:t>
            </a:r>
            <a:r>
              <a:rPr lang="en-IN" dirty="0"/>
              <a:t>services (e.g., SMS gateways).</a:t>
            </a:r>
          </a:p>
          <a:p>
            <a:pPr marL="0" lvl="0" indent="0">
              <a:buNone/>
            </a:pPr>
            <a:r>
              <a:rPr lang="en-IN" dirty="0" smtClean="0"/>
              <a:t>	Enterprise </a:t>
            </a:r>
            <a:r>
              <a:rPr lang="en-IN" dirty="0"/>
              <a:t>applications requiring strong security and reliability.</a:t>
            </a:r>
          </a:p>
          <a:p>
            <a:endParaRPr lang="en-IN" dirty="0"/>
          </a:p>
        </p:txBody>
      </p:sp>
    </p:spTree>
    <p:extLst>
      <p:ext uri="{BB962C8B-B14F-4D97-AF65-F5344CB8AC3E}">
        <p14:creationId xmlns:p14="http://schemas.microsoft.com/office/powerpoint/2010/main" val="1990424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5851"/>
          </a:xfrm>
        </p:spPr>
        <p:txBody>
          <a:bodyPr>
            <a:normAutofit fontScale="90000"/>
          </a:bodyPr>
          <a:lstStyle/>
          <a:p>
            <a:r>
              <a:rPr lang="en-US" dirty="0" smtClean="0"/>
              <a:t>SOAP </a:t>
            </a:r>
            <a:r>
              <a:rPr lang="en-IN" b="1" dirty="0" smtClean="0"/>
              <a:t>Example:</a:t>
            </a:r>
            <a:r>
              <a:rPr lang="en-IN" dirty="0" smtClean="0"/>
              <a:t/>
            </a:r>
            <a:br>
              <a:rPr lang="en-IN" dirty="0" smtClean="0"/>
            </a:br>
            <a:endParaRPr lang="en-IN" dirty="0"/>
          </a:p>
        </p:txBody>
      </p:sp>
      <p:sp>
        <p:nvSpPr>
          <p:cNvPr id="3" name="Content Placeholder 2"/>
          <p:cNvSpPr>
            <a:spLocks noGrp="1"/>
          </p:cNvSpPr>
          <p:nvPr>
            <p:ph idx="1"/>
          </p:nvPr>
        </p:nvSpPr>
        <p:spPr>
          <a:xfrm>
            <a:off x="161544" y="1761617"/>
            <a:ext cx="6412992" cy="4351338"/>
          </a:xfrm>
          <a:solidFill>
            <a:schemeClr val="accent2">
              <a:lumMod val="40000"/>
              <a:lumOff val="60000"/>
            </a:schemeClr>
          </a:solidFill>
        </p:spPr>
        <p:txBody>
          <a:bodyPr>
            <a:normAutofit fontScale="85000" lnSpcReduction="20000"/>
          </a:bodyPr>
          <a:lstStyle/>
          <a:p>
            <a:pPr marL="0" indent="0">
              <a:buNone/>
            </a:pPr>
            <a:r>
              <a:rPr lang="en-IN" b="1" dirty="0" smtClean="0"/>
              <a:t>SOAP </a:t>
            </a:r>
            <a:r>
              <a:rPr lang="en-IN" b="1" dirty="0"/>
              <a:t>Request for Weather Data</a:t>
            </a:r>
            <a:r>
              <a:rPr lang="en-IN" dirty="0"/>
              <a:t>:</a:t>
            </a:r>
          </a:p>
          <a:p>
            <a:pPr marL="0" indent="0">
              <a:buNone/>
            </a:pPr>
            <a:r>
              <a:rPr lang="en-IN" dirty="0"/>
              <a:t>&lt;</a:t>
            </a:r>
            <a:r>
              <a:rPr lang="en-IN" dirty="0" err="1"/>
              <a:t>soapenv:Envelope</a:t>
            </a:r>
            <a:r>
              <a:rPr lang="en-IN" dirty="0"/>
              <a:t> </a:t>
            </a:r>
            <a:r>
              <a:rPr lang="en-IN" dirty="0" err="1"/>
              <a:t>xmlns:soapenv</a:t>
            </a:r>
            <a:r>
              <a:rPr lang="en-IN" dirty="0"/>
              <a:t>="http://schemas.xmlsoap.org/soap/envelope/" </a:t>
            </a:r>
            <a:r>
              <a:rPr lang="en-IN" dirty="0" err="1"/>
              <a:t>xmlns:ws</a:t>
            </a:r>
            <a:r>
              <a:rPr lang="en-IN" dirty="0"/>
              <a:t>="http://example.com/weather"&gt;</a:t>
            </a:r>
          </a:p>
          <a:p>
            <a:pPr marL="0" indent="0">
              <a:buNone/>
            </a:pPr>
            <a:r>
              <a:rPr lang="en-IN" dirty="0"/>
              <a:t>   &lt;</a:t>
            </a:r>
            <a:r>
              <a:rPr lang="en-IN" dirty="0" err="1"/>
              <a:t>soapenv:Header</a:t>
            </a:r>
            <a:r>
              <a:rPr lang="en-IN" dirty="0"/>
              <a:t>/&gt;</a:t>
            </a:r>
          </a:p>
          <a:p>
            <a:pPr marL="0" indent="0">
              <a:buNone/>
            </a:pPr>
            <a:r>
              <a:rPr lang="en-IN" dirty="0"/>
              <a:t>   &lt;</a:t>
            </a:r>
            <a:r>
              <a:rPr lang="en-IN" dirty="0" err="1"/>
              <a:t>soapenv:Body</a:t>
            </a:r>
            <a:r>
              <a:rPr lang="en-IN" dirty="0"/>
              <a:t>&gt;</a:t>
            </a:r>
          </a:p>
          <a:p>
            <a:pPr marL="0" indent="0">
              <a:buNone/>
            </a:pPr>
            <a:r>
              <a:rPr lang="en-IN" dirty="0"/>
              <a:t>      &lt;</a:t>
            </a:r>
            <a:r>
              <a:rPr lang="en-IN" dirty="0" err="1"/>
              <a:t>ws:GetWeather</a:t>
            </a:r>
            <a:r>
              <a:rPr lang="en-IN" dirty="0"/>
              <a:t>&gt;</a:t>
            </a:r>
          </a:p>
          <a:p>
            <a:pPr marL="0" indent="0">
              <a:buNone/>
            </a:pPr>
            <a:r>
              <a:rPr lang="en-IN" dirty="0"/>
              <a:t>         &lt;</a:t>
            </a:r>
            <a:r>
              <a:rPr lang="en-IN" dirty="0" err="1"/>
              <a:t>ws:City</a:t>
            </a:r>
            <a:r>
              <a:rPr lang="en-IN" dirty="0"/>
              <a:t>&gt;New York&lt;/</a:t>
            </a:r>
            <a:r>
              <a:rPr lang="en-IN" dirty="0" err="1"/>
              <a:t>ws:City</a:t>
            </a:r>
            <a:r>
              <a:rPr lang="en-IN" dirty="0"/>
              <a:t>&gt;</a:t>
            </a:r>
          </a:p>
          <a:p>
            <a:pPr marL="0" indent="0">
              <a:buNone/>
            </a:pPr>
            <a:r>
              <a:rPr lang="en-IN" dirty="0"/>
              <a:t>      &lt;/</a:t>
            </a:r>
            <a:r>
              <a:rPr lang="en-IN" dirty="0" err="1"/>
              <a:t>ws:GetWeather</a:t>
            </a:r>
            <a:r>
              <a:rPr lang="en-IN" dirty="0"/>
              <a:t>&gt;</a:t>
            </a:r>
          </a:p>
          <a:p>
            <a:pPr marL="0" indent="0">
              <a:buNone/>
            </a:pPr>
            <a:r>
              <a:rPr lang="en-IN" dirty="0"/>
              <a:t>   &lt;/</a:t>
            </a:r>
            <a:r>
              <a:rPr lang="en-IN" dirty="0" err="1"/>
              <a:t>soapenv:Body</a:t>
            </a:r>
            <a:r>
              <a:rPr lang="en-IN" dirty="0"/>
              <a:t>&gt;</a:t>
            </a:r>
          </a:p>
          <a:p>
            <a:pPr marL="0" indent="0">
              <a:buNone/>
            </a:pPr>
            <a:r>
              <a:rPr lang="en-IN" dirty="0"/>
              <a:t>&lt;/</a:t>
            </a:r>
            <a:r>
              <a:rPr lang="en-IN" dirty="0" err="1"/>
              <a:t>soapenv:Envelope</a:t>
            </a:r>
            <a:r>
              <a:rPr lang="en-IN" dirty="0"/>
              <a:t>&gt;</a:t>
            </a:r>
          </a:p>
          <a:p>
            <a:endParaRPr lang="en-IN" dirty="0"/>
          </a:p>
        </p:txBody>
      </p:sp>
      <p:sp>
        <p:nvSpPr>
          <p:cNvPr id="4" name="TextBox 3"/>
          <p:cNvSpPr txBox="1"/>
          <p:nvPr/>
        </p:nvSpPr>
        <p:spPr>
          <a:xfrm>
            <a:off x="7065673" y="1761617"/>
            <a:ext cx="4510631" cy="3416320"/>
          </a:xfrm>
          <a:prstGeom prst="rect">
            <a:avLst/>
          </a:prstGeom>
          <a:solidFill>
            <a:schemeClr val="accent2">
              <a:lumMod val="40000"/>
              <a:lumOff val="60000"/>
            </a:schemeClr>
          </a:solidFill>
        </p:spPr>
        <p:txBody>
          <a:bodyPr wrap="square" rtlCol="0">
            <a:spAutoFit/>
          </a:bodyPr>
          <a:lstStyle/>
          <a:p>
            <a:r>
              <a:rPr lang="en-IN" b="1" dirty="0" smtClean="0"/>
              <a:t>SOAP Response</a:t>
            </a:r>
            <a:r>
              <a:rPr lang="en-IN" dirty="0" smtClean="0"/>
              <a:t>:</a:t>
            </a:r>
          </a:p>
          <a:p>
            <a:r>
              <a:rPr lang="en-IN" dirty="0" smtClean="0"/>
              <a:t>&lt;</a:t>
            </a:r>
            <a:r>
              <a:rPr lang="en-IN" dirty="0" err="1" smtClean="0"/>
              <a:t>soapenv:Envelope</a:t>
            </a:r>
            <a:r>
              <a:rPr lang="en-IN" dirty="0" smtClean="0"/>
              <a:t> </a:t>
            </a:r>
          </a:p>
          <a:p>
            <a:r>
              <a:rPr lang="en-IN" dirty="0" err="1" smtClean="0"/>
              <a:t>xmlns:soapenv</a:t>
            </a:r>
            <a:r>
              <a:rPr lang="en-IN" dirty="0" smtClean="0"/>
              <a:t>="http://schemas.xmlsoap.org/soap/envelope/"&gt;</a:t>
            </a:r>
          </a:p>
          <a:p>
            <a:r>
              <a:rPr lang="en-IN" dirty="0" smtClean="0"/>
              <a:t>   &lt;</a:t>
            </a:r>
            <a:r>
              <a:rPr lang="en-IN" dirty="0" err="1" smtClean="0"/>
              <a:t>soapenv:Body</a:t>
            </a:r>
            <a:r>
              <a:rPr lang="en-IN" dirty="0" smtClean="0"/>
              <a:t>&gt;</a:t>
            </a:r>
          </a:p>
          <a:p>
            <a:r>
              <a:rPr lang="en-IN" dirty="0" smtClean="0"/>
              <a:t>      &lt;</a:t>
            </a:r>
            <a:r>
              <a:rPr lang="en-IN" dirty="0" err="1" smtClean="0"/>
              <a:t>ws:GetWeatherResponse</a:t>
            </a:r>
            <a:r>
              <a:rPr lang="en-IN" dirty="0" smtClean="0"/>
              <a:t>&gt;</a:t>
            </a:r>
          </a:p>
          <a:p>
            <a:r>
              <a:rPr lang="en-IN" dirty="0" smtClean="0"/>
              <a:t>         &lt;</a:t>
            </a:r>
            <a:r>
              <a:rPr lang="en-IN" dirty="0" err="1" smtClean="0"/>
              <a:t>ws:Temperature</a:t>
            </a:r>
            <a:r>
              <a:rPr lang="en-IN" dirty="0" smtClean="0"/>
              <a:t>&gt;15&lt;/</a:t>
            </a:r>
            <a:r>
              <a:rPr lang="en-IN" dirty="0" err="1" smtClean="0"/>
              <a:t>ws:Temperature</a:t>
            </a:r>
            <a:r>
              <a:rPr lang="en-IN" dirty="0" smtClean="0"/>
              <a:t>&gt;</a:t>
            </a:r>
          </a:p>
          <a:p>
            <a:r>
              <a:rPr lang="en-IN" dirty="0" smtClean="0"/>
              <a:t>         &lt;</a:t>
            </a:r>
            <a:r>
              <a:rPr lang="en-IN" dirty="0" err="1" smtClean="0"/>
              <a:t>ws:Condition</a:t>
            </a:r>
            <a:r>
              <a:rPr lang="en-IN" dirty="0" smtClean="0"/>
              <a:t>&gt;Sunny&lt;/</a:t>
            </a:r>
            <a:r>
              <a:rPr lang="en-IN" dirty="0" err="1" smtClean="0"/>
              <a:t>ws:Condition</a:t>
            </a:r>
            <a:r>
              <a:rPr lang="en-IN" dirty="0" smtClean="0"/>
              <a:t>&gt;</a:t>
            </a:r>
          </a:p>
          <a:p>
            <a:r>
              <a:rPr lang="en-IN" dirty="0" smtClean="0"/>
              <a:t>      &lt;/</a:t>
            </a:r>
            <a:r>
              <a:rPr lang="en-IN" dirty="0" err="1" smtClean="0"/>
              <a:t>ws:GetWeatherResponse</a:t>
            </a:r>
            <a:r>
              <a:rPr lang="en-IN" dirty="0" smtClean="0"/>
              <a:t>&gt;</a:t>
            </a:r>
          </a:p>
          <a:p>
            <a:r>
              <a:rPr lang="en-IN" dirty="0" smtClean="0"/>
              <a:t>   &lt;/</a:t>
            </a:r>
            <a:r>
              <a:rPr lang="en-IN" dirty="0" err="1" smtClean="0"/>
              <a:t>soapenv:Body</a:t>
            </a:r>
            <a:r>
              <a:rPr lang="en-IN" dirty="0" smtClean="0"/>
              <a:t>&gt;</a:t>
            </a:r>
          </a:p>
          <a:p>
            <a:r>
              <a:rPr lang="en-IN" dirty="0" smtClean="0"/>
              <a:t>&lt;/</a:t>
            </a:r>
            <a:r>
              <a:rPr lang="en-IN" dirty="0" err="1" smtClean="0"/>
              <a:t>soapenv:Envelope</a:t>
            </a:r>
            <a:r>
              <a:rPr lang="en-IN" dirty="0" smtClean="0"/>
              <a:t>&gt;</a:t>
            </a:r>
          </a:p>
          <a:p>
            <a:endParaRPr lang="en-IN" dirty="0"/>
          </a:p>
        </p:txBody>
      </p:sp>
    </p:spTree>
    <p:extLst>
      <p:ext uri="{BB962C8B-B14F-4D97-AF65-F5344CB8AC3E}">
        <p14:creationId xmlns:p14="http://schemas.microsoft.com/office/powerpoint/2010/main" val="21794262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416" y="438913"/>
            <a:ext cx="10515600" cy="493775"/>
          </a:xfrm>
        </p:spPr>
        <p:txBody>
          <a:bodyPr>
            <a:normAutofit fontScale="90000"/>
          </a:bodyPr>
          <a:lstStyle/>
          <a:p>
            <a:r>
              <a:rPr lang="en-IN" b="1" dirty="0" smtClean="0"/>
              <a:t>3. </a:t>
            </a:r>
            <a:r>
              <a:rPr lang="en-IN" b="1" dirty="0" err="1" smtClean="0"/>
              <a:t>GraphQL</a:t>
            </a:r>
            <a:r>
              <a:rPr lang="en-IN" dirty="0" smtClean="0"/>
              <a:t/>
            </a:r>
            <a:br>
              <a:rPr lang="en-IN" dirty="0" smtClean="0"/>
            </a:br>
            <a:endParaRPr lang="en-IN" dirty="0"/>
          </a:p>
        </p:txBody>
      </p:sp>
      <p:sp>
        <p:nvSpPr>
          <p:cNvPr id="3" name="Content Placeholder 2"/>
          <p:cNvSpPr>
            <a:spLocks noGrp="1"/>
          </p:cNvSpPr>
          <p:nvPr>
            <p:ph idx="1"/>
          </p:nvPr>
        </p:nvSpPr>
        <p:spPr>
          <a:xfrm>
            <a:off x="280416" y="859536"/>
            <a:ext cx="11073384" cy="5317427"/>
          </a:xfrm>
        </p:spPr>
        <p:txBody>
          <a:bodyPr>
            <a:normAutofit fontScale="92500" lnSpcReduction="20000"/>
          </a:bodyPr>
          <a:lstStyle/>
          <a:p>
            <a:pPr marL="0" indent="0">
              <a:buNone/>
            </a:pPr>
            <a:r>
              <a:rPr lang="en-IN" b="1" dirty="0" smtClean="0"/>
              <a:t>Overview</a:t>
            </a:r>
            <a:r>
              <a:rPr lang="en-IN" b="1" dirty="0"/>
              <a:t>:</a:t>
            </a:r>
            <a:endParaRPr lang="en-IN" dirty="0"/>
          </a:p>
          <a:p>
            <a:pPr marL="0" lvl="0" indent="0">
              <a:buNone/>
            </a:pPr>
            <a:r>
              <a:rPr lang="en-IN" dirty="0" smtClean="0"/>
              <a:t>	</a:t>
            </a:r>
            <a:r>
              <a:rPr lang="en-IN" dirty="0" err="1" smtClean="0"/>
              <a:t>GraphQL</a:t>
            </a:r>
            <a:r>
              <a:rPr lang="en-IN" dirty="0" smtClean="0"/>
              <a:t> </a:t>
            </a:r>
            <a:r>
              <a:rPr lang="en-IN" dirty="0"/>
              <a:t>is a query language and runtime for APIs, developed by </a:t>
            </a:r>
            <a:r>
              <a:rPr lang="en-IN" dirty="0" smtClean="0"/>
              <a:t>	Facebook</a:t>
            </a:r>
            <a:r>
              <a:rPr lang="en-IN" dirty="0"/>
              <a:t>.</a:t>
            </a:r>
          </a:p>
          <a:p>
            <a:pPr marL="0" lvl="0" indent="0">
              <a:buNone/>
            </a:pPr>
            <a:r>
              <a:rPr lang="en-IN" dirty="0" smtClean="0"/>
              <a:t>	It </a:t>
            </a:r>
            <a:r>
              <a:rPr lang="en-IN" dirty="0"/>
              <a:t>allows clients to specify exactly what data they need, reducing </a:t>
            </a:r>
            <a:r>
              <a:rPr lang="en-IN" dirty="0" smtClean="0"/>
              <a:t>over-	fetching </a:t>
            </a:r>
            <a:r>
              <a:rPr lang="en-IN" dirty="0"/>
              <a:t>and under-fetching issues</a:t>
            </a:r>
            <a:r>
              <a:rPr lang="en-IN" dirty="0" smtClean="0"/>
              <a:t>.</a:t>
            </a:r>
          </a:p>
          <a:p>
            <a:pPr marL="0" indent="0">
              <a:buNone/>
            </a:pPr>
            <a:r>
              <a:rPr lang="en-IN" b="1" dirty="0"/>
              <a:t>Key Characteristics:</a:t>
            </a:r>
            <a:endParaRPr lang="en-IN" sz="2400" dirty="0"/>
          </a:p>
          <a:p>
            <a:pPr marL="0" lvl="0" indent="0">
              <a:buNone/>
            </a:pPr>
            <a:r>
              <a:rPr lang="en-IN" b="1" dirty="0" smtClean="0"/>
              <a:t>	Client-Driven </a:t>
            </a:r>
            <a:r>
              <a:rPr lang="en-IN" b="1" dirty="0"/>
              <a:t>Queries</a:t>
            </a:r>
            <a:r>
              <a:rPr lang="en-IN" dirty="0"/>
              <a:t>:</a:t>
            </a:r>
            <a:endParaRPr lang="en-IN" sz="2400" dirty="0"/>
          </a:p>
          <a:p>
            <a:pPr marL="457200" lvl="1" indent="0">
              <a:buNone/>
            </a:pPr>
            <a:r>
              <a:rPr lang="en-IN" dirty="0" smtClean="0"/>
              <a:t>		Clients </a:t>
            </a:r>
            <a:r>
              <a:rPr lang="en-IN" dirty="0"/>
              <a:t>define the structure of the response by writing queries.</a:t>
            </a:r>
            <a:endParaRPr lang="en-IN" sz="2000" dirty="0"/>
          </a:p>
          <a:p>
            <a:pPr marL="0" lvl="0" indent="0">
              <a:buNone/>
            </a:pPr>
            <a:r>
              <a:rPr lang="en-IN" b="1" dirty="0" smtClean="0"/>
              <a:t>	Single </a:t>
            </a:r>
            <a:r>
              <a:rPr lang="en-IN" b="1" dirty="0"/>
              <a:t>Endpoint</a:t>
            </a:r>
            <a:r>
              <a:rPr lang="en-IN" dirty="0"/>
              <a:t>:</a:t>
            </a:r>
            <a:endParaRPr lang="en-IN" sz="2400" dirty="0"/>
          </a:p>
          <a:p>
            <a:pPr marL="457200" lvl="1" indent="0">
              <a:buNone/>
            </a:pPr>
            <a:r>
              <a:rPr lang="en-IN" dirty="0" smtClean="0"/>
              <a:t>		All </a:t>
            </a:r>
            <a:r>
              <a:rPr lang="en-IN" dirty="0"/>
              <a:t>interactions happen through a single endpoint (e.g., </a:t>
            </a:r>
            <a:r>
              <a:rPr lang="en-IN" sz="1600" dirty="0"/>
              <a:t>/</a:t>
            </a:r>
            <a:r>
              <a:rPr lang="en-IN" sz="1600" dirty="0" err="1"/>
              <a:t>graphql</a:t>
            </a:r>
            <a:r>
              <a:rPr lang="en-IN" dirty="0"/>
              <a:t>).</a:t>
            </a:r>
            <a:endParaRPr lang="en-IN" sz="2000" dirty="0"/>
          </a:p>
          <a:p>
            <a:pPr marL="0" lvl="0" indent="0">
              <a:buNone/>
            </a:pPr>
            <a:r>
              <a:rPr lang="en-IN" b="1" dirty="0" smtClean="0"/>
              <a:t>	Strongly-Typed </a:t>
            </a:r>
            <a:r>
              <a:rPr lang="en-IN" b="1" dirty="0"/>
              <a:t>Schema</a:t>
            </a:r>
            <a:r>
              <a:rPr lang="en-IN" dirty="0"/>
              <a:t>:</a:t>
            </a:r>
            <a:endParaRPr lang="en-IN" sz="2400" dirty="0"/>
          </a:p>
          <a:p>
            <a:pPr marL="457200" lvl="1" indent="0">
              <a:buNone/>
            </a:pPr>
            <a:r>
              <a:rPr lang="en-IN" dirty="0" smtClean="0"/>
              <a:t>		APIs </a:t>
            </a:r>
            <a:r>
              <a:rPr lang="en-IN" dirty="0"/>
              <a:t>are defined using a schema that specifies types, queries, and mutations.</a:t>
            </a:r>
            <a:endParaRPr lang="en-IN" sz="2000" dirty="0"/>
          </a:p>
          <a:p>
            <a:pPr marL="0" lvl="0" indent="0">
              <a:buNone/>
            </a:pPr>
            <a:r>
              <a:rPr lang="en-IN" b="1" dirty="0" smtClean="0"/>
              <a:t>	Real-Time </a:t>
            </a:r>
            <a:r>
              <a:rPr lang="en-IN" b="1" dirty="0"/>
              <a:t>Support</a:t>
            </a:r>
            <a:r>
              <a:rPr lang="en-IN" dirty="0"/>
              <a:t>:</a:t>
            </a:r>
            <a:endParaRPr lang="en-IN" sz="2400" dirty="0"/>
          </a:p>
          <a:p>
            <a:pPr marL="0" indent="0">
              <a:buNone/>
            </a:pPr>
            <a:r>
              <a:rPr lang="en-IN" dirty="0" smtClean="0"/>
              <a:t>		Supports </a:t>
            </a:r>
            <a:r>
              <a:rPr lang="en-IN" dirty="0"/>
              <a:t>subscriptions for real-time data updates.</a:t>
            </a:r>
          </a:p>
          <a:p>
            <a:endParaRPr lang="en-IN" dirty="0"/>
          </a:p>
        </p:txBody>
      </p:sp>
    </p:spTree>
    <p:extLst>
      <p:ext uri="{BB962C8B-B14F-4D97-AF65-F5344CB8AC3E}">
        <p14:creationId xmlns:p14="http://schemas.microsoft.com/office/powerpoint/2010/main" val="31542704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009"/>
            <a:ext cx="10515600" cy="758951"/>
          </a:xfrm>
        </p:spPr>
        <p:txBody>
          <a:bodyPr>
            <a:normAutofit/>
          </a:bodyPr>
          <a:lstStyle/>
          <a:p>
            <a:r>
              <a:rPr lang="en-US" dirty="0" smtClean="0"/>
              <a:t>Advantage, Limitation and Use Cases</a:t>
            </a:r>
            <a:endParaRPr lang="en-IN" dirty="0"/>
          </a:p>
        </p:txBody>
      </p:sp>
      <p:sp>
        <p:nvSpPr>
          <p:cNvPr id="3" name="Content Placeholder 2"/>
          <p:cNvSpPr>
            <a:spLocks noGrp="1"/>
          </p:cNvSpPr>
          <p:nvPr>
            <p:ph idx="1"/>
          </p:nvPr>
        </p:nvSpPr>
        <p:spPr>
          <a:xfrm>
            <a:off x="838200" y="822960"/>
            <a:ext cx="10515600" cy="6035040"/>
          </a:xfrm>
        </p:spPr>
        <p:txBody>
          <a:bodyPr>
            <a:normAutofit fontScale="77500" lnSpcReduction="20000"/>
          </a:bodyPr>
          <a:lstStyle/>
          <a:p>
            <a:pPr marL="0" indent="0">
              <a:buNone/>
            </a:pPr>
            <a:r>
              <a:rPr lang="en-IN" b="1" dirty="0"/>
              <a:t>Advantages:</a:t>
            </a:r>
            <a:endParaRPr lang="en-IN" sz="2400" dirty="0"/>
          </a:p>
          <a:p>
            <a:pPr marL="0" lvl="0" indent="0">
              <a:buNone/>
            </a:pPr>
            <a:r>
              <a:rPr lang="en-IN" b="1" dirty="0" smtClean="0"/>
              <a:t>	Efficient </a:t>
            </a:r>
            <a:r>
              <a:rPr lang="en-IN" b="1" dirty="0"/>
              <a:t>Data Fetching</a:t>
            </a:r>
            <a:r>
              <a:rPr lang="en-IN" dirty="0"/>
              <a:t>:</a:t>
            </a:r>
            <a:endParaRPr lang="en-IN" sz="2400" dirty="0"/>
          </a:p>
          <a:p>
            <a:pPr marL="457200" lvl="1" indent="0">
              <a:buNone/>
            </a:pPr>
            <a:r>
              <a:rPr lang="en-IN" dirty="0" smtClean="0"/>
              <a:t>		Clients </a:t>
            </a:r>
            <a:r>
              <a:rPr lang="en-IN" dirty="0"/>
              <a:t>get exactly what they need in a single request.</a:t>
            </a:r>
            <a:endParaRPr lang="en-IN" sz="2000" dirty="0"/>
          </a:p>
          <a:p>
            <a:pPr marL="0" lvl="0" indent="0">
              <a:buNone/>
            </a:pPr>
            <a:r>
              <a:rPr lang="en-IN" b="1" dirty="0" smtClean="0"/>
              <a:t>	Flexible</a:t>
            </a:r>
            <a:r>
              <a:rPr lang="en-IN" dirty="0"/>
              <a:t>:</a:t>
            </a:r>
            <a:endParaRPr lang="en-IN" sz="2400" dirty="0"/>
          </a:p>
          <a:p>
            <a:pPr marL="457200" lvl="1" indent="0">
              <a:buNone/>
            </a:pPr>
            <a:r>
              <a:rPr lang="en-IN" dirty="0" smtClean="0"/>
              <a:t>		Easy </a:t>
            </a:r>
            <a:r>
              <a:rPr lang="en-IN" dirty="0"/>
              <a:t>to adapt to changing client requirements.</a:t>
            </a:r>
            <a:endParaRPr lang="en-IN" sz="2000" dirty="0"/>
          </a:p>
          <a:p>
            <a:pPr marL="0" lvl="0" indent="0">
              <a:buNone/>
            </a:pPr>
            <a:r>
              <a:rPr lang="en-IN" b="1" dirty="0" smtClean="0"/>
              <a:t>	Self-Documentation</a:t>
            </a:r>
            <a:r>
              <a:rPr lang="en-IN" dirty="0"/>
              <a:t>:</a:t>
            </a:r>
            <a:endParaRPr lang="en-IN" sz="2400" dirty="0"/>
          </a:p>
          <a:p>
            <a:pPr marL="457200" lvl="1" indent="0">
              <a:buNone/>
            </a:pPr>
            <a:r>
              <a:rPr lang="en-IN" dirty="0" smtClean="0"/>
              <a:t>		Built-in </a:t>
            </a:r>
            <a:r>
              <a:rPr lang="en-IN" dirty="0"/>
              <a:t>schema allows auto-generation of API documentation.</a:t>
            </a:r>
            <a:endParaRPr lang="en-IN" sz="2000" dirty="0"/>
          </a:p>
          <a:p>
            <a:pPr marL="0" indent="0">
              <a:buNone/>
            </a:pPr>
            <a:r>
              <a:rPr lang="en-IN" b="1" dirty="0"/>
              <a:t>Limitations:</a:t>
            </a:r>
            <a:endParaRPr lang="en-IN" sz="2400" dirty="0"/>
          </a:p>
          <a:p>
            <a:pPr marL="0" lvl="0" indent="0">
              <a:buNone/>
            </a:pPr>
            <a:r>
              <a:rPr lang="en-IN" b="1" dirty="0" smtClean="0"/>
              <a:t>	Complexity</a:t>
            </a:r>
            <a:r>
              <a:rPr lang="en-IN" dirty="0"/>
              <a:t>:</a:t>
            </a:r>
            <a:endParaRPr lang="en-IN" sz="2400" dirty="0"/>
          </a:p>
          <a:p>
            <a:pPr marL="457200" lvl="1" indent="0">
              <a:buNone/>
            </a:pPr>
            <a:r>
              <a:rPr lang="en-IN" dirty="0" smtClean="0"/>
              <a:t>		Requires </a:t>
            </a:r>
            <a:r>
              <a:rPr lang="en-IN" dirty="0"/>
              <a:t>a runtime engine and understanding of the schema.</a:t>
            </a:r>
            <a:endParaRPr lang="en-IN" sz="2000" dirty="0"/>
          </a:p>
          <a:p>
            <a:pPr marL="0" lvl="0" indent="0">
              <a:buNone/>
            </a:pPr>
            <a:r>
              <a:rPr lang="en-IN" b="1" dirty="0" smtClean="0"/>
              <a:t>	Overhead</a:t>
            </a:r>
            <a:r>
              <a:rPr lang="en-IN" dirty="0"/>
              <a:t>:</a:t>
            </a:r>
            <a:endParaRPr lang="en-IN" sz="2400" dirty="0"/>
          </a:p>
          <a:p>
            <a:pPr marL="457200" lvl="1" indent="0">
              <a:buNone/>
            </a:pPr>
            <a:r>
              <a:rPr lang="en-IN" dirty="0" smtClean="0"/>
              <a:t>		More </a:t>
            </a:r>
            <a:r>
              <a:rPr lang="en-IN" dirty="0"/>
              <a:t>complex queries may lead to higher server resource consumption.</a:t>
            </a:r>
            <a:endParaRPr lang="en-IN" sz="2000" dirty="0"/>
          </a:p>
          <a:p>
            <a:pPr marL="0" lvl="0" indent="0">
              <a:buNone/>
            </a:pPr>
            <a:r>
              <a:rPr lang="en-IN" b="1" dirty="0" smtClean="0"/>
              <a:t>	Caching </a:t>
            </a:r>
            <a:r>
              <a:rPr lang="en-IN" b="1" dirty="0"/>
              <a:t>Challenges</a:t>
            </a:r>
            <a:r>
              <a:rPr lang="en-IN" dirty="0"/>
              <a:t>:</a:t>
            </a:r>
            <a:endParaRPr lang="en-IN" sz="2400" dirty="0"/>
          </a:p>
          <a:p>
            <a:pPr marL="457200" lvl="1" indent="0">
              <a:buNone/>
            </a:pPr>
            <a:r>
              <a:rPr lang="en-IN" dirty="0" smtClean="0"/>
              <a:t>		Lacks </a:t>
            </a:r>
            <a:r>
              <a:rPr lang="en-IN" dirty="0"/>
              <a:t>native caching mechanisms compared to REST's HTTP caching.</a:t>
            </a:r>
            <a:endParaRPr lang="en-IN" sz="2000" dirty="0"/>
          </a:p>
          <a:p>
            <a:pPr marL="0" indent="0">
              <a:buNone/>
            </a:pPr>
            <a:r>
              <a:rPr lang="en-IN" b="1" dirty="0"/>
              <a:t>Use Cases:</a:t>
            </a:r>
            <a:endParaRPr lang="en-IN" dirty="0"/>
          </a:p>
          <a:p>
            <a:pPr marL="0" lvl="0" indent="0">
              <a:buNone/>
            </a:pPr>
            <a:r>
              <a:rPr lang="en-IN" dirty="0" smtClean="0"/>
              <a:t>	Applications </a:t>
            </a:r>
            <a:r>
              <a:rPr lang="en-IN" dirty="0"/>
              <a:t>with diverse data requirements (e.g., social media platforms).</a:t>
            </a:r>
          </a:p>
          <a:p>
            <a:pPr marL="0" lvl="0" indent="0">
              <a:buNone/>
            </a:pPr>
            <a:r>
              <a:rPr lang="en-IN" dirty="0" smtClean="0"/>
              <a:t>	Real-time </a:t>
            </a:r>
            <a:r>
              <a:rPr lang="en-IN" dirty="0"/>
              <a:t>data needs (e.g., chat applications).</a:t>
            </a:r>
          </a:p>
          <a:p>
            <a:pPr marL="0" lvl="0" indent="0">
              <a:buNone/>
            </a:pPr>
            <a:r>
              <a:rPr lang="en-IN" dirty="0" smtClean="0"/>
              <a:t>	APIs </a:t>
            </a:r>
            <a:r>
              <a:rPr lang="en-IN" dirty="0"/>
              <a:t>with complex relationships between resources.</a:t>
            </a:r>
          </a:p>
          <a:p>
            <a:endParaRPr lang="en-IN" dirty="0"/>
          </a:p>
        </p:txBody>
      </p:sp>
    </p:spTree>
    <p:extLst>
      <p:ext uri="{BB962C8B-B14F-4D97-AF65-F5344CB8AC3E}">
        <p14:creationId xmlns:p14="http://schemas.microsoft.com/office/powerpoint/2010/main" val="5988323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REST?</a:t>
            </a:r>
            <a:endParaRPr lang="en-IN" dirty="0"/>
          </a:p>
        </p:txBody>
      </p:sp>
      <p:sp>
        <p:nvSpPr>
          <p:cNvPr id="3" name="Content Placeholder 2"/>
          <p:cNvSpPr>
            <a:spLocks noGrp="1"/>
          </p:cNvSpPr>
          <p:nvPr>
            <p:ph idx="1"/>
          </p:nvPr>
        </p:nvSpPr>
        <p:spPr/>
        <p:txBody>
          <a:bodyPr/>
          <a:lstStyle/>
          <a:p>
            <a:r>
              <a:rPr lang="en-IN" b="1" dirty="0"/>
              <a:t>REST (Representational State Transfer)</a:t>
            </a:r>
            <a:r>
              <a:rPr lang="en-IN" dirty="0"/>
              <a:t> is an architectural style for designing networked applications. </a:t>
            </a:r>
            <a:endParaRPr lang="en-IN" dirty="0" smtClean="0"/>
          </a:p>
          <a:p>
            <a:r>
              <a:rPr lang="en-IN" dirty="0" smtClean="0"/>
              <a:t>It </a:t>
            </a:r>
            <a:r>
              <a:rPr lang="en-IN" dirty="0"/>
              <a:t>relies on stateless communication and uses standard HTTP methods (like GET, POST, PUT, DELETE) to enable interaction between clients and servers. </a:t>
            </a:r>
            <a:endParaRPr lang="en-IN" dirty="0" smtClean="0"/>
          </a:p>
          <a:p>
            <a:r>
              <a:rPr lang="en-IN" dirty="0" smtClean="0"/>
              <a:t>RESTful </a:t>
            </a:r>
            <a:r>
              <a:rPr lang="en-IN" dirty="0"/>
              <a:t>systems are widely used to build scalable and maintainable APIs for web and mobile applications.</a:t>
            </a:r>
          </a:p>
        </p:txBody>
      </p:sp>
    </p:spTree>
    <p:extLst>
      <p:ext uri="{BB962C8B-B14F-4D97-AF65-F5344CB8AC3E}">
        <p14:creationId xmlns:p14="http://schemas.microsoft.com/office/powerpoint/2010/main" val="1527121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Example:</a:t>
            </a:r>
            <a:r>
              <a:rPr lang="en-IN" dirty="0" smtClean="0"/>
              <a:t/>
            </a:r>
            <a:br>
              <a:rPr lang="en-IN" dirty="0" smtClean="0"/>
            </a:br>
            <a:endParaRPr lang="en-IN" dirty="0"/>
          </a:p>
        </p:txBody>
      </p:sp>
      <p:sp>
        <p:nvSpPr>
          <p:cNvPr id="3" name="Content Placeholder 2"/>
          <p:cNvSpPr>
            <a:spLocks noGrp="1"/>
          </p:cNvSpPr>
          <p:nvPr>
            <p:ph idx="1"/>
          </p:nvPr>
        </p:nvSpPr>
        <p:spPr>
          <a:xfrm>
            <a:off x="838200" y="1825625"/>
            <a:ext cx="4108704" cy="4351338"/>
          </a:xfrm>
          <a:solidFill>
            <a:schemeClr val="accent2">
              <a:lumMod val="40000"/>
              <a:lumOff val="60000"/>
            </a:schemeClr>
          </a:solidFill>
        </p:spPr>
        <p:txBody>
          <a:bodyPr>
            <a:normAutofit fontScale="70000" lnSpcReduction="20000"/>
          </a:bodyPr>
          <a:lstStyle/>
          <a:p>
            <a:pPr marL="0" indent="0">
              <a:buNone/>
            </a:pPr>
            <a:r>
              <a:rPr lang="en-IN" b="1" dirty="0" err="1" smtClean="0"/>
              <a:t>GraphQL</a:t>
            </a:r>
            <a:r>
              <a:rPr lang="en-IN" b="1" dirty="0" smtClean="0"/>
              <a:t> </a:t>
            </a:r>
            <a:r>
              <a:rPr lang="en-IN" b="1" dirty="0"/>
              <a:t>Query for User and Posts</a:t>
            </a:r>
            <a:r>
              <a:rPr lang="en-IN" dirty="0"/>
              <a:t>:</a:t>
            </a:r>
          </a:p>
          <a:p>
            <a:pPr marL="0" indent="0">
              <a:buNone/>
            </a:pPr>
            <a:r>
              <a:rPr lang="en-IN" dirty="0"/>
              <a:t>query {</a:t>
            </a:r>
          </a:p>
          <a:p>
            <a:pPr marL="0" indent="0">
              <a:buNone/>
            </a:pPr>
            <a:r>
              <a:rPr lang="en-IN" dirty="0"/>
              <a:t>  user(id: 1) {</a:t>
            </a:r>
          </a:p>
          <a:p>
            <a:pPr marL="0" indent="0">
              <a:buNone/>
            </a:pPr>
            <a:r>
              <a:rPr lang="en-IN" dirty="0"/>
              <a:t>    id</a:t>
            </a:r>
          </a:p>
          <a:p>
            <a:pPr marL="0" indent="0">
              <a:buNone/>
            </a:pPr>
            <a:r>
              <a:rPr lang="en-IN" dirty="0"/>
              <a:t>    name</a:t>
            </a:r>
          </a:p>
          <a:p>
            <a:pPr marL="0" indent="0">
              <a:buNone/>
            </a:pPr>
            <a:r>
              <a:rPr lang="en-IN" dirty="0"/>
              <a:t>    email</a:t>
            </a:r>
          </a:p>
          <a:p>
            <a:pPr marL="0" indent="0">
              <a:buNone/>
            </a:pPr>
            <a:r>
              <a:rPr lang="en-IN" dirty="0"/>
              <a:t>    posts {</a:t>
            </a:r>
          </a:p>
          <a:p>
            <a:pPr marL="0" indent="0">
              <a:buNone/>
            </a:pPr>
            <a:r>
              <a:rPr lang="en-IN" dirty="0"/>
              <a:t>      title</a:t>
            </a:r>
          </a:p>
          <a:p>
            <a:pPr marL="0" indent="0">
              <a:buNone/>
            </a:pPr>
            <a:r>
              <a:rPr lang="en-IN" dirty="0"/>
              <a:t>      content</a:t>
            </a:r>
          </a:p>
          <a:p>
            <a:pPr marL="0" indent="0">
              <a:buNone/>
            </a:pPr>
            <a:r>
              <a:rPr lang="en-IN" dirty="0"/>
              <a:t>    }</a:t>
            </a:r>
          </a:p>
          <a:p>
            <a:pPr marL="0" indent="0">
              <a:buNone/>
            </a:pPr>
            <a:r>
              <a:rPr lang="en-IN" dirty="0"/>
              <a:t>  }</a:t>
            </a:r>
          </a:p>
          <a:p>
            <a:pPr marL="0" indent="0">
              <a:buNone/>
            </a:pPr>
            <a:r>
              <a:rPr lang="en-IN" dirty="0"/>
              <a:t>}</a:t>
            </a:r>
          </a:p>
          <a:p>
            <a:endParaRPr lang="en-IN" dirty="0"/>
          </a:p>
        </p:txBody>
      </p:sp>
      <p:sp>
        <p:nvSpPr>
          <p:cNvPr id="4" name="TextBox 3"/>
          <p:cNvSpPr txBox="1"/>
          <p:nvPr/>
        </p:nvSpPr>
        <p:spPr>
          <a:xfrm>
            <a:off x="6004560" y="818476"/>
            <a:ext cx="5663184" cy="4801314"/>
          </a:xfrm>
          <a:prstGeom prst="rect">
            <a:avLst/>
          </a:prstGeom>
          <a:solidFill>
            <a:schemeClr val="accent2">
              <a:lumMod val="40000"/>
              <a:lumOff val="60000"/>
            </a:schemeClr>
          </a:solidFill>
        </p:spPr>
        <p:txBody>
          <a:bodyPr wrap="square" rtlCol="0">
            <a:spAutoFit/>
          </a:bodyPr>
          <a:lstStyle/>
          <a:p>
            <a:r>
              <a:rPr lang="en-IN" b="1" dirty="0" err="1" smtClean="0"/>
              <a:t>GraphQL</a:t>
            </a:r>
            <a:r>
              <a:rPr lang="en-IN" b="1" dirty="0" smtClean="0"/>
              <a:t> Response</a:t>
            </a:r>
            <a:r>
              <a:rPr lang="en-IN" dirty="0" smtClean="0"/>
              <a:t>:</a:t>
            </a:r>
          </a:p>
          <a:p>
            <a:r>
              <a:rPr lang="en-IN" dirty="0" smtClean="0"/>
              <a:t>{</a:t>
            </a:r>
            <a:endParaRPr lang="en-IN" dirty="0" smtClean="0"/>
          </a:p>
          <a:p>
            <a:r>
              <a:rPr lang="en-IN" dirty="0" smtClean="0"/>
              <a:t>  "data": {</a:t>
            </a:r>
          </a:p>
          <a:p>
            <a:r>
              <a:rPr lang="en-IN" dirty="0" smtClean="0"/>
              <a:t>    "user": {</a:t>
            </a:r>
          </a:p>
          <a:p>
            <a:r>
              <a:rPr lang="en-IN" dirty="0" smtClean="0"/>
              <a:t>      "id": 1,</a:t>
            </a:r>
          </a:p>
          <a:p>
            <a:r>
              <a:rPr lang="en-IN" dirty="0" smtClean="0"/>
              <a:t>      "name": "John Doe",</a:t>
            </a:r>
          </a:p>
          <a:p>
            <a:r>
              <a:rPr lang="en-IN" dirty="0" smtClean="0"/>
              <a:t>      "email": "john.doe@example.com",</a:t>
            </a:r>
          </a:p>
          <a:p>
            <a:r>
              <a:rPr lang="en-IN" dirty="0" smtClean="0"/>
              <a:t>      "posts": [</a:t>
            </a:r>
          </a:p>
          <a:p>
            <a:r>
              <a:rPr lang="en-IN" dirty="0" smtClean="0"/>
              <a:t>        {</a:t>
            </a:r>
          </a:p>
          <a:p>
            <a:r>
              <a:rPr lang="en-IN" dirty="0" smtClean="0"/>
              <a:t>          "title": "</a:t>
            </a:r>
            <a:r>
              <a:rPr lang="en-IN" dirty="0" err="1" smtClean="0"/>
              <a:t>GraphQL</a:t>
            </a:r>
            <a:r>
              <a:rPr lang="en-IN" dirty="0" smtClean="0"/>
              <a:t> Basics",</a:t>
            </a:r>
          </a:p>
          <a:p>
            <a:r>
              <a:rPr lang="en-IN" dirty="0" smtClean="0"/>
              <a:t>          "content": "Introduction to </a:t>
            </a:r>
            <a:r>
              <a:rPr lang="en-IN" dirty="0" err="1" smtClean="0"/>
              <a:t>GraphQL</a:t>
            </a:r>
            <a:r>
              <a:rPr lang="en-IN" dirty="0" smtClean="0"/>
              <a:t>"</a:t>
            </a:r>
          </a:p>
          <a:p>
            <a:r>
              <a:rPr lang="en-IN" dirty="0" smtClean="0"/>
              <a:t>        }</a:t>
            </a:r>
          </a:p>
          <a:p>
            <a:r>
              <a:rPr lang="en-IN" dirty="0" smtClean="0"/>
              <a:t>      ]</a:t>
            </a:r>
          </a:p>
          <a:p>
            <a:r>
              <a:rPr lang="en-IN" dirty="0" smtClean="0"/>
              <a:t>    }</a:t>
            </a:r>
          </a:p>
          <a:p>
            <a:r>
              <a:rPr lang="en-IN" dirty="0" smtClean="0"/>
              <a:t>  }</a:t>
            </a:r>
          </a:p>
          <a:p>
            <a:r>
              <a:rPr lang="en-IN" dirty="0" smtClean="0"/>
              <a:t>}</a:t>
            </a:r>
          </a:p>
          <a:p>
            <a:endParaRPr lang="en-IN" dirty="0"/>
          </a:p>
        </p:txBody>
      </p:sp>
    </p:spTree>
    <p:extLst>
      <p:ext uri="{BB962C8B-B14F-4D97-AF65-F5344CB8AC3E}">
        <p14:creationId xmlns:p14="http://schemas.microsoft.com/office/powerpoint/2010/main" val="28590727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21732853"/>
              </p:ext>
            </p:extLst>
          </p:nvPr>
        </p:nvGraphicFramePr>
        <p:xfrm>
          <a:off x="0" y="585215"/>
          <a:ext cx="12079224" cy="6226302"/>
        </p:xfrm>
        <a:graphic>
          <a:graphicData uri="http://schemas.openxmlformats.org/drawingml/2006/table">
            <a:tbl>
              <a:tblPr firstRow="1" firstCol="1" bandRow="1">
                <a:tableStyleId>{5C22544A-7EE6-4342-B048-85BDC9FD1C3A}</a:tableStyleId>
              </a:tblPr>
              <a:tblGrid>
                <a:gridCol w="3019806"/>
                <a:gridCol w="3019806"/>
                <a:gridCol w="3019806"/>
                <a:gridCol w="3019806"/>
              </a:tblGrid>
              <a:tr h="617220">
                <a:tc>
                  <a:txBody>
                    <a:bodyPr/>
                    <a:lstStyle/>
                    <a:p>
                      <a:pPr algn="ctr">
                        <a:lnSpc>
                          <a:spcPct val="107000"/>
                        </a:lnSpc>
                        <a:spcAft>
                          <a:spcPts val="0"/>
                        </a:spcAft>
                      </a:pPr>
                      <a:r>
                        <a:rPr lang="en-IN" sz="2000" dirty="0">
                          <a:effectLst/>
                        </a:rPr>
                        <a:t>Feature</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gn="ctr">
                        <a:lnSpc>
                          <a:spcPct val="107000"/>
                        </a:lnSpc>
                        <a:spcAft>
                          <a:spcPts val="0"/>
                        </a:spcAft>
                      </a:pPr>
                      <a:r>
                        <a:rPr lang="en-IN" sz="2000">
                          <a:effectLst/>
                        </a:rPr>
                        <a:t>REST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gn="ctr">
                        <a:lnSpc>
                          <a:spcPct val="107000"/>
                        </a:lnSpc>
                        <a:spcAft>
                          <a:spcPts val="0"/>
                        </a:spcAft>
                      </a:pPr>
                      <a:r>
                        <a:rPr lang="en-IN" sz="2000">
                          <a:effectLst/>
                        </a:rPr>
                        <a:t>SOAP</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gn="ctr">
                        <a:lnSpc>
                          <a:spcPct val="107000"/>
                        </a:lnSpc>
                        <a:spcAft>
                          <a:spcPts val="0"/>
                        </a:spcAft>
                      </a:pPr>
                      <a:r>
                        <a:rPr lang="en-IN" sz="2000">
                          <a:effectLst/>
                        </a:rPr>
                        <a:t>GraphQL</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617220">
                <a:tc>
                  <a:txBody>
                    <a:bodyPr/>
                    <a:lstStyle/>
                    <a:p>
                      <a:pPr>
                        <a:lnSpc>
                          <a:spcPct val="107000"/>
                        </a:lnSpc>
                        <a:spcAft>
                          <a:spcPts val="0"/>
                        </a:spcAft>
                      </a:pPr>
                      <a:r>
                        <a:rPr lang="en-IN" sz="2000">
                          <a:effectLst/>
                        </a:rPr>
                        <a:t>Architecture</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Architectural style</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Protocol</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Query language and runtime</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617220">
                <a:tc>
                  <a:txBody>
                    <a:bodyPr/>
                    <a:lstStyle/>
                    <a:p>
                      <a:pPr>
                        <a:lnSpc>
                          <a:spcPct val="107000"/>
                        </a:lnSpc>
                        <a:spcAft>
                          <a:spcPts val="0"/>
                        </a:spcAft>
                      </a:pPr>
                      <a:r>
                        <a:rPr lang="en-IN" sz="2000">
                          <a:effectLst/>
                        </a:rPr>
                        <a:t>Data Format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JSON, XML</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XML</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JSON</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617220">
                <a:tc>
                  <a:txBody>
                    <a:bodyPr/>
                    <a:lstStyle/>
                    <a:p>
                      <a:pPr>
                        <a:lnSpc>
                          <a:spcPct val="107000"/>
                        </a:lnSpc>
                        <a:spcAft>
                          <a:spcPts val="0"/>
                        </a:spcAft>
                      </a:pPr>
                      <a:r>
                        <a:rPr lang="en-IN" sz="2000">
                          <a:effectLst/>
                        </a:rPr>
                        <a:t>Transport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HTTP</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HTTP, SMTP, TCP</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HTTP</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617220">
                <a:tc>
                  <a:txBody>
                    <a:bodyPr/>
                    <a:lstStyle/>
                    <a:p>
                      <a:pPr>
                        <a:lnSpc>
                          <a:spcPct val="107000"/>
                        </a:lnSpc>
                        <a:spcAft>
                          <a:spcPts val="0"/>
                        </a:spcAft>
                      </a:pPr>
                      <a:r>
                        <a:rPr lang="en-IN" sz="2000">
                          <a:effectLst/>
                        </a:rPr>
                        <a:t>Flexibility</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Medium</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Low</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High</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617220">
                <a:tc>
                  <a:txBody>
                    <a:bodyPr/>
                    <a:lstStyle/>
                    <a:p>
                      <a:pPr>
                        <a:lnSpc>
                          <a:spcPct val="107000"/>
                        </a:lnSpc>
                        <a:spcAft>
                          <a:spcPts val="0"/>
                        </a:spcAft>
                      </a:pPr>
                      <a:r>
                        <a:rPr lang="en-IN" sz="2000">
                          <a:effectLst/>
                        </a:rPr>
                        <a:t>Performance</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dirty="0">
                          <a:effectLst/>
                        </a:rPr>
                        <a:t>High</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Medium</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High (depends on query)</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617220">
                <a:tc>
                  <a:txBody>
                    <a:bodyPr/>
                    <a:lstStyle/>
                    <a:p>
                      <a:pPr>
                        <a:lnSpc>
                          <a:spcPct val="107000"/>
                        </a:lnSpc>
                        <a:spcAft>
                          <a:spcPts val="0"/>
                        </a:spcAft>
                      </a:pPr>
                      <a:r>
                        <a:rPr lang="en-IN" sz="2000">
                          <a:effectLst/>
                        </a:rPr>
                        <a:t>Security</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SSL/TLS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WS-Security</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External tools needed</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617220">
                <a:tc>
                  <a:txBody>
                    <a:bodyPr/>
                    <a:lstStyle/>
                    <a:p>
                      <a:pPr>
                        <a:lnSpc>
                          <a:spcPct val="107000"/>
                        </a:lnSpc>
                        <a:spcAft>
                          <a:spcPts val="0"/>
                        </a:spcAft>
                      </a:pPr>
                      <a:r>
                        <a:rPr lang="en-IN" sz="2000">
                          <a:effectLst/>
                        </a:rPr>
                        <a:t>Caching</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Built-in HTTP caching</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Manual implementation</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Requires custom mechanisms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617220">
                <a:tc>
                  <a:txBody>
                    <a:bodyPr/>
                    <a:lstStyle/>
                    <a:p>
                      <a:pPr>
                        <a:lnSpc>
                          <a:spcPct val="107000"/>
                        </a:lnSpc>
                        <a:spcAft>
                          <a:spcPts val="0"/>
                        </a:spcAft>
                      </a:pPr>
                      <a:r>
                        <a:rPr lang="en-IN" sz="2000">
                          <a:effectLst/>
                        </a:rPr>
                        <a:t>Real-Time Support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Limited</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No</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Yes (subscriptions)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617220">
                <a:tc>
                  <a:txBody>
                    <a:bodyPr/>
                    <a:lstStyle/>
                    <a:p>
                      <a:pPr>
                        <a:lnSpc>
                          <a:spcPct val="107000"/>
                        </a:lnSpc>
                        <a:spcAft>
                          <a:spcPts val="0"/>
                        </a:spcAft>
                      </a:pPr>
                      <a:r>
                        <a:rPr lang="en-IN" sz="2000">
                          <a:effectLst/>
                        </a:rPr>
                        <a:t>Use Cases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Web/mobile apps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Enterprise systems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dirty="0">
                          <a:effectLst/>
                        </a:rPr>
                        <a:t>Complex client requirements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bl>
          </a:graphicData>
        </a:graphic>
      </p:graphicFrame>
      <p:sp>
        <p:nvSpPr>
          <p:cNvPr id="5" name="Rectangle 1"/>
          <p:cNvSpPr>
            <a:spLocks noChangeArrowheads="1"/>
          </p:cNvSpPr>
          <p:nvPr/>
        </p:nvSpPr>
        <p:spPr bwMode="auto">
          <a:xfrm>
            <a:off x="0" y="-2232"/>
            <a:ext cx="53439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Comparison of REST, SOAP, and </a:t>
            </a:r>
            <a:r>
              <a:rPr kumimoji="0" lang="en-US" altLang="en-US" sz="2400" b="1" i="0" u="none" strike="noStrike" cap="none" normalizeH="0" baseline="0" dirty="0" err="1" smtClean="0">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GraphQL</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96044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API Architecture Patterns: </a:t>
            </a:r>
            <a:r>
              <a:rPr lang="en-IN" b="1" dirty="0" err="1"/>
              <a:t>Microservices</a:t>
            </a:r>
            <a:r>
              <a:rPr lang="en-IN" dirty="0"/>
              <a:t/>
            </a:r>
            <a:br>
              <a:rPr lang="en-IN" dirty="0"/>
            </a:br>
            <a:endParaRPr lang="en-IN" dirty="0"/>
          </a:p>
        </p:txBody>
      </p:sp>
      <p:sp>
        <p:nvSpPr>
          <p:cNvPr id="3" name="Content Placeholder 2"/>
          <p:cNvSpPr>
            <a:spLocks noGrp="1"/>
          </p:cNvSpPr>
          <p:nvPr>
            <p:ph idx="1"/>
          </p:nvPr>
        </p:nvSpPr>
        <p:spPr>
          <a:xfrm>
            <a:off x="402336" y="1261872"/>
            <a:ext cx="11484864" cy="5312663"/>
          </a:xfrm>
        </p:spPr>
        <p:txBody>
          <a:bodyPr>
            <a:normAutofit fontScale="92500"/>
          </a:bodyPr>
          <a:lstStyle/>
          <a:p>
            <a:pPr marL="0" indent="0">
              <a:buNone/>
            </a:pPr>
            <a:r>
              <a:rPr lang="en-IN" b="1" dirty="0"/>
              <a:t>Core Principles:</a:t>
            </a:r>
            <a:endParaRPr lang="en-IN" sz="2400" dirty="0"/>
          </a:p>
          <a:p>
            <a:pPr marL="0" lvl="0" indent="0">
              <a:buNone/>
            </a:pPr>
            <a:r>
              <a:rPr lang="en-IN" b="1" dirty="0" smtClean="0"/>
              <a:t>	Decentralization</a:t>
            </a:r>
            <a:r>
              <a:rPr lang="en-IN" dirty="0"/>
              <a:t>: Each service has its own database and handles its </a:t>
            </a:r>
            <a:r>
              <a:rPr lang="en-IN" dirty="0" smtClean="0"/>
              <a:t>				       	        own </a:t>
            </a:r>
            <a:r>
              <a:rPr lang="en-IN" dirty="0"/>
              <a:t>logic, reducing dependencies.</a:t>
            </a:r>
            <a:endParaRPr lang="en-IN" sz="2400" dirty="0"/>
          </a:p>
          <a:p>
            <a:pPr marL="0" lvl="0" indent="0">
              <a:buNone/>
            </a:pPr>
            <a:r>
              <a:rPr lang="en-IN" b="1" dirty="0" smtClean="0"/>
              <a:t>	Single </a:t>
            </a:r>
            <a:r>
              <a:rPr lang="en-IN" b="1" dirty="0"/>
              <a:t>Responsibility</a:t>
            </a:r>
            <a:r>
              <a:rPr lang="en-IN" dirty="0"/>
              <a:t>: Each service is designed to handle a single </a:t>
            </a:r>
            <a:r>
              <a:rPr lang="en-IN" dirty="0" smtClean="0"/>
              <a:t>					   	    business </a:t>
            </a:r>
            <a:r>
              <a:rPr lang="en-IN" dirty="0"/>
              <a:t>capability.</a:t>
            </a:r>
            <a:endParaRPr lang="en-IN" sz="2400" dirty="0"/>
          </a:p>
          <a:p>
            <a:pPr marL="0" lvl="0" indent="0">
              <a:buNone/>
            </a:pPr>
            <a:r>
              <a:rPr lang="en-IN" b="1" dirty="0" smtClean="0"/>
              <a:t>	API </a:t>
            </a:r>
            <a:r>
              <a:rPr lang="en-IN" b="1" dirty="0"/>
              <a:t>as the Contract</a:t>
            </a:r>
            <a:r>
              <a:rPr lang="en-IN" dirty="0"/>
              <a:t>: APIs define how services interact with each other </a:t>
            </a:r>
            <a:r>
              <a:rPr lang="en-IN" dirty="0" smtClean="0"/>
              <a:t>					and </a:t>
            </a:r>
            <a:r>
              <a:rPr lang="en-IN" dirty="0"/>
              <a:t>external systems.</a:t>
            </a:r>
            <a:endParaRPr lang="en-IN" sz="2400" dirty="0"/>
          </a:p>
          <a:p>
            <a:pPr marL="0" indent="0">
              <a:buNone/>
            </a:pPr>
            <a:r>
              <a:rPr lang="en-IN" b="1" dirty="0" smtClean="0"/>
              <a:t>Communication </a:t>
            </a:r>
            <a:r>
              <a:rPr lang="en-IN" b="1" dirty="0"/>
              <a:t>in </a:t>
            </a:r>
            <a:r>
              <a:rPr lang="en-IN" b="1" dirty="0" err="1"/>
              <a:t>Microservices</a:t>
            </a:r>
            <a:r>
              <a:rPr lang="en-IN" b="1" dirty="0"/>
              <a:t>:</a:t>
            </a:r>
            <a:endParaRPr lang="en-IN" sz="2400" dirty="0"/>
          </a:p>
          <a:p>
            <a:pPr marL="0" lvl="0" indent="0">
              <a:buNone/>
            </a:pPr>
            <a:r>
              <a:rPr lang="en-IN" b="1" dirty="0" smtClean="0"/>
              <a:t>	Synchronous</a:t>
            </a:r>
            <a:r>
              <a:rPr lang="en-IN" dirty="0"/>
              <a:t>:</a:t>
            </a:r>
            <a:endParaRPr lang="en-IN" sz="2400" dirty="0"/>
          </a:p>
          <a:p>
            <a:pPr marL="457200" lvl="1" indent="0">
              <a:buNone/>
            </a:pPr>
            <a:r>
              <a:rPr lang="en-IN" dirty="0" smtClean="0"/>
              <a:t>		Communication </a:t>
            </a:r>
            <a:r>
              <a:rPr lang="en-IN" dirty="0"/>
              <a:t>happens in real-time using HTTP-based APIs (e.g., REST, </a:t>
            </a:r>
            <a:r>
              <a:rPr lang="en-IN" dirty="0" err="1"/>
              <a:t>GraphQL</a:t>
            </a:r>
            <a:r>
              <a:rPr lang="en-IN" dirty="0"/>
              <a:t>).</a:t>
            </a:r>
            <a:endParaRPr lang="en-IN" sz="2000" dirty="0"/>
          </a:p>
          <a:p>
            <a:pPr marL="0" lvl="0" indent="0">
              <a:buNone/>
            </a:pPr>
            <a:r>
              <a:rPr lang="en-IN" b="1" dirty="0" smtClean="0"/>
              <a:t>	Asynchronous</a:t>
            </a:r>
            <a:r>
              <a:rPr lang="en-IN" dirty="0"/>
              <a:t>:</a:t>
            </a:r>
            <a:endParaRPr lang="en-IN" sz="2400" dirty="0"/>
          </a:p>
          <a:p>
            <a:pPr marL="457200" lvl="1" indent="0">
              <a:buNone/>
            </a:pPr>
            <a:r>
              <a:rPr lang="en-IN" dirty="0" smtClean="0"/>
              <a:t>		Communication </a:t>
            </a:r>
            <a:r>
              <a:rPr lang="en-IN" dirty="0"/>
              <a:t>happens using message brokers like </a:t>
            </a:r>
            <a:r>
              <a:rPr lang="en-IN" dirty="0" err="1"/>
              <a:t>RabbitMQ</a:t>
            </a:r>
            <a:r>
              <a:rPr lang="en-IN" dirty="0"/>
              <a:t>, Kafka, or AWS SQS.</a:t>
            </a:r>
            <a:endParaRPr lang="en-IN" sz="2000" dirty="0"/>
          </a:p>
          <a:p>
            <a:endParaRPr lang="en-IN" dirty="0"/>
          </a:p>
        </p:txBody>
      </p:sp>
    </p:spTree>
    <p:extLst>
      <p:ext uri="{BB962C8B-B14F-4D97-AF65-F5344CB8AC3E}">
        <p14:creationId xmlns:p14="http://schemas.microsoft.com/office/powerpoint/2010/main" val="7891566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Microservices</a:t>
            </a:r>
            <a:r>
              <a:rPr lang="en-IN" b="1" dirty="0"/>
              <a:t> API Patterns</a:t>
            </a:r>
            <a:endParaRPr lang="en-IN" dirty="0"/>
          </a:p>
        </p:txBody>
      </p:sp>
      <p:sp>
        <p:nvSpPr>
          <p:cNvPr id="3" name="Content Placeholder 2"/>
          <p:cNvSpPr>
            <a:spLocks noGrp="1"/>
          </p:cNvSpPr>
          <p:nvPr>
            <p:ph idx="1"/>
          </p:nvPr>
        </p:nvSpPr>
        <p:spPr/>
        <p:txBody>
          <a:bodyPr/>
          <a:lstStyle/>
          <a:p>
            <a:pPr marL="0" indent="0">
              <a:buNone/>
            </a:pPr>
            <a:r>
              <a:rPr lang="en-IN" b="1" dirty="0"/>
              <a:t>A. API Gateway Pattern</a:t>
            </a:r>
            <a:endParaRPr lang="en-IN" dirty="0"/>
          </a:p>
          <a:p>
            <a:pPr marL="0" indent="0">
              <a:buNone/>
            </a:pPr>
            <a:r>
              <a:rPr lang="en-IN" b="1" dirty="0"/>
              <a:t>B. Backend-for-Frontend (BFF) Pattern</a:t>
            </a:r>
            <a:endParaRPr lang="en-IN" dirty="0"/>
          </a:p>
          <a:p>
            <a:pPr marL="0" indent="0">
              <a:buNone/>
            </a:pPr>
            <a:r>
              <a:rPr lang="en-IN" b="1" dirty="0"/>
              <a:t>C. Service Mesh Pattern</a:t>
            </a:r>
            <a:endParaRPr lang="en-IN" dirty="0"/>
          </a:p>
          <a:p>
            <a:pPr marL="0" indent="0">
              <a:buNone/>
            </a:pPr>
            <a:r>
              <a:rPr lang="en-IN" b="1" dirty="0"/>
              <a:t>D. Event-Driven Architecture</a:t>
            </a:r>
            <a:endParaRPr lang="en-IN" dirty="0"/>
          </a:p>
          <a:p>
            <a:pPr marL="0" indent="0">
              <a:buNone/>
            </a:pPr>
            <a:r>
              <a:rPr lang="en-IN" b="1" dirty="0"/>
              <a:t>E. Aggregator Pattern</a:t>
            </a:r>
            <a:endParaRPr lang="en-IN" dirty="0"/>
          </a:p>
          <a:p>
            <a:pPr marL="0" indent="0">
              <a:buNone/>
            </a:pPr>
            <a:r>
              <a:rPr lang="en-IN" b="1" dirty="0"/>
              <a:t>F. Proxy API Pattern</a:t>
            </a:r>
            <a:endParaRPr lang="en-IN" dirty="0"/>
          </a:p>
          <a:p>
            <a:pPr marL="0" indent="0">
              <a:buNone/>
            </a:pPr>
            <a:endParaRPr lang="en-IN" dirty="0"/>
          </a:p>
        </p:txBody>
      </p:sp>
    </p:spTree>
    <p:extLst>
      <p:ext uri="{BB962C8B-B14F-4D97-AF65-F5344CB8AC3E}">
        <p14:creationId xmlns:p14="http://schemas.microsoft.com/office/powerpoint/2010/main" val="41783372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 API Gateway Pattern</a:t>
            </a:r>
            <a:r>
              <a:rPr lang="en-IN" dirty="0" smtClean="0"/>
              <a:t/>
            </a:r>
            <a:br>
              <a:rPr lang="en-IN" dirty="0" smtClean="0"/>
            </a:b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b="1" dirty="0"/>
              <a:t>Definition</a:t>
            </a:r>
            <a:r>
              <a:rPr lang="en-IN" dirty="0"/>
              <a:t>:	</a:t>
            </a:r>
          </a:p>
          <a:p>
            <a:pPr lvl="0"/>
            <a:r>
              <a:rPr lang="en-IN" dirty="0"/>
              <a:t>An API Gateway acts as a single entry point for all clients, managing and routing requests to the appropriate </a:t>
            </a:r>
            <a:r>
              <a:rPr lang="en-IN" dirty="0" err="1"/>
              <a:t>microservices</a:t>
            </a:r>
            <a:r>
              <a:rPr lang="en-IN" dirty="0"/>
              <a:t>.</a:t>
            </a:r>
          </a:p>
          <a:p>
            <a:pPr marL="0" indent="0">
              <a:buNone/>
            </a:pPr>
            <a:r>
              <a:rPr lang="en-IN" b="1" dirty="0"/>
              <a:t>Features:</a:t>
            </a:r>
            <a:endParaRPr lang="en-IN" sz="3600" dirty="0"/>
          </a:p>
          <a:p>
            <a:pPr lvl="0"/>
            <a:r>
              <a:rPr lang="en-IN" b="1" dirty="0"/>
              <a:t>Centralized API Management</a:t>
            </a:r>
            <a:r>
              <a:rPr lang="en-IN" dirty="0"/>
              <a:t>:</a:t>
            </a:r>
            <a:endParaRPr lang="en-IN" sz="2400" dirty="0"/>
          </a:p>
          <a:p>
            <a:pPr lvl="1"/>
            <a:r>
              <a:rPr lang="en-IN" dirty="0"/>
              <a:t>Combines multiple </a:t>
            </a:r>
            <a:r>
              <a:rPr lang="en-IN" dirty="0" err="1"/>
              <a:t>microservice</a:t>
            </a:r>
            <a:r>
              <a:rPr lang="en-IN" dirty="0"/>
              <a:t> APIs into a unified interface.</a:t>
            </a:r>
            <a:endParaRPr lang="en-IN" sz="2000" dirty="0"/>
          </a:p>
          <a:p>
            <a:pPr lvl="0"/>
            <a:r>
              <a:rPr lang="en-IN" b="1" dirty="0"/>
              <a:t>Security</a:t>
            </a:r>
            <a:r>
              <a:rPr lang="en-IN" dirty="0"/>
              <a:t>:</a:t>
            </a:r>
            <a:endParaRPr lang="en-IN" sz="2400" dirty="0"/>
          </a:p>
          <a:p>
            <a:pPr lvl="1"/>
            <a:r>
              <a:rPr lang="en-IN" dirty="0"/>
              <a:t>Implements authentication, authorization, and rate limiting.</a:t>
            </a:r>
            <a:endParaRPr lang="en-IN" sz="2000" dirty="0"/>
          </a:p>
          <a:p>
            <a:pPr lvl="0"/>
            <a:r>
              <a:rPr lang="en-IN" b="1" dirty="0"/>
              <a:t>Request Transformation</a:t>
            </a:r>
            <a:r>
              <a:rPr lang="en-IN" dirty="0"/>
              <a:t>:</a:t>
            </a:r>
            <a:endParaRPr lang="en-IN" sz="2400" dirty="0"/>
          </a:p>
          <a:p>
            <a:pPr lvl="1"/>
            <a:r>
              <a:rPr lang="en-IN" dirty="0"/>
              <a:t>Translates client requests into the format understood by </a:t>
            </a:r>
            <a:r>
              <a:rPr lang="en-IN" dirty="0" err="1"/>
              <a:t>microservices</a:t>
            </a:r>
            <a:r>
              <a:rPr lang="en-IN" dirty="0"/>
              <a:t>.</a:t>
            </a:r>
            <a:endParaRPr lang="en-IN" sz="2000" dirty="0"/>
          </a:p>
          <a:p>
            <a:pPr lvl="0"/>
            <a:r>
              <a:rPr lang="en-IN" b="1" dirty="0"/>
              <a:t>Load Balancing</a:t>
            </a:r>
            <a:r>
              <a:rPr lang="en-IN" dirty="0"/>
              <a:t>:</a:t>
            </a:r>
            <a:endParaRPr lang="en-IN" sz="2400" dirty="0"/>
          </a:p>
          <a:p>
            <a:pPr lvl="1"/>
            <a:r>
              <a:rPr lang="en-IN" dirty="0"/>
              <a:t>Distributes traffic across multiple instances of </a:t>
            </a:r>
            <a:r>
              <a:rPr lang="en-IN" dirty="0" err="1"/>
              <a:t>microservices</a:t>
            </a:r>
            <a:r>
              <a:rPr lang="en-IN" dirty="0"/>
              <a:t>.</a:t>
            </a:r>
            <a:endParaRPr lang="en-IN" sz="2000" dirty="0"/>
          </a:p>
          <a:p>
            <a:endParaRPr lang="en-IN" dirty="0"/>
          </a:p>
        </p:txBody>
      </p:sp>
    </p:spTree>
    <p:extLst>
      <p:ext uri="{BB962C8B-B14F-4D97-AF65-F5344CB8AC3E}">
        <p14:creationId xmlns:p14="http://schemas.microsoft.com/office/powerpoint/2010/main" val="19594987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Advantages &amp; Disadvantages</a:t>
            </a:r>
            <a:endParaRPr lang="en-IN" dirty="0"/>
          </a:p>
        </p:txBody>
      </p:sp>
      <p:sp>
        <p:nvSpPr>
          <p:cNvPr id="3" name="Content Placeholder 2"/>
          <p:cNvSpPr>
            <a:spLocks noGrp="1"/>
          </p:cNvSpPr>
          <p:nvPr>
            <p:ph idx="1"/>
          </p:nvPr>
        </p:nvSpPr>
        <p:spPr>
          <a:xfrm>
            <a:off x="838200" y="1572768"/>
            <a:ext cx="10515600" cy="4604195"/>
          </a:xfrm>
        </p:spPr>
        <p:txBody>
          <a:bodyPr>
            <a:normAutofit/>
          </a:bodyPr>
          <a:lstStyle/>
          <a:p>
            <a:pPr marL="0" indent="0">
              <a:buNone/>
            </a:pPr>
            <a:r>
              <a:rPr lang="en-IN" b="1" dirty="0"/>
              <a:t>Advantages:</a:t>
            </a:r>
            <a:endParaRPr lang="en-IN" dirty="0"/>
          </a:p>
          <a:p>
            <a:pPr marL="457200" lvl="1" indent="0">
              <a:buNone/>
            </a:pPr>
            <a:r>
              <a:rPr lang="en-IN" dirty="0"/>
              <a:t>Simplifies client interaction with </a:t>
            </a:r>
            <a:r>
              <a:rPr lang="en-IN" dirty="0" err="1"/>
              <a:t>microservices</a:t>
            </a:r>
            <a:r>
              <a:rPr lang="en-IN" dirty="0"/>
              <a:t>.</a:t>
            </a:r>
          </a:p>
          <a:p>
            <a:pPr marL="457200" lvl="1" indent="0">
              <a:buNone/>
            </a:pPr>
            <a:r>
              <a:rPr lang="en-IN" dirty="0"/>
              <a:t>Reduces the complexity of client logic.</a:t>
            </a:r>
          </a:p>
          <a:p>
            <a:pPr marL="457200" lvl="1" indent="0">
              <a:buNone/>
            </a:pPr>
            <a:r>
              <a:rPr lang="en-IN" dirty="0"/>
              <a:t>Adds a layer for cross-cutting concerns like logging, monitoring, and caching.</a:t>
            </a:r>
          </a:p>
          <a:p>
            <a:pPr marL="0" indent="0">
              <a:buNone/>
            </a:pPr>
            <a:r>
              <a:rPr lang="en-IN" b="1" dirty="0"/>
              <a:t>Disadvantages:</a:t>
            </a:r>
            <a:endParaRPr lang="en-IN" dirty="0"/>
          </a:p>
          <a:p>
            <a:pPr marL="457200" lvl="1" indent="0">
              <a:buNone/>
            </a:pPr>
            <a:r>
              <a:rPr lang="en-IN" dirty="0"/>
              <a:t>Introduces a single point of failure (mitigated by redundancy).</a:t>
            </a:r>
          </a:p>
          <a:p>
            <a:pPr marL="457200" lvl="1" indent="0">
              <a:buNone/>
            </a:pPr>
            <a:r>
              <a:rPr lang="en-IN" dirty="0"/>
              <a:t>Adds latency due to routing and transformation.</a:t>
            </a:r>
          </a:p>
          <a:p>
            <a:pPr marL="0" indent="0">
              <a:buNone/>
            </a:pPr>
            <a:r>
              <a:rPr lang="en-IN" b="1" dirty="0"/>
              <a:t>Real-World Example:</a:t>
            </a:r>
            <a:endParaRPr lang="en-IN" dirty="0"/>
          </a:p>
          <a:p>
            <a:pPr marL="457200" lvl="1" indent="0">
              <a:buNone/>
            </a:pPr>
            <a:r>
              <a:rPr lang="en-IN" dirty="0"/>
              <a:t>Netflix uses an API Gateway to manage client requests to its </a:t>
            </a:r>
            <a:r>
              <a:rPr lang="en-IN" dirty="0" err="1"/>
              <a:t>microservices</a:t>
            </a:r>
            <a:r>
              <a:rPr lang="en-IN" dirty="0"/>
              <a:t>, ensuring a seamless experience across devices.</a:t>
            </a:r>
          </a:p>
          <a:p>
            <a:endParaRPr lang="en-IN" dirty="0"/>
          </a:p>
        </p:txBody>
      </p:sp>
    </p:spTree>
    <p:extLst>
      <p:ext uri="{BB962C8B-B14F-4D97-AF65-F5344CB8AC3E}">
        <p14:creationId xmlns:p14="http://schemas.microsoft.com/office/powerpoint/2010/main" val="9455457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B. Backend-for-Frontend (BFF) Pattern</a:t>
            </a:r>
            <a:r>
              <a:rPr lang="en-IN" dirty="0" smtClean="0"/>
              <a:t/>
            </a:r>
            <a:br>
              <a:rPr lang="en-IN" dirty="0" smtClean="0"/>
            </a:br>
            <a:endParaRPr lang="en-IN" dirty="0"/>
          </a:p>
        </p:txBody>
      </p:sp>
      <p:sp>
        <p:nvSpPr>
          <p:cNvPr id="3" name="Content Placeholder 2"/>
          <p:cNvSpPr>
            <a:spLocks noGrp="1"/>
          </p:cNvSpPr>
          <p:nvPr>
            <p:ph idx="1"/>
          </p:nvPr>
        </p:nvSpPr>
        <p:spPr>
          <a:xfrm>
            <a:off x="109728" y="1280160"/>
            <a:ext cx="11244072" cy="4896803"/>
          </a:xfrm>
        </p:spPr>
        <p:txBody>
          <a:bodyPr>
            <a:normAutofit fontScale="85000" lnSpcReduction="20000"/>
          </a:bodyPr>
          <a:lstStyle/>
          <a:p>
            <a:pPr marL="0" indent="0">
              <a:buNone/>
            </a:pPr>
            <a:r>
              <a:rPr lang="en-IN" b="1" dirty="0" smtClean="0"/>
              <a:t>Definition</a:t>
            </a:r>
            <a:r>
              <a:rPr lang="en-IN" dirty="0"/>
              <a:t>:</a:t>
            </a:r>
          </a:p>
          <a:p>
            <a:pPr marL="0" lvl="0" indent="0">
              <a:buNone/>
            </a:pPr>
            <a:r>
              <a:rPr lang="en-IN" dirty="0" smtClean="0"/>
              <a:t>	Each </a:t>
            </a:r>
            <a:r>
              <a:rPr lang="en-IN" dirty="0"/>
              <a:t>client (web, mobile, etc.) has a dedicated API or backend tailored to its </a:t>
            </a:r>
            <a:r>
              <a:rPr lang="en-IN" dirty="0" smtClean="0"/>
              <a:t>	specific </a:t>
            </a:r>
            <a:r>
              <a:rPr lang="en-IN" dirty="0"/>
              <a:t>needs.</a:t>
            </a:r>
          </a:p>
          <a:p>
            <a:pPr marL="0" indent="0">
              <a:buNone/>
            </a:pPr>
            <a:r>
              <a:rPr lang="en-IN" b="1" dirty="0"/>
              <a:t>Features:</a:t>
            </a:r>
            <a:endParaRPr lang="en-IN" sz="3600" dirty="0"/>
          </a:p>
          <a:p>
            <a:pPr marL="457200" lvl="1" indent="0">
              <a:buNone/>
            </a:pPr>
            <a:r>
              <a:rPr lang="en-IN" b="1" dirty="0"/>
              <a:t>Client-Specific APIs</a:t>
            </a:r>
            <a:r>
              <a:rPr lang="en-IN" dirty="0"/>
              <a:t>:</a:t>
            </a:r>
            <a:endParaRPr lang="en-IN" sz="2000" dirty="0"/>
          </a:p>
          <a:p>
            <a:pPr marL="914400" lvl="2" indent="0">
              <a:buNone/>
            </a:pPr>
            <a:r>
              <a:rPr lang="en-IN" dirty="0"/>
              <a:t>Tailored endpoints to optimize data for specific devices.</a:t>
            </a:r>
            <a:endParaRPr lang="en-IN" sz="1600" dirty="0"/>
          </a:p>
          <a:p>
            <a:pPr marL="457200" lvl="1" indent="0">
              <a:buNone/>
            </a:pPr>
            <a:r>
              <a:rPr lang="en-IN" b="1" dirty="0"/>
              <a:t>Reduced Overhead</a:t>
            </a:r>
            <a:r>
              <a:rPr lang="en-IN" dirty="0"/>
              <a:t>:</a:t>
            </a:r>
            <a:endParaRPr lang="en-IN" sz="2000" dirty="0"/>
          </a:p>
          <a:p>
            <a:pPr marL="914400" lvl="2" indent="0">
              <a:buNone/>
            </a:pPr>
            <a:r>
              <a:rPr lang="en-IN" dirty="0"/>
              <a:t>Minimizes unnecessary data transfer.</a:t>
            </a:r>
            <a:endParaRPr lang="en-IN" sz="1600" dirty="0"/>
          </a:p>
          <a:p>
            <a:pPr marL="0" indent="0">
              <a:buNone/>
            </a:pPr>
            <a:r>
              <a:rPr lang="en-IN" b="1" dirty="0"/>
              <a:t>Advantages:</a:t>
            </a:r>
            <a:endParaRPr lang="en-IN" dirty="0"/>
          </a:p>
          <a:p>
            <a:pPr marL="457200" lvl="1" indent="0">
              <a:buNone/>
            </a:pPr>
            <a:r>
              <a:rPr lang="en-IN" dirty="0"/>
              <a:t>Improves performance for client applications.</a:t>
            </a:r>
          </a:p>
          <a:p>
            <a:pPr marL="457200" lvl="1" indent="0">
              <a:buNone/>
            </a:pPr>
            <a:r>
              <a:rPr lang="en-IN" dirty="0"/>
              <a:t>Customizes APIs for different user experiences.</a:t>
            </a:r>
          </a:p>
          <a:p>
            <a:pPr marL="0" indent="0">
              <a:buNone/>
            </a:pPr>
            <a:r>
              <a:rPr lang="en-IN" b="1" dirty="0"/>
              <a:t>Disadvantages:</a:t>
            </a:r>
            <a:endParaRPr lang="en-IN" dirty="0"/>
          </a:p>
          <a:p>
            <a:pPr marL="457200" lvl="1" indent="0">
              <a:buNone/>
            </a:pPr>
            <a:r>
              <a:rPr lang="en-IN" dirty="0"/>
              <a:t>Increases development and maintenance complexity.</a:t>
            </a:r>
          </a:p>
          <a:p>
            <a:pPr marL="0" indent="0">
              <a:buNone/>
            </a:pPr>
            <a:r>
              <a:rPr lang="en-IN" b="1" dirty="0"/>
              <a:t>Real-World Example:</a:t>
            </a:r>
            <a:endParaRPr lang="en-IN" dirty="0"/>
          </a:p>
          <a:p>
            <a:pPr marL="0" indent="0">
              <a:buNone/>
            </a:pPr>
            <a:r>
              <a:rPr lang="en-IN" dirty="0" smtClean="0"/>
              <a:t>	A </a:t>
            </a:r>
            <a:r>
              <a:rPr lang="en-IN" dirty="0"/>
              <a:t>retail app with separate BFFs for its mobile app and desktop website.</a:t>
            </a:r>
          </a:p>
        </p:txBody>
      </p:sp>
    </p:spTree>
    <p:extLst>
      <p:ext uri="{BB962C8B-B14F-4D97-AF65-F5344CB8AC3E}">
        <p14:creationId xmlns:p14="http://schemas.microsoft.com/office/powerpoint/2010/main" val="15568918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 Service Mesh Pattern</a:t>
            </a:r>
            <a:r>
              <a:rPr lang="en-IN" dirty="0" smtClean="0"/>
              <a:t/>
            </a:r>
            <a:br>
              <a:rPr lang="en-IN" dirty="0" smtClean="0"/>
            </a:br>
            <a:endParaRPr lang="en-IN" dirty="0"/>
          </a:p>
        </p:txBody>
      </p:sp>
      <p:sp>
        <p:nvSpPr>
          <p:cNvPr id="3" name="Content Placeholder 2"/>
          <p:cNvSpPr>
            <a:spLocks noGrp="1"/>
          </p:cNvSpPr>
          <p:nvPr>
            <p:ph idx="1"/>
          </p:nvPr>
        </p:nvSpPr>
        <p:spPr>
          <a:xfrm>
            <a:off x="128016" y="1280160"/>
            <a:ext cx="8001000" cy="5340096"/>
          </a:xfrm>
        </p:spPr>
        <p:txBody>
          <a:bodyPr>
            <a:normAutofit fontScale="92500" lnSpcReduction="20000"/>
          </a:bodyPr>
          <a:lstStyle/>
          <a:p>
            <a:pPr marL="0" indent="0">
              <a:buNone/>
            </a:pPr>
            <a:r>
              <a:rPr lang="en-IN" b="1" dirty="0" smtClean="0"/>
              <a:t>Definition</a:t>
            </a:r>
            <a:r>
              <a:rPr lang="en-IN" dirty="0"/>
              <a:t>:</a:t>
            </a:r>
          </a:p>
          <a:p>
            <a:pPr marL="0" lvl="0" indent="0">
              <a:buNone/>
            </a:pPr>
            <a:r>
              <a:rPr lang="en-IN" dirty="0" smtClean="0"/>
              <a:t>	A </a:t>
            </a:r>
            <a:r>
              <a:rPr lang="en-IN" dirty="0"/>
              <a:t>dedicated infrastructure layer for managing </a:t>
            </a:r>
            <a:r>
              <a:rPr lang="en-IN" dirty="0" smtClean="0"/>
              <a:t>	service-to-service </a:t>
            </a:r>
            <a:r>
              <a:rPr lang="en-IN" dirty="0"/>
              <a:t>communication.</a:t>
            </a:r>
          </a:p>
          <a:p>
            <a:pPr marL="0" indent="0">
              <a:buNone/>
            </a:pPr>
            <a:r>
              <a:rPr lang="en-IN" b="1" dirty="0"/>
              <a:t>Features:</a:t>
            </a:r>
            <a:endParaRPr lang="en-IN" sz="3600" dirty="0"/>
          </a:p>
          <a:p>
            <a:pPr marL="457200" lvl="1" indent="0">
              <a:buNone/>
            </a:pPr>
            <a:r>
              <a:rPr lang="en-IN" b="1" dirty="0"/>
              <a:t>Secure Communication</a:t>
            </a:r>
            <a:r>
              <a:rPr lang="en-IN" dirty="0"/>
              <a:t>:</a:t>
            </a:r>
            <a:endParaRPr lang="en-IN" sz="2000" dirty="0"/>
          </a:p>
          <a:p>
            <a:pPr marL="914400" lvl="2" indent="0">
              <a:buNone/>
            </a:pPr>
            <a:r>
              <a:rPr lang="en-IN" dirty="0"/>
              <a:t>Implements mutual TLS (</a:t>
            </a:r>
            <a:r>
              <a:rPr lang="en-IN" dirty="0" err="1"/>
              <a:t>mTLS</a:t>
            </a:r>
            <a:r>
              <a:rPr lang="en-IN" dirty="0"/>
              <a:t>) for encrypting inter-service traffic.</a:t>
            </a:r>
            <a:endParaRPr lang="en-IN" sz="1600" dirty="0"/>
          </a:p>
          <a:p>
            <a:pPr marL="457200" lvl="1" indent="0">
              <a:buNone/>
            </a:pPr>
            <a:r>
              <a:rPr lang="en-IN" b="1" dirty="0"/>
              <a:t>Observability</a:t>
            </a:r>
            <a:r>
              <a:rPr lang="en-IN" dirty="0"/>
              <a:t>:</a:t>
            </a:r>
            <a:endParaRPr lang="en-IN" sz="2000" dirty="0"/>
          </a:p>
          <a:p>
            <a:pPr marL="914400" lvl="2" indent="0">
              <a:buNone/>
            </a:pPr>
            <a:r>
              <a:rPr lang="en-IN" dirty="0"/>
              <a:t>Provides tools for monitoring traffic and debugging.</a:t>
            </a:r>
            <a:endParaRPr lang="en-IN" sz="1600" dirty="0"/>
          </a:p>
          <a:p>
            <a:pPr marL="457200" lvl="1" indent="0">
              <a:buNone/>
            </a:pPr>
            <a:r>
              <a:rPr lang="en-IN" b="1" dirty="0"/>
              <a:t>Traffic Control</a:t>
            </a:r>
            <a:r>
              <a:rPr lang="en-IN" dirty="0"/>
              <a:t>:</a:t>
            </a:r>
            <a:endParaRPr lang="en-IN" sz="2000" dirty="0"/>
          </a:p>
          <a:p>
            <a:pPr marL="914400" lvl="2" indent="0">
              <a:buNone/>
            </a:pPr>
            <a:r>
              <a:rPr lang="en-IN" dirty="0"/>
              <a:t>Enables routing, retries, and load balancing.</a:t>
            </a:r>
            <a:endParaRPr lang="en-IN" sz="1600" dirty="0"/>
          </a:p>
          <a:p>
            <a:pPr marL="0" indent="0">
              <a:buNone/>
            </a:pPr>
            <a:r>
              <a:rPr lang="en-IN" b="1" dirty="0"/>
              <a:t>Advantages:</a:t>
            </a:r>
            <a:endParaRPr lang="en-IN" dirty="0"/>
          </a:p>
          <a:p>
            <a:pPr marL="457200" lvl="1" indent="0">
              <a:buNone/>
            </a:pPr>
            <a:r>
              <a:rPr lang="en-IN" dirty="0"/>
              <a:t>Standardizes communication between services.</a:t>
            </a:r>
          </a:p>
          <a:p>
            <a:pPr marL="457200" lvl="1" indent="0">
              <a:buNone/>
            </a:pPr>
            <a:r>
              <a:rPr lang="en-IN" dirty="0"/>
              <a:t>Offloads cross-cutting concerns from services.</a:t>
            </a:r>
          </a:p>
          <a:p>
            <a:pPr marL="0" indent="0">
              <a:buNone/>
            </a:pPr>
            <a:r>
              <a:rPr lang="en-IN" b="1" dirty="0"/>
              <a:t>Disadvantages:</a:t>
            </a:r>
            <a:endParaRPr lang="en-IN" dirty="0"/>
          </a:p>
          <a:p>
            <a:pPr marL="0" lvl="0" indent="0">
              <a:buNone/>
            </a:pPr>
            <a:r>
              <a:rPr lang="en-IN" dirty="0" smtClean="0"/>
              <a:t>	Requires </a:t>
            </a:r>
            <a:r>
              <a:rPr lang="en-IN" dirty="0"/>
              <a:t>additional infrastructure and expertise</a:t>
            </a:r>
            <a:r>
              <a:rPr lang="en-IN" dirty="0" smtClean="0"/>
              <a:t>.	</a:t>
            </a:r>
            <a:endParaRPr lang="en-IN" dirty="0"/>
          </a:p>
          <a:p>
            <a:pPr marL="0" indent="0">
              <a:buNone/>
            </a:pPr>
            <a:endParaRPr lang="en-IN" dirty="0"/>
          </a:p>
        </p:txBody>
      </p:sp>
      <p:sp>
        <p:nvSpPr>
          <p:cNvPr id="4" name="TextBox 3"/>
          <p:cNvSpPr txBox="1"/>
          <p:nvPr/>
        </p:nvSpPr>
        <p:spPr>
          <a:xfrm>
            <a:off x="6358239" y="4036086"/>
            <a:ext cx="5173276" cy="1200329"/>
          </a:xfrm>
          <a:prstGeom prst="rect">
            <a:avLst/>
          </a:prstGeom>
          <a:solidFill>
            <a:schemeClr val="accent4">
              <a:lumMod val="40000"/>
              <a:lumOff val="60000"/>
            </a:schemeClr>
          </a:solidFill>
        </p:spPr>
        <p:txBody>
          <a:bodyPr wrap="none" rtlCol="0">
            <a:spAutoFit/>
          </a:bodyPr>
          <a:lstStyle/>
          <a:p>
            <a:r>
              <a:rPr lang="en-IN" b="1" dirty="0"/>
              <a:t>Real-World Example:</a:t>
            </a:r>
            <a:endParaRPr lang="en-IN" dirty="0"/>
          </a:p>
          <a:p>
            <a:pPr lvl="0"/>
            <a:r>
              <a:rPr lang="en-IN" dirty="0"/>
              <a:t>	</a:t>
            </a:r>
            <a:r>
              <a:rPr lang="en-IN" dirty="0" err="1"/>
              <a:t>Istio</a:t>
            </a:r>
            <a:r>
              <a:rPr lang="en-IN" dirty="0"/>
              <a:t> and </a:t>
            </a:r>
            <a:r>
              <a:rPr lang="en-IN" dirty="0" err="1"/>
              <a:t>Linkerd</a:t>
            </a:r>
            <a:r>
              <a:rPr lang="en-IN" dirty="0"/>
              <a:t> </a:t>
            </a:r>
            <a:endParaRPr lang="en-IN" dirty="0" smtClean="0"/>
          </a:p>
          <a:p>
            <a:pPr lvl="0"/>
            <a:r>
              <a:rPr lang="en-IN" dirty="0"/>
              <a:t>	</a:t>
            </a:r>
            <a:r>
              <a:rPr lang="en-IN" dirty="0" smtClean="0"/>
              <a:t>are </a:t>
            </a:r>
            <a:r>
              <a:rPr lang="en-IN" dirty="0"/>
              <a:t>popular service mesh implementations.</a:t>
            </a:r>
          </a:p>
          <a:p>
            <a:endParaRPr lang="en-IN" dirty="0"/>
          </a:p>
        </p:txBody>
      </p:sp>
    </p:spTree>
    <p:extLst>
      <p:ext uri="{BB962C8B-B14F-4D97-AF65-F5344CB8AC3E}">
        <p14:creationId xmlns:p14="http://schemas.microsoft.com/office/powerpoint/2010/main" val="3652048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 Event-Driven Architecture</a:t>
            </a:r>
            <a:r>
              <a:rPr lang="en-IN" dirty="0"/>
              <a:t/>
            </a:r>
            <a:br>
              <a:rPr lang="en-IN" dirty="0"/>
            </a:br>
            <a:endParaRPr lang="en-IN" dirty="0"/>
          </a:p>
        </p:txBody>
      </p:sp>
      <p:sp>
        <p:nvSpPr>
          <p:cNvPr id="3" name="Content Placeholder 2"/>
          <p:cNvSpPr>
            <a:spLocks noGrp="1"/>
          </p:cNvSpPr>
          <p:nvPr>
            <p:ph idx="1"/>
          </p:nvPr>
        </p:nvSpPr>
        <p:spPr>
          <a:xfrm>
            <a:off x="292608" y="1344168"/>
            <a:ext cx="11061192" cy="5193791"/>
          </a:xfrm>
        </p:spPr>
        <p:txBody>
          <a:bodyPr>
            <a:normAutofit fontScale="92500" lnSpcReduction="10000"/>
          </a:bodyPr>
          <a:lstStyle/>
          <a:p>
            <a:pPr marL="0" indent="0">
              <a:buNone/>
            </a:pPr>
            <a:r>
              <a:rPr lang="en-IN" b="1" dirty="0" smtClean="0"/>
              <a:t>Definition</a:t>
            </a:r>
            <a:r>
              <a:rPr lang="en-IN" dirty="0"/>
              <a:t>:</a:t>
            </a:r>
          </a:p>
          <a:p>
            <a:pPr marL="0" indent="0">
              <a:buNone/>
            </a:pPr>
            <a:r>
              <a:rPr lang="en-IN" dirty="0" smtClean="0"/>
              <a:t>	Services </a:t>
            </a:r>
            <a:r>
              <a:rPr lang="en-IN" dirty="0"/>
              <a:t>communicate asynchronously by emitting and consuming events</a:t>
            </a:r>
            <a:r>
              <a:rPr lang="en-IN" dirty="0" smtClean="0"/>
              <a:t>.</a:t>
            </a:r>
            <a:r>
              <a:rPr lang="en-IN" b="1" dirty="0"/>
              <a:t> Features:</a:t>
            </a:r>
            <a:endParaRPr lang="en-IN" sz="3600" dirty="0"/>
          </a:p>
          <a:p>
            <a:pPr marL="0" lvl="0" indent="0">
              <a:buNone/>
            </a:pPr>
            <a:r>
              <a:rPr lang="en-IN" b="1" dirty="0"/>
              <a:t>Decoupled Services</a:t>
            </a:r>
            <a:r>
              <a:rPr lang="en-IN" dirty="0"/>
              <a:t>:</a:t>
            </a:r>
            <a:endParaRPr lang="en-IN" sz="2400" dirty="0"/>
          </a:p>
          <a:p>
            <a:pPr marL="457200" lvl="1" indent="0">
              <a:buNone/>
            </a:pPr>
            <a:r>
              <a:rPr lang="en-IN" dirty="0"/>
              <a:t>Services don't directly call each other; they rely on event brokers like Kafka or </a:t>
            </a:r>
            <a:r>
              <a:rPr lang="en-IN" dirty="0" err="1"/>
              <a:t>RabbitMQ</a:t>
            </a:r>
            <a:r>
              <a:rPr lang="en-IN" dirty="0"/>
              <a:t>.</a:t>
            </a:r>
            <a:endParaRPr lang="en-IN" sz="2000" dirty="0"/>
          </a:p>
          <a:p>
            <a:pPr marL="0" lvl="0" indent="0">
              <a:buNone/>
            </a:pPr>
            <a:r>
              <a:rPr lang="en-IN" b="1" dirty="0"/>
              <a:t>Real-Time Updates</a:t>
            </a:r>
            <a:r>
              <a:rPr lang="en-IN" dirty="0"/>
              <a:t>:</a:t>
            </a:r>
            <a:endParaRPr lang="en-IN" sz="2400" dirty="0"/>
          </a:p>
          <a:p>
            <a:pPr marL="0" indent="0">
              <a:buNone/>
            </a:pPr>
            <a:r>
              <a:rPr lang="en-IN" dirty="0"/>
              <a:t>Supports real-time data flows</a:t>
            </a:r>
            <a:r>
              <a:rPr lang="en-IN" dirty="0" smtClean="0"/>
              <a:t>.</a:t>
            </a:r>
            <a:r>
              <a:rPr lang="en-IN" b="1" dirty="0"/>
              <a:t> </a:t>
            </a:r>
            <a:endParaRPr lang="en-IN" b="1" dirty="0" smtClean="0"/>
          </a:p>
          <a:p>
            <a:pPr marL="0" indent="0">
              <a:buNone/>
            </a:pPr>
            <a:r>
              <a:rPr lang="en-IN" b="1" dirty="0" smtClean="0"/>
              <a:t>Advantages</a:t>
            </a:r>
            <a:r>
              <a:rPr lang="en-IN" b="1" dirty="0"/>
              <a:t>:</a:t>
            </a:r>
            <a:endParaRPr lang="en-IN" dirty="0"/>
          </a:p>
          <a:p>
            <a:pPr marL="457200" lvl="1" indent="0">
              <a:buNone/>
            </a:pPr>
            <a:r>
              <a:rPr lang="en-IN" dirty="0"/>
              <a:t>Highly scalable and resilient to failures.</a:t>
            </a:r>
          </a:p>
          <a:p>
            <a:pPr marL="457200" lvl="1" indent="0">
              <a:buNone/>
            </a:pPr>
            <a:r>
              <a:rPr lang="en-IN" dirty="0"/>
              <a:t>Improves system performance by decoupling services.</a:t>
            </a:r>
          </a:p>
          <a:p>
            <a:pPr marL="0" indent="0">
              <a:buNone/>
            </a:pPr>
            <a:r>
              <a:rPr lang="en-IN" b="1" dirty="0"/>
              <a:t>Disadvantages:</a:t>
            </a:r>
            <a:endParaRPr lang="en-IN" dirty="0"/>
          </a:p>
          <a:p>
            <a:pPr marL="457200" lvl="1" indent="0">
              <a:buNone/>
            </a:pPr>
            <a:r>
              <a:rPr lang="en-IN" dirty="0"/>
              <a:t>Complex to debug due to asynchronous communication.</a:t>
            </a:r>
          </a:p>
          <a:p>
            <a:pPr marL="457200" lvl="1" indent="0">
              <a:buNone/>
            </a:pPr>
            <a:r>
              <a:rPr lang="en-IN" dirty="0"/>
              <a:t>Requires careful design of event schemas</a:t>
            </a:r>
            <a:r>
              <a:rPr lang="en-IN" dirty="0" smtClean="0"/>
              <a:t>.</a:t>
            </a:r>
            <a:endParaRPr lang="en-IN" dirty="0"/>
          </a:p>
        </p:txBody>
      </p:sp>
      <p:sp>
        <p:nvSpPr>
          <p:cNvPr id="4" name="TextBox 3"/>
          <p:cNvSpPr txBox="1"/>
          <p:nvPr/>
        </p:nvSpPr>
        <p:spPr>
          <a:xfrm>
            <a:off x="6190488" y="3598270"/>
            <a:ext cx="5465471" cy="1200329"/>
          </a:xfrm>
          <a:prstGeom prst="rect">
            <a:avLst/>
          </a:prstGeom>
          <a:solidFill>
            <a:schemeClr val="accent4">
              <a:lumMod val="40000"/>
              <a:lumOff val="60000"/>
            </a:schemeClr>
          </a:solidFill>
        </p:spPr>
        <p:txBody>
          <a:bodyPr wrap="none" rtlCol="0">
            <a:spAutoFit/>
          </a:bodyPr>
          <a:lstStyle/>
          <a:p>
            <a:r>
              <a:rPr lang="en-IN" b="1" dirty="0"/>
              <a:t>Real-World Example:</a:t>
            </a:r>
            <a:endParaRPr lang="en-IN" dirty="0"/>
          </a:p>
          <a:p>
            <a:r>
              <a:rPr lang="en-IN" dirty="0"/>
              <a:t>Uber uses event-driven architecture to handle real-time </a:t>
            </a:r>
            <a:endParaRPr lang="en-IN" dirty="0" smtClean="0"/>
          </a:p>
          <a:p>
            <a:r>
              <a:rPr lang="en-IN" dirty="0" smtClean="0"/>
              <a:t>ride </a:t>
            </a:r>
            <a:r>
              <a:rPr lang="en-IN" dirty="0"/>
              <a:t>requests and updates.</a:t>
            </a:r>
          </a:p>
          <a:p>
            <a:endParaRPr lang="en-IN" dirty="0"/>
          </a:p>
        </p:txBody>
      </p:sp>
    </p:spTree>
    <p:extLst>
      <p:ext uri="{BB962C8B-B14F-4D97-AF65-F5344CB8AC3E}">
        <p14:creationId xmlns:p14="http://schemas.microsoft.com/office/powerpoint/2010/main" val="1505050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 Aggregator Pattern</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IN" b="1" dirty="0" smtClean="0"/>
              <a:t>Definition</a:t>
            </a:r>
            <a:r>
              <a:rPr lang="en-IN" dirty="0"/>
              <a:t>:</a:t>
            </a:r>
          </a:p>
          <a:p>
            <a:pPr marL="0" lvl="0" indent="0">
              <a:buNone/>
            </a:pPr>
            <a:r>
              <a:rPr lang="en-IN" dirty="0" smtClean="0"/>
              <a:t>	An </a:t>
            </a:r>
            <a:r>
              <a:rPr lang="en-IN" dirty="0"/>
              <a:t>Aggregator combines data from multiple services into a single response.</a:t>
            </a:r>
          </a:p>
          <a:p>
            <a:pPr marL="0" indent="0">
              <a:buNone/>
            </a:pPr>
            <a:r>
              <a:rPr lang="en-IN" b="1" dirty="0"/>
              <a:t>Features:</a:t>
            </a:r>
            <a:endParaRPr lang="en-IN" sz="3600" dirty="0"/>
          </a:p>
          <a:p>
            <a:pPr marL="457200" lvl="1" indent="0">
              <a:buNone/>
            </a:pPr>
            <a:r>
              <a:rPr lang="en-IN" b="1" dirty="0"/>
              <a:t>Single Query Point</a:t>
            </a:r>
            <a:r>
              <a:rPr lang="en-IN" dirty="0"/>
              <a:t>:</a:t>
            </a:r>
            <a:endParaRPr lang="en-IN" sz="2000" dirty="0"/>
          </a:p>
          <a:p>
            <a:pPr marL="914400" lvl="2" indent="0">
              <a:buNone/>
            </a:pPr>
            <a:r>
              <a:rPr lang="en-IN" dirty="0"/>
              <a:t>Clients query one service that fetches and aggregates data from multiple sources.</a:t>
            </a:r>
            <a:endParaRPr lang="en-IN" sz="1600" dirty="0"/>
          </a:p>
          <a:p>
            <a:pPr marL="457200" lvl="1" indent="0">
              <a:buNone/>
            </a:pPr>
            <a:r>
              <a:rPr lang="en-IN" b="1" dirty="0"/>
              <a:t>Performance Optimization</a:t>
            </a:r>
            <a:r>
              <a:rPr lang="en-IN" dirty="0"/>
              <a:t>:</a:t>
            </a:r>
            <a:endParaRPr lang="en-IN" sz="2000" dirty="0"/>
          </a:p>
          <a:p>
            <a:pPr marL="914400" lvl="2" indent="0">
              <a:buNone/>
            </a:pPr>
            <a:r>
              <a:rPr lang="en-IN" dirty="0"/>
              <a:t>Reduces client-side processing.</a:t>
            </a:r>
            <a:endParaRPr lang="en-IN" sz="1600" dirty="0"/>
          </a:p>
          <a:p>
            <a:pPr marL="0" indent="0">
              <a:buNone/>
            </a:pPr>
            <a:r>
              <a:rPr lang="en-IN" b="1" dirty="0"/>
              <a:t>Advantages:</a:t>
            </a:r>
            <a:endParaRPr lang="en-IN" dirty="0"/>
          </a:p>
          <a:p>
            <a:pPr marL="457200" lvl="1" indent="0">
              <a:buNone/>
            </a:pPr>
            <a:r>
              <a:rPr lang="en-IN" dirty="0"/>
              <a:t>Simplifies client-side logic.</a:t>
            </a:r>
          </a:p>
          <a:p>
            <a:pPr marL="457200" lvl="1" indent="0">
              <a:buNone/>
            </a:pPr>
            <a:r>
              <a:rPr lang="en-IN" dirty="0"/>
              <a:t>Improves performance by batching requests.</a:t>
            </a:r>
          </a:p>
          <a:p>
            <a:pPr marL="0" indent="0">
              <a:buNone/>
            </a:pPr>
            <a:r>
              <a:rPr lang="en-IN" b="1" dirty="0"/>
              <a:t>Disadvantages:</a:t>
            </a:r>
            <a:endParaRPr lang="en-IN" dirty="0"/>
          </a:p>
          <a:p>
            <a:pPr marL="457200" lvl="1" indent="0">
              <a:buNone/>
            </a:pPr>
            <a:r>
              <a:rPr lang="en-IN" dirty="0"/>
              <a:t>Adds complexity to the aggregator service.</a:t>
            </a:r>
          </a:p>
          <a:p>
            <a:pPr marL="457200" lvl="1" indent="0">
              <a:buNone/>
            </a:pPr>
            <a:r>
              <a:rPr lang="en-IN" dirty="0"/>
              <a:t>Potentially introduces bottlenecks.</a:t>
            </a:r>
          </a:p>
          <a:p>
            <a:pPr marL="0" indent="0">
              <a:buNone/>
            </a:pPr>
            <a:endParaRPr lang="en-IN" dirty="0"/>
          </a:p>
          <a:p>
            <a:endParaRPr lang="en-IN" dirty="0"/>
          </a:p>
        </p:txBody>
      </p:sp>
      <p:sp>
        <p:nvSpPr>
          <p:cNvPr id="5" name="TextBox 4"/>
          <p:cNvSpPr txBox="1"/>
          <p:nvPr/>
        </p:nvSpPr>
        <p:spPr>
          <a:xfrm>
            <a:off x="6164188" y="3652028"/>
            <a:ext cx="5339282" cy="923330"/>
          </a:xfrm>
          <a:prstGeom prst="rect">
            <a:avLst/>
          </a:prstGeom>
          <a:solidFill>
            <a:schemeClr val="accent4">
              <a:lumMod val="40000"/>
              <a:lumOff val="60000"/>
            </a:schemeClr>
          </a:solidFill>
        </p:spPr>
        <p:txBody>
          <a:bodyPr wrap="none" rtlCol="0">
            <a:spAutoFit/>
          </a:bodyPr>
          <a:lstStyle/>
          <a:p>
            <a:r>
              <a:rPr lang="en-IN" b="1" dirty="0"/>
              <a:t>Real-World Example:</a:t>
            </a:r>
            <a:endParaRPr lang="en-IN" dirty="0"/>
          </a:p>
          <a:p>
            <a:pPr lvl="0"/>
            <a:r>
              <a:rPr lang="en-IN" dirty="0"/>
              <a:t>A dashboard application that combines user data from </a:t>
            </a:r>
            <a:endParaRPr lang="en-IN" dirty="0" smtClean="0"/>
          </a:p>
          <a:p>
            <a:pPr lvl="0"/>
            <a:r>
              <a:rPr lang="en-IN" dirty="0" smtClean="0"/>
              <a:t>several </a:t>
            </a:r>
            <a:r>
              <a:rPr lang="en-IN" dirty="0" err="1"/>
              <a:t>microservices</a:t>
            </a:r>
            <a:r>
              <a:rPr lang="en-IN" dirty="0"/>
              <a:t> into one view.</a:t>
            </a:r>
          </a:p>
        </p:txBody>
      </p:sp>
    </p:spTree>
    <p:extLst>
      <p:ext uri="{BB962C8B-B14F-4D97-AF65-F5344CB8AC3E}">
        <p14:creationId xmlns:p14="http://schemas.microsoft.com/office/powerpoint/2010/main" val="4185196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Key Concepts of REST</a:t>
            </a:r>
            <a:r>
              <a:rPr lang="en-IN" dirty="0"/>
              <a:t/>
            </a:r>
            <a:br>
              <a:rPr lang="en-IN" dirty="0"/>
            </a:br>
            <a:endParaRPr lang="en-IN" dirty="0"/>
          </a:p>
        </p:txBody>
      </p:sp>
      <p:sp>
        <p:nvSpPr>
          <p:cNvPr id="3" name="Content Placeholder 2"/>
          <p:cNvSpPr>
            <a:spLocks noGrp="1"/>
          </p:cNvSpPr>
          <p:nvPr>
            <p:ph idx="1"/>
          </p:nvPr>
        </p:nvSpPr>
        <p:spPr>
          <a:xfrm>
            <a:off x="265176" y="1234440"/>
            <a:ext cx="11841480" cy="5239512"/>
          </a:xfrm>
        </p:spPr>
        <p:txBody>
          <a:bodyPr>
            <a:normAutofit fontScale="92500" lnSpcReduction="10000"/>
          </a:bodyPr>
          <a:lstStyle/>
          <a:p>
            <a:pPr lvl="0"/>
            <a:r>
              <a:rPr lang="en-IN" b="1" dirty="0"/>
              <a:t>Resources:</a:t>
            </a:r>
            <a:endParaRPr lang="en-IN" sz="2400" b="1" dirty="0"/>
          </a:p>
          <a:p>
            <a:pPr lvl="1"/>
            <a:r>
              <a:rPr lang="en-IN" b="1" dirty="0"/>
              <a:t>Resources are the key abstractions in REST and are represented by URIs (Uniform Resource Identifiers).</a:t>
            </a:r>
            <a:endParaRPr lang="en-IN" sz="2000" b="1" dirty="0"/>
          </a:p>
          <a:p>
            <a:pPr lvl="1"/>
            <a:r>
              <a:rPr lang="en-IN" b="1" dirty="0"/>
              <a:t>Example: In an e-commerce app, products, users, and orders are resources, represented by endpoints like:</a:t>
            </a:r>
            <a:endParaRPr lang="en-IN" sz="2000" b="1" dirty="0"/>
          </a:p>
          <a:p>
            <a:pPr lvl="2"/>
            <a:r>
              <a:rPr lang="en-IN" b="1" dirty="0"/>
              <a:t>/products</a:t>
            </a:r>
            <a:endParaRPr lang="en-IN" sz="2800" b="1" dirty="0"/>
          </a:p>
          <a:p>
            <a:pPr lvl="2"/>
            <a:r>
              <a:rPr lang="en-IN" b="1" dirty="0"/>
              <a:t>/users</a:t>
            </a:r>
            <a:endParaRPr lang="en-IN" sz="2800" b="1" dirty="0"/>
          </a:p>
          <a:p>
            <a:pPr lvl="2"/>
            <a:r>
              <a:rPr lang="en-IN" b="1" dirty="0"/>
              <a:t>/orders</a:t>
            </a:r>
            <a:endParaRPr lang="en-IN" sz="2800" b="1" dirty="0"/>
          </a:p>
          <a:p>
            <a:pPr lvl="0"/>
            <a:r>
              <a:rPr lang="en-IN" b="1" dirty="0" smtClean="0"/>
              <a:t>Representation</a:t>
            </a:r>
            <a:r>
              <a:rPr lang="en-IN" b="1" dirty="0"/>
              <a:t>:</a:t>
            </a:r>
            <a:endParaRPr lang="en-IN" sz="2400" b="1" dirty="0"/>
          </a:p>
          <a:p>
            <a:pPr lvl="1"/>
            <a:r>
              <a:rPr lang="en-IN" b="1" dirty="0"/>
              <a:t>A resource can have different representations (e.g., JSON, XML, or HTML).</a:t>
            </a:r>
            <a:endParaRPr lang="en-IN" sz="2000" b="1" dirty="0"/>
          </a:p>
          <a:p>
            <a:pPr lvl="1"/>
            <a:r>
              <a:rPr lang="en-IN" b="1" dirty="0"/>
              <a:t>Example: A product resource can be represented in JSON:</a:t>
            </a:r>
            <a:endParaRPr lang="en-IN" sz="2000" b="1" dirty="0"/>
          </a:p>
          <a:p>
            <a:pPr marL="1371600" lvl="3" indent="0">
              <a:buNone/>
            </a:pPr>
            <a:r>
              <a:rPr lang="en-IN" b="1" dirty="0" smtClean="0"/>
              <a:t>{</a:t>
            </a:r>
            <a:endParaRPr lang="en-IN" sz="2600" b="1" dirty="0"/>
          </a:p>
          <a:p>
            <a:pPr marL="1371600" lvl="3" indent="0">
              <a:buNone/>
            </a:pPr>
            <a:r>
              <a:rPr lang="en-IN" b="1" dirty="0"/>
              <a:t>    "id": 1,</a:t>
            </a:r>
            <a:endParaRPr lang="en-IN" sz="2600" b="1" dirty="0"/>
          </a:p>
          <a:p>
            <a:pPr marL="1371600" lvl="3" indent="0">
              <a:buNone/>
            </a:pPr>
            <a:r>
              <a:rPr lang="en-IN" b="1" dirty="0"/>
              <a:t>    "name": "Laptop",</a:t>
            </a:r>
            <a:endParaRPr lang="en-IN" sz="2600" b="1" dirty="0"/>
          </a:p>
          <a:p>
            <a:pPr marL="1371600" lvl="3" indent="0">
              <a:buNone/>
            </a:pPr>
            <a:r>
              <a:rPr lang="en-IN" b="1" dirty="0"/>
              <a:t>    "price": 999.99</a:t>
            </a:r>
            <a:endParaRPr lang="en-IN" sz="2600" b="1" dirty="0"/>
          </a:p>
          <a:p>
            <a:pPr marL="1371600" lvl="3" indent="0">
              <a:buNone/>
            </a:pPr>
            <a:r>
              <a:rPr lang="en-IN" b="1" dirty="0"/>
              <a:t>}</a:t>
            </a:r>
            <a:endParaRPr lang="en-IN" sz="2600" b="1" dirty="0"/>
          </a:p>
          <a:p>
            <a:endParaRPr lang="en-IN" b="1" dirty="0"/>
          </a:p>
        </p:txBody>
      </p:sp>
    </p:spTree>
    <p:extLst>
      <p:ext uri="{BB962C8B-B14F-4D97-AF65-F5344CB8AC3E}">
        <p14:creationId xmlns:p14="http://schemas.microsoft.com/office/powerpoint/2010/main" val="378675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500"/>
                                        <p:tgtEl>
                                          <p:spTgt spid="3">
                                            <p:txEl>
                                              <p:pRg st="7" end="7"/>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down)">
                                      <p:cBhvr>
                                        <p:cTn id="33" dur="500"/>
                                        <p:tgtEl>
                                          <p:spTgt spid="3">
                                            <p:txEl>
                                              <p:pRg st="8" end="8"/>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wipe(down)">
                                      <p:cBhvr>
                                        <p:cTn id="36" dur="500"/>
                                        <p:tgtEl>
                                          <p:spTgt spid="3">
                                            <p:txEl>
                                              <p:pRg st="9" end="9"/>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wipe(down)">
                                      <p:cBhvr>
                                        <p:cTn id="39" dur="500"/>
                                        <p:tgtEl>
                                          <p:spTgt spid="3">
                                            <p:txEl>
                                              <p:pRg st="10" end="10"/>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wipe(down)">
                                      <p:cBhvr>
                                        <p:cTn id="42" dur="500"/>
                                        <p:tgtEl>
                                          <p:spTgt spid="3">
                                            <p:txEl>
                                              <p:pRg st="11" end="11"/>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wipe(down)">
                                      <p:cBhvr>
                                        <p:cTn id="45" dur="500"/>
                                        <p:tgtEl>
                                          <p:spTgt spid="3">
                                            <p:txEl>
                                              <p:pRg st="12" end="12"/>
                                            </p:txEl>
                                          </p:spTgt>
                                        </p:tgtEl>
                                      </p:cBhvr>
                                    </p:animEffect>
                                  </p:childTnLst>
                                </p:cTn>
                              </p:par>
                              <p:par>
                                <p:cTn id="46" presetID="22" presetClass="entr" presetSubtype="4" fill="hold"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wipe(down)">
                                      <p:cBhvr>
                                        <p:cTn id="4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 Proxy API Pattern</a:t>
            </a:r>
            <a:r>
              <a:rPr lang="en-IN" dirty="0"/>
              <a:t/>
            </a:r>
            <a:br>
              <a:rPr lang="en-IN" dirty="0"/>
            </a:br>
            <a:endParaRPr lang="en-IN" dirty="0"/>
          </a:p>
        </p:txBody>
      </p:sp>
      <p:sp>
        <p:nvSpPr>
          <p:cNvPr id="3" name="Content Placeholder 2"/>
          <p:cNvSpPr>
            <a:spLocks noGrp="1"/>
          </p:cNvSpPr>
          <p:nvPr>
            <p:ph idx="1"/>
          </p:nvPr>
        </p:nvSpPr>
        <p:spPr>
          <a:xfrm>
            <a:off x="838200" y="1690688"/>
            <a:ext cx="10515600" cy="4673536"/>
          </a:xfrm>
        </p:spPr>
        <p:txBody>
          <a:bodyPr>
            <a:normAutofit fontScale="92500" lnSpcReduction="10000"/>
          </a:bodyPr>
          <a:lstStyle/>
          <a:p>
            <a:pPr marL="0" indent="0">
              <a:buNone/>
            </a:pPr>
            <a:r>
              <a:rPr lang="en-IN" b="1" dirty="0" smtClean="0"/>
              <a:t>Definition</a:t>
            </a:r>
            <a:r>
              <a:rPr lang="en-IN" dirty="0"/>
              <a:t>:</a:t>
            </a:r>
          </a:p>
          <a:p>
            <a:pPr marL="457200" lvl="1" indent="0">
              <a:buNone/>
            </a:pPr>
            <a:r>
              <a:rPr lang="en-IN" dirty="0"/>
              <a:t>A proxy service forwards client requests to the appropriate </a:t>
            </a:r>
            <a:r>
              <a:rPr lang="en-IN" dirty="0" err="1"/>
              <a:t>microservice</a:t>
            </a:r>
            <a:r>
              <a:rPr lang="en-IN" dirty="0"/>
              <a:t> without modifying them.</a:t>
            </a:r>
          </a:p>
          <a:p>
            <a:pPr marL="0" indent="0">
              <a:buNone/>
            </a:pPr>
            <a:r>
              <a:rPr lang="en-IN" b="1" dirty="0"/>
              <a:t>Features:</a:t>
            </a:r>
            <a:endParaRPr lang="en-IN" sz="3600" dirty="0"/>
          </a:p>
          <a:p>
            <a:pPr marL="457200" lvl="1" indent="0">
              <a:buNone/>
            </a:pPr>
            <a:r>
              <a:rPr lang="en-IN" b="1" dirty="0"/>
              <a:t>Request Routing</a:t>
            </a:r>
            <a:r>
              <a:rPr lang="en-IN" dirty="0"/>
              <a:t>:</a:t>
            </a:r>
            <a:endParaRPr lang="en-IN" sz="2000" dirty="0"/>
          </a:p>
          <a:p>
            <a:pPr marL="914400" lvl="2" indent="0">
              <a:buNone/>
            </a:pPr>
            <a:r>
              <a:rPr lang="en-IN" dirty="0"/>
              <a:t>Acts as a middle layer to route requests.</a:t>
            </a:r>
            <a:endParaRPr lang="en-IN" sz="1600" dirty="0"/>
          </a:p>
          <a:p>
            <a:pPr marL="457200" lvl="1" indent="0">
              <a:buNone/>
            </a:pPr>
            <a:r>
              <a:rPr lang="en-IN" b="1" dirty="0"/>
              <a:t>Minimal Overhead</a:t>
            </a:r>
            <a:r>
              <a:rPr lang="en-IN" dirty="0"/>
              <a:t>:</a:t>
            </a:r>
            <a:endParaRPr lang="en-IN" sz="2000" dirty="0"/>
          </a:p>
          <a:p>
            <a:pPr marL="914400" lvl="2" indent="0">
              <a:buNone/>
            </a:pPr>
            <a:r>
              <a:rPr lang="en-IN" dirty="0"/>
              <a:t>Does not perform transformations or aggregations.</a:t>
            </a:r>
            <a:endParaRPr lang="en-IN" sz="1600" dirty="0"/>
          </a:p>
          <a:p>
            <a:pPr marL="0" indent="0">
              <a:buNone/>
            </a:pPr>
            <a:r>
              <a:rPr lang="en-IN" b="1" dirty="0"/>
              <a:t>Advantages:</a:t>
            </a:r>
            <a:endParaRPr lang="en-IN" dirty="0"/>
          </a:p>
          <a:p>
            <a:pPr marL="457200" lvl="1" indent="0">
              <a:buNone/>
            </a:pPr>
            <a:r>
              <a:rPr lang="en-IN" dirty="0"/>
              <a:t>Simple to implement.</a:t>
            </a:r>
          </a:p>
          <a:p>
            <a:pPr marL="457200" lvl="1" indent="0">
              <a:buNone/>
            </a:pPr>
            <a:r>
              <a:rPr lang="en-IN" dirty="0"/>
              <a:t>Adds basic security and routing</a:t>
            </a:r>
            <a:r>
              <a:rPr lang="en-IN" dirty="0" smtClean="0"/>
              <a:t>.</a:t>
            </a:r>
          </a:p>
          <a:p>
            <a:pPr marL="0" indent="0">
              <a:buNone/>
            </a:pPr>
            <a:r>
              <a:rPr lang="en-IN" b="1" dirty="0" smtClean="0"/>
              <a:t>Disadvantages</a:t>
            </a:r>
            <a:r>
              <a:rPr lang="en-IN" b="1" dirty="0"/>
              <a:t>:</a:t>
            </a:r>
            <a:endParaRPr lang="en-IN" dirty="0"/>
          </a:p>
          <a:p>
            <a:pPr marL="457200" lvl="1" indent="0">
              <a:buNone/>
            </a:pPr>
            <a:r>
              <a:rPr lang="en-IN" dirty="0"/>
              <a:t>Lacks flexibility and advanced features of an API Gateway.</a:t>
            </a:r>
          </a:p>
        </p:txBody>
      </p:sp>
    </p:spTree>
    <p:extLst>
      <p:ext uri="{BB962C8B-B14F-4D97-AF65-F5344CB8AC3E}">
        <p14:creationId xmlns:p14="http://schemas.microsoft.com/office/powerpoint/2010/main" val="2017287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HTTP Response Status Codes</a:t>
            </a:r>
            <a:r>
              <a:rPr lang="en-IN" dirty="0"/>
              <a:t/>
            </a:r>
            <a:br>
              <a:rPr lang="en-IN"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74783899"/>
              </p:ext>
            </p:extLst>
          </p:nvPr>
        </p:nvGraphicFramePr>
        <p:xfrm>
          <a:off x="457200" y="1170432"/>
          <a:ext cx="11274552" cy="5376674"/>
        </p:xfrm>
        <a:graphic>
          <a:graphicData uri="http://schemas.openxmlformats.org/drawingml/2006/table">
            <a:tbl>
              <a:tblPr firstRow="1" firstCol="1" bandRow="1">
                <a:tableStyleId>{5C22544A-7EE6-4342-B048-85BDC9FD1C3A}</a:tableStyleId>
              </a:tblPr>
              <a:tblGrid>
                <a:gridCol w="3758184"/>
                <a:gridCol w="3758184"/>
                <a:gridCol w="3758184"/>
              </a:tblGrid>
              <a:tr h="591127">
                <a:tc>
                  <a:txBody>
                    <a:bodyPr/>
                    <a:lstStyle/>
                    <a:p>
                      <a:pPr algn="ctr">
                        <a:lnSpc>
                          <a:spcPct val="107000"/>
                        </a:lnSpc>
                        <a:spcAft>
                          <a:spcPts val="0"/>
                        </a:spcAft>
                      </a:pPr>
                      <a:r>
                        <a:rPr lang="en-IN" sz="2000" dirty="0">
                          <a:effectLst/>
                        </a:rPr>
                        <a:t>Category</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gn="ctr">
                        <a:lnSpc>
                          <a:spcPct val="107000"/>
                        </a:lnSpc>
                        <a:spcAft>
                          <a:spcPts val="0"/>
                        </a:spcAft>
                      </a:pPr>
                      <a:r>
                        <a:rPr lang="en-IN" sz="2000">
                          <a:effectLst/>
                        </a:rPr>
                        <a:t>Range</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gn="ctr">
                        <a:lnSpc>
                          <a:spcPct val="107000"/>
                        </a:lnSpc>
                        <a:spcAft>
                          <a:spcPts val="0"/>
                        </a:spcAft>
                      </a:pPr>
                      <a:r>
                        <a:rPr lang="en-IN" sz="2000">
                          <a:effectLst/>
                        </a:rPr>
                        <a:t>Meaning</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698045">
                <a:tc>
                  <a:txBody>
                    <a:bodyPr/>
                    <a:lstStyle/>
                    <a:p>
                      <a:pPr>
                        <a:lnSpc>
                          <a:spcPct val="107000"/>
                        </a:lnSpc>
                        <a:spcAft>
                          <a:spcPts val="0"/>
                        </a:spcAft>
                      </a:pPr>
                      <a:r>
                        <a:rPr lang="en-IN" sz="2000">
                          <a:effectLst/>
                        </a:rPr>
                        <a:t>1xx</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100–199</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Informational: Request received, continuing process.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1129819">
                <a:tc>
                  <a:txBody>
                    <a:bodyPr/>
                    <a:lstStyle/>
                    <a:p>
                      <a:pPr>
                        <a:lnSpc>
                          <a:spcPct val="107000"/>
                        </a:lnSpc>
                        <a:spcAft>
                          <a:spcPts val="0"/>
                        </a:spcAft>
                      </a:pPr>
                      <a:r>
                        <a:rPr lang="en-IN" sz="2000">
                          <a:effectLst/>
                        </a:rPr>
                        <a:t>2xx</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200–299</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Success: The request was successfully received, understood, and accepted.</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1129819">
                <a:tc>
                  <a:txBody>
                    <a:bodyPr/>
                    <a:lstStyle/>
                    <a:p>
                      <a:pPr>
                        <a:lnSpc>
                          <a:spcPct val="107000"/>
                        </a:lnSpc>
                        <a:spcAft>
                          <a:spcPts val="0"/>
                        </a:spcAft>
                      </a:pPr>
                      <a:r>
                        <a:rPr lang="en-IN" sz="2000">
                          <a:effectLst/>
                        </a:rPr>
                        <a:t>3xx</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300–399</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Redirection: The client must take additional action to complete the request.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1129819">
                <a:tc>
                  <a:txBody>
                    <a:bodyPr/>
                    <a:lstStyle/>
                    <a:p>
                      <a:pPr>
                        <a:lnSpc>
                          <a:spcPct val="107000"/>
                        </a:lnSpc>
                        <a:spcAft>
                          <a:spcPts val="0"/>
                        </a:spcAft>
                      </a:pPr>
                      <a:r>
                        <a:rPr lang="en-IN" sz="2000">
                          <a:effectLst/>
                        </a:rPr>
                        <a:t>4xx</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dirty="0">
                          <a:effectLst/>
                        </a:rPr>
                        <a:t>400–499</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Client Error: The request contains bad syntax or cannot be fulfilled.</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698045">
                <a:tc>
                  <a:txBody>
                    <a:bodyPr/>
                    <a:lstStyle/>
                    <a:p>
                      <a:pPr>
                        <a:lnSpc>
                          <a:spcPct val="107000"/>
                        </a:lnSpc>
                        <a:spcAft>
                          <a:spcPts val="0"/>
                        </a:spcAft>
                      </a:pPr>
                      <a:r>
                        <a:rPr lang="en-IN" sz="2000">
                          <a:effectLst/>
                        </a:rPr>
                        <a:t>5xx</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500–599</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dirty="0">
                          <a:effectLst/>
                        </a:rPr>
                        <a:t>Server Error: The server failed to </a:t>
                      </a:r>
                      <a:r>
                        <a:rPr lang="en-IN" sz="2000" dirty="0" err="1">
                          <a:effectLst/>
                        </a:rPr>
                        <a:t>fulfill</a:t>
                      </a:r>
                      <a:r>
                        <a:rPr lang="en-IN" sz="2000" dirty="0">
                          <a:effectLst/>
                        </a:rPr>
                        <a:t> a valid request.</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bl>
          </a:graphicData>
        </a:graphic>
      </p:graphicFrame>
    </p:spTree>
    <p:extLst>
      <p:ext uri="{BB962C8B-B14F-4D97-AF65-F5344CB8AC3E}">
        <p14:creationId xmlns:p14="http://schemas.microsoft.com/office/powerpoint/2010/main" val="26717148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1xx Informational</a:t>
            </a:r>
            <a:r>
              <a:rPr lang="en-IN" dirty="0"/>
              <a:t/>
            </a:r>
            <a:br>
              <a:rPr lang="en-IN" dirty="0"/>
            </a:br>
            <a:r>
              <a:rPr lang="en-IN" dirty="0"/>
              <a:t/>
            </a:r>
            <a:br>
              <a:rPr lang="en-IN"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8895561"/>
              </p:ext>
            </p:extLst>
          </p:nvPr>
        </p:nvGraphicFramePr>
        <p:xfrm>
          <a:off x="913614" y="2007158"/>
          <a:ext cx="10515600" cy="3931919"/>
        </p:xfrm>
        <a:graphic>
          <a:graphicData uri="http://schemas.openxmlformats.org/drawingml/2006/table">
            <a:tbl>
              <a:tblPr firstRow="1" firstCol="1" bandRow="1">
                <a:tableStyleId>{5C22544A-7EE6-4342-B048-85BDC9FD1C3A}</a:tableStyleId>
              </a:tblPr>
              <a:tblGrid>
                <a:gridCol w="3505200"/>
                <a:gridCol w="3505200"/>
                <a:gridCol w="3505200"/>
              </a:tblGrid>
              <a:tr h="583901">
                <a:tc>
                  <a:txBody>
                    <a:bodyPr/>
                    <a:lstStyle/>
                    <a:p>
                      <a:pPr algn="ctr">
                        <a:lnSpc>
                          <a:spcPct val="107000"/>
                        </a:lnSpc>
                        <a:spcAft>
                          <a:spcPts val="0"/>
                        </a:spcAft>
                      </a:pPr>
                      <a:r>
                        <a:rPr lang="en-IN" sz="2000" dirty="0">
                          <a:effectLst/>
                        </a:rPr>
                        <a:t>Code</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gn="ctr">
                        <a:lnSpc>
                          <a:spcPct val="107000"/>
                        </a:lnSpc>
                        <a:spcAft>
                          <a:spcPts val="0"/>
                        </a:spcAft>
                      </a:pPr>
                      <a:r>
                        <a:rPr lang="en-IN" sz="2000">
                          <a:effectLst/>
                        </a:rPr>
                        <a:t>Description</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gn="ctr">
                        <a:lnSpc>
                          <a:spcPct val="107000"/>
                        </a:lnSpc>
                        <a:spcAft>
                          <a:spcPts val="0"/>
                        </a:spcAft>
                      </a:pPr>
                      <a:r>
                        <a:rPr lang="en-IN" sz="2000">
                          <a:effectLst/>
                        </a:rPr>
                        <a:t>Meaning</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1116006">
                <a:tc>
                  <a:txBody>
                    <a:bodyPr/>
                    <a:lstStyle/>
                    <a:p>
                      <a:pPr>
                        <a:lnSpc>
                          <a:spcPct val="107000"/>
                        </a:lnSpc>
                        <a:spcAft>
                          <a:spcPts val="0"/>
                        </a:spcAft>
                      </a:pPr>
                      <a:r>
                        <a:rPr lang="en-IN" sz="2000">
                          <a:effectLst/>
                        </a:rPr>
                        <a:t>100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dirty="0">
                          <a:effectLst/>
                        </a:rPr>
                        <a:t>Continue</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The server received the initial request part; the client should continue.</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1116006">
                <a:tc>
                  <a:txBody>
                    <a:bodyPr/>
                    <a:lstStyle/>
                    <a:p>
                      <a:pPr>
                        <a:lnSpc>
                          <a:spcPct val="107000"/>
                        </a:lnSpc>
                        <a:spcAft>
                          <a:spcPts val="0"/>
                        </a:spcAft>
                      </a:pPr>
                      <a:r>
                        <a:rPr lang="en-IN" sz="2000">
                          <a:effectLst/>
                        </a:rPr>
                        <a:t>101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Switching Protocols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The server agrees to switch to a different protocol as requested by the client.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1116006">
                <a:tc>
                  <a:txBody>
                    <a:bodyPr/>
                    <a:lstStyle/>
                    <a:p>
                      <a:pPr>
                        <a:lnSpc>
                          <a:spcPct val="107000"/>
                        </a:lnSpc>
                        <a:spcAft>
                          <a:spcPts val="0"/>
                        </a:spcAft>
                      </a:pPr>
                      <a:r>
                        <a:rPr lang="en-IN" sz="2000" dirty="0">
                          <a:effectLst/>
                        </a:rPr>
                        <a:t>102</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Processing (WebDAV)</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dirty="0">
                          <a:effectLst/>
                        </a:rPr>
                        <a:t>The server has received and is processing the request but no response is available yet.</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bl>
          </a:graphicData>
        </a:graphic>
      </p:graphicFrame>
      <p:sp>
        <p:nvSpPr>
          <p:cNvPr id="5" name="TextBox 4"/>
          <p:cNvSpPr txBox="1"/>
          <p:nvPr/>
        </p:nvSpPr>
        <p:spPr>
          <a:xfrm>
            <a:off x="838200" y="778425"/>
            <a:ext cx="8581132" cy="830997"/>
          </a:xfrm>
          <a:prstGeom prst="rect">
            <a:avLst/>
          </a:prstGeom>
          <a:noFill/>
        </p:spPr>
        <p:txBody>
          <a:bodyPr wrap="none" rtlCol="0">
            <a:spAutoFit/>
          </a:bodyPr>
          <a:lstStyle/>
          <a:p>
            <a:r>
              <a:rPr lang="en-IN" sz="2400" dirty="0" smtClean="0"/>
              <a:t>1xx codes are rarely used in practice and are mainly relevant </a:t>
            </a:r>
            <a:r>
              <a:rPr lang="en-IN" sz="2400" dirty="0" smtClean="0"/>
              <a:t>during</a:t>
            </a:r>
          </a:p>
          <a:p>
            <a:r>
              <a:rPr lang="en-IN" sz="2400" dirty="0" smtClean="0"/>
              <a:t> </a:t>
            </a:r>
            <a:r>
              <a:rPr lang="en-IN" sz="2400" dirty="0" smtClean="0"/>
              <a:t>intermediate stages of request handling.</a:t>
            </a:r>
            <a:endParaRPr lang="en-IN" sz="2400" dirty="0"/>
          </a:p>
        </p:txBody>
      </p:sp>
    </p:spTree>
    <p:extLst>
      <p:ext uri="{BB962C8B-B14F-4D97-AF65-F5344CB8AC3E}">
        <p14:creationId xmlns:p14="http://schemas.microsoft.com/office/powerpoint/2010/main" val="32330160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Calibri" panose="020F0502020204030204" pitchFamily="34" charset="0"/>
                <a:ea typeface="Times New Roman" panose="02020603050405020304" pitchFamily="18" charset="0"/>
                <a:cs typeface="Mangal" panose="02040503050203030202" pitchFamily="18" charset="0"/>
              </a:rPr>
              <a:t>2xx Success</a:t>
            </a:r>
            <a:r>
              <a:rPr lang="en-US" altLang="en-US" sz="2400" dirty="0"/>
              <a:t/>
            </a:r>
            <a:br>
              <a:rPr lang="en-US" altLang="en-US" sz="2400"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63392495"/>
              </p:ext>
            </p:extLst>
          </p:nvPr>
        </p:nvGraphicFramePr>
        <p:xfrm>
          <a:off x="1" y="1875933"/>
          <a:ext cx="12113442" cy="4602451"/>
        </p:xfrm>
        <a:graphic>
          <a:graphicData uri="http://schemas.openxmlformats.org/drawingml/2006/table">
            <a:tbl>
              <a:tblPr firstRow="1" firstCol="1" bandRow="1">
                <a:tableStyleId>{5C22544A-7EE6-4342-B048-85BDC9FD1C3A}</a:tableStyleId>
              </a:tblPr>
              <a:tblGrid>
                <a:gridCol w="4037814"/>
                <a:gridCol w="4037814"/>
                <a:gridCol w="4037814"/>
              </a:tblGrid>
              <a:tr h="286458">
                <a:tc>
                  <a:txBody>
                    <a:bodyPr/>
                    <a:lstStyle/>
                    <a:p>
                      <a:pPr algn="ctr">
                        <a:lnSpc>
                          <a:spcPct val="107000"/>
                        </a:lnSpc>
                        <a:spcAft>
                          <a:spcPts val="0"/>
                        </a:spcAft>
                      </a:pPr>
                      <a:r>
                        <a:rPr lang="en-IN" sz="2000" dirty="0">
                          <a:effectLst/>
                        </a:rPr>
                        <a:t>Code</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gn="ctr">
                        <a:lnSpc>
                          <a:spcPct val="107000"/>
                        </a:lnSpc>
                        <a:spcAft>
                          <a:spcPts val="0"/>
                        </a:spcAft>
                      </a:pPr>
                      <a:r>
                        <a:rPr lang="en-IN" sz="2000">
                          <a:effectLst/>
                        </a:rPr>
                        <a:t>Description</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gn="ctr">
                        <a:lnSpc>
                          <a:spcPct val="107000"/>
                        </a:lnSpc>
                        <a:spcAft>
                          <a:spcPts val="0"/>
                        </a:spcAft>
                      </a:pPr>
                      <a:r>
                        <a:rPr lang="en-IN" sz="2000">
                          <a:effectLst/>
                        </a:rPr>
                        <a:t>Meaning</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851453">
                <a:tc>
                  <a:txBody>
                    <a:bodyPr/>
                    <a:lstStyle/>
                    <a:p>
                      <a:pPr>
                        <a:lnSpc>
                          <a:spcPct val="107000"/>
                        </a:lnSpc>
                        <a:spcAft>
                          <a:spcPts val="0"/>
                        </a:spcAft>
                      </a:pPr>
                      <a:r>
                        <a:rPr lang="en-IN" sz="2000" dirty="0">
                          <a:effectLst/>
                        </a:rPr>
                        <a:t>200</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OK</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The request was successful, and the response contains the requested data.</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851453">
                <a:tc>
                  <a:txBody>
                    <a:bodyPr/>
                    <a:lstStyle/>
                    <a:p>
                      <a:pPr>
                        <a:lnSpc>
                          <a:spcPct val="107000"/>
                        </a:lnSpc>
                        <a:spcAft>
                          <a:spcPts val="0"/>
                        </a:spcAft>
                      </a:pPr>
                      <a:r>
                        <a:rPr lang="en-IN" sz="2000">
                          <a:effectLst/>
                        </a:rPr>
                        <a:t>201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Created</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The request was successful, and a new resource was created.</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851453">
                <a:tc>
                  <a:txBody>
                    <a:bodyPr/>
                    <a:lstStyle/>
                    <a:p>
                      <a:pPr>
                        <a:lnSpc>
                          <a:spcPct val="107000"/>
                        </a:lnSpc>
                        <a:spcAft>
                          <a:spcPts val="0"/>
                        </a:spcAft>
                      </a:pPr>
                      <a:r>
                        <a:rPr lang="en-IN" sz="2000">
                          <a:effectLst/>
                        </a:rPr>
                        <a:t>202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Accepted</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The request has been accepted but not yet processed.</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851453">
                <a:tc>
                  <a:txBody>
                    <a:bodyPr/>
                    <a:lstStyle/>
                    <a:p>
                      <a:pPr>
                        <a:lnSpc>
                          <a:spcPct val="107000"/>
                        </a:lnSpc>
                        <a:spcAft>
                          <a:spcPts val="0"/>
                        </a:spcAft>
                      </a:pPr>
                      <a:r>
                        <a:rPr lang="en-IN" sz="2000">
                          <a:effectLst/>
                        </a:rPr>
                        <a:t>204</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No Content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The server successfully processed the request, but no content is returned.</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851453">
                <a:tc>
                  <a:txBody>
                    <a:bodyPr/>
                    <a:lstStyle/>
                    <a:p>
                      <a:pPr>
                        <a:lnSpc>
                          <a:spcPct val="107000"/>
                        </a:lnSpc>
                        <a:spcAft>
                          <a:spcPts val="0"/>
                        </a:spcAft>
                      </a:pPr>
                      <a:r>
                        <a:rPr lang="en-IN" sz="2000" dirty="0">
                          <a:effectLst/>
                        </a:rPr>
                        <a:t>206</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Partial Content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dirty="0">
                          <a:effectLst/>
                        </a:rPr>
                        <a:t>The server is delivering only part of the resource due to a range header.</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bl>
          </a:graphicData>
        </a:graphic>
      </p:graphicFrame>
      <p:sp>
        <p:nvSpPr>
          <p:cNvPr id="5" name="Rectangle 1"/>
          <p:cNvSpPr>
            <a:spLocks noChangeArrowheads="1"/>
          </p:cNvSpPr>
          <p:nvPr/>
        </p:nvSpPr>
        <p:spPr bwMode="auto">
          <a:xfrm>
            <a:off x="838200" y="1334153"/>
            <a:ext cx="90222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Indicates that the request was successfully processed.</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22599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Calibri" panose="020F0502020204030204" pitchFamily="34" charset="0"/>
                <a:ea typeface="Times New Roman" panose="02020603050405020304" pitchFamily="18" charset="0"/>
                <a:cs typeface="Mangal" panose="02040503050203030202" pitchFamily="18" charset="0"/>
              </a:rPr>
              <a:t>3xx Redirection</a:t>
            </a:r>
            <a:r>
              <a:rPr lang="en-US" altLang="en-US" sz="2400" dirty="0"/>
              <a:t/>
            </a:r>
            <a:br>
              <a:rPr lang="en-US" altLang="en-US" sz="2400"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6384771"/>
              </p:ext>
            </p:extLst>
          </p:nvPr>
        </p:nvGraphicFramePr>
        <p:xfrm>
          <a:off x="173736" y="1783081"/>
          <a:ext cx="11942064" cy="4680204"/>
        </p:xfrm>
        <a:graphic>
          <a:graphicData uri="http://schemas.openxmlformats.org/drawingml/2006/table">
            <a:tbl>
              <a:tblPr firstRow="1" firstCol="1" bandRow="1">
                <a:tableStyleId>{5C22544A-7EE6-4342-B048-85BDC9FD1C3A}</a:tableStyleId>
              </a:tblPr>
              <a:tblGrid>
                <a:gridCol w="3980688"/>
                <a:gridCol w="3980688"/>
                <a:gridCol w="3980688"/>
              </a:tblGrid>
              <a:tr h="317507">
                <a:tc>
                  <a:txBody>
                    <a:bodyPr/>
                    <a:lstStyle/>
                    <a:p>
                      <a:pPr algn="ctr">
                        <a:lnSpc>
                          <a:spcPct val="107000"/>
                        </a:lnSpc>
                        <a:spcAft>
                          <a:spcPts val="0"/>
                        </a:spcAft>
                      </a:pPr>
                      <a:r>
                        <a:rPr lang="en-IN" sz="2000">
                          <a:effectLst/>
                        </a:rPr>
                        <a:t>Code</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gn="ctr">
                        <a:lnSpc>
                          <a:spcPct val="107000"/>
                        </a:lnSpc>
                        <a:spcAft>
                          <a:spcPts val="0"/>
                        </a:spcAft>
                      </a:pPr>
                      <a:r>
                        <a:rPr lang="en-IN" sz="2000">
                          <a:effectLst/>
                        </a:rPr>
                        <a:t>Description</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gn="ctr">
                        <a:lnSpc>
                          <a:spcPct val="107000"/>
                        </a:lnSpc>
                        <a:spcAft>
                          <a:spcPts val="0"/>
                        </a:spcAft>
                      </a:pPr>
                      <a:r>
                        <a:rPr lang="en-IN" sz="2000">
                          <a:effectLst/>
                        </a:rPr>
                        <a:t>Meaning</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606849">
                <a:tc>
                  <a:txBody>
                    <a:bodyPr/>
                    <a:lstStyle/>
                    <a:p>
                      <a:pPr>
                        <a:lnSpc>
                          <a:spcPct val="107000"/>
                        </a:lnSpc>
                        <a:spcAft>
                          <a:spcPts val="0"/>
                        </a:spcAft>
                      </a:pPr>
                      <a:r>
                        <a:rPr lang="en-IN" sz="2000">
                          <a:effectLst/>
                        </a:rPr>
                        <a:t>301</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Moved Permanently</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The requested resource has been permanently moved to a new URI.</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606849">
                <a:tc>
                  <a:txBody>
                    <a:bodyPr/>
                    <a:lstStyle/>
                    <a:p>
                      <a:pPr>
                        <a:lnSpc>
                          <a:spcPct val="107000"/>
                        </a:lnSpc>
                        <a:spcAft>
                          <a:spcPts val="0"/>
                        </a:spcAft>
                      </a:pPr>
                      <a:r>
                        <a:rPr lang="en-IN" sz="2000">
                          <a:effectLst/>
                        </a:rPr>
                        <a:t>302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Found</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The requested resource resides temporarily at a different URI.</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606849">
                <a:tc>
                  <a:txBody>
                    <a:bodyPr/>
                    <a:lstStyle/>
                    <a:p>
                      <a:pPr>
                        <a:lnSpc>
                          <a:spcPct val="107000"/>
                        </a:lnSpc>
                        <a:spcAft>
                          <a:spcPts val="0"/>
                        </a:spcAft>
                      </a:pPr>
                      <a:r>
                        <a:rPr lang="en-IN" sz="2000">
                          <a:effectLst/>
                        </a:rPr>
                        <a:t>304</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Not Modified</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The requested resource has not been modified; the client can use cached data.</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606849">
                <a:tc>
                  <a:txBody>
                    <a:bodyPr/>
                    <a:lstStyle/>
                    <a:p>
                      <a:pPr>
                        <a:lnSpc>
                          <a:spcPct val="107000"/>
                        </a:lnSpc>
                        <a:spcAft>
                          <a:spcPts val="0"/>
                        </a:spcAft>
                      </a:pPr>
                      <a:r>
                        <a:rPr lang="en-IN" sz="2000">
                          <a:effectLst/>
                        </a:rPr>
                        <a:t>307</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Temporary Redirect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The resource is temporarily moved to another URI; the method should not change.</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606849">
                <a:tc>
                  <a:txBody>
                    <a:bodyPr/>
                    <a:lstStyle/>
                    <a:p>
                      <a:pPr>
                        <a:lnSpc>
                          <a:spcPct val="107000"/>
                        </a:lnSpc>
                        <a:spcAft>
                          <a:spcPts val="0"/>
                        </a:spcAft>
                      </a:pPr>
                      <a:r>
                        <a:rPr lang="en-IN" sz="2000">
                          <a:effectLst/>
                        </a:rPr>
                        <a:t>308</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Permanent Redirect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dirty="0">
                          <a:effectLst/>
                        </a:rPr>
                        <a:t>The resource is permanently moved to another URI; the method should not change.</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bl>
          </a:graphicData>
        </a:graphic>
      </p:graphicFrame>
      <p:sp>
        <p:nvSpPr>
          <p:cNvPr id="5" name="Rectangle 1"/>
          <p:cNvSpPr>
            <a:spLocks noChangeArrowheads="1"/>
          </p:cNvSpPr>
          <p:nvPr/>
        </p:nvSpPr>
        <p:spPr bwMode="auto">
          <a:xfrm>
            <a:off x="838200" y="1185535"/>
            <a:ext cx="97301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Indicates </a:t>
            </a:r>
            <a:r>
              <a:rPr kumimoji="0" lang="en-US" altLang="en-US" sz="24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that further action is needed by the client to complete the request.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32364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66979"/>
          </a:xfrm>
        </p:spPr>
        <p:txBody>
          <a:bodyPr>
            <a:normAutofit fontScale="90000"/>
          </a:bodyPr>
          <a:lstStyle/>
          <a:p>
            <a:r>
              <a:rPr lang="en-US" altLang="en-US" b="1" dirty="0">
                <a:latin typeface="Calibri" panose="020F0502020204030204" pitchFamily="34" charset="0"/>
                <a:ea typeface="Times New Roman" panose="02020603050405020304" pitchFamily="18" charset="0"/>
                <a:cs typeface="Mangal" panose="02040503050203030202" pitchFamily="18" charset="0"/>
              </a:rPr>
              <a:t>4xx Client Errors</a:t>
            </a:r>
            <a:r>
              <a:rPr lang="en-US" altLang="en-US" sz="2400" dirty="0"/>
              <a:t/>
            </a:r>
            <a:br>
              <a:rPr lang="en-US" altLang="en-US" sz="2400"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10383825"/>
              </p:ext>
            </p:extLst>
          </p:nvPr>
        </p:nvGraphicFramePr>
        <p:xfrm>
          <a:off x="109728" y="1197861"/>
          <a:ext cx="12082272" cy="5337243"/>
        </p:xfrm>
        <a:graphic>
          <a:graphicData uri="http://schemas.openxmlformats.org/drawingml/2006/table">
            <a:tbl>
              <a:tblPr firstRow="1" firstCol="1" bandRow="1">
                <a:tableStyleId>{5C22544A-7EE6-4342-B048-85BDC9FD1C3A}</a:tableStyleId>
              </a:tblPr>
              <a:tblGrid>
                <a:gridCol w="4027424"/>
                <a:gridCol w="4027424"/>
                <a:gridCol w="4027424"/>
              </a:tblGrid>
              <a:tr h="289667">
                <a:tc>
                  <a:txBody>
                    <a:bodyPr/>
                    <a:lstStyle/>
                    <a:p>
                      <a:pPr algn="ctr">
                        <a:lnSpc>
                          <a:spcPct val="107000"/>
                        </a:lnSpc>
                        <a:spcAft>
                          <a:spcPts val="0"/>
                        </a:spcAft>
                      </a:pPr>
                      <a:r>
                        <a:rPr lang="en-IN" sz="1800">
                          <a:effectLst/>
                        </a:rPr>
                        <a:t>Code</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gn="ctr">
                        <a:lnSpc>
                          <a:spcPct val="107000"/>
                        </a:lnSpc>
                        <a:spcAft>
                          <a:spcPts val="0"/>
                        </a:spcAft>
                      </a:pPr>
                      <a:r>
                        <a:rPr lang="en-IN" sz="1800">
                          <a:effectLst/>
                        </a:rPr>
                        <a:t>Description</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gn="ctr">
                        <a:lnSpc>
                          <a:spcPct val="107000"/>
                        </a:lnSpc>
                        <a:spcAft>
                          <a:spcPts val="0"/>
                        </a:spcAft>
                      </a:pPr>
                      <a:r>
                        <a:rPr lang="en-IN" sz="1800">
                          <a:effectLst/>
                        </a:rPr>
                        <a:t>Meaning</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553640">
                <a:tc>
                  <a:txBody>
                    <a:bodyPr/>
                    <a:lstStyle/>
                    <a:p>
                      <a:pPr>
                        <a:lnSpc>
                          <a:spcPct val="107000"/>
                        </a:lnSpc>
                        <a:spcAft>
                          <a:spcPts val="0"/>
                        </a:spcAft>
                      </a:pPr>
                      <a:r>
                        <a:rPr lang="en-IN" sz="1800">
                          <a:effectLst/>
                        </a:rPr>
                        <a:t>400</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1800">
                          <a:effectLst/>
                        </a:rPr>
                        <a:t>Bad Request</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1800">
                          <a:effectLst/>
                        </a:rPr>
                        <a:t>The server cannot process the request due to client-side syntax errors.</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553640">
                <a:tc>
                  <a:txBody>
                    <a:bodyPr/>
                    <a:lstStyle/>
                    <a:p>
                      <a:pPr>
                        <a:lnSpc>
                          <a:spcPct val="107000"/>
                        </a:lnSpc>
                        <a:spcAft>
                          <a:spcPts val="0"/>
                        </a:spcAft>
                      </a:pPr>
                      <a:r>
                        <a:rPr lang="en-IN" sz="1800">
                          <a:effectLst/>
                        </a:rPr>
                        <a:t>401</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1800">
                          <a:effectLst/>
                        </a:rPr>
                        <a:t>Unauthorized</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1800">
                          <a:effectLst/>
                        </a:rPr>
                        <a:t>Authentication is required and has failed or not been provided.</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553640">
                <a:tc>
                  <a:txBody>
                    <a:bodyPr/>
                    <a:lstStyle/>
                    <a:p>
                      <a:pPr>
                        <a:lnSpc>
                          <a:spcPct val="107000"/>
                        </a:lnSpc>
                        <a:spcAft>
                          <a:spcPts val="0"/>
                        </a:spcAft>
                      </a:pPr>
                      <a:r>
                        <a:rPr lang="en-IN" sz="1800">
                          <a:effectLst/>
                        </a:rPr>
                        <a:t>403</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1800">
                          <a:effectLst/>
                        </a:rPr>
                        <a:t>Forbidden</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1800">
                          <a:effectLst/>
                        </a:rPr>
                        <a:t>The client is authenticated but does not have permission to access the resource.</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289667">
                <a:tc>
                  <a:txBody>
                    <a:bodyPr/>
                    <a:lstStyle/>
                    <a:p>
                      <a:pPr>
                        <a:lnSpc>
                          <a:spcPct val="107000"/>
                        </a:lnSpc>
                        <a:spcAft>
                          <a:spcPts val="0"/>
                        </a:spcAft>
                      </a:pPr>
                      <a:r>
                        <a:rPr lang="en-IN" sz="1800">
                          <a:effectLst/>
                        </a:rPr>
                        <a:t>404</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1800">
                          <a:effectLst/>
                        </a:rPr>
                        <a:t>Not Found</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1800">
                          <a:effectLst/>
                        </a:rPr>
                        <a:t>The requested resource does not exist on the server.</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553640">
                <a:tc>
                  <a:txBody>
                    <a:bodyPr/>
                    <a:lstStyle/>
                    <a:p>
                      <a:pPr>
                        <a:lnSpc>
                          <a:spcPct val="107000"/>
                        </a:lnSpc>
                        <a:spcAft>
                          <a:spcPts val="0"/>
                        </a:spcAft>
                      </a:pPr>
                      <a:r>
                        <a:rPr lang="en-IN" sz="1800">
                          <a:effectLst/>
                        </a:rPr>
                        <a:t>405</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1800">
                          <a:effectLst/>
                        </a:rPr>
                        <a:t>Method Not Allowed</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1800">
                          <a:effectLst/>
                        </a:rPr>
                        <a:t>The HTTP method used is not allowed for the requested resource.</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553640">
                <a:tc>
                  <a:txBody>
                    <a:bodyPr/>
                    <a:lstStyle/>
                    <a:p>
                      <a:pPr>
                        <a:lnSpc>
                          <a:spcPct val="107000"/>
                        </a:lnSpc>
                        <a:spcAft>
                          <a:spcPts val="0"/>
                        </a:spcAft>
                      </a:pPr>
                      <a:r>
                        <a:rPr lang="en-IN" sz="1800">
                          <a:effectLst/>
                        </a:rPr>
                        <a:t>409</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1800">
                          <a:effectLst/>
                        </a:rPr>
                        <a:t>Conflict</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1800">
                          <a:effectLst/>
                        </a:rPr>
                        <a:t>The request could not be completed due to a conflict with the current state of the resource.</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553640">
                <a:tc>
                  <a:txBody>
                    <a:bodyPr/>
                    <a:lstStyle/>
                    <a:p>
                      <a:pPr>
                        <a:lnSpc>
                          <a:spcPct val="107000"/>
                        </a:lnSpc>
                        <a:spcAft>
                          <a:spcPts val="0"/>
                        </a:spcAft>
                      </a:pPr>
                      <a:r>
                        <a:rPr lang="en-IN" sz="1800">
                          <a:effectLst/>
                        </a:rPr>
                        <a:t>413</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1800">
                          <a:effectLst/>
                        </a:rPr>
                        <a:t>Payload Too Large</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1800">
                          <a:effectLst/>
                        </a:rPr>
                        <a:t>The request entity is larger than the server is willing or able to process.</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553640">
                <a:tc>
                  <a:txBody>
                    <a:bodyPr/>
                    <a:lstStyle/>
                    <a:p>
                      <a:pPr>
                        <a:lnSpc>
                          <a:spcPct val="107000"/>
                        </a:lnSpc>
                        <a:spcAft>
                          <a:spcPts val="0"/>
                        </a:spcAft>
                      </a:pPr>
                      <a:r>
                        <a:rPr lang="en-IN" sz="1800">
                          <a:effectLst/>
                        </a:rPr>
                        <a:t>429</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1800">
                          <a:effectLst/>
                        </a:rPr>
                        <a:t>Too Many Requests</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1800" dirty="0">
                          <a:effectLst/>
                        </a:rPr>
                        <a:t>The client has sent too many requests in a given amount of time (rate limiting).</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bl>
          </a:graphicData>
        </a:graphic>
      </p:graphicFrame>
      <p:sp>
        <p:nvSpPr>
          <p:cNvPr id="5" name="Rectangle 1"/>
          <p:cNvSpPr>
            <a:spLocks noChangeArrowheads="1"/>
          </p:cNvSpPr>
          <p:nvPr/>
        </p:nvSpPr>
        <p:spPr bwMode="auto">
          <a:xfrm>
            <a:off x="838200" y="537059"/>
            <a:ext cx="81747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Indicates </a:t>
            </a:r>
            <a:r>
              <a:rPr kumimoji="0" lang="en-US" altLang="en-US" sz="20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an error caused by the client (e.g., bad input, unauthorized access).</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35506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Calibri" panose="020F0502020204030204" pitchFamily="34" charset="0"/>
                <a:ea typeface="Times New Roman" panose="02020603050405020304" pitchFamily="18" charset="0"/>
                <a:cs typeface="Mangal" panose="02040503050203030202" pitchFamily="18" charset="0"/>
              </a:rPr>
              <a:t>5xx Server Errors</a:t>
            </a:r>
            <a:r>
              <a:rPr lang="en-US" altLang="en-US" sz="2400" dirty="0"/>
              <a:t/>
            </a:r>
            <a:br>
              <a:rPr lang="en-US" altLang="en-US" sz="2400"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8540988"/>
              </p:ext>
            </p:extLst>
          </p:nvPr>
        </p:nvGraphicFramePr>
        <p:xfrm>
          <a:off x="118872" y="1690690"/>
          <a:ext cx="12073128" cy="4924044"/>
        </p:xfrm>
        <a:graphic>
          <a:graphicData uri="http://schemas.openxmlformats.org/drawingml/2006/table">
            <a:tbl>
              <a:tblPr firstRow="1" firstCol="1" bandRow="1">
                <a:tableStyleId>{5C22544A-7EE6-4342-B048-85BDC9FD1C3A}</a:tableStyleId>
              </a:tblPr>
              <a:tblGrid>
                <a:gridCol w="4024376"/>
                <a:gridCol w="4024376"/>
                <a:gridCol w="4024376"/>
              </a:tblGrid>
              <a:tr h="311427">
                <a:tc>
                  <a:txBody>
                    <a:bodyPr/>
                    <a:lstStyle/>
                    <a:p>
                      <a:pPr algn="ctr">
                        <a:lnSpc>
                          <a:spcPct val="107000"/>
                        </a:lnSpc>
                        <a:spcAft>
                          <a:spcPts val="0"/>
                        </a:spcAft>
                      </a:pPr>
                      <a:r>
                        <a:rPr lang="en-IN" sz="2000" dirty="0">
                          <a:effectLst/>
                        </a:rPr>
                        <a:t>Code</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gn="ctr">
                        <a:lnSpc>
                          <a:spcPct val="107000"/>
                        </a:lnSpc>
                        <a:spcAft>
                          <a:spcPts val="0"/>
                        </a:spcAft>
                      </a:pPr>
                      <a:r>
                        <a:rPr lang="en-IN" sz="2000">
                          <a:effectLst/>
                        </a:rPr>
                        <a:t>Description</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gn="ctr">
                        <a:lnSpc>
                          <a:spcPct val="107000"/>
                        </a:lnSpc>
                        <a:spcAft>
                          <a:spcPts val="0"/>
                        </a:spcAft>
                      </a:pPr>
                      <a:r>
                        <a:rPr lang="en-IN" sz="2000">
                          <a:effectLst/>
                        </a:rPr>
                        <a:t>Meaning</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925669">
                <a:tc>
                  <a:txBody>
                    <a:bodyPr/>
                    <a:lstStyle/>
                    <a:p>
                      <a:pPr>
                        <a:lnSpc>
                          <a:spcPct val="107000"/>
                        </a:lnSpc>
                        <a:spcAft>
                          <a:spcPts val="0"/>
                        </a:spcAft>
                      </a:pPr>
                      <a:r>
                        <a:rPr lang="en-IN" sz="2000">
                          <a:effectLst/>
                        </a:rPr>
                        <a:t>500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Internal Server Error</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The server encountered an unexpected condition that prevented it from fulfilling the request.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618548">
                <a:tc>
                  <a:txBody>
                    <a:bodyPr/>
                    <a:lstStyle/>
                    <a:p>
                      <a:pPr>
                        <a:lnSpc>
                          <a:spcPct val="107000"/>
                        </a:lnSpc>
                        <a:spcAft>
                          <a:spcPts val="0"/>
                        </a:spcAft>
                      </a:pPr>
                      <a:r>
                        <a:rPr lang="en-IN" sz="2000" dirty="0">
                          <a:effectLst/>
                        </a:rPr>
                        <a:t>501</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Not Implemented</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The server does not support the requested functionality.</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618548">
                <a:tc>
                  <a:txBody>
                    <a:bodyPr/>
                    <a:lstStyle/>
                    <a:p>
                      <a:pPr>
                        <a:lnSpc>
                          <a:spcPct val="107000"/>
                        </a:lnSpc>
                        <a:spcAft>
                          <a:spcPts val="0"/>
                        </a:spcAft>
                      </a:pPr>
                      <a:r>
                        <a:rPr lang="en-IN" sz="2000">
                          <a:effectLst/>
                        </a:rPr>
                        <a:t>502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Bad Gateway</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The server received an invalid response from an upstream server.</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925669">
                <a:tc>
                  <a:txBody>
                    <a:bodyPr/>
                    <a:lstStyle/>
                    <a:p>
                      <a:pPr>
                        <a:lnSpc>
                          <a:spcPct val="107000"/>
                        </a:lnSpc>
                        <a:spcAft>
                          <a:spcPts val="0"/>
                        </a:spcAft>
                      </a:pPr>
                      <a:r>
                        <a:rPr lang="en-IN" sz="2000">
                          <a:effectLst/>
                        </a:rPr>
                        <a:t>503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Service Unavailable</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The server is temporarily unable to handle the request due to maintenance or overload.</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618548">
                <a:tc>
                  <a:txBody>
                    <a:bodyPr/>
                    <a:lstStyle/>
                    <a:p>
                      <a:pPr>
                        <a:lnSpc>
                          <a:spcPct val="107000"/>
                        </a:lnSpc>
                        <a:spcAft>
                          <a:spcPts val="0"/>
                        </a:spcAft>
                      </a:pPr>
                      <a:r>
                        <a:rPr lang="en-IN" sz="2000">
                          <a:effectLst/>
                        </a:rPr>
                        <a:t>504</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Gateway Timeout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The server did not receive a timely response from an upstream server.</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618548">
                <a:tc>
                  <a:txBody>
                    <a:bodyPr/>
                    <a:lstStyle/>
                    <a:p>
                      <a:pPr>
                        <a:lnSpc>
                          <a:spcPct val="107000"/>
                        </a:lnSpc>
                        <a:spcAft>
                          <a:spcPts val="0"/>
                        </a:spcAft>
                      </a:pPr>
                      <a:r>
                        <a:rPr lang="en-IN" sz="2000">
                          <a:effectLst/>
                        </a:rPr>
                        <a:t>505</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HTTP Version Not Supported</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dirty="0">
                          <a:effectLst/>
                        </a:rPr>
                        <a:t>The server does not support the HTTP version used in the request.</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bl>
          </a:graphicData>
        </a:graphic>
      </p:graphicFrame>
      <p:sp>
        <p:nvSpPr>
          <p:cNvPr id="5" name="Rectangle 1"/>
          <p:cNvSpPr>
            <a:spLocks noChangeArrowheads="1"/>
          </p:cNvSpPr>
          <p:nvPr/>
        </p:nvSpPr>
        <p:spPr bwMode="auto">
          <a:xfrm>
            <a:off x="838200" y="1094095"/>
            <a:ext cx="99255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Indicates </a:t>
            </a:r>
            <a:r>
              <a:rPr kumimoji="0" lang="en-US" altLang="en-US" sz="24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an error caused by the server when it fails to process a valid request.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750539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Formats: JSON, XML, and CSV</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8993091"/>
              </p:ext>
            </p:extLst>
          </p:nvPr>
        </p:nvGraphicFramePr>
        <p:xfrm>
          <a:off x="155448" y="1362454"/>
          <a:ext cx="11951208" cy="4365648"/>
        </p:xfrm>
        <a:graphic>
          <a:graphicData uri="http://schemas.openxmlformats.org/drawingml/2006/table">
            <a:tbl>
              <a:tblPr firstRow="1" firstCol="1" bandRow="1">
                <a:tableStyleId>{5C22544A-7EE6-4342-B048-85BDC9FD1C3A}</a:tableStyleId>
              </a:tblPr>
              <a:tblGrid>
                <a:gridCol w="2987802"/>
                <a:gridCol w="2987802"/>
                <a:gridCol w="2987802"/>
                <a:gridCol w="2987802"/>
              </a:tblGrid>
              <a:tr h="391947">
                <a:tc>
                  <a:txBody>
                    <a:bodyPr/>
                    <a:lstStyle/>
                    <a:p>
                      <a:pPr algn="ctr">
                        <a:lnSpc>
                          <a:spcPct val="107000"/>
                        </a:lnSpc>
                        <a:spcAft>
                          <a:spcPts val="0"/>
                        </a:spcAft>
                      </a:pPr>
                      <a:r>
                        <a:rPr lang="en-IN" sz="2000" dirty="0">
                          <a:effectLst/>
                        </a:rPr>
                        <a:t>Feature</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gn="ctr">
                        <a:lnSpc>
                          <a:spcPct val="107000"/>
                        </a:lnSpc>
                        <a:spcAft>
                          <a:spcPts val="0"/>
                        </a:spcAft>
                      </a:pPr>
                      <a:r>
                        <a:rPr lang="en-IN" sz="2000">
                          <a:effectLst/>
                        </a:rPr>
                        <a:t>JSON</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gn="ctr">
                        <a:lnSpc>
                          <a:spcPct val="107000"/>
                        </a:lnSpc>
                        <a:spcAft>
                          <a:spcPts val="0"/>
                        </a:spcAft>
                      </a:pPr>
                      <a:r>
                        <a:rPr lang="en-IN" sz="2000">
                          <a:effectLst/>
                        </a:rPr>
                        <a:t>XML</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gn="ctr">
                        <a:lnSpc>
                          <a:spcPct val="107000"/>
                        </a:lnSpc>
                        <a:spcAft>
                          <a:spcPts val="0"/>
                        </a:spcAft>
                      </a:pPr>
                      <a:r>
                        <a:rPr lang="en-IN" sz="2000">
                          <a:effectLst/>
                        </a:rPr>
                        <a:t>CSV</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391947">
                <a:tc>
                  <a:txBody>
                    <a:bodyPr/>
                    <a:lstStyle/>
                    <a:p>
                      <a:pPr>
                        <a:lnSpc>
                          <a:spcPct val="107000"/>
                        </a:lnSpc>
                        <a:spcAft>
                          <a:spcPts val="0"/>
                        </a:spcAft>
                      </a:pPr>
                      <a:r>
                        <a:rPr lang="en-IN" sz="2000">
                          <a:effectLst/>
                        </a:rPr>
                        <a:t>Structure</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Hierarchical</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Hierarchical</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Flat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391947">
                <a:tc>
                  <a:txBody>
                    <a:bodyPr/>
                    <a:lstStyle/>
                    <a:p>
                      <a:pPr>
                        <a:lnSpc>
                          <a:spcPct val="107000"/>
                        </a:lnSpc>
                        <a:spcAft>
                          <a:spcPts val="0"/>
                        </a:spcAft>
                      </a:pPr>
                      <a:r>
                        <a:rPr lang="en-IN" sz="2000">
                          <a:effectLst/>
                        </a:rPr>
                        <a:t>Metadata Support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No</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Yes (custom tags and attributes)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No</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391947">
                <a:tc>
                  <a:txBody>
                    <a:bodyPr/>
                    <a:lstStyle/>
                    <a:p>
                      <a:pPr>
                        <a:lnSpc>
                          <a:spcPct val="107000"/>
                        </a:lnSpc>
                        <a:spcAft>
                          <a:spcPts val="0"/>
                        </a:spcAft>
                      </a:pPr>
                      <a:r>
                        <a:rPr lang="en-IN" sz="2000">
                          <a:effectLst/>
                        </a:rPr>
                        <a:t>Data Types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Strings, numbers, booleans, null</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Strings, numbers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Strings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391947">
                <a:tc>
                  <a:txBody>
                    <a:bodyPr/>
                    <a:lstStyle/>
                    <a:p>
                      <a:pPr>
                        <a:lnSpc>
                          <a:spcPct val="107000"/>
                        </a:lnSpc>
                        <a:spcAft>
                          <a:spcPts val="0"/>
                        </a:spcAft>
                      </a:pPr>
                      <a:r>
                        <a:rPr lang="en-IN" sz="2000">
                          <a:effectLst/>
                        </a:rPr>
                        <a:t>Ease of Use</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Easy</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Complex (due to verbosity)</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Very easy</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391947">
                <a:tc>
                  <a:txBody>
                    <a:bodyPr/>
                    <a:lstStyle/>
                    <a:p>
                      <a:pPr>
                        <a:lnSpc>
                          <a:spcPct val="107000"/>
                        </a:lnSpc>
                        <a:spcAft>
                          <a:spcPts val="0"/>
                        </a:spcAft>
                      </a:pPr>
                      <a:r>
                        <a:rPr lang="en-IN" sz="2000">
                          <a:effectLst/>
                        </a:rPr>
                        <a:t>Storage Efficiency</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Compact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Verbose</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Highly efficient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391947">
                <a:tc>
                  <a:txBody>
                    <a:bodyPr/>
                    <a:lstStyle/>
                    <a:p>
                      <a:pPr>
                        <a:lnSpc>
                          <a:spcPct val="107000"/>
                        </a:lnSpc>
                        <a:spcAft>
                          <a:spcPts val="0"/>
                        </a:spcAft>
                      </a:pPr>
                      <a:r>
                        <a:rPr lang="en-IN" sz="2000">
                          <a:effectLst/>
                        </a:rPr>
                        <a:t>Validation</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No</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DTD/XSD</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No</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391947">
                <a:tc>
                  <a:txBody>
                    <a:bodyPr/>
                    <a:lstStyle/>
                    <a:p>
                      <a:pPr>
                        <a:lnSpc>
                          <a:spcPct val="107000"/>
                        </a:lnSpc>
                        <a:spcAft>
                          <a:spcPts val="0"/>
                        </a:spcAft>
                      </a:pPr>
                      <a:r>
                        <a:rPr lang="en-IN" sz="2000">
                          <a:effectLst/>
                        </a:rPr>
                        <a:t>Readability</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dirty="0">
                          <a:effectLst/>
                        </a:rPr>
                        <a:t>Human-readable</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Less human-readable</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Simple, but lacks hierarchy</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391947">
                <a:tc>
                  <a:txBody>
                    <a:bodyPr/>
                    <a:lstStyle/>
                    <a:p>
                      <a:pPr>
                        <a:lnSpc>
                          <a:spcPct val="107000"/>
                        </a:lnSpc>
                        <a:spcAft>
                          <a:spcPts val="0"/>
                        </a:spcAft>
                      </a:pPr>
                      <a:r>
                        <a:rPr lang="en-IN" sz="2000">
                          <a:effectLst/>
                        </a:rPr>
                        <a:t>Best Use Case</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Web APIs, structured data</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Enterprise systems, metadata</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dirty="0">
                          <a:effectLst/>
                        </a:rPr>
                        <a:t>Flat, tabular data</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bl>
          </a:graphicData>
        </a:graphic>
      </p:graphicFrame>
    </p:spTree>
    <p:extLst>
      <p:ext uri="{BB962C8B-B14F-4D97-AF65-F5344CB8AC3E}">
        <p14:creationId xmlns:p14="http://schemas.microsoft.com/office/powerpoint/2010/main" val="29966517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Choosing the Right Format</a:t>
            </a:r>
            <a:r>
              <a:rPr lang="en-IN" dirty="0" smtClean="0"/>
              <a:t/>
            </a:r>
            <a:br>
              <a:rPr lang="en-IN" dirty="0" smtClean="0"/>
            </a:br>
            <a:endParaRPr lang="en-IN" dirty="0"/>
          </a:p>
        </p:txBody>
      </p:sp>
      <p:sp>
        <p:nvSpPr>
          <p:cNvPr id="3" name="Content Placeholder 2"/>
          <p:cNvSpPr>
            <a:spLocks noGrp="1"/>
          </p:cNvSpPr>
          <p:nvPr>
            <p:ph idx="1"/>
          </p:nvPr>
        </p:nvSpPr>
        <p:spPr>
          <a:xfrm>
            <a:off x="475488" y="1481328"/>
            <a:ext cx="10878312" cy="4695635"/>
          </a:xfrm>
        </p:spPr>
        <p:txBody>
          <a:bodyPr>
            <a:normAutofit fontScale="85000" lnSpcReduction="20000"/>
          </a:bodyPr>
          <a:lstStyle/>
          <a:p>
            <a:pPr marL="0" indent="0">
              <a:buNone/>
            </a:pPr>
            <a:r>
              <a:rPr lang="en-IN" b="1" dirty="0" smtClean="0"/>
              <a:t>Use </a:t>
            </a:r>
            <a:r>
              <a:rPr lang="en-IN" b="1" dirty="0"/>
              <a:t>JSON When:</a:t>
            </a:r>
            <a:endParaRPr lang="en-IN" dirty="0"/>
          </a:p>
          <a:p>
            <a:pPr marL="0" lvl="0" indent="0">
              <a:buNone/>
            </a:pPr>
            <a:r>
              <a:rPr lang="en-IN" dirty="0" smtClean="0"/>
              <a:t>	Exchanging </a:t>
            </a:r>
            <a:r>
              <a:rPr lang="en-IN" dirty="0"/>
              <a:t>data between web clients and servers.</a:t>
            </a:r>
          </a:p>
          <a:p>
            <a:pPr marL="0" lvl="0" indent="0">
              <a:buNone/>
            </a:pPr>
            <a:r>
              <a:rPr lang="en-IN" dirty="0" smtClean="0"/>
              <a:t>	Handling </a:t>
            </a:r>
            <a:r>
              <a:rPr lang="en-IN" dirty="0"/>
              <a:t>structured or hierarchical data in modern applications.</a:t>
            </a:r>
          </a:p>
          <a:p>
            <a:pPr marL="0" lvl="0" indent="0">
              <a:buNone/>
            </a:pPr>
            <a:r>
              <a:rPr lang="en-IN" dirty="0" smtClean="0"/>
              <a:t>	Simplicity </a:t>
            </a:r>
            <a:r>
              <a:rPr lang="en-IN" dirty="0"/>
              <a:t>and compactness are priorities.</a:t>
            </a:r>
          </a:p>
          <a:p>
            <a:pPr marL="0" indent="0">
              <a:buNone/>
            </a:pPr>
            <a:r>
              <a:rPr lang="en-IN" b="1" dirty="0"/>
              <a:t>Use XML When:</a:t>
            </a:r>
            <a:endParaRPr lang="en-IN" dirty="0"/>
          </a:p>
          <a:p>
            <a:pPr marL="0" lvl="0" indent="0">
              <a:buNone/>
            </a:pPr>
            <a:r>
              <a:rPr lang="en-IN" dirty="0" smtClean="0"/>
              <a:t>	Metadata </a:t>
            </a:r>
            <a:r>
              <a:rPr lang="en-IN" dirty="0"/>
              <a:t>or schema validation is required.</a:t>
            </a:r>
          </a:p>
          <a:p>
            <a:pPr marL="0" lvl="0" indent="0">
              <a:buNone/>
            </a:pPr>
            <a:r>
              <a:rPr lang="en-IN" dirty="0" smtClean="0"/>
              <a:t>	Data </a:t>
            </a:r>
            <a:r>
              <a:rPr lang="en-IN" dirty="0"/>
              <a:t>is highly structured, and verbosity is acceptable.</a:t>
            </a:r>
          </a:p>
          <a:p>
            <a:pPr marL="0" lvl="0" indent="0">
              <a:buNone/>
            </a:pPr>
            <a:r>
              <a:rPr lang="en-IN" dirty="0" smtClean="0"/>
              <a:t>	Compatibility </a:t>
            </a:r>
            <a:r>
              <a:rPr lang="en-IN" dirty="0"/>
              <a:t>with legacy systems or SOAP APIs is necessary.</a:t>
            </a:r>
          </a:p>
          <a:p>
            <a:pPr marL="0" indent="0">
              <a:buNone/>
            </a:pPr>
            <a:r>
              <a:rPr lang="en-IN" b="1" dirty="0"/>
              <a:t>Use CSV When:</a:t>
            </a:r>
            <a:endParaRPr lang="en-IN" dirty="0"/>
          </a:p>
          <a:p>
            <a:pPr marL="0" lvl="0" indent="0">
              <a:buNone/>
            </a:pPr>
            <a:r>
              <a:rPr lang="en-IN" dirty="0" smtClean="0"/>
              <a:t>	Data </a:t>
            </a:r>
            <a:r>
              <a:rPr lang="en-IN" dirty="0"/>
              <a:t>is flat and tabular (e.g., rows and columns).</a:t>
            </a:r>
          </a:p>
          <a:p>
            <a:pPr marL="0" lvl="0" indent="0">
              <a:buNone/>
            </a:pPr>
            <a:r>
              <a:rPr lang="en-IN" dirty="0" smtClean="0"/>
              <a:t>	Simplicity </a:t>
            </a:r>
            <a:r>
              <a:rPr lang="en-IN" dirty="0"/>
              <a:t>and storage efficiency are critical.</a:t>
            </a:r>
          </a:p>
          <a:p>
            <a:pPr marL="0" lvl="0" indent="0">
              <a:buNone/>
            </a:pPr>
            <a:r>
              <a:rPr lang="en-IN" dirty="0" smtClean="0"/>
              <a:t>	Exporting/importing </a:t>
            </a:r>
            <a:r>
              <a:rPr lang="en-IN" dirty="0"/>
              <a:t>datasets to spreadsheets or databases.</a:t>
            </a:r>
          </a:p>
          <a:p>
            <a:endParaRPr lang="en-IN" dirty="0"/>
          </a:p>
        </p:txBody>
      </p:sp>
    </p:spTree>
    <p:extLst>
      <p:ext uri="{BB962C8B-B14F-4D97-AF65-F5344CB8AC3E}">
        <p14:creationId xmlns:p14="http://schemas.microsoft.com/office/powerpoint/2010/main" val="32973633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1. API Keys</a:t>
            </a:r>
            <a:r>
              <a:rPr lang="en-IN" dirty="0"/>
              <a:t/>
            </a:r>
            <a:br>
              <a:rPr lang="en-IN" dirty="0"/>
            </a:br>
            <a:endParaRPr lang="en-IN" dirty="0"/>
          </a:p>
        </p:txBody>
      </p:sp>
      <p:sp>
        <p:nvSpPr>
          <p:cNvPr id="3" name="Content Placeholder 2"/>
          <p:cNvSpPr>
            <a:spLocks noGrp="1"/>
          </p:cNvSpPr>
          <p:nvPr>
            <p:ph idx="1"/>
          </p:nvPr>
        </p:nvSpPr>
        <p:spPr>
          <a:xfrm>
            <a:off x="521208" y="1536192"/>
            <a:ext cx="10832592" cy="4640771"/>
          </a:xfrm>
        </p:spPr>
        <p:txBody>
          <a:bodyPr>
            <a:normAutofit fontScale="92500" lnSpcReduction="10000"/>
          </a:bodyPr>
          <a:lstStyle/>
          <a:p>
            <a:pPr marL="0" indent="0">
              <a:buNone/>
            </a:pPr>
            <a:r>
              <a:rPr lang="en-IN" b="1" dirty="0" smtClean="0"/>
              <a:t>Overview</a:t>
            </a:r>
            <a:r>
              <a:rPr lang="en-IN" b="1" dirty="0"/>
              <a:t>:</a:t>
            </a:r>
            <a:endParaRPr lang="en-IN" dirty="0"/>
          </a:p>
          <a:p>
            <a:pPr marL="457200" lvl="1" indent="0">
              <a:buNone/>
            </a:pPr>
            <a:r>
              <a:rPr lang="en-IN" dirty="0"/>
              <a:t>API Keys are unique identifiers passed in requests to authenticate and identify the client or user.</a:t>
            </a:r>
          </a:p>
          <a:p>
            <a:pPr marL="457200" lvl="1" indent="0">
              <a:buNone/>
            </a:pPr>
            <a:r>
              <a:rPr lang="en-IN" dirty="0"/>
              <a:t>They are simple, lightweight, and commonly used in APIs.</a:t>
            </a:r>
          </a:p>
          <a:p>
            <a:pPr marL="0" indent="0">
              <a:buNone/>
            </a:pPr>
            <a:r>
              <a:rPr lang="en-IN" b="1" dirty="0"/>
              <a:t>Characteristics:</a:t>
            </a:r>
            <a:endParaRPr lang="en-IN" sz="2400" dirty="0"/>
          </a:p>
          <a:p>
            <a:pPr marL="457200" lvl="1" indent="0">
              <a:buNone/>
            </a:pPr>
            <a:r>
              <a:rPr lang="en-IN" b="1" dirty="0"/>
              <a:t>Static Identifier</a:t>
            </a:r>
            <a:r>
              <a:rPr lang="en-IN" dirty="0"/>
              <a:t>:</a:t>
            </a:r>
            <a:endParaRPr lang="en-IN" sz="2000" dirty="0"/>
          </a:p>
          <a:p>
            <a:pPr marL="914400" lvl="2" indent="0">
              <a:buNone/>
            </a:pPr>
            <a:r>
              <a:rPr lang="en-IN" dirty="0"/>
              <a:t>A fixed key generated for a client upon registration.</a:t>
            </a:r>
            <a:endParaRPr lang="en-IN" sz="1600" dirty="0"/>
          </a:p>
          <a:p>
            <a:pPr marL="457200" lvl="1" indent="0">
              <a:buNone/>
            </a:pPr>
            <a:r>
              <a:rPr lang="en-IN" b="1" dirty="0"/>
              <a:t>Usage</a:t>
            </a:r>
            <a:r>
              <a:rPr lang="en-IN" dirty="0"/>
              <a:t>:</a:t>
            </a:r>
            <a:endParaRPr lang="en-IN" sz="2000" dirty="0"/>
          </a:p>
          <a:p>
            <a:pPr marL="914400" lvl="2" indent="0">
              <a:buNone/>
            </a:pPr>
            <a:r>
              <a:rPr lang="en-IN" dirty="0"/>
              <a:t>Sent in the HTTP header, query parameter, or request body.</a:t>
            </a:r>
            <a:endParaRPr lang="en-IN" sz="1600" dirty="0"/>
          </a:p>
          <a:p>
            <a:pPr marL="457200" lvl="1" indent="0">
              <a:buNone/>
            </a:pPr>
            <a:r>
              <a:rPr lang="en-IN" b="1" dirty="0"/>
              <a:t>Authentication Only</a:t>
            </a:r>
            <a:r>
              <a:rPr lang="en-IN" dirty="0"/>
              <a:t>:</a:t>
            </a:r>
            <a:endParaRPr lang="en-IN" sz="2000" dirty="0"/>
          </a:p>
          <a:p>
            <a:pPr marL="914400" lvl="2" indent="0">
              <a:buNone/>
            </a:pPr>
            <a:r>
              <a:rPr lang="en-IN" dirty="0"/>
              <a:t>Typically does not include authorization or permissions.</a:t>
            </a:r>
            <a:endParaRPr lang="en-IN" sz="1600" dirty="0"/>
          </a:p>
          <a:p>
            <a:pPr marL="457200" lvl="1" indent="0">
              <a:buNone/>
            </a:pPr>
            <a:r>
              <a:rPr lang="en-IN" b="1" dirty="0"/>
              <a:t>Ease of Implementation</a:t>
            </a:r>
            <a:r>
              <a:rPr lang="en-IN" dirty="0"/>
              <a:t>:</a:t>
            </a:r>
            <a:endParaRPr lang="en-IN" sz="2000" dirty="0"/>
          </a:p>
          <a:p>
            <a:pPr marL="914400" lvl="2" indent="0">
              <a:buNone/>
            </a:pPr>
            <a:r>
              <a:rPr lang="en-IN" dirty="0"/>
              <a:t>Simple to set up and integrate.</a:t>
            </a:r>
            <a:endParaRPr lang="en-IN" sz="1600" dirty="0"/>
          </a:p>
          <a:p>
            <a:endParaRPr lang="en-IN" dirty="0"/>
          </a:p>
        </p:txBody>
      </p:sp>
    </p:spTree>
    <p:extLst>
      <p:ext uri="{BB962C8B-B14F-4D97-AF65-F5344CB8AC3E}">
        <p14:creationId xmlns:p14="http://schemas.microsoft.com/office/powerpoint/2010/main" val="1622493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4179"/>
          </a:xfrm>
        </p:spPr>
        <p:txBody>
          <a:bodyPr/>
          <a:lstStyle/>
          <a:p>
            <a:r>
              <a:rPr lang="en-IN" b="1" dirty="0" smtClean="0"/>
              <a:t>Key Concepts of REST</a:t>
            </a:r>
            <a:endParaRPr lang="en-IN" dirty="0"/>
          </a:p>
        </p:txBody>
      </p:sp>
      <p:sp>
        <p:nvSpPr>
          <p:cNvPr id="3" name="Content Placeholder 2"/>
          <p:cNvSpPr>
            <a:spLocks noGrp="1"/>
          </p:cNvSpPr>
          <p:nvPr>
            <p:ph idx="1"/>
          </p:nvPr>
        </p:nvSpPr>
        <p:spPr/>
        <p:txBody>
          <a:bodyPr>
            <a:normAutofit/>
          </a:bodyPr>
          <a:lstStyle/>
          <a:p>
            <a:pPr marL="0" indent="0">
              <a:buNone/>
            </a:pPr>
            <a:r>
              <a:rPr lang="en-IN" b="1" dirty="0" smtClean="0"/>
              <a:t>Resource-Based</a:t>
            </a:r>
            <a:endParaRPr lang="en-IN" sz="2400" dirty="0"/>
          </a:p>
          <a:p>
            <a:pPr lvl="2"/>
            <a:r>
              <a:rPr lang="en-IN" dirty="0"/>
              <a:t>Resources are represented as URIs and should </a:t>
            </a:r>
            <a:r>
              <a:rPr lang="en-IN" b="1" dirty="0">
                <a:solidFill>
                  <a:srgbClr val="FF0000"/>
                </a:solidFill>
              </a:rPr>
              <a:t>represent nouns rather than verbs</a:t>
            </a:r>
            <a:r>
              <a:rPr lang="en-IN" dirty="0"/>
              <a:t>.</a:t>
            </a:r>
            <a:endParaRPr lang="en-IN" sz="1600" dirty="0"/>
          </a:p>
          <a:p>
            <a:pPr marL="914400" lvl="2" indent="0">
              <a:buNone/>
            </a:pPr>
            <a:r>
              <a:rPr lang="en-IN" b="1" dirty="0"/>
              <a:t>Example</a:t>
            </a:r>
            <a:r>
              <a:rPr lang="en-IN" dirty="0"/>
              <a:t>:</a:t>
            </a:r>
            <a:endParaRPr lang="en-IN" sz="1600" dirty="0"/>
          </a:p>
          <a:p>
            <a:pPr lvl="2"/>
            <a:r>
              <a:rPr lang="en-IN" dirty="0"/>
              <a:t>Correct:</a:t>
            </a:r>
            <a:endParaRPr lang="en-IN" sz="1600" dirty="0"/>
          </a:p>
          <a:p>
            <a:pPr lvl="3"/>
            <a:r>
              <a:rPr lang="en-IN" sz="2000" dirty="0"/>
              <a:t>GET /users → Fetch all users.</a:t>
            </a:r>
          </a:p>
          <a:p>
            <a:pPr lvl="3"/>
            <a:r>
              <a:rPr lang="en-IN" sz="2000" dirty="0"/>
              <a:t>POST /users → Create a new user.</a:t>
            </a:r>
          </a:p>
          <a:p>
            <a:pPr lvl="2"/>
            <a:r>
              <a:rPr lang="en-IN" dirty="0"/>
              <a:t>Incorrect:</a:t>
            </a:r>
            <a:endParaRPr lang="en-IN" sz="1600" dirty="0"/>
          </a:p>
          <a:p>
            <a:pPr marL="1371600" lvl="3" indent="0">
              <a:buNone/>
            </a:pPr>
            <a:r>
              <a:rPr lang="en-IN" dirty="0" smtClean="0"/>
              <a:t>   /</a:t>
            </a:r>
            <a:r>
              <a:rPr lang="en-IN" dirty="0" err="1" smtClean="0"/>
              <a:t>getAllUsers</a:t>
            </a:r>
            <a:endParaRPr lang="en-IN" sz="2600" dirty="0" smtClean="0"/>
          </a:p>
          <a:p>
            <a:pPr marL="914400" lvl="2" indent="0">
              <a:buNone/>
            </a:pPr>
            <a:r>
              <a:rPr lang="en-IN" dirty="0" smtClean="0"/>
              <a:t>           /</a:t>
            </a:r>
            <a:r>
              <a:rPr lang="en-IN" dirty="0" err="1"/>
              <a:t>createUser</a:t>
            </a:r>
            <a:endParaRPr lang="en-IN" dirty="0"/>
          </a:p>
        </p:txBody>
      </p:sp>
    </p:spTree>
    <p:extLst>
      <p:ext uri="{BB962C8B-B14F-4D97-AF65-F5344CB8AC3E}">
        <p14:creationId xmlns:p14="http://schemas.microsoft.com/office/powerpoint/2010/main" val="208543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500"/>
                                        <p:tgtEl>
                                          <p:spTgt spid="3">
                                            <p:txEl>
                                              <p:pRg st="7" end="7"/>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down)">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484631"/>
          </a:xfrm>
        </p:spPr>
        <p:txBody>
          <a:bodyPr>
            <a:normAutofit fontScale="90000"/>
          </a:bodyPr>
          <a:lstStyle/>
          <a:p>
            <a:r>
              <a:rPr lang="en-US" dirty="0" smtClean="0">
                <a:solidFill>
                  <a:srgbClr val="FF0000"/>
                </a:solidFill>
              </a:rPr>
              <a:t>Advantage , Disadvantage</a:t>
            </a:r>
            <a:r>
              <a:rPr lang="en-US" dirty="0" smtClean="0">
                <a:solidFill>
                  <a:srgbClr val="FF0000"/>
                </a:solidFill>
              </a:rPr>
              <a:t>, example</a:t>
            </a:r>
            <a:endParaRPr lang="en-IN" dirty="0">
              <a:solidFill>
                <a:srgbClr val="FF0000"/>
              </a:solidFill>
            </a:endParaRPr>
          </a:p>
        </p:txBody>
      </p:sp>
      <p:sp>
        <p:nvSpPr>
          <p:cNvPr id="3" name="Content Placeholder 2"/>
          <p:cNvSpPr>
            <a:spLocks noGrp="1"/>
          </p:cNvSpPr>
          <p:nvPr>
            <p:ph idx="1"/>
          </p:nvPr>
        </p:nvSpPr>
        <p:spPr>
          <a:xfrm>
            <a:off x="173736" y="484632"/>
            <a:ext cx="5321808" cy="5692331"/>
          </a:xfrm>
        </p:spPr>
        <p:txBody>
          <a:bodyPr>
            <a:normAutofit/>
          </a:bodyPr>
          <a:lstStyle/>
          <a:p>
            <a:pPr marL="0" indent="0">
              <a:buNone/>
            </a:pPr>
            <a:r>
              <a:rPr lang="en-IN" b="1" dirty="0"/>
              <a:t>Advantages:</a:t>
            </a:r>
            <a:endParaRPr lang="en-IN" dirty="0"/>
          </a:p>
          <a:p>
            <a:pPr marL="514350" lvl="0" indent="-514350">
              <a:buFont typeface="+mj-lt"/>
              <a:buAutoNum type="arabicPeriod"/>
            </a:pPr>
            <a:r>
              <a:rPr lang="en-IN" dirty="0"/>
              <a:t>Lightweight and easy to implement.</a:t>
            </a:r>
          </a:p>
          <a:p>
            <a:pPr marL="514350" lvl="0" indent="-514350">
              <a:buFont typeface="+mj-lt"/>
              <a:buAutoNum type="arabicPeriod"/>
            </a:pPr>
            <a:r>
              <a:rPr lang="en-IN" dirty="0"/>
              <a:t>Suitable for applications requiring basic authentication.</a:t>
            </a:r>
          </a:p>
          <a:p>
            <a:pPr marL="514350" lvl="0" indent="-514350">
              <a:buFont typeface="+mj-lt"/>
              <a:buAutoNum type="arabicPeriod"/>
            </a:pPr>
            <a:r>
              <a:rPr lang="en-IN" dirty="0"/>
              <a:t>Keys can be easily revoked and regenerated.</a:t>
            </a:r>
          </a:p>
          <a:p>
            <a:pPr marL="0" indent="0">
              <a:buNone/>
            </a:pPr>
            <a:r>
              <a:rPr lang="en-IN" b="1" dirty="0"/>
              <a:t>Limitations:</a:t>
            </a:r>
            <a:endParaRPr lang="en-IN" dirty="0"/>
          </a:p>
          <a:p>
            <a:pPr marL="514350" lvl="0" indent="-514350">
              <a:buFont typeface="+mj-lt"/>
              <a:buAutoNum type="arabicPeriod"/>
            </a:pPr>
            <a:r>
              <a:rPr lang="en-IN" dirty="0"/>
              <a:t>No built-in mechanism for user permissions or access control.</a:t>
            </a:r>
          </a:p>
          <a:p>
            <a:pPr marL="514350" lvl="0" indent="-514350">
              <a:buFont typeface="+mj-lt"/>
              <a:buAutoNum type="arabicPeriod"/>
            </a:pPr>
            <a:r>
              <a:rPr lang="en-IN" dirty="0"/>
              <a:t>Keys can be compromised if not stored securely.</a:t>
            </a:r>
          </a:p>
          <a:p>
            <a:endParaRPr lang="en-IN" dirty="0"/>
          </a:p>
        </p:txBody>
      </p:sp>
      <p:sp>
        <p:nvSpPr>
          <p:cNvPr id="4" name="TextBox 3"/>
          <p:cNvSpPr txBox="1"/>
          <p:nvPr/>
        </p:nvSpPr>
        <p:spPr>
          <a:xfrm>
            <a:off x="5934456" y="630936"/>
            <a:ext cx="5870448" cy="3416320"/>
          </a:xfrm>
          <a:prstGeom prst="rect">
            <a:avLst/>
          </a:prstGeom>
          <a:solidFill>
            <a:schemeClr val="bg2">
              <a:lumMod val="90000"/>
            </a:schemeClr>
          </a:solidFill>
        </p:spPr>
        <p:txBody>
          <a:bodyPr wrap="square" rtlCol="0">
            <a:spAutoFit/>
          </a:bodyPr>
          <a:lstStyle/>
          <a:p>
            <a:r>
              <a:rPr lang="en-IN" b="1" dirty="0" smtClean="0"/>
              <a:t>Example:</a:t>
            </a:r>
            <a:endParaRPr lang="en-IN" dirty="0" smtClean="0"/>
          </a:p>
          <a:p>
            <a:r>
              <a:rPr lang="en-IN" b="1" dirty="0" smtClean="0"/>
              <a:t>	API Key in HTTP Header</a:t>
            </a:r>
            <a:r>
              <a:rPr lang="en-IN" dirty="0" smtClean="0"/>
              <a:t>:</a:t>
            </a:r>
          </a:p>
          <a:p>
            <a:r>
              <a:rPr lang="en-IN" dirty="0" smtClean="0"/>
              <a:t>		GET /</a:t>
            </a:r>
            <a:r>
              <a:rPr lang="en-IN" dirty="0" err="1" smtClean="0"/>
              <a:t>api</a:t>
            </a:r>
            <a:r>
              <a:rPr lang="en-IN" dirty="0" smtClean="0"/>
              <a:t>/v1/resource HTTP/1.1</a:t>
            </a:r>
          </a:p>
          <a:p>
            <a:r>
              <a:rPr lang="en-IN" dirty="0" smtClean="0"/>
              <a:t>		Host: example.com</a:t>
            </a:r>
          </a:p>
          <a:p>
            <a:r>
              <a:rPr lang="en-IN" dirty="0" smtClean="0"/>
              <a:t>		Authorization: </a:t>
            </a:r>
            <a:r>
              <a:rPr lang="en-IN" dirty="0" err="1" smtClean="0"/>
              <a:t>ApiKey</a:t>
            </a:r>
            <a:r>
              <a:rPr lang="en-IN" dirty="0" smtClean="0"/>
              <a:t> &lt;your-</a:t>
            </a:r>
            <a:r>
              <a:rPr lang="en-IN" dirty="0" err="1" smtClean="0"/>
              <a:t>api</a:t>
            </a:r>
            <a:r>
              <a:rPr lang="en-IN" dirty="0" smtClean="0"/>
              <a:t>-key&gt;</a:t>
            </a:r>
          </a:p>
          <a:p>
            <a:r>
              <a:rPr lang="en-IN" b="1" dirty="0" smtClean="0"/>
              <a:t>Server-Side Validation</a:t>
            </a:r>
            <a:r>
              <a:rPr lang="en-IN" dirty="0" smtClean="0"/>
              <a:t>:</a:t>
            </a:r>
          </a:p>
          <a:p>
            <a:r>
              <a:rPr lang="en-IN" dirty="0" smtClean="0"/>
              <a:t>	</a:t>
            </a:r>
            <a:r>
              <a:rPr lang="en-IN" dirty="0" err="1" smtClean="0"/>
              <a:t>def</a:t>
            </a:r>
            <a:r>
              <a:rPr lang="en-IN" dirty="0" smtClean="0"/>
              <a:t> </a:t>
            </a:r>
            <a:r>
              <a:rPr lang="en-IN" dirty="0" err="1" smtClean="0"/>
              <a:t>validate_api_key</a:t>
            </a:r>
            <a:r>
              <a:rPr lang="en-IN" dirty="0" smtClean="0"/>
              <a:t>(</a:t>
            </a:r>
            <a:r>
              <a:rPr lang="en-IN" dirty="0" err="1" smtClean="0"/>
              <a:t>api_key</a:t>
            </a:r>
            <a:r>
              <a:rPr lang="en-IN" dirty="0" smtClean="0"/>
              <a:t>):</a:t>
            </a:r>
          </a:p>
          <a:p>
            <a:r>
              <a:rPr lang="en-IN" dirty="0" smtClean="0"/>
              <a:t>    		if </a:t>
            </a:r>
            <a:r>
              <a:rPr lang="en-IN" dirty="0" err="1" smtClean="0"/>
              <a:t>api_key</a:t>
            </a:r>
            <a:r>
              <a:rPr lang="en-IN" dirty="0" smtClean="0"/>
              <a:t> == "valid-</a:t>
            </a:r>
            <a:r>
              <a:rPr lang="en-IN" dirty="0" err="1" smtClean="0"/>
              <a:t>api</a:t>
            </a:r>
            <a:r>
              <a:rPr lang="en-IN" dirty="0" smtClean="0"/>
              <a:t>-key":</a:t>
            </a:r>
          </a:p>
          <a:p>
            <a:r>
              <a:rPr lang="en-IN" dirty="0" smtClean="0"/>
              <a:t>       			 return True</a:t>
            </a:r>
          </a:p>
          <a:p>
            <a:r>
              <a:rPr lang="en-IN" dirty="0" smtClean="0"/>
              <a:t>    		else:</a:t>
            </a:r>
          </a:p>
          <a:p>
            <a:r>
              <a:rPr lang="en-IN" dirty="0" smtClean="0"/>
              <a:t>      			  return False</a:t>
            </a:r>
          </a:p>
          <a:p>
            <a:endParaRPr lang="en-IN" dirty="0"/>
          </a:p>
        </p:txBody>
      </p:sp>
      <p:sp>
        <p:nvSpPr>
          <p:cNvPr id="5" name="TextBox 4"/>
          <p:cNvSpPr txBox="1"/>
          <p:nvPr/>
        </p:nvSpPr>
        <p:spPr>
          <a:xfrm>
            <a:off x="5934456" y="4443984"/>
            <a:ext cx="6129307" cy="1323439"/>
          </a:xfrm>
          <a:prstGeom prst="rect">
            <a:avLst/>
          </a:prstGeom>
          <a:solidFill>
            <a:schemeClr val="accent2">
              <a:lumMod val="60000"/>
              <a:lumOff val="40000"/>
            </a:schemeClr>
          </a:solidFill>
        </p:spPr>
        <p:txBody>
          <a:bodyPr wrap="none" rtlCol="0">
            <a:spAutoFit/>
          </a:bodyPr>
          <a:lstStyle/>
          <a:p>
            <a:r>
              <a:rPr lang="en-IN" sz="2000" b="1" dirty="0"/>
              <a:t>Use Cases:</a:t>
            </a:r>
            <a:endParaRPr lang="en-IN" sz="2000" dirty="0"/>
          </a:p>
          <a:p>
            <a:pPr lvl="0"/>
            <a:r>
              <a:rPr lang="en-IN" sz="2000" dirty="0"/>
              <a:t>Simple APIs with limited access control needs.</a:t>
            </a:r>
          </a:p>
          <a:p>
            <a:pPr lvl="0"/>
            <a:r>
              <a:rPr lang="en-IN" sz="2000" dirty="0"/>
              <a:t>Public APIs (e.g., weather data, currency exchange rates).</a:t>
            </a:r>
          </a:p>
          <a:p>
            <a:endParaRPr lang="en-IN" sz="2000" dirty="0"/>
          </a:p>
        </p:txBody>
      </p:sp>
    </p:spTree>
    <p:extLst>
      <p:ext uri="{BB962C8B-B14F-4D97-AF65-F5344CB8AC3E}">
        <p14:creationId xmlns:p14="http://schemas.microsoft.com/office/powerpoint/2010/main" val="10611210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2. OAuth (Open Authorization)</a:t>
            </a:r>
            <a:r>
              <a:rPr lang="en-IN" dirty="0"/>
              <a:t/>
            </a:r>
            <a:br>
              <a:rPr lang="en-IN" dirty="0"/>
            </a:br>
            <a:endParaRPr lang="en-IN" dirty="0"/>
          </a:p>
        </p:txBody>
      </p:sp>
      <p:sp>
        <p:nvSpPr>
          <p:cNvPr id="3" name="Content Placeholder 2"/>
          <p:cNvSpPr>
            <a:spLocks noGrp="1"/>
          </p:cNvSpPr>
          <p:nvPr>
            <p:ph idx="1"/>
          </p:nvPr>
        </p:nvSpPr>
        <p:spPr>
          <a:xfrm>
            <a:off x="838200" y="1325880"/>
            <a:ext cx="10515600" cy="5239512"/>
          </a:xfrm>
        </p:spPr>
        <p:txBody>
          <a:bodyPr>
            <a:normAutofit fontScale="92500"/>
          </a:bodyPr>
          <a:lstStyle/>
          <a:p>
            <a:pPr marL="0" indent="0">
              <a:buNone/>
            </a:pPr>
            <a:r>
              <a:rPr lang="en-IN" b="1" dirty="0" smtClean="0"/>
              <a:t>Overview</a:t>
            </a:r>
            <a:r>
              <a:rPr lang="en-IN" b="1" dirty="0"/>
              <a:t>:</a:t>
            </a:r>
            <a:endParaRPr lang="en-IN" dirty="0"/>
          </a:p>
          <a:p>
            <a:pPr marL="457200" lvl="1" indent="0">
              <a:buNone/>
            </a:pPr>
            <a:r>
              <a:rPr lang="en-IN" dirty="0"/>
              <a:t>OAuth is an authorization framework that provides delegated access to resources.</a:t>
            </a:r>
          </a:p>
          <a:p>
            <a:pPr marL="457200" lvl="1" indent="0">
              <a:buNone/>
            </a:pPr>
            <a:r>
              <a:rPr lang="en-IN" dirty="0"/>
              <a:t>It allows users to grant third-party applications access to their resources without sharing credentials.</a:t>
            </a:r>
          </a:p>
          <a:p>
            <a:pPr marL="0" indent="0">
              <a:buNone/>
            </a:pPr>
            <a:r>
              <a:rPr lang="en-IN" b="1" dirty="0"/>
              <a:t>Characteristics:</a:t>
            </a:r>
            <a:endParaRPr lang="en-IN" sz="2400" dirty="0"/>
          </a:p>
          <a:p>
            <a:pPr marL="457200" lvl="1" indent="0">
              <a:buNone/>
            </a:pPr>
            <a:r>
              <a:rPr lang="en-IN" b="1" dirty="0"/>
              <a:t>Delegated Access</a:t>
            </a:r>
            <a:r>
              <a:rPr lang="en-IN" dirty="0"/>
              <a:t>:</a:t>
            </a:r>
            <a:endParaRPr lang="en-IN" sz="2000" dirty="0"/>
          </a:p>
          <a:p>
            <a:pPr marL="914400" lvl="2" indent="0">
              <a:buNone/>
            </a:pPr>
            <a:r>
              <a:rPr lang="en-IN" dirty="0"/>
              <a:t>Users authorize applications to access specific resources on their behalf.</a:t>
            </a:r>
            <a:endParaRPr lang="en-IN" sz="1600" dirty="0"/>
          </a:p>
          <a:p>
            <a:pPr marL="457200" lvl="1" indent="0">
              <a:buNone/>
            </a:pPr>
            <a:r>
              <a:rPr lang="en-IN" b="1" dirty="0"/>
              <a:t>Token-Based</a:t>
            </a:r>
            <a:r>
              <a:rPr lang="en-IN" dirty="0"/>
              <a:t>:</a:t>
            </a:r>
            <a:endParaRPr lang="en-IN" sz="2000" dirty="0"/>
          </a:p>
          <a:p>
            <a:pPr marL="914400" lvl="2" indent="0">
              <a:buNone/>
            </a:pPr>
            <a:r>
              <a:rPr lang="en-IN" dirty="0"/>
              <a:t>Access tokens are issued after user consent.</a:t>
            </a:r>
            <a:endParaRPr lang="en-IN" sz="1600" dirty="0"/>
          </a:p>
          <a:p>
            <a:pPr marL="457200" lvl="1" indent="0">
              <a:buNone/>
            </a:pPr>
            <a:r>
              <a:rPr lang="en-IN" b="1" dirty="0"/>
              <a:t>Flow Variants</a:t>
            </a:r>
            <a:r>
              <a:rPr lang="en-IN" dirty="0"/>
              <a:t>:</a:t>
            </a:r>
            <a:endParaRPr lang="en-IN" sz="2000" dirty="0"/>
          </a:p>
          <a:p>
            <a:pPr marL="914400" lvl="2" indent="0">
              <a:buNone/>
            </a:pPr>
            <a:r>
              <a:rPr lang="en-IN" dirty="0"/>
              <a:t>OAuth provides multiple grant types for different use cases:</a:t>
            </a:r>
            <a:endParaRPr lang="en-IN" sz="1600" dirty="0"/>
          </a:p>
          <a:p>
            <a:pPr marL="1371600" lvl="3" indent="0">
              <a:buNone/>
            </a:pPr>
            <a:r>
              <a:rPr lang="en-IN" dirty="0"/>
              <a:t>Authorization Code Flow (used for web apps).</a:t>
            </a:r>
            <a:endParaRPr lang="en-IN" sz="1600" dirty="0"/>
          </a:p>
          <a:p>
            <a:pPr marL="1371600" lvl="3" indent="0">
              <a:buNone/>
            </a:pPr>
            <a:r>
              <a:rPr lang="en-IN" dirty="0"/>
              <a:t>Client Credentials Flow (used for server-to-server apps).</a:t>
            </a:r>
            <a:endParaRPr lang="en-IN" sz="1600" dirty="0"/>
          </a:p>
          <a:p>
            <a:pPr marL="1371600" lvl="3" indent="0">
              <a:buNone/>
            </a:pPr>
            <a:r>
              <a:rPr lang="en-IN" dirty="0"/>
              <a:t>Implicit Flow (deprecated; used for single-page apps).</a:t>
            </a:r>
            <a:endParaRPr lang="en-IN" sz="1600" dirty="0"/>
          </a:p>
          <a:p>
            <a:pPr marL="1371600" lvl="3" indent="0">
              <a:buNone/>
            </a:pPr>
            <a:r>
              <a:rPr lang="en-IN" dirty="0"/>
              <a:t>Device Code Flow (used for devices with limited input capabilities).</a:t>
            </a:r>
            <a:endParaRPr lang="en-IN" sz="1600" dirty="0"/>
          </a:p>
          <a:p>
            <a:endParaRPr lang="en-IN" dirty="0"/>
          </a:p>
        </p:txBody>
      </p:sp>
    </p:spTree>
    <p:extLst>
      <p:ext uri="{BB962C8B-B14F-4D97-AF65-F5344CB8AC3E}">
        <p14:creationId xmlns:p14="http://schemas.microsoft.com/office/powerpoint/2010/main" val="3659273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Oauth</a:t>
            </a:r>
            <a:r>
              <a:rPr lang="en-IN" b="1" dirty="0" smtClean="0"/>
              <a:t> </a:t>
            </a:r>
            <a:r>
              <a:rPr lang="en-IN" b="1" dirty="0" err="1" smtClean="0"/>
              <a:t>cont</a:t>
            </a:r>
            <a:r>
              <a:rPr lang="en-IN" b="1" dirty="0" smtClean="0"/>
              <a:t>…</a:t>
            </a:r>
            <a:endParaRPr lang="en-IN" dirty="0"/>
          </a:p>
        </p:txBody>
      </p:sp>
      <p:sp>
        <p:nvSpPr>
          <p:cNvPr id="3" name="Content Placeholder 2"/>
          <p:cNvSpPr>
            <a:spLocks noGrp="1"/>
          </p:cNvSpPr>
          <p:nvPr>
            <p:ph idx="1"/>
          </p:nvPr>
        </p:nvSpPr>
        <p:spPr/>
        <p:txBody>
          <a:bodyPr/>
          <a:lstStyle/>
          <a:p>
            <a:pPr marL="0" indent="0">
              <a:buNone/>
            </a:pPr>
            <a:r>
              <a:rPr lang="en-IN" b="1" dirty="0"/>
              <a:t>Advantages:</a:t>
            </a:r>
            <a:endParaRPr lang="en-IN" dirty="0"/>
          </a:p>
          <a:p>
            <a:pPr marL="457200" lvl="1" indent="0">
              <a:buNone/>
            </a:pPr>
            <a:r>
              <a:rPr lang="en-IN" dirty="0"/>
              <a:t>Enables fine-grained access control.</a:t>
            </a:r>
          </a:p>
          <a:p>
            <a:pPr marL="457200" lvl="1" indent="0">
              <a:buNone/>
            </a:pPr>
            <a:r>
              <a:rPr lang="en-IN" dirty="0"/>
              <a:t>Tokens can have scopes, expiration, and refresh capabilities.</a:t>
            </a:r>
          </a:p>
          <a:p>
            <a:pPr marL="457200" lvl="1" indent="0">
              <a:buNone/>
            </a:pPr>
            <a:r>
              <a:rPr lang="en-IN" dirty="0"/>
              <a:t>Reduces security </a:t>
            </a:r>
            <a:r>
              <a:rPr lang="en-IN" dirty="0" smtClean="0"/>
              <a:t>risks </a:t>
            </a:r>
            <a:r>
              <a:rPr lang="en-IN" dirty="0" smtClean="0"/>
              <a:t>as user credentials are not exposed.</a:t>
            </a:r>
          </a:p>
          <a:p>
            <a:pPr marL="0" indent="0">
              <a:buNone/>
            </a:pPr>
            <a:r>
              <a:rPr lang="en-IN" b="1" dirty="0"/>
              <a:t>Limitations:</a:t>
            </a:r>
            <a:endParaRPr lang="en-IN" dirty="0"/>
          </a:p>
          <a:p>
            <a:pPr marL="457200" lvl="1" indent="0">
              <a:buNone/>
            </a:pPr>
            <a:r>
              <a:rPr lang="en-IN" dirty="0"/>
              <a:t>Implementation complexity.</a:t>
            </a:r>
          </a:p>
          <a:p>
            <a:pPr marL="457200" lvl="1" indent="0">
              <a:buNone/>
            </a:pPr>
            <a:r>
              <a:rPr lang="en-IN" dirty="0"/>
              <a:t>Requires secure token storage and handling.</a:t>
            </a:r>
          </a:p>
          <a:p>
            <a:endParaRPr lang="en-IN" dirty="0"/>
          </a:p>
        </p:txBody>
      </p:sp>
    </p:spTree>
    <p:extLst>
      <p:ext uri="{BB962C8B-B14F-4D97-AF65-F5344CB8AC3E}">
        <p14:creationId xmlns:p14="http://schemas.microsoft.com/office/powerpoint/2010/main" val="22750125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024" y="365125"/>
            <a:ext cx="11161776" cy="851027"/>
          </a:xfrm>
        </p:spPr>
        <p:txBody>
          <a:bodyPr>
            <a:normAutofit fontScale="90000"/>
          </a:bodyPr>
          <a:lstStyle/>
          <a:p>
            <a:r>
              <a:rPr lang="en-IN" b="1" dirty="0" smtClean="0"/>
              <a:t>Example: </a:t>
            </a:r>
            <a:r>
              <a:rPr lang="en-IN" sz="3600" b="1" dirty="0" smtClean="0"/>
              <a:t>OAuth Authorization Code Flow</a:t>
            </a:r>
            <a:r>
              <a:rPr lang="en-IN" sz="3600" dirty="0" smtClean="0"/>
              <a:t>:</a:t>
            </a:r>
            <a:br>
              <a:rPr lang="en-IN" sz="3600" dirty="0" smtClean="0"/>
            </a:br>
            <a:r>
              <a:rPr lang="en-IN" sz="4000" dirty="0" smtClean="0"/>
              <a:t/>
            </a:r>
            <a:br>
              <a:rPr lang="en-IN" sz="4000" dirty="0" smtClean="0"/>
            </a:br>
            <a:endParaRPr lang="en-IN" dirty="0"/>
          </a:p>
        </p:txBody>
      </p:sp>
      <p:sp>
        <p:nvSpPr>
          <p:cNvPr id="3" name="Content Placeholder 2"/>
          <p:cNvSpPr>
            <a:spLocks noGrp="1"/>
          </p:cNvSpPr>
          <p:nvPr>
            <p:ph idx="1"/>
          </p:nvPr>
        </p:nvSpPr>
        <p:spPr>
          <a:xfrm>
            <a:off x="192024" y="612648"/>
            <a:ext cx="11896344" cy="6245352"/>
          </a:xfrm>
        </p:spPr>
        <p:txBody>
          <a:bodyPr>
            <a:normAutofit fontScale="85000" lnSpcReduction="20000"/>
          </a:bodyPr>
          <a:lstStyle/>
          <a:p>
            <a:pPr marL="0" lvl="0" indent="0">
              <a:buNone/>
            </a:pPr>
            <a:r>
              <a:rPr lang="en-IN" b="1" dirty="0" smtClean="0"/>
              <a:t>Step </a:t>
            </a:r>
            <a:r>
              <a:rPr lang="en-IN" b="1" dirty="0"/>
              <a:t>1: User Authorization</a:t>
            </a:r>
            <a:r>
              <a:rPr lang="en-IN" dirty="0"/>
              <a:t>:</a:t>
            </a:r>
            <a:endParaRPr lang="en-IN" sz="2400" dirty="0"/>
          </a:p>
          <a:p>
            <a:pPr marL="457200" lvl="1" indent="0">
              <a:buNone/>
            </a:pPr>
            <a:r>
              <a:rPr lang="en-IN" dirty="0"/>
              <a:t>The client redirects the user to the authorization server.</a:t>
            </a:r>
            <a:endParaRPr lang="en-IN" sz="2000" dirty="0"/>
          </a:p>
          <a:p>
            <a:pPr marL="0" indent="0">
              <a:buNone/>
            </a:pPr>
            <a:r>
              <a:rPr lang="en-IN" dirty="0" smtClean="0"/>
              <a:t>	GET </a:t>
            </a:r>
            <a:r>
              <a:rPr lang="en-IN" dirty="0"/>
              <a:t>/</a:t>
            </a:r>
            <a:r>
              <a:rPr lang="en-IN" dirty="0" err="1"/>
              <a:t>authorize?response_type</a:t>
            </a:r>
            <a:r>
              <a:rPr lang="en-IN" dirty="0"/>
              <a:t>=</a:t>
            </a:r>
            <a:r>
              <a:rPr lang="en-IN" dirty="0" err="1"/>
              <a:t>code&amp;client_id</a:t>
            </a:r>
            <a:r>
              <a:rPr lang="en-IN" dirty="0"/>
              <a:t>=&lt;client-id</a:t>
            </a:r>
            <a:r>
              <a:rPr lang="en-IN" dirty="0" smtClean="0"/>
              <a:t>&gt;										&amp;</a:t>
            </a:r>
            <a:r>
              <a:rPr lang="en-IN" dirty="0" err="1"/>
              <a:t>redirect_uri</a:t>
            </a:r>
            <a:r>
              <a:rPr lang="en-IN" dirty="0"/>
              <a:t>=&lt;</a:t>
            </a:r>
            <a:r>
              <a:rPr lang="en-IN" dirty="0" err="1"/>
              <a:t>callback-uri</a:t>
            </a:r>
            <a:r>
              <a:rPr lang="en-IN" dirty="0"/>
              <a:t>&gt;&amp;scope=&lt;scopes&gt;</a:t>
            </a:r>
            <a:endParaRPr lang="en-IN" sz="3600" dirty="0"/>
          </a:p>
          <a:p>
            <a:pPr marL="0" lvl="0" indent="0">
              <a:buNone/>
            </a:pPr>
            <a:r>
              <a:rPr lang="en-IN" b="1" dirty="0"/>
              <a:t>Step 2: Exchange Authorization Code for Token</a:t>
            </a:r>
            <a:r>
              <a:rPr lang="en-IN" dirty="0"/>
              <a:t>:</a:t>
            </a:r>
            <a:endParaRPr lang="en-IN" sz="2400" dirty="0"/>
          </a:p>
          <a:p>
            <a:pPr marL="457200" lvl="1" indent="0">
              <a:buNone/>
            </a:pPr>
            <a:r>
              <a:rPr lang="en-IN" dirty="0"/>
              <a:t>The client exchanges the code for an access token.</a:t>
            </a:r>
            <a:endParaRPr lang="en-IN" sz="2000" dirty="0"/>
          </a:p>
          <a:p>
            <a:pPr marL="0" indent="0">
              <a:buNone/>
            </a:pPr>
            <a:r>
              <a:rPr lang="en-IN" dirty="0"/>
              <a:t>POST /token</a:t>
            </a:r>
            <a:endParaRPr lang="en-IN" sz="3600" dirty="0"/>
          </a:p>
          <a:p>
            <a:pPr marL="0" indent="0">
              <a:buNone/>
            </a:pPr>
            <a:r>
              <a:rPr lang="en-IN" dirty="0" smtClean="0"/>
              <a:t>	Content-Type</a:t>
            </a:r>
            <a:r>
              <a:rPr lang="en-IN" dirty="0"/>
              <a:t>: application/x-www-form-</a:t>
            </a:r>
            <a:r>
              <a:rPr lang="en-IN" dirty="0" err="1"/>
              <a:t>urlencoded</a:t>
            </a:r>
            <a:endParaRPr lang="en-IN" sz="3600" dirty="0"/>
          </a:p>
          <a:p>
            <a:pPr marL="0" indent="0">
              <a:buNone/>
            </a:pPr>
            <a:r>
              <a:rPr lang="en-IN" dirty="0"/>
              <a:t> </a:t>
            </a:r>
            <a:r>
              <a:rPr lang="en-IN" dirty="0" smtClean="0"/>
              <a:t>	</a:t>
            </a:r>
            <a:r>
              <a:rPr lang="en-IN" dirty="0" err="1" smtClean="0"/>
              <a:t>grant_type</a:t>
            </a:r>
            <a:r>
              <a:rPr lang="en-IN" dirty="0" smtClean="0"/>
              <a:t>=</a:t>
            </a:r>
            <a:r>
              <a:rPr lang="en-IN" dirty="0" err="1" smtClean="0"/>
              <a:t>authorization_code&amp;code</a:t>
            </a:r>
            <a:r>
              <a:rPr lang="en-IN" dirty="0"/>
              <a:t>=&lt;</a:t>
            </a:r>
            <a:r>
              <a:rPr lang="en-IN" dirty="0" err="1"/>
              <a:t>auth</a:t>
            </a:r>
            <a:r>
              <a:rPr lang="en-IN" dirty="0"/>
              <a:t>-code&gt;&amp;</a:t>
            </a:r>
            <a:r>
              <a:rPr lang="en-IN" dirty="0" err="1"/>
              <a:t>redirect_uri</a:t>
            </a:r>
            <a:r>
              <a:rPr lang="en-IN" dirty="0"/>
              <a:t>=&lt;</a:t>
            </a:r>
            <a:r>
              <a:rPr lang="en-IN" dirty="0" err="1" smtClean="0"/>
              <a:t>callback</a:t>
            </a:r>
            <a:r>
              <a:rPr lang="en-IN" dirty="0" smtClean="0"/>
              <a:t>-				</a:t>
            </a:r>
            <a:r>
              <a:rPr lang="en-IN" dirty="0" err="1" smtClean="0"/>
              <a:t>uri</a:t>
            </a:r>
            <a:r>
              <a:rPr lang="en-IN" dirty="0"/>
              <a:t>&gt;&amp;</a:t>
            </a:r>
            <a:r>
              <a:rPr lang="en-IN" dirty="0" err="1"/>
              <a:t>client_id</a:t>
            </a:r>
            <a:r>
              <a:rPr lang="en-IN" dirty="0"/>
              <a:t>=&lt;client-id&gt;&amp;</a:t>
            </a:r>
            <a:r>
              <a:rPr lang="en-IN" dirty="0" err="1"/>
              <a:t>client_secret</a:t>
            </a:r>
            <a:r>
              <a:rPr lang="en-IN" dirty="0"/>
              <a:t>=&lt;client-secret&gt;</a:t>
            </a:r>
            <a:endParaRPr lang="en-IN" sz="3600" dirty="0"/>
          </a:p>
          <a:p>
            <a:pPr marL="0" lvl="0" indent="0">
              <a:buNone/>
            </a:pPr>
            <a:r>
              <a:rPr lang="en-IN" b="1" dirty="0"/>
              <a:t>Step 3: Use Access Token</a:t>
            </a:r>
            <a:r>
              <a:rPr lang="en-IN" dirty="0"/>
              <a:t>:</a:t>
            </a:r>
            <a:endParaRPr lang="en-IN" sz="2400" dirty="0"/>
          </a:p>
          <a:p>
            <a:pPr marL="457200" lvl="1" indent="0">
              <a:buNone/>
            </a:pPr>
            <a:r>
              <a:rPr lang="en-IN" dirty="0"/>
              <a:t>The client sends the token to access resources.</a:t>
            </a:r>
            <a:endParaRPr lang="en-IN" sz="2000" dirty="0"/>
          </a:p>
          <a:p>
            <a:pPr marL="0" indent="0">
              <a:buNone/>
            </a:pPr>
            <a:r>
              <a:rPr lang="en-IN" dirty="0" smtClean="0"/>
              <a:t>		GET </a:t>
            </a:r>
            <a:r>
              <a:rPr lang="en-IN" dirty="0"/>
              <a:t>/</a:t>
            </a:r>
            <a:r>
              <a:rPr lang="en-IN" dirty="0" err="1"/>
              <a:t>api</a:t>
            </a:r>
            <a:r>
              <a:rPr lang="en-IN" dirty="0"/>
              <a:t>/resource</a:t>
            </a:r>
            <a:endParaRPr lang="en-IN" sz="3600" dirty="0"/>
          </a:p>
          <a:p>
            <a:pPr marL="0" indent="0">
              <a:buNone/>
            </a:pPr>
            <a:r>
              <a:rPr lang="en-IN" dirty="0" smtClean="0"/>
              <a:t>		Authorization</a:t>
            </a:r>
            <a:r>
              <a:rPr lang="en-IN" dirty="0"/>
              <a:t>: Bearer &lt;access-token</a:t>
            </a:r>
            <a:r>
              <a:rPr lang="en-IN" dirty="0" smtClean="0"/>
              <a:t>&gt;</a:t>
            </a:r>
          </a:p>
          <a:p>
            <a:pPr marL="0" indent="0">
              <a:buNone/>
            </a:pPr>
            <a:r>
              <a:rPr lang="en-IN" b="1" dirty="0"/>
              <a:t>Use Cases:</a:t>
            </a:r>
            <a:endParaRPr lang="en-IN" dirty="0"/>
          </a:p>
          <a:p>
            <a:pPr marL="514350" lvl="0" indent="-514350">
              <a:buFont typeface="+mj-lt"/>
              <a:buAutoNum type="arabicPeriod"/>
            </a:pPr>
            <a:r>
              <a:rPr lang="en-IN" dirty="0"/>
              <a:t>Third-party integrations (e.g., social login with Google or Facebook).</a:t>
            </a:r>
          </a:p>
          <a:p>
            <a:pPr marL="514350" lvl="0" indent="-514350">
              <a:buFont typeface="+mj-lt"/>
              <a:buAutoNum type="arabicPeriod"/>
            </a:pPr>
            <a:r>
              <a:rPr lang="en-IN" dirty="0"/>
              <a:t>APIs requiring delegated access (e.g., accessing a user's calendar or email).</a:t>
            </a:r>
          </a:p>
          <a:p>
            <a:pPr marL="0" indent="0">
              <a:buNone/>
            </a:pPr>
            <a:endParaRPr lang="en-IN" dirty="0"/>
          </a:p>
        </p:txBody>
      </p:sp>
    </p:spTree>
    <p:extLst>
      <p:ext uri="{BB962C8B-B14F-4D97-AF65-F5344CB8AC3E}">
        <p14:creationId xmlns:p14="http://schemas.microsoft.com/office/powerpoint/2010/main" val="3803355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circle(in)">
                                      <p:cBhvr>
                                        <p:cTn id="35" dur="2000"/>
                                        <p:tgtEl>
                                          <p:spTgt spid="3">
                                            <p:txEl>
                                              <p:pRg st="8" end="8"/>
                                            </p:txEl>
                                          </p:spTgt>
                                        </p:tgtEl>
                                      </p:cBhvr>
                                    </p:animEffect>
                                  </p:childTnLst>
                                </p:cTn>
                              </p:par>
                              <p:par>
                                <p:cTn id="36" presetID="6" presetClass="entr" presetSubtype="16"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circle(in)">
                                      <p:cBhvr>
                                        <p:cTn id="38" dur="2000"/>
                                        <p:tgtEl>
                                          <p:spTgt spid="3">
                                            <p:txEl>
                                              <p:pRg st="9" end="9"/>
                                            </p:txEl>
                                          </p:spTgt>
                                        </p:tgtEl>
                                      </p:cBhvr>
                                    </p:animEffect>
                                  </p:childTnLst>
                                </p:cTn>
                              </p:par>
                              <p:par>
                                <p:cTn id="39" presetID="6" presetClass="entr" presetSubtype="16"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circle(in)">
                                      <p:cBhvr>
                                        <p:cTn id="41" dur="2000"/>
                                        <p:tgtEl>
                                          <p:spTgt spid="3">
                                            <p:txEl>
                                              <p:pRg st="10" end="10"/>
                                            </p:txEl>
                                          </p:spTgt>
                                        </p:tgtEl>
                                      </p:cBhvr>
                                    </p:animEffect>
                                  </p:childTnLst>
                                </p:cTn>
                              </p:par>
                              <p:par>
                                <p:cTn id="42" presetID="6" presetClass="entr" presetSubtype="16"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circle(in)">
                                      <p:cBhvr>
                                        <p:cTn id="44" dur="2000"/>
                                        <p:tgtEl>
                                          <p:spTgt spid="3">
                                            <p:txEl>
                                              <p:pRg st="11" end="1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circle(in)">
                                      <p:cBhvr>
                                        <p:cTn id="49" dur="2000"/>
                                        <p:tgtEl>
                                          <p:spTgt spid="3">
                                            <p:txEl>
                                              <p:pRg st="12" end="12"/>
                                            </p:txEl>
                                          </p:spTgt>
                                        </p:tgtEl>
                                      </p:cBhvr>
                                    </p:animEffect>
                                  </p:childTnLst>
                                </p:cTn>
                              </p:par>
                              <p:par>
                                <p:cTn id="50" presetID="6" presetClass="entr" presetSubtype="16" fill="hold" nodeType="with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circle(in)">
                                      <p:cBhvr>
                                        <p:cTn id="52" dur="2000"/>
                                        <p:tgtEl>
                                          <p:spTgt spid="3">
                                            <p:txEl>
                                              <p:pRg st="13" end="13"/>
                                            </p:txEl>
                                          </p:spTgt>
                                        </p:tgtEl>
                                      </p:cBhvr>
                                    </p:animEffect>
                                  </p:childTnLst>
                                </p:cTn>
                              </p:par>
                              <p:par>
                                <p:cTn id="53" presetID="6" presetClass="entr" presetSubtype="16" fill="hold" nodeType="with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animEffect transition="in" filter="circle(in)">
                                      <p:cBhvr>
                                        <p:cTn id="55" dur="20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3. JSON Web Tokens (JWT)</a:t>
            </a:r>
            <a:r>
              <a:rPr lang="en-IN" dirty="0"/>
              <a:t/>
            </a:r>
            <a:br>
              <a:rPr lang="en-IN" dirty="0"/>
            </a:br>
            <a:endParaRPr lang="en-IN" dirty="0"/>
          </a:p>
        </p:txBody>
      </p:sp>
      <p:sp>
        <p:nvSpPr>
          <p:cNvPr id="3" name="Content Placeholder 2"/>
          <p:cNvSpPr>
            <a:spLocks noGrp="1"/>
          </p:cNvSpPr>
          <p:nvPr>
            <p:ph idx="1"/>
          </p:nvPr>
        </p:nvSpPr>
        <p:spPr>
          <a:xfrm>
            <a:off x="411480" y="1481328"/>
            <a:ext cx="10942320" cy="4695635"/>
          </a:xfrm>
        </p:spPr>
        <p:txBody>
          <a:bodyPr>
            <a:normAutofit fontScale="92500" lnSpcReduction="10000"/>
          </a:bodyPr>
          <a:lstStyle/>
          <a:p>
            <a:pPr marL="0" indent="0">
              <a:buNone/>
            </a:pPr>
            <a:r>
              <a:rPr lang="en-IN" b="1" dirty="0" smtClean="0"/>
              <a:t>Overview</a:t>
            </a:r>
            <a:r>
              <a:rPr lang="en-IN" b="1" dirty="0"/>
              <a:t>:</a:t>
            </a:r>
            <a:endParaRPr lang="en-IN" dirty="0"/>
          </a:p>
          <a:p>
            <a:pPr marL="457200" lvl="1" indent="0">
              <a:buNone/>
            </a:pPr>
            <a:r>
              <a:rPr lang="en-IN" dirty="0"/>
              <a:t>JWT is a compact, self-contained token format for securely transmitting information between parties.</a:t>
            </a:r>
          </a:p>
          <a:p>
            <a:pPr marL="457200" lvl="1" indent="0">
              <a:buNone/>
            </a:pPr>
            <a:r>
              <a:rPr lang="en-IN" dirty="0"/>
              <a:t>It is commonly used for authentication and session management in APIs</a:t>
            </a:r>
            <a:r>
              <a:rPr lang="en-IN" dirty="0" smtClean="0"/>
              <a:t>.</a:t>
            </a:r>
          </a:p>
          <a:p>
            <a:pPr marL="0" indent="0">
              <a:buNone/>
            </a:pPr>
            <a:r>
              <a:rPr lang="en-IN" b="1" dirty="0"/>
              <a:t>Characteristics:</a:t>
            </a:r>
            <a:endParaRPr lang="en-IN" sz="2400" dirty="0"/>
          </a:p>
          <a:p>
            <a:pPr marL="457200" lvl="1" indent="0">
              <a:buNone/>
            </a:pPr>
            <a:r>
              <a:rPr lang="en-IN" b="1" dirty="0"/>
              <a:t>Token Structure</a:t>
            </a:r>
            <a:r>
              <a:rPr lang="en-IN" dirty="0"/>
              <a:t>:</a:t>
            </a:r>
            <a:endParaRPr lang="en-IN" sz="2000" dirty="0"/>
          </a:p>
          <a:p>
            <a:pPr marL="914400" lvl="2" indent="0">
              <a:buNone/>
            </a:pPr>
            <a:r>
              <a:rPr lang="en-IN" dirty="0"/>
              <a:t>Consists of three parts: Header, Payload, and Signature.</a:t>
            </a:r>
            <a:endParaRPr lang="en-IN" sz="1600" dirty="0"/>
          </a:p>
          <a:p>
            <a:pPr marL="1371600" lvl="3" indent="0">
              <a:buNone/>
            </a:pPr>
            <a:r>
              <a:rPr lang="en-IN" b="1" dirty="0"/>
              <a:t>Header</a:t>
            </a:r>
            <a:r>
              <a:rPr lang="en-IN" dirty="0"/>
              <a:t>: Metadata about the token (e.g., algorithm, type).</a:t>
            </a:r>
            <a:endParaRPr lang="en-IN" sz="1600" dirty="0"/>
          </a:p>
          <a:p>
            <a:pPr marL="1371600" lvl="3" indent="0">
              <a:buNone/>
            </a:pPr>
            <a:r>
              <a:rPr lang="en-IN" b="1" dirty="0"/>
              <a:t>Payload</a:t>
            </a:r>
            <a:r>
              <a:rPr lang="en-IN" dirty="0"/>
              <a:t>: Contains claims (e.g., user data, expiration).</a:t>
            </a:r>
            <a:endParaRPr lang="en-IN" sz="1600" dirty="0"/>
          </a:p>
          <a:p>
            <a:pPr marL="1371600" lvl="3" indent="0">
              <a:buNone/>
            </a:pPr>
            <a:r>
              <a:rPr lang="en-IN" b="1" dirty="0"/>
              <a:t>Signature</a:t>
            </a:r>
            <a:r>
              <a:rPr lang="en-IN" dirty="0"/>
              <a:t>: Ensures the token's integrity.</a:t>
            </a:r>
            <a:endParaRPr lang="en-IN" sz="1600" dirty="0"/>
          </a:p>
          <a:p>
            <a:pPr marL="457200" lvl="1" indent="0">
              <a:buNone/>
            </a:pPr>
            <a:r>
              <a:rPr lang="en-IN" b="1" dirty="0"/>
              <a:t>Stateless</a:t>
            </a:r>
            <a:r>
              <a:rPr lang="en-IN" dirty="0"/>
              <a:t>:</a:t>
            </a:r>
            <a:endParaRPr lang="en-IN" sz="2000" dirty="0"/>
          </a:p>
          <a:p>
            <a:pPr marL="914400" lvl="2" indent="0">
              <a:buNone/>
            </a:pPr>
            <a:r>
              <a:rPr lang="en-IN" dirty="0"/>
              <a:t>The server does not store session data; the token itself contains all the required information.</a:t>
            </a:r>
            <a:endParaRPr lang="en-IN" sz="1600" dirty="0"/>
          </a:p>
          <a:p>
            <a:pPr marL="457200" lvl="1" indent="0">
              <a:buNone/>
            </a:pPr>
            <a:r>
              <a:rPr lang="en-IN" b="1" dirty="0"/>
              <a:t>Signed</a:t>
            </a:r>
            <a:r>
              <a:rPr lang="en-IN" dirty="0"/>
              <a:t>:</a:t>
            </a:r>
            <a:endParaRPr lang="en-IN" sz="2000" dirty="0"/>
          </a:p>
          <a:p>
            <a:pPr marL="914400" lvl="2" indent="0">
              <a:buNone/>
            </a:pPr>
            <a:r>
              <a:rPr lang="en-IN" dirty="0"/>
              <a:t>Tokens are signed using a secret key (HMAC) or a public-private key pair (RSA, ECDSA).</a:t>
            </a:r>
            <a:endParaRPr lang="en-IN" sz="1600" dirty="0"/>
          </a:p>
          <a:p>
            <a:endParaRPr lang="en-IN" dirty="0"/>
          </a:p>
        </p:txBody>
      </p:sp>
    </p:spTree>
    <p:extLst>
      <p:ext uri="{BB962C8B-B14F-4D97-AF65-F5344CB8AC3E}">
        <p14:creationId xmlns:p14="http://schemas.microsoft.com/office/powerpoint/2010/main" val="134054623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JWT </a:t>
            </a:r>
            <a:r>
              <a:rPr lang="en-US" dirty="0" err="1" smtClean="0"/>
              <a:t>Cont</a:t>
            </a:r>
            <a:r>
              <a:rPr lang="en-US" dirty="0" smtClean="0"/>
              <a:t>…</a:t>
            </a:r>
            <a:endParaRPr lang="en-IN" dirty="0"/>
          </a:p>
        </p:txBody>
      </p:sp>
      <p:sp>
        <p:nvSpPr>
          <p:cNvPr id="3" name="Content Placeholder 2"/>
          <p:cNvSpPr>
            <a:spLocks noGrp="1"/>
          </p:cNvSpPr>
          <p:nvPr>
            <p:ph idx="1"/>
          </p:nvPr>
        </p:nvSpPr>
        <p:spPr/>
        <p:txBody>
          <a:bodyPr>
            <a:normAutofit/>
          </a:bodyPr>
          <a:lstStyle/>
          <a:p>
            <a:pPr marL="0" indent="0">
              <a:buNone/>
            </a:pPr>
            <a:r>
              <a:rPr lang="en-IN" b="1" dirty="0"/>
              <a:t>Advantages:</a:t>
            </a:r>
            <a:endParaRPr lang="en-IN" dirty="0"/>
          </a:p>
          <a:p>
            <a:pPr marL="457200" lvl="1" indent="0">
              <a:buNone/>
            </a:pPr>
            <a:r>
              <a:rPr lang="en-IN" dirty="0"/>
              <a:t>Stateless authentication reduces server-side overhead.</a:t>
            </a:r>
          </a:p>
          <a:p>
            <a:pPr marL="457200" lvl="1" indent="0">
              <a:buNone/>
            </a:pPr>
            <a:r>
              <a:rPr lang="en-IN" dirty="0"/>
              <a:t>Supports custom claims for flexible authorization.</a:t>
            </a:r>
          </a:p>
          <a:p>
            <a:pPr marL="0" indent="0">
              <a:buNone/>
            </a:pPr>
            <a:r>
              <a:rPr lang="en-IN" b="1" dirty="0" smtClean="0"/>
              <a:t>Limitations</a:t>
            </a:r>
            <a:r>
              <a:rPr lang="en-IN" b="1" dirty="0"/>
              <a:t>:</a:t>
            </a:r>
            <a:endParaRPr lang="en-IN" dirty="0"/>
          </a:p>
          <a:p>
            <a:pPr marL="457200" lvl="1" indent="0">
              <a:buNone/>
            </a:pPr>
            <a:r>
              <a:rPr lang="en-IN" dirty="0"/>
              <a:t>Vulnerable if the signing key is compromised.</a:t>
            </a:r>
          </a:p>
          <a:p>
            <a:pPr marL="457200" lvl="1" indent="0">
              <a:buNone/>
            </a:pPr>
            <a:r>
              <a:rPr lang="en-IN" dirty="0"/>
              <a:t>Tokens cannot be revoked once issued unless a blacklist is implemented.</a:t>
            </a:r>
          </a:p>
          <a:p>
            <a:pPr marL="457200" lvl="1" indent="0">
              <a:buNone/>
            </a:pPr>
            <a:r>
              <a:rPr lang="en-IN" dirty="0" smtClean="0"/>
              <a:t>Compact </a:t>
            </a:r>
            <a:r>
              <a:rPr lang="en-IN" dirty="0"/>
              <a:t>format suitable for mobile and web applications.</a:t>
            </a:r>
          </a:p>
        </p:txBody>
      </p:sp>
    </p:spTree>
    <p:extLst>
      <p:ext uri="{BB962C8B-B14F-4D97-AF65-F5344CB8AC3E}">
        <p14:creationId xmlns:p14="http://schemas.microsoft.com/office/powerpoint/2010/main" val="41827759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5449"/>
            <a:ext cx="4992624" cy="6611111"/>
          </a:xfrm>
          <a:solidFill>
            <a:schemeClr val="accent2">
              <a:lumMod val="60000"/>
              <a:lumOff val="40000"/>
            </a:schemeClr>
          </a:solidFill>
        </p:spPr>
        <p:txBody>
          <a:bodyPr>
            <a:normAutofit fontScale="70000" lnSpcReduction="20000"/>
          </a:bodyPr>
          <a:lstStyle/>
          <a:p>
            <a:pPr marL="0" indent="0">
              <a:buNone/>
            </a:pPr>
            <a:r>
              <a:rPr lang="en-IN" b="1" dirty="0"/>
              <a:t>Example:</a:t>
            </a:r>
            <a:endParaRPr lang="en-IN" dirty="0"/>
          </a:p>
          <a:p>
            <a:pPr marL="0" indent="0">
              <a:buNone/>
            </a:pPr>
            <a:r>
              <a:rPr lang="en-IN" b="1" dirty="0"/>
              <a:t>JWT Structure</a:t>
            </a:r>
            <a:r>
              <a:rPr lang="en-IN" dirty="0"/>
              <a:t>:</a:t>
            </a:r>
          </a:p>
          <a:p>
            <a:pPr marL="0" lvl="0" indent="0">
              <a:buNone/>
            </a:pPr>
            <a:r>
              <a:rPr lang="en-IN" dirty="0"/>
              <a:t>Token Example:</a:t>
            </a:r>
          </a:p>
          <a:p>
            <a:pPr marL="0" indent="0">
              <a:buNone/>
            </a:pPr>
            <a:r>
              <a:rPr lang="en-IN" dirty="0" smtClean="0"/>
              <a:t>eyJhbGciOiJIUzI1NiIsInR5cCI6IkpXVCJ9.eyJ1c2VySWQiOjEsIm5hbWUiOiJKb2huIERvZSIsImlhdCI6MTYyMzAyNjY2NiwiZXhwIjoxNjIzMDMwMjY2fQ.SflKxwRJSMeKKF2QT4fwpMeJf36POk6yJV_adQssw5c</a:t>
            </a:r>
            <a:endParaRPr lang="en-IN" dirty="0"/>
          </a:p>
          <a:p>
            <a:pPr marL="0" lvl="0" indent="0">
              <a:buNone/>
            </a:pPr>
            <a:r>
              <a:rPr lang="en-IN" b="1" dirty="0"/>
              <a:t>Header (Base64 Encoded)</a:t>
            </a:r>
            <a:r>
              <a:rPr lang="en-IN" dirty="0"/>
              <a:t>:</a:t>
            </a:r>
          </a:p>
          <a:p>
            <a:pPr marL="0" indent="0">
              <a:buNone/>
            </a:pPr>
            <a:r>
              <a:rPr lang="en-IN" dirty="0" smtClean="0"/>
              <a:t>{</a:t>
            </a:r>
            <a:endParaRPr lang="en-IN" dirty="0"/>
          </a:p>
          <a:p>
            <a:pPr marL="0" indent="0">
              <a:buNone/>
            </a:pPr>
            <a:r>
              <a:rPr lang="en-IN" dirty="0"/>
              <a:t>  "</a:t>
            </a:r>
            <a:r>
              <a:rPr lang="en-IN" dirty="0" err="1"/>
              <a:t>alg</a:t>
            </a:r>
            <a:r>
              <a:rPr lang="en-IN" dirty="0"/>
              <a:t>": "HS256",</a:t>
            </a:r>
          </a:p>
          <a:p>
            <a:pPr marL="0" indent="0">
              <a:buNone/>
            </a:pPr>
            <a:r>
              <a:rPr lang="en-IN" dirty="0"/>
              <a:t>  "</a:t>
            </a:r>
            <a:r>
              <a:rPr lang="en-IN" dirty="0" err="1"/>
              <a:t>typ</a:t>
            </a:r>
            <a:r>
              <a:rPr lang="en-IN" dirty="0"/>
              <a:t>": "JWT"</a:t>
            </a:r>
          </a:p>
          <a:p>
            <a:pPr marL="0" indent="0">
              <a:buNone/>
            </a:pPr>
            <a:r>
              <a:rPr lang="en-IN" dirty="0"/>
              <a:t>}</a:t>
            </a:r>
          </a:p>
          <a:p>
            <a:pPr marL="0" lvl="0" indent="0">
              <a:buNone/>
            </a:pPr>
            <a:r>
              <a:rPr lang="en-IN" b="1" dirty="0"/>
              <a:t>Payload (Base64 Encoded)</a:t>
            </a:r>
            <a:r>
              <a:rPr lang="en-IN" dirty="0"/>
              <a:t>:</a:t>
            </a:r>
          </a:p>
          <a:p>
            <a:pPr marL="0" indent="0">
              <a:buNone/>
            </a:pPr>
            <a:r>
              <a:rPr lang="en-IN" dirty="0" smtClean="0"/>
              <a:t>{</a:t>
            </a:r>
            <a:endParaRPr lang="en-IN" dirty="0"/>
          </a:p>
          <a:p>
            <a:pPr marL="0" indent="0">
              <a:buNone/>
            </a:pPr>
            <a:r>
              <a:rPr lang="en-IN" dirty="0"/>
              <a:t>  "</a:t>
            </a:r>
            <a:r>
              <a:rPr lang="en-IN" dirty="0" err="1"/>
              <a:t>userId</a:t>
            </a:r>
            <a:r>
              <a:rPr lang="en-IN" dirty="0"/>
              <a:t>": 1,</a:t>
            </a:r>
          </a:p>
          <a:p>
            <a:pPr marL="0" indent="0">
              <a:buNone/>
            </a:pPr>
            <a:r>
              <a:rPr lang="en-IN" dirty="0"/>
              <a:t>  "name": "John Doe",</a:t>
            </a:r>
          </a:p>
          <a:p>
            <a:pPr marL="0" indent="0">
              <a:buNone/>
            </a:pPr>
            <a:r>
              <a:rPr lang="en-IN" dirty="0"/>
              <a:t>  "</a:t>
            </a:r>
            <a:r>
              <a:rPr lang="en-IN" dirty="0" err="1"/>
              <a:t>iat</a:t>
            </a:r>
            <a:r>
              <a:rPr lang="en-IN" dirty="0"/>
              <a:t>": 1623026666,</a:t>
            </a:r>
          </a:p>
          <a:p>
            <a:pPr marL="0" indent="0">
              <a:buNone/>
            </a:pPr>
            <a:r>
              <a:rPr lang="en-IN" dirty="0"/>
              <a:t>  "</a:t>
            </a:r>
            <a:r>
              <a:rPr lang="en-IN" dirty="0" err="1"/>
              <a:t>exp</a:t>
            </a:r>
            <a:r>
              <a:rPr lang="en-IN" dirty="0"/>
              <a:t>": 1623030266</a:t>
            </a:r>
          </a:p>
          <a:p>
            <a:pPr marL="0" indent="0">
              <a:buNone/>
            </a:pPr>
            <a:r>
              <a:rPr lang="en-IN" dirty="0" smtClean="0"/>
              <a:t>}</a:t>
            </a:r>
            <a:endParaRPr lang="en-IN" dirty="0"/>
          </a:p>
        </p:txBody>
      </p:sp>
      <p:sp>
        <p:nvSpPr>
          <p:cNvPr id="4" name="TextBox 3"/>
          <p:cNvSpPr txBox="1"/>
          <p:nvPr/>
        </p:nvSpPr>
        <p:spPr>
          <a:xfrm>
            <a:off x="4992624" y="210920"/>
            <a:ext cx="7199376" cy="4524315"/>
          </a:xfrm>
          <a:prstGeom prst="rect">
            <a:avLst/>
          </a:prstGeom>
          <a:solidFill>
            <a:schemeClr val="accent6">
              <a:lumMod val="40000"/>
              <a:lumOff val="60000"/>
            </a:schemeClr>
          </a:solidFill>
        </p:spPr>
        <p:txBody>
          <a:bodyPr wrap="square" rtlCol="0">
            <a:spAutoFit/>
          </a:bodyPr>
          <a:lstStyle/>
          <a:p>
            <a:r>
              <a:rPr lang="en-IN" b="1" dirty="0" smtClean="0"/>
              <a:t>Validation on the Server</a:t>
            </a:r>
            <a:r>
              <a:rPr lang="en-IN" dirty="0" smtClean="0"/>
              <a:t>:</a:t>
            </a:r>
          </a:p>
          <a:p>
            <a:r>
              <a:rPr lang="en-IN" dirty="0" smtClean="0"/>
              <a:t>import </a:t>
            </a:r>
            <a:r>
              <a:rPr lang="en-IN" dirty="0" err="1" smtClean="0"/>
              <a:t>jwt</a:t>
            </a:r>
            <a:endParaRPr lang="en-IN" dirty="0" smtClean="0"/>
          </a:p>
          <a:p>
            <a:r>
              <a:rPr lang="en-IN" dirty="0" smtClean="0"/>
              <a:t>SECRET_KEY = "</a:t>
            </a:r>
            <a:r>
              <a:rPr lang="en-IN" dirty="0" err="1" smtClean="0"/>
              <a:t>your_secret_key</a:t>
            </a:r>
            <a:r>
              <a:rPr lang="en-IN" dirty="0" smtClean="0"/>
              <a:t>"</a:t>
            </a:r>
          </a:p>
          <a:p>
            <a:r>
              <a:rPr lang="en-IN" dirty="0" err="1" smtClean="0"/>
              <a:t>def</a:t>
            </a:r>
            <a:r>
              <a:rPr lang="en-IN" dirty="0" smtClean="0"/>
              <a:t> </a:t>
            </a:r>
            <a:r>
              <a:rPr lang="en-IN" dirty="0" err="1" smtClean="0"/>
              <a:t>decode_jwt</a:t>
            </a:r>
            <a:r>
              <a:rPr lang="en-IN" dirty="0" smtClean="0"/>
              <a:t>(token):</a:t>
            </a:r>
          </a:p>
          <a:p>
            <a:r>
              <a:rPr lang="en-IN" dirty="0" smtClean="0"/>
              <a:t>    try:</a:t>
            </a:r>
          </a:p>
          <a:p>
            <a:r>
              <a:rPr lang="en-IN" dirty="0" smtClean="0"/>
              <a:t>        decoded = </a:t>
            </a:r>
            <a:r>
              <a:rPr lang="en-IN" dirty="0" err="1" smtClean="0"/>
              <a:t>jwt.decode</a:t>
            </a:r>
            <a:r>
              <a:rPr lang="en-IN" dirty="0" smtClean="0"/>
              <a:t>(token, SECRET_KEY, algorithms=["HS256"])</a:t>
            </a:r>
          </a:p>
          <a:p>
            <a:r>
              <a:rPr lang="en-IN" dirty="0" smtClean="0"/>
              <a:t>        return decoded</a:t>
            </a:r>
          </a:p>
          <a:p>
            <a:r>
              <a:rPr lang="en-IN" dirty="0" smtClean="0"/>
              <a:t>    except </a:t>
            </a:r>
            <a:r>
              <a:rPr lang="en-IN" dirty="0" err="1" smtClean="0"/>
              <a:t>jwt.ExpiredSignatureError</a:t>
            </a:r>
            <a:r>
              <a:rPr lang="en-IN" dirty="0" smtClean="0"/>
              <a:t>:</a:t>
            </a:r>
          </a:p>
          <a:p>
            <a:r>
              <a:rPr lang="en-IN" dirty="0" smtClean="0"/>
              <a:t>        return "Token expired"</a:t>
            </a:r>
          </a:p>
          <a:p>
            <a:r>
              <a:rPr lang="en-IN" dirty="0" smtClean="0"/>
              <a:t>    except </a:t>
            </a:r>
            <a:r>
              <a:rPr lang="en-IN" dirty="0" err="1" smtClean="0"/>
              <a:t>jwt.InvalidTokenError</a:t>
            </a:r>
            <a:r>
              <a:rPr lang="en-IN" dirty="0" smtClean="0"/>
              <a:t>:</a:t>
            </a:r>
          </a:p>
          <a:p>
            <a:r>
              <a:rPr lang="en-IN" dirty="0" smtClean="0"/>
              <a:t>        return "Invalid token"</a:t>
            </a:r>
          </a:p>
          <a:p>
            <a:endParaRPr lang="en-IN" b="1" dirty="0" smtClean="0"/>
          </a:p>
          <a:p>
            <a:r>
              <a:rPr lang="en-IN" b="1" dirty="0" smtClean="0"/>
              <a:t>Using JWT for API Requests</a:t>
            </a:r>
            <a:r>
              <a:rPr lang="en-IN" dirty="0" smtClean="0"/>
              <a:t>:</a:t>
            </a:r>
          </a:p>
          <a:p>
            <a:r>
              <a:rPr lang="en-IN" dirty="0" smtClean="0"/>
              <a:t>GET /</a:t>
            </a:r>
            <a:r>
              <a:rPr lang="en-IN" dirty="0" err="1" smtClean="0"/>
              <a:t>api</a:t>
            </a:r>
            <a:r>
              <a:rPr lang="en-IN" dirty="0" smtClean="0"/>
              <a:t>/resource HTTP/1.1</a:t>
            </a:r>
          </a:p>
          <a:p>
            <a:r>
              <a:rPr lang="en-IN" dirty="0" smtClean="0"/>
              <a:t>Authorization: Bearer &lt;your-</a:t>
            </a:r>
            <a:r>
              <a:rPr lang="en-IN" dirty="0" err="1" smtClean="0"/>
              <a:t>jwt</a:t>
            </a:r>
            <a:r>
              <a:rPr lang="en-IN" dirty="0" smtClean="0"/>
              <a:t>-token&gt;</a:t>
            </a:r>
          </a:p>
          <a:p>
            <a:endParaRPr lang="en-IN" dirty="0"/>
          </a:p>
        </p:txBody>
      </p:sp>
      <p:sp>
        <p:nvSpPr>
          <p:cNvPr id="5" name="TextBox 4"/>
          <p:cNvSpPr txBox="1"/>
          <p:nvPr/>
        </p:nvSpPr>
        <p:spPr>
          <a:xfrm>
            <a:off x="3611880" y="4735235"/>
            <a:ext cx="4370832" cy="2031325"/>
          </a:xfrm>
          <a:prstGeom prst="rect">
            <a:avLst/>
          </a:prstGeom>
          <a:solidFill>
            <a:schemeClr val="accent2">
              <a:lumMod val="60000"/>
              <a:lumOff val="40000"/>
            </a:schemeClr>
          </a:solidFill>
        </p:spPr>
        <p:txBody>
          <a:bodyPr wrap="square" rtlCol="0">
            <a:spAutoFit/>
          </a:bodyPr>
          <a:lstStyle/>
          <a:p>
            <a:pPr lvl="0"/>
            <a:r>
              <a:rPr lang="en-IN" b="1" dirty="0" smtClean="0"/>
              <a:t>Signature</a:t>
            </a:r>
            <a:r>
              <a:rPr lang="en-IN" dirty="0" smtClean="0"/>
              <a:t>:</a:t>
            </a:r>
          </a:p>
          <a:p>
            <a:r>
              <a:rPr lang="en-IN" dirty="0" smtClean="0"/>
              <a:t>HMACSHA256(</a:t>
            </a:r>
          </a:p>
          <a:p>
            <a:r>
              <a:rPr lang="en-IN" dirty="0" smtClean="0"/>
              <a:t>  base64UrlEncode(header) + "." +</a:t>
            </a:r>
          </a:p>
          <a:p>
            <a:r>
              <a:rPr lang="en-IN" dirty="0" smtClean="0"/>
              <a:t>  base64UrlEncode(payload),</a:t>
            </a:r>
          </a:p>
          <a:p>
            <a:r>
              <a:rPr lang="en-IN" dirty="0" smtClean="0"/>
              <a:t>  secret</a:t>
            </a:r>
          </a:p>
          <a:p>
            <a:r>
              <a:rPr lang="en-IN" dirty="0" smtClean="0"/>
              <a:t>)</a:t>
            </a:r>
          </a:p>
          <a:p>
            <a:endParaRPr lang="en-IN" dirty="0"/>
          </a:p>
        </p:txBody>
      </p:sp>
      <p:sp>
        <p:nvSpPr>
          <p:cNvPr id="6" name="TextBox 5"/>
          <p:cNvSpPr txBox="1"/>
          <p:nvPr/>
        </p:nvSpPr>
        <p:spPr>
          <a:xfrm>
            <a:off x="7041356" y="4735235"/>
            <a:ext cx="5150644" cy="1477328"/>
          </a:xfrm>
          <a:prstGeom prst="rect">
            <a:avLst/>
          </a:prstGeom>
          <a:solidFill>
            <a:schemeClr val="accent1">
              <a:lumMod val="20000"/>
              <a:lumOff val="80000"/>
            </a:schemeClr>
          </a:solidFill>
        </p:spPr>
        <p:txBody>
          <a:bodyPr wrap="square" rtlCol="0">
            <a:spAutoFit/>
          </a:bodyPr>
          <a:lstStyle/>
          <a:p>
            <a:r>
              <a:rPr lang="en-IN" b="1" dirty="0"/>
              <a:t>Use Cases:</a:t>
            </a:r>
            <a:endParaRPr lang="en-IN" dirty="0"/>
          </a:p>
          <a:p>
            <a:pPr lvl="0"/>
            <a:r>
              <a:rPr lang="en-IN" dirty="0"/>
              <a:t>Authentication for RESTful APIs.</a:t>
            </a:r>
          </a:p>
          <a:p>
            <a:pPr lvl="0"/>
            <a:r>
              <a:rPr lang="en-IN" dirty="0"/>
              <a:t>Session management in stateless applications.</a:t>
            </a:r>
          </a:p>
          <a:p>
            <a:pPr lvl="0"/>
            <a:r>
              <a:rPr lang="en-IN" dirty="0"/>
              <a:t>Single sign-on (SSO).</a:t>
            </a:r>
          </a:p>
          <a:p>
            <a:endParaRPr lang="en-IN" dirty="0"/>
          </a:p>
        </p:txBody>
      </p:sp>
    </p:spTree>
    <p:extLst>
      <p:ext uri="{BB962C8B-B14F-4D97-AF65-F5344CB8AC3E}">
        <p14:creationId xmlns:p14="http://schemas.microsoft.com/office/powerpoint/2010/main" val="187105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down)">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down)">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wipe(down)">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wipe(down)">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wipe(down)">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wipe(down)">
                                      <p:cBhvr>
                                        <p:cTn id="67" dur="5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wipe(down)">
                                      <p:cBhvr>
                                        <p:cTn id="72" dur="500"/>
                                        <p:tgtEl>
                                          <p:spTgt spid="3">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animEffect transition="in" filter="wipe(down)">
                                      <p:cBhvr>
                                        <p:cTn id="77" dur="500"/>
                                        <p:tgtEl>
                                          <p:spTgt spid="3">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3">
                                            <p:txEl>
                                              <p:pRg st="14" end="14"/>
                                            </p:txEl>
                                          </p:spTgt>
                                        </p:tgtEl>
                                        <p:attrNameLst>
                                          <p:attrName>style.visibility</p:attrName>
                                        </p:attrNameLst>
                                      </p:cBhvr>
                                      <p:to>
                                        <p:strVal val="visible"/>
                                      </p:to>
                                    </p:set>
                                    <p:animEffect transition="in" filter="wipe(down)">
                                      <p:cBhvr>
                                        <p:cTn id="82" dur="500"/>
                                        <p:tgtEl>
                                          <p:spTgt spid="3">
                                            <p:txEl>
                                              <p:pRg st="14" end="1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3">
                                            <p:txEl>
                                              <p:pRg st="15" end="15"/>
                                            </p:txEl>
                                          </p:spTgt>
                                        </p:tgtEl>
                                        <p:attrNameLst>
                                          <p:attrName>style.visibility</p:attrName>
                                        </p:attrNameLst>
                                      </p:cBhvr>
                                      <p:to>
                                        <p:strVal val="visible"/>
                                      </p:to>
                                    </p:set>
                                    <p:animEffect transition="in" filter="wipe(down)">
                                      <p:cBhvr>
                                        <p:cTn id="87" dur="500"/>
                                        <p:tgtEl>
                                          <p:spTgt spid="3">
                                            <p:txEl>
                                              <p:pRg st="15" end="1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4"/>
                                        </p:tgtEl>
                                        <p:attrNameLst>
                                          <p:attrName>style.visibility</p:attrName>
                                        </p:attrNameLst>
                                      </p:cBhvr>
                                      <p:to>
                                        <p:strVal val="visible"/>
                                      </p:to>
                                    </p:set>
                                    <p:animEffect transition="in" filter="wipe(down)">
                                      <p:cBhvr>
                                        <p:cTn id="92" dur="500"/>
                                        <p:tgtEl>
                                          <p:spTgt spid="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6"/>
                                        </p:tgtEl>
                                        <p:attrNameLst>
                                          <p:attrName>style.visibility</p:attrName>
                                        </p:attrNameLst>
                                      </p:cBhvr>
                                      <p:to>
                                        <p:strVal val="visible"/>
                                      </p:to>
                                    </p:set>
                                    <p:animEffect transition="in" filter="wipe(down)">
                                      <p:cBhvr>
                                        <p:cTn id="9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animBg="1"/>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6818998"/>
              </p:ext>
            </p:extLst>
          </p:nvPr>
        </p:nvGraphicFramePr>
        <p:xfrm>
          <a:off x="0" y="2"/>
          <a:ext cx="12192000" cy="6858000"/>
        </p:xfrm>
        <a:graphic>
          <a:graphicData uri="http://schemas.openxmlformats.org/drawingml/2006/table">
            <a:tbl>
              <a:tblPr firstRow="1" firstCol="1" bandRow="1">
                <a:tableStyleId>{5C22544A-7EE6-4342-B048-85BDC9FD1C3A}</a:tableStyleId>
              </a:tblPr>
              <a:tblGrid>
                <a:gridCol w="3048000"/>
                <a:gridCol w="3048000"/>
                <a:gridCol w="3048000"/>
                <a:gridCol w="3048000"/>
              </a:tblGrid>
              <a:tr h="857250">
                <a:tc>
                  <a:txBody>
                    <a:bodyPr/>
                    <a:lstStyle/>
                    <a:p>
                      <a:pPr algn="ctr">
                        <a:lnSpc>
                          <a:spcPct val="107000"/>
                        </a:lnSpc>
                        <a:spcAft>
                          <a:spcPts val="0"/>
                        </a:spcAft>
                      </a:pPr>
                      <a:r>
                        <a:rPr lang="en-IN" sz="2400" dirty="0">
                          <a:effectLst/>
                        </a:rPr>
                        <a:t>Feature</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gn="ctr">
                        <a:lnSpc>
                          <a:spcPct val="107000"/>
                        </a:lnSpc>
                        <a:spcAft>
                          <a:spcPts val="0"/>
                        </a:spcAft>
                      </a:pPr>
                      <a:r>
                        <a:rPr lang="en-IN" sz="2400">
                          <a:effectLst/>
                        </a:rPr>
                        <a:t>API Keys</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gn="ctr">
                        <a:lnSpc>
                          <a:spcPct val="107000"/>
                        </a:lnSpc>
                        <a:spcAft>
                          <a:spcPts val="0"/>
                        </a:spcAft>
                      </a:pPr>
                      <a:r>
                        <a:rPr lang="en-IN" sz="2400">
                          <a:effectLst/>
                        </a:rPr>
                        <a:t>OAuth</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gn="ctr">
                        <a:lnSpc>
                          <a:spcPct val="107000"/>
                        </a:lnSpc>
                        <a:spcAft>
                          <a:spcPts val="0"/>
                        </a:spcAft>
                      </a:pPr>
                      <a:r>
                        <a:rPr lang="en-IN" sz="2400">
                          <a:effectLst/>
                        </a:rPr>
                        <a:t>JWT</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857250">
                <a:tc>
                  <a:txBody>
                    <a:bodyPr/>
                    <a:lstStyle/>
                    <a:p>
                      <a:pPr>
                        <a:lnSpc>
                          <a:spcPct val="107000"/>
                        </a:lnSpc>
                        <a:spcAft>
                          <a:spcPts val="0"/>
                        </a:spcAft>
                      </a:pPr>
                      <a:r>
                        <a:rPr lang="en-IN" sz="2400">
                          <a:effectLst/>
                        </a:rPr>
                        <a:t>Complexity</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400" dirty="0">
                          <a:effectLst/>
                        </a:rPr>
                        <a:t>Simple</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400">
                          <a:effectLst/>
                        </a:rPr>
                        <a:t>High</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400">
                          <a:effectLst/>
                        </a:rPr>
                        <a:t>Moderate</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857250">
                <a:tc>
                  <a:txBody>
                    <a:bodyPr/>
                    <a:lstStyle/>
                    <a:p>
                      <a:pPr>
                        <a:lnSpc>
                          <a:spcPct val="107000"/>
                        </a:lnSpc>
                        <a:spcAft>
                          <a:spcPts val="0"/>
                        </a:spcAft>
                      </a:pPr>
                      <a:r>
                        <a:rPr lang="en-IN" sz="2400">
                          <a:effectLst/>
                        </a:rPr>
                        <a:t>Authentication</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400">
                          <a:effectLst/>
                        </a:rPr>
                        <a:t>Yes</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400">
                          <a:effectLst/>
                        </a:rPr>
                        <a:t>Yes</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400">
                          <a:effectLst/>
                        </a:rPr>
                        <a:t>Yes</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857250">
                <a:tc>
                  <a:txBody>
                    <a:bodyPr/>
                    <a:lstStyle/>
                    <a:p>
                      <a:pPr>
                        <a:lnSpc>
                          <a:spcPct val="107000"/>
                        </a:lnSpc>
                        <a:spcAft>
                          <a:spcPts val="0"/>
                        </a:spcAft>
                      </a:pPr>
                      <a:r>
                        <a:rPr lang="en-IN" sz="2400">
                          <a:effectLst/>
                        </a:rPr>
                        <a:t>Authorization</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400">
                          <a:effectLst/>
                        </a:rPr>
                        <a:t>No</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400">
                          <a:effectLst/>
                        </a:rPr>
                        <a:t>Yes</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400">
                          <a:effectLst/>
                        </a:rPr>
                        <a:t>Yes (via claims)</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857250">
                <a:tc>
                  <a:txBody>
                    <a:bodyPr/>
                    <a:lstStyle/>
                    <a:p>
                      <a:pPr>
                        <a:lnSpc>
                          <a:spcPct val="107000"/>
                        </a:lnSpc>
                        <a:spcAft>
                          <a:spcPts val="0"/>
                        </a:spcAft>
                      </a:pPr>
                      <a:r>
                        <a:rPr lang="en-IN" sz="2400">
                          <a:effectLst/>
                        </a:rPr>
                        <a:t>Statefulness</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400">
                          <a:effectLst/>
                        </a:rPr>
                        <a:t>Stateless</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400">
                          <a:effectLst/>
                        </a:rPr>
                        <a:t>Stateless</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400">
                          <a:effectLst/>
                        </a:rPr>
                        <a:t>Stateless</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857250">
                <a:tc>
                  <a:txBody>
                    <a:bodyPr/>
                    <a:lstStyle/>
                    <a:p>
                      <a:pPr>
                        <a:lnSpc>
                          <a:spcPct val="107000"/>
                        </a:lnSpc>
                        <a:spcAft>
                          <a:spcPts val="0"/>
                        </a:spcAft>
                      </a:pPr>
                      <a:r>
                        <a:rPr lang="en-IN" sz="2400">
                          <a:effectLst/>
                        </a:rPr>
                        <a:t>Security Level</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400">
                          <a:effectLst/>
                        </a:rPr>
                        <a:t>Basic</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400">
                          <a:effectLst/>
                        </a:rPr>
                        <a:t>High</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400">
                          <a:effectLst/>
                        </a:rPr>
                        <a:t>High</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857250">
                <a:tc>
                  <a:txBody>
                    <a:bodyPr/>
                    <a:lstStyle/>
                    <a:p>
                      <a:pPr>
                        <a:lnSpc>
                          <a:spcPct val="107000"/>
                        </a:lnSpc>
                        <a:spcAft>
                          <a:spcPts val="0"/>
                        </a:spcAft>
                      </a:pPr>
                      <a:r>
                        <a:rPr lang="en-IN" sz="2400">
                          <a:effectLst/>
                        </a:rPr>
                        <a:t>Token Revocation</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400">
                          <a:effectLst/>
                        </a:rPr>
                        <a:t>Manual (regenerate)</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400">
                          <a:effectLst/>
                        </a:rPr>
                        <a:t>Refresh/Expire tokens</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400">
                          <a:effectLst/>
                        </a:rPr>
                        <a:t>Requires blacklist</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857250">
                <a:tc>
                  <a:txBody>
                    <a:bodyPr/>
                    <a:lstStyle/>
                    <a:p>
                      <a:pPr>
                        <a:lnSpc>
                          <a:spcPct val="107000"/>
                        </a:lnSpc>
                        <a:spcAft>
                          <a:spcPts val="0"/>
                        </a:spcAft>
                      </a:pPr>
                      <a:r>
                        <a:rPr lang="en-IN" sz="2400">
                          <a:effectLst/>
                        </a:rPr>
                        <a:t>Use Cases</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400">
                          <a:effectLst/>
                        </a:rPr>
                        <a:t>Simple APIs</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400">
                          <a:effectLst/>
                        </a:rPr>
                        <a:t>Third-party integrations</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400" dirty="0">
                          <a:effectLst/>
                        </a:rPr>
                        <a:t>Stateless authentication</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bl>
          </a:graphicData>
        </a:graphic>
      </p:graphicFrame>
    </p:spTree>
    <p:extLst>
      <p:ext uri="{BB962C8B-B14F-4D97-AF65-F5344CB8AC3E}">
        <p14:creationId xmlns:p14="http://schemas.microsoft.com/office/powerpoint/2010/main" val="357955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Security Authorization Mechanisms</a:t>
            </a:r>
            <a:r>
              <a:rPr lang="en-IN" dirty="0"/>
              <a:t/>
            </a:r>
            <a:br>
              <a:rPr lang="en-IN" dirty="0"/>
            </a:br>
            <a:endParaRPr lang="en-IN" dirty="0"/>
          </a:p>
        </p:txBody>
      </p:sp>
      <p:sp>
        <p:nvSpPr>
          <p:cNvPr id="3" name="Content Placeholder 2"/>
          <p:cNvSpPr>
            <a:spLocks noGrp="1"/>
          </p:cNvSpPr>
          <p:nvPr>
            <p:ph idx="1"/>
          </p:nvPr>
        </p:nvSpPr>
        <p:spPr/>
        <p:txBody>
          <a:bodyPr/>
          <a:lstStyle/>
          <a:p>
            <a:pPr marL="0" indent="0">
              <a:buNone/>
            </a:pPr>
            <a:r>
              <a:rPr lang="en-IN" dirty="0"/>
              <a:t>Authorization ensures that authenticated users or services have the necessary permissions to access resources or perform actions. </a:t>
            </a:r>
            <a:endParaRPr lang="en-IN" dirty="0" smtClean="0"/>
          </a:p>
          <a:p>
            <a:pPr marL="514350" indent="-514350">
              <a:buFont typeface="+mj-lt"/>
              <a:buAutoNum type="arabicPeriod"/>
            </a:pPr>
            <a:r>
              <a:rPr lang="en-IN" b="1" dirty="0" smtClean="0"/>
              <a:t>Role-Based </a:t>
            </a:r>
            <a:r>
              <a:rPr lang="en-IN" b="1" dirty="0"/>
              <a:t>Access Control (</a:t>
            </a:r>
            <a:r>
              <a:rPr lang="en-IN" b="1" dirty="0" smtClean="0"/>
              <a:t>RBAC)</a:t>
            </a:r>
            <a:endParaRPr lang="en-IN" dirty="0"/>
          </a:p>
          <a:p>
            <a:pPr marL="514350" indent="-514350">
              <a:buFont typeface="+mj-lt"/>
              <a:buAutoNum type="arabicPeriod"/>
            </a:pPr>
            <a:r>
              <a:rPr lang="en-IN" b="1" dirty="0" smtClean="0"/>
              <a:t>Attribute-Based </a:t>
            </a:r>
            <a:r>
              <a:rPr lang="en-IN" b="1" dirty="0"/>
              <a:t>Access Control (</a:t>
            </a:r>
            <a:r>
              <a:rPr lang="en-IN" b="1" dirty="0" smtClean="0"/>
              <a:t>ABAC)</a:t>
            </a:r>
            <a:endParaRPr lang="en-IN" dirty="0"/>
          </a:p>
          <a:p>
            <a:pPr marL="514350" indent="-514350">
              <a:buFont typeface="+mj-lt"/>
              <a:buAutoNum type="arabicPeriod"/>
            </a:pPr>
            <a:r>
              <a:rPr lang="en-IN" b="1" dirty="0" smtClean="0"/>
              <a:t>OAuth </a:t>
            </a:r>
            <a:r>
              <a:rPr lang="en-IN" b="1" dirty="0"/>
              <a:t>Scopes</a:t>
            </a:r>
            <a:endParaRPr lang="en-IN" dirty="0"/>
          </a:p>
        </p:txBody>
      </p:sp>
    </p:spTree>
    <p:extLst>
      <p:ext uri="{BB962C8B-B14F-4D97-AF65-F5344CB8AC3E}">
        <p14:creationId xmlns:p14="http://schemas.microsoft.com/office/powerpoint/2010/main" val="356118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Role-Based Access Control (RBAC)</a:t>
            </a:r>
            <a:r>
              <a:rPr lang="en-IN" dirty="0" smtClean="0"/>
              <a:t/>
            </a:r>
            <a:br>
              <a:rPr lang="en-IN" dirty="0" smtClean="0"/>
            </a:br>
            <a:endParaRPr lang="en-IN" dirty="0"/>
          </a:p>
        </p:txBody>
      </p:sp>
      <p:sp>
        <p:nvSpPr>
          <p:cNvPr id="3" name="Content Placeholder 2"/>
          <p:cNvSpPr>
            <a:spLocks noGrp="1"/>
          </p:cNvSpPr>
          <p:nvPr>
            <p:ph idx="1"/>
          </p:nvPr>
        </p:nvSpPr>
        <p:spPr>
          <a:xfrm>
            <a:off x="438912" y="1472184"/>
            <a:ext cx="10914888" cy="4704779"/>
          </a:xfrm>
        </p:spPr>
        <p:txBody>
          <a:bodyPr>
            <a:normAutofit/>
          </a:bodyPr>
          <a:lstStyle/>
          <a:p>
            <a:pPr marL="0" indent="0">
              <a:buNone/>
            </a:pPr>
            <a:r>
              <a:rPr lang="en-IN" b="1" dirty="0"/>
              <a:t>Overview:</a:t>
            </a:r>
            <a:endParaRPr lang="en-IN" dirty="0"/>
          </a:p>
          <a:p>
            <a:pPr marL="457200" lvl="1" indent="0">
              <a:buNone/>
            </a:pPr>
            <a:r>
              <a:rPr lang="en-IN" dirty="0"/>
              <a:t>RBAC is a widely used access control mechanism where permissions are assigned to roles, and roles are assigned to users or groups.</a:t>
            </a:r>
          </a:p>
          <a:p>
            <a:pPr marL="457200" lvl="1" indent="0">
              <a:buNone/>
            </a:pPr>
            <a:r>
              <a:rPr lang="en-IN" dirty="0"/>
              <a:t>It simplifies permission management by associating access rights with roles rather than individual users.</a:t>
            </a:r>
          </a:p>
          <a:p>
            <a:pPr marL="0" indent="0">
              <a:buNone/>
            </a:pPr>
            <a:r>
              <a:rPr lang="en-IN" b="1" dirty="0"/>
              <a:t>Key Concepts:</a:t>
            </a:r>
            <a:endParaRPr lang="en-IN" sz="2400" dirty="0"/>
          </a:p>
          <a:p>
            <a:pPr marL="457200" lvl="1" indent="0">
              <a:buNone/>
            </a:pPr>
            <a:r>
              <a:rPr lang="en-IN" b="1" dirty="0"/>
              <a:t>Roles</a:t>
            </a:r>
            <a:r>
              <a:rPr lang="en-IN" dirty="0"/>
              <a:t>:</a:t>
            </a:r>
            <a:endParaRPr lang="en-IN" sz="2000" dirty="0"/>
          </a:p>
          <a:p>
            <a:pPr marL="914400" lvl="2" indent="0">
              <a:buNone/>
            </a:pPr>
            <a:r>
              <a:rPr lang="en-IN" dirty="0"/>
              <a:t>Logical groups representing job functions or responsibilities (e.g., Admin, Editor, Viewer).</a:t>
            </a:r>
            <a:endParaRPr lang="en-IN" sz="1600" dirty="0"/>
          </a:p>
          <a:p>
            <a:pPr marL="457200" lvl="1" indent="0">
              <a:buNone/>
            </a:pPr>
            <a:r>
              <a:rPr lang="en-IN" b="1" dirty="0"/>
              <a:t>Permissions</a:t>
            </a:r>
            <a:r>
              <a:rPr lang="en-IN" dirty="0"/>
              <a:t>:</a:t>
            </a:r>
            <a:endParaRPr lang="en-IN" sz="2000" dirty="0"/>
          </a:p>
          <a:p>
            <a:pPr marL="914400" lvl="2" indent="0">
              <a:buNone/>
            </a:pPr>
            <a:r>
              <a:rPr lang="en-IN" dirty="0"/>
              <a:t>Specific access rights granted to roles (e.g., read, write, delete).</a:t>
            </a:r>
            <a:endParaRPr lang="en-IN" sz="1600" dirty="0"/>
          </a:p>
          <a:p>
            <a:pPr marL="457200" lvl="1" indent="0">
              <a:buNone/>
            </a:pPr>
            <a:r>
              <a:rPr lang="en-IN" b="1" dirty="0"/>
              <a:t>Users</a:t>
            </a:r>
            <a:r>
              <a:rPr lang="en-IN" dirty="0"/>
              <a:t>:</a:t>
            </a:r>
            <a:endParaRPr lang="en-IN" sz="2000" dirty="0"/>
          </a:p>
          <a:p>
            <a:pPr marL="457200" lvl="1" indent="0">
              <a:buNone/>
            </a:pPr>
            <a:r>
              <a:rPr lang="en-IN" dirty="0"/>
              <a:t>Assigned one or more roles, inheriting the permissions associated with those roles.</a:t>
            </a:r>
          </a:p>
        </p:txBody>
      </p:sp>
    </p:spTree>
    <p:extLst>
      <p:ext uri="{BB962C8B-B14F-4D97-AF65-F5344CB8AC3E}">
        <p14:creationId xmlns:p14="http://schemas.microsoft.com/office/powerpoint/2010/main" val="40228196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Key Concepts of REST</a:t>
            </a:r>
            <a:endParaRPr lang="en-IN" dirty="0"/>
          </a:p>
        </p:txBody>
      </p:sp>
      <p:sp>
        <p:nvSpPr>
          <p:cNvPr id="3" name="Content Placeholder 2"/>
          <p:cNvSpPr>
            <a:spLocks noGrp="1"/>
          </p:cNvSpPr>
          <p:nvPr>
            <p:ph idx="1"/>
          </p:nvPr>
        </p:nvSpPr>
        <p:spPr>
          <a:xfrm>
            <a:off x="265176" y="1690688"/>
            <a:ext cx="11759184" cy="4911279"/>
          </a:xfrm>
        </p:spPr>
        <p:txBody>
          <a:bodyPr>
            <a:normAutofit/>
          </a:bodyPr>
          <a:lstStyle/>
          <a:p>
            <a:pPr lvl="0"/>
            <a:r>
              <a:rPr lang="en-IN" b="1" dirty="0"/>
              <a:t>Statelessness</a:t>
            </a:r>
            <a:r>
              <a:rPr lang="en-IN" dirty="0"/>
              <a:t>:</a:t>
            </a:r>
            <a:endParaRPr lang="en-IN" sz="2400" dirty="0"/>
          </a:p>
          <a:p>
            <a:pPr lvl="1"/>
            <a:r>
              <a:rPr lang="en-IN" dirty="0"/>
              <a:t>Each request from a client to a server must contain all the information needed to understand and process the request.</a:t>
            </a:r>
            <a:endParaRPr lang="en-IN" sz="2000" dirty="0"/>
          </a:p>
          <a:p>
            <a:pPr lvl="1"/>
            <a:r>
              <a:rPr lang="en-IN" dirty="0"/>
              <a:t>The server does not store client state between requests.</a:t>
            </a:r>
            <a:endParaRPr lang="en-IN" sz="2000" dirty="0"/>
          </a:p>
          <a:p>
            <a:pPr marL="0" indent="0">
              <a:buNone/>
            </a:pPr>
            <a:r>
              <a:rPr lang="en-IN" b="1" dirty="0" smtClean="0"/>
              <a:t>     Example</a:t>
            </a:r>
            <a:r>
              <a:rPr lang="en-IN" dirty="0"/>
              <a:t>:</a:t>
            </a:r>
            <a:endParaRPr lang="en-IN" sz="2400" dirty="0"/>
          </a:p>
          <a:p>
            <a:pPr marL="0" indent="0">
              <a:buNone/>
            </a:pPr>
            <a:r>
              <a:rPr lang="en-IN" dirty="0" smtClean="0"/>
              <a:t>     </a:t>
            </a:r>
            <a:r>
              <a:rPr lang="en-IN" dirty="0" smtClean="0">
                <a:solidFill>
                  <a:srgbClr val="C00000"/>
                </a:solidFill>
              </a:rPr>
              <a:t>banking </a:t>
            </a:r>
            <a:r>
              <a:rPr lang="en-IN" dirty="0">
                <a:solidFill>
                  <a:srgbClr val="C00000"/>
                </a:solidFill>
              </a:rPr>
              <a:t>app sends a transaction request with all necessary details in the </a:t>
            </a:r>
            <a:r>
              <a:rPr lang="en-IN" dirty="0" smtClean="0">
                <a:solidFill>
                  <a:srgbClr val="C00000"/>
                </a:solidFill>
              </a:rPr>
              <a:t> </a:t>
            </a:r>
            <a:r>
              <a:rPr lang="en-IN" dirty="0">
                <a:solidFill>
                  <a:srgbClr val="C00000"/>
                </a:solidFill>
              </a:rPr>
              <a:t> </a:t>
            </a:r>
            <a:r>
              <a:rPr lang="en-IN" dirty="0" smtClean="0">
                <a:solidFill>
                  <a:srgbClr val="C00000"/>
                </a:solidFill>
              </a:rPr>
              <a:t>   	</a:t>
            </a:r>
            <a:r>
              <a:rPr lang="en-IN" dirty="0" smtClean="0">
                <a:solidFill>
                  <a:srgbClr val="C00000"/>
                </a:solidFill>
              </a:rPr>
              <a:t>payload </a:t>
            </a:r>
            <a:r>
              <a:rPr lang="en-IN" dirty="0" smtClean="0">
                <a:solidFill>
                  <a:srgbClr val="C00000"/>
                </a:solidFill>
              </a:rPr>
              <a:t>and the user's authentication token in the header.</a:t>
            </a:r>
            <a:endParaRPr lang="en-IN" sz="2400" dirty="0">
              <a:solidFill>
                <a:srgbClr val="C00000"/>
              </a:solidFill>
            </a:endParaRPr>
          </a:p>
          <a:p>
            <a:pPr marL="0" indent="0">
              <a:buNone/>
            </a:pPr>
            <a:r>
              <a:rPr lang="en-IN" b="1" dirty="0" smtClean="0"/>
              <a:t>   Request</a:t>
            </a:r>
            <a:r>
              <a:rPr lang="en-IN" dirty="0"/>
              <a:t>:</a:t>
            </a:r>
            <a:endParaRPr lang="en-IN" sz="2400" dirty="0"/>
          </a:p>
          <a:p>
            <a:pPr marL="457200" lvl="1" indent="0">
              <a:buNone/>
            </a:pPr>
            <a:r>
              <a:rPr lang="en-IN" dirty="0"/>
              <a:t>POST /transactions</a:t>
            </a:r>
            <a:endParaRPr lang="en-IN" sz="3200" dirty="0"/>
          </a:p>
          <a:p>
            <a:pPr marL="457200" lvl="1" indent="0">
              <a:buNone/>
            </a:pPr>
            <a:r>
              <a:rPr lang="en-IN" dirty="0"/>
              <a:t>Authorization: Bearer &lt;token&gt;</a:t>
            </a:r>
            <a:endParaRPr lang="en-IN" sz="3200" dirty="0"/>
          </a:p>
          <a:p>
            <a:pPr marL="457200" lvl="1" indent="0">
              <a:buNone/>
            </a:pPr>
            <a:r>
              <a:rPr lang="en-IN" dirty="0"/>
              <a:t>Body: { "amount": 100, "</a:t>
            </a:r>
            <a:r>
              <a:rPr lang="en-IN" dirty="0" err="1"/>
              <a:t>toAccount</a:t>
            </a:r>
            <a:r>
              <a:rPr lang="en-IN" dirty="0"/>
              <a:t>": "123456" }</a:t>
            </a:r>
            <a:endParaRPr lang="en-IN" sz="3200" dirty="0"/>
          </a:p>
          <a:p>
            <a:pPr lvl="2"/>
            <a:endParaRPr lang="en-IN" sz="1600" dirty="0"/>
          </a:p>
        </p:txBody>
      </p:sp>
    </p:spTree>
    <p:extLst>
      <p:ext uri="{BB962C8B-B14F-4D97-AF65-F5344CB8AC3E}">
        <p14:creationId xmlns:p14="http://schemas.microsoft.com/office/powerpoint/2010/main" val="16470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wipe(down)">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Role-Based Access Control (RBAC</a:t>
            </a:r>
            <a:r>
              <a:rPr lang="en-IN" b="1" dirty="0" smtClean="0"/>
              <a:t>) </a:t>
            </a:r>
            <a:r>
              <a:rPr lang="en-IN" b="1" dirty="0" err="1" smtClean="0"/>
              <a:t>cont</a:t>
            </a:r>
            <a:r>
              <a:rPr lang="en-IN" b="1" dirty="0" smtClean="0"/>
              <a:t>…</a:t>
            </a:r>
            <a:r>
              <a:rPr lang="en-IN" dirty="0"/>
              <a:t/>
            </a:r>
            <a:br>
              <a:rPr lang="en-IN" dirty="0"/>
            </a:br>
            <a:endParaRPr lang="en-IN" dirty="0"/>
          </a:p>
        </p:txBody>
      </p:sp>
      <p:sp>
        <p:nvSpPr>
          <p:cNvPr id="3" name="Content Placeholder 2"/>
          <p:cNvSpPr>
            <a:spLocks noGrp="1"/>
          </p:cNvSpPr>
          <p:nvPr>
            <p:ph idx="1"/>
          </p:nvPr>
        </p:nvSpPr>
        <p:spPr/>
        <p:txBody>
          <a:bodyPr/>
          <a:lstStyle/>
          <a:p>
            <a:pPr marL="0" indent="0">
              <a:buNone/>
            </a:pPr>
            <a:r>
              <a:rPr lang="en-IN" b="1" dirty="0"/>
              <a:t>Advantages:</a:t>
            </a:r>
            <a:endParaRPr lang="en-IN" dirty="0"/>
          </a:p>
          <a:p>
            <a:pPr marL="457200" lvl="1" indent="0">
              <a:buNone/>
            </a:pPr>
            <a:r>
              <a:rPr lang="en-IN" b="1" dirty="0"/>
              <a:t>Simplicity</a:t>
            </a:r>
            <a:r>
              <a:rPr lang="en-IN" dirty="0"/>
              <a:t>: Easy to manage and scale by updating role definitions.</a:t>
            </a:r>
          </a:p>
          <a:p>
            <a:pPr marL="457200" lvl="1" indent="0">
              <a:buNone/>
            </a:pPr>
            <a:r>
              <a:rPr lang="en-IN" b="1" dirty="0"/>
              <a:t>Consistency</a:t>
            </a:r>
            <a:r>
              <a:rPr lang="en-IN" dirty="0"/>
              <a:t>: Reduces errors in permission assignments by standardizing roles.</a:t>
            </a:r>
          </a:p>
          <a:p>
            <a:pPr marL="457200" lvl="1" indent="0">
              <a:buNone/>
            </a:pPr>
            <a:r>
              <a:rPr lang="en-IN" b="1" dirty="0"/>
              <a:t>Scalability</a:t>
            </a:r>
            <a:r>
              <a:rPr lang="en-IN" dirty="0"/>
              <a:t>: Efficient for large systems with many users and permissions</a:t>
            </a:r>
            <a:r>
              <a:rPr lang="en-IN" dirty="0" smtClean="0"/>
              <a:t>.</a:t>
            </a:r>
          </a:p>
          <a:p>
            <a:pPr marL="0" indent="0">
              <a:buNone/>
            </a:pPr>
            <a:r>
              <a:rPr lang="en-IN" b="1" dirty="0"/>
              <a:t>Limitations:</a:t>
            </a:r>
            <a:endParaRPr lang="en-IN" dirty="0"/>
          </a:p>
          <a:p>
            <a:pPr marL="457200" lvl="1" indent="0">
              <a:buNone/>
            </a:pPr>
            <a:r>
              <a:rPr lang="en-IN" b="1" dirty="0"/>
              <a:t>Rigid</a:t>
            </a:r>
            <a:r>
              <a:rPr lang="en-IN" dirty="0"/>
              <a:t>: Not suitable for fine-grained, context-aware access control.</a:t>
            </a:r>
          </a:p>
          <a:p>
            <a:pPr marL="457200" lvl="1" indent="0">
              <a:buNone/>
            </a:pPr>
            <a:r>
              <a:rPr lang="en-IN" b="1" dirty="0"/>
              <a:t>Role Explosion</a:t>
            </a:r>
            <a:r>
              <a:rPr lang="en-IN" dirty="0"/>
              <a:t>: Managing too many roles can become complex.</a:t>
            </a:r>
          </a:p>
          <a:p>
            <a:endParaRPr lang="en-IN" dirty="0"/>
          </a:p>
        </p:txBody>
      </p:sp>
    </p:spTree>
    <p:extLst>
      <p:ext uri="{BB962C8B-B14F-4D97-AF65-F5344CB8AC3E}">
        <p14:creationId xmlns:p14="http://schemas.microsoft.com/office/powerpoint/2010/main" val="21048796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257896468"/>
              </p:ext>
            </p:extLst>
          </p:nvPr>
        </p:nvGraphicFramePr>
        <p:xfrm>
          <a:off x="115824" y="2108740"/>
          <a:ext cx="5343144" cy="2032954"/>
        </p:xfrm>
        <a:graphic>
          <a:graphicData uri="http://schemas.openxmlformats.org/drawingml/2006/table">
            <a:tbl>
              <a:tblPr firstRow="1" firstCol="1" bandRow="1">
                <a:tableStyleId>{5C22544A-7EE6-4342-B048-85BDC9FD1C3A}</a:tableStyleId>
              </a:tblPr>
              <a:tblGrid>
                <a:gridCol w="1781048"/>
                <a:gridCol w="1781048"/>
                <a:gridCol w="1781048"/>
              </a:tblGrid>
              <a:tr h="304919">
                <a:tc>
                  <a:txBody>
                    <a:bodyPr/>
                    <a:lstStyle/>
                    <a:p>
                      <a:pPr algn="ctr">
                        <a:lnSpc>
                          <a:spcPct val="107000"/>
                        </a:lnSpc>
                        <a:spcAft>
                          <a:spcPts val="0"/>
                        </a:spcAft>
                      </a:pPr>
                      <a:r>
                        <a:rPr lang="en-IN" sz="2400" dirty="0">
                          <a:effectLst/>
                        </a:rPr>
                        <a:t>Role</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gn="ctr">
                        <a:lnSpc>
                          <a:spcPct val="107000"/>
                        </a:lnSpc>
                        <a:spcAft>
                          <a:spcPts val="0"/>
                        </a:spcAft>
                      </a:pPr>
                      <a:r>
                        <a:rPr lang="en-IN" sz="2400">
                          <a:effectLst/>
                        </a:rPr>
                        <a:t>Resource</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gn="ctr">
                        <a:lnSpc>
                          <a:spcPct val="107000"/>
                        </a:lnSpc>
                        <a:spcAft>
                          <a:spcPts val="0"/>
                        </a:spcAft>
                      </a:pPr>
                      <a:r>
                        <a:rPr lang="en-IN" sz="2400">
                          <a:effectLst/>
                        </a:rPr>
                        <a:t>Permissions</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304919">
                <a:tc>
                  <a:txBody>
                    <a:bodyPr/>
                    <a:lstStyle/>
                    <a:p>
                      <a:pPr>
                        <a:lnSpc>
                          <a:spcPct val="107000"/>
                        </a:lnSpc>
                        <a:spcAft>
                          <a:spcPts val="0"/>
                        </a:spcAft>
                      </a:pPr>
                      <a:r>
                        <a:rPr lang="en-IN" sz="2400" dirty="0">
                          <a:effectLst/>
                        </a:rPr>
                        <a:t>Admin</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400">
                          <a:effectLst/>
                        </a:rPr>
                        <a:t>All</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400">
                          <a:effectLst/>
                        </a:rPr>
                        <a:t>Read, Write, Delete</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304919">
                <a:tc>
                  <a:txBody>
                    <a:bodyPr/>
                    <a:lstStyle/>
                    <a:p>
                      <a:pPr>
                        <a:lnSpc>
                          <a:spcPct val="107000"/>
                        </a:lnSpc>
                        <a:spcAft>
                          <a:spcPts val="0"/>
                        </a:spcAft>
                      </a:pPr>
                      <a:r>
                        <a:rPr lang="en-IN" sz="2400">
                          <a:effectLst/>
                        </a:rPr>
                        <a:t>Seller</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400">
                          <a:effectLst/>
                        </a:rPr>
                        <a:t>Products</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400" dirty="0">
                          <a:effectLst/>
                        </a:rPr>
                        <a:t>Read, Write</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304919">
                <a:tc>
                  <a:txBody>
                    <a:bodyPr/>
                    <a:lstStyle/>
                    <a:p>
                      <a:pPr>
                        <a:lnSpc>
                          <a:spcPct val="107000"/>
                        </a:lnSpc>
                        <a:spcAft>
                          <a:spcPts val="0"/>
                        </a:spcAft>
                      </a:pPr>
                      <a:r>
                        <a:rPr lang="en-IN" sz="2400">
                          <a:effectLst/>
                        </a:rPr>
                        <a:t>Buyer</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400">
                          <a:effectLst/>
                        </a:rPr>
                        <a:t>Orders</a:t>
                      </a:r>
                      <a:endParaRPr lang="en-IN" sz="2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400" dirty="0">
                          <a:effectLst/>
                        </a:rPr>
                        <a:t>Read</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bl>
          </a:graphicData>
        </a:graphic>
      </p:graphicFrame>
      <p:sp>
        <p:nvSpPr>
          <p:cNvPr id="6" name="TextBox 5"/>
          <p:cNvSpPr txBox="1"/>
          <p:nvPr/>
        </p:nvSpPr>
        <p:spPr>
          <a:xfrm>
            <a:off x="0" y="0"/>
            <a:ext cx="5596128" cy="2308324"/>
          </a:xfrm>
          <a:prstGeom prst="rect">
            <a:avLst/>
          </a:prstGeom>
          <a:noFill/>
        </p:spPr>
        <p:txBody>
          <a:bodyPr wrap="square" rtlCol="0">
            <a:spAutoFit/>
          </a:bodyPr>
          <a:lstStyle/>
          <a:p>
            <a:pPr lvl="0" eaLnBrk="0" fontAlgn="base" hangingPunct="0">
              <a:spcBef>
                <a:spcPct val="0"/>
              </a:spcBef>
              <a:spcAft>
                <a:spcPct val="0"/>
              </a:spcAft>
            </a:pPr>
            <a:r>
              <a:rPr kumimoji="0" lang="en-US" altLang="en-US" b="1"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Example:</a:t>
            </a:r>
            <a:endParaRPr kumimoji="0" lang="en-US" altLang="en-US"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en-US" b="1"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RBAC in an E-commerce System</a:t>
            </a:r>
            <a:r>
              <a:rPr kumimoji="0" lang="en-US" altLang="en-US"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a:t>
            </a:r>
            <a:endParaRPr kumimoji="0" lang="en-US" altLang="en-US" b="0" i="0" u="none" strike="noStrike" cap="none" normalizeH="0" baseline="0" dirty="0" smtClean="0">
              <a:ln>
                <a:noFill/>
              </a:ln>
              <a:solidFill>
                <a:schemeClr val="tx1"/>
              </a:solidFill>
              <a:effectLst/>
            </a:endParaRPr>
          </a:p>
          <a:p>
            <a:pPr lvl="0" eaLnBrk="0" fontAlgn="base" hangingPunct="0">
              <a:spcBef>
                <a:spcPct val="0"/>
              </a:spcBef>
              <a:spcAft>
                <a:spcPct val="0"/>
              </a:spcAft>
              <a:buFontTx/>
              <a:buAutoNum type="arabicPeriod"/>
            </a:pPr>
            <a:r>
              <a:rPr kumimoji="0" lang="en-US" altLang="en-US" b="1"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Roles</a:t>
            </a:r>
            <a:r>
              <a:rPr kumimoji="0" lang="en-US" altLang="en-US"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a:t>
            </a:r>
            <a:endParaRPr kumimoji="0" lang="en-US" altLang="en-US" b="0" i="0" u="none" strike="noStrike" cap="none" normalizeH="0" baseline="0" dirty="0" smtClean="0">
              <a:ln>
                <a:noFill/>
              </a:ln>
              <a:solidFill>
                <a:schemeClr val="tx1"/>
              </a:solidFill>
              <a:effectLst/>
            </a:endParaRPr>
          </a:p>
          <a:p>
            <a:pPr lvl="1" eaLnBrk="0" fontAlgn="base" hangingPunct="0">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Admin</a:t>
            </a:r>
            <a:r>
              <a:rPr kumimoji="0" lang="en-US" altLang="en-US"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 Full access to all resources.</a:t>
            </a:r>
            <a:endParaRPr kumimoji="0" lang="en-US" alt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lvl="1" eaLnBrk="0" fontAlgn="base" hangingPunct="0">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Seller</a:t>
            </a:r>
            <a:r>
              <a:rPr kumimoji="0" lang="en-US" altLang="en-US"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 Manage products and view sales reports.</a:t>
            </a:r>
            <a:endParaRPr kumimoji="0" lang="en-US" altLang="en-US"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lvl="1" eaLnBrk="0" fontAlgn="base" hangingPunct="0">
              <a:spcBef>
                <a:spcPct val="0"/>
              </a:spcBef>
              <a:spcAft>
                <a:spcPct val="0"/>
              </a:spcAft>
              <a:buFontTx/>
              <a:buChar char="•"/>
            </a:pPr>
            <a:r>
              <a:rPr kumimoji="0" lang="en-US" altLang="en-US" b="0" i="0" u="none" strike="noStrike" cap="none" normalizeH="0" baseline="0" dirty="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Buyer</a:t>
            </a:r>
            <a:r>
              <a:rPr kumimoji="0" lang="en-US" altLang="en-US"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 Browse and purchase products.</a:t>
            </a:r>
            <a:endParaRPr kumimoji="0" lang="en-US" altLang="en-US" b="0" i="0" u="none" strike="noStrike" cap="none" normalizeH="0" baseline="0" dirty="0" smtClean="0">
              <a:ln>
                <a:noFill/>
              </a:ln>
              <a:solidFill>
                <a:schemeClr val="tx1"/>
              </a:solidFill>
              <a:effectLst/>
            </a:endParaRPr>
          </a:p>
          <a:p>
            <a:pPr lvl="0" eaLnBrk="0" fontAlgn="base" hangingPunct="0">
              <a:spcBef>
                <a:spcPct val="0"/>
              </a:spcBef>
              <a:spcAft>
                <a:spcPct val="0"/>
              </a:spcAft>
              <a:buFontTx/>
              <a:buAutoNum type="arabicPeriod"/>
            </a:pPr>
            <a:r>
              <a:rPr kumimoji="0" lang="en-US" altLang="en-US" b="1"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Implementation</a:t>
            </a:r>
            <a:r>
              <a:rPr kumimoji="0" lang="en-US" altLang="en-US"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 </a:t>
            </a:r>
            <a:r>
              <a:rPr kumimoji="0" lang="en-US" altLang="en-US" b="1"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Access Control Table</a:t>
            </a:r>
            <a:r>
              <a:rPr kumimoji="0" lang="en-US" altLang="en-US"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a:t>
            </a:r>
            <a:endParaRPr kumimoji="0" lang="en-US" altLang="en-US" b="0" i="0" u="none" strike="noStrike" cap="none" normalizeH="0" baseline="0" dirty="0" smtClean="0">
              <a:ln>
                <a:noFill/>
              </a:ln>
              <a:solidFill>
                <a:schemeClr val="tx1"/>
              </a:solidFill>
              <a:effectLst/>
            </a:endParaRPr>
          </a:p>
          <a:p>
            <a:endParaRPr lang="en-IN" dirty="0"/>
          </a:p>
        </p:txBody>
      </p:sp>
      <p:sp>
        <p:nvSpPr>
          <p:cNvPr id="7" name="TextBox 6"/>
          <p:cNvSpPr txBox="1"/>
          <p:nvPr/>
        </p:nvSpPr>
        <p:spPr>
          <a:xfrm>
            <a:off x="6199632" y="539496"/>
            <a:ext cx="5702586" cy="2862322"/>
          </a:xfrm>
          <a:prstGeom prst="rect">
            <a:avLst/>
          </a:prstGeom>
          <a:solidFill>
            <a:schemeClr val="accent2">
              <a:lumMod val="40000"/>
              <a:lumOff val="60000"/>
            </a:schemeClr>
          </a:solidFill>
        </p:spPr>
        <p:txBody>
          <a:bodyPr wrap="square" rtlCol="0">
            <a:spAutoFit/>
          </a:bodyPr>
          <a:lstStyle/>
          <a:p>
            <a:r>
              <a:rPr lang="en-IN" b="1" dirty="0"/>
              <a:t>Example Code</a:t>
            </a:r>
            <a:r>
              <a:rPr lang="en-IN" dirty="0"/>
              <a:t>:</a:t>
            </a:r>
          </a:p>
          <a:p>
            <a:r>
              <a:rPr lang="en-IN" dirty="0" err="1" smtClean="0"/>
              <a:t>roles_permissions</a:t>
            </a:r>
            <a:r>
              <a:rPr lang="en-IN" dirty="0" smtClean="0"/>
              <a:t> </a:t>
            </a:r>
            <a:r>
              <a:rPr lang="en-IN" dirty="0"/>
              <a:t>= {</a:t>
            </a:r>
          </a:p>
          <a:p>
            <a:r>
              <a:rPr lang="en-IN" dirty="0"/>
              <a:t>    "Admin": ["read", "write", "delete"],</a:t>
            </a:r>
          </a:p>
          <a:p>
            <a:r>
              <a:rPr lang="en-IN" dirty="0"/>
              <a:t>    "Seller": ["read", "write"],</a:t>
            </a:r>
          </a:p>
          <a:p>
            <a:r>
              <a:rPr lang="en-IN" dirty="0"/>
              <a:t>    "Buyer": ["read"]</a:t>
            </a:r>
          </a:p>
          <a:p>
            <a:r>
              <a:rPr lang="en-IN" dirty="0"/>
              <a:t>}</a:t>
            </a:r>
          </a:p>
          <a:p>
            <a:r>
              <a:rPr lang="en-IN" dirty="0"/>
              <a:t> </a:t>
            </a:r>
          </a:p>
          <a:p>
            <a:r>
              <a:rPr lang="en-IN" dirty="0" err="1"/>
              <a:t>def</a:t>
            </a:r>
            <a:r>
              <a:rPr lang="en-IN" dirty="0"/>
              <a:t> </a:t>
            </a:r>
            <a:r>
              <a:rPr lang="en-IN" dirty="0" err="1"/>
              <a:t>has_permission</a:t>
            </a:r>
            <a:r>
              <a:rPr lang="en-IN" dirty="0"/>
              <a:t>(</a:t>
            </a:r>
            <a:r>
              <a:rPr lang="en-IN" dirty="0" err="1"/>
              <a:t>user_role</a:t>
            </a:r>
            <a:r>
              <a:rPr lang="en-IN" dirty="0"/>
              <a:t>, action):</a:t>
            </a:r>
          </a:p>
          <a:p>
            <a:r>
              <a:rPr lang="en-IN" dirty="0"/>
              <a:t>    return action in </a:t>
            </a:r>
            <a:r>
              <a:rPr lang="en-IN" dirty="0" err="1"/>
              <a:t>roles_permissions.get</a:t>
            </a:r>
            <a:r>
              <a:rPr lang="en-IN" dirty="0"/>
              <a:t>(</a:t>
            </a:r>
            <a:r>
              <a:rPr lang="en-IN" dirty="0" err="1"/>
              <a:t>user_role</a:t>
            </a:r>
            <a:r>
              <a:rPr lang="en-IN" dirty="0"/>
              <a:t>, [])</a:t>
            </a:r>
          </a:p>
          <a:p>
            <a:endParaRPr lang="en-IN" dirty="0"/>
          </a:p>
        </p:txBody>
      </p:sp>
      <p:sp>
        <p:nvSpPr>
          <p:cNvPr id="8" name="TextBox 7"/>
          <p:cNvSpPr txBox="1"/>
          <p:nvPr/>
        </p:nvSpPr>
        <p:spPr>
          <a:xfrm>
            <a:off x="6199633" y="4261104"/>
            <a:ext cx="5815584" cy="1200329"/>
          </a:xfrm>
          <a:prstGeom prst="rect">
            <a:avLst/>
          </a:prstGeom>
          <a:solidFill>
            <a:schemeClr val="accent1">
              <a:lumMod val="40000"/>
              <a:lumOff val="60000"/>
            </a:schemeClr>
          </a:solidFill>
        </p:spPr>
        <p:txBody>
          <a:bodyPr wrap="square" rtlCol="0">
            <a:spAutoFit/>
          </a:bodyPr>
          <a:lstStyle/>
          <a:p>
            <a:r>
              <a:rPr lang="en-IN" b="1" dirty="0"/>
              <a:t>Use Cases:</a:t>
            </a:r>
            <a:endParaRPr lang="en-IN" dirty="0"/>
          </a:p>
          <a:p>
            <a:pPr lvl="0"/>
            <a:r>
              <a:rPr lang="en-IN" dirty="0"/>
              <a:t>Enterprise systems (e.g., HR management, CRM tools).</a:t>
            </a:r>
          </a:p>
          <a:p>
            <a:pPr lvl="0"/>
            <a:r>
              <a:rPr lang="en-IN" dirty="0"/>
              <a:t>Applications with clearly defined roles and responsibilities.</a:t>
            </a:r>
          </a:p>
          <a:p>
            <a:endParaRPr lang="en-IN" dirty="0"/>
          </a:p>
        </p:txBody>
      </p:sp>
      <p:cxnSp>
        <p:nvCxnSpPr>
          <p:cNvPr id="10" name="Straight Connector 9"/>
          <p:cNvCxnSpPr/>
          <p:nvPr/>
        </p:nvCxnSpPr>
        <p:spPr>
          <a:xfrm>
            <a:off x="5797296" y="164592"/>
            <a:ext cx="128016" cy="635508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2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97915"/>
          </a:xfrm>
        </p:spPr>
        <p:txBody>
          <a:bodyPr>
            <a:normAutofit fontScale="90000"/>
          </a:bodyPr>
          <a:lstStyle/>
          <a:p>
            <a:r>
              <a:rPr lang="en-IN" b="1" dirty="0"/>
              <a:t>2. Attribute-Based Access Control (ABAC)</a:t>
            </a:r>
            <a:r>
              <a:rPr lang="en-IN" dirty="0"/>
              <a:t/>
            </a:r>
            <a:br>
              <a:rPr lang="en-IN" dirty="0"/>
            </a:b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b="1" dirty="0" smtClean="0"/>
              <a:t>Overview</a:t>
            </a:r>
            <a:r>
              <a:rPr lang="en-IN" b="1" dirty="0"/>
              <a:t>:</a:t>
            </a:r>
            <a:endParaRPr lang="en-IN" dirty="0"/>
          </a:p>
          <a:p>
            <a:pPr marL="457200" lvl="1" indent="0">
              <a:buNone/>
            </a:pPr>
            <a:r>
              <a:rPr lang="en-IN" dirty="0"/>
              <a:t>ABAC grants access based on attributes associated with users, resources, or the environment.</a:t>
            </a:r>
          </a:p>
          <a:p>
            <a:pPr marL="457200" lvl="1" indent="0">
              <a:buNone/>
            </a:pPr>
            <a:r>
              <a:rPr lang="en-IN" dirty="0"/>
              <a:t>Attributes are evaluated dynamically, enabling fine-grained, context-aware access control.</a:t>
            </a:r>
          </a:p>
          <a:p>
            <a:pPr marL="0" indent="0">
              <a:buNone/>
            </a:pPr>
            <a:r>
              <a:rPr lang="en-IN" b="1" dirty="0"/>
              <a:t>Key Concepts:</a:t>
            </a:r>
            <a:endParaRPr lang="en-IN" sz="2400" dirty="0"/>
          </a:p>
          <a:p>
            <a:pPr marL="457200" lvl="1" indent="0">
              <a:buNone/>
            </a:pPr>
            <a:r>
              <a:rPr lang="en-IN" b="1" dirty="0"/>
              <a:t>Attributes</a:t>
            </a:r>
            <a:r>
              <a:rPr lang="en-IN" dirty="0"/>
              <a:t>:</a:t>
            </a:r>
            <a:endParaRPr lang="en-IN" sz="2000" dirty="0"/>
          </a:p>
          <a:p>
            <a:pPr marL="914400" lvl="2" indent="0">
              <a:buNone/>
            </a:pPr>
            <a:r>
              <a:rPr lang="en-IN" b="1" dirty="0"/>
              <a:t>User Attributes</a:t>
            </a:r>
            <a:r>
              <a:rPr lang="en-IN" dirty="0"/>
              <a:t>: Roles, departments, job titles, etc.</a:t>
            </a:r>
            <a:endParaRPr lang="en-IN" sz="1600" dirty="0"/>
          </a:p>
          <a:p>
            <a:pPr marL="914400" lvl="2" indent="0">
              <a:buNone/>
            </a:pPr>
            <a:r>
              <a:rPr lang="en-IN" b="1" dirty="0"/>
              <a:t>Resource Attributes</a:t>
            </a:r>
            <a:r>
              <a:rPr lang="en-IN" dirty="0"/>
              <a:t>: Ownership, sensitivity level, etc.</a:t>
            </a:r>
            <a:endParaRPr lang="en-IN" sz="1600" dirty="0"/>
          </a:p>
          <a:p>
            <a:pPr marL="914400" lvl="2" indent="0">
              <a:buNone/>
            </a:pPr>
            <a:r>
              <a:rPr lang="en-IN" b="1" dirty="0"/>
              <a:t>Environmental Attributes</a:t>
            </a:r>
            <a:r>
              <a:rPr lang="en-IN" dirty="0"/>
              <a:t>: Time, location, IP address, etc.</a:t>
            </a:r>
            <a:endParaRPr lang="en-IN" sz="1600" dirty="0"/>
          </a:p>
          <a:p>
            <a:pPr marL="457200" lvl="1" indent="0">
              <a:buNone/>
            </a:pPr>
            <a:r>
              <a:rPr lang="en-IN" b="1" dirty="0"/>
              <a:t>Policies</a:t>
            </a:r>
            <a:r>
              <a:rPr lang="en-IN" dirty="0"/>
              <a:t>:</a:t>
            </a:r>
            <a:endParaRPr lang="en-IN" sz="2000" dirty="0"/>
          </a:p>
          <a:p>
            <a:pPr marL="914400" lvl="2" indent="0">
              <a:buNone/>
            </a:pPr>
            <a:r>
              <a:rPr lang="en-IN" dirty="0"/>
              <a:t>Rules combining attributes to determine access rights.</a:t>
            </a:r>
            <a:endParaRPr lang="en-IN" sz="1600" dirty="0"/>
          </a:p>
          <a:p>
            <a:endParaRPr lang="en-IN" dirty="0"/>
          </a:p>
        </p:txBody>
      </p:sp>
    </p:spTree>
    <p:extLst>
      <p:ext uri="{BB962C8B-B14F-4D97-AF65-F5344CB8AC3E}">
        <p14:creationId xmlns:p14="http://schemas.microsoft.com/office/powerpoint/2010/main" val="215418874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IN" dirty="0"/>
          </a:p>
        </p:txBody>
      </p:sp>
      <p:sp>
        <p:nvSpPr>
          <p:cNvPr id="3" name="Content Placeholder 2"/>
          <p:cNvSpPr>
            <a:spLocks noGrp="1"/>
          </p:cNvSpPr>
          <p:nvPr>
            <p:ph idx="1"/>
          </p:nvPr>
        </p:nvSpPr>
        <p:spPr/>
        <p:txBody>
          <a:bodyPr/>
          <a:lstStyle/>
          <a:p>
            <a:pPr marL="0" indent="0">
              <a:buNone/>
            </a:pPr>
            <a:r>
              <a:rPr lang="en-IN" b="1" dirty="0"/>
              <a:t>Advantages:</a:t>
            </a:r>
            <a:endParaRPr lang="en-IN" dirty="0"/>
          </a:p>
          <a:p>
            <a:pPr marL="457200" lvl="1" indent="0">
              <a:buNone/>
            </a:pPr>
            <a:r>
              <a:rPr lang="en-IN" b="1" dirty="0"/>
              <a:t>Fine-Grained Control</a:t>
            </a:r>
            <a:r>
              <a:rPr lang="en-IN" dirty="0"/>
              <a:t>: Tailors access rules to specific scenarios.</a:t>
            </a:r>
          </a:p>
          <a:p>
            <a:pPr marL="457200" lvl="1" indent="0">
              <a:buNone/>
            </a:pPr>
            <a:r>
              <a:rPr lang="en-IN" b="1" dirty="0"/>
              <a:t>Flexibility</a:t>
            </a:r>
            <a:r>
              <a:rPr lang="en-IN" dirty="0"/>
              <a:t>: Adapts to dynamic contexts like time and location.</a:t>
            </a:r>
          </a:p>
          <a:p>
            <a:pPr marL="457200" lvl="1" indent="0">
              <a:buNone/>
            </a:pPr>
            <a:r>
              <a:rPr lang="en-IN" b="1" dirty="0"/>
              <a:t>Scalable</a:t>
            </a:r>
            <a:r>
              <a:rPr lang="en-IN" dirty="0"/>
              <a:t>: Suitable for complex systems with diverse requirements.</a:t>
            </a:r>
          </a:p>
          <a:p>
            <a:pPr marL="0" indent="0">
              <a:buNone/>
            </a:pPr>
            <a:r>
              <a:rPr lang="en-IN" b="1" dirty="0"/>
              <a:t>Limitations:</a:t>
            </a:r>
            <a:endParaRPr lang="en-IN" dirty="0"/>
          </a:p>
          <a:p>
            <a:pPr marL="457200" lvl="1" indent="0">
              <a:buNone/>
            </a:pPr>
            <a:r>
              <a:rPr lang="en-IN" b="1" dirty="0"/>
              <a:t>Complexity</a:t>
            </a:r>
            <a:r>
              <a:rPr lang="en-IN" dirty="0"/>
              <a:t>: Requires careful policy design and attribute management.</a:t>
            </a:r>
          </a:p>
          <a:p>
            <a:pPr marL="457200" lvl="1" indent="0">
              <a:buNone/>
            </a:pPr>
            <a:r>
              <a:rPr lang="en-IN" b="1" dirty="0"/>
              <a:t>Performance</a:t>
            </a:r>
            <a:r>
              <a:rPr lang="en-IN" dirty="0"/>
              <a:t>: Attribute evaluation can add overhead.</a:t>
            </a:r>
          </a:p>
          <a:p>
            <a:endParaRPr lang="en-IN" dirty="0"/>
          </a:p>
        </p:txBody>
      </p:sp>
    </p:spTree>
    <p:extLst>
      <p:ext uri="{BB962C8B-B14F-4D97-AF65-F5344CB8AC3E}">
        <p14:creationId xmlns:p14="http://schemas.microsoft.com/office/powerpoint/2010/main" val="216025618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2296"/>
            <a:ext cx="6199632" cy="6094667"/>
          </a:xfrm>
        </p:spPr>
        <p:txBody>
          <a:bodyPr>
            <a:normAutofit lnSpcReduction="10000"/>
          </a:bodyPr>
          <a:lstStyle/>
          <a:p>
            <a:pPr marL="0" indent="0">
              <a:buNone/>
            </a:pPr>
            <a:r>
              <a:rPr lang="en-IN" b="1" dirty="0"/>
              <a:t>Example:</a:t>
            </a:r>
            <a:endParaRPr lang="en-IN" sz="2400" dirty="0"/>
          </a:p>
          <a:p>
            <a:pPr marL="0" indent="0">
              <a:buNone/>
            </a:pPr>
            <a:r>
              <a:rPr lang="en-IN" b="1" dirty="0"/>
              <a:t>ABAC in a Document Management System</a:t>
            </a:r>
            <a:r>
              <a:rPr lang="en-IN" dirty="0"/>
              <a:t>:</a:t>
            </a:r>
            <a:endParaRPr lang="en-IN" sz="2400" dirty="0"/>
          </a:p>
          <a:p>
            <a:pPr marL="0" lvl="0" indent="0">
              <a:buNone/>
            </a:pPr>
            <a:r>
              <a:rPr lang="en-IN" b="1" dirty="0"/>
              <a:t>Attributes</a:t>
            </a:r>
            <a:r>
              <a:rPr lang="en-IN" dirty="0"/>
              <a:t>:</a:t>
            </a:r>
            <a:endParaRPr lang="en-IN" sz="2400" dirty="0"/>
          </a:p>
          <a:p>
            <a:pPr marL="457200" lvl="1" indent="0">
              <a:buNone/>
            </a:pPr>
            <a:r>
              <a:rPr lang="en-IN" sz="3600" dirty="0"/>
              <a:t>User: </a:t>
            </a:r>
            <a:endParaRPr lang="en-IN" sz="3600" dirty="0" smtClean="0"/>
          </a:p>
          <a:p>
            <a:pPr marL="457200" lvl="1" indent="0">
              <a:buNone/>
            </a:pPr>
            <a:r>
              <a:rPr lang="en-IN" sz="3600" dirty="0"/>
              <a:t>	</a:t>
            </a:r>
            <a:r>
              <a:rPr lang="en-IN" dirty="0" smtClean="0"/>
              <a:t>role</a:t>
            </a:r>
            <a:r>
              <a:rPr lang="en-IN" dirty="0"/>
              <a:t>="Manager"</a:t>
            </a:r>
            <a:r>
              <a:rPr lang="en-IN" sz="3600" dirty="0"/>
              <a:t>, </a:t>
            </a:r>
            <a:r>
              <a:rPr lang="en-IN" dirty="0"/>
              <a:t>department="HR"</a:t>
            </a:r>
            <a:r>
              <a:rPr lang="en-IN" sz="3600" dirty="0"/>
              <a:t>.</a:t>
            </a:r>
            <a:endParaRPr lang="en-IN" sz="3200" dirty="0"/>
          </a:p>
          <a:p>
            <a:pPr marL="457200" lvl="1" indent="0">
              <a:buNone/>
            </a:pPr>
            <a:r>
              <a:rPr lang="en-IN" sz="3600" dirty="0"/>
              <a:t>Resource: </a:t>
            </a:r>
            <a:endParaRPr lang="en-IN" sz="3600" dirty="0" smtClean="0"/>
          </a:p>
          <a:p>
            <a:pPr marL="914400" lvl="2" indent="0">
              <a:buNone/>
            </a:pPr>
            <a:r>
              <a:rPr lang="en-IN" dirty="0" smtClean="0"/>
              <a:t>type</a:t>
            </a:r>
            <a:r>
              <a:rPr lang="en-IN" dirty="0"/>
              <a:t>="Document"</a:t>
            </a:r>
            <a:r>
              <a:rPr lang="en-IN" sz="3200" dirty="0"/>
              <a:t>, </a:t>
            </a:r>
            <a:r>
              <a:rPr lang="en-IN" dirty="0"/>
              <a:t>classification="Confidential"</a:t>
            </a:r>
            <a:r>
              <a:rPr lang="en-IN" sz="2800" dirty="0"/>
              <a:t>.</a:t>
            </a:r>
          </a:p>
          <a:p>
            <a:pPr marL="457200" lvl="1" indent="0">
              <a:buNone/>
            </a:pPr>
            <a:r>
              <a:rPr lang="en-IN" sz="3600" dirty="0"/>
              <a:t>Environment: </a:t>
            </a:r>
            <a:endParaRPr lang="en-IN" sz="3600" dirty="0" smtClean="0"/>
          </a:p>
          <a:p>
            <a:pPr marL="457200" lvl="1" indent="0">
              <a:buNone/>
            </a:pPr>
            <a:r>
              <a:rPr lang="en-IN" sz="3600" dirty="0"/>
              <a:t>	</a:t>
            </a:r>
            <a:r>
              <a:rPr lang="en-IN" dirty="0" smtClean="0"/>
              <a:t>time</a:t>
            </a:r>
            <a:r>
              <a:rPr lang="en-IN" dirty="0"/>
              <a:t>="09:00-18:00"</a:t>
            </a:r>
            <a:r>
              <a:rPr lang="en-IN" sz="3600" dirty="0"/>
              <a:t>, </a:t>
            </a:r>
            <a:r>
              <a:rPr lang="en-IN" dirty="0"/>
              <a:t>location="Office"</a:t>
            </a:r>
            <a:r>
              <a:rPr lang="en-IN" sz="3600" dirty="0"/>
              <a:t>.</a:t>
            </a:r>
            <a:endParaRPr lang="en-IN" sz="3200" dirty="0"/>
          </a:p>
          <a:p>
            <a:pPr marL="0" lvl="0" indent="0">
              <a:buNone/>
            </a:pPr>
            <a:r>
              <a:rPr lang="en-IN" b="1" dirty="0"/>
              <a:t>Policy</a:t>
            </a:r>
            <a:r>
              <a:rPr lang="en-IN" dirty="0"/>
              <a:t>:</a:t>
            </a:r>
            <a:endParaRPr lang="en-IN" sz="2400" dirty="0"/>
          </a:p>
          <a:p>
            <a:pPr marL="457200" lvl="1" indent="0">
              <a:buNone/>
            </a:pPr>
            <a:r>
              <a:rPr lang="en-IN" dirty="0"/>
              <a:t>"HR Managers can access confidential documents during office hours from the office."</a:t>
            </a:r>
            <a:endParaRPr lang="en-IN" sz="2000" dirty="0"/>
          </a:p>
          <a:p>
            <a:endParaRPr lang="en-IN" dirty="0"/>
          </a:p>
        </p:txBody>
      </p:sp>
      <p:sp>
        <p:nvSpPr>
          <p:cNvPr id="4" name="TextBox 3"/>
          <p:cNvSpPr txBox="1"/>
          <p:nvPr/>
        </p:nvSpPr>
        <p:spPr>
          <a:xfrm>
            <a:off x="6528816" y="777240"/>
            <a:ext cx="5541264" cy="2862322"/>
          </a:xfrm>
          <a:prstGeom prst="rect">
            <a:avLst/>
          </a:prstGeom>
          <a:solidFill>
            <a:schemeClr val="accent4">
              <a:lumMod val="40000"/>
              <a:lumOff val="60000"/>
            </a:schemeClr>
          </a:solidFill>
        </p:spPr>
        <p:txBody>
          <a:bodyPr wrap="square" rtlCol="0">
            <a:spAutoFit/>
          </a:bodyPr>
          <a:lstStyle/>
          <a:p>
            <a:r>
              <a:rPr lang="en-IN" sz="2000" b="1" dirty="0"/>
              <a:t>Implementation</a:t>
            </a:r>
            <a:r>
              <a:rPr lang="en-IN" sz="2000" dirty="0"/>
              <a:t>:</a:t>
            </a:r>
          </a:p>
          <a:p>
            <a:r>
              <a:rPr lang="en-IN" sz="2000" dirty="0" err="1" smtClean="0"/>
              <a:t>def</a:t>
            </a:r>
            <a:r>
              <a:rPr lang="en-IN" sz="2000" dirty="0" smtClean="0"/>
              <a:t> </a:t>
            </a:r>
            <a:r>
              <a:rPr lang="en-IN" sz="2000" dirty="0" err="1"/>
              <a:t>has_access</a:t>
            </a:r>
            <a:r>
              <a:rPr lang="en-IN" sz="2000" dirty="0"/>
              <a:t>(user, resource, environment):</a:t>
            </a:r>
          </a:p>
          <a:p>
            <a:r>
              <a:rPr lang="en-IN" sz="2000" dirty="0"/>
              <a:t>    return (</a:t>
            </a:r>
          </a:p>
          <a:p>
            <a:r>
              <a:rPr lang="en-IN" sz="2000" dirty="0"/>
              <a:t>        user["role"] == "Manager" and</a:t>
            </a:r>
          </a:p>
          <a:p>
            <a:r>
              <a:rPr lang="en-IN" sz="2000" dirty="0"/>
              <a:t>        user["department"] == "HR" and</a:t>
            </a:r>
          </a:p>
          <a:p>
            <a:r>
              <a:rPr lang="en-IN" sz="2000" dirty="0"/>
              <a:t>        resource["classification"] == "Confidential" and</a:t>
            </a:r>
          </a:p>
          <a:p>
            <a:r>
              <a:rPr lang="en-IN" sz="2000" dirty="0"/>
              <a:t>        environment["time"] in "09:00-18:00" and</a:t>
            </a:r>
          </a:p>
          <a:p>
            <a:r>
              <a:rPr lang="en-IN" sz="2000" dirty="0"/>
              <a:t>        environment["location"] == "Office"</a:t>
            </a:r>
          </a:p>
          <a:p>
            <a:r>
              <a:rPr lang="en-IN" sz="2000" dirty="0"/>
              <a:t>    )</a:t>
            </a:r>
          </a:p>
        </p:txBody>
      </p:sp>
      <p:sp>
        <p:nvSpPr>
          <p:cNvPr id="5" name="TextBox 4"/>
          <p:cNvSpPr txBox="1"/>
          <p:nvPr/>
        </p:nvSpPr>
        <p:spPr>
          <a:xfrm>
            <a:off x="6528816" y="4480560"/>
            <a:ext cx="5389931" cy="1323439"/>
          </a:xfrm>
          <a:prstGeom prst="rect">
            <a:avLst/>
          </a:prstGeom>
          <a:solidFill>
            <a:schemeClr val="accent1">
              <a:lumMod val="20000"/>
              <a:lumOff val="80000"/>
            </a:schemeClr>
          </a:solidFill>
        </p:spPr>
        <p:txBody>
          <a:bodyPr wrap="square" rtlCol="0">
            <a:spAutoFit/>
          </a:bodyPr>
          <a:lstStyle/>
          <a:p>
            <a:r>
              <a:rPr lang="en-IN" sz="2000" b="1" dirty="0"/>
              <a:t>Use Cases:</a:t>
            </a:r>
            <a:endParaRPr lang="en-IN" sz="2000" dirty="0"/>
          </a:p>
          <a:p>
            <a:pPr lvl="0"/>
            <a:r>
              <a:rPr lang="en-IN" sz="2000" dirty="0"/>
              <a:t>Systems with dynamic access needs (e.g., financial or healthcare systems).</a:t>
            </a:r>
          </a:p>
          <a:p>
            <a:r>
              <a:rPr lang="en-IN" sz="2000" dirty="0" err="1"/>
              <a:t>IoT</a:t>
            </a:r>
            <a:r>
              <a:rPr lang="en-IN" sz="2000" dirty="0"/>
              <a:t> devices with location-based access policies.</a:t>
            </a:r>
          </a:p>
        </p:txBody>
      </p:sp>
    </p:spTree>
    <p:extLst>
      <p:ext uri="{BB962C8B-B14F-4D97-AF65-F5344CB8AC3E}">
        <p14:creationId xmlns:p14="http://schemas.microsoft.com/office/powerpoint/2010/main" val="279256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500"/>
                                        <p:tgtEl>
                                          <p:spTgt spid="3">
                                            <p:txEl>
                                              <p:pRg st="7" end="7"/>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down)">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wipe(down)">
                                      <p:cBhvr>
                                        <p:cTn id="38" dur="500"/>
                                        <p:tgtEl>
                                          <p:spTgt spid="3">
                                            <p:txEl>
                                              <p:pRg st="9" end="9"/>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wipe(down)">
                                      <p:cBhvr>
                                        <p:cTn id="41" dur="500"/>
                                        <p:tgtEl>
                                          <p:spTgt spid="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wipe(down)">
                                      <p:cBhvr>
                                        <p:cTn id="46" dur="500"/>
                                        <p:tgtEl>
                                          <p:spTgt spid="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wipe(down)">
                                      <p:cBhvr>
                                        <p:cTn id="5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3. OAuth Scopes</a:t>
            </a:r>
            <a:r>
              <a:rPr lang="en-IN" dirty="0"/>
              <a:t/>
            </a:r>
            <a:br>
              <a:rPr lang="en-IN" dirty="0"/>
            </a:b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b="1" dirty="0" smtClean="0"/>
              <a:t>Overview</a:t>
            </a:r>
            <a:r>
              <a:rPr lang="en-IN" b="1" dirty="0"/>
              <a:t>:</a:t>
            </a:r>
            <a:endParaRPr lang="en-IN" dirty="0"/>
          </a:p>
          <a:p>
            <a:pPr marL="457200" lvl="1" indent="0">
              <a:buNone/>
            </a:pPr>
            <a:r>
              <a:rPr lang="en-IN" dirty="0"/>
              <a:t>OAuth Scopes are a mechanism to limit the access granted to a third-party application during OAuth-based authorization.</a:t>
            </a:r>
          </a:p>
          <a:p>
            <a:pPr marL="457200" lvl="1" indent="0">
              <a:buNone/>
            </a:pPr>
            <a:r>
              <a:rPr lang="en-IN" dirty="0"/>
              <a:t>Scopes define what actions or resources the client can access on behalf of the user.</a:t>
            </a:r>
          </a:p>
          <a:p>
            <a:pPr marL="0" indent="0">
              <a:buNone/>
            </a:pPr>
            <a:r>
              <a:rPr lang="en-IN" b="1" dirty="0"/>
              <a:t>Key Concepts:</a:t>
            </a:r>
            <a:endParaRPr lang="en-IN" sz="2400" dirty="0"/>
          </a:p>
          <a:p>
            <a:pPr marL="457200" lvl="1" indent="0">
              <a:buNone/>
            </a:pPr>
            <a:r>
              <a:rPr lang="en-IN" b="1" dirty="0"/>
              <a:t>Scopes</a:t>
            </a:r>
            <a:r>
              <a:rPr lang="en-IN" dirty="0"/>
              <a:t>:</a:t>
            </a:r>
            <a:endParaRPr lang="en-IN" sz="2000" dirty="0"/>
          </a:p>
          <a:p>
            <a:pPr marL="914400" lvl="2" indent="0">
              <a:buNone/>
            </a:pPr>
            <a:r>
              <a:rPr lang="en-IN" dirty="0"/>
              <a:t>Represent granular permissions for specific actions or resources (e.g., </a:t>
            </a:r>
            <a:r>
              <a:rPr lang="en-IN" sz="1200" dirty="0" err="1"/>
              <a:t>read:user</a:t>
            </a:r>
            <a:r>
              <a:rPr lang="en-IN" dirty="0"/>
              <a:t>, </a:t>
            </a:r>
            <a:r>
              <a:rPr lang="en-IN" sz="1200" dirty="0" err="1"/>
              <a:t>write:calendar</a:t>
            </a:r>
            <a:r>
              <a:rPr lang="en-IN" dirty="0"/>
              <a:t>).</a:t>
            </a:r>
            <a:endParaRPr lang="en-IN" sz="1600" dirty="0"/>
          </a:p>
          <a:p>
            <a:pPr marL="457200" lvl="1" indent="0">
              <a:buNone/>
            </a:pPr>
            <a:r>
              <a:rPr lang="en-IN" b="1" dirty="0"/>
              <a:t>Access Tokens</a:t>
            </a:r>
            <a:r>
              <a:rPr lang="en-IN" dirty="0"/>
              <a:t>:</a:t>
            </a:r>
            <a:endParaRPr lang="en-IN" sz="2000" dirty="0"/>
          </a:p>
          <a:p>
            <a:pPr marL="914400" lvl="2" indent="0">
              <a:buNone/>
            </a:pPr>
            <a:r>
              <a:rPr lang="en-IN" dirty="0"/>
              <a:t>Encoded with scope information, determining the permissions granted.</a:t>
            </a:r>
            <a:endParaRPr lang="en-IN" sz="1600" dirty="0"/>
          </a:p>
          <a:p>
            <a:pPr marL="457200" lvl="1" indent="0">
              <a:buNone/>
            </a:pPr>
            <a:r>
              <a:rPr lang="en-IN" b="1" dirty="0"/>
              <a:t>Granular Control</a:t>
            </a:r>
            <a:r>
              <a:rPr lang="en-IN" dirty="0"/>
              <a:t>:</a:t>
            </a:r>
            <a:endParaRPr lang="en-IN" sz="2000" dirty="0"/>
          </a:p>
          <a:p>
            <a:pPr marL="914400" lvl="2" indent="0">
              <a:buNone/>
            </a:pPr>
            <a:r>
              <a:rPr lang="en-IN" dirty="0"/>
              <a:t>Users can selectively approve scopes during the consent process.</a:t>
            </a:r>
            <a:endParaRPr lang="en-IN" sz="1600" dirty="0"/>
          </a:p>
          <a:p>
            <a:endParaRPr lang="en-IN" dirty="0"/>
          </a:p>
        </p:txBody>
      </p:sp>
    </p:spTree>
    <p:extLst>
      <p:ext uri="{BB962C8B-B14F-4D97-AF65-F5344CB8AC3E}">
        <p14:creationId xmlns:p14="http://schemas.microsoft.com/office/powerpoint/2010/main" val="424580026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IN" dirty="0"/>
          </a:p>
        </p:txBody>
      </p:sp>
      <p:sp>
        <p:nvSpPr>
          <p:cNvPr id="3" name="Content Placeholder 2"/>
          <p:cNvSpPr>
            <a:spLocks noGrp="1"/>
          </p:cNvSpPr>
          <p:nvPr>
            <p:ph idx="1"/>
          </p:nvPr>
        </p:nvSpPr>
        <p:spPr/>
        <p:txBody>
          <a:bodyPr>
            <a:normAutofit/>
          </a:bodyPr>
          <a:lstStyle/>
          <a:p>
            <a:pPr marL="0" indent="0">
              <a:buNone/>
            </a:pPr>
            <a:r>
              <a:rPr lang="en-IN" b="1" dirty="0"/>
              <a:t>Advantages:</a:t>
            </a:r>
            <a:endParaRPr lang="en-IN" dirty="0"/>
          </a:p>
          <a:p>
            <a:pPr marL="457200" lvl="1" indent="0">
              <a:buNone/>
            </a:pPr>
            <a:r>
              <a:rPr lang="en-IN" b="1" dirty="0"/>
              <a:t>Granularity</a:t>
            </a:r>
            <a:r>
              <a:rPr lang="en-IN" dirty="0"/>
              <a:t>: Offers precise control over what third-party apps can do.</a:t>
            </a:r>
          </a:p>
          <a:p>
            <a:pPr marL="457200" lvl="1" indent="0">
              <a:buNone/>
            </a:pPr>
            <a:r>
              <a:rPr lang="en-IN" b="1" dirty="0"/>
              <a:t>User Transparency</a:t>
            </a:r>
            <a:r>
              <a:rPr lang="en-IN" dirty="0"/>
              <a:t>: Users know what permissions are being granted.</a:t>
            </a:r>
          </a:p>
          <a:p>
            <a:pPr marL="457200" lvl="1" indent="0">
              <a:buNone/>
            </a:pPr>
            <a:r>
              <a:rPr lang="en-IN" b="1" dirty="0"/>
              <a:t>Dynamic Access</a:t>
            </a:r>
            <a:r>
              <a:rPr lang="en-IN" dirty="0"/>
              <a:t>: New scopes can be added without breaking existing integrations.</a:t>
            </a:r>
          </a:p>
          <a:p>
            <a:pPr marL="0" indent="0">
              <a:buNone/>
            </a:pPr>
            <a:r>
              <a:rPr lang="en-IN" b="1" dirty="0"/>
              <a:t>Limitations:</a:t>
            </a:r>
            <a:endParaRPr lang="en-IN" dirty="0"/>
          </a:p>
          <a:p>
            <a:pPr marL="457200" lvl="1" indent="0">
              <a:buNone/>
            </a:pPr>
            <a:r>
              <a:rPr lang="en-IN" b="1" dirty="0"/>
              <a:t>Scope Explosion</a:t>
            </a:r>
            <a:r>
              <a:rPr lang="en-IN" dirty="0"/>
              <a:t>: Managing too many scopes can complicate the authorization process.</a:t>
            </a:r>
          </a:p>
          <a:p>
            <a:pPr marL="457200" lvl="1" indent="0">
              <a:buNone/>
            </a:pPr>
            <a:r>
              <a:rPr lang="en-IN" b="1" dirty="0"/>
              <a:t>Limited Context Awareness</a:t>
            </a:r>
            <a:r>
              <a:rPr lang="en-IN" dirty="0"/>
              <a:t>: Scopes are static and lack dynamic attributes.</a:t>
            </a:r>
          </a:p>
          <a:p>
            <a:endParaRPr lang="en-IN" dirty="0"/>
          </a:p>
        </p:txBody>
      </p:sp>
    </p:spTree>
    <p:extLst>
      <p:ext uri="{BB962C8B-B14F-4D97-AF65-F5344CB8AC3E}">
        <p14:creationId xmlns:p14="http://schemas.microsoft.com/office/powerpoint/2010/main" val="301651855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21259"/>
          </a:xfrm>
        </p:spPr>
        <p:txBody>
          <a:bodyPr>
            <a:normAutofit fontScale="90000"/>
          </a:bodyPr>
          <a:lstStyle/>
          <a:p>
            <a:r>
              <a:rPr lang="en-IN" b="1" dirty="0" smtClean="0"/>
              <a:t>Example:</a:t>
            </a:r>
            <a:r>
              <a:rPr lang="en-IN" sz="4000" dirty="0" smtClean="0"/>
              <a:t/>
            </a:r>
            <a:br>
              <a:rPr lang="en-IN" sz="4000" dirty="0" smtClean="0"/>
            </a:br>
            <a:endParaRPr lang="en-IN" dirty="0"/>
          </a:p>
        </p:txBody>
      </p:sp>
      <p:sp>
        <p:nvSpPr>
          <p:cNvPr id="3" name="Content Placeholder 2"/>
          <p:cNvSpPr>
            <a:spLocks noGrp="1"/>
          </p:cNvSpPr>
          <p:nvPr>
            <p:ph idx="1"/>
          </p:nvPr>
        </p:nvSpPr>
        <p:spPr>
          <a:xfrm>
            <a:off x="0" y="786384"/>
            <a:ext cx="11353800" cy="5390579"/>
          </a:xfrm>
        </p:spPr>
        <p:txBody>
          <a:bodyPr>
            <a:normAutofit fontScale="77500" lnSpcReduction="20000"/>
          </a:bodyPr>
          <a:lstStyle/>
          <a:p>
            <a:pPr marL="0" indent="0">
              <a:buNone/>
            </a:pPr>
            <a:r>
              <a:rPr lang="en-IN" b="1" dirty="0" smtClean="0"/>
              <a:t>OAuth </a:t>
            </a:r>
            <a:r>
              <a:rPr lang="en-IN" b="1" dirty="0"/>
              <a:t>Scopes in a Calendar API</a:t>
            </a:r>
            <a:r>
              <a:rPr lang="en-IN" dirty="0"/>
              <a:t>:</a:t>
            </a:r>
            <a:endParaRPr lang="en-IN" sz="2400" dirty="0"/>
          </a:p>
          <a:p>
            <a:pPr marL="0" lvl="0" indent="0">
              <a:buNone/>
            </a:pPr>
            <a:r>
              <a:rPr lang="en-IN" b="1" dirty="0"/>
              <a:t>Scopes</a:t>
            </a:r>
            <a:r>
              <a:rPr lang="en-IN" dirty="0"/>
              <a:t>:</a:t>
            </a:r>
            <a:endParaRPr lang="en-IN" sz="2400" dirty="0"/>
          </a:p>
          <a:p>
            <a:pPr marL="457200" lvl="1" indent="0">
              <a:buNone/>
            </a:pPr>
            <a:r>
              <a:rPr lang="en-IN" sz="2600" dirty="0" err="1"/>
              <a:t>read:calendar</a:t>
            </a:r>
            <a:r>
              <a:rPr lang="en-IN" sz="2600" dirty="0"/>
              <a:t>: View calendar events.</a:t>
            </a:r>
          </a:p>
          <a:p>
            <a:pPr marL="457200" lvl="1" indent="0">
              <a:buNone/>
            </a:pPr>
            <a:r>
              <a:rPr lang="en-IN" sz="2600" dirty="0" err="1"/>
              <a:t>write:calendar</a:t>
            </a:r>
            <a:r>
              <a:rPr lang="en-IN" sz="2600" dirty="0"/>
              <a:t>: Create and update events.</a:t>
            </a:r>
          </a:p>
          <a:p>
            <a:pPr marL="0" lvl="0" indent="0">
              <a:buNone/>
            </a:pPr>
            <a:r>
              <a:rPr lang="en-IN" b="1" dirty="0"/>
              <a:t>Authorization Request</a:t>
            </a:r>
            <a:r>
              <a:rPr lang="en-IN" dirty="0"/>
              <a:t>:</a:t>
            </a:r>
            <a:endParaRPr lang="en-IN" sz="2400" dirty="0"/>
          </a:p>
          <a:p>
            <a:pPr marL="0" indent="0">
              <a:buNone/>
            </a:pPr>
            <a:r>
              <a:rPr lang="en-IN" dirty="0" smtClean="0"/>
              <a:t>GET </a:t>
            </a:r>
            <a:r>
              <a:rPr lang="en-IN" dirty="0"/>
              <a:t>/</a:t>
            </a:r>
            <a:r>
              <a:rPr lang="en-IN" dirty="0" err="1"/>
              <a:t>authorize?response_type</a:t>
            </a:r>
            <a:r>
              <a:rPr lang="en-IN" dirty="0"/>
              <a:t>=</a:t>
            </a:r>
            <a:r>
              <a:rPr lang="en-IN" dirty="0" err="1"/>
              <a:t>code&amp;client_id</a:t>
            </a:r>
            <a:r>
              <a:rPr lang="en-IN" dirty="0"/>
              <a:t>=client123&amp;scope=</a:t>
            </a:r>
            <a:r>
              <a:rPr lang="en-IN" dirty="0" err="1"/>
              <a:t>read:calendar+write:calendar</a:t>
            </a:r>
            <a:endParaRPr lang="en-IN" sz="3600" dirty="0"/>
          </a:p>
          <a:p>
            <a:pPr marL="0" lvl="0" indent="0">
              <a:buNone/>
            </a:pPr>
            <a:r>
              <a:rPr lang="en-IN" b="1" dirty="0"/>
              <a:t>Access Token</a:t>
            </a:r>
            <a:r>
              <a:rPr lang="en-IN" dirty="0"/>
              <a:t>:</a:t>
            </a:r>
            <a:endParaRPr lang="en-IN" sz="2400" dirty="0"/>
          </a:p>
          <a:p>
            <a:pPr marL="0" indent="0">
              <a:buNone/>
            </a:pPr>
            <a:r>
              <a:rPr lang="en-IN" dirty="0" smtClean="0"/>
              <a:t>{</a:t>
            </a:r>
            <a:endParaRPr lang="en-IN" sz="3600" dirty="0"/>
          </a:p>
          <a:p>
            <a:pPr marL="0" indent="0">
              <a:buNone/>
            </a:pPr>
            <a:r>
              <a:rPr lang="en-IN" dirty="0"/>
              <a:t>    "</a:t>
            </a:r>
            <a:r>
              <a:rPr lang="en-IN" dirty="0" err="1"/>
              <a:t>access_token</a:t>
            </a:r>
            <a:r>
              <a:rPr lang="en-IN" dirty="0"/>
              <a:t>": "abcd1234",</a:t>
            </a:r>
            <a:endParaRPr lang="en-IN" sz="3600" dirty="0"/>
          </a:p>
          <a:p>
            <a:pPr marL="0" indent="0">
              <a:buNone/>
            </a:pPr>
            <a:r>
              <a:rPr lang="en-IN" dirty="0"/>
              <a:t>    "scope": "</a:t>
            </a:r>
            <a:r>
              <a:rPr lang="en-IN" dirty="0" err="1"/>
              <a:t>read:calendar</a:t>
            </a:r>
            <a:r>
              <a:rPr lang="en-IN" dirty="0"/>
              <a:t> </a:t>
            </a:r>
            <a:r>
              <a:rPr lang="en-IN" dirty="0" err="1"/>
              <a:t>write:calendar</a:t>
            </a:r>
            <a:r>
              <a:rPr lang="en-IN" dirty="0"/>
              <a:t>",</a:t>
            </a:r>
            <a:endParaRPr lang="en-IN" sz="3600" dirty="0"/>
          </a:p>
          <a:p>
            <a:pPr marL="0" indent="0">
              <a:buNone/>
            </a:pPr>
            <a:r>
              <a:rPr lang="en-IN" dirty="0"/>
              <a:t>    "</a:t>
            </a:r>
            <a:r>
              <a:rPr lang="en-IN" dirty="0" err="1"/>
              <a:t>expires_in</a:t>
            </a:r>
            <a:r>
              <a:rPr lang="en-IN" dirty="0"/>
              <a:t>": 3600</a:t>
            </a:r>
            <a:endParaRPr lang="en-IN" sz="3600" dirty="0"/>
          </a:p>
          <a:p>
            <a:pPr marL="0" indent="0">
              <a:buNone/>
            </a:pPr>
            <a:r>
              <a:rPr lang="en-IN" dirty="0"/>
              <a:t>}</a:t>
            </a:r>
            <a:endParaRPr lang="en-IN" sz="3600" dirty="0"/>
          </a:p>
          <a:p>
            <a:pPr marL="0" lvl="0" indent="0">
              <a:buNone/>
            </a:pPr>
            <a:r>
              <a:rPr lang="en-IN" b="1" dirty="0"/>
              <a:t>Token Usage</a:t>
            </a:r>
            <a:r>
              <a:rPr lang="en-IN" dirty="0"/>
              <a:t>:</a:t>
            </a:r>
            <a:endParaRPr lang="en-IN" sz="2400" dirty="0"/>
          </a:p>
          <a:p>
            <a:pPr marL="0" indent="0">
              <a:buNone/>
            </a:pPr>
            <a:r>
              <a:rPr lang="en-IN" dirty="0" smtClean="0"/>
              <a:t>GET </a:t>
            </a:r>
            <a:r>
              <a:rPr lang="en-IN" dirty="0"/>
              <a:t>/calendar/events</a:t>
            </a:r>
            <a:endParaRPr lang="en-IN" sz="3600" dirty="0"/>
          </a:p>
          <a:p>
            <a:pPr marL="0" indent="0">
              <a:buNone/>
            </a:pPr>
            <a:r>
              <a:rPr lang="en-IN" dirty="0"/>
              <a:t>Authorization: Bearer abcd1234</a:t>
            </a:r>
            <a:endParaRPr lang="en-IN" sz="3600" dirty="0"/>
          </a:p>
          <a:p>
            <a:endParaRPr lang="en-IN" dirty="0"/>
          </a:p>
        </p:txBody>
      </p:sp>
      <p:sp>
        <p:nvSpPr>
          <p:cNvPr id="4" name="TextBox 3"/>
          <p:cNvSpPr txBox="1"/>
          <p:nvPr/>
        </p:nvSpPr>
        <p:spPr>
          <a:xfrm>
            <a:off x="4544568" y="4581144"/>
            <a:ext cx="7291676" cy="1015663"/>
          </a:xfrm>
          <a:prstGeom prst="rect">
            <a:avLst/>
          </a:prstGeom>
          <a:solidFill>
            <a:schemeClr val="accent4"/>
          </a:solidFill>
        </p:spPr>
        <p:txBody>
          <a:bodyPr wrap="none" rtlCol="0">
            <a:spAutoFit/>
          </a:bodyPr>
          <a:lstStyle/>
          <a:p>
            <a:r>
              <a:rPr lang="en-IN" sz="2000" b="1" dirty="0"/>
              <a:t>Use Cases:</a:t>
            </a:r>
            <a:endParaRPr lang="en-IN" sz="2000" dirty="0"/>
          </a:p>
          <a:p>
            <a:pPr lvl="0"/>
            <a:r>
              <a:rPr lang="en-IN" sz="2000" dirty="0"/>
              <a:t>Third-party app integrations (e.g., social login, Google Calendar API).</a:t>
            </a:r>
          </a:p>
          <a:p>
            <a:r>
              <a:rPr lang="en-IN" sz="2000" dirty="0"/>
              <a:t>APIs requiring fine-grained, action-based permissions.</a:t>
            </a:r>
          </a:p>
        </p:txBody>
      </p:sp>
    </p:spTree>
    <p:extLst>
      <p:ext uri="{BB962C8B-B14F-4D97-AF65-F5344CB8AC3E}">
        <p14:creationId xmlns:p14="http://schemas.microsoft.com/office/powerpoint/2010/main" val="83983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wipe(down)">
                                      <p:cBhvr>
                                        <p:cTn id="35" dur="500"/>
                                        <p:tgtEl>
                                          <p:spTgt spid="3">
                                            <p:txEl>
                                              <p:pRg st="8" end="8"/>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wipe(down)">
                                      <p:cBhvr>
                                        <p:cTn id="38" dur="500"/>
                                        <p:tgtEl>
                                          <p:spTgt spid="3">
                                            <p:txEl>
                                              <p:pRg st="9" end="9"/>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wipe(down)">
                                      <p:cBhvr>
                                        <p:cTn id="41" dur="500"/>
                                        <p:tgtEl>
                                          <p:spTgt spid="3">
                                            <p:txEl>
                                              <p:pRg st="10" end="10"/>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wipe(down)">
                                      <p:cBhvr>
                                        <p:cTn id="44" dur="500"/>
                                        <p:tgtEl>
                                          <p:spTgt spid="3">
                                            <p:txEl>
                                              <p:pRg st="11" end="1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wipe(down)">
                                      <p:cBhvr>
                                        <p:cTn id="49" dur="500"/>
                                        <p:tgtEl>
                                          <p:spTgt spid="3">
                                            <p:txEl>
                                              <p:pRg st="12" end="12"/>
                                            </p:txEl>
                                          </p:spTgt>
                                        </p:tgtEl>
                                      </p:cBhvr>
                                    </p:animEffect>
                                  </p:childTnLst>
                                </p:cTn>
                              </p:par>
                              <p:par>
                                <p:cTn id="50" presetID="22" presetClass="entr" presetSubtype="4" fill="hold" nodeType="with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wipe(down)">
                                      <p:cBhvr>
                                        <p:cTn id="52" dur="500"/>
                                        <p:tgtEl>
                                          <p:spTgt spid="3">
                                            <p:txEl>
                                              <p:pRg st="13" end="13"/>
                                            </p:txEl>
                                          </p:spTgt>
                                        </p:tgtEl>
                                      </p:cBhvr>
                                    </p:animEffect>
                                  </p:childTnLst>
                                </p:cTn>
                              </p:par>
                              <p:par>
                                <p:cTn id="53" presetID="22" presetClass="entr" presetSubtype="4" fill="hold" nodeType="with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animEffect transition="in" filter="wipe(down)">
                                      <p:cBhvr>
                                        <p:cTn id="55" dur="500"/>
                                        <p:tgtEl>
                                          <p:spTgt spid="3">
                                            <p:txEl>
                                              <p:pRg st="14" end="1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4"/>
                                        </p:tgtEl>
                                        <p:attrNameLst>
                                          <p:attrName>style.visibility</p:attrName>
                                        </p:attrNameLst>
                                      </p:cBhvr>
                                      <p:to>
                                        <p:strVal val="visible"/>
                                      </p:to>
                                    </p:set>
                                    <p:animEffect transition="in" filter="wipe(down)">
                                      <p:cBhvr>
                                        <p:cTn id="6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57195563"/>
              </p:ext>
            </p:extLst>
          </p:nvPr>
        </p:nvGraphicFramePr>
        <p:xfrm>
          <a:off x="0" y="-6"/>
          <a:ext cx="12192000" cy="6858005"/>
        </p:xfrm>
        <a:graphic>
          <a:graphicData uri="http://schemas.openxmlformats.org/drawingml/2006/table">
            <a:tbl>
              <a:tblPr firstRow="1" firstCol="1" bandRow="1">
                <a:tableStyleId>{5C22544A-7EE6-4342-B048-85BDC9FD1C3A}</a:tableStyleId>
              </a:tblPr>
              <a:tblGrid>
                <a:gridCol w="3048000"/>
                <a:gridCol w="3048000"/>
                <a:gridCol w="3048000"/>
                <a:gridCol w="3048000"/>
              </a:tblGrid>
              <a:tr h="979715">
                <a:tc>
                  <a:txBody>
                    <a:bodyPr/>
                    <a:lstStyle/>
                    <a:p>
                      <a:pPr algn="ctr">
                        <a:lnSpc>
                          <a:spcPct val="107000"/>
                        </a:lnSpc>
                        <a:spcAft>
                          <a:spcPts val="0"/>
                        </a:spcAft>
                      </a:pPr>
                      <a:r>
                        <a:rPr lang="en-IN" sz="2000">
                          <a:effectLst/>
                        </a:rPr>
                        <a:t>Feature</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gn="ctr">
                        <a:lnSpc>
                          <a:spcPct val="107000"/>
                        </a:lnSpc>
                        <a:spcAft>
                          <a:spcPts val="0"/>
                        </a:spcAft>
                      </a:pPr>
                      <a:r>
                        <a:rPr lang="en-IN" sz="2000">
                          <a:effectLst/>
                        </a:rPr>
                        <a:t>RBAC</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gn="ctr">
                        <a:lnSpc>
                          <a:spcPct val="107000"/>
                        </a:lnSpc>
                        <a:spcAft>
                          <a:spcPts val="0"/>
                        </a:spcAft>
                      </a:pPr>
                      <a:r>
                        <a:rPr lang="en-IN" sz="2000">
                          <a:effectLst/>
                        </a:rPr>
                        <a:t>ABAC</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gn="ctr">
                        <a:lnSpc>
                          <a:spcPct val="107000"/>
                        </a:lnSpc>
                        <a:spcAft>
                          <a:spcPts val="0"/>
                        </a:spcAft>
                      </a:pPr>
                      <a:r>
                        <a:rPr lang="en-IN" sz="2000">
                          <a:effectLst/>
                        </a:rPr>
                        <a:t>OAuth Scopes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979715">
                <a:tc>
                  <a:txBody>
                    <a:bodyPr/>
                    <a:lstStyle/>
                    <a:p>
                      <a:pPr>
                        <a:lnSpc>
                          <a:spcPct val="107000"/>
                        </a:lnSpc>
                        <a:spcAft>
                          <a:spcPts val="0"/>
                        </a:spcAft>
                      </a:pPr>
                      <a:r>
                        <a:rPr lang="en-IN" sz="2000">
                          <a:effectLst/>
                        </a:rPr>
                        <a:t>Control Mechanism</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Roles and permissions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Attributes and policies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Action/resource-based scopes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979715">
                <a:tc>
                  <a:txBody>
                    <a:bodyPr/>
                    <a:lstStyle/>
                    <a:p>
                      <a:pPr>
                        <a:lnSpc>
                          <a:spcPct val="107000"/>
                        </a:lnSpc>
                        <a:spcAft>
                          <a:spcPts val="0"/>
                        </a:spcAft>
                      </a:pPr>
                      <a:r>
                        <a:rPr lang="en-IN" sz="2000">
                          <a:effectLst/>
                        </a:rPr>
                        <a:t>Granularity</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Coarse-grained</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Fine-grained</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Medium-grained</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979715">
                <a:tc>
                  <a:txBody>
                    <a:bodyPr/>
                    <a:lstStyle/>
                    <a:p>
                      <a:pPr>
                        <a:lnSpc>
                          <a:spcPct val="107000"/>
                        </a:lnSpc>
                        <a:spcAft>
                          <a:spcPts val="0"/>
                        </a:spcAft>
                      </a:pPr>
                      <a:r>
                        <a:rPr lang="en-IN" sz="2000">
                          <a:effectLst/>
                        </a:rPr>
                        <a:t>Flexibility</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Limited</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High</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Medium</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979715">
                <a:tc>
                  <a:txBody>
                    <a:bodyPr/>
                    <a:lstStyle/>
                    <a:p>
                      <a:pPr>
                        <a:lnSpc>
                          <a:spcPct val="107000"/>
                        </a:lnSpc>
                        <a:spcAft>
                          <a:spcPts val="0"/>
                        </a:spcAft>
                      </a:pPr>
                      <a:r>
                        <a:rPr lang="en-IN" sz="2000">
                          <a:effectLst/>
                        </a:rPr>
                        <a:t>Context Awareness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None</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High</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Low</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979715">
                <a:tc>
                  <a:txBody>
                    <a:bodyPr/>
                    <a:lstStyle/>
                    <a:p>
                      <a:pPr>
                        <a:lnSpc>
                          <a:spcPct val="107000"/>
                        </a:lnSpc>
                        <a:spcAft>
                          <a:spcPts val="0"/>
                        </a:spcAft>
                      </a:pPr>
                      <a:r>
                        <a:rPr lang="en-IN" sz="2000">
                          <a:effectLst/>
                        </a:rPr>
                        <a:t>Implementation Complexity</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Simple</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Complex</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Moderate</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979715">
                <a:tc>
                  <a:txBody>
                    <a:bodyPr/>
                    <a:lstStyle/>
                    <a:p>
                      <a:pPr>
                        <a:lnSpc>
                          <a:spcPct val="107000"/>
                        </a:lnSpc>
                        <a:spcAft>
                          <a:spcPts val="0"/>
                        </a:spcAft>
                      </a:pPr>
                      <a:r>
                        <a:rPr lang="en-IN" sz="2000">
                          <a:effectLst/>
                        </a:rPr>
                        <a:t>Use Cases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Enterprise apps, predefined roles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Dynamic systems with diverse needs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dirty="0">
                          <a:effectLst/>
                        </a:rPr>
                        <a:t>Third-party app integration</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bl>
          </a:graphicData>
        </a:graphic>
      </p:graphicFrame>
    </p:spTree>
    <p:extLst>
      <p:ext uri="{BB962C8B-B14F-4D97-AF65-F5344CB8AC3E}">
        <p14:creationId xmlns:p14="http://schemas.microsoft.com/office/powerpoint/2010/main" val="2406913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Control Traffic: Rate Limiting and Throttling</a:t>
            </a:r>
            <a:r>
              <a:rPr lang="en-IN" dirty="0"/>
              <a:t/>
            </a:r>
            <a:br>
              <a:rPr lang="en-IN" dirty="0"/>
            </a:br>
            <a:endParaRPr lang="en-IN" dirty="0"/>
          </a:p>
        </p:txBody>
      </p:sp>
      <p:sp>
        <p:nvSpPr>
          <p:cNvPr id="3" name="Content Placeholder 2"/>
          <p:cNvSpPr>
            <a:spLocks noGrp="1"/>
          </p:cNvSpPr>
          <p:nvPr>
            <p:ph idx="1"/>
          </p:nvPr>
        </p:nvSpPr>
        <p:spPr/>
        <p:txBody>
          <a:bodyPr/>
          <a:lstStyle/>
          <a:p>
            <a:pPr marL="0" indent="0">
              <a:buNone/>
            </a:pPr>
            <a:r>
              <a:rPr lang="en-IN" dirty="0"/>
              <a:t>Traffic control mechanisms like </a:t>
            </a:r>
            <a:r>
              <a:rPr lang="en-IN" b="1" dirty="0"/>
              <a:t>rate limiting</a:t>
            </a:r>
            <a:r>
              <a:rPr lang="en-IN" dirty="0"/>
              <a:t> and </a:t>
            </a:r>
            <a:r>
              <a:rPr lang="en-IN" b="1" dirty="0"/>
              <a:t>throttling</a:t>
            </a:r>
            <a:r>
              <a:rPr lang="en-IN" dirty="0"/>
              <a:t> are essential for managing </a:t>
            </a:r>
            <a:endParaRPr lang="en-IN" dirty="0" smtClean="0"/>
          </a:p>
          <a:p>
            <a:pPr marL="514350" indent="-514350">
              <a:buFont typeface="+mj-lt"/>
              <a:buAutoNum type="arabicPeriod"/>
            </a:pPr>
            <a:r>
              <a:rPr lang="en-IN" dirty="0" smtClean="0"/>
              <a:t>API usage </a:t>
            </a:r>
          </a:p>
          <a:p>
            <a:pPr marL="514350" indent="-514350">
              <a:buFont typeface="+mj-lt"/>
              <a:buAutoNum type="arabicPeriod"/>
            </a:pPr>
            <a:r>
              <a:rPr lang="en-IN" dirty="0" smtClean="0"/>
              <a:t>ensuring stability</a:t>
            </a:r>
          </a:p>
          <a:p>
            <a:pPr marL="514350" indent="-514350">
              <a:buFont typeface="+mj-lt"/>
              <a:buAutoNum type="arabicPeriod"/>
            </a:pPr>
            <a:r>
              <a:rPr lang="en-IN" dirty="0" smtClean="0"/>
              <a:t>preventing abuse</a:t>
            </a:r>
          </a:p>
          <a:p>
            <a:pPr marL="514350" indent="-514350">
              <a:buFont typeface="+mj-lt"/>
              <a:buAutoNum type="arabicPeriod"/>
            </a:pPr>
            <a:r>
              <a:rPr lang="en-IN" dirty="0" smtClean="0"/>
              <a:t>maintaining </a:t>
            </a:r>
            <a:r>
              <a:rPr lang="en-IN" dirty="0"/>
              <a:t>a fair distribution of resources. </a:t>
            </a:r>
          </a:p>
        </p:txBody>
      </p:sp>
    </p:spTree>
    <p:extLst>
      <p:ext uri="{BB962C8B-B14F-4D97-AF65-F5344CB8AC3E}">
        <p14:creationId xmlns:p14="http://schemas.microsoft.com/office/powerpoint/2010/main" val="4274652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Key Concepts of REST</a:t>
            </a:r>
            <a:endParaRPr lang="en-IN" dirty="0"/>
          </a:p>
        </p:txBody>
      </p:sp>
      <p:sp>
        <p:nvSpPr>
          <p:cNvPr id="3" name="Content Placeholder 2"/>
          <p:cNvSpPr>
            <a:spLocks noGrp="1"/>
          </p:cNvSpPr>
          <p:nvPr>
            <p:ph idx="1"/>
          </p:nvPr>
        </p:nvSpPr>
        <p:spPr/>
        <p:txBody>
          <a:bodyPr/>
          <a:lstStyle/>
          <a:p>
            <a:pPr lvl="0"/>
            <a:r>
              <a:rPr lang="en-IN" b="1" dirty="0" smtClean="0"/>
              <a:t>HTTP Methods</a:t>
            </a:r>
            <a:r>
              <a:rPr lang="en-IN" dirty="0" smtClean="0"/>
              <a:t>:</a:t>
            </a:r>
            <a:endParaRPr lang="en-IN" sz="2400" dirty="0" smtClean="0"/>
          </a:p>
          <a:p>
            <a:pPr lvl="1"/>
            <a:r>
              <a:rPr lang="en-IN" dirty="0" smtClean="0"/>
              <a:t>REST uses standard HTTP methods to perform operations on resources:</a:t>
            </a:r>
            <a:endParaRPr lang="en-IN" sz="2000" dirty="0" smtClean="0"/>
          </a:p>
          <a:p>
            <a:pPr lvl="2"/>
            <a:r>
              <a:rPr lang="en-IN" sz="1400" dirty="0" smtClean="0"/>
              <a:t>GET</a:t>
            </a:r>
            <a:r>
              <a:rPr lang="en-IN" dirty="0" smtClean="0"/>
              <a:t>: Retrieve data.</a:t>
            </a:r>
            <a:endParaRPr lang="en-IN" sz="1800" dirty="0" smtClean="0"/>
          </a:p>
          <a:p>
            <a:pPr lvl="2"/>
            <a:r>
              <a:rPr lang="en-IN" sz="1400" dirty="0" smtClean="0"/>
              <a:t>POST</a:t>
            </a:r>
            <a:r>
              <a:rPr lang="en-IN" dirty="0" smtClean="0"/>
              <a:t>: Create a new resource.</a:t>
            </a:r>
            <a:endParaRPr lang="en-IN" sz="1800" dirty="0" smtClean="0"/>
          </a:p>
          <a:p>
            <a:pPr lvl="2"/>
            <a:r>
              <a:rPr lang="en-IN" sz="1400" dirty="0" smtClean="0"/>
              <a:t>PUT</a:t>
            </a:r>
            <a:r>
              <a:rPr lang="en-IN" dirty="0" smtClean="0"/>
              <a:t>: Update a resource.</a:t>
            </a:r>
            <a:endParaRPr lang="en-IN" sz="1800" dirty="0" smtClean="0"/>
          </a:p>
          <a:p>
            <a:pPr lvl="2"/>
            <a:r>
              <a:rPr lang="en-IN" sz="1400" dirty="0" smtClean="0"/>
              <a:t>DELETE</a:t>
            </a:r>
            <a:r>
              <a:rPr lang="en-IN" dirty="0" smtClean="0"/>
              <a:t>: Remove a resource.</a:t>
            </a:r>
            <a:endParaRPr lang="en-IN" sz="1800" dirty="0" smtClean="0"/>
          </a:p>
          <a:p>
            <a:pPr lvl="2"/>
            <a:r>
              <a:rPr lang="en-IN" sz="1400" dirty="0" smtClean="0"/>
              <a:t>PATCH</a:t>
            </a:r>
            <a:r>
              <a:rPr lang="en-IN" dirty="0" smtClean="0"/>
              <a:t>: Partially update a resource.</a:t>
            </a:r>
            <a:endParaRPr lang="en-IN" sz="1800" dirty="0" smtClean="0"/>
          </a:p>
          <a:p>
            <a:endParaRPr lang="en-IN" dirty="0" smtClean="0"/>
          </a:p>
          <a:p>
            <a:endParaRPr lang="en-IN" dirty="0"/>
          </a:p>
        </p:txBody>
      </p:sp>
    </p:spTree>
    <p:extLst>
      <p:ext uri="{BB962C8B-B14F-4D97-AF65-F5344CB8AC3E}">
        <p14:creationId xmlns:p14="http://schemas.microsoft.com/office/powerpoint/2010/main" val="4238166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1. Rate Limiting</a:t>
            </a:r>
            <a:r>
              <a:rPr lang="en-IN" dirty="0"/>
              <a:t/>
            </a:r>
            <a:br>
              <a:rPr lang="en-IN" dirty="0"/>
            </a:br>
            <a:endParaRPr lang="en-IN" dirty="0"/>
          </a:p>
        </p:txBody>
      </p:sp>
      <p:sp>
        <p:nvSpPr>
          <p:cNvPr id="3" name="Content Placeholder 2"/>
          <p:cNvSpPr>
            <a:spLocks noGrp="1"/>
          </p:cNvSpPr>
          <p:nvPr>
            <p:ph idx="1"/>
          </p:nvPr>
        </p:nvSpPr>
        <p:spPr>
          <a:xfrm>
            <a:off x="838200" y="1825625"/>
            <a:ext cx="11058144" cy="4351338"/>
          </a:xfrm>
        </p:spPr>
        <p:txBody>
          <a:bodyPr>
            <a:normAutofit fontScale="92500" lnSpcReduction="20000"/>
          </a:bodyPr>
          <a:lstStyle/>
          <a:p>
            <a:pPr marL="0" indent="0">
              <a:buNone/>
            </a:pPr>
            <a:r>
              <a:rPr lang="en-IN" b="1" dirty="0" smtClean="0"/>
              <a:t>Overview</a:t>
            </a:r>
            <a:r>
              <a:rPr lang="en-IN" b="1" dirty="0"/>
              <a:t>:</a:t>
            </a:r>
            <a:endParaRPr lang="en-IN" dirty="0"/>
          </a:p>
          <a:p>
            <a:pPr marL="457200" lvl="1" indent="0">
              <a:buNone/>
            </a:pPr>
            <a:r>
              <a:rPr lang="en-IN" dirty="0"/>
              <a:t>Rate limiting restricts the number of requests a client can make to an API within a defined time period.</a:t>
            </a:r>
          </a:p>
          <a:p>
            <a:pPr marL="457200" lvl="1" indent="0">
              <a:buNone/>
            </a:pPr>
            <a:r>
              <a:rPr lang="en-IN" dirty="0"/>
              <a:t>It ensures fair usage of resources and protects APIs from being overwhelmed by high traffic or malicious attacks.</a:t>
            </a:r>
          </a:p>
          <a:p>
            <a:pPr marL="0" indent="0">
              <a:buNone/>
            </a:pPr>
            <a:r>
              <a:rPr lang="en-IN" b="1" dirty="0"/>
              <a:t>Key Characteristics:</a:t>
            </a:r>
            <a:endParaRPr lang="en-IN" sz="2400" dirty="0"/>
          </a:p>
          <a:p>
            <a:pPr marL="457200" lvl="1" indent="0">
              <a:buNone/>
            </a:pPr>
            <a:r>
              <a:rPr lang="en-IN" b="1" dirty="0"/>
              <a:t>Defined Limits</a:t>
            </a:r>
            <a:r>
              <a:rPr lang="en-IN" dirty="0"/>
              <a:t>:</a:t>
            </a:r>
            <a:endParaRPr lang="en-IN" sz="2000" dirty="0"/>
          </a:p>
          <a:p>
            <a:pPr marL="914400" lvl="2" indent="0">
              <a:buNone/>
            </a:pPr>
            <a:r>
              <a:rPr lang="en-IN" dirty="0"/>
              <a:t>Specifies the maximum number of requests allowed per unit of time (e.g., 100 requests per minute).</a:t>
            </a:r>
            <a:endParaRPr lang="en-IN" sz="1600" dirty="0"/>
          </a:p>
          <a:p>
            <a:pPr marL="457200" lvl="1" indent="0">
              <a:buNone/>
            </a:pPr>
            <a:r>
              <a:rPr lang="en-IN" b="1" dirty="0"/>
              <a:t>Scope</a:t>
            </a:r>
            <a:r>
              <a:rPr lang="en-IN" dirty="0"/>
              <a:t>:</a:t>
            </a:r>
            <a:endParaRPr lang="en-IN" sz="2000" dirty="0"/>
          </a:p>
          <a:p>
            <a:pPr marL="914400" lvl="2" indent="0">
              <a:buNone/>
            </a:pPr>
            <a:r>
              <a:rPr lang="en-IN" dirty="0"/>
              <a:t>Can be applied per </a:t>
            </a:r>
            <a:r>
              <a:rPr lang="en-IN" b="1" dirty="0"/>
              <a:t>user</a:t>
            </a:r>
            <a:r>
              <a:rPr lang="en-IN" dirty="0"/>
              <a:t>, </a:t>
            </a:r>
            <a:r>
              <a:rPr lang="en-IN" b="1" dirty="0"/>
              <a:t>IP address</a:t>
            </a:r>
            <a:r>
              <a:rPr lang="en-IN" dirty="0"/>
              <a:t>, </a:t>
            </a:r>
            <a:r>
              <a:rPr lang="en-IN" b="1" dirty="0"/>
              <a:t>API key</a:t>
            </a:r>
            <a:r>
              <a:rPr lang="en-IN" dirty="0"/>
              <a:t>, or </a:t>
            </a:r>
            <a:r>
              <a:rPr lang="en-IN" b="1" dirty="0"/>
              <a:t>service</a:t>
            </a:r>
            <a:r>
              <a:rPr lang="en-IN" dirty="0"/>
              <a:t>.</a:t>
            </a:r>
            <a:endParaRPr lang="en-IN" sz="1600" dirty="0"/>
          </a:p>
          <a:p>
            <a:pPr marL="457200" lvl="1" indent="0">
              <a:buNone/>
            </a:pPr>
            <a:r>
              <a:rPr lang="en-IN" b="1" dirty="0"/>
              <a:t>Reset Period</a:t>
            </a:r>
            <a:r>
              <a:rPr lang="en-IN" dirty="0"/>
              <a:t>:</a:t>
            </a:r>
            <a:endParaRPr lang="en-IN" sz="2000" dirty="0"/>
          </a:p>
          <a:p>
            <a:pPr marL="914400" lvl="2" indent="0">
              <a:buNone/>
            </a:pPr>
            <a:r>
              <a:rPr lang="en-IN" dirty="0"/>
              <a:t>Limits reset after the defined time period expires.</a:t>
            </a:r>
            <a:endParaRPr lang="en-IN" sz="1600" dirty="0"/>
          </a:p>
          <a:p>
            <a:pPr marL="457200" lvl="1" indent="0">
              <a:buNone/>
            </a:pPr>
            <a:r>
              <a:rPr lang="en-IN" b="1" dirty="0"/>
              <a:t>Server-Side Implementation</a:t>
            </a:r>
            <a:r>
              <a:rPr lang="en-IN" dirty="0"/>
              <a:t>:</a:t>
            </a:r>
            <a:endParaRPr lang="en-IN" sz="2000" dirty="0"/>
          </a:p>
          <a:p>
            <a:pPr marL="914400" lvl="2" indent="0">
              <a:buNone/>
            </a:pPr>
            <a:r>
              <a:rPr lang="en-IN" dirty="0"/>
              <a:t>Rate limiting is enforced at the server or gateway level.</a:t>
            </a:r>
            <a:endParaRPr lang="en-IN" sz="1600" dirty="0"/>
          </a:p>
          <a:p>
            <a:pPr marL="457200" lvl="1" indent="0">
              <a:buNone/>
            </a:pPr>
            <a:endParaRPr lang="en-IN" dirty="0"/>
          </a:p>
        </p:txBody>
      </p:sp>
    </p:spTree>
    <p:extLst>
      <p:ext uri="{BB962C8B-B14F-4D97-AF65-F5344CB8AC3E}">
        <p14:creationId xmlns:p14="http://schemas.microsoft.com/office/powerpoint/2010/main" val="113323082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IN" dirty="0"/>
          </a:p>
        </p:txBody>
      </p:sp>
      <p:sp>
        <p:nvSpPr>
          <p:cNvPr id="3" name="Content Placeholder 2"/>
          <p:cNvSpPr>
            <a:spLocks noGrp="1"/>
          </p:cNvSpPr>
          <p:nvPr>
            <p:ph idx="1"/>
          </p:nvPr>
        </p:nvSpPr>
        <p:spPr/>
        <p:txBody>
          <a:bodyPr/>
          <a:lstStyle/>
          <a:p>
            <a:pPr marL="0" indent="0">
              <a:buNone/>
            </a:pPr>
            <a:r>
              <a:rPr lang="en-IN" b="1" dirty="0"/>
              <a:t>Advantages:</a:t>
            </a:r>
            <a:endParaRPr lang="en-IN" dirty="0"/>
          </a:p>
          <a:p>
            <a:pPr marL="457200" lvl="1" indent="0">
              <a:buNone/>
            </a:pPr>
            <a:r>
              <a:rPr lang="en-IN" dirty="0"/>
              <a:t>Protects APIs from denial-of-service (</a:t>
            </a:r>
            <a:r>
              <a:rPr lang="en-IN" dirty="0" err="1"/>
              <a:t>DoS</a:t>
            </a:r>
            <a:r>
              <a:rPr lang="en-IN" dirty="0"/>
              <a:t>) attacks.</a:t>
            </a:r>
          </a:p>
          <a:p>
            <a:pPr marL="457200" lvl="1" indent="0">
              <a:buNone/>
            </a:pPr>
            <a:r>
              <a:rPr lang="en-IN" dirty="0"/>
              <a:t>Ensures fair usage across clients.</a:t>
            </a:r>
          </a:p>
          <a:p>
            <a:pPr marL="457200" lvl="1" indent="0">
              <a:buNone/>
            </a:pPr>
            <a:r>
              <a:rPr lang="en-IN" dirty="0"/>
              <a:t>Helps control traffic spikes and resource consumption</a:t>
            </a:r>
            <a:r>
              <a:rPr lang="en-IN" dirty="0" smtClean="0"/>
              <a:t>.</a:t>
            </a:r>
            <a:r>
              <a:rPr lang="en-IN" b="1" dirty="0"/>
              <a:t> </a:t>
            </a:r>
            <a:endParaRPr lang="en-IN" b="1" dirty="0" smtClean="0"/>
          </a:p>
          <a:p>
            <a:pPr marL="0" indent="0">
              <a:buNone/>
            </a:pPr>
            <a:r>
              <a:rPr lang="en-IN" b="1" dirty="0" smtClean="0"/>
              <a:t>Limitations</a:t>
            </a:r>
            <a:r>
              <a:rPr lang="en-IN" b="1" dirty="0"/>
              <a:t>:</a:t>
            </a:r>
            <a:endParaRPr lang="en-IN" dirty="0"/>
          </a:p>
          <a:p>
            <a:pPr marL="457200" lvl="1" indent="0">
              <a:buNone/>
            </a:pPr>
            <a:r>
              <a:rPr lang="en-IN" dirty="0"/>
              <a:t>May frustrate users if limits are too restrictive.</a:t>
            </a:r>
          </a:p>
          <a:p>
            <a:pPr marL="457200" lvl="1" indent="0">
              <a:buNone/>
            </a:pPr>
            <a:r>
              <a:rPr lang="en-IN" dirty="0"/>
              <a:t>Requires accurate tracking and storage of request data.</a:t>
            </a:r>
          </a:p>
        </p:txBody>
      </p:sp>
    </p:spTree>
    <p:extLst>
      <p:ext uri="{BB962C8B-B14F-4D97-AF65-F5344CB8AC3E}">
        <p14:creationId xmlns:p14="http://schemas.microsoft.com/office/powerpoint/2010/main" val="409633759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1353800" cy="366395"/>
          </a:xfrm>
        </p:spPr>
        <p:txBody>
          <a:bodyPr>
            <a:normAutofit fontScale="90000"/>
          </a:bodyPr>
          <a:lstStyle/>
          <a:p>
            <a:r>
              <a:rPr lang="en-IN" b="1" dirty="0" smtClean="0"/>
              <a:t>Implementation:</a:t>
            </a:r>
            <a:r>
              <a:rPr lang="en-IN" sz="4000" dirty="0" smtClean="0"/>
              <a:t/>
            </a:r>
            <a:br>
              <a:rPr lang="en-IN" sz="4000" dirty="0" smtClean="0"/>
            </a:br>
            <a:endParaRPr lang="en-IN" dirty="0"/>
          </a:p>
        </p:txBody>
      </p:sp>
      <p:sp>
        <p:nvSpPr>
          <p:cNvPr id="3" name="Content Placeholder 2"/>
          <p:cNvSpPr>
            <a:spLocks noGrp="1"/>
          </p:cNvSpPr>
          <p:nvPr>
            <p:ph idx="1"/>
          </p:nvPr>
        </p:nvSpPr>
        <p:spPr>
          <a:xfrm>
            <a:off x="301752" y="557784"/>
            <a:ext cx="5513832" cy="5619179"/>
          </a:xfrm>
        </p:spPr>
        <p:txBody>
          <a:bodyPr>
            <a:normAutofit/>
          </a:bodyPr>
          <a:lstStyle/>
          <a:p>
            <a:pPr marL="0" indent="0">
              <a:buNone/>
            </a:pPr>
            <a:r>
              <a:rPr lang="en-IN" sz="2000" b="1" dirty="0" smtClean="0"/>
              <a:t>Algorithm</a:t>
            </a:r>
            <a:r>
              <a:rPr lang="en-IN" sz="2000" b="1" dirty="0"/>
              <a:t>: Token Bucket</a:t>
            </a:r>
            <a:endParaRPr lang="en-IN" sz="2000" dirty="0"/>
          </a:p>
          <a:p>
            <a:pPr lvl="0"/>
            <a:r>
              <a:rPr lang="en-IN" sz="2000" b="1" dirty="0"/>
              <a:t>How It Works</a:t>
            </a:r>
            <a:r>
              <a:rPr lang="en-IN" sz="2000" dirty="0"/>
              <a:t>:</a:t>
            </a:r>
          </a:p>
          <a:p>
            <a:pPr lvl="1"/>
            <a:r>
              <a:rPr lang="en-IN" sz="2000" dirty="0"/>
              <a:t>Tokens are added to a "bucket" at a fixed rate.</a:t>
            </a:r>
          </a:p>
          <a:p>
            <a:pPr lvl="1"/>
            <a:r>
              <a:rPr lang="en-IN" sz="2000" dirty="0"/>
              <a:t>Each request consumes one token.</a:t>
            </a:r>
          </a:p>
          <a:p>
            <a:pPr lvl="1"/>
            <a:r>
              <a:rPr lang="en-IN" sz="2000" dirty="0"/>
              <a:t>Requests are denied when the bucket is empty.</a:t>
            </a:r>
          </a:p>
          <a:p>
            <a:pPr lvl="0"/>
            <a:r>
              <a:rPr lang="en-IN" sz="2000" b="1" dirty="0"/>
              <a:t>Example</a:t>
            </a:r>
            <a:r>
              <a:rPr lang="en-IN" sz="2000" dirty="0"/>
              <a:t>:</a:t>
            </a:r>
          </a:p>
          <a:p>
            <a:pPr lvl="1"/>
            <a:r>
              <a:rPr lang="en-IN" sz="2000" dirty="0"/>
              <a:t>Bucket size: 100 tokens.</a:t>
            </a:r>
          </a:p>
          <a:p>
            <a:pPr lvl="1"/>
            <a:r>
              <a:rPr lang="en-IN" sz="2000" dirty="0"/>
              <a:t>Refill rate: 1 token per second.</a:t>
            </a:r>
          </a:p>
          <a:p>
            <a:pPr lvl="1"/>
            <a:r>
              <a:rPr lang="en-IN" sz="2000" dirty="0"/>
              <a:t>Maximum: 100 requests allowed per 100 seconds.</a:t>
            </a:r>
          </a:p>
          <a:p>
            <a:endParaRPr lang="en-IN" sz="2000" dirty="0"/>
          </a:p>
        </p:txBody>
      </p:sp>
      <p:sp>
        <p:nvSpPr>
          <p:cNvPr id="4" name="TextBox 3"/>
          <p:cNvSpPr txBox="1"/>
          <p:nvPr/>
        </p:nvSpPr>
        <p:spPr>
          <a:xfrm>
            <a:off x="5943601" y="557784"/>
            <a:ext cx="6248400" cy="3693319"/>
          </a:xfrm>
          <a:prstGeom prst="rect">
            <a:avLst/>
          </a:prstGeom>
          <a:noFill/>
        </p:spPr>
        <p:txBody>
          <a:bodyPr wrap="square" rtlCol="0">
            <a:spAutoFit/>
          </a:bodyPr>
          <a:lstStyle/>
          <a:p>
            <a:r>
              <a:rPr lang="en-IN" b="1" dirty="0"/>
              <a:t>Example: API Rate Limiting</a:t>
            </a:r>
            <a:endParaRPr lang="en-IN" sz="1600" dirty="0"/>
          </a:p>
          <a:p>
            <a:pPr lvl="0"/>
            <a:r>
              <a:rPr lang="en-IN" b="1" dirty="0"/>
              <a:t>Limit</a:t>
            </a:r>
            <a:r>
              <a:rPr lang="en-IN" dirty="0"/>
              <a:t>: 100 requests per minute per user.</a:t>
            </a:r>
            <a:endParaRPr lang="en-IN" sz="1600" dirty="0"/>
          </a:p>
          <a:p>
            <a:pPr lvl="0"/>
            <a:r>
              <a:rPr lang="en-IN" b="1" dirty="0"/>
              <a:t>Headers</a:t>
            </a:r>
            <a:r>
              <a:rPr lang="en-IN" dirty="0"/>
              <a:t>:</a:t>
            </a:r>
            <a:endParaRPr lang="en-IN" sz="1600" dirty="0"/>
          </a:p>
          <a:p>
            <a:pPr lvl="1"/>
            <a:r>
              <a:rPr lang="en-IN" sz="1200" dirty="0"/>
              <a:t>X-</a:t>
            </a:r>
            <a:r>
              <a:rPr lang="en-IN" sz="1200" dirty="0" err="1"/>
              <a:t>RateLimit</a:t>
            </a:r>
            <a:r>
              <a:rPr lang="en-IN" sz="1200" dirty="0"/>
              <a:t>-Limit</a:t>
            </a:r>
            <a:r>
              <a:rPr lang="en-IN" dirty="0"/>
              <a:t>: Maximum allowed requests.</a:t>
            </a:r>
            <a:endParaRPr lang="en-IN" sz="1600" dirty="0"/>
          </a:p>
          <a:p>
            <a:pPr lvl="1"/>
            <a:r>
              <a:rPr lang="en-IN" sz="1200" dirty="0"/>
              <a:t>X-</a:t>
            </a:r>
            <a:r>
              <a:rPr lang="en-IN" sz="1200" dirty="0" err="1"/>
              <a:t>RateLimit</a:t>
            </a:r>
            <a:r>
              <a:rPr lang="en-IN" sz="1200" dirty="0"/>
              <a:t>-Remaining</a:t>
            </a:r>
            <a:r>
              <a:rPr lang="en-IN" dirty="0"/>
              <a:t>: Remaining requests in the current window.</a:t>
            </a:r>
            <a:endParaRPr lang="en-IN" sz="1600" dirty="0"/>
          </a:p>
          <a:p>
            <a:pPr lvl="1"/>
            <a:r>
              <a:rPr lang="en-IN" sz="1200" dirty="0"/>
              <a:t>X-</a:t>
            </a:r>
            <a:r>
              <a:rPr lang="en-IN" sz="1200" dirty="0" err="1"/>
              <a:t>RateLimit</a:t>
            </a:r>
            <a:r>
              <a:rPr lang="en-IN" sz="1200" dirty="0"/>
              <a:t>-Reset</a:t>
            </a:r>
            <a:r>
              <a:rPr lang="en-IN" dirty="0"/>
              <a:t>: Time until the limit resets.</a:t>
            </a:r>
            <a:endParaRPr lang="en-IN" sz="1600" dirty="0"/>
          </a:p>
          <a:p>
            <a:r>
              <a:rPr lang="en-IN" b="1" dirty="0"/>
              <a:t>Response</a:t>
            </a:r>
            <a:r>
              <a:rPr lang="en-IN" dirty="0"/>
              <a:t>:</a:t>
            </a:r>
            <a:endParaRPr lang="en-IN" sz="1600" dirty="0"/>
          </a:p>
          <a:p>
            <a:r>
              <a:rPr lang="en-IN" dirty="0" smtClean="0"/>
              <a:t>HTTP/1.1 </a:t>
            </a:r>
            <a:r>
              <a:rPr lang="en-IN" dirty="0"/>
              <a:t>429 Too Many Requests</a:t>
            </a:r>
            <a:endParaRPr lang="en-IN" sz="2400" dirty="0"/>
          </a:p>
          <a:p>
            <a:r>
              <a:rPr lang="en-IN" dirty="0"/>
              <a:t>Content-Type: application/</a:t>
            </a:r>
            <a:r>
              <a:rPr lang="en-IN" dirty="0" err="1"/>
              <a:t>json</a:t>
            </a:r>
            <a:endParaRPr lang="en-IN" sz="2400" dirty="0"/>
          </a:p>
          <a:p>
            <a:r>
              <a:rPr lang="en-IN" dirty="0"/>
              <a:t> </a:t>
            </a:r>
            <a:r>
              <a:rPr lang="en-IN" dirty="0" smtClean="0"/>
              <a:t>{</a:t>
            </a:r>
            <a:endParaRPr lang="en-IN" sz="2400" dirty="0"/>
          </a:p>
          <a:p>
            <a:r>
              <a:rPr lang="en-IN" dirty="0"/>
              <a:t>    "error": "Rate limit exceeded",</a:t>
            </a:r>
            <a:endParaRPr lang="en-IN" sz="2400" dirty="0"/>
          </a:p>
          <a:p>
            <a:r>
              <a:rPr lang="en-IN" dirty="0"/>
              <a:t>    "</a:t>
            </a:r>
            <a:r>
              <a:rPr lang="en-IN" dirty="0" err="1"/>
              <a:t>retry_after</a:t>
            </a:r>
            <a:r>
              <a:rPr lang="en-IN" dirty="0"/>
              <a:t>": 60</a:t>
            </a:r>
            <a:endParaRPr lang="en-IN" sz="2400" dirty="0"/>
          </a:p>
          <a:p>
            <a:r>
              <a:rPr lang="en-IN" dirty="0"/>
              <a:t>}</a:t>
            </a:r>
          </a:p>
        </p:txBody>
      </p:sp>
      <p:sp>
        <p:nvSpPr>
          <p:cNvPr id="5" name="TextBox 4"/>
          <p:cNvSpPr txBox="1"/>
          <p:nvPr/>
        </p:nvSpPr>
        <p:spPr>
          <a:xfrm>
            <a:off x="5721096" y="4720761"/>
            <a:ext cx="6100324" cy="1477328"/>
          </a:xfrm>
          <a:prstGeom prst="rect">
            <a:avLst/>
          </a:prstGeom>
          <a:solidFill>
            <a:schemeClr val="accent4"/>
          </a:solidFill>
        </p:spPr>
        <p:txBody>
          <a:bodyPr wrap="none" rtlCol="0">
            <a:spAutoFit/>
          </a:bodyPr>
          <a:lstStyle/>
          <a:p>
            <a:r>
              <a:rPr lang="en-IN" b="1" dirty="0"/>
              <a:t>Use Cases:</a:t>
            </a:r>
            <a:endParaRPr lang="en-IN" dirty="0"/>
          </a:p>
          <a:p>
            <a:pPr lvl="0"/>
            <a:r>
              <a:rPr lang="en-IN" dirty="0"/>
              <a:t>Prevent API abuse or excessive usage by individual clients.</a:t>
            </a:r>
          </a:p>
          <a:p>
            <a:pPr lvl="0"/>
            <a:r>
              <a:rPr lang="en-IN" dirty="0"/>
              <a:t>Protect backend resources (databases, services) from overload.</a:t>
            </a:r>
          </a:p>
          <a:p>
            <a:pPr lvl="0"/>
            <a:r>
              <a:rPr lang="en-IN" dirty="0"/>
              <a:t>Enforce usage tiers in paid subscription models.</a:t>
            </a:r>
          </a:p>
          <a:p>
            <a:endParaRPr lang="en-IN" dirty="0"/>
          </a:p>
        </p:txBody>
      </p:sp>
      <p:cxnSp>
        <p:nvCxnSpPr>
          <p:cNvPr id="7" name="Straight Connector 6"/>
          <p:cNvCxnSpPr/>
          <p:nvPr/>
        </p:nvCxnSpPr>
        <p:spPr>
          <a:xfrm>
            <a:off x="5495544" y="0"/>
            <a:ext cx="18288"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820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wipe(down)">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down)">
                                      <p:cBhvr>
                                        <p:cTn id="40" dur="50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wipe(down)">
                                      <p:cBhvr>
                                        <p:cTn id="4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2. Throttling</a:t>
            </a:r>
            <a:r>
              <a:rPr lang="en-IN" dirty="0"/>
              <a:t/>
            </a:r>
            <a:br>
              <a:rPr lang="en-IN" dirty="0"/>
            </a:br>
            <a:endParaRPr lang="en-IN" dirty="0"/>
          </a:p>
        </p:txBody>
      </p:sp>
      <p:sp>
        <p:nvSpPr>
          <p:cNvPr id="3" name="Content Placeholder 2"/>
          <p:cNvSpPr>
            <a:spLocks noGrp="1"/>
          </p:cNvSpPr>
          <p:nvPr>
            <p:ph idx="1"/>
          </p:nvPr>
        </p:nvSpPr>
        <p:spPr/>
        <p:txBody>
          <a:bodyPr>
            <a:normAutofit fontScale="92500"/>
          </a:bodyPr>
          <a:lstStyle/>
          <a:p>
            <a:pPr marL="0" indent="0">
              <a:buNone/>
            </a:pPr>
            <a:r>
              <a:rPr lang="en-IN" b="1" dirty="0" smtClean="0"/>
              <a:t>Overview</a:t>
            </a:r>
            <a:r>
              <a:rPr lang="en-IN" b="1" dirty="0"/>
              <a:t>:</a:t>
            </a:r>
            <a:endParaRPr lang="en-IN" dirty="0"/>
          </a:p>
          <a:p>
            <a:pPr marL="457200" lvl="1" indent="0">
              <a:buNone/>
            </a:pPr>
            <a:r>
              <a:rPr lang="en-IN" dirty="0"/>
              <a:t>Throttling controls the rate at which requests are processed by slowing down or delaying requests when limits are reached.</a:t>
            </a:r>
          </a:p>
          <a:p>
            <a:pPr marL="457200" lvl="1" indent="0">
              <a:buNone/>
            </a:pPr>
            <a:r>
              <a:rPr lang="en-IN" dirty="0"/>
              <a:t>Unlike rate limiting, throttling does not reject requests outright but regulates their execution speed.</a:t>
            </a:r>
          </a:p>
          <a:p>
            <a:pPr marL="0" indent="0">
              <a:buNone/>
            </a:pPr>
            <a:r>
              <a:rPr lang="en-IN" b="1" dirty="0"/>
              <a:t>Key Characteristics:</a:t>
            </a:r>
            <a:endParaRPr lang="en-IN" sz="2400" dirty="0"/>
          </a:p>
          <a:p>
            <a:pPr marL="457200" lvl="1" indent="0">
              <a:buNone/>
            </a:pPr>
            <a:r>
              <a:rPr lang="en-IN" b="1" dirty="0"/>
              <a:t>Gradual Control</a:t>
            </a:r>
            <a:r>
              <a:rPr lang="en-IN" dirty="0"/>
              <a:t>:</a:t>
            </a:r>
            <a:endParaRPr lang="en-IN" sz="2000" dirty="0"/>
          </a:p>
          <a:p>
            <a:pPr marL="914400" lvl="2" indent="0">
              <a:buNone/>
            </a:pPr>
            <a:r>
              <a:rPr lang="en-IN" dirty="0"/>
              <a:t>Requests are queued or delayed when limits are exceeded, rather than being outright denied.</a:t>
            </a:r>
            <a:endParaRPr lang="en-IN" sz="1600" dirty="0"/>
          </a:p>
          <a:p>
            <a:pPr marL="457200" lvl="1" indent="0">
              <a:buNone/>
            </a:pPr>
            <a:r>
              <a:rPr lang="en-IN" b="1" dirty="0"/>
              <a:t>Dynamic Adjustment</a:t>
            </a:r>
            <a:r>
              <a:rPr lang="en-IN" dirty="0"/>
              <a:t>:</a:t>
            </a:r>
            <a:endParaRPr lang="en-IN" sz="2000" dirty="0"/>
          </a:p>
          <a:p>
            <a:pPr marL="914400" lvl="2" indent="0">
              <a:buNone/>
            </a:pPr>
            <a:r>
              <a:rPr lang="en-IN" dirty="0"/>
              <a:t>Can adjust the allowed request rate based on server load or other conditions.</a:t>
            </a:r>
            <a:endParaRPr lang="en-IN" sz="1600" dirty="0"/>
          </a:p>
          <a:p>
            <a:pPr marL="457200" lvl="1" indent="0">
              <a:buNone/>
            </a:pPr>
            <a:r>
              <a:rPr lang="en-IN" b="1" dirty="0"/>
              <a:t>Server-Side or Client-Side Implementation</a:t>
            </a:r>
            <a:r>
              <a:rPr lang="en-IN" dirty="0"/>
              <a:t>:</a:t>
            </a:r>
            <a:endParaRPr lang="en-IN" sz="2000" dirty="0"/>
          </a:p>
          <a:p>
            <a:pPr marL="914400" lvl="2" indent="0">
              <a:buNone/>
            </a:pPr>
            <a:r>
              <a:rPr lang="en-IN" dirty="0"/>
              <a:t>Can be applied at the API gateway, server, or even in the client application.</a:t>
            </a:r>
            <a:endParaRPr lang="en-IN" sz="1600" dirty="0"/>
          </a:p>
          <a:p>
            <a:endParaRPr lang="en-IN" dirty="0"/>
          </a:p>
        </p:txBody>
      </p:sp>
    </p:spTree>
    <p:extLst>
      <p:ext uri="{BB962C8B-B14F-4D97-AF65-F5344CB8AC3E}">
        <p14:creationId xmlns:p14="http://schemas.microsoft.com/office/powerpoint/2010/main" val="191317967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IN" dirty="0"/>
          </a:p>
        </p:txBody>
      </p:sp>
      <p:sp>
        <p:nvSpPr>
          <p:cNvPr id="3" name="Content Placeholder 2"/>
          <p:cNvSpPr>
            <a:spLocks noGrp="1"/>
          </p:cNvSpPr>
          <p:nvPr>
            <p:ph idx="1"/>
          </p:nvPr>
        </p:nvSpPr>
        <p:spPr/>
        <p:txBody>
          <a:bodyPr/>
          <a:lstStyle/>
          <a:p>
            <a:pPr marL="0" indent="0">
              <a:buNone/>
            </a:pPr>
            <a:r>
              <a:rPr lang="en-IN" b="1" dirty="0"/>
              <a:t>Advantages:</a:t>
            </a:r>
            <a:endParaRPr lang="en-IN" dirty="0"/>
          </a:p>
          <a:p>
            <a:pPr marL="457200" lvl="1" indent="0">
              <a:buNone/>
            </a:pPr>
            <a:r>
              <a:rPr lang="en-IN" dirty="0"/>
              <a:t>Smooths out traffic bursts to prevent sudden overloads.</a:t>
            </a:r>
          </a:p>
          <a:p>
            <a:pPr marL="457200" lvl="1" indent="0">
              <a:buNone/>
            </a:pPr>
            <a:r>
              <a:rPr lang="en-IN" dirty="0"/>
              <a:t>Reduces server load without rejecting requests.</a:t>
            </a:r>
          </a:p>
          <a:p>
            <a:pPr marL="457200" lvl="1" indent="0">
              <a:buNone/>
            </a:pPr>
            <a:r>
              <a:rPr lang="en-IN" dirty="0"/>
              <a:t>Improves user experience compared to strict rate limiting.</a:t>
            </a:r>
          </a:p>
          <a:p>
            <a:pPr marL="0" indent="0">
              <a:buNone/>
            </a:pPr>
            <a:r>
              <a:rPr lang="en-IN" b="1" dirty="0"/>
              <a:t>Limitations:</a:t>
            </a:r>
            <a:endParaRPr lang="en-IN" dirty="0"/>
          </a:p>
          <a:p>
            <a:pPr marL="457200" lvl="1" indent="0">
              <a:buNone/>
            </a:pPr>
            <a:r>
              <a:rPr lang="en-IN" dirty="0"/>
              <a:t>Increased latency for throttled requests.</a:t>
            </a:r>
          </a:p>
          <a:p>
            <a:pPr marL="457200" lvl="1" indent="0">
              <a:buNone/>
            </a:pPr>
            <a:r>
              <a:rPr lang="en-IN" dirty="0"/>
              <a:t>Complexity in implementation compared to rate limiting.</a:t>
            </a:r>
          </a:p>
          <a:p>
            <a:pPr marL="0" indent="0">
              <a:buNone/>
            </a:pPr>
            <a:endParaRPr lang="en-IN" dirty="0"/>
          </a:p>
        </p:txBody>
      </p:sp>
    </p:spTree>
    <p:extLst>
      <p:ext uri="{BB962C8B-B14F-4D97-AF65-F5344CB8AC3E}">
        <p14:creationId xmlns:p14="http://schemas.microsoft.com/office/powerpoint/2010/main" val="299954651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3192" y="201168"/>
            <a:ext cx="8069068" cy="2400657"/>
          </a:xfrm>
          <a:prstGeom prst="rect">
            <a:avLst/>
          </a:prstGeom>
          <a:solidFill>
            <a:schemeClr val="accent6">
              <a:lumMod val="20000"/>
              <a:lumOff val="80000"/>
            </a:schemeClr>
          </a:solidFill>
        </p:spPr>
        <p:txBody>
          <a:bodyPr wrap="none" rtlCol="0">
            <a:spAutoFit/>
          </a:bodyPr>
          <a:lstStyle/>
          <a:p>
            <a:r>
              <a:rPr lang="en-IN" b="1" dirty="0"/>
              <a:t>Implementation:</a:t>
            </a:r>
            <a:endParaRPr lang="en-IN" sz="1600" dirty="0"/>
          </a:p>
          <a:p>
            <a:r>
              <a:rPr lang="en-IN" sz="2400" b="1" dirty="0"/>
              <a:t>Algorithm</a:t>
            </a:r>
            <a:r>
              <a:rPr lang="en-IN" b="1" dirty="0"/>
              <a:t>: Leaky Bucket</a:t>
            </a:r>
            <a:endParaRPr lang="en-IN" sz="2400" dirty="0"/>
          </a:p>
          <a:p>
            <a:pPr lvl="0"/>
            <a:r>
              <a:rPr lang="en-IN" b="1" dirty="0"/>
              <a:t>How It Works</a:t>
            </a:r>
            <a:r>
              <a:rPr lang="en-IN" dirty="0"/>
              <a:t>:</a:t>
            </a:r>
            <a:endParaRPr lang="en-IN" sz="1600" dirty="0"/>
          </a:p>
          <a:p>
            <a:pPr lvl="1"/>
            <a:r>
              <a:rPr lang="en-IN" dirty="0"/>
              <a:t>Requests enter a "bucket" and are processed at a fixed rate.</a:t>
            </a:r>
            <a:endParaRPr lang="en-IN" sz="1600" dirty="0"/>
          </a:p>
          <a:p>
            <a:pPr lvl="1"/>
            <a:r>
              <a:rPr lang="en-IN" dirty="0"/>
              <a:t>Excess requests are queued and processed later, or dropped if the queue is full.</a:t>
            </a:r>
            <a:endParaRPr lang="en-IN" sz="1600" dirty="0"/>
          </a:p>
          <a:p>
            <a:pPr lvl="0"/>
            <a:r>
              <a:rPr lang="en-IN" b="1" dirty="0"/>
              <a:t>Example</a:t>
            </a:r>
            <a:r>
              <a:rPr lang="en-IN" dirty="0"/>
              <a:t>:</a:t>
            </a:r>
            <a:endParaRPr lang="en-IN" sz="1600" dirty="0"/>
          </a:p>
          <a:p>
            <a:pPr lvl="1"/>
            <a:r>
              <a:rPr lang="en-IN" dirty="0"/>
              <a:t>Processing rate: 5 requests per second.</a:t>
            </a:r>
            <a:endParaRPr lang="en-IN" sz="1600" dirty="0"/>
          </a:p>
          <a:p>
            <a:r>
              <a:rPr lang="en-IN" dirty="0"/>
              <a:t> </a:t>
            </a:r>
            <a:r>
              <a:rPr lang="en-IN" dirty="0" smtClean="0"/>
              <a:t>        </a:t>
            </a:r>
            <a:r>
              <a:rPr lang="en-IN" dirty="0" smtClean="0"/>
              <a:t>Excess </a:t>
            </a:r>
            <a:r>
              <a:rPr lang="en-IN" dirty="0"/>
              <a:t>requests are delayed in the queue</a:t>
            </a:r>
          </a:p>
        </p:txBody>
      </p:sp>
      <p:sp>
        <p:nvSpPr>
          <p:cNvPr id="5" name="TextBox 4"/>
          <p:cNvSpPr txBox="1"/>
          <p:nvPr/>
        </p:nvSpPr>
        <p:spPr>
          <a:xfrm>
            <a:off x="393192" y="2962656"/>
            <a:ext cx="6496971" cy="2308324"/>
          </a:xfrm>
          <a:prstGeom prst="rect">
            <a:avLst/>
          </a:prstGeom>
          <a:solidFill>
            <a:schemeClr val="accent1">
              <a:lumMod val="20000"/>
              <a:lumOff val="80000"/>
            </a:schemeClr>
          </a:solidFill>
        </p:spPr>
        <p:txBody>
          <a:bodyPr wrap="none" rtlCol="0">
            <a:spAutoFit/>
          </a:bodyPr>
          <a:lstStyle/>
          <a:p>
            <a:r>
              <a:rPr lang="en-IN" b="1" dirty="0"/>
              <a:t>Example: Throttling</a:t>
            </a:r>
            <a:endParaRPr lang="en-IN" sz="1600" dirty="0"/>
          </a:p>
          <a:p>
            <a:pPr lvl="0"/>
            <a:r>
              <a:rPr lang="en-IN" b="1" dirty="0"/>
              <a:t>Limit</a:t>
            </a:r>
            <a:r>
              <a:rPr lang="en-IN" dirty="0"/>
              <a:t>: Process 10 requests per second; excess requests are delayed.</a:t>
            </a:r>
            <a:endParaRPr lang="en-IN" sz="1600" dirty="0"/>
          </a:p>
          <a:p>
            <a:pPr lvl="0"/>
            <a:r>
              <a:rPr lang="en-IN" b="1" dirty="0"/>
              <a:t>Response Header</a:t>
            </a:r>
            <a:r>
              <a:rPr lang="en-IN" dirty="0"/>
              <a:t>:</a:t>
            </a:r>
            <a:endParaRPr lang="en-IN" sz="1600" dirty="0"/>
          </a:p>
          <a:p>
            <a:pPr lvl="1"/>
            <a:r>
              <a:rPr lang="en-IN" sz="1200" dirty="0"/>
              <a:t>Retry-After</a:t>
            </a:r>
            <a:r>
              <a:rPr lang="en-IN" dirty="0"/>
              <a:t>: Indicates the time after which the client can retry.</a:t>
            </a:r>
            <a:endParaRPr lang="en-IN" sz="1600" dirty="0"/>
          </a:p>
          <a:p>
            <a:r>
              <a:rPr lang="en-IN" b="1" dirty="0"/>
              <a:t>Response</a:t>
            </a:r>
            <a:r>
              <a:rPr lang="en-IN" dirty="0"/>
              <a:t>:</a:t>
            </a:r>
            <a:endParaRPr lang="en-IN" sz="1600" dirty="0"/>
          </a:p>
          <a:p>
            <a:r>
              <a:rPr lang="en-IN" dirty="0" smtClean="0"/>
              <a:t>HTTP/1.1 </a:t>
            </a:r>
            <a:r>
              <a:rPr lang="en-IN" dirty="0"/>
              <a:t>200 OK</a:t>
            </a:r>
            <a:endParaRPr lang="en-IN" sz="2400" dirty="0"/>
          </a:p>
          <a:p>
            <a:r>
              <a:rPr lang="en-IN" dirty="0"/>
              <a:t>X-Throttled: True</a:t>
            </a:r>
            <a:endParaRPr lang="en-IN" sz="2400" dirty="0"/>
          </a:p>
          <a:p>
            <a:r>
              <a:rPr lang="en-IN" dirty="0"/>
              <a:t>Retry-After: 5</a:t>
            </a:r>
          </a:p>
        </p:txBody>
      </p:sp>
      <p:sp>
        <p:nvSpPr>
          <p:cNvPr id="6" name="TextBox 5"/>
          <p:cNvSpPr txBox="1"/>
          <p:nvPr/>
        </p:nvSpPr>
        <p:spPr>
          <a:xfrm>
            <a:off x="4553712" y="4261104"/>
            <a:ext cx="6986016" cy="1477328"/>
          </a:xfrm>
          <a:prstGeom prst="rect">
            <a:avLst/>
          </a:prstGeom>
          <a:solidFill>
            <a:srgbClr val="FFC000"/>
          </a:solidFill>
        </p:spPr>
        <p:txBody>
          <a:bodyPr wrap="square" rtlCol="0">
            <a:spAutoFit/>
          </a:bodyPr>
          <a:lstStyle/>
          <a:p>
            <a:r>
              <a:rPr lang="en-IN" b="1" dirty="0"/>
              <a:t>Use Cases:</a:t>
            </a:r>
            <a:endParaRPr lang="en-IN" dirty="0"/>
          </a:p>
          <a:p>
            <a:pPr marL="342900" lvl="0" indent="-342900">
              <a:buFont typeface="+mj-lt"/>
              <a:buAutoNum type="arabicPeriod"/>
            </a:pPr>
            <a:r>
              <a:rPr lang="en-IN" dirty="0"/>
              <a:t>Smooth traffic spikes from clients with unpredictable usage patterns.</a:t>
            </a:r>
          </a:p>
          <a:p>
            <a:pPr marL="342900" lvl="0" indent="-342900">
              <a:buFont typeface="+mj-lt"/>
              <a:buAutoNum type="arabicPeriod"/>
            </a:pPr>
            <a:r>
              <a:rPr lang="en-IN" dirty="0"/>
              <a:t>Avoid sudden surges in server resource consumption.</a:t>
            </a:r>
          </a:p>
          <a:p>
            <a:pPr marL="342900" lvl="0" indent="-342900">
              <a:buFont typeface="+mj-lt"/>
              <a:buAutoNum type="arabicPeriod"/>
            </a:pPr>
            <a:r>
              <a:rPr lang="en-IN" dirty="0"/>
              <a:t>Maintain consistent response times during high load.</a:t>
            </a:r>
          </a:p>
          <a:p>
            <a:endParaRPr lang="en-IN" dirty="0"/>
          </a:p>
        </p:txBody>
      </p:sp>
    </p:spTree>
    <p:extLst>
      <p:ext uri="{BB962C8B-B14F-4D97-AF65-F5344CB8AC3E}">
        <p14:creationId xmlns:p14="http://schemas.microsoft.com/office/powerpoint/2010/main" val="3979019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45672622"/>
              </p:ext>
            </p:extLst>
          </p:nvPr>
        </p:nvGraphicFramePr>
        <p:xfrm>
          <a:off x="475488" y="265170"/>
          <a:ext cx="11384280" cy="5413253"/>
        </p:xfrm>
        <a:graphic>
          <a:graphicData uri="http://schemas.openxmlformats.org/drawingml/2006/table">
            <a:tbl>
              <a:tblPr firstRow="1" firstCol="1" bandRow="1">
                <a:tableStyleId>{5C22544A-7EE6-4342-B048-85BDC9FD1C3A}</a:tableStyleId>
              </a:tblPr>
              <a:tblGrid>
                <a:gridCol w="3794760"/>
                <a:gridCol w="3794760"/>
                <a:gridCol w="3794760"/>
              </a:tblGrid>
              <a:tr h="759999">
                <a:tc>
                  <a:txBody>
                    <a:bodyPr/>
                    <a:lstStyle/>
                    <a:p>
                      <a:pPr algn="ctr">
                        <a:lnSpc>
                          <a:spcPct val="107000"/>
                        </a:lnSpc>
                        <a:spcAft>
                          <a:spcPts val="0"/>
                        </a:spcAft>
                      </a:pPr>
                      <a:r>
                        <a:rPr lang="en-IN" sz="2000">
                          <a:effectLst/>
                        </a:rPr>
                        <a:t>Feature</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gn="ctr">
                        <a:lnSpc>
                          <a:spcPct val="107000"/>
                        </a:lnSpc>
                        <a:spcAft>
                          <a:spcPts val="0"/>
                        </a:spcAft>
                      </a:pPr>
                      <a:r>
                        <a:rPr lang="en-IN" sz="2000">
                          <a:effectLst/>
                        </a:rPr>
                        <a:t>Rate Limiting</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gn="ctr">
                        <a:lnSpc>
                          <a:spcPct val="107000"/>
                        </a:lnSpc>
                        <a:spcAft>
                          <a:spcPts val="0"/>
                        </a:spcAft>
                      </a:pPr>
                      <a:r>
                        <a:rPr lang="en-IN" sz="2000">
                          <a:effectLst/>
                        </a:rPr>
                        <a:t>Throttling</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778651">
                <a:tc>
                  <a:txBody>
                    <a:bodyPr/>
                    <a:lstStyle/>
                    <a:p>
                      <a:pPr>
                        <a:lnSpc>
                          <a:spcPct val="107000"/>
                        </a:lnSpc>
                        <a:spcAft>
                          <a:spcPts val="0"/>
                        </a:spcAft>
                      </a:pPr>
                      <a:r>
                        <a:rPr lang="en-IN" sz="2000">
                          <a:effectLst/>
                        </a:rPr>
                        <a:t>Action on Excess Requests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Denies requests with a 429 status code.</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Delays or queues excess requests.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778651">
                <a:tc>
                  <a:txBody>
                    <a:bodyPr/>
                    <a:lstStyle/>
                    <a:p>
                      <a:pPr>
                        <a:lnSpc>
                          <a:spcPct val="107000"/>
                        </a:lnSpc>
                        <a:spcAft>
                          <a:spcPts val="0"/>
                        </a:spcAft>
                      </a:pPr>
                      <a:r>
                        <a:rPr lang="en-IN" sz="2000">
                          <a:effectLst/>
                        </a:rPr>
                        <a:t>Focus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Enforces a hard limit on request counts.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Manages the rate of request processing.</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778651">
                <a:tc>
                  <a:txBody>
                    <a:bodyPr/>
                    <a:lstStyle/>
                    <a:p>
                      <a:pPr>
                        <a:lnSpc>
                          <a:spcPct val="107000"/>
                        </a:lnSpc>
                        <a:spcAft>
                          <a:spcPts val="0"/>
                        </a:spcAft>
                      </a:pPr>
                      <a:r>
                        <a:rPr lang="en-IN" sz="2000">
                          <a:effectLst/>
                        </a:rPr>
                        <a:t>User Experience</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May result in rejected requests.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Ensures all requests are eventually processed.</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778651">
                <a:tc>
                  <a:txBody>
                    <a:bodyPr/>
                    <a:lstStyle/>
                    <a:p>
                      <a:pPr>
                        <a:lnSpc>
                          <a:spcPct val="107000"/>
                        </a:lnSpc>
                        <a:spcAft>
                          <a:spcPts val="0"/>
                        </a:spcAft>
                      </a:pPr>
                      <a:r>
                        <a:rPr lang="en-IN" sz="2000">
                          <a:effectLst/>
                        </a:rPr>
                        <a:t>Implementation Complexity</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Relatively simple.</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More complex, especially with dynamic rates.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778651">
                <a:tc>
                  <a:txBody>
                    <a:bodyPr/>
                    <a:lstStyle/>
                    <a:p>
                      <a:pPr>
                        <a:lnSpc>
                          <a:spcPct val="107000"/>
                        </a:lnSpc>
                        <a:spcAft>
                          <a:spcPts val="0"/>
                        </a:spcAft>
                      </a:pPr>
                      <a:r>
                        <a:rPr lang="en-IN" sz="2000">
                          <a:effectLst/>
                        </a:rPr>
                        <a:t>Latency Impact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No additional latency for allowed requests.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Additional latency for throttled requests.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759999">
                <a:tc>
                  <a:txBody>
                    <a:bodyPr/>
                    <a:lstStyle/>
                    <a:p>
                      <a:pPr>
                        <a:lnSpc>
                          <a:spcPct val="107000"/>
                        </a:lnSpc>
                        <a:spcAft>
                          <a:spcPts val="0"/>
                        </a:spcAft>
                      </a:pPr>
                      <a:r>
                        <a:rPr lang="en-IN" sz="2000">
                          <a:effectLst/>
                        </a:rPr>
                        <a:t>Best For</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Preventing abuse or overuse.</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dirty="0">
                          <a:effectLst/>
                        </a:rPr>
                        <a:t>Managing bursts of traffic.</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bl>
          </a:graphicData>
        </a:graphic>
      </p:graphicFrame>
    </p:spTree>
    <p:extLst>
      <p:ext uri="{BB962C8B-B14F-4D97-AF65-F5344CB8AC3E}">
        <p14:creationId xmlns:p14="http://schemas.microsoft.com/office/powerpoint/2010/main" val="41094077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Use Both Together</a:t>
            </a:r>
            <a:r>
              <a:rPr lang="en-IN" dirty="0"/>
              <a:t/>
            </a:r>
            <a:br>
              <a:rPr lang="en-IN" dirty="0"/>
            </a:br>
            <a:endParaRPr lang="en-IN" dirty="0"/>
          </a:p>
        </p:txBody>
      </p:sp>
      <p:sp>
        <p:nvSpPr>
          <p:cNvPr id="3" name="Content Placeholder 2"/>
          <p:cNvSpPr>
            <a:spLocks noGrp="1"/>
          </p:cNvSpPr>
          <p:nvPr>
            <p:ph idx="1"/>
          </p:nvPr>
        </p:nvSpPr>
        <p:spPr>
          <a:xfrm>
            <a:off x="301752" y="1825625"/>
            <a:ext cx="5285232" cy="4351338"/>
          </a:xfrm>
          <a:solidFill>
            <a:schemeClr val="accent6">
              <a:lumMod val="20000"/>
              <a:lumOff val="80000"/>
            </a:schemeClr>
          </a:solidFill>
        </p:spPr>
        <p:txBody>
          <a:bodyPr/>
          <a:lstStyle/>
          <a:p>
            <a:pPr marL="0" indent="0">
              <a:buNone/>
            </a:pPr>
            <a:r>
              <a:rPr lang="en-IN" dirty="0" smtClean="0"/>
              <a:t>In </a:t>
            </a:r>
            <a:r>
              <a:rPr lang="en-IN" dirty="0"/>
              <a:t>many cases, </a:t>
            </a:r>
            <a:r>
              <a:rPr lang="en-IN" b="1" dirty="0"/>
              <a:t>rate limiting</a:t>
            </a:r>
            <a:r>
              <a:rPr lang="en-IN" dirty="0"/>
              <a:t> and </a:t>
            </a:r>
            <a:r>
              <a:rPr lang="en-IN" b="1" dirty="0"/>
              <a:t>throttling</a:t>
            </a:r>
            <a:r>
              <a:rPr lang="en-IN" dirty="0"/>
              <a:t> are used together for comprehensive traffic </a:t>
            </a:r>
            <a:r>
              <a:rPr lang="en-IN" dirty="0" smtClean="0"/>
              <a:t>control</a:t>
            </a:r>
            <a:endParaRPr lang="en-IN" dirty="0"/>
          </a:p>
          <a:p>
            <a:pPr lvl="0"/>
            <a:r>
              <a:rPr lang="en-IN" b="1" dirty="0"/>
              <a:t>Rate Limiting</a:t>
            </a:r>
            <a:r>
              <a:rPr lang="en-IN" dirty="0"/>
              <a:t>: Enforces overall usage limits.</a:t>
            </a:r>
          </a:p>
          <a:p>
            <a:r>
              <a:rPr lang="en-IN" b="1" dirty="0"/>
              <a:t>Throttling</a:t>
            </a:r>
            <a:r>
              <a:rPr lang="en-IN" dirty="0"/>
              <a:t>: Smooths out traffic within those limits.</a:t>
            </a:r>
          </a:p>
        </p:txBody>
      </p:sp>
      <p:sp>
        <p:nvSpPr>
          <p:cNvPr id="4" name="TextBox 3"/>
          <p:cNvSpPr txBox="1"/>
          <p:nvPr/>
        </p:nvSpPr>
        <p:spPr>
          <a:xfrm>
            <a:off x="5193792" y="1095475"/>
            <a:ext cx="6885432" cy="4247317"/>
          </a:xfrm>
          <a:prstGeom prst="rect">
            <a:avLst/>
          </a:prstGeom>
          <a:solidFill>
            <a:schemeClr val="accent4">
              <a:lumMod val="40000"/>
              <a:lumOff val="60000"/>
            </a:schemeClr>
          </a:solidFill>
        </p:spPr>
        <p:txBody>
          <a:bodyPr wrap="square" rtlCol="0">
            <a:spAutoFit/>
          </a:bodyPr>
          <a:lstStyle/>
          <a:p>
            <a:r>
              <a:rPr lang="en-IN" b="1" dirty="0"/>
              <a:t>Implementation in </a:t>
            </a:r>
            <a:r>
              <a:rPr lang="en-IN" b="1" dirty="0" smtClean="0"/>
              <a:t>Practice Using </a:t>
            </a:r>
            <a:r>
              <a:rPr lang="en-IN" b="1" dirty="0"/>
              <a:t>NGINX</a:t>
            </a:r>
            <a:endParaRPr lang="en-IN" dirty="0"/>
          </a:p>
          <a:p>
            <a:pPr lvl="0"/>
            <a:endParaRPr lang="en-IN" b="1" dirty="0" smtClean="0"/>
          </a:p>
          <a:p>
            <a:pPr lvl="0"/>
            <a:r>
              <a:rPr lang="en-IN" b="1" dirty="0" smtClean="0"/>
              <a:t>Rate </a:t>
            </a:r>
            <a:r>
              <a:rPr lang="en-IN" b="1" dirty="0"/>
              <a:t>Limiting</a:t>
            </a:r>
            <a:r>
              <a:rPr lang="en-IN" dirty="0"/>
              <a:t>:</a:t>
            </a:r>
          </a:p>
          <a:p>
            <a:r>
              <a:rPr lang="en-IN" dirty="0" smtClean="0"/>
              <a:t>http </a:t>
            </a:r>
            <a:r>
              <a:rPr lang="en-IN" dirty="0"/>
              <a:t>{</a:t>
            </a:r>
          </a:p>
          <a:p>
            <a:r>
              <a:rPr lang="en-IN" dirty="0"/>
              <a:t>    </a:t>
            </a:r>
            <a:r>
              <a:rPr lang="en-IN" dirty="0" err="1"/>
              <a:t>limit_req_zone</a:t>
            </a:r>
            <a:r>
              <a:rPr lang="en-IN" dirty="0"/>
              <a:t> $</a:t>
            </a:r>
            <a:r>
              <a:rPr lang="en-IN" dirty="0" err="1"/>
              <a:t>binary_remote_addr</a:t>
            </a:r>
            <a:r>
              <a:rPr lang="en-IN" dirty="0"/>
              <a:t> zone=api_limit:10m rate=1r/s;</a:t>
            </a:r>
          </a:p>
          <a:p>
            <a:r>
              <a:rPr lang="en-IN" dirty="0"/>
              <a:t> </a:t>
            </a:r>
          </a:p>
          <a:p>
            <a:r>
              <a:rPr lang="en-IN" dirty="0"/>
              <a:t>    server {</a:t>
            </a:r>
          </a:p>
          <a:p>
            <a:r>
              <a:rPr lang="en-IN" dirty="0"/>
              <a:t>        location /</a:t>
            </a:r>
            <a:r>
              <a:rPr lang="en-IN" dirty="0" err="1"/>
              <a:t>api</a:t>
            </a:r>
            <a:r>
              <a:rPr lang="en-IN" dirty="0"/>
              <a:t>/ {</a:t>
            </a:r>
          </a:p>
          <a:p>
            <a:r>
              <a:rPr lang="en-IN" dirty="0"/>
              <a:t>            </a:t>
            </a:r>
            <a:r>
              <a:rPr lang="en-IN" dirty="0" err="1"/>
              <a:t>limit_req</a:t>
            </a:r>
            <a:r>
              <a:rPr lang="en-IN" dirty="0"/>
              <a:t> zone=</a:t>
            </a:r>
            <a:r>
              <a:rPr lang="en-IN" dirty="0" err="1"/>
              <a:t>api_limit</a:t>
            </a:r>
            <a:r>
              <a:rPr lang="en-IN" dirty="0"/>
              <a:t> burst=5;</a:t>
            </a:r>
          </a:p>
          <a:p>
            <a:r>
              <a:rPr lang="en-IN" dirty="0"/>
              <a:t>        }</a:t>
            </a:r>
          </a:p>
          <a:p>
            <a:r>
              <a:rPr lang="en-IN" dirty="0"/>
              <a:t>    }</a:t>
            </a:r>
          </a:p>
          <a:p>
            <a:r>
              <a:rPr lang="en-IN" dirty="0"/>
              <a:t>}</a:t>
            </a:r>
          </a:p>
          <a:p>
            <a:pPr lvl="0"/>
            <a:r>
              <a:rPr lang="en-IN" b="1" dirty="0"/>
              <a:t>Throttling</a:t>
            </a:r>
            <a:r>
              <a:rPr lang="en-IN" dirty="0"/>
              <a:t>: Adjust the burst parameter to queue excess requests instead of dropping them.</a:t>
            </a:r>
          </a:p>
          <a:p>
            <a:endParaRPr lang="en-IN" dirty="0"/>
          </a:p>
        </p:txBody>
      </p:sp>
    </p:spTree>
    <p:extLst>
      <p:ext uri="{BB962C8B-B14F-4D97-AF65-F5344CB8AC3E}">
        <p14:creationId xmlns:p14="http://schemas.microsoft.com/office/powerpoint/2010/main" val="376077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Using API Gateways</a:t>
            </a:r>
            <a:r>
              <a:rPr lang="en-IN" sz="4000" dirty="0"/>
              <a:t/>
            </a:r>
            <a:br>
              <a:rPr lang="en-IN" sz="4000" dirty="0"/>
            </a:br>
            <a:endParaRPr lang="en-IN" dirty="0"/>
          </a:p>
        </p:txBody>
      </p:sp>
      <p:sp>
        <p:nvSpPr>
          <p:cNvPr id="3" name="Content Placeholder 2"/>
          <p:cNvSpPr>
            <a:spLocks noGrp="1"/>
          </p:cNvSpPr>
          <p:nvPr>
            <p:ph idx="1"/>
          </p:nvPr>
        </p:nvSpPr>
        <p:spPr>
          <a:xfrm>
            <a:off x="493776" y="1444752"/>
            <a:ext cx="11128248" cy="4732211"/>
          </a:xfrm>
        </p:spPr>
        <p:txBody>
          <a:bodyPr>
            <a:normAutofit fontScale="70000" lnSpcReduction="20000"/>
          </a:bodyPr>
          <a:lstStyle/>
          <a:p>
            <a:pPr marL="0" lvl="0" indent="0">
              <a:buNone/>
            </a:pPr>
            <a:r>
              <a:rPr lang="en-IN" b="1" dirty="0" smtClean="0"/>
              <a:t>AWS </a:t>
            </a:r>
            <a:r>
              <a:rPr lang="en-IN" b="1" dirty="0"/>
              <a:t>API Gateway</a:t>
            </a:r>
            <a:r>
              <a:rPr lang="en-IN" dirty="0"/>
              <a:t>:</a:t>
            </a:r>
            <a:endParaRPr lang="en-IN" sz="2400" dirty="0"/>
          </a:p>
          <a:p>
            <a:pPr marL="457200" lvl="1" indent="0">
              <a:buNone/>
            </a:pPr>
            <a:r>
              <a:rPr lang="en-IN" b="1" dirty="0"/>
              <a:t>Rate Limiting</a:t>
            </a:r>
            <a:r>
              <a:rPr lang="en-IN" dirty="0"/>
              <a:t>: Specify limits per API key or usage plan.</a:t>
            </a:r>
            <a:endParaRPr lang="en-IN" sz="2000" dirty="0"/>
          </a:p>
          <a:p>
            <a:pPr marL="457200" lvl="1" indent="0">
              <a:buNone/>
            </a:pPr>
            <a:r>
              <a:rPr lang="en-IN" b="1" dirty="0"/>
              <a:t>Throttling</a:t>
            </a:r>
            <a:r>
              <a:rPr lang="en-IN" dirty="0"/>
              <a:t>: Burst control automatically delays excess requests within the defined rate.</a:t>
            </a:r>
            <a:endParaRPr lang="en-IN" sz="2000" dirty="0"/>
          </a:p>
          <a:p>
            <a:pPr marL="0" indent="0">
              <a:buNone/>
            </a:pPr>
            <a:endParaRPr lang="en-IN" b="1" dirty="0" smtClean="0"/>
          </a:p>
          <a:p>
            <a:pPr marL="0" indent="0">
              <a:buNone/>
            </a:pPr>
            <a:r>
              <a:rPr lang="en-IN" b="1" dirty="0" smtClean="0"/>
              <a:t>Using </a:t>
            </a:r>
            <a:r>
              <a:rPr lang="en-IN" b="1" dirty="0"/>
              <a:t>Middleware in Code</a:t>
            </a:r>
            <a:endParaRPr lang="en-IN" sz="2400" dirty="0"/>
          </a:p>
          <a:p>
            <a:pPr marL="0" lvl="0" indent="0">
              <a:buNone/>
            </a:pPr>
            <a:r>
              <a:rPr lang="en-IN" b="1" dirty="0"/>
              <a:t>Node.js Express Example</a:t>
            </a:r>
            <a:r>
              <a:rPr lang="en-IN" dirty="0"/>
              <a:t>:</a:t>
            </a:r>
            <a:endParaRPr lang="en-IN" sz="2400" dirty="0"/>
          </a:p>
          <a:p>
            <a:pPr marL="0" indent="0">
              <a:buNone/>
            </a:pPr>
            <a:r>
              <a:rPr lang="en-IN" dirty="0" err="1" smtClean="0"/>
              <a:t>const</a:t>
            </a:r>
            <a:r>
              <a:rPr lang="en-IN" dirty="0" smtClean="0"/>
              <a:t> </a:t>
            </a:r>
            <a:r>
              <a:rPr lang="en-IN" dirty="0" err="1"/>
              <a:t>rateLimit</a:t>
            </a:r>
            <a:r>
              <a:rPr lang="en-IN" dirty="0"/>
              <a:t> = require("express-rate-limit");</a:t>
            </a:r>
            <a:endParaRPr lang="en-IN" sz="3600" dirty="0"/>
          </a:p>
          <a:p>
            <a:pPr marL="0" indent="0">
              <a:buNone/>
            </a:pPr>
            <a:r>
              <a:rPr lang="en-IN" dirty="0" err="1" smtClean="0"/>
              <a:t>const</a:t>
            </a:r>
            <a:r>
              <a:rPr lang="en-IN" dirty="0" smtClean="0"/>
              <a:t> </a:t>
            </a:r>
            <a:r>
              <a:rPr lang="en-IN" dirty="0"/>
              <a:t>limiter = </a:t>
            </a:r>
            <a:r>
              <a:rPr lang="en-IN" dirty="0" err="1"/>
              <a:t>rateLimit</a:t>
            </a:r>
            <a:r>
              <a:rPr lang="en-IN" dirty="0"/>
              <a:t>({</a:t>
            </a:r>
            <a:endParaRPr lang="en-IN" sz="3600" dirty="0"/>
          </a:p>
          <a:p>
            <a:pPr marL="0" indent="0">
              <a:buNone/>
            </a:pPr>
            <a:r>
              <a:rPr lang="en-IN" dirty="0"/>
              <a:t>    </a:t>
            </a:r>
            <a:r>
              <a:rPr lang="en-IN" dirty="0" err="1"/>
              <a:t>windowMs</a:t>
            </a:r>
            <a:r>
              <a:rPr lang="en-IN" dirty="0"/>
              <a:t>: 1 * 60 * 1000, // 1 minute</a:t>
            </a:r>
            <a:endParaRPr lang="en-IN" sz="3600" dirty="0"/>
          </a:p>
          <a:p>
            <a:pPr marL="0" indent="0">
              <a:buNone/>
            </a:pPr>
            <a:r>
              <a:rPr lang="en-IN" dirty="0"/>
              <a:t>    max: 100, // Limit each IP to 100 requests per </a:t>
            </a:r>
            <a:r>
              <a:rPr lang="en-IN" dirty="0" err="1"/>
              <a:t>windowMs</a:t>
            </a:r>
            <a:endParaRPr lang="en-IN" sz="3600" dirty="0"/>
          </a:p>
          <a:p>
            <a:pPr marL="0" indent="0">
              <a:buNone/>
            </a:pPr>
            <a:r>
              <a:rPr lang="en-IN" dirty="0"/>
              <a:t>    message: "Too many requests, please try again later."</a:t>
            </a:r>
            <a:endParaRPr lang="en-IN" sz="3600" dirty="0"/>
          </a:p>
          <a:p>
            <a:pPr marL="0" indent="0">
              <a:buNone/>
            </a:pPr>
            <a:r>
              <a:rPr lang="en-IN" dirty="0"/>
              <a:t>});</a:t>
            </a:r>
            <a:endParaRPr lang="en-IN" sz="3600" dirty="0"/>
          </a:p>
          <a:p>
            <a:pPr marL="0" indent="0">
              <a:buNone/>
            </a:pPr>
            <a:r>
              <a:rPr lang="en-IN" dirty="0"/>
              <a:t> </a:t>
            </a:r>
            <a:endParaRPr lang="en-IN" sz="3600" dirty="0"/>
          </a:p>
          <a:p>
            <a:pPr marL="0" indent="0">
              <a:buNone/>
            </a:pPr>
            <a:r>
              <a:rPr lang="en-IN" dirty="0" err="1"/>
              <a:t>app.use</a:t>
            </a:r>
            <a:r>
              <a:rPr lang="en-IN" dirty="0"/>
              <a:t>("/</a:t>
            </a:r>
            <a:r>
              <a:rPr lang="en-IN" dirty="0" err="1"/>
              <a:t>api</a:t>
            </a:r>
            <a:r>
              <a:rPr lang="en-IN" dirty="0"/>
              <a:t>/", limiter);</a:t>
            </a:r>
          </a:p>
        </p:txBody>
      </p:sp>
    </p:spTree>
    <p:extLst>
      <p:ext uri="{BB962C8B-B14F-4D97-AF65-F5344CB8AC3E}">
        <p14:creationId xmlns:p14="http://schemas.microsoft.com/office/powerpoint/2010/main" val="230064850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Best Practices</a:t>
            </a:r>
            <a:r>
              <a:rPr lang="en-IN" sz="3600" dirty="0"/>
              <a:t/>
            </a:r>
            <a:br>
              <a:rPr lang="en-IN" sz="3600" dirty="0"/>
            </a:br>
            <a:endParaRPr lang="en-IN" dirty="0"/>
          </a:p>
        </p:txBody>
      </p:sp>
      <p:sp>
        <p:nvSpPr>
          <p:cNvPr id="3" name="Content Placeholder 2"/>
          <p:cNvSpPr>
            <a:spLocks noGrp="1"/>
          </p:cNvSpPr>
          <p:nvPr>
            <p:ph idx="1"/>
          </p:nvPr>
        </p:nvSpPr>
        <p:spPr/>
        <p:txBody>
          <a:bodyPr>
            <a:normAutofit fontScale="92500"/>
          </a:bodyPr>
          <a:lstStyle/>
          <a:p>
            <a:pPr marL="0" lvl="0" indent="0">
              <a:buNone/>
            </a:pPr>
            <a:r>
              <a:rPr lang="en-IN" b="1" dirty="0" smtClean="0"/>
              <a:t>Define </a:t>
            </a:r>
            <a:r>
              <a:rPr lang="en-IN" b="1" dirty="0"/>
              <a:t>Appropriate Limits</a:t>
            </a:r>
            <a:r>
              <a:rPr lang="en-IN" dirty="0"/>
              <a:t>:</a:t>
            </a:r>
            <a:endParaRPr lang="en-IN" sz="2400" dirty="0"/>
          </a:p>
          <a:p>
            <a:pPr marL="457200" lvl="1" indent="0">
              <a:buNone/>
            </a:pPr>
            <a:r>
              <a:rPr lang="en-IN" dirty="0"/>
              <a:t>Tailor limits to the type of user (e.g., free vs. premium users).</a:t>
            </a:r>
            <a:endParaRPr lang="en-IN" sz="2000" dirty="0"/>
          </a:p>
          <a:p>
            <a:pPr marL="0" lvl="0" indent="0">
              <a:buNone/>
            </a:pPr>
            <a:r>
              <a:rPr lang="en-IN" b="1" dirty="0"/>
              <a:t>Use Granular Scoping</a:t>
            </a:r>
            <a:r>
              <a:rPr lang="en-IN" dirty="0"/>
              <a:t>:</a:t>
            </a:r>
            <a:endParaRPr lang="en-IN" sz="2400" dirty="0"/>
          </a:p>
          <a:p>
            <a:pPr marL="457200" lvl="1" indent="0">
              <a:buNone/>
            </a:pPr>
            <a:r>
              <a:rPr lang="en-IN" dirty="0"/>
              <a:t>Apply limits per user, IP, or API endpoint.</a:t>
            </a:r>
            <a:endParaRPr lang="en-IN" sz="2000" dirty="0"/>
          </a:p>
          <a:p>
            <a:pPr marL="0" lvl="0" indent="0">
              <a:buNone/>
            </a:pPr>
            <a:r>
              <a:rPr lang="en-IN" b="1" dirty="0"/>
              <a:t>Communicate Clearly</a:t>
            </a:r>
            <a:r>
              <a:rPr lang="en-IN" dirty="0"/>
              <a:t>:</a:t>
            </a:r>
            <a:endParaRPr lang="en-IN" sz="2400" dirty="0"/>
          </a:p>
          <a:p>
            <a:pPr marL="457200" lvl="1" indent="0">
              <a:buNone/>
            </a:pPr>
            <a:r>
              <a:rPr lang="en-IN" dirty="0"/>
              <a:t>Use headers to inform clients about rate limits, remaining quota, and reset times.</a:t>
            </a:r>
            <a:endParaRPr lang="en-IN" sz="2000" dirty="0"/>
          </a:p>
          <a:p>
            <a:pPr marL="0" lvl="0" indent="0">
              <a:buNone/>
            </a:pPr>
            <a:r>
              <a:rPr lang="en-IN" b="1" dirty="0"/>
              <a:t>Implement Monitoring</a:t>
            </a:r>
            <a:r>
              <a:rPr lang="en-IN" dirty="0"/>
              <a:t>:</a:t>
            </a:r>
            <a:endParaRPr lang="en-IN" sz="2400" dirty="0"/>
          </a:p>
          <a:p>
            <a:pPr marL="457200" lvl="1" indent="0">
              <a:buNone/>
            </a:pPr>
            <a:r>
              <a:rPr lang="en-IN" dirty="0"/>
              <a:t>Track traffic patterns to adjust limits dynamically.</a:t>
            </a:r>
            <a:endParaRPr lang="en-IN" sz="2000" dirty="0"/>
          </a:p>
          <a:p>
            <a:pPr marL="0" lvl="0" indent="0">
              <a:buNone/>
            </a:pPr>
            <a:r>
              <a:rPr lang="en-IN" b="1" dirty="0"/>
              <a:t>Allow for Bursts</a:t>
            </a:r>
            <a:r>
              <a:rPr lang="en-IN" dirty="0"/>
              <a:t>:</a:t>
            </a:r>
            <a:endParaRPr lang="en-IN" sz="2400" dirty="0"/>
          </a:p>
          <a:p>
            <a:pPr marL="457200" lvl="1" indent="0">
              <a:buNone/>
            </a:pPr>
            <a:r>
              <a:rPr lang="en-IN" dirty="0"/>
              <a:t>Use throttling to handle occasional bursts without rejecting requests outright.</a:t>
            </a:r>
          </a:p>
        </p:txBody>
      </p:sp>
    </p:spTree>
    <p:extLst>
      <p:ext uri="{BB962C8B-B14F-4D97-AF65-F5344CB8AC3E}">
        <p14:creationId xmlns:p14="http://schemas.microsoft.com/office/powerpoint/2010/main" val="13777519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5151186"/>
              </p:ext>
            </p:extLst>
          </p:nvPr>
        </p:nvGraphicFramePr>
        <p:xfrm>
          <a:off x="0" y="-4"/>
          <a:ext cx="12192000" cy="6858003"/>
        </p:xfrm>
        <a:graphic>
          <a:graphicData uri="http://schemas.openxmlformats.org/drawingml/2006/table">
            <a:tbl>
              <a:tblPr firstRow="1" firstCol="1" bandRow="1">
                <a:tableStyleId>{5C22544A-7EE6-4342-B048-85BDC9FD1C3A}</a:tableStyleId>
              </a:tblPr>
              <a:tblGrid>
                <a:gridCol w="2032000"/>
                <a:gridCol w="2032000"/>
                <a:gridCol w="2032000"/>
                <a:gridCol w="2032000"/>
                <a:gridCol w="2032000"/>
                <a:gridCol w="2032000"/>
              </a:tblGrid>
              <a:tr h="766302">
                <a:tc>
                  <a:txBody>
                    <a:bodyPr/>
                    <a:lstStyle/>
                    <a:p>
                      <a:pPr algn="ctr">
                        <a:lnSpc>
                          <a:spcPct val="107000"/>
                        </a:lnSpc>
                        <a:spcAft>
                          <a:spcPts val="0"/>
                        </a:spcAft>
                      </a:pPr>
                      <a:r>
                        <a:rPr lang="en-IN" sz="2000" dirty="0">
                          <a:effectLst/>
                        </a:rPr>
                        <a:t>HTTP Method</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gn="ctr">
                        <a:lnSpc>
                          <a:spcPct val="107000"/>
                        </a:lnSpc>
                        <a:spcAft>
                          <a:spcPts val="0"/>
                        </a:spcAft>
                      </a:pPr>
                      <a:r>
                        <a:rPr lang="en-IN" sz="2000">
                          <a:effectLst/>
                        </a:rPr>
                        <a:t>Purpose</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gn="ctr">
                        <a:lnSpc>
                          <a:spcPct val="107000"/>
                        </a:lnSpc>
                        <a:spcAft>
                          <a:spcPts val="0"/>
                        </a:spcAft>
                      </a:pPr>
                      <a:r>
                        <a:rPr lang="en-IN" sz="2000">
                          <a:effectLst/>
                        </a:rPr>
                        <a:t>Request Body</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gn="ctr">
                        <a:lnSpc>
                          <a:spcPct val="107000"/>
                        </a:lnSpc>
                        <a:spcAft>
                          <a:spcPts val="0"/>
                        </a:spcAft>
                      </a:pPr>
                      <a:r>
                        <a:rPr lang="en-IN" sz="2000">
                          <a:effectLst/>
                        </a:rPr>
                        <a:t>Cacheable</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gn="ctr">
                        <a:lnSpc>
                          <a:spcPct val="107000"/>
                        </a:lnSpc>
                        <a:spcAft>
                          <a:spcPts val="0"/>
                        </a:spcAft>
                      </a:pPr>
                      <a:r>
                        <a:rPr lang="en-IN" sz="2000">
                          <a:effectLst/>
                        </a:rPr>
                        <a:t>Idempotent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gn="ctr">
                        <a:lnSpc>
                          <a:spcPct val="107000"/>
                        </a:lnSpc>
                        <a:spcAft>
                          <a:spcPts val="0"/>
                        </a:spcAft>
                      </a:pPr>
                      <a:r>
                        <a:rPr lang="en-IN" sz="2000">
                          <a:effectLst/>
                        </a:rPr>
                        <a:t>Use Case</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766302">
                <a:tc>
                  <a:txBody>
                    <a:bodyPr/>
                    <a:lstStyle/>
                    <a:p>
                      <a:pPr>
                        <a:lnSpc>
                          <a:spcPct val="107000"/>
                        </a:lnSpc>
                        <a:spcAft>
                          <a:spcPts val="0"/>
                        </a:spcAft>
                      </a:pPr>
                      <a:r>
                        <a:rPr lang="en-IN" sz="2000" dirty="0">
                          <a:effectLst/>
                        </a:rPr>
                        <a:t>GET</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dirty="0">
                          <a:effectLst/>
                        </a:rPr>
                        <a:t>Retrieve data</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dirty="0">
                          <a:effectLst/>
                        </a:rPr>
                        <a:t>No</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dirty="0">
                          <a:effectLst/>
                        </a:rPr>
                        <a:t>Yes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dirty="0">
                          <a:effectLst/>
                        </a:rPr>
                        <a:t>Yes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dirty="0">
                          <a:effectLst/>
                        </a:rPr>
                        <a:t>Fetch resources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1493889">
                <a:tc>
                  <a:txBody>
                    <a:bodyPr/>
                    <a:lstStyle/>
                    <a:p>
                      <a:pPr>
                        <a:lnSpc>
                          <a:spcPct val="107000"/>
                        </a:lnSpc>
                        <a:spcAft>
                          <a:spcPts val="0"/>
                        </a:spcAft>
                      </a:pPr>
                      <a:r>
                        <a:rPr lang="en-IN" sz="2000" dirty="0">
                          <a:effectLst/>
                        </a:rPr>
                        <a:t>POST</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Create resources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Yes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No</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No</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Submit forms, create new entities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766302">
                <a:tc>
                  <a:txBody>
                    <a:bodyPr/>
                    <a:lstStyle/>
                    <a:p>
                      <a:pPr>
                        <a:lnSpc>
                          <a:spcPct val="107000"/>
                        </a:lnSpc>
                        <a:spcAft>
                          <a:spcPts val="0"/>
                        </a:spcAft>
                      </a:pPr>
                      <a:r>
                        <a:rPr lang="en-IN" sz="2000">
                          <a:effectLst/>
                        </a:rPr>
                        <a:t>PUT</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Update/replace resource</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Yes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No</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Yes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Full updates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766302">
                <a:tc>
                  <a:txBody>
                    <a:bodyPr/>
                    <a:lstStyle/>
                    <a:p>
                      <a:pPr>
                        <a:lnSpc>
                          <a:spcPct val="107000"/>
                        </a:lnSpc>
                        <a:spcAft>
                          <a:spcPts val="0"/>
                        </a:spcAft>
                      </a:pPr>
                      <a:r>
                        <a:rPr lang="en-IN" sz="2000">
                          <a:effectLst/>
                        </a:rPr>
                        <a:t>PATCH</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Partially update</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Yes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No</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Yes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Partial updates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766302">
                <a:tc>
                  <a:txBody>
                    <a:bodyPr/>
                    <a:lstStyle/>
                    <a:p>
                      <a:pPr>
                        <a:lnSpc>
                          <a:spcPct val="107000"/>
                        </a:lnSpc>
                        <a:spcAft>
                          <a:spcPts val="0"/>
                        </a:spcAft>
                      </a:pPr>
                      <a:r>
                        <a:rPr lang="en-IN" sz="2000">
                          <a:effectLst/>
                        </a:rPr>
                        <a:t>DELETE</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Remove resources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No</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No</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Yes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Delete entities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766302">
                <a:tc>
                  <a:txBody>
                    <a:bodyPr/>
                    <a:lstStyle/>
                    <a:p>
                      <a:pPr>
                        <a:lnSpc>
                          <a:spcPct val="107000"/>
                        </a:lnSpc>
                        <a:spcAft>
                          <a:spcPts val="0"/>
                        </a:spcAft>
                      </a:pPr>
                      <a:r>
                        <a:rPr lang="en-IN" sz="2000">
                          <a:effectLst/>
                        </a:rPr>
                        <a:t>HEAD</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Metadata check</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No</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Yes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Yes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Resource availability</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r h="766302">
                <a:tc>
                  <a:txBody>
                    <a:bodyPr/>
                    <a:lstStyle/>
                    <a:p>
                      <a:pPr>
                        <a:lnSpc>
                          <a:spcPct val="107000"/>
                        </a:lnSpc>
                        <a:spcAft>
                          <a:spcPts val="0"/>
                        </a:spcAft>
                      </a:pPr>
                      <a:r>
                        <a:rPr lang="en-IN" sz="2000">
                          <a:effectLst/>
                        </a:rPr>
                        <a:t>OPTIONS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Get allowed options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No</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No</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a:effectLst/>
                        </a:rPr>
                        <a:t>Yes</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nSpc>
                          <a:spcPct val="107000"/>
                        </a:lnSpc>
                        <a:spcAft>
                          <a:spcPts val="0"/>
                        </a:spcAft>
                      </a:pPr>
                      <a:r>
                        <a:rPr lang="en-IN" sz="2000" dirty="0">
                          <a:effectLst/>
                        </a:rPr>
                        <a:t>Pre-flight checks</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r>
            </a:tbl>
          </a:graphicData>
        </a:graphic>
      </p:graphicFrame>
    </p:spTree>
    <p:extLst>
      <p:ext uri="{BB962C8B-B14F-4D97-AF65-F5344CB8AC3E}">
        <p14:creationId xmlns:p14="http://schemas.microsoft.com/office/powerpoint/2010/main" val="3738989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Swagger?</a:t>
            </a:r>
            <a:r>
              <a:rPr lang="en-IN" dirty="0"/>
              <a:t/>
            </a:r>
            <a:br>
              <a:rPr lang="en-IN" dirty="0"/>
            </a:br>
            <a:endParaRPr lang="en-IN" dirty="0"/>
          </a:p>
        </p:txBody>
      </p:sp>
      <p:sp>
        <p:nvSpPr>
          <p:cNvPr id="3" name="Content Placeholder 2"/>
          <p:cNvSpPr>
            <a:spLocks noGrp="1"/>
          </p:cNvSpPr>
          <p:nvPr>
            <p:ph idx="1"/>
          </p:nvPr>
        </p:nvSpPr>
        <p:spPr>
          <a:xfrm>
            <a:off x="0" y="1380744"/>
            <a:ext cx="12192000" cy="4796219"/>
          </a:xfrm>
        </p:spPr>
        <p:txBody>
          <a:bodyPr>
            <a:normAutofit lnSpcReduction="10000"/>
          </a:bodyPr>
          <a:lstStyle/>
          <a:p>
            <a:pPr marL="0" indent="0">
              <a:buNone/>
            </a:pPr>
            <a:r>
              <a:rPr lang="en-IN" dirty="0" smtClean="0"/>
              <a:t>Swagger </a:t>
            </a:r>
            <a:r>
              <a:rPr lang="en-IN" dirty="0"/>
              <a:t>is an open-source framework backed by a large ecosystem of tools that helps developers design, build, document, and consume RESTful web services. It simplifies API development by providing a standardized approach to creating API documentation, ensuring consistency and ease of integration.</a:t>
            </a:r>
          </a:p>
          <a:p>
            <a:pPr marL="0" indent="0">
              <a:buNone/>
            </a:pPr>
            <a:r>
              <a:rPr lang="en-IN" b="1" dirty="0"/>
              <a:t>Key Components of Swagger</a:t>
            </a:r>
            <a:endParaRPr lang="en-IN" sz="2000" dirty="0"/>
          </a:p>
          <a:p>
            <a:pPr marL="457200" lvl="1" indent="0">
              <a:buNone/>
            </a:pPr>
            <a:r>
              <a:rPr lang="en-IN" b="1" dirty="0" err="1"/>
              <a:t>OpenAPI</a:t>
            </a:r>
            <a:r>
              <a:rPr lang="en-IN" b="1" dirty="0"/>
              <a:t> Specification (OAS):</a:t>
            </a:r>
            <a:endParaRPr lang="en-IN" sz="2000" dirty="0"/>
          </a:p>
          <a:p>
            <a:pPr marL="914400" lvl="2" indent="0">
              <a:buNone/>
            </a:pPr>
            <a:r>
              <a:rPr lang="en-IN" dirty="0"/>
              <a:t>Formerly known as the Swagger Specification, OAS is a standard, language-agnostic interface to RESTful APIs.</a:t>
            </a:r>
            <a:endParaRPr lang="en-IN" sz="1600" dirty="0"/>
          </a:p>
          <a:p>
            <a:pPr marL="914400" lvl="2" indent="0">
              <a:buNone/>
            </a:pPr>
            <a:r>
              <a:rPr lang="en-IN" dirty="0"/>
              <a:t>Allows both humans and computers to discover and understand the capabilities of a service without access to source code or documentation.</a:t>
            </a:r>
            <a:endParaRPr lang="en-IN" sz="1600" dirty="0"/>
          </a:p>
          <a:p>
            <a:pPr marL="457200" lvl="1" indent="0">
              <a:buNone/>
            </a:pPr>
            <a:r>
              <a:rPr lang="en-IN" b="1" dirty="0"/>
              <a:t>Swagger Tools:</a:t>
            </a:r>
            <a:endParaRPr lang="en-IN" sz="2000" dirty="0"/>
          </a:p>
          <a:p>
            <a:pPr marL="914400" lvl="2" indent="0">
              <a:buNone/>
            </a:pPr>
            <a:r>
              <a:rPr lang="en-IN" b="1" dirty="0"/>
              <a:t>Swagger Editor:</a:t>
            </a:r>
            <a:r>
              <a:rPr lang="en-IN" dirty="0"/>
              <a:t> A browser-based editor where you can write OAS definitions.</a:t>
            </a:r>
            <a:endParaRPr lang="en-IN" sz="1600" dirty="0"/>
          </a:p>
          <a:p>
            <a:pPr marL="914400" lvl="2" indent="0">
              <a:buNone/>
            </a:pPr>
            <a:r>
              <a:rPr lang="en-IN" b="1" dirty="0"/>
              <a:t>Swagger UI:</a:t>
            </a:r>
            <a:r>
              <a:rPr lang="en-IN" dirty="0"/>
              <a:t> Automatically generates interactive API documentation.</a:t>
            </a:r>
            <a:endParaRPr lang="en-IN" sz="1600" dirty="0"/>
          </a:p>
          <a:p>
            <a:pPr marL="457200" lvl="1" indent="0">
              <a:buNone/>
            </a:pPr>
            <a:r>
              <a:rPr lang="en-IN" b="1" dirty="0"/>
              <a:t>Swagger </a:t>
            </a:r>
            <a:r>
              <a:rPr lang="en-IN" b="1" dirty="0" err="1"/>
              <a:t>Codegen</a:t>
            </a:r>
            <a:r>
              <a:rPr lang="en-IN" b="1" dirty="0"/>
              <a:t>:</a:t>
            </a:r>
            <a:r>
              <a:rPr lang="en-IN" dirty="0"/>
              <a:t> Generates server stubs and client SDKs from an </a:t>
            </a:r>
            <a:r>
              <a:rPr lang="en-IN" dirty="0" err="1"/>
              <a:t>OpenAPI</a:t>
            </a:r>
            <a:r>
              <a:rPr lang="en-IN" dirty="0"/>
              <a:t> spec.</a:t>
            </a:r>
          </a:p>
        </p:txBody>
      </p:sp>
    </p:spTree>
    <p:extLst>
      <p:ext uri="{BB962C8B-B14F-4D97-AF65-F5344CB8AC3E}">
        <p14:creationId xmlns:p14="http://schemas.microsoft.com/office/powerpoint/2010/main" val="35712747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Benefits of Using Swagger</a:t>
            </a:r>
            <a:r>
              <a:rPr lang="en-IN" sz="3600" dirty="0"/>
              <a:t/>
            </a:r>
            <a:br>
              <a:rPr lang="en-IN" sz="3600" dirty="0"/>
            </a:br>
            <a:endParaRPr lang="en-IN" dirty="0"/>
          </a:p>
        </p:txBody>
      </p:sp>
      <p:sp>
        <p:nvSpPr>
          <p:cNvPr id="3" name="Content Placeholder 2"/>
          <p:cNvSpPr>
            <a:spLocks noGrp="1"/>
          </p:cNvSpPr>
          <p:nvPr>
            <p:ph idx="1"/>
          </p:nvPr>
        </p:nvSpPr>
        <p:spPr>
          <a:xfrm>
            <a:off x="402336" y="1825625"/>
            <a:ext cx="11585448" cy="4351338"/>
          </a:xfrm>
        </p:spPr>
        <p:txBody>
          <a:bodyPr>
            <a:normAutofit/>
          </a:bodyPr>
          <a:lstStyle/>
          <a:p>
            <a:pPr lvl="0"/>
            <a:r>
              <a:rPr lang="en-IN" b="1" dirty="0" smtClean="0"/>
              <a:t>Standardization</a:t>
            </a:r>
            <a:r>
              <a:rPr lang="en-IN" b="1" dirty="0"/>
              <a:t>:</a:t>
            </a:r>
            <a:endParaRPr lang="en-IN" sz="2400" dirty="0"/>
          </a:p>
          <a:p>
            <a:pPr lvl="1"/>
            <a:r>
              <a:rPr lang="en-IN" dirty="0"/>
              <a:t>Provides a common language for describing APIs, ensuring consistency across services.</a:t>
            </a:r>
            <a:endParaRPr lang="en-IN" sz="2000" dirty="0"/>
          </a:p>
          <a:p>
            <a:pPr lvl="0"/>
            <a:r>
              <a:rPr lang="en-IN" b="1" dirty="0"/>
              <a:t>Automated Documentation:</a:t>
            </a:r>
            <a:endParaRPr lang="en-IN" sz="2400" dirty="0"/>
          </a:p>
          <a:p>
            <a:pPr lvl="1"/>
            <a:r>
              <a:rPr lang="en-IN" dirty="0"/>
              <a:t>Generates up-to-date documentation automatically from the API definition.</a:t>
            </a:r>
            <a:endParaRPr lang="en-IN" sz="2000" dirty="0"/>
          </a:p>
          <a:p>
            <a:pPr lvl="0"/>
            <a:r>
              <a:rPr lang="en-IN" b="1" dirty="0"/>
              <a:t>Developer Experience:</a:t>
            </a:r>
            <a:endParaRPr lang="en-IN" sz="2400" dirty="0"/>
          </a:p>
          <a:p>
            <a:pPr lvl="1"/>
            <a:r>
              <a:rPr lang="en-IN" dirty="0"/>
              <a:t>Interactive documentation allows developers to test APIs directly from the browser.</a:t>
            </a:r>
            <a:endParaRPr lang="en-IN" sz="2000" dirty="0"/>
          </a:p>
          <a:p>
            <a:pPr lvl="0"/>
            <a:r>
              <a:rPr lang="en-IN" b="1" dirty="0"/>
              <a:t>Code Generation:</a:t>
            </a:r>
            <a:endParaRPr lang="en-IN" sz="2400" dirty="0"/>
          </a:p>
          <a:p>
            <a:pPr lvl="1"/>
            <a:r>
              <a:rPr lang="en-IN" dirty="0"/>
              <a:t>Accelerates development by generating client SDKs and server stubs.</a:t>
            </a:r>
            <a:endParaRPr lang="en-IN" sz="2000" dirty="0"/>
          </a:p>
          <a:p>
            <a:endParaRPr lang="en-IN" dirty="0"/>
          </a:p>
        </p:txBody>
      </p:sp>
    </p:spTree>
    <p:extLst>
      <p:ext uri="{BB962C8B-B14F-4D97-AF65-F5344CB8AC3E}">
        <p14:creationId xmlns:p14="http://schemas.microsoft.com/office/powerpoint/2010/main" val="304184379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Swagger Editor</a:t>
            </a:r>
            <a:r>
              <a:rPr lang="en-IN" dirty="0"/>
              <a:t/>
            </a:r>
            <a:br>
              <a:rPr lang="en-IN" dirty="0"/>
            </a:br>
            <a:endParaRPr lang="en-IN" dirty="0"/>
          </a:p>
        </p:txBody>
      </p:sp>
      <p:sp>
        <p:nvSpPr>
          <p:cNvPr id="3" name="Content Placeholder 2"/>
          <p:cNvSpPr>
            <a:spLocks noGrp="1"/>
          </p:cNvSpPr>
          <p:nvPr>
            <p:ph idx="1"/>
          </p:nvPr>
        </p:nvSpPr>
        <p:spPr>
          <a:xfrm>
            <a:off x="393192" y="1344168"/>
            <a:ext cx="11329416" cy="5074920"/>
          </a:xfrm>
        </p:spPr>
        <p:txBody>
          <a:bodyPr>
            <a:normAutofit lnSpcReduction="10000"/>
          </a:bodyPr>
          <a:lstStyle/>
          <a:p>
            <a:pPr marL="0" indent="0">
              <a:buNone/>
            </a:pPr>
            <a:r>
              <a:rPr lang="en-IN" b="1" dirty="0"/>
              <a:t>Overview</a:t>
            </a:r>
            <a:endParaRPr lang="en-IN" dirty="0"/>
          </a:p>
          <a:p>
            <a:pPr marL="457200" lvl="1" indent="0">
              <a:buNone/>
            </a:pPr>
            <a:r>
              <a:rPr lang="en-IN" dirty="0"/>
              <a:t>Swagger Editor is a powerful tool that allows you to write and edit </a:t>
            </a:r>
            <a:r>
              <a:rPr lang="en-IN" dirty="0" err="1"/>
              <a:t>OpenAPI</a:t>
            </a:r>
            <a:r>
              <a:rPr lang="en-IN" dirty="0"/>
              <a:t> Specifications in YAML or JSON format. It provides real-time error feedback and renders the API documentation side-by-side</a:t>
            </a:r>
            <a:r>
              <a:rPr lang="en-IN" dirty="0" smtClean="0"/>
              <a:t>.</a:t>
            </a:r>
          </a:p>
          <a:p>
            <a:pPr marL="0" indent="0">
              <a:buNone/>
            </a:pPr>
            <a:r>
              <a:rPr lang="en-IN" b="1" dirty="0"/>
              <a:t>Features</a:t>
            </a:r>
            <a:endParaRPr lang="en-IN" sz="2000" dirty="0"/>
          </a:p>
          <a:p>
            <a:pPr marL="457200" lvl="1" indent="0">
              <a:buNone/>
            </a:pPr>
            <a:r>
              <a:rPr lang="en-IN" b="1" dirty="0"/>
              <a:t>Live Preview:</a:t>
            </a:r>
            <a:endParaRPr lang="en-IN" sz="2000" dirty="0"/>
          </a:p>
          <a:p>
            <a:pPr marL="914400" lvl="2" indent="0">
              <a:buNone/>
            </a:pPr>
            <a:r>
              <a:rPr lang="en-IN" dirty="0"/>
              <a:t>As you write the API definition, Swagger Editor provides an immediate preview of the documentation.</a:t>
            </a:r>
            <a:endParaRPr lang="en-IN" sz="1600" dirty="0"/>
          </a:p>
          <a:p>
            <a:pPr marL="457200" lvl="1" indent="0">
              <a:buNone/>
            </a:pPr>
            <a:r>
              <a:rPr lang="en-IN" b="1" dirty="0"/>
              <a:t>Syntax Highlighting and Validation:</a:t>
            </a:r>
            <a:endParaRPr lang="en-IN" sz="2000" dirty="0"/>
          </a:p>
          <a:p>
            <a:pPr marL="914400" lvl="2" indent="0">
              <a:buNone/>
            </a:pPr>
            <a:r>
              <a:rPr lang="en-IN" dirty="0"/>
              <a:t>Detects syntax errors and provides real-time feedback.</a:t>
            </a:r>
            <a:endParaRPr lang="en-IN" sz="1600" dirty="0"/>
          </a:p>
          <a:p>
            <a:pPr marL="457200" lvl="1" indent="0">
              <a:buNone/>
            </a:pPr>
            <a:r>
              <a:rPr lang="en-IN" b="1" dirty="0"/>
              <a:t>Autocomplete:</a:t>
            </a:r>
            <a:endParaRPr lang="en-IN" sz="2000" dirty="0"/>
          </a:p>
          <a:p>
            <a:pPr marL="914400" lvl="2" indent="0">
              <a:buNone/>
            </a:pPr>
            <a:r>
              <a:rPr lang="en-IN" dirty="0"/>
              <a:t>Offers intelligent suggestions to speed up the writing process.</a:t>
            </a:r>
            <a:endParaRPr lang="en-IN" sz="1600" dirty="0"/>
          </a:p>
          <a:p>
            <a:pPr marL="457200" lvl="1" indent="0">
              <a:buNone/>
            </a:pPr>
            <a:r>
              <a:rPr lang="en-IN" b="1" dirty="0"/>
              <a:t>Import and Export:</a:t>
            </a:r>
            <a:endParaRPr lang="en-IN" sz="2000" dirty="0"/>
          </a:p>
          <a:p>
            <a:pPr marL="457200" lvl="1" indent="0">
              <a:buNone/>
            </a:pPr>
            <a:r>
              <a:rPr lang="en-IN" dirty="0" smtClean="0"/>
              <a:t>	Supports </a:t>
            </a:r>
            <a:r>
              <a:rPr lang="en-IN" dirty="0"/>
              <a:t>importing existing API definitions and exporting your work.</a:t>
            </a:r>
          </a:p>
        </p:txBody>
      </p:sp>
    </p:spTree>
    <p:extLst>
      <p:ext uri="{BB962C8B-B14F-4D97-AF65-F5344CB8AC3E}">
        <p14:creationId xmlns:p14="http://schemas.microsoft.com/office/powerpoint/2010/main" val="16253759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Getting Started with Swagger Editor</a:t>
            </a:r>
            <a:r>
              <a:rPr lang="en-IN" sz="3600" dirty="0"/>
              <a:t/>
            </a:r>
            <a:br>
              <a:rPr lang="en-IN" sz="3600" dirty="0"/>
            </a:br>
            <a:endParaRPr lang="en-IN" dirty="0"/>
          </a:p>
        </p:txBody>
      </p:sp>
      <p:sp>
        <p:nvSpPr>
          <p:cNvPr id="3" name="Content Placeholder 2"/>
          <p:cNvSpPr>
            <a:spLocks noGrp="1"/>
          </p:cNvSpPr>
          <p:nvPr>
            <p:ph idx="1"/>
          </p:nvPr>
        </p:nvSpPr>
        <p:spPr>
          <a:xfrm>
            <a:off x="484632" y="1307592"/>
            <a:ext cx="11503152" cy="4869371"/>
          </a:xfrm>
        </p:spPr>
        <p:txBody>
          <a:bodyPr>
            <a:normAutofit fontScale="92500" lnSpcReduction="10000"/>
          </a:bodyPr>
          <a:lstStyle/>
          <a:p>
            <a:pPr marL="0" indent="0">
              <a:buNone/>
            </a:pPr>
            <a:r>
              <a:rPr lang="en-IN" b="1" dirty="0" smtClean="0"/>
              <a:t>Online </a:t>
            </a:r>
            <a:r>
              <a:rPr lang="en-IN" b="1" dirty="0"/>
              <a:t>Version</a:t>
            </a:r>
            <a:endParaRPr lang="en-IN" sz="2400" dirty="0"/>
          </a:p>
          <a:p>
            <a:pPr marL="457200" lvl="1" indent="0">
              <a:buNone/>
            </a:pPr>
            <a:r>
              <a:rPr lang="en-IN" dirty="0"/>
              <a:t>Access the online Swagger Editor at editor.swagger.io.</a:t>
            </a:r>
            <a:endParaRPr lang="en-IN" sz="2000" dirty="0"/>
          </a:p>
          <a:p>
            <a:pPr marL="457200" lvl="1" indent="0">
              <a:buNone/>
            </a:pPr>
            <a:r>
              <a:rPr lang="en-IN" dirty="0"/>
              <a:t>No installation required; start writing your API definition immediately.</a:t>
            </a:r>
            <a:endParaRPr lang="en-IN" sz="2000" dirty="0"/>
          </a:p>
          <a:p>
            <a:pPr marL="0" indent="0">
              <a:buNone/>
            </a:pPr>
            <a:r>
              <a:rPr lang="en-IN" b="1" dirty="0"/>
              <a:t>Local Installation</a:t>
            </a:r>
            <a:endParaRPr lang="en-IN" sz="2400" dirty="0"/>
          </a:p>
          <a:p>
            <a:pPr marL="457200" lvl="1" indent="0">
              <a:buNone/>
            </a:pPr>
            <a:r>
              <a:rPr lang="en-IN" b="1" dirty="0"/>
              <a:t>Prerequisites:</a:t>
            </a:r>
            <a:endParaRPr lang="en-IN" sz="2000" dirty="0"/>
          </a:p>
          <a:p>
            <a:pPr marL="914400" lvl="2" indent="0">
              <a:buNone/>
            </a:pPr>
            <a:r>
              <a:rPr lang="en-IN" dirty="0"/>
              <a:t>Node.js and </a:t>
            </a:r>
            <a:r>
              <a:rPr lang="en-IN" dirty="0" err="1"/>
              <a:t>npm</a:t>
            </a:r>
            <a:r>
              <a:rPr lang="en-IN" dirty="0"/>
              <a:t> installed on your machine.</a:t>
            </a:r>
            <a:endParaRPr lang="en-IN" sz="1600" dirty="0"/>
          </a:p>
          <a:p>
            <a:pPr marL="457200" lvl="1" indent="0">
              <a:buNone/>
            </a:pPr>
            <a:r>
              <a:rPr lang="en-IN" b="1" dirty="0"/>
              <a:t>Installation Steps:</a:t>
            </a:r>
            <a:endParaRPr lang="en-IN" sz="2000" dirty="0"/>
          </a:p>
          <a:p>
            <a:pPr marL="914400" lvl="2" indent="0">
              <a:buNone/>
            </a:pPr>
            <a:r>
              <a:rPr lang="en-IN" dirty="0" smtClean="0"/>
              <a:t>http-server</a:t>
            </a:r>
            <a:endParaRPr lang="en-IN" sz="2800" dirty="0" smtClean="0"/>
          </a:p>
          <a:p>
            <a:pPr marL="914400" lvl="2" indent="0">
              <a:buNone/>
            </a:pPr>
            <a:r>
              <a:rPr lang="en-IN" dirty="0" smtClean="0"/>
              <a:t>git </a:t>
            </a:r>
            <a:r>
              <a:rPr lang="en-IN" dirty="0"/>
              <a:t>clone https://github.com/swagger-api/swagger-editor.git</a:t>
            </a:r>
            <a:endParaRPr lang="en-IN" sz="2800" dirty="0"/>
          </a:p>
          <a:p>
            <a:pPr marL="914400" lvl="2" indent="0">
              <a:buNone/>
            </a:pPr>
            <a:r>
              <a:rPr lang="en-IN" dirty="0"/>
              <a:t>cd swagger-editor</a:t>
            </a:r>
            <a:endParaRPr lang="en-IN" sz="2800" dirty="0"/>
          </a:p>
          <a:p>
            <a:pPr marL="914400" lvl="2" indent="0">
              <a:buNone/>
            </a:pPr>
            <a:r>
              <a:rPr lang="en-IN" dirty="0" err="1"/>
              <a:t>npm</a:t>
            </a:r>
            <a:r>
              <a:rPr lang="en-IN" dirty="0"/>
              <a:t> install</a:t>
            </a:r>
            <a:endParaRPr lang="en-IN" sz="2800" dirty="0"/>
          </a:p>
          <a:p>
            <a:pPr marL="914400" lvl="2" indent="0">
              <a:buNone/>
            </a:pPr>
            <a:r>
              <a:rPr lang="en-IN" dirty="0" err="1"/>
              <a:t>npm</a:t>
            </a:r>
            <a:r>
              <a:rPr lang="en-IN" dirty="0"/>
              <a:t> run build</a:t>
            </a:r>
            <a:endParaRPr lang="en-IN" sz="2800" dirty="0"/>
          </a:p>
          <a:p>
            <a:pPr marL="914400" lvl="2" indent="0">
              <a:buNone/>
            </a:pPr>
            <a:r>
              <a:rPr lang="en-IN" dirty="0"/>
              <a:t>http-server </a:t>
            </a:r>
            <a:r>
              <a:rPr lang="en-IN" dirty="0" err="1"/>
              <a:t>dist</a:t>
            </a:r>
            <a:endParaRPr lang="en-IN" sz="2800" dirty="0"/>
          </a:p>
          <a:p>
            <a:pPr marL="457200" lvl="1" indent="0">
              <a:buNone/>
            </a:pPr>
            <a:r>
              <a:rPr lang="en-IN" dirty="0"/>
              <a:t>Open </a:t>
            </a:r>
            <a:r>
              <a:rPr lang="en-IN" sz="1600" dirty="0"/>
              <a:t>http://localhost:8080</a:t>
            </a:r>
            <a:r>
              <a:rPr lang="en-IN" dirty="0"/>
              <a:t> in your browser.</a:t>
            </a:r>
            <a:endParaRPr lang="en-IN" sz="2000" dirty="0"/>
          </a:p>
          <a:p>
            <a:endParaRPr lang="en-IN" dirty="0"/>
          </a:p>
        </p:txBody>
      </p:sp>
    </p:spTree>
    <p:extLst>
      <p:ext uri="{BB962C8B-B14F-4D97-AF65-F5344CB8AC3E}">
        <p14:creationId xmlns:p14="http://schemas.microsoft.com/office/powerpoint/2010/main" val="38660458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Writing an API Definition</a:t>
            </a:r>
            <a:endParaRPr lang="en-IN" dirty="0"/>
          </a:p>
        </p:txBody>
      </p:sp>
      <p:sp>
        <p:nvSpPr>
          <p:cNvPr id="3" name="Content Placeholder 2"/>
          <p:cNvSpPr>
            <a:spLocks noGrp="1"/>
          </p:cNvSpPr>
          <p:nvPr>
            <p:ph idx="1"/>
          </p:nvPr>
        </p:nvSpPr>
        <p:spPr>
          <a:xfrm>
            <a:off x="100584" y="1508760"/>
            <a:ext cx="11253216" cy="4668203"/>
          </a:xfrm>
        </p:spPr>
        <p:txBody>
          <a:bodyPr>
            <a:normAutofit/>
          </a:bodyPr>
          <a:lstStyle/>
          <a:p>
            <a:endParaRPr lang="en-IN" dirty="0"/>
          </a:p>
          <a:p>
            <a:pPr marL="0" indent="0">
              <a:buNone/>
            </a:pPr>
            <a:r>
              <a:rPr lang="en-IN" b="1" dirty="0"/>
              <a:t>Basic Structure</a:t>
            </a:r>
            <a:endParaRPr lang="en-IN" dirty="0"/>
          </a:p>
          <a:p>
            <a:pPr marL="0" indent="0">
              <a:buNone/>
            </a:pPr>
            <a:r>
              <a:rPr lang="en-IN" dirty="0"/>
              <a:t>An </a:t>
            </a:r>
            <a:r>
              <a:rPr lang="en-IN" dirty="0" err="1"/>
              <a:t>OpenAPI</a:t>
            </a:r>
            <a:r>
              <a:rPr lang="en-IN" dirty="0"/>
              <a:t> Specification has the following top-level elements:</a:t>
            </a:r>
          </a:p>
          <a:p>
            <a:pPr marL="457200" lvl="1" indent="0">
              <a:buNone/>
            </a:pPr>
            <a:r>
              <a:rPr lang="en-IN" dirty="0" err="1"/>
              <a:t>openapi</a:t>
            </a:r>
            <a:r>
              <a:rPr lang="en-IN" dirty="0"/>
              <a:t>: Version of the </a:t>
            </a:r>
            <a:r>
              <a:rPr lang="en-IN" dirty="0" err="1"/>
              <a:t>OpenAPI</a:t>
            </a:r>
            <a:r>
              <a:rPr lang="en-IN" dirty="0"/>
              <a:t> Specification (e.g., 3.0.0).</a:t>
            </a:r>
          </a:p>
          <a:p>
            <a:pPr marL="457200" lvl="1" indent="0">
              <a:buNone/>
            </a:pPr>
            <a:r>
              <a:rPr lang="en-IN" dirty="0"/>
              <a:t>info: Metadata about your API (title, version, description).</a:t>
            </a:r>
          </a:p>
          <a:p>
            <a:pPr marL="457200" lvl="1" indent="0">
              <a:buNone/>
            </a:pPr>
            <a:r>
              <a:rPr lang="en-IN" dirty="0"/>
              <a:t>servers: Specifies the base URLs for the API.</a:t>
            </a:r>
          </a:p>
          <a:p>
            <a:pPr marL="457200" lvl="1" indent="0">
              <a:buNone/>
            </a:pPr>
            <a:r>
              <a:rPr lang="en-IN" dirty="0"/>
              <a:t>paths: Defines the available endpoints.</a:t>
            </a:r>
          </a:p>
          <a:p>
            <a:pPr marL="457200" lvl="1" indent="0">
              <a:buNone/>
            </a:pPr>
            <a:r>
              <a:rPr lang="en-IN" dirty="0"/>
              <a:t>components: Reusable schemas, parameters, responses, and more.</a:t>
            </a:r>
          </a:p>
          <a:p>
            <a:endParaRPr lang="en-IN" dirty="0"/>
          </a:p>
        </p:txBody>
      </p:sp>
      <p:sp>
        <p:nvSpPr>
          <p:cNvPr id="4" name="TextBox 3"/>
          <p:cNvSpPr txBox="1"/>
          <p:nvPr/>
        </p:nvSpPr>
        <p:spPr>
          <a:xfrm>
            <a:off x="6757416" y="630936"/>
            <a:ext cx="4457823" cy="5909310"/>
          </a:xfrm>
          <a:prstGeom prst="rect">
            <a:avLst/>
          </a:prstGeom>
          <a:solidFill>
            <a:schemeClr val="accent4">
              <a:lumMod val="40000"/>
              <a:lumOff val="60000"/>
            </a:schemeClr>
          </a:solidFill>
        </p:spPr>
        <p:txBody>
          <a:bodyPr wrap="none" rtlCol="0">
            <a:spAutoFit/>
          </a:bodyPr>
          <a:lstStyle/>
          <a:p>
            <a:r>
              <a:rPr lang="en-IN" b="1" dirty="0"/>
              <a:t>Example</a:t>
            </a:r>
            <a:endParaRPr lang="en-IN" dirty="0"/>
          </a:p>
          <a:p>
            <a:r>
              <a:rPr lang="en-IN" dirty="0" err="1"/>
              <a:t>openapi</a:t>
            </a:r>
            <a:r>
              <a:rPr lang="en-IN" dirty="0"/>
              <a:t>: 3.0.0</a:t>
            </a:r>
          </a:p>
          <a:p>
            <a:r>
              <a:rPr lang="en-IN" dirty="0"/>
              <a:t>info:</a:t>
            </a:r>
          </a:p>
          <a:p>
            <a:r>
              <a:rPr lang="en-IN" dirty="0"/>
              <a:t>  title: Sample API</a:t>
            </a:r>
          </a:p>
          <a:p>
            <a:r>
              <a:rPr lang="en-IN" dirty="0"/>
              <a:t>  version: 1.0.0</a:t>
            </a:r>
          </a:p>
          <a:p>
            <a:r>
              <a:rPr lang="en-IN" dirty="0"/>
              <a:t>servers:</a:t>
            </a:r>
          </a:p>
          <a:p>
            <a:r>
              <a:rPr lang="en-IN" dirty="0"/>
              <a:t>  - url: https://api.example.com/v1</a:t>
            </a:r>
          </a:p>
          <a:p>
            <a:r>
              <a:rPr lang="en-IN" dirty="0"/>
              <a:t>paths:</a:t>
            </a:r>
          </a:p>
          <a:p>
            <a:r>
              <a:rPr lang="en-IN" dirty="0"/>
              <a:t>  /users:</a:t>
            </a:r>
          </a:p>
          <a:p>
            <a:r>
              <a:rPr lang="en-IN" dirty="0"/>
              <a:t>    get:</a:t>
            </a:r>
          </a:p>
          <a:p>
            <a:r>
              <a:rPr lang="en-IN" dirty="0"/>
              <a:t>      summary: Retrieves a list of users</a:t>
            </a:r>
          </a:p>
          <a:p>
            <a:r>
              <a:rPr lang="en-IN" dirty="0"/>
              <a:t>      responses:</a:t>
            </a:r>
          </a:p>
          <a:p>
            <a:r>
              <a:rPr lang="en-IN" dirty="0"/>
              <a:t>        '200':</a:t>
            </a:r>
          </a:p>
          <a:p>
            <a:r>
              <a:rPr lang="en-IN" dirty="0"/>
              <a:t>          description: A JSON array of user names</a:t>
            </a:r>
          </a:p>
          <a:p>
            <a:r>
              <a:rPr lang="en-IN" dirty="0"/>
              <a:t>          content:</a:t>
            </a:r>
          </a:p>
          <a:p>
            <a:r>
              <a:rPr lang="en-IN" dirty="0"/>
              <a:t>            application/</a:t>
            </a:r>
            <a:r>
              <a:rPr lang="en-IN" dirty="0" err="1"/>
              <a:t>json</a:t>
            </a:r>
            <a:r>
              <a:rPr lang="en-IN" dirty="0"/>
              <a:t>:</a:t>
            </a:r>
          </a:p>
          <a:p>
            <a:r>
              <a:rPr lang="en-IN" dirty="0"/>
              <a:t>              schema:</a:t>
            </a:r>
          </a:p>
          <a:p>
            <a:r>
              <a:rPr lang="en-IN" dirty="0"/>
              <a:t>                type: array</a:t>
            </a:r>
          </a:p>
          <a:p>
            <a:r>
              <a:rPr lang="en-IN" dirty="0"/>
              <a:t>                items:</a:t>
            </a:r>
          </a:p>
          <a:p>
            <a:r>
              <a:rPr lang="en-IN" dirty="0"/>
              <a:t>                  type: string</a:t>
            </a:r>
          </a:p>
          <a:p>
            <a:endParaRPr lang="en-IN" dirty="0"/>
          </a:p>
        </p:txBody>
      </p:sp>
    </p:spTree>
    <p:extLst>
      <p:ext uri="{BB962C8B-B14F-4D97-AF65-F5344CB8AC3E}">
        <p14:creationId xmlns:p14="http://schemas.microsoft.com/office/powerpoint/2010/main" val="364045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down)">
                                      <p:cBhvr>
                                        <p:cTn id="21" dur="500"/>
                                        <p:tgtEl>
                                          <p:spTgt spid="3">
                                            <p:txEl>
                                              <p:pRg st="5" end="5"/>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wipe(down)">
                                      <p:cBhvr>
                                        <p:cTn id="24" dur="500"/>
                                        <p:tgtEl>
                                          <p:spTgt spid="3">
                                            <p:txEl>
                                              <p:pRg st="6" end="6"/>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9185"/>
            <a:ext cx="11353800" cy="365760"/>
          </a:xfrm>
        </p:spPr>
        <p:txBody>
          <a:bodyPr>
            <a:normAutofit fontScale="90000"/>
          </a:bodyPr>
          <a:lstStyle/>
          <a:p>
            <a:r>
              <a:rPr lang="en-IN" b="1" dirty="0"/>
              <a:t>Advanced Features</a:t>
            </a:r>
            <a:r>
              <a:rPr lang="en-IN" dirty="0"/>
              <a:t/>
            </a:r>
            <a:br>
              <a:rPr lang="en-IN" dirty="0"/>
            </a:br>
            <a:endParaRPr lang="en-IN" dirty="0"/>
          </a:p>
        </p:txBody>
      </p:sp>
      <p:sp>
        <p:nvSpPr>
          <p:cNvPr id="3" name="Content Placeholder 2"/>
          <p:cNvSpPr>
            <a:spLocks noGrp="1"/>
          </p:cNvSpPr>
          <p:nvPr>
            <p:ph idx="1"/>
          </p:nvPr>
        </p:nvSpPr>
        <p:spPr>
          <a:xfrm>
            <a:off x="100584" y="1825625"/>
            <a:ext cx="3090672" cy="4351338"/>
          </a:xfrm>
          <a:solidFill>
            <a:schemeClr val="bg1">
              <a:lumMod val="95000"/>
            </a:schemeClr>
          </a:solidFill>
        </p:spPr>
        <p:txBody>
          <a:bodyPr>
            <a:normAutofit fontScale="55000" lnSpcReduction="20000"/>
          </a:bodyPr>
          <a:lstStyle/>
          <a:p>
            <a:pPr marL="0" lvl="0" indent="0">
              <a:buNone/>
            </a:pPr>
            <a:r>
              <a:rPr lang="en-IN" b="1" dirty="0" smtClean="0"/>
              <a:t>Path </a:t>
            </a:r>
            <a:r>
              <a:rPr lang="en-IN" b="1" dirty="0"/>
              <a:t>Parameters:</a:t>
            </a:r>
            <a:endParaRPr lang="en-IN" dirty="0"/>
          </a:p>
          <a:p>
            <a:pPr marL="0" indent="0">
              <a:buNone/>
            </a:pPr>
            <a:r>
              <a:rPr lang="en-IN" dirty="0" smtClean="0"/>
              <a:t>/</a:t>
            </a:r>
            <a:r>
              <a:rPr lang="en-IN" dirty="0"/>
              <a:t>users/{</a:t>
            </a:r>
            <a:r>
              <a:rPr lang="en-IN" dirty="0" err="1"/>
              <a:t>userId</a:t>
            </a:r>
            <a:r>
              <a:rPr lang="en-IN" dirty="0"/>
              <a:t>}:</a:t>
            </a:r>
          </a:p>
          <a:p>
            <a:pPr marL="0" indent="0">
              <a:buNone/>
            </a:pPr>
            <a:r>
              <a:rPr lang="en-IN" dirty="0"/>
              <a:t>  get:</a:t>
            </a:r>
          </a:p>
          <a:p>
            <a:pPr marL="0" indent="0">
              <a:buNone/>
            </a:pPr>
            <a:r>
              <a:rPr lang="en-IN" dirty="0"/>
              <a:t>    summary: Retrieves a user by ID</a:t>
            </a:r>
          </a:p>
          <a:p>
            <a:pPr marL="0" indent="0">
              <a:buNone/>
            </a:pPr>
            <a:r>
              <a:rPr lang="en-IN" dirty="0"/>
              <a:t>    parameters:</a:t>
            </a:r>
          </a:p>
          <a:p>
            <a:pPr marL="0" indent="0">
              <a:buNone/>
            </a:pPr>
            <a:r>
              <a:rPr lang="en-IN" dirty="0"/>
              <a:t>      - name: </a:t>
            </a:r>
            <a:r>
              <a:rPr lang="en-IN" dirty="0" err="1"/>
              <a:t>userId</a:t>
            </a:r>
            <a:endParaRPr lang="en-IN" dirty="0"/>
          </a:p>
          <a:p>
            <a:pPr marL="0" indent="0">
              <a:buNone/>
            </a:pPr>
            <a:r>
              <a:rPr lang="en-IN" dirty="0"/>
              <a:t>        in: path</a:t>
            </a:r>
          </a:p>
          <a:p>
            <a:pPr marL="0" indent="0">
              <a:buNone/>
            </a:pPr>
            <a:r>
              <a:rPr lang="en-IN" dirty="0"/>
              <a:t>        required: true</a:t>
            </a:r>
          </a:p>
          <a:p>
            <a:pPr marL="0" indent="0">
              <a:buNone/>
            </a:pPr>
            <a:r>
              <a:rPr lang="en-IN" dirty="0"/>
              <a:t>        schema:</a:t>
            </a:r>
          </a:p>
          <a:p>
            <a:pPr marL="0" indent="0">
              <a:buNone/>
            </a:pPr>
            <a:r>
              <a:rPr lang="en-IN" dirty="0"/>
              <a:t>          type: integer</a:t>
            </a:r>
          </a:p>
          <a:p>
            <a:pPr marL="0" indent="0">
              <a:buNone/>
            </a:pPr>
            <a:r>
              <a:rPr lang="en-IN" dirty="0"/>
              <a:t>    responses:</a:t>
            </a:r>
          </a:p>
          <a:p>
            <a:pPr marL="0" indent="0">
              <a:buNone/>
            </a:pPr>
            <a:r>
              <a:rPr lang="en-IN" dirty="0"/>
              <a:t>      '200':</a:t>
            </a:r>
          </a:p>
          <a:p>
            <a:pPr marL="0" indent="0">
              <a:buNone/>
            </a:pPr>
            <a:r>
              <a:rPr lang="en-IN" dirty="0"/>
              <a:t>        description: Successful </a:t>
            </a:r>
            <a:r>
              <a:rPr lang="en-IN" dirty="0" smtClean="0"/>
              <a:t>response</a:t>
            </a:r>
            <a:endParaRPr lang="en-IN" dirty="0"/>
          </a:p>
          <a:p>
            <a:pPr lvl="0"/>
            <a:endParaRPr lang="en-IN" dirty="0"/>
          </a:p>
          <a:p>
            <a:endParaRPr lang="en-IN" dirty="0"/>
          </a:p>
        </p:txBody>
      </p:sp>
      <p:sp>
        <p:nvSpPr>
          <p:cNvPr id="4" name="TextBox 3"/>
          <p:cNvSpPr txBox="1"/>
          <p:nvPr/>
        </p:nvSpPr>
        <p:spPr>
          <a:xfrm>
            <a:off x="2684456" y="369050"/>
            <a:ext cx="5120640" cy="3693319"/>
          </a:xfrm>
          <a:prstGeom prst="rect">
            <a:avLst/>
          </a:prstGeom>
          <a:solidFill>
            <a:schemeClr val="accent1">
              <a:lumMod val="40000"/>
              <a:lumOff val="60000"/>
            </a:schemeClr>
          </a:solidFill>
        </p:spPr>
        <p:txBody>
          <a:bodyPr wrap="square" rtlCol="0">
            <a:spAutoFit/>
          </a:bodyPr>
          <a:lstStyle/>
          <a:p>
            <a:pPr lvl="0"/>
            <a:r>
              <a:rPr lang="en-IN" b="1" dirty="0"/>
              <a:t>Query Parameters:</a:t>
            </a:r>
            <a:endParaRPr lang="en-IN" dirty="0"/>
          </a:p>
          <a:p>
            <a:r>
              <a:rPr lang="en-IN" dirty="0"/>
              <a:t>/users:</a:t>
            </a:r>
          </a:p>
          <a:p>
            <a:r>
              <a:rPr lang="en-IN" dirty="0"/>
              <a:t>  get:</a:t>
            </a:r>
          </a:p>
          <a:p>
            <a:r>
              <a:rPr lang="en-IN" dirty="0"/>
              <a:t>    summary: Retrieves users with optional filtering</a:t>
            </a:r>
          </a:p>
          <a:p>
            <a:r>
              <a:rPr lang="en-IN" dirty="0"/>
              <a:t>    parameters:</a:t>
            </a:r>
          </a:p>
          <a:p>
            <a:r>
              <a:rPr lang="en-IN" dirty="0"/>
              <a:t>      - name: role</a:t>
            </a:r>
          </a:p>
          <a:p>
            <a:r>
              <a:rPr lang="en-IN" dirty="0"/>
              <a:t>        in: query</a:t>
            </a:r>
          </a:p>
          <a:p>
            <a:r>
              <a:rPr lang="en-IN" dirty="0"/>
              <a:t>        schema:</a:t>
            </a:r>
          </a:p>
          <a:p>
            <a:r>
              <a:rPr lang="en-IN" dirty="0"/>
              <a:t>          type: string</a:t>
            </a:r>
          </a:p>
          <a:p>
            <a:r>
              <a:rPr lang="en-IN" dirty="0"/>
              <a:t>    responses:</a:t>
            </a:r>
          </a:p>
          <a:p>
            <a:r>
              <a:rPr lang="en-IN" dirty="0"/>
              <a:t>      '200':</a:t>
            </a:r>
          </a:p>
          <a:p>
            <a:r>
              <a:rPr lang="en-IN" dirty="0"/>
              <a:t>        description: Successful response</a:t>
            </a:r>
          </a:p>
          <a:p>
            <a:endParaRPr lang="en-IN" dirty="0"/>
          </a:p>
        </p:txBody>
      </p:sp>
      <p:sp>
        <p:nvSpPr>
          <p:cNvPr id="5" name="TextBox 4"/>
          <p:cNvSpPr txBox="1"/>
          <p:nvPr/>
        </p:nvSpPr>
        <p:spPr>
          <a:xfrm>
            <a:off x="7892727" y="-67203"/>
            <a:ext cx="4203330" cy="4247317"/>
          </a:xfrm>
          <a:prstGeom prst="rect">
            <a:avLst/>
          </a:prstGeom>
          <a:solidFill>
            <a:schemeClr val="accent4">
              <a:lumMod val="40000"/>
              <a:lumOff val="60000"/>
            </a:schemeClr>
          </a:solidFill>
        </p:spPr>
        <p:txBody>
          <a:bodyPr wrap="none" rtlCol="0">
            <a:spAutoFit/>
          </a:bodyPr>
          <a:lstStyle/>
          <a:p>
            <a:r>
              <a:rPr lang="en-IN" b="1" dirty="0"/>
              <a:t>Request and Response Bodies</a:t>
            </a:r>
            <a:endParaRPr lang="en-IN" dirty="0"/>
          </a:p>
          <a:p>
            <a:pPr lvl="0"/>
            <a:r>
              <a:rPr lang="en-IN" b="1" dirty="0"/>
              <a:t>Defining a Request Body:</a:t>
            </a:r>
            <a:endParaRPr lang="en-IN" dirty="0"/>
          </a:p>
          <a:p>
            <a:r>
              <a:rPr lang="en-IN" dirty="0"/>
              <a:t>/users:</a:t>
            </a:r>
          </a:p>
          <a:p>
            <a:r>
              <a:rPr lang="en-IN" dirty="0"/>
              <a:t>  post:</a:t>
            </a:r>
          </a:p>
          <a:p>
            <a:r>
              <a:rPr lang="en-IN" dirty="0"/>
              <a:t>    summary: Creates a new user</a:t>
            </a:r>
          </a:p>
          <a:p>
            <a:r>
              <a:rPr lang="en-IN" dirty="0"/>
              <a:t>    </a:t>
            </a:r>
            <a:r>
              <a:rPr lang="en-IN" dirty="0" err="1"/>
              <a:t>requestBody</a:t>
            </a:r>
            <a:r>
              <a:rPr lang="en-IN" dirty="0"/>
              <a:t>:</a:t>
            </a:r>
          </a:p>
          <a:p>
            <a:r>
              <a:rPr lang="en-IN" dirty="0"/>
              <a:t>      required: true</a:t>
            </a:r>
          </a:p>
          <a:p>
            <a:r>
              <a:rPr lang="en-IN" dirty="0"/>
              <a:t>      content:</a:t>
            </a:r>
          </a:p>
          <a:p>
            <a:r>
              <a:rPr lang="en-IN" dirty="0"/>
              <a:t>        application/</a:t>
            </a:r>
            <a:r>
              <a:rPr lang="en-IN" dirty="0" err="1"/>
              <a:t>json</a:t>
            </a:r>
            <a:r>
              <a:rPr lang="en-IN" dirty="0"/>
              <a:t>:</a:t>
            </a:r>
          </a:p>
          <a:p>
            <a:r>
              <a:rPr lang="en-IN" dirty="0"/>
              <a:t>          schema:</a:t>
            </a:r>
          </a:p>
          <a:p>
            <a:r>
              <a:rPr lang="en-IN" dirty="0"/>
              <a:t>            $ref: '#/components/schemas/User'</a:t>
            </a:r>
          </a:p>
          <a:p>
            <a:r>
              <a:rPr lang="en-IN" dirty="0"/>
              <a:t>    responses:</a:t>
            </a:r>
          </a:p>
          <a:p>
            <a:r>
              <a:rPr lang="en-IN" dirty="0"/>
              <a:t>      '201':</a:t>
            </a:r>
          </a:p>
          <a:p>
            <a:r>
              <a:rPr lang="en-IN" dirty="0"/>
              <a:t>        description: User created</a:t>
            </a:r>
          </a:p>
          <a:p>
            <a:endParaRPr lang="en-IN" dirty="0"/>
          </a:p>
        </p:txBody>
      </p:sp>
      <p:sp>
        <p:nvSpPr>
          <p:cNvPr id="6" name="TextBox 5"/>
          <p:cNvSpPr txBox="1"/>
          <p:nvPr/>
        </p:nvSpPr>
        <p:spPr>
          <a:xfrm>
            <a:off x="4536879" y="2092087"/>
            <a:ext cx="3355848" cy="4524315"/>
          </a:xfrm>
          <a:prstGeom prst="rect">
            <a:avLst/>
          </a:prstGeom>
          <a:solidFill>
            <a:schemeClr val="accent6">
              <a:lumMod val="20000"/>
              <a:lumOff val="80000"/>
            </a:schemeClr>
          </a:solidFill>
        </p:spPr>
        <p:txBody>
          <a:bodyPr wrap="square" rtlCol="0">
            <a:spAutoFit/>
          </a:bodyPr>
          <a:lstStyle/>
          <a:p>
            <a:pPr lvl="0"/>
            <a:r>
              <a:rPr lang="en-IN" b="1" dirty="0"/>
              <a:t>Defining Components (Schemas):</a:t>
            </a:r>
            <a:endParaRPr lang="en-IN" dirty="0"/>
          </a:p>
          <a:p>
            <a:r>
              <a:rPr lang="en-IN" dirty="0"/>
              <a:t>components:</a:t>
            </a:r>
          </a:p>
          <a:p>
            <a:r>
              <a:rPr lang="en-IN" dirty="0"/>
              <a:t>  schemas:</a:t>
            </a:r>
          </a:p>
          <a:p>
            <a:r>
              <a:rPr lang="en-IN" dirty="0"/>
              <a:t>    User:</a:t>
            </a:r>
          </a:p>
          <a:p>
            <a:r>
              <a:rPr lang="en-IN" dirty="0"/>
              <a:t>      type: object</a:t>
            </a:r>
          </a:p>
          <a:p>
            <a:r>
              <a:rPr lang="en-IN" dirty="0"/>
              <a:t>      required:</a:t>
            </a:r>
          </a:p>
          <a:p>
            <a:r>
              <a:rPr lang="en-IN" dirty="0"/>
              <a:t>        - username</a:t>
            </a:r>
          </a:p>
          <a:p>
            <a:r>
              <a:rPr lang="en-IN" dirty="0"/>
              <a:t>        - email</a:t>
            </a:r>
          </a:p>
          <a:p>
            <a:r>
              <a:rPr lang="en-IN" dirty="0"/>
              <a:t>      properties:</a:t>
            </a:r>
          </a:p>
          <a:p>
            <a:r>
              <a:rPr lang="en-IN" dirty="0"/>
              <a:t>        username:</a:t>
            </a:r>
          </a:p>
          <a:p>
            <a:r>
              <a:rPr lang="en-IN" dirty="0"/>
              <a:t>          type: string</a:t>
            </a:r>
          </a:p>
          <a:p>
            <a:r>
              <a:rPr lang="en-IN" dirty="0"/>
              <a:t>        email:</a:t>
            </a:r>
          </a:p>
          <a:p>
            <a:r>
              <a:rPr lang="en-IN" dirty="0"/>
              <a:t>          type: string</a:t>
            </a:r>
          </a:p>
          <a:p>
            <a:r>
              <a:rPr lang="en-IN" dirty="0"/>
              <a:t>        role:</a:t>
            </a:r>
          </a:p>
          <a:p>
            <a:r>
              <a:rPr lang="en-IN" dirty="0"/>
              <a:t>          type: string</a:t>
            </a:r>
          </a:p>
          <a:p>
            <a:r>
              <a:rPr lang="en-IN" dirty="0"/>
              <a:t>          </a:t>
            </a:r>
            <a:r>
              <a:rPr lang="en-IN" dirty="0" err="1"/>
              <a:t>enum</a:t>
            </a:r>
            <a:r>
              <a:rPr lang="en-IN" dirty="0"/>
              <a:t>: [admin, user, guest]</a:t>
            </a:r>
          </a:p>
        </p:txBody>
      </p:sp>
      <p:sp>
        <p:nvSpPr>
          <p:cNvPr id="7" name="TextBox 6"/>
          <p:cNvSpPr txBox="1"/>
          <p:nvPr/>
        </p:nvSpPr>
        <p:spPr>
          <a:xfrm>
            <a:off x="329184" y="1410125"/>
            <a:ext cx="2126672" cy="646331"/>
          </a:xfrm>
          <a:prstGeom prst="rect">
            <a:avLst/>
          </a:prstGeom>
          <a:noFill/>
        </p:spPr>
        <p:txBody>
          <a:bodyPr wrap="none" rtlCol="0">
            <a:spAutoFit/>
          </a:bodyPr>
          <a:lstStyle/>
          <a:p>
            <a:r>
              <a:rPr lang="en-IN" b="1" dirty="0"/>
              <a:t>Defining Parameters</a:t>
            </a:r>
            <a:endParaRPr lang="en-IN" dirty="0"/>
          </a:p>
          <a:p>
            <a:endParaRPr lang="en-IN" dirty="0"/>
          </a:p>
        </p:txBody>
      </p:sp>
    </p:spTree>
    <p:extLst>
      <p:ext uri="{BB962C8B-B14F-4D97-AF65-F5344CB8AC3E}">
        <p14:creationId xmlns:p14="http://schemas.microsoft.com/office/powerpoint/2010/main" val="3062452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down)">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down)">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wipe(down)">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wipe(down)">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wipe(down)">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wipe(down)">
                                      <p:cBhvr>
                                        <p:cTn id="67" dur="5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wipe(down)">
                                      <p:cBhvr>
                                        <p:cTn id="72" dur="500"/>
                                        <p:tgtEl>
                                          <p:spTgt spid="3">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4"/>
                                        </p:tgtEl>
                                        <p:attrNameLst>
                                          <p:attrName>style.visibility</p:attrName>
                                        </p:attrNameLst>
                                      </p:cBhvr>
                                      <p:to>
                                        <p:strVal val="visible"/>
                                      </p:to>
                                    </p:set>
                                    <p:animEffect transition="in" filter="wipe(down)">
                                      <p:cBhvr>
                                        <p:cTn id="77" dur="500"/>
                                        <p:tgtEl>
                                          <p:spTgt spid="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5"/>
                                        </p:tgtEl>
                                        <p:attrNameLst>
                                          <p:attrName>style.visibility</p:attrName>
                                        </p:attrNameLst>
                                      </p:cBhvr>
                                      <p:to>
                                        <p:strVal val="visible"/>
                                      </p:to>
                                    </p:set>
                                    <p:animEffect transition="in" filter="wipe(down)">
                                      <p:cBhvr>
                                        <p:cTn id="82" dur="500"/>
                                        <p:tgtEl>
                                          <p:spTgt spid="5"/>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6"/>
                                        </p:tgtEl>
                                        <p:attrNameLst>
                                          <p:attrName>style.visibility</p:attrName>
                                        </p:attrNameLst>
                                      </p:cBhvr>
                                      <p:to>
                                        <p:strVal val="visible"/>
                                      </p:to>
                                    </p:set>
                                    <p:animEffect transition="in" filter="wipe(down)">
                                      <p:cBhvr>
                                        <p:cTn id="8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animBg="1"/>
      <p:bldP spid="5" grpId="0" animBg="1"/>
      <p:bldP spid="6"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Swagger UI</a:t>
            </a:r>
            <a:r>
              <a:rPr lang="en-IN" dirty="0"/>
              <a:t/>
            </a:r>
            <a:br>
              <a:rPr lang="en-IN" dirty="0"/>
            </a:br>
            <a:endParaRPr lang="en-IN" dirty="0"/>
          </a:p>
        </p:txBody>
      </p:sp>
      <p:sp>
        <p:nvSpPr>
          <p:cNvPr id="3" name="Content Placeholder 2"/>
          <p:cNvSpPr>
            <a:spLocks noGrp="1"/>
          </p:cNvSpPr>
          <p:nvPr>
            <p:ph idx="1"/>
          </p:nvPr>
        </p:nvSpPr>
        <p:spPr>
          <a:xfrm>
            <a:off x="493776" y="1389888"/>
            <a:ext cx="10860024" cy="4787075"/>
          </a:xfrm>
        </p:spPr>
        <p:txBody>
          <a:bodyPr>
            <a:normAutofit fontScale="92500" lnSpcReduction="10000"/>
          </a:bodyPr>
          <a:lstStyle/>
          <a:p>
            <a:pPr marL="0" indent="0">
              <a:buNone/>
            </a:pPr>
            <a:r>
              <a:rPr lang="en-IN" b="1" dirty="0"/>
              <a:t>Overview</a:t>
            </a:r>
            <a:endParaRPr lang="en-IN" dirty="0"/>
          </a:p>
          <a:p>
            <a:pPr marL="457200" lvl="1" indent="0">
              <a:buNone/>
            </a:pPr>
            <a:r>
              <a:rPr lang="en-IN" dirty="0"/>
              <a:t>Swagger UI is a collection of HTML, JavaScript, and CSS assets that dynamically generate beautiful documentation from an </a:t>
            </a:r>
            <a:r>
              <a:rPr lang="en-IN" dirty="0" err="1"/>
              <a:t>OpenAPI</a:t>
            </a:r>
            <a:r>
              <a:rPr lang="en-IN" dirty="0"/>
              <a:t> Specification. It provides an interactive interface where developers can visualize and interact with the API's resources without needing to understand the implementation logic</a:t>
            </a:r>
            <a:r>
              <a:rPr lang="en-IN" dirty="0" smtClean="0"/>
              <a:t>.</a:t>
            </a:r>
            <a:r>
              <a:rPr lang="en-IN" b="1" dirty="0"/>
              <a:t> </a:t>
            </a:r>
            <a:endParaRPr lang="en-IN" b="1" dirty="0" smtClean="0"/>
          </a:p>
          <a:p>
            <a:pPr marL="0" indent="0">
              <a:buNone/>
            </a:pPr>
            <a:r>
              <a:rPr lang="en-IN" b="1" dirty="0" smtClean="0"/>
              <a:t>Features</a:t>
            </a:r>
            <a:endParaRPr lang="en-IN" sz="2000" dirty="0"/>
          </a:p>
          <a:p>
            <a:pPr marL="457200" lvl="1" indent="0">
              <a:buNone/>
            </a:pPr>
            <a:r>
              <a:rPr lang="en-IN" b="1" dirty="0"/>
              <a:t>Interactive Documentation:</a:t>
            </a:r>
            <a:endParaRPr lang="en-IN" sz="2000" dirty="0"/>
          </a:p>
          <a:p>
            <a:pPr marL="914400" lvl="2" indent="0">
              <a:buNone/>
            </a:pPr>
            <a:r>
              <a:rPr lang="en-IN" dirty="0"/>
              <a:t>Test API endpoints directly from the documentation using the "Try it out" feature.</a:t>
            </a:r>
            <a:endParaRPr lang="en-IN" sz="1600" dirty="0"/>
          </a:p>
          <a:p>
            <a:pPr marL="457200" lvl="1" indent="0">
              <a:buNone/>
            </a:pPr>
            <a:r>
              <a:rPr lang="en-IN" b="1" dirty="0"/>
              <a:t>Customization:</a:t>
            </a:r>
            <a:endParaRPr lang="en-IN" sz="2000" dirty="0"/>
          </a:p>
          <a:p>
            <a:pPr marL="914400" lvl="2" indent="0">
              <a:buNone/>
            </a:pPr>
            <a:r>
              <a:rPr lang="en-IN" dirty="0"/>
              <a:t>Themes and layout customization to match branding.</a:t>
            </a:r>
            <a:endParaRPr lang="en-IN" sz="1600" dirty="0"/>
          </a:p>
          <a:p>
            <a:pPr marL="457200" lvl="1" indent="0">
              <a:buNone/>
            </a:pPr>
            <a:r>
              <a:rPr lang="en-IN" b="1" dirty="0"/>
              <a:t>Authentication Support:</a:t>
            </a:r>
            <a:endParaRPr lang="en-IN" sz="2000" dirty="0"/>
          </a:p>
          <a:p>
            <a:pPr marL="914400" lvl="2" indent="0">
              <a:buNone/>
            </a:pPr>
            <a:r>
              <a:rPr lang="en-IN" dirty="0"/>
              <a:t>Supports API keys, Basic </a:t>
            </a:r>
            <a:r>
              <a:rPr lang="en-IN" dirty="0" err="1"/>
              <a:t>Auth</a:t>
            </a:r>
            <a:r>
              <a:rPr lang="en-IN" dirty="0"/>
              <a:t>, OAuth2, and more for secured APIs.</a:t>
            </a:r>
            <a:endParaRPr lang="en-IN" sz="1600" dirty="0"/>
          </a:p>
          <a:p>
            <a:pPr marL="457200" lvl="1" indent="0">
              <a:buNone/>
            </a:pPr>
            <a:r>
              <a:rPr lang="en-IN" b="1" dirty="0"/>
              <a:t>Error Handling:</a:t>
            </a:r>
            <a:endParaRPr lang="en-IN" sz="2000" dirty="0"/>
          </a:p>
          <a:p>
            <a:pPr marL="457200" lvl="1" indent="0">
              <a:buNone/>
            </a:pPr>
            <a:r>
              <a:rPr lang="en-IN" dirty="0" smtClean="0"/>
              <a:t>	Provides </a:t>
            </a:r>
            <a:r>
              <a:rPr lang="en-IN" dirty="0"/>
              <a:t>clear error messages for invalid requests.</a:t>
            </a:r>
          </a:p>
        </p:txBody>
      </p:sp>
    </p:spTree>
    <p:extLst>
      <p:ext uri="{BB962C8B-B14F-4D97-AF65-F5344CB8AC3E}">
        <p14:creationId xmlns:p14="http://schemas.microsoft.com/office/powerpoint/2010/main" val="18670906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2297"/>
            <a:ext cx="10515600" cy="1078991"/>
          </a:xfrm>
        </p:spPr>
        <p:txBody>
          <a:bodyPr>
            <a:normAutofit fontScale="90000"/>
          </a:bodyPr>
          <a:lstStyle/>
          <a:p>
            <a:r>
              <a:rPr lang="en-IN" b="1" dirty="0"/>
              <a:t>Setting Up Swagger UI</a:t>
            </a:r>
            <a:r>
              <a:rPr lang="en-IN" sz="3600" dirty="0"/>
              <a:t/>
            </a:r>
            <a:br>
              <a:rPr lang="en-IN" sz="3600" dirty="0"/>
            </a:br>
            <a:endParaRPr lang="en-IN" dirty="0"/>
          </a:p>
        </p:txBody>
      </p:sp>
      <p:sp>
        <p:nvSpPr>
          <p:cNvPr id="3" name="Content Placeholder 2"/>
          <p:cNvSpPr>
            <a:spLocks noGrp="1"/>
          </p:cNvSpPr>
          <p:nvPr>
            <p:ph idx="1"/>
          </p:nvPr>
        </p:nvSpPr>
        <p:spPr>
          <a:xfrm>
            <a:off x="237744" y="859536"/>
            <a:ext cx="5010912" cy="5788152"/>
          </a:xfrm>
          <a:solidFill>
            <a:schemeClr val="accent6">
              <a:lumMod val="20000"/>
              <a:lumOff val="80000"/>
            </a:schemeClr>
          </a:solidFill>
        </p:spPr>
        <p:txBody>
          <a:bodyPr>
            <a:normAutofit fontScale="55000" lnSpcReduction="20000"/>
          </a:bodyPr>
          <a:lstStyle/>
          <a:p>
            <a:pPr marL="0" indent="0">
              <a:buNone/>
            </a:pPr>
            <a:r>
              <a:rPr lang="en-IN" b="1" dirty="0" smtClean="0"/>
              <a:t>Using </a:t>
            </a:r>
            <a:r>
              <a:rPr lang="en-IN" b="1" dirty="0"/>
              <a:t>the Official CDN</a:t>
            </a:r>
            <a:endParaRPr lang="en-IN" sz="2400" dirty="0"/>
          </a:p>
          <a:p>
            <a:pPr marL="0" lvl="0" indent="0">
              <a:buNone/>
            </a:pPr>
            <a:r>
              <a:rPr lang="en-IN" dirty="0"/>
              <a:t>Include Swagger UI in your HTML page:</a:t>
            </a:r>
            <a:endParaRPr lang="en-IN" sz="2400" dirty="0"/>
          </a:p>
          <a:p>
            <a:pPr marL="0" indent="0">
              <a:buNone/>
            </a:pPr>
            <a:r>
              <a:rPr lang="en-IN" dirty="0" smtClean="0"/>
              <a:t>&lt;!</a:t>
            </a:r>
            <a:r>
              <a:rPr lang="en-IN" dirty="0"/>
              <a:t>DOCTYPE html&gt;</a:t>
            </a:r>
            <a:endParaRPr lang="en-IN" sz="3600" dirty="0"/>
          </a:p>
          <a:p>
            <a:pPr marL="0" indent="0">
              <a:buNone/>
            </a:pPr>
            <a:r>
              <a:rPr lang="en-IN" dirty="0"/>
              <a:t>&lt;html </a:t>
            </a:r>
            <a:r>
              <a:rPr lang="en-IN" dirty="0" err="1"/>
              <a:t>lang</a:t>
            </a:r>
            <a:r>
              <a:rPr lang="en-IN" dirty="0"/>
              <a:t>="</a:t>
            </a:r>
            <a:r>
              <a:rPr lang="en-IN" dirty="0" err="1"/>
              <a:t>en</a:t>
            </a:r>
            <a:r>
              <a:rPr lang="en-IN" dirty="0"/>
              <a:t>"&gt;</a:t>
            </a:r>
            <a:endParaRPr lang="en-IN" sz="3600" dirty="0"/>
          </a:p>
          <a:p>
            <a:pPr marL="0" indent="0">
              <a:buNone/>
            </a:pPr>
            <a:r>
              <a:rPr lang="en-IN" dirty="0"/>
              <a:t>&lt;head&gt;</a:t>
            </a:r>
            <a:endParaRPr lang="en-IN" sz="3600" dirty="0"/>
          </a:p>
          <a:p>
            <a:pPr marL="0" indent="0">
              <a:buNone/>
            </a:pPr>
            <a:r>
              <a:rPr lang="en-IN" dirty="0"/>
              <a:t>  &lt;title&gt;Swagger UI&lt;/title&gt;</a:t>
            </a:r>
            <a:endParaRPr lang="en-IN" sz="3600" dirty="0"/>
          </a:p>
          <a:p>
            <a:pPr marL="0" indent="0">
              <a:buNone/>
            </a:pPr>
            <a:r>
              <a:rPr lang="en-IN" dirty="0"/>
              <a:t>  &lt;link </a:t>
            </a:r>
            <a:r>
              <a:rPr lang="en-IN" dirty="0" err="1"/>
              <a:t>href</a:t>
            </a:r>
            <a:r>
              <a:rPr lang="en-IN" dirty="0"/>
              <a:t>="https://unpkg.com/swagger-</a:t>
            </a:r>
            <a:r>
              <a:rPr lang="en-IN" dirty="0" err="1"/>
              <a:t>ui</a:t>
            </a:r>
            <a:r>
              <a:rPr lang="en-IN" dirty="0"/>
              <a:t>-</a:t>
            </a:r>
            <a:r>
              <a:rPr lang="en-IN" dirty="0" err="1"/>
              <a:t>dist</a:t>
            </a:r>
            <a:r>
              <a:rPr lang="en-IN" dirty="0"/>
              <a:t>/swagger-ui.css" </a:t>
            </a:r>
            <a:r>
              <a:rPr lang="en-IN" dirty="0" err="1"/>
              <a:t>rel</a:t>
            </a:r>
            <a:r>
              <a:rPr lang="en-IN" dirty="0"/>
              <a:t>="stylesheet"&gt;</a:t>
            </a:r>
            <a:endParaRPr lang="en-IN" sz="3600" dirty="0"/>
          </a:p>
          <a:p>
            <a:pPr marL="0" indent="0">
              <a:buNone/>
            </a:pPr>
            <a:r>
              <a:rPr lang="en-IN" dirty="0"/>
              <a:t>&lt;/head&gt;</a:t>
            </a:r>
            <a:endParaRPr lang="en-IN" sz="3600" dirty="0"/>
          </a:p>
          <a:p>
            <a:pPr marL="0" indent="0">
              <a:buNone/>
            </a:pPr>
            <a:r>
              <a:rPr lang="en-IN" dirty="0"/>
              <a:t>&lt;body&gt;</a:t>
            </a:r>
            <a:endParaRPr lang="en-IN" sz="3600" dirty="0"/>
          </a:p>
          <a:p>
            <a:pPr marL="0" indent="0">
              <a:buNone/>
            </a:pPr>
            <a:r>
              <a:rPr lang="en-IN" dirty="0"/>
              <a:t>  &lt;div id="swagger-</a:t>
            </a:r>
            <a:r>
              <a:rPr lang="en-IN" dirty="0" err="1"/>
              <a:t>ui</a:t>
            </a:r>
            <a:r>
              <a:rPr lang="en-IN" dirty="0"/>
              <a:t>"&gt;&lt;/div&gt;</a:t>
            </a:r>
            <a:endParaRPr lang="en-IN" sz="3600" dirty="0"/>
          </a:p>
          <a:p>
            <a:pPr marL="0" indent="0">
              <a:buNone/>
            </a:pPr>
            <a:r>
              <a:rPr lang="en-IN" dirty="0"/>
              <a:t>  &lt;script </a:t>
            </a:r>
            <a:r>
              <a:rPr lang="en-IN" dirty="0" err="1"/>
              <a:t>src</a:t>
            </a:r>
            <a:r>
              <a:rPr lang="en-IN" dirty="0"/>
              <a:t>="https://unpkg.com/swagger-</a:t>
            </a:r>
            <a:r>
              <a:rPr lang="en-IN" dirty="0" err="1"/>
              <a:t>ui</a:t>
            </a:r>
            <a:r>
              <a:rPr lang="en-IN" dirty="0"/>
              <a:t>-</a:t>
            </a:r>
            <a:r>
              <a:rPr lang="en-IN" dirty="0" err="1"/>
              <a:t>dist</a:t>
            </a:r>
            <a:r>
              <a:rPr lang="en-IN" dirty="0"/>
              <a:t>/swagger-ui-bundle.js"&gt;&lt;/script&gt;</a:t>
            </a:r>
            <a:endParaRPr lang="en-IN" sz="3600" dirty="0"/>
          </a:p>
          <a:p>
            <a:pPr marL="0" indent="0">
              <a:buNone/>
            </a:pPr>
            <a:r>
              <a:rPr lang="en-IN" dirty="0"/>
              <a:t>  &lt;script&gt;</a:t>
            </a:r>
            <a:endParaRPr lang="en-IN" sz="3600" dirty="0"/>
          </a:p>
          <a:p>
            <a:pPr marL="0" indent="0">
              <a:buNone/>
            </a:pPr>
            <a:r>
              <a:rPr lang="en-IN" dirty="0"/>
              <a:t>    </a:t>
            </a:r>
            <a:r>
              <a:rPr lang="en-IN" dirty="0" err="1"/>
              <a:t>const</a:t>
            </a:r>
            <a:r>
              <a:rPr lang="en-IN" dirty="0"/>
              <a:t> </a:t>
            </a:r>
            <a:r>
              <a:rPr lang="en-IN" dirty="0" err="1"/>
              <a:t>ui</a:t>
            </a:r>
            <a:r>
              <a:rPr lang="en-IN" dirty="0"/>
              <a:t> = </a:t>
            </a:r>
            <a:r>
              <a:rPr lang="en-IN" dirty="0" err="1"/>
              <a:t>SwaggerUIBundle</a:t>
            </a:r>
            <a:r>
              <a:rPr lang="en-IN" dirty="0"/>
              <a:t>({</a:t>
            </a:r>
            <a:endParaRPr lang="en-IN" sz="3600" dirty="0"/>
          </a:p>
          <a:p>
            <a:pPr marL="0" indent="0">
              <a:buNone/>
            </a:pPr>
            <a:r>
              <a:rPr lang="en-IN" dirty="0"/>
              <a:t>      url: 'https://api.example.com/</a:t>
            </a:r>
            <a:r>
              <a:rPr lang="en-IN" dirty="0" err="1"/>
              <a:t>openapi.yaml</a:t>
            </a:r>
            <a:r>
              <a:rPr lang="en-IN" dirty="0"/>
              <a:t>',</a:t>
            </a:r>
            <a:endParaRPr lang="en-IN" sz="3600" dirty="0"/>
          </a:p>
          <a:p>
            <a:pPr marL="0" indent="0">
              <a:buNone/>
            </a:pPr>
            <a:r>
              <a:rPr lang="en-IN" dirty="0"/>
              <a:t>      </a:t>
            </a:r>
            <a:r>
              <a:rPr lang="en-IN" dirty="0" err="1"/>
              <a:t>dom_id</a:t>
            </a:r>
            <a:r>
              <a:rPr lang="en-IN" dirty="0"/>
              <a:t>: '#swagger-</a:t>
            </a:r>
            <a:r>
              <a:rPr lang="en-IN" dirty="0" err="1"/>
              <a:t>ui</a:t>
            </a:r>
            <a:r>
              <a:rPr lang="en-IN" dirty="0"/>
              <a:t>',</a:t>
            </a:r>
            <a:endParaRPr lang="en-IN" sz="3600" dirty="0"/>
          </a:p>
          <a:p>
            <a:pPr marL="0" indent="0">
              <a:buNone/>
            </a:pPr>
            <a:r>
              <a:rPr lang="en-IN" dirty="0"/>
              <a:t>    })</a:t>
            </a:r>
            <a:endParaRPr lang="en-IN" sz="3600" dirty="0"/>
          </a:p>
          <a:p>
            <a:pPr marL="0" indent="0">
              <a:buNone/>
            </a:pPr>
            <a:r>
              <a:rPr lang="en-IN" dirty="0"/>
              <a:t>  &lt;/script&gt;</a:t>
            </a:r>
            <a:endParaRPr lang="en-IN" sz="3600" dirty="0"/>
          </a:p>
          <a:p>
            <a:pPr marL="0" indent="0">
              <a:buNone/>
            </a:pPr>
            <a:r>
              <a:rPr lang="en-IN" dirty="0"/>
              <a:t>&lt;/body&gt;</a:t>
            </a:r>
            <a:endParaRPr lang="en-IN" sz="3600" dirty="0"/>
          </a:p>
          <a:p>
            <a:pPr marL="0" indent="0">
              <a:buNone/>
            </a:pPr>
            <a:r>
              <a:rPr lang="en-IN" dirty="0"/>
              <a:t>&lt;/html&gt;</a:t>
            </a:r>
            <a:endParaRPr lang="en-IN" sz="3600" dirty="0"/>
          </a:p>
          <a:p>
            <a:endParaRPr lang="en-IN" dirty="0"/>
          </a:p>
        </p:txBody>
      </p:sp>
      <p:sp>
        <p:nvSpPr>
          <p:cNvPr id="4" name="TextBox 3"/>
          <p:cNvSpPr txBox="1"/>
          <p:nvPr/>
        </p:nvSpPr>
        <p:spPr>
          <a:xfrm>
            <a:off x="5385816" y="1408176"/>
            <a:ext cx="6367256" cy="3970318"/>
          </a:xfrm>
          <a:prstGeom prst="rect">
            <a:avLst/>
          </a:prstGeom>
          <a:solidFill>
            <a:schemeClr val="accent4">
              <a:lumMod val="40000"/>
              <a:lumOff val="60000"/>
            </a:schemeClr>
          </a:solidFill>
        </p:spPr>
        <p:txBody>
          <a:bodyPr wrap="none" rtlCol="0">
            <a:spAutoFit/>
          </a:bodyPr>
          <a:lstStyle/>
          <a:p>
            <a:r>
              <a:rPr lang="en-IN" b="1" dirty="0"/>
              <a:t>Hosting Locally</a:t>
            </a:r>
            <a:endParaRPr lang="en-IN" sz="2400" dirty="0"/>
          </a:p>
          <a:p>
            <a:pPr lvl="0"/>
            <a:r>
              <a:rPr lang="en-IN" b="1" dirty="0"/>
              <a:t>Download Swagger UI:</a:t>
            </a:r>
            <a:endParaRPr lang="en-IN" sz="2400" dirty="0"/>
          </a:p>
          <a:p>
            <a:r>
              <a:rPr lang="en-IN" dirty="0" smtClean="0"/>
              <a:t>	git </a:t>
            </a:r>
            <a:r>
              <a:rPr lang="en-IN" dirty="0"/>
              <a:t>clone https://github.com/swagger-api/swagger-ui.git</a:t>
            </a:r>
            <a:endParaRPr lang="en-IN" sz="3600" dirty="0"/>
          </a:p>
          <a:p>
            <a:r>
              <a:rPr lang="en-IN" dirty="0" smtClean="0"/>
              <a:t>	cd </a:t>
            </a:r>
            <a:r>
              <a:rPr lang="en-IN" dirty="0"/>
              <a:t>swagger-</a:t>
            </a:r>
            <a:r>
              <a:rPr lang="en-IN" dirty="0" err="1"/>
              <a:t>ui</a:t>
            </a:r>
            <a:endParaRPr lang="en-IN" sz="3600" dirty="0"/>
          </a:p>
          <a:p>
            <a:pPr lvl="0"/>
            <a:r>
              <a:rPr lang="en-IN" b="1" dirty="0"/>
              <a:t>Serve the Files:</a:t>
            </a:r>
            <a:endParaRPr lang="en-IN" sz="2400" dirty="0"/>
          </a:p>
          <a:p>
            <a:pPr lvl="1"/>
            <a:r>
              <a:rPr lang="en-IN" dirty="0"/>
              <a:t>Use a static file server or open </a:t>
            </a:r>
            <a:r>
              <a:rPr lang="en-IN" sz="1600" dirty="0" err="1"/>
              <a:t>dist</a:t>
            </a:r>
            <a:r>
              <a:rPr lang="en-IN" sz="1600" dirty="0"/>
              <a:t>/index.html</a:t>
            </a:r>
            <a:r>
              <a:rPr lang="en-IN" dirty="0"/>
              <a:t> in your browser.</a:t>
            </a:r>
            <a:endParaRPr lang="en-IN" sz="2000" dirty="0"/>
          </a:p>
          <a:p>
            <a:pPr lvl="0"/>
            <a:r>
              <a:rPr lang="en-IN" b="1" dirty="0"/>
              <a:t>Configure Swagger UI:</a:t>
            </a:r>
            <a:endParaRPr lang="en-IN" sz="2400" dirty="0"/>
          </a:p>
          <a:p>
            <a:pPr lvl="1"/>
            <a:r>
              <a:rPr lang="en-IN" dirty="0"/>
              <a:t>Edit </a:t>
            </a:r>
            <a:r>
              <a:rPr lang="en-IN" sz="1600" dirty="0"/>
              <a:t>index.html</a:t>
            </a:r>
            <a:r>
              <a:rPr lang="en-IN" dirty="0"/>
              <a:t> to point to your API definition:</a:t>
            </a:r>
            <a:endParaRPr lang="en-IN" sz="2000" dirty="0"/>
          </a:p>
          <a:p>
            <a:endParaRPr lang="en-IN" dirty="0" smtClean="0"/>
          </a:p>
          <a:p>
            <a:r>
              <a:rPr lang="en-IN" dirty="0" err="1" smtClean="0"/>
              <a:t>const</a:t>
            </a:r>
            <a:r>
              <a:rPr lang="en-IN" dirty="0" smtClean="0"/>
              <a:t> </a:t>
            </a:r>
            <a:r>
              <a:rPr lang="en-IN" dirty="0" err="1"/>
              <a:t>ui</a:t>
            </a:r>
            <a:r>
              <a:rPr lang="en-IN" dirty="0"/>
              <a:t> = </a:t>
            </a:r>
            <a:r>
              <a:rPr lang="en-IN" dirty="0" err="1"/>
              <a:t>SwaggerUIBundle</a:t>
            </a:r>
            <a:r>
              <a:rPr lang="en-IN" dirty="0"/>
              <a:t>({</a:t>
            </a:r>
            <a:endParaRPr lang="en-IN" sz="3600" dirty="0"/>
          </a:p>
          <a:p>
            <a:r>
              <a:rPr lang="en-IN" dirty="0"/>
              <a:t>  url: 'path/to/your/</a:t>
            </a:r>
            <a:r>
              <a:rPr lang="en-IN" dirty="0" err="1"/>
              <a:t>openapi.yaml</a:t>
            </a:r>
            <a:r>
              <a:rPr lang="en-IN" dirty="0"/>
              <a:t>',</a:t>
            </a:r>
            <a:endParaRPr lang="en-IN" sz="3600" dirty="0"/>
          </a:p>
          <a:p>
            <a:r>
              <a:rPr lang="en-IN" dirty="0"/>
              <a:t>  </a:t>
            </a:r>
            <a:r>
              <a:rPr lang="en-IN" dirty="0" err="1"/>
              <a:t>dom_id</a:t>
            </a:r>
            <a:r>
              <a:rPr lang="en-IN" dirty="0"/>
              <a:t>: '#swagger-</a:t>
            </a:r>
            <a:r>
              <a:rPr lang="en-IN" dirty="0" err="1"/>
              <a:t>ui</a:t>
            </a:r>
            <a:r>
              <a:rPr lang="en-IN" dirty="0"/>
              <a:t>',</a:t>
            </a:r>
            <a:endParaRPr lang="en-IN" sz="3600" dirty="0"/>
          </a:p>
          <a:p>
            <a:r>
              <a:rPr lang="en-IN" dirty="0"/>
              <a:t>})</a:t>
            </a:r>
            <a:endParaRPr lang="en-IN" sz="3600" dirty="0"/>
          </a:p>
          <a:p>
            <a:endParaRPr lang="en-IN" dirty="0"/>
          </a:p>
        </p:txBody>
      </p:sp>
    </p:spTree>
    <p:extLst>
      <p:ext uri="{BB962C8B-B14F-4D97-AF65-F5344CB8AC3E}">
        <p14:creationId xmlns:p14="http://schemas.microsoft.com/office/powerpoint/2010/main" val="318108265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Customizing Swagger UI</a:t>
            </a:r>
            <a:r>
              <a:rPr lang="en-IN" dirty="0"/>
              <a:t/>
            </a:r>
            <a:br>
              <a:rPr lang="en-IN" dirty="0"/>
            </a:br>
            <a:endParaRPr lang="en-IN" dirty="0"/>
          </a:p>
        </p:txBody>
      </p:sp>
      <p:sp>
        <p:nvSpPr>
          <p:cNvPr id="3" name="Content Placeholder 2"/>
          <p:cNvSpPr>
            <a:spLocks noGrp="1"/>
          </p:cNvSpPr>
          <p:nvPr>
            <p:ph idx="1"/>
          </p:nvPr>
        </p:nvSpPr>
        <p:spPr>
          <a:xfrm>
            <a:off x="118872" y="1335025"/>
            <a:ext cx="5202936" cy="1426464"/>
          </a:xfrm>
        </p:spPr>
        <p:txBody>
          <a:bodyPr>
            <a:normAutofit fontScale="85000" lnSpcReduction="20000"/>
          </a:bodyPr>
          <a:lstStyle/>
          <a:p>
            <a:pPr marL="0" indent="0">
              <a:buNone/>
            </a:pPr>
            <a:r>
              <a:rPr lang="en-IN" b="1" dirty="0" smtClean="0"/>
              <a:t>Changing </a:t>
            </a:r>
            <a:r>
              <a:rPr lang="en-IN" b="1" dirty="0"/>
              <a:t>the Theme</a:t>
            </a:r>
            <a:endParaRPr lang="en-IN" dirty="0"/>
          </a:p>
          <a:p>
            <a:pPr marL="457200" lvl="1" indent="0">
              <a:buNone/>
            </a:pPr>
            <a:r>
              <a:rPr lang="en-IN" dirty="0"/>
              <a:t>Use the swagger-ui.css file to override styles.</a:t>
            </a:r>
          </a:p>
          <a:p>
            <a:pPr marL="457200" lvl="1" indent="0">
              <a:buNone/>
            </a:pPr>
            <a:r>
              <a:rPr lang="en-IN" dirty="0"/>
              <a:t>Apply custom CSS by adding a &lt;style&gt; tag in your HTML.</a:t>
            </a:r>
          </a:p>
          <a:p>
            <a:endParaRPr lang="en-IN" dirty="0"/>
          </a:p>
        </p:txBody>
      </p:sp>
      <p:sp>
        <p:nvSpPr>
          <p:cNvPr id="4" name="TextBox 3"/>
          <p:cNvSpPr txBox="1"/>
          <p:nvPr/>
        </p:nvSpPr>
        <p:spPr>
          <a:xfrm>
            <a:off x="5440680" y="1225689"/>
            <a:ext cx="6117336" cy="5355312"/>
          </a:xfrm>
          <a:prstGeom prst="rect">
            <a:avLst/>
          </a:prstGeom>
          <a:solidFill>
            <a:schemeClr val="accent4">
              <a:lumMod val="40000"/>
              <a:lumOff val="60000"/>
            </a:schemeClr>
          </a:solidFill>
        </p:spPr>
        <p:txBody>
          <a:bodyPr wrap="square" rtlCol="0">
            <a:spAutoFit/>
          </a:bodyPr>
          <a:lstStyle/>
          <a:p>
            <a:r>
              <a:rPr lang="en-IN" b="1" dirty="0"/>
              <a:t>Enabling API Authentication</a:t>
            </a:r>
            <a:endParaRPr lang="en-IN" dirty="0"/>
          </a:p>
          <a:p>
            <a:pPr lvl="0"/>
            <a:r>
              <a:rPr lang="en-IN" dirty="0"/>
              <a:t>Configure the </a:t>
            </a:r>
            <a:r>
              <a:rPr lang="en-IN" dirty="0" err="1"/>
              <a:t>authActions</a:t>
            </a:r>
            <a:r>
              <a:rPr lang="en-IN" dirty="0"/>
              <a:t> in the Swagger UI initialization:</a:t>
            </a:r>
          </a:p>
          <a:p>
            <a:r>
              <a:rPr lang="en-IN" dirty="0" err="1"/>
              <a:t>const</a:t>
            </a:r>
            <a:r>
              <a:rPr lang="en-IN" dirty="0"/>
              <a:t> </a:t>
            </a:r>
            <a:r>
              <a:rPr lang="en-IN" dirty="0" err="1"/>
              <a:t>ui</a:t>
            </a:r>
            <a:r>
              <a:rPr lang="en-IN" dirty="0"/>
              <a:t> = </a:t>
            </a:r>
            <a:r>
              <a:rPr lang="en-IN" dirty="0" err="1"/>
              <a:t>SwaggerUIBundle</a:t>
            </a:r>
            <a:r>
              <a:rPr lang="en-IN" dirty="0"/>
              <a:t>({</a:t>
            </a:r>
          </a:p>
          <a:p>
            <a:r>
              <a:rPr lang="en-IN" dirty="0"/>
              <a:t>  // ... other configurations ...</a:t>
            </a:r>
          </a:p>
          <a:p>
            <a:r>
              <a:rPr lang="en-IN" dirty="0"/>
              <a:t>  </a:t>
            </a:r>
            <a:r>
              <a:rPr lang="en-IN" dirty="0" err="1"/>
              <a:t>presets</a:t>
            </a:r>
            <a:r>
              <a:rPr lang="en-IN" dirty="0"/>
              <a:t>: [</a:t>
            </a:r>
          </a:p>
          <a:p>
            <a:r>
              <a:rPr lang="en-IN" dirty="0"/>
              <a:t>    </a:t>
            </a:r>
            <a:r>
              <a:rPr lang="en-IN" dirty="0" err="1"/>
              <a:t>SwaggerUIBundle.presets.apis</a:t>
            </a:r>
            <a:r>
              <a:rPr lang="en-IN" dirty="0"/>
              <a:t>,</a:t>
            </a:r>
          </a:p>
          <a:p>
            <a:r>
              <a:rPr lang="en-IN" dirty="0"/>
              <a:t>    </a:t>
            </a:r>
            <a:r>
              <a:rPr lang="en-IN" dirty="0" err="1"/>
              <a:t>SwaggerUIStandalonePreset</a:t>
            </a:r>
            <a:endParaRPr lang="en-IN" dirty="0"/>
          </a:p>
          <a:p>
            <a:r>
              <a:rPr lang="en-IN" dirty="0"/>
              <a:t>  ],</a:t>
            </a:r>
          </a:p>
          <a:p>
            <a:r>
              <a:rPr lang="en-IN" dirty="0"/>
              <a:t>  plugins: [</a:t>
            </a:r>
          </a:p>
          <a:p>
            <a:r>
              <a:rPr lang="en-IN" dirty="0"/>
              <a:t>    </a:t>
            </a:r>
            <a:r>
              <a:rPr lang="en-IN" dirty="0" err="1"/>
              <a:t>SwaggerUIBundle.plugins.DownloadUrl</a:t>
            </a:r>
            <a:endParaRPr lang="en-IN" dirty="0"/>
          </a:p>
          <a:p>
            <a:r>
              <a:rPr lang="en-IN" dirty="0"/>
              <a:t>  ],</a:t>
            </a:r>
          </a:p>
          <a:p>
            <a:r>
              <a:rPr lang="en-IN" dirty="0"/>
              <a:t>  layout: "</a:t>
            </a:r>
            <a:r>
              <a:rPr lang="en-IN" dirty="0" err="1"/>
              <a:t>StandaloneLayout</a:t>
            </a:r>
            <a:r>
              <a:rPr lang="en-IN" dirty="0"/>
              <a:t>",</a:t>
            </a:r>
          </a:p>
          <a:p>
            <a:r>
              <a:rPr lang="en-IN" dirty="0"/>
              <a:t>  authorization: {</a:t>
            </a:r>
          </a:p>
          <a:p>
            <a:r>
              <a:rPr lang="en-IN" dirty="0"/>
              <a:t>    </a:t>
            </a:r>
            <a:r>
              <a:rPr lang="en-IN" dirty="0" err="1"/>
              <a:t>auth</a:t>
            </a:r>
            <a:r>
              <a:rPr lang="en-IN" dirty="0"/>
              <a:t>: {</a:t>
            </a:r>
          </a:p>
          <a:p>
            <a:r>
              <a:rPr lang="en-IN" dirty="0"/>
              <a:t>      // Authentication configurations</a:t>
            </a:r>
          </a:p>
          <a:p>
            <a:r>
              <a:rPr lang="en-IN" dirty="0"/>
              <a:t>    }</a:t>
            </a:r>
          </a:p>
          <a:p>
            <a:r>
              <a:rPr lang="en-IN" dirty="0"/>
              <a:t>  }</a:t>
            </a:r>
          </a:p>
          <a:p>
            <a:r>
              <a:rPr lang="en-IN" dirty="0"/>
              <a:t>})</a:t>
            </a:r>
          </a:p>
          <a:p>
            <a:endParaRPr lang="en-IN" dirty="0"/>
          </a:p>
        </p:txBody>
      </p:sp>
    </p:spTree>
    <p:extLst>
      <p:ext uri="{BB962C8B-B14F-4D97-AF65-F5344CB8AC3E}">
        <p14:creationId xmlns:p14="http://schemas.microsoft.com/office/powerpoint/2010/main" val="95028759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Using Swagger UI</a:t>
            </a:r>
            <a:r>
              <a:rPr lang="en-IN" sz="3600" dirty="0"/>
              <a:t/>
            </a:r>
            <a:br>
              <a:rPr lang="en-IN" sz="3600" dirty="0"/>
            </a:br>
            <a:endParaRPr lang="en-IN" dirty="0"/>
          </a:p>
        </p:txBody>
      </p:sp>
      <p:sp>
        <p:nvSpPr>
          <p:cNvPr id="3" name="Content Placeholder 2"/>
          <p:cNvSpPr>
            <a:spLocks noGrp="1"/>
          </p:cNvSpPr>
          <p:nvPr>
            <p:ph idx="1"/>
          </p:nvPr>
        </p:nvSpPr>
        <p:spPr>
          <a:xfrm>
            <a:off x="137160" y="1385954"/>
            <a:ext cx="5861304" cy="4351338"/>
          </a:xfrm>
          <a:solidFill>
            <a:schemeClr val="accent4">
              <a:lumMod val="40000"/>
              <a:lumOff val="60000"/>
            </a:schemeClr>
          </a:solidFill>
        </p:spPr>
        <p:txBody>
          <a:bodyPr>
            <a:normAutofit fontScale="92500" lnSpcReduction="10000"/>
          </a:bodyPr>
          <a:lstStyle/>
          <a:p>
            <a:pPr marL="0" indent="0">
              <a:buNone/>
            </a:pPr>
            <a:r>
              <a:rPr lang="en-IN" b="1" dirty="0" smtClean="0"/>
              <a:t>Navigating </a:t>
            </a:r>
            <a:r>
              <a:rPr lang="en-IN" b="1" dirty="0"/>
              <a:t>the Documentation</a:t>
            </a:r>
            <a:endParaRPr lang="en-IN" sz="2400" dirty="0"/>
          </a:p>
          <a:p>
            <a:pPr marL="0" lvl="0" indent="0">
              <a:buNone/>
            </a:pPr>
            <a:r>
              <a:rPr lang="en-IN" b="1" dirty="0"/>
              <a:t>Endpoints List:</a:t>
            </a:r>
            <a:endParaRPr lang="en-IN" sz="2400" dirty="0"/>
          </a:p>
          <a:p>
            <a:pPr marL="457200" lvl="1" indent="0">
              <a:buNone/>
            </a:pPr>
            <a:r>
              <a:rPr lang="en-IN" dirty="0"/>
              <a:t>Organized by tags or paths.</a:t>
            </a:r>
            <a:endParaRPr lang="en-IN" sz="2000" dirty="0"/>
          </a:p>
          <a:p>
            <a:pPr marL="457200" lvl="1" indent="0">
              <a:buNone/>
            </a:pPr>
            <a:r>
              <a:rPr lang="en-IN" dirty="0"/>
              <a:t>Expand each endpoint to view details.</a:t>
            </a:r>
            <a:endParaRPr lang="en-IN" sz="2000" dirty="0"/>
          </a:p>
          <a:p>
            <a:pPr marL="0" lvl="0" indent="0">
              <a:buNone/>
            </a:pPr>
            <a:r>
              <a:rPr lang="en-IN" b="1" dirty="0"/>
              <a:t>Endpoint Details:</a:t>
            </a:r>
            <a:endParaRPr lang="en-IN" sz="2400" dirty="0"/>
          </a:p>
          <a:p>
            <a:pPr marL="457200" lvl="1" indent="0">
              <a:buNone/>
            </a:pPr>
            <a:r>
              <a:rPr lang="en-IN" b="1" dirty="0"/>
              <a:t>Summary and Description:</a:t>
            </a:r>
            <a:endParaRPr lang="en-IN" sz="2000" dirty="0"/>
          </a:p>
          <a:p>
            <a:pPr marL="914400" lvl="2" indent="0">
              <a:buNone/>
            </a:pPr>
            <a:r>
              <a:rPr lang="en-IN" dirty="0"/>
              <a:t>Provides an overview of the endpoint's purpose.</a:t>
            </a:r>
            <a:endParaRPr lang="en-IN" sz="1800" dirty="0"/>
          </a:p>
          <a:p>
            <a:pPr marL="457200" lvl="1" indent="0">
              <a:buNone/>
            </a:pPr>
            <a:r>
              <a:rPr lang="en-IN" b="1" dirty="0"/>
              <a:t>Parameters:</a:t>
            </a:r>
            <a:endParaRPr lang="en-IN" sz="2000" dirty="0"/>
          </a:p>
          <a:p>
            <a:pPr marL="914400" lvl="2" indent="0">
              <a:buNone/>
            </a:pPr>
            <a:r>
              <a:rPr lang="en-IN" dirty="0"/>
              <a:t>Lists required and optional parameters with descriptions.</a:t>
            </a:r>
            <a:endParaRPr lang="en-IN" sz="1800" dirty="0"/>
          </a:p>
          <a:p>
            <a:pPr marL="457200" lvl="1" indent="0">
              <a:buNone/>
            </a:pPr>
            <a:r>
              <a:rPr lang="en-IN" b="1" dirty="0"/>
              <a:t>Responses:</a:t>
            </a:r>
            <a:endParaRPr lang="en-IN" sz="2000" dirty="0"/>
          </a:p>
          <a:p>
            <a:pPr marL="914400" lvl="2" indent="0">
              <a:buNone/>
            </a:pPr>
            <a:r>
              <a:rPr lang="en-IN" dirty="0"/>
              <a:t>Details of possible responses, including status codes and example payloads.</a:t>
            </a:r>
            <a:endParaRPr lang="en-IN" sz="1800" dirty="0"/>
          </a:p>
          <a:p>
            <a:endParaRPr lang="en-IN" dirty="0"/>
          </a:p>
        </p:txBody>
      </p:sp>
      <p:sp>
        <p:nvSpPr>
          <p:cNvPr id="4" name="TextBox 3"/>
          <p:cNvSpPr txBox="1"/>
          <p:nvPr/>
        </p:nvSpPr>
        <p:spPr>
          <a:xfrm>
            <a:off x="6198949" y="1212977"/>
            <a:ext cx="5993051" cy="4524315"/>
          </a:xfrm>
          <a:prstGeom prst="rect">
            <a:avLst/>
          </a:prstGeom>
          <a:solidFill>
            <a:schemeClr val="accent1">
              <a:lumMod val="20000"/>
              <a:lumOff val="80000"/>
            </a:schemeClr>
          </a:solidFill>
        </p:spPr>
        <p:txBody>
          <a:bodyPr wrap="none" rtlCol="0">
            <a:spAutoFit/>
          </a:bodyPr>
          <a:lstStyle/>
          <a:p>
            <a:r>
              <a:rPr lang="en-IN" b="1" dirty="0"/>
              <a:t>Testing Endpoints</a:t>
            </a:r>
            <a:endParaRPr lang="en-IN" sz="1600" dirty="0"/>
          </a:p>
          <a:p>
            <a:pPr lvl="0"/>
            <a:endParaRPr lang="en-IN" b="1" dirty="0" smtClean="0"/>
          </a:p>
          <a:p>
            <a:pPr lvl="0"/>
            <a:r>
              <a:rPr lang="en-IN" b="1" dirty="0" smtClean="0"/>
              <a:t>Click </a:t>
            </a:r>
            <a:r>
              <a:rPr lang="en-IN" b="1" dirty="0"/>
              <a:t>"Try it out":</a:t>
            </a:r>
            <a:endParaRPr lang="en-IN" sz="2400" dirty="0"/>
          </a:p>
          <a:p>
            <a:pPr lvl="1"/>
            <a:r>
              <a:rPr lang="en-IN" dirty="0"/>
              <a:t>Enables the input fields for parameters.</a:t>
            </a:r>
            <a:endParaRPr lang="en-IN" sz="2000" dirty="0"/>
          </a:p>
          <a:p>
            <a:pPr lvl="0"/>
            <a:r>
              <a:rPr lang="en-IN" b="1" dirty="0"/>
              <a:t>Enter Parameter Values:</a:t>
            </a:r>
            <a:endParaRPr lang="en-IN" sz="2400" dirty="0"/>
          </a:p>
          <a:p>
            <a:pPr lvl="1"/>
            <a:r>
              <a:rPr lang="en-IN" dirty="0"/>
              <a:t>Fill in the required and optional fields.</a:t>
            </a:r>
            <a:endParaRPr lang="en-IN" sz="2000" dirty="0"/>
          </a:p>
          <a:p>
            <a:pPr lvl="0"/>
            <a:r>
              <a:rPr lang="en-IN" b="1" dirty="0"/>
              <a:t>Execute the Request:</a:t>
            </a:r>
            <a:endParaRPr lang="en-IN" sz="2400" dirty="0"/>
          </a:p>
          <a:p>
            <a:pPr lvl="1"/>
            <a:r>
              <a:rPr lang="en-IN" dirty="0"/>
              <a:t>Click "Execute" to send the request.</a:t>
            </a:r>
            <a:endParaRPr lang="en-IN" sz="2000" dirty="0"/>
          </a:p>
          <a:p>
            <a:pPr lvl="0"/>
            <a:r>
              <a:rPr lang="en-IN" b="1" dirty="0"/>
              <a:t>View Responses:</a:t>
            </a:r>
            <a:endParaRPr lang="en-IN" sz="2400" dirty="0"/>
          </a:p>
          <a:p>
            <a:pPr lvl="1"/>
            <a:r>
              <a:rPr lang="en-IN" b="1" dirty="0"/>
              <a:t>Curl Command:</a:t>
            </a:r>
            <a:endParaRPr lang="en-IN" sz="2000" dirty="0"/>
          </a:p>
          <a:p>
            <a:pPr lvl="2"/>
            <a:r>
              <a:rPr lang="en-IN" dirty="0"/>
              <a:t>Shows the equivalent curl command.</a:t>
            </a:r>
          </a:p>
          <a:p>
            <a:pPr lvl="1"/>
            <a:r>
              <a:rPr lang="en-IN" b="1" dirty="0"/>
              <a:t>Request URL:</a:t>
            </a:r>
            <a:endParaRPr lang="en-IN" sz="2000" dirty="0"/>
          </a:p>
          <a:p>
            <a:pPr lvl="2"/>
            <a:r>
              <a:rPr lang="en-IN" dirty="0"/>
              <a:t>Displays the full request URL.</a:t>
            </a:r>
          </a:p>
          <a:p>
            <a:pPr lvl="1"/>
            <a:r>
              <a:rPr lang="en-IN" b="1" dirty="0"/>
              <a:t>Server Response:</a:t>
            </a:r>
            <a:endParaRPr lang="en-IN" sz="2000" dirty="0"/>
          </a:p>
          <a:p>
            <a:pPr lvl="2"/>
            <a:r>
              <a:rPr lang="en-IN" dirty="0"/>
              <a:t>Shows the status code, headers, and response body.</a:t>
            </a:r>
          </a:p>
          <a:p>
            <a:endParaRPr lang="en-IN" dirty="0"/>
          </a:p>
        </p:txBody>
      </p:sp>
    </p:spTree>
    <p:extLst>
      <p:ext uri="{BB962C8B-B14F-4D97-AF65-F5344CB8AC3E}">
        <p14:creationId xmlns:p14="http://schemas.microsoft.com/office/powerpoint/2010/main" val="42435036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
            <a:ext cx="3931920" cy="3038983"/>
          </a:xfrm>
          <a:solidFill>
            <a:schemeClr val="accent2">
              <a:lumMod val="40000"/>
              <a:lumOff val="60000"/>
            </a:schemeClr>
          </a:solidFill>
        </p:spPr>
        <p:txBody>
          <a:bodyPr>
            <a:normAutofit fontScale="70000" lnSpcReduction="20000"/>
          </a:bodyPr>
          <a:lstStyle/>
          <a:p>
            <a:pPr marL="0" indent="0">
              <a:buNone/>
            </a:pPr>
            <a:r>
              <a:rPr lang="en-IN" b="1" dirty="0" smtClean="0"/>
              <a:t>GET</a:t>
            </a:r>
            <a:endParaRPr lang="en-IN" dirty="0"/>
          </a:p>
          <a:p>
            <a:pPr marL="0" indent="0">
              <a:buNone/>
            </a:pPr>
            <a:r>
              <a:rPr lang="en-IN" b="1" dirty="0"/>
              <a:t>Request</a:t>
            </a:r>
            <a:r>
              <a:rPr lang="en-IN" dirty="0"/>
              <a:t>:</a:t>
            </a:r>
          </a:p>
          <a:p>
            <a:pPr marL="0" indent="0">
              <a:buNone/>
            </a:pPr>
            <a:r>
              <a:rPr lang="en-IN" dirty="0" smtClean="0"/>
              <a:t>	GET </a:t>
            </a:r>
            <a:r>
              <a:rPr lang="en-IN" dirty="0"/>
              <a:t>/users/1 HTTP/1.1</a:t>
            </a:r>
          </a:p>
          <a:p>
            <a:pPr marL="0" indent="0">
              <a:buNone/>
            </a:pPr>
            <a:r>
              <a:rPr lang="en-IN" dirty="0" smtClean="0"/>
              <a:t>	Host</a:t>
            </a:r>
            <a:r>
              <a:rPr lang="en-IN" dirty="0"/>
              <a:t>: example.com</a:t>
            </a:r>
          </a:p>
          <a:p>
            <a:pPr marL="0" indent="0">
              <a:buNone/>
            </a:pPr>
            <a:r>
              <a:rPr lang="en-IN" b="1" dirty="0"/>
              <a:t>Response</a:t>
            </a:r>
            <a:r>
              <a:rPr lang="en-IN" dirty="0"/>
              <a:t>:</a:t>
            </a:r>
          </a:p>
          <a:p>
            <a:pPr marL="457200" lvl="1" indent="0">
              <a:buNone/>
            </a:pPr>
            <a:r>
              <a:rPr lang="en-IN" dirty="0" smtClean="0"/>
              <a:t>{</a:t>
            </a:r>
            <a:endParaRPr lang="en-IN" dirty="0"/>
          </a:p>
          <a:p>
            <a:pPr marL="457200" lvl="1" indent="0">
              <a:buNone/>
            </a:pPr>
            <a:r>
              <a:rPr lang="en-IN" dirty="0"/>
              <a:t>    "id": 1,</a:t>
            </a:r>
          </a:p>
          <a:p>
            <a:pPr marL="457200" lvl="1" indent="0">
              <a:buNone/>
            </a:pPr>
            <a:r>
              <a:rPr lang="en-IN" dirty="0"/>
              <a:t>    "name": "John Doe",</a:t>
            </a:r>
          </a:p>
          <a:p>
            <a:pPr marL="457200" lvl="1" indent="0">
              <a:buNone/>
            </a:pPr>
            <a:r>
              <a:rPr lang="en-IN" dirty="0"/>
              <a:t>    "email": "john.doe@example.com"</a:t>
            </a:r>
          </a:p>
          <a:p>
            <a:pPr marL="457200" lvl="1" indent="0">
              <a:buNone/>
            </a:pPr>
            <a:r>
              <a:rPr lang="en-IN" dirty="0"/>
              <a:t>}</a:t>
            </a:r>
          </a:p>
          <a:p>
            <a:endParaRPr lang="en-IN" dirty="0"/>
          </a:p>
        </p:txBody>
      </p:sp>
      <p:sp>
        <p:nvSpPr>
          <p:cNvPr id="4" name="TextBox 3"/>
          <p:cNvSpPr txBox="1"/>
          <p:nvPr/>
        </p:nvSpPr>
        <p:spPr>
          <a:xfrm>
            <a:off x="3822192" y="-91440"/>
            <a:ext cx="5276088" cy="4524315"/>
          </a:xfrm>
          <a:prstGeom prst="rect">
            <a:avLst/>
          </a:prstGeom>
          <a:solidFill>
            <a:schemeClr val="accent4"/>
          </a:solidFill>
        </p:spPr>
        <p:txBody>
          <a:bodyPr wrap="square" rtlCol="0">
            <a:spAutoFit/>
          </a:bodyPr>
          <a:lstStyle/>
          <a:p>
            <a:r>
              <a:rPr lang="en-IN" b="1" dirty="0" smtClean="0"/>
              <a:t>POST</a:t>
            </a:r>
            <a:endParaRPr lang="en-IN" dirty="0"/>
          </a:p>
          <a:p>
            <a:r>
              <a:rPr lang="en-IN" b="1" dirty="0"/>
              <a:t>Request</a:t>
            </a:r>
            <a:r>
              <a:rPr lang="en-IN" dirty="0"/>
              <a:t>:</a:t>
            </a:r>
          </a:p>
          <a:p>
            <a:r>
              <a:rPr lang="en-IN" dirty="0" smtClean="0"/>
              <a:t>	POST </a:t>
            </a:r>
            <a:r>
              <a:rPr lang="en-IN" dirty="0"/>
              <a:t>/users HTTP/1.1</a:t>
            </a:r>
          </a:p>
          <a:p>
            <a:r>
              <a:rPr lang="en-IN" dirty="0" smtClean="0"/>
              <a:t>	Host</a:t>
            </a:r>
            <a:r>
              <a:rPr lang="en-IN" dirty="0"/>
              <a:t>: example.com</a:t>
            </a:r>
          </a:p>
          <a:p>
            <a:r>
              <a:rPr lang="en-IN" dirty="0" smtClean="0"/>
              <a:t>	Content-Type</a:t>
            </a:r>
            <a:r>
              <a:rPr lang="en-IN" dirty="0"/>
              <a:t>: application/</a:t>
            </a:r>
            <a:r>
              <a:rPr lang="en-IN" dirty="0" err="1"/>
              <a:t>json</a:t>
            </a:r>
            <a:endParaRPr lang="en-IN" dirty="0"/>
          </a:p>
          <a:p>
            <a:r>
              <a:rPr lang="en-IN" dirty="0"/>
              <a:t> </a:t>
            </a:r>
            <a:r>
              <a:rPr lang="en-IN" dirty="0" smtClean="0"/>
              <a:t>	{</a:t>
            </a:r>
            <a:endParaRPr lang="en-IN" dirty="0"/>
          </a:p>
          <a:p>
            <a:r>
              <a:rPr lang="en-IN" dirty="0"/>
              <a:t>    </a:t>
            </a:r>
            <a:r>
              <a:rPr lang="en-IN" dirty="0" smtClean="0"/>
              <a:t>                "</a:t>
            </a:r>
            <a:r>
              <a:rPr lang="en-IN" dirty="0"/>
              <a:t>name": "Jane Doe",</a:t>
            </a:r>
          </a:p>
          <a:p>
            <a:r>
              <a:rPr lang="en-IN" dirty="0"/>
              <a:t>    </a:t>
            </a:r>
            <a:r>
              <a:rPr lang="en-IN" dirty="0" smtClean="0"/>
              <a:t>	  "</a:t>
            </a:r>
            <a:r>
              <a:rPr lang="en-IN" dirty="0"/>
              <a:t>email": "jane.doe@example.com"</a:t>
            </a:r>
          </a:p>
          <a:p>
            <a:r>
              <a:rPr lang="en-IN" dirty="0" smtClean="0"/>
              <a:t>	}</a:t>
            </a:r>
            <a:endParaRPr lang="en-IN" dirty="0"/>
          </a:p>
          <a:p>
            <a:r>
              <a:rPr lang="en-IN" b="1" dirty="0"/>
              <a:t>Response</a:t>
            </a:r>
            <a:r>
              <a:rPr lang="en-IN" dirty="0"/>
              <a:t>:</a:t>
            </a:r>
          </a:p>
          <a:p>
            <a:pPr lvl="1"/>
            <a:r>
              <a:rPr lang="en-IN" dirty="0" smtClean="0"/>
              <a:t>{</a:t>
            </a:r>
            <a:endParaRPr lang="en-IN" dirty="0"/>
          </a:p>
          <a:p>
            <a:pPr lvl="1"/>
            <a:r>
              <a:rPr lang="en-IN" dirty="0"/>
              <a:t>    "id": 2,</a:t>
            </a:r>
          </a:p>
          <a:p>
            <a:pPr lvl="1"/>
            <a:r>
              <a:rPr lang="en-IN" dirty="0"/>
              <a:t>    "name": "Jane Doe",</a:t>
            </a:r>
          </a:p>
          <a:p>
            <a:pPr lvl="1"/>
            <a:r>
              <a:rPr lang="en-IN" dirty="0"/>
              <a:t>    "email": "jane.doe@example.com"</a:t>
            </a:r>
          </a:p>
          <a:p>
            <a:pPr lvl="1"/>
            <a:r>
              <a:rPr lang="en-IN" dirty="0"/>
              <a:t>}</a:t>
            </a:r>
          </a:p>
          <a:p>
            <a:endParaRPr lang="en-IN" dirty="0"/>
          </a:p>
        </p:txBody>
      </p:sp>
      <p:sp>
        <p:nvSpPr>
          <p:cNvPr id="5" name="TextBox 4"/>
          <p:cNvSpPr txBox="1"/>
          <p:nvPr/>
        </p:nvSpPr>
        <p:spPr>
          <a:xfrm>
            <a:off x="8052916" y="1816774"/>
            <a:ext cx="4139084" cy="3323987"/>
          </a:xfrm>
          <a:prstGeom prst="rect">
            <a:avLst/>
          </a:prstGeom>
          <a:solidFill>
            <a:schemeClr val="accent2">
              <a:lumMod val="40000"/>
              <a:lumOff val="60000"/>
            </a:schemeClr>
          </a:solidFill>
        </p:spPr>
        <p:txBody>
          <a:bodyPr wrap="square" rtlCol="0">
            <a:spAutoFit/>
          </a:bodyPr>
          <a:lstStyle/>
          <a:p>
            <a:r>
              <a:rPr lang="en-US" sz="1400" b="1" dirty="0" smtClean="0"/>
              <a:t>PUT</a:t>
            </a:r>
            <a:endParaRPr lang="en-IN" sz="1400" dirty="0"/>
          </a:p>
          <a:p>
            <a:r>
              <a:rPr lang="en-IN" sz="1400" b="1" dirty="0"/>
              <a:t>Request</a:t>
            </a:r>
            <a:r>
              <a:rPr lang="en-IN" sz="1400" dirty="0"/>
              <a:t>:</a:t>
            </a:r>
          </a:p>
          <a:p>
            <a:r>
              <a:rPr lang="en-IN" sz="1400" dirty="0" smtClean="0"/>
              <a:t>	PUT </a:t>
            </a:r>
            <a:r>
              <a:rPr lang="en-IN" sz="1400" dirty="0"/>
              <a:t>/users/1 HTTP/1.1</a:t>
            </a:r>
          </a:p>
          <a:p>
            <a:r>
              <a:rPr lang="en-IN" sz="1400" dirty="0" smtClean="0"/>
              <a:t>	Host</a:t>
            </a:r>
            <a:r>
              <a:rPr lang="en-IN" sz="1400" dirty="0"/>
              <a:t>: example.com</a:t>
            </a:r>
          </a:p>
          <a:p>
            <a:r>
              <a:rPr lang="en-IN" sz="1400" dirty="0" smtClean="0"/>
              <a:t>	Content-Type</a:t>
            </a:r>
            <a:r>
              <a:rPr lang="en-IN" sz="1400" dirty="0"/>
              <a:t>: application/</a:t>
            </a:r>
            <a:r>
              <a:rPr lang="en-IN" sz="1400" dirty="0" err="1"/>
              <a:t>json</a:t>
            </a:r>
            <a:endParaRPr lang="en-IN" sz="1400" dirty="0"/>
          </a:p>
          <a:p>
            <a:pPr lvl="2"/>
            <a:r>
              <a:rPr lang="en-IN" sz="1400" dirty="0"/>
              <a:t> </a:t>
            </a:r>
            <a:r>
              <a:rPr lang="en-IN" sz="1400" dirty="0" smtClean="0"/>
              <a:t>{</a:t>
            </a:r>
            <a:endParaRPr lang="en-IN" sz="1400" dirty="0"/>
          </a:p>
          <a:p>
            <a:pPr lvl="2"/>
            <a:r>
              <a:rPr lang="en-IN" sz="1400" dirty="0"/>
              <a:t>    "name": "John Smith",</a:t>
            </a:r>
          </a:p>
          <a:p>
            <a:pPr lvl="2"/>
            <a:r>
              <a:rPr lang="en-IN" sz="1400" dirty="0"/>
              <a:t>    "email": "john.smith@example.com"</a:t>
            </a:r>
          </a:p>
          <a:p>
            <a:pPr lvl="2"/>
            <a:r>
              <a:rPr lang="en-IN" sz="1400" dirty="0"/>
              <a:t>}</a:t>
            </a:r>
          </a:p>
          <a:p>
            <a:r>
              <a:rPr lang="en-IN" sz="1400" b="1" dirty="0"/>
              <a:t>Response</a:t>
            </a:r>
            <a:r>
              <a:rPr lang="en-IN" sz="1400" dirty="0"/>
              <a:t>:</a:t>
            </a:r>
          </a:p>
          <a:p>
            <a:pPr lvl="2"/>
            <a:r>
              <a:rPr lang="en-IN" sz="1400" dirty="0" smtClean="0"/>
              <a:t>{</a:t>
            </a:r>
            <a:endParaRPr lang="en-IN" sz="1400" dirty="0"/>
          </a:p>
          <a:p>
            <a:pPr lvl="2"/>
            <a:r>
              <a:rPr lang="en-IN" sz="1400" dirty="0"/>
              <a:t>    "id": 1,</a:t>
            </a:r>
          </a:p>
          <a:p>
            <a:pPr lvl="2"/>
            <a:r>
              <a:rPr lang="en-IN" sz="1400" dirty="0"/>
              <a:t>    "name": "John Smith",</a:t>
            </a:r>
          </a:p>
          <a:p>
            <a:pPr lvl="2"/>
            <a:r>
              <a:rPr lang="en-IN" sz="1400" dirty="0"/>
              <a:t>    "email": "john.smith@example.com"</a:t>
            </a:r>
          </a:p>
          <a:p>
            <a:pPr lvl="2"/>
            <a:r>
              <a:rPr lang="en-IN" sz="1400" dirty="0"/>
              <a:t>}</a:t>
            </a:r>
          </a:p>
        </p:txBody>
      </p:sp>
      <p:sp>
        <p:nvSpPr>
          <p:cNvPr id="6" name="TextBox 5"/>
          <p:cNvSpPr txBox="1"/>
          <p:nvPr/>
        </p:nvSpPr>
        <p:spPr>
          <a:xfrm>
            <a:off x="-55168" y="2808351"/>
            <a:ext cx="3862019" cy="3970318"/>
          </a:xfrm>
          <a:prstGeom prst="rect">
            <a:avLst/>
          </a:prstGeom>
          <a:solidFill>
            <a:srgbClr val="FFFF00"/>
          </a:solidFill>
        </p:spPr>
        <p:txBody>
          <a:bodyPr wrap="none" rtlCol="0">
            <a:spAutoFit/>
          </a:bodyPr>
          <a:lstStyle/>
          <a:p>
            <a:r>
              <a:rPr lang="en-US" b="1" dirty="0" smtClean="0"/>
              <a:t>PATCH</a:t>
            </a:r>
            <a:endParaRPr lang="en-IN" dirty="0"/>
          </a:p>
          <a:p>
            <a:r>
              <a:rPr lang="en-IN" b="1" dirty="0"/>
              <a:t>Request</a:t>
            </a:r>
            <a:r>
              <a:rPr lang="en-IN" dirty="0"/>
              <a:t>:</a:t>
            </a:r>
          </a:p>
          <a:p>
            <a:r>
              <a:rPr lang="en-IN" dirty="0" smtClean="0"/>
              <a:t>PATCH </a:t>
            </a:r>
            <a:r>
              <a:rPr lang="en-IN" dirty="0"/>
              <a:t>/users/1 HTTP/1.1</a:t>
            </a:r>
          </a:p>
          <a:p>
            <a:r>
              <a:rPr lang="en-IN" dirty="0"/>
              <a:t>Host: example.com</a:t>
            </a:r>
          </a:p>
          <a:p>
            <a:r>
              <a:rPr lang="en-IN" dirty="0"/>
              <a:t>Content-Type: application/</a:t>
            </a:r>
            <a:r>
              <a:rPr lang="en-IN" dirty="0" err="1"/>
              <a:t>json</a:t>
            </a:r>
            <a:endParaRPr lang="en-IN" dirty="0"/>
          </a:p>
          <a:p>
            <a:r>
              <a:rPr lang="en-IN" dirty="0" smtClean="0"/>
              <a:t>{</a:t>
            </a:r>
            <a:endParaRPr lang="en-IN" dirty="0"/>
          </a:p>
          <a:p>
            <a:r>
              <a:rPr lang="en-IN" dirty="0"/>
              <a:t>    "name": "John A. Smith"</a:t>
            </a:r>
          </a:p>
          <a:p>
            <a:r>
              <a:rPr lang="en-IN" dirty="0"/>
              <a:t>}</a:t>
            </a:r>
          </a:p>
          <a:p>
            <a:r>
              <a:rPr lang="en-IN" b="1" dirty="0"/>
              <a:t>Response</a:t>
            </a:r>
            <a:r>
              <a:rPr lang="en-IN" dirty="0"/>
              <a:t>:</a:t>
            </a:r>
          </a:p>
          <a:p>
            <a:r>
              <a:rPr lang="en-IN" dirty="0" smtClean="0"/>
              <a:t>{</a:t>
            </a:r>
            <a:endParaRPr lang="en-IN" dirty="0"/>
          </a:p>
          <a:p>
            <a:r>
              <a:rPr lang="en-IN" dirty="0"/>
              <a:t>    "id": 1,</a:t>
            </a:r>
          </a:p>
          <a:p>
            <a:r>
              <a:rPr lang="en-IN" dirty="0"/>
              <a:t>    "name": "John A. Smith",</a:t>
            </a:r>
          </a:p>
          <a:p>
            <a:r>
              <a:rPr lang="en-IN" dirty="0"/>
              <a:t>    "email": "john.smith@example.com"</a:t>
            </a:r>
          </a:p>
          <a:p>
            <a:r>
              <a:rPr lang="en-IN" dirty="0"/>
              <a:t>}</a:t>
            </a:r>
          </a:p>
        </p:txBody>
      </p:sp>
      <p:sp>
        <p:nvSpPr>
          <p:cNvPr id="7" name="TextBox 6"/>
          <p:cNvSpPr txBox="1"/>
          <p:nvPr/>
        </p:nvSpPr>
        <p:spPr>
          <a:xfrm>
            <a:off x="8631937" y="-91440"/>
            <a:ext cx="3560064" cy="2031325"/>
          </a:xfrm>
          <a:prstGeom prst="rect">
            <a:avLst/>
          </a:prstGeom>
          <a:solidFill>
            <a:srgbClr val="92D050"/>
          </a:solidFill>
        </p:spPr>
        <p:txBody>
          <a:bodyPr wrap="square" rtlCol="0">
            <a:spAutoFit/>
          </a:bodyPr>
          <a:lstStyle/>
          <a:p>
            <a:r>
              <a:rPr lang="en-IN" b="1" dirty="0" smtClean="0"/>
              <a:t>DELETE</a:t>
            </a:r>
            <a:endParaRPr lang="en-IN" dirty="0"/>
          </a:p>
          <a:p>
            <a:r>
              <a:rPr lang="en-IN" b="1" dirty="0"/>
              <a:t>Request</a:t>
            </a:r>
            <a:r>
              <a:rPr lang="en-IN" dirty="0"/>
              <a:t>:</a:t>
            </a:r>
          </a:p>
          <a:p>
            <a:r>
              <a:rPr lang="en-IN" dirty="0" smtClean="0"/>
              <a:t>	DELETE </a:t>
            </a:r>
            <a:r>
              <a:rPr lang="en-IN" dirty="0"/>
              <a:t>/users/1 HTTP/1.1</a:t>
            </a:r>
          </a:p>
          <a:p>
            <a:r>
              <a:rPr lang="en-IN" dirty="0" smtClean="0"/>
              <a:t>	Host</a:t>
            </a:r>
            <a:r>
              <a:rPr lang="en-IN" dirty="0"/>
              <a:t>: example.com</a:t>
            </a:r>
          </a:p>
          <a:p>
            <a:r>
              <a:rPr lang="en-IN" b="1" dirty="0"/>
              <a:t>Response</a:t>
            </a:r>
            <a:r>
              <a:rPr lang="en-IN" dirty="0"/>
              <a:t>:</a:t>
            </a:r>
          </a:p>
          <a:p>
            <a:r>
              <a:rPr lang="en-IN" dirty="0" smtClean="0"/>
              <a:t>	HTTP/1.1 </a:t>
            </a:r>
            <a:r>
              <a:rPr lang="en-IN" dirty="0"/>
              <a:t>204 No Content</a:t>
            </a:r>
          </a:p>
          <a:p>
            <a:endParaRPr lang="en-IN" dirty="0"/>
          </a:p>
        </p:txBody>
      </p:sp>
      <p:sp>
        <p:nvSpPr>
          <p:cNvPr id="8" name="TextBox 7"/>
          <p:cNvSpPr txBox="1"/>
          <p:nvPr/>
        </p:nvSpPr>
        <p:spPr>
          <a:xfrm>
            <a:off x="3639310" y="4432875"/>
            <a:ext cx="4398265" cy="2308324"/>
          </a:xfrm>
          <a:prstGeom prst="rect">
            <a:avLst/>
          </a:prstGeom>
          <a:solidFill>
            <a:srgbClr val="00B0F0"/>
          </a:solidFill>
        </p:spPr>
        <p:txBody>
          <a:bodyPr wrap="square" rtlCol="0">
            <a:spAutoFit/>
          </a:bodyPr>
          <a:lstStyle/>
          <a:p>
            <a:r>
              <a:rPr lang="en-US" b="1" dirty="0" smtClean="0"/>
              <a:t>HEAD</a:t>
            </a:r>
            <a:endParaRPr lang="en-IN" b="1" dirty="0" smtClean="0"/>
          </a:p>
          <a:p>
            <a:r>
              <a:rPr lang="en-IN" b="1" dirty="0" smtClean="0"/>
              <a:t>Request</a:t>
            </a:r>
            <a:r>
              <a:rPr lang="en-IN" dirty="0"/>
              <a:t>:</a:t>
            </a:r>
          </a:p>
          <a:p>
            <a:r>
              <a:rPr lang="en-IN" dirty="0" smtClean="0"/>
              <a:t>	HEAD </a:t>
            </a:r>
            <a:r>
              <a:rPr lang="en-IN" dirty="0"/>
              <a:t>/users/1 HTTP/1.1</a:t>
            </a:r>
          </a:p>
          <a:p>
            <a:r>
              <a:rPr lang="en-IN" dirty="0" smtClean="0"/>
              <a:t>	Host</a:t>
            </a:r>
            <a:r>
              <a:rPr lang="en-IN" dirty="0"/>
              <a:t>: example.com</a:t>
            </a:r>
          </a:p>
          <a:p>
            <a:r>
              <a:rPr lang="en-IN" b="1" dirty="0"/>
              <a:t>Response</a:t>
            </a:r>
            <a:r>
              <a:rPr lang="en-IN" dirty="0"/>
              <a:t>:</a:t>
            </a:r>
          </a:p>
          <a:p>
            <a:r>
              <a:rPr lang="en-IN" dirty="0" smtClean="0"/>
              <a:t>	HTTP/1.1 </a:t>
            </a:r>
            <a:r>
              <a:rPr lang="en-IN" dirty="0"/>
              <a:t>200 OK</a:t>
            </a:r>
          </a:p>
          <a:p>
            <a:r>
              <a:rPr lang="en-IN" dirty="0" smtClean="0"/>
              <a:t>	Content-Type</a:t>
            </a:r>
            <a:r>
              <a:rPr lang="en-IN" dirty="0"/>
              <a:t>: application/</a:t>
            </a:r>
            <a:r>
              <a:rPr lang="en-IN" dirty="0" err="1"/>
              <a:t>json</a:t>
            </a:r>
            <a:endParaRPr lang="en-IN" dirty="0"/>
          </a:p>
          <a:p>
            <a:r>
              <a:rPr lang="en-IN" dirty="0" smtClean="0"/>
              <a:t>	Content-Length</a:t>
            </a:r>
            <a:r>
              <a:rPr lang="en-IN" dirty="0"/>
              <a:t>: 123</a:t>
            </a:r>
          </a:p>
        </p:txBody>
      </p:sp>
      <p:sp>
        <p:nvSpPr>
          <p:cNvPr id="9" name="TextBox 8"/>
          <p:cNvSpPr txBox="1"/>
          <p:nvPr/>
        </p:nvSpPr>
        <p:spPr>
          <a:xfrm>
            <a:off x="8037576" y="5159496"/>
            <a:ext cx="4154424" cy="1600438"/>
          </a:xfrm>
          <a:prstGeom prst="rect">
            <a:avLst/>
          </a:prstGeom>
          <a:solidFill>
            <a:schemeClr val="bg2">
              <a:lumMod val="90000"/>
            </a:schemeClr>
          </a:solidFill>
        </p:spPr>
        <p:txBody>
          <a:bodyPr wrap="square" rtlCol="0">
            <a:spAutoFit/>
          </a:bodyPr>
          <a:lstStyle/>
          <a:p>
            <a:r>
              <a:rPr lang="en-IN" sz="1400" b="1" dirty="0" smtClean="0"/>
              <a:t>OPTIONS</a:t>
            </a:r>
            <a:endParaRPr lang="en-IN" sz="1400" dirty="0"/>
          </a:p>
          <a:p>
            <a:r>
              <a:rPr lang="en-IN" sz="1400" b="1" dirty="0"/>
              <a:t>Request</a:t>
            </a:r>
            <a:r>
              <a:rPr lang="en-IN" sz="1400" dirty="0"/>
              <a:t>:</a:t>
            </a:r>
          </a:p>
          <a:p>
            <a:r>
              <a:rPr lang="en-IN" sz="1400" dirty="0" smtClean="0"/>
              <a:t>	OPTIONS </a:t>
            </a:r>
            <a:r>
              <a:rPr lang="en-IN" sz="1400" dirty="0"/>
              <a:t>/users HTTP/1.1</a:t>
            </a:r>
          </a:p>
          <a:p>
            <a:r>
              <a:rPr lang="en-IN" sz="1400" dirty="0" smtClean="0"/>
              <a:t>	Host</a:t>
            </a:r>
            <a:r>
              <a:rPr lang="en-IN" sz="1400" dirty="0"/>
              <a:t>: example.com</a:t>
            </a:r>
          </a:p>
          <a:p>
            <a:r>
              <a:rPr lang="en-IN" sz="1400" b="1" dirty="0"/>
              <a:t>Response</a:t>
            </a:r>
            <a:r>
              <a:rPr lang="en-IN" sz="1400" dirty="0"/>
              <a:t>:</a:t>
            </a:r>
          </a:p>
          <a:p>
            <a:r>
              <a:rPr lang="en-IN" sz="1400" dirty="0" smtClean="0"/>
              <a:t>	HTTP/1.1 </a:t>
            </a:r>
            <a:r>
              <a:rPr lang="en-IN" sz="1400" dirty="0"/>
              <a:t>204 No Content</a:t>
            </a:r>
          </a:p>
          <a:p>
            <a:r>
              <a:rPr lang="en-IN" sz="1400" dirty="0" smtClean="0"/>
              <a:t>	Allow</a:t>
            </a:r>
            <a:r>
              <a:rPr lang="en-IN" sz="1400" dirty="0"/>
              <a:t>: GET, POST, PUT, DELETE, OPTIONS</a:t>
            </a:r>
          </a:p>
        </p:txBody>
      </p:sp>
    </p:spTree>
    <p:extLst>
      <p:ext uri="{BB962C8B-B14F-4D97-AF65-F5344CB8AC3E}">
        <p14:creationId xmlns:p14="http://schemas.microsoft.com/office/powerpoint/2010/main" val="3117149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down)">
                                      <p:cBhvr>
                                        <p:cTn id="35" dur="500"/>
                                        <p:tgtEl>
                                          <p:spTgt spid="3">
                                            <p:txEl>
                                              <p:pRg st="5" end="5"/>
                                            </p:txEl>
                                          </p:spTgt>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wipe(down)">
                                      <p:cBhvr>
                                        <p:cTn id="38" dur="500"/>
                                        <p:tgtEl>
                                          <p:spTgt spid="3">
                                            <p:txEl>
                                              <p:pRg st="6" end="6"/>
                                            </p:txEl>
                                          </p:spTgt>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wipe(down)">
                                      <p:cBhvr>
                                        <p:cTn id="41" dur="500"/>
                                        <p:tgtEl>
                                          <p:spTgt spid="3">
                                            <p:txEl>
                                              <p:pRg st="7" end="7"/>
                                            </p:txEl>
                                          </p:spTgt>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wipe(down)">
                                      <p:cBhvr>
                                        <p:cTn id="44" dur="500"/>
                                        <p:tgtEl>
                                          <p:spTgt spid="3">
                                            <p:txEl>
                                              <p:pRg st="8" end="8"/>
                                            </p:txEl>
                                          </p:spTgt>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down)">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down)">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down)">
                                      <p:cBhvr>
                                        <p:cTn id="57" dur="500"/>
                                        <p:tgtEl>
                                          <p:spTgt spid="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wipe(down)">
                                      <p:cBhvr>
                                        <p:cTn id="62" dur="500"/>
                                        <p:tgtEl>
                                          <p:spTgt spid="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wipe(down)">
                                      <p:cBhvr>
                                        <p:cTn id="67" dur="500"/>
                                        <p:tgtEl>
                                          <p:spTgt spid="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wipe(down)">
                                      <p:cBhvr>
                                        <p:cTn id="72" dur="500"/>
                                        <p:tgtEl>
                                          <p:spTgt spid="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wipe(down)">
                                      <p:cBhvr>
                                        <p:cTn id="7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animBg="1"/>
      <p:bldP spid="5" grpId="0" animBg="1"/>
      <p:bldP spid="6" grpId="0" animBg="1"/>
      <p:bldP spid="7" grpId="0" animBg="1"/>
      <p:bldP spid="8" grpId="0" animBg="1"/>
      <p:bldP spid="9"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Swagger </a:t>
            </a:r>
            <a:r>
              <a:rPr lang="en-IN" b="1" dirty="0" err="1"/>
              <a:t>Codegen</a:t>
            </a:r>
            <a:endParaRPr lang="en-IN" dirty="0"/>
          </a:p>
        </p:txBody>
      </p:sp>
      <p:sp>
        <p:nvSpPr>
          <p:cNvPr id="3" name="Content Placeholder 2"/>
          <p:cNvSpPr>
            <a:spLocks noGrp="1"/>
          </p:cNvSpPr>
          <p:nvPr>
            <p:ph idx="1"/>
          </p:nvPr>
        </p:nvSpPr>
        <p:spPr>
          <a:xfrm>
            <a:off x="457200" y="1527048"/>
            <a:ext cx="10896600" cy="4649915"/>
          </a:xfrm>
        </p:spPr>
        <p:txBody>
          <a:bodyPr>
            <a:normAutofit fontScale="92500"/>
          </a:bodyPr>
          <a:lstStyle/>
          <a:p>
            <a:pPr marL="0" indent="0">
              <a:buNone/>
            </a:pPr>
            <a:r>
              <a:rPr lang="en-IN" b="1" dirty="0"/>
              <a:t>Overview</a:t>
            </a:r>
            <a:endParaRPr lang="en-IN" dirty="0"/>
          </a:p>
          <a:p>
            <a:pPr marL="457200" lvl="1" indent="0">
              <a:buNone/>
            </a:pPr>
            <a:r>
              <a:rPr lang="en-IN" dirty="0"/>
              <a:t>Swagger </a:t>
            </a:r>
            <a:r>
              <a:rPr lang="en-IN" dirty="0" err="1"/>
              <a:t>Codegen</a:t>
            </a:r>
            <a:r>
              <a:rPr lang="en-IN" dirty="0"/>
              <a:t> is a tool that generates server stubs and client SDKs from an </a:t>
            </a:r>
            <a:r>
              <a:rPr lang="en-IN" dirty="0" err="1"/>
              <a:t>OpenAPI</a:t>
            </a:r>
            <a:r>
              <a:rPr lang="en-IN" dirty="0"/>
              <a:t> Specification. It supports various programming languages and frameworks, accelerating development by scaffolding code that adheres to best practices.</a:t>
            </a:r>
          </a:p>
          <a:p>
            <a:pPr marL="0" indent="0">
              <a:buNone/>
            </a:pPr>
            <a:r>
              <a:rPr lang="en-IN" b="1" dirty="0"/>
              <a:t>Features</a:t>
            </a:r>
            <a:endParaRPr lang="en-IN" sz="2000" dirty="0"/>
          </a:p>
          <a:p>
            <a:pPr marL="457200" lvl="1" indent="0">
              <a:buNone/>
            </a:pPr>
            <a:r>
              <a:rPr lang="en-IN" b="1" dirty="0"/>
              <a:t>Language Support:</a:t>
            </a:r>
            <a:endParaRPr lang="en-IN" sz="2000" dirty="0"/>
          </a:p>
          <a:p>
            <a:pPr marL="914400" lvl="2" indent="0">
              <a:buNone/>
            </a:pPr>
            <a:r>
              <a:rPr lang="en-IN" dirty="0"/>
              <a:t>Over 40 client and server languages/frameworks, including Java, C#, Python, Ruby, PHP, JavaScript, and more.</a:t>
            </a:r>
            <a:endParaRPr lang="en-IN" sz="1600" dirty="0"/>
          </a:p>
          <a:p>
            <a:pPr marL="457200" lvl="1" indent="0">
              <a:buNone/>
            </a:pPr>
            <a:r>
              <a:rPr lang="en-IN" b="1" dirty="0"/>
              <a:t>Customizable Templates:</a:t>
            </a:r>
            <a:endParaRPr lang="en-IN" sz="2000" dirty="0"/>
          </a:p>
          <a:p>
            <a:pPr marL="914400" lvl="2" indent="0">
              <a:buNone/>
            </a:pPr>
            <a:r>
              <a:rPr lang="en-IN" dirty="0"/>
              <a:t>Modify or create templates to fit your project's needs.</a:t>
            </a:r>
            <a:endParaRPr lang="en-IN" sz="1600" dirty="0"/>
          </a:p>
          <a:p>
            <a:pPr marL="457200" lvl="1" indent="0">
              <a:buNone/>
            </a:pPr>
            <a:r>
              <a:rPr lang="en-IN" b="1" dirty="0"/>
              <a:t>Command-Line Interface:</a:t>
            </a:r>
            <a:endParaRPr lang="en-IN" sz="2000" dirty="0"/>
          </a:p>
          <a:p>
            <a:pPr marL="0" indent="0">
              <a:buNone/>
            </a:pPr>
            <a:r>
              <a:rPr lang="en-IN" dirty="0" smtClean="0"/>
              <a:t>	Generate </a:t>
            </a:r>
            <a:r>
              <a:rPr lang="en-IN" dirty="0"/>
              <a:t>code using CLI commands for integration into build </a:t>
            </a:r>
            <a:r>
              <a:rPr lang="en-IN" dirty="0" smtClean="0"/>
              <a:t>	processes</a:t>
            </a:r>
            <a:r>
              <a:rPr lang="en-IN" dirty="0"/>
              <a:t>.</a:t>
            </a:r>
          </a:p>
        </p:txBody>
      </p:sp>
    </p:spTree>
    <p:extLst>
      <p:ext uri="{BB962C8B-B14F-4D97-AF65-F5344CB8AC3E}">
        <p14:creationId xmlns:p14="http://schemas.microsoft.com/office/powerpoint/2010/main" val="90791009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Installing Swagger </a:t>
            </a:r>
            <a:r>
              <a:rPr lang="en-IN" b="1" dirty="0" err="1"/>
              <a:t>Codegen</a:t>
            </a:r>
            <a:r>
              <a:rPr lang="en-IN" dirty="0"/>
              <a:t/>
            </a:r>
            <a:br>
              <a:rPr lang="en-IN" dirty="0"/>
            </a:br>
            <a:endParaRPr lang="en-IN" dirty="0"/>
          </a:p>
        </p:txBody>
      </p:sp>
      <p:sp>
        <p:nvSpPr>
          <p:cNvPr id="3" name="Content Placeholder 2"/>
          <p:cNvSpPr>
            <a:spLocks noGrp="1"/>
          </p:cNvSpPr>
          <p:nvPr>
            <p:ph idx="1"/>
          </p:nvPr>
        </p:nvSpPr>
        <p:spPr>
          <a:xfrm>
            <a:off x="246888" y="1825625"/>
            <a:ext cx="11106912" cy="4351338"/>
          </a:xfrm>
        </p:spPr>
        <p:txBody>
          <a:bodyPr>
            <a:normAutofit/>
          </a:bodyPr>
          <a:lstStyle/>
          <a:p>
            <a:pPr marL="0" indent="0">
              <a:buNone/>
            </a:pPr>
            <a:r>
              <a:rPr lang="en-IN" b="1" dirty="0" smtClean="0"/>
              <a:t>Prerequisites</a:t>
            </a:r>
            <a:endParaRPr lang="en-IN" dirty="0"/>
          </a:p>
          <a:p>
            <a:pPr marL="0" lvl="0" indent="0">
              <a:buNone/>
            </a:pPr>
            <a:r>
              <a:rPr lang="en-IN" dirty="0" smtClean="0"/>
              <a:t>	Java </a:t>
            </a:r>
            <a:r>
              <a:rPr lang="en-IN" dirty="0"/>
              <a:t>SDK 7 or higher installed.</a:t>
            </a:r>
          </a:p>
          <a:p>
            <a:pPr marL="0" indent="0">
              <a:buNone/>
            </a:pPr>
            <a:r>
              <a:rPr lang="en-IN" b="1" dirty="0"/>
              <a:t>Installation Steps</a:t>
            </a:r>
            <a:endParaRPr lang="en-IN" dirty="0"/>
          </a:p>
          <a:p>
            <a:pPr marL="0" lvl="0" indent="0">
              <a:buNone/>
            </a:pPr>
            <a:r>
              <a:rPr lang="en-IN" b="1" dirty="0"/>
              <a:t>Download the Latest JAR:</a:t>
            </a:r>
            <a:endParaRPr lang="en-IN" dirty="0"/>
          </a:p>
          <a:p>
            <a:pPr marL="0" indent="0">
              <a:buNone/>
            </a:pPr>
            <a:r>
              <a:rPr lang="en-IN" dirty="0" err="1" smtClean="0"/>
              <a:t>wget</a:t>
            </a:r>
            <a:r>
              <a:rPr lang="en-IN" dirty="0" smtClean="0"/>
              <a:t> </a:t>
            </a:r>
            <a:r>
              <a:rPr lang="en-IN" dirty="0"/>
              <a:t>https://repo1.maven.org/maven2/io/swagger/swagger-codegen-cli/2.4.21/swagger-codegen-cli-2.4.21.jar -O swagger-codegen-cli.jar</a:t>
            </a:r>
          </a:p>
          <a:p>
            <a:pPr marL="0" lvl="0" indent="0">
              <a:buNone/>
            </a:pPr>
            <a:r>
              <a:rPr lang="en-IN" b="1" dirty="0"/>
              <a:t>Create an Alias for Convenience:</a:t>
            </a:r>
            <a:endParaRPr lang="en-IN" dirty="0"/>
          </a:p>
          <a:p>
            <a:pPr marL="0" indent="0">
              <a:buNone/>
            </a:pPr>
            <a:r>
              <a:rPr lang="en-IN" dirty="0" smtClean="0"/>
              <a:t>alias </a:t>
            </a:r>
            <a:r>
              <a:rPr lang="en-IN" dirty="0"/>
              <a:t>swagger-</a:t>
            </a:r>
            <a:r>
              <a:rPr lang="en-IN" dirty="0" err="1"/>
              <a:t>codegen</a:t>
            </a:r>
            <a:r>
              <a:rPr lang="en-IN" dirty="0"/>
              <a:t>="java -jar swagger-codegen-cli.jar"</a:t>
            </a:r>
          </a:p>
          <a:p>
            <a:endParaRPr lang="en-IN" dirty="0"/>
          </a:p>
        </p:txBody>
      </p:sp>
    </p:spTree>
    <p:extLst>
      <p:ext uri="{BB962C8B-B14F-4D97-AF65-F5344CB8AC3E}">
        <p14:creationId xmlns:p14="http://schemas.microsoft.com/office/powerpoint/2010/main" val="51969147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client and server stub</a:t>
            </a:r>
            <a:endParaRPr lang="en-IN" dirty="0"/>
          </a:p>
        </p:txBody>
      </p:sp>
      <p:sp>
        <p:nvSpPr>
          <p:cNvPr id="3" name="Content Placeholder 2"/>
          <p:cNvSpPr>
            <a:spLocks noGrp="1"/>
          </p:cNvSpPr>
          <p:nvPr>
            <p:ph idx="1"/>
          </p:nvPr>
        </p:nvSpPr>
        <p:spPr>
          <a:xfrm>
            <a:off x="575035" y="1825625"/>
            <a:ext cx="4737629" cy="4351338"/>
          </a:xfrm>
          <a:solidFill>
            <a:schemeClr val="accent1">
              <a:lumMod val="20000"/>
              <a:lumOff val="80000"/>
            </a:schemeClr>
          </a:solidFill>
        </p:spPr>
        <p:txBody>
          <a:bodyPr>
            <a:normAutofit fontScale="62500" lnSpcReduction="20000"/>
          </a:bodyPr>
          <a:lstStyle/>
          <a:p>
            <a:pPr marL="0" indent="0">
              <a:buNone/>
            </a:pPr>
            <a:r>
              <a:rPr lang="en-IN" b="1" dirty="0"/>
              <a:t>Generating Client SDKs</a:t>
            </a:r>
            <a:endParaRPr lang="en-IN" dirty="0"/>
          </a:p>
          <a:p>
            <a:pPr marL="0" indent="0">
              <a:buNone/>
            </a:pPr>
            <a:r>
              <a:rPr lang="en-IN" b="1" dirty="0"/>
              <a:t>Basic Command Structure</a:t>
            </a:r>
            <a:endParaRPr lang="en-IN" dirty="0"/>
          </a:p>
          <a:p>
            <a:pPr marL="0" indent="0">
              <a:buNone/>
            </a:pPr>
            <a:r>
              <a:rPr lang="en-IN" dirty="0" smtClean="0"/>
              <a:t>swagger-</a:t>
            </a:r>
            <a:r>
              <a:rPr lang="en-IN" dirty="0" err="1" smtClean="0"/>
              <a:t>codegen</a:t>
            </a:r>
            <a:r>
              <a:rPr lang="en-IN" dirty="0" smtClean="0"/>
              <a:t> </a:t>
            </a:r>
            <a:r>
              <a:rPr lang="en-IN" dirty="0"/>
              <a:t>generate \</a:t>
            </a:r>
          </a:p>
          <a:p>
            <a:pPr marL="0" indent="0">
              <a:buNone/>
            </a:pPr>
            <a:r>
              <a:rPr lang="en-IN" dirty="0"/>
              <a:t>  -</a:t>
            </a:r>
            <a:r>
              <a:rPr lang="en-IN" dirty="0" err="1"/>
              <a:t>i</a:t>
            </a:r>
            <a:r>
              <a:rPr lang="en-IN" dirty="0"/>
              <a:t> /path/to/</a:t>
            </a:r>
            <a:r>
              <a:rPr lang="en-IN" dirty="0" err="1"/>
              <a:t>openapi.yaml</a:t>
            </a:r>
            <a:r>
              <a:rPr lang="en-IN" dirty="0"/>
              <a:t> \</a:t>
            </a:r>
          </a:p>
          <a:p>
            <a:pPr marL="0" indent="0">
              <a:buNone/>
            </a:pPr>
            <a:r>
              <a:rPr lang="en-IN" dirty="0"/>
              <a:t>  -l &lt;language&gt; \</a:t>
            </a:r>
          </a:p>
          <a:p>
            <a:pPr marL="0" indent="0">
              <a:buNone/>
            </a:pPr>
            <a:r>
              <a:rPr lang="en-IN" dirty="0"/>
              <a:t>  -o /path/to/output/directory</a:t>
            </a:r>
          </a:p>
          <a:p>
            <a:pPr marL="0" indent="0">
              <a:buNone/>
            </a:pPr>
            <a:r>
              <a:rPr lang="en-IN" b="1" dirty="0"/>
              <a:t>Example: Generating a Python Client</a:t>
            </a:r>
            <a:endParaRPr lang="en-IN" dirty="0"/>
          </a:p>
          <a:p>
            <a:pPr marL="0" indent="0">
              <a:buNone/>
            </a:pPr>
            <a:r>
              <a:rPr lang="en-IN" dirty="0" smtClean="0"/>
              <a:t>swagger-</a:t>
            </a:r>
            <a:r>
              <a:rPr lang="en-IN" dirty="0" err="1" smtClean="0"/>
              <a:t>codegen</a:t>
            </a:r>
            <a:r>
              <a:rPr lang="en-IN" dirty="0" smtClean="0"/>
              <a:t> </a:t>
            </a:r>
            <a:r>
              <a:rPr lang="en-IN" dirty="0"/>
              <a:t>generate \</a:t>
            </a:r>
          </a:p>
          <a:p>
            <a:pPr marL="0" indent="0">
              <a:buNone/>
            </a:pPr>
            <a:r>
              <a:rPr lang="en-IN" dirty="0"/>
              <a:t>  -</a:t>
            </a:r>
            <a:r>
              <a:rPr lang="en-IN" dirty="0" err="1"/>
              <a:t>i</a:t>
            </a:r>
            <a:r>
              <a:rPr lang="en-IN" dirty="0"/>
              <a:t> https://api.example.com/openapi.yaml \</a:t>
            </a:r>
          </a:p>
          <a:p>
            <a:pPr marL="0" indent="0">
              <a:buNone/>
            </a:pPr>
            <a:r>
              <a:rPr lang="en-IN" dirty="0"/>
              <a:t>  -l python \</a:t>
            </a:r>
          </a:p>
          <a:p>
            <a:pPr marL="0" indent="0">
              <a:buNone/>
            </a:pPr>
            <a:r>
              <a:rPr lang="en-IN" dirty="0"/>
              <a:t>  -o ./python-client</a:t>
            </a:r>
          </a:p>
          <a:p>
            <a:pPr marL="0" indent="0">
              <a:buNone/>
            </a:pPr>
            <a:r>
              <a:rPr lang="en-IN" b="1" dirty="0"/>
              <a:t>Supported Languages for Clients</a:t>
            </a:r>
            <a:endParaRPr lang="en-IN" dirty="0"/>
          </a:p>
          <a:p>
            <a:pPr marL="0" indent="0">
              <a:buNone/>
            </a:pPr>
            <a:r>
              <a:rPr lang="en-IN" dirty="0"/>
              <a:t>Java, JavaScript, </a:t>
            </a:r>
            <a:r>
              <a:rPr lang="en-IN" dirty="0" err="1"/>
              <a:t>TypeScript</a:t>
            </a:r>
            <a:r>
              <a:rPr lang="en-IN" dirty="0"/>
              <a:t>, Python, Ruby, PHP, C#, Swift, and more.</a:t>
            </a:r>
          </a:p>
        </p:txBody>
      </p:sp>
      <p:sp>
        <p:nvSpPr>
          <p:cNvPr id="4" name="TextBox 3"/>
          <p:cNvSpPr txBox="1"/>
          <p:nvPr/>
        </p:nvSpPr>
        <p:spPr>
          <a:xfrm>
            <a:off x="5905610" y="1877635"/>
            <a:ext cx="4628447" cy="4247317"/>
          </a:xfrm>
          <a:prstGeom prst="rect">
            <a:avLst/>
          </a:prstGeom>
          <a:solidFill>
            <a:schemeClr val="accent4">
              <a:lumMod val="40000"/>
              <a:lumOff val="60000"/>
            </a:schemeClr>
          </a:solidFill>
        </p:spPr>
        <p:txBody>
          <a:bodyPr wrap="none" rtlCol="0">
            <a:spAutoFit/>
          </a:bodyPr>
          <a:lstStyle/>
          <a:p>
            <a:r>
              <a:rPr lang="en-IN" b="1" dirty="0"/>
              <a:t>Generating Server Stubs</a:t>
            </a:r>
            <a:endParaRPr lang="en-IN" dirty="0"/>
          </a:p>
          <a:p>
            <a:r>
              <a:rPr lang="en-IN" b="1" dirty="0"/>
              <a:t>Basic Command Structure</a:t>
            </a:r>
            <a:endParaRPr lang="en-IN" dirty="0"/>
          </a:p>
          <a:p>
            <a:r>
              <a:rPr lang="en-IN" dirty="0" smtClean="0"/>
              <a:t>swagger-</a:t>
            </a:r>
            <a:r>
              <a:rPr lang="en-IN" dirty="0" err="1" smtClean="0"/>
              <a:t>codegen</a:t>
            </a:r>
            <a:r>
              <a:rPr lang="en-IN" dirty="0" smtClean="0"/>
              <a:t> </a:t>
            </a:r>
            <a:r>
              <a:rPr lang="en-IN" dirty="0"/>
              <a:t>generate \</a:t>
            </a:r>
          </a:p>
          <a:p>
            <a:r>
              <a:rPr lang="en-IN" dirty="0"/>
              <a:t>  -</a:t>
            </a:r>
            <a:r>
              <a:rPr lang="en-IN" dirty="0" err="1"/>
              <a:t>i</a:t>
            </a:r>
            <a:r>
              <a:rPr lang="en-IN" dirty="0"/>
              <a:t> /path/to/</a:t>
            </a:r>
            <a:r>
              <a:rPr lang="en-IN" dirty="0" err="1"/>
              <a:t>openapi.yaml</a:t>
            </a:r>
            <a:r>
              <a:rPr lang="en-IN" dirty="0"/>
              <a:t> \</a:t>
            </a:r>
          </a:p>
          <a:p>
            <a:r>
              <a:rPr lang="en-IN" dirty="0"/>
              <a:t>  -l &lt;server-framework&gt; \</a:t>
            </a:r>
          </a:p>
          <a:p>
            <a:r>
              <a:rPr lang="en-IN" dirty="0"/>
              <a:t>  -o /path/to/output/directory</a:t>
            </a:r>
          </a:p>
          <a:p>
            <a:r>
              <a:rPr lang="en-IN" b="1" dirty="0"/>
              <a:t>Example: Generating a Node.js Server</a:t>
            </a:r>
            <a:endParaRPr lang="en-IN" dirty="0"/>
          </a:p>
          <a:p>
            <a:r>
              <a:rPr lang="en-IN" dirty="0" smtClean="0"/>
              <a:t>swagger-</a:t>
            </a:r>
            <a:r>
              <a:rPr lang="en-IN" dirty="0" err="1" smtClean="0"/>
              <a:t>codegen</a:t>
            </a:r>
            <a:r>
              <a:rPr lang="en-IN" dirty="0" smtClean="0"/>
              <a:t> </a:t>
            </a:r>
            <a:r>
              <a:rPr lang="en-IN" dirty="0"/>
              <a:t>generate \</a:t>
            </a:r>
          </a:p>
          <a:p>
            <a:r>
              <a:rPr lang="en-IN" dirty="0"/>
              <a:t>  -</a:t>
            </a:r>
            <a:r>
              <a:rPr lang="en-IN" dirty="0" err="1"/>
              <a:t>i</a:t>
            </a:r>
            <a:r>
              <a:rPr lang="en-IN" dirty="0"/>
              <a:t> https://api.example.com/openapi.yaml \</a:t>
            </a:r>
          </a:p>
          <a:p>
            <a:r>
              <a:rPr lang="en-IN" dirty="0"/>
              <a:t>  -l </a:t>
            </a:r>
            <a:r>
              <a:rPr lang="en-IN" dirty="0" err="1"/>
              <a:t>nodejs</a:t>
            </a:r>
            <a:r>
              <a:rPr lang="en-IN" dirty="0"/>
              <a:t>-server \</a:t>
            </a:r>
          </a:p>
          <a:p>
            <a:r>
              <a:rPr lang="en-IN" dirty="0"/>
              <a:t>  -o ./</a:t>
            </a:r>
            <a:r>
              <a:rPr lang="en-IN" dirty="0" err="1"/>
              <a:t>nodejs</a:t>
            </a:r>
            <a:r>
              <a:rPr lang="en-IN" dirty="0"/>
              <a:t>-server</a:t>
            </a:r>
          </a:p>
          <a:p>
            <a:r>
              <a:rPr lang="en-IN" b="1" dirty="0"/>
              <a:t>Supported Server Frameworks</a:t>
            </a:r>
            <a:endParaRPr lang="en-IN" dirty="0"/>
          </a:p>
          <a:p>
            <a:pPr lvl="0"/>
            <a:r>
              <a:rPr lang="en-IN" dirty="0"/>
              <a:t>Spring (Java), Express (Node.js), Flask (Python), </a:t>
            </a:r>
            <a:endParaRPr lang="en-IN" dirty="0" smtClean="0"/>
          </a:p>
          <a:p>
            <a:pPr lvl="0"/>
            <a:r>
              <a:rPr lang="en-IN" dirty="0" smtClean="0"/>
              <a:t>ASP.NET </a:t>
            </a:r>
            <a:r>
              <a:rPr lang="en-IN" dirty="0"/>
              <a:t>Core (C#), </a:t>
            </a:r>
            <a:r>
              <a:rPr lang="en-IN" dirty="0" err="1"/>
              <a:t>Laravel</a:t>
            </a:r>
            <a:r>
              <a:rPr lang="en-IN" dirty="0"/>
              <a:t> (PHP), and more.</a:t>
            </a:r>
          </a:p>
          <a:p>
            <a:endParaRPr lang="en-IN" dirty="0"/>
          </a:p>
        </p:txBody>
      </p:sp>
    </p:spTree>
    <p:extLst>
      <p:ext uri="{BB962C8B-B14F-4D97-AF65-F5344CB8AC3E}">
        <p14:creationId xmlns:p14="http://schemas.microsoft.com/office/powerpoint/2010/main" val="185369104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Customizing Code Generation</a:t>
            </a:r>
            <a:r>
              <a:rPr lang="en-IN" dirty="0"/>
              <a:t/>
            </a:r>
            <a:br>
              <a:rPr lang="en-IN" dirty="0"/>
            </a:br>
            <a:endParaRPr lang="en-IN" dirty="0"/>
          </a:p>
        </p:txBody>
      </p:sp>
      <p:sp>
        <p:nvSpPr>
          <p:cNvPr id="3" name="Content Placeholder 2"/>
          <p:cNvSpPr>
            <a:spLocks noGrp="1"/>
          </p:cNvSpPr>
          <p:nvPr>
            <p:ph idx="1"/>
          </p:nvPr>
        </p:nvSpPr>
        <p:spPr>
          <a:xfrm>
            <a:off x="103695" y="1825625"/>
            <a:ext cx="5429839" cy="4351338"/>
          </a:xfrm>
          <a:solidFill>
            <a:schemeClr val="accent1">
              <a:lumMod val="40000"/>
              <a:lumOff val="60000"/>
            </a:schemeClr>
          </a:solidFill>
        </p:spPr>
        <p:txBody>
          <a:bodyPr>
            <a:normAutofit fontScale="85000" lnSpcReduction="20000"/>
          </a:bodyPr>
          <a:lstStyle/>
          <a:p>
            <a:pPr marL="0" indent="0">
              <a:buNone/>
            </a:pPr>
            <a:r>
              <a:rPr lang="en-IN" b="1" dirty="0" smtClean="0"/>
              <a:t>Using </a:t>
            </a:r>
            <a:r>
              <a:rPr lang="en-IN" b="1" dirty="0"/>
              <a:t>Configuration Files</a:t>
            </a:r>
            <a:endParaRPr lang="en-IN" dirty="0"/>
          </a:p>
          <a:p>
            <a:pPr marL="0" lvl="0" indent="0">
              <a:buNone/>
            </a:pPr>
            <a:r>
              <a:rPr lang="en-IN" dirty="0"/>
              <a:t>Create a JSON configuration file to customize settings.</a:t>
            </a:r>
          </a:p>
          <a:p>
            <a:pPr marL="0" indent="0">
              <a:buNone/>
            </a:pPr>
            <a:r>
              <a:rPr lang="en-IN" dirty="0" smtClean="0"/>
              <a:t>{</a:t>
            </a:r>
            <a:endParaRPr lang="en-IN" dirty="0"/>
          </a:p>
          <a:p>
            <a:pPr marL="0" indent="0">
              <a:buNone/>
            </a:pPr>
            <a:r>
              <a:rPr lang="en-IN" dirty="0"/>
              <a:t>  "</a:t>
            </a:r>
            <a:r>
              <a:rPr lang="en-IN" dirty="0" err="1"/>
              <a:t>apiPackage</a:t>
            </a:r>
            <a:r>
              <a:rPr lang="en-IN" dirty="0"/>
              <a:t>": "</a:t>
            </a:r>
            <a:r>
              <a:rPr lang="en-IN" dirty="0" err="1"/>
              <a:t>com.example.api</a:t>
            </a:r>
            <a:r>
              <a:rPr lang="en-IN" dirty="0"/>
              <a:t>",</a:t>
            </a:r>
          </a:p>
          <a:p>
            <a:pPr marL="0" indent="0">
              <a:buNone/>
            </a:pPr>
            <a:r>
              <a:rPr lang="en-IN" dirty="0"/>
              <a:t>  "</a:t>
            </a:r>
            <a:r>
              <a:rPr lang="en-IN" dirty="0" err="1"/>
              <a:t>modelPackage</a:t>
            </a:r>
            <a:r>
              <a:rPr lang="en-IN" dirty="0"/>
              <a:t>": "</a:t>
            </a:r>
            <a:r>
              <a:rPr lang="en-IN" dirty="0" err="1"/>
              <a:t>com.example.model</a:t>
            </a:r>
            <a:r>
              <a:rPr lang="en-IN" dirty="0"/>
              <a:t>",</a:t>
            </a:r>
          </a:p>
          <a:p>
            <a:pPr marL="0" indent="0">
              <a:buNone/>
            </a:pPr>
            <a:r>
              <a:rPr lang="en-IN" dirty="0"/>
              <a:t>  "</a:t>
            </a:r>
            <a:r>
              <a:rPr lang="en-IN" dirty="0" err="1"/>
              <a:t>invokerPackage</a:t>
            </a:r>
            <a:r>
              <a:rPr lang="en-IN" dirty="0"/>
              <a:t>": "</a:t>
            </a:r>
            <a:r>
              <a:rPr lang="en-IN" dirty="0" err="1"/>
              <a:t>com.example.invoker</a:t>
            </a:r>
            <a:r>
              <a:rPr lang="en-IN" dirty="0"/>
              <a:t>",</a:t>
            </a:r>
          </a:p>
          <a:p>
            <a:pPr marL="0" indent="0">
              <a:buNone/>
            </a:pPr>
            <a:r>
              <a:rPr lang="en-IN" dirty="0"/>
              <a:t>  "</a:t>
            </a:r>
            <a:r>
              <a:rPr lang="en-IN" dirty="0" err="1"/>
              <a:t>groupId</a:t>
            </a:r>
            <a:r>
              <a:rPr lang="en-IN" dirty="0"/>
              <a:t>": "</a:t>
            </a:r>
            <a:r>
              <a:rPr lang="en-IN" dirty="0" err="1"/>
              <a:t>com.example</a:t>
            </a:r>
            <a:r>
              <a:rPr lang="en-IN" dirty="0"/>
              <a:t>",</a:t>
            </a:r>
          </a:p>
          <a:p>
            <a:pPr marL="0" indent="0">
              <a:buNone/>
            </a:pPr>
            <a:r>
              <a:rPr lang="en-IN" dirty="0"/>
              <a:t>  "</a:t>
            </a:r>
            <a:r>
              <a:rPr lang="en-IN" dirty="0" err="1"/>
              <a:t>artifactId</a:t>
            </a:r>
            <a:r>
              <a:rPr lang="en-IN" dirty="0"/>
              <a:t>": "</a:t>
            </a:r>
            <a:r>
              <a:rPr lang="en-IN" dirty="0" err="1"/>
              <a:t>api</a:t>
            </a:r>
            <a:r>
              <a:rPr lang="en-IN" dirty="0"/>
              <a:t>-client",</a:t>
            </a:r>
          </a:p>
          <a:p>
            <a:pPr marL="0" indent="0">
              <a:buNone/>
            </a:pPr>
            <a:r>
              <a:rPr lang="en-IN" dirty="0"/>
              <a:t>  "</a:t>
            </a:r>
            <a:r>
              <a:rPr lang="en-IN" dirty="0" err="1"/>
              <a:t>artifactVersion</a:t>
            </a:r>
            <a:r>
              <a:rPr lang="en-IN" dirty="0"/>
              <a:t>": "1.0.0"</a:t>
            </a:r>
          </a:p>
          <a:p>
            <a:pPr marL="0" indent="0">
              <a:buNone/>
            </a:pPr>
            <a:r>
              <a:rPr lang="en-IN" dirty="0" smtClean="0"/>
              <a:t>}</a:t>
            </a:r>
            <a:endParaRPr lang="en-IN" dirty="0"/>
          </a:p>
        </p:txBody>
      </p:sp>
      <p:sp>
        <p:nvSpPr>
          <p:cNvPr id="4" name="TextBox 3"/>
          <p:cNvSpPr txBox="1"/>
          <p:nvPr/>
        </p:nvSpPr>
        <p:spPr>
          <a:xfrm>
            <a:off x="5429839" y="917912"/>
            <a:ext cx="6674178" cy="5940088"/>
          </a:xfrm>
          <a:prstGeom prst="rect">
            <a:avLst/>
          </a:prstGeom>
          <a:solidFill>
            <a:schemeClr val="accent4"/>
          </a:solidFill>
        </p:spPr>
        <p:txBody>
          <a:bodyPr wrap="square" rtlCol="0">
            <a:spAutoFit/>
          </a:bodyPr>
          <a:lstStyle/>
          <a:p>
            <a:r>
              <a:rPr lang="en-IN" sz="2000" dirty="0"/>
              <a:t>Use the -c flag to specify the </a:t>
            </a:r>
            <a:r>
              <a:rPr lang="en-IN" sz="2000" dirty="0" err="1"/>
              <a:t>config</a:t>
            </a:r>
            <a:r>
              <a:rPr lang="en-IN" sz="2000" dirty="0"/>
              <a:t> file:</a:t>
            </a:r>
          </a:p>
          <a:p>
            <a:r>
              <a:rPr lang="en-IN" sz="2000" dirty="0" smtClean="0"/>
              <a:t>swagger-</a:t>
            </a:r>
            <a:r>
              <a:rPr lang="en-IN" sz="2000" dirty="0" err="1" smtClean="0"/>
              <a:t>codegen</a:t>
            </a:r>
            <a:r>
              <a:rPr lang="en-IN" sz="2000" dirty="0" smtClean="0"/>
              <a:t> </a:t>
            </a:r>
            <a:r>
              <a:rPr lang="en-IN" sz="2000" dirty="0"/>
              <a:t>generate \</a:t>
            </a:r>
          </a:p>
          <a:p>
            <a:r>
              <a:rPr lang="en-IN" sz="2000" dirty="0"/>
              <a:t>  -</a:t>
            </a:r>
            <a:r>
              <a:rPr lang="en-IN" sz="2000" dirty="0" err="1"/>
              <a:t>i</a:t>
            </a:r>
            <a:r>
              <a:rPr lang="en-IN" sz="2000" dirty="0"/>
              <a:t> /path/to/</a:t>
            </a:r>
            <a:r>
              <a:rPr lang="en-IN" sz="2000" dirty="0" err="1"/>
              <a:t>openapi.yaml</a:t>
            </a:r>
            <a:r>
              <a:rPr lang="en-IN" sz="2000" dirty="0"/>
              <a:t> \</a:t>
            </a:r>
          </a:p>
          <a:p>
            <a:r>
              <a:rPr lang="en-IN" sz="2000" dirty="0"/>
              <a:t>  -l java \</a:t>
            </a:r>
          </a:p>
          <a:p>
            <a:r>
              <a:rPr lang="en-IN" sz="2000" dirty="0"/>
              <a:t>  -c /path/to/</a:t>
            </a:r>
            <a:r>
              <a:rPr lang="en-IN" sz="2000" dirty="0" err="1"/>
              <a:t>config.json</a:t>
            </a:r>
            <a:r>
              <a:rPr lang="en-IN" sz="2000" dirty="0"/>
              <a:t> \</a:t>
            </a:r>
          </a:p>
          <a:p>
            <a:r>
              <a:rPr lang="en-IN" sz="2000" dirty="0"/>
              <a:t>  -o ./java-client</a:t>
            </a:r>
          </a:p>
          <a:p>
            <a:r>
              <a:rPr lang="en-IN" sz="2000" b="1" dirty="0"/>
              <a:t>Modifying Templates</a:t>
            </a:r>
            <a:endParaRPr lang="en-IN" sz="2000" dirty="0"/>
          </a:p>
          <a:p>
            <a:pPr lvl="0"/>
            <a:r>
              <a:rPr lang="en-IN" sz="2000" dirty="0"/>
              <a:t>Swagger </a:t>
            </a:r>
            <a:r>
              <a:rPr lang="en-IN" sz="2000" dirty="0" err="1"/>
              <a:t>Codegen</a:t>
            </a:r>
            <a:r>
              <a:rPr lang="en-IN" sz="2000" dirty="0"/>
              <a:t> uses </a:t>
            </a:r>
            <a:r>
              <a:rPr lang="en-IN" sz="2000" dirty="0" err="1"/>
              <a:t>Mustache</a:t>
            </a:r>
            <a:r>
              <a:rPr lang="en-IN" sz="2000" dirty="0"/>
              <a:t> templates.</a:t>
            </a:r>
          </a:p>
          <a:p>
            <a:pPr lvl="0"/>
            <a:r>
              <a:rPr lang="en-IN" sz="2000" dirty="0"/>
              <a:t>Clone the templates repository:</a:t>
            </a:r>
          </a:p>
          <a:p>
            <a:r>
              <a:rPr lang="en-IN" sz="2000" dirty="0"/>
              <a:t>://github.com/swagger-</a:t>
            </a:r>
            <a:r>
              <a:rPr lang="en-IN" sz="2000" dirty="0" err="1"/>
              <a:t>api</a:t>
            </a:r>
            <a:r>
              <a:rPr lang="en-IN" sz="2000" dirty="0"/>
              <a:t>/swagger-</a:t>
            </a:r>
            <a:r>
              <a:rPr lang="en-IN" sz="2000" dirty="0" err="1"/>
              <a:t>codegen</a:t>
            </a:r>
            <a:endParaRPr lang="en-IN" sz="2000" dirty="0"/>
          </a:p>
          <a:p>
            <a:pPr lvl="0"/>
            <a:r>
              <a:rPr lang="en-IN" sz="2000" dirty="0"/>
              <a:t>Modify templates in modules/swagger-</a:t>
            </a:r>
            <a:r>
              <a:rPr lang="en-IN" sz="2000" dirty="0" err="1"/>
              <a:t>codegen</a:t>
            </a:r>
            <a:r>
              <a:rPr lang="en-IN" sz="2000" dirty="0"/>
              <a:t>/</a:t>
            </a:r>
            <a:r>
              <a:rPr lang="en-IN" sz="2000" dirty="0" err="1"/>
              <a:t>src</a:t>
            </a:r>
            <a:r>
              <a:rPr lang="en-IN" sz="2000" dirty="0"/>
              <a:t>/main/resources/&lt;language&gt;.</a:t>
            </a:r>
          </a:p>
          <a:p>
            <a:pPr lvl="0"/>
            <a:r>
              <a:rPr lang="en-IN" sz="2000" dirty="0"/>
              <a:t>Use the -t flag to point to your modified templates:</a:t>
            </a:r>
          </a:p>
          <a:p>
            <a:r>
              <a:rPr lang="en-IN" sz="2000" dirty="0"/>
              <a:t>swagger-</a:t>
            </a:r>
            <a:r>
              <a:rPr lang="en-IN" sz="2000" dirty="0" err="1"/>
              <a:t>codegen</a:t>
            </a:r>
            <a:r>
              <a:rPr lang="en-IN" sz="2000" dirty="0"/>
              <a:t> generate \</a:t>
            </a:r>
          </a:p>
          <a:p>
            <a:r>
              <a:rPr lang="en-IN" sz="2000" dirty="0"/>
              <a:t>  -</a:t>
            </a:r>
            <a:r>
              <a:rPr lang="en-IN" sz="2000" dirty="0" err="1"/>
              <a:t>i</a:t>
            </a:r>
            <a:r>
              <a:rPr lang="en-IN" sz="2000" dirty="0"/>
              <a:t> /path/to/</a:t>
            </a:r>
            <a:r>
              <a:rPr lang="en-IN" sz="2000" dirty="0" err="1"/>
              <a:t>openapi.yaml</a:t>
            </a:r>
            <a:r>
              <a:rPr lang="en-IN" sz="2000" dirty="0"/>
              <a:t> \</a:t>
            </a:r>
          </a:p>
          <a:p>
            <a:r>
              <a:rPr lang="en-IN" sz="2000" dirty="0"/>
              <a:t>  -l java \</a:t>
            </a:r>
          </a:p>
          <a:p>
            <a:r>
              <a:rPr lang="en-IN" sz="2000" dirty="0"/>
              <a:t>  -t /path/to/modified/templates \</a:t>
            </a:r>
          </a:p>
          <a:p>
            <a:r>
              <a:rPr lang="en-IN" sz="2000" dirty="0"/>
              <a:t>  -o ./java-client</a:t>
            </a:r>
          </a:p>
          <a:p>
            <a:endParaRPr lang="en-IN" sz="2000" dirty="0"/>
          </a:p>
        </p:txBody>
      </p:sp>
    </p:spTree>
    <p:extLst>
      <p:ext uri="{BB962C8B-B14F-4D97-AF65-F5344CB8AC3E}">
        <p14:creationId xmlns:p14="http://schemas.microsoft.com/office/powerpoint/2010/main" val="226289956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168" y="81661"/>
            <a:ext cx="10515600" cy="460871"/>
          </a:xfrm>
        </p:spPr>
        <p:txBody>
          <a:bodyPr>
            <a:normAutofit fontScale="90000"/>
          </a:bodyPr>
          <a:lstStyle/>
          <a:p>
            <a:r>
              <a:rPr lang="en-IN" b="1" dirty="0"/>
              <a:t>Integrating with Build Systems</a:t>
            </a:r>
            <a:endParaRPr lang="en-IN" dirty="0"/>
          </a:p>
        </p:txBody>
      </p:sp>
      <p:sp>
        <p:nvSpPr>
          <p:cNvPr id="3" name="Content Placeholder 2"/>
          <p:cNvSpPr>
            <a:spLocks noGrp="1"/>
          </p:cNvSpPr>
          <p:nvPr>
            <p:ph idx="1"/>
          </p:nvPr>
        </p:nvSpPr>
        <p:spPr>
          <a:xfrm>
            <a:off x="64008" y="542532"/>
            <a:ext cx="9034272" cy="6032004"/>
          </a:xfrm>
          <a:solidFill>
            <a:schemeClr val="accent4">
              <a:lumMod val="40000"/>
              <a:lumOff val="60000"/>
            </a:schemeClr>
          </a:solidFill>
        </p:spPr>
        <p:txBody>
          <a:bodyPr>
            <a:noAutofit/>
          </a:bodyPr>
          <a:lstStyle/>
          <a:p>
            <a:pPr marL="0" indent="0">
              <a:buNone/>
            </a:pPr>
            <a:r>
              <a:rPr lang="en-IN" sz="2000" b="1" dirty="0" smtClean="0"/>
              <a:t>Maven Plugin</a:t>
            </a:r>
            <a:endParaRPr lang="en-IN" sz="2000" dirty="0" smtClean="0"/>
          </a:p>
          <a:p>
            <a:pPr marL="0" lvl="0" indent="0">
              <a:buNone/>
            </a:pPr>
            <a:r>
              <a:rPr lang="en-IN" sz="2000" dirty="0" smtClean="0"/>
              <a:t>Add </a:t>
            </a:r>
            <a:r>
              <a:rPr lang="en-IN" sz="2000" dirty="0"/>
              <a:t>Swagger </a:t>
            </a:r>
            <a:r>
              <a:rPr lang="en-IN" sz="2000" dirty="0" err="1"/>
              <a:t>Codegen</a:t>
            </a:r>
            <a:r>
              <a:rPr lang="en-IN" sz="2000" dirty="0"/>
              <a:t> Maven plugin to your pom.xml:</a:t>
            </a:r>
          </a:p>
          <a:p>
            <a:pPr marL="0" indent="0">
              <a:buNone/>
            </a:pPr>
            <a:r>
              <a:rPr lang="en-IN" sz="2000" dirty="0" smtClean="0"/>
              <a:t>&lt;</a:t>
            </a:r>
            <a:r>
              <a:rPr lang="en-IN" sz="2000" dirty="0"/>
              <a:t>build</a:t>
            </a:r>
            <a:r>
              <a:rPr lang="en-IN" sz="2000" dirty="0" smtClean="0"/>
              <a:t>&gt;  </a:t>
            </a:r>
            <a:r>
              <a:rPr lang="en-IN" sz="2000" dirty="0"/>
              <a:t>&lt;plugins</a:t>
            </a:r>
            <a:r>
              <a:rPr lang="en-IN" sz="2000" dirty="0" smtClean="0"/>
              <a:t>&gt;   </a:t>
            </a:r>
            <a:r>
              <a:rPr lang="en-IN" sz="2000" dirty="0"/>
              <a:t>&lt;plugin&gt;</a:t>
            </a:r>
          </a:p>
          <a:p>
            <a:pPr marL="0" indent="0">
              <a:buNone/>
            </a:pPr>
            <a:r>
              <a:rPr lang="en-IN" sz="2000" dirty="0"/>
              <a:t>      &lt;</a:t>
            </a:r>
            <a:r>
              <a:rPr lang="en-IN" sz="2000" dirty="0" err="1"/>
              <a:t>groupId</a:t>
            </a:r>
            <a:r>
              <a:rPr lang="en-IN" sz="2000" dirty="0"/>
              <a:t>&gt;</a:t>
            </a:r>
            <a:r>
              <a:rPr lang="en-IN" sz="2000" dirty="0" err="1"/>
              <a:t>io.swagger</a:t>
            </a:r>
            <a:r>
              <a:rPr lang="en-IN" sz="2000" dirty="0"/>
              <a:t>&lt;/</a:t>
            </a:r>
            <a:r>
              <a:rPr lang="en-IN" sz="2000" dirty="0" err="1"/>
              <a:t>groupId</a:t>
            </a:r>
            <a:r>
              <a:rPr lang="en-IN" sz="2000" dirty="0"/>
              <a:t>&gt;</a:t>
            </a:r>
          </a:p>
          <a:p>
            <a:pPr marL="0" indent="0">
              <a:buNone/>
            </a:pPr>
            <a:r>
              <a:rPr lang="en-IN" sz="2000" dirty="0"/>
              <a:t>      &lt;</a:t>
            </a:r>
            <a:r>
              <a:rPr lang="en-IN" sz="2000" dirty="0" err="1"/>
              <a:t>artifactId</a:t>
            </a:r>
            <a:r>
              <a:rPr lang="en-IN" sz="2000" dirty="0"/>
              <a:t>&gt;swagger-</a:t>
            </a:r>
            <a:r>
              <a:rPr lang="en-IN" sz="2000" dirty="0" err="1"/>
              <a:t>codegen</a:t>
            </a:r>
            <a:r>
              <a:rPr lang="en-IN" sz="2000" dirty="0"/>
              <a:t>-maven-plugin&lt;/</a:t>
            </a:r>
            <a:r>
              <a:rPr lang="en-IN" sz="2000" dirty="0" err="1"/>
              <a:t>artifactId</a:t>
            </a:r>
            <a:r>
              <a:rPr lang="en-IN" sz="2000" dirty="0"/>
              <a:t>&gt;</a:t>
            </a:r>
          </a:p>
          <a:p>
            <a:pPr marL="0" indent="0">
              <a:buNone/>
            </a:pPr>
            <a:r>
              <a:rPr lang="en-IN" sz="2000" dirty="0"/>
              <a:t>      &lt;version&gt;2.4.21&lt;/version&gt;</a:t>
            </a:r>
          </a:p>
          <a:p>
            <a:pPr marL="0" indent="0">
              <a:buNone/>
            </a:pPr>
            <a:r>
              <a:rPr lang="en-IN" sz="2000" dirty="0"/>
              <a:t>      &lt;executions</a:t>
            </a:r>
            <a:r>
              <a:rPr lang="en-IN" sz="2000" dirty="0" smtClean="0"/>
              <a:t>&gt;  </a:t>
            </a:r>
            <a:r>
              <a:rPr lang="en-IN" sz="2000" dirty="0"/>
              <a:t>&lt;execution&gt;</a:t>
            </a:r>
          </a:p>
          <a:p>
            <a:pPr marL="0" indent="0">
              <a:buNone/>
            </a:pPr>
            <a:r>
              <a:rPr lang="en-IN" sz="2000" dirty="0"/>
              <a:t>          &lt;goals</a:t>
            </a:r>
            <a:r>
              <a:rPr lang="en-IN" sz="2000" dirty="0" smtClean="0"/>
              <a:t>&gt; </a:t>
            </a:r>
            <a:r>
              <a:rPr lang="en-IN" sz="2000" dirty="0"/>
              <a:t>&lt;goal&gt;generate&lt;/goal</a:t>
            </a:r>
            <a:r>
              <a:rPr lang="en-IN" sz="2000" dirty="0" smtClean="0"/>
              <a:t>&gt; </a:t>
            </a:r>
            <a:r>
              <a:rPr lang="en-IN" sz="2000" dirty="0"/>
              <a:t>&lt;/goals&gt;</a:t>
            </a:r>
          </a:p>
          <a:p>
            <a:pPr marL="0" indent="0">
              <a:buNone/>
            </a:pPr>
            <a:r>
              <a:rPr lang="en-IN" sz="2000" dirty="0"/>
              <a:t>          &lt;configuration&gt;</a:t>
            </a:r>
          </a:p>
          <a:p>
            <a:pPr marL="0" indent="0">
              <a:buNone/>
            </a:pPr>
            <a:r>
              <a:rPr lang="en-IN" sz="2000" dirty="0"/>
              <a:t>            &lt;</a:t>
            </a:r>
            <a:r>
              <a:rPr lang="en-IN" sz="2000" dirty="0" err="1"/>
              <a:t>inputSpec</a:t>
            </a:r>
            <a:r>
              <a:rPr lang="en-IN" sz="2000" dirty="0"/>
              <a:t>&gt;${</a:t>
            </a:r>
            <a:r>
              <a:rPr lang="en-IN" sz="2000" dirty="0" err="1"/>
              <a:t>project.basedir</a:t>
            </a:r>
            <a:r>
              <a:rPr lang="en-IN" sz="2000" dirty="0"/>
              <a:t>}/</a:t>
            </a:r>
            <a:r>
              <a:rPr lang="en-IN" sz="2000" dirty="0" err="1"/>
              <a:t>src</a:t>
            </a:r>
            <a:r>
              <a:rPr lang="en-IN" sz="2000" dirty="0"/>
              <a:t>/main/resources/</a:t>
            </a:r>
            <a:r>
              <a:rPr lang="en-IN" sz="2000" dirty="0" err="1"/>
              <a:t>openapi.yaml</a:t>
            </a:r>
            <a:r>
              <a:rPr lang="en-IN" sz="2000" dirty="0"/>
              <a:t>&lt;/</a:t>
            </a:r>
            <a:r>
              <a:rPr lang="en-IN" sz="2000" dirty="0" err="1"/>
              <a:t>inputSpec</a:t>
            </a:r>
            <a:r>
              <a:rPr lang="en-IN" sz="2000" dirty="0"/>
              <a:t>&gt;</a:t>
            </a:r>
          </a:p>
          <a:p>
            <a:pPr marL="0" indent="0">
              <a:buNone/>
            </a:pPr>
            <a:r>
              <a:rPr lang="en-IN" sz="2000" dirty="0"/>
              <a:t>            &lt;language&gt;java&lt;/language&gt;</a:t>
            </a:r>
          </a:p>
          <a:p>
            <a:pPr marL="0" indent="0">
              <a:buNone/>
            </a:pPr>
            <a:r>
              <a:rPr lang="en-IN" sz="2000" dirty="0"/>
              <a:t>            &lt;output&gt;${</a:t>
            </a:r>
            <a:r>
              <a:rPr lang="en-IN" sz="2000" dirty="0" err="1"/>
              <a:t>project.build.directory</a:t>
            </a:r>
            <a:r>
              <a:rPr lang="en-IN" sz="2000" dirty="0"/>
              <a:t>}/generated-sources&lt;/output&gt;</a:t>
            </a:r>
          </a:p>
          <a:p>
            <a:pPr marL="0" indent="0">
              <a:buNone/>
            </a:pPr>
            <a:r>
              <a:rPr lang="en-IN" sz="2000" dirty="0"/>
              <a:t>          &lt;/configuration&gt;</a:t>
            </a:r>
          </a:p>
          <a:p>
            <a:pPr marL="0" indent="0">
              <a:buNone/>
            </a:pPr>
            <a:r>
              <a:rPr lang="en-IN" sz="2000" dirty="0"/>
              <a:t>        &lt;/execution</a:t>
            </a:r>
            <a:r>
              <a:rPr lang="en-IN" sz="2000" dirty="0" smtClean="0"/>
              <a:t>&gt;&lt;/</a:t>
            </a:r>
            <a:r>
              <a:rPr lang="en-IN" sz="2000" dirty="0"/>
              <a:t>executions&gt;</a:t>
            </a:r>
          </a:p>
          <a:p>
            <a:pPr marL="0" indent="0">
              <a:buNone/>
            </a:pPr>
            <a:r>
              <a:rPr lang="en-IN" sz="2000" dirty="0"/>
              <a:t>    &lt;/plugin</a:t>
            </a:r>
            <a:r>
              <a:rPr lang="en-IN" sz="2000" dirty="0" smtClean="0"/>
              <a:t>&gt;  </a:t>
            </a:r>
            <a:r>
              <a:rPr lang="en-IN" sz="2000" dirty="0"/>
              <a:t>&lt;/plugins</a:t>
            </a:r>
            <a:r>
              <a:rPr lang="en-IN" sz="2000" dirty="0" smtClean="0"/>
              <a:t>&gt; &lt;/</a:t>
            </a:r>
            <a:r>
              <a:rPr lang="en-IN" sz="2000" dirty="0"/>
              <a:t>build&gt;</a:t>
            </a:r>
          </a:p>
          <a:p>
            <a:endParaRPr lang="en-IN" sz="2000" dirty="0"/>
          </a:p>
        </p:txBody>
      </p:sp>
      <p:sp>
        <p:nvSpPr>
          <p:cNvPr id="4" name="TextBox 3"/>
          <p:cNvSpPr txBox="1"/>
          <p:nvPr/>
        </p:nvSpPr>
        <p:spPr>
          <a:xfrm>
            <a:off x="6318148" y="542532"/>
            <a:ext cx="5873852" cy="5355312"/>
          </a:xfrm>
          <a:prstGeom prst="rect">
            <a:avLst/>
          </a:prstGeom>
          <a:solidFill>
            <a:schemeClr val="accent1">
              <a:lumMod val="40000"/>
              <a:lumOff val="60000"/>
            </a:schemeClr>
          </a:solidFill>
        </p:spPr>
        <p:txBody>
          <a:bodyPr wrap="none" rtlCol="0">
            <a:spAutoFit/>
          </a:bodyPr>
          <a:lstStyle/>
          <a:p>
            <a:r>
              <a:rPr lang="en-IN" b="1" dirty="0" err="1"/>
              <a:t>Gradle</a:t>
            </a:r>
            <a:r>
              <a:rPr lang="en-IN" b="1" dirty="0"/>
              <a:t> Plugin</a:t>
            </a:r>
            <a:endParaRPr lang="en-IN" dirty="0"/>
          </a:p>
          <a:p>
            <a:pPr lvl="0"/>
            <a:r>
              <a:rPr lang="en-IN" dirty="0"/>
              <a:t>Use the Swagger </a:t>
            </a:r>
            <a:r>
              <a:rPr lang="en-IN" dirty="0" err="1"/>
              <a:t>Codegen</a:t>
            </a:r>
            <a:r>
              <a:rPr lang="en-IN" dirty="0"/>
              <a:t> </a:t>
            </a:r>
            <a:r>
              <a:rPr lang="en-IN" dirty="0" err="1"/>
              <a:t>Gradle</a:t>
            </a:r>
            <a:r>
              <a:rPr lang="en-IN" dirty="0"/>
              <a:t> plugin in your </a:t>
            </a:r>
            <a:r>
              <a:rPr lang="en-IN" dirty="0" err="1"/>
              <a:t>build.gradle</a:t>
            </a:r>
            <a:r>
              <a:rPr lang="en-IN" dirty="0"/>
              <a:t>:</a:t>
            </a:r>
          </a:p>
          <a:p>
            <a:r>
              <a:rPr lang="en-IN" dirty="0"/>
              <a:t>groovy</a:t>
            </a:r>
          </a:p>
          <a:p>
            <a:r>
              <a:rPr lang="en-IN" dirty="0"/>
              <a:t>Copy code</a:t>
            </a:r>
          </a:p>
          <a:p>
            <a:r>
              <a:rPr lang="en-IN" dirty="0"/>
              <a:t>plugins {</a:t>
            </a:r>
          </a:p>
          <a:p>
            <a:r>
              <a:rPr lang="en-IN" dirty="0"/>
              <a:t>    id "</a:t>
            </a:r>
            <a:r>
              <a:rPr lang="en-IN" dirty="0" err="1"/>
              <a:t>org.hidetake.swagger.generator</a:t>
            </a:r>
            <a:r>
              <a:rPr lang="en-IN" dirty="0"/>
              <a:t>" version "2.18.2"</a:t>
            </a:r>
          </a:p>
          <a:p>
            <a:r>
              <a:rPr lang="en-IN" dirty="0"/>
              <a:t>}</a:t>
            </a:r>
          </a:p>
          <a:p>
            <a:r>
              <a:rPr lang="en-IN" dirty="0"/>
              <a:t> </a:t>
            </a:r>
          </a:p>
          <a:p>
            <a:r>
              <a:rPr lang="en-IN" dirty="0" err="1"/>
              <a:t>swaggerSources</a:t>
            </a:r>
            <a:r>
              <a:rPr lang="en-IN" dirty="0"/>
              <a:t> {</a:t>
            </a:r>
          </a:p>
          <a:p>
            <a:r>
              <a:rPr lang="en-IN" dirty="0"/>
              <a:t>    </a:t>
            </a:r>
            <a:r>
              <a:rPr lang="en-IN" dirty="0" err="1"/>
              <a:t>petstore</a:t>
            </a:r>
            <a:r>
              <a:rPr lang="en-IN" dirty="0"/>
              <a:t> {</a:t>
            </a:r>
          </a:p>
          <a:p>
            <a:r>
              <a:rPr lang="en-IN" dirty="0"/>
              <a:t>        </a:t>
            </a:r>
            <a:r>
              <a:rPr lang="en-IN" dirty="0" err="1"/>
              <a:t>inputFile</a:t>
            </a:r>
            <a:r>
              <a:rPr lang="en-IN" dirty="0"/>
              <a:t> = file('</a:t>
            </a:r>
            <a:r>
              <a:rPr lang="en-IN" dirty="0" err="1"/>
              <a:t>src</a:t>
            </a:r>
            <a:r>
              <a:rPr lang="en-IN" dirty="0"/>
              <a:t>/main/resources/</a:t>
            </a:r>
            <a:r>
              <a:rPr lang="en-IN" dirty="0" err="1"/>
              <a:t>openapi.yaml</a:t>
            </a:r>
            <a:r>
              <a:rPr lang="en-IN" dirty="0"/>
              <a:t>')</a:t>
            </a:r>
          </a:p>
          <a:p>
            <a:r>
              <a:rPr lang="en-IN" dirty="0"/>
              <a:t>        code {</a:t>
            </a:r>
          </a:p>
          <a:p>
            <a:r>
              <a:rPr lang="en-IN" dirty="0"/>
              <a:t>            language = 'java'</a:t>
            </a:r>
          </a:p>
          <a:p>
            <a:r>
              <a:rPr lang="en-IN" dirty="0"/>
              <a:t>            components = ['models', '</a:t>
            </a:r>
            <a:r>
              <a:rPr lang="en-IN" dirty="0" err="1"/>
              <a:t>apis</a:t>
            </a:r>
            <a:r>
              <a:rPr lang="en-IN" dirty="0"/>
              <a:t>']</a:t>
            </a:r>
          </a:p>
          <a:p>
            <a:r>
              <a:rPr lang="en-IN" dirty="0"/>
              <a:t>            </a:t>
            </a:r>
            <a:r>
              <a:rPr lang="en-IN" dirty="0" err="1"/>
              <a:t>outputDir</a:t>
            </a:r>
            <a:r>
              <a:rPr lang="en-IN" dirty="0"/>
              <a:t> = file("$</a:t>
            </a:r>
            <a:r>
              <a:rPr lang="en-IN" dirty="0" err="1"/>
              <a:t>buildDir</a:t>
            </a:r>
            <a:r>
              <a:rPr lang="en-IN" dirty="0"/>
              <a:t>/generated-sources")</a:t>
            </a:r>
          </a:p>
          <a:p>
            <a:r>
              <a:rPr lang="en-IN" dirty="0"/>
              <a:t>        }</a:t>
            </a:r>
          </a:p>
          <a:p>
            <a:r>
              <a:rPr lang="en-IN" dirty="0"/>
              <a:t>    }</a:t>
            </a:r>
          </a:p>
          <a:p>
            <a:r>
              <a:rPr lang="en-IN" dirty="0"/>
              <a:t>}</a:t>
            </a:r>
          </a:p>
          <a:p>
            <a:endParaRPr lang="en-IN" dirty="0"/>
          </a:p>
        </p:txBody>
      </p:sp>
    </p:spTree>
    <p:extLst>
      <p:ext uri="{BB962C8B-B14F-4D97-AF65-F5344CB8AC3E}">
        <p14:creationId xmlns:p14="http://schemas.microsoft.com/office/powerpoint/2010/main" val="4005535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down)">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down)">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wipe(down)">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wipe(down)">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wipe(down)">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wipe(down)">
                                      <p:cBhvr>
                                        <p:cTn id="67" dur="5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wipe(down)">
                                      <p:cBhvr>
                                        <p:cTn id="72" dur="500"/>
                                        <p:tgtEl>
                                          <p:spTgt spid="3">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animEffect transition="in" filter="wipe(down)">
                                      <p:cBhvr>
                                        <p:cTn id="77" dur="500"/>
                                        <p:tgtEl>
                                          <p:spTgt spid="3">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3">
                                            <p:txEl>
                                              <p:pRg st="14" end="14"/>
                                            </p:txEl>
                                          </p:spTgt>
                                        </p:tgtEl>
                                        <p:attrNameLst>
                                          <p:attrName>style.visibility</p:attrName>
                                        </p:attrNameLst>
                                      </p:cBhvr>
                                      <p:to>
                                        <p:strVal val="visible"/>
                                      </p:to>
                                    </p:set>
                                    <p:animEffect transition="in" filter="wipe(down)">
                                      <p:cBhvr>
                                        <p:cTn id="82" dur="500"/>
                                        <p:tgtEl>
                                          <p:spTgt spid="3">
                                            <p:txEl>
                                              <p:pRg st="14" end="1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4"/>
                                        </p:tgtEl>
                                        <p:attrNameLst>
                                          <p:attrName>style.visibility</p:attrName>
                                        </p:attrNameLst>
                                      </p:cBhvr>
                                      <p:to>
                                        <p:strVal val="visible"/>
                                      </p:to>
                                    </p:set>
                                    <p:animEffect transition="in" filter="wipe(down)">
                                      <p:cBhvr>
                                        <p:cTn id="8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API </a:t>
            </a:r>
            <a:r>
              <a:rPr lang="en-IN" b="1" dirty="0" smtClean="0"/>
              <a:t>Testing</a:t>
            </a:r>
            <a:endParaRPr lang="en-IN" dirty="0"/>
          </a:p>
        </p:txBody>
      </p:sp>
      <p:sp>
        <p:nvSpPr>
          <p:cNvPr id="3" name="Content Placeholder 2"/>
          <p:cNvSpPr>
            <a:spLocks noGrp="1"/>
          </p:cNvSpPr>
          <p:nvPr>
            <p:ph idx="1"/>
          </p:nvPr>
        </p:nvSpPr>
        <p:spPr/>
        <p:txBody>
          <a:bodyPr/>
          <a:lstStyle/>
          <a:p>
            <a:r>
              <a:rPr lang="en-IN" b="1" dirty="0"/>
              <a:t>functional </a:t>
            </a:r>
            <a:r>
              <a:rPr lang="en-IN" b="1" dirty="0" smtClean="0"/>
              <a:t>testing</a:t>
            </a:r>
          </a:p>
          <a:p>
            <a:r>
              <a:rPr lang="en-IN" b="1" dirty="0" smtClean="0"/>
              <a:t>load testing</a:t>
            </a:r>
            <a:endParaRPr lang="en-IN" dirty="0"/>
          </a:p>
          <a:p>
            <a:r>
              <a:rPr lang="en-IN" b="1" dirty="0" smtClean="0"/>
              <a:t>security testing</a:t>
            </a:r>
          </a:p>
          <a:p>
            <a:r>
              <a:rPr lang="en-IN" b="1" dirty="0" smtClean="0"/>
              <a:t>integration </a:t>
            </a:r>
            <a:r>
              <a:rPr lang="en-IN" b="1" dirty="0"/>
              <a:t>testing</a:t>
            </a:r>
            <a:r>
              <a:rPr lang="en-IN" dirty="0"/>
              <a:t> </a:t>
            </a:r>
          </a:p>
        </p:txBody>
      </p:sp>
    </p:spTree>
    <p:extLst>
      <p:ext uri="{BB962C8B-B14F-4D97-AF65-F5344CB8AC3E}">
        <p14:creationId xmlns:p14="http://schemas.microsoft.com/office/powerpoint/2010/main" val="170511227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1. Functional Testing</a:t>
            </a:r>
            <a:r>
              <a:rPr lang="en-IN" dirty="0"/>
              <a:t/>
            </a:r>
            <a:br>
              <a:rPr lang="en-IN" dirty="0"/>
            </a:br>
            <a:endParaRPr lang="en-IN" dirty="0"/>
          </a:p>
        </p:txBody>
      </p:sp>
      <p:sp>
        <p:nvSpPr>
          <p:cNvPr id="3" name="Content Placeholder 2"/>
          <p:cNvSpPr>
            <a:spLocks noGrp="1"/>
          </p:cNvSpPr>
          <p:nvPr>
            <p:ph idx="1"/>
          </p:nvPr>
        </p:nvSpPr>
        <p:spPr>
          <a:xfrm>
            <a:off x="237744" y="1335024"/>
            <a:ext cx="11676888" cy="4841939"/>
          </a:xfrm>
        </p:spPr>
        <p:txBody>
          <a:bodyPr>
            <a:normAutofit fontScale="85000" lnSpcReduction="10000"/>
          </a:bodyPr>
          <a:lstStyle/>
          <a:p>
            <a:pPr marL="0" indent="0">
              <a:buNone/>
            </a:pPr>
            <a:r>
              <a:rPr lang="en-IN" b="1" dirty="0" smtClean="0"/>
              <a:t>Overview</a:t>
            </a:r>
            <a:r>
              <a:rPr lang="en-IN" b="1" dirty="0"/>
              <a:t>:</a:t>
            </a:r>
            <a:endParaRPr lang="en-IN" dirty="0"/>
          </a:p>
          <a:p>
            <a:pPr marL="457200" lvl="1" indent="0">
              <a:buNone/>
            </a:pPr>
            <a:r>
              <a:rPr lang="en-IN" dirty="0"/>
              <a:t>Verifies that the API meets the functional requirements and works as expected for all input scenarios.</a:t>
            </a:r>
          </a:p>
          <a:p>
            <a:pPr marL="457200" lvl="1" indent="0">
              <a:buNone/>
            </a:pPr>
            <a:r>
              <a:rPr lang="en-IN" dirty="0"/>
              <a:t>Focuses on validating the </a:t>
            </a:r>
            <a:r>
              <a:rPr lang="en-IN" dirty="0" err="1"/>
              <a:t>behavior</a:t>
            </a:r>
            <a:r>
              <a:rPr lang="en-IN" dirty="0"/>
              <a:t> of the API endpoints, such as data processing, HTTP responses, and expected outputs.</a:t>
            </a:r>
          </a:p>
          <a:p>
            <a:pPr marL="0" indent="0">
              <a:buNone/>
            </a:pPr>
            <a:r>
              <a:rPr lang="en-IN" b="1" dirty="0"/>
              <a:t>Key Aspects:</a:t>
            </a:r>
            <a:endParaRPr lang="en-IN" sz="2400" dirty="0"/>
          </a:p>
          <a:p>
            <a:pPr marL="457200" lvl="1" indent="0">
              <a:buNone/>
            </a:pPr>
            <a:r>
              <a:rPr lang="en-IN" b="1" dirty="0"/>
              <a:t>Endpoint Validation</a:t>
            </a:r>
            <a:r>
              <a:rPr lang="en-IN" dirty="0"/>
              <a:t>:</a:t>
            </a:r>
            <a:endParaRPr lang="en-IN" sz="2000" dirty="0"/>
          </a:p>
          <a:p>
            <a:pPr marL="914400" lvl="2" indent="0">
              <a:buNone/>
            </a:pPr>
            <a:r>
              <a:rPr lang="en-IN" dirty="0"/>
              <a:t>Ensures each API endpoint responds correctly to valid requests.</a:t>
            </a:r>
            <a:endParaRPr lang="en-IN" sz="1600" dirty="0"/>
          </a:p>
          <a:p>
            <a:pPr marL="457200" lvl="1" indent="0">
              <a:buNone/>
            </a:pPr>
            <a:r>
              <a:rPr lang="en-IN" b="1" dirty="0"/>
              <a:t>Input Validation</a:t>
            </a:r>
            <a:r>
              <a:rPr lang="en-IN" dirty="0"/>
              <a:t>:</a:t>
            </a:r>
            <a:endParaRPr lang="en-IN" sz="2000" dirty="0"/>
          </a:p>
          <a:p>
            <a:pPr marL="914400" lvl="2" indent="0">
              <a:buNone/>
            </a:pPr>
            <a:r>
              <a:rPr lang="en-IN" dirty="0"/>
              <a:t>Verifies how the API handles valid and invalid inputs.</a:t>
            </a:r>
            <a:endParaRPr lang="en-IN" sz="1600" dirty="0"/>
          </a:p>
          <a:p>
            <a:pPr marL="457200" lvl="1" indent="0">
              <a:buNone/>
            </a:pPr>
            <a:r>
              <a:rPr lang="en-IN" b="1" dirty="0"/>
              <a:t>Response Validation</a:t>
            </a:r>
            <a:r>
              <a:rPr lang="en-IN" dirty="0"/>
              <a:t>:</a:t>
            </a:r>
            <a:endParaRPr lang="en-IN" sz="2000" dirty="0"/>
          </a:p>
          <a:p>
            <a:pPr marL="914400" lvl="2" indent="0">
              <a:buNone/>
            </a:pPr>
            <a:r>
              <a:rPr lang="en-IN" dirty="0"/>
              <a:t>Checks status codes, response headers, and payload structures.</a:t>
            </a:r>
            <a:endParaRPr lang="en-IN" sz="1600" dirty="0"/>
          </a:p>
          <a:p>
            <a:pPr marL="457200" lvl="1" indent="0">
              <a:buNone/>
            </a:pPr>
            <a:r>
              <a:rPr lang="en-IN" b="1" dirty="0"/>
              <a:t>Error Handling</a:t>
            </a:r>
            <a:r>
              <a:rPr lang="en-IN" dirty="0"/>
              <a:t>:</a:t>
            </a:r>
            <a:endParaRPr lang="en-IN" sz="2000" dirty="0"/>
          </a:p>
          <a:p>
            <a:pPr marL="914400" lvl="2" indent="0">
              <a:buNone/>
            </a:pPr>
            <a:r>
              <a:rPr lang="en-IN" dirty="0"/>
              <a:t>Ensures proper error messages and codes are returned for invalid requests</a:t>
            </a:r>
            <a:r>
              <a:rPr lang="en-IN" dirty="0" smtClean="0"/>
              <a:t>.</a:t>
            </a:r>
          </a:p>
          <a:p>
            <a:pPr marL="0" indent="0">
              <a:buNone/>
            </a:pPr>
            <a:r>
              <a:rPr lang="en-IN" b="1" dirty="0"/>
              <a:t>Tools:</a:t>
            </a:r>
            <a:endParaRPr lang="en-IN" sz="2400" dirty="0"/>
          </a:p>
          <a:p>
            <a:pPr marL="0" lvl="0" indent="0">
              <a:buNone/>
            </a:pPr>
            <a:r>
              <a:rPr lang="en-IN" dirty="0" smtClean="0"/>
              <a:t>	Postman</a:t>
            </a:r>
            <a:r>
              <a:rPr lang="en-IN" dirty="0"/>
              <a:t>, </a:t>
            </a:r>
            <a:r>
              <a:rPr lang="en-IN" dirty="0" err="1"/>
              <a:t>RestAssured</a:t>
            </a:r>
            <a:r>
              <a:rPr lang="en-IN" dirty="0"/>
              <a:t> (Java), </a:t>
            </a:r>
            <a:r>
              <a:rPr lang="en-IN" dirty="0" err="1"/>
              <a:t>HTTPie</a:t>
            </a:r>
            <a:r>
              <a:rPr lang="en-IN" dirty="0"/>
              <a:t>, or Curl.</a:t>
            </a:r>
            <a:endParaRPr lang="en-IN" sz="2400" dirty="0"/>
          </a:p>
          <a:p>
            <a:pPr lvl="1"/>
            <a:endParaRPr lang="en-IN" sz="2000" dirty="0"/>
          </a:p>
          <a:p>
            <a:endParaRPr lang="en-IN" dirty="0"/>
          </a:p>
        </p:txBody>
      </p:sp>
    </p:spTree>
    <p:extLst>
      <p:ext uri="{BB962C8B-B14F-4D97-AF65-F5344CB8AC3E}">
        <p14:creationId xmlns:p14="http://schemas.microsoft.com/office/powerpoint/2010/main" val="68569167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21259"/>
          </a:xfrm>
        </p:spPr>
        <p:txBody>
          <a:bodyPr>
            <a:normAutofit fontScale="90000"/>
          </a:bodyPr>
          <a:lstStyle/>
          <a:p>
            <a:r>
              <a:rPr lang="en-IN" b="1" dirty="0"/>
              <a:t>Example:</a:t>
            </a:r>
            <a:r>
              <a:rPr lang="en-IN" dirty="0"/>
              <a:t/>
            </a:r>
            <a:br>
              <a:rPr lang="en-IN" dirty="0"/>
            </a:br>
            <a:endParaRPr lang="en-IN" dirty="0"/>
          </a:p>
        </p:txBody>
      </p:sp>
      <p:sp>
        <p:nvSpPr>
          <p:cNvPr id="3" name="Content Placeholder 2"/>
          <p:cNvSpPr>
            <a:spLocks noGrp="1"/>
          </p:cNvSpPr>
          <p:nvPr>
            <p:ph idx="1"/>
          </p:nvPr>
        </p:nvSpPr>
        <p:spPr>
          <a:xfrm>
            <a:off x="173736" y="704088"/>
            <a:ext cx="5513832" cy="6035040"/>
          </a:xfrm>
          <a:solidFill>
            <a:schemeClr val="accent2">
              <a:lumMod val="20000"/>
              <a:lumOff val="80000"/>
            </a:schemeClr>
          </a:solidFill>
        </p:spPr>
        <p:txBody>
          <a:bodyPr>
            <a:normAutofit fontScale="77500" lnSpcReduction="20000"/>
          </a:bodyPr>
          <a:lstStyle/>
          <a:p>
            <a:pPr marL="0" indent="0">
              <a:buNone/>
            </a:pPr>
            <a:r>
              <a:rPr lang="en-IN" b="1" dirty="0" smtClean="0"/>
              <a:t>Test </a:t>
            </a:r>
            <a:r>
              <a:rPr lang="en-IN" b="1" dirty="0"/>
              <a:t>Case</a:t>
            </a:r>
            <a:r>
              <a:rPr lang="en-IN" dirty="0"/>
              <a:t>: Validate the /users API endpoint.</a:t>
            </a:r>
          </a:p>
          <a:p>
            <a:pPr marL="0" lvl="0" indent="0">
              <a:buNone/>
            </a:pPr>
            <a:r>
              <a:rPr lang="en-IN" b="1" dirty="0"/>
              <a:t>Request</a:t>
            </a:r>
            <a:r>
              <a:rPr lang="en-IN" dirty="0"/>
              <a:t>:</a:t>
            </a:r>
          </a:p>
          <a:p>
            <a:pPr marL="0" indent="0">
              <a:buNone/>
            </a:pPr>
            <a:r>
              <a:rPr lang="en-IN" dirty="0" smtClean="0"/>
              <a:t>POST </a:t>
            </a:r>
            <a:r>
              <a:rPr lang="en-IN" dirty="0"/>
              <a:t>/users HTTP/1.1</a:t>
            </a:r>
          </a:p>
          <a:p>
            <a:pPr marL="0" indent="0">
              <a:buNone/>
            </a:pPr>
            <a:r>
              <a:rPr lang="en-IN" dirty="0"/>
              <a:t>Content-Type: application/</a:t>
            </a:r>
            <a:r>
              <a:rPr lang="en-IN" dirty="0" err="1"/>
              <a:t>json</a:t>
            </a:r>
            <a:endParaRPr lang="en-IN" dirty="0"/>
          </a:p>
          <a:p>
            <a:pPr marL="0" indent="0">
              <a:buNone/>
            </a:pPr>
            <a:r>
              <a:rPr lang="en-IN" dirty="0"/>
              <a:t> </a:t>
            </a:r>
            <a:r>
              <a:rPr lang="en-IN" dirty="0" smtClean="0"/>
              <a:t>{</a:t>
            </a:r>
            <a:endParaRPr lang="en-IN" dirty="0"/>
          </a:p>
          <a:p>
            <a:pPr marL="0" indent="0">
              <a:buNone/>
            </a:pPr>
            <a:r>
              <a:rPr lang="en-IN" dirty="0"/>
              <a:t>    "name": "John Doe",</a:t>
            </a:r>
          </a:p>
          <a:p>
            <a:pPr marL="0" indent="0">
              <a:buNone/>
            </a:pPr>
            <a:r>
              <a:rPr lang="en-IN" dirty="0"/>
              <a:t>    "email": "john.doe@example.com"</a:t>
            </a:r>
          </a:p>
          <a:p>
            <a:pPr marL="0" indent="0">
              <a:buNone/>
            </a:pPr>
            <a:r>
              <a:rPr lang="en-IN" dirty="0"/>
              <a:t>}</a:t>
            </a:r>
          </a:p>
          <a:p>
            <a:pPr marL="0" lvl="0" indent="0">
              <a:buNone/>
            </a:pPr>
            <a:r>
              <a:rPr lang="en-IN" b="1" dirty="0"/>
              <a:t>Expected Response</a:t>
            </a:r>
            <a:r>
              <a:rPr lang="en-IN" dirty="0"/>
              <a:t>:</a:t>
            </a:r>
          </a:p>
          <a:p>
            <a:pPr marL="0" indent="0">
              <a:buNone/>
            </a:pPr>
            <a:r>
              <a:rPr lang="en-IN" dirty="0" smtClean="0"/>
              <a:t>HTTP/1.1 </a:t>
            </a:r>
            <a:r>
              <a:rPr lang="en-IN" dirty="0"/>
              <a:t>201 Created</a:t>
            </a:r>
          </a:p>
          <a:p>
            <a:pPr marL="0" indent="0">
              <a:buNone/>
            </a:pPr>
            <a:r>
              <a:rPr lang="en-IN" dirty="0"/>
              <a:t>Content-Type: application/</a:t>
            </a:r>
            <a:r>
              <a:rPr lang="en-IN" dirty="0" err="1"/>
              <a:t>json</a:t>
            </a:r>
            <a:endParaRPr lang="en-IN" dirty="0"/>
          </a:p>
          <a:p>
            <a:pPr marL="0" indent="0">
              <a:buNone/>
            </a:pPr>
            <a:r>
              <a:rPr lang="en-IN" dirty="0" smtClean="0"/>
              <a:t>{</a:t>
            </a:r>
            <a:endParaRPr lang="en-IN" dirty="0"/>
          </a:p>
          <a:p>
            <a:pPr marL="0" indent="0">
              <a:buNone/>
            </a:pPr>
            <a:r>
              <a:rPr lang="en-IN" dirty="0"/>
              <a:t>    "id": 1,</a:t>
            </a:r>
          </a:p>
          <a:p>
            <a:pPr marL="0" indent="0">
              <a:buNone/>
            </a:pPr>
            <a:r>
              <a:rPr lang="en-IN" dirty="0"/>
              <a:t>    "name": "John Doe",</a:t>
            </a:r>
          </a:p>
          <a:p>
            <a:pPr marL="0" indent="0">
              <a:buNone/>
            </a:pPr>
            <a:r>
              <a:rPr lang="en-IN" dirty="0"/>
              <a:t>    "email": "john.doe@example.com"</a:t>
            </a:r>
          </a:p>
          <a:p>
            <a:pPr marL="0" indent="0">
              <a:buNone/>
            </a:pPr>
            <a:r>
              <a:rPr lang="en-IN" dirty="0"/>
              <a:t>}</a:t>
            </a:r>
          </a:p>
          <a:p>
            <a:endParaRPr lang="en-IN" dirty="0"/>
          </a:p>
        </p:txBody>
      </p:sp>
      <p:sp>
        <p:nvSpPr>
          <p:cNvPr id="4" name="TextBox 3"/>
          <p:cNvSpPr txBox="1"/>
          <p:nvPr/>
        </p:nvSpPr>
        <p:spPr>
          <a:xfrm>
            <a:off x="6364224" y="2276856"/>
            <a:ext cx="5519973" cy="1631216"/>
          </a:xfrm>
          <a:prstGeom prst="rect">
            <a:avLst/>
          </a:prstGeom>
          <a:solidFill>
            <a:schemeClr val="accent4"/>
          </a:solidFill>
        </p:spPr>
        <p:txBody>
          <a:bodyPr wrap="none" rtlCol="0">
            <a:spAutoFit/>
          </a:bodyPr>
          <a:lstStyle/>
          <a:p>
            <a:r>
              <a:rPr lang="en-IN" sz="2000" b="1" dirty="0"/>
              <a:t>Focus Areas:</a:t>
            </a:r>
            <a:endParaRPr lang="en-IN" sz="2000" dirty="0"/>
          </a:p>
          <a:p>
            <a:pPr lvl="0"/>
            <a:r>
              <a:rPr lang="en-IN" sz="2000" dirty="0"/>
              <a:t>HTTP methods (GET, POST, PUT, DELETE, etc.).</a:t>
            </a:r>
          </a:p>
          <a:p>
            <a:pPr lvl="0"/>
            <a:r>
              <a:rPr lang="en-IN" sz="2000" dirty="0"/>
              <a:t>Input combinations (valid, invalid, boundary cases).</a:t>
            </a:r>
          </a:p>
          <a:p>
            <a:pPr lvl="0"/>
            <a:r>
              <a:rPr lang="en-IN" sz="2000" dirty="0"/>
              <a:t>Correctness of response data.</a:t>
            </a:r>
          </a:p>
          <a:p>
            <a:endParaRPr lang="en-IN" sz="2000" dirty="0"/>
          </a:p>
        </p:txBody>
      </p:sp>
    </p:spTree>
    <p:extLst>
      <p:ext uri="{BB962C8B-B14F-4D97-AF65-F5344CB8AC3E}">
        <p14:creationId xmlns:p14="http://schemas.microsoft.com/office/powerpoint/2010/main" val="237495824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2. Load Testing</a:t>
            </a:r>
            <a:r>
              <a:rPr lang="en-IN" dirty="0"/>
              <a:t/>
            </a:r>
            <a:br>
              <a:rPr lang="en-IN" dirty="0"/>
            </a:br>
            <a:endParaRPr lang="en-IN" dirty="0"/>
          </a:p>
        </p:txBody>
      </p:sp>
      <p:sp>
        <p:nvSpPr>
          <p:cNvPr id="3" name="Content Placeholder 2"/>
          <p:cNvSpPr>
            <a:spLocks noGrp="1"/>
          </p:cNvSpPr>
          <p:nvPr>
            <p:ph idx="1"/>
          </p:nvPr>
        </p:nvSpPr>
        <p:spPr/>
        <p:txBody>
          <a:bodyPr>
            <a:normAutofit fontScale="70000" lnSpcReduction="20000"/>
          </a:bodyPr>
          <a:lstStyle/>
          <a:p>
            <a:r>
              <a:rPr lang="en-IN" b="1" dirty="0" smtClean="0"/>
              <a:t>Overview</a:t>
            </a:r>
            <a:r>
              <a:rPr lang="en-IN" b="1" dirty="0"/>
              <a:t>:</a:t>
            </a:r>
            <a:endParaRPr lang="en-IN" dirty="0"/>
          </a:p>
          <a:p>
            <a:pPr lvl="0"/>
            <a:r>
              <a:rPr lang="en-IN" dirty="0"/>
              <a:t>Evaluates the API's performance under normal and peak traffic loads.</a:t>
            </a:r>
          </a:p>
          <a:p>
            <a:pPr lvl="0"/>
            <a:r>
              <a:rPr lang="en-IN" dirty="0"/>
              <a:t>Helps identify bottlenecks, scalability issues, and response time degradation.</a:t>
            </a:r>
          </a:p>
          <a:p>
            <a:r>
              <a:rPr lang="en-IN" b="1" dirty="0"/>
              <a:t>Key Aspects:</a:t>
            </a:r>
            <a:endParaRPr lang="en-IN" sz="2400" dirty="0"/>
          </a:p>
          <a:p>
            <a:pPr lvl="0"/>
            <a:r>
              <a:rPr lang="en-IN" b="1" dirty="0"/>
              <a:t>Throughput</a:t>
            </a:r>
            <a:r>
              <a:rPr lang="en-IN" dirty="0"/>
              <a:t>:</a:t>
            </a:r>
            <a:endParaRPr lang="en-IN" sz="2400" dirty="0"/>
          </a:p>
          <a:p>
            <a:pPr lvl="1"/>
            <a:r>
              <a:rPr lang="en-IN" dirty="0"/>
              <a:t>Number of requests processed per second.</a:t>
            </a:r>
            <a:endParaRPr lang="en-IN" sz="2000" dirty="0"/>
          </a:p>
          <a:p>
            <a:pPr lvl="0"/>
            <a:r>
              <a:rPr lang="en-IN" b="1" dirty="0"/>
              <a:t>Response Time</a:t>
            </a:r>
            <a:r>
              <a:rPr lang="en-IN" dirty="0"/>
              <a:t>:</a:t>
            </a:r>
            <a:endParaRPr lang="en-IN" sz="2400" dirty="0"/>
          </a:p>
          <a:p>
            <a:pPr lvl="1"/>
            <a:r>
              <a:rPr lang="en-IN" dirty="0"/>
              <a:t>Time taken to process each request.</a:t>
            </a:r>
            <a:endParaRPr lang="en-IN" sz="2000" dirty="0"/>
          </a:p>
          <a:p>
            <a:pPr lvl="0"/>
            <a:r>
              <a:rPr lang="en-IN" b="1" dirty="0"/>
              <a:t>Concurrency</a:t>
            </a:r>
            <a:r>
              <a:rPr lang="en-IN" dirty="0"/>
              <a:t>:</a:t>
            </a:r>
            <a:endParaRPr lang="en-IN" sz="2400" dirty="0"/>
          </a:p>
          <a:p>
            <a:pPr lvl="1"/>
            <a:r>
              <a:rPr lang="en-IN" dirty="0"/>
              <a:t>How the API handles simultaneous requests.</a:t>
            </a:r>
            <a:endParaRPr lang="en-IN" sz="2000" dirty="0"/>
          </a:p>
          <a:p>
            <a:pPr lvl="0"/>
            <a:r>
              <a:rPr lang="en-IN" b="1" dirty="0"/>
              <a:t>Error Rate</a:t>
            </a:r>
            <a:r>
              <a:rPr lang="en-IN" dirty="0"/>
              <a:t>:</a:t>
            </a:r>
            <a:endParaRPr lang="en-IN" sz="2400" dirty="0"/>
          </a:p>
          <a:p>
            <a:pPr lvl="1"/>
            <a:r>
              <a:rPr lang="en-IN" dirty="0"/>
              <a:t>Percentage of failed requests during load testing.</a:t>
            </a:r>
            <a:endParaRPr lang="en-IN" sz="2000" dirty="0"/>
          </a:p>
          <a:p>
            <a:r>
              <a:rPr lang="en-IN" b="1" dirty="0"/>
              <a:t>Tools:</a:t>
            </a:r>
            <a:endParaRPr lang="en-IN" dirty="0"/>
          </a:p>
          <a:p>
            <a:pPr lvl="0"/>
            <a:r>
              <a:rPr lang="en-IN" dirty="0" err="1"/>
              <a:t>JMeter</a:t>
            </a:r>
            <a:r>
              <a:rPr lang="en-IN" dirty="0"/>
              <a:t>, Locust, K6, or Apache Benchmark.</a:t>
            </a:r>
          </a:p>
          <a:p>
            <a:endParaRPr lang="en-IN" dirty="0"/>
          </a:p>
        </p:txBody>
      </p:sp>
    </p:spTree>
    <p:extLst>
      <p:ext uri="{BB962C8B-B14F-4D97-AF65-F5344CB8AC3E}">
        <p14:creationId xmlns:p14="http://schemas.microsoft.com/office/powerpoint/2010/main" val="245214714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41744"/>
          </a:xfrm>
        </p:spPr>
        <p:txBody>
          <a:bodyPr>
            <a:normAutofit fontScale="90000"/>
          </a:bodyPr>
          <a:lstStyle/>
          <a:p>
            <a:r>
              <a:rPr lang="en-IN" b="1" dirty="0"/>
              <a:t>Example:</a:t>
            </a:r>
            <a:r>
              <a:rPr lang="en-IN" sz="4000" dirty="0"/>
              <a:t/>
            </a:r>
            <a:br>
              <a:rPr lang="en-IN" sz="4000" dirty="0"/>
            </a:br>
            <a:endParaRPr lang="en-IN" dirty="0"/>
          </a:p>
        </p:txBody>
      </p:sp>
      <p:sp>
        <p:nvSpPr>
          <p:cNvPr id="3" name="Content Placeholder 2"/>
          <p:cNvSpPr>
            <a:spLocks noGrp="1"/>
          </p:cNvSpPr>
          <p:nvPr>
            <p:ph idx="1"/>
          </p:nvPr>
        </p:nvSpPr>
        <p:spPr>
          <a:xfrm>
            <a:off x="838200" y="1825625"/>
            <a:ext cx="4909457" cy="4351338"/>
          </a:xfrm>
          <a:solidFill>
            <a:schemeClr val="accent2">
              <a:lumMod val="20000"/>
              <a:lumOff val="80000"/>
            </a:schemeClr>
          </a:solidFill>
        </p:spPr>
        <p:txBody>
          <a:bodyPr>
            <a:normAutofit/>
          </a:bodyPr>
          <a:lstStyle/>
          <a:p>
            <a:r>
              <a:rPr lang="en-IN" b="1" dirty="0" smtClean="0"/>
              <a:t>Scenario</a:t>
            </a:r>
            <a:r>
              <a:rPr lang="en-IN" dirty="0"/>
              <a:t>: Test the </a:t>
            </a:r>
            <a:r>
              <a:rPr lang="en-IN" sz="1800" dirty="0"/>
              <a:t>/orders</a:t>
            </a:r>
            <a:r>
              <a:rPr lang="en-IN" dirty="0"/>
              <a:t> API with 1,000 concurrent users.</a:t>
            </a:r>
            <a:endParaRPr lang="en-IN" sz="2400" dirty="0"/>
          </a:p>
          <a:p>
            <a:pPr lvl="0"/>
            <a:r>
              <a:rPr lang="en-IN" b="1" dirty="0"/>
              <a:t>Steps</a:t>
            </a:r>
            <a:r>
              <a:rPr lang="en-IN" dirty="0"/>
              <a:t>:</a:t>
            </a:r>
            <a:endParaRPr lang="en-IN" sz="2400" dirty="0"/>
          </a:p>
          <a:p>
            <a:pPr lvl="1"/>
            <a:r>
              <a:rPr lang="en-IN" dirty="0"/>
              <a:t>Simulate 1,000 users making requests to the </a:t>
            </a:r>
            <a:r>
              <a:rPr lang="en-IN" sz="1600" dirty="0"/>
              <a:t>/orders</a:t>
            </a:r>
            <a:r>
              <a:rPr lang="en-IN" dirty="0"/>
              <a:t> endpoint.</a:t>
            </a:r>
            <a:endParaRPr lang="en-IN" sz="2000" dirty="0"/>
          </a:p>
          <a:p>
            <a:pPr lvl="1"/>
            <a:r>
              <a:rPr lang="en-IN" dirty="0"/>
              <a:t>Measure average response time, peak response time, and error rate.</a:t>
            </a:r>
            <a:endParaRPr lang="en-IN" sz="2000" dirty="0"/>
          </a:p>
          <a:p>
            <a:pPr lvl="1"/>
            <a:r>
              <a:rPr lang="en-IN" dirty="0"/>
              <a:t>Identify slowdowns or failures during high traffic.</a:t>
            </a:r>
            <a:endParaRPr lang="en-IN" sz="2000" dirty="0"/>
          </a:p>
          <a:p>
            <a:endParaRPr lang="en-IN" dirty="0"/>
          </a:p>
        </p:txBody>
      </p:sp>
      <p:sp>
        <p:nvSpPr>
          <p:cNvPr id="4" name="TextBox 3"/>
          <p:cNvSpPr txBox="1"/>
          <p:nvPr/>
        </p:nvSpPr>
        <p:spPr>
          <a:xfrm>
            <a:off x="5961889" y="2569029"/>
            <a:ext cx="5879592" cy="1754326"/>
          </a:xfrm>
          <a:prstGeom prst="rect">
            <a:avLst/>
          </a:prstGeom>
          <a:solidFill>
            <a:schemeClr val="accent1">
              <a:lumMod val="40000"/>
              <a:lumOff val="60000"/>
            </a:schemeClr>
          </a:solidFill>
        </p:spPr>
        <p:txBody>
          <a:bodyPr wrap="square" rtlCol="0">
            <a:spAutoFit/>
          </a:bodyPr>
          <a:lstStyle/>
          <a:p>
            <a:r>
              <a:rPr lang="en-IN" b="1" dirty="0"/>
              <a:t>Results</a:t>
            </a:r>
            <a:r>
              <a:rPr lang="en-IN" dirty="0"/>
              <a:t>:</a:t>
            </a:r>
          </a:p>
          <a:p>
            <a:pPr lvl="0"/>
            <a:r>
              <a:rPr lang="en-IN" b="1" dirty="0"/>
              <a:t>Success Criteria</a:t>
            </a:r>
            <a:r>
              <a:rPr lang="en-IN" dirty="0"/>
              <a:t>: Average response time &lt; 200ms, error rate &lt; 1%.</a:t>
            </a:r>
          </a:p>
          <a:p>
            <a:pPr lvl="0"/>
            <a:r>
              <a:rPr lang="en-IN" b="1" dirty="0"/>
              <a:t>Failure Criteria</a:t>
            </a:r>
            <a:r>
              <a:rPr lang="en-IN" dirty="0"/>
              <a:t>: API crashes or unresponsive under peak load.</a:t>
            </a:r>
          </a:p>
          <a:p>
            <a:endParaRPr lang="en-IN" dirty="0"/>
          </a:p>
        </p:txBody>
      </p:sp>
      <p:sp>
        <p:nvSpPr>
          <p:cNvPr id="5" name="TextBox 4"/>
          <p:cNvSpPr txBox="1"/>
          <p:nvPr/>
        </p:nvSpPr>
        <p:spPr>
          <a:xfrm>
            <a:off x="6662057" y="4688114"/>
            <a:ext cx="5050742" cy="1477328"/>
          </a:xfrm>
          <a:prstGeom prst="rect">
            <a:avLst/>
          </a:prstGeom>
          <a:solidFill>
            <a:schemeClr val="accent4">
              <a:lumMod val="40000"/>
              <a:lumOff val="60000"/>
            </a:schemeClr>
          </a:solidFill>
        </p:spPr>
        <p:txBody>
          <a:bodyPr wrap="none" rtlCol="0">
            <a:spAutoFit/>
          </a:bodyPr>
          <a:lstStyle/>
          <a:p>
            <a:r>
              <a:rPr lang="en-IN" b="1" dirty="0"/>
              <a:t>Focus Areas:</a:t>
            </a:r>
            <a:endParaRPr lang="en-IN" dirty="0"/>
          </a:p>
          <a:p>
            <a:pPr lvl="0"/>
            <a:r>
              <a:rPr lang="en-IN" dirty="0"/>
              <a:t>API response under stress.</a:t>
            </a:r>
          </a:p>
          <a:p>
            <a:pPr lvl="0"/>
            <a:r>
              <a:rPr lang="en-IN" dirty="0"/>
              <a:t>Server resource utilization (CPU, memory, network).</a:t>
            </a:r>
          </a:p>
          <a:p>
            <a:pPr lvl="0"/>
            <a:r>
              <a:rPr lang="en-IN" dirty="0"/>
              <a:t>Graceful degradation during high traffic.</a:t>
            </a:r>
          </a:p>
          <a:p>
            <a:endParaRPr lang="en-IN" dirty="0"/>
          </a:p>
        </p:txBody>
      </p:sp>
    </p:spTree>
    <p:extLst>
      <p:ext uri="{BB962C8B-B14F-4D97-AF65-F5344CB8AC3E}">
        <p14:creationId xmlns:p14="http://schemas.microsoft.com/office/powerpoint/2010/main" val="17263354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2407</TotalTime>
  <Words>11069</Words>
  <Application>Microsoft Office PowerPoint</Application>
  <PresentationFormat>Widescreen</PresentationFormat>
  <Paragraphs>2480</Paragraphs>
  <Slides>156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156</vt:i4>
      </vt:variant>
    </vt:vector>
  </HeadingPairs>
  <TitlesOfParts>
    <vt:vector size="163" baseType="lpstr">
      <vt:lpstr>Arial</vt:lpstr>
      <vt:lpstr>Calibri</vt:lpstr>
      <vt:lpstr>Calibri Light</vt:lpstr>
      <vt:lpstr>Courier New</vt:lpstr>
      <vt:lpstr>Mangal</vt:lpstr>
      <vt:lpstr>Times New Roman</vt:lpstr>
      <vt:lpstr>Office Theme</vt:lpstr>
      <vt:lpstr>API</vt:lpstr>
      <vt:lpstr>Agenda</vt:lpstr>
      <vt:lpstr>What is REST?</vt:lpstr>
      <vt:lpstr>Key Concepts of REST </vt:lpstr>
      <vt:lpstr>Key Concepts of REST</vt:lpstr>
      <vt:lpstr>Key Concepts of REST</vt:lpstr>
      <vt:lpstr>Key Concepts of REST</vt:lpstr>
      <vt:lpstr>PowerPoint Presentation</vt:lpstr>
      <vt:lpstr>PowerPoint Presentation</vt:lpstr>
      <vt:lpstr>Key Concepts of REST</vt:lpstr>
      <vt:lpstr>Key Concepts of REST</vt:lpstr>
      <vt:lpstr>Real-Time Examples of RESTful APIs </vt:lpstr>
      <vt:lpstr>Advantages and Disadvantages of RESTful APIs </vt:lpstr>
      <vt:lpstr>Design Principles for RESTful APIs</vt:lpstr>
      <vt:lpstr>1. Simplicity </vt:lpstr>
      <vt:lpstr>2. Consistency </vt:lpstr>
      <vt:lpstr>3. Flexibility </vt:lpstr>
      <vt:lpstr>4. Scalability </vt:lpstr>
      <vt:lpstr>Scalability cont…</vt:lpstr>
      <vt:lpstr>5. Security </vt:lpstr>
      <vt:lpstr>6. Versioning </vt:lpstr>
      <vt:lpstr>7. Testing </vt:lpstr>
      <vt:lpstr>API Architecture Patterns</vt:lpstr>
      <vt:lpstr>1. REST (Representational State Transfer)</vt:lpstr>
      <vt:lpstr>2. SOAP (Simple Object Access Protocol) </vt:lpstr>
      <vt:lpstr>SOAP</vt:lpstr>
      <vt:lpstr>SOAP Example: </vt:lpstr>
      <vt:lpstr>3. GraphQL </vt:lpstr>
      <vt:lpstr>Advantage, Limitation and Use Cases</vt:lpstr>
      <vt:lpstr>Example: </vt:lpstr>
      <vt:lpstr>PowerPoint Presentation</vt:lpstr>
      <vt:lpstr>API Architecture Patterns: Microservices </vt:lpstr>
      <vt:lpstr>Microservices API Patterns</vt:lpstr>
      <vt:lpstr>A. API Gateway Pattern </vt:lpstr>
      <vt:lpstr>Advantages &amp; Disadvantages</vt:lpstr>
      <vt:lpstr>B. Backend-for-Frontend (BFF) Pattern </vt:lpstr>
      <vt:lpstr>C. Service Mesh Pattern </vt:lpstr>
      <vt:lpstr>D. Event-Driven Architecture </vt:lpstr>
      <vt:lpstr>E. Aggregator Pattern</vt:lpstr>
      <vt:lpstr>F. Proxy API Pattern </vt:lpstr>
      <vt:lpstr>HTTP Response Status Codes </vt:lpstr>
      <vt:lpstr>1xx Informational  </vt:lpstr>
      <vt:lpstr>2xx Success </vt:lpstr>
      <vt:lpstr>3xx Redirection </vt:lpstr>
      <vt:lpstr>4xx Client Errors </vt:lpstr>
      <vt:lpstr>5xx Server Errors </vt:lpstr>
      <vt:lpstr>Data Formats: JSON, XML, and CSV</vt:lpstr>
      <vt:lpstr>Choosing the Right Format </vt:lpstr>
      <vt:lpstr>1. API Keys </vt:lpstr>
      <vt:lpstr>Advantage , Disadvantage, example</vt:lpstr>
      <vt:lpstr>2. OAuth (Open Authorization) </vt:lpstr>
      <vt:lpstr>Oauth cont…</vt:lpstr>
      <vt:lpstr>Example: OAuth Authorization Code Flow:  </vt:lpstr>
      <vt:lpstr>3. JSON Web Tokens (JWT) </vt:lpstr>
      <vt:lpstr>JWT Cont…</vt:lpstr>
      <vt:lpstr>PowerPoint Presentation</vt:lpstr>
      <vt:lpstr>PowerPoint Presentation</vt:lpstr>
      <vt:lpstr>Security Authorization Mechanisms </vt:lpstr>
      <vt:lpstr>Role-Based Access Control (RBAC) </vt:lpstr>
      <vt:lpstr>Role-Based Access Control (RBAC) cont… </vt:lpstr>
      <vt:lpstr>PowerPoint Presentation</vt:lpstr>
      <vt:lpstr>2. Attribute-Based Access Control (ABAC) </vt:lpstr>
      <vt:lpstr>Cont…</vt:lpstr>
      <vt:lpstr>PowerPoint Presentation</vt:lpstr>
      <vt:lpstr>3. OAuth Scopes </vt:lpstr>
      <vt:lpstr>Cont…</vt:lpstr>
      <vt:lpstr>Example: </vt:lpstr>
      <vt:lpstr>PowerPoint Presentation</vt:lpstr>
      <vt:lpstr>Control Traffic: Rate Limiting and Throttling </vt:lpstr>
      <vt:lpstr>1. Rate Limiting </vt:lpstr>
      <vt:lpstr>Cont…</vt:lpstr>
      <vt:lpstr>Implementation: </vt:lpstr>
      <vt:lpstr>2. Throttling </vt:lpstr>
      <vt:lpstr>Cont…</vt:lpstr>
      <vt:lpstr>PowerPoint Presentation</vt:lpstr>
      <vt:lpstr>PowerPoint Presentation</vt:lpstr>
      <vt:lpstr>Use Both Together </vt:lpstr>
      <vt:lpstr>Using API Gateways </vt:lpstr>
      <vt:lpstr>Best Practices </vt:lpstr>
      <vt:lpstr>What is Swagger? </vt:lpstr>
      <vt:lpstr>Benefits of Using Swagger </vt:lpstr>
      <vt:lpstr>Swagger Editor </vt:lpstr>
      <vt:lpstr>Getting Started with Swagger Editor </vt:lpstr>
      <vt:lpstr>Writing an API Definition</vt:lpstr>
      <vt:lpstr>Advanced Features </vt:lpstr>
      <vt:lpstr>Swagger UI </vt:lpstr>
      <vt:lpstr>Setting Up Swagger UI </vt:lpstr>
      <vt:lpstr>Customizing Swagger UI </vt:lpstr>
      <vt:lpstr>Using Swagger UI </vt:lpstr>
      <vt:lpstr>Swagger Codegen</vt:lpstr>
      <vt:lpstr>Installing Swagger Codegen </vt:lpstr>
      <vt:lpstr>Generating client and server stub</vt:lpstr>
      <vt:lpstr>Customizing Code Generation </vt:lpstr>
      <vt:lpstr>Integrating with Build Systems</vt:lpstr>
      <vt:lpstr>API Testing</vt:lpstr>
      <vt:lpstr>1. Functional Testing </vt:lpstr>
      <vt:lpstr>Example: </vt:lpstr>
      <vt:lpstr>2. Load Testing </vt:lpstr>
      <vt:lpstr>Example: </vt:lpstr>
      <vt:lpstr>Security Testing </vt:lpstr>
      <vt:lpstr>Example: </vt:lpstr>
      <vt:lpstr>4. Integration Testing </vt:lpstr>
      <vt:lpstr>Example: </vt:lpstr>
      <vt:lpstr>PowerPoint Presentation</vt:lpstr>
      <vt:lpstr>API Versioning: URL Versioning, Header Versioning, and Query Parameter Versioning </vt:lpstr>
      <vt:lpstr>1. URL Versioning </vt:lpstr>
      <vt:lpstr>Advantages &amp; Disadvantages</vt:lpstr>
      <vt:lpstr>2. Header Versioning</vt:lpstr>
      <vt:lpstr>Implementation Example </vt:lpstr>
      <vt:lpstr>Advantages &amp; Disadvantages  </vt:lpstr>
      <vt:lpstr>3. Query Parameter Versioning </vt:lpstr>
      <vt:lpstr>Advantages &amp; Disadvantages  </vt:lpstr>
      <vt:lpstr>PowerPoint Presentation</vt:lpstr>
      <vt:lpstr>When to Use Each Versioning Method </vt:lpstr>
      <vt:lpstr>Best Practices for API Versioning </vt:lpstr>
      <vt:lpstr>Postman</vt:lpstr>
      <vt:lpstr>Installing Postman </vt:lpstr>
      <vt:lpstr>2. Making API Requests with Postman </vt:lpstr>
      <vt:lpstr>Example: GET Request </vt:lpstr>
      <vt:lpstr>3. Postman Collections </vt:lpstr>
      <vt:lpstr>Example Collection Structure </vt:lpstr>
      <vt:lpstr>4. Postman Environments </vt:lpstr>
      <vt:lpstr>Example Use Case </vt:lpstr>
      <vt:lpstr>5. Testing APIs with Postman </vt:lpstr>
      <vt:lpstr>6. Mocking APIs with Postman </vt:lpstr>
      <vt:lpstr>7. Collaborating with Postman </vt:lpstr>
      <vt:lpstr>Sharing Collections </vt:lpstr>
      <vt:lpstr>Summary of Key Features </vt:lpstr>
      <vt:lpstr>Monitoring &amp; Analytics for APIs: A Detailed Guide </vt:lpstr>
      <vt:lpstr>Tools to Track Metrics </vt:lpstr>
      <vt:lpstr>2. Set Up Alerts </vt:lpstr>
      <vt:lpstr>Implementation Steps </vt:lpstr>
      <vt:lpstr>3. Monitor Usage and Traffic </vt:lpstr>
      <vt:lpstr>Tools for Monitoring </vt:lpstr>
      <vt:lpstr>4. Analyze API Logs </vt:lpstr>
      <vt:lpstr>Log Analysis Workflow </vt:lpstr>
      <vt:lpstr>5. Use A/B Testing </vt:lpstr>
      <vt:lpstr>Tools for A/B Testing </vt:lpstr>
      <vt:lpstr>6. Collect User Feedback </vt:lpstr>
      <vt:lpstr>Best Practices </vt:lpstr>
      <vt:lpstr>PowerPoint Presentation</vt:lpstr>
      <vt:lpstr>1. Introduction to API Security </vt:lpstr>
      <vt:lpstr>Core API Security Practices </vt:lpstr>
      <vt:lpstr>2. SSL/TLS Overview </vt:lpstr>
      <vt:lpstr>How SSL/TLS Works </vt:lpstr>
      <vt:lpstr>3. Public-Private Key Cryptography </vt:lpstr>
      <vt:lpstr>Example: Encryption and Decryption </vt:lpstr>
      <vt:lpstr>4. SSL Certificate Types </vt:lpstr>
      <vt:lpstr>5. Creating and Managing SSL Certificates </vt:lpstr>
      <vt:lpstr>Automating SSL with Let’s Encrypt </vt:lpstr>
      <vt:lpstr>6. One-Way SSL Handshake </vt:lpstr>
      <vt:lpstr>Advantages and Use Cases</vt:lpstr>
      <vt:lpstr>7. Two-Way SSL Handshake</vt:lpstr>
      <vt:lpstr>Advantages and Use Cases</vt:lpstr>
      <vt:lpstr>Comparison: One-Way SSL vs. Two-Way SSL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dc:title>
  <dc:creator>Microsoft account</dc:creator>
  <cp:lastModifiedBy>Microsoft account</cp:lastModifiedBy>
  <cp:revision>58</cp:revision>
  <dcterms:created xsi:type="dcterms:W3CDTF">2025-01-07T03:39:47Z</dcterms:created>
  <dcterms:modified xsi:type="dcterms:W3CDTF">2025-01-08T19:47:03Z</dcterms:modified>
</cp:coreProperties>
</file>