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9425-72E1-4A28-9E94-6F18D0FAA988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CF75-552A-483F-B7AC-A476929B3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48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9425-72E1-4A28-9E94-6F18D0FAA988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CF75-552A-483F-B7AC-A476929B3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00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9425-72E1-4A28-9E94-6F18D0FAA988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CF75-552A-483F-B7AC-A476929B3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194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9425-72E1-4A28-9E94-6F18D0FAA988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CF75-552A-483F-B7AC-A476929B3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383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9425-72E1-4A28-9E94-6F18D0FAA988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CF75-552A-483F-B7AC-A476929B3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75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9425-72E1-4A28-9E94-6F18D0FAA988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CF75-552A-483F-B7AC-A476929B3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681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9425-72E1-4A28-9E94-6F18D0FAA988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CF75-552A-483F-B7AC-A476929B3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342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9425-72E1-4A28-9E94-6F18D0FAA988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CF75-552A-483F-B7AC-A476929B3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765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9425-72E1-4A28-9E94-6F18D0FAA988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CF75-552A-483F-B7AC-A476929B3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46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9425-72E1-4A28-9E94-6F18D0FAA988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CF75-552A-483F-B7AC-A476929B3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229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9425-72E1-4A28-9E94-6F18D0FAA988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CF75-552A-483F-B7AC-A476929B3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77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C9425-72E1-4A28-9E94-6F18D0FAA988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CCF75-552A-483F-B7AC-A476929B3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8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716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298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12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85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685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981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033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kafka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Apache Kafka is a </a:t>
            </a:r>
            <a:r>
              <a:rPr lang="en-IN" b="1" dirty="0" smtClean="0"/>
              <a:t>distributed event streaming platform</a:t>
            </a:r>
            <a:r>
              <a:rPr lang="en-IN" dirty="0" smtClean="0"/>
              <a:t> designed for high-throughput, low-latency messaging.</a:t>
            </a:r>
          </a:p>
          <a:p>
            <a:r>
              <a:rPr lang="en-IN" dirty="0" smtClean="0"/>
              <a:t> It's widely used for real-time data processing, streaming analytics, log aggregation, and more.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55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Core Concepts of Kafka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/>
              <a:t>1. Topics</a:t>
            </a:r>
          </a:p>
          <a:p>
            <a:pPr marL="0" indent="0">
              <a:buNone/>
            </a:pPr>
            <a:r>
              <a:rPr lang="en-IN" dirty="0" smtClean="0"/>
              <a:t>Kafka stores messages in </a:t>
            </a:r>
            <a:r>
              <a:rPr lang="en-IN" b="1" dirty="0" smtClean="0"/>
              <a:t>topics</a:t>
            </a:r>
            <a:r>
              <a:rPr lang="en-IN" dirty="0" smtClean="0"/>
              <a:t>, which are categories or feeds to which producers send messages and consumers read messages.</a:t>
            </a:r>
          </a:p>
          <a:p>
            <a:pPr marL="0" indent="0">
              <a:buNone/>
            </a:pPr>
            <a:r>
              <a:rPr lang="en-IN" dirty="0" smtClean="0"/>
              <a:t>Topics are divided into </a:t>
            </a:r>
            <a:r>
              <a:rPr lang="en-IN" b="1" dirty="0" smtClean="0"/>
              <a:t>partitions</a:t>
            </a:r>
            <a:r>
              <a:rPr lang="en-IN" dirty="0" smtClean="0"/>
              <a:t> for scalability.</a:t>
            </a:r>
          </a:p>
          <a:p>
            <a:pPr marL="457200" lvl="1" indent="0">
              <a:buNone/>
            </a:pPr>
            <a:r>
              <a:rPr lang="en-IN" b="1" dirty="0" smtClean="0"/>
              <a:t>Partitioning</a:t>
            </a:r>
            <a:r>
              <a:rPr lang="en-IN" dirty="0" smtClean="0"/>
              <a:t> enables parallelism by allowing different consumers to process different partitions.</a:t>
            </a:r>
          </a:p>
          <a:p>
            <a:pPr marL="457200" lvl="1" indent="0">
              <a:buNone/>
            </a:pPr>
            <a:r>
              <a:rPr lang="en-IN" dirty="0" smtClean="0"/>
              <a:t>Each partition is an ordered, immutable sequence of messages identified by an </a:t>
            </a:r>
            <a:r>
              <a:rPr lang="en-IN" b="1" dirty="0" smtClean="0"/>
              <a:t>offset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702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Core Concepts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 smtClean="0"/>
              <a:t>2. Producers</a:t>
            </a:r>
          </a:p>
          <a:p>
            <a:pPr marL="0" indent="0">
              <a:buNone/>
            </a:pPr>
            <a:r>
              <a:rPr lang="en-IN" dirty="0" smtClean="0"/>
              <a:t>Producers send data to Kafka topics.</a:t>
            </a:r>
          </a:p>
          <a:p>
            <a:pPr marL="0" indent="0">
              <a:buNone/>
            </a:pPr>
            <a:r>
              <a:rPr lang="en-IN" dirty="0" smtClean="0"/>
              <a:t>Producers can specify:</a:t>
            </a:r>
          </a:p>
          <a:p>
            <a:pPr marL="457200" lvl="1" indent="0">
              <a:buNone/>
            </a:pPr>
            <a:r>
              <a:rPr lang="en-IN" dirty="0" smtClean="0"/>
              <a:t>The topic to send the message to.</a:t>
            </a:r>
          </a:p>
          <a:p>
            <a:pPr marL="457200" lvl="1" indent="0">
              <a:buNone/>
            </a:pPr>
            <a:r>
              <a:rPr lang="en-IN" dirty="0" smtClean="0"/>
              <a:t>Optionally, a </a:t>
            </a:r>
            <a:r>
              <a:rPr lang="en-IN" b="1" dirty="0" smtClean="0"/>
              <a:t>key</a:t>
            </a:r>
            <a:r>
              <a:rPr lang="en-IN" dirty="0" smtClean="0"/>
              <a:t> that determines the partition for the message.</a:t>
            </a:r>
          </a:p>
          <a:p>
            <a:pPr marL="0" indent="0">
              <a:buNone/>
            </a:pPr>
            <a:r>
              <a:rPr lang="en-IN" b="1" dirty="0" smtClean="0"/>
              <a:t>3. Consumers</a:t>
            </a:r>
          </a:p>
          <a:p>
            <a:pPr marL="0" indent="0">
              <a:buNone/>
            </a:pPr>
            <a:r>
              <a:rPr lang="en-IN" dirty="0" smtClean="0"/>
              <a:t>Consumers read messages from Kafka topics.</a:t>
            </a:r>
          </a:p>
          <a:p>
            <a:pPr marL="0" indent="0">
              <a:buNone/>
            </a:pPr>
            <a:r>
              <a:rPr lang="en-IN" dirty="0" smtClean="0"/>
              <a:t>Consumers belong to a </a:t>
            </a:r>
            <a:r>
              <a:rPr lang="en-IN" b="1" dirty="0" smtClean="0"/>
              <a:t>consumer group</a:t>
            </a:r>
            <a:r>
              <a:rPr lang="en-IN" dirty="0" smtClean="0"/>
              <a:t>:</a:t>
            </a:r>
          </a:p>
          <a:p>
            <a:pPr marL="457200" lvl="1" indent="0">
              <a:buNone/>
            </a:pPr>
            <a:r>
              <a:rPr lang="en-IN" dirty="0" smtClean="0"/>
              <a:t>Each consumer in the group processes messages from distinct partitions.</a:t>
            </a:r>
          </a:p>
          <a:p>
            <a:pPr marL="457200" lvl="1" indent="0">
              <a:buNone/>
            </a:pPr>
            <a:r>
              <a:rPr lang="en-IN" dirty="0" smtClean="0"/>
              <a:t>If there are more partitions than consumers, some consumers handle multiple partitions.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1281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Core Concepts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 smtClean="0"/>
              <a:t>4. Brokers</a:t>
            </a:r>
          </a:p>
          <a:p>
            <a:pPr marL="0" indent="0">
              <a:buNone/>
            </a:pPr>
            <a:r>
              <a:rPr lang="en-IN" dirty="0" smtClean="0"/>
              <a:t>A </a:t>
            </a:r>
            <a:r>
              <a:rPr lang="en-IN" b="1" dirty="0" smtClean="0"/>
              <a:t>Kafka broker</a:t>
            </a:r>
            <a:r>
              <a:rPr lang="en-IN" dirty="0" smtClean="0"/>
              <a:t> is a server in the Kafka cluster that stores data and serves client requests.</a:t>
            </a:r>
          </a:p>
          <a:p>
            <a:pPr marL="0" indent="0">
              <a:buNone/>
            </a:pPr>
            <a:r>
              <a:rPr lang="en-IN" dirty="0" smtClean="0"/>
              <a:t>Kafka clusters can have multiple brokers, and each topic's partitions are distributed across the brokers.</a:t>
            </a:r>
          </a:p>
          <a:p>
            <a:pPr marL="0" indent="0">
              <a:buNone/>
            </a:pPr>
            <a:r>
              <a:rPr lang="en-IN" b="1" dirty="0" smtClean="0"/>
              <a:t>5. Replication</a:t>
            </a:r>
          </a:p>
          <a:p>
            <a:pPr marL="0" indent="0">
              <a:buNone/>
            </a:pPr>
            <a:r>
              <a:rPr lang="en-IN" dirty="0" smtClean="0"/>
              <a:t>Each partition in Kafka is replicated across multiple brokers for fault tolerance.</a:t>
            </a:r>
          </a:p>
          <a:p>
            <a:pPr marL="457200" lvl="1" indent="0">
              <a:buNone/>
            </a:pPr>
            <a:r>
              <a:rPr lang="en-IN" dirty="0" smtClean="0"/>
              <a:t>One replica is the </a:t>
            </a:r>
            <a:r>
              <a:rPr lang="en-IN" b="1" dirty="0" smtClean="0"/>
              <a:t>leader</a:t>
            </a:r>
            <a:r>
              <a:rPr lang="en-IN" dirty="0" smtClean="0"/>
              <a:t> that handles all reads/writes.</a:t>
            </a:r>
          </a:p>
          <a:p>
            <a:pPr marL="457200" lvl="1" indent="0">
              <a:buNone/>
            </a:pPr>
            <a:r>
              <a:rPr lang="en-IN" dirty="0" smtClean="0"/>
              <a:t>Other replicas are </a:t>
            </a:r>
            <a:r>
              <a:rPr lang="en-IN" b="1" dirty="0" smtClean="0"/>
              <a:t>followers</a:t>
            </a:r>
            <a:r>
              <a:rPr lang="en-IN" dirty="0" smtClean="0"/>
              <a:t> that stay in sync with the leader.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8663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Core Concepts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/>
              <a:t>6. Offsets</a:t>
            </a:r>
          </a:p>
          <a:p>
            <a:pPr marL="0" indent="0">
              <a:buNone/>
            </a:pPr>
            <a:r>
              <a:rPr lang="en-IN" dirty="0" smtClean="0"/>
              <a:t>Messages in a partition are ordered by an </a:t>
            </a:r>
            <a:r>
              <a:rPr lang="en-IN" b="1" dirty="0" smtClean="0"/>
              <a:t>offset</a:t>
            </a:r>
            <a:r>
              <a:rPr lang="en-IN" dirty="0" smtClean="0"/>
              <a:t>, a unique identifier assigned to each message within the partition.</a:t>
            </a:r>
          </a:p>
          <a:p>
            <a:pPr marL="0" indent="0">
              <a:buNone/>
            </a:pPr>
            <a:r>
              <a:rPr lang="en-IN" dirty="0" smtClean="0"/>
              <a:t>Consumers use offsets to track which messages they’ve read.</a:t>
            </a:r>
          </a:p>
          <a:p>
            <a:pPr marL="0" indent="0">
              <a:buNone/>
            </a:pPr>
            <a:r>
              <a:rPr lang="en-IN" b="1" dirty="0" smtClean="0"/>
              <a:t>7. </a:t>
            </a:r>
            <a:r>
              <a:rPr lang="en-IN" b="1" dirty="0" err="1" smtClean="0"/>
              <a:t>ZooKeeper</a:t>
            </a:r>
            <a:r>
              <a:rPr lang="en-IN" b="1" dirty="0" smtClean="0"/>
              <a:t> (or </a:t>
            </a:r>
            <a:r>
              <a:rPr lang="en-IN" b="1" dirty="0" err="1" smtClean="0"/>
              <a:t>KRaft</a:t>
            </a:r>
            <a:r>
              <a:rPr lang="en-IN" b="1" dirty="0" smtClean="0"/>
              <a:t> in newer versions)</a:t>
            </a:r>
          </a:p>
          <a:p>
            <a:pPr marL="0" indent="0">
              <a:buNone/>
            </a:pPr>
            <a:r>
              <a:rPr lang="en-IN" dirty="0" smtClean="0"/>
              <a:t>Kafka originally used </a:t>
            </a:r>
            <a:r>
              <a:rPr lang="en-IN" dirty="0" err="1" smtClean="0"/>
              <a:t>ZooKeeper</a:t>
            </a:r>
            <a:r>
              <a:rPr lang="en-IN" dirty="0" smtClean="0"/>
              <a:t> to maintain metadata like broker states, topics, and partitions.</a:t>
            </a:r>
          </a:p>
          <a:p>
            <a:pPr marL="0" indent="0">
              <a:buNone/>
            </a:pPr>
            <a:r>
              <a:rPr lang="en-IN" dirty="0" smtClean="0"/>
              <a:t>Newer versions use </a:t>
            </a:r>
            <a:r>
              <a:rPr lang="en-IN" b="1" dirty="0" err="1" smtClean="0"/>
              <a:t>KRaft</a:t>
            </a:r>
            <a:r>
              <a:rPr lang="en-IN" b="1" dirty="0" smtClean="0"/>
              <a:t> (Kafka Raft)</a:t>
            </a:r>
            <a:r>
              <a:rPr lang="en-IN" dirty="0" smtClean="0"/>
              <a:t> as the default metadata storage, replacing </a:t>
            </a:r>
            <a:r>
              <a:rPr lang="en-IN" dirty="0" err="1" smtClean="0"/>
              <a:t>ZooKeeper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2440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995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Kafka Architecture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0120"/>
            <a:ext cx="12015216" cy="57515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 smtClean="0"/>
              <a:t>1. Producers:</a:t>
            </a:r>
          </a:p>
          <a:p>
            <a:pPr marL="0" indent="0">
              <a:buNone/>
            </a:pPr>
            <a:r>
              <a:rPr lang="en-IN" dirty="0" smtClean="0"/>
              <a:t>Publish messages to topics.</a:t>
            </a:r>
          </a:p>
          <a:p>
            <a:pPr marL="0" indent="0">
              <a:buNone/>
            </a:pPr>
            <a:r>
              <a:rPr lang="en-IN" dirty="0" smtClean="0"/>
              <a:t>Can be configured to choose partitions explicitly or use Kafka's default round-robin partitioning strategy.</a:t>
            </a:r>
          </a:p>
          <a:p>
            <a:pPr marL="0" indent="0">
              <a:buNone/>
            </a:pPr>
            <a:r>
              <a:rPr lang="en-IN" b="1" dirty="0" smtClean="0"/>
              <a:t>2. Topics and Partitions:</a:t>
            </a:r>
          </a:p>
          <a:p>
            <a:pPr marL="0" indent="0">
              <a:buNone/>
            </a:pPr>
            <a:r>
              <a:rPr lang="en-IN" dirty="0" smtClean="0"/>
              <a:t>Topics are divided into </a:t>
            </a:r>
            <a:r>
              <a:rPr lang="en-IN" b="1" dirty="0" smtClean="0"/>
              <a:t>partitions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Partitions allow Kafka to scale horizontally, with each partition distributed across multiple brokers.</a:t>
            </a:r>
          </a:p>
          <a:p>
            <a:pPr marL="0" indent="0">
              <a:buNone/>
            </a:pPr>
            <a:r>
              <a:rPr lang="en-IN" b="1" dirty="0" smtClean="0"/>
              <a:t>3. Consumers:</a:t>
            </a:r>
          </a:p>
          <a:p>
            <a:pPr marL="0" indent="0">
              <a:buNone/>
            </a:pPr>
            <a:r>
              <a:rPr lang="en-IN" dirty="0" smtClean="0"/>
              <a:t>Consume messages from topics.</a:t>
            </a:r>
          </a:p>
          <a:p>
            <a:pPr marL="0" indent="0">
              <a:buNone/>
            </a:pPr>
            <a:r>
              <a:rPr lang="en-IN" dirty="0" smtClean="0"/>
              <a:t>Consumers in a group share the load by consuming different partitions of a topic.</a:t>
            </a:r>
          </a:p>
          <a:p>
            <a:pPr marL="0" indent="0">
              <a:buNone/>
            </a:pPr>
            <a:r>
              <a:rPr lang="en-IN" b="1" dirty="0" smtClean="0"/>
              <a:t>4. Broker:</a:t>
            </a:r>
          </a:p>
          <a:p>
            <a:pPr marL="0" indent="0">
              <a:buNone/>
            </a:pPr>
            <a:r>
              <a:rPr lang="en-IN" dirty="0" smtClean="0"/>
              <a:t>A Kafka cluster comprises multiple brokers.</a:t>
            </a:r>
          </a:p>
          <a:p>
            <a:pPr marL="0" indent="0">
              <a:buNone/>
            </a:pPr>
            <a:r>
              <a:rPr lang="en-IN" dirty="0" smtClean="0"/>
              <a:t>Each broker stores topic data and handles client requests (produce, consume, etc.)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8013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Key Features of Kafka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" y="1280160"/>
            <a:ext cx="11841480" cy="53400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 smtClean="0"/>
              <a:t>1. Durability</a:t>
            </a:r>
          </a:p>
          <a:p>
            <a:pPr marL="0" indent="0">
              <a:buNone/>
            </a:pPr>
            <a:r>
              <a:rPr lang="en-IN" dirty="0" smtClean="0"/>
              <a:t>Messages are persisted on disk and replicated across brokers.</a:t>
            </a:r>
          </a:p>
          <a:p>
            <a:pPr marL="0" indent="0">
              <a:buNone/>
            </a:pPr>
            <a:r>
              <a:rPr lang="en-IN" b="1" dirty="0" smtClean="0"/>
              <a:t>2. Scalability</a:t>
            </a:r>
          </a:p>
          <a:p>
            <a:pPr marL="0" indent="0">
              <a:buNone/>
            </a:pPr>
            <a:r>
              <a:rPr lang="en-IN" dirty="0" smtClean="0"/>
              <a:t>Kafka can handle thousands of partitions and millions of messages per second.</a:t>
            </a:r>
          </a:p>
          <a:p>
            <a:pPr marL="0" indent="0">
              <a:buNone/>
            </a:pPr>
            <a:r>
              <a:rPr lang="en-IN" dirty="0" smtClean="0"/>
              <a:t>Adding brokers increases scalability.</a:t>
            </a:r>
          </a:p>
          <a:p>
            <a:pPr marL="0" indent="0">
              <a:buNone/>
            </a:pPr>
            <a:r>
              <a:rPr lang="en-IN" b="1" dirty="0" smtClean="0"/>
              <a:t>3. Fault Tolerance</a:t>
            </a:r>
          </a:p>
          <a:p>
            <a:pPr marL="0" indent="0">
              <a:buNone/>
            </a:pPr>
            <a:r>
              <a:rPr lang="en-IN" dirty="0" smtClean="0"/>
              <a:t>Kafka uses replication to ensure that messages are not lost even if a broker fails.</a:t>
            </a:r>
          </a:p>
          <a:p>
            <a:pPr marL="0" indent="0">
              <a:buNone/>
            </a:pPr>
            <a:r>
              <a:rPr lang="en-IN" b="1" dirty="0" smtClean="0"/>
              <a:t>4. High Throughput</a:t>
            </a:r>
          </a:p>
          <a:p>
            <a:pPr marL="0" indent="0">
              <a:buNone/>
            </a:pPr>
            <a:r>
              <a:rPr lang="en-IN" dirty="0" smtClean="0"/>
              <a:t>Designed to handle high volumes of data with low latency.</a:t>
            </a:r>
          </a:p>
          <a:p>
            <a:pPr marL="0" indent="0">
              <a:buNone/>
            </a:pPr>
            <a:r>
              <a:rPr lang="en-IN" b="1" dirty="0" smtClean="0"/>
              <a:t>5. Log-Based Storage</a:t>
            </a:r>
          </a:p>
          <a:p>
            <a:pPr marL="0" indent="0">
              <a:buNone/>
            </a:pPr>
            <a:r>
              <a:rPr lang="en-IN" dirty="0" smtClean="0"/>
              <a:t>Kafka stores messages in logs, enabling event replay for use cases like auditing and debugging.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4537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914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530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kafka</vt:lpstr>
      <vt:lpstr>Core Concepts of Kafka</vt:lpstr>
      <vt:lpstr>Core Concepts</vt:lpstr>
      <vt:lpstr>Core Concepts</vt:lpstr>
      <vt:lpstr>Core Concepts</vt:lpstr>
      <vt:lpstr>Kafka Architecture </vt:lpstr>
      <vt:lpstr>Key Features of Kafka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</cp:revision>
  <dcterms:created xsi:type="dcterms:W3CDTF">2025-01-15T04:22:13Z</dcterms:created>
  <dcterms:modified xsi:type="dcterms:W3CDTF">2025-01-15T04:22:26Z</dcterms:modified>
</cp:coreProperties>
</file>