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2" r:id="rId4"/>
    <p:sldId id="293" r:id="rId5"/>
    <p:sldId id="29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8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6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D2EF-EC29-413D-8F04-5C47A430669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8291-19A9-43BB-8B32-C9129BEAE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4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SSL Certificate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Rajesh Upadhyay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Step 4: Redirect HTTP to HTTPS (Optional)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1825625"/>
            <a:ext cx="6629400" cy="23714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ensure all traffic is redirected to HTTPS, add a </a:t>
            </a:r>
            <a:r>
              <a:rPr lang="en-IN" b="1" dirty="0"/>
              <a:t>configuration class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b="1" dirty="0"/>
              <a:t>WebSecurityConfig.java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org.springframework.context.annotation.Bean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org.springframework.context.annotation.Configuration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org.springframework.security.config.annotation.web.builders.HttpSecurity;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org.springframework.security.web.SecurityFilterChain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2024" y="3587984"/>
            <a:ext cx="8676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@Configuration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WebSecurityConfig</a:t>
            </a:r>
            <a:r>
              <a:rPr lang="en-IN" dirty="0" smtClean="0"/>
              <a:t> {</a:t>
            </a:r>
          </a:p>
          <a:p>
            <a:r>
              <a:rPr lang="en-IN" dirty="0" smtClean="0"/>
              <a:t> </a:t>
            </a:r>
          </a:p>
          <a:p>
            <a:r>
              <a:rPr lang="en-IN" dirty="0" smtClean="0"/>
              <a:t>    @Bean</a:t>
            </a:r>
          </a:p>
          <a:p>
            <a:r>
              <a:rPr lang="en-IN" dirty="0" smtClean="0"/>
              <a:t>    public </a:t>
            </a:r>
            <a:r>
              <a:rPr lang="en-IN" dirty="0" err="1" smtClean="0"/>
              <a:t>SecurityFilterChain</a:t>
            </a:r>
            <a:r>
              <a:rPr lang="en-IN" dirty="0" smtClean="0"/>
              <a:t> </a:t>
            </a:r>
            <a:r>
              <a:rPr lang="en-IN" dirty="0" err="1" smtClean="0"/>
              <a:t>securityFilterChain</a:t>
            </a:r>
            <a:r>
              <a:rPr lang="en-IN" dirty="0" smtClean="0"/>
              <a:t>(</a:t>
            </a:r>
            <a:r>
              <a:rPr lang="en-IN" dirty="0" err="1" smtClean="0"/>
              <a:t>HttpSecurity</a:t>
            </a:r>
            <a:r>
              <a:rPr lang="en-IN" dirty="0" smtClean="0"/>
              <a:t> http) throws Exception {</a:t>
            </a:r>
          </a:p>
          <a:p>
            <a:r>
              <a:rPr lang="en-IN" dirty="0" smtClean="0"/>
              <a:t>        http</a:t>
            </a:r>
          </a:p>
          <a:p>
            <a:r>
              <a:rPr lang="en-IN" dirty="0" smtClean="0"/>
              <a:t>            .</a:t>
            </a:r>
            <a:r>
              <a:rPr lang="en-IN" dirty="0" err="1" smtClean="0"/>
              <a:t>requiresChannel</a:t>
            </a:r>
            <a:r>
              <a:rPr lang="en-IN" dirty="0" smtClean="0"/>
              <a:t>(channel -&gt; </a:t>
            </a:r>
            <a:r>
              <a:rPr lang="en-IN" dirty="0" err="1" smtClean="0"/>
              <a:t>channel.anyRequest</a:t>
            </a:r>
            <a:r>
              <a:rPr lang="en-IN" dirty="0" smtClean="0"/>
              <a:t>().</a:t>
            </a:r>
            <a:r>
              <a:rPr lang="en-IN" dirty="0" err="1" smtClean="0"/>
              <a:t>requiresSecure</a:t>
            </a:r>
            <a:r>
              <a:rPr lang="en-IN" dirty="0" smtClean="0"/>
              <a:t>()) // Force HTTPS</a:t>
            </a:r>
          </a:p>
          <a:p>
            <a:r>
              <a:rPr lang="en-IN" dirty="0" smtClean="0"/>
              <a:t>            .</a:t>
            </a:r>
            <a:r>
              <a:rPr lang="en-IN" dirty="0" err="1" smtClean="0"/>
              <a:t>authorizeHttpRequests</a:t>
            </a:r>
            <a:r>
              <a:rPr lang="en-IN" dirty="0" smtClean="0"/>
              <a:t>(authorize -&gt; </a:t>
            </a:r>
            <a:r>
              <a:rPr lang="en-IN" dirty="0" err="1" smtClean="0"/>
              <a:t>authorize.anyRequest</a:t>
            </a:r>
            <a:r>
              <a:rPr lang="en-IN" dirty="0" smtClean="0"/>
              <a:t>().</a:t>
            </a:r>
            <a:r>
              <a:rPr lang="en-IN" dirty="0" err="1" smtClean="0"/>
              <a:t>permitAll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http.build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6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8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5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8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7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27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9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9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SSL?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" y="1825625"/>
            <a:ext cx="11923776" cy="4351338"/>
          </a:xfrm>
        </p:spPr>
        <p:txBody>
          <a:bodyPr/>
          <a:lstStyle/>
          <a:p>
            <a:r>
              <a:rPr lang="en-IN" b="1" dirty="0" smtClean="0"/>
              <a:t>SSL (Secure Sockets Layer)</a:t>
            </a:r>
            <a:r>
              <a:rPr lang="en-IN" dirty="0" smtClean="0"/>
              <a:t>, now succeeded by </a:t>
            </a:r>
            <a:r>
              <a:rPr lang="en-IN" b="1" dirty="0" smtClean="0"/>
              <a:t>TLS (Transport Layer Security)</a:t>
            </a:r>
            <a:r>
              <a:rPr lang="en-IN" dirty="0" smtClean="0"/>
              <a:t>, is essential for ensuring secure communication over the internet. </a:t>
            </a:r>
          </a:p>
          <a:p>
            <a:endParaRPr lang="en-IN" dirty="0"/>
          </a:p>
          <a:p>
            <a:r>
              <a:rPr lang="en-IN" dirty="0" smtClean="0"/>
              <a:t>It is widely used to encrypt the connection between a client (like a browser) and a server (like a website or API).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2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0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7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2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0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6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70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39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63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6035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95528"/>
            <a:ext cx="11713464" cy="53814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1. Encryption of Data</a:t>
            </a:r>
          </a:p>
          <a:p>
            <a:pPr marL="0" indent="0">
              <a:buNone/>
            </a:pPr>
            <a:r>
              <a:rPr lang="en-IN" dirty="0" smtClean="0"/>
              <a:t>SSL encrypts all data transmitted between the client and the server, making it unreadable to third parties (e.g., hackers).</a:t>
            </a:r>
          </a:p>
          <a:p>
            <a:pPr marL="0" indent="0">
              <a:buNone/>
            </a:pPr>
            <a:r>
              <a:rPr lang="en-IN" dirty="0" smtClean="0"/>
              <a:t>Protects sensitive information like:</a:t>
            </a:r>
          </a:p>
          <a:p>
            <a:pPr marL="457200" lvl="1" indent="0">
              <a:buNone/>
            </a:pPr>
            <a:r>
              <a:rPr lang="en-IN" dirty="0" smtClean="0"/>
              <a:t>Login credentials</a:t>
            </a:r>
          </a:p>
          <a:p>
            <a:pPr marL="457200" lvl="1" indent="0">
              <a:buNone/>
            </a:pPr>
            <a:r>
              <a:rPr lang="en-IN" dirty="0" smtClean="0"/>
              <a:t>Payment details (credit card numbers)</a:t>
            </a:r>
          </a:p>
          <a:p>
            <a:pPr marL="457200" lvl="1" indent="0">
              <a:buNone/>
            </a:pPr>
            <a:r>
              <a:rPr lang="en-IN" dirty="0" smtClean="0"/>
              <a:t>Personal information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2. Authentication</a:t>
            </a:r>
          </a:p>
          <a:p>
            <a:pPr marL="0" indent="0">
              <a:buNone/>
            </a:pPr>
            <a:r>
              <a:rPr lang="en-IN" dirty="0" smtClean="0"/>
              <a:t>SSL provides server authentication using certificates issued by trusted Certificate Authorities (CAs).</a:t>
            </a:r>
          </a:p>
          <a:p>
            <a:pPr marL="0" indent="0">
              <a:buNone/>
            </a:pPr>
            <a:r>
              <a:rPr lang="en-IN" dirty="0" smtClean="0"/>
              <a:t>It ensures that the client is communicating with the legitimate server and not an imposter (protection against phishing and man-in-the-middle attacks).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3. Data Integrity</a:t>
            </a:r>
          </a:p>
          <a:p>
            <a:pPr marL="0" indent="0">
              <a:buNone/>
            </a:pPr>
            <a:r>
              <a:rPr lang="en-IN" dirty="0" smtClean="0"/>
              <a:t>SSL ensures that the data exchanged between the client and server is not altered or tampered with during transit.</a:t>
            </a:r>
          </a:p>
          <a:p>
            <a:pPr marL="0" indent="0">
              <a:buNone/>
            </a:pPr>
            <a:r>
              <a:rPr lang="en-IN" dirty="0" smtClean="0"/>
              <a:t>Prevents issues like man-in-the-middle attacks where data could be intercepted and modified.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2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14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9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0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97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1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99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50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6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2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0584" y="1282344"/>
            <a:ext cx="13810554" cy="543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Builds Trust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 with SSL have a padlock symbol in the browser's address bar, and URLs start with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https://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trust websites and APIs that use SSL for secure communication,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enhances your brand’s credibility and reputation.</a:t>
            </a:r>
          </a:p>
          <a:p>
            <a:pPr marL="0" indent="0">
              <a:buNone/>
            </a:pPr>
            <a:r>
              <a:rPr lang="en-IN" sz="1800" b="1" dirty="0" smtClean="0"/>
              <a:t>5. Compliance with Industry Standards</a:t>
            </a:r>
          </a:p>
          <a:p>
            <a:pPr marL="0" indent="0">
              <a:buNone/>
            </a:pPr>
            <a:r>
              <a:rPr lang="en-IN" sz="1800" dirty="0" smtClean="0"/>
              <a:t>Many regulatory standards require SSL for secure data transmission:</a:t>
            </a:r>
          </a:p>
          <a:p>
            <a:pPr marL="457200" lvl="1" indent="0">
              <a:buNone/>
            </a:pPr>
            <a:r>
              <a:rPr lang="en-IN" sz="1800" dirty="0" smtClean="0"/>
              <a:t>PCI DSS (Payment Card Industry Data Security Standard) for processing credit cards.</a:t>
            </a:r>
          </a:p>
          <a:p>
            <a:pPr marL="457200" lvl="1" indent="0">
              <a:buNone/>
            </a:pPr>
            <a:r>
              <a:rPr lang="en-IN" sz="1800" dirty="0" smtClean="0"/>
              <a:t>GDPR (General Data Protection Regulation) for protecting user data in the EU.</a:t>
            </a:r>
          </a:p>
          <a:p>
            <a:pPr marL="457200" lvl="1" indent="0">
              <a:buNone/>
            </a:pPr>
            <a:r>
              <a:rPr lang="en-IN" sz="1800" dirty="0" smtClean="0"/>
              <a:t>HIPAA (Health Insurance Portability and Accountability Act) for securing healthcare information.</a:t>
            </a:r>
          </a:p>
          <a:p>
            <a:pPr marL="0" indent="0">
              <a:buNone/>
            </a:pPr>
            <a:r>
              <a:rPr lang="en-IN" sz="1800" b="1" dirty="0" smtClean="0"/>
              <a:t>6. SEO Benefits</a:t>
            </a:r>
          </a:p>
          <a:p>
            <a:pPr marL="0" indent="0">
              <a:buNone/>
            </a:pPr>
            <a:r>
              <a:rPr lang="en-IN" sz="1800" dirty="0" smtClean="0"/>
              <a:t>Search engines like Google prioritize secure websites (with SSL) in search rankings.</a:t>
            </a:r>
          </a:p>
          <a:p>
            <a:pPr marL="0" indent="0">
              <a:buNone/>
            </a:pPr>
            <a:r>
              <a:rPr lang="en-IN" sz="1800" dirty="0" smtClean="0"/>
              <a:t>SSL improves your website’s visibility and credibility in search engine results.</a:t>
            </a:r>
          </a:p>
          <a:p>
            <a:pPr marL="0" indent="0">
              <a:buNone/>
            </a:pPr>
            <a:r>
              <a:rPr lang="en-IN" sz="1800" b="1" dirty="0" smtClean="0"/>
              <a:t>7. Protects APIs</a:t>
            </a:r>
          </a:p>
          <a:p>
            <a:pPr marL="0" indent="0">
              <a:buNone/>
            </a:pPr>
            <a:r>
              <a:rPr lang="en-IN" sz="1800" dirty="0" smtClean="0"/>
              <a:t>For APIs, SSL ensures secure data transmission between clients and servers.</a:t>
            </a:r>
          </a:p>
          <a:p>
            <a:pPr marL="0" indent="0">
              <a:buNone/>
            </a:pPr>
            <a:r>
              <a:rPr lang="en-IN" sz="1800" dirty="0" smtClean="0"/>
              <a:t>Prevents sensitive data exposure (e.g., access tokens, API keys) during API requests.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512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7824"/>
            <a:ext cx="12088368" cy="52991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8. Avoid Browser Warnings</a:t>
            </a:r>
          </a:p>
          <a:p>
            <a:pPr marL="0" indent="0">
              <a:buNone/>
            </a:pPr>
            <a:r>
              <a:rPr lang="en-IN" dirty="0" smtClean="0"/>
              <a:t>Modern browsers flag websites without SSL as "Not Secure," warning users against entering sensitive information.</a:t>
            </a:r>
          </a:p>
          <a:p>
            <a:pPr marL="0" indent="0">
              <a:buNone/>
            </a:pPr>
            <a:r>
              <a:rPr lang="en-IN" dirty="0" smtClean="0"/>
              <a:t>An SSL certificate prevents these warnings and provides a seamless user experience.</a:t>
            </a:r>
          </a:p>
          <a:p>
            <a:pPr marL="0" indent="0">
              <a:buNone/>
            </a:pPr>
            <a:r>
              <a:rPr lang="en-IN" b="1" dirty="0" smtClean="0"/>
              <a:t>9. Enables Advanced Security Mechanisms</a:t>
            </a:r>
          </a:p>
          <a:p>
            <a:pPr marL="0" indent="0">
              <a:buNone/>
            </a:pPr>
            <a:r>
              <a:rPr lang="en-IN" dirty="0" smtClean="0"/>
              <a:t>SSL/TLS forms the foundation for secure communication and advanced security mechanisms like:</a:t>
            </a:r>
          </a:p>
          <a:p>
            <a:pPr marL="457200" lvl="1" indent="0">
              <a:buNone/>
            </a:pPr>
            <a:r>
              <a:rPr lang="en-IN" b="1" dirty="0" smtClean="0"/>
              <a:t>OAuth2</a:t>
            </a:r>
            <a:r>
              <a:rPr lang="en-IN" dirty="0" smtClean="0"/>
              <a:t> for secure API authentication.</a:t>
            </a:r>
          </a:p>
          <a:p>
            <a:pPr marL="457200" lvl="1" indent="0">
              <a:buNone/>
            </a:pPr>
            <a:r>
              <a:rPr lang="en-IN" b="1" dirty="0" err="1" smtClean="0"/>
              <a:t>Webhooks</a:t>
            </a:r>
            <a:r>
              <a:rPr lang="en-IN" dirty="0" smtClean="0"/>
              <a:t> over HTTPS for secure event-driven communication.</a:t>
            </a:r>
          </a:p>
          <a:p>
            <a:pPr marL="457200" lvl="1" indent="0">
              <a:buNone/>
            </a:pPr>
            <a:r>
              <a:rPr lang="en-IN" b="1" dirty="0" smtClean="0"/>
              <a:t>Token-based security</a:t>
            </a:r>
            <a:r>
              <a:rPr lang="en-IN" dirty="0" smtClean="0"/>
              <a:t> with JWTs (JSON Web Tokens).</a:t>
            </a:r>
          </a:p>
          <a:p>
            <a:pPr marL="0" indent="0">
              <a:buNone/>
            </a:pPr>
            <a:r>
              <a:rPr lang="en-IN" b="1" dirty="0" smtClean="0"/>
              <a:t>10. Future-Proof Security</a:t>
            </a:r>
          </a:p>
          <a:p>
            <a:pPr marL="0" indent="0">
              <a:buNone/>
            </a:pPr>
            <a:r>
              <a:rPr lang="en-IN" dirty="0" smtClean="0"/>
              <a:t>With the growing sophistication of cyber threats, SSL/TLS provides modern encryption protocols like TLS 1.2 and TLS 1.3, ensuring strong protection.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3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SSL certificate and installing it in a Spring Boot project to enable HTTPS: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7904"/>
            <a:ext cx="11978640" cy="46590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Step 1: Generate an SSL Certificate</a:t>
            </a:r>
            <a:endParaRPr lang="en-IN" sz="2000" dirty="0"/>
          </a:p>
          <a:p>
            <a:r>
              <a:rPr lang="en-IN" b="1" dirty="0"/>
              <a:t>Option 1: Self-Signed Certificate (For Local Testing)</a:t>
            </a:r>
            <a:endParaRPr lang="en-IN" sz="2400" dirty="0"/>
          </a:p>
          <a:p>
            <a:pPr marL="0" lvl="0" indent="0">
              <a:buNone/>
            </a:pPr>
            <a:r>
              <a:rPr lang="en-IN" b="1" dirty="0" smtClean="0"/>
              <a:t>   Use </a:t>
            </a:r>
            <a:r>
              <a:rPr lang="en-IN" b="1" dirty="0" err="1"/>
              <a:t>Keytool</a:t>
            </a:r>
            <a:r>
              <a:rPr lang="en-IN" dirty="0"/>
              <a:t> (comes with the JDK) to generate a self-signed certificate:</a:t>
            </a:r>
            <a:endParaRPr lang="en-IN" sz="2400" dirty="0"/>
          </a:p>
          <a:p>
            <a:pPr marL="0" indent="0">
              <a:buNone/>
            </a:pPr>
            <a:r>
              <a:rPr lang="en-IN" dirty="0" err="1"/>
              <a:t>keytool</a:t>
            </a:r>
            <a:r>
              <a:rPr lang="en-IN" dirty="0"/>
              <a:t> -</a:t>
            </a:r>
            <a:r>
              <a:rPr lang="en-IN" dirty="0" err="1"/>
              <a:t>genkeypair</a:t>
            </a:r>
            <a:r>
              <a:rPr lang="en-IN" dirty="0"/>
              <a:t> -alias </a:t>
            </a:r>
            <a:r>
              <a:rPr lang="en-IN" dirty="0" err="1"/>
              <a:t>springboot</a:t>
            </a:r>
            <a:r>
              <a:rPr lang="en-IN" dirty="0"/>
              <a:t> -</a:t>
            </a:r>
            <a:r>
              <a:rPr lang="en-IN" dirty="0" err="1"/>
              <a:t>keyalg</a:t>
            </a:r>
            <a:r>
              <a:rPr lang="en-IN" dirty="0"/>
              <a:t> RSA -</a:t>
            </a:r>
            <a:r>
              <a:rPr lang="en-IN" dirty="0" err="1"/>
              <a:t>keysize</a:t>
            </a:r>
            <a:r>
              <a:rPr lang="en-IN" dirty="0"/>
              <a:t> 2048 -validity 365 -</a:t>
            </a:r>
            <a:r>
              <a:rPr lang="en-IN" dirty="0" err="1"/>
              <a:t>keystore</a:t>
            </a:r>
            <a:r>
              <a:rPr lang="en-IN" dirty="0"/>
              <a:t> keystore.p12 -</a:t>
            </a:r>
            <a:r>
              <a:rPr lang="en-IN" dirty="0" err="1"/>
              <a:t>storetype</a:t>
            </a:r>
            <a:r>
              <a:rPr lang="en-IN" dirty="0"/>
              <a:t> PKCS12</a:t>
            </a:r>
            <a:endParaRPr lang="en-IN" sz="3600" dirty="0"/>
          </a:p>
          <a:p>
            <a:pPr lvl="1"/>
            <a:r>
              <a:rPr lang="en-IN" sz="1600" b="1" dirty="0"/>
              <a:t>-alias</a:t>
            </a:r>
            <a:r>
              <a:rPr lang="en-IN" dirty="0"/>
              <a:t>: A unique name for the certificate (e.g., </a:t>
            </a:r>
            <a:r>
              <a:rPr lang="en-IN" sz="1600" dirty="0" err="1"/>
              <a:t>springboot</a:t>
            </a:r>
            <a:r>
              <a:rPr lang="en-IN" dirty="0"/>
              <a:t>).</a:t>
            </a:r>
            <a:endParaRPr lang="en-IN" sz="2000" dirty="0"/>
          </a:p>
          <a:p>
            <a:pPr lvl="1"/>
            <a:r>
              <a:rPr lang="en-IN" sz="1600" b="1" dirty="0"/>
              <a:t>-</a:t>
            </a:r>
            <a:r>
              <a:rPr lang="en-IN" sz="1600" b="1" dirty="0" err="1"/>
              <a:t>keystore</a:t>
            </a:r>
            <a:r>
              <a:rPr lang="en-IN" dirty="0"/>
              <a:t>: File name for the </a:t>
            </a:r>
            <a:r>
              <a:rPr lang="en-IN" dirty="0" err="1"/>
              <a:t>keystore</a:t>
            </a:r>
            <a:r>
              <a:rPr lang="en-IN" dirty="0"/>
              <a:t> (e.g., </a:t>
            </a:r>
            <a:r>
              <a:rPr lang="en-IN" sz="1600" dirty="0"/>
              <a:t>keystore.p12</a:t>
            </a:r>
            <a:r>
              <a:rPr lang="en-IN" dirty="0"/>
              <a:t>).</a:t>
            </a:r>
            <a:endParaRPr lang="en-IN" sz="2000" dirty="0"/>
          </a:p>
          <a:p>
            <a:pPr lvl="1"/>
            <a:r>
              <a:rPr lang="en-IN" sz="1600" b="1" dirty="0"/>
              <a:t>-</a:t>
            </a:r>
            <a:r>
              <a:rPr lang="en-IN" sz="1600" b="1" dirty="0" err="1"/>
              <a:t>keyalg</a:t>
            </a:r>
            <a:r>
              <a:rPr lang="en-IN" dirty="0"/>
              <a:t>: Algorithm for the key (e.g., </a:t>
            </a:r>
            <a:r>
              <a:rPr lang="en-IN" sz="1600" dirty="0"/>
              <a:t>RSA</a:t>
            </a:r>
            <a:r>
              <a:rPr lang="en-IN" dirty="0"/>
              <a:t>).</a:t>
            </a:r>
            <a:endParaRPr lang="en-IN" sz="2000" dirty="0"/>
          </a:p>
          <a:p>
            <a:pPr lvl="1"/>
            <a:r>
              <a:rPr lang="en-IN" sz="1600" b="1" dirty="0"/>
              <a:t>-</a:t>
            </a:r>
            <a:r>
              <a:rPr lang="en-IN" sz="1600" b="1" dirty="0" err="1"/>
              <a:t>keysize</a:t>
            </a:r>
            <a:r>
              <a:rPr lang="en-IN" dirty="0"/>
              <a:t>: Key size (e.g., 2048 bits).</a:t>
            </a:r>
            <a:endParaRPr lang="en-IN" sz="2000" dirty="0"/>
          </a:p>
          <a:p>
            <a:pPr lvl="1"/>
            <a:r>
              <a:rPr lang="en-IN" sz="1600" b="1" dirty="0"/>
              <a:t>-validity</a:t>
            </a:r>
            <a:r>
              <a:rPr lang="en-IN" dirty="0"/>
              <a:t>: Validity period in days (e.g., 365 days).</a:t>
            </a:r>
            <a:endParaRPr lang="en-IN" sz="2000" dirty="0"/>
          </a:p>
          <a:p>
            <a:pPr lvl="0"/>
            <a:r>
              <a:rPr lang="en-IN" dirty="0"/>
              <a:t>Provide details when prompted (e.g., name, organization, etc.) and set a password for the </a:t>
            </a:r>
            <a:r>
              <a:rPr lang="en-IN" dirty="0" err="1"/>
              <a:t>keystore</a:t>
            </a:r>
            <a:r>
              <a:rPr lang="en-IN" dirty="0"/>
              <a:t>.</a:t>
            </a:r>
            <a:endParaRPr lang="en-IN" sz="2400" dirty="0"/>
          </a:p>
          <a:p>
            <a:pPr lvl="0"/>
            <a:r>
              <a:rPr lang="en-IN" dirty="0"/>
              <a:t>After execution, a </a:t>
            </a:r>
            <a:r>
              <a:rPr lang="en-IN" sz="1800" dirty="0"/>
              <a:t>keystore.p12</a:t>
            </a:r>
            <a:r>
              <a:rPr lang="en-IN" dirty="0"/>
              <a:t> file will be generated in your current directory.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0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365125"/>
            <a:ext cx="11686032" cy="132556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Option 2: Certificate from a Trusted CA (For Production)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Generate </a:t>
            </a:r>
            <a:r>
              <a:rPr lang="en-IN" dirty="0"/>
              <a:t>a </a:t>
            </a:r>
            <a:r>
              <a:rPr lang="en-IN" b="1" dirty="0"/>
              <a:t>Certificate Signing Request (CSR)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 smtClean="0"/>
              <a:t>keytool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dirty="0" err="1"/>
              <a:t>certreq</a:t>
            </a:r>
            <a:r>
              <a:rPr lang="en-IN" dirty="0"/>
              <a:t> -alias </a:t>
            </a:r>
            <a:r>
              <a:rPr lang="en-IN" dirty="0" err="1"/>
              <a:t>springboot</a:t>
            </a:r>
            <a:r>
              <a:rPr lang="en-IN" dirty="0"/>
              <a:t> -file </a:t>
            </a:r>
            <a:r>
              <a:rPr lang="en-IN" dirty="0" err="1"/>
              <a:t>certreq.csr</a:t>
            </a:r>
            <a:r>
              <a:rPr lang="en-IN" dirty="0"/>
              <a:t> -</a:t>
            </a:r>
            <a:r>
              <a:rPr lang="en-IN" dirty="0" err="1"/>
              <a:t>keystore</a:t>
            </a:r>
            <a:r>
              <a:rPr lang="en-IN" dirty="0"/>
              <a:t> keystore.p12</a:t>
            </a:r>
          </a:p>
          <a:p>
            <a:pPr lvl="0"/>
            <a:r>
              <a:rPr lang="en-IN" dirty="0"/>
              <a:t>Submit the </a:t>
            </a:r>
            <a:r>
              <a:rPr lang="en-IN" dirty="0" err="1"/>
              <a:t>certreq.csr</a:t>
            </a:r>
            <a:r>
              <a:rPr lang="en-IN" dirty="0"/>
              <a:t> file to a trusted Certificate Authority (CA) like Let's Encrypt or </a:t>
            </a:r>
            <a:r>
              <a:rPr lang="en-IN" dirty="0" err="1"/>
              <a:t>GoDaddy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The CA will provide a signed certificate, which you need to import into the </a:t>
            </a:r>
            <a:r>
              <a:rPr lang="en-IN" dirty="0" err="1"/>
              <a:t>keystore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Import the CA Certificate Chain:</a:t>
            </a:r>
          </a:p>
          <a:p>
            <a:pPr marL="0" indent="0">
              <a:buNone/>
            </a:pPr>
            <a:r>
              <a:rPr lang="en-IN" dirty="0" err="1"/>
              <a:t>keytool</a:t>
            </a:r>
            <a:r>
              <a:rPr lang="en-IN" dirty="0"/>
              <a:t> -import -</a:t>
            </a:r>
            <a:r>
              <a:rPr lang="en-IN" dirty="0" err="1"/>
              <a:t>trustcacerts</a:t>
            </a:r>
            <a:r>
              <a:rPr lang="en-IN" dirty="0"/>
              <a:t> -alias </a:t>
            </a:r>
            <a:r>
              <a:rPr lang="en-IN" dirty="0" err="1"/>
              <a:t>springboot</a:t>
            </a:r>
            <a:r>
              <a:rPr lang="en-IN" dirty="0"/>
              <a:t> -file ca-cert.crt -</a:t>
            </a:r>
            <a:r>
              <a:rPr lang="en-IN" dirty="0" err="1"/>
              <a:t>keystore</a:t>
            </a:r>
            <a:r>
              <a:rPr lang="en-IN" dirty="0"/>
              <a:t> keystore.p12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2: Configure Spring Boot for SSL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Move the keystore.p12 file to your Spring Boot project’s </a:t>
            </a:r>
            <a:r>
              <a:rPr lang="en-IN" dirty="0" err="1"/>
              <a:t>src</a:t>
            </a:r>
            <a:r>
              <a:rPr lang="en-IN" dirty="0"/>
              <a:t>/main/resources directory.</a:t>
            </a:r>
          </a:p>
          <a:p>
            <a:pPr lvl="0"/>
            <a:r>
              <a:rPr lang="en-IN" dirty="0"/>
              <a:t>Add the SSL configuration in </a:t>
            </a:r>
            <a:r>
              <a:rPr lang="en-IN" dirty="0" err="1"/>
              <a:t>application.properties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server.port</a:t>
            </a:r>
            <a:r>
              <a:rPr lang="en-IN" dirty="0"/>
              <a:t>=8443</a:t>
            </a:r>
          </a:p>
          <a:p>
            <a:pPr marL="0" indent="0">
              <a:buNone/>
            </a:pPr>
            <a:r>
              <a:rPr lang="en-IN" dirty="0" err="1"/>
              <a:t>server.ssl.key</a:t>
            </a:r>
            <a:r>
              <a:rPr lang="en-IN" dirty="0"/>
              <a:t>-store=classpath:keystore.p12</a:t>
            </a:r>
          </a:p>
          <a:p>
            <a:pPr marL="0" indent="0">
              <a:buNone/>
            </a:pPr>
            <a:r>
              <a:rPr lang="en-IN" dirty="0" err="1"/>
              <a:t>server.ssl.key</a:t>
            </a:r>
            <a:r>
              <a:rPr lang="en-IN" dirty="0"/>
              <a:t>-store-password=YOUR_PASSWORD</a:t>
            </a:r>
          </a:p>
          <a:p>
            <a:pPr marL="0" indent="0">
              <a:buNone/>
            </a:pPr>
            <a:r>
              <a:rPr lang="en-IN" dirty="0" err="1"/>
              <a:t>server.ssl.key</a:t>
            </a:r>
            <a:r>
              <a:rPr lang="en-IN" dirty="0"/>
              <a:t>-store-type=PKCS12</a:t>
            </a:r>
          </a:p>
          <a:p>
            <a:pPr marL="0" indent="0">
              <a:buNone/>
            </a:pPr>
            <a:r>
              <a:rPr lang="en-IN" dirty="0" err="1"/>
              <a:t>server.ssl.key</a:t>
            </a:r>
            <a:r>
              <a:rPr lang="en-IN" dirty="0"/>
              <a:t>-alias=</a:t>
            </a:r>
            <a:r>
              <a:rPr lang="en-IN" dirty="0" err="1"/>
              <a:t>springboot</a:t>
            </a:r>
            <a:endParaRPr lang="en-IN" dirty="0"/>
          </a:p>
          <a:p>
            <a:r>
              <a:rPr lang="en-IN" dirty="0"/>
              <a:t>Replace YOUR_PASSWORD with the password you set for the </a:t>
            </a:r>
            <a:r>
              <a:rPr lang="en-IN" dirty="0" err="1"/>
              <a:t>keystore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Step 3: Test HTTPS Locally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Run </a:t>
            </a:r>
            <a:r>
              <a:rPr lang="en-IN" dirty="0"/>
              <a:t>your Spring Boot application:</a:t>
            </a:r>
            <a:endParaRPr lang="en-IN" sz="2400" dirty="0"/>
          </a:p>
          <a:p>
            <a:pPr marL="0" indent="0">
              <a:buNone/>
            </a:pP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IN" sz="3600" dirty="0"/>
          </a:p>
          <a:p>
            <a:pPr lvl="0"/>
            <a:r>
              <a:rPr lang="en-IN" dirty="0"/>
              <a:t>Access the application using HTTPS:</a:t>
            </a:r>
            <a:endParaRPr lang="en-IN" sz="2400" dirty="0"/>
          </a:p>
          <a:p>
            <a:pPr lvl="1"/>
            <a:r>
              <a:rPr lang="en-IN" dirty="0"/>
              <a:t>https://localhost:8443</a:t>
            </a:r>
            <a:endParaRPr lang="en-IN" sz="2000" dirty="0"/>
          </a:p>
          <a:p>
            <a:r>
              <a:rPr lang="en-IN" dirty="0"/>
              <a:t>Your browser may show a warning for a self-signed certificate. You can bypass this for testing purposes.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3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840</Words>
  <Application>Microsoft Office PowerPoint</Application>
  <PresentationFormat>Widescreen</PresentationFormat>
  <Paragraphs>101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 Unicode MS</vt:lpstr>
      <vt:lpstr>Arial</vt:lpstr>
      <vt:lpstr>Calibri</vt:lpstr>
      <vt:lpstr>Calibri Light</vt:lpstr>
      <vt:lpstr>Office Theme</vt:lpstr>
      <vt:lpstr>SSL Certificate</vt:lpstr>
      <vt:lpstr>Why SSL?</vt:lpstr>
      <vt:lpstr>features</vt:lpstr>
      <vt:lpstr>Feature cont…</vt:lpstr>
      <vt:lpstr>Features cont…</vt:lpstr>
      <vt:lpstr>SSL certificate and installing it in a Spring Boot project to enable HTTPS: </vt:lpstr>
      <vt:lpstr>Option 2: Certificate from a Trusted CA (For Production) </vt:lpstr>
      <vt:lpstr>Step 2: Configure Spring Boot for SSL </vt:lpstr>
      <vt:lpstr>Step 3: Test HTTPS Locally </vt:lpstr>
      <vt:lpstr>Step 4: Redirect HTTP to HTTPS (Optional)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 Certificate</dc:title>
  <dc:creator>Microsoft account</dc:creator>
  <cp:lastModifiedBy>Microsoft account</cp:lastModifiedBy>
  <cp:revision>4</cp:revision>
  <dcterms:created xsi:type="dcterms:W3CDTF">2025-01-13T17:23:23Z</dcterms:created>
  <dcterms:modified xsi:type="dcterms:W3CDTF">2025-01-14T17:54:31Z</dcterms:modified>
</cp:coreProperties>
</file>