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14E8-62FC-41AC-B644-1BFDC5D34E10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3AA-450E-4FB7-BA23-64FD6A6D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6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14E8-62FC-41AC-B644-1BFDC5D34E10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3AA-450E-4FB7-BA23-64FD6A6D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7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14E8-62FC-41AC-B644-1BFDC5D34E10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3AA-450E-4FB7-BA23-64FD6A6D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14E8-62FC-41AC-B644-1BFDC5D34E10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3AA-450E-4FB7-BA23-64FD6A6D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14E8-62FC-41AC-B644-1BFDC5D34E10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3AA-450E-4FB7-BA23-64FD6A6D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0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14E8-62FC-41AC-B644-1BFDC5D34E10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3AA-450E-4FB7-BA23-64FD6A6D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14E8-62FC-41AC-B644-1BFDC5D34E10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3AA-450E-4FB7-BA23-64FD6A6D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14E8-62FC-41AC-B644-1BFDC5D34E10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3AA-450E-4FB7-BA23-64FD6A6D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14E8-62FC-41AC-B644-1BFDC5D34E10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3AA-450E-4FB7-BA23-64FD6A6D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14E8-62FC-41AC-B644-1BFDC5D34E10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3AA-450E-4FB7-BA23-64FD6A6D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5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14E8-62FC-41AC-B644-1BFDC5D34E10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3AA-450E-4FB7-BA23-64FD6A6D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614E8-62FC-41AC-B644-1BFDC5D34E10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C3AA-450E-4FB7-BA23-64FD6A6D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gex.asp#search" TargetMode="External"/><Relationship Id="rId2" Type="http://schemas.openxmlformats.org/officeDocument/2006/relationships/hyperlink" Target="https://www.w3schools.com/python/python_regex.asp#find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regex.asp#sub" TargetMode="External"/><Relationship Id="rId5" Type="http://schemas.openxmlformats.org/officeDocument/2006/relationships/hyperlink" Target="https://www.w3schools.com/python/python_regex.asp#split" TargetMode="External"/><Relationship Id="rId4" Type="http://schemas.openxmlformats.org/officeDocument/2006/relationships/hyperlink" Target="https://www.w3schools.com/python/python_regex.asp#matchobjec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 python and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Rajesh </a:t>
            </a:r>
            <a:r>
              <a:rPr lang="en-US" dirty="0" err="1" smtClean="0"/>
              <a:t>Upadhyay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99917"/>
              </p:ext>
            </p:extLst>
          </p:nvPr>
        </p:nvGraphicFramePr>
        <p:xfrm>
          <a:off x="750361" y="1600200"/>
          <a:ext cx="7107533" cy="4525962"/>
        </p:xfrm>
        <a:graphic>
          <a:graphicData uri="http://schemas.openxmlformats.org/drawingml/2006/table">
            <a:tbl>
              <a:tblPr/>
              <a:tblGrid>
                <a:gridCol w="857190"/>
                <a:gridCol w="6250343"/>
              </a:tblGrid>
              <a:tr h="32001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Set</a:t>
                      </a:r>
                    </a:p>
                  </a:txBody>
                  <a:tcPr marL="114292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Description</a:t>
                      </a:r>
                    </a:p>
                  </a:txBody>
                  <a:tcPr marL="57146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74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[arn]</a:t>
                      </a:r>
                    </a:p>
                  </a:txBody>
                  <a:tcPr marL="114292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Returns a match where one of the specified characters (a, r, or n) are present</a:t>
                      </a:r>
                    </a:p>
                  </a:txBody>
                  <a:tcPr marL="57146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574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[a-n]</a:t>
                      </a:r>
                    </a:p>
                  </a:txBody>
                  <a:tcPr marL="114292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Returns a match for any lower case character, alphabetically between a and n</a:t>
                      </a:r>
                    </a:p>
                  </a:txBody>
                  <a:tcPr marL="57146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74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[^arn]</a:t>
                      </a:r>
                    </a:p>
                  </a:txBody>
                  <a:tcPr marL="114292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Returns a match for any character EXCEPT a, r, and n</a:t>
                      </a:r>
                    </a:p>
                  </a:txBody>
                  <a:tcPr marL="57146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574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[0123]</a:t>
                      </a:r>
                    </a:p>
                  </a:txBody>
                  <a:tcPr marL="114292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Returns a match where any of the specified digits (0, 1, 2, or 3) are present</a:t>
                      </a:r>
                    </a:p>
                  </a:txBody>
                  <a:tcPr marL="57146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74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[0-9]</a:t>
                      </a:r>
                    </a:p>
                  </a:txBody>
                  <a:tcPr marL="114292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Returns a match for any digit between 0 and 9</a:t>
                      </a:r>
                    </a:p>
                  </a:txBody>
                  <a:tcPr marL="57146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574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[0-5][0-9]</a:t>
                      </a:r>
                    </a:p>
                  </a:txBody>
                  <a:tcPr marL="114292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Returns a match for any two-digit numbers from 00 and 59</a:t>
                      </a:r>
                    </a:p>
                  </a:txBody>
                  <a:tcPr marL="57146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74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[a-zA-Z]</a:t>
                      </a:r>
                    </a:p>
                  </a:txBody>
                  <a:tcPr marL="114292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Returns a match for any character alphabetically between a and z, lower case OR upper case</a:t>
                      </a:r>
                    </a:p>
                  </a:txBody>
                  <a:tcPr marL="57146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574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[+]</a:t>
                      </a:r>
                    </a:p>
                  </a:txBody>
                  <a:tcPr marL="114292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dirty="0">
                          <a:effectLst/>
                        </a:rPr>
                        <a:t>In sets, +, *, ., |, (), $,{} has no special meaning, so [+] means: return a match for any + character in the string</a:t>
                      </a:r>
                    </a:p>
                  </a:txBody>
                  <a:tcPr marL="57146" marR="57146" marT="57146" marB="571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0888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time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dirty="0"/>
              <a:t>import datetime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/>
            </a:r>
            <a:br>
              <a:rPr lang="nn-NO" dirty="0" smtClean="0"/>
            </a:br>
            <a:r>
              <a:rPr lang="nn-NO" dirty="0"/>
              <a:t>x = datetime.datetime.now()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/>
              <a:t>print(x</a:t>
            </a:r>
            <a:r>
              <a:rPr lang="nn-NO" dirty="0" smtClean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x.year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x.strftime</a:t>
            </a:r>
            <a:r>
              <a:rPr lang="en-US" dirty="0"/>
              <a:t>("%A</a:t>
            </a:r>
            <a:r>
              <a:rPr lang="en-US" dirty="0" smtClean="0"/>
              <a:t>"))</a:t>
            </a:r>
          </a:p>
          <a:p>
            <a:r>
              <a:rPr lang="nn-NO" dirty="0"/>
              <a:t>x = datetime.datetime(2020, 5, 17)</a:t>
            </a:r>
            <a:r>
              <a:rPr lang="nn-NO" dirty="0" smtClean="0"/>
              <a:t/>
            </a:r>
            <a:br>
              <a:rPr lang="nn-NO" dirty="0" smtClean="0"/>
            </a:br>
            <a:r>
              <a:rPr lang="nn-NO" dirty="0" smtClean="0"/>
              <a:t>print(x</a:t>
            </a:r>
            <a:r>
              <a:rPr lang="nn-NO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689349"/>
              </p:ext>
            </p:extLst>
          </p:nvPr>
        </p:nvGraphicFramePr>
        <p:xfrm>
          <a:off x="762001" y="761994"/>
          <a:ext cx="7924798" cy="5943611"/>
        </p:xfrm>
        <a:graphic>
          <a:graphicData uri="http://schemas.openxmlformats.org/drawingml/2006/table">
            <a:tbl>
              <a:tblPr/>
              <a:tblGrid>
                <a:gridCol w="2205448"/>
                <a:gridCol w="3085979"/>
                <a:gridCol w="2633371"/>
              </a:tblGrid>
              <a:tr h="3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Directive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Example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%a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Weekday, short version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Wed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%A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Weekday, full version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Wednesday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2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%w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Weekday as a number 0-6, 0 is Sunday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3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%d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Day of month 01-31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31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%b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Month name, short version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Dec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%B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Month name, full version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December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%m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Month as a number 01-12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12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%y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Year, short version, without century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18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%Y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Year, full version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2018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%H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Hour 00-23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17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%I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Hour 00-12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05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%p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AM/PM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PM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%M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Minute 00-59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41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99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%S</a:t>
                      </a:r>
                    </a:p>
                  </a:txBody>
                  <a:tcPr marL="60026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Second 00-59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08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65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768240"/>
              </p:ext>
            </p:extLst>
          </p:nvPr>
        </p:nvGraphicFramePr>
        <p:xfrm>
          <a:off x="844490" y="1600201"/>
          <a:ext cx="7766109" cy="4953000"/>
        </p:xfrm>
        <a:graphic>
          <a:graphicData uri="http://schemas.openxmlformats.org/drawingml/2006/table">
            <a:tbl>
              <a:tblPr/>
              <a:tblGrid>
                <a:gridCol w="2588703"/>
                <a:gridCol w="2588703"/>
                <a:gridCol w="2588703"/>
              </a:tblGrid>
              <a:tr h="561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%f</a:t>
                      </a:r>
                    </a:p>
                  </a:txBody>
                  <a:tcPr marL="111477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Microsecond 000000-999999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548513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1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%z</a:t>
                      </a:r>
                    </a:p>
                  </a:txBody>
                  <a:tcPr marL="111477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UTC offset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+0100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%Z</a:t>
                      </a:r>
                    </a:p>
                  </a:txBody>
                  <a:tcPr marL="111477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Timezone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CST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61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%j</a:t>
                      </a:r>
                    </a:p>
                  </a:txBody>
                  <a:tcPr marL="111477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Day number of year 001-366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365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0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%U</a:t>
                      </a:r>
                    </a:p>
                  </a:txBody>
                  <a:tcPr marL="111477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Week number of year, Sunday as the first day of week, 00-53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52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8076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%W</a:t>
                      </a:r>
                    </a:p>
                  </a:txBody>
                  <a:tcPr marL="111477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Week number of year, Monday as the first day of week, 00-53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52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1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%c</a:t>
                      </a:r>
                    </a:p>
                  </a:txBody>
                  <a:tcPr marL="111477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Local version of date and time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300">
                          <a:effectLst/>
                        </a:rPr>
                        <a:t>Mon Dec 31 17:41:00 2018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1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%x</a:t>
                      </a:r>
                    </a:p>
                  </a:txBody>
                  <a:tcPr marL="111477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Local version of date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12/31/18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%X</a:t>
                      </a:r>
                    </a:p>
                  </a:txBody>
                  <a:tcPr marL="111477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Local version of time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17:41:00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1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%%</a:t>
                      </a:r>
                    </a:p>
                  </a:txBody>
                  <a:tcPr marL="111477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% character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%</a:t>
                      </a:r>
                    </a:p>
                  </a:txBody>
                  <a:tcPr marL="55738" marR="55738" marT="55738" marB="557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 2, 3, 4, 5, 6, 7])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[:4</a:t>
            </a:r>
            <a:r>
              <a:rPr lang="en-US" dirty="0" smtClean="0"/>
              <a:t>])</a:t>
            </a:r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(['banana', 'cherry', 'apple'])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np.sort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 smtClean="0"/>
              <a:t>))</a:t>
            </a:r>
          </a:p>
          <a:p>
            <a:r>
              <a:rPr lang="en-US" dirty="0"/>
              <a:t>from </a:t>
            </a:r>
            <a:r>
              <a:rPr lang="en-US" dirty="0" err="1"/>
              <a:t>numpy</a:t>
            </a:r>
            <a:r>
              <a:rPr lang="en-US" dirty="0"/>
              <a:t> import random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x = </a:t>
            </a:r>
            <a:r>
              <a:rPr lang="en-US" dirty="0" err="1"/>
              <a:t>random.rand</a:t>
            </a:r>
            <a:r>
              <a:rPr lang="en-US" dirty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print(x</a:t>
            </a:r>
            <a:r>
              <a:rPr lang="en-US" dirty="0" smtClean="0"/>
              <a:t>)</a:t>
            </a:r>
          </a:p>
          <a:p>
            <a:r>
              <a:rPr lang="en-US" dirty="0"/>
              <a:t>x = </a:t>
            </a:r>
            <a:r>
              <a:rPr lang="en-US" dirty="0" err="1"/>
              <a:t>random.choice</a:t>
            </a:r>
            <a:r>
              <a:rPr lang="en-US" dirty="0"/>
              <a:t>([3, 5, 7, 9])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RegEx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Functions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778992"/>
              </p:ext>
            </p:extLst>
          </p:nvPr>
        </p:nvGraphicFramePr>
        <p:xfrm>
          <a:off x="838200" y="2819400"/>
          <a:ext cx="5959107" cy="1986900"/>
        </p:xfrm>
        <a:graphic>
          <a:graphicData uri="http://schemas.openxmlformats.org/drawingml/2006/table">
            <a:tbl>
              <a:tblPr/>
              <a:tblGrid>
                <a:gridCol w="982270"/>
                <a:gridCol w="4976837"/>
              </a:tblGrid>
              <a:tr h="344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Function</a:t>
                      </a:r>
                    </a:p>
                  </a:txBody>
                  <a:tcPr marL="123059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1530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2"/>
                        </a:rPr>
                        <a:t>findall</a:t>
                      </a:r>
                      <a:endParaRPr lang="en-US" sz="1500">
                        <a:effectLst/>
                      </a:endParaRPr>
                    </a:p>
                  </a:txBody>
                  <a:tcPr marL="123059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a list containing all matches</a:t>
                      </a:r>
                    </a:p>
                  </a:txBody>
                  <a:tcPr marL="61530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4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3"/>
                        </a:rPr>
                        <a:t>search</a:t>
                      </a:r>
                      <a:endParaRPr lang="en-US" sz="1500">
                        <a:effectLst/>
                      </a:endParaRPr>
                    </a:p>
                  </a:txBody>
                  <a:tcPr marL="123059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a </a:t>
                      </a:r>
                      <a:r>
                        <a:rPr lang="en-US" sz="1500">
                          <a:effectLst/>
                          <a:hlinkClick r:id="rId4"/>
                        </a:rPr>
                        <a:t>Match object</a:t>
                      </a:r>
                      <a:r>
                        <a:rPr lang="en-US" sz="1500">
                          <a:effectLst/>
                        </a:rPr>
                        <a:t> if there is a match anywhere in the string</a:t>
                      </a:r>
                    </a:p>
                  </a:txBody>
                  <a:tcPr marL="61530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5"/>
                        </a:rPr>
                        <a:t>split</a:t>
                      </a:r>
                      <a:endParaRPr lang="en-US" sz="1500">
                        <a:effectLst/>
                      </a:endParaRPr>
                    </a:p>
                  </a:txBody>
                  <a:tcPr marL="123059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a list where the string has been split at each match</a:t>
                      </a:r>
                    </a:p>
                  </a:txBody>
                  <a:tcPr marL="61530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456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  <a:hlinkClick r:id="rId6"/>
                        </a:rPr>
                        <a:t>sub</a:t>
                      </a:r>
                      <a:endParaRPr lang="en-US" sz="1500">
                        <a:effectLst/>
                      </a:endParaRPr>
                    </a:p>
                  </a:txBody>
                  <a:tcPr marL="123059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Replaces one or many matches with a string</a:t>
                      </a:r>
                    </a:p>
                  </a:txBody>
                  <a:tcPr marL="61530" marR="61530" marT="61530" marB="6153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1371600"/>
            <a:ext cx="6035307" cy="87711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re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module offers a set of functions that allows us to search a string for a match:</a:t>
            </a: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9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findall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 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txt = </a:t>
            </a:r>
            <a:r>
              <a:rPr lang="en-US" dirty="0" smtClean="0"/>
              <a:t>“This is Python Training"</a:t>
            </a:r>
            <a:br>
              <a:rPr lang="en-US" dirty="0" smtClean="0"/>
            </a:br>
            <a:r>
              <a:rPr lang="en-US" dirty="0"/>
              <a:t>x = </a:t>
            </a:r>
            <a:r>
              <a:rPr lang="en-US" dirty="0" err="1"/>
              <a:t>re.findall</a:t>
            </a:r>
            <a:r>
              <a:rPr lang="en-US" dirty="0" smtClean="0"/>
              <a:t>(“in",</a:t>
            </a:r>
            <a:r>
              <a:rPr lang="en-US" dirty="0"/>
              <a:t> txt)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re.findall</a:t>
            </a:r>
            <a:r>
              <a:rPr lang="en-US" dirty="0" smtClean="0"/>
              <a:t>(“Rajesh",</a:t>
            </a:r>
            <a:r>
              <a:rPr lang="en-US" dirty="0"/>
              <a:t> txt)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28739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 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txt = </a:t>
            </a:r>
            <a:r>
              <a:rPr lang="en-US" dirty="0" smtClean="0"/>
              <a:t>"</a:t>
            </a:r>
            <a:r>
              <a:rPr lang="en-US" dirty="0" smtClean="0"/>
              <a:t> This is Python Training 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/>
              <a:t>x = </a:t>
            </a:r>
            <a:r>
              <a:rPr lang="en-US" dirty="0" err="1"/>
              <a:t>re.search</a:t>
            </a:r>
            <a:r>
              <a:rPr lang="en-US" dirty="0"/>
              <a:t>("\s", txt)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print("The first white-space character is located in position:", </a:t>
            </a:r>
            <a:r>
              <a:rPr lang="en-US" dirty="0" err="1"/>
              <a:t>x.start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re.search</a:t>
            </a:r>
            <a:r>
              <a:rPr lang="en-US" dirty="0" smtClean="0"/>
              <a:t>(“Python",</a:t>
            </a:r>
            <a:r>
              <a:rPr lang="en-US" dirty="0"/>
              <a:t> txt)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767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 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txt </a:t>
            </a:r>
            <a:r>
              <a:rPr lang="en-US" dirty="0"/>
              <a:t>= </a:t>
            </a:r>
            <a:r>
              <a:rPr lang="en-US" dirty="0" smtClean="0"/>
              <a:t>"</a:t>
            </a:r>
            <a:r>
              <a:rPr lang="en-US" dirty="0" smtClean="0"/>
              <a:t> This is Python Training 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/>
              <a:t>x = </a:t>
            </a:r>
            <a:r>
              <a:rPr lang="en-US" dirty="0" err="1"/>
              <a:t>re.split</a:t>
            </a:r>
            <a:r>
              <a:rPr lang="en-US" dirty="0"/>
              <a:t>("\s", txt)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print(x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 [</a:t>
            </a:r>
            <a:r>
              <a:rPr lang="en-US" dirty="0" smtClean="0"/>
              <a:t>This, is, Python, Training ]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re.split</a:t>
            </a:r>
            <a:r>
              <a:rPr lang="en-US" dirty="0"/>
              <a:t>("\s", txt, 1)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print(x)</a:t>
            </a:r>
          </a:p>
          <a:p>
            <a:r>
              <a:rPr lang="en-US" dirty="0" smtClean="0"/>
              <a:t>Output [</a:t>
            </a:r>
            <a:r>
              <a:rPr lang="en-US" dirty="0" smtClean="0"/>
              <a:t>This, is Python Training 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 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txt = </a:t>
            </a:r>
            <a:r>
              <a:rPr lang="en-US" dirty="0" smtClean="0"/>
              <a:t>"</a:t>
            </a:r>
            <a:r>
              <a:rPr lang="en-US" dirty="0" smtClean="0"/>
              <a:t> This is Python Training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/>
              <a:t>x = </a:t>
            </a:r>
            <a:r>
              <a:rPr lang="en-US" dirty="0" err="1"/>
              <a:t>re.sub</a:t>
            </a:r>
            <a:r>
              <a:rPr lang="en-US" dirty="0"/>
              <a:t>("\s", "9", txt)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print(x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 </a:t>
            </a:r>
            <a:r>
              <a:rPr lang="en-US" dirty="0" smtClean="0"/>
              <a:t>This9is9Python9Training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re.sub</a:t>
            </a:r>
            <a:r>
              <a:rPr lang="en-US" dirty="0"/>
              <a:t>("\s", "9", txt, 2)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print(x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 This9is9Python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 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txt = </a:t>
            </a:r>
            <a:r>
              <a:rPr lang="en-US" dirty="0" smtClean="0"/>
              <a:t>"</a:t>
            </a:r>
            <a:r>
              <a:rPr lang="en-US" dirty="0" smtClean="0"/>
              <a:t>This is Python Training </a:t>
            </a:r>
            <a:r>
              <a:rPr lang="en-US" dirty="0" smtClean="0"/>
              <a:t>"</a:t>
            </a:r>
            <a:br>
              <a:rPr lang="en-US" dirty="0" smtClean="0"/>
            </a:br>
            <a:r>
              <a:rPr lang="en-US" dirty="0"/>
              <a:t>x = </a:t>
            </a:r>
            <a:r>
              <a:rPr lang="en-US" dirty="0" err="1"/>
              <a:t>re.search</a:t>
            </a:r>
            <a:r>
              <a:rPr lang="en-US" dirty="0"/>
              <a:t>("</a:t>
            </a:r>
            <a:r>
              <a:rPr lang="en-US" dirty="0" err="1"/>
              <a:t>ai</a:t>
            </a:r>
            <a:r>
              <a:rPr lang="en-US" dirty="0"/>
              <a:t>", txt)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print(x) #this will print an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re.search</a:t>
            </a:r>
            <a:r>
              <a:rPr lang="en-US" dirty="0"/>
              <a:t>(r"\</a:t>
            </a:r>
            <a:r>
              <a:rPr lang="en-US" dirty="0" err="1" smtClean="0"/>
              <a:t>bT</a:t>
            </a:r>
            <a:r>
              <a:rPr lang="en-US" dirty="0" smtClean="0"/>
              <a:t>\w</a:t>
            </a:r>
            <a:r>
              <a:rPr lang="en-US" dirty="0"/>
              <a:t>+", txt)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b="1" dirty="0" err="1"/>
              <a:t>x.span</a:t>
            </a:r>
            <a:r>
              <a:rPr lang="en-US" b="1" dirty="0" smtClean="0"/>
              <a:t>()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 [15,23]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re.search</a:t>
            </a:r>
            <a:r>
              <a:rPr lang="en-US" dirty="0"/>
              <a:t>(r"\</a:t>
            </a:r>
            <a:r>
              <a:rPr lang="en-US" dirty="0" err="1" smtClean="0"/>
              <a:t>bT</a:t>
            </a:r>
            <a:r>
              <a:rPr lang="en-US" dirty="0" smtClean="0"/>
              <a:t>\w</a:t>
            </a:r>
            <a:r>
              <a:rPr lang="en-US" dirty="0"/>
              <a:t>+", txt)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b="1" dirty="0" err="1"/>
              <a:t>x.string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 </a:t>
            </a:r>
            <a:r>
              <a:rPr lang="en-US" dirty="0" smtClean="0"/>
              <a:t>This is Python Training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re.search</a:t>
            </a:r>
            <a:r>
              <a:rPr lang="en-US" dirty="0"/>
              <a:t>(r"\</a:t>
            </a:r>
            <a:r>
              <a:rPr lang="en-US" dirty="0" err="1" smtClean="0"/>
              <a:t>bT</a:t>
            </a:r>
            <a:r>
              <a:rPr lang="en-US" dirty="0" smtClean="0"/>
              <a:t>\w</a:t>
            </a:r>
            <a:r>
              <a:rPr lang="en-US" dirty="0"/>
              <a:t>+", txt)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b="1" dirty="0" err="1"/>
              <a:t>x.group</a:t>
            </a:r>
            <a:r>
              <a:rPr lang="en-US" b="1" dirty="0" smtClean="0"/>
              <a:t>()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Metacharacters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658421"/>
              </p:ext>
            </p:extLst>
          </p:nvPr>
        </p:nvGraphicFramePr>
        <p:xfrm>
          <a:off x="1066800" y="1219200"/>
          <a:ext cx="7696200" cy="4975628"/>
        </p:xfrm>
        <a:graphic>
          <a:graphicData uri="http://schemas.openxmlformats.org/drawingml/2006/table">
            <a:tbl>
              <a:tblPr/>
              <a:tblGrid>
                <a:gridCol w="897716"/>
                <a:gridCol w="5836459"/>
                <a:gridCol w="962025"/>
              </a:tblGrid>
              <a:tr h="59921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Character</a:t>
                      </a:r>
                    </a:p>
                  </a:txBody>
                  <a:tcPr marL="96297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Example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[]</a:t>
                      </a:r>
                    </a:p>
                  </a:txBody>
                  <a:tcPr marL="96297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A set of characters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"[a-m]"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42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\</a:t>
                      </a:r>
                    </a:p>
                  </a:txBody>
                  <a:tcPr marL="96297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Signals a special sequence (can also be used to escape special characters)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"\d"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.</a:t>
                      </a:r>
                    </a:p>
                  </a:txBody>
                  <a:tcPr marL="96297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Any character (except newline character)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"he..o"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42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^</a:t>
                      </a:r>
                    </a:p>
                  </a:txBody>
                  <a:tcPr marL="96297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Starts with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"^hello"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$</a:t>
                      </a:r>
                    </a:p>
                  </a:txBody>
                  <a:tcPr marL="96297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Ends with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"world$"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42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*</a:t>
                      </a:r>
                    </a:p>
                  </a:txBody>
                  <a:tcPr marL="96297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Zero or more occurrences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"aix*"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+</a:t>
                      </a:r>
                    </a:p>
                  </a:txBody>
                  <a:tcPr marL="96297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One or more occurrences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"aix+"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42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{}</a:t>
                      </a:r>
                    </a:p>
                  </a:txBody>
                  <a:tcPr marL="96297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Exactly the specified number of occurrences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"al{2}"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2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|</a:t>
                      </a:r>
                    </a:p>
                  </a:txBody>
                  <a:tcPr marL="96297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Either or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"falls|stays"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96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()</a:t>
                      </a:r>
                    </a:p>
                  </a:txBody>
                  <a:tcPr marL="96297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Capture and group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</a:txBody>
                  <a:tcPr marL="48149" marR="48149" marT="48149" marB="481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52550" y="12770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Sequences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50421"/>
              </p:ext>
            </p:extLst>
          </p:nvPr>
        </p:nvGraphicFramePr>
        <p:xfrm>
          <a:off x="380998" y="1437472"/>
          <a:ext cx="8305801" cy="4592445"/>
        </p:xfrm>
        <a:graphic>
          <a:graphicData uri="http://schemas.openxmlformats.org/drawingml/2006/table">
            <a:tbl>
              <a:tblPr/>
              <a:tblGrid>
                <a:gridCol w="1001705"/>
                <a:gridCol w="6302391"/>
                <a:gridCol w="1001705"/>
              </a:tblGrid>
              <a:tr h="22629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Character</a:t>
                      </a:r>
                    </a:p>
                  </a:txBody>
                  <a:tcPr marL="80821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Description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Example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\A</a:t>
                      </a:r>
                    </a:p>
                  </a:txBody>
                  <a:tcPr marL="80821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Returns a match if the specified characters are at the beginning of the string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"\AThe"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62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\b</a:t>
                      </a:r>
                    </a:p>
                  </a:txBody>
                  <a:tcPr marL="80821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Returns a match where the specified characters are at the beginning or at the end of a word</a:t>
                      </a:r>
                      <a:br>
                        <a:rPr lang="en-US" sz="1100" b="1">
                          <a:effectLst/>
                        </a:rPr>
                      </a:br>
                      <a:r>
                        <a:rPr lang="en-US" sz="1100" b="1">
                          <a:effectLst/>
                        </a:rPr>
                        <a:t>(the "r" in the beginning is making sure that the string is being treated as a "raw string")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r"\bain"</a:t>
                      </a:r>
                      <a:br>
                        <a:rPr lang="en-US" sz="1100" b="1">
                          <a:effectLst/>
                        </a:rPr>
                      </a:br>
                      <a:r>
                        <a:rPr lang="en-US" sz="1100" b="1">
                          <a:effectLst/>
                        </a:rPr>
                        <a:t>r"ain\b"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2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\B</a:t>
                      </a:r>
                    </a:p>
                  </a:txBody>
                  <a:tcPr marL="80821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Returns a match where the specified characters are present, but NOT at the beginning (or at the end) of a word</a:t>
                      </a:r>
                      <a:br>
                        <a:rPr lang="en-US" sz="1100" b="1">
                          <a:effectLst/>
                        </a:rPr>
                      </a:br>
                      <a:r>
                        <a:rPr lang="en-US" sz="1100" b="1">
                          <a:effectLst/>
                        </a:rPr>
                        <a:t>(the "r" in the beginning is making sure that the string is being treated as a "raw string")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r"\Bain"</a:t>
                      </a:r>
                      <a:br>
                        <a:rPr lang="en-US" sz="1100" b="1">
                          <a:effectLst/>
                        </a:rPr>
                      </a:br>
                      <a:r>
                        <a:rPr lang="en-US" sz="1100" b="1">
                          <a:effectLst/>
                        </a:rPr>
                        <a:t>r"ain\B"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\d</a:t>
                      </a:r>
                    </a:p>
                  </a:txBody>
                  <a:tcPr marL="80821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Returns a match where the string contains digits (numbers from 0-9)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"\d"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\D</a:t>
                      </a:r>
                    </a:p>
                  </a:txBody>
                  <a:tcPr marL="80821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Returns a match where the string DOES NOT contain digits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"\D"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\s</a:t>
                      </a:r>
                    </a:p>
                  </a:txBody>
                  <a:tcPr marL="80821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Returns a match where the string contains a white space character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"\s"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\S</a:t>
                      </a:r>
                    </a:p>
                  </a:txBody>
                  <a:tcPr marL="80821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Returns a match where the string DOES NOT contain a white space character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"\S"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\w</a:t>
                      </a:r>
                    </a:p>
                  </a:txBody>
                  <a:tcPr marL="80821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Returns a match where the string contains any word characters (characters from a to Z, digits from 0-9, and the underscore _ character)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"\w"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\W</a:t>
                      </a:r>
                    </a:p>
                  </a:txBody>
                  <a:tcPr marL="80821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Returns a match where the string DOES NOT contain any word characters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"\W"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\Z</a:t>
                      </a:r>
                    </a:p>
                  </a:txBody>
                  <a:tcPr marL="80821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Returns a match if the specified characters are at the end of the string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"Spain\Z"</a:t>
                      </a:r>
                    </a:p>
                  </a:txBody>
                  <a:tcPr marL="40410" marR="40410" marT="40410" marB="4041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70075" y="1436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656</Words>
  <Application>Microsoft Office PowerPoint</Application>
  <PresentationFormat>On-screen Show (4:3)</PresentationFormat>
  <Paragraphs>216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Regular expression python and testing</vt:lpstr>
      <vt:lpstr>RegEx Functions </vt:lpstr>
      <vt:lpstr>The findall()</vt:lpstr>
      <vt:lpstr>Search()</vt:lpstr>
      <vt:lpstr>Split()</vt:lpstr>
      <vt:lpstr>Sub()</vt:lpstr>
      <vt:lpstr>Match </vt:lpstr>
      <vt:lpstr>Metacharacters </vt:lpstr>
      <vt:lpstr>Special Sequences </vt:lpstr>
      <vt:lpstr>sets</vt:lpstr>
      <vt:lpstr>Date time module</vt:lpstr>
      <vt:lpstr>formatter</vt:lpstr>
      <vt:lpstr>formatter</vt:lpstr>
      <vt:lpstr>numpy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2020-07-02T07:41:11Z</dcterms:created>
  <dcterms:modified xsi:type="dcterms:W3CDTF">2020-07-02T11:30:12Z</dcterms:modified>
</cp:coreProperties>
</file>