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4" r:id="rId4"/>
    <p:sldId id="30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0E00F-DAD4-4A3B-B58E-2E5A8DC6435E}"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E00F-DAD4-4A3B-B58E-2E5A8DC6435E}"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E00F-DAD4-4A3B-B58E-2E5A8DC6435E}"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E00F-DAD4-4A3B-B58E-2E5A8DC6435E}"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0E00F-DAD4-4A3B-B58E-2E5A8DC6435E}"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0E00F-DAD4-4A3B-B58E-2E5A8DC6435E}"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0E00F-DAD4-4A3B-B58E-2E5A8DC6435E}"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0E00F-DAD4-4A3B-B58E-2E5A8DC6435E}"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0E00F-DAD4-4A3B-B58E-2E5A8DC6435E}"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0E00F-DAD4-4A3B-B58E-2E5A8DC6435E}"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0E00F-DAD4-4A3B-B58E-2E5A8DC6435E}"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AF317-99DA-47B1-B209-217947DBE4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0E00F-DAD4-4A3B-B58E-2E5A8DC6435E}" type="datetimeFigureOut">
              <a:rPr lang="en-US" smtClean="0"/>
              <a:pPr/>
              <a:t>8/27/2019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AF317-99DA-47B1-B209-217947DBE4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dureka.co/blog/what-is-devop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edureka.co/blog/what-is-devo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edureka.co/blog/what-is-jenki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CI/CD</a:t>
            </a:r>
            <a:endParaRPr lang="en-US" dirty="0"/>
          </a:p>
        </p:txBody>
      </p:sp>
      <p:sp>
        <p:nvSpPr>
          <p:cNvPr id="3" name="Subtitle 2"/>
          <p:cNvSpPr>
            <a:spLocks noGrp="1"/>
          </p:cNvSpPr>
          <p:nvPr>
            <p:ph type="subTitle" idx="1"/>
          </p:nvPr>
        </p:nvSpPr>
        <p:spPr/>
        <p:txBody>
          <a:bodyPr/>
          <a:lstStyle/>
          <a:p>
            <a:r>
              <a:rPr lang="en-US" dirty="0" smtClean="0"/>
              <a:t>Rajesh </a:t>
            </a:r>
            <a:r>
              <a:rPr lang="en-US" dirty="0" err="1" smtClean="0"/>
              <a:t>Upadhyay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LinkedIn’s framework after using continuous deployment included developers writing code in tidy, distinct chunks, and checking each chunk into the trunk shared amongst all LinkedIn developers. </a:t>
            </a:r>
            <a:endParaRPr lang="en-US" dirty="0" smtClean="0"/>
          </a:p>
          <a:p>
            <a:r>
              <a:rPr lang="en-US" dirty="0" smtClean="0"/>
              <a:t>The </a:t>
            </a:r>
            <a:r>
              <a:rPr lang="en-US" dirty="0"/>
              <a:t>newly-added code is then subjected to a series of automated tests to remove bugs.</a:t>
            </a:r>
          </a:p>
          <a:p>
            <a:r>
              <a:rPr lang="en-US" dirty="0"/>
              <a:t>Once the code passes the tests it is merged into trunk and listed out in a system that shows managers what features are ready to go live on the site or in newer versions of LinkedIn’s apps.</a:t>
            </a:r>
          </a:p>
          <a:p>
            <a:r>
              <a:rPr lang="en-US" dirty="0"/>
              <a:t>So, that was </a:t>
            </a:r>
            <a:r>
              <a:rPr lang="en-US" dirty="0" err="1"/>
              <a:t>Linkedln’s</a:t>
            </a:r>
            <a:r>
              <a:rPr lang="en-US" dirty="0"/>
              <a:t> success story!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Continuous Deployment</a:t>
            </a:r>
            <a:br>
              <a:rPr lang="en-US" b="1" dirty="0"/>
            </a:br>
            <a:endParaRPr lang="en-US" dirty="0"/>
          </a:p>
        </p:txBody>
      </p:sp>
      <p:sp>
        <p:nvSpPr>
          <p:cNvPr id="3" name="Content Placeholder 2"/>
          <p:cNvSpPr>
            <a:spLocks noGrp="1"/>
          </p:cNvSpPr>
          <p:nvPr>
            <p:ph idx="1"/>
          </p:nvPr>
        </p:nvSpPr>
        <p:spPr/>
        <p:txBody>
          <a:bodyPr/>
          <a:lstStyle/>
          <a:p>
            <a:pPr lvl="0"/>
            <a:r>
              <a:rPr lang="en-US" b="1" dirty="0"/>
              <a:t>Speed</a:t>
            </a:r>
            <a:r>
              <a:rPr lang="en-US" dirty="0"/>
              <a:t> – Development does not pause for releases so it is developed really fast.</a:t>
            </a:r>
          </a:p>
          <a:p>
            <a:pPr lvl="0"/>
            <a:r>
              <a:rPr lang="en-US" b="1" dirty="0"/>
              <a:t>Secure</a:t>
            </a:r>
            <a:r>
              <a:rPr lang="en-US" dirty="0"/>
              <a:t> – Releases are less risky as before releasing testing is performed and all the bugs are solved.</a:t>
            </a:r>
          </a:p>
          <a:p>
            <a:pPr lvl="0"/>
            <a:r>
              <a:rPr lang="en-US" b="1" dirty="0"/>
              <a:t>Continuous Improvements</a:t>
            </a:r>
            <a:r>
              <a:rPr lang="en-US" dirty="0"/>
              <a:t> – Continuous  Deployment support continuous improvements which are visible to customers.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Hands on</a:t>
            </a:r>
            <a:br>
              <a:rPr lang="en-US" dirty="0" smtClean="0"/>
            </a:br>
            <a:endParaRPr lang="en-US" dirty="0"/>
          </a:p>
        </p:txBody>
      </p:sp>
      <p:sp>
        <p:nvSpPr>
          <p:cNvPr id="3" name="Content Placeholder 2"/>
          <p:cNvSpPr>
            <a:spLocks noGrp="1"/>
          </p:cNvSpPr>
          <p:nvPr>
            <p:ph idx="1"/>
          </p:nvPr>
        </p:nvSpPr>
        <p:spPr/>
        <p:txBody>
          <a:bodyPr/>
          <a:lstStyle/>
          <a:p>
            <a:r>
              <a:rPr lang="en-US" b="1" dirty="0" smtClean="0"/>
              <a:t>Problem </a:t>
            </a:r>
            <a:r>
              <a:rPr lang="en-US" b="1" dirty="0"/>
              <a:t>Statement:</a:t>
            </a:r>
            <a:r>
              <a:rPr lang="en-US" dirty="0"/>
              <a:t> Deploy an application in headless mode through Jenkins server, using selenium test files.</a:t>
            </a:r>
          </a:p>
          <a:p>
            <a:r>
              <a:rPr lang="en-US" b="1" dirty="0"/>
              <a:t>Solution: </a:t>
            </a:r>
            <a:r>
              <a:rPr lang="en-US" dirty="0"/>
              <a:t>Follow the steps below to deploy the application in a headless mode.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Continuous Delivery </a:t>
            </a:r>
            <a:r>
              <a:rPr lang="en-US" dirty="0" err="1"/>
              <a:t>vs</a:t>
            </a:r>
            <a:r>
              <a:rPr lang="en-US" dirty="0"/>
              <a:t> Continuous Deployment</a:t>
            </a:r>
          </a:p>
        </p:txBody>
      </p:sp>
      <p:sp>
        <p:nvSpPr>
          <p:cNvPr id="3" name="Content Placeholder 2"/>
          <p:cNvSpPr>
            <a:spLocks noGrp="1"/>
          </p:cNvSpPr>
          <p:nvPr>
            <p:ph idx="1"/>
          </p:nvPr>
        </p:nvSpPr>
        <p:spPr/>
        <p:txBody>
          <a:bodyPr>
            <a:normAutofit fontScale="92500"/>
          </a:bodyPr>
          <a:lstStyle/>
          <a:p>
            <a:r>
              <a:rPr lang="en-US" b="1" dirty="0"/>
              <a:t>What is </a:t>
            </a:r>
            <a:r>
              <a:rPr lang="en-US" b="1" dirty="0" err="1"/>
              <a:t>DevOps</a:t>
            </a:r>
            <a:r>
              <a:rPr lang="en-US" b="1" dirty="0"/>
              <a:t>?</a:t>
            </a:r>
          </a:p>
          <a:p>
            <a:pPr>
              <a:buNone/>
            </a:pPr>
            <a:r>
              <a:rPr lang="en-US" b="1" i="1" u="sng" dirty="0" smtClean="0">
                <a:hlinkClick r:id="rId2"/>
              </a:rPr>
              <a:t> </a:t>
            </a:r>
            <a:r>
              <a:rPr lang="en-US" b="1" i="1" u="sng" dirty="0" err="1" smtClean="0">
                <a:hlinkClick r:id="rId2"/>
              </a:rPr>
              <a:t>DevOps</a:t>
            </a:r>
            <a:r>
              <a:rPr lang="en-US" dirty="0"/>
              <a:t> is basically a software development strategy which bridges the gap between the dev side and the ops side of the company. In simple terms, you can say that </a:t>
            </a:r>
            <a:r>
              <a:rPr lang="en-US" dirty="0" err="1"/>
              <a:t>DevOps</a:t>
            </a:r>
            <a:r>
              <a:rPr lang="en-US" dirty="0"/>
              <a:t> is, how a developer gets a new feature, an enhancement request, or a change out to production, so that,  when the customers give feedback, the developers can improve based on that feedback.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factors that developers can work on?</a:t>
            </a:r>
            <a:endParaRPr lang="en-US" dirty="0"/>
          </a:p>
        </p:txBody>
      </p:sp>
      <p:sp>
        <p:nvSpPr>
          <p:cNvPr id="3" name="Content Placeholder 2"/>
          <p:cNvSpPr>
            <a:spLocks noGrp="1"/>
          </p:cNvSpPr>
          <p:nvPr>
            <p:ph idx="1"/>
          </p:nvPr>
        </p:nvSpPr>
        <p:spPr>
          <a:xfrm>
            <a:off x="0" y="1600200"/>
            <a:ext cx="8991600" cy="4525963"/>
          </a:xfrm>
        </p:spPr>
        <p:txBody>
          <a:bodyPr>
            <a:normAutofit/>
          </a:bodyPr>
          <a:lstStyle/>
          <a:p>
            <a:pPr>
              <a:buNone/>
            </a:pPr>
            <a:r>
              <a:rPr lang="en-US" dirty="0"/>
              <a:t>developers can work on mainly 3 important factors:</a:t>
            </a:r>
          </a:p>
          <a:p>
            <a:pPr lvl="0"/>
            <a:r>
              <a:rPr lang="en-US" dirty="0"/>
              <a:t>The software which is delivered.</a:t>
            </a:r>
          </a:p>
          <a:p>
            <a:pPr lvl="0"/>
            <a:r>
              <a:rPr lang="en-US" dirty="0"/>
              <a:t>The efficiency and performance of environment to which the software is delivered.</a:t>
            </a:r>
          </a:p>
          <a:p>
            <a:r>
              <a:rPr lang="en-US" dirty="0"/>
              <a:t>Making the process of delivering software more efficient, capable and faster at a lower cost.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cycle</a:t>
            </a:r>
            <a:endParaRPr lang="en-US" dirty="0"/>
          </a:p>
        </p:txBody>
      </p:sp>
      <p:sp>
        <p:nvSpPr>
          <p:cNvPr id="3" name="Content Placeholder 2"/>
          <p:cNvSpPr>
            <a:spLocks noGrp="1"/>
          </p:cNvSpPr>
          <p:nvPr>
            <p:ph idx="1"/>
          </p:nvPr>
        </p:nvSpPr>
        <p:spPr>
          <a:xfrm>
            <a:off x="0" y="1600200"/>
            <a:ext cx="9144000" cy="4525963"/>
          </a:xfrm>
        </p:spPr>
        <p:txBody>
          <a:bodyPr/>
          <a:lstStyle/>
          <a:p>
            <a:r>
              <a:rPr lang="en-US" sz="1800" b="1" dirty="0"/>
              <a:t>So, when you deliver software it’s not just delivering it to the production, but,  there’s an entire software delivery lifecycle involved with it.</a:t>
            </a:r>
          </a:p>
          <a:p>
            <a:endParaRPr lang="en-US" dirty="0"/>
          </a:p>
        </p:txBody>
      </p:sp>
      <p:pic>
        <p:nvPicPr>
          <p:cNvPr id="4" name="Picture 3" descr="DevOps Methodology - Continuous Delivery vs Continuous Deployment - Edureka"/>
          <p:cNvPicPr/>
          <p:nvPr/>
        </p:nvPicPr>
        <p:blipFill>
          <a:blip r:embed="rId2"/>
          <a:srcRect/>
          <a:stretch>
            <a:fillRect/>
          </a:stretch>
        </p:blipFill>
        <p:spPr bwMode="auto">
          <a:xfrm>
            <a:off x="304800" y="2286000"/>
            <a:ext cx="8686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Delivery</a:t>
            </a:r>
            <a:br>
              <a:rPr lang="en-US" b="1" dirty="0"/>
            </a:br>
            <a:endParaRPr lang="en-US" dirty="0"/>
          </a:p>
        </p:txBody>
      </p:sp>
      <p:pic>
        <p:nvPicPr>
          <p:cNvPr id="4" name="Content Placeholder 3" descr="Continuous Delivery - Continuous Delivery vs Continuous Deployment - Edureka"/>
          <p:cNvPicPr>
            <a:picLocks noGrp="1"/>
          </p:cNvPicPr>
          <p:nvPr>
            <p:ph idx="1"/>
          </p:nvPr>
        </p:nvPicPr>
        <p:blipFill>
          <a:blip r:embed="rId2"/>
          <a:srcRect/>
          <a:stretch>
            <a:fillRect/>
          </a:stretch>
        </p:blipFill>
        <p:spPr bwMode="auto">
          <a:xfrm>
            <a:off x="457200" y="3581400"/>
            <a:ext cx="8229600" cy="2743200"/>
          </a:xfrm>
          <a:prstGeom prst="rect">
            <a:avLst/>
          </a:prstGeom>
          <a:noFill/>
          <a:ln w="9525">
            <a:noFill/>
            <a:miter lim="800000"/>
            <a:headEnd/>
            <a:tailEnd/>
          </a:ln>
        </p:spPr>
      </p:pic>
      <p:sp>
        <p:nvSpPr>
          <p:cNvPr id="5" name="TextBox 4"/>
          <p:cNvSpPr txBox="1"/>
          <p:nvPr/>
        </p:nvSpPr>
        <p:spPr>
          <a:xfrm>
            <a:off x="0" y="1447800"/>
            <a:ext cx="9144000" cy="1754326"/>
          </a:xfrm>
          <a:prstGeom prst="rect">
            <a:avLst/>
          </a:prstGeom>
          <a:noFill/>
        </p:spPr>
        <p:txBody>
          <a:bodyPr wrap="square" rtlCol="0">
            <a:spAutoFit/>
          </a:bodyPr>
          <a:lstStyle/>
          <a:p>
            <a:r>
              <a:rPr lang="en-US" b="1" dirty="0"/>
              <a:t>Continuous Delivery is a software development practice where you build software in such a way that the software can be released to the production at any time.</a:t>
            </a:r>
          </a:p>
          <a:p>
            <a:r>
              <a:rPr lang="en-US" b="1" dirty="0"/>
              <a:t>You achieve Continuous Delivery by continuously integrating the products built by the development team, running automated tests on those built products to detect problems and then push those files into production-like environments to ensure that the software works in production.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sp>
        <p:nvSpPr>
          <p:cNvPr id="3" name="Content Placeholder 2"/>
          <p:cNvSpPr>
            <a:spLocks noGrp="1"/>
          </p:cNvSpPr>
          <p:nvPr>
            <p:ph idx="1"/>
          </p:nvPr>
        </p:nvSpPr>
        <p:spPr>
          <a:xfrm>
            <a:off x="0" y="1600201"/>
            <a:ext cx="9144000" cy="1371599"/>
          </a:xfrm>
        </p:spPr>
        <p:txBody>
          <a:bodyPr>
            <a:normAutofit fontScale="62500" lnSpcReduction="20000"/>
          </a:bodyPr>
          <a:lstStyle/>
          <a:p>
            <a:r>
              <a:rPr lang="en-US" dirty="0"/>
              <a:t>Continuous deployment means that every change that you make, goes through the pipeline, and if it passes all the tests, it automatically gets deployed into production. So, with this approach, the quality of the software release completely depends on the quality of the test suite as everything is automated.</a:t>
            </a:r>
          </a:p>
        </p:txBody>
      </p:sp>
      <p:pic>
        <p:nvPicPr>
          <p:cNvPr id="4" name="Picture 3" descr="Continuous Deployment - Continuous Delivery vs Continuous Deployment - Edureka"/>
          <p:cNvPicPr/>
          <p:nvPr/>
        </p:nvPicPr>
        <p:blipFill>
          <a:blip r:embed="rId2"/>
          <a:srcRect/>
          <a:stretch>
            <a:fillRect/>
          </a:stretch>
        </p:blipFill>
        <p:spPr bwMode="auto">
          <a:xfrm>
            <a:off x="1" y="2895600"/>
            <a:ext cx="8915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ifferences Between Continuous Delivery And Continuous Deployment - Continuous Delivery vs Continuous Deployment - Edureka"/>
          <p:cNvPicPr>
            <a:picLocks noGrp="1"/>
          </p:cNvPicPr>
          <p:nvPr>
            <p:ph idx="1"/>
          </p:nvPr>
        </p:nvPicPr>
        <p:blipFill>
          <a:blip r:embed="rId2"/>
          <a:srcRect/>
          <a:stretch>
            <a:fillRect/>
          </a:stretch>
        </p:blipFill>
        <p:spPr bwMode="auto">
          <a:xfrm>
            <a:off x="0" y="3048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CD Pipeline </a:t>
            </a:r>
          </a:p>
        </p:txBody>
      </p:sp>
      <p:sp>
        <p:nvSpPr>
          <p:cNvPr id="3" name="Content Placeholder 2"/>
          <p:cNvSpPr>
            <a:spLocks noGrp="1"/>
          </p:cNvSpPr>
          <p:nvPr>
            <p:ph idx="1"/>
          </p:nvPr>
        </p:nvSpPr>
        <p:spPr/>
        <p:txBody>
          <a:bodyPr/>
          <a:lstStyle/>
          <a:p>
            <a:r>
              <a:rPr lang="en-US" b="1" dirty="0">
                <a:hlinkClick r:id="rId2"/>
              </a:rPr>
              <a:t>What is </a:t>
            </a:r>
            <a:r>
              <a:rPr lang="en-US" b="1" dirty="0" err="1">
                <a:hlinkClick r:id="rId2"/>
              </a:rPr>
              <a:t>DevOps</a:t>
            </a:r>
            <a:r>
              <a:rPr lang="en-US" b="1" dirty="0">
                <a:hlinkClick r:id="rId2"/>
              </a:rPr>
              <a:t>?</a:t>
            </a:r>
            <a:endParaRPr lang="en-US" b="1" dirty="0"/>
          </a:p>
          <a:p>
            <a:endParaRPr lang="en-US" dirty="0"/>
          </a:p>
        </p:txBody>
      </p:sp>
      <p:pic>
        <p:nvPicPr>
          <p:cNvPr id="4" name="Picture 3" descr="What is Devops - CI CD Pipeline - Edureka"/>
          <p:cNvPicPr/>
          <p:nvPr/>
        </p:nvPicPr>
        <p:blipFill>
          <a:blip r:embed="rId3"/>
          <a:srcRect/>
          <a:stretch>
            <a:fillRect/>
          </a:stretch>
        </p:blipFill>
        <p:spPr bwMode="auto">
          <a:xfrm>
            <a:off x="304800" y="2819400"/>
            <a:ext cx="8153400" cy="3429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err="1" smtClean="0"/>
              <a:t>vs</a:t>
            </a:r>
            <a:r>
              <a:rPr lang="en-US" dirty="0" smtClean="0"/>
              <a:t> </a:t>
            </a:r>
            <a:r>
              <a:rPr lang="en-US" dirty="0" err="1" smtClean="0"/>
              <a:t>Devops</a:t>
            </a:r>
            <a:endParaRPr lang="en-US" dirty="0"/>
          </a:p>
        </p:txBody>
      </p:sp>
      <p:pic>
        <p:nvPicPr>
          <p:cNvPr id="1027" name="Picture 3" descr="C:\Users\Dell\Desktop\mukund zensar\092917_0812_DevOpsTrain6.png"/>
          <p:cNvPicPr>
            <a:picLocks noGrp="1" noChangeAspect="1" noChangeArrowheads="1"/>
          </p:cNvPicPr>
          <p:nvPr>
            <p:ph idx="1"/>
          </p:nvPr>
        </p:nvPicPr>
        <p:blipFill>
          <a:blip r:embed="rId2"/>
          <a:srcRect/>
          <a:stretch>
            <a:fillRect/>
          </a:stretch>
        </p:blipFill>
        <p:spPr bwMode="auto">
          <a:xfrm>
            <a:off x="152400" y="4191000"/>
            <a:ext cx="8458200" cy="2082474"/>
          </a:xfrm>
          <a:prstGeom prst="rect">
            <a:avLst/>
          </a:prstGeom>
          <a:noFill/>
        </p:spPr>
      </p:pic>
      <p:pic>
        <p:nvPicPr>
          <p:cNvPr id="1028" name="Picture 4" descr="C:\Users\Dell\Desktop\mukund zensar\092917_0812_DevOpsTrain5.png"/>
          <p:cNvPicPr>
            <a:picLocks noChangeAspect="1" noChangeArrowheads="1"/>
          </p:cNvPicPr>
          <p:nvPr/>
        </p:nvPicPr>
        <p:blipFill>
          <a:blip r:embed="rId3"/>
          <a:srcRect/>
          <a:stretch>
            <a:fillRect/>
          </a:stretch>
        </p:blipFill>
        <p:spPr bwMode="auto">
          <a:xfrm>
            <a:off x="381000" y="1828800"/>
            <a:ext cx="8115300" cy="19621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DevOps</a:t>
            </a:r>
            <a:r>
              <a:rPr lang="en-US" b="1" dirty="0"/>
              <a:t> Stages</a:t>
            </a:r>
            <a:br>
              <a:rPr lang="en-US" b="1" dirty="0"/>
            </a:br>
            <a:endParaRPr lang="en-US" dirty="0"/>
          </a:p>
        </p:txBody>
      </p:sp>
      <p:pic>
        <p:nvPicPr>
          <p:cNvPr id="5" name="Content Placeholder 4" descr="DevOps-Stages - CI CD Pipeline - Edureka"/>
          <p:cNvPicPr>
            <a:picLocks noGrp="1"/>
          </p:cNvPicPr>
          <p:nvPr>
            <p:ph idx="1"/>
          </p:nvPr>
        </p:nvPicPr>
        <p:blipFill>
          <a:blip r:embed="rId2"/>
          <a:srcRect/>
          <a:stretch>
            <a:fillRect/>
          </a:stretch>
        </p:blipFill>
        <p:spPr bwMode="auto">
          <a:xfrm>
            <a:off x="457200" y="1669830"/>
            <a:ext cx="8229600" cy="438670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CI CD Pipeline?</a:t>
            </a:r>
            <a:br>
              <a:rPr lang="en-US" b="1" dirty="0"/>
            </a:br>
            <a:endParaRPr lang="en-US" dirty="0"/>
          </a:p>
        </p:txBody>
      </p:sp>
      <p:pic>
        <p:nvPicPr>
          <p:cNvPr id="4" name="Content Placeholder 3" descr="Version Control - CI CD Pipeline - Edureka"/>
          <p:cNvPicPr>
            <a:picLocks noGrp="1"/>
          </p:cNvPicPr>
          <p:nvPr>
            <p:ph idx="1"/>
          </p:nvPr>
        </p:nvPicPr>
        <p:blipFill>
          <a:blip r:embed="rId2"/>
          <a:srcRect/>
          <a:stretch>
            <a:fillRect/>
          </a:stretch>
        </p:blipFill>
        <p:spPr bwMode="auto">
          <a:xfrm>
            <a:off x="152400" y="1828800"/>
            <a:ext cx="8229600" cy="1952923"/>
          </a:xfrm>
          <a:prstGeom prst="rect">
            <a:avLst/>
          </a:prstGeom>
          <a:noFill/>
          <a:ln w="9525">
            <a:noFill/>
            <a:miter lim="800000"/>
            <a:headEnd/>
            <a:tailEnd/>
          </a:ln>
        </p:spPr>
      </p:pic>
      <p:sp>
        <p:nvSpPr>
          <p:cNvPr id="5" name="TextBox 4"/>
          <p:cNvSpPr txBox="1"/>
          <p:nvPr/>
        </p:nvSpPr>
        <p:spPr>
          <a:xfrm>
            <a:off x="381000" y="4419600"/>
            <a:ext cx="8763000" cy="1477328"/>
          </a:xfrm>
          <a:prstGeom prst="rect">
            <a:avLst/>
          </a:prstGeom>
          <a:noFill/>
        </p:spPr>
        <p:txBody>
          <a:bodyPr wrap="square" rtlCol="0">
            <a:spAutoFit/>
          </a:bodyPr>
          <a:lstStyle/>
          <a:p>
            <a:r>
              <a:rPr lang="en-US" dirty="0"/>
              <a:t>Now, when this code is committed into a version control system(such as </a:t>
            </a:r>
            <a:r>
              <a:rPr lang="en-US" dirty="0" err="1"/>
              <a:t>git</a:t>
            </a:r>
            <a:r>
              <a:rPr lang="en-US" dirty="0"/>
              <a:t>, </a:t>
            </a:r>
            <a:r>
              <a:rPr lang="en-US" dirty="0" err="1"/>
              <a:t>svn</a:t>
            </a:r>
            <a:r>
              <a:rPr lang="en-US" dirty="0"/>
              <a:t>) by the team of developers. Next, it goes through the </a:t>
            </a:r>
            <a:r>
              <a:rPr lang="en-US" b="1" dirty="0"/>
              <a:t>build phase</a:t>
            </a:r>
            <a:r>
              <a:rPr lang="en-US" dirty="0"/>
              <a:t> which is the first phase of the pipeline, where developers put in their code and then again code goes to the version control system having a proper version tag.</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build phase</a:t>
            </a:r>
            <a:endParaRPr lang="en-US" dirty="0"/>
          </a:p>
        </p:txBody>
      </p:sp>
      <p:pic>
        <p:nvPicPr>
          <p:cNvPr id="4" name="Content Placeholder 3" descr="Build - CI CD Pipeline - Edureka"/>
          <p:cNvPicPr>
            <a:picLocks noGrp="1"/>
          </p:cNvPicPr>
          <p:nvPr>
            <p:ph idx="1"/>
          </p:nvPr>
        </p:nvPicPr>
        <p:blipFill>
          <a:blip r:embed="rId2"/>
          <a:srcRect/>
          <a:stretch>
            <a:fillRect/>
          </a:stretch>
        </p:blipFill>
        <p:spPr bwMode="auto">
          <a:xfrm>
            <a:off x="0" y="1524000"/>
            <a:ext cx="8839200" cy="1952923"/>
          </a:xfrm>
          <a:prstGeom prst="rect">
            <a:avLst/>
          </a:prstGeom>
          <a:noFill/>
          <a:ln w="9525">
            <a:noFill/>
            <a:miter lim="800000"/>
            <a:headEnd/>
            <a:tailEnd/>
          </a:ln>
        </p:spPr>
      </p:pic>
      <p:sp>
        <p:nvSpPr>
          <p:cNvPr id="5" name="TextBox 4"/>
          <p:cNvSpPr txBox="1"/>
          <p:nvPr/>
        </p:nvSpPr>
        <p:spPr>
          <a:xfrm>
            <a:off x="838201" y="4038600"/>
            <a:ext cx="8305799" cy="1477328"/>
          </a:xfrm>
          <a:prstGeom prst="rect">
            <a:avLst/>
          </a:prstGeom>
          <a:noFill/>
        </p:spPr>
        <p:txBody>
          <a:bodyPr wrap="square" rtlCol="0">
            <a:spAutoFit/>
          </a:bodyPr>
          <a:lstStyle/>
          <a:p>
            <a:r>
              <a:rPr lang="en-US" dirty="0"/>
              <a:t>Suppose we have a Java code and it needs to be compiled before execution. So, through the version control phase, it again goes to build phase where it gets compiled. You get all the features of that code from various branches of the repository, which merge them and finally use a compiler to compile it. This whole process is called the </a:t>
            </a:r>
            <a:r>
              <a:rPr lang="en-US" b="1" dirty="0"/>
              <a:t>build phase</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Testing Phase:</a:t>
            </a:r>
            <a:br>
              <a:rPr lang="en-US" b="1" dirty="0"/>
            </a:br>
            <a:endParaRPr lang="en-US" dirty="0"/>
          </a:p>
        </p:txBody>
      </p:sp>
      <p:pic>
        <p:nvPicPr>
          <p:cNvPr id="4" name="Content Placeholder 3" descr="Unit Test - CI CD Pipeline - Edureka"/>
          <p:cNvPicPr>
            <a:picLocks noGrp="1"/>
          </p:cNvPicPr>
          <p:nvPr>
            <p:ph idx="1"/>
          </p:nvPr>
        </p:nvPicPr>
        <p:blipFill>
          <a:blip r:embed="rId2"/>
          <a:srcRect/>
          <a:stretch>
            <a:fillRect/>
          </a:stretch>
        </p:blipFill>
        <p:spPr bwMode="auto">
          <a:xfrm>
            <a:off x="152400" y="1676400"/>
            <a:ext cx="8229600" cy="1952923"/>
          </a:xfrm>
          <a:prstGeom prst="rect">
            <a:avLst/>
          </a:prstGeom>
          <a:noFill/>
          <a:ln w="9525">
            <a:noFill/>
            <a:miter lim="800000"/>
            <a:headEnd/>
            <a:tailEnd/>
          </a:ln>
        </p:spPr>
      </p:pic>
      <p:sp>
        <p:nvSpPr>
          <p:cNvPr id="5" name="TextBox 4"/>
          <p:cNvSpPr txBox="1"/>
          <p:nvPr/>
        </p:nvSpPr>
        <p:spPr>
          <a:xfrm>
            <a:off x="381000" y="4267200"/>
            <a:ext cx="8534400" cy="923330"/>
          </a:xfrm>
          <a:prstGeom prst="rect">
            <a:avLst/>
          </a:prstGeom>
          <a:noFill/>
        </p:spPr>
        <p:txBody>
          <a:bodyPr wrap="square" rtlCol="0">
            <a:spAutoFit/>
          </a:bodyPr>
          <a:lstStyle/>
          <a:p>
            <a:r>
              <a:rPr lang="en-US" dirty="0"/>
              <a:t>the build phase is over, then you move on to the </a:t>
            </a:r>
            <a:r>
              <a:rPr lang="en-US" b="1" dirty="0"/>
              <a:t>testing phase</a:t>
            </a:r>
            <a:r>
              <a:rPr lang="en-US" dirty="0"/>
              <a:t>. In this phase, we have various kinds of testing, one of them is the </a:t>
            </a:r>
            <a:r>
              <a:rPr lang="en-US" i="1" dirty="0"/>
              <a:t>unit test</a:t>
            </a:r>
            <a:r>
              <a:rPr lang="en-US" dirty="0"/>
              <a:t> (where you test the chunk/unit of software or for its sanity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 Phase:</a:t>
            </a:r>
            <a:br>
              <a:rPr lang="en-US" b="1" dirty="0"/>
            </a:br>
            <a:endParaRPr lang="en-US" dirty="0"/>
          </a:p>
        </p:txBody>
      </p:sp>
      <p:sp>
        <p:nvSpPr>
          <p:cNvPr id="3" name="Content Placeholder 2"/>
          <p:cNvSpPr>
            <a:spLocks noGrp="1"/>
          </p:cNvSpPr>
          <p:nvPr>
            <p:ph idx="1"/>
          </p:nvPr>
        </p:nvSpPr>
        <p:spPr/>
        <p:txBody>
          <a:bodyPr/>
          <a:lstStyle/>
          <a:p>
            <a:r>
              <a:rPr lang="en-US" dirty="0"/>
              <a:t>When the test is completed, you move on to the </a:t>
            </a:r>
            <a:r>
              <a:rPr lang="en-US" b="1" dirty="0"/>
              <a:t>deploy phase</a:t>
            </a:r>
            <a:r>
              <a:rPr lang="en-US" dirty="0"/>
              <a:t>, where you deploy it into a staging or a test server. Here, you can view the code or you can view the app in a simulator. </a:t>
            </a:r>
          </a:p>
        </p:txBody>
      </p:sp>
      <p:pic>
        <p:nvPicPr>
          <p:cNvPr id="4" name="Picture 3" descr="Deploy - CI CD Pipeline - Edureka"/>
          <p:cNvPicPr/>
          <p:nvPr/>
        </p:nvPicPr>
        <p:blipFill>
          <a:blip r:embed="rId2"/>
          <a:srcRect/>
          <a:stretch>
            <a:fillRect/>
          </a:stretch>
        </p:blipFill>
        <p:spPr bwMode="auto">
          <a:xfrm>
            <a:off x="0" y="3962400"/>
            <a:ext cx="8763000" cy="2667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 Test Phase:</a:t>
            </a:r>
            <a:br>
              <a:rPr lang="en-US" b="1" dirty="0"/>
            </a:br>
            <a:endParaRPr lang="en-US" dirty="0"/>
          </a:p>
        </p:txBody>
      </p:sp>
      <p:pic>
        <p:nvPicPr>
          <p:cNvPr id="4" name="Content Placeholder 3" descr="Auto Testing - CI CD Pipeline - Edureka"/>
          <p:cNvPicPr>
            <a:picLocks noGrp="1"/>
          </p:cNvPicPr>
          <p:nvPr>
            <p:ph idx="1"/>
          </p:nvPr>
        </p:nvPicPr>
        <p:blipFill>
          <a:blip r:embed="rId2"/>
          <a:srcRect/>
          <a:stretch>
            <a:fillRect/>
          </a:stretch>
        </p:blipFill>
        <p:spPr bwMode="auto">
          <a:xfrm>
            <a:off x="228600" y="1371600"/>
            <a:ext cx="8229600" cy="1952923"/>
          </a:xfrm>
          <a:prstGeom prst="rect">
            <a:avLst/>
          </a:prstGeom>
          <a:noFill/>
          <a:ln w="9525">
            <a:noFill/>
            <a:miter lim="800000"/>
            <a:headEnd/>
            <a:tailEnd/>
          </a:ln>
        </p:spPr>
      </p:pic>
      <p:sp>
        <p:nvSpPr>
          <p:cNvPr id="5" name="TextBox 4"/>
          <p:cNvSpPr txBox="1"/>
          <p:nvPr/>
        </p:nvSpPr>
        <p:spPr>
          <a:xfrm>
            <a:off x="457200" y="4191000"/>
            <a:ext cx="8458200" cy="923330"/>
          </a:xfrm>
          <a:prstGeom prst="rect">
            <a:avLst/>
          </a:prstGeom>
          <a:noFill/>
        </p:spPr>
        <p:txBody>
          <a:bodyPr wrap="square" rtlCol="0">
            <a:spAutoFit/>
          </a:bodyPr>
          <a:lstStyle/>
          <a:p>
            <a:r>
              <a:rPr lang="en-US" b="1" dirty="0"/>
              <a:t>Once the code is deployed successfully, you can run another set of a sanity test. If everything is accepted, then it can be deployed to production.</a:t>
            </a:r>
          </a:p>
          <a:p>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 to Production:</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a:t>Meanwhile in every step, if there is some error, you can shoot a mail back to the development team so that they can fix them. Then they will push it into the version control system and goes back into the pipeline.</a:t>
            </a:r>
          </a:p>
          <a:p>
            <a:r>
              <a:rPr lang="en-US" sz="2400" dirty="0"/>
              <a:t>Once again if there is any error reported during testing, again the feedback goes to the dev team where they fix it and the process re-iterates if required.</a:t>
            </a:r>
          </a:p>
        </p:txBody>
      </p:sp>
      <p:pic>
        <p:nvPicPr>
          <p:cNvPr id="4" name="Picture 3" descr="Production - CI CD Pipeline - Edureka"/>
          <p:cNvPicPr/>
          <p:nvPr/>
        </p:nvPicPr>
        <p:blipFill>
          <a:blip r:embed="rId2"/>
          <a:srcRect/>
          <a:stretch>
            <a:fillRect/>
          </a:stretch>
        </p:blipFill>
        <p:spPr bwMode="auto">
          <a:xfrm>
            <a:off x="304800" y="4114800"/>
            <a:ext cx="8305800" cy="2514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Measure+Validate</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this lifecycle continues until we get a code or a product which can be deployed in the production server where we measure and validate the code.</a:t>
            </a:r>
          </a:p>
        </p:txBody>
      </p:sp>
      <p:pic>
        <p:nvPicPr>
          <p:cNvPr id="4" name="Picture 3" descr="Measure - CI CD Pipeline - Edureka"/>
          <p:cNvPicPr/>
          <p:nvPr/>
        </p:nvPicPr>
        <p:blipFill>
          <a:blip r:embed="rId2"/>
          <a:srcRect/>
          <a:stretch>
            <a:fillRect/>
          </a:stretch>
        </p:blipFill>
        <p:spPr bwMode="auto">
          <a:xfrm>
            <a:off x="304800" y="3810000"/>
            <a:ext cx="8686800" cy="2514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hlinkClick r:id="rId2"/>
              </a:rPr>
              <a:t>Jenkins </a:t>
            </a:r>
            <a:r>
              <a:rPr lang="en-US" sz="2800" dirty="0"/>
              <a:t>– The Ultimate CI Tool and Its Importance in CI CD Pipeline</a:t>
            </a:r>
          </a:p>
        </p:txBody>
      </p:sp>
      <p:sp>
        <p:nvSpPr>
          <p:cNvPr id="3" name="Content Placeholder 2"/>
          <p:cNvSpPr>
            <a:spLocks noGrp="1"/>
          </p:cNvSpPr>
          <p:nvPr>
            <p:ph idx="1"/>
          </p:nvPr>
        </p:nvSpPr>
        <p:spPr>
          <a:xfrm>
            <a:off x="0" y="1600201"/>
            <a:ext cx="9144000" cy="1371600"/>
          </a:xfrm>
        </p:spPr>
        <p:txBody>
          <a:bodyPr>
            <a:normAutofit/>
          </a:bodyPr>
          <a:lstStyle/>
          <a:p>
            <a:r>
              <a:rPr lang="en-US" sz="2400" dirty="0"/>
              <a:t>Our task is to automate the pipeline in order to make the entire software development lifecycle on the dev-ops mode/ automated mode. For this, they would need automation tools.</a:t>
            </a:r>
          </a:p>
          <a:p>
            <a:endParaRPr lang="en-US" sz="2400" dirty="0"/>
          </a:p>
        </p:txBody>
      </p:sp>
      <p:pic>
        <p:nvPicPr>
          <p:cNvPr id="4" name="Picture 3" descr="Importance of Jenkins in CI CD Pipeline - CI CD Pipeline - Edureka"/>
          <p:cNvPicPr/>
          <p:nvPr/>
        </p:nvPicPr>
        <p:blipFill>
          <a:blip r:embed="rId3"/>
          <a:srcRect/>
          <a:stretch>
            <a:fillRect/>
          </a:stretch>
        </p:blipFill>
        <p:spPr bwMode="auto">
          <a:xfrm>
            <a:off x="228600" y="2895600"/>
            <a:ext cx="8763000" cy="3962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jenkins</a:t>
            </a:r>
            <a:endParaRPr lang="en-US" dirty="0"/>
          </a:p>
        </p:txBody>
      </p:sp>
      <p:sp>
        <p:nvSpPr>
          <p:cNvPr id="3" name="Content Placeholder 2"/>
          <p:cNvSpPr>
            <a:spLocks noGrp="1"/>
          </p:cNvSpPr>
          <p:nvPr>
            <p:ph idx="1"/>
          </p:nvPr>
        </p:nvSpPr>
        <p:spPr>
          <a:xfrm>
            <a:off x="152400" y="1600200"/>
            <a:ext cx="8991600" cy="4525963"/>
          </a:xfrm>
        </p:spPr>
        <p:txBody>
          <a:bodyPr>
            <a:normAutofit fontScale="92500"/>
          </a:bodyPr>
          <a:lstStyle/>
          <a:p>
            <a:r>
              <a:rPr lang="en-US" b="1" i="1" dirty="0"/>
              <a:t>Jenkins</a:t>
            </a:r>
            <a:r>
              <a:rPr lang="en-US" dirty="0"/>
              <a:t> provides us with various interfaces and tools in order to automate the entire process.</a:t>
            </a:r>
          </a:p>
          <a:p>
            <a:r>
              <a:rPr lang="en-US" dirty="0"/>
              <a:t>So what happens, we have a </a:t>
            </a:r>
            <a:r>
              <a:rPr lang="en-US" dirty="0" err="1"/>
              <a:t>git</a:t>
            </a:r>
            <a:r>
              <a:rPr lang="en-US" dirty="0"/>
              <a:t> repository where the development team will commit the code. </a:t>
            </a:r>
            <a:endParaRPr lang="en-US" dirty="0" smtClean="0"/>
          </a:p>
          <a:p>
            <a:r>
              <a:rPr lang="en-US" dirty="0"/>
              <a:t>Then Jenkins takes over from there which is front-end tool where you can define your entire job or the task</a:t>
            </a:r>
            <a:r>
              <a:rPr lang="en-US" dirty="0" smtClean="0"/>
              <a:t>. </a:t>
            </a:r>
          </a:p>
          <a:p>
            <a:r>
              <a:rPr lang="en-US" dirty="0" smtClean="0"/>
              <a:t>Our job is to ensure the continuous integration and delivery process for that particular tool or for the particular application.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idx="1"/>
          </p:nvPr>
        </p:nvSpPr>
        <p:spPr/>
        <p:txBody>
          <a:bodyPr/>
          <a:lstStyle/>
          <a:p>
            <a:r>
              <a:rPr lang="en-US" dirty="0"/>
              <a:t>Releasing software isn’t an art, but it is an engineering discipline. Continuous Deployment can be thought of as an extension to Continuous Integration which makes us catch defects earlier.</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From </a:t>
            </a:r>
            <a:r>
              <a:rPr lang="en-US" dirty="0" err="1"/>
              <a:t>Git</a:t>
            </a:r>
            <a:r>
              <a:rPr lang="en-US" dirty="0"/>
              <a:t>, Jenkins pulls the code and then moves it to the </a:t>
            </a:r>
            <a:r>
              <a:rPr lang="en-US" b="1" dirty="0"/>
              <a:t>commit phase</a:t>
            </a:r>
            <a:r>
              <a:rPr lang="en-US" dirty="0"/>
              <a:t>, where the code is committed from every branch. </a:t>
            </a:r>
            <a:endParaRPr lang="en-US" dirty="0" smtClean="0"/>
          </a:p>
          <a:p>
            <a:r>
              <a:rPr lang="en-US" dirty="0" smtClean="0"/>
              <a:t>Then </a:t>
            </a:r>
            <a:r>
              <a:rPr lang="en-US" dirty="0"/>
              <a:t>Jenkins moves it into the </a:t>
            </a:r>
            <a:r>
              <a:rPr lang="en-US" b="1" dirty="0"/>
              <a:t>build phase</a:t>
            </a:r>
            <a:r>
              <a:rPr lang="en-US" dirty="0"/>
              <a:t> where we compile the code. </a:t>
            </a:r>
            <a:endParaRPr lang="en-US" dirty="0" smtClean="0"/>
          </a:p>
          <a:p>
            <a:r>
              <a:rPr lang="en-US" dirty="0" smtClean="0"/>
              <a:t>If </a:t>
            </a:r>
            <a:r>
              <a:rPr lang="en-US" dirty="0"/>
              <a:t>it is Java code, we use tools like maven in Jenkins and then compile that code, which we can be deployed to run a series of tests. These test cases are overseen by Jenkins again.</a:t>
            </a:r>
          </a:p>
          <a:p>
            <a:r>
              <a:rPr lang="en-US" dirty="0"/>
              <a:t>Then it moves on to the staging server to deploy it using </a:t>
            </a:r>
            <a:r>
              <a:rPr lang="en-US" b="1" dirty="0" err="1"/>
              <a:t>docker</a:t>
            </a:r>
            <a:r>
              <a:rPr lang="en-US" dirty="0"/>
              <a:t>. After a series of Unit Tests or sanity test, it moves to the production.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Docker</a:t>
            </a:r>
            <a:endParaRPr lang="en-US" dirty="0"/>
          </a:p>
        </p:txBody>
      </p:sp>
      <p:sp>
        <p:nvSpPr>
          <p:cNvPr id="3" name="Content Placeholder 2"/>
          <p:cNvSpPr>
            <a:spLocks noGrp="1"/>
          </p:cNvSpPr>
          <p:nvPr>
            <p:ph idx="1"/>
          </p:nvPr>
        </p:nvSpPr>
        <p:spPr>
          <a:xfrm>
            <a:off x="457200" y="1600201"/>
            <a:ext cx="8229600" cy="1219199"/>
          </a:xfrm>
        </p:spPr>
        <p:txBody>
          <a:bodyPr>
            <a:normAutofit fontScale="70000" lnSpcReduction="20000"/>
          </a:bodyPr>
          <a:lstStyle/>
          <a:p>
            <a:r>
              <a:rPr lang="en-US" dirty="0"/>
              <a:t>This is how the delivery phase is taken care by a tool called </a:t>
            </a:r>
            <a:r>
              <a:rPr lang="en-US" b="1" dirty="0"/>
              <a:t>Jenkins,</a:t>
            </a:r>
            <a:r>
              <a:rPr lang="en-US" dirty="0"/>
              <a:t> which automate everything. Now in order to deploy it, we will need an environment which will replicate the production environment, I.e., </a:t>
            </a:r>
            <a:r>
              <a:rPr lang="en-US" b="1" dirty="0" err="1"/>
              <a:t>Docker</a:t>
            </a:r>
            <a:r>
              <a:rPr lang="en-US" dirty="0"/>
              <a:t>.</a:t>
            </a:r>
          </a:p>
          <a:p>
            <a:endParaRPr lang="en-US" dirty="0"/>
          </a:p>
        </p:txBody>
      </p:sp>
      <p:pic>
        <p:nvPicPr>
          <p:cNvPr id="4" name="Picture 3" descr="Importance of Docker in CI CD Pipeline - CI CD Pipeline - Edureka"/>
          <p:cNvPicPr/>
          <p:nvPr/>
        </p:nvPicPr>
        <p:blipFill>
          <a:blip r:embed="rId2"/>
          <a:srcRect/>
          <a:stretch>
            <a:fillRect/>
          </a:stretch>
        </p:blipFill>
        <p:spPr bwMode="auto">
          <a:xfrm>
            <a:off x="381000" y="3276600"/>
            <a:ext cx="8458200" cy="3352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DevOps</a:t>
            </a:r>
            <a:r>
              <a:rPr lang="en-US" b="1" dirty="0" smtClean="0"/>
              <a:t> Principles</a:t>
            </a:r>
            <a:br>
              <a:rPr lang="en-US" b="1"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b="1" dirty="0" smtClean="0"/>
              <a:t>1. Customer-Centric Action: </a:t>
            </a:r>
            <a:r>
              <a:rPr lang="en-US" dirty="0" err="1" smtClean="0"/>
              <a:t>DevOps</a:t>
            </a:r>
            <a:r>
              <a:rPr lang="en-US" dirty="0" smtClean="0"/>
              <a:t> team must take customer-centric action for that they should constantly invest in products and services.</a:t>
            </a:r>
          </a:p>
          <a:p>
            <a:r>
              <a:rPr lang="en-US" b="1" dirty="0" smtClean="0"/>
              <a:t>2. End-To-End Responsibility: </a:t>
            </a:r>
            <a:r>
              <a:rPr lang="en-US" dirty="0" smtClean="0"/>
              <a:t>The </a:t>
            </a:r>
            <a:r>
              <a:rPr lang="en-US" dirty="0" err="1" smtClean="0"/>
              <a:t>DevOps</a:t>
            </a:r>
            <a:r>
              <a:rPr lang="en-US" dirty="0" smtClean="0"/>
              <a:t> team need to provide performance support until they become end-of-life. This enhances the level of responsibility and the quality of the products engineered.</a:t>
            </a:r>
          </a:p>
          <a:p>
            <a:r>
              <a:rPr lang="en-US" b="1" dirty="0" smtClean="0"/>
              <a:t>3. Continuous Improvement: </a:t>
            </a:r>
            <a:r>
              <a:rPr lang="en-US" dirty="0" err="1" smtClean="0"/>
              <a:t>DevOps</a:t>
            </a:r>
            <a:r>
              <a:rPr lang="en-US" dirty="0" smtClean="0"/>
              <a:t> culture focuses on continuous improvement to minimize waste. It continuously speeds up the improvement of product or services offered.</a:t>
            </a:r>
          </a:p>
          <a:p>
            <a:r>
              <a:rPr lang="en-US" b="1" dirty="0" smtClean="0"/>
              <a:t>4. Automate everything: </a:t>
            </a:r>
            <a:r>
              <a:rPr lang="en-US" dirty="0" smtClean="0"/>
              <a:t>Automation is a vital principle of </a:t>
            </a:r>
            <a:r>
              <a:rPr lang="en-US" dirty="0" err="1" smtClean="0"/>
              <a:t>DevOps</a:t>
            </a:r>
            <a:r>
              <a:rPr lang="en-US" dirty="0" smtClean="0"/>
              <a:t> process. This is not only for the software development but also for the entire infrastructure landscape.</a:t>
            </a:r>
          </a:p>
          <a:p>
            <a:r>
              <a:rPr lang="en-US" b="1" dirty="0" smtClean="0"/>
              <a:t>5. Work as one team: </a:t>
            </a:r>
            <a:r>
              <a:rPr lang="en-US" dirty="0" smtClean="0"/>
              <a:t>In the </a:t>
            </a:r>
            <a:r>
              <a:rPr lang="en-US" dirty="0" err="1" smtClean="0"/>
              <a:t>DevOps</a:t>
            </a:r>
            <a:r>
              <a:rPr lang="en-US" dirty="0" smtClean="0"/>
              <a:t> culture role of the designer, developer, and tester are already defined. All they needed to do is work as one team with complete collaboration.</a:t>
            </a:r>
          </a:p>
          <a:p>
            <a:r>
              <a:rPr lang="en-US" b="1" dirty="0" smtClean="0"/>
              <a:t>6. Monitor and test everything: </a:t>
            </a:r>
            <a:r>
              <a:rPr lang="en-US" dirty="0" smtClean="0"/>
              <a:t>It is very important for </a:t>
            </a:r>
            <a:r>
              <a:rPr lang="en-US" dirty="0" err="1" smtClean="0"/>
              <a:t>DevOps</a:t>
            </a:r>
            <a:r>
              <a:rPr lang="en-US" dirty="0" smtClean="0"/>
              <a:t> team to have a robust monitoring and testing procedures.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Deployment </a:t>
            </a:r>
            <a:endParaRPr lang="en-US" dirty="0"/>
          </a:p>
        </p:txBody>
      </p:sp>
      <p:sp>
        <p:nvSpPr>
          <p:cNvPr id="3" name="Content Placeholder 2"/>
          <p:cNvSpPr>
            <a:spLocks noGrp="1"/>
          </p:cNvSpPr>
          <p:nvPr>
            <p:ph idx="1"/>
          </p:nvPr>
        </p:nvSpPr>
        <p:spPr/>
        <p:txBody>
          <a:bodyPr>
            <a:normAutofit fontScale="85000" lnSpcReduction="20000"/>
          </a:bodyPr>
          <a:lstStyle/>
          <a:p>
            <a:r>
              <a:rPr lang="en-US" dirty="0"/>
              <a:t>It is an approach of releasing software on the production servers continuously in an automated fashion. </a:t>
            </a:r>
            <a:endParaRPr lang="en-US" dirty="0" smtClean="0"/>
          </a:p>
          <a:p>
            <a:r>
              <a:rPr lang="en-US" dirty="0" smtClean="0"/>
              <a:t>So</a:t>
            </a:r>
            <a:r>
              <a:rPr lang="en-US" dirty="0"/>
              <a:t>, once a code passes through all the stages of </a:t>
            </a:r>
            <a:r>
              <a:rPr lang="en-US" dirty="0" smtClean="0"/>
              <a:t>compiling the source code, validating the source code, reviewing the code, performing unit testing &amp; integration testing, packaging the application continuously, it will then be deployed onto the test serves to perform User Acceptance tests.</a:t>
            </a:r>
          </a:p>
          <a:p>
            <a:r>
              <a:rPr lang="en-US" dirty="0" smtClean="0"/>
              <a:t>Once that is done, the software will be deployed onto the production servers for release and this is said to be</a:t>
            </a:r>
            <a:r>
              <a:rPr lang="en-US" b="1" dirty="0"/>
              <a:t> Continuous Deployment.</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Continuous Delivery </a:t>
            </a:r>
            <a:r>
              <a:rPr lang="en-US" sz="3200" dirty="0" err="1"/>
              <a:t>vs</a:t>
            </a:r>
            <a:r>
              <a:rPr lang="en-US" sz="3200" dirty="0"/>
              <a:t> Continuous Deployment</a:t>
            </a:r>
          </a:p>
        </p:txBody>
      </p:sp>
      <p:pic>
        <p:nvPicPr>
          <p:cNvPr id="4" name="Content Placeholder 3" descr="Continuous Delivery vs Continuous Deployment - Continuous Deployment - Edureka"/>
          <p:cNvPicPr>
            <a:picLocks noGrp="1"/>
          </p:cNvPicPr>
          <p:nvPr>
            <p:ph idx="1"/>
          </p:nvPr>
        </p:nvPicPr>
        <p:blipFill>
          <a:blip r:embed="rId2"/>
          <a:srcRect/>
          <a:stretch>
            <a:fillRect/>
          </a:stretch>
        </p:blipFill>
        <p:spPr bwMode="auto">
          <a:xfrm>
            <a:off x="0" y="1981201"/>
            <a:ext cx="9144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3" name="Content Placeholder 2"/>
          <p:cNvSpPr>
            <a:spLocks noGrp="1"/>
          </p:cNvSpPr>
          <p:nvPr>
            <p:ph idx="1"/>
          </p:nvPr>
        </p:nvSpPr>
        <p:spPr/>
        <p:txBody>
          <a:bodyPr>
            <a:normAutofit lnSpcReduction="10000"/>
          </a:bodyPr>
          <a:lstStyle/>
          <a:p>
            <a:r>
              <a:rPr lang="en-US" b="1" dirty="0"/>
              <a:t>Continuous Delivery</a:t>
            </a:r>
            <a:r>
              <a:rPr lang="en-US" dirty="0"/>
              <a:t> does not involve deployment to production on every change that occurs. You just need to ensure that the code is always in a deployable state, so you can deploy it easily whenever you want.</a:t>
            </a:r>
          </a:p>
          <a:p>
            <a:r>
              <a:rPr lang="en-US" dirty="0"/>
              <a:t>On the other hand, </a:t>
            </a:r>
            <a:r>
              <a:rPr lang="en-US" b="1" dirty="0"/>
              <a:t>Continuous Deployment</a:t>
            </a:r>
            <a:r>
              <a:rPr lang="en-US" dirty="0"/>
              <a:t> requires every change to be deployed automatically, without human intervention.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t>Linkedln’s</a:t>
            </a:r>
            <a:r>
              <a:rPr lang="en-US" sz="2800" b="1" dirty="0"/>
              <a:t> Case Study Of Continuous </a:t>
            </a:r>
            <a:r>
              <a:rPr lang="en-US" sz="2800" b="1" dirty="0" smtClean="0"/>
              <a:t>Deployment</a:t>
            </a:r>
            <a:br>
              <a:rPr lang="en-US" sz="2800" b="1" dirty="0" smtClean="0"/>
            </a:br>
            <a:r>
              <a:rPr lang="en-US" sz="2800" b="1" dirty="0" smtClean="0"/>
              <a:t>traditional</a:t>
            </a:r>
            <a:r>
              <a:rPr lang="en-US" sz="2800" b="1" dirty="0"/>
              <a:t/>
            </a:r>
            <a:br>
              <a:rPr lang="en-US" sz="2800" b="1" dirty="0"/>
            </a:br>
            <a:endParaRPr lang="en-US" sz="2800" dirty="0"/>
          </a:p>
        </p:txBody>
      </p:sp>
      <p:pic>
        <p:nvPicPr>
          <p:cNvPr id="4" name="Content Placeholder 3" descr="LinkedIn Traditional System - Continuous Deployment - Edureka"/>
          <p:cNvPicPr>
            <a:picLocks noGrp="1"/>
          </p:cNvPicPr>
          <p:nvPr>
            <p:ph idx="1"/>
          </p:nvPr>
        </p:nvPicPr>
        <p:blipFill>
          <a:blip r:embed="rId2"/>
          <a:srcRect/>
          <a:stretch>
            <a:fillRect/>
          </a:stretch>
        </p:blipFill>
        <p:spPr bwMode="auto">
          <a:xfrm>
            <a:off x="0" y="1295400"/>
            <a:ext cx="9144000" cy="4876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approach</a:t>
            </a:r>
            <a:endParaRPr lang="en-US" dirty="0"/>
          </a:p>
        </p:txBody>
      </p:sp>
      <p:pic>
        <p:nvPicPr>
          <p:cNvPr id="4" name="Content Placeholder 3" descr="LinkedIn Use Case For Continuous Deployment - Continuous Deployment - Edureka "/>
          <p:cNvPicPr>
            <a:picLocks noGrp="1"/>
          </p:cNvPicPr>
          <p:nvPr>
            <p:ph idx="1"/>
          </p:nvPr>
        </p:nvPicPr>
        <p:blipFill>
          <a:blip r:embed="rId2"/>
          <a:srcRect/>
          <a:stretch>
            <a:fillRect/>
          </a:stretch>
        </p:blipFill>
        <p:spPr bwMode="auto">
          <a:xfrm>
            <a:off x="152400" y="1600200"/>
            <a:ext cx="8763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3100</TotalTime>
  <Words>706</Words>
  <Application>Microsoft Office PowerPoint</Application>
  <PresentationFormat>On-screen Show (4:3)</PresentationFormat>
  <Paragraphs>80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CI/CD</vt:lpstr>
      <vt:lpstr>Agile vs Devops</vt:lpstr>
      <vt:lpstr>DevOps</vt:lpstr>
      <vt:lpstr>DevOps Principles </vt:lpstr>
      <vt:lpstr>Continuous Deployment </vt:lpstr>
      <vt:lpstr>Continuous Delivery vs Continuous Deployment</vt:lpstr>
      <vt:lpstr>Continuous Delivery</vt:lpstr>
      <vt:lpstr>Linkedln’s Case Study Of Continuous Deployment traditional </vt:lpstr>
      <vt:lpstr>New approach</vt:lpstr>
      <vt:lpstr>Linkedln’s</vt:lpstr>
      <vt:lpstr>Benefits of Continuous Deployment </vt:lpstr>
      <vt:lpstr>Hands on </vt:lpstr>
      <vt:lpstr>Continuous Delivery vs Continuous Deployment</vt:lpstr>
      <vt:lpstr>what are the factors that developers can work on?</vt:lpstr>
      <vt:lpstr>Devops cycle</vt:lpstr>
      <vt:lpstr>Continuous Delivery </vt:lpstr>
      <vt:lpstr>Continuous Deployment</vt:lpstr>
      <vt:lpstr>Slide 18</vt:lpstr>
      <vt:lpstr>CI CD Pipeline </vt:lpstr>
      <vt:lpstr>DevOps Stages </vt:lpstr>
      <vt:lpstr>What is CI CD Pipeline? </vt:lpstr>
      <vt:lpstr> build phase</vt:lpstr>
      <vt:lpstr>Testing Phase: </vt:lpstr>
      <vt:lpstr>Deploy Phase: </vt:lpstr>
      <vt:lpstr>Auto Test Phase: </vt:lpstr>
      <vt:lpstr>Deploy to Production: </vt:lpstr>
      <vt:lpstr>Measure+Validate: </vt:lpstr>
      <vt:lpstr>Jenkins – The Ultimate CI Tool and Its Importance in CI CD Pipeline</vt:lpstr>
      <vt:lpstr>jenkins</vt:lpstr>
      <vt:lpstr>Slide 30</vt:lpstr>
      <vt:lpstr>Docker</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8</cp:revision>
  <dcterms:created xsi:type="dcterms:W3CDTF">2019-08-27T04:17:29Z</dcterms:created>
  <dcterms:modified xsi:type="dcterms:W3CDTF">2019-08-29T08:48:52Z</dcterms:modified>
</cp:coreProperties>
</file>