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2"/>
  </p:notesMasterIdLst>
  <p:handoutMasterIdLst>
    <p:handoutMasterId r:id="rId63"/>
  </p:handoutMasterIdLst>
  <p:sldIdLst>
    <p:sldId id="263" r:id="rId5"/>
    <p:sldId id="303" r:id="rId6"/>
    <p:sldId id="264" r:id="rId7"/>
    <p:sldId id="293" r:id="rId8"/>
    <p:sldId id="305" r:id="rId9"/>
    <p:sldId id="325" r:id="rId10"/>
    <p:sldId id="326" r:id="rId11"/>
    <p:sldId id="327" r:id="rId12"/>
    <p:sldId id="328" r:id="rId13"/>
    <p:sldId id="329" r:id="rId14"/>
    <p:sldId id="330" r:id="rId15"/>
    <p:sldId id="331" r:id="rId16"/>
    <p:sldId id="340" r:id="rId17"/>
    <p:sldId id="341" r:id="rId18"/>
    <p:sldId id="342" r:id="rId19"/>
    <p:sldId id="332" r:id="rId20"/>
    <p:sldId id="333" r:id="rId21"/>
    <p:sldId id="334" r:id="rId22"/>
    <p:sldId id="335" r:id="rId23"/>
    <p:sldId id="336" r:id="rId24"/>
    <p:sldId id="337" r:id="rId25"/>
    <p:sldId id="338" r:id="rId26"/>
    <p:sldId id="295" r:id="rId27"/>
    <p:sldId id="296" r:id="rId28"/>
    <p:sldId id="343" r:id="rId29"/>
    <p:sldId id="344" r:id="rId30"/>
    <p:sldId id="345" r:id="rId31"/>
    <p:sldId id="346" r:id="rId32"/>
    <p:sldId id="347" r:id="rId33"/>
    <p:sldId id="348" r:id="rId34"/>
    <p:sldId id="349" r:id="rId35"/>
    <p:sldId id="350" r:id="rId36"/>
    <p:sldId id="351" r:id="rId37"/>
    <p:sldId id="297" r:id="rId38"/>
    <p:sldId id="324" r:id="rId39"/>
    <p:sldId id="352" r:id="rId40"/>
    <p:sldId id="353" r:id="rId41"/>
    <p:sldId id="357" r:id="rId42"/>
    <p:sldId id="358" r:id="rId43"/>
    <p:sldId id="359" r:id="rId44"/>
    <p:sldId id="360" r:id="rId45"/>
    <p:sldId id="361" r:id="rId46"/>
    <p:sldId id="362" r:id="rId47"/>
    <p:sldId id="363" r:id="rId48"/>
    <p:sldId id="364" r:id="rId49"/>
    <p:sldId id="299" r:id="rId50"/>
    <p:sldId id="300" r:id="rId51"/>
    <p:sldId id="365" r:id="rId52"/>
    <p:sldId id="366" r:id="rId53"/>
    <p:sldId id="367" r:id="rId54"/>
    <p:sldId id="368" r:id="rId55"/>
    <p:sldId id="369" r:id="rId56"/>
    <p:sldId id="370" r:id="rId57"/>
    <p:sldId id="372" r:id="rId58"/>
    <p:sldId id="274" r:id="rId59"/>
    <p:sldId id="291" r:id="rId60"/>
    <p:sldId id="27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15B"/>
    <a:srgbClr val="3E3457"/>
    <a:srgbClr val="1B368D"/>
    <a:srgbClr val="4F4E5A"/>
    <a:srgbClr val="F3F3F3"/>
    <a:srgbClr val="F9F9F9"/>
    <a:srgbClr val="E8E8E8"/>
    <a:srgbClr val="FCFCFC"/>
    <a:srgbClr val="FAFAFA"/>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8" autoAdjust="0"/>
    <p:restoredTop sz="95501" autoAdjust="0"/>
  </p:normalViewPr>
  <p:slideViewPr>
    <p:cSldViewPr snapToGrid="0">
      <p:cViewPr varScale="1">
        <p:scale>
          <a:sx n="68" d="100"/>
          <a:sy n="68" d="100"/>
        </p:scale>
        <p:origin x="1268" y="52"/>
      </p:cViewPr>
      <p:guideLst>
        <p:guide orient="horz" pos="4296"/>
        <p:guide pos="72"/>
      </p:guideLst>
    </p:cSldViewPr>
  </p:slideViewPr>
  <p:notesTextViewPr>
    <p:cViewPr>
      <p:scale>
        <a:sx n="1" d="1"/>
        <a:sy n="1" d="1"/>
      </p:scale>
      <p:origin x="0" y="0"/>
    </p:cViewPr>
  </p:notesTextViewPr>
  <p:sorterViewPr>
    <p:cViewPr>
      <p:scale>
        <a:sx n="100" d="100"/>
        <a:sy n="100" d="100"/>
      </p:scale>
      <p:origin x="0" y="-186"/>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5582D-5F41-4E20-9437-D4B8D62264AC}" type="datetimeFigureOut">
              <a:rPr lang="en-US" smtClean="0"/>
              <a:t>4/18/2017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1620-5216-49C6-863D-7A243751396A}" type="slidenum">
              <a:rPr lang="en-US" smtClean="0"/>
              <a:t>‹#›</a:t>
            </a:fld>
            <a:endParaRPr lang="en-US"/>
          </a:p>
        </p:txBody>
      </p:sp>
    </p:spTree>
    <p:extLst>
      <p:ext uri="{BB962C8B-B14F-4D97-AF65-F5344CB8AC3E}">
        <p14:creationId xmlns:p14="http://schemas.microsoft.com/office/powerpoint/2010/main" val="147822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51FD5-6332-4200-AB87-3E98F9B09AFA}" type="datetimeFigureOut">
              <a:rPr lang="en-US" smtClean="0"/>
              <a:t>4/18/2017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7165-D121-4F3D-92F6-BE975E6DB8BF}" type="slidenum">
              <a:rPr lang="en-US" smtClean="0"/>
              <a:t>‹#›</a:t>
            </a:fld>
            <a:endParaRPr lang="en-US"/>
          </a:p>
        </p:txBody>
      </p:sp>
    </p:spTree>
    <p:extLst>
      <p:ext uri="{BB962C8B-B14F-4D97-AF65-F5344CB8AC3E}">
        <p14:creationId xmlns:p14="http://schemas.microsoft.com/office/powerpoint/2010/main" val="39364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Action</a:t>
            </a:r>
            <a:r>
              <a:rPr lang="en-US" b="1" baseline="0" dirty="0"/>
              <a:t> verbs: </a:t>
            </a:r>
            <a:r>
              <a:rPr lang="en-US" sz="1200" kern="1200" dirty="0">
                <a:solidFill>
                  <a:schemeClr val="tx1"/>
                </a:solidFill>
                <a:effectLst/>
                <a:latin typeface="+mn-lt"/>
                <a:ea typeface="+mn-ea"/>
                <a:cs typeface="+mn-cs"/>
              </a:rPr>
              <a:t>abstract, acquire, adjust, agree, analyze, apply, appraise, argue, assess, avoid, breakdown, build, calculate, carry out, catalog, clarify, classify, combine, compare, compute, conclude, construct, contrast, convert, cooperate, create, criticize, defend, define, demonstrate, derive, describe, design, detect, determine, differentiate, discover, discriminate, discuss, dissect, distinguish, employ, estimate, evaluate, examine, explain, explore, formulate, generalize, help, identify, illustrate, implement, indicate, inspect, instruct, integrate, interpret, investigate, join, judge, justify, label, list, master, measure, move, name, observe, offer, operate, order, organize, participate, perform, plan, praise, predict, prepare, produce, propose, rank, recall, recognize, relate, repair, represent, reproduce, research, restate, resolve, select, sequence, solve, specify, state, summarize, support, systematize, taste, test, theorize, transform, translate, use, utilize, verify, weigh, write, etc.</a:t>
            </a:r>
          </a:p>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3</a:t>
            </a:fld>
            <a:endParaRPr lang="en-US"/>
          </a:p>
        </p:txBody>
      </p:sp>
    </p:spTree>
    <p:extLst>
      <p:ext uri="{BB962C8B-B14F-4D97-AF65-F5344CB8AC3E}">
        <p14:creationId xmlns:p14="http://schemas.microsoft.com/office/powerpoint/2010/main" val="16169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2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Map_Module3">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userDrawn="1">
            <p:extLst>
              <p:ext uri="{D42A27DB-BD31-4B8C-83A1-F6EECF244321}">
                <p14:modId xmlns:p14="http://schemas.microsoft.com/office/powerpoint/2010/main" val="1136004675"/>
              </p:ext>
            </p:extLst>
          </p:nvPr>
        </p:nvGraphicFramePr>
        <p:xfrm>
          <a:off x="4617088"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3" name="Straight Arrow Connector 22"/>
          <p:cNvCxnSpPr>
            <a:stCxn id="11" idx="2"/>
          </p:cNvCxnSpPr>
          <p:nvPr userDrawn="1"/>
        </p:nvCxnSpPr>
        <p:spPr>
          <a:xfrm>
            <a:off x="5657891" y="2460088"/>
            <a:ext cx="26200" cy="880993"/>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474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rseMap_Module4">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userDrawn="1">
            <p:extLst>
              <p:ext uri="{D42A27DB-BD31-4B8C-83A1-F6EECF244321}">
                <p14:modId xmlns:p14="http://schemas.microsoft.com/office/powerpoint/2010/main" val="394529015"/>
              </p:ext>
            </p:extLst>
          </p:nvPr>
        </p:nvGraphicFramePr>
        <p:xfrm>
          <a:off x="6857981"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4" name="Straight Arrow Connector 23"/>
          <p:cNvCxnSpPr>
            <a:stCxn id="12" idx="2"/>
          </p:cNvCxnSpPr>
          <p:nvPr userDrawn="1"/>
        </p:nvCxnSpPr>
        <p:spPr>
          <a:xfrm>
            <a:off x="7888373" y="2095013"/>
            <a:ext cx="0" cy="12460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29337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Topic Agenda</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2542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Slide Divider</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870048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grpSp>
        <p:nvGrpSpPr>
          <p:cNvPr id="3" name="Group 2"/>
          <p:cNvGrpSpPr/>
          <p:nvPr userDrawn="1"/>
        </p:nvGrpSpPr>
        <p:grpSpPr>
          <a:xfrm>
            <a:off x="-1753496" y="6056690"/>
            <a:ext cx="10902955" cy="801310"/>
            <a:chOff x="-1753496" y="6056690"/>
            <a:chExt cx="10902955" cy="801310"/>
          </a:xfrm>
        </p:grpSpPr>
        <p:sp>
          <p:nvSpPr>
            <p:cNvPr id="68" name="Freeform 67"/>
            <p:cNvSpPr/>
            <p:nvPr/>
          </p:nvSpPr>
          <p:spPr>
            <a:xfrm flipH="1">
              <a:off x="-1753496" y="6159680"/>
              <a:ext cx="10902954"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flipH="1">
              <a:off x="3198601" y="6400800"/>
              <a:ext cx="5950857" cy="457200"/>
            </a:xfrm>
            <a:prstGeom prst="rtTriangle">
              <a:avLst/>
            </a:prstGeom>
            <a:solidFill>
              <a:srgbClr val="6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flipH="1">
              <a:off x="3198602" y="6172200"/>
              <a:ext cx="5950857" cy="457200"/>
            </a:xfrm>
            <a:prstGeom prst="rtTriangle">
              <a:avLst/>
            </a:prstGeom>
            <a:solidFill>
              <a:srgbClr val="449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flipH="1">
              <a:off x="6634747" y="6056690"/>
              <a:ext cx="2322635" cy="766275"/>
              <a:chOff x="338587" y="5008584"/>
              <a:chExt cx="2394303" cy="789920"/>
            </a:xfrm>
          </p:grpSpPr>
          <p:grpSp>
            <p:nvGrpSpPr>
              <p:cNvPr id="72" name="Group 71"/>
              <p:cNvGrpSpPr/>
              <p:nvPr/>
            </p:nvGrpSpPr>
            <p:grpSpPr>
              <a:xfrm>
                <a:off x="338587" y="5008584"/>
                <a:ext cx="726564" cy="626348"/>
                <a:chOff x="3482236" y="1916181"/>
                <a:chExt cx="1438107" cy="1239747"/>
              </a:xfrm>
            </p:grpSpPr>
            <p:sp>
              <p:nvSpPr>
                <p:cNvPr id="123" name="Hexagon 12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p:grpSpPr>
            <p:sp>
              <p:nvSpPr>
                <p:cNvPr id="119" name="Hexagon 11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p:grpSpPr>
            <p:sp>
              <p:nvSpPr>
                <p:cNvPr id="115" name="Hexagon 11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p:grpSpPr>
            <p:sp>
              <p:nvSpPr>
                <p:cNvPr id="111" name="Hexagon 11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p:grpSpPr>
            <p:sp>
              <p:nvSpPr>
                <p:cNvPr id="107" name="Hexagon 10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p:grpSpPr>
            <p:sp>
              <p:nvSpPr>
                <p:cNvPr id="103" name="Hexagon 10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p:grpSpPr>
            <p:sp>
              <p:nvSpPr>
                <p:cNvPr id="99" name="Hexagon 9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p:grpSpPr>
            <p:sp>
              <p:nvSpPr>
                <p:cNvPr id="91" name="Hexagon 9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p:grpSpPr>
            <p:sp>
              <p:nvSpPr>
                <p:cNvPr id="87" name="Hexagon 8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p:grpSpPr>
            <p:sp>
              <p:nvSpPr>
                <p:cNvPr id="83" name="Hexagon 8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a:t>
            </a:r>
            <a:endParaRPr lang="en-CA" dirty="0"/>
          </a:p>
        </p:txBody>
      </p:sp>
      <p:sp>
        <p:nvSpPr>
          <p:cNvPr id="130"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27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ic 1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 Content</a:t>
            </a:r>
            <a:endParaRPr lang="en-CA" dirty="0"/>
          </a:p>
        </p:txBody>
      </p:sp>
      <p:grpSp>
        <p:nvGrpSpPr>
          <p:cNvPr id="2" name="Group 1"/>
          <p:cNvGrpSpPr/>
          <p:nvPr userDrawn="1"/>
        </p:nvGrpSpPr>
        <p:grpSpPr>
          <a:xfrm flipH="1">
            <a:off x="0" y="6361206"/>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p:nvGrpSpPr>
          <p:grpSpPr>
            <a:xfrm>
              <a:off x="193963" y="6350448"/>
              <a:ext cx="565127" cy="487178"/>
              <a:chOff x="3482236" y="1916181"/>
              <a:chExt cx="1438107" cy="1239747"/>
            </a:xfrm>
          </p:grpSpPr>
          <p:sp>
            <p:nvSpPr>
              <p:cNvPr id="40" name="Hexagon 3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p:grpSpPr>
          <p:sp>
            <p:nvSpPr>
              <p:cNvPr id="75" name="Hexagon 7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p:grpSpPr>
          <p:sp>
            <p:nvSpPr>
              <p:cNvPr id="80" name="Hexagon 7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p:grpSpPr>
          <p:sp>
            <p:nvSpPr>
              <p:cNvPr id="85" name="Hexagon 8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p:grpSpPr>
          <p:sp>
            <p:nvSpPr>
              <p:cNvPr id="90" name="Hexagon 8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p:grpSpPr>
          <p:sp>
            <p:nvSpPr>
              <p:cNvPr id="100" name="Hexagon 9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p:grpSpPr>
          <p:sp>
            <p:nvSpPr>
              <p:cNvPr id="105" name="Hexagon 10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sp>
        <p:nvSpPr>
          <p:cNvPr id="4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19776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grpSp>
        <p:nvGrpSpPr>
          <p:cNvPr id="2" name="Group 1"/>
          <p:cNvGrpSpPr/>
          <p:nvPr userDrawn="1"/>
        </p:nvGrpSpPr>
        <p:grpSpPr>
          <a:xfrm flipH="1">
            <a:off x="-1752602" y="6056690"/>
            <a:ext cx="10899648" cy="801310"/>
            <a:chOff x="-5313" y="6056690"/>
            <a:chExt cx="10899648" cy="801310"/>
          </a:xfrm>
        </p:grpSpPr>
        <p:sp>
          <p:nvSpPr>
            <p:cNvPr id="68" name="Freeform 67"/>
            <p:cNvSpPr/>
            <p:nvPr/>
          </p:nvSpPr>
          <p:spPr>
            <a:xfrm>
              <a:off x="-5313"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78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9BDA46"/>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491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2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9BDA46"/>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82844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3">
    <p:spTree>
      <p:nvGrpSpPr>
        <p:cNvPr id="1" name=""/>
        <p:cNvGrpSpPr/>
        <p:nvPr/>
      </p:nvGrpSpPr>
      <p:grpSpPr>
        <a:xfrm>
          <a:off x="0" y="0"/>
          <a:ext cx="0" cy="0"/>
          <a:chOff x="0" y="0"/>
          <a:chExt cx="0" cy="0"/>
        </a:xfrm>
      </p:grpSpPr>
      <p:grpSp>
        <p:nvGrpSpPr>
          <p:cNvPr id="2" name="Group 1"/>
          <p:cNvGrpSpPr/>
          <p:nvPr userDrawn="1"/>
        </p:nvGrpSpPr>
        <p:grpSpPr>
          <a:xfrm flipH="1">
            <a:off x="-1762125" y="6056690"/>
            <a:ext cx="10913383" cy="801310"/>
            <a:chOff x="0" y="6056690"/>
            <a:chExt cx="10913383" cy="801310"/>
          </a:xfrm>
        </p:grpSpPr>
        <p:sp>
          <p:nvSpPr>
            <p:cNvPr id="68" name="Freeform 67"/>
            <p:cNvSpPr/>
            <p:nvPr/>
          </p:nvSpPr>
          <p:spPr>
            <a:xfrm>
              <a:off x="13735"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18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57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47324"/>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022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ic 3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47324"/>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7675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sp>
        <p:nvSpPr>
          <p:cNvPr id="4" name="Rectangle 3"/>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latin typeface="Arial" panose="020B0604020202020204" pitchFamily="34" charset="0"/>
                <a:cs typeface="Arial" panose="020B0604020202020204" pitchFamily="34" charset="0"/>
              </a:rPr>
              <a:t>Accenture CSI Confidential Material.  Do not duplicate or distribute</a:t>
            </a:r>
            <a:endParaRPr lang="en-US" sz="1000" dirty="0">
              <a:solidFill>
                <a:schemeClr val="bg1"/>
              </a:solidFill>
              <a:latin typeface="Arial" panose="020B0604020202020204" pitchFamily="34" charset="0"/>
              <a:cs typeface="Arial" panose="020B0604020202020204" pitchFamily="34" charset="0"/>
            </a:endParaRPr>
          </a:p>
        </p:txBody>
      </p:sp>
      <p:sp>
        <p:nvSpPr>
          <p:cNvPr id="5" name="Rectangle 4"/>
          <p:cNvSpPr/>
          <p:nvPr userDrawn="1"/>
        </p:nvSpPr>
        <p:spPr>
          <a:xfrm>
            <a:off x="571" y="-3404"/>
            <a:ext cx="9143429" cy="3714792"/>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8400" y="961206"/>
            <a:ext cx="2730500" cy="1839461"/>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3572" y="3470528"/>
            <a:ext cx="3565328" cy="173636"/>
          </a:xfrm>
          <a:prstGeom prst="rect">
            <a:avLst/>
          </a:prstGeom>
        </p:spPr>
      </p:pic>
      <p:sp>
        <p:nvSpPr>
          <p:cNvPr id="9" name="Text Placeholder 3"/>
          <p:cNvSpPr txBox="1">
            <a:spLocks/>
          </p:cNvSpPr>
          <p:nvPr userDrawn="1"/>
        </p:nvSpPr>
        <p:spPr>
          <a:xfrm>
            <a:off x="172858" y="873362"/>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spTree>
    <p:extLst>
      <p:ext uri="{BB962C8B-B14F-4D97-AF65-F5344CB8AC3E}">
        <p14:creationId xmlns:p14="http://schemas.microsoft.com/office/powerpoint/2010/main" val="94860219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952" userDrawn="1">
          <p15:clr>
            <a:srgbClr val="FBAE40"/>
          </p15:clr>
        </p15:guide>
        <p15:guide id="3" pos="3936" userDrawn="1">
          <p15:clr>
            <a:srgbClr val="FBAE40"/>
          </p15:clr>
        </p15:guide>
        <p15:guide id="4" pos="56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 4">
    <p:spTree>
      <p:nvGrpSpPr>
        <p:cNvPr id="1" name=""/>
        <p:cNvGrpSpPr/>
        <p:nvPr/>
      </p:nvGrpSpPr>
      <p:grpSpPr>
        <a:xfrm>
          <a:off x="0" y="0"/>
          <a:ext cx="0" cy="0"/>
          <a:chOff x="0" y="0"/>
          <a:chExt cx="0" cy="0"/>
        </a:xfrm>
      </p:grpSpPr>
      <p:grpSp>
        <p:nvGrpSpPr>
          <p:cNvPr id="2" name="Group 1"/>
          <p:cNvGrpSpPr/>
          <p:nvPr userDrawn="1"/>
        </p:nvGrpSpPr>
        <p:grpSpPr>
          <a:xfrm flipH="1">
            <a:off x="-1743075" y="6056690"/>
            <a:ext cx="10903858" cy="801310"/>
            <a:chOff x="0" y="6056690"/>
            <a:chExt cx="10903858" cy="801310"/>
          </a:xfrm>
        </p:grpSpPr>
        <p:sp>
          <p:nvSpPr>
            <p:cNvPr id="68" name="Freeform 67"/>
            <p:cNvSpPr/>
            <p:nvPr/>
          </p:nvSpPr>
          <p:spPr>
            <a:xfrm>
              <a:off x="4210"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FC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B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FC737"/>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78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ic 4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FC737"/>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1384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General</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9753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vity- Knowledge Checks">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CA" dirty="0"/>
              <a:t>Knowledge Checks</a:t>
            </a:r>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userDrawn="1"/>
        </p:nvGrpSpPr>
        <p:grpSpPr>
          <a:xfrm>
            <a:off x="8119786" y="1221666"/>
            <a:ext cx="733757" cy="1405510"/>
            <a:chOff x="8033725" y="1162759"/>
            <a:chExt cx="913268" cy="1749363"/>
          </a:xfrm>
        </p:grpSpPr>
        <p:pic>
          <p:nvPicPr>
            <p:cNvPr id="20" name="Picture 19" descr="Light Bulb_PC [Converted].png"/>
            <p:cNvPicPr>
              <a:picLocks noChangeAspect="1"/>
            </p:cNvPicPr>
            <p:nvPr/>
          </p:nvPicPr>
          <p:blipFill>
            <a:blip r:embed="rId2" cstate="print"/>
            <a:stretch>
              <a:fillRect/>
            </a:stretch>
          </p:blipFill>
          <p:spPr>
            <a:xfrm>
              <a:off x="8033725" y="1162759"/>
              <a:ext cx="884468" cy="1426204"/>
            </a:xfrm>
            <a:prstGeom prst="rect">
              <a:avLst/>
            </a:prstGeom>
            <a:solidFill>
              <a:schemeClr val="bg1"/>
            </a:solidFill>
          </p:spPr>
        </p:pic>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742" y="2629280"/>
              <a:ext cx="90225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49963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ctivity- Discussion">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Discussion</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7376281" y="1181326"/>
            <a:ext cx="1513372" cy="1718939"/>
            <a:chOff x="7376281" y="1181326"/>
            <a:chExt cx="1513372" cy="1718939"/>
          </a:xfrm>
        </p:grpSpPr>
        <p:grpSp>
          <p:nvGrpSpPr>
            <p:cNvPr id="6" name="Group 5"/>
            <p:cNvGrpSpPr/>
            <p:nvPr userDrawn="1"/>
          </p:nvGrpSpPr>
          <p:grpSpPr>
            <a:xfrm>
              <a:off x="7376281" y="1181326"/>
              <a:ext cx="1412717" cy="1383577"/>
              <a:chOff x="3194051" y="1312863"/>
              <a:chExt cx="681038" cy="708025"/>
            </a:xfrm>
          </p:grpSpPr>
          <p:sp>
            <p:nvSpPr>
              <p:cNvPr id="7" name="Freeform 34"/>
              <p:cNvSpPr>
                <a:spLocks noEditPoints="1"/>
              </p:cNvSpPr>
              <p:nvPr/>
            </p:nvSpPr>
            <p:spPr bwMode="auto">
              <a:xfrm>
                <a:off x="3376613" y="1312863"/>
                <a:ext cx="325438" cy="385763"/>
              </a:xfrm>
              <a:custGeom>
                <a:avLst/>
                <a:gdLst>
                  <a:gd name="T0" fmla="*/ 293 w 478"/>
                  <a:gd name="T1" fmla="*/ 361 h 565"/>
                  <a:gd name="T2" fmla="*/ 297 w 478"/>
                  <a:gd name="T3" fmla="*/ 359 h 565"/>
                  <a:gd name="T4" fmla="*/ 372 w 478"/>
                  <a:gd name="T5" fmla="*/ 239 h 565"/>
                  <a:gd name="T6" fmla="*/ 239 w 478"/>
                  <a:gd name="T7" fmla="*/ 106 h 565"/>
                  <a:gd name="T8" fmla="*/ 106 w 478"/>
                  <a:gd name="T9" fmla="*/ 239 h 565"/>
                  <a:gd name="T10" fmla="*/ 181 w 478"/>
                  <a:gd name="T11" fmla="*/ 358 h 565"/>
                  <a:gd name="T12" fmla="*/ 190 w 478"/>
                  <a:gd name="T13" fmla="*/ 399 h 565"/>
                  <a:gd name="T14" fmla="*/ 231 w 478"/>
                  <a:gd name="T15" fmla="*/ 296 h 565"/>
                  <a:gd name="T16" fmla="*/ 260 w 478"/>
                  <a:gd name="T17" fmla="*/ 137 h 565"/>
                  <a:gd name="T18" fmla="*/ 295 w 478"/>
                  <a:gd name="T19" fmla="*/ 241 h 565"/>
                  <a:gd name="T20" fmla="*/ 288 w 478"/>
                  <a:gd name="T21" fmla="*/ 399 h 565"/>
                  <a:gd name="T22" fmla="*/ 288 w 478"/>
                  <a:gd name="T23" fmla="*/ 372 h 565"/>
                  <a:gd name="T24" fmla="*/ 361 w 478"/>
                  <a:gd name="T25" fmla="*/ 103 h 565"/>
                  <a:gd name="T26" fmla="*/ 375 w 478"/>
                  <a:gd name="T27" fmla="*/ 117 h 565"/>
                  <a:gd name="T28" fmla="*/ 415 w 478"/>
                  <a:gd name="T29" fmla="*/ 77 h 565"/>
                  <a:gd name="T30" fmla="*/ 391 w 478"/>
                  <a:gd name="T31" fmla="*/ 62 h 565"/>
                  <a:gd name="T32" fmla="*/ 103 w 478"/>
                  <a:gd name="T33" fmla="*/ 361 h 565"/>
                  <a:gd name="T34" fmla="*/ 117 w 478"/>
                  <a:gd name="T35" fmla="*/ 375 h 565"/>
                  <a:gd name="T36" fmla="*/ 77 w 478"/>
                  <a:gd name="T37" fmla="*/ 415 h 565"/>
                  <a:gd name="T38" fmla="*/ 62 w 478"/>
                  <a:gd name="T39" fmla="*/ 391 h 565"/>
                  <a:gd name="T40" fmla="*/ 375 w 478"/>
                  <a:gd name="T41" fmla="*/ 361 h 565"/>
                  <a:gd name="T42" fmla="*/ 361 w 478"/>
                  <a:gd name="T43" fmla="*/ 375 h 565"/>
                  <a:gd name="T44" fmla="*/ 401 w 478"/>
                  <a:gd name="T45" fmla="*/ 415 h 565"/>
                  <a:gd name="T46" fmla="*/ 416 w 478"/>
                  <a:gd name="T47" fmla="*/ 391 h 565"/>
                  <a:gd name="T48" fmla="*/ 117 w 478"/>
                  <a:gd name="T49" fmla="*/ 103 h 565"/>
                  <a:gd name="T50" fmla="*/ 103 w 478"/>
                  <a:gd name="T51" fmla="*/ 117 h 565"/>
                  <a:gd name="T52" fmla="*/ 63 w 478"/>
                  <a:gd name="T53" fmla="*/ 77 h 565"/>
                  <a:gd name="T54" fmla="*/ 87 w 478"/>
                  <a:gd name="T55" fmla="*/ 62 h 565"/>
                  <a:gd name="T56" fmla="*/ 181 w 478"/>
                  <a:gd name="T57" fmla="*/ 482 h 565"/>
                  <a:gd name="T58" fmla="*/ 297 w 478"/>
                  <a:gd name="T59" fmla="*/ 443 h 565"/>
                  <a:gd name="T60" fmla="*/ 181 w 478"/>
                  <a:gd name="T61" fmla="*/ 482 h 565"/>
                  <a:gd name="T62" fmla="*/ 185 w 478"/>
                  <a:gd name="T63" fmla="*/ 499 h 565"/>
                  <a:gd name="T64" fmla="*/ 283 w 478"/>
                  <a:gd name="T65" fmla="*/ 510 h 565"/>
                  <a:gd name="T66" fmla="*/ 297 w 478"/>
                  <a:gd name="T67" fmla="*/ 483 h 565"/>
                  <a:gd name="T68" fmla="*/ 297 w 478"/>
                  <a:gd name="T69" fmla="*/ 425 h 565"/>
                  <a:gd name="T70" fmla="*/ 181 w 478"/>
                  <a:gd name="T71" fmla="*/ 417 h 565"/>
                  <a:gd name="T72" fmla="*/ 248 w 478"/>
                  <a:gd name="T73" fmla="*/ 57 h 565"/>
                  <a:gd name="T74" fmla="*/ 230 w 478"/>
                  <a:gd name="T75" fmla="*/ 57 h 565"/>
                  <a:gd name="T76" fmla="*/ 229 w 478"/>
                  <a:gd name="T77" fmla="*/ 0 h 565"/>
                  <a:gd name="T78" fmla="*/ 257 w 478"/>
                  <a:gd name="T79" fmla="*/ 7 h 565"/>
                  <a:gd name="T80" fmla="*/ 421 w 478"/>
                  <a:gd name="T81" fmla="*/ 230 h 565"/>
                  <a:gd name="T82" fmla="*/ 421 w 478"/>
                  <a:gd name="T83" fmla="*/ 248 h 565"/>
                  <a:gd name="T84" fmla="*/ 478 w 478"/>
                  <a:gd name="T85" fmla="*/ 249 h 565"/>
                  <a:gd name="T86" fmla="*/ 471 w 478"/>
                  <a:gd name="T87" fmla="*/ 221 h 565"/>
                  <a:gd name="T88" fmla="*/ 57 w 478"/>
                  <a:gd name="T89" fmla="*/ 230 h 565"/>
                  <a:gd name="T90" fmla="*/ 57 w 478"/>
                  <a:gd name="T91" fmla="*/ 248 h 565"/>
                  <a:gd name="T92" fmla="*/ 0 w 478"/>
                  <a:gd name="T93" fmla="*/ 249 h 565"/>
                  <a:gd name="T94" fmla="*/ 7 w 478"/>
                  <a:gd name="T95" fmla="*/ 221 h 565"/>
                  <a:gd name="T96" fmla="*/ 274 w 478"/>
                  <a:gd name="T97" fmla="*/ 539 h 565"/>
                  <a:gd name="T98" fmla="*/ 231 w 478"/>
                  <a:gd name="T99" fmla="*/ 565 h 565"/>
                  <a:gd name="T100" fmla="*/ 189 w 478"/>
                  <a:gd name="T101" fmla="*/ 539 h 565"/>
                  <a:gd name="T102" fmla="*/ 156 w 478"/>
                  <a:gd name="T103" fmla="*/ 512 h 565"/>
                  <a:gd name="T104" fmla="*/ 152 w 478"/>
                  <a:gd name="T105" fmla="*/ 502 h 565"/>
                  <a:gd name="T106" fmla="*/ 161 w 478"/>
                  <a:gd name="T107" fmla="*/ 391 h 565"/>
                  <a:gd name="T108" fmla="*/ 103 w 478"/>
                  <a:gd name="T109" fmla="*/ 331 h 565"/>
                  <a:gd name="T110" fmla="*/ 128 w 478"/>
                  <a:gd name="T111" fmla="*/ 126 h 565"/>
                  <a:gd name="T112" fmla="*/ 350 w 478"/>
                  <a:gd name="T113" fmla="*/ 126 h 565"/>
                  <a:gd name="T114" fmla="*/ 375 w 478"/>
                  <a:gd name="T115" fmla="*/ 331 h 565"/>
                  <a:gd name="T116" fmla="*/ 317 w 478"/>
                  <a:gd name="T117" fmla="*/ 391 h 565"/>
                  <a:gd name="T118" fmla="*/ 326 w 478"/>
                  <a:gd name="T119" fmla="*/ 502 h 565"/>
                  <a:gd name="T120" fmla="*/ 299 w 478"/>
                  <a:gd name="T121" fmla="*/ 534 h 565"/>
                  <a:gd name="T122" fmla="*/ 289 w 478"/>
                  <a:gd name="T123" fmla="*/ 53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565">
                    <a:moveTo>
                      <a:pt x="293" y="361"/>
                    </a:moveTo>
                    <a:cubicBezTo>
                      <a:pt x="293" y="361"/>
                      <a:pt x="293" y="361"/>
                      <a:pt x="293" y="361"/>
                    </a:cubicBezTo>
                    <a:cubicBezTo>
                      <a:pt x="293" y="361"/>
                      <a:pt x="293" y="361"/>
                      <a:pt x="293" y="361"/>
                    </a:cubicBezTo>
                    <a:cubicBezTo>
                      <a:pt x="294" y="360"/>
                      <a:pt x="295" y="359"/>
                      <a:pt x="297" y="359"/>
                    </a:cubicBezTo>
                    <a:cubicBezTo>
                      <a:pt x="319" y="348"/>
                      <a:pt x="338" y="334"/>
                      <a:pt x="351" y="314"/>
                    </a:cubicBezTo>
                    <a:cubicBezTo>
                      <a:pt x="364" y="295"/>
                      <a:pt x="372" y="271"/>
                      <a:pt x="372" y="239"/>
                    </a:cubicBezTo>
                    <a:cubicBezTo>
                      <a:pt x="372" y="207"/>
                      <a:pt x="356" y="172"/>
                      <a:pt x="330" y="146"/>
                    </a:cubicBezTo>
                    <a:cubicBezTo>
                      <a:pt x="306" y="122"/>
                      <a:pt x="274" y="106"/>
                      <a:pt x="239" y="106"/>
                    </a:cubicBezTo>
                    <a:cubicBezTo>
                      <a:pt x="204" y="106"/>
                      <a:pt x="172" y="122"/>
                      <a:pt x="148" y="146"/>
                    </a:cubicBezTo>
                    <a:cubicBezTo>
                      <a:pt x="122" y="172"/>
                      <a:pt x="106" y="207"/>
                      <a:pt x="106" y="239"/>
                    </a:cubicBezTo>
                    <a:cubicBezTo>
                      <a:pt x="106" y="271"/>
                      <a:pt x="114" y="295"/>
                      <a:pt x="127" y="314"/>
                    </a:cubicBezTo>
                    <a:cubicBezTo>
                      <a:pt x="140" y="333"/>
                      <a:pt x="158" y="347"/>
                      <a:pt x="181" y="358"/>
                    </a:cubicBezTo>
                    <a:cubicBezTo>
                      <a:pt x="186" y="360"/>
                      <a:pt x="190" y="366"/>
                      <a:pt x="190" y="372"/>
                    </a:cubicBezTo>
                    <a:cubicBezTo>
                      <a:pt x="190" y="399"/>
                      <a:pt x="190" y="399"/>
                      <a:pt x="190" y="399"/>
                    </a:cubicBezTo>
                    <a:cubicBezTo>
                      <a:pt x="224" y="399"/>
                      <a:pt x="224" y="399"/>
                      <a:pt x="224" y="399"/>
                    </a:cubicBezTo>
                    <a:cubicBezTo>
                      <a:pt x="231" y="296"/>
                      <a:pt x="231" y="296"/>
                      <a:pt x="231" y="296"/>
                    </a:cubicBezTo>
                    <a:cubicBezTo>
                      <a:pt x="173" y="305"/>
                      <a:pt x="173" y="305"/>
                      <a:pt x="173" y="305"/>
                    </a:cubicBezTo>
                    <a:cubicBezTo>
                      <a:pt x="260" y="137"/>
                      <a:pt x="260" y="137"/>
                      <a:pt x="260" y="137"/>
                    </a:cubicBezTo>
                    <a:cubicBezTo>
                      <a:pt x="243" y="251"/>
                      <a:pt x="243" y="251"/>
                      <a:pt x="243" y="251"/>
                    </a:cubicBezTo>
                    <a:cubicBezTo>
                      <a:pt x="295" y="241"/>
                      <a:pt x="295" y="241"/>
                      <a:pt x="295" y="241"/>
                    </a:cubicBezTo>
                    <a:cubicBezTo>
                      <a:pt x="254" y="399"/>
                      <a:pt x="254" y="399"/>
                      <a:pt x="254" y="399"/>
                    </a:cubicBezTo>
                    <a:cubicBezTo>
                      <a:pt x="288" y="399"/>
                      <a:pt x="288" y="399"/>
                      <a:pt x="288" y="399"/>
                    </a:cubicBezTo>
                    <a:cubicBezTo>
                      <a:pt x="288" y="372"/>
                      <a:pt x="288" y="372"/>
                      <a:pt x="288" y="372"/>
                    </a:cubicBezTo>
                    <a:cubicBezTo>
                      <a:pt x="288" y="372"/>
                      <a:pt x="288" y="372"/>
                      <a:pt x="288" y="372"/>
                    </a:cubicBezTo>
                    <a:cubicBezTo>
                      <a:pt x="288" y="368"/>
                      <a:pt x="290" y="364"/>
                      <a:pt x="293" y="361"/>
                    </a:cubicBezTo>
                    <a:close/>
                    <a:moveTo>
                      <a:pt x="361" y="103"/>
                    </a:moveTo>
                    <a:cubicBezTo>
                      <a:pt x="359" y="106"/>
                      <a:pt x="360" y="111"/>
                      <a:pt x="364" y="114"/>
                    </a:cubicBezTo>
                    <a:cubicBezTo>
                      <a:pt x="367" y="118"/>
                      <a:pt x="372" y="119"/>
                      <a:pt x="375" y="117"/>
                    </a:cubicBezTo>
                    <a:cubicBezTo>
                      <a:pt x="416" y="87"/>
                      <a:pt x="416" y="87"/>
                      <a:pt x="416" y="87"/>
                    </a:cubicBezTo>
                    <a:cubicBezTo>
                      <a:pt x="419" y="85"/>
                      <a:pt x="419" y="81"/>
                      <a:pt x="415" y="77"/>
                    </a:cubicBezTo>
                    <a:cubicBezTo>
                      <a:pt x="401" y="63"/>
                      <a:pt x="401" y="63"/>
                      <a:pt x="401" y="63"/>
                    </a:cubicBezTo>
                    <a:cubicBezTo>
                      <a:pt x="397" y="59"/>
                      <a:pt x="393" y="59"/>
                      <a:pt x="391" y="62"/>
                    </a:cubicBezTo>
                    <a:cubicBezTo>
                      <a:pt x="361" y="103"/>
                      <a:pt x="361" y="103"/>
                      <a:pt x="361" y="103"/>
                    </a:cubicBezTo>
                    <a:close/>
                    <a:moveTo>
                      <a:pt x="103" y="361"/>
                    </a:moveTo>
                    <a:cubicBezTo>
                      <a:pt x="106" y="359"/>
                      <a:pt x="111" y="360"/>
                      <a:pt x="114" y="364"/>
                    </a:cubicBezTo>
                    <a:cubicBezTo>
                      <a:pt x="118" y="367"/>
                      <a:pt x="119" y="372"/>
                      <a:pt x="117" y="375"/>
                    </a:cubicBezTo>
                    <a:cubicBezTo>
                      <a:pt x="87" y="416"/>
                      <a:pt x="87" y="416"/>
                      <a:pt x="87" y="416"/>
                    </a:cubicBezTo>
                    <a:cubicBezTo>
                      <a:pt x="85" y="419"/>
                      <a:pt x="81" y="419"/>
                      <a:pt x="77" y="415"/>
                    </a:cubicBezTo>
                    <a:cubicBezTo>
                      <a:pt x="63" y="401"/>
                      <a:pt x="63" y="401"/>
                      <a:pt x="63" y="401"/>
                    </a:cubicBezTo>
                    <a:cubicBezTo>
                      <a:pt x="59" y="397"/>
                      <a:pt x="59" y="393"/>
                      <a:pt x="62" y="391"/>
                    </a:cubicBezTo>
                    <a:cubicBezTo>
                      <a:pt x="103" y="361"/>
                      <a:pt x="103" y="361"/>
                      <a:pt x="103" y="361"/>
                    </a:cubicBezTo>
                    <a:close/>
                    <a:moveTo>
                      <a:pt x="375" y="361"/>
                    </a:moveTo>
                    <a:cubicBezTo>
                      <a:pt x="372" y="359"/>
                      <a:pt x="367" y="360"/>
                      <a:pt x="364" y="364"/>
                    </a:cubicBezTo>
                    <a:cubicBezTo>
                      <a:pt x="360" y="367"/>
                      <a:pt x="359" y="372"/>
                      <a:pt x="361" y="375"/>
                    </a:cubicBezTo>
                    <a:cubicBezTo>
                      <a:pt x="391" y="416"/>
                      <a:pt x="391" y="416"/>
                      <a:pt x="391" y="416"/>
                    </a:cubicBezTo>
                    <a:cubicBezTo>
                      <a:pt x="393" y="419"/>
                      <a:pt x="397" y="419"/>
                      <a:pt x="401" y="415"/>
                    </a:cubicBezTo>
                    <a:cubicBezTo>
                      <a:pt x="415" y="401"/>
                      <a:pt x="415" y="401"/>
                      <a:pt x="415" y="401"/>
                    </a:cubicBezTo>
                    <a:cubicBezTo>
                      <a:pt x="419" y="397"/>
                      <a:pt x="419" y="393"/>
                      <a:pt x="416" y="391"/>
                    </a:cubicBezTo>
                    <a:cubicBezTo>
                      <a:pt x="375" y="361"/>
                      <a:pt x="375" y="361"/>
                      <a:pt x="375" y="361"/>
                    </a:cubicBezTo>
                    <a:close/>
                    <a:moveTo>
                      <a:pt x="117" y="103"/>
                    </a:moveTo>
                    <a:cubicBezTo>
                      <a:pt x="119" y="106"/>
                      <a:pt x="118" y="111"/>
                      <a:pt x="114" y="114"/>
                    </a:cubicBezTo>
                    <a:cubicBezTo>
                      <a:pt x="111" y="118"/>
                      <a:pt x="106" y="119"/>
                      <a:pt x="103" y="117"/>
                    </a:cubicBezTo>
                    <a:cubicBezTo>
                      <a:pt x="62" y="87"/>
                      <a:pt x="62" y="87"/>
                      <a:pt x="62" y="87"/>
                    </a:cubicBezTo>
                    <a:cubicBezTo>
                      <a:pt x="59" y="85"/>
                      <a:pt x="59" y="81"/>
                      <a:pt x="63" y="77"/>
                    </a:cubicBezTo>
                    <a:cubicBezTo>
                      <a:pt x="77" y="63"/>
                      <a:pt x="77" y="63"/>
                      <a:pt x="77" y="63"/>
                    </a:cubicBezTo>
                    <a:cubicBezTo>
                      <a:pt x="81" y="59"/>
                      <a:pt x="85" y="59"/>
                      <a:pt x="87" y="62"/>
                    </a:cubicBezTo>
                    <a:cubicBezTo>
                      <a:pt x="117" y="103"/>
                      <a:pt x="117" y="103"/>
                      <a:pt x="117" y="103"/>
                    </a:cubicBezTo>
                    <a:close/>
                    <a:moveTo>
                      <a:pt x="181" y="482"/>
                    </a:moveTo>
                    <a:cubicBezTo>
                      <a:pt x="297" y="465"/>
                      <a:pt x="297" y="465"/>
                      <a:pt x="297" y="465"/>
                    </a:cubicBezTo>
                    <a:cubicBezTo>
                      <a:pt x="297" y="443"/>
                      <a:pt x="297" y="443"/>
                      <a:pt x="297" y="443"/>
                    </a:cubicBezTo>
                    <a:cubicBezTo>
                      <a:pt x="181" y="460"/>
                      <a:pt x="181" y="460"/>
                      <a:pt x="181" y="460"/>
                    </a:cubicBezTo>
                    <a:cubicBezTo>
                      <a:pt x="181" y="482"/>
                      <a:pt x="181" y="482"/>
                      <a:pt x="181" y="482"/>
                    </a:cubicBezTo>
                    <a:close/>
                    <a:moveTo>
                      <a:pt x="297" y="483"/>
                    </a:moveTo>
                    <a:cubicBezTo>
                      <a:pt x="185" y="499"/>
                      <a:pt x="185" y="499"/>
                      <a:pt x="185" y="499"/>
                    </a:cubicBezTo>
                    <a:cubicBezTo>
                      <a:pt x="195" y="510"/>
                      <a:pt x="195" y="510"/>
                      <a:pt x="195" y="510"/>
                    </a:cubicBezTo>
                    <a:cubicBezTo>
                      <a:pt x="283" y="510"/>
                      <a:pt x="283" y="510"/>
                      <a:pt x="283" y="510"/>
                    </a:cubicBezTo>
                    <a:cubicBezTo>
                      <a:pt x="297" y="496"/>
                      <a:pt x="297" y="496"/>
                      <a:pt x="297" y="496"/>
                    </a:cubicBezTo>
                    <a:cubicBezTo>
                      <a:pt x="297" y="483"/>
                      <a:pt x="297" y="483"/>
                      <a:pt x="297" y="483"/>
                    </a:cubicBezTo>
                    <a:close/>
                    <a:moveTo>
                      <a:pt x="181" y="442"/>
                    </a:moveTo>
                    <a:cubicBezTo>
                      <a:pt x="297" y="425"/>
                      <a:pt x="297" y="425"/>
                      <a:pt x="297" y="425"/>
                    </a:cubicBezTo>
                    <a:cubicBezTo>
                      <a:pt x="297" y="417"/>
                      <a:pt x="297" y="417"/>
                      <a:pt x="297" y="417"/>
                    </a:cubicBezTo>
                    <a:cubicBezTo>
                      <a:pt x="181" y="417"/>
                      <a:pt x="181" y="417"/>
                      <a:pt x="181" y="417"/>
                    </a:cubicBezTo>
                    <a:cubicBezTo>
                      <a:pt x="181" y="442"/>
                      <a:pt x="181" y="442"/>
                      <a:pt x="181" y="442"/>
                    </a:cubicBezTo>
                    <a:close/>
                    <a:moveTo>
                      <a:pt x="248" y="57"/>
                    </a:moveTo>
                    <a:cubicBezTo>
                      <a:pt x="248" y="60"/>
                      <a:pt x="244" y="62"/>
                      <a:pt x="239" y="62"/>
                    </a:cubicBezTo>
                    <a:cubicBezTo>
                      <a:pt x="234" y="62"/>
                      <a:pt x="230" y="60"/>
                      <a:pt x="230" y="57"/>
                    </a:cubicBezTo>
                    <a:cubicBezTo>
                      <a:pt x="221" y="7"/>
                      <a:pt x="221" y="7"/>
                      <a:pt x="221" y="7"/>
                    </a:cubicBezTo>
                    <a:cubicBezTo>
                      <a:pt x="220" y="3"/>
                      <a:pt x="224" y="0"/>
                      <a:pt x="229" y="0"/>
                    </a:cubicBezTo>
                    <a:cubicBezTo>
                      <a:pt x="249" y="0"/>
                      <a:pt x="249" y="0"/>
                      <a:pt x="249" y="0"/>
                    </a:cubicBezTo>
                    <a:cubicBezTo>
                      <a:pt x="254" y="0"/>
                      <a:pt x="258" y="3"/>
                      <a:pt x="257" y="7"/>
                    </a:cubicBezTo>
                    <a:cubicBezTo>
                      <a:pt x="248" y="57"/>
                      <a:pt x="248" y="57"/>
                      <a:pt x="248" y="57"/>
                    </a:cubicBezTo>
                    <a:close/>
                    <a:moveTo>
                      <a:pt x="421" y="230"/>
                    </a:moveTo>
                    <a:cubicBezTo>
                      <a:pt x="418" y="230"/>
                      <a:pt x="416" y="234"/>
                      <a:pt x="416" y="239"/>
                    </a:cubicBezTo>
                    <a:cubicBezTo>
                      <a:pt x="416" y="244"/>
                      <a:pt x="418" y="248"/>
                      <a:pt x="421" y="248"/>
                    </a:cubicBezTo>
                    <a:cubicBezTo>
                      <a:pt x="471" y="257"/>
                      <a:pt x="471" y="257"/>
                      <a:pt x="471" y="257"/>
                    </a:cubicBezTo>
                    <a:cubicBezTo>
                      <a:pt x="475" y="258"/>
                      <a:pt x="478" y="254"/>
                      <a:pt x="478" y="249"/>
                    </a:cubicBezTo>
                    <a:cubicBezTo>
                      <a:pt x="478" y="229"/>
                      <a:pt x="478" y="229"/>
                      <a:pt x="478" y="229"/>
                    </a:cubicBezTo>
                    <a:cubicBezTo>
                      <a:pt x="478" y="224"/>
                      <a:pt x="475" y="220"/>
                      <a:pt x="471" y="221"/>
                    </a:cubicBezTo>
                    <a:cubicBezTo>
                      <a:pt x="421" y="230"/>
                      <a:pt x="421" y="230"/>
                      <a:pt x="421" y="230"/>
                    </a:cubicBezTo>
                    <a:close/>
                    <a:moveTo>
                      <a:pt x="57" y="230"/>
                    </a:moveTo>
                    <a:cubicBezTo>
                      <a:pt x="60" y="230"/>
                      <a:pt x="62" y="234"/>
                      <a:pt x="62" y="239"/>
                    </a:cubicBezTo>
                    <a:cubicBezTo>
                      <a:pt x="62" y="244"/>
                      <a:pt x="60" y="248"/>
                      <a:pt x="57" y="248"/>
                    </a:cubicBezTo>
                    <a:cubicBezTo>
                      <a:pt x="7" y="257"/>
                      <a:pt x="7" y="257"/>
                      <a:pt x="7" y="257"/>
                    </a:cubicBezTo>
                    <a:cubicBezTo>
                      <a:pt x="3" y="258"/>
                      <a:pt x="0" y="254"/>
                      <a:pt x="0" y="249"/>
                    </a:cubicBezTo>
                    <a:cubicBezTo>
                      <a:pt x="0" y="229"/>
                      <a:pt x="0" y="229"/>
                      <a:pt x="0" y="229"/>
                    </a:cubicBezTo>
                    <a:cubicBezTo>
                      <a:pt x="0" y="224"/>
                      <a:pt x="3" y="220"/>
                      <a:pt x="7" y="221"/>
                    </a:cubicBezTo>
                    <a:cubicBezTo>
                      <a:pt x="57" y="230"/>
                      <a:pt x="57" y="230"/>
                      <a:pt x="57" y="230"/>
                    </a:cubicBezTo>
                    <a:close/>
                    <a:moveTo>
                      <a:pt x="274" y="539"/>
                    </a:moveTo>
                    <a:cubicBezTo>
                      <a:pt x="274" y="553"/>
                      <a:pt x="262" y="565"/>
                      <a:pt x="247" y="565"/>
                    </a:cubicBezTo>
                    <a:cubicBezTo>
                      <a:pt x="231" y="565"/>
                      <a:pt x="231" y="565"/>
                      <a:pt x="231" y="565"/>
                    </a:cubicBezTo>
                    <a:cubicBezTo>
                      <a:pt x="216" y="565"/>
                      <a:pt x="204" y="553"/>
                      <a:pt x="204" y="539"/>
                    </a:cubicBezTo>
                    <a:cubicBezTo>
                      <a:pt x="189" y="539"/>
                      <a:pt x="189" y="539"/>
                      <a:pt x="189" y="539"/>
                    </a:cubicBezTo>
                    <a:cubicBezTo>
                      <a:pt x="184" y="539"/>
                      <a:pt x="181" y="537"/>
                      <a:pt x="178" y="534"/>
                    </a:cubicBezTo>
                    <a:cubicBezTo>
                      <a:pt x="156" y="512"/>
                      <a:pt x="156" y="512"/>
                      <a:pt x="156" y="512"/>
                    </a:cubicBezTo>
                    <a:cubicBezTo>
                      <a:pt x="154" y="509"/>
                      <a:pt x="152" y="505"/>
                      <a:pt x="152" y="502"/>
                    </a:cubicBezTo>
                    <a:cubicBezTo>
                      <a:pt x="152" y="502"/>
                      <a:pt x="152" y="502"/>
                      <a:pt x="152" y="502"/>
                    </a:cubicBezTo>
                    <a:cubicBezTo>
                      <a:pt x="152" y="404"/>
                      <a:pt x="152" y="404"/>
                      <a:pt x="152" y="404"/>
                    </a:cubicBezTo>
                    <a:cubicBezTo>
                      <a:pt x="152" y="398"/>
                      <a:pt x="156" y="393"/>
                      <a:pt x="161" y="391"/>
                    </a:cubicBezTo>
                    <a:cubicBezTo>
                      <a:pt x="161" y="380"/>
                      <a:pt x="161" y="380"/>
                      <a:pt x="161" y="380"/>
                    </a:cubicBezTo>
                    <a:cubicBezTo>
                      <a:pt x="137" y="368"/>
                      <a:pt x="118" y="352"/>
                      <a:pt x="103" y="331"/>
                    </a:cubicBezTo>
                    <a:cubicBezTo>
                      <a:pt x="87" y="307"/>
                      <a:pt x="77" y="277"/>
                      <a:pt x="77" y="239"/>
                    </a:cubicBezTo>
                    <a:cubicBezTo>
                      <a:pt x="77" y="199"/>
                      <a:pt x="97" y="157"/>
                      <a:pt x="128" y="126"/>
                    </a:cubicBezTo>
                    <a:cubicBezTo>
                      <a:pt x="157" y="97"/>
                      <a:pt x="196" y="77"/>
                      <a:pt x="239" y="77"/>
                    </a:cubicBezTo>
                    <a:cubicBezTo>
                      <a:pt x="282" y="77"/>
                      <a:pt x="321" y="97"/>
                      <a:pt x="350" y="126"/>
                    </a:cubicBezTo>
                    <a:cubicBezTo>
                      <a:pt x="381" y="157"/>
                      <a:pt x="401" y="199"/>
                      <a:pt x="401" y="239"/>
                    </a:cubicBezTo>
                    <a:cubicBezTo>
                      <a:pt x="401" y="277"/>
                      <a:pt x="391" y="307"/>
                      <a:pt x="375" y="331"/>
                    </a:cubicBezTo>
                    <a:cubicBezTo>
                      <a:pt x="360" y="352"/>
                      <a:pt x="341" y="368"/>
                      <a:pt x="317" y="380"/>
                    </a:cubicBezTo>
                    <a:cubicBezTo>
                      <a:pt x="317" y="391"/>
                      <a:pt x="317" y="391"/>
                      <a:pt x="317" y="391"/>
                    </a:cubicBezTo>
                    <a:cubicBezTo>
                      <a:pt x="322" y="393"/>
                      <a:pt x="326" y="398"/>
                      <a:pt x="326" y="404"/>
                    </a:cubicBezTo>
                    <a:cubicBezTo>
                      <a:pt x="326" y="502"/>
                      <a:pt x="326" y="502"/>
                      <a:pt x="326" y="502"/>
                    </a:cubicBezTo>
                    <a:cubicBezTo>
                      <a:pt x="326" y="506"/>
                      <a:pt x="324" y="510"/>
                      <a:pt x="321" y="513"/>
                    </a:cubicBezTo>
                    <a:cubicBezTo>
                      <a:pt x="299" y="534"/>
                      <a:pt x="299" y="534"/>
                      <a:pt x="299" y="534"/>
                    </a:cubicBezTo>
                    <a:cubicBezTo>
                      <a:pt x="297" y="537"/>
                      <a:pt x="293" y="539"/>
                      <a:pt x="289" y="539"/>
                    </a:cubicBezTo>
                    <a:cubicBezTo>
                      <a:pt x="289" y="539"/>
                      <a:pt x="289" y="539"/>
                      <a:pt x="289" y="539"/>
                    </a:cubicBezTo>
                    <a:cubicBezTo>
                      <a:pt x="274" y="539"/>
                      <a:pt x="274" y="539"/>
                      <a:pt x="274" y="539"/>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8" name="Freeform 35"/>
              <p:cNvSpPr>
                <a:spLocks/>
              </p:cNvSpPr>
              <p:nvPr/>
            </p:nvSpPr>
            <p:spPr bwMode="auto">
              <a:xfrm>
                <a:off x="3257551" y="1589088"/>
                <a:ext cx="125413" cy="157163"/>
              </a:xfrm>
              <a:custGeom>
                <a:avLst/>
                <a:gdLst>
                  <a:gd name="T0" fmla="*/ 93 w 186"/>
                  <a:gd name="T1" fmla="*/ 0 h 230"/>
                  <a:gd name="T2" fmla="*/ 0 w 186"/>
                  <a:gd name="T3" fmla="*/ 90 h 230"/>
                  <a:gd name="T4" fmla="*/ 93 w 186"/>
                  <a:gd name="T5" fmla="*/ 230 h 230"/>
                  <a:gd name="T6" fmla="*/ 186 w 186"/>
                  <a:gd name="T7" fmla="*/ 90 h 230"/>
                  <a:gd name="T8" fmla="*/ 93 w 186"/>
                  <a:gd name="T9" fmla="*/ 0 h 230"/>
                </a:gdLst>
                <a:ahLst/>
                <a:cxnLst>
                  <a:cxn ang="0">
                    <a:pos x="T0" y="T1"/>
                  </a:cxn>
                  <a:cxn ang="0">
                    <a:pos x="T2" y="T3"/>
                  </a:cxn>
                  <a:cxn ang="0">
                    <a:pos x="T4" y="T5"/>
                  </a:cxn>
                  <a:cxn ang="0">
                    <a:pos x="T6" y="T7"/>
                  </a:cxn>
                  <a:cxn ang="0">
                    <a:pos x="T8" y="T9"/>
                  </a:cxn>
                </a:cxnLst>
                <a:rect l="0" t="0" r="r" b="b"/>
                <a:pathLst>
                  <a:path w="186" h="230">
                    <a:moveTo>
                      <a:pt x="93" y="0"/>
                    </a:moveTo>
                    <a:cubicBezTo>
                      <a:pt x="42" y="0"/>
                      <a:pt x="0" y="40"/>
                      <a:pt x="0" y="90"/>
                    </a:cubicBezTo>
                    <a:cubicBezTo>
                      <a:pt x="0" y="137"/>
                      <a:pt x="35" y="230"/>
                      <a:pt x="93" y="230"/>
                    </a:cubicBezTo>
                    <a:cubicBezTo>
                      <a:pt x="151" y="230"/>
                      <a:pt x="186" y="137"/>
                      <a:pt x="186" y="90"/>
                    </a:cubicBezTo>
                    <a:cubicBezTo>
                      <a:pt x="186" y="40"/>
                      <a:pt x="144" y="0"/>
                      <a:pt x="93"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36"/>
              <p:cNvSpPr>
                <a:spLocks/>
              </p:cNvSpPr>
              <p:nvPr/>
            </p:nvSpPr>
            <p:spPr bwMode="auto">
              <a:xfrm>
                <a:off x="3194051" y="1771650"/>
                <a:ext cx="230188" cy="249238"/>
              </a:xfrm>
              <a:custGeom>
                <a:avLst/>
                <a:gdLst>
                  <a:gd name="T0" fmla="*/ 119 w 338"/>
                  <a:gd name="T1" fmla="*/ 4 h 366"/>
                  <a:gd name="T2" fmla="*/ 183 w 338"/>
                  <a:gd name="T3" fmla="*/ 49 h 366"/>
                  <a:gd name="T4" fmla="*/ 200 w 338"/>
                  <a:gd name="T5" fmla="*/ 73 h 366"/>
                  <a:gd name="T6" fmla="*/ 214 w 338"/>
                  <a:gd name="T7" fmla="*/ 143 h 366"/>
                  <a:gd name="T8" fmla="*/ 237 w 338"/>
                  <a:gd name="T9" fmla="*/ 138 h 366"/>
                  <a:gd name="T10" fmla="*/ 223 w 338"/>
                  <a:gd name="T11" fmla="*/ 67 h 366"/>
                  <a:gd name="T12" fmla="*/ 228 w 338"/>
                  <a:gd name="T13" fmla="*/ 39 h 366"/>
                  <a:gd name="T14" fmla="*/ 247 w 338"/>
                  <a:gd name="T15" fmla="*/ 9 h 366"/>
                  <a:gd name="T16" fmla="*/ 259 w 338"/>
                  <a:gd name="T17" fmla="*/ 4 h 366"/>
                  <a:gd name="T18" fmla="*/ 301 w 338"/>
                  <a:gd name="T19" fmla="*/ 57 h 366"/>
                  <a:gd name="T20" fmla="*/ 335 w 338"/>
                  <a:gd name="T21" fmla="*/ 308 h 366"/>
                  <a:gd name="T22" fmla="*/ 337 w 338"/>
                  <a:gd name="T23" fmla="*/ 346 h 366"/>
                  <a:gd name="T24" fmla="*/ 315 w 338"/>
                  <a:gd name="T25" fmla="*/ 366 h 366"/>
                  <a:gd name="T26" fmla="*/ 37 w 338"/>
                  <a:gd name="T27" fmla="*/ 366 h 366"/>
                  <a:gd name="T28" fmla="*/ 1 w 338"/>
                  <a:gd name="T29" fmla="*/ 331 h 366"/>
                  <a:gd name="T30" fmla="*/ 11 w 338"/>
                  <a:gd name="T31" fmla="*/ 170 h 366"/>
                  <a:gd name="T32" fmla="*/ 34 w 338"/>
                  <a:gd name="T33" fmla="*/ 71 h 366"/>
                  <a:gd name="T34" fmla="*/ 61 w 338"/>
                  <a:gd name="T35" fmla="*/ 22 h 366"/>
                  <a:gd name="T36" fmla="*/ 110 w 338"/>
                  <a:gd name="T37" fmla="*/ 1 h 366"/>
                  <a:gd name="T38" fmla="*/ 119 w 338"/>
                  <a:gd name="T39" fmla="*/ 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366">
                    <a:moveTo>
                      <a:pt x="119" y="4"/>
                    </a:moveTo>
                    <a:cubicBezTo>
                      <a:pt x="129" y="15"/>
                      <a:pt x="162" y="36"/>
                      <a:pt x="183" y="49"/>
                    </a:cubicBezTo>
                    <a:cubicBezTo>
                      <a:pt x="192" y="54"/>
                      <a:pt x="198" y="63"/>
                      <a:pt x="200" y="73"/>
                    </a:cubicBezTo>
                    <a:cubicBezTo>
                      <a:pt x="214" y="143"/>
                      <a:pt x="214" y="143"/>
                      <a:pt x="214" y="143"/>
                    </a:cubicBezTo>
                    <a:cubicBezTo>
                      <a:pt x="217" y="158"/>
                      <a:pt x="240" y="154"/>
                      <a:pt x="237" y="138"/>
                    </a:cubicBezTo>
                    <a:cubicBezTo>
                      <a:pt x="223" y="67"/>
                      <a:pt x="223" y="67"/>
                      <a:pt x="223" y="67"/>
                    </a:cubicBezTo>
                    <a:cubicBezTo>
                      <a:pt x="221" y="57"/>
                      <a:pt x="223" y="48"/>
                      <a:pt x="228" y="39"/>
                    </a:cubicBezTo>
                    <a:cubicBezTo>
                      <a:pt x="234" y="29"/>
                      <a:pt x="242" y="17"/>
                      <a:pt x="247" y="9"/>
                    </a:cubicBezTo>
                    <a:cubicBezTo>
                      <a:pt x="249" y="4"/>
                      <a:pt x="254" y="2"/>
                      <a:pt x="259" y="4"/>
                    </a:cubicBezTo>
                    <a:cubicBezTo>
                      <a:pt x="283" y="15"/>
                      <a:pt x="291" y="30"/>
                      <a:pt x="301" y="57"/>
                    </a:cubicBezTo>
                    <a:cubicBezTo>
                      <a:pt x="324" y="118"/>
                      <a:pt x="329" y="205"/>
                      <a:pt x="335" y="308"/>
                    </a:cubicBezTo>
                    <a:cubicBezTo>
                      <a:pt x="336" y="320"/>
                      <a:pt x="336" y="331"/>
                      <a:pt x="337" y="346"/>
                    </a:cubicBezTo>
                    <a:cubicBezTo>
                      <a:pt x="338" y="360"/>
                      <a:pt x="327" y="366"/>
                      <a:pt x="315" y="366"/>
                    </a:cubicBezTo>
                    <a:cubicBezTo>
                      <a:pt x="37" y="366"/>
                      <a:pt x="37" y="366"/>
                      <a:pt x="37" y="366"/>
                    </a:cubicBezTo>
                    <a:cubicBezTo>
                      <a:pt x="18" y="366"/>
                      <a:pt x="2" y="351"/>
                      <a:pt x="1" y="331"/>
                    </a:cubicBezTo>
                    <a:cubicBezTo>
                      <a:pt x="0" y="276"/>
                      <a:pt x="4" y="220"/>
                      <a:pt x="11" y="170"/>
                    </a:cubicBezTo>
                    <a:cubicBezTo>
                      <a:pt x="16" y="135"/>
                      <a:pt x="24" y="102"/>
                      <a:pt x="34" y="71"/>
                    </a:cubicBezTo>
                    <a:cubicBezTo>
                      <a:pt x="41" y="53"/>
                      <a:pt x="45" y="34"/>
                      <a:pt x="61" y="22"/>
                    </a:cubicBezTo>
                    <a:cubicBezTo>
                      <a:pt x="75" y="11"/>
                      <a:pt x="95" y="4"/>
                      <a:pt x="110" y="1"/>
                    </a:cubicBezTo>
                    <a:cubicBezTo>
                      <a:pt x="113" y="0"/>
                      <a:pt x="117" y="1"/>
                      <a:pt x="119" y="4"/>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4" name="Freeform 37"/>
              <p:cNvSpPr>
                <a:spLocks/>
              </p:cNvSpPr>
              <p:nvPr/>
            </p:nvSpPr>
            <p:spPr bwMode="auto">
              <a:xfrm>
                <a:off x="3692526" y="1589088"/>
                <a:ext cx="127000" cy="157163"/>
              </a:xfrm>
              <a:custGeom>
                <a:avLst/>
                <a:gdLst>
                  <a:gd name="T0" fmla="*/ 92 w 185"/>
                  <a:gd name="T1" fmla="*/ 0 h 230"/>
                  <a:gd name="T2" fmla="*/ 185 w 185"/>
                  <a:gd name="T3" fmla="*/ 90 h 230"/>
                  <a:gd name="T4" fmla="*/ 92 w 185"/>
                  <a:gd name="T5" fmla="*/ 230 h 230"/>
                  <a:gd name="T6" fmla="*/ 0 w 185"/>
                  <a:gd name="T7" fmla="*/ 90 h 230"/>
                  <a:gd name="T8" fmla="*/ 92 w 185"/>
                  <a:gd name="T9" fmla="*/ 0 h 230"/>
                </a:gdLst>
                <a:ahLst/>
                <a:cxnLst>
                  <a:cxn ang="0">
                    <a:pos x="T0" y="T1"/>
                  </a:cxn>
                  <a:cxn ang="0">
                    <a:pos x="T2" y="T3"/>
                  </a:cxn>
                  <a:cxn ang="0">
                    <a:pos x="T4" y="T5"/>
                  </a:cxn>
                  <a:cxn ang="0">
                    <a:pos x="T6" y="T7"/>
                  </a:cxn>
                  <a:cxn ang="0">
                    <a:pos x="T8" y="T9"/>
                  </a:cxn>
                </a:cxnLst>
                <a:rect l="0" t="0" r="r" b="b"/>
                <a:pathLst>
                  <a:path w="185" h="230">
                    <a:moveTo>
                      <a:pt x="92" y="0"/>
                    </a:moveTo>
                    <a:cubicBezTo>
                      <a:pt x="144" y="0"/>
                      <a:pt x="185" y="40"/>
                      <a:pt x="185" y="90"/>
                    </a:cubicBezTo>
                    <a:cubicBezTo>
                      <a:pt x="185" y="137"/>
                      <a:pt x="151" y="230"/>
                      <a:pt x="92" y="230"/>
                    </a:cubicBezTo>
                    <a:cubicBezTo>
                      <a:pt x="34" y="230"/>
                      <a:pt x="0" y="137"/>
                      <a:pt x="0" y="90"/>
                    </a:cubicBezTo>
                    <a:cubicBezTo>
                      <a:pt x="0" y="40"/>
                      <a:pt x="41" y="0"/>
                      <a:pt x="92"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5" name="Freeform 38"/>
              <p:cNvSpPr>
                <a:spLocks/>
              </p:cNvSpPr>
              <p:nvPr/>
            </p:nvSpPr>
            <p:spPr bwMode="auto">
              <a:xfrm>
                <a:off x="3651251" y="1770063"/>
                <a:ext cx="223838" cy="250825"/>
              </a:xfrm>
              <a:custGeom>
                <a:avLst/>
                <a:gdLst>
                  <a:gd name="T0" fmla="*/ 291 w 329"/>
                  <a:gd name="T1" fmla="*/ 367 h 367"/>
                  <a:gd name="T2" fmla="*/ 19 w 329"/>
                  <a:gd name="T3" fmla="*/ 367 h 367"/>
                  <a:gd name="T4" fmla="*/ 0 w 329"/>
                  <a:gd name="T5" fmla="*/ 348 h 367"/>
                  <a:gd name="T6" fmla="*/ 64 w 329"/>
                  <a:gd name="T7" fmla="*/ 27 h 367"/>
                  <a:gd name="T8" fmla="*/ 68 w 329"/>
                  <a:gd name="T9" fmla="*/ 22 h 367"/>
                  <a:gd name="T10" fmla="*/ 109 w 329"/>
                  <a:gd name="T11" fmla="*/ 1 h 367"/>
                  <a:gd name="T12" fmla="*/ 114 w 329"/>
                  <a:gd name="T13" fmla="*/ 7 h 367"/>
                  <a:gd name="T14" fmla="*/ 102 w 329"/>
                  <a:gd name="T15" fmla="*/ 94 h 367"/>
                  <a:gd name="T16" fmla="*/ 125 w 329"/>
                  <a:gd name="T17" fmla="*/ 99 h 367"/>
                  <a:gd name="T18" fmla="*/ 136 w 329"/>
                  <a:gd name="T19" fmla="*/ 18 h 367"/>
                  <a:gd name="T20" fmla="*/ 171 w 329"/>
                  <a:gd name="T21" fmla="*/ 18 h 367"/>
                  <a:gd name="T22" fmla="*/ 147 w 329"/>
                  <a:gd name="T23" fmla="*/ 92 h 367"/>
                  <a:gd name="T24" fmla="*/ 169 w 329"/>
                  <a:gd name="T25" fmla="*/ 101 h 367"/>
                  <a:gd name="T26" fmla="*/ 200 w 329"/>
                  <a:gd name="T27" fmla="*/ 7 h 367"/>
                  <a:gd name="T28" fmla="*/ 206 w 329"/>
                  <a:gd name="T29" fmla="*/ 3 h 367"/>
                  <a:gd name="T30" fmla="*/ 284 w 329"/>
                  <a:gd name="T31" fmla="*/ 42 h 367"/>
                  <a:gd name="T32" fmla="*/ 319 w 329"/>
                  <a:gd name="T33" fmla="*/ 171 h 367"/>
                  <a:gd name="T34" fmla="*/ 328 w 329"/>
                  <a:gd name="T35" fmla="*/ 330 h 367"/>
                  <a:gd name="T36" fmla="*/ 291 w 329"/>
                  <a:gd name="T3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367">
                    <a:moveTo>
                      <a:pt x="291" y="367"/>
                    </a:moveTo>
                    <a:cubicBezTo>
                      <a:pt x="19" y="367"/>
                      <a:pt x="19" y="367"/>
                      <a:pt x="19" y="367"/>
                    </a:cubicBezTo>
                    <a:cubicBezTo>
                      <a:pt x="8" y="367"/>
                      <a:pt x="0" y="358"/>
                      <a:pt x="0" y="348"/>
                    </a:cubicBezTo>
                    <a:cubicBezTo>
                      <a:pt x="0" y="269"/>
                      <a:pt x="19" y="92"/>
                      <a:pt x="64" y="27"/>
                    </a:cubicBezTo>
                    <a:cubicBezTo>
                      <a:pt x="66" y="25"/>
                      <a:pt x="67" y="24"/>
                      <a:pt x="68" y="22"/>
                    </a:cubicBezTo>
                    <a:cubicBezTo>
                      <a:pt x="79" y="13"/>
                      <a:pt x="93" y="6"/>
                      <a:pt x="109" y="1"/>
                    </a:cubicBezTo>
                    <a:cubicBezTo>
                      <a:pt x="112" y="0"/>
                      <a:pt x="115" y="4"/>
                      <a:pt x="114" y="7"/>
                    </a:cubicBezTo>
                    <a:cubicBezTo>
                      <a:pt x="109" y="29"/>
                      <a:pt x="104" y="84"/>
                      <a:pt x="102" y="94"/>
                    </a:cubicBezTo>
                    <a:cubicBezTo>
                      <a:pt x="99" y="109"/>
                      <a:pt x="122" y="114"/>
                      <a:pt x="125" y="99"/>
                    </a:cubicBezTo>
                    <a:cubicBezTo>
                      <a:pt x="136" y="18"/>
                      <a:pt x="136" y="18"/>
                      <a:pt x="136" y="18"/>
                    </a:cubicBezTo>
                    <a:cubicBezTo>
                      <a:pt x="171" y="18"/>
                      <a:pt x="171" y="18"/>
                      <a:pt x="171" y="18"/>
                    </a:cubicBezTo>
                    <a:cubicBezTo>
                      <a:pt x="147" y="92"/>
                      <a:pt x="147" y="92"/>
                      <a:pt x="147" y="92"/>
                    </a:cubicBezTo>
                    <a:cubicBezTo>
                      <a:pt x="141" y="106"/>
                      <a:pt x="163" y="116"/>
                      <a:pt x="169" y="101"/>
                    </a:cubicBezTo>
                    <a:cubicBezTo>
                      <a:pt x="174" y="88"/>
                      <a:pt x="197" y="27"/>
                      <a:pt x="200" y="7"/>
                    </a:cubicBezTo>
                    <a:cubicBezTo>
                      <a:pt x="201" y="4"/>
                      <a:pt x="203" y="3"/>
                      <a:pt x="206" y="3"/>
                    </a:cubicBezTo>
                    <a:cubicBezTo>
                      <a:pt x="228" y="9"/>
                      <a:pt x="275" y="21"/>
                      <a:pt x="284" y="42"/>
                    </a:cubicBezTo>
                    <a:cubicBezTo>
                      <a:pt x="301" y="81"/>
                      <a:pt x="312" y="125"/>
                      <a:pt x="319" y="171"/>
                    </a:cubicBezTo>
                    <a:cubicBezTo>
                      <a:pt x="326" y="221"/>
                      <a:pt x="329" y="275"/>
                      <a:pt x="328" y="330"/>
                    </a:cubicBezTo>
                    <a:cubicBezTo>
                      <a:pt x="327" y="350"/>
                      <a:pt x="311" y="367"/>
                      <a:pt x="291" y="367"/>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6281" y="2564903"/>
              <a:ext cx="1513372" cy="3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16"/>
          <p:cNvSpPr/>
          <p:nvPr userDrawn="1"/>
        </p:nvSpPr>
        <p:spPr>
          <a:xfrm>
            <a:off x="127239" y="1308902"/>
            <a:ext cx="6563533" cy="70788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As a class, discuss and share your experiences!</a:t>
            </a:r>
          </a:p>
          <a:p>
            <a:endParaRPr lang="en-US" sz="2000" b="1" dirty="0">
              <a:latin typeface="Arial" panose="020B0604020202020204" pitchFamily="34" charset="0"/>
              <a:cs typeface="Arial" panose="020B0604020202020204" pitchFamily="34" charset="0"/>
            </a:endParaRPr>
          </a:p>
        </p:txBody>
      </p:sp>
      <p:sp>
        <p:nvSpPr>
          <p:cNvPr id="1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77148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tivity- Demo">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Demo</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1" name="Group 20"/>
          <p:cNvGrpSpPr/>
          <p:nvPr userDrawn="1"/>
        </p:nvGrpSpPr>
        <p:grpSpPr>
          <a:xfrm>
            <a:off x="7484075" y="1752595"/>
            <a:ext cx="1430519" cy="1205721"/>
            <a:chOff x="7484075" y="1752595"/>
            <a:chExt cx="1430519" cy="1205721"/>
          </a:xfrm>
        </p:grpSpPr>
        <p:pic>
          <p:nvPicPr>
            <p:cNvPr id="15"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4075" y="2700058"/>
              <a:ext cx="1106063" cy="25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7602161" y="1752595"/>
              <a:ext cx="1312433" cy="875426"/>
              <a:chOff x="1914861" y="3040471"/>
              <a:chExt cx="1172372" cy="782002"/>
            </a:xfrm>
          </p:grpSpPr>
          <p:sp>
            <p:nvSpPr>
              <p:cNvPr id="3" name="Oval 2"/>
              <p:cNvSpPr/>
              <p:nvPr userDrawn="1"/>
            </p:nvSpPr>
            <p:spPr>
              <a:xfrm>
                <a:off x="1914861" y="3040471"/>
                <a:ext cx="777059" cy="777059"/>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Oval 15"/>
              <p:cNvSpPr/>
              <p:nvPr userDrawn="1"/>
            </p:nvSpPr>
            <p:spPr>
              <a:xfrm>
                <a:off x="2029769" y="3155379"/>
                <a:ext cx="547243" cy="547243"/>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Oval 17"/>
              <p:cNvSpPr/>
              <p:nvPr userDrawn="1"/>
            </p:nvSpPr>
            <p:spPr>
              <a:xfrm>
                <a:off x="2139169" y="3263901"/>
                <a:ext cx="330198" cy="330198"/>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5" name="Right Arrow 4"/>
              <p:cNvSpPr/>
              <p:nvPr userDrawn="1"/>
            </p:nvSpPr>
            <p:spPr>
              <a:xfrm rot="12613136">
                <a:off x="2231300" y="3397519"/>
                <a:ext cx="855933" cy="424954"/>
              </a:xfrm>
              <a:prstGeom prst="rightArrow">
                <a:avLst>
                  <a:gd name="adj1" fmla="val 34943"/>
                  <a:gd name="adj2" fmla="val 107979"/>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62919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tivity- Quiz">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Quiz</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6" name="Group 5"/>
          <p:cNvGrpSpPr/>
          <p:nvPr userDrawn="1"/>
        </p:nvGrpSpPr>
        <p:grpSpPr>
          <a:xfrm>
            <a:off x="7689774" y="1349325"/>
            <a:ext cx="1272001" cy="1510852"/>
            <a:chOff x="7689774" y="1349325"/>
            <a:chExt cx="1272001" cy="1510852"/>
          </a:xfrm>
        </p:grpSpPr>
        <p:grpSp>
          <p:nvGrpSpPr>
            <p:cNvPr id="7" name="Group 6"/>
            <p:cNvGrpSpPr/>
            <p:nvPr/>
          </p:nvGrpSpPr>
          <p:grpSpPr>
            <a:xfrm>
              <a:off x="7689774" y="1349325"/>
              <a:ext cx="1272001" cy="1047003"/>
              <a:chOff x="6400800" y="1856101"/>
              <a:chExt cx="1272001" cy="1047003"/>
            </a:xfrm>
          </p:grpSpPr>
          <p:grpSp>
            <p:nvGrpSpPr>
              <p:cNvPr id="9" name="Group 8"/>
              <p:cNvGrpSpPr/>
              <p:nvPr/>
            </p:nvGrpSpPr>
            <p:grpSpPr>
              <a:xfrm rot="20240561">
                <a:off x="6732529" y="1887201"/>
                <a:ext cx="940272" cy="940272"/>
                <a:chOff x="7090036" y="1856101"/>
                <a:chExt cx="940272" cy="940272"/>
              </a:xfrm>
            </p:grpSpPr>
            <p:sp>
              <p:nvSpPr>
                <p:cNvPr id="20" name="Freeform 112"/>
                <p:cNvSpPr>
                  <a:spLocks/>
                </p:cNvSpPr>
                <p:nvPr/>
              </p:nvSpPr>
              <p:spPr bwMode="auto">
                <a:xfrm>
                  <a:off x="7455978" y="1856101"/>
                  <a:ext cx="574330" cy="579409"/>
                </a:xfrm>
                <a:custGeom>
                  <a:avLst/>
                  <a:gdLst>
                    <a:gd name="T0" fmla="*/ 491 w 574"/>
                    <a:gd name="T1" fmla="*/ 83 h 580"/>
                    <a:gd name="T2" fmla="*/ 346 w 574"/>
                    <a:gd name="T3" fmla="*/ 0 h 580"/>
                    <a:gd name="T4" fmla="*/ 186 w 574"/>
                    <a:gd name="T5" fmla="*/ 171 h 580"/>
                    <a:gd name="T6" fmla="*/ 122 w 574"/>
                    <a:gd name="T7" fmla="*/ 238 h 580"/>
                    <a:gd name="T8" fmla="*/ 35 w 574"/>
                    <a:gd name="T9" fmla="*/ 332 h 580"/>
                    <a:gd name="T10" fmla="*/ 6 w 574"/>
                    <a:gd name="T11" fmla="*/ 387 h 580"/>
                    <a:gd name="T12" fmla="*/ 35 w 574"/>
                    <a:gd name="T13" fmla="*/ 480 h 580"/>
                    <a:gd name="T14" fmla="*/ 59 w 574"/>
                    <a:gd name="T15" fmla="*/ 504 h 580"/>
                    <a:gd name="T16" fmla="*/ 94 w 574"/>
                    <a:gd name="T17" fmla="*/ 540 h 580"/>
                    <a:gd name="T18" fmla="*/ 242 w 574"/>
                    <a:gd name="T19" fmla="*/ 540 h 580"/>
                    <a:gd name="T20" fmla="*/ 265 w 574"/>
                    <a:gd name="T21" fmla="*/ 518 h 580"/>
                    <a:gd name="T22" fmla="*/ 333 w 574"/>
                    <a:gd name="T23" fmla="*/ 455 h 580"/>
                    <a:gd name="T24" fmla="*/ 393 w 574"/>
                    <a:gd name="T25" fmla="*/ 399 h 580"/>
                    <a:gd name="T26" fmla="*/ 405 w 574"/>
                    <a:gd name="T27" fmla="*/ 387 h 580"/>
                    <a:gd name="T28" fmla="*/ 424 w 574"/>
                    <a:gd name="T29" fmla="*/ 369 h 580"/>
                    <a:gd name="T30" fmla="*/ 574 w 574"/>
                    <a:gd name="T31" fmla="*/ 228 h 580"/>
                    <a:gd name="T32" fmla="*/ 491 w 574"/>
                    <a:gd name="T33" fmla="*/ 83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4" h="580">
                      <a:moveTo>
                        <a:pt x="491" y="83"/>
                      </a:moveTo>
                      <a:cubicBezTo>
                        <a:pt x="448" y="40"/>
                        <a:pt x="397" y="12"/>
                        <a:pt x="346" y="0"/>
                      </a:cubicBezTo>
                      <a:cubicBezTo>
                        <a:pt x="186" y="171"/>
                        <a:pt x="186" y="171"/>
                        <a:pt x="186" y="171"/>
                      </a:cubicBezTo>
                      <a:cubicBezTo>
                        <a:pt x="122" y="238"/>
                        <a:pt x="122" y="238"/>
                        <a:pt x="122" y="238"/>
                      </a:cubicBezTo>
                      <a:cubicBezTo>
                        <a:pt x="35" y="332"/>
                        <a:pt x="35" y="332"/>
                        <a:pt x="35" y="332"/>
                      </a:cubicBezTo>
                      <a:cubicBezTo>
                        <a:pt x="19" y="348"/>
                        <a:pt x="10" y="367"/>
                        <a:pt x="6" y="387"/>
                      </a:cubicBezTo>
                      <a:cubicBezTo>
                        <a:pt x="0" y="419"/>
                        <a:pt x="9" y="455"/>
                        <a:pt x="35" y="480"/>
                      </a:cubicBezTo>
                      <a:cubicBezTo>
                        <a:pt x="59" y="504"/>
                        <a:pt x="59" y="504"/>
                        <a:pt x="59" y="504"/>
                      </a:cubicBezTo>
                      <a:cubicBezTo>
                        <a:pt x="94" y="540"/>
                        <a:pt x="94" y="540"/>
                        <a:pt x="94" y="540"/>
                      </a:cubicBezTo>
                      <a:cubicBezTo>
                        <a:pt x="135" y="580"/>
                        <a:pt x="201" y="580"/>
                        <a:pt x="242" y="540"/>
                      </a:cubicBezTo>
                      <a:cubicBezTo>
                        <a:pt x="265" y="518"/>
                        <a:pt x="265" y="518"/>
                        <a:pt x="265" y="518"/>
                      </a:cubicBezTo>
                      <a:cubicBezTo>
                        <a:pt x="333" y="455"/>
                        <a:pt x="333" y="455"/>
                        <a:pt x="333" y="455"/>
                      </a:cubicBezTo>
                      <a:cubicBezTo>
                        <a:pt x="393" y="399"/>
                        <a:pt x="393" y="399"/>
                        <a:pt x="393" y="399"/>
                      </a:cubicBezTo>
                      <a:cubicBezTo>
                        <a:pt x="405" y="387"/>
                        <a:pt x="405" y="387"/>
                        <a:pt x="405" y="387"/>
                      </a:cubicBezTo>
                      <a:cubicBezTo>
                        <a:pt x="424" y="369"/>
                        <a:pt x="424" y="369"/>
                        <a:pt x="424" y="369"/>
                      </a:cubicBezTo>
                      <a:cubicBezTo>
                        <a:pt x="574" y="228"/>
                        <a:pt x="574" y="228"/>
                        <a:pt x="574" y="228"/>
                      </a:cubicBezTo>
                      <a:cubicBezTo>
                        <a:pt x="562" y="177"/>
                        <a:pt x="534" y="126"/>
                        <a:pt x="491"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1" name="Freeform 113"/>
                <p:cNvSpPr>
                  <a:spLocks/>
                </p:cNvSpPr>
                <p:nvPr/>
              </p:nvSpPr>
              <p:spPr bwMode="auto">
                <a:xfrm>
                  <a:off x="7090036" y="2323695"/>
                  <a:ext cx="467594" cy="472678"/>
                </a:xfrm>
                <a:custGeom>
                  <a:avLst/>
                  <a:gdLst>
                    <a:gd name="T0" fmla="*/ 223 w 472"/>
                    <a:gd name="T1" fmla="*/ 279 h 472"/>
                    <a:gd name="T2" fmla="*/ 23 w 472"/>
                    <a:gd name="T3" fmla="*/ 472 h 472"/>
                    <a:gd name="T4" fmla="*/ 365 w 472"/>
                    <a:gd name="T5" fmla="*/ 366 h 472"/>
                    <a:gd name="T6" fmla="*/ 472 w 472"/>
                    <a:gd name="T7" fmla="*/ 112 h 472"/>
                    <a:gd name="T8" fmla="*/ 449 w 472"/>
                    <a:gd name="T9" fmla="*/ 89 h 472"/>
                    <a:gd name="T10" fmla="*/ 425 w 472"/>
                    <a:gd name="T11" fmla="*/ 65 h 472"/>
                    <a:gd name="T12" fmla="*/ 407 w 472"/>
                    <a:gd name="T13" fmla="*/ 47 h 472"/>
                    <a:gd name="T14" fmla="*/ 405 w 472"/>
                    <a:gd name="T15" fmla="*/ 45 h 472"/>
                    <a:gd name="T16" fmla="*/ 387 w 472"/>
                    <a:gd name="T17" fmla="*/ 27 h 472"/>
                    <a:gd name="T18" fmla="*/ 360 w 472"/>
                    <a:gd name="T19" fmla="*/ 0 h 472"/>
                    <a:gd name="T20" fmla="*/ 106 w 472"/>
                    <a:gd name="T21" fmla="*/ 107 h 472"/>
                    <a:gd name="T22" fmla="*/ 105 w 472"/>
                    <a:gd name="T23" fmla="*/ 115 h 472"/>
                    <a:gd name="T24" fmla="*/ 0 w 472"/>
                    <a:gd name="T25" fmla="*/ 449 h 472"/>
                    <a:gd name="T26" fmla="*/ 193 w 472"/>
                    <a:gd name="T27" fmla="*/ 249 h 472"/>
                    <a:gd name="T28" fmla="*/ 205 w 472"/>
                    <a:gd name="T29" fmla="*/ 183 h 472"/>
                    <a:gd name="T30" fmla="*/ 289 w 472"/>
                    <a:gd name="T31" fmla="*/ 183 h 472"/>
                    <a:gd name="T32" fmla="*/ 289 w 472"/>
                    <a:gd name="T33" fmla="*/ 267 h 472"/>
                    <a:gd name="T34" fmla="*/ 223 w 472"/>
                    <a:gd name="T35" fmla="*/ 27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472">
                      <a:moveTo>
                        <a:pt x="223" y="279"/>
                      </a:moveTo>
                      <a:cubicBezTo>
                        <a:pt x="23" y="472"/>
                        <a:pt x="23" y="472"/>
                        <a:pt x="23" y="472"/>
                      </a:cubicBezTo>
                      <a:cubicBezTo>
                        <a:pt x="23" y="472"/>
                        <a:pt x="197" y="367"/>
                        <a:pt x="365" y="366"/>
                      </a:cubicBezTo>
                      <a:cubicBezTo>
                        <a:pt x="422" y="192"/>
                        <a:pt x="472" y="112"/>
                        <a:pt x="472" y="112"/>
                      </a:cubicBezTo>
                      <a:cubicBezTo>
                        <a:pt x="449" y="89"/>
                        <a:pt x="449" y="89"/>
                        <a:pt x="449" y="89"/>
                      </a:cubicBezTo>
                      <a:cubicBezTo>
                        <a:pt x="425" y="65"/>
                        <a:pt x="425" y="65"/>
                        <a:pt x="425" y="65"/>
                      </a:cubicBezTo>
                      <a:cubicBezTo>
                        <a:pt x="407" y="47"/>
                        <a:pt x="407" y="47"/>
                        <a:pt x="407" y="47"/>
                      </a:cubicBezTo>
                      <a:cubicBezTo>
                        <a:pt x="405" y="45"/>
                        <a:pt x="405" y="45"/>
                        <a:pt x="405" y="45"/>
                      </a:cubicBezTo>
                      <a:cubicBezTo>
                        <a:pt x="387" y="27"/>
                        <a:pt x="387" y="27"/>
                        <a:pt x="387" y="27"/>
                      </a:cubicBezTo>
                      <a:cubicBezTo>
                        <a:pt x="360" y="0"/>
                        <a:pt x="360" y="0"/>
                        <a:pt x="360" y="0"/>
                      </a:cubicBezTo>
                      <a:cubicBezTo>
                        <a:pt x="360" y="0"/>
                        <a:pt x="280" y="50"/>
                        <a:pt x="106" y="107"/>
                      </a:cubicBezTo>
                      <a:cubicBezTo>
                        <a:pt x="106" y="110"/>
                        <a:pt x="105" y="113"/>
                        <a:pt x="105" y="115"/>
                      </a:cubicBezTo>
                      <a:cubicBezTo>
                        <a:pt x="102" y="281"/>
                        <a:pt x="0" y="449"/>
                        <a:pt x="0" y="449"/>
                      </a:cubicBezTo>
                      <a:cubicBezTo>
                        <a:pt x="193" y="249"/>
                        <a:pt x="193" y="249"/>
                        <a:pt x="193" y="249"/>
                      </a:cubicBezTo>
                      <a:cubicBezTo>
                        <a:pt x="183" y="227"/>
                        <a:pt x="187" y="201"/>
                        <a:pt x="205" y="183"/>
                      </a:cubicBezTo>
                      <a:cubicBezTo>
                        <a:pt x="228" y="160"/>
                        <a:pt x="266" y="160"/>
                        <a:pt x="289" y="183"/>
                      </a:cubicBezTo>
                      <a:cubicBezTo>
                        <a:pt x="312" y="206"/>
                        <a:pt x="312" y="244"/>
                        <a:pt x="289" y="267"/>
                      </a:cubicBezTo>
                      <a:cubicBezTo>
                        <a:pt x="271" y="285"/>
                        <a:pt x="245" y="289"/>
                        <a:pt x="223" y="2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sp>
            <p:nvSpPr>
              <p:cNvPr id="14" name="Oval 13"/>
              <p:cNvSpPr/>
              <p:nvPr/>
            </p:nvSpPr>
            <p:spPr>
              <a:xfrm>
                <a:off x="6400800" y="1856101"/>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5" name="Oval 14"/>
              <p:cNvSpPr/>
              <p:nvPr/>
            </p:nvSpPr>
            <p:spPr>
              <a:xfrm>
                <a:off x="6400800" y="2435510"/>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Multiply 15"/>
              <p:cNvSpPr/>
              <p:nvPr/>
            </p:nvSpPr>
            <p:spPr>
              <a:xfrm>
                <a:off x="6423581" y="2458291"/>
                <a:ext cx="422031" cy="422031"/>
              </a:xfrm>
              <a:prstGeom prst="mathMultiply">
                <a:avLst>
                  <a:gd name="adj1" fmla="val 211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7" name="Group 16"/>
              <p:cNvGrpSpPr/>
              <p:nvPr/>
            </p:nvGrpSpPr>
            <p:grpSpPr>
              <a:xfrm>
                <a:off x="6491173" y="1957969"/>
                <a:ext cx="215648" cy="263857"/>
                <a:chOff x="5549879" y="2539395"/>
                <a:chExt cx="215648" cy="263857"/>
              </a:xfrm>
            </p:grpSpPr>
            <p:sp>
              <p:nvSpPr>
                <p:cNvPr id="18" name="Rectangle 17"/>
                <p:cNvSpPr/>
                <p:nvPr/>
              </p:nvSpPr>
              <p:spPr>
                <a:xfrm rot="2226770">
                  <a:off x="5686551" y="2539395"/>
                  <a:ext cx="78976" cy="2638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9" name="Rectangle 18"/>
                <p:cNvSpPr/>
                <p:nvPr/>
              </p:nvSpPr>
              <p:spPr>
                <a:xfrm rot="7623068">
                  <a:off x="5585575" y="2638904"/>
                  <a:ext cx="87208" cy="158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07" y="2577335"/>
              <a:ext cx="116609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19283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4/18/2017</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653016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4/18/2017</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606310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4/18/2017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30639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30" name="Rectangle 29"/>
          <p:cNvSpPr/>
          <p:nvPr userDrawn="1"/>
        </p:nvSpPr>
        <p:spPr>
          <a:xfrm>
            <a:off x="0" y="-3232"/>
            <a:ext cx="10287001" cy="6861231"/>
          </a:xfrm>
          <a:prstGeom prst="rect">
            <a:avLst/>
          </a:prstGeom>
          <a:solidFill>
            <a:srgbClr val="15115B">
              <a:alpha val="5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130213" y="3203122"/>
            <a:ext cx="4292301" cy="1015663"/>
          </a:xfrm>
          <a:prstGeom prst="rect">
            <a:avLst/>
          </a:prstGeom>
          <a:noFill/>
        </p:spPr>
        <p:txBody>
          <a:bodyPr wrap="square" rtlCol="0">
            <a:spAutoFit/>
          </a:bodyPr>
          <a:lstStyle/>
          <a:p>
            <a:r>
              <a:rPr lang="en-US" sz="6000" dirty="0">
                <a:solidFill>
                  <a:schemeClr val="bg1"/>
                </a:solidFill>
              </a:rPr>
              <a:t>Course title</a:t>
            </a:r>
          </a:p>
        </p:txBody>
      </p:sp>
      <p:sp>
        <p:nvSpPr>
          <p:cNvPr id="32" name="Text Placeholder 3"/>
          <p:cNvSpPr txBox="1">
            <a:spLocks/>
          </p:cNvSpPr>
          <p:nvPr userDrawn="1"/>
        </p:nvSpPr>
        <p:spPr>
          <a:xfrm>
            <a:off x="163394" y="4406041"/>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33" name="Rectangle 32"/>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0" y="6547868"/>
            <a:ext cx="4328919" cy="210824"/>
          </a:xfrm>
          <a:prstGeom prst="rect">
            <a:avLst/>
          </a:prstGeom>
        </p:spPr>
      </p:pic>
      <p:sp>
        <p:nvSpPr>
          <p:cNvPr id="36" name="Text Placeholder 3"/>
          <p:cNvSpPr txBox="1">
            <a:spLocks/>
          </p:cNvSpPr>
          <p:nvPr userDrawn="1"/>
        </p:nvSpPr>
        <p:spPr>
          <a:xfrm>
            <a:off x="130213" y="835005"/>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pic>
        <p:nvPicPr>
          <p:cNvPr id="37" name="Picture 3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0700" y="2334114"/>
            <a:ext cx="3300219" cy="2223264"/>
          </a:xfrm>
          <a:prstGeom prst="rect">
            <a:avLst/>
          </a:prstGeom>
        </p:spPr>
      </p:pic>
    </p:spTree>
    <p:extLst>
      <p:ext uri="{BB962C8B-B14F-4D97-AF65-F5344CB8AC3E}">
        <p14:creationId xmlns:p14="http://schemas.microsoft.com/office/powerpoint/2010/main" val="11419721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3528" userDrawn="1">
          <p15:clr>
            <a:srgbClr val="FBAE40"/>
          </p15:clr>
        </p15:guide>
        <p15:guide id="4" pos="5664" userDrawn="1">
          <p15:clr>
            <a:srgbClr val="FBAE40"/>
          </p15:clr>
        </p15:guide>
        <p15:guide id="5" pos="56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4/18/2017</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123018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4/18/2017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770965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4/18/2017</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a:p>
        </p:txBody>
      </p:sp>
    </p:spTree>
    <p:extLst>
      <p:ext uri="{BB962C8B-B14F-4D97-AF65-F5344CB8AC3E}">
        <p14:creationId xmlns:p14="http://schemas.microsoft.com/office/powerpoint/2010/main" val="220336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grpSp>
        <p:nvGrpSpPr>
          <p:cNvPr id="5" name="Group 4"/>
          <p:cNvGrpSpPr/>
          <p:nvPr userDrawn="1"/>
        </p:nvGrpSpPr>
        <p:grpSpPr>
          <a:xfrm>
            <a:off x="6268763" y="1509377"/>
            <a:ext cx="2524120" cy="169165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8" name="Group 7"/>
          <p:cNvGrpSpPr/>
          <p:nvPr userDrawn="1"/>
        </p:nvGrpSpPr>
        <p:grpSpPr>
          <a:xfrm>
            <a:off x="227903" y="90259"/>
            <a:ext cx="2823933" cy="822099"/>
            <a:chOff x="448031" y="5788818"/>
            <a:chExt cx="2183719" cy="635721"/>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0" name="Freeform 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1" name="Picture 10"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2" name="TextBox 11"/>
          <p:cNvSpPr txBox="1"/>
          <p:nvPr userDrawn="1"/>
        </p:nvSpPr>
        <p:spPr>
          <a:xfrm>
            <a:off x="5144877" y="3771146"/>
            <a:ext cx="3780208" cy="1015663"/>
          </a:xfrm>
          <a:prstGeom prst="rect">
            <a:avLst/>
          </a:prstGeom>
          <a:noFill/>
        </p:spPr>
        <p:txBody>
          <a:bodyPr wrap="square" rtlCol="0">
            <a:spAutoFit/>
          </a:bodyPr>
          <a:lstStyle/>
          <a:p>
            <a:r>
              <a:rPr lang="en-US" sz="6000" dirty="0">
                <a:solidFill>
                  <a:schemeClr val="bg1"/>
                </a:solidFill>
              </a:rPr>
              <a:t>Course title</a:t>
            </a:r>
          </a:p>
        </p:txBody>
      </p:sp>
      <p:sp>
        <p:nvSpPr>
          <p:cNvPr id="13" name="Text Placeholder 3"/>
          <p:cNvSpPr txBox="1">
            <a:spLocks/>
          </p:cNvSpPr>
          <p:nvPr userDrawn="1"/>
        </p:nvSpPr>
        <p:spPr>
          <a:xfrm>
            <a:off x="5178058" y="4974065"/>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2" name="Rectangle 1"/>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7768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2"/>
          </a:xfrm>
          <a:prstGeom prst="rect">
            <a:avLst/>
          </a:prstGeom>
        </p:spPr>
      </p:pic>
      <p:sp>
        <p:nvSpPr>
          <p:cNvPr id="41" name="TextBox 40"/>
          <p:cNvSpPr txBox="1"/>
          <p:nvPr userDrawn="1"/>
        </p:nvSpPr>
        <p:spPr>
          <a:xfrm>
            <a:off x="1663547" y="5412511"/>
            <a:ext cx="3780208" cy="1015663"/>
          </a:xfrm>
          <a:prstGeom prst="rect">
            <a:avLst/>
          </a:prstGeom>
          <a:noFill/>
        </p:spPr>
        <p:txBody>
          <a:bodyPr wrap="square" rtlCol="0">
            <a:spAutoFit/>
          </a:bodyPr>
          <a:lstStyle/>
          <a:p>
            <a:r>
              <a:rPr lang="en-US" sz="6000" dirty="0">
                <a:solidFill>
                  <a:schemeClr val="tx1"/>
                </a:solidFill>
              </a:rPr>
              <a:t>Course title</a:t>
            </a:r>
          </a:p>
        </p:txBody>
      </p:sp>
      <p:sp>
        <p:nvSpPr>
          <p:cNvPr id="42" name="Text Placeholder 3"/>
          <p:cNvSpPr txBox="1">
            <a:spLocks/>
          </p:cNvSpPr>
          <p:nvPr userDrawn="1"/>
        </p:nvSpPr>
        <p:spPr>
          <a:xfrm>
            <a:off x="5178059" y="6343273"/>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tx1"/>
                </a:solidFill>
              </a:rPr>
              <a:t>Module 1: Name</a:t>
            </a:r>
          </a:p>
        </p:txBody>
      </p:sp>
      <p:sp>
        <p:nvSpPr>
          <p:cNvPr id="5" name="Rectangle 4"/>
          <p:cNvSpPr/>
          <p:nvPr userDrawn="1"/>
        </p:nvSpPr>
        <p:spPr>
          <a:xfrm>
            <a:off x="149238" y="6606719"/>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10616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9" name="Rectangle 8"/>
          <p:cNvSpPr/>
          <p:nvPr userDrawn="1"/>
        </p:nvSpPr>
        <p:spPr>
          <a:xfrm>
            <a:off x="0" y="4583017"/>
            <a:ext cx="10287001" cy="2274982"/>
          </a:xfrm>
          <a:prstGeom prst="rect">
            <a:avLst/>
          </a:prstGeom>
          <a:solidFill>
            <a:schemeClr val="accent1">
              <a:lumMod val="75000"/>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7667905" y="90259"/>
            <a:ext cx="2524120" cy="169165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3" name="Group 12"/>
          <p:cNvGrpSpPr/>
          <p:nvPr userDrawn="1"/>
        </p:nvGrpSpPr>
        <p:grpSpPr>
          <a:xfrm>
            <a:off x="227903" y="90259"/>
            <a:ext cx="2823933" cy="822099"/>
            <a:chOff x="448031" y="5788818"/>
            <a:chExt cx="2183719" cy="635721"/>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5" name="Freeform 1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6" name="Picture 15"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9" name="TextBox 18"/>
          <p:cNvSpPr txBox="1"/>
          <p:nvPr userDrawn="1"/>
        </p:nvSpPr>
        <p:spPr>
          <a:xfrm>
            <a:off x="0" y="4735168"/>
            <a:ext cx="5846326" cy="1015663"/>
          </a:xfrm>
          <a:prstGeom prst="rect">
            <a:avLst/>
          </a:prstGeom>
          <a:noFill/>
        </p:spPr>
        <p:txBody>
          <a:bodyPr wrap="square" rtlCol="0">
            <a:spAutoFit/>
          </a:bodyPr>
          <a:lstStyle/>
          <a:p>
            <a:r>
              <a:rPr lang="en-US" sz="6000" dirty="0">
                <a:solidFill>
                  <a:schemeClr val="bg1"/>
                </a:solidFill>
              </a:rPr>
              <a:t>Course title</a:t>
            </a:r>
          </a:p>
        </p:txBody>
      </p:sp>
      <p:sp>
        <p:nvSpPr>
          <p:cNvPr id="20" name="Text Placeholder 3"/>
          <p:cNvSpPr txBox="1">
            <a:spLocks/>
          </p:cNvSpPr>
          <p:nvPr userDrawn="1"/>
        </p:nvSpPr>
        <p:spPr>
          <a:xfrm>
            <a:off x="33181" y="5938087"/>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17" name="Rectangle 16"/>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55603829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Master Slide Title</a:t>
            </a:r>
            <a:endParaRPr lang="en-CA" dirty="0"/>
          </a:p>
        </p:txBody>
      </p:sp>
      <p:sp>
        <p:nvSpPr>
          <p:cNvPr id="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858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Map_Module1">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userDrawn="1">
            <p:extLst>
              <p:ext uri="{D42A27DB-BD31-4B8C-83A1-F6EECF244321}">
                <p14:modId xmlns:p14="http://schemas.microsoft.com/office/powerpoint/2010/main" val="5154322"/>
              </p:ext>
            </p:extLst>
          </p:nvPr>
        </p:nvGraphicFramePr>
        <p:xfrm>
          <a:off x="146060"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17" name="Straight Arrow Connector 16"/>
          <p:cNvCxnSpPr>
            <a:stCxn id="9" idx="2"/>
          </p:cNvCxnSpPr>
          <p:nvPr userDrawn="1"/>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68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Map_Module2">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userDrawn="1">
            <p:extLst>
              <p:ext uri="{D42A27DB-BD31-4B8C-83A1-F6EECF244321}">
                <p14:modId xmlns:p14="http://schemas.microsoft.com/office/powerpoint/2010/main" val="2076817607"/>
              </p:ext>
            </p:extLst>
          </p:nvPr>
        </p:nvGraphicFramePr>
        <p:xfrm>
          <a:off x="2386953"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2" name="Straight Arrow Connector 21"/>
          <p:cNvCxnSpPr/>
          <p:nvPr userDrawn="1"/>
        </p:nvCxnSpPr>
        <p:spPr>
          <a:xfrm>
            <a:off x="3427409" y="2749063"/>
            <a:ext cx="0" cy="59201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3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24181"/>
      </p:ext>
    </p:extLst>
  </p:cSld>
  <p:clrMap bg1="lt1" tx1="dk1" bg2="lt2" tx2="dk2" accent1="accent1" accent2="accent2" accent3="accent3" accent4="accent4" accent5="accent5" accent6="accent6" hlink="hlink" folHlink="folHlink"/>
  <p:sldLayoutIdLst>
    <p:sldLayoutId id="2147483717" r:id="rId1"/>
    <p:sldLayoutId id="2147483716" r:id="rId2"/>
    <p:sldLayoutId id="2147483718" r:id="rId3"/>
    <p:sldLayoutId id="2147483706" r:id="rId4"/>
    <p:sldLayoutId id="2147483685" r:id="rId5"/>
    <p:sldLayoutId id="2147483719" r:id="rId6"/>
    <p:sldLayoutId id="2147483686" r:id="rId7"/>
    <p:sldLayoutId id="2147483712" r:id="rId8"/>
    <p:sldLayoutId id="2147483713" r:id="rId9"/>
    <p:sldLayoutId id="2147483714" r:id="rId10"/>
    <p:sldLayoutId id="2147483715" r:id="rId11"/>
    <p:sldLayoutId id="2147483704" r:id="rId12"/>
    <p:sldLayoutId id="2147483705" r:id="rId13"/>
    <p:sldLayoutId id="2147483687" r:id="rId14"/>
    <p:sldLayoutId id="2147483688" r:id="rId15"/>
    <p:sldLayoutId id="2147483698" r:id="rId16"/>
    <p:sldLayoutId id="2147483699" r:id="rId17"/>
    <p:sldLayoutId id="2147483700" r:id="rId18"/>
    <p:sldLayoutId id="2147483701" r:id="rId19"/>
    <p:sldLayoutId id="2147483702" r:id="rId20"/>
    <p:sldLayoutId id="2147483703" r:id="rId21"/>
    <p:sldLayoutId id="2147483689" r:id="rId22"/>
    <p:sldLayoutId id="2147483708" r:id="rId23"/>
    <p:sldLayoutId id="2147483709" r:id="rId24"/>
    <p:sldLayoutId id="2147483710" r:id="rId25"/>
    <p:sldLayoutId id="2147483711" r:id="rId26"/>
    <p:sldLayoutId id="2147483690" r:id="rId27"/>
    <p:sldLayoutId id="2147483691" r:id="rId28"/>
    <p:sldLayoutId id="2147483692" r:id="rId29"/>
    <p:sldLayoutId id="2147483693" r:id="rId30"/>
    <p:sldLayoutId id="2147483694" r:id="rId31"/>
    <p:sldLayoutId id="2147483695"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Maximum%20VPC%20Exceeded%20Solved.docx" TargetMode="Externa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Maximum%20VPC%20Exceeded%20Solved.docx" TargetMode="Externa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alm.accenture.com/wiki/display/DOT/Application+Deployment"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729" y="1865161"/>
            <a:ext cx="4659086" cy="1015663"/>
          </a:xfrm>
          <a:prstGeom prst="rect">
            <a:avLst/>
          </a:prstGeom>
          <a:noFill/>
        </p:spPr>
        <p:txBody>
          <a:bodyPr wrap="square" rtlCol="0">
            <a:spAutoFit/>
          </a:bodyPr>
          <a:lstStyle/>
          <a:p>
            <a:r>
              <a:rPr lang="en-US" sz="6000" dirty="0">
                <a:solidFill>
                  <a:schemeClr val="bg1"/>
                </a:solidFill>
                <a:latin typeface="Arial" panose="020B0604020202020204" pitchFamily="34" charset="0"/>
                <a:cs typeface="Arial" panose="020B0604020202020204" pitchFamily="34" charset="0"/>
              </a:rPr>
              <a:t>DevOps</a:t>
            </a:r>
          </a:p>
        </p:txBody>
      </p:sp>
      <p:sp>
        <p:nvSpPr>
          <p:cNvPr id="3" name="Text Placeholder 3"/>
          <p:cNvSpPr txBox="1">
            <a:spLocks/>
          </p:cNvSpPr>
          <p:nvPr/>
        </p:nvSpPr>
        <p:spPr>
          <a:xfrm>
            <a:off x="4676026" y="4486334"/>
            <a:ext cx="425911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latin typeface="Arial" panose="020B0604020202020204" pitchFamily="34" charset="0"/>
                <a:cs typeface="Arial" panose="020B0604020202020204" pitchFamily="34" charset="0"/>
              </a:rPr>
              <a:t>ADOP Gen5 </a:t>
            </a:r>
            <a:r>
              <a:rPr lang="en-GB" sz="4000" dirty="0">
                <a:solidFill>
                  <a:schemeClr val="bg1"/>
                </a:solidFill>
                <a:latin typeface="Arial" panose="020B0604020202020204" pitchFamily="34" charset="0"/>
                <a:cs typeface="Arial" panose="020B0604020202020204" pitchFamily="34" charset="0"/>
              </a:rPr>
              <a:t>Activities Day2</a:t>
            </a:r>
          </a:p>
        </p:txBody>
      </p:sp>
    </p:spTree>
    <p:extLst>
      <p:ext uri="{BB962C8B-B14F-4D97-AF65-F5344CB8AC3E}">
        <p14:creationId xmlns:p14="http://schemas.microsoft.com/office/powerpoint/2010/main" val="124656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Admin Key</a:t>
            </a:r>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Open a browser and go to </a:t>
            </a:r>
          </a:p>
          <a:p>
            <a:r>
              <a:rPr lang="en-US" sz="2400" dirty="0"/>
              <a:t>	https://EC2-Service-Extension-1.&lt;public-IP&gt;</a:t>
            </a:r>
          </a:p>
          <a:p>
            <a:r>
              <a:rPr lang="en-US" sz="2400" dirty="0"/>
              <a:t>	.xip.io/organizations/devops/users/admin </a:t>
            </a:r>
          </a:p>
          <a:p>
            <a:pPr marL="285750" indent="-285750">
              <a:buFont typeface="Arial" panose="020B0604020202020204" pitchFamily="34" charset="0"/>
              <a:buChar char="•"/>
            </a:pPr>
            <a:r>
              <a:rPr lang="en-US" sz="2400" dirty="0"/>
              <a:t>Reset the private key for admin user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Copy the private key in the block and click on the "Download" button</a:t>
            </a:r>
          </a:p>
          <a:p>
            <a:pPr marL="285750" indent="-285750">
              <a:buFont typeface="Arial" panose="020B0604020202020204" pitchFamily="34" charset="0"/>
              <a:buChar char="•"/>
            </a:pPr>
            <a:r>
              <a:rPr lang="en-US" sz="2400" dirty="0"/>
              <a:t>Include the header and footer sections, and save it as "</a:t>
            </a:r>
            <a:r>
              <a:rPr lang="en-US" sz="2400" dirty="0" err="1"/>
              <a:t>admin.pem</a:t>
            </a:r>
            <a:r>
              <a:rPr lang="en-US" sz="2400" dirty="0"/>
              <a:t>"</a:t>
            </a:r>
          </a:p>
        </p:txBody>
      </p:sp>
      <p:pic>
        <p:nvPicPr>
          <p:cNvPr id="3" name="Picture 2"/>
          <p:cNvPicPr>
            <a:picLocks noChangeAspect="1"/>
          </p:cNvPicPr>
          <p:nvPr/>
        </p:nvPicPr>
        <p:blipFill>
          <a:blip r:embed="rId2"/>
          <a:stretch>
            <a:fillRect/>
          </a:stretch>
        </p:blipFill>
        <p:spPr>
          <a:xfrm>
            <a:off x="791239" y="2919392"/>
            <a:ext cx="7391400" cy="1952625"/>
          </a:xfrm>
          <a:prstGeom prst="rect">
            <a:avLst/>
          </a:prstGeom>
        </p:spPr>
      </p:pic>
    </p:spTree>
    <p:extLst>
      <p:ext uri="{BB962C8B-B14F-4D97-AF65-F5344CB8AC3E}">
        <p14:creationId xmlns:p14="http://schemas.microsoft.com/office/powerpoint/2010/main" val="122100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Admin Key To Jenkins</a:t>
            </a:r>
          </a:p>
        </p:txBody>
      </p:sp>
      <p:sp>
        <p:nvSpPr>
          <p:cNvPr id="4" name="TextBox 3"/>
          <p:cNvSpPr txBox="1"/>
          <p:nvPr/>
        </p:nvSpPr>
        <p:spPr>
          <a:xfrm>
            <a:off x="616688" y="1297167"/>
            <a:ext cx="774050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 a browser and got to  at http://&lt;public IP&gt;/</a:t>
            </a:r>
            <a:r>
              <a:rPr lang="en-US" sz="2800" dirty="0" err="1"/>
              <a:t>jenkins</a:t>
            </a:r>
            <a:endParaRPr lang="en-US" sz="2800" dirty="0"/>
          </a:p>
          <a:p>
            <a:pPr marL="457200" indent="-457200">
              <a:buFont typeface="Arial" panose="020B0604020202020204" pitchFamily="34" charset="0"/>
              <a:buChar char="•"/>
            </a:pPr>
            <a:r>
              <a:rPr lang="en-US" sz="2800" dirty="0"/>
              <a:t>Click on "Credentials" link</a:t>
            </a:r>
          </a:p>
          <a:p>
            <a:pPr marL="457200" indent="-457200">
              <a:buFont typeface="Arial" panose="020B0604020202020204" pitchFamily="34" charset="0"/>
              <a:buChar char="•"/>
            </a:pPr>
            <a:r>
              <a:rPr lang="en-US" sz="2800" dirty="0"/>
              <a:t>Navigate to the "Jenkins" scope</a:t>
            </a:r>
          </a:p>
          <a:p>
            <a:pPr marL="457200" indent="-457200">
              <a:buFont typeface="Arial" panose="020B0604020202020204" pitchFamily="34" charset="0"/>
              <a:buChar char="•"/>
            </a:pPr>
            <a:r>
              <a:rPr lang="en-US" sz="2800" dirty="0"/>
              <a:t>Then navigate to "Global Credentials" -&gt; "Add Credentials "</a:t>
            </a:r>
          </a:p>
          <a:p>
            <a:pPr marL="457200" indent="-457200">
              <a:buFont typeface="Arial" panose="020B0604020202020204" pitchFamily="34" charset="0"/>
              <a:buChar char="•"/>
            </a:pPr>
            <a:endParaRPr lang="en-US" sz="2800" dirty="0"/>
          </a:p>
        </p:txBody>
      </p:sp>
      <p:pic>
        <p:nvPicPr>
          <p:cNvPr id="3" name="Picture 2"/>
          <p:cNvPicPr>
            <a:picLocks noChangeAspect="1"/>
          </p:cNvPicPr>
          <p:nvPr/>
        </p:nvPicPr>
        <p:blipFill>
          <a:blip r:embed="rId2"/>
          <a:stretch>
            <a:fillRect/>
          </a:stretch>
        </p:blipFill>
        <p:spPr>
          <a:xfrm>
            <a:off x="894242" y="4070226"/>
            <a:ext cx="1847850" cy="2095500"/>
          </a:xfrm>
          <a:prstGeom prst="rect">
            <a:avLst/>
          </a:prstGeom>
        </p:spPr>
      </p:pic>
      <p:pic>
        <p:nvPicPr>
          <p:cNvPr id="5" name="Picture 4"/>
          <p:cNvPicPr>
            <a:picLocks noChangeAspect="1"/>
          </p:cNvPicPr>
          <p:nvPr/>
        </p:nvPicPr>
        <p:blipFill>
          <a:blip r:embed="rId3"/>
          <a:stretch>
            <a:fillRect/>
          </a:stretch>
        </p:blipFill>
        <p:spPr>
          <a:xfrm>
            <a:off x="3019646" y="3994026"/>
            <a:ext cx="3352800" cy="2247900"/>
          </a:xfrm>
          <a:prstGeom prst="rect">
            <a:avLst/>
          </a:prstGeom>
        </p:spPr>
      </p:pic>
      <p:pic>
        <p:nvPicPr>
          <p:cNvPr id="6" name="Picture 5"/>
          <p:cNvPicPr>
            <a:picLocks noChangeAspect="1"/>
          </p:cNvPicPr>
          <p:nvPr/>
        </p:nvPicPr>
        <p:blipFill>
          <a:blip r:embed="rId4"/>
          <a:stretch>
            <a:fillRect/>
          </a:stretch>
        </p:blipFill>
        <p:spPr>
          <a:xfrm>
            <a:off x="6626077" y="4405710"/>
            <a:ext cx="2076450" cy="1114425"/>
          </a:xfrm>
          <a:prstGeom prst="rect">
            <a:avLst/>
          </a:prstGeom>
        </p:spPr>
      </p:pic>
    </p:spTree>
    <p:extLst>
      <p:ext uri="{BB962C8B-B14F-4D97-AF65-F5344CB8AC3E}">
        <p14:creationId xmlns:p14="http://schemas.microsoft.com/office/powerpoint/2010/main" val="123351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Admin Key To Jenkins</a:t>
            </a:r>
          </a:p>
        </p:txBody>
      </p:sp>
      <p:sp>
        <p:nvSpPr>
          <p:cNvPr id="4" name="TextBox 3"/>
          <p:cNvSpPr txBox="1"/>
          <p:nvPr/>
        </p:nvSpPr>
        <p:spPr>
          <a:xfrm>
            <a:off x="616688" y="1297167"/>
            <a:ext cx="8208335"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t>Select Kind as "SSH Username with private key "</a:t>
            </a:r>
          </a:p>
          <a:p>
            <a:pPr marL="457200" indent="-457200">
              <a:buFont typeface="Arial" panose="020B0604020202020204" pitchFamily="34" charset="0"/>
              <a:buChar char="•"/>
            </a:pPr>
            <a:r>
              <a:rPr lang="en-US" sz="2400" dirty="0"/>
              <a:t>Leave the Scope as it is</a:t>
            </a:r>
          </a:p>
          <a:p>
            <a:pPr marL="457200" indent="-457200">
              <a:buFont typeface="Arial" panose="020B0604020202020204" pitchFamily="34" charset="0"/>
              <a:buChar char="•"/>
            </a:pPr>
            <a:r>
              <a:rPr lang="en-US" sz="2400" dirty="0"/>
              <a:t>Username should be admin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For the "Private Key" select the "Enter directly" and in the text box you need to add the private key which we copied in the "</a:t>
            </a:r>
            <a:r>
              <a:rPr lang="en-US" sz="2400" b="1" dirty="0"/>
              <a:t>Reset Admin Key</a:t>
            </a:r>
            <a:r>
              <a:rPr lang="en-US" sz="2400" dirty="0"/>
              <a:t>" section.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Leave the passphrase as blank.</a:t>
            </a:r>
          </a:p>
          <a:p>
            <a:pPr marL="457200" indent="-457200">
              <a:buFont typeface="Arial" panose="020B0604020202020204" pitchFamily="34" charset="0"/>
              <a:buChar char="•"/>
            </a:pPr>
            <a:r>
              <a:rPr lang="en-US" sz="2400" dirty="0"/>
              <a:t>Description should be "chef admin user“</a:t>
            </a:r>
          </a:p>
          <a:p>
            <a:pPr marL="457200" indent="-457200">
              <a:buFont typeface="Arial" panose="020B0604020202020204" pitchFamily="34" charset="0"/>
              <a:buChar char="•"/>
            </a:pPr>
            <a:r>
              <a:rPr lang="en-US" sz="2400" dirty="0"/>
              <a:t>Click “OK”</a:t>
            </a:r>
          </a:p>
        </p:txBody>
      </p:sp>
    </p:spTree>
    <p:extLst>
      <p:ext uri="{BB962C8B-B14F-4D97-AF65-F5344CB8AC3E}">
        <p14:creationId xmlns:p14="http://schemas.microsoft.com/office/powerpoint/2010/main" val="92777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Chef Validator Key</a:t>
            </a:r>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Go to your chef server and click on the Administration -&gt; Organizations  -&gt; </a:t>
            </a:r>
            <a:r>
              <a:rPr lang="en-US" sz="2800" dirty="0" err="1"/>
              <a:t>devops</a:t>
            </a:r>
            <a:endParaRPr lang="en-US" sz="2800" dirty="0"/>
          </a:p>
          <a:p>
            <a:pPr marL="285750" indent="-285750">
              <a:buFont typeface="Arial" panose="020B0604020202020204" pitchFamily="34" charset="0"/>
              <a:buChar char="•"/>
            </a:pPr>
            <a:r>
              <a:rPr lang="en-US" sz="2800" dirty="0"/>
              <a:t>Reset the validation key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Copy the private key in the block</a:t>
            </a:r>
          </a:p>
          <a:p>
            <a:pPr marL="285750" indent="-285750">
              <a:buFont typeface="Arial" panose="020B0604020202020204" pitchFamily="34" charset="0"/>
              <a:buChar char="•"/>
            </a:pPr>
            <a:r>
              <a:rPr lang="en-US" sz="2800" dirty="0"/>
              <a:t>Click on the "Download" button</a:t>
            </a:r>
          </a:p>
          <a:p>
            <a:pPr marL="285750" indent="-285750">
              <a:buFont typeface="Arial" panose="020B0604020202020204" pitchFamily="34" charset="0"/>
              <a:buChar char="•"/>
            </a:pPr>
            <a:r>
              <a:rPr lang="en-US" sz="2800" dirty="0"/>
              <a:t>Include the header and footer and save it as "</a:t>
            </a:r>
            <a:r>
              <a:rPr lang="en-US" sz="2800" dirty="0" err="1"/>
              <a:t>devops-validator.pem</a:t>
            </a:r>
            <a:r>
              <a:rPr lang="en-US" sz="2800" dirty="0"/>
              <a:t>"</a:t>
            </a:r>
          </a:p>
        </p:txBody>
      </p:sp>
      <p:pic>
        <p:nvPicPr>
          <p:cNvPr id="3" name="Picture 2"/>
          <p:cNvPicPr>
            <a:picLocks noChangeAspect="1"/>
          </p:cNvPicPr>
          <p:nvPr/>
        </p:nvPicPr>
        <p:blipFill>
          <a:blip r:embed="rId2"/>
          <a:stretch>
            <a:fillRect/>
          </a:stretch>
        </p:blipFill>
        <p:spPr>
          <a:xfrm>
            <a:off x="1038889" y="2655038"/>
            <a:ext cx="6896100" cy="1866900"/>
          </a:xfrm>
          <a:prstGeom prst="rect">
            <a:avLst/>
          </a:prstGeom>
        </p:spPr>
      </p:pic>
    </p:spTree>
    <p:extLst>
      <p:ext uri="{BB962C8B-B14F-4D97-AF65-F5344CB8AC3E}">
        <p14:creationId xmlns:p14="http://schemas.microsoft.com/office/powerpoint/2010/main" val="8750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Chef Validator Key To Jenkins</a:t>
            </a:r>
          </a:p>
        </p:txBody>
      </p:sp>
      <p:sp>
        <p:nvSpPr>
          <p:cNvPr id="4" name="TextBox 3"/>
          <p:cNvSpPr txBox="1"/>
          <p:nvPr/>
        </p:nvSpPr>
        <p:spPr>
          <a:xfrm>
            <a:off x="616688" y="1297167"/>
            <a:ext cx="774050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 a browser and got to  at http://&lt;public IP&gt;/</a:t>
            </a:r>
            <a:r>
              <a:rPr lang="en-US" sz="2800" dirty="0" err="1"/>
              <a:t>jenkins</a:t>
            </a:r>
            <a:endParaRPr lang="en-US" sz="2800" dirty="0"/>
          </a:p>
          <a:p>
            <a:pPr marL="457200" indent="-457200">
              <a:buFont typeface="Arial" panose="020B0604020202020204" pitchFamily="34" charset="0"/>
              <a:buChar char="•"/>
            </a:pPr>
            <a:r>
              <a:rPr lang="en-US" sz="2800" dirty="0"/>
              <a:t>Click on "Credentials" link</a:t>
            </a:r>
          </a:p>
          <a:p>
            <a:pPr marL="457200" indent="-457200">
              <a:buFont typeface="Arial" panose="020B0604020202020204" pitchFamily="34" charset="0"/>
              <a:buChar char="•"/>
            </a:pPr>
            <a:r>
              <a:rPr lang="en-US" sz="2800" dirty="0"/>
              <a:t>Navigate to the "Jenkins" scope</a:t>
            </a:r>
          </a:p>
          <a:p>
            <a:pPr marL="457200" indent="-457200">
              <a:buFont typeface="Arial" panose="020B0604020202020204" pitchFamily="34" charset="0"/>
              <a:buChar char="•"/>
            </a:pPr>
            <a:r>
              <a:rPr lang="en-US" sz="2800" dirty="0"/>
              <a:t>Then navigate to "Global Credentials" -&gt; "Add Credentials "</a:t>
            </a:r>
          </a:p>
          <a:p>
            <a:pPr marL="457200" indent="-457200">
              <a:buFont typeface="Arial" panose="020B0604020202020204" pitchFamily="34" charset="0"/>
              <a:buChar char="•"/>
            </a:pPr>
            <a:r>
              <a:rPr lang="en-US" sz="2800" dirty="0"/>
              <a:t>Select Kind as "SSH Username with private key "</a:t>
            </a:r>
          </a:p>
          <a:p>
            <a:pPr marL="457200" indent="-457200">
              <a:buFont typeface="Arial" panose="020B0604020202020204" pitchFamily="34" charset="0"/>
              <a:buChar char="•"/>
            </a:pPr>
            <a:r>
              <a:rPr lang="en-US" sz="2800" dirty="0"/>
              <a:t>Leave the Scope as it is</a:t>
            </a:r>
          </a:p>
          <a:p>
            <a:pPr marL="457200" indent="-457200">
              <a:buFont typeface="Arial" panose="020B0604020202020204" pitchFamily="34" charset="0"/>
              <a:buChar char="•"/>
            </a:pPr>
            <a:r>
              <a:rPr lang="en-US" sz="2800" dirty="0"/>
              <a:t>Username should be </a:t>
            </a:r>
            <a:r>
              <a:rPr lang="en-US" sz="2800" dirty="0" err="1"/>
              <a:t>devops</a:t>
            </a:r>
            <a:r>
              <a:rPr lang="en-US" sz="2800" dirty="0"/>
              <a:t>-validator</a:t>
            </a:r>
          </a:p>
        </p:txBody>
      </p:sp>
    </p:spTree>
    <p:extLst>
      <p:ext uri="{BB962C8B-B14F-4D97-AF65-F5344CB8AC3E}">
        <p14:creationId xmlns:p14="http://schemas.microsoft.com/office/powerpoint/2010/main" val="427626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Chef Validator Key To Jenkins</a:t>
            </a:r>
          </a:p>
        </p:txBody>
      </p:sp>
      <p:sp>
        <p:nvSpPr>
          <p:cNvPr id="4" name="TextBox 3"/>
          <p:cNvSpPr txBox="1"/>
          <p:nvPr/>
        </p:nvSpPr>
        <p:spPr>
          <a:xfrm>
            <a:off x="616688" y="1297167"/>
            <a:ext cx="7740503"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t>For the "Private Key" select the "Enter directly" and in the text box you need to add the private key which we copied in the "</a:t>
            </a:r>
            <a:r>
              <a:rPr lang="en-US" sz="2400" b="1" dirty="0"/>
              <a:t>Reset Chef Validator Key</a:t>
            </a:r>
            <a:r>
              <a:rPr lang="en-US" sz="2400" dirty="0"/>
              <a:t>" section.</a:t>
            </a:r>
          </a:p>
          <a:p>
            <a:pPr marL="457200" indent="-457200">
              <a:buFont typeface="Arial" panose="020B0604020202020204" pitchFamily="34" charset="0"/>
              <a:buChar char="•"/>
            </a:pPr>
            <a:r>
              <a:rPr lang="en-US" sz="2400" dirty="0"/>
              <a:t>Leave the passphrase as blank.</a:t>
            </a:r>
          </a:p>
          <a:p>
            <a:pPr marL="457200" indent="-457200">
              <a:buFont typeface="Arial" panose="020B0604020202020204" pitchFamily="34" charset="0"/>
              <a:buChar char="•"/>
            </a:pPr>
            <a:r>
              <a:rPr lang="en-US" sz="2400" dirty="0"/>
              <a:t>Description should be "chef validator"</a:t>
            </a:r>
          </a:p>
          <a:p>
            <a:pPr marL="457200" indent="-457200">
              <a:buFont typeface="Arial" panose="020B0604020202020204" pitchFamily="34" charset="0"/>
              <a:buChar char="•"/>
            </a:pPr>
            <a:r>
              <a:rPr lang="en-US" sz="2400" dirty="0"/>
              <a:t>Click “OK”</a:t>
            </a:r>
          </a:p>
        </p:txBody>
      </p:sp>
    </p:spTree>
    <p:extLst>
      <p:ext uri="{BB962C8B-B14F-4D97-AF65-F5344CB8AC3E}">
        <p14:creationId xmlns:p14="http://schemas.microsoft.com/office/powerpoint/2010/main" val="180296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Chef CI Pipeline</a:t>
            </a:r>
          </a:p>
        </p:txBody>
      </p:sp>
      <p:sp>
        <p:nvSpPr>
          <p:cNvPr id="4" name="TextBox 3"/>
          <p:cNvSpPr txBox="1"/>
          <p:nvPr/>
        </p:nvSpPr>
        <p:spPr>
          <a:xfrm>
            <a:off x="616688" y="1297167"/>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Navigate to the DOA/job/Labs/job/Module5_Chef/ job/</a:t>
            </a:r>
            <a:r>
              <a:rPr lang="en-US" sz="2400" dirty="0" err="1"/>
              <a:t>Generate_Chef_Pipeline_Jobs</a:t>
            </a:r>
            <a:r>
              <a:rPr lang="en-US" sz="2400" dirty="0"/>
              <a:t>/</a:t>
            </a:r>
          </a:p>
          <a:p>
            <a:pPr marL="285750" indent="-285750">
              <a:buFont typeface="Arial" panose="020B0604020202020204" pitchFamily="34" charset="0"/>
              <a:buChar char="•"/>
            </a:pPr>
            <a:r>
              <a:rPr lang="en-US" sz="2400" dirty="0"/>
              <a:t>Click "Build with parameters“</a:t>
            </a:r>
          </a:p>
          <a:p>
            <a:pPr marL="285750" indent="-285750">
              <a:buFont typeface="Arial" panose="020B0604020202020204" pitchFamily="34" charset="0"/>
              <a:buChar char="•"/>
            </a:pPr>
            <a:r>
              <a:rPr lang="en-US" sz="2400" dirty="0"/>
              <a:t>Enter following parameters -</a:t>
            </a:r>
          </a:p>
          <a:p>
            <a:pPr marL="742950" lvl="1" indent="-285750">
              <a:buFont typeface="Arial" panose="020B0604020202020204" pitchFamily="34" charset="0"/>
              <a:buChar char="•"/>
            </a:pPr>
            <a:r>
              <a:rPr lang="en-US" sz="2400" dirty="0"/>
              <a:t>CHEF_SERVER_ORGANIZATION_URL :  </a:t>
            </a:r>
          </a:p>
          <a:p>
            <a:pPr lvl="1"/>
            <a:r>
              <a:rPr lang="en-US" sz="2400" dirty="0"/>
              <a:t>	https://EC2-Service-Extension-1.&lt;public-IP&gt;</a:t>
            </a:r>
          </a:p>
          <a:p>
            <a:pPr lvl="1"/>
            <a:r>
              <a:rPr lang="en-US" sz="2400" dirty="0"/>
              <a:t>	.xip.io/organizations/devops</a:t>
            </a:r>
          </a:p>
          <a:p>
            <a:pPr marL="742950" lvl="1" indent="-285750">
              <a:buFont typeface="Arial" panose="020B0604020202020204" pitchFamily="34" charset="0"/>
              <a:buChar char="•"/>
            </a:pPr>
            <a:r>
              <a:rPr lang="en-US" sz="2400" dirty="0"/>
              <a:t>CHEF_SERVER_USERNAME : Select the credential for admin user which we added in last section</a:t>
            </a:r>
          </a:p>
          <a:p>
            <a:pPr marL="742950" lvl="1" indent="-285750">
              <a:buFont typeface="Arial" panose="020B0604020202020204" pitchFamily="34" charset="0"/>
              <a:buChar char="•"/>
            </a:pPr>
            <a:r>
              <a:rPr lang="en-US" sz="2400" dirty="0"/>
              <a:t>CHEF_SERVER_VALIDATOR : Select the credential for </a:t>
            </a:r>
            <a:r>
              <a:rPr lang="en-US" sz="2400" dirty="0" err="1"/>
              <a:t>devops</a:t>
            </a:r>
            <a:r>
              <a:rPr lang="en-US" sz="2400" dirty="0"/>
              <a:t>-validator user which we added in last section</a:t>
            </a:r>
          </a:p>
          <a:p>
            <a:pPr marL="285750" indent="-285750">
              <a:buFont typeface="Arial" panose="020B0604020202020204" pitchFamily="34" charset="0"/>
              <a:buChar char="•"/>
            </a:pPr>
            <a:r>
              <a:rPr lang="en-US" sz="2400" dirty="0"/>
              <a:t>Click "Build". Once the job is finished, it will generate Jenkins jobs and the pipeline view for chef CI</a:t>
            </a:r>
          </a:p>
        </p:txBody>
      </p:sp>
    </p:spTree>
    <p:extLst>
      <p:ext uri="{BB962C8B-B14F-4D97-AF65-F5344CB8AC3E}">
        <p14:creationId xmlns:p14="http://schemas.microsoft.com/office/powerpoint/2010/main" val="140542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Workstation</a:t>
            </a:r>
          </a:p>
        </p:txBody>
      </p:sp>
      <p:sp>
        <p:nvSpPr>
          <p:cNvPr id="4" name="TextBox 3"/>
          <p:cNvSpPr txBox="1"/>
          <p:nvPr/>
        </p:nvSpPr>
        <p:spPr>
          <a:xfrm>
            <a:off x="616688" y="1297167"/>
            <a:ext cx="781493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Clone "</a:t>
            </a:r>
            <a:r>
              <a:rPr lang="en-US" sz="2400" dirty="0" err="1"/>
              <a:t>adop</a:t>
            </a:r>
            <a:r>
              <a:rPr lang="en-US" sz="2400" dirty="0"/>
              <a:t>-cartridge-chef-reference-cookbook" from Gerrit</a:t>
            </a:r>
          </a:p>
          <a:p>
            <a:r>
              <a:rPr lang="en-US" sz="2400" dirty="0"/>
              <a:t>	</a:t>
            </a:r>
            <a:r>
              <a:rPr lang="en-US" sz="2400" dirty="0" err="1"/>
              <a:t>git</a:t>
            </a:r>
            <a:r>
              <a:rPr lang="en-US" sz="2400" dirty="0"/>
              <a:t> clone http://&lt;public-IP&gt;/gerrit/DOA/Labs/Module5</a:t>
            </a:r>
          </a:p>
          <a:p>
            <a:r>
              <a:rPr lang="en-US" sz="2400" dirty="0"/>
              <a:t>	_Chef/</a:t>
            </a:r>
            <a:r>
              <a:rPr lang="en-US" sz="2400" dirty="0" err="1"/>
              <a:t>adop</a:t>
            </a:r>
            <a:r>
              <a:rPr lang="en-US" sz="2400" dirty="0"/>
              <a:t>-cartridge-chef-reference-cookbook</a:t>
            </a:r>
          </a:p>
          <a:p>
            <a:pPr marL="285750" indent="-285750">
              <a:buFont typeface="Arial" panose="020B0604020202020204" pitchFamily="34" charset="0"/>
              <a:buChar char="•"/>
            </a:pPr>
            <a:r>
              <a:rPr lang="en-US" sz="2400" dirty="0"/>
              <a:t>Provide the </a:t>
            </a:r>
            <a:r>
              <a:rPr lang="en-US" sz="2400" dirty="0" err="1"/>
              <a:t>userId</a:t>
            </a:r>
            <a:r>
              <a:rPr lang="en-US" sz="2400" dirty="0"/>
              <a:t> / password you created with stack</a:t>
            </a:r>
          </a:p>
          <a:p>
            <a:pPr marL="285750" indent="-285750">
              <a:buFont typeface="Arial" panose="020B0604020202020204" pitchFamily="34" charset="0"/>
              <a:buChar char="•"/>
            </a:pPr>
            <a:r>
              <a:rPr lang="en-US" sz="2400" dirty="0"/>
              <a:t>Make a change to a file in the </a:t>
            </a:r>
            <a:r>
              <a:rPr lang="en-US" sz="2400" dirty="0" err="1"/>
              <a:t>adop</a:t>
            </a:r>
            <a:r>
              <a:rPr lang="en-US" sz="2400" dirty="0"/>
              <a:t>-cartridge-chef-reference-cookbook</a:t>
            </a:r>
          </a:p>
          <a:p>
            <a:pPr marL="742950" lvl="1" indent="-285750">
              <a:buFont typeface="Arial" panose="020B0604020202020204" pitchFamily="34" charset="0"/>
              <a:buChar char="•"/>
            </a:pPr>
            <a:r>
              <a:rPr lang="en-US" sz="2400" dirty="0"/>
              <a:t>Create a directory ".chef“ in cloned repository</a:t>
            </a:r>
          </a:p>
          <a:p>
            <a:pPr lvl="1"/>
            <a:r>
              <a:rPr lang="en-US" sz="2400" dirty="0"/>
              <a:t>cd /c/Data/</a:t>
            </a:r>
            <a:r>
              <a:rPr lang="en-US" sz="2400" dirty="0" err="1"/>
              <a:t>DevOpsAcademy</a:t>
            </a:r>
            <a:r>
              <a:rPr lang="en-US" sz="2400" dirty="0"/>
              <a:t>/</a:t>
            </a:r>
            <a:r>
              <a:rPr lang="en-US" sz="2400" dirty="0" err="1"/>
              <a:t>adop</a:t>
            </a:r>
            <a:r>
              <a:rPr lang="en-US" sz="2400" dirty="0"/>
              <a:t>-cartridge-chef-reference-cookbook</a:t>
            </a:r>
          </a:p>
          <a:p>
            <a:pPr lvl="1"/>
            <a:r>
              <a:rPr lang="en-US" sz="2400" dirty="0" err="1"/>
              <a:t>mkdir</a:t>
            </a:r>
            <a:r>
              <a:rPr lang="en-US" sz="2400" dirty="0"/>
              <a:t> .chef</a:t>
            </a:r>
          </a:p>
          <a:p>
            <a:pPr marL="742950" lvl="1" indent="-285750">
              <a:buFont typeface="Arial" panose="020B0604020202020204" pitchFamily="34" charset="0"/>
              <a:buChar char="•"/>
            </a:pPr>
            <a:r>
              <a:rPr lang="en-US" sz="2400" dirty="0"/>
              <a:t>Create a </a:t>
            </a:r>
            <a:r>
              <a:rPr lang="en-US" sz="2400" dirty="0" err="1"/>
              <a:t>knife.rb</a:t>
            </a:r>
            <a:r>
              <a:rPr lang="en-US" sz="2400" dirty="0"/>
              <a:t> file inside .chef directory</a:t>
            </a:r>
          </a:p>
        </p:txBody>
      </p:sp>
    </p:spTree>
    <p:extLst>
      <p:ext uri="{BB962C8B-B14F-4D97-AF65-F5344CB8AC3E}">
        <p14:creationId xmlns:p14="http://schemas.microsoft.com/office/powerpoint/2010/main" val="418496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Workstation</a:t>
            </a:r>
          </a:p>
        </p:txBody>
      </p:sp>
      <p:sp>
        <p:nvSpPr>
          <p:cNvPr id="4" name="TextBox 3"/>
          <p:cNvSpPr txBox="1"/>
          <p:nvPr/>
        </p:nvSpPr>
        <p:spPr>
          <a:xfrm>
            <a:off x="616688" y="1297167"/>
            <a:ext cx="7740503" cy="4955203"/>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Copy the following configuration</a:t>
            </a:r>
          </a:p>
          <a:p>
            <a:pPr marL="742950" lvl="1" indent="-285750">
              <a:buFont typeface="Arial" panose="020B0604020202020204" pitchFamily="34" charset="0"/>
              <a:buChar char="•"/>
            </a:pPr>
            <a:r>
              <a:rPr lang="en-US" sz="2400" dirty="0"/>
              <a:t>Update the &lt;</a:t>
            </a:r>
            <a:r>
              <a:rPr lang="en-US" sz="2400" dirty="0" err="1"/>
              <a:t>chef_server_url</a:t>
            </a:r>
            <a:r>
              <a:rPr lang="en-US" sz="2400" dirty="0"/>
              <a:t>&gt; with your chef server </a:t>
            </a:r>
            <a:r>
              <a:rPr lang="en-US" sz="2400" dirty="0" err="1"/>
              <a:t>url</a:t>
            </a:r>
            <a:r>
              <a:rPr lang="en-US" sz="2400" dirty="0"/>
              <a:t> </a:t>
            </a:r>
          </a:p>
          <a:p>
            <a:pPr marL="742950" lvl="1" indent="-285750">
              <a:buFont typeface="Arial" panose="020B0604020202020204" pitchFamily="34" charset="0"/>
              <a:buChar char="•"/>
            </a:pPr>
            <a:r>
              <a:rPr lang="en-US" sz="2400" dirty="0"/>
              <a:t>(for example - https://EC2-Service-Extension-1.&lt;public-IP&gt;.xip.io/organizations/devops)</a:t>
            </a:r>
          </a:p>
          <a:p>
            <a:endParaRPr lang="en-US" sz="2400" dirty="0"/>
          </a:p>
          <a:p>
            <a:pPr lvl="3"/>
            <a:r>
              <a:rPr lang="en-US" sz="1400" dirty="0"/>
              <a:t>me(__FILE__)</a:t>
            </a:r>
          </a:p>
          <a:p>
            <a:pPr lvl="3"/>
            <a:r>
              <a:rPr lang="en-US" sz="1400" dirty="0"/>
              <a:t>home   = ENV['HOME']</a:t>
            </a:r>
          </a:p>
          <a:p>
            <a:pPr lvl="3"/>
            <a:r>
              <a:rPr lang="en-US" sz="1400" dirty="0"/>
              <a:t>user   = ENV['OPSCODE_USER'] || 'admin'</a:t>
            </a:r>
          </a:p>
          <a:p>
            <a:pPr lvl="3"/>
            <a:r>
              <a:rPr lang="en-US" sz="1400" dirty="0"/>
              <a:t>org    = ENV['ORGNAME'] || '</a:t>
            </a:r>
            <a:r>
              <a:rPr lang="en-US" sz="1400" dirty="0" err="1"/>
              <a:t>devops</a:t>
            </a:r>
            <a:r>
              <a:rPr lang="en-US" sz="1400" dirty="0"/>
              <a:t>'</a:t>
            </a:r>
          </a:p>
          <a:p>
            <a:pPr lvl="3"/>
            <a:r>
              <a:rPr lang="en-US" sz="1400" dirty="0" err="1"/>
              <a:t>node_name</a:t>
            </a:r>
            <a:r>
              <a:rPr lang="en-US" sz="1400" dirty="0"/>
              <a:t>                user</a:t>
            </a:r>
          </a:p>
          <a:p>
            <a:pPr lvl="3"/>
            <a:r>
              <a:rPr lang="en-US" sz="1400" dirty="0" err="1"/>
              <a:t>client_key</a:t>
            </a:r>
            <a:r>
              <a:rPr lang="en-US" sz="1400" dirty="0"/>
              <a:t>               "#{user}.</a:t>
            </a:r>
            <a:r>
              <a:rPr lang="en-US" sz="1400" dirty="0" err="1"/>
              <a:t>pem</a:t>
            </a:r>
            <a:r>
              <a:rPr lang="en-US" sz="1400" dirty="0"/>
              <a:t>"</a:t>
            </a:r>
          </a:p>
          <a:p>
            <a:pPr lvl="3"/>
            <a:r>
              <a:rPr lang="en-US" sz="1400" dirty="0" err="1"/>
              <a:t>validation_client_name</a:t>
            </a:r>
            <a:r>
              <a:rPr lang="en-US" sz="1400" dirty="0"/>
              <a:t>   "#{org}-validator"</a:t>
            </a:r>
          </a:p>
          <a:p>
            <a:pPr lvl="3"/>
            <a:r>
              <a:rPr lang="en-US" sz="1400" dirty="0" err="1"/>
              <a:t>validation_key</a:t>
            </a:r>
            <a:r>
              <a:rPr lang="en-US" sz="1400" dirty="0"/>
              <a:t>           "#{org}-</a:t>
            </a:r>
            <a:r>
              <a:rPr lang="en-US" sz="1400" dirty="0" err="1"/>
              <a:t>validator.pem</a:t>
            </a:r>
            <a:r>
              <a:rPr lang="en-US" sz="1400" dirty="0"/>
              <a:t>"</a:t>
            </a:r>
          </a:p>
          <a:p>
            <a:pPr lvl="3"/>
            <a:r>
              <a:rPr lang="en-US" sz="1400" dirty="0" err="1"/>
              <a:t>chef_server_url</a:t>
            </a:r>
            <a:r>
              <a:rPr lang="en-US" sz="1400" dirty="0"/>
              <a:t>          "https://&lt;</a:t>
            </a:r>
            <a:r>
              <a:rPr lang="en-US" sz="1400" dirty="0" err="1"/>
              <a:t>chef_server_url</a:t>
            </a:r>
            <a:r>
              <a:rPr lang="en-US" sz="1400" dirty="0"/>
              <a:t>&gt;/organizations/#{org}"</a:t>
            </a:r>
          </a:p>
          <a:p>
            <a:pPr lvl="3"/>
            <a:r>
              <a:rPr lang="en-US" sz="1400" dirty="0" err="1"/>
              <a:t>syntax_check_cache_path</a:t>
            </a:r>
            <a:r>
              <a:rPr lang="en-US" sz="1400" dirty="0"/>
              <a:t>  "</a:t>
            </a:r>
            <a:r>
              <a:rPr lang="en-US" sz="1400" dirty="0" err="1"/>
              <a:t>syntax_check_cache</a:t>
            </a:r>
            <a:r>
              <a:rPr lang="en-US" sz="1400" dirty="0"/>
              <a:t>"</a:t>
            </a:r>
          </a:p>
          <a:p>
            <a:pPr lvl="3"/>
            <a:r>
              <a:rPr lang="en-US" sz="1400" dirty="0" err="1"/>
              <a:t>ssl_verify_mode</a:t>
            </a:r>
            <a:r>
              <a:rPr lang="en-US" sz="1400" dirty="0"/>
              <a:t>    :</a:t>
            </a:r>
            <a:r>
              <a:rPr lang="en-US" sz="1400" dirty="0" err="1"/>
              <a:t>verify_none</a:t>
            </a:r>
            <a:endParaRPr lang="en-US" sz="1400" dirty="0"/>
          </a:p>
          <a:p>
            <a:pPr lvl="3"/>
            <a:r>
              <a:rPr lang="en-US" sz="1400" dirty="0" err="1"/>
              <a:t>cookbook_copyright</a:t>
            </a:r>
            <a:r>
              <a:rPr lang="en-US" sz="1400" dirty="0"/>
              <a:t> 'Accenture'</a:t>
            </a:r>
          </a:p>
          <a:p>
            <a:pPr lvl="3"/>
            <a:r>
              <a:rPr lang="en-US" sz="1400" dirty="0" err="1"/>
              <a:t>cookbook_license</a:t>
            </a:r>
            <a:r>
              <a:rPr lang="en-US" sz="1400" dirty="0"/>
              <a:t>   ''</a:t>
            </a:r>
          </a:p>
          <a:p>
            <a:pPr lvl="3"/>
            <a:r>
              <a:rPr lang="en-US" sz="1400" dirty="0" err="1"/>
              <a:t>cookbook_email</a:t>
            </a:r>
            <a:r>
              <a:rPr lang="en-US" sz="1400" dirty="0"/>
              <a:t>     'youremail@accenture.com'</a:t>
            </a:r>
          </a:p>
        </p:txBody>
      </p:sp>
    </p:spTree>
    <p:extLst>
      <p:ext uri="{BB962C8B-B14F-4D97-AF65-F5344CB8AC3E}">
        <p14:creationId xmlns:p14="http://schemas.microsoft.com/office/powerpoint/2010/main" val="291030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Workstation</a:t>
            </a:r>
          </a:p>
        </p:txBody>
      </p:sp>
      <p:sp>
        <p:nvSpPr>
          <p:cNvPr id="4" name="TextBox 3"/>
          <p:cNvSpPr txBox="1"/>
          <p:nvPr/>
        </p:nvSpPr>
        <p:spPr>
          <a:xfrm>
            <a:off x="616688" y="1297167"/>
            <a:ext cx="8165805" cy="4801314"/>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Copy the </a:t>
            </a:r>
            <a:r>
              <a:rPr lang="en-US" sz="2400" dirty="0" err="1"/>
              <a:t>admin.pem</a:t>
            </a:r>
            <a:r>
              <a:rPr lang="en-US" sz="2400" dirty="0"/>
              <a:t> and </a:t>
            </a:r>
            <a:r>
              <a:rPr lang="en-US" sz="2400" dirty="0" err="1"/>
              <a:t>devops-validator.pem</a:t>
            </a:r>
            <a:r>
              <a:rPr lang="en-US" sz="2400" dirty="0"/>
              <a:t> files downloaded earlier in this exercise to .chef directory</a:t>
            </a:r>
          </a:p>
          <a:p>
            <a:pPr marL="285750" indent="-285750">
              <a:buFont typeface="Arial" panose="020B0604020202020204" pitchFamily="34" charset="0"/>
              <a:buChar char="•"/>
            </a:pPr>
            <a:r>
              <a:rPr lang="en-US" sz="2400" dirty="0"/>
              <a:t>This completes the chef setup on your workstation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Push changes made</a:t>
            </a:r>
          </a:p>
          <a:p>
            <a:pPr lvl="1"/>
            <a:r>
              <a:rPr lang="en-US" sz="2400" dirty="0"/>
              <a:t>cd </a:t>
            </a:r>
            <a:r>
              <a:rPr lang="en-US" sz="2400" dirty="0" err="1"/>
              <a:t>adop</a:t>
            </a:r>
            <a:r>
              <a:rPr lang="en-US" sz="2400" dirty="0"/>
              <a:t>-cartridge-chef-reference-cookbook</a:t>
            </a:r>
          </a:p>
          <a:p>
            <a:pPr lvl="1"/>
            <a:r>
              <a:rPr lang="en-US" sz="2400" dirty="0" err="1"/>
              <a:t>git</a:t>
            </a:r>
            <a:r>
              <a:rPr lang="en-US" sz="2400" dirty="0"/>
              <a:t> add .</a:t>
            </a:r>
          </a:p>
          <a:p>
            <a:pPr lvl="1"/>
            <a:r>
              <a:rPr lang="en-US" sz="2400" dirty="0" err="1"/>
              <a:t>git</a:t>
            </a:r>
            <a:r>
              <a:rPr lang="en-US" sz="2400" dirty="0"/>
              <a:t> commit -m "Added knife configuration"</a:t>
            </a:r>
          </a:p>
          <a:p>
            <a:pPr lvl="1"/>
            <a:r>
              <a:rPr lang="en-US" sz="2400" dirty="0" err="1"/>
              <a:t>git</a:t>
            </a:r>
            <a:r>
              <a:rPr lang="en-US" sz="2400" dirty="0"/>
              <a:t> push origin master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automatically trigger the </a:t>
            </a:r>
            <a:r>
              <a:rPr lang="en-US" sz="2400" dirty="0" err="1"/>
              <a:t>Get_Cookbooks</a:t>
            </a:r>
            <a:r>
              <a:rPr lang="en-US" sz="2400" dirty="0"/>
              <a:t> job in Jenkins</a:t>
            </a:r>
          </a:p>
          <a:p>
            <a:pPr marL="285750" indent="-285750">
              <a:buFont typeface="Arial" panose="020B0604020202020204" pitchFamily="34" charset="0"/>
              <a:buChar char="•"/>
            </a:pPr>
            <a:r>
              <a:rPr lang="en-US" sz="2400" dirty="0"/>
              <a:t>Access the cookbooks available on your chef server</a:t>
            </a:r>
          </a:p>
          <a:p>
            <a:r>
              <a:rPr lang="en-US" u="sng" dirty="0"/>
              <a:t>https://EC2-Service-Extension-1.&lt;public-IP&gt;.xip.io/organizations/devops/cookbooks</a:t>
            </a:r>
            <a:endParaRPr lang="en-US" sz="2400" dirty="0"/>
          </a:p>
        </p:txBody>
      </p:sp>
    </p:spTree>
    <p:extLst>
      <p:ext uri="{BB962C8B-B14F-4D97-AF65-F5344CB8AC3E}">
        <p14:creationId xmlns:p14="http://schemas.microsoft.com/office/powerpoint/2010/main" val="419296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noFill/>
        </p:spPr>
        <p:txBody>
          <a:bodyPr/>
          <a:lstStyle/>
          <a:p>
            <a:r>
              <a:rPr lang="en-US" sz="4000" dirty="0">
                <a:latin typeface="Arial" panose="020B0604020202020204" pitchFamily="34" charset="0"/>
                <a:cs typeface="Arial" panose="020B0604020202020204" pitchFamily="34" charset="0"/>
              </a:rPr>
              <a:t>Course Map/Module Map</a:t>
            </a:r>
          </a:p>
        </p:txBody>
      </p:sp>
      <p:sp>
        <p:nvSpPr>
          <p:cNvPr id="9" name="Rounded Rectangle 8"/>
          <p:cNvSpPr/>
          <p:nvPr/>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IOC - Chef</a:t>
            </a:r>
          </a:p>
        </p:txBody>
      </p:sp>
      <p:sp>
        <p:nvSpPr>
          <p:cNvPr id="13" name="Rounded Rectangle 12"/>
          <p:cNvSpPr/>
          <p:nvPr/>
        </p:nvSpPr>
        <p:spPr>
          <a:xfrm>
            <a:off x="2441090" y="217756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Containers - Docker</a:t>
            </a:r>
          </a:p>
        </p:txBody>
      </p:sp>
      <p:sp>
        <p:nvSpPr>
          <p:cNvPr id="14" name="Rounded Rectangle 13"/>
          <p:cNvSpPr/>
          <p:nvPr/>
        </p:nvSpPr>
        <p:spPr>
          <a:xfrm>
            <a:off x="4671572" y="1888588"/>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Platform Applications</a:t>
            </a:r>
          </a:p>
        </p:txBody>
      </p:sp>
      <p:sp>
        <p:nvSpPr>
          <p:cNvPr id="15" name="Rounded Rectangle 14"/>
          <p:cNvSpPr/>
          <p:nvPr/>
        </p:nvSpPr>
        <p:spPr>
          <a:xfrm>
            <a:off x="6902054" y="1523513"/>
            <a:ext cx="1972638" cy="571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33F50"/>
                </a:solidFill>
                <a:latin typeface="Arial" panose="020B0604020202020204" pitchFamily="34" charset="0"/>
                <a:cs typeface="Arial" panose="020B0604020202020204" pitchFamily="34" charset="0"/>
              </a:rPr>
              <a:t>Operations</a:t>
            </a:r>
          </a:p>
        </p:txBody>
      </p:sp>
      <p:cxnSp>
        <p:nvCxnSpPr>
          <p:cNvPr id="12" name="Elbow Connector 11"/>
          <p:cNvCxnSpPr>
            <a:stCxn id="9" idx="3"/>
            <a:endCxn id="13" idx="1"/>
          </p:cNvCxnSpPr>
          <p:nvPr/>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3"/>
            <a:endCxn id="14" idx="1"/>
          </p:cNvCxnSpPr>
          <p:nvPr/>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15" idx="1"/>
          </p:cNvCxnSpPr>
          <p:nvPr/>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029" name="Table 1028"/>
          <p:cNvGraphicFramePr>
            <a:graphicFrameLocks noGrp="1"/>
          </p:cNvGraphicFramePr>
          <p:nvPr>
            <p:extLst>
              <p:ext uri="{D42A27DB-BD31-4B8C-83A1-F6EECF244321}">
                <p14:modId xmlns:p14="http://schemas.microsoft.com/office/powerpoint/2010/main" val="1989029173"/>
              </p:ext>
            </p:extLst>
          </p:nvPr>
        </p:nvGraphicFramePr>
        <p:xfrm>
          <a:off x="157443" y="3341081"/>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3" name="Straight Arrow Connector 2"/>
          <p:cNvCxnSpPr>
            <a:stCxn id="9" idx="2"/>
          </p:cNvCxnSpPr>
          <p:nvPr/>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txBox="1">
            <a:spLocks noChangeArrowheads="1"/>
          </p:cNvSpPr>
          <p:nvPr/>
        </p:nvSpPr>
        <p:spPr>
          <a:xfrm>
            <a:off x="74609" y="1194219"/>
            <a:ext cx="8405653" cy="470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dirty="0">
                <a:solidFill>
                  <a:schemeClr val="tx2">
                    <a:lumMod val="75000"/>
                  </a:schemeClr>
                </a:solidFill>
                <a:latin typeface="Arial" panose="020B0604020202020204" pitchFamily="34" charset="0"/>
                <a:cs typeface="Arial" panose="020B0604020202020204" pitchFamily="34" charset="0"/>
              </a:rPr>
              <a:t>Use these slides as needed </a:t>
            </a:r>
            <a:r>
              <a:rPr lang="en-US" sz="1600" dirty="0">
                <a:solidFill>
                  <a:schemeClr val="tx2">
                    <a:lumMod val="75000"/>
                  </a:schemeClr>
                </a:solidFill>
                <a:latin typeface="Arial" panose="020B0604020202020204" pitchFamily="34" charset="0"/>
                <a:cs typeface="Arial" panose="020B0604020202020204" pitchFamily="34" charset="0"/>
              </a:rPr>
              <a:t>(Right click stage-&gt;Layout-&gt;CourseMap_Module#)</a:t>
            </a:r>
            <a:endParaRPr lang="en-US" altLang="en-US" sz="2400" dirty="0">
              <a:solidFill>
                <a:schemeClr val="tx2">
                  <a:lumMod val="75000"/>
                </a:schemeClr>
              </a:solidFill>
              <a:latin typeface="Arial" panose="020B0604020202020204" pitchFamily="34" charset="0"/>
              <a:cs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33368177"/>
              </p:ext>
            </p:extLst>
          </p:nvPr>
        </p:nvGraphicFramePr>
        <p:xfrm>
          <a:off x="2393827" y="3068170"/>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18" name="Straight Arrow Connector 17"/>
          <p:cNvCxnSpPr/>
          <p:nvPr/>
        </p:nvCxnSpPr>
        <p:spPr>
          <a:xfrm>
            <a:off x="3433311" y="2761902"/>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883546195"/>
              </p:ext>
            </p:extLst>
          </p:nvPr>
        </p:nvGraphicFramePr>
        <p:xfrm>
          <a:off x="4651481" y="2773998"/>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20" name="Straight Arrow Connector 19"/>
          <p:cNvCxnSpPr/>
          <p:nvPr/>
        </p:nvCxnSpPr>
        <p:spPr>
          <a:xfrm>
            <a:off x="5690965" y="2467730"/>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3406927435"/>
              </p:ext>
            </p:extLst>
          </p:nvPr>
        </p:nvGraphicFramePr>
        <p:xfrm>
          <a:off x="6909135" y="2416032"/>
          <a:ext cx="2134007" cy="155448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rPr>
                        <a:t>Stack creation for Day2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rPr>
                        <a:t>Create chef environment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rPr>
                        <a:t>Pushing</a:t>
                      </a:r>
                      <a:r>
                        <a:rPr lang="en-US" sz="1200" baseline="0" dirty="0">
                          <a:solidFill>
                            <a:srgbClr val="333F50"/>
                          </a:solidFill>
                        </a:rPr>
                        <a:t> application to repository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rPr>
                        <a:t>Checking</a:t>
                      </a:r>
                      <a:r>
                        <a:rPr lang="en-US" sz="1200" baseline="0" dirty="0">
                          <a:solidFill>
                            <a:srgbClr val="333F50"/>
                          </a:solidFill>
                        </a:rPr>
                        <a:t> Pipeline</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23" name="Straight Arrow Connector 22"/>
          <p:cNvCxnSpPr/>
          <p:nvPr/>
        </p:nvCxnSpPr>
        <p:spPr>
          <a:xfrm>
            <a:off x="7948619" y="2109764"/>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559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3"/>
          <p:cNvSpPr txBox="1"/>
          <p:nvPr/>
        </p:nvSpPr>
        <p:spPr>
          <a:xfrm>
            <a:off x="861236" y="2700665"/>
            <a:ext cx="774050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Next few steps related to Chef will not work</a:t>
            </a:r>
          </a:p>
          <a:p>
            <a:pPr marL="285750" indent="-285750">
              <a:buFont typeface="Arial" panose="020B0604020202020204" pitchFamily="34" charset="0"/>
              <a:buChar char="•"/>
            </a:pPr>
            <a:r>
              <a:rPr lang="en-US" sz="2400" dirty="0"/>
              <a:t>This will change in near future</a:t>
            </a:r>
          </a:p>
        </p:txBody>
      </p:sp>
    </p:spTree>
    <p:extLst>
      <p:ext uri="{BB962C8B-B14F-4D97-AF65-F5344CB8AC3E}">
        <p14:creationId xmlns:p14="http://schemas.microsoft.com/office/powerpoint/2010/main" val="411851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Chef_Converge_On_Node</a:t>
            </a:r>
            <a:endParaRPr lang="en-US" dirty="0"/>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If the changes are successfully uploaded to the Chef Server, the final step is to deploy the updated change onto the relevant node</a:t>
            </a:r>
          </a:p>
          <a:p>
            <a:pPr marL="285750" indent="-285750">
              <a:buFont typeface="Arial" panose="020B0604020202020204" pitchFamily="34" charset="0"/>
              <a:buChar char="•"/>
            </a:pPr>
            <a:r>
              <a:rPr lang="en-US" sz="2400" dirty="0"/>
              <a:t>Chef node's should be converging perpetually, every 30 minutes and will automatically pick up any cookbook changes</a:t>
            </a:r>
          </a:p>
          <a:p>
            <a:pPr marL="285750" indent="-285750">
              <a:buFont typeface="Arial" panose="020B0604020202020204" pitchFamily="34" charset="0"/>
              <a:buChar char="•"/>
            </a:pPr>
            <a:r>
              <a:rPr lang="en-US" sz="2400" dirty="0"/>
              <a:t>However, we will force a converge by executing the chef-client command to initiate the converge process</a:t>
            </a:r>
          </a:p>
          <a:p>
            <a:r>
              <a:rPr lang="en-US" sz="2400" dirty="0"/>
              <a:t>	</a:t>
            </a:r>
            <a:r>
              <a:rPr lang="en-US" altLang="en-US" sz="2400" dirty="0">
                <a:latin typeface="Arial Unicode MS"/>
              </a:rPr>
              <a:t>knife node </a:t>
            </a:r>
            <a:r>
              <a:rPr lang="en-US" altLang="en-US" sz="2400" dirty="0" err="1">
                <a:latin typeface="Arial Unicode MS"/>
              </a:rPr>
              <a:t>run_list</a:t>
            </a:r>
            <a:r>
              <a:rPr lang="en-US" altLang="en-US" sz="2400" dirty="0">
                <a:latin typeface="Arial Unicode MS"/>
              </a:rPr>
              <a:t> add </a:t>
            </a:r>
            <a:r>
              <a:rPr lang="en-US" altLang="en-US" sz="2400" dirty="0" err="1">
                <a:latin typeface="Arial Unicode MS"/>
              </a:rPr>
              <a:t>training_node</a:t>
            </a:r>
            <a:r>
              <a:rPr lang="en-US" altLang="en-US" sz="2400" dirty="0">
                <a:latin typeface="Arial Unicode MS"/>
              </a:rPr>
              <a:t> 'tomcat’</a:t>
            </a:r>
          </a:p>
          <a:p>
            <a:endParaRPr lang="en-US" altLang="en-US" sz="2400" dirty="0">
              <a:latin typeface="Arial Unicode MS"/>
            </a:endParaRPr>
          </a:p>
          <a:p>
            <a:r>
              <a:rPr lang="en-US" altLang="en-US" sz="2400" dirty="0">
                <a:latin typeface="Arial Unicode MS"/>
              </a:rPr>
              <a:t>	knife </a:t>
            </a:r>
            <a:r>
              <a:rPr lang="en-US" altLang="en-US" sz="2400" dirty="0" err="1">
                <a:latin typeface="Arial Unicode MS"/>
              </a:rPr>
              <a:t>ssh</a:t>
            </a:r>
            <a:r>
              <a:rPr lang="en-US" altLang="en-US" sz="2400" dirty="0">
                <a:latin typeface="Arial Unicode MS"/>
              </a:rPr>
              <a:t> </a:t>
            </a:r>
            <a:r>
              <a:rPr lang="en-US" altLang="en-US" sz="2400" dirty="0" err="1">
                <a:latin typeface="Arial Unicode MS"/>
              </a:rPr>
              <a:t>name:training_node</a:t>
            </a:r>
            <a:r>
              <a:rPr lang="en-US" altLang="en-US" sz="2400" dirty="0">
                <a:latin typeface="Arial Unicode MS"/>
              </a:rPr>
              <a:t> -i 	$WORKSPACE/workspace/</a:t>
            </a:r>
            <a:r>
              <a:rPr lang="en-US" altLang="en-US" sz="2400" dirty="0" err="1">
                <a:latin typeface="Arial Unicode MS"/>
              </a:rPr>
              <a:t>academy_key.pem</a:t>
            </a:r>
            <a:r>
              <a:rPr lang="en-US" altLang="en-US" sz="2400" dirty="0">
                <a:latin typeface="Arial Unicode MS"/>
              </a:rPr>
              <a:t> --	no-host-key-verify -x root "</a:t>
            </a:r>
            <a:r>
              <a:rPr lang="en-US" altLang="en-US" sz="2400" dirty="0" err="1">
                <a:latin typeface="Arial Unicode MS"/>
              </a:rPr>
              <a:t>sudo</a:t>
            </a:r>
            <a:r>
              <a:rPr lang="en-US" altLang="en-US" sz="2400" dirty="0">
                <a:latin typeface="Arial Unicode MS"/>
              </a:rPr>
              <a:t> chef-client"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106321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Sample App to Chef Node </a:t>
            </a:r>
          </a:p>
        </p:txBody>
      </p:sp>
      <p:sp>
        <p:nvSpPr>
          <p:cNvPr id="4" name="TextBox 3"/>
          <p:cNvSpPr txBox="1"/>
          <p:nvPr/>
        </p:nvSpPr>
        <p:spPr>
          <a:xfrm>
            <a:off x="616688" y="1297167"/>
            <a:ext cx="7740503"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Go to the Chef Node instance </a:t>
            </a:r>
          </a:p>
          <a:p>
            <a:r>
              <a:rPr lang="en-US" sz="2400" dirty="0"/>
              <a:t>	http://&lt;public-ip&gt;/academy_petclinic</a:t>
            </a:r>
          </a:p>
          <a:p>
            <a:pPr marL="342900" indent="-342900">
              <a:buFont typeface="Arial" panose="020B0604020202020204" pitchFamily="34" charset="0"/>
              <a:buChar char="•"/>
            </a:pPr>
            <a:r>
              <a:rPr lang="en-US" sz="2400" dirty="0"/>
              <a:t>It will not be available</a:t>
            </a:r>
          </a:p>
          <a:p>
            <a:pPr marL="285750" indent="-285750">
              <a:buFont typeface="Arial" panose="020B0604020202020204" pitchFamily="34" charset="0"/>
              <a:buChar char="•"/>
            </a:pPr>
            <a:r>
              <a:rPr lang="en-US" sz="2400" dirty="0"/>
              <a:t>Navigate to the </a:t>
            </a:r>
            <a:r>
              <a:rPr lang="en-US" sz="2400" dirty="0" err="1"/>
              <a:t>Deploy_to_chef_tomcat</a:t>
            </a:r>
            <a:r>
              <a:rPr lang="en-US" sz="2400" dirty="0"/>
              <a:t> Jenkins job under the Module 5 Jobs view.</a:t>
            </a:r>
          </a:p>
          <a:p>
            <a:pPr marL="285750" indent="-285750">
              <a:buFont typeface="Arial" panose="020B0604020202020204" pitchFamily="34" charset="0"/>
              <a:buChar char="•"/>
            </a:pPr>
            <a:r>
              <a:rPr lang="en-US" sz="2400" dirty="0"/>
              <a:t>To deploy the application click the "Build with Parameters" link </a:t>
            </a:r>
          </a:p>
          <a:p>
            <a:pPr marL="742950" lvl="1" indent="-285750">
              <a:buFont typeface="Arial" panose="020B0604020202020204" pitchFamily="34" charset="0"/>
              <a:buChar char="•"/>
            </a:pPr>
            <a:r>
              <a:rPr lang="en-US" sz="2400" dirty="0"/>
              <a:t>The TOMCAT_IP should be the private IP of Chef node</a:t>
            </a:r>
          </a:p>
          <a:p>
            <a:pPr marL="742950" lvl="1" indent="-285750">
              <a:buFont typeface="Arial" panose="020B0604020202020204" pitchFamily="34" charset="0"/>
              <a:buChar char="•"/>
            </a:pPr>
            <a:r>
              <a:rPr lang="en-US" sz="2400" dirty="0"/>
              <a:t>Then click the build button. </a:t>
            </a:r>
          </a:p>
          <a:p>
            <a:pPr marL="342900" indent="-342900">
              <a:buFont typeface="Arial" panose="020B0604020202020204" pitchFamily="34" charset="0"/>
              <a:buChar char="•"/>
            </a:pPr>
            <a:r>
              <a:rPr lang="en-US" sz="2400" dirty="0"/>
              <a:t>The </a:t>
            </a:r>
            <a:r>
              <a:rPr lang="en-US" sz="2400" dirty="0" err="1"/>
              <a:t>petclinic</a:t>
            </a:r>
            <a:r>
              <a:rPr lang="en-US" sz="2400" dirty="0"/>
              <a:t> application will be deployed and should be accessible from </a:t>
            </a:r>
          </a:p>
          <a:p>
            <a:r>
              <a:rPr lang="en-US" sz="2400" dirty="0"/>
              <a:t>	http://&lt;public-ip&gt;/academy_petclinic</a:t>
            </a:r>
          </a:p>
          <a:p>
            <a:pPr marL="342900" indent="-342900">
              <a:buFont typeface="Arial" panose="020B0604020202020204" pitchFamily="34" charset="0"/>
              <a:buChar char="•"/>
            </a:pPr>
            <a:r>
              <a:rPr lang="en-US" sz="2400" dirty="0"/>
              <a:t>Please note it can take a few minutes for the application to start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0949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6 Activities:</a:t>
            </a:r>
            <a:br>
              <a:rPr lang="en-US" dirty="0"/>
            </a:br>
            <a:br>
              <a:rPr lang="en-US" dirty="0"/>
            </a:br>
            <a:r>
              <a:rPr lang="en-US" dirty="0"/>
              <a:t>Containers with Docker</a:t>
            </a:r>
          </a:p>
        </p:txBody>
      </p:sp>
    </p:spTree>
    <p:extLst>
      <p:ext uri="{BB962C8B-B14F-4D97-AF65-F5344CB8AC3E}">
        <p14:creationId xmlns:p14="http://schemas.microsoft.com/office/powerpoint/2010/main" val="390699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4801314"/>
          </a:xfrm>
          <a:prstGeom prst="rect">
            <a:avLst/>
          </a:prstGeom>
          <a:noFill/>
        </p:spPr>
        <p:txBody>
          <a:bodyPr wrap="square" rtlCol="0">
            <a:spAutoFit/>
          </a:bodyPr>
          <a:lstStyle/>
          <a:p>
            <a:pPr marL="457200" indent="-457200">
              <a:buFont typeface="Arial" panose="020B0604020202020204" pitchFamily="34" charset="0"/>
              <a:buChar char="•"/>
            </a:pPr>
            <a:r>
              <a:rPr lang="en-US" sz="2400" dirty="0"/>
              <a:t>Docker is an open platform for developers and sysadmins to build, ship, and run distributed applications</a:t>
            </a:r>
          </a:p>
          <a:p>
            <a:pPr marL="457200" indent="-457200">
              <a:buFont typeface="Arial" panose="020B0604020202020204" pitchFamily="34" charset="0"/>
              <a:buChar char="•"/>
            </a:pPr>
            <a:endParaRPr lang="en-US" sz="1100" dirty="0"/>
          </a:p>
          <a:p>
            <a:pPr marL="457200" indent="-457200">
              <a:buFont typeface="Arial" panose="020B0604020202020204" pitchFamily="34" charset="0"/>
              <a:buChar char="•"/>
            </a:pPr>
            <a:r>
              <a:rPr lang="en-US" sz="2400" dirty="0"/>
              <a:t>Consisting of Docker Engine, a portable, lightweight runtime and packaging tool, and Docker Hub, a cloud service for sharing applications and automating workflows</a:t>
            </a:r>
          </a:p>
          <a:p>
            <a:pPr marL="457200" indent="-457200">
              <a:buFont typeface="Arial" panose="020B0604020202020204" pitchFamily="34" charset="0"/>
              <a:buChar char="•"/>
            </a:pPr>
            <a:endParaRPr lang="en-US" sz="1100" dirty="0"/>
          </a:p>
          <a:p>
            <a:pPr marL="457200" indent="-457200">
              <a:buFont typeface="Arial" panose="020B0604020202020204" pitchFamily="34" charset="0"/>
              <a:buChar char="•"/>
            </a:pPr>
            <a:r>
              <a:rPr lang="en-US" sz="2400" dirty="0"/>
              <a:t>Docker enables apps to be quickly assembled from components and eliminates the friction between development, QA, and production environments</a:t>
            </a:r>
          </a:p>
          <a:p>
            <a:pPr marL="457200" indent="-457200">
              <a:buFont typeface="Arial" panose="020B0604020202020204" pitchFamily="34" charset="0"/>
              <a:buChar char="•"/>
            </a:pPr>
            <a:endParaRPr lang="en-US" sz="1100" dirty="0"/>
          </a:p>
          <a:p>
            <a:pPr marL="457200" indent="-457200">
              <a:buFont typeface="Arial" panose="020B0604020202020204" pitchFamily="34" charset="0"/>
              <a:buChar char="•"/>
            </a:pPr>
            <a:r>
              <a:rPr lang="en-US" sz="2400" dirty="0"/>
              <a:t>As a result, IT can ship faster and run the same app, unchanged, on laptops, data center VMs, and any cloud</a:t>
            </a:r>
            <a:endParaRPr lang="en-US" sz="3600" dirty="0"/>
          </a:p>
        </p:txBody>
      </p:sp>
    </p:spTree>
    <p:extLst>
      <p:ext uri="{BB962C8B-B14F-4D97-AF65-F5344CB8AC3E}">
        <p14:creationId xmlns:p14="http://schemas.microsoft.com/office/powerpoint/2010/main" val="1847172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Pre-Requisite</a:t>
            </a:r>
          </a:p>
        </p:txBody>
      </p:sp>
      <p:sp>
        <p:nvSpPr>
          <p:cNvPr id="4" name="TextBox 3">
            <a:hlinkClick r:id="rId2" action="ppaction://hlinkfile"/>
          </p:cNvPr>
          <p:cNvSpPr txBox="1"/>
          <p:nvPr/>
        </p:nvSpPr>
        <p:spPr>
          <a:xfrm>
            <a:off x="616688" y="1360965"/>
            <a:ext cx="7740503"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t>You are required to sign up to Docker Hub at </a:t>
            </a:r>
            <a:r>
              <a:rPr lang="en-US" sz="2400" dirty="0">
                <a:hlinkClick r:id="rId3"/>
              </a:rPr>
              <a:t>https://hub.docker.com/</a:t>
            </a:r>
            <a:endParaRPr lang="en-US" sz="2400" dirty="0"/>
          </a:p>
          <a:p>
            <a:pPr marL="457200" indent="-457200">
              <a:buFont typeface="Arial" panose="020B0604020202020204" pitchFamily="34" charset="0"/>
              <a:buChar char="•"/>
            </a:pPr>
            <a:r>
              <a:rPr lang="en-US" sz="2400" dirty="0"/>
              <a:t>You will push your built docker images to your public docker registry</a:t>
            </a:r>
          </a:p>
          <a:p>
            <a:pPr marL="457200" indent="-457200">
              <a:buFont typeface="Arial" panose="020B0604020202020204" pitchFamily="34" charset="0"/>
              <a:buChar char="•"/>
            </a:pPr>
            <a:r>
              <a:rPr lang="en-US" sz="2400" dirty="0"/>
              <a:t>You will need to provide Jenkins with the credentials of your Docker Hub account</a:t>
            </a:r>
          </a:p>
          <a:p>
            <a:pPr marL="457200" indent="-457200">
              <a:buFont typeface="Arial" panose="020B0604020202020204" pitchFamily="34" charset="0"/>
              <a:buChar char="•"/>
            </a:pPr>
            <a:r>
              <a:rPr lang="en-US" sz="2400" dirty="0"/>
              <a:t>If you already have an account, you don't need to follow this step</a:t>
            </a:r>
          </a:p>
          <a:p>
            <a:pPr marL="457200" indent="-457200">
              <a:buFont typeface="Arial" panose="020B0604020202020204" pitchFamily="34" charset="0"/>
              <a:buChar char="•"/>
            </a:pPr>
            <a:r>
              <a:rPr lang="en-US" sz="2400" dirty="0"/>
              <a:t>If you don't, sign up with a username, email address and password and make a note of these values </a:t>
            </a:r>
          </a:p>
        </p:txBody>
      </p:sp>
    </p:spTree>
    <p:extLst>
      <p:ext uri="{BB962C8B-B14F-4D97-AF65-F5344CB8AC3E}">
        <p14:creationId xmlns:p14="http://schemas.microsoft.com/office/powerpoint/2010/main" val="302452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Add Docker Credentials To Jenkin</a:t>
            </a:r>
          </a:p>
        </p:txBody>
      </p:sp>
      <p:sp>
        <p:nvSpPr>
          <p:cNvPr id="5" name="TextBox 4"/>
          <p:cNvSpPr txBox="1"/>
          <p:nvPr/>
        </p:nvSpPr>
        <p:spPr>
          <a:xfrm>
            <a:off x="616688" y="1297167"/>
            <a:ext cx="774050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 a browser and got to  at http://&lt;public IP&gt;/</a:t>
            </a:r>
            <a:r>
              <a:rPr lang="en-US" sz="2800" dirty="0" err="1"/>
              <a:t>jenkins</a:t>
            </a:r>
            <a:endParaRPr lang="en-US" sz="2800" dirty="0"/>
          </a:p>
          <a:p>
            <a:pPr marL="457200" indent="-457200">
              <a:buFont typeface="Arial" panose="020B0604020202020204" pitchFamily="34" charset="0"/>
              <a:buChar char="•"/>
            </a:pPr>
            <a:r>
              <a:rPr lang="en-US" sz="2800" dirty="0"/>
              <a:t>Click on "Credentials" link</a:t>
            </a:r>
          </a:p>
          <a:p>
            <a:pPr marL="457200" indent="-457200">
              <a:buFont typeface="Arial" panose="020B0604020202020204" pitchFamily="34" charset="0"/>
              <a:buChar char="•"/>
            </a:pPr>
            <a:r>
              <a:rPr lang="en-US" sz="2800" dirty="0"/>
              <a:t>Navigate to the "Jenkins" scope</a:t>
            </a:r>
          </a:p>
          <a:p>
            <a:pPr marL="457200" indent="-457200">
              <a:buFont typeface="Arial" panose="020B0604020202020204" pitchFamily="34" charset="0"/>
              <a:buChar char="•"/>
            </a:pPr>
            <a:r>
              <a:rPr lang="en-US" sz="2800" dirty="0"/>
              <a:t>Then navigate to "Global Credentials" -&gt; "Add Credentials "</a:t>
            </a:r>
          </a:p>
          <a:p>
            <a:pPr marL="457200" indent="-457200">
              <a:buFont typeface="Arial" panose="020B0604020202020204" pitchFamily="34" charset="0"/>
              <a:buChar char="•"/>
            </a:pPr>
            <a:endParaRPr lang="en-US" sz="2800" dirty="0"/>
          </a:p>
        </p:txBody>
      </p:sp>
      <p:pic>
        <p:nvPicPr>
          <p:cNvPr id="6" name="Picture 5"/>
          <p:cNvPicPr>
            <a:picLocks noChangeAspect="1"/>
          </p:cNvPicPr>
          <p:nvPr/>
        </p:nvPicPr>
        <p:blipFill>
          <a:blip r:embed="rId2"/>
          <a:stretch>
            <a:fillRect/>
          </a:stretch>
        </p:blipFill>
        <p:spPr>
          <a:xfrm>
            <a:off x="894242" y="4070226"/>
            <a:ext cx="1847850" cy="2095500"/>
          </a:xfrm>
          <a:prstGeom prst="rect">
            <a:avLst/>
          </a:prstGeom>
        </p:spPr>
      </p:pic>
      <p:pic>
        <p:nvPicPr>
          <p:cNvPr id="7" name="Picture 6"/>
          <p:cNvPicPr>
            <a:picLocks noChangeAspect="1"/>
          </p:cNvPicPr>
          <p:nvPr/>
        </p:nvPicPr>
        <p:blipFill>
          <a:blip r:embed="rId3"/>
          <a:stretch>
            <a:fillRect/>
          </a:stretch>
        </p:blipFill>
        <p:spPr>
          <a:xfrm>
            <a:off x="3019646" y="3994026"/>
            <a:ext cx="3352800" cy="2247900"/>
          </a:xfrm>
          <a:prstGeom prst="rect">
            <a:avLst/>
          </a:prstGeom>
        </p:spPr>
      </p:pic>
      <p:pic>
        <p:nvPicPr>
          <p:cNvPr id="8" name="Picture 7"/>
          <p:cNvPicPr>
            <a:picLocks noChangeAspect="1"/>
          </p:cNvPicPr>
          <p:nvPr/>
        </p:nvPicPr>
        <p:blipFill>
          <a:blip r:embed="rId4"/>
          <a:stretch>
            <a:fillRect/>
          </a:stretch>
        </p:blipFill>
        <p:spPr>
          <a:xfrm>
            <a:off x="6626077" y="4405710"/>
            <a:ext cx="2076450" cy="1114425"/>
          </a:xfrm>
          <a:prstGeom prst="rect">
            <a:avLst/>
          </a:prstGeom>
        </p:spPr>
      </p:pic>
    </p:spTree>
    <p:extLst>
      <p:ext uri="{BB962C8B-B14F-4D97-AF65-F5344CB8AC3E}">
        <p14:creationId xmlns:p14="http://schemas.microsoft.com/office/powerpoint/2010/main" val="54982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Docker Credentials To Jenkin</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Ensure that the "Kind" of credentials are "Username with password".</a:t>
            </a:r>
          </a:p>
          <a:p>
            <a:pPr marL="285750" indent="-285750">
              <a:buFont typeface="Arial" panose="020B0604020202020204" pitchFamily="34" charset="0"/>
              <a:buChar char="•"/>
            </a:pPr>
            <a:r>
              <a:rPr lang="en-US" sz="2400" dirty="0"/>
              <a:t>Add your docker username and password  </a:t>
            </a:r>
          </a:p>
          <a:p>
            <a:pPr marL="285750" indent="-285750">
              <a:buFont typeface="Arial" panose="020B0604020202020204" pitchFamily="34" charset="0"/>
              <a:buChar char="•"/>
            </a:pPr>
            <a:r>
              <a:rPr lang="en-US" sz="2400" dirty="0"/>
              <a:t>The description is an optional field to help you identify your credentials easily</a:t>
            </a:r>
          </a:p>
          <a:p>
            <a:pPr marL="457200" indent="-457200">
              <a:buFont typeface="Arial" panose="020B0604020202020204" pitchFamily="34" charset="0"/>
              <a:buChar char="•"/>
            </a:pPr>
            <a:r>
              <a:rPr lang="en-US" sz="2400" dirty="0"/>
              <a:t>Add the ID "docker-credentials".  </a:t>
            </a:r>
            <a:r>
              <a:rPr lang="en-US" sz="2400" b="1" dirty="0"/>
              <a:t>The Module 6 jobs are configured to look for that ID by default</a:t>
            </a:r>
            <a:br>
              <a:rPr lang="en-US" sz="2400" dirty="0"/>
            </a:b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16" y="4040372"/>
            <a:ext cx="8048847" cy="2297002"/>
          </a:xfrm>
          <a:prstGeom prst="rect">
            <a:avLst/>
          </a:prstGeom>
        </p:spPr>
      </p:pic>
    </p:spTree>
    <p:extLst>
      <p:ext uri="{BB962C8B-B14F-4D97-AF65-F5344CB8AC3E}">
        <p14:creationId xmlns:p14="http://schemas.microsoft.com/office/powerpoint/2010/main" val="1711700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Trigger Docker Pipeline</a:t>
            </a: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Access the 'Module 6 - Docker CI' view on your Jenkins instance </a:t>
            </a:r>
          </a:p>
          <a:p>
            <a:r>
              <a:rPr lang="en-US" sz="2400" dirty="0"/>
              <a:t>	http://&lt;public-IP&gt;/jenkins/job/DOA/job/Labs/</a:t>
            </a:r>
          </a:p>
          <a:p>
            <a:r>
              <a:rPr lang="en-US" sz="2400" dirty="0"/>
              <a:t>	job/Module6_Docker/</a:t>
            </a:r>
          </a:p>
          <a:p>
            <a:pPr marL="457200" indent="-457200">
              <a:buFont typeface="Arial" panose="020B0604020202020204" pitchFamily="34" charset="0"/>
              <a:buChar char="•"/>
            </a:pPr>
            <a:r>
              <a:rPr lang="en-US" sz="2400" dirty="0"/>
              <a:t>Click on the "</a:t>
            </a:r>
            <a:r>
              <a:rPr lang="en-US" sz="2400" dirty="0" err="1"/>
              <a:t>Get_Dockerfile</a:t>
            </a:r>
            <a:r>
              <a:rPr lang="en-US" sz="2400" dirty="0"/>
              <a:t>" job so that we can trigger the pipeline</a:t>
            </a:r>
          </a:p>
          <a:p>
            <a:pPr marL="457200" indent="-457200">
              <a:buFont typeface="Arial" panose="020B0604020202020204" pitchFamily="34" charset="0"/>
              <a:buChar char="•"/>
            </a:pPr>
            <a:r>
              <a:rPr lang="en-US" sz="2400" dirty="0"/>
              <a:t>Click on "Build with Parameters"</a:t>
            </a:r>
          </a:p>
          <a:p>
            <a:pPr marL="457200" indent="-457200">
              <a:buFont typeface="Arial" panose="020B0604020202020204" pitchFamily="34" charset="0"/>
              <a:buChar char="•"/>
            </a:pPr>
            <a:r>
              <a:rPr lang="en-US" sz="2400" dirty="0"/>
              <a:t>For the DOCKER_LOGIN parameter select your newly added credentials</a:t>
            </a:r>
          </a:p>
          <a:p>
            <a:pPr marL="457200" indent="-457200">
              <a:buFont typeface="Arial" panose="020B0604020202020204" pitchFamily="34" charset="0"/>
              <a:buChar char="•"/>
            </a:pPr>
            <a:r>
              <a:rPr lang="en-US" sz="2400" dirty="0"/>
              <a:t>Leave the IMAGE_REPO field to the default</a:t>
            </a:r>
          </a:p>
          <a:p>
            <a:pPr marL="457200" indent="-457200">
              <a:buFont typeface="Arial" panose="020B0604020202020204" pitchFamily="34" charset="0"/>
              <a:buChar char="•"/>
            </a:pPr>
            <a:r>
              <a:rPr lang="en-US" sz="2400" dirty="0"/>
              <a:t>The IMAGE_TAG can be changed to something more meaningful to you (e.g. name.surname_tomcat8)</a:t>
            </a:r>
          </a:p>
        </p:txBody>
      </p:sp>
    </p:spTree>
    <p:extLst>
      <p:ext uri="{BB962C8B-B14F-4D97-AF65-F5344CB8AC3E}">
        <p14:creationId xmlns:p14="http://schemas.microsoft.com/office/powerpoint/2010/main" val="128995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Trigger Docker Pipeline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t>Leave the CLAIR_DB field as the default blank value</a:t>
            </a:r>
          </a:p>
          <a:p>
            <a:pPr marL="457200" indent="-457200">
              <a:buFont typeface="Arial" panose="020B0604020202020204" pitchFamily="34" charset="0"/>
              <a:buChar char="•"/>
            </a:pPr>
            <a:r>
              <a:rPr lang="en-US" sz="2400" dirty="0"/>
              <a:t>Once you have verified all the credentials are correct, click on "Build" to trigger the pipeline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8" y="2833444"/>
            <a:ext cx="8112642" cy="3338888"/>
          </a:xfrm>
          <a:prstGeom prst="rect">
            <a:avLst/>
          </a:prstGeom>
        </p:spPr>
      </p:pic>
    </p:spTree>
    <p:extLst>
      <p:ext uri="{BB962C8B-B14F-4D97-AF65-F5344CB8AC3E}">
        <p14:creationId xmlns:p14="http://schemas.microsoft.com/office/powerpoint/2010/main" val="343632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375" y="1307047"/>
            <a:ext cx="6510900" cy="2862322"/>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module, you will be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Configuration Management using Chef</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Containers and Docker</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platform application features</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Perform Operations in cloud</a:t>
            </a:r>
          </a:p>
        </p:txBody>
      </p:sp>
      <p:sp>
        <p:nvSpPr>
          <p:cNvPr id="6" name="Title 5"/>
          <p:cNvSpPr>
            <a:spLocks noGrp="1"/>
          </p:cNvSpPr>
          <p:nvPr>
            <p:ph type="title"/>
          </p:nvPr>
        </p:nvSpPr>
        <p:spPr>
          <a:xfrm>
            <a:off x="1" y="294106"/>
            <a:ext cx="9144000" cy="570285"/>
          </a:xfrm>
        </p:spPr>
        <p:txBody>
          <a:bodyPr/>
          <a:lstStyle/>
          <a:p>
            <a:r>
              <a:rPr lang="en-US" sz="4000" dirty="0">
                <a:solidFill>
                  <a:schemeClr val="tx2">
                    <a:lumMod val="75000"/>
                  </a:schemeClr>
                </a:solidFill>
                <a:latin typeface="Arial" panose="020B0604020202020204" pitchFamily="34" charset="0"/>
                <a:cs typeface="Arial" panose="020B0604020202020204" pitchFamily="34" charset="0"/>
              </a:rPr>
              <a:t>Module Objectives</a:t>
            </a:r>
          </a:p>
        </p:txBody>
      </p:sp>
      <p:grpSp>
        <p:nvGrpSpPr>
          <p:cNvPr id="21" name="Group 20"/>
          <p:cNvGrpSpPr/>
          <p:nvPr/>
        </p:nvGrpSpPr>
        <p:grpSpPr>
          <a:xfrm>
            <a:off x="6925177" y="1307047"/>
            <a:ext cx="1947300" cy="1693309"/>
            <a:chOff x="7196318" y="2301786"/>
            <a:chExt cx="889083" cy="773118"/>
          </a:xfrm>
        </p:grpSpPr>
        <p:pic>
          <p:nvPicPr>
            <p:cNvPr id="1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p:nvGrpSpPr>
          <p:grpSpPr>
            <a:xfrm>
              <a:off x="7402731" y="2301786"/>
              <a:ext cx="543219" cy="620422"/>
              <a:chOff x="1420813" y="2441576"/>
              <a:chExt cx="614362" cy="701675"/>
            </a:xfrm>
          </p:grpSpPr>
          <p:sp>
            <p:nvSpPr>
              <p:cNvPr id="18" name="Freeform 26"/>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9"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0"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5355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Pipeline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29070"/>
            <a:ext cx="8420986"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a:t>Access the pipeline view at </a:t>
            </a:r>
          </a:p>
          <a:p>
            <a:r>
              <a:rPr lang="en-US" sz="2400" dirty="0"/>
              <a:t>	http://&lt;Public-IP&gt;/jenkins/job/DOA/job/Labs/job/</a:t>
            </a:r>
          </a:p>
          <a:p>
            <a:r>
              <a:rPr lang="en-US" sz="2400" dirty="0"/>
              <a:t>	Module6_Docker/view/</a:t>
            </a:r>
            <a:r>
              <a:rPr lang="en-US" sz="2400" dirty="0" err="1"/>
              <a:t>Sample_Docker_CI</a:t>
            </a:r>
            <a:r>
              <a:rPr lang="en-US" sz="2400" dirty="0"/>
              <a:t>/</a:t>
            </a:r>
          </a:p>
          <a:p>
            <a:pPr marL="457200" indent="-457200">
              <a:buFont typeface="Arial" panose="020B0604020202020204" pitchFamily="34" charset="0"/>
              <a:buChar char="•"/>
            </a:pPr>
            <a:r>
              <a:rPr lang="en-US" sz="2400" dirty="0"/>
              <a:t>Steps executed are</a:t>
            </a:r>
          </a:p>
          <a:p>
            <a:pPr marL="914400" lvl="1" indent="-457200">
              <a:buFont typeface="Arial" panose="020B0604020202020204" pitchFamily="34" charset="0"/>
              <a:buChar char="•"/>
            </a:pPr>
            <a:r>
              <a:rPr lang="en-US" sz="2400" dirty="0"/>
              <a:t>Static code analysis on the raw </a:t>
            </a:r>
            <a:r>
              <a:rPr lang="en-US" sz="2400" dirty="0" err="1"/>
              <a:t>Dockerfile</a:t>
            </a:r>
            <a:r>
              <a:rPr lang="en-US" sz="2400" dirty="0"/>
              <a:t> using an external tool called </a:t>
            </a:r>
            <a:r>
              <a:rPr lang="en-US" sz="2400" dirty="0" err="1"/>
              <a:t>Dockerlint</a:t>
            </a:r>
            <a:endParaRPr lang="en-US" sz="2400" dirty="0"/>
          </a:p>
          <a:p>
            <a:pPr marL="914400" lvl="1" indent="-457200">
              <a:buFont typeface="Arial" panose="020B0604020202020204" pitchFamily="34" charset="0"/>
              <a:buChar char="•"/>
            </a:pPr>
            <a:r>
              <a:rPr lang="en-US" sz="2400" dirty="0" err="1"/>
              <a:t>Image_Build</a:t>
            </a:r>
            <a:r>
              <a:rPr lang="en-US" sz="2400" dirty="0"/>
              <a:t> job will build the Tomcat image from scratch</a:t>
            </a:r>
          </a:p>
          <a:p>
            <a:r>
              <a:rPr lang="en-US" sz="2400" dirty="0"/>
              <a:t>	</a:t>
            </a:r>
          </a:p>
          <a:p>
            <a:r>
              <a:rPr lang="en-US" sz="2400" dirty="0"/>
              <a:t>	If the image build fails with the following message: Some 	index files failed to download. Simply rebuild the pipeline 	by triggering the </a:t>
            </a:r>
            <a:r>
              <a:rPr lang="en-US" sz="2400" dirty="0" err="1"/>
              <a:t>Get_Dockerfile</a:t>
            </a:r>
            <a:r>
              <a:rPr lang="en-US" sz="2400" dirty="0"/>
              <a:t> job</a:t>
            </a:r>
          </a:p>
          <a:p>
            <a:r>
              <a:rPr lang="en-US" sz="2400" dirty="0"/>
              <a:t>	It's possible that this issue might occur in the 	</a:t>
            </a:r>
            <a:r>
              <a:rPr lang="en-US" sz="2400" dirty="0" err="1"/>
              <a:t>Container_Test</a:t>
            </a:r>
            <a:r>
              <a:rPr lang="en-US" sz="2400" dirty="0"/>
              <a:t> job as well</a:t>
            </a:r>
          </a:p>
        </p:txBody>
      </p:sp>
    </p:spTree>
    <p:extLst>
      <p:ext uri="{BB962C8B-B14F-4D97-AF65-F5344CB8AC3E}">
        <p14:creationId xmlns:p14="http://schemas.microsoft.com/office/powerpoint/2010/main" val="9669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Pipeline</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a:t>
            </a:r>
            <a:r>
              <a:rPr lang="en-US" sz="2400" dirty="0" err="1"/>
              <a:t>Vulnerability_Scan</a:t>
            </a:r>
            <a:r>
              <a:rPr lang="en-US" sz="2400" dirty="0"/>
              <a:t> job will currently do nothing</a:t>
            </a:r>
          </a:p>
          <a:p>
            <a:pPr marL="457200" indent="-457200">
              <a:buFont typeface="Arial" panose="020B0604020202020204" pitchFamily="34" charset="0"/>
              <a:buChar char="•"/>
            </a:pPr>
            <a:r>
              <a:rPr lang="en-US" sz="2400" dirty="0"/>
              <a:t>The </a:t>
            </a:r>
            <a:r>
              <a:rPr lang="en-US" sz="2400" dirty="0" err="1"/>
              <a:t>Image_Test</a:t>
            </a:r>
            <a:r>
              <a:rPr lang="en-US" sz="2400" dirty="0"/>
              <a:t> and </a:t>
            </a:r>
            <a:r>
              <a:rPr lang="en-US" sz="2400" dirty="0" err="1"/>
              <a:t>Container_Test</a:t>
            </a:r>
            <a:r>
              <a:rPr lang="en-US" sz="2400" dirty="0"/>
              <a:t> jobs will build a testing image and run some standard tests against it, defined in our </a:t>
            </a:r>
            <a:r>
              <a:rPr lang="en-US" sz="2400" dirty="0" err="1"/>
              <a:t>Dockerfile</a:t>
            </a:r>
            <a:r>
              <a:rPr lang="en-US" sz="2400" dirty="0"/>
              <a:t> repository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Once we have passed all stages in the pipeline up to now, we will push our built and tested image to Docker Hub using the credentials provided in the </a:t>
            </a:r>
            <a:r>
              <a:rPr lang="en-US" sz="2400" dirty="0" err="1"/>
              <a:t>Image_Push</a:t>
            </a:r>
            <a:r>
              <a:rPr lang="en-US" sz="2400" dirty="0"/>
              <a:t> job</a:t>
            </a:r>
          </a:p>
          <a:p>
            <a:pPr marL="457200" indent="-457200">
              <a:buFont typeface="Arial" panose="020B0604020202020204" pitchFamily="34" charset="0"/>
              <a:buChar char="•"/>
            </a:pPr>
            <a:r>
              <a:rPr lang="en-US" sz="2400" dirty="0"/>
              <a:t>Finally, we pull the image we just pushed from Docker Hub and run it in a container in the </a:t>
            </a:r>
            <a:r>
              <a:rPr lang="en-US" sz="2400" dirty="0" err="1"/>
              <a:t>Container_Deploy</a:t>
            </a:r>
            <a:r>
              <a:rPr lang="en-US" sz="2400" dirty="0"/>
              <a:t> job</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63161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Ensure Pushed Image in Docker Hub</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Once the </a:t>
            </a:r>
            <a:r>
              <a:rPr lang="en-US" sz="2400" dirty="0" err="1"/>
              <a:t>Image_Push</a:t>
            </a:r>
            <a:r>
              <a:rPr lang="en-US" sz="2400" dirty="0"/>
              <a:t> job has completed, log onto Docker Hub using your credentials</a:t>
            </a:r>
          </a:p>
          <a:p>
            <a:pPr marL="457200" indent="-457200">
              <a:buFont typeface="Arial" panose="020B0604020202020204" pitchFamily="34" charset="0"/>
              <a:buChar char="•"/>
            </a:pPr>
            <a:r>
              <a:rPr lang="en-US" sz="2400" dirty="0"/>
              <a:t>You should be able to see a list of "Repositories" where you will see an image with a tag in the form: </a:t>
            </a:r>
            <a:r>
              <a:rPr lang="en-US" sz="2400" dirty="0" err="1"/>
              <a:t>dockerhub_username</a:t>
            </a:r>
            <a:r>
              <a:rPr lang="en-US" sz="2400" dirty="0"/>
              <a:t>/</a:t>
            </a:r>
            <a:r>
              <a:rPr lang="en-US" sz="2400" dirty="0" err="1"/>
              <a:t>tag_that_you_provided</a:t>
            </a:r>
            <a:endParaRPr lang="en-US" sz="2400" dirty="0"/>
          </a:p>
          <a:p>
            <a:pPr marL="457200" indent="-457200">
              <a:buFont typeface="Arial" panose="020B0604020202020204" pitchFamily="34" charset="0"/>
              <a:buChar char="•"/>
            </a:pPr>
            <a:r>
              <a:rPr lang="en-US" sz="2400" dirty="0"/>
              <a:t>When you click on "Details", you will be able to see further information about the image</a:t>
            </a:r>
          </a:p>
          <a:p>
            <a:pPr marL="457200" indent="-457200">
              <a:buFont typeface="Arial" panose="020B0604020202020204" pitchFamily="34" charset="0"/>
              <a:buChar char="•"/>
            </a:pPr>
            <a:r>
              <a:rPr lang="en-US" sz="2400" dirty="0"/>
              <a:t>The </a:t>
            </a:r>
            <a:r>
              <a:rPr lang="en-US" sz="2400" dirty="0" err="1"/>
              <a:t>Container_Deploy</a:t>
            </a:r>
            <a:r>
              <a:rPr lang="en-US" sz="2400" dirty="0"/>
              <a:t> job will pull the above pushed job and run it as a container</a:t>
            </a:r>
          </a:p>
          <a:p>
            <a:pPr marL="457200" indent="-457200">
              <a:buFont typeface="Arial" panose="020B0604020202020204" pitchFamily="34" charset="0"/>
              <a:buChar char="•"/>
            </a:pPr>
            <a:r>
              <a:rPr lang="en-US" sz="2400" dirty="0"/>
              <a:t>The final job (optional) in the pipeline, </a:t>
            </a:r>
            <a:r>
              <a:rPr lang="en-US" sz="2400" dirty="0" err="1"/>
              <a:t>Container_Cleanup</a:t>
            </a:r>
            <a:r>
              <a:rPr lang="en-US" sz="2400" dirty="0"/>
              <a:t>, is used to delete the containers we just deployed</a:t>
            </a:r>
          </a:p>
        </p:txBody>
      </p:sp>
    </p:spTree>
    <p:extLst>
      <p:ext uri="{BB962C8B-B14F-4D97-AF65-F5344CB8AC3E}">
        <p14:creationId xmlns:p14="http://schemas.microsoft.com/office/powerpoint/2010/main" val="212609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Optional Step To Use Docker Image</a:t>
            </a:r>
          </a:p>
        </p:txBody>
      </p:sp>
      <p:sp>
        <p:nvSpPr>
          <p:cNvPr id="4" name="TextBox 3">
            <a:hlinkClick r:id="rId2" action="ppaction://hlinkfile"/>
          </p:cNvPr>
          <p:cNvSpPr txBox="1"/>
          <p:nvPr/>
        </p:nvSpPr>
        <p:spPr>
          <a:xfrm>
            <a:off x="616688" y="1360965"/>
            <a:ext cx="7740503" cy="1569660"/>
          </a:xfrm>
          <a:prstGeom prst="rect">
            <a:avLst/>
          </a:prstGeom>
          <a:noFill/>
        </p:spPr>
        <p:txBody>
          <a:bodyPr wrap="square" rtlCol="0">
            <a:spAutoFit/>
          </a:bodyPr>
          <a:lstStyle/>
          <a:p>
            <a:pPr marL="457200" indent="-457200">
              <a:buFont typeface="Arial" panose="020B0604020202020204" pitchFamily="34" charset="0"/>
              <a:buChar char="•"/>
            </a:pPr>
            <a:r>
              <a:rPr lang="en-US" sz="2400" dirty="0"/>
              <a:t>This step has to be done before deleting the image</a:t>
            </a:r>
          </a:p>
          <a:p>
            <a:pPr marL="457200" indent="-457200">
              <a:buFont typeface="Arial" panose="020B0604020202020204" pitchFamily="34" charset="0"/>
              <a:buChar char="•"/>
            </a:pPr>
            <a:r>
              <a:rPr lang="en-US" sz="2400" dirty="0"/>
              <a:t>You can open docker application on your machine</a:t>
            </a:r>
          </a:p>
          <a:p>
            <a:pPr marL="457200" indent="-457200">
              <a:buFont typeface="Arial" panose="020B0604020202020204" pitchFamily="34" charset="0"/>
              <a:buChar char="•"/>
            </a:pPr>
            <a:r>
              <a:rPr lang="en-US" sz="2400" dirty="0"/>
              <a:t>Pull the newly created image using </a:t>
            </a:r>
            <a:r>
              <a:rPr lang="en-US" sz="2400" dirty="0" err="1"/>
              <a:t>Kitematic</a:t>
            </a:r>
            <a:r>
              <a:rPr lang="en-US" sz="2400" dirty="0"/>
              <a:t> application</a:t>
            </a:r>
          </a:p>
          <a:p>
            <a:pPr marL="457200" indent="-457200">
              <a:buFont typeface="Arial" panose="020B0604020202020204" pitchFamily="34" charset="0"/>
              <a:buChar char="•"/>
            </a:pPr>
            <a:r>
              <a:rPr lang="en-US" sz="2400" dirty="0"/>
              <a:t>Open tomcat using browser </a:t>
            </a:r>
          </a:p>
        </p:txBody>
      </p:sp>
    </p:spTree>
    <p:extLst>
      <p:ext uri="{BB962C8B-B14F-4D97-AF65-F5344CB8AC3E}">
        <p14:creationId xmlns:p14="http://schemas.microsoft.com/office/powerpoint/2010/main" val="654227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3</a:t>
            </a:r>
          </a:p>
        </p:txBody>
      </p:sp>
      <p:sp>
        <p:nvSpPr>
          <p:cNvPr id="3" name="Title 107"/>
          <p:cNvSpPr txBox="1">
            <a:spLocks/>
          </p:cNvSpPr>
          <p:nvPr/>
        </p:nvSpPr>
        <p:spPr>
          <a:xfrm>
            <a:off x="1158949" y="2526037"/>
            <a:ext cx="7517217"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7 Activities:</a:t>
            </a:r>
            <a:br>
              <a:rPr lang="en-US" dirty="0"/>
            </a:br>
            <a:br>
              <a:rPr lang="en-US" dirty="0"/>
            </a:br>
            <a:r>
              <a:rPr lang="en-US" dirty="0"/>
              <a:t>Platform Application Features</a:t>
            </a:r>
          </a:p>
        </p:txBody>
      </p:sp>
    </p:spTree>
    <p:extLst>
      <p:ext uri="{BB962C8B-B14F-4D97-AF65-F5344CB8AC3E}">
        <p14:creationId xmlns:p14="http://schemas.microsoft.com/office/powerpoint/2010/main" val="876182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a:hlinkClick r:id="rId2" action="ppaction://hlinkfile"/>
          </p:cNvPr>
          <p:cNvSpPr txBox="1"/>
          <p:nvPr/>
        </p:nvSpPr>
        <p:spPr>
          <a:xfrm>
            <a:off x="616688" y="1360965"/>
            <a:ext cx="774050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AWS </a:t>
            </a:r>
            <a:r>
              <a:rPr lang="en-US" sz="2400" dirty="0" err="1"/>
              <a:t>CloudFormation</a:t>
            </a:r>
            <a:r>
              <a:rPr lang="en-US" sz="2400" dirty="0"/>
              <a:t> is a service that helps us model and set up our Amazon Web Services resources so that we can spend less time managing those resources and more time focusing on our applications that run in AWS</a:t>
            </a:r>
          </a:p>
          <a:p>
            <a:pPr marL="285750" indent="-285750">
              <a:buFont typeface="Arial" panose="020B0604020202020204" pitchFamily="34" charset="0"/>
              <a:buChar char="•"/>
            </a:pPr>
            <a:r>
              <a:rPr lang="en-US" sz="2400" dirty="0"/>
              <a:t>We create a template that describes all the AWS resources that we need (like Amazon EC2 instances or Amazon RDS DB instances), and AWS </a:t>
            </a:r>
            <a:r>
              <a:rPr lang="en-US" sz="2400" dirty="0" err="1"/>
              <a:t>CloudFormation</a:t>
            </a:r>
            <a:r>
              <a:rPr lang="en-US" sz="2400" dirty="0"/>
              <a:t> takes care of provisioning and configuring those resources</a:t>
            </a:r>
          </a:p>
        </p:txBody>
      </p:sp>
    </p:spTree>
    <p:extLst>
      <p:ext uri="{BB962C8B-B14F-4D97-AF65-F5344CB8AC3E}">
        <p14:creationId xmlns:p14="http://schemas.microsoft.com/office/powerpoint/2010/main" val="58203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Machine Images (AMI)</a:t>
            </a:r>
          </a:p>
        </p:txBody>
      </p:sp>
      <p:sp>
        <p:nvSpPr>
          <p:cNvPr id="3" name="TextBox 2">
            <a:hlinkClick r:id="rId2" action="ppaction://hlinkfile"/>
          </p:cNvPr>
          <p:cNvSpPr txBox="1"/>
          <p:nvPr/>
        </p:nvSpPr>
        <p:spPr>
          <a:xfrm>
            <a:off x="616688" y="1360965"/>
            <a:ext cx="7740503"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Available AMIs are visible by clicking the </a:t>
            </a:r>
          </a:p>
          <a:p>
            <a:r>
              <a:rPr lang="en-US" sz="2400" dirty="0"/>
              <a:t>	IMAGE -&gt; AMIs link in left panel in EC2 Dashboard of 	AWS Console - Select Owned by me dropdown </a:t>
            </a:r>
          </a:p>
          <a:p>
            <a:r>
              <a:rPr lang="en-US" sz="2400" dirty="0"/>
              <a:t>	-&gt;Select 'Public Images'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0" y="3208341"/>
            <a:ext cx="8357190" cy="2652889"/>
          </a:xfrm>
          <a:prstGeom prst="rect">
            <a:avLst/>
          </a:prstGeom>
        </p:spPr>
      </p:pic>
    </p:spTree>
    <p:extLst>
      <p:ext uri="{BB962C8B-B14F-4D97-AF65-F5344CB8AC3E}">
        <p14:creationId xmlns:p14="http://schemas.microsoft.com/office/powerpoint/2010/main" val="405679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Create the Initial Stack </a:t>
            </a:r>
          </a:p>
          <a:p>
            <a:pPr marL="285750" indent="-285750">
              <a:buFont typeface="Arial" panose="020B0604020202020204" pitchFamily="34" charset="0"/>
              <a:buChar char="•"/>
            </a:pPr>
            <a:r>
              <a:rPr lang="en-US" sz="2800" dirty="0"/>
              <a:t>The "Tomcat_7.json" template file is available inside the </a:t>
            </a:r>
            <a:r>
              <a:rPr lang="en-US" sz="2800" dirty="0" err="1"/>
              <a:t>Lab_Modules</a:t>
            </a:r>
            <a:r>
              <a:rPr lang="en-US" sz="2800" dirty="0"/>
              <a:t>/Module_7 folder in the </a:t>
            </a:r>
            <a:r>
              <a:rPr lang="en-US" sz="2800" dirty="0" err="1"/>
              <a:t>adop</a:t>
            </a:r>
            <a:r>
              <a:rPr lang="en-US" sz="2800" dirty="0"/>
              <a:t>-</a:t>
            </a:r>
            <a:r>
              <a:rPr lang="en-US" sz="2800" dirty="0" err="1"/>
              <a:t>doa</a:t>
            </a:r>
            <a:r>
              <a:rPr lang="en-US" sz="2800" dirty="0"/>
              <a:t>-materials repository</a:t>
            </a:r>
          </a:p>
          <a:p>
            <a:pPr marL="285750" indent="-285750">
              <a:buFont typeface="Arial" panose="020B0604020202020204" pitchFamily="34" charset="0"/>
              <a:buChar char="•"/>
            </a:pPr>
            <a:r>
              <a:rPr lang="en-US" sz="2800" dirty="0"/>
              <a:t>Edit this file to change the Instance Name of the Instance to be launched from this file</a:t>
            </a:r>
          </a:p>
          <a:p>
            <a:pPr marL="285750" indent="-285750">
              <a:buFont typeface="Arial" panose="020B0604020202020204" pitchFamily="34" charset="0"/>
              <a:buChar char="•"/>
            </a:pPr>
            <a:r>
              <a:rPr lang="en-US" sz="2800" dirty="0"/>
              <a:t>The name of our instance will be governed by the text in the "Value" field of Tags section of "</a:t>
            </a:r>
            <a:r>
              <a:rPr lang="en-US" sz="2800" dirty="0" err="1"/>
              <a:t>WebServerGroup</a:t>
            </a:r>
            <a:r>
              <a:rPr lang="en-US" sz="2800" dirty="0"/>
              <a:t>" resource in our template file</a:t>
            </a:r>
          </a:p>
        </p:txBody>
      </p:sp>
    </p:spTree>
    <p:extLst>
      <p:ext uri="{BB962C8B-B14F-4D97-AF65-F5344CB8AC3E}">
        <p14:creationId xmlns:p14="http://schemas.microsoft.com/office/powerpoint/2010/main" val="3758497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5078313"/>
          </a:xfrm>
          <a:prstGeom prst="rect">
            <a:avLst/>
          </a:prstGeom>
          <a:noFill/>
        </p:spPr>
        <p:txBody>
          <a:bodyPr wrap="square" rtlCol="0">
            <a:spAutoFit/>
          </a:bodyPr>
          <a:lstStyle/>
          <a:p>
            <a:r>
              <a:rPr lang="en-US" sz="2400" dirty="0"/>
              <a:t>"Tags" : [ </a:t>
            </a:r>
          </a:p>
          <a:p>
            <a:r>
              <a:rPr lang="en-US" sz="2400" dirty="0"/>
              <a:t>    {</a:t>
            </a:r>
          </a:p>
          <a:p>
            <a:r>
              <a:rPr lang="en-US" sz="2400" dirty="0"/>
              <a:t>        "Key" : "Name",</a:t>
            </a:r>
          </a:p>
          <a:p>
            <a:r>
              <a:rPr lang="en-US" sz="2400" dirty="0"/>
              <a:t>        "Value" : "Academy-Module7-Tomcat7",</a:t>
            </a:r>
          </a:p>
          <a:p>
            <a:r>
              <a:rPr lang="en-US" sz="2400" dirty="0"/>
              <a:t>        "</a:t>
            </a:r>
            <a:r>
              <a:rPr lang="en-US" sz="2400" dirty="0" err="1"/>
              <a:t>PropagateAtLaunch</a:t>
            </a:r>
            <a:r>
              <a:rPr lang="en-US" sz="2400" dirty="0"/>
              <a:t>" : "true“</a:t>
            </a:r>
          </a:p>
          <a:p>
            <a:r>
              <a:rPr lang="en-US" sz="2400" dirty="0"/>
              <a:t>    }</a:t>
            </a:r>
          </a:p>
          <a:p>
            <a:r>
              <a:rPr lang="en-US" sz="2400" dirty="0"/>
              <a:t>]</a:t>
            </a:r>
          </a:p>
          <a:p>
            <a:endParaRPr lang="en-US" sz="2400" dirty="0"/>
          </a:p>
          <a:p>
            <a:pPr marL="285750" indent="-285750">
              <a:buFont typeface="Arial" panose="020B0604020202020204" pitchFamily="34" charset="0"/>
              <a:buChar char="•"/>
            </a:pPr>
            <a:r>
              <a:rPr lang="en-US" sz="2400" dirty="0"/>
              <a:t>Note Down Following</a:t>
            </a:r>
          </a:p>
          <a:p>
            <a:pPr marL="285750" indent="-285750">
              <a:buFont typeface="Arial" panose="020B0604020202020204" pitchFamily="34" charset="0"/>
              <a:buChar char="•"/>
            </a:pPr>
            <a:r>
              <a:rPr lang="en-US" sz="2400" dirty="0" err="1"/>
              <a:t>VpcID</a:t>
            </a:r>
            <a:r>
              <a:rPr lang="en-US" sz="2400" dirty="0"/>
              <a:t> and </a:t>
            </a:r>
            <a:r>
              <a:rPr lang="en-US" sz="2400" dirty="0" err="1"/>
              <a:t>PublicSubnetID</a:t>
            </a:r>
            <a:r>
              <a:rPr lang="en-US" sz="2400" dirty="0"/>
              <a:t> of your DevOps Academy stack </a:t>
            </a:r>
          </a:p>
          <a:p>
            <a:pPr lvl="1"/>
            <a:r>
              <a:rPr lang="en-US" sz="2000" dirty="0"/>
              <a:t>You can get either value by looking at your </a:t>
            </a:r>
            <a:r>
              <a:rPr lang="en-US" sz="2000" dirty="0" err="1"/>
              <a:t>CloudFormation</a:t>
            </a:r>
            <a:r>
              <a:rPr lang="en-US" sz="2000" dirty="0"/>
              <a:t> stack and choosing the "Resources" tab, then looking for "</a:t>
            </a:r>
            <a:r>
              <a:rPr lang="en-US" sz="2000" dirty="0" err="1"/>
              <a:t>PublicSubnet</a:t>
            </a:r>
            <a:r>
              <a:rPr lang="en-US" sz="2000" dirty="0"/>
              <a:t>" and "</a:t>
            </a:r>
            <a:r>
              <a:rPr lang="en-US" sz="2000" dirty="0" err="1"/>
              <a:t>Vpc</a:t>
            </a:r>
            <a:r>
              <a:rPr lang="en-US" sz="2000" dirty="0"/>
              <a: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11856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Log in to the AWS console and navigate to the </a:t>
            </a:r>
            <a:r>
              <a:rPr lang="en-US" sz="2400" dirty="0" err="1"/>
              <a:t>CloudFormation</a:t>
            </a:r>
            <a:r>
              <a:rPr lang="en-US" sz="2400" dirty="0"/>
              <a:t> service.</a:t>
            </a:r>
          </a:p>
          <a:p>
            <a:pPr marL="285750" indent="-285750">
              <a:buFont typeface="Arial" panose="020B0604020202020204" pitchFamily="34" charset="0"/>
              <a:buChar char="•"/>
            </a:pPr>
            <a:r>
              <a:rPr lang="en-US" sz="2400" dirty="0"/>
              <a:t>Click "Create Stack"</a:t>
            </a:r>
          </a:p>
          <a:p>
            <a:pPr marL="285750" indent="-285750">
              <a:buFont typeface="Arial" panose="020B0604020202020204" pitchFamily="34" charset="0"/>
              <a:buChar char="•"/>
            </a:pPr>
            <a:r>
              <a:rPr lang="en-US" sz="2400" dirty="0"/>
              <a:t>On the Create A New Stack screen</a:t>
            </a:r>
          </a:p>
          <a:p>
            <a:pPr marL="742950" lvl="1" indent="-285750">
              <a:buFont typeface="Arial" panose="020B0604020202020204" pitchFamily="34" charset="0"/>
              <a:buChar char="•"/>
            </a:pPr>
            <a:r>
              <a:rPr lang="en-US" sz="2400" dirty="0"/>
              <a:t>Select Upload template file and browse to the file "Tomcat_7.json", and then click Next Step</a:t>
            </a:r>
          </a:p>
          <a:p>
            <a:pPr marL="742950" lvl="1" indent="-285750">
              <a:buFont typeface="Arial" panose="020B0604020202020204" pitchFamily="34" charset="0"/>
              <a:buChar char="•"/>
            </a:pPr>
            <a:r>
              <a:rPr lang="en-US" sz="2400" dirty="0"/>
              <a:t>On the next screen enter the stack details</a:t>
            </a:r>
          </a:p>
          <a:p>
            <a:pPr marL="1200150" lvl="2" indent="-285750">
              <a:buFont typeface="Arial" panose="020B0604020202020204" pitchFamily="34" charset="0"/>
              <a:buChar char="•"/>
            </a:pPr>
            <a:r>
              <a:rPr lang="en-US" sz="2400" dirty="0"/>
              <a:t>Type a unique text in the Name box to avoid conflicts with other stack</a:t>
            </a:r>
          </a:p>
          <a:p>
            <a:pPr marL="742950" lvl="1" indent="-285750">
              <a:buFont typeface="Arial" panose="020B0604020202020204" pitchFamily="34" charset="0"/>
              <a:buChar char="•"/>
            </a:pPr>
            <a:r>
              <a:rPr lang="en-US" sz="2400" dirty="0"/>
              <a:t>Select the same key-pair that you used to create your DevOps Academy stack</a:t>
            </a:r>
          </a:p>
          <a:p>
            <a:pPr marL="285750" indent="-285750">
              <a:buFont typeface="Arial" panose="020B0604020202020204" pitchFamily="34" charset="0"/>
              <a:buChar char="•"/>
            </a:pPr>
            <a:r>
              <a:rPr lang="en-US" sz="2400" dirty="0"/>
              <a:t>Select the </a:t>
            </a:r>
            <a:r>
              <a:rPr lang="en-US" sz="2400" dirty="0" err="1"/>
              <a:t>VpcID</a:t>
            </a:r>
            <a:r>
              <a:rPr lang="en-US" sz="2400" dirty="0"/>
              <a:t> and </a:t>
            </a:r>
            <a:r>
              <a:rPr lang="en-US" sz="2400" dirty="0" err="1"/>
              <a:t>PublicSubnetID</a:t>
            </a:r>
            <a:r>
              <a:rPr lang="en-US" sz="2400" dirty="0"/>
              <a:t> of your DevOps Academy stack from the list of options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173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07"/>
          <p:cNvSpPr>
            <a:spLocks noGrp="1"/>
          </p:cNvSpPr>
          <p:nvPr>
            <p:ph type="title"/>
          </p:nvPr>
        </p:nvSpPr>
        <p:spPr>
          <a:xfrm>
            <a:off x="1158950" y="2526037"/>
            <a:ext cx="7028120" cy="1833307"/>
          </a:xfrm>
        </p:spPr>
        <p:txBody>
          <a:bodyPr/>
          <a:lstStyle/>
          <a:p>
            <a:r>
              <a:rPr lang="en-US" sz="4000" dirty="0">
                <a:latin typeface="Arial" panose="020B0604020202020204" pitchFamily="34" charset="0"/>
                <a:cs typeface="Arial" panose="020B0604020202020204" pitchFamily="34" charset="0"/>
              </a:rPr>
              <a:t>Module 5 Activities:</a:t>
            </a:r>
            <a:br>
              <a:rPr lang="en-US" sz="4000" dirty="0">
                <a:latin typeface="Arial" panose="020B0604020202020204" pitchFamily="34" charset="0"/>
                <a:cs typeface="Arial" panose="020B0604020202020204" pitchFamily="34" charset="0"/>
              </a:rPr>
            </a:br>
            <a:br>
              <a:rPr lang="en-US" dirty="0"/>
            </a:br>
            <a:r>
              <a:rPr lang="en-US" sz="4000" dirty="0">
                <a:latin typeface="Arial" panose="020B0604020202020204" pitchFamily="34" charset="0"/>
                <a:cs typeface="Arial" panose="020B0604020202020204" pitchFamily="34" charset="0"/>
              </a:rPr>
              <a:t>Convergent Configuration Management Using Chef</a:t>
            </a:r>
          </a:p>
        </p:txBody>
      </p:sp>
      <p:sp>
        <p:nvSpPr>
          <p:cNvPr id="2" name="TextBox 1"/>
          <p:cNvSpPr txBox="1"/>
          <p:nvPr/>
        </p:nvSpPr>
        <p:spPr>
          <a:xfrm>
            <a:off x="531628" y="1584251"/>
            <a:ext cx="807011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618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Stack With Tomcat 7</a:t>
            </a:r>
          </a:p>
        </p:txBody>
      </p:sp>
      <p:sp>
        <p:nvSpPr>
          <p:cNvPr id="3" name="TextBox 2">
            <a:hlinkClick r:id="rId2" action="ppaction://hlinkfile"/>
          </p:cNvPr>
          <p:cNvSpPr txBox="1"/>
          <p:nvPr/>
        </p:nvSpPr>
        <p:spPr>
          <a:xfrm>
            <a:off x="616688" y="1360965"/>
            <a:ext cx="774050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Find the availability zone of your stack from Dashboard -&gt; AWS VPC -&gt; Subnets, filtering using your VPC ID and replace the default value</a:t>
            </a:r>
          </a:p>
          <a:p>
            <a:pPr marL="285750" indent="-285750">
              <a:buFont typeface="Arial" panose="020B0604020202020204" pitchFamily="34" charset="0"/>
              <a:buChar char="•"/>
            </a:pPr>
            <a:r>
              <a:rPr lang="en-US" sz="2400" dirty="0"/>
              <a:t>Click Next</a:t>
            </a:r>
          </a:p>
          <a:p>
            <a:pPr marL="285750" indent="-285750">
              <a:buFont typeface="Arial" panose="020B0604020202020204" pitchFamily="34" charset="0"/>
              <a:buChar char="•"/>
            </a:pPr>
            <a:r>
              <a:rPr lang="en-US" sz="2400" dirty="0"/>
              <a:t>Tag the stack with "</a:t>
            </a:r>
            <a:r>
              <a:rPr lang="en-US" sz="2400" dirty="0" err="1"/>
              <a:t>CreatedBy</a:t>
            </a:r>
            <a:r>
              <a:rPr lang="en-US" sz="2400" dirty="0"/>
              <a:t>" key then click Next</a:t>
            </a:r>
          </a:p>
          <a:p>
            <a:pPr marL="285750" indent="-285750">
              <a:buFont typeface="Arial" panose="020B0604020202020204" pitchFamily="34" charset="0"/>
              <a:buChar char="•"/>
            </a:pPr>
            <a:r>
              <a:rPr lang="en-US" sz="2400" dirty="0"/>
              <a:t>On the Review screen, verify that all the settings are as you want them, and then click Create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05" y="4038621"/>
            <a:ext cx="8357191" cy="1902493"/>
          </a:xfrm>
          <a:prstGeom prst="rect">
            <a:avLst/>
          </a:prstGeom>
        </p:spPr>
      </p:pic>
    </p:spTree>
    <p:extLst>
      <p:ext uri="{BB962C8B-B14F-4D97-AF65-F5344CB8AC3E}">
        <p14:creationId xmlns:p14="http://schemas.microsoft.com/office/powerpoint/2010/main" val="3659708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Stack</a:t>
            </a:r>
          </a:p>
        </p:txBody>
      </p:sp>
      <p:sp>
        <p:nvSpPr>
          <p:cNvPr id="3" name="TextBox 2">
            <a:hlinkClick r:id="rId2" action="ppaction://hlinkfile"/>
          </p:cNvPr>
          <p:cNvSpPr txBox="1"/>
          <p:nvPr/>
        </p:nvSpPr>
        <p:spPr>
          <a:xfrm>
            <a:off x="616688" y="1350332"/>
            <a:ext cx="7740503"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After the status of our stack is CREATE_COMPLETE, we can get the DNS and Public IP address assigned to our instance by selecting it from the list of instances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Verifying the newly created Tomcat 7 Instance by using it's Public IP address</a:t>
            </a:r>
          </a:p>
          <a:p>
            <a:pPr marL="285750" indent="-285750">
              <a:buFont typeface="Arial" panose="020B0604020202020204" pitchFamily="34" charset="0"/>
              <a:buChar char="•"/>
            </a:pPr>
            <a:r>
              <a:rPr lang="en-US" sz="2400" dirty="0"/>
              <a:t>By hitting the URL, the default Tomcat 7 web page should be visible</a:t>
            </a:r>
          </a:p>
          <a:p>
            <a:pPr marL="285750" indent="-285750">
              <a:buFont typeface="Arial" panose="020B0604020202020204" pitchFamily="34" charset="0"/>
              <a:buChar char="•"/>
            </a:pP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05" y="2627450"/>
            <a:ext cx="8357191" cy="2114671"/>
          </a:xfrm>
          <a:prstGeom prst="rect">
            <a:avLst/>
          </a:prstGeom>
        </p:spPr>
      </p:pic>
    </p:spTree>
    <p:extLst>
      <p:ext uri="{BB962C8B-B14F-4D97-AF65-F5344CB8AC3E}">
        <p14:creationId xmlns:p14="http://schemas.microsoft.com/office/powerpoint/2010/main" val="3753208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Patching Tomcat Version</a:t>
            </a:r>
          </a:p>
        </p:txBody>
      </p:sp>
      <p:sp>
        <p:nvSpPr>
          <p:cNvPr id="3" name="TextBox 2">
            <a:hlinkClick r:id="rId2" action="ppaction://hlinkfile"/>
          </p:cNvPr>
          <p:cNvSpPr txBox="1"/>
          <p:nvPr/>
        </p:nvSpPr>
        <p:spPr>
          <a:xfrm>
            <a:off x="616688" y="1360965"/>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To update the stack from the AWS Management Console</a:t>
            </a:r>
          </a:p>
          <a:p>
            <a:pPr marL="742950" lvl="1" indent="-285750">
              <a:buFont typeface="Arial" panose="020B0604020202020204" pitchFamily="34" charset="0"/>
              <a:buChar char="•"/>
            </a:pPr>
            <a:r>
              <a:rPr lang="en-US" sz="2400" dirty="0"/>
              <a:t>Log in to the AWS </a:t>
            </a:r>
            <a:r>
              <a:rPr lang="en-US" sz="2400" dirty="0" err="1"/>
              <a:t>CloudFormation</a:t>
            </a:r>
            <a:r>
              <a:rPr lang="en-US" sz="2400" dirty="0"/>
              <a:t> console</a:t>
            </a:r>
          </a:p>
          <a:p>
            <a:pPr marL="742950" lvl="1" indent="-285750">
              <a:buFont typeface="Arial" panose="020B0604020202020204" pitchFamily="34" charset="0"/>
              <a:buChar char="•"/>
            </a:pPr>
            <a:r>
              <a:rPr lang="en-US" sz="2400" dirty="0"/>
              <a:t>On the AWS </a:t>
            </a:r>
            <a:r>
              <a:rPr lang="en-US" sz="2400" dirty="0" err="1"/>
              <a:t>CloudFormation</a:t>
            </a:r>
            <a:r>
              <a:rPr lang="en-US" sz="2400" dirty="0"/>
              <a:t> dashboard, click the stack you created previously, and then click Update Stack   </a:t>
            </a:r>
          </a:p>
          <a:p>
            <a:pPr marL="742950" lvl="1" indent="-285750">
              <a:buFont typeface="Arial" panose="020B0604020202020204" pitchFamily="34" charset="0"/>
              <a:buChar char="•"/>
            </a:pPr>
            <a:r>
              <a:rPr lang="en-US" sz="2400" dirty="0"/>
              <a:t>In the Actions, you will find Update Stack wizard, on the select Stack screen, select Upload template file, select the modified template (Tomcat_8.json), and then click Next Step</a:t>
            </a:r>
          </a:p>
          <a:p>
            <a:pPr marL="742950" lvl="1" indent="-285750">
              <a:buFont typeface="Arial" panose="020B0604020202020204" pitchFamily="34" charset="0"/>
              <a:buChar char="•"/>
            </a:pPr>
            <a:r>
              <a:rPr lang="en-US" sz="2400" dirty="0"/>
              <a:t>In the next page, leave the values as they were</a:t>
            </a:r>
          </a:p>
          <a:p>
            <a:pPr marL="742950" lvl="1" indent="-285750">
              <a:buFont typeface="Arial" panose="020B0604020202020204" pitchFamily="34" charset="0"/>
              <a:buChar char="•"/>
            </a:pPr>
            <a:r>
              <a:rPr lang="en-US" sz="2400" dirty="0"/>
              <a:t>Click Next Step because the stack doesn't have a stack policy</a:t>
            </a:r>
          </a:p>
          <a:p>
            <a:pPr marL="742950" lvl="1" indent="-285750">
              <a:buFont typeface="Arial" panose="020B0604020202020204" pitchFamily="34" charset="0"/>
              <a:buChar char="•"/>
            </a:pPr>
            <a:r>
              <a:rPr lang="en-US" sz="2400" dirty="0"/>
              <a:t>On the Review screen, verify that all the settings are as you want them, and then click Update</a:t>
            </a:r>
          </a:p>
        </p:txBody>
      </p:sp>
    </p:spTree>
    <p:extLst>
      <p:ext uri="{BB962C8B-B14F-4D97-AF65-F5344CB8AC3E}">
        <p14:creationId xmlns:p14="http://schemas.microsoft.com/office/powerpoint/2010/main" val="3202996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Patched Version Of Tomcat</a:t>
            </a:r>
          </a:p>
        </p:txBody>
      </p:sp>
      <p:sp>
        <p:nvSpPr>
          <p:cNvPr id="3" name="TextBox 2">
            <a:hlinkClick r:id="rId2" action="ppaction://hlinkfile"/>
          </p:cNvPr>
          <p:cNvSpPr txBox="1"/>
          <p:nvPr/>
        </p:nvSpPr>
        <p:spPr>
          <a:xfrm>
            <a:off x="616688" y="1360965"/>
            <a:ext cx="774050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our stack is in the UPDATE_COMPLETE state, the changes are committed to AWS</a:t>
            </a:r>
          </a:p>
          <a:p>
            <a:pPr marL="285750" indent="-285750">
              <a:buFont typeface="Arial" panose="020B0604020202020204" pitchFamily="34" charset="0"/>
              <a:buChar char="•"/>
            </a:pPr>
            <a:r>
              <a:rPr lang="en-US" sz="2400" dirty="0"/>
              <a:t>Again hit the URL of the tomcat server</a:t>
            </a:r>
          </a:p>
          <a:p>
            <a:pPr marL="285750" indent="-285750">
              <a:buFont typeface="Arial" panose="020B0604020202020204" pitchFamily="34" charset="0"/>
              <a:buChar char="•"/>
            </a:pPr>
            <a:r>
              <a:rPr lang="en-US" sz="2400" dirty="0"/>
              <a:t>There is no new change to the instance</a:t>
            </a:r>
          </a:p>
          <a:p>
            <a:pPr marL="285750" indent="-285750">
              <a:buFont typeface="Arial" panose="020B0604020202020204" pitchFamily="34" charset="0"/>
              <a:buChar char="•"/>
            </a:pPr>
            <a:r>
              <a:rPr lang="en-US" sz="2400" dirty="0"/>
              <a:t>Go to the EC2 service within the AWS console and stop the Tomcat instance that we previously created</a:t>
            </a:r>
          </a:p>
          <a:p>
            <a:r>
              <a:rPr lang="en-US" sz="2400" dirty="0"/>
              <a:t>	Right Click instance -&gt; Instance State -&gt; Stop</a:t>
            </a:r>
          </a:p>
          <a:p>
            <a:pPr marL="342900" indent="-342900">
              <a:buFont typeface="Arial" panose="020B0604020202020204" pitchFamily="34" charset="0"/>
              <a:buChar char="•"/>
            </a:pPr>
            <a:r>
              <a:rPr lang="en-US" sz="2400" dirty="0"/>
              <a:t>AWS auto-scaling facility will launch a new instance to replace it</a:t>
            </a:r>
          </a:p>
          <a:p>
            <a:pPr marL="342900" indent="-342900">
              <a:buFont typeface="Arial" panose="020B0604020202020204" pitchFamily="34" charset="0"/>
              <a:buChar char="•"/>
            </a:pPr>
            <a:r>
              <a:rPr lang="en-US" sz="2400" dirty="0"/>
              <a:t>We can verify if Tomcat 8 is running on our newly launched instance by using it's Public IP address</a:t>
            </a:r>
          </a:p>
        </p:txBody>
      </p:sp>
    </p:spTree>
    <p:extLst>
      <p:ext uri="{BB962C8B-B14F-4D97-AF65-F5344CB8AC3E}">
        <p14:creationId xmlns:p14="http://schemas.microsoft.com/office/powerpoint/2010/main" val="2549656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Deployment</a:t>
            </a:r>
          </a:p>
        </p:txBody>
      </p:sp>
      <p:sp>
        <p:nvSpPr>
          <p:cNvPr id="3" name="TextBox 2">
            <a:hlinkClick r:id="rId2" action="ppaction://hlinkfile"/>
          </p:cNvPr>
          <p:cNvSpPr txBox="1"/>
          <p:nvPr/>
        </p:nvSpPr>
        <p:spPr>
          <a:xfrm>
            <a:off x="616688" y="1360965"/>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Login to Jenkins</a:t>
            </a:r>
          </a:p>
          <a:p>
            <a:pPr marL="285750" indent="-285750">
              <a:buFont typeface="Arial" panose="020B0604020202020204" pitchFamily="34" charset="0"/>
              <a:buChar char="•"/>
            </a:pPr>
            <a:r>
              <a:rPr lang="en-US" sz="2400" dirty="0"/>
              <a:t>Run the Deploy job:</a:t>
            </a:r>
          </a:p>
          <a:p>
            <a:pPr marL="742950" lvl="1" indent="-285750">
              <a:buFont typeface="Arial" panose="020B0604020202020204" pitchFamily="34" charset="0"/>
              <a:buChar char="•"/>
            </a:pPr>
            <a:r>
              <a:rPr lang="en-US" sz="2400" dirty="0"/>
              <a:t>Access the Module 7 and 8 jobs from: </a:t>
            </a:r>
          </a:p>
          <a:p>
            <a:pPr lvl="1"/>
            <a:r>
              <a:rPr lang="en-US" sz="2400" dirty="0"/>
              <a:t>http://&lt;Public-IP&gt;/jenkins/job/DOA/job/Labs/job/</a:t>
            </a:r>
          </a:p>
          <a:p>
            <a:pPr lvl="1"/>
            <a:r>
              <a:rPr lang="en-US" sz="2400" dirty="0"/>
              <a:t>Module7_Module8_Labs/</a:t>
            </a:r>
          </a:p>
          <a:p>
            <a:pPr marL="285750" indent="-285750">
              <a:buFont typeface="Arial" panose="020B0604020202020204" pitchFamily="34" charset="0"/>
              <a:buChar char="•"/>
            </a:pPr>
            <a:r>
              <a:rPr lang="en-US" sz="2400" dirty="0"/>
              <a:t>Select the "Module_7_Deploy_to_Tomcat" job from the dashboard</a:t>
            </a:r>
          </a:p>
          <a:p>
            <a:pPr marL="285750" indent="-285750">
              <a:buFont typeface="Arial" panose="020B0604020202020204" pitchFamily="34" charset="0"/>
              <a:buChar char="•"/>
            </a:pPr>
            <a:r>
              <a:rPr lang="en-US" sz="2400" dirty="0"/>
              <a:t>Click "Build with Parameters" from the left hand pane</a:t>
            </a:r>
          </a:p>
          <a:p>
            <a:pPr marL="285750" indent="-285750">
              <a:buFont typeface="Arial" panose="020B0604020202020204" pitchFamily="34" charset="0"/>
              <a:buChar char="•"/>
            </a:pPr>
            <a:r>
              <a:rPr lang="en-US" sz="2400" dirty="0"/>
              <a:t>Click "Add" next to SSH_KEY</a:t>
            </a:r>
          </a:p>
          <a:p>
            <a:pPr marL="285750" indent="-285750">
              <a:buFont typeface="Arial" panose="020B0604020202020204" pitchFamily="34" charset="0"/>
              <a:buChar char="•"/>
            </a:pPr>
            <a:r>
              <a:rPr lang="en-US" sz="2400" dirty="0"/>
              <a:t>Select "Secret file" as your "Kind" of credential</a:t>
            </a:r>
          </a:p>
          <a:p>
            <a:pPr marL="285750" indent="-285750">
              <a:buFont typeface="Arial" panose="020B0604020202020204" pitchFamily="34" charset="0"/>
              <a:buChar char="•"/>
            </a:pPr>
            <a:r>
              <a:rPr lang="en-US" sz="2400" dirty="0"/>
              <a:t>Click on "Choose File" and select your .</a:t>
            </a:r>
            <a:r>
              <a:rPr lang="en-US" sz="2400" dirty="0" err="1"/>
              <a:t>pem</a:t>
            </a:r>
            <a:r>
              <a:rPr lang="en-US" sz="2400" dirty="0"/>
              <a:t> file, created and downloaded at the start of the Academy on Day 1</a:t>
            </a:r>
          </a:p>
          <a:p>
            <a:pPr marL="285750" indent="-285750">
              <a:buFont typeface="Arial" panose="020B0604020202020204" pitchFamily="34" charset="0"/>
              <a:buChar char="•"/>
            </a:pPr>
            <a:r>
              <a:rPr lang="en-US" sz="2400" dirty="0"/>
              <a:t>Click on "Add"</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59901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Deployment</a:t>
            </a:r>
          </a:p>
        </p:txBody>
      </p:sp>
      <p:sp>
        <p:nvSpPr>
          <p:cNvPr id="3" name="TextBox 2">
            <a:hlinkClick r:id="rId2" action="ppaction://hlinkfile"/>
          </p:cNvPr>
          <p:cNvSpPr txBox="1"/>
          <p:nvPr/>
        </p:nvSpPr>
        <p:spPr>
          <a:xfrm>
            <a:off x="616688" y="1360965"/>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Provide &lt;Academy-Module7-Tomcat8&gt; to the "TOMCAT_IP" field</a:t>
            </a:r>
          </a:p>
          <a:p>
            <a:pPr marL="285750" indent="-285750">
              <a:buFont typeface="Arial" panose="020B0604020202020204" pitchFamily="34" charset="0"/>
              <a:buChar char="•"/>
            </a:pPr>
            <a:r>
              <a:rPr lang="en-US" sz="2400" dirty="0"/>
              <a:t>Click "Build"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Verify deployment</a:t>
            </a:r>
          </a:p>
          <a:p>
            <a:pPr lvl="1"/>
            <a:r>
              <a:rPr lang="en-US" sz="2400" dirty="0"/>
              <a:t>Go to the DevOps Academy Tomcat 7 instance http://&lt;Academy-Module7-Tomcat8&gt;/petclinic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93" y="2634686"/>
            <a:ext cx="8348303" cy="2288190"/>
          </a:xfrm>
          <a:prstGeom prst="rect">
            <a:avLst/>
          </a:prstGeom>
        </p:spPr>
      </p:pic>
    </p:spTree>
    <p:extLst>
      <p:ext uri="{BB962C8B-B14F-4D97-AF65-F5344CB8AC3E}">
        <p14:creationId xmlns:p14="http://schemas.microsoft.com/office/powerpoint/2010/main" val="1149344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4</a:t>
            </a:r>
          </a:p>
        </p:txBody>
      </p:sp>
      <p:sp>
        <p:nvSpPr>
          <p:cNvPr id="4" name="Title 107"/>
          <p:cNvSpPr txBox="1">
            <a:spLocks/>
          </p:cNvSpPr>
          <p:nvPr/>
        </p:nvSpPr>
        <p:spPr>
          <a:xfrm>
            <a:off x="1158950" y="2526037"/>
            <a:ext cx="7028120" cy="1833307"/>
          </a:xfrm>
          <a:prstGeom prst="rect">
            <a:avLst/>
          </a:prstGeom>
        </p:spPr>
        <p:txBody>
          <a:bodyPr/>
          <a:lstStyle>
            <a:lvl1pPr algn="l" defTabSz="914400" rtl="0" eaLnBrk="1" latinLnBrk="0" hangingPunct="1">
              <a:lnSpc>
                <a:spcPct val="90000"/>
              </a:lnSpc>
              <a:spcBef>
                <a:spcPct val="0"/>
              </a:spcBef>
              <a:buNone/>
              <a:defRPr sz="4000" b="1" kern="1200">
                <a:solidFill>
                  <a:schemeClr val="tx2">
                    <a:lumMod val="75000"/>
                  </a:schemeClr>
                </a:solidFill>
                <a:latin typeface="Arial" panose="020B0604020202020204" pitchFamily="34" charset="0"/>
                <a:ea typeface="+mj-ea"/>
                <a:cs typeface="Arial" panose="020B0604020202020204" pitchFamily="34" charset="0"/>
              </a:defRPr>
            </a:lvl1pPr>
          </a:lstStyle>
          <a:p>
            <a:r>
              <a:rPr lang="en-US" dirty="0"/>
              <a:t>Module 8 Activities:</a:t>
            </a:r>
            <a:br>
              <a:rPr lang="en-US" dirty="0"/>
            </a:br>
            <a:br>
              <a:rPr lang="en-US" dirty="0"/>
            </a:br>
            <a:r>
              <a:rPr lang="en-US" dirty="0"/>
              <a:t>Operations</a:t>
            </a:r>
          </a:p>
        </p:txBody>
      </p:sp>
    </p:spTree>
    <p:extLst>
      <p:ext uri="{BB962C8B-B14F-4D97-AF65-F5344CB8AC3E}">
        <p14:creationId xmlns:p14="http://schemas.microsoft.com/office/powerpoint/2010/main" val="2745064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Introduction</a:t>
            </a:r>
          </a:p>
        </p:txBody>
      </p:sp>
      <p:sp>
        <p:nvSpPr>
          <p:cNvPr id="4" name="TextBox 3">
            <a:hlinkClick r:id="rId2" action="ppaction://hlinkfile"/>
          </p:cNvPr>
          <p:cNvSpPr txBox="1"/>
          <p:nvPr/>
        </p:nvSpPr>
        <p:spPr>
          <a:xfrm>
            <a:off x="616688" y="1360965"/>
            <a:ext cx="774050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An important aspect of DevOps is to monitor the health of the infrastructure under management</a:t>
            </a:r>
          </a:p>
          <a:p>
            <a:pPr marL="285750" indent="-285750">
              <a:buFont typeface="Arial" panose="020B0604020202020204" pitchFamily="34" charset="0"/>
              <a:buChar char="•"/>
            </a:pPr>
            <a:r>
              <a:rPr lang="en-US" sz="2400" dirty="0"/>
              <a:t>Many monitoring tools are available to do this, however specifically for this module the focus will be on Cloud Watch which is a monitoring tool provided by AWS</a:t>
            </a:r>
          </a:p>
        </p:txBody>
      </p:sp>
    </p:spTree>
    <p:extLst>
      <p:ext uri="{BB962C8B-B14F-4D97-AF65-F5344CB8AC3E}">
        <p14:creationId xmlns:p14="http://schemas.microsoft.com/office/powerpoint/2010/main" val="589187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using Cloud Watch</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Login to the AWS console</a:t>
            </a:r>
          </a:p>
          <a:p>
            <a:pPr marL="285750" indent="-285750">
              <a:buFont typeface="Arial" panose="020B0604020202020204" pitchFamily="34" charset="0"/>
              <a:buChar char="•"/>
            </a:pPr>
            <a:r>
              <a:rPr lang="en-US" sz="2400" dirty="0"/>
              <a:t>Click "Services" and then "EC2“</a:t>
            </a:r>
          </a:p>
          <a:p>
            <a:r>
              <a:rPr lang="en-US" sz="2400" dirty="0"/>
              <a:t> </a:t>
            </a:r>
          </a:p>
          <a:p>
            <a:pPr marL="285750" indent="-285750">
              <a:buFont typeface="Arial" panose="020B0604020202020204" pitchFamily="34" charset="0"/>
              <a:buChar char="•"/>
            </a:pPr>
            <a:r>
              <a:rPr lang="en-US" sz="2400" dirty="0"/>
              <a:t>Click "Instances" and then look for your Tomcat 8 server which you created in the previous module</a:t>
            </a:r>
          </a:p>
          <a:p>
            <a:pPr marL="285750" indent="-285750">
              <a:buFont typeface="Arial" panose="020B0604020202020204" pitchFamily="34" charset="0"/>
              <a:buChar char="•"/>
            </a:pPr>
            <a:r>
              <a:rPr lang="en-US" sz="2400" dirty="0"/>
              <a:t>Click "Monitoring"</a:t>
            </a:r>
          </a:p>
          <a:p>
            <a:r>
              <a:rPr lang="en-US" sz="2400" dirty="0"/>
              <a:t> </a:t>
            </a:r>
          </a:p>
          <a:p>
            <a:pPr marL="285750" indent="-285750">
              <a:buFont typeface="Arial" panose="020B0604020202020204" pitchFamily="34" charset="0"/>
              <a:buChar char="•"/>
            </a:pPr>
            <a:r>
              <a:rPr lang="en-US" sz="2400" dirty="0"/>
              <a:t>This will bring up the monitoring window detailing the different server resources being monitored</a:t>
            </a:r>
          </a:p>
          <a:p>
            <a:pPr marL="285750" indent="-285750">
              <a:buFont typeface="Arial" panose="020B0604020202020204" pitchFamily="34" charset="0"/>
              <a:buChar char="•"/>
            </a:pPr>
            <a:r>
              <a:rPr lang="en-US" sz="2400" dirty="0"/>
              <a:t>The graphs can be drilled into further by selecting a particular resource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7287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AWS </a:t>
            </a:r>
            <a:r>
              <a:rPr lang="en-US" dirty="0" err="1"/>
              <a:t>CloudWatch</a:t>
            </a:r>
            <a:r>
              <a:rPr lang="en-US" dirty="0"/>
              <a:t> Alarms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Go to the monitoring screen for your Tomcat 8 host </a:t>
            </a:r>
          </a:p>
          <a:p>
            <a:pPr marL="285750" indent="-285750">
              <a:buFont typeface="Arial" panose="020B0604020202020204" pitchFamily="34" charset="0"/>
              <a:buChar char="•"/>
            </a:pPr>
            <a:r>
              <a:rPr lang="en-US" sz="2400" dirty="0"/>
              <a:t>Click “Create Alarm”</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On the pop-up window click "create topic"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05" y="2172892"/>
            <a:ext cx="8357191" cy="22036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7564" y="5311849"/>
            <a:ext cx="5238750" cy="381000"/>
          </a:xfrm>
          <a:prstGeom prst="rect">
            <a:avLst/>
          </a:prstGeom>
        </p:spPr>
      </p:pic>
    </p:spTree>
    <p:extLst>
      <p:ext uri="{BB962C8B-B14F-4D97-AF65-F5344CB8AC3E}">
        <p14:creationId xmlns:p14="http://schemas.microsoft.com/office/powerpoint/2010/main" val="200161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a:t>
            </a:r>
          </a:p>
        </p:txBody>
      </p:sp>
      <p:sp>
        <p:nvSpPr>
          <p:cNvPr id="3" name="TextBox 2"/>
          <p:cNvSpPr txBox="1"/>
          <p:nvPr/>
        </p:nvSpPr>
        <p:spPr>
          <a:xfrm>
            <a:off x="616688" y="1297167"/>
            <a:ext cx="774050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If you completed day 1 and didn't delete your stack, you don't need to do anything and can continue with yesterday's environment</a:t>
            </a:r>
          </a:p>
          <a:p>
            <a:pPr marL="285750" indent="-285750">
              <a:buFont typeface="Arial" panose="020B0604020202020204" pitchFamily="34" charset="0"/>
              <a:buChar char="•"/>
            </a:pPr>
            <a:r>
              <a:rPr lang="en-US" sz="2400" dirty="0"/>
              <a:t>If you did delete the stack yesterday follow the create stack part of this page only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50518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AWS </a:t>
            </a:r>
            <a:r>
              <a:rPr lang="en-US" dirty="0" err="1"/>
              <a:t>CloudWatch</a:t>
            </a:r>
            <a:r>
              <a:rPr lang="en-US" dirty="0"/>
              <a:t> Alarms</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Fill in the details as shown below (take note of topic name)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Click "Create Alarm" and "Close"</a:t>
            </a:r>
          </a:p>
          <a:p>
            <a:pPr marL="285750" indent="-285750">
              <a:buFont typeface="Arial" panose="020B0604020202020204" pitchFamily="34" charset="0"/>
              <a:buChar char="•"/>
            </a:pPr>
            <a:r>
              <a:rPr lang="en-US" sz="2400" dirty="0"/>
              <a:t>Confirm subscription: AWS would have sent you an email asking to confirm the subscription to the topic</a:t>
            </a:r>
          </a:p>
          <a:p>
            <a:pPr marL="285750" indent="-285750">
              <a:buFont typeface="Arial" panose="020B0604020202020204" pitchFamily="34" charset="0"/>
              <a:buChar char="•"/>
            </a:pPr>
            <a:r>
              <a:rPr lang="en-US" sz="2400" dirty="0"/>
              <a:t>Click the link to subscribe in the email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5303" b="12583"/>
          <a:stretch/>
        </p:blipFill>
        <p:spPr>
          <a:xfrm>
            <a:off x="1015409" y="1903223"/>
            <a:ext cx="6943060" cy="2732568"/>
          </a:xfrm>
          <a:prstGeom prst="rect">
            <a:avLst/>
          </a:prstGeom>
        </p:spPr>
      </p:pic>
    </p:spTree>
    <p:extLst>
      <p:ext uri="{BB962C8B-B14F-4D97-AF65-F5344CB8AC3E}">
        <p14:creationId xmlns:p14="http://schemas.microsoft.com/office/powerpoint/2010/main" val="1101005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Subscribe To Alarm</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Click "Services" and then "SNS"</a:t>
            </a:r>
          </a:p>
          <a:p>
            <a:pPr marL="285750" indent="-285750">
              <a:buFont typeface="Arial" panose="020B0604020202020204" pitchFamily="34" charset="0"/>
              <a:buChar char="•"/>
            </a:pPr>
            <a:r>
              <a:rPr lang="en-US" sz="2400" dirty="0"/>
              <a:t>Click "Topics"  and select the topic you just created (with your name next to it)</a:t>
            </a:r>
          </a:p>
          <a:p>
            <a:pPr marL="285750" indent="-285750">
              <a:buFont typeface="Arial" panose="020B0604020202020204" pitchFamily="34" charset="0"/>
              <a:buChar char="•"/>
            </a:pPr>
            <a:r>
              <a:rPr lang="en-US" sz="2400" dirty="0"/>
              <a:t>Click "Actions -&gt;  Subscribe to topic"</a:t>
            </a:r>
          </a:p>
          <a:p>
            <a:pPr marL="285750" indent="-285750">
              <a:buFont typeface="Arial" panose="020B0604020202020204" pitchFamily="34" charset="0"/>
              <a:buChar char="•"/>
            </a:pPr>
            <a:r>
              <a:rPr lang="en-US" sz="2400" dirty="0"/>
              <a:t>Change the protocol to "email"</a:t>
            </a:r>
          </a:p>
          <a:p>
            <a:pPr marL="285750" indent="-285750">
              <a:buFont typeface="Arial" panose="020B0604020202020204" pitchFamily="34" charset="0"/>
              <a:buChar char="•"/>
            </a:pPr>
            <a:r>
              <a:rPr lang="en-US" sz="2400" dirty="0"/>
              <a:t>Enter your email address in Endpoint</a:t>
            </a:r>
          </a:p>
          <a:p>
            <a:pPr marL="285750" indent="-285750">
              <a:buFont typeface="Arial" panose="020B0604020202020204" pitchFamily="34" charset="0"/>
              <a:buChar char="•"/>
            </a:pPr>
            <a:r>
              <a:rPr lang="en-US" sz="2400" dirty="0"/>
              <a:t>Click "Create Subscription"</a:t>
            </a:r>
          </a:p>
          <a:p>
            <a:pPr marL="285750" indent="-285750">
              <a:buFont typeface="Arial" panose="020B0604020202020204" pitchFamily="34" charset="0"/>
              <a:buChar char="•"/>
            </a:pPr>
            <a:r>
              <a:rPr lang="en-US" sz="2400" dirty="0"/>
              <a:t>Confirm subscription</a:t>
            </a:r>
          </a:p>
          <a:p>
            <a:pPr marL="285750" indent="-285750">
              <a:buFont typeface="Arial" panose="020B0604020202020204" pitchFamily="34" charset="0"/>
              <a:buChar char="•"/>
            </a:pPr>
            <a:r>
              <a:rPr lang="en-US" sz="2400" dirty="0"/>
              <a:t>AWS would have sent you an email asking to confirm the subscription to the topic</a:t>
            </a:r>
          </a:p>
          <a:p>
            <a:pPr marL="285750" indent="-285750">
              <a:buFont typeface="Arial" panose="020B0604020202020204" pitchFamily="34" charset="0"/>
              <a:buChar char="•"/>
            </a:pPr>
            <a:r>
              <a:rPr lang="en-US" sz="2400" dirty="0"/>
              <a:t>Click the link to subscribe in the email</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195162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Triggering Cloud Watch Alarm</a:t>
            </a:r>
            <a:endParaRPr lang="en-US" sz="4000" dirty="0">
              <a:latin typeface="Arial" panose="020B0604020202020204" pitchFamily="34" charset="0"/>
              <a:cs typeface="Arial" panose="020B0604020202020204" pitchFamily="34" charset="0"/>
            </a:endParaRPr>
          </a:p>
        </p:txBody>
      </p:sp>
      <p:sp>
        <p:nvSpPr>
          <p:cNvPr id="4" name="TextBox 3">
            <a:hlinkClick r:id="rId2" action="ppaction://hlinkfile"/>
          </p:cNvPr>
          <p:cNvSpPr txBox="1"/>
          <p:nvPr/>
        </p:nvSpPr>
        <p:spPr>
          <a:xfrm>
            <a:off x="616688" y="1360965"/>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Login to Jenkins and access the Module 7 and 8 jobs folder at </a:t>
            </a:r>
          </a:p>
          <a:p>
            <a:r>
              <a:rPr lang="en-US" sz="2400" dirty="0"/>
              <a:t>	http://&lt;Public-IP&gt;/jenkins/job/DOA/job/Labs/job/ 	Module7_Module8_Labs/</a:t>
            </a:r>
          </a:p>
          <a:p>
            <a:pPr marL="285750" indent="-285750">
              <a:buFont typeface="Arial" panose="020B0604020202020204" pitchFamily="34" charset="0"/>
              <a:buChar char="•"/>
            </a:pPr>
            <a:r>
              <a:rPr lang="en-US" sz="2400" dirty="0"/>
              <a:t>Run the "Module_8_Trigger_Alarm" job: </a:t>
            </a:r>
          </a:p>
          <a:p>
            <a:pPr marL="742950" lvl="1" indent="-285750">
              <a:buFont typeface="Arial" panose="020B0604020202020204" pitchFamily="34" charset="0"/>
              <a:buChar char="•"/>
            </a:pPr>
            <a:r>
              <a:rPr lang="en-US" sz="2400" dirty="0"/>
              <a:t>Select the "Module_8_Trigger_Alarm" and click "Build with Parameters" from the job dashboard</a:t>
            </a:r>
          </a:p>
          <a:p>
            <a:pPr marL="742950" lvl="1" indent="-285750">
              <a:buFont typeface="Arial" panose="020B0604020202020204" pitchFamily="34" charset="0"/>
              <a:buChar char="•"/>
            </a:pPr>
            <a:r>
              <a:rPr lang="en-US" sz="2400" dirty="0"/>
              <a:t>Select SSH key which is already added to Jenkins from the dropdown</a:t>
            </a:r>
          </a:p>
          <a:p>
            <a:pPr marL="742950" lvl="1" indent="-285750">
              <a:buFont typeface="Arial" panose="020B0604020202020204" pitchFamily="34" charset="0"/>
              <a:buChar char="•"/>
            </a:pPr>
            <a:r>
              <a:rPr lang="en-US" sz="2400" dirty="0"/>
              <a:t>Paste in the server IP for your Tomcat 8 host for TOMCAT_IP</a:t>
            </a:r>
          </a:p>
          <a:p>
            <a:pPr marL="742950" lvl="1" indent="-285750">
              <a:buFont typeface="Arial" panose="020B0604020202020204" pitchFamily="34" charset="0"/>
              <a:buChar char="•"/>
            </a:pPr>
            <a:r>
              <a:rPr lang="en-US" sz="2400" dirty="0"/>
              <a:t>Click on "Build"</a:t>
            </a:r>
          </a:p>
        </p:txBody>
      </p:sp>
    </p:spTree>
    <p:extLst>
      <p:ext uri="{BB962C8B-B14F-4D97-AF65-F5344CB8AC3E}">
        <p14:creationId xmlns:p14="http://schemas.microsoft.com/office/powerpoint/2010/main" val="325079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Receive Notification</a:t>
            </a:r>
          </a:p>
        </p:txBody>
      </p:sp>
      <p:sp>
        <p:nvSpPr>
          <p:cNvPr id="4" name="TextBox 3">
            <a:hlinkClick r:id="rId2" action="ppaction://hlinkfile"/>
          </p:cNvPr>
          <p:cNvSpPr txBox="1"/>
          <p:nvPr/>
        </p:nvSpPr>
        <p:spPr>
          <a:xfrm>
            <a:off x="616688" y="1360965"/>
            <a:ext cx="774050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triggering the job it can take up to five minutes for an email to arrive notifying that the alarm has been triggered</a:t>
            </a:r>
          </a:p>
          <a:p>
            <a:pPr marL="285750" indent="-285750">
              <a:buFont typeface="Arial" panose="020B0604020202020204" pitchFamily="34" charset="0"/>
              <a:buChar char="•"/>
            </a:pPr>
            <a:r>
              <a:rPr lang="en-US" sz="2400" dirty="0"/>
              <a:t>The changes can also be seen on AWS</a:t>
            </a:r>
          </a:p>
          <a:p>
            <a:r>
              <a:rPr lang="en-US" sz="2400" dirty="0"/>
              <a:t>	Select "EC2 -&gt;Instances"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20" y="3299957"/>
            <a:ext cx="7697971" cy="2938644"/>
          </a:xfrm>
          <a:prstGeom prst="rect">
            <a:avLst/>
          </a:prstGeom>
        </p:spPr>
      </p:pic>
    </p:spTree>
    <p:extLst>
      <p:ext uri="{BB962C8B-B14F-4D97-AF65-F5344CB8AC3E}">
        <p14:creationId xmlns:p14="http://schemas.microsoft.com/office/powerpoint/2010/main" val="1835965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Day2</a:t>
            </a:r>
          </a:p>
        </p:txBody>
      </p:sp>
      <p:sp>
        <p:nvSpPr>
          <p:cNvPr id="3" name="Rectangle 2"/>
          <p:cNvSpPr/>
          <p:nvPr/>
        </p:nvSpPr>
        <p:spPr>
          <a:xfrm>
            <a:off x="1073887" y="1871329"/>
            <a:ext cx="6762307" cy="3046988"/>
          </a:xfrm>
          <a:prstGeom prst="rect">
            <a:avLst/>
          </a:prstGeom>
        </p:spPr>
        <p:txBody>
          <a:bodyPr wrap="square">
            <a:spAutoFit/>
          </a:bodyPr>
          <a:lstStyle/>
          <a:p>
            <a:r>
              <a:rPr lang="en-US" sz="2400" dirty="0">
                <a:solidFill>
                  <a:srgbClr val="FF0000"/>
                </a:solidFill>
              </a:rPr>
              <a:t>Please refer to the End of Day 1 instructions for deleting the stack you created in day 2</a:t>
            </a:r>
          </a:p>
          <a:p>
            <a:endParaRPr lang="en-US" sz="2400" dirty="0">
              <a:solidFill>
                <a:srgbClr val="FF0000"/>
              </a:solidFill>
            </a:endParaRPr>
          </a:p>
          <a:p>
            <a:r>
              <a:rPr lang="en-US" sz="2400" b="1" dirty="0">
                <a:solidFill>
                  <a:srgbClr val="FF0000"/>
                </a:solidFill>
              </a:rPr>
              <a:t>Note</a:t>
            </a:r>
            <a:r>
              <a:rPr lang="en-US" sz="2400" dirty="0">
                <a:solidFill>
                  <a:srgbClr val="FF0000"/>
                </a:solidFill>
              </a:rPr>
              <a:t>: You will need to delete any additional stacks that were created during the day i.e. Chef server and Tomcat servers</a:t>
            </a:r>
          </a:p>
          <a:p>
            <a:endParaRPr lang="en-US" sz="2400" dirty="0">
              <a:solidFill>
                <a:srgbClr val="FF0000"/>
              </a:solidFill>
              <a:effectLst/>
            </a:endParaRPr>
          </a:p>
          <a:p>
            <a:r>
              <a:rPr lang="en-US" sz="2400" dirty="0">
                <a:solidFill>
                  <a:srgbClr val="FF0000"/>
                </a:solidFill>
              </a:rPr>
              <a:t>Please ask participants to delete their stacks</a:t>
            </a:r>
            <a:endParaRPr lang="en-US" sz="2400" dirty="0">
              <a:solidFill>
                <a:srgbClr val="FF0000"/>
              </a:solidFill>
              <a:effectLst/>
            </a:endParaRPr>
          </a:p>
        </p:txBody>
      </p:sp>
    </p:spTree>
    <p:extLst>
      <p:ext uri="{BB962C8B-B14F-4D97-AF65-F5344CB8AC3E}">
        <p14:creationId xmlns:p14="http://schemas.microsoft.com/office/powerpoint/2010/main" val="3565305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Summary </a:t>
            </a:r>
          </a:p>
        </p:txBody>
      </p:sp>
      <p:sp>
        <p:nvSpPr>
          <p:cNvPr id="3" name="Rectangle 2"/>
          <p:cNvSpPr/>
          <p:nvPr/>
        </p:nvSpPr>
        <p:spPr>
          <a:xfrm>
            <a:off x="122375" y="1307047"/>
            <a:ext cx="6510900" cy="3477875"/>
          </a:xfrm>
          <a:prstGeom prst="rect">
            <a:avLst/>
          </a:prstGeom>
        </p:spPr>
        <p:txBody>
          <a:bodyPr wrap="square">
            <a:spAutoFit/>
          </a:bodyPr>
          <a:lstStyle/>
          <a:p>
            <a:r>
              <a:rPr lang="en-US" sz="2000" b="1" dirty="0">
                <a:solidFill>
                  <a:schemeClr val="tx2">
                    <a:lumMod val="75000"/>
                  </a:schemeClr>
                </a:solidFill>
                <a:latin typeface="Arial" panose="020B0604020202020204" pitchFamily="34" charset="0"/>
                <a:cs typeface="Arial" panose="020B0604020202020204" pitchFamily="34" charset="0"/>
              </a:rPr>
              <a:t>At the end of this course, you are able to:</a:t>
            </a:r>
          </a:p>
          <a:p>
            <a:endParaRPr lang="en-US" sz="2000" b="1"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Configuration Management using Chef</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Describe Containers and Docker</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Use platform application features</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2">
                    <a:lumMod val="75000"/>
                  </a:schemeClr>
                </a:solidFill>
                <a:latin typeface="Arial" panose="020B0604020202020204" pitchFamily="34" charset="0"/>
                <a:cs typeface="Arial" panose="020B0604020202020204" pitchFamily="34" charset="0"/>
              </a:rPr>
              <a:t>Perform Operations in cloud</a:t>
            </a:r>
          </a:p>
          <a:p>
            <a:pPr marL="342900" indent="-342900">
              <a:buFont typeface="Arial" panose="020B0604020202020204" pitchFamily="34" charset="0"/>
              <a:buChar char="•"/>
            </a:pP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a:solidFill>
                <a:schemeClr val="tx2">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7377128" y="1205447"/>
            <a:ext cx="1766872" cy="1764161"/>
            <a:chOff x="7376802" y="1307047"/>
            <a:chExt cx="1766872" cy="1764161"/>
          </a:xfrm>
        </p:grpSpPr>
        <p:grpSp>
          <p:nvGrpSpPr>
            <p:cNvPr id="4" name="Group 3"/>
            <p:cNvGrpSpPr/>
            <p:nvPr/>
          </p:nvGrpSpPr>
          <p:grpSpPr>
            <a:xfrm>
              <a:off x="7633294" y="1307047"/>
              <a:ext cx="1097543" cy="1463196"/>
              <a:chOff x="431801" y="4117975"/>
              <a:chExt cx="561975" cy="725488"/>
            </a:xfrm>
          </p:grpSpPr>
          <p:sp>
            <p:nvSpPr>
              <p:cNvPr id="5"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6" name="Freeform 8"/>
              <p:cNvSpPr>
                <a:spLocks noEditPoints="1"/>
              </p:cNvSpPr>
              <p:nvPr/>
            </p:nvSpPr>
            <p:spPr bwMode="auto">
              <a:xfrm>
                <a:off x="431801" y="411797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7"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65061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Reference</a:t>
            </a:r>
          </a:p>
        </p:txBody>
      </p:sp>
      <p:grpSp>
        <p:nvGrpSpPr>
          <p:cNvPr id="3" name="Group 2"/>
          <p:cNvGrpSpPr/>
          <p:nvPr/>
        </p:nvGrpSpPr>
        <p:grpSpPr>
          <a:xfrm>
            <a:off x="7248184" y="1304491"/>
            <a:ext cx="1795371" cy="1580154"/>
            <a:chOff x="7248184" y="1291791"/>
            <a:chExt cx="1795371" cy="1580154"/>
          </a:xfrm>
        </p:grpSpPr>
        <p:grpSp>
          <p:nvGrpSpPr>
            <p:cNvPr id="13" name="Group 12"/>
            <p:cNvGrpSpPr/>
            <p:nvPr/>
          </p:nvGrpSpPr>
          <p:grpSpPr>
            <a:xfrm>
              <a:off x="7439745" y="1291791"/>
              <a:ext cx="1286310" cy="1286310"/>
              <a:chOff x="1256798" y="5242956"/>
              <a:chExt cx="557835" cy="557835"/>
            </a:xfrm>
          </p:grpSpPr>
          <p:sp>
            <p:nvSpPr>
              <p:cNvPr id="8" name="Freeform 96"/>
              <p:cNvSpPr>
                <a:spLocks noEditPoints="1"/>
              </p:cNvSpPr>
              <p:nvPr/>
            </p:nvSpPr>
            <p:spPr bwMode="auto">
              <a:xfrm>
                <a:off x="1454976" y="5242956"/>
                <a:ext cx="359657" cy="557835"/>
              </a:xfrm>
              <a:custGeom>
                <a:avLst/>
                <a:gdLst>
                  <a:gd name="T0" fmla="*/ 220 w 258"/>
                  <a:gd name="T1" fmla="*/ 298 h 400"/>
                  <a:gd name="T2" fmla="*/ 258 w 258"/>
                  <a:gd name="T3" fmla="*/ 298 h 400"/>
                  <a:gd name="T4" fmla="*/ 258 w 258"/>
                  <a:gd name="T5" fmla="*/ 260 h 400"/>
                  <a:gd name="T6" fmla="*/ 220 w 258"/>
                  <a:gd name="T7" fmla="*/ 260 h 400"/>
                  <a:gd name="T8" fmla="*/ 220 w 258"/>
                  <a:gd name="T9" fmla="*/ 298 h 400"/>
                  <a:gd name="T10" fmla="*/ 258 w 258"/>
                  <a:gd name="T11" fmla="*/ 58 h 400"/>
                  <a:gd name="T12" fmla="*/ 258 w 258"/>
                  <a:gd name="T13" fmla="*/ 34 h 400"/>
                  <a:gd name="T14" fmla="*/ 223 w 258"/>
                  <a:gd name="T15" fmla="*/ 0 h 400"/>
                  <a:gd name="T16" fmla="*/ 0 w 258"/>
                  <a:gd name="T17" fmla="*/ 0 h 400"/>
                  <a:gd name="T18" fmla="*/ 0 w 258"/>
                  <a:gd name="T19" fmla="*/ 400 h 400"/>
                  <a:gd name="T20" fmla="*/ 208 w 258"/>
                  <a:gd name="T21" fmla="*/ 400 h 400"/>
                  <a:gd name="T22" fmla="*/ 208 w 258"/>
                  <a:gd name="T23" fmla="*/ 234 h 400"/>
                  <a:gd name="T24" fmla="*/ 208 w 258"/>
                  <a:gd name="T25" fmla="*/ 234 h 400"/>
                  <a:gd name="T26" fmla="*/ 249 w 258"/>
                  <a:gd name="T27" fmla="*/ 195 h 400"/>
                  <a:gd name="T28" fmla="*/ 258 w 258"/>
                  <a:gd name="T29" fmla="*/ 195 h 400"/>
                  <a:gd name="T30" fmla="*/ 258 w 258"/>
                  <a:gd name="T31" fmla="*/ 58 h 400"/>
                  <a:gd name="T32" fmla="*/ 220 w 258"/>
                  <a:gd name="T33" fmla="*/ 236 h 400"/>
                  <a:gd name="T34" fmla="*/ 220 w 258"/>
                  <a:gd name="T35" fmla="*/ 246 h 400"/>
                  <a:gd name="T36" fmla="*/ 220 w 258"/>
                  <a:gd name="T37" fmla="*/ 246 h 400"/>
                  <a:gd name="T38" fmla="*/ 220 w 258"/>
                  <a:gd name="T39" fmla="*/ 248 h 400"/>
                  <a:gd name="T40" fmla="*/ 258 w 258"/>
                  <a:gd name="T41" fmla="*/ 248 h 400"/>
                  <a:gd name="T42" fmla="*/ 258 w 258"/>
                  <a:gd name="T43" fmla="*/ 207 h 400"/>
                  <a:gd name="T44" fmla="*/ 249 w 258"/>
                  <a:gd name="T45" fmla="*/ 207 h 400"/>
                  <a:gd name="T46" fmla="*/ 220 w 258"/>
                  <a:gd name="T47" fmla="*/ 236 h 400"/>
                  <a:gd name="T48" fmla="*/ 220 w 258"/>
                  <a:gd name="T49" fmla="*/ 348 h 400"/>
                  <a:gd name="T50" fmla="*/ 258 w 258"/>
                  <a:gd name="T51" fmla="*/ 348 h 400"/>
                  <a:gd name="T52" fmla="*/ 258 w 258"/>
                  <a:gd name="T53" fmla="*/ 310 h 400"/>
                  <a:gd name="T54" fmla="*/ 220 w 258"/>
                  <a:gd name="T55" fmla="*/ 310 h 400"/>
                  <a:gd name="T56" fmla="*/ 220 w 258"/>
                  <a:gd name="T57" fmla="*/ 348 h 400"/>
                  <a:gd name="T58" fmla="*/ 220 w 258"/>
                  <a:gd name="T59" fmla="*/ 400 h 400"/>
                  <a:gd name="T60" fmla="*/ 223 w 258"/>
                  <a:gd name="T61" fmla="*/ 400 h 400"/>
                  <a:gd name="T62" fmla="*/ 258 w 258"/>
                  <a:gd name="T63" fmla="*/ 365 h 400"/>
                  <a:gd name="T64" fmla="*/ 258 w 258"/>
                  <a:gd name="T65" fmla="*/ 361 h 400"/>
                  <a:gd name="T66" fmla="*/ 258 w 258"/>
                  <a:gd name="T67" fmla="*/ 361 h 400"/>
                  <a:gd name="T68" fmla="*/ 258 w 258"/>
                  <a:gd name="T69" fmla="*/ 360 h 400"/>
                  <a:gd name="T70" fmla="*/ 220 w 258"/>
                  <a:gd name="T71" fmla="*/ 360 h 400"/>
                  <a:gd name="T72" fmla="*/ 220 w 258"/>
                  <a:gd name="T73"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400">
                    <a:moveTo>
                      <a:pt x="220" y="298"/>
                    </a:moveTo>
                    <a:cubicBezTo>
                      <a:pt x="258" y="298"/>
                      <a:pt x="258" y="298"/>
                      <a:pt x="258" y="298"/>
                    </a:cubicBezTo>
                    <a:cubicBezTo>
                      <a:pt x="258" y="260"/>
                      <a:pt x="258" y="260"/>
                      <a:pt x="258" y="260"/>
                    </a:cubicBezTo>
                    <a:cubicBezTo>
                      <a:pt x="220" y="260"/>
                      <a:pt x="220" y="260"/>
                      <a:pt x="220" y="260"/>
                    </a:cubicBezTo>
                    <a:lnTo>
                      <a:pt x="220" y="298"/>
                    </a:lnTo>
                    <a:close/>
                    <a:moveTo>
                      <a:pt x="258" y="58"/>
                    </a:moveTo>
                    <a:cubicBezTo>
                      <a:pt x="258" y="34"/>
                      <a:pt x="258" y="34"/>
                      <a:pt x="258" y="34"/>
                    </a:cubicBezTo>
                    <a:cubicBezTo>
                      <a:pt x="258" y="15"/>
                      <a:pt x="242" y="0"/>
                      <a:pt x="223" y="0"/>
                    </a:cubicBezTo>
                    <a:cubicBezTo>
                      <a:pt x="0" y="0"/>
                      <a:pt x="0" y="0"/>
                      <a:pt x="0" y="0"/>
                    </a:cubicBezTo>
                    <a:cubicBezTo>
                      <a:pt x="0" y="400"/>
                      <a:pt x="0" y="400"/>
                      <a:pt x="0" y="400"/>
                    </a:cubicBezTo>
                    <a:cubicBezTo>
                      <a:pt x="208" y="400"/>
                      <a:pt x="208" y="400"/>
                      <a:pt x="208" y="400"/>
                    </a:cubicBezTo>
                    <a:cubicBezTo>
                      <a:pt x="208" y="234"/>
                      <a:pt x="208" y="234"/>
                      <a:pt x="208" y="234"/>
                    </a:cubicBezTo>
                    <a:cubicBezTo>
                      <a:pt x="208" y="234"/>
                      <a:pt x="208" y="234"/>
                      <a:pt x="208" y="234"/>
                    </a:cubicBezTo>
                    <a:cubicBezTo>
                      <a:pt x="209" y="213"/>
                      <a:pt x="227" y="195"/>
                      <a:pt x="249" y="195"/>
                    </a:cubicBezTo>
                    <a:cubicBezTo>
                      <a:pt x="258" y="195"/>
                      <a:pt x="258" y="195"/>
                      <a:pt x="258" y="195"/>
                    </a:cubicBezTo>
                    <a:cubicBezTo>
                      <a:pt x="258" y="58"/>
                      <a:pt x="258" y="58"/>
                      <a:pt x="258" y="58"/>
                    </a:cubicBezTo>
                    <a:close/>
                    <a:moveTo>
                      <a:pt x="220" y="236"/>
                    </a:moveTo>
                    <a:cubicBezTo>
                      <a:pt x="220" y="246"/>
                      <a:pt x="220" y="246"/>
                      <a:pt x="220" y="246"/>
                    </a:cubicBezTo>
                    <a:cubicBezTo>
                      <a:pt x="220" y="246"/>
                      <a:pt x="220" y="246"/>
                      <a:pt x="220" y="246"/>
                    </a:cubicBezTo>
                    <a:cubicBezTo>
                      <a:pt x="220" y="248"/>
                      <a:pt x="220" y="248"/>
                      <a:pt x="220" y="248"/>
                    </a:cubicBezTo>
                    <a:cubicBezTo>
                      <a:pt x="258" y="248"/>
                      <a:pt x="258" y="248"/>
                      <a:pt x="258" y="248"/>
                    </a:cubicBezTo>
                    <a:cubicBezTo>
                      <a:pt x="258" y="207"/>
                      <a:pt x="258" y="207"/>
                      <a:pt x="258" y="207"/>
                    </a:cubicBezTo>
                    <a:cubicBezTo>
                      <a:pt x="249" y="207"/>
                      <a:pt x="249" y="207"/>
                      <a:pt x="249" y="207"/>
                    </a:cubicBezTo>
                    <a:cubicBezTo>
                      <a:pt x="233" y="207"/>
                      <a:pt x="220" y="220"/>
                      <a:pt x="220" y="236"/>
                    </a:cubicBezTo>
                    <a:close/>
                    <a:moveTo>
                      <a:pt x="220" y="348"/>
                    </a:moveTo>
                    <a:cubicBezTo>
                      <a:pt x="258" y="348"/>
                      <a:pt x="258" y="348"/>
                      <a:pt x="258" y="348"/>
                    </a:cubicBezTo>
                    <a:cubicBezTo>
                      <a:pt x="258" y="310"/>
                      <a:pt x="258" y="310"/>
                      <a:pt x="258" y="310"/>
                    </a:cubicBezTo>
                    <a:cubicBezTo>
                      <a:pt x="220" y="310"/>
                      <a:pt x="220" y="310"/>
                      <a:pt x="220" y="310"/>
                    </a:cubicBezTo>
                    <a:lnTo>
                      <a:pt x="220" y="348"/>
                    </a:lnTo>
                    <a:close/>
                    <a:moveTo>
                      <a:pt x="220" y="400"/>
                    </a:moveTo>
                    <a:cubicBezTo>
                      <a:pt x="223" y="400"/>
                      <a:pt x="223" y="400"/>
                      <a:pt x="223" y="400"/>
                    </a:cubicBezTo>
                    <a:cubicBezTo>
                      <a:pt x="242" y="400"/>
                      <a:pt x="258" y="384"/>
                      <a:pt x="258" y="365"/>
                    </a:cubicBezTo>
                    <a:cubicBezTo>
                      <a:pt x="258" y="361"/>
                      <a:pt x="258" y="361"/>
                      <a:pt x="258" y="361"/>
                    </a:cubicBezTo>
                    <a:cubicBezTo>
                      <a:pt x="258" y="361"/>
                      <a:pt x="258" y="361"/>
                      <a:pt x="258" y="361"/>
                    </a:cubicBezTo>
                    <a:cubicBezTo>
                      <a:pt x="258" y="360"/>
                      <a:pt x="258" y="360"/>
                      <a:pt x="258" y="360"/>
                    </a:cubicBezTo>
                    <a:cubicBezTo>
                      <a:pt x="220" y="360"/>
                      <a:pt x="220" y="360"/>
                      <a:pt x="220" y="360"/>
                    </a:cubicBezTo>
                    <a:lnTo>
                      <a:pt x="220" y="400"/>
                    </a:ln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97"/>
              <p:cNvSpPr>
                <a:spLocks/>
              </p:cNvSpPr>
              <p:nvPr/>
            </p:nvSpPr>
            <p:spPr bwMode="auto">
              <a:xfrm>
                <a:off x="1302060" y="5242956"/>
                <a:ext cx="132119" cy="557835"/>
              </a:xfrm>
              <a:custGeom>
                <a:avLst/>
                <a:gdLst>
                  <a:gd name="T0" fmla="*/ 0 w 94"/>
                  <a:gd name="T1" fmla="*/ 34 h 400"/>
                  <a:gd name="T2" fmla="*/ 0 w 94"/>
                  <a:gd name="T3" fmla="*/ 77 h 400"/>
                  <a:gd name="T4" fmla="*/ 19 w 94"/>
                  <a:gd name="T5" fmla="*/ 77 h 400"/>
                  <a:gd name="T6" fmla="*/ 44 w 94"/>
                  <a:gd name="T7" fmla="*/ 66 h 400"/>
                  <a:gd name="T8" fmla="*/ 76 w 94"/>
                  <a:gd name="T9" fmla="*/ 98 h 400"/>
                  <a:gd name="T10" fmla="*/ 44 w 94"/>
                  <a:gd name="T11" fmla="*/ 130 h 400"/>
                  <a:gd name="T12" fmla="*/ 21 w 94"/>
                  <a:gd name="T13" fmla="*/ 121 h 400"/>
                  <a:gd name="T14" fmla="*/ 0 w 94"/>
                  <a:gd name="T15" fmla="*/ 121 h 400"/>
                  <a:gd name="T16" fmla="*/ 0 w 94"/>
                  <a:gd name="T17" fmla="*/ 144 h 400"/>
                  <a:gd name="T18" fmla="*/ 19 w 94"/>
                  <a:gd name="T19" fmla="*/ 144 h 400"/>
                  <a:gd name="T20" fmla="*/ 44 w 94"/>
                  <a:gd name="T21" fmla="*/ 133 h 400"/>
                  <a:gd name="T22" fmla="*/ 76 w 94"/>
                  <a:gd name="T23" fmla="*/ 165 h 400"/>
                  <a:gd name="T24" fmla="*/ 44 w 94"/>
                  <a:gd name="T25" fmla="*/ 198 h 400"/>
                  <a:gd name="T26" fmla="*/ 20 w 94"/>
                  <a:gd name="T27" fmla="*/ 188 h 400"/>
                  <a:gd name="T28" fmla="*/ 0 w 94"/>
                  <a:gd name="T29" fmla="*/ 188 h 400"/>
                  <a:gd name="T30" fmla="*/ 0 w 94"/>
                  <a:gd name="T31" fmla="*/ 211 h 400"/>
                  <a:gd name="T32" fmla="*/ 19 w 94"/>
                  <a:gd name="T33" fmla="*/ 211 h 400"/>
                  <a:gd name="T34" fmla="*/ 44 w 94"/>
                  <a:gd name="T35" fmla="*/ 200 h 400"/>
                  <a:gd name="T36" fmla="*/ 76 w 94"/>
                  <a:gd name="T37" fmla="*/ 233 h 400"/>
                  <a:gd name="T38" fmla="*/ 44 w 94"/>
                  <a:gd name="T39" fmla="*/ 265 h 400"/>
                  <a:gd name="T40" fmla="*/ 20 w 94"/>
                  <a:gd name="T41" fmla="*/ 255 h 400"/>
                  <a:gd name="T42" fmla="*/ 0 w 94"/>
                  <a:gd name="T43" fmla="*/ 255 h 400"/>
                  <a:gd name="T44" fmla="*/ 0 w 94"/>
                  <a:gd name="T45" fmla="*/ 278 h 400"/>
                  <a:gd name="T46" fmla="*/ 20 w 94"/>
                  <a:gd name="T47" fmla="*/ 278 h 400"/>
                  <a:gd name="T48" fmla="*/ 44 w 94"/>
                  <a:gd name="T49" fmla="*/ 268 h 400"/>
                  <a:gd name="T50" fmla="*/ 76 w 94"/>
                  <a:gd name="T51" fmla="*/ 300 h 400"/>
                  <a:gd name="T52" fmla="*/ 44 w 94"/>
                  <a:gd name="T53" fmla="*/ 332 h 400"/>
                  <a:gd name="T54" fmla="*/ 20 w 94"/>
                  <a:gd name="T55" fmla="*/ 322 h 400"/>
                  <a:gd name="T56" fmla="*/ 0 w 94"/>
                  <a:gd name="T57" fmla="*/ 322 h 400"/>
                  <a:gd name="T58" fmla="*/ 0 w 94"/>
                  <a:gd name="T59" fmla="*/ 365 h 400"/>
                  <a:gd name="T60" fmla="*/ 36 w 94"/>
                  <a:gd name="T61" fmla="*/ 400 h 400"/>
                  <a:gd name="T62" fmla="*/ 94 w 94"/>
                  <a:gd name="T63" fmla="*/ 400 h 400"/>
                  <a:gd name="T64" fmla="*/ 94 w 94"/>
                  <a:gd name="T65" fmla="*/ 0 h 400"/>
                  <a:gd name="T66" fmla="*/ 36 w 94"/>
                  <a:gd name="T67" fmla="*/ 0 h 400"/>
                  <a:gd name="T68" fmla="*/ 0 w 94"/>
                  <a:gd name="T69" fmla="*/ 3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00">
                    <a:moveTo>
                      <a:pt x="0" y="34"/>
                    </a:moveTo>
                    <a:cubicBezTo>
                      <a:pt x="0" y="77"/>
                      <a:pt x="0" y="77"/>
                      <a:pt x="0" y="77"/>
                    </a:cubicBezTo>
                    <a:cubicBezTo>
                      <a:pt x="19" y="77"/>
                      <a:pt x="19" y="77"/>
                      <a:pt x="19" y="77"/>
                    </a:cubicBezTo>
                    <a:cubicBezTo>
                      <a:pt x="25" y="70"/>
                      <a:pt x="34" y="66"/>
                      <a:pt x="44" y="66"/>
                    </a:cubicBezTo>
                    <a:cubicBezTo>
                      <a:pt x="62" y="66"/>
                      <a:pt x="76" y="80"/>
                      <a:pt x="76" y="98"/>
                    </a:cubicBezTo>
                    <a:cubicBezTo>
                      <a:pt x="76" y="116"/>
                      <a:pt x="62" y="130"/>
                      <a:pt x="44" y="130"/>
                    </a:cubicBezTo>
                    <a:cubicBezTo>
                      <a:pt x="35" y="130"/>
                      <a:pt x="26" y="127"/>
                      <a:pt x="21" y="121"/>
                    </a:cubicBezTo>
                    <a:cubicBezTo>
                      <a:pt x="0" y="121"/>
                      <a:pt x="0" y="121"/>
                      <a:pt x="0" y="121"/>
                    </a:cubicBezTo>
                    <a:cubicBezTo>
                      <a:pt x="0" y="144"/>
                      <a:pt x="0" y="144"/>
                      <a:pt x="0" y="144"/>
                    </a:cubicBezTo>
                    <a:cubicBezTo>
                      <a:pt x="19" y="144"/>
                      <a:pt x="19" y="144"/>
                      <a:pt x="19" y="144"/>
                    </a:cubicBezTo>
                    <a:cubicBezTo>
                      <a:pt x="25" y="137"/>
                      <a:pt x="34" y="133"/>
                      <a:pt x="44" y="133"/>
                    </a:cubicBezTo>
                    <a:cubicBezTo>
                      <a:pt x="62" y="133"/>
                      <a:pt x="76" y="148"/>
                      <a:pt x="76" y="165"/>
                    </a:cubicBezTo>
                    <a:cubicBezTo>
                      <a:pt x="76" y="183"/>
                      <a:pt x="62" y="198"/>
                      <a:pt x="44" y="198"/>
                    </a:cubicBezTo>
                    <a:cubicBezTo>
                      <a:pt x="34" y="198"/>
                      <a:pt x="26" y="194"/>
                      <a:pt x="20" y="188"/>
                    </a:cubicBezTo>
                    <a:cubicBezTo>
                      <a:pt x="0" y="188"/>
                      <a:pt x="0" y="188"/>
                      <a:pt x="0" y="188"/>
                    </a:cubicBezTo>
                    <a:cubicBezTo>
                      <a:pt x="0" y="211"/>
                      <a:pt x="0" y="211"/>
                      <a:pt x="0" y="211"/>
                    </a:cubicBezTo>
                    <a:cubicBezTo>
                      <a:pt x="19" y="211"/>
                      <a:pt x="19" y="211"/>
                      <a:pt x="19" y="211"/>
                    </a:cubicBezTo>
                    <a:cubicBezTo>
                      <a:pt x="25" y="205"/>
                      <a:pt x="34" y="200"/>
                      <a:pt x="44" y="200"/>
                    </a:cubicBezTo>
                    <a:cubicBezTo>
                      <a:pt x="62" y="200"/>
                      <a:pt x="76" y="215"/>
                      <a:pt x="76" y="233"/>
                    </a:cubicBezTo>
                    <a:cubicBezTo>
                      <a:pt x="76" y="251"/>
                      <a:pt x="62" y="265"/>
                      <a:pt x="44" y="265"/>
                    </a:cubicBezTo>
                    <a:cubicBezTo>
                      <a:pt x="34" y="265"/>
                      <a:pt x="26" y="261"/>
                      <a:pt x="20" y="255"/>
                    </a:cubicBezTo>
                    <a:cubicBezTo>
                      <a:pt x="0" y="255"/>
                      <a:pt x="0" y="255"/>
                      <a:pt x="0" y="255"/>
                    </a:cubicBezTo>
                    <a:cubicBezTo>
                      <a:pt x="0" y="278"/>
                      <a:pt x="0" y="278"/>
                      <a:pt x="0" y="278"/>
                    </a:cubicBezTo>
                    <a:cubicBezTo>
                      <a:pt x="20" y="278"/>
                      <a:pt x="20" y="278"/>
                      <a:pt x="20" y="278"/>
                    </a:cubicBezTo>
                    <a:cubicBezTo>
                      <a:pt x="26" y="272"/>
                      <a:pt x="34" y="268"/>
                      <a:pt x="44" y="268"/>
                    </a:cubicBezTo>
                    <a:cubicBezTo>
                      <a:pt x="62" y="268"/>
                      <a:pt x="76" y="282"/>
                      <a:pt x="76" y="300"/>
                    </a:cubicBezTo>
                    <a:cubicBezTo>
                      <a:pt x="76" y="318"/>
                      <a:pt x="62" y="332"/>
                      <a:pt x="44" y="332"/>
                    </a:cubicBezTo>
                    <a:cubicBezTo>
                      <a:pt x="34" y="332"/>
                      <a:pt x="26" y="328"/>
                      <a:pt x="20" y="322"/>
                    </a:cubicBezTo>
                    <a:cubicBezTo>
                      <a:pt x="0" y="322"/>
                      <a:pt x="0" y="322"/>
                      <a:pt x="0" y="322"/>
                    </a:cubicBezTo>
                    <a:cubicBezTo>
                      <a:pt x="0" y="365"/>
                      <a:pt x="0" y="365"/>
                      <a:pt x="0" y="365"/>
                    </a:cubicBezTo>
                    <a:cubicBezTo>
                      <a:pt x="0" y="384"/>
                      <a:pt x="16" y="400"/>
                      <a:pt x="36" y="400"/>
                    </a:cubicBezTo>
                    <a:cubicBezTo>
                      <a:pt x="94" y="400"/>
                      <a:pt x="94" y="400"/>
                      <a:pt x="94" y="400"/>
                    </a:cubicBezTo>
                    <a:cubicBezTo>
                      <a:pt x="94" y="0"/>
                      <a:pt x="94" y="0"/>
                      <a:pt x="94" y="0"/>
                    </a:cubicBezTo>
                    <a:cubicBezTo>
                      <a:pt x="36" y="0"/>
                      <a:pt x="36" y="0"/>
                      <a:pt x="36" y="0"/>
                    </a:cubicBezTo>
                    <a:cubicBezTo>
                      <a:pt x="16" y="0"/>
                      <a:pt x="0" y="15"/>
                      <a:pt x="0" y="34"/>
                    </a:cubicBezTo>
                    <a:close/>
                  </a:path>
                </a:pathLst>
              </a:custGeom>
              <a:solidFill>
                <a:srgbClr val="FFC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0" name="Freeform 98"/>
              <p:cNvSpPr>
                <a:spLocks noEditPoints="1"/>
              </p:cNvSpPr>
              <p:nvPr/>
            </p:nvSpPr>
            <p:spPr bwMode="auto">
              <a:xfrm>
                <a:off x="1256798" y="5361618"/>
                <a:ext cx="124779" cy="319288"/>
              </a:xfrm>
              <a:custGeom>
                <a:avLst/>
                <a:gdLst>
                  <a:gd name="T0" fmla="*/ 0 w 90"/>
                  <a:gd name="T1" fmla="*/ 215 h 229"/>
                  <a:gd name="T2" fmla="*/ 15 w 90"/>
                  <a:gd name="T3" fmla="*/ 229 h 229"/>
                  <a:gd name="T4" fmla="*/ 76 w 90"/>
                  <a:gd name="T5" fmla="*/ 229 h 229"/>
                  <a:gd name="T6" fmla="*/ 90 w 90"/>
                  <a:gd name="T7" fmla="*/ 215 h 229"/>
                  <a:gd name="T8" fmla="*/ 76 w 90"/>
                  <a:gd name="T9" fmla="*/ 201 h 229"/>
                  <a:gd name="T10" fmla="*/ 15 w 90"/>
                  <a:gd name="T11" fmla="*/ 201 h 229"/>
                  <a:gd name="T12" fmla="*/ 0 w 90"/>
                  <a:gd name="T13" fmla="*/ 215 h 229"/>
                  <a:gd name="T14" fmla="*/ 0 w 90"/>
                  <a:gd name="T15" fmla="*/ 148 h 229"/>
                  <a:gd name="T16" fmla="*/ 15 w 90"/>
                  <a:gd name="T17" fmla="*/ 162 h 229"/>
                  <a:gd name="T18" fmla="*/ 76 w 90"/>
                  <a:gd name="T19" fmla="*/ 162 h 229"/>
                  <a:gd name="T20" fmla="*/ 90 w 90"/>
                  <a:gd name="T21" fmla="*/ 148 h 229"/>
                  <a:gd name="T22" fmla="*/ 76 w 90"/>
                  <a:gd name="T23" fmla="*/ 134 h 229"/>
                  <a:gd name="T24" fmla="*/ 15 w 90"/>
                  <a:gd name="T25" fmla="*/ 134 h 229"/>
                  <a:gd name="T26" fmla="*/ 0 w 90"/>
                  <a:gd name="T27" fmla="*/ 148 h 229"/>
                  <a:gd name="T28" fmla="*/ 0 w 90"/>
                  <a:gd name="T29" fmla="*/ 81 h 229"/>
                  <a:gd name="T30" fmla="*/ 15 w 90"/>
                  <a:gd name="T31" fmla="*/ 95 h 229"/>
                  <a:gd name="T32" fmla="*/ 76 w 90"/>
                  <a:gd name="T33" fmla="*/ 95 h 229"/>
                  <a:gd name="T34" fmla="*/ 90 w 90"/>
                  <a:gd name="T35" fmla="*/ 81 h 229"/>
                  <a:gd name="T36" fmla="*/ 76 w 90"/>
                  <a:gd name="T37" fmla="*/ 67 h 229"/>
                  <a:gd name="T38" fmla="*/ 15 w 90"/>
                  <a:gd name="T39" fmla="*/ 67 h 229"/>
                  <a:gd name="T40" fmla="*/ 0 w 90"/>
                  <a:gd name="T41" fmla="*/ 81 h 229"/>
                  <a:gd name="T42" fmla="*/ 0 w 90"/>
                  <a:gd name="T43" fmla="*/ 14 h 229"/>
                  <a:gd name="T44" fmla="*/ 15 w 90"/>
                  <a:gd name="T45" fmla="*/ 28 h 229"/>
                  <a:gd name="T46" fmla="*/ 76 w 90"/>
                  <a:gd name="T47" fmla="*/ 28 h 229"/>
                  <a:gd name="T48" fmla="*/ 90 w 90"/>
                  <a:gd name="T49" fmla="*/ 14 h 229"/>
                  <a:gd name="T50" fmla="*/ 76 w 90"/>
                  <a:gd name="T51" fmla="*/ 0 h 229"/>
                  <a:gd name="T52" fmla="*/ 15 w 90"/>
                  <a:gd name="T53" fmla="*/ 0 h 229"/>
                  <a:gd name="T54" fmla="*/ 0 w 90"/>
                  <a:gd name="T55"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229">
                    <a:moveTo>
                      <a:pt x="0" y="215"/>
                    </a:moveTo>
                    <a:cubicBezTo>
                      <a:pt x="0" y="223"/>
                      <a:pt x="7" y="229"/>
                      <a:pt x="15" y="229"/>
                    </a:cubicBezTo>
                    <a:cubicBezTo>
                      <a:pt x="76" y="229"/>
                      <a:pt x="76" y="229"/>
                      <a:pt x="76" y="229"/>
                    </a:cubicBezTo>
                    <a:cubicBezTo>
                      <a:pt x="84" y="229"/>
                      <a:pt x="90" y="223"/>
                      <a:pt x="90" y="215"/>
                    </a:cubicBezTo>
                    <a:cubicBezTo>
                      <a:pt x="90" y="207"/>
                      <a:pt x="84" y="201"/>
                      <a:pt x="76" y="201"/>
                    </a:cubicBezTo>
                    <a:cubicBezTo>
                      <a:pt x="15" y="201"/>
                      <a:pt x="15" y="201"/>
                      <a:pt x="15" y="201"/>
                    </a:cubicBezTo>
                    <a:cubicBezTo>
                      <a:pt x="7" y="201"/>
                      <a:pt x="0" y="207"/>
                      <a:pt x="0" y="215"/>
                    </a:cubicBezTo>
                    <a:close/>
                    <a:moveTo>
                      <a:pt x="0" y="148"/>
                    </a:moveTo>
                    <a:cubicBezTo>
                      <a:pt x="0" y="156"/>
                      <a:pt x="7" y="162"/>
                      <a:pt x="15" y="162"/>
                    </a:cubicBezTo>
                    <a:cubicBezTo>
                      <a:pt x="76" y="162"/>
                      <a:pt x="76" y="162"/>
                      <a:pt x="76" y="162"/>
                    </a:cubicBezTo>
                    <a:cubicBezTo>
                      <a:pt x="84" y="162"/>
                      <a:pt x="90" y="156"/>
                      <a:pt x="90" y="148"/>
                    </a:cubicBezTo>
                    <a:cubicBezTo>
                      <a:pt x="90" y="140"/>
                      <a:pt x="84" y="134"/>
                      <a:pt x="76" y="134"/>
                    </a:cubicBezTo>
                    <a:cubicBezTo>
                      <a:pt x="15" y="134"/>
                      <a:pt x="15" y="134"/>
                      <a:pt x="15" y="134"/>
                    </a:cubicBezTo>
                    <a:cubicBezTo>
                      <a:pt x="7" y="134"/>
                      <a:pt x="0" y="140"/>
                      <a:pt x="0" y="148"/>
                    </a:cubicBezTo>
                    <a:close/>
                    <a:moveTo>
                      <a:pt x="0" y="81"/>
                    </a:moveTo>
                    <a:cubicBezTo>
                      <a:pt x="0" y="89"/>
                      <a:pt x="7" y="95"/>
                      <a:pt x="15" y="95"/>
                    </a:cubicBezTo>
                    <a:cubicBezTo>
                      <a:pt x="76" y="95"/>
                      <a:pt x="76" y="95"/>
                      <a:pt x="76" y="95"/>
                    </a:cubicBezTo>
                    <a:cubicBezTo>
                      <a:pt x="84" y="95"/>
                      <a:pt x="90" y="89"/>
                      <a:pt x="90" y="81"/>
                    </a:cubicBezTo>
                    <a:cubicBezTo>
                      <a:pt x="90" y="73"/>
                      <a:pt x="84" y="67"/>
                      <a:pt x="76" y="67"/>
                    </a:cubicBezTo>
                    <a:cubicBezTo>
                      <a:pt x="15" y="67"/>
                      <a:pt x="15" y="67"/>
                      <a:pt x="15" y="67"/>
                    </a:cubicBezTo>
                    <a:cubicBezTo>
                      <a:pt x="7" y="67"/>
                      <a:pt x="0" y="73"/>
                      <a:pt x="0" y="81"/>
                    </a:cubicBezTo>
                    <a:close/>
                    <a:moveTo>
                      <a:pt x="0" y="14"/>
                    </a:moveTo>
                    <a:cubicBezTo>
                      <a:pt x="0" y="22"/>
                      <a:pt x="7" y="28"/>
                      <a:pt x="15" y="28"/>
                    </a:cubicBezTo>
                    <a:cubicBezTo>
                      <a:pt x="76" y="28"/>
                      <a:pt x="76" y="28"/>
                      <a:pt x="76" y="28"/>
                    </a:cubicBezTo>
                    <a:cubicBezTo>
                      <a:pt x="84" y="28"/>
                      <a:pt x="90" y="22"/>
                      <a:pt x="90" y="14"/>
                    </a:cubicBezTo>
                    <a:cubicBezTo>
                      <a:pt x="90" y="6"/>
                      <a:pt x="84" y="0"/>
                      <a:pt x="76" y="0"/>
                    </a:cubicBezTo>
                    <a:cubicBezTo>
                      <a:pt x="15" y="0"/>
                      <a:pt x="15" y="0"/>
                      <a:pt x="15" y="0"/>
                    </a:cubicBezTo>
                    <a:cubicBezTo>
                      <a:pt x="7" y="0"/>
                      <a:pt x="0" y="6"/>
                      <a:pt x="0"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1" name="Freeform 99"/>
              <p:cNvSpPr>
                <a:spLocks/>
              </p:cNvSpPr>
              <p:nvPr/>
            </p:nvSpPr>
            <p:spPr bwMode="auto">
              <a:xfrm>
                <a:off x="1516142" y="5367734"/>
                <a:ext cx="237325" cy="23244"/>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2" name="Freeform 100"/>
              <p:cNvSpPr>
                <a:spLocks/>
              </p:cNvSpPr>
              <p:nvPr/>
            </p:nvSpPr>
            <p:spPr bwMode="auto">
              <a:xfrm>
                <a:off x="1516142" y="5444804"/>
                <a:ext cx="237325" cy="22020"/>
              </a:xfrm>
              <a:custGeom>
                <a:avLst/>
                <a:gdLst>
                  <a:gd name="T0" fmla="*/ 8 w 170"/>
                  <a:gd name="T1" fmla="*/ 16 h 16"/>
                  <a:gd name="T2" fmla="*/ 0 w 170"/>
                  <a:gd name="T3" fmla="*/ 8 h 16"/>
                  <a:gd name="T4" fmla="*/ 0 w 170"/>
                  <a:gd name="T5" fmla="*/ 8 h 16"/>
                  <a:gd name="T6" fmla="*/ 8 w 170"/>
                  <a:gd name="T7" fmla="*/ 0 h 16"/>
                  <a:gd name="T8" fmla="*/ 8 w 170"/>
                  <a:gd name="T9" fmla="*/ 0 h 16"/>
                  <a:gd name="T10" fmla="*/ 162 w 170"/>
                  <a:gd name="T11" fmla="*/ 0 h 16"/>
                  <a:gd name="T12" fmla="*/ 170 w 170"/>
                  <a:gd name="T13" fmla="*/ 8 h 16"/>
                  <a:gd name="T14" fmla="*/ 170 w 170"/>
                  <a:gd name="T15" fmla="*/ 8 h 16"/>
                  <a:gd name="T16" fmla="*/ 162 w 170"/>
                  <a:gd name="T17" fmla="*/ 16 h 16"/>
                  <a:gd name="T18" fmla="*/ 162 w 170"/>
                  <a:gd name="T19" fmla="*/ 16 h 16"/>
                  <a:gd name="T20" fmla="*/ 8 w 17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
                    <a:moveTo>
                      <a:pt x="8" y="16"/>
                    </a:moveTo>
                    <a:cubicBezTo>
                      <a:pt x="4" y="16"/>
                      <a:pt x="0" y="12"/>
                      <a:pt x="0" y="8"/>
                    </a:cubicBezTo>
                    <a:cubicBezTo>
                      <a:pt x="0" y="8"/>
                      <a:pt x="0" y="8"/>
                      <a:pt x="0" y="8"/>
                    </a:cubicBezTo>
                    <a:cubicBezTo>
                      <a:pt x="0" y="3"/>
                      <a:pt x="4" y="0"/>
                      <a:pt x="8" y="0"/>
                    </a:cubicBezTo>
                    <a:cubicBezTo>
                      <a:pt x="8" y="0"/>
                      <a:pt x="8" y="0"/>
                      <a:pt x="8" y="0"/>
                    </a:cubicBezTo>
                    <a:cubicBezTo>
                      <a:pt x="162" y="0"/>
                      <a:pt x="162" y="0"/>
                      <a:pt x="162" y="0"/>
                    </a:cubicBezTo>
                    <a:cubicBezTo>
                      <a:pt x="166" y="0"/>
                      <a:pt x="170" y="3"/>
                      <a:pt x="170" y="8"/>
                    </a:cubicBezTo>
                    <a:cubicBezTo>
                      <a:pt x="170" y="8"/>
                      <a:pt x="170" y="8"/>
                      <a:pt x="170" y="8"/>
                    </a:cubicBezTo>
                    <a:cubicBezTo>
                      <a:pt x="170" y="12"/>
                      <a:pt x="166" y="16"/>
                      <a:pt x="162" y="16"/>
                    </a:cubicBezTo>
                    <a:cubicBezTo>
                      <a:pt x="162" y="16"/>
                      <a:pt x="162" y="16"/>
                      <a:pt x="162" y="16"/>
                    </a:cubicBezTo>
                    <a:cubicBezTo>
                      <a:pt x="8" y="16"/>
                      <a:pt x="8" y="16"/>
                      <a:pt x="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84" y="2651419"/>
              <a:ext cx="1795371" cy="2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ectangle 14"/>
          <p:cNvSpPr/>
          <p:nvPr/>
        </p:nvSpPr>
        <p:spPr>
          <a:xfrm>
            <a:off x="928939" y="1469181"/>
            <a:ext cx="6046019" cy="954107"/>
          </a:xfrm>
          <a:prstGeom prst="rect">
            <a:avLst/>
          </a:prstGeom>
        </p:spPr>
        <p:txBody>
          <a:bodyPr wrap="square">
            <a:spAutoFit/>
          </a:bodyPr>
          <a:lstStyle/>
          <a:p>
            <a:r>
              <a:rPr lang="en-US" sz="2800" dirty="0">
                <a:hlinkClick r:id="rId3"/>
              </a:rPr>
              <a:t>https://alm.accenture.com/wiki/display/DOT/Application+Deployment</a:t>
            </a:r>
            <a:endParaRPr lang="en-US" sz="2800" dirty="0"/>
          </a:p>
        </p:txBody>
      </p:sp>
    </p:spTree>
    <p:extLst>
      <p:ext uri="{BB962C8B-B14F-4D97-AF65-F5344CB8AC3E}">
        <p14:creationId xmlns:p14="http://schemas.microsoft.com/office/powerpoint/2010/main" val="281639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0" y="3254282"/>
            <a:ext cx="4998755" cy="785553"/>
          </a:xfrm>
        </p:spPr>
        <p:txBody>
          <a:bodyPr/>
          <a:lstStyle/>
          <a:p>
            <a:r>
              <a:rPr lang="en-US"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3256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Chef server</a:t>
            </a:r>
          </a:p>
        </p:txBody>
      </p:sp>
      <p:sp>
        <p:nvSpPr>
          <p:cNvPr id="4" name="TextBox 3"/>
          <p:cNvSpPr txBox="1"/>
          <p:nvPr/>
        </p:nvSpPr>
        <p:spPr>
          <a:xfrm>
            <a:off x="616688" y="1297167"/>
            <a:ext cx="77405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To load your chef platform extension, access Jenkins once your DevOps Academy stack is up and running through the public IP in the stack outputs: http://&lt;public-IP&gt;/jenkins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 into the Platform Management folder and access the </a:t>
            </a:r>
            <a:r>
              <a:rPr lang="en-US" sz="2400" dirty="0" err="1"/>
              <a:t>Load_Platform_Extension</a:t>
            </a:r>
            <a:r>
              <a:rPr lang="en-US" sz="2400" dirty="0"/>
              <a:t> job: </a:t>
            </a:r>
          </a:p>
          <a:p>
            <a:r>
              <a:rPr lang="en-US" sz="2400" dirty="0"/>
              <a:t>	http://&lt;publicIP&gt;/jenkins/job/Platform_Management</a:t>
            </a:r>
          </a:p>
          <a:p>
            <a:r>
              <a:rPr lang="en-US" sz="2400" dirty="0"/>
              <a:t>	/job/</a:t>
            </a:r>
            <a:r>
              <a:rPr lang="en-US" sz="2400" dirty="0" err="1"/>
              <a:t>Load_Platform_Extension</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Click on "Build with parameters"</a:t>
            </a:r>
          </a:p>
          <a:p>
            <a:pPr marL="285750" indent="-285750">
              <a:buFont typeface="Arial" panose="020B0604020202020204" pitchFamily="34" charset="0"/>
              <a:buChar char="•"/>
            </a:pPr>
            <a:r>
              <a:rPr lang="en-US" sz="2400" dirty="0"/>
              <a:t>Enter the following URL in the GIT_URL parameter: </a:t>
            </a:r>
          </a:p>
          <a:p>
            <a:r>
              <a:rPr lang="en-US" sz="2400" dirty="0"/>
              <a:t>https://github.com/Accenture/adop-platform-extension-chef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Leave the GIT_REF as the default value (master)</a:t>
            </a:r>
          </a:p>
        </p:txBody>
      </p:sp>
    </p:spTree>
    <p:extLst>
      <p:ext uri="{BB962C8B-B14F-4D97-AF65-F5344CB8AC3E}">
        <p14:creationId xmlns:p14="http://schemas.microsoft.com/office/powerpoint/2010/main" val="72912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Chef server</a:t>
            </a:r>
          </a:p>
        </p:txBody>
      </p:sp>
      <p:sp>
        <p:nvSpPr>
          <p:cNvPr id="4" name="TextBox 3"/>
          <p:cNvSpPr txBox="1"/>
          <p:nvPr/>
        </p:nvSpPr>
        <p:spPr>
          <a:xfrm>
            <a:off x="616688" y="1297167"/>
            <a:ext cx="774050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the AWS_CREDENTIALS parameter, use the Add dropdown box to enter a new username and password credential set</a:t>
            </a:r>
          </a:p>
          <a:p>
            <a:pPr marL="285750" indent="-285750">
              <a:buFont typeface="Arial" panose="020B0604020202020204" pitchFamily="34" charset="0"/>
              <a:buChar char="•"/>
            </a:pPr>
            <a:r>
              <a:rPr lang="en-US" sz="2400" dirty="0"/>
              <a:t>For Username, enter the Access Key ID given which you entered during the DevOps Academy stack creation</a:t>
            </a:r>
          </a:p>
          <a:p>
            <a:pPr marL="285750" indent="-285750">
              <a:buFont typeface="Arial" panose="020B0604020202020204" pitchFamily="34" charset="0"/>
              <a:buChar char="•"/>
            </a:pPr>
            <a:r>
              <a:rPr lang="en-US" sz="2400" dirty="0"/>
              <a:t>For Password, enter the Secret Access Key which you were given</a:t>
            </a:r>
          </a:p>
          <a:p>
            <a:pPr marL="285750" indent="-285750">
              <a:buFont typeface="Arial" panose="020B0604020202020204" pitchFamily="34" charset="0"/>
              <a:buChar char="•"/>
            </a:pPr>
            <a:r>
              <a:rPr lang="en-US" sz="2400" dirty="0">
                <a:solidFill>
                  <a:srgbClr val="FF0000"/>
                </a:solidFill>
              </a:rPr>
              <a:t>In case it is already in the list, select it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Click on the “Build” button</a:t>
            </a:r>
          </a:p>
          <a:p>
            <a:pPr marL="285750" indent="-285750">
              <a:buFont typeface="Arial" panose="020B0604020202020204" pitchFamily="34" charset="0"/>
              <a:buChar char="•"/>
            </a:pPr>
            <a:r>
              <a:rPr lang="en-US" sz="2400" dirty="0"/>
              <a:t>The chef server takes approximately 30 minutes to load</a:t>
            </a:r>
          </a:p>
          <a:p>
            <a:pPr marL="285750" indent="-285750">
              <a:buFont typeface="Arial" panose="020B0604020202020204" pitchFamily="34" charset="0"/>
              <a:buChar char="•"/>
            </a:pPr>
            <a:r>
              <a:rPr lang="en-US" sz="2400" dirty="0"/>
              <a:t>New stack will get created for this activity</a:t>
            </a:r>
          </a:p>
        </p:txBody>
      </p:sp>
    </p:spTree>
    <p:extLst>
      <p:ext uri="{BB962C8B-B14F-4D97-AF65-F5344CB8AC3E}">
        <p14:creationId xmlns:p14="http://schemas.microsoft.com/office/powerpoint/2010/main" val="175911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Chef Server</a:t>
            </a:r>
          </a:p>
        </p:txBody>
      </p:sp>
      <p:sp>
        <p:nvSpPr>
          <p:cNvPr id="4" name="TextBox 3"/>
          <p:cNvSpPr txBox="1"/>
          <p:nvPr/>
        </p:nvSpPr>
        <p:spPr>
          <a:xfrm>
            <a:off x="616688" y="1297167"/>
            <a:ext cx="77405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Click on the console output of your build of the </a:t>
            </a:r>
            <a:r>
              <a:rPr lang="en-US" sz="2400" dirty="0" err="1"/>
              <a:t>Load_Platform_Extension</a:t>
            </a:r>
            <a:r>
              <a:rPr lang="en-US" sz="2400" dirty="0"/>
              <a:t> job </a:t>
            </a:r>
          </a:p>
          <a:p>
            <a:pPr marL="285750" indent="-285750">
              <a:buFont typeface="Arial" panose="020B0604020202020204" pitchFamily="34" charset="0"/>
              <a:buChar char="•"/>
            </a:pPr>
            <a:r>
              <a:rPr lang="en-US" sz="2400" dirty="0"/>
              <a:t>You will be given a URL (in the form https://EC2-Service-Extension-1.&lt;public-IP&gt;.xip.io) at the bottom once the build has succeeded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you get an error, use Chrome as a browser and choose to ignore the expired SSL certificate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credentials to access your chef server through the user interface are as follows:</a:t>
            </a:r>
          </a:p>
          <a:p>
            <a:r>
              <a:rPr lang="en-US" sz="2400" dirty="0"/>
              <a:t>	Username: admin</a:t>
            </a:r>
          </a:p>
          <a:p>
            <a:r>
              <a:rPr lang="en-US" sz="2400" dirty="0"/>
              <a:t>	Password: admin@1</a:t>
            </a:r>
          </a:p>
        </p:txBody>
      </p:sp>
    </p:spTree>
    <p:extLst>
      <p:ext uri="{BB962C8B-B14F-4D97-AF65-F5344CB8AC3E}">
        <p14:creationId xmlns:p14="http://schemas.microsoft.com/office/powerpoint/2010/main" val="182885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Pre-requisites</a:t>
            </a:r>
          </a:p>
        </p:txBody>
      </p:sp>
      <p:sp>
        <p:nvSpPr>
          <p:cNvPr id="4" name="TextBox 3"/>
          <p:cNvSpPr txBox="1"/>
          <p:nvPr/>
        </p:nvSpPr>
        <p:spPr>
          <a:xfrm>
            <a:off x="616688" y="1297167"/>
            <a:ext cx="7740503"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Before we load the chef pipeline we have to setup credentials to allow </a:t>
            </a:r>
            <a:r>
              <a:rPr lang="en-US" sz="2800" dirty="0" err="1"/>
              <a:t>jenkins</a:t>
            </a:r>
            <a:r>
              <a:rPr lang="en-US" sz="2800" dirty="0"/>
              <a:t> to interact with chef server. Jenkins needs two private keys -</a:t>
            </a:r>
          </a:p>
          <a:p>
            <a:pPr marL="285750" indent="-285750">
              <a:buFont typeface="Arial" panose="020B0604020202020204" pitchFamily="34" charset="0"/>
              <a:buChar char="•"/>
            </a:pPr>
            <a:r>
              <a:rPr lang="en-US" sz="2800" b="1" dirty="0"/>
              <a:t>Admin Key</a:t>
            </a:r>
            <a:r>
              <a:rPr lang="en-US" sz="2800" dirty="0"/>
              <a:t> : This is to allow </a:t>
            </a:r>
            <a:r>
              <a:rPr lang="en-US" sz="2800" dirty="0" err="1"/>
              <a:t>jenkins</a:t>
            </a:r>
            <a:r>
              <a:rPr lang="en-US" sz="2800" dirty="0"/>
              <a:t> to interact with chef server and perform action like uploading cookbooks etc.</a:t>
            </a:r>
          </a:p>
          <a:p>
            <a:pPr marL="285750" indent="-285750">
              <a:buFont typeface="Arial" panose="020B0604020202020204" pitchFamily="34" charset="0"/>
              <a:buChar char="•"/>
            </a:pPr>
            <a:r>
              <a:rPr lang="en-US" sz="2800" b="1" dirty="0"/>
              <a:t>Chef Validator Key</a:t>
            </a:r>
            <a:r>
              <a:rPr lang="en-US" sz="2800" dirty="0"/>
              <a:t> : This is to allow </a:t>
            </a:r>
            <a:r>
              <a:rPr lang="en-US" sz="2800" dirty="0" err="1"/>
              <a:t>jenkins</a:t>
            </a:r>
            <a:r>
              <a:rPr lang="en-US" sz="2800" dirty="0"/>
              <a:t> to bootstrap a node (server) against chef server.</a:t>
            </a:r>
          </a:p>
          <a:p>
            <a:pPr marL="285750" indent="-285750">
              <a:buFont typeface="Arial" panose="020B0604020202020204" pitchFamily="34" charset="0"/>
              <a:buChar char="•"/>
            </a:pPr>
            <a:r>
              <a:rPr lang="en-US" sz="2800" dirty="0"/>
              <a:t>We have to reset both the keys and add them as credentials to </a:t>
            </a:r>
            <a:r>
              <a:rPr lang="en-US" sz="2800" dirty="0" err="1"/>
              <a:t>jenkins</a:t>
            </a:r>
            <a:r>
              <a:rPr lang="en-US" sz="2800" dirty="0"/>
              <a:t> so that they are available for chef pipeline</a:t>
            </a:r>
          </a:p>
        </p:txBody>
      </p:sp>
    </p:spTree>
    <p:extLst>
      <p:ext uri="{BB962C8B-B14F-4D97-AF65-F5344CB8AC3E}">
        <p14:creationId xmlns:p14="http://schemas.microsoft.com/office/powerpoint/2010/main" val="4241699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F5A042EE1D524B8A4901D8A2FD2423" ma:contentTypeVersion="2" ma:contentTypeDescription="Create a new document." ma:contentTypeScope="" ma:versionID="cec0f1b7b5f774056cc896cfff38a255">
  <xsd:schema xmlns:xsd="http://www.w3.org/2001/XMLSchema" xmlns:xs="http://www.w3.org/2001/XMLSchema" xmlns:p="http://schemas.microsoft.com/office/2006/metadata/properties" xmlns:ns3="731f0d97-8e64-4982-ab29-45c6fb997ce2" targetNamespace="http://schemas.microsoft.com/office/2006/metadata/properties" ma:root="true" ma:fieldsID="0665196ac303718ff5f59eb075c5d94e" ns3:_="">
    <xsd:import namespace="731f0d97-8e64-4982-ab29-45c6fb997ce2"/>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f0d97-8e64-4982-ab29-45c6fb997ce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31f0d97-8e64-4982-ab29-45c6fb997ce2">
      <UserInfo>
        <DisplayName>Sinha Roy, Sajal</DisplayName>
        <AccountId>19</AccountId>
        <AccountType/>
      </UserInfo>
    </SharedWithUsers>
  </documentManagement>
</p:properties>
</file>

<file path=customXml/itemProps1.xml><?xml version="1.0" encoding="utf-8"?>
<ds:datastoreItem xmlns:ds="http://schemas.openxmlformats.org/officeDocument/2006/customXml" ds:itemID="{1471A610-12A6-411B-BFA7-30D14B9348CE}">
  <ds:schemaRefs>
    <ds:schemaRef ds:uri="http://schemas.microsoft.com/sharepoint/v3/contenttype/forms"/>
  </ds:schemaRefs>
</ds:datastoreItem>
</file>

<file path=customXml/itemProps2.xml><?xml version="1.0" encoding="utf-8"?>
<ds:datastoreItem xmlns:ds="http://schemas.openxmlformats.org/officeDocument/2006/customXml" ds:itemID="{2A8E3B81-CB6F-4ED2-BBD2-15E4BA91F1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f0d97-8e64-4982-ab29-45c6fb997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E5EB14-A36E-4919-BEF0-753994B0E2B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31f0d97-8e64-4982-ab29-45c6fb997c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15632</TotalTime>
  <Words>2426</Words>
  <Application>Microsoft Office PowerPoint</Application>
  <PresentationFormat>On-screen Show (4:3)</PresentationFormat>
  <Paragraphs>436</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Arial Unicode MS</vt:lpstr>
      <vt:lpstr>Calibri</vt:lpstr>
      <vt:lpstr>Calibri Light</vt:lpstr>
      <vt:lpstr>Wingdings</vt:lpstr>
      <vt:lpstr>Custom Design</vt:lpstr>
      <vt:lpstr>PowerPoint Presentation</vt:lpstr>
      <vt:lpstr>Course Map/Module Map</vt:lpstr>
      <vt:lpstr>Module Objectives</vt:lpstr>
      <vt:lpstr>Module 5 Activities:  Convergent Configuration Management Using Chef</vt:lpstr>
      <vt:lpstr>Pre-requisite</vt:lpstr>
      <vt:lpstr>Setting Up Chef server</vt:lpstr>
      <vt:lpstr>Setting Up Chef server</vt:lpstr>
      <vt:lpstr>Login To Chef Server</vt:lpstr>
      <vt:lpstr>Security Pre-requisites</vt:lpstr>
      <vt:lpstr>Reset Admin Key</vt:lpstr>
      <vt:lpstr>Add Admin Key To Jenkins</vt:lpstr>
      <vt:lpstr>Add Admin Key To Jenkins</vt:lpstr>
      <vt:lpstr>Reset Chef Validator Key</vt:lpstr>
      <vt:lpstr>Add Chef Validator Key To Jenkins</vt:lpstr>
      <vt:lpstr>Add Chef Validator Key To Jenkins</vt:lpstr>
      <vt:lpstr>Loading Chef CI Pipeline</vt:lpstr>
      <vt:lpstr>Configuring Workstation</vt:lpstr>
      <vt:lpstr>Configuring Workstation</vt:lpstr>
      <vt:lpstr>Configuring Workstation</vt:lpstr>
      <vt:lpstr>PowerPoint Presentation</vt:lpstr>
      <vt:lpstr>Chef_Converge_On_Node</vt:lpstr>
      <vt:lpstr>Deploying Sample App to Chef Node </vt:lpstr>
      <vt:lpstr>PowerPoint Presentation</vt:lpstr>
      <vt:lpstr>Introduction</vt:lpstr>
      <vt:lpstr>Pre-Requisite</vt:lpstr>
      <vt:lpstr>Add Docker Credentials To Jenkin</vt:lpstr>
      <vt:lpstr>Add Docker Credentials To Jenkin</vt:lpstr>
      <vt:lpstr>Trigger Docker Pipeline</vt:lpstr>
      <vt:lpstr>Trigger Docker Pipeline</vt:lpstr>
      <vt:lpstr>Explore The Pipeline</vt:lpstr>
      <vt:lpstr>Explore The Pipeline</vt:lpstr>
      <vt:lpstr>Ensure Pushed Image in Docker Hub</vt:lpstr>
      <vt:lpstr>Optional Step To Use Docker Image</vt:lpstr>
      <vt:lpstr>Topic 3</vt:lpstr>
      <vt:lpstr>Introduction</vt:lpstr>
      <vt:lpstr>Amazon Machine Images (AMI)</vt:lpstr>
      <vt:lpstr>Create Stack With Tomcat 7</vt:lpstr>
      <vt:lpstr>Create Stack With Tomcat 7</vt:lpstr>
      <vt:lpstr>Create Stack With Tomcat 7</vt:lpstr>
      <vt:lpstr>Create Stack With Tomcat 7</vt:lpstr>
      <vt:lpstr>Check The Stack</vt:lpstr>
      <vt:lpstr>Patching Tomcat Version</vt:lpstr>
      <vt:lpstr>Verify Patched Version Of Tomcat</vt:lpstr>
      <vt:lpstr>Application Deployment</vt:lpstr>
      <vt:lpstr>Application Deployment</vt:lpstr>
      <vt:lpstr>Topic 4</vt:lpstr>
      <vt:lpstr>Introduction</vt:lpstr>
      <vt:lpstr>Monitoring using Cloud Watch</vt:lpstr>
      <vt:lpstr>Creating AWS CloudWatch Alarms</vt:lpstr>
      <vt:lpstr>Creating AWS CloudWatch Alarms</vt:lpstr>
      <vt:lpstr>Subscribe To Alarm</vt:lpstr>
      <vt:lpstr>Triggering Cloud Watch Alarm</vt:lpstr>
      <vt:lpstr>Receive Notification</vt:lpstr>
      <vt:lpstr>End Of Day2</vt:lpstr>
      <vt:lpstr>Summary </vt:lpstr>
      <vt:lpstr>Reference</vt:lpstr>
      <vt:lpstr>Thank You</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Aparna</dc:creator>
  <cp:lastModifiedBy>Bheemarao Dani, V.</cp:lastModifiedBy>
  <cp:revision>377</cp:revision>
  <dcterms:created xsi:type="dcterms:W3CDTF">2016-01-09T17:16:15Z</dcterms:created>
  <dcterms:modified xsi:type="dcterms:W3CDTF">2017-04-18T03:21:13Z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0x01010044F5A042EE1D524B8A4901D8A2FD2423</vt:lpwstr>
  </property>
</Properties>
</file>