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50" r:id="rId5"/>
  </p:sldMasterIdLst>
  <p:notesMasterIdLst>
    <p:notesMasterId r:id="rId35"/>
  </p:notesMasterIdLst>
  <p:handoutMasterIdLst>
    <p:handoutMasterId r:id="rId36"/>
  </p:handoutMasterIdLst>
  <p:sldIdLst>
    <p:sldId id="372" r:id="rId6"/>
    <p:sldId id="373" r:id="rId7"/>
    <p:sldId id="374" r:id="rId8"/>
    <p:sldId id="375" r:id="rId9"/>
    <p:sldId id="376" r:id="rId10"/>
    <p:sldId id="377" r:id="rId11"/>
    <p:sldId id="378" r:id="rId12"/>
    <p:sldId id="371" r:id="rId13"/>
    <p:sldId id="336" r:id="rId14"/>
    <p:sldId id="337" r:id="rId15"/>
    <p:sldId id="338" r:id="rId16"/>
    <p:sldId id="339" r:id="rId17"/>
    <p:sldId id="370" r:id="rId18"/>
    <p:sldId id="399" r:id="rId19"/>
    <p:sldId id="400" r:id="rId20"/>
    <p:sldId id="401" r:id="rId21"/>
    <p:sldId id="403" r:id="rId22"/>
    <p:sldId id="402" r:id="rId23"/>
    <p:sldId id="367" r:id="rId24"/>
    <p:sldId id="349" r:id="rId25"/>
    <p:sldId id="350" r:id="rId26"/>
    <p:sldId id="351" r:id="rId27"/>
    <p:sldId id="352" r:id="rId28"/>
    <p:sldId id="353" r:id="rId29"/>
    <p:sldId id="354" r:id="rId30"/>
    <p:sldId id="386" r:id="rId31"/>
    <p:sldId id="361" r:id="rId32"/>
    <p:sldId id="391" r:id="rId33"/>
    <p:sldId id="380" r:id="rId34"/>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Lst>
  <p:custDataLst>
    <p:tags r:id="rId4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3990">
          <p15:clr>
            <a:srgbClr val="A4A3A4"/>
          </p15:clr>
        </p15:guide>
        <p15:guide id="35" orient="horz" pos="2335">
          <p15:clr>
            <a:srgbClr val="A4A3A4"/>
          </p15:clr>
        </p15:guide>
        <p15:guide id="36" orient="horz" pos="1133">
          <p15:clr>
            <a:srgbClr val="A4A3A4"/>
          </p15:clr>
        </p15:guide>
        <p15:guide id="37" orient="horz" pos="1002">
          <p15:clr>
            <a:srgbClr val="A4A3A4"/>
          </p15:clr>
        </p15:guide>
        <p15:guide id="38" pos="54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8888"/>
    <a:srgbClr val="00A000"/>
    <a:srgbClr val="FF0000"/>
    <a:srgbClr val="CBCCCC"/>
    <a:srgbClr val="FF9900"/>
    <a:srgbClr val="000000"/>
    <a:srgbClr val="002200"/>
    <a:srgbClr val="003200"/>
    <a:srgbClr val="FFFFFF"/>
    <a:srgbClr val="551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751" autoAdjust="0"/>
  </p:normalViewPr>
  <p:slideViewPr>
    <p:cSldViewPr snapToGrid="0" snapToObjects="1" showGuides="1">
      <p:cViewPr varScale="1">
        <p:scale>
          <a:sx n="69" d="100"/>
          <a:sy n="69" d="100"/>
        </p:scale>
        <p:origin x="1266" y="66"/>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741"/>
        <p:guide orient="horz" pos="4065"/>
        <p:guide orient="horz" pos="2441"/>
        <p:guide pos="2813"/>
        <p:guide pos="2948"/>
        <p:guide pos="2061"/>
        <p:guide pos="3699"/>
        <p:guide pos="1925"/>
        <p:guide pos="3835"/>
        <p:guide orient="horz" pos="232"/>
        <p:guide orient="horz" pos="526"/>
        <p:guide orient="horz" pos="582"/>
        <p:guide orient="horz" pos="4225"/>
        <p:guide orient="horz" pos="707"/>
        <p:guide orient="horz" pos="3990"/>
        <p:guide orient="horz" pos="2335"/>
        <p:guide orient="horz" pos="1133"/>
        <p:guide orient="horz" pos="1002"/>
        <p:guide pos="5472"/>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9/26/2016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9/26/2016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r>
              <a:rPr lang="en-GB" dirty="0"/>
              <a:t>Welcome</a:t>
            </a:r>
            <a:r>
              <a:rPr lang="en-GB" baseline="0" dirty="0"/>
              <a:t> people and say we’re glad to have them, </a:t>
            </a:r>
          </a:p>
          <a:p>
            <a:r>
              <a:rPr lang="en-GB" baseline="0" dirty="0"/>
              <a:t>DevOps is really important</a:t>
            </a:r>
          </a:p>
          <a:p>
            <a:r>
              <a:rPr lang="en-GB" baseline="0" dirty="0"/>
              <a:t>It’s going to be great to spend 2 days going through the course</a:t>
            </a:r>
            <a:endParaRPr lang="en-GB" dirty="0"/>
          </a:p>
          <a:p>
            <a:endParaRPr lang="en-US" dirty="0"/>
          </a:p>
        </p:txBody>
      </p:sp>
    </p:spTree>
    <p:extLst>
      <p:ext uri="{BB962C8B-B14F-4D97-AF65-F5344CB8AC3E}">
        <p14:creationId xmlns:p14="http://schemas.microsoft.com/office/powerpoint/2010/main" val="385741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a:t>
            </a:r>
            <a:r>
              <a:rPr lang="en-US" baseline="0" dirty="0"/>
              <a:t> has defined set of icons to represent its services. </a:t>
            </a:r>
          </a:p>
          <a:p>
            <a:r>
              <a:rPr lang="en-US" baseline="0" dirty="0"/>
              <a:t>It includes some non AWS services like AWS Cloud, VPC, traditional server etc.</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02165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you missed (high level)</a:t>
            </a:r>
          </a:p>
          <a:p>
            <a:r>
              <a:rPr lang="en-US" dirty="0"/>
              <a:t>We’re going to use these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dirty="0"/>
          </a:p>
        </p:txBody>
      </p:sp>
    </p:spTree>
    <p:extLst>
      <p:ext uri="{BB962C8B-B14F-4D97-AF65-F5344CB8AC3E}">
        <p14:creationId xmlns:p14="http://schemas.microsoft.com/office/powerpoint/2010/main" val="102165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err="1"/>
              <a:t>DevArch</a:t>
            </a:r>
            <a:r>
              <a:rPr lang="en-GB" baseline="0" dirty="0"/>
              <a:t> need to know cloud</a:t>
            </a:r>
          </a:p>
          <a:p>
            <a:r>
              <a:rPr lang="en-GB" baseline="0" dirty="0"/>
              <a:t>What gets build for dev and test can be done faster and can be prod ready</a:t>
            </a:r>
            <a:endParaRPr lang="en-GB" dirty="0"/>
          </a:p>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Up to presenter whether to go into details about cartridges here or mention that we will come back to it</a:t>
            </a:r>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3884970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Up to presenter whether to go into details about cartridges here or mention that we will come back to it</a:t>
            </a:r>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221346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Up to presenter whether to go into details about platform extensions here or mention that we will come back to it</a:t>
            </a:r>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276214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Describe each high level step</a:t>
            </a:r>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105564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Describe each step</a:t>
            </a:r>
          </a:p>
          <a:p>
            <a:r>
              <a:rPr lang="en-GB" baseline="0" dirty="0"/>
              <a:t>- Mention that Jenkins does a lot of the work post provisioning for us to </a:t>
            </a:r>
            <a:r>
              <a:rPr lang="en-GB" baseline="0" dirty="0" err="1"/>
              <a:t>standup</a:t>
            </a:r>
            <a:r>
              <a:rPr lang="en-GB" baseline="0" dirty="0"/>
              <a:t> environments in the form of cartridges or load </a:t>
            </a:r>
            <a:r>
              <a:rPr lang="en-GB" baseline="0"/>
              <a:t>platform extensions</a:t>
            </a:r>
            <a:endParaRPr lang="en-GB" baseline="0" dirty="0"/>
          </a:p>
        </p:txBody>
      </p:sp>
      <p:sp>
        <p:nvSpPr>
          <p:cNvPr id="4" name="Slide Number Placeholder 3"/>
          <p:cNvSpPr>
            <a:spLocks noGrp="1"/>
          </p:cNvSpPr>
          <p:nvPr>
            <p:ph type="sldNum" sz="quarter" idx="10"/>
          </p:nvPr>
        </p:nvSpPr>
        <p:spPr/>
        <p:txBody>
          <a:bodyPr/>
          <a:lstStyle/>
          <a:p>
            <a:fld id="{27F7A45B-6EF4-48D1-BAD3-C67D3F7B37C9}"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379346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solidFill>
                <a:schemeClr val="accent2"/>
              </a:solidFill>
            </a:endParaRPr>
          </a:p>
        </p:txBody>
      </p:sp>
    </p:spTree>
    <p:extLst>
      <p:ext uri="{BB962C8B-B14F-4D97-AF65-F5344CB8AC3E}">
        <p14:creationId xmlns:p14="http://schemas.microsoft.com/office/powerpoint/2010/main" val="2529317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a:t>
            </a:r>
            <a:r>
              <a:rPr lang="en-GB" baseline="0" dirty="0"/>
              <a:t> the high level</a:t>
            </a:r>
          </a:p>
          <a:p>
            <a:endParaRPr lang="en-GB" baseline="0" dirty="0"/>
          </a:p>
          <a:p>
            <a:r>
              <a:rPr lang="en-GB" sz="1200" dirty="0"/>
              <a:t>“The continuum of testing and monitoring” means that if you continually</a:t>
            </a:r>
            <a:r>
              <a:rPr lang="en-GB" sz="1200" baseline="0" dirty="0"/>
              <a:t> run your tests you are basically monitoring.</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20</a:t>
            </a:fld>
            <a:endParaRPr lang="en-GB"/>
          </a:p>
        </p:txBody>
      </p:sp>
    </p:spTree>
    <p:extLst>
      <p:ext uri="{BB962C8B-B14F-4D97-AF65-F5344CB8AC3E}">
        <p14:creationId xmlns:p14="http://schemas.microsoft.com/office/powerpoint/2010/main" val="247728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Stress</a:t>
            </a:r>
            <a:r>
              <a:rPr lang="en-GB" baseline="0" dirty="0"/>
              <a:t> that we should have only about 30 mins of slides</a:t>
            </a:r>
          </a:p>
          <a:p>
            <a:r>
              <a:rPr lang="en-GB" baseline="0" dirty="0"/>
              <a:t>Then 45 mins of playing</a:t>
            </a:r>
          </a:p>
          <a:p>
            <a:r>
              <a:rPr lang="en-GB" baseline="0" dirty="0"/>
              <a:t>Then 15 mins of discussion</a:t>
            </a:r>
          </a:p>
        </p:txBody>
      </p:sp>
      <p:sp>
        <p:nvSpPr>
          <p:cNvPr id="4" name="Slide Number Placeholder 3"/>
          <p:cNvSpPr>
            <a:spLocks noGrp="1"/>
          </p:cNvSpPr>
          <p:nvPr>
            <p:ph type="sldNum" sz="quarter" idx="10"/>
          </p:nvPr>
        </p:nvSpPr>
        <p:spPr/>
        <p:txBody>
          <a:bodyPr/>
          <a:lstStyle/>
          <a:p>
            <a:fld id="{27F7A45B-6EF4-48D1-BAD3-C67D3F7B37C9}" type="slidenum">
              <a:rPr lang="en-GB" smtClean="0"/>
              <a:t>2</a:t>
            </a:fld>
            <a:endParaRPr lang="en-GB" dirty="0"/>
          </a:p>
        </p:txBody>
      </p:sp>
    </p:spTree>
    <p:extLst>
      <p:ext uri="{BB962C8B-B14F-4D97-AF65-F5344CB8AC3E}">
        <p14:creationId xmlns:p14="http://schemas.microsoft.com/office/powerpoint/2010/main" val="533569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Relate to the pipeline </a:t>
            </a:r>
          </a:p>
        </p:txBody>
      </p:sp>
      <p:sp>
        <p:nvSpPr>
          <p:cNvPr id="4" name="Slide Number Placeholder 3"/>
          <p:cNvSpPr>
            <a:spLocks noGrp="1"/>
          </p:cNvSpPr>
          <p:nvPr>
            <p:ph type="sldNum" sz="quarter" idx="10"/>
          </p:nvPr>
        </p:nvSpPr>
        <p:spPr/>
        <p:txBody>
          <a:bodyPr/>
          <a:lstStyle/>
          <a:p>
            <a:fld id="{27F7A45B-6EF4-48D1-BAD3-C67D3F7B37C9}" type="slidenum">
              <a:rPr lang="en-GB" smtClean="0"/>
              <a:t>21</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key</a:t>
            </a:r>
            <a:r>
              <a:rPr lang="en-GB" baseline="0" dirty="0"/>
              <a:t> features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22</a:t>
            </a:fld>
            <a:endParaRPr lang="en-GB"/>
          </a:p>
        </p:txBody>
      </p:sp>
    </p:spTree>
    <p:extLst>
      <p:ext uri="{BB962C8B-B14F-4D97-AF65-F5344CB8AC3E}">
        <p14:creationId xmlns:p14="http://schemas.microsoft.com/office/powerpoint/2010/main" val="2477284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Explain key</a:t>
            </a:r>
            <a:r>
              <a:rPr lang="en-GB" baseline="0" dirty="0"/>
              <a:t> features</a:t>
            </a:r>
            <a:endParaRPr lang="en-GB" dirty="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23</a:t>
            </a:fld>
            <a:endParaRPr lang="en-GB"/>
          </a:p>
        </p:txBody>
      </p:sp>
    </p:spTree>
    <p:extLst>
      <p:ext uri="{BB962C8B-B14F-4D97-AF65-F5344CB8AC3E}">
        <p14:creationId xmlns:p14="http://schemas.microsoft.com/office/powerpoint/2010/main" val="1250563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Explain key</a:t>
            </a:r>
            <a:r>
              <a:rPr lang="en-GB" baseline="0" dirty="0"/>
              <a:t> features</a:t>
            </a:r>
            <a:endParaRPr lang="en-GB" dirty="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24</a:t>
            </a:fld>
            <a:endParaRPr lang="en-GB"/>
          </a:p>
        </p:txBody>
      </p:sp>
    </p:spTree>
    <p:extLst>
      <p:ext uri="{BB962C8B-B14F-4D97-AF65-F5344CB8AC3E}">
        <p14:creationId xmlns:p14="http://schemas.microsoft.com/office/powerpoint/2010/main" val="803491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the 4 quadrants</a:t>
            </a:r>
          </a:p>
          <a:p>
            <a:endParaRPr lang="en-GB" dirty="0"/>
          </a:p>
          <a:p>
            <a:r>
              <a:rPr lang="en-GB" dirty="0"/>
              <a:t>Ask</a:t>
            </a:r>
            <a:r>
              <a:rPr lang="en-GB" baseline="0" dirty="0"/>
              <a:t> if people want to know what any of the tool/technology is?</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25</a:t>
            </a:fld>
            <a:endParaRPr lang="en-GB"/>
          </a:p>
        </p:txBody>
      </p:sp>
    </p:spTree>
    <p:extLst>
      <p:ext uri="{BB962C8B-B14F-4D97-AF65-F5344CB8AC3E}">
        <p14:creationId xmlns:p14="http://schemas.microsoft.com/office/powerpoint/2010/main" val="1894064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err="1"/>
              <a:t>DevArch</a:t>
            </a:r>
            <a:r>
              <a:rPr lang="en-GB" baseline="0" dirty="0"/>
              <a:t> need to know cloud</a:t>
            </a:r>
          </a:p>
          <a:p>
            <a:r>
              <a:rPr lang="en-GB" baseline="0" dirty="0"/>
              <a:t>What gets build for dev and test can be done faster and can be prod ready</a:t>
            </a:r>
            <a:endParaRPr lang="en-GB" dirty="0"/>
          </a:p>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 a discussion about what</a:t>
            </a:r>
            <a:r>
              <a:rPr lang="en-GB" baseline="0" dirty="0"/>
              <a:t> we’ve learnt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27</a:t>
            </a:fld>
            <a:endParaRPr lang="en-GB"/>
          </a:p>
        </p:txBody>
      </p:sp>
    </p:spTree>
    <p:extLst>
      <p:ext uri="{BB962C8B-B14F-4D97-AF65-F5344CB8AC3E}">
        <p14:creationId xmlns:p14="http://schemas.microsoft.com/office/powerpoint/2010/main" val="497390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Prompt</a:t>
            </a:r>
            <a:r>
              <a:rPr lang="en-US" baseline="0" dirty="0"/>
              <a:t>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We’ve just seen this slide – can people remember?</a:t>
            </a:r>
            <a:endParaRPr lang="en-US" sz="1200" kern="1200" dirty="0">
              <a:solidFill>
                <a:schemeClr val="tx1"/>
              </a:solidFill>
              <a:effectLst/>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638857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34" charset="0"/>
                <a:ea typeface="Arial" pitchFamily="34" charset="0"/>
                <a:cs typeface="Arial" pitchFamily="34" charset="0"/>
              </a:rPr>
              <a:t>Ask</a:t>
            </a:r>
            <a:r>
              <a:rPr lang="en-US" sz="1200" b="0" kern="1200" baseline="0" dirty="0">
                <a:solidFill>
                  <a:schemeClr val="tx1"/>
                </a:solidFill>
                <a:effectLst/>
                <a:latin typeface="Arial" pitchFamily="34" charset="0"/>
                <a:ea typeface="Arial" pitchFamily="34" charset="0"/>
                <a:cs typeface="Arial" pitchFamily="34" charset="0"/>
              </a:rPr>
              <a:t> for people to suggest</a:t>
            </a:r>
            <a:endParaRPr lang="en-US" sz="1200" b="0" kern="1200" dirty="0">
              <a:solidFill>
                <a:schemeClr val="tx1"/>
              </a:solidFill>
              <a:effectLst/>
              <a:latin typeface="Arial" pitchFamily="34" charset="0"/>
              <a:ea typeface="Arial" pitchFamily="34" charset="0"/>
              <a:cs typeface="Arial" pitchFamily="34" charset="0"/>
            </a:endParaRPr>
          </a:p>
          <a:p>
            <a:endParaRPr lang="en-US" sz="1200" b="0" kern="1200" dirty="0">
              <a:solidFill>
                <a:schemeClr val="tx1"/>
              </a:solidFill>
              <a:effectLst/>
              <a:latin typeface="Arial" pitchFamily="34" charset="0"/>
              <a:ea typeface="Arial" pitchFamily="34" charset="0"/>
              <a:cs typeface="Arial" pitchFamily="34" charset="0"/>
            </a:endParaRPr>
          </a:p>
          <a:p>
            <a:r>
              <a:rPr lang="en-US" sz="1200" b="0" kern="1200" dirty="0">
                <a:solidFill>
                  <a:schemeClr val="tx1"/>
                </a:solidFill>
                <a:effectLst/>
                <a:latin typeface="Arial" pitchFamily="34" charset="0"/>
                <a:ea typeface="Arial" pitchFamily="34" charset="0"/>
                <a:cs typeface="Arial" pitchFamily="34" charset="0"/>
              </a:rPr>
              <a:t>What makes the cloud attractive?</a:t>
            </a:r>
          </a:p>
          <a:p>
            <a:r>
              <a:rPr lang="en-US" sz="1200" b="0" kern="1200" dirty="0">
                <a:solidFill>
                  <a:schemeClr val="tx1"/>
                </a:solidFill>
                <a:effectLst/>
                <a:latin typeface="Arial" pitchFamily="34" charset="0"/>
                <a:ea typeface="Arial" pitchFamily="34" charset="0"/>
                <a:cs typeface="Arial" pitchFamily="34" charset="0"/>
              </a:rPr>
              <a:t>Abstract Resources </a:t>
            </a:r>
          </a:p>
          <a:p>
            <a:r>
              <a:rPr lang="en-US" sz="1200" b="0" kern="1200" dirty="0">
                <a:solidFill>
                  <a:schemeClr val="tx1"/>
                </a:solidFill>
                <a:effectLst/>
                <a:latin typeface="Arial" pitchFamily="34" charset="0"/>
                <a:ea typeface="Arial" pitchFamily="34" charset="0"/>
                <a:cs typeface="Arial" pitchFamily="34" charset="0"/>
              </a:rPr>
              <a:t>•Focus on your needs, not hardware specs. As needs change, so should your resources. </a:t>
            </a:r>
          </a:p>
          <a:p>
            <a:r>
              <a:rPr lang="en-US" sz="1200" b="0" kern="1200" dirty="0">
                <a:solidFill>
                  <a:schemeClr val="tx1"/>
                </a:solidFill>
                <a:effectLst/>
                <a:latin typeface="Arial" pitchFamily="34" charset="0"/>
                <a:ea typeface="Arial" pitchFamily="34" charset="0"/>
                <a:cs typeface="Arial" pitchFamily="34" charset="0"/>
              </a:rPr>
              <a:t>•On-Demand Provisioning </a:t>
            </a:r>
          </a:p>
          <a:p>
            <a:r>
              <a:rPr lang="en-US" sz="1200" b="0" kern="1200" dirty="0">
                <a:solidFill>
                  <a:schemeClr val="tx1"/>
                </a:solidFill>
                <a:effectLst/>
                <a:latin typeface="Arial" pitchFamily="34" charset="0"/>
                <a:ea typeface="Arial" pitchFamily="34" charset="0"/>
                <a:cs typeface="Arial" pitchFamily="34" charset="0"/>
              </a:rPr>
              <a:t>•Ask for what you need, exactly when you need it; get rid of it when you don’t. </a:t>
            </a:r>
          </a:p>
          <a:p>
            <a:r>
              <a:rPr lang="en-US" sz="1200" b="0" kern="1200" dirty="0">
                <a:solidFill>
                  <a:schemeClr val="tx1"/>
                </a:solidFill>
                <a:effectLst/>
                <a:latin typeface="Arial" pitchFamily="34" charset="0"/>
                <a:ea typeface="Arial" pitchFamily="34" charset="0"/>
                <a:cs typeface="Arial" pitchFamily="34" charset="0"/>
              </a:rPr>
              <a:t>•Scalability in Minutes </a:t>
            </a:r>
          </a:p>
          <a:p>
            <a:r>
              <a:rPr lang="en-US" sz="1200" b="0" kern="1200" dirty="0">
                <a:solidFill>
                  <a:schemeClr val="tx1"/>
                </a:solidFill>
                <a:effectLst/>
                <a:latin typeface="Arial" pitchFamily="34" charset="0"/>
                <a:ea typeface="Arial" pitchFamily="34" charset="0"/>
                <a:cs typeface="Arial" pitchFamily="34" charset="0"/>
              </a:rPr>
              <a:t>•Scale out or in, up or down, depending on usage or needs </a:t>
            </a:r>
          </a:p>
          <a:p>
            <a:r>
              <a:rPr lang="en-US" sz="1200" b="0" kern="1200" dirty="0">
                <a:solidFill>
                  <a:schemeClr val="tx1"/>
                </a:solidFill>
                <a:effectLst/>
                <a:latin typeface="Arial" pitchFamily="34" charset="0"/>
                <a:ea typeface="Arial" pitchFamily="34" charset="0"/>
                <a:cs typeface="Arial" pitchFamily="34" charset="0"/>
              </a:rPr>
              <a:t>Pay Per Consumption </a:t>
            </a:r>
          </a:p>
          <a:p>
            <a:r>
              <a:rPr lang="en-US" sz="1200" b="0" kern="1200" dirty="0">
                <a:solidFill>
                  <a:schemeClr val="tx1"/>
                </a:solidFill>
                <a:effectLst/>
                <a:latin typeface="Arial" pitchFamily="34" charset="0"/>
                <a:ea typeface="Arial" pitchFamily="34" charset="0"/>
                <a:cs typeface="Arial" pitchFamily="34" charset="0"/>
              </a:rPr>
              <a:t>•No long-term commitments. Pay only for what you use. </a:t>
            </a:r>
          </a:p>
          <a:p>
            <a:r>
              <a:rPr lang="en-US" sz="1200" b="0" kern="1200" dirty="0">
                <a:solidFill>
                  <a:schemeClr val="tx1"/>
                </a:solidFill>
                <a:effectLst/>
                <a:latin typeface="Arial" pitchFamily="34" charset="0"/>
                <a:ea typeface="Arial" pitchFamily="34" charset="0"/>
                <a:cs typeface="Arial" pitchFamily="34" charset="0"/>
              </a:rPr>
              <a:t>•Efficiency of Experts </a:t>
            </a:r>
          </a:p>
          <a:p>
            <a:r>
              <a:rPr lang="en-US" sz="1200" b="0" kern="1200" dirty="0">
                <a:solidFill>
                  <a:schemeClr val="tx1"/>
                </a:solidFill>
                <a:effectLst/>
                <a:latin typeface="Arial" pitchFamily="34" charset="0"/>
                <a:ea typeface="Arial" pitchFamily="34" charset="0"/>
                <a:cs typeface="Arial" pitchFamily="34" charset="0"/>
              </a:rPr>
              <a:t>•Utilize the skills, knowledge and resources of experts. </a:t>
            </a:r>
          </a:p>
          <a:p>
            <a:endParaRPr lang="en-US" b="0" dirty="0"/>
          </a:p>
          <a:p>
            <a:endParaRPr lang="en-US" dirty="0"/>
          </a:p>
        </p:txBody>
      </p:sp>
    </p:spTree>
    <p:extLst>
      <p:ext uri="{BB962C8B-B14F-4D97-AF65-F5344CB8AC3E}">
        <p14:creationId xmlns:p14="http://schemas.microsoft.com/office/powerpoint/2010/main" val="701091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dirty="0"/>
              <a:t>AWS launched in 2006 when it began offering developer access to IT infrastructure in the form of web services – now commonly known as cloud computing.</a:t>
            </a:r>
          </a:p>
          <a:p>
            <a:r>
              <a:rPr lang="en-US" sz="1200" dirty="0"/>
              <a:t>Amazon Web Services (AWS) provides computing resources and services that you can use to build applications within minutes at pay-as-you-go pricing.</a:t>
            </a:r>
          </a:p>
          <a:p>
            <a:r>
              <a:rPr lang="en-US" sz="1200" dirty="0"/>
              <a:t>Advantages of AWS:</a:t>
            </a:r>
          </a:p>
          <a:p>
            <a:endParaRPr lang="en-US" sz="1200" dirty="0"/>
          </a:p>
          <a:p>
            <a:endParaRPr lang="en-US" b="1" dirty="0"/>
          </a:p>
          <a:p>
            <a:endParaRPr lang="en-US" b="1" dirty="0"/>
          </a:p>
          <a:p>
            <a:r>
              <a:rPr lang="en-US" b="1" dirty="0"/>
              <a:t>Low Cost- </a:t>
            </a:r>
            <a:r>
              <a:rPr lang="en-US" dirty="0"/>
              <a:t>Building </a:t>
            </a:r>
            <a:r>
              <a:rPr lang="en-US" dirty="0" err="1"/>
              <a:t>on-premise</a:t>
            </a:r>
            <a:r>
              <a:rPr lang="en-US" dirty="0"/>
              <a:t> infrastructure can be slow and expensive.</a:t>
            </a:r>
            <a:r>
              <a:rPr lang="en-US" baseline="0" dirty="0"/>
              <a:t> Many components need to be in place before you or your customer can run applications. With AWS, customers can have servers running in minutes. AWS offers low, pay-as-you-go pricing with no up-front expenses or long-term commitments.</a:t>
            </a:r>
          </a:p>
          <a:p>
            <a:endParaRPr lang="en-US" baseline="0" dirty="0"/>
          </a:p>
          <a:p>
            <a:r>
              <a:rPr lang="en-US" b="1" baseline="0" dirty="0"/>
              <a:t>Agility and Instant Elasticity- </a:t>
            </a:r>
            <a:r>
              <a:rPr lang="en-US" baseline="0" dirty="0"/>
              <a:t>Elasticity is the power to scale computing resources up and down easily, while only paying for actual resources used. The elasticity provides –Quickly deploy new applications, Instantly scale up as the workload grows, instantly shut down resources that are no longer required</a:t>
            </a:r>
          </a:p>
          <a:p>
            <a:endParaRPr lang="en-US" baseline="0" dirty="0"/>
          </a:p>
          <a:p>
            <a:r>
              <a:rPr lang="en-US" b="1" baseline="0" dirty="0"/>
              <a:t>Open and Flexible- </a:t>
            </a:r>
            <a:r>
              <a:rPr lang="en-US" baseline="0" dirty="0"/>
              <a:t>AWS supports many technology stacks and operating systems for running workloads. Customers choose the target platform that makes the best sense for their business.</a:t>
            </a:r>
          </a:p>
          <a:p>
            <a:endParaRPr lang="en-US" baseline="0" dirty="0"/>
          </a:p>
          <a:p>
            <a:r>
              <a:rPr lang="en-US" b="1" baseline="0" dirty="0"/>
              <a:t>Secure-</a:t>
            </a:r>
            <a:r>
              <a:rPr lang="en-US" baseline="0" dirty="0"/>
              <a:t> AWS is secure, durable technology platform. AWS  build services in accordance with security best practices, provides appropriate security features in those services, and documents how to use those features.</a:t>
            </a:r>
            <a:endParaRPr lang="en-US" dirty="0"/>
          </a:p>
          <a:p>
            <a:endParaRPr lang="en-US" dirty="0"/>
          </a:p>
          <a:p>
            <a:pPr marL="357187" lvl="1" indent="-171450">
              <a:buFont typeface="Arial" panose="020B0604020202020204" pitchFamily="34" charset="0"/>
              <a:buChar char="•"/>
            </a:pPr>
            <a:endParaRPr lang="en-GB" dirty="0"/>
          </a:p>
          <a:p>
            <a:endParaRPr lang="en-GB" dirty="0"/>
          </a:p>
          <a:p>
            <a:endParaRPr lang="en-US" dirty="0"/>
          </a:p>
        </p:txBody>
      </p:sp>
    </p:spTree>
    <p:extLst>
      <p:ext uri="{BB962C8B-B14F-4D97-AF65-F5344CB8AC3E}">
        <p14:creationId xmlns:p14="http://schemas.microsoft.com/office/powerpoint/2010/main" val="315620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Presenter’s note – If</a:t>
            </a:r>
            <a:r>
              <a:rPr lang="en-GB" baseline="0" dirty="0"/>
              <a:t> this slide seems to be duplicating the same info as in slide 8, consider skipping it</a:t>
            </a:r>
            <a:endParaRPr lang="en-GB" dirty="0"/>
          </a:p>
        </p:txBody>
      </p:sp>
    </p:spTree>
    <p:extLst>
      <p:ext uri="{BB962C8B-B14F-4D97-AF65-F5344CB8AC3E}">
        <p14:creationId xmlns:p14="http://schemas.microsoft.com/office/powerpoint/2010/main" val="393070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1.Design for failure and nothing fails </a:t>
            </a:r>
            <a:r>
              <a:rPr lang="en-US" sz="1200" b="0" i="0" u="none" strike="noStrike" kern="1200" baseline="0" dirty="0">
                <a:solidFill>
                  <a:schemeClr val="tx1"/>
                </a:solidFill>
                <a:latin typeface="Arial" pitchFamily="34" charset="0"/>
                <a:ea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34" charset="0"/>
                <a:ea typeface="Arial" pitchFamily="34" charset="0"/>
                <a:cs typeface="Arial" pitchFamily="34" charset="0"/>
              </a:rPr>
              <a:t> </a:t>
            </a:r>
            <a:r>
              <a:rPr lang="en-US" sz="1200" b="0" i="0" u="none" strike="noStrike" kern="1200" baseline="0" dirty="0">
                <a:solidFill>
                  <a:schemeClr val="dk1"/>
                </a:solidFill>
                <a:latin typeface="Arial" pitchFamily="34" charset="0"/>
                <a:ea typeface="Arial" pitchFamily="34" charset="0"/>
                <a:cs typeface="Arial" pitchFamily="34" charset="0"/>
              </a:rPr>
              <a:t>Applications should continue to function even if the underlying physical hardware fails or is removed/replaced.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dk1"/>
              </a:solidFill>
              <a:latin typeface="Arial" pitchFamily="34" charset="0"/>
              <a:ea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2.Loose coupling sets you free -</a:t>
            </a:r>
            <a:endParaRPr lang="en-US" sz="1200" b="0" i="0" u="none" strike="noStrike" kern="1200" baseline="0" dirty="0">
              <a:solidFill>
                <a:schemeClr val="dk1"/>
              </a:solidFill>
              <a:latin typeface="Arial" pitchFamily="34" charset="0"/>
              <a:ea typeface="Arial" pitchFamily="34" charset="0"/>
              <a:cs typeface="Arial" pitchFamily="34" charset="0"/>
            </a:endParaRPr>
          </a:p>
          <a:p>
            <a:r>
              <a:rPr lang="en-US" sz="1200" b="0" i="0" u="none" strike="noStrike" kern="1200" baseline="0" dirty="0">
                <a:solidFill>
                  <a:schemeClr val="dk1"/>
                </a:solidFill>
                <a:latin typeface="Arial" pitchFamily="34" charset="0"/>
                <a:ea typeface="Arial" pitchFamily="34" charset="0"/>
                <a:cs typeface="Arial" pitchFamily="34" charset="0"/>
              </a:rPr>
              <a:t>The more loosely they’re coupled, the bigger they scale </a:t>
            </a:r>
          </a:p>
          <a:p>
            <a:r>
              <a:rPr lang="en-US" sz="1200" b="0" i="0" u="none" strike="noStrike" kern="1200" baseline="0" dirty="0">
                <a:solidFill>
                  <a:schemeClr val="dk1"/>
                </a:solidFill>
                <a:latin typeface="Arial" pitchFamily="34" charset="0"/>
                <a:ea typeface="Arial" pitchFamily="34" charset="0"/>
                <a:cs typeface="Arial" pitchFamily="34" charset="0"/>
              </a:rPr>
              <a:t>Load balance clusters </a:t>
            </a:r>
          </a:p>
          <a:p>
            <a:r>
              <a:rPr lang="en-US" sz="1200" b="0" i="0" u="none" strike="noStrike" kern="1200" baseline="0" dirty="0">
                <a:solidFill>
                  <a:schemeClr val="dk1"/>
                </a:solidFill>
                <a:latin typeface="Arial" pitchFamily="34" charset="0"/>
                <a:ea typeface="Arial" pitchFamily="34" charset="0"/>
                <a:cs typeface="Arial" pitchFamily="34" charset="0"/>
              </a:rPr>
              <a:t>Use a queue to pass messages between components </a:t>
            </a:r>
          </a:p>
          <a:p>
            <a:endParaRPr lang="en-US" sz="1200" b="0" i="0" u="none" strike="noStrike" kern="1200" baseline="0" dirty="0">
              <a:solidFill>
                <a:schemeClr val="dk1"/>
              </a:solidFill>
              <a:latin typeface="Arial" pitchFamily="34" charset="0"/>
              <a:ea typeface="Arial" pitchFamily="34" charset="0"/>
              <a:cs typeface="Arial" pitchFamily="34" charset="0"/>
            </a:endParaRPr>
          </a:p>
          <a:p>
            <a:pPr>
              <a:buFont typeface="Wingdings" panose="05000000000000000000" pitchFamily="2" charset="2"/>
              <a:buNone/>
            </a:pPr>
            <a:r>
              <a:rPr lang="en-US" dirty="0"/>
              <a:t>3.Implement elasticity –</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u="none" strike="noStrike" kern="1200" baseline="0" dirty="0">
                <a:solidFill>
                  <a:schemeClr val="dk1"/>
                </a:solidFill>
                <a:latin typeface="Arial" pitchFamily="34" charset="0"/>
                <a:ea typeface="Arial" pitchFamily="34" charset="0"/>
                <a:cs typeface="Arial" pitchFamily="34" charset="0"/>
              </a:rPr>
              <a:t>Elasticity is a fundamental property of the cloud </a:t>
            </a:r>
          </a:p>
          <a:p>
            <a:pPr>
              <a:buFont typeface="Wingdings" panose="05000000000000000000" pitchFamily="2" charset="2"/>
              <a:buNone/>
            </a:pPr>
            <a:endParaRPr lang="en-US" dirty="0"/>
          </a:p>
          <a:p>
            <a:pPr>
              <a:buFont typeface="Wingdings" panose="05000000000000000000" pitchFamily="2" charset="2"/>
              <a:buNone/>
            </a:pPr>
            <a:r>
              <a:rPr lang="en-US" dirty="0"/>
              <a:t>4.Build security in every layer –</a:t>
            </a:r>
            <a:endParaRPr lang="en-US" sz="1200" b="0" i="0" u="none" strike="noStrike" kern="1200" baseline="0" dirty="0">
              <a:solidFill>
                <a:schemeClr val="tx1"/>
              </a:solidFill>
              <a:latin typeface="Arial" pitchFamily="34" charset="0"/>
              <a:ea typeface="Arial" pitchFamily="34" charset="0"/>
              <a:cs typeface="Arial" pitchFamily="34" charset="0"/>
            </a:endParaRPr>
          </a:p>
          <a:p>
            <a:r>
              <a:rPr lang="en-US" sz="1200" b="0" i="0" u="none" strike="noStrike" kern="1200" baseline="0" dirty="0">
                <a:solidFill>
                  <a:schemeClr val="tx1"/>
                </a:solidFill>
                <a:latin typeface="Arial" pitchFamily="34" charset="0"/>
                <a:ea typeface="Arial" pitchFamily="34" charset="0"/>
                <a:cs typeface="Arial" pitchFamily="34" charset="0"/>
              </a:rPr>
              <a:t>Security is a shared responsibility. </a:t>
            </a:r>
          </a:p>
          <a:p>
            <a:r>
              <a:rPr lang="en-US" sz="1200" b="0" i="0" u="none" strike="noStrike" kern="1200" baseline="0" dirty="0">
                <a:solidFill>
                  <a:schemeClr val="tx1"/>
                </a:solidFill>
                <a:latin typeface="Arial" pitchFamily="34" charset="0"/>
                <a:ea typeface="Arial" pitchFamily="34" charset="0"/>
                <a:cs typeface="Arial" pitchFamily="34" charset="0"/>
              </a:rPr>
              <a:t>You decide how to: Encrypt data in transit and at rest ; </a:t>
            </a:r>
            <a:r>
              <a:rPr lang="en-US" sz="1200" kern="1200" dirty="0">
                <a:solidFill>
                  <a:schemeClr val="tx1"/>
                </a:solidFill>
                <a:effectLst/>
                <a:latin typeface="Arial" pitchFamily="34" charset="0"/>
                <a:ea typeface="Arial" pitchFamily="34" charset="0"/>
                <a:cs typeface="Arial" pitchFamily="34" charset="0"/>
              </a:rPr>
              <a:t>Enforce principle of least privilege ;Create distinct, restricted Security Groups for each application role ;Use multi-factor authentication </a:t>
            </a:r>
          </a:p>
          <a:p>
            <a:endParaRPr lang="en-US" sz="1200" b="0" i="0" u="none" strike="noStrike" kern="1200" baseline="0" dirty="0">
              <a:solidFill>
                <a:schemeClr val="tx1"/>
              </a:solidFill>
              <a:latin typeface="Arial" pitchFamily="34" charset="0"/>
              <a:ea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5.Don’t fear constraints-</a:t>
            </a:r>
            <a:r>
              <a:rPr lang="en-US" baseline="0" dirty="0"/>
              <a:t> </a:t>
            </a:r>
          </a:p>
          <a:p>
            <a:r>
              <a:rPr lang="en-US" sz="1200" kern="1200" dirty="0">
                <a:solidFill>
                  <a:schemeClr val="tx1"/>
                </a:solidFill>
                <a:effectLst/>
                <a:latin typeface="Arial" pitchFamily="34" charset="0"/>
                <a:ea typeface="Arial" pitchFamily="34" charset="0"/>
                <a:cs typeface="Arial" pitchFamily="34" charset="0"/>
              </a:rPr>
              <a:t>Need more RAM? </a:t>
            </a:r>
          </a:p>
          <a:p>
            <a:r>
              <a:rPr lang="en-US" sz="1200" kern="1200" dirty="0">
                <a:solidFill>
                  <a:schemeClr val="tx1"/>
                </a:solidFill>
                <a:effectLst/>
                <a:latin typeface="Arial" pitchFamily="34" charset="0"/>
                <a:ea typeface="Arial" pitchFamily="34" charset="0"/>
                <a:cs typeface="Arial" pitchFamily="34" charset="0"/>
              </a:rPr>
              <a:t>Consider distributing load across machines or a shared cache </a:t>
            </a:r>
          </a:p>
          <a:p>
            <a:r>
              <a:rPr lang="en-US" sz="1200" kern="1200" dirty="0">
                <a:solidFill>
                  <a:schemeClr val="tx1"/>
                </a:solidFill>
                <a:effectLst/>
                <a:latin typeface="Arial" pitchFamily="34" charset="0"/>
                <a:ea typeface="Arial" pitchFamily="34" charset="0"/>
                <a:cs typeface="Arial" pitchFamily="34" charset="0"/>
              </a:rPr>
              <a:t> </a:t>
            </a:r>
          </a:p>
          <a:p>
            <a:r>
              <a:rPr lang="en-US" sz="1200" kern="1200" dirty="0">
                <a:solidFill>
                  <a:schemeClr val="tx1"/>
                </a:solidFill>
                <a:effectLst/>
                <a:latin typeface="Arial" pitchFamily="34" charset="0"/>
                <a:ea typeface="Arial" pitchFamily="34" charset="0"/>
                <a:cs typeface="Arial" pitchFamily="34" charset="0"/>
              </a:rPr>
              <a:t>Need better IOPS for database? </a:t>
            </a:r>
          </a:p>
          <a:p>
            <a:r>
              <a:rPr lang="en-US" sz="1200" kern="1200" dirty="0">
                <a:solidFill>
                  <a:schemeClr val="tx1"/>
                </a:solidFill>
                <a:effectLst/>
                <a:latin typeface="Arial" pitchFamily="34" charset="0"/>
                <a:ea typeface="Arial" pitchFamily="34" charset="0"/>
                <a:cs typeface="Arial" pitchFamily="34" charset="0"/>
              </a:rPr>
              <a:t>Instead, consider multiple read replicas, </a:t>
            </a:r>
            <a:r>
              <a:rPr lang="en-US" sz="1200" kern="1200" dirty="0" err="1">
                <a:solidFill>
                  <a:schemeClr val="tx1"/>
                </a:solidFill>
                <a:effectLst/>
                <a:latin typeface="Arial" pitchFamily="34" charset="0"/>
                <a:ea typeface="Arial" pitchFamily="34" charset="0"/>
                <a:cs typeface="Arial" pitchFamily="34" charset="0"/>
              </a:rPr>
              <a:t>sharding</a:t>
            </a:r>
            <a:r>
              <a:rPr lang="en-US" sz="1200" kern="1200" dirty="0">
                <a:solidFill>
                  <a:schemeClr val="tx1"/>
                </a:solidFill>
                <a:effectLst/>
                <a:latin typeface="Arial" pitchFamily="34" charset="0"/>
                <a:ea typeface="Arial" pitchFamily="34" charset="0"/>
                <a:cs typeface="Arial" pitchFamily="34" charset="0"/>
              </a:rPr>
              <a:t>, or DB clustering </a:t>
            </a:r>
          </a:p>
          <a:p>
            <a:r>
              <a:rPr lang="en-US" sz="1200" kern="1200" dirty="0">
                <a:solidFill>
                  <a:schemeClr val="tx1"/>
                </a:solidFill>
                <a:effectLst/>
                <a:latin typeface="Arial" pitchFamily="34" charset="0"/>
                <a:ea typeface="Arial" pitchFamily="34" charset="0"/>
                <a:cs typeface="Arial" pitchFamily="34" charset="0"/>
              </a:rPr>
              <a:t> </a:t>
            </a:r>
          </a:p>
          <a:p>
            <a:r>
              <a:rPr lang="en-US" sz="1200" kern="1200" dirty="0">
                <a:solidFill>
                  <a:schemeClr val="tx1"/>
                </a:solidFill>
                <a:effectLst/>
                <a:latin typeface="Arial" pitchFamily="34" charset="0"/>
                <a:ea typeface="Arial" pitchFamily="34" charset="0"/>
                <a:cs typeface="Arial" pitchFamily="34" charset="0"/>
              </a:rPr>
              <a:t>Hardware failed or </a:t>
            </a:r>
            <a:r>
              <a:rPr lang="en-US" sz="1200" kern="1200" dirty="0" err="1">
                <a:solidFill>
                  <a:schemeClr val="tx1"/>
                </a:solidFill>
                <a:effectLst/>
                <a:latin typeface="Arial" pitchFamily="34" charset="0"/>
                <a:ea typeface="Arial" pitchFamily="34" charset="0"/>
                <a:cs typeface="Arial" pitchFamily="34" charset="0"/>
              </a:rPr>
              <a:t>config</a:t>
            </a:r>
            <a:r>
              <a:rPr lang="en-US" sz="1200" kern="1200" dirty="0">
                <a:solidFill>
                  <a:schemeClr val="tx1"/>
                </a:solidFill>
                <a:effectLst/>
                <a:latin typeface="Arial" pitchFamily="34" charset="0"/>
                <a:ea typeface="Arial" pitchFamily="34" charset="0"/>
                <a:cs typeface="Arial" pitchFamily="34" charset="0"/>
              </a:rPr>
              <a:t> got corrupted? </a:t>
            </a:r>
          </a:p>
          <a:p>
            <a:r>
              <a:rPr lang="en-US" sz="1200" kern="1200" dirty="0">
                <a:solidFill>
                  <a:schemeClr val="tx1"/>
                </a:solidFill>
                <a:effectLst/>
                <a:latin typeface="Arial" pitchFamily="34" charset="0"/>
                <a:ea typeface="Arial" pitchFamily="34" charset="0"/>
                <a:cs typeface="Arial" pitchFamily="34" charset="0"/>
              </a:rPr>
              <a:t>“Rip and replace”—simply toss bad instances and instantiate replacement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p>
          <a:p>
            <a:r>
              <a:rPr lang="en-US" dirty="0"/>
              <a:t>6.Think parallel-</a:t>
            </a:r>
          </a:p>
          <a:p>
            <a:r>
              <a:rPr lang="en-US" sz="1200" kern="1200" dirty="0">
                <a:solidFill>
                  <a:schemeClr val="tx1"/>
                </a:solidFill>
                <a:effectLst/>
                <a:latin typeface="Arial" pitchFamily="34" charset="0"/>
                <a:ea typeface="Arial" pitchFamily="34" charset="0"/>
                <a:cs typeface="Arial" pitchFamily="34" charset="0"/>
              </a:rPr>
              <a:t>Experiment with parallel architectures </a:t>
            </a:r>
          </a:p>
          <a:p>
            <a:r>
              <a:rPr lang="en-US" sz="1200" kern="1200" dirty="0">
                <a:solidFill>
                  <a:schemeClr val="tx1"/>
                </a:solidFill>
                <a:effectLst/>
                <a:latin typeface="Arial" pitchFamily="34" charset="0"/>
                <a:ea typeface="Arial" pitchFamily="34" charset="0"/>
                <a:cs typeface="Arial" pitchFamily="34" charset="0"/>
              </a:rPr>
              <a:t>1 server working on a job sequentially for 4 hours or </a:t>
            </a:r>
          </a:p>
          <a:p>
            <a:r>
              <a:rPr lang="en-US" sz="1200" kern="1200" dirty="0">
                <a:solidFill>
                  <a:schemeClr val="tx1"/>
                </a:solidFill>
                <a:effectLst/>
                <a:latin typeface="Arial" pitchFamily="34" charset="0"/>
                <a:ea typeface="Arial" pitchFamily="34" charset="0"/>
                <a:cs typeface="Arial" pitchFamily="34" charset="0"/>
              </a:rPr>
              <a:t>4 servers working on a job in parallel for 4 hours</a:t>
            </a:r>
          </a:p>
          <a:p>
            <a:r>
              <a:rPr lang="en-US" sz="1200" b="1" kern="1200" dirty="0">
                <a:solidFill>
                  <a:schemeClr val="tx1"/>
                </a:solidFill>
                <a:effectLst/>
                <a:latin typeface="Arial" pitchFamily="34" charset="0"/>
                <a:ea typeface="Arial" pitchFamily="34" charset="0"/>
                <a:cs typeface="Arial" pitchFamily="34" charset="0"/>
              </a:rPr>
              <a:t>Same cost (i.e., 4 instance hours), but parallel is 4x faster</a:t>
            </a:r>
            <a:endParaRPr lang="en-US" sz="1200" kern="1200" dirty="0">
              <a:solidFill>
                <a:schemeClr val="tx1"/>
              </a:solidFill>
              <a:effectLst/>
              <a:latin typeface="Arial" pitchFamily="34" charset="0"/>
              <a:ea typeface="Arial" pitchFamily="34" charset="0"/>
              <a:cs typeface="Arial" pitchFamily="34" charset="0"/>
            </a:endParaRPr>
          </a:p>
          <a:p>
            <a:endParaRPr lang="en-US" dirty="0"/>
          </a:p>
          <a:p>
            <a:endParaRPr lang="en-US" dirty="0"/>
          </a:p>
        </p:txBody>
      </p:sp>
    </p:spTree>
    <p:extLst>
      <p:ext uri="{BB962C8B-B14F-4D97-AF65-F5344CB8AC3E}">
        <p14:creationId xmlns:p14="http://schemas.microsoft.com/office/powerpoint/2010/main" val="59512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AWS Regions</a:t>
            </a:r>
            <a:r>
              <a:rPr lang="en-US" sz="1200" b="1" baseline="0" dirty="0">
                <a:latin typeface="Times New Roman" panose="02020603050405020304" pitchFamily="18" charset="0"/>
                <a:cs typeface="Times New Roman" panose="02020603050405020304" pitchFamily="18" charset="0"/>
              </a:rPr>
              <a:t> </a:t>
            </a:r>
            <a:r>
              <a:rPr lang="en-US" sz="1200" baseline="0" dirty="0">
                <a:latin typeface="Times New Roman" panose="02020603050405020304" pitchFamily="18" charset="0"/>
                <a:cs typeface="Times New Roman" panose="02020603050405020304" pitchFamily="18" charset="0"/>
              </a:rPr>
              <a:t>–is an independent collection of AWS computing resources in a defined geography. It provides customers with the flexibility to place instances and store data within multiple geographic locations. The number of AWS Regions is dynamic and growing. AWS currently has nine Regions throughout the world. </a:t>
            </a:r>
          </a:p>
          <a:p>
            <a:endParaRPr lang="en-US" sz="1200" baseline="0" dirty="0">
              <a:latin typeface="Times New Roman" panose="02020603050405020304" pitchFamily="18" charset="0"/>
              <a:cs typeface="Times New Roman" panose="02020603050405020304" pitchFamily="18" charset="0"/>
            </a:endParaRPr>
          </a:p>
          <a:p>
            <a:r>
              <a:rPr lang="en-US" sz="1200" b="1" baseline="0" dirty="0">
                <a:latin typeface="Times New Roman" panose="02020603050405020304" pitchFamily="18" charset="0"/>
                <a:cs typeface="Times New Roman" panose="02020603050405020304" pitchFamily="18" charset="0"/>
              </a:rPr>
              <a:t>AWS Availability Zones- </a:t>
            </a:r>
            <a:r>
              <a:rPr lang="en-US" sz="1200" baseline="0" dirty="0">
                <a:latin typeface="Times New Roman" panose="02020603050405020304" pitchFamily="18" charset="0"/>
                <a:cs typeface="Times New Roman" panose="02020603050405020304" pitchFamily="18" charset="0"/>
              </a:rPr>
              <a:t>AZ's are distinct locations within an AWS Region that are engineered to be isolated from failures in other AZ's and provide inexpensive, low latency network connectivity to other AZ's in the same AWS Region. Within a given AWS Region, AWS allows customers to place instances and store across multiple AZ's.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AWS Edge Locations-</a:t>
            </a:r>
            <a:r>
              <a:rPr lang="en-US" sz="1200" dirty="0">
                <a:latin typeface="Times New Roman" panose="02020603050405020304" pitchFamily="18" charset="0"/>
                <a:cs typeface="Times New Roman" panose="02020603050405020304" pitchFamily="18" charset="0"/>
              </a:rPr>
              <a:t>AWS Edge Locations host Amazon </a:t>
            </a:r>
            <a:r>
              <a:rPr lang="en-US" sz="1200" dirty="0" err="1">
                <a:latin typeface="Times New Roman" panose="02020603050405020304" pitchFamily="18" charset="0"/>
                <a:cs typeface="Times New Roman" panose="02020603050405020304" pitchFamily="18" charset="0"/>
              </a:rPr>
              <a:t>CloudFront</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 content distribution network which is used to distribute content to users. Requests for content are automatically routed to the nearest edge location, so content is delivered with the best possible performance.</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102165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a:t>
            </a:r>
            <a:r>
              <a:rPr lang="en-US" baseline="0" dirty="0"/>
              <a:t> to highlight important services e.g. EC2, </a:t>
            </a:r>
            <a:r>
              <a:rPr lang="en-US" baseline="0" dirty="0" err="1"/>
              <a:t>CloudFormation</a:t>
            </a:r>
            <a:r>
              <a:rPr lang="en-US" baseline="0" dirty="0"/>
              <a:t>, IAM, </a:t>
            </a:r>
            <a:r>
              <a:rPr lang="en-US" baseline="0" dirty="0" err="1"/>
              <a:t>CloudWatch</a:t>
            </a:r>
            <a:r>
              <a:rPr lang="en-US" baseline="0" dirty="0"/>
              <a:t>, S3</a:t>
            </a:r>
          </a:p>
          <a:p>
            <a:endParaRPr lang="en-US" baseline="0" dirty="0"/>
          </a:p>
          <a:p>
            <a:r>
              <a:rPr lang="en-US" baseline="0" dirty="0"/>
              <a:t>Ask if people what to discuss any others.</a:t>
            </a:r>
          </a:p>
          <a:p>
            <a:endParaRPr lang="en-US" baseline="0" dirty="0"/>
          </a:p>
          <a:p>
            <a:r>
              <a:rPr lang="en-US" baseline="0" dirty="0"/>
              <a:t>All services are grouped into 8 categories.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4036662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pic>
        <p:nvPicPr>
          <p:cNvPr id="84" name="Picture 8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5614" y="1434245"/>
            <a:ext cx="4010024" cy="996950"/>
          </a:xfrm>
          <a:prstGeom prst="rect">
            <a:avLst/>
          </a:prstGeom>
        </p:spPr>
        <p:txBody>
          <a:bodyPr lIns="0" tIns="0" anchor="b" anchorCtr="0">
            <a:noAutofit/>
          </a:bodyPr>
          <a:lstStyle>
            <a:lvl1pPr algn="l">
              <a:lnSpc>
                <a:spcPct val="90000"/>
              </a:lnSpc>
              <a:defRPr sz="32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5613" y="2504971"/>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grpSp>
        <p:nvGrpSpPr>
          <p:cNvPr id="28" name="Group 27"/>
          <p:cNvGrpSpPr/>
          <p:nvPr userDrawn="1"/>
        </p:nvGrpSpPr>
        <p:grpSpPr>
          <a:xfrm>
            <a:off x="5663206" y="146980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pic>
        <p:nvPicPr>
          <p:cNvPr id="8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6442" y="302741"/>
            <a:ext cx="4543634" cy="7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1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 name="Footer Placeholder 2"/>
          <p:cNvSpPr>
            <a:spLocks noGrp="1"/>
          </p:cNvSpPr>
          <p:nvPr>
            <p:ph type="ftr" sz="quarter" idx="10"/>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11"/>
          </p:nvPr>
        </p:nvSpPr>
        <p:spPr/>
        <p:txBody>
          <a:bodyPr/>
          <a:lstStyle/>
          <a:p>
            <a:pPr>
              <a:defRPr/>
            </a:pPr>
            <a:r>
              <a:rPr lang="en-US"/>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0718307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Text Placeholder 5"/>
          <p:cNvSpPr>
            <a:spLocks noGrp="1"/>
          </p:cNvSpPr>
          <p:nvPr>
            <p:ph type="body" sz="quarter" idx="11"/>
          </p:nvPr>
        </p:nvSpPr>
        <p:spPr>
          <a:xfrm>
            <a:off x="455613" y="1909764"/>
            <a:ext cx="8232775" cy="44243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Footer Placeholder 2"/>
          <p:cNvSpPr>
            <a:spLocks noGrp="1"/>
          </p:cNvSpPr>
          <p:nvPr>
            <p:ph type="ftr" sz="quarter" idx="12"/>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13"/>
          </p:nvPr>
        </p:nvSpPr>
        <p:spPr/>
        <p:txBody>
          <a:bodyPr/>
          <a:lstStyle/>
          <a:p>
            <a:pPr>
              <a:defRPr/>
            </a:pPr>
            <a:r>
              <a:rPr lang="en-US"/>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88553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Copyright © 2015 Accenture  All rights reserved.</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pPr>
              <a:defRPr/>
            </a:pPr>
            <a:r>
              <a:rPr lang="en-US" dirty="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5578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7072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4" name="Footer Placeholder 1"/>
          <p:cNvSpPr>
            <a:spLocks noGrp="1"/>
          </p:cNvSpPr>
          <p:nvPr>
            <p:ph type="ftr" sz="quarter" idx="12"/>
          </p:nvPr>
        </p:nvSpPr>
        <p:spPr>
          <a:xfrm>
            <a:off x="455613" y="6575425"/>
            <a:ext cx="3600000" cy="128588"/>
          </a:xfrm>
        </p:spPr>
        <p:txBody>
          <a:bodyPr/>
          <a:lstStyle/>
          <a:p>
            <a:r>
              <a:rPr lang="en-AU"/>
              <a:t>Copyright © 2015 Accenture  All rights reserved.</a:t>
            </a:r>
            <a:endParaRPr lang="en-AU" dirty="0"/>
          </a:p>
        </p:txBody>
      </p:sp>
    </p:spTree>
    <p:extLst>
      <p:ext uri="{BB962C8B-B14F-4D97-AF65-F5344CB8AC3E}">
        <p14:creationId xmlns:p14="http://schemas.microsoft.com/office/powerpoint/2010/main" val="414475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AU"/>
              <a:t>Copyright © 2015 Accenture  All rights reserved.</a:t>
            </a:r>
            <a:endParaRPr lang="en-AU" dirty="0"/>
          </a:p>
        </p:txBody>
      </p:sp>
      <p:sp>
        <p:nvSpPr>
          <p:cNvPr id="6" name="Rectangle 33"/>
          <p:cNvSpPr>
            <a:spLocks noChangeArrowheads="1"/>
          </p:cNvSpPr>
          <p:nvPr userDrawn="1"/>
        </p:nvSpPr>
        <p:spPr bwMode="auto">
          <a:xfrm>
            <a:off x="1298530" y="3756303"/>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 </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7" name="Rectangle 34"/>
          <p:cNvSpPr>
            <a:spLocks noChangeArrowheads="1"/>
          </p:cNvSpPr>
          <p:nvPr userDrawn="1"/>
        </p:nvSpPr>
        <p:spPr bwMode="auto">
          <a:xfrm>
            <a:off x="2201185" y="4587534"/>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 </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8" name="Rectangle 35"/>
          <p:cNvSpPr>
            <a:spLocks noChangeArrowheads="1"/>
          </p:cNvSpPr>
          <p:nvPr userDrawn="1"/>
        </p:nvSpPr>
        <p:spPr bwMode="auto">
          <a:xfrm>
            <a:off x="3100003" y="5424621"/>
            <a:ext cx="41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9" name="Rectangle 36"/>
          <p:cNvSpPr>
            <a:spLocks noChangeArrowheads="1"/>
          </p:cNvSpPr>
          <p:nvPr userDrawn="1"/>
        </p:nvSpPr>
        <p:spPr bwMode="auto">
          <a:xfrm>
            <a:off x="5571940" y="5428800"/>
            <a:ext cx="7598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Code</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0" name="Rectangle 37"/>
          <p:cNvSpPr>
            <a:spLocks noChangeArrowheads="1"/>
          </p:cNvSpPr>
          <p:nvPr userDrawn="1"/>
        </p:nvSpPr>
        <p:spPr bwMode="auto">
          <a:xfrm>
            <a:off x="6489357" y="4587077"/>
            <a:ext cx="703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Test </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1" name="Rectangle 38"/>
          <p:cNvSpPr>
            <a:spLocks noChangeArrowheads="1"/>
          </p:cNvSpPr>
          <p:nvPr userDrawn="1"/>
        </p:nvSpPr>
        <p:spPr bwMode="auto">
          <a:xfrm>
            <a:off x="7401489" y="3755855"/>
            <a:ext cx="703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Test </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2" name="Rectangle 74"/>
          <p:cNvSpPr>
            <a:spLocks noChangeArrowheads="1"/>
          </p:cNvSpPr>
          <p:nvPr userDrawn="1"/>
        </p:nvSpPr>
        <p:spPr bwMode="auto">
          <a:xfrm>
            <a:off x="650478" y="3194933"/>
            <a:ext cx="6235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Scope </a:t>
            </a:r>
          </a:p>
          <a:p>
            <a:pPr eaLnBrk="0" hangingPunct="0">
              <a:lnSpc>
                <a:spcPct val="80000"/>
              </a:lnSpc>
              <a:buClrTx/>
              <a:buFontTx/>
              <a:buNone/>
            </a:pPr>
            <a:r>
              <a:rPr lang="en-GB" altLang="en-US" sz="1000" b="0" i="0" dirty="0">
                <a:solidFill>
                  <a:schemeClr val="tx2"/>
                </a:solidFill>
              </a:rPr>
              <a:t>Agreement</a:t>
            </a:r>
          </a:p>
        </p:txBody>
      </p:sp>
      <p:cxnSp>
        <p:nvCxnSpPr>
          <p:cNvPr id="13" name="Elbow Connector 12"/>
          <p:cNvCxnSpPr>
            <a:stCxn id="37" idx="2"/>
            <a:endCxn id="35" idx="1"/>
          </p:cNvCxnSpPr>
          <p:nvPr userDrawn="1"/>
        </p:nvCxnSpPr>
        <p:spPr>
          <a:xfrm rot="16200000" flipH="1">
            <a:off x="892398" y="2597430"/>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5" idx="2"/>
            <a:endCxn id="33" idx="1"/>
          </p:cNvCxnSpPr>
          <p:nvPr userDrawn="1"/>
        </p:nvCxnSpPr>
        <p:spPr>
          <a:xfrm rot="16200000" flipH="1">
            <a:off x="1786017" y="3427479"/>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3" idx="2"/>
            <a:endCxn id="34" idx="1"/>
          </p:cNvCxnSpPr>
          <p:nvPr userDrawn="1"/>
        </p:nvCxnSpPr>
        <p:spPr>
          <a:xfrm rot="16200000" flipH="1">
            <a:off x="2679636" y="4257528"/>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4" idx="2"/>
            <a:endCxn id="29" idx="1"/>
          </p:cNvCxnSpPr>
          <p:nvPr userDrawn="1"/>
        </p:nvCxnSpPr>
        <p:spPr>
          <a:xfrm rot="16200000" flipH="1">
            <a:off x="3573255" y="5087577"/>
            <a:ext cx="524048"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9" idx="3"/>
            <a:endCxn id="30" idx="2"/>
          </p:cNvCxnSpPr>
          <p:nvPr userDrawn="1"/>
        </p:nvCxnSpPr>
        <p:spPr>
          <a:xfrm flipV="1">
            <a:off x="5038089" y="5016886"/>
            <a:ext cx="401524" cy="527525"/>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0" idx="3"/>
            <a:endCxn id="31" idx="2"/>
          </p:cNvCxnSpPr>
          <p:nvPr userDrawn="1"/>
        </p:nvCxnSpPr>
        <p:spPr>
          <a:xfrm flipV="1">
            <a:off x="5943613" y="4183362"/>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1" idx="3"/>
            <a:endCxn id="32" idx="2"/>
          </p:cNvCxnSpPr>
          <p:nvPr userDrawn="1"/>
        </p:nvCxnSpPr>
        <p:spPr>
          <a:xfrm flipV="1">
            <a:off x="6849137" y="3349838"/>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2" idx="3"/>
            <a:endCxn id="36" idx="2"/>
          </p:cNvCxnSpPr>
          <p:nvPr userDrawn="1"/>
        </p:nvCxnSpPr>
        <p:spPr>
          <a:xfrm flipV="1">
            <a:off x="7754661" y="2516314"/>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Freeform 85"/>
          <p:cNvSpPr>
            <a:spLocks/>
          </p:cNvSpPr>
          <p:nvPr userDrawn="1"/>
        </p:nvSpPr>
        <p:spPr bwMode="auto">
          <a:xfrm>
            <a:off x="8068051" y="2951276"/>
            <a:ext cx="180000" cy="180000"/>
          </a:xfrm>
          <a:custGeom>
            <a:avLst/>
            <a:gdLst>
              <a:gd name="T0" fmla="*/ 0 w 215"/>
              <a:gd name="T1" fmla="*/ 64 h 129"/>
              <a:gd name="T2" fmla="*/ 107 w 215"/>
              <a:gd name="T3" fmla="*/ 0 h 129"/>
              <a:gd name="T4" fmla="*/ 215 w 215"/>
              <a:gd name="T5" fmla="*/ 64 h 129"/>
              <a:gd name="T6" fmla="*/ 107 w 215"/>
              <a:gd name="T7" fmla="*/ 129 h 129"/>
              <a:gd name="T8" fmla="*/ 0 w 215"/>
              <a:gd name="T9" fmla="*/ 64 h 129"/>
            </a:gdLst>
            <a:ahLst/>
            <a:cxnLst>
              <a:cxn ang="0">
                <a:pos x="T0" y="T1"/>
              </a:cxn>
              <a:cxn ang="0">
                <a:pos x="T2" y="T3"/>
              </a:cxn>
              <a:cxn ang="0">
                <a:pos x="T4" y="T5"/>
              </a:cxn>
              <a:cxn ang="0">
                <a:pos x="T6" y="T7"/>
              </a:cxn>
              <a:cxn ang="0">
                <a:pos x="T8" y="T9"/>
              </a:cxn>
            </a:cxnLst>
            <a:rect l="0" t="0" r="r" b="b"/>
            <a:pathLst>
              <a:path w="215" h="129">
                <a:moveTo>
                  <a:pt x="0" y="64"/>
                </a:moveTo>
                <a:lnTo>
                  <a:pt x="107" y="0"/>
                </a:lnTo>
                <a:lnTo>
                  <a:pt x="215" y="64"/>
                </a:lnTo>
                <a:lnTo>
                  <a:pt x="107" y="129"/>
                </a:lnTo>
                <a:lnTo>
                  <a:pt x="0" y="64"/>
                </a:lnTo>
                <a:close/>
              </a:path>
            </a:pathLst>
          </a:custGeom>
          <a:solidFill>
            <a:schemeClr val="accent5"/>
          </a:solidFill>
          <a:ln w="19050">
            <a:solidFill>
              <a:schemeClr val="bg1"/>
            </a:solidFill>
          </a:ln>
          <a:extLst/>
        </p:spPr>
        <p:txBody>
          <a:bodyPr/>
          <a:lstStyle/>
          <a:p>
            <a:endParaRPr lang="en-GB" sz="1200" dirty="0"/>
          </a:p>
        </p:txBody>
      </p:sp>
      <p:sp>
        <p:nvSpPr>
          <p:cNvPr id="22" name="Freeform 32"/>
          <p:cNvSpPr>
            <a:spLocks/>
          </p:cNvSpPr>
          <p:nvPr userDrawn="1"/>
        </p:nvSpPr>
        <p:spPr bwMode="auto">
          <a:xfrm>
            <a:off x="7162527" y="3784400"/>
            <a:ext cx="180000" cy="180000"/>
          </a:xfrm>
          <a:custGeom>
            <a:avLst/>
            <a:gdLst>
              <a:gd name="T0" fmla="*/ 0 w 215"/>
              <a:gd name="T1" fmla="*/ 65 h 129"/>
              <a:gd name="T2" fmla="*/ 107 w 215"/>
              <a:gd name="T3" fmla="*/ 0 h 129"/>
              <a:gd name="T4" fmla="*/ 215 w 215"/>
              <a:gd name="T5" fmla="*/ 65 h 129"/>
              <a:gd name="T6" fmla="*/ 107 w 215"/>
              <a:gd name="T7" fmla="*/ 129 h 129"/>
              <a:gd name="T8" fmla="*/ 0 w 215"/>
              <a:gd name="T9" fmla="*/ 65 h 129"/>
            </a:gdLst>
            <a:ahLst/>
            <a:cxnLst>
              <a:cxn ang="0">
                <a:pos x="T0" y="T1"/>
              </a:cxn>
              <a:cxn ang="0">
                <a:pos x="T2" y="T3"/>
              </a:cxn>
              <a:cxn ang="0">
                <a:pos x="T4" y="T5"/>
              </a:cxn>
              <a:cxn ang="0">
                <a:pos x="T6" y="T7"/>
              </a:cxn>
              <a:cxn ang="0">
                <a:pos x="T8" y="T9"/>
              </a:cxn>
            </a:cxnLst>
            <a:rect l="0" t="0" r="r" b="b"/>
            <a:pathLst>
              <a:path w="215" h="129">
                <a:moveTo>
                  <a:pt x="0" y="65"/>
                </a:moveTo>
                <a:lnTo>
                  <a:pt x="107" y="0"/>
                </a:lnTo>
                <a:lnTo>
                  <a:pt x="215" y="65"/>
                </a:lnTo>
                <a:lnTo>
                  <a:pt x="107" y="129"/>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3" name="Freeform 28"/>
          <p:cNvSpPr>
            <a:spLocks/>
          </p:cNvSpPr>
          <p:nvPr userDrawn="1"/>
        </p:nvSpPr>
        <p:spPr bwMode="auto">
          <a:xfrm>
            <a:off x="5350050" y="5447481"/>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4" name="Freeform 30"/>
          <p:cNvSpPr>
            <a:spLocks/>
          </p:cNvSpPr>
          <p:nvPr userDrawn="1"/>
        </p:nvSpPr>
        <p:spPr bwMode="auto">
          <a:xfrm>
            <a:off x="6257003" y="4616579"/>
            <a:ext cx="180000" cy="180000"/>
          </a:xfrm>
          <a:custGeom>
            <a:avLst/>
            <a:gdLst>
              <a:gd name="T0" fmla="*/ 0 w 215"/>
              <a:gd name="T1" fmla="*/ 64 h 129"/>
              <a:gd name="T2" fmla="*/ 108 w 215"/>
              <a:gd name="T3" fmla="*/ 0 h 129"/>
              <a:gd name="T4" fmla="*/ 215 w 215"/>
              <a:gd name="T5" fmla="*/ 64 h 129"/>
              <a:gd name="T6" fmla="*/ 108 w 215"/>
              <a:gd name="T7" fmla="*/ 129 h 129"/>
              <a:gd name="T8" fmla="*/ 0 w 215"/>
              <a:gd name="T9" fmla="*/ 64 h 129"/>
            </a:gdLst>
            <a:ahLst/>
            <a:cxnLst>
              <a:cxn ang="0">
                <a:pos x="T0" y="T1"/>
              </a:cxn>
              <a:cxn ang="0">
                <a:pos x="T2" y="T3"/>
              </a:cxn>
              <a:cxn ang="0">
                <a:pos x="T4" y="T5"/>
              </a:cxn>
              <a:cxn ang="0">
                <a:pos x="T6" y="T7"/>
              </a:cxn>
              <a:cxn ang="0">
                <a:pos x="T8" y="T9"/>
              </a:cxn>
            </a:cxnLst>
            <a:rect l="0" t="0" r="r" b="b"/>
            <a:pathLst>
              <a:path w="215" h="129">
                <a:moveTo>
                  <a:pt x="0" y="64"/>
                </a:moveTo>
                <a:lnTo>
                  <a:pt x="108" y="0"/>
                </a:lnTo>
                <a:lnTo>
                  <a:pt x="215" y="64"/>
                </a:lnTo>
                <a:lnTo>
                  <a:pt x="108" y="129"/>
                </a:lnTo>
                <a:lnTo>
                  <a:pt x="0" y="64"/>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5" name="Freeform 28"/>
          <p:cNvSpPr>
            <a:spLocks/>
          </p:cNvSpPr>
          <p:nvPr userDrawn="1"/>
        </p:nvSpPr>
        <p:spPr bwMode="auto">
          <a:xfrm>
            <a:off x="3550470" y="5447481"/>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6" name="Freeform 28"/>
          <p:cNvSpPr>
            <a:spLocks/>
          </p:cNvSpPr>
          <p:nvPr userDrawn="1"/>
        </p:nvSpPr>
        <p:spPr bwMode="auto">
          <a:xfrm>
            <a:off x="2656851" y="4623959"/>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7" name="Freeform 28"/>
          <p:cNvSpPr>
            <a:spLocks/>
          </p:cNvSpPr>
          <p:nvPr userDrawn="1"/>
        </p:nvSpPr>
        <p:spPr bwMode="auto">
          <a:xfrm>
            <a:off x="1756833" y="3794193"/>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8" name="Freeform 28"/>
          <p:cNvSpPr>
            <a:spLocks/>
          </p:cNvSpPr>
          <p:nvPr userDrawn="1"/>
        </p:nvSpPr>
        <p:spPr bwMode="auto">
          <a:xfrm>
            <a:off x="872263" y="2956342"/>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9" name="Rectangle 5"/>
          <p:cNvSpPr>
            <a:spLocks noChangeArrowheads="1"/>
          </p:cNvSpPr>
          <p:nvPr userDrawn="1"/>
        </p:nvSpPr>
        <p:spPr bwMode="auto">
          <a:xfrm>
            <a:off x="4030089" y="5238411"/>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CODE</a:t>
            </a:r>
            <a:br>
              <a:rPr lang="en-GB" altLang="en-US" sz="1100" b="0" i="0" spc="-20">
                <a:solidFill>
                  <a:schemeClr val="accent5"/>
                </a:solidFill>
              </a:rPr>
            </a:br>
            <a:r>
              <a:rPr lang="en-GB" altLang="en-US" sz="1100" b="0" i="0" spc="-20">
                <a:solidFill>
                  <a:schemeClr val="accent5"/>
                </a:solidFill>
              </a:rPr>
              <a:t>UNIT TEST</a:t>
            </a:r>
            <a:endParaRPr lang="en-GB" altLang="en-US" sz="1100" i="0" spc="-20" dirty="0">
              <a:solidFill>
                <a:schemeClr val="accent5"/>
              </a:solidFill>
            </a:endParaRPr>
          </a:p>
        </p:txBody>
      </p:sp>
      <p:sp>
        <p:nvSpPr>
          <p:cNvPr id="30" name="Rectangle 12"/>
          <p:cNvSpPr>
            <a:spLocks noChangeArrowheads="1"/>
          </p:cNvSpPr>
          <p:nvPr userDrawn="1"/>
        </p:nvSpPr>
        <p:spPr bwMode="auto">
          <a:xfrm>
            <a:off x="4935613" y="4404886"/>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LINK</a:t>
            </a:r>
            <a:br>
              <a:rPr lang="en-GB" altLang="en-US" sz="1100" b="0" i="0" spc="-20" dirty="0">
                <a:solidFill>
                  <a:schemeClr val="accent5"/>
                </a:solidFill>
              </a:rPr>
            </a:br>
            <a:r>
              <a:rPr lang="en-GB" altLang="en-US" sz="1100" b="0" i="0" spc="-20" dirty="0">
                <a:solidFill>
                  <a:schemeClr val="accent5"/>
                </a:solidFill>
              </a:rPr>
              <a:t>TEST</a:t>
            </a:r>
            <a:endParaRPr lang="en-GB" altLang="en-US" sz="1100" i="0" spc="-20" dirty="0">
              <a:solidFill>
                <a:schemeClr val="accent5"/>
              </a:solidFill>
            </a:endParaRPr>
          </a:p>
        </p:txBody>
      </p:sp>
      <p:sp>
        <p:nvSpPr>
          <p:cNvPr id="31" name="Rectangle 16"/>
          <p:cNvSpPr>
            <a:spLocks noChangeArrowheads="1"/>
          </p:cNvSpPr>
          <p:nvPr userDrawn="1"/>
        </p:nvSpPr>
        <p:spPr bwMode="auto">
          <a:xfrm>
            <a:off x="5841137" y="3571362"/>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ASSEMBLY</a:t>
            </a:r>
            <a:br>
              <a:rPr lang="en-GB" altLang="en-US" sz="1100" b="0" i="0" spc="-20" dirty="0">
                <a:solidFill>
                  <a:schemeClr val="accent5"/>
                </a:solidFill>
              </a:rPr>
            </a:br>
            <a:r>
              <a:rPr lang="en-GB" altLang="en-US" sz="1100" b="0" i="0" spc="-20" dirty="0">
                <a:solidFill>
                  <a:schemeClr val="accent5"/>
                </a:solidFill>
              </a:rPr>
              <a:t>TEST</a:t>
            </a:r>
            <a:endParaRPr lang="en-GB" altLang="en-US" sz="1100" i="0" spc="-20" dirty="0">
              <a:solidFill>
                <a:schemeClr val="accent5"/>
              </a:solidFill>
            </a:endParaRPr>
          </a:p>
        </p:txBody>
      </p:sp>
      <p:sp>
        <p:nvSpPr>
          <p:cNvPr id="32" name="Rectangle 20"/>
          <p:cNvSpPr>
            <a:spLocks noChangeArrowheads="1"/>
          </p:cNvSpPr>
          <p:nvPr userDrawn="1"/>
        </p:nvSpPr>
        <p:spPr bwMode="auto">
          <a:xfrm>
            <a:off x="6746661" y="2737838"/>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BUSINESS</a:t>
            </a:r>
            <a:br>
              <a:rPr lang="en-GB" altLang="en-US" sz="1100" b="0" i="0" spc="-20" dirty="0">
                <a:solidFill>
                  <a:schemeClr val="accent5"/>
                </a:solidFill>
              </a:rPr>
            </a:br>
            <a:r>
              <a:rPr lang="en-GB" altLang="en-US" sz="1100" b="0" i="0" spc="-20" dirty="0">
                <a:solidFill>
                  <a:schemeClr val="accent5"/>
                </a:solidFill>
              </a:rPr>
              <a:t>PROCESS </a:t>
            </a:r>
          </a:p>
          <a:p>
            <a:pPr algn="ctr" eaLnBrk="0" hangingPunct="0">
              <a:lnSpc>
                <a:spcPct val="80000"/>
              </a:lnSpc>
              <a:buClrTx/>
              <a:buFontTx/>
              <a:buNone/>
            </a:pPr>
            <a:r>
              <a:rPr lang="en-GB" altLang="en-US" sz="1100" b="0" i="0" spc="-20" dirty="0">
                <a:solidFill>
                  <a:schemeClr val="accent5"/>
                </a:solidFill>
              </a:rPr>
              <a:t>TEST</a:t>
            </a:r>
            <a:endParaRPr lang="en-GB" altLang="en-US" sz="1100" i="0" spc="-20" dirty="0">
              <a:solidFill>
                <a:schemeClr val="accent5"/>
              </a:solidFill>
            </a:endParaRPr>
          </a:p>
        </p:txBody>
      </p:sp>
      <p:sp>
        <p:nvSpPr>
          <p:cNvPr id="33" name="Rectangle 44"/>
          <p:cNvSpPr>
            <a:spLocks noChangeArrowheads="1"/>
          </p:cNvSpPr>
          <p:nvPr userDrawn="1"/>
        </p:nvSpPr>
        <p:spPr bwMode="auto">
          <a:xfrm>
            <a:off x="2242851" y="3578314"/>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FUNC.</a:t>
            </a:r>
            <a:br>
              <a:rPr lang="en-GB" altLang="en-US" sz="1100" b="0" i="0" spc="-20">
                <a:solidFill>
                  <a:schemeClr val="accent5"/>
                </a:solidFill>
              </a:rPr>
            </a:br>
            <a:r>
              <a:rPr lang="en-GB" altLang="en-US" sz="1100" b="0" i="0" spc="-20">
                <a:solidFill>
                  <a:schemeClr val="accent5"/>
                </a:solidFill>
              </a:rPr>
              <a:t>DESIGN</a:t>
            </a:r>
            <a:endParaRPr lang="en-GB" altLang="en-US" sz="1100" i="0" spc="-20" dirty="0">
              <a:solidFill>
                <a:schemeClr val="accent5"/>
              </a:solidFill>
            </a:endParaRPr>
          </a:p>
        </p:txBody>
      </p:sp>
      <p:sp>
        <p:nvSpPr>
          <p:cNvPr id="34" name="Rectangle 48"/>
          <p:cNvSpPr>
            <a:spLocks noChangeArrowheads="1"/>
          </p:cNvSpPr>
          <p:nvPr userDrawn="1"/>
        </p:nvSpPr>
        <p:spPr bwMode="auto">
          <a:xfrm>
            <a:off x="3136470" y="4408363"/>
            <a:ext cx="1008000" cy="612000"/>
          </a:xfrm>
          <a:prstGeom prst="roundRect">
            <a:avLst/>
          </a:prstGeom>
          <a:solidFill>
            <a:schemeClr val="bg1"/>
          </a:solidFill>
          <a:ln w="19050">
            <a:solidFill>
              <a:schemeClr val="accent2"/>
            </a:solidFill>
            <a:miter lim="800000"/>
            <a:headEnd/>
            <a:tailEnd/>
          </a:ln>
          <a:extLst/>
        </p:spPr>
        <p:txBody>
          <a:bodyPr lIns="0" tIns="72000" rIns="0" bIns="0" anchor="ctr">
            <a:noAutofit/>
          </a:bodyPr>
          <a:lstStyle/>
          <a:p>
            <a:pPr algn="ctr" eaLnBrk="0" hangingPunct="0">
              <a:lnSpc>
                <a:spcPct val="80000"/>
              </a:lnSpc>
              <a:buClrTx/>
              <a:buFontTx/>
              <a:buNone/>
            </a:pPr>
            <a:r>
              <a:rPr lang="en-GB" altLang="en-US" sz="1100" b="0" i="0" spc="-20" dirty="0">
                <a:solidFill>
                  <a:schemeClr val="accent5"/>
                </a:solidFill>
              </a:rPr>
              <a:t>TECH</a:t>
            </a:r>
            <a:br>
              <a:rPr lang="en-GB" altLang="en-US" sz="1100" b="0" i="0" spc="-20" dirty="0">
                <a:solidFill>
                  <a:schemeClr val="accent5"/>
                </a:solidFill>
              </a:rPr>
            </a:br>
            <a:r>
              <a:rPr lang="en-GB" altLang="en-US" sz="1100" b="0" i="0" spc="-20" dirty="0">
                <a:solidFill>
                  <a:schemeClr val="accent5"/>
                </a:solidFill>
              </a:rPr>
              <a:t>DESIGN</a:t>
            </a:r>
            <a:endParaRPr lang="en-GB" altLang="en-US" sz="1100" i="0" spc="-20" dirty="0">
              <a:solidFill>
                <a:schemeClr val="accent5"/>
              </a:solidFill>
            </a:endParaRPr>
          </a:p>
        </p:txBody>
      </p:sp>
      <p:sp>
        <p:nvSpPr>
          <p:cNvPr id="35" name="Rectangle 80"/>
          <p:cNvSpPr>
            <a:spLocks noChangeArrowheads="1"/>
          </p:cNvSpPr>
          <p:nvPr userDrawn="1"/>
        </p:nvSpPr>
        <p:spPr bwMode="auto">
          <a:xfrm>
            <a:off x="1349232" y="2748265"/>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HLD</a:t>
            </a:r>
            <a:endParaRPr lang="en-GB" altLang="en-US" sz="1100" i="0" spc="-20" dirty="0">
              <a:solidFill>
                <a:schemeClr val="accent5"/>
              </a:solidFill>
            </a:endParaRPr>
          </a:p>
        </p:txBody>
      </p:sp>
      <p:sp>
        <p:nvSpPr>
          <p:cNvPr id="36" name="Rectangle 84"/>
          <p:cNvSpPr>
            <a:spLocks noChangeArrowheads="1"/>
          </p:cNvSpPr>
          <p:nvPr userDrawn="1"/>
        </p:nvSpPr>
        <p:spPr bwMode="auto">
          <a:xfrm>
            <a:off x="7652185" y="1904314"/>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40" dirty="0">
                <a:solidFill>
                  <a:schemeClr val="accent5"/>
                </a:solidFill>
              </a:rPr>
              <a:t>USER</a:t>
            </a:r>
            <a:br>
              <a:rPr lang="en-GB" altLang="en-US" sz="1100" b="0" i="0" spc="-40" dirty="0">
                <a:solidFill>
                  <a:schemeClr val="accent5"/>
                </a:solidFill>
              </a:rPr>
            </a:br>
            <a:r>
              <a:rPr lang="en-GB" altLang="en-US" sz="1100" b="0" i="0" spc="-40" dirty="0">
                <a:solidFill>
                  <a:schemeClr val="accent5"/>
                </a:solidFill>
              </a:rPr>
              <a:t>ACCEPTANCE</a:t>
            </a:r>
            <a:br>
              <a:rPr lang="en-GB" altLang="en-US" sz="1100" b="0" i="0" spc="-40" dirty="0">
                <a:solidFill>
                  <a:schemeClr val="accent5"/>
                </a:solidFill>
              </a:rPr>
            </a:br>
            <a:r>
              <a:rPr lang="en-GB" altLang="en-US" sz="1100" b="0" i="0" spc="-40" dirty="0">
                <a:solidFill>
                  <a:schemeClr val="accent5"/>
                </a:solidFill>
              </a:rPr>
              <a:t>TEST</a:t>
            </a:r>
            <a:endParaRPr lang="en-GB" altLang="en-US" sz="1100" i="0" spc="-40" dirty="0">
              <a:solidFill>
                <a:schemeClr val="accent5"/>
              </a:solidFill>
            </a:endParaRPr>
          </a:p>
        </p:txBody>
      </p:sp>
      <p:sp>
        <p:nvSpPr>
          <p:cNvPr id="37" name="Rectangle 71"/>
          <p:cNvSpPr>
            <a:spLocks noChangeArrowheads="1"/>
          </p:cNvSpPr>
          <p:nvPr userDrawn="1"/>
        </p:nvSpPr>
        <p:spPr bwMode="auto">
          <a:xfrm>
            <a:off x="455613" y="1918216"/>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SCOPE</a:t>
            </a:r>
            <a:endParaRPr lang="en-GB" altLang="en-US" sz="1100" i="0" spc="-20" dirty="0">
              <a:solidFill>
                <a:schemeClr val="accent5"/>
              </a:solidFill>
            </a:endParaRPr>
          </a:p>
        </p:txBody>
      </p:sp>
    </p:spTree>
    <p:extLst>
      <p:ext uri="{BB962C8B-B14F-4D97-AF65-F5344CB8AC3E}">
        <p14:creationId xmlns:p14="http://schemas.microsoft.com/office/powerpoint/2010/main" val="8314061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9" name="TextBox 8"/>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2014 Accenture  All rights reserved.</a:t>
            </a:r>
          </a:p>
        </p:txBody>
      </p:sp>
    </p:spTree>
    <p:extLst>
      <p:ext uri="{BB962C8B-B14F-4D97-AF65-F5344CB8AC3E}">
        <p14:creationId xmlns:p14="http://schemas.microsoft.com/office/powerpoint/2010/main" val="3956365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2014 Accenture  All rights reserved.</a:t>
            </a:r>
          </a:p>
        </p:txBody>
      </p:sp>
    </p:spTree>
    <p:extLst>
      <p:ext uri="{BB962C8B-B14F-4D97-AF65-F5344CB8AC3E}">
        <p14:creationId xmlns:p14="http://schemas.microsoft.com/office/powerpoint/2010/main" val="104684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a:solidFill>
                  <a:srgbClr val="FFFFFF"/>
                </a:solidFill>
              </a:rPr>
              <a:t>Page </a:t>
            </a:r>
            <a:fld id="{90CBDC3A-D49F-4631-A8C7-55D59B33E5FA}" type="slidenum">
              <a:rPr lang="en-US" smtClean="0">
                <a:solidFill>
                  <a:srgbClr val="FFFFFF"/>
                </a:solidFill>
              </a:rPr>
              <a:pPr>
                <a:defRPr/>
              </a:pPr>
              <a:t>‹#›</a:t>
            </a:fld>
            <a:endParaRPr lang="en-US" dirty="0">
              <a:solidFill>
                <a:srgbClr val="FFFFFF"/>
              </a:solidFill>
            </a:endParaRPr>
          </a:p>
        </p:txBody>
      </p:sp>
      <p:sp>
        <p:nvSpPr>
          <p:cNvPr id="5" name="Title 4"/>
          <p:cNvSpPr>
            <a:spLocks noGrp="1"/>
          </p:cNvSpPr>
          <p:nvPr>
            <p:ph type="title"/>
          </p:nvPr>
        </p:nvSpPr>
        <p:spPr/>
        <p:txBody>
          <a:bodyPr/>
          <a:lstStyle/>
          <a:p>
            <a:r>
              <a:rPr lang="en-US"/>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28921429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455613" y="1576800"/>
            <a:ext cx="8232775" cy="4757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a:xfrm>
            <a:off x="4226140" y="6575425"/>
            <a:ext cx="691721" cy="128588"/>
          </a:xfrm>
        </p:spPr>
        <p:txBody>
          <a:bodyPr/>
          <a:lstStyle/>
          <a:p>
            <a:pPr>
              <a:defRPr/>
            </a:pPr>
            <a:r>
              <a:rPr lang="en-US" dirty="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525" y="1578022"/>
            <a:ext cx="4010114"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3"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613" y="1578022"/>
            <a:ext cx="4010025"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dirty="0"/>
              <a:t>Page </a:t>
            </a: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55613" y="1195200"/>
            <a:ext cx="823277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Footer Placeholder 2"/>
          <p:cNvSpPr>
            <a:spLocks noGrp="1"/>
          </p:cNvSpPr>
          <p:nvPr>
            <p:ph type="ftr" sz="quarter" idx="15"/>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55613" y="1195200"/>
            <a:ext cx="401002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4679950" y="1195200"/>
            <a:ext cx="4008437"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7" name="Group 26"/>
          <p:cNvGrpSpPr/>
          <p:nvPr userDrawn="1"/>
        </p:nvGrpSpPr>
        <p:grpSpPr>
          <a:xfrm>
            <a:off x="0" y="6472009"/>
            <a:ext cx="9144000" cy="385992"/>
            <a:chOff x="0" y="6442029"/>
            <a:chExt cx="9144000" cy="385992"/>
          </a:xfrm>
        </p:grpSpPr>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34" name="Slide Number Placeholder 4"/>
          <p:cNvSpPr>
            <a:spLocks noGrp="1"/>
          </p:cNvSpPr>
          <p:nvPr>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a:t>Page </a:t>
            </a:r>
            <a:fld id="{90CBDC3A-D49F-4631-A8C7-55D59B33E5FA}" type="slidenum">
              <a:rPr lang="en-US" smtClean="0"/>
              <a:pPr>
                <a:defRPr/>
              </a:pPr>
              <a:t>‹#›</a:t>
            </a:fld>
            <a:endParaRPr lang="en-US" dirty="0"/>
          </a:p>
        </p:txBody>
      </p:sp>
      <p:sp>
        <p:nvSpPr>
          <p:cNvPr id="35" name="Footer Placeholder 3"/>
          <p:cNvSpPr>
            <a:spLocks noGrp="1"/>
          </p:cNvSpPr>
          <p:nvPr>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a:t>Copyright © 2015 Accenture  All rights reserved.</a:t>
            </a:r>
          </a:p>
        </p:txBody>
      </p:sp>
    </p:spTree>
    <p:extLst>
      <p:ext uri="{BB962C8B-B14F-4D97-AF65-F5344CB8AC3E}">
        <p14:creationId xmlns:p14="http://schemas.microsoft.com/office/powerpoint/2010/main" val="43808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72009"/>
            <a:ext cx="9144000" cy="385992"/>
            <a:chOff x="0" y="6442029"/>
            <a:chExt cx="9144000" cy="385992"/>
          </a:xfrm>
        </p:grpSpPr>
        <p:pic>
          <p:nvPicPr>
            <p:cNvPr id="12" name="Picture 11"/>
            <p:cNvPicPr>
              <a:picLocks noChangeAspect="1"/>
            </p:cNvPicPr>
            <p:nvPr userDrawn="1"/>
          </p:nvPicPr>
          <p:blipFill rotWithShape="1">
            <a:blip r:embed="rId18">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3" name="Picture 12"/>
            <p:cNvPicPr>
              <a:picLocks noChangeAspect="1"/>
            </p:cNvPicPr>
            <p:nvPr userDrawn="1"/>
          </p:nvPicPr>
          <p:blipFill rotWithShape="1">
            <a:blip r:embed="rId18">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a:t>Page </a:t>
            </a:r>
            <a:fld id="{90CBDC3A-D49F-4631-A8C7-55D59B33E5FA}" type="slidenum">
              <a:rPr lang="en-US" smtClean="0"/>
              <a:pPr>
                <a:defRPr/>
              </a:pPr>
              <a:t>‹#›</a:t>
            </a:fld>
            <a:endParaRPr lang="en-US" dirty="0"/>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a:t>Copyright © 2015 Accenture  All rights reserved.</a:t>
            </a:r>
            <a:endParaRPr lang="en-US" dirty="0"/>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8" r:id="rId3"/>
    <p:sldLayoutId id="2147483731" r:id="rId4"/>
    <p:sldLayoutId id="2147483721" r:id="rId5"/>
    <p:sldLayoutId id="2147483725" r:id="rId6"/>
    <p:sldLayoutId id="2147483744" r:id="rId7"/>
    <p:sldLayoutId id="2147483727" r:id="rId8"/>
    <p:sldLayoutId id="2147483729" r:id="rId9"/>
    <p:sldLayoutId id="2147483724" r:id="rId10"/>
    <p:sldLayoutId id="2147483736" r:id="rId11"/>
    <p:sldLayoutId id="2147483730" r:id="rId12"/>
    <p:sldLayoutId id="2147483745" r:id="rId13"/>
    <p:sldLayoutId id="2147483746" r:id="rId14"/>
    <p:sldLayoutId id="2147483748" r:id="rId15"/>
    <p:sldLayoutId id="2147483749" r:id="rId16"/>
  </p:sldLayoutIdLst>
  <p:hf hdr="0" dt="0"/>
  <p:txStyles>
    <p:titleStyle>
      <a:lvl1pPr algn="l" rtl="0" eaLnBrk="1" fontAlgn="base" hangingPunct="1">
        <a:lnSpc>
          <a:spcPct val="100000"/>
        </a:lnSpc>
        <a:spcBef>
          <a:spcPct val="0"/>
        </a:spcBef>
        <a:spcAft>
          <a:spcPct val="0"/>
        </a:spcAft>
        <a:buFont typeface="Arial" charset="0"/>
        <a:defRPr lang="en-AU" sz="28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72009"/>
            <a:ext cx="9144000" cy="385992"/>
            <a:chOff x="0" y="6442029"/>
            <a:chExt cx="9144000" cy="385992"/>
          </a:xfrm>
        </p:grpSpPr>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fontAlgn="auto">
              <a:spcBef>
                <a:spcPts val="0"/>
              </a:spcBef>
              <a:spcAft>
                <a:spcPts val="0"/>
              </a:spcAft>
              <a:defRPr/>
            </a:pPr>
            <a:r>
              <a:rPr lang="en-US" dirty="0">
                <a:solidFill>
                  <a:srgbClr val="FFFFFF"/>
                </a:solidFill>
                <a:cs typeface="+mn-cs"/>
              </a:rPr>
              <a:t>Page </a:t>
            </a:r>
            <a:fld id="{90CBDC3A-D49F-4631-A8C7-55D59B33E5FA}" type="slidenum">
              <a:rPr lang="en-US" smtClean="0">
                <a:solidFill>
                  <a:srgbClr val="FFFFFF"/>
                </a:solidFill>
                <a:cs typeface="+mn-cs"/>
              </a:rPr>
              <a:pPr fontAlgn="auto">
                <a:spcBef>
                  <a:spcPts val="0"/>
                </a:spcBef>
                <a:spcAft>
                  <a:spcPts val="0"/>
                </a:spcAft>
                <a:defRPr/>
              </a:pPr>
              <a:t>‹#›</a:t>
            </a:fld>
            <a:endParaRPr lang="en-US" dirty="0">
              <a:solidFill>
                <a:srgbClr val="FFFFFF"/>
              </a:solidFill>
              <a:cs typeface="+mn-cs"/>
            </a:endParaRPr>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pPr fontAlgn="auto">
              <a:spcBef>
                <a:spcPts val="0"/>
              </a:spcBef>
              <a:spcAft>
                <a:spcPts val="0"/>
              </a:spcAft>
            </a:pPr>
            <a:r>
              <a:rPr lang="en-US">
                <a:solidFill>
                  <a:srgbClr val="FFFFFF"/>
                </a:solidFill>
                <a:cs typeface="+mn-cs"/>
              </a:rPr>
              <a:t>Copyright © 2015 Accenture  All rights reserved.</a:t>
            </a:r>
            <a:endParaRPr lang="en-US" dirty="0">
              <a:solidFill>
                <a:srgbClr val="FFFFFF"/>
              </a:solidFill>
              <a:cs typeface="+mn-cs"/>
            </a:endParaRPr>
          </a:p>
        </p:txBody>
      </p:sp>
    </p:spTree>
    <p:extLst>
      <p:ext uri="{BB962C8B-B14F-4D97-AF65-F5344CB8AC3E}">
        <p14:creationId xmlns:p14="http://schemas.microsoft.com/office/powerpoint/2010/main" val="124096317"/>
      </p:ext>
    </p:extLst>
  </p:cSld>
  <p:clrMap bg1="lt1" tx1="dk1" bg2="lt2" tx2="dk2" accent1="accent1" accent2="accent2" accent3="accent3" accent4="accent4" accent5="accent5" accent6="accent6" hlink="hlink" folHlink="folHlink"/>
  <p:sldLayoutIdLst>
    <p:sldLayoutId id="2147483751" r:id="rId1"/>
  </p:sldLayoutIdLst>
  <p:hf hdr="0" dt="0"/>
  <p:txStyles>
    <p:titleStyle>
      <a:lvl1pPr algn="l" rtl="0" eaLnBrk="1" fontAlgn="base" hangingPunct="1">
        <a:lnSpc>
          <a:spcPct val="100000"/>
        </a:lnSpc>
        <a:spcBef>
          <a:spcPct val="0"/>
        </a:spcBef>
        <a:spcAft>
          <a:spcPct val="0"/>
        </a:spcAft>
        <a:buFont typeface="Arial" charset="0"/>
        <a:defRPr lang="en-AU" sz="28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0.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7.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hyperlink" Target="https://docker.accentur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8.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en.wikipedia.org/wiki/File:Cloud_computing.sv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aws.amazon.com/AWSEC2/latest/UserGuide/using-regions-availability-zone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1434245"/>
            <a:ext cx="4945061" cy="996950"/>
          </a:xfrm>
        </p:spPr>
        <p:txBody>
          <a:bodyPr/>
          <a:lstStyle/>
          <a:p>
            <a:r>
              <a:rPr lang="en-GB" dirty="0"/>
              <a:t>Module 1: </a:t>
            </a:r>
            <a:r>
              <a:rPr lang="en-US" dirty="0"/>
              <a:t>Delivering Services From The Cloud</a:t>
            </a:r>
            <a:endParaRPr lang="en-GB" dirty="0"/>
          </a:p>
        </p:txBody>
      </p:sp>
      <p:sp>
        <p:nvSpPr>
          <p:cNvPr id="8" name="Text Placeholder 7"/>
          <p:cNvSpPr>
            <a:spLocks noGrp="1"/>
          </p:cNvSpPr>
          <p:nvPr>
            <p:ph type="body" sz="quarter" idx="10"/>
          </p:nvPr>
        </p:nvSpPr>
        <p:spPr/>
        <p:txBody>
          <a:bodyPr/>
          <a:lstStyle/>
          <a:p>
            <a:r>
              <a:rPr lang="en-AU" dirty="0"/>
              <a:t>DevOps Academy</a:t>
            </a:r>
          </a:p>
        </p:txBody>
      </p:sp>
    </p:spTree>
    <p:extLst>
      <p:ext uri="{BB962C8B-B14F-4D97-AF65-F5344CB8AC3E}">
        <p14:creationId xmlns:p14="http://schemas.microsoft.com/office/powerpoint/2010/main" val="260228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AWS Basics</a:t>
            </a:r>
            <a:endParaRPr lang="en-GB" dirty="0"/>
          </a:p>
        </p:txBody>
      </p:sp>
      <p:sp>
        <p:nvSpPr>
          <p:cNvPr id="3" name="Text Placeholder 2"/>
          <p:cNvSpPr>
            <a:spLocks noGrp="1"/>
          </p:cNvSpPr>
          <p:nvPr>
            <p:ph type="body" sz="quarter" idx="10"/>
          </p:nvPr>
        </p:nvSpPr>
        <p:spPr/>
        <p:txBody>
          <a:bodyPr/>
          <a:lstStyle/>
          <a:p>
            <a:r>
              <a:rPr lang="en-AU"/>
              <a:t>AWS Services</a:t>
            </a:r>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35659"/>
            <a:ext cx="8337088" cy="4313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912456" y="569458"/>
            <a:ext cx="1764000" cy="261610"/>
          </a:xfrm>
          <a:prstGeom prst="rect">
            <a:avLst/>
          </a:prstGeom>
          <a:noFill/>
          <a:ln>
            <a:solidFill>
              <a:srgbClr val="FF0000"/>
            </a:solidFill>
          </a:ln>
        </p:spPr>
        <p:txBody>
          <a:bodyPr wrap="none" rtlCol="0">
            <a:spAutoFit/>
          </a:bodyPr>
          <a:lstStyle/>
          <a:p>
            <a:r>
              <a:rPr lang="en-GB" sz="1050" dirty="0">
                <a:solidFill>
                  <a:srgbClr val="FF0000"/>
                </a:solidFill>
              </a:rPr>
              <a:t>May already be out of date!</a:t>
            </a:r>
          </a:p>
        </p:txBody>
      </p:sp>
      <p:sp>
        <p:nvSpPr>
          <p:cNvPr id="9" name="Footer Placeholder 8"/>
          <p:cNvSpPr>
            <a:spLocks noGrp="1"/>
          </p:cNvSpPr>
          <p:nvPr>
            <p:ph type="ftr" sz="quarter" idx="13"/>
          </p:nvPr>
        </p:nvSpPr>
        <p:spPr/>
        <p:txBody>
          <a:bodyPr/>
          <a:lstStyle/>
          <a:p>
            <a:r>
              <a:rPr lang="en-AU"/>
              <a:t>Copyright © 2015 Accenture  All rights reserved.</a:t>
            </a:r>
            <a:endParaRPr lang="en-AU" dirty="0"/>
          </a:p>
        </p:txBody>
      </p:sp>
      <p:sp>
        <p:nvSpPr>
          <p:cNvPr id="10" name="Slide Number Placeholder 9"/>
          <p:cNvSpPr>
            <a:spLocks noGrp="1"/>
          </p:cNvSpPr>
          <p:nvPr>
            <p:ph type="sldNum" sz="quarter" idx="12"/>
          </p:nvPr>
        </p:nvSpPr>
        <p:spPr/>
        <p:txBody>
          <a:bodyPr/>
          <a:lstStyle/>
          <a:p>
            <a:pPr>
              <a:defRPr/>
            </a:pPr>
            <a:r>
              <a:rPr lang="en-US"/>
              <a:t>Page </a:t>
            </a:r>
            <a:fld id="{90CBDC3A-D49F-4631-A8C7-55D59B33E5FA}" type="slidenum">
              <a:rPr lang="en-US" smtClean="0"/>
              <a:pPr>
                <a:defRPr/>
              </a:pPr>
              <a:t>10</a:t>
            </a:fld>
            <a:endParaRPr lang="en-US" dirty="0"/>
          </a:p>
        </p:txBody>
      </p:sp>
    </p:spTree>
    <p:extLst>
      <p:ext uri="{BB962C8B-B14F-4D97-AF65-F5344CB8AC3E}">
        <p14:creationId xmlns:p14="http://schemas.microsoft.com/office/powerpoint/2010/main" val="390065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pSp>
        <p:nvGrpSpPr>
          <p:cNvPr id="79" name="Group 78"/>
          <p:cNvGrpSpPr/>
          <p:nvPr/>
        </p:nvGrpSpPr>
        <p:grpSpPr>
          <a:xfrm>
            <a:off x="5440354" y="5274280"/>
            <a:ext cx="1435902" cy="848206"/>
            <a:chOff x="5440354" y="5274280"/>
            <a:chExt cx="1435902" cy="848206"/>
          </a:xfrm>
        </p:grpSpPr>
        <p:sp>
          <p:nvSpPr>
            <p:cNvPr id="75" name="Freeform 468"/>
            <p:cNvSpPr>
              <a:spLocks/>
            </p:cNvSpPr>
            <p:nvPr/>
          </p:nvSpPr>
          <p:spPr bwMode="auto">
            <a:xfrm>
              <a:off x="5765337" y="5274280"/>
              <a:ext cx="785937" cy="446222"/>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lumMod val="75000"/>
              </a:schemeClr>
            </a:solidFill>
            <a:ln w="57150">
              <a:noFill/>
            </a:ln>
            <a:extLst/>
          </p:spPr>
          <p:txBody>
            <a:bodyPr vert="horz" wrap="square" lIns="91440" tIns="144000" rIns="91440" bIns="45720" numCol="1" anchor="ctr" anchorCtr="0" compatLnSpc="1">
              <a:prstTxWarp prst="textNoShape">
                <a:avLst/>
              </a:prstTxWarp>
            </a:bodyPr>
            <a:lstStyle/>
            <a:p>
              <a:pPr algn="ctr"/>
              <a:r>
                <a:rPr lang="en-US" sz="1400" b="1" dirty="0">
                  <a:solidFill>
                    <a:schemeClr val="bg1"/>
                  </a:solidFill>
                </a:rPr>
                <a:t>VPC</a:t>
              </a:r>
            </a:p>
          </p:txBody>
        </p:sp>
        <p:sp>
          <p:nvSpPr>
            <p:cNvPr id="77" name="TextBox 76"/>
            <p:cNvSpPr txBox="1"/>
            <p:nvPr/>
          </p:nvSpPr>
          <p:spPr>
            <a:xfrm>
              <a:off x="5440354" y="5968598"/>
              <a:ext cx="1435902" cy="153888"/>
            </a:xfrm>
            <a:prstGeom prst="rect">
              <a:avLst/>
            </a:prstGeom>
            <a:noFill/>
          </p:spPr>
          <p:txBody>
            <a:bodyPr wrap="square" lIns="0" tIns="0" rIns="0" bIns="0" rtlCol="0">
              <a:spAutoFit/>
            </a:bodyPr>
            <a:lstStyle/>
            <a:p>
              <a:pPr algn="ctr"/>
              <a:r>
                <a:rPr lang="en-US" sz="1000" dirty="0">
                  <a:solidFill>
                    <a:schemeClr val="bg1"/>
                  </a:solidFill>
                </a:rPr>
                <a:t>Virtual Private Cloud</a:t>
              </a:r>
            </a:p>
          </p:txBody>
        </p:sp>
      </p:grpSp>
      <p:grpSp>
        <p:nvGrpSpPr>
          <p:cNvPr id="78" name="Group 77"/>
          <p:cNvGrpSpPr/>
          <p:nvPr/>
        </p:nvGrpSpPr>
        <p:grpSpPr>
          <a:xfrm>
            <a:off x="4412440" y="5276683"/>
            <a:ext cx="794144" cy="833397"/>
            <a:chOff x="4412440" y="5276683"/>
            <a:chExt cx="794144" cy="833397"/>
          </a:xfrm>
        </p:grpSpPr>
        <p:sp>
          <p:nvSpPr>
            <p:cNvPr id="72" name="Freeform 468"/>
            <p:cNvSpPr>
              <a:spLocks/>
            </p:cNvSpPr>
            <p:nvPr/>
          </p:nvSpPr>
          <p:spPr bwMode="auto">
            <a:xfrm>
              <a:off x="4416544" y="5276683"/>
              <a:ext cx="785937" cy="446222"/>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a:r>
                <a:rPr lang="en-US" sz="1400" b="1" dirty="0">
                  <a:solidFill>
                    <a:schemeClr val="bg1"/>
                  </a:solidFill>
                </a:rPr>
                <a:t>AWS</a:t>
              </a:r>
            </a:p>
          </p:txBody>
        </p:sp>
        <p:sp>
          <p:nvSpPr>
            <p:cNvPr id="76" name="TextBox 75"/>
            <p:cNvSpPr txBox="1"/>
            <p:nvPr/>
          </p:nvSpPr>
          <p:spPr>
            <a:xfrm>
              <a:off x="4412440" y="5956192"/>
              <a:ext cx="794144" cy="153888"/>
            </a:xfrm>
            <a:prstGeom prst="rect">
              <a:avLst/>
            </a:prstGeom>
            <a:noFill/>
          </p:spPr>
          <p:txBody>
            <a:bodyPr wrap="square" lIns="0" tIns="0" rIns="0" bIns="0" rtlCol="0">
              <a:spAutoFit/>
            </a:bodyPr>
            <a:lstStyle/>
            <a:p>
              <a:pPr algn="ctr"/>
              <a:r>
                <a:rPr lang="en-US" sz="1000" dirty="0">
                  <a:solidFill>
                    <a:schemeClr val="bg1"/>
                  </a:solidFill>
                </a:rPr>
                <a:t>AWS Cloud</a:t>
              </a:r>
            </a:p>
          </p:txBody>
        </p:sp>
      </p:grpSp>
      <p:sp>
        <p:nvSpPr>
          <p:cNvPr id="4" name="Title 3"/>
          <p:cNvSpPr>
            <a:spLocks noGrp="1"/>
          </p:cNvSpPr>
          <p:nvPr>
            <p:ph type="title"/>
          </p:nvPr>
        </p:nvSpPr>
        <p:spPr/>
        <p:txBody>
          <a:bodyPr/>
          <a:lstStyle/>
          <a:p>
            <a:r>
              <a:rPr lang="en-GB" dirty="0">
                <a:solidFill>
                  <a:schemeClr val="bg1"/>
                </a:solidFill>
              </a:rPr>
              <a:t>AWS Icons</a:t>
            </a:r>
          </a:p>
        </p:txBody>
      </p:sp>
      <p:sp>
        <p:nvSpPr>
          <p:cNvPr id="2" name="Content Placeholder 1"/>
          <p:cNvSpPr>
            <a:spLocks noGrp="1"/>
          </p:cNvSpPr>
          <p:nvPr>
            <p:ph type="body" sz="quarter" idx="10"/>
          </p:nvPr>
        </p:nvSpPr>
        <p:spPr>
          <a:xfrm>
            <a:off x="455613" y="1182020"/>
            <a:ext cx="8232775" cy="789683"/>
          </a:xfrm>
        </p:spPr>
        <p:txBody>
          <a:bodyPr/>
          <a:lstStyle/>
          <a:p>
            <a:r>
              <a:rPr lang="en-US" dirty="0"/>
              <a:t>AWS provides a standard icon library to use in design diagrams</a:t>
            </a:r>
            <a:endParaRPr lang="en-GB" dirty="0"/>
          </a:p>
        </p:txBody>
      </p:sp>
      <p:grpSp>
        <p:nvGrpSpPr>
          <p:cNvPr id="68" name="Group 67"/>
          <p:cNvGrpSpPr/>
          <p:nvPr/>
        </p:nvGrpSpPr>
        <p:grpSpPr>
          <a:xfrm>
            <a:off x="3887184" y="2205317"/>
            <a:ext cx="774976" cy="2672195"/>
            <a:chOff x="3941040" y="2205317"/>
            <a:chExt cx="774976" cy="2672195"/>
          </a:xfrm>
        </p:grpSpPr>
        <p:pic>
          <p:nvPicPr>
            <p:cNvPr id="17" name="Picture 16" descr="Auto-Scal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768" y="2205317"/>
              <a:ext cx="731520" cy="731520"/>
            </a:xfrm>
            <a:prstGeom prst="rect">
              <a:avLst/>
            </a:prstGeom>
          </p:spPr>
        </p:pic>
        <p:sp>
          <p:nvSpPr>
            <p:cNvPr id="26" name="TextBox 25"/>
            <p:cNvSpPr txBox="1"/>
            <p:nvPr/>
          </p:nvSpPr>
          <p:spPr>
            <a:xfrm>
              <a:off x="3941040" y="3105359"/>
              <a:ext cx="774976" cy="156096"/>
            </a:xfrm>
            <a:prstGeom prst="rect">
              <a:avLst/>
            </a:prstGeom>
            <a:noFill/>
          </p:spPr>
          <p:txBody>
            <a:bodyPr wrap="square" lIns="0" tIns="0" rIns="0" bIns="0" rtlCol="0">
              <a:spAutoFit/>
            </a:bodyPr>
            <a:lstStyle/>
            <a:p>
              <a:pPr algn="ctr"/>
              <a:r>
                <a:rPr lang="en-US" sz="1000" dirty="0">
                  <a:solidFill>
                    <a:schemeClr val="bg1"/>
                  </a:solidFill>
                </a:rPr>
                <a:t>Auto Scaling</a:t>
              </a:r>
            </a:p>
          </p:txBody>
        </p:sp>
        <p:pic>
          <p:nvPicPr>
            <p:cNvPr id="38" name="Picture 37" descr="MySQL-DB-Instan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768" y="3733303"/>
              <a:ext cx="731520" cy="731520"/>
            </a:xfrm>
            <a:prstGeom prst="rect">
              <a:avLst/>
            </a:prstGeom>
          </p:spPr>
        </p:pic>
        <p:sp>
          <p:nvSpPr>
            <p:cNvPr id="40" name="TextBox 39"/>
            <p:cNvSpPr txBox="1"/>
            <p:nvPr/>
          </p:nvSpPr>
          <p:spPr>
            <a:xfrm>
              <a:off x="3993025" y="4569735"/>
              <a:ext cx="671006" cy="307777"/>
            </a:xfrm>
            <a:prstGeom prst="rect">
              <a:avLst/>
            </a:prstGeom>
            <a:noFill/>
          </p:spPr>
          <p:txBody>
            <a:bodyPr wrap="square" lIns="0" tIns="0" rIns="0" bIns="0" rtlCol="0">
              <a:spAutoFit/>
            </a:bodyPr>
            <a:lstStyle/>
            <a:p>
              <a:pPr algn="ctr"/>
              <a:r>
                <a:rPr lang="en-US" sz="1000" dirty="0">
                  <a:solidFill>
                    <a:schemeClr val="bg1"/>
                  </a:solidFill>
                </a:rPr>
                <a:t>MySQL DB Instance</a:t>
              </a:r>
            </a:p>
          </p:txBody>
        </p:sp>
      </p:grpSp>
      <p:grpSp>
        <p:nvGrpSpPr>
          <p:cNvPr id="64" name="Group 63"/>
          <p:cNvGrpSpPr/>
          <p:nvPr/>
        </p:nvGrpSpPr>
        <p:grpSpPr>
          <a:xfrm>
            <a:off x="6257140" y="2205317"/>
            <a:ext cx="947738" cy="2518306"/>
            <a:chOff x="6108538" y="2205317"/>
            <a:chExt cx="947738" cy="2518306"/>
          </a:xfrm>
        </p:grpSpPr>
        <p:pic>
          <p:nvPicPr>
            <p:cNvPr id="27" name="Picture 26" descr="Amazon-Elastic-Load-Balacin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6647" y="2205317"/>
              <a:ext cx="731520" cy="731520"/>
            </a:xfrm>
            <a:prstGeom prst="rect">
              <a:avLst/>
            </a:prstGeom>
          </p:spPr>
        </p:pic>
        <p:sp>
          <p:nvSpPr>
            <p:cNvPr id="28" name="TextBox 39"/>
            <p:cNvSpPr txBox="1">
              <a:spLocks noChangeArrowheads="1"/>
            </p:cNvSpPr>
            <p:nvPr/>
          </p:nvSpPr>
          <p:spPr bwMode="auto">
            <a:xfrm>
              <a:off x="6108538" y="3105359"/>
              <a:ext cx="947738" cy="307777"/>
            </a:xfrm>
            <a:prstGeom prst="rect">
              <a:avLst/>
            </a:prstGeom>
            <a:noFill/>
            <a:ln w="9525">
              <a:noFill/>
              <a:miter lim="800000"/>
              <a:headEnd/>
              <a:tailEnd/>
            </a:ln>
          </p:spPr>
          <p:txBody>
            <a:bodyPr lIns="0" tIns="0" rIns="0" bIns="0">
              <a:spAutoFit/>
            </a:bodyPr>
            <a:lstStyle/>
            <a:p>
              <a:pPr algn="ctr"/>
              <a:r>
                <a:rPr lang="en-US" sz="1000" dirty="0">
                  <a:solidFill>
                    <a:schemeClr val="bg1"/>
                  </a:solidFill>
                  <a:ea typeface="Verdana" pitchFamily="34" charset="0"/>
                  <a:cs typeface="Arial"/>
                </a:rPr>
                <a:t>Elastic Load</a:t>
              </a:r>
            </a:p>
            <a:p>
              <a:pPr algn="ctr"/>
              <a:r>
                <a:rPr lang="en-US" sz="1000" dirty="0">
                  <a:solidFill>
                    <a:schemeClr val="bg1"/>
                  </a:solidFill>
                  <a:ea typeface="Verdana" pitchFamily="34" charset="0"/>
                  <a:cs typeface="Arial"/>
                </a:rPr>
                <a:t>Balancing</a:t>
              </a:r>
            </a:p>
          </p:txBody>
        </p:sp>
        <p:pic>
          <p:nvPicPr>
            <p:cNvPr id="41" name="Picture 40" descr="CloudWatc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6647" y="3733303"/>
              <a:ext cx="731520" cy="731520"/>
            </a:xfrm>
            <a:prstGeom prst="rect">
              <a:avLst/>
            </a:prstGeom>
          </p:spPr>
        </p:pic>
        <p:sp>
          <p:nvSpPr>
            <p:cNvPr id="43" name="TextBox 42"/>
            <p:cNvSpPr txBox="1"/>
            <p:nvPr/>
          </p:nvSpPr>
          <p:spPr>
            <a:xfrm>
              <a:off x="6188327" y="4569735"/>
              <a:ext cx="788160" cy="153888"/>
            </a:xfrm>
            <a:prstGeom prst="rect">
              <a:avLst/>
            </a:prstGeom>
            <a:noFill/>
          </p:spPr>
          <p:txBody>
            <a:bodyPr wrap="square" lIns="0" tIns="0" rIns="0" bIns="0" rtlCol="0">
              <a:spAutoFit/>
            </a:bodyPr>
            <a:lstStyle/>
            <a:p>
              <a:pPr algn="ctr"/>
              <a:r>
                <a:rPr lang="en-US" sz="1000" dirty="0" err="1">
                  <a:solidFill>
                    <a:schemeClr val="bg1"/>
                  </a:solidFill>
                </a:rPr>
                <a:t>CloudWatch</a:t>
              </a:r>
              <a:endParaRPr lang="en-US" sz="1000" dirty="0">
                <a:solidFill>
                  <a:schemeClr val="bg1"/>
                </a:solidFill>
              </a:endParaRPr>
            </a:p>
          </p:txBody>
        </p:sp>
      </p:grpSp>
      <p:grpSp>
        <p:nvGrpSpPr>
          <p:cNvPr id="65" name="Group 64"/>
          <p:cNvGrpSpPr/>
          <p:nvPr/>
        </p:nvGrpSpPr>
        <p:grpSpPr>
          <a:xfrm>
            <a:off x="575416" y="2205317"/>
            <a:ext cx="836706" cy="3917583"/>
            <a:chOff x="575416" y="2205317"/>
            <a:chExt cx="836706" cy="3917583"/>
          </a:xfrm>
        </p:grpSpPr>
        <p:pic>
          <p:nvPicPr>
            <p:cNvPr id="21" name="Picture 20" descr="EC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09" y="2205317"/>
              <a:ext cx="731520" cy="731520"/>
            </a:xfrm>
            <a:prstGeom prst="rect">
              <a:avLst/>
            </a:prstGeom>
          </p:spPr>
        </p:pic>
        <p:sp>
          <p:nvSpPr>
            <p:cNvPr id="22" name="TextBox 21"/>
            <p:cNvSpPr txBox="1"/>
            <p:nvPr/>
          </p:nvSpPr>
          <p:spPr>
            <a:xfrm>
              <a:off x="575416" y="3105359"/>
              <a:ext cx="836706" cy="153888"/>
            </a:xfrm>
            <a:prstGeom prst="rect">
              <a:avLst/>
            </a:prstGeom>
            <a:noFill/>
          </p:spPr>
          <p:txBody>
            <a:bodyPr wrap="square" lIns="0" tIns="0" rIns="0" bIns="0" rtlCol="0">
              <a:spAutoFit/>
            </a:bodyPr>
            <a:lstStyle/>
            <a:p>
              <a:pPr algn="ctr"/>
              <a:r>
                <a:rPr lang="en-US" sz="1000" dirty="0">
                  <a:solidFill>
                    <a:schemeClr val="bg1"/>
                  </a:solidFill>
                </a:rPr>
                <a:t>Amazon EC2</a:t>
              </a:r>
            </a:p>
          </p:txBody>
        </p:sp>
        <p:pic>
          <p:nvPicPr>
            <p:cNvPr id="31" name="Picture 30" descr="S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009" y="3733303"/>
              <a:ext cx="731520" cy="731520"/>
            </a:xfrm>
            <a:prstGeom prst="rect">
              <a:avLst/>
            </a:prstGeom>
          </p:spPr>
        </p:pic>
        <p:sp>
          <p:nvSpPr>
            <p:cNvPr id="32" name="TextBox 31"/>
            <p:cNvSpPr txBox="1"/>
            <p:nvPr/>
          </p:nvSpPr>
          <p:spPr>
            <a:xfrm>
              <a:off x="633471" y="4569735"/>
              <a:ext cx="720596" cy="153888"/>
            </a:xfrm>
            <a:prstGeom prst="rect">
              <a:avLst/>
            </a:prstGeom>
            <a:noFill/>
          </p:spPr>
          <p:txBody>
            <a:bodyPr wrap="square" lIns="0" tIns="0" rIns="0" bIns="0" rtlCol="0">
              <a:spAutoFit/>
            </a:bodyPr>
            <a:lstStyle/>
            <a:p>
              <a:pPr algn="ctr"/>
              <a:r>
                <a:rPr lang="en-US" sz="1000" dirty="0">
                  <a:solidFill>
                    <a:schemeClr val="bg1"/>
                  </a:solidFill>
                  <a:latin typeface="Arial"/>
                  <a:cs typeface="Arial"/>
                </a:rPr>
                <a:t>Amazon S3</a:t>
              </a:r>
            </a:p>
          </p:txBody>
        </p:sp>
        <p:pic>
          <p:nvPicPr>
            <p:cNvPr id="46" name="Picture 45" descr="SE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8009" y="5134034"/>
              <a:ext cx="731520" cy="731520"/>
            </a:xfrm>
            <a:prstGeom prst="rect">
              <a:avLst/>
            </a:prstGeom>
          </p:spPr>
        </p:pic>
        <p:sp>
          <p:nvSpPr>
            <p:cNvPr id="47" name="TextBox 46"/>
            <p:cNvSpPr txBox="1"/>
            <p:nvPr/>
          </p:nvSpPr>
          <p:spPr>
            <a:xfrm>
              <a:off x="598449" y="5968050"/>
              <a:ext cx="790640" cy="154850"/>
            </a:xfrm>
            <a:prstGeom prst="rect">
              <a:avLst/>
            </a:prstGeom>
            <a:noFill/>
          </p:spPr>
          <p:txBody>
            <a:bodyPr wrap="square" lIns="0" tIns="0" rIns="0" bIns="0" rtlCol="0">
              <a:spAutoFit/>
            </a:bodyPr>
            <a:lstStyle/>
            <a:p>
              <a:pPr algn="ctr"/>
              <a:r>
                <a:rPr lang="en-US" sz="1000" dirty="0">
                  <a:solidFill>
                    <a:schemeClr val="bg1"/>
                  </a:solidFill>
                </a:rPr>
                <a:t>Amazon SES</a:t>
              </a:r>
            </a:p>
          </p:txBody>
        </p:sp>
      </p:grpSp>
      <p:grpSp>
        <p:nvGrpSpPr>
          <p:cNvPr id="66" name="Group 65"/>
          <p:cNvGrpSpPr/>
          <p:nvPr/>
        </p:nvGrpSpPr>
        <p:grpSpPr>
          <a:xfrm>
            <a:off x="1710944" y="2205317"/>
            <a:ext cx="731520" cy="3917583"/>
            <a:chOff x="1855213" y="2205317"/>
            <a:chExt cx="731520" cy="3917583"/>
          </a:xfrm>
        </p:grpSpPr>
        <p:pic>
          <p:nvPicPr>
            <p:cNvPr id="20" name="Picture 19" descr="EC2-Instanc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5213" y="2205317"/>
              <a:ext cx="731520" cy="731520"/>
            </a:xfrm>
            <a:prstGeom prst="rect">
              <a:avLst/>
            </a:prstGeom>
          </p:spPr>
        </p:pic>
        <p:sp>
          <p:nvSpPr>
            <p:cNvPr id="23" name="TextBox 22"/>
            <p:cNvSpPr txBox="1"/>
            <p:nvPr/>
          </p:nvSpPr>
          <p:spPr>
            <a:xfrm>
              <a:off x="1957627" y="3105359"/>
              <a:ext cx="526692" cy="153888"/>
            </a:xfrm>
            <a:prstGeom prst="rect">
              <a:avLst/>
            </a:prstGeom>
            <a:noFill/>
          </p:spPr>
          <p:txBody>
            <a:bodyPr wrap="square" lIns="0" tIns="0" rIns="0" bIns="0" rtlCol="0">
              <a:spAutoFit/>
            </a:bodyPr>
            <a:lstStyle/>
            <a:p>
              <a:pPr algn="ctr"/>
              <a:r>
                <a:rPr lang="en-US" sz="1000" dirty="0">
                  <a:solidFill>
                    <a:schemeClr val="bg1"/>
                  </a:solidFill>
                </a:rPr>
                <a:t>Instance</a:t>
              </a:r>
            </a:p>
          </p:txBody>
        </p:sp>
        <p:pic>
          <p:nvPicPr>
            <p:cNvPr id="33" name="Picture 32" descr="EBS-Volume.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5213" y="3733303"/>
              <a:ext cx="731520" cy="731520"/>
            </a:xfrm>
            <a:prstGeom prst="rect">
              <a:avLst/>
            </a:prstGeom>
          </p:spPr>
        </p:pic>
        <p:sp>
          <p:nvSpPr>
            <p:cNvPr id="34" name="TextBox 103"/>
            <p:cNvSpPr txBox="1">
              <a:spLocks noChangeArrowheads="1"/>
            </p:cNvSpPr>
            <p:nvPr/>
          </p:nvSpPr>
          <p:spPr bwMode="auto">
            <a:xfrm>
              <a:off x="1976057" y="4569735"/>
              <a:ext cx="489833" cy="153888"/>
            </a:xfrm>
            <a:prstGeom prst="rect">
              <a:avLst/>
            </a:prstGeom>
            <a:noFill/>
            <a:ln w="9525">
              <a:noFill/>
              <a:miter lim="800000"/>
              <a:headEnd/>
              <a:tailEnd/>
            </a:ln>
          </p:spPr>
          <p:txBody>
            <a:bodyPr wrap="square" lIns="0" tIns="0" rIns="0" bIns="0">
              <a:spAutoFit/>
            </a:bodyPr>
            <a:lstStyle/>
            <a:p>
              <a:pPr algn="ctr"/>
              <a:r>
                <a:rPr lang="en-US" sz="1000" dirty="0">
                  <a:solidFill>
                    <a:schemeClr val="bg1"/>
                  </a:solidFill>
                  <a:latin typeface="Arial"/>
                  <a:ea typeface="Verdana" pitchFamily="34" charset="0"/>
                  <a:cs typeface="Arial"/>
                </a:rPr>
                <a:t>Volume</a:t>
              </a:r>
            </a:p>
          </p:txBody>
        </p:sp>
        <p:pic>
          <p:nvPicPr>
            <p:cNvPr id="45" name="Picture 44" descr="SES-Email.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5213" y="5134034"/>
              <a:ext cx="731520" cy="731520"/>
            </a:xfrm>
            <a:prstGeom prst="rect">
              <a:avLst/>
            </a:prstGeom>
          </p:spPr>
        </p:pic>
        <p:sp>
          <p:nvSpPr>
            <p:cNvPr id="48" name="TextBox 47"/>
            <p:cNvSpPr txBox="1"/>
            <p:nvPr/>
          </p:nvSpPr>
          <p:spPr>
            <a:xfrm>
              <a:off x="1980673" y="5968050"/>
              <a:ext cx="480600" cy="154850"/>
            </a:xfrm>
            <a:prstGeom prst="rect">
              <a:avLst/>
            </a:prstGeom>
            <a:noFill/>
          </p:spPr>
          <p:txBody>
            <a:bodyPr wrap="square" lIns="0" tIns="0" rIns="0" bIns="0" rtlCol="0">
              <a:spAutoFit/>
            </a:bodyPr>
            <a:lstStyle/>
            <a:p>
              <a:pPr algn="ctr"/>
              <a:r>
                <a:rPr lang="en-US" sz="1000" dirty="0">
                  <a:solidFill>
                    <a:schemeClr val="bg1"/>
                  </a:solidFill>
                </a:rPr>
                <a:t>Email</a:t>
              </a:r>
            </a:p>
          </p:txBody>
        </p:sp>
      </p:grpSp>
      <p:grpSp>
        <p:nvGrpSpPr>
          <p:cNvPr id="67" name="Group 66"/>
          <p:cNvGrpSpPr/>
          <p:nvPr/>
        </p:nvGrpSpPr>
        <p:grpSpPr>
          <a:xfrm>
            <a:off x="2741286" y="2205317"/>
            <a:ext cx="847076" cy="3916621"/>
            <a:chOff x="2856471" y="2205317"/>
            <a:chExt cx="847076" cy="3916621"/>
          </a:xfrm>
        </p:grpSpPr>
        <p:pic>
          <p:nvPicPr>
            <p:cNvPr id="18" name="Picture 17" descr="EC2-AMI.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14249" y="2205317"/>
              <a:ext cx="731520" cy="731520"/>
            </a:xfrm>
            <a:prstGeom prst="rect">
              <a:avLst/>
            </a:prstGeom>
          </p:spPr>
        </p:pic>
        <p:sp>
          <p:nvSpPr>
            <p:cNvPr id="24" name="TextBox 23"/>
            <p:cNvSpPr txBox="1"/>
            <p:nvPr/>
          </p:nvSpPr>
          <p:spPr>
            <a:xfrm>
              <a:off x="3075559" y="3105359"/>
              <a:ext cx="408900" cy="153888"/>
            </a:xfrm>
            <a:prstGeom prst="rect">
              <a:avLst/>
            </a:prstGeom>
            <a:noFill/>
          </p:spPr>
          <p:txBody>
            <a:bodyPr wrap="square" lIns="0" tIns="0" rIns="0" bIns="0" rtlCol="0">
              <a:spAutoFit/>
            </a:bodyPr>
            <a:lstStyle/>
            <a:p>
              <a:pPr algn="ctr"/>
              <a:r>
                <a:rPr lang="en-US" sz="1000" dirty="0">
                  <a:solidFill>
                    <a:schemeClr val="bg1"/>
                  </a:solidFill>
                </a:rPr>
                <a:t>AMI</a:t>
              </a:r>
            </a:p>
          </p:txBody>
        </p:sp>
        <p:pic>
          <p:nvPicPr>
            <p:cNvPr id="37" name="Picture 36" descr="DynamoD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4249" y="3733303"/>
              <a:ext cx="731520" cy="731520"/>
            </a:xfrm>
            <a:prstGeom prst="rect">
              <a:avLst/>
            </a:prstGeom>
          </p:spPr>
        </p:pic>
        <p:sp>
          <p:nvSpPr>
            <p:cNvPr id="39" name="TextBox 38"/>
            <p:cNvSpPr txBox="1"/>
            <p:nvPr/>
          </p:nvSpPr>
          <p:spPr>
            <a:xfrm>
              <a:off x="2856471" y="4569735"/>
              <a:ext cx="847076" cy="153888"/>
            </a:xfrm>
            <a:prstGeom prst="rect">
              <a:avLst/>
            </a:prstGeom>
            <a:noFill/>
          </p:spPr>
          <p:txBody>
            <a:bodyPr wrap="square" lIns="0" tIns="0" rIns="0" bIns="0" rtlCol="0">
              <a:spAutoFit/>
            </a:bodyPr>
            <a:lstStyle/>
            <a:p>
              <a:pPr algn="ctr"/>
              <a:r>
                <a:rPr lang="en-US" sz="1000" dirty="0" err="1">
                  <a:solidFill>
                    <a:schemeClr val="bg1"/>
                  </a:solidFill>
                </a:rPr>
                <a:t>DynamoDB</a:t>
              </a:r>
              <a:endParaRPr lang="en-US" sz="1000" dirty="0">
                <a:solidFill>
                  <a:schemeClr val="bg1"/>
                </a:solidFill>
              </a:endParaRPr>
            </a:p>
          </p:txBody>
        </p:sp>
        <p:pic>
          <p:nvPicPr>
            <p:cNvPr id="49" name="Picture 48" descr="SNS.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914249" y="5134034"/>
              <a:ext cx="731520" cy="731520"/>
            </a:xfrm>
            <a:prstGeom prst="rect">
              <a:avLst/>
            </a:prstGeom>
          </p:spPr>
        </p:pic>
        <p:sp>
          <p:nvSpPr>
            <p:cNvPr id="50" name="TextBox 49"/>
            <p:cNvSpPr txBox="1"/>
            <p:nvPr/>
          </p:nvSpPr>
          <p:spPr>
            <a:xfrm>
              <a:off x="2861988" y="5968050"/>
              <a:ext cx="836042" cy="153888"/>
            </a:xfrm>
            <a:prstGeom prst="rect">
              <a:avLst/>
            </a:prstGeom>
            <a:noFill/>
          </p:spPr>
          <p:txBody>
            <a:bodyPr wrap="square" lIns="0" tIns="0" rIns="0" bIns="0" rtlCol="0">
              <a:spAutoFit/>
            </a:bodyPr>
            <a:lstStyle/>
            <a:p>
              <a:pPr algn="ctr"/>
              <a:r>
                <a:rPr lang="en-US" sz="1000" dirty="0">
                  <a:solidFill>
                    <a:schemeClr val="bg1"/>
                  </a:solidFill>
                </a:rPr>
                <a:t>Amazon SNS</a:t>
              </a:r>
            </a:p>
          </p:txBody>
        </p:sp>
      </p:grpSp>
      <p:grpSp>
        <p:nvGrpSpPr>
          <p:cNvPr id="63" name="Group 62"/>
          <p:cNvGrpSpPr/>
          <p:nvPr/>
        </p:nvGrpSpPr>
        <p:grpSpPr>
          <a:xfrm>
            <a:off x="7503702" y="2205317"/>
            <a:ext cx="1105244" cy="3916621"/>
            <a:chOff x="7236296" y="2205317"/>
            <a:chExt cx="1105244" cy="3916621"/>
          </a:xfrm>
        </p:grpSpPr>
        <p:pic>
          <p:nvPicPr>
            <p:cNvPr id="29" name="Picture 28" descr="VPC.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423158" y="2205317"/>
              <a:ext cx="731520" cy="731520"/>
            </a:xfrm>
            <a:prstGeom prst="rect">
              <a:avLst/>
            </a:prstGeom>
          </p:spPr>
        </p:pic>
        <p:sp>
          <p:nvSpPr>
            <p:cNvPr id="30" name="TextBox 29"/>
            <p:cNvSpPr txBox="1"/>
            <p:nvPr/>
          </p:nvSpPr>
          <p:spPr>
            <a:xfrm>
              <a:off x="7377143" y="3105359"/>
              <a:ext cx="823550" cy="153888"/>
            </a:xfrm>
            <a:prstGeom prst="rect">
              <a:avLst/>
            </a:prstGeom>
            <a:noFill/>
          </p:spPr>
          <p:txBody>
            <a:bodyPr wrap="square" lIns="0" tIns="0" rIns="0" bIns="0" rtlCol="0">
              <a:spAutoFit/>
            </a:bodyPr>
            <a:lstStyle/>
            <a:p>
              <a:pPr algn="ctr"/>
              <a:r>
                <a:rPr lang="en-US" sz="1000" dirty="0">
                  <a:solidFill>
                    <a:schemeClr val="bg1"/>
                  </a:solidFill>
                </a:rPr>
                <a:t>Amazon VPC</a:t>
              </a:r>
            </a:p>
          </p:txBody>
        </p:sp>
        <p:pic>
          <p:nvPicPr>
            <p:cNvPr id="42" name="Picture 41" descr="CloudWatch-Alarm.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423158" y="3733303"/>
              <a:ext cx="731520" cy="731520"/>
            </a:xfrm>
            <a:prstGeom prst="rect">
              <a:avLst/>
            </a:prstGeom>
          </p:spPr>
        </p:pic>
        <p:sp>
          <p:nvSpPr>
            <p:cNvPr id="44" name="TextBox 43"/>
            <p:cNvSpPr txBox="1"/>
            <p:nvPr/>
          </p:nvSpPr>
          <p:spPr>
            <a:xfrm>
              <a:off x="7572825" y="4569735"/>
              <a:ext cx="432186" cy="153888"/>
            </a:xfrm>
            <a:prstGeom prst="rect">
              <a:avLst/>
            </a:prstGeom>
            <a:noFill/>
          </p:spPr>
          <p:txBody>
            <a:bodyPr wrap="square" lIns="0" tIns="0" rIns="0" bIns="0" rtlCol="0">
              <a:spAutoFit/>
            </a:bodyPr>
            <a:lstStyle/>
            <a:p>
              <a:pPr algn="ctr"/>
              <a:r>
                <a:rPr lang="en-US" sz="1000" dirty="0">
                  <a:solidFill>
                    <a:schemeClr val="bg1"/>
                  </a:solidFill>
                </a:rPr>
                <a:t>Alarm</a:t>
              </a:r>
            </a:p>
          </p:txBody>
        </p:sp>
        <p:pic>
          <p:nvPicPr>
            <p:cNvPr id="55" name="Picture 54" descr="Traditional-Servers.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423158" y="5134034"/>
              <a:ext cx="731520" cy="731520"/>
            </a:xfrm>
            <a:prstGeom prst="rect">
              <a:avLst/>
            </a:prstGeom>
          </p:spPr>
        </p:pic>
        <p:sp>
          <p:nvSpPr>
            <p:cNvPr id="56" name="TextBox 55"/>
            <p:cNvSpPr txBox="1"/>
            <p:nvPr/>
          </p:nvSpPr>
          <p:spPr>
            <a:xfrm>
              <a:off x="7236296" y="5968050"/>
              <a:ext cx="1105244" cy="153888"/>
            </a:xfrm>
            <a:prstGeom prst="rect">
              <a:avLst/>
            </a:prstGeom>
            <a:noFill/>
          </p:spPr>
          <p:txBody>
            <a:bodyPr wrap="square" lIns="0" tIns="0" rIns="0" bIns="0" rtlCol="0">
              <a:spAutoFit/>
            </a:bodyPr>
            <a:lstStyle/>
            <a:p>
              <a:pPr algn="ctr"/>
              <a:r>
                <a:rPr lang="en-US" sz="1000" dirty="0">
                  <a:solidFill>
                    <a:schemeClr val="bg1"/>
                  </a:solidFill>
                </a:rPr>
                <a:t>Traditional Server</a:t>
              </a:r>
            </a:p>
          </p:txBody>
        </p:sp>
      </p:grpSp>
      <p:grpSp>
        <p:nvGrpSpPr>
          <p:cNvPr id="69" name="Group 68"/>
          <p:cNvGrpSpPr/>
          <p:nvPr/>
        </p:nvGrpSpPr>
        <p:grpSpPr>
          <a:xfrm>
            <a:off x="4960982" y="2205317"/>
            <a:ext cx="997336" cy="2672195"/>
            <a:chOff x="5014824" y="2205317"/>
            <a:chExt cx="997336" cy="2672195"/>
          </a:xfrm>
        </p:grpSpPr>
        <p:pic>
          <p:nvPicPr>
            <p:cNvPr id="19" name="Picture 18" descr="EC2-Elastic-I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147732" y="2205317"/>
              <a:ext cx="731520" cy="731520"/>
            </a:xfrm>
            <a:prstGeom prst="rect">
              <a:avLst/>
            </a:prstGeom>
          </p:spPr>
        </p:pic>
        <p:sp>
          <p:nvSpPr>
            <p:cNvPr id="25" name="TextBox 24"/>
            <p:cNvSpPr txBox="1"/>
            <p:nvPr/>
          </p:nvSpPr>
          <p:spPr>
            <a:xfrm>
              <a:off x="5190209" y="3105359"/>
              <a:ext cx="646566" cy="153888"/>
            </a:xfrm>
            <a:prstGeom prst="rect">
              <a:avLst/>
            </a:prstGeom>
            <a:noFill/>
          </p:spPr>
          <p:txBody>
            <a:bodyPr wrap="square" lIns="0" tIns="0" rIns="0" bIns="0" rtlCol="0">
              <a:spAutoFit/>
            </a:bodyPr>
            <a:lstStyle/>
            <a:p>
              <a:pPr algn="ctr"/>
              <a:r>
                <a:rPr lang="en-US" sz="1000" dirty="0">
                  <a:solidFill>
                    <a:schemeClr val="bg1"/>
                  </a:solidFill>
                </a:rPr>
                <a:t>Elastic IP</a:t>
              </a:r>
            </a:p>
          </p:txBody>
        </p:sp>
        <p:pic>
          <p:nvPicPr>
            <p:cNvPr id="57" name="Picture 56" descr="CloudFormation.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183736" y="3733303"/>
              <a:ext cx="659512" cy="659512"/>
            </a:xfrm>
            <a:prstGeom prst="rect">
              <a:avLst/>
            </a:prstGeom>
          </p:spPr>
        </p:pic>
        <p:sp>
          <p:nvSpPr>
            <p:cNvPr id="58" name="TextBox 57"/>
            <p:cNvSpPr txBox="1"/>
            <p:nvPr/>
          </p:nvSpPr>
          <p:spPr>
            <a:xfrm>
              <a:off x="5014824" y="4569735"/>
              <a:ext cx="997336" cy="307777"/>
            </a:xfrm>
            <a:prstGeom prst="rect">
              <a:avLst/>
            </a:prstGeom>
            <a:noFill/>
          </p:spPr>
          <p:txBody>
            <a:bodyPr wrap="square" lIns="0" tIns="0" rIns="0" bIns="0" rtlCol="0">
              <a:spAutoFit/>
            </a:bodyPr>
            <a:lstStyle/>
            <a:p>
              <a:pPr algn="ctr"/>
              <a:r>
                <a:rPr lang="en-US" sz="1000" dirty="0">
                  <a:solidFill>
                    <a:schemeClr val="bg1"/>
                  </a:solidFill>
                </a:rPr>
                <a:t>AWS </a:t>
              </a:r>
              <a:r>
                <a:rPr lang="en-US" sz="1000" dirty="0" err="1">
                  <a:solidFill>
                    <a:schemeClr val="bg1"/>
                  </a:solidFill>
                </a:rPr>
                <a:t>CloudFormation</a:t>
              </a:r>
              <a:endParaRPr lang="en-US" sz="1000" dirty="0">
                <a:solidFill>
                  <a:schemeClr val="bg1"/>
                </a:solidFill>
              </a:endParaRPr>
            </a:p>
          </p:txBody>
        </p:sp>
      </p:grpSp>
      <p:sp>
        <p:nvSpPr>
          <p:cNvPr id="60" name="TextBox 59"/>
          <p:cNvSpPr txBox="1"/>
          <p:nvPr/>
        </p:nvSpPr>
        <p:spPr>
          <a:xfrm>
            <a:off x="6912456" y="569458"/>
            <a:ext cx="1764000" cy="261610"/>
          </a:xfrm>
          <a:prstGeom prst="rect">
            <a:avLst/>
          </a:prstGeom>
          <a:noFill/>
          <a:ln>
            <a:solidFill>
              <a:srgbClr val="FF0000"/>
            </a:solidFill>
          </a:ln>
        </p:spPr>
        <p:txBody>
          <a:bodyPr wrap="none" rtlCol="0">
            <a:spAutoFit/>
          </a:bodyPr>
          <a:lstStyle/>
          <a:p>
            <a:r>
              <a:rPr lang="en-GB" sz="1050" dirty="0">
                <a:solidFill>
                  <a:srgbClr val="FF0000"/>
                </a:solidFill>
              </a:rPr>
              <a:t>May already be out of date!</a:t>
            </a:r>
          </a:p>
        </p:txBody>
      </p:sp>
      <p:sp>
        <p:nvSpPr>
          <p:cNvPr id="81" name="Footer Placeholder 80"/>
          <p:cNvSpPr>
            <a:spLocks noGrp="1"/>
          </p:cNvSpPr>
          <p:nvPr>
            <p:ph type="ftr" sz="quarter" idx="13"/>
          </p:nvPr>
        </p:nvSpPr>
        <p:spPr/>
        <p:txBody>
          <a:bodyPr/>
          <a:lstStyle/>
          <a:p>
            <a:r>
              <a:rPr lang="en-AU"/>
              <a:t>Copyright © 2015 Accenture  All rights reserved.</a:t>
            </a:r>
            <a:endParaRPr lang="en-AU" dirty="0"/>
          </a:p>
        </p:txBody>
      </p:sp>
      <p:sp>
        <p:nvSpPr>
          <p:cNvPr id="82" name="Slide Number Placeholder 81"/>
          <p:cNvSpPr>
            <a:spLocks noGrp="1"/>
          </p:cNvSpPr>
          <p:nvPr>
            <p:ph type="sldNum" sz="quarter" idx="12"/>
          </p:nvPr>
        </p:nvSpPr>
        <p:spPr/>
        <p:txBody>
          <a:bodyPr/>
          <a:lstStyle/>
          <a:p>
            <a:pPr>
              <a:defRPr/>
            </a:pPr>
            <a:r>
              <a:rPr lang="en-US"/>
              <a:t>Page </a:t>
            </a:r>
            <a:fld id="{90CBDC3A-D49F-4631-A8C7-55D59B33E5FA}" type="slidenum">
              <a:rPr lang="en-US" smtClean="0"/>
              <a:pPr>
                <a:defRPr/>
              </a:pPr>
              <a:t>11</a:t>
            </a:fld>
            <a:endParaRPr lang="en-US" dirty="0"/>
          </a:p>
        </p:txBody>
      </p:sp>
    </p:spTree>
    <p:extLst>
      <p:ext uri="{BB962C8B-B14F-4D97-AF65-F5344CB8AC3E}">
        <p14:creationId xmlns:p14="http://schemas.microsoft.com/office/powerpoint/2010/main" val="326273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bg1"/>
                </a:solidFill>
              </a:rPr>
              <a:t>AWS Icons</a:t>
            </a:r>
          </a:p>
        </p:txBody>
      </p:sp>
      <p:sp>
        <p:nvSpPr>
          <p:cNvPr id="2" name="Content Placeholder 1"/>
          <p:cNvSpPr>
            <a:spLocks noGrp="1"/>
          </p:cNvSpPr>
          <p:nvPr>
            <p:ph type="body" sz="quarter" idx="10"/>
          </p:nvPr>
        </p:nvSpPr>
        <p:spPr>
          <a:xfrm>
            <a:off x="455613" y="1182021"/>
            <a:ext cx="8232775" cy="805646"/>
          </a:xfrm>
        </p:spPr>
        <p:txBody>
          <a:bodyPr/>
          <a:lstStyle/>
          <a:p>
            <a:r>
              <a:rPr lang="en-US" dirty="0"/>
              <a:t>Make a note of the main services we’ll be using…</a:t>
            </a:r>
            <a:endParaRPr lang="en-GB" dirty="0"/>
          </a:p>
        </p:txBody>
      </p:sp>
      <p:sp>
        <p:nvSpPr>
          <p:cNvPr id="50" name="TextBox 49"/>
          <p:cNvSpPr txBox="1"/>
          <p:nvPr/>
        </p:nvSpPr>
        <p:spPr>
          <a:xfrm>
            <a:off x="6912456" y="569458"/>
            <a:ext cx="1764000" cy="261610"/>
          </a:xfrm>
          <a:prstGeom prst="rect">
            <a:avLst/>
          </a:prstGeom>
          <a:noFill/>
          <a:ln>
            <a:solidFill>
              <a:srgbClr val="FF0000"/>
            </a:solidFill>
          </a:ln>
        </p:spPr>
        <p:txBody>
          <a:bodyPr wrap="none" rtlCol="0">
            <a:spAutoFit/>
          </a:bodyPr>
          <a:lstStyle/>
          <a:p>
            <a:r>
              <a:rPr lang="en-GB" sz="1050" dirty="0">
                <a:solidFill>
                  <a:srgbClr val="FF0000"/>
                </a:solidFill>
              </a:rPr>
              <a:t>May already be out of date!</a:t>
            </a:r>
          </a:p>
        </p:txBody>
      </p:sp>
      <p:grpSp>
        <p:nvGrpSpPr>
          <p:cNvPr id="55" name="Group 54"/>
          <p:cNvGrpSpPr/>
          <p:nvPr/>
        </p:nvGrpSpPr>
        <p:grpSpPr>
          <a:xfrm>
            <a:off x="3887184" y="2205317"/>
            <a:ext cx="774976" cy="2672195"/>
            <a:chOff x="3941040" y="2205317"/>
            <a:chExt cx="774976" cy="2672195"/>
          </a:xfrm>
        </p:grpSpPr>
        <p:pic>
          <p:nvPicPr>
            <p:cNvPr id="56" name="Picture 55" descr="Auto-Scal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768" y="2205317"/>
              <a:ext cx="731520" cy="731520"/>
            </a:xfrm>
            <a:prstGeom prst="rect">
              <a:avLst/>
            </a:prstGeom>
          </p:spPr>
        </p:pic>
        <p:sp>
          <p:nvSpPr>
            <p:cNvPr id="59" name="TextBox 58"/>
            <p:cNvSpPr txBox="1"/>
            <p:nvPr/>
          </p:nvSpPr>
          <p:spPr>
            <a:xfrm>
              <a:off x="3941040" y="3105359"/>
              <a:ext cx="774976" cy="156096"/>
            </a:xfrm>
            <a:prstGeom prst="rect">
              <a:avLst/>
            </a:prstGeom>
            <a:noFill/>
          </p:spPr>
          <p:txBody>
            <a:bodyPr wrap="square" lIns="0" tIns="0" rIns="0" bIns="0" rtlCol="0">
              <a:spAutoFit/>
            </a:bodyPr>
            <a:lstStyle/>
            <a:p>
              <a:pPr algn="ctr"/>
              <a:r>
                <a:rPr lang="en-US" sz="1000" dirty="0">
                  <a:solidFill>
                    <a:schemeClr val="bg1"/>
                  </a:solidFill>
                </a:rPr>
                <a:t>Auto Scaling</a:t>
              </a:r>
            </a:p>
          </p:txBody>
        </p:sp>
        <p:pic>
          <p:nvPicPr>
            <p:cNvPr id="60" name="Picture 59" descr="MySQL-DB-Instan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768" y="3733303"/>
              <a:ext cx="731520" cy="731520"/>
            </a:xfrm>
            <a:prstGeom prst="rect">
              <a:avLst/>
            </a:prstGeom>
          </p:spPr>
        </p:pic>
        <p:sp>
          <p:nvSpPr>
            <p:cNvPr id="66" name="TextBox 65"/>
            <p:cNvSpPr txBox="1"/>
            <p:nvPr/>
          </p:nvSpPr>
          <p:spPr>
            <a:xfrm>
              <a:off x="3993025" y="4569735"/>
              <a:ext cx="671006" cy="307777"/>
            </a:xfrm>
            <a:prstGeom prst="rect">
              <a:avLst/>
            </a:prstGeom>
            <a:noFill/>
          </p:spPr>
          <p:txBody>
            <a:bodyPr wrap="square" lIns="0" tIns="0" rIns="0" bIns="0" rtlCol="0">
              <a:spAutoFit/>
            </a:bodyPr>
            <a:lstStyle/>
            <a:p>
              <a:pPr algn="ctr"/>
              <a:r>
                <a:rPr lang="en-US" sz="1000" dirty="0">
                  <a:solidFill>
                    <a:schemeClr val="bg1"/>
                  </a:solidFill>
                </a:rPr>
                <a:t>MySQL DB Instance</a:t>
              </a:r>
            </a:p>
          </p:txBody>
        </p:sp>
      </p:grpSp>
      <p:grpSp>
        <p:nvGrpSpPr>
          <p:cNvPr id="67" name="Group 66"/>
          <p:cNvGrpSpPr/>
          <p:nvPr/>
        </p:nvGrpSpPr>
        <p:grpSpPr>
          <a:xfrm>
            <a:off x="6257140" y="2205317"/>
            <a:ext cx="947738" cy="2518306"/>
            <a:chOff x="6108538" y="2205317"/>
            <a:chExt cx="947738" cy="2518306"/>
          </a:xfrm>
        </p:grpSpPr>
        <p:pic>
          <p:nvPicPr>
            <p:cNvPr id="68" name="Picture 67" descr="Amazon-Elastic-Load-Balacin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6647" y="2205317"/>
              <a:ext cx="731520" cy="731520"/>
            </a:xfrm>
            <a:prstGeom prst="rect">
              <a:avLst/>
            </a:prstGeom>
          </p:spPr>
        </p:pic>
        <p:sp>
          <p:nvSpPr>
            <p:cNvPr id="69" name="TextBox 39"/>
            <p:cNvSpPr txBox="1">
              <a:spLocks noChangeArrowheads="1"/>
            </p:cNvSpPr>
            <p:nvPr/>
          </p:nvSpPr>
          <p:spPr bwMode="auto">
            <a:xfrm>
              <a:off x="6108538" y="3105359"/>
              <a:ext cx="947738" cy="307777"/>
            </a:xfrm>
            <a:prstGeom prst="rect">
              <a:avLst/>
            </a:prstGeom>
            <a:noFill/>
            <a:ln w="9525">
              <a:noFill/>
              <a:miter lim="800000"/>
              <a:headEnd/>
              <a:tailEnd/>
            </a:ln>
          </p:spPr>
          <p:txBody>
            <a:bodyPr lIns="0" tIns="0" rIns="0" bIns="0">
              <a:spAutoFit/>
            </a:bodyPr>
            <a:lstStyle/>
            <a:p>
              <a:pPr algn="ctr"/>
              <a:r>
                <a:rPr lang="en-US" sz="1000" dirty="0">
                  <a:solidFill>
                    <a:schemeClr val="bg1"/>
                  </a:solidFill>
                  <a:ea typeface="Verdana" pitchFamily="34" charset="0"/>
                  <a:cs typeface="Arial"/>
                </a:rPr>
                <a:t>Elastic Load</a:t>
              </a:r>
            </a:p>
            <a:p>
              <a:pPr algn="ctr"/>
              <a:r>
                <a:rPr lang="en-US" sz="1000" dirty="0">
                  <a:solidFill>
                    <a:schemeClr val="bg1"/>
                  </a:solidFill>
                  <a:ea typeface="Verdana" pitchFamily="34" charset="0"/>
                  <a:cs typeface="Arial"/>
                </a:rPr>
                <a:t>Balancing</a:t>
              </a:r>
            </a:p>
          </p:txBody>
        </p:sp>
        <p:pic>
          <p:nvPicPr>
            <p:cNvPr id="70" name="Picture 69" descr="CloudWatc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6647" y="3733303"/>
              <a:ext cx="731520" cy="731520"/>
            </a:xfrm>
            <a:prstGeom prst="rect">
              <a:avLst/>
            </a:prstGeom>
          </p:spPr>
        </p:pic>
        <p:sp>
          <p:nvSpPr>
            <p:cNvPr id="71" name="TextBox 70"/>
            <p:cNvSpPr txBox="1"/>
            <p:nvPr/>
          </p:nvSpPr>
          <p:spPr>
            <a:xfrm>
              <a:off x="6188327" y="4569735"/>
              <a:ext cx="788160" cy="153888"/>
            </a:xfrm>
            <a:prstGeom prst="rect">
              <a:avLst/>
            </a:prstGeom>
            <a:noFill/>
          </p:spPr>
          <p:txBody>
            <a:bodyPr wrap="square" lIns="0" tIns="0" rIns="0" bIns="0" rtlCol="0">
              <a:spAutoFit/>
            </a:bodyPr>
            <a:lstStyle/>
            <a:p>
              <a:pPr algn="ctr"/>
              <a:r>
                <a:rPr lang="en-US" sz="1000" dirty="0" err="1">
                  <a:solidFill>
                    <a:schemeClr val="bg1"/>
                  </a:solidFill>
                </a:rPr>
                <a:t>CloudWatch</a:t>
              </a:r>
              <a:endParaRPr lang="en-US" sz="1000" dirty="0">
                <a:solidFill>
                  <a:schemeClr val="bg1"/>
                </a:solidFill>
              </a:endParaRPr>
            </a:p>
          </p:txBody>
        </p:sp>
      </p:grpSp>
      <p:grpSp>
        <p:nvGrpSpPr>
          <p:cNvPr id="72" name="Group 71"/>
          <p:cNvGrpSpPr/>
          <p:nvPr/>
        </p:nvGrpSpPr>
        <p:grpSpPr>
          <a:xfrm>
            <a:off x="575416" y="2205317"/>
            <a:ext cx="836706" cy="2518306"/>
            <a:chOff x="575416" y="2205317"/>
            <a:chExt cx="836706" cy="2518306"/>
          </a:xfrm>
        </p:grpSpPr>
        <p:pic>
          <p:nvPicPr>
            <p:cNvPr id="73" name="Picture 72" descr="EC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09" y="2205317"/>
              <a:ext cx="731520" cy="731520"/>
            </a:xfrm>
            <a:prstGeom prst="rect">
              <a:avLst/>
            </a:prstGeom>
          </p:spPr>
        </p:pic>
        <p:sp>
          <p:nvSpPr>
            <p:cNvPr id="74" name="TextBox 73"/>
            <p:cNvSpPr txBox="1"/>
            <p:nvPr/>
          </p:nvSpPr>
          <p:spPr>
            <a:xfrm>
              <a:off x="575416" y="3105359"/>
              <a:ext cx="836706" cy="153888"/>
            </a:xfrm>
            <a:prstGeom prst="rect">
              <a:avLst/>
            </a:prstGeom>
            <a:noFill/>
          </p:spPr>
          <p:txBody>
            <a:bodyPr wrap="square" lIns="0" tIns="0" rIns="0" bIns="0" rtlCol="0">
              <a:spAutoFit/>
            </a:bodyPr>
            <a:lstStyle/>
            <a:p>
              <a:pPr algn="ctr"/>
              <a:r>
                <a:rPr lang="en-US" sz="1000" dirty="0">
                  <a:solidFill>
                    <a:schemeClr val="bg1"/>
                  </a:solidFill>
                </a:rPr>
                <a:t>Amazon EC2</a:t>
              </a:r>
            </a:p>
          </p:txBody>
        </p:sp>
        <p:pic>
          <p:nvPicPr>
            <p:cNvPr id="75" name="Picture 74" descr="S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009" y="3733303"/>
              <a:ext cx="731520" cy="731520"/>
            </a:xfrm>
            <a:prstGeom prst="rect">
              <a:avLst/>
            </a:prstGeom>
          </p:spPr>
        </p:pic>
        <p:sp>
          <p:nvSpPr>
            <p:cNvPr id="76" name="TextBox 75"/>
            <p:cNvSpPr txBox="1"/>
            <p:nvPr/>
          </p:nvSpPr>
          <p:spPr>
            <a:xfrm>
              <a:off x="633471" y="4569735"/>
              <a:ext cx="720596" cy="153888"/>
            </a:xfrm>
            <a:prstGeom prst="rect">
              <a:avLst/>
            </a:prstGeom>
            <a:noFill/>
          </p:spPr>
          <p:txBody>
            <a:bodyPr wrap="square" lIns="0" tIns="0" rIns="0" bIns="0" rtlCol="0">
              <a:spAutoFit/>
            </a:bodyPr>
            <a:lstStyle/>
            <a:p>
              <a:pPr algn="ctr"/>
              <a:r>
                <a:rPr lang="en-US" sz="1000" dirty="0">
                  <a:solidFill>
                    <a:schemeClr val="bg1"/>
                  </a:solidFill>
                  <a:latin typeface="Arial"/>
                  <a:cs typeface="Arial"/>
                </a:rPr>
                <a:t>Amazon S3</a:t>
              </a:r>
            </a:p>
          </p:txBody>
        </p:sp>
      </p:grpSp>
      <p:grpSp>
        <p:nvGrpSpPr>
          <p:cNvPr id="79" name="Group 78"/>
          <p:cNvGrpSpPr/>
          <p:nvPr/>
        </p:nvGrpSpPr>
        <p:grpSpPr>
          <a:xfrm>
            <a:off x="1710944" y="2205317"/>
            <a:ext cx="731520" cy="2518306"/>
            <a:chOff x="1855213" y="2205317"/>
            <a:chExt cx="731520" cy="2518306"/>
          </a:xfrm>
        </p:grpSpPr>
        <p:pic>
          <p:nvPicPr>
            <p:cNvPr id="80" name="Picture 79" descr="EC2-Instanc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5213" y="2205317"/>
              <a:ext cx="731520" cy="731520"/>
            </a:xfrm>
            <a:prstGeom prst="rect">
              <a:avLst/>
            </a:prstGeom>
          </p:spPr>
        </p:pic>
        <p:sp>
          <p:nvSpPr>
            <p:cNvPr id="81" name="TextBox 80"/>
            <p:cNvSpPr txBox="1"/>
            <p:nvPr/>
          </p:nvSpPr>
          <p:spPr>
            <a:xfrm>
              <a:off x="1957627" y="3105359"/>
              <a:ext cx="526692" cy="153888"/>
            </a:xfrm>
            <a:prstGeom prst="rect">
              <a:avLst/>
            </a:prstGeom>
            <a:noFill/>
          </p:spPr>
          <p:txBody>
            <a:bodyPr wrap="square" lIns="0" tIns="0" rIns="0" bIns="0" rtlCol="0">
              <a:spAutoFit/>
            </a:bodyPr>
            <a:lstStyle/>
            <a:p>
              <a:pPr algn="ctr"/>
              <a:r>
                <a:rPr lang="en-US" sz="1000" dirty="0">
                  <a:solidFill>
                    <a:schemeClr val="bg1"/>
                  </a:solidFill>
                </a:rPr>
                <a:t>Instance</a:t>
              </a:r>
            </a:p>
          </p:txBody>
        </p:sp>
        <p:pic>
          <p:nvPicPr>
            <p:cNvPr id="82" name="Picture 81" descr="EBS-Volum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5213" y="3733303"/>
              <a:ext cx="731520" cy="731520"/>
            </a:xfrm>
            <a:prstGeom prst="rect">
              <a:avLst/>
            </a:prstGeom>
          </p:spPr>
        </p:pic>
        <p:sp>
          <p:nvSpPr>
            <p:cNvPr id="83" name="TextBox 103"/>
            <p:cNvSpPr txBox="1">
              <a:spLocks noChangeArrowheads="1"/>
            </p:cNvSpPr>
            <p:nvPr/>
          </p:nvSpPr>
          <p:spPr bwMode="auto">
            <a:xfrm>
              <a:off x="1976057" y="4569735"/>
              <a:ext cx="489833" cy="153888"/>
            </a:xfrm>
            <a:prstGeom prst="rect">
              <a:avLst/>
            </a:prstGeom>
            <a:noFill/>
            <a:ln w="9525">
              <a:noFill/>
              <a:miter lim="800000"/>
              <a:headEnd/>
              <a:tailEnd/>
            </a:ln>
          </p:spPr>
          <p:txBody>
            <a:bodyPr wrap="square" lIns="0" tIns="0" rIns="0" bIns="0">
              <a:spAutoFit/>
            </a:bodyPr>
            <a:lstStyle/>
            <a:p>
              <a:pPr algn="ctr"/>
              <a:r>
                <a:rPr lang="en-US" sz="1000" dirty="0">
                  <a:solidFill>
                    <a:schemeClr val="bg1"/>
                  </a:solidFill>
                  <a:latin typeface="Arial"/>
                  <a:ea typeface="Verdana" pitchFamily="34" charset="0"/>
                  <a:cs typeface="Arial"/>
                </a:rPr>
                <a:t>Volume</a:t>
              </a:r>
            </a:p>
          </p:txBody>
        </p:sp>
      </p:grpSp>
      <p:grpSp>
        <p:nvGrpSpPr>
          <p:cNvPr id="86" name="Group 85"/>
          <p:cNvGrpSpPr/>
          <p:nvPr/>
        </p:nvGrpSpPr>
        <p:grpSpPr>
          <a:xfrm>
            <a:off x="2799064" y="2205317"/>
            <a:ext cx="731520" cy="1053930"/>
            <a:chOff x="2914249" y="2205317"/>
            <a:chExt cx="731520" cy="1053930"/>
          </a:xfrm>
        </p:grpSpPr>
        <p:pic>
          <p:nvPicPr>
            <p:cNvPr id="87" name="Picture 86" descr="EC2-AMI.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14249" y="2205317"/>
              <a:ext cx="731520" cy="731520"/>
            </a:xfrm>
            <a:prstGeom prst="rect">
              <a:avLst/>
            </a:prstGeom>
          </p:spPr>
        </p:pic>
        <p:sp>
          <p:nvSpPr>
            <p:cNvPr id="88" name="TextBox 87"/>
            <p:cNvSpPr txBox="1"/>
            <p:nvPr/>
          </p:nvSpPr>
          <p:spPr>
            <a:xfrm>
              <a:off x="3075559" y="3105359"/>
              <a:ext cx="408900" cy="153888"/>
            </a:xfrm>
            <a:prstGeom prst="rect">
              <a:avLst/>
            </a:prstGeom>
            <a:noFill/>
          </p:spPr>
          <p:txBody>
            <a:bodyPr wrap="square" lIns="0" tIns="0" rIns="0" bIns="0" rtlCol="0">
              <a:spAutoFit/>
            </a:bodyPr>
            <a:lstStyle/>
            <a:p>
              <a:pPr algn="ctr"/>
              <a:r>
                <a:rPr lang="en-US" sz="1000" dirty="0">
                  <a:solidFill>
                    <a:schemeClr val="bg1"/>
                  </a:solidFill>
                </a:rPr>
                <a:t>AMI</a:t>
              </a:r>
            </a:p>
          </p:txBody>
        </p:sp>
      </p:grpSp>
      <p:grpSp>
        <p:nvGrpSpPr>
          <p:cNvPr id="97" name="Group 96"/>
          <p:cNvGrpSpPr/>
          <p:nvPr/>
        </p:nvGrpSpPr>
        <p:grpSpPr>
          <a:xfrm>
            <a:off x="7644549" y="2205317"/>
            <a:ext cx="823550" cy="1053930"/>
            <a:chOff x="7377143" y="2205317"/>
            <a:chExt cx="823550" cy="1053930"/>
          </a:xfrm>
        </p:grpSpPr>
        <p:pic>
          <p:nvPicPr>
            <p:cNvPr id="98" name="Picture 97" descr="VPC.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23158" y="2205317"/>
              <a:ext cx="731520" cy="731520"/>
            </a:xfrm>
            <a:prstGeom prst="rect">
              <a:avLst/>
            </a:prstGeom>
          </p:spPr>
        </p:pic>
        <p:sp>
          <p:nvSpPr>
            <p:cNvPr id="99" name="TextBox 98"/>
            <p:cNvSpPr txBox="1"/>
            <p:nvPr/>
          </p:nvSpPr>
          <p:spPr>
            <a:xfrm>
              <a:off x="7377143" y="3105359"/>
              <a:ext cx="823550" cy="153888"/>
            </a:xfrm>
            <a:prstGeom prst="rect">
              <a:avLst/>
            </a:prstGeom>
            <a:noFill/>
          </p:spPr>
          <p:txBody>
            <a:bodyPr wrap="square" lIns="0" tIns="0" rIns="0" bIns="0" rtlCol="0">
              <a:spAutoFit/>
            </a:bodyPr>
            <a:lstStyle/>
            <a:p>
              <a:pPr algn="ctr"/>
              <a:r>
                <a:rPr lang="en-US" sz="1000" dirty="0">
                  <a:solidFill>
                    <a:schemeClr val="bg1"/>
                  </a:solidFill>
                </a:rPr>
                <a:t>Amazon VPC</a:t>
              </a:r>
            </a:p>
          </p:txBody>
        </p:sp>
      </p:grpSp>
      <p:grpSp>
        <p:nvGrpSpPr>
          <p:cNvPr id="104" name="Group 103"/>
          <p:cNvGrpSpPr/>
          <p:nvPr/>
        </p:nvGrpSpPr>
        <p:grpSpPr>
          <a:xfrm>
            <a:off x="4960982" y="2205317"/>
            <a:ext cx="997336" cy="2672195"/>
            <a:chOff x="5014824" y="2205317"/>
            <a:chExt cx="997336" cy="2672195"/>
          </a:xfrm>
        </p:grpSpPr>
        <p:pic>
          <p:nvPicPr>
            <p:cNvPr id="105" name="Picture 104" descr="EC2-Elastic-IP-.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47732" y="2205317"/>
              <a:ext cx="731520" cy="731520"/>
            </a:xfrm>
            <a:prstGeom prst="rect">
              <a:avLst/>
            </a:prstGeom>
          </p:spPr>
        </p:pic>
        <p:sp>
          <p:nvSpPr>
            <p:cNvPr id="106" name="TextBox 105"/>
            <p:cNvSpPr txBox="1"/>
            <p:nvPr/>
          </p:nvSpPr>
          <p:spPr>
            <a:xfrm>
              <a:off x="5190209" y="3105359"/>
              <a:ext cx="646566" cy="153888"/>
            </a:xfrm>
            <a:prstGeom prst="rect">
              <a:avLst/>
            </a:prstGeom>
            <a:noFill/>
          </p:spPr>
          <p:txBody>
            <a:bodyPr wrap="square" lIns="0" tIns="0" rIns="0" bIns="0" rtlCol="0">
              <a:spAutoFit/>
            </a:bodyPr>
            <a:lstStyle/>
            <a:p>
              <a:pPr algn="ctr"/>
              <a:r>
                <a:rPr lang="en-US" sz="1000" dirty="0">
                  <a:solidFill>
                    <a:schemeClr val="bg1"/>
                  </a:solidFill>
                </a:rPr>
                <a:t>Elastic IP</a:t>
              </a:r>
            </a:p>
          </p:txBody>
        </p:sp>
        <p:pic>
          <p:nvPicPr>
            <p:cNvPr id="107" name="Picture 106" descr="CloudFormation.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183736" y="3733303"/>
              <a:ext cx="659512" cy="659512"/>
            </a:xfrm>
            <a:prstGeom prst="rect">
              <a:avLst/>
            </a:prstGeom>
          </p:spPr>
        </p:pic>
        <p:sp>
          <p:nvSpPr>
            <p:cNvPr id="108" name="TextBox 107"/>
            <p:cNvSpPr txBox="1"/>
            <p:nvPr/>
          </p:nvSpPr>
          <p:spPr>
            <a:xfrm>
              <a:off x="5014824" y="4569735"/>
              <a:ext cx="997336" cy="307777"/>
            </a:xfrm>
            <a:prstGeom prst="rect">
              <a:avLst/>
            </a:prstGeom>
            <a:noFill/>
          </p:spPr>
          <p:txBody>
            <a:bodyPr wrap="square" lIns="0" tIns="0" rIns="0" bIns="0" rtlCol="0">
              <a:spAutoFit/>
            </a:bodyPr>
            <a:lstStyle/>
            <a:p>
              <a:pPr algn="ctr"/>
              <a:r>
                <a:rPr lang="en-US" sz="1000" dirty="0">
                  <a:solidFill>
                    <a:schemeClr val="bg1"/>
                  </a:solidFill>
                </a:rPr>
                <a:t>AWS </a:t>
              </a:r>
              <a:r>
                <a:rPr lang="en-US" sz="1000" dirty="0" err="1">
                  <a:solidFill>
                    <a:schemeClr val="bg1"/>
                  </a:solidFill>
                </a:rPr>
                <a:t>CloudFormation</a:t>
              </a:r>
              <a:endParaRPr lang="en-US" sz="1000" dirty="0">
                <a:solidFill>
                  <a:schemeClr val="bg1"/>
                </a:solidFill>
              </a:endParaRPr>
            </a:p>
          </p:txBody>
        </p:sp>
      </p:grpSp>
      <p:grpSp>
        <p:nvGrpSpPr>
          <p:cNvPr id="109" name="Group 108"/>
          <p:cNvGrpSpPr/>
          <p:nvPr/>
        </p:nvGrpSpPr>
        <p:grpSpPr>
          <a:xfrm>
            <a:off x="5440354" y="5274280"/>
            <a:ext cx="1435902" cy="848206"/>
            <a:chOff x="5440354" y="5274280"/>
            <a:chExt cx="1435902" cy="848206"/>
          </a:xfrm>
        </p:grpSpPr>
        <p:sp>
          <p:nvSpPr>
            <p:cNvPr id="113" name="Freeform 468"/>
            <p:cNvSpPr>
              <a:spLocks/>
            </p:cNvSpPr>
            <p:nvPr/>
          </p:nvSpPr>
          <p:spPr bwMode="auto">
            <a:xfrm>
              <a:off x="5765337" y="5274280"/>
              <a:ext cx="785937" cy="446222"/>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lumMod val="75000"/>
              </a:schemeClr>
            </a:solidFill>
            <a:ln w="57150">
              <a:noFill/>
            </a:ln>
            <a:extLst/>
          </p:spPr>
          <p:txBody>
            <a:bodyPr vert="horz" wrap="square" lIns="91440" tIns="144000" rIns="91440" bIns="45720" numCol="1" anchor="ctr" anchorCtr="0" compatLnSpc="1">
              <a:prstTxWarp prst="textNoShape">
                <a:avLst/>
              </a:prstTxWarp>
            </a:bodyPr>
            <a:lstStyle/>
            <a:p>
              <a:pPr algn="ctr"/>
              <a:r>
                <a:rPr lang="en-US" sz="1400" b="1" dirty="0">
                  <a:solidFill>
                    <a:schemeClr val="bg1"/>
                  </a:solidFill>
                </a:rPr>
                <a:t>VPC</a:t>
              </a:r>
            </a:p>
          </p:txBody>
        </p:sp>
        <p:sp>
          <p:nvSpPr>
            <p:cNvPr id="111" name="TextBox 110"/>
            <p:cNvSpPr txBox="1"/>
            <p:nvPr/>
          </p:nvSpPr>
          <p:spPr>
            <a:xfrm>
              <a:off x="5440354" y="5968598"/>
              <a:ext cx="1435902" cy="153888"/>
            </a:xfrm>
            <a:prstGeom prst="rect">
              <a:avLst/>
            </a:prstGeom>
            <a:noFill/>
          </p:spPr>
          <p:txBody>
            <a:bodyPr wrap="square" lIns="0" tIns="0" rIns="0" bIns="0" rtlCol="0">
              <a:spAutoFit/>
            </a:bodyPr>
            <a:lstStyle/>
            <a:p>
              <a:pPr algn="ctr"/>
              <a:r>
                <a:rPr lang="en-US" sz="1000" dirty="0">
                  <a:solidFill>
                    <a:schemeClr val="bg1"/>
                  </a:solidFill>
                </a:rPr>
                <a:t>Virtual Private Cloud</a:t>
              </a:r>
            </a:p>
          </p:txBody>
        </p:sp>
      </p:grpSp>
      <p:grpSp>
        <p:nvGrpSpPr>
          <p:cNvPr id="114" name="Group 113"/>
          <p:cNvGrpSpPr/>
          <p:nvPr/>
        </p:nvGrpSpPr>
        <p:grpSpPr>
          <a:xfrm>
            <a:off x="4412440" y="5276683"/>
            <a:ext cx="794144" cy="833397"/>
            <a:chOff x="4412440" y="5276683"/>
            <a:chExt cx="794144" cy="833397"/>
          </a:xfrm>
        </p:grpSpPr>
        <p:sp>
          <p:nvSpPr>
            <p:cNvPr id="118" name="Freeform 468"/>
            <p:cNvSpPr>
              <a:spLocks/>
            </p:cNvSpPr>
            <p:nvPr/>
          </p:nvSpPr>
          <p:spPr bwMode="auto">
            <a:xfrm>
              <a:off x="4416544" y="5276683"/>
              <a:ext cx="785937" cy="446222"/>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a:r>
                <a:rPr lang="en-US" sz="1400" b="1" dirty="0">
                  <a:solidFill>
                    <a:schemeClr val="bg1"/>
                  </a:solidFill>
                </a:rPr>
                <a:t>AWS</a:t>
              </a:r>
            </a:p>
          </p:txBody>
        </p:sp>
        <p:sp>
          <p:nvSpPr>
            <p:cNvPr id="116" name="TextBox 115"/>
            <p:cNvSpPr txBox="1"/>
            <p:nvPr/>
          </p:nvSpPr>
          <p:spPr>
            <a:xfrm>
              <a:off x="4412440" y="5956192"/>
              <a:ext cx="794144" cy="153888"/>
            </a:xfrm>
            <a:prstGeom prst="rect">
              <a:avLst/>
            </a:prstGeom>
            <a:noFill/>
          </p:spPr>
          <p:txBody>
            <a:bodyPr wrap="square" lIns="0" tIns="0" rIns="0" bIns="0" rtlCol="0">
              <a:spAutoFit/>
            </a:bodyPr>
            <a:lstStyle/>
            <a:p>
              <a:pPr algn="ctr"/>
              <a:r>
                <a:rPr lang="en-US" sz="1000" dirty="0">
                  <a:solidFill>
                    <a:schemeClr val="bg1"/>
                  </a:solidFill>
                </a:rPr>
                <a:t>AWS Cloud</a:t>
              </a:r>
            </a:p>
          </p:txBody>
        </p:sp>
      </p:grpSp>
      <p:sp>
        <p:nvSpPr>
          <p:cNvPr id="119" name="Rectangle 118"/>
          <p:cNvSpPr/>
          <p:nvPr/>
        </p:nvSpPr>
        <p:spPr>
          <a:xfrm>
            <a:off x="1710944" y="5238871"/>
            <a:ext cx="792000" cy="792000"/>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b="1" dirty="0">
                <a:solidFill>
                  <a:schemeClr val="bg1"/>
                </a:solidFill>
                <a:ea typeface="Verdana" pitchFamily="34" charset="0"/>
                <a:cs typeface="Arial"/>
              </a:rPr>
              <a:t>Security Group</a:t>
            </a:r>
          </a:p>
        </p:txBody>
      </p:sp>
      <p:sp>
        <p:nvSpPr>
          <p:cNvPr id="10" name="Footer Placeholder 9"/>
          <p:cNvSpPr>
            <a:spLocks noGrp="1"/>
          </p:cNvSpPr>
          <p:nvPr>
            <p:ph type="ftr" sz="quarter" idx="13"/>
          </p:nvPr>
        </p:nvSpPr>
        <p:spPr/>
        <p:txBody>
          <a:bodyPr/>
          <a:lstStyle/>
          <a:p>
            <a:r>
              <a:rPr lang="en-AU"/>
              <a:t>Copyright © 2015 Accenture  All rights reserved.</a:t>
            </a:r>
            <a:endParaRPr lang="en-AU" dirty="0"/>
          </a:p>
        </p:txBody>
      </p:sp>
      <p:sp>
        <p:nvSpPr>
          <p:cNvPr id="11" name="Slide Number Placeholder 10"/>
          <p:cNvSpPr>
            <a:spLocks noGrp="1"/>
          </p:cNvSpPr>
          <p:nvPr>
            <p:ph type="sldNum" sz="quarter" idx="12"/>
          </p:nvPr>
        </p:nvSpPr>
        <p:spPr/>
        <p:txBody>
          <a:bodyPr/>
          <a:lstStyle/>
          <a:p>
            <a:pPr>
              <a:defRPr/>
            </a:pPr>
            <a:r>
              <a:rPr lang="en-US"/>
              <a:t>Page </a:t>
            </a:r>
            <a:fld id="{90CBDC3A-D49F-4631-A8C7-55D59B33E5FA}" type="slidenum">
              <a:rPr lang="en-US" smtClean="0"/>
              <a:pPr>
                <a:defRPr/>
              </a:pPr>
              <a:t>12</a:t>
            </a:fld>
            <a:endParaRPr lang="en-US" dirty="0"/>
          </a:p>
        </p:txBody>
      </p:sp>
    </p:spTree>
    <p:extLst>
      <p:ext uri="{BB962C8B-B14F-4D97-AF65-F5344CB8AC3E}">
        <p14:creationId xmlns:p14="http://schemas.microsoft.com/office/powerpoint/2010/main" val="312475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a:xfrm>
            <a:off x="455613" y="3231692"/>
            <a:ext cx="8232775" cy="1161492"/>
          </a:xfrm>
        </p:spPr>
        <p:txBody>
          <a:bodyPr/>
          <a:lstStyle/>
          <a:p>
            <a:r>
              <a:rPr lang="en-GB" altLang="en-US" dirty="0"/>
              <a:t>WHAT DOES THIS </a:t>
            </a:r>
            <a:br>
              <a:rPr lang="en-GB" altLang="en-US" dirty="0"/>
            </a:br>
            <a:r>
              <a:rPr lang="en-GB" altLang="en-US" dirty="0"/>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13</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207237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236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5613" y="116205"/>
            <a:ext cx="8232775" cy="1002979"/>
          </a:xfrm>
        </p:spPr>
        <p:txBody>
          <a:bodyPr/>
          <a:lstStyle/>
          <a:p>
            <a:r>
              <a:rPr lang="en-GB" dirty="0"/>
              <a:t>Tooling stack that we built in the lab</a:t>
            </a:r>
          </a:p>
        </p:txBody>
      </p:sp>
      <p:sp>
        <p:nvSpPr>
          <p:cNvPr id="11" name="Footer Placeholder 10"/>
          <p:cNvSpPr>
            <a:spLocks noGrp="1"/>
          </p:cNvSpPr>
          <p:nvPr>
            <p:ph type="ftr" sz="quarter" idx="13"/>
          </p:nvPr>
        </p:nvSpPr>
        <p:spPr/>
        <p:txBody>
          <a:bodyPr/>
          <a:lstStyle/>
          <a:p>
            <a:r>
              <a:rPr dirty="0">
                <a:solidFill>
                  <a:srgbClr val="FFFFFF"/>
                </a:solidFill>
              </a:rPr>
              <a:t>Copyright © 2015 Accenture  All rights reserved.</a:t>
            </a:r>
          </a:p>
        </p:txBody>
      </p:sp>
      <p:sp>
        <p:nvSpPr>
          <p:cNvPr id="12" name="Slide Number Placeholder 11"/>
          <p:cNvSpPr>
            <a:spLocks noGrp="1"/>
          </p:cNvSpPr>
          <p:nvPr>
            <p:ph type="sldNum" sz="quarter" idx="12"/>
          </p:nvPr>
        </p:nvSpPr>
        <p:spPr/>
        <p:txBody>
          <a:bodyPr/>
          <a:lstStyle/>
          <a:p>
            <a:pPr>
              <a:defRPr/>
            </a:pPr>
            <a:r>
              <a:rPr lang="en-US">
                <a:solidFill>
                  <a:srgbClr val="FFFFFF"/>
                </a:solidFill>
              </a:rPr>
              <a:t>Page </a:t>
            </a:r>
            <a:fld id="{90CBDC3A-D49F-4631-A8C7-55D59B33E5FA}" type="slidenum">
              <a:rPr lang="en-US" smtClean="0">
                <a:solidFill>
                  <a:srgbClr val="FFFFFF"/>
                </a:solidFill>
              </a:rPr>
              <a:pPr>
                <a:defRPr/>
              </a:pPr>
              <a:t>14</a:t>
            </a:fld>
            <a:endParaRPr lang="en-US" dirty="0">
              <a:solidFill>
                <a:srgbClr val="FFFFFF"/>
              </a:solidFill>
            </a:endParaRPr>
          </a:p>
        </p:txBody>
      </p:sp>
      <p:sp>
        <p:nvSpPr>
          <p:cNvPr id="4" name="Text Placeholder 3"/>
          <p:cNvSpPr>
            <a:spLocks noGrp="1"/>
          </p:cNvSpPr>
          <p:nvPr>
            <p:ph type="body" sz="quarter" idx="10"/>
          </p:nvPr>
        </p:nvSpPr>
        <p:spPr/>
        <p:txBody>
          <a:bodyPr/>
          <a:lstStyle/>
          <a:p>
            <a:r>
              <a:rPr lang="en-GB" dirty="0"/>
              <a:t>Component Overview</a:t>
            </a:r>
          </a:p>
        </p:txBody>
      </p:sp>
      <p:sp>
        <p:nvSpPr>
          <p:cNvPr id="39" name="Content Placeholder 4"/>
          <p:cNvSpPr txBox="1">
            <a:spLocks/>
          </p:cNvSpPr>
          <p:nvPr/>
        </p:nvSpPr>
        <p:spPr>
          <a:xfrm>
            <a:off x="457202" y="1835942"/>
            <a:ext cx="8209094" cy="3150415"/>
          </a:xfrm>
          <a:prstGeom prst="rect">
            <a:avLst/>
          </a:prstGeom>
        </p:spPr>
        <p:txBody>
          <a:bodyPr vert="horz" wrap="square" lIns="0" tIns="45720" rIns="0" bIns="45720" numCol="1" anchor="t" anchorCtr="0" compatLnSpc="1">
            <a:prstTxWarp prst="textNoShape">
              <a:avLst/>
            </a:prstTxWarp>
            <a:normAutofit/>
          </a:bodyPr>
          <a:lstStyle>
            <a:defPPr>
              <a:defRPr lang="en-US"/>
            </a:defPPr>
            <a:lvl1pPr algn="ctr" rtl="0" fontAlgn="base">
              <a:spcBef>
                <a:spcPct val="0"/>
              </a:spcBef>
              <a:spcAft>
                <a:spcPct val="0"/>
              </a:spcAft>
              <a:defRPr sz="900" kern="1200">
                <a:solidFill>
                  <a:schemeClr val="bg1"/>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GB" sz="1600" dirty="0">
                <a:solidFill>
                  <a:srgbClr val="000000"/>
                </a:solidFill>
              </a:rPr>
              <a:t>Three main components:</a:t>
            </a:r>
          </a:p>
          <a:p>
            <a:pPr marL="742950" lvl="1" indent="-285750">
              <a:buFont typeface="Arial" panose="020B0604020202020204" pitchFamily="34" charset="0"/>
              <a:buChar char="•"/>
            </a:pPr>
            <a:r>
              <a:rPr lang="en-GB" sz="1600" dirty="0">
                <a:solidFill>
                  <a:srgbClr val="000000"/>
                </a:solidFill>
              </a:rPr>
              <a:t>Core – the bundle of pre-configured tools in ADOP (Accenture DevOps Platform)</a:t>
            </a:r>
          </a:p>
          <a:p>
            <a:pPr marL="742950" lvl="1" indent="-285750">
              <a:buFont typeface="Arial" panose="020B0604020202020204" pitchFamily="34" charset="0"/>
              <a:buChar char="•"/>
            </a:pPr>
            <a:r>
              <a:rPr lang="en-GB" sz="1600" dirty="0">
                <a:solidFill>
                  <a:srgbClr val="000000"/>
                </a:solidFill>
              </a:rPr>
              <a:t>Cartridges</a:t>
            </a:r>
          </a:p>
          <a:p>
            <a:pPr marL="742950" lvl="1" indent="-285750">
              <a:buFont typeface="Arial" panose="020B0604020202020204" pitchFamily="34" charset="0"/>
              <a:buChar char="•"/>
            </a:pPr>
            <a:r>
              <a:rPr lang="en-GB" sz="1600" dirty="0">
                <a:solidFill>
                  <a:srgbClr val="000000"/>
                </a:solidFill>
              </a:rPr>
              <a:t>Platform Extensions</a:t>
            </a:r>
          </a:p>
        </p:txBody>
      </p:sp>
      <p:pic>
        <p:nvPicPr>
          <p:cNvPr id="36" name="Picture 35"/>
          <p:cNvPicPr>
            <a:picLocks noChangeAspect="1"/>
          </p:cNvPicPr>
          <p:nvPr/>
        </p:nvPicPr>
        <p:blipFill>
          <a:blip r:embed="rId3"/>
          <a:stretch>
            <a:fillRect/>
          </a:stretch>
        </p:blipFill>
        <p:spPr>
          <a:xfrm>
            <a:off x="625263" y="3411149"/>
            <a:ext cx="7872972" cy="2405721"/>
          </a:xfrm>
          <a:prstGeom prst="rect">
            <a:avLst/>
          </a:prstGeom>
        </p:spPr>
      </p:pic>
    </p:spTree>
    <p:extLst>
      <p:ext uri="{BB962C8B-B14F-4D97-AF65-F5344CB8AC3E}">
        <p14:creationId xmlns:p14="http://schemas.microsoft.com/office/powerpoint/2010/main" val="210078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5613" y="116205"/>
            <a:ext cx="8232775" cy="1002979"/>
          </a:xfrm>
        </p:spPr>
        <p:txBody>
          <a:bodyPr/>
          <a:lstStyle/>
          <a:p>
            <a:r>
              <a:rPr lang="en-GB" dirty="0"/>
              <a:t>Tooling stack that we built in the lab</a:t>
            </a:r>
          </a:p>
        </p:txBody>
      </p:sp>
      <p:sp>
        <p:nvSpPr>
          <p:cNvPr id="11" name="Footer Placeholder 10"/>
          <p:cNvSpPr>
            <a:spLocks noGrp="1"/>
          </p:cNvSpPr>
          <p:nvPr>
            <p:ph type="ftr" sz="quarter" idx="13"/>
          </p:nvPr>
        </p:nvSpPr>
        <p:spPr/>
        <p:txBody>
          <a:bodyPr/>
          <a:lstStyle/>
          <a:p>
            <a:r>
              <a:rPr dirty="0">
                <a:solidFill>
                  <a:srgbClr val="FFFFFF"/>
                </a:solidFill>
              </a:rPr>
              <a:t>Copyright © 2015 Accenture  All rights reserved.</a:t>
            </a:r>
          </a:p>
        </p:txBody>
      </p:sp>
      <p:sp>
        <p:nvSpPr>
          <p:cNvPr id="12" name="Slide Number Placeholder 11"/>
          <p:cNvSpPr>
            <a:spLocks noGrp="1"/>
          </p:cNvSpPr>
          <p:nvPr>
            <p:ph type="sldNum" sz="quarter" idx="12"/>
          </p:nvPr>
        </p:nvSpPr>
        <p:spPr/>
        <p:txBody>
          <a:bodyPr/>
          <a:lstStyle/>
          <a:p>
            <a:pPr>
              <a:defRPr/>
            </a:pPr>
            <a:r>
              <a:rPr lang="en-US">
                <a:solidFill>
                  <a:srgbClr val="FFFFFF"/>
                </a:solidFill>
              </a:rPr>
              <a:t>Page </a:t>
            </a:r>
            <a:fld id="{90CBDC3A-D49F-4631-A8C7-55D59B33E5FA}" type="slidenum">
              <a:rPr lang="en-US" smtClean="0">
                <a:solidFill>
                  <a:srgbClr val="FFFFFF"/>
                </a:solidFill>
              </a:rPr>
              <a:pPr>
                <a:defRPr/>
              </a:pPr>
              <a:t>15</a:t>
            </a:fld>
            <a:endParaRPr lang="en-US" dirty="0">
              <a:solidFill>
                <a:srgbClr val="FFFFFF"/>
              </a:solidFill>
            </a:endParaRPr>
          </a:p>
        </p:txBody>
      </p:sp>
      <p:sp>
        <p:nvSpPr>
          <p:cNvPr id="4" name="Text Placeholder 3"/>
          <p:cNvSpPr>
            <a:spLocks noGrp="1"/>
          </p:cNvSpPr>
          <p:nvPr>
            <p:ph type="body" sz="quarter" idx="10"/>
          </p:nvPr>
        </p:nvSpPr>
        <p:spPr/>
        <p:txBody>
          <a:bodyPr/>
          <a:lstStyle/>
          <a:p>
            <a:r>
              <a:rPr lang="en-GB" dirty="0"/>
              <a:t>Cartridges</a:t>
            </a:r>
          </a:p>
        </p:txBody>
      </p:sp>
      <p:sp>
        <p:nvSpPr>
          <p:cNvPr id="39" name="Content Placeholder 4"/>
          <p:cNvSpPr txBox="1">
            <a:spLocks/>
          </p:cNvSpPr>
          <p:nvPr/>
        </p:nvSpPr>
        <p:spPr>
          <a:xfrm>
            <a:off x="455613" y="1821930"/>
            <a:ext cx="8209094" cy="1795955"/>
          </a:xfrm>
          <a:prstGeom prst="rect">
            <a:avLst/>
          </a:prstGeom>
        </p:spPr>
        <p:txBody>
          <a:bodyPr vert="horz" wrap="square" lIns="0" tIns="45720" rIns="0" bIns="45720" numCol="1" anchor="t" anchorCtr="0" compatLnSpc="1">
            <a:prstTxWarp prst="textNoShape">
              <a:avLst/>
            </a:prstTxWarp>
            <a:normAutofit/>
          </a:bodyPr>
          <a:lstStyle>
            <a:defPPr>
              <a:defRPr lang="en-US"/>
            </a:defPPr>
            <a:lvl1pPr algn="ctr" rtl="0" fontAlgn="base">
              <a:spcBef>
                <a:spcPct val="0"/>
              </a:spcBef>
              <a:spcAft>
                <a:spcPct val="0"/>
              </a:spcAft>
              <a:defRPr sz="900" kern="1200">
                <a:solidFill>
                  <a:schemeClr val="bg1"/>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742950" lvl="1" indent="-285750">
              <a:buFont typeface="Arial" panose="020B0604020202020204" pitchFamily="34" charset="0"/>
              <a:buChar char="•"/>
            </a:pPr>
            <a:r>
              <a:rPr lang="en-GB" sz="1600" dirty="0">
                <a:solidFill>
                  <a:srgbClr val="000000"/>
                </a:solidFill>
              </a:rPr>
              <a:t>Standardised approach of packaging and sharing reusable software delivery assets</a:t>
            </a:r>
          </a:p>
          <a:p>
            <a:pPr marL="742950" lvl="1" indent="-285750">
              <a:buFont typeface="Arial" panose="020B0604020202020204" pitchFamily="34" charset="0"/>
              <a:buChar char="•"/>
            </a:pPr>
            <a:r>
              <a:rPr lang="en-GB" sz="1600" dirty="0">
                <a:solidFill>
                  <a:srgbClr val="000000"/>
                </a:solidFill>
              </a:rPr>
              <a:t>Defines the Git repositories with sample code, Jenkins jobs and pipelines that define a reference implementation for a particular technology</a:t>
            </a:r>
          </a:p>
          <a:p>
            <a:pPr marL="742950" lvl="1" indent="-285750"/>
            <a:endParaRPr lang="en-GB" sz="1600" dirty="0">
              <a:solidFill>
                <a:srgbClr val="000000"/>
              </a:solidFill>
            </a:endParaRPr>
          </a:p>
        </p:txBody>
      </p:sp>
      <p:pic>
        <p:nvPicPr>
          <p:cNvPr id="9" name="Picture 8"/>
          <p:cNvPicPr>
            <a:picLocks noChangeAspect="1"/>
          </p:cNvPicPr>
          <p:nvPr/>
        </p:nvPicPr>
        <p:blipFill>
          <a:blip r:embed="rId3"/>
          <a:stretch>
            <a:fillRect/>
          </a:stretch>
        </p:blipFill>
        <p:spPr>
          <a:xfrm>
            <a:off x="625263" y="3411149"/>
            <a:ext cx="7872972" cy="2405721"/>
          </a:xfrm>
          <a:prstGeom prst="rect">
            <a:avLst/>
          </a:prstGeom>
        </p:spPr>
      </p:pic>
      <p:sp>
        <p:nvSpPr>
          <p:cNvPr id="10" name="Rectangle 9"/>
          <p:cNvSpPr/>
          <p:nvPr/>
        </p:nvSpPr>
        <p:spPr>
          <a:xfrm>
            <a:off x="625263" y="3411149"/>
            <a:ext cx="2640451" cy="2405721"/>
          </a:xfrm>
          <a:prstGeom prst="rect">
            <a:avLst/>
          </a:prstGeom>
          <a:solidFill>
            <a:schemeClr val="bg1">
              <a:alpha val="5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3" name="Rectangle 12"/>
          <p:cNvSpPr/>
          <p:nvPr/>
        </p:nvSpPr>
        <p:spPr>
          <a:xfrm>
            <a:off x="5857784" y="3407827"/>
            <a:ext cx="2640451" cy="2405721"/>
          </a:xfrm>
          <a:prstGeom prst="rect">
            <a:avLst/>
          </a:prstGeom>
          <a:solidFill>
            <a:schemeClr val="bg1">
              <a:alpha val="5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Tree>
    <p:extLst>
      <p:ext uri="{BB962C8B-B14F-4D97-AF65-F5344CB8AC3E}">
        <p14:creationId xmlns:p14="http://schemas.microsoft.com/office/powerpoint/2010/main" val="102502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5613" y="116205"/>
            <a:ext cx="8232775" cy="1002979"/>
          </a:xfrm>
        </p:spPr>
        <p:txBody>
          <a:bodyPr/>
          <a:lstStyle/>
          <a:p>
            <a:r>
              <a:rPr lang="en-GB" dirty="0"/>
              <a:t>Tooling stack that we built in the lab</a:t>
            </a:r>
          </a:p>
        </p:txBody>
      </p:sp>
      <p:sp>
        <p:nvSpPr>
          <p:cNvPr id="11" name="Footer Placeholder 10"/>
          <p:cNvSpPr>
            <a:spLocks noGrp="1"/>
          </p:cNvSpPr>
          <p:nvPr>
            <p:ph type="ftr" sz="quarter" idx="13"/>
          </p:nvPr>
        </p:nvSpPr>
        <p:spPr/>
        <p:txBody>
          <a:bodyPr/>
          <a:lstStyle/>
          <a:p>
            <a:r>
              <a:rPr dirty="0">
                <a:solidFill>
                  <a:srgbClr val="FFFFFF"/>
                </a:solidFill>
              </a:rPr>
              <a:t>Copyright © 2015 Accenture  All rights reserved.</a:t>
            </a:r>
          </a:p>
        </p:txBody>
      </p:sp>
      <p:sp>
        <p:nvSpPr>
          <p:cNvPr id="12" name="Slide Number Placeholder 11"/>
          <p:cNvSpPr>
            <a:spLocks noGrp="1"/>
          </p:cNvSpPr>
          <p:nvPr>
            <p:ph type="sldNum" sz="quarter" idx="12"/>
          </p:nvPr>
        </p:nvSpPr>
        <p:spPr/>
        <p:txBody>
          <a:bodyPr/>
          <a:lstStyle/>
          <a:p>
            <a:pPr>
              <a:defRPr/>
            </a:pPr>
            <a:r>
              <a:rPr lang="en-US">
                <a:solidFill>
                  <a:srgbClr val="FFFFFF"/>
                </a:solidFill>
              </a:rPr>
              <a:t>Page </a:t>
            </a:r>
            <a:fld id="{90CBDC3A-D49F-4631-A8C7-55D59B33E5FA}" type="slidenum">
              <a:rPr lang="en-US" smtClean="0">
                <a:solidFill>
                  <a:srgbClr val="FFFFFF"/>
                </a:solidFill>
              </a:rPr>
              <a:pPr>
                <a:defRPr/>
              </a:pPr>
              <a:t>16</a:t>
            </a:fld>
            <a:endParaRPr lang="en-US" dirty="0">
              <a:solidFill>
                <a:srgbClr val="FFFFFF"/>
              </a:solidFill>
            </a:endParaRPr>
          </a:p>
        </p:txBody>
      </p:sp>
      <p:sp>
        <p:nvSpPr>
          <p:cNvPr id="4" name="Text Placeholder 3"/>
          <p:cNvSpPr>
            <a:spLocks noGrp="1"/>
          </p:cNvSpPr>
          <p:nvPr>
            <p:ph type="body" sz="quarter" idx="10"/>
          </p:nvPr>
        </p:nvSpPr>
        <p:spPr/>
        <p:txBody>
          <a:bodyPr/>
          <a:lstStyle/>
          <a:p>
            <a:r>
              <a:rPr lang="en-GB" dirty="0"/>
              <a:t>Platform Extensions</a:t>
            </a:r>
          </a:p>
        </p:txBody>
      </p:sp>
      <p:sp>
        <p:nvSpPr>
          <p:cNvPr id="39" name="Content Placeholder 4"/>
          <p:cNvSpPr txBox="1">
            <a:spLocks/>
          </p:cNvSpPr>
          <p:nvPr/>
        </p:nvSpPr>
        <p:spPr>
          <a:xfrm>
            <a:off x="457202" y="1381125"/>
            <a:ext cx="8209094" cy="3150415"/>
          </a:xfrm>
          <a:prstGeom prst="rect">
            <a:avLst/>
          </a:prstGeom>
        </p:spPr>
        <p:txBody>
          <a:bodyPr vert="horz" wrap="square" lIns="0" tIns="45720" rIns="0" bIns="45720" numCol="1" anchor="ctr" anchorCtr="0" compatLnSpc="1">
            <a:prstTxWarp prst="textNoShape">
              <a:avLst/>
            </a:prstTxWarp>
            <a:normAutofit/>
          </a:bodyPr>
          <a:lstStyle>
            <a:defPPr>
              <a:defRPr lang="en-US"/>
            </a:defPPr>
            <a:lvl1pPr algn="ctr" rtl="0" fontAlgn="base">
              <a:spcBef>
                <a:spcPct val="0"/>
              </a:spcBef>
              <a:spcAft>
                <a:spcPct val="0"/>
              </a:spcAft>
              <a:defRPr sz="900" kern="1200">
                <a:solidFill>
                  <a:schemeClr val="bg1"/>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742950" lvl="1" indent="-285750">
              <a:buFont typeface="Arial" panose="020B0604020202020204" pitchFamily="34" charset="0"/>
              <a:buChar char="•"/>
            </a:pPr>
            <a:r>
              <a:rPr lang="en-GB" sz="1600" dirty="0">
                <a:solidFill>
                  <a:srgbClr val="000000"/>
                </a:solidFill>
              </a:rPr>
              <a:t>Provides the ability to extend the Core and add new tools or extensions to existing tools</a:t>
            </a:r>
          </a:p>
          <a:p>
            <a:pPr marL="742950" lvl="1" indent="-285750">
              <a:buFont typeface="Arial" panose="020B0604020202020204" pitchFamily="34" charset="0"/>
              <a:buChar char="•"/>
            </a:pPr>
            <a:r>
              <a:rPr lang="en-GB" sz="1600" dirty="0">
                <a:solidFill>
                  <a:srgbClr val="000000"/>
                </a:solidFill>
              </a:rPr>
              <a:t>For example:</a:t>
            </a:r>
          </a:p>
          <a:p>
            <a:pPr marL="968375" lvl="2" indent="-285750">
              <a:buFont typeface="Arial" panose="020B0604020202020204" pitchFamily="34" charset="0"/>
              <a:buChar char="•"/>
            </a:pPr>
            <a:r>
              <a:rPr lang="en-GB" sz="1400" dirty="0">
                <a:solidFill>
                  <a:srgbClr val="000000"/>
                </a:solidFill>
              </a:rPr>
              <a:t>Jenkins plugins</a:t>
            </a:r>
          </a:p>
          <a:p>
            <a:pPr marL="968375" lvl="2" indent="-285750">
              <a:buFont typeface="Arial" panose="020B0604020202020204" pitchFamily="34" charset="0"/>
              <a:buChar char="•"/>
            </a:pPr>
            <a:r>
              <a:rPr lang="en-GB" sz="1400" dirty="0">
                <a:solidFill>
                  <a:srgbClr val="000000"/>
                </a:solidFill>
              </a:rPr>
              <a:t>Sonar plugins</a:t>
            </a:r>
          </a:p>
          <a:p>
            <a:pPr marL="968375" lvl="2" indent="-285750">
              <a:buFont typeface="Arial" panose="020B0604020202020204" pitchFamily="34" charset="0"/>
              <a:buChar char="•"/>
            </a:pPr>
            <a:r>
              <a:rPr lang="en-GB" sz="1400" dirty="0">
                <a:solidFill>
                  <a:srgbClr val="000000"/>
                </a:solidFill>
              </a:rPr>
              <a:t>Tools (via Docker or EC2)</a:t>
            </a:r>
          </a:p>
          <a:p>
            <a:pPr marL="968375" lvl="2" indent="-285750">
              <a:buFont typeface="Arial" panose="020B0604020202020204" pitchFamily="34" charset="0"/>
              <a:buChar char="•"/>
            </a:pPr>
            <a:r>
              <a:rPr lang="en-GB" sz="1400" dirty="0">
                <a:solidFill>
                  <a:srgbClr val="000000"/>
                </a:solidFill>
              </a:rPr>
              <a:t>…the list goes on</a:t>
            </a:r>
          </a:p>
          <a:p>
            <a:pPr marL="742950" lvl="1" indent="-285750">
              <a:buFont typeface="Arial" panose="020B0604020202020204" pitchFamily="34" charset="0"/>
              <a:buChar char="•"/>
            </a:pPr>
            <a:r>
              <a:rPr lang="en-GB" sz="1600" dirty="0">
                <a:solidFill>
                  <a:srgbClr val="000000"/>
                </a:solidFill>
              </a:rPr>
              <a:t>If it’s not in the Core and it could be used by multiple cartridges, it is probably a platform extension</a:t>
            </a:r>
          </a:p>
          <a:p>
            <a:pPr marL="742950" lvl="1" indent="-285750"/>
            <a:endParaRPr lang="en-GB" sz="1600" dirty="0">
              <a:solidFill>
                <a:srgbClr val="000000"/>
              </a:solidFill>
            </a:endParaRPr>
          </a:p>
        </p:txBody>
      </p:sp>
      <p:pic>
        <p:nvPicPr>
          <p:cNvPr id="8" name="Picture 7"/>
          <p:cNvPicPr>
            <a:picLocks noChangeAspect="1"/>
          </p:cNvPicPr>
          <p:nvPr/>
        </p:nvPicPr>
        <p:blipFill>
          <a:blip r:embed="rId3"/>
          <a:stretch>
            <a:fillRect/>
          </a:stretch>
        </p:blipFill>
        <p:spPr>
          <a:xfrm>
            <a:off x="625263" y="4095567"/>
            <a:ext cx="7872972" cy="2405721"/>
          </a:xfrm>
          <a:prstGeom prst="rect">
            <a:avLst/>
          </a:prstGeom>
        </p:spPr>
      </p:pic>
      <p:sp>
        <p:nvSpPr>
          <p:cNvPr id="9" name="Rectangle 8"/>
          <p:cNvSpPr/>
          <p:nvPr/>
        </p:nvSpPr>
        <p:spPr>
          <a:xfrm>
            <a:off x="625263" y="4096588"/>
            <a:ext cx="2640451" cy="2369742"/>
          </a:xfrm>
          <a:prstGeom prst="rect">
            <a:avLst/>
          </a:prstGeom>
          <a:solidFill>
            <a:schemeClr val="bg1">
              <a:alpha val="5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0" name="Rectangle 9"/>
          <p:cNvSpPr/>
          <p:nvPr/>
        </p:nvSpPr>
        <p:spPr>
          <a:xfrm>
            <a:off x="2977758" y="4096587"/>
            <a:ext cx="2640451" cy="2369742"/>
          </a:xfrm>
          <a:prstGeom prst="rect">
            <a:avLst/>
          </a:prstGeom>
          <a:solidFill>
            <a:schemeClr val="bg1">
              <a:alpha val="5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Tree>
    <p:extLst>
      <p:ext uri="{BB962C8B-B14F-4D97-AF65-F5344CB8AC3E}">
        <p14:creationId xmlns:p14="http://schemas.microsoft.com/office/powerpoint/2010/main" val="335402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Tooling stack that we built in the lab</a:t>
            </a:r>
          </a:p>
        </p:txBody>
      </p:sp>
      <p:sp>
        <p:nvSpPr>
          <p:cNvPr id="11" name="Text Placeholder 10"/>
          <p:cNvSpPr>
            <a:spLocks noGrp="1"/>
          </p:cNvSpPr>
          <p:nvPr>
            <p:ph type="body" sz="quarter" idx="10"/>
          </p:nvPr>
        </p:nvSpPr>
        <p:spPr>
          <a:xfrm>
            <a:off x="455613" y="1152768"/>
            <a:ext cx="8232775" cy="396000"/>
          </a:xfrm>
        </p:spPr>
        <p:txBody>
          <a:bodyPr/>
          <a:lstStyle/>
          <a:p>
            <a:r>
              <a:rPr lang="en-AU" sz="2000" dirty="0"/>
              <a:t>High-level provisioning view</a:t>
            </a:r>
          </a:p>
        </p:txBody>
      </p:sp>
      <p:grpSp>
        <p:nvGrpSpPr>
          <p:cNvPr id="4" name="Group 3"/>
          <p:cNvGrpSpPr/>
          <p:nvPr/>
        </p:nvGrpSpPr>
        <p:grpSpPr>
          <a:xfrm>
            <a:off x="865390" y="1727448"/>
            <a:ext cx="751172" cy="633237"/>
            <a:chOff x="544891" y="1826858"/>
            <a:chExt cx="751172" cy="633237"/>
          </a:xfrm>
        </p:grpSpPr>
        <p:grpSp>
          <p:nvGrpSpPr>
            <p:cNvPr id="112" name="Group 111"/>
            <p:cNvGrpSpPr/>
            <p:nvPr/>
          </p:nvGrpSpPr>
          <p:grpSpPr>
            <a:xfrm>
              <a:off x="577033" y="1826858"/>
              <a:ext cx="693710" cy="393860"/>
              <a:chOff x="860784" y="1896902"/>
              <a:chExt cx="1049732" cy="595994"/>
            </a:xfrm>
          </p:grpSpPr>
          <p:sp>
            <p:nvSpPr>
              <p:cNvPr id="113"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ln>
                    <a:solidFill>
                      <a:srgbClr val="FFFFFF"/>
                    </a:solidFill>
                  </a:ln>
                  <a:solidFill>
                    <a:srgbClr val="FFFFFF"/>
                  </a:solidFill>
                  <a:latin typeface="Arial"/>
                </a:endParaRPr>
              </a:p>
            </p:txBody>
          </p:sp>
          <p:sp>
            <p:nvSpPr>
              <p:cNvPr id="115"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AWS</a:t>
                </a:r>
              </a:p>
            </p:txBody>
          </p:sp>
        </p:grpSp>
        <p:sp>
          <p:nvSpPr>
            <p:cNvPr id="252" name="TextBox 251"/>
            <p:cNvSpPr txBox="1"/>
            <p:nvPr/>
          </p:nvSpPr>
          <p:spPr>
            <a:xfrm>
              <a:off x="544891" y="2306206"/>
              <a:ext cx="751172" cy="153889"/>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Arial"/>
                </a:rPr>
                <a:t>AWS Cloud</a:t>
              </a:r>
            </a:p>
          </p:txBody>
        </p:sp>
      </p:grpSp>
      <p:grpSp>
        <p:nvGrpSpPr>
          <p:cNvPr id="6" name="Group 5"/>
          <p:cNvGrpSpPr/>
          <p:nvPr/>
        </p:nvGrpSpPr>
        <p:grpSpPr>
          <a:xfrm>
            <a:off x="696084" y="2411131"/>
            <a:ext cx="1089785" cy="1933115"/>
            <a:chOff x="696084" y="2411131"/>
            <a:chExt cx="1089785" cy="1933115"/>
          </a:xfrm>
        </p:grpSpPr>
        <p:grpSp>
          <p:nvGrpSpPr>
            <p:cNvPr id="8" name="Group 7"/>
            <p:cNvGrpSpPr/>
            <p:nvPr/>
          </p:nvGrpSpPr>
          <p:grpSpPr>
            <a:xfrm>
              <a:off x="769292" y="3349196"/>
              <a:ext cx="943369" cy="995050"/>
              <a:chOff x="448793" y="3448606"/>
              <a:chExt cx="943369" cy="995050"/>
            </a:xfrm>
          </p:grpSpPr>
          <p:pic>
            <p:nvPicPr>
              <p:cNvPr id="254" name="Picture 253" descr="CloudFormat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565" y="3448606"/>
                <a:ext cx="623825" cy="623825"/>
              </a:xfrm>
              <a:prstGeom prst="rect">
                <a:avLst/>
              </a:prstGeom>
            </p:spPr>
          </p:pic>
          <p:sp>
            <p:nvSpPr>
              <p:cNvPr id="255" name="TextBox 254"/>
              <p:cNvSpPr txBox="1"/>
              <p:nvPr/>
            </p:nvSpPr>
            <p:spPr>
              <a:xfrm>
                <a:off x="448793" y="4135879"/>
                <a:ext cx="943369" cy="307777"/>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Arial"/>
                  </a:rPr>
                  <a:t>AWS </a:t>
                </a:r>
                <a:r>
                  <a:rPr lang="en-US" sz="1000" dirty="0" err="1">
                    <a:solidFill>
                      <a:srgbClr val="000000"/>
                    </a:solidFill>
                    <a:latin typeface="Arial"/>
                  </a:rPr>
                  <a:t>CloudFormation</a:t>
                </a:r>
                <a:endParaRPr lang="en-US" sz="1000" dirty="0">
                  <a:solidFill>
                    <a:srgbClr val="000000"/>
                  </a:solidFill>
                  <a:latin typeface="Arial"/>
                </a:endParaRPr>
              </a:p>
            </p:txBody>
          </p:sp>
        </p:grpSp>
        <p:grpSp>
          <p:nvGrpSpPr>
            <p:cNvPr id="7" name="Group 6"/>
            <p:cNvGrpSpPr/>
            <p:nvPr/>
          </p:nvGrpSpPr>
          <p:grpSpPr>
            <a:xfrm>
              <a:off x="696084" y="2411131"/>
              <a:ext cx="1089785" cy="835004"/>
              <a:chOff x="375585" y="2510541"/>
              <a:chExt cx="1089785" cy="835004"/>
            </a:xfrm>
          </p:grpSpPr>
          <p:pic>
            <p:nvPicPr>
              <p:cNvPr id="257" name="Picture 256" descr="CloudFormation-Tempa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509" y="2510541"/>
                <a:ext cx="691937" cy="691936"/>
              </a:xfrm>
              <a:prstGeom prst="rect">
                <a:avLst/>
              </a:prstGeom>
            </p:spPr>
          </p:pic>
          <p:sp>
            <p:nvSpPr>
              <p:cNvPr id="258" name="TextBox 257"/>
              <p:cNvSpPr txBox="1"/>
              <p:nvPr/>
            </p:nvSpPr>
            <p:spPr>
              <a:xfrm>
                <a:off x="375585" y="3191656"/>
                <a:ext cx="1089785" cy="153889"/>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Helvetica Neue"/>
                    <a:cs typeface="Helvetica Neue"/>
                  </a:rPr>
                  <a:t>CF template </a:t>
                </a:r>
                <a:r>
                  <a:rPr lang="en-US" sz="1000" dirty="0" err="1">
                    <a:solidFill>
                      <a:srgbClr val="000000"/>
                    </a:solidFill>
                    <a:latin typeface="Helvetica Neue"/>
                    <a:cs typeface="Helvetica Neue"/>
                  </a:rPr>
                  <a:t>json</a:t>
                </a:r>
                <a:endParaRPr lang="en-US" sz="1000" dirty="0">
                  <a:solidFill>
                    <a:srgbClr val="000000"/>
                  </a:solidFill>
                  <a:latin typeface="Helvetica Neue"/>
                  <a:cs typeface="Helvetica Neue"/>
                </a:endParaRPr>
              </a:p>
            </p:txBody>
          </p:sp>
        </p:grpSp>
      </p:grpSp>
      <p:sp>
        <p:nvSpPr>
          <p:cNvPr id="17" name="Footer Placeholder 16"/>
          <p:cNvSpPr>
            <a:spLocks noGrp="1"/>
          </p:cNvSpPr>
          <p:nvPr>
            <p:ph type="ftr" sz="quarter" idx="13"/>
          </p:nvPr>
        </p:nvSpPr>
        <p:spPr/>
        <p:txBody>
          <a:bodyPr/>
          <a:lstStyle/>
          <a:p>
            <a:r>
              <a:rPr>
                <a:solidFill>
                  <a:srgbClr val="FFFFFF"/>
                </a:solidFill>
              </a:rPr>
              <a:t>Copyright © 2015 Accenture  All rights reserved.</a:t>
            </a:r>
            <a:endParaRPr dirty="0">
              <a:solidFill>
                <a:srgbClr val="FFFFFF"/>
              </a:solidFill>
            </a:endParaRPr>
          </a:p>
        </p:txBody>
      </p:sp>
      <p:sp>
        <p:nvSpPr>
          <p:cNvPr id="20" name="Slide Number Placeholder 19"/>
          <p:cNvSpPr>
            <a:spLocks noGrp="1"/>
          </p:cNvSpPr>
          <p:nvPr>
            <p:ph type="sldNum" sz="quarter" idx="12"/>
          </p:nvPr>
        </p:nvSpPr>
        <p:spPr/>
        <p:txBody>
          <a:bodyPr/>
          <a:lstStyle/>
          <a:p>
            <a:pPr>
              <a:defRPr/>
            </a:pPr>
            <a:r>
              <a:rPr lang="en-US">
                <a:solidFill>
                  <a:srgbClr val="FFFFFF"/>
                </a:solidFill>
              </a:rPr>
              <a:t>Page </a:t>
            </a:r>
            <a:fld id="{90CBDC3A-D49F-4631-A8C7-55D59B33E5FA}" type="slidenum">
              <a:rPr lang="en-US" smtClean="0">
                <a:solidFill>
                  <a:srgbClr val="FFFFFF"/>
                </a:solidFill>
              </a:rPr>
              <a:pPr>
                <a:defRPr/>
              </a:pPr>
              <a:t>17</a:t>
            </a:fld>
            <a:endParaRPr lang="en-US" dirty="0">
              <a:solidFill>
                <a:srgbClr val="FFFFFF"/>
              </a:solidFill>
            </a:endParaRPr>
          </a:p>
        </p:txBody>
      </p:sp>
      <p:grpSp>
        <p:nvGrpSpPr>
          <p:cNvPr id="5" name="Group 4"/>
          <p:cNvGrpSpPr/>
          <p:nvPr/>
        </p:nvGrpSpPr>
        <p:grpSpPr>
          <a:xfrm>
            <a:off x="2241332" y="1086843"/>
            <a:ext cx="6052396" cy="5021461"/>
            <a:chOff x="2241332" y="1086843"/>
            <a:chExt cx="6052396" cy="5021461"/>
          </a:xfrm>
        </p:grpSpPr>
        <p:sp>
          <p:nvSpPr>
            <p:cNvPr id="89" name="Rounded Rectangle 88"/>
            <p:cNvSpPr/>
            <p:nvPr/>
          </p:nvSpPr>
          <p:spPr>
            <a:xfrm>
              <a:off x="2558362" y="2654152"/>
              <a:ext cx="5255825" cy="3132000"/>
            </a:xfrm>
            <a:prstGeom prst="roundRect">
              <a:avLst>
                <a:gd name="adj" fmla="val 5054"/>
              </a:avLst>
            </a:prstGeom>
            <a:noFill/>
            <a:ln w="381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fontAlgn="auto">
                <a:spcBef>
                  <a:spcPts val="0"/>
                </a:spcBef>
                <a:spcAft>
                  <a:spcPts val="0"/>
                </a:spcAft>
              </a:pPr>
              <a:r>
                <a:rPr lang="en-US" sz="1200" dirty="0">
                  <a:solidFill>
                    <a:srgbClr val="778888"/>
                  </a:solidFill>
                </a:rPr>
                <a:t>Availability Zone</a:t>
              </a:r>
            </a:p>
          </p:txBody>
        </p:sp>
        <p:sp>
          <p:nvSpPr>
            <p:cNvPr id="90" name="Rounded Rectangle 89"/>
            <p:cNvSpPr/>
            <p:nvPr/>
          </p:nvSpPr>
          <p:spPr>
            <a:xfrm>
              <a:off x="2313332" y="2124578"/>
              <a:ext cx="5719139" cy="3924000"/>
            </a:xfrm>
            <a:prstGeom prst="roundRect">
              <a:avLst>
                <a:gd name="adj" fmla="val 6179"/>
              </a:avLst>
            </a:prstGeom>
            <a:noFill/>
            <a:ln w="381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216000" bIns="36000" rtlCol="0" anchor="t"/>
            <a:lstStyle/>
            <a:p>
              <a:pPr algn="r" fontAlgn="auto">
                <a:spcBef>
                  <a:spcPts val="0"/>
                </a:spcBef>
                <a:spcAft>
                  <a:spcPts val="0"/>
                </a:spcAft>
              </a:pPr>
              <a:endParaRPr lang="en-US" sz="1200" dirty="0">
                <a:solidFill>
                  <a:srgbClr val="003344"/>
                </a:solidFill>
              </a:endParaRPr>
            </a:p>
          </p:txBody>
        </p:sp>
        <p:sp>
          <p:nvSpPr>
            <p:cNvPr id="91" name="Rectangle 90"/>
            <p:cNvSpPr/>
            <p:nvPr/>
          </p:nvSpPr>
          <p:spPr>
            <a:xfrm>
              <a:off x="6172621" y="4900636"/>
              <a:ext cx="709300" cy="743468"/>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Chef</a:t>
              </a:r>
            </a:p>
            <a:p>
              <a:pPr algn="ctr" fontAlgn="auto">
                <a:spcBef>
                  <a:spcPts val="0"/>
                </a:spcBef>
                <a:spcAft>
                  <a:spcPts val="0"/>
                </a:spcAft>
              </a:pPr>
              <a:r>
                <a:rPr lang="en-GB" sz="1000" dirty="0">
                  <a:solidFill>
                    <a:srgbClr val="FFFFFF"/>
                  </a:solidFill>
                </a:rPr>
                <a:t>Server</a:t>
              </a:r>
            </a:p>
          </p:txBody>
        </p:sp>
        <p:grpSp>
          <p:nvGrpSpPr>
            <p:cNvPr id="92" name="Group 91"/>
            <p:cNvGrpSpPr/>
            <p:nvPr/>
          </p:nvGrpSpPr>
          <p:grpSpPr>
            <a:xfrm>
              <a:off x="3023880" y="2862192"/>
              <a:ext cx="4351567" cy="2860072"/>
              <a:chOff x="3023880" y="2862192"/>
              <a:chExt cx="4351567" cy="2860072"/>
            </a:xfrm>
          </p:grpSpPr>
          <p:grpSp>
            <p:nvGrpSpPr>
              <p:cNvPr id="93" name="Group 92"/>
              <p:cNvGrpSpPr/>
              <p:nvPr/>
            </p:nvGrpSpPr>
            <p:grpSpPr>
              <a:xfrm>
                <a:off x="3023880" y="2960812"/>
                <a:ext cx="4351567" cy="2761452"/>
                <a:chOff x="3119857" y="2977631"/>
                <a:chExt cx="4351567" cy="2761452"/>
              </a:xfrm>
            </p:grpSpPr>
            <p:sp>
              <p:nvSpPr>
                <p:cNvPr id="95" name="Rounded Rectangle 94"/>
                <p:cNvSpPr/>
                <p:nvPr/>
              </p:nvSpPr>
              <p:spPr>
                <a:xfrm>
                  <a:off x="3119857" y="3188140"/>
                  <a:ext cx="4351567" cy="2550943"/>
                </a:xfrm>
                <a:prstGeom prst="roundRect">
                  <a:avLst>
                    <a:gd name="adj" fmla="val 576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lstStyle/>
                <a:p>
                  <a:pPr fontAlgn="auto">
                    <a:spcBef>
                      <a:spcPts val="0"/>
                    </a:spcBef>
                    <a:spcAft>
                      <a:spcPts val="0"/>
                    </a:spcAft>
                  </a:pPr>
                  <a:r>
                    <a:rPr lang="en-US" sz="1200" dirty="0">
                      <a:solidFill>
                        <a:srgbClr val="003344"/>
                      </a:solidFill>
                    </a:rPr>
                    <a:t>Public security group</a:t>
                  </a:r>
                </a:p>
              </p:txBody>
            </p:sp>
            <p:grpSp>
              <p:nvGrpSpPr>
                <p:cNvPr id="96" name="Group 95"/>
                <p:cNvGrpSpPr/>
                <p:nvPr/>
              </p:nvGrpSpPr>
              <p:grpSpPr>
                <a:xfrm>
                  <a:off x="3198363" y="3271717"/>
                  <a:ext cx="180000" cy="180000"/>
                  <a:chOff x="6084168" y="3194434"/>
                  <a:chExt cx="601966" cy="601966"/>
                </a:xfrm>
              </p:grpSpPr>
              <p:sp>
                <p:nvSpPr>
                  <p:cNvPr id="98" name="Oval 459"/>
                  <p:cNvSpPr>
                    <a:spLocks noChangeArrowheads="1"/>
                  </p:cNvSpPr>
                  <p:nvPr/>
                </p:nvSpPr>
                <p:spPr bwMode="auto">
                  <a:xfrm>
                    <a:off x="6084168" y="3194434"/>
                    <a:ext cx="601966" cy="601966"/>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sp>
                <p:nvSpPr>
                  <p:cNvPr id="99" name="Freeform 460"/>
                  <p:cNvSpPr>
                    <a:spLocks noEditPoints="1"/>
                  </p:cNvSpPr>
                  <p:nvPr/>
                </p:nvSpPr>
                <p:spPr bwMode="auto">
                  <a:xfrm>
                    <a:off x="6284236" y="3321349"/>
                    <a:ext cx="201831" cy="289085"/>
                  </a:xfrm>
                  <a:custGeom>
                    <a:avLst/>
                    <a:gdLst>
                      <a:gd name="T0" fmla="*/ 3 w 97"/>
                      <a:gd name="T1" fmla="*/ 139 h 139"/>
                      <a:gd name="T2" fmla="*/ 94 w 97"/>
                      <a:gd name="T3" fmla="*/ 139 h 139"/>
                      <a:gd name="T4" fmla="*/ 97 w 97"/>
                      <a:gd name="T5" fmla="*/ 136 h 139"/>
                      <a:gd name="T6" fmla="*/ 97 w 97"/>
                      <a:gd name="T7" fmla="*/ 60 h 139"/>
                      <a:gd name="T8" fmla="*/ 94 w 97"/>
                      <a:gd name="T9" fmla="*/ 57 h 139"/>
                      <a:gd name="T10" fmla="*/ 85 w 97"/>
                      <a:gd name="T11" fmla="*/ 57 h 139"/>
                      <a:gd name="T12" fmla="*/ 85 w 97"/>
                      <a:gd name="T13" fmla="*/ 36 h 139"/>
                      <a:gd name="T14" fmla="*/ 49 w 97"/>
                      <a:gd name="T15" fmla="*/ 0 h 139"/>
                      <a:gd name="T16" fmla="*/ 12 w 97"/>
                      <a:gd name="T17" fmla="*/ 36 h 139"/>
                      <a:gd name="T18" fmla="*/ 12 w 97"/>
                      <a:gd name="T19" fmla="*/ 57 h 139"/>
                      <a:gd name="T20" fmla="*/ 3 w 97"/>
                      <a:gd name="T21" fmla="*/ 57 h 139"/>
                      <a:gd name="T22" fmla="*/ 0 w 97"/>
                      <a:gd name="T23" fmla="*/ 60 h 139"/>
                      <a:gd name="T24" fmla="*/ 0 w 97"/>
                      <a:gd name="T25" fmla="*/ 136 h 139"/>
                      <a:gd name="T26" fmla="*/ 3 w 97"/>
                      <a:gd name="T27" fmla="*/ 139 h 139"/>
                      <a:gd name="T28" fmla="*/ 71 w 97"/>
                      <a:gd name="T29" fmla="*/ 57 h 139"/>
                      <a:gd name="T30" fmla="*/ 26 w 97"/>
                      <a:gd name="T31" fmla="*/ 57 h 139"/>
                      <a:gd name="T32" fmla="*/ 26 w 97"/>
                      <a:gd name="T33" fmla="*/ 36 h 139"/>
                      <a:gd name="T34" fmla="*/ 49 w 97"/>
                      <a:gd name="T35" fmla="*/ 13 h 139"/>
                      <a:gd name="T36" fmla="*/ 71 w 97"/>
                      <a:gd name="T37" fmla="*/ 36 h 139"/>
                      <a:gd name="T38" fmla="*/ 71 w 97"/>
                      <a:gd name="T39"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39">
                        <a:moveTo>
                          <a:pt x="3" y="139"/>
                        </a:moveTo>
                        <a:cubicBezTo>
                          <a:pt x="94" y="139"/>
                          <a:pt x="94" y="139"/>
                          <a:pt x="94" y="139"/>
                        </a:cubicBezTo>
                        <a:cubicBezTo>
                          <a:pt x="95" y="139"/>
                          <a:pt x="97" y="137"/>
                          <a:pt x="97" y="136"/>
                        </a:cubicBezTo>
                        <a:cubicBezTo>
                          <a:pt x="97" y="60"/>
                          <a:pt x="97" y="60"/>
                          <a:pt x="97" y="60"/>
                        </a:cubicBezTo>
                        <a:cubicBezTo>
                          <a:pt x="97" y="58"/>
                          <a:pt x="95" y="57"/>
                          <a:pt x="94" y="57"/>
                        </a:cubicBezTo>
                        <a:cubicBezTo>
                          <a:pt x="85" y="57"/>
                          <a:pt x="85" y="57"/>
                          <a:pt x="85" y="57"/>
                        </a:cubicBezTo>
                        <a:cubicBezTo>
                          <a:pt x="85" y="36"/>
                          <a:pt x="85" y="36"/>
                          <a:pt x="85" y="36"/>
                        </a:cubicBezTo>
                        <a:cubicBezTo>
                          <a:pt x="85" y="16"/>
                          <a:pt x="68" y="0"/>
                          <a:pt x="49" y="0"/>
                        </a:cubicBezTo>
                        <a:cubicBezTo>
                          <a:pt x="29" y="0"/>
                          <a:pt x="12" y="16"/>
                          <a:pt x="12" y="36"/>
                        </a:cubicBezTo>
                        <a:cubicBezTo>
                          <a:pt x="12" y="57"/>
                          <a:pt x="12" y="57"/>
                          <a:pt x="12" y="57"/>
                        </a:cubicBezTo>
                        <a:cubicBezTo>
                          <a:pt x="3" y="57"/>
                          <a:pt x="3" y="57"/>
                          <a:pt x="3" y="57"/>
                        </a:cubicBezTo>
                        <a:cubicBezTo>
                          <a:pt x="2" y="57"/>
                          <a:pt x="0" y="58"/>
                          <a:pt x="0" y="60"/>
                        </a:cubicBezTo>
                        <a:cubicBezTo>
                          <a:pt x="0" y="136"/>
                          <a:pt x="0" y="136"/>
                          <a:pt x="0" y="136"/>
                        </a:cubicBezTo>
                        <a:cubicBezTo>
                          <a:pt x="0" y="137"/>
                          <a:pt x="2" y="139"/>
                          <a:pt x="3" y="139"/>
                        </a:cubicBezTo>
                        <a:close/>
                        <a:moveTo>
                          <a:pt x="71" y="57"/>
                        </a:moveTo>
                        <a:cubicBezTo>
                          <a:pt x="26" y="57"/>
                          <a:pt x="26" y="57"/>
                          <a:pt x="26" y="57"/>
                        </a:cubicBezTo>
                        <a:cubicBezTo>
                          <a:pt x="26" y="36"/>
                          <a:pt x="26" y="36"/>
                          <a:pt x="26" y="36"/>
                        </a:cubicBezTo>
                        <a:cubicBezTo>
                          <a:pt x="26" y="24"/>
                          <a:pt x="36" y="13"/>
                          <a:pt x="49" y="13"/>
                        </a:cubicBezTo>
                        <a:cubicBezTo>
                          <a:pt x="61" y="13"/>
                          <a:pt x="71" y="24"/>
                          <a:pt x="71" y="36"/>
                        </a:cubicBezTo>
                        <a:lnTo>
                          <a:pt x="71"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grpSp>
            <p:sp>
              <p:nvSpPr>
                <p:cNvPr id="97" name="TextBox 96"/>
                <p:cNvSpPr txBox="1"/>
                <p:nvPr/>
              </p:nvSpPr>
              <p:spPr>
                <a:xfrm>
                  <a:off x="3154412" y="2977631"/>
                  <a:ext cx="1273619" cy="169277"/>
                </a:xfrm>
                <a:prstGeom prst="rect">
                  <a:avLst/>
                </a:prstGeom>
                <a:noFill/>
              </p:spPr>
              <p:txBody>
                <a:bodyPr wrap="square" lIns="0" tIns="0" rIns="0" bIns="0" rtlCol="0">
                  <a:spAutoFit/>
                </a:bodyPr>
                <a:lstStyle/>
                <a:p>
                  <a:pPr fontAlgn="auto">
                    <a:spcBef>
                      <a:spcPts val="0"/>
                    </a:spcBef>
                    <a:spcAft>
                      <a:spcPts val="0"/>
                    </a:spcAft>
                  </a:pPr>
                  <a:r>
                    <a:rPr lang="en-US" sz="1100" dirty="0">
                      <a:solidFill>
                        <a:srgbClr val="666666"/>
                      </a:solidFill>
                      <a:latin typeface="Helvetica Neue"/>
                      <a:ea typeface="Verdana" pitchFamily="34" charset="0"/>
                      <a:cs typeface="Helvetica Neue"/>
                    </a:rPr>
                    <a:t>Public subnet</a:t>
                  </a:r>
                </a:p>
              </p:txBody>
            </p:sp>
          </p:grpSp>
          <p:cxnSp>
            <p:nvCxnSpPr>
              <p:cNvPr id="94" name="Elbow Connector 93"/>
              <p:cNvCxnSpPr/>
              <p:nvPr/>
            </p:nvCxnSpPr>
            <p:spPr>
              <a:xfrm rot="5400000">
                <a:off x="4785423" y="2268192"/>
                <a:ext cx="252000" cy="1440000"/>
              </a:xfrm>
              <a:prstGeom prst="bentConnector3">
                <a:avLst>
                  <a:gd name="adj1" fmla="val 4"/>
                </a:avLst>
              </a:prstGeom>
              <a:ln w="38100">
                <a:solidFill>
                  <a:schemeClr val="accent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241332" y="1086843"/>
              <a:ext cx="6052396" cy="5021461"/>
              <a:chOff x="2241332" y="1086843"/>
              <a:chExt cx="6052396" cy="5021461"/>
            </a:xfrm>
          </p:grpSpPr>
          <p:grpSp>
            <p:nvGrpSpPr>
              <p:cNvPr id="101" name="Group 100"/>
              <p:cNvGrpSpPr/>
              <p:nvPr/>
            </p:nvGrpSpPr>
            <p:grpSpPr>
              <a:xfrm>
                <a:off x="2241332" y="1552277"/>
                <a:ext cx="6052396" cy="4556027"/>
                <a:chOff x="1640175" y="1753288"/>
                <a:chExt cx="7020000" cy="4556027"/>
              </a:xfrm>
            </p:grpSpPr>
            <p:sp>
              <p:nvSpPr>
                <p:cNvPr id="117" name="Rounded Rectangle 116"/>
                <p:cNvSpPr/>
                <p:nvPr/>
              </p:nvSpPr>
              <p:spPr>
                <a:xfrm>
                  <a:off x="1640175" y="1956743"/>
                  <a:ext cx="7020000" cy="4352572"/>
                </a:xfrm>
                <a:prstGeom prst="roundRect">
                  <a:avLst>
                    <a:gd name="adj" fmla="val 6529"/>
                  </a:avLst>
                </a:prstGeom>
                <a:noFill/>
                <a:ln w="381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216000" bIns="36000" rtlCol="0" anchor="t"/>
                <a:lstStyle/>
                <a:p>
                  <a:pPr algn="r" fontAlgn="auto">
                    <a:spcBef>
                      <a:spcPts val="0"/>
                    </a:spcBef>
                    <a:spcAft>
                      <a:spcPts val="0"/>
                    </a:spcAft>
                  </a:pPr>
                  <a:r>
                    <a:rPr lang="en-US" sz="1200" dirty="0">
                      <a:solidFill>
                        <a:srgbClr val="778888"/>
                      </a:solidFill>
                    </a:rPr>
                    <a:t>AWS region EU (Ireland)</a:t>
                  </a:r>
                </a:p>
              </p:txBody>
            </p:sp>
            <p:grpSp>
              <p:nvGrpSpPr>
                <p:cNvPr id="118" name="Group 117"/>
                <p:cNvGrpSpPr/>
                <p:nvPr/>
              </p:nvGrpSpPr>
              <p:grpSpPr>
                <a:xfrm>
                  <a:off x="2017025" y="1753288"/>
                  <a:ext cx="693710" cy="393860"/>
                  <a:chOff x="860784" y="1896902"/>
                  <a:chExt cx="1049732" cy="595994"/>
                </a:xfrm>
              </p:grpSpPr>
              <p:sp>
                <p:nvSpPr>
                  <p:cNvPr id="120"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solidFill>
                        <a:srgbClr val="FFFFFF"/>
                      </a:solidFill>
                      <a:latin typeface="Arial"/>
                    </a:endParaRPr>
                  </a:p>
                </p:txBody>
              </p:sp>
              <p:sp>
                <p:nvSpPr>
                  <p:cNvPr id="121"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AWS</a:t>
                    </a:r>
                  </a:p>
                </p:txBody>
              </p:sp>
            </p:grpSp>
            <p:sp>
              <p:nvSpPr>
                <p:cNvPr id="119" name="TextBox 118"/>
                <p:cNvSpPr txBox="1"/>
                <p:nvPr/>
              </p:nvSpPr>
              <p:spPr>
                <a:xfrm>
                  <a:off x="2767202" y="1764515"/>
                  <a:ext cx="698909" cy="169277"/>
                </a:xfrm>
                <a:prstGeom prst="rect">
                  <a:avLst/>
                </a:prstGeom>
                <a:noFill/>
              </p:spPr>
              <p:txBody>
                <a:bodyPr wrap="none" lIns="0" tIns="0" rIns="0" bIns="0" rtlCol="0">
                  <a:spAutoFit/>
                </a:bodyPr>
                <a:lstStyle/>
                <a:p>
                  <a:pPr fontAlgn="auto">
                    <a:spcBef>
                      <a:spcPts val="0"/>
                    </a:spcBef>
                    <a:spcAft>
                      <a:spcPts val="0"/>
                    </a:spcAft>
                  </a:pPr>
                  <a:r>
                    <a:rPr lang="en-US" sz="1100" dirty="0">
                      <a:solidFill>
                        <a:srgbClr val="666666"/>
                      </a:solidFill>
                      <a:latin typeface="Helvetica Neue"/>
                      <a:ea typeface="Verdana" pitchFamily="34" charset="0"/>
                      <a:cs typeface="Helvetica Neue"/>
                    </a:rPr>
                    <a:t>AWS cloud</a:t>
                  </a:r>
                  <a:endParaRPr lang="en-AU" sz="1100" dirty="0">
                    <a:solidFill>
                      <a:srgbClr val="666666"/>
                    </a:solidFill>
                    <a:latin typeface="Helvetica Neue"/>
                    <a:ea typeface="Verdana" pitchFamily="34" charset="0"/>
                    <a:cs typeface="Helvetica Neue"/>
                  </a:endParaRPr>
                </a:p>
              </p:txBody>
            </p:sp>
          </p:grpSp>
          <p:grpSp>
            <p:nvGrpSpPr>
              <p:cNvPr id="102" name="Group 101"/>
              <p:cNvGrpSpPr/>
              <p:nvPr/>
            </p:nvGrpSpPr>
            <p:grpSpPr>
              <a:xfrm>
                <a:off x="5478911" y="1086843"/>
                <a:ext cx="693710" cy="1874271"/>
                <a:chOff x="4877754" y="1287854"/>
                <a:chExt cx="693710" cy="1874271"/>
              </a:xfrm>
            </p:grpSpPr>
            <p:sp>
              <p:nvSpPr>
                <p:cNvPr id="106" name="Freeform 468"/>
                <p:cNvSpPr>
                  <a:spLocks/>
                </p:cNvSpPr>
                <p:nvPr/>
              </p:nvSpPr>
              <p:spPr bwMode="auto">
                <a:xfrm>
                  <a:off x="4877754" y="1287854"/>
                  <a:ext cx="693710" cy="393860"/>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bg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endParaRPr lang="en-US" sz="1400" b="1" dirty="0">
                    <a:solidFill>
                      <a:srgbClr val="FFFFFF"/>
                    </a:solidFill>
                    <a:latin typeface="Arial"/>
                  </a:endParaRPr>
                </a:p>
              </p:txBody>
            </p:sp>
            <p:sp>
              <p:nvSpPr>
                <p:cNvPr id="107" name="TextBox 106"/>
                <p:cNvSpPr txBox="1"/>
                <p:nvPr/>
              </p:nvSpPr>
              <p:spPr>
                <a:xfrm>
                  <a:off x="4986563" y="1493382"/>
                  <a:ext cx="476092" cy="169277"/>
                </a:xfrm>
                <a:prstGeom prst="rect">
                  <a:avLst/>
                </a:prstGeom>
                <a:noFill/>
              </p:spPr>
              <p:txBody>
                <a:bodyPr wrap="none" lIns="0" tIns="0" rIns="0" bIns="0" rtlCol="0">
                  <a:spAutoFit/>
                </a:bodyPr>
                <a:lstStyle/>
                <a:p>
                  <a:pPr fontAlgn="auto">
                    <a:spcBef>
                      <a:spcPts val="0"/>
                    </a:spcBef>
                    <a:spcAft>
                      <a:spcPts val="0"/>
                    </a:spcAft>
                  </a:pPr>
                  <a:r>
                    <a:rPr lang="en-US" sz="1100" dirty="0">
                      <a:solidFill>
                        <a:srgbClr val="FFFFFF"/>
                      </a:solidFill>
                      <a:latin typeface="Helvetica Neue"/>
                      <a:ea typeface="Verdana" pitchFamily="34" charset="0"/>
                      <a:cs typeface="Helvetica Neue"/>
                    </a:rPr>
                    <a:t>Internet</a:t>
                  </a:r>
                </a:p>
              </p:txBody>
            </p:sp>
            <p:grpSp>
              <p:nvGrpSpPr>
                <p:cNvPr id="108" name="Group 107"/>
                <p:cNvGrpSpPr/>
                <p:nvPr/>
              </p:nvGrpSpPr>
              <p:grpSpPr>
                <a:xfrm>
                  <a:off x="5017498" y="2747903"/>
                  <a:ext cx="414222" cy="414222"/>
                  <a:chOff x="6385592" y="3995586"/>
                  <a:chExt cx="601966" cy="601966"/>
                </a:xfrm>
              </p:grpSpPr>
              <p:sp>
                <p:nvSpPr>
                  <p:cNvPr id="111" name="Oval 467"/>
                  <p:cNvSpPr>
                    <a:spLocks noChangeArrowheads="1"/>
                  </p:cNvSpPr>
                  <p:nvPr/>
                </p:nvSpPr>
                <p:spPr bwMode="auto">
                  <a:xfrm>
                    <a:off x="6385592" y="3995586"/>
                    <a:ext cx="601966" cy="601966"/>
                  </a:xfrm>
                  <a:prstGeom prst="ellipse">
                    <a:avLst/>
                  </a:prstGeom>
                  <a:solidFill>
                    <a:schemeClr val="bg2"/>
                  </a:solidFill>
                  <a:ln w="38100">
                    <a:solidFill>
                      <a:schemeClr val="accent4"/>
                    </a:solidFill>
                    <a:round/>
                    <a:headEnd/>
                    <a:tailEnd/>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sp>
                <p:nvSpPr>
                  <p:cNvPr id="116" name="Freeform 468"/>
                  <p:cNvSpPr>
                    <a:spLocks/>
                  </p:cNvSpPr>
                  <p:nvPr/>
                </p:nvSpPr>
                <p:spPr bwMode="auto">
                  <a:xfrm>
                    <a:off x="6498405" y="4172739"/>
                    <a:ext cx="377220" cy="214170"/>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grpSp>
            <p:cxnSp>
              <p:nvCxnSpPr>
                <p:cNvPr id="109" name="Straight Arrow Connector 108"/>
                <p:cNvCxnSpPr/>
                <p:nvPr/>
              </p:nvCxnSpPr>
              <p:spPr>
                <a:xfrm>
                  <a:off x="5224609" y="1701485"/>
                  <a:ext cx="0" cy="1044000"/>
                </a:xfrm>
                <a:prstGeom prst="straightConnector1">
                  <a:avLst/>
                </a:prstGeom>
                <a:ln w="38100">
                  <a:solidFill>
                    <a:schemeClr val="bg2"/>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grpSp>
          <p:nvGrpSpPr>
            <p:cNvPr id="123" name="Group 122"/>
            <p:cNvGrpSpPr/>
            <p:nvPr/>
          </p:nvGrpSpPr>
          <p:grpSpPr>
            <a:xfrm>
              <a:off x="2435959" y="2158366"/>
              <a:ext cx="5458454" cy="3748927"/>
              <a:chOff x="2385332" y="2229844"/>
              <a:chExt cx="5458454" cy="3748927"/>
            </a:xfrm>
          </p:grpSpPr>
          <p:sp>
            <p:nvSpPr>
              <p:cNvPr id="124" name="Rounded Rectangle 123"/>
              <p:cNvSpPr/>
              <p:nvPr/>
            </p:nvSpPr>
            <p:spPr>
              <a:xfrm>
                <a:off x="2385332" y="2450771"/>
                <a:ext cx="5458454" cy="3528000"/>
              </a:xfrm>
              <a:prstGeom prst="roundRect">
                <a:avLst>
                  <a:gd name="adj" fmla="val 5765"/>
                </a:avLst>
              </a:pr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fontAlgn="auto">
                  <a:spcBef>
                    <a:spcPts val="0"/>
                  </a:spcBef>
                  <a:spcAft>
                    <a:spcPts val="0"/>
                  </a:spcAft>
                </a:pPr>
                <a:endParaRPr lang="en-US" sz="1200" dirty="0">
                  <a:solidFill>
                    <a:srgbClr val="778888"/>
                  </a:solidFill>
                </a:endParaRPr>
              </a:p>
            </p:txBody>
          </p:sp>
          <p:grpSp>
            <p:nvGrpSpPr>
              <p:cNvPr id="125" name="Group 124"/>
              <p:cNvGrpSpPr/>
              <p:nvPr/>
            </p:nvGrpSpPr>
            <p:grpSpPr>
              <a:xfrm>
                <a:off x="2603781" y="2229844"/>
                <a:ext cx="693710" cy="393860"/>
                <a:chOff x="860784" y="1896902"/>
                <a:chExt cx="1049732" cy="595994"/>
              </a:xfrm>
            </p:grpSpPr>
            <p:sp>
              <p:nvSpPr>
                <p:cNvPr id="126"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solidFill>
                      <a:srgbClr val="FFFFFF"/>
                    </a:solidFill>
                    <a:latin typeface="Arial"/>
                  </a:endParaRPr>
                </a:p>
              </p:txBody>
            </p:sp>
            <p:sp>
              <p:nvSpPr>
                <p:cNvPr id="127"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5"/>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VPC</a:t>
                  </a:r>
                </a:p>
              </p:txBody>
            </p:sp>
          </p:grpSp>
        </p:grpSp>
        <p:sp>
          <p:nvSpPr>
            <p:cNvPr id="128" name="Rectangle 127"/>
            <p:cNvSpPr/>
            <p:nvPr/>
          </p:nvSpPr>
          <p:spPr>
            <a:xfrm>
              <a:off x="3091718" y="3783871"/>
              <a:ext cx="2240948" cy="1510162"/>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Single ADOP VM</a:t>
              </a:r>
            </a:p>
          </p:txBody>
        </p:sp>
        <p:sp>
          <p:nvSpPr>
            <p:cNvPr id="129" name="Rectangle 128"/>
            <p:cNvSpPr/>
            <p:nvPr/>
          </p:nvSpPr>
          <p:spPr>
            <a:xfrm>
              <a:off x="3091718" y="3762208"/>
              <a:ext cx="2240948" cy="1510162"/>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err="1">
                  <a:solidFill>
                    <a:srgbClr val="FFFFFF"/>
                  </a:solidFill>
                </a:rPr>
                <a:t>CloudInit</a:t>
              </a:r>
              <a:endParaRPr lang="en-GB" sz="1000" dirty="0">
                <a:solidFill>
                  <a:srgbClr val="FFFFFF"/>
                </a:solidFill>
              </a:endParaRPr>
            </a:p>
          </p:txBody>
        </p:sp>
        <p:cxnSp>
          <p:nvCxnSpPr>
            <p:cNvPr id="130" name="Straight Arrow Connector 129"/>
            <p:cNvCxnSpPr/>
            <p:nvPr/>
          </p:nvCxnSpPr>
          <p:spPr>
            <a:xfrm flipV="1">
              <a:off x="4534657" y="3581313"/>
              <a:ext cx="1100413" cy="828030"/>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543193" y="3349196"/>
              <a:ext cx="1557517" cy="261610"/>
            </a:xfrm>
            <a:prstGeom prst="rect">
              <a:avLst/>
            </a:prstGeom>
            <a:noFill/>
          </p:spPr>
          <p:txBody>
            <a:bodyPr wrap="square" rtlCol="0">
              <a:spAutoFit/>
            </a:bodyPr>
            <a:lstStyle/>
            <a:p>
              <a:r>
                <a:rPr lang="en-GB" sz="1100" dirty="0">
                  <a:solidFill>
                    <a:srgbClr val="778888"/>
                  </a:solidFill>
                </a:rPr>
                <a:t>ADOP Provisioning</a:t>
              </a:r>
            </a:p>
          </p:txBody>
        </p:sp>
        <p:sp>
          <p:nvSpPr>
            <p:cNvPr id="132" name="Rectangle 131"/>
            <p:cNvSpPr/>
            <p:nvPr/>
          </p:nvSpPr>
          <p:spPr>
            <a:xfrm>
              <a:off x="3099754" y="3766799"/>
              <a:ext cx="2240948" cy="1510162"/>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endParaRPr lang="en-GB" sz="1000" dirty="0">
                <a:solidFill>
                  <a:srgbClr val="FFFFFF"/>
                </a:solidFill>
              </a:endParaRPr>
            </a:p>
          </p:txBody>
        </p:sp>
        <p:grpSp>
          <p:nvGrpSpPr>
            <p:cNvPr id="133" name="Group 132"/>
            <p:cNvGrpSpPr/>
            <p:nvPr/>
          </p:nvGrpSpPr>
          <p:grpSpPr>
            <a:xfrm>
              <a:off x="3109787" y="3604343"/>
              <a:ext cx="2303614" cy="1778411"/>
              <a:chOff x="3418571" y="3581313"/>
              <a:chExt cx="2328645" cy="1758060"/>
            </a:xfrm>
          </p:grpSpPr>
          <p:grpSp>
            <p:nvGrpSpPr>
              <p:cNvPr id="134" name="Group 133"/>
              <p:cNvGrpSpPr/>
              <p:nvPr/>
            </p:nvGrpSpPr>
            <p:grpSpPr>
              <a:xfrm>
                <a:off x="3418571" y="4437232"/>
                <a:ext cx="810805" cy="894210"/>
                <a:chOff x="-1200717" y="5475704"/>
                <a:chExt cx="810805" cy="894210"/>
              </a:xfrm>
            </p:grpSpPr>
            <p:pic>
              <p:nvPicPr>
                <p:cNvPr id="150"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0717" y="5475704"/>
                  <a:ext cx="810805" cy="810805"/>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p:cNvSpPr txBox="1"/>
                <p:nvPr/>
              </p:nvSpPr>
              <p:spPr>
                <a:xfrm>
                  <a:off x="-1160924" y="6108304"/>
                  <a:ext cx="713955" cy="261610"/>
                </a:xfrm>
                <a:prstGeom prst="rect">
                  <a:avLst/>
                </a:prstGeom>
                <a:noFill/>
              </p:spPr>
              <p:txBody>
                <a:bodyPr wrap="square" rtlCol="0">
                  <a:spAutoFit/>
                </a:bodyPr>
                <a:lstStyle/>
                <a:p>
                  <a:r>
                    <a:rPr lang="en-GB" sz="1050" dirty="0">
                      <a:solidFill>
                        <a:srgbClr val="778888"/>
                      </a:solidFill>
                    </a:rPr>
                    <a:t>Gerrit</a:t>
                  </a:r>
                </a:p>
              </p:txBody>
            </p:sp>
          </p:grpSp>
          <p:grpSp>
            <p:nvGrpSpPr>
              <p:cNvPr id="135" name="Group 134"/>
              <p:cNvGrpSpPr/>
              <p:nvPr/>
            </p:nvGrpSpPr>
            <p:grpSpPr>
              <a:xfrm>
                <a:off x="4151081" y="4410129"/>
                <a:ext cx="810805" cy="929244"/>
                <a:chOff x="-1431978" y="4190234"/>
                <a:chExt cx="810805" cy="929244"/>
              </a:xfrm>
            </p:grpSpPr>
            <p:sp>
              <p:nvSpPr>
                <p:cNvPr id="148" name="TextBox 147"/>
                <p:cNvSpPr txBox="1"/>
                <p:nvPr/>
              </p:nvSpPr>
              <p:spPr>
                <a:xfrm>
                  <a:off x="-1335128" y="4857868"/>
                  <a:ext cx="713955" cy="261610"/>
                </a:xfrm>
                <a:prstGeom prst="rect">
                  <a:avLst/>
                </a:prstGeom>
                <a:noFill/>
              </p:spPr>
              <p:txBody>
                <a:bodyPr wrap="square" rtlCol="0">
                  <a:spAutoFit/>
                </a:bodyPr>
                <a:lstStyle/>
                <a:p>
                  <a:r>
                    <a:rPr lang="en-GB" sz="1050" dirty="0">
                      <a:solidFill>
                        <a:srgbClr val="778888"/>
                      </a:solidFill>
                    </a:rPr>
                    <a:t>ELK</a:t>
                  </a:r>
                </a:p>
              </p:txBody>
            </p:sp>
            <p:pic>
              <p:nvPicPr>
                <p:cNvPr id="149"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1978" y="4190234"/>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6" name="Group 135"/>
              <p:cNvGrpSpPr/>
              <p:nvPr/>
            </p:nvGrpSpPr>
            <p:grpSpPr>
              <a:xfrm>
                <a:off x="3418571" y="3581313"/>
                <a:ext cx="810805" cy="941610"/>
                <a:chOff x="-1458301" y="4223881"/>
                <a:chExt cx="810805" cy="941610"/>
              </a:xfrm>
            </p:grpSpPr>
            <p:sp>
              <p:nvSpPr>
                <p:cNvPr id="146" name="TextBox 145"/>
                <p:cNvSpPr txBox="1"/>
                <p:nvPr/>
              </p:nvSpPr>
              <p:spPr>
                <a:xfrm>
                  <a:off x="-1458301" y="4903881"/>
                  <a:ext cx="713955" cy="261610"/>
                </a:xfrm>
                <a:prstGeom prst="rect">
                  <a:avLst/>
                </a:prstGeom>
                <a:noFill/>
              </p:spPr>
              <p:txBody>
                <a:bodyPr wrap="square" rtlCol="0">
                  <a:spAutoFit/>
                </a:bodyPr>
                <a:lstStyle/>
                <a:p>
                  <a:r>
                    <a:rPr lang="en-GB" sz="1050" dirty="0">
                      <a:solidFill>
                        <a:srgbClr val="778888"/>
                      </a:solidFill>
                    </a:rPr>
                    <a:t>Nexus</a:t>
                  </a:r>
                </a:p>
              </p:txBody>
            </p:sp>
            <p:pic>
              <p:nvPicPr>
                <p:cNvPr id="147"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8301" y="4223881"/>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7" name="Group 136"/>
              <p:cNvGrpSpPr/>
              <p:nvPr/>
            </p:nvGrpSpPr>
            <p:grpSpPr>
              <a:xfrm>
                <a:off x="4889719" y="4396201"/>
                <a:ext cx="810805" cy="937048"/>
                <a:chOff x="-1414025" y="2985670"/>
                <a:chExt cx="810805" cy="937048"/>
              </a:xfrm>
            </p:grpSpPr>
            <p:sp>
              <p:nvSpPr>
                <p:cNvPr id="144" name="TextBox 143"/>
                <p:cNvSpPr txBox="1"/>
                <p:nvPr/>
              </p:nvSpPr>
              <p:spPr>
                <a:xfrm>
                  <a:off x="-1414025" y="3661108"/>
                  <a:ext cx="713955" cy="261610"/>
                </a:xfrm>
                <a:prstGeom prst="rect">
                  <a:avLst/>
                </a:prstGeom>
                <a:noFill/>
              </p:spPr>
              <p:txBody>
                <a:bodyPr wrap="square" rtlCol="0">
                  <a:spAutoFit/>
                </a:bodyPr>
                <a:lstStyle/>
                <a:p>
                  <a:r>
                    <a:rPr lang="en-GB" sz="1050" dirty="0">
                      <a:solidFill>
                        <a:srgbClr val="778888"/>
                      </a:solidFill>
                    </a:rPr>
                    <a:t>Sonar</a:t>
                  </a:r>
                </a:p>
              </p:txBody>
            </p:sp>
            <p:pic>
              <p:nvPicPr>
                <p:cNvPr id="145"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4025" y="2985670"/>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8" name="Group 137"/>
              <p:cNvGrpSpPr/>
              <p:nvPr/>
            </p:nvGrpSpPr>
            <p:grpSpPr>
              <a:xfrm>
                <a:off x="4158012" y="3601664"/>
                <a:ext cx="810805" cy="922317"/>
                <a:chOff x="-1298099" y="2303387"/>
                <a:chExt cx="810805" cy="922317"/>
              </a:xfrm>
            </p:grpSpPr>
            <p:sp>
              <p:nvSpPr>
                <p:cNvPr id="142" name="TextBox 141"/>
                <p:cNvSpPr txBox="1"/>
                <p:nvPr/>
              </p:nvSpPr>
              <p:spPr>
                <a:xfrm>
                  <a:off x="-1298099" y="2964094"/>
                  <a:ext cx="713955" cy="261610"/>
                </a:xfrm>
                <a:prstGeom prst="rect">
                  <a:avLst/>
                </a:prstGeom>
                <a:noFill/>
              </p:spPr>
              <p:txBody>
                <a:bodyPr wrap="square" rtlCol="0">
                  <a:spAutoFit/>
                </a:bodyPr>
                <a:lstStyle/>
                <a:p>
                  <a:r>
                    <a:rPr lang="en-GB" sz="1050" dirty="0">
                      <a:solidFill>
                        <a:srgbClr val="778888"/>
                      </a:solidFill>
                    </a:rPr>
                    <a:t>Nginx</a:t>
                  </a:r>
                </a:p>
              </p:txBody>
            </p:sp>
            <p:pic>
              <p:nvPicPr>
                <p:cNvPr id="143"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8099" y="2303387"/>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9" name="Group 138"/>
              <p:cNvGrpSpPr/>
              <p:nvPr/>
            </p:nvGrpSpPr>
            <p:grpSpPr>
              <a:xfrm>
                <a:off x="4931513" y="3610949"/>
                <a:ext cx="815703" cy="931547"/>
                <a:chOff x="-1291120" y="908303"/>
                <a:chExt cx="815703" cy="931547"/>
              </a:xfrm>
            </p:grpSpPr>
            <p:sp>
              <p:nvSpPr>
                <p:cNvPr id="140" name="TextBox 139"/>
                <p:cNvSpPr txBox="1"/>
                <p:nvPr/>
              </p:nvSpPr>
              <p:spPr>
                <a:xfrm>
                  <a:off x="-1291120" y="1578240"/>
                  <a:ext cx="713955" cy="261610"/>
                </a:xfrm>
                <a:prstGeom prst="rect">
                  <a:avLst/>
                </a:prstGeom>
                <a:noFill/>
              </p:spPr>
              <p:txBody>
                <a:bodyPr wrap="square" rtlCol="0">
                  <a:spAutoFit/>
                </a:bodyPr>
                <a:lstStyle/>
                <a:p>
                  <a:r>
                    <a:rPr lang="en-GB" sz="1050" dirty="0">
                      <a:solidFill>
                        <a:srgbClr val="778888"/>
                      </a:solidFill>
                    </a:rPr>
                    <a:t>Jenkins</a:t>
                  </a:r>
                </a:p>
              </p:txBody>
            </p:sp>
            <p:pic>
              <p:nvPicPr>
                <p:cNvPr id="141" name="Picture 2" descr="http://blog.xebialabs.com/wp-content/uploads/2015/09/dock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6222" y="908303"/>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52" name="Group 151"/>
            <p:cNvGrpSpPr/>
            <p:nvPr/>
          </p:nvGrpSpPr>
          <p:grpSpPr>
            <a:xfrm>
              <a:off x="5222455" y="4220139"/>
              <a:ext cx="2130021" cy="716029"/>
              <a:chOff x="5127710" y="4267624"/>
              <a:chExt cx="2130021" cy="716029"/>
            </a:xfrm>
          </p:grpSpPr>
          <p:sp>
            <p:nvSpPr>
              <p:cNvPr id="153" name="TextBox 152"/>
              <p:cNvSpPr txBox="1"/>
              <p:nvPr/>
            </p:nvSpPr>
            <p:spPr>
              <a:xfrm>
                <a:off x="5700214" y="4722043"/>
                <a:ext cx="1557517" cy="261610"/>
              </a:xfrm>
              <a:prstGeom prst="rect">
                <a:avLst/>
              </a:prstGeom>
              <a:noFill/>
            </p:spPr>
            <p:txBody>
              <a:bodyPr wrap="square" rtlCol="0">
                <a:spAutoFit/>
              </a:bodyPr>
              <a:lstStyle/>
              <a:p>
                <a:r>
                  <a:rPr lang="en-GB" sz="1100" dirty="0">
                    <a:solidFill>
                      <a:srgbClr val="778888"/>
                    </a:solidFill>
                  </a:rPr>
                  <a:t>Platform Extensions</a:t>
                </a:r>
              </a:p>
            </p:txBody>
          </p:sp>
          <p:cxnSp>
            <p:nvCxnSpPr>
              <p:cNvPr id="154" name="Straight Arrow Connector 153"/>
              <p:cNvCxnSpPr/>
              <p:nvPr/>
            </p:nvCxnSpPr>
            <p:spPr>
              <a:xfrm>
                <a:off x="5127710" y="4267624"/>
                <a:ext cx="1165230" cy="463007"/>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5279769" y="3881543"/>
              <a:ext cx="1621528" cy="261610"/>
              <a:chOff x="5307896" y="3842216"/>
              <a:chExt cx="1621528" cy="261610"/>
            </a:xfrm>
          </p:grpSpPr>
          <p:cxnSp>
            <p:nvCxnSpPr>
              <p:cNvPr id="156" name="Straight Arrow Connector 155"/>
              <p:cNvCxnSpPr/>
              <p:nvPr/>
            </p:nvCxnSpPr>
            <p:spPr>
              <a:xfrm flipV="1">
                <a:off x="5307896" y="4086578"/>
                <a:ext cx="1009902" cy="6679"/>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5371907" y="3842216"/>
                <a:ext cx="1557517" cy="261610"/>
              </a:xfrm>
              <a:prstGeom prst="rect">
                <a:avLst/>
              </a:prstGeom>
              <a:noFill/>
            </p:spPr>
            <p:txBody>
              <a:bodyPr wrap="square" rtlCol="0">
                <a:spAutoFit/>
              </a:bodyPr>
              <a:lstStyle/>
              <a:p>
                <a:r>
                  <a:rPr lang="en-GB" sz="1100" dirty="0">
                    <a:solidFill>
                      <a:srgbClr val="778888"/>
                    </a:solidFill>
                  </a:rPr>
                  <a:t>Load Cartridge</a:t>
                </a:r>
              </a:p>
            </p:txBody>
          </p:sp>
        </p:grpSp>
        <p:sp>
          <p:nvSpPr>
            <p:cNvPr id="158" name="Rectangle 157"/>
            <p:cNvSpPr/>
            <p:nvPr/>
          </p:nvSpPr>
          <p:spPr>
            <a:xfrm>
              <a:off x="6426796" y="3712732"/>
              <a:ext cx="824390" cy="743468"/>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Tomcat</a:t>
              </a:r>
            </a:p>
            <a:p>
              <a:pPr algn="ctr" fontAlgn="auto">
                <a:spcBef>
                  <a:spcPts val="0"/>
                </a:spcBef>
                <a:spcAft>
                  <a:spcPts val="0"/>
                </a:spcAft>
              </a:pPr>
              <a:r>
                <a:rPr lang="en-GB" sz="1000" dirty="0">
                  <a:solidFill>
                    <a:srgbClr val="FFFFFF"/>
                  </a:solidFill>
                </a:rPr>
                <a:t>Environment</a:t>
              </a:r>
            </a:p>
          </p:txBody>
        </p:sp>
      </p:grpSp>
    </p:spTree>
    <p:extLst>
      <p:ext uri="{BB962C8B-B14F-4D97-AF65-F5344CB8AC3E}">
        <p14:creationId xmlns:p14="http://schemas.microsoft.com/office/powerpoint/2010/main" val="20602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9" name="Group 8"/>
          <p:cNvGrpSpPr/>
          <p:nvPr/>
        </p:nvGrpSpPr>
        <p:grpSpPr>
          <a:xfrm>
            <a:off x="6317798" y="849375"/>
            <a:ext cx="2600325" cy="355772"/>
            <a:chOff x="9517063" y="-173949"/>
            <a:chExt cx="2600325" cy="355772"/>
          </a:xfrm>
        </p:grpSpPr>
        <p:pic>
          <p:nvPicPr>
            <p:cNvPr id="1026" name="Picture 2" descr="http://i.imgur.com/ZBQ7byn.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574922" y="-173949"/>
              <a:ext cx="355772" cy="35577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9996944" y="-37865"/>
              <a:ext cx="2068805" cy="184666"/>
            </a:xfrm>
            <a:prstGeom prst="rect">
              <a:avLst/>
            </a:prstGeom>
          </p:spPr>
          <p:txBody>
            <a:bodyPr wrap="square" lIns="0" tIns="0" rIns="0" bIns="0">
              <a:spAutoFit/>
            </a:bodyPr>
            <a:lstStyle/>
            <a:p>
              <a:pPr fontAlgn="auto">
                <a:spcBef>
                  <a:spcPts val="0"/>
                </a:spcBef>
                <a:spcAft>
                  <a:spcPts val="0"/>
                </a:spcAft>
              </a:pPr>
              <a:r>
                <a:rPr lang="en-GB" sz="1200" dirty="0">
                  <a:solidFill>
                    <a:srgbClr val="000000"/>
                  </a:solidFill>
                  <a:latin typeface="Arial"/>
                  <a:hlinkClick r:id="rId4"/>
                </a:rPr>
                <a:t>https://hub.docker.com/</a:t>
              </a:r>
              <a:endParaRPr lang="en-GB" sz="1200" dirty="0">
                <a:solidFill>
                  <a:srgbClr val="000000"/>
                </a:solidFill>
                <a:latin typeface="Arial"/>
              </a:endParaRPr>
            </a:p>
          </p:txBody>
        </p:sp>
        <p:sp>
          <p:nvSpPr>
            <p:cNvPr id="142" name="Rectangle 141"/>
            <p:cNvSpPr/>
            <p:nvPr/>
          </p:nvSpPr>
          <p:spPr>
            <a:xfrm>
              <a:off x="9517063" y="-170011"/>
              <a:ext cx="2600325" cy="34789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AU">
                <a:solidFill>
                  <a:srgbClr val="FFFFFF"/>
                </a:solidFill>
              </a:endParaRPr>
            </a:p>
          </p:txBody>
        </p:sp>
      </p:grpSp>
      <p:sp>
        <p:nvSpPr>
          <p:cNvPr id="214" name="Rounded Rectangle 213"/>
          <p:cNvSpPr/>
          <p:nvPr/>
        </p:nvSpPr>
        <p:spPr>
          <a:xfrm>
            <a:off x="2558362" y="2654152"/>
            <a:ext cx="5255825" cy="3132000"/>
          </a:xfrm>
          <a:prstGeom prst="roundRect">
            <a:avLst>
              <a:gd name="adj" fmla="val 5054"/>
            </a:avLst>
          </a:prstGeom>
          <a:noFill/>
          <a:ln w="381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fontAlgn="auto">
              <a:spcBef>
                <a:spcPts val="0"/>
              </a:spcBef>
              <a:spcAft>
                <a:spcPts val="0"/>
              </a:spcAft>
            </a:pPr>
            <a:r>
              <a:rPr lang="en-US" sz="1200" dirty="0">
                <a:solidFill>
                  <a:srgbClr val="778888"/>
                </a:solidFill>
              </a:rPr>
              <a:t>Availability Zone</a:t>
            </a:r>
          </a:p>
        </p:txBody>
      </p:sp>
      <p:sp>
        <p:nvSpPr>
          <p:cNvPr id="110" name="Rounded Rectangle 109"/>
          <p:cNvSpPr/>
          <p:nvPr/>
        </p:nvSpPr>
        <p:spPr>
          <a:xfrm>
            <a:off x="2313332" y="2124578"/>
            <a:ext cx="5719139" cy="3924000"/>
          </a:xfrm>
          <a:prstGeom prst="roundRect">
            <a:avLst>
              <a:gd name="adj" fmla="val 6179"/>
            </a:avLst>
          </a:prstGeom>
          <a:noFill/>
          <a:ln w="381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216000" bIns="36000" rtlCol="0" anchor="t"/>
          <a:lstStyle/>
          <a:p>
            <a:pPr algn="r" fontAlgn="auto">
              <a:spcBef>
                <a:spcPts val="0"/>
              </a:spcBef>
              <a:spcAft>
                <a:spcPts val="0"/>
              </a:spcAft>
            </a:pPr>
            <a:endParaRPr lang="en-US" sz="1200" dirty="0">
              <a:solidFill>
                <a:srgbClr val="003344"/>
              </a:solidFill>
            </a:endParaRPr>
          </a:p>
        </p:txBody>
      </p:sp>
      <p:grpSp>
        <p:nvGrpSpPr>
          <p:cNvPr id="10" name="Group 9"/>
          <p:cNvGrpSpPr/>
          <p:nvPr/>
        </p:nvGrpSpPr>
        <p:grpSpPr>
          <a:xfrm>
            <a:off x="2241332" y="1552277"/>
            <a:ext cx="6052396" cy="4556027"/>
            <a:chOff x="1640175" y="1753288"/>
            <a:chExt cx="7020000" cy="4556027"/>
          </a:xfrm>
        </p:grpSpPr>
        <p:sp>
          <p:nvSpPr>
            <p:cNvPr id="114" name="Rounded Rectangle 113"/>
            <p:cNvSpPr/>
            <p:nvPr/>
          </p:nvSpPr>
          <p:spPr>
            <a:xfrm>
              <a:off x="1640175" y="1956743"/>
              <a:ext cx="7020000" cy="4352572"/>
            </a:xfrm>
            <a:prstGeom prst="roundRect">
              <a:avLst>
                <a:gd name="adj" fmla="val 6529"/>
              </a:avLst>
            </a:prstGeom>
            <a:noFill/>
            <a:ln w="381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216000" bIns="36000" rtlCol="0" anchor="t"/>
            <a:lstStyle/>
            <a:p>
              <a:pPr algn="r" fontAlgn="auto">
                <a:spcBef>
                  <a:spcPts val="0"/>
                </a:spcBef>
                <a:spcAft>
                  <a:spcPts val="0"/>
                </a:spcAft>
              </a:pPr>
              <a:r>
                <a:rPr lang="en-US" sz="1200" dirty="0">
                  <a:solidFill>
                    <a:srgbClr val="778888"/>
                  </a:solidFill>
                </a:rPr>
                <a:t>AWS region EU (Ireland)</a:t>
              </a:r>
            </a:p>
          </p:txBody>
        </p:sp>
        <p:grpSp>
          <p:nvGrpSpPr>
            <p:cNvPr id="215" name="Group 214"/>
            <p:cNvGrpSpPr/>
            <p:nvPr/>
          </p:nvGrpSpPr>
          <p:grpSpPr>
            <a:xfrm>
              <a:off x="2017025" y="1753288"/>
              <a:ext cx="693710" cy="393860"/>
              <a:chOff x="860784" y="1896902"/>
              <a:chExt cx="1049732" cy="595994"/>
            </a:xfrm>
          </p:grpSpPr>
          <p:sp>
            <p:nvSpPr>
              <p:cNvPr id="216"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solidFill>
                    <a:srgbClr val="FFFFFF"/>
                  </a:solidFill>
                  <a:latin typeface="Arial"/>
                </a:endParaRPr>
              </a:p>
            </p:txBody>
          </p:sp>
          <p:sp>
            <p:nvSpPr>
              <p:cNvPr id="217"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AWS</a:t>
                </a:r>
              </a:p>
            </p:txBody>
          </p:sp>
        </p:grpSp>
        <p:sp>
          <p:nvSpPr>
            <p:cNvPr id="218" name="TextBox 217"/>
            <p:cNvSpPr txBox="1"/>
            <p:nvPr/>
          </p:nvSpPr>
          <p:spPr>
            <a:xfrm>
              <a:off x="2767202" y="1764515"/>
              <a:ext cx="698909" cy="169277"/>
            </a:xfrm>
            <a:prstGeom prst="rect">
              <a:avLst/>
            </a:prstGeom>
            <a:noFill/>
          </p:spPr>
          <p:txBody>
            <a:bodyPr wrap="none" lIns="0" tIns="0" rIns="0" bIns="0" rtlCol="0">
              <a:spAutoFit/>
            </a:bodyPr>
            <a:lstStyle/>
            <a:p>
              <a:pPr fontAlgn="auto">
                <a:spcBef>
                  <a:spcPts val="0"/>
                </a:spcBef>
                <a:spcAft>
                  <a:spcPts val="0"/>
                </a:spcAft>
              </a:pPr>
              <a:r>
                <a:rPr lang="en-US" sz="1100" dirty="0">
                  <a:solidFill>
                    <a:srgbClr val="666666"/>
                  </a:solidFill>
                  <a:latin typeface="Helvetica Neue"/>
                  <a:ea typeface="Verdana" pitchFamily="34" charset="0"/>
                  <a:cs typeface="Helvetica Neue"/>
                </a:rPr>
                <a:t>AWS cloud</a:t>
              </a:r>
              <a:endParaRPr lang="en-AU" sz="1100" dirty="0">
                <a:solidFill>
                  <a:srgbClr val="666666"/>
                </a:solidFill>
                <a:latin typeface="Helvetica Neue"/>
                <a:ea typeface="Verdana" pitchFamily="34" charset="0"/>
                <a:cs typeface="Helvetica Neue"/>
              </a:endParaRPr>
            </a:p>
          </p:txBody>
        </p:sp>
      </p:grpSp>
      <p:sp>
        <p:nvSpPr>
          <p:cNvPr id="3" name="Title 2"/>
          <p:cNvSpPr>
            <a:spLocks noGrp="1"/>
          </p:cNvSpPr>
          <p:nvPr>
            <p:ph type="title"/>
          </p:nvPr>
        </p:nvSpPr>
        <p:spPr/>
        <p:txBody>
          <a:bodyPr/>
          <a:lstStyle/>
          <a:p>
            <a:r>
              <a:rPr lang="en-GB" dirty="0"/>
              <a:t>Tooling stack that we built in the lab</a:t>
            </a:r>
          </a:p>
        </p:txBody>
      </p:sp>
      <p:sp>
        <p:nvSpPr>
          <p:cNvPr id="11" name="Text Placeholder 10"/>
          <p:cNvSpPr>
            <a:spLocks noGrp="1"/>
          </p:cNvSpPr>
          <p:nvPr>
            <p:ph type="body" sz="quarter" idx="10"/>
          </p:nvPr>
        </p:nvSpPr>
        <p:spPr/>
        <p:txBody>
          <a:bodyPr/>
          <a:lstStyle/>
          <a:p>
            <a:r>
              <a:rPr lang="en-AU" dirty="0"/>
              <a:t>Detailed view</a:t>
            </a:r>
          </a:p>
        </p:txBody>
      </p:sp>
      <p:sp>
        <p:nvSpPr>
          <p:cNvPr id="234" name="Rectangle 233"/>
          <p:cNvSpPr/>
          <p:nvPr/>
        </p:nvSpPr>
        <p:spPr>
          <a:xfrm>
            <a:off x="6172621" y="4900636"/>
            <a:ext cx="709300" cy="743468"/>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Chef</a:t>
            </a:r>
          </a:p>
          <a:p>
            <a:pPr algn="ctr" fontAlgn="auto">
              <a:spcBef>
                <a:spcPts val="0"/>
              </a:spcBef>
              <a:spcAft>
                <a:spcPts val="0"/>
              </a:spcAft>
            </a:pPr>
            <a:r>
              <a:rPr lang="en-GB" sz="1000" dirty="0">
                <a:solidFill>
                  <a:srgbClr val="FFFFFF"/>
                </a:solidFill>
              </a:rPr>
              <a:t>Server</a:t>
            </a:r>
          </a:p>
        </p:txBody>
      </p:sp>
      <p:grpSp>
        <p:nvGrpSpPr>
          <p:cNvPr id="12" name="Group 11"/>
          <p:cNvGrpSpPr/>
          <p:nvPr/>
        </p:nvGrpSpPr>
        <p:grpSpPr>
          <a:xfrm>
            <a:off x="3023880" y="2862192"/>
            <a:ext cx="4351567" cy="2860072"/>
            <a:chOff x="3023880" y="2862192"/>
            <a:chExt cx="4351567" cy="2860072"/>
          </a:xfrm>
        </p:grpSpPr>
        <p:grpSp>
          <p:nvGrpSpPr>
            <p:cNvPr id="2" name="Group 1"/>
            <p:cNvGrpSpPr/>
            <p:nvPr/>
          </p:nvGrpSpPr>
          <p:grpSpPr>
            <a:xfrm>
              <a:off x="3023880" y="2960812"/>
              <a:ext cx="4351567" cy="2761452"/>
              <a:chOff x="3119857" y="2977631"/>
              <a:chExt cx="4351567" cy="2761452"/>
            </a:xfrm>
          </p:grpSpPr>
          <p:sp>
            <p:nvSpPr>
              <p:cNvPr id="183" name="Rounded Rectangle 182"/>
              <p:cNvSpPr/>
              <p:nvPr/>
            </p:nvSpPr>
            <p:spPr>
              <a:xfrm>
                <a:off x="3119857" y="3188140"/>
                <a:ext cx="4351567" cy="2550943"/>
              </a:xfrm>
              <a:prstGeom prst="roundRect">
                <a:avLst>
                  <a:gd name="adj" fmla="val 576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lstStyle/>
              <a:p>
                <a:pPr fontAlgn="auto">
                  <a:spcBef>
                    <a:spcPts val="0"/>
                  </a:spcBef>
                  <a:spcAft>
                    <a:spcPts val="0"/>
                  </a:spcAft>
                </a:pPr>
                <a:r>
                  <a:rPr lang="en-US" sz="1200" dirty="0">
                    <a:solidFill>
                      <a:srgbClr val="003344"/>
                    </a:solidFill>
                  </a:rPr>
                  <a:t>Public security group</a:t>
                </a:r>
              </a:p>
            </p:txBody>
          </p:sp>
          <p:grpSp>
            <p:nvGrpSpPr>
              <p:cNvPr id="211" name="Group 210"/>
              <p:cNvGrpSpPr/>
              <p:nvPr/>
            </p:nvGrpSpPr>
            <p:grpSpPr>
              <a:xfrm>
                <a:off x="3198363" y="3271717"/>
                <a:ext cx="180000" cy="180000"/>
                <a:chOff x="6084168" y="3194434"/>
                <a:chExt cx="601966" cy="601966"/>
              </a:xfrm>
            </p:grpSpPr>
            <p:sp>
              <p:nvSpPr>
                <p:cNvPr id="212" name="Oval 459"/>
                <p:cNvSpPr>
                  <a:spLocks noChangeArrowheads="1"/>
                </p:cNvSpPr>
                <p:nvPr/>
              </p:nvSpPr>
              <p:spPr bwMode="auto">
                <a:xfrm>
                  <a:off x="6084168" y="3194434"/>
                  <a:ext cx="601966" cy="601966"/>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sp>
              <p:nvSpPr>
                <p:cNvPr id="213" name="Freeform 460"/>
                <p:cNvSpPr>
                  <a:spLocks noEditPoints="1"/>
                </p:cNvSpPr>
                <p:nvPr/>
              </p:nvSpPr>
              <p:spPr bwMode="auto">
                <a:xfrm>
                  <a:off x="6284236" y="3321349"/>
                  <a:ext cx="201831" cy="289085"/>
                </a:xfrm>
                <a:custGeom>
                  <a:avLst/>
                  <a:gdLst>
                    <a:gd name="T0" fmla="*/ 3 w 97"/>
                    <a:gd name="T1" fmla="*/ 139 h 139"/>
                    <a:gd name="T2" fmla="*/ 94 w 97"/>
                    <a:gd name="T3" fmla="*/ 139 h 139"/>
                    <a:gd name="T4" fmla="*/ 97 w 97"/>
                    <a:gd name="T5" fmla="*/ 136 h 139"/>
                    <a:gd name="T6" fmla="*/ 97 w 97"/>
                    <a:gd name="T7" fmla="*/ 60 h 139"/>
                    <a:gd name="T8" fmla="*/ 94 w 97"/>
                    <a:gd name="T9" fmla="*/ 57 h 139"/>
                    <a:gd name="T10" fmla="*/ 85 w 97"/>
                    <a:gd name="T11" fmla="*/ 57 h 139"/>
                    <a:gd name="T12" fmla="*/ 85 w 97"/>
                    <a:gd name="T13" fmla="*/ 36 h 139"/>
                    <a:gd name="T14" fmla="*/ 49 w 97"/>
                    <a:gd name="T15" fmla="*/ 0 h 139"/>
                    <a:gd name="T16" fmla="*/ 12 w 97"/>
                    <a:gd name="T17" fmla="*/ 36 h 139"/>
                    <a:gd name="T18" fmla="*/ 12 w 97"/>
                    <a:gd name="T19" fmla="*/ 57 h 139"/>
                    <a:gd name="T20" fmla="*/ 3 w 97"/>
                    <a:gd name="T21" fmla="*/ 57 h 139"/>
                    <a:gd name="T22" fmla="*/ 0 w 97"/>
                    <a:gd name="T23" fmla="*/ 60 h 139"/>
                    <a:gd name="T24" fmla="*/ 0 w 97"/>
                    <a:gd name="T25" fmla="*/ 136 h 139"/>
                    <a:gd name="T26" fmla="*/ 3 w 97"/>
                    <a:gd name="T27" fmla="*/ 139 h 139"/>
                    <a:gd name="T28" fmla="*/ 71 w 97"/>
                    <a:gd name="T29" fmla="*/ 57 h 139"/>
                    <a:gd name="T30" fmla="*/ 26 w 97"/>
                    <a:gd name="T31" fmla="*/ 57 h 139"/>
                    <a:gd name="T32" fmla="*/ 26 w 97"/>
                    <a:gd name="T33" fmla="*/ 36 h 139"/>
                    <a:gd name="T34" fmla="*/ 49 w 97"/>
                    <a:gd name="T35" fmla="*/ 13 h 139"/>
                    <a:gd name="T36" fmla="*/ 71 w 97"/>
                    <a:gd name="T37" fmla="*/ 36 h 139"/>
                    <a:gd name="T38" fmla="*/ 71 w 97"/>
                    <a:gd name="T39"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39">
                      <a:moveTo>
                        <a:pt x="3" y="139"/>
                      </a:moveTo>
                      <a:cubicBezTo>
                        <a:pt x="94" y="139"/>
                        <a:pt x="94" y="139"/>
                        <a:pt x="94" y="139"/>
                      </a:cubicBezTo>
                      <a:cubicBezTo>
                        <a:pt x="95" y="139"/>
                        <a:pt x="97" y="137"/>
                        <a:pt x="97" y="136"/>
                      </a:cubicBezTo>
                      <a:cubicBezTo>
                        <a:pt x="97" y="60"/>
                        <a:pt x="97" y="60"/>
                        <a:pt x="97" y="60"/>
                      </a:cubicBezTo>
                      <a:cubicBezTo>
                        <a:pt x="97" y="58"/>
                        <a:pt x="95" y="57"/>
                        <a:pt x="94" y="57"/>
                      </a:cubicBezTo>
                      <a:cubicBezTo>
                        <a:pt x="85" y="57"/>
                        <a:pt x="85" y="57"/>
                        <a:pt x="85" y="57"/>
                      </a:cubicBezTo>
                      <a:cubicBezTo>
                        <a:pt x="85" y="36"/>
                        <a:pt x="85" y="36"/>
                        <a:pt x="85" y="36"/>
                      </a:cubicBezTo>
                      <a:cubicBezTo>
                        <a:pt x="85" y="16"/>
                        <a:pt x="68" y="0"/>
                        <a:pt x="49" y="0"/>
                      </a:cubicBezTo>
                      <a:cubicBezTo>
                        <a:pt x="29" y="0"/>
                        <a:pt x="12" y="16"/>
                        <a:pt x="12" y="36"/>
                      </a:cubicBezTo>
                      <a:cubicBezTo>
                        <a:pt x="12" y="57"/>
                        <a:pt x="12" y="57"/>
                        <a:pt x="12" y="57"/>
                      </a:cubicBezTo>
                      <a:cubicBezTo>
                        <a:pt x="3" y="57"/>
                        <a:pt x="3" y="57"/>
                        <a:pt x="3" y="57"/>
                      </a:cubicBezTo>
                      <a:cubicBezTo>
                        <a:pt x="2" y="57"/>
                        <a:pt x="0" y="58"/>
                        <a:pt x="0" y="60"/>
                      </a:cubicBezTo>
                      <a:cubicBezTo>
                        <a:pt x="0" y="136"/>
                        <a:pt x="0" y="136"/>
                        <a:pt x="0" y="136"/>
                      </a:cubicBezTo>
                      <a:cubicBezTo>
                        <a:pt x="0" y="137"/>
                        <a:pt x="2" y="139"/>
                        <a:pt x="3" y="139"/>
                      </a:cubicBezTo>
                      <a:close/>
                      <a:moveTo>
                        <a:pt x="71" y="57"/>
                      </a:moveTo>
                      <a:cubicBezTo>
                        <a:pt x="26" y="57"/>
                        <a:pt x="26" y="57"/>
                        <a:pt x="26" y="57"/>
                      </a:cubicBezTo>
                      <a:cubicBezTo>
                        <a:pt x="26" y="36"/>
                        <a:pt x="26" y="36"/>
                        <a:pt x="26" y="36"/>
                      </a:cubicBezTo>
                      <a:cubicBezTo>
                        <a:pt x="26" y="24"/>
                        <a:pt x="36" y="13"/>
                        <a:pt x="49" y="13"/>
                      </a:cubicBezTo>
                      <a:cubicBezTo>
                        <a:pt x="61" y="13"/>
                        <a:pt x="71" y="24"/>
                        <a:pt x="71" y="36"/>
                      </a:cubicBezTo>
                      <a:lnTo>
                        <a:pt x="71"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grpSp>
          <p:sp>
            <p:nvSpPr>
              <p:cNvPr id="228" name="TextBox 227"/>
              <p:cNvSpPr txBox="1"/>
              <p:nvPr/>
            </p:nvSpPr>
            <p:spPr>
              <a:xfrm>
                <a:off x="3154412" y="2977631"/>
                <a:ext cx="1273619" cy="169277"/>
              </a:xfrm>
              <a:prstGeom prst="rect">
                <a:avLst/>
              </a:prstGeom>
              <a:noFill/>
            </p:spPr>
            <p:txBody>
              <a:bodyPr wrap="square" lIns="0" tIns="0" rIns="0" bIns="0" rtlCol="0">
                <a:spAutoFit/>
              </a:bodyPr>
              <a:lstStyle/>
              <a:p>
                <a:pPr fontAlgn="auto">
                  <a:spcBef>
                    <a:spcPts val="0"/>
                  </a:spcBef>
                  <a:spcAft>
                    <a:spcPts val="0"/>
                  </a:spcAft>
                </a:pPr>
                <a:r>
                  <a:rPr lang="en-US" sz="1100" dirty="0">
                    <a:solidFill>
                      <a:srgbClr val="666666"/>
                    </a:solidFill>
                    <a:latin typeface="Helvetica Neue"/>
                    <a:ea typeface="Verdana" pitchFamily="34" charset="0"/>
                    <a:cs typeface="Helvetica Neue"/>
                  </a:rPr>
                  <a:t>Public subnet</a:t>
                </a:r>
              </a:p>
            </p:txBody>
          </p:sp>
        </p:grpSp>
        <p:cxnSp>
          <p:nvCxnSpPr>
            <p:cNvPr id="24" name="Elbow Connector 23"/>
            <p:cNvCxnSpPr/>
            <p:nvPr/>
          </p:nvCxnSpPr>
          <p:spPr>
            <a:xfrm rot="5400000">
              <a:off x="4785423" y="2268192"/>
              <a:ext cx="252000" cy="1440000"/>
            </a:xfrm>
            <a:prstGeom prst="bentConnector3">
              <a:avLst>
                <a:gd name="adj1" fmla="val 4"/>
              </a:avLst>
            </a:prstGeom>
            <a:ln w="38100">
              <a:solidFill>
                <a:schemeClr val="accent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478911" y="1086843"/>
            <a:ext cx="693710" cy="1874271"/>
            <a:chOff x="4877754" y="1287854"/>
            <a:chExt cx="693710" cy="1874271"/>
          </a:xfrm>
        </p:grpSpPr>
        <p:sp>
          <p:nvSpPr>
            <p:cNvPr id="240" name="Freeform 468"/>
            <p:cNvSpPr>
              <a:spLocks/>
            </p:cNvSpPr>
            <p:nvPr/>
          </p:nvSpPr>
          <p:spPr bwMode="auto">
            <a:xfrm>
              <a:off x="4877754" y="1287854"/>
              <a:ext cx="693710" cy="393860"/>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bg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endParaRPr lang="en-US" sz="1400" b="1" dirty="0">
                <a:solidFill>
                  <a:srgbClr val="FFFFFF"/>
                </a:solidFill>
                <a:latin typeface="Arial"/>
              </a:endParaRPr>
            </a:p>
          </p:txBody>
        </p:sp>
        <p:sp>
          <p:nvSpPr>
            <p:cNvPr id="231" name="TextBox 230"/>
            <p:cNvSpPr txBox="1"/>
            <p:nvPr/>
          </p:nvSpPr>
          <p:spPr>
            <a:xfrm>
              <a:off x="4986563" y="1493382"/>
              <a:ext cx="476092" cy="169277"/>
            </a:xfrm>
            <a:prstGeom prst="rect">
              <a:avLst/>
            </a:prstGeom>
            <a:noFill/>
          </p:spPr>
          <p:txBody>
            <a:bodyPr wrap="none" lIns="0" tIns="0" rIns="0" bIns="0" rtlCol="0">
              <a:spAutoFit/>
            </a:bodyPr>
            <a:lstStyle/>
            <a:p>
              <a:pPr fontAlgn="auto">
                <a:spcBef>
                  <a:spcPts val="0"/>
                </a:spcBef>
                <a:spcAft>
                  <a:spcPts val="0"/>
                </a:spcAft>
              </a:pPr>
              <a:r>
                <a:rPr lang="en-US" sz="1100" dirty="0">
                  <a:solidFill>
                    <a:srgbClr val="FFFFFF"/>
                  </a:solidFill>
                  <a:latin typeface="Helvetica Neue"/>
                  <a:ea typeface="Verdana" pitchFamily="34" charset="0"/>
                  <a:cs typeface="Helvetica Neue"/>
                </a:rPr>
                <a:t>Internet</a:t>
              </a:r>
            </a:p>
          </p:txBody>
        </p:sp>
        <p:grpSp>
          <p:nvGrpSpPr>
            <p:cNvPr id="241" name="Group 240"/>
            <p:cNvGrpSpPr/>
            <p:nvPr/>
          </p:nvGrpSpPr>
          <p:grpSpPr>
            <a:xfrm>
              <a:off x="5017498" y="2747903"/>
              <a:ext cx="414222" cy="414222"/>
              <a:chOff x="6385592" y="3995586"/>
              <a:chExt cx="601966" cy="601966"/>
            </a:xfrm>
          </p:grpSpPr>
          <p:sp>
            <p:nvSpPr>
              <p:cNvPr id="242" name="Oval 467"/>
              <p:cNvSpPr>
                <a:spLocks noChangeArrowheads="1"/>
              </p:cNvSpPr>
              <p:nvPr/>
            </p:nvSpPr>
            <p:spPr bwMode="auto">
              <a:xfrm>
                <a:off x="6385592" y="3995586"/>
                <a:ext cx="601966" cy="601966"/>
              </a:xfrm>
              <a:prstGeom prst="ellipse">
                <a:avLst/>
              </a:prstGeom>
              <a:solidFill>
                <a:schemeClr val="bg2"/>
              </a:solidFill>
              <a:ln w="38100">
                <a:solidFill>
                  <a:schemeClr val="accent4"/>
                </a:solidFill>
                <a:round/>
                <a:headEnd/>
                <a:tailEnd/>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sp>
            <p:nvSpPr>
              <p:cNvPr id="243" name="Freeform 468"/>
              <p:cNvSpPr>
                <a:spLocks/>
              </p:cNvSpPr>
              <p:nvPr/>
            </p:nvSpPr>
            <p:spPr bwMode="auto">
              <a:xfrm>
                <a:off x="6498405" y="4172739"/>
                <a:ext cx="377220" cy="214170"/>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000000"/>
                  </a:solidFill>
                  <a:latin typeface="Arial"/>
                </a:endParaRPr>
              </a:p>
            </p:txBody>
          </p:sp>
        </p:grpSp>
        <p:cxnSp>
          <p:nvCxnSpPr>
            <p:cNvPr id="186" name="Straight Arrow Connector 185"/>
            <p:cNvCxnSpPr/>
            <p:nvPr/>
          </p:nvCxnSpPr>
          <p:spPr>
            <a:xfrm>
              <a:off x="5224609" y="1701485"/>
              <a:ext cx="0" cy="1044000"/>
            </a:xfrm>
            <a:prstGeom prst="straightConnector1">
              <a:avLst/>
            </a:prstGeom>
            <a:ln w="38100">
              <a:solidFill>
                <a:schemeClr val="bg2"/>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865390" y="1727448"/>
            <a:ext cx="751172" cy="633237"/>
            <a:chOff x="544891" y="1826858"/>
            <a:chExt cx="751172" cy="633237"/>
          </a:xfrm>
        </p:grpSpPr>
        <p:grpSp>
          <p:nvGrpSpPr>
            <p:cNvPr id="112" name="Group 111"/>
            <p:cNvGrpSpPr/>
            <p:nvPr/>
          </p:nvGrpSpPr>
          <p:grpSpPr>
            <a:xfrm>
              <a:off x="577033" y="1826858"/>
              <a:ext cx="693710" cy="393860"/>
              <a:chOff x="860784" y="1896902"/>
              <a:chExt cx="1049732" cy="595994"/>
            </a:xfrm>
          </p:grpSpPr>
          <p:sp>
            <p:nvSpPr>
              <p:cNvPr id="113"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ln>
                    <a:solidFill>
                      <a:srgbClr val="FFFFFF"/>
                    </a:solidFill>
                  </a:ln>
                  <a:solidFill>
                    <a:srgbClr val="FFFFFF"/>
                  </a:solidFill>
                  <a:latin typeface="Arial"/>
                </a:endParaRPr>
              </a:p>
            </p:txBody>
          </p:sp>
          <p:sp>
            <p:nvSpPr>
              <p:cNvPr id="115"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AWS</a:t>
                </a:r>
              </a:p>
            </p:txBody>
          </p:sp>
        </p:grpSp>
        <p:sp>
          <p:nvSpPr>
            <p:cNvPr id="252" name="TextBox 251"/>
            <p:cNvSpPr txBox="1"/>
            <p:nvPr/>
          </p:nvSpPr>
          <p:spPr>
            <a:xfrm>
              <a:off x="544891" y="2306206"/>
              <a:ext cx="751172" cy="153889"/>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Arial"/>
                </a:rPr>
                <a:t>AWS Cloud</a:t>
              </a:r>
            </a:p>
          </p:txBody>
        </p:sp>
      </p:grpSp>
      <p:grpSp>
        <p:nvGrpSpPr>
          <p:cNvPr id="8" name="Group 7"/>
          <p:cNvGrpSpPr/>
          <p:nvPr/>
        </p:nvGrpSpPr>
        <p:grpSpPr>
          <a:xfrm>
            <a:off x="769292" y="3349196"/>
            <a:ext cx="943369" cy="995050"/>
            <a:chOff x="448793" y="3448606"/>
            <a:chExt cx="943369" cy="995050"/>
          </a:xfrm>
        </p:grpSpPr>
        <p:pic>
          <p:nvPicPr>
            <p:cNvPr id="254" name="Picture 253" descr="CloudFormati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65" y="3448606"/>
              <a:ext cx="623825" cy="623825"/>
            </a:xfrm>
            <a:prstGeom prst="rect">
              <a:avLst/>
            </a:prstGeom>
          </p:spPr>
        </p:pic>
        <p:sp>
          <p:nvSpPr>
            <p:cNvPr id="255" name="TextBox 254"/>
            <p:cNvSpPr txBox="1"/>
            <p:nvPr/>
          </p:nvSpPr>
          <p:spPr>
            <a:xfrm>
              <a:off x="448793" y="4135879"/>
              <a:ext cx="943369" cy="307777"/>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Arial"/>
                </a:rPr>
                <a:t>AWS </a:t>
              </a:r>
              <a:r>
                <a:rPr lang="en-US" sz="1000" dirty="0" err="1">
                  <a:solidFill>
                    <a:srgbClr val="000000"/>
                  </a:solidFill>
                  <a:latin typeface="Arial"/>
                </a:rPr>
                <a:t>CloudFormation</a:t>
              </a:r>
              <a:endParaRPr lang="en-US" sz="1000" dirty="0">
                <a:solidFill>
                  <a:srgbClr val="000000"/>
                </a:solidFill>
                <a:latin typeface="Arial"/>
              </a:endParaRPr>
            </a:p>
          </p:txBody>
        </p:sp>
      </p:grpSp>
      <p:grpSp>
        <p:nvGrpSpPr>
          <p:cNvPr id="7" name="Group 6"/>
          <p:cNvGrpSpPr/>
          <p:nvPr/>
        </p:nvGrpSpPr>
        <p:grpSpPr>
          <a:xfrm>
            <a:off x="696084" y="2411131"/>
            <a:ext cx="1089785" cy="835004"/>
            <a:chOff x="375585" y="2510541"/>
            <a:chExt cx="1089785" cy="835004"/>
          </a:xfrm>
        </p:grpSpPr>
        <p:pic>
          <p:nvPicPr>
            <p:cNvPr id="257" name="Picture 256" descr="CloudFormation-Tempat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509" y="2510541"/>
              <a:ext cx="691937" cy="691936"/>
            </a:xfrm>
            <a:prstGeom prst="rect">
              <a:avLst/>
            </a:prstGeom>
          </p:spPr>
        </p:pic>
        <p:sp>
          <p:nvSpPr>
            <p:cNvPr id="258" name="TextBox 257"/>
            <p:cNvSpPr txBox="1"/>
            <p:nvPr/>
          </p:nvSpPr>
          <p:spPr>
            <a:xfrm>
              <a:off x="375585" y="3191656"/>
              <a:ext cx="1089785" cy="153889"/>
            </a:xfrm>
            <a:prstGeom prst="rect">
              <a:avLst/>
            </a:prstGeom>
            <a:noFill/>
          </p:spPr>
          <p:txBody>
            <a:bodyPr wrap="square" lIns="0" tIns="0" rIns="0" bIns="0" rtlCol="0">
              <a:spAutoFit/>
            </a:bodyPr>
            <a:lstStyle/>
            <a:p>
              <a:pPr algn="ctr" fontAlgn="auto">
                <a:spcBef>
                  <a:spcPts val="0"/>
                </a:spcBef>
                <a:spcAft>
                  <a:spcPts val="0"/>
                </a:spcAft>
              </a:pPr>
              <a:r>
                <a:rPr lang="en-US" sz="1000" dirty="0">
                  <a:solidFill>
                    <a:srgbClr val="000000"/>
                  </a:solidFill>
                  <a:latin typeface="Helvetica Neue"/>
                  <a:cs typeface="Helvetica Neue"/>
                </a:rPr>
                <a:t>CF template </a:t>
              </a:r>
              <a:r>
                <a:rPr lang="en-US" sz="1000" dirty="0" err="1">
                  <a:solidFill>
                    <a:srgbClr val="000000"/>
                  </a:solidFill>
                  <a:latin typeface="Helvetica Neue"/>
                  <a:cs typeface="Helvetica Neue"/>
                </a:rPr>
                <a:t>json</a:t>
              </a:r>
              <a:endParaRPr lang="en-US" sz="1000" dirty="0">
                <a:solidFill>
                  <a:srgbClr val="000000"/>
                </a:solidFill>
                <a:latin typeface="Helvetica Neue"/>
                <a:cs typeface="Helvetica Neue"/>
              </a:endParaRPr>
            </a:p>
          </p:txBody>
        </p:sp>
      </p:grpSp>
      <p:sp>
        <p:nvSpPr>
          <p:cNvPr id="17" name="Footer Placeholder 16"/>
          <p:cNvSpPr>
            <a:spLocks noGrp="1"/>
          </p:cNvSpPr>
          <p:nvPr>
            <p:ph type="ftr" sz="quarter" idx="13"/>
          </p:nvPr>
        </p:nvSpPr>
        <p:spPr/>
        <p:txBody>
          <a:bodyPr/>
          <a:lstStyle/>
          <a:p>
            <a:r>
              <a:rPr>
                <a:solidFill>
                  <a:srgbClr val="FFFFFF"/>
                </a:solidFill>
              </a:rPr>
              <a:t>Copyright © 2015 Accenture  All rights reserved.</a:t>
            </a:r>
            <a:endParaRPr dirty="0">
              <a:solidFill>
                <a:srgbClr val="FFFFFF"/>
              </a:solidFill>
            </a:endParaRPr>
          </a:p>
        </p:txBody>
      </p:sp>
      <p:sp>
        <p:nvSpPr>
          <p:cNvPr id="20" name="Slide Number Placeholder 19"/>
          <p:cNvSpPr>
            <a:spLocks noGrp="1"/>
          </p:cNvSpPr>
          <p:nvPr>
            <p:ph type="sldNum" sz="quarter" idx="12"/>
          </p:nvPr>
        </p:nvSpPr>
        <p:spPr/>
        <p:txBody>
          <a:bodyPr/>
          <a:lstStyle/>
          <a:p>
            <a:pPr>
              <a:defRPr/>
            </a:pPr>
            <a:r>
              <a:rPr lang="en-US">
                <a:solidFill>
                  <a:srgbClr val="FFFFFF"/>
                </a:solidFill>
              </a:rPr>
              <a:t>Page </a:t>
            </a:r>
            <a:fld id="{90CBDC3A-D49F-4631-A8C7-55D59B33E5FA}" type="slidenum">
              <a:rPr lang="en-US" smtClean="0">
                <a:solidFill>
                  <a:srgbClr val="FFFFFF"/>
                </a:solidFill>
              </a:rPr>
              <a:pPr>
                <a:defRPr/>
              </a:pPr>
              <a:t>18</a:t>
            </a:fld>
            <a:endParaRPr lang="en-US" dirty="0">
              <a:solidFill>
                <a:srgbClr val="FFFFFF"/>
              </a:solidFill>
            </a:endParaRPr>
          </a:p>
        </p:txBody>
      </p:sp>
      <p:grpSp>
        <p:nvGrpSpPr>
          <p:cNvPr id="6" name="Group 5"/>
          <p:cNvGrpSpPr/>
          <p:nvPr/>
        </p:nvGrpSpPr>
        <p:grpSpPr>
          <a:xfrm>
            <a:off x="2435959" y="2158366"/>
            <a:ext cx="5458454" cy="3748927"/>
            <a:chOff x="2385332" y="2229844"/>
            <a:chExt cx="5458454" cy="3748927"/>
          </a:xfrm>
        </p:grpSpPr>
        <p:sp>
          <p:nvSpPr>
            <p:cNvPr id="122" name="Rounded Rectangle 121"/>
            <p:cNvSpPr/>
            <p:nvPr/>
          </p:nvSpPr>
          <p:spPr>
            <a:xfrm>
              <a:off x="2385332" y="2450771"/>
              <a:ext cx="5458454" cy="3528000"/>
            </a:xfrm>
            <a:prstGeom prst="roundRect">
              <a:avLst>
                <a:gd name="adj" fmla="val 5765"/>
              </a:avLst>
            </a:prstGeom>
            <a:noFill/>
            <a:ln w="3810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fontAlgn="auto">
                <a:spcBef>
                  <a:spcPts val="0"/>
                </a:spcBef>
                <a:spcAft>
                  <a:spcPts val="0"/>
                </a:spcAft>
              </a:pPr>
              <a:endParaRPr lang="en-US" sz="1200" dirty="0">
                <a:solidFill>
                  <a:srgbClr val="778888"/>
                </a:solidFill>
              </a:endParaRPr>
            </a:p>
          </p:txBody>
        </p:sp>
        <p:grpSp>
          <p:nvGrpSpPr>
            <p:cNvPr id="103" name="Group 102"/>
            <p:cNvGrpSpPr/>
            <p:nvPr/>
          </p:nvGrpSpPr>
          <p:grpSpPr>
            <a:xfrm>
              <a:off x="2603781" y="2229844"/>
              <a:ext cx="693710" cy="393860"/>
              <a:chOff x="860784" y="1896902"/>
              <a:chExt cx="1049732" cy="595994"/>
            </a:xfrm>
          </p:grpSpPr>
          <p:sp>
            <p:nvSpPr>
              <p:cNvPr id="104"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pPr>
                <a:endParaRPr lang="en-US" sz="1400" dirty="0">
                  <a:solidFill>
                    <a:srgbClr val="FFFFFF"/>
                  </a:solidFill>
                  <a:latin typeface="Arial"/>
                </a:endParaRPr>
              </a:p>
            </p:txBody>
          </p:sp>
          <p:sp>
            <p:nvSpPr>
              <p:cNvPr id="105"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5"/>
              </a:solidFill>
              <a:ln w="57150">
                <a:noFill/>
              </a:ln>
              <a:extLst/>
            </p:spPr>
            <p:txBody>
              <a:bodyPr vert="horz" wrap="square" lIns="91440" tIns="144000" rIns="91440" bIns="45720" numCol="1" anchor="ctr" anchorCtr="0" compatLnSpc="1">
                <a:prstTxWarp prst="textNoShape">
                  <a:avLst/>
                </a:prstTxWarp>
              </a:bodyPr>
              <a:lstStyle/>
              <a:p>
                <a:pPr algn="ctr" fontAlgn="auto">
                  <a:spcBef>
                    <a:spcPts val="0"/>
                  </a:spcBef>
                  <a:spcAft>
                    <a:spcPts val="0"/>
                  </a:spcAft>
                </a:pPr>
                <a:r>
                  <a:rPr lang="en-US" sz="1400" b="1" dirty="0">
                    <a:solidFill>
                      <a:srgbClr val="FFFFFF"/>
                    </a:solidFill>
                    <a:latin typeface="Arial"/>
                  </a:rPr>
                  <a:t>VPC</a:t>
                </a:r>
              </a:p>
            </p:txBody>
          </p:sp>
        </p:grpSp>
      </p:grpSp>
      <p:sp>
        <p:nvSpPr>
          <p:cNvPr id="63" name="Rectangle 62"/>
          <p:cNvSpPr/>
          <p:nvPr/>
        </p:nvSpPr>
        <p:spPr>
          <a:xfrm>
            <a:off x="3091718" y="3783871"/>
            <a:ext cx="2240948" cy="1510162"/>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Single ADOP VM</a:t>
            </a:r>
          </a:p>
        </p:txBody>
      </p:sp>
      <p:cxnSp>
        <p:nvCxnSpPr>
          <p:cNvPr id="14" name="Straight Arrow Connector 13"/>
          <p:cNvCxnSpPr/>
          <p:nvPr/>
        </p:nvCxnSpPr>
        <p:spPr>
          <a:xfrm flipV="1">
            <a:off x="4534657" y="3581313"/>
            <a:ext cx="1100413" cy="828030"/>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3193" y="3349196"/>
            <a:ext cx="1557517" cy="261610"/>
          </a:xfrm>
          <a:prstGeom prst="rect">
            <a:avLst/>
          </a:prstGeom>
          <a:noFill/>
        </p:spPr>
        <p:txBody>
          <a:bodyPr wrap="square" rtlCol="0">
            <a:spAutoFit/>
          </a:bodyPr>
          <a:lstStyle/>
          <a:p>
            <a:r>
              <a:rPr lang="en-GB" sz="1100" dirty="0">
                <a:solidFill>
                  <a:srgbClr val="778888"/>
                </a:solidFill>
              </a:rPr>
              <a:t>ADOP Provisioning</a:t>
            </a:r>
          </a:p>
        </p:txBody>
      </p:sp>
      <p:grpSp>
        <p:nvGrpSpPr>
          <p:cNvPr id="225" name="Group 224"/>
          <p:cNvGrpSpPr/>
          <p:nvPr/>
        </p:nvGrpSpPr>
        <p:grpSpPr>
          <a:xfrm>
            <a:off x="3109787" y="3604343"/>
            <a:ext cx="2303614" cy="1778411"/>
            <a:chOff x="3418571" y="3581313"/>
            <a:chExt cx="2328645" cy="1758060"/>
          </a:xfrm>
        </p:grpSpPr>
        <p:grpSp>
          <p:nvGrpSpPr>
            <p:cNvPr id="224" name="Group 223"/>
            <p:cNvGrpSpPr/>
            <p:nvPr/>
          </p:nvGrpSpPr>
          <p:grpSpPr>
            <a:xfrm>
              <a:off x="3418571" y="4423421"/>
              <a:ext cx="810805" cy="908021"/>
              <a:chOff x="-1200717" y="5461893"/>
              <a:chExt cx="810805" cy="908021"/>
            </a:xfrm>
          </p:grpSpPr>
          <p:pic>
            <p:nvPicPr>
              <p:cNvPr id="23"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0717" y="5461893"/>
                <a:ext cx="810805" cy="810805"/>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1160924" y="6108304"/>
                <a:ext cx="713955" cy="261610"/>
              </a:xfrm>
              <a:prstGeom prst="rect">
                <a:avLst/>
              </a:prstGeom>
              <a:noFill/>
            </p:spPr>
            <p:txBody>
              <a:bodyPr wrap="square" rtlCol="0">
                <a:spAutoFit/>
              </a:bodyPr>
              <a:lstStyle/>
              <a:p>
                <a:r>
                  <a:rPr lang="en-GB" sz="1050" dirty="0">
                    <a:solidFill>
                      <a:srgbClr val="778888"/>
                    </a:solidFill>
                  </a:rPr>
                  <a:t>Gerrit</a:t>
                </a:r>
              </a:p>
            </p:txBody>
          </p:sp>
        </p:grpSp>
        <p:grpSp>
          <p:nvGrpSpPr>
            <p:cNvPr id="31" name="Group 30"/>
            <p:cNvGrpSpPr/>
            <p:nvPr/>
          </p:nvGrpSpPr>
          <p:grpSpPr>
            <a:xfrm>
              <a:off x="4151081" y="4410129"/>
              <a:ext cx="810805" cy="929244"/>
              <a:chOff x="-1431978" y="4190234"/>
              <a:chExt cx="810805" cy="929244"/>
            </a:xfrm>
          </p:grpSpPr>
          <p:sp>
            <p:nvSpPr>
              <p:cNvPr id="74" name="TextBox 73"/>
              <p:cNvSpPr txBox="1"/>
              <p:nvPr/>
            </p:nvSpPr>
            <p:spPr>
              <a:xfrm>
                <a:off x="-1335128" y="4857868"/>
                <a:ext cx="713955" cy="261610"/>
              </a:xfrm>
              <a:prstGeom prst="rect">
                <a:avLst/>
              </a:prstGeom>
              <a:noFill/>
            </p:spPr>
            <p:txBody>
              <a:bodyPr wrap="square" rtlCol="0">
                <a:spAutoFit/>
              </a:bodyPr>
              <a:lstStyle/>
              <a:p>
                <a:r>
                  <a:rPr lang="en-GB" sz="1050" dirty="0">
                    <a:solidFill>
                      <a:srgbClr val="778888"/>
                    </a:solidFill>
                  </a:rPr>
                  <a:t>ELK</a:t>
                </a:r>
              </a:p>
            </p:txBody>
          </p:sp>
          <p:pic>
            <p:nvPicPr>
              <p:cNvPr id="80"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1978" y="4190234"/>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3418571" y="3581313"/>
              <a:ext cx="810805" cy="941610"/>
              <a:chOff x="-1458301" y="4223881"/>
              <a:chExt cx="810805" cy="941610"/>
            </a:xfrm>
          </p:grpSpPr>
          <p:sp>
            <p:nvSpPr>
              <p:cNvPr id="76" name="TextBox 75"/>
              <p:cNvSpPr txBox="1"/>
              <p:nvPr/>
            </p:nvSpPr>
            <p:spPr>
              <a:xfrm>
                <a:off x="-1458301" y="4903881"/>
                <a:ext cx="713955" cy="261610"/>
              </a:xfrm>
              <a:prstGeom prst="rect">
                <a:avLst/>
              </a:prstGeom>
              <a:noFill/>
            </p:spPr>
            <p:txBody>
              <a:bodyPr wrap="square" rtlCol="0">
                <a:spAutoFit/>
              </a:bodyPr>
              <a:lstStyle/>
              <a:p>
                <a:r>
                  <a:rPr lang="en-GB" sz="1050" dirty="0">
                    <a:solidFill>
                      <a:srgbClr val="778888"/>
                    </a:solidFill>
                  </a:rPr>
                  <a:t>Nexus</a:t>
                </a:r>
              </a:p>
            </p:txBody>
          </p:sp>
          <p:pic>
            <p:nvPicPr>
              <p:cNvPr id="81"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58301" y="4223881"/>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4889719" y="4396201"/>
              <a:ext cx="810805" cy="937048"/>
              <a:chOff x="-1414025" y="2985670"/>
              <a:chExt cx="810805" cy="937048"/>
            </a:xfrm>
          </p:grpSpPr>
          <p:sp>
            <p:nvSpPr>
              <p:cNvPr id="77" name="TextBox 76"/>
              <p:cNvSpPr txBox="1"/>
              <p:nvPr/>
            </p:nvSpPr>
            <p:spPr>
              <a:xfrm>
                <a:off x="-1414025" y="3661108"/>
                <a:ext cx="713955" cy="261610"/>
              </a:xfrm>
              <a:prstGeom prst="rect">
                <a:avLst/>
              </a:prstGeom>
              <a:noFill/>
            </p:spPr>
            <p:txBody>
              <a:bodyPr wrap="square" rtlCol="0">
                <a:spAutoFit/>
              </a:bodyPr>
              <a:lstStyle/>
              <a:p>
                <a:r>
                  <a:rPr lang="en-GB" sz="1050" dirty="0">
                    <a:solidFill>
                      <a:srgbClr val="778888"/>
                    </a:solidFill>
                  </a:rPr>
                  <a:t>Sonar</a:t>
                </a:r>
              </a:p>
            </p:txBody>
          </p:sp>
          <p:pic>
            <p:nvPicPr>
              <p:cNvPr id="82"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4025" y="2985670"/>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4158012" y="3601664"/>
              <a:ext cx="810805" cy="922317"/>
              <a:chOff x="-1298099" y="2303387"/>
              <a:chExt cx="810805" cy="922317"/>
            </a:xfrm>
          </p:grpSpPr>
          <p:sp>
            <p:nvSpPr>
              <p:cNvPr id="78" name="TextBox 77"/>
              <p:cNvSpPr txBox="1"/>
              <p:nvPr/>
            </p:nvSpPr>
            <p:spPr>
              <a:xfrm>
                <a:off x="-1298099" y="2964094"/>
                <a:ext cx="713955" cy="261610"/>
              </a:xfrm>
              <a:prstGeom prst="rect">
                <a:avLst/>
              </a:prstGeom>
              <a:noFill/>
            </p:spPr>
            <p:txBody>
              <a:bodyPr wrap="square" rtlCol="0">
                <a:spAutoFit/>
              </a:bodyPr>
              <a:lstStyle/>
              <a:p>
                <a:r>
                  <a:rPr lang="en-GB" sz="1050" dirty="0">
                    <a:solidFill>
                      <a:srgbClr val="778888"/>
                    </a:solidFill>
                  </a:rPr>
                  <a:t>Nginx</a:t>
                </a:r>
              </a:p>
            </p:txBody>
          </p:sp>
          <p:pic>
            <p:nvPicPr>
              <p:cNvPr id="83"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8099" y="2303387"/>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4931513" y="3610949"/>
              <a:ext cx="815703" cy="931547"/>
              <a:chOff x="-1291120" y="908303"/>
              <a:chExt cx="815703" cy="931547"/>
            </a:xfrm>
          </p:grpSpPr>
          <p:sp>
            <p:nvSpPr>
              <p:cNvPr id="79" name="TextBox 78"/>
              <p:cNvSpPr txBox="1"/>
              <p:nvPr/>
            </p:nvSpPr>
            <p:spPr>
              <a:xfrm>
                <a:off x="-1291120" y="1578240"/>
                <a:ext cx="713955" cy="261610"/>
              </a:xfrm>
              <a:prstGeom prst="rect">
                <a:avLst/>
              </a:prstGeom>
              <a:noFill/>
            </p:spPr>
            <p:txBody>
              <a:bodyPr wrap="square" rtlCol="0">
                <a:spAutoFit/>
              </a:bodyPr>
              <a:lstStyle/>
              <a:p>
                <a:r>
                  <a:rPr lang="en-GB" sz="1050" dirty="0">
                    <a:solidFill>
                      <a:srgbClr val="778888"/>
                    </a:solidFill>
                  </a:rPr>
                  <a:t>Jenkins</a:t>
                </a:r>
              </a:p>
            </p:txBody>
          </p:sp>
          <p:pic>
            <p:nvPicPr>
              <p:cNvPr id="84" name="Picture 2" descr="http://blog.xebialabs.com/wp-content/uploads/2015/09/dock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6222" y="908303"/>
                <a:ext cx="810805" cy="81080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p:cNvGrpSpPr/>
          <p:nvPr/>
        </p:nvGrpSpPr>
        <p:grpSpPr>
          <a:xfrm>
            <a:off x="5222455" y="4220139"/>
            <a:ext cx="2130021" cy="716029"/>
            <a:chOff x="5127710" y="4267624"/>
            <a:chExt cx="2130021" cy="716029"/>
          </a:xfrm>
        </p:grpSpPr>
        <p:sp>
          <p:nvSpPr>
            <p:cNvPr id="97" name="TextBox 96"/>
            <p:cNvSpPr txBox="1"/>
            <p:nvPr/>
          </p:nvSpPr>
          <p:spPr>
            <a:xfrm>
              <a:off x="5700214" y="4722043"/>
              <a:ext cx="1557517" cy="261610"/>
            </a:xfrm>
            <a:prstGeom prst="rect">
              <a:avLst/>
            </a:prstGeom>
            <a:noFill/>
          </p:spPr>
          <p:txBody>
            <a:bodyPr wrap="square" rtlCol="0">
              <a:spAutoFit/>
            </a:bodyPr>
            <a:lstStyle/>
            <a:p>
              <a:r>
                <a:rPr lang="en-GB" sz="1100" dirty="0">
                  <a:solidFill>
                    <a:srgbClr val="778888"/>
                  </a:solidFill>
                </a:rPr>
                <a:t>Platform Extensions</a:t>
              </a:r>
            </a:p>
          </p:txBody>
        </p:sp>
        <p:cxnSp>
          <p:nvCxnSpPr>
            <p:cNvPr id="101" name="Straight Arrow Connector 100"/>
            <p:cNvCxnSpPr/>
            <p:nvPr/>
          </p:nvCxnSpPr>
          <p:spPr>
            <a:xfrm>
              <a:off x="5127710" y="4267624"/>
              <a:ext cx="1165230" cy="463007"/>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5279769" y="3881543"/>
            <a:ext cx="1621528" cy="261610"/>
            <a:chOff x="5307896" y="3842216"/>
            <a:chExt cx="1621528" cy="261610"/>
          </a:xfrm>
        </p:grpSpPr>
        <p:cxnSp>
          <p:nvCxnSpPr>
            <p:cNvPr id="93" name="Straight Arrow Connector 92"/>
            <p:cNvCxnSpPr/>
            <p:nvPr/>
          </p:nvCxnSpPr>
          <p:spPr>
            <a:xfrm flipV="1">
              <a:off x="5307896" y="4086578"/>
              <a:ext cx="1009902" cy="6679"/>
            </a:xfrm>
            <a:prstGeom prst="straightConnector1">
              <a:avLst/>
            </a:prstGeom>
            <a:ln w="19050">
              <a:solidFill>
                <a:srgbClr val="00A00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371907" y="3842216"/>
              <a:ext cx="1557517" cy="261610"/>
            </a:xfrm>
            <a:prstGeom prst="rect">
              <a:avLst/>
            </a:prstGeom>
            <a:noFill/>
          </p:spPr>
          <p:txBody>
            <a:bodyPr wrap="square" rtlCol="0">
              <a:spAutoFit/>
            </a:bodyPr>
            <a:lstStyle/>
            <a:p>
              <a:r>
                <a:rPr lang="en-GB" sz="1100" dirty="0">
                  <a:solidFill>
                    <a:srgbClr val="778888"/>
                  </a:solidFill>
                </a:rPr>
                <a:t>Load Cartridge</a:t>
              </a:r>
            </a:p>
          </p:txBody>
        </p:sp>
      </p:grpSp>
      <p:sp>
        <p:nvSpPr>
          <p:cNvPr id="106" name="Rectangle 105"/>
          <p:cNvSpPr/>
          <p:nvPr/>
        </p:nvSpPr>
        <p:spPr>
          <a:xfrm>
            <a:off x="6426796" y="3712732"/>
            <a:ext cx="824390" cy="743468"/>
          </a:xfrm>
          <a:prstGeom prst="rect">
            <a:avLst/>
          </a:prstGeom>
          <a:solidFill>
            <a:schemeClr val="accent2"/>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spcBef>
                <a:spcPts val="0"/>
              </a:spcBef>
              <a:spcAft>
                <a:spcPts val="0"/>
              </a:spcAft>
            </a:pPr>
            <a:r>
              <a:rPr lang="en-GB" sz="1000" dirty="0">
                <a:solidFill>
                  <a:srgbClr val="FFFFFF"/>
                </a:solidFill>
              </a:rPr>
              <a:t>Tomcat</a:t>
            </a:r>
          </a:p>
          <a:p>
            <a:pPr algn="ctr" fontAlgn="auto">
              <a:spcBef>
                <a:spcPts val="0"/>
              </a:spcBef>
              <a:spcAft>
                <a:spcPts val="0"/>
              </a:spcAft>
            </a:pPr>
            <a:r>
              <a:rPr lang="en-GB" sz="1000" dirty="0">
                <a:solidFill>
                  <a:srgbClr val="FFFFFF"/>
                </a:solidFill>
              </a:rPr>
              <a:t>Environment</a:t>
            </a:r>
          </a:p>
        </p:txBody>
      </p:sp>
      <p:sp>
        <p:nvSpPr>
          <p:cNvPr id="64" name="Rectangle 63"/>
          <p:cNvSpPr/>
          <p:nvPr/>
        </p:nvSpPr>
        <p:spPr>
          <a:xfrm>
            <a:off x="3101778" y="4794002"/>
            <a:ext cx="2240948" cy="207624"/>
          </a:xfrm>
          <a:prstGeom prst="rect">
            <a:avLst/>
          </a:prstGeom>
          <a:no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b"/>
          <a:lstStyle/>
          <a:p>
            <a:pPr algn="ctr" fontAlgn="auto">
              <a:spcBef>
                <a:spcPts val="0"/>
              </a:spcBef>
              <a:spcAft>
                <a:spcPts val="0"/>
              </a:spcAft>
            </a:pPr>
            <a:r>
              <a:rPr lang="en-GB" sz="1000" dirty="0" err="1">
                <a:solidFill>
                  <a:srgbClr val="FFFFFF"/>
                </a:solidFill>
              </a:rPr>
              <a:t>CloudInit</a:t>
            </a:r>
            <a:endParaRPr lang="en-GB" sz="1000" dirty="0">
              <a:solidFill>
                <a:srgbClr val="FFFFFF"/>
              </a:solidFill>
            </a:endParaRPr>
          </a:p>
        </p:txBody>
      </p:sp>
    </p:spTree>
    <p:extLst>
      <p:ext uri="{BB962C8B-B14F-4D97-AF65-F5344CB8AC3E}">
        <p14:creationId xmlns:p14="http://schemas.microsoft.com/office/powerpoint/2010/main" val="80401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53" presetClass="entr" presetSubtype="16" fill="hold" nodeType="afterEffect">
                                  <p:stCondLst>
                                    <p:cond delay="15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childTnLst>
                          </p:cTn>
                        </p:par>
                        <p:par>
                          <p:cTn id="14" fill="hold">
                            <p:stCondLst>
                              <p:cond delay="950"/>
                            </p:stCondLst>
                            <p:childTnLst>
                              <p:par>
                                <p:cTn id="15" presetID="6" presetClass="emph" presetSubtype="0" autoRev="1" fill="hold" nodeType="afterEffect">
                                  <p:stCondLst>
                                    <p:cond delay="150"/>
                                  </p:stCondLst>
                                  <p:childTnLst>
                                    <p:animScale>
                                      <p:cBhvr>
                                        <p:cTn id="16" dur="100" fill="hold"/>
                                        <p:tgtEl>
                                          <p:spTgt spid="4"/>
                                        </p:tgtEl>
                                      </p:cBhvr>
                                      <p:by x="110000" y="110000"/>
                                    </p:animScale>
                                  </p:childTnLst>
                                </p:cTn>
                              </p:par>
                            </p:childTnLst>
                          </p:cTn>
                        </p:par>
                        <p:par>
                          <p:cTn id="17" fill="hold">
                            <p:stCondLst>
                              <p:cond delay="1300"/>
                            </p:stCondLst>
                            <p:childTnLst>
                              <p:par>
                                <p:cTn id="18" presetID="53" presetClass="entr" presetSubtype="16" fill="hold" nodeType="afterEffect">
                                  <p:stCondLst>
                                    <p:cond delay="150"/>
                                  </p:stCondLst>
                                  <p:childTnLst>
                                    <p:set>
                                      <p:cBhvr>
                                        <p:cTn id="19" dur="1" fill="hold">
                                          <p:stCondLst>
                                            <p:cond delay="0"/>
                                          </p:stCondLst>
                                        </p:cTn>
                                        <p:tgtEl>
                                          <p:spTgt spid="7"/>
                                        </p:tgtEl>
                                        <p:attrNameLst>
                                          <p:attrName>style.visibility</p:attrName>
                                        </p:attrNameLst>
                                      </p:cBhvr>
                                      <p:to>
                                        <p:strVal val="visible"/>
                                      </p:to>
                                    </p:set>
                                    <p:anim calcmode="lin" valueType="num">
                                      <p:cBhvr>
                                        <p:cTn id="20" dur="300" fill="hold"/>
                                        <p:tgtEl>
                                          <p:spTgt spid="7"/>
                                        </p:tgtEl>
                                        <p:attrNameLst>
                                          <p:attrName>ppt_w</p:attrName>
                                        </p:attrNameLst>
                                      </p:cBhvr>
                                      <p:tavLst>
                                        <p:tav tm="0">
                                          <p:val>
                                            <p:fltVal val="0"/>
                                          </p:val>
                                        </p:tav>
                                        <p:tav tm="100000">
                                          <p:val>
                                            <p:strVal val="#ppt_w"/>
                                          </p:val>
                                        </p:tav>
                                      </p:tavLst>
                                    </p:anim>
                                    <p:anim calcmode="lin" valueType="num">
                                      <p:cBhvr>
                                        <p:cTn id="21" dur="300" fill="hold"/>
                                        <p:tgtEl>
                                          <p:spTgt spid="7"/>
                                        </p:tgtEl>
                                        <p:attrNameLst>
                                          <p:attrName>ppt_h</p:attrName>
                                        </p:attrNameLst>
                                      </p:cBhvr>
                                      <p:tavLst>
                                        <p:tav tm="0">
                                          <p:val>
                                            <p:fltVal val="0"/>
                                          </p:val>
                                        </p:tav>
                                        <p:tav tm="100000">
                                          <p:val>
                                            <p:strVal val="#ppt_h"/>
                                          </p:val>
                                        </p:tav>
                                      </p:tavLst>
                                    </p:anim>
                                    <p:animEffect transition="in" filter="fade">
                                      <p:cBhvr>
                                        <p:cTn id="22" dur="300"/>
                                        <p:tgtEl>
                                          <p:spTgt spid="7"/>
                                        </p:tgtEl>
                                      </p:cBhvr>
                                    </p:animEffect>
                                  </p:childTnLst>
                                </p:cTn>
                              </p:par>
                            </p:childTnLst>
                          </p:cTn>
                        </p:par>
                        <p:par>
                          <p:cTn id="23" fill="hold">
                            <p:stCondLst>
                              <p:cond delay="1750"/>
                            </p:stCondLst>
                            <p:childTnLst>
                              <p:par>
                                <p:cTn id="24" presetID="6" presetClass="emph" presetSubtype="0" autoRev="1" fill="hold" nodeType="afterEffect">
                                  <p:stCondLst>
                                    <p:cond delay="150"/>
                                  </p:stCondLst>
                                  <p:childTnLst>
                                    <p:animScale>
                                      <p:cBhvr>
                                        <p:cTn id="25" dur="100" fill="hold"/>
                                        <p:tgtEl>
                                          <p:spTgt spid="7"/>
                                        </p:tgtEl>
                                      </p:cBhvr>
                                      <p:by x="110000" y="110000"/>
                                    </p:animScale>
                                  </p:childTnLst>
                                </p:cTn>
                              </p:par>
                            </p:childTnLst>
                          </p:cTn>
                        </p:par>
                        <p:par>
                          <p:cTn id="26" fill="hold">
                            <p:stCondLst>
                              <p:cond delay="2100"/>
                            </p:stCondLst>
                            <p:childTnLst>
                              <p:par>
                                <p:cTn id="27" presetID="53" presetClass="entr" presetSubtype="16" fill="hold" nodeType="afterEffect">
                                  <p:stCondLst>
                                    <p:cond delay="15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childTnLst>
                          </p:cTn>
                        </p:par>
                        <p:par>
                          <p:cTn id="32" fill="hold">
                            <p:stCondLst>
                              <p:cond delay="2550"/>
                            </p:stCondLst>
                            <p:childTnLst>
                              <p:par>
                                <p:cTn id="33" presetID="53" presetClass="entr" presetSubtype="16" fill="hold" nodeType="afterEffect">
                                  <p:stCondLst>
                                    <p:cond delay="1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childTnLst>
                          </p:cTn>
                        </p:par>
                        <p:par>
                          <p:cTn id="38" fill="hold">
                            <p:stCondLst>
                              <p:cond delay="3000"/>
                            </p:stCondLst>
                            <p:childTnLst>
                              <p:par>
                                <p:cTn id="39" presetID="6" presetClass="emph" presetSubtype="0" autoRev="1" fill="hold" nodeType="afterEffect">
                                  <p:stCondLst>
                                    <p:cond delay="150"/>
                                  </p:stCondLst>
                                  <p:childTnLst>
                                    <p:animScale>
                                      <p:cBhvr>
                                        <p:cTn id="40" dur="100" fill="hold"/>
                                        <p:tgtEl>
                                          <p:spTgt spid="10"/>
                                        </p:tgtEl>
                                      </p:cBhvr>
                                      <p:by x="110000" y="110000"/>
                                    </p:animScale>
                                  </p:childTnLst>
                                </p:cTn>
                              </p:par>
                            </p:childTnLst>
                          </p:cTn>
                        </p:par>
                        <p:par>
                          <p:cTn id="41" fill="hold">
                            <p:stCondLst>
                              <p:cond delay="3350"/>
                            </p:stCondLst>
                            <p:childTnLst>
                              <p:par>
                                <p:cTn id="42" presetID="53" presetClass="entr" presetSubtype="16" fill="hold" grpId="0" nodeType="afterEffect">
                                  <p:stCondLst>
                                    <p:cond delay="150"/>
                                  </p:stCondLst>
                                  <p:childTnLst>
                                    <p:set>
                                      <p:cBhvr>
                                        <p:cTn id="43" dur="1" fill="hold">
                                          <p:stCondLst>
                                            <p:cond delay="0"/>
                                          </p:stCondLst>
                                        </p:cTn>
                                        <p:tgtEl>
                                          <p:spTgt spid="110"/>
                                        </p:tgtEl>
                                        <p:attrNameLst>
                                          <p:attrName>style.visibility</p:attrName>
                                        </p:attrNameLst>
                                      </p:cBhvr>
                                      <p:to>
                                        <p:strVal val="visible"/>
                                      </p:to>
                                    </p:set>
                                    <p:anim calcmode="lin" valueType="num">
                                      <p:cBhvr>
                                        <p:cTn id="44" dur="300" fill="hold"/>
                                        <p:tgtEl>
                                          <p:spTgt spid="110"/>
                                        </p:tgtEl>
                                        <p:attrNameLst>
                                          <p:attrName>ppt_w</p:attrName>
                                        </p:attrNameLst>
                                      </p:cBhvr>
                                      <p:tavLst>
                                        <p:tav tm="0">
                                          <p:val>
                                            <p:fltVal val="0"/>
                                          </p:val>
                                        </p:tav>
                                        <p:tav tm="100000">
                                          <p:val>
                                            <p:strVal val="#ppt_w"/>
                                          </p:val>
                                        </p:tav>
                                      </p:tavLst>
                                    </p:anim>
                                    <p:anim calcmode="lin" valueType="num">
                                      <p:cBhvr>
                                        <p:cTn id="45" dur="300" fill="hold"/>
                                        <p:tgtEl>
                                          <p:spTgt spid="110"/>
                                        </p:tgtEl>
                                        <p:attrNameLst>
                                          <p:attrName>ppt_h</p:attrName>
                                        </p:attrNameLst>
                                      </p:cBhvr>
                                      <p:tavLst>
                                        <p:tav tm="0">
                                          <p:val>
                                            <p:fltVal val="0"/>
                                          </p:val>
                                        </p:tav>
                                        <p:tav tm="100000">
                                          <p:val>
                                            <p:strVal val="#ppt_h"/>
                                          </p:val>
                                        </p:tav>
                                      </p:tavLst>
                                    </p:anim>
                                    <p:animEffect transition="in" filter="fade">
                                      <p:cBhvr>
                                        <p:cTn id="46" dur="300"/>
                                        <p:tgtEl>
                                          <p:spTgt spid="110"/>
                                        </p:tgtEl>
                                      </p:cBhvr>
                                    </p:animEffect>
                                  </p:childTnLst>
                                </p:cTn>
                              </p:par>
                            </p:childTnLst>
                          </p:cTn>
                        </p:par>
                        <p:par>
                          <p:cTn id="47" fill="hold">
                            <p:stCondLst>
                              <p:cond delay="3800"/>
                            </p:stCondLst>
                            <p:childTnLst>
                              <p:par>
                                <p:cTn id="48" presetID="6" presetClass="emph" presetSubtype="0" autoRev="1" fill="hold" grpId="1" nodeType="afterEffect">
                                  <p:stCondLst>
                                    <p:cond delay="150"/>
                                  </p:stCondLst>
                                  <p:childTnLst>
                                    <p:animScale>
                                      <p:cBhvr>
                                        <p:cTn id="49" dur="100" fill="hold"/>
                                        <p:tgtEl>
                                          <p:spTgt spid="110"/>
                                        </p:tgtEl>
                                      </p:cBhvr>
                                      <p:by x="110000" y="110000"/>
                                    </p:animScale>
                                  </p:childTnLst>
                                </p:cTn>
                              </p:par>
                            </p:childTnLst>
                          </p:cTn>
                        </p:par>
                        <p:par>
                          <p:cTn id="50" fill="hold">
                            <p:stCondLst>
                              <p:cond delay="4150"/>
                            </p:stCondLst>
                            <p:childTnLst>
                              <p:par>
                                <p:cTn id="51" presetID="2" presetClass="entr" presetSubtype="4" fill="hold" nodeType="afterEffect">
                                  <p:stCondLst>
                                    <p:cond delay="15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par>
                          <p:cTn id="55" fill="hold">
                            <p:stCondLst>
                              <p:cond delay="4800"/>
                            </p:stCondLst>
                            <p:childTnLst>
                              <p:par>
                                <p:cTn id="56" presetID="2" presetClass="entr" presetSubtype="4" fill="hold" grpId="0" nodeType="afterEffect">
                                  <p:stCondLst>
                                    <p:cond delay="150"/>
                                  </p:stCondLst>
                                  <p:childTnLst>
                                    <p:set>
                                      <p:cBhvr>
                                        <p:cTn id="57" dur="1" fill="hold">
                                          <p:stCondLst>
                                            <p:cond delay="0"/>
                                          </p:stCondLst>
                                        </p:cTn>
                                        <p:tgtEl>
                                          <p:spTgt spid="214"/>
                                        </p:tgtEl>
                                        <p:attrNameLst>
                                          <p:attrName>style.visibility</p:attrName>
                                        </p:attrNameLst>
                                      </p:cBhvr>
                                      <p:to>
                                        <p:strVal val="visible"/>
                                      </p:to>
                                    </p:set>
                                    <p:anim calcmode="lin" valueType="num">
                                      <p:cBhvr additive="base">
                                        <p:cTn id="58" dur="500" fill="hold"/>
                                        <p:tgtEl>
                                          <p:spTgt spid="214"/>
                                        </p:tgtEl>
                                        <p:attrNameLst>
                                          <p:attrName>ppt_x</p:attrName>
                                        </p:attrNameLst>
                                      </p:cBhvr>
                                      <p:tavLst>
                                        <p:tav tm="0">
                                          <p:val>
                                            <p:strVal val="#ppt_x"/>
                                          </p:val>
                                        </p:tav>
                                        <p:tav tm="100000">
                                          <p:val>
                                            <p:strVal val="#ppt_x"/>
                                          </p:val>
                                        </p:tav>
                                      </p:tavLst>
                                    </p:anim>
                                    <p:anim calcmode="lin" valueType="num">
                                      <p:cBhvr additive="base">
                                        <p:cTn id="59" dur="500" fill="hold"/>
                                        <p:tgtEl>
                                          <p:spTgt spid="214"/>
                                        </p:tgtEl>
                                        <p:attrNameLst>
                                          <p:attrName>ppt_y</p:attrName>
                                        </p:attrNameLst>
                                      </p:cBhvr>
                                      <p:tavLst>
                                        <p:tav tm="0">
                                          <p:val>
                                            <p:strVal val="1+#ppt_h/2"/>
                                          </p:val>
                                        </p:tav>
                                        <p:tav tm="100000">
                                          <p:val>
                                            <p:strVal val="#ppt_y"/>
                                          </p:val>
                                        </p:tav>
                                      </p:tavLst>
                                    </p:anim>
                                  </p:childTnLst>
                                </p:cTn>
                              </p:par>
                            </p:childTnLst>
                          </p:cTn>
                        </p:par>
                        <p:par>
                          <p:cTn id="60" fill="hold">
                            <p:stCondLst>
                              <p:cond delay="5450"/>
                            </p:stCondLst>
                            <p:childTnLst>
                              <p:par>
                                <p:cTn id="61" presetID="2" presetClass="entr" presetSubtype="4" fill="hold" nodeType="afterEffect">
                                  <p:stCondLst>
                                    <p:cond delay="15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2" presetClass="entr" presetSubtype="4" fill="hold" grpId="0" nodeType="afterEffect">
                                  <p:stCondLst>
                                    <p:cond delay="250"/>
                                  </p:stCondLst>
                                  <p:childTnLst>
                                    <p:set>
                                      <p:cBhvr>
                                        <p:cTn id="73" dur="1" fill="hold">
                                          <p:stCondLst>
                                            <p:cond delay="0"/>
                                          </p:stCondLst>
                                        </p:cTn>
                                        <p:tgtEl>
                                          <p:spTgt spid="64"/>
                                        </p:tgtEl>
                                        <p:attrNameLst>
                                          <p:attrName>style.visibility</p:attrName>
                                        </p:attrNameLst>
                                      </p:cBhvr>
                                      <p:to>
                                        <p:strVal val="visible"/>
                                      </p:to>
                                    </p:set>
                                    <p:anim calcmode="lin" valueType="num">
                                      <p:cBhvr additive="base">
                                        <p:cTn id="74" dur="500" fill="hold"/>
                                        <p:tgtEl>
                                          <p:spTgt spid="64"/>
                                        </p:tgtEl>
                                        <p:attrNameLst>
                                          <p:attrName>ppt_x</p:attrName>
                                        </p:attrNameLst>
                                      </p:cBhvr>
                                      <p:tavLst>
                                        <p:tav tm="0">
                                          <p:val>
                                            <p:strVal val="#ppt_x"/>
                                          </p:val>
                                        </p:tav>
                                        <p:tav tm="100000">
                                          <p:val>
                                            <p:strVal val="#ppt_x"/>
                                          </p:val>
                                        </p:tav>
                                      </p:tavLst>
                                    </p:anim>
                                    <p:anim calcmode="lin" valueType="num">
                                      <p:cBhvr additive="base">
                                        <p:cTn id="75" dur="500" fill="hold"/>
                                        <p:tgtEl>
                                          <p:spTgt spid="64"/>
                                        </p:tgtEl>
                                        <p:attrNameLst>
                                          <p:attrName>ppt_y</p:attrName>
                                        </p:attrNameLst>
                                      </p:cBhvr>
                                      <p:tavLst>
                                        <p:tav tm="0">
                                          <p:val>
                                            <p:strVal val="1+#ppt_h/2"/>
                                          </p:val>
                                        </p:tav>
                                        <p:tav tm="100000">
                                          <p:val>
                                            <p:strVal val="#ppt_y"/>
                                          </p:val>
                                        </p:tav>
                                      </p:tavLst>
                                    </p:anim>
                                  </p:childTnLst>
                                </p:cTn>
                              </p:par>
                            </p:childTnLst>
                          </p:cTn>
                        </p:par>
                        <p:par>
                          <p:cTn id="76" fill="hold">
                            <p:stCondLst>
                              <p:cond delay="1250"/>
                            </p:stCondLst>
                            <p:childTnLst>
                              <p:par>
                                <p:cTn id="77" presetID="2" presetClass="entr" presetSubtype="2" fill="hold" nodeType="afterEffect">
                                  <p:stCondLst>
                                    <p:cond delay="25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1+#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2" presetClass="entr" presetSubtype="2" fill="hold" grpId="0" nodeType="afterEffect">
                                  <p:stCondLst>
                                    <p:cond delay="25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fill="hold"/>
                                        <p:tgtEl>
                                          <p:spTgt spid="19"/>
                                        </p:tgtEl>
                                        <p:attrNameLst>
                                          <p:attrName>ppt_x</p:attrName>
                                        </p:attrNameLst>
                                      </p:cBhvr>
                                      <p:tavLst>
                                        <p:tav tm="0">
                                          <p:val>
                                            <p:strVal val="1+#ppt_w/2"/>
                                          </p:val>
                                        </p:tav>
                                        <p:tav tm="100000">
                                          <p:val>
                                            <p:strVal val="#ppt_x"/>
                                          </p:val>
                                        </p:tav>
                                      </p:tavLst>
                                    </p:anim>
                                    <p:anim calcmode="lin" valueType="num">
                                      <p:cBhvr additive="base">
                                        <p:cTn id="8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xit" presetSubtype="9" fill="hold" nodeType="clickEffect">
                                  <p:stCondLst>
                                    <p:cond delay="0"/>
                                  </p:stCondLst>
                                  <p:childTnLst>
                                    <p:anim calcmode="lin" valueType="num">
                                      <p:cBhvr additive="base">
                                        <p:cTn id="89" dur="500"/>
                                        <p:tgtEl>
                                          <p:spTgt spid="14"/>
                                        </p:tgtEl>
                                        <p:attrNameLst>
                                          <p:attrName>ppt_x</p:attrName>
                                        </p:attrNameLst>
                                      </p:cBhvr>
                                      <p:tavLst>
                                        <p:tav tm="0">
                                          <p:val>
                                            <p:strVal val="ppt_x"/>
                                          </p:val>
                                        </p:tav>
                                        <p:tav tm="100000">
                                          <p:val>
                                            <p:strVal val="0-ppt_w/2"/>
                                          </p:val>
                                        </p:tav>
                                      </p:tavLst>
                                    </p:anim>
                                    <p:anim calcmode="lin" valueType="num">
                                      <p:cBhvr additive="base">
                                        <p:cTn id="90" dur="500"/>
                                        <p:tgtEl>
                                          <p:spTgt spid="14"/>
                                        </p:tgtEl>
                                        <p:attrNameLst>
                                          <p:attrName>ppt_y</p:attrName>
                                        </p:attrNameLst>
                                      </p:cBhvr>
                                      <p:tavLst>
                                        <p:tav tm="0">
                                          <p:val>
                                            <p:strVal val="ppt_y"/>
                                          </p:val>
                                        </p:tav>
                                        <p:tav tm="100000">
                                          <p:val>
                                            <p:strVal val="0-ppt_h/2"/>
                                          </p:val>
                                        </p:tav>
                                      </p:tavLst>
                                    </p:anim>
                                    <p:set>
                                      <p:cBhvr>
                                        <p:cTn id="91" dur="1" fill="hold">
                                          <p:stCondLst>
                                            <p:cond delay="499"/>
                                          </p:stCondLst>
                                        </p:cTn>
                                        <p:tgtEl>
                                          <p:spTgt spid="14"/>
                                        </p:tgtEl>
                                        <p:attrNameLst>
                                          <p:attrName>style.visibility</p:attrName>
                                        </p:attrNameLst>
                                      </p:cBhvr>
                                      <p:to>
                                        <p:strVal val="hidden"/>
                                      </p:to>
                                    </p:set>
                                  </p:childTnLst>
                                </p:cTn>
                              </p:par>
                            </p:childTnLst>
                          </p:cTn>
                        </p:par>
                        <p:par>
                          <p:cTn id="92" fill="hold">
                            <p:stCondLst>
                              <p:cond delay="500"/>
                            </p:stCondLst>
                            <p:childTnLst>
                              <p:par>
                                <p:cTn id="93" presetID="2" presetClass="exit" presetSubtype="4" fill="hold" grpId="1" nodeType="afterEffect">
                                  <p:stCondLst>
                                    <p:cond delay="250"/>
                                  </p:stCondLst>
                                  <p:childTnLst>
                                    <p:anim calcmode="lin" valueType="num">
                                      <p:cBhvr additive="base">
                                        <p:cTn id="94" dur="500"/>
                                        <p:tgtEl>
                                          <p:spTgt spid="19"/>
                                        </p:tgtEl>
                                        <p:attrNameLst>
                                          <p:attrName>ppt_x</p:attrName>
                                        </p:attrNameLst>
                                      </p:cBhvr>
                                      <p:tavLst>
                                        <p:tav tm="0">
                                          <p:val>
                                            <p:strVal val="ppt_x"/>
                                          </p:val>
                                        </p:tav>
                                        <p:tav tm="100000">
                                          <p:val>
                                            <p:strVal val="ppt_x"/>
                                          </p:val>
                                        </p:tav>
                                      </p:tavLst>
                                    </p:anim>
                                    <p:anim calcmode="lin" valueType="num">
                                      <p:cBhvr additive="base">
                                        <p:cTn id="95" dur="500"/>
                                        <p:tgtEl>
                                          <p:spTgt spid="19"/>
                                        </p:tgtEl>
                                        <p:attrNameLst>
                                          <p:attrName>ppt_y</p:attrName>
                                        </p:attrNameLst>
                                      </p:cBhvr>
                                      <p:tavLst>
                                        <p:tav tm="0">
                                          <p:val>
                                            <p:strVal val="ppt_y"/>
                                          </p:val>
                                        </p:tav>
                                        <p:tav tm="100000">
                                          <p:val>
                                            <p:strVal val="1+ppt_h/2"/>
                                          </p:val>
                                        </p:tav>
                                      </p:tavLst>
                                    </p:anim>
                                    <p:set>
                                      <p:cBhvr>
                                        <p:cTn id="96" dur="1" fill="hold">
                                          <p:stCondLst>
                                            <p:cond delay="499"/>
                                          </p:stCondLst>
                                        </p:cTn>
                                        <p:tgtEl>
                                          <p:spTgt spid="19"/>
                                        </p:tgtEl>
                                        <p:attrNameLst>
                                          <p:attrName>style.visibility</p:attrName>
                                        </p:attrNameLst>
                                      </p:cBhvr>
                                      <p:to>
                                        <p:strVal val="hidden"/>
                                      </p:to>
                                    </p:set>
                                  </p:childTnLst>
                                </p:cTn>
                              </p:par>
                            </p:childTnLst>
                          </p:cTn>
                        </p:par>
                        <p:par>
                          <p:cTn id="97" fill="hold">
                            <p:stCondLst>
                              <p:cond delay="1250"/>
                            </p:stCondLst>
                            <p:childTnLst>
                              <p:par>
                                <p:cTn id="98" presetID="31" presetClass="entr" presetSubtype="0" fill="hold" nodeType="afterEffect">
                                  <p:stCondLst>
                                    <p:cond delay="250"/>
                                  </p:stCondLst>
                                  <p:childTnLst>
                                    <p:set>
                                      <p:cBhvr>
                                        <p:cTn id="99" dur="1" fill="hold">
                                          <p:stCondLst>
                                            <p:cond delay="0"/>
                                          </p:stCondLst>
                                        </p:cTn>
                                        <p:tgtEl>
                                          <p:spTgt spid="225"/>
                                        </p:tgtEl>
                                        <p:attrNameLst>
                                          <p:attrName>style.visibility</p:attrName>
                                        </p:attrNameLst>
                                      </p:cBhvr>
                                      <p:to>
                                        <p:strVal val="visible"/>
                                      </p:to>
                                    </p:set>
                                    <p:anim calcmode="lin" valueType="num">
                                      <p:cBhvr>
                                        <p:cTn id="100" dur="1000" fill="hold"/>
                                        <p:tgtEl>
                                          <p:spTgt spid="225"/>
                                        </p:tgtEl>
                                        <p:attrNameLst>
                                          <p:attrName>ppt_w</p:attrName>
                                        </p:attrNameLst>
                                      </p:cBhvr>
                                      <p:tavLst>
                                        <p:tav tm="0">
                                          <p:val>
                                            <p:fltVal val="0"/>
                                          </p:val>
                                        </p:tav>
                                        <p:tav tm="100000">
                                          <p:val>
                                            <p:strVal val="#ppt_w"/>
                                          </p:val>
                                        </p:tav>
                                      </p:tavLst>
                                    </p:anim>
                                    <p:anim calcmode="lin" valueType="num">
                                      <p:cBhvr>
                                        <p:cTn id="101" dur="1000" fill="hold"/>
                                        <p:tgtEl>
                                          <p:spTgt spid="225"/>
                                        </p:tgtEl>
                                        <p:attrNameLst>
                                          <p:attrName>ppt_h</p:attrName>
                                        </p:attrNameLst>
                                      </p:cBhvr>
                                      <p:tavLst>
                                        <p:tav tm="0">
                                          <p:val>
                                            <p:fltVal val="0"/>
                                          </p:val>
                                        </p:tav>
                                        <p:tav tm="100000">
                                          <p:val>
                                            <p:strVal val="#ppt_h"/>
                                          </p:val>
                                        </p:tav>
                                      </p:tavLst>
                                    </p:anim>
                                    <p:anim calcmode="lin" valueType="num">
                                      <p:cBhvr>
                                        <p:cTn id="102" dur="1000" fill="hold"/>
                                        <p:tgtEl>
                                          <p:spTgt spid="225"/>
                                        </p:tgtEl>
                                        <p:attrNameLst>
                                          <p:attrName>style.rotation</p:attrName>
                                        </p:attrNameLst>
                                      </p:cBhvr>
                                      <p:tavLst>
                                        <p:tav tm="0">
                                          <p:val>
                                            <p:fltVal val="90"/>
                                          </p:val>
                                        </p:tav>
                                        <p:tav tm="100000">
                                          <p:val>
                                            <p:fltVal val="0"/>
                                          </p:val>
                                        </p:tav>
                                      </p:tavLst>
                                    </p:anim>
                                    <p:animEffect transition="in" filter="fade">
                                      <p:cBhvr>
                                        <p:cTn id="103" dur="1000"/>
                                        <p:tgtEl>
                                          <p:spTgt spid="225"/>
                                        </p:tgtEl>
                                      </p:cBhvr>
                                    </p:animEffect>
                                  </p:childTnLst>
                                </p:cTn>
                              </p:par>
                            </p:childTnLst>
                          </p:cTn>
                        </p:par>
                        <p:par>
                          <p:cTn id="104" fill="hold">
                            <p:stCondLst>
                              <p:cond delay="2500"/>
                            </p:stCondLst>
                            <p:childTnLst>
                              <p:par>
                                <p:cTn id="105" presetID="2" presetClass="entr" presetSubtype="4" fill="hold" nodeType="afterEffect">
                                  <p:stCondLst>
                                    <p:cond delay="250"/>
                                  </p:stCondLst>
                                  <p:childTnLst>
                                    <p:set>
                                      <p:cBhvr>
                                        <p:cTn id="106" dur="1" fill="hold">
                                          <p:stCondLst>
                                            <p:cond delay="0"/>
                                          </p:stCondLst>
                                        </p:cTn>
                                        <p:tgtEl>
                                          <p:spTgt spid="247"/>
                                        </p:tgtEl>
                                        <p:attrNameLst>
                                          <p:attrName>style.visibility</p:attrName>
                                        </p:attrNameLst>
                                      </p:cBhvr>
                                      <p:to>
                                        <p:strVal val="visible"/>
                                      </p:to>
                                    </p:set>
                                    <p:anim calcmode="lin" valueType="num">
                                      <p:cBhvr additive="base">
                                        <p:cTn id="107" dur="500" fill="hold"/>
                                        <p:tgtEl>
                                          <p:spTgt spid="247"/>
                                        </p:tgtEl>
                                        <p:attrNameLst>
                                          <p:attrName>ppt_x</p:attrName>
                                        </p:attrNameLst>
                                      </p:cBhvr>
                                      <p:tavLst>
                                        <p:tav tm="0">
                                          <p:val>
                                            <p:strVal val="#ppt_x"/>
                                          </p:val>
                                        </p:tav>
                                        <p:tav tm="100000">
                                          <p:val>
                                            <p:strVal val="#ppt_x"/>
                                          </p:val>
                                        </p:tav>
                                      </p:tavLst>
                                    </p:anim>
                                    <p:anim calcmode="lin" valueType="num">
                                      <p:cBhvr additive="base">
                                        <p:cTn id="108" dur="500" fill="hold"/>
                                        <p:tgtEl>
                                          <p:spTgt spid="247"/>
                                        </p:tgtEl>
                                        <p:attrNameLst>
                                          <p:attrName>ppt_y</p:attrName>
                                        </p:attrNameLst>
                                      </p:cBhvr>
                                      <p:tavLst>
                                        <p:tav tm="0">
                                          <p:val>
                                            <p:strVal val="1+#ppt_h/2"/>
                                          </p:val>
                                        </p:tav>
                                        <p:tav tm="100000">
                                          <p:val>
                                            <p:strVal val="#ppt_y"/>
                                          </p:val>
                                        </p:tav>
                                      </p:tavLst>
                                    </p:anim>
                                  </p:childTnLst>
                                </p:cTn>
                              </p:par>
                            </p:childTnLst>
                          </p:cTn>
                        </p:par>
                        <p:par>
                          <p:cTn id="109" fill="hold">
                            <p:stCondLst>
                              <p:cond delay="3250"/>
                            </p:stCondLst>
                            <p:childTnLst>
                              <p:par>
                                <p:cTn id="110" presetID="2" presetClass="entr" presetSubtype="2" fill="hold" grpId="0" nodeType="afterEffect">
                                  <p:stCondLst>
                                    <p:cond delay="250"/>
                                  </p:stCondLst>
                                  <p:childTnLst>
                                    <p:set>
                                      <p:cBhvr>
                                        <p:cTn id="111" dur="1" fill="hold">
                                          <p:stCondLst>
                                            <p:cond delay="0"/>
                                          </p:stCondLst>
                                        </p:cTn>
                                        <p:tgtEl>
                                          <p:spTgt spid="106"/>
                                        </p:tgtEl>
                                        <p:attrNameLst>
                                          <p:attrName>style.visibility</p:attrName>
                                        </p:attrNameLst>
                                      </p:cBhvr>
                                      <p:to>
                                        <p:strVal val="visible"/>
                                      </p:to>
                                    </p:set>
                                    <p:anim calcmode="lin" valueType="num">
                                      <p:cBhvr additive="base">
                                        <p:cTn id="112" dur="500" fill="hold"/>
                                        <p:tgtEl>
                                          <p:spTgt spid="106"/>
                                        </p:tgtEl>
                                        <p:attrNameLst>
                                          <p:attrName>ppt_x</p:attrName>
                                        </p:attrNameLst>
                                      </p:cBhvr>
                                      <p:tavLst>
                                        <p:tav tm="0">
                                          <p:val>
                                            <p:strVal val="1+#ppt_w/2"/>
                                          </p:val>
                                        </p:tav>
                                        <p:tav tm="100000">
                                          <p:val>
                                            <p:strVal val="#ppt_x"/>
                                          </p:val>
                                        </p:tav>
                                      </p:tavLst>
                                    </p:anim>
                                    <p:anim calcmode="lin" valueType="num">
                                      <p:cBhvr additive="base">
                                        <p:cTn id="113" dur="500" fill="hold"/>
                                        <p:tgtEl>
                                          <p:spTgt spid="106"/>
                                        </p:tgtEl>
                                        <p:attrNameLst>
                                          <p:attrName>ppt_y</p:attrName>
                                        </p:attrNameLst>
                                      </p:cBhvr>
                                      <p:tavLst>
                                        <p:tav tm="0">
                                          <p:val>
                                            <p:strVal val="#ppt_y"/>
                                          </p:val>
                                        </p:tav>
                                        <p:tav tm="100000">
                                          <p:val>
                                            <p:strVal val="#ppt_y"/>
                                          </p:val>
                                        </p:tav>
                                      </p:tavLst>
                                    </p:anim>
                                  </p:childTnLst>
                                </p:cTn>
                              </p:par>
                            </p:childTnLst>
                          </p:cTn>
                        </p:par>
                        <p:par>
                          <p:cTn id="114" fill="hold">
                            <p:stCondLst>
                              <p:cond delay="4000"/>
                            </p:stCondLst>
                            <p:childTnLst>
                              <p:par>
                                <p:cTn id="115" presetID="2" presetClass="entr" presetSubtype="4" fill="hold" nodeType="afterEffect">
                                  <p:stCondLst>
                                    <p:cond delay="250"/>
                                  </p:stCondLst>
                                  <p:childTnLst>
                                    <p:set>
                                      <p:cBhvr>
                                        <p:cTn id="116" dur="1" fill="hold">
                                          <p:stCondLst>
                                            <p:cond delay="0"/>
                                          </p:stCondLst>
                                        </p:cTn>
                                        <p:tgtEl>
                                          <p:spTgt spid="250"/>
                                        </p:tgtEl>
                                        <p:attrNameLst>
                                          <p:attrName>style.visibility</p:attrName>
                                        </p:attrNameLst>
                                      </p:cBhvr>
                                      <p:to>
                                        <p:strVal val="visible"/>
                                      </p:to>
                                    </p:set>
                                    <p:anim calcmode="lin" valueType="num">
                                      <p:cBhvr additive="base">
                                        <p:cTn id="117" dur="500" fill="hold"/>
                                        <p:tgtEl>
                                          <p:spTgt spid="250"/>
                                        </p:tgtEl>
                                        <p:attrNameLst>
                                          <p:attrName>ppt_x</p:attrName>
                                        </p:attrNameLst>
                                      </p:cBhvr>
                                      <p:tavLst>
                                        <p:tav tm="0">
                                          <p:val>
                                            <p:strVal val="#ppt_x"/>
                                          </p:val>
                                        </p:tav>
                                        <p:tav tm="100000">
                                          <p:val>
                                            <p:strVal val="#ppt_x"/>
                                          </p:val>
                                        </p:tav>
                                      </p:tavLst>
                                    </p:anim>
                                    <p:anim calcmode="lin" valueType="num">
                                      <p:cBhvr additive="base">
                                        <p:cTn id="118" dur="500" fill="hold"/>
                                        <p:tgtEl>
                                          <p:spTgt spid="250"/>
                                        </p:tgtEl>
                                        <p:attrNameLst>
                                          <p:attrName>ppt_y</p:attrName>
                                        </p:attrNameLst>
                                      </p:cBhvr>
                                      <p:tavLst>
                                        <p:tav tm="0">
                                          <p:val>
                                            <p:strVal val="1+#ppt_h/2"/>
                                          </p:val>
                                        </p:tav>
                                        <p:tav tm="100000">
                                          <p:val>
                                            <p:strVal val="#ppt_y"/>
                                          </p:val>
                                        </p:tav>
                                      </p:tavLst>
                                    </p:anim>
                                  </p:childTnLst>
                                </p:cTn>
                              </p:par>
                            </p:childTnLst>
                          </p:cTn>
                        </p:par>
                        <p:par>
                          <p:cTn id="119" fill="hold">
                            <p:stCondLst>
                              <p:cond delay="4750"/>
                            </p:stCondLst>
                            <p:childTnLst>
                              <p:par>
                                <p:cTn id="120" presetID="2" presetClass="entr" presetSubtype="2" fill="hold" grpId="0" nodeType="afterEffect">
                                  <p:stCondLst>
                                    <p:cond delay="250"/>
                                  </p:stCondLst>
                                  <p:childTnLst>
                                    <p:set>
                                      <p:cBhvr>
                                        <p:cTn id="121" dur="1" fill="hold">
                                          <p:stCondLst>
                                            <p:cond delay="0"/>
                                          </p:stCondLst>
                                        </p:cTn>
                                        <p:tgtEl>
                                          <p:spTgt spid="234"/>
                                        </p:tgtEl>
                                        <p:attrNameLst>
                                          <p:attrName>style.visibility</p:attrName>
                                        </p:attrNameLst>
                                      </p:cBhvr>
                                      <p:to>
                                        <p:strVal val="visible"/>
                                      </p:to>
                                    </p:set>
                                    <p:anim calcmode="lin" valueType="num">
                                      <p:cBhvr additive="base">
                                        <p:cTn id="122" dur="500" fill="hold"/>
                                        <p:tgtEl>
                                          <p:spTgt spid="234"/>
                                        </p:tgtEl>
                                        <p:attrNameLst>
                                          <p:attrName>ppt_x</p:attrName>
                                        </p:attrNameLst>
                                      </p:cBhvr>
                                      <p:tavLst>
                                        <p:tav tm="0">
                                          <p:val>
                                            <p:strVal val="1+#ppt_w/2"/>
                                          </p:val>
                                        </p:tav>
                                        <p:tav tm="100000">
                                          <p:val>
                                            <p:strVal val="#ppt_x"/>
                                          </p:val>
                                        </p:tav>
                                      </p:tavLst>
                                    </p:anim>
                                    <p:anim calcmode="lin" valueType="num">
                                      <p:cBhvr additive="base">
                                        <p:cTn id="123" dur="500" fill="hold"/>
                                        <p:tgtEl>
                                          <p:spTgt spid="234"/>
                                        </p:tgtEl>
                                        <p:attrNameLst>
                                          <p:attrName>ppt_y</p:attrName>
                                        </p:attrNameLst>
                                      </p:cBhvr>
                                      <p:tavLst>
                                        <p:tav tm="0">
                                          <p:val>
                                            <p:strVal val="#ppt_y"/>
                                          </p:val>
                                        </p:tav>
                                        <p:tav tm="100000">
                                          <p:val>
                                            <p:strVal val="#ppt_y"/>
                                          </p:val>
                                        </p:tav>
                                      </p:tavLst>
                                    </p:anim>
                                  </p:childTnLst>
                                </p:cTn>
                              </p:par>
                            </p:childTnLst>
                          </p:cTn>
                        </p:par>
                        <p:par>
                          <p:cTn id="124" fill="hold">
                            <p:stCondLst>
                              <p:cond delay="5500"/>
                            </p:stCondLst>
                            <p:childTnLst>
                              <p:par>
                                <p:cTn id="125" presetID="22" presetClass="exit" presetSubtype="4" fill="hold" grpId="1" nodeType="afterEffect">
                                  <p:stCondLst>
                                    <p:cond delay="0"/>
                                  </p:stCondLst>
                                  <p:childTnLst>
                                    <p:animEffect transition="out" filter="wipe(down)">
                                      <p:cBhvr>
                                        <p:cTn id="126" dur="500"/>
                                        <p:tgtEl>
                                          <p:spTgt spid="64"/>
                                        </p:tgtEl>
                                      </p:cBhvr>
                                    </p:animEffect>
                                    <p:set>
                                      <p:cBhvr>
                                        <p:cTn id="127"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110" grpId="0" animBg="1"/>
      <p:bldP spid="110" grpId="1" animBg="1"/>
      <p:bldP spid="234" grpId="0" animBg="1"/>
      <p:bldP spid="63" grpId="0" animBg="1"/>
      <p:bldP spid="19" grpId="0"/>
      <p:bldP spid="19" grpId="1"/>
      <p:bldP spid="106" grpId="0" animBg="1"/>
      <p:bldP spid="64" grpId="0"/>
      <p:bldP spid="6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5599" r="5599"/>
          <a:stretch/>
        </p:blipFill>
        <p:spPr>
          <a:xfrm>
            <a:off x="0" y="15500"/>
            <a:ext cx="9144000" cy="6857998"/>
          </a:xfrm>
          <a:prstGeom prst="rect">
            <a:avLst/>
          </a:prstGeom>
        </p:spPr>
      </p:pic>
      <p:sp>
        <p:nvSpPr>
          <p:cNvPr id="3" name="Title 2"/>
          <p:cNvSpPr>
            <a:spLocks noGrp="1"/>
          </p:cNvSpPr>
          <p:nvPr>
            <p:ph type="ctrTitle"/>
          </p:nvPr>
        </p:nvSpPr>
        <p:spPr>
          <a:xfrm>
            <a:off x="455613" y="2708554"/>
            <a:ext cx="8232775" cy="1161492"/>
          </a:xfrm>
        </p:spPr>
        <p:txBody>
          <a:bodyPr/>
          <a:lstStyle/>
          <a:p>
            <a:r>
              <a:rPr lang="en-US" dirty="0"/>
              <a:t>DEVOPS TOOLS</a:t>
            </a:r>
            <a:endParaRPr lang="en-US" dirty="0">
              <a:solidFill>
                <a:schemeClr val="bg1"/>
              </a:solidFill>
            </a:endParaRPr>
          </a:p>
        </p:txBody>
      </p:sp>
      <p:sp>
        <p:nvSpPr>
          <p:cNvPr id="175" name="Oval 17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 name="Group 3"/>
          <p:cNvGrpSpPr/>
          <p:nvPr/>
        </p:nvGrpSpPr>
        <p:grpSpPr>
          <a:xfrm>
            <a:off x="613738" y="2207840"/>
            <a:ext cx="667810" cy="658746"/>
            <a:chOff x="-1117767" y="2642923"/>
            <a:chExt cx="664223" cy="655208"/>
          </a:xfrm>
          <a:solidFill>
            <a:schemeClr val="accent4"/>
          </a:solidFill>
        </p:grpSpPr>
        <p:grpSp>
          <p:nvGrpSpPr>
            <p:cNvPr id="14" name="Group 26"/>
            <p:cNvGrpSpPr>
              <a:grpSpLocks noChangeAspect="1"/>
            </p:cNvGrpSpPr>
            <p:nvPr/>
          </p:nvGrpSpPr>
          <p:grpSpPr bwMode="auto">
            <a:xfrm>
              <a:off x="-927258" y="2828925"/>
              <a:ext cx="283205" cy="283205"/>
              <a:chOff x="2690" y="1972"/>
              <a:chExt cx="378" cy="378"/>
            </a:xfrm>
            <a:grpFill/>
          </p:grpSpPr>
          <p:sp>
            <p:nvSpPr>
              <p:cNvPr id="15" name="Freeform 27"/>
              <p:cNvSpPr>
                <a:spLocks noEditPoints="1"/>
              </p:cNvSpPr>
              <p:nvPr/>
            </p:nvSpPr>
            <p:spPr bwMode="auto">
              <a:xfrm>
                <a:off x="2690" y="1972"/>
                <a:ext cx="378" cy="378"/>
              </a:xfrm>
              <a:custGeom>
                <a:avLst/>
                <a:gdLst>
                  <a:gd name="T0" fmla="*/ 154 w 160"/>
                  <a:gd name="T1" fmla="*/ 126 h 160"/>
                  <a:gd name="T2" fmla="*/ 71 w 160"/>
                  <a:gd name="T3" fmla="*/ 43 h 160"/>
                  <a:gd name="T4" fmla="*/ 72 w 160"/>
                  <a:gd name="T5" fmla="*/ 36 h 160"/>
                  <a:gd name="T6" fmla="*/ 36 w 160"/>
                  <a:gd name="T7" fmla="*/ 0 h 160"/>
                  <a:gd name="T8" fmla="*/ 29 w 160"/>
                  <a:gd name="T9" fmla="*/ 1 h 160"/>
                  <a:gd name="T10" fmla="*/ 29 w 160"/>
                  <a:gd name="T11" fmla="*/ 1 h 160"/>
                  <a:gd name="T12" fmla="*/ 48 w 160"/>
                  <a:gd name="T13" fmla="*/ 20 h 160"/>
                  <a:gd name="T14" fmla="*/ 48 w 160"/>
                  <a:gd name="T15" fmla="*/ 31 h 160"/>
                  <a:gd name="T16" fmla="*/ 31 w 160"/>
                  <a:gd name="T17" fmla="*/ 48 h 160"/>
                  <a:gd name="T18" fmla="*/ 20 w 160"/>
                  <a:gd name="T19" fmla="*/ 48 h 160"/>
                  <a:gd name="T20" fmla="*/ 2 w 160"/>
                  <a:gd name="T21" fmla="*/ 30 h 160"/>
                  <a:gd name="T22" fmla="*/ 2 w 160"/>
                  <a:gd name="T23" fmla="*/ 30 h 160"/>
                  <a:gd name="T24" fmla="*/ 1 w 160"/>
                  <a:gd name="T25" fmla="*/ 29 h 160"/>
                  <a:gd name="T26" fmla="*/ 1 w 160"/>
                  <a:gd name="T27" fmla="*/ 29 h 160"/>
                  <a:gd name="T28" fmla="*/ 0 w 160"/>
                  <a:gd name="T29" fmla="*/ 36 h 160"/>
                  <a:gd name="T30" fmla="*/ 36 w 160"/>
                  <a:gd name="T31" fmla="*/ 72 h 160"/>
                  <a:gd name="T32" fmla="*/ 43 w 160"/>
                  <a:gd name="T33" fmla="*/ 71 h 160"/>
                  <a:gd name="T34" fmla="*/ 126 w 160"/>
                  <a:gd name="T35" fmla="*/ 154 h 160"/>
                  <a:gd name="T36" fmla="*/ 140 w 160"/>
                  <a:gd name="T37" fmla="*/ 160 h 160"/>
                  <a:gd name="T38" fmla="*/ 160 w 160"/>
                  <a:gd name="T39" fmla="*/ 140 h 160"/>
                  <a:gd name="T40" fmla="*/ 154 w 160"/>
                  <a:gd name="T41" fmla="*/ 126 h 160"/>
                  <a:gd name="T42" fmla="*/ 140 w 160"/>
                  <a:gd name="T43" fmla="*/ 153 h 160"/>
                  <a:gd name="T44" fmla="*/ 127 w 160"/>
                  <a:gd name="T45" fmla="*/ 140 h 160"/>
                  <a:gd name="T46" fmla="*/ 140 w 160"/>
                  <a:gd name="T47" fmla="*/ 127 h 160"/>
                  <a:gd name="T48" fmla="*/ 153 w 160"/>
                  <a:gd name="T49" fmla="*/ 140 h 160"/>
                  <a:gd name="T50" fmla="*/ 140 w 160"/>
                  <a:gd name="T51" fmla="*/ 1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160">
                    <a:moveTo>
                      <a:pt x="154" y="126"/>
                    </a:moveTo>
                    <a:cubicBezTo>
                      <a:pt x="71" y="43"/>
                      <a:pt x="71" y="43"/>
                      <a:pt x="71" y="43"/>
                    </a:cubicBezTo>
                    <a:cubicBezTo>
                      <a:pt x="72" y="41"/>
                      <a:pt x="72" y="38"/>
                      <a:pt x="72" y="36"/>
                    </a:cubicBezTo>
                    <a:cubicBezTo>
                      <a:pt x="72" y="16"/>
                      <a:pt x="56" y="0"/>
                      <a:pt x="36" y="0"/>
                    </a:cubicBezTo>
                    <a:cubicBezTo>
                      <a:pt x="34" y="0"/>
                      <a:pt x="31" y="0"/>
                      <a:pt x="29" y="1"/>
                    </a:cubicBezTo>
                    <a:cubicBezTo>
                      <a:pt x="29" y="1"/>
                      <a:pt x="29" y="1"/>
                      <a:pt x="29" y="1"/>
                    </a:cubicBezTo>
                    <a:cubicBezTo>
                      <a:pt x="48" y="20"/>
                      <a:pt x="48" y="20"/>
                      <a:pt x="48" y="20"/>
                    </a:cubicBezTo>
                    <a:cubicBezTo>
                      <a:pt x="51" y="23"/>
                      <a:pt x="51" y="28"/>
                      <a:pt x="48" y="31"/>
                    </a:cubicBezTo>
                    <a:cubicBezTo>
                      <a:pt x="31" y="48"/>
                      <a:pt x="31" y="48"/>
                      <a:pt x="31" y="48"/>
                    </a:cubicBezTo>
                    <a:cubicBezTo>
                      <a:pt x="28" y="51"/>
                      <a:pt x="23" y="51"/>
                      <a:pt x="20" y="48"/>
                    </a:cubicBezTo>
                    <a:cubicBezTo>
                      <a:pt x="2" y="30"/>
                      <a:pt x="2" y="30"/>
                      <a:pt x="2" y="30"/>
                    </a:cubicBezTo>
                    <a:cubicBezTo>
                      <a:pt x="2" y="30"/>
                      <a:pt x="2" y="30"/>
                      <a:pt x="2" y="30"/>
                    </a:cubicBezTo>
                    <a:cubicBezTo>
                      <a:pt x="1" y="29"/>
                      <a:pt x="1" y="29"/>
                      <a:pt x="1" y="29"/>
                    </a:cubicBezTo>
                    <a:cubicBezTo>
                      <a:pt x="1" y="29"/>
                      <a:pt x="1" y="29"/>
                      <a:pt x="1" y="29"/>
                    </a:cubicBezTo>
                    <a:cubicBezTo>
                      <a:pt x="0" y="31"/>
                      <a:pt x="0" y="34"/>
                      <a:pt x="0" y="36"/>
                    </a:cubicBezTo>
                    <a:cubicBezTo>
                      <a:pt x="0" y="56"/>
                      <a:pt x="16" y="72"/>
                      <a:pt x="36" y="72"/>
                    </a:cubicBezTo>
                    <a:cubicBezTo>
                      <a:pt x="38" y="72"/>
                      <a:pt x="41" y="72"/>
                      <a:pt x="43" y="71"/>
                    </a:cubicBezTo>
                    <a:cubicBezTo>
                      <a:pt x="126" y="154"/>
                      <a:pt x="126" y="154"/>
                      <a:pt x="126" y="154"/>
                    </a:cubicBezTo>
                    <a:cubicBezTo>
                      <a:pt x="129" y="158"/>
                      <a:pt x="134" y="160"/>
                      <a:pt x="140" y="160"/>
                    </a:cubicBezTo>
                    <a:cubicBezTo>
                      <a:pt x="151" y="160"/>
                      <a:pt x="160" y="151"/>
                      <a:pt x="160" y="140"/>
                    </a:cubicBezTo>
                    <a:cubicBezTo>
                      <a:pt x="160" y="134"/>
                      <a:pt x="158" y="129"/>
                      <a:pt x="154" y="126"/>
                    </a:cubicBezTo>
                    <a:close/>
                    <a:moveTo>
                      <a:pt x="140" y="153"/>
                    </a:moveTo>
                    <a:cubicBezTo>
                      <a:pt x="133" y="153"/>
                      <a:pt x="127" y="147"/>
                      <a:pt x="127" y="140"/>
                    </a:cubicBezTo>
                    <a:cubicBezTo>
                      <a:pt x="127" y="133"/>
                      <a:pt x="133" y="127"/>
                      <a:pt x="140" y="127"/>
                    </a:cubicBezTo>
                    <a:cubicBezTo>
                      <a:pt x="147" y="127"/>
                      <a:pt x="153" y="133"/>
                      <a:pt x="153" y="140"/>
                    </a:cubicBezTo>
                    <a:cubicBezTo>
                      <a:pt x="153" y="147"/>
                      <a:pt x="147" y="153"/>
                      <a:pt x="140"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8"/>
              <p:cNvSpPr>
                <a:spLocks/>
              </p:cNvSpPr>
              <p:nvPr/>
            </p:nvSpPr>
            <p:spPr bwMode="auto">
              <a:xfrm>
                <a:off x="2690" y="2201"/>
                <a:ext cx="149" cy="149"/>
              </a:xfrm>
              <a:custGeom>
                <a:avLst/>
                <a:gdLst>
                  <a:gd name="T0" fmla="*/ 66 w 149"/>
                  <a:gd name="T1" fmla="*/ 64 h 149"/>
                  <a:gd name="T2" fmla="*/ 37 w 149"/>
                  <a:gd name="T3" fmla="*/ 64 h 149"/>
                  <a:gd name="T4" fmla="*/ 0 w 149"/>
                  <a:gd name="T5" fmla="*/ 131 h 149"/>
                  <a:gd name="T6" fmla="*/ 18 w 149"/>
                  <a:gd name="T7" fmla="*/ 149 h 149"/>
                  <a:gd name="T8" fmla="*/ 85 w 149"/>
                  <a:gd name="T9" fmla="*/ 112 h 149"/>
                  <a:gd name="T10" fmla="*/ 85 w 149"/>
                  <a:gd name="T11" fmla="*/ 83 h 149"/>
                  <a:gd name="T12" fmla="*/ 149 w 149"/>
                  <a:gd name="T13" fmla="*/ 19 h 149"/>
                  <a:gd name="T14" fmla="*/ 130 w 149"/>
                  <a:gd name="T15" fmla="*/ 0 h 149"/>
                  <a:gd name="T16" fmla="*/ 66 w 149"/>
                  <a:gd name="T17" fmla="*/ 6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49">
                    <a:moveTo>
                      <a:pt x="66" y="64"/>
                    </a:moveTo>
                    <a:lnTo>
                      <a:pt x="37" y="64"/>
                    </a:lnTo>
                    <a:lnTo>
                      <a:pt x="0" y="131"/>
                    </a:lnTo>
                    <a:lnTo>
                      <a:pt x="18" y="149"/>
                    </a:lnTo>
                    <a:lnTo>
                      <a:pt x="85" y="112"/>
                    </a:lnTo>
                    <a:lnTo>
                      <a:pt x="85" y="83"/>
                    </a:lnTo>
                    <a:lnTo>
                      <a:pt x="149" y="19"/>
                    </a:lnTo>
                    <a:lnTo>
                      <a:pt x="130" y="0"/>
                    </a:lnTo>
                    <a:lnTo>
                      <a:pt x="6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9"/>
              <p:cNvSpPr>
                <a:spLocks/>
              </p:cNvSpPr>
              <p:nvPr/>
            </p:nvSpPr>
            <p:spPr bwMode="auto">
              <a:xfrm>
                <a:off x="2895" y="1972"/>
                <a:ext cx="173" cy="173"/>
              </a:xfrm>
              <a:custGeom>
                <a:avLst/>
                <a:gdLst>
                  <a:gd name="T0" fmla="*/ 40 w 73"/>
                  <a:gd name="T1" fmla="*/ 13 h 73"/>
                  <a:gd name="T2" fmla="*/ 48 w 73"/>
                  <a:gd name="T3" fmla="*/ 21 h 73"/>
                  <a:gd name="T4" fmla="*/ 12 w 73"/>
                  <a:gd name="T5" fmla="*/ 56 h 73"/>
                  <a:gd name="T6" fmla="*/ 17 w 73"/>
                  <a:gd name="T7" fmla="*/ 61 h 73"/>
                  <a:gd name="T8" fmla="*/ 52 w 73"/>
                  <a:gd name="T9" fmla="*/ 25 h 73"/>
                  <a:gd name="T10" fmla="*/ 60 w 73"/>
                  <a:gd name="T11" fmla="*/ 33 h 73"/>
                  <a:gd name="T12" fmla="*/ 24 w 73"/>
                  <a:gd name="T13" fmla="*/ 68 h 73"/>
                  <a:gd name="T14" fmla="*/ 28 w 73"/>
                  <a:gd name="T15" fmla="*/ 73 h 73"/>
                  <a:gd name="T16" fmla="*/ 67 w 73"/>
                  <a:gd name="T17" fmla="*/ 34 h 73"/>
                  <a:gd name="T18" fmla="*/ 73 w 73"/>
                  <a:gd name="T19" fmla="*/ 20 h 73"/>
                  <a:gd name="T20" fmla="*/ 53 w 73"/>
                  <a:gd name="T21" fmla="*/ 0 h 73"/>
                  <a:gd name="T22" fmla="*/ 39 w 73"/>
                  <a:gd name="T23" fmla="*/ 6 h 73"/>
                  <a:gd name="T24" fmla="*/ 0 w 73"/>
                  <a:gd name="T25" fmla="*/ 45 h 73"/>
                  <a:gd name="T26" fmla="*/ 5 w 73"/>
                  <a:gd name="T27" fmla="*/ 49 h 73"/>
                  <a:gd name="T28" fmla="*/ 40 w 73"/>
                  <a:gd name="T29" fmla="*/ 1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73">
                    <a:moveTo>
                      <a:pt x="40" y="13"/>
                    </a:moveTo>
                    <a:cubicBezTo>
                      <a:pt x="48" y="21"/>
                      <a:pt x="48" y="21"/>
                      <a:pt x="48" y="21"/>
                    </a:cubicBezTo>
                    <a:cubicBezTo>
                      <a:pt x="12" y="56"/>
                      <a:pt x="12" y="56"/>
                      <a:pt x="12" y="56"/>
                    </a:cubicBezTo>
                    <a:cubicBezTo>
                      <a:pt x="17" y="61"/>
                      <a:pt x="17" y="61"/>
                      <a:pt x="17" y="61"/>
                    </a:cubicBezTo>
                    <a:cubicBezTo>
                      <a:pt x="52" y="25"/>
                      <a:pt x="52" y="25"/>
                      <a:pt x="52" y="25"/>
                    </a:cubicBezTo>
                    <a:cubicBezTo>
                      <a:pt x="60" y="33"/>
                      <a:pt x="60" y="33"/>
                      <a:pt x="60" y="33"/>
                    </a:cubicBezTo>
                    <a:cubicBezTo>
                      <a:pt x="24" y="68"/>
                      <a:pt x="24" y="68"/>
                      <a:pt x="24" y="68"/>
                    </a:cubicBezTo>
                    <a:cubicBezTo>
                      <a:pt x="28" y="73"/>
                      <a:pt x="28" y="73"/>
                      <a:pt x="28" y="73"/>
                    </a:cubicBezTo>
                    <a:cubicBezTo>
                      <a:pt x="67" y="34"/>
                      <a:pt x="67" y="34"/>
                      <a:pt x="67" y="34"/>
                    </a:cubicBezTo>
                    <a:cubicBezTo>
                      <a:pt x="71" y="31"/>
                      <a:pt x="73" y="26"/>
                      <a:pt x="73" y="20"/>
                    </a:cubicBezTo>
                    <a:cubicBezTo>
                      <a:pt x="73" y="9"/>
                      <a:pt x="64" y="0"/>
                      <a:pt x="53" y="0"/>
                    </a:cubicBezTo>
                    <a:cubicBezTo>
                      <a:pt x="47" y="0"/>
                      <a:pt x="42" y="2"/>
                      <a:pt x="39" y="6"/>
                    </a:cubicBezTo>
                    <a:cubicBezTo>
                      <a:pt x="0" y="45"/>
                      <a:pt x="0" y="45"/>
                      <a:pt x="0" y="45"/>
                    </a:cubicBezTo>
                    <a:cubicBezTo>
                      <a:pt x="5" y="49"/>
                      <a:pt x="5" y="49"/>
                      <a:pt x="5" y="49"/>
                    </a:cubicBezTo>
                    <a:lnTo>
                      <a:pt x="4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8"/>
            <p:cNvSpPr>
              <a:spLocks noEditPoints="1"/>
            </p:cNvSpPr>
            <p:nvPr/>
          </p:nvSpPr>
          <p:spPr bwMode="auto">
            <a:xfrm>
              <a:off x="-1117767" y="2642923"/>
              <a:ext cx="664223" cy="655208"/>
            </a:xfrm>
            <a:custGeom>
              <a:avLst/>
              <a:gdLst>
                <a:gd name="T0" fmla="*/ 192 w 192"/>
                <a:gd name="T1" fmla="*/ 106 h 190"/>
                <a:gd name="T2" fmla="*/ 192 w 192"/>
                <a:gd name="T3" fmla="*/ 84 h 190"/>
                <a:gd name="T4" fmla="*/ 170 w 192"/>
                <a:gd name="T5" fmla="*/ 79 h 190"/>
                <a:gd name="T6" fmla="*/ 166 w 192"/>
                <a:gd name="T7" fmla="*/ 65 h 190"/>
                <a:gd name="T8" fmla="*/ 180 w 192"/>
                <a:gd name="T9" fmla="*/ 47 h 190"/>
                <a:gd name="T10" fmla="*/ 167 w 192"/>
                <a:gd name="T11" fmla="*/ 30 h 190"/>
                <a:gd name="T12" fmla="*/ 146 w 192"/>
                <a:gd name="T13" fmla="*/ 38 h 190"/>
                <a:gd name="T14" fmla="*/ 135 w 192"/>
                <a:gd name="T15" fmla="*/ 30 h 190"/>
                <a:gd name="T16" fmla="*/ 136 w 192"/>
                <a:gd name="T17" fmla="*/ 7 h 190"/>
                <a:gd name="T18" fmla="*/ 115 w 192"/>
                <a:gd name="T19" fmla="*/ 0 h 190"/>
                <a:gd name="T20" fmla="*/ 103 w 192"/>
                <a:gd name="T21" fmla="*/ 19 h 190"/>
                <a:gd name="T22" fmla="*/ 96 w 192"/>
                <a:gd name="T23" fmla="*/ 19 h 190"/>
                <a:gd name="T24" fmla="*/ 89 w 192"/>
                <a:gd name="T25" fmla="*/ 19 h 190"/>
                <a:gd name="T26" fmla="*/ 77 w 192"/>
                <a:gd name="T27" fmla="*/ 0 h 190"/>
                <a:gd name="T28" fmla="*/ 56 w 192"/>
                <a:gd name="T29" fmla="*/ 7 h 190"/>
                <a:gd name="T30" fmla="*/ 57 w 192"/>
                <a:gd name="T31" fmla="*/ 30 h 190"/>
                <a:gd name="T32" fmla="*/ 46 w 192"/>
                <a:gd name="T33" fmla="*/ 38 h 190"/>
                <a:gd name="T34" fmla="*/ 25 w 192"/>
                <a:gd name="T35" fmla="*/ 30 h 190"/>
                <a:gd name="T36" fmla="*/ 12 w 192"/>
                <a:gd name="T37" fmla="*/ 47 h 190"/>
                <a:gd name="T38" fmla="*/ 26 w 192"/>
                <a:gd name="T39" fmla="*/ 65 h 190"/>
                <a:gd name="T40" fmla="*/ 22 w 192"/>
                <a:gd name="T41" fmla="*/ 79 h 190"/>
                <a:gd name="T42" fmla="*/ 0 w 192"/>
                <a:gd name="T43" fmla="*/ 84 h 190"/>
                <a:gd name="T44" fmla="*/ 0 w 192"/>
                <a:gd name="T45" fmla="*/ 106 h 190"/>
                <a:gd name="T46" fmla="*/ 22 w 192"/>
                <a:gd name="T47" fmla="*/ 111 h 190"/>
                <a:gd name="T48" fmla="*/ 26 w 192"/>
                <a:gd name="T49" fmla="*/ 125 h 190"/>
                <a:gd name="T50" fmla="*/ 12 w 192"/>
                <a:gd name="T51" fmla="*/ 143 h 190"/>
                <a:gd name="T52" fmla="*/ 25 w 192"/>
                <a:gd name="T53" fmla="*/ 160 h 190"/>
                <a:gd name="T54" fmla="*/ 46 w 192"/>
                <a:gd name="T55" fmla="*/ 152 h 190"/>
                <a:gd name="T56" fmla="*/ 57 w 192"/>
                <a:gd name="T57" fmla="*/ 160 h 190"/>
                <a:gd name="T58" fmla="*/ 56 w 192"/>
                <a:gd name="T59" fmla="*/ 183 h 190"/>
                <a:gd name="T60" fmla="*/ 77 w 192"/>
                <a:gd name="T61" fmla="*/ 190 h 190"/>
                <a:gd name="T62" fmla="*/ 89 w 192"/>
                <a:gd name="T63" fmla="*/ 171 h 190"/>
                <a:gd name="T64" fmla="*/ 96 w 192"/>
                <a:gd name="T65" fmla="*/ 171 h 190"/>
                <a:gd name="T66" fmla="*/ 103 w 192"/>
                <a:gd name="T67" fmla="*/ 171 h 190"/>
                <a:gd name="T68" fmla="*/ 115 w 192"/>
                <a:gd name="T69" fmla="*/ 190 h 190"/>
                <a:gd name="T70" fmla="*/ 136 w 192"/>
                <a:gd name="T71" fmla="*/ 183 h 190"/>
                <a:gd name="T72" fmla="*/ 135 w 192"/>
                <a:gd name="T73" fmla="*/ 160 h 190"/>
                <a:gd name="T74" fmla="*/ 146 w 192"/>
                <a:gd name="T75" fmla="*/ 152 h 190"/>
                <a:gd name="T76" fmla="*/ 167 w 192"/>
                <a:gd name="T77" fmla="*/ 160 h 190"/>
                <a:gd name="T78" fmla="*/ 180 w 192"/>
                <a:gd name="T79" fmla="*/ 143 h 190"/>
                <a:gd name="T80" fmla="*/ 166 w 192"/>
                <a:gd name="T81" fmla="*/ 125 h 190"/>
                <a:gd name="T82" fmla="*/ 170 w 192"/>
                <a:gd name="T83" fmla="*/ 111 h 190"/>
                <a:gd name="T84" fmla="*/ 192 w 192"/>
                <a:gd name="T85" fmla="*/ 106 h 190"/>
                <a:gd name="T86" fmla="*/ 96 w 192"/>
                <a:gd name="T87" fmla="*/ 156 h 190"/>
                <a:gd name="T88" fmla="*/ 35 w 192"/>
                <a:gd name="T89" fmla="*/ 95 h 190"/>
                <a:gd name="T90" fmla="*/ 96 w 192"/>
                <a:gd name="T91" fmla="*/ 34 h 190"/>
                <a:gd name="T92" fmla="*/ 157 w 192"/>
                <a:gd name="T93" fmla="*/ 95 h 190"/>
                <a:gd name="T94" fmla="*/ 96 w 192"/>
                <a:gd name="T95" fmla="*/ 1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190">
                  <a:moveTo>
                    <a:pt x="192" y="106"/>
                  </a:moveTo>
                  <a:cubicBezTo>
                    <a:pt x="192" y="84"/>
                    <a:pt x="192" y="84"/>
                    <a:pt x="192" y="84"/>
                  </a:cubicBezTo>
                  <a:cubicBezTo>
                    <a:pt x="170" y="79"/>
                    <a:pt x="170" y="79"/>
                    <a:pt x="170" y="79"/>
                  </a:cubicBezTo>
                  <a:cubicBezTo>
                    <a:pt x="169" y="74"/>
                    <a:pt x="168" y="69"/>
                    <a:pt x="166" y="65"/>
                  </a:cubicBezTo>
                  <a:cubicBezTo>
                    <a:pt x="180" y="47"/>
                    <a:pt x="180" y="47"/>
                    <a:pt x="180" y="47"/>
                  </a:cubicBezTo>
                  <a:cubicBezTo>
                    <a:pt x="167" y="30"/>
                    <a:pt x="167" y="30"/>
                    <a:pt x="167" y="30"/>
                  </a:cubicBezTo>
                  <a:cubicBezTo>
                    <a:pt x="146" y="38"/>
                    <a:pt x="146" y="38"/>
                    <a:pt x="146" y="38"/>
                  </a:cubicBezTo>
                  <a:cubicBezTo>
                    <a:pt x="143" y="35"/>
                    <a:pt x="139" y="32"/>
                    <a:pt x="135" y="30"/>
                  </a:cubicBezTo>
                  <a:cubicBezTo>
                    <a:pt x="136" y="7"/>
                    <a:pt x="136" y="7"/>
                    <a:pt x="136" y="7"/>
                  </a:cubicBezTo>
                  <a:cubicBezTo>
                    <a:pt x="115" y="0"/>
                    <a:pt x="115" y="0"/>
                    <a:pt x="115" y="0"/>
                  </a:cubicBezTo>
                  <a:cubicBezTo>
                    <a:pt x="103" y="19"/>
                    <a:pt x="103" y="19"/>
                    <a:pt x="103" y="19"/>
                  </a:cubicBezTo>
                  <a:cubicBezTo>
                    <a:pt x="101" y="19"/>
                    <a:pt x="98" y="19"/>
                    <a:pt x="96" y="19"/>
                  </a:cubicBezTo>
                  <a:cubicBezTo>
                    <a:pt x="94" y="19"/>
                    <a:pt x="91" y="19"/>
                    <a:pt x="89" y="19"/>
                  </a:cubicBezTo>
                  <a:cubicBezTo>
                    <a:pt x="77" y="0"/>
                    <a:pt x="77" y="0"/>
                    <a:pt x="77" y="0"/>
                  </a:cubicBezTo>
                  <a:cubicBezTo>
                    <a:pt x="56" y="7"/>
                    <a:pt x="56" y="7"/>
                    <a:pt x="56" y="7"/>
                  </a:cubicBezTo>
                  <a:cubicBezTo>
                    <a:pt x="57" y="30"/>
                    <a:pt x="57" y="30"/>
                    <a:pt x="57" y="30"/>
                  </a:cubicBezTo>
                  <a:cubicBezTo>
                    <a:pt x="53" y="32"/>
                    <a:pt x="49" y="35"/>
                    <a:pt x="46" y="38"/>
                  </a:cubicBezTo>
                  <a:cubicBezTo>
                    <a:pt x="25" y="30"/>
                    <a:pt x="25" y="30"/>
                    <a:pt x="25" y="30"/>
                  </a:cubicBezTo>
                  <a:cubicBezTo>
                    <a:pt x="12" y="47"/>
                    <a:pt x="12" y="47"/>
                    <a:pt x="12" y="47"/>
                  </a:cubicBezTo>
                  <a:cubicBezTo>
                    <a:pt x="26" y="65"/>
                    <a:pt x="26" y="65"/>
                    <a:pt x="26" y="65"/>
                  </a:cubicBezTo>
                  <a:cubicBezTo>
                    <a:pt x="24" y="69"/>
                    <a:pt x="23" y="74"/>
                    <a:pt x="22" y="79"/>
                  </a:cubicBezTo>
                  <a:cubicBezTo>
                    <a:pt x="0" y="84"/>
                    <a:pt x="0" y="84"/>
                    <a:pt x="0" y="84"/>
                  </a:cubicBezTo>
                  <a:cubicBezTo>
                    <a:pt x="0" y="106"/>
                    <a:pt x="0" y="106"/>
                    <a:pt x="0" y="106"/>
                  </a:cubicBezTo>
                  <a:cubicBezTo>
                    <a:pt x="22" y="111"/>
                    <a:pt x="22" y="111"/>
                    <a:pt x="22" y="111"/>
                  </a:cubicBezTo>
                  <a:cubicBezTo>
                    <a:pt x="23" y="116"/>
                    <a:pt x="24" y="121"/>
                    <a:pt x="26" y="125"/>
                  </a:cubicBezTo>
                  <a:cubicBezTo>
                    <a:pt x="12" y="143"/>
                    <a:pt x="12" y="143"/>
                    <a:pt x="12" y="143"/>
                  </a:cubicBezTo>
                  <a:cubicBezTo>
                    <a:pt x="25" y="160"/>
                    <a:pt x="25" y="160"/>
                    <a:pt x="25" y="160"/>
                  </a:cubicBezTo>
                  <a:cubicBezTo>
                    <a:pt x="46" y="152"/>
                    <a:pt x="46" y="152"/>
                    <a:pt x="46" y="152"/>
                  </a:cubicBezTo>
                  <a:cubicBezTo>
                    <a:pt x="49" y="155"/>
                    <a:pt x="53" y="158"/>
                    <a:pt x="57" y="160"/>
                  </a:cubicBezTo>
                  <a:cubicBezTo>
                    <a:pt x="56" y="183"/>
                    <a:pt x="56" y="183"/>
                    <a:pt x="56" y="183"/>
                  </a:cubicBezTo>
                  <a:cubicBezTo>
                    <a:pt x="77" y="190"/>
                    <a:pt x="77" y="190"/>
                    <a:pt x="77" y="190"/>
                  </a:cubicBezTo>
                  <a:cubicBezTo>
                    <a:pt x="89" y="171"/>
                    <a:pt x="89" y="171"/>
                    <a:pt x="89" y="171"/>
                  </a:cubicBezTo>
                  <a:cubicBezTo>
                    <a:pt x="91" y="171"/>
                    <a:pt x="94" y="171"/>
                    <a:pt x="96" y="171"/>
                  </a:cubicBezTo>
                  <a:cubicBezTo>
                    <a:pt x="98" y="171"/>
                    <a:pt x="101" y="171"/>
                    <a:pt x="103" y="171"/>
                  </a:cubicBezTo>
                  <a:cubicBezTo>
                    <a:pt x="115" y="190"/>
                    <a:pt x="115" y="190"/>
                    <a:pt x="115" y="190"/>
                  </a:cubicBezTo>
                  <a:cubicBezTo>
                    <a:pt x="136" y="183"/>
                    <a:pt x="136" y="183"/>
                    <a:pt x="136" y="183"/>
                  </a:cubicBezTo>
                  <a:cubicBezTo>
                    <a:pt x="135" y="160"/>
                    <a:pt x="135" y="160"/>
                    <a:pt x="135" y="160"/>
                  </a:cubicBezTo>
                  <a:cubicBezTo>
                    <a:pt x="139" y="158"/>
                    <a:pt x="143" y="155"/>
                    <a:pt x="146" y="152"/>
                  </a:cubicBezTo>
                  <a:cubicBezTo>
                    <a:pt x="167" y="160"/>
                    <a:pt x="167" y="160"/>
                    <a:pt x="167" y="160"/>
                  </a:cubicBezTo>
                  <a:cubicBezTo>
                    <a:pt x="180" y="143"/>
                    <a:pt x="180" y="143"/>
                    <a:pt x="180" y="143"/>
                  </a:cubicBezTo>
                  <a:cubicBezTo>
                    <a:pt x="166" y="125"/>
                    <a:pt x="166" y="125"/>
                    <a:pt x="166" y="125"/>
                  </a:cubicBezTo>
                  <a:cubicBezTo>
                    <a:pt x="168" y="121"/>
                    <a:pt x="169" y="116"/>
                    <a:pt x="170" y="111"/>
                  </a:cubicBezTo>
                  <a:lnTo>
                    <a:pt x="192" y="106"/>
                  </a:lnTo>
                  <a:close/>
                  <a:moveTo>
                    <a:pt x="96" y="156"/>
                  </a:moveTo>
                  <a:cubicBezTo>
                    <a:pt x="62" y="156"/>
                    <a:pt x="35" y="129"/>
                    <a:pt x="35" y="95"/>
                  </a:cubicBezTo>
                  <a:cubicBezTo>
                    <a:pt x="35" y="61"/>
                    <a:pt x="62" y="34"/>
                    <a:pt x="96" y="34"/>
                  </a:cubicBezTo>
                  <a:cubicBezTo>
                    <a:pt x="130" y="34"/>
                    <a:pt x="157" y="61"/>
                    <a:pt x="157" y="95"/>
                  </a:cubicBezTo>
                  <a:cubicBezTo>
                    <a:pt x="157" y="129"/>
                    <a:pt x="130" y="156"/>
                    <a:pt x="9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pPr defTabSz="607659"/>
              <a:endParaRPr lang="en-US" dirty="0"/>
            </a:p>
          </p:txBody>
        </p:sp>
      </p:grpSp>
      <p:sp>
        <p:nvSpPr>
          <p:cNvPr id="5" name="Footer Placeholder 4"/>
          <p:cNvSpPr>
            <a:spLocks noGrp="1"/>
          </p:cNvSpPr>
          <p:nvPr>
            <p:ph type="ftr" sz="quarter" idx="10"/>
          </p:nvPr>
        </p:nvSpPr>
        <p:spPr/>
        <p:txBody>
          <a:bodyPr/>
          <a:lstStyle/>
          <a:p>
            <a:r>
              <a:rPr lang="en-US"/>
              <a:t>Copyright © 2015 Accenture  All rights reserved.</a:t>
            </a:r>
            <a:endParaRPr lang="en-US" dirty="0"/>
          </a:p>
        </p:txBody>
      </p:sp>
      <p:sp>
        <p:nvSpPr>
          <p:cNvPr id="7" name="Slide Number Placeholder 6"/>
          <p:cNvSpPr>
            <a:spLocks noGrp="1"/>
          </p:cNvSpPr>
          <p:nvPr>
            <p:ph type="sldNum" sz="quarter" idx="11"/>
          </p:nvPr>
        </p:nvSpPr>
        <p:spPr/>
        <p:txBody>
          <a:bodyPr/>
          <a:lstStyle/>
          <a:p>
            <a:pPr>
              <a:defRPr/>
            </a:pPr>
            <a:r>
              <a:rPr lang="en-US"/>
              <a:t>Page </a:t>
            </a:r>
            <a:fld id="{90CBDC3A-D49F-4631-A8C7-55D59B33E5FA}" type="slidenum">
              <a:rPr lang="en-US" smtClean="0"/>
              <a:pPr>
                <a:defRPr/>
              </a:pPr>
              <a:t>19</a:t>
            </a:fld>
            <a:endParaRPr lang="en-US" dirty="0"/>
          </a:p>
        </p:txBody>
      </p:sp>
    </p:spTree>
    <p:extLst>
      <p:ext uri="{BB962C8B-B14F-4D97-AF65-F5344CB8AC3E}">
        <p14:creationId xmlns:p14="http://schemas.microsoft.com/office/powerpoint/2010/main" val="119094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Sections</a:t>
            </a:r>
          </a:p>
        </p:txBody>
      </p:sp>
      <p:sp>
        <p:nvSpPr>
          <p:cNvPr id="3" name="Content Placeholder 2"/>
          <p:cNvSpPr>
            <a:spLocks noGrp="1"/>
          </p:cNvSpPr>
          <p:nvPr>
            <p:ph sz="quarter" idx="11"/>
          </p:nvPr>
        </p:nvSpPr>
        <p:spPr>
          <a:xfrm>
            <a:off x="455613" y="1695045"/>
            <a:ext cx="8232775" cy="4757325"/>
          </a:xfrm>
        </p:spPr>
        <p:txBody>
          <a:bodyPr numCol="2"/>
          <a:lstStyle/>
          <a:p>
            <a:pPr marL="266700" indent="-177800">
              <a:spcBef>
                <a:spcPts val="1200"/>
              </a:spcBef>
            </a:pPr>
            <a:r>
              <a:rPr lang="en-US" sz="1800" dirty="0"/>
              <a:t>Basics of the Cloud</a:t>
            </a:r>
          </a:p>
          <a:p>
            <a:pPr marL="266700" indent="-177800">
              <a:spcBef>
                <a:spcPts val="1200"/>
              </a:spcBef>
            </a:pPr>
            <a:r>
              <a:rPr lang="en-US" sz="1800" dirty="0"/>
              <a:t>Basics of using Amazon Web Services</a:t>
            </a:r>
          </a:p>
          <a:p>
            <a:pPr marL="266700" indent="-177800">
              <a:spcBef>
                <a:spcPts val="1200"/>
              </a:spcBef>
            </a:pPr>
            <a:r>
              <a:rPr lang="en-US" sz="1800" dirty="0"/>
              <a:t>Lab – Implementing the DevOps</a:t>
            </a:r>
            <a:br>
              <a:rPr lang="en-US" sz="1800" dirty="0"/>
            </a:br>
            <a:r>
              <a:rPr lang="en-US" sz="1800" dirty="0"/>
              <a:t>tooling stack that we'll use today</a:t>
            </a:r>
          </a:p>
          <a:p>
            <a:pPr marL="266700" indent="-177800">
              <a:spcBef>
                <a:spcPts val="1200"/>
              </a:spcBef>
            </a:pPr>
            <a:r>
              <a:rPr lang="en-US" sz="1800" dirty="0"/>
              <a:t>Types of tools we’ll be deploying</a:t>
            </a:r>
          </a:p>
          <a:p>
            <a:pPr lvl="1">
              <a:spcBef>
                <a:spcPts val="1200"/>
              </a:spcBef>
            </a:pPr>
            <a:r>
              <a:rPr lang="en-GB" dirty="0"/>
              <a:t>SCM</a:t>
            </a:r>
          </a:p>
          <a:p>
            <a:pPr lvl="1">
              <a:spcBef>
                <a:spcPts val="1200"/>
              </a:spcBef>
            </a:pPr>
            <a:r>
              <a:rPr lang="en-GB" dirty="0"/>
              <a:t>Build and Release Orchestration</a:t>
            </a:r>
          </a:p>
          <a:p>
            <a:pPr lvl="1">
              <a:spcBef>
                <a:spcPts val="1200"/>
              </a:spcBef>
            </a:pPr>
            <a:r>
              <a:rPr lang="en-GB" dirty="0"/>
              <a:t>Automated QA</a:t>
            </a:r>
            <a:endParaRPr lang="en-GB" sz="1800" dirty="0"/>
          </a:p>
          <a:p>
            <a:pPr marL="176212" lvl="1" indent="0">
              <a:spcBef>
                <a:spcPts val="1200"/>
              </a:spcBef>
              <a:buNone/>
            </a:pPr>
            <a:endParaRPr lang="en-GB" sz="1800" dirty="0"/>
          </a:p>
          <a:p>
            <a:pPr>
              <a:spcBef>
                <a:spcPts val="1200"/>
              </a:spcBef>
            </a:pPr>
            <a:endParaRPr lang="en-GB" sz="1800" dirty="0"/>
          </a:p>
          <a:p>
            <a:pPr>
              <a:spcBef>
                <a:spcPts val="1200"/>
              </a:spcBef>
            </a:pPr>
            <a:endParaRPr lang="en-GB" sz="1800" dirty="0"/>
          </a:p>
          <a:p>
            <a:pPr>
              <a:spcBef>
                <a:spcPts val="1200"/>
              </a:spcBef>
            </a:pPr>
            <a:r>
              <a:rPr lang="en-US" sz="1800" dirty="0"/>
              <a:t>Overview of the tooling stack that we are going to build in AWS (ADOP)</a:t>
            </a:r>
          </a:p>
          <a:p>
            <a:pPr>
              <a:spcBef>
                <a:spcPts val="1200"/>
              </a:spcBef>
            </a:pPr>
            <a:r>
              <a:rPr lang="en-US" sz="1800" dirty="0"/>
              <a:t>Lab – Configuring the DevOps tools that we'll use today</a:t>
            </a:r>
          </a:p>
          <a:p>
            <a:pPr>
              <a:spcBef>
                <a:spcPts val="1200"/>
              </a:spcBef>
            </a:pPr>
            <a:r>
              <a:rPr lang="en-US" sz="1800" dirty="0"/>
              <a:t>Review of Lab Exercise</a:t>
            </a:r>
          </a:p>
          <a:p>
            <a:pPr>
              <a:spcBef>
                <a:spcPts val="1200"/>
              </a:spcBef>
            </a:pPr>
            <a:r>
              <a:rPr lang="en-US" sz="1800" dirty="0"/>
              <a:t>Discussion</a:t>
            </a:r>
          </a:p>
        </p:txBody>
      </p:sp>
      <p:sp>
        <p:nvSpPr>
          <p:cNvPr id="4" name="Title 3"/>
          <p:cNvSpPr>
            <a:spLocks noGrp="1"/>
          </p:cNvSpPr>
          <p:nvPr>
            <p:ph type="title"/>
          </p:nvPr>
        </p:nvSpPr>
        <p:spPr/>
        <p:txBody>
          <a:bodyPr/>
          <a:lstStyle/>
          <a:p>
            <a:r>
              <a:rPr lang="en-CA" dirty="0"/>
              <a:t>Content of Module 1</a:t>
            </a:r>
            <a:endParaRPr lang="en-GB" dirty="0"/>
          </a:p>
        </p:txBody>
      </p:sp>
      <p:sp>
        <p:nvSpPr>
          <p:cNvPr id="6" name="Oval 5"/>
          <p:cNvSpPr/>
          <p:nvPr/>
        </p:nvSpPr>
        <p:spPr>
          <a:xfrm>
            <a:off x="467691"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7691" y="2224809"/>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7691" y="291859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7691" y="3630100"/>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037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03739" y="250531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03739" y="3208049"/>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03739" y="3630100"/>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355976" y="1749535"/>
            <a:ext cx="0" cy="409133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10" name="Slide Number Placeholder 9"/>
          <p:cNvSpPr>
            <a:spLocks noGrp="1"/>
          </p:cNvSpPr>
          <p:nvPr>
            <p:ph type="sldNum" sz="quarter" idx="13"/>
          </p:nvPr>
        </p:nvSpPr>
        <p:spPr/>
        <p:txBody>
          <a:bodyPr/>
          <a:lstStyle/>
          <a:p>
            <a:pPr>
              <a:defRPr/>
            </a:pPr>
            <a:r>
              <a:rPr lang="en-US"/>
              <a:t>Page </a:t>
            </a: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246699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Tools we will be deploying</a:t>
            </a:r>
          </a:p>
        </p:txBody>
      </p:sp>
      <p:sp>
        <p:nvSpPr>
          <p:cNvPr id="6" name="Text Placeholder 5"/>
          <p:cNvSpPr>
            <a:spLocks noGrp="1"/>
          </p:cNvSpPr>
          <p:nvPr>
            <p:ph type="body" sz="quarter" idx="10"/>
          </p:nvPr>
        </p:nvSpPr>
        <p:spPr/>
        <p:txBody>
          <a:bodyPr/>
          <a:lstStyle/>
          <a:p>
            <a:r>
              <a:rPr lang="en-AU" dirty="0"/>
              <a:t>Broadly we will deal with:</a:t>
            </a:r>
          </a:p>
        </p:txBody>
      </p:sp>
      <p:sp>
        <p:nvSpPr>
          <p:cNvPr id="18" name="Footer Placeholder 17"/>
          <p:cNvSpPr>
            <a:spLocks noGrp="1"/>
          </p:cNvSpPr>
          <p:nvPr>
            <p:ph type="ftr" sz="quarter" idx="13"/>
          </p:nvPr>
        </p:nvSpPr>
        <p:spPr/>
        <p:txBody>
          <a:bodyPr/>
          <a:lstStyle/>
          <a:p>
            <a:r>
              <a:rPr lang="en-AU"/>
              <a:t>Copyright © 2015 Accenture  All rights reserved.</a:t>
            </a:r>
            <a:endParaRPr lang="en-AU" dirty="0"/>
          </a:p>
        </p:txBody>
      </p:sp>
      <p:sp>
        <p:nvSpPr>
          <p:cNvPr id="19" name="Slide Number Placeholder 18"/>
          <p:cNvSpPr>
            <a:spLocks noGrp="1"/>
          </p:cNvSpPr>
          <p:nvPr>
            <p:ph type="sldNum" sz="quarter" idx="12"/>
          </p:nvPr>
        </p:nvSpPr>
        <p:spPr/>
        <p:txBody>
          <a:bodyPr/>
          <a:lstStyle/>
          <a:p>
            <a:pPr>
              <a:defRPr/>
            </a:pPr>
            <a:r>
              <a:rPr lang="en-US"/>
              <a:t>Page </a:t>
            </a:r>
            <a:fld id="{90CBDC3A-D49F-4631-A8C7-55D59B33E5FA}" type="slidenum">
              <a:rPr lang="en-US" smtClean="0"/>
              <a:pPr>
                <a:defRPr/>
              </a:pPr>
              <a:t>20</a:t>
            </a:fld>
            <a:endParaRPr lang="en-US" dirty="0"/>
          </a:p>
        </p:txBody>
      </p:sp>
      <p:sp>
        <p:nvSpPr>
          <p:cNvPr id="16" name="Freeform 7"/>
          <p:cNvSpPr>
            <a:spLocks noChangeAspect="1"/>
          </p:cNvSpPr>
          <p:nvPr/>
        </p:nvSpPr>
        <p:spPr bwMode="auto">
          <a:xfrm>
            <a:off x="6078976" y="2405367"/>
            <a:ext cx="2607824" cy="380043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 name="connsiteX0" fmla="*/ 8101 w 10044"/>
              <a:gd name="connsiteY0" fmla="*/ 0 h 15089"/>
              <a:gd name="connsiteX1" fmla="*/ 5028 w 10044"/>
              <a:gd name="connsiteY1" fmla="*/ 2605 h 15089"/>
              <a:gd name="connsiteX2" fmla="*/ 1969 w 10044"/>
              <a:gd name="connsiteY2" fmla="*/ 0 h 15089"/>
              <a:gd name="connsiteX3" fmla="*/ 35 w 10044"/>
              <a:gd name="connsiteY3" fmla="*/ 0 h 15089"/>
              <a:gd name="connsiteX4" fmla="*/ 0 w 10044"/>
              <a:gd name="connsiteY4" fmla="*/ 13890 h 15089"/>
              <a:gd name="connsiteX5" fmla="*/ 10044 w 10044"/>
              <a:gd name="connsiteY5" fmla="*/ 15089 h 15089"/>
              <a:gd name="connsiteX6" fmla="*/ 10035 w 10044"/>
              <a:gd name="connsiteY6" fmla="*/ 0 h 15089"/>
              <a:gd name="connsiteX7" fmla="*/ 8101 w 10044"/>
              <a:gd name="connsiteY7" fmla="*/ 0 h 15089"/>
              <a:gd name="connsiteX0" fmla="*/ 8101 w 10044"/>
              <a:gd name="connsiteY0" fmla="*/ 0 h 13969"/>
              <a:gd name="connsiteX1" fmla="*/ 5028 w 10044"/>
              <a:gd name="connsiteY1" fmla="*/ 2605 h 13969"/>
              <a:gd name="connsiteX2" fmla="*/ 1969 w 10044"/>
              <a:gd name="connsiteY2" fmla="*/ 0 h 13969"/>
              <a:gd name="connsiteX3" fmla="*/ 35 w 10044"/>
              <a:gd name="connsiteY3" fmla="*/ 0 h 13969"/>
              <a:gd name="connsiteX4" fmla="*/ 0 w 10044"/>
              <a:gd name="connsiteY4" fmla="*/ 13890 h 13969"/>
              <a:gd name="connsiteX5" fmla="*/ 10044 w 10044"/>
              <a:gd name="connsiteY5" fmla="*/ 13969 h 13969"/>
              <a:gd name="connsiteX6" fmla="*/ 10035 w 10044"/>
              <a:gd name="connsiteY6" fmla="*/ 0 h 13969"/>
              <a:gd name="connsiteX7" fmla="*/ 8101 w 10044"/>
              <a:gd name="connsiteY7" fmla="*/ 0 h 1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 h="13969">
                <a:moveTo>
                  <a:pt x="8101" y="0"/>
                </a:moveTo>
                <a:cubicBezTo>
                  <a:pt x="7921" y="1474"/>
                  <a:pt x="6617" y="2605"/>
                  <a:pt x="5028" y="2605"/>
                </a:cubicBezTo>
                <a:cubicBezTo>
                  <a:pt x="3453" y="2605"/>
                  <a:pt x="2149" y="1474"/>
                  <a:pt x="1969" y="0"/>
                </a:cubicBezTo>
                <a:lnTo>
                  <a:pt x="35" y="0"/>
                </a:lnTo>
                <a:cubicBezTo>
                  <a:pt x="36" y="3883"/>
                  <a:pt x="-1" y="10007"/>
                  <a:pt x="0" y="13890"/>
                </a:cubicBezTo>
                <a:lnTo>
                  <a:pt x="10044" y="13969"/>
                </a:lnTo>
                <a:cubicBezTo>
                  <a:pt x="10031" y="10436"/>
                  <a:pt x="10048" y="3533"/>
                  <a:pt x="10035" y="0"/>
                </a:cubicBezTo>
                <a:lnTo>
                  <a:pt x="8101" y="0"/>
                </a:lnTo>
                <a:close/>
              </a:path>
            </a:pathLst>
          </a:custGeom>
          <a:solidFill>
            <a:schemeClr val="accent4"/>
          </a:solidFill>
          <a:ln w="12700">
            <a:noFill/>
          </a:ln>
          <a:extLst/>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AUTOMATED QUALITY ASSURANCE</a:t>
            </a:r>
          </a:p>
          <a:p>
            <a:pPr>
              <a:spcBef>
                <a:spcPts val="600"/>
              </a:spcBef>
              <a:spcAft>
                <a:spcPts val="1200"/>
              </a:spcAft>
            </a:pPr>
            <a:r>
              <a:rPr lang="en-US" sz="1400" dirty="0">
                <a:solidFill>
                  <a:schemeClr val="tx2"/>
                </a:solidFill>
              </a:rPr>
              <a:t>How do we know the software </a:t>
            </a:r>
            <a:br>
              <a:rPr lang="en-US" sz="1400" dirty="0">
                <a:solidFill>
                  <a:schemeClr val="tx2"/>
                </a:solidFill>
              </a:rPr>
            </a:br>
            <a:r>
              <a:rPr lang="en-US" sz="1400" dirty="0">
                <a:solidFill>
                  <a:schemeClr val="tx2"/>
                </a:solidFill>
              </a:rPr>
              <a:t>does / is doing what it is supposed to. “The continuum of testing and monitoring”</a:t>
            </a:r>
          </a:p>
        </p:txBody>
      </p:sp>
      <p:sp>
        <p:nvSpPr>
          <p:cNvPr id="20" name="Freeform 7"/>
          <p:cNvSpPr>
            <a:spLocks noChangeAspect="1"/>
          </p:cNvSpPr>
          <p:nvPr/>
        </p:nvSpPr>
        <p:spPr bwMode="auto">
          <a:xfrm>
            <a:off x="3265131" y="2405367"/>
            <a:ext cx="2607824" cy="380043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 name="connsiteX0" fmla="*/ 8101 w 10044"/>
              <a:gd name="connsiteY0" fmla="*/ 0 h 15089"/>
              <a:gd name="connsiteX1" fmla="*/ 5028 w 10044"/>
              <a:gd name="connsiteY1" fmla="*/ 2605 h 15089"/>
              <a:gd name="connsiteX2" fmla="*/ 1969 w 10044"/>
              <a:gd name="connsiteY2" fmla="*/ 0 h 15089"/>
              <a:gd name="connsiteX3" fmla="*/ 35 w 10044"/>
              <a:gd name="connsiteY3" fmla="*/ 0 h 15089"/>
              <a:gd name="connsiteX4" fmla="*/ 0 w 10044"/>
              <a:gd name="connsiteY4" fmla="*/ 13890 h 15089"/>
              <a:gd name="connsiteX5" fmla="*/ 10044 w 10044"/>
              <a:gd name="connsiteY5" fmla="*/ 15089 h 15089"/>
              <a:gd name="connsiteX6" fmla="*/ 10035 w 10044"/>
              <a:gd name="connsiteY6" fmla="*/ 0 h 15089"/>
              <a:gd name="connsiteX7" fmla="*/ 8101 w 10044"/>
              <a:gd name="connsiteY7" fmla="*/ 0 h 15089"/>
              <a:gd name="connsiteX0" fmla="*/ 8101 w 10044"/>
              <a:gd name="connsiteY0" fmla="*/ 0 h 13969"/>
              <a:gd name="connsiteX1" fmla="*/ 5028 w 10044"/>
              <a:gd name="connsiteY1" fmla="*/ 2605 h 13969"/>
              <a:gd name="connsiteX2" fmla="*/ 1969 w 10044"/>
              <a:gd name="connsiteY2" fmla="*/ 0 h 13969"/>
              <a:gd name="connsiteX3" fmla="*/ 35 w 10044"/>
              <a:gd name="connsiteY3" fmla="*/ 0 h 13969"/>
              <a:gd name="connsiteX4" fmla="*/ 0 w 10044"/>
              <a:gd name="connsiteY4" fmla="*/ 13890 h 13969"/>
              <a:gd name="connsiteX5" fmla="*/ 10044 w 10044"/>
              <a:gd name="connsiteY5" fmla="*/ 13969 h 13969"/>
              <a:gd name="connsiteX6" fmla="*/ 10035 w 10044"/>
              <a:gd name="connsiteY6" fmla="*/ 0 h 13969"/>
              <a:gd name="connsiteX7" fmla="*/ 8101 w 10044"/>
              <a:gd name="connsiteY7" fmla="*/ 0 h 1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 h="13969">
                <a:moveTo>
                  <a:pt x="8101" y="0"/>
                </a:moveTo>
                <a:cubicBezTo>
                  <a:pt x="7921" y="1474"/>
                  <a:pt x="6617" y="2605"/>
                  <a:pt x="5028" y="2605"/>
                </a:cubicBezTo>
                <a:cubicBezTo>
                  <a:pt x="3453" y="2605"/>
                  <a:pt x="2149" y="1474"/>
                  <a:pt x="1969" y="0"/>
                </a:cubicBezTo>
                <a:lnTo>
                  <a:pt x="35" y="0"/>
                </a:lnTo>
                <a:cubicBezTo>
                  <a:pt x="36" y="3883"/>
                  <a:pt x="-1" y="10007"/>
                  <a:pt x="0" y="13890"/>
                </a:cubicBezTo>
                <a:lnTo>
                  <a:pt x="10044" y="13969"/>
                </a:lnTo>
                <a:cubicBezTo>
                  <a:pt x="10031" y="10436"/>
                  <a:pt x="10048" y="3533"/>
                  <a:pt x="10035" y="0"/>
                </a:cubicBezTo>
                <a:lnTo>
                  <a:pt x="8101" y="0"/>
                </a:lnTo>
                <a:close/>
              </a:path>
            </a:pathLst>
          </a:custGeom>
          <a:solidFill>
            <a:schemeClr val="accent4"/>
          </a:solidFill>
          <a:ln w="12700">
            <a:noFill/>
          </a:ln>
          <a:extLst/>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BUILD &amp; RELEASE ORCHESTRATION</a:t>
            </a:r>
          </a:p>
          <a:p>
            <a:pPr>
              <a:spcBef>
                <a:spcPts val="300"/>
              </a:spcBef>
              <a:spcAft>
                <a:spcPts val="0"/>
              </a:spcAft>
            </a:pPr>
            <a:r>
              <a:rPr lang="en-US" sz="1400" dirty="0">
                <a:solidFill>
                  <a:schemeClr val="tx2"/>
                </a:solidFill>
              </a:rPr>
              <a:t>How are we going to move software, data and media </a:t>
            </a:r>
            <a:br>
              <a:rPr lang="en-US" sz="1400" dirty="0">
                <a:solidFill>
                  <a:schemeClr val="tx2"/>
                </a:solidFill>
              </a:rPr>
            </a:br>
            <a:r>
              <a:rPr lang="en-US" sz="1400" dirty="0">
                <a:solidFill>
                  <a:schemeClr val="tx2"/>
                </a:solidFill>
              </a:rPr>
              <a:t>around and configure it </a:t>
            </a:r>
            <a:br>
              <a:rPr lang="en-US" sz="1400" dirty="0">
                <a:solidFill>
                  <a:schemeClr val="tx2"/>
                </a:solidFill>
              </a:rPr>
            </a:br>
            <a:r>
              <a:rPr lang="en-US" sz="1400" dirty="0">
                <a:solidFill>
                  <a:schemeClr val="tx2"/>
                </a:solidFill>
              </a:rPr>
              <a:t>(remember infrastructure </a:t>
            </a:r>
            <a:br>
              <a:rPr lang="en-US" sz="1400" dirty="0">
                <a:solidFill>
                  <a:schemeClr val="tx2"/>
                </a:solidFill>
              </a:rPr>
            </a:br>
            <a:r>
              <a:rPr lang="en-US" sz="1400" dirty="0">
                <a:solidFill>
                  <a:schemeClr val="tx2"/>
                </a:solidFill>
              </a:rPr>
              <a:t>“is” software as well)</a:t>
            </a:r>
          </a:p>
        </p:txBody>
      </p:sp>
      <p:sp>
        <p:nvSpPr>
          <p:cNvPr id="22" name="Oval 21"/>
          <p:cNvSpPr/>
          <p:nvPr/>
        </p:nvSpPr>
        <p:spPr>
          <a:xfrm>
            <a:off x="3963486"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p:cNvSpPr/>
          <p:nvPr/>
        </p:nvSpPr>
        <p:spPr>
          <a:xfrm>
            <a:off x="6777331"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Freeform 7"/>
          <p:cNvSpPr>
            <a:spLocks noChangeAspect="1"/>
          </p:cNvSpPr>
          <p:nvPr/>
        </p:nvSpPr>
        <p:spPr bwMode="auto">
          <a:xfrm>
            <a:off x="455613" y="2405367"/>
            <a:ext cx="2607824" cy="380043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 name="connsiteX0" fmla="*/ 8101 w 10044"/>
              <a:gd name="connsiteY0" fmla="*/ 0 h 15089"/>
              <a:gd name="connsiteX1" fmla="*/ 5028 w 10044"/>
              <a:gd name="connsiteY1" fmla="*/ 2605 h 15089"/>
              <a:gd name="connsiteX2" fmla="*/ 1969 w 10044"/>
              <a:gd name="connsiteY2" fmla="*/ 0 h 15089"/>
              <a:gd name="connsiteX3" fmla="*/ 35 w 10044"/>
              <a:gd name="connsiteY3" fmla="*/ 0 h 15089"/>
              <a:gd name="connsiteX4" fmla="*/ 0 w 10044"/>
              <a:gd name="connsiteY4" fmla="*/ 13890 h 15089"/>
              <a:gd name="connsiteX5" fmla="*/ 10044 w 10044"/>
              <a:gd name="connsiteY5" fmla="*/ 15089 h 15089"/>
              <a:gd name="connsiteX6" fmla="*/ 10035 w 10044"/>
              <a:gd name="connsiteY6" fmla="*/ 0 h 15089"/>
              <a:gd name="connsiteX7" fmla="*/ 8101 w 10044"/>
              <a:gd name="connsiteY7" fmla="*/ 0 h 15089"/>
              <a:gd name="connsiteX0" fmla="*/ 8101 w 10044"/>
              <a:gd name="connsiteY0" fmla="*/ 0 h 13969"/>
              <a:gd name="connsiteX1" fmla="*/ 5028 w 10044"/>
              <a:gd name="connsiteY1" fmla="*/ 2605 h 13969"/>
              <a:gd name="connsiteX2" fmla="*/ 1969 w 10044"/>
              <a:gd name="connsiteY2" fmla="*/ 0 h 13969"/>
              <a:gd name="connsiteX3" fmla="*/ 35 w 10044"/>
              <a:gd name="connsiteY3" fmla="*/ 0 h 13969"/>
              <a:gd name="connsiteX4" fmla="*/ 0 w 10044"/>
              <a:gd name="connsiteY4" fmla="*/ 13890 h 13969"/>
              <a:gd name="connsiteX5" fmla="*/ 10044 w 10044"/>
              <a:gd name="connsiteY5" fmla="*/ 13969 h 13969"/>
              <a:gd name="connsiteX6" fmla="*/ 10035 w 10044"/>
              <a:gd name="connsiteY6" fmla="*/ 0 h 13969"/>
              <a:gd name="connsiteX7" fmla="*/ 8101 w 10044"/>
              <a:gd name="connsiteY7" fmla="*/ 0 h 1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 h="13969">
                <a:moveTo>
                  <a:pt x="8101" y="0"/>
                </a:moveTo>
                <a:cubicBezTo>
                  <a:pt x="7921" y="1474"/>
                  <a:pt x="6617" y="2605"/>
                  <a:pt x="5028" y="2605"/>
                </a:cubicBezTo>
                <a:cubicBezTo>
                  <a:pt x="3453" y="2605"/>
                  <a:pt x="2149" y="1474"/>
                  <a:pt x="1969" y="0"/>
                </a:cubicBezTo>
                <a:lnTo>
                  <a:pt x="35" y="0"/>
                </a:lnTo>
                <a:cubicBezTo>
                  <a:pt x="36" y="3883"/>
                  <a:pt x="-1" y="10007"/>
                  <a:pt x="0" y="13890"/>
                </a:cubicBezTo>
                <a:lnTo>
                  <a:pt x="10044" y="13969"/>
                </a:lnTo>
                <a:cubicBezTo>
                  <a:pt x="10031" y="10436"/>
                  <a:pt x="10048" y="3533"/>
                  <a:pt x="10035" y="0"/>
                </a:cubicBezTo>
                <a:lnTo>
                  <a:pt x="8101" y="0"/>
                </a:lnTo>
                <a:close/>
              </a:path>
            </a:pathLst>
          </a:custGeom>
          <a:solidFill>
            <a:schemeClr val="accent4"/>
          </a:solidFill>
          <a:ln w="12700">
            <a:noFill/>
          </a:ln>
          <a:extLst/>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SCM</a:t>
            </a:r>
            <a:endParaRPr lang="en-US" sz="1400" dirty="0">
              <a:solidFill>
                <a:schemeClr val="tx2"/>
              </a:solidFill>
            </a:endParaRPr>
          </a:p>
          <a:p>
            <a:pPr>
              <a:spcBef>
                <a:spcPts val="300"/>
              </a:spcBef>
              <a:spcAft>
                <a:spcPts val="0"/>
              </a:spcAft>
            </a:pPr>
            <a:endParaRPr lang="en-US" sz="1400" dirty="0">
              <a:solidFill>
                <a:schemeClr val="tx2"/>
              </a:solidFill>
            </a:endParaRPr>
          </a:p>
          <a:p>
            <a:pPr>
              <a:spcBef>
                <a:spcPts val="300"/>
              </a:spcBef>
              <a:spcAft>
                <a:spcPts val="0"/>
              </a:spcAft>
            </a:pPr>
            <a:r>
              <a:rPr lang="en-US" sz="1400" dirty="0">
                <a:solidFill>
                  <a:schemeClr val="tx2"/>
                </a:solidFill>
              </a:rPr>
              <a:t>How are we going to safely </a:t>
            </a:r>
            <a:br>
              <a:rPr lang="en-US" sz="1400" dirty="0">
                <a:solidFill>
                  <a:schemeClr val="tx2"/>
                </a:solidFill>
              </a:rPr>
            </a:br>
            <a:r>
              <a:rPr lang="en-US" sz="1400" dirty="0">
                <a:solidFill>
                  <a:schemeClr val="tx2"/>
                </a:solidFill>
              </a:rPr>
              <a:t>store software, data and media </a:t>
            </a:r>
            <a:br>
              <a:rPr lang="en-US" sz="1400" dirty="0">
                <a:solidFill>
                  <a:schemeClr val="tx2"/>
                </a:solidFill>
              </a:rPr>
            </a:br>
            <a:r>
              <a:rPr lang="en-US" sz="1400" dirty="0">
                <a:solidFill>
                  <a:schemeClr val="tx2"/>
                </a:solidFill>
              </a:rPr>
              <a:t>and track and control it?</a:t>
            </a:r>
          </a:p>
        </p:txBody>
      </p:sp>
      <p:sp>
        <p:nvSpPr>
          <p:cNvPr id="41" name="Oval 40"/>
          <p:cNvSpPr/>
          <p:nvPr/>
        </p:nvSpPr>
        <p:spPr>
          <a:xfrm>
            <a:off x="1153968"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p:cNvGrpSpPr/>
          <p:nvPr/>
        </p:nvGrpSpPr>
        <p:grpSpPr>
          <a:xfrm>
            <a:off x="1306697" y="1933575"/>
            <a:ext cx="905656" cy="823324"/>
            <a:chOff x="1306697" y="1933575"/>
            <a:chExt cx="905656" cy="823324"/>
          </a:xfrm>
        </p:grpSpPr>
        <p:sp>
          <p:nvSpPr>
            <p:cNvPr id="21" name="Freeform 132"/>
            <p:cNvSpPr>
              <a:spLocks noEditPoints="1"/>
            </p:cNvSpPr>
            <p:nvPr/>
          </p:nvSpPr>
          <p:spPr bwMode="auto">
            <a:xfrm>
              <a:off x="1306697" y="1933575"/>
              <a:ext cx="905656" cy="823324"/>
            </a:xfrm>
            <a:custGeom>
              <a:avLst/>
              <a:gdLst>
                <a:gd name="T0" fmla="*/ 525 w 601"/>
                <a:gd name="T1" fmla="*/ 58 h 546"/>
                <a:gd name="T2" fmla="*/ 499 w 601"/>
                <a:gd name="T3" fmla="*/ 15 h 546"/>
                <a:gd name="T4" fmla="*/ 497 w 601"/>
                <a:gd name="T5" fmla="*/ 15 h 546"/>
                <a:gd name="T6" fmla="*/ 356 w 601"/>
                <a:gd name="T7" fmla="*/ 24 h 546"/>
                <a:gd name="T8" fmla="*/ 296 w 601"/>
                <a:gd name="T9" fmla="*/ 0 h 546"/>
                <a:gd name="T10" fmla="*/ 179 w 601"/>
                <a:gd name="T11" fmla="*/ 31 h 546"/>
                <a:gd name="T12" fmla="*/ 102 w 601"/>
                <a:gd name="T13" fmla="*/ 15 h 546"/>
                <a:gd name="T14" fmla="*/ 76 w 601"/>
                <a:gd name="T15" fmla="*/ 58 h 546"/>
                <a:gd name="T16" fmla="*/ 108 w 601"/>
                <a:gd name="T17" fmla="*/ 423 h 546"/>
                <a:gd name="T18" fmla="*/ 301 w 601"/>
                <a:gd name="T19" fmla="*/ 546 h 546"/>
                <a:gd name="T20" fmla="*/ 366 w 601"/>
                <a:gd name="T21" fmla="*/ 517 h 546"/>
                <a:gd name="T22" fmla="*/ 492 w 601"/>
                <a:gd name="T23" fmla="*/ 423 h 546"/>
                <a:gd name="T24" fmla="*/ 525 w 601"/>
                <a:gd name="T25" fmla="*/ 58 h 546"/>
                <a:gd name="T26" fmla="*/ 192 w 601"/>
                <a:gd name="T27" fmla="*/ 58 h 546"/>
                <a:gd name="T28" fmla="*/ 199 w 601"/>
                <a:gd name="T29" fmla="*/ 58 h 546"/>
                <a:gd name="T30" fmla="*/ 227 w 601"/>
                <a:gd name="T31" fmla="*/ 58 h 546"/>
                <a:gd name="T32" fmla="*/ 297 w 601"/>
                <a:gd name="T33" fmla="*/ 30 h 546"/>
                <a:gd name="T34" fmla="*/ 350 w 601"/>
                <a:gd name="T35" fmla="*/ 51 h 546"/>
                <a:gd name="T36" fmla="*/ 395 w 601"/>
                <a:gd name="T37" fmla="*/ 58 h 546"/>
                <a:gd name="T38" fmla="*/ 407 w 601"/>
                <a:gd name="T39" fmla="*/ 58 h 546"/>
                <a:gd name="T40" fmla="*/ 476 w 601"/>
                <a:gd name="T41" fmla="*/ 43 h 546"/>
                <a:gd name="T42" fmla="*/ 478 w 601"/>
                <a:gd name="T43" fmla="*/ 44 h 546"/>
                <a:gd name="T44" fmla="*/ 487 w 601"/>
                <a:gd name="T45" fmla="*/ 58 h 546"/>
                <a:gd name="T46" fmla="*/ 471 w 601"/>
                <a:gd name="T47" fmla="*/ 407 h 546"/>
                <a:gd name="T48" fmla="*/ 359 w 601"/>
                <a:gd name="T49" fmla="*/ 490 h 546"/>
                <a:gd name="T50" fmla="*/ 301 w 601"/>
                <a:gd name="T51" fmla="*/ 517 h 546"/>
                <a:gd name="T52" fmla="*/ 129 w 601"/>
                <a:gd name="T53" fmla="*/ 407 h 546"/>
                <a:gd name="T54" fmla="*/ 115 w 601"/>
                <a:gd name="T55" fmla="*/ 58 h 546"/>
                <a:gd name="T56" fmla="*/ 124 w 601"/>
                <a:gd name="T57" fmla="*/ 44 h 546"/>
                <a:gd name="T58" fmla="*/ 192 w 601"/>
                <a:gd name="T59" fmla="*/ 5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1" h="546">
                  <a:moveTo>
                    <a:pt x="525" y="58"/>
                  </a:moveTo>
                  <a:cubicBezTo>
                    <a:pt x="517" y="44"/>
                    <a:pt x="509" y="30"/>
                    <a:pt x="499" y="15"/>
                  </a:cubicBezTo>
                  <a:cubicBezTo>
                    <a:pt x="497" y="15"/>
                    <a:pt x="497" y="15"/>
                    <a:pt x="497" y="15"/>
                  </a:cubicBezTo>
                  <a:cubicBezTo>
                    <a:pt x="452" y="33"/>
                    <a:pt x="405" y="36"/>
                    <a:pt x="356" y="24"/>
                  </a:cubicBezTo>
                  <a:cubicBezTo>
                    <a:pt x="296" y="0"/>
                    <a:pt x="296" y="0"/>
                    <a:pt x="296" y="0"/>
                  </a:cubicBezTo>
                  <a:cubicBezTo>
                    <a:pt x="273" y="25"/>
                    <a:pt x="234" y="35"/>
                    <a:pt x="179" y="31"/>
                  </a:cubicBezTo>
                  <a:cubicBezTo>
                    <a:pt x="102" y="15"/>
                    <a:pt x="102" y="15"/>
                    <a:pt x="102" y="15"/>
                  </a:cubicBezTo>
                  <a:cubicBezTo>
                    <a:pt x="92" y="30"/>
                    <a:pt x="83" y="44"/>
                    <a:pt x="76" y="58"/>
                  </a:cubicBezTo>
                  <a:cubicBezTo>
                    <a:pt x="0" y="197"/>
                    <a:pt x="11" y="319"/>
                    <a:pt x="108" y="423"/>
                  </a:cubicBezTo>
                  <a:cubicBezTo>
                    <a:pt x="163" y="480"/>
                    <a:pt x="227" y="521"/>
                    <a:pt x="301" y="546"/>
                  </a:cubicBezTo>
                  <a:cubicBezTo>
                    <a:pt x="366" y="517"/>
                    <a:pt x="366" y="517"/>
                    <a:pt x="366" y="517"/>
                  </a:cubicBezTo>
                  <a:cubicBezTo>
                    <a:pt x="416" y="490"/>
                    <a:pt x="459" y="458"/>
                    <a:pt x="492" y="423"/>
                  </a:cubicBezTo>
                  <a:cubicBezTo>
                    <a:pt x="590" y="319"/>
                    <a:pt x="601" y="197"/>
                    <a:pt x="525" y="58"/>
                  </a:cubicBezTo>
                  <a:close/>
                  <a:moveTo>
                    <a:pt x="192" y="58"/>
                  </a:moveTo>
                  <a:cubicBezTo>
                    <a:pt x="194" y="58"/>
                    <a:pt x="196" y="58"/>
                    <a:pt x="199" y="58"/>
                  </a:cubicBezTo>
                  <a:cubicBezTo>
                    <a:pt x="209" y="58"/>
                    <a:pt x="218" y="58"/>
                    <a:pt x="227" y="58"/>
                  </a:cubicBezTo>
                  <a:cubicBezTo>
                    <a:pt x="258" y="56"/>
                    <a:pt x="281" y="47"/>
                    <a:pt x="297" y="30"/>
                  </a:cubicBezTo>
                  <a:cubicBezTo>
                    <a:pt x="350" y="51"/>
                    <a:pt x="350" y="51"/>
                    <a:pt x="350" y="51"/>
                  </a:cubicBezTo>
                  <a:cubicBezTo>
                    <a:pt x="365" y="55"/>
                    <a:pt x="380" y="57"/>
                    <a:pt x="395" y="58"/>
                  </a:cubicBezTo>
                  <a:cubicBezTo>
                    <a:pt x="399" y="58"/>
                    <a:pt x="403" y="58"/>
                    <a:pt x="407" y="58"/>
                  </a:cubicBezTo>
                  <a:cubicBezTo>
                    <a:pt x="431" y="57"/>
                    <a:pt x="453" y="52"/>
                    <a:pt x="476" y="43"/>
                  </a:cubicBezTo>
                  <a:cubicBezTo>
                    <a:pt x="478" y="44"/>
                    <a:pt x="478" y="44"/>
                    <a:pt x="478" y="44"/>
                  </a:cubicBezTo>
                  <a:cubicBezTo>
                    <a:pt x="481" y="48"/>
                    <a:pt x="484" y="53"/>
                    <a:pt x="487" y="58"/>
                  </a:cubicBezTo>
                  <a:cubicBezTo>
                    <a:pt x="569" y="192"/>
                    <a:pt x="564" y="309"/>
                    <a:pt x="471" y="407"/>
                  </a:cubicBezTo>
                  <a:cubicBezTo>
                    <a:pt x="441" y="438"/>
                    <a:pt x="404" y="466"/>
                    <a:pt x="359" y="490"/>
                  </a:cubicBezTo>
                  <a:cubicBezTo>
                    <a:pt x="301" y="517"/>
                    <a:pt x="301" y="517"/>
                    <a:pt x="301" y="517"/>
                  </a:cubicBezTo>
                  <a:cubicBezTo>
                    <a:pt x="234" y="494"/>
                    <a:pt x="177" y="458"/>
                    <a:pt x="129" y="407"/>
                  </a:cubicBezTo>
                  <a:cubicBezTo>
                    <a:pt x="38" y="309"/>
                    <a:pt x="33" y="192"/>
                    <a:pt x="115" y="58"/>
                  </a:cubicBezTo>
                  <a:cubicBezTo>
                    <a:pt x="118" y="53"/>
                    <a:pt x="121" y="48"/>
                    <a:pt x="124" y="44"/>
                  </a:cubicBezTo>
                  <a:cubicBezTo>
                    <a:pt x="192" y="58"/>
                    <a:pt x="192" y="58"/>
                    <a:pt x="192" y="58"/>
                  </a:cubicBezTo>
                  <a:close/>
                </a:path>
              </a:pathLst>
            </a:custGeom>
            <a:solidFill>
              <a:schemeClr val="accent1"/>
            </a:solidFill>
            <a:ln w="19050">
              <a:solidFill>
                <a:schemeClr val="accent1"/>
              </a:solidFill>
            </a:ln>
            <a:extLst/>
          </p:spPr>
          <p:txBody>
            <a:bodyPr vert="horz" wrap="square" lIns="91440" tIns="45720" rIns="91440" bIns="45720" numCol="1" anchor="t" anchorCtr="0" compatLnSpc="1">
              <a:prstTxWarp prst="textNoShape">
                <a:avLst/>
              </a:prstTxWarp>
            </a:bodyPr>
            <a:lstStyle/>
            <a:p>
              <a:endParaRPr lang="en-AU"/>
            </a:p>
          </p:txBody>
        </p:sp>
        <p:grpSp>
          <p:nvGrpSpPr>
            <p:cNvPr id="8" name="Group 7"/>
            <p:cNvGrpSpPr>
              <a:grpSpLocks noChangeAspect="1"/>
            </p:cNvGrpSpPr>
            <p:nvPr/>
          </p:nvGrpSpPr>
          <p:grpSpPr>
            <a:xfrm>
              <a:off x="1484312" y="2073275"/>
              <a:ext cx="564241" cy="468000"/>
              <a:chOff x="1550988" y="2130425"/>
              <a:chExt cx="474662" cy="393700"/>
            </a:xfrm>
            <a:solidFill>
              <a:schemeClr val="accent1"/>
            </a:solidFill>
          </p:grpSpPr>
          <p:sp>
            <p:nvSpPr>
              <p:cNvPr id="5" name="Freeform 5"/>
              <p:cNvSpPr>
                <a:spLocks/>
              </p:cNvSpPr>
              <p:nvPr/>
            </p:nvSpPr>
            <p:spPr bwMode="auto">
              <a:xfrm>
                <a:off x="1704975" y="2130425"/>
                <a:ext cx="320675" cy="303213"/>
              </a:xfrm>
              <a:custGeom>
                <a:avLst/>
                <a:gdLst>
                  <a:gd name="T0" fmla="*/ 101 w 116"/>
                  <a:gd name="T1" fmla="*/ 66 h 109"/>
                  <a:gd name="T2" fmla="*/ 101 w 116"/>
                  <a:gd name="T3" fmla="*/ 11 h 109"/>
                  <a:gd name="T4" fmla="*/ 74 w 116"/>
                  <a:gd name="T5" fmla="*/ 0 h 109"/>
                  <a:gd name="T6" fmla="*/ 47 w 116"/>
                  <a:gd name="T7" fmla="*/ 11 h 109"/>
                  <a:gd name="T8" fmla="*/ 15 w 116"/>
                  <a:gd name="T9" fmla="*/ 44 h 109"/>
                  <a:gd name="T10" fmla="*/ 9 w 116"/>
                  <a:gd name="T11" fmla="*/ 91 h 109"/>
                  <a:gd name="T12" fmla="*/ 24 w 116"/>
                  <a:gd name="T13" fmla="*/ 77 h 109"/>
                  <a:gd name="T14" fmla="*/ 26 w 116"/>
                  <a:gd name="T15" fmla="*/ 69 h 109"/>
                  <a:gd name="T16" fmla="*/ 28 w 116"/>
                  <a:gd name="T17" fmla="*/ 61 h 109"/>
                  <a:gd name="T18" fmla="*/ 45 w 116"/>
                  <a:gd name="T19" fmla="*/ 46 h 109"/>
                  <a:gd name="T20" fmla="*/ 63 w 116"/>
                  <a:gd name="T21" fmla="*/ 28 h 109"/>
                  <a:gd name="T22" fmla="*/ 74 w 116"/>
                  <a:gd name="T23" fmla="*/ 23 h 109"/>
                  <a:gd name="T24" fmla="*/ 85 w 116"/>
                  <a:gd name="T25" fmla="*/ 28 h 109"/>
                  <a:gd name="T26" fmla="*/ 85 w 116"/>
                  <a:gd name="T27" fmla="*/ 49 h 109"/>
                  <a:gd name="T28" fmla="*/ 65 w 116"/>
                  <a:gd name="T29" fmla="*/ 70 h 109"/>
                  <a:gd name="T30" fmla="*/ 51 w 116"/>
                  <a:gd name="T31" fmla="*/ 104 h 109"/>
                  <a:gd name="T32" fmla="*/ 46 w 116"/>
                  <a:gd name="T33" fmla="*/ 109 h 109"/>
                  <a:gd name="T34" fmla="*/ 69 w 116"/>
                  <a:gd name="T35" fmla="*/ 98 h 109"/>
                  <a:gd name="T36" fmla="*/ 101 w 116"/>
                  <a:gd name="T37"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09">
                    <a:moveTo>
                      <a:pt x="101" y="66"/>
                    </a:moveTo>
                    <a:cubicBezTo>
                      <a:pt x="116" y="51"/>
                      <a:pt x="116" y="26"/>
                      <a:pt x="101" y="11"/>
                    </a:cubicBezTo>
                    <a:cubicBezTo>
                      <a:pt x="94" y="4"/>
                      <a:pt x="84" y="0"/>
                      <a:pt x="74" y="0"/>
                    </a:cubicBezTo>
                    <a:cubicBezTo>
                      <a:pt x="64" y="0"/>
                      <a:pt x="55" y="4"/>
                      <a:pt x="47" y="11"/>
                    </a:cubicBezTo>
                    <a:cubicBezTo>
                      <a:pt x="15" y="44"/>
                      <a:pt x="15" y="44"/>
                      <a:pt x="15" y="44"/>
                    </a:cubicBezTo>
                    <a:cubicBezTo>
                      <a:pt x="2" y="57"/>
                      <a:pt x="0" y="77"/>
                      <a:pt x="9" y="91"/>
                    </a:cubicBezTo>
                    <a:cubicBezTo>
                      <a:pt x="24" y="77"/>
                      <a:pt x="24" y="77"/>
                      <a:pt x="24" y="77"/>
                    </a:cubicBezTo>
                    <a:cubicBezTo>
                      <a:pt x="26" y="75"/>
                      <a:pt x="27" y="72"/>
                      <a:pt x="26" y="69"/>
                    </a:cubicBezTo>
                    <a:cubicBezTo>
                      <a:pt x="25" y="66"/>
                      <a:pt x="26" y="63"/>
                      <a:pt x="28" y="61"/>
                    </a:cubicBezTo>
                    <a:cubicBezTo>
                      <a:pt x="45" y="46"/>
                      <a:pt x="45" y="46"/>
                      <a:pt x="45" y="46"/>
                    </a:cubicBezTo>
                    <a:cubicBezTo>
                      <a:pt x="63" y="28"/>
                      <a:pt x="63" y="28"/>
                      <a:pt x="63" y="28"/>
                    </a:cubicBezTo>
                    <a:cubicBezTo>
                      <a:pt x="66" y="25"/>
                      <a:pt x="70" y="23"/>
                      <a:pt x="74" y="23"/>
                    </a:cubicBezTo>
                    <a:cubicBezTo>
                      <a:pt x="78" y="23"/>
                      <a:pt x="82" y="25"/>
                      <a:pt x="85" y="28"/>
                    </a:cubicBezTo>
                    <a:cubicBezTo>
                      <a:pt x="91" y="34"/>
                      <a:pt x="91" y="43"/>
                      <a:pt x="85" y="49"/>
                    </a:cubicBezTo>
                    <a:cubicBezTo>
                      <a:pt x="65" y="70"/>
                      <a:pt x="65" y="70"/>
                      <a:pt x="65" y="70"/>
                    </a:cubicBezTo>
                    <a:cubicBezTo>
                      <a:pt x="65" y="82"/>
                      <a:pt x="61" y="94"/>
                      <a:pt x="51" y="104"/>
                    </a:cubicBezTo>
                    <a:cubicBezTo>
                      <a:pt x="46" y="109"/>
                      <a:pt x="46" y="109"/>
                      <a:pt x="46" y="109"/>
                    </a:cubicBezTo>
                    <a:cubicBezTo>
                      <a:pt x="54" y="108"/>
                      <a:pt x="62" y="105"/>
                      <a:pt x="69" y="98"/>
                    </a:cubicBezTo>
                    <a:lnTo>
                      <a:pt x="101"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Freeform 6"/>
              <p:cNvSpPr>
                <a:spLocks/>
              </p:cNvSpPr>
              <p:nvPr/>
            </p:nvSpPr>
            <p:spPr bwMode="auto">
              <a:xfrm>
                <a:off x="1550988" y="2222500"/>
                <a:ext cx="320675" cy="301625"/>
              </a:xfrm>
              <a:custGeom>
                <a:avLst/>
                <a:gdLst>
                  <a:gd name="T0" fmla="*/ 107 w 116"/>
                  <a:gd name="T1" fmla="*/ 18 h 109"/>
                  <a:gd name="T2" fmla="*/ 106 w 116"/>
                  <a:gd name="T3" fmla="*/ 19 h 109"/>
                  <a:gd name="T4" fmla="*/ 106 w 116"/>
                  <a:gd name="T5" fmla="*/ 19 h 109"/>
                  <a:gd name="T6" fmla="*/ 89 w 116"/>
                  <a:gd name="T7" fmla="*/ 34 h 109"/>
                  <a:gd name="T8" fmla="*/ 90 w 116"/>
                  <a:gd name="T9" fmla="*/ 35 h 109"/>
                  <a:gd name="T10" fmla="*/ 90 w 116"/>
                  <a:gd name="T11" fmla="*/ 36 h 109"/>
                  <a:gd name="T12" fmla="*/ 86 w 116"/>
                  <a:gd name="T13" fmla="*/ 49 h 109"/>
                  <a:gd name="T14" fmla="*/ 71 w 116"/>
                  <a:gd name="T15" fmla="*/ 64 h 109"/>
                  <a:gd name="T16" fmla="*/ 70 w 116"/>
                  <a:gd name="T17" fmla="*/ 64 h 109"/>
                  <a:gd name="T18" fmla="*/ 53 w 116"/>
                  <a:gd name="T19" fmla="*/ 81 h 109"/>
                  <a:gd name="T20" fmla="*/ 42 w 116"/>
                  <a:gd name="T21" fmla="*/ 86 h 109"/>
                  <a:gd name="T22" fmla="*/ 31 w 116"/>
                  <a:gd name="T23" fmla="*/ 81 h 109"/>
                  <a:gd name="T24" fmla="*/ 31 w 116"/>
                  <a:gd name="T25" fmla="*/ 60 h 109"/>
                  <a:gd name="T26" fmla="*/ 52 w 116"/>
                  <a:gd name="T27" fmla="*/ 39 h 109"/>
                  <a:gd name="T28" fmla="*/ 65 w 116"/>
                  <a:gd name="T29" fmla="*/ 5 h 109"/>
                  <a:gd name="T30" fmla="*/ 71 w 116"/>
                  <a:gd name="T31" fmla="*/ 0 h 109"/>
                  <a:gd name="T32" fmla="*/ 48 w 116"/>
                  <a:gd name="T33" fmla="*/ 11 h 109"/>
                  <a:gd name="T34" fmla="*/ 15 w 116"/>
                  <a:gd name="T35" fmla="*/ 44 h 109"/>
                  <a:gd name="T36" fmla="*/ 15 w 116"/>
                  <a:gd name="T37" fmla="*/ 98 h 109"/>
                  <a:gd name="T38" fmla="*/ 42 w 116"/>
                  <a:gd name="T39" fmla="*/ 109 h 109"/>
                  <a:gd name="T40" fmla="*/ 69 w 116"/>
                  <a:gd name="T41" fmla="*/ 98 h 109"/>
                  <a:gd name="T42" fmla="*/ 102 w 116"/>
                  <a:gd name="T43" fmla="*/ 65 h 109"/>
                  <a:gd name="T44" fmla="*/ 107 w 116"/>
                  <a:gd name="T45"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09">
                    <a:moveTo>
                      <a:pt x="107" y="18"/>
                    </a:moveTo>
                    <a:cubicBezTo>
                      <a:pt x="106" y="19"/>
                      <a:pt x="106" y="19"/>
                      <a:pt x="106" y="19"/>
                    </a:cubicBezTo>
                    <a:cubicBezTo>
                      <a:pt x="106" y="19"/>
                      <a:pt x="106" y="19"/>
                      <a:pt x="106" y="19"/>
                    </a:cubicBezTo>
                    <a:cubicBezTo>
                      <a:pt x="89" y="34"/>
                      <a:pt x="89" y="34"/>
                      <a:pt x="89" y="34"/>
                    </a:cubicBezTo>
                    <a:cubicBezTo>
                      <a:pt x="90" y="34"/>
                      <a:pt x="90" y="34"/>
                      <a:pt x="90" y="35"/>
                    </a:cubicBezTo>
                    <a:cubicBezTo>
                      <a:pt x="90" y="35"/>
                      <a:pt x="90" y="35"/>
                      <a:pt x="90" y="36"/>
                    </a:cubicBezTo>
                    <a:cubicBezTo>
                      <a:pt x="91" y="40"/>
                      <a:pt x="89" y="45"/>
                      <a:pt x="86" y="49"/>
                    </a:cubicBezTo>
                    <a:cubicBezTo>
                      <a:pt x="71" y="64"/>
                      <a:pt x="71" y="64"/>
                      <a:pt x="71" y="64"/>
                    </a:cubicBezTo>
                    <a:cubicBezTo>
                      <a:pt x="71" y="64"/>
                      <a:pt x="71" y="64"/>
                      <a:pt x="70" y="64"/>
                    </a:cubicBezTo>
                    <a:cubicBezTo>
                      <a:pt x="53" y="81"/>
                      <a:pt x="53" y="81"/>
                      <a:pt x="53" y="81"/>
                    </a:cubicBezTo>
                    <a:cubicBezTo>
                      <a:pt x="50" y="84"/>
                      <a:pt x="46" y="86"/>
                      <a:pt x="42" y="86"/>
                    </a:cubicBezTo>
                    <a:cubicBezTo>
                      <a:pt x="38" y="86"/>
                      <a:pt x="34" y="84"/>
                      <a:pt x="31" y="81"/>
                    </a:cubicBezTo>
                    <a:cubicBezTo>
                      <a:pt x="25" y="75"/>
                      <a:pt x="25" y="66"/>
                      <a:pt x="31" y="60"/>
                    </a:cubicBezTo>
                    <a:cubicBezTo>
                      <a:pt x="52" y="39"/>
                      <a:pt x="52" y="39"/>
                      <a:pt x="52" y="39"/>
                    </a:cubicBezTo>
                    <a:cubicBezTo>
                      <a:pt x="51" y="27"/>
                      <a:pt x="56" y="15"/>
                      <a:pt x="65" y="5"/>
                    </a:cubicBezTo>
                    <a:cubicBezTo>
                      <a:pt x="71" y="0"/>
                      <a:pt x="71" y="0"/>
                      <a:pt x="71" y="0"/>
                    </a:cubicBezTo>
                    <a:cubicBezTo>
                      <a:pt x="62" y="1"/>
                      <a:pt x="54" y="5"/>
                      <a:pt x="48" y="11"/>
                    </a:cubicBezTo>
                    <a:cubicBezTo>
                      <a:pt x="15" y="44"/>
                      <a:pt x="15" y="44"/>
                      <a:pt x="15" y="44"/>
                    </a:cubicBezTo>
                    <a:cubicBezTo>
                      <a:pt x="0" y="58"/>
                      <a:pt x="0" y="83"/>
                      <a:pt x="15" y="98"/>
                    </a:cubicBezTo>
                    <a:cubicBezTo>
                      <a:pt x="23" y="105"/>
                      <a:pt x="32" y="109"/>
                      <a:pt x="42" y="109"/>
                    </a:cubicBezTo>
                    <a:cubicBezTo>
                      <a:pt x="52" y="109"/>
                      <a:pt x="62" y="105"/>
                      <a:pt x="69" y="98"/>
                    </a:cubicBezTo>
                    <a:cubicBezTo>
                      <a:pt x="102" y="65"/>
                      <a:pt x="102" y="65"/>
                      <a:pt x="102" y="65"/>
                    </a:cubicBezTo>
                    <a:cubicBezTo>
                      <a:pt x="115" y="52"/>
                      <a:pt x="116" y="33"/>
                      <a:pt x="107"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sp>
        <p:nvSpPr>
          <p:cNvPr id="23" name="Freeform 13"/>
          <p:cNvSpPr>
            <a:spLocks noEditPoints="1"/>
          </p:cNvSpPr>
          <p:nvPr/>
        </p:nvSpPr>
        <p:spPr bwMode="auto">
          <a:xfrm>
            <a:off x="4211472" y="1907484"/>
            <a:ext cx="724230" cy="780256"/>
          </a:xfrm>
          <a:custGeom>
            <a:avLst/>
            <a:gdLst>
              <a:gd name="T0" fmla="*/ 371 w 372"/>
              <a:gd name="T1" fmla="*/ 228 h 401"/>
              <a:gd name="T2" fmla="*/ 371 w 372"/>
              <a:gd name="T3" fmla="*/ 225 h 401"/>
              <a:gd name="T4" fmla="*/ 369 w 372"/>
              <a:gd name="T5" fmla="*/ 223 h 401"/>
              <a:gd name="T6" fmla="*/ 368 w 372"/>
              <a:gd name="T7" fmla="*/ 221 h 401"/>
              <a:gd name="T8" fmla="*/ 366 w 372"/>
              <a:gd name="T9" fmla="*/ 220 h 401"/>
              <a:gd name="T10" fmla="*/ 351 w 372"/>
              <a:gd name="T11" fmla="*/ 126 h 401"/>
              <a:gd name="T12" fmla="*/ 351 w 372"/>
              <a:gd name="T13" fmla="*/ 122 h 401"/>
              <a:gd name="T14" fmla="*/ 349 w 372"/>
              <a:gd name="T15" fmla="*/ 119 h 401"/>
              <a:gd name="T16" fmla="*/ 346 w 372"/>
              <a:gd name="T17" fmla="*/ 116 h 401"/>
              <a:gd name="T18" fmla="*/ 272 w 372"/>
              <a:gd name="T19" fmla="*/ 54 h 401"/>
              <a:gd name="T20" fmla="*/ 271 w 372"/>
              <a:gd name="T21" fmla="*/ 51 h 401"/>
              <a:gd name="T22" fmla="*/ 270 w 372"/>
              <a:gd name="T23" fmla="*/ 49 h 401"/>
              <a:gd name="T24" fmla="*/ 269 w 372"/>
              <a:gd name="T25" fmla="*/ 47 h 401"/>
              <a:gd name="T26" fmla="*/ 267 w 372"/>
              <a:gd name="T27" fmla="*/ 45 h 401"/>
              <a:gd name="T28" fmla="*/ 265 w 372"/>
              <a:gd name="T29" fmla="*/ 44 h 401"/>
              <a:gd name="T30" fmla="*/ 107 w 372"/>
              <a:gd name="T31" fmla="*/ 44 h 401"/>
              <a:gd name="T32" fmla="*/ 105 w 372"/>
              <a:gd name="T33" fmla="*/ 45 h 401"/>
              <a:gd name="T34" fmla="*/ 103 w 372"/>
              <a:gd name="T35" fmla="*/ 47 h 401"/>
              <a:gd name="T36" fmla="*/ 102 w 372"/>
              <a:gd name="T37" fmla="*/ 49 h 401"/>
              <a:gd name="T38" fmla="*/ 101 w 372"/>
              <a:gd name="T39" fmla="*/ 51 h 401"/>
              <a:gd name="T40" fmla="*/ 100 w 372"/>
              <a:gd name="T41" fmla="*/ 54 h 401"/>
              <a:gd name="T42" fmla="*/ 100 w 372"/>
              <a:gd name="T43" fmla="*/ 73 h 401"/>
              <a:gd name="T44" fmla="*/ 25 w 372"/>
              <a:gd name="T45" fmla="*/ 117 h 401"/>
              <a:gd name="T46" fmla="*/ 22 w 372"/>
              <a:gd name="T47" fmla="*/ 120 h 401"/>
              <a:gd name="T48" fmla="*/ 21 w 372"/>
              <a:gd name="T49" fmla="*/ 123 h 401"/>
              <a:gd name="T50" fmla="*/ 21 w 372"/>
              <a:gd name="T51" fmla="*/ 211 h 401"/>
              <a:gd name="T52" fmla="*/ 5 w 372"/>
              <a:gd name="T53" fmla="*/ 220 h 401"/>
              <a:gd name="T54" fmla="*/ 4 w 372"/>
              <a:gd name="T55" fmla="*/ 222 h 401"/>
              <a:gd name="T56" fmla="*/ 2 w 372"/>
              <a:gd name="T57" fmla="*/ 224 h 401"/>
              <a:gd name="T58" fmla="*/ 1 w 372"/>
              <a:gd name="T59" fmla="*/ 226 h 401"/>
              <a:gd name="T60" fmla="*/ 0 w 372"/>
              <a:gd name="T61" fmla="*/ 229 h 401"/>
              <a:gd name="T62" fmla="*/ 0 w 372"/>
              <a:gd name="T63" fmla="*/ 230 h 401"/>
              <a:gd name="T64" fmla="*/ 92 w 372"/>
              <a:gd name="T65" fmla="*/ 367 h 401"/>
              <a:gd name="T66" fmla="*/ 264 w 372"/>
              <a:gd name="T67" fmla="*/ 358 h 401"/>
              <a:gd name="T68" fmla="*/ 372 w 372"/>
              <a:gd name="T69" fmla="*/ 314 h 401"/>
              <a:gd name="T70" fmla="*/ 286 w 372"/>
              <a:gd name="T71" fmla="*/ 204 h 401"/>
              <a:gd name="T72" fmla="*/ 226 w 372"/>
              <a:gd name="T73" fmla="*/ 253 h 401"/>
              <a:gd name="T74" fmla="*/ 199 w 372"/>
              <a:gd name="T75" fmla="*/ 104 h 401"/>
              <a:gd name="T76" fmla="*/ 233 w 372"/>
              <a:gd name="T77" fmla="*/ 55 h 401"/>
              <a:gd name="T78" fmla="*/ 146 w 372"/>
              <a:gd name="T79" fmla="*/ 253 h 401"/>
              <a:gd name="T80" fmla="*/ 133 w 372"/>
              <a:gd name="T81" fmla="*/ 230 h 401"/>
              <a:gd name="T82" fmla="*/ 26 w 372"/>
              <a:gd name="T83" fmla="*/ 253 h 401"/>
              <a:gd name="T84" fmla="*/ 172 w 372"/>
              <a:gd name="T85" fmla="*/ 230 h 401"/>
              <a:gd name="T86" fmla="*/ 171 w 372"/>
              <a:gd name="T87" fmla="*/ 227 h 401"/>
              <a:gd name="T88" fmla="*/ 170 w 372"/>
              <a:gd name="T89" fmla="*/ 225 h 401"/>
              <a:gd name="T90" fmla="*/ 169 w 372"/>
              <a:gd name="T91" fmla="*/ 223 h 401"/>
              <a:gd name="T92" fmla="*/ 167 w 372"/>
              <a:gd name="T93" fmla="*/ 221 h 401"/>
              <a:gd name="T94" fmla="*/ 165 w 372"/>
              <a:gd name="T95" fmla="*/ 219 h 401"/>
              <a:gd name="T96" fmla="*/ 46 w 372"/>
              <a:gd name="T97" fmla="*/ 133 h 401"/>
              <a:gd name="T98" fmla="*/ 192 w 372"/>
              <a:gd name="T99" fmla="*/ 191 h 401"/>
              <a:gd name="T100" fmla="*/ 326 w 372"/>
              <a:gd name="T101" fmla="*/ 197 h 401"/>
              <a:gd name="T102" fmla="*/ 207 w 372"/>
              <a:gd name="T103" fmla="*/ 220 h 401"/>
              <a:gd name="T104" fmla="*/ 204 w 372"/>
              <a:gd name="T105" fmla="*/ 221 h 401"/>
              <a:gd name="T106" fmla="*/ 203 w 372"/>
              <a:gd name="T107" fmla="*/ 223 h 401"/>
              <a:gd name="T108" fmla="*/ 202 w 372"/>
              <a:gd name="T109" fmla="*/ 225 h 401"/>
              <a:gd name="T110" fmla="*/ 201 w 372"/>
              <a:gd name="T111" fmla="*/ 228 h 401"/>
              <a:gd name="T112" fmla="*/ 200 w 372"/>
              <a:gd name="T113" fmla="*/ 230 h 401"/>
              <a:gd name="T114" fmla="*/ 239 w 372"/>
              <a:gd name="T115" fmla="*/ 344 h 401"/>
              <a:gd name="T116" fmla="*/ 299 w 372"/>
              <a:gd name="T117" fmla="*/ 33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2" h="401">
                <a:moveTo>
                  <a:pt x="372" y="230"/>
                </a:moveTo>
                <a:cubicBezTo>
                  <a:pt x="372" y="230"/>
                  <a:pt x="372" y="230"/>
                  <a:pt x="372" y="229"/>
                </a:cubicBezTo>
                <a:cubicBezTo>
                  <a:pt x="372" y="229"/>
                  <a:pt x="372" y="229"/>
                  <a:pt x="372" y="229"/>
                </a:cubicBezTo>
                <a:cubicBezTo>
                  <a:pt x="372" y="229"/>
                  <a:pt x="372" y="229"/>
                  <a:pt x="372" y="229"/>
                </a:cubicBezTo>
                <a:cubicBezTo>
                  <a:pt x="372" y="228"/>
                  <a:pt x="372" y="228"/>
                  <a:pt x="372" y="228"/>
                </a:cubicBezTo>
                <a:cubicBezTo>
                  <a:pt x="372" y="228"/>
                  <a:pt x="372" y="228"/>
                  <a:pt x="371" y="228"/>
                </a:cubicBezTo>
                <a:cubicBezTo>
                  <a:pt x="371" y="228"/>
                  <a:pt x="371" y="227"/>
                  <a:pt x="371" y="227"/>
                </a:cubicBezTo>
                <a:cubicBezTo>
                  <a:pt x="371" y="227"/>
                  <a:pt x="371" y="227"/>
                  <a:pt x="371" y="227"/>
                </a:cubicBezTo>
                <a:cubicBezTo>
                  <a:pt x="371" y="227"/>
                  <a:pt x="371" y="227"/>
                  <a:pt x="371" y="226"/>
                </a:cubicBezTo>
                <a:cubicBezTo>
                  <a:pt x="371" y="226"/>
                  <a:pt x="371" y="226"/>
                  <a:pt x="371" y="226"/>
                </a:cubicBezTo>
                <a:cubicBezTo>
                  <a:pt x="371" y="226"/>
                  <a:pt x="371" y="226"/>
                  <a:pt x="371" y="226"/>
                </a:cubicBezTo>
                <a:cubicBezTo>
                  <a:pt x="371" y="225"/>
                  <a:pt x="371" y="225"/>
                  <a:pt x="371" y="225"/>
                </a:cubicBezTo>
                <a:cubicBezTo>
                  <a:pt x="371" y="225"/>
                  <a:pt x="371" y="225"/>
                  <a:pt x="370" y="225"/>
                </a:cubicBezTo>
                <a:cubicBezTo>
                  <a:pt x="370" y="225"/>
                  <a:pt x="370" y="225"/>
                  <a:pt x="370" y="224"/>
                </a:cubicBezTo>
                <a:cubicBezTo>
                  <a:pt x="370" y="224"/>
                  <a:pt x="370" y="224"/>
                  <a:pt x="370" y="224"/>
                </a:cubicBezTo>
                <a:cubicBezTo>
                  <a:pt x="370" y="224"/>
                  <a:pt x="370" y="224"/>
                  <a:pt x="370" y="224"/>
                </a:cubicBezTo>
                <a:cubicBezTo>
                  <a:pt x="370" y="224"/>
                  <a:pt x="370" y="224"/>
                  <a:pt x="370" y="223"/>
                </a:cubicBezTo>
                <a:cubicBezTo>
                  <a:pt x="370" y="223"/>
                  <a:pt x="370" y="223"/>
                  <a:pt x="369" y="223"/>
                </a:cubicBezTo>
                <a:cubicBezTo>
                  <a:pt x="369" y="223"/>
                  <a:pt x="369" y="223"/>
                  <a:pt x="369" y="223"/>
                </a:cubicBezTo>
                <a:cubicBezTo>
                  <a:pt x="369" y="223"/>
                  <a:pt x="369" y="223"/>
                  <a:pt x="369" y="222"/>
                </a:cubicBezTo>
                <a:cubicBezTo>
                  <a:pt x="369" y="222"/>
                  <a:pt x="369" y="222"/>
                  <a:pt x="369" y="222"/>
                </a:cubicBezTo>
                <a:cubicBezTo>
                  <a:pt x="369" y="222"/>
                  <a:pt x="368" y="222"/>
                  <a:pt x="368" y="222"/>
                </a:cubicBezTo>
                <a:cubicBezTo>
                  <a:pt x="368" y="222"/>
                  <a:pt x="368" y="222"/>
                  <a:pt x="368" y="221"/>
                </a:cubicBezTo>
                <a:cubicBezTo>
                  <a:pt x="368" y="221"/>
                  <a:pt x="368" y="221"/>
                  <a:pt x="368" y="221"/>
                </a:cubicBezTo>
                <a:cubicBezTo>
                  <a:pt x="368" y="221"/>
                  <a:pt x="368" y="221"/>
                  <a:pt x="367" y="221"/>
                </a:cubicBezTo>
                <a:cubicBezTo>
                  <a:pt x="367" y="221"/>
                  <a:pt x="367" y="221"/>
                  <a:pt x="367" y="221"/>
                </a:cubicBezTo>
                <a:cubicBezTo>
                  <a:pt x="367" y="221"/>
                  <a:pt x="367" y="220"/>
                  <a:pt x="367" y="220"/>
                </a:cubicBezTo>
                <a:cubicBezTo>
                  <a:pt x="367" y="220"/>
                  <a:pt x="367" y="220"/>
                  <a:pt x="366" y="220"/>
                </a:cubicBezTo>
                <a:cubicBezTo>
                  <a:pt x="366" y="220"/>
                  <a:pt x="366" y="220"/>
                  <a:pt x="366" y="220"/>
                </a:cubicBezTo>
                <a:cubicBezTo>
                  <a:pt x="366" y="220"/>
                  <a:pt x="366" y="220"/>
                  <a:pt x="366" y="220"/>
                </a:cubicBezTo>
                <a:cubicBezTo>
                  <a:pt x="366" y="220"/>
                  <a:pt x="366" y="220"/>
                  <a:pt x="365" y="219"/>
                </a:cubicBezTo>
                <a:cubicBezTo>
                  <a:pt x="365" y="219"/>
                  <a:pt x="365" y="219"/>
                  <a:pt x="365" y="219"/>
                </a:cubicBezTo>
                <a:cubicBezTo>
                  <a:pt x="365" y="219"/>
                  <a:pt x="365" y="219"/>
                  <a:pt x="365" y="219"/>
                </a:cubicBezTo>
                <a:cubicBezTo>
                  <a:pt x="351" y="211"/>
                  <a:pt x="351" y="211"/>
                  <a:pt x="351" y="211"/>
                </a:cubicBezTo>
                <a:cubicBezTo>
                  <a:pt x="351" y="126"/>
                  <a:pt x="351" y="126"/>
                  <a:pt x="351" y="126"/>
                </a:cubicBezTo>
                <a:cubicBezTo>
                  <a:pt x="351" y="126"/>
                  <a:pt x="351" y="126"/>
                  <a:pt x="351" y="126"/>
                </a:cubicBezTo>
                <a:cubicBezTo>
                  <a:pt x="351" y="125"/>
                  <a:pt x="351" y="125"/>
                  <a:pt x="351" y="125"/>
                </a:cubicBezTo>
                <a:cubicBezTo>
                  <a:pt x="351" y="125"/>
                  <a:pt x="351" y="124"/>
                  <a:pt x="351" y="124"/>
                </a:cubicBezTo>
                <a:cubicBezTo>
                  <a:pt x="351" y="124"/>
                  <a:pt x="351" y="124"/>
                  <a:pt x="351" y="124"/>
                </a:cubicBezTo>
                <a:cubicBezTo>
                  <a:pt x="351" y="123"/>
                  <a:pt x="351" y="123"/>
                  <a:pt x="351" y="123"/>
                </a:cubicBezTo>
                <a:cubicBezTo>
                  <a:pt x="351" y="123"/>
                  <a:pt x="351" y="123"/>
                  <a:pt x="351" y="122"/>
                </a:cubicBezTo>
                <a:cubicBezTo>
                  <a:pt x="351" y="122"/>
                  <a:pt x="351" y="122"/>
                  <a:pt x="351" y="122"/>
                </a:cubicBezTo>
                <a:cubicBezTo>
                  <a:pt x="351" y="122"/>
                  <a:pt x="350" y="121"/>
                  <a:pt x="350" y="121"/>
                </a:cubicBezTo>
                <a:cubicBezTo>
                  <a:pt x="350" y="121"/>
                  <a:pt x="350" y="121"/>
                  <a:pt x="350" y="121"/>
                </a:cubicBezTo>
                <a:cubicBezTo>
                  <a:pt x="350" y="121"/>
                  <a:pt x="350" y="120"/>
                  <a:pt x="350" y="120"/>
                </a:cubicBezTo>
                <a:cubicBezTo>
                  <a:pt x="350" y="120"/>
                  <a:pt x="350" y="120"/>
                  <a:pt x="350" y="120"/>
                </a:cubicBezTo>
                <a:cubicBezTo>
                  <a:pt x="349" y="119"/>
                  <a:pt x="349" y="119"/>
                  <a:pt x="349" y="119"/>
                </a:cubicBezTo>
                <a:cubicBezTo>
                  <a:pt x="349" y="119"/>
                  <a:pt x="349" y="119"/>
                  <a:pt x="349" y="119"/>
                </a:cubicBezTo>
                <a:cubicBezTo>
                  <a:pt x="349" y="118"/>
                  <a:pt x="349" y="118"/>
                  <a:pt x="349" y="118"/>
                </a:cubicBezTo>
                <a:cubicBezTo>
                  <a:pt x="348" y="118"/>
                  <a:pt x="348" y="118"/>
                  <a:pt x="348" y="118"/>
                </a:cubicBezTo>
                <a:cubicBezTo>
                  <a:pt x="348" y="117"/>
                  <a:pt x="348" y="117"/>
                  <a:pt x="348" y="117"/>
                </a:cubicBezTo>
                <a:cubicBezTo>
                  <a:pt x="348" y="117"/>
                  <a:pt x="347" y="117"/>
                  <a:pt x="347" y="117"/>
                </a:cubicBezTo>
                <a:cubicBezTo>
                  <a:pt x="347" y="117"/>
                  <a:pt x="347" y="116"/>
                  <a:pt x="347" y="116"/>
                </a:cubicBezTo>
                <a:cubicBezTo>
                  <a:pt x="347" y="116"/>
                  <a:pt x="346" y="116"/>
                  <a:pt x="346" y="116"/>
                </a:cubicBezTo>
                <a:cubicBezTo>
                  <a:pt x="346" y="116"/>
                  <a:pt x="346" y="116"/>
                  <a:pt x="346" y="116"/>
                </a:cubicBezTo>
                <a:cubicBezTo>
                  <a:pt x="346" y="115"/>
                  <a:pt x="345" y="115"/>
                  <a:pt x="345" y="115"/>
                </a:cubicBezTo>
                <a:cubicBezTo>
                  <a:pt x="345" y="115"/>
                  <a:pt x="345" y="115"/>
                  <a:pt x="345" y="115"/>
                </a:cubicBezTo>
                <a:cubicBezTo>
                  <a:pt x="272" y="73"/>
                  <a:pt x="272" y="73"/>
                  <a:pt x="272" y="73"/>
                </a:cubicBezTo>
                <a:cubicBezTo>
                  <a:pt x="272" y="55"/>
                  <a:pt x="272" y="55"/>
                  <a:pt x="272" y="55"/>
                </a:cubicBezTo>
                <a:cubicBezTo>
                  <a:pt x="272" y="55"/>
                  <a:pt x="272" y="54"/>
                  <a:pt x="272" y="54"/>
                </a:cubicBezTo>
                <a:cubicBezTo>
                  <a:pt x="272" y="54"/>
                  <a:pt x="272" y="54"/>
                  <a:pt x="272" y="54"/>
                </a:cubicBezTo>
                <a:cubicBezTo>
                  <a:pt x="272" y="54"/>
                  <a:pt x="272" y="53"/>
                  <a:pt x="272" y="53"/>
                </a:cubicBezTo>
                <a:cubicBezTo>
                  <a:pt x="272" y="53"/>
                  <a:pt x="272" y="53"/>
                  <a:pt x="272" y="53"/>
                </a:cubicBezTo>
                <a:cubicBezTo>
                  <a:pt x="272" y="53"/>
                  <a:pt x="271" y="52"/>
                  <a:pt x="271" y="52"/>
                </a:cubicBezTo>
                <a:cubicBezTo>
                  <a:pt x="271" y="52"/>
                  <a:pt x="271" y="52"/>
                  <a:pt x="271" y="52"/>
                </a:cubicBezTo>
                <a:cubicBezTo>
                  <a:pt x="271" y="52"/>
                  <a:pt x="271" y="52"/>
                  <a:pt x="271" y="51"/>
                </a:cubicBezTo>
                <a:cubicBezTo>
                  <a:pt x="271" y="51"/>
                  <a:pt x="271" y="51"/>
                  <a:pt x="271" y="51"/>
                </a:cubicBezTo>
                <a:cubicBezTo>
                  <a:pt x="271" y="51"/>
                  <a:pt x="271" y="51"/>
                  <a:pt x="271" y="51"/>
                </a:cubicBezTo>
                <a:cubicBezTo>
                  <a:pt x="271" y="51"/>
                  <a:pt x="271" y="50"/>
                  <a:pt x="271" y="50"/>
                </a:cubicBezTo>
                <a:cubicBezTo>
                  <a:pt x="271" y="50"/>
                  <a:pt x="271" y="50"/>
                  <a:pt x="271" y="50"/>
                </a:cubicBezTo>
                <a:cubicBezTo>
                  <a:pt x="271" y="50"/>
                  <a:pt x="271" y="50"/>
                  <a:pt x="271" y="50"/>
                </a:cubicBezTo>
                <a:cubicBezTo>
                  <a:pt x="270" y="49"/>
                  <a:pt x="270" y="49"/>
                  <a:pt x="270" y="49"/>
                </a:cubicBezTo>
                <a:cubicBezTo>
                  <a:pt x="270" y="49"/>
                  <a:pt x="270" y="49"/>
                  <a:pt x="270" y="49"/>
                </a:cubicBezTo>
                <a:cubicBezTo>
                  <a:pt x="270" y="49"/>
                  <a:pt x="270" y="49"/>
                  <a:pt x="270" y="48"/>
                </a:cubicBezTo>
                <a:cubicBezTo>
                  <a:pt x="270" y="48"/>
                  <a:pt x="270" y="48"/>
                  <a:pt x="270" y="48"/>
                </a:cubicBezTo>
                <a:cubicBezTo>
                  <a:pt x="270" y="48"/>
                  <a:pt x="270" y="48"/>
                  <a:pt x="270" y="48"/>
                </a:cubicBezTo>
                <a:cubicBezTo>
                  <a:pt x="269" y="48"/>
                  <a:pt x="269" y="48"/>
                  <a:pt x="269" y="47"/>
                </a:cubicBezTo>
                <a:cubicBezTo>
                  <a:pt x="269" y="47"/>
                  <a:pt x="269" y="47"/>
                  <a:pt x="269" y="47"/>
                </a:cubicBezTo>
                <a:cubicBezTo>
                  <a:pt x="269" y="47"/>
                  <a:pt x="269" y="47"/>
                  <a:pt x="269" y="47"/>
                </a:cubicBezTo>
                <a:cubicBezTo>
                  <a:pt x="269" y="47"/>
                  <a:pt x="269" y="47"/>
                  <a:pt x="269" y="46"/>
                </a:cubicBezTo>
                <a:cubicBezTo>
                  <a:pt x="268" y="46"/>
                  <a:pt x="268" y="46"/>
                  <a:pt x="268" y="46"/>
                </a:cubicBezTo>
                <a:cubicBezTo>
                  <a:pt x="268" y="46"/>
                  <a:pt x="268" y="46"/>
                  <a:pt x="268" y="46"/>
                </a:cubicBezTo>
                <a:cubicBezTo>
                  <a:pt x="268" y="46"/>
                  <a:pt x="268" y="46"/>
                  <a:pt x="268" y="46"/>
                </a:cubicBezTo>
                <a:cubicBezTo>
                  <a:pt x="268" y="45"/>
                  <a:pt x="267" y="45"/>
                  <a:pt x="267" y="45"/>
                </a:cubicBezTo>
                <a:cubicBezTo>
                  <a:pt x="267" y="45"/>
                  <a:pt x="267" y="45"/>
                  <a:pt x="267" y="45"/>
                </a:cubicBezTo>
                <a:cubicBezTo>
                  <a:pt x="267" y="45"/>
                  <a:pt x="267" y="45"/>
                  <a:pt x="267" y="45"/>
                </a:cubicBezTo>
                <a:cubicBezTo>
                  <a:pt x="267" y="45"/>
                  <a:pt x="266" y="45"/>
                  <a:pt x="266" y="44"/>
                </a:cubicBezTo>
                <a:cubicBezTo>
                  <a:pt x="266" y="44"/>
                  <a:pt x="266" y="44"/>
                  <a:pt x="266" y="44"/>
                </a:cubicBezTo>
                <a:cubicBezTo>
                  <a:pt x="266" y="44"/>
                  <a:pt x="266" y="44"/>
                  <a:pt x="266" y="44"/>
                </a:cubicBezTo>
                <a:cubicBezTo>
                  <a:pt x="266" y="44"/>
                  <a:pt x="265" y="44"/>
                  <a:pt x="265" y="44"/>
                </a:cubicBezTo>
                <a:cubicBezTo>
                  <a:pt x="265" y="44"/>
                  <a:pt x="265" y="44"/>
                  <a:pt x="265" y="44"/>
                </a:cubicBezTo>
                <a:cubicBezTo>
                  <a:pt x="265" y="44"/>
                  <a:pt x="265" y="44"/>
                  <a:pt x="265" y="44"/>
                </a:cubicBezTo>
                <a:cubicBezTo>
                  <a:pt x="192" y="2"/>
                  <a:pt x="192" y="2"/>
                  <a:pt x="192" y="2"/>
                </a:cubicBezTo>
                <a:cubicBezTo>
                  <a:pt x="188" y="0"/>
                  <a:pt x="184" y="0"/>
                  <a:pt x="180" y="2"/>
                </a:cubicBezTo>
                <a:cubicBezTo>
                  <a:pt x="107" y="44"/>
                  <a:pt x="107" y="44"/>
                  <a:pt x="107" y="44"/>
                </a:cubicBezTo>
                <a:cubicBezTo>
                  <a:pt x="107" y="44"/>
                  <a:pt x="107" y="44"/>
                  <a:pt x="107" y="44"/>
                </a:cubicBezTo>
                <a:cubicBezTo>
                  <a:pt x="107" y="44"/>
                  <a:pt x="107" y="44"/>
                  <a:pt x="107" y="44"/>
                </a:cubicBezTo>
                <a:cubicBezTo>
                  <a:pt x="107" y="44"/>
                  <a:pt x="106" y="44"/>
                  <a:pt x="106" y="44"/>
                </a:cubicBezTo>
                <a:cubicBezTo>
                  <a:pt x="106" y="44"/>
                  <a:pt x="106" y="44"/>
                  <a:pt x="106" y="44"/>
                </a:cubicBezTo>
                <a:cubicBezTo>
                  <a:pt x="106" y="44"/>
                  <a:pt x="106" y="44"/>
                  <a:pt x="106" y="44"/>
                </a:cubicBezTo>
                <a:cubicBezTo>
                  <a:pt x="106" y="44"/>
                  <a:pt x="105" y="45"/>
                  <a:pt x="105" y="45"/>
                </a:cubicBezTo>
                <a:cubicBezTo>
                  <a:pt x="105" y="45"/>
                  <a:pt x="105" y="45"/>
                  <a:pt x="105" y="45"/>
                </a:cubicBezTo>
                <a:cubicBezTo>
                  <a:pt x="105" y="45"/>
                  <a:pt x="105" y="45"/>
                  <a:pt x="105" y="45"/>
                </a:cubicBezTo>
                <a:cubicBezTo>
                  <a:pt x="105" y="45"/>
                  <a:pt x="104" y="45"/>
                  <a:pt x="104" y="45"/>
                </a:cubicBezTo>
                <a:cubicBezTo>
                  <a:pt x="104" y="46"/>
                  <a:pt x="104" y="46"/>
                  <a:pt x="104" y="46"/>
                </a:cubicBezTo>
                <a:cubicBezTo>
                  <a:pt x="104" y="46"/>
                  <a:pt x="104" y="46"/>
                  <a:pt x="104" y="46"/>
                </a:cubicBezTo>
                <a:cubicBezTo>
                  <a:pt x="104" y="46"/>
                  <a:pt x="104" y="46"/>
                  <a:pt x="103" y="46"/>
                </a:cubicBezTo>
                <a:cubicBezTo>
                  <a:pt x="103" y="46"/>
                  <a:pt x="103" y="47"/>
                  <a:pt x="103" y="47"/>
                </a:cubicBezTo>
                <a:cubicBezTo>
                  <a:pt x="103" y="47"/>
                  <a:pt x="103" y="47"/>
                  <a:pt x="103" y="47"/>
                </a:cubicBezTo>
                <a:cubicBezTo>
                  <a:pt x="103" y="47"/>
                  <a:pt x="103" y="47"/>
                  <a:pt x="103" y="47"/>
                </a:cubicBezTo>
                <a:cubicBezTo>
                  <a:pt x="103" y="47"/>
                  <a:pt x="103" y="48"/>
                  <a:pt x="102" y="48"/>
                </a:cubicBezTo>
                <a:cubicBezTo>
                  <a:pt x="102" y="48"/>
                  <a:pt x="102" y="48"/>
                  <a:pt x="102" y="48"/>
                </a:cubicBezTo>
                <a:cubicBezTo>
                  <a:pt x="102" y="48"/>
                  <a:pt x="102" y="48"/>
                  <a:pt x="102" y="48"/>
                </a:cubicBezTo>
                <a:cubicBezTo>
                  <a:pt x="102" y="49"/>
                  <a:pt x="102" y="49"/>
                  <a:pt x="102" y="49"/>
                </a:cubicBezTo>
                <a:cubicBezTo>
                  <a:pt x="102" y="49"/>
                  <a:pt x="102" y="49"/>
                  <a:pt x="102" y="49"/>
                </a:cubicBezTo>
                <a:cubicBezTo>
                  <a:pt x="102" y="49"/>
                  <a:pt x="102" y="49"/>
                  <a:pt x="101" y="50"/>
                </a:cubicBezTo>
                <a:cubicBezTo>
                  <a:pt x="101" y="50"/>
                  <a:pt x="101" y="50"/>
                  <a:pt x="101" y="50"/>
                </a:cubicBezTo>
                <a:cubicBezTo>
                  <a:pt x="101" y="50"/>
                  <a:pt x="101" y="50"/>
                  <a:pt x="101" y="50"/>
                </a:cubicBezTo>
                <a:cubicBezTo>
                  <a:pt x="101" y="50"/>
                  <a:pt x="101" y="51"/>
                  <a:pt x="101" y="51"/>
                </a:cubicBezTo>
                <a:cubicBezTo>
                  <a:pt x="101" y="51"/>
                  <a:pt x="101" y="51"/>
                  <a:pt x="101" y="51"/>
                </a:cubicBezTo>
                <a:cubicBezTo>
                  <a:pt x="101" y="51"/>
                  <a:pt x="101" y="51"/>
                  <a:pt x="101" y="51"/>
                </a:cubicBezTo>
                <a:cubicBezTo>
                  <a:pt x="101" y="52"/>
                  <a:pt x="101" y="52"/>
                  <a:pt x="101" y="52"/>
                </a:cubicBezTo>
                <a:cubicBezTo>
                  <a:pt x="101" y="52"/>
                  <a:pt x="101" y="52"/>
                  <a:pt x="101" y="52"/>
                </a:cubicBezTo>
                <a:cubicBezTo>
                  <a:pt x="101" y="52"/>
                  <a:pt x="101" y="53"/>
                  <a:pt x="100" y="53"/>
                </a:cubicBezTo>
                <a:cubicBezTo>
                  <a:pt x="100" y="53"/>
                  <a:pt x="100" y="53"/>
                  <a:pt x="100" y="53"/>
                </a:cubicBezTo>
                <a:cubicBezTo>
                  <a:pt x="100" y="53"/>
                  <a:pt x="100" y="53"/>
                  <a:pt x="100" y="54"/>
                </a:cubicBezTo>
                <a:cubicBezTo>
                  <a:pt x="100" y="54"/>
                  <a:pt x="100" y="54"/>
                  <a:pt x="100" y="54"/>
                </a:cubicBezTo>
                <a:cubicBezTo>
                  <a:pt x="100" y="54"/>
                  <a:pt x="100" y="54"/>
                  <a:pt x="100" y="55"/>
                </a:cubicBezTo>
                <a:cubicBezTo>
                  <a:pt x="100" y="55"/>
                  <a:pt x="100" y="55"/>
                  <a:pt x="100" y="55"/>
                </a:cubicBezTo>
                <a:cubicBezTo>
                  <a:pt x="100" y="55"/>
                  <a:pt x="100" y="55"/>
                  <a:pt x="100" y="55"/>
                </a:cubicBezTo>
                <a:cubicBezTo>
                  <a:pt x="100" y="55"/>
                  <a:pt x="100" y="55"/>
                  <a:pt x="100" y="55"/>
                </a:cubicBezTo>
                <a:cubicBezTo>
                  <a:pt x="100" y="73"/>
                  <a:pt x="100" y="73"/>
                  <a:pt x="100" y="73"/>
                </a:cubicBezTo>
                <a:cubicBezTo>
                  <a:pt x="27" y="115"/>
                  <a:pt x="27" y="115"/>
                  <a:pt x="27" y="115"/>
                </a:cubicBezTo>
                <a:cubicBezTo>
                  <a:pt x="27" y="115"/>
                  <a:pt x="27" y="115"/>
                  <a:pt x="27" y="115"/>
                </a:cubicBezTo>
                <a:cubicBezTo>
                  <a:pt x="27" y="115"/>
                  <a:pt x="26" y="115"/>
                  <a:pt x="26" y="115"/>
                </a:cubicBezTo>
                <a:cubicBezTo>
                  <a:pt x="26" y="116"/>
                  <a:pt x="26" y="116"/>
                  <a:pt x="26" y="116"/>
                </a:cubicBezTo>
                <a:cubicBezTo>
                  <a:pt x="26" y="116"/>
                  <a:pt x="25" y="116"/>
                  <a:pt x="25" y="116"/>
                </a:cubicBezTo>
                <a:cubicBezTo>
                  <a:pt x="25" y="116"/>
                  <a:pt x="25" y="117"/>
                  <a:pt x="25" y="117"/>
                </a:cubicBezTo>
                <a:cubicBezTo>
                  <a:pt x="25" y="117"/>
                  <a:pt x="24" y="117"/>
                  <a:pt x="24" y="117"/>
                </a:cubicBezTo>
                <a:cubicBezTo>
                  <a:pt x="24" y="117"/>
                  <a:pt x="24" y="117"/>
                  <a:pt x="24" y="118"/>
                </a:cubicBezTo>
                <a:cubicBezTo>
                  <a:pt x="24" y="118"/>
                  <a:pt x="24" y="118"/>
                  <a:pt x="23" y="118"/>
                </a:cubicBezTo>
                <a:cubicBezTo>
                  <a:pt x="23" y="118"/>
                  <a:pt x="23" y="118"/>
                  <a:pt x="23" y="119"/>
                </a:cubicBezTo>
                <a:cubicBezTo>
                  <a:pt x="23" y="119"/>
                  <a:pt x="23" y="119"/>
                  <a:pt x="23" y="119"/>
                </a:cubicBezTo>
                <a:cubicBezTo>
                  <a:pt x="23" y="119"/>
                  <a:pt x="23" y="119"/>
                  <a:pt x="22" y="120"/>
                </a:cubicBezTo>
                <a:cubicBezTo>
                  <a:pt x="22" y="120"/>
                  <a:pt x="22" y="120"/>
                  <a:pt x="22" y="120"/>
                </a:cubicBezTo>
                <a:cubicBezTo>
                  <a:pt x="22" y="120"/>
                  <a:pt x="22" y="120"/>
                  <a:pt x="22" y="121"/>
                </a:cubicBezTo>
                <a:cubicBezTo>
                  <a:pt x="22" y="121"/>
                  <a:pt x="22" y="121"/>
                  <a:pt x="22" y="121"/>
                </a:cubicBezTo>
                <a:cubicBezTo>
                  <a:pt x="22" y="121"/>
                  <a:pt x="21" y="122"/>
                  <a:pt x="21" y="122"/>
                </a:cubicBezTo>
                <a:cubicBezTo>
                  <a:pt x="21" y="122"/>
                  <a:pt x="21" y="122"/>
                  <a:pt x="21" y="122"/>
                </a:cubicBezTo>
                <a:cubicBezTo>
                  <a:pt x="21" y="123"/>
                  <a:pt x="21" y="123"/>
                  <a:pt x="21" y="123"/>
                </a:cubicBezTo>
                <a:cubicBezTo>
                  <a:pt x="21" y="123"/>
                  <a:pt x="21" y="123"/>
                  <a:pt x="21" y="124"/>
                </a:cubicBezTo>
                <a:cubicBezTo>
                  <a:pt x="21" y="124"/>
                  <a:pt x="21" y="124"/>
                  <a:pt x="21" y="124"/>
                </a:cubicBezTo>
                <a:cubicBezTo>
                  <a:pt x="21" y="124"/>
                  <a:pt x="21" y="125"/>
                  <a:pt x="21" y="125"/>
                </a:cubicBezTo>
                <a:cubicBezTo>
                  <a:pt x="21" y="125"/>
                  <a:pt x="21" y="125"/>
                  <a:pt x="21" y="126"/>
                </a:cubicBezTo>
                <a:cubicBezTo>
                  <a:pt x="21" y="126"/>
                  <a:pt x="21" y="126"/>
                  <a:pt x="21" y="126"/>
                </a:cubicBezTo>
                <a:cubicBezTo>
                  <a:pt x="21" y="211"/>
                  <a:pt x="21" y="211"/>
                  <a:pt x="21" y="211"/>
                </a:cubicBezTo>
                <a:cubicBezTo>
                  <a:pt x="7" y="219"/>
                  <a:pt x="7" y="219"/>
                  <a:pt x="7" y="219"/>
                </a:cubicBezTo>
                <a:cubicBezTo>
                  <a:pt x="7" y="219"/>
                  <a:pt x="7" y="219"/>
                  <a:pt x="7" y="219"/>
                </a:cubicBezTo>
                <a:cubicBezTo>
                  <a:pt x="7" y="219"/>
                  <a:pt x="7" y="219"/>
                  <a:pt x="7" y="219"/>
                </a:cubicBezTo>
                <a:cubicBezTo>
                  <a:pt x="6" y="219"/>
                  <a:pt x="6" y="220"/>
                  <a:pt x="6" y="220"/>
                </a:cubicBezTo>
                <a:cubicBezTo>
                  <a:pt x="6" y="220"/>
                  <a:pt x="6" y="220"/>
                  <a:pt x="6" y="220"/>
                </a:cubicBezTo>
                <a:cubicBezTo>
                  <a:pt x="6" y="220"/>
                  <a:pt x="6" y="220"/>
                  <a:pt x="5" y="220"/>
                </a:cubicBezTo>
                <a:cubicBezTo>
                  <a:pt x="5" y="220"/>
                  <a:pt x="5" y="220"/>
                  <a:pt x="5" y="220"/>
                </a:cubicBezTo>
                <a:cubicBezTo>
                  <a:pt x="5" y="220"/>
                  <a:pt x="5" y="221"/>
                  <a:pt x="5" y="221"/>
                </a:cubicBezTo>
                <a:cubicBezTo>
                  <a:pt x="5" y="221"/>
                  <a:pt x="5" y="221"/>
                  <a:pt x="5" y="221"/>
                </a:cubicBezTo>
                <a:cubicBezTo>
                  <a:pt x="4" y="221"/>
                  <a:pt x="4" y="221"/>
                  <a:pt x="4" y="221"/>
                </a:cubicBezTo>
                <a:cubicBezTo>
                  <a:pt x="4" y="221"/>
                  <a:pt x="4" y="221"/>
                  <a:pt x="4" y="221"/>
                </a:cubicBezTo>
                <a:cubicBezTo>
                  <a:pt x="4" y="222"/>
                  <a:pt x="4" y="222"/>
                  <a:pt x="4" y="222"/>
                </a:cubicBezTo>
                <a:cubicBezTo>
                  <a:pt x="3" y="222"/>
                  <a:pt x="3" y="222"/>
                  <a:pt x="3" y="222"/>
                </a:cubicBezTo>
                <a:cubicBezTo>
                  <a:pt x="3" y="222"/>
                  <a:pt x="3" y="222"/>
                  <a:pt x="3" y="222"/>
                </a:cubicBezTo>
                <a:cubicBezTo>
                  <a:pt x="3" y="223"/>
                  <a:pt x="3" y="223"/>
                  <a:pt x="3" y="223"/>
                </a:cubicBezTo>
                <a:cubicBezTo>
                  <a:pt x="3" y="223"/>
                  <a:pt x="3" y="223"/>
                  <a:pt x="3" y="223"/>
                </a:cubicBezTo>
                <a:cubicBezTo>
                  <a:pt x="2" y="223"/>
                  <a:pt x="2" y="223"/>
                  <a:pt x="2" y="223"/>
                </a:cubicBezTo>
                <a:cubicBezTo>
                  <a:pt x="2" y="224"/>
                  <a:pt x="2" y="224"/>
                  <a:pt x="2" y="224"/>
                </a:cubicBezTo>
                <a:cubicBezTo>
                  <a:pt x="2" y="224"/>
                  <a:pt x="2" y="224"/>
                  <a:pt x="2" y="224"/>
                </a:cubicBezTo>
                <a:cubicBezTo>
                  <a:pt x="2" y="224"/>
                  <a:pt x="2" y="224"/>
                  <a:pt x="2" y="225"/>
                </a:cubicBezTo>
                <a:cubicBezTo>
                  <a:pt x="2" y="225"/>
                  <a:pt x="2" y="225"/>
                  <a:pt x="2" y="225"/>
                </a:cubicBezTo>
                <a:cubicBezTo>
                  <a:pt x="1" y="225"/>
                  <a:pt x="1" y="225"/>
                  <a:pt x="1" y="225"/>
                </a:cubicBezTo>
                <a:cubicBezTo>
                  <a:pt x="1" y="225"/>
                  <a:pt x="1" y="225"/>
                  <a:pt x="1" y="226"/>
                </a:cubicBezTo>
                <a:cubicBezTo>
                  <a:pt x="1" y="226"/>
                  <a:pt x="1" y="226"/>
                  <a:pt x="1" y="226"/>
                </a:cubicBezTo>
                <a:cubicBezTo>
                  <a:pt x="1" y="226"/>
                  <a:pt x="1" y="226"/>
                  <a:pt x="1" y="226"/>
                </a:cubicBezTo>
                <a:cubicBezTo>
                  <a:pt x="1" y="227"/>
                  <a:pt x="1" y="227"/>
                  <a:pt x="1" y="227"/>
                </a:cubicBezTo>
                <a:cubicBezTo>
                  <a:pt x="1" y="227"/>
                  <a:pt x="1" y="227"/>
                  <a:pt x="1" y="227"/>
                </a:cubicBezTo>
                <a:cubicBezTo>
                  <a:pt x="1" y="227"/>
                  <a:pt x="1" y="228"/>
                  <a:pt x="1" y="228"/>
                </a:cubicBezTo>
                <a:cubicBezTo>
                  <a:pt x="0" y="228"/>
                  <a:pt x="0" y="228"/>
                  <a:pt x="0" y="228"/>
                </a:cubicBezTo>
                <a:cubicBezTo>
                  <a:pt x="0" y="228"/>
                  <a:pt x="0" y="228"/>
                  <a:pt x="0" y="229"/>
                </a:cubicBezTo>
                <a:cubicBezTo>
                  <a:pt x="0" y="229"/>
                  <a:pt x="0" y="229"/>
                  <a:pt x="0" y="229"/>
                </a:cubicBezTo>
                <a:cubicBezTo>
                  <a:pt x="0" y="229"/>
                  <a:pt x="0" y="229"/>
                  <a:pt x="0" y="229"/>
                </a:cubicBezTo>
                <a:cubicBezTo>
                  <a:pt x="0" y="230"/>
                  <a:pt x="0" y="230"/>
                  <a:pt x="0" y="230"/>
                </a:cubicBezTo>
                <a:cubicBezTo>
                  <a:pt x="0" y="230"/>
                  <a:pt x="0" y="230"/>
                  <a:pt x="0" y="230"/>
                </a:cubicBezTo>
                <a:cubicBezTo>
                  <a:pt x="0" y="230"/>
                  <a:pt x="0" y="230"/>
                  <a:pt x="0" y="230"/>
                </a:cubicBezTo>
                <a:cubicBezTo>
                  <a:pt x="0" y="230"/>
                  <a:pt x="0" y="230"/>
                  <a:pt x="0" y="230"/>
                </a:cubicBezTo>
                <a:cubicBezTo>
                  <a:pt x="0" y="230"/>
                  <a:pt x="0" y="230"/>
                  <a:pt x="0" y="230"/>
                </a:cubicBezTo>
                <a:cubicBezTo>
                  <a:pt x="0" y="314"/>
                  <a:pt x="0" y="314"/>
                  <a:pt x="0" y="314"/>
                </a:cubicBezTo>
                <a:cubicBezTo>
                  <a:pt x="0" y="319"/>
                  <a:pt x="3" y="323"/>
                  <a:pt x="7" y="325"/>
                </a:cubicBezTo>
                <a:cubicBezTo>
                  <a:pt x="80" y="367"/>
                  <a:pt x="80" y="367"/>
                  <a:pt x="80" y="367"/>
                </a:cubicBezTo>
                <a:cubicBezTo>
                  <a:pt x="81" y="368"/>
                  <a:pt x="84" y="369"/>
                  <a:pt x="86" y="369"/>
                </a:cubicBezTo>
                <a:cubicBezTo>
                  <a:pt x="88" y="369"/>
                  <a:pt x="90" y="368"/>
                  <a:pt x="92" y="367"/>
                </a:cubicBezTo>
                <a:cubicBezTo>
                  <a:pt x="92" y="367"/>
                  <a:pt x="93" y="367"/>
                  <a:pt x="93" y="367"/>
                </a:cubicBezTo>
                <a:cubicBezTo>
                  <a:pt x="107" y="358"/>
                  <a:pt x="107" y="358"/>
                  <a:pt x="107" y="358"/>
                </a:cubicBezTo>
                <a:cubicBezTo>
                  <a:pt x="180" y="400"/>
                  <a:pt x="180" y="400"/>
                  <a:pt x="180" y="400"/>
                </a:cubicBezTo>
                <a:cubicBezTo>
                  <a:pt x="182" y="401"/>
                  <a:pt x="184" y="401"/>
                  <a:pt x="186" y="401"/>
                </a:cubicBezTo>
                <a:cubicBezTo>
                  <a:pt x="189" y="401"/>
                  <a:pt x="191" y="401"/>
                  <a:pt x="193" y="399"/>
                </a:cubicBezTo>
                <a:cubicBezTo>
                  <a:pt x="264" y="358"/>
                  <a:pt x="264" y="358"/>
                  <a:pt x="264" y="358"/>
                </a:cubicBezTo>
                <a:cubicBezTo>
                  <a:pt x="280" y="367"/>
                  <a:pt x="280" y="367"/>
                  <a:pt x="280" y="367"/>
                </a:cubicBezTo>
                <a:cubicBezTo>
                  <a:pt x="282" y="368"/>
                  <a:pt x="284" y="369"/>
                  <a:pt x="286" y="369"/>
                </a:cubicBezTo>
                <a:cubicBezTo>
                  <a:pt x="288" y="369"/>
                  <a:pt x="291" y="368"/>
                  <a:pt x="293" y="367"/>
                </a:cubicBezTo>
                <a:cubicBezTo>
                  <a:pt x="293" y="367"/>
                  <a:pt x="293" y="367"/>
                  <a:pt x="293" y="367"/>
                </a:cubicBezTo>
                <a:cubicBezTo>
                  <a:pt x="365" y="325"/>
                  <a:pt x="365" y="325"/>
                  <a:pt x="365" y="325"/>
                </a:cubicBezTo>
                <a:cubicBezTo>
                  <a:pt x="369" y="323"/>
                  <a:pt x="372" y="319"/>
                  <a:pt x="372" y="314"/>
                </a:cubicBezTo>
                <a:cubicBezTo>
                  <a:pt x="372" y="231"/>
                  <a:pt x="372" y="231"/>
                  <a:pt x="372" y="231"/>
                </a:cubicBezTo>
                <a:cubicBezTo>
                  <a:pt x="372" y="230"/>
                  <a:pt x="372" y="230"/>
                  <a:pt x="372" y="230"/>
                </a:cubicBezTo>
                <a:close/>
                <a:moveTo>
                  <a:pt x="333" y="231"/>
                </a:moveTo>
                <a:cubicBezTo>
                  <a:pt x="286" y="257"/>
                  <a:pt x="286" y="257"/>
                  <a:pt x="286" y="257"/>
                </a:cubicBezTo>
                <a:cubicBezTo>
                  <a:pt x="239" y="230"/>
                  <a:pt x="239" y="230"/>
                  <a:pt x="239" y="230"/>
                </a:cubicBezTo>
                <a:cubicBezTo>
                  <a:pt x="286" y="204"/>
                  <a:pt x="286" y="204"/>
                  <a:pt x="286" y="204"/>
                </a:cubicBezTo>
                <a:lnTo>
                  <a:pt x="333" y="231"/>
                </a:lnTo>
                <a:close/>
                <a:moveTo>
                  <a:pt x="226" y="253"/>
                </a:moveTo>
                <a:cubicBezTo>
                  <a:pt x="273" y="280"/>
                  <a:pt x="273" y="280"/>
                  <a:pt x="273" y="280"/>
                </a:cubicBezTo>
                <a:cubicBezTo>
                  <a:pt x="273" y="334"/>
                  <a:pt x="273" y="334"/>
                  <a:pt x="273" y="334"/>
                </a:cubicBezTo>
                <a:cubicBezTo>
                  <a:pt x="226" y="307"/>
                  <a:pt x="226" y="307"/>
                  <a:pt x="226" y="307"/>
                </a:cubicBezTo>
                <a:lnTo>
                  <a:pt x="226" y="253"/>
                </a:lnTo>
                <a:close/>
                <a:moveTo>
                  <a:pt x="126" y="77"/>
                </a:moveTo>
                <a:cubicBezTo>
                  <a:pt x="173" y="104"/>
                  <a:pt x="173" y="104"/>
                  <a:pt x="173" y="104"/>
                </a:cubicBezTo>
                <a:cubicBezTo>
                  <a:pt x="173" y="158"/>
                  <a:pt x="173" y="158"/>
                  <a:pt x="173" y="158"/>
                </a:cubicBezTo>
                <a:cubicBezTo>
                  <a:pt x="126" y="131"/>
                  <a:pt x="126" y="131"/>
                  <a:pt x="126" y="131"/>
                </a:cubicBezTo>
                <a:lnTo>
                  <a:pt x="126" y="77"/>
                </a:lnTo>
                <a:close/>
                <a:moveTo>
                  <a:pt x="199" y="104"/>
                </a:moveTo>
                <a:cubicBezTo>
                  <a:pt x="246" y="77"/>
                  <a:pt x="246" y="77"/>
                  <a:pt x="246" y="77"/>
                </a:cubicBezTo>
                <a:cubicBezTo>
                  <a:pt x="246" y="131"/>
                  <a:pt x="246" y="131"/>
                  <a:pt x="246" y="131"/>
                </a:cubicBezTo>
                <a:cubicBezTo>
                  <a:pt x="199" y="158"/>
                  <a:pt x="199" y="158"/>
                  <a:pt x="199" y="158"/>
                </a:cubicBezTo>
                <a:lnTo>
                  <a:pt x="199" y="104"/>
                </a:lnTo>
                <a:close/>
                <a:moveTo>
                  <a:pt x="186" y="28"/>
                </a:moveTo>
                <a:cubicBezTo>
                  <a:pt x="233" y="55"/>
                  <a:pt x="233" y="55"/>
                  <a:pt x="233" y="55"/>
                </a:cubicBezTo>
                <a:cubicBezTo>
                  <a:pt x="186" y="82"/>
                  <a:pt x="186" y="82"/>
                  <a:pt x="186" y="82"/>
                </a:cubicBezTo>
                <a:cubicBezTo>
                  <a:pt x="139" y="55"/>
                  <a:pt x="139" y="55"/>
                  <a:pt x="139" y="55"/>
                </a:cubicBezTo>
                <a:lnTo>
                  <a:pt x="186" y="28"/>
                </a:lnTo>
                <a:close/>
                <a:moveTo>
                  <a:pt x="99" y="334"/>
                </a:moveTo>
                <a:cubicBezTo>
                  <a:pt x="99" y="280"/>
                  <a:pt x="99" y="280"/>
                  <a:pt x="99" y="280"/>
                </a:cubicBezTo>
                <a:cubicBezTo>
                  <a:pt x="146" y="253"/>
                  <a:pt x="146" y="253"/>
                  <a:pt x="146" y="253"/>
                </a:cubicBezTo>
                <a:cubicBezTo>
                  <a:pt x="146" y="307"/>
                  <a:pt x="146" y="307"/>
                  <a:pt x="146" y="307"/>
                </a:cubicBezTo>
                <a:lnTo>
                  <a:pt x="99" y="334"/>
                </a:lnTo>
                <a:close/>
                <a:moveTo>
                  <a:pt x="86" y="257"/>
                </a:moveTo>
                <a:cubicBezTo>
                  <a:pt x="39" y="230"/>
                  <a:pt x="39" y="230"/>
                  <a:pt x="39" y="230"/>
                </a:cubicBezTo>
                <a:cubicBezTo>
                  <a:pt x="86" y="204"/>
                  <a:pt x="86" y="204"/>
                  <a:pt x="86" y="204"/>
                </a:cubicBezTo>
                <a:cubicBezTo>
                  <a:pt x="133" y="230"/>
                  <a:pt x="133" y="230"/>
                  <a:pt x="133" y="230"/>
                </a:cubicBezTo>
                <a:lnTo>
                  <a:pt x="86" y="257"/>
                </a:lnTo>
                <a:close/>
                <a:moveTo>
                  <a:pt x="26" y="253"/>
                </a:moveTo>
                <a:cubicBezTo>
                  <a:pt x="73" y="280"/>
                  <a:pt x="73" y="280"/>
                  <a:pt x="73" y="280"/>
                </a:cubicBezTo>
                <a:cubicBezTo>
                  <a:pt x="73" y="334"/>
                  <a:pt x="73" y="334"/>
                  <a:pt x="73" y="334"/>
                </a:cubicBezTo>
                <a:cubicBezTo>
                  <a:pt x="26" y="307"/>
                  <a:pt x="26" y="307"/>
                  <a:pt x="26" y="307"/>
                </a:cubicBezTo>
                <a:lnTo>
                  <a:pt x="26" y="253"/>
                </a:lnTo>
                <a:close/>
                <a:moveTo>
                  <a:pt x="186" y="374"/>
                </a:moveTo>
                <a:cubicBezTo>
                  <a:pt x="133" y="344"/>
                  <a:pt x="133" y="344"/>
                  <a:pt x="133" y="344"/>
                </a:cubicBezTo>
                <a:cubicBezTo>
                  <a:pt x="165" y="325"/>
                  <a:pt x="165" y="325"/>
                  <a:pt x="165" y="325"/>
                </a:cubicBezTo>
                <a:cubicBezTo>
                  <a:pt x="169" y="323"/>
                  <a:pt x="172" y="319"/>
                  <a:pt x="172" y="314"/>
                </a:cubicBezTo>
                <a:cubicBezTo>
                  <a:pt x="172" y="231"/>
                  <a:pt x="172" y="231"/>
                  <a:pt x="172" y="231"/>
                </a:cubicBezTo>
                <a:cubicBezTo>
                  <a:pt x="172" y="230"/>
                  <a:pt x="172" y="230"/>
                  <a:pt x="172" y="230"/>
                </a:cubicBezTo>
                <a:cubicBezTo>
                  <a:pt x="172" y="230"/>
                  <a:pt x="172" y="229"/>
                  <a:pt x="172" y="229"/>
                </a:cubicBezTo>
                <a:cubicBezTo>
                  <a:pt x="172" y="229"/>
                  <a:pt x="171" y="229"/>
                  <a:pt x="171" y="229"/>
                </a:cubicBezTo>
                <a:cubicBezTo>
                  <a:pt x="171" y="229"/>
                  <a:pt x="171" y="229"/>
                  <a:pt x="171" y="228"/>
                </a:cubicBezTo>
                <a:cubicBezTo>
                  <a:pt x="171" y="228"/>
                  <a:pt x="171" y="228"/>
                  <a:pt x="171" y="228"/>
                </a:cubicBezTo>
                <a:cubicBezTo>
                  <a:pt x="171" y="228"/>
                  <a:pt x="171" y="228"/>
                  <a:pt x="171" y="228"/>
                </a:cubicBezTo>
                <a:cubicBezTo>
                  <a:pt x="171" y="227"/>
                  <a:pt x="171" y="227"/>
                  <a:pt x="171" y="227"/>
                </a:cubicBezTo>
                <a:cubicBezTo>
                  <a:pt x="171" y="227"/>
                  <a:pt x="171" y="227"/>
                  <a:pt x="171" y="227"/>
                </a:cubicBezTo>
                <a:cubicBezTo>
                  <a:pt x="171" y="227"/>
                  <a:pt x="171" y="227"/>
                  <a:pt x="171" y="226"/>
                </a:cubicBezTo>
                <a:cubicBezTo>
                  <a:pt x="171" y="226"/>
                  <a:pt x="171" y="226"/>
                  <a:pt x="171" y="226"/>
                </a:cubicBezTo>
                <a:cubicBezTo>
                  <a:pt x="171" y="226"/>
                  <a:pt x="171" y="226"/>
                  <a:pt x="171" y="226"/>
                </a:cubicBezTo>
                <a:cubicBezTo>
                  <a:pt x="171" y="225"/>
                  <a:pt x="171" y="225"/>
                  <a:pt x="170" y="225"/>
                </a:cubicBezTo>
                <a:cubicBezTo>
                  <a:pt x="170" y="225"/>
                  <a:pt x="170" y="225"/>
                  <a:pt x="170" y="225"/>
                </a:cubicBezTo>
                <a:cubicBezTo>
                  <a:pt x="170" y="225"/>
                  <a:pt x="170" y="225"/>
                  <a:pt x="170" y="225"/>
                </a:cubicBezTo>
                <a:cubicBezTo>
                  <a:pt x="170" y="224"/>
                  <a:pt x="170" y="224"/>
                  <a:pt x="170" y="224"/>
                </a:cubicBezTo>
                <a:cubicBezTo>
                  <a:pt x="170" y="224"/>
                  <a:pt x="170" y="224"/>
                  <a:pt x="170" y="224"/>
                </a:cubicBezTo>
                <a:cubicBezTo>
                  <a:pt x="170" y="224"/>
                  <a:pt x="170" y="224"/>
                  <a:pt x="169" y="223"/>
                </a:cubicBezTo>
                <a:cubicBezTo>
                  <a:pt x="169" y="223"/>
                  <a:pt x="169" y="223"/>
                  <a:pt x="169" y="223"/>
                </a:cubicBezTo>
                <a:cubicBezTo>
                  <a:pt x="169" y="223"/>
                  <a:pt x="169" y="223"/>
                  <a:pt x="169" y="223"/>
                </a:cubicBezTo>
                <a:cubicBezTo>
                  <a:pt x="169" y="223"/>
                  <a:pt x="169" y="223"/>
                  <a:pt x="169" y="222"/>
                </a:cubicBezTo>
                <a:cubicBezTo>
                  <a:pt x="169" y="222"/>
                  <a:pt x="169" y="222"/>
                  <a:pt x="168" y="222"/>
                </a:cubicBezTo>
                <a:cubicBezTo>
                  <a:pt x="168" y="222"/>
                  <a:pt x="168" y="222"/>
                  <a:pt x="168" y="222"/>
                </a:cubicBezTo>
                <a:cubicBezTo>
                  <a:pt x="168" y="222"/>
                  <a:pt x="168" y="222"/>
                  <a:pt x="168" y="221"/>
                </a:cubicBezTo>
                <a:cubicBezTo>
                  <a:pt x="168" y="221"/>
                  <a:pt x="168" y="221"/>
                  <a:pt x="168" y="221"/>
                </a:cubicBezTo>
                <a:cubicBezTo>
                  <a:pt x="167" y="221"/>
                  <a:pt x="167" y="221"/>
                  <a:pt x="167" y="221"/>
                </a:cubicBezTo>
                <a:cubicBezTo>
                  <a:pt x="167" y="221"/>
                  <a:pt x="167" y="221"/>
                  <a:pt x="167" y="221"/>
                </a:cubicBezTo>
                <a:cubicBezTo>
                  <a:pt x="167" y="221"/>
                  <a:pt x="167" y="220"/>
                  <a:pt x="167" y="220"/>
                </a:cubicBezTo>
                <a:cubicBezTo>
                  <a:pt x="167" y="220"/>
                  <a:pt x="166" y="220"/>
                  <a:pt x="166" y="220"/>
                </a:cubicBezTo>
                <a:cubicBezTo>
                  <a:pt x="166" y="220"/>
                  <a:pt x="166" y="220"/>
                  <a:pt x="166" y="220"/>
                </a:cubicBezTo>
                <a:cubicBezTo>
                  <a:pt x="166" y="220"/>
                  <a:pt x="166" y="220"/>
                  <a:pt x="166" y="220"/>
                </a:cubicBezTo>
                <a:cubicBezTo>
                  <a:pt x="165" y="220"/>
                  <a:pt x="165" y="220"/>
                  <a:pt x="165" y="219"/>
                </a:cubicBezTo>
                <a:cubicBezTo>
                  <a:pt x="165" y="219"/>
                  <a:pt x="165" y="219"/>
                  <a:pt x="165" y="219"/>
                </a:cubicBezTo>
                <a:cubicBezTo>
                  <a:pt x="165" y="219"/>
                  <a:pt x="165" y="219"/>
                  <a:pt x="165" y="219"/>
                </a:cubicBezTo>
                <a:cubicBezTo>
                  <a:pt x="92" y="178"/>
                  <a:pt x="92" y="178"/>
                  <a:pt x="92" y="178"/>
                </a:cubicBezTo>
                <a:cubicBezTo>
                  <a:pt x="88" y="175"/>
                  <a:pt x="83" y="175"/>
                  <a:pt x="80" y="178"/>
                </a:cubicBezTo>
                <a:cubicBezTo>
                  <a:pt x="46" y="197"/>
                  <a:pt x="46" y="197"/>
                  <a:pt x="46" y="197"/>
                </a:cubicBezTo>
                <a:cubicBezTo>
                  <a:pt x="46" y="133"/>
                  <a:pt x="46" y="133"/>
                  <a:pt x="46" y="133"/>
                </a:cubicBezTo>
                <a:cubicBezTo>
                  <a:pt x="100" y="103"/>
                  <a:pt x="100" y="103"/>
                  <a:pt x="100" y="103"/>
                </a:cubicBezTo>
                <a:cubicBezTo>
                  <a:pt x="100" y="139"/>
                  <a:pt x="100" y="139"/>
                  <a:pt x="100" y="139"/>
                </a:cubicBezTo>
                <a:cubicBezTo>
                  <a:pt x="100" y="143"/>
                  <a:pt x="103" y="147"/>
                  <a:pt x="107" y="150"/>
                </a:cubicBezTo>
                <a:cubicBezTo>
                  <a:pt x="180" y="191"/>
                  <a:pt x="180" y="191"/>
                  <a:pt x="180" y="191"/>
                </a:cubicBezTo>
                <a:cubicBezTo>
                  <a:pt x="182" y="193"/>
                  <a:pt x="184" y="193"/>
                  <a:pt x="186" y="193"/>
                </a:cubicBezTo>
                <a:cubicBezTo>
                  <a:pt x="188" y="193"/>
                  <a:pt x="190" y="192"/>
                  <a:pt x="192" y="191"/>
                </a:cubicBezTo>
                <a:cubicBezTo>
                  <a:pt x="193" y="191"/>
                  <a:pt x="193" y="191"/>
                  <a:pt x="193" y="191"/>
                </a:cubicBezTo>
                <a:cubicBezTo>
                  <a:pt x="265" y="150"/>
                  <a:pt x="265" y="150"/>
                  <a:pt x="265" y="150"/>
                </a:cubicBezTo>
                <a:cubicBezTo>
                  <a:pt x="269" y="147"/>
                  <a:pt x="272" y="143"/>
                  <a:pt x="272" y="139"/>
                </a:cubicBezTo>
                <a:cubicBezTo>
                  <a:pt x="272" y="103"/>
                  <a:pt x="272" y="103"/>
                  <a:pt x="272" y="103"/>
                </a:cubicBezTo>
                <a:cubicBezTo>
                  <a:pt x="326" y="133"/>
                  <a:pt x="326" y="133"/>
                  <a:pt x="326" y="133"/>
                </a:cubicBezTo>
                <a:cubicBezTo>
                  <a:pt x="326" y="197"/>
                  <a:pt x="326" y="197"/>
                  <a:pt x="326" y="197"/>
                </a:cubicBezTo>
                <a:cubicBezTo>
                  <a:pt x="292" y="178"/>
                  <a:pt x="292" y="178"/>
                  <a:pt x="292" y="178"/>
                </a:cubicBezTo>
                <a:cubicBezTo>
                  <a:pt x="289" y="175"/>
                  <a:pt x="284" y="175"/>
                  <a:pt x="280" y="178"/>
                </a:cubicBezTo>
                <a:cubicBezTo>
                  <a:pt x="207" y="219"/>
                  <a:pt x="207" y="219"/>
                  <a:pt x="207" y="219"/>
                </a:cubicBezTo>
                <a:cubicBezTo>
                  <a:pt x="207" y="219"/>
                  <a:pt x="207" y="219"/>
                  <a:pt x="207" y="219"/>
                </a:cubicBezTo>
                <a:cubicBezTo>
                  <a:pt x="207" y="219"/>
                  <a:pt x="207" y="219"/>
                  <a:pt x="207" y="219"/>
                </a:cubicBezTo>
                <a:cubicBezTo>
                  <a:pt x="207" y="219"/>
                  <a:pt x="207" y="220"/>
                  <a:pt x="207" y="220"/>
                </a:cubicBezTo>
                <a:cubicBezTo>
                  <a:pt x="206" y="220"/>
                  <a:pt x="206" y="220"/>
                  <a:pt x="206" y="220"/>
                </a:cubicBezTo>
                <a:cubicBezTo>
                  <a:pt x="206" y="220"/>
                  <a:pt x="206" y="220"/>
                  <a:pt x="206" y="220"/>
                </a:cubicBezTo>
                <a:cubicBezTo>
                  <a:pt x="206" y="220"/>
                  <a:pt x="206" y="220"/>
                  <a:pt x="205" y="220"/>
                </a:cubicBezTo>
                <a:cubicBezTo>
                  <a:pt x="205" y="220"/>
                  <a:pt x="205" y="221"/>
                  <a:pt x="205" y="221"/>
                </a:cubicBezTo>
                <a:cubicBezTo>
                  <a:pt x="205" y="221"/>
                  <a:pt x="205" y="221"/>
                  <a:pt x="205" y="221"/>
                </a:cubicBezTo>
                <a:cubicBezTo>
                  <a:pt x="205" y="221"/>
                  <a:pt x="205" y="221"/>
                  <a:pt x="204" y="221"/>
                </a:cubicBezTo>
                <a:cubicBezTo>
                  <a:pt x="204" y="221"/>
                  <a:pt x="204" y="221"/>
                  <a:pt x="204" y="221"/>
                </a:cubicBezTo>
                <a:cubicBezTo>
                  <a:pt x="204" y="222"/>
                  <a:pt x="204" y="222"/>
                  <a:pt x="204" y="222"/>
                </a:cubicBezTo>
                <a:cubicBezTo>
                  <a:pt x="204" y="222"/>
                  <a:pt x="204" y="222"/>
                  <a:pt x="204" y="222"/>
                </a:cubicBezTo>
                <a:cubicBezTo>
                  <a:pt x="203" y="222"/>
                  <a:pt x="203" y="222"/>
                  <a:pt x="203" y="222"/>
                </a:cubicBezTo>
                <a:cubicBezTo>
                  <a:pt x="203" y="222"/>
                  <a:pt x="203" y="223"/>
                  <a:pt x="203" y="223"/>
                </a:cubicBezTo>
                <a:cubicBezTo>
                  <a:pt x="203" y="223"/>
                  <a:pt x="203" y="223"/>
                  <a:pt x="203" y="223"/>
                </a:cubicBezTo>
                <a:cubicBezTo>
                  <a:pt x="203" y="223"/>
                  <a:pt x="203" y="223"/>
                  <a:pt x="203" y="223"/>
                </a:cubicBezTo>
                <a:cubicBezTo>
                  <a:pt x="202" y="223"/>
                  <a:pt x="202" y="224"/>
                  <a:pt x="202" y="224"/>
                </a:cubicBezTo>
                <a:cubicBezTo>
                  <a:pt x="202" y="224"/>
                  <a:pt x="202" y="224"/>
                  <a:pt x="202" y="224"/>
                </a:cubicBezTo>
                <a:cubicBezTo>
                  <a:pt x="202" y="224"/>
                  <a:pt x="202" y="224"/>
                  <a:pt x="202" y="224"/>
                </a:cubicBezTo>
                <a:cubicBezTo>
                  <a:pt x="202" y="225"/>
                  <a:pt x="202" y="225"/>
                  <a:pt x="202" y="225"/>
                </a:cubicBezTo>
                <a:cubicBezTo>
                  <a:pt x="202" y="225"/>
                  <a:pt x="202" y="225"/>
                  <a:pt x="202" y="225"/>
                </a:cubicBezTo>
                <a:cubicBezTo>
                  <a:pt x="202" y="225"/>
                  <a:pt x="201" y="225"/>
                  <a:pt x="201" y="226"/>
                </a:cubicBezTo>
                <a:cubicBezTo>
                  <a:pt x="201" y="226"/>
                  <a:pt x="201" y="226"/>
                  <a:pt x="201" y="226"/>
                </a:cubicBezTo>
                <a:cubicBezTo>
                  <a:pt x="201" y="226"/>
                  <a:pt x="201" y="226"/>
                  <a:pt x="201" y="226"/>
                </a:cubicBezTo>
                <a:cubicBezTo>
                  <a:pt x="201" y="226"/>
                  <a:pt x="201" y="227"/>
                  <a:pt x="201" y="227"/>
                </a:cubicBezTo>
                <a:cubicBezTo>
                  <a:pt x="201" y="227"/>
                  <a:pt x="201" y="227"/>
                  <a:pt x="201" y="227"/>
                </a:cubicBezTo>
                <a:cubicBezTo>
                  <a:pt x="201" y="227"/>
                  <a:pt x="201" y="227"/>
                  <a:pt x="201" y="228"/>
                </a:cubicBezTo>
                <a:cubicBezTo>
                  <a:pt x="201" y="228"/>
                  <a:pt x="201" y="228"/>
                  <a:pt x="201" y="228"/>
                </a:cubicBezTo>
                <a:cubicBezTo>
                  <a:pt x="201" y="228"/>
                  <a:pt x="201" y="228"/>
                  <a:pt x="201" y="228"/>
                </a:cubicBezTo>
                <a:cubicBezTo>
                  <a:pt x="201" y="229"/>
                  <a:pt x="201" y="229"/>
                  <a:pt x="201" y="229"/>
                </a:cubicBezTo>
                <a:cubicBezTo>
                  <a:pt x="201" y="229"/>
                  <a:pt x="201" y="229"/>
                  <a:pt x="200" y="229"/>
                </a:cubicBezTo>
                <a:cubicBezTo>
                  <a:pt x="200" y="229"/>
                  <a:pt x="200" y="230"/>
                  <a:pt x="200" y="230"/>
                </a:cubicBezTo>
                <a:cubicBezTo>
                  <a:pt x="200" y="230"/>
                  <a:pt x="200" y="230"/>
                  <a:pt x="200" y="230"/>
                </a:cubicBezTo>
                <a:cubicBezTo>
                  <a:pt x="200" y="230"/>
                  <a:pt x="200" y="230"/>
                  <a:pt x="200" y="230"/>
                </a:cubicBezTo>
                <a:cubicBezTo>
                  <a:pt x="200" y="230"/>
                  <a:pt x="200" y="230"/>
                  <a:pt x="200" y="230"/>
                </a:cubicBezTo>
                <a:cubicBezTo>
                  <a:pt x="200" y="230"/>
                  <a:pt x="200" y="230"/>
                  <a:pt x="200" y="230"/>
                </a:cubicBezTo>
                <a:cubicBezTo>
                  <a:pt x="200" y="314"/>
                  <a:pt x="200" y="314"/>
                  <a:pt x="200" y="314"/>
                </a:cubicBezTo>
                <a:cubicBezTo>
                  <a:pt x="200" y="319"/>
                  <a:pt x="203" y="323"/>
                  <a:pt x="207" y="325"/>
                </a:cubicBezTo>
                <a:cubicBezTo>
                  <a:pt x="239" y="344"/>
                  <a:pt x="239" y="344"/>
                  <a:pt x="239" y="344"/>
                </a:cubicBezTo>
                <a:lnTo>
                  <a:pt x="186" y="374"/>
                </a:lnTo>
                <a:close/>
                <a:moveTo>
                  <a:pt x="299" y="334"/>
                </a:moveTo>
                <a:cubicBezTo>
                  <a:pt x="299" y="280"/>
                  <a:pt x="299" y="280"/>
                  <a:pt x="299" y="280"/>
                </a:cubicBezTo>
                <a:cubicBezTo>
                  <a:pt x="346" y="253"/>
                  <a:pt x="346" y="253"/>
                  <a:pt x="346" y="253"/>
                </a:cubicBezTo>
                <a:cubicBezTo>
                  <a:pt x="346" y="307"/>
                  <a:pt x="346" y="307"/>
                  <a:pt x="346" y="307"/>
                </a:cubicBezTo>
                <a:lnTo>
                  <a:pt x="299" y="33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10" name="Group 9"/>
          <p:cNvGrpSpPr/>
          <p:nvPr/>
        </p:nvGrpSpPr>
        <p:grpSpPr>
          <a:xfrm>
            <a:off x="7109130" y="1943100"/>
            <a:ext cx="556604" cy="697118"/>
            <a:chOff x="13920788" y="2914650"/>
            <a:chExt cx="647700" cy="811213"/>
          </a:xfrm>
          <a:solidFill>
            <a:schemeClr val="accent1"/>
          </a:solidFill>
        </p:grpSpPr>
        <p:sp>
          <p:nvSpPr>
            <p:cNvPr id="24" name="Freeform 63"/>
            <p:cNvSpPr>
              <a:spLocks noEditPoints="1"/>
            </p:cNvSpPr>
            <p:nvPr/>
          </p:nvSpPr>
          <p:spPr bwMode="auto">
            <a:xfrm>
              <a:off x="13920788" y="2914650"/>
              <a:ext cx="647700" cy="811213"/>
            </a:xfrm>
            <a:custGeom>
              <a:avLst/>
              <a:gdLst>
                <a:gd name="T0" fmla="*/ 408 w 408"/>
                <a:gd name="T1" fmla="*/ 511 h 511"/>
                <a:gd name="T2" fmla="*/ 0 w 408"/>
                <a:gd name="T3" fmla="*/ 511 h 511"/>
                <a:gd name="T4" fmla="*/ 0 w 408"/>
                <a:gd name="T5" fmla="*/ 0 h 511"/>
                <a:gd name="T6" fmla="*/ 408 w 408"/>
                <a:gd name="T7" fmla="*/ 0 h 511"/>
                <a:gd name="T8" fmla="*/ 408 w 408"/>
                <a:gd name="T9" fmla="*/ 511 h 511"/>
                <a:gd name="T10" fmla="*/ 51 w 408"/>
                <a:gd name="T11" fmla="*/ 460 h 511"/>
                <a:gd name="T12" fmla="*/ 356 w 408"/>
                <a:gd name="T13" fmla="*/ 460 h 511"/>
                <a:gd name="T14" fmla="*/ 356 w 408"/>
                <a:gd name="T15" fmla="*/ 52 h 511"/>
                <a:gd name="T16" fmla="*/ 51 w 408"/>
                <a:gd name="T17" fmla="*/ 52 h 511"/>
                <a:gd name="T18" fmla="*/ 51 w 408"/>
                <a:gd name="T19" fmla="*/ 46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511">
                  <a:moveTo>
                    <a:pt x="408" y="511"/>
                  </a:moveTo>
                  <a:lnTo>
                    <a:pt x="0" y="511"/>
                  </a:lnTo>
                  <a:lnTo>
                    <a:pt x="0" y="0"/>
                  </a:lnTo>
                  <a:lnTo>
                    <a:pt x="408" y="0"/>
                  </a:lnTo>
                  <a:lnTo>
                    <a:pt x="408" y="511"/>
                  </a:lnTo>
                  <a:close/>
                  <a:moveTo>
                    <a:pt x="51" y="460"/>
                  </a:moveTo>
                  <a:lnTo>
                    <a:pt x="356" y="460"/>
                  </a:lnTo>
                  <a:lnTo>
                    <a:pt x="356" y="52"/>
                  </a:lnTo>
                  <a:lnTo>
                    <a:pt x="51" y="52"/>
                  </a:lnTo>
                  <a:lnTo>
                    <a:pt x="51" y="460"/>
                  </a:lnTo>
                  <a:close/>
                </a:path>
              </a:pathLst>
            </a:custGeom>
            <a:grpFill/>
            <a:ln w="1270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AU"/>
            </a:p>
          </p:txBody>
        </p:sp>
        <p:sp>
          <p:nvSpPr>
            <p:cNvPr id="25" name="Rectangle 64"/>
            <p:cNvSpPr>
              <a:spLocks noChangeArrowheads="1"/>
            </p:cNvSpPr>
            <p:nvPr/>
          </p:nvSpPr>
          <p:spPr bwMode="auto">
            <a:xfrm>
              <a:off x="14117638" y="3479800"/>
              <a:ext cx="96838"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Rectangle 65"/>
            <p:cNvSpPr>
              <a:spLocks noChangeArrowheads="1"/>
            </p:cNvSpPr>
            <p:nvPr/>
          </p:nvSpPr>
          <p:spPr bwMode="auto">
            <a:xfrm>
              <a:off x="14282738" y="3479800"/>
              <a:ext cx="9525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Rectangle 66"/>
            <p:cNvSpPr>
              <a:spLocks noChangeArrowheads="1"/>
            </p:cNvSpPr>
            <p:nvPr/>
          </p:nvSpPr>
          <p:spPr bwMode="auto">
            <a:xfrm>
              <a:off x="14446250" y="3479800"/>
              <a:ext cx="9525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Rectangle 67"/>
            <p:cNvSpPr>
              <a:spLocks noChangeArrowheads="1"/>
            </p:cNvSpPr>
            <p:nvPr/>
          </p:nvSpPr>
          <p:spPr bwMode="auto">
            <a:xfrm>
              <a:off x="13954125" y="3479800"/>
              <a:ext cx="95250"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68"/>
            <p:cNvSpPr>
              <a:spLocks/>
            </p:cNvSpPr>
            <p:nvPr/>
          </p:nvSpPr>
          <p:spPr bwMode="auto">
            <a:xfrm>
              <a:off x="14077950" y="3113087"/>
              <a:ext cx="327025" cy="271463"/>
            </a:xfrm>
            <a:custGeom>
              <a:avLst/>
              <a:gdLst>
                <a:gd name="T0" fmla="*/ 8 w 206"/>
                <a:gd name="T1" fmla="*/ 68 h 171"/>
                <a:gd name="T2" fmla="*/ 90 w 206"/>
                <a:gd name="T3" fmla="*/ 107 h 171"/>
                <a:gd name="T4" fmla="*/ 193 w 206"/>
                <a:gd name="T5" fmla="*/ 0 h 171"/>
                <a:gd name="T6" fmla="*/ 206 w 206"/>
                <a:gd name="T7" fmla="*/ 8 h 171"/>
                <a:gd name="T8" fmla="*/ 98 w 206"/>
                <a:gd name="T9" fmla="*/ 171 h 171"/>
                <a:gd name="T10" fmla="*/ 0 w 206"/>
                <a:gd name="T11" fmla="*/ 81 h 171"/>
                <a:gd name="T12" fmla="*/ 8 w 206"/>
                <a:gd name="T13" fmla="*/ 68 h 171"/>
              </a:gdLst>
              <a:ahLst/>
              <a:cxnLst>
                <a:cxn ang="0">
                  <a:pos x="T0" y="T1"/>
                </a:cxn>
                <a:cxn ang="0">
                  <a:pos x="T2" y="T3"/>
                </a:cxn>
                <a:cxn ang="0">
                  <a:pos x="T4" y="T5"/>
                </a:cxn>
                <a:cxn ang="0">
                  <a:pos x="T6" y="T7"/>
                </a:cxn>
                <a:cxn ang="0">
                  <a:pos x="T8" y="T9"/>
                </a:cxn>
                <a:cxn ang="0">
                  <a:pos x="T10" y="T11"/>
                </a:cxn>
                <a:cxn ang="0">
                  <a:pos x="T12" y="T13"/>
                </a:cxn>
              </a:cxnLst>
              <a:rect l="0" t="0" r="r" b="b"/>
              <a:pathLst>
                <a:path w="206" h="171">
                  <a:moveTo>
                    <a:pt x="8" y="68"/>
                  </a:moveTo>
                  <a:lnTo>
                    <a:pt x="90" y="107"/>
                  </a:lnTo>
                  <a:lnTo>
                    <a:pt x="193" y="0"/>
                  </a:lnTo>
                  <a:lnTo>
                    <a:pt x="206" y="8"/>
                  </a:lnTo>
                  <a:lnTo>
                    <a:pt x="98" y="171"/>
                  </a:lnTo>
                  <a:lnTo>
                    <a:pt x="0" y="81"/>
                  </a:lnTo>
                  <a:lnTo>
                    <a:pt x="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53011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How work flows through the tools</a:t>
            </a:r>
          </a:p>
        </p:txBody>
      </p:sp>
      <p:grpSp>
        <p:nvGrpSpPr>
          <p:cNvPr id="90" name="Group 89"/>
          <p:cNvGrpSpPr/>
          <p:nvPr/>
        </p:nvGrpSpPr>
        <p:grpSpPr>
          <a:xfrm>
            <a:off x="1345629" y="2273212"/>
            <a:ext cx="720000" cy="504000"/>
            <a:chOff x="1329841" y="2193702"/>
            <a:chExt cx="720000" cy="504000"/>
          </a:xfrm>
        </p:grpSpPr>
        <p:sp>
          <p:nvSpPr>
            <p:cNvPr id="577" name="Rounded Rectangle 576"/>
            <p:cNvSpPr/>
            <p:nvPr/>
          </p:nvSpPr>
          <p:spPr bwMode="auto">
            <a:xfrm>
              <a:off x="1329841" y="2193702"/>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78" name="Rounded Rectangle 577"/>
            <p:cNvSpPr/>
            <p:nvPr/>
          </p:nvSpPr>
          <p:spPr bwMode="auto">
            <a:xfrm>
              <a:off x="1365841" y="2220690"/>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Compile </a:t>
              </a:r>
              <a:br>
                <a:rPr lang="en-GB" sz="800" dirty="0">
                  <a:solidFill>
                    <a:schemeClr val="tx1"/>
                  </a:solidFill>
                </a:rPr>
              </a:br>
              <a:r>
                <a:rPr lang="en-GB" sz="800" dirty="0">
                  <a:solidFill>
                    <a:schemeClr val="tx1"/>
                  </a:solidFill>
                </a:rPr>
                <a:t>&amp; Package</a:t>
              </a:r>
            </a:p>
          </p:txBody>
        </p:sp>
        <p:grpSp>
          <p:nvGrpSpPr>
            <p:cNvPr id="75" name="Group 74"/>
            <p:cNvGrpSpPr/>
            <p:nvPr/>
          </p:nvGrpSpPr>
          <p:grpSpPr>
            <a:xfrm>
              <a:off x="1782807" y="2507740"/>
              <a:ext cx="228934" cy="133840"/>
              <a:chOff x="1852309" y="2507740"/>
              <a:chExt cx="228934" cy="133840"/>
            </a:xfrm>
          </p:grpSpPr>
          <p:pic>
            <p:nvPicPr>
              <p:cNvPr id="57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309" y="2507740"/>
                <a:ext cx="93733" cy="13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10" y="2507740"/>
                <a:ext cx="93733" cy="13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7" name="Group 86"/>
          <p:cNvGrpSpPr/>
          <p:nvPr/>
        </p:nvGrpSpPr>
        <p:grpSpPr>
          <a:xfrm>
            <a:off x="1345629" y="2853231"/>
            <a:ext cx="720000" cy="504000"/>
            <a:chOff x="1329841" y="2932741"/>
            <a:chExt cx="720000" cy="504000"/>
          </a:xfrm>
        </p:grpSpPr>
        <p:sp>
          <p:nvSpPr>
            <p:cNvPr id="589" name="Rounded Rectangle 588"/>
            <p:cNvSpPr/>
            <p:nvPr/>
          </p:nvSpPr>
          <p:spPr bwMode="auto">
            <a:xfrm>
              <a:off x="1329841" y="2932741"/>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0" name="Rounded Rectangle 589"/>
            <p:cNvSpPr/>
            <p:nvPr/>
          </p:nvSpPr>
          <p:spPr bwMode="auto">
            <a:xfrm>
              <a:off x="1365841" y="2959728"/>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Run Unit Tests</a:t>
              </a:r>
            </a:p>
          </p:txBody>
        </p:sp>
        <p:grpSp>
          <p:nvGrpSpPr>
            <p:cNvPr id="73" name="Group 72"/>
            <p:cNvGrpSpPr/>
            <p:nvPr/>
          </p:nvGrpSpPr>
          <p:grpSpPr>
            <a:xfrm>
              <a:off x="1782345" y="3249917"/>
              <a:ext cx="229396" cy="134256"/>
              <a:chOff x="1851773" y="3249917"/>
              <a:chExt cx="229396" cy="134256"/>
            </a:xfrm>
          </p:grpSpPr>
          <p:pic>
            <p:nvPicPr>
              <p:cNvPr id="58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773" y="3249917"/>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247" y="3249917"/>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1" name="Group 90"/>
          <p:cNvGrpSpPr/>
          <p:nvPr/>
        </p:nvGrpSpPr>
        <p:grpSpPr>
          <a:xfrm>
            <a:off x="2155192" y="2847752"/>
            <a:ext cx="720000" cy="504000"/>
            <a:chOff x="2139492" y="2847752"/>
            <a:chExt cx="720000" cy="504000"/>
          </a:xfrm>
        </p:grpSpPr>
        <p:sp>
          <p:nvSpPr>
            <p:cNvPr id="595" name="Rounded Rectangle 594"/>
            <p:cNvSpPr/>
            <p:nvPr/>
          </p:nvSpPr>
          <p:spPr bwMode="auto">
            <a:xfrm>
              <a:off x="2139492" y="2847752"/>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96" name="Rounded Rectangle 595"/>
            <p:cNvSpPr/>
            <p:nvPr/>
          </p:nvSpPr>
          <p:spPr bwMode="auto">
            <a:xfrm>
              <a:off x="2175492"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Create </a:t>
              </a:r>
              <a:br>
                <a:rPr lang="en-GB" sz="800" dirty="0">
                  <a:solidFill>
                    <a:schemeClr val="tx1"/>
                  </a:solidFill>
                </a:rPr>
              </a:br>
              <a:r>
                <a:rPr lang="en-GB" sz="800" dirty="0">
                  <a:solidFill>
                    <a:schemeClr val="tx1"/>
                  </a:solidFill>
                </a:rPr>
                <a:t>ST env</a:t>
              </a:r>
            </a:p>
          </p:txBody>
        </p:sp>
        <p:grpSp>
          <p:nvGrpSpPr>
            <p:cNvPr id="76" name="Group 75"/>
            <p:cNvGrpSpPr/>
            <p:nvPr/>
          </p:nvGrpSpPr>
          <p:grpSpPr>
            <a:xfrm>
              <a:off x="2592005" y="3164919"/>
              <a:ext cx="229387" cy="134261"/>
              <a:chOff x="2662213" y="3164919"/>
              <a:chExt cx="229387" cy="134261"/>
            </a:xfrm>
          </p:grpSpPr>
          <p:pic>
            <p:nvPicPr>
              <p:cNvPr id="59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13" y="3164924"/>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678" y="3164919"/>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50" name="Group 549"/>
          <p:cNvGrpSpPr/>
          <p:nvPr/>
        </p:nvGrpSpPr>
        <p:grpSpPr>
          <a:xfrm>
            <a:off x="2964755" y="2847752"/>
            <a:ext cx="720000" cy="504000"/>
            <a:chOff x="2949936" y="2847752"/>
            <a:chExt cx="720000" cy="504000"/>
          </a:xfrm>
        </p:grpSpPr>
        <p:sp>
          <p:nvSpPr>
            <p:cNvPr id="601" name="Rounded Rectangle 600"/>
            <p:cNvSpPr/>
            <p:nvPr/>
          </p:nvSpPr>
          <p:spPr bwMode="auto">
            <a:xfrm>
              <a:off x="2949936" y="2847752"/>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2" name="Rounded Rectangle 601"/>
            <p:cNvSpPr/>
            <p:nvPr/>
          </p:nvSpPr>
          <p:spPr bwMode="auto">
            <a:xfrm>
              <a:off x="2985936"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Deploy Code</a:t>
              </a:r>
            </a:p>
          </p:txBody>
        </p:sp>
        <p:grpSp>
          <p:nvGrpSpPr>
            <p:cNvPr id="77" name="Group 76"/>
            <p:cNvGrpSpPr/>
            <p:nvPr/>
          </p:nvGrpSpPr>
          <p:grpSpPr>
            <a:xfrm>
              <a:off x="3412417" y="3164919"/>
              <a:ext cx="228944" cy="134261"/>
              <a:chOff x="3471613" y="3164919"/>
              <a:chExt cx="228944" cy="134261"/>
            </a:xfrm>
          </p:grpSpPr>
          <p:pic>
            <p:nvPicPr>
              <p:cNvPr id="59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613" y="3164924"/>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824" y="3164919"/>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4" name="Group 543"/>
          <p:cNvGrpSpPr/>
          <p:nvPr/>
        </p:nvGrpSpPr>
        <p:grpSpPr>
          <a:xfrm>
            <a:off x="5393444" y="2847752"/>
            <a:ext cx="720000" cy="504000"/>
            <a:chOff x="5384444" y="2847752"/>
            <a:chExt cx="720000" cy="504000"/>
          </a:xfrm>
        </p:grpSpPr>
        <p:sp>
          <p:nvSpPr>
            <p:cNvPr id="607" name="Rounded Rectangle 606"/>
            <p:cNvSpPr/>
            <p:nvPr/>
          </p:nvSpPr>
          <p:spPr bwMode="auto">
            <a:xfrm>
              <a:off x="5384444" y="284775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08" name="Rounded Rectangle 607"/>
            <p:cNvSpPr/>
            <p:nvPr/>
          </p:nvSpPr>
          <p:spPr bwMode="auto">
            <a:xfrm>
              <a:off x="5420444"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Create clustered env</a:t>
              </a:r>
            </a:p>
          </p:txBody>
        </p:sp>
        <p:grpSp>
          <p:nvGrpSpPr>
            <p:cNvPr id="80" name="Group 79"/>
            <p:cNvGrpSpPr/>
            <p:nvPr/>
          </p:nvGrpSpPr>
          <p:grpSpPr>
            <a:xfrm>
              <a:off x="5836957" y="3164919"/>
              <a:ext cx="229387" cy="134261"/>
              <a:chOff x="5899228" y="3164919"/>
              <a:chExt cx="229387" cy="134261"/>
            </a:xfrm>
          </p:grpSpPr>
          <p:pic>
            <p:nvPicPr>
              <p:cNvPr id="60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228" y="3164924"/>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693" y="3164919"/>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5" name="Group 94"/>
          <p:cNvGrpSpPr/>
          <p:nvPr/>
        </p:nvGrpSpPr>
        <p:grpSpPr>
          <a:xfrm>
            <a:off x="5384444" y="3415942"/>
            <a:ext cx="720000" cy="504000"/>
            <a:chOff x="5384444" y="3495452"/>
            <a:chExt cx="720000" cy="504000"/>
          </a:xfrm>
        </p:grpSpPr>
        <p:sp>
          <p:nvSpPr>
            <p:cNvPr id="613" name="Rounded Rectangle 612"/>
            <p:cNvSpPr/>
            <p:nvPr/>
          </p:nvSpPr>
          <p:spPr bwMode="auto">
            <a:xfrm>
              <a:off x="5384444" y="349545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14" name="Rounded Rectangle 613"/>
            <p:cNvSpPr/>
            <p:nvPr/>
          </p:nvSpPr>
          <p:spPr bwMode="auto">
            <a:xfrm>
              <a:off x="5420444" y="35224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Tear down ST env</a:t>
              </a:r>
            </a:p>
          </p:txBody>
        </p:sp>
        <p:grpSp>
          <p:nvGrpSpPr>
            <p:cNvPr id="84" name="Group 83"/>
            <p:cNvGrpSpPr/>
            <p:nvPr/>
          </p:nvGrpSpPr>
          <p:grpSpPr>
            <a:xfrm>
              <a:off x="5836948" y="3812628"/>
              <a:ext cx="229396" cy="134256"/>
              <a:chOff x="5915107" y="3812628"/>
              <a:chExt cx="229396" cy="134256"/>
            </a:xfrm>
          </p:grpSpPr>
          <p:pic>
            <p:nvPicPr>
              <p:cNvPr id="61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107" y="381262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581" y="381262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5" name="Group 544"/>
          <p:cNvGrpSpPr/>
          <p:nvPr/>
        </p:nvGrpSpPr>
        <p:grpSpPr>
          <a:xfrm>
            <a:off x="6203007" y="2847752"/>
            <a:ext cx="720000" cy="504000"/>
            <a:chOff x="6202826" y="2847752"/>
            <a:chExt cx="720000" cy="504000"/>
          </a:xfrm>
        </p:grpSpPr>
        <p:sp>
          <p:nvSpPr>
            <p:cNvPr id="619" name="Rounded Rectangle 618"/>
            <p:cNvSpPr/>
            <p:nvPr/>
          </p:nvSpPr>
          <p:spPr bwMode="auto">
            <a:xfrm>
              <a:off x="6202826" y="284775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0" name="Rounded Rectangle 619"/>
            <p:cNvSpPr/>
            <p:nvPr/>
          </p:nvSpPr>
          <p:spPr bwMode="auto">
            <a:xfrm>
              <a:off x="6238826"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Deploy Code</a:t>
              </a:r>
            </a:p>
          </p:txBody>
        </p:sp>
        <p:grpSp>
          <p:nvGrpSpPr>
            <p:cNvPr id="81" name="Group 80"/>
            <p:cNvGrpSpPr/>
            <p:nvPr/>
          </p:nvGrpSpPr>
          <p:grpSpPr>
            <a:xfrm>
              <a:off x="6693882" y="3164919"/>
              <a:ext cx="228944" cy="134261"/>
              <a:chOff x="6724503" y="3164919"/>
              <a:chExt cx="228944" cy="134261"/>
            </a:xfrm>
          </p:grpSpPr>
          <p:pic>
            <p:nvPicPr>
              <p:cNvPr id="61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503" y="3164924"/>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714" y="3164919"/>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6" name="Group 545"/>
          <p:cNvGrpSpPr/>
          <p:nvPr/>
        </p:nvGrpSpPr>
        <p:grpSpPr>
          <a:xfrm>
            <a:off x="7012570" y="2847752"/>
            <a:ext cx="720000" cy="504000"/>
            <a:chOff x="7011683" y="2847752"/>
            <a:chExt cx="720000" cy="504000"/>
          </a:xfrm>
        </p:grpSpPr>
        <p:sp>
          <p:nvSpPr>
            <p:cNvPr id="625" name="Rounded Rectangle 624"/>
            <p:cNvSpPr/>
            <p:nvPr/>
          </p:nvSpPr>
          <p:spPr bwMode="auto">
            <a:xfrm>
              <a:off x="7011683" y="284775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26" name="Rounded Rectangle 625"/>
            <p:cNvSpPr/>
            <p:nvPr/>
          </p:nvSpPr>
          <p:spPr bwMode="auto">
            <a:xfrm>
              <a:off x="7047683"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Run Perf Test</a:t>
              </a:r>
            </a:p>
          </p:txBody>
        </p:sp>
        <p:grpSp>
          <p:nvGrpSpPr>
            <p:cNvPr id="82" name="Group 81"/>
            <p:cNvGrpSpPr/>
            <p:nvPr/>
          </p:nvGrpSpPr>
          <p:grpSpPr>
            <a:xfrm>
              <a:off x="7464178" y="3164919"/>
              <a:ext cx="229405" cy="134261"/>
              <a:chOff x="7534412" y="3164919"/>
              <a:chExt cx="229405" cy="134261"/>
            </a:xfrm>
          </p:grpSpPr>
          <p:pic>
            <p:nvPicPr>
              <p:cNvPr id="62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12" y="3164924"/>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895" y="3164919"/>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8" name="Group 547"/>
          <p:cNvGrpSpPr/>
          <p:nvPr/>
        </p:nvGrpSpPr>
        <p:grpSpPr>
          <a:xfrm>
            <a:off x="7011683" y="3415942"/>
            <a:ext cx="720000" cy="504000"/>
            <a:chOff x="7011683" y="3498627"/>
            <a:chExt cx="720000" cy="504000"/>
          </a:xfrm>
        </p:grpSpPr>
        <p:sp>
          <p:nvSpPr>
            <p:cNvPr id="631" name="Rounded Rectangle 630"/>
            <p:cNvSpPr/>
            <p:nvPr/>
          </p:nvSpPr>
          <p:spPr bwMode="auto">
            <a:xfrm>
              <a:off x="7011683" y="3498627"/>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2" name="Rounded Rectangle 631"/>
            <p:cNvSpPr/>
            <p:nvPr/>
          </p:nvSpPr>
          <p:spPr bwMode="auto">
            <a:xfrm>
              <a:off x="7047683" y="3525614"/>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Run Security Test</a:t>
              </a:r>
            </a:p>
          </p:txBody>
        </p:sp>
        <p:grpSp>
          <p:nvGrpSpPr>
            <p:cNvPr id="83" name="Group 82"/>
            <p:cNvGrpSpPr/>
            <p:nvPr/>
          </p:nvGrpSpPr>
          <p:grpSpPr>
            <a:xfrm>
              <a:off x="7464187" y="3815803"/>
              <a:ext cx="229396" cy="134256"/>
              <a:chOff x="7534410" y="3815803"/>
              <a:chExt cx="229396" cy="134256"/>
            </a:xfrm>
          </p:grpSpPr>
          <p:pic>
            <p:nvPicPr>
              <p:cNvPr id="62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10" y="3815803"/>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884" y="3815803"/>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7" name="Group 546"/>
          <p:cNvGrpSpPr/>
          <p:nvPr/>
        </p:nvGrpSpPr>
        <p:grpSpPr>
          <a:xfrm>
            <a:off x="7011683" y="3990482"/>
            <a:ext cx="720000" cy="504000"/>
            <a:chOff x="7011683" y="4149502"/>
            <a:chExt cx="720000" cy="504000"/>
          </a:xfrm>
        </p:grpSpPr>
        <p:sp>
          <p:nvSpPr>
            <p:cNvPr id="637" name="Rounded Rectangle 636"/>
            <p:cNvSpPr/>
            <p:nvPr/>
          </p:nvSpPr>
          <p:spPr bwMode="auto">
            <a:xfrm>
              <a:off x="7011683" y="414950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38" name="Rounded Rectangle 637"/>
            <p:cNvSpPr/>
            <p:nvPr/>
          </p:nvSpPr>
          <p:spPr bwMode="auto">
            <a:xfrm>
              <a:off x="7047683" y="417648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Run Ops Test</a:t>
              </a:r>
            </a:p>
          </p:txBody>
        </p:sp>
        <p:grpSp>
          <p:nvGrpSpPr>
            <p:cNvPr id="85" name="Group 84"/>
            <p:cNvGrpSpPr/>
            <p:nvPr/>
          </p:nvGrpSpPr>
          <p:grpSpPr>
            <a:xfrm>
              <a:off x="7464187" y="4466678"/>
              <a:ext cx="229396" cy="134256"/>
              <a:chOff x="7534410" y="4466678"/>
              <a:chExt cx="229396" cy="134256"/>
            </a:xfrm>
          </p:grpSpPr>
          <p:pic>
            <p:nvPicPr>
              <p:cNvPr id="63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10" y="446667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884" y="446667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49" name="Group 548"/>
          <p:cNvGrpSpPr/>
          <p:nvPr/>
        </p:nvGrpSpPr>
        <p:grpSpPr>
          <a:xfrm>
            <a:off x="7822132" y="3415942"/>
            <a:ext cx="720000" cy="504000"/>
            <a:chOff x="7822132" y="3501802"/>
            <a:chExt cx="720000" cy="504000"/>
          </a:xfrm>
        </p:grpSpPr>
        <p:sp>
          <p:nvSpPr>
            <p:cNvPr id="643" name="Rounded Rectangle 642"/>
            <p:cNvSpPr/>
            <p:nvPr/>
          </p:nvSpPr>
          <p:spPr bwMode="auto">
            <a:xfrm>
              <a:off x="7822132" y="3501802"/>
              <a:ext cx="720000" cy="504000"/>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644" name="Rounded Rectangle 643"/>
            <p:cNvSpPr/>
            <p:nvPr/>
          </p:nvSpPr>
          <p:spPr bwMode="auto">
            <a:xfrm>
              <a:off x="7858132" y="352878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Prod deploy</a:t>
              </a:r>
            </a:p>
          </p:txBody>
        </p:sp>
        <p:grpSp>
          <p:nvGrpSpPr>
            <p:cNvPr id="86" name="Group 85"/>
            <p:cNvGrpSpPr/>
            <p:nvPr/>
          </p:nvGrpSpPr>
          <p:grpSpPr>
            <a:xfrm>
              <a:off x="8274636" y="3818978"/>
              <a:ext cx="229396" cy="134256"/>
              <a:chOff x="8344858" y="3818978"/>
              <a:chExt cx="229396" cy="134256"/>
            </a:xfrm>
          </p:grpSpPr>
          <p:pic>
            <p:nvPicPr>
              <p:cNvPr id="64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4858" y="381897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0332" y="3818978"/>
                <a:ext cx="93922"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8" name="Group 87"/>
          <p:cNvGrpSpPr/>
          <p:nvPr/>
        </p:nvGrpSpPr>
        <p:grpSpPr>
          <a:xfrm>
            <a:off x="536066" y="2844577"/>
            <a:ext cx="720000" cy="504000"/>
            <a:chOff x="536066" y="2844577"/>
            <a:chExt cx="720000" cy="504000"/>
          </a:xfrm>
        </p:grpSpPr>
        <p:sp>
          <p:nvSpPr>
            <p:cNvPr id="646" name="Rounded Rectangle 645"/>
            <p:cNvSpPr/>
            <p:nvPr/>
          </p:nvSpPr>
          <p:spPr bwMode="auto">
            <a:xfrm>
              <a:off x="536066" y="2844577"/>
              <a:ext cx="720000" cy="504000"/>
            </a:xfrm>
            <a:prstGeom prst="roundRect">
              <a:avLst>
                <a:gd name="adj" fmla="val 5869"/>
              </a:avLst>
            </a:prstGeom>
            <a:solidFill>
              <a:schemeClr val="bg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b"/>
            <a:lstStyle/>
            <a:p>
              <a:pPr algn="ctr">
                <a:defRPr/>
              </a:pPr>
              <a:endParaRPr lang="en-GB" sz="500" dirty="0">
                <a:solidFill>
                  <a:schemeClr val="tx1"/>
                </a:solidFill>
              </a:endParaRPr>
            </a:p>
            <a:p>
              <a:pPr algn="ctr">
                <a:defRPr/>
              </a:pPr>
              <a:endParaRPr lang="en-GB" sz="500" dirty="0">
                <a:solidFill>
                  <a:schemeClr val="tx1"/>
                </a:solidFill>
              </a:endParaRPr>
            </a:p>
            <a:p>
              <a:pPr algn="ctr">
                <a:defRPr/>
              </a:pPr>
              <a:r>
                <a:rPr lang="en-GB" sz="600" dirty="0">
                  <a:solidFill>
                    <a:schemeClr val="tx1"/>
                  </a:solidFill>
                </a:rPr>
                <a:t>Committer: jdoe</a:t>
              </a:r>
              <a:br>
                <a:rPr lang="en-GB" sz="600" dirty="0">
                  <a:solidFill>
                    <a:schemeClr val="tx1"/>
                  </a:solidFill>
                </a:rPr>
              </a:br>
              <a:r>
                <a:rPr lang="en-GB" sz="600" dirty="0">
                  <a:solidFill>
                    <a:schemeClr val="tx1"/>
                  </a:solidFill>
                </a:rPr>
                <a:t>Story:25</a:t>
              </a:r>
            </a:p>
          </p:txBody>
        </p:sp>
        <p:sp>
          <p:nvSpPr>
            <p:cNvPr id="647" name="Rounded Rectangle 646"/>
            <p:cNvSpPr/>
            <p:nvPr/>
          </p:nvSpPr>
          <p:spPr bwMode="auto">
            <a:xfrm>
              <a:off x="572066" y="2887916"/>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Commit ID: 113</a:t>
              </a:r>
            </a:p>
          </p:txBody>
        </p:sp>
      </p:grpSp>
      <p:grpSp>
        <p:nvGrpSpPr>
          <p:cNvPr id="94" name="Group 93"/>
          <p:cNvGrpSpPr/>
          <p:nvPr/>
        </p:nvGrpSpPr>
        <p:grpSpPr>
          <a:xfrm>
            <a:off x="4583881" y="2847752"/>
            <a:ext cx="720000" cy="504000"/>
            <a:chOff x="4567650" y="2847752"/>
            <a:chExt cx="720000" cy="504000"/>
          </a:xfrm>
        </p:grpSpPr>
        <p:sp>
          <p:nvSpPr>
            <p:cNvPr id="846" name="Rounded Rectangle 845"/>
            <p:cNvSpPr/>
            <p:nvPr/>
          </p:nvSpPr>
          <p:spPr bwMode="auto">
            <a:xfrm>
              <a:off x="4567650" y="2847752"/>
              <a:ext cx="720000" cy="504000"/>
            </a:xfrm>
            <a:prstGeom prst="roundRect">
              <a:avLst>
                <a:gd name="adj" fmla="val 5869"/>
              </a:avLst>
            </a:prstGeom>
            <a:solidFill>
              <a:schemeClr val="accent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47" name="Rounded Rectangle 846"/>
            <p:cNvSpPr/>
            <p:nvPr/>
          </p:nvSpPr>
          <p:spPr bwMode="auto">
            <a:xfrm>
              <a:off x="4603650"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Run Test(s)</a:t>
              </a:r>
            </a:p>
          </p:txBody>
        </p:sp>
        <p:grpSp>
          <p:nvGrpSpPr>
            <p:cNvPr id="79" name="Group 78"/>
            <p:cNvGrpSpPr/>
            <p:nvPr/>
          </p:nvGrpSpPr>
          <p:grpSpPr>
            <a:xfrm>
              <a:off x="5020606" y="3164919"/>
              <a:ext cx="228944" cy="134261"/>
              <a:chOff x="5089327" y="3164919"/>
              <a:chExt cx="228944" cy="134261"/>
            </a:xfrm>
          </p:grpSpPr>
          <p:pic>
            <p:nvPicPr>
              <p:cNvPr id="844"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327" y="3164924"/>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4538" y="3164919"/>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2" name="Group 91"/>
          <p:cNvGrpSpPr/>
          <p:nvPr/>
        </p:nvGrpSpPr>
        <p:grpSpPr>
          <a:xfrm>
            <a:off x="3774318" y="2847752"/>
            <a:ext cx="720000" cy="504000"/>
            <a:chOff x="3758793" y="2847752"/>
            <a:chExt cx="720000" cy="504000"/>
          </a:xfrm>
        </p:grpSpPr>
        <p:sp>
          <p:nvSpPr>
            <p:cNvPr id="852" name="Rounded Rectangle 851"/>
            <p:cNvSpPr/>
            <p:nvPr/>
          </p:nvSpPr>
          <p:spPr bwMode="auto">
            <a:xfrm>
              <a:off x="3758793" y="2847752"/>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853" name="Rounded Rectangle 852"/>
            <p:cNvSpPr/>
            <p:nvPr/>
          </p:nvSpPr>
          <p:spPr bwMode="auto">
            <a:xfrm>
              <a:off x="3794793" y="287473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Load Test Data</a:t>
              </a:r>
            </a:p>
          </p:txBody>
        </p:sp>
        <p:grpSp>
          <p:nvGrpSpPr>
            <p:cNvPr id="78" name="Group 77"/>
            <p:cNvGrpSpPr/>
            <p:nvPr/>
          </p:nvGrpSpPr>
          <p:grpSpPr>
            <a:xfrm>
              <a:off x="4211749" y="3164919"/>
              <a:ext cx="228944" cy="134261"/>
              <a:chOff x="4280470" y="3164919"/>
              <a:chExt cx="228944" cy="134261"/>
            </a:xfrm>
          </p:grpSpPr>
          <p:pic>
            <p:nvPicPr>
              <p:cNvPr id="850"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470" y="3164924"/>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681" y="3164919"/>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3" name="U-Turn Arrow 92"/>
          <p:cNvSpPr/>
          <p:nvPr/>
        </p:nvSpPr>
        <p:spPr bwMode="auto">
          <a:xfrm rot="5400000">
            <a:off x="4637228" y="4743678"/>
            <a:ext cx="615010" cy="787399"/>
          </a:xfrm>
          <a:prstGeom prst="uturnArrow">
            <a:avLst>
              <a:gd name="adj1" fmla="val 25000"/>
              <a:gd name="adj2" fmla="val 25000"/>
              <a:gd name="adj3" fmla="val 25000"/>
              <a:gd name="adj4" fmla="val 43750"/>
              <a:gd name="adj5" fmla="val 100000"/>
            </a:avLst>
          </a:prstGeom>
          <a:solidFill>
            <a:schemeClr val="accent5"/>
          </a:solidFill>
          <a:ln w="9525">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vert270" lIns="108000" tIns="0" bIns="0" anchor="ctr"/>
          <a:lstStyle/>
          <a:p>
            <a:pPr eaLnBrk="0" hangingPunct="0">
              <a:lnSpc>
                <a:spcPct val="80000"/>
              </a:lnSpc>
              <a:defRPr/>
            </a:pPr>
            <a:endParaRPr lang="en-GB" sz="1000" b="1" dirty="0">
              <a:solidFill>
                <a:schemeClr val="tx1"/>
              </a:solidFill>
            </a:endParaRPr>
          </a:p>
        </p:txBody>
      </p:sp>
      <p:grpSp>
        <p:nvGrpSpPr>
          <p:cNvPr id="3" name="Group 2"/>
          <p:cNvGrpSpPr/>
          <p:nvPr/>
        </p:nvGrpSpPr>
        <p:grpSpPr>
          <a:xfrm>
            <a:off x="576824" y="3384475"/>
            <a:ext cx="697627" cy="1153773"/>
            <a:chOff x="63902" y="3384475"/>
            <a:chExt cx="697627" cy="1153773"/>
          </a:xfrm>
        </p:grpSpPr>
        <p:sp>
          <p:nvSpPr>
            <p:cNvPr id="2" name="TextBox 1"/>
            <p:cNvSpPr txBox="1"/>
            <p:nvPr/>
          </p:nvSpPr>
          <p:spPr>
            <a:xfrm>
              <a:off x="63902" y="4076583"/>
              <a:ext cx="697627" cy="461665"/>
            </a:xfrm>
            <a:prstGeom prst="rect">
              <a:avLst/>
            </a:prstGeom>
            <a:noFill/>
          </p:spPr>
          <p:txBody>
            <a:bodyPr wrap="none" rtlCol="0">
              <a:spAutoFit/>
            </a:bodyPr>
            <a:lstStyle/>
            <a:p>
              <a:r>
                <a:rPr lang="en-GB" dirty="0">
                  <a:solidFill>
                    <a:schemeClr val="accent5"/>
                  </a:solidFill>
                </a:rPr>
                <a:t>SCM</a:t>
              </a:r>
              <a:endParaRPr lang="en-GB" sz="2400" dirty="0">
                <a:solidFill>
                  <a:schemeClr val="accent5"/>
                </a:solidFill>
              </a:endParaRPr>
            </a:p>
          </p:txBody>
        </p:sp>
        <p:cxnSp>
          <p:nvCxnSpPr>
            <p:cNvPr id="116" name="Straight Arrow Connector 115"/>
            <p:cNvCxnSpPr/>
            <p:nvPr/>
          </p:nvCxnSpPr>
          <p:spPr>
            <a:xfrm flipV="1">
              <a:off x="412715" y="3384475"/>
              <a:ext cx="0" cy="708981"/>
            </a:xfrm>
            <a:prstGeom prst="straightConnector1">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grpSp>
      <p:grpSp>
        <p:nvGrpSpPr>
          <p:cNvPr id="552" name="Group 551"/>
          <p:cNvGrpSpPr/>
          <p:nvPr/>
        </p:nvGrpSpPr>
        <p:grpSpPr>
          <a:xfrm>
            <a:off x="559110" y="5092870"/>
            <a:ext cx="1074738" cy="1128713"/>
            <a:chOff x="559110" y="5061066"/>
            <a:chExt cx="1074738" cy="1128713"/>
          </a:xfrm>
        </p:grpSpPr>
        <p:sp>
          <p:nvSpPr>
            <p:cNvPr id="109" name="Freeform 6"/>
            <p:cNvSpPr>
              <a:spLocks noEditPoints="1"/>
            </p:cNvSpPr>
            <p:nvPr/>
          </p:nvSpPr>
          <p:spPr bwMode="auto">
            <a:xfrm>
              <a:off x="559110" y="5243629"/>
              <a:ext cx="1074738" cy="946150"/>
            </a:xfrm>
            <a:custGeom>
              <a:avLst/>
              <a:gdLst>
                <a:gd name="T0" fmla="*/ 85 w 677"/>
                <a:gd name="T1" fmla="*/ 0 h 596"/>
                <a:gd name="T2" fmla="*/ 0 w 677"/>
                <a:gd name="T3" fmla="*/ 0 h 596"/>
                <a:gd name="T4" fmla="*/ 0 w 677"/>
                <a:gd name="T5" fmla="*/ 57 h 596"/>
                <a:gd name="T6" fmla="*/ 85 w 677"/>
                <a:gd name="T7" fmla="*/ 57 h 596"/>
                <a:gd name="T8" fmla="*/ 85 w 677"/>
                <a:gd name="T9" fmla="*/ 0 h 596"/>
                <a:gd name="T10" fmla="*/ 436 w 677"/>
                <a:gd name="T11" fmla="*/ 412 h 596"/>
                <a:gd name="T12" fmla="*/ 422 w 677"/>
                <a:gd name="T13" fmla="*/ 388 h 596"/>
                <a:gd name="T14" fmla="*/ 477 w 677"/>
                <a:gd name="T15" fmla="*/ 355 h 596"/>
                <a:gd name="T16" fmla="*/ 477 w 677"/>
                <a:gd name="T17" fmla="*/ 268 h 596"/>
                <a:gd name="T18" fmla="*/ 236 w 677"/>
                <a:gd name="T19" fmla="*/ 412 h 596"/>
                <a:gd name="T20" fmla="*/ 222 w 677"/>
                <a:gd name="T21" fmla="*/ 388 h 596"/>
                <a:gd name="T22" fmla="*/ 311 w 677"/>
                <a:gd name="T23" fmla="*/ 334 h 596"/>
                <a:gd name="T24" fmla="*/ 311 w 677"/>
                <a:gd name="T25" fmla="*/ 227 h 596"/>
                <a:gd name="T26" fmla="*/ 113 w 677"/>
                <a:gd name="T27" fmla="*/ 227 h 596"/>
                <a:gd name="T28" fmla="*/ 113 w 677"/>
                <a:gd name="T29" fmla="*/ 341 h 596"/>
                <a:gd name="T30" fmla="*/ 85 w 677"/>
                <a:gd name="T31" fmla="*/ 341 h 596"/>
                <a:gd name="T32" fmla="*/ 85 w 677"/>
                <a:gd name="T33" fmla="*/ 86 h 596"/>
                <a:gd name="T34" fmla="*/ 0 w 677"/>
                <a:gd name="T35" fmla="*/ 86 h 596"/>
                <a:gd name="T36" fmla="*/ 0 w 677"/>
                <a:gd name="T37" fmla="*/ 596 h 596"/>
                <a:gd name="T38" fmla="*/ 677 w 677"/>
                <a:gd name="T39" fmla="*/ 596 h 596"/>
                <a:gd name="T40" fmla="*/ 677 w 677"/>
                <a:gd name="T41" fmla="*/ 268 h 596"/>
                <a:gd name="T42" fmla="*/ 436 w 677"/>
                <a:gd name="T43" fmla="*/ 412 h 596"/>
                <a:gd name="T44" fmla="*/ 368 w 677"/>
                <a:gd name="T45" fmla="*/ 492 h 596"/>
                <a:gd name="T46" fmla="*/ 311 w 677"/>
                <a:gd name="T47" fmla="*/ 492 h 596"/>
                <a:gd name="T48" fmla="*/ 311 w 677"/>
                <a:gd name="T49" fmla="*/ 435 h 596"/>
                <a:gd name="T50" fmla="*/ 368 w 677"/>
                <a:gd name="T51" fmla="*/ 435 h 596"/>
                <a:gd name="T52" fmla="*/ 368 w 677"/>
                <a:gd name="T53" fmla="*/ 492 h 596"/>
                <a:gd name="T54" fmla="*/ 566 w 677"/>
                <a:gd name="T55" fmla="*/ 492 h 596"/>
                <a:gd name="T56" fmla="*/ 510 w 677"/>
                <a:gd name="T57" fmla="*/ 492 h 596"/>
                <a:gd name="T58" fmla="*/ 510 w 677"/>
                <a:gd name="T59" fmla="*/ 435 h 596"/>
                <a:gd name="T60" fmla="*/ 566 w 677"/>
                <a:gd name="T61" fmla="*/ 435 h 596"/>
                <a:gd name="T62" fmla="*/ 566 w 677"/>
                <a:gd name="T63" fmla="*/ 49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7" h="596">
                  <a:moveTo>
                    <a:pt x="85" y="0"/>
                  </a:moveTo>
                  <a:lnTo>
                    <a:pt x="0" y="0"/>
                  </a:lnTo>
                  <a:lnTo>
                    <a:pt x="0" y="57"/>
                  </a:lnTo>
                  <a:lnTo>
                    <a:pt x="85" y="57"/>
                  </a:lnTo>
                  <a:lnTo>
                    <a:pt x="85" y="0"/>
                  </a:lnTo>
                  <a:close/>
                  <a:moveTo>
                    <a:pt x="436" y="412"/>
                  </a:moveTo>
                  <a:lnTo>
                    <a:pt x="422" y="388"/>
                  </a:lnTo>
                  <a:lnTo>
                    <a:pt x="477" y="355"/>
                  </a:lnTo>
                  <a:lnTo>
                    <a:pt x="477" y="268"/>
                  </a:lnTo>
                  <a:lnTo>
                    <a:pt x="236" y="412"/>
                  </a:lnTo>
                  <a:lnTo>
                    <a:pt x="222" y="388"/>
                  </a:lnTo>
                  <a:lnTo>
                    <a:pt x="311" y="334"/>
                  </a:lnTo>
                  <a:lnTo>
                    <a:pt x="311" y="227"/>
                  </a:lnTo>
                  <a:lnTo>
                    <a:pt x="113" y="227"/>
                  </a:lnTo>
                  <a:lnTo>
                    <a:pt x="113" y="341"/>
                  </a:lnTo>
                  <a:lnTo>
                    <a:pt x="85" y="341"/>
                  </a:lnTo>
                  <a:lnTo>
                    <a:pt x="85" y="86"/>
                  </a:lnTo>
                  <a:lnTo>
                    <a:pt x="0" y="86"/>
                  </a:lnTo>
                  <a:lnTo>
                    <a:pt x="0" y="596"/>
                  </a:lnTo>
                  <a:lnTo>
                    <a:pt x="677" y="596"/>
                  </a:lnTo>
                  <a:lnTo>
                    <a:pt x="677" y="268"/>
                  </a:lnTo>
                  <a:lnTo>
                    <a:pt x="436" y="412"/>
                  </a:lnTo>
                  <a:close/>
                  <a:moveTo>
                    <a:pt x="368" y="492"/>
                  </a:moveTo>
                  <a:lnTo>
                    <a:pt x="311" y="492"/>
                  </a:lnTo>
                  <a:lnTo>
                    <a:pt x="311" y="435"/>
                  </a:lnTo>
                  <a:lnTo>
                    <a:pt x="368" y="435"/>
                  </a:lnTo>
                  <a:lnTo>
                    <a:pt x="368" y="492"/>
                  </a:lnTo>
                  <a:close/>
                  <a:moveTo>
                    <a:pt x="566" y="492"/>
                  </a:moveTo>
                  <a:lnTo>
                    <a:pt x="510" y="492"/>
                  </a:lnTo>
                  <a:lnTo>
                    <a:pt x="510" y="435"/>
                  </a:lnTo>
                  <a:lnTo>
                    <a:pt x="566" y="435"/>
                  </a:lnTo>
                  <a:lnTo>
                    <a:pt x="566" y="492"/>
                  </a:lnTo>
                  <a:close/>
                </a:path>
              </a:pathLst>
            </a:custGeom>
            <a:solidFill>
              <a:srgbClr val="333F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
            <p:cNvSpPr>
              <a:spLocks/>
            </p:cNvSpPr>
            <p:nvPr/>
          </p:nvSpPr>
          <p:spPr bwMode="auto">
            <a:xfrm>
              <a:off x="611498" y="5061066"/>
              <a:ext cx="388938" cy="157163"/>
            </a:xfrm>
            <a:custGeom>
              <a:avLst/>
              <a:gdLst>
                <a:gd name="T0" fmla="*/ 7 w 104"/>
                <a:gd name="T1" fmla="*/ 38 h 42"/>
                <a:gd name="T2" fmla="*/ 13 w 104"/>
                <a:gd name="T3" fmla="*/ 34 h 42"/>
                <a:gd name="T4" fmla="*/ 18 w 104"/>
                <a:gd name="T5" fmla="*/ 35 h 42"/>
                <a:gd name="T6" fmla="*/ 31 w 104"/>
                <a:gd name="T7" fmla="*/ 27 h 42"/>
                <a:gd name="T8" fmla="*/ 32 w 104"/>
                <a:gd name="T9" fmla="*/ 27 h 42"/>
                <a:gd name="T10" fmla="*/ 51 w 104"/>
                <a:gd name="T11" fmla="*/ 42 h 42"/>
                <a:gd name="T12" fmla="*/ 65 w 104"/>
                <a:gd name="T13" fmla="*/ 36 h 42"/>
                <a:gd name="T14" fmla="*/ 76 w 104"/>
                <a:gd name="T15" fmla="*/ 42 h 42"/>
                <a:gd name="T16" fmla="*/ 86 w 104"/>
                <a:gd name="T17" fmla="*/ 37 h 42"/>
                <a:gd name="T18" fmla="*/ 91 w 104"/>
                <a:gd name="T19" fmla="*/ 38 h 42"/>
                <a:gd name="T20" fmla="*/ 104 w 104"/>
                <a:gd name="T21" fmla="*/ 24 h 42"/>
                <a:gd name="T22" fmla="*/ 91 w 104"/>
                <a:gd name="T23" fmla="*/ 11 h 42"/>
                <a:gd name="T24" fmla="*/ 80 w 104"/>
                <a:gd name="T25" fmla="*/ 16 h 42"/>
                <a:gd name="T26" fmla="*/ 76 w 104"/>
                <a:gd name="T27" fmla="*/ 15 h 42"/>
                <a:gd name="T28" fmla="*/ 70 w 104"/>
                <a:gd name="T29" fmla="*/ 17 h 42"/>
                <a:gd name="T30" fmla="*/ 51 w 104"/>
                <a:gd name="T31" fmla="*/ 2 h 42"/>
                <a:gd name="T32" fmla="*/ 43 w 104"/>
                <a:gd name="T33" fmla="*/ 4 h 42"/>
                <a:gd name="T34" fmla="*/ 33 w 104"/>
                <a:gd name="T35" fmla="*/ 0 h 42"/>
                <a:gd name="T36" fmla="*/ 21 w 104"/>
                <a:gd name="T37" fmla="*/ 9 h 42"/>
                <a:gd name="T38" fmla="*/ 18 w 104"/>
                <a:gd name="T39" fmla="*/ 9 h 42"/>
                <a:gd name="T40" fmla="*/ 5 w 104"/>
                <a:gd name="T41" fmla="*/ 22 h 42"/>
                <a:gd name="T42" fmla="*/ 5 w 104"/>
                <a:gd name="T43" fmla="*/ 25 h 42"/>
                <a:gd name="T44" fmla="*/ 0 w 104"/>
                <a:gd name="T45" fmla="*/ 31 h 42"/>
                <a:gd name="T46" fmla="*/ 7 w 104"/>
                <a:gd name="T4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 h="42">
                  <a:moveTo>
                    <a:pt x="7" y="38"/>
                  </a:moveTo>
                  <a:cubicBezTo>
                    <a:pt x="9" y="38"/>
                    <a:pt x="11" y="36"/>
                    <a:pt x="13" y="34"/>
                  </a:cubicBezTo>
                  <a:cubicBezTo>
                    <a:pt x="14" y="35"/>
                    <a:pt x="16" y="35"/>
                    <a:pt x="18" y="35"/>
                  </a:cubicBezTo>
                  <a:cubicBezTo>
                    <a:pt x="24" y="35"/>
                    <a:pt x="29" y="32"/>
                    <a:pt x="31" y="27"/>
                  </a:cubicBezTo>
                  <a:cubicBezTo>
                    <a:pt x="31" y="27"/>
                    <a:pt x="31" y="27"/>
                    <a:pt x="32" y="27"/>
                  </a:cubicBezTo>
                  <a:cubicBezTo>
                    <a:pt x="34" y="35"/>
                    <a:pt x="41" y="42"/>
                    <a:pt x="51" y="42"/>
                  </a:cubicBezTo>
                  <a:cubicBezTo>
                    <a:pt x="56" y="42"/>
                    <a:pt x="61" y="40"/>
                    <a:pt x="65" y="36"/>
                  </a:cubicBezTo>
                  <a:cubicBezTo>
                    <a:pt x="67" y="40"/>
                    <a:pt x="71" y="42"/>
                    <a:pt x="76" y="42"/>
                  </a:cubicBezTo>
                  <a:cubicBezTo>
                    <a:pt x="80" y="42"/>
                    <a:pt x="84" y="40"/>
                    <a:pt x="86" y="37"/>
                  </a:cubicBezTo>
                  <a:cubicBezTo>
                    <a:pt x="88" y="37"/>
                    <a:pt x="89" y="38"/>
                    <a:pt x="91" y="38"/>
                  </a:cubicBezTo>
                  <a:cubicBezTo>
                    <a:pt x="98" y="38"/>
                    <a:pt x="104" y="32"/>
                    <a:pt x="104" y="24"/>
                  </a:cubicBezTo>
                  <a:cubicBezTo>
                    <a:pt x="104" y="17"/>
                    <a:pt x="98" y="11"/>
                    <a:pt x="91" y="11"/>
                  </a:cubicBezTo>
                  <a:cubicBezTo>
                    <a:pt x="87" y="11"/>
                    <a:pt x="83" y="13"/>
                    <a:pt x="80" y="16"/>
                  </a:cubicBezTo>
                  <a:cubicBezTo>
                    <a:pt x="79" y="16"/>
                    <a:pt x="77" y="15"/>
                    <a:pt x="76" y="15"/>
                  </a:cubicBezTo>
                  <a:cubicBezTo>
                    <a:pt x="74" y="15"/>
                    <a:pt x="72" y="16"/>
                    <a:pt x="70" y="17"/>
                  </a:cubicBezTo>
                  <a:cubicBezTo>
                    <a:pt x="68" y="8"/>
                    <a:pt x="60" y="2"/>
                    <a:pt x="51" y="2"/>
                  </a:cubicBezTo>
                  <a:cubicBezTo>
                    <a:pt x="48" y="2"/>
                    <a:pt x="45" y="3"/>
                    <a:pt x="43" y="4"/>
                  </a:cubicBezTo>
                  <a:cubicBezTo>
                    <a:pt x="40" y="2"/>
                    <a:pt x="37" y="0"/>
                    <a:pt x="33" y="0"/>
                  </a:cubicBezTo>
                  <a:cubicBezTo>
                    <a:pt x="28" y="0"/>
                    <a:pt x="23" y="4"/>
                    <a:pt x="21" y="9"/>
                  </a:cubicBezTo>
                  <a:cubicBezTo>
                    <a:pt x="20" y="9"/>
                    <a:pt x="19" y="9"/>
                    <a:pt x="18" y="9"/>
                  </a:cubicBezTo>
                  <a:cubicBezTo>
                    <a:pt x="11" y="9"/>
                    <a:pt x="5" y="15"/>
                    <a:pt x="5" y="22"/>
                  </a:cubicBezTo>
                  <a:cubicBezTo>
                    <a:pt x="5" y="23"/>
                    <a:pt x="5" y="24"/>
                    <a:pt x="5" y="25"/>
                  </a:cubicBezTo>
                  <a:cubicBezTo>
                    <a:pt x="2" y="25"/>
                    <a:pt x="0" y="28"/>
                    <a:pt x="0" y="31"/>
                  </a:cubicBezTo>
                  <a:cubicBezTo>
                    <a:pt x="0" y="35"/>
                    <a:pt x="3" y="38"/>
                    <a:pt x="7" y="3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
            <p:cNvSpPr>
              <a:spLocks/>
            </p:cNvSpPr>
            <p:nvPr/>
          </p:nvSpPr>
          <p:spPr bwMode="auto">
            <a:xfrm>
              <a:off x="862323" y="5465879"/>
              <a:ext cx="96838" cy="96838"/>
            </a:xfrm>
            <a:custGeom>
              <a:avLst/>
              <a:gdLst>
                <a:gd name="T0" fmla="*/ 11 w 26"/>
                <a:gd name="T1" fmla="*/ 1 h 26"/>
                <a:gd name="T2" fmla="*/ 2 w 26"/>
                <a:gd name="T3" fmla="*/ 15 h 26"/>
                <a:gd name="T4" fmla="*/ 16 w 26"/>
                <a:gd name="T5" fmla="*/ 25 h 26"/>
                <a:gd name="T6" fmla="*/ 25 w 26"/>
                <a:gd name="T7" fmla="*/ 11 h 26"/>
                <a:gd name="T8" fmla="*/ 11 w 26"/>
                <a:gd name="T9" fmla="*/ 1 h 26"/>
              </a:gdLst>
              <a:ahLst/>
              <a:cxnLst>
                <a:cxn ang="0">
                  <a:pos x="T0" y="T1"/>
                </a:cxn>
                <a:cxn ang="0">
                  <a:pos x="T2" y="T3"/>
                </a:cxn>
                <a:cxn ang="0">
                  <a:pos x="T4" y="T5"/>
                </a:cxn>
                <a:cxn ang="0">
                  <a:pos x="T6" y="T7"/>
                </a:cxn>
                <a:cxn ang="0">
                  <a:pos x="T8" y="T9"/>
                </a:cxn>
              </a:cxnLst>
              <a:rect l="0" t="0" r="r" b="b"/>
              <a:pathLst>
                <a:path w="26" h="26">
                  <a:moveTo>
                    <a:pt x="11" y="1"/>
                  </a:moveTo>
                  <a:cubicBezTo>
                    <a:pt x="5" y="2"/>
                    <a:pt x="0" y="9"/>
                    <a:pt x="2" y="15"/>
                  </a:cubicBezTo>
                  <a:cubicBezTo>
                    <a:pt x="3" y="22"/>
                    <a:pt x="9" y="26"/>
                    <a:pt x="16" y="25"/>
                  </a:cubicBezTo>
                  <a:cubicBezTo>
                    <a:pt x="22" y="24"/>
                    <a:pt x="26" y="17"/>
                    <a:pt x="25" y="11"/>
                  </a:cubicBezTo>
                  <a:cubicBezTo>
                    <a:pt x="24" y="4"/>
                    <a:pt x="18" y="0"/>
                    <a:pt x="1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
            <p:cNvSpPr>
              <a:spLocks/>
            </p:cNvSpPr>
            <p:nvPr/>
          </p:nvSpPr>
          <p:spPr bwMode="auto">
            <a:xfrm>
              <a:off x="948048" y="5210291"/>
              <a:ext cx="509588" cy="334963"/>
            </a:xfrm>
            <a:custGeom>
              <a:avLst/>
              <a:gdLst>
                <a:gd name="T0" fmla="*/ 3 w 136"/>
                <a:gd name="T1" fmla="*/ 61 h 89"/>
                <a:gd name="T2" fmla="*/ 31 w 136"/>
                <a:gd name="T3" fmla="*/ 81 h 89"/>
                <a:gd name="T4" fmla="*/ 37 w 136"/>
                <a:gd name="T5" fmla="*/ 78 h 89"/>
                <a:gd name="T6" fmla="*/ 70 w 136"/>
                <a:gd name="T7" fmla="*/ 86 h 89"/>
                <a:gd name="T8" fmla="*/ 93 w 136"/>
                <a:gd name="T9" fmla="*/ 74 h 89"/>
                <a:gd name="T10" fmla="*/ 115 w 136"/>
                <a:gd name="T11" fmla="*/ 81 h 89"/>
                <a:gd name="T12" fmla="*/ 134 w 136"/>
                <a:gd name="T13" fmla="*/ 53 h 89"/>
                <a:gd name="T14" fmla="*/ 106 w 136"/>
                <a:gd name="T15" fmla="*/ 33 h 89"/>
                <a:gd name="T16" fmla="*/ 103 w 136"/>
                <a:gd name="T17" fmla="*/ 34 h 89"/>
                <a:gd name="T18" fmla="*/ 55 w 136"/>
                <a:gd name="T19" fmla="*/ 4 h 89"/>
                <a:gd name="T20" fmla="*/ 22 w 136"/>
                <a:gd name="T21" fmla="*/ 33 h 89"/>
                <a:gd name="T22" fmla="*/ 22 w 136"/>
                <a:gd name="T23" fmla="*/ 33 h 89"/>
                <a:gd name="T24" fmla="*/ 3 w 136"/>
                <a:gd name="T25"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89">
                  <a:moveTo>
                    <a:pt x="3" y="61"/>
                  </a:moveTo>
                  <a:cubicBezTo>
                    <a:pt x="5" y="74"/>
                    <a:pt x="18" y="83"/>
                    <a:pt x="31" y="81"/>
                  </a:cubicBezTo>
                  <a:cubicBezTo>
                    <a:pt x="33" y="80"/>
                    <a:pt x="35" y="79"/>
                    <a:pt x="37" y="78"/>
                  </a:cubicBezTo>
                  <a:cubicBezTo>
                    <a:pt x="46" y="85"/>
                    <a:pt x="58" y="89"/>
                    <a:pt x="70" y="86"/>
                  </a:cubicBezTo>
                  <a:cubicBezTo>
                    <a:pt x="79" y="85"/>
                    <a:pt x="87" y="80"/>
                    <a:pt x="93" y="74"/>
                  </a:cubicBezTo>
                  <a:cubicBezTo>
                    <a:pt x="98" y="79"/>
                    <a:pt x="106" y="82"/>
                    <a:pt x="115" y="81"/>
                  </a:cubicBezTo>
                  <a:cubicBezTo>
                    <a:pt x="128" y="78"/>
                    <a:pt x="136" y="66"/>
                    <a:pt x="134" y="53"/>
                  </a:cubicBezTo>
                  <a:cubicBezTo>
                    <a:pt x="131" y="40"/>
                    <a:pt x="119" y="31"/>
                    <a:pt x="106" y="33"/>
                  </a:cubicBezTo>
                  <a:cubicBezTo>
                    <a:pt x="105" y="34"/>
                    <a:pt x="104" y="34"/>
                    <a:pt x="103" y="34"/>
                  </a:cubicBezTo>
                  <a:cubicBezTo>
                    <a:pt x="97" y="13"/>
                    <a:pt x="76" y="0"/>
                    <a:pt x="55" y="4"/>
                  </a:cubicBezTo>
                  <a:cubicBezTo>
                    <a:pt x="38" y="7"/>
                    <a:pt x="26" y="19"/>
                    <a:pt x="22" y="33"/>
                  </a:cubicBezTo>
                  <a:cubicBezTo>
                    <a:pt x="22" y="33"/>
                    <a:pt x="22" y="33"/>
                    <a:pt x="22" y="33"/>
                  </a:cubicBezTo>
                  <a:cubicBezTo>
                    <a:pt x="9" y="36"/>
                    <a:pt x="0" y="48"/>
                    <a:pt x="3"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57" name="Group 556"/>
          <p:cNvGrpSpPr/>
          <p:nvPr/>
        </p:nvGrpSpPr>
        <p:grpSpPr>
          <a:xfrm>
            <a:off x="1705630" y="1398587"/>
            <a:ext cx="6596452" cy="2017354"/>
            <a:chOff x="1705630" y="1398587"/>
            <a:chExt cx="6596452" cy="2017354"/>
          </a:xfrm>
        </p:grpSpPr>
        <p:sp>
          <p:nvSpPr>
            <p:cNvPr id="115" name="TextBox 114"/>
            <p:cNvSpPr txBox="1"/>
            <p:nvPr/>
          </p:nvSpPr>
          <p:spPr>
            <a:xfrm>
              <a:off x="6732422" y="1398587"/>
              <a:ext cx="1569660" cy="369332"/>
            </a:xfrm>
            <a:prstGeom prst="rect">
              <a:avLst/>
            </a:prstGeom>
            <a:noFill/>
          </p:spPr>
          <p:txBody>
            <a:bodyPr wrap="none" rtlCol="0">
              <a:spAutoFit/>
            </a:bodyPr>
            <a:lstStyle/>
            <a:p>
              <a:r>
                <a:rPr lang="en-GB" dirty="0">
                  <a:solidFill>
                    <a:schemeClr val="accent5"/>
                  </a:solidFill>
                </a:rPr>
                <a:t>Orchestration</a:t>
              </a:r>
            </a:p>
          </p:txBody>
        </p:sp>
        <p:cxnSp>
          <p:nvCxnSpPr>
            <p:cNvPr id="17" name="Elbow Connector 16"/>
            <p:cNvCxnSpPr>
              <a:stCxn id="115" idx="2"/>
              <a:endCxn id="577" idx="0"/>
            </p:cNvCxnSpPr>
            <p:nvPr/>
          </p:nvCxnSpPr>
          <p:spPr>
            <a:xfrm rot="5400000">
              <a:off x="4358795" y="-885246"/>
              <a:ext cx="505293" cy="5811623"/>
            </a:xfrm>
            <a:prstGeom prst="bentConnector3">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cxnSp>
          <p:nvCxnSpPr>
            <p:cNvPr id="23" name="Elbow Connector 22"/>
            <p:cNvCxnSpPr>
              <a:stCxn id="115" idx="2"/>
              <a:endCxn id="643" idx="0"/>
            </p:cNvCxnSpPr>
            <p:nvPr/>
          </p:nvCxnSpPr>
          <p:spPr>
            <a:xfrm rot="16200000" flipH="1">
              <a:off x="7025681" y="2259490"/>
              <a:ext cx="1648023" cy="664880"/>
            </a:xfrm>
            <a:prstGeom prst="bentConnector3">
              <a:avLst>
                <a:gd name="adj1" fmla="val 15322"/>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a:off x="3324755" y="2030059"/>
              <a:ext cx="0" cy="792000"/>
            </a:xfrm>
            <a:prstGeom prst="straightConnector1">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cxnSp>
          <p:nvCxnSpPr>
            <p:cNvPr id="132" name="Straight Arrow Connector 131"/>
            <p:cNvCxnSpPr/>
            <p:nvPr/>
          </p:nvCxnSpPr>
          <p:spPr>
            <a:xfrm>
              <a:off x="6563007" y="2030059"/>
              <a:ext cx="0" cy="792000"/>
            </a:xfrm>
            <a:prstGeom prst="straightConnector1">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grpSp>
      <p:sp>
        <p:nvSpPr>
          <p:cNvPr id="133" name="U-Turn Arrow 132"/>
          <p:cNvSpPr/>
          <p:nvPr/>
        </p:nvSpPr>
        <p:spPr bwMode="auto">
          <a:xfrm rot="5400000">
            <a:off x="7101270" y="4740283"/>
            <a:ext cx="608225" cy="787399"/>
          </a:xfrm>
          <a:prstGeom prst="uturnArrow">
            <a:avLst>
              <a:gd name="adj1" fmla="val 25000"/>
              <a:gd name="adj2" fmla="val 25000"/>
              <a:gd name="adj3" fmla="val 25000"/>
              <a:gd name="adj4" fmla="val 43750"/>
              <a:gd name="adj5" fmla="val 100000"/>
            </a:avLst>
          </a:prstGeom>
          <a:solidFill>
            <a:schemeClr val="accent5"/>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vert270" lIns="108000" tIns="0" bIns="0"/>
          <a:lstStyle/>
          <a:p>
            <a:pPr eaLnBrk="0" hangingPunct="0">
              <a:lnSpc>
                <a:spcPct val="80000"/>
              </a:lnSpc>
              <a:defRPr/>
            </a:pPr>
            <a:endParaRPr lang="en-GB" sz="1000" b="1" dirty="0">
              <a:solidFill>
                <a:schemeClr val="tx1"/>
              </a:solidFill>
            </a:endParaRPr>
          </a:p>
        </p:txBody>
      </p:sp>
      <p:grpSp>
        <p:nvGrpSpPr>
          <p:cNvPr id="556" name="Group 555"/>
          <p:cNvGrpSpPr/>
          <p:nvPr/>
        </p:nvGrpSpPr>
        <p:grpSpPr>
          <a:xfrm>
            <a:off x="1478723" y="3357230"/>
            <a:ext cx="6889837" cy="2219829"/>
            <a:chOff x="1478723" y="3357230"/>
            <a:chExt cx="6889837" cy="2219829"/>
          </a:xfrm>
        </p:grpSpPr>
        <p:cxnSp>
          <p:nvCxnSpPr>
            <p:cNvPr id="66" name="Elbow Connector 65"/>
            <p:cNvCxnSpPr>
              <a:stCxn id="589" idx="2"/>
            </p:cNvCxnSpPr>
            <p:nvPr/>
          </p:nvCxnSpPr>
          <p:spPr>
            <a:xfrm rot="16200000" flipH="1">
              <a:off x="3927180" y="1135679"/>
              <a:ext cx="2219829" cy="6662931"/>
            </a:xfrm>
            <a:prstGeom prst="bentConnector2">
              <a:avLst/>
            </a:prstGeom>
            <a:ln>
              <a:headEnd w="sm" len="sm"/>
              <a:tailEnd type="arrow" w="sm" len="sm"/>
            </a:ln>
            <a:effectLst/>
          </p:spPr>
          <p:style>
            <a:lnRef idx="3">
              <a:schemeClr val="accent1"/>
            </a:lnRef>
            <a:fillRef idx="0">
              <a:schemeClr val="accent1"/>
            </a:fillRef>
            <a:effectRef idx="2">
              <a:schemeClr val="accent1"/>
            </a:effectRef>
            <a:fontRef idx="minor">
              <a:schemeClr val="tx1"/>
            </a:fontRef>
          </p:style>
        </p:cxnSp>
        <p:sp>
          <p:nvSpPr>
            <p:cNvPr id="114" name="TextBox 113"/>
            <p:cNvSpPr txBox="1"/>
            <p:nvPr/>
          </p:nvSpPr>
          <p:spPr>
            <a:xfrm>
              <a:off x="1478723" y="4203170"/>
              <a:ext cx="1235448" cy="626701"/>
            </a:xfrm>
            <a:prstGeom prst="rect">
              <a:avLst/>
            </a:prstGeom>
            <a:solidFill>
              <a:schemeClr val="bg1"/>
            </a:solidFill>
          </p:spPr>
          <p:txBody>
            <a:bodyPr wrap="none" lIns="72000" tIns="36000" rIns="72000" bIns="36000" rtlCol="0">
              <a:spAutoFit/>
            </a:bodyPr>
            <a:lstStyle/>
            <a:p>
              <a:r>
                <a:rPr lang="en-GB" dirty="0">
                  <a:solidFill>
                    <a:schemeClr val="accent5"/>
                  </a:solidFill>
                </a:rPr>
                <a:t>Quality</a:t>
              </a:r>
              <a:br>
                <a:rPr lang="en-GB" dirty="0">
                  <a:solidFill>
                    <a:schemeClr val="accent5"/>
                  </a:solidFill>
                </a:rPr>
              </a:br>
              <a:r>
                <a:rPr lang="en-GB" dirty="0">
                  <a:solidFill>
                    <a:schemeClr val="accent5"/>
                  </a:solidFill>
                </a:rPr>
                <a:t>Assurance</a:t>
              </a:r>
            </a:p>
          </p:txBody>
        </p:sp>
      </p:grpSp>
      <p:sp>
        <p:nvSpPr>
          <p:cNvPr id="554" name="Footer Placeholder 553"/>
          <p:cNvSpPr>
            <a:spLocks noGrp="1"/>
          </p:cNvSpPr>
          <p:nvPr>
            <p:ph type="ftr" sz="quarter" idx="12"/>
          </p:nvPr>
        </p:nvSpPr>
        <p:spPr/>
        <p:txBody>
          <a:bodyPr/>
          <a:lstStyle/>
          <a:p>
            <a:r>
              <a:rPr lang="en-AU"/>
              <a:t>Copyright © 2015 Accenture  All rights reserved.</a:t>
            </a:r>
            <a:endParaRPr lang="en-AU" dirty="0"/>
          </a:p>
        </p:txBody>
      </p:sp>
      <p:sp>
        <p:nvSpPr>
          <p:cNvPr id="555" name="Slide Number Placeholder 554"/>
          <p:cNvSpPr>
            <a:spLocks noGrp="1"/>
          </p:cNvSpPr>
          <p:nvPr>
            <p:ph type="sldNum" sz="quarter" idx="11"/>
          </p:nvPr>
        </p:nvSpPr>
        <p:spPr/>
        <p:txBody>
          <a:bodyPr/>
          <a:lstStyle/>
          <a:p>
            <a:pPr>
              <a:defRPr/>
            </a:pPr>
            <a:r>
              <a:rPr lang="en-US"/>
              <a:t>Page </a:t>
            </a:r>
            <a:fld id="{90CBDC3A-D49F-4631-A8C7-55D59B33E5FA}" type="slidenum">
              <a:rPr lang="en-US" smtClean="0"/>
              <a:pPr>
                <a:defRPr/>
              </a:pPr>
              <a:t>21</a:t>
            </a:fld>
            <a:endParaRPr lang="en-US" dirty="0"/>
          </a:p>
        </p:txBody>
      </p:sp>
      <p:sp>
        <p:nvSpPr>
          <p:cNvPr id="120" name="U-Turn Arrow 119"/>
          <p:cNvSpPr/>
          <p:nvPr/>
        </p:nvSpPr>
        <p:spPr bwMode="auto">
          <a:xfrm rot="5400000">
            <a:off x="1944014" y="4749474"/>
            <a:ext cx="603419" cy="787399"/>
          </a:xfrm>
          <a:prstGeom prst="uturnArrow">
            <a:avLst>
              <a:gd name="adj1" fmla="val 25000"/>
              <a:gd name="adj2" fmla="val 25000"/>
              <a:gd name="adj3" fmla="val 25000"/>
              <a:gd name="adj4" fmla="val 43750"/>
              <a:gd name="adj5" fmla="val 100000"/>
            </a:avLst>
          </a:prstGeom>
          <a:solidFill>
            <a:schemeClr val="accent5"/>
          </a:solidFill>
          <a:ln w="9525">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vert270" lIns="108000" tIns="0" bIns="0" anchor="ctr"/>
          <a:lstStyle/>
          <a:p>
            <a:pPr eaLnBrk="0" hangingPunct="0">
              <a:lnSpc>
                <a:spcPct val="80000"/>
              </a:lnSpc>
              <a:defRPr/>
            </a:pPr>
            <a:endParaRPr lang="en-GB" sz="1000" b="1" dirty="0">
              <a:solidFill>
                <a:schemeClr val="tx1"/>
              </a:solidFill>
            </a:endParaRPr>
          </a:p>
        </p:txBody>
      </p:sp>
      <p:grpSp>
        <p:nvGrpSpPr>
          <p:cNvPr id="89" name="Group 88"/>
          <p:cNvGrpSpPr/>
          <p:nvPr/>
        </p:nvGrpSpPr>
        <p:grpSpPr>
          <a:xfrm>
            <a:off x="1360021" y="3454072"/>
            <a:ext cx="720000" cy="504000"/>
            <a:chOff x="1344233" y="3454072"/>
            <a:chExt cx="720000" cy="504000"/>
          </a:xfrm>
        </p:grpSpPr>
        <p:sp>
          <p:nvSpPr>
            <p:cNvPr id="583" name="Rounded Rectangle 582"/>
            <p:cNvSpPr/>
            <p:nvPr/>
          </p:nvSpPr>
          <p:spPr bwMode="auto">
            <a:xfrm>
              <a:off x="1344233" y="3454072"/>
              <a:ext cx="720000" cy="504000"/>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1200" dirty="0"/>
            </a:p>
          </p:txBody>
        </p:sp>
        <p:sp>
          <p:nvSpPr>
            <p:cNvPr id="584" name="Rounded Rectangle 583"/>
            <p:cNvSpPr/>
            <p:nvPr/>
          </p:nvSpPr>
          <p:spPr bwMode="auto">
            <a:xfrm>
              <a:off x="1380233" y="3481059"/>
              <a:ext cx="648000" cy="21600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lnSpc>
                  <a:spcPct val="90000"/>
                </a:lnSpc>
                <a:defRPr/>
              </a:pPr>
              <a:r>
                <a:rPr lang="en-GB" sz="800" dirty="0">
                  <a:solidFill>
                    <a:schemeClr val="tx1"/>
                  </a:solidFill>
                </a:rPr>
                <a:t>Sonar Code Analysis</a:t>
              </a:r>
            </a:p>
          </p:txBody>
        </p:sp>
        <p:grpSp>
          <p:nvGrpSpPr>
            <p:cNvPr id="74" name="Group 73"/>
            <p:cNvGrpSpPr/>
            <p:nvPr/>
          </p:nvGrpSpPr>
          <p:grpSpPr>
            <a:xfrm>
              <a:off x="1797189" y="3771239"/>
              <a:ext cx="228944" cy="134261"/>
              <a:chOff x="1866704" y="3771239"/>
              <a:chExt cx="228944" cy="134261"/>
            </a:xfrm>
          </p:grpSpPr>
          <p:pic>
            <p:nvPicPr>
              <p:cNvPr id="58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704" y="3771244"/>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915" y="3771239"/>
                <a:ext cx="93733" cy="13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2072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pallos\Desktop\git-logo-rotated.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6200000">
            <a:off x="5975453" y="4612772"/>
            <a:ext cx="787400" cy="188561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dirty="0"/>
              <a:t>Tools we will be deploying</a:t>
            </a:r>
          </a:p>
        </p:txBody>
      </p:sp>
      <p:sp>
        <p:nvSpPr>
          <p:cNvPr id="6" name="Text Placeholder 5"/>
          <p:cNvSpPr>
            <a:spLocks noGrp="1"/>
          </p:cNvSpPr>
          <p:nvPr>
            <p:ph type="body" sz="quarter" idx="10"/>
          </p:nvPr>
        </p:nvSpPr>
        <p:spPr/>
        <p:txBody>
          <a:bodyPr/>
          <a:lstStyle/>
          <a:p>
            <a:r>
              <a:rPr lang="en-US" dirty="0"/>
              <a:t>SCM</a:t>
            </a:r>
            <a:endParaRPr lang="en-GB" dirty="0"/>
          </a:p>
        </p:txBody>
      </p:sp>
      <p:sp>
        <p:nvSpPr>
          <p:cNvPr id="15" name="Content Placeholder 2"/>
          <p:cNvSpPr txBox="1">
            <a:spLocks/>
          </p:cNvSpPr>
          <p:nvPr/>
        </p:nvSpPr>
        <p:spPr>
          <a:xfrm>
            <a:off x="455613" y="1695044"/>
            <a:ext cx="8232775" cy="3062265"/>
          </a:xfrm>
          <a:prstGeom prst="rect">
            <a:avLst/>
          </a:prstGeom>
        </p:spPr>
        <p:txBody>
          <a:bodyPr vert="horz" lIns="0" tIns="45720" rIns="0" bIns="0" numCol="2" spcCol="36000" rtlCol="0">
            <a:noAutofit/>
          </a:bodyPr>
          <a:lstStyle>
            <a:lvl1pPr marL="266700" indent="-177800" eaLnBrk="1" hangingPunct="1">
              <a:spcBef>
                <a:spcPts val="600"/>
              </a:spcBef>
              <a:buFont typeface="Arial" pitchFamily="34" charset="0"/>
              <a:buChar char="•"/>
              <a:defRPr sz="1800">
                <a:solidFill>
                  <a:schemeClr val="tx2"/>
                </a:solidFill>
                <a:latin typeface="+mn-lt"/>
                <a:ea typeface="Arial" pitchFamily="-105" charset="-52"/>
                <a:cs typeface="Arial" pitchFamily="34" charset="0"/>
              </a:defRPr>
            </a:lvl1pPr>
            <a:lvl2pPr marL="361950" indent="-185738"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252000" indent="-252000">
              <a:spcBef>
                <a:spcPts val="1200"/>
              </a:spcBef>
            </a:pPr>
            <a:r>
              <a:rPr lang="en-US" dirty="0"/>
              <a:t>In SCM, a discipline comprising the tools and techniques to manage change to software assets -- source code is an important such asset</a:t>
            </a:r>
          </a:p>
          <a:p>
            <a:pPr marL="252000" indent="-252000">
              <a:spcBef>
                <a:spcPts val="1200"/>
              </a:spcBef>
            </a:pPr>
            <a:r>
              <a:rPr lang="en-US" dirty="0"/>
              <a:t>We need revision control </a:t>
            </a:r>
            <a:br>
              <a:rPr lang="en-US" dirty="0"/>
            </a:br>
            <a:r>
              <a:rPr lang="en-US" dirty="0"/>
              <a:t>of source code </a:t>
            </a:r>
          </a:p>
          <a:p>
            <a:pPr marL="252000" indent="-252000">
              <a:spcBef>
                <a:spcPts val="1200"/>
              </a:spcBef>
            </a:pPr>
            <a:r>
              <a:rPr lang="en-US" dirty="0"/>
              <a:t>We need to ensure integration of code changes</a:t>
            </a:r>
          </a:p>
          <a:p>
            <a:pPr marL="252000" indent="-252000">
              <a:spcBef>
                <a:spcPts val="1200"/>
              </a:spcBef>
            </a:pPr>
            <a:r>
              <a:rPr lang="en-US" dirty="0"/>
              <a:t>We need to maintain revision history </a:t>
            </a:r>
          </a:p>
          <a:p>
            <a:pPr marL="252000" indent="-252000">
              <a:spcBef>
                <a:spcPts val="1200"/>
              </a:spcBef>
            </a:pPr>
            <a:r>
              <a:rPr lang="en-US" dirty="0"/>
              <a:t>Revert to previous file revisions</a:t>
            </a:r>
          </a:p>
          <a:p>
            <a:pPr marL="252000" indent="-252000">
              <a:spcBef>
                <a:spcPts val="1200"/>
              </a:spcBef>
            </a:pPr>
            <a:r>
              <a:rPr lang="en-US" dirty="0"/>
              <a:t>Compare versions and changes </a:t>
            </a:r>
          </a:p>
          <a:p>
            <a:pPr marL="252000" indent="-252000">
              <a:spcBef>
                <a:spcPts val="1200"/>
              </a:spcBef>
            </a:pPr>
            <a:r>
              <a:rPr lang="en-US" dirty="0"/>
              <a:t>Ability to merge changes</a:t>
            </a:r>
          </a:p>
          <a:p>
            <a:pPr marL="252000" indent="-252000">
              <a:spcBef>
                <a:spcPts val="1200"/>
              </a:spcBef>
            </a:pPr>
            <a:r>
              <a:rPr lang="en-US" dirty="0"/>
              <a:t>We’re going to deploy </a:t>
            </a:r>
            <a:r>
              <a:rPr lang="en-US" dirty="0" err="1"/>
              <a:t>Gerrit</a:t>
            </a:r>
            <a:r>
              <a:rPr lang="en-US" dirty="0"/>
              <a:t>, </a:t>
            </a:r>
            <a:br>
              <a:rPr lang="en-US" dirty="0"/>
            </a:br>
            <a:r>
              <a:rPr lang="en-US" dirty="0"/>
              <a:t>a code review tool which uses </a:t>
            </a:r>
            <a:br>
              <a:rPr lang="en-US" dirty="0"/>
            </a:br>
            <a:r>
              <a:rPr lang="en-US" dirty="0" err="1"/>
              <a:t>Git</a:t>
            </a:r>
            <a:r>
              <a:rPr lang="en-US" dirty="0"/>
              <a:t> as its version control system</a:t>
            </a:r>
          </a:p>
        </p:txBody>
      </p:sp>
      <p:sp>
        <p:nvSpPr>
          <p:cNvPr id="16" name="Oval 15"/>
          <p:cNvSpPr/>
          <p:nvPr/>
        </p:nvSpPr>
        <p:spPr>
          <a:xfrm>
            <a:off x="46037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799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60376" y="374772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0376" y="304242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49899" y="4422012"/>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9939" y="2223362"/>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579939" y="264128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79939" y="3073788"/>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p:cNvSpPr>
            <a:spLocks noGrp="1"/>
          </p:cNvSpPr>
          <p:nvPr>
            <p:ph type="ftr" sz="quarter" idx="13"/>
          </p:nvPr>
        </p:nvSpPr>
        <p:spPr/>
        <p:txBody>
          <a:bodyPr/>
          <a:lstStyle/>
          <a:p>
            <a:r>
              <a:rPr lang="en-AU"/>
              <a:t>Copyright © 2015 Accenture  All rights reserved.</a:t>
            </a:r>
            <a:endParaRPr lang="en-AU" dirty="0"/>
          </a:p>
        </p:txBody>
      </p:sp>
      <p:sp>
        <p:nvSpPr>
          <p:cNvPr id="25" name="Slide Number Placeholder 24"/>
          <p:cNvSpPr>
            <a:spLocks noGrp="1"/>
          </p:cNvSpPr>
          <p:nvPr>
            <p:ph type="sldNum" sz="quarter" idx="12"/>
          </p:nvPr>
        </p:nvSpPr>
        <p:spPr/>
        <p:txBody>
          <a:bodyPr/>
          <a:lstStyle/>
          <a:p>
            <a:pPr>
              <a:defRPr/>
            </a:pPr>
            <a:r>
              <a:rPr lang="en-US"/>
              <a:t>Page </a:t>
            </a:r>
            <a:fld id="{90CBDC3A-D49F-4631-A8C7-55D59B33E5FA}" type="slidenum">
              <a:rPr lang="en-US" smtClean="0"/>
              <a:pPr>
                <a:defRPr/>
              </a:pPr>
              <a:t>22</a:t>
            </a:fld>
            <a:endParaRPr lang="en-US" dirty="0"/>
          </a:p>
        </p:txBody>
      </p:sp>
      <p:pic>
        <p:nvPicPr>
          <p:cNvPr id="3075" name="Picture 3" descr="C:\Users\dpallos\Desktop\svn-hosting.png"/>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3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07221" y="5161879"/>
            <a:ext cx="972718" cy="855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gitent-scm.com/gitent/doc/GitEnterprise/Code-review_files/gerrit-code-review-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292" y="5361094"/>
            <a:ext cx="12668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81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Tools we will be deploying</a:t>
            </a:r>
          </a:p>
        </p:txBody>
      </p:sp>
      <p:sp>
        <p:nvSpPr>
          <p:cNvPr id="8" name="Text Placeholder 7"/>
          <p:cNvSpPr>
            <a:spLocks noGrp="1"/>
          </p:cNvSpPr>
          <p:nvPr>
            <p:ph type="body" sz="quarter" idx="10"/>
          </p:nvPr>
        </p:nvSpPr>
        <p:spPr/>
        <p:txBody>
          <a:bodyPr/>
          <a:lstStyle/>
          <a:p>
            <a:r>
              <a:rPr lang="en-AU" dirty="0"/>
              <a:t>Build and Release Orchestration</a:t>
            </a:r>
          </a:p>
        </p:txBody>
      </p:sp>
      <p:sp>
        <p:nvSpPr>
          <p:cNvPr id="9" name="Content Placeholder 2"/>
          <p:cNvSpPr txBox="1">
            <a:spLocks/>
          </p:cNvSpPr>
          <p:nvPr/>
        </p:nvSpPr>
        <p:spPr>
          <a:xfrm>
            <a:off x="455613" y="1695044"/>
            <a:ext cx="8232775" cy="3296055"/>
          </a:xfrm>
          <a:prstGeom prst="rect">
            <a:avLst/>
          </a:prstGeom>
        </p:spPr>
        <p:txBody>
          <a:bodyPr vert="horz" lIns="0" tIns="45720" rIns="0" bIns="0" numCol="2" spcCol="36000" rtlCol="0">
            <a:noAutofit/>
          </a:bodyPr>
          <a:lstStyle>
            <a:lvl1pPr marL="266700" indent="-177800" eaLnBrk="1" hangingPunct="1">
              <a:spcBef>
                <a:spcPts val="600"/>
              </a:spcBef>
              <a:buFont typeface="Arial" pitchFamily="34" charset="0"/>
              <a:buChar char="•"/>
              <a:defRPr sz="1800">
                <a:solidFill>
                  <a:schemeClr val="tx2"/>
                </a:solidFill>
                <a:latin typeface="+mn-lt"/>
                <a:ea typeface="Arial" pitchFamily="-105" charset="-52"/>
                <a:cs typeface="Arial" pitchFamily="34" charset="0"/>
              </a:defRPr>
            </a:lvl1pPr>
            <a:lvl2pPr marL="361950" indent="-185738"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252000" indent="-252000">
              <a:spcBef>
                <a:spcPts val="1200"/>
              </a:spcBef>
            </a:pPr>
            <a:r>
              <a:rPr lang="en-US" dirty="0"/>
              <a:t>In DevOps, our software builds and deployments need to run more frequently and in less time</a:t>
            </a:r>
          </a:p>
          <a:p>
            <a:pPr marL="252000" indent="-252000">
              <a:spcBef>
                <a:spcPts val="1200"/>
              </a:spcBef>
            </a:pPr>
            <a:r>
              <a:rPr lang="en-US" dirty="0"/>
              <a:t>Incremental and iterative improvements to the code</a:t>
            </a:r>
          </a:p>
          <a:p>
            <a:pPr marL="252000" indent="-252000">
              <a:spcBef>
                <a:spcPts val="1200"/>
              </a:spcBef>
            </a:pPr>
            <a:r>
              <a:rPr lang="en-US" dirty="0"/>
              <a:t>Continuous integration workflow</a:t>
            </a:r>
          </a:p>
          <a:p>
            <a:pPr marL="252000" indent="-252000">
              <a:spcBef>
                <a:spcPts val="1200"/>
              </a:spcBef>
            </a:pPr>
            <a:r>
              <a:rPr lang="en-US" dirty="0"/>
              <a:t>Continuous delivery enabling the ability to deploy to production environments and production like environments at any time</a:t>
            </a:r>
          </a:p>
          <a:p>
            <a:pPr marL="252000" indent="-252000">
              <a:spcBef>
                <a:spcPts val="1200"/>
              </a:spcBef>
            </a:pPr>
            <a:r>
              <a:rPr lang="en-US" dirty="0"/>
              <a:t>Workflows that we orchestrate:</a:t>
            </a:r>
          </a:p>
          <a:p>
            <a:pPr marL="568800" indent="-285750">
              <a:spcBef>
                <a:spcPts val="1200"/>
              </a:spcBef>
              <a:buFont typeface="Arial" panose="020B0604020202020204" pitchFamily="34" charset="0"/>
              <a:buChar char="−"/>
            </a:pPr>
            <a:r>
              <a:rPr lang="en-US" dirty="0"/>
              <a:t>Continuous Integration</a:t>
            </a:r>
          </a:p>
          <a:p>
            <a:pPr marL="568800" indent="-285750">
              <a:spcBef>
                <a:spcPts val="1200"/>
              </a:spcBef>
              <a:buFont typeface="Arial" panose="020B0604020202020204" pitchFamily="34" charset="0"/>
              <a:buChar char="−"/>
            </a:pPr>
            <a:r>
              <a:rPr lang="en-US" dirty="0"/>
              <a:t>Continuous Delivery</a:t>
            </a:r>
          </a:p>
          <a:p>
            <a:pPr marL="252000" indent="-252000">
              <a:spcBef>
                <a:spcPts val="1200"/>
              </a:spcBef>
            </a:pPr>
            <a:r>
              <a:rPr lang="en-US" dirty="0"/>
              <a:t>We’re going to install Jenkins as our build and release orchestration tool</a:t>
            </a:r>
          </a:p>
        </p:txBody>
      </p:sp>
      <p:sp>
        <p:nvSpPr>
          <p:cNvPr id="10" name="Oval 9"/>
          <p:cNvSpPr/>
          <p:nvPr/>
        </p:nvSpPr>
        <p:spPr>
          <a:xfrm>
            <a:off x="46037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99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0376" y="346355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376" y="2776605"/>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0376" y="3903294"/>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579939" y="308748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oter Placeholder 18"/>
          <p:cNvSpPr>
            <a:spLocks noGrp="1"/>
          </p:cNvSpPr>
          <p:nvPr>
            <p:ph type="ftr" sz="quarter" idx="13"/>
          </p:nvPr>
        </p:nvSpPr>
        <p:spPr/>
        <p:txBody>
          <a:bodyPr/>
          <a:lstStyle/>
          <a:p>
            <a:r>
              <a:rPr lang="en-AU"/>
              <a:t>Copyright © 2015 Accenture  All rights reserved.</a:t>
            </a:r>
            <a:endParaRPr lang="en-AU" dirty="0"/>
          </a:p>
        </p:txBody>
      </p:sp>
      <p:sp>
        <p:nvSpPr>
          <p:cNvPr id="20" name="Slide Number Placeholder 19"/>
          <p:cNvSpPr>
            <a:spLocks noGrp="1"/>
          </p:cNvSpPr>
          <p:nvPr>
            <p:ph type="sldNum" sz="quarter" idx="12"/>
          </p:nvPr>
        </p:nvSpPr>
        <p:spPr/>
        <p:txBody>
          <a:bodyPr/>
          <a:lstStyle/>
          <a:p>
            <a:pPr>
              <a:defRPr/>
            </a:pPr>
            <a:r>
              <a:rPr lang="en-US"/>
              <a:t>Page </a:t>
            </a:r>
            <a:fld id="{90CBDC3A-D49F-4631-A8C7-55D59B33E5FA}" type="slidenum">
              <a:rPr lang="en-US" smtClean="0"/>
              <a:pPr>
                <a:defRPr/>
              </a:pPr>
              <a:t>23</a:t>
            </a:fld>
            <a:endParaRPr lang="en-US" dirty="0"/>
          </a:p>
        </p:txBody>
      </p:sp>
    </p:spTree>
    <p:extLst>
      <p:ext uri="{BB962C8B-B14F-4D97-AF65-F5344CB8AC3E}">
        <p14:creationId xmlns:p14="http://schemas.microsoft.com/office/powerpoint/2010/main" val="359117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Tools we will be deploying</a:t>
            </a:r>
          </a:p>
        </p:txBody>
      </p:sp>
      <p:sp>
        <p:nvSpPr>
          <p:cNvPr id="10" name="Text Placeholder 9"/>
          <p:cNvSpPr>
            <a:spLocks noGrp="1"/>
          </p:cNvSpPr>
          <p:nvPr>
            <p:ph type="body" sz="quarter" idx="10"/>
          </p:nvPr>
        </p:nvSpPr>
        <p:spPr/>
        <p:txBody>
          <a:bodyPr/>
          <a:lstStyle/>
          <a:p>
            <a:r>
              <a:rPr lang="en-AU" dirty="0"/>
              <a:t>Automated QA</a:t>
            </a:r>
          </a:p>
        </p:txBody>
      </p:sp>
      <p:sp>
        <p:nvSpPr>
          <p:cNvPr id="11" name="Content Placeholder 2"/>
          <p:cNvSpPr txBox="1">
            <a:spLocks/>
          </p:cNvSpPr>
          <p:nvPr/>
        </p:nvSpPr>
        <p:spPr>
          <a:xfrm>
            <a:off x="455613" y="1695045"/>
            <a:ext cx="8232775" cy="3112482"/>
          </a:xfrm>
          <a:prstGeom prst="rect">
            <a:avLst/>
          </a:prstGeom>
        </p:spPr>
        <p:txBody>
          <a:bodyPr vert="horz" lIns="0" tIns="45720" rIns="0" bIns="0" numCol="2" spcCol="36000" rtlCol="0">
            <a:noAutofit/>
          </a:bodyPr>
          <a:lstStyle>
            <a:lvl1pPr marL="266700" indent="-177800" eaLnBrk="1" hangingPunct="1">
              <a:spcBef>
                <a:spcPts val="600"/>
              </a:spcBef>
              <a:buFont typeface="Arial" pitchFamily="34" charset="0"/>
              <a:buChar char="•"/>
              <a:defRPr sz="1800">
                <a:solidFill>
                  <a:schemeClr val="tx2"/>
                </a:solidFill>
                <a:latin typeface="+mn-lt"/>
                <a:ea typeface="Arial" pitchFamily="-105" charset="-52"/>
                <a:cs typeface="Arial" pitchFamily="34" charset="0"/>
              </a:defRPr>
            </a:lvl1pPr>
            <a:lvl2pPr marL="361950" indent="-185738"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252000" indent="-252000">
              <a:spcBef>
                <a:spcPts val="1200"/>
              </a:spcBef>
            </a:pPr>
            <a:r>
              <a:rPr lang="en-US" dirty="0"/>
              <a:t>Automated Quality Assurance</a:t>
            </a:r>
          </a:p>
          <a:p>
            <a:pPr marL="252000" indent="-252000">
              <a:spcBef>
                <a:spcPts val="1200"/>
              </a:spcBef>
            </a:pPr>
            <a:r>
              <a:rPr lang="en-US" dirty="0"/>
              <a:t>Post-Commit Automated Build</a:t>
            </a:r>
          </a:p>
          <a:p>
            <a:pPr marL="568800" indent="-285750">
              <a:spcBef>
                <a:spcPts val="1200"/>
              </a:spcBef>
              <a:buFont typeface="Arial" panose="020B0604020202020204" pitchFamily="34" charset="0"/>
              <a:buChar char="−"/>
            </a:pPr>
            <a:r>
              <a:rPr lang="en-US" dirty="0"/>
              <a:t>Run automated Unit Tests (assume no external dependencies e.g. integrated/downstream services)</a:t>
            </a:r>
          </a:p>
          <a:p>
            <a:pPr marL="568800" indent="-285750">
              <a:spcBef>
                <a:spcPts val="1200"/>
              </a:spcBef>
              <a:buFont typeface="Arial" panose="020B0604020202020204" pitchFamily="34" charset="0"/>
              <a:buChar char="−"/>
            </a:pPr>
            <a:r>
              <a:rPr lang="en-US" dirty="0"/>
              <a:t>Run automated Static Code Analysis</a:t>
            </a:r>
          </a:p>
          <a:p>
            <a:pPr marL="252000" indent="-252000">
              <a:spcBef>
                <a:spcPts val="1200"/>
              </a:spcBef>
            </a:pPr>
            <a:r>
              <a:rPr lang="en-US" dirty="0"/>
              <a:t>Functional Suite</a:t>
            </a:r>
          </a:p>
          <a:p>
            <a:pPr marL="568800" indent="-285750">
              <a:spcBef>
                <a:spcPts val="1200"/>
              </a:spcBef>
              <a:buFont typeface="Arial" panose="020B0604020202020204" pitchFamily="34" charset="0"/>
              <a:buChar char="−"/>
            </a:pPr>
            <a:r>
              <a:rPr lang="en-US" dirty="0"/>
              <a:t>Test suites against an environment</a:t>
            </a:r>
          </a:p>
          <a:p>
            <a:pPr marL="568800" indent="-285750">
              <a:spcBef>
                <a:spcPts val="1200"/>
              </a:spcBef>
              <a:buFont typeface="Arial" panose="020B0604020202020204" pitchFamily="34" charset="0"/>
              <a:buChar char="−"/>
            </a:pPr>
            <a:r>
              <a:rPr lang="en-US" dirty="0"/>
              <a:t>UI or API driven</a:t>
            </a:r>
          </a:p>
          <a:p>
            <a:pPr marL="283050" indent="0">
              <a:spcBef>
                <a:spcPts val="1200"/>
              </a:spcBef>
              <a:buNone/>
            </a:pPr>
            <a:r>
              <a:rPr lang="en-US" dirty="0"/>
              <a:t>Performance profilers</a:t>
            </a:r>
          </a:p>
          <a:p>
            <a:pPr marL="252000" indent="-252000">
              <a:spcBef>
                <a:spcPts val="1200"/>
              </a:spcBef>
            </a:pPr>
            <a:r>
              <a:rPr lang="en-US" dirty="0"/>
              <a:t>We’re installing Selenium Grid as our Functional Testing capable tool</a:t>
            </a:r>
          </a:p>
          <a:p>
            <a:pPr marL="252000" indent="-252000">
              <a:spcBef>
                <a:spcPts val="1200"/>
              </a:spcBef>
            </a:pPr>
            <a:r>
              <a:rPr lang="en-US" dirty="0"/>
              <a:t>We’re installing </a:t>
            </a:r>
            <a:r>
              <a:rPr lang="en-US" dirty="0" err="1"/>
              <a:t>SonarQube</a:t>
            </a:r>
            <a:r>
              <a:rPr lang="en-US" dirty="0"/>
              <a:t> as our static code analysis tool</a:t>
            </a:r>
          </a:p>
        </p:txBody>
      </p:sp>
      <p:sp>
        <p:nvSpPr>
          <p:cNvPr id="12" name="Oval 11"/>
          <p:cNvSpPr/>
          <p:nvPr/>
        </p:nvSpPr>
        <p:spPr>
          <a:xfrm>
            <a:off x="46037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99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0376" y="223168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572000" y="3059998"/>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1"/>
          <p:cNvSpPr>
            <a:spLocks noGrp="1"/>
          </p:cNvSpPr>
          <p:nvPr>
            <p:ph type="ftr" sz="quarter" idx="13"/>
          </p:nvPr>
        </p:nvSpPr>
        <p:spPr/>
        <p:txBody>
          <a:bodyPr/>
          <a:lstStyle/>
          <a:p>
            <a:r>
              <a:rPr lang="en-AU"/>
              <a:t>Copyright © 2015 Accenture  All rights reserved.</a:t>
            </a:r>
            <a:endParaRPr lang="en-AU" dirty="0"/>
          </a:p>
        </p:txBody>
      </p:sp>
      <p:sp>
        <p:nvSpPr>
          <p:cNvPr id="23" name="Slide Number Placeholder 22"/>
          <p:cNvSpPr>
            <a:spLocks noGrp="1"/>
          </p:cNvSpPr>
          <p:nvPr>
            <p:ph type="sldNum" sz="quarter" idx="12"/>
          </p:nvPr>
        </p:nvSpPr>
        <p:spPr/>
        <p:txBody>
          <a:bodyPr/>
          <a:lstStyle/>
          <a:p>
            <a:pPr>
              <a:defRPr/>
            </a:pPr>
            <a:r>
              <a:rPr lang="en-US"/>
              <a:t>Page </a:t>
            </a:r>
            <a:fld id="{90CBDC3A-D49F-4631-A8C7-55D59B33E5FA}" type="slidenum">
              <a:rPr lang="en-US" smtClean="0"/>
              <a:pPr>
                <a:defRPr/>
              </a:pPr>
              <a:t>24</a:t>
            </a:fld>
            <a:endParaRPr lang="en-US" dirty="0"/>
          </a:p>
        </p:txBody>
      </p:sp>
      <p:sp>
        <p:nvSpPr>
          <p:cNvPr id="15" name="Oval 14"/>
          <p:cNvSpPr/>
          <p:nvPr/>
        </p:nvSpPr>
        <p:spPr>
          <a:xfrm>
            <a:off x="4572000" y="348196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2000" y="4149139"/>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98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More tools…</a:t>
            </a:r>
          </a:p>
        </p:txBody>
      </p:sp>
      <p:sp>
        <p:nvSpPr>
          <p:cNvPr id="2" name="Text Placeholder 1"/>
          <p:cNvSpPr>
            <a:spLocks noGrp="1"/>
          </p:cNvSpPr>
          <p:nvPr>
            <p:ph type="body" sz="quarter" idx="10"/>
          </p:nvPr>
        </p:nvSpPr>
        <p:spPr/>
        <p:txBody>
          <a:bodyPr/>
          <a:lstStyle/>
          <a:p>
            <a:r>
              <a:rPr lang="en-US" sz="2000" dirty="0"/>
              <a:t>Any questions about these or any other DevOps enabling tools?</a:t>
            </a:r>
          </a:p>
        </p:txBody>
      </p:sp>
      <p:sp>
        <p:nvSpPr>
          <p:cNvPr id="14" name="Footer Placeholder 13"/>
          <p:cNvSpPr>
            <a:spLocks noGrp="1"/>
          </p:cNvSpPr>
          <p:nvPr>
            <p:ph type="ftr" sz="quarter" idx="13"/>
          </p:nvPr>
        </p:nvSpPr>
        <p:spPr/>
        <p:txBody>
          <a:bodyPr/>
          <a:lstStyle/>
          <a:p>
            <a:r>
              <a:rPr lang="en-AU"/>
              <a:t>Copyright © 2015 Accenture  All rights reserved.</a:t>
            </a:r>
            <a:endParaRPr lang="en-AU" dirty="0"/>
          </a:p>
        </p:txBody>
      </p:sp>
      <p:sp>
        <p:nvSpPr>
          <p:cNvPr id="15" name="Slide Number Placeholder 14"/>
          <p:cNvSpPr>
            <a:spLocks noGrp="1"/>
          </p:cNvSpPr>
          <p:nvPr>
            <p:ph type="sldNum" sz="quarter" idx="12"/>
          </p:nvPr>
        </p:nvSpPr>
        <p:spPr/>
        <p:txBody>
          <a:bodyPr/>
          <a:lstStyle/>
          <a:p>
            <a:pPr>
              <a:defRPr/>
            </a:pPr>
            <a:r>
              <a:rPr lang="en-US"/>
              <a:t>Page </a:t>
            </a:r>
            <a:fld id="{90CBDC3A-D49F-4631-A8C7-55D59B33E5FA}" type="slidenum">
              <a:rPr lang="en-US" smtClean="0"/>
              <a:pPr>
                <a:defRPr/>
              </a:pPr>
              <a:t>25</a:t>
            </a:fld>
            <a:endParaRPr lang="en-US" dirty="0"/>
          </a:p>
        </p:txBody>
      </p:sp>
      <p:sp>
        <p:nvSpPr>
          <p:cNvPr id="16" name="Rectangle 15"/>
          <p:cNvSpPr/>
          <p:nvPr/>
        </p:nvSpPr>
        <p:spPr>
          <a:xfrm>
            <a:off x="452430" y="1795868"/>
            <a:ext cx="4013208" cy="2183058"/>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Technology Platforms</a:t>
            </a:r>
            <a:endParaRPr lang="en-AU" sz="1600" dirty="0">
              <a:solidFill>
                <a:schemeClr val="accent2"/>
              </a:solidFill>
              <a:latin typeface="Arial" panose="020B0604020202020204" pitchFamily="34" charset="0"/>
              <a:ea typeface="ヒラギノ角ゴ Pro W3" pitchFamily="48" charset="-128"/>
              <a:cs typeface="Arial" panose="020B0604020202020204" pitchFamily="34" charset="0"/>
            </a:endParaRPr>
          </a:p>
        </p:txBody>
      </p:sp>
      <p:sp>
        <p:nvSpPr>
          <p:cNvPr id="18" name="Rectangle 17"/>
          <p:cNvSpPr/>
          <p:nvPr/>
        </p:nvSpPr>
        <p:spPr>
          <a:xfrm>
            <a:off x="452430" y="4151067"/>
            <a:ext cx="4013208" cy="2183058"/>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IaaS</a:t>
            </a:r>
            <a:endParaRPr lang="en-AU" sz="1600" dirty="0">
              <a:solidFill>
                <a:schemeClr val="accent2"/>
              </a:solidFill>
              <a:latin typeface="Arial" panose="020B0604020202020204" pitchFamily="34" charset="0"/>
              <a:ea typeface="ヒラギノ角ゴ Pro W3" pitchFamily="48" charset="-128"/>
              <a:cs typeface="Arial" panose="020B0604020202020204" pitchFamily="34" charset="0"/>
            </a:endParaRPr>
          </a:p>
        </p:txBody>
      </p:sp>
      <p:sp>
        <p:nvSpPr>
          <p:cNvPr id="19" name="Rectangle 18"/>
          <p:cNvSpPr/>
          <p:nvPr/>
        </p:nvSpPr>
        <p:spPr>
          <a:xfrm>
            <a:off x="4668883" y="1795868"/>
            <a:ext cx="4013208" cy="2183058"/>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Tools</a:t>
            </a:r>
            <a:endParaRPr lang="en-AU" sz="1600" dirty="0">
              <a:solidFill>
                <a:schemeClr val="accent2"/>
              </a:solidFill>
              <a:latin typeface="Arial" panose="020B0604020202020204" pitchFamily="34" charset="0"/>
              <a:ea typeface="ヒラギノ角ゴ Pro W3" pitchFamily="48" charset="-128"/>
              <a:cs typeface="Arial" panose="020B0604020202020204" pitchFamily="34" charset="0"/>
            </a:endParaRPr>
          </a:p>
        </p:txBody>
      </p:sp>
      <p:sp>
        <p:nvSpPr>
          <p:cNvPr id="20" name="Rectangle 19"/>
          <p:cNvSpPr/>
          <p:nvPr/>
        </p:nvSpPr>
        <p:spPr>
          <a:xfrm>
            <a:off x="4668883" y="4151067"/>
            <a:ext cx="4013208" cy="2183058"/>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PaaS</a:t>
            </a:r>
            <a:endParaRPr lang="en-AU" sz="1600" dirty="0">
              <a:solidFill>
                <a:schemeClr val="accent2"/>
              </a:solidFill>
              <a:latin typeface="Arial" panose="020B0604020202020204" pitchFamily="34" charset="0"/>
              <a:ea typeface="ヒラギノ角ゴ Pro W3" pitchFamily="48" charset="-128"/>
              <a:cs typeface="Arial" panose="020B0604020202020204" pitchFamily="34" charset="0"/>
            </a:endParaRPr>
          </a:p>
        </p:txBody>
      </p:sp>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5389" r="48375" b="225"/>
          <a:stretch/>
        </p:blipFill>
        <p:spPr bwMode="auto">
          <a:xfrm>
            <a:off x="552761" y="4473759"/>
            <a:ext cx="3882649" cy="1753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570" t="59906" r="-5195" b="-2741"/>
          <a:stretch/>
        </p:blipFill>
        <p:spPr bwMode="auto">
          <a:xfrm>
            <a:off x="4734163" y="4535055"/>
            <a:ext cx="3882649" cy="16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4846017" y="2203283"/>
            <a:ext cx="3539403" cy="1691933"/>
            <a:chOff x="4846017" y="2203283"/>
            <a:chExt cx="3539403" cy="169193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570" t="5046" r="958" b="52119"/>
            <a:stretch/>
          </p:blipFill>
          <p:spPr bwMode="auto">
            <a:xfrm>
              <a:off x="4965553" y="2203283"/>
              <a:ext cx="3419867" cy="16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4846017" y="2203283"/>
              <a:ext cx="459014" cy="2829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p:cNvGrpSpPr/>
          <p:nvPr/>
        </p:nvGrpSpPr>
        <p:grpSpPr>
          <a:xfrm>
            <a:off x="517710" y="2168852"/>
            <a:ext cx="3882649" cy="1726364"/>
            <a:chOff x="517710" y="2168852"/>
            <a:chExt cx="3882649" cy="1726364"/>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65" r="48375" b="50000"/>
            <a:stretch/>
          </p:blipFill>
          <p:spPr bwMode="auto">
            <a:xfrm>
              <a:off x="517710" y="2203283"/>
              <a:ext cx="3882649" cy="16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917624" y="2168852"/>
              <a:ext cx="1485510" cy="23428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65178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a:xfrm>
            <a:off x="455613" y="3231692"/>
            <a:ext cx="8232775" cy="1161492"/>
          </a:xfrm>
        </p:spPr>
        <p:txBody>
          <a:bodyPr/>
          <a:lstStyle/>
          <a:p>
            <a:r>
              <a:rPr lang="en-GB" altLang="en-US" dirty="0"/>
              <a:t>WHAT DOES THIS </a:t>
            </a:r>
            <a:br>
              <a:rPr lang="en-GB" altLang="en-US" dirty="0"/>
            </a:br>
            <a:r>
              <a:rPr lang="en-GB" altLang="en-US" dirty="0"/>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26</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207237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0970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Summary</a:t>
            </a:r>
          </a:p>
        </p:txBody>
      </p:sp>
      <p:sp>
        <p:nvSpPr>
          <p:cNvPr id="9" name="Text Placeholder 8"/>
          <p:cNvSpPr>
            <a:spLocks noGrp="1"/>
          </p:cNvSpPr>
          <p:nvPr>
            <p:ph type="body" sz="quarter" idx="10"/>
          </p:nvPr>
        </p:nvSpPr>
        <p:spPr/>
        <p:txBody>
          <a:bodyPr/>
          <a:lstStyle/>
          <a:p>
            <a:r>
              <a:rPr lang="en-AU" dirty="0"/>
              <a:t>We’ve covered</a:t>
            </a:r>
          </a:p>
        </p:txBody>
      </p:sp>
      <p:sp>
        <p:nvSpPr>
          <p:cNvPr id="10" name="Footer Placeholder 9"/>
          <p:cNvSpPr>
            <a:spLocks noGrp="1"/>
          </p:cNvSpPr>
          <p:nvPr>
            <p:ph type="ftr" sz="quarter" idx="13"/>
          </p:nvPr>
        </p:nvSpPr>
        <p:spPr/>
        <p:txBody>
          <a:bodyPr/>
          <a:lstStyle/>
          <a:p>
            <a:r>
              <a:rPr lang="en-AU"/>
              <a:t>Copyright © 2015 Accenture  All rights reserved.</a:t>
            </a:r>
            <a:endParaRPr lang="en-AU" dirty="0"/>
          </a:p>
        </p:txBody>
      </p:sp>
      <p:sp>
        <p:nvSpPr>
          <p:cNvPr id="11" name="Slide Number Placeholder 10"/>
          <p:cNvSpPr>
            <a:spLocks noGrp="1"/>
          </p:cNvSpPr>
          <p:nvPr>
            <p:ph type="sldNum" sz="quarter" idx="12"/>
          </p:nvPr>
        </p:nvSpPr>
        <p:spPr/>
        <p:txBody>
          <a:bodyPr/>
          <a:lstStyle/>
          <a:p>
            <a:pPr>
              <a:defRPr/>
            </a:pPr>
            <a:r>
              <a:rPr lang="en-US"/>
              <a:t>Page </a:t>
            </a:r>
            <a:fld id="{90CBDC3A-D49F-4631-A8C7-55D59B33E5FA}" type="slidenum">
              <a:rPr lang="en-US" smtClean="0"/>
              <a:pPr>
                <a:defRPr/>
              </a:pPr>
              <a:t>27</a:t>
            </a:fld>
            <a:endParaRPr lang="en-US" dirty="0"/>
          </a:p>
        </p:txBody>
      </p:sp>
      <p:sp>
        <p:nvSpPr>
          <p:cNvPr id="41" name="Freeform 7"/>
          <p:cNvSpPr>
            <a:spLocks noChangeAspect="1"/>
          </p:cNvSpPr>
          <p:nvPr/>
        </p:nvSpPr>
        <p:spPr bwMode="auto">
          <a:xfrm>
            <a:off x="455613" y="2349827"/>
            <a:ext cx="1980000" cy="312774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9" h="15089">
                <a:moveTo>
                  <a:pt x="8066" y="0"/>
                </a:moveTo>
                <a:cubicBezTo>
                  <a:pt x="7886" y="1474"/>
                  <a:pt x="6582" y="2605"/>
                  <a:pt x="4993" y="2605"/>
                </a:cubicBezTo>
                <a:cubicBezTo>
                  <a:pt x="3418" y="2605"/>
                  <a:pt x="2114" y="1474"/>
                  <a:pt x="1934" y="0"/>
                </a:cubicBezTo>
                <a:lnTo>
                  <a:pt x="0" y="0"/>
                </a:lnTo>
                <a:cubicBezTo>
                  <a:pt x="1" y="3883"/>
                  <a:pt x="1" y="11197"/>
                  <a:pt x="2" y="15080"/>
                </a:cubicBezTo>
                <a:lnTo>
                  <a:pt x="10009" y="15089"/>
                </a:lnTo>
                <a:cubicBezTo>
                  <a:pt x="9996" y="11556"/>
                  <a:pt x="10013" y="3533"/>
                  <a:pt x="10000" y="0"/>
                </a:cubicBezTo>
                <a:lnTo>
                  <a:pt x="8066" y="0"/>
                </a:lnTo>
                <a:close/>
              </a:path>
            </a:pathLst>
          </a:custGeom>
          <a:solidFill>
            <a:schemeClr val="accent4"/>
          </a:solidFill>
          <a:ln w="12700">
            <a:noFill/>
          </a:ln>
          <a:extLst/>
        </p:spPr>
        <p:txBody>
          <a:bodyPr vert="horz" wrap="square" lIns="108000" tIns="792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What is Cloud</a:t>
            </a:r>
          </a:p>
        </p:txBody>
      </p:sp>
      <p:sp>
        <p:nvSpPr>
          <p:cNvPr id="42" name="Oval 41"/>
          <p:cNvSpPr/>
          <p:nvPr/>
        </p:nvSpPr>
        <p:spPr>
          <a:xfrm>
            <a:off x="5152086" y="1802888"/>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3066429" y="1802888"/>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p:cNvSpPr/>
          <p:nvPr/>
        </p:nvSpPr>
        <p:spPr>
          <a:xfrm>
            <a:off x="7237743" y="1802888"/>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980772" y="1802888"/>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6" name="Group 45"/>
          <p:cNvGrpSpPr/>
          <p:nvPr/>
        </p:nvGrpSpPr>
        <p:grpSpPr>
          <a:xfrm>
            <a:off x="1212385" y="1940918"/>
            <a:ext cx="512100" cy="546703"/>
            <a:chOff x="1127958" y="1896371"/>
            <a:chExt cx="512100" cy="546703"/>
          </a:xfrm>
          <a:solidFill>
            <a:schemeClr val="accent1"/>
          </a:solidFill>
        </p:grpSpPr>
        <p:sp>
          <p:nvSpPr>
            <p:cNvPr id="47" name="Freeform 6"/>
            <p:cNvSpPr>
              <a:spLocks/>
            </p:cNvSpPr>
            <p:nvPr/>
          </p:nvSpPr>
          <p:spPr bwMode="auto">
            <a:xfrm>
              <a:off x="1262211" y="1896371"/>
              <a:ext cx="377847" cy="546703"/>
            </a:xfrm>
            <a:custGeom>
              <a:avLst/>
              <a:gdLst>
                <a:gd name="T0" fmla="*/ 43 w 116"/>
                <a:gd name="T1" fmla="*/ 17 h 167"/>
                <a:gd name="T2" fmla="*/ 63 w 116"/>
                <a:gd name="T3" fmla="*/ 17 h 167"/>
                <a:gd name="T4" fmla="*/ 58 w 116"/>
                <a:gd name="T5" fmla="*/ 64 h 167"/>
                <a:gd name="T6" fmla="*/ 94 w 116"/>
                <a:gd name="T7" fmla="*/ 64 h 167"/>
                <a:gd name="T8" fmla="*/ 111 w 116"/>
                <a:gd name="T9" fmla="*/ 74 h 167"/>
                <a:gd name="T10" fmla="*/ 108 w 116"/>
                <a:gd name="T11" fmla="*/ 89 h 167"/>
                <a:gd name="T12" fmla="*/ 113 w 116"/>
                <a:gd name="T13" fmla="*/ 106 h 167"/>
                <a:gd name="T14" fmla="*/ 108 w 116"/>
                <a:gd name="T15" fmla="*/ 118 h 167"/>
                <a:gd name="T16" fmla="*/ 109 w 116"/>
                <a:gd name="T17" fmla="*/ 132 h 167"/>
                <a:gd name="T18" fmla="*/ 100 w 116"/>
                <a:gd name="T19" fmla="*/ 146 h 167"/>
                <a:gd name="T20" fmla="*/ 98 w 116"/>
                <a:gd name="T21" fmla="*/ 157 h 167"/>
                <a:gd name="T22" fmla="*/ 74 w 116"/>
                <a:gd name="T23" fmla="*/ 167 h 167"/>
                <a:gd name="T24" fmla="*/ 42 w 116"/>
                <a:gd name="T25" fmla="*/ 167 h 167"/>
                <a:gd name="T26" fmla="*/ 6 w 116"/>
                <a:gd name="T27" fmla="*/ 151 h 167"/>
                <a:gd name="T28" fmla="*/ 0 w 116"/>
                <a:gd name="T29" fmla="*/ 151 h 167"/>
                <a:gd name="T30" fmla="*/ 0 w 116"/>
                <a:gd name="T31" fmla="*/ 73 h 167"/>
                <a:gd name="T32" fmla="*/ 22 w 116"/>
                <a:gd name="T33" fmla="*/ 60 h 167"/>
                <a:gd name="T34" fmla="*/ 43 w 116"/>
                <a:gd name="T35"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7"/>
                  </a:moveTo>
                  <a:cubicBezTo>
                    <a:pt x="46" y="0"/>
                    <a:pt x="58" y="2"/>
                    <a:pt x="63" y="17"/>
                  </a:cubicBezTo>
                  <a:cubicBezTo>
                    <a:pt x="68" y="32"/>
                    <a:pt x="58" y="64"/>
                    <a:pt x="58" y="64"/>
                  </a:cubicBezTo>
                  <a:cubicBezTo>
                    <a:pt x="58" y="64"/>
                    <a:pt x="82" y="64"/>
                    <a:pt x="94" y="64"/>
                  </a:cubicBezTo>
                  <a:cubicBezTo>
                    <a:pt x="106" y="64"/>
                    <a:pt x="109" y="68"/>
                    <a:pt x="111" y="74"/>
                  </a:cubicBezTo>
                  <a:cubicBezTo>
                    <a:pt x="112" y="79"/>
                    <a:pt x="110" y="83"/>
                    <a:pt x="108" y="89"/>
                  </a:cubicBezTo>
                  <a:cubicBezTo>
                    <a:pt x="107" y="94"/>
                    <a:pt x="116" y="98"/>
                    <a:pt x="113" y="106"/>
                  </a:cubicBezTo>
                  <a:cubicBezTo>
                    <a:pt x="112" y="114"/>
                    <a:pt x="109" y="113"/>
                    <a:pt x="108" y="118"/>
                  </a:cubicBezTo>
                  <a:cubicBezTo>
                    <a:pt x="107" y="124"/>
                    <a:pt x="111" y="125"/>
                    <a:pt x="109" y="132"/>
                  </a:cubicBezTo>
                  <a:cubicBezTo>
                    <a:pt x="107" y="140"/>
                    <a:pt x="101" y="142"/>
                    <a:pt x="100" y="146"/>
                  </a:cubicBezTo>
                  <a:cubicBezTo>
                    <a:pt x="99" y="151"/>
                    <a:pt x="101" y="151"/>
                    <a:pt x="98" y="157"/>
                  </a:cubicBezTo>
                  <a:cubicBezTo>
                    <a:pt x="95" y="167"/>
                    <a:pt x="86" y="167"/>
                    <a:pt x="74" y="167"/>
                  </a:cubicBezTo>
                  <a:cubicBezTo>
                    <a:pt x="61" y="167"/>
                    <a:pt x="53" y="167"/>
                    <a:pt x="42" y="167"/>
                  </a:cubicBezTo>
                  <a:cubicBezTo>
                    <a:pt x="25" y="167"/>
                    <a:pt x="20" y="151"/>
                    <a:pt x="6" y="151"/>
                  </a:cubicBezTo>
                  <a:cubicBezTo>
                    <a:pt x="4" y="151"/>
                    <a:pt x="2" y="151"/>
                    <a:pt x="0" y="151"/>
                  </a:cubicBezTo>
                  <a:cubicBezTo>
                    <a:pt x="0" y="73"/>
                    <a:pt x="0" y="73"/>
                    <a:pt x="0" y="73"/>
                  </a:cubicBezTo>
                  <a:cubicBezTo>
                    <a:pt x="8" y="70"/>
                    <a:pt x="16" y="66"/>
                    <a:pt x="22" y="60"/>
                  </a:cubicBezTo>
                  <a:cubicBezTo>
                    <a:pt x="35" y="46"/>
                    <a:pt x="38" y="37"/>
                    <a:pt x="4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7"/>
            <p:cNvSpPr>
              <a:spLocks noChangeArrowheads="1"/>
            </p:cNvSpPr>
            <p:nvPr/>
          </p:nvSpPr>
          <p:spPr bwMode="auto">
            <a:xfrm>
              <a:off x="1127958" y="2135813"/>
              <a:ext cx="84427" cy="307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flipV="1">
            <a:off x="5371786" y="1940918"/>
            <a:ext cx="509332" cy="546703"/>
            <a:chOff x="2808202" y="2023704"/>
            <a:chExt cx="509332" cy="546703"/>
          </a:xfrm>
          <a:solidFill>
            <a:schemeClr val="accent1"/>
          </a:solidFill>
        </p:grpSpPr>
        <p:sp>
          <p:nvSpPr>
            <p:cNvPr id="50" name="Freeform 8"/>
            <p:cNvSpPr>
              <a:spLocks/>
            </p:cNvSpPr>
            <p:nvPr/>
          </p:nvSpPr>
          <p:spPr bwMode="auto">
            <a:xfrm>
              <a:off x="2938303" y="2023704"/>
              <a:ext cx="379231" cy="546703"/>
            </a:xfrm>
            <a:custGeom>
              <a:avLst/>
              <a:gdLst>
                <a:gd name="T0" fmla="*/ 43 w 116"/>
                <a:gd name="T1" fmla="*/ 150 h 167"/>
                <a:gd name="T2" fmla="*/ 63 w 116"/>
                <a:gd name="T3" fmla="*/ 150 h 167"/>
                <a:gd name="T4" fmla="*/ 59 w 116"/>
                <a:gd name="T5" fmla="*/ 103 h 167"/>
                <a:gd name="T6" fmla="*/ 95 w 116"/>
                <a:gd name="T7" fmla="*/ 103 h 167"/>
                <a:gd name="T8" fmla="*/ 111 w 116"/>
                <a:gd name="T9" fmla="*/ 93 h 167"/>
                <a:gd name="T10" fmla="*/ 109 w 116"/>
                <a:gd name="T11" fmla="*/ 77 h 167"/>
                <a:gd name="T12" fmla="*/ 114 w 116"/>
                <a:gd name="T13" fmla="*/ 61 h 167"/>
                <a:gd name="T14" fmla="*/ 108 w 116"/>
                <a:gd name="T15" fmla="*/ 49 h 167"/>
                <a:gd name="T16" fmla="*/ 109 w 116"/>
                <a:gd name="T17" fmla="*/ 35 h 167"/>
                <a:gd name="T18" fmla="*/ 100 w 116"/>
                <a:gd name="T19" fmla="*/ 21 h 167"/>
                <a:gd name="T20" fmla="*/ 99 w 116"/>
                <a:gd name="T21" fmla="*/ 10 h 167"/>
                <a:gd name="T22" fmla="*/ 74 w 116"/>
                <a:gd name="T23" fmla="*/ 0 h 167"/>
                <a:gd name="T24" fmla="*/ 43 w 116"/>
                <a:gd name="T25" fmla="*/ 0 h 167"/>
                <a:gd name="T26" fmla="*/ 6 w 116"/>
                <a:gd name="T27" fmla="*/ 16 h 167"/>
                <a:gd name="T28" fmla="*/ 0 w 116"/>
                <a:gd name="T29" fmla="*/ 16 h 167"/>
                <a:gd name="T30" fmla="*/ 0 w 116"/>
                <a:gd name="T31" fmla="*/ 94 h 167"/>
                <a:gd name="T32" fmla="*/ 22 w 116"/>
                <a:gd name="T33" fmla="*/ 107 h 167"/>
                <a:gd name="T34" fmla="*/ 43 w 116"/>
                <a:gd name="T35" fmla="*/ 15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50"/>
                  </a:moveTo>
                  <a:cubicBezTo>
                    <a:pt x="47" y="167"/>
                    <a:pt x="59" y="164"/>
                    <a:pt x="63" y="150"/>
                  </a:cubicBezTo>
                  <a:cubicBezTo>
                    <a:pt x="68" y="135"/>
                    <a:pt x="59" y="103"/>
                    <a:pt x="59" y="103"/>
                  </a:cubicBezTo>
                  <a:cubicBezTo>
                    <a:pt x="59" y="103"/>
                    <a:pt x="83" y="103"/>
                    <a:pt x="95" y="103"/>
                  </a:cubicBezTo>
                  <a:cubicBezTo>
                    <a:pt x="106" y="103"/>
                    <a:pt x="110" y="99"/>
                    <a:pt x="111" y="93"/>
                  </a:cubicBezTo>
                  <a:cubicBezTo>
                    <a:pt x="112" y="88"/>
                    <a:pt x="110" y="84"/>
                    <a:pt x="109" y="77"/>
                  </a:cubicBezTo>
                  <a:cubicBezTo>
                    <a:pt x="107" y="72"/>
                    <a:pt x="116" y="69"/>
                    <a:pt x="114" y="61"/>
                  </a:cubicBezTo>
                  <a:cubicBezTo>
                    <a:pt x="112" y="53"/>
                    <a:pt x="109" y="54"/>
                    <a:pt x="108" y="49"/>
                  </a:cubicBezTo>
                  <a:cubicBezTo>
                    <a:pt x="107" y="43"/>
                    <a:pt x="111" y="41"/>
                    <a:pt x="109" y="35"/>
                  </a:cubicBezTo>
                  <a:cubicBezTo>
                    <a:pt x="107" y="27"/>
                    <a:pt x="101" y="25"/>
                    <a:pt x="100" y="21"/>
                  </a:cubicBezTo>
                  <a:cubicBezTo>
                    <a:pt x="99" y="16"/>
                    <a:pt x="101" y="15"/>
                    <a:pt x="99" y="10"/>
                  </a:cubicBezTo>
                  <a:cubicBezTo>
                    <a:pt x="95" y="0"/>
                    <a:pt x="87" y="0"/>
                    <a:pt x="74" y="0"/>
                  </a:cubicBezTo>
                  <a:cubicBezTo>
                    <a:pt x="61" y="0"/>
                    <a:pt x="53" y="0"/>
                    <a:pt x="43" y="0"/>
                  </a:cubicBezTo>
                  <a:cubicBezTo>
                    <a:pt x="25" y="0"/>
                    <a:pt x="20" y="16"/>
                    <a:pt x="6" y="16"/>
                  </a:cubicBezTo>
                  <a:cubicBezTo>
                    <a:pt x="4" y="16"/>
                    <a:pt x="2" y="16"/>
                    <a:pt x="0" y="16"/>
                  </a:cubicBezTo>
                  <a:cubicBezTo>
                    <a:pt x="0" y="94"/>
                    <a:pt x="0" y="94"/>
                    <a:pt x="0" y="94"/>
                  </a:cubicBezTo>
                  <a:cubicBezTo>
                    <a:pt x="8" y="97"/>
                    <a:pt x="16" y="101"/>
                    <a:pt x="22" y="107"/>
                  </a:cubicBezTo>
                  <a:cubicBezTo>
                    <a:pt x="35" y="121"/>
                    <a:pt x="39" y="130"/>
                    <a:pt x="43"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9"/>
            <p:cNvSpPr>
              <a:spLocks noChangeArrowheads="1"/>
            </p:cNvSpPr>
            <p:nvPr/>
          </p:nvSpPr>
          <p:spPr bwMode="auto">
            <a:xfrm>
              <a:off x="2808202" y="2023704"/>
              <a:ext cx="81659" cy="3086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3275220" y="1940918"/>
            <a:ext cx="512100" cy="546703"/>
            <a:chOff x="1127958" y="1896371"/>
            <a:chExt cx="512100" cy="546703"/>
          </a:xfrm>
          <a:solidFill>
            <a:schemeClr val="accent1"/>
          </a:solidFill>
        </p:grpSpPr>
        <p:sp>
          <p:nvSpPr>
            <p:cNvPr id="53" name="Freeform 6"/>
            <p:cNvSpPr>
              <a:spLocks/>
            </p:cNvSpPr>
            <p:nvPr/>
          </p:nvSpPr>
          <p:spPr bwMode="auto">
            <a:xfrm>
              <a:off x="1262211" y="1896371"/>
              <a:ext cx="377847" cy="546703"/>
            </a:xfrm>
            <a:custGeom>
              <a:avLst/>
              <a:gdLst>
                <a:gd name="T0" fmla="*/ 43 w 116"/>
                <a:gd name="T1" fmla="*/ 17 h 167"/>
                <a:gd name="T2" fmla="*/ 63 w 116"/>
                <a:gd name="T3" fmla="*/ 17 h 167"/>
                <a:gd name="T4" fmla="*/ 58 w 116"/>
                <a:gd name="T5" fmla="*/ 64 h 167"/>
                <a:gd name="T6" fmla="*/ 94 w 116"/>
                <a:gd name="T7" fmla="*/ 64 h 167"/>
                <a:gd name="T8" fmla="*/ 111 w 116"/>
                <a:gd name="T9" fmla="*/ 74 h 167"/>
                <a:gd name="T10" fmla="*/ 108 w 116"/>
                <a:gd name="T11" fmla="*/ 89 h 167"/>
                <a:gd name="T12" fmla="*/ 113 w 116"/>
                <a:gd name="T13" fmla="*/ 106 h 167"/>
                <a:gd name="T14" fmla="*/ 108 w 116"/>
                <a:gd name="T15" fmla="*/ 118 h 167"/>
                <a:gd name="T16" fmla="*/ 109 w 116"/>
                <a:gd name="T17" fmla="*/ 132 h 167"/>
                <a:gd name="T18" fmla="*/ 100 w 116"/>
                <a:gd name="T19" fmla="*/ 146 h 167"/>
                <a:gd name="T20" fmla="*/ 98 w 116"/>
                <a:gd name="T21" fmla="*/ 157 h 167"/>
                <a:gd name="T22" fmla="*/ 74 w 116"/>
                <a:gd name="T23" fmla="*/ 167 h 167"/>
                <a:gd name="T24" fmla="*/ 42 w 116"/>
                <a:gd name="T25" fmla="*/ 167 h 167"/>
                <a:gd name="T26" fmla="*/ 6 w 116"/>
                <a:gd name="T27" fmla="*/ 151 h 167"/>
                <a:gd name="T28" fmla="*/ 0 w 116"/>
                <a:gd name="T29" fmla="*/ 151 h 167"/>
                <a:gd name="T30" fmla="*/ 0 w 116"/>
                <a:gd name="T31" fmla="*/ 73 h 167"/>
                <a:gd name="T32" fmla="*/ 22 w 116"/>
                <a:gd name="T33" fmla="*/ 60 h 167"/>
                <a:gd name="T34" fmla="*/ 43 w 116"/>
                <a:gd name="T35"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7"/>
                  </a:moveTo>
                  <a:cubicBezTo>
                    <a:pt x="46" y="0"/>
                    <a:pt x="58" y="2"/>
                    <a:pt x="63" y="17"/>
                  </a:cubicBezTo>
                  <a:cubicBezTo>
                    <a:pt x="68" y="32"/>
                    <a:pt x="58" y="64"/>
                    <a:pt x="58" y="64"/>
                  </a:cubicBezTo>
                  <a:cubicBezTo>
                    <a:pt x="58" y="64"/>
                    <a:pt x="82" y="64"/>
                    <a:pt x="94" y="64"/>
                  </a:cubicBezTo>
                  <a:cubicBezTo>
                    <a:pt x="106" y="64"/>
                    <a:pt x="109" y="68"/>
                    <a:pt x="111" y="74"/>
                  </a:cubicBezTo>
                  <a:cubicBezTo>
                    <a:pt x="112" y="79"/>
                    <a:pt x="110" y="83"/>
                    <a:pt x="108" y="89"/>
                  </a:cubicBezTo>
                  <a:cubicBezTo>
                    <a:pt x="107" y="94"/>
                    <a:pt x="116" y="98"/>
                    <a:pt x="113" y="106"/>
                  </a:cubicBezTo>
                  <a:cubicBezTo>
                    <a:pt x="112" y="114"/>
                    <a:pt x="109" y="113"/>
                    <a:pt x="108" y="118"/>
                  </a:cubicBezTo>
                  <a:cubicBezTo>
                    <a:pt x="107" y="124"/>
                    <a:pt x="111" y="125"/>
                    <a:pt x="109" y="132"/>
                  </a:cubicBezTo>
                  <a:cubicBezTo>
                    <a:pt x="107" y="140"/>
                    <a:pt x="101" y="142"/>
                    <a:pt x="100" y="146"/>
                  </a:cubicBezTo>
                  <a:cubicBezTo>
                    <a:pt x="99" y="151"/>
                    <a:pt x="101" y="151"/>
                    <a:pt x="98" y="157"/>
                  </a:cubicBezTo>
                  <a:cubicBezTo>
                    <a:pt x="95" y="167"/>
                    <a:pt x="86" y="167"/>
                    <a:pt x="74" y="167"/>
                  </a:cubicBezTo>
                  <a:cubicBezTo>
                    <a:pt x="61" y="167"/>
                    <a:pt x="53" y="167"/>
                    <a:pt x="42" y="167"/>
                  </a:cubicBezTo>
                  <a:cubicBezTo>
                    <a:pt x="25" y="167"/>
                    <a:pt x="20" y="151"/>
                    <a:pt x="6" y="151"/>
                  </a:cubicBezTo>
                  <a:cubicBezTo>
                    <a:pt x="4" y="151"/>
                    <a:pt x="2" y="151"/>
                    <a:pt x="0" y="151"/>
                  </a:cubicBezTo>
                  <a:cubicBezTo>
                    <a:pt x="0" y="73"/>
                    <a:pt x="0" y="73"/>
                    <a:pt x="0" y="73"/>
                  </a:cubicBezTo>
                  <a:cubicBezTo>
                    <a:pt x="8" y="70"/>
                    <a:pt x="16" y="66"/>
                    <a:pt x="22" y="60"/>
                  </a:cubicBezTo>
                  <a:cubicBezTo>
                    <a:pt x="35" y="46"/>
                    <a:pt x="38" y="37"/>
                    <a:pt x="4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7"/>
            <p:cNvSpPr>
              <a:spLocks noChangeArrowheads="1"/>
            </p:cNvSpPr>
            <p:nvPr/>
          </p:nvSpPr>
          <p:spPr bwMode="auto">
            <a:xfrm>
              <a:off x="1127958" y="2135813"/>
              <a:ext cx="84427" cy="307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flipV="1">
            <a:off x="7457443" y="1940918"/>
            <a:ext cx="509332" cy="546703"/>
            <a:chOff x="2808202" y="2023704"/>
            <a:chExt cx="509332" cy="546703"/>
          </a:xfrm>
          <a:solidFill>
            <a:schemeClr val="accent1"/>
          </a:solidFill>
        </p:grpSpPr>
        <p:sp>
          <p:nvSpPr>
            <p:cNvPr id="56" name="Freeform 8"/>
            <p:cNvSpPr>
              <a:spLocks/>
            </p:cNvSpPr>
            <p:nvPr/>
          </p:nvSpPr>
          <p:spPr bwMode="auto">
            <a:xfrm>
              <a:off x="2938303" y="2023704"/>
              <a:ext cx="379231" cy="546703"/>
            </a:xfrm>
            <a:custGeom>
              <a:avLst/>
              <a:gdLst>
                <a:gd name="T0" fmla="*/ 43 w 116"/>
                <a:gd name="T1" fmla="*/ 150 h 167"/>
                <a:gd name="T2" fmla="*/ 63 w 116"/>
                <a:gd name="T3" fmla="*/ 150 h 167"/>
                <a:gd name="T4" fmla="*/ 59 w 116"/>
                <a:gd name="T5" fmla="*/ 103 h 167"/>
                <a:gd name="T6" fmla="*/ 95 w 116"/>
                <a:gd name="T7" fmla="*/ 103 h 167"/>
                <a:gd name="T8" fmla="*/ 111 w 116"/>
                <a:gd name="T9" fmla="*/ 93 h 167"/>
                <a:gd name="T10" fmla="*/ 109 w 116"/>
                <a:gd name="T11" fmla="*/ 77 h 167"/>
                <a:gd name="T12" fmla="*/ 114 w 116"/>
                <a:gd name="T13" fmla="*/ 61 h 167"/>
                <a:gd name="T14" fmla="*/ 108 w 116"/>
                <a:gd name="T15" fmla="*/ 49 h 167"/>
                <a:gd name="T16" fmla="*/ 109 w 116"/>
                <a:gd name="T17" fmla="*/ 35 h 167"/>
                <a:gd name="T18" fmla="*/ 100 w 116"/>
                <a:gd name="T19" fmla="*/ 21 h 167"/>
                <a:gd name="T20" fmla="*/ 99 w 116"/>
                <a:gd name="T21" fmla="*/ 10 h 167"/>
                <a:gd name="T22" fmla="*/ 74 w 116"/>
                <a:gd name="T23" fmla="*/ 0 h 167"/>
                <a:gd name="T24" fmla="*/ 43 w 116"/>
                <a:gd name="T25" fmla="*/ 0 h 167"/>
                <a:gd name="T26" fmla="*/ 6 w 116"/>
                <a:gd name="T27" fmla="*/ 16 h 167"/>
                <a:gd name="T28" fmla="*/ 0 w 116"/>
                <a:gd name="T29" fmla="*/ 16 h 167"/>
                <a:gd name="T30" fmla="*/ 0 w 116"/>
                <a:gd name="T31" fmla="*/ 94 h 167"/>
                <a:gd name="T32" fmla="*/ 22 w 116"/>
                <a:gd name="T33" fmla="*/ 107 h 167"/>
                <a:gd name="T34" fmla="*/ 43 w 116"/>
                <a:gd name="T35" fmla="*/ 15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50"/>
                  </a:moveTo>
                  <a:cubicBezTo>
                    <a:pt x="47" y="167"/>
                    <a:pt x="59" y="164"/>
                    <a:pt x="63" y="150"/>
                  </a:cubicBezTo>
                  <a:cubicBezTo>
                    <a:pt x="68" y="135"/>
                    <a:pt x="59" y="103"/>
                    <a:pt x="59" y="103"/>
                  </a:cubicBezTo>
                  <a:cubicBezTo>
                    <a:pt x="59" y="103"/>
                    <a:pt x="83" y="103"/>
                    <a:pt x="95" y="103"/>
                  </a:cubicBezTo>
                  <a:cubicBezTo>
                    <a:pt x="106" y="103"/>
                    <a:pt x="110" y="99"/>
                    <a:pt x="111" y="93"/>
                  </a:cubicBezTo>
                  <a:cubicBezTo>
                    <a:pt x="112" y="88"/>
                    <a:pt x="110" y="84"/>
                    <a:pt x="109" y="77"/>
                  </a:cubicBezTo>
                  <a:cubicBezTo>
                    <a:pt x="107" y="72"/>
                    <a:pt x="116" y="69"/>
                    <a:pt x="114" y="61"/>
                  </a:cubicBezTo>
                  <a:cubicBezTo>
                    <a:pt x="112" y="53"/>
                    <a:pt x="109" y="54"/>
                    <a:pt x="108" y="49"/>
                  </a:cubicBezTo>
                  <a:cubicBezTo>
                    <a:pt x="107" y="43"/>
                    <a:pt x="111" y="41"/>
                    <a:pt x="109" y="35"/>
                  </a:cubicBezTo>
                  <a:cubicBezTo>
                    <a:pt x="107" y="27"/>
                    <a:pt x="101" y="25"/>
                    <a:pt x="100" y="21"/>
                  </a:cubicBezTo>
                  <a:cubicBezTo>
                    <a:pt x="99" y="16"/>
                    <a:pt x="101" y="15"/>
                    <a:pt x="99" y="10"/>
                  </a:cubicBezTo>
                  <a:cubicBezTo>
                    <a:pt x="95" y="0"/>
                    <a:pt x="87" y="0"/>
                    <a:pt x="74" y="0"/>
                  </a:cubicBezTo>
                  <a:cubicBezTo>
                    <a:pt x="61" y="0"/>
                    <a:pt x="53" y="0"/>
                    <a:pt x="43" y="0"/>
                  </a:cubicBezTo>
                  <a:cubicBezTo>
                    <a:pt x="25" y="0"/>
                    <a:pt x="20" y="16"/>
                    <a:pt x="6" y="16"/>
                  </a:cubicBezTo>
                  <a:cubicBezTo>
                    <a:pt x="4" y="16"/>
                    <a:pt x="2" y="16"/>
                    <a:pt x="0" y="16"/>
                  </a:cubicBezTo>
                  <a:cubicBezTo>
                    <a:pt x="0" y="94"/>
                    <a:pt x="0" y="94"/>
                    <a:pt x="0" y="94"/>
                  </a:cubicBezTo>
                  <a:cubicBezTo>
                    <a:pt x="8" y="97"/>
                    <a:pt x="16" y="101"/>
                    <a:pt x="22" y="107"/>
                  </a:cubicBezTo>
                  <a:cubicBezTo>
                    <a:pt x="35" y="121"/>
                    <a:pt x="39" y="130"/>
                    <a:pt x="43"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
            <p:cNvSpPr>
              <a:spLocks noChangeArrowheads="1"/>
            </p:cNvSpPr>
            <p:nvPr/>
          </p:nvSpPr>
          <p:spPr bwMode="auto">
            <a:xfrm>
              <a:off x="2808202" y="2023704"/>
              <a:ext cx="81659" cy="3086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Freeform 7"/>
          <p:cNvSpPr>
            <a:spLocks noChangeAspect="1"/>
          </p:cNvSpPr>
          <p:nvPr/>
        </p:nvSpPr>
        <p:spPr bwMode="auto">
          <a:xfrm>
            <a:off x="2536438" y="2349827"/>
            <a:ext cx="1980000" cy="312774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9" h="15089">
                <a:moveTo>
                  <a:pt x="8066" y="0"/>
                </a:moveTo>
                <a:cubicBezTo>
                  <a:pt x="7886" y="1474"/>
                  <a:pt x="6582" y="2605"/>
                  <a:pt x="4993" y="2605"/>
                </a:cubicBezTo>
                <a:cubicBezTo>
                  <a:pt x="3418" y="2605"/>
                  <a:pt x="2114" y="1474"/>
                  <a:pt x="1934" y="0"/>
                </a:cubicBezTo>
                <a:lnTo>
                  <a:pt x="0" y="0"/>
                </a:lnTo>
                <a:cubicBezTo>
                  <a:pt x="1" y="3883"/>
                  <a:pt x="1" y="11197"/>
                  <a:pt x="2" y="15080"/>
                </a:cubicBezTo>
                <a:lnTo>
                  <a:pt x="10009" y="15089"/>
                </a:lnTo>
                <a:cubicBezTo>
                  <a:pt x="9996" y="11556"/>
                  <a:pt x="10013" y="3533"/>
                  <a:pt x="10000" y="0"/>
                </a:cubicBezTo>
                <a:lnTo>
                  <a:pt x="8066" y="0"/>
                </a:lnTo>
                <a:close/>
              </a:path>
            </a:pathLst>
          </a:custGeom>
          <a:solidFill>
            <a:schemeClr val="accent4"/>
          </a:solidFill>
          <a:ln w="12700">
            <a:noFill/>
          </a:ln>
          <a:extLst/>
        </p:spPr>
        <p:txBody>
          <a:bodyPr vert="horz" wrap="square" lIns="108000" tIns="792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Amazon AWS overview</a:t>
            </a:r>
          </a:p>
        </p:txBody>
      </p:sp>
      <p:sp>
        <p:nvSpPr>
          <p:cNvPr id="59" name="Freeform 7"/>
          <p:cNvSpPr>
            <a:spLocks noChangeAspect="1"/>
          </p:cNvSpPr>
          <p:nvPr/>
        </p:nvSpPr>
        <p:spPr bwMode="auto">
          <a:xfrm>
            <a:off x="4626927" y="2349827"/>
            <a:ext cx="1980000" cy="312774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9" h="15089">
                <a:moveTo>
                  <a:pt x="8066" y="0"/>
                </a:moveTo>
                <a:cubicBezTo>
                  <a:pt x="7886" y="1474"/>
                  <a:pt x="6582" y="2605"/>
                  <a:pt x="4993" y="2605"/>
                </a:cubicBezTo>
                <a:cubicBezTo>
                  <a:pt x="3418" y="2605"/>
                  <a:pt x="2114" y="1474"/>
                  <a:pt x="1934" y="0"/>
                </a:cubicBezTo>
                <a:lnTo>
                  <a:pt x="0" y="0"/>
                </a:lnTo>
                <a:cubicBezTo>
                  <a:pt x="1" y="3883"/>
                  <a:pt x="1" y="11197"/>
                  <a:pt x="2" y="15080"/>
                </a:cubicBezTo>
                <a:lnTo>
                  <a:pt x="10009" y="15089"/>
                </a:lnTo>
                <a:cubicBezTo>
                  <a:pt x="9996" y="11556"/>
                  <a:pt x="10013" y="3533"/>
                  <a:pt x="10000" y="0"/>
                </a:cubicBezTo>
                <a:lnTo>
                  <a:pt x="8066" y="0"/>
                </a:lnTo>
                <a:close/>
              </a:path>
            </a:pathLst>
          </a:custGeom>
          <a:solidFill>
            <a:schemeClr val="accent4"/>
          </a:solidFill>
          <a:ln w="12700">
            <a:noFill/>
          </a:ln>
          <a:extLst/>
        </p:spPr>
        <p:txBody>
          <a:bodyPr vert="horz" wrap="square" lIns="108000" tIns="792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Three key tools types:</a:t>
            </a:r>
          </a:p>
          <a:p>
            <a:pPr marL="152400" indent="-152400">
              <a:spcAft>
                <a:spcPts val="300"/>
              </a:spcAft>
              <a:buFont typeface="Arial" panose="020B0604020202020204" pitchFamily="34" charset="0"/>
              <a:buChar char="•"/>
            </a:pPr>
            <a:r>
              <a:rPr lang="en-US" sz="1400" dirty="0">
                <a:solidFill>
                  <a:schemeClr val="tx2"/>
                </a:solidFill>
              </a:rPr>
              <a:t>SCM</a:t>
            </a:r>
          </a:p>
          <a:p>
            <a:pPr marL="152400" indent="-152400">
              <a:spcAft>
                <a:spcPts val="300"/>
              </a:spcAft>
              <a:buFont typeface="Arial" panose="020B0604020202020204" pitchFamily="34" charset="0"/>
              <a:buChar char="•"/>
            </a:pPr>
            <a:r>
              <a:rPr lang="en-US" sz="1400" dirty="0">
                <a:solidFill>
                  <a:schemeClr val="tx2"/>
                </a:solidFill>
              </a:rPr>
              <a:t>Build &amp; Release Orchestration</a:t>
            </a:r>
          </a:p>
          <a:p>
            <a:pPr marL="152400" indent="-152400">
              <a:spcAft>
                <a:spcPts val="300"/>
              </a:spcAft>
              <a:buFont typeface="Arial" panose="020B0604020202020204" pitchFamily="34" charset="0"/>
              <a:buChar char="•"/>
            </a:pPr>
            <a:r>
              <a:rPr lang="en-US" sz="1400" dirty="0">
                <a:solidFill>
                  <a:schemeClr val="tx2"/>
                </a:solidFill>
              </a:rPr>
              <a:t>Automated QA</a:t>
            </a:r>
          </a:p>
        </p:txBody>
      </p:sp>
      <p:sp>
        <p:nvSpPr>
          <p:cNvPr id="60" name="Freeform 7"/>
          <p:cNvSpPr>
            <a:spLocks noChangeAspect="1"/>
          </p:cNvSpPr>
          <p:nvPr/>
        </p:nvSpPr>
        <p:spPr bwMode="auto">
          <a:xfrm>
            <a:off x="6712584" y="2349827"/>
            <a:ext cx="1980000" cy="3127745"/>
          </a:xfrm>
          <a:custGeom>
            <a:avLst/>
            <a:gdLst>
              <a:gd name="T0" fmla="*/ 538 w 667"/>
              <a:gd name="T1" fmla="*/ 0 h 835"/>
              <a:gd name="T2" fmla="*/ 333 w 667"/>
              <a:gd name="T3" fmla="*/ 182 h 835"/>
              <a:gd name="T4" fmla="*/ 129 w 667"/>
              <a:gd name="T5" fmla="*/ 0 h 835"/>
              <a:gd name="T6" fmla="*/ 0 w 667"/>
              <a:gd name="T7" fmla="*/ 0 h 835"/>
              <a:gd name="T8" fmla="*/ 0 w 667"/>
              <a:gd name="T9" fmla="*/ 835 h 835"/>
              <a:gd name="T10" fmla="*/ 667 w 667"/>
              <a:gd name="T11" fmla="*/ 835 h 835"/>
              <a:gd name="T12" fmla="*/ 667 w 667"/>
              <a:gd name="T13" fmla="*/ 0 h 835"/>
              <a:gd name="T14" fmla="*/ 538 w 667"/>
              <a:gd name="T15" fmla="*/ 0 h 835"/>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10000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10000"/>
              <a:gd name="connsiteX1" fmla="*/ 4993 w 10000"/>
              <a:gd name="connsiteY1" fmla="*/ 2180 h 10000"/>
              <a:gd name="connsiteX2" fmla="*/ 1934 w 10000"/>
              <a:gd name="connsiteY2" fmla="*/ 0 h 10000"/>
              <a:gd name="connsiteX3" fmla="*/ 0 w 10000"/>
              <a:gd name="connsiteY3" fmla="*/ 0 h 10000"/>
              <a:gd name="connsiteX4" fmla="*/ 0 w 10000"/>
              <a:gd name="connsiteY4" fmla="*/ 10000 h 10000"/>
              <a:gd name="connsiteX5" fmla="*/ 10000 w 10000"/>
              <a:gd name="connsiteY5" fmla="*/ 8308 h 10000"/>
              <a:gd name="connsiteX6" fmla="*/ 10000 w 10000"/>
              <a:gd name="connsiteY6" fmla="*/ 0 h 10000"/>
              <a:gd name="connsiteX7" fmla="*/ 8066 w 10000"/>
              <a:gd name="connsiteY7" fmla="*/ 0 h 10000"/>
              <a:gd name="connsiteX0" fmla="*/ 8066 w 10000"/>
              <a:gd name="connsiteY0" fmla="*/ 0 h 8370"/>
              <a:gd name="connsiteX1" fmla="*/ 4993 w 10000"/>
              <a:gd name="connsiteY1" fmla="*/ 2180 h 8370"/>
              <a:gd name="connsiteX2" fmla="*/ 1934 w 10000"/>
              <a:gd name="connsiteY2" fmla="*/ 0 h 8370"/>
              <a:gd name="connsiteX3" fmla="*/ 0 w 10000"/>
              <a:gd name="connsiteY3" fmla="*/ 0 h 8370"/>
              <a:gd name="connsiteX4" fmla="*/ 0 w 10000"/>
              <a:gd name="connsiteY4" fmla="*/ 8370 h 8370"/>
              <a:gd name="connsiteX5" fmla="*/ 10000 w 10000"/>
              <a:gd name="connsiteY5" fmla="*/ 8308 h 8370"/>
              <a:gd name="connsiteX6" fmla="*/ 10000 w 10000"/>
              <a:gd name="connsiteY6" fmla="*/ 0 h 8370"/>
              <a:gd name="connsiteX7" fmla="*/ 8066 w 10000"/>
              <a:gd name="connsiteY7" fmla="*/ 0 h 8370"/>
              <a:gd name="connsiteX0" fmla="*/ 8066 w 10039"/>
              <a:gd name="connsiteY0" fmla="*/ 0 h 10600"/>
              <a:gd name="connsiteX1" fmla="*/ 4993 w 10039"/>
              <a:gd name="connsiteY1" fmla="*/ 2605 h 10600"/>
              <a:gd name="connsiteX2" fmla="*/ 1934 w 10039"/>
              <a:gd name="connsiteY2" fmla="*/ 0 h 10600"/>
              <a:gd name="connsiteX3" fmla="*/ 0 w 10039"/>
              <a:gd name="connsiteY3" fmla="*/ 0 h 10600"/>
              <a:gd name="connsiteX4" fmla="*/ 0 w 10039"/>
              <a:gd name="connsiteY4" fmla="*/ 10000 h 10600"/>
              <a:gd name="connsiteX5" fmla="*/ 10039 w 10039"/>
              <a:gd name="connsiteY5" fmla="*/ 10600 h 10600"/>
              <a:gd name="connsiteX6" fmla="*/ 10000 w 10039"/>
              <a:gd name="connsiteY6" fmla="*/ 0 h 10600"/>
              <a:gd name="connsiteX7" fmla="*/ 8066 w 10039"/>
              <a:gd name="connsiteY7" fmla="*/ 0 h 10600"/>
              <a:gd name="connsiteX0" fmla="*/ 8105 w 10078"/>
              <a:gd name="connsiteY0" fmla="*/ 0 h 10600"/>
              <a:gd name="connsiteX1" fmla="*/ 5032 w 10078"/>
              <a:gd name="connsiteY1" fmla="*/ 2605 h 10600"/>
              <a:gd name="connsiteX2" fmla="*/ 1973 w 10078"/>
              <a:gd name="connsiteY2" fmla="*/ 0 h 10600"/>
              <a:gd name="connsiteX3" fmla="*/ 39 w 10078"/>
              <a:gd name="connsiteY3" fmla="*/ 0 h 10600"/>
              <a:gd name="connsiteX4" fmla="*/ 0 w 10078"/>
              <a:gd name="connsiteY4" fmla="*/ 10599 h 10600"/>
              <a:gd name="connsiteX5" fmla="*/ 10078 w 10078"/>
              <a:gd name="connsiteY5" fmla="*/ 10600 h 10600"/>
              <a:gd name="connsiteX6" fmla="*/ 10039 w 10078"/>
              <a:gd name="connsiteY6" fmla="*/ 0 h 10600"/>
              <a:gd name="connsiteX7" fmla="*/ 8105 w 10078"/>
              <a:gd name="connsiteY7" fmla="*/ 0 h 10600"/>
              <a:gd name="connsiteX0" fmla="*/ 8105 w 10048"/>
              <a:gd name="connsiteY0" fmla="*/ 0 h 11658"/>
              <a:gd name="connsiteX1" fmla="*/ 5032 w 10048"/>
              <a:gd name="connsiteY1" fmla="*/ 2605 h 11658"/>
              <a:gd name="connsiteX2" fmla="*/ 1973 w 10048"/>
              <a:gd name="connsiteY2" fmla="*/ 0 h 11658"/>
              <a:gd name="connsiteX3" fmla="*/ 39 w 10048"/>
              <a:gd name="connsiteY3" fmla="*/ 0 h 11658"/>
              <a:gd name="connsiteX4" fmla="*/ 0 w 10048"/>
              <a:gd name="connsiteY4" fmla="*/ 10599 h 11658"/>
              <a:gd name="connsiteX5" fmla="*/ 10048 w 10048"/>
              <a:gd name="connsiteY5" fmla="*/ 11658 h 11658"/>
              <a:gd name="connsiteX6" fmla="*/ 10039 w 10048"/>
              <a:gd name="connsiteY6" fmla="*/ 0 h 11658"/>
              <a:gd name="connsiteX7" fmla="*/ 8105 w 1004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514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85"/>
              <a:gd name="connsiteX1" fmla="*/ 5002 w 10018"/>
              <a:gd name="connsiteY1" fmla="*/ 2605 h 11685"/>
              <a:gd name="connsiteX2" fmla="*/ 1943 w 10018"/>
              <a:gd name="connsiteY2" fmla="*/ 0 h 11685"/>
              <a:gd name="connsiteX3" fmla="*/ 9 w 10018"/>
              <a:gd name="connsiteY3" fmla="*/ 0 h 11685"/>
              <a:gd name="connsiteX4" fmla="*/ 0 w 10018"/>
              <a:gd name="connsiteY4" fmla="*/ 11685 h 11685"/>
              <a:gd name="connsiteX5" fmla="*/ 10018 w 10018"/>
              <a:gd name="connsiteY5" fmla="*/ 11658 h 11685"/>
              <a:gd name="connsiteX6" fmla="*/ 10009 w 10018"/>
              <a:gd name="connsiteY6" fmla="*/ 0 h 11685"/>
              <a:gd name="connsiteX7" fmla="*/ 8075 w 10018"/>
              <a:gd name="connsiteY7" fmla="*/ 0 h 11685"/>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75 w 10018"/>
              <a:gd name="connsiteY0" fmla="*/ 0 h 11658"/>
              <a:gd name="connsiteX1" fmla="*/ 5002 w 10018"/>
              <a:gd name="connsiteY1" fmla="*/ 2605 h 11658"/>
              <a:gd name="connsiteX2" fmla="*/ 1943 w 10018"/>
              <a:gd name="connsiteY2" fmla="*/ 0 h 11658"/>
              <a:gd name="connsiteX3" fmla="*/ 9 w 10018"/>
              <a:gd name="connsiteY3" fmla="*/ 0 h 11658"/>
              <a:gd name="connsiteX4" fmla="*/ 0 w 10018"/>
              <a:gd name="connsiteY4" fmla="*/ 11628 h 11658"/>
              <a:gd name="connsiteX5" fmla="*/ 10018 w 10018"/>
              <a:gd name="connsiteY5" fmla="*/ 11658 h 11658"/>
              <a:gd name="connsiteX6" fmla="*/ 10009 w 10018"/>
              <a:gd name="connsiteY6" fmla="*/ 0 h 11658"/>
              <a:gd name="connsiteX7" fmla="*/ 8075 w 10018"/>
              <a:gd name="connsiteY7" fmla="*/ 0 h 11658"/>
              <a:gd name="connsiteX0" fmla="*/ 8066 w 10009"/>
              <a:gd name="connsiteY0" fmla="*/ 0 h 11658"/>
              <a:gd name="connsiteX1" fmla="*/ 4993 w 10009"/>
              <a:gd name="connsiteY1" fmla="*/ 2605 h 11658"/>
              <a:gd name="connsiteX2" fmla="*/ 1934 w 10009"/>
              <a:gd name="connsiteY2" fmla="*/ 0 h 11658"/>
              <a:gd name="connsiteX3" fmla="*/ 0 w 10009"/>
              <a:gd name="connsiteY3" fmla="*/ 0 h 11658"/>
              <a:gd name="connsiteX4" fmla="*/ 2 w 10009"/>
              <a:gd name="connsiteY4" fmla="*/ 11649 h 11658"/>
              <a:gd name="connsiteX5" fmla="*/ 10009 w 10009"/>
              <a:gd name="connsiteY5" fmla="*/ 11658 h 11658"/>
              <a:gd name="connsiteX6" fmla="*/ 10000 w 10009"/>
              <a:gd name="connsiteY6" fmla="*/ 0 h 11658"/>
              <a:gd name="connsiteX7" fmla="*/ 8066 w 10009"/>
              <a:gd name="connsiteY7" fmla="*/ 0 h 11658"/>
              <a:gd name="connsiteX0" fmla="*/ 8066 w 10009"/>
              <a:gd name="connsiteY0" fmla="*/ 0 h 15080"/>
              <a:gd name="connsiteX1" fmla="*/ 4993 w 10009"/>
              <a:gd name="connsiteY1" fmla="*/ 2605 h 15080"/>
              <a:gd name="connsiteX2" fmla="*/ 1934 w 10009"/>
              <a:gd name="connsiteY2" fmla="*/ 0 h 15080"/>
              <a:gd name="connsiteX3" fmla="*/ 0 w 10009"/>
              <a:gd name="connsiteY3" fmla="*/ 0 h 15080"/>
              <a:gd name="connsiteX4" fmla="*/ 2 w 10009"/>
              <a:gd name="connsiteY4" fmla="*/ 15080 h 15080"/>
              <a:gd name="connsiteX5" fmla="*/ 10009 w 10009"/>
              <a:gd name="connsiteY5" fmla="*/ 11658 h 15080"/>
              <a:gd name="connsiteX6" fmla="*/ 10000 w 10009"/>
              <a:gd name="connsiteY6" fmla="*/ 0 h 15080"/>
              <a:gd name="connsiteX7" fmla="*/ 8066 w 10009"/>
              <a:gd name="connsiteY7" fmla="*/ 0 h 15080"/>
              <a:gd name="connsiteX0" fmla="*/ 8066 w 10002"/>
              <a:gd name="connsiteY0" fmla="*/ 0 h 15089"/>
              <a:gd name="connsiteX1" fmla="*/ 4993 w 10002"/>
              <a:gd name="connsiteY1" fmla="*/ 2605 h 15089"/>
              <a:gd name="connsiteX2" fmla="*/ 1934 w 10002"/>
              <a:gd name="connsiteY2" fmla="*/ 0 h 15089"/>
              <a:gd name="connsiteX3" fmla="*/ 0 w 10002"/>
              <a:gd name="connsiteY3" fmla="*/ 0 h 15089"/>
              <a:gd name="connsiteX4" fmla="*/ 2 w 10002"/>
              <a:gd name="connsiteY4" fmla="*/ 15080 h 15089"/>
              <a:gd name="connsiteX5" fmla="*/ 9977 w 10002"/>
              <a:gd name="connsiteY5" fmla="*/ 15089 h 15089"/>
              <a:gd name="connsiteX6" fmla="*/ 10000 w 10002"/>
              <a:gd name="connsiteY6" fmla="*/ 0 h 15089"/>
              <a:gd name="connsiteX7" fmla="*/ 8066 w 10002"/>
              <a:gd name="connsiteY7" fmla="*/ 0 h 15089"/>
              <a:gd name="connsiteX0" fmla="*/ 8066 w 10001"/>
              <a:gd name="connsiteY0" fmla="*/ 0 h 15120"/>
              <a:gd name="connsiteX1" fmla="*/ 4993 w 10001"/>
              <a:gd name="connsiteY1" fmla="*/ 2605 h 15120"/>
              <a:gd name="connsiteX2" fmla="*/ 1934 w 10001"/>
              <a:gd name="connsiteY2" fmla="*/ 0 h 15120"/>
              <a:gd name="connsiteX3" fmla="*/ 0 w 10001"/>
              <a:gd name="connsiteY3" fmla="*/ 0 h 15120"/>
              <a:gd name="connsiteX4" fmla="*/ 2 w 10001"/>
              <a:gd name="connsiteY4" fmla="*/ 15080 h 15120"/>
              <a:gd name="connsiteX5" fmla="*/ 9913 w 10001"/>
              <a:gd name="connsiteY5" fmla="*/ 15120 h 15120"/>
              <a:gd name="connsiteX6" fmla="*/ 10000 w 10001"/>
              <a:gd name="connsiteY6" fmla="*/ 0 h 15120"/>
              <a:gd name="connsiteX7" fmla="*/ 8066 w 10001"/>
              <a:gd name="connsiteY7" fmla="*/ 0 h 15120"/>
              <a:gd name="connsiteX0" fmla="*/ 8066 w 10009"/>
              <a:gd name="connsiteY0" fmla="*/ 0 h 15089"/>
              <a:gd name="connsiteX1" fmla="*/ 4993 w 10009"/>
              <a:gd name="connsiteY1" fmla="*/ 2605 h 15089"/>
              <a:gd name="connsiteX2" fmla="*/ 1934 w 10009"/>
              <a:gd name="connsiteY2" fmla="*/ 0 h 15089"/>
              <a:gd name="connsiteX3" fmla="*/ 0 w 10009"/>
              <a:gd name="connsiteY3" fmla="*/ 0 h 15089"/>
              <a:gd name="connsiteX4" fmla="*/ 2 w 10009"/>
              <a:gd name="connsiteY4" fmla="*/ 15080 h 15089"/>
              <a:gd name="connsiteX5" fmla="*/ 10009 w 10009"/>
              <a:gd name="connsiteY5" fmla="*/ 15089 h 15089"/>
              <a:gd name="connsiteX6" fmla="*/ 10000 w 10009"/>
              <a:gd name="connsiteY6" fmla="*/ 0 h 15089"/>
              <a:gd name="connsiteX7" fmla="*/ 8066 w 10009"/>
              <a:gd name="connsiteY7" fmla="*/ 0 h 1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9" h="15089">
                <a:moveTo>
                  <a:pt x="8066" y="0"/>
                </a:moveTo>
                <a:cubicBezTo>
                  <a:pt x="7886" y="1474"/>
                  <a:pt x="6582" y="2605"/>
                  <a:pt x="4993" y="2605"/>
                </a:cubicBezTo>
                <a:cubicBezTo>
                  <a:pt x="3418" y="2605"/>
                  <a:pt x="2114" y="1474"/>
                  <a:pt x="1934" y="0"/>
                </a:cubicBezTo>
                <a:lnTo>
                  <a:pt x="0" y="0"/>
                </a:lnTo>
                <a:cubicBezTo>
                  <a:pt x="1" y="3883"/>
                  <a:pt x="1" y="11197"/>
                  <a:pt x="2" y="15080"/>
                </a:cubicBezTo>
                <a:lnTo>
                  <a:pt x="10009" y="15089"/>
                </a:lnTo>
                <a:cubicBezTo>
                  <a:pt x="9996" y="11556"/>
                  <a:pt x="10013" y="3533"/>
                  <a:pt x="10000" y="0"/>
                </a:cubicBezTo>
                <a:lnTo>
                  <a:pt x="8066" y="0"/>
                </a:lnTo>
                <a:close/>
              </a:path>
            </a:pathLst>
          </a:custGeom>
          <a:solidFill>
            <a:schemeClr val="accent4"/>
          </a:solidFill>
          <a:ln w="12700">
            <a:noFill/>
          </a:ln>
          <a:extLst/>
        </p:spPr>
        <p:txBody>
          <a:bodyPr vert="horz" wrap="square" lIns="108000" tIns="792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Stood up project tooling environment using </a:t>
            </a:r>
            <a:r>
              <a:rPr lang="en-US" sz="1600" dirty="0" err="1">
                <a:solidFill>
                  <a:schemeClr val="accent5"/>
                </a:solidFill>
              </a:rPr>
              <a:t>CloudFormation</a:t>
            </a:r>
            <a:r>
              <a:rPr lang="en-US" sz="1600" dirty="0">
                <a:solidFill>
                  <a:schemeClr val="accent5"/>
                </a:solidFill>
              </a:rPr>
              <a:t> from provided DevOps Academy assets.</a:t>
            </a:r>
          </a:p>
        </p:txBody>
      </p:sp>
    </p:spTree>
    <p:extLst>
      <p:ext uri="{BB962C8B-B14F-4D97-AF65-F5344CB8AC3E}">
        <p14:creationId xmlns:p14="http://schemas.microsoft.com/office/powerpoint/2010/main" val="880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0" name="Rectangle 9"/>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ctrTitle"/>
          </p:nvPr>
        </p:nvSpPr>
        <p:spPr>
          <a:xfrm>
            <a:off x="455613" y="3231692"/>
            <a:ext cx="8232775" cy="1161492"/>
          </a:xfrm>
        </p:spPr>
        <p:txBody>
          <a:bodyPr/>
          <a:lstStyle/>
          <a:p>
            <a:r>
              <a:rPr lang="en-US" altLang="en-US" dirty="0"/>
              <a:t>OBSERVATION </a:t>
            </a:r>
            <a:br>
              <a:rPr lang="en-US" altLang="en-US" dirty="0"/>
            </a:br>
            <a:r>
              <a:rPr lang="en-US" altLang="en-US" dirty="0"/>
              <a:t>AND DISCUSSION</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28</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 name="Group 35"/>
          <p:cNvGrpSpPr>
            <a:grpSpLocks noChangeAspect="1"/>
          </p:cNvGrpSpPr>
          <p:nvPr/>
        </p:nvGrpSpPr>
        <p:grpSpPr bwMode="auto">
          <a:xfrm>
            <a:off x="726641" y="2284209"/>
            <a:ext cx="441591" cy="468000"/>
            <a:chOff x="1353" y="2052"/>
            <a:chExt cx="1739" cy="1843"/>
          </a:xfrm>
          <a:solidFill>
            <a:schemeClr val="bg1"/>
          </a:solidFill>
        </p:grpSpPr>
        <p:sp>
          <p:nvSpPr>
            <p:cNvPr id="18" name="Freeform 36"/>
            <p:cNvSpPr>
              <a:spLocks/>
            </p:cNvSpPr>
            <p:nvPr/>
          </p:nvSpPr>
          <p:spPr bwMode="auto">
            <a:xfrm>
              <a:off x="1353" y="3715"/>
              <a:ext cx="494" cy="180"/>
            </a:xfrm>
            <a:custGeom>
              <a:avLst/>
              <a:gdLst>
                <a:gd name="T0" fmla="*/ 209 w 209"/>
                <a:gd name="T1" fmla="*/ 76 h 76"/>
                <a:gd name="T2" fmla="*/ 209 w 209"/>
                <a:gd name="T3" fmla="*/ 30 h 76"/>
                <a:gd name="T4" fmla="*/ 189 w 209"/>
                <a:gd name="T5" fmla="*/ 11 h 76"/>
                <a:gd name="T6" fmla="*/ 103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3" y="0"/>
                    <a:pt x="103" y="0"/>
                    <a:pt x="103"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19" name="Freeform 37"/>
            <p:cNvSpPr>
              <a:spLocks/>
            </p:cNvSpPr>
            <p:nvPr/>
          </p:nvSpPr>
          <p:spPr bwMode="auto">
            <a:xfrm>
              <a:off x="1438" y="3321"/>
              <a:ext cx="322" cy="418"/>
            </a:xfrm>
            <a:custGeom>
              <a:avLst/>
              <a:gdLst>
                <a:gd name="T0" fmla="*/ 128 w 136"/>
                <a:gd name="T1" fmla="*/ 68 h 177"/>
                <a:gd name="T2" fmla="*/ 68 w 136"/>
                <a:gd name="T3" fmla="*/ 0 h 177"/>
                <a:gd name="T4" fmla="*/ 8 w 136"/>
                <a:gd name="T5" fmla="*/ 68 h 177"/>
                <a:gd name="T6" fmla="*/ 0 w 136"/>
                <a:gd name="T7" fmla="*/ 77 h 177"/>
                <a:gd name="T8" fmla="*/ 0 w 136"/>
                <a:gd name="T9" fmla="*/ 94 h 177"/>
                <a:gd name="T10" fmla="*/ 9 w 136"/>
                <a:gd name="T11" fmla="*/ 103 h 177"/>
                <a:gd name="T12" fmla="*/ 11 w 136"/>
                <a:gd name="T13" fmla="*/ 103 h 177"/>
                <a:gd name="T14" fmla="*/ 34 w 136"/>
                <a:gd name="T15" fmla="*/ 145 h 177"/>
                <a:gd name="T16" fmla="*/ 34 w 136"/>
                <a:gd name="T17" fmla="*/ 171 h 177"/>
                <a:gd name="T18" fmla="*/ 68 w 136"/>
                <a:gd name="T19" fmla="*/ 177 h 177"/>
                <a:gd name="T20" fmla="*/ 102 w 136"/>
                <a:gd name="T21" fmla="*/ 171 h 177"/>
                <a:gd name="T22" fmla="*/ 102 w 136"/>
                <a:gd name="T23" fmla="*/ 145 h 177"/>
                <a:gd name="T24" fmla="*/ 126 w 136"/>
                <a:gd name="T25" fmla="*/ 103 h 177"/>
                <a:gd name="T26" fmla="*/ 127 w 136"/>
                <a:gd name="T27" fmla="*/ 103 h 177"/>
                <a:gd name="T28" fmla="*/ 136 w 136"/>
                <a:gd name="T29" fmla="*/ 94 h 177"/>
                <a:gd name="T30" fmla="*/ 136 w 136"/>
                <a:gd name="T31" fmla="*/ 77 h 177"/>
                <a:gd name="T32" fmla="*/ 128 w 136"/>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77">
                  <a:moveTo>
                    <a:pt x="128" y="68"/>
                  </a:moveTo>
                  <a:cubicBezTo>
                    <a:pt x="126" y="29"/>
                    <a:pt x="111" y="0"/>
                    <a:pt x="68" y="0"/>
                  </a:cubicBezTo>
                  <a:cubicBezTo>
                    <a:pt x="26" y="0"/>
                    <a:pt x="11" y="29"/>
                    <a:pt x="8"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4" y="175"/>
                    <a:pt x="56" y="177"/>
                    <a:pt x="68" y="177"/>
                  </a:cubicBezTo>
                  <a:cubicBezTo>
                    <a:pt x="80" y="177"/>
                    <a:pt x="92" y="175"/>
                    <a:pt x="102" y="171"/>
                  </a:cubicBezTo>
                  <a:cubicBezTo>
                    <a:pt x="102" y="145"/>
                    <a:pt x="102" y="145"/>
                    <a:pt x="102" y="145"/>
                  </a:cubicBezTo>
                  <a:cubicBezTo>
                    <a:pt x="113" y="135"/>
                    <a:pt x="122" y="121"/>
                    <a:pt x="126" y="103"/>
                  </a:cubicBezTo>
                  <a:cubicBezTo>
                    <a:pt x="126" y="103"/>
                    <a:pt x="127" y="103"/>
                    <a:pt x="127" y="103"/>
                  </a:cubicBezTo>
                  <a:cubicBezTo>
                    <a:pt x="132" y="103"/>
                    <a:pt x="136" y="99"/>
                    <a:pt x="136" y="94"/>
                  </a:cubicBezTo>
                  <a:cubicBezTo>
                    <a:pt x="136" y="77"/>
                    <a:pt x="136" y="77"/>
                    <a:pt x="136" y="77"/>
                  </a:cubicBezTo>
                  <a:cubicBezTo>
                    <a:pt x="136"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0" name="Freeform 38"/>
            <p:cNvSpPr>
              <a:spLocks/>
            </p:cNvSpPr>
            <p:nvPr/>
          </p:nvSpPr>
          <p:spPr bwMode="auto">
            <a:xfrm>
              <a:off x="1977" y="3715"/>
              <a:ext cx="493" cy="180"/>
            </a:xfrm>
            <a:custGeom>
              <a:avLst/>
              <a:gdLst>
                <a:gd name="T0" fmla="*/ 209 w 209"/>
                <a:gd name="T1" fmla="*/ 76 h 76"/>
                <a:gd name="T2" fmla="*/ 209 w 209"/>
                <a:gd name="T3" fmla="*/ 30 h 76"/>
                <a:gd name="T4" fmla="*/ 188 w 209"/>
                <a:gd name="T5" fmla="*/ 11 h 76"/>
                <a:gd name="T6" fmla="*/ 103 w 209"/>
                <a:gd name="T7" fmla="*/ 0 h 76"/>
                <a:gd name="T8" fmla="*/ 20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8" y="11"/>
                  </a:cubicBezTo>
                  <a:cubicBezTo>
                    <a:pt x="103" y="0"/>
                    <a:pt x="103" y="0"/>
                    <a:pt x="103" y="0"/>
                  </a:cubicBezTo>
                  <a:cubicBezTo>
                    <a:pt x="20" y="11"/>
                    <a:pt x="20" y="11"/>
                    <a:pt x="20" y="11"/>
                  </a:cubicBezTo>
                  <a:cubicBezTo>
                    <a:pt x="9"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1" name="Freeform 39"/>
            <p:cNvSpPr>
              <a:spLocks/>
            </p:cNvSpPr>
            <p:nvPr/>
          </p:nvSpPr>
          <p:spPr bwMode="auto">
            <a:xfrm>
              <a:off x="2059" y="3321"/>
              <a:ext cx="324" cy="418"/>
            </a:xfrm>
            <a:custGeom>
              <a:avLst/>
              <a:gdLst>
                <a:gd name="T0" fmla="*/ 129 w 137"/>
                <a:gd name="T1" fmla="*/ 68 h 177"/>
                <a:gd name="T2" fmla="*/ 69 w 137"/>
                <a:gd name="T3" fmla="*/ 0 h 177"/>
                <a:gd name="T4" fmla="*/ 9 w 137"/>
                <a:gd name="T5" fmla="*/ 68 h 177"/>
                <a:gd name="T6" fmla="*/ 0 w 137"/>
                <a:gd name="T7" fmla="*/ 77 h 177"/>
                <a:gd name="T8" fmla="*/ 0 w 137"/>
                <a:gd name="T9" fmla="*/ 94 h 177"/>
                <a:gd name="T10" fmla="*/ 10 w 137"/>
                <a:gd name="T11" fmla="*/ 103 h 177"/>
                <a:gd name="T12" fmla="*/ 11 w 137"/>
                <a:gd name="T13" fmla="*/ 103 h 177"/>
                <a:gd name="T14" fmla="*/ 34 w 137"/>
                <a:gd name="T15" fmla="*/ 145 h 177"/>
                <a:gd name="T16" fmla="*/ 34 w 137"/>
                <a:gd name="T17" fmla="*/ 171 h 177"/>
                <a:gd name="T18" fmla="*/ 69 w 137"/>
                <a:gd name="T19" fmla="*/ 177 h 177"/>
                <a:gd name="T20" fmla="*/ 103 w 137"/>
                <a:gd name="T21" fmla="*/ 171 h 177"/>
                <a:gd name="T22" fmla="*/ 103 w 137"/>
                <a:gd name="T23" fmla="*/ 145 h 177"/>
                <a:gd name="T24" fmla="*/ 126 w 137"/>
                <a:gd name="T25" fmla="*/ 103 h 177"/>
                <a:gd name="T26" fmla="*/ 128 w 137"/>
                <a:gd name="T27" fmla="*/ 103 h 177"/>
                <a:gd name="T28" fmla="*/ 137 w 137"/>
                <a:gd name="T29" fmla="*/ 94 h 177"/>
                <a:gd name="T30" fmla="*/ 137 w 137"/>
                <a:gd name="T31" fmla="*/ 77 h 177"/>
                <a:gd name="T32" fmla="*/ 129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9" y="68"/>
                  </a:moveTo>
                  <a:cubicBezTo>
                    <a:pt x="126" y="29"/>
                    <a:pt x="111" y="0"/>
                    <a:pt x="69" y="0"/>
                  </a:cubicBezTo>
                  <a:cubicBezTo>
                    <a:pt x="26" y="0"/>
                    <a:pt x="11" y="29"/>
                    <a:pt x="9" y="68"/>
                  </a:cubicBezTo>
                  <a:cubicBezTo>
                    <a:pt x="4" y="68"/>
                    <a:pt x="0" y="72"/>
                    <a:pt x="0" y="77"/>
                  </a:cubicBezTo>
                  <a:cubicBezTo>
                    <a:pt x="0" y="94"/>
                    <a:pt x="0" y="94"/>
                    <a:pt x="0" y="94"/>
                  </a:cubicBezTo>
                  <a:cubicBezTo>
                    <a:pt x="0" y="99"/>
                    <a:pt x="5" y="103"/>
                    <a:pt x="10" y="103"/>
                  </a:cubicBezTo>
                  <a:cubicBezTo>
                    <a:pt x="10" y="103"/>
                    <a:pt x="11" y="103"/>
                    <a:pt x="11" y="103"/>
                  </a:cubicBezTo>
                  <a:cubicBezTo>
                    <a:pt x="15" y="120"/>
                    <a:pt x="23" y="135"/>
                    <a:pt x="34" y="145"/>
                  </a:cubicBezTo>
                  <a:cubicBezTo>
                    <a:pt x="34" y="171"/>
                    <a:pt x="34" y="171"/>
                    <a:pt x="34" y="171"/>
                  </a:cubicBezTo>
                  <a:cubicBezTo>
                    <a:pt x="45" y="175"/>
                    <a:pt x="57" y="177"/>
                    <a:pt x="69" y="177"/>
                  </a:cubicBezTo>
                  <a:cubicBezTo>
                    <a:pt x="81" y="177"/>
                    <a:pt x="92" y="175"/>
                    <a:pt x="103" y="171"/>
                  </a:cubicBezTo>
                  <a:cubicBezTo>
                    <a:pt x="103" y="145"/>
                    <a:pt x="103" y="145"/>
                    <a:pt x="103" y="145"/>
                  </a:cubicBezTo>
                  <a:cubicBezTo>
                    <a:pt x="114" y="135"/>
                    <a:pt x="122" y="121"/>
                    <a:pt x="126" y="103"/>
                  </a:cubicBezTo>
                  <a:cubicBezTo>
                    <a:pt x="127" y="103"/>
                    <a:pt x="127" y="103"/>
                    <a:pt x="128" y="103"/>
                  </a:cubicBezTo>
                  <a:cubicBezTo>
                    <a:pt x="133" y="103"/>
                    <a:pt x="137" y="99"/>
                    <a:pt x="137" y="94"/>
                  </a:cubicBezTo>
                  <a:cubicBezTo>
                    <a:pt x="137" y="77"/>
                    <a:pt x="137" y="77"/>
                    <a:pt x="137" y="77"/>
                  </a:cubicBezTo>
                  <a:cubicBezTo>
                    <a:pt x="137" y="72"/>
                    <a:pt x="133" y="68"/>
                    <a:pt x="129"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2" name="Freeform 40"/>
            <p:cNvSpPr>
              <a:spLocks/>
            </p:cNvSpPr>
            <p:nvPr/>
          </p:nvSpPr>
          <p:spPr bwMode="auto">
            <a:xfrm>
              <a:off x="2598" y="3715"/>
              <a:ext cx="494" cy="180"/>
            </a:xfrm>
            <a:custGeom>
              <a:avLst/>
              <a:gdLst>
                <a:gd name="T0" fmla="*/ 209 w 209"/>
                <a:gd name="T1" fmla="*/ 76 h 76"/>
                <a:gd name="T2" fmla="*/ 209 w 209"/>
                <a:gd name="T3" fmla="*/ 30 h 76"/>
                <a:gd name="T4" fmla="*/ 189 w 209"/>
                <a:gd name="T5" fmla="*/ 11 h 76"/>
                <a:gd name="T6" fmla="*/ 104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4" y="0"/>
                    <a:pt x="104" y="0"/>
                    <a:pt x="104"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3" name="Freeform 41"/>
            <p:cNvSpPr>
              <a:spLocks/>
            </p:cNvSpPr>
            <p:nvPr/>
          </p:nvSpPr>
          <p:spPr bwMode="auto">
            <a:xfrm>
              <a:off x="2683" y="3321"/>
              <a:ext cx="324" cy="418"/>
            </a:xfrm>
            <a:custGeom>
              <a:avLst/>
              <a:gdLst>
                <a:gd name="T0" fmla="*/ 128 w 137"/>
                <a:gd name="T1" fmla="*/ 68 h 177"/>
                <a:gd name="T2" fmla="*/ 68 w 137"/>
                <a:gd name="T3" fmla="*/ 0 h 177"/>
                <a:gd name="T4" fmla="*/ 9 w 137"/>
                <a:gd name="T5" fmla="*/ 68 h 177"/>
                <a:gd name="T6" fmla="*/ 0 w 137"/>
                <a:gd name="T7" fmla="*/ 77 h 177"/>
                <a:gd name="T8" fmla="*/ 0 w 137"/>
                <a:gd name="T9" fmla="*/ 94 h 177"/>
                <a:gd name="T10" fmla="*/ 9 w 137"/>
                <a:gd name="T11" fmla="*/ 103 h 177"/>
                <a:gd name="T12" fmla="*/ 11 w 137"/>
                <a:gd name="T13" fmla="*/ 103 h 177"/>
                <a:gd name="T14" fmla="*/ 34 w 137"/>
                <a:gd name="T15" fmla="*/ 145 h 177"/>
                <a:gd name="T16" fmla="*/ 34 w 137"/>
                <a:gd name="T17" fmla="*/ 171 h 177"/>
                <a:gd name="T18" fmla="*/ 68 w 137"/>
                <a:gd name="T19" fmla="*/ 177 h 177"/>
                <a:gd name="T20" fmla="*/ 102 w 137"/>
                <a:gd name="T21" fmla="*/ 171 h 177"/>
                <a:gd name="T22" fmla="*/ 103 w 137"/>
                <a:gd name="T23" fmla="*/ 145 h 177"/>
                <a:gd name="T24" fmla="*/ 126 w 137"/>
                <a:gd name="T25" fmla="*/ 103 h 177"/>
                <a:gd name="T26" fmla="*/ 127 w 137"/>
                <a:gd name="T27" fmla="*/ 103 h 177"/>
                <a:gd name="T28" fmla="*/ 137 w 137"/>
                <a:gd name="T29" fmla="*/ 94 h 177"/>
                <a:gd name="T30" fmla="*/ 137 w 137"/>
                <a:gd name="T31" fmla="*/ 77 h 177"/>
                <a:gd name="T32" fmla="*/ 128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8" y="68"/>
                  </a:moveTo>
                  <a:cubicBezTo>
                    <a:pt x="126" y="29"/>
                    <a:pt x="111" y="0"/>
                    <a:pt x="68" y="0"/>
                  </a:cubicBezTo>
                  <a:cubicBezTo>
                    <a:pt x="26" y="0"/>
                    <a:pt x="11" y="29"/>
                    <a:pt x="9"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5" y="175"/>
                    <a:pt x="56" y="177"/>
                    <a:pt x="68" y="177"/>
                  </a:cubicBezTo>
                  <a:cubicBezTo>
                    <a:pt x="80" y="177"/>
                    <a:pt x="92" y="175"/>
                    <a:pt x="102" y="171"/>
                  </a:cubicBezTo>
                  <a:cubicBezTo>
                    <a:pt x="103" y="145"/>
                    <a:pt x="103" y="145"/>
                    <a:pt x="103" y="145"/>
                  </a:cubicBezTo>
                  <a:cubicBezTo>
                    <a:pt x="113" y="135"/>
                    <a:pt x="122" y="121"/>
                    <a:pt x="126" y="103"/>
                  </a:cubicBezTo>
                  <a:cubicBezTo>
                    <a:pt x="126" y="103"/>
                    <a:pt x="127" y="103"/>
                    <a:pt x="127" y="103"/>
                  </a:cubicBezTo>
                  <a:cubicBezTo>
                    <a:pt x="132" y="103"/>
                    <a:pt x="137" y="99"/>
                    <a:pt x="137" y="94"/>
                  </a:cubicBezTo>
                  <a:cubicBezTo>
                    <a:pt x="137" y="77"/>
                    <a:pt x="137" y="77"/>
                    <a:pt x="137" y="77"/>
                  </a:cubicBezTo>
                  <a:cubicBezTo>
                    <a:pt x="137"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4" name="Freeform 42"/>
            <p:cNvSpPr>
              <a:spLocks noEditPoints="1"/>
            </p:cNvSpPr>
            <p:nvPr/>
          </p:nvSpPr>
          <p:spPr bwMode="auto">
            <a:xfrm>
              <a:off x="1637" y="2052"/>
              <a:ext cx="1190" cy="1221"/>
            </a:xfrm>
            <a:custGeom>
              <a:avLst/>
              <a:gdLst>
                <a:gd name="T0" fmla="*/ 259 w 504"/>
                <a:gd name="T1" fmla="*/ 487 h 517"/>
                <a:gd name="T2" fmla="*/ 504 w 504"/>
                <a:gd name="T3" fmla="*/ 504 h 517"/>
                <a:gd name="T4" fmla="*/ 496 w 504"/>
                <a:gd name="T5" fmla="*/ 244 h 517"/>
                <a:gd name="T6" fmla="*/ 9 w 504"/>
                <a:gd name="T7" fmla="*/ 244 h 517"/>
                <a:gd name="T8" fmla="*/ 0 w 504"/>
                <a:gd name="T9" fmla="*/ 504 h 517"/>
                <a:gd name="T10" fmla="*/ 243 w 504"/>
                <a:gd name="T11" fmla="*/ 487 h 517"/>
                <a:gd name="T12" fmla="*/ 361 w 504"/>
                <a:gd name="T13" fmla="*/ 243 h 517"/>
                <a:gd name="T14" fmla="*/ 374 w 504"/>
                <a:gd name="T15" fmla="*/ 266 h 517"/>
                <a:gd name="T16" fmla="*/ 408 w 504"/>
                <a:gd name="T17" fmla="*/ 281 h 517"/>
                <a:gd name="T18" fmla="*/ 401 w 504"/>
                <a:gd name="T19" fmla="*/ 306 h 517"/>
                <a:gd name="T20" fmla="*/ 414 w 504"/>
                <a:gd name="T21" fmla="*/ 342 h 517"/>
                <a:gd name="T22" fmla="*/ 391 w 504"/>
                <a:gd name="T23" fmla="*/ 354 h 517"/>
                <a:gd name="T24" fmla="*/ 375 w 504"/>
                <a:gd name="T25" fmla="*/ 388 h 517"/>
                <a:gd name="T26" fmla="*/ 351 w 504"/>
                <a:gd name="T27" fmla="*/ 381 h 517"/>
                <a:gd name="T28" fmla="*/ 315 w 504"/>
                <a:gd name="T29" fmla="*/ 394 h 517"/>
                <a:gd name="T30" fmla="*/ 303 w 504"/>
                <a:gd name="T31" fmla="*/ 372 h 517"/>
                <a:gd name="T32" fmla="*/ 268 w 504"/>
                <a:gd name="T33" fmla="*/ 356 h 517"/>
                <a:gd name="T34" fmla="*/ 275 w 504"/>
                <a:gd name="T35" fmla="*/ 331 h 517"/>
                <a:gd name="T36" fmla="*/ 262 w 504"/>
                <a:gd name="T37" fmla="*/ 296 h 517"/>
                <a:gd name="T38" fmla="*/ 285 w 504"/>
                <a:gd name="T39" fmla="*/ 283 h 517"/>
                <a:gd name="T40" fmla="*/ 301 w 504"/>
                <a:gd name="T41" fmla="*/ 249 h 517"/>
                <a:gd name="T42" fmla="*/ 326 w 504"/>
                <a:gd name="T43" fmla="*/ 256 h 517"/>
                <a:gd name="T44" fmla="*/ 361 w 504"/>
                <a:gd name="T45" fmla="*/ 243 h 517"/>
                <a:gd name="T46" fmla="*/ 149 w 504"/>
                <a:gd name="T47" fmla="*/ 111 h 517"/>
                <a:gd name="T48" fmla="*/ 181 w 504"/>
                <a:gd name="T49" fmla="*/ 99 h 517"/>
                <a:gd name="T50" fmla="*/ 208 w 504"/>
                <a:gd name="T51" fmla="*/ 56 h 517"/>
                <a:gd name="T52" fmla="*/ 239 w 504"/>
                <a:gd name="T53" fmla="*/ 70 h 517"/>
                <a:gd name="T54" fmla="*/ 289 w 504"/>
                <a:gd name="T55" fmla="*/ 58 h 517"/>
                <a:gd name="T56" fmla="*/ 301 w 504"/>
                <a:gd name="T57" fmla="*/ 90 h 517"/>
                <a:gd name="T58" fmla="*/ 344 w 504"/>
                <a:gd name="T59" fmla="*/ 117 h 517"/>
                <a:gd name="T60" fmla="*/ 330 w 504"/>
                <a:gd name="T61" fmla="*/ 149 h 517"/>
                <a:gd name="T62" fmla="*/ 342 w 504"/>
                <a:gd name="T63" fmla="*/ 198 h 517"/>
                <a:gd name="T64" fmla="*/ 310 w 504"/>
                <a:gd name="T65" fmla="*/ 211 h 517"/>
                <a:gd name="T66" fmla="*/ 283 w 504"/>
                <a:gd name="T67" fmla="*/ 253 h 517"/>
                <a:gd name="T68" fmla="*/ 251 w 504"/>
                <a:gd name="T69" fmla="*/ 240 h 517"/>
                <a:gd name="T70" fmla="*/ 202 w 504"/>
                <a:gd name="T71" fmla="*/ 251 h 517"/>
                <a:gd name="T72" fmla="*/ 189 w 504"/>
                <a:gd name="T73" fmla="*/ 219 h 517"/>
                <a:gd name="T74" fmla="*/ 146 w 504"/>
                <a:gd name="T75" fmla="*/ 192 h 517"/>
                <a:gd name="T76" fmla="*/ 160 w 504"/>
                <a:gd name="T77" fmla="*/ 161 h 517"/>
                <a:gd name="T78" fmla="*/ 218 w 504"/>
                <a:gd name="T79" fmla="*/ 370 h 517"/>
                <a:gd name="T80" fmla="*/ 192 w 504"/>
                <a:gd name="T81" fmla="*/ 373 h 517"/>
                <a:gd name="T82" fmla="*/ 165 w 504"/>
                <a:gd name="T83" fmla="*/ 400 h 517"/>
                <a:gd name="T84" fmla="*/ 144 w 504"/>
                <a:gd name="T85" fmla="*/ 385 h 517"/>
                <a:gd name="T86" fmla="*/ 113 w 504"/>
                <a:gd name="T87" fmla="*/ 378 h 517"/>
                <a:gd name="T88" fmla="*/ 103 w 504"/>
                <a:gd name="T89" fmla="*/ 359 h 517"/>
                <a:gd name="T90" fmla="*/ 76 w 504"/>
                <a:gd name="T91" fmla="*/ 332 h 517"/>
                <a:gd name="T92" fmla="*/ 92 w 504"/>
                <a:gd name="T93" fmla="*/ 312 h 517"/>
                <a:gd name="T94" fmla="*/ 92 w 504"/>
                <a:gd name="T95" fmla="*/ 274 h 517"/>
                <a:gd name="T96" fmla="*/ 117 w 504"/>
                <a:gd name="T97" fmla="*/ 270 h 517"/>
                <a:gd name="T98" fmla="*/ 144 w 504"/>
                <a:gd name="T99" fmla="*/ 243 h 517"/>
                <a:gd name="T100" fmla="*/ 165 w 504"/>
                <a:gd name="T101" fmla="*/ 259 h 517"/>
                <a:gd name="T102" fmla="*/ 203 w 504"/>
                <a:gd name="T103" fmla="*/ 259 h 517"/>
                <a:gd name="T104" fmla="*/ 206 w 504"/>
                <a:gd name="T105" fmla="*/ 284 h 517"/>
                <a:gd name="T106" fmla="*/ 233 w 504"/>
                <a:gd name="T107" fmla="*/ 311 h 517"/>
                <a:gd name="T108" fmla="*/ 218 w 504"/>
                <a:gd name="T109" fmla="*/ 332 h 517"/>
                <a:gd name="T110" fmla="*/ 218 w 504"/>
                <a:gd name="T111" fmla="*/ 37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17">
                  <a:moveTo>
                    <a:pt x="251" y="517"/>
                  </a:moveTo>
                  <a:cubicBezTo>
                    <a:pt x="259" y="487"/>
                    <a:pt x="259" y="487"/>
                    <a:pt x="259" y="487"/>
                  </a:cubicBezTo>
                  <a:cubicBezTo>
                    <a:pt x="321" y="485"/>
                    <a:pt x="377" y="461"/>
                    <a:pt x="419" y="422"/>
                  </a:cubicBezTo>
                  <a:cubicBezTo>
                    <a:pt x="504" y="504"/>
                    <a:pt x="504" y="504"/>
                    <a:pt x="504" y="504"/>
                  </a:cubicBezTo>
                  <a:cubicBezTo>
                    <a:pt x="453" y="382"/>
                    <a:pt x="453" y="382"/>
                    <a:pt x="453" y="382"/>
                  </a:cubicBezTo>
                  <a:cubicBezTo>
                    <a:pt x="480" y="343"/>
                    <a:pt x="496" y="295"/>
                    <a:pt x="496" y="244"/>
                  </a:cubicBezTo>
                  <a:cubicBezTo>
                    <a:pt x="496" y="109"/>
                    <a:pt x="387" y="0"/>
                    <a:pt x="253" y="0"/>
                  </a:cubicBezTo>
                  <a:cubicBezTo>
                    <a:pt x="118" y="0"/>
                    <a:pt x="9" y="109"/>
                    <a:pt x="9" y="244"/>
                  </a:cubicBezTo>
                  <a:cubicBezTo>
                    <a:pt x="9" y="295"/>
                    <a:pt x="25" y="342"/>
                    <a:pt x="52" y="381"/>
                  </a:cubicBezTo>
                  <a:cubicBezTo>
                    <a:pt x="0" y="504"/>
                    <a:pt x="0" y="504"/>
                    <a:pt x="0" y="504"/>
                  </a:cubicBezTo>
                  <a:cubicBezTo>
                    <a:pt x="86" y="421"/>
                    <a:pt x="86" y="421"/>
                    <a:pt x="86" y="421"/>
                  </a:cubicBezTo>
                  <a:cubicBezTo>
                    <a:pt x="127" y="460"/>
                    <a:pt x="182" y="485"/>
                    <a:pt x="243" y="487"/>
                  </a:cubicBezTo>
                  <a:lnTo>
                    <a:pt x="251" y="517"/>
                  </a:lnTo>
                  <a:close/>
                  <a:moveTo>
                    <a:pt x="361" y="243"/>
                  </a:moveTo>
                  <a:cubicBezTo>
                    <a:pt x="380" y="251"/>
                    <a:pt x="380" y="251"/>
                    <a:pt x="380" y="251"/>
                  </a:cubicBezTo>
                  <a:cubicBezTo>
                    <a:pt x="374" y="266"/>
                    <a:pt x="374" y="266"/>
                    <a:pt x="374" y="266"/>
                  </a:cubicBezTo>
                  <a:cubicBezTo>
                    <a:pt x="382" y="271"/>
                    <a:pt x="389" y="278"/>
                    <a:pt x="394" y="287"/>
                  </a:cubicBezTo>
                  <a:cubicBezTo>
                    <a:pt x="408" y="281"/>
                    <a:pt x="408" y="281"/>
                    <a:pt x="408" y="281"/>
                  </a:cubicBezTo>
                  <a:cubicBezTo>
                    <a:pt x="415" y="301"/>
                    <a:pt x="415" y="301"/>
                    <a:pt x="415" y="301"/>
                  </a:cubicBezTo>
                  <a:cubicBezTo>
                    <a:pt x="401" y="306"/>
                    <a:pt x="401" y="306"/>
                    <a:pt x="401" y="306"/>
                  </a:cubicBezTo>
                  <a:cubicBezTo>
                    <a:pt x="403" y="316"/>
                    <a:pt x="402" y="326"/>
                    <a:pt x="400" y="335"/>
                  </a:cubicBezTo>
                  <a:cubicBezTo>
                    <a:pt x="414" y="342"/>
                    <a:pt x="414" y="342"/>
                    <a:pt x="414" y="342"/>
                  </a:cubicBezTo>
                  <a:cubicBezTo>
                    <a:pt x="405" y="360"/>
                    <a:pt x="405" y="360"/>
                    <a:pt x="405" y="360"/>
                  </a:cubicBezTo>
                  <a:cubicBezTo>
                    <a:pt x="391" y="354"/>
                    <a:pt x="391" y="354"/>
                    <a:pt x="391" y="354"/>
                  </a:cubicBezTo>
                  <a:cubicBezTo>
                    <a:pt x="386" y="362"/>
                    <a:pt x="379" y="369"/>
                    <a:pt x="370" y="374"/>
                  </a:cubicBezTo>
                  <a:cubicBezTo>
                    <a:pt x="375" y="388"/>
                    <a:pt x="375" y="388"/>
                    <a:pt x="375" y="388"/>
                  </a:cubicBezTo>
                  <a:cubicBezTo>
                    <a:pt x="356" y="396"/>
                    <a:pt x="356" y="396"/>
                    <a:pt x="356" y="396"/>
                  </a:cubicBezTo>
                  <a:cubicBezTo>
                    <a:pt x="351" y="381"/>
                    <a:pt x="351" y="381"/>
                    <a:pt x="351" y="381"/>
                  </a:cubicBezTo>
                  <a:cubicBezTo>
                    <a:pt x="341" y="383"/>
                    <a:pt x="331" y="383"/>
                    <a:pt x="321" y="380"/>
                  </a:cubicBezTo>
                  <a:cubicBezTo>
                    <a:pt x="315" y="394"/>
                    <a:pt x="315" y="394"/>
                    <a:pt x="315" y="394"/>
                  </a:cubicBezTo>
                  <a:cubicBezTo>
                    <a:pt x="296" y="386"/>
                    <a:pt x="296" y="386"/>
                    <a:pt x="296" y="386"/>
                  </a:cubicBezTo>
                  <a:cubicBezTo>
                    <a:pt x="303" y="372"/>
                    <a:pt x="303" y="372"/>
                    <a:pt x="303" y="372"/>
                  </a:cubicBezTo>
                  <a:cubicBezTo>
                    <a:pt x="295" y="366"/>
                    <a:pt x="288" y="359"/>
                    <a:pt x="283" y="350"/>
                  </a:cubicBezTo>
                  <a:cubicBezTo>
                    <a:pt x="268" y="356"/>
                    <a:pt x="268" y="356"/>
                    <a:pt x="268" y="356"/>
                  </a:cubicBezTo>
                  <a:cubicBezTo>
                    <a:pt x="261" y="337"/>
                    <a:pt x="261" y="337"/>
                    <a:pt x="261" y="337"/>
                  </a:cubicBezTo>
                  <a:cubicBezTo>
                    <a:pt x="275" y="331"/>
                    <a:pt x="275" y="331"/>
                    <a:pt x="275" y="331"/>
                  </a:cubicBezTo>
                  <a:cubicBezTo>
                    <a:pt x="273" y="321"/>
                    <a:pt x="274" y="311"/>
                    <a:pt x="276" y="302"/>
                  </a:cubicBezTo>
                  <a:cubicBezTo>
                    <a:pt x="262" y="296"/>
                    <a:pt x="262" y="296"/>
                    <a:pt x="262" y="296"/>
                  </a:cubicBezTo>
                  <a:cubicBezTo>
                    <a:pt x="271" y="277"/>
                    <a:pt x="271" y="277"/>
                    <a:pt x="271" y="277"/>
                  </a:cubicBezTo>
                  <a:cubicBezTo>
                    <a:pt x="285" y="283"/>
                    <a:pt x="285" y="283"/>
                    <a:pt x="285" y="283"/>
                  </a:cubicBezTo>
                  <a:cubicBezTo>
                    <a:pt x="290" y="275"/>
                    <a:pt x="298" y="268"/>
                    <a:pt x="306" y="263"/>
                  </a:cubicBezTo>
                  <a:cubicBezTo>
                    <a:pt x="301" y="249"/>
                    <a:pt x="301" y="249"/>
                    <a:pt x="301" y="249"/>
                  </a:cubicBezTo>
                  <a:cubicBezTo>
                    <a:pt x="320" y="241"/>
                    <a:pt x="320" y="241"/>
                    <a:pt x="320" y="241"/>
                  </a:cubicBezTo>
                  <a:cubicBezTo>
                    <a:pt x="326" y="256"/>
                    <a:pt x="326" y="256"/>
                    <a:pt x="326" y="256"/>
                  </a:cubicBezTo>
                  <a:cubicBezTo>
                    <a:pt x="336" y="254"/>
                    <a:pt x="345" y="255"/>
                    <a:pt x="355" y="257"/>
                  </a:cubicBezTo>
                  <a:lnTo>
                    <a:pt x="361" y="243"/>
                  </a:lnTo>
                  <a:close/>
                  <a:moveTo>
                    <a:pt x="166" y="122"/>
                  </a:moveTo>
                  <a:cubicBezTo>
                    <a:pt x="149" y="111"/>
                    <a:pt x="149" y="111"/>
                    <a:pt x="149" y="111"/>
                  </a:cubicBezTo>
                  <a:cubicBezTo>
                    <a:pt x="163" y="88"/>
                    <a:pt x="163" y="88"/>
                    <a:pt x="163" y="88"/>
                  </a:cubicBezTo>
                  <a:cubicBezTo>
                    <a:pt x="181" y="99"/>
                    <a:pt x="181" y="99"/>
                    <a:pt x="181" y="99"/>
                  </a:cubicBezTo>
                  <a:cubicBezTo>
                    <a:pt x="189" y="89"/>
                    <a:pt x="200" y="81"/>
                    <a:pt x="212" y="76"/>
                  </a:cubicBezTo>
                  <a:cubicBezTo>
                    <a:pt x="208" y="56"/>
                    <a:pt x="208" y="56"/>
                    <a:pt x="208" y="56"/>
                  </a:cubicBezTo>
                  <a:cubicBezTo>
                    <a:pt x="235" y="50"/>
                    <a:pt x="235" y="50"/>
                    <a:pt x="235" y="50"/>
                  </a:cubicBezTo>
                  <a:cubicBezTo>
                    <a:pt x="239" y="70"/>
                    <a:pt x="239" y="70"/>
                    <a:pt x="239" y="70"/>
                  </a:cubicBezTo>
                  <a:cubicBezTo>
                    <a:pt x="253" y="69"/>
                    <a:pt x="266" y="71"/>
                    <a:pt x="278" y="76"/>
                  </a:cubicBezTo>
                  <a:cubicBezTo>
                    <a:pt x="289" y="58"/>
                    <a:pt x="289" y="58"/>
                    <a:pt x="289" y="58"/>
                  </a:cubicBezTo>
                  <a:cubicBezTo>
                    <a:pt x="312" y="73"/>
                    <a:pt x="312" y="73"/>
                    <a:pt x="312" y="73"/>
                  </a:cubicBezTo>
                  <a:cubicBezTo>
                    <a:pt x="301" y="90"/>
                    <a:pt x="301" y="90"/>
                    <a:pt x="301" y="90"/>
                  </a:cubicBezTo>
                  <a:cubicBezTo>
                    <a:pt x="311" y="99"/>
                    <a:pt x="319" y="110"/>
                    <a:pt x="324" y="122"/>
                  </a:cubicBezTo>
                  <a:cubicBezTo>
                    <a:pt x="344" y="117"/>
                    <a:pt x="344" y="117"/>
                    <a:pt x="344" y="117"/>
                  </a:cubicBezTo>
                  <a:cubicBezTo>
                    <a:pt x="351" y="144"/>
                    <a:pt x="351" y="144"/>
                    <a:pt x="351" y="144"/>
                  </a:cubicBezTo>
                  <a:cubicBezTo>
                    <a:pt x="330" y="149"/>
                    <a:pt x="330" y="149"/>
                    <a:pt x="330" y="149"/>
                  </a:cubicBezTo>
                  <a:cubicBezTo>
                    <a:pt x="331" y="162"/>
                    <a:pt x="329" y="175"/>
                    <a:pt x="324" y="187"/>
                  </a:cubicBezTo>
                  <a:cubicBezTo>
                    <a:pt x="342" y="198"/>
                    <a:pt x="342" y="198"/>
                    <a:pt x="342" y="198"/>
                  </a:cubicBezTo>
                  <a:cubicBezTo>
                    <a:pt x="327" y="221"/>
                    <a:pt x="327" y="221"/>
                    <a:pt x="327" y="221"/>
                  </a:cubicBezTo>
                  <a:cubicBezTo>
                    <a:pt x="310" y="211"/>
                    <a:pt x="310" y="211"/>
                    <a:pt x="310" y="211"/>
                  </a:cubicBezTo>
                  <a:cubicBezTo>
                    <a:pt x="301" y="220"/>
                    <a:pt x="290" y="228"/>
                    <a:pt x="278" y="233"/>
                  </a:cubicBezTo>
                  <a:cubicBezTo>
                    <a:pt x="283" y="253"/>
                    <a:pt x="283" y="253"/>
                    <a:pt x="283" y="253"/>
                  </a:cubicBezTo>
                  <a:cubicBezTo>
                    <a:pt x="256" y="260"/>
                    <a:pt x="256" y="260"/>
                    <a:pt x="256" y="260"/>
                  </a:cubicBezTo>
                  <a:cubicBezTo>
                    <a:pt x="251" y="240"/>
                    <a:pt x="251" y="240"/>
                    <a:pt x="251" y="240"/>
                  </a:cubicBezTo>
                  <a:cubicBezTo>
                    <a:pt x="238" y="241"/>
                    <a:pt x="225" y="238"/>
                    <a:pt x="213" y="233"/>
                  </a:cubicBezTo>
                  <a:cubicBezTo>
                    <a:pt x="202" y="251"/>
                    <a:pt x="202" y="251"/>
                    <a:pt x="202" y="251"/>
                  </a:cubicBezTo>
                  <a:cubicBezTo>
                    <a:pt x="178" y="237"/>
                    <a:pt x="178" y="237"/>
                    <a:pt x="178" y="237"/>
                  </a:cubicBezTo>
                  <a:cubicBezTo>
                    <a:pt x="189" y="219"/>
                    <a:pt x="189" y="219"/>
                    <a:pt x="189" y="219"/>
                  </a:cubicBezTo>
                  <a:cubicBezTo>
                    <a:pt x="179" y="210"/>
                    <a:pt x="172" y="200"/>
                    <a:pt x="166" y="187"/>
                  </a:cubicBezTo>
                  <a:cubicBezTo>
                    <a:pt x="146" y="192"/>
                    <a:pt x="146" y="192"/>
                    <a:pt x="146" y="192"/>
                  </a:cubicBezTo>
                  <a:cubicBezTo>
                    <a:pt x="140" y="165"/>
                    <a:pt x="140" y="165"/>
                    <a:pt x="140" y="165"/>
                  </a:cubicBezTo>
                  <a:cubicBezTo>
                    <a:pt x="160" y="161"/>
                    <a:pt x="160" y="161"/>
                    <a:pt x="160" y="161"/>
                  </a:cubicBezTo>
                  <a:cubicBezTo>
                    <a:pt x="159" y="147"/>
                    <a:pt x="161" y="134"/>
                    <a:pt x="166" y="122"/>
                  </a:cubicBezTo>
                  <a:close/>
                  <a:moveTo>
                    <a:pt x="218" y="370"/>
                  </a:moveTo>
                  <a:cubicBezTo>
                    <a:pt x="203" y="384"/>
                    <a:pt x="203" y="384"/>
                    <a:pt x="203" y="384"/>
                  </a:cubicBezTo>
                  <a:cubicBezTo>
                    <a:pt x="192" y="373"/>
                    <a:pt x="192" y="373"/>
                    <a:pt x="192" y="373"/>
                  </a:cubicBezTo>
                  <a:cubicBezTo>
                    <a:pt x="184" y="379"/>
                    <a:pt x="175" y="383"/>
                    <a:pt x="165" y="385"/>
                  </a:cubicBezTo>
                  <a:cubicBezTo>
                    <a:pt x="165" y="400"/>
                    <a:pt x="165" y="400"/>
                    <a:pt x="165" y="400"/>
                  </a:cubicBezTo>
                  <a:cubicBezTo>
                    <a:pt x="144" y="400"/>
                    <a:pt x="144" y="400"/>
                    <a:pt x="144" y="400"/>
                  </a:cubicBezTo>
                  <a:cubicBezTo>
                    <a:pt x="144" y="385"/>
                    <a:pt x="144" y="385"/>
                    <a:pt x="144" y="385"/>
                  </a:cubicBezTo>
                  <a:cubicBezTo>
                    <a:pt x="135" y="383"/>
                    <a:pt x="126" y="380"/>
                    <a:pt x="118" y="374"/>
                  </a:cubicBezTo>
                  <a:cubicBezTo>
                    <a:pt x="113" y="378"/>
                    <a:pt x="113" y="378"/>
                    <a:pt x="113" y="378"/>
                  </a:cubicBezTo>
                  <a:cubicBezTo>
                    <a:pt x="92" y="370"/>
                    <a:pt x="92" y="370"/>
                    <a:pt x="92" y="370"/>
                  </a:cubicBezTo>
                  <a:cubicBezTo>
                    <a:pt x="103" y="359"/>
                    <a:pt x="103" y="359"/>
                    <a:pt x="103" y="359"/>
                  </a:cubicBezTo>
                  <a:cubicBezTo>
                    <a:pt x="97" y="351"/>
                    <a:pt x="93" y="342"/>
                    <a:pt x="92" y="332"/>
                  </a:cubicBezTo>
                  <a:cubicBezTo>
                    <a:pt x="76" y="332"/>
                    <a:pt x="76" y="332"/>
                    <a:pt x="76" y="332"/>
                  </a:cubicBezTo>
                  <a:cubicBezTo>
                    <a:pt x="76" y="312"/>
                    <a:pt x="76" y="312"/>
                    <a:pt x="76" y="312"/>
                  </a:cubicBezTo>
                  <a:cubicBezTo>
                    <a:pt x="92" y="312"/>
                    <a:pt x="92" y="312"/>
                    <a:pt x="92" y="312"/>
                  </a:cubicBezTo>
                  <a:cubicBezTo>
                    <a:pt x="93" y="302"/>
                    <a:pt x="97" y="293"/>
                    <a:pt x="103" y="285"/>
                  </a:cubicBezTo>
                  <a:cubicBezTo>
                    <a:pt x="92" y="274"/>
                    <a:pt x="92" y="274"/>
                    <a:pt x="92" y="274"/>
                  </a:cubicBezTo>
                  <a:cubicBezTo>
                    <a:pt x="106" y="259"/>
                    <a:pt x="106" y="259"/>
                    <a:pt x="106" y="259"/>
                  </a:cubicBezTo>
                  <a:cubicBezTo>
                    <a:pt x="117" y="270"/>
                    <a:pt x="117" y="270"/>
                    <a:pt x="117" y="270"/>
                  </a:cubicBezTo>
                  <a:cubicBezTo>
                    <a:pt x="125" y="264"/>
                    <a:pt x="135" y="260"/>
                    <a:pt x="144" y="259"/>
                  </a:cubicBezTo>
                  <a:cubicBezTo>
                    <a:pt x="144" y="243"/>
                    <a:pt x="144" y="243"/>
                    <a:pt x="144" y="243"/>
                  </a:cubicBezTo>
                  <a:cubicBezTo>
                    <a:pt x="165" y="243"/>
                    <a:pt x="165" y="243"/>
                    <a:pt x="165" y="243"/>
                  </a:cubicBezTo>
                  <a:cubicBezTo>
                    <a:pt x="165" y="259"/>
                    <a:pt x="165" y="259"/>
                    <a:pt x="165" y="259"/>
                  </a:cubicBezTo>
                  <a:cubicBezTo>
                    <a:pt x="174" y="260"/>
                    <a:pt x="184" y="264"/>
                    <a:pt x="192" y="270"/>
                  </a:cubicBezTo>
                  <a:cubicBezTo>
                    <a:pt x="203" y="259"/>
                    <a:pt x="203" y="259"/>
                    <a:pt x="203" y="259"/>
                  </a:cubicBezTo>
                  <a:cubicBezTo>
                    <a:pt x="217" y="273"/>
                    <a:pt x="217" y="273"/>
                    <a:pt x="217" y="273"/>
                  </a:cubicBezTo>
                  <a:cubicBezTo>
                    <a:pt x="206" y="284"/>
                    <a:pt x="206" y="284"/>
                    <a:pt x="206" y="284"/>
                  </a:cubicBezTo>
                  <a:cubicBezTo>
                    <a:pt x="212" y="292"/>
                    <a:pt x="216" y="302"/>
                    <a:pt x="218" y="311"/>
                  </a:cubicBezTo>
                  <a:cubicBezTo>
                    <a:pt x="233" y="311"/>
                    <a:pt x="233" y="311"/>
                    <a:pt x="233" y="311"/>
                  </a:cubicBezTo>
                  <a:cubicBezTo>
                    <a:pt x="233" y="332"/>
                    <a:pt x="233" y="332"/>
                    <a:pt x="233" y="332"/>
                  </a:cubicBezTo>
                  <a:cubicBezTo>
                    <a:pt x="218" y="332"/>
                    <a:pt x="218" y="332"/>
                    <a:pt x="218" y="332"/>
                  </a:cubicBezTo>
                  <a:cubicBezTo>
                    <a:pt x="216" y="341"/>
                    <a:pt x="212" y="350"/>
                    <a:pt x="207" y="359"/>
                  </a:cubicBezTo>
                  <a:lnTo>
                    <a:pt x="218" y="370"/>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5" name="Freeform 43"/>
            <p:cNvSpPr>
              <a:spLocks/>
            </p:cNvSpPr>
            <p:nvPr/>
          </p:nvSpPr>
          <p:spPr bwMode="auto">
            <a:xfrm>
              <a:off x="1906" y="2716"/>
              <a:ext cx="191" cy="191"/>
            </a:xfrm>
            <a:custGeom>
              <a:avLst/>
              <a:gdLst>
                <a:gd name="T0" fmla="*/ 15 w 81"/>
                <a:gd name="T1" fmla="*/ 15 h 81"/>
                <a:gd name="T2" fmla="*/ 15 w 81"/>
                <a:gd name="T3" fmla="*/ 67 h 81"/>
                <a:gd name="T4" fmla="*/ 67 w 81"/>
                <a:gd name="T5" fmla="*/ 66 h 81"/>
                <a:gd name="T6" fmla="*/ 66 w 81"/>
                <a:gd name="T7" fmla="*/ 15 h 81"/>
                <a:gd name="T8" fmla="*/ 15 w 81"/>
                <a:gd name="T9" fmla="*/ 15 h 81"/>
              </a:gdLst>
              <a:ahLst/>
              <a:cxnLst>
                <a:cxn ang="0">
                  <a:pos x="T0" y="T1"/>
                </a:cxn>
                <a:cxn ang="0">
                  <a:pos x="T2" y="T3"/>
                </a:cxn>
                <a:cxn ang="0">
                  <a:pos x="T4" y="T5"/>
                </a:cxn>
                <a:cxn ang="0">
                  <a:pos x="T6" y="T7"/>
                </a:cxn>
                <a:cxn ang="0">
                  <a:pos x="T8" y="T9"/>
                </a:cxn>
              </a:cxnLst>
              <a:rect l="0" t="0" r="r" b="b"/>
              <a:pathLst>
                <a:path w="81" h="81">
                  <a:moveTo>
                    <a:pt x="15" y="15"/>
                  </a:moveTo>
                  <a:cubicBezTo>
                    <a:pt x="0" y="29"/>
                    <a:pt x="0" y="53"/>
                    <a:pt x="15" y="67"/>
                  </a:cubicBezTo>
                  <a:cubicBezTo>
                    <a:pt x="29" y="81"/>
                    <a:pt x="52" y="81"/>
                    <a:pt x="67" y="66"/>
                  </a:cubicBezTo>
                  <a:cubicBezTo>
                    <a:pt x="81" y="52"/>
                    <a:pt x="81" y="29"/>
                    <a:pt x="66" y="15"/>
                  </a:cubicBezTo>
                  <a:cubicBezTo>
                    <a:pt x="52" y="0"/>
                    <a:pt x="29" y="1"/>
                    <a:pt x="15" y="15"/>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6" name="Freeform 44"/>
            <p:cNvSpPr>
              <a:spLocks/>
            </p:cNvSpPr>
            <p:nvPr/>
          </p:nvSpPr>
          <p:spPr bwMode="auto">
            <a:xfrm>
              <a:off x="2088" y="2290"/>
              <a:ext cx="255" cy="253"/>
            </a:xfrm>
            <a:custGeom>
              <a:avLst/>
              <a:gdLst>
                <a:gd name="T0" fmla="*/ 65 w 108"/>
                <a:gd name="T1" fmla="*/ 101 h 107"/>
                <a:gd name="T2" fmla="*/ 102 w 108"/>
                <a:gd name="T3" fmla="*/ 42 h 107"/>
                <a:gd name="T4" fmla="*/ 43 w 108"/>
                <a:gd name="T5" fmla="*/ 6 h 107"/>
                <a:gd name="T6" fmla="*/ 7 w 108"/>
                <a:gd name="T7" fmla="*/ 65 h 107"/>
                <a:gd name="T8" fmla="*/ 65 w 108"/>
                <a:gd name="T9" fmla="*/ 101 h 107"/>
              </a:gdLst>
              <a:ahLst/>
              <a:cxnLst>
                <a:cxn ang="0">
                  <a:pos x="T0" y="T1"/>
                </a:cxn>
                <a:cxn ang="0">
                  <a:pos x="T2" y="T3"/>
                </a:cxn>
                <a:cxn ang="0">
                  <a:pos x="T4" y="T5"/>
                </a:cxn>
                <a:cxn ang="0">
                  <a:pos x="T6" y="T7"/>
                </a:cxn>
                <a:cxn ang="0">
                  <a:pos x="T8" y="T9"/>
                </a:cxn>
              </a:cxnLst>
              <a:rect l="0" t="0" r="r" b="b"/>
              <a:pathLst>
                <a:path w="108" h="107">
                  <a:moveTo>
                    <a:pt x="65" y="101"/>
                  </a:moveTo>
                  <a:cubicBezTo>
                    <a:pt x="92" y="95"/>
                    <a:pt x="108" y="69"/>
                    <a:pt x="102" y="42"/>
                  </a:cubicBezTo>
                  <a:cubicBezTo>
                    <a:pt x="96" y="16"/>
                    <a:pt x="69" y="0"/>
                    <a:pt x="43" y="6"/>
                  </a:cubicBezTo>
                  <a:cubicBezTo>
                    <a:pt x="17" y="12"/>
                    <a:pt x="0" y="39"/>
                    <a:pt x="7" y="65"/>
                  </a:cubicBezTo>
                  <a:cubicBezTo>
                    <a:pt x="13" y="91"/>
                    <a:pt x="39" y="107"/>
                    <a:pt x="65" y="101"/>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7" name="Freeform 45"/>
            <p:cNvSpPr>
              <a:spLocks/>
            </p:cNvSpPr>
            <p:nvPr/>
          </p:nvSpPr>
          <p:spPr bwMode="auto">
            <a:xfrm>
              <a:off x="2338" y="2706"/>
              <a:ext cx="196" cy="196"/>
            </a:xfrm>
            <a:custGeom>
              <a:avLst/>
              <a:gdLst>
                <a:gd name="T0" fmla="*/ 28 w 83"/>
                <a:gd name="T1" fmla="*/ 7 h 83"/>
                <a:gd name="T2" fmla="*/ 7 w 83"/>
                <a:gd name="T3" fmla="*/ 55 h 83"/>
                <a:gd name="T4" fmla="*/ 54 w 83"/>
                <a:gd name="T5" fmla="*/ 76 h 83"/>
                <a:gd name="T6" fmla="*/ 75 w 83"/>
                <a:gd name="T7" fmla="*/ 29 h 83"/>
                <a:gd name="T8" fmla="*/ 28 w 83"/>
                <a:gd name="T9" fmla="*/ 7 h 83"/>
              </a:gdLst>
              <a:ahLst/>
              <a:cxnLst>
                <a:cxn ang="0">
                  <a:pos x="T0" y="T1"/>
                </a:cxn>
                <a:cxn ang="0">
                  <a:pos x="T2" y="T3"/>
                </a:cxn>
                <a:cxn ang="0">
                  <a:pos x="T4" y="T5"/>
                </a:cxn>
                <a:cxn ang="0">
                  <a:pos x="T6" y="T7"/>
                </a:cxn>
                <a:cxn ang="0">
                  <a:pos x="T8" y="T9"/>
                </a:cxn>
              </a:cxnLst>
              <a:rect l="0" t="0" r="r" b="b"/>
              <a:pathLst>
                <a:path w="83" h="83">
                  <a:moveTo>
                    <a:pt x="28" y="7"/>
                  </a:moveTo>
                  <a:cubicBezTo>
                    <a:pt x="9" y="14"/>
                    <a:pt x="0" y="36"/>
                    <a:pt x="7" y="55"/>
                  </a:cubicBezTo>
                  <a:cubicBezTo>
                    <a:pt x="14" y="73"/>
                    <a:pt x="35" y="83"/>
                    <a:pt x="54" y="76"/>
                  </a:cubicBezTo>
                  <a:cubicBezTo>
                    <a:pt x="73" y="69"/>
                    <a:pt x="83" y="48"/>
                    <a:pt x="75" y="29"/>
                  </a:cubicBezTo>
                  <a:cubicBezTo>
                    <a:pt x="68" y="10"/>
                    <a:pt x="47" y="0"/>
                    <a:pt x="28" y="7"/>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4901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618" r="381"/>
          <a:stretch/>
        </p:blipFill>
        <p:spPr>
          <a:xfrm flipH="1">
            <a:off x="0" y="0"/>
            <a:ext cx="9144000" cy="6858000"/>
          </a:xfrm>
          <a:prstGeom prst="rect">
            <a:avLst/>
          </a:prstGeom>
        </p:spPr>
      </p:pic>
      <p:sp>
        <p:nvSpPr>
          <p:cNvPr id="3" name="Title 2"/>
          <p:cNvSpPr>
            <a:spLocks noGrp="1"/>
          </p:cNvSpPr>
          <p:nvPr>
            <p:ph type="ctrTitle"/>
          </p:nvPr>
        </p:nvSpPr>
        <p:spPr/>
        <p:txBody>
          <a:bodyPr/>
          <a:lstStyle/>
          <a:p>
            <a:r>
              <a:rPr lang="en-GB"/>
              <a:t>QUESTIONS</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29</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2" name="Oval 11"/>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11"/>
          <p:cNvSpPr>
            <a:spLocks noEditPoints="1"/>
          </p:cNvSpPr>
          <p:nvPr/>
        </p:nvSpPr>
        <p:spPr bwMode="auto">
          <a:xfrm>
            <a:off x="639021" y="2199869"/>
            <a:ext cx="559496" cy="610006"/>
          </a:xfrm>
          <a:custGeom>
            <a:avLst/>
            <a:gdLst>
              <a:gd name="T0" fmla="*/ 241 w 244"/>
              <a:gd name="T1" fmla="*/ 156 h 266"/>
              <a:gd name="T2" fmla="*/ 216 w 244"/>
              <a:gd name="T3" fmla="*/ 127 h 266"/>
              <a:gd name="T4" fmla="*/ 216 w 244"/>
              <a:gd name="T5" fmla="*/ 109 h 266"/>
              <a:gd name="T6" fmla="*/ 194 w 244"/>
              <a:gd name="T7" fmla="*/ 45 h 266"/>
              <a:gd name="T8" fmla="*/ 62 w 244"/>
              <a:gd name="T9" fmla="*/ 42 h 266"/>
              <a:gd name="T10" fmla="*/ 42 w 244"/>
              <a:gd name="T11" fmla="*/ 159 h 266"/>
              <a:gd name="T12" fmla="*/ 61 w 244"/>
              <a:gd name="T13" fmla="*/ 207 h 266"/>
              <a:gd name="T14" fmla="*/ 56 w 244"/>
              <a:gd name="T15" fmla="*/ 266 h 266"/>
              <a:gd name="T16" fmla="*/ 64 w 244"/>
              <a:gd name="T17" fmla="*/ 266 h 266"/>
              <a:gd name="T18" fmla="*/ 151 w 244"/>
              <a:gd name="T19" fmla="*/ 265 h 266"/>
              <a:gd name="T20" fmla="*/ 159 w 244"/>
              <a:gd name="T21" fmla="*/ 230 h 266"/>
              <a:gd name="T22" fmla="*/ 211 w 244"/>
              <a:gd name="T23" fmla="*/ 232 h 266"/>
              <a:gd name="T24" fmla="*/ 216 w 244"/>
              <a:gd name="T25" fmla="*/ 211 h 266"/>
              <a:gd name="T26" fmla="*/ 217 w 244"/>
              <a:gd name="T27" fmla="*/ 201 h 266"/>
              <a:gd name="T28" fmla="*/ 220 w 244"/>
              <a:gd name="T29" fmla="*/ 193 h 266"/>
              <a:gd name="T30" fmla="*/ 221 w 244"/>
              <a:gd name="T31" fmla="*/ 188 h 266"/>
              <a:gd name="T32" fmla="*/ 220 w 244"/>
              <a:gd name="T33" fmla="*/ 179 h 266"/>
              <a:gd name="T34" fmla="*/ 221 w 244"/>
              <a:gd name="T35" fmla="*/ 169 h 266"/>
              <a:gd name="T36" fmla="*/ 234 w 244"/>
              <a:gd name="T37" fmla="*/ 166 h 266"/>
              <a:gd name="T38" fmla="*/ 241 w 244"/>
              <a:gd name="T39" fmla="*/ 156 h 266"/>
              <a:gd name="T40" fmla="*/ 132 w 244"/>
              <a:gd name="T41" fmla="*/ 177 h 266"/>
              <a:gd name="T42" fmla="*/ 123 w 244"/>
              <a:gd name="T43" fmla="*/ 180 h 266"/>
              <a:gd name="T44" fmla="*/ 114 w 244"/>
              <a:gd name="T45" fmla="*/ 177 h 266"/>
              <a:gd name="T46" fmla="*/ 111 w 244"/>
              <a:gd name="T47" fmla="*/ 168 h 266"/>
              <a:gd name="T48" fmla="*/ 114 w 244"/>
              <a:gd name="T49" fmla="*/ 159 h 266"/>
              <a:gd name="T50" fmla="*/ 123 w 244"/>
              <a:gd name="T51" fmla="*/ 155 h 266"/>
              <a:gd name="T52" fmla="*/ 132 w 244"/>
              <a:gd name="T53" fmla="*/ 159 h 266"/>
              <a:gd name="T54" fmla="*/ 136 w 244"/>
              <a:gd name="T55" fmla="*/ 168 h 266"/>
              <a:gd name="T56" fmla="*/ 132 w 244"/>
              <a:gd name="T57" fmla="*/ 177 h 266"/>
              <a:gd name="T58" fmla="*/ 157 w 244"/>
              <a:gd name="T59" fmla="*/ 102 h 266"/>
              <a:gd name="T60" fmla="*/ 153 w 244"/>
              <a:gd name="T61" fmla="*/ 111 h 266"/>
              <a:gd name="T62" fmla="*/ 145 w 244"/>
              <a:gd name="T63" fmla="*/ 119 h 266"/>
              <a:gd name="T64" fmla="*/ 137 w 244"/>
              <a:gd name="T65" fmla="*/ 127 h 266"/>
              <a:gd name="T66" fmla="*/ 134 w 244"/>
              <a:gd name="T67" fmla="*/ 134 h 266"/>
              <a:gd name="T68" fmla="*/ 133 w 244"/>
              <a:gd name="T69" fmla="*/ 145 h 266"/>
              <a:gd name="T70" fmla="*/ 113 w 244"/>
              <a:gd name="T71" fmla="*/ 145 h 266"/>
              <a:gd name="T72" fmla="*/ 113 w 244"/>
              <a:gd name="T73" fmla="*/ 141 h 266"/>
              <a:gd name="T74" fmla="*/ 116 w 244"/>
              <a:gd name="T75" fmla="*/ 124 h 266"/>
              <a:gd name="T76" fmla="*/ 128 w 244"/>
              <a:gd name="T77" fmla="*/ 109 h 266"/>
              <a:gd name="T78" fmla="*/ 137 w 244"/>
              <a:gd name="T79" fmla="*/ 99 h 266"/>
              <a:gd name="T80" fmla="*/ 139 w 244"/>
              <a:gd name="T81" fmla="*/ 93 h 266"/>
              <a:gd name="T82" fmla="*/ 135 w 244"/>
              <a:gd name="T83" fmla="*/ 85 h 266"/>
              <a:gd name="T84" fmla="*/ 125 w 244"/>
              <a:gd name="T85" fmla="*/ 82 h 266"/>
              <a:gd name="T86" fmla="*/ 113 w 244"/>
              <a:gd name="T87" fmla="*/ 86 h 266"/>
              <a:gd name="T88" fmla="*/ 109 w 244"/>
              <a:gd name="T89" fmla="*/ 96 h 266"/>
              <a:gd name="T90" fmla="*/ 90 w 244"/>
              <a:gd name="T91" fmla="*/ 96 h 266"/>
              <a:gd name="T92" fmla="*/ 100 w 244"/>
              <a:gd name="T93" fmla="*/ 73 h 266"/>
              <a:gd name="T94" fmla="*/ 125 w 244"/>
              <a:gd name="T95" fmla="*/ 64 h 266"/>
              <a:gd name="T96" fmla="*/ 143 w 244"/>
              <a:gd name="T97" fmla="*/ 68 h 266"/>
              <a:gd name="T98" fmla="*/ 154 w 244"/>
              <a:gd name="T99" fmla="*/ 79 h 266"/>
              <a:gd name="T100" fmla="*/ 159 w 244"/>
              <a:gd name="T101" fmla="*/ 94 h 266"/>
              <a:gd name="T102" fmla="*/ 157 w 244"/>
              <a:gd name="T103" fmla="*/ 10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66">
                <a:moveTo>
                  <a:pt x="241" y="156"/>
                </a:moveTo>
                <a:cubicBezTo>
                  <a:pt x="216" y="127"/>
                  <a:pt x="216" y="127"/>
                  <a:pt x="216" y="127"/>
                </a:cubicBezTo>
                <a:cubicBezTo>
                  <a:pt x="213" y="122"/>
                  <a:pt x="216" y="109"/>
                  <a:pt x="216" y="109"/>
                </a:cubicBezTo>
                <a:cubicBezTo>
                  <a:pt x="222" y="64"/>
                  <a:pt x="194" y="45"/>
                  <a:pt x="194" y="45"/>
                </a:cubicBezTo>
                <a:cubicBezTo>
                  <a:pt x="124" y="0"/>
                  <a:pt x="62" y="42"/>
                  <a:pt x="62" y="42"/>
                </a:cubicBezTo>
                <a:cubicBezTo>
                  <a:pt x="0" y="88"/>
                  <a:pt x="42" y="159"/>
                  <a:pt x="42" y="159"/>
                </a:cubicBezTo>
                <a:cubicBezTo>
                  <a:pt x="55" y="178"/>
                  <a:pt x="61" y="207"/>
                  <a:pt x="61" y="207"/>
                </a:cubicBezTo>
                <a:cubicBezTo>
                  <a:pt x="63" y="234"/>
                  <a:pt x="56" y="266"/>
                  <a:pt x="56" y="266"/>
                </a:cubicBezTo>
                <a:cubicBezTo>
                  <a:pt x="64" y="266"/>
                  <a:pt x="64" y="266"/>
                  <a:pt x="64" y="266"/>
                </a:cubicBezTo>
                <a:cubicBezTo>
                  <a:pt x="64" y="266"/>
                  <a:pt x="148" y="265"/>
                  <a:pt x="151" y="265"/>
                </a:cubicBezTo>
                <a:cubicBezTo>
                  <a:pt x="149" y="233"/>
                  <a:pt x="159" y="230"/>
                  <a:pt x="159" y="230"/>
                </a:cubicBezTo>
                <a:cubicBezTo>
                  <a:pt x="203" y="239"/>
                  <a:pt x="209" y="232"/>
                  <a:pt x="211" y="232"/>
                </a:cubicBezTo>
                <a:cubicBezTo>
                  <a:pt x="224" y="222"/>
                  <a:pt x="216" y="211"/>
                  <a:pt x="216" y="211"/>
                </a:cubicBezTo>
                <a:cubicBezTo>
                  <a:pt x="213" y="205"/>
                  <a:pt x="217" y="201"/>
                  <a:pt x="217" y="201"/>
                </a:cubicBezTo>
                <a:cubicBezTo>
                  <a:pt x="228" y="198"/>
                  <a:pt x="220" y="193"/>
                  <a:pt x="220" y="193"/>
                </a:cubicBezTo>
                <a:cubicBezTo>
                  <a:pt x="216" y="191"/>
                  <a:pt x="221" y="188"/>
                  <a:pt x="221" y="188"/>
                </a:cubicBezTo>
                <a:cubicBezTo>
                  <a:pt x="228" y="184"/>
                  <a:pt x="220" y="179"/>
                  <a:pt x="220" y="179"/>
                </a:cubicBezTo>
                <a:cubicBezTo>
                  <a:pt x="221" y="169"/>
                  <a:pt x="221" y="169"/>
                  <a:pt x="221" y="169"/>
                </a:cubicBezTo>
                <a:cubicBezTo>
                  <a:pt x="234" y="166"/>
                  <a:pt x="234" y="166"/>
                  <a:pt x="234" y="166"/>
                </a:cubicBezTo>
                <a:cubicBezTo>
                  <a:pt x="244" y="165"/>
                  <a:pt x="241" y="156"/>
                  <a:pt x="241" y="156"/>
                </a:cubicBezTo>
                <a:close/>
                <a:moveTo>
                  <a:pt x="132" y="177"/>
                </a:moveTo>
                <a:cubicBezTo>
                  <a:pt x="130" y="179"/>
                  <a:pt x="127" y="180"/>
                  <a:pt x="123" y="180"/>
                </a:cubicBezTo>
                <a:cubicBezTo>
                  <a:pt x="120" y="180"/>
                  <a:pt x="117" y="179"/>
                  <a:pt x="114" y="177"/>
                </a:cubicBezTo>
                <a:cubicBezTo>
                  <a:pt x="112" y="174"/>
                  <a:pt x="111" y="171"/>
                  <a:pt x="111" y="168"/>
                </a:cubicBezTo>
                <a:cubicBezTo>
                  <a:pt x="111" y="164"/>
                  <a:pt x="112" y="161"/>
                  <a:pt x="114" y="159"/>
                </a:cubicBezTo>
                <a:cubicBezTo>
                  <a:pt x="117" y="157"/>
                  <a:pt x="120" y="155"/>
                  <a:pt x="123" y="155"/>
                </a:cubicBezTo>
                <a:cubicBezTo>
                  <a:pt x="127" y="155"/>
                  <a:pt x="130" y="157"/>
                  <a:pt x="132" y="159"/>
                </a:cubicBezTo>
                <a:cubicBezTo>
                  <a:pt x="135" y="161"/>
                  <a:pt x="136" y="164"/>
                  <a:pt x="136" y="168"/>
                </a:cubicBezTo>
                <a:cubicBezTo>
                  <a:pt x="136" y="171"/>
                  <a:pt x="135" y="174"/>
                  <a:pt x="132" y="177"/>
                </a:cubicBezTo>
                <a:close/>
                <a:moveTo>
                  <a:pt x="157" y="102"/>
                </a:moveTo>
                <a:cubicBezTo>
                  <a:pt x="156" y="105"/>
                  <a:pt x="155" y="108"/>
                  <a:pt x="153" y="111"/>
                </a:cubicBezTo>
                <a:cubicBezTo>
                  <a:pt x="152" y="112"/>
                  <a:pt x="149" y="115"/>
                  <a:pt x="145" y="119"/>
                </a:cubicBezTo>
                <a:cubicBezTo>
                  <a:pt x="140" y="123"/>
                  <a:pt x="138" y="126"/>
                  <a:pt x="137" y="127"/>
                </a:cubicBezTo>
                <a:cubicBezTo>
                  <a:pt x="136" y="129"/>
                  <a:pt x="135" y="131"/>
                  <a:pt x="134" y="134"/>
                </a:cubicBezTo>
                <a:cubicBezTo>
                  <a:pt x="133" y="136"/>
                  <a:pt x="133" y="140"/>
                  <a:pt x="133" y="145"/>
                </a:cubicBezTo>
                <a:cubicBezTo>
                  <a:pt x="113" y="145"/>
                  <a:pt x="113" y="145"/>
                  <a:pt x="113" y="145"/>
                </a:cubicBezTo>
                <a:cubicBezTo>
                  <a:pt x="113" y="141"/>
                  <a:pt x="113" y="141"/>
                  <a:pt x="113" y="141"/>
                </a:cubicBezTo>
                <a:cubicBezTo>
                  <a:pt x="113" y="135"/>
                  <a:pt x="114" y="129"/>
                  <a:pt x="116" y="124"/>
                </a:cubicBezTo>
                <a:cubicBezTo>
                  <a:pt x="119" y="118"/>
                  <a:pt x="123" y="113"/>
                  <a:pt x="128" y="109"/>
                </a:cubicBezTo>
                <a:cubicBezTo>
                  <a:pt x="133" y="104"/>
                  <a:pt x="136" y="101"/>
                  <a:pt x="137" y="99"/>
                </a:cubicBezTo>
                <a:cubicBezTo>
                  <a:pt x="138" y="98"/>
                  <a:pt x="139" y="96"/>
                  <a:pt x="139" y="93"/>
                </a:cubicBezTo>
                <a:cubicBezTo>
                  <a:pt x="139" y="90"/>
                  <a:pt x="138" y="88"/>
                  <a:pt x="135" y="85"/>
                </a:cubicBezTo>
                <a:cubicBezTo>
                  <a:pt x="132" y="83"/>
                  <a:pt x="129" y="82"/>
                  <a:pt x="125" y="82"/>
                </a:cubicBezTo>
                <a:cubicBezTo>
                  <a:pt x="120" y="82"/>
                  <a:pt x="116" y="83"/>
                  <a:pt x="113" y="86"/>
                </a:cubicBezTo>
                <a:cubicBezTo>
                  <a:pt x="111" y="89"/>
                  <a:pt x="109" y="92"/>
                  <a:pt x="109" y="96"/>
                </a:cubicBezTo>
                <a:cubicBezTo>
                  <a:pt x="90" y="96"/>
                  <a:pt x="90" y="96"/>
                  <a:pt x="90" y="96"/>
                </a:cubicBezTo>
                <a:cubicBezTo>
                  <a:pt x="90" y="87"/>
                  <a:pt x="93" y="79"/>
                  <a:pt x="100" y="73"/>
                </a:cubicBezTo>
                <a:cubicBezTo>
                  <a:pt x="106" y="67"/>
                  <a:pt x="115" y="64"/>
                  <a:pt x="125" y="64"/>
                </a:cubicBezTo>
                <a:cubicBezTo>
                  <a:pt x="132" y="64"/>
                  <a:pt x="138" y="65"/>
                  <a:pt x="143" y="68"/>
                </a:cubicBezTo>
                <a:cubicBezTo>
                  <a:pt x="148" y="70"/>
                  <a:pt x="152" y="74"/>
                  <a:pt x="154" y="79"/>
                </a:cubicBezTo>
                <a:cubicBezTo>
                  <a:pt x="157" y="83"/>
                  <a:pt x="159" y="88"/>
                  <a:pt x="159" y="94"/>
                </a:cubicBezTo>
                <a:cubicBezTo>
                  <a:pt x="159" y="97"/>
                  <a:pt x="158" y="99"/>
                  <a:pt x="157" y="10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027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8" name="Rectangle 17"/>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p:txBody>
          <a:bodyPr/>
          <a:lstStyle/>
          <a:p>
            <a:r>
              <a:rPr lang="en-US" dirty="0"/>
              <a:t>CLOUD AND AWS BASICS</a:t>
            </a:r>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3</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8" name="Oval 7"/>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6"/>
          <p:cNvSpPr>
            <a:spLocks noEditPoints="1"/>
          </p:cNvSpPr>
          <p:nvPr/>
        </p:nvSpPr>
        <p:spPr bwMode="auto">
          <a:xfrm>
            <a:off x="629183" y="2290766"/>
            <a:ext cx="637843" cy="442912"/>
          </a:xfrm>
          <a:custGeom>
            <a:avLst/>
            <a:gdLst>
              <a:gd name="T0" fmla="*/ 180 w 219"/>
              <a:gd name="T1" fmla="*/ 51 h 152"/>
              <a:gd name="T2" fmla="*/ 176 w 219"/>
              <a:gd name="T3" fmla="*/ 50 h 152"/>
              <a:gd name="T4" fmla="*/ 175 w 219"/>
              <a:gd name="T5" fmla="*/ 46 h 152"/>
              <a:gd name="T6" fmla="*/ 117 w 219"/>
              <a:gd name="T7" fmla="*/ 0 h 152"/>
              <a:gd name="T8" fmla="*/ 60 w 219"/>
              <a:gd name="T9" fmla="*/ 44 h 152"/>
              <a:gd name="T10" fmla="*/ 59 w 219"/>
              <a:gd name="T11" fmla="*/ 50 h 152"/>
              <a:gd name="T12" fmla="*/ 53 w 219"/>
              <a:gd name="T13" fmla="*/ 50 h 152"/>
              <a:gd name="T14" fmla="*/ 52 w 219"/>
              <a:gd name="T15" fmla="*/ 49 h 152"/>
              <a:gd name="T16" fmla="*/ 49 w 219"/>
              <a:gd name="T17" fmla="*/ 49 h 152"/>
              <a:gd name="T18" fmla="*/ 0 w 219"/>
              <a:gd name="T19" fmla="*/ 101 h 152"/>
              <a:gd name="T20" fmla="*/ 51 w 219"/>
              <a:gd name="T21" fmla="*/ 152 h 152"/>
              <a:gd name="T22" fmla="*/ 71 w 219"/>
              <a:gd name="T23" fmla="*/ 152 h 152"/>
              <a:gd name="T24" fmla="*/ 74 w 219"/>
              <a:gd name="T25" fmla="*/ 152 h 152"/>
              <a:gd name="T26" fmla="*/ 77 w 219"/>
              <a:gd name="T27" fmla="*/ 152 h 152"/>
              <a:gd name="T28" fmla="*/ 77 w 219"/>
              <a:gd name="T29" fmla="*/ 152 h 152"/>
              <a:gd name="T30" fmla="*/ 176 w 219"/>
              <a:gd name="T31" fmla="*/ 152 h 152"/>
              <a:gd name="T32" fmla="*/ 200 w 219"/>
              <a:gd name="T33" fmla="*/ 141 h 152"/>
              <a:gd name="T34" fmla="*/ 219 w 219"/>
              <a:gd name="T35" fmla="*/ 101 h 152"/>
              <a:gd name="T36" fmla="*/ 180 w 219"/>
              <a:gd name="T37" fmla="*/ 51 h 152"/>
              <a:gd name="T38" fmla="*/ 189 w 219"/>
              <a:gd name="T39" fmla="*/ 128 h 152"/>
              <a:gd name="T40" fmla="*/ 176 w 219"/>
              <a:gd name="T41" fmla="*/ 135 h 152"/>
              <a:gd name="T42" fmla="*/ 84 w 219"/>
              <a:gd name="T43" fmla="*/ 135 h 152"/>
              <a:gd name="T44" fmla="*/ 84 w 219"/>
              <a:gd name="T45" fmla="*/ 135 h 152"/>
              <a:gd name="T46" fmla="*/ 76 w 219"/>
              <a:gd name="T47" fmla="*/ 135 h 152"/>
              <a:gd name="T48" fmla="*/ 71 w 219"/>
              <a:gd name="T49" fmla="*/ 135 h 152"/>
              <a:gd name="T50" fmla="*/ 51 w 219"/>
              <a:gd name="T51" fmla="*/ 135 h 152"/>
              <a:gd name="T52" fmla="*/ 17 w 219"/>
              <a:gd name="T53" fmla="*/ 101 h 152"/>
              <a:gd name="T54" fmla="*/ 50 w 219"/>
              <a:gd name="T55" fmla="*/ 67 h 152"/>
              <a:gd name="T56" fmla="*/ 53 w 219"/>
              <a:gd name="T57" fmla="*/ 67 h 152"/>
              <a:gd name="T58" fmla="*/ 72 w 219"/>
              <a:gd name="T59" fmla="*/ 67 h 152"/>
              <a:gd name="T60" fmla="*/ 77 w 219"/>
              <a:gd name="T61" fmla="*/ 49 h 152"/>
              <a:gd name="T62" fmla="*/ 117 w 219"/>
              <a:gd name="T63" fmla="*/ 17 h 152"/>
              <a:gd name="T64" fmla="*/ 158 w 219"/>
              <a:gd name="T65" fmla="*/ 50 h 152"/>
              <a:gd name="T66" fmla="*/ 161 w 219"/>
              <a:gd name="T67" fmla="*/ 64 h 152"/>
              <a:gd name="T68" fmla="*/ 176 w 219"/>
              <a:gd name="T69" fmla="*/ 68 h 152"/>
              <a:gd name="T70" fmla="*/ 202 w 219"/>
              <a:gd name="T71" fmla="*/ 101 h 152"/>
              <a:gd name="T72" fmla="*/ 189 w 219"/>
              <a:gd name="T73" fmla="*/ 12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152">
                <a:moveTo>
                  <a:pt x="180" y="51"/>
                </a:moveTo>
                <a:cubicBezTo>
                  <a:pt x="176" y="50"/>
                  <a:pt x="176" y="50"/>
                  <a:pt x="176" y="50"/>
                </a:cubicBezTo>
                <a:cubicBezTo>
                  <a:pt x="175" y="46"/>
                  <a:pt x="175" y="46"/>
                  <a:pt x="175" y="46"/>
                </a:cubicBezTo>
                <a:cubicBezTo>
                  <a:pt x="168" y="19"/>
                  <a:pt x="145" y="0"/>
                  <a:pt x="117" y="0"/>
                </a:cubicBezTo>
                <a:cubicBezTo>
                  <a:pt x="90" y="0"/>
                  <a:pt x="67" y="18"/>
                  <a:pt x="60" y="44"/>
                </a:cubicBezTo>
                <a:cubicBezTo>
                  <a:pt x="59" y="50"/>
                  <a:pt x="59" y="50"/>
                  <a:pt x="59" y="50"/>
                </a:cubicBezTo>
                <a:cubicBezTo>
                  <a:pt x="53" y="50"/>
                  <a:pt x="53" y="50"/>
                  <a:pt x="53" y="50"/>
                </a:cubicBezTo>
                <a:cubicBezTo>
                  <a:pt x="53" y="50"/>
                  <a:pt x="52" y="49"/>
                  <a:pt x="52" y="49"/>
                </a:cubicBezTo>
                <a:cubicBezTo>
                  <a:pt x="51" y="49"/>
                  <a:pt x="50" y="49"/>
                  <a:pt x="49" y="49"/>
                </a:cubicBezTo>
                <a:cubicBezTo>
                  <a:pt x="22" y="50"/>
                  <a:pt x="0" y="73"/>
                  <a:pt x="0" y="101"/>
                </a:cubicBezTo>
                <a:cubicBezTo>
                  <a:pt x="0" y="129"/>
                  <a:pt x="23" y="152"/>
                  <a:pt x="51" y="152"/>
                </a:cubicBezTo>
                <a:cubicBezTo>
                  <a:pt x="63" y="152"/>
                  <a:pt x="69" y="152"/>
                  <a:pt x="71" y="152"/>
                </a:cubicBezTo>
                <a:cubicBezTo>
                  <a:pt x="74" y="152"/>
                  <a:pt x="74" y="152"/>
                  <a:pt x="74" y="152"/>
                </a:cubicBezTo>
                <a:cubicBezTo>
                  <a:pt x="77" y="152"/>
                  <a:pt x="77" y="152"/>
                  <a:pt x="77" y="152"/>
                </a:cubicBezTo>
                <a:cubicBezTo>
                  <a:pt x="77" y="152"/>
                  <a:pt x="77" y="152"/>
                  <a:pt x="77" y="152"/>
                </a:cubicBezTo>
                <a:cubicBezTo>
                  <a:pt x="176" y="152"/>
                  <a:pt x="176" y="152"/>
                  <a:pt x="176" y="152"/>
                </a:cubicBezTo>
                <a:cubicBezTo>
                  <a:pt x="177" y="152"/>
                  <a:pt x="189" y="151"/>
                  <a:pt x="200" y="141"/>
                </a:cubicBezTo>
                <a:cubicBezTo>
                  <a:pt x="212" y="131"/>
                  <a:pt x="219" y="117"/>
                  <a:pt x="219" y="101"/>
                </a:cubicBezTo>
                <a:cubicBezTo>
                  <a:pt x="219" y="77"/>
                  <a:pt x="203" y="57"/>
                  <a:pt x="180" y="51"/>
                </a:cubicBezTo>
                <a:close/>
                <a:moveTo>
                  <a:pt x="189" y="128"/>
                </a:moveTo>
                <a:cubicBezTo>
                  <a:pt x="182" y="134"/>
                  <a:pt x="176" y="135"/>
                  <a:pt x="176" y="135"/>
                </a:cubicBezTo>
                <a:cubicBezTo>
                  <a:pt x="84" y="135"/>
                  <a:pt x="84" y="135"/>
                  <a:pt x="84" y="135"/>
                </a:cubicBezTo>
                <a:cubicBezTo>
                  <a:pt x="84" y="135"/>
                  <a:pt x="84" y="135"/>
                  <a:pt x="84" y="135"/>
                </a:cubicBezTo>
                <a:cubicBezTo>
                  <a:pt x="76" y="135"/>
                  <a:pt x="76" y="135"/>
                  <a:pt x="76" y="135"/>
                </a:cubicBezTo>
                <a:cubicBezTo>
                  <a:pt x="74" y="135"/>
                  <a:pt x="72" y="135"/>
                  <a:pt x="71" y="135"/>
                </a:cubicBezTo>
                <a:cubicBezTo>
                  <a:pt x="51" y="135"/>
                  <a:pt x="51" y="135"/>
                  <a:pt x="51" y="135"/>
                </a:cubicBezTo>
                <a:cubicBezTo>
                  <a:pt x="32" y="135"/>
                  <a:pt x="17" y="120"/>
                  <a:pt x="17" y="101"/>
                </a:cubicBezTo>
                <a:cubicBezTo>
                  <a:pt x="17" y="83"/>
                  <a:pt x="32" y="67"/>
                  <a:pt x="50" y="67"/>
                </a:cubicBezTo>
                <a:cubicBezTo>
                  <a:pt x="51" y="67"/>
                  <a:pt x="52" y="67"/>
                  <a:pt x="53" y="67"/>
                </a:cubicBezTo>
                <a:cubicBezTo>
                  <a:pt x="72" y="67"/>
                  <a:pt x="72" y="67"/>
                  <a:pt x="72" y="67"/>
                </a:cubicBezTo>
                <a:cubicBezTo>
                  <a:pt x="77" y="49"/>
                  <a:pt x="77" y="49"/>
                  <a:pt x="77" y="49"/>
                </a:cubicBezTo>
                <a:cubicBezTo>
                  <a:pt x="82" y="30"/>
                  <a:pt x="98" y="17"/>
                  <a:pt x="117" y="17"/>
                </a:cubicBezTo>
                <a:cubicBezTo>
                  <a:pt x="137" y="17"/>
                  <a:pt x="153" y="30"/>
                  <a:pt x="158" y="50"/>
                </a:cubicBezTo>
                <a:cubicBezTo>
                  <a:pt x="161" y="64"/>
                  <a:pt x="161" y="64"/>
                  <a:pt x="161" y="64"/>
                </a:cubicBezTo>
                <a:cubicBezTo>
                  <a:pt x="176" y="68"/>
                  <a:pt x="176" y="68"/>
                  <a:pt x="176" y="68"/>
                </a:cubicBezTo>
                <a:cubicBezTo>
                  <a:pt x="191" y="72"/>
                  <a:pt x="202" y="85"/>
                  <a:pt x="202" y="101"/>
                </a:cubicBezTo>
                <a:cubicBezTo>
                  <a:pt x="202" y="112"/>
                  <a:pt x="197" y="121"/>
                  <a:pt x="189" y="1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696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a:t>Page </a:t>
            </a:r>
            <a:fld id="{90CBDC3A-D49F-4631-A8C7-55D59B33E5FA}" type="slidenum">
              <a:rPr lang="en-US" smtClean="0"/>
              <a:pPr/>
              <a:t>4</a:t>
            </a:fld>
            <a:endParaRPr lang="en-US" dirty="0"/>
          </a:p>
        </p:txBody>
      </p:sp>
      <p:sp>
        <p:nvSpPr>
          <p:cNvPr id="12" name="Text Placeholder 11"/>
          <p:cNvSpPr>
            <a:spLocks noGrp="1"/>
          </p:cNvSpPr>
          <p:nvPr>
            <p:ph type="body" sz="quarter" idx="10"/>
          </p:nvPr>
        </p:nvSpPr>
        <p:spPr/>
        <p:txBody>
          <a:bodyPr/>
          <a:lstStyle/>
          <a:p>
            <a:r>
              <a:rPr lang="en-US" dirty="0"/>
              <a:t>What is Cloud Computing?</a:t>
            </a:r>
            <a:endParaRPr lang="en-GB" dirty="0"/>
          </a:p>
        </p:txBody>
      </p:sp>
      <p:sp>
        <p:nvSpPr>
          <p:cNvPr id="5" name="Footer Placeholder 4"/>
          <p:cNvSpPr>
            <a:spLocks noGrp="1"/>
          </p:cNvSpPr>
          <p:nvPr>
            <p:ph type="ftr" sz="quarter" idx="13"/>
          </p:nvPr>
        </p:nvSpPr>
        <p:spPr/>
        <p:txBody>
          <a:bodyPr/>
          <a:lstStyle/>
          <a:p>
            <a:r>
              <a:rPr lang="en-AU"/>
              <a:t>Copyright © 2015 Accenture  All rights reserved.</a:t>
            </a:r>
            <a:endParaRPr lang="en-AU" dirty="0"/>
          </a:p>
        </p:txBody>
      </p:sp>
      <p:sp>
        <p:nvSpPr>
          <p:cNvPr id="13" name="Title 12"/>
          <p:cNvSpPr>
            <a:spLocks noGrp="1"/>
          </p:cNvSpPr>
          <p:nvPr>
            <p:ph type="title"/>
          </p:nvPr>
        </p:nvSpPr>
        <p:spPr>
          <a:xfrm>
            <a:off x="455613" y="116205"/>
            <a:ext cx="8232775" cy="1002979"/>
          </a:xfrm>
        </p:spPr>
        <p:txBody>
          <a:bodyPr/>
          <a:lstStyle/>
          <a:p>
            <a:r>
              <a:rPr lang="en-GB" dirty="0"/>
              <a:t>Cloud Basics</a:t>
            </a:r>
            <a:endParaRPr lang="en-US" dirty="0"/>
          </a:p>
        </p:txBody>
      </p:sp>
      <p:grpSp>
        <p:nvGrpSpPr>
          <p:cNvPr id="3" name="Group 2"/>
          <p:cNvGrpSpPr/>
          <p:nvPr/>
        </p:nvGrpSpPr>
        <p:grpSpPr>
          <a:xfrm>
            <a:off x="455613" y="1798635"/>
            <a:ext cx="8222962" cy="3953337"/>
            <a:chOff x="470691" y="1798635"/>
            <a:chExt cx="8222962" cy="3953337"/>
          </a:xfrm>
        </p:grpSpPr>
        <p:sp>
          <p:nvSpPr>
            <p:cNvPr id="6" name="Content Placeholder 4"/>
            <p:cNvSpPr txBox="1">
              <a:spLocks/>
            </p:cNvSpPr>
            <p:nvPr/>
          </p:nvSpPr>
          <p:spPr>
            <a:xfrm>
              <a:off x="470691" y="4810588"/>
              <a:ext cx="8216109" cy="941384"/>
            </a:xfrm>
            <a:prstGeom prst="rect">
              <a:avLst/>
            </a:prstGeom>
            <a:solidFill>
              <a:schemeClr val="accent1"/>
            </a:solidFill>
            <a:ln w="28575">
              <a:solidFill>
                <a:schemeClr val="accent1"/>
              </a:solidFill>
            </a:ln>
          </p:spPr>
          <p:txBody>
            <a:bodyPr tIns="108000" bIns="108000">
              <a:sp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sz="1400" dirty="0">
                  <a:solidFill>
                    <a:schemeClr val="bg1"/>
                  </a:solidFill>
                </a:rPr>
                <a:t>Collection of computing services (compute, storage, network, etc.)</a:t>
              </a:r>
            </a:p>
            <a:p>
              <a:pPr>
                <a:spcBef>
                  <a:spcPts val="300"/>
                </a:spcBef>
              </a:pPr>
              <a:r>
                <a:rPr lang="en-US" sz="1400" dirty="0">
                  <a:solidFill>
                    <a:schemeClr val="bg1"/>
                  </a:solidFill>
                </a:rPr>
                <a:t>Accessible on-demand over a network. </a:t>
              </a:r>
            </a:p>
            <a:p>
              <a:pPr>
                <a:spcBef>
                  <a:spcPts val="300"/>
                </a:spcBef>
              </a:pPr>
              <a:r>
                <a:rPr lang="en-US" sz="1400" dirty="0">
                  <a:solidFill>
                    <a:schemeClr val="bg1"/>
                  </a:solidFill>
                </a:rPr>
                <a:t>Business and technology model for delivering and acquiring IT services in a utility-like fashion.</a:t>
              </a:r>
            </a:p>
          </p:txBody>
        </p:sp>
        <p:pic>
          <p:nvPicPr>
            <p:cNvPr id="14" name="Picture 5"/>
            <p:cNvPicPr>
              <a:picLocks noChangeAspect="1" noChangeArrowheads="1"/>
            </p:cNvPicPr>
            <p:nvPr/>
          </p:nvPicPr>
          <p:blipFill rotWithShape="1">
            <a:blip r:embed="rId3" cstate="print"/>
            <a:srcRect t="12400" b="10990"/>
            <a:stretch/>
          </p:blipFill>
          <p:spPr bwMode="auto">
            <a:xfrm>
              <a:off x="4750853" y="3146767"/>
              <a:ext cx="1770867" cy="1445547"/>
            </a:xfrm>
            <a:prstGeom prst="rect">
              <a:avLst/>
            </a:prstGeom>
            <a:solidFill>
              <a:srgbClr val="CBCCCC"/>
            </a:solidFill>
            <a:ln>
              <a:noFill/>
            </a:ln>
          </p:spPr>
        </p:pic>
        <p:pic>
          <p:nvPicPr>
            <p:cNvPr id="17" name="Picture 4" descr="http://upload.wikimedia.org/wikipedia/commons/thumb/b/b5/Cloud_computing.svg/300px-Cloud_computing.svg.png">
              <a:hlinkClick r:id="rId4" tooltip="Cloud computing overview"/>
            </p:cNvPr>
            <p:cNvPicPr>
              <a:picLocks noChangeAspect="1" noChangeArrowheads="1"/>
            </p:cNvPicPr>
            <p:nvPr/>
          </p:nvPicPr>
          <p:blipFill rotWithShape="1">
            <a:blip r:embed="rId5" cstate="print"/>
            <a:srcRect l="805"/>
            <a:stretch/>
          </p:blipFill>
          <p:spPr bwMode="auto">
            <a:xfrm>
              <a:off x="2654300" y="3146767"/>
              <a:ext cx="1777654" cy="1445547"/>
            </a:xfrm>
            <a:prstGeom prst="rect">
              <a:avLst/>
            </a:prstGeom>
            <a:solidFill>
              <a:srgbClr val="CBCCCC"/>
            </a:solidFill>
            <a:ln>
              <a:noFill/>
            </a:ln>
          </p:spPr>
        </p:pic>
        <p:sp>
          <p:nvSpPr>
            <p:cNvPr id="8" name="TextBox 7"/>
            <p:cNvSpPr txBox="1"/>
            <p:nvPr/>
          </p:nvSpPr>
          <p:spPr>
            <a:xfrm>
              <a:off x="470693" y="1798636"/>
              <a:ext cx="1944000" cy="2874964"/>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Virtualization</a:t>
              </a:r>
              <a:endParaRPr lang="en-US" sz="1200" dirty="0">
                <a:solidFill>
                  <a:schemeClr val="accent2"/>
                </a:solidFill>
                <a:latin typeface="Arial" panose="020B0604020202020204" pitchFamily="34" charset="0"/>
                <a:ea typeface="ヒラギノ角ゴ Pro W3" pitchFamily="48" charset="-128"/>
                <a:cs typeface="Arial" panose="020B0604020202020204" pitchFamily="34" charset="0"/>
              </a:endParaRPr>
            </a:p>
            <a:p>
              <a:r>
                <a:rPr lang="en-US" sz="1200" dirty="0">
                  <a:latin typeface="Arial" panose="020B0604020202020204" pitchFamily="34" charset="0"/>
                  <a:ea typeface="ヒラギノ角ゴ Pro W3" pitchFamily="48" charset="-128"/>
                  <a:cs typeface="Arial" panose="020B0604020202020204" pitchFamily="34" charset="0"/>
                </a:rPr>
                <a:t>One computer </a:t>
              </a:r>
              <a:br>
                <a:rPr lang="en-US" sz="1200" dirty="0">
                  <a:latin typeface="Arial" panose="020B0604020202020204" pitchFamily="34" charset="0"/>
                  <a:ea typeface="ヒラギノ角ゴ Pro W3" pitchFamily="48" charset="-128"/>
                  <a:cs typeface="Arial" panose="020B0604020202020204" pitchFamily="34" charset="0"/>
                </a:rPr>
              </a:br>
              <a:r>
                <a:rPr lang="en-US" sz="1200" dirty="0">
                  <a:latin typeface="Arial" panose="020B0604020202020204" pitchFamily="34" charset="0"/>
                  <a:ea typeface="ヒラギノ角ゴ Pro W3" pitchFamily="48" charset="-128"/>
                  <a:cs typeface="Arial" panose="020B0604020202020204" pitchFamily="34" charset="0"/>
                </a:rPr>
                <a:t>acting like many</a:t>
              </a:r>
            </a:p>
          </p:txBody>
        </p:sp>
        <p:sp>
          <p:nvSpPr>
            <p:cNvPr id="11" name="TextBox 10"/>
            <p:cNvSpPr txBox="1"/>
            <p:nvPr/>
          </p:nvSpPr>
          <p:spPr>
            <a:xfrm>
              <a:off x="4656667" y="1798635"/>
              <a:ext cx="1944000" cy="2874964"/>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Grid Computing</a:t>
              </a:r>
            </a:p>
            <a:p>
              <a:r>
                <a:rPr lang="en-US" sz="1200" dirty="0">
                  <a:latin typeface="Arial" panose="020B0604020202020204" pitchFamily="34" charset="0"/>
                  <a:ea typeface="ヒラギノ角ゴ Pro W3" pitchFamily="48" charset="-128"/>
                  <a:cs typeface="Arial" panose="020B0604020202020204" pitchFamily="34" charset="0"/>
                </a:rPr>
                <a:t>Many computers </a:t>
              </a:r>
              <a:br>
                <a:rPr lang="en-US" sz="1200" dirty="0">
                  <a:latin typeface="Arial" panose="020B0604020202020204" pitchFamily="34" charset="0"/>
                  <a:ea typeface="ヒラギノ角ゴ Pro W3" pitchFamily="48" charset="-128"/>
                  <a:cs typeface="Arial" panose="020B0604020202020204" pitchFamily="34" charset="0"/>
                </a:rPr>
              </a:br>
              <a:r>
                <a:rPr lang="en-US" sz="1200" dirty="0">
                  <a:latin typeface="Arial" panose="020B0604020202020204" pitchFamily="34" charset="0"/>
                  <a:ea typeface="ヒラギノ角ゴ Pro W3" pitchFamily="48" charset="-128"/>
                  <a:cs typeface="Arial" panose="020B0604020202020204" pitchFamily="34" charset="0"/>
                </a:rPr>
                <a:t>acting like one</a:t>
              </a:r>
            </a:p>
          </p:txBody>
        </p:sp>
        <p:sp>
          <p:nvSpPr>
            <p:cNvPr id="16" name="TextBox 15"/>
            <p:cNvSpPr txBox="1"/>
            <p:nvPr/>
          </p:nvSpPr>
          <p:spPr>
            <a:xfrm>
              <a:off x="2563680" y="1798636"/>
              <a:ext cx="1944000" cy="2874964"/>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Cloud Computing</a:t>
              </a:r>
            </a:p>
            <a:p>
              <a:r>
                <a:rPr lang="en-US" sz="1200" dirty="0">
                  <a:latin typeface="Arial" panose="020B0604020202020204" pitchFamily="34" charset="0"/>
                  <a:ea typeface="ヒラギノ角ゴ Pro W3" pitchFamily="48" charset="-128"/>
                  <a:cs typeface="Arial" panose="020B0604020202020204" pitchFamily="34" charset="0"/>
                </a:rPr>
                <a:t>A combination of both Virtualization and Grid, but the end user does not have to care about the underlying architecture. </a:t>
              </a:r>
            </a:p>
          </p:txBody>
        </p:sp>
        <p:sp>
          <p:nvSpPr>
            <p:cNvPr id="18" name="TextBox 17"/>
            <p:cNvSpPr txBox="1"/>
            <p:nvPr/>
          </p:nvSpPr>
          <p:spPr>
            <a:xfrm>
              <a:off x="6749653" y="1798635"/>
              <a:ext cx="1944000" cy="2874964"/>
            </a:xfrm>
            <a:prstGeom prst="rect">
              <a:avLst/>
            </a:prstGeom>
            <a:noFill/>
            <a:ln w="28575">
              <a:solidFill>
                <a:schemeClr val="accent2"/>
              </a:solidFill>
            </a:ln>
          </p:spPr>
          <p:txBody>
            <a:bodyPr wrap="square" rtlCol="0">
              <a:noAutofit/>
            </a:bodyPr>
            <a:lstStyle/>
            <a:p>
              <a:pPr>
                <a:spcAft>
                  <a:spcPts val="600"/>
                </a:spcAft>
              </a:pPr>
              <a: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t>Utility Computing</a:t>
              </a:r>
              <a:br>
                <a:rPr lang="en-US" sz="1600" dirty="0">
                  <a:solidFill>
                    <a:schemeClr val="accent2"/>
                  </a:solidFill>
                  <a:latin typeface="Arial" panose="020B0604020202020204" pitchFamily="34" charset="0"/>
                  <a:ea typeface="ヒラギノ角ゴ Pro W3" pitchFamily="48" charset="-128"/>
                  <a:cs typeface="Arial" panose="020B0604020202020204" pitchFamily="34" charset="0"/>
                </a:rPr>
              </a:br>
              <a:r>
                <a:rPr lang="en-US" sz="1200" dirty="0">
                  <a:latin typeface="Arial" panose="020B0604020202020204" pitchFamily="34" charset="0"/>
                  <a:ea typeface="ヒラギノ角ゴ Pro W3" pitchFamily="48" charset="-128"/>
                  <a:cs typeface="Arial" panose="020B0604020202020204" pitchFamily="34" charset="0"/>
                </a:rPr>
                <a:t>It is a model in which a service provider makes resources and infrastructure management available as needed, and charges them for specific usage rather than a flat rate.</a:t>
              </a:r>
            </a:p>
          </p:txBody>
        </p:sp>
        <p:pic>
          <p:nvPicPr>
            <p:cNvPr id="9" name="Picture 6"/>
            <p:cNvPicPr>
              <a:picLocks noChangeAspect="1" noChangeArrowheads="1"/>
            </p:cNvPicPr>
            <p:nvPr/>
          </p:nvPicPr>
          <p:blipFill rotWithShape="1">
            <a:blip r:embed="rId6" cstate="print"/>
            <a:srcRect l="4243" t="5905" r="4585" b="2164"/>
            <a:stretch/>
          </p:blipFill>
          <p:spPr bwMode="auto">
            <a:xfrm>
              <a:off x="557260" y="3146767"/>
              <a:ext cx="1770866" cy="1464989"/>
            </a:xfrm>
            <a:prstGeom prst="rect">
              <a:avLst/>
            </a:prstGeom>
            <a:solidFill>
              <a:srgbClr val="CBCCCC"/>
            </a:solidFill>
            <a:ln>
              <a:noFill/>
            </a:ln>
          </p:spPr>
        </p:pic>
      </p:grpSp>
    </p:spTree>
    <p:extLst>
      <p:ext uri="{BB962C8B-B14F-4D97-AF65-F5344CB8AC3E}">
        <p14:creationId xmlns:p14="http://schemas.microsoft.com/office/powerpoint/2010/main" val="148217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Efficiency of cost and operations, </a:t>
            </a:r>
            <a:r>
              <a:rPr lang="en-US"/>
              <a:t>and flexibility</a:t>
            </a:r>
            <a:endParaRPr lang="en-US" dirty="0"/>
          </a:p>
        </p:txBody>
      </p:sp>
      <p:sp>
        <p:nvSpPr>
          <p:cNvPr id="3" name="Title 2"/>
          <p:cNvSpPr>
            <a:spLocks noGrp="1"/>
          </p:cNvSpPr>
          <p:nvPr>
            <p:ph type="title"/>
          </p:nvPr>
        </p:nvSpPr>
        <p:spPr/>
        <p:txBody>
          <a:bodyPr/>
          <a:lstStyle/>
          <a:p>
            <a:r>
              <a:rPr lang="en-US" dirty="0">
                <a:solidFill>
                  <a:schemeClr val="bg1"/>
                </a:solidFill>
              </a:rPr>
              <a:t>Benefits of the cloud </a:t>
            </a:r>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2" name="Slide Number Placeholder 1"/>
          <p:cNvSpPr>
            <a:spLocks noGrp="1"/>
          </p:cNvSpPr>
          <p:nvPr>
            <p:ph type="sldNum" sz="quarter" idx="13"/>
          </p:nvPr>
        </p:nvSpPr>
        <p:spPr/>
        <p:txBody>
          <a:bodyPr/>
          <a:lstStyle/>
          <a:p>
            <a:pPr>
              <a:defRPr/>
            </a:pPr>
            <a:r>
              <a:rPr lang="en-US"/>
              <a:t>Page </a:t>
            </a:r>
            <a:fld id="{90CBDC3A-D49F-4631-A8C7-55D59B33E5FA}" type="slidenum">
              <a:rPr lang="en-US" smtClean="0"/>
              <a:pPr>
                <a:defRPr/>
              </a:pPr>
              <a:t>5</a:t>
            </a:fld>
            <a:endParaRPr lang="en-US" dirty="0"/>
          </a:p>
        </p:txBody>
      </p:sp>
      <p:grpSp>
        <p:nvGrpSpPr>
          <p:cNvPr id="6" name="Group 5"/>
          <p:cNvGrpSpPr/>
          <p:nvPr/>
        </p:nvGrpSpPr>
        <p:grpSpPr>
          <a:xfrm>
            <a:off x="455613" y="1780727"/>
            <a:ext cx="1308075" cy="4230355"/>
            <a:chOff x="455613" y="1798637"/>
            <a:chExt cx="1308075" cy="4427647"/>
          </a:xfrm>
        </p:grpSpPr>
        <p:sp>
          <p:nvSpPr>
            <p:cNvPr id="7" name="TextBox 6"/>
            <p:cNvSpPr txBox="1"/>
            <p:nvPr/>
          </p:nvSpPr>
          <p:spPr>
            <a:xfrm>
              <a:off x="455613" y="1798637"/>
              <a:ext cx="1308075" cy="768898"/>
            </a:xfrm>
            <a:prstGeom prst="rect">
              <a:avLst/>
            </a:prstGeom>
            <a:noFill/>
            <a:ln w="12700" cmpd="sng">
              <a:solidFill>
                <a:schemeClr val="accent1"/>
              </a:solidFill>
            </a:ln>
            <a:effectLst/>
          </p:spPr>
          <p:style>
            <a:lnRef idx="3">
              <a:schemeClr val="lt1"/>
            </a:lnRef>
            <a:fillRef idx="1">
              <a:schemeClr val="accent1"/>
            </a:fillRef>
            <a:effectRef idx="1">
              <a:schemeClr val="accent1"/>
            </a:effectRef>
            <a:fontRef idx="minor">
              <a:schemeClr val="lt1"/>
            </a:fontRef>
          </p:style>
          <p:txBody>
            <a:bodyPr lIns="54000" tIns="54000" rIns="54000" bIns="54000" rtlCol="0" anchor="ctr"/>
            <a:lstStyle>
              <a:defPPr>
                <a:defRPr lang="en-US"/>
              </a:defPPr>
              <a:lvl1pPr algn="ctr">
                <a:defRPr sz="1200" b="0"/>
              </a:lvl1pPr>
            </a:lstStyle>
            <a:p>
              <a:pPr algn="l"/>
              <a:r>
                <a:rPr lang="en-US" sz="1400" dirty="0">
                  <a:solidFill>
                    <a:schemeClr val="bg1"/>
                  </a:solidFill>
                </a:rPr>
                <a:t>Abstract Resources </a:t>
              </a:r>
            </a:p>
          </p:txBody>
        </p:sp>
        <p:sp>
          <p:nvSpPr>
            <p:cNvPr id="8" name="TextBox 7"/>
            <p:cNvSpPr txBox="1"/>
            <p:nvPr/>
          </p:nvSpPr>
          <p:spPr>
            <a:xfrm>
              <a:off x="455613" y="2713324"/>
              <a:ext cx="1308075" cy="768898"/>
            </a:xfrm>
            <a:prstGeom prst="rect">
              <a:avLst/>
            </a:prstGeom>
            <a:noFill/>
            <a:ln w="12700" cmpd="sng">
              <a:solidFill>
                <a:schemeClr val="accent1"/>
              </a:solidFill>
            </a:ln>
            <a:effectLst/>
          </p:spPr>
          <p:style>
            <a:lnRef idx="3">
              <a:schemeClr val="lt1"/>
            </a:lnRef>
            <a:fillRef idx="1">
              <a:schemeClr val="accent1"/>
            </a:fillRef>
            <a:effectRef idx="1">
              <a:schemeClr val="accent1"/>
            </a:effectRef>
            <a:fontRef idx="minor">
              <a:schemeClr val="lt1"/>
            </a:fontRef>
          </p:style>
          <p:txBody>
            <a:bodyPr lIns="54000" tIns="54000" rIns="54000" bIns="54000" rtlCol="0" anchor="ctr"/>
            <a:lstStyle>
              <a:defPPr>
                <a:defRPr lang="en-US"/>
              </a:defPPr>
              <a:lvl1pPr algn="ctr">
                <a:defRPr sz="1200" b="0"/>
              </a:lvl1pPr>
            </a:lstStyle>
            <a:p>
              <a:pPr algn="l"/>
              <a:r>
                <a:rPr lang="en-US" sz="1400" dirty="0">
                  <a:solidFill>
                    <a:schemeClr val="bg1"/>
                  </a:solidFill>
                </a:rPr>
                <a:t>On-Demand Provisioning </a:t>
              </a:r>
            </a:p>
          </p:txBody>
        </p:sp>
        <p:sp>
          <p:nvSpPr>
            <p:cNvPr id="9" name="TextBox 8"/>
            <p:cNvSpPr txBox="1"/>
            <p:nvPr/>
          </p:nvSpPr>
          <p:spPr>
            <a:xfrm>
              <a:off x="455613" y="3628011"/>
              <a:ext cx="1308075" cy="768898"/>
            </a:xfrm>
            <a:prstGeom prst="rect">
              <a:avLst/>
            </a:prstGeom>
            <a:noFill/>
            <a:ln w="12700" cmpd="sng">
              <a:solidFill>
                <a:schemeClr val="accent1"/>
              </a:solidFill>
            </a:ln>
            <a:effectLst/>
          </p:spPr>
          <p:style>
            <a:lnRef idx="3">
              <a:schemeClr val="lt1"/>
            </a:lnRef>
            <a:fillRef idx="1">
              <a:schemeClr val="accent1"/>
            </a:fillRef>
            <a:effectRef idx="1">
              <a:schemeClr val="accent1"/>
            </a:effectRef>
            <a:fontRef idx="minor">
              <a:schemeClr val="lt1"/>
            </a:fontRef>
          </p:style>
          <p:txBody>
            <a:bodyPr lIns="54000" tIns="54000" rIns="54000" bIns="54000" rtlCol="0" anchor="ctr"/>
            <a:lstStyle>
              <a:defPPr>
                <a:defRPr lang="en-US"/>
              </a:defPPr>
              <a:lvl1pPr algn="ctr">
                <a:defRPr sz="1200" b="0"/>
              </a:lvl1pPr>
            </a:lstStyle>
            <a:p>
              <a:pPr algn="l"/>
              <a:r>
                <a:rPr lang="en-US" sz="1400" dirty="0">
                  <a:solidFill>
                    <a:schemeClr val="bg1"/>
                  </a:solidFill>
                </a:rPr>
                <a:t>Scalability </a:t>
              </a:r>
              <a:br>
                <a:rPr lang="en-US" sz="1400" dirty="0">
                  <a:solidFill>
                    <a:schemeClr val="bg1"/>
                  </a:solidFill>
                </a:rPr>
              </a:br>
              <a:r>
                <a:rPr lang="en-US" sz="1400" dirty="0">
                  <a:solidFill>
                    <a:schemeClr val="bg1"/>
                  </a:solidFill>
                </a:rPr>
                <a:t>in Minutes </a:t>
              </a:r>
            </a:p>
          </p:txBody>
        </p:sp>
        <p:sp>
          <p:nvSpPr>
            <p:cNvPr id="10" name="TextBox 9"/>
            <p:cNvSpPr txBox="1"/>
            <p:nvPr/>
          </p:nvSpPr>
          <p:spPr>
            <a:xfrm>
              <a:off x="455613" y="4542698"/>
              <a:ext cx="1308075" cy="768898"/>
            </a:xfrm>
            <a:prstGeom prst="rect">
              <a:avLst/>
            </a:prstGeom>
            <a:noFill/>
            <a:ln w="12700" cmpd="sng">
              <a:solidFill>
                <a:schemeClr val="accent1"/>
              </a:solidFill>
            </a:ln>
            <a:effectLst/>
          </p:spPr>
          <p:style>
            <a:lnRef idx="3">
              <a:schemeClr val="lt1"/>
            </a:lnRef>
            <a:fillRef idx="1">
              <a:schemeClr val="accent1"/>
            </a:fillRef>
            <a:effectRef idx="1">
              <a:schemeClr val="accent1"/>
            </a:effectRef>
            <a:fontRef idx="minor">
              <a:schemeClr val="lt1"/>
            </a:fontRef>
          </p:style>
          <p:txBody>
            <a:bodyPr lIns="54000" tIns="54000" rIns="54000" bIns="54000" rtlCol="0" anchor="ctr"/>
            <a:lstStyle>
              <a:defPPr>
                <a:defRPr lang="en-US"/>
              </a:defPPr>
              <a:lvl1pPr algn="ctr">
                <a:defRPr sz="1200" b="0"/>
              </a:lvl1pPr>
            </a:lstStyle>
            <a:p>
              <a:pPr algn="l"/>
              <a:r>
                <a:rPr lang="en-US" sz="1400" dirty="0">
                  <a:solidFill>
                    <a:schemeClr val="bg1"/>
                  </a:solidFill>
                </a:rPr>
                <a:t>Pay Per Consumption </a:t>
              </a:r>
            </a:p>
          </p:txBody>
        </p:sp>
        <p:sp>
          <p:nvSpPr>
            <p:cNvPr id="11" name="TextBox 10"/>
            <p:cNvSpPr txBox="1"/>
            <p:nvPr/>
          </p:nvSpPr>
          <p:spPr>
            <a:xfrm>
              <a:off x="455613" y="5457386"/>
              <a:ext cx="1308075" cy="768898"/>
            </a:xfrm>
            <a:prstGeom prst="rect">
              <a:avLst/>
            </a:prstGeom>
            <a:noFill/>
            <a:ln w="12700" cmpd="sng">
              <a:solidFill>
                <a:schemeClr val="accent1"/>
              </a:solidFill>
            </a:ln>
            <a:effectLst/>
          </p:spPr>
          <p:style>
            <a:lnRef idx="3">
              <a:schemeClr val="lt1"/>
            </a:lnRef>
            <a:fillRef idx="1">
              <a:schemeClr val="accent1"/>
            </a:fillRef>
            <a:effectRef idx="1">
              <a:schemeClr val="accent1"/>
            </a:effectRef>
            <a:fontRef idx="minor">
              <a:schemeClr val="lt1"/>
            </a:fontRef>
          </p:style>
          <p:txBody>
            <a:bodyPr lIns="54000" tIns="54000" rIns="54000" bIns="54000" rtlCol="0" anchor="ctr"/>
            <a:lstStyle>
              <a:defPPr>
                <a:defRPr lang="en-US"/>
              </a:defPPr>
              <a:lvl1pPr algn="ctr">
                <a:defRPr sz="1200" b="0"/>
              </a:lvl1pPr>
            </a:lstStyle>
            <a:p>
              <a:pPr algn="l"/>
              <a:r>
                <a:rPr lang="en-US" sz="1400" dirty="0">
                  <a:solidFill>
                    <a:schemeClr val="bg1"/>
                  </a:solidFill>
                </a:rPr>
                <a:t>Efficiency </a:t>
              </a:r>
              <a:br>
                <a:rPr lang="en-US" sz="1400" dirty="0">
                  <a:solidFill>
                    <a:schemeClr val="bg1"/>
                  </a:solidFill>
                </a:rPr>
              </a:br>
              <a:r>
                <a:rPr lang="en-US" sz="1400" dirty="0">
                  <a:solidFill>
                    <a:schemeClr val="bg1"/>
                  </a:solidFill>
                </a:rPr>
                <a:t>of Experts </a:t>
              </a:r>
            </a:p>
          </p:txBody>
        </p:sp>
      </p:grpSp>
      <p:grpSp>
        <p:nvGrpSpPr>
          <p:cNvPr id="21" name="Group 20"/>
          <p:cNvGrpSpPr/>
          <p:nvPr/>
        </p:nvGrpSpPr>
        <p:grpSpPr>
          <a:xfrm>
            <a:off x="2319258" y="5712999"/>
            <a:ext cx="704534" cy="453551"/>
            <a:chOff x="2894769" y="5266726"/>
            <a:chExt cx="704534" cy="453551"/>
          </a:xfrm>
        </p:grpSpPr>
        <p:sp>
          <p:nvSpPr>
            <p:cNvPr id="106" name="TextBox 105"/>
            <p:cNvSpPr txBox="1"/>
            <p:nvPr/>
          </p:nvSpPr>
          <p:spPr>
            <a:xfrm>
              <a:off x="2894769" y="5420565"/>
              <a:ext cx="499146" cy="153888"/>
            </a:xfrm>
            <a:prstGeom prst="rect">
              <a:avLst/>
            </a:prstGeom>
            <a:noFill/>
          </p:spPr>
          <p:txBody>
            <a:bodyPr wrap="square" lIns="0" tIns="0" rIns="0" bIns="0" rtlCol="0">
              <a:spAutoFit/>
            </a:bodyPr>
            <a:lstStyle/>
            <a:p>
              <a:r>
                <a:rPr lang="en-US" sz="1000" dirty="0">
                  <a:solidFill>
                    <a:schemeClr val="bg1"/>
                  </a:solidFill>
                </a:rPr>
                <a:t>Phones</a:t>
              </a:r>
            </a:p>
          </p:txBody>
        </p:sp>
        <p:sp>
          <p:nvSpPr>
            <p:cNvPr id="26" name="Freeform 18"/>
            <p:cNvSpPr>
              <a:spLocks noEditPoints="1"/>
            </p:cNvSpPr>
            <p:nvPr/>
          </p:nvSpPr>
          <p:spPr bwMode="auto">
            <a:xfrm>
              <a:off x="3365273" y="5266726"/>
              <a:ext cx="234030" cy="453551"/>
            </a:xfrm>
            <a:custGeom>
              <a:avLst/>
              <a:gdLst>
                <a:gd name="T0" fmla="*/ 133 w 157"/>
                <a:gd name="T1" fmla="*/ 0 h 304"/>
                <a:gd name="T2" fmla="*/ 24 w 157"/>
                <a:gd name="T3" fmla="*/ 0 h 304"/>
                <a:gd name="T4" fmla="*/ 0 w 157"/>
                <a:gd name="T5" fmla="*/ 24 h 304"/>
                <a:gd name="T6" fmla="*/ 0 w 157"/>
                <a:gd name="T7" fmla="*/ 280 h 304"/>
                <a:gd name="T8" fmla="*/ 24 w 157"/>
                <a:gd name="T9" fmla="*/ 304 h 304"/>
                <a:gd name="T10" fmla="*/ 133 w 157"/>
                <a:gd name="T11" fmla="*/ 304 h 304"/>
                <a:gd name="T12" fmla="*/ 157 w 157"/>
                <a:gd name="T13" fmla="*/ 280 h 304"/>
                <a:gd name="T14" fmla="*/ 157 w 157"/>
                <a:gd name="T15" fmla="*/ 24 h 304"/>
                <a:gd name="T16" fmla="*/ 133 w 157"/>
                <a:gd name="T17" fmla="*/ 0 h 304"/>
                <a:gd name="T18" fmla="*/ 78 w 157"/>
                <a:gd name="T19" fmla="*/ 296 h 304"/>
                <a:gd name="T20" fmla="*/ 66 w 157"/>
                <a:gd name="T21" fmla="*/ 284 h 304"/>
                <a:gd name="T22" fmla="*/ 78 w 157"/>
                <a:gd name="T23" fmla="*/ 272 h 304"/>
                <a:gd name="T24" fmla="*/ 90 w 157"/>
                <a:gd name="T25" fmla="*/ 284 h 304"/>
                <a:gd name="T26" fmla="*/ 78 w 157"/>
                <a:gd name="T27" fmla="*/ 296 h 304"/>
                <a:gd name="T28" fmla="*/ 149 w 157"/>
                <a:gd name="T29" fmla="*/ 263 h 304"/>
                <a:gd name="T30" fmla="*/ 8 w 157"/>
                <a:gd name="T31" fmla="*/ 263 h 304"/>
                <a:gd name="T32" fmla="*/ 8 w 157"/>
                <a:gd name="T33" fmla="*/ 36 h 304"/>
                <a:gd name="T34" fmla="*/ 8 w 157"/>
                <a:gd name="T35" fmla="*/ 35 h 304"/>
                <a:gd name="T36" fmla="*/ 149 w 157"/>
                <a:gd name="T37" fmla="*/ 35 h 304"/>
                <a:gd name="T38" fmla="*/ 149 w 157"/>
                <a:gd name="T39" fmla="*/ 36 h 304"/>
                <a:gd name="T40" fmla="*/ 149 w 157"/>
                <a:gd name="T41" fmla="*/ 26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304">
                  <a:moveTo>
                    <a:pt x="133" y="0"/>
                  </a:moveTo>
                  <a:cubicBezTo>
                    <a:pt x="24" y="0"/>
                    <a:pt x="24" y="0"/>
                    <a:pt x="24" y="0"/>
                  </a:cubicBezTo>
                  <a:cubicBezTo>
                    <a:pt x="11" y="0"/>
                    <a:pt x="0" y="11"/>
                    <a:pt x="0" y="24"/>
                  </a:cubicBezTo>
                  <a:cubicBezTo>
                    <a:pt x="0" y="280"/>
                    <a:pt x="0" y="280"/>
                    <a:pt x="0" y="280"/>
                  </a:cubicBezTo>
                  <a:cubicBezTo>
                    <a:pt x="0" y="293"/>
                    <a:pt x="11" y="304"/>
                    <a:pt x="24" y="304"/>
                  </a:cubicBezTo>
                  <a:cubicBezTo>
                    <a:pt x="133" y="304"/>
                    <a:pt x="133" y="304"/>
                    <a:pt x="133" y="304"/>
                  </a:cubicBezTo>
                  <a:cubicBezTo>
                    <a:pt x="146" y="304"/>
                    <a:pt x="157" y="293"/>
                    <a:pt x="157" y="280"/>
                  </a:cubicBezTo>
                  <a:cubicBezTo>
                    <a:pt x="157" y="24"/>
                    <a:pt x="157" y="24"/>
                    <a:pt x="157" y="24"/>
                  </a:cubicBezTo>
                  <a:cubicBezTo>
                    <a:pt x="157" y="11"/>
                    <a:pt x="146" y="0"/>
                    <a:pt x="133" y="0"/>
                  </a:cubicBezTo>
                  <a:close/>
                  <a:moveTo>
                    <a:pt x="78" y="296"/>
                  </a:moveTo>
                  <a:cubicBezTo>
                    <a:pt x="72" y="296"/>
                    <a:pt x="66" y="290"/>
                    <a:pt x="66" y="284"/>
                  </a:cubicBezTo>
                  <a:cubicBezTo>
                    <a:pt x="66" y="277"/>
                    <a:pt x="72" y="272"/>
                    <a:pt x="78" y="272"/>
                  </a:cubicBezTo>
                  <a:cubicBezTo>
                    <a:pt x="85" y="272"/>
                    <a:pt x="90" y="277"/>
                    <a:pt x="90" y="284"/>
                  </a:cubicBezTo>
                  <a:cubicBezTo>
                    <a:pt x="90" y="290"/>
                    <a:pt x="85" y="296"/>
                    <a:pt x="78" y="296"/>
                  </a:cubicBezTo>
                  <a:close/>
                  <a:moveTo>
                    <a:pt x="149" y="263"/>
                  </a:moveTo>
                  <a:cubicBezTo>
                    <a:pt x="8" y="263"/>
                    <a:pt x="8" y="263"/>
                    <a:pt x="8" y="263"/>
                  </a:cubicBezTo>
                  <a:cubicBezTo>
                    <a:pt x="8" y="36"/>
                    <a:pt x="8" y="36"/>
                    <a:pt x="8" y="36"/>
                  </a:cubicBezTo>
                  <a:cubicBezTo>
                    <a:pt x="8" y="36"/>
                    <a:pt x="8" y="35"/>
                    <a:pt x="8" y="35"/>
                  </a:cubicBezTo>
                  <a:cubicBezTo>
                    <a:pt x="149" y="35"/>
                    <a:pt x="149" y="35"/>
                    <a:pt x="149" y="35"/>
                  </a:cubicBezTo>
                  <a:cubicBezTo>
                    <a:pt x="149" y="35"/>
                    <a:pt x="149" y="36"/>
                    <a:pt x="149" y="36"/>
                  </a:cubicBezTo>
                  <a:lnTo>
                    <a:pt x="149" y="2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7566033" y="5785828"/>
            <a:ext cx="1044568" cy="433984"/>
            <a:chOff x="7044983" y="5266726"/>
            <a:chExt cx="1044568" cy="433984"/>
          </a:xfrm>
        </p:grpSpPr>
        <p:sp>
          <p:nvSpPr>
            <p:cNvPr id="110" name="TextBox 109"/>
            <p:cNvSpPr txBox="1"/>
            <p:nvPr/>
          </p:nvSpPr>
          <p:spPr>
            <a:xfrm>
              <a:off x="7442795" y="5420565"/>
              <a:ext cx="646756" cy="153888"/>
            </a:xfrm>
            <a:prstGeom prst="rect">
              <a:avLst/>
            </a:prstGeom>
            <a:noFill/>
          </p:spPr>
          <p:txBody>
            <a:bodyPr wrap="square" lIns="0" tIns="0" rIns="0" bIns="0" rtlCol="0">
              <a:spAutoFit/>
            </a:bodyPr>
            <a:lstStyle/>
            <a:p>
              <a:r>
                <a:rPr lang="en-US" sz="1000" dirty="0">
                  <a:solidFill>
                    <a:schemeClr val="bg1"/>
                  </a:solidFill>
                </a:rPr>
                <a:t>Tablets</a:t>
              </a:r>
            </a:p>
          </p:txBody>
        </p:sp>
        <p:sp>
          <p:nvSpPr>
            <p:cNvPr id="29" name="Freeform 23"/>
            <p:cNvSpPr>
              <a:spLocks noEditPoints="1"/>
            </p:cNvSpPr>
            <p:nvPr/>
          </p:nvSpPr>
          <p:spPr bwMode="auto">
            <a:xfrm>
              <a:off x="7044983" y="5266726"/>
              <a:ext cx="332604" cy="433984"/>
            </a:xfrm>
            <a:custGeom>
              <a:avLst/>
              <a:gdLst>
                <a:gd name="T0" fmla="*/ 408 w 440"/>
                <a:gd name="T1" fmla="*/ 0 h 574"/>
                <a:gd name="T2" fmla="*/ 32 w 440"/>
                <a:gd name="T3" fmla="*/ 0 h 574"/>
                <a:gd name="T4" fmla="*/ 0 w 440"/>
                <a:gd name="T5" fmla="*/ 32 h 574"/>
                <a:gd name="T6" fmla="*/ 0 w 440"/>
                <a:gd name="T7" fmla="*/ 542 h 574"/>
                <a:gd name="T8" fmla="*/ 32 w 440"/>
                <a:gd name="T9" fmla="*/ 574 h 574"/>
                <a:gd name="T10" fmla="*/ 408 w 440"/>
                <a:gd name="T11" fmla="*/ 574 h 574"/>
                <a:gd name="T12" fmla="*/ 440 w 440"/>
                <a:gd name="T13" fmla="*/ 542 h 574"/>
                <a:gd name="T14" fmla="*/ 440 w 440"/>
                <a:gd name="T15" fmla="*/ 32 h 574"/>
                <a:gd name="T16" fmla="*/ 408 w 440"/>
                <a:gd name="T17" fmla="*/ 0 h 574"/>
                <a:gd name="T18" fmla="*/ 220 w 440"/>
                <a:gd name="T19" fmla="*/ 558 h 574"/>
                <a:gd name="T20" fmla="*/ 208 w 440"/>
                <a:gd name="T21" fmla="*/ 546 h 574"/>
                <a:gd name="T22" fmla="*/ 220 w 440"/>
                <a:gd name="T23" fmla="*/ 534 h 574"/>
                <a:gd name="T24" fmla="*/ 232 w 440"/>
                <a:gd name="T25" fmla="*/ 546 h 574"/>
                <a:gd name="T26" fmla="*/ 220 w 440"/>
                <a:gd name="T27" fmla="*/ 558 h 574"/>
                <a:gd name="T28" fmla="*/ 400 w 440"/>
                <a:gd name="T29" fmla="*/ 517 h 574"/>
                <a:gd name="T30" fmla="*/ 40 w 440"/>
                <a:gd name="T31" fmla="*/ 517 h 574"/>
                <a:gd name="T32" fmla="*/ 40 w 440"/>
                <a:gd name="T33" fmla="*/ 47 h 574"/>
                <a:gd name="T34" fmla="*/ 400 w 440"/>
                <a:gd name="T35" fmla="*/ 47 h 574"/>
                <a:gd name="T36" fmla="*/ 400 w 440"/>
                <a:gd name="T37" fmla="*/ 517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 h="574">
                  <a:moveTo>
                    <a:pt x="408" y="0"/>
                  </a:moveTo>
                  <a:cubicBezTo>
                    <a:pt x="32" y="0"/>
                    <a:pt x="32" y="0"/>
                    <a:pt x="32" y="0"/>
                  </a:cubicBezTo>
                  <a:cubicBezTo>
                    <a:pt x="14" y="0"/>
                    <a:pt x="0" y="14"/>
                    <a:pt x="0" y="32"/>
                  </a:cubicBezTo>
                  <a:cubicBezTo>
                    <a:pt x="0" y="542"/>
                    <a:pt x="0" y="542"/>
                    <a:pt x="0" y="542"/>
                  </a:cubicBezTo>
                  <a:cubicBezTo>
                    <a:pt x="0" y="559"/>
                    <a:pt x="14" y="574"/>
                    <a:pt x="32" y="574"/>
                  </a:cubicBezTo>
                  <a:cubicBezTo>
                    <a:pt x="408" y="574"/>
                    <a:pt x="408" y="574"/>
                    <a:pt x="408" y="574"/>
                  </a:cubicBezTo>
                  <a:cubicBezTo>
                    <a:pt x="425" y="574"/>
                    <a:pt x="440" y="559"/>
                    <a:pt x="440" y="542"/>
                  </a:cubicBezTo>
                  <a:cubicBezTo>
                    <a:pt x="440" y="32"/>
                    <a:pt x="440" y="32"/>
                    <a:pt x="440" y="32"/>
                  </a:cubicBezTo>
                  <a:cubicBezTo>
                    <a:pt x="440" y="14"/>
                    <a:pt x="425" y="0"/>
                    <a:pt x="408" y="0"/>
                  </a:cubicBezTo>
                  <a:close/>
                  <a:moveTo>
                    <a:pt x="220" y="558"/>
                  </a:moveTo>
                  <a:cubicBezTo>
                    <a:pt x="213" y="558"/>
                    <a:pt x="208" y="553"/>
                    <a:pt x="208" y="546"/>
                  </a:cubicBezTo>
                  <a:cubicBezTo>
                    <a:pt x="208" y="540"/>
                    <a:pt x="213" y="534"/>
                    <a:pt x="220" y="534"/>
                  </a:cubicBezTo>
                  <a:cubicBezTo>
                    <a:pt x="226" y="534"/>
                    <a:pt x="232" y="540"/>
                    <a:pt x="232" y="546"/>
                  </a:cubicBezTo>
                  <a:cubicBezTo>
                    <a:pt x="232" y="553"/>
                    <a:pt x="226" y="558"/>
                    <a:pt x="220" y="558"/>
                  </a:cubicBezTo>
                  <a:close/>
                  <a:moveTo>
                    <a:pt x="400" y="517"/>
                  </a:moveTo>
                  <a:cubicBezTo>
                    <a:pt x="40" y="517"/>
                    <a:pt x="40" y="517"/>
                    <a:pt x="40" y="517"/>
                  </a:cubicBezTo>
                  <a:cubicBezTo>
                    <a:pt x="40" y="47"/>
                    <a:pt x="40" y="47"/>
                    <a:pt x="40" y="47"/>
                  </a:cubicBezTo>
                  <a:cubicBezTo>
                    <a:pt x="400" y="47"/>
                    <a:pt x="400" y="47"/>
                    <a:pt x="400" y="47"/>
                  </a:cubicBezTo>
                  <a:lnTo>
                    <a:pt x="400" y="5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2053503" y="1860204"/>
            <a:ext cx="6557098" cy="3801766"/>
            <a:chOff x="1986827" y="1860203"/>
            <a:chExt cx="6707257" cy="3888827"/>
          </a:xfrm>
        </p:grpSpPr>
        <p:grpSp>
          <p:nvGrpSpPr>
            <p:cNvPr id="45" name="Group 44"/>
            <p:cNvGrpSpPr/>
            <p:nvPr/>
          </p:nvGrpSpPr>
          <p:grpSpPr>
            <a:xfrm>
              <a:off x="1986827" y="1860203"/>
              <a:ext cx="6707257" cy="3888827"/>
              <a:chOff x="2228850" y="1677250"/>
              <a:chExt cx="6915150" cy="4009362"/>
            </a:xfrm>
          </p:grpSpPr>
          <p:sp>
            <p:nvSpPr>
              <p:cNvPr id="80" name="Freeform 33"/>
              <p:cNvSpPr>
                <a:spLocks/>
              </p:cNvSpPr>
              <p:nvPr/>
            </p:nvSpPr>
            <p:spPr bwMode="auto">
              <a:xfrm>
                <a:off x="2228850" y="2111074"/>
                <a:ext cx="4832350" cy="2987087"/>
              </a:xfrm>
              <a:custGeom>
                <a:avLst/>
                <a:gdLst>
                  <a:gd name="T0" fmla="*/ 478 w 602"/>
                  <a:gd name="T1" fmla="*/ 157 h 372"/>
                  <a:gd name="T2" fmla="*/ 474 w 602"/>
                  <a:gd name="T3" fmla="*/ 157 h 372"/>
                  <a:gd name="T4" fmla="*/ 474 w 602"/>
                  <a:gd name="T5" fmla="*/ 156 h 372"/>
                  <a:gd name="T6" fmla="*/ 471 w 602"/>
                  <a:gd name="T7" fmla="*/ 156 h 372"/>
                  <a:gd name="T8" fmla="*/ 473 w 602"/>
                  <a:gd name="T9" fmla="*/ 137 h 372"/>
                  <a:gd name="T10" fmla="*/ 368 w 602"/>
                  <a:gd name="T11" fmla="*/ 46 h 372"/>
                  <a:gd name="T12" fmla="*/ 310 w 602"/>
                  <a:gd name="T13" fmla="*/ 61 h 372"/>
                  <a:gd name="T14" fmla="*/ 204 w 602"/>
                  <a:gd name="T15" fmla="*/ 0 h 372"/>
                  <a:gd name="T16" fmla="*/ 89 w 602"/>
                  <a:gd name="T17" fmla="*/ 100 h 372"/>
                  <a:gd name="T18" fmla="*/ 101 w 602"/>
                  <a:gd name="T19" fmla="*/ 144 h 372"/>
                  <a:gd name="T20" fmla="*/ 0 w 602"/>
                  <a:gd name="T21" fmla="*/ 256 h 372"/>
                  <a:gd name="T22" fmla="*/ 134 w 602"/>
                  <a:gd name="T23" fmla="*/ 372 h 372"/>
                  <a:gd name="T24" fmla="*/ 146 w 602"/>
                  <a:gd name="T25" fmla="*/ 371 h 372"/>
                  <a:gd name="T26" fmla="*/ 146 w 602"/>
                  <a:gd name="T27" fmla="*/ 372 h 372"/>
                  <a:gd name="T28" fmla="*/ 474 w 602"/>
                  <a:gd name="T29" fmla="*/ 372 h 372"/>
                  <a:gd name="T30" fmla="*/ 474 w 602"/>
                  <a:gd name="T31" fmla="*/ 372 h 372"/>
                  <a:gd name="T32" fmla="*/ 478 w 602"/>
                  <a:gd name="T33" fmla="*/ 372 h 372"/>
                  <a:gd name="T34" fmla="*/ 602 w 602"/>
                  <a:gd name="T35" fmla="*/ 265 h 372"/>
                  <a:gd name="T36" fmla="*/ 478 w 602"/>
                  <a:gd name="T37" fmla="*/ 1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2" h="372">
                    <a:moveTo>
                      <a:pt x="478" y="157"/>
                    </a:moveTo>
                    <a:cubicBezTo>
                      <a:pt x="476" y="157"/>
                      <a:pt x="475" y="157"/>
                      <a:pt x="474" y="157"/>
                    </a:cubicBezTo>
                    <a:cubicBezTo>
                      <a:pt x="474" y="156"/>
                      <a:pt x="474" y="156"/>
                      <a:pt x="474" y="156"/>
                    </a:cubicBezTo>
                    <a:cubicBezTo>
                      <a:pt x="471" y="156"/>
                      <a:pt x="471" y="156"/>
                      <a:pt x="471" y="156"/>
                    </a:cubicBezTo>
                    <a:cubicBezTo>
                      <a:pt x="472" y="150"/>
                      <a:pt x="473" y="143"/>
                      <a:pt x="473" y="137"/>
                    </a:cubicBezTo>
                    <a:cubicBezTo>
                      <a:pt x="473" y="87"/>
                      <a:pt x="426" y="46"/>
                      <a:pt x="368" y="46"/>
                    </a:cubicBezTo>
                    <a:cubicBezTo>
                      <a:pt x="346" y="46"/>
                      <a:pt x="326" y="51"/>
                      <a:pt x="310" y="61"/>
                    </a:cubicBezTo>
                    <a:cubicBezTo>
                      <a:pt x="292" y="25"/>
                      <a:pt x="251" y="0"/>
                      <a:pt x="204" y="0"/>
                    </a:cubicBezTo>
                    <a:cubicBezTo>
                      <a:pt x="140" y="0"/>
                      <a:pt x="89" y="45"/>
                      <a:pt x="89" y="100"/>
                    </a:cubicBezTo>
                    <a:cubicBezTo>
                      <a:pt x="89" y="116"/>
                      <a:pt x="93" y="131"/>
                      <a:pt x="101" y="144"/>
                    </a:cubicBezTo>
                    <a:cubicBezTo>
                      <a:pt x="43" y="157"/>
                      <a:pt x="0" y="202"/>
                      <a:pt x="0" y="256"/>
                    </a:cubicBezTo>
                    <a:cubicBezTo>
                      <a:pt x="0" y="320"/>
                      <a:pt x="60" y="372"/>
                      <a:pt x="134" y="372"/>
                    </a:cubicBezTo>
                    <a:cubicBezTo>
                      <a:pt x="138" y="372"/>
                      <a:pt x="142" y="372"/>
                      <a:pt x="146" y="371"/>
                    </a:cubicBezTo>
                    <a:cubicBezTo>
                      <a:pt x="146" y="372"/>
                      <a:pt x="146" y="372"/>
                      <a:pt x="146" y="372"/>
                    </a:cubicBezTo>
                    <a:cubicBezTo>
                      <a:pt x="474" y="372"/>
                      <a:pt x="474" y="372"/>
                      <a:pt x="474" y="372"/>
                    </a:cubicBezTo>
                    <a:cubicBezTo>
                      <a:pt x="474" y="372"/>
                      <a:pt x="474" y="372"/>
                      <a:pt x="474" y="372"/>
                    </a:cubicBezTo>
                    <a:cubicBezTo>
                      <a:pt x="475" y="372"/>
                      <a:pt x="476" y="372"/>
                      <a:pt x="478" y="372"/>
                    </a:cubicBezTo>
                    <a:cubicBezTo>
                      <a:pt x="546" y="372"/>
                      <a:pt x="602" y="324"/>
                      <a:pt x="602" y="265"/>
                    </a:cubicBezTo>
                    <a:cubicBezTo>
                      <a:pt x="602" y="205"/>
                      <a:pt x="546" y="157"/>
                      <a:pt x="478" y="157"/>
                    </a:cubicBezTo>
                    <a:close/>
                  </a:path>
                </a:pathLst>
              </a:custGeom>
              <a:solidFill>
                <a:schemeClr val="accent4"/>
              </a:solidFill>
              <a:ln w="28575">
                <a:noFill/>
              </a:ln>
            </p:spPr>
            <p:txBody>
              <a:bodyPr vert="horz" wrap="square" lIns="91440" tIns="45720" rIns="91440" bIns="45720" numCol="1" anchor="t" anchorCtr="0" compatLnSpc="1">
                <a:prstTxWarp prst="textNoShape">
                  <a:avLst/>
                </a:prstTxWarp>
              </a:bodyPr>
              <a:lstStyle/>
              <a:p>
                <a:endParaRPr lang="en-US"/>
              </a:p>
            </p:txBody>
          </p:sp>
          <p:sp>
            <p:nvSpPr>
              <p:cNvPr id="78" name="Freeform 33"/>
              <p:cNvSpPr>
                <a:spLocks/>
              </p:cNvSpPr>
              <p:nvPr/>
            </p:nvSpPr>
            <p:spPr bwMode="auto">
              <a:xfrm>
                <a:off x="4311650" y="2111074"/>
                <a:ext cx="4832350" cy="2987087"/>
              </a:xfrm>
              <a:custGeom>
                <a:avLst/>
                <a:gdLst>
                  <a:gd name="T0" fmla="*/ 478 w 602"/>
                  <a:gd name="T1" fmla="*/ 157 h 372"/>
                  <a:gd name="T2" fmla="*/ 474 w 602"/>
                  <a:gd name="T3" fmla="*/ 157 h 372"/>
                  <a:gd name="T4" fmla="*/ 474 w 602"/>
                  <a:gd name="T5" fmla="*/ 156 h 372"/>
                  <a:gd name="T6" fmla="*/ 471 w 602"/>
                  <a:gd name="T7" fmla="*/ 156 h 372"/>
                  <a:gd name="T8" fmla="*/ 473 w 602"/>
                  <a:gd name="T9" fmla="*/ 137 h 372"/>
                  <a:gd name="T10" fmla="*/ 368 w 602"/>
                  <a:gd name="T11" fmla="*/ 46 h 372"/>
                  <a:gd name="T12" fmla="*/ 310 w 602"/>
                  <a:gd name="T13" fmla="*/ 61 h 372"/>
                  <a:gd name="T14" fmla="*/ 204 w 602"/>
                  <a:gd name="T15" fmla="*/ 0 h 372"/>
                  <a:gd name="T16" fmla="*/ 89 w 602"/>
                  <a:gd name="T17" fmla="*/ 100 h 372"/>
                  <a:gd name="T18" fmla="*/ 101 w 602"/>
                  <a:gd name="T19" fmla="*/ 144 h 372"/>
                  <a:gd name="T20" fmla="*/ 0 w 602"/>
                  <a:gd name="T21" fmla="*/ 256 h 372"/>
                  <a:gd name="T22" fmla="*/ 134 w 602"/>
                  <a:gd name="T23" fmla="*/ 372 h 372"/>
                  <a:gd name="T24" fmla="*/ 146 w 602"/>
                  <a:gd name="T25" fmla="*/ 371 h 372"/>
                  <a:gd name="T26" fmla="*/ 146 w 602"/>
                  <a:gd name="T27" fmla="*/ 372 h 372"/>
                  <a:gd name="T28" fmla="*/ 474 w 602"/>
                  <a:gd name="T29" fmla="*/ 372 h 372"/>
                  <a:gd name="T30" fmla="*/ 474 w 602"/>
                  <a:gd name="T31" fmla="*/ 372 h 372"/>
                  <a:gd name="T32" fmla="*/ 478 w 602"/>
                  <a:gd name="T33" fmla="*/ 372 h 372"/>
                  <a:gd name="T34" fmla="*/ 602 w 602"/>
                  <a:gd name="T35" fmla="*/ 265 h 372"/>
                  <a:gd name="T36" fmla="*/ 478 w 602"/>
                  <a:gd name="T37" fmla="*/ 1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2" h="372">
                    <a:moveTo>
                      <a:pt x="478" y="157"/>
                    </a:moveTo>
                    <a:cubicBezTo>
                      <a:pt x="476" y="157"/>
                      <a:pt x="475" y="157"/>
                      <a:pt x="474" y="157"/>
                    </a:cubicBezTo>
                    <a:cubicBezTo>
                      <a:pt x="474" y="156"/>
                      <a:pt x="474" y="156"/>
                      <a:pt x="474" y="156"/>
                    </a:cubicBezTo>
                    <a:cubicBezTo>
                      <a:pt x="471" y="156"/>
                      <a:pt x="471" y="156"/>
                      <a:pt x="471" y="156"/>
                    </a:cubicBezTo>
                    <a:cubicBezTo>
                      <a:pt x="472" y="150"/>
                      <a:pt x="473" y="143"/>
                      <a:pt x="473" y="137"/>
                    </a:cubicBezTo>
                    <a:cubicBezTo>
                      <a:pt x="473" y="87"/>
                      <a:pt x="426" y="46"/>
                      <a:pt x="368" y="46"/>
                    </a:cubicBezTo>
                    <a:cubicBezTo>
                      <a:pt x="346" y="46"/>
                      <a:pt x="326" y="51"/>
                      <a:pt x="310" y="61"/>
                    </a:cubicBezTo>
                    <a:cubicBezTo>
                      <a:pt x="292" y="25"/>
                      <a:pt x="251" y="0"/>
                      <a:pt x="204" y="0"/>
                    </a:cubicBezTo>
                    <a:cubicBezTo>
                      <a:pt x="140" y="0"/>
                      <a:pt x="89" y="45"/>
                      <a:pt x="89" y="100"/>
                    </a:cubicBezTo>
                    <a:cubicBezTo>
                      <a:pt x="89" y="116"/>
                      <a:pt x="93" y="131"/>
                      <a:pt x="101" y="144"/>
                    </a:cubicBezTo>
                    <a:cubicBezTo>
                      <a:pt x="43" y="157"/>
                      <a:pt x="0" y="202"/>
                      <a:pt x="0" y="256"/>
                    </a:cubicBezTo>
                    <a:cubicBezTo>
                      <a:pt x="0" y="320"/>
                      <a:pt x="60" y="372"/>
                      <a:pt x="134" y="372"/>
                    </a:cubicBezTo>
                    <a:cubicBezTo>
                      <a:pt x="138" y="372"/>
                      <a:pt x="142" y="372"/>
                      <a:pt x="146" y="371"/>
                    </a:cubicBezTo>
                    <a:cubicBezTo>
                      <a:pt x="146" y="372"/>
                      <a:pt x="146" y="372"/>
                      <a:pt x="146" y="372"/>
                    </a:cubicBezTo>
                    <a:cubicBezTo>
                      <a:pt x="474" y="372"/>
                      <a:pt x="474" y="372"/>
                      <a:pt x="474" y="372"/>
                    </a:cubicBezTo>
                    <a:cubicBezTo>
                      <a:pt x="474" y="372"/>
                      <a:pt x="474" y="372"/>
                      <a:pt x="474" y="372"/>
                    </a:cubicBezTo>
                    <a:cubicBezTo>
                      <a:pt x="475" y="372"/>
                      <a:pt x="476" y="372"/>
                      <a:pt x="478" y="372"/>
                    </a:cubicBezTo>
                    <a:cubicBezTo>
                      <a:pt x="546" y="372"/>
                      <a:pt x="602" y="324"/>
                      <a:pt x="602" y="265"/>
                    </a:cubicBezTo>
                    <a:cubicBezTo>
                      <a:pt x="602" y="205"/>
                      <a:pt x="546" y="157"/>
                      <a:pt x="478" y="157"/>
                    </a:cubicBezTo>
                    <a:close/>
                  </a:path>
                </a:pathLst>
              </a:custGeom>
              <a:solidFill>
                <a:schemeClr val="accent4"/>
              </a:solidFill>
              <a:ln w="28575">
                <a:noFill/>
              </a:ln>
            </p:spPr>
            <p:txBody>
              <a:bodyPr vert="horz" wrap="square" lIns="91440" tIns="45720" rIns="91440" bIns="45720" numCol="1" anchor="t" anchorCtr="0" compatLnSpc="1">
                <a:prstTxWarp prst="textNoShape">
                  <a:avLst/>
                </a:prstTxWarp>
              </a:bodyPr>
              <a:lstStyle/>
              <a:p>
                <a:endParaRPr lang="en-US"/>
              </a:p>
            </p:txBody>
          </p:sp>
          <p:sp>
            <p:nvSpPr>
              <p:cNvPr id="44" name="Oval 43"/>
              <p:cNvSpPr/>
              <p:nvPr/>
            </p:nvSpPr>
            <p:spPr>
              <a:xfrm>
                <a:off x="3610638" y="1677250"/>
                <a:ext cx="4009362" cy="4009362"/>
              </a:xfrm>
              <a:prstGeom prst="ellipse">
                <a:avLst/>
              </a:prstGeom>
              <a:solidFill>
                <a:schemeClr val="bg1"/>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TextBox 91"/>
            <p:cNvSpPr txBox="1"/>
            <p:nvPr/>
          </p:nvSpPr>
          <p:spPr>
            <a:xfrm>
              <a:off x="3871390" y="2115529"/>
              <a:ext cx="2935287" cy="276999"/>
            </a:xfrm>
            <a:prstGeom prst="rect">
              <a:avLst/>
            </a:prstGeom>
            <a:noFill/>
          </p:spPr>
          <p:txBody>
            <a:bodyPr wrap="square" lIns="0" tIns="0" rIns="0" bIns="0" rtlCol="0">
              <a:spAutoFit/>
            </a:bodyPr>
            <a:lstStyle/>
            <a:p>
              <a:pPr algn="ctr"/>
              <a:r>
                <a:rPr lang="en-US" dirty="0">
                  <a:solidFill>
                    <a:schemeClr val="accent3"/>
                  </a:solidFill>
                </a:rPr>
                <a:t>Application</a:t>
              </a:r>
            </a:p>
          </p:txBody>
        </p:sp>
        <p:grpSp>
          <p:nvGrpSpPr>
            <p:cNvPr id="39" name="Group 38"/>
            <p:cNvGrpSpPr/>
            <p:nvPr/>
          </p:nvGrpSpPr>
          <p:grpSpPr>
            <a:xfrm>
              <a:off x="3827716" y="2618960"/>
              <a:ext cx="495468" cy="463550"/>
              <a:chOff x="6942138" y="136525"/>
              <a:chExt cx="2636838" cy="2466975"/>
            </a:xfrm>
            <a:solidFill>
              <a:schemeClr val="accent3"/>
            </a:solidFill>
          </p:grpSpPr>
          <p:grpSp>
            <p:nvGrpSpPr>
              <p:cNvPr id="38" name="Group 37"/>
              <p:cNvGrpSpPr/>
              <p:nvPr/>
            </p:nvGrpSpPr>
            <p:grpSpPr>
              <a:xfrm>
                <a:off x="7426325" y="452438"/>
                <a:ext cx="1484313" cy="1252537"/>
                <a:chOff x="7426325" y="452438"/>
                <a:chExt cx="1484313" cy="1252537"/>
              </a:xfrm>
              <a:grpFill/>
            </p:grpSpPr>
            <p:sp>
              <p:nvSpPr>
                <p:cNvPr id="35" name="Freeform 26"/>
                <p:cNvSpPr>
                  <a:spLocks noEditPoints="1"/>
                </p:cNvSpPr>
                <p:nvPr/>
              </p:nvSpPr>
              <p:spPr bwMode="auto">
                <a:xfrm>
                  <a:off x="7426325" y="452438"/>
                  <a:ext cx="1484313" cy="1065213"/>
                </a:xfrm>
                <a:custGeom>
                  <a:avLst/>
                  <a:gdLst>
                    <a:gd name="T0" fmla="*/ 394 w 396"/>
                    <a:gd name="T1" fmla="*/ 182 h 284"/>
                    <a:gd name="T2" fmla="*/ 385 w 396"/>
                    <a:gd name="T3" fmla="*/ 259 h 284"/>
                    <a:gd name="T4" fmla="*/ 330 w 396"/>
                    <a:gd name="T5" fmla="*/ 238 h 284"/>
                    <a:gd name="T6" fmla="*/ 331 w 396"/>
                    <a:gd name="T7" fmla="*/ 191 h 284"/>
                    <a:gd name="T8" fmla="*/ 394 w 396"/>
                    <a:gd name="T9" fmla="*/ 182 h 284"/>
                    <a:gd name="T10" fmla="*/ 21 w 396"/>
                    <a:gd name="T11" fmla="*/ 284 h 284"/>
                    <a:gd name="T12" fmla="*/ 6 w 396"/>
                    <a:gd name="T13" fmla="*/ 238 h 284"/>
                    <a:gd name="T14" fmla="*/ 20 w 396"/>
                    <a:gd name="T15" fmla="*/ 236 h 284"/>
                    <a:gd name="T16" fmla="*/ 33 w 396"/>
                    <a:gd name="T17" fmla="*/ 278 h 284"/>
                    <a:gd name="T18" fmla="*/ 21 w 396"/>
                    <a:gd name="T19" fmla="*/ 284 h 284"/>
                    <a:gd name="T20" fmla="*/ 2 w 396"/>
                    <a:gd name="T21" fmla="*/ 214 h 284"/>
                    <a:gd name="T22" fmla="*/ 11 w 396"/>
                    <a:gd name="T23" fmla="*/ 136 h 284"/>
                    <a:gd name="T24" fmla="*/ 33 w 396"/>
                    <a:gd name="T25" fmla="*/ 145 h 284"/>
                    <a:gd name="T26" fmla="*/ 18 w 396"/>
                    <a:gd name="T27" fmla="*/ 212 h 284"/>
                    <a:gd name="T28" fmla="*/ 2 w 396"/>
                    <a:gd name="T29" fmla="*/ 214 h 284"/>
                    <a:gd name="T30" fmla="*/ 20 w 396"/>
                    <a:gd name="T31" fmla="*/ 114 h 284"/>
                    <a:gd name="T32" fmla="*/ 67 w 396"/>
                    <a:gd name="T33" fmla="*/ 51 h 284"/>
                    <a:gd name="T34" fmla="*/ 89 w 396"/>
                    <a:gd name="T35" fmla="*/ 79 h 284"/>
                    <a:gd name="T36" fmla="*/ 44 w 396"/>
                    <a:gd name="T37" fmla="*/ 123 h 284"/>
                    <a:gd name="T38" fmla="*/ 20 w 396"/>
                    <a:gd name="T39" fmla="*/ 114 h 284"/>
                    <a:gd name="T40" fmla="*/ 182 w 396"/>
                    <a:gd name="T41" fmla="*/ 2 h 284"/>
                    <a:gd name="T42" fmla="*/ 260 w 396"/>
                    <a:gd name="T43" fmla="*/ 11 h 284"/>
                    <a:gd name="T44" fmla="*/ 237 w 396"/>
                    <a:gd name="T45" fmla="*/ 66 h 284"/>
                    <a:gd name="T46" fmla="*/ 189 w 396"/>
                    <a:gd name="T47" fmla="*/ 54 h 284"/>
                    <a:gd name="T48" fmla="*/ 182 w 396"/>
                    <a:gd name="T49" fmla="*/ 2 h 284"/>
                    <a:gd name="T50" fmla="*/ 86 w 396"/>
                    <a:gd name="T51" fmla="*/ 36 h 284"/>
                    <a:gd name="T52" fmla="*/ 158 w 396"/>
                    <a:gd name="T53" fmla="*/ 5 h 284"/>
                    <a:gd name="T54" fmla="*/ 165 w 396"/>
                    <a:gd name="T55" fmla="*/ 54 h 284"/>
                    <a:gd name="T56" fmla="*/ 111 w 396"/>
                    <a:gd name="T57" fmla="*/ 67 h 284"/>
                    <a:gd name="T58" fmla="*/ 86 w 396"/>
                    <a:gd name="T59" fmla="*/ 36 h 284"/>
                    <a:gd name="T60" fmla="*/ 360 w 396"/>
                    <a:gd name="T61" fmla="*/ 86 h 284"/>
                    <a:gd name="T62" fmla="*/ 390 w 396"/>
                    <a:gd name="T63" fmla="*/ 158 h 284"/>
                    <a:gd name="T64" fmla="*/ 326 w 396"/>
                    <a:gd name="T65" fmla="*/ 167 h 284"/>
                    <a:gd name="T66" fmla="*/ 308 w 396"/>
                    <a:gd name="T67" fmla="*/ 126 h 284"/>
                    <a:gd name="T68" fmla="*/ 360 w 396"/>
                    <a:gd name="T69" fmla="*/ 86 h 284"/>
                    <a:gd name="T70" fmla="*/ 282 w 396"/>
                    <a:gd name="T71" fmla="*/ 20 h 284"/>
                    <a:gd name="T72" fmla="*/ 345 w 396"/>
                    <a:gd name="T73" fmla="*/ 67 h 284"/>
                    <a:gd name="T74" fmla="*/ 293 w 396"/>
                    <a:gd name="T75" fmla="*/ 107 h 284"/>
                    <a:gd name="T76" fmla="*/ 259 w 396"/>
                    <a:gd name="T77" fmla="*/ 78 h 284"/>
                    <a:gd name="T78" fmla="*/ 282 w 396"/>
                    <a:gd name="T79" fmla="*/ 2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6" h="284">
                      <a:moveTo>
                        <a:pt x="394" y="182"/>
                      </a:moveTo>
                      <a:cubicBezTo>
                        <a:pt x="396" y="208"/>
                        <a:pt x="393" y="234"/>
                        <a:pt x="385" y="259"/>
                      </a:cubicBezTo>
                      <a:cubicBezTo>
                        <a:pt x="330" y="238"/>
                        <a:pt x="330" y="238"/>
                        <a:pt x="330" y="238"/>
                      </a:cubicBezTo>
                      <a:cubicBezTo>
                        <a:pt x="333" y="222"/>
                        <a:pt x="333" y="206"/>
                        <a:pt x="331" y="191"/>
                      </a:cubicBezTo>
                      <a:cubicBezTo>
                        <a:pt x="394" y="182"/>
                        <a:pt x="394" y="182"/>
                        <a:pt x="394" y="182"/>
                      </a:cubicBezTo>
                      <a:close/>
                      <a:moveTo>
                        <a:pt x="21" y="284"/>
                      </a:moveTo>
                      <a:cubicBezTo>
                        <a:pt x="14" y="269"/>
                        <a:pt x="9" y="254"/>
                        <a:pt x="6" y="238"/>
                      </a:cubicBezTo>
                      <a:cubicBezTo>
                        <a:pt x="20" y="236"/>
                        <a:pt x="20" y="236"/>
                        <a:pt x="20" y="236"/>
                      </a:cubicBezTo>
                      <a:cubicBezTo>
                        <a:pt x="22" y="250"/>
                        <a:pt x="26" y="265"/>
                        <a:pt x="33" y="278"/>
                      </a:cubicBezTo>
                      <a:cubicBezTo>
                        <a:pt x="21" y="284"/>
                        <a:pt x="21" y="284"/>
                        <a:pt x="21" y="284"/>
                      </a:cubicBezTo>
                      <a:close/>
                      <a:moveTo>
                        <a:pt x="2" y="214"/>
                      </a:moveTo>
                      <a:cubicBezTo>
                        <a:pt x="0" y="188"/>
                        <a:pt x="3" y="161"/>
                        <a:pt x="11" y="136"/>
                      </a:cubicBezTo>
                      <a:cubicBezTo>
                        <a:pt x="33" y="145"/>
                        <a:pt x="33" y="145"/>
                        <a:pt x="33" y="145"/>
                      </a:cubicBezTo>
                      <a:cubicBezTo>
                        <a:pt x="23" y="166"/>
                        <a:pt x="18" y="188"/>
                        <a:pt x="18" y="212"/>
                      </a:cubicBezTo>
                      <a:cubicBezTo>
                        <a:pt x="2" y="214"/>
                        <a:pt x="2" y="214"/>
                        <a:pt x="2" y="214"/>
                      </a:cubicBezTo>
                      <a:close/>
                      <a:moveTo>
                        <a:pt x="20" y="114"/>
                      </a:moveTo>
                      <a:cubicBezTo>
                        <a:pt x="31" y="90"/>
                        <a:pt x="47" y="69"/>
                        <a:pt x="67" y="51"/>
                      </a:cubicBezTo>
                      <a:cubicBezTo>
                        <a:pt x="89" y="79"/>
                        <a:pt x="89" y="79"/>
                        <a:pt x="89" y="79"/>
                      </a:cubicBezTo>
                      <a:cubicBezTo>
                        <a:pt x="44" y="123"/>
                        <a:pt x="44" y="123"/>
                        <a:pt x="44" y="123"/>
                      </a:cubicBezTo>
                      <a:cubicBezTo>
                        <a:pt x="20" y="114"/>
                        <a:pt x="20" y="114"/>
                        <a:pt x="20" y="114"/>
                      </a:cubicBezTo>
                      <a:close/>
                      <a:moveTo>
                        <a:pt x="182" y="2"/>
                      </a:moveTo>
                      <a:cubicBezTo>
                        <a:pt x="208" y="0"/>
                        <a:pt x="235" y="3"/>
                        <a:pt x="260" y="11"/>
                      </a:cubicBezTo>
                      <a:cubicBezTo>
                        <a:pt x="237" y="66"/>
                        <a:pt x="237" y="66"/>
                        <a:pt x="237" y="66"/>
                      </a:cubicBezTo>
                      <a:cubicBezTo>
                        <a:pt x="189" y="54"/>
                        <a:pt x="189" y="54"/>
                        <a:pt x="189" y="54"/>
                      </a:cubicBezTo>
                      <a:cubicBezTo>
                        <a:pt x="182" y="2"/>
                        <a:pt x="182" y="2"/>
                        <a:pt x="182" y="2"/>
                      </a:cubicBezTo>
                      <a:close/>
                      <a:moveTo>
                        <a:pt x="86" y="36"/>
                      </a:moveTo>
                      <a:cubicBezTo>
                        <a:pt x="109" y="21"/>
                        <a:pt x="133" y="11"/>
                        <a:pt x="158" y="5"/>
                      </a:cubicBezTo>
                      <a:cubicBezTo>
                        <a:pt x="165" y="54"/>
                        <a:pt x="165" y="54"/>
                        <a:pt x="165" y="54"/>
                      </a:cubicBezTo>
                      <a:cubicBezTo>
                        <a:pt x="147" y="55"/>
                        <a:pt x="128" y="60"/>
                        <a:pt x="111" y="67"/>
                      </a:cubicBezTo>
                      <a:cubicBezTo>
                        <a:pt x="86" y="36"/>
                        <a:pt x="86" y="36"/>
                        <a:pt x="86" y="36"/>
                      </a:cubicBezTo>
                      <a:close/>
                      <a:moveTo>
                        <a:pt x="360" y="86"/>
                      </a:moveTo>
                      <a:cubicBezTo>
                        <a:pt x="375" y="108"/>
                        <a:pt x="385" y="133"/>
                        <a:pt x="390" y="158"/>
                      </a:cubicBezTo>
                      <a:cubicBezTo>
                        <a:pt x="326" y="167"/>
                        <a:pt x="326" y="167"/>
                        <a:pt x="326" y="167"/>
                      </a:cubicBezTo>
                      <a:cubicBezTo>
                        <a:pt x="322" y="153"/>
                        <a:pt x="316" y="139"/>
                        <a:pt x="308" y="126"/>
                      </a:cubicBezTo>
                      <a:cubicBezTo>
                        <a:pt x="360" y="86"/>
                        <a:pt x="360" y="86"/>
                        <a:pt x="360" y="86"/>
                      </a:cubicBezTo>
                      <a:close/>
                      <a:moveTo>
                        <a:pt x="282" y="20"/>
                      </a:moveTo>
                      <a:cubicBezTo>
                        <a:pt x="305" y="31"/>
                        <a:pt x="327" y="47"/>
                        <a:pt x="345" y="67"/>
                      </a:cubicBezTo>
                      <a:cubicBezTo>
                        <a:pt x="293" y="107"/>
                        <a:pt x="293" y="107"/>
                        <a:pt x="293" y="107"/>
                      </a:cubicBezTo>
                      <a:cubicBezTo>
                        <a:pt x="283" y="95"/>
                        <a:pt x="272" y="86"/>
                        <a:pt x="259" y="78"/>
                      </a:cubicBezTo>
                      <a:cubicBezTo>
                        <a:pt x="282" y="20"/>
                        <a:pt x="282" y="20"/>
                        <a:pt x="28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noEditPoints="1"/>
                </p:cNvSpPr>
                <p:nvPr/>
              </p:nvSpPr>
              <p:spPr bwMode="auto">
                <a:xfrm>
                  <a:off x="7943850" y="965200"/>
                  <a:ext cx="914400" cy="739775"/>
                </a:xfrm>
                <a:custGeom>
                  <a:avLst/>
                  <a:gdLst>
                    <a:gd name="T0" fmla="*/ 60 w 244"/>
                    <a:gd name="T1" fmla="*/ 30 h 197"/>
                    <a:gd name="T2" fmla="*/ 60 w 244"/>
                    <a:gd name="T3" fmla="*/ 91 h 197"/>
                    <a:gd name="T4" fmla="*/ 60 w 244"/>
                    <a:gd name="T5" fmla="*/ 30 h 197"/>
                    <a:gd name="T6" fmla="*/ 60 w 244"/>
                    <a:gd name="T7" fmla="*/ 0 h 197"/>
                    <a:gd name="T8" fmla="*/ 119 w 244"/>
                    <a:gd name="T9" fmla="*/ 72 h 197"/>
                    <a:gd name="T10" fmla="*/ 232 w 244"/>
                    <a:gd name="T11" fmla="*/ 163 h 197"/>
                    <a:gd name="T12" fmla="*/ 212 w 244"/>
                    <a:gd name="T13" fmla="*/ 188 h 197"/>
                    <a:gd name="T14" fmla="*/ 90 w 244"/>
                    <a:gd name="T15" fmla="*/ 113 h 197"/>
                    <a:gd name="T16" fmla="*/ 0 w 244"/>
                    <a:gd name="T17" fmla="*/ 61 h 197"/>
                    <a:gd name="T18" fmla="*/ 60 w 244"/>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97">
                      <a:moveTo>
                        <a:pt x="60" y="30"/>
                      </a:moveTo>
                      <a:cubicBezTo>
                        <a:pt x="100" y="30"/>
                        <a:pt x="100" y="91"/>
                        <a:pt x="60" y="91"/>
                      </a:cubicBezTo>
                      <a:cubicBezTo>
                        <a:pt x="20" y="91"/>
                        <a:pt x="20" y="30"/>
                        <a:pt x="60" y="30"/>
                      </a:cubicBezTo>
                      <a:close/>
                      <a:moveTo>
                        <a:pt x="60" y="0"/>
                      </a:moveTo>
                      <a:cubicBezTo>
                        <a:pt x="98" y="0"/>
                        <a:pt x="126" y="34"/>
                        <a:pt x="119" y="72"/>
                      </a:cubicBezTo>
                      <a:cubicBezTo>
                        <a:pt x="157" y="102"/>
                        <a:pt x="194" y="133"/>
                        <a:pt x="232" y="163"/>
                      </a:cubicBezTo>
                      <a:cubicBezTo>
                        <a:pt x="244" y="172"/>
                        <a:pt x="227" y="197"/>
                        <a:pt x="212" y="188"/>
                      </a:cubicBezTo>
                      <a:cubicBezTo>
                        <a:pt x="172" y="162"/>
                        <a:pt x="131" y="138"/>
                        <a:pt x="90" y="113"/>
                      </a:cubicBezTo>
                      <a:cubicBezTo>
                        <a:pt x="50" y="136"/>
                        <a:pt x="0" y="107"/>
                        <a:pt x="0" y="61"/>
                      </a:cubicBezTo>
                      <a:cubicBezTo>
                        <a:pt x="0" y="27"/>
                        <a:pt x="27"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28"/>
              <p:cNvSpPr>
                <a:spLocks noEditPoints="1"/>
              </p:cNvSpPr>
              <p:nvPr/>
            </p:nvSpPr>
            <p:spPr bwMode="auto">
              <a:xfrm>
                <a:off x="6942138" y="136525"/>
                <a:ext cx="2636838" cy="2466975"/>
              </a:xfrm>
              <a:custGeom>
                <a:avLst/>
                <a:gdLst>
                  <a:gd name="T0" fmla="*/ 327 w 703"/>
                  <a:gd name="T1" fmla="*/ 0 h 658"/>
                  <a:gd name="T2" fmla="*/ 526 w 703"/>
                  <a:gd name="T3" fmla="*/ 481 h 658"/>
                  <a:gd name="T4" fmla="*/ 45 w 703"/>
                  <a:gd name="T5" fmla="*/ 282 h 658"/>
                  <a:gd name="T6" fmla="*/ 327 w 703"/>
                  <a:gd name="T7" fmla="*/ 0 h 658"/>
                  <a:gd name="T8" fmla="*/ 152 w 703"/>
                  <a:gd name="T9" fmla="*/ 453 h 658"/>
                  <a:gd name="T10" fmla="*/ 502 w 703"/>
                  <a:gd name="T11" fmla="*/ 453 h 658"/>
                  <a:gd name="T12" fmla="*/ 327 w 703"/>
                  <a:gd name="T13" fmla="*/ 36 h 658"/>
                  <a:gd name="T14" fmla="*/ 152 w 703"/>
                  <a:gd name="T15" fmla="*/ 453 h 658"/>
                  <a:gd name="T16" fmla="*/ 483 w 703"/>
                  <a:gd name="T17" fmla="*/ 471 h 658"/>
                  <a:gd name="T18" fmla="*/ 171 w 703"/>
                  <a:gd name="T19" fmla="*/ 471 h 658"/>
                  <a:gd name="T20" fmla="*/ 483 w 703"/>
                  <a:gd name="T21" fmla="*/ 471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3" h="658">
                    <a:moveTo>
                      <a:pt x="327" y="0"/>
                    </a:moveTo>
                    <a:cubicBezTo>
                      <a:pt x="577" y="0"/>
                      <a:pt x="703" y="304"/>
                      <a:pt x="526" y="481"/>
                    </a:cubicBezTo>
                    <a:cubicBezTo>
                      <a:pt x="349" y="658"/>
                      <a:pt x="45" y="532"/>
                      <a:pt x="45" y="282"/>
                    </a:cubicBezTo>
                    <a:cubicBezTo>
                      <a:pt x="45" y="126"/>
                      <a:pt x="171" y="0"/>
                      <a:pt x="327" y="0"/>
                    </a:cubicBezTo>
                    <a:close/>
                    <a:moveTo>
                      <a:pt x="152" y="453"/>
                    </a:moveTo>
                    <a:cubicBezTo>
                      <a:pt x="263" y="404"/>
                      <a:pt x="391" y="404"/>
                      <a:pt x="502" y="453"/>
                    </a:cubicBezTo>
                    <a:cubicBezTo>
                      <a:pt x="654" y="299"/>
                      <a:pt x="544" y="36"/>
                      <a:pt x="327" y="36"/>
                    </a:cubicBezTo>
                    <a:cubicBezTo>
                      <a:pt x="110" y="36"/>
                      <a:pt x="0" y="299"/>
                      <a:pt x="152" y="453"/>
                    </a:cubicBezTo>
                    <a:close/>
                    <a:moveTo>
                      <a:pt x="483" y="471"/>
                    </a:moveTo>
                    <a:cubicBezTo>
                      <a:pt x="384" y="431"/>
                      <a:pt x="270" y="431"/>
                      <a:pt x="171" y="471"/>
                    </a:cubicBezTo>
                    <a:cubicBezTo>
                      <a:pt x="262" y="546"/>
                      <a:pt x="392" y="546"/>
                      <a:pt x="483" y="4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3" name="TextBox 92"/>
            <p:cNvSpPr txBox="1"/>
            <p:nvPr/>
          </p:nvSpPr>
          <p:spPr>
            <a:xfrm>
              <a:off x="3752072" y="3049754"/>
              <a:ext cx="646756" cy="153888"/>
            </a:xfrm>
            <a:prstGeom prst="rect">
              <a:avLst/>
            </a:prstGeom>
            <a:noFill/>
          </p:spPr>
          <p:txBody>
            <a:bodyPr wrap="square" lIns="0" tIns="0" rIns="0" bIns="0" rtlCol="0">
              <a:spAutoFit/>
            </a:bodyPr>
            <a:lstStyle/>
            <a:p>
              <a:pPr algn="ctr"/>
              <a:r>
                <a:rPr lang="en-US" sz="1000" dirty="0">
                  <a:solidFill>
                    <a:schemeClr val="accent3"/>
                  </a:solidFill>
                </a:rPr>
                <a:t>Monitoring</a:t>
              </a:r>
            </a:p>
          </p:txBody>
        </p:sp>
        <p:sp>
          <p:nvSpPr>
            <p:cNvPr id="94" name="TextBox 93"/>
            <p:cNvSpPr txBox="1"/>
            <p:nvPr/>
          </p:nvSpPr>
          <p:spPr>
            <a:xfrm>
              <a:off x="4419233" y="2506083"/>
              <a:ext cx="452046" cy="153888"/>
            </a:xfrm>
            <a:prstGeom prst="rect">
              <a:avLst/>
            </a:prstGeom>
            <a:noFill/>
          </p:spPr>
          <p:txBody>
            <a:bodyPr wrap="square" lIns="0" tIns="0" rIns="0" bIns="0" rtlCol="0">
              <a:spAutoFit/>
            </a:bodyPr>
            <a:lstStyle/>
            <a:p>
              <a:pPr algn="ctr"/>
              <a:r>
                <a:rPr lang="en-US" sz="1000" dirty="0">
                  <a:solidFill>
                    <a:schemeClr val="accent3"/>
                  </a:solidFill>
                </a:rPr>
                <a:t>Content</a:t>
              </a:r>
            </a:p>
          </p:txBody>
        </p:sp>
        <p:grpSp>
          <p:nvGrpSpPr>
            <p:cNvPr id="146" name="Group 145"/>
            <p:cNvGrpSpPr/>
            <p:nvPr/>
          </p:nvGrpSpPr>
          <p:grpSpPr>
            <a:xfrm>
              <a:off x="4441262" y="2678321"/>
              <a:ext cx="407988" cy="285489"/>
              <a:chOff x="7089775" y="1355725"/>
              <a:chExt cx="1263650" cy="884238"/>
            </a:xfrm>
            <a:solidFill>
              <a:schemeClr val="accent3"/>
            </a:solidFill>
          </p:grpSpPr>
          <p:sp>
            <p:nvSpPr>
              <p:cNvPr id="147" name="Freeform 43"/>
              <p:cNvSpPr>
                <a:spLocks noEditPoints="1"/>
              </p:cNvSpPr>
              <p:nvPr/>
            </p:nvSpPr>
            <p:spPr bwMode="auto">
              <a:xfrm>
                <a:off x="7089775" y="1355725"/>
                <a:ext cx="1263650" cy="884238"/>
              </a:xfrm>
              <a:custGeom>
                <a:avLst/>
                <a:gdLst>
                  <a:gd name="T0" fmla="*/ 68 w 337"/>
                  <a:gd name="T1" fmla="*/ 0 h 236"/>
                  <a:gd name="T2" fmla="*/ 68 w 337"/>
                  <a:gd name="T3" fmla="*/ 24 h 236"/>
                  <a:gd name="T4" fmla="*/ 0 w 337"/>
                  <a:gd name="T5" fmla="*/ 24 h 236"/>
                  <a:gd name="T6" fmla="*/ 0 w 337"/>
                  <a:gd name="T7" fmla="*/ 191 h 236"/>
                  <a:gd name="T8" fmla="*/ 45 w 337"/>
                  <a:gd name="T9" fmla="*/ 236 h 236"/>
                  <a:gd name="T10" fmla="*/ 292 w 337"/>
                  <a:gd name="T11" fmla="*/ 236 h 236"/>
                  <a:gd name="T12" fmla="*/ 337 w 337"/>
                  <a:gd name="T13" fmla="*/ 191 h 236"/>
                  <a:gd name="T14" fmla="*/ 337 w 337"/>
                  <a:gd name="T15" fmla="*/ 0 h 236"/>
                  <a:gd name="T16" fmla="*/ 68 w 337"/>
                  <a:gd name="T17" fmla="*/ 0 h 236"/>
                  <a:gd name="T18" fmla="*/ 55 w 337"/>
                  <a:gd name="T19" fmla="*/ 212 h 236"/>
                  <a:gd name="T20" fmla="*/ 51 w 337"/>
                  <a:gd name="T21" fmla="*/ 210 h 236"/>
                  <a:gd name="T22" fmla="*/ 42 w 337"/>
                  <a:gd name="T23" fmla="*/ 187 h 236"/>
                  <a:gd name="T24" fmla="*/ 42 w 337"/>
                  <a:gd name="T25" fmla="*/ 46 h 236"/>
                  <a:gd name="T26" fmla="*/ 68 w 337"/>
                  <a:gd name="T27" fmla="*/ 46 h 236"/>
                  <a:gd name="T28" fmla="*/ 68 w 337"/>
                  <a:gd name="T29" fmla="*/ 191 h 236"/>
                  <a:gd name="T30" fmla="*/ 55 w 337"/>
                  <a:gd name="T31" fmla="*/ 212 h 236"/>
                  <a:gd name="T32" fmla="*/ 22 w 337"/>
                  <a:gd name="T33" fmla="*/ 191 h 236"/>
                  <a:gd name="T34" fmla="*/ 22 w 337"/>
                  <a:gd name="T35" fmla="*/ 46 h 236"/>
                  <a:gd name="T36" fmla="*/ 29 w 337"/>
                  <a:gd name="T37" fmla="*/ 46 h 236"/>
                  <a:gd name="T38" fmla="*/ 29 w 337"/>
                  <a:gd name="T39" fmla="*/ 187 h 236"/>
                  <a:gd name="T40" fmla="*/ 34 w 337"/>
                  <a:gd name="T41" fmla="*/ 211 h 236"/>
                  <a:gd name="T42" fmla="*/ 22 w 337"/>
                  <a:gd name="T43" fmla="*/ 191 h 236"/>
                  <a:gd name="T44" fmla="*/ 315 w 337"/>
                  <a:gd name="T45" fmla="*/ 191 h 236"/>
                  <a:gd name="T46" fmla="*/ 292 w 337"/>
                  <a:gd name="T47" fmla="*/ 214 h 236"/>
                  <a:gd name="T48" fmla="*/ 84 w 337"/>
                  <a:gd name="T49" fmla="*/ 214 h 236"/>
                  <a:gd name="T50" fmla="*/ 90 w 337"/>
                  <a:gd name="T51" fmla="*/ 191 h 236"/>
                  <a:gd name="T52" fmla="*/ 90 w 337"/>
                  <a:gd name="T53" fmla="*/ 22 h 236"/>
                  <a:gd name="T54" fmla="*/ 315 w 337"/>
                  <a:gd name="T55" fmla="*/ 22 h 236"/>
                  <a:gd name="T56" fmla="*/ 315 w 337"/>
                  <a:gd name="T57"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236">
                    <a:moveTo>
                      <a:pt x="68" y="0"/>
                    </a:moveTo>
                    <a:cubicBezTo>
                      <a:pt x="68" y="24"/>
                      <a:pt x="68" y="24"/>
                      <a:pt x="68" y="24"/>
                    </a:cubicBezTo>
                    <a:cubicBezTo>
                      <a:pt x="0" y="24"/>
                      <a:pt x="0" y="24"/>
                      <a:pt x="0" y="24"/>
                    </a:cubicBezTo>
                    <a:cubicBezTo>
                      <a:pt x="0" y="191"/>
                      <a:pt x="0" y="191"/>
                      <a:pt x="0" y="191"/>
                    </a:cubicBezTo>
                    <a:cubicBezTo>
                      <a:pt x="0" y="215"/>
                      <a:pt x="20" y="236"/>
                      <a:pt x="45" y="236"/>
                    </a:cubicBezTo>
                    <a:cubicBezTo>
                      <a:pt x="292" y="236"/>
                      <a:pt x="292" y="236"/>
                      <a:pt x="292" y="236"/>
                    </a:cubicBezTo>
                    <a:cubicBezTo>
                      <a:pt x="316" y="236"/>
                      <a:pt x="337" y="215"/>
                      <a:pt x="337" y="191"/>
                    </a:cubicBezTo>
                    <a:cubicBezTo>
                      <a:pt x="337" y="0"/>
                      <a:pt x="337" y="0"/>
                      <a:pt x="337" y="0"/>
                    </a:cubicBezTo>
                    <a:lnTo>
                      <a:pt x="68" y="0"/>
                    </a:lnTo>
                    <a:close/>
                    <a:moveTo>
                      <a:pt x="55" y="212"/>
                    </a:moveTo>
                    <a:cubicBezTo>
                      <a:pt x="53" y="211"/>
                      <a:pt x="52" y="211"/>
                      <a:pt x="51" y="210"/>
                    </a:cubicBezTo>
                    <a:cubicBezTo>
                      <a:pt x="45" y="207"/>
                      <a:pt x="42" y="199"/>
                      <a:pt x="42" y="187"/>
                    </a:cubicBezTo>
                    <a:cubicBezTo>
                      <a:pt x="42" y="46"/>
                      <a:pt x="42" y="46"/>
                      <a:pt x="42" y="46"/>
                    </a:cubicBezTo>
                    <a:cubicBezTo>
                      <a:pt x="68" y="46"/>
                      <a:pt x="68" y="46"/>
                      <a:pt x="68" y="46"/>
                    </a:cubicBezTo>
                    <a:cubicBezTo>
                      <a:pt x="68" y="191"/>
                      <a:pt x="68" y="191"/>
                      <a:pt x="68" y="191"/>
                    </a:cubicBezTo>
                    <a:cubicBezTo>
                      <a:pt x="68" y="200"/>
                      <a:pt x="63" y="208"/>
                      <a:pt x="55" y="212"/>
                    </a:cubicBezTo>
                    <a:close/>
                    <a:moveTo>
                      <a:pt x="22" y="191"/>
                    </a:moveTo>
                    <a:cubicBezTo>
                      <a:pt x="22" y="46"/>
                      <a:pt x="22" y="46"/>
                      <a:pt x="22" y="46"/>
                    </a:cubicBezTo>
                    <a:cubicBezTo>
                      <a:pt x="29" y="46"/>
                      <a:pt x="29" y="46"/>
                      <a:pt x="29" y="46"/>
                    </a:cubicBezTo>
                    <a:cubicBezTo>
                      <a:pt x="29" y="187"/>
                      <a:pt x="29" y="187"/>
                      <a:pt x="29" y="187"/>
                    </a:cubicBezTo>
                    <a:cubicBezTo>
                      <a:pt x="29" y="198"/>
                      <a:pt x="31" y="205"/>
                      <a:pt x="34" y="211"/>
                    </a:cubicBezTo>
                    <a:cubicBezTo>
                      <a:pt x="27" y="207"/>
                      <a:pt x="22" y="199"/>
                      <a:pt x="22" y="191"/>
                    </a:cubicBezTo>
                    <a:close/>
                    <a:moveTo>
                      <a:pt x="315" y="191"/>
                    </a:moveTo>
                    <a:cubicBezTo>
                      <a:pt x="315" y="203"/>
                      <a:pt x="304" y="214"/>
                      <a:pt x="292" y="214"/>
                    </a:cubicBezTo>
                    <a:cubicBezTo>
                      <a:pt x="84" y="214"/>
                      <a:pt x="84" y="214"/>
                      <a:pt x="84" y="214"/>
                    </a:cubicBezTo>
                    <a:cubicBezTo>
                      <a:pt x="88" y="207"/>
                      <a:pt x="90" y="199"/>
                      <a:pt x="90" y="191"/>
                    </a:cubicBezTo>
                    <a:cubicBezTo>
                      <a:pt x="90" y="22"/>
                      <a:pt x="90" y="22"/>
                      <a:pt x="90" y="22"/>
                    </a:cubicBezTo>
                    <a:cubicBezTo>
                      <a:pt x="315" y="22"/>
                      <a:pt x="315" y="22"/>
                      <a:pt x="315" y="22"/>
                    </a:cubicBezTo>
                    <a:lnTo>
                      <a:pt x="315"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44"/>
              <p:cNvSpPr>
                <a:spLocks/>
              </p:cNvSpPr>
              <p:nvPr/>
            </p:nvSpPr>
            <p:spPr bwMode="auto">
              <a:xfrm>
                <a:off x="7497763" y="1573213"/>
                <a:ext cx="146050" cy="176213"/>
              </a:xfrm>
              <a:custGeom>
                <a:avLst/>
                <a:gdLst>
                  <a:gd name="T0" fmla="*/ 24 w 92"/>
                  <a:gd name="T1" fmla="*/ 38 h 111"/>
                  <a:gd name="T2" fmla="*/ 66 w 92"/>
                  <a:gd name="T3" fmla="*/ 111 h 111"/>
                  <a:gd name="T4" fmla="*/ 92 w 92"/>
                  <a:gd name="T5" fmla="*/ 111 h 111"/>
                  <a:gd name="T6" fmla="*/ 92 w 92"/>
                  <a:gd name="T7" fmla="*/ 0 h 111"/>
                  <a:gd name="T8" fmla="*/ 69 w 92"/>
                  <a:gd name="T9" fmla="*/ 0 h 111"/>
                  <a:gd name="T10" fmla="*/ 69 w 92"/>
                  <a:gd name="T11" fmla="*/ 73 h 111"/>
                  <a:gd name="T12" fmla="*/ 26 w 92"/>
                  <a:gd name="T13" fmla="*/ 0 h 111"/>
                  <a:gd name="T14" fmla="*/ 0 w 92"/>
                  <a:gd name="T15" fmla="*/ 0 h 111"/>
                  <a:gd name="T16" fmla="*/ 0 w 92"/>
                  <a:gd name="T17" fmla="*/ 111 h 111"/>
                  <a:gd name="T18" fmla="*/ 24 w 92"/>
                  <a:gd name="T19" fmla="*/ 111 h 111"/>
                  <a:gd name="T20" fmla="*/ 24 w 92"/>
                  <a:gd name="T21" fmla="*/ 3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1">
                    <a:moveTo>
                      <a:pt x="24" y="38"/>
                    </a:moveTo>
                    <a:lnTo>
                      <a:pt x="66" y="111"/>
                    </a:lnTo>
                    <a:lnTo>
                      <a:pt x="92" y="111"/>
                    </a:lnTo>
                    <a:lnTo>
                      <a:pt x="92" y="0"/>
                    </a:lnTo>
                    <a:lnTo>
                      <a:pt x="69" y="0"/>
                    </a:lnTo>
                    <a:lnTo>
                      <a:pt x="69" y="73"/>
                    </a:lnTo>
                    <a:lnTo>
                      <a:pt x="26" y="0"/>
                    </a:lnTo>
                    <a:lnTo>
                      <a:pt x="0" y="0"/>
                    </a:lnTo>
                    <a:lnTo>
                      <a:pt x="0" y="111"/>
                    </a:lnTo>
                    <a:lnTo>
                      <a:pt x="24" y="111"/>
                    </a:lnTo>
                    <a:lnTo>
                      <a:pt x="2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5"/>
              <p:cNvSpPr>
                <a:spLocks/>
              </p:cNvSpPr>
              <p:nvPr/>
            </p:nvSpPr>
            <p:spPr bwMode="auto">
              <a:xfrm>
                <a:off x="7673975" y="1573213"/>
                <a:ext cx="134938" cy="176213"/>
              </a:xfrm>
              <a:custGeom>
                <a:avLst/>
                <a:gdLst>
                  <a:gd name="T0" fmla="*/ 85 w 85"/>
                  <a:gd name="T1" fmla="*/ 90 h 111"/>
                  <a:gd name="T2" fmla="*/ 26 w 85"/>
                  <a:gd name="T3" fmla="*/ 90 h 111"/>
                  <a:gd name="T4" fmla="*/ 26 w 85"/>
                  <a:gd name="T5" fmla="*/ 64 h 111"/>
                  <a:gd name="T6" fmla="*/ 78 w 85"/>
                  <a:gd name="T7" fmla="*/ 64 h 111"/>
                  <a:gd name="T8" fmla="*/ 78 w 85"/>
                  <a:gd name="T9" fmla="*/ 42 h 111"/>
                  <a:gd name="T10" fmla="*/ 26 w 85"/>
                  <a:gd name="T11" fmla="*/ 42 h 111"/>
                  <a:gd name="T12" fmla="*/ 26 w 85"/>
                  <a:gd name="T13" fmla="*/ 21 h 111"/>
                  <a:gd name="T14" fmla="*/ 83 w 85"/>
                  <a:gd name="T15" fmla="*/ 21 h 111"/>
                  <a:gd name="T16" fmla="*/ 83 w 85"/>
                  <a:gd name="T17" fmla="*/ 0 h 111"/>
                  <a:gd name="T18" fmla="*/ 0 w 85"/>
                  <a:gd name="T19" fmla="*/ 0 h 111"/>
                  <a:gd name="T20" fmla="*/ 0 w 85"/>
                  <a:gd name="T21" fmla="*/ 111 h 111"/>
                  <a:gd name="T22" fmla="*/ 85 w 85"/>
                  <a:gd name="T23" fmla="*/ 111 h 111"/>
                  <a:gd name="T24" fmla="*/ 85 w 85"/>
                  <a:gd name="T25" fmla="*/ 9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1">
                    <a:moveTo>
                      <a:pt x="85" y="90"/>
                    </a:moveTo>
                    <a:lnTo>
                      <a:pt x="26" y="90"/>
                    </a:lnTo>
                    <a:lnTo>
                      <a:pt x="26" y="64"/>
                    </a:lnTo>
                    <a:lnTo>
                      <a:pt x="78" y="64"/>
                    </a:lnTo>
                    <a:lnTo>
                      <a:pt x="78" y="42"/>
                    </a:lnTo>
                    <a:lnTo>
                      <a:pt x="26" y="42"/>
                    </a:lnTo>
                    <a:lnTo>
                      <a:pt x="26" y="21"/>
                    </a:lnTo>
                    <a:lnTo>
                      <a:pt x="83" y="21"/>
                    </a:lnTo>
                    <a:lnTo>
                      <a:pt x="83" y="0"/>
                    </a:lnTo>
                    <a:lnTo>
                      <a:pt x="0" y="0"/>
                    </a:lnTo>
                    <a:lnTo>
                      <a:pt x="0" y="111"/>
                    </a:lnTo>
                    <a:lnTo>
                      <a:pt x="85" y="111"/>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6"/>
              <p:cNvSpPr>
                <a:spLocks/>
              </p:cNvSpPr>
              <p:nvPr/>
            </p:nvSpPr>
            <p:spPr bwMode="auto">
              <a:xfrm>
                <a:off x="7820025" y="1573213"/>
                <a:ext cx="225425" cy="176213"/>
              </a:xfrm>
              <a:custGeom>
                <a:avLst/>
                <a:gdLst>
                  <a:gd name="T0" fmla="*/ 55 w 142"/>
                  <a:gd name="T1" fmla="*/ 111 h 111"/>
                  <a:gd name="T2" fmla="*/ 69 w 142"/>
                  <a:gd name="T3" fmla="*/ 47 h 111"/>
                  <a:gd name="T4" fmla="*/ 71 w 142"/>
                  <a:gd name="T5" fmla="*/ 33 h 111"/>
                  <a:gd name="T6" fmla="*/ 74 w 142"/>
                  <a:gd name="T7" fmla="*/ 47 h 111"/>
                  <a:gd name="T8" fmla="*/ 86 w 142"/>
                  <a:gd name="T9" fmla="*/ 111 h 111"/>
                  <a:gd name="T10" fmla="*/ 112 w 142"/>
                  <a:gd name="T11" fmla="*/ 111 h 111"/>
                  <a:gd name="T12" fmla="*/ 142 w 142"/>
                  <a:gd name="T13" fmla="*/ 0 h 111"/>
                  <a:gd name="T14" fmla="*/ 116 w 142"/>
                  <a:gd name="T15" fmla="*/ 0 h 111"/>
                  <a:gd name="T16" fmla="*/ 102 w 142"/>
                  <a:gd name="T17" fmla="*/ 64 h 111"/>
                  <a:gd name="T18" fmla="*/ 100 w 142"/>
                  <a:gd name="T19" fmla="*/ 75 h 111"/>
                  <a:gd name="T20" fmla="*/ 97 w 142"/>
                  <a:gd name="T21" fmla="*/ 64 h 111"/>
                  <a:gd name="T22" fmla="*/ 83 w 142"/>
                  <a:gd name="T23" fmla="*/ 0 h 111"/>
                  <a:gd name="T24" fmla="*/ 57 w 142"/>
                  <a:gd name="T25" fmla="*/ 0 h 111"/>
                  <a:gd name="T26" fmla="*/ 45 w 142"/>
                  <a:gd name="T27" fmla="*/ 64 h 111"/>
                  <a:gd name="T28" fmla="*/ 43 w 142"/>
                  <a:gd name="T29" fmla="*/ 75 h 111"/>
                  <a:gd name="T30" fmla="*/ 41 w 142"/>
                  <a:gd name="T31" fmla="*/ 64 h 111"/>
                  <a:gd name="T32" fmla="*/ 26 w 142"/>
                  <a:gd name="T33" fmla="*/ 0 h 111"/>
                  <a:gd name="T34" fmla="*/ 0 w 142"/>
                  <a:gd name="T35" fmla="*/ 0 h 111"/>
                  <a:gd name="T36" fmla="*/ 31 w 142"/>
                  <a:gd name="T37" fmla="*/ 111 h 111"/>
                  <a:gd name="T38" fmla="*/ 55 w 142"/>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 h="111">
                    <a:moveTo>
                      <a:pt x="55" y="111"/>
                    </a:moveTo>
                    <a:lnTo>
                      <a:pt x="69" y="47"/>
                    </a:lnTo>
                    <a:lnTo>
                      <a:pt x="71" y="33"/>
                    </a:lnTo>
                    <a:lnTo>
                      <a:pt x="74" y="47"/>
                    </a:lnTo>
                    <a:lnTo>
                      <a:pt x="86" y="111"/>
                    </a:lnTo>
                    <a:lnTo>
                      <a:pt x="112" y="111"/>
                    </a:lnTo>
                    <a:lnTo>
                      <a:pt x="142" y="0"/>
                    </a:lnTo>
                    <a:lnTo>
                      <a:pt x="116" y="0"/>
                    </a:lnTo>
                    <a:lnTo>
                      <a:pt x="102" y="64"/>
                    </a:lnTo>
                    <a:lnTo>
                      <a:pt x="100" y="75"/>
                    </a:lnTo>
                    <a:lnTo>
                      <a:pt x="97" y="64"/>
                    </a:lnTo>
                    <a:lnTo>
                      <a:pt x="83" y="0"/>
                    </a:lnTo>
                    <a:lnTo>
                      <a:pt x="57" y="0"/>
                    </a:lnTo>
                    <a:lnTo>
                      <a:pt x="45" y="64"/>
                    </a:lnTo>
                    <a:lnTo>
                      <a:pt x="43" y="75"/>
                    </a:lnTo>
                    <a:lnTo>
                      <a:pt x="41" y="64"/>
                    </a:lnTo>
                    <a:lnTo>
                      <a:pt x="26" y="0"/>
                    </a:lnTo>
                    <a:lnTo>
                      <a:pt x="0" y="0"/>
                    </a:lnTo>
                    <a:lnTo>
                      <a:pt x="31" y="111"/>
                    </a:lnTo>
                    <a:lnTo>
                      <a:pt x="5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7"/>
              <p:cNvSpPr>
                <a:spLocks/>
              </p:cNvSpPr>
              <p:nvPr/>
            </p:nvSpPr>
            <p:spPr bwMode="auto">
              <a:xfrm>
                <a:off x="8053388" y="1568450"/>
                <a:ext cx="150813" cy="188913"/>
              </a:xfrm>
              <a:custGeom>
                <a:avLst/>
                <a:gdLst>
                  <a:gd name="T0" fmla="*/ 6 w 40"/>
                  <a:gd name="T1" fmla="*/ 45 h 50"/>
                  <a:gd name="T2" fmla="*/ 20 w 40"/>
                  <a:gd name="T3" fmla="*/ 50 h 50"/>
                  <a:gd name="T4" fmla="*/ 35 w 40"/>
                  <a:gd name="T5" fmla="*/ 45 h 50"/>
                  <a:gd name="T6" fmla="*/ 40 w 40"/>
                  <a:gd name="T7" fmla="*/ 34 h 50"/>
                  <a:gd name="T8" fmla="*/ 35 w 40"/>
                  <a:gd name="T9" fmla="*/ 24 h 50"/>
                  <a:gd name="T10" fmla="*/ 27 w 40"/>
                  <a:gd name="T11" fmla="*/ 21 h 50"/>
                  <a:gd name="T12" fmla="*/ 19 w 40"/>
                  <a:gd name="T13" fmla="*/ 19 h 50"/>
                  <a:gd name="T14" fmla="*/ 13 w 40"/>
                  <a:gd name="T15" fmla="*/ 17 h 50"/>
                  <a:gd name="T16" fmla="*/ 11 w 40"/>
                  <a:gd name="T17" fmla="*/ 14 h 50"/>
                  <a:gd name="T18" fmla="*/ 13 w 40"/>
                  <a:gd name="T19" fmla="*/ 10 h 50"/>
                  <a:gd name="T20" fmla="*/ 19 w 40"/>
                  <a:gd name="T21" fmla="*/ 9 h 50"/>
                  <a:gd name="T22" fmla="*/ 24 w 40"/>
                  <a:gd name="T23" fmla="*/ 10 h 50"/>
                  <a:gd name="T24" fmla="*/ 28 w 40"/>
                  <a:gd name="T25" fmla="*/ 15 h 50"/>
                  <a:gd name="T26" fmla="*/ 28 w 40"/>
                  <a:gd name="T27" fmla="*/ 16 h 50"/>
                  <a:gd name="T28" fmla="*/ 38 w 40"/>
                  <a:gd name="T29" fmla="*/ 16 h 50"/>
                  <a:gd name="T30" fmla="*/ 38 w 40"/>
                  <a:gd name="T31" fmla="*/ 15 h 50"/>
                  <a:gd name="T32" fmla="*/ 33 w 40"/>
                  <a:gd name="T33" fmla="*/ 4 h 50"/>
                  <a:gd name="T34" fmla="*/ 20 w 40"/>
                  <a:gd name="T35" fmla="*/ 0 h 50"/>
                  <a:gd name="T36" fmla="*/ 6 w 40"/>
                  <a:gd name="T37" fmla="*/ 4 h 50"/>
                  <a:gd name="T38" fmla="*/ 1 w 40"/>
                  <a:gd name="T39" fmla="*/ 15 h 50"/>
                  <a:gd name="T40" fmla="*/ 6 w 40"/>
                  <a:gd name="T41" fmla="*/ 25 h 50"/>
                  <a:gd name="T42" fmla="*/ 16 w 40"/>
                  <a:gd name="T43" fmla="*/ 29 h 50"/>
                  <a:gd name="T44" fmla="*/ 21 w 40"/>
                  <a:gd name="T45" fmla="*/ 30 h 50"/>
                  <a:gd name="T46" fmla="*/ 28 w 40"/>
                  <a:gd name="T47" fmla="*/ 32 h 50"/>
                  <a:gd name="T48" fmla="*/ 29 w 40"/>
                  <a:gd name="T49" fmla="*/ 35 h 50"/>
                  <a:gd name="T50" fmla="*/ 26 w 40"/>
                  <a:gd name="T51" fmla="*/ 40 h 50"/>
                  <a:gd name="T52" fmla="*/ 20 w 40"/>
                  <a:gd name="T53" fmla="*/ 41 h 50"/>
                  <a:gd name="T54" fmla="*/ 12 w 40"/>
                  <a:gd name="T55" fmla="*/ 38 h 50"/>
                  <a:gd name="T56" fmla="*/ 11 w 40"/>
                  <a:gd name="T57" fmla="*/ 34 h 50"/>
                  <a:gd name="T58" fmla="*/ 10 w 40"/>
                  <a:gd name="T59" fmla="*/ 33 h 50"/>
                  <a:gd name="T60" fmla="*/ 0 w 40"/>
                  <a:gd name="T61" fmla="*/ 33 h 50"/>
                  <a:gd name="T62" fmla="*/ 0 w 40"/>
                  <a:gd name="T63" fmla="*/ 34 h 50"/>
                  <a:gd name="T64" fmla="*/ 6 w 40"/>
                  <a:gd name="T6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50">
                    <a:moveTo>
                      <a:pt x="6" y="45"/>
                    </a:moveTo>
                    <a:cubicBezTo>
                      <a:pt x="9" y="48"/>
                      <a:pt x="14" y="50"/>
                      <a:pt x="20" y="50"/>
                    </a:cubicBezTo>
                    <a:cubicBezTo>
                      <a:pt x="26" y="50"/>
                      <a:pt x="31" y="48"/>
                      <a:pt x="35" y="45"/>
                    </a:cubicBezTo>
                    <a:cubicBezTo>
                      <a:pt x="38" y="42"/>
                      <a:pt x="40" y="39"/>
                      <a:pt x="40" y="34"/>
                    </a:cubicBezTo>
                    <a:cubicBezTo>
                      <a:pt x="40" y="30"/>
                      <a:pt x="38" y="27"/>
                      <a:pt x="35" y="24"/>
                    </a:cubicBezTo>
                    <a:cubicBezTo>
                      <a:pt x="33" y="23"/>
                      <a:pt x="31" y="22"/>
                      <a:pt x="27" y="21"/>
                    </a:cubicBezTo>
                    <a:cubicBezTo>
                      <a:pt x="19" y="19"/>
                      <a:pt x="19" y="19"/>
                      <a:pt x="19" y="19"/>
                    </a:cubicBezTo>
                    <a:cubicBezTo>
                      <a:pt x="16" y="18"/>
                      <a:pt x="14" y="18"/>
                      <a:pt x="13" y="17"/>
                    </a:cubicBezTo>
                    <a:cubicBezTo>
                      <a:pt x="12" y="17"/>
                      <a:pt x="11" y="15"/>
                      <a:pt x="11" y="14"/>
                    </a:cubicBezTo>
                    <a:cubicBezTo>
                      <a:pt x="11" y="12"/>
                      <a:pt x="12" y="11"/>
                      <a:pt x="13" y="10"/>
                    </a:cubicBezTo>
                    <a:cubicBezTo>
                      <a:pt x="14" y="9"/>
                      <a:pt x="16" y="9"/>
                      <a:pt x="19" y="9"/>
                    </a:cubicBezTo>
                    <a:cubicBezTo>
                      <a:pt x="21" y="9"/>
                      <a:pt x="23" y="9"/>
                      <a:pt x="24" y="10"/>
                    </a:cubicBezTo>
                    <a:cubicBezTo>
                      <a:pt x="27" y="11"/>
                      <a:pt x="28" y="13"/>
                      <a:pt x="28" y="15"/>
                    </a:cubicBezTo>
                    <a:cubicBezTo>
                      <a:pt x="28" y="16"/>
                      <a:pt x="28" y="16"/>
                      <a:pt x="28" y="16"/>
                    </a:cubicBezTo>
                    <a:cubicBezTo>
                      <a:pt x="38" y="16"/>
                      <a:pt x="38" y="16"/>
                      <a:pt x="38" y="16"/>
                    </a:cubicBezTo>
                    <a:cubicBezTo>
                      <a:pt x="38" y="15"/>
                      <a:pt x="38" y="15"/>
                      <a:pt x="38" y="15"/>
                    </a:cubicBezTo>
                    <a:cubicBezTo>
                      <a:pt x="38" y="10"/>
                      <a:pt x="36" y="6"/>
                      <a:pt x="33" y="4"/>
                    </a:cubicBezTo>
                    <a:cubicBezTo>
                      <a:pt x="29" y="1"/>
                      <a:pt x="25" y="0"/>
                      <a:pt x="20" y="0"/>
                    </a:cubicBezTo>
                    <a:cubicBezTo>
                      <a:pt x="14" y="0"/>
                      <a:pt x="9" y="1"/>
                      <a:pt x="6" y="4"/>
                    </a:cubicBezTo>
                    <a:cubicBezTo>
                      <a:pt x="3" y="7"/>
                      <a:pt x="1" y="10"/>
                      <a:pt x="1" y="15"/>
                    </a:cubicBezTo>
                    <a:cubicBezTo>
                      <a:pt x="1" y="19"/>
                      <a:pt x="3" y="23"/>
                      <a:pt x="6" y="25"/>
                    </a:cubicBezTo>
                    <a:cubicBezTo>
                      <a:pt x="8" y="26"/>
                      <a:pt x="11" y="28"/>
                      <a:pt x="16" y="29"/>
                    </a:cubicBezTo>
                    <a:cubicBezTo>
                      <a:pt x="21" y="30"/>
                      <a:pt x="21" y="30"/>
                      <a:pt x="21" y="30"/>
                    </a:cubicBezTo>
                    <a:cubicBezTo>
                      <a:pt x="24" y="31"/>
                      <a:pt x="26" y="31"/>
                      <a:pt x="28" y="32"/>
                    </a:cubicBezTo>
                    <a:cubicBezTo>
                      <a:pt x="29" y="33"/>
                      <a:pt x="29" y="34"/>
                      <a:pt x="29" y="35"/>
                    </a:cubicBezTo>
                    <a:cubicBezTo>
                      <a:pt x="29" y="37"/>
                      <a:pt x="28" y="39"/>
                      <a:pt x="26" y="40"/>
                    </a:cubicBezTo>
                    <a:cubicBezTo>
                      <a:pt x="24" y="40"/>
                      <a:pt x="22" y="41"/>
                      <a:pt x="20" y="41"/>
                    </a:cubicBezTo>
                    <a:cubicBezTo>
                      <a:pt x="16" y="41"/>
                      <a:pt x="14" y="40"/>
                      <a:pt x="12" y="38"/>
                    </a:cubicBezTo>
                    <a:cubicBezTo>
                      <a:pt x="11" y="37"/>
                      <a:pt x="11" y="36"/>
                      <a:pt x="11" y="34"/>
                    </a:cubicBezTo>
                    <a:cubicBezTo>
                      <a:pt x="10" y="33"/>
                      <a:pt x="10" y="33"/>
                      <a:pt x="10" y="33"/>
                    </a:cubicBezTo>
                    <a:cubicBezTo>
                      <a:pt x="0" y="33"/>
                      <a:pt x="0" y="33"/>
                      <a:pt x="0" y="33"/>
                    </a:cubicBezTo>
                    <a:cubicBezTo>
                      <a:pt x="0" y="34"/>
                      <a:pt x="0" y="34"/>
                      <a:pt x="0" y="34"/>
                    </a:cubicBezTo>
                    <a:cubicBezTo>
                      <a:pt x="0" y="39"/>
                      <a:pt x="2" y="43"/>
                      <a:pt x="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48"/>
              <p:cNvSpPr>
                <a:spLocks noChangeArrowheads="1"/>
              </p:cNvSpPr>
              <p:nvPr/>
            </p:nvSpPr>
            <p:spPr bwMode="auto">
              <a:xfrm>
                <a:off x="7910513" y="1851025"/>
                <a:ext cx="288925"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49"/>
              <p:cNvSpPr>
                <a:spLocks noChangeArrowheads="1"/>
              </p:cNvSpPr>
              <p:nvPr/>
            </p:nvSpPr>
            <p:spPr bwMode="auto">
              <a:xfrm>
                <a:off x="7910513" y="1951038"/>
                <a:ext cx="288925"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0"/>
              <p:cNvSpPr>
                <a:spLocks noChangeArrowheads="1"/>
              </p:cNvSpPr>
              <p:nvPr/>
            </p:nvSpPr>
            <p:spPr bwMode="auto">
              <a:xfrm>
                <a:off x="7910513" y="2057400"/>
                <a:ext cx="2286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51"/>
              <p:cNvSpPr>
                <a:spLocks noChangeArrowheads="1"/>
              </p:cNvSpPr>
              <p:nvPr/>
            </p:nvSpPr>
            <p:spPr bwMode="auto">
              <a:xfrm>
                <a:off x="7497763" y="1851025"/>
                <a:ext cx="327025"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TextBox 94"/>
            <p:cNvSpPr txBox="1"/>
            <p:nvPr/>
          </p:nvSpPr>
          <p:spPr>
            <a:xfrm>
              <a:off x="4871046" y="3005566"/>
              <a:ext cx="793722" cy="153888"/>
            </a:xfrm>
            <a:prstGeom prst="rect">
              <a:avLst/>
            </a:prstGeom>
            <a:noFill/>
          </p:spPr>
          <p:txBody>
            <a:bodyPr wrap="square" lIns="0" tIns="0" rIns="0" bIns="0" rtlCol="0">
              <a:spAutoFit/>
            </a:bodyPr>
            <a:lstStyle/>
            <a:p>
              <a:pPr algn="ctr"/>
              <a:r>
                <a:rPr lang="en-US" sz="1000" dirty="0">
                  <a:solidFill>
                    <a:schemeClr val="accent3"/>
                  </a:solidFill>
                </a:rPr>
                <a:t>Collaboration</a:t>
              </a:r>
            </a:p>
          </p:txBody>
        </p:sp>
        <p:grpSp>
          <p:nvGrpSpPr>
            <p:cNvPr id="163" name="Group 162"/>
            <p:cNvGrpSpPr/>
            <p:nvPr/>
          </p:nvGrpSpPr>
          <p:grpSpPr>
            <a:xfrm>
              <a:off x="5076224" y="2631649"/>
              <a:ext cx="390525" cy="360362"/>
              <a:chOff x="7837488" y="2185988"/>
              <a:chExt cx="390525" cy="360362"/>
            </a:xfrm>
            <a:solidFill>
              <a:schemeClr val="accent3"/>
            </a:solidFill>
          </p:grpSpPr>
          <p:sp>
            <p:nvSpPr>
              <p:cNvPr id="164" name="Freeform 56"/>
              <p:cNvSpPr>
                <a:spLocks/>
              </p:cNvSpPr>
              <p:nvPr/>
            </p:nvSpPr>
            <p:spPr bwMode="auto">
              <a:xfrm>
                <a:off x="7927976" y="2336800"/>
                <a:ext cx="60325" cy="150812"/>
              </a:xfrm>
              <a:custGeom>
                <a:avLst/>
                <a:gdLst>
                  <a:gd name="T0" fmla="*/ 8 w 16"/>
                  <a:gd name="T1" fmla="*/ 40 h 40"/>
                  <a:gd name="T2" fmla="*/ 16 w 16"/>
                  <a:gd name="T3" fmla="*/ 40 h 40"/>
                  <a:gd name="T4" fmla="*/ 16 w 16"/>
                  <a:gd name="T5" fmla="*/ 0 h 40"/>
                  <a:gd name="T6" fmla="*/ 10 w 16"/>
                  <a:gd name="T7" fmla="*/ 0 h 40"/>
                  <a:gd name="T8" fmla="*/ 0 w 16"/>
                  <a:gd name="T9" fmla="*/ 8 h 40"/>
                  <a:gd name="T10" fmla="*/ 0 w 16"/>
                  <a:gd name="T11" fmla="*/ 12 h 40"/>
                  <a:gd name="T12" fmla="*/ 8 w 16"/>
                  <a:gd name="T13" fmla="*/ 12 h 40"/>
                  <a:gd name="T14" fmla="*/ 8 w 16"/>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0">
                    <a:moveTo>
                      <a:pt x="8" y="40"/>
                    </a:moveTo>
                    <a:cubicBezTo>
                      <a:pt x="16" y="40"/>
                      <a:pt x="16" y="40"/>
                      <a:pt x="16" y="40"/>
                    </a:cubicBezTo>
                    <a:cubicBezTo>
                      <a:pt x="16" y="0"/>
                      <a:pt x="16" y="0"/>
                      <a:pt x="16" y="0"/>
                    </a:cubicBezTo>
                    <a:cubicBezTo>
                      <a:pt x="10" y="0"/>
                      <a:pt x="10" y="0"/>
                      <a:pt x="10" y="0"/>
                    </a:cubicBezTo>
                    <a:cubicBezTo>
                      <a:pt x="10" y="0"/>
                      <a:pt x="7" y="8"/>
                      <a:pt x="0" y="8"/>
                    </a:cubicBezTo>
                    <a:cubicBezTo>
                      <a:pt x="0" y="12"/>
                      <a:pt x="0" y="12"/>
                      <a:pt x="0" y="12"/>
                    </a:cubicBezTo>
                    <a:cubicBezTo>
                      <a:pt x="8" y="12"/>
                      <a:pt x="8" y="12"/>
                      <a:pt x="8" y="12"/>
                    </a:cubicBezTo>
                    <a:lnTo>
                      <a:pt x="8" y="4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57"/>
              <p:cNvSpPr>
                <a:spLocks/>
              </p:cNvSpPr>
              <p:nvPr/>
            </p:nvSpPr>
            <p:spPr bwMode="auto">
              <a:xfrm>
                <a:off x="8018463" y="2336800"/>
                <a:ext cx="119063" cy="150812"/>
              </a:xfrm>
              <a:custGeom>
                <a:avLst/>
                <a:gdLst>
                  <a:gd name="T0" fmla="*/ 8 w 32"/>
                  <a:gd name="T1" fmla="*/ 40 h 40"/>
                  <a:gd name="T2" fmla="*/ 16 w 32"/>
                  <a:gd name="T3" fmla="*/ 40 h 40"/>
                  <a:gd name="T4" fmla="*/ 32 w 32"/>
                  <a:gd name="T5" fmla="*/ 8 h 40"/>
                  <a:gd name="T6" fmla="*/ 32 w 32"/>
                  <a:gd name="T7" fmla="*/ 0 h 40"/>
                  <a:gd name="T8" fmla="*/ 0 w 32"/>
                  <a:gd name="T9" fmla="*/ 0 h 40"/>
                  <a:gd name="T10" fmla="*/ 0 w 32"/>
                  <a:gd name="T11" fmla="*/ 7 h 40"/>
                  <a:gd name="T12" fmla="*/ 24 w 32"/>
                  <a:gd name="T13" fmla="*/ 7 h 40"/>
                  <a:gd name="T14" fmla="*/ 8 w 32"/>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0">
                    <a:moveTo>
                      <a:pt x="8" y="40"/>
                    </a:moveTo>
                    <a:cubicBezTo>
                      <a:pt x="16" y="40"/>
                      <a:pt x="16" y="40"/>
                      <a:pt x="16" y="40"/>
                    </a:cubicBezTo>
                    <a:cubicBezTo>
                      <a:pt x="16" y="21"/>
                      <a:pt x="32" y="8"/>
                      <a:pt x="32" y="8"/>
                    </a:cubicBezTo>
                    <a:cubicBezTo>
                      <a:pt x="32" y="0"/>
                      <a:pt x="32" y="0"/>
                      <a:pt x="32" y="0"/>
                    </a:cubicBezTo>
                    <a:cubicBezTo>
                      <a:pt x="0" y="0"/>
                      <a:pt x="0" y="0"/>
                      <a:pt x="0" y="0"/>
                    </a:cubicBezTo>
                    <a:cubicBezTo>
                      <a:pt x="0" y="7"/>
                      <a:pt x="0" y="7"/>
                      <a:pt x="0" y="7"/>
                    </a:cubicBezTo>
                    <a:cubicBezTo>
                      <a:pt x="24" y="7"/>
                      <a:pt x="24" y="7"/>
                      <a:pt x="24" y="7"/>
                    </a:cubicBezTo>
                    <a:cubicBezTo>
                      <a:pt x="24" y="7"/>
                      <a:pt x="8" y="20"/>
                      <a:pt x="8"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58"/>
              <p:cNvSpPr>
                <a:spLocks noEditPoints="1"/>
              </p:cNvSpPr>
              <p:nvPr/>
            </p:nvSpPr>
            <p:spPr bwMode="auto">
              <a:xfrm>
                <a:off x="7837488" y="2185988"/>
                <a:ext cx="390525" cy="360362"/>
              </a:xfrm>
              <a:custGeom>
                <a:avLst/>
                <a:gdLst>
                  <a:gd name="T0" fmla="*/ 96 w 104"/>
                  <a:gd name="T1" fmla="*/ 8 h 96"/>
                  <a:gd name="T2" fmla="*/ 88 w 104"/>
                  <a:gd name="T3" fmla="*/ 8 h 96"/>
                  <a:gd name="T4" fmla="*/ 88 w 104"/>
                  <a:gd name="T5" fmla="*/ 4 h 96"/>
                  <a:gd name="T6" fmla="*/ 84 w 104"/>
                  <a:gd name="T7" fmla="*/ 0 h 96"/>
                  <a:gd name="T8" fmla="*/ 80 w 104"/>
                  <a:gd name="T9" fmla="*/ 4 h 96"/>
                  <a:gd name="T10" fmla="*/ 80 w 104"/>
                  <a:gd name="T11" fmla="*/ 8 h 96"/>
                  <a:gd name="T12" fmla="*/ 24 w 104"/>
                  <a:gd name="T13" fmla="*/ 8 h 96"/>
                  <a:gd name="T14" fmla="*/ 24 w 104"/>
                  <a:gd name="T15" fmla="*/ 4 h 96"/>
                  <a:gd name="T16" fmla="*/ 20 w 104"/>
                  <a:gd name="T17" fmla="*/ 0 h 96"/>
                  <a:gd name="T18" fmla="*/ 16 w 104"/>
                  <a:gd name="T19" fmla="*/ 4 h 96"/>
                  <a:gd name="T20" fmla="*/ 16 w 104"/>
                  <a:gd name="T21" fmla="*/ 8 h 96"/>
                  <a:gd name="T22" fmla="*/ 8 w 104"/>
                  <a:gd name="T23" fmla="*/ 8 h 96"/>
                  <a:gd name="T24" fmla="*/ 0 w 104"/>
                  <a:gd name="T25" fmla="*/ 16 h 96"/>
                  <a:gd name="T26" fmla="*/ 0 w 104"/>
                  <a:gd name="T27" fmla="*/ 88 h 96"/>
                  <a:gd name="T28" fmla="*/ 8 w 104"/>
                  <a:gd name="T29" fmla="*/ 96 h 96"/>
                  <a:gd name="T30" fmla="*/ 96 w 104"/>
                  <a:gd name="T31" fmla="*/ 96 h 96"/>
                  <a:gd name="T32" fmla="*/ 104 w 104"/>
                  <a:gd name="T33" fmla="*/ 88 h 96"/>
                  <a:gd name="T34" fmla="*/ 104 w 104"/>
                  <a:gd name="T35" fmla="*/ 16 h 96"/>
                  <a:gd name="T36" fmla="*/ 96 w 104"/>
                  <a:gd name="T37" fmla="*/ 8 h 96"/>
                  <a:gd name="T38" fmla="*/ 80 w 104"/>
                  <a:gd name="T39" fmla="*/ 16 h 96"/>
                  <a:gd name="T40" fmla="*/ 88 w 104"/>
                  <a:gd name="T41" fmla="*/ 16 h 96"/>
                  <a:gd name="T42" fmla="*/ 88 w 104"/>
                  <a:gd name="T43" fmla="*/ 24 h 96"/>
                  <a:gd name="T44" fmla="*/ 80 w 104"/>
                  <a:gd name="T45" fmla="*/ 24 h 96"/>
                  <a:gd name="T46" fmla="*/ 80 w 104"/>
                  <a:gd name="T47" fmla="*/ 16 h 96"/>
                  <a:gd name="T48" fmla="*/ 16 w 104"/>
                  <a:gd name="T49" fmla="*/ 16 h 96"/>
                  <a:gd name="T50" fmla="*/ 24 w 104"/>
                  <a:gd name="T51" fmla="*/ 16 h 96"/>
                  <a:gd name="T52" fmla="*/ 24 w 104"/>
                  <a:gd name="T53" fmla="*/ 24 h 96"/>
                  <a:gd name="T54" fmla="*/ 16 w 104"/>
                  <a:gd name="T55" fmla="*/ 24 h 96"/>
                  <a:gd name="T56" fmla="*/ 16 w 104"/>
                  <a:gd name="T57" fmla="*/ 16 h 96"/>
                  <a:gd name="T58" fmla="*/ 96 w 104"/>
                  <a:gd name="T59" fmla="*/ 88 h 96"/>
                  <a:gd name="T60" fmla="*/ 8 w 104"/>
                  <a:gd name="T61" fmla="*/ 88 h 96"/>
                  <a:gd name="T62" fmla="*/ 8 w 104"/>
                  <a:gd name="T63" fmla="*/ 32 h 96"/>
                  <a:gd name="T64" fmla="*/ 96 w 104"/>
                  <a:gd name="T65" fmla="*/ 32 h 96"/>
                  <a:gd name="T66" fmla="*/ 96 w 104"/>
                  <a:gd name="T6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96">
                    <a:moveTo>
                      <a:pt x="96" y="8"/>
                    </a:moveTo>
                    <a:cubicBezTo>
                      <a:pt x="88" y="8"/>
                      <a:pt x="88" y="8"/>
                      <a:pt x="88" y="8"/>
                    </a:cubicBezTo>
                    <a:cubicBezTo>
                      <a:pt x="88" y="4"/>
                      <a:pt x="88" y="4"/>
                      <a:pt x="88" y="4"/>
                    </a:cubicBezTo>
                    <a:cubicBezTo>
                      <a:pt x="88" y="2"/>
                      <a:pt x="86" y="0"/>
                      <a:pt x="84" y="0"/>
                    </a:cubicBezTo>
                    <a:cubicBezTo>
                      <a:pt x="82" y="0"/>
                      <a:pt x="80" y="2"/>
                      <a:pt x="80" y="4"/>
                    </a:cubicBezTo>
                    <a:cubicBezTo>
                      <a:pt x="80" y="8"/>
                      <a:pt x="80" y="8"/>
                      <a:pt x="80" y="8"/>
                    </a:cubicBezTo>
                    <a:cubicBezTo>
                      <a:pt x="24" y="8"/>
                      <a:pt x="24" y="8"/>
                      <a:pt x="24" y="8"/>
                    </a:cubicBezTo>
                    <a:cubicBezTo>
                      <a:pt x="24" y="4"/>
                      <a:pt x="24" y="4"/>
                      <a:pt x="24" y="4"/>
                    </a:cubicBezTo>
                    <a:cubicBezTo>
                      <a:pt x="24" y="2"/>
                      <a:pt x="22" y="0"/>
                      <a:pt x="20" y="0"/>
                    </a:cubicBezTo>
                    <a:cubicBezTo>
                      <a:pt x="18" y="0"/>
                      <a:pt x="16" y="2"/>
                      <a:pt x="16" y="4"/>
                    </a:cubicBezTo>
                    <a:cubicBezTo>
                      <a:pt x="16" y="8"/>
                      <a:pt x="16" y="8"/>
                      <a:pt x="16" y="8"/>
                    </a:cubicBezTo>
                    <a:cubicBezTo>
                      <a:pt x="8" y="8"/>
                      <a:pt x="8" y="8"/>
                      <a:pt x="8" y="8"/>
                    </a:cubicBezTo>
                    <a:cubicBezTo>
                      <a:pt x="4" y="8"/>
                      <a:pt x="0" y="12"/>
                      <a:pt x="0" y="16"/>
                    </a:cubicBezTo>
                    <a:cubicBezTo>
                      <a:pt x="0" y="88"/>
                      <a:pt x="0" y="88"/>
                      <a:pt x="0" y="88"/>
                    </a:cubicBezTo>
                    <a:cubicBezTo>
                      <a:pt x="0" y="92"/>
                      <a:pt x="4" y="96"/>
                      <a:pt x="8" y="96"/>
                    </a:cubicBezTo>
                    <a:cubicBezTo>
                      <a:pt x="96" y="96"/>
                      <a:pt x="96" y="96"/>
                      <a:pt x="96" y="96"/>
                    </a:cubicBezTo>
                    <a:cubicBezTo>
                      <a:pt x="100" y="96"/>
                      <a:pt x="104" y="92"/>
                      <a:pt x="104" y="88"/>
                    </a:cubicBezTo>
                    <a:cubicBezTo>
                      <a:pt x="104" y="16"/>
                      <a:pt x="104" y="16"/>
                      <a:pt x="104" y="16"/>
                    </a:cubicBezTo>
                    <a:cubicBezTo>
                      <a:pt x="104" y="12"/>
                      <a:pt x="100" y="8"/>
                      <a:pt x="96" y="8"/>
                    </a:cubicBezTo>
                    <a:close/>
                    <a:moveTo>
                      <a:pt x="80" y="16"/>
                    </a:moveTo>
                    <a:cubicBezTo>
                      <a:pt x="88" y="16"/>
                      <a:pt x="88" y="16"/>
                      <a:pt x="88" y="16"/>
                    </a:cubicBezTo>
                    <a:cubicBezTo>
                      <a:pt x="88" y="24"/>
                      <a:pt x="88" y="24"/>
                      <a:pt x="88" y="24"/>
                    </a:cubicBezTo>
                    <a:cubicBezTo>
                      <a:pt x="80" y="24"/>
                      <a:pt x="80" y="24"/>
                      <a:pt x="80" y="24"/>
                    </a:cubicBezTo>
                    <a:lnTo>
                      <a:pt x="80" y="16"/>
                    </a:lnTo>
                    <a:close/>
                    <a:moveTo>
                      <a:pt x="16" y="16"/>
                    </a:moveTo>
                    <a:cubicBezTo>
                      <a:pt x="24" y="16"/>
                      <a:pt x="24" y="16"/>
                      <a:pt x="24" y="16"/>
                    </a:cubicBezTo>
                    <a:cubicBezTo>
                      <a:pt x="24" y="24"/>
                      <a:pt x="24" y="24"/>
                      <a:pt x="24" y="24"/>
                    </a:cubicBezTo>
                    <a:cubicBezTo>
                      <a:pt x="16" y="24"/>
                      <a:pt x="16" y="24"/>
                      <a:pt x="16" y="24"/>
                    </a:cubicBezTo>
                    <a:lnTo>
                      <a:pt x="16" y="16"/>
                    </a:lnTo>
                    <a:close/>
                    <a:moveTo>
                      <a:pt x="96" y="88"/>
                    </a:moveTo>
                    <a:cubicBezTo>
                      <a:pt x="8" y="88"/>
                      <a:pt x="8" y="88"/>
                      <a:pt x="8" y="88"/>
                    </a:cubicBezTo>
                    <a:cubicBezTo>
                      <a:pt x="8" y="32"/>
                      <a:pt x="8" y="32"/>
                      <a:pt x="8" y="32"/>
                    </a:cubicBezTo>
                    <a:cubicBezTo>
                      <a:pt x="96" y="32"/>
                      <a:pt x="96" y="32"/>
                      <a:pt x="96" y="32"/>
                    </a:cubicBezTo>
                    <a:lnTo>
                      <a:pt x="96" y="8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6" name="TextBox 95"/>
            <p:cNvSpPr txBox="1"/>
            <p:nvPr/>
          </p:nvSpPr>
          <p:spPr>
            <a:xfrm>
              <a:off x="5442310" y="2492386"/>
              <a:ext cx="958580" cy="153888"/>
            </a:xfrm>
            <a:prstGeom prst="rect">
              <a:avLst/>
            </a:prstGeom>
            <a:noFill/>
          </p:spPr>
          <p:txBody>
            <a:bodyPr wrap="square" lIns="0" tIns="0" rIns="0" bIns="0" rtlCol="0">
              <a:spAutoFit/>
            </a:bodyPr>
            <a:lstStyle/>
            <a:p>
              <a:pPr algn="ctr"/>
              <a:r>
                <a:rPr lang="en-US" sz="1000" dirty="0">
                  <a:solidFill>
                    <a:schemeClr val="accent3"/>
                  </a:solidFill>
                </a:rPr>
                <a:t>Communication</a:t>
              </a:r>
            </a:p>
          </p:txBody>
        </p:sp>
        <p:sp>
          <p:nvSpPr>
            <p:cNvPr id="171" name="Freeform 63"/>
            <p:cNvSpPr>
              <a:spLocks noEditPoints="1"/>
            </p:cNvSpPr>
            <p:nvPr/>
          </p:nvSpPr>
          <p:spPr bwMode="auto">
            <a:xfrm>
              <a:off x="5728459" y="2663490"/>
              <a:ext cx="386282" cy="358999"/>
            </a:xfrm>
            <a:custGeom>
              <a:avLst/>
              <a:gdLst>
                <a:gd name="T0" fmla="*/ 98 w 114"/>
                <a:gd name="T1" fmla="*/ 0 h 106"/>
                <a:gd name="T2" fmla="*/ 16 w 114"/>
                <a:gd name="T3" fmla="*/ 0 h 106"/>
                <a:gd name="T4" fmla="*/ 0 w 114"/>
                <a:gd name="T5" fmla="*/ 16 h 106"/>
                <a:gd name="T6" fmla="*/ 0 w 114"/>
                <a:gd name="T7" fmla="*/ 65 h 106"/>
                <a:gd name="T8" fmla="*/ 16 w 114"/>
                <a:gd name="T9" fmla="*/ 81 h 106"/>
                <a:gd name="T10" fmla="*/ 23 w 114"/>
                <a:gd name="T11" fmla="*/ 81 h 106"/>
                <a:gd name="T12" fmla="*/ 23 w 114"/>
                <a:gd name="T13" fmla="*/ 98 h 106"/>
                <a:gd name="T14" fmla="*/ 31 w 114"/>
                <a:gd name="T15" fmla="*/ 102 h 106"/>
                <a:gd name="T16" fmla="*/ 51 w 114"/>
                <a:gd name="T17" fmla="*/ 81 h 106"/>
                <a:gd name="T18" fmla="*/ 98 w 114"/>
                <a:gd name="T19" fmla="*/ 81 h 106"/>
                <a:gd name="T20" fmla="*/ 114 w 114"/>
                <a:gd name="T21" fmla="*/ 65 h 106"/>
                <a:gd name="T22" fmla="*/ 114 w 114"/>
                <a:gd name="T23" fmla="*/ 16 h 106"/>
                <a:gd name="T24" fmla="*/ 98 w 114"/>
                <a:gd name="T25" fmla="*/ 0 h 106"/>
                <a:gd name="T26" fmla="*/ 33 w 114"/>
                <a:gd name="T27" fmla="*/ 49 h 106"/>
                <a:gd name="T28" fmla="*/ 24 w 114"/>
                <a:gd name="T29" fmla="*/ 40 h 106"/>
                <a:gd name="T30" fmla="*/ 33 w 114"/>
                <a:gd name="T31" fmla="*/ 31 h 106"/>
                <a:gd name="T32" fmla="*/ 42 w 114"/>
                <a:gd name="T33" fmla="*/ 40 h 106"/>
                <a:gd name="T34" fmla="*/ 33 w 114"/>
                <a:gd name="T35" fmla="*/ 49 h 106"/>
                <a:gd name="T36" fmla="*/ 58 w 114"/>
                <a:gd name="T37" fmla="*/ 49 h 106"/>
                <a:gd name="T38" fmla="*/ 49 w 114"/>
                <a:gd name="T39" fmla="*/ 40 h 106"/>
                <a:gd name="T40" fmla="*/ 58 w 114"/>
                <a:gd name="T41" fmla="*/ 31 h 106"/>
                <a:gd name="T42" fmla="*/ 67 w 114"/>
                <a:gd name="T43" fmla="*/ 40 h 106"/>
                <a:gd name="T44" fmla="*/ 58 w 114"/>
                <a:gd name="T45" fmla="*/ 49 h 106"/>
                <a:gd name="T46" fmla="*/ 82 w 114"/>
                <a:gd name="T47" fmla="*/ 49 h 106"/>
                <a:gd name="T48" fmla="*/ 73 w 114"/>
                <a:gd name="T49" fmla="*/ 40 h 106"/>
                <a:gd name="T50" fmla="*/ 82 w 114"/>
                <a:gd name="T51" fmla="*/ 31 h 106"/>
                <a:gd name="T52" fmla="*/ 91 w 114"/>
                <a:gd name="T53" fmla="*/ 40 h 106"/>
                <a:gd name="T54" fmla="*/ 82 w 114"/>
                <a:gd name="T55"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 h="106">
                  <a:moveTo>
                    <a:pt x="98" y="0"/>
                  </a:moveTo>
                  <a:cubicBezTo>
                    <a:pt x="16" y="0"/>
                    <a:pt x="16" y="0"/>
                    <a:pt x="16" y="0"/>
                  </a:cubicBezTo>
                  <a:cubicBezTo>
                    <a:pt x="7" y="0"/>
                    <a:pt x="0" y="7"/>
                    <a:pt x="0" y="16"/>
                  </a:cubicBezTo>
                  <a:cubicBezTo>
                    <a:pt x="0" y="65"/>
                    <a:pt x="0" y="65"/>
                    <a:pt x="0" y="65"/>
                  </a:cubicBezTo>
                  <a:cubicBezTo>
                    <a:pt x="0" y="74"/>
                    <a:pt x="8" y="81"/>
                    <a:pt x="16" y="81"/>
                  </a:cubicBezTo>
                  <a:cubicBezTo>
                    <a:pt x="23" y="81"/>
                    <a:pt x="23" y="81"/>
                    <a:pt x="23" y="81"/>
                  </a:cubicBezTo>
                  <a:cubicBezTo>
                    <a:pt x="23" y="98"/>
                    <a:pt x="23" y="98"/>
                    <a:pt x="23" y="98"/>
                  </a:cubicBezTo>
                  <a:cubicBezTo>
                    <a:pt x="23" y="105"/>
                    <a:pt x="26" y="106"/>
                    <a:pt x="31" y="102"/>
                  </a:cubicBezTo>
                  <a:cubicBezTo>
                    <a:pt x="51" y="81"/>
                    <a:pt x="51" y="81"/>
                    <a:pt x="51" y="81"/>
                  </a:cubicBezTo>
                  <a:cubicBezTo>
                    <a:pt x="98" y="81"/>
                    <a:pt x="98" y="81"/>
                    <a:pt x="98" y="81"/>
                  </a:cubicBezTo>
                  <a:cubicBezTo>
                    <a:pt x="107" y="81"/>
                    <a:pt x="114" y="74"/>
                    <a:pt x="114" y="65"/>
                  </a:cubicBezTo>
                  <a:cubicBezTo>
                    <a:pt x="114" y="16"/>
                    <a:pt x="114" y="16"/>
                    <a:pt x="114" y="16"/>
                  </a:cubicBezTo>
                  <a:cubicBezTo>
                    <a:pt x="114" y="7"/>
                    <a:pt x="107" y="0"/>
                    <a:pt x="98" y="0"/>
                  </a:cubicBezTo>
                  <a:close/>
                  <a:moveTo>
                    <a:pt x="33" y="49"/>
                  </a:moveTo>
                  <a:cubicBezTo>
                    <a:pt x="28" y="49"/>
                    <a:pt x="24" y="45"/>
                    <a:pt x="24" y="40"/>
                  </a:cubicBezTo>
                  <a:cubicBezTo>
                    <a:pt x="24" y="35"/>
                    <a:pt x="28" y="31"/>
                    <a:pt x="33" y="31"/>
                  </a:cubicBezTo>
                  <a:cubicBezTo>
                    <a:pt x="38" y="31"/>
                    <a:pt x="42" y="35"/>
                    <a:pt x="42" y="40"/>
                  </a:cubicBezTo>
                  <a:cubicBezTo>
                    <a:pt x="42" y="45"/>
                    <a:pt x="38" y="49"/>
                    <a:pt x="33" y="49"/>
                  </a:cubicBezTo>
                  <a:close/>
                  <a:moveTo>
                    <a:pt x="58" y="49"/>
                  </a:moveTo>
                  <a:cubicBezTo>
                    <a:pt x="53" y="49"/>
                    <a:pt x="49" y="45"/>
                    <a:pt x="49" y="40"/>
                  </a:cubicBezTo>
                  <a:cubicBezTo>
                    <a:pt x="49" y="35"/>
                    <a:pt x="53" y="31"/>
                    <a:pt x="58" y="31"/>
                  </a:cubicBezTo>
                  <a:cubicBezTo>
                    <a:pt x="63" y="31"/>
                    <a:pt x="67" y="35"/>
                    <a:pt x="67" y="40"/>
                  </a:cubicBezTo>
                  <a:cubicBezTo>
                    <a:pt x="67" y="45"/>
                    <a:pt x="63" y="49"/>
                    <a:pt x="58" y="49"/>
                  </a:cubicBezTo>
                  <a:close/>
                  <a:moveTo>
                    <a:pt x="82" y="49"/>
                  </a:moveTo>
                  <a:cubicBezTo>
                    <a:pt x="77" y="49"/>
                    <a:pt x="73" y="45"/>
                    <a:pt x="73" y="40"/>
                  </a:cubicBezTo>
                  <a:cubicBezTo>
                    <a:pt x="73" y="35"/>
                    <a:pt x="77" y="31"/>
                    <a:pt x="82" y="31"/>
                  </a:cubicBezTo>
                  <a:cubicBezTo>
                    <a:pt x="87" y="31"/>
                    <a:pt x="91" y="35"/>
                    <a:pt x="91" y="40"/>
                  </a:cubicBezTo>
                  <a:cubicBezTo>
                    <a:pt x="91" y="45"/>
                    <a:pt x="87" y="49"/>
                    <a:pt x="82"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TextBox 96"/>
            <p:cNvSpPr txBox="1"/>
            <p:nvPr/>
          </p:nvSpPr>
          <p:spPr>
            <a:xfrm>
              <a:off x="6271766" y="3022489"/>
              <a:ext cx="518368" cy="153888"/>
            </a:xfrm>
            <a:prstGeom prst="rect">
              <a:avLst/>
            </a:prstGeom>
            <a:noFill/>
          </p:spPr>
          <p:txBody>
            <a:bodyPr wrap="square" lIns="0" tIns="0" rIns="0" bIns="0" rtlCol="0">
              <a:spAutoFit/>
            </a:bodyPr>
            <a:lstStyle/>
            <a:p>
              <a:pPr algn="ctr"/>
              <a:r>
                <a:rPr lang="en-US" sz="1000" dirty="0">
                  <a:solidFill>
                    <a:schemeClr val="accent3"/>
                  </a:solidFill>
                </a:rPr>
                <a:t>Finance</a:t>
              </a:r>
            </a:p>
          </p:txBody>
        </p:sp>
        <p:sp>
          <p:nvSpPr>
            <p:cNvPr id="176" name="Freeform 68"/>
            <p:cNvSpPr>
              <a:spLocks noEditPoints="1"/>
            </p:cNvSpPr>
            <p:nvPr/>
          </p:nvSpPr>
          <p:spPr bwMode="auto">
            <a:xfrm>
              <a:off x="6385411" y="2652968"/>
              <a:ext cx="287306" cy="369521"/>
            </a:xfrm>
            <a:custGeom>
              <a:avLst/>
              <a:gdLst>
                <a:gd name="T0" fmla="*/ 241 w 410"/>
                <a:gd name="T1" fmla="*/ 449 h 527"/>
                <a:gd name="T2" fmla="*/ 169 w 410"/>
                <a:gd name="T3" fmla="*/ 386 h 527"/>
                <a:gd name="T4" fmla="*/ 74 w 410"/>
                <a:gd name="T5" fmla="*/ 449 h 527"/>
                <a:gd name="T6" fmla="*/ 145 w 410"/>
                <a:gd name="T7" fmla="*/ 386 h 527"/>
                <a:gd name="T8" fmla="*/ 74 w 410"/>
                <a:gd name="T9" fmla="*/ 449 h 527"/>
                <a:gd name="T10" fmla="*/ 145 w 410"/>
                <a:gd name="T11" fmla="*/ 366 h 527"/>
                <a:gd name="T12" fmla="*/ 74 w 410"/>
                <a:gd name="T13" fmla="*/ 303 h 527"/>
                <a:gd name="T14" fmla="*/ 169 w 410"/>
                <a:gd name="T15" fmla="*/ 366 h 527"/>
                <a:gd name="T16" fmla="*/ 241 w 410"/>
                <a:gd name="T17" fmla="*/ 303 h 527"/>
                <a:gd name="T18" fmla="*/ 169 w 410"/>
                <a:gd name="T19" fmla="*/ 366 h 527"/>
                <a:gd name="T20" fmla="*/ 145 w 410"/>
                <a:gd name="T21" fmla="*/ 284 h 527"/>
                <a:gd name="T22" fmla="*/ 74 w 410"/>
                <a:gd name="T23" fmla="*/ 221 h 527"/>
                <a:gd name="T24" fmla="*/ 331 w 410"/>
                <a:gd name="T25" fmla="*/ 0 h 527"/>
                <a:gd name="T26" fmla="*/ 0 w 410"/>
                <a:gd name="T27" fmla="*/ 78 h 527"/>
                <a:gd name="T28" fmla="*/ 79 w 410"/>
                <a:gd name="T29" fmla="*/ 527 h 527"/>
                <a:gd name="T30" fmla="*/ 410 w 410"/>
                <a:gd name="T31" fmla="*/ 448 h 527"/>
                <a:gd name="T32" fmla="*/ 331 w 410"/>
                <a:gd name="T33" fmla="*/ 0 h 527"/>
                <a:gd name="T34" fmla="*/ 331 w 410"/>
                <a:gd name="T35" fmla="*/ 491 h 527"/>
                <a:gd name="T36" fmla="*/ 36 w 410"/>
                <a:gd name="T37" fmla="*/ 448 h 527"/>
                <a:gd name="T38" fmla="*/ 79 w 410"/>
                <a:gd name="T39" fmla="*/ 35 h 527"/>
                <a:gd name="T40" fmla="*/ 374 w 410"/>
                <a:gd name="T41" fmla="*/ 78 h 527"/>
                <a:gd name="T42" fmla="*/ 169 w 410"/>
                <a:gd name="T43" fmla="*/ 284 h 527"/>
                <a:gd name="T44" fmla="*/ 241 w 410"/>
                <a:gd name="T45" fmla="*/ 221 h 527"/>
                <a:gd name="T46" fmla="*/ 169 w 410"/>
                <a:gd name="T47" fmla="*/ 284 h 527"/>
                <a:gd name="T48" fmla="*/ 336 w 410"/>
                <a:gd name="T49" fmla="*/ 194 h 527"/>
                <a:gd name="T50" fmla="*/ 74 w 410"/>
                <a:gd name="T51" fmla="*/ 78 h 527"/>
                <a:gd name="T52" fmla="*/ 94 w 410"/>
                <a:gd name="T53" fmla="*/ 98 h 527"/>
                <a:gd name="T54" fmla="*/ 316 w 410"/>
                <a:gd name="T55" fmla="*/ 174 h 527"/>
                <a:gd name="T56" fmla="*/ 94 w 410"/>
                <a:gd name="T57" fmla="*/ 98 h 527"/>
                <a:gd name="T58" fmla="*/ 336 w 410"/>
                <a:gd name="T59" fmla="*/ 284 h 527"/>
                <a:gd name="T60" fmla="*/ 265 w 410"/>
                <a:gd name="T61" fmla="*/ 221 h 527"/>
                <a:gd name="T62" fmla="*/ 265 w 410"/>
                <a:gd name="T63" fmla="*/ 449 h 527"/>
                <a:gd name="T64" fmla="*/ 336 w 410"/>
                <a:gd name="T65" fmla="*/ 303 h 527"/>
                <a:gd name="T66" fmla="*/ 265 w 410"/>
                <a:gd name="T67" fmla="*/ 44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0" h="527">
                  <a:moveTo>
                    <a:pt x="169" y="449"/>
                  </a:moveTo>
                  <a:cubicBezTo>
                    <a:pt x="241" y="449"/>
                    <a:pt x="241" y="449"/>
                    <a:pt x="241" y="449"/>
                  </a:cubicBezTo>
                  <a:cubicBezTo>
                    <a:pt x="241" y="386"/>
                    <a:pt x="241" y="386"/>
                    <a:pt x="241" y="386"/>
                  </a:cubicBezTo>
                  <a:cubicBezTo>
                    <a:pt x="169" y="386"/>
                    <a:pt x="169" y="386"/>
                    <a:pt x="169" y="386"/>
                  </a:cubicBezTo>
                  <a:lnTo>
                    <a:pt x="169" y="449"/>
                  </a:lnTo>
                  <a:close/>
                  <a:moveTo>
                    <a:pt x="74" y="449"/>
                  </a:moveTo>
                  <a:cubicBezTo>
                    <a:pt x="145" y="449"/>
                    <a:pt x="145" y="449"/>
                    <a:pt x="145" y="449"/>
                  </a:cubicBezTo>
                  <a:cubicBezTo>
                    <a:pt x="145" y="386"/>
                    <a:pt x="145" y="386"/>
                    <a:pt x="145" y="386"/>
                  </a:cubicBezTo>
                  <a:cubicBezTo>
                    <a:pt x="74" y="386"/>
                    <a:pt x="74" y="386"/>
                    <a:pt x="74" y="386"/>
                  </a:cubicBezTo>
                  <a:lnTo>
                    <a:pt x="74" y="449"/>
                  </a:lnTo>
                  <a:close/>
                  <a:moveTo>
                    <a:pt x="74" y="366"/>
                  </a:moveTo>
                  <a:cubicBezTo>
                    <a:pt x="145" y="366"/>
                    <a:pt x="145" y="366"/>
                    <a:pt x="145" y="366"/>
                  </a:cubicBezTo>
                  <a:cubicBezTo>
                    <a:pt x="145" y="303"/>
                    <a:pt x="145" y="303"/>
                    <a:pt x="145" y="303"/>
                  </a:cubicBezTo>
                  <a:cubicBezTo>
                    <a:pt x="74" y="303"/>
                    <a:pt x="74" y="303"/>
                    <a:pt x="74" y="303"/>
                  </a:cubicBezTo>
                  <a:lnTo>
                    <a:pt x="74" y="366"/>
                  </a:lnTo>
                  <a:close/>
                  <a:moveTo>
                    <a:pt x="169" y="366"/>
                  </a:moveTo>
                  <a:cubicBezTo>
                    <a:pt x="241" y="366"/>
                    <a:pt x="241" y="366"/>
                    <a:pt x="241" y="366"/>
                  </a:cubicBezTo>
                  <a:cubicBezTo>
                    <a:pt x="241" y="303"/>
                    <a:pt x="241" y="303"/>
                    <a:pt x="241" y="303"/>
                  </a:cubicBezTo>
                  <a:cubicBezTo>
                    <a:pt x="169" y="303"/>
                    <a:pt x="169" y="303"/>
                    <a:pt x="169" y="303"/>
                  </a:cubicBezTo>
                  <a:lnTo>
                    <a:pt x="169" y="366"/>
                  </a:lnTo>
                  <a:close/>
                  <a:moveTo>
                    <a:pt x="74" y="284"/>
                  </a:moveTo>
                  <a:cubicBezTo>
                    <a:pt x="145" y="284"/>
                    <a:pt x="145" y="284"/>
                    <a:pt x="145" y="284"/>
                  </a:cubicBezTo>
                  <a:cubicBezTo>
                    <a:pt x="145" y="221"/>
                    <a:pt x="145" y="221"/>
                    <a:pt x="145" y="221"/>
                  </a:cubicBezTo>
                  <a:cubicBezTo>
                    <a:pt x="74" y="221"/>
                    <a:pt x="74" y="221"/>
                    <a:pt x="74" y="221"/>
                  </a:cubicBezTo>
                  <a:lnTo>
                    <a:pt x="74" y="284"/>
                  </a:lnTo>
                  <a:close/>
                  <a:moveTo>
                    <a:pt x="331" y="0"/>
                  </a:moveTo>
                  <a:cubicBezTo>
                    <a:pt x="79" y="0"/>
                    <a:pt x="79" y="0"/>
                    <a:pt x="79" y="0"/>
                  </a:cubicBezTo>
                  <a:cubicBezTo>
                    <a:pt x="36" y="0"/>
                    <a:pt x="0" y="35"/>
                    <a:pt x="0" y="78"/>
                  </a:cubicBezTo>
                  <a:cubicBezTo>
                    <a:pt x="0" y="448"/>
                    <a:pt x="0" y="448"/>
                    <a:pt x="0" y="448"/>
                  </a:cubicBezTo>
                  <a:cubicBezTo>
                    <a:pt x="0" y="492"/>
                    <a:pt x="36" y="527"/>
                    <a:pt x="79" y="527"/>
                  </a:cubicBezTo>
                  <a:cubicBezTo>
                    <a:pt x="331" y="527"/>
                    <a:pt x="331" y="527"/>
                    <a:pt x="331" y="527"/>
                  </a:cubicBezTo>
                  <a:cubicBezTo>
                    <a:pt x="374" y="527"/>
                    <a:pt x="410" y="492"/>
                    <a:pt x="410" y="448"/>
                  </a:cubicBezTo>
                  <a:cubicBezTo>
                    <a:pt x="410" y="78"/>
                    <a:pt x="410" y="78"/>
                    <a:pt x="410" y="78"/>
                  </a:cubicBezTo>
                  <a:cubicBezTo>
                    <a:pt x="410" y="35"/>
                    <a:pt x="374" y="0"/>
                    <a:pt x="331" y="0"/>
                  </a:cubicBezTo>
                  <a:close/>
                  <a:moveTo>
                    <a:pt x="374" y="448"/>
                  </a:moveTo>
                  <a:cubicBezTo>
                    <a:pt x="374" y="472"/>
                    <a:pt x="355" y="491"/>
                    <a:pt x="331" y="491"/>
                  </a:cubicBezTo>
                  <a:cubicBezTo>
                    <a:pt x="79" y="491"/>
                    <a:pt x="79" y="491"/>
                    <a:pt x="79" y="491"/>
                  </a:cubicBezTo>
                  <a:cubicBezTo>
                    <a:pt x="55" y="491"/>
                    <a:pt x="36" y="472"/>
                    <a:pt x="36" y="448"/>
                  </a:cubicBezTo>
                  <a:cubicBezTo>
                    <a:pt x="36" y="78"/>
                    <a:pt x="36" y="78"/>
                    <a:pt x="36" y="78"/>
                  </a:cubicBezTo>
                  <a:cubicBezTo>
                    <a:pt x="36" y="55"/>
                    <a:pt x="55" y="35"/>
                    <a:pt x="79" y="35"/>
                  </a:cubicBezTo>
                  <a:cubicBezTo>
                    <a:pt x="331" y="35"/>
                    <a:pt x="331" y="35"/>
                    <a:pt x="331" y="35"/>
                  </a:cubicBezTo>
                  <a:cubicBezTo>
                    <a:pt x="355" y="35"/>
                    <a:pt x="374" y="55"/>
                    <a:pt x="374" y="78"/>
                  </a:cubicBezTo>
                  <a:lnTo>
                    <a:pt x="374" y="448"/>
                  </a:lnTo>
                  <a:close/>
                  <a:moveTo>
                    <a:pt x="169" y="284"/>
                  </a:moveTo>
                  <a:cubicBezTo>
                    <a:pt x="241" y="284"/>
                    <a:pt x="241" y="284"/>
                    <a:pt x="241" y="284"/>
                  </a:cubicBezTo>
                  <a:cubicBezTo>
                    <a:pt x="241" y="221"/>
                    <a:pt x="241" y="221"/>
                    <a:pt x="241" y="221"/>
                  </a:cubicBezTo>
                  <a:cubicBezTo>
                    <a:pt x="169" y="221"/>
                    <a:pt x="169" y="221"/>
                    <a:pt x="169" y="221"/>
                  </a:cubicBezTo>
                  <a:lnTo>
                    <a:pt x="169" y="284"/>
                  </a:lnTo>
                  <a:close/>
                  <a:moveTo>
                    <a:pt x="74" y="194"/>
                  </a:moveTo>
                  <a:cubicBezTo>
                    <a:pt x="336" y="194"/>
                    <a:pt x="336" y="194"/>
                    <a:pt x="336" y="194"/>
                  </a:cubicBezTo>
                  <a:cubicBezTo>
                    <a:pt x="336" y="78"/>
                    <a:pt x="336" y="78"/>
                    <a:pt x="336" y="78"/>
                  </a:cubicBezTo>
                  <a:cubicBezTo>
                    <a:pt x="74" y="78"/>
                    <a:pt x="74" y="78"/>
                    <a:pt x="74" y="78"/>
                  </a:cubicBezTo>
                  <a:lnTo>
                    <a:pt x="74" y="194"/>
                  </a:lnTo>
                  <a:close/>
                  <a:moveTo>
                    <a:pt x="94" y="98"/>
                  </a:moveTo>
                  <a:cubicBezTo>
                    <a:pt x="316" y="98"/>
                    <a:pt x="316" y="98"/>
                    <a:pt x="316" y="98"/>
                  </a:cubicBezTo>
                  <a:cubicBezTo>
                    <a:pt x="316" y="174"/>
                    <a:pt x="316" y="174"/>
                    <a:pt x="316" y="174"/>
                  </a:cubicBezTo>
                  <a:cubicBezTo>
                    <a:pt x="94" y="174"/>
                    <a:pt x="94" y="174"/>
                    <a:pt x="94" y="174"/>
                  </a:cubicBezTo>
                  <a:lnTo>
                    <a:pt x="94" y="98"/>
                  </a:lnTo>
                  <a:close/>
                  <a:moveTo>
                    <a:pt x="265" y="284"/>
                  </a:moveTo>
                  <a:cubicBezTo>
                    <a:pt x="336" y="284"/>
                    <a:pt x="336" y="284"/>
                    <a:pt x="336" y="284"/>
                  </a:cubicBezTo>
                  <a:cubicBezTo>
                    <a:pt x="336" y="221"/>
                    <a:pt x="336" y="221"/>
                    <a:pt x="336" y="221"/>
                  </a:cubicBezTo>
                  <a:cubicBezTo>
                    <a:pt x="265" y="221"/>
                    <a:pt x="265" y="221"/>
                    <a:pt x="265" y="221"/>
                  </a:cubicBezTo>
                  <a:lnTo>
                    <a:pt x="265" y="284"/>
                  </a:lnTo>
                  <a:close/>
                  <a:moveTo>
                    <a:pt x="265" y="449"/>
                  </a:moveTo>
                  <a:cubicBezTo>
                    <a:pt x="336" y="449"/>
                    <a:pt x="336" y="449"/>
                    <a:pt x="336" y="449"/>
                  </a:cubicBezTo>
                  <a:cubicBezTo>
                    <a:pt x="336" y="303"/>
                    <a:pt x="336" y="303"/>
                    <a:pt x="336" y="303"/>
                  </a:cubicBezTo>
                  <a:cubicBezTo>
                    <a:pt x="265" y="303"/>
                    <a:pt x="265" y="303"/>
                    <a:pt x="265" y="303"/>
                  </a:cubicBezTo>
                  <a:lnTo>
                    <a:pt x="265" y="44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TextBox 181"/>
            <p:cNvSpPr txBox="1"/>
            <p:nvPr/>
          </p:nvSpPr>
          <p:spPr>
            <a:xfrm>
              <a:off x="3871390" y="3323100"/>
              <a:ext cx="2935287" cy="276999"/>
            </a:xfrm>
            <a:prstGeom prst="rect">
              <a:avLst/>
            </a:prstGeom>
            <a:noFill/>
          </p:spPr>
          <p:txBody>
            <a:bodyPr wrap="square" lIns="0" tIns="0" rIns="0" bIns="0" rtlCol="0">
              <a:spAutoFit/>
            </a:bodyPr>
            <a:lstStyle/>
            <a:p>
              <a:pPr algn="ctr"/>
              <a:r>
                <a:rPr lang="en-US" dirty="0">
                  <a:solidFill>
                    <a:schemeClr val="accent2"/>
                  </a:solidFill>
                </a:rPr>
                <a:t>Platform</a:t>
              </a:r>
            </a:p>
          </p:txBody>
        </p:sp>
        <p:cxnSp>
          <p:nvCxnSpPr>
            <p:cNvPr id="130" name="Straight Connector 129"/>
            <p:cNvCxnSpPr/>
            <p:nvPr/>
          </p:nvCxnSpPr>
          <p:spPr>
            <a:xfrm>
              <a:off x="3583609" y="3264577"/>
              <a:ext cx="3367454" cy="0"/>
            </a:xfrm>
            <a:prstGeom prst="line">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grpSp>
          <p:nvGrpSpPr>
            <p:cNvPr id="1068" name="Group 1067"/>
            <p:cNvGrpSpPr/>
            <p:nvPr/>
          </p:nvGrpSpPr>
          <p:grpSpPr>
            <a:xfrm>
              <a:off x="3595318" y="3706033"/>
              <a:ext cx="646756" cy="730461"/>
              <a:chOff x="3414075" y="3933056"/>
              <a:chExt cx="646756" cy="730461"/>
            </a:xfrm>
          </p:grpSpPr>
          <p:grpSp>
            <p:nvGrpSpPr>
              <p:cNvPr id="135" name="Group 134"/>
              <p:cNvGrpSpPr/>
              <p:nvPr/>
            </p:nvGrpSpPr>
            <p:grpSpPr>
              <a:xfrm>
                <a:off x="3519684" y="3933056"/>
                <a:ext cx="435539" cy="362629"/>
                <a:chOff x="3546475" y="3843338"/>
                <a:chExt cx="720725" cy="600075"/>
              </a:xfrm>
            </p:grpSpPr>
            <p:sp>
              <p:nvSpPr>
                <p:cNvPr id="133" name="Freeform 73"/>
                <p:cNvSpPr>
                  <a:spLocks/>
                </p:cNvSpPr>
                <p:nvPr/>
              </p:nvSpPr>
              <p:spPr bwMode="auto">
                <a:xfrm>
                  <a:off x="3546475" y="4024313"/>
                  <a:ext cx="720725" cy="419100"/>
                </a:xfrm>
                <a:custGeom>
                  <a:avLst/>
                  <a:gdLst>
                    <a:gd name="T0" fmla="*/ 184 w 192"/>
                    <a:gd name="T1" fmla="*/ 0 h 112"/>
                    <a:gd name="T2" fmla="*/ 8 w 192"/>
                    <a:gd name="T3" fmla="*/ 0 h 112"/>
                    <a:gd name="T4" fmla="*/ 0 w 192"/>
                    <a:gd name="T5" fmla="*/ 8 h 112"/>
                    <a:gd name="T6" fmla="*/ 0 w 192"/>
                    <a:gd name="T7" fmla="*/ 104 h 112"/>
                    <a:gd name="T8" fmla="*/ 8 w 192"/>
                    <a:gd name="T9" fmla="*/ 112 h 112"/>
                    <a:gd name="T10" fmla="*/ 184 w 192"/>
                    <a:gd name="T11" fmla="*/ 112 h 112"/>
                    <a:gd name="T12" fmla="*/ 192 w 192"/>
                    <a:gd name="T13" fmla="*/ 104 h 112"/>
                    <a:gd name="T14" fmla="*/ 192 w 192"/>
                    <a:gd name="T15" fmla="*/ 8 h 112"/>
                    <a:gd name="T16" fmla="*/ 184 w 19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12">
                      <a:moveTo>
                        <a:pt x="184" y="0"/>
                      </a:moveTo>
                      <a:cubicBezTo>
                        <a:pt x="8" y="0"/>
                        <a:pt x="8" y="0"/>
                        <a:pt x="8" y="0"/>
                      </a:cubicBezTo>
                      <a:cubicBezTo>
                        <a:pt x="4" y="0"/>
                        <a:pt x="0" y="4"/>
                        <a:pt x="0" y="8"/>
                      </a:cubicBezTo>
                      <a:cubicBezTo>
                        <a:pt x="0" y="104"/>
                        <a:pt x="0" y="104"/>
                        <a:pt x="0" y="104"/>
                      </a:cubicBezTo>
                      <a:cubicBezTo>
                        <a:pt x="0" y="108"/>
                        <a:pt x="4" y="112"/>
                        <a:pt x="8" y="112"/>
                      </a:cubicBezTo>
                      <a:cubicBezTo>
                        <a:pt x="184" y="112"/>
                        <a:pt x="184" y="112"/>
                        <a:pt x="184" y="112"/>
                      </a:cubicBezTo>
                      <a:cubicBezTo>
                        <a:pt x="188" y="112"/>
                        <a:pt x="192" y="108"/>
                        <a:pt x="192" y="104"/>
                      </a:cubicBezTo>
                      <a:cubicBezTo>
                        <a:pt x="192" y="8"/>
                        <a:pt x="192" y="8"/>
                        <a:pt x="192" y="8"/>
                      </a:cubicBezTo>
                      <a:cubicBezTo>
                        <a:pt x="192" y="4"/>
                        <a:pt x="188" y="0"/>
                        <a:pt x="18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4"/>
                <p:cNvSpPr>
                  <a:spLocks/>
                </p:cNvSpPr>
                <p:nvPr/>
              </p:nvSpPr>
              <p:spPr bwMode="auto">
                <a:xfrm>
                  <a:off x="3546475" y="3843338"/>
                  <a:ext cx="720725" cy="150813"/>
                </a:xfrm>
                <a:custGeom>
                  <a:avLst/>
                  <a:gdLst>
                    <a:gd name="T0" fmla="*/ 184 w 192"/>
                    <a:gd name="T1" fmla="*/ 24 h 40"/>
                    <a:gd name="T2" fmla="*/ 92 w 192"/>
                    <a:gd name="T3" fmla="*/ 24 h 40"/>
                    <a:gd name="T4" fmla="*/ 76 w 192"/>
                    <a:gd name="T5" fmla="*/ 8 h 40"/>
                    <a:gd name="T6" fmla="*/ 60 w 192"/>
                    <a:gd name="T7" fmla="*/ 0 h 40"/>
                    <a:gd name="T8" fmla="*/ 8 w 192"/>
                    <a:gd name="T9" fmla="*/ 0 h 40"/>
                    <a:gd name="T10" fmla="*/ 0 w 192"/>
                    <a:gd name="T11" fmla="*/ 8 h 40"/>
                    <a:gd name="T12" fmla="*/ 0 w 192"/>
                    <a:gd name="T13" fmla="*/ 40 h 40"/>
                    <a:gd name="T14" fmla="*/ 192 w 192"/>
                    <a:gd name="T15" fmla="*/ 40 h 40"/>
                    <a:gd name="T16" fmla="*/ 192 w 192"/>
                    <a:gd name="T17" fmla="*/ 32 h 40"/>
                    <a:gd name="T18" fmla="*/ 184 w 192"/>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40">
                      <a:moveTo>
                        <a:pt x="184" y="24"/>
                      </a:moveTo>
                      <a:cubicBezTo>
                        <a:pt x="92" y="24"/>
                        <a:pt x="92" y="24"/>
                        <a:pt x="92" y="24"/>
                      </a:cubicBezTo>
                      <a:cubicBezTo>
                        <a:pt x="76" y="8"/>
                        <a:pt x="76" y="8"/>
                        <a:pt x="76" y="8"/>
                      </a:cubicBezTo>
                      <a:cubicBezTo>
                        <a:pt x="72" y="4"/>
                        <a:pt x="67" y="0"/>
                        <a:pt x="60" y="0"/>
                      </a:cubicBezTo>
                      <a:cubicBezTo>
                        <a:pt x="8" y="0"/>
                        <a:pt x="8" y="0"/>
                        <a:pt x="8" y="0"/>
                      </a:cubicBezTo>
                      <a:cubicBezTo>
                        <a:pt x="4" y="0"/>
                        <a:pt x="0" y="4"/>
                        <a:pt x="0" y="8"/>
                      </a:cubicBezTo>
                      <a:cubicBezTo>
                        <a:pt x="0" y="40"/>
                        <a:pt x="0" y="40"/>
                        <a:pt x="0" y="40"/>
                      </a:cubicBezTo>
                      <a:cubicBezTo>
                        <a:pt x="192" y="40"/>
                        <a:pt x="192" y="40"/>
                        <a:pt x="192" y="40"/>
                      </a:cubicBezTo>
                      <a:cubicBezTo>
                        <a:pt x="192" y="32"/>
                        <a:pt x="192" y="32"/>
                        <a:pt x="192" y="32"/>
                      </a:cubicBezTo>
                      <a:cubicBezTo>
                        <a:pt x="192" y="28"/>
                        <a:pt x="188" y="24"/>
                        <a:pt x="184" y="2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1" name="TextBox 190"/>
              <p:cNvSpPr txBox="1"/>
              <p:nvPr/>
            </p:nvSpPr>
            <p:spPr>
              <a:xfrm>
                <a:off x="3414075" y="4355740"/>
                <a:ext cx="646756" cy="307777"/>
              </a:xfrm>
              <a:prstGeom prst="rect">
                <a:avLst/>
              </a:prstGeom>
              <a:noFill/>
            </p:spPr>
            <p:txBody>
              <a:bodyPr wrap="square" lIns="0" tIns="0" rIns="0" bIns="0" rtlCol="0">
                <a:spAutoFit/>
              </a:bodyPr>
              <a:lstStyle/>
              <a:p>
                <a:pPr algn="ctr"/>
                <a:r>
                  <a:rPr lang="en-US" sz="1000" dirty="0">
                    <a:solidFill>
                      <a:schemeClr val="accent2"/>
                    </a:solidFill>
                  </a:rPr>
                  <a:t>Object Storage</a:t>
                </a:r>
              </a:p>
            </p:txBody>
          </p:sp>
        </p:grpSp>
        <p:grpSp>
          <p:nvGrpSpPr>
            <p:cNvPr id="1067" name="Group 1066"/>
            <p:cNvGrpSpPr/>
            <p:nvPr/>
          </p:nvGrpSpPr>
          <p:grpSpPr>
            <a:xfrm>
              <a:off x="4296711" y="3625667"/>
              <a:ext cx="646756" cy="656938"/>
              <a:chOff x="4130980" y="3852690"/>
              <a:chExt cx="646756" cy="656938"/>
            </a:xfrm>
          </p:grpSpPr>
          <p:sp>
            <p:nvSpPr>
              <p:cNvPr id="138" name="Freeform 79"/>
              <p:cNvSpPr>
                <a:spLocks noEditPoints="1"/>
              </p:cNvSpPr>
              <p:nvPr/>
            </p:nvSpPr>
            <p:spPr bwMode="auto">
              <a:xfrm>
                <a:off x="4226140" y="3852690"/>
                <a:ext cx="454440" cy="442995"/>
              </a:xfrm>
              <a:custGeom>
                <a:avLst/>
                <a:gdLst>
                  <a:gd name="T0" fmla="*/ 418 w 571"/>
                  <a:gd name="T1" fmla="*/ 341 h 557"/>
                  <a:gd name="T2" fmla="*/ 397 w 571"/>
                  <a:gd name="T3" fmla="*/ 306 h 557"/>
                  <a:gd name="T4" fmla="*/ 397 w 571"/>
                  <a:gd name="T5" fmla="*/ 341 h 557"/>
                  <a:gd name="T6" fmla="*/ 470 w 571"/>
                  <a:gd name="T7" fmla="*/ 456 h 557"/>
                  <a:gd name="T8" fmla="*/ 501 w 571"/>
                  <a:gd name="T9" fmla="*/ 456 h 557"/>
                  <a:gd name="T10" fmla="*/ 418 w 571"/>
                  <a:gd name="T11" fmla="*/ 384 h 557"/>
                  <a:gd name="T12" fmla="*/ 501 w 571"/>
                  <a:gd name="T13" fmla="*/ 368 h 557"/>
                  <a:gd name="T14" fmla="*/ 501 w 571"/>
                  <a:gd name="T15" fmla="*/ 384 h 557"/>
                  <a:gd name="T16" fmla="*/ 470 w 571"/>
                  <a:gd name="T17" fmla="*/ 306 h 557"/>
                  <a:gd name="T18" fmla="*/ 501 w 571"/>
                  <a:gd name="T19" fmla="*/ 306 h 557"/>
                  <a:gd name="T20" fmla="*/ 366 w 571"/>
                  <a:gd name="T21" fmla="*/ 384 h 557"/>
                  <a:gd name="T22" fmla="*/ 332 w 571"/>
                  <a:gd name="T23" fmla="*/ 0 h 557"/>
                  <a:gd name="T24" fmla="*/ 332 w 571"/>
                  <a:gd name="T25" fmla="*/ 48 h 557"/>
                  <a:gd name="T26" fmla="*/ 418 w 571"/>
                  <a:gd name="T27" fmla="*/ 456 h 557"/>
                  <a:gd name="T28" fmla="*/ 449 w 571"/>
                  <a:gd name="T29" fmla="*/ 456 h 557"/>
                  <a:gd name="T30" fmla="*/ 263 w 571"/>
                  <a:gd name="T31" fmla="*/ 471 h 557"/>
                  <a:gd name="T32" fmla="*/ 139 w 571"/>
                  <a:gd name="T33" fmla="*/ 408 h 557"/>
                  <a:gd name="T34" fmla="*/ 158 w 571"/>
                  <a:gd name="T35" fmla="*/ 408 h 557"/>
                  <a:gd name="T36" fmla="*/ 139 w 571"/>
                  <a:gd name="T37" fmla="*/ 408 h 557"/>
                  <a:gd name="T38" fmla="*/ 149 w 571"/>
                  <a:gd name="T39" fmla="*/ 300 h 557"/>
                  <a:gd name="T40" fmla="*/ 160 w 571"/>
                  <a:gd name="T41" fmla="*/ 329 h 557"/>
                  <a:gd name="T42" fmla="*/ 149 w 571"/>
                  <a:gd name="T43" fmla="*/ 387 h 557"/>
                  <a:gd name="T44" fmla="*/ 228 w 571"/>
                  <a:gd name="T45" fmla="*/ 479 h 557"/>
                  <a:gd name="T46" fmla="*/ 170 w 571"/>
                  <a:gd name="T47" fmla="*/ 403 h 557"/>
                  <a:gd name="T48" fmla="*/ 160 w 571"/>
                  <a:gd name="T49" fmla="*/ 471 h 557"/>
                  <a:gd name="T50" fmla="*/ 137 w 571"/>
                  <a:gd name="T51" fmla="*/ 471 h 557"/>
                  <a:gd name="T52" fmla="*/ 128 w 571"/>
                  <a:gd name="T53" fmla="*/ 403 h 557"/>
                  <a:gd name="T54" fmla="*/ 69 w 571"/>
                  <a:gd name="T55" fmla="*/ 479 h 557"/>
                  <a:gd name="T56" fmla="*/ 207 w 571"/>
                  <a:gd name="T57" fmla="*/ 455 h 557"/>
                  <a:gd name="T58" fmla="*/ 180 w 571"/>
                  <a:gd name="T59" fmla="*/ 455 h 557"/>
                  <a:gd name="T60" fmla="*/ 340 w 571"/>
                  <a:gd name="T61" fmla="*/ 63 h 557"/>
                  <a:gd name="T62" fmla="*/ 77 w 571"/>
                  <a:gd name="T63" fmla="*/ 152 h 557"/>
                  <a:gd name="T64" fmla="*/ 77 w 571"/>
                  <a:gd name="T65" fmla="*/ 557 h 557"/>
                  <a:gd name="T66" fmla="*/ 571 w 571"/>
                  <a:gd name="T67" fmla="*/ 229 h 557"/>
                  <a:gd name="T68" fmla="*/ 313 w 571"/>
                  <a:gd name="T69" fmla="*/ 111 h 557"/>
                  <a:gd name="T70" fmla="*/ 285 w 571"/>
                  <a:gd name="T71" fmla="*/ 83 h 557"/>
                  <a:gd name="T72" fmla="*/ 230 w 571"/>
                  <a:gd name="T73" fmla="*/ 196 h 557"/>
                  <a:gd name="T74" fmla="*/ 358 w 571"/>
                  <a:gd name="T75" fmla="*/ 187 h 557"/>
                  <a:gd name="T76" fmla="*/ 222 w 571"/>
                  <a:gd name="T77" fmla="*/ 213 h 557"/>
                  <a:gd name="T78" fmla="*/ 536 w 571"/>
                  <a:gd name="T79" fmla="*/ 479 h 557"/>
                  <a:gd name="T80" fmla="*/ 35 w 571"/>
                  <a:gd name="T81" fmla="*/ 479 h 557"/>
                  <a:gd name="T82" fmla="*/ 536 w 571"/>
                  <a:gd name="T83" fmla="*/ 479 h 557"/>
                  <a:gd name="T84" fmla="*/ 263 w 571"/>
                  <a:gd name="T85" fmla="*/ 384 h 557"/>
                  <a:gd name="T86" fmla="*/ 346 w 571"/>
                  <a:gd name="T87" fmla="*/ 306 h 557"/>
                  <a:gd name="T88" fmla="*/ 346 w 571"/>
                  <a:gd name="T89" fmla="*/ 341 h 557"/>
                  <a:gd name="T90" fmla="*/ 315 w 571"/>
                  <a:gd name="T91" fmla="*/ 368 h 557"/>
                  <a:gd name="T92" fmla="*/ 346 w 571"/>
                  <a:gd name="T93" fmla="*/ 368 h 557"/>
                  <a:gd name="T94" fmla="*/ 366 w 571"/>
                  <a:gd name="T95" fmla="*/ 471 h 557"/>
                  <a:gd name="T96" fmla="*/ 294 w 571"/>
                  <a:gd name="T97" fmla="*/ 306 h 557"/>
                  <a:gd name="T98" fmla="*/ 294 w 571"/>
                  <a:gd name="T99" fmla="*/ 341 h 557"/>
                  <a:gd name="T100" fmla="*/ 315 w 571"/>
                  <a:gd name="T101" fmla="*/ 456 h 557"/>
                  <a:gd name="T102" fmla="*/ 346 w 571"/>
                  <a:gd name="T103" fmla="*/ 4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1" h="557">
                    <a:moveTo>
                      <a:pt x="449" y="306"/>
                    </a:moveTo>
                    <a:cubicBezTo>
                      <a:pt x="418" y="306"/>
                      <a:pt x="418" y="306"/>
                      <a:pt x="418" y="306"/>
                    </a:cubicBezTo>
                    <a:cubicBezTo>
                      <a:pt x="418" y="341"/>
                      <a:pt x="418" y="341"/>
                      <a:pt x="418" y="341"/>
                    </a:cubicBezTo>
                    <a:cubicBezTo>
                      <a:pt x="449" y="341"/>
                      <a:pt x="449" y="341"/>
                      <a:pt x="449" y="341"/>
                    </a:cubicBezTo>
                    <a:lnTo>
                      <a:pt x="449" y="306"/>
                    </a:lnTo>
                    <a:close/>
                    <a:moveTo>
                      <a:pt x="397" y="306"/>
                    </a:moveTo>
                    <a:cubicBezTo>
                      <a:pt x="366" y="306"/>
                      <a:pt x="366" y="306"/>
                      <a:pt x="366" y="306"/>
                    </a:cubicBezTo>
                    <a:cubicBezTo>
                      <a:pt x="366" y="341"/>
                      <a:pt x="366" y="341"/>
                      <a:pt x="366" y="341"/>
                    </a:cubicBezTo>
                    <a:cubicBezTo>
                      <a:pt x="397" y="341"/>
                      <a:pt x="397" y="341"/>
                      <a:pt x="397" y="341"/>
                    </a:cubicBezTo>
                    <a:lnTo>
                      <a:pt x="397" y="306"/>
                    </a:lnTo>
                    <a:close/>
                    <a:moveTo>
                      <a:pt x="501" y="456"/>
                    </a:moveTo>
                    <a:cubicBezTo>
                      <a:pt x="470" y="456"/>
                      <a:pt x="470" y="456"/>
                      <a:pt x="470" y="456"/>
                    </a:cubicBezTo>
                    <a:cubicBezTo>
                      <a:pt x="470" y="471"/>
                      <a:pt x="470" y="471"/>
                      <a:pt x="470" y="471"/>
                    </a:cubicBezTo>
                    <a:cubicBezTo>
                      <a:pt x="501" y="471"/>
                      <a:pt x="501" y="471"/>
                      <a:pt x="501" y="471"/>
                    </a:cubicBezTo>
                    <a:lnTo>
                      <a:pt x="501" y="456"/>
                    </a:lnTo>
                    <a:close/>
                    <a:moveTo>
                      <a:pt x="449" y="368"/>
                    </a:moveTo>
                    <a:cubicBezTo>
                      <a:pt x="418" y="368"/>
                      <a:pt x="418" y="368"/>
                      <a:pt x="418" y="368"/>
                    </a:cubicBezTo>
                    <a:cubicBezTo>
                      <a:pt x="418" y="384"/>
                      <a:pt x="418" y="384"/>
                      <a:pt x="418" y="384"/>
                    </a:cubicBezTo>
                    <a:cubicBezTo>
                      <a:pt x="449" y="384"/>
                      <a:pt x="449" y="384"/>
                      <a:pt x="449" y="384"/>
                    </a:cubicBezTo>
                    <a:lnTo>
                      <a:pt x="449" y="368"/>
                    </a:lnTo>
                    <a:close/>
                    <a:moveTo>
                      <a:pt x="501" y="368"/>
                    </a:moveTo>
                    <a:cubicBezTo>
                      <a:pt x="470" y="368"/>
                      <a:pt x="470" y="368"/>
                      <a:pt x="470" y="368"/>
                    </a:cubicBezTo>
                    <a:cubicBezTo>
                      <a:pt x="470" y="384"/>
                      <a:pt x="470" y="384"/>
                      <a:pt x="470" y="384"/>
                    </a:cubicBezTo>
                    <a:cubicBezTo>
                      <a:pt x="501" y="384"/>
                      <a:pt x="501" y="384"/>
                      <a:pt x="501" y="384"/>
                    </a:cubicBezTo>
                    <a:lnTo>
                      <a:pt x="501" y="368"/>
                    </a:lnTo>
                    <a:close/>
                    <a:moveTo>
                      <a:pt x="501" y="306"/>
                    </a:moveTo>
                    <a:cubicBezTo>
                      <a:pt x="470" y="306"/>
                      <a:pt x="470" y="306"/>
                      <a:pt x="470" y="306"/>
                    </a:cubicBezTo>
                    <a:cubicBezTo>
                      <a:pt x="470" y="341"/>
                      <a:pt x="470" y="341"/>
                      <a:pt x="470" y="341"/>
                    </a:cubicBezTo>
                    <a:cubicBezTo>
                      <a:pt x="501" y="341"/>
                      <a:pt x="501" y="341"/>
                      <a:pt x="501" y="341"/>
                    </a:cubicBezTo>
                    <a:lnTo>
                      <a:pt x="501" y="306"/>
                    </a:lnTo>
                    <a:close/>
                    <a:moveTo>
                      <a:pt x="397" y="368"/>
                    </a:moveTo>
                    <a:cubicBezTo>
                      <a:pt x="366" y="368"/>
                      <a:pt x="366" y="368"/>
                      <a:pt x="366" y="368"/>
                    </a:cubicBezTo>
                    <a:cubicBezTo>
                      <a:pt x="366" y="384"/>
                      <a:pt x="366" y="384"/>
                      <a:pt x="366" y="384"/>
                    </a:cubicBezTo>
                    <a:cubicBezTo>
                      <a:pt x="397" y="384"/>
                      <a:pt x="397" y="384"/>
                      <a:pt x="397" y="384"/>
                    </a:cubicBezTo>
                    <a:lnTo>
                      <a:pt x="397" y="368"/>
                    </a:lnTo>
                    <a:close/>
                    <a:moveTo>
                      <a:pt x="332" y="0"/>
                    </a:moveTo>
                    <a:cubicBezTo>
                      <a:pt x="238" y="0"/>
                      <a:pt x="238" y="0"/>
                      <a:pt x="238" y="0"/>
                    </a:cubicBezTo>
                    <a:cubicBezTo>
                      <a:pt x="238" y="48"/>
                      <a:pt x="238" y="48"/>
                      <a:pt x="238" y="48"/>
                    </a:cubicBezTo>
                    <a:cubicBezTo>
                      <a:pt x="332" y="48"/>
                      <a:pt x="332" y="48"/>
                      <a:pt x="332" y="48"/>
                    </a:cubicBezTo>
                    <a:lnTo>
                      <a:pt x="332" y="0"/>
                    </a:lnTo>
                    <a:close/>
                    <a:moveTo>
                      <a:pt x="449" y="456"/>
                    </a:moveTo>
                    <a:cubicBezTo>
                      <a:pt x="418" y="456"/>
                      <a:pt x="418" y="456"/>
                      <a:pt x="418" y="456"/>
                    </a:cubicBezTo>
                    <a:cubicBezTo>
                      <a:pt x="418" y="471"/>
                      <a:pt x="418" y="471"/>
                      <a:pt x="418" y="471"/>
                    </a:cubicBezTo>
                    <a:cubicBezTo>
                      <a:pt x="449" y="471"/>
                      <a:pt x="449" y="471"/>
                      <a:pt x="449" y="471"/>
                    </a:cubicBezTo>
                    <a:lnTo>
                      <a:pt x="449" y="456"/>
                    </a:lnTo>
                    <a:close/>
                    <a:moveTo>
                      <a:pt x="294" y="456"/>
                    </a:moveTo>
                    <a:cubicBezTo>
                      <a:pt x="263" y="456"/>
                      <a:pt x="263" y="456"/>
                      <a:pt x="263" y="456"/>
                    </a:cubicBezTo>
                    <a:cubicBezTo>
                      <a:pt x="263" y="471"/>
                      <a:pt x="263" y="471"/>
                      <a:pt x="263" y="471"/>
                    </a:cubicBezTo>
                    <a:cubicBezTo>
                      <a:pt x="294" y="471"/>
                      <a:pt x="294" y="471"/>
                      <a:pt x="294" y="471"/>
                    </a:cubicBezTo>
                    <a:lnTo>
                      <a:pt x="294" y="456"/>
                    </a:lnTo>
                    <a:close/>
                    <a:moveTo>
                      <a:pt x="139" y="408"/>
                    </a:moveTo>
                    <a:cubicBezTo>
                      <a:pt x="144" y="417"/>
                      <a:pt x="144" y="417"/>
                      <a:pt x="144" y="417"/>
                    </a:cubicBezTo>
                    <a:cubicBezTo>
                      <a:pt x="153" y="417"/>
                      <a:pt x="153" y="417"/>
                      <a:pt x="153" y="417"/>
                    </a:cubicBezTo>
                    <a:cubicBezTo>
                      <a:pt x="158" y="408"/>
                      <a:pt x="158" y="408"/>
                      <a:pt x="158" y="408"/>
                    </a:cubicBezTo>
                    <a:cubicBezTo>
                      <a:pt x="153" y="403"/>
                      <a:pt x="153" y="403"/>
                      <a:pt x="153" y="403"/>
                    </a:cubicBezTo>
                    <a:cubicBezTo>
                      <a:pt x="144" y="403"/>
                      <a:pt x="144" y="403"/>
                      <a:pt x="144" y="403"/>
                    </a:cubicBezTo>
                    <a:lnTo>
                      <a:pt x="139" y="408"/>
                    </a:lnTo>
                    <a:close/>
                    <a:moveTo>
                      <a:pt x="149" y="395"/>
                    </a:moveTo>
                    <a:cubicBezTo>
                      <a:pt x="169" y="395"/>
                      <a:pt x="185" y="370"/>
                      <a:pt x="185" y="343"/>
                    </a:cubicBezTo>
                    <a:cubicBezTo>
                      <a:pt x="185" y="317"/>
                      <a:pt x="169" y="300"/>
                      <a:pt x="149" y="300"/>
                    </a:cubicBezTo>
                    <a:cubicBezTo>
                      <a:pt x="129" y="300"/>
                      <a:pt x="113" y="317"/>
                      <a:pt x="113" y="343"/>
                    </a:cubicBezTo>
                    <a:cubicBezTo>
                      <a:pt x="113" y="370"/>
                      <a:pt x="129" y="395"/>
                      <a:pt x="149" y="395"/>
                    </a:cubicBezTo>
                    <a:close/>
                    <a:moveTo>
                      <a:pt x="160" y="329"/>
                    </a:moveTo>
                    <a:cubicBezTo>
                      <a:pt x="161" y="333"/>
                      <a:pt x="165" y="339"/>
                      <a:pt x="176" y="342"/>
                    </a:cubicBezTo>
                    <a:cubicBezTo>
                      <a:pt x="176" y="343"/>
                      <a:pt x="176" y="343"/>
                      <a:pt x="176" y="343"/>
                    </a:cubicBezTo>
                    <a:cubicBezTo>
                      <a:pt x="176" y="366"/>
                      <a:pt x="163" y="387"/>
                      <a:pt x="149" y="387"/>
                    </a:cubicBezTo>
                    <a:cubicBezTo>
                      <a:pt x="135" y="387"/>
                      <a:pt x="123" y="368"/>
                      <a:pt x="121" y="347"/>
                    </a:cubicBezTo>
                    <a:cubicBezTo>
                      <a:pt x="140" y="346"/>
                      <a:pt x="152" y="337"/>
                      <a:pt x="160" y="329"/>
                    </a:cubicBezTo>
                    <a:close/>
                    <a:moveTo>
                      <a:pt x="228" y="479"/>
                    </a:moveTo>
                    <a:cubicBezTo>
                      <a:pt x="228" y="479"/>
                      <a:pt x="228" y="460"/>
                      <a:pt x="228" y="460"/>
                    </a:cubicBezTo>
                    <a:cubicBezTo>
                      <a:pt x="228" y="433"/>
                      <a:pt x="205" y="404"/>
                      <a:pt x="174" y="395"/>
                    </a:cubicBezTo>
                    <a:cubicBezTo>
                      <a:pt x="170" y="403"/>
                      <a:pt x="170" y="403"/>
                      <a:pt x="170" y="403"/>
                    </a:cubicBezTo>
                    <a:cubicBezTo>
                      <a:pt x="173" y="404"/>
                      <a:pt x="177" y="405"/>
                      <a:pt x="180" y="406"/>
                    </a:cubicBezTo>
                    <a:cubicBezTo>
                      <a:pt x="160" y="471"/>
                      <a:pt x="160" y="471"/>
                      <a:pt x="160" y="471"/>
                    </a:cubicBezTo>
                    <a:cubicBezTo>
                      <a:pt x="160" y="471"/>
                      <a:pt x="160" y="471"/>
                      <a:pt x="160" y="471"/>
                    </a:cubicBezTo>
                    <a:cubicBezTo>
                      <a:pt x="153" y="420"/>
                      <a:pt x="153" y="420"/>
                      <a:pt x="153" y="420"/>
                    </a:cubicBezTo>
                    <a:cubicBezTo>
                      <a:pt x="144" y="420"/>
                      <a:pt x="144" y="420"/>
                      <a:pt x="144" y="420"/>
                    </a:cubicBezTo>
                    <a:cubicBezTo>
                      <a:pt x="137" y="471"/>
                      <a:pt x="137" y="471"/>
                      <a:pt x="137" y="471"/>
                    </a:cubicBezTo>
                    <a:cubicBezTo>
                      <a:pt x="137" y="471"/>
                      <a:pt x="137" y="471"/>
                      <a:pt x="137" y="471"/>
                    </a:cubicBezTo>
                    <a:cubicBezTo>
                      <a:pt x="118" y="406"/>
                      <a:pt x="118" y="406"/>
                      <a:pt x="118" y="406"/>
                    </a:cubicBezTo>
                    <a:cubicBezTo>
                      <a:pt x="121" y="405"/>
                      <a:pt x="124" y="404"/>
                      <a:pt x="128" y="403"/>
                    </a:cubicBezTo>
                    <a:cubicBezTo>
                      <a:pt x="124" y="395"/>
                      <a:pt x="124" y="395"/>
                      <a:pt x="124" y="395"/>
                    </a:cubicBezTo>
                    <a:cubicBezTo>
                      <a:pt x="92" y="404"/>
                      <a:pt x="69" y="433"/>
                      <a:pt x="69" y="460"/>
                    </a:cubicBezTo>
                    <a:cubicBezTo>
                      <a:pt x="69" y="460"/>
                      <a:pt x="69" y="479"/>
                      <a:pt x="69" y="479"/>
                    </a:cubicBezTo>
                    <a:lnTo>
                      <a:pt x="228" y="479"/>
                    </a:lnTo>
                    <a:close/>
                    <a:moveTo>
                      <a:pt x="180" y="455"/>
                    </a:moveTo>
                    <a:cubicBezTo>
                      <a:pt x="207" y="455"/>
                      <a:pt x="207" y="455"/>
                      <a:pt x="207" y="455"/>
                    </a:cubicBezTo>
                    <a:cubicBezTo>
                      <a:pt x="207" y="460"/>
                      <a:pt x="207" y="460"/>
                      <a:pt x="207" y="460"/>
                    </a:cubicBezTo>
                    <a:cubicBezTo>
                      <a:pt x="180" y="460"/>
                      <a:pt x="180" y="460"/>
                      <a:pt x="180" y="460"/>
                    </a:cubicBezTo>
                    <a:lnTo>
                      <a:pt x="180" y="455"/>
                    </a:lnTo>
                    <a:close/>
                    <a:moveTo>
                      <a:pt x="493" y="152"/>
                    </a:moveTo>
                    <a:cubicBezTo>
                      <a:pt x="340" y="152"/>
                      <a:pt x="340" y="152"/>
                      <a:pt x="340" y="152"/>
                    </a:cubicBezTo>
                    <a:cubicBezTo>
                      <a:pt x="340" y="63"/>
                      <a:pt x="340" y="63"/>
                      <a:pt x="340" y="63"/>
                    </a:cubicBezTo>
                    <a:cubicBezTo>
                      <a:pt x="230" y="63"/>
                      <a:pt x="230" y="63"/>
                      <a:pt x="230" y="63"/>
                    </a:cubicBezTo>
                    <a:cubicBezTo>
                      <a:pt x="230" y="152"/>
                      <a:pt x="230" y="152"/>
                      <a:pt x="230" y="152"/>
                    </a:cubicBezTo>
                    <a:cubicBezTo>
                      <a:pt x="77" y="152"/>
                      <a:pt x="77" y="152"/>
                      <a:pt x="77" y="152"/>
                    </a:cubicBezTo>
                    <a:cubicBezTo>
                      <a:pt x="34" y="152"/>
                      <a:pt x="0" y="187"/>
                      <a:pt x="0" y="229"/>
                    </a:cubicBezTo>
                    <a:cubicBezTo>
                      <a:pt x="0" y="479"/>
                      <a:pt x="0" y="479"/>
                      <a:pt x="0" y="479"/>
                    </a:cubicBezTo>
                    <a:cubicBezTo>
                      <a:pt x="0" y="522"/>
                      <a:pt x="34" y="557"/>
                      <a:pt x="77" y="557"/>
                    </a:cubicBezTo>
                    <a:cubicBezTo>
                      <a:pt x="493" y="557"/>
                      <a:pt x="493" y="557"/>
                      <a:pt x="493" y="557"/>
                    </a:cubicBezTo>
                    <a:cubicBezTo>
                      <a:pt x="536" y="557"/>
                      <a:pt x="571" y="522"/>
                      <a:pt x="571" y="479"/>
                    </a:cubicBezTo>
                    <a:cubicBezTo>
                      <a:pt x="571" y="229"/>
                      <a:pt x="571" y="229"/>
                      <a:pt x="571" y="229"/>
                    </a:cubicBezTo>
                    <a:cubicBezTo>
                      <a:pt x="571" y="187"/>
                      <a:pt x="536" y="152"/>
                      <a:pt x="493" y="152"/>
                    </a:cubicBezTo>
                    <a:close/>
                    <a:moveTo>
                      <a:pt x="285" y="83"/>
                    </a:moveTo>
                    <a:cubicBezTo>
                      <a:pt x="301" y="83"/>
                      <a:pt x="313" y="96"/>
                      <a:pt x="313" y="111"/>
                    </a:cubicBezTo>
                    <a:cubicBezTo>
                      <a:pt x="313" y="127"/>
                      <a:pt x="301" y="140"/>
                      <a:pt x="285" y="140"/>
                    </a:cubicBezTo>
                    <a:cubicBezTo>
                      <a:pt x="270" y="140"/>
                      <a:pt x="257" y="127"/>
                      <a:pt x="257" y="111"/>
                    </a:cubicBezTo>
                    <a:cubicBezTo>
                      <a:pt x="257" y="96"/>
                      <a:pt x="270" y="83"/>
                      <a:pt x="285" y="83"/>
                    </a:cubicBezTo>
                    <a:close/>
                    <a:moveTo>
                      <a:pt x="212" y="187"/>
                    </a:moveTo>
                    <a:cubicBezTo>
                      <a:pt x="230" y="187"/>
                      <a:pt x="230" y="187"/>
                      <a:pt x="230" y="187"/>
                    </a:cubicBezTo>
                    <a:cubicBezTo>
                      <a:pt x="230" y="196"/>
                      <a:pt x="230" y="196"/>
                      <a:pt x="230" y="196"/>
                    </a:cubicBezTo>
                    <a:cubicBezTo>
                      <a:pt x="340" y="196"/>
                      <a:pt x="340" y="196"/>
                      <a:pt x="340" y="196"/>
                    </a:cubicBezTo>
                    <a:cubicBezTo>
                      <a:pt x="340" y="187"/>
                      <a:pt x="340" y="187"/>
                      <a:pt x="340" y="187"/>
                    </a:cubicBezTo>
                    <a:cubicBezTo>
                      <a:pt x="358" y="187"/>
                      <a:pt x="358" y="187"/>
                      <a:pt x="358" y="187"/>
                    </a:cubicBezTo>
                    <a:cubicBezTo>
                      <a:pt x="361" y="190"/>
                      <a:pt x="363" y="194"/>
                      <a:pt x="363" y="198"/>
                    </a:cubicBezTo>
                    <a:cubicBezTo>
                      <a:pt x="363" y="206"/>
                      <a:pt x="357" y="213"/>
                      <a:pt x="348" y="213"/>
                    </a:cubicBezTo>
                    <a:cubicBezTo>
                      <a:pt x="222" y="213"/>
                      <a:pt x="222" y="213"/>
                      <a:pt x="222" y="213"/>
                    </a:cubicBezTo>
                    <a:cubicBezTo>
                      <a:pt x="214" y="213"/>
                      <a:pt x="207" y="206"/>
                      <a:pt x="207" y="198"/>
                    </a:cubicBezTo>
                    <a:cubicBezTo>
                      <a:pt x="207" y="194"/>
                      <a:pt x="209" y="190"/>
                      <a:pt x="212" y="187"/>
                    </a:cubicBezTo>
                    <a:close/>
                    <a:moveTo>
                      <a:pt x="536" y="479"/>
                    </a:moveTo>
                    <a:cubicBezTo>
                      <a:pt x="536" y="503"/>
                      <a:pt x="517" y="522"/>
                      <a:pt x="493" y="522"/>
                    </a:cubicBezTo>
                    <a:cubicBezTo>
                      <a:pt x="77" y="522"/>
                      <a:pt x="77" y="522"/>
                      <a:pt x="77" y="522"/>
                    </a:cubicBezTo>
                    <a:cubicBezTo>
                      <a:pt x="54" y="522"/>
                      <a:pt x="35" y="503"/>
                      <a:pt x="35" y="479"/>
                    </a:cubicBezTo>
                    <a:cubicBezTo>
                      <a:pt x="35" y="269"/>
                      <a:pt x="35" y="269"/>
                      <a:pt x="35" y="269"/>
                    </a:cubicBezTo>
                    <a:cubicBezTo>
                      <a:pt x="536" y="269"/>
                      <a:pt x="536" y="269"/>
                      <a:pt x="536" y="269"/>
                    </a:cubicBezTo>
                    <a:lnTo>
                      <a:pt x="536" y="479"/>
                    </a:lnTo>
                    <a:close/>
                    <a:moveTo>
                      <a:pt x="294" y="368"/>
                    </a:moveTo>
                    <a:cubicBezTo>
                      <a:pt x="263" y="368"/>
                      <a:pt x="263" y="368"/>
                      <a:pt x="263" y="368"/>
                    </a:cubicBezTo>
                    <a:cubicBezTo>
                      <a:pt x="263" y="384"/>
                      <a:pt x="263" y="384"/>
                      <a:pt x="263" y="384"/>
                    </a:cubicBezTo>
                    <a:cubicBezTo>
                      <a:pt x="294" y="384"/>
                      <a:pt x="294" y="384"/>
                      <a:pt x="294" y="384"/>
                    </a:cubicBezTo>
                    <a:lnTo>
                      <a:pt x="294" y="368"/>
                    </a:lnTo>
                    <a:close/>
                    <a:moveTo>
                      <a:pt x="346" y="306"/>
                    </a:moveTo>
                    <a:cubicBezTo>
                      <a:pt x="315" y="306"/>
                      <a:pt x="315" y="306"/>
                      <a:pt x="315" y="306"/>
                    </a:cubicBezTo>
                    <a:cubicBezTo>
                      <a:pt x="315" y="341"/>
                      <a:pt x="315" y="341"/>
                      <a:pt x="315" y="341"/>
                    </a:cubicBezTo>
                    <a:cubicBezTo>
                      <a:pt x="346" y="341"/>
                      <a:pt x="346" y="341"/>
                      <a:pt x="346" y="341"/>
                    </a:cubicBezTo>
                    <a:lnTo>
                      <a:pt x="346" y="306"/>
                    </a:lnTo>
                    <a:close/>
                    <a:moveTo>
                      <a:pt x="346" y="368"/>
                    </a:moveTo>
                    <a:cubicBezTo>
                      <a:pt x="315" y="368"/>
                      <a:pt x="315" y="368"/>
                      <a:pt x="315" y="368"/>
                    </a:cubicBezTo>
                    <a:cubicBezTo>
                      <a:pt x="315" y="384"/>
                      <a:pt x="315" y="384"/>
                      <a:pt x="315" y="384"/>
                    </a:cubicBezTo>
                    <a:cubicBezTo>
                      <a:pt x="346" y="384"/>
                      <a:pt x="346" y="384"/>
                      <a:pt x="346" y="384"/>
                    </a:cubicBezTo>
                    <a:lnTo>
                      <a:pt x="346" y="368"/>
                    </a:lnTo>
                    <a:close/>
                    <a:moveTo>
                      <a:pt x="397" y="456"/>
                    </a:moveTo>
                    <a:cubicBezTo>
                      <a:pt x="366" y="456"/>
                      <a:pt x="366" y="456"/>
                      <a:pt x="366" y="456"/>
                    </a:cubicBezTo>
                    <a:cubicBezTo>
                      <a:pt x="366" y="471"/>
                      <a:pt x="366" y="471"/>
                      <a:pt x="366" y="471"/>
                    </a:cubicBezTo>
                    <a:cubicBezTo>
                      <a:pt x="397" y="471"/>
                      <a:pt x="397" y="471"/>
                      <a:pt x="397" y="471"/>
                    </a:cubicBezTo>
                    <a:lnTo>
                      <a:pt x="397" y="456"/>
                    </a:lnTo>
                    <a:close/>
                    <a:moveTo>
                      <a:pt x="294" y="306"/>
                    </a:moveTo>
                    <a:cubicBezTo>
                      <a:pt x="263" y="306"/>
                      <a:pt x="263" y="306"/>
                      <a:pt x="263" y="306"/>
                    </a:cubicBezTo>
                    <a:cubicBezTo>
                      <a:pt x="263" y="341"/>
                      <a:pt x="263" y="341"/>
                      <a:pt x="263" y="341"/>
                    </a:cubicBezTo>
                    <a:cubicBezTo>
                      <a:pt x="294" y="341"/>
                      <a:pt x="294" y="341"/>
                      <a:pt x="294" y="341"/>
                    </a:cubicBezTo>
                    <a:lnTo>
                      <a:pt x="294" y="306"/>
                    </a:lnTo>
                    <a:close/>
                    <a:moveTo>
                      <a:pt x="346" y="456"/>
                    </a:moveTo>
                    <a:cubicBezTo>
                      <a:pt x="315" y="456"/>
                      <a:pt x="315" y="456"/>
                      <a:pt x="315" y="456"/>
                    </a:cubicBezTo>
                    <a:cubicBezTo>
                      <a:pt x="315" y="471"/>
                      <a:pt x="315" y="471"/>
                      <a:pt x="315" y="471"/>
                    </a:cubicBezTo>
                    <a:cubicBezTo>
                      <a:pt x="346" y="471"/>
                      <a:pt x="346" y="471"/>
                      <a:pt x="346" y="471"/>
                    </a:cubicBezTo>
                    <a:lnTo>
                      <a:pt x="346" y="4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TextBox 195"/>
              <p:cNvSpPr txBox="1"/>
              <p:nvPr/>
            </p:nvSpPr>
            <p:spPr>
              <a:xfrm>
                <a:off x="4130980" y="4355740"/>
                <a:ext cx="646756" cy="153888"/>
              </a:xfrm>
              <a:prstGeom prst="rect">
                <a:avLst/>
              </a:prstGeom>
              <a:noFill/>
            </p:spPr>
            <p:txBody>
              <a:bodyPr wrap="square" lIns="0" tIns="0" rIns="0" bIns="0" rtlCol="0">
                <a:spAutoFit/>
              </a:bodyPr>
              <a:lstStyle/>
              <a:p>
                <a:pPr algn="ctr"/>
                <a:r>
                  <a:rPr lang="en-US" sz="1000" dirty="0">
                    <a:solidFill>
                      <a:schemeClr val="accent2"/>
                    </a:solidFill>
                  </a:rPr>
                  <a:t>Identity</a:t>
                </a:r>
              </a:p>
            </p:txBody>
          </p:sp>
        </p:grpSp>
        <p:grpSp>
          <p:nvGrpSpPr>
            <p:cNvPr id="1066" name="Group 1065"/>
            <p:cNvGrpSpPr/>
            <p:nvPr/>
          </p:nvGrpSpPr>
          <p:grpSpPr>
            <a:xfrm>
              <a:off x="4998104" y="3651648"/>
              <a:ext cx="646756" cy="630957"/>
              <a:chOff x="4845765" y="3878671"/>
              <a:chExt cx="646756" cy="630957"/>
            </a:xfrm>
          </p:grpSpPr>
          <p:sp>
            <p:nvSpPr>
              <p:cNvPr id="198" name="TextBox 197"/>
              <p:cNvSpPr txBox="1"/>
              <p:nvPr/>
            </p:nvSpPr>
            <p:spPr>
              <a:xfrm>
                <a:off x="4845765" y="4355740"/>
                <a:ext cx="646756" cy="153888"/>
              </a:xfrm>
              <a:prstGeom prst="rect">
                <a:avLst/>
              </a:prstGeom>
              <a:noFill/>
            </p:spPr>
            <p:txBody>
              <a:bodyPr wrap="square" lIns="0" tIns="0" rIns="0" bIns="0" rtlCol="0">
                <a:spAutoFit/>
              </a:bodyPr>
              <a:lstStyle/>
              <a:p>
                <a:pPr algn="ctr"/>
                <a:r>
                  <a:rPr lang="en-US" sz="1000" dirty="0">
                    <a:solidFill>
                      <a:schemeClr val="accent2"/>
                    </a:solidFill>
                  </a:rPr>
                  <a:t>Runtime</a:t>
                </a:r>
              </a:p>
            </p:txBody>
          </p:sp>
          <p:grpSp>
            <p:nvGrpSpPr>
              <p:cNvPr id="145" name="Group 144"/>
              <p:cNvGrpSpPr/>
              <p:nvPr/>
            </p:nvGrpSpPr>
            <p:grpSpPr>
              <a:xfrm>
                <a:off x="4960509" y="3878671"/>
                <a:ext cx="417268" cy="417014"/>
                <a:chOff x="6896100" y="-530225"/>
                <a:chExt cx="2595563" cy="2593975"/>
              </a:xfrm>
            </p:grpSpPr>
            <p:sp>
              <p:nvSpPr>
                <p:cNvPr id="141" name="Freeform 84"/>
                <p:cNvSpPr>
                  <a:spLocks noEditPoints="1"/>
                </p:cNvSpPr>
                <p:nvPr/>
              </p:nvSpPr>
              <p:spPr bwMode="auto">
                <a:xfrm>
                  <a:off x="6896100" y="-530225"/>
                  <a:ext cx="2595563" cy="2593975"/>
                </a:xfrm>
                <a:custGeom>
                  <a:avLst/>
                  <a:gdLst>
                    <a:gd name="T0" fmla="*/ 346 w 692"/>
                    <a:gd name="T1" fmla="*/ 0 h 692"/>
                    <a:gd name="T2" fmla="*/ 0 w 692"/>
                    <a:gd name="T3" fmla="*/ 346 h 692"/>
                    <a:gd name="T4" fmla="*/ 346 w 692"/>
                    <a:gd name="T5" fmla="*/ 692 h 692"/>
                    <a:gd name="T6" fmla="*/ 692 w 692"/>
                    <a:gd name="T7" fmla="*/ 346 h 692"/>
                    <a:gd name="T8" fmla="*/ 346 w 692"/>
                    <a:gd name="T9" fmla="*/ 0 h 692"/>
                    <a:gd name="T10" fmla="*/ 346 w 692"/>
                    <a:gd name="T11" fmla="*/ 467 h 692"/>
                    <a:gd name="T12" fmla="*/ 226 w 692"/>
                    <a:gd name="T13" fmla="*/ 346 h 692"/>
                    <a:gd name="T14" fmla="*/ 346 w 692"/>
                    <a:gd name="T15" fmla="*/ 226 h 692"/>
                    <a:gd name="T16" fmla="*/ 467 w 692"/>
                    <a:gd name="T17" fmla="*/ 346 h 692"/>
                    <a:gd name="T18" fmla="*/ 346 w 692"/>
                    <a:gd name="T19" fmla="*/ 46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2" h="692">
                      <a:moveTo>
                        <a:pt x="346" y="0"/>
                      </a:moveTo>
                      <a:cubicBezTo>
                        <a:pt x="155" y="0"/>
                        <a:pt x="0" y="155"/>
                        <a:pt x="0" y="346"/>
                      </a:cubicBezTo>
                      <a:cubicBezTo>
                        <a:pt x="0" y="537"/>
                        <a:pt x="155" y="692"/>
                        <a:pt x="346" y="692"/>
                      </a:cubicBezTo>
                      <a:cubicBezTo>
                        <a:pt x="537" y="692"/>
                        <a:pt x="692" y="537"/>
                        <a:pt x="692" y="346"/>
                      </a:cubicBezTo>
                      <a:cubicBezTo>
                        <a:pt x="692" y="155"/>
                        <a:pt x="537" y="0"/>
                        <a:pt x="346" y="0"/>
                      </a:cubicBezTo>
                      <a:close/>
                      <a:moveTo>
                        <a:pt x="346" y="467"/>
                      </a:moveTo>
                      <a:cubicBezTo>
                        <a:pt x="280" y="467"/>
                        <a:pt x="226" y="413"/>
                        <a:pt x="226" y="346"/>
                      </a:cubicBezTo>
                      <a:cubicBezTo>
                        <a:pt x="226" y="280"/>
                        <a:pt x="280" y="226"/>
                        <a:pt x="346" y="226"/>
                      </a:cubicBezTo>
                      <a:cubicBezTo>
                        <a:pt x="413" y="226"/>
                        <a:pt x="467" y="280"/>
                        <a:pt x="467" y="346"/>
                      </a:cubicBezTo>
                      <a:cubicBezTo>
                        <a:pt x="467" y="413"/>
                        <a:pt x="413" y="467"/>
                        <a:pt x="346" y="46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5"/>
                <p:cNvSpPr>
                  <a:spLocks noEditPoints="1"/>
                </p:cNvSpPr>
                <p:nvPr/>
              </p:nvSpPr>
              <p:spPr bwMode="auto">
                <a:xfrm>
                  <a:off x="7743825" y="317500"/>
                  <a:ext cx="903288" cy="903288"/>
                </a:xfrm>
                <a:custGeom>
                  <a:avLst/>
                  <a:gdLst>
                    <a:gd name="T0" fmla="*/ 120 w 241"/>
                    <a:gd name="T1" fmla="*/ 0 h 241"/>
                    <a:gd name="T2" fmla="*/ 0 w 241"/>
                    <a:gd name="T3" fmla="*/ 120 h 241"/>
                    <a:gd name="T4" fmla="*/ 120 w 241"/>
                    <a:gd name="T5" fmla="*/ 241 h 241"/>
                    <a:gd name="T6" fmla="*/ 241 w 241"/>
                    <a:gd name="T7" fmla="*/ 120 h 241"/>
                    <a:gd name="T8" fmla="*/ 120 w 241"/>
                    <a:gd name="T9" fmla="*/ 0 h 241"/>
                    <a:gd name="T10" fmla="*/ 120 w 241"/>
                    <a:gd name="T11" fmla="*/ 191 h 241"/>
                    <a:gd name="T12" fmla="*/ 50 w 241"/>
                    <a:gd name="T13" fmla="*/ 120 h 241"/>
                    <a:gd name="T14" fmla="*/ 120 w 241"/>
                    <a:gd name="T15" fmla="*/ 50 h 241"/>
                    <a:gd name="T16" fmla="*/ 191 w 241"/>
                    <a:gd name="T17" fmla="*/ 120 h 241"/>
                    <a:gd name="T18" fmla="*/ 120 w 241"/>
                    <a:gd name="T19" fmla="*/ 19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241">
                      <a:moveTo>
                        <a:pt x="120" y="0"/>
                      </a:moveTo>
                      <a:cubicBezTo>
                        <a:pt x="54" y="0"/>
                        <a:pt x="0" y="54"/>
                        <a:pt x="0" y="120"/>
                      </a:cubicBezTo>
                      <a:cubicBezTo>
                        <a:pt x="0" y="187"/>
                        <a:pt x="54" y="241"/>
                        <a:pt x="120" y="241"/>
                      </a:cubicBezTo>
                      <a:cubicBezTo>
                        <a:pt x="187" y="241"/>
                        <a:pt x="241" y="187"/>
                        <a:pt x="241" y="120"/>
                      </a:cubicBezTo>
                      <a:cubicBezTo>
                        <a:pt x="241" y="54"/>
                        <a:pt x="187" y="0"/>
                        <a:pt x="120" y="0"/>
                      </a:cubicBezTo>
                      <a:close/>
                      <a:moveTo>
                        <a:pt x="120" y="191"/>
                      </a:moveTo>
                      <a:cubicBezTo>
                        <a:pt x="81" y="191"/>
                        <a:pt x="50" y="159"/>
                        <a:pt x="50" y="120"/>
                      </a:cubicBezTo>
                      <a:cubicBezTo>
                        <a:pt x="50" y="81"/>
                        <a:pt x="81" y="50"/>
                        <a:pt x="120" y="50"/>
                      </a:cubicBezTo>
                      <a:cubicBezTo>
                        <a:pt x="159" y="50"/>
                        <a:pt x="191" y="81"/>
                        <a:pt x="191" y="120"/>
                      </a:cubicBezTo>
                      <a:cubicBezTo>
                        <a:pt x="191" y="159"/>
                        <a:pt x="159" y="191"/>
                        <a:pt x="120" y="1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6"/>
                <p:cNvSpPr>
                  <a:spLocks noEditPoints="1"/>
                </p:cNvSpPr>
                <p:nvPr/>
              </p:nvSpPr>
              <p:spPr bwMode="auto">
                <a:xfrm>
                  <a:off x="7931150" y="504825"/>
                  <a:ext cx="528638" cy="528638"/>
                </a:xfrm>
                <a:custGeom>
                  <a:avLst/>
                  <a:gdLst>
                    <a:gd name="T0" fmla="*/ 70 w 141"/>
                    <a:gd name="T1" fmla="*/ 0 h 141"/>
                    <a:gd name="T2" fmla="*/ 0 w 141"/>
                    <a:gd name="T3" fmla="*/ 70 h 141"/>
                    <a:gd name="T4" fmla="*/ 70 w 141"/>
                    <a:gd name="T5" fmla="*/ 141 h 141"/>
                    <a:gd name="T6" fmla="*/ 141 w 141"/>
                    <a:gd name="T7" fmla="*/ 70 h 141"/>
                    <a:gd name="T8" fmla="*/ 70 w 141"/>
                    <a:gd name="T9" fmla="*/ 0 h 141"/>
                    <a:gd name="T10" fmla="*/ 70 w 141"/>
                    <a:gd name="T11" fmla="*/ 115 h 141"/>
                    <a:gd name="T12" fmla="*/ 25 w 141"/>
                    <a:gd name="T13" fmla="*/ 70 h 141"/>
                    <a:gd name="T14" fmla="*/ 70 w 141"/>
                    <a:gd name="T15" fmla="*/ 25 h 141"/>
                    <a:gd name="T16" fmla="*/ 115 w 141"/>
                    <a:gd name="T17" fmla="*/ 70 h 141"/>
                    <a:gd name="T18" fmla="*/ 70 w 141"/>
                    <a:gd name="T19" fmla="*/ 11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0" y="0"/>
                      </a:moveTo>
                      <a:cubicBezTo>
                        <a:pt x="31" y="0"/>
                        <a:pt x="0" y="31"/>
                        <a:pt x="0" y="70"/>
                      </a:cubicBezTo>
                      <a:cubicBezTo>
                        <a:pt x="0" y="109"/>
                        <a:pt x="31" y="141"/>
                        <a:pt x="70" y="141"/>
                      </a:cubicBezTo>
                      <a:cubicBezTo>
                        <a:pt x="109" y="141"/>
                        <a:pt x="141" y="109"/>
                        <a:pt x="141" y="70"/>
                      </a:cubicBezTo>
                      <a:cubicBezTo>
                        <a:pt x="141" y="31"/>
                        <a:pt x="109" y="0"/>
                        <a:pt x="70" y="0"/>
                      </a:cubicBezTo>
                      <a:close/>
                      <a:moveTo>
                        <a:pt x="70" y="115"/>
                      </a:moveTo>
                      <a:cubicBezTo>
                        <a:pt x="45" y="115"/>
                        <a:pt x="25" y="95"/>
                        <a:pt x="25" y="70"/>
                      </a:cubicBezTo>
                      <a:cubicBezTo>
                        <a:pt x="25" y="45"/>
                        <a:pt x="45" y="25"/>
                        <a:pt x="70" y="25"/>
                      </a:cubicBezTo>
                      <a:cubicBezTo>
                        <a:pt x="95" y="25"/>
                        <a:pt x="115" y="45"/>
                        <a:pt x="115" y="70"/>
                      </a:cubicBezTo>
                      <a:cubicBezTo>
                        <a:pt x="115" y="95"/>
                        <a:pt x="95" y="115"/>
                        <a:pt x="70" y="1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7"/>
                <p:cNvSpPr>
                  <a:spLocks noChangeArrowheads="1"/>
                </p:cNvSpPr>
                <p:nvPr/>
              </p:nvSpPr>
              <p:spPr bwMode="auto">
                <a:xfrm>
                  <a:off x="8024813" y="598488"/>
                  <a:ext cx="338138" cy="336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64" name="Group 1063"/>
            <p:cNvGrpSpPr/>
            <p:nvPr/>
          </p:nvGrpSpPr>
          <p:grpSpPr>
            <a:xfrm>
              <a:off x="5699497" y="3674823"/>
              <a:ext cx="646756" cy="607782"/>
              <a:chOff x="5602791" y="3901846"/>
              <a:chExt cx="646756" cy="607782"/>
            </a:xfrm>
          </p:grpSpPr>
          <p:sp>
            <p:nvSpPr>
              <p:cNvPr id="213" name="TextBox 212"/>
              <p:cNvSpPr txBox="1"/>
              <p:nvPr/>
            </p:nvSpPr>
            <p:spPr>
              <a:xfrm>
                <a:off x="5602791" y="4355740"/>
                <a:ext cx="646756" cy="153888"/>
              </a:xfrm>
              <a:prstGeom prst="rect">
                <a:avLst/>
              </a:prstGeom>
              <a:noFill/>
            </p:spPr>
            <p:txBody>
              <a:bodyPr wrap="square" lIns="0" tIns="0" rIns="0" bIns="0" rtlCol="0">
                <a:spAutoFit/>
              </a:bodyPr>
              <a:lstStyle/>
              <a:p>
                <a:pPr algn="ctr"/>
                <a:r>
                  <a:rPr lang="en-US" sz="1000" dirty="0">
                    <a:solidFill>
                      <a:schemeClr val="accent2"/>
                    </a:solidFill>
                  </a:rPr>
                  <a:t>Queue</a:t>
                </a:r>
              </a:p>
            </p:txBody>
          </p:sp>
          <p:grpSp>
            <p:nvGrpSpPr>
              <p:cNvPr id="226" name="Group 225"/>
              <p:cNvGrpSpPr/>
              <p:nvPr/>
            </p:nvGrpSpPr>
            <p:grpSpPr>
              <a:xfrm>
                <a:off x="5669010" y="3901846"/>
                <a:ext cx="514318" cy="431585"/>
                <a:chOff x="6368818" y="3867060"/>
                <a:chExt cx="561975" cy="471576"/>
              </a:xfrm>
            </p:grpSpPr>
            <p:sp>
              <p:nvSpPr>
                <p:cNvPr id="227" name="Rectangle 92"/>
                <p:cNvSpPr>
                  <a:spLocks noChangeArrowheads="1"/>
                </p:cNvSpPr>
                <p:nvPr/>
              </p:nvSpPr>
              <p:spPr bwMode="auto">
                <a:xfrm>
                  <a:off x="6368818" y="3867060"/>
                  <a:ext cx="374650" cy="3333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Rectangle 93"/>
                <p:cNvSpPr>
                  <a:spLocks noChangeArrowheads="1"/>
                </p:cNvSpPr>
                <p:nvPr/>
              </p:nvSpPr>
              <p:spPr bwMode="auto">
                <a:xfrm>
                  <a:off x="6391043" y="3893253"/>
                  <a:ext cx="333375"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Rectangle 92"/>
                <p:cNvSpPr>
                  <a:spLocks noChangeArrowheads="1"/>
                </p:cNvSpPr>
                <p:nvPr/>
              </p:nvSpPr>
              <p:spPr bwMode="auto">
                <a:xfrm>
                  <a:off x="6556143" y="4005261"/>
                  <a:ext cx="374650" cy="333375"/>
                </a:xfrm>
                <a:prstGeom prst="rect">
                  <a:avLst/>
                </a:prstGeom>
                <a:solidFill>
                  <a:schemeClr val="accent2"/>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0" name="Rectangle 93"/>
                <p:cNvSpPr>
                  <a:spLocks noChangeArrowheads="1"/>
                </p:cNvSpPr>
                <p:nvPr/>
              </p:nvSpPr>
              <p:spPr bwMode="auto">
                <a:xfrm>
                  <a:off x="6578368" y="4038597"/>
                  <a:ext cx="333375"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062" name="Group 1061"/>
            <p:cNvGrpSpPr/>
            <p:nvPr/>
          </p:nvGrpSpPr>
          <p:grpSpPr>
            <a:xfrm>
              <a:off x="6400890" y="3651648"/>
              <a:ext cx="556692" cy="630957"/>
              <a:chOff x="6336477" y="3878671"/>
              <a:chExt cx="556692" cy="630957"/>
            </a:xfrm>
          </p:grpSpPr>
          <p:sp>
            <p:nvSpPr>
              <p:cNvPr id="1061" name="Freeform 98"/>
              <p:cNvSpPr>
                <a:spLocks noEditPoints="1"/>
              </p:cNvSpPr>
              <p:nvPr/>
            </p:nvSpPr>
            <p:spPr bwMode="auto">
              <a:xfrm>
                <a:off x="6436229" y="3878671"/>
                <a:ext cx="357188" cy="441574"/>
              </a:xfrm>
              <a:custGeom>
                <a:avLst/>
                <a:gdLst>
                  <a:gd name="T0" fmla="*/ 1511 w 1532"/>
                  <a:gd name="T1" fmla="*/ 1322 h 1894"/>
                  <a:gd name="T2" fmla="*/ 1281 w 1532"/>
                  <a:gd name="T3" fmla="*/ 1415 h 1894"/>
                  <a:gd name="T4" fmla="*/ 766 w 1532"/>
                  <a:gd name="T5" fmla="*/ 1470 h 1894"/>
                  <a:gd name="T6" fmla="*/ 250 w 1532"/>
                  <a:gd name="T7" fmla="*/ 1415 h 1894"/>
                  <a:gd name="T8" fmla="*/ 20 w 1532"/>
                  <a:gd name="T9" fmla="*/ 1322 h 1894"/>
                  <a:gd name="T10" fmla="*/ 0 w 1532"/>
                  <a:gd name="T11" fmla="*/ 1307 h 1894"/>
                  <a:gd name="T12" fmla="*/ 0 w 1532"/>
                  <a:gd name="T13" fmla="*/ 1317 h 1894"/>
                  <a:gd name="T14" fmla="*/ 0 w 1532"/>
                  <a:gd name="T15" fmla="*/ 1639 h 1894"/>
                  <a:gd name="T16" fmla="*/ 766 w 1532"/>
                  <a:gd name="T17" fmla="*/ 1894 h 1894"/>
                  <a:gd name="T18" fmla="*/ 1532 w 1532"/>
                  <a:gd name="T19" fmla="*/ 1639 h 1894"/>
                  <a:gd name="T20" fmla="*/ 1532 w 1532"/>
                  <a:gd name="T21" fmla="*/ 1317 h 1894"/>
                  <a:gd name="T22" fmla="*/ 1531 w 1532"/>
                  <a:gd name="T23" fmla="*/ 1307 h 1894"/>
                  <a:gd name="T24" fmla="*/ 1511 w 1532"/>
                  <a:gd name="T25" fmla="*/ 1322 h 1894"/>
                  <a:gd name="T26" fmla="*/ 1511 w 1532"/>
                  <a:gd name="T27" fmla="*/ 791 h 1894"/>
                  <a:gd name="T28" fmla="*/ 1281 w 1532"/>
                  <a:gd name="T29" fmla="*/ 884 h 1894"/>
                  <a:gd name="T30" fmla="*/ 766 w 1532"/>
                  <a:gd name="T31" fmla="*/ 940 h 1894"/>
                  <a:gd name="T32" fmla="*/ 250 w 1532"/>
                  <a:gd name="T33" fmla="*/ 884 h 1894"/>
                  <a:gd name="T34" fmla="*/ 20 w 1532"/>
                  <a:gd name="T35" fmla="*/ 791 h 1894"/>
                  <a:gd name="T36" fmla="*/ 0 w 1532"/>
                  <a:gd name="T37" fmla="*/ 777 h 1894"/>
                  <a:gd name="T38" fmla="*/ 0 w 1532"/>
                  <a:gd name="T39" fmla="*/ 786 h 1894"/>
                  <a:gd name="T40" fmla="*/ 0 w 1532"/>
                  <a:gd name="T41" fmla="*/ 1108 h 1894"/>
                  <a:gd name="T42" fmla="*/ 0 w 1532"/>
                  <a:gd name="T43" fmla="*/ 1118 h 1894"/>
                  <a:gd name="T44" fmla="*/ 18 w 1532"/>
                  <a:gd name="T45" fmla="*/ 1172 h 1894"/>
                  <a:gd name="T46" fmla="*/ 52 w 1532"/>
                  <a:gd name="T47" fmla="*/ 1213 h 1894"/>
                  <a:gd name="T48" fmla="*/ 766 w 1532"/>
                  <a:gd name="T49" fmla="*/ 1364 h 1894"/>
                  <a:gd name="T50" fmla="*/ 1479 w 1532"/>
                  <a:gd name="T51" fmla="*/ 1213 h 1894"/>
                  <a:gd name="T52" fmla="*/ 1513 w 1532"/>
                  <a:gd name="T53" fmla="*/ 1172 h 1894"/>
                  <a:gd name="T54" fmla="*/ 1531 w 1532"/>
                  <a:gd name="T55" fmla="*/ 1118 h 1894"/>
                  <a:gd name="T56" fmla="*/ 1532 w 1532"/>
                  <a:gd name="T57" fmla="*/ 1108 h 1894"/>
                  <a:gd name="T58" fmla="*/ 1532 w 1532"/>
                  <a:gd name="T59" fmla="*/ 786 h 1894"/>
                  <a:gd name="T60" fmla="*/ 1531 w 1532"/>
                  <a:gd name="T61" fmla="*/ 777 h 1894"/>
                  <a:gd name="T62" fmla="*/ 1511 w 1532"/>
                  <a:gd name="T63" fmla="*/ 791 h 1894"/>
                  <a:gd name="T64" fmla="*/ 766 w 1532"/>
                  <a:gd name="T65" fmla="*/ 0 h 1894"/>
                  <a:gd name="T66" fmla="*/ 0 w 1532"/>
                  <a:gd name="T67" fmla="*/ 256 h 1894"/>
                  <a:gd name="T68" fmla="*/ 0 w 1532"/>
                  <a:gd name="T69" fmla="*/ 578 h 1894"/>
                  <a:gd name="T70" fmla="*/ 0 w 1532"/>
                  <a:gd name="T71" fmla="*/ 587 h 1894"/>
                  <a:gd name="T72" fmla="*/ 18 w 1532"/>
                  <a:gd name="T73" fmla="*/ 641 h 1894"/>
                  <a:gd name="T74" fmla="*/ 52 w 1532"/>
                  <a:gd name="T75" fmla="*/ 682 h 1894"/>
                  <a:gd name="T76" fmla="*/ 766 w 1532"/>
                  <a:gd name="T77" fmla="*/ 833 h 1894"/>
                  <a:gd name="T78" fmla="*/ 1479 w 1532"/>
                  <a:gd name="T79" fmla="*/ 682 h 1894"/>
                  <a:gd name="T80" fmla="*/ 1513 w 1532"/>
                  <a:gd name="T81" fmla="*/ 641 h 1894"/>
                  <a:gd name="T82" fmla="*/ 1531 w 1532"/>
                  <a:gd name="T83" fmla="*/ 587 h 1894"/>
                  <a:gd name="T84" fmla="*/ 1532 w 1532"/>
                  <a:gd name="T85" fmla="*/ 578 h 1894"/>
                  <a:gd name="T86" fmla="*/ 1532 w 1532"/>
                  <a:gd name="T87" fmla="*/ 256 h 1894"/>
                  <a:gd name="T88" fmla="*/ 766 w 1532"/>
                  <a:gd name="T89" fmla="*/ 0 h 1894"/>
                  <a:gd name="T90" fmla="*/ 766 w 1532"/>
                  <a:gd name="T91" fmla="*/ 404 h 1894"/>
                  <a:gd name="T92" fmla="*/ 114 w 1532"/>
                  <a:gd name="T93" fmla="*/ 226 h 1894"/>
                  <a:gd name="T94" fmla="*/ 766 w 1532"/>
                  <a:gd name="T95" fmla="*/ 48 h 1894"/>
                  <a:gd name="T96" fmla="*/ 1418 w 1532"/>
                  <a:gd name="T97" fmla="*/ 226 h 1894"/>
                  <a:gd name="T98" fmla="*/ 766 w 1532"/>
                  <a:gd name="T99" fmla="*/ 404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2" h="1894">
                    <a:moveTo>
                      <a:pt x="1511" y="1322"/>
                    </a:moveTo>
                    <a:cubicBezTo>
                      <a:pt x="1455" y="1360"/>
                      <a:pt x="1377" y="1391"/>
                      <a:pt x="1281" y="1415"/>
                    </a:cubicBezTo>
                    <a:cubicBezTo>
                      <a:pt x="1080" y="1465"/>
                      <a:pt x="854" y="1470"/>
                      <a:pt x="766" y="1470"/>
                    </a:cubicBezTo>
                    <a:cubicBezTo>
                      <a:pt x="678" y="1470"/>
                      <a:pt x="451" y="1465"/>
                      <a:pt x="250" y="1415"/>
                    </a:cubicBezTo>
                    <a:cubicBezTo>
                      <a:pt x="154" y="1391"/>
                      <a:pt x="76" y="1360"/>
                      <a:pt x="20" y="1322"/>
                    </a:cubicBezTo>
                    <a:cubicBezTo>
                      <a:pt x="13" y="1317"/>
                      <a:pt x="6" y="1312"/>
                      <a:pt x="0" y="1307"/>
                    </a:cubicBezTo>
                    <a:cubicBezTo>
                      <a:pt x="0" y="1310"/>
                      <a:pt x="0" y="1314"/>
                      <a:pt x="0" y="1317"/>
                    </a:cubicBezTo>
                    <a:cubicBezTo>
                      <a:pt x="0" y="1639"/>
                      <a:pt x="0" y="1639"/>
                      <a:pt x="0" y="1639"/>
                    </a:cubicBezTo>
                    <a:cubicBezTo>
                      <a:pt x="0" y="1840"/>
                      <a:pt x="481" y="1894"/>
                      <a:pt x="766" y="1894"/>
                    </a:cubicBezTo>
                    <a:cubicBezTo>
                      <a:pt x="1050" y="1894"/>
                      <a:pt x="1532" y="1840"/>
                      <a:pt x="1532" y="1639"/>
                    </a:cubicBezTo>
                    <a:cubicBezTo>
                      <a:pt x="1532" y="1317"/>
                      <a:pt x="1532" y="1317"/>
                      <a:pt x="1532" y="1317"/>
                    </a:cubicBezTo>
                    <a:cubicBezTo>
                      <a:pt x="1532" y="1314"/>
                      <a:pt x="1531" y="1310"/>
                      <a:pt x="1531" y="1307"/>
                    </a:cubicBezTo>
                    <a:cubicBezTo>
                      <a:pt x="1525" y="1312"/>
                      <a:pt x="1518" y="1317"/>
                      <a:pt x="1511" y="1322"/>
                    </a:cubicBezTo>
                    <a:close/>
                    <a:moveTo>
                      <a:pt x="1511" y="791"/>
                    </a:moveTo>
                    <a:cubicBezTo>
                      <a:pt x="1455" y="829"/>
                      <a:pt x="1377" y="860"/>
                      <a:pt x="1281" y="884"/>
                    </a:cubicBezTo>
                    <a:cubicBezTo>
                      <a:pt x="1080" y="934"/>
                      <a:pt x="854" y="940"/>
                      <a:pt x="766" y="940"/>
                    </a:cubicBezTo>
                    <a:cubicBezTo>
                      <a:pt x="678" y="940"/>
                      <a:pt x="451" y="934"/>
                      <a:pt x="250" y="884"/>
                    </a:cubicBezTo>
                    <a:cubicBezTo>
                      <a:pt x="154" y="860"/>
                      <a:pt x="76" y="829"/>
                      <a:pt x="20" y="791"/>
                    </a:cubicBezTo>
                    <a:cubicBezTo>
                      <a:pt x="13" y="786"/>
                      <a:pt x="6" y="781"/>
                      <a:pt x="0" y="777"/>
                    </a:cubicBezTo>
                    <a:cubicBezTo>
                      <a:pt x="0" y="780"/>
                      <a:pt x="0" y="783"/>
                      <a:pt x="0" y="786"/>
                    </a:cubicBezTo>
                    <a:cubicBezTo>
                      <a:pt x="0" y="1108"/>
                      <a:pt x="0" y="1108"/>
                      <a:pt x="0" y="1108"/>
                    </a:cubicBezTo>
                    <a:cubicBezTo>
                      <a:pt x="0" y="1112"/>
                      <a:pt x="0" y="1115"/>
                      <a:pt x="0" y="1118"/>
                    </a:cubicBezTo>
                    <a:cubicBezTo>
                      <a:pt x="2" y="1137"/>
                      <a:pt x="8" y="1155"/>
                      <a:pt x="18" y="1172"/>
                    </a:cubicBezTo>
                    <a:cubicBezTo>
                      <a:pt x="26" y="1186"/>
                      <a:pt x="38" y="1200"/>
                      <a:pt x="52" y="1213"/>
                    </a:cubicBezTo>
                    <a:cubicBezTo>
                      <a:pt x="185" y="1329"/>
                      <a:pt x="538" y="1364"/>
                      <a:pt x="766" y="1364"/>
                    </a:cubicBezTo>
                    <a:cubicBezTo>
                      <a:pt x="993" y="1364"/>
                      <a:pt x="1346" y="1329"/>
                      <a:pt x="1479" y="1213"/>
                    </a:cubicBezTo>
                    <a:cubicBezTo>
                      <a:pt x="1493" y="1200"/>
                      <a:pt x="1505" y="1186"/>
                      <a:pt x="1513" y="1172"/>
                    </a:cubicBezTo>
                    <a:cubicBezTo>
                      <a:pt x="1523" y="1155"/>
                      <a:pt x="1530" y="1137"/>
                      <a:pt x="1531" y="1118"/>
                    </a:cubicBezTo>
                    <a:cubicBezTo>
                      <a:pt x="1531" y="1115"/>
                      <a:pt x="1532" y="1112"/>
                      <a:pt x="1532" y="1108"/>
                    </a:cubicBezTo>
                    <a:cubicBezTo>
                      <a:pt x="1532" y="786"/>
                      <a:pt x="1532" y="786"/>
                      <a:pt x="1532" y="786"/>
                    </a:cubicBezTo>
                    <a:cubicBezTo>
                      <a:pt x="1532" y="783"/>
                      <a:pt x="1531" y="780"/>
                      <a:pt x="1531" y="777"/>
                    </a:cubicBezTo>
                    <a:cubicBezTo>
                      <a:pt x="1525" y="781"/>
                      <a:pt x="1518" y="786"/>
                      <a:pt x="1511" y="791"/>
                    </a:cubicBezTo>
                    <a:close/>
                    <a:moveTo>
                      <a:pt x="766" y="0"/>
                    </a:moveTo>
                    <a:cubicBezTo>
                      <a:pt x="481" y="0"/>
                      <a:pt x="0" y="54"/>
                      <a:pt x="0" y="256"/>
                    </a:cubicBezTo>
                    <a:cubicBezTo>
                      <a:pt x="0" y="578"/>
                      <a:pt x="0" y="578"/>
                      <a:pt x="0" y="578"/>
                    </a:cubicBezTo>
                    <a:cubicBezTo>
                      <a:pt x="0" y="581"/>
                      <a:pt x="0" y="584"/>
                      <a:pt x="0" y="587"/>
                    </a:cubicBezTo>
                    <a:cubicBezTo>
                      <a:pt x="2" y="607"/>
                      <a:pt x="8" y="625"/>
                      <a:pt x="18" y="641"/>
                    </a:cubicBezTo>
                    <a:cubicBezTo>
                      <a:pt x="26" y="656"/>
                      <a:pt x="38" y="669"/>
                      <a:pt x="52" y="682"/>
                    </a:cubicBezTo>
                    <a:cubicBezTo>
                      <a:pt x="185" y="799"/>
                      <a:pt x="538" y="833"/>
                      <a:pt x="766" y="833"/>
                    </a:cubicBezTo>
                    <a:cubicBezTo>
                      <a:pt x="993" y="833"/>
                      <a:pt x="1346" y="799"/>
                      <a:pt x="1479" y="682"/>
                    </a:cubicBezTo>
                    <a:cubicBezTo>
                      <a:pt x="1493" y="669"/>
                      <a:pt x="1505" y="656"/>
                      <a:pt x="1513" y="641"/>
                    </a:cubicBezTo>
                    <a:cubicBezTo>
                      <a:pt x="1523" y="625"/>
                      <a:pt x="1530" y="607"/>
                      <a:pt x="1531" y="587"/>
                    </a:cubicBezTo>
                    <a:cubicBezTo>
                      <a:pt x="1531" y="584"/>
                      <a:pt x="1532" y="581"/>
                      <a:pt x="1532" y="578"/>
                    </a:cubicBezTo>
                    <a:cubicBezTo>
                      <a:pt x="1532" y="256"/>
                      <a:pt x="1532" y="256"/>
                      <a:pt x="1532" y="256"/>
                    </a:cubicBezTo>
                    <a:cubicBezTo>
                      <a:pt x="1532" y="54"/>
                      <a:pt x="1050" y="0"/>
                      <a:pt x="766" y="0"/>
                    </a:cubicBezTo>
                    <a:close/>
                    <a:moveTo>
                      <a:pt x="766" y="404"/>
                    </a:moveTo>
                    <a:cubicBezTo>
                      <a:pt x="406" y="404"/>
                      <a:pt x="114" y="324"/>
                      <a:pt x="114" y="226"/>
                    </a:cubicBezTo>
                    <a:cubicBezTo>
                      <a:pt x="114" y="128"/>
                      <a:pt x="406" y="48"/>
                      <a:pt x="766" y="48"/>
                    </a:cubicBezTo>
                    <a:cubicBezTo>
                      <a:pt x="1126" y="48"/>
                      <a:pt x="1418" y="128"/>
                      <a:pt x="1418" y="226"/>
                    </a:cubicBezTo>
                    <a:cubicBezTo>
                      <a:pt x="1418" y="324"/>
                      <a:pt x="1126" y="404"/>
                      <a:pt x="766" y="4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TextBox 234"/>
              <p:cNvSpPr txBox="1"/>
              <p:nvPr/>
            </p:nvSpPr>
            <p:spPr>
              <a:xfrm>
                <a:off x="6336477" y="4355740"/>
                <a:ext cx="556692" cy="153888"/>
              </a:xfrm>
              <a:prstGeom prst="rect">
                <a:avLst/>
              </a:prstGeom>
              <a:noFill/>
            </p:spPr>
            <p:txBody>
              <a:bodyPr wrap="square" lIns="0" tIns="0" rIns="0" bIns="0" rtlCol="0">
                <a:spAutoFit/>
              </a:bodyPr>
              <a:lstStyle/>
              <a:p>
                <a:pPr algn="ctr"/>
                <a:r>
                  <a:rPr lang="en-US" sz="1000" dirty="0">
                    <a:solidFill>
                      <a:schemeClr val="accent2"/>
                    </a:solidFill>
                  </a:rPr>
                  <a:t>Database</a:t>
                </a:r>
              </a:p>
            </p:txBody>
          </p:sp>
        </p:grpSp>
        <p:cxnSp>
          <p:nvCxnSpPr>
            <p:cNvPr id="242" name="Straight Connector 241"/>
            <p:cNvCxnSpPr/>
            <p:nvPr/>
          </p:nvCxnSpPr>
          <p:spPr>
            <a:xfrm>
              <a:off x="3583609" y="4490127"/>
              <a:ext cx="3367454" cy="0"/>
            </a:xfrm>
            <a:prstGeom prst="line">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3871390" y="4538004"/>
              <a:ext cx="2935287" cy="276999"/>
            </a:xfrm>
            <a:prstGeom prst="rect">
              <a:avLst/>
            </a:prstGeom>
            <a:noFill/>
          </p:spPr>
          <p:txBody>
            <a:bodyPr wrap="square" lIns="0" tIns="0" rIns="0" bIns="0" rtlCol="0">
              <a:spAutoFit/>
            </a:bodyPr>
            <a:lstStyle/>
            <a:p>
              <a:pPr algn="ctr"/>
              <a:r>
                <a:rPr lang="en-US" dirty="0">
                  <a:solidFill>
                    <a:schemeClr val="accent1"/>
                  </a:solidFill>
                </a:rPr>
                <a:t>Infrastructure</a:t>
              </a:r>
            </a:p>
          </p:txBody>
        </p:sp>
        <p:grpSp>
          <p:nvGrpSpPr>
            <p:cNvPr id="161" name="Group 160"/>
            <p:cNvGrpSpPr/>
            <p:nvPr/>
          </p:nvGrpSpPr>
          <p:grpSpPr>
            <a:xfrm>
              <a:off x="4491508" y="4866551"/>
              <a:ext cx="570434" cy="630958"/>
              <a:chOff x="4433614" y="5067196"/>
              <a:chExt cx="570434" cy="630958"/>
            </a:xfrm>
          </p:grpSpPr>
          <p:sp>
            <p:nvSpPr>
              <p:cNvPr id="251" name="TextBox 250"/>
              <p:cNvSpPr txBox="1"/>
              <p:nvPr/>
            </p:nvSpPr>
            <p:spPr>
              <a:xfrm>
                <a:off x="4433614" y="5544266"/>
                <a:ext cx="570434" cy="153888"/>
              </a:xfrm>
              <a:prstGeom prst="rect">
                <a:avLst/>
              </a:prstGeom>
              <a:noFill/>
            </p:spPr>
            <p:txBody>
              <a:bodyPr wrap="square" lIns="0" tIns="0" rIns="0" bIns="0" rtlCol="0">
                <a:spAutoFit/>
              </a:bodyPr>
              <a:lstStyle/>
              <a:p>
                <a:pPr algn="ctr"/>
                <a:r>
                  <a:rPr lang="en-US" sz="1000" dirty="0">
                    <a:solidFill>
                      <a:schemeClr val="accent1"/>
                    </a:solidFill>
                  </a:rPr>
                  <a:t>Compute</a:t>
                </a:r>
              </a:p>
            </p:txBody>
          </p:sp>
          <p:grpSp>
            <p:nvGrpSpPr>
              <p:cNvPr id="1077" name="Group 1076"/>
              <p:cNvGrpSpPr/>
              <p:nvPr/>
            </p:nvGrpSpPr>
            <p:grpSpPr>
              <a:xfrm>
                <a:off x="4596268" y="5067196"/>
                <a:ext cx="245126" cy="438041"/>
                <a:chOff x="-4695825" y="2073275"/>
                <a:chExt cx="3689350" cy="6592888"/>
              </a:xfrm>
            </p:grpSpPr>
            <p:sp>
              <p:nvSpPr>
                <p:cNvPr id="1071" name="Freeform 105"/>
                <p:cNvSpPr>
                  <a:spLocks/>
                </p:cNvSpPr>
                <p:nvPr/>
              </p:nvSpPr>
              <p:spPr bwMode="auto">
                <a:xfrm>
                  <a:off x="-4695825" y="2073275"/>
                  <a:ext cx="3689350" cy="6592888"/>
                </a:xfrm>
                <a:custGeom>
                  <a:avLst/>
                  <a:gdLst>
                    <a:gd name="T0" fmla="*/ 913 w 984"/>
                    <a:gd name="T1" fmla="*/ 0 h 1758"/>
                    <a:gd name="T2" fmla="*/ 70 w 984"/>
                    <a:gd name="T3" fmla="*/ 0 h 1758"/>
                    <a:gd name="T4" fmla="*/ 0 w 984"/>
                    <a:gd name="T5" fmla="*/ 70 h 1758"/>
                    <a:gd name="T6" fmla="*/ 0 w 984"/>
                    <a:gd name="T7" fmla="*/ 1688 h 1758"/>
                    <a:gd name="T8" fmla="*/ 70 w 984"/>
                    <a:gd name="T9" fmla="*/ 1758 h 1758"/>
                    <a:gd name="T10" fmla="*/ 913 w 984"/>
                    <a:gd name="T11" fmla="*/ 1758 h 1758"/>
                    <a:gd name="T12" fmla="*/ 984 w 984"/>
                    <a:gd name="T13" fmla="*/ 1688 h 1758"/>
                    <a:gd name="T14" fmla="*/ 984 w 984"/>
                    <a:gd name="T15" fmla="*/ 70 h 1758"/>
                    <a:gd name="T16" fmla="*/ 913 w 984"/>
                    <a:gd name="T17" fmla="*/ 0 h 1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1758">
                      <a:moveTo>
                        <a:pt x="913" y="0"/>
                      </a:moveTo>
                      <a:cubicBezTo>
                        <a:pt x="70" y="0"/>
                        <a:pt x="70" y="0"/>
                        <a:pt x="70" y="0"/>
                      </a:cubicBezTo>
                      <a:cubicBezTo>
                        <a:pt x="31" y="0"/>
                        <a:pt x="0" y="31"/>
                        <a:pt x="0" y="70"/>
                      </a:cubicBezTo>
                      <a:cubicBezTo>
                        <a:pt x="0" y="1688"/>
                        <a:pt x="0" y="1688"/>
                        <a:pt x="0" y="1688"/>
                      </a:cubicBezTo>
                      <a:cubicBezTo>
                        <a:pt x="0" y="1727"/>
                        <a:pt x="31" y="1758"/>
                        <a:pt x="70" y="1758"/>
                      </a:cubicBezTo>
                      <a:cubicBezTo>
                        <a:pt x="913" y="1758"/>
                        <a:pt x="913" y="1758"/>
                        <a:pt x="913" y="1758"/>
                      </a:cubicBezTo>
                      <a:cubicBezTo>
                        <a:pt x="952" y="1758"/>
                        <a:pt x="984" y="1727"/>
                        <a:pt x="984" y="1688"/>
                      </a:cubicBezTo>
                      <a:cubicBezTo>
                        <a:pt x="984" y="70"/>
                        <a:pt x="984" y="70"/>
                        <a:pt x="984" y="70"/>
                      </a:cubicBezTo>
                      <a:cubicBezTo>
                        <a:pt x="984" y="31"/>
                        <a:pt x="952" y="0"/>
                        <a:pt x="91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106"/>
                <p:cNvSpPr>
                  <a:spLocks/>
                </p:cNvSpPr>
                <p:nvPr/>
              </p:nvSpPr>
              <p:spPr bwMode="auto">
                <a:xfrm>
                  <a:off x="-4219575" y="7732713"/>
                  <a:ext cx="2736850" cy="363538"/>
                </a:xfrm>
                <a:custGeom>
                  <a:avLst/>
                  <a:gdLst>
                    <a:gd name="T0" fmla="*/ 681 w 730"/>
                    <a:gd name="T1" fmla="*/ 97 h 97"/>
                    <a:gd name="T2" fmla="*/ 49 w 730"/>
                    <a:gd name="T3" fmla="*/ 97 h 97"/>
                    <a:gd name="T4" fmla="*/ 0 w 730"/>
                    <a:gd name="T5" fmla="*/ 48 h 97"/>
                    <a:gd name="T6" fmla="*/ 49 w 730"/>
                    <a:gd name="T7" fmla="*/ 0 h 97"/>
                    <a:gd name="T8" fmla="*/ 681 w 730"/>
                    <a:gd name="T9" fmla="*/ 0 h 97"/>
                    <a:gd name="T10" fmla="*/ 730 w 730"/>
                    <a:gd name="T11" fmla="*/ 48 h 97"/>
                    <a:gd name="T12" fmla="*/ 681 w 730"/>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730" h="97">
                      <a:moveTo>
                        <a:pt x="681" y="97"/>
                      </a:moveTo>
                      <a:cubicBezTo>
                        <a:pt x="49" y="97"/>
                        <a:pt x="49" y="97"/>
                        <a:pt x="49" y="97"/>
                      </a:cubicBezTo>
                      <a:cubicBezTo>
                        <a:pt x="22" y="97"/>
                        <a:pt x="0" y="75"/>
                        <a:pt x="0" y="48"/>
                      </a:cubicBezTo>
                      <a:cubicBezTo>
                        <a:pt x="0" y="21"/>
                        <a:pt x="22" y="0"/>
                        <a:pt x="49" y="0"/>
                      </a:cubicBezTo>
                      <a:cubicBezTo>
                        <a:pt x="681" y="0"/>
                        <a:pt x="681" y="0"/>
                        <a:pt x="681" y="0"/>
                      </a:cubicBezTo>
                      <a:cubicBezTo>
                        <a:pt x="708" y="0"/>
                        <a:pt x="730" y="21"/>
                        <a:pt x="730" y="48"/>
                      </a:cubicBezTo>
                      <a:cubicBezTo>
                        <a:pt x="730" y="75"/>
                        <a:pt x="708" y="97"/>
                        <a:pt x="681"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107"/>
                <p:cNvSpPr>
                  <a:spLocks/>
                </p:cNvSpPr>
                <p:nvPr/>
              </p:nvSpPr>
              <p:spPr bwMode="auto">
                <a:xfrm>
                  <a:off x="-4219575" y="6904038"/>
                  <a:ext cx="2736850" cy="363538"/>
                </a:xfrm>
                <a:custGeom>
                  <a:avLst/>
                  <a:gdLst>
                    <a:gd name="T0" fmla="*/ 681 w 730"/>
                    <a:gd name="T1" fmla="*/ 97 h 97"/>
                    <a:gd name="T2" fmla="*/ 49 w 730"/>
                    <a:gd name="T3" fmla="*/ 97 h 97"/>
                    <a:gd name="T4" fmla="*/ 0 w 730"/>
                    <a:gd name="T5" fmla="*/ 49 h 97"/>
                    <a:gd name="T6" fmla="*/ 49 w 730"/>
                    <a:gd name="T7" fmla="*/ 0 h 97"/>
                    <a:gd name="T8" fmla="*/ 681 w 730"/>
                    <a:gd name="T9" fmla="*/ 0 h 97"/>
                    <a:gd name="T10" fmla="*/ 730 w 730"/>
                    <a:gd name="T11" fmla="*/ 49 h 97"/>
                    <a:gd name="T12" fmla="*/ 681 w 730"/>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730" h="97">
                      <a:moveTo>
                        <a:pt x="681" y="97"/>
                      </a:moveTo>
                      <a:cubicBezTo>
                        <a:pt x="49" y="97"/>
                        <a:pt x="49" y="97"/>
                        <a:pt x="49" y="97"/>
                      </a:cubicBezTo>
                      <a:cubicBezTo>
                        <a:pt x="22" y="97"/>
                        <a:pt x="0" y="76"/>
                        <a:pt x="0" y="49"/>
                      </a:cubicBezTo>
                      <a:cubicBezTo>
                        <a:pt x="0" y="22"/>
                        <a:pt x="22" y="0"/>
                        <a:pt x="49" y="0"/>
                      </a:cubicBezTo>
                      <a:cubicBezTo>
                        <a:pt x="681" y="0"/>
                        <a:pt x="681" y="0"/>
                        <a:pt x="681" y="0"/>
                      </a:cubicBezTo>
                      <a:cubicBezTo>
                        <a:pt x="708" y="0"/>
                        <a:pt x="730" y="22"/>
                        <a:pt x="730" y="49"/>
                      </a:cubicBezTo>
                      <a:cubicBezTo>
                        <a:pt x="730" y="76"/>
                        <a:pt x="708" y="97"/>
                        <a:pt x="681"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108"/>
                <p:cNvSpPr>
                  <a:spLocks/>
                </p:cNvSpPr>
                <p:nvPr/>
              </p:nvSpPr>
              <p:spPr bwMode="auto">
                <a:xfrm>
                  <a:off x="-4219575" y="6149975"/>
                  <a:ext cx="2736850" cy="366713"/>
                </a:xfrm>
                <a:custGeom>
                  <a:avLst/>
                  <a:gdLst>
                    <a:gd name="T0" fmla="*/ 681 w 730"/>
                    <a:gd name="T1" fmla="*/ 98 h 98"/>
                    <a:gd name="T2" fmla="*/ 49 w 730"/>
                    <a:gd name="T3" fmla="*/ 98 h 98"/>
                    <a:gd name="T4" fmla="*/ 0 w 730"/>
                    <a:gd name="T5" fmla="*/ 49 h 98"/>
                    <a:gd name="T6" fmla="*/ 49 w 730"/>
                    <a:gd name="T7" fmla="*/ 0 h 98"/>
                    <a:gd name="T8" fmla="*/ 681 w 730"/>
                    <a:gd name="T9" fmla="*/ 0 h 98"/>
                    <a:gd name="T10" fmla="*/ 730 w 730"/>
                    <a:gd name="T11" fmla="*/ 49 h 98"/>
                    <a:gd name="T12" fmla="*/ 681 w 730"/>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730" h="98">
                      <a:moveTo>
                        <a:pt x="681" y="98"/>
                      </a:moveTo>
                      <a:cubicBezTo>
                        <a:pt x="49" y="98"/>
                        <a:pt x="49" y="98"/>
                        <a:pt x="49" y="98"/>
                      </a:cubicBezTo>
                      <a:cubicBezTo>
                        <a:pt x="22" y="98"/>
                        <a:pt x="0" y="76"/>
                        <a:pt x="0" y="49"/>
                      </a:cubicBezTo>
                      <a:cubicBezTo>
                        <a:pt x="0" y="22"/>
                        <a:pt x="22" y="0"/>
                        <a:pt x="49" y="0"/>
                      </a:cubicBezTo>
                      <a:cubicBezTo>
                        <a:pt x="681" y="0"/>
                        <a:pt x="681" y="0"/>
                        <a:pt x="681" y="0"/>
                      </a:cubicBezTo>
                      <a:cubicBezTo>
                        <a:pt x="708" y="0"/>
                        <a:pt x="730" y="22"/>
                        <a:pt x="730" y="49"/>
                      </a:cubicBezTo>
                      <a:cubicBezTo>
                        <a:pt x="730" y="76"/>
                        <a:pt x="708" y="98"/>
                        <a:pt x="681"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109"/>
                <p:cNvSpPr>
                  <a:spLocks noChangeArrowheads="1"/>
                </p:cNvSpPr>
                <p:nvPr/>
              </p:nvSpPr>
              <p:spPr bwMode="auto">
                <a:xfrm>
                  <a:off x="-1965325" y="5170488"/>
                  <a:ext cx="482600" cy="4810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0" name="Group 159"/>
            <p:cNvGrpSpPr/>
            <p:nvPr/>
          </p:nvGrpSpPr>
          <p:grpSpPr>
            <a:xfrm>
              <a:off x="5088417" y="4866552"/>
              <a:ext cx="494818" cy="784846"/>
              <a:chOff x="5013286" y="5067197"/>
              <a:chExt cx="494818" cy="784846"/>
            </a:xfrm>
          </p:grpSpPr>
          <p:sp>
            <p:nvSpPr>
              <p:cNvPr id="253" name="TextBox 252"/>
              <p:cNvSpPr txBox="1"/>
              <p:nvPr/>
            </p:nvSpPr>
            <p:spPr>
              <a:xfrm>
                <a:off x="5013286" y="5544266"/>
                <a:ext cx="494818" cy="307777"/>
              </a:xfrm>
              <a:prstGeom prst="rect">
                <a:avLst/>
              </a:prstGeom>
              <a:noFill/>
            </p:spPr>
            <p:txBody>
              <a:bodyPr wrap="square" lIns="0" tIns="0" rIns="0" bIns="0" rtlCol="0">
                <a:spAutoFit/>
              </a:bodyPr>
              <a:lstStyle/>
              <a:p>
                <a:pPr algn="ctr"/>
                <a:r>
                  <a:rPr lang="en-US" sz="1000" dirty="0">
                    <a:solidFill>
                      <a:schemeClr val="accent1"/>
                    </a:solidFill>
                  </a:rPr>
                  <a:t>Block Storage</a:t>
                </a:r>
              </a:p>
            </p:txBody>
          </p:sp>
          <p:sp>
            <p:nvSpPr>
              <p:cNvPr id="1084" name="Freeform 119"/>
              <p:cNvSpPr>
                <a:spLocks noEditPoints="1"/>
              </p:cNvSpPr>
              <p:nvPr/>
            </p:nvSpPr>
            <p:spPr bwMode="auto">
              <a:xfrm>
                <a:off x="5078340" y="5067197"/>
                <a:ext cx="364711" cy="438041"/>
              </a:xfrm>
              <a:custGeom>
                <a:avLst/>
                <a:gdLst>
                  <a:gd name="T0" fmla="*/ 40 w 80"/>
                  <a:gd name="T1" fmla="*/ 32 h 96"/>
                  <a:gd name="T2" fmla="*/ 32 w 80"/>
                  <a:gd name="T3" fmla="*/ 40 h 96"/>
                  <a:gd name="T4" fmla="*/ 40 w 80"/>
                  <a:gd name="T5" fmla="*/ 48 h 96"/>
                  <a:gd name="T6" fmla="*/ 48 w 80"/>
                  <a:gd name="T7" fmla="*/ 40 h 96"/>
                  <a:gd name="T8" fmla="*/ 40 w 80"/>
                  <a:gd name="T9" fmla="*/ 32 h 96"/>
                  <a:gd name="T10" fmla="*/ 38 w 80"/>
                  <a:gd name="T11" fmla="*/ 56 h 96"/>
                  <a:gd name="T12" fmla="*/ 37 w 80"/>
                  <a:gd name="T13" fmla="*/ 56 h 96"/>
                  <a:gd name="T14" fmla="*/ 12 w 80"/>
                  <a:gd name="T15" fmla="*/ 73 h 96"/>
                  <a:gd name="T16" fmla="*/ 8 w 80"/>
                  <a:gd name="T17" fmla="*/ 80 h 96"/>
                  <a:gd name="T18" fmla="*/ 16 w 80"/>
                  <a:gd name="T19" fmla="*/ 88 h 96"/>
                  <a:gd name="T20" fmla="*/ 23 w 80"/>
                  <a:gd name="T21" fmla="*/ 84 h 96"/>
                  <a:gd name="T22" fmla="*/ 40 w 80"/>
                  <a:gd name="T23" fmla="*/ 59 h 96"/>
                  <a:gd name="T24" fmla="*/ 39 w 80"/>
                  <a:gd name="T25" fmla="*/ 57 h 96"/>
                  <a:gd name="T26" fmla="*/ 38 w 80"/>
                  <a:gd name="T27" fmla="*/ 56 h 96"/>
                  <a:gd name="T28" fmla="*/ 76 w 80"/>
                  <a:gd name="T29" fmla="*/ 0 h 96"/>
                  <a:gd name="T30" fmla="*/ 4 w 80"/>
                  <a:gd name="T31" fmla="*/ 0 h 96"/>
                  <a:gd name="T32" fmla="*/ 0 w 80"/>
                  <a:gd name="T33" fmla="*/ 4 h 96"/>
                  <a:gd name="T34" fmla="*/ 0 w 80"/>
                  <a:gd name="T35" fmla="*/ 92 h 96"/>
                  <a:gd name="T36" fmla="*/ 4 w 80"/>
                  <a:gd name="T37" fmla="*/ 96 h 96"/>
                  <a:gd name="T38" fmla="*/ 76 w 80"/>
                  <a:gd name="T39" fmla="*/ 96 h 96"/>
                  <a:gd name="T40" fmla="*/ 80 w 80"/>
                  <a:gd name="T41" fmla="*/ 92 h 96"/>
                  <a:gd name="T42" fmla="*/ 80 w 80"/>
                  <a:gd name="T43" fmla="*/ 4 h 96"/>
                  <a:gd name="T44" fmla="*/ 76 w 80"/>
                  <a:gd name="T45" fmla="*/ 0 h 96"/>
                  <a:gd name="T46" fmla="*/ 4 w 80"/>
                  <a:gd name="T47" fmla="*/ 4 h 96"/>
                  <a:gd name="T48" fmla="*/ 12 w 80"/>
                  <a:gd name="T49" fmla="*/ 4 h 96"/>
                  <a:gd name="T50" fmla="*/ 12 w 80"/>
                  <a:gd name="T51" fmla="*/ 12 h 96"/>
                  <a:gd name="T52" fmla="*/ 4 w 80"/>
                  <a:gd name="T53" fmla="*/ 12 h 96"/>
                  <a:gd name="T54" fmla="*/ 4 w 80"/>
                  <a:gd name="T55" fmla="*/ 4 h 96"/>
                  <a:gd name="T56" fmla="*/ 40 w 80"/>
                  <a:gd name="T57" fmla="*/ 72 h 96"/>
                  <a:gd name="T58" fmla="*/ 37 w 80"/>
                  <a:gd name="T59" fmla="*/ 72 h 96"/>
                  <a:gd name="T60" fmla="*/ 27 w 80"/>
                  <a:gd name="T61" fmla="*/ 86 h 96"/>
                  <a:gd name="T62" fmla="*/ 16 w 80"/>
                  <a:gd name="T63" fmla="*/ 93 h 96"/>
                  <a:gd name="T64" fmla="*/ 3 w 80"/>
                  <a:gd name="T65" fmla="*/ 80 h 96"/>
                  <a:gd name="T66" fmla="*/ 10 w 80"/>
                  <a:gd name="T67" fmla="*/ 69 h 96"/>
                  <a:gd name="T68" fmla="*/ 18 w 80"/>
                  <a:gd name="T69" fmla="*/ 63 h 96"/>
                  <a:gd name="T70" fmla="*/ 8 w 80"/>
                  <a:gd name="T71" fmla="*/ 40 h 96"/>
                  <a:gd name="T72" fmla="*/ 40 w 80"/>
                  <a:gd name="T73" fmla="*/ 8 h 96"/>
                  <a:gd name="T74" fmla="*/ 72 w 80"/>
                  <a:gd name="T75" fmla="*/ 40 h 96"/>
                  <a:gd name="T76" fmla="*/ 40 w 80"/>
                  <a:gd name="T77" fmla="*/ 72 h 96"/>
                  <a:gd name="T78" fmla="*/ 76 w 80"/>
                  <a:gd name="T79" fmla="*/ 92 h 96"/>
                  <a:gd name="T80" fmla="*/ 68 w 80"/>
                  <a:gd name="T81" fmla="*/ 92 h 96"/>
                  <a:gd name="T82" fmla="*/ 68 w 80"/>
                  <a:gd name="T83" fmla="*/ 84 h 96"/>
                  <a:gd name="T84" fmla="*/ 76 w 80"/>
                  <a:gd name="T85" fmla="*/ 84 h 96"/>
                  <a:gd name="T86" fmla="*/ 76 w 80"/>
                  <a:gd name="T87" fmla="*/ 92 h 96"/>
                  <a:gd name="T88" fmla="*/ 76 w 80"/>
                  <a:gd name="T89" fmla="*/ 12 h 96"/>
                  <a:gd name="T90" fmla="*/ 68 w 80"/>
                  <a:gd name="T91" fmla="*/ 12 h 96"/>
                  <a:gd name="T92" fmla="*/ 68 w 80"/>
                  <a:gd name="T93" fmla="*/ 4 h 96"/>
                  <a:gd name="T94" fmla="*/ 76 w 80"/>
                  <a:gd name="T95" fmla="*/ 4 h 96"/>
                  <a:gd name="T96" fmla="*/ 76 w 80"/>
                  <a:gd name="T97"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 h="96">
                    <a:moveTo>
                      <a:pt x="40" y="32"/>
                    </a:moveTo>
                    <a:cubicBezTo>
                      <a:pt x="36" y="32"/>
                      <a:pt x="32" y="36"/>
                      <a:pt x="32" y="40"/>
                    </a:cubicBezTo>
                    <a:cubicBezTo>
                      <a:pt x="32" y="44"/>
                      <a:pt x="36" y="48"/>
                      <a:pt x="40" y="48"/>
                    </a:cubicBezTo>
                    <a:cubicBezTo>
                      <a:pt x="44" y="48"/>
                      <a:pt x="48" y="44"/>
                      <a:pt x="48" y="40"/>
                    </a:cubicBezTo>
                    <a:cubicBezTo>
                      <a:pt x="48" y="36"/>
                      <a:pt x="44" y="32"/>
                      <a:pt x="40" y="32"/>
                    </a:cubicBezTo>
                    <a:close/>
                    <a:moveTo>
                      <a:pt x="38" y="56"/>
                    </a:moveTo>
                    <a:cubicBezTo>
                      <a:pt x="38" y="56"/>
                      <a:pt x="37" y="56"/>
                      <a:pt x="37" y="56"/>
                    </a:cubicBezTo>
                    <a:cubicBezTo>
                      <a:pt x="12" y="73"/>
                      <a:pt x="12" y="73"/>
                      <a:pt x="12" y="73"/>
                    </a:cubicBezTo>
                    <a:cubicBezTo>
                      <a:pt x="10" y="74"/>
                      <a:pt x="8" y="77"/>
                      <a:pt x="8" y="80"/>
                    </a:cubicBezTo>
                    <a:cubicBezTo>
                      <a:pt x="8" y="84"/>
                      <a:pt x="12" y="88"/>
                      <a:pt x="16" y="88"/>
                    </a:cubicBezTo>
                    <a:cubicBezTo>
                      <a:pt x="19" y="88"/>
                      <a:pt x="22" y="86"/>
                      <a:pt x="23" y="84"/>
                    </a:cubicBezTo>
                    <a:cubicBezTo>
                      <a:pt x="40" y="59"/>
                      <a:pt x="40" y="59"/>
                      <a:pt x="40" y="59"/>
                    </a:cubicBezTo>
                    <a:cubicBezTo>
                      <a:pt x="40" y="58"/>
                      <a:pt x="40" y="57"/>
                      <a:pt x="39" y="57"/>
                    </a:cubicBezTo>
                    <a:cubicBezTo>
                      <a:pt x="39" y="56"/>
                      <a:pt x="39" y="56"/>
                      <a:pt x="38" y="56"/>
                    </a:cubicBezTo>
                    <a:close/>
                    <a:moveTo>
                      <a:pt x="76" y="0"/>
                    </a:moveTo>
                    <a:cubicBezTo>
                      <a:pt x="4" y="0"/>
                      <a:pt x="4" y="0"/>
                      <a:pt x="4" y="0"/>
                    </a:cubicBezTo>
                    <a:cubicBezTo>
                      <a:pt x="2" y="0"/>
                      <a:pt x="0" y="2"/>
                      <a:pt x="0" y="4"/>
                    </a:cubicBezTo>
                    <a:cubicBezTo>
                      <a:pt x="0" y="92"/>
                      <a:pt x="0" y="92"/>
                      <a:pt x="0" y="92"/>
                    </a:cubicBezTo>
                    <a:cubicBezTo>
                      <a:pt x="0" y="94"/>
                      <a:pt x="2" y="96"/>
                      <a:pt x="4" y="96"/>
                    </a:cubicBezTo>
                    <a:cubicBezTo>
                      <a:pt x="76" y="96"/>
                      <a:pt x="76" y="96"/>
                      <a:pt x="76" y="96"/>
                    </a:cubicBezTo>
                    <a:cubicBezTo>
                      <a:pt x="78" y="96"/>
                      <a:pt x="80" y="94"/>
                      <a:pt x="80" y="92"/>
                    </a:cubicBezTo>
                    <a:cubicBezTo>
                      <a:pt x="80" y="4"/>
                      <a:pt x="80" y="4"/>
                      <a:pt x="80" y="4"/>
                    </a:cubicBezTo>
                    <a:cubicBezTo>
                      <a:pt x="80" y="2"/>
                      <a:pt x="78" y="0"/>
                      <a:pt x="76" y="0"/>
                    </a:cubicBezTo>
                    <a:close/>
                    <a:moveTo>
                      <a:pt x="4" y="4"/>
                    </a:moveTo>
                    <a:cubicBezTo>
                      <a:pt x="12" y="4"/>
                      <a:pt x="12" y="4"/>
                      <a:pt x="12" y="4"/>
                    </a:cubicBezTo>
                    <a:cubicBezTo>
                      <a:pt x="12" y="12"/>
                      <a:pt x="12" y="12"/>
                      <a:pt x="12" y="12"/>
                    </a:cubicBezTo>
                    <a:cubicBezTo>
                      <a:pt x="4" y="12"/>
                      <a:pt x="4" y="12"/>
                      <a:pt x="4" y="12"/>
                    </a:cubicBezTo>
                    <a:lnTo>
                      <a:pt x="4" y="4"/>
                    </a:lnTo>
                    <a:close/>
                    <a:moveTo>
                      <a:pt x="40" y="72"/>
                    </a:moveTo>
                    <a:cubicBezTo>
                      <a:pt x="39" y="72"/>
                      <a:pt x="38" y="72"/>
                      <a:pt x="37" y="72"/>
                    </a:cubicBezTo>
                    <a:cubicBezTo>
                      <a:pt x="27" y="86"/>
                      <a:pt x="27" y="86"/>
                      <a:pt x="27" y="86"/>
                    </a:cubicBezTo>
                    <a:cubicBezTo>
                      <a:pt x="25" y="90"/>
                      <a:pt x="20" y="93"/>
                      <a:pt x="16" y="93"/>
                    </a:cubicBezTo>
                    <a:cubicBezTo>
                      <a:pt x="9" y="93"/>
                      <a:pt x="3" y="87"/>
                      <a:pt x="3" y="80"/>
                    </a:cubicBezTo>
                    <a:cubicBezTo>
                      <a:pt x="3" y="76"/>
                      <a:pt x="6" y="71"/>
                      <a:pt x="10" y="69"/>
                    </a:cubicBezTo>
                    <a:cubicBezTo>
                      <a:pt x="18" y="63"/>
                      <a:pt x="18" y="63"/>
                      <a:pt x="18" y="63"/>
                    </a:cubicBezTo>
                    <a:cubicBezTo>
                      <a:pt x="12" y="58"/>
                      <a:pt x="8" y="49"/>
                      <a:pt x="8" y="40"/>
                    </a:cubicBezTo>
                    <a:cubicBezTo>
                      <a:pt x="8" y="22"/>
                      <a:pt x="22" y="8"/>
                      <a:pt x="40" y="8"/>
                    </a:cubicBezTo>
                    <a:cubicBezTo>
                      <a:pt x="58" y="8"/>
                      <a:pt x="72" y="22"/>
                      <a:pt x="72" y="40"/>
                    </a:cubicBezTo>
                    <a:cubicBezTo>
                      <a:pt x="72" y="58"/>
                      <a:pt x="58" y="72"/>
                      <a:pt x="40" y="72"/>
                    </a:cubicBezTo>
                    <a:close/>
                    <a:moveTo>
                      <a:pt x="76" y="92"/>
                    </a:moveTo>
                    <a:cubicBezTo>
                      <a:pt x="68" y="92"/>
                      <a:pt x="68" y="92"/>
                      <a:pt x="68" y="92"/>
                    </a:cubicBezTo>
                    <a:cubicBezTo>
                      <a:pt x="68" y="84"/>
                      <a:pt x="68" y="84"/>
                      <a:pt x="68" y="84"/>
                    </a:cubicBezTo>
                    <a:cubicBezTo>
                      <a:pt x="76" y="84"/>
                      <a:pt x="76" y="84"/>
                      <a:pt x="76" y="84"/>
                    </a:cubicBezTo>
                    <a:lnTo>
                      <a:pt x="76" y="92"/>
                    </a:lnTo>
                    <a:close/>
                    <a:moveTo>
                      <a:pt x="76" y="12"/>
                    </a:moveTo>
                    <a:cubicBezTo>
                      <a:pt x="68" y="12"/>
                      <a:pt x="68" y="12"/>
                      <a:pt x="68" y="12"/>
                    </a:cubicBezTo>
                    <a:cubicBezTo>
                      <a:pt x="68" y="4"/>
                      <a:pt x="68" y="4"/>
                      <a:pt x="68" y="4"/>
                    </a:cubicBezTo>
                    <a:cubicBezTo>
                      <a:pt x="76" y="4"/>
                      <a:pt x="76" y="4"/>
                      <a:pt x="76" y="4"/>
                    </a:cubicBezTo>
                    <a:lnTo>
                      <a:pt x="76" y="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2" name="Group 161"/>
            <p:cNvGrpSpPr/>
            <p:nvPr/>
          </p:nvGrpSpPr>
          <p:grpSpPr>
            <a:xfrm>
              <a:off x="5546211" y="4871492"/>
              <a:ext cx="646756" cy="626017"/>
              <a:chOff x="5526417" y="5072137"/>
              <a:chExt cx="646756" cy="626017"/>
            </a:xfrm>
          </p:grpSpPr>
          <p:sp>
            <p:nvSpPr>
              <p:cNvPr id="260" name="TextBox 259"/>
              <p:cNvSpPr txBox="1"/>
              <p:nvPr/>
            </p:nvSpPr>
            <p:spPr>
              <a:xfrm>
                <a:off x="5526417" y="5544266"/>
                <a:ext cx="646756" cy="153888"/>
              </a:xfrm>
              <a:prstGeom prst="rect">
                <a:avLst/>
              </a:prstGeom>
              <a:noFill/>
            </p:spPr>
            <p:txBody>
              <a:bodyPr wrap="square" lIns="0" tIns="0" rIns="0" bIns="0" rtlCol="0">
                <a:spAutoFit/>
              </a:bodyPr>
              <a:lstStyle/>
              <a:p>
                <a:pPr algn="ctr"/>
                <a:r>
                  <a:rPr lang="en-US" sz="1000" dirty="0">
                    <a:solidFill>
                      <a:schemeClr val="accent1"/>
                    </a:solidFill>
                  </a:rPr>
                  <a:t>Network</a:t>
                </a:r>
              </a:p>
            </p:txBody>
          </p:sp>
          <p:sp>
            <p:nvSpPr>
              <p:cNvPr id="1087" name="Freeform 124"/>
              <p:cNvSpPr>
                <a:spLocks noEditPoints="1"/>
              </p:cNvSpPr>
              <p:nvPr/>
            </p:nvSpPr>
            <p:spPr bwMode="auto">
              <a:xfrm>
                <a:off x="5614594" y="5072137"/>
                <a:ext cx="470403" cy="433102"/>
              </a:xfrm>
              <a:custGeom>
                <a:avLst/>
                <a:gdLst>
                  <a:gd name="T0" fmla="*/ 128 w 192"/>
                  <a:gd name="T1" fmla="*/ 105 h 177"/>
                  <a:gd name="T2" fmla="*/ 120 w 192"/>
                  <a:gd name="T3" fmla="*/ 57 h 177"/>
                  <a:gd name="T4" fmla="*/ 112 w 192"/>
                  <a:gd name="T5" fmla="*/ 105 h 177"/>
                  <a:gd name="T6" fmla="*/ 0 w 192"/>
                  <a:gd name="T7" fmla="*/ 121 h 177"/>
                  <a:gd name="T8" fmla="*/ 16 w 192"/>
                  <a:gd name="T9" fmla="*/ 177 h 177"/>
                  <a:gd name="T10" fmla="*/ 192 w 192"/>
                  <a:gd name="T11" fmla="*/ 161 h 177"/>
                  <a:gd name="T12" fmla="*/ 176 w 192"/>
                  <a:gd name="T13" fmla="*/ 105 h 177"/>
                  <a:gd name="T14" fmla="*/ 31 w 192"/>
                  <a:gd name="T15" fmla="*/ 137 h 177"/>
                  <a:gd name="T16" fmla="*/ 49 w 192"/>
                  <a:gd name="T17" fmla="*/ 137 h 177"/>
                  <a:gd name="T18" fmla="*/ 72 w 192"/>
                  <a:gd name="T19" fmla="*/ 146 h 177"/>
                  <a:gd name="T20" fmla="*/ 72 w 192"/>
                  <a:gd name="T21" fmla="*/ 128 h 177"/>
                  <a:gd name="T22" fmla="*/ 72 w 192"/>
                  <a:gd name="T23" fmla="*/ 146 h 177"/>
                  <a:gd name="T24" fmla="*/ 95 w 192"/>
                  <a:gd name="T25" fmla="*/ 137 h 177"/>
                  <a:gd name="T26" fmla="*/ 113 w 192"/>
                  <a:gd name="T27" fmla="*/ 137 h 177"/>
                  <a:gd name="T28" fmla="*/ 152 w 192"/>
                  <a:gd name="T29" fmla="*/ 146 h 177"/>
                  <a:gd name="T30" fmla="*/ 152 w 192"/>
                  <a:gd name="T31" fmla="*/ 128 h 177"/>
                  <a:gd name="T32" fmla="*/ 152 w 192"/>
                  <a:gd name="T33" fmla="*/ 146 h 177"/>
                  <a:gd name="T34" fmla="*/ 141 w 192"/>
                  <a:gd name="T35" fmla="*/ 55 h 177"/>
                  <a:gd name="T36" fmla="*/ 147 w 192"/>
                  <a:gd name="T37" fmla="*/ 66 h 177"/>
                  <a:gd name="T38" fmla="*/ 160 w 192"/>
                  <a:gd name="T39" fmla="*/ 41 h 177"/>
                  <a:gd name="T40" fmla="*/ 143 w 192"/>
                  <a:gd name="T41" fmla="*/ 17 h 177"/>
                  <a:gd name="T42" fmla="*/ 145 w 192"/>
                  <a:gd name="T43" fmla="*/ 41 h 177"/>
                  <a:gd name="T44" fmla="*/ 169 w 192"/>
                  <a:gd name="T45" fmla="*/ 70 h 177"/>
                  <a:gd name="T46" fmla="*/ 175 w 192"/>
                  <a:gd name="T47" fmla="*/ 81 h 177"/>
                  <a:gd name="T48" fmla="*/ 192 w 192"/>
                  <a:gd name="T49" fmla="*/ 41 h 177"/>
                  <a:gd name="T50" fmla="*/ 172 w 192"/>
                  <a:gd name="T51" fmla="*/ 2 h 177"/>
                  <a:gd name="T52" fmla="*/ 177 w 192"/>
                  <a:gd name="T53" fmla="*/ 41 h 177"/>
                  <a:gd name="T54" fmla="*/ 128 w 192"/>
                  <a:gd name="T55" fmla="*/ 41 h 177"/>
                  <a:gd name="T56" fmla="*/ 112 w 192"/>
                  <a:gd name="T57" fmla="*/ 41 h 177"/>
                  <a:gd name="T58" fmla="*/ 97 w 192"/>
                  <a:gd name="T59" fmla="*/ 65 h 177"/>
                  <a:gd name="T60" fmla="*/ 95 w 192"/>
                  <a:gd name="T61" fmla="*/ 41 h 177"/>
                  <a:gd name="T62" fmla="*/ 97 w 192"/>
                  <a:gd name="T63" fmla="*/ 17 h 177"/>
                  <a:gd name="T64" fmla="*/ 87 w 192"/>
                  <a:gd name="T65" fmla="*/ 19 h 177"/>
                  <a:gd name="T66" fmla="*/ 87 w 192"/>
                  <a:gd name="T67" fmla="*/ 63 h 177"/>
                  <a:gd name="T68" fmla="*/ 68 w 192"/>
                  <a:gd name="T69" fmla="*/ 80 h 177"/>
                  <a:gd name="T70" fmla="*/ 63 w 192"/>
                  <a:gd name="T71" fmla="*/ 41 h 177"/>
                  <a:gd name="T72" fmla="*/ 68 w 192"/>
                  <a:gd name="T73" fmla="*/ 2 h 177"/>
                  <a:gd name="T74" fmla="*/ 58 w 192"/>
                  <a:gd name="T75" fmla="*/ 4 h 177"/>
                  <a:gd name="T76" fmla="*/ 58 w 192"/>
                  <a:gd name="T77" fmla="*/ 7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77">
                    <a:moveTo>
                      <a:pt x="176" y="105"/>
                    </a:moveTo>
                    <a:cubicBezTo>
                      <a:pt x="128" y="105"/>
                      <a:pt x="128" y="105"/>
                      <a:pt x="128" y="105"/>
                    </a:cubicBezTo>
                    <a:cubicBezTo>
                      <a:pt x="128" y="65"/>
                      <a:pt x="128" y="65"/>
                      <a:pt x="128" y="65"/>
                    </a:cubicBezTo>
                    <a:cubicBezTo>
                      <a:pt x="128" y="61"/>
                      <a:pt x="124" y="57"/>
                      <a:pt x="120" y="57"/>
                    </a:cubicBezTo>
                    <a:cubicBezTo>
                      <a:pt x="116" y="57"/>
                      <a:pt x="112" y="61"/>
                      <a:pt x="112" y="65"/>
                    </a:cubicBezTo>
                    <a:cubicBezTo>
                      <a:pt x="112" y="105"/>
                      <a:pt x="112" y="105"/>
                      <a:pt x="112" y="105"/>
                    </a:cubicBezTo>
                    <a:cubicBezTo>
                      <a:pt x="16" y="105"/>
                      <a:pt x="16" y="105"/>
                      <a:pt x="16" y="105"/>
                    </a:cubicBezTo>
                    <a:cubicBezTo>
                      <a:pt x="7" y="105"/>
                      <a:pt x="0" y="112"/>
                      <a:pt x="0" y="121"/>
                    </a:cubicBezTo>
                    <a:cubicBezTo>
                      <a:pt x="0" y="161"/>
                      <a:pt x="0" y="161"/>
                      <a:pt x="0" y="161"/>
                    </a:cubicBezTo>
                    <a:cubicBezTo>
                      <a:pt x="0" y="170"/>
                      <a:pt x="7" y="177"/>
                      <a:pt x="16" y="177"/>
                    </a:cubicBezTo>
                    <a:cubicBezTo>
                      <a:pt x="176" y="177"/>
                      <a:pt x="176" y="177"/>
                      <a:pt x="176" y="177"/>
                    </a:cubicBezTo>
                    <a:cubicBezTo>
                      <a:pt x="185" y="177"/>
                      <a:pt x="192" y="170"/>
                      <a:pt x="192" y="161"/>
                    </a:cubicBezTo>
                    <a:cubicBezTo>
                      <a:pt x="192" y="121"/>
                      <a:pt x="192" y="121"/>
                      <a:pt x="192" y="121"/>
                    </a:cubicBezTo>
                    <a:cubicBezTo>
                      <a:pt x="192" y="112"/>
                      <a:pt x="185" y="105"/>
                      <a:pt x="176" y="105"/>
                    </a:cubicBezTo>
                    <a:close/>
                    <a:moveTo>
                      <a:pt x="40" y="146"/>
                    </a:moveTo>
                    <a:cubicBezTo>
                      <a:pt x="35" y="146"/>
                      <a:pt x="31" y="142"/>
                      <a:pt x="31" y="137"/>
                    </a:cubicBezTo>
                    <a:cubicBezTo>
                      <a:pt x="31" y="132"/>
                      <a:pt x="35" y="128"/>
                      <a:pt x="40" y="128"/>
                    </a:cubicBezTo>
                    <a:cubicBezTo>
                      <a:pt x="45" y="128"/>
                      <a:pt x="49" y="132"/>
                      <a:pt x="49" y="137"/>
                    </a:cubicBezTo>
                    <a:cubicBezTo>
                      <a:pt x="49" y="142"/>
                      <a:pt x="45" y="146"/>
                      <a:pt x="40" y="146"/>
                    </a:cubicBezTo>
                    <a:close/>
                    <a:moveTo>
                      <a:pt x="72" y="146"/>
                    </a:moveTo>
                    <a:cubicBezTo>
                      <a:pt x="67" y="146"/>
                      <a:pt x="63" y="142"/>
                      <a:pt x="63" y="137"/>
                    </a:cubicBezTo>
                    <a:cubicBezTo>
                      <a:pt x="63" y="132"/>
                      <a:pt x="67" y="128"/>
                      <a:pt x="72" y="128"/>
                    </a:cubicBezTo>
                    <a:cubicBezTo>
                      <a:pt x="77" y="128"/>
                      <a:pt x="81" y="132"/>
                      <a:pt x="81" y="137"/>
                    </a:cubicBezTo>
                    <a:cubicBezTo>
                      <a:pt x="81" y="142"/>
                      <a:pt x="77" y="146"/>
                      <a:pt x="72" y="146"/>
                    </a:cubicBezTo>
                    <a:close/>
                    <a:moveTo>
                      <a:pt x="104" y="146"/>
                    </a:moveTo>
                    <a:cubicBezTo>
                      <a:pt x="99" y="146"/>
                      <a:pt x="95" y="142"/>
                      <a:pt x="95" y="137"/>
                    </a:cubicBezTo>
                    <a:cubicBezTo>
                      <a:pt x="95" y="132"/>
                      <a:pt x="99" y="128"/>
                      <a:pt x="104" y="128"/>
                    </a:cubicBezTo>
                    <a:cubicBezTo>
                      <a:pt x="109" y="128"/>
                      <a:pt x="113" y="132"/>
                      <a:pt x="113" y="137"/>
                    </a:cubicBezTo>
                    <a:cubicBezTo>
                      <a:pt x="113" y="142"/>
                      <a:pt x="109" y="146"/>
                      <a:pt x="104" y="146"/>
                    </a:cubicBezTo>
                    <a:close/>
                    <a:moveTo>
                      <a:pt x="152" y="146"/>
                    </a:moveTo>
                    <a:cubicBezTo>
                      <a:pt x="147" y="146"/>
                      <a:pt x="143" y="142"/>
                      <a:pt x="143" y="137"/>
                    </a:cubicBezTo>
                    <a:cubicBezTo>
                      <a:pt x="143" y="132"/>
                      <a:pt x="147" y="128"/>
                      <a:pt x="152" y="128"/>
                    </a:cubicBezTo>
                    <a:cubicBezTo>
                      <a:pt x="157" y="128"/>
                      <a:pt x="161" y="132"/>
                      <a:pt x="161" y="137"/>
                    </a:cubicBezTo>
                    <a:cubicBezTo>
                      <a:pt x="161" y="142"/>
                      <a:pt x="157" y="146"/>
                      <a:pt x="152" y="146"/>
                    </a:cubicBezTo>
                    <a:close/>
                    <a:moveTo>
                      <a:pt x="145" y="41"/>
                    </a:moveTo>
                    <a:cubicBezTo>
                      <a:pt x="145" y="46"/>
                      <a:pt x="144" y="51"/>
                      <a:pt x="141" y="55"/>
                    </a:cubicBezTo>
                    <a:cubicBezTo>
                      <a:pt x="139" y="58"/>
                      <a:pt x="140" y="63"/>
                      <a:pt x="143" y="65"/>
                    </a:cubicBezTo>
                    <a:cubicBezTo>
                      <a:pt x="144" y="66"/>
                      <a:pt x="146" y="66"/>
                      <a:pt x="147" y="66"/>
                    </a:cubicBezTo>
                    <a:cubicBezTo>
                      <a:pt x="150" y="66"/>
                      <a:pt x="152" y="65"/>
                      <a:pt x="153" y="63"/>
                    </a:cubicBezTo>
                    <a:cubicBezTo>
                      <a:pt x="158" y="57"/>
                      <a:pt x="160" y="49"/>
                      <a:pt x="160" y="41"/>
                    </a:cubicBezTo>
                    <a:cubicBezTo>
                      <a:pt x="160" y="33"/>
                      <a:pt x="158" y="25"/>
                      <a:pt x="153" y="19"/>
                    </a:cubicBezTo>
                    <a:cubicBezTo>
                      <a:pt x="151" y="15"/>
                      <a:pt x="146" y="15"/>
                      <a:pt x="143" y="17"/>
                    </a:cubicBezTo>
                    <a:cubicBezTo>
                      <a:pt x="140" y="19"/>
                      <a:pt x="139" y="24"/>
                      <a:pt x="141" y="27"/>
                    </a:cubicBezTo>
                    <a:cubicBezTo>
                      <a:pt x="144" y="31"/>
                      <a:pt x="145" y="36"/>
                      <a:pt x="145" y="41"/>
                    </a:cubicBezTo>
                    <a:close/>
                    <a:moveTo>
                      <a:pt x="177" y="41"/>
                    </a:moveTo>
                    <a:cubicBezTo>
                      <a:pt x="177" y="51"/>
                      <a:pt x="174" y="61"/>
                      <a:pt x="169" y="70"/>
                    </a:cubicBezTo>
                    <a:cubicBezTo>
                      <a:pt x="167" y="74"/>
                      <a:pt x="168" y="78"/>
                      <a:pt x="172" y="80"/>
                    </a:cubicBezTo>
                    <a:cubicBezTo>
                      <a:pt x="173" y="81"/>
                      <a:pt x="174" y="81"/>
                      <a:pt x="175" y="81"/>
                    </a:cubicBezTo>
                    <a:cubicBezTo>
                      <a:pt x="178" y="81"/>
                      <a:pt x="181" y="80"/>
                      <a:pt x="182" y="78"/>
                    </a:cubicBezTo>
                    <a:cubicBezTo>
                      <a:pt x="189" y="67"/>
                      <a:pt x="192" y="54"/>
                      <a:pt x="192" y="41"/>
                    </a:cubicBezTo>
                    <a:cubicBezTo>
                      <a:pt x="192" y="28"/>
                      <a:pt x="189" y="15"/>
                      <a:pt x="182" y="4"/>
                    </a:cubicBezTo>
                    <a:cubicBezTo>
                      <a:pt x="180" y="1"/>
                      <a:pt x="175" y="0"/>
                      <a:pt x="172" y="2"/>
                    </a:cubicBezTo>
                    <a:cubicBezTo>
                      <a:pt x="168" y="4"/>
                      <a:pt x="167" y="8"/>
                      <a:pt x="169" y="12"/>
                    </a:cubicBezTo>
                    <a:cubicBezTo>
                      <a:pt x="174" y="21"/>
                      <a:pt x="177" y="31"/>
                      <a:pt x="177" y="41"/>
                    </a:cubicBezTo>
                    <a:close/>
                    <a:moveTo>
                      <a:pt x="120" y="49"/>
                    </a:moveTo>
                    <a:cubicBezTo>
                      <a:pt x="124" y="49"/>
                      <a:pt x="128" y="45"/>
                      <a:pt x="128" y="41"/>
                    </a:cubicBezTo>
                    <a:cubicBezTo>
                      <a:pt x="128" y="37"/>
                      <a:pt x="124" y="33"/>
                      <a:pt x="120" y="33"/>
                    </a:cubicBezTo>
                    <a:cubicBezTo>
                      <a:pt x="116" y="33"/>
                      <a:pt x="112" y="37"/>
                      <a:pt x="112" y="41"/>
                    </a:cubicBezTo>
                    <a:cubicBezTo>
                      <a:pt x="112" y="45"/>
                      <a:pt x="116" y="49"/>
                      <a:pt x="120" y="49"/>
                    </a:cubicBezTo>
                    <a:close/>
                    <a:moveTo>
                      <a:pt x="97" y="65"/>
                    </a:moveTo>
                    <a:cubicBezTo>
                      <a:pt x="100" y="63"/>
                      <a:pt x="101" y="58"/>
                      <a:pt x="99" y="55"/>
                    </a:cubicBezTo>
                    <a:cubicBezTo>
                      <a:pt x="96" y="51"/>
                      <a:pt x="95" y="46"/>
                      <a:pt x="95" y="41"/>
                    </a:cubicBezTo>
                    <a:cubicBezTo>
                      <a:pt x="95" y="36"/>
                      <a:pt x="96" y="31"/>
                      <a:pt x="99" y="27"/>
                    </a:cubicBezTo>
                    <a:cubicBezTo>
                      <a:pt x="101" y="24"/>
                      <a:pt x="100" y="19"/>
                      <a:pt x="97" y="17"/>
                    </a:cubicBezTo>
                    <a:cubicBezTo>
                      <a:pt x="96" y="16"/>
                      <a:pt x="94" y="16"/>
                      <a:pt x="93" y="16"/>
                    </a:cubicBezTo>
                    <a:cubicBezTo>
                      <a:pt x="90" y="16"/>
                      <a:pt x="88" y="17"/>
                      <a:pt x="87" y="19"/>
                    </a:cubicBezTo>
                    <a:cubicBezTo>
                      <a:pt x="82" y="25"/>
                      <a:pt x="80" y="33"/>
                      <a:pt x="80" y="41"/>
                    </a:cubicBezTo>
                    <a:cubicBezTo>
                      <a:pt x="80" y="49"/>
                      <a:pt x="82" y="56"/>
                      <a:pt x="87" y="63"/>
                    </a:cubicBezTo>
                    <a:cubicBezTo>
                      <a:pt x="89" y="66"/>
                      <a:pt x="94" y="67"/>
                      <a:pt x="97" y="65"/>
                    </a:cubicBezTo>
                    <a:close/>
                    <a:moveTo>
                      <a:pt x="68" y="80"/>
                    </a:moveTo>
                    <a:cubicBezTo>
                      <a:pt x="72" y="78"/>
                      <a:pt x="73" y="74"/>
                      <a:pt x="71" y="70"/>
                    </a:cubicBezTo>
                    <a:cubicBezTo>
                      <a:pt x="66" y="61"/>
                      <a:pt x="63" y="51"/>
                      <a:pt x="63" y="41"/>
                    </a:cubicBezTo>
                    <a:cubicBezTo>
                      <a:pt x="63" y="31"/>
                      <a:pt x="66" y="21"/>
                      <a:pt x="71" y="12"/>
                    </a:cubicBezTo>
                    <a:cubicBezTo>
                      <a:pt x="73" y="8"/>
                      <a:pt x="72" y="4"/>
                      <a:pt x="68" y="2"/>
                    </a:cubicBezTo>
                    <a:cubicBezTo>
                      <a:pt x="67" y="1"/>
                      <a:pt x="66" y="1"/>
                      <a:pt x="65" y="1"/>
                    </a:cubicBezTo>
                    <a:cubicBezTo>
                      <a:pt x="62" y="1"/>
                      <a:pt x="59" y="2"/>
                      <a:pt x="58" y="4"/>
                    </a:cubicBezTo>
                    <a:cubicBezTo>
                      <a:pt x="51" y="15"/>
                      <a:pt x="48" y="28"/>
                      <a:pt x="48" y="41"/>
                    </a:cubicBezTo>
                    <a:cubicBezTo>
                      <a:pt x="48" y="54"/>
                      <a:pt x="51" y="67"/>
                      <a:pt x="58" y="78"/>
                    </a:cubicBezTo>
                    <a:cubicBezTo>
                      <a:pt x="60" y="81"/>
                      <a:pt x="65" y="82"/>
                      <a:pt x="68" y="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2172201" y="3963455"/>
              <a:ext cx="1150878" cy="553998"/>
            </a:xfrm>
            <a:prstGeom prst="rect">
              <a:avLst/>
            </a:prstGeom>
            <a:noFill/>
          </p:spPr>
          <p:txBody>
            <a:bodyPr wrap="square" lIns="0" tIns="0" rIns="0" bIns="0" rtlCol="0">
              <a:spAutoFit/>
            </a:bodyPr>
            <a:lstStyle/>
            <a:p>
              <a:pPr algn="ctr"/>
              <a:r>
                <a:rPr lang="en-US" dirty="0">
                  <a:solidFill>
                    <a:schemeClr val="accent5"/>
                  </a:solidFill>
                </a:rPr>
                <a:t>Cloud </a:t>
              </a:r>
              <a:br>
                <a:rPr lang="en-US" dirty="0">
                  <a:solidFill>
                    <a:schemeClr val="accent5"/>
                  </a:solidFill>
                </a:rPr>
              </a:br>
              <a:r>
                <a:rPr lang="en-US" dirty="0">
                  <a:solidFill>
                    <a:schemeClr val="accent5"/>
                  </a:solidFill>
                </a:rPr>
                <a:t>Computing</a:t>
              </a:r>
            </a:p>
          </p:txBody>
        </p:sp>
      </p:grpSp>
      <p:grpSp>
        <p:nvGrpSpPr>
          <p:cNvPr id="20" name="Group 19"/>
          <p:cNvGrpSpPr/>
          <p:nvPr/>
        </p:nvGrpSpPr>
        <p:grpSpPr>
          <a:xfrm>
            <a:off x="3439033" y="5824407"/>
            <a:ext cx="1047096" cy="356827"/>
            <a:chOff x="2728086" y="5852982"/>
            <a:chExt cx="1047096" cy="356827"/>
          </a:xfrm>
        </p:grpSpPr>
        <p:grpSp>
          <p:nvGrpSpPr>
            <p:cNvPr id="104" name="Group 103"/>
            <p:cNvGrpSpPr/>
            <p:nvPr/>
          </p:nvGrpSpPr>
          <p:grpSpPr>
            <a:xfrm>
              <a:off x="3189394" y="5852982"/>
              <a:ext cx="585788" cy="356827"/>
              <a:chOff x="-3652838" y="2339975"/>
              <a:chExt cx="3578225" cy="2179638"/>
            </a:xfrm>
            <a:solidFill>
              <a:schemeClr val="bg1"/>
            </a:solidFill>
          </p:grpSpPr>
          <p:sp>
            <p:nvSpPr>
              <p:cNvPr id="105" name="Freeform 6"/>
              <p:cNvSpPr>
                <a:spLocks noEditPoints="1"/>
              </p:cNvSpPr>
              <p:nvPr/>
            </p:nvSpPr>
            <p:spPr bwMode="auto">
              <a:xfrm>
                <a:off x="-3306763" y="2339975"/>
                <a:ext cx="2887663" cy="1898650"/>
              </a:xfrm>
              <a:custGeom>
                <a:avLst/>
                <a:gdLst>
                  <a:gd name="T0" fmla="*/ 24 w 770"/>
                  <a:gd name="T1" fmla="*/ 506 h 506"/>
                  <a:gd name="T2" fmla="*/ 746 w 770"/>
                  <a:gd name="T3" fmla="*/ 506 h 506"/>
                  <a:gd name="T4" fmla="*/ 770 w 770"/>
                  <a:gd name="T5" fmla="*/ 482 h 506"/>
                  <a:gd name="T6" fmla="*/ 770 w 770"/>
                  <a:gd name="T7" fmla="*/ 24 h 506"/>
                  <a:gd name="T8" fmla="*/ 746 w 770"/>
                  <a:gd name="T9" fmla="*/ 0 h 506"/>
                  <a:gd name="T10" fmla="*/ 24 w 770"/>
                  <a:gd name="T11" fmla="*/ 0 h 506"/>
                  <a:gd name="T12" fmla="*/ 0 w 770"/>
                  <a:gd name="T13" fmla="*/ 24 h 506"/>
                  <a:gd name="T14" fmla="*/ 0 w 770"/>
                  <a:gd name="T15" fmla="*/ 482 h 506"/>
                  <a:gd name="T16" fmla="*/ 24 w 770"/>
                  <a:gd name="T17" fmla="*/ 506 h 506"/>
                  <a:gd name="T18" fmla="*/ 40 w 770"/>
                  <a:gd name="T19" fmla="*/ 40 h 506"/>
                  <a:gd name="T20" fmla="*/ 730 w 770"/>
                  <a:gd name="T21" fmla="*/ 40 h 506"/>
                  <a:gd name="T22" fmla="*/ 730 w 770"/>
                  <a:gd name="T23" fmla="*/ 466 h 506"/>
                  <a:gd name="T24" fmla="*/ 40 w 770"/>
                  <a:gd name="T25" fmla="*/ 466 h 506"/>
                  <a:gd name="T26" fmla="*/ 40 w 770"/>
                  <a:gd name="T27" fmla="*/ 4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0" h="506">
                    <a:moveTo>
                      <a:pt x="24" y="506"/>
                    </a:moveTo>
                    <a:cubicBezTo>
                      <a:pt x="746" y="506"/>
                      <a:pt x="746" y="506"/>
                      <a:pt x="746" y="506"/>
                    </a:cubicBezTo>
                    <a:cubicBezTo>
                      <a:pt x="759" y="506"/>
                      <a:pt x="770" y="496"/>
                      <a:pt x="770" y="482"/>
                    </a:cubicBezTo>
                    <a:cubicBezTo>
                      <a:pt x="770" y="24"/>
                      <a:pt x="770" y="24"/>
                      <a:pt x="770" y="24"/>
                    </a:cubicBezTo>
                    <a:cubicBezTo>
                      <a:pt x="770" y="11"/>
                      <a:pt x="759" y="0"/>
                      <a:pt x="746" y="0"/>
                    </a:cubicBezTo>
                    <a:cubicBezTo>
                      <a:pt x="24" y="0"/>
                      <a:pt x="24" y="0"/>
                      <a:pt x="24" y="0"/>
                    </a:cubicBezTo>
                    <a:cubicBezTo>
                      <a:pt x="11" y="0"/>
                      <a:pt x="0" y="11"/>
                      <a:pt x="0" y="24"/>
                    </a:cubicBezTo>
                    <a:cubicBezTo>
                      <a:pt x="0" y="482"/>
                      <a:pt x="0" y="482"/>
                      <a:pt x="0" y="482"/>
                    </a:cubicBezTo>
                    <a:cubicBezTo>
                      <a:pt x="0" y="496"/>
                      <a:pt x="11" y="506"/>
                      <a:pt x="24" y="506"/>
                    </a:cubicBezTo>
                    <a:close/>
                    <a:moveTo>
                      <a:pt x="40" y="40"/>
                    </a:moveTo>
                    <a:cubicBezTo>
                      <a:pt x="730" y="40"/>
                      <a:pt x="730" y="40"/>
                      <a:pt x="730" y="40"/>
                    </a:cubicBezTo>
                    <a:cubicBezTo>
                      <a:pt x="730" y="466"/>
                      <a:pt x="730" y="466"/>
                      <a:pt x="730" y="466"/>
                    </a:cubicBezTo>
                    <a:cubicBezTo>
                      <a:pt x="40" y="466"/>
                      <a:pt x="40" y="466"/>
                      <a:pt x="40" y="466"/>
                    </a:cubicBezTo>
                    <a:lnTo>
                      <a:pt x="4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7"/>
              <p:cNvSpPr>
                <a:spLocks/>
              </p:cNvSpPr>
              <p:nvPr/>
            </p:nvSpPr>
            <p:spPr bwMode="auto">
              <a:xfrm>
                <a:off x="-3652838" y="4340225"/>
                <a:ext cx="3578225" cy="179388"/>
              </a:xfrm>
              <a:custGeom>
                <a:avLst/>
                <a:gdLst>
                  <a:gd name="T0" fmla="*/ 946 w 954"/>
                  <a:gd name="T1" fmla="*/ 0 h 48"/>
                  <a:gd name="T2" fmla="*/ 531 w 954"/>
                  <a:gd name="T3" fmla="*/ 0 h 48"/>
                  <a:gd name="T4" fmla="*/ 531 w 954"/>
                  <a:gd name="T5" fmla="*/ 1 h 48"/>
                  <a:gd name="T6" fmla="*/ 515 w 954"/>
                  <a:gd name="T7" fmla="*/ 15 h 48"/>
                  <a:gd name="T8" fmla="*/ 439 w 954"/>
                  <a:gd name="T9" fmla="*/ 15 h 48"/>
                  <a:gd name="T10" fmla="*/ 423 w 954"/>
                  <a:gd name="T11" fmla="*/ 1 h 48"/>
                  <a:gd name="T12" fmla="*/ 423 w 954"/>
                  <a:gd name="T13" fmla="*/ 0 h 48"/>
                  <a:gd name="T14" fmla="*/ 8 w 954"/>
                  <a:gd name="T15" fmla="*/ 0 h 48"/>
                  <a:gd name="T16" fmla="*/ 0 w 954"/>
                  <a:gd name="T17" fmla="*/ 8 h 48"/>
                  <a:gd name="T18" fmla="*/ 0 w 954"/>
                  <a:gd name="T19" fmla="*/ 40 h 48"/>
                  <a:gd name="T20" fmla="*/ 8 w 954"/>
                  <a:gd name="T21" fmla="*/ 48 h 48"/>
                  <a:gd name="T22" fmla="*/ 946 w 954"/>
                  <a:gd name="T23" fmla="*/ 48 h 48"/>
                  <a:gd name="T24" fmla="*/ 954 w 954"/>
                  <a:gd name="T25" fmla="*/ 40 h 48"/>
                  <a:gd name="T26" fmla="*/ 954 w 954"/>
                  <a:gd name="T27" fmla="*/ 8 h 48"/>
                  <a:gd name="T28" fmla="*/ 946 w 95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4" h="48">
                    <a:moveTo>
                      <a:pt x="946" y="0"/>
                    </a:moveTo>
                    <a:cubicBezTo>
                      <a:pt x="531" y="0"/>
                      <a:pt x="531" y="0"/>
                      <a:pt x="531" y="0"/>
                    </a:cubicBezTo>
                    <a:cubicBezTo>
                      <a:pt x="531" y="0"/>
                      <a:pt x="531" y="0"/>
                      <a:pt x="531" y="1"/>
                    </a:cubicBezTo>
                    <a:cubicBezTo>
                      <a:pt x="531" y="9"/>
                      <a:pt x="524" y="15"/>
                      <a:pt x="515" y="15"/>
                    </a:cubicBezTo>
                    <a:cubicBezTo>
                      <a:pt x="439" y="15"/>
                      <a:pt x="439" y="15"/>
                      <a:pt x="439" y="15"/>
                    </a:cubicBezTo>
                    <a:cubicBezTo>
                      <a:pt x="430" y="15"/>
                      <a:pt x="423" y="9"/>
                      <a:pt x="423" y="1"/>
                    </a:cubicBezTo>
                    <a:cubicBezTo>
                      <a:pt x="423" y="0"/>
                      <a:pt x="423" y="0"/>
                      <a:pt x="423" y="0"/>
                    </a:cubicBezTo>
                    <a:cubicBezTo>
                      <a:pt x="8" y="0"/>
                      <a:pt x="8" y="0"/>
                      <a:pt x="8" y="0"/>
                    </a:cubicBezTo>
                    <a:cubicBezTo>
                      <a:pt x="4" y="0"/>
                      <a:pt x="0" y="3"/>
                      <a:pt x="0" y="8"/>
                    </a:cubicBezTo>
                    <a:cubicBezTo>
                      <a:pt x="0" y="40"/>
                      <a:pt x="0" y="40"/>
                      <a:pt x="0" y="40"/>
                    </a:cubicBezTo>
                    <a:cubicBezTo>
                      <a:pt x="0" y="45"/>
                      <a:pt x="4" y="48"/>
                      <a:pt x="8" y="48"/>
                    </a:cubicBezTo>
                    <a:cubicBezTo>
                      <a:pt x="946" y="48"/>
                      <a:pt x="946" y="48"/>
                      <a:pt x="946" y="48"/>
                    </a:cubicBezTo>
                    <a:cubicBezTo>
                      <a:pt x="950" y="48"/>
                      <a:pt x="954" y="45"/>
                      <a:pt x="954" y="40"/>
                    </a:cubicBezTo>
                    <a:cubicBezTo>
                      <a:pt x="954" y="8"/>
                      <a:pt x="954" y="8"/>
                      <a:pt x="954" y="8"/>
                    </a:cubicBezTo>
                    <a:cubicBezTo>
                      <a:pt x="954" y="3"/>
                      <a:pt x="950" y="0"/>
                      <a:pt x="9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TextBox 107"/>
            <p:cNvSpPr txBox="1"/>
            <p:nvPr/>
          </p:nvSpPr>
          <p:spPr>
            <a:xfrm>
              <a:off x="2728086" y="5954451"/>
              <a:ext cx="646756" cy="153888"/>
            </a:xfrm>
            <a:prstGeom prst="rect">
              <a:avLst/>
            </a:prstGeom>
            <a:noFill/>
          </p:spPr>
          <p:txBody>
            <a:bodyPr wrap="square" lIns="0" tIns="0" rIns="0" bIns="0" rtlCol="0">
              <a:spAutoFit/>
            </a:bodyPr>
            <a:lstStyle/>
            <a:p>
              <a:r>
                <a:rPr lang="en-US" sz="1000" dirty="0">
                  <a:solidFill>
                    <a:schemeClr val="bg1"/>
                  </a:solidFill>
                </a:rPr>
                <a:t>Laptops</a:t>
              </a:r>
            </a:p>
          </p:txBody>
        </p:sp>
      </p:grpSp>
      <p:grpSp>
        <p:nvGrpSpPr>
          <p:cNvPr id="15" name="Group 14"/>
          <p:cNvGrpSpPr/>
          <p:nvPr/>
        </p:nvGrpSpPr>
        <p:grpSpPr>
          <a:xfrm>
            <a:off x="6075657" y="5819634"/>
            <a:ext cx="1151335" cy="366373"/>
            <a:chOff x="6930333" y="5848209"/>
            <a:chExt cx="1151335" cy="366373"/>
          </a:xfrm>
        </p:grpSpPr>
        <p:sp>
          <p:nvSpPr>
            <p:cNvPr id="109" name="TextBox 108"/>
            <p:cNvSpPr txBox="1"/>
            <p:nvPr/>
          </p:nvSpPr>
          <p:spPr>
            <a:xfrm>
              <a:off x="7434912" y="5954451"/>
              <a:ext cx="646756" cy="153888"/>
            </a:xfrm>
            <a:prstGeom prst="rect">
              <a:avLst/>
            </a:prstGeom>
            <a:noFill/>
          </p:spPr>
          <p:txBody>
            <a:bodyPr wrap="square" lIns="0" tIns="0" rIns="0" bIns="0" rtlCol="0">
              <a:spAutoFit/>
            </a:bodyPr>
            <a:lstStyle/>
            <a:p>
              <a:r>
                <a:rPr lang="en-US" sz="1000" dirty="0">
                  <a:solidFill>
                    <a:schemeClr val="bg1"/>
                  </a:solidFill>
                </a:rPr>
                <a:t>Desktops</a:t>
              </a:r>
            </a:p>
          </p:txBody>
        </p:sp>
        <p:grpSp>
          <p:nvGrpSpPr>
            <p:cNvPr id="112" name="Group 111"/>
            <p:cNvGrpSpPr/>
            <p:nvPr/>
          </p:nvGrpSpPr>
          <p:grpSpPr>
            <a:xfrm>
              <a:off x="6930333" y="5848209"/>
              <a:ext cx="447254" cy="366373"/>
              <a:chOff x="-8542338" y="-541338"/>
              <a:chExt cx="3827463" cy="3135313"/>
            </a:xfrm>
            <a:solidFill>
              <a:schemeClr val="bg1"/>
            </a:solidFill>
          </p:grpSpPr>
          <p:sp>
            <p:nvSpPr>
              <p:cNvPr id="113" name="Freeform 12"/>
              <p:cNvSpPr>
                <a:spLocks noEditPoints="1"/>
              </p:cNvSpPr>
              <p:nvPr/>
            </p:nvSpPr>
            <p:spPr bwMode="auto">
              <a:xfrm>
                <a:off x="-8542338" y="-541338"/>
                <a:ext cx="3827463" cy="2617788"/>
              </a:xfrm>
              <a:custGeom>
                <a:avLst/>
                <a:gdLst>
                  <a:gd name="T0" fmla="*/ 989 w 1021"/>
                  <a:gd name="T1" fmla="*/ 0 h 698"/>
                  <a:gd name="T2" fmla="*/ 32 w 1021"/>
                  <a:gd name="T3" fmla="*/ 0 h 698"/>
                  <a:gd name="T4" fmla="*/ 0 w 1021"/>
                  <a:gd name="T5" fmla="*/ 32 h 698"/>
                  <a:gd name="T6" fmla="*/ 0 w 1021"/>
                  <a:gd name="T7" fmla="*/ 666 h 698"/>
                  <a:gd name="T8" fmla="*/ 32 w 1021"/>
                  <a:gd name="T9" fmla="*/ 698 h 698"/>
                  <a:gd name="T10" fmla="*/ 989 w 1021"/>
                  <a:gd name="T11" fmla="*/ 698 h 698"/>
                  <a:gd name="T12" fmla="*/ 1021 w 1021"/>
                  <a:gd name="T13" fmla="*/ 666 h 698"/>
                  <a:gd name="T14" fmla="*/ 1021 w 1021"/>
                  <a:gd name="T15" fmla="*/ 32 h 698"/>
                  <a:gd name="T16" fmla="*/ 989 w 1021"/>
                  <a:gd name="T17" fmla="*/ 0 h 698"/>
                  <a:gd name="T18" fmla="*/ 973 w 1021"/>
                  <a:gd name="T19" fmla="*/ 48 h 698"/>
                  <a:gd name="T20" fmla="*/ 973 w 1021"/>
                  <a:gd name="T21" fmla="*/ 578 h 698"/>
                  <a:gd name="T22" fmla="*/ 48 w 1021"/>
                  <a:gd name="T23" fmla="*/ 578 h 698"/>
                  <a:gd name="T24" fmla="*/ 48 w 1021"/>
                  <a:gd name="T25" fmla="*/ 48 h 698"/>
                  <a:gd name="T26" fmla="*/ 973 w 1021"/>
                  <a:gd name="T27" fmla="*/ 4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698">
                    <a:moveTo>
                      <a:pt x="989" y="0"/>
                    </a:moveTo>
                    <a:cubicBezTo>
                      <a:pt x="32" y="0"/>
                      <a:pt x="32" y="0"/>
                      <a:pt x="32" y="0"/>
                    </a:cubicBezTo>
                    <a:cubicBezTo>
                      <a:pt x="15" y="0"/>
                      <a:pt x="0" y="14"/>
                      <a:pt x="0" y="32"/>
                    </a:cubicBezTo>
                    <a:cubicBezTo>
                      <a:pt x="0" y="666"/>
                      <a:pt x="0" y="666"/>
                      <a:pt x="0" y="666"/>
                    </a:cubicBezTo>
                    <a:cubicBezTo>
                      <a:pt x="0" y="684"/>
                      <a:pt x="15" y="698"/>
                      <a:pt x="32" y="698"/>
                    </a:cubicBezTo>
                    <a:cubicBezTo>
                      <a:pt x="989" y="698"/>
                      <a:pt x="989" y="698"/>
                      <a:pt x="989" y="698"/>
                    </a:cubicBezTo>
                    <a:cubicBezTo>
                      <a:pt x="1007" y="698"/>
                      <a:pt x="1021" y="684"/>
                      <a:pt x="1021" y="666"/>
                    </a:cubicBezTo>
                    <a:cubicBezTo>
                      <a:pt x="1021" y="32"/>
                      <a:pt x="1021" y="32"/>
                      <a:pt x="1021" y="32"/>
                    </a:cubicBezTo>
                    <a:cubicBezTo>
                      <a:pt x="1021" y="14"/>
                      <a:pt x="1007" y="0"/>
                      <a:pt x="989" y="0"/>
                    </a:cubicBezTo>
                    <a:close/>
                    <a:moveTo>
                      <a:pt x="973" y="48"/>
                    </a:moveTo>
                    <a:cubicBezTo>
                      <a:pt x="973" y="578"/>
                      <a:pt x="973" y="578"/>
                      <a:pt x="973" y="578"/>
                    </a:cubicBezTo>
                    <a:cubicBezTo>
                      <a:pt x="48" y="578"/>
                      <a:pt x="48" y="578"/>
                      <a:pt x="48" y="578"/>
                    </a:cubicBezTo>
                    <a:cubicBezTo>
                      <a:pt x="48" y="48"/>
                      <a:pt x="48" y="48"/>
                      <a:pt x="48" y="48"/>
                    </a:cubicBezTo>
                    <a:lnTo>
                      <a:pt x="973"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
              <p:cNvSpPr>
                <a:spLocks/>
              </p:cNvSpPr>
              <p:nvPr/>
            </p:nvSpPr>
            <p:spPr bwMode="auto">
              <a:xfrm>
                <a:off x="-7275513" y="2165350"/>
                <a:ext cx="1296988" cy="428625"/>
              </a:xfrm>
              <a:custGeom>
                <a:avLst/>
                <a:gdLst>
                  <a:gd name="T0" fmla="*/ 329 w 346"/>
                  <a:gd name="T1" fmla="*/ 93 h 114"/>
                  <a:gd name="T2" fmla="*/ 282 w 346"/>
                  <a:gd name="T3" fmla="*/ 3 h 114"/>
                  <a:gd name="T4" fmla="*/ 282 w 346"/>
                  <a:gd name="T5" fmla="*/ 0 h 114"/>
                  <a:gd name="T6" fmla="*/ 65 w 346"/>
                  <a:gd name="T7" fmla="*/ 0 h 114"/>
                  <a:gd name="T8" fmla="*/ 65 w 346"/>
                  <a:gd name="T9" fmla="*/ 3 h 114"/>
                  <a:gd name="T10" fmla="*/ 17 w 346"/>
                  <a:gd name="T11" fmla="*/ 93 h 114"/>
                  <a:gd name="T12" fmla="*/ 17 w 346"/>
                  <a:gd name="T13" fmla="*/ 114 h 114"/>
                  <a:gd name="T14" fmla="*/ 165 w 346"/>
                  <a:gd name="T15" fmla="*/ 114 h 114"/>
                  <a:gd name="T16" fmla="*/ 182 w 346"/>
                  <a:gd name="T17" fmla="*/ 114 h 114"/>
                  <a:gd name="T18" fmla="*/ 329 w 346"/>
                  <a:gd name="T19" fmla="*/ 114 h 114"/>
                  <a:gd name="T20" fmla="*/ 329 w 346"/>
                  <a:gd name="T21"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14">
                    <a:moveTo>
                      <a:pt x="329" y="93"/>
                    </a:moveTo>
                    <a:cubicBezTo>
                      <a:pt x="311" y="91"/>
                      <a:pt x="282" y="68"/>
                      <a:pt x="282" y="3"/>
                    </a:cubicBezTo>
                    <a:cubicBezTo>
                      <a:pt x="282" y="2"/>
                      <a:pt x="282" y="1"/>
                      <a:pt x="282" y="0"/>
                    </a:cubicBezTo>
                    <a:cubicBezTo>
                      <a:pt x="65" y="0"/>
                      <a:pt x="65" y="0"/>
                      <a:pt x="65" y="0"/>
                    </a:cubicBezTo>
                    <a:cubicBezTo>
                      <a:pt x="65" y="1"/>
                      <a:pt x="65" y="2"/>
                      <a:pt x="65" y="3"/>
                    </a:cubicBezTo>
                    <a:cubicBezTo>
                      <a:pt x="65" y="68"/>
                      <a:pt x="35" y="91"/>
                      <a:pt x="17" y="93"/>
                    </a:cubicBezTo>
                    <a:cubicBezTo>
                      <a:pt x="0" y="95"/>
                      <a:pt x="0" y="114"/>
                      <a:pt x="17" y="114"/>
                    </a:cubicBezTo>
                    <a:cubicBezTo>
                      <a:pt x="32" y="114"/>
                      <a:pt x="126" y="114"/>
                      <a:pt x="165" y="114"/>
                    </a:cubicBezTo>
                    <a:cubicBezTo>
                      <a:pt x="175" y="114"/>
                      <a:pt x="182" y="114"/>
                      <a:pt x="182" y="114"/>
                    </a:cubicBezTo>
                    <a:cubicBezTo>
                      <a:pt x="220" y="114"/>
                      <a:pt x="314" y="114"/>
                      <a:pt x="329" y="114"/>
                    </a:cubicBezTo>
                    <a:cubicBezTo>
                      <a:pt x="346" y="114"/>
                      <a:pt x="346" y="95"/>
                      <a:pt x="329"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p:cNvGrpSpPr/>
          <p:nvPr/>
        </p:nvGrpSpPr>
        <p:grpSpPr>
          <a:xfrm>
            <a:off x="4882320" y="5830645"/>
            <a:ext cx="987646" cy="344350"/>
            <a:chOff x="5130869" y="5859220"/>
            <a:chExt cx="987646" cy="344350"/>
          </a:xfrm>
        </p:grpSpPr>
        <p:sp>
          <p:nvSpPr>
            <p:cNvPr id="111" name="TextBox 110"/>
            <p:cNvSpPr txBox="1"/>
            <p:nvPr/>
          </p:nvSpPr>
          <p:spPr>
            <a:xfrm>
              <a:off x="5471759" y="5954451"/>
              <a:ext cx="646756" cy="153888"/>
            </a:xfrm>
            <a:prstGeom prst="rect">
              <a:avLst/>
            </a:prstGeom>
            <a:noFill/>
          </p:spPr>
          <p:txBody>
            <a:bodyPr wrap="square" lIns="0" tIns="0" rIns="0" bIns="0" rtlCol="0">
              <a:spAutoFit/>
            </a:bodyPr>
            <a:lstStyle/>
            <a:p>
              <a:r>
                <a:rPr lang="en-US" sz="1000" dirty="0">
                  <a:solidFill>
                    <a:schemeClr val="bg1"/>
                  </a:solidFill>
                </a:rPr>
                <a:t>Servers</a:t>
              </a:r>
            </a:p>
          </p:txBody>
        </p:sp>
        <p:sp>
          <p:nvSpPr>
            <p:cNvPr id="116" name="Freeform 28"/>
            <p:cNvSpPr>
              <a:spLocks noEditPoints="1"/>
            </p:cNvSpPr>
            <p:nvPr/>
          </p:nvSpPr>
          <p:spPr bwMode="auto">
            <a:xfrm>
              <a:off x="5130869" y="5859220"/>
              <a:ext cx="281496" cy="344350"/>
            </a:xfrm>
            <a:custGeom>
              <a:avLst/>
              <a:gdLst>
                <a:gd name="T0" fmla="*/ 0 w 309"/>
                <a:gd name="T1" fmla="*/ 248 h 378"/>
                <a:gd name="T2" fmla="*/ 19 w 309"/>
                <a:gd name="T3" fmla="*/ 193 h 378"/>
                <a:gd name="T4" fmla="*/ 309 w 309"/>
                <a:gd name="T5" fmla="*/ 211 h 378"/>
                <a:gd name="T6" fmla="*/ 290 w 309"/>
                <a:gd name="T7" fmla="*/ 266 h 378"/>
                <a:gd name="T8" fmla="*/ 19 w 309"/>
                <a:gd name="T9" fmla="*/ 174 h 378"/>
                <a:gd name="T10" fmla="*/ 0 w 309"/>
                <a:gd name="T11" fmla="*/ 119 h 378"/>
                <a:gd name="T12" fmla="*/ 290 w 309"/>
                <a:gd name="T13" fmla="*/ 100 h 378"/>
                <a:gd name="T14" fmla="*/ 309 w 309"/>
                <a:gd name="T15" fmla="*/ 155 h 378"/>
                <a:gd name="T16" fmla="*/ 19 w 309"/>
                <a:gd name="T17" fmla="*/ 174 h 378"/>
                <a:gd name="T18" fmla="*/ 19 w 309"/>
                <a:gd name="T19" fmla="*/ 81 h 378"/>
                <a:gd name="T20" fmla="*/ 0 w 309"/>
                <a:gd name="T21" fmla="*/ 26 h 378"/>
                <a:gd name="T22" fmla="*/ 290 w 309"/>
                <a:gd name="T23" fmla="*/ 7 h 378"/>
                <a:gd name="T24" fmla="*/ 309 w 309"/>
                <a:gd name="T25" fmla="*/ 62 h 378"/>
                <a:gd name="T26" fmla="*/ 19 w 309"/>
                <a:gd name="T27" fmla="*/ 81 h 378"/>
                <a:gd name="T28" fmla="*/ 198 w 309"/>
                <a:gd name="T29" fmla="*/ 47 h 378"/>
                <a:gd name="T30" fmla="*/ 201 w 309"/>
                <a:gd name="T31" fmla="*/ 39 h 378"/>
                <a:gd name="T32" fmla="*/ 247 w 309"/>
                <a:gd name="T33" fmla="*/ 41 h 378"/>
                <a:gd name="T34" fmla="*/ 244 w 309"/>
                <a:gd name="T35" fmla="*/ 50 h 378"/>
                <a:gd name="T36" fmla="*/ 273 w 309"/>
                <a:gd name="T37" fmla="*/ 36 h 378"/>
                <a:gd name="T38" fmla="*/ 273 w 309"/>
                <a:gd name="T39" fmla="*/ 53 h 378"/>
                <a:gd name="T40" fmla="*/ 273 w 309"/>
                <a:gd name="T41" fmla="*/ 36 h 378"/>
                <a:gd name="T42" fmla="*/ 201 w 309"/>
                <a:gd name="T43" fmla="*/ 143 h 378"/>
                <a:gd name="T44" fmla="*/ 198 w 309"/>
                <a:gd name="T45" fmla="*/ 134 h 378"/>
                <a:gd name="T46" fmla="*/ 244 w 309"/>
                <a:gd name="T47" fmla="*/ 131 h 378"/>
                <a:gd name="T48" fmla="*/ 247 w 309"/>
                <a:gd name="T49" fmla="*/ 140 h 378"/>
                <a:gd name="T50" fmla="*/ 201 w 309"/>
                <a:gd name="T51" fmla="*/ 143 h 378"/>
                <a:gd name="T52" fmla="*/ 281 w 309"/>
                <a:gd name="T53" fmla="*/ 137 h 378"/>
                <a:gd name="T54" fmla="*/ 264 w 309"/>
                <a:gd name="T55" fmla="*/ 137 h 378"/>
                <a:gd name="T56" fmla="*/ 273 w 309"/>
                <a:gd name="T57" fmla="*/ 128 h 378"/>
                <a:gd name="T58" fmla="*/ 198 w 309"/>
                <a:gd name="T59" fmla="*/ 232 h 378"/>
                <a:gd name="T60" fmla="*/ 201 w 309"/>
                <a:gd name="T61" fmla="*/ 224 h 378"/>
                <a:gd name="T62" fmla="*/ 247 w 309"/>
                <a:gd name="T63" fmla="*/ 227 h 378"/>
                <a:gd name="T64" fmla="*/ 244 w 309"/>
                <a:gd name="T65" fmla="*/ 235 h 378"/>
                <a:gd name="T66" fmla="*/ 273 w 309"/>
                <a:gd name="T67" fmla="*/ 221 h 378"/>
                <a:gd name="T68" fmla="*/ 273 w 309"/>
                <a:gd name="T69" fmla="*/ 238 h 378"/>
                <a:gd name="T70" fmla="*/ 273 w 309"/>
                <a:gd name="T71" fmla="*/ 221 h 378"/>
                <a:gd name="T72" fmla="*/ 309 w 309"/>
                <a:gd name="T73" fmla="*/ 341 h 378"/>
                <a:gd name="T74" fmla="*/ 198 w 309"/>
                <a:gd name="T75" fmla="*/ 338 h 378"/>
                <a:gd name="T76" fmla="*/ 167 w 309"/>
                <a:gd name="T77" fmla="*/ 329 h 378"/>
                <a:gd name="T78" fmla="*/ 142 w 309"/>
                <a:gd name="T79" fmla="*/ 285 h 378"/>
                <a:gd name="T80" fmla="*/ 120 w 309"/>
                <a:gd name="T81" fmla="*/ 329 h 378"/>
                <a:gd name="T82" fmla="*/ 111 w 309"/>
                <a:gd name="T83" fmla="*/ 341 h 378"/>
                <a:gd name="T84" fmla="*/ 0 w 309"/>
                <a:gd name="T85" fmla="*/ 365 h 378"/>
                <a:gd name="T86" fmla="*/ 111 w 309"/>
                <a:gd name="T87" fmla="*/ 369 h 378"/>
                <a:gd name="T88" fmla="*/ 189 w 309"/>
                <a:gd name="T89" fmla="*/ 378 h 378"/>
                <a:gd name="T90" fmla="*/ 198 w 309"/>
                <a:gd name="T91" fmla="*/ 365 h 378"/>
                <a:gd name="T92" fmla="*/ 309 w 309"/>
                <a:gd name="T93" fmla="*/ 3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9" h="378">
                  <a:moveTo>
                    <a:pt x="19" y="266"/>
                  </a:moveTo>
                  <a:cubicBezTo>
                    <a:pt x="9" y="266"/>
                    <a:pt x="0" y="258"/>
                    <a:pt x="0" y="248"/>
                  </a:cubicBezTo>
                  <a:cubicBezTo>
                    <a:pt x="0" y="185"/>
                    <a:pt x="0" y="274"/>
                    <a:pt x="0" y="211"/>
                  </a:cubicBezTo>
                  <a:cubicBezTo>
                    <a:pt x="0" y="201"/>
                    <a:pt x="9" y="193"/>
                    <a:pt x="19" y="193"/>
                  </a:cubicBezTo>
                  <a:cubicBezTo>
                    <a:pt x="290" y="193"/>
                    <a:pt x="290" y="193"/>
                    <a:pt x="290" y="193"/>
                  </a:cubicBezTo>
                  <a:cubicBezTo>
                    <a:pt x="300" y="193"/>
                    <a:pt x="309" y="201"/>
                    <a:pt x="309" y="211"/>
                  </a:cubicBezTo>
                  <a:cubicBezTo>
                    <a:pt x="309" y="274"/>
                    <a:pt x="309" y="185"/>
                    <a:pt x="309" y="248"/>
                  </a:cubicBezTo>
                  <a:cubicBezTo>
                    <a:pt x="309" y="258"/>
                    <a:pt x="300" y="266"/>
                    <a:pt x="290" y="266"/>
                  </a:cubicBezTo>
                  <a:cubicBezTo>
                    <a:pt x="19" y="266"/>
                    <a:pt x="19" y="266"/>
                    <a:pt x="19" y="266"/>
                  </a:cubicBezTo>
                  <a:close/>
                  <a:moveTo>
                    <a:pt x="19" y="174"/>
                  </a:moveTo>
                  <a:cubicBezTo>
                    <a:pt x="9" y="174"/>
                    <a:pt x="0" y="165"/>
                    <a:pt x="0" y="155"/>
                  </a:cubicBezTo>
                  <a:cubicBezTo>
                    <a:pt x="0" y="93"/>
                    <a:pt x="0" y="181"/>
                    <a:pt x="0" y="119"/>
                  </a:cubicBezTo>
                  <a:cubicBezTo>
                    <a:pt x="0" y="109"/>
                    <a:pt x="9" y="100"/>
                    <a:pt x="19" y="100"/>
                  </a:cubicBezTo>
                  <a:cubicBezTo>
                    <a:pt x="114" y="100"/>
                    <a:pt x="195" y="100"/>
                    <a:pt x="290" y="100"/>
                  </a:cubicBezTo>
                  <a:cubicBezTo>
                    <a:pt x="300" y="100"/>
                    <a:pt x="309" y="109"/>
                    <a:pt x="309" y="119"/>
                  </a:cubicBezTo>
                  <a:cubicBezTo>
                    <a:pt x="309" y="181"/>
                    <a:pt x="309" y="93"/>
                    <a:pt x="309" y="155"/>
                  </a:cubicBezTo>
                  <a:cubicBezTo>
                    <a:pt x="309" y="165"/>
                    <a:pt x="300" y="174"/>
                    <a:pt x="290" y="174"/>
                  </a:cubicBezTo>
                  <a:cubicBezTo>
                    <a:pt x="195" y="174"/>
                    <a:pt x="114" y="174"/>
                    <a:pt x="19" y="174"/>
                  </a:cubicBezTo>
                  <a:cubicBezTo>
                    <a:pt x="19" y="174"/>
                    <a:pt x="19" y="174"/>
                    <a:pt x="19" y="174"/>
                  </a:cubicBezTo>
                  <a:close/>
                  <a:moveTo>
                    <a:pt x="19" y="81"/>
                  </a:moveTo>
                  <a:cubicBezTo>
                    <a:pt x="9" y="81"/>
                    <a:pt x="0" y="73"/>
                    <a:pt x="0" y="62"/>
                  </a:cubicBezTo>
                  <a:cubicBezTo>
                    <a:pt x="0" y="0"/>
                    <a:pt x="0" y="88"/>
                    <a:pt x="0" y="26"/>
                  </a:cubicBezTo>
                  <a:cubicBezTo>
                    <a:pt x="0" y="16"/>
                    <a:pt x="9" y="7"/>
                    <a:pt x="19" y="7"/>
                  </a:cubicBezTo>
                  <a:cubicBezTo>
                    <a:pt x="290" y="7"/>
                    <a:pt x="290" y="7"/>
                    <a:pt x="290" y="7"/>
                  </a:cubicBezTo>
                  <a:cubicBezTo>
                    <a:pt x="300" y="7"/>
                    <a:pt x="309" y="16"/>
                    <a:pt x="309" y="26"/>
                  </a:cubicBezTo>
                  <a:cubicBezTo>
                    <a:pt x="309" y="88"/>
                    <a:pt x="309" y="0"/>
                    <a:pt x="309" y="62"/>
                  </a:cubicBezTo>
                  <a:cubicBezTo>
                    <a:pt x="309" y="73"/>
                    <a:pt x="300" y="81"/>
                    <a:pt x="290" y="81"/>
                  </a:cubicBezTo>
                  <a:cubicBezTo>
                    <a:pt x="19" y="81"/>
                    <a:pt x="19" y="81"/>
                    <a:pt x="19" y="81"/>
                  </a:cubicBezTo>
                  <a:close/>
                  <a:moveTo>
                    <a:pt x="201" y="50"/>
                  </a:moveTo>
                  <a:cubicBezTo>
                    <a:pt x="199" y="50"/>
                    <a:pt x="198" y="49"/>
                    <a:pt x="198" y="47"/>
                  </a:cubicBezTo>
                  <a:cubicBezTo>
                    <a:pt x="198" y="37"/>
                    <a:pt x="198" y="51"/>
                    <a:pt x="198" y="41"/>
                  </a:cubicBezTo>
                  <a:cubicBezTo>
                    <a:pt x="198" y="40"/>
                    <a:pt x="199" y="39"/>
                    <a:pt x="201" y="39"/>
                  </a:cubicBezTo>
                  <a:cubicBezTo>
                    <a:pt x="244" y="39"/>
                    <a:pt x="244" y="39"/>
                    <a:pt x="244" y="39"/>
                  </a:cubicBezTo>
                  <a:cubicBezTo>
                    <a:pt x="245" y="39"/>
                    <a:pt x="247" y="40"/>
                    <a:pt x="247" y="41"/>
                  </a:cubicBezTo>
                  <a:cubicBezTo>
                    <a:pt x="247" y="51"/>
                    <a:pt x="247" y="37"/>
                    <a:pt x="247" y="47"/>
                  </a:cubicBezTo>
                  <a:cubicBezTo>
                    <a:pt x="247" y="49"/>
                    <a:pt x="245" y="50"/>
                    <a:pt x="244" y="50"/>
                  </a:cubicBezTo>
                  <a:cubicBezTo>
                    <a:pt x="201" y="50"/>
                    <a:pt x="201" y="50"/>
                    <a:pt x="201" y="50"/>
                  </a:cubicBezTo>
                  <a:close/>
                  <a:moveTo>
                    <a:pt x="273" y="36"/>
                  </a:moveTo>
                  <a:cubicBezTo>
                    <a:pt x="277" y="36"/>
                    <a:pt x="281" y="40"/>
                    <a:pt x="281" y="44"/>
                  </a:cubicBezTo>
                  <a:cubicBezTo>
                    <a:pt x="281" y="49"/>
                    <a:pt x="277" y="53"/>
                    <a:pt x="273" y="53"/>
                  </a:cubicBezTo>
                  <a:cubicBezTo>
                    <a:pt x="268" y="53"/>
                    <a:pt x="264" y="49"/>
                    <a:pt x="264" y="44"/>
                  </a:cubicBezTo>
                  <a:cubicBezTo>
                    <a:pt x="264" y="40"/>
                    <a:pt x="268" y="36"/>
                    <a:pt x="273" y="36"/>
                  </a:cubicBezTo>
                  <a:cubicBezTo>
                    <a:pt x="273" y="36"/>
                    <a:pt x="273" y="36"/>
                    <a:pt x="273" y="36"/>
                  </a:cubicBezTo>
                  <a:close/>
                  <a:moveTo>
                    <a:pt x="201" y="143"/>
                  </a:moveTo>
                  <a:cubicBezTo>
                    <a:pt x="199" y="143"/>
                    <a:pt x="198" y="141"/>
                    <a:pt x="198" y="140"/>
                  </a:cubicBezTo>
                  <a:cubicBezTo>
                    <a:pt x="198" y="130"/>
                    <a:pt x="198" y="144"/>
                    <a:pt x="198" y="134"/>
                  </a:cubicBezTo>
                  <a:cubicBezTo>
                    <a:pt x="198" y="132"/>
                    <a:pt x="199" y="131"/>
                    <a:pt x="201" y="131"/>
                  </a:cubicBezTo>
                  <a:cubicBezTo>
                    <a:pt x="244" y="131"/>
                    <a:pt x="244" y="131"/>
                    <a:pt x="244" y="131"/>
                  </a:cubicBezTo>
                  <a:cubicBezTo>
                    <a:pt x="245" y="131"/>
                    <a:pt x="247" y="132"/>
                    <a:pt x="247" y="134"/>
                  </a:cubicBezTo>
                  <a:cubicBezTo>
                    <a:pt x="247" y="144"/>
                    <a:pt x="247" y="130"/>
                    <a:pt x="247" y="140"/>
                  </a:cubicBezTo>
                  <a:cubicBezTo>
                    <a:pt x="247" y="141"/>
                    <a:pt x="245" y="143"/>
                    <a:pt x="244" y="143"/>
                  </a:cubicBezTo>
                  <a:cubicBezTo>
                    <a:pt x="201" y="143"/>
                    <a:pt x="201" y="143"/>
                    <a:pt x="201" y="143"/>
                  </a:cubicBezTo>
                  <a:close/>
                  <a:moveTo>
                    <a:pt x="273" y="128"/>
                  </a:moveTo>
                  <a:cubicBezTo>
                    <a:pt x="277" y="128"/>
                    <a:pt x="281" y="132"/>
                    <a:pt x="281" y="137"/>
                  </a:cubicBezTo>
                  <a:cubicBezTo>
                    <a:pt x="281" y="141"/>
                    <a:pt x="277" y="145"/>
                    <a:pt x="273" y="145"/>
                  </a:cubicBezTo>
                  <a:cubicBezTo>
                    <a:pt x="268" y="145"/>
                    <a:pt x="264" y="141"/>
                    <a:pt x="264" y="137"/>
                  </a:cubicBezTo>
                  <a:cubicBezTo>
                    <a:pt x="264" y="132"/>
                    <a:pt x="268" y="128"/>
                    <a:pt x="273" y="128"/>
                  </a:cubicBezTo>
                  <a:cubicBezTo>
                    <a:pt x="273" y="128"/>
                    <a:pt x="273" y="128"/>
                    <a:pt x="273" y="128"/>
                  </a:cubicBezTo>
                  <a:close/>
                  <a:moveTo>
                    <a:pt x="201" y="235"/>
                  </a:moveTo>
                  <a:cubicBezTo>
                    <a:pt x="199" y="235"/>
                    <a:pt x="198" y="234"/>
                    <a:pt x="198" y="232"/>
                  </a:cubicBezTo>
                  <a:cubicBezTo>
                    <a:pt x="198" y="223"/>
                    <a:pt x="198" y="236"/>
                    <a:pt x="198" y="227"/>
                  </a:cubicBezTo>
                  <a:cubicBezTo>
                    <a:pt x="198" y="225"/>
                    <a:pt x="199" y="224"/>
                    <a:pt x="201" y="224"/>
                  </a:cubicBezTo>
                  <a:cubicBezTo>
                    <a:pt x="244" y="224"/>
                    <a:pt x="244" y="224"/>
                    <a:pt x="244" y="224"/>
                  </a:cubicBezTo>
                  <a:cubicBezTo>
                    <a:pt x="245" y="224"/>
                    <a:pt x="247" y="225"/>
                    <a:pt x="247" y="227"/>
                  </a:cubicBezTo>
                  <a:cubicBezTo>
                    <a:pt x="247" y="236"/>
                    <a:pt x="247" y="223"/>
                    <a:pt x="247" y="232"/>
                  </a:cubicBezTo>
                  <a:cubicBezTo>
                    <a:pt x="247" y="234"/>
                    <a:pt x="245" y="235"/>
                    <a:pt x="244" y="235"/>
                  </a:cubicBezTo>
                  <a:cubicBezTo>
                    <a:pt x="201" y="235"/>
                    <a:pt x="201" y="235"/>
                    <a:pt x="201" y="235"/>
                  </a:cubicBezTo>
                  <a:close/>
                  <a:moveTo>
                    <a:pt x="273" y="221"/>
                  </a:moveTo>
                  <a:cubicBezTo>
                    <a:pt x="277" y="221"/>
                    <a:pt x="281" y="225"/>
                    <a:pt x="281" y="229"/>
                  </a:cubicBezTo>
                  <a:cubicBezTo>
                    <a:pt x="281" y="234"/>
                    <a:pt x="277" y="238"/>
                    <a:pt x="273" y="238"/>
                  </a:cubicBezTo>
                  <a:cubicBezTo>
                    <a:pt x="268" y="238"/>
                    <a:pt x="264" y="234"/>
                    <a:pt x="264" y="229"/>
                  </a:cubicBezTo>
                  <a:cubicBezTo>
                    <a:pt x="264" y="225"/>
                    <a:pt x="268" y="221"/>
                    <a:pt x="273" y="221"/>
                  </a:cubicBezTo>
                  <a:cubicBezTo>
                    <a:pt x="273" y="221"/>
                    <a:pt x="273" y="221"/>
                    <a:pt x="273" y="221"/>
                  </a:cubicBezTo>
                  <a:close/>
                  <a:moveTo>
                    <a:pt x="309" y="341"/>
                  </a:moveTo>
                  <a:cubicBezTo>
                    <a:pt x="198" y="341"/>
                    <a:pt x="198" y="341"/>
                    <a:pt x="198" y="341"/>
                  </a:cubicBezTo>
                  <a:cubicBezTo>
                    <a:pt x="198" y="338"/>
                    <a:pt x="198" y="338"/>
                    <a:pt x="198" y="338"/>
                  </a:cubicBezTo>
                  <a:cubicBezTo>
                    <a:pt x="198" y="333"/>
                    <a:pt x="194" y="329"/>
                    <a:pt x="189" y="329"/>
                  </a:cubicBezTo>
                  <a:cubicBezTo>
                    <a:pt x="167" y="329"/>
                    <a:pt x="167" y="329"/>
                    <a:pt x="167" y="329"/>
                  </a:cubicBezTo>
                  <a:cubicBezTo>
                    <a:pt x="167" y="314"/>
                    <a:pt x="167" y="300"/>
                    <a:pt x="167" y="285"/>
                  </a:cubicBezTo>
                  <a:cubicBezTo>
                    <a:pt x="142" y="285"/>
                    <a:pt x="142" y="285"/>
                    <a:pt x="142" y="285"/>
                  </a:cubicBezTo>
                  <a:cubicBezTo>
                    <a:pt x="142" y="329"/>
                    <a:pt x="142" y="329"/>
                    <a:pt x="142" y="329"/>
                  </a:cubicBezTo>
                  <a:cubicBezTo>
                    <a:pt x="120" y="329"/>
                    <a:pt x="120" y="329"/>
                    <a:pt x="120" y="329"/>
                  </a:cubicBezTo>
                  <a:cubicBezTo>
                    <a:pt x="115" y="329"/>
                    <a:pt x="111" y="333"/>
                    <a:pt x="111" y="338"/>
                  </a:cubicBezTo>
                  <a:cubicBezTo>
                    <a:pt x="111" y="341"/>
                    <a:pt x="111" y="341"/>
                    <a:pt x="111" y="341"/>
                  </a:cubicBezTo>
                  <a:cubicBezTo>
                    <a:pt x="0" y="341"/>
                    <a:pt x="0" y="341"/>
                    <a:pt x="0" y="341"/>
                  </a:cubicBezTo>
                  <a:cubicBezTo>
                    <a:pt x="0" y="365"/>
                    <a:pt x="0" y="365"/>
                    <a:pt x="0" y="365"/>
                  </a:cubicBezTo>
                  <a:cubicBezTo>
                    <a:pt x="38" y="365"/>
                    <a:pt x="75" y="365"/>
                    <a:pt x="111" y="365"/>
                  </a:cubicBezTo>
                  <a:cubicBezTo>
                    <a:pt x="111" y="369"/>
                    <a:pt x="111" y="369"/>
                    <a:pt x="111" y="369"/>
                  </a:cubicBezTo>
                  <a:cubicBezTo>
                    <a:pt x="111" y="374"/>
                    <a:pt x="115" y="378"/>
                    <a:pt x="120" y="378"/>
                  </a:cubicBezTo>
                  <a:cubicBezTo>
                    <a:pt x="189" y="378"/>
                    <a:pt x="189" y="378"/>
                    <a:pt x="189" y="378"/>
                  </a:cubicBezTo>
                  <a:cubicBezTo>
                    <a:pt x="194" y="378"/>
                    <a:pt x="198" y="374"/>
                    <a:pt x="198" y="369"/>
                  </a:cubicBezTo>
                  <a:cubicBezTo>
                    <a:pt x="198" y="365"/>
                    <a:pt x="198" y="365"/>
                    <a:pt x="198" y="365"/>
                  </a:cubicBezTo>
                  <a:cubicBezTo>
                    <a:pt x="234" y="365"/>
                    <a:pt x="270" y="365"/>
                    <a:pt x="309" y="365"/>
                  </a:cubicBezTo>
                  <a:cubicBezTo>
                    <a:pt x="309" y="341"/>
                    <a:pt x="309" y="341"/>
                    <a:pt x="309" y="3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353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 to Amazon Web Services (AWS)</a:t>
            </a:r>
          </a:p>
        </p:txBody>
      </p:sp>
      <p:sp>
        <p:nvSpPr>
          <p:cNvPr id="3" name="Content Placeholder 2"/>
          <p:cNvSpPr>
            <a:spLocks noGrp="1"/>
          </p:cNvSpPr>
          <p:nvPr>
            <p:ph sz="quarter" idx="11"/>
          </p:nvPr>
        </p:nvSpPr>
        <p:spPr>
          <a:xfrm>
            <a:off x="455613" y="1702929"/>
            <a:ext cx="8232775" cy="1875060"/>
          </a:xfrm>
        </p:spPr>
        <p:txBody>
          <a:bodyPr/>
          <a:lstStyle/>
          <a:p>
            <a:r>
              <a:rPr lang="en-US" dirty="0"/>
              <a:t>Launched in 2006</a:t>
            </a:r>
          </a:p>
          <a:p>
            <a:r>
              <a:rPr lang="en-US" dirty="0"/>
              <a:t>Provides computing resources and services that you can use to build </a:t>
            </a:r>
            <a:br>
              <a:rPr lang="en-US" dirty="0"/>
            </a:br>
            <a:r>
              <a:rPr lang="en-US" dirty="0"/>
              <a:t>applications within minutes</a:t>
            </a:r>
          </a:p>
          <a:p>
            <a:r>
              <a:rPr lang="en-US" dirty="0"/>
              <a:t>Pay-as-you-go pricing (and other options)</a:t>
            </a:r>
          </a:p>
          <a:p>
            <a:r>
              <a:rPr lang="en-US" dirty="0"/>
              <a:t>Easy to make resilient</a:t>
            </a:r>
          </a:p>
          <a:p>
            <a:r>
              <a:rPr lang="en-US" dirty="0"/>
              <a:t>More and more services by the month</a:t>
            </a:r>
          </a:p>
        </p:txBody>
      </p:sp>
      <p:sp>
        <p:nvSpPr>
          <p:cNvPr id="4" name="Title 3"/>
          <p:cNvSpPr>
            <a:spLocks noGrp="1"/>
          </p:cNvSpPr>
          <p:nvPr>
            <p:ph type="title"/>
          </p:nvPr>
        </p:nvSpPr>
        <p:spPr/>
        <p:txBody>
          <a:bodyPr/>
          <a:lstStyle/>
          <a:p>
            <a:r>
              <a:rPr lang="en-US" dirty="0"/>
              <a:t>AWS Overview</a:t>
            </a:r>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6" name="Slide Number Placeholder 5"/>
          <p:cNvSpPr>
            <a:spLocks noGrp="1"/>
          </p:cNvSpPr>
          <p:nvPr>
            <p:ph type="sldNum" sz="quarter" idx="13"/>
          </p:nvPr>
        </p:nvSpPr>
        <p:spPr/>
        <p:txBody>
          <a:bodyPr/>
          <a:lstStyle/>
          <a:p>
            <a:pPr>
              <a:defRPr/>
            </a:pPr>
            <a:r>
              <a:rPr lang="en-US"/>
              <a:t>Page </a:t>
            </a:r>
            <a:fld id="{90CBDC3A-D49F-4631-A8C7-55D59B33E5FA}" type="slidenum">
              <a:rPr lang="en-US" smtClean="0"/>
              <a:pPr>
                <a:defRPr/>
              </a:pPr>
              <a:t>6</a:t>
            </a:fld>
            <a:endParaRPr lang="en-US" dirty="0"/>
          </a:p>
        </p:txBody>
      </p:sp>
      <p:sp>
        <p:nvSpPr>
          <p:cNvPr id="7" name="Content Placeholder 2"/>
          <p:cNvSpPr txBox="1">
            <a:spLocks/>
          </p:cNvSpPr>
          <p:nvPr/>
        </p:nvSpPr>
        <p:spPr>
          <a:xfrm>
            <a:off x="1483986" y="4062426"/>
            <a:ext cx="2813998" cy="215444"/>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400" dirty="0"/>
              <a:t>Low Cost</a:t>
            </a:r>
          </a:p>
        </p:txBody>
      </p:sp>
      <p:sp>
        <p:nvSpPr>
          <p:cNvPr id="8" name="Oval 7"/>
          <p:cNvSpPr/>
          <p:nvPr/>
        </p:nvSpPr>
        <p:spPr>
          <a:xfrm>
            <a:off x="468672" y="3735105"/>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2"/>
          <p:cNvSpPr txBox="1">
            <a:spLocks/>
          </p:cNvSpPr>
          <p:nvPr/>
        </p:nvSpPr>
        <p:spPr>
          <a:xfrm>
            <a:off x="1483986" y="5259826"/>
            <a:ext cx="2813998" cy="215444"/>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400" dirty="0"/>
              <a:t>Agility and Instant Elasticity</a:t>
            </a:r>
          </a:p>
        </p:txBody>
      </p:sp>
      <p:sp>
        <p:nvSpPr>
          <p:cNvPr id="13" name="Oval 12"/>
          <p:cNvSpPr/>
          <p:nvPr/>
        </p:nvSpPr>
        <p:spPr>
          <a:xfrm>
            <a:off x="468672" y="4931728"/>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ontent Placeholder 2"/>
          <p:cNvSpPr txBox="1">
            <a:spLocks/>
          </p:cNvSpPr>
          <p:nvPr/>
        </p:nvSpPr>
        <p:spPr>
          <a:xfrm>
            <a:off x="5724128" y="4062426"/>
            <a:ext cx="2813998" cy="215444"/>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400"/>
              <a:t>Openness </a:t>
            </a:r>
            <a:r>
              <a:rPr lang="en-GB" sz="1400" dirty="0"/>
              <a:t>and Flexibility</a:t>
            </a:r>
          </a:p>
        </p:txBody>
      </p:sp>
      <p:sp>
        <p:nvSpPr>
          <p:cNvPr id="18" name="Oval 17"/>
          <p:cNvSpPr/>
          <p:nvPr/>
        </p:nvSpPr>
        <p:spPr>
          <a:xfrm>
            <a:off x="4708814" y="3735105"/>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Content Placeholder 2"/>
          <p:cNvSpPr txBox="1">
            <a:spLocks/>
          </p:cNvSpPr>
          <p:nvPr/>
        </p:nvSpPr>
        <p:spPr>
          <a:xfrm>
            <a:off x="5724128" y="5259826"/>
            <a:ext cx="2813998" cy="215444"/>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400"/>
              <a:t>Security</a:t>
            </a:r>
            <a:endParaRPr lang="en-GB" sz="1400" dirty="0"/>
          </a:p>
        </p:txBody>
      </p:sp>
      <p:sp>
        <p:nvSpPr>
          <p:cNvPr id="23" name="Oval 22"/>
          <p:cNvSpPr/>
          <p:nvPr/>
        </p:nvSpPr>
        <p:spPr>
          <a:xfrm>
            <a:off x="4708814" y="4931728"/>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054" name="Group 2053"/>
          <p:cNvGrpSpPr/>
          <p:nvPr/>
        </p:nvGrpSpPr>
        <p:grpSpPr>
          <a:xfrm>
            <a:off x="639039" y="3910089"/>
            <a:ext cx="526437" cy="452551"/>
            <a:chOff x="2898775" y="3836988"/>
            <a:chExt cx="723901" cy="622300"/>
          </a:xfrm>
        </p:grpSpPr>
        <p:sp>
          <p:nvSpPr>
            <p:cNvPr id="30" name="Freeform 6"/>
            <p:cNvSpPr>
              <a:spLocks/>
            </p:cNvSpPr>
            <p:nvPr/>
          </p:nvSpPr>
          <p:spPr bwMode="auto">
            <a:xfrm>
              <a:off x="3055938" y="3836988"/>
              <a:ext cx="566738" cy="404813"/>
            </a:xfrm>
            <a:custGeom>
              <a:avLst/>
              <a:gdLst>
                <a:gd name="T0" fmla="*/ 317 w 357"/>
                <a:gd name="T1" fmla="*/ 177 h 255"/>
                <a:gd name="T2" fmla="*/ 338 w 357"/>
                <a:gd name="T3" fmla="*/ 142 h 255"/>
                <a:gd name="T4" fmla="*/ 357 w 357"/>
                <a:gd name="T5" fmla="*/ 236 h 255"/>
                <a:gd name="T6" fmla="*/ 265 w 357"/>
                <a:gd name="T7" fmla="*/ 255 h 255"/>
                <a:gd name="T8" fmla="*/ 286 w 357"/>
                <a:gd name="T9" fmla="*/ 222 h 255"/>
                <a:gd name="T10" fmla="*/ 0 w 357"/>
                <a:gd name="T11" fmla="*/ 0 h 255"/>
                <a:gd name="T12" fmla="*/ 317 w 357"/>
                <a:gd name="T13" fmla="*/ 177 h 255"/>
              </a:gdLst>
              <a:ahLst/>
              <a:cxnLst>
                <a:cxn ang="0">
                  <a:pos x="T0" y="T1"/>
                </a:cxn>
                <a:cxn ang="0">
                  <a:pos x="T2" y="T3"/>
                </a:cxn>
                <a:cxn ang="0">
                  <a:pos x="T4" y="T5"/>
                </a:cxn>
                <a:cxn ang="0">
                  <a:pos x="T6" y="T7"/>
                </a:cxn>
                <a:cxn ang="0">
                  <a:pos x="T8" y="T9"/>
                </a:cxn>
                <a:cxn ang="0">
                  <a:pos x="T10" y="T11"/>
                </a:cxn>
                <a:cxn ang="0">
                  <a:pos x="T12" y="T13"/>
                </a:cxn>
              </a:cxnLst>
              <a:rect l="0" t="0" r="r" b="b"/>
              <a:pathLst>
                <a:path w="357" h="255">
                  <a:moveTo>
                    <a:pt x="317" y="177"/>
                  </a:moveTo>
                  <a:lnTo>
                    <a:pt x="338" y="142"/>
                  </a:lnTo>
                  <a:lnTo>
                    <a:pt x="357" y="236"/>
                  </a:lnTo>
                  <a:lnTo>
                    <a:pt x="265" y="255"/>
                  </a:lnTo>
                  <a:lnTo>
                    <a:pt x="286" y="222"/>
                  </a:lnTo>
                  <a:lnTo>
                    <a:pt x="0" y="0"/>
                  </a:lnTo>
                  <a:lnTo>
                    <a:pt x="317" y="1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7"/>
            <p:cNvSpPr>
              <a:spLocks noChangeArrowheads="1"/>
            </p:cNvSpPr>
            <p:nvPr/>
          </p:nvSpPr>
          <p:spPr bwMode="auto">
            <a:xfrm>
              <a:off x="3079750" y="4054476"/>
              <a:ext cx="88900" cy="3302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48" name="Rectangle 8"/>
            <p:cNvSpPr>
              <a:spLocks noChangeArrowheads="1"/>
            </p:cNvSpPr>
            <p:nvPr/>
          </p:nvSpPr>
          <p:spPr bwMode="auto">
            <a:xfrm>
              <a:off x="2943225" y="3903663"/>
              <a:ext cx="90488" cy="4810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49" name="Rectangle 9"/>
            <p:cNvSpPr>
              <a:spLocks noChangeArrowheads="1"/>
            </p:cNvSpPr>
            <p:nvPr/>
          </p:nvSpPr>
          <p:spPr bwMode="auto">
            <a:xfrm>
              <a:off x="3484563" y="4324351"/>
              <a:ext cx="90488" cy="603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51" name="Rectangle 10"/>
            <p:cNvSpPr>
              <a:spLocks noChangeArrowheads="1"/>
            </p:cNvSpPr>
            <p:nvPr/>
          </p:nvSpPr>
          <p:spPr bwMode="auto">
            <a:xfrm>
              <a:off x="2898775" y="4414838"/>
              <a:ext cx="720725" cy="444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52" name="Rectangle 11"/>
            <p:cNvSpPr>
              <a:spLocks noChangeArrowheads="1"/>
            </p:cNvSpPr>
            <p:nvPr/>
          </p:nvSpPr>
          <p:spPr bwMode="auto">
            <a:xfrm>
              <a:off x="3349625" y="4264026"/>
              <a:ext cx="90488" cy="1206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53" name="Rectangle 12"/>
            <p:cNvSpPr>
              <a:spLocks noChangeArrowheads="1"/>
            </p:cNvSpPr>
            <p:nvPr/>
          </p:nvSpPr>
          <p:spPr bwMode="auto">
            <a:xfrm>
              <a:off x="3214688" y="4175126"/>
              <a:ext cx="88900" cy="2095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66" name="Group 2065"/>
          <p:cNvGrpSpPr/>
          <p:nvPr/>
        </p:nvGrpSpPr>
        <p:grpSpPr>
          <a:xfrm>
            <a:off x="4917846" y="3942677"/>
            <a:ext cx="449107" cy="452025"/>
            <a:chOff x="-1973263" y="5527675"/>
            <a:chExt cx="488950" cy="492126"/>
          </a:xfrm>
        </p:grpSpPr>
        <p:sp>
          <p:nvSpPr>
            <p:cNvPr id="2062" name="Freeform 23"/>
            <p:cNvSpPr>
              <a:spLocks/>
            </p:cNvSpPr>
            <p:nvPr/>
          </p:nvSpPr>
          <p:spPr bwMode="auto">
            <a:xfrm>
              <a:off x="-1717676" y="5527675"/>
              <a:ext cx="233363" cy="233363"/>
            </a:xfrm>
            <a:custGeom>
              <a:avLst/>
              <a:gdLst>
                <a:gd name="T0" fmla="*/ 19 w 62"/>
                <a:gd name="T1" fmla="*/ 61 h 62"/>
                <a:gd name="T2" fmla="*/ 25 w 62"/>
                <a:gd name="T3" fmla="*/ 61 h 62"/>
                <a:gd name="T4" fmla="*/ 47 w 62"/>
                <a:gd name="T5" fmla="*/ 39 h 62"/>
                <a:gd name="T6" fmla="*/ 57 w 62"/>
                <a:gd name="T7" fmla="*/ 49 h 62"/>
                <a:gd name="T8" fmla="*/ 62 w 62"/>
                <a:gd name="T9" fmla="*/ 47 h 62"/>
                <a:gd name="T10" fmla="*/ 60 w 62"/>
                <a:gd name="T11" fmla="*/ 10 h 62"/>
                <a:gd name="T12" fmla="*/ 52 w 62"/>
                <a:gd name="T13" fmla="*/ 1 h 62"/>
                <a:gd name="T14" fmla="*/ 16 w 62"/>
                <a:gd name="T15" fmla="*/ 0 h 62"/>
                <a:gd name="T16" fmla="*/ 13 w 62"/>
                <a:gd name="T17" fmla="*/ 5 h 62"/>
                <a:gd name="T18" fmla="*/ 24 w 62"/>
                <a:gd name="T19" fmla="*/ 16 h 62"/>
                <a:gd name="T20" fmla="*/ 2 w 62"/>
                <a:gd name="T21" fmla="*/ 38 h 62"/>
                <a:gd name="T22" fmla="*/ 2 w 62"/>
                <a:gd name="T23" fmla="*/ 44 h 62"/>
                <a:gd name="T24" fmla="*/ 19 w 62"/>
                <a:gd name="T25"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19" y="61"/>
                  </a:moveTo>
                  <a:cubicBezTo>
                    <a:pt x="20" y="62"/>
                    <a:pt x="23" y="62"/>
                    <a:pt x="25" y="61"/>
                  </a:cubicBezTo>
                  <a:cubicBezTo>
                    <a:pt x="47" y="39"/>
                    <a:pt x="47" y="39"/>
                    <a:pt x="47" y="39"/>
                  </a:cubicBezTo>
                  <a:cubicBezTo>
                    <a:pt x="57" y="49"/>
                    <a:pt x="57" y="49"/>
                    <a:pt x="57" y="49"/>
                  </a:cubicBezTo>
                  <a:cubicBezTo>
                    <a:pt x="60" y="52"/>
                    <a:pt x="62" y="51"/>
                    <a:pt x="62" y="47"/>
                  </a:cubicBezTo>
                  <a:cubicBezTo>
                    <a:pt x="60" y="10"/>
                    <a:pt x="60" y="10"/>
                    <a:pt x="60" y="10"/>
                  </a:cubicBezTo>
                  <a:cubicBezTo>
                    <a:pt x="60" y="5"/>
                    <a:pt x="56" y="2"/>
                    <a:pt x="52" y="1"/>
                  </a:cubicBezTo>
                  <a:cubicBezTo>
                    <a:pt x="16" y="0"/>
                    <a:pt x="16" y="0"/>
                    <a:pt x="16" y="0"/>
                  </a:cubicBezTo>
                  <a:cubicBezTo>
                    <a:pt x="11" y="0"/>
                    <a:pt x="10" y="2"/>
                    <a:pt x="13" y="5"/>
                  </a:cubicBezTo>
                  <a:cubicBezTo>
                    <a:pt x="24" y="16"/>
                    <a:pt x="24" y="16"/>
                    <a:pt x="24" y="16"/>
                  </a:cubicBezTo>
                  <a:cubicBezTo>
                    <a:pt x="2" y="38"/>
                    <a:pt x="2" y="38"/>
                    <a:pt x="2" y="38"/>
                  </a:cubicBezTo>
                  <a:cubicBezTo>
                    <a:pt x="0" y="39"/>
                    <a:pt x="0" y="42"/>
                    <a:pt x="2" y="44"/>
                  </a:cubicBezTo>
                  <a:lnTo>
                    <a:pt x="19" y="6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63" name="Freeform 24"/>
            <p:cNvSpPr>
              <a:spLocks/>
            </p:cNvSpPr>
            <p:nvPr/>
          </p:nvSpPr>
          <p:spPr bwMode="auto">
            <a:xfrm>
              <a:off x="-1973263" y="5783263"/>
              <a:ext cx="233363" cy="236538"/>
            </a:xfrm>
            <a:custGeom>
              <a:avLst/>
              <a:gdLst>
                <a:gd name="T0" fmla="*/ 43 w 62"/>
                <a:gd name="T1" fmla="*/ 2 h 63"/>
                <a:gd name="T2" fmla="*/ 38 w 62"/>
                <a:gd name="T3" fmla="*/ 2 h 63"/>
                <a:gd name="T4" fmla="*/ 16 w 62"/>
                <a:gd name="T5" fmla="*/ 24 h 63"/>
                <a:gd name="T6" fmla="*/ 5 w 62"/>
                <a:gd name="T7" fmla="*/ 13 h 63"/>
                <a:gd name="T8" fmla="*/ 0 w 62"/>
                <a:gd name="T9" fmla="*/ 16 h 63"/>
                <a:gd name="T10" fmla="*/ 2 w 62"/>
                <a:gd name="T11" fmla="*/ 53 h 63"/>
                <a:gd name="T12" fmla="*/ 10 w 62"/>
                <a:gd name="T13" fmla="*/ 61 h 63"/>
                <a:gd name="T14" fmla="*/ 47 w 62"/>
                <a:gd name="T15" fmla="*/ 62 h 63"/>
                <a:gd name="T16" fmla="*/ 49 w 62"/>
                <a:gd name="T17" fmla="*/ 57 h 63"/>
                <a:gd name="T18" fmla="*/ 39 w 62"/>
                <a:gd name="T19" fmla="*/ 47 h 63"/>
                <a:gd name="T20" fmla="*/ 61 w 62"/>
                <a:gd name="T21" fmla="*/ 25 h 63"/>
                <a:gd name="T22" fmla="*/ 61 w 62"/>
                <a:gd name="T23" fmla="*/ 19 h 63"/>
                <a:gd name="T24" fmla="*/ 43 w 62"/>
                <a:gd name="T2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3">
                  <a:moveTo>
                    <a:pt x="43" y="2"/>
                  </a:moveTo>
                  <a:cubicBezTo>
                    <a:pt x="42" y="0"/>
                    <a:pt x="39" y="0"/>
                    <a:pt x="38" y="2"/>
                  </a:cubicBezTo>
                  <a:cubicBezTo>
                    <a:pt x="16" y="24"/>
                    <a:pt x="16" y="24"/>
                    <a:pt x="16" y="24"/>
                  </a:cubicBezTo>
                  <a:cubicBezTo>
                    <a:pt x="5" y="13"/>
                    <a:pt x="5" y="13"/>
                    <a:pt x="5" y="13"/>
                  </a:cubicBezTo>
                  <a:cubicBezTo>
                    <a:pt x="2" y="10"/>
                    <a:pt x="0" y="11"/>
                    <a:pt x="0" y="16"/>
                  </a:cubicBezTo>
                  <a:cubicBezTo>
                    <a:pt x="2" y="53"/>
                    <a:pt x="2" y="53"/>
                    <a:pt x="2" y="53"/>
                  </a:cubicBezTo>
                  <a:cubicBezTo>
                    <a:pt x="2" y="57"/>
                    <a:pt x="6" y="61"/>
                    <a:pt x="10" y="61"/>
                  </a:cubicBezTo>
                  <a:cubicBezTo>
                    <a:pt x="47" y="62"/>
                    <a:pt x="47" y="62"/>
                    <a:pt x="47" y="62"/>
                  </a:cubicBezTo>
                  <a:cubicBezTo>
                    <a:pt x="51" y="63"/>
                    <a:pt x="52" y="60"/>
                    <a:pt x="49" y="57"/>
                  </a:cubicBezTo>
                  <a:cubicBezTo>
                    <a:pt x="39" y="47"/>
                    <a:pt x="39" y="47"/>
                    <a:pt x="39" y="47"/>
                  </a:cubicBezTo>
                  <a:cubicBezTo>
                    <a:pt x="61" y="25"/>
                    <a:pt x="61" y="25"/>
                    <a:pt x="61" y="25"/>
                  </a:cubicBezTo>
                  <a:cubicBezTo>
                    <a:pt x="62" y="23"/>
                    <a:pt x="62" y="21"/>
                    <a:pt x="61" y="19"/>
                  </a:cubicBezTo>
                  <a:lnTo>
                    <a:pt x="43" y="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64" name="Freeform 25"/>
            <p:cNvSpPr>
              <a:spLocks/>
            </p:cNvSpPr>
            <p:nvPr/>
          </p:nvSpPr>
          <p:spPr bwMode="auto">
            <a:xfrm>
              <a:off x="-1973263" y="5527675"/>
              <a:ext cx="233363" cy="233363"/>
            </a:xfrm>
            <a:custGeom>
              <a:avLst/>
              <a:gdLst>
                <a:gd name="T0" fmla="*/ 39 w 62"/>
                <a:gd name="T1" fmla="*/ 16 h 62"/>
                <a:gd name="T2" fmla="*/ 49 w 62"/>
                <a:gd name="T3" fmla="*/ 5 h 62"/>
                <a:gd name="T4" fmla="*/ 47 w 62"/>
                <a:gd name="T5" fmla="*/ 0 h 62"/>
                <a:gd name="T6" fmla="*/ 10 w 62"/>
                <a:gd name="T7" fmla="*/ 1 h 62"/>
                <a:gd name="T8" fmla="*/ 2 w 62"/>
                <a:gd name="T9" fmla="*/ 10 h 62"/>
                <a:gd name="T10" fmla="*/ 0 w 62"/>
                <a:gd name="T11" fmla="*/ 47 h 62"/>
                <a:gd name="T12" fmla="*/ 5 w 62"/>
                <a:gd name="T13" fmla="*/ 49 h 62"/>
                <a:gd name="T14" fmla="*/ 16 w 62"/>
                <a:gd name="T15" fmla="*/ 39 h 62"/>
                <a:gd name="T16" fmla="*/ 38 w 62"/>
                <a:gd name="T17" fmla="*/ 61 h 62"/>
                <a:gd name="T18" fmla="*/ 43 w 62"/>
                <a:gd name="T19" fmla="*/ 61 h 62"/>
                <a:gd name="T20" fmla="*/ 61 w 62"/>
                <a:gd name="T21" fmla="*/ 44 h 62"/>
                <a:gd name="T22" fmla="*/ 61 w 62"/>
                <a:gd name="T23" fmla="*/ 38 h 62"/>
                <a:gd name="T24" fmla="*/ 39 w 62"/>
                <a:gd name="T2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39" y="16"/>
                  </a:moveTo>
                  <a:cubicBezTo>
                    <a:pt x="49" y="5"/>
                    <a:pt x="49" y="5"/>
                    <a:pt x="49" y="5"/>
                  </a:cubicBezTo>
                  <a:cubicBezTo>
                    <a:pt x="52" y="2"/>
                    <a:pt x="51" y="0"/>
                    <a:pt x="47" y="0"/>
                  </a:cubicBezTo>
                  <a:cubicBezTo>
                    <a:pt x="10" y="1"/>
                    <a:pt x="10" y="1"/>
                    <a:pt x="10" y="1"/>
                  </a:cubicBezTo>
                  <a:cubicBezTo>
                    <a:pt x="6" y="2"/>
                    <a:pt x="2" y="5"/>
                    <a:pt x="2" y="10"/>
                  </a:cubicBezTo>
                  <a:cubicBezTo>
                    <a:pt x="0" y="47"/>
                    <a:pt x="0" y="47"/>
                    <a:pt x="0" y="47"/>
                  </a:cubicBezTo>
                  <a:cubicBezTo>
                    <a:pt x="0" y="51"/>
                    <a:pt x="2" y="52"/>
                    <a:pt x="5" y="49"/>
                  </a:cubicBezTo>
                  <a:cubicBezTo>
                    <a:pt x="16" y="39"/>
                    <a:pt x="16" y="39"/>
                    <a:pt x="16" y="39"/>
                  </a:cubicBezTo>
                  <a:cubicBezTo>
                    <a:pt x="38" y="61"/>
                    <a:pt x="38" y="61"/>
                    <a:pt x="38" y="61"/>
                  </a:cubicBezTo>
                  <a:cubicBezTo>
                    <a:pt x="39" y="62"/>
                    <a:pt x="42" y="62"/>
                    <a:pt x="43" y="61"/>
                  </a:cubicBezTo>
                  <a:cubicBezTo>
                    <a:pt x="61" y="44"/>
                    <a:pt x="61" y="44"/>
                    <a:pt x="61" y="44"/>
                  </a:cubicBezTo>
                  <a:cubicBezTo>
                    <a:pt x="62" y="42"/>
                    <a:pt x="62" y="39"/>
                    <a:pt x="61" y="38"/>
                  </a:cubicBezTo>
                  <a:lnTo>
                    <a:pt x="39" y="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65" name="Freeform 26"/>
            <p:cNvSpPr>
              <a:spLocks/>
            </p:cNvSpPr>
            <p:nvPr/>
          </p:nvSpPr>
          <p:spPr bwMode="auto">
            <a:xfrm>
              <a:off x="-1717676" y="5783263"/>
              <a:ext cx="233363" cy="236538"/>
            </a:xfrm>
            <a:custGeom>
              <a:avLst/>
              <a:gdLst>
                <a:gd name="T0" fmla="*/ 57 w 62"/>
                <a:gd name="T1" fmla="*/ 13 h 63"/>
                <a:gd name="T2" fmla="*/ 47 w 62"/>
                <a:gd name="T3" fmla="*/ 24 h 63"/>
                <a:gd name="T4" fmla="*/ 25 w 62"/>
                <a:gd name="T5" fmla="*/ 2 h 63"/>
                <a:gd name="T6" fmla="*/ 19 w 62"/>
                <a:gd name="T7" fmla="*/ 2 h 63"/>
                <a:gd name="T8" fmla="*/ 2 w 62"/>
                <a:gd name="T9" fmla="*/ 19 h 63"/>
                <a:gd name="T10" fmla="*/ 2 w 62"/>
                <a:gd name="T11" fmla="*/ 25 h 63"/>
                <a:gd name="T12" fmla="*/ 24 w 62"/>
                <a:gd name="T13" fmla="*/ 47 h 63"/>
                <a:gd name="T14" fmla="*/ 13 w 62"/>
                <a:gd name="T15" fmla="*/ 57 h 63"/>
                <a:gd name="T16" fmla="*/ 16 w 62"/>
                <a:gd name="T17" fmla="*/ 62 h 63"/>
                <a:gd name="T18" fmla="*/ 52 w 62"/>
                <a:gd name="T19" fmla="*/ 61 h 63"/>
                <a:gd name="T20" fmla="*/ 60 w 62"/>
                <a:gd name="T21" fmla="*/ 53 h 63"/>
                <a:gd name="T22" fmla="*/ 62 w 62"/>
                <a:gd name="T23" fmla="*/ 16 h 63"/>
                <a:gd name="T24" fmla="*/ 57 w 62"/>
                <a:gd name="T25"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3">
                  <a:moveTo>
                    <a:pt x="57" y="13"/>
                  </a:moveTo>
                  <a:cubicBezTo>
                    <a:pt x="47" y="24"/>
                    <a:pt x="47" y="24"/>
                    <a:pt x="47" y="24"/>
                  </a:cubicBezTo>
                  <a:cubicBezTo>
                    <a:pt x="25" y="2"/>
                    <a:pt x="25" y="2"/>
                    <a:pt x="25" y="2"/>
                  </a:cubicBezTo>
                  <a:cubicBezTo>
                    <a:pt x="23" y="0"/>
                    <a:pt x="20" y="0"/>
                    <a:pt x="19" y="2"/>
                  </a:cubicBezTo>
                  <a:cubicBezTo>
                    <a:pt x="2" y="19"/>
                    <a:pt x="2" y="19"/>
                    <a:pt x="2" y="19"/>
                  </a:cubicBezTo>
                  <a:cubicBezTo>
                    <a:pt x="0" y="21"/>
                    <a:pt x="0" y="23"/>
                    <a:pt x="2" y="25"/>
                  </a:cubicBezTo>
                  <a:cubicBezTo>
                    <a:pt x="24" y="47"/>
                    <a:pt x="24" y="47"/>
                    <a:pt x="24" y="47"/>
                  </a:cubicBezTo>
                  <a:cubicBezTo>
                    <a:pt x="13" y="57"/>
                    <a:pt x="13" y="57"/>
                    <a:pt x="13" y="57"/>
                  </a:cubicBezTo>
                  <a:cubicBezTo>
                    <a:pt x="10" y="60"/>
                    <a:pt x="11" y="63"/>
                    <a:pt x="16" y="62"/>
                  </a:cubicBezTo>
                  <a:cubicBezTo>
                    <a:pt x="52" y="61"/>
                    <a:pt x="52" y="61"/>
                    <a:pt x="52" y="61"/>
                  </a:cubicBezTo>
                  <a:cubicBezTo>
                    <a:pt x="56" y="61"/>
                    <a:pt x="60" y="57"/>
                    <a:pt x="60" y="53"/>
                  </a:cubicBezTo>
                  <a:cubicBezTo>
                    <a:pt x="62" y="16"/>
                    <a:pt x="62" y="16"/>
                    <a:pt x="62" y="16"/>
                  </a:cubicBezTo>
                  <a:cubicBezTo>
                    <a:pt x="62" y="11"/>
                    <a:pt x="60" y="10"/>
                    <a:pt x="57" y="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73" name="Group 2072"/>
          <p:cNvGrpSpPr/>
          <p:nvPr/>
        </p:nvGrpSpPr>
        <p:grpSpPr>
          <a:xfrm>
            <a:off x="677482" y="5125297"/>
            <a:ext cx="464790" cy="464790"/>
            <a:chOff x="-1141413" y="3454400"/>
            <a:chExt cx="720725" cy="720725"/>
          </a:xfrm>
          <a:solidFill>
            <a:schemeClr val="accent1"/>
          </a:solidFill>
        </p:grpSpPr>
        <p:sp>
          <p:nvSpPr>
            <p:cNvPr id="2071" name="Freeform 31"/>
            <p:cNvSpPr>
              <a:spLocks/>
            </p:cNvSpPr>
            <p:nvPr/>
          </p:nvSpPr>
          <p:spPr bwMode="auto">
            <a:xfrm>
              <a:off x="-1141413" y="3575050"/>
              <a:ext cx="601663" cy="600075"/>
            </a:xfrm>
            <a:custGeom>
              <a:avLst/>
              <a:gdLst>
                <a:gd name="T0" fmla="*/ 144 w 160"/>
                <a:gd name="T1" fmla="*/ 144 h 160"/>
                <a:gd name="T2" fmla="*/ 16 w 160"/>
                <a:gd name="T3" fmla="*/ 144 h 160"/>
                <a:gd name="T4" fmla="*/ 16 w 160"/>
                <a:gd name="T5" fmla="*/ 16 h 160"/>
                <a:gd name="T6" fmla="*/ 106 w 160"/>
                <a:gd name="T7" fmla="*/ 16 h 160"/>
                <a:gd name="T8" fmla="*/ 122 w 160"/>
                <a:gd name="T9" fmla="*/ 0 h 160"/>
                <a:gd name="T10" fmla="*/ 16 w 160"/>
                <a:gd name="T11" fmla="*/ 0 h 160"/>
                <a:gd name="T12" fmla="*/ 0 w 160"/>
                <a:gd name="T13" fmla="*/ 16 h 160"/>
                <a:gd name="T14" fmla="*/ 0 w 160"/>
                <a:gd name="T15" fmla="*/ 144 h 160"/>
                <a:gd name="T16" fmla="*/ 16 w 160"/>
                <a:gd name="T17" fmla="*/ 160 h 160"/>
                <a:gd name="T18" fmla="*/ 144 w 160"/>
                <a:gd name="T19" fmla="*/ 160 h 160"/>
                <a:gd name="T20" fmla="*/ 160 w 160"/>
                <a:gd name="T21" fmla="*/ 144 h 160"/>
                <a:gd name="T22" fmla="*/ 160 w 160"/>
                <a:gd name="T23" fmla="*/ 38 h 160"/>
                <a:gd name="T24" fmla="*/ 144 w 160"/>
                <a:gd name="T25" fmla="*/ 54 h 160"/>
                <a:gd name="T26" fmla="*/ 144 w 160"/>
                <a:gd name="T27"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60">
                  <a:moveTo>
                    <a:pt x="144" y="144"/>
                  </a:moveTo>
                  <a:cubicBezTo>
                    <a:pt x="16" y="144"/>
                    <a:pt x="16" y="144"/>
                    <a:pt x="16" y="144"/>
                  </a:cubicBezTo>
                  <a:cubicBezTo>
                    <a:pt x="16" y="16"/>
                    <a:pt x="16" y="16"/>
                    <a:pt x="16" y="16"/>
                  </a:cubicBezTo>
                  <a:cubicBezTo>
                    <a:pt x="106" y="16"/>
                    <a:pt x="106" y="16"/>
                    <a:pt x="106" y="16"/>
                  </a:cubicBezTo>
                  <a:cubicBezTo>
                    <a:pt x="122" y="0"/>
                    <a:pt x="122" y="0"/>
                    <a:pt x="122" y="0"/>
                  </a:cubicBezTo>
                  <a:cubicBezTo>
                    <a:pt x="16" y="0"/>
                    <a:pt x="16" y="0"/>
                    <a:pt x="16" y="0"/>
                  </a:cubicBezTo>
                  <a:cubicBezTo>
                    <a:pt x="7" y="0"/>
                    <a:pt x="0" y="7"/>
                    <a:pt x="0" y="16"/>
                  </a:cubicBezTo>
                  <a:cubicBezTo>
                    <a:pt x="0" y="144"/>
                    <a:pt x="0" y="144"/>
                    <a:pt x="0" y="144"/>
                  </a:cubicBezTo>
                  <a:cubicBezTo>
                    <a:pt x="0" y="153"/>
                    <a:pt x="7" y="160"/>
                    <a:pt x="16" y="160"/>
                  </a:cubicBezTo>
                  <a:cubicBezTo>
                    <a:pt x="144" y="160"/>
                    <a:pt x="144" y="160"/>
                    <a:pt x="144" y="160"/>
                  </a:cubicBezTo>
                  <a:cubicBezTo>
                    <a:pt x="153" y="160"/>
                    <a:pt x="160" y="153"/>
                    <a:pt x="160" y="144"/>
                  </a:cubicBezTo>
                  <a:cubicBezTo>
                    <a:pt x="160" y="38"/>
                    <a:pt x="160" y="38"/>
                    <a:pt x="160" y="38"/>
                  </a:cubicBezTo>
                  <a:cubicBezTo>
                    <a:pt x="144" y="54"/>
                    <a:pt x="144" y="54"/>
                    <a:pt x="144" y="54"/>
                  </a:cubicBezTo>
                  <a:lnTo>
                    <a:pt x="14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Freeform 32"/>
            <p:cNvSpPr>
              <a:spLocks/>
            </p:cNvSpPr>
            <p:nvPr/>
          </p:nvSpPr>
          <p:spPr bwMode="auto">
            <a:xfrm>
              <a:off x="-817563" y="3454400"/>
              <a:ext cx="396875" cy="398463"/>
            </a:xfrm>
            <a:custGeom>
              <a:avLst/>
              <a:gdLst>
                <a:gd name="T0" fmla="*/ 78 w 250"/>
                <a:gd name="T1" fmla="*/ 0 h 251"/>
                <a:gd name="T2" fmla="*/ 144 w 250"/>
                <a:gd name="T3" fmla="*/ 67 h 251"/>
                <a:gd name="T4" fmla="*/ 0 w 250"/>
                <a:gd name="T5" fmla="*/ 208 h 251"/>
                <a:gd name="T6" fmla="*/ 42 w 250"/>
                <a:gd name="T7" fmla="*/ 251 h 251"/>
                <a:gd name="T8" fmla="*/ 184 w 250"/>
                <a:gd name="T9" fmla="*/ 107 h 251"/>
                <a:gd name="T10" fmla="*/ 250 w 250"/>
                <a:gd name="T11" fmla="*/ 173 h 251"/>
                <a:gd name="T12" fmla="*/ 250 w 250"/>
                <a:gd name="T13" fmla="*/ 0 h 251"/>
                <a:gd name="T14" fmla="*/ 78 w 25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1">
                  <a:moveTo>
                    <a:pt x="78" y="0"/>
                  </a:moveTo>
                  <a:lnTo>
                    <a:pt x="144" y="67"/>
                  </a:lnTo>
                  <a:lnTo>
                    <a:pt x="0" y="208"/>
                  </a:lnTo>
                  <a:lnTo>
                    <a:pt x="42" y="251"/>
                  </a:lnTo>
                  <a:lnTo>
                    <a:pt x="184" y="107"/>
                  </a:lnTo>
                  <a:lnTo>
                    <a:pt x="250" y="173"/>
                  </a:lnTo>
                  <a:lnTo>
                    <a:pt x="250"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79" name="Group 2078"/>
          <p:cNvGrpSpPr/>
          <p:nvPr/>
        </p:nvGrpSpPr>
        <p:grpSpPr>
          <a:xfrm>
            <a:off x="4945640" y="5072101"/>
            <a:ext cx="393518" cy="525462"/>
            <a:chOff x="8193088" y="4978400"/>
            <a:chExt cx="539750" cy="720725"/>
          </a:xfrm>
          <a:solidFill>
            <a:schemeClr val="accent1"/>
          </a:solidFill>
        </p:grpSpPr>
        <p:sp>
          <p:nvSpPr>
            <p:cNvPr id="2077" name="Freeform 37"/>
            <p:cNvSpPr>
              <a:spLocks/>
            </p:cNvSpPr>
            <p:nvPr/>
          </p:nvSpPr>
          <p:spPr bwMode="auto">
            <a:xfrm>
              <a:off x="8253413" y="4978400"/>
              <a:ext cx="420688" cy="301625"/>
            </a:xfrm>
            <a:custGeom>
              <a:avLst/>
              <a:gdLst>
                <a:gd name="T0" fmla="*/ 20 w 112"/>
                <a:gd name="T1" fmla="*/ 80 h 80"/>
                <a:gd name="T2" fmla="*/ 20 w 112"/>
                <a:gd name="T3" fmla="*/ 48 h 80"/>
                <a:gd name="T4" fmla="*/ 56 w 112"/>
                <a:gd name="T5" fmla="*/ 19 h 80"/>
                <a:gd name="T6" fmla="*/ 92 w 112"/>
                <a:gd name="T7" fmla="*/ 48 h 80"/>
                <a:gd name="T8" fmla="*/ 92 w 112"/>
                <a:gd name="T9" fmla="*/ 80 h 80"/>
                <a:gd name="T10" fmla="*/ 112 w 112"/>
                <a:gd name="T11" fmla="*/ 80 h 80"/>
                <a:gd name="T12" fmla="*/ 112 w 112"/>
                <a:gd name="T13" fmla="*/ 56 h 80"/>
                <a:gd name="T14" fmla="*/ 56 w 112"/>
                <a:gd name="T15" fmla="*/ 0 h 80"/>
                <a:gd name="T16" fmla="*/ 0 w 112"/>
                <a:gd name="T17" fmla="*/ 56 h 80"/>
                <a:gd name="T18" fmla="*/ 0 w 112"/>
                <a:gd name="T19" fmla="*/ 80 h 80"/>
                <a:gd name="T20" fmla="*/ 20 w 112"/>
                <a:gd name="T2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80">
                  <a:moveTo>
                    <a:pt x="20" y="80"/>
                  </a:moveTo>
                  <a:cubicBezTo>
                    <a:pt x="20" y="48"/>
                    <a:pt x="20" y="48"/>
                    <a:pt x="20" y="48"/>
                  </a:cubicBezTo>
                  <a:cubicBezTo>
                    <a:pt x="20" y="34"/>
                    <a:pt x="38" y="19"/>
                    <a:pt x="56" y="19"/>
                  </a:cubicBezTo>
                  <a:cubicBezTo>
                    <a:pt x="74" y="19"/>
                    <a:pt x="92" y="34"/>
                    <a:pt x="92" y="48"/>
                  </a:cubicBezTo>
                  <a:cubicBezTo>
                    <a:pt x="92" y="80"/>
                    <a:pt x="92" y="80"/>
                    <a:pt x="92" y="80"/>
                  </a:cubicBezTo>
                  <a:cubicBezTo>
                    <a:pt x="112" y="80"/>
                    <a:pt x="112" y="80"/>
                    <a:pt x="112" y="80"/>
                  </a:cubicBezTo>
                  <a:cubicBezTo>
                    <a:pt x="112" y="56"/>
                    <a:pt x="112" y="56"/>
                    <a:pt x="112" y="56"/>
                  </a:cubicBezTo>
                  <a:cubicBezTo>
                    <a:pt x="112" y="25"/>
                    <a:pt x="87" y="0"/>
                    <a:pt x="56" y="0"/>
                  </a:cubicBezTo>
                  <a:cubicBezTo>
                    <a:pt x="25" y="0"/>
                    <a:pt x="0" y="25"/>
                    <a:pt x="0" y="56"/>
                  </a:cubicBezTo>
                  <a:cubicBezTo>
                    <a:pt x="0" y="80"/>
                    <a:pt x="0" y="80"/>
                    <a:pt x="0" y="80"/>
                  </a:cubicBezTo>
                  <a:lnTo>
                    <a:pt x="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Freeform 38"/>
            <p:cNvSpPr>
              <a:spLocks noEditPoints="1"/>
            </p:cNvSpPr>
            <p:nvPr/>
          </p:nvSpPr>
          <p:spPr bwMode="auto">
            <a:xfrm>
              <a:off x="8193088" y="5308600"/>
              <a:ext cx="539750" cy="390525"/>
            </a:xfrm>
            <a:custGeom>
              <a:avLst/>
              <a:gdLst>
                <a:gd name="T0" fmla="*/ 128 w 144"/>
                <a:gd name="T1" fmla="*/ 0 h 104"/>
                <a:gd name="T2" fmla="*/ 16 w 144"/>
                <a:gd name="T3" fmla="*/ 0 h 104"/>
                <a:gd name="T4" fmla="*/ 0 w 144"/>
                <a:gd name="T5" fmla="*/ 16 h 104"/>
                <a:gd name="T6" fmla="*/ 0 w 144"/>
                <a:gd name="T7" fmla="*/ 88 h 104"/>
                <a:gd name="T8" fmla="*/ 16 w 144"/>
                <a:gd name="T9" fmla="*/ 104 h 104"/>
                <a:gd name="T10" fmla="*/ 128 w 144"/>
                <a:gd name="T11" fmla="*/ 104 h 104"/>
                <a:gd name="T12" fmla="*/ 144 w 144"/>
                <a:gd name="T13" fmla="*/ 88 h 104"/>
                <a:gd name="T14" fmla="*/ 144 w 144"/>
                <a:gd name="T15" fmla="*/ 16 h 104"/>
                <a:gd name="T16" fmla="*/ 128 w 144"/>
                <a:gd name="T17" fmla="*/ 0 h 104"/>
                <a:gd name="T18" fmla="*/ 84 w 144"/>
                <a:gd name="T19" fmla="*/ 80 h 104"/>
                <a:gd name="T20" fmla="*/ 60 w 144"/>
                <a:gd name="T21" fmla="*/ 80 h 104"/>
                <a:gd name="T22" fmla="*/ 64 w 144"/>
                <a:gd name="T23" fmla="*/ 55 h 104"/>
                <a:gd name="T24" fmla="*/ 55 w 144"/>
                <a:gd name="T25" fmla="*/ 40 h 104"/>
                <a:gd name="T26" fmla="*/ 72 w 144"/>
                <a:gd name="T27" fmla="*/ 23 h 104"/>
                <a:gd name="T28" fmla="*/ 89 w 144"/>
                <a:gd name="T29" fmla="*/ 40 h 104"/>
                <a:gd name="T30" fmla="*/ 80 w 144"/>
                <a:gd name="T31" fmla="*/ 55 h 104"/>
                <a:gd name="T32" fmla="*/ 84 w 144"/>
                <a:gd name="T33"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4">
                  <a:moveTo>
                    <a:pt x="128" y="0"/>
                  </a:moveTo>
                  <a:cubicBezTo>
                    <a:pt x="16" y="0"/>
                    <a:pt x="16" y="0"/>
                    <a:pt x="16" y="0"/>
                  </a:cubicBezTo>
                  <a:cubicBezTo>
                    <a:pt x="7" y="0"/>
                    <a:pt x="0" y="7"/>
                    <a:pt x="0" y="16"/>
                  </a:cubicBezTo>
                  <a:cubicBezTo>
                    <a:pt x="0" y="88"/>
                    <a:pt x="0" y="88"/>
                    <a:pt x="0" y="88"/>
                  </a:cubicBezTo>
                  <a:cubicBezTo>
                    <a:pt x="0" y="97"/>
                    <a:pt x="7" y="104"/>
                    <a:pt x="16" y="104"/>
                  </a:cubicBezTo>
                  <a:cubicBezTo>
                    <a:pt x="128" y="104"/>
                    <a:pt x="128" y="104"/>
                    <a:pt x="128" y="104"/>
                  </a:cubicBezTo>
                  <a:cubicBezTo>
                    <a:pt x="137" y="104"/>
                    <a:pt x="144" y="97"/>
                    <a:pt x="144" y="88"/>
                  </a:cubicBezTo>
                  <a:cubicBezTo>
                    <a:pt x="144" y="16"/>
                    <a:pt x="144" y="16"/>
                    <a:pt x="144" y="16"/>
                  </a:cubicBezTo>
                  <a:cubicBezTo>
                    <a:pt x="144" y="7"/>
                    <a:pt x="137" y="0"/>
                    <a:pt x="128" y="0"/>
                  </a:cubicBezTo>
                  <a:close/>
                  <a:moveTo>
                    <a:pt x="84" y="80"/>
                  </a:moveTo>
                  <a:cubicBezTo>
                    <a:pt x="60" y="80"/>
                    <a:pt x="60" y="80"/>
                    <a:pt x="60" y="80"/>
                  </a:cubicBezTo>
                  <a:cubicBezTo>
                    <a:pt x="64" y="55"/>
                    <a:pt x="64" y="55"/>
                    <a:pt x="64" y="55"/>
                  </a:cubicBezTo>
                  <a:cubicBezTo>
                    <a:pt x="59" y="52"/>
                    <a:pt x="55" y="46"/>
                    <a:pt x="55" y="40"/>
                  </a:cubicBezTo>
                  <a:cubicBezTo>
                    <a:pt x="55" y="31"/>
                    <a:pt x="63" y="23"/>
                    <a:pt x="72" y="23"/>
                  </a:cubicBezTo>
                  <a:cubicBezTo>
                    <a:pt x="81" y="23"/>
                    <a:pt x="89" y="31"/>
                    <a:pt x="89" y="40"/>
                  </a:cubicBezTo>
                  <a:cubicBezTo>
                    <a:pt x="89" y="46"/>
                    <a:pt x="85" y="52"/>
                    <a:pt x="80" y="55"/>
                  </a:cubicBezTo>
                  <a:lnTo>
                    <a:pt x="8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090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Page </a:t>
            </a:r>
            <a:fld id="{90CBDC3A-D49F-4631-A8C7-55D59B33E5FA}" type="slidenum">
              <a:rPr lang="en-US" smtClean="0"/>
              <a:pPr>
                <a:defRPr/>
              </a:pPr>
              <a:t>7</a:t>
            </a:fld>
            <a:endParaRPr lang="en-US" dirty="0"/>
          </a:p>
        </p:txBody>
      </p:sp>
      <p:sp>
        <p:nvSpPr>
          <p:cNvPr id="4" name="Title 3"/>
          <p:cNvSpPr>
            <a:spLocks noGrp="1"/>
          </p:cNvSpPr>
          <p:nvPr>
            <p:ph type="title"/>
          </p:nvPr>
        </p:nvSpPr>
        <p:spPr/>
        <p:txBody>
          <a:bodyPr/>
          <a:lstStyle/>
          <a:p>
            <a:r>
              <a:rPr lang="en-US" dirty="0"/>
              <a:t>AWS Basics</a:t>
            </a:r>
          </a:p>
        </p:txBody>
      </p:sp>
      <p:sp>
        <p:nvSpPr>
          <p:cNvPr id="2" name="Text Placeholder 1"/>
          <p:cNvSpPr>
            <a:spLocks noGrp="1"/>
          </p:cNvSpPr>
          <p:nvPr>
            <p:ph type="body" sz="quarter" idx="10"/>
          </p:nvPr>
        </p:nvSpPr>
        <p:spPr/>
        <p:txBody>
          <a:bodyPr/>
          <a:lstStyle/>
          <a:p>
            <a:r>
              <a:rPr lang="en-US" dirty="0"/>
              <a:t>AWS anti-patterns</a:t>
            </a:r>
          </a:p>
        </p:txBody>
      </p:sp>
      <p:sp>
        <p:nvSpPr>
          <p:cNvPr id="5" name="Footer Placeholder 4"/>
          <p:cNvSpPr>
            <a:spLocks noGrp="1"/>
          </p:cNvSpPr>
          <p:nvPr>
            <p:ph type="ftr" sz="quarter" idx="13"/>
          </p:nvPr>
        </p:nvSpPr>
        <p:spPr/>
        <p:txBody>
          <a:bodyPr/>
          <a:lstStyle/>
          <a:p>
            <a:r>
              <a:rPr lang="en-AU"/>
              <a:t>Copyright © 2015 Accenture  All rights reserved.</a:t>
            </a:r>
            <a:endParaRPr lang="en-AU" dirty="0"/>
          </a:p>
        </p:txBody>
      </p:sp>
      <p:sp>
        <p:nvSpPr>
          <p:cNvPr id="8" name="Content Placeholder 2"/>
          <p:cNvSpPr txBox="1">
            <a:spLocks/>
          </p:cNvSpPr>
          <p:nvPr/>
        </p:nvSpPr>
        <p:spPr>
          <a:xfrm>
            <a:off x="455613" y="1695045"/>
            <a:ext cx="8232775" cy="4757325"/>
          </a:xfrm>
          <a:prstGeom prst="rect">
            <a:avLst/>
          </a:prstGeom>
        </p:spPr>
        <p:txBody>
          <a:bodyPr vert="horz" lIns="0" tIns="45720" rIns="0" bIns="0" numCol="2"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0" indent="0">
              <a:buNone/>
            </a:pPr>
            <a:r>
              <a:rPr lang="en-US" sz="2000" dirty="0">
                <a:solidFill>
                  <a:schemeClr val="accent2"/>
                </a:solidFill>
              </a:rPr>
              <a:t>Hoping things won’t fail</a:t>
            </a:r>
          </a:p>
          <a:p>
            <a:r>
              <a:rPr lang="en-US" dirty="0"/>
              <a:t>With the cloud you have to expect failure and design-in your ability to recover</a:t>
            </a:r>
          </a:p>
          <a:p>
            <a:pPr marL="88900" indent="-88900">
              <a:buNone/>
            </a:pPr>
            <a:r>
              <a:rPr lang="en-US" sz="2000" dirty="0">
                <a:solidFill>
                  <a:schemeClr val="accent2"/>
                </a:solidFill>
              </a:rPr>
              <a:t>Manual Processes</a:t>
            </a:r>
          </a:p>
          <a:p>
            <a:r>
              <a:rPr lang="en-US" dirty="0"/>
              <a:t>When direct, manual intervention is required to start new resources, scale existing ones will be a blocker</a:t>
            </a:r>
          </a:p>
          <a:p>
            <a:pPr marL="88900" indent="-88900">
              <a:buNone/>
            </a:pPr>
            <a:r>
              <a:rPr lang="en-US" sz="2000" dirty="0">
                <a:solidFill>
                  <a:schemeClr val="accent2"/>
                </a:solidFill>
              </a:rPr>
              <a:t>Tightly-coupled architectures</a:t>
            </a:r>
          </a:p>
          <a:p>
            <a:r>
              <a:rPr lang="en-US" dirty="0"/>
              <a:t>Application components in which a single unit depends on another specific single unit behave poorly when the dependency fails </a:t>
            </a:r>
          </a:p>
          <a:p>
            <a:pPr marL="0" indent="0">
              <a:buNone/>
            </a:pPr>
            <a:r>
              <a:rPr lang="en-US" sz="2000" dirty="0" err="1">
                <a:solidFill>
                  <a:schemeClr val="accent2"/>
                </a:solidFill>
              </a:rPr>
              <a:t>Stateful</a:t>
            </a:r>
            <a:endParaRPr lang="en-US" sz="2000" dirty="0">
              <a:solidFill>
                <a:schemeClr val="accent2"/>
              </a:solidFill>
            </a:endParaRPr>
          </a:p>
          <a:p>
            <a:r>
              <a:rPr lang="en-US" dirty="0"/>
              <a:t>Applications that store state on one instance are more challenging </a:t>
            </a:r>
            <a:br>
              <a:rPr lang="en-US" dirty="0"/>
            </a:br>
            <a:r>
              <a:rPr lang="en-US" dirty="0"/>
              <a:t>to scale horizontally</a:t>
            </a:r>
          </a:p>
          <a:p>
            <a:pPr marL="0" indent="0">
              <a:buNone/>
            </a:pPr>
            <a:r>
              <a:rPr lang="en-US" sz="2000" dirty="0">
                <a:solidFill>
                  <a:schemeClr val="accent2"/>
                </a:solidFill>
              </a:rPr>
              <a:t>Vertical</a:t>
            </a:r>
          </a:p>
          <a:p>
            <a:r>
              <a:rPr lang="en-US" dirty="0"/>
              <a:t>Vertical scaling will eventually run </a:t>
            </a:r>
            <a:br>
              <a:rPr lang="en-US" dirty="0"/>
            </a:br>
            <a:r>
              <a:rPr lang="en-US" dirty="0"/>
              <a:t>out of the room</a:t>
            </a:r>
          </a:p>
          <a:p>
            <a:r>
              <a:rPr lang="en-US" dirty="0"/>
              <a:t>Design to support horizontal scaling</a:t>
            </a:r>
          </a:p>
        </p:txBody>
      </p:sp>
      <p:sp>
        <p:nvSpPr>
          <p:cNvPr id="10" name="Oval 9"/>
          <p:cNvSpPr/>
          <p:nvPr/>
        </p:nvSpPr>
        <p:spPr>
          <a:xfrm>
            <a:off x="467691" y="226468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7691" y="368624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91970" y="226468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67691" y="5122015"/>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591970" y="3700954"/>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591970" y="4395720"/>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78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282"/>
          <p:cNvSpPr/>
          <p:nvPr/>
        </p:nvSpPr>
        <p:spPr>
          <a:xfrm>
            <a:off x="4441720" y="2752468"/>
            <a:ext cx="185070" cy="18507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3344033" y="1856613"/>
            <a:ext cx="2570296" cy="1459308"/>
            <a:chOff x="860784" y="1896902"/>
            <a:chExt cx="1049732" cy="595994"/>
          </a:xfrm>
        </p:grpSpPr>
        <p:sp>
          <p:nvSpPr>
            <p:cNvPr id="72"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76200">
              <a:solidFill>
                <a:schemeClr val="bg1"/>
              </a:solidFill>
            </a:ln>
            <a:extLst/>
          </p:spPr>
          <p:txBody>
            <a:bodyPr vert="horz" wrap="square" lIns="91440" tIns="45720" rIns="91440" bIns="45720" numCol="1" anchor="ctr" anchorCtr="0" compatLnSpc="1">
              <a:prstTxWarp prst="textNoShape">
                <a:avLst/>
              </a:prstTxWarp>
            </a:bodyPr>
            <a:lstStyle/>
            <a:p>
              <a:pPr algn="ctr"/>
              <a:endParaRPr lang="en-US" sz="1400" dirty="0">
                <a:solidFill>
                  <a:schemeClr val="bg1"/>
                </a:solidFill>
              </a:endParaRPr>
            </a:p>
          </p:txBody>
        </p:sp>
        <p:sp>
          <p:nvSpPr>
            <p:cNvPr id="73" name="Freeform 468"/>
            <p:cNvSpPr>
              <a:spLocks/>
            </p:cNvSpPr>
            <p:nvPr/>
          </p:nvSpPr>
          <p:spPr bwMode="auto">
            <a:xfrm>
              <a:off x="860784" y="1896902"/>
              <a:ext cx="1049732" cy="595994"/>
            </a:xfrm>
            <a:custGeom>
              <a:avLst/>
              <a:gdLst>
                <a:gd name="T0" fmla="*/ 36 w 181"/>
                <a:gd name="T1" fmla="*/ 103 h 103"/>
                <a:gd name="T2" fmla="*/ 0 w 181"/>
                <a:gd name="T3" fmla="*/ 67 h 103"/>
                <a:gd name="T4" fmla="*/ 34 w 181"/>
                <a:gd name="T5" fmla="*/ 31 h 103"/>
                <a:gd name="T6" fmla="*/ 70 w 181"/>
                <a:gd name="T7" fmla="*/ 0 h 103"/>
                <a:gd name="T8" fmla="*/ 100 w 181"/>
                <a:gd name="T9" fmla="*/ 15 h 103"/>
                <a:gd name="T10" fmla="*/ 116 w 181"/>
                <a:gd name="T11" fmla="*/ 11 h 103"/>
                <a:gd name="T12" fmla="*/ 152 w 181"/>
                <a:gd name="T13" fmla="*/ 47 h 103"/>
                <a:gd name="T14" fmla="*/ 152 w 181"/>
                <a:gd name="T15" fmla="*/ 49 h 103"/>
                <a:gd name="T16" fmla="*/ 154 w 181"/>
                <a:gd name="T17" fmla="*/ 49 h 103"/>
                <a:gd name="T18" fmla="*/ 181 w 181"/>
                <a:gd name="T19" fmla="*/ 76 h 103"/>
                <a:gd name="T20" fmla="*/ 154 w 181"/>
                <a:gd name="T21" fmla="*/ 103 h 103"/>
                <a:gd name="T22" fmla="*/ 153 w 181"/>
                <a:gd name="T23" fmla="*/ 103 h 103"/>
                <a:gd name="T24" fmla="*/ 36 w 18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3">
                  <a:moveTo>
                    <a:pt x="36" y="103"/>
                  </a:moveTo>
                  <a:cubicBezTo>
                    <a:pt x="16" y="103"/>
                    <a:pt x="0" y="87"/>
                    <a:pt x="0" y="67"/>
                  </a:cubicBezTo>
                  <a:cubicBezTo>
                    <a:pt x="0" y="47"/>
                    <a:pt x="15" y="32"/>
                    <a:pt x="34" y="31"/>
                  </a:cubicBezTo>
                  <a:cubicBezTo>
                    <a:pt x="37" y="13"/>
                    <a:pt x="52" y="0"/>
                    <a:pt x="70" y="0"/>
                  </a:cubicBezTo>
                  <a:cubicBezTo>
                    <a:pt x="82" y="0"/>
                    <a:pt x="93" y="6"/>
                    <a:pt x="100" y="15"/>
                  </a:cubicBezTo>
                  <a:cubicBezTo>
                    <a:pt x="105" y="13"/>
                    <a:pt x="110" y="11"/>
                    <a:pt x="116" y="11"/>
                  </a:cubicBezTo>
                  <a:cubicBezTo>
                    <a:pt x="136" y="11"/>
                    <a:pt x="152" y="27"/>
                    <a:pt x="152" y="47"/>
                  </a:cubicBezTo>
                  <a:cubicBezTo>
                    <a:pt x="152" y="48"/>
                    <a:pt x="152" y="48"/>
                    <a:pt x="152" y="49"/>
                  </a:cubicBezTo>
                  <a:cubicBezTo>
                    <a:pt x="153" y="49"/>
                    <a:pt x="153" y="49"/>
                    <a:pt x="154" y="49"/>
                  </a:cubicBezTo>
                  <a:cubicBezTo>
                    <a:pt x="169" y="49"/>
                    <a:pt x="181" y="61"/>
                    <a:pt x="181" y="76"/>
                  </a:cubicBezTo>
                  <a:cubicBezTo>
                    <a:pt x="181" y="91"/>
                    <a:pt x="169" y="103"/>
                    <a:pt x="154" y="103"/>
                  </a:cubicBezTo>
                  <a:cubicBezTo>
                    <a:pt x="153" y="103"/>
                    <a:pt x="153" y="103"/>
                    <a:pt x="153" y="103"/>
                  </a:cubicBezTo>
                  <a:lnTo>
                    <a:pt x="36" y="103"/>
                  </a:lnTo>
                  <a:close/>
                </a:path>
              </a:pathLst>
            </a:custGeom>
            <a:solidFill>
              <a:schemeClr val="accent2"/>
            </a:solidFill>
            <a:ln w="57150">
              <a:noFill/>
            </a:ln>
            <a:extLst/>
          </p:spPr>
          <p:txBody>
            <a:bodyPr vert="horz" wrap="square" lIns="91440" tIns="144000" rIns="91440" bIns="45720" numCol="1" anchor="ctr" anchorCtr="0" compatLnSpc="1">
              <a:prstTxWarp prst="textNoShape">
                <a:avLst/>
              </a:prstTxWarp>
            </a:bodyPr>
            <a:lstStyle/>
            <a:p>
              <a:pPr algn="ctr"/>
              <a:r>
                <a:rPr lang="en-US" sz="5400" b="1" dirty="0">
                  <a:solidFill>
                    <a:schemeClr val="bg1"/>
                  </a:solidFill>
                </a:rPr>
                <a:t>AWS</a:t>
              </a:r>
            </a:p>
          </p:txBody>
        </p:sp>
      </p:grpSp>
      <p:sp>
        <p:nvSpPr>
          <p:cNvPr id="2" name="Text Placeholder 1"/>
          <p:cNvSpPr>
            <a:spLocks noGrp="1"/>
          </p:cNvSpPr>
          <p:nvPr>
            <p:ph type="body" sz="quarter" idx="10"/>
          </p:nvPr>
        </p:nvSpPr>
        <p:spPr/>
        <p:txBody>
          <a:bodyPr/>
          <a:lstStyle/>
          <a:p>
            <a:r>
              <a:rPr lang="en-US" dirty="0"/>
              <a:t>The 7 best practices for building systems with AWS </a:t>
            </a:r>
          </a:p>
        </p:txBody>
      </p:sp>
      <p:sp>
        <p:nvSpPr>
          <p:cNvPr id="4" name="Title 3"/>
          <p:cNvSpPr>
            <a:spLocks noGrp="1"/>
          </p:cNvSpPr>
          <p:nvPr>
            <p:ph type="title"/>
          </p:nvPr>
        </p:nvSpPr>
        <p:spPr/>
        <p:txBody>
          <a:bodyPr/>
          <a:lstStyle/>
          <a:p>
            <a:r>
              <a:rPr lang="en-US" dirty="0"/>
              <a:t>AWS Basics</a:t>
            </a:r>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6" name="Slide Number Placeholder 5"/>
          <p:cNvSpPr>
            <a:spLocks noGrp="1"/>
          </p:cNvSpPr>
          <p:nvPr>
            <p:ph type="sldNum" sz="quarter" idx="13"/>
          </p:nvPr>
        </p:nvSpPr>
        <p:spPr/>
        <p:txBody>
          <a:bodyPr/>
          <a:lstStyle/>
          <a:p>
            <a:pPr>
              <a:defRPr/>
            </a:pPr>
            <a:r>
              <a:rPr lang="en-US"/>
              <a:t>Page </a:t>
            </a:r>
            <a:fld id="{90CBDC3A-D49F-4631-A8C7-55D59B33E5FA}" type="slidenum">
              <a:rPr lang="en-US" smtClean="0"/>
              <a:pPr>
                <a:defRPr/>
              </a:pPr>
              <a:t>8</a:t>
            </a:fld>
            <a:endParaRPr lang="en-US" dirty="0"/>
          </a:p>
        </p:txBody>
      </p:sp>
      <p:cxnSp>
        <p:nvCxnSpPr>
          <p:cNvPr id="285" name="Elbow Connector 284"/>
          <p:cNvCxnSpPr>
            <a:stCxn id="283" idx="2"/>
            <a:endCxn id="70" idx="0"/>
          </p:cNvCxnSpPr>
          <p:nvPr/>
        </p:nvCxnSpPr>
        <p:spPr>
          <a:xfrm rot="5400000">
            <a:off x="2150406" y="1676331"/>
            <a:ext cx="1122642" cy="3645056"/>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83" idx="2"/>
            <a:endCxn id="202" idx="0"/>
          </p:cNvCxnSpPr>
          <p:nvPr/>
        </p:nvCxnSpPr>
        <p:spPr>
          <a:xfrm rot="5400000">
            <a:off x="2757916" y="2283841"/>
            <a:ext cx="1122642" cy="2430037"/>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91" name="Elbow Connector 290"/>
          <p:cNvCxnSpPr>
            <a:stCxn id="283" idx="2"/>
            <a:endCxn id="214" idx="0"/>
          </p:cNvCxnSpPr>
          <p:nvPr/>
        </p:nvCxnSpPr>
        <p:spPr>
          <a:xfrm rot="5400000">
            <a:off x="3365425" y="2891350"/>
            <a:ext cx="1122642" cy="1215018"/>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94" name="Elbow Connector 293"/>
          <p:cNvCxnSpPr>
            <a:stCxn id="283" idx="2"/>
            <a:endCxn id="226" idx="0"/>
          </p:cNvCxnSpPr>
          <p:nvPr/>
        </p:nvCxnSpPr>
        <p:spPr>
          <a:xfrm>
            <a:off x="4534255" y="2937538"/>
            <a:ext cx="1" cy="1122642"/>
          </a:xfrm>
          <a:prstGeom prst="straightConnector1">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stCxn id="283" idx="2"/>
            <a:endCxn id="238" idx="0"/>
          </p:cNvCxnSpPr>
          <p:nvPr/>
        </p:nvCxnSpPr>
        <p:spPr>
          <a:xfrm rot="16200000" flipH="1">
            <a:off x="4580444" y="2891349"/>
            <a:ext cx="1122642" cy="1215020"/>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00" name="Elbow Connector 299"/>
          <p:cNvCxnSpPr>
            <a:stCxn id="283" idx="2"/>
            <a:endCxn id="250" idx="0"/>
          </p:cNvCxnSpPr>
          <p:nvPr/>
        </p:nvCxnSpPr>
        <p:spPr>
          <a:xfrm rot="16200000" flipH="1">
            <a:off x="5187953" y="2283839"/>
            <a:ext cx="1122642" cy="2430039"/>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03" name="Elbow Connector 302"/>
          <p:cNvCxnSpPr>
            <a:stCxn id="283" idx="2"/>
            <a:endCxn id="262" idx="0"/>
          </p:cNvCxnSpPr>
          <p:nvPr/>
        </p:nvCxnSpPr>
        <p:spPr>
          <a:xfrm rot="16200000" flipH="1">
            <a:off x="5795464" y="1676328"/>
            <a:ext cx="1122642" cy="3645061"/>
          </a:xfrm>
          <a:prstGeom prst="bentConnector3">
            <a:avLst>
              <a:gd name="adj1" fmla="val 5000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68" name="Content Placeholder 2"/>
          <p:cNvSpPr txBox="1">
            <a:spLocks/>
          </p:cNvSpPr>
          <p:nvPr/>
        </p:nvSpPr>
        <p:spPr>
          <a:xfrm>
            <a:off x="457840" y="5084178"/>
            <a:ext cx="864944" cy="553998"/>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US" sz="1200" dirty="0"/>
              <a:t>Design for failure and nothing fails </a:t>
            </a:r>
          </a:p>
        </p:txBody>
      </p:sp>
      <p:sp>
        <p:nvSpPr>
          <p:cNvPr id="70" name="Oval 69"/>
          <p:cNvSpPr/>
          <p:nvPr/>
        </p:nvSpPr>
        <p:spPr>
          <a:xfrm>
            <a:off x="455613"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0" name="Content Placeholder 2"/>
          <p:cNvSpPr txBox="1">
            <a:spLocks/>
          </p:cNvSpPr>
          <p:nvPr/>
        </p:nvSpPr>
        <p:spPr>
          <a:xfrm>
            <a:off x="1672858" y="5084178"/>
            <a:ext cx="1098941" cy="369332"/>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US" sz="1200" dirty="0"/>
              <a:t>Loose coupling sets you free </a:t>
            </a:r>
          </a:p>
        </p:txBody>
      </p:sp>
      <p:sp>
        <p:nvSpPr>
          <p:cNvPr id="202" name="Oval 201"/>
          <p:cNvSpPr/>
          <p:nvPr/>
        </p:nvSpPr>
        <p:spPr>
          <a:xfrm>
            <a:off x="1670632"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12" name="Content Placeholder 2"/>
          <p:cNvSpPr txBox="1">
            <a:spLocks/>
          </p:cNvSpPr>
          <p:nvPr/>
        </p:nvSpPr>
        <p:spPr>
          <a:xfrm>
            <a:off x="2887878" y="5084178"/>
            <a:ext cx="864944" cy="369332"/>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200" dirty="0"/>
              <a:t>Implement elasticity </a:t>
            </a:r>
          </a:p>
        </p:txBody>
      </p:sp>
      <p:sp>
        <p:nvSpPr>
          <p:cNvPr id="214" name="Oval 213"/>
          <p:cNvSpPr/>
          <p:nvPr/>
        </p:nvSpPr>
        <p:spPr>
          <a:xfrm>
            <a:off x="2885651"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24" name="Content Placeholder 2"/>
          <p:cNvSpPr txBox="1">
            <a:spLocks/>
          </p:cNvSpPr>
          <p:nvPr/>
        </p:nvSpPr>
        <p:spPr>
          <a:xfrm>
            <a:off x="4102896" y="5084178"/>
            <a:ext cx="973160" cy="369332"/>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US" sz="1200" dirty="0"/>
              <a:t>Build security in every layer </a:t>
            </a:r>
          </a:p>
        </p:txBody>
      </p:sp>
      <p:sp>
        <p:nvSpPr>
          <p:cNvPr id="226" name="Oval 225"/>
          <p:cNvSpPr/>
          <p:nvPr/>
        </p:nvSpPr>
        <p:spPr>
          <a:xfrm>
            <a:off x="4100670"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36" name="Content Placeholder 2"/>
          <p:cNvSpPr txBox="1">
            <a:spLocks/>
          </p:cNvSpPr>
          <p:nvPr/>
        </p:nvSpPr>
        <p:spPr>
          <a:xfrm>
            <a:off x="5317916" y="5084178"/>
            <a:ext cx="864944" cy="369332"/>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200" dirty="0"/>
              <a:t>Don’t fear constraints </a:t>
            </a:r>
          </a:p>
        </p:txBody>
      </p:sp>
      <p:sp>
        <p:nvSpPr>
          <p:cNvPr id="238" name="Oval 237"/>
          <p:cNvSpPr/>
          <p:nvPr/>
        </p:nvSpPr>
        <p:spPr>
          <a:xfrm>
            <a:off x="5315689"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48" name="Content Placeholder 2"/>
          <p:cNvSpPr txBox="1">
            <a:spLocks/>
          </p:cNvSpPr>
          <p:nvPr/>
        </p:nvSpPr>
        <p:spPr>
          <a:xfrm>
            <a:off x="6532935" y="5084178"/>
            <a:ext cx="864944" cy="369332"/>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200" dirty="0"/>
              <a:t>Think parallel </a:t>
            </a:r>
          </a:p>
        </p:txBody>
      </p:sp>
      <p:sp>
        <p:nvSpPr>
          <p:cNvPr id="250" name="Oval 249"/>
          <p:cNvSpPr/>
          <p:nvPr/>
        </p:nvSpPr>
        <p:spPr>
          <a:xfrm>
            <a:off x="6530708"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60" name="Content Placeholder 2"/>
          <p:cNvSpPr txBox="1">
            <a:spLocks/>
          </p:cNvSpPr>
          <p:nvPr/>
        </p:nvSpPr>
        <p:spPr>
          <a:xfrm>
            <a:off x="7747956" y="5084178"/>
            <a:ext cx="940432" cy="738664"/>
          </a:xfrm>
          <a:prstGeom prst="rect">
            <a:avLst/>
          </a:prstGeom>
          <a:noFill/>
          <a:ln w="12700">
            <a:noFill/>
            <a:miter lim="800000"/>
            <a:headEnd/>
            <a:tailEnd/>
          </a:ln>
        </p:spPr>
        <p:txBody>
          <a:bodyPr wrap="square" lIns="0" tIns="0" rIns="0" bIns="0">
            <a:spAutoFit/>
          </a:bodyPr>
          <a:lstStyle>
            <a:defPPr>
              <a:defRPr lang="en-US"/>
            </a:defPPr>
            <a:lvl1pPr eaLnBrk="0" hangingPunct="0">
              <a:lnSpc>
                <a:spcPct val="100000"/>
              </a:lnSpc>
              <a:spcBef>
                <a:spcPts val="0"/>
              </a:spcBef>
              <a:spcAft>
                <a:spcPts val="600"/>
              </a:spcAft>
              <a:defRPr sz="2000">
                <a:solidFill>
                  <a:schemeClr val="tx2"/>
                </a:solidFill>
              </a:defRPr>
            </a:lvl1pPr>
            <a:lvl2pPr marL="542925" lvl="1" indent="-155575" eaLnBrk="0" hangingPunct="0">
              <a:lnSpc>
                <a:spcPct val="90000"/>
              </a:lnSpc>
              <a:spcAft>
                <a:spcPct val="20000"/>
              </a:spcAft>
              <a:buFont typeface="Arial" panose="020B0604020202020204" pitchFamily="34" charset="0"/>
              <a:buChar char="•"/>
              <a:defRPr>
                <a:solidFill>
                  <a:schemeClr val="tx2"/>
                </a:solidFill>
              </a:defRPr>
            </a:lvl2pPr>
          </a:lstStyle>
          <a:p>
            <a:r>
              <a:rPr lang="en-GB" sz="1200" dirty="0"/>
              <a:t>Leverage different storage options </a:t>
            </a:r>
          </a:p>
        </p:txBody>
      </p:sp>
      <p:sp>
        <p:nvSpPr>
          <p:cNvPr id="262" name="Oval 261"/>
          <p:cNvSpPr/>
          <p:nvPr/>
        </p:nvSpPr>
        <p:spPr>
          <a:xfrm>
            <a:off x="7745730" y="4060180"/>
            <a:ext cx="867171" cy="8671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28" name="Oval 327"/>
          <p:cNvSpPr/>
          <p:nvPr/>
        </p:nvSpPr>
        <p:spPr>
          <a:xfrm>
            <a:off x="758900"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1</a:t>
            </a:r>
            <a:endParaRPr lang="en-US" sz="1600" dirty="0"/>
          </a:p>
        </p:txBody>
      </p:sp>
      <p:sp>
        <p:nvSpPr>
          <p:cNvPr id="329" name="Oval 328"/>
          <p:cNvSpPr/>
          <p:nvPr/>
        </p:nvSpPr>
        <p:spPr>
          <a:xfrm>
            <a:off x="1973919"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2</a:t>
            </a:r>
            <a:endParaRPr lang="en-US" sz="1600" dirty="0"/>
          </a:p>
        </p:txBody>
      </p:sp>
      <p:sp>
        <p:nvSpPr>
          <p:cNvPr id="330" name="Oval 329"/>
          <p:cNvSpPr/>
          <p:nvPr/>
        </p:nvSpPr>
        <p:spPr>
          <a:xfrm>
            <a:off x="3192047"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3</a:t>
            </a:r>
            <a:endParaRPr lang="en-US" sz="1600" dirty="0"/>
          </a:p>
        </p:txBody>
      </p:sp>
      <p:sp>
        <p:nvSpPr>
          <p:cNvPr id="331" name="Oval 330"/>
          <p:cNvSpPr/>
          <p:nvPr/>
        </p:nvSpPr>
        <p:spPr>
          <a:xfrm>
            <a:off x="4403957"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4</a:t>
            </a:r>
            <a:endParaRPr lang="en-US" sz="1600" dirty="0"/>
          </a:p>
        </p:txBody>
      </p:sp>
      <p:sp>
        <p:nvSpPr>
          <p:cNvPr id="332" name="Oval 331"/>
          <p:cNvSpPr/>
          <p:nvPr/>
        </p:nvSpPr>
        <p:spPr>
          <a:xfrm>
            <a:off x="5622085"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5</a:t>
            </a:r>
            <a:endParaRPr lang="en-US" sz="1600" dirty="0"/>
          </a:p>
        </p:txBody>
      </p:sp>
      <p:sp>
        <p:nvSpPr>
          <p:cNvPr id="333" name="Oval 332"/>
          <p:cNvSpPr/>
          <p:nvPr/>
        </p:nvSpPr>
        <p:spPr>
          <a:xfrm>
            <a:off x="6833995"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6</a:t>
            </a:r>
            <a:endParaRPr lang="en-US" sz="1600" dirty="0"/>
          </a:p>
        </p:txBody>
      </p:sp>
      <p:sp>
        <p:nvSpPr>
          <p:cNvPr id="334" name="Oval 333"/>
          <p:cNvSpPr/>
          <p:nvPr/>
        </p:nvSpPr>
        <p:spPr>
          <a:xfrm>
            <a:off x="8049017" y="3660262"/>
            <a:ext cx="258286" cy="25828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7</a:t>
            </a:r>
            <a:endParaRPr lang="en-US" sz="1600" dirty="0"/>
          </a:p>
        </p:txBody>
      </p:sp>
      <p:grpSp>
        <p:nvGrpSpPr>
          <p:cNvPr id="339" name="Group 338"/>
          <p:cNvGrpSpPr/>
          <p:nvPr/>
        </p:nvGrpSpPr>
        <p:grpSpPr>
          <a:xfrm>
            <a:off x="581383" y="4235164"/>
            <a:ext cx="592457" cy="536343"/>
            <a:chOff x="1236663" y="1917700"/>
            <a:chExt cx="720726" cy="652463"/>
          </a:xfrm>
        </p:grpSpPr>
        <p:sp>
          <p:nvSpPr>
            <p:cNvPr id="337" name="Freeform 6"/>
            <p:cNvSpPr>
              <a:spLocks noEditPoints="1"/>
            </p:cNvSpPr>
            <p:nvPr/>
          </p:nvSpPr>
          <p:spPr bwMode="auto">
            <a:xfrm>
              <a:off x="1657351" y="1917700"/>
              <a:ext cx="300038" cy="285750"/>
            </a:xfrm>
            <a:custGeom>
              <a:avLst/>
              <a:gdLst>
                <a:gd name="T0" fmla="*/ 74 w 80"/>
                <a:gd name="T1" fmla="*/ 29 h 76"/>
                <a:gd name="T2" fmla="*/ 66 w 80"/>
                <a:gd name="T3" fmla="*/ 28 h 76"/>
                <a:gd name="T4" fmla="*/ 62 w 80"/>
                <a:gd name="T5" fmla="*/ 21 h 76"/>
                <a:gd name="T6" fmla="*/ 65 w 80"/>
                <a:gd name="T7" fmla="*/ 13 h 76"/>
                <a:gd name="T8" fmla="*/ 63 w 80"/>
                <a:gd name="T9" fmla="*/ 5 h 76"/>
                <a:gd name="T10" fmla="*/ 57 w 80"/>
                <a:gd name="T11" fmla="*/ 2 h 76"/>
                <a:gd name="T12" fmla="*/ 49 w 80"/>
                <a:gd name="T13" fmla="*/ 4 h 76"/>
                <a:gd name="T14" fmla="*/ 44 w 80"/>
                <a:gd name="T15" fmla="*/ 10 h 76"/>
                <a:gd name="T16" fmla="*/ 40 w 80"/>
                <a:gd name="T17" fmla="*/ 10 h 76"/>
                <a:gd name="T18" fmla="*/ 36 w 80"/>
                <a:gd name="T19" fmla="*/ 10 h 76"/>
                <a:gd name="T20" fmla="*/ 31 w 80"/>
                <a:gd name="T21" fmla="*/ 4 h 76"/>
                <a:gd name="T22" fmla="*/ 23 w 80"/>
                <a:gd name="T23" fmla="*/ 2 h 76"/>
                <a:gd name="T24" fmla="*/ 17 w 80"/>
                <a:gd name="T25" fmla="*/ 5 h 76"/>
                <a:gd name="T26" fmla="*/ 15 w 80"/>
                <a:gd name="T27" fmla="*/ 13 h 76"/>
                <a:gd name="T28" fmla="*/ 18 w 80"/>
                <a:gd name="T29" fmla="*/ 21 h 76"/>
                <a:gd name="T30" fmla="*/ 14 w 80"/>
                <a:gd name="T31" fmla="*/ 28 h 76"/>
                <a:gd name="T32" fmla="*/ 6 w 80"/>
                <a:gd name="T33" fmla="*/ 29 h 76"/>
                <a:gd name="T34" fmla="*/ 0 w 80"/>
                <a:gd name="T35" fmla="*/ 35 h 76"/>
                <a:gd name="T36" fmla="*/ 0 w 80"/>
                <a:gd name="T37" fmla="*/ 41 h 76"/>
                <a:gd name="T38" fmla="*/ 6 w 80"/>
                <a:gd name="T39" fmla="*/ 47 h 76"/>
                <a:gd name="T40" fmla="*/ 14 w 80"/>
                <a:gd name="T41" fmla="*/ 48 h 76"/>
                <a:gd name="T42" fmla="*/ 18 w 80"/>
                <a:gd name="T43" fmla="*/ 55 h 76"/>
                <a:gd name="T44" fmla="*/ 15 w 80"/>
                <a:gd name="T45" fmla="*/ 63 h 76"/>
                <a:gd name="T46" fmla="*/ 17 w 80"/>
                <a:gd name="T47" fmla="*/ 71 h 76"/>
                <a:gd name="T48" fmla="*/ 23 w 80"/>
                <a:gd name="T49" fmla="*/ 74 h 76"/>
                <a:gd name="T50" fmla="*/ 31 w 80"/>
                <a:gd name="T51" fmla="*/ 72 h 76"/>
                <a:gd name="T52" fmla="*/ 36 w 80"/>
                <a:gd name="T53" fmla="*/ 66 h 76"/>
                <a:gd name="T54" fmla="*/ 40 w 80"/>
                <a:gd name="T55" fmla="*/ 66 h 76"/>
                <a:gd name="T56" fmla="*/ 44 w 80"/>
                <a:gd name="T57" fmla="*/ 66 h 76"/>
                <a:gd name="T58" fmla="*/ 49 w 80"/>
                <a:gd name="T59" fmla="*/ 72 h 76"/>
                <a:gd name="T60" fmla="*/ 57 w 80"/>
                <a:gd name="T61" fmla="*/ 74 h 76"/>
                <a:gd name="T62" fmla="*/ 63 w 80"/>
                <a:gd name="T63" fmla="*/ 71 h 76"/>
                <a:gd name="T64" fmla="*/ 65 w 80"/>
                <a:gd name="T65" fmla="*/ 63 h 76"/>
                <a:gd name="T66" fmla="*/ 62 w 80"/>
                <a:gd name="T67" fmla="*/ 55 h 76"/>
                <a:gd name="T68" fmla="*/ 66 w 80"/>
                <a:gd name="T69" fmla="*/ 48 h 76"/>
                <a:gd name="T70" fmla="*/ 74 w 80"/>
                <a:gd name="T71" fmla="*/ 47 h 76"/>
                <a:gd name="T72" fmla="*/ 80 w 80"/>
                <a:gd name="T73" fmla="*/ 41 h 76"/>
                <a:gd name="T74" fmla="*/ 80 w 80"/>
                <a:gd name="T75" fmla="*/ 35 h 76"/>
                <a:gd name="T76" fmla="*/ 74 w 80"/>
                <a:gd name="T77" fmla="*/ 29 h 76"/>
                <a:gd name="T78" fmla="*/ 40 w 80"/>
                <a:gd name="T79" fmla="*/ 51 h 76"/>
                <a:gd name="T80" fmla="*/ 27 w 80"/>
                <a:gd name="T81" fmla="*/ 38 h 76"/>
                <a:gd name="T82" fmla="*/ 40 w 80"/>
                <a:gd name="T83" fmla="*/ 25 h 76"/>
                <a:gd name="T84" fmla="*/ 53 w 80"/>
                <a:gd name="T85" fmla="*/ 38 h 76"/>
                <a:gd name="T86" fmla="*/ 40 w 80"/>
                <a:gd name="T87" fmla="*/ 5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76">
                  <a:moveTo>
                    <a:pt x="74" y="29"/>
                  </a:moveTo>
                  <a:cubicBezTo>
                    <a:pt x="66" y="28"/>
                    <a:pt x="66" y="28"/>
                    <a:pt x="66" y="28"/>
                  </a:cubicBezTo>
                  <a:cubicBezTo>
                    <a:pt x="65" y="25"/>
                    <a:pt x="64" y="23"/>
                    <a:pt x="62" y="21"/>
                  </a:cubicBezTo>
                  <a:cubicBezTo>
                    <a:pt x="65" y="13"/>
                    <a:pt x="65" y="13"/>
                    <a:pt x="65" y="13"/>
                  </a:cubicBezTo>
                  <a:cubicBezTo>
                    <a:pt x="66" y="10"/>
                    <a:pt x="66" y="7"/>
                    <a:pt x="63" y="5"/>
                  </a:cubicBezTo>
                  <a:cubicBezTo>
                    <a:pt x="57" y="2"/>
                    <a:pt x="57" y="2"/>
                    <a:pt x="57" y="2"/>
                  </a:cubicBezTo>
                  <a:cubicBezTo>
                    <a:pt x="54" y="0"/>
                    <a:pt x="52" y="1"/>
                    <a:pt x="49" y="4"/>
                  </a:cubicBezTo>
                  <a:cubicBezTo>
                    <a:pt x="44" y="10"/>
                    <a:pt x="44" y="10"/>
                    <a:pt x="44" y="10"/>
                  </a:cubicBezTo>
                  <a:cubicBezTo>
                    <a:pt x="43" y="10"/>
                    <a:pt x="41" y="10"/>
                    <a:pt x="40" y="10"/>
                  </a:cubicBezTo>
                  <a:cubicBezTo>
                    <a:pt x="39" y="10"/>
                    <a:pt x="37" y="10"/>
                    <a:pt x="36" y="10"/>
                  </a:cubicBezTo>
                  <a:cubicBezTo>
                    <a:pt x="31" y="4"/>
                    <a:pt x="31" y="4"/>
                    <a:pt x="31" y="4"/>
                  </a:cubicBezTo>
                  <a:cubicBezTo>
                    <a:pt x="28" y="1"/>
                    <a:pt x="26" y="0"/>
                    <a:pt x="23" y="2"/>
                  </a:cubicBezTo>
                  <a:cubicBezTo>
                    <a:pt x="17" y="5"/>
                    <a:pt x="17" y="5"/>
                    <a:pt x="17" y="5"/>
                  </a:cubicBezTo>
                  <a:cubicBezTo>
                    <a:pt x="14" y="7"/>
                    <a:pt x="14" y="10"/>
                    <a:pt x="15" y="13"/>
                  </a:cubicBezTo>
                  <a:cubicBezTo>
                    <a:pt x="18" y="21"/>
                    <a:pt x="18" y="21"/>
                    <a:pt x="18" y="21"/>
                  </a:cubicBezTo>
                  <a:cubicBezTo>
                    <a:pt x="16" y="23"/>
                    <a:pt x="15" y="25"/>
                    <a:pt x="14" y="28"/>
                  </a:cubicBezTo>
                  <a:cubicBezTo>
                    <a:pt x="6" y="29"/>
                    <a:pt x="6" y="29"/>
                    <a:pt x="6" y="29"/>
                  </a:cubicBezTo>
                  <a:cubicBezTo>
                    <a:pt x="2" y="30"/>
                    <a:pt x="0" y="31"/>
                    <a:pt x="0" y="35"/>
                  </a:cubicBezTo>
                  <a:cubicBezTo>
                    <a:pt x="0" y="41"/>
                    <a:pt x="0" y="41"/>
                    <a:pt x="0" y="41"/>
                  </a:cubicBezTo>
                  <a:cubicBezTo>
                    <a:pt x="0" y="45"/>
                    <a:pt x="2" y="46"/>
                    <a:pt x="6" y="47"/>
                  </a:cubicBezTo>
                  <a:cubicBezTo>
                    <a:pt x="14" y="48"/>
                    <a:pt x="14" y="48"/>
                    <a:pt x="14" y="48"/>
                  </a:cubicBezTo>
                  <a:cubicBezTo>
                    <a:pt x="15" y="51"/>
                    <a:pt x="16" y="53"/>
                    <a:pt x="18" y="55"/>
                  </a:cubicBezTo>
                  <a:cubicBezTo>
                    <a:pt x="15" y="63"/>
                    <a:pt x="15" y="63"/>
                    <a:pt x="15" y="63"/>
                  </a:cubicBezTo>
                  <a:cubicBezTo>
                    <a:pt x="14" y="66"/>
                    <a:pt x="14" y="69"/>
                    <a:pt x="17" y="71"/>
                  </a:cubicBezTo>
                  <a:cubicBezTo>
                    <a:pt x="23" y="74"/>
                    <a:pt x="23" y="74"/>
                    <a:pt x="23" y="74"/>
                  </a:cubicBezTo>
                  <a:cubicBezTo>
                    <a:pt x="26" y="76"/>
                    <a:pt x="28" y="75"/>
                    <a:pt x="31" y="72"/>
                  </a:cubicBezTo>
                  <a:cubicBezTo>
                    <a:pt x="36" y="66"/>
                    <a:pt x="36" y="66"/>
                    <a:pt x="36" y="66"/>
                  </a:cubicBezTo>
                  <a:cubicBezTo>
                    <a:pt x="37" y="66"/>
                    <a:pt x="39" y="66"/>
                    <a:pt x="40" y="66"/>
                  </a:cubicBezTo>
                  <a:cubicBezTo>
                    <a:pt x="41" y="66"/>
                    <a:pt x="43" y="66"/>
                    <a:pt x="44" y="66"/>
                  </a:cubicBezTo>
                  <a:cubicBezTo>
                    <a:pt x="49" y="72"/>
                    <a:pt x="49" y="72"/>
                    <a:pt x="49" y="72"/>
                  </a:cubicBezTo>
                  <a:cubicBezTo>
                    <a:pt x="52" y="75"/>
                    <a:pt x="54" y="76"/>
                    <a:pt x="57" y="74"/>
                  </a:cubicBezTo>
                  <a:cubicBezTo>
                    <a:pt x="63" y="71"/>
                    <a:pt x="63" y="71"/>
                    <a:pt x="63" y="71"/>
                  </a:cubicBezTo>
                  <a:cubicBezTo>
                    <a:pt x="66" y="69"/>
                    <a:pt x="66" y="66"/>
                    <a:pt x="65" y="63"/>
                  </a:cubicBezTo>
                  <a:cubicBezTo>
                    <a:pt x="62" y="55"/>
                    <a:pt x="62" y="55"/>
                    <a:pt x="62" y="55"/>
                  </a:cubicBezTo>
                  <a:cubicBezTo>
                    <a:pt x="64" y="53"/>
                    <a:pt x="65" y="51"/>
                    <a:pt x="66" y="48"/>
                  </a:cubicBezTo>
                  <a:cubicBezTo>
                    <a:pt x="74" y="47"/>
                    <a:pt x="74" y="47"/>
                    <a:pt x="74" y="47"/>
                  </a:cubicBezTo>
                  <a:cubicBezTo>
                    <a:pt x="78" y="46"/>
                    <a:pt x="80" y="45"/>
                    <a:pt x="80" y="41"/>
                  </a:cubicBezTo>
                  <a:cubicBezTo>
                    <a:pt x="80" y="35"/>
                    <a:pt x="80" y="35"/>
                    <a:pt x="80" y="35"/>
                  </a:cubicBezTo>
                  <a:cubicBezTo>
                    <a:pt x="80" y="31"/>
                    <a:pt x="78" y="30"/>
                    <a:pt x="74" y="29"/>
                  </a:cubicBezTo>
                  <a:close/>
                  <a:moveTo>
                    <a:pt x="40" y="51"/>
                  </a:moveTo>
                  <a:cubicBezTo>
                    <a:pt x="33" y="51"/>
                    <a:pt x="27" y="45"/>
                    <a:pt x="27" y="38"/>
                  </a:cubicBezTo>
                  <a:cubicBezTo>
                    <a:pt x="27" y="31"/>
                    <a:pt x="33" y="25"/>
                    <a:pt x="40" y="25"/>
                  </a:cubicBezTo>
                  <a:cubicBezTo>
                    <a:pt x="47" y="25"/>
                    <a:pt x="53" y="31"/>
                    <a:pt x="53" y="38"/>
                  </a:cubicBezTo>
                  <a:cubicBezTo>
                    <a:pt x="53" y="45"/>
                    <a:pt x="47" y="51"/>
                    <a:pt x="4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7"/>
            <p:cNvSpPr>
              <a:spLocks noEditPoints="1"/>
            </p:cNvSpPr>
            <p:nvPr/>
          </p:nvSpPr>
          <p:spPr bwMode="auto">
            <a:xfrm>
              <a:off x="1236663" y="2060575"/>
              <a:ext cx="511175" cy="509588"/>
            </a:xfrm>
            <a:custGeom>
              <a:avLst/>
              <a:gdLst>
                <a:gd name="T0" fmla="*/ 130 w 136"/>
                <a:gd name="T1" fmla="*/ 57 h 136"/>
                <a:gd name="T2" fmla="*/ 117 w 136"/>
                <a:gd name="T3" fmla="*/ 53 h 136"/>
                <a:gd name="T4" fmla="*/ 113 w 136"/>
                <a:gd name="T5" fmla="*/ 44 h 136"/>
                <a:gd name="T6" fmla="*/ 122 w 136"/>
                <a:gd name="T7" fmla="*/ 30 h 136"/>
                <a:gd name="T8" fmla="*/ 124 w 136"/>
                <a:gd name="T9" fmla="*/ 26 h 136"/>
                <a:gd name="T10" fmla="*/ 122 w 136"/>
                <a:gd name="T11" fmla="*/ 22 h 136"/>
                <a:gd name="T12" fmla="*/ 114 w 136"/>
                <a:gd name="T13" fmla="*/ 14 h 136"/>
                <a:gd name="T14" fmla="*/ 110 w 136"/>
                <a:gd name="T15" fmla="*/ 12 h 136"/>
                <a:gd name="T16" fmla="*/ 106 w 136"/>
                <a:gd name="T17" fmla="*/ 14 h 136"/>
                <a:gd name="T18" fmla="*/ 92 w 136"/>
                <a:gd name="T19" fmla="*/ 23 h 136"/>
                <a:gd name="T20" fmla="*/ 83 w 136"/>
                <a:gd name="T21" fmla="*/ 19 h 136"/>
                <a:gd name="T22" fmla="*/ 79 w 136"/>
                <a:gd name="T23" fmla="*/ 6 h 136"/>
                <a:gd name="T24" fmla="*/ 74 w 136"/>
                <a:gd name="T25" fmla="*/ 0 h 136"/>
                <a:gd name="T26" fmla="*/ 62 w 136"/>
                <a:gd name="T27" fmla="*/ 0 h 136"/>
                <a:gd name="T28" fmla="*/ 57 w 136"/>
                <a:gd name="T29" fmla="*/ 6 h 136"/>
                <a:gd name="T30" fmla="*/ 53 w 136"/>
                <a:gd name="T31" fmla="*/ 19 h 136"/>
                <a:gd name="T32" fmla="*/ 44 w 136"/>
                <a:gd name="T33" fmla="*/ 23 h 136"/>
                <a:gd name="T34" fmla="*/ 30 w 136"/>
                <a:gd name="T35" fmla="*/ 14 h 136"/>
                <a:gd name="T36" fmla="*/ 26 w 136"/>
                <a:gd name="T37" fmla="*/ 12 h 136"/>
                <a:gd name="T38" fmla="*/ 22 w 136"/>
                <a:gd name="T39" fmla="*/ 14 h 136"/>
                <a:gd name="T40" fmla="*/ 14 w 136"/>
                <a:gd name="T41" fmla="*/ 22 h 136"/>
                <a:gd name="T42" fmla="*/ 12 w 136"/>
                <a:gd name="T43" fmla="*/ 26 h 136"/>
                <a:gd name="T44" fmla="*/ 14 w 136"/>
                <a:gd name="T45" fmla="*/ 30 h 136"/>
                <a:gd name="T46" fmla="*/ 23 w 136"/>
                <a:gd name="T47" fmla="*/ 44 h 136"/>
                <a:gd name="T48" fmla="*/ 19 w 136"/>
                <a:gd name="T49" fmla="*/ 53 h 136"/>
                <a:gd name="T50" fmla="*/ 6 w 136"/>
                <a:gd name="T51" fmla="*/ 57 h 136"/>
                <a:gd name="T52" fmla="*/ 0 w 136"/>
                <a:gd name="T53" fmla="*/ 62 h 136"/>
                <a:gd name="T54" fmla="*/ 0 w 136"/>
                <a:gd name="T55" fmla="*/ 74 h 136"/>
                <a:gd name="T56" fmla="*/ 6 w 136"/>
                <a:gd name="T57" fmla="*/ 79 h 136"/>
                <a:gd name="T58" fmla="*/ 19 w 136"/>
                <a:gd name="T59" fmla="*/ 83 h 136"/>
                <a:gd name="T60" fmla="*/ 23 w 136"/>
                <a:gd name="T61" fmla="*/ 92 h 136"/>
                <a:gd name="T62" fmla="*/ 14 w 136"/>
                <a:gd name="T63" fmla="*/ 106 h 136"/>
                <a:gd name="T64" fmla="*/ 12 w 136"/>
                <a:gd name="T65" fmla="*/ 110 h 136"/>
                <a:gd name="T66" fmla="*/ 14 w 136"/>
                <a:gd name="T67" fmla="*/ 114 h 136"/>
                <a:gd name="T68" fmla="*/ 22 w 136"/>
                <a:gd name="T69" fmla="*/ 122 h 136"/>
                <a:gd name="T70" fmla="*/ 26 w 136"/>
                <a:gd name="T71" fmla="*/ 124 h 136"/>
                <a:gd name="T72" fmla="*/ 30 w 136"/>
                <a:gd name="T73" fmla="*/ 122 h 136"/>
                <a:gd name="T74" fmla="*/ 44 w 136"/>
                <a:gd name="T75" fmla="*/ 113 h 136"/>
                <a:gd name="T76" fmla="*/ 53 w 136"/>
                <a:gd name="T77" fmla="*/ 117 h 136"/>
                <a:gd name="T78" fmla="*/ 57 w 136"/>
                <a:gd name="T79" fmla="*/ 130 h 136"/>
                <a:gd name="T80" fmla="*/ 62 w 136"/>
                <a:gd name="T81" fmla="*/ 136 h 136"/>
                <a:gd name="T82" fmla="*/ 74 w 136"/>
                <a:gd name="T83" fmla="*/ 136 h 136"/>
                <a:gd name="T84" fmla="*/ 79 w 136"/>
                <a:gd name="T85" fmla="*/ 130 h 136"/>
                <a:gd name="T86" fmla="*/ 83 w 136"/>
                <a:gd name="T87" fmla="*/ 117 h 136"/>
                <a:gd name="T88" fmla="*/ 92 w 136"/>
                <a:gd name="T89" fmla="*/ 113 h 136"/>
                <a:gd name="T90" fmla="*/ 106 w 136"/>
                <a:gd name="T91" fmla="*/ 122 h 136"/>
                <a:gd name="T92" fmla="*/ 110 w 136"/>
                <a:gd name="T93" fmla="*/ 124 h 136"/>
                <a:gd name="T94" fmla="*/ 114 w 136"/>
                <a:gd name="T95" fmla="*/ 122 h 136"/>
                <a:gd name="T96" fmla="*/ 122 w 136"/>
                <a:gd name="T97" fmla="*/ 114 h 136"/>
                <a:gd name="T98" fmla="*/ 124 w 136"/>
                <a:gd name="T99" fmla="*/ 110 h 136"/>
                <a:gd name="T100" fmla="*/ 122 w 136"/>
                <a:gd name="T101" fmla="*/ 106 h 136"/>
                <a:gd name="T102" fmla="*/ 113 w 136"/>
                <a:gd name="T103" fmla="*/ 92 h 136"/>
                <a:gd name="T104" fmla="*/ 117 w 136"/>
                <a:gd name="T105" fmla="*/ 83 h 136"/>
                <a:gd name="T106" fmla="*/ 130 w 136"/>
                <a:gd name="T107" fmla="*/ 79 h 136"/>
                <a:gd name="T108" fmla="*/ 136 w 136"/>
                <a:gd name="T109" fmla="*/ 74 h 136"/>
                <a:gd name="T110" fmla="*/ 136 w 136"/>
                <a:gd name="T111" fmla="*/ 62 h 136"/>
                <a:gd name="T112" fmla="*/ 130 w 136"/>
                <a:gd name="T113" fmla="*/ 57 h 136"/>
                <a:gd name="T114" fmla="*/ 68 w 136"/>
                <a:gd name="T115" fmla="*/ 93 h 136"/>
                <a:gd name="T116" fmla="*/ 43 w 136"/>
                <a:gd name="T117" fmla="*/ 68 h 136"/>
                <a:gd name="T118" fmla="*/ 68 w 136"/>
                <a:gd name="T119" fmla="*/ 43 h 136"/>
                <a:gd name="T120" fmla="*/ 93 w 136"/>
                <a:gd name="T121" fmla="*/ 68 h 136"/>
                <a:gd name="T122" fmla="*/ 68 w 136"/>
                <a:gd name="T123" fmla="*/ 9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136">
                  <a:moveTo>
                    <a:pt x="130" y="57"/>
                  </a:moveTo>
                  <a:cubicBezTo>
                    <a:pt x="117" y="53"/>
                    <a:pt x="117" y="53"/>
                    <a:pt x="117" y="53"/>
                  </a:cubicBezTo>
                  <a:cubicBezTo>
                    <a:pt x="116" y="50"/>
                    <a:pt x="115" y="47"/>
                    <a:pt x="113" y="44"/>
                  </a:cubicBezTo>
                  <a:cubicBezTo>
                    <a:pt x="122" y="30"/>
                    <a:pt x="122" y="30"/>
                    <a:pt x="122" y="30"/>
                  </a:cubicBezTo>
                  <a:cubicBezTo>
                    <a:pt x="123" y="29"/>
                    <a:pt x="124" y="27"/>
                    <a:pt x="124" y="26"/>
                  </a:cubicBezTo>
                  <a:cubicBezTo>
                    <a:pt x="124" y="24"/>
                    <a:pt x="123" y="23"/>
                    <a:pt x="122" y="22"/>
                  </a:cubicBezTo>
                  <a:cubicBezTo>
                    <a:pt x="114" y="14"/>
                    <a:pt x="114" y="14"/>
                    <a:pt x="114" y="14"/>
                  </a:cubicBezTo>
                  <a:cubicBezTo>
                    <a:pt x="113" y="13"/>
                    <a:pt x="112" y="12"/>
                    <a:pt x="110" y="12"/>
                  </a:cubicBezTo>
                  <a:cubicBezTo>
                    <a:pt x="109" y="12"/>
                    <a:pt x="107" y="13"/>
                    <a:pt x="106" y="14"/>
                  </a:cubicBezTo>
                  <a:cubicBezTo>
                    <a:pt x="92" y="23"/>
                    <a:pt x="92" y="23"/>
                    <a:pt x="92" y="23"/>
                  </a:cubicBezTo>
                  <a:cubicBezTo>
                    <a:pt x="89" y="21"/>
                    <a:pt x="86" y="20"/>
                    <a:pt x="83" y="19"/>
                  </a:cubicBezTo>
                  <a:cubicBezTo>
                    <a:pt x="79" y="6"/>
                    <a:pt x="79" y="6"/>
                    <a:pt x="79" y="6"/>
                  </a:cubicBezTo>
                  <a:cubicBezTo>
                    <a:pt x="79" y="3"/>
                    <a:pt x="78" y="0"/>
                    <a:pt x="74" y="0"/>
                  </a:cubicBezTo>
                  <a:cubicBezTo>
                    <a:pt x="62" y="0"/>
                    <a:pt x="62" y="0"/>
                    <a:pt x="62" y="0"/>
                  </a:cubicBezTo>
                  <a:cubicBezTo>
                    <a:pt x="58" y="0"/>
                    <a:pt x="57" y="3"/>
                    <a:pt x="57" y="6"/>
                  </a:cubicBezTo>
                  <a:cubicBezTo>
                    <a:pt x="53" y="19"/>
                    <a:pt x="53" y="19"/>
                    <a:pt x="53" y="19"/>
                  </a:cubicBezTo>
                  <a:cubicBezTo>
                    <a:pt x="50" y="20"/>
                    <a:pt x="47" y="21"/>
                    <a:pt x="44" y="23"/>
                  </a:cubicBezTo>
                  <a:cubicBezTo>
                    <a:pt x="30" y="14"/>
                    <a:pt x="30" y="14"/>
                    <a:pt x="30" y="14"/>
                  </a:cubicBezTo>
                  <a:cubicBezTo>
                    <a:pt x="29" y="13"/>
                    <a:pt x="27" y="12"/>
                    <a:pt x="26" y="12"/>
                  </a:cubicBezTo>
                  <a:cubicBezTo>
                    <a:pt x="24" y="12"/>
                    <a:pt x="23" y="13"/>
                    <a:pt x="22" y="14"/>
                  </a:cubicBezTo>
                  <a:cubicBezTo>
                    <a:pt x="14" y="22"/>
                    <a:pt x="14" y="22"/>
                    <a:pt x="14" y="22"/>
                  </a:cubicBezTo>
                  <a:cubicBezTo>
                    <a:pt x="13" y="23"/>
                    <a:pt x="12" y="24"/>
                    <a:pt x="12" y="26"/>
                  </a:cubicBezTo>
                  <a:cubicBezTo>
                    <a:pt x="12" y="27"/>
                    <a:pt x="13" y="29"/>
                    <a:pt x="14" y="30"/>
                  </a:cubicBezTo>
                  <a:cubicBezTo>
                    <a:pt x="23" y="44"/>
                    <a:pt x="23" y="44"/>
                    <a:pt x="23" y="44"/>
                  </a:cubicBezTo>
                  <a:cubicBezTo>
                    <a:pt x="21" y="47"/>
                    <a:pt x="20" y="50"/>
                    <a:pt x="19" y="53"/>
                  </a:cubicBezTo>
                  <a:cubicBezTo>
                    <a:pt x="6" y="57"/>
                    <a:pt x="6" y="57"/>
                    <a:pt x="6" y="57"/>
                  </a:cubicBezTo>
                  <a:cubicBezTo>
                    <a:pt x="3" y="57"/>
                    <a:pt x="0" y="58"/>
                    <a:pt x="0" y="62"/>
                  </a:cubicBezTo>
                  <a:cubicBezTo>
                    <a:pt x="0" y="74"/>
                    <a:pt x="0" y="74"/>
                    <a:pt x="0" y="74"/>
                  </a:cubicBezTo>
                  <a:cubicBezTo>
                    <a:pt x="0" y="78"/>
                    <a:pt x="3" y="79"/>
                    <a:pt x="6" y="79"/>
                  </a:cubicBezTo>
                  <a:cubicBezTo>
                    <a:pt x="19" y="83"/>
                    <a:pt x="19" y="83"/>
                    <a:pt x="19" y="83"/>
                  </a:cubicBezTo>
                  <a:cubicBezTo>
                    <a:pt x="20" y="86"/>
                    <a:pt x="21" y="89"/>
                    <a:pt x="23" y="92"/>
                  </a:cubicBezTo>
                  <a:cubicBezTo>
                    <a:pt x="14" y="106"/>
                    <a:pt x="14" y="106"/>
                    <a:pt x="14" y="106"/>
                  </a:cubicBezTo>
                  <a:cubicBezTo>
                    <a:pt x="13" y="107"/>
                    <a:pt x="12" y="109"/>
                    <a:pt x="12" y="110"/>
                  </a:cubicBezTo>
                  <a:cubicBezTo>
                    <a:pt x="12" y="112"/>
                    <a:pt x="13" y="113"/>
                    <a:pt x="14" y="114"/>
                  </a:cubicBezTo>
                  <a:cubicBezTo>
                    <a:pt x="22" y="122"/>
                    <a:pt x="22" y="122"/>
                    <a:pt x="22" y="122"/>
                  </a:cubicBezTo>
                  <a:cubicBezTo>
                    <a:pt x="23" y="123"/>
                    <a:pt x="24" y="124"/>
                    <a:pt x="26" y="124"/>
                  </a:cubicBezTo>
                  <a:cubicBezTo>
                    <a:pt x="27" y="124"/>
                    <a:pt x="29" y="123"/>
                    <a:pt x="30" y="122"/>
                  </a:cubicBezTo>
                  <a:cubicBezTo>
                    <a:pt x="44" y="113"/>
                    <a:pt x="44" y="113"/>
                    <a:pt x="44" y="113"/>
                  </a:cubicBezTo>
                  <a:cubicBezTo>
                    <a:pt x="47" y="115"/>
                    <a:pt x="50" y="116"/>
                    <a:pt x="53" y="117"/>
                  </a:cubicBezTo>
                  <a:cubicBezTo>
                    <a:pt x="57" y="130"/>
                    <a:pt x="57" y="130"/>
                    <a:pt x="57" y="130"/>
                  </a:cubicBezTo>
                  <a:cubicBezTo>
                    <a:pt x="57" y="133"/>
                    <a:pt x="58" y="136"/>
                    <a:pt x="62" y="136"/>
                  </a:cubicBezTo>
                  <a:cubicBezTo>
                    <a:pt x="74" y="136"/>
                    <a:pt x="74" y="136"/>
                    <a:pt x="74" y="136"/>
                  </a:cubicBezTo>
                  <a:cubicBezTo>
                    <a:pt x="78" y="136"/>
                    <a:pt x="79" y="133"/>
                    <a:pt x="79" y="130"/>
                  </a:cubicBezTo>
                  <a:cubicBezTo>
                    <a:pt x="83" y="117"/>
                    <a:pt x="83" y="117"/>
                    <a:pt x="83" y="117"/>
                  </a:cubicBezTo>
                  <a:cubicBezTo>
                    <a:pt x="86" y="116"/>
                    <a:pt x="89" y="115"/>
                    <a:pt x="92" y="113"/>
                  </a:cubicBezTo>
                  <a:cubicBezTo>
                    <a:pt x="106" y="122"/>
                    <a:pt x="106" y="122"/>
                    <a:pt x="106" y="122"/>
                  </a:cubicBezTo>
                  <a:cubicBezTo>
                    <a:pt x="107" y="123"/>
                    <a:pt x="109" y="124"/>
                    <a:pt x="110" y="124"/>
                  </a:cubicBezTo>
                  <a:cubicBezTo>
                    <a:pt x="112" y="124"/>
                    <a:pt x="113" y="123"/>
                    <a:pt x="114" y="122"/>
                  </a:cubicBezTo>
                  <a:cubicBezTo>
                    <a:pt x="122" y="114"/>
                    <a:pt x="122" y="114"/>
                    <a:pt x="122" y="114"/>
                  </a:cubicBezTo>
                  <a:cubicBezTo>
                    <a:pt x="123" y="113"/>
                    <a:pt x="124" y="112"/>
                    <a:pt x="124" y="110"/>
                  </a:cubicBezTo>
                  <a:cubicBezTo>
                    <a:pt x="124" y="109"/>
                    <a:pt x="123" y="107"/>
                    <a:pt x="122" y="106"/>
                  </a:cubicBezTo>
                  <a:cubicBezTo>
                    <a:pt x="113" y="92"/>
                    <a:pt x="113" y="92"/>
                    <a:pt x="113" y="92"/>
                  </a:cubicBezTo>
                  <a:cubicBezTo>
                    <a:pt x="115" y="89"/>
                    <a:pt x="116" y="86"/>
                    <a:pt x="117" y="83"/>
                  </a:cubicBezTo>
                  <a:cubicBezTo>
                    <a:pt x="130" y="79"/>
                    <a:pt x="130" y="79"/>
                    <a:pt x="130" y="79"/>
                  </a:cubicBezTo>
                  <a:cubicBezTo>
                    <a:pt x="133" y="79"/>
                    <a:pt x="136" y="78"/>
                    <a:pt x="136" y="74"/>
                  </a:cubicBezTo>
                  <a:cubicBezTo>
                    <a:pt x="136" y="62"/>
                    <a:pt x="136" y="62"/>
                    <a:pt x="136" y="62"/>
                  </a:cubicBezTo>
                  <a:cubicBezTo>
                    <a:pt x="136" y="58"/>
                    <a:pt x="133" y="57"/>
                    <a:pt x="130" y="57"/>
                  </a:cubicBezTo>
                  <a:close/>
                  <a:moveTo>
                    <a:pt x="68" y="93"/>
                  </a:moveTo>
                  <a:cubicBezTo>
                    <a:pt x="54" y="93"/>
                    <a:pt x="43" y="82"/>
                    <a:pt x="43" y="68"/>
                  </a:cubicBezTo>
                  <a:cubicBezTo>
                    <a:pt x="43" y="54"/>
                    <a:pt x="54" y="43"/>
                    <a:pt x="68" y="43"/>
                  </a:cubicBezTo>
                  <a:cubicBezTo>
                    <a:pt x="82" y="43"/>
                    <a:pt x="93" y="54"/>
                    <a:pt x="93" y="68"/>
                  </a:cubicBezTo>
                  <a:cubicBezTo>
                    <a:pt x="93" y="82"/>
                    <a:pt x="82" y="93"/>
                    <a:pt x="68" y="9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1" name="Group 340"/>
          <p:cNvGrpSpPr/>
          <p:nvPr/>
        </p:nvGrpSpPr>
        <p:grpSpPr>
          <a:xfrm>
            <a:off x="3086841" y="4261369"/>
            <a:ext cx="464790" cy="464790"/>
            <a:chOff x="-1141413" y="3454400"/>
            <a:chExt cx="720725" cy="720725"/>
          </a:xfrm>
          <a:solidFill>
            <a:schemeClr val="accent1"/>
          </a:solidFill>
        </p:grpSpPr>
        <p:sp>
          <p:nvSpPr>
            <p:cNvPr id="342" name="Freeform 31"/>
            <p:cNvSpPr>
              <a:spLocks/>
            </p:cNvSpPr>
            <p:nvPr/>
          </p:nvSpPr>
          <p:spPr bwMode="auto">
            <a:xfrm>
              <a:off x="-1141413" y="3575050"/>
              <a:ext cx="601663" cy="600075"/>
            </a:xfrm>
            <a:custGeom>
              <a:avLst/>
              <a:gdLst>
                <a:gd name="T0" fmla="*/ 144 w 160"/>
                <a:gd name="T1" fmla="*/ 144 h 160"/>
                <a:gd name="T2" fmla="*/ 16 w 160"/>
                <a:gd name="T3" fmla="*/ 144 h 160"/>
                <a:gd name="T4" fmla="*/ 16 w 160"/>
                <a:gd name="T5" fmla="*/ 16 h 160"/>
                <a:gd name="T6" fmla="*/ 106 w 160"/>
                <a:gd name="T7" fmla="*/ 16 h 160"/>
                <a:gd name="T8" fmla="*/ 122 w 160"/>
                <a:gd name="T9" fmla="*/ 0 h 160"/>
                <a:gd name="T10" fmla="*/ 16 w 160"/>
                <a:gd name="T11" fmla="*/ 0 h 160"/>
                <a:gd name="T12" fmla="*/ 0 w 160"/>
                <a:gd name="T13" fmla="*/ 16 h 160"/>
                <a:gd name="T14" fmla="*/ 0 w 160"/>
                <a:gd name="T15" fmla="*/ 144 h 160"/>
                <a:gd name="T16" fmla="*/ 16 w 160"/>
                <a:gd name="T17" fmla="*/ 160 h 160"/>
                <a:gd name="T18" fmla="*/ 144 w 160"/>
                <a:gd name="T19" fmla="*/ 160 h 160"/>
                <a:gd name="T20" fmla="*/ 160 w 160"/>
                <a:gd name="T21" fmla="*/ 144 h 160"/>
                <a:gd name="T22" fmla="*/ 160 w 160"/>
                <a:gd name="T23" fmla="*/ 38 h 160"/>
                <a:gd name="T24" fmla="*/ 144 w 160"/>
                <a:gd name="T25" fmla="*/ 54 h 160"/>
                <a:gd name="T26" fmla="*/ 144 w 160"/>
                <a:gd name="T27"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60">
                  <a:moveTo>
                    <a:pt x="144" y="144"/>
                  </a:moveTo>
                  <a:cubicBezTo>
                    <a:pt x="16" y="144"/>
                    <a:pt x="16" y="144"/>
                    <a:pt x="16" y="144"/>
                  </a:cubicBezTo>
                  <a:cubicBezTo>
                    <a:pt x="16" y="16"/>
                    <a:pt x="16" y="16"/>
                    <a:pt x="16" y="16"/>
                  </a:cubicBezTo>
                  <a:cubicBezTo>
                    <a:pt x="106" y="16"/>
                    <a:pt x="106" y="16"/>
                    <a:pt x="106" y="16"/>
                  </a:cubicBezTo>
                  <a:cubicBezTo>
                    <a:pt x="122" y="0"/>
                    <a:pt x="122" y="0"/>
                    <a:pt x="122" y="0"/>
                  </a:cubicBezTo>
                  <a:cubicBezTo>
                    <a:pt x="16" y="0"/>
                    <a:pt x="16" y="0"/>
                    <a:pt x="16" y="0"/>
                  </a:cubicBezTo>
                  <a:cubicBezTo>
                    <a:pt x="7" y="0"/>
                    <a:pt x="0" y="7"/>
                    <a:pt x="0" y="16"/>
                  </a:cubicBezTo>
                  <a:cubicBezTo>
                    <a:pt x="0" y="144"/>
                    <a:pt x="0" y="144"/>
                    <a:pt x="0" y="144"/>
                  </a:cubicBezTo>
                  <a:cubicBezTo>
                    <a:pt x="0" y="153"/>
                    <a:pt x="7" y="160"/>
                    <a:pt x="16" y="160"/>
                  </a:cubicBezTo>
                  <a:cubicBezTo>
                    <a:pt x="144" y="160"/>
                    <a:pt x="144" y="160"/>
                    <a:pt x="144" y="160"/>
                  </a:cubicBezTo>
                  <a:cubicBezTo>
                    <a:pt x="153" y="160"/>
                    <a:pt x="160" y="153"/>
                    <a:pt x="160" y="144"/>
                  </a:cubicBezTo>
                  <a:cubicBezTo>
                    <a:pt x="160" y="38"/>
                    <a:pt x="160" y="38"/>
                    <a:pt x="160" y="38"/>
                  </a:cubicBezTo>
                  <a:cubicBezTo>
                    <a:pt x="144" y="54"/>
                    <a:pt x="144" y="54"/>
                    <a:pt x="144" y="54"/>
                  </a:cubicBezTo>
                  <a:lnTo>
                    <a:pt x="14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32"/>
            <p:cNvSpPr>
              <a:spLocks/>
            </p:cNvSpPr>
            <p:nvPr/>
          </p:nvSpPr>
          <p:spPr bwMode="auto">
            <a:xfrm>
              <a:off x="-817563" y="3454400"/>
              <a:ext cx="396875" cy="398463"/>
            </a:xfrm>
            <a:custGeom>
              <a:avLst/>
              <a:gdLst>
                <a:gd name="T0" fmla="*/ 78 w 250"/>
                <a:gd name="T1" fmla="*/ 0 h 251"/>
                <a:gd name="T2" fmla="*/ 144 w 250"/>
                <a:gd name="T3" fmla="*/ 67 h 251"/>
                <a:gd name="T4" fmla="*/ 0 w 250"/>
                <a:gd name="T5" fmla="*/ 208 h 251"/>
                <a:gd name="T6" fmla="*/ 42 w 250"/>
                <a:gd name="T7" fmla="*/ 251 h 251"/>
                <a:gd name="T8" fmla="*/ 184 w 250"/>
                <a:gd name="T9" fmla="*/ 107 h 251"/>
                <a:gd name="T10" fmla="*/ 250 w 250"/>
                <a:gd name="T11" fmla="*/ 173 h 251"/>
                <a:gd name="T12" fmla="*/ 250 w 250"/>
                <a:gd name="T13" fmla="*/ 0 h 251"/>
                <a:gd name="T14" fmla="*/ 78 w 25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1">
                  <a:moveTo>
                    <a:pt x="78" y="0"/>
                  </a:moveTo>
                  <a:lnTo>
                    <a:pt x="144" y="67"/>
                  </a:lnTo>
                  <a:lnTo>
                    <a:pt x="0" y="208"/>
                  </a:lnTo>
                  <a:lnTo>
                    <a:pt x="42" y="251"/>
                  </a:lnTo>
                  <a:lnTo>
                    <a:pt x="184" y="107"/>
                  </a:lnTo>
                  <a:lnTo>
                    <a:pt x="250" y="173"/>
                  </a:lnTo>
                  <a:lnTo>
                    <a:pt x="250"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4" name="Group 343"/>
          <p:cNvGrpSpPr/>
          <p:nvPr/>
        </p:nvGrpSpPr>
        <p:grpSpPr>
          <a:xfrm>
            <a:off x="4337497" y="4235164"/>
            <a:ext cx="393518" cy="525462"/>
            <a:chOff x="8193088" y="4978400"/>
            <a:chExt cx="539750" cy="720725"/>
          </a:xfrm>
          <a:solidFill>
            <a:schemeClr val="accent1"/>
          </a:solidFill>
        </p:grpSpPr>
        <p:sp>
          <p:nvSpPr>
            <p:cNvPr id="345" name="Freeform 37"/>
            <p:cNvSpPr>
              <a:spLocks/>
            </p:cNvSpPr>
            <p:nvPr/>
          </p:nvSpPr>
          <p:spPr bwMode="auto">
            <a:xfrm>
              <a:off x="8253413" y="4978400"/>
              <a:ext cx="420688" cy="301625"/>
            </a:xfrm>
            <a:custGeom>
              <a:avLst/>
              <a:gdLst>
                <a:gd name="T0" fmla="*/ 20 w 112"/>
                <a:gd name="T1" fmla="*/ 80 h 80"/>
                <a:gd name="T2" fmla="*/ 20 w 112"/>
                <a:gd name="T3" fmla="*/ 48 h 80"/>
                <a:gd name="T4" fmla="*/ 56 w 112"/>
                <a:gd name="T5" fmla="*/ 19 h 80"/>
                <a:gd name="T6" fmla="*/ 92 w 112"/>
                <a:gd name="T7" fmla="*/ 48 h 80"/>
                <a:gd name="T8" fmla="*/ 92 w 112"/>
                <a:gd name="T9" fmla="*/ 80 h 80"/>
                <a:gd name="T10" fmla="*/ 112 w 112"/>
                <a:gd name="T11" fmla="*/ 80 h 80"/>
                <a:gd name="T12" fmla="*/ 112 w 112"/>
                <a:gd name="T13" fmla="*/ 56 h 80"/>
                <a:gd name="T14" fmla="*/ 56 w 112"/>
                <a:gd name="T15" fmla="*/ 0 h 80"/>
                <a:gd name="T16" fmla="*/ 0 w 112"/>
                <a:gd name="T17" fmla="*/ 56 h 80"/>
                <a:gd name="T18" fmla="*/ 0 w 112"/>
                <a:gd name="T19" fmla="*/ 80 h 80"/>
                <a:gd name="T20" fmla="*/ 20 w 112"/>
                <a:gd name="T2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80">
                  <a:moveTo>
                    <a:pt x="20" y="80"/>
                  </a:moveTo>
                  <a:cubicBezTo>
                    <a:pt x="20" y="48"/>
                    <a:pt x="20" y="48"/>
                    <a:pt x="20" y="48"/>
                  </a:cubicBezTo>
                  <a:cubicBezTo>
                    <a:pt x="20" y="34"/>
                    <a:pt x="38" y="19"/>
                    <a:pt x="56" y="19"/>
                  </a:cubicBezTo>
                  <a:cubicBezTo>
                    <a:pt x="74" y="19"/>
                    <a:pt x="92" y="34"/>
                    <a:pt x="92" y="48"/>
                  </a:cubicBezTo>
                  <a:cubicBezTo>
                    <a:pt x="92" y="80"/>
                    <a:pt x="92" y="80"/>
                    <a:pt x="92" y="80"/>
                  </a:cubicBezTo>
                  <a:cubicBezTo>
                    <a:pt x="112" y="80"/>
                    <a:pt x="112" y="80"/>
                    <a:pt x="112" y="80"/>
                  </a:cubicBezTo>
                  <a:cubicBezTo>
                    <a:pt x="112" y="56"/>
                    <a:pt x="112" y="56"/>
                    <a:pt x="112" y="56"/>
                  </a:cubicBezTo>
                  <a:cubicBezTo>
                    <a:pt x="112" y="25"/>
                    <a:pt x="87" y="0"/>
                    <a:pt x="56" y="0"/>
                  </a:cubicBezTo>
                  <a:cubicBezTo>
                    <a:pt x="25" y="0"/>
                    <a:pt x="0" y="25"/>
                    <a:pt x="0" y="56"/>
                  </a:cubicBezTo>
                  <a:cubicBezTo>
                    <a:pt x="0" y="80"/>
                    <a:pt x="0" y="80"/>
                    <a:pt x="0" y="80"/>
                  </a:cubicBezTo>
                  <a:lnTo>
                    <a:pt x="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38"/>
            <p:cNvSpPr>
              <a:spLocks noEditPoints="1"/>
            </p:cNvSpPr>
            <p:nvPr/>
          </p:nvSpPr>
          <p:spPr bwMode="auto">
            <a:xfrm>
              <a:off x="8193088" y="5308600"/>
              <a:ext cx="539750" cy="390525"/>
            </a:xfrm>
            <a:custGeom>
              <a:avLst/>
              <a:gdLst>
                <a:gd name="T0" fmla="*/ 128 w 144"/>
                <a:gd name="T1" fmla="*/ 0 h 104"/>
                <a:gd name="T2" fmla="*/ 16 w 144"/>
                <a:gd name="T3" fmla="*/ 0 h 104"/>
                <a:gd name="T4" fmla="*/ 0 w 144"/>
                <a:gd name="T5" fmla="*/ 16 h 104"/>
                <a:gd name="T6" fmla="*/ 0 w 144"/>
                <a:gd name="T7" fmla="*/ 88 h 104"/>
                <a:gd name="T8" fmla="*/ 16 w 144"/>
                <a:gd name="T9" fmla="*/ 104 h 104"/>
                <a:gd name="T10" fmla="*/ 128 w 144"/>
                <a:gd name="T11" fmla="*/ 104 h 104"/>
                <a:gd name="T12" fmla="*/ 144 w 144"/>
                <a:gd name="T13" fmla="*/ 88 h 104"/>
                <a:gd name="T14" fmla="*/ 144 w 144"/>
                <a:gd name="T15" fmla="*/ 16 h 104"/>
                <a:gd name="T16" fmla="*/ 128 w 144"/>
                <a:gd name="T17" fmla="*/ 0 h 104"/>
                <a:gd name="T18" fmla="*/ 84 w 144"/>
                <a:gd name="T19" fmla="*/ 80 h 104"/>
                <a:gd name="T20" fmla="*/ 60 w 144"/>
                <a:gd name="T21" fmla="*/ 80 h 104"/>
                <a:gd name="T22" fmla="*/ 64 w 144"/>
                <a:gd name="T23" fmla="*/ 55 h 104"/>
                <a:gd name="T24" fmla="*/ 55 w 144"/>
                <a:gd name="T25" fmla="*/ 40 h 104"/>
                <a:gd name="T26" fmla="*/ 72 w 144"/>
                <a:gd name="T27" fmla="*/ 23 h 104"/>
                <a:gd name="T28" fmla="*/ 89 w 144"/>
                <a:gd name="T29" fmla="*/ 40 h 104"/>
                <a:gd name="T30" fmla="*/ 80 w 144"/>
                <a:gd name="T31" fmla="*/ 55 h 104"/>
                <a:gd name="T32" fmla="*/ 84 w 144"/>
                <a:gd name="T33"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4">
                  <a:moveTo>
                    <a:pt x="128" y="0"/>
                  </a:moveTo>
                  <a:cubicBezTo>
                    <a:pt x="16" y="0"/>
                    <a:pt x="16" y="0"/>
                    <a:pt x="16" y="0"/>
                  </a:cubicBezTo>
                  <a:cubicBezTo>
                    <a:pt x="7" y="0"/>
                    <a:pt x="0" y="7"/>
                    <a:pt x="0" y="16"/>
                  </a:cubicBezTo>
                  <a:cubicBezTo>
                    <a:pt x="0" y="88"/>
                    <a:pt x="0" y="88"/>
                    <a:pt x="0" y="88"/>
                  </a:cubicBezTo>
                  <a:cubicBezTo>
                    <a:pt x="0" y="97"/>
                    <a:pt x="7" y="104"/>
                    <a:pt x="16" y="104"/>
                  </a:cubicBezTo>
                  <a:cubicBezTo>
                    <a:pt x="128" y="104"/>
                    <a:pt x="128" y="104"/>
                    <a:pt x="128" y="104"/>
                  </a:cubicBezTo>
                  <a:cubicBezTo>
                    <a:pt x="137" y="104"/>
                    <a:pt x="144" y="97"/>
                    <a:pt x="144" y="88"/>
                  </a:cubicBezTo>
                  <a:cubicBezTo>
                    <a:pt x="144" y="16"/>
                    <a:pt x="144" y="16"/>
                    <a:pt x="144" y="16"/>
                  </a:cubicBezTo>
                  <a:cubicBezTo>
                    <a:pt x="144" y="7"/>
                    <a:pt x="137" y="0"/>
                    <a:pt x="128" y="0"/>
                  </a:cubicBezTo>
                  <a:close/>
                  <a:moveTo>
                    <a:pt x="84" y="80"/>
                  </a:moveTo>
                  <a:cubicBezTo>
                    <a:pt x="60" y="80"/>
                    <a:pt x="60" y="80"/>
                    <a:pt x="60" y="80"/>
                  </a:cubicBezTo>
                  <a:cubicBezTo>
                    <a:pt x="64" y="55"/>
                    <a:pt x="64" y="55"/>
                    <a:pt x="64" y="55"/>
                  </a:cubicBezTo>
                  <a:cubicBezTo>
                    <a:pt x="59" y="52"/>
                    <a:pt x="55" y="46"/>
                    <a:pt x="55" y="40"/>
                  </a:cubicBezTo>
                  <a:cubicBezTo>
                    <a:pt x="55" y="31"/>
                    <a:pt x="63" y="23"/>
                    <a:pt x="72" y="23"/>
                  </a:cubicBezTo>
                  <a:cubicBezTo>
                    <a:pt x="81" y="23"/>
                    <a:pt x="89" y="31"/>
                    <a:pt x="89" y="40"/>
                  </a:cubicBezTo>
                  <a:cubicBezTo>
                    <a:pt x="89" y="46"/>
                    <a:pt x="85" y="52"/>
                    <a:pt x="80" y="55"/>
                  </a:cubicBezTo>
                  <a:lnTo>
                    <a:pt x="8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77" name="Freeform 21"/>
          <p:cNvSpPr>
            <a:spLocks noEditPoints="1"/>
          </p:cNvSpPr>
          <p:nvPr/>
        </p:nvSpPr>
        <p:spPr bwMode="auto">
          <a:xfrm>
            <a:off x="5501633" y="4246124"/>
            <a:ext cx="495282" cy="495280"/>
          </a:xfrm>
          <a:custGeom>
            <a:avLst/>
            <a:gdLst>
              <a:gd name="T0" fmla="*/ 192 w 192"/>
              <a:gd name="T1" fmla="*/ 40 h 192"/>
              <a:gd name="T2" fmla="*/ 192 w 192"/>
              <a:gd name="T3" fmla="*/ 0 h 192"/>
              <a:gd name="T4" fmla="*/ 152 w 192"/>
              <a:gd name="T5" fmla="*/ 0 h 192"/>
              <a:gd name="T6" fmla="*/ 166 w 192"/>
              <a:gd name="T7" fmla="*/ 14 h 192"/>
              <a:gd name="T8" fmla="*/ 147 w 192"/>
              <a:gd name="T9" fmla="*/ 34 h 192"/>
              <a:gd name="T10" fmla="*/ 96 w 192"/>
              <a:gd name="T11" fmla="*/ 16 h 192"/>
              <a:gd name="T12" fmla="*/ 45 w 192"/>
              <a:gd name="T13" fmla="*/ 34 h 192"/>
              <a:gd name="T14" fmla="*/ 26 w 192"/>
              <a:gd name="T15" fmla="*/ 14 h 192"/>
              <a:gd name="T16" fmla="*/ 40 w 192"/>
              <a:gd name="T17" fmla="*/ 0 h 192"/>
              <a:gd name="T18" fmla="*/ 0 w 192"/>
              <a:gd name="T19" fmla="*/ 0 h 192"/>
              <a:gd name="T20" fmla="*/ 0 w 192"/>
              <a:gd name="T21" fmla="*/ 40 h 192"/>
              <a:gd name="T22" fmla="*/ 14 w 192"/>
              <a:gd name="T23" fmla="*/ 26 h 192"/>
              <a:gd name="T24" fmla="*/ 34 w 192"/>
              <a:gd name="T25" fmla="*/ 45 h 192"/>
              <a:gd name="T26" fmla="*/ 16 w 192"/>
              <a:gd name="T27" fmla="*/ 96 h 192"/>
              <a:gd name="T28" fmla="*/ 34 w 192"/>
              <a:gd name="T29" fmla="*/ 147 h 192"/>
              <a:gd name="T30" fmla="*/ 14 w 192"/>
              <a:gd name="T31" fmla="*/ 166 h 192"/>
              <a:gd name="T32" fmla="*/ 0 w 192"/>
              <a:gd name="T33" fmla="*/ 152 h 192"/>
              <a:gd name="T34" fmla="*/ 0 w 192"/>
              <a:gd name="T35" fmla="*/ 192 h 192"/>
              <a:gd name="T36" fmla="*/ 40 w 192"/>
              <a:gd name="T37" fmla="*/ 192 h 192"/>
              <a:gd name="T38" fmla="*/ 26 w 192"/>
              <a:gd name="T39" fmla="*/ 178 h 192"/>
              <a:gd name="T40" fmla="*/ 45 w 192"/>
              <a:gd name="T41" fmla="*/ 158 h 192"/>
              <a:gd name="T42" fmla="*/ 96 w 192"/>
              <a:gd name="T43" fmla="*/ 176 h 192"/>
              <a:gd name="T44" fmla="*/ 147 w 192"/>
              <a:gd name="T45" fmla="*/ 158 h 192"/>
              <a:gd name="T46" fmla="*/ 166 w 192"/>
              <a:gd name="T47" fmla="*/ 178 h 192"/>
              <a:gd name="T48" fmla="*/ 152 w 192"/>
              <a:gd name="T49" fmla="*/ 192 h 192"/>
              <a:gd name="T50" fmla="*/ 192 w 192"/>
              <a:gd name="T51" fmla="*/ 192 h 192"/>
              <a:gd name="T52" fmla="*/ 192 w 192"/>
              <a:gd name="T53" fmla="*/ 152 h 192"/>
              <a:gd name="T54" fmla="*/ 178 w 192"/>
              <a:gd name="T55" fmla="*/ 166 h 192"/>
              <a:gd name="T56" fmla="*/ 158 w 192"/>
              <a:gd name="T57" fmla="*/ 147 h 192"/>
              <a:gd name="T58" fmla="*/ 176 w 192"/>
              <a:gd name="T59" fmla="*/ 96 h 192"/>
              <a:gd name="T60" fmla="*/ 158 w 192"/>
              <a:gd name="T61" fmla="*/ 45 h 192"/>
              <a:gd name="T62" fmla="*/ 178 w 192"/>
              <a:gd name="T63" fmla="*/ 26 h 192"/>
              <a:gd name="T64" fmla="*/ 192 w 192"/>
              <a:gd name="T65" fmla="*/ 40 h 192"/>
              <a:gd name="T66" fmla="*/ 161 w 192"/>
              <a:gd name="T67" fmla="*/ 96 h 192"/>
              <a:gd name="T68" fmla="*/ 96 w 192"/>
              <a:gd name="T69" fmla="*/ 161 h 192"/>
              <a:gd name="T70" fmla="*/ 31 w 192"/>
              <a:gd name="T71" fmla="*/ 96 h 192"/>
              <a:gd name="T72" fmla="*/ 96 w 192"/>
              <a:gd name="T73" fmla="*/ 31 h 192"/>
              <a:gd name="T74" fmla="*/ 161 w 192"/>
              <a:gd name="T7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92">
                <a:moveTo>
                  <a:pt x="192" y="40"/>
                </a:moveTo>
                <a:cubicBezTo>
                  <a:pt x="192" y="0"/>
                  <a:pt x="192" y="0"/>
                  <a:pt x="192" y="0"/>
                </a:cubicBezTo>
                <a:cubicBezTo>
                  <a:pt x="152" y="0"/>
                  <a:pt x="152" y="0"/>
                  <a:pt x="152" y="0"/>
                </a:cubicBezTo>
                <a:cubicBezTo>
                  <a:pt x="166" y="14"/>
                  <a:pt x="166" y="14"/>
                  <a:pt x="166" y="14"/>
                </a:cubicBezTo>
                <a:cubicBezTo>
                  <a:pt x="147" y="34"/>
                  <a:pt x="147" y="34"/>
                  <a:pt x="147" y="34"/>
                </a:cubicBezTo>
                <a:cubicBezTo>
                  <a:pt x="133" y="23"/>
                  <a:pt x="115" y="16"/>
                  <a:pt x="96" y="16"/>
                </a:cubicBezTo>
                <a:cubicBezTo>
                  <a:pt x="77" y="16"/>
                  <a:pt x="59" y="23"/>
                  <a:pt x="45" y="34"/>
                </a:cubicBezTo>
                <a:cubicBezTo>
                  <a:pt x="26" y="14"/>
                  <a:pt x="26" y="14"/>
                  <a:pt x="26" y="14"/>
                </a:cubicBezTo>
                <a:cubicBezTo>
                  <a:pt x="40" y="0"/>
                  <a:pt x="40" y="0"/>
                  <a:pt x="40" y="0"/>
                </a:cubicBezTo>
                <a:cubicBezTo>
                  <a:pt x="0" y="0"/>
                  <a:pt x="0" y="0"/>
                  <a:pt x="0" y="0"/>
                </a:cubicBezTo>
                <a:cubicBezTo>
                  <a:pt x="0" y="40"/>
                  <a:pt x="0" y="40"/>
                  <a:pt x="0" y="40"/>
                </a:cubicBezTo>
                <a:cubicBezTo>
                  <a:pt x="14" y="26"/>
                  <a:pt x="14" y="26"/>
                  <a:pt x="14" y="26"/>
                </a:cubicBezTo>
                <a:cubicBezTo>
                  <a:pt x="34" y="45"/>
                  <a:pt x="34" y="45"/>
                  <a:pt x="34" y="45"/>
                </a:cubicBezTo>
                <a:cubicBezTo>
                  <a:pt x="23" y="59"/>
                  <a:pt x="16" y="77"/>
                  <a:pt x="16" y="96"/>
                </a:cubicBezTo>
                <a:cubicBezTo>
                  <a:pt x="16" y="115"/>
                  <a:pt x="23" y="133"/>
                  <a:pt x="34" y="147"/>
                </a:cubicBezTo>
                <a:cubicBezTo>
                  <a:pt x="14" y="166"/>
                  <a:pt x="14" y="166"/>
                  <a:pt x="14" y="166"/>
                </a:cubicBezTo>
                <a:cubicBezTo>
                  <a:pt x="0" y="152"/>
                  <a:pt x="0" y="152"/>
                  <a:pt x="0" y="152"/>
                </a:cubicBezTo>
                <a:cubicBezTo>
                  <a:pt x="0" y="192"/>
                  <a:pt x="0" y="192"/>
                  <a:pt x="0" y="192"/>
                </a:cubicBezTo>
                <a:cubicBezTo>
                  <a:pt x="40" y="192"/>
                  <a:pt x="40" y="192"/>
                  <a:pt x="40" y="192"/>
                </a:cubicBezTo>
                <a:cubicBezTo>
                  <a:pt x="26" y="178"/>
                  <a:pt x="26" y="178"/>
                  <a:pt x="26" y="178"/>
                </a:cubicBezTo>
                <a:cubicBezTo>
                  <a:pt x="45" y="158"/>
                  <a:pt x="45" y="158"/>
                  <a:pt x="45" y="158"/>
                </a:cubicBezTo>
                <a:cubicBezTo>
                  <a:pt x="59" y="169"/>
                  <a:pt x="77" y="176"/>
                  <a:pt x="96" y="176"/>
                </a:cubicBezTo>
                <a:cubicBezTo>
                  <a:pt x="115" y="176"/>
                  <a:pt x="133" y="169"/>
                  <a:pt x="147" y="158"/>
                </a:cubicBezTo>
                <a:cubicBezTo>
                  <a:pt x="166" y="178"/>
                  <a:pt x="166" y="178"/>
                  <a:pt x="166" y="178"/>
                </a:cubicBezTo>
                <a:cubicBezTo>
                  <a:pt x="152" y="192"/>
                  <a:pt x="152" y="192"/>
                  <a:pt x="152" y="192"/>
                </a:cubicBezTo>
                <a:cubicBezTo>
                  <a:pt x="192" y="192"/>
                  <a:pt x="192" y="192"/>
                  <a:pt x="192" y="192"/>
                </a:cubicBezTo>
                <a:cubicBezTo>
                  <a:pt x="192" y="152"/>
                  <a:pt x="192" y="152"/>
                  <a:pt x="192" y="152"/>
                </a:cubicBezTo>
                <a:cubicBezTo>
                  <a:pt x="178" y="166"/>
                  <a:pt x="178" y="166"/>
                  <a:pt x="178" y="166"/>
                </a:cubicBezTo>
                <a:cubicBezTo>
                  <a:pt x="158" y="147"/>
                  <a:pt x="158" y="147"/>
                  <a:pt x="158" y="147"/>
                </a:cubicBezTo>
                <a:cubicBezTo>
                  <a:pt x="169" y="133"/>
                  <a:pt x="176" y="115"/>
                  <a:pt x="176" y="96"/>
                </a:cubicBezTo>
                <a:cubicBezTo>
                  <a:pt x="176" y="77"/>
                  <a:pt x="169" y="59"/>
                  <a:pt x="158" y="45"/>
                </a:cubicBezTo>
                <a:cubicBezTo>
                  <a:pt x="178" y="26"/>
                  <a:pt x="178" y="26"/>
                  <a:pt x="178" y="26"/>
                </a:cubicBezTo>
                <a:lnTo>
                  <a:pt x="192" y="40"/>
                </a:lnTo>
                <a:close/>
                <a:moveTo>
                  <a:pt x="161" y="96"/>
                </a:moveTo>
                <a:cubicBezTo>
                  <a:pt x="161" y="132"/>
                  <a:pt x="132" y="161"/>
                  <a:pt x="96" y="161"/>
                </a:cubicBezTo>
                <a:cubicBezTo>
                  <a:pt x="60" y="161"/>
                  <a:pt x="31" y="132"/>
                  <a:pt x="31" y="96"/>
                </a:cubicBezTo>
                <a:cubicBezTo>
                  <a:pt x="31" y="60"/>
                  <a:pt x="60" y="31"/>
                  <a:pt x="96" y="31"/>
                </a:cubicBezTo>
                <a:cubicBezTo>
                  <a:pt x="132" y="31"/>
                  <a:pt x="161" y="60"/>
                  <a:pt x="161" y="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99" name="Group 3098"/>
          <p:cNvGrpSpPr/>
          <p:nvPr/>
        </p:nvGrpSpPr>
        <p:grpSpPr>
          <a:xfrm>
            <a:off x="1816173" y="4215866"/>
            <a:ext cx="576088" cy="555796"/>
            <a:chOff x="1834916" y="4224490"/>
            <a:chExt cx="576088" cy="555796"/>
          </a:xfrm>
        </p:grpSpPr>
        <p:grpSp>
          <p:nvGrpSpPr>
            <p:cNvPr id="3096" name="Group 3095"/>
            <p:cNvGrpSpPr/>
            <p:nvPr/>
          </p:nvGrpSpPr>
          <p:grpSpPr>
            <a:xfrm>
              <a:off x="2012989" y="4224490"/>
              <a:ext cx="373599" cy="248421"/>
              <a:chOff x="1786563" y="4242453"/>
              <a:chExt cx="219510" cy="145961"/>
            </a:xfrm>
          </p:grpSpPr>
          <p:sp>
            <p:nvSpPr>
              <p:cNvPr id="3082" name="Rectangle 26"/>
              <p:cNvSpPr>
                <a:spLocks noChangeArrowheads="1"/>
              </p:cNvSpPr>
              <p:nvPr/>
            </p:nvSpPr>
            <p:spPr bwMode="auto">
              <a:xfrm>
                <a:off x="1829403" y="4256860"/>
                <a:ext cx="132692" cy="82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7"/>
              <p:cNvSpPr>
                <a:spLocks noEditPoints="1"/>
              </p:cNvSpPr>
              <p:nvPr/>
            </p:nvSpPr>
            <p:spPr bwMode="auto">
              <a:xfrm>
                <a:off x="1786563" y="4242453"/>
                <a:ext cx="219510" cy="145961"/>
              </a:xfrm>
              <a:custGeom>
                <a:avLst/>
                <a:gdLst>
                  <a:gd name="T0" fmla="*/ 240 w 245"/>
                  <a:gd name="T1" fmla="*/ 144 h 163"/>
                  <a:gd name="T2" fmla="*/ 213 w 245"/>
                  <a:gd name="T3" fmla="*/ 116 h 163"/>
                  <a:gd name="T4" fmla="*/ 213 w 245"/>
                  <a:gd name="T5" fmla="*/ 5 h 163"/>
                  <a:gd name="T6" fmla="*/ 208 w 245"/>
                  <a:gd name="T7" fmla="*/ 0 h 163"/>
                  <a:gd name="T8" fmla="*/ 37 w 245"/>
                  <a:gd name="T9" fmla="*/ 0 h 163"/>
                  <a:gd name="T10" fmla="*/ 32 w 245"/>
                  <a:gd name="T11" fmla="*/ 5 h 163"/>
                  <a:gd name="T12" fmla="*/ 32 w 245"/>
                  <a:gd name="T13" fmla="*/ 116 h 163"/>
                  <a:gd name="T14" fmla="*/ 4 w 245"/>
                  <a:gd name="T15" fmla="*/ 144 h 163"/>
                  <a:gd name="T16" fmla="*/ 0 w 245"/>
                  <a:gd name="T17" fmla="*/ 154 h 163"/>
                  <a:gd name="T18" fmla="*/ 0 w 245"/>
                  <a:gd name="T19" fmla="*/ 158 h 163"/>
                  <a:gd name="T20" fmla="*/ 7 w 245"/>
                  <a:gd name="T21" fmla="*/ 162 h 163"/>
                  <a:gd name="T22" fmla="*/ 123 w 245"/>
                  <a:gd name="T23" fmla="*/ 162 h 163"/>
                  <a:gd name="T24" fmla="*/ 238 w 245"/>
                  <a:gd name="T25" fmla="*/ 162 h 163"/>
                  <a:gd name="T26" fmla="*/ 244 w 245"/>
                  <a:gd name="T27" fmla="*/ 158 h 163"/>
                  <a:gd name="T28" fmla="*/ 244 w 245"/>
                  <a:gd name="T29" fmla="*/ 154 h 163"/>
                  <a:gd name="T30" fmla="*/ 240 w 245"/>
                  <a:gd name="T31" fmla="*/ 144 h 163"/>
                  <a:gd name="T32" fmla="*/ 48 w 245"/>
                  <a:gd name="T33" fmla="*/ 16 h 163"/>
                  <a:gd name="T34" fmla="*/ 196 w 245"/>
                  <a:gd name="T35" fmla="*/ 16 h 163"/>
                  <a:gd name="T36" fmla="*/ 196 w 245"/>
                  <a:gd name="T37" fmla="*/ 108 h 163"/>
                  <a:gd name="T38" fmla="*/ 48 w 245"/>
                  <a:gd name="T39" fmla="*/ 108 h 163"/>
                  <a:gd name="T40" fmla="*/ 48 w 245"/>
                  <a:gd name="T41" fmla="*/ 16 h 163"/>
                  <a:gd name="T42" fmla="*/ 127 w 245"/>
                  <a:gd name="T43" fmla="*/ 146 h 163"/>
                  <a:gd name="T44" fmla="*/ 118 w 245"/>
                  <a:gd name="T45" fmla="*/ 146 h 163"/>
                  <a:gd name="T46" fmla="*/ 99 w 245"/>
                  <a:gd name="T47" fmla="*/ 146 h 163"/>
                  <a:gd name="T48" fmla="*/ 105 w 245"/>
                  <a:gd name="T49" fmla="*/ 135 h 163"/>
                  <a:gd name="T50" fmla="*/ 118 w 245"/>
                  <a:gd name="T51" fmla="*/ 135 h 163"/>
                  <a:gd name="T52" fmla="*/ 127 w 245"/>
                  <a:gd name="T53" fmla="*/ 135 h 163"/>
                  <a:gd name="T54" fmla="*/ 139 w 245"/>
                  <a:gd name="T55" fmla="*/ 135 h 163"/>
                  <a:gd name="T56" fmla="*/ 145 w 245"/>
                  <a:gd name="T57" fmla="*/ 146 h 163"/>
                  <a:gd name="T58" fmla="*/ 127 w 245"/>
                  <a:gd name="T59" fmla="*/ 1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163">
                    <a:moveTo>
                      <a:pt x="240" y="144"/>
                    </a:moveTo>
                    <a:cubicBezTo>
                      <a:pt x="235" y="139"/>
                      <a:pt x="215" y="118"/>
                      <a:pt x="213" y="116"/>
                    </a:cubicBezTo>
                    <a:cubicBezTo>
                      <a:pt x="213" y="5"/>
                      <a:pt x="213" y="5"/>
                      <a:pt x="213" y="5"/>
                    </a:cubicBezTo>
                    <a:cubicBezTo>
                      <a:pt x="213" y="2"/>
                      <a:pt x="210" y="0"/>
                      <a:pt x="208" y="0"/>
                    </a:cubicBezTo>
                    <a:cubicBezTo>
                      <a:pt x="37" y="0"/>
                      <a:pt x="37" y="0"/>
                      <a:pt x="37" y="0"/>
                    </a:cubicBezTo>
                    <a:cubicBezTo>
                      <a:pt x="34" y="0"/>
                      <a:pt x="32" y="2"/>
                      <a:pt x="32" y="5"/>
                    </a:cubicBezTo>
                    <a:cubicBezTo>
                      <a:pt x="32" y="116"/>
                      <a:pt x="32" y="116"/>
                      <a:pt x="32" y="116"/>
                    </a:cubicBezTo>
                    <a:cubicBezTo>
                      <a:pt x="30" y="118"/>
                      <a:pt x="9" y="139"/>
                      <a:pt x="4" y="144"/>
                    </a:cubicBezTo>
                    <a:cubicBezTo>
                      <a:pt x="0" y="149"/>
                      <a:pt x="0" y="150"/>
                      <a:pt x="0" y="154"/>
                    </a:cubicBezTo>
                    <a:cubicBezTo>
                      <a:pt x="0" y="156"/>
                      <a:pt x="0" y="156"/>
                      <a:pt x="0" y="158"/>
                    </a:cubicBezTo>
                    <a:cubicBezTo>
                      <a:pt x="0" y="163"/>
                      <a:pt x="7" y="162"/>
                      <a:pt x="7" y="162"/>
                    </a:cubicBezTo>
                    <a:cubicBezTo>
                      <a:pt x="123" y="162"/>
                      <a:pt x="123" y="162"/>
                      <a:pt x="123" y="162"/>
                    </a:cubicBezTo>
                    <a:cubicBezTo>
                      <a:pt x="238" y="162"/>
                      <a:pt x="238" y="162"/>
                      <a:pt x="238" y="162"/>
                    </a:cubicBezTo>
                    <a:cubicBezTo>
                      <a:pt x="238" y="162"/>
                      <a:pt x="244" y="163"/>
                      <a:pt x="244" y="158"/>
                    </a:cubicBezTo>
                    <a:cubicBezTo>
                      <a:pt x="244" y="156"/>
                      <a:pt x="244" y="156"/>
                      <a:pt x="244" y="154"/>
                    </a:cubicBezTo>
                    <a:cubicBezTo>
                      <a:pt x="244" y="150"/>
                      <a:pt x="245" y="149"/>
                      <a:pt x="240" y="144"/>
                    </a:cubicBezTo>
                    <a:close/>
                    <a:moveTo>
                      <a:pt x="48" y="16"/>
                    </a:moveTo>
                    <a:cubicBezTo>
                      <a:pt x="196" y="16"/>
                      <a:pt x="196" y="16"/>
                      <a:pt x="196" y="16"/>
                    </a:cubicBezTo>
                    <a:cubicBezTo>
                      <a:pt x="196" y="108"/>
                      <a:pt x="196" y="108"/>
                      <a:pt x="196" y="108"/>
                    </a:cubicBezTo>
                    <a:cubicBezTo>
                      <a:pt x="48" y="108"/>
                      <a:pt x="48" y="108"/>
                      <a:pt x="48" y="108"/>
                    </a:cubicBezTo>
                    <a:lnTo>
                      <a:pt x="48" y="16"/>
                    </a:lnTo>
                    <a:close/>
                    <a:moveTo>
                      <a:pt x="127" y="146"/>
                    </a:moveTo>
                    <a:cubicBezTo>
                      <a:pt x="118" y="146"/>
                      <a:pt x="118" y="146"/>
                      <a:pt x="118" y="146"/>
                    </a:cubicBezTo>
                    <a:cubicBezTo>
                      <a:pt x="99" y="146"/>
                      <a:pt x="99" y="146"/>
                      <a:pt x="99" y="146"/>
                    </a:cubicBezTo>
                    <a:cubicBezTo>
                      <a:pt x="105" y="135"/>
                      <a:pt x="105" y="135"/>
                      <a:pt x="105" y="135"/>
                    </a:cubicBezTo>
                    <a:cubicBezTo>
                      <a:pt x="118" y="135"/>
                      <a:pt x="118" y="135"/>
                      <a:pt x="118" y="135"/>
                    </a:cubicBezTo>
                    <a:cubicBezTo>
                      <a:pt x="127" y="135"/>
                      <a:pt x="127" y="135"/>
                      <a:pt x="127" y="135"/>
                    </a:cubicBezTo>
                    <a:cubicBezTo>
                      <a:pt x="139" y="135"/>
                      <a:pt x="139" y="135"/>
                      <a:pt x="139" y="135"/>
                    </a:cubicBezTo>
                    <a:cubicBezTo>
                      <a:pt x="145" y="146"/>
                      <a:pt x="145" y="146"/>
                      <a:pt x="145" y="146"/>
                    </a:cubicBezTo>
                    <a:lnTo>
                      <a:pt x="127"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84" name="Freeform 28"/>
              <p:cNvSpPr>
                <a:spLocks/>
              </p:cNvSpPr>
              <p:nvPr/>
            </p:nvSpPr>
            <p:spPr bwMode="auto">
              <a:xfrm>
                <a:off x="1875277" y="4363392"/>
                <a:ext cx="40945" cy="9857"/>
              </a:xfrm>
              <a:custGeom>
                <a:avLst/>
                <a:gdLst>
                  <a:gd name="T0" fmla="*/ 66 w 108"/>
                  <a:gd name="T1" fmla="*/ 0 h 26"/>
                  <a:gd name="T2" fmla="*/ 45 w 108"/>
                  <a:gd name="T3" fmla="*/ 0 h 26"/>
                  <a:gd name="T4" fmla="*/ 14 w 108"/>
                  <a:gd name="T5" fmla="*/ 0 h 26"/>
                  <a:gd name="T6" fmla="*/ 0 w 108"/>
                  <a:gd name="T7" fmla="*/ 26 h 26"/>
                  <a:gd name="T8" fmla="*/ 45 w 108"/>
                  <a:gd name="T9" fmla="*/ 26 h 26"/>
                  <a:gd name="T10" fmla="*/ 66 w 108"/>
                  <a:gd name="T11" fmla="*/ 26 h 26"/>
                  <a:gd name="T12" fmla="*/ 108 w 108"/>
                  <a:gd name="T13" fmla="*/ 26 h 26"/>
                  <a:gd name="T14" fmla="*/ 94 w 108"/>
                  <a:gd name="T15" fmla="*/ 0 h 26"/>
                  <a:gd name="T16" fmla="*/ 66 w 10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6">
                    <a:moveTo>
                      <a:pt x="66" y="0"/>
                    </a:moveTo>
                    <a:lnTo>
                      <a:pt x="45" y="0"/>
                    </a:lnTo>
                    <a:lnTo>
                      <a:pt x="14" y="0"/>
                    </a:lnTo>
                    <a:lnTo>
                      <a:pt x="0" y="26"/>
                    </a:lnTo>
                    <a:lnTo>
                      <a:pt x="45" y="26"/>
                    </a:lnTo>
                    <a:lnTo>
                      <a:pt x="66" y="26"/>
                    </a:lnTo>
                    <a:lnTo>
                      <a:pt x="108" y="26"/>
                    </a:lnTo>
                    <a:lnTo>
                      <a:pt x="94"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7" name="Group 3096"/>
            <p:cNvGrpSpPr/>
            <p:nvPr/>
          </p:nvGrpSpPr>
          <p:grpSpPr>
            <a:xfrm>
              <a:off x="1865889" y="4531865"/>
              <a:ext cx="372954" cy="248421"/>
              <a:chOff x="2223687" y="4483573"/>
              <a:chExt cx="219131" cy="145961"/>
            </a:xfrm>
          </p:grpSpPr>
          <p:sp>
            <p:nvSpPr>
              <p:cNvPr id="3085" name="Rectangle 29"/>
              <p:cNvSpPr>
                <a:spLocks noChangeArrowheads="1"/>
              </p:cNvSpPr>
              <p:nvPr/>
            </p:nvSpPr>
            <p:spPr bwMode="auto">
              <a:xfrm>
                <a:off x="2266528" y="4497601"/>
                <a:ext cx="132692" cy="826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6" name="Freeform 30"/>
              <p:cNvSpPr>
                <a:spLocks noEditPoints="1"/>
              </p:cNvSpPr>
              <p:nvPr/>
            </p:nvSpPr>
            <p:spPr bwMode="auto">
              <a:xfrm>
                <a:off x="2223687" y="4483573"/>
                <a:ext cx="219131" cy="145961"/>
              </a:xfrm>
              <a:custGeom>
                <a:avLst/>
                <a:gdLst>
                  <a:gd name="T0" fmla="*/ 240 w 245"/>
                  <a:gd name="T1" fmla="*/ 144 h 163"/>
                  <a:gd name="T2" fmla="*/ 213 w 245"/>
                  <a:gd name="T3" fmla="*/ 116 h 163"/>
                  <a:gd name="T4" fmla="*/ 213 w 245"/>
                  <a:gd name="T5" fmla="*/ 5 h 163"/>
                  <a:gd name="T6" fmla="*/ 208 w 245"/>
                  <a:gd name="T7" fmla="*/ 0 h 163"/>
                  <a:gd name="T8" fmla="*/ 37 w 245"/>
                  <a:gd name="T9" fmla="*/ 0 h 163"/>
                  <a:gd name="T10" fmla="*/ 32 w 245"/>
                  <a:gd name="T11" fmla="*/ 5 h 163"/>
                  <a:gd name="T12" fmla="*/ 32 w 245"/>
                  <a:gd name="T13" fmla="*/ 116 h 163"/>
                  <a:gd name="T14" fmla="*/ 4 w 245"/>
                  <a:gd name="T15" fmla="*/ 144 h 163"/>
                  <a:gd name="T16" fmla="*/ 0 w 245"/>
                  <a:gd name="T17" fmla="*/ 154 h 163"/>
                  <a:gd name="T18" fmla="*/ 0 w 245"/>
                  <a:gd name="T19" fmla="*/ 158 h 163"/>
                  <a:gd name="T20" fmla="*/ 7 w 245"/>
                  <a:gd name="T21" fmla="*/ 162 h 163"/>
                  <a:gd name="T22" fmla="*/ 123 w 245"/>
                  <a:gd name="T23" fmla="*/ 162 h 163"/>
                  <a:gd name="T24" fmla="*/ 238 w 245"/>
                  <a:gd name="T25" fmla="*/ 162 h 163"/>
                  <a:gd name="T26" fmla="*/ 244 w 245"/>
                  <a:gd name="T27" fmla="*/ 158 h 163"/>
                  <a:gd name="T28" fmla="*/ 244 w 245"/>
                  <a:gd name="T29" fmla="*/ 154 h 163"/>
                  <a:gd name="T30" fmla="*/ 240 w 245"/>
                  <a:gd name="T31" fmla="*/ 144 h 163"/>
                  <a:gd name="T32" fmla="*/ 48 w 245"/>
                  <a:gd name="T33" fmla="*/ 16 h 163"/>
                  <a:gd name="T34" fmla="*/ 196 w 245"/>
                  <a:gd name="T35" fmla="*/ 16 h 163"/>
                  <a:gd name="T36" fmla="*/ 196 w 245"/>
                  <a:gd name="T37" fmla="*/ 108 h 163"/>
                  <a:gd name="T38" fmla="*/ 48 w 245"/>
                  <a:gd name="T39" fmla="*/ 108 h 163"/>
                  <a:gd name="T40" fmla="*/ 48 w 245"/>
                  <a:gd name="T41" fmla="*/ 16 h 163"/>
                  <a:gd name="T42" fmla="*/ 127 w 245"/>
                  <a:gd name="T43" fmla="*/ 146 h 163"/>
                  <a:gd name="T44" fmla="*/ 118 w 245"/>
                  <a:gd name="T45" fmla="*/ 146 h 163"/>
                  <a:gd name="T46" fmla="*/ 99 w 245"/>
                  <a:gd name="T47" fmla="*/ 146 h 163"/>
                  <a:gd name="T48" fmla="*/ 105 w 245"/>
                  <a:gd name="T49" fmla="*/ 135 h 163"/>
                  <a:gd name="T50" fmla="*/ 118 w 245"/>
                  <a:gd name="T51" fmla="*/ 135 h 163"/>
                  <a:gd name="T52" fmla="*/ 127 w 245"/>
                  <a:gd name="T53" fmla="*/ 135 h 163"/>
                  <a:gd name="T54" fmla="*/ 139 w 245"/>
                  <a:gd name="T55" fmla="*/ 135 h 163"/>
                  <a:gd name="T56" fmla="*/ 145 w 245"/>
                  <a:gd name="T57" fmla="*/ 146 h 163"/>
                  <a:gd name="T58" fmla="*/ 127 w 245"/>
                  <a:gd name="T59" fmla="*/ 1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163">
                    <a:moveTo>
                      <a:pt x="240" y="144"/>
                    </a:moveTo>
                    <a:cubicBezTo>
                      <a:pt x="235" y="139"/>
                      <a:pt x="215" y="118"/>
                      <a:pt x="213" y="116"/>
                    </a:cubicBezTo>
                    <a:cubicBezTo>
                      <a:pt x="213" y="5"/>
                      <a:pt x="213" y="5"/>
                      <a:pt x="213" y="5"/>
                    </a:cubicBezTo>
                    <a:cubicBezTo>
                      <a:pt x="213" y="2"/>
                      <a:pt x="210" y="0"/>
                      <a:pt x="208" y="0"/>
                    </a:cubicBezTo>
                    <a:cubicBezTo>
                      <a:pt x="37" y="0"/>
                      <a:pt x="37" y="0"/>
                      <a:pt x="37" y="0"/>
                    </a:cubicBezTo>
                    <a:cubicBezTo>
                      <a:pt x="34" y="0"/>
                      <a:pt x="32" y="2"/>
                      <a:pt x="32" y="5"/>
                    </a:cubicBezTo>
                    <a:cubicBezTo>
                      <a:pt x="32" y="116"/>
                      <a:pt x="32" y="116"/>
                      <a:pt x="32" y="116"/>
                    </a:cubicBezTo>
                    <a:cubicBezTo>
                      <a:pt x="30" y="118"/>
                      <a:pt x="9" y="139"/>
                      <a:pt x="4" y="144"/>
                    </a:cubicBezTo>
                    <a:cubicBezTo>
                      <a:pt x="0" y="149"/>
                      <a:pt x="0" y="150"/>
                      <a:pt x="0" y="154"/>
                    </a:cubicBezTo>
                    <a:cubicBezTo>
                      <a:pt x="0" y="156"/>
                      <a:pt x="0" y="156"/>
                      <a:pt x="0" y="158"/>
                    </a:cubicBezTo>
                    <a:cubicBezTo>
                      <a:pt x="0" y="163"/>
                      <a:pt x="7" y="162"/>
                      <a:pt x="7" y="162"/>
                    </a:cubicBezTo>
                    <a:cubicBezTo>
                      <a:pt x="123" y="162"/>
                      <a:pt x="123" y="162"/>
                      <a:pt x="123" y="162"/>
                    </a:cubicBezTo>
                    <a:cubicBezTo>
                      <a:pt x="238" y="162"/>
                      <a:pt x="238" y="162"/>
                      <a:pt x="238" y="162"/>
                    </a:cubicBezTo>
                    <a:cubicBezTo>
                      <a:pt x="238" y="162"/>
                      <a:pt x="244" y="163"/>
                      <a:pt x="244" y="158"/>
                    </a:cubicBezTo>
                    <a:cubicBezTo>
                      <a:pt x="244" y="156"/>
                      <a:pt x="244" y="156"/>
                      <a:pt x="244" y="154"/>
                    </a:cubicBezTo>
                    <a:cubicBezTo>
                      <a:pt x="244" y="150"/>
                      <a:pt x="245" y="149"/>
                      <a:pt x="240" y="144"/>
                    </a:cubicBezTo>
                    <a:close/>
                    <a:moveTo>
                      <a:pt x="48" y="16"/>
                    </a:moveTo>
                    <a:cubicBezTo>
                      <a:pt x="196" y="16"/>
                      <a:pt x="196" y="16"/>
                      <a:pt x="196" y="16"/>
                    </a:cubicBezTo>
                    <a:cubicBezTo>
                      <a:pt x="196" y="108"/>
                      <a:pt x="196" y="108"/>
                      <a:pt x="196" y="108"/>
                    </a:cubicBezTo>
                    <a:cubicBezTo>
                      <a:pt x="48" y="108"/>
                      <a:pt x="48" y="108"/>
                      <a:pt x="48" y="108"/>
                    </a:cubicBezTo>
                    <a:lnTo>
                      <a:pt x="48" y="16"/>
                    </a:lnTo>
                    <a:close/>
                    <a:moveTo>
                      <a:pt x="127" y="146"/>
                    </a:moveTo>
                    <a:cubicBezTo>
                      <a:pt x="118" y="146"/>
                      <a:pt x="118" y="146"/>
                      <a:pt x="118" y="146"/>
                    </a:cubicBezTo>
                    <a:cubicBezTo>
                      <a:pt x="99" y="146"/>
                      <a:pt x="99" y="146"/>
                      <a:pt x="99" y="146"/>
                    </a:cubicBezTo>
                    <a:cubicBezTo>
                      <a:pt x="105" y="135"/>
                      <a:pt x="105" y="135"/>
                      <a:pt x="105" y="135"/>
                    </a:cubicBezTo>
                    <a:cubicBezTo>
                      <a:pt x="118" y="135"/>
                      <a:pt x="118" y="135"/>
                      <a:pt x="118" y="135"/>
                    </a:cubicBezTo>
                    <a:cubicBezTo>
                      <a:pt x="127" y="135"/>
                      <a:pt x="127" y="135"/>
                      <a:pt x="127" y="135"/>
                    </a:cubicBezTo>
                    <a:cubicBezTo>
                      <a:pt x="139" y="135"/>
                      <a:pt x="139" y="135"/>
                      <a:pt x="139" y="135"/>
                    </a:cubicBezTo>
                    <a:cubicBezTo>
                      <a:pt x="145" y="146"/>
                      <a:pt x="145" y="146"/>
                      <a:pt x="145" y="146"/>
                    </a:cubicBezTo>
                    <a:lnTo>
                      <a:pt x="127"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87" name="Freeform 31"/>
              <p:cNvSpPr>
                <a:spLocks/>
              </p:cNvSpPr>
              <p:nvPr/>
            </p:nvSpPr>
            <p:spPr bwMode="auto">
              <a:xfrm>
                <a:off x="2312022" y="4604513"/>
                <a:ext cx="41324" cy="9478"/>
              </a:xfrm>
              <a:custGeom>
                <a:avLst/>
                <a:gdLst>
                  <a:gd name="T0" fmla="*/ 67 w 109"/>
                  <a:gd name="T1" fmla="*/ 0 h 25"/>
                  <a:gd name="T2" fmla="*/ 45 w 109"/>
                  <a:gd name="T3" fmla="*/ 0 h 25"/>
                  <a:gd name="T4" fmla="*/ 15 w 109"/>
                  <a:gd name="T5" fmla="*/ 0 h 25"/>
                  <a:gd name="T6" fmla="*/ 0 w 109"/>
                  <a:gd name="T7" fmla="*/ 25 h 25"/>
                  <a:gd name="T8" fmla="*/ 45 w 109"/>
                  <a:gd name="T9" fmla="*/ 25 h 25"/>
                  <a:gd name="T10" fmla="*/ 67 w 109"/>
                  <a:gd name="T11" fmla="*/ 25 h 25"/>
                  <a:gd name="T12" fmla="*/ 109 w 109"/>
                  <a:gd name="T13" fmla="*/ 25 h 25"/>
                  <a:gd name="T14" fmla="*/ 95 w 109"/>
                  <a:gd name="T15" fmla="*/ 0 h 25"/>
                  <a:gd name="T16" fmla="*/ 67 w 10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25">
                    <a:moveTo>
                      <a:pt x="67" y="0"/>
                    </a:moveTo>
                    <a:lnTo>
                      <a:pt x="45" y="0"/>
                    </a:lnTo>
                    <a:lnTo>
                      <a:pt x="15" y="0"/>
                    </a:lnTo>
                    <a:lnTo>
                      <a:pt x="0" y="25"/>
                    </a:lnTo>
                    <a:lnTo>
                      <a:pt x="45" y="25"/>
                    </a:lnTo>
                    <a:lnTo>
                      <a:pt x="67" y="25"/>
                    </a:lnTo>
                    <a:lnTo>
                      <a:pt x="109" y="25"/>
                    </a:lnTo>
                    <a:lnTo>
                      <a:pt x="95" y="0"/>
                    </a:ln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88" name="Freeform 32"/>
            <p:cNvSpPr>
              <a:spLocks/>
            </p:cNvSpPr>
            <p:nvPr/>
          </p:nvSpPr>
          <p:spPr bwMode="auto">
            <a:xfrm rot="5573398">
              <a:off x="2243673" y="4556414"/>
              <a:ext cx="195344" cy="139318"/>
            </a:xfrm>
            <a:custGeom>
              <a:avLst/>
              <a:gdLst>
                <a:gd name="T0" fmla="*/ 363 w 385"/>
                <a:gd name="T1" fmla="*/ 213 h 275"/>
                <a:gd name="T2" fmla="*/ 353 w 385"/>
                <a:gd name="T3" fmla="*/ 183 h 275"/>
                <a:gd name="T4" fmla="*/ 0 w 385"/>
                <a:gd name="T5" fmla="*/ 39 h 275"/>
                <a:gd name="T6" fmla="*/ 7 w 385"/>
                <a:gd name="T7" fmla="*/ 63 h 275"/>
                <a:gd name="T8" fmla="*/ 331 w 385"/>
                <a:gd name="T9" fmla="*/ 192 h 275"/>
                <a:gd name="T10" fmla="*/ 338 w 385"/>
                <a:gd name="T11" fmla="*/ 214 h 275"/>
                <a:gd name="T12" fmla="*/ 323 w 385"/>
                <a:gd name="T13" fmla="*/ 215 h 275"/>
                <a:gd name="T14" fmla="*/ 358 w 385"/>
                <a:gd name="T15" fmla="*/ 275 h 275"/>
                <a:gd name="T16" fmla="*/ 385 w 385"/>
                <a:gd name="T17" fmla="*/ 212 h 275"/>
                <a:gd name="T18" fmla="*/ 363 w 385"/>
                <a:gd name="T19" fmla="*/ 21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 h="275">
                  <a:moveTo>
                    <a:pt x="363" y="213"/>
                  </a:moveTo>
                  <a:cubicBezTo>
                    <a:pt x="360" y="203"/>
                    <a:pt x="357" y="193"/>
                    <a:pt x="353" y="183"/>
                  </a:cubicBezTo>
                  <a:cubicBezTo>
                    <a:pt x="304" y="64"/>
                    <a:pt x="146" y="0"/>
                    <a:pt x="0" y="39"/>
                  </a:cubicBezTo>
                  <a:cubicBezTo>
                    <a:pt x="7" y="63"/>
                    <a:pt x="7" y="63"/>
                    <a:pt x="7" y="63"/>
                  </a:cubicBezTo>
                  <a:cubicBezTo>
                    <a:pt x="141" y="26"/>
                    <a:pt x="286" y="84"/>
                    <a:pt x="331" y="192"/>
                  </a:cubicBezTo>
                  <a:cubicBezTo>
                    <a:pt x="334" y="199"/>
                    <a:pt x="336" y="207"/>
                    <a:pt x="338" y="214"/>
                  </a:cubicBezTo>
                  <a:cubicBezTo>
                    <a:pt x="323" y="215"/>
                    <a:pt x="323" y="215"/>
                    <a:pt x="323" y="215"/>
                  </a:cubicBezTo>
                  <a:cubicBezTo>
                    <a:pt x="358" y="275"/>
                    <a:pt x="358" y="275"/>
                    <a:pt x="358" y="275"/>
                  </a:cubicBezTo>
                  <a:cubicBezTo>
                    <a:pt x="385" y="212"/>
                    <a:pt x="385" y="212"/>
                    <a:pt x="385" y="212"/>
                  </a:cubicBezTo>
                  <a:lnTo>
                    <a:pt x="363" y="21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90" name="Freeform 33"/>
            <p:cNvSpPr>
              <a:spLocks/>
            </p:cNvSpPr>
            <p:nvPr/>
          </p:nvSpPr>
          <p:spPr bwMode="auto">
            <a:xfrm rot="5593695">
              <a:off x="1800356" y="4358075"/>
              <a:ext cx="195344" cy="126223"/>
            </a:xfrm>
            <a:custGeom>
              <a:avLst/>
              <a:gdLst>
                <a:gd name="T0" fmla="*/ 378 w 385"/>
                <a:gd name="T1" fmla="*/ 213 h 249"/>
                <a:gd name="T2" fmla="*/ 54 w 385"/>
                <a:gd name="T3" fmla="*/ 83 h 249"/>
                <a:gd name="T4" fmla="*/ 47 w 385"/>
                <a:gd name="T5" fmla="*/ 61 h 249"/>
                <a:gd name="T6" fmla="*/ 62 w 385"/>
                <a:gd name="T7" fmla="*/ 60 h 249"/>
                <a:gd name="T8" fmla="*/ 27 w 385"/>
                <a:gd name="T9" fmla="*/ 0 h 249"/>
                <a:gd name="T10" fmla="*/ 0 w 385"/>
                <a:gd name="T11" fmla="*/ 64 h 249"/>
                <a:gd name="T12" fmla="*/ 22 w 385"/>
                <a:gd name="T13" fmla="*/ 62 h 249"/>
                <a:gd name="T14" fmla="*/ 32 w 385"/>
                <a:gd name="T15" fmla="*/ 93 h 249"/>
                <a:gd name="T16" fmla="*/ 297 w 385"/>
                <a:gd name="T17" fmla="*/ 247 h 249"/>
                <a:gd name="T18" fmla="*/ 385 w 385"/>
                <a:gd name="T19" fmla="*/ 236 h 249"/>
                <a:gd name="T20" fmla="*/ 378 w 385"/>
                <a:gd name="T21" fmla="*/ 21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5" h="249">
                  <a:moveTo>
                    <a:pt x="378" y="213"/>
                  </a:moveTo>
                  <a:cubicBezTo>
                    <a:pt x="244" y="249"/>
                    <a:pt x="99" y="191"/>
                    <a:pt x="54" y="83"/>
                  </a:cubicBezTo>
                  <a:cubicBezTo>
                    <a:pt x="51" y="76"/>
                    <a:pt x="49" y="69"/>
                    <a:pt x="47" y="61"/>
                  </a:cubicBezTo>
                  <a:cubicBezTo>
                    <a:pt x="62" y="60"/>
                    <a:pt x="62" y="60"/>
                    <a:pt x="62" y="60"/>
                  </a:cubicBezTo>
                  <a:cubicBezTo>
                    <a:pt x="27" y="0"/>
                    <a:pt x="27" y="0"/>
                    <a:pt x="27" y="0"/>
                  </a:cubicBezTo>
                  <a:cubicBezTo>
                    <a:pt x="0" y="64"/>
                    <a:pt x="0" y="64"/>
                    <a:pt x="0" y="64"/>
                  </a:cubicBezTo>
                  <a:cubicBezTo>
                    <a:pt x="22" y="62"/>
                    <a:pt x="22" y="62"/>
                    <a:pt x="22" y="62"/>
                  </a:cubicBezTo>
                  <a:cubicBezTo>
                    <a:pt x="25" y="73"/>
                    <a:pt x="28" y="83"/>
                    <a:pt x="32" y="93"/>
                  </a:cubicBezTo>
                  <a:cubicBezTo>
                    <a:pt x="71" y="187"/>
                    <a:pt x="180" y="247"/>
                    <a:pt x="297" y="247"/>
                  </a:cubicBezTo>
                  <a:cubicBezTo>
                    <a:pt x="326" y="247"/>
                    <a:pt x="356" y="244"/>
                    <a:pt x="385" y="236"/>
                  </a:cubicBezTo>
                  <a:lnTo>
                    <a:pt x="378" y="21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0" name="Group 3109"/>
          <p:cNvGrpSpPr/>
          <p:nvPr/>
        </p:nvGrpSpPr>
        <p:grpSpPr>
          <a:xfrm>
            <a:off x="6693722" y="4220884"/>
            <a:ext cx="557181" cy="545759"/>
            <a:chOff x="6693722" y="4195645"/>
            <a:chExt cx="557181" cy="545759"/>
          </a:xfrm>
        </p:grpSpPr>
        <p:sp>
          <p:nvSpPr>
            <p:cNvPr id="3104" name="Rectangle 38"/>
            <p:cNvSpPr>
              <a:spLocks noChangeArrowheads="1"/>
            </p:cNvSpPr>
            <p:nvPr/>
          </p:nvSpPr>
          <p:spPr bwMode="auto">
            <a:xfrm>
              <a:off x="6949454" y="4195645"/>
              <a:ext cx="45719" cy="54575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Down Arrow 391"/>
            <p:cNvSpPr/>
            <p:nvPr/>
          </p:nvSpPr>
          <p:spPr>
            <a:xfrm rot="10800000">
              <a:off x="6693722" y="4303399"/>
              <a:ext cx="214281" cy="330249"/>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Down Arrow 392"/>
            <p:cNvSpPr/>
            <p:nvPr/>
          </p:nvSpPr>
          <p:spPr>
            <a:xfrm rot="10800000">
              <a:off x="7036622" y="4303399"/>
              <a:ext cx="214281" cy="330249"/>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22" name="Group 3121"/>
          <p:cNvGrpSpPr/>
          <p:nvPr/>
        </p:nvGrpSpPr>
        <p:grpSpPr>
          <a:xfrm>
            <a:off x="7853702" y="4261369"/>
            <a:ext cx="648915" cy="472610"/>
            <a:chOff x="7089775" y="1733550"/>
            <a:chExt cx="1390650" cy="1012825"/>
          </a:xfrm>
        </p:grpSpPr>
        <p:sp>
          <p:nvSpPr>
            <p:cNvPr id="3114" name="Freeform 45"/>
            <p:cNvSpPr>
              <a:spLocks/>
            </p:cNvSpPr>
            <p:nvPr/>
          </p:nvSpPr>
          <p:spPr bwMode="auto">
            <a:xfrm>
              <a:off x="7089775" y="1733550"/>
              <a:ext cx="1390650" cy="795338"/>
            </a:xfrm>
            <a:custGeom>
              <a:avLst/>
              <a:gdLst>
                <a:gd name="T0" fmla="*/ 74 w 371"/>
                <a:gd name="T1" fmla="*/ 212 h 212"/>
                <a:gd name="T2" fmla="*/ 0 w 371"/>
                <a:gd name="T3" fmla="*/ 138 h 212"/>
                <a:gd name="T4" fmla="*/ 71 w 371"/>
                <a:gd name="T5" fmla="*/ 64 h 212"/>
                <a:gd name="T6" fmla="*/ 144 w 371"/>
                <a:gd name="T7" fmla="*/ 0 h 212"/>
                <a:gd name="T8" fmla="*/ 204 w 371"/>
                <a:gd name="T9" fmla="*/ 32 h 212"/>
                <a:gd name="T10" fmla="*/ 239 w 371"/>
                <a:gd name="T11" fmla="*/ 24 h 212"/>
                <a:gd name="T12" fmla="*/ 313 w 371"/>
                <a:gd name="T13" fmla="*/ 97 h 212"/>
                <a:gd name="T14" fmla="*/ 313 w 371"/>
                <a:gd name="T15" fmla="*/ 101 h 212"/>
                <a:gd name="T16" fmla="*/ 315 w 371"/>
                <a:gd name="T17" fmla="*/ 101 h 212"/>
                <a:gd name="T18" fmla="*/ 371 w 371"/>
                <a:gd name="T19" fmla="*/ 156 h 212"/>
                <a:gd name="T20" fmla="*/ 315 w 371"/>
                <a:gd name="T21" fmla="*/ 212 h 212"/>
                <a:gd name="T22" fmla="*/ 315 w 371"/>
                <a:gd name="T23" fmla="*/ 212 h 212"/>
                <a:gd name="T24" fmla="*/ 74 w 371"/>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212">
                  <a:moveTo>
                    <a:pt x="74" y="212"/>
                  </a:moveTo>
                  <a:cubicBezTo>
                    <a:pt x="33" y="212"/>
                    <a:pt x="0" y="179"/>
                    <a:pt x="0" y="138"/>
                  </a:cubicBezTo>
                  <a:cubicBezTo>
                    <a:pt x="0" y="98"/>
                    <a:pt x="31" y="66"/>
                    <a:pt x="71" y="64"/>
                  </a:cubicBezTo>
                  <a:cubicBezTo>
                    <a:pt x="76" y="28"/>
                    <a:pt x="106" y="0"/>
                    <a:pt x="144" y="0"/>
                  </a:cubicBezTo>
                  <a:cubicBezTo>
                    <a:pt x="169" y="0"/>
                    <a:pt x="191" y="13"/>
                    <a:pt x="204" y="32"/>
                  </a:cubicBezTo>
                  <a:cubicBezTo>
                    <a:pt x="215" y="27"/>
                    <a:pt x="226" y="24"/>
                    <a:pt x="239" y="24"/>
                  </a:cubicBezTo>
                  <a:cubicBezTo>
                    <a:pt x="280" y="24"/>
                    <a:pt x="313" y="57"/>
                    <a:pt x="313" y="97"/>
                  </a:cubicBezTo>
                  <a:cubicBezTo>
                    <a:pt x="313" y="99"/>
                    <a:pt x="313" y="100"/>
                    <a:pt x="313" y="101"/>
                  </a:cubicBezTo>
                  <a:cubicBezTo>
                    <a:pt x="313" y="101"/>
                    <a:pt x="314" y="101"/>
                    <a:pt x="315" y="101"/>
                  </a:cubicBezTo>
                  <a:cubicBezTo>
                    <a:pt x="346" y="101"/>
                    <a:pt x="371" y="126"/>
                    <a:pt x="371" y="156"/>
                  </a:cubicBezTo>
                  <a:cubicBezTo>
                    <a:pt x="371" y="187"/>
                    <a:pt x="346" y="212"/>
                    <a:pt x="315" y="212"/>
                  </a:cubicBezTo>
                  <a:cubicBezTo>
                    <a:pt x="315" y="212"/>
                    <a:pt x="315" y="212"/>
                    <a:pt x="315" y="212"/>
                  </a:cubicBezTo>
                  <a:lnTo>
                    <a:pt x="74" y="2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15" name="Freeform 46"/>
            <p:cNvSpPr>
              <a:spLocks/>
            </p:cNvSpPr>
            <p:nvPr/>
          </p:nvSpPr>
          <p:spPr bwMode="auto">
            <a:xfrm>
              <a:off x="7272338" y="2201863"/>
              <a:ext cx="476250" cy="333375"/>
            </a:xfrm>
            <a:custGeom>
              <a:avLst/>
              <a:gdLst>
                <a:gd name="T0" fmla="*/ 127 w 127"/>
                <a:gd name="T1" fmla="*/ 13 h 89"/>
                <a:gd name="T2" fmla="*/ 114 w 127"/>
                <a:gd name="T3" fmla="*/ 0 h 89"/>
                <a:gd name="T4" fmla="*/ 12 w 127"/>
                <a:gd name="T5" fmla="*/ 0 h 89"/>
                <a:gd name="T6" fmla="*/ 0 w 127"/>
                <a:gd name="T7" fmla="*/ 13 h 89"/>
                <a:gd name="T8" fmla="*/ 0 w 127"/>
                <a:gd name="T9" fmla="*/ 89 h 89"/>
                <a:gd name="T10" fmla="*/ 127 w 127"/>
                <a:gd name="T11" fmla="*/ 89 h 89"/>
                <a:gd name="T12" fmla="*/ 127 w 127"/>
                <a:gd name="T13" fmla="*/ 13 h 89"/>
              </a:gdLst>
              <a:ahLst/>
              <a:cxnLst>
                <a:cxn ang="0">
                  <a:pos x="T0" y="T1"/>
                </a:cxn>
                <a:cxn ang="0">
                  <a:pos x="T2" y="T3"/>
                </a:cxn>
                <a:cxn ang="0">
                  <a:pos x="T4" y="T5"/>
                </a:cxn>
                <a:cxn ang="0">
                  <a:pos x="T6" y="T7"/>
                </a:cxn>
                <a:cxn ang="0">
                  <a:pos x="T8" y="T9"/>
                </a:cxn>
                <a:cxn ang="0">
                  <a:pos x="T10" y="T11"/>
                </a:cxn>
                <a:cxn ang="0">
                  <a:pos x="T12" y="T13"/>
                </a:cxn>
              </a:cxnLst>
              <a:rect l="0" t="0" r="r" b="b"/>
              <a:pathLst>
                <a:path w="127" h="89">
                  <a:moveTo>
                    <a:pt x="127" y="13"/>
                  </a:moveTo>
                  <a:cubicBezTo>
                    <a:pt x="127" y="6"/>
                    <a:pt x="121" y="0"/>
                    <a:pt x="114" y="0"/>
                  </a:cubicBezTo>
                  <a:cubicBezTo>
                    <a:pt x="12" y="0"/>
                    <a:pt x="12" y="0"/>
                    <a:pt x="12" y="0"/>
                  </a:cubicBezTo>
                  <a:cubicBezTo>
                    <a:pt x="5" y="0"/>
                    <a:pt x="0" y="6"/>
                    <a:pt x="0" y="13"/>
                  </a:cubicBezTo>
                  <a:cubicBezTo>
                    <a:pt x="0" y="89"/>
                    <a:pt x="0" y="89"/>
                    <a:pt x="0" y="89"/>
                  </a:cubicBezTo>
                  <a:cubicBezTo>
                    <a:pt x="127" y="89"/>
                    <a:pt x="127" y="89"/>
                    <a:pt x="127" y="89"/>
                  </a:cubicBezTo>
                  <a:lnTo>
                    <a:pt x="1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6" name="Freeform 47"/>
            <p:cNvSpPr>
              <a:spLocks/>
            </p:cNvSpPr>
            <p:nvPr/>
          </p:nvSpPr>
          <p:spPr bwMode="auto">
            <a:xfrm>
              <a:off x="7789863" y="2201863"/>
              <a:ext cx="454025" cy="404813"/>
            </a:xfrm>
            <a:custGeom>
              <a:avLst/>
              <a:gdLst>
                <a:gd name="T0" fmla="*/ 61 w 121"/>
                <a:gd name="T1" fmla="*/ 0 h 108"/>
                <a:gd name="T2" fmla="*/ 0 w 121"/>
                <a:gd name="T3" fmla="*/ 22 h 108"/>
                <a:gd name="T4" fmla="*/ 0 w 121"/>
                <a:gd name="T5" fmla="*/ 34 h 108"/>
                <a:gd name="T6" fmla="*/ 0 w 121"/>
                <a:gd name="T7" fmla="*/ 49 h 108"/>
                <a:gd name="T8" fmla="*/ 0 w 121"/>
                <a:gd name="T9" fmla="*/ 50 h 108"/>
                <a:gd name="T10" fmla="*/ 0 w 121"/>
                <a:gd name="T11" fmla="*/ 108 h 108"/>
                <a:gd name="T12" fmla="*/ 121 w 121"/>
                <a:gd name="T13" fmla="*/ 108 h 108"/>
                <a:gd name="T14" fmla="*/ 121 w 121"/>
                <a:gd name="T15" fmla="*/ 49 h 108"/>
                <a:gd name="T16" fmla="*/ 121 w 121"/>
                <a:gd name="T17" fmla="*/ 34 h 108"/>
                <a:gd name="T18" fmla="*/ 121 w 121"/>
                <a:gd name="T19" fmla="*/ 22 h 108"/>
                <a:gd name="T20" fmla="*/ 61 w 121"/>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08">
                  <a:moveTo>
                    <a:pt x="61" y="0"/>
                  </a:moveTo>
                  <a:cubicBezTo>
                    <a:pt x="37" y="0"/>
                    <a:pt x="0" y="5"/>
                    <a:pt x="0" y="22"/>
                  </a:cubicBezTo>
                  <a:cubicBezTo>
                    <a:pt x="0" y="27"/>
                    <a:pt x="0" y="30"/>
                    <a:pt x="0" y="34"/>
                  </a:cubicBezTo>
                  <a:cubicBezTo>
                    <a:pt x="0" y="49"/>
                    <a:pt x="0" y="49"/>
                    <a:pt x="0" y="49"/>
                  </a:cubicBezTo>
                  <a:cubicBezTo>
                    <a:pt x="0" y="50"/>
                    <a:pt x="0" y="50"/>
                    <a:pt x="0" y="50"/>
                  </a:cubicBezTo>
                  <a:cubicBezTo>
                    <a:pt x="0" y="108"/>
                    <a:pt x="0" y="108"/>
                    <a:pt x="0" y="108"/>
                  </a:cubicBezTo>
                  <a:cubicBezTo>
                    <a:pt x="121" y="108"/>
                    <a:pt x="121" y="108"/>
                    <a:pt x="121" y="108"/>
                  </a:cubicBezTo>
                  <a:cubicBezTo>
                    <a:pt x="121" y="49"/>
                    <a:pt x="121" y="49"/>
                    <a:pt x="121" y="49"/>
                  </a:cubicBezTo>
                  <a:cubicBezTo>
                    <a:pt x="121" y="34"/>
                    <a:pt x="121" y="34"/>
                    <a:pt x="121" y="34"/>
                  </a:cubicBezTo>
                  <a:cubicBezTo>
                    <a:pt x="121" y="22"/>
                    <a:pt x="121" y="22"/>
                    <a:pt x="121" y="22"/>
                  </a:cubicBezTo>
                  <a:cubicBezTo>
                    <a:pt x="121" y="5"/>
                    <a:pt x="85" y="0"/>
                    <a:pt x="6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7" name="Freeform 48"/>
            <p:cNvSpPr>
              <a:spLocks/>
            </p:cNvSpPr>
            <p:nvPr/>
          </p:nvSpPr>
          <p:spPr bwMode="auto">
            <a:xfrm>
              <a:off x="7808913" y="2584450"/>
              <a:ext cx="420688" cy="161925"/>
            </a:xfrm>
            <a:custGeom>
              <a:avLst/>
              <a:gdLst>
                <a:gd name="T0" fmla="*/ 110 w 112"/>
                <a:gd name="T1" fmla="*/ 1 h 43"/>
                <a:gd name="T2" fmla="*/ 94 w 112"/>
                <a:gd name="T3" fmla="*/ 8 h 43"/>
                <a:gd name="T4" fmla="*/ 56 w 112"/>
                <a:gd name="T5" fmla="*/ 12 h 43"/>
                <a:gd name="T6" fmla="*/ 18 w 112"/>
                <a:gd name="T7" fmla="*/ 8 h 43"/>
                <a:gd name="T8" fmla="*/ 1 w 112"/>
                <a:gd name="T9" fmla="*/ 1 h 43"/>
                <a:gd name="T10" fmla="*/ 0 w 112"/>
                <a:gd name="T11" fmla="*/ 0 h 43"/>
                <a:gd name="T12" fmla="*/ 0 w 112"/>
                <a:gd name="T13" fmla="*/ 0 h 43"/>
                <a:gd name="T14" fmla="*/ 0 w 112"/>
                <a:gd name="T15" fmla="*/ 24 h 43"/>
                <a:gd name="T16" fmla="*/ 56 w 112"/>
                <a:gd name="T17" fmla="*/ 43 h 43"/>
                <a:gd name="T18" fmla="*/ 112 w 112"/>
                <a:gd name="T19" fmla="*/ 24 h 43"/>
                <a:gd name="T20" fmla="*/ 112 w 112"/>
                <a:gd name="T21" fmla="*/ 0 h 43"/>
                <a:gd name="T22" fmla="*/ 112 w 112"/>
                <a:gd name="T23" fmla="*/ 0 h 43"/>
                <a:gd name="T24" fmla="*/ 110 w 112"/>
                <a:gd name="T25"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43">
                  <a:moveTo>
                    <a:pt x="110" y="1"/>
                  </a:moveTo>
                  <a:cubicBezTo>
                    <a:pt x="106" y="4"/>
                    <a:pt x="101" y="6"/>
                    <a:pt x="94" y="8"/>
                  </a:cubicBezTo>
                  <a:cubicBezTo>
                    <a:pt x="79" y="11"/>
                    <a:pt x="62" y="12"/>
                    <a:pt x="56" y="12"/>
                  </a:cubicBezTo>
                  <a:cubicBezTo>
                    <a:pt x="49" y="12"/>
                    <a:pt x="33" y="11"/>
                    <a:pt x="18" y="8"/>
                  </a:cubicBezTo>
                  <a:cubicBezTo>
                    <a:pt x="11" y="6"/>
                    <a:pt x="5" y="4"/>
                    <a:pt x="1" y="1"/>
                  </a:cubicBezTo>
                  <a:cubicBezTo>
                    <a:pt x="1" y="0"/>
                    <a:pt x="0" y="0"/>
                    <a:pt x="0" y="0"/>
                  </a:cubicBezTo>
                  <a:cubicBezTo>
                    <a:pt x="0" y="0"/>
                    <a:pt x="0" y="0"/>
                    <a:pt x="0" y="0"/>
                  </a:cubicBezTo>
                  <a:cubicBezTo>
                    <a:pt x="0" y="24"/>
                    <a:pt x="0" y="24"/>
                    <a:pt x="0" y="24"/>
                  </a:cubicBezTo>
                  <a:cubicBezTo>
                    <a:pt x="0" y="39"/>
                    <a:pt x="35" y="43"/>
                    <a:pt x="56" y="43"/>
                  </a:cubicBezTo>
                  <a:cubicBezTo>
                    <a:pt x="77" y="43"/>
                    <a:pt x="112" y="39"/>
                    <a:pt x="112" y="24"/>
                  </a:cubicBezTo>
                  <a:cubicBezTo>
                    <a:pt x="112" y="0"/>
                    <a:pt x="112" y="0"/>
                    <a:pt x="112" y="0"/>
                  </a:cubicBezTo>
                  <a:cubicBezTo>
                    <a:pt x="112" y="0"/>
                    <a:pt x="112" y="0"/>
                    <a:pt x="112" y="0"/>
                  </a:cubicBezTo>
                  <a:cubicBezTo>
                    <a:pt x="112" y="0"/>
                    <a:pt x="111" y="0"/>
                    <a:pt x="110"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18" name="Freeform 49"/>
            <p:cNvSpPr>
              <a:spLocks/>
            </p:cNvSpPr>
            <p:nvPr/>
          </p:nvSpPr>
          <p:spPr bwMode="auto">
            <a:xfrm>
              <a:off x="7808913" y="2438400"/>
              <a:ext cx="420688" cy="161925"/>
            </a:xfrm>
            <a:custGeom>
              <a:avLst/>
              <a:gdLst>
                <a:gd name="T0" fmla="*/ 110 w 112"/>
                <a:gd name="T1" fmla="*/ 1 h 43"/>
                <a:gd name="T2" fmla="*/ 94 w 112"/>
                <a:gd name="T3" fmla="*/ 8 h 43"/>
                <a:gd name="T4" fmla="*/ 56 w 112"/>
                <a:gd name="T5" fmla="*/ 12 h 43"/>
                <a:gd name="T6" fmla="*/ 18 w 112"/>
                <a:gd name="T7" fmla="*/ 8 h 43"/>
                <a:gd name="T8" fmla="*/ 1 w 112"/>
                <a:gd name="T9" fmla="*/ 1 h 43"/>
                <a:gd name="T10" fmla="*/ 0 w 112"/>
                <a:gd name="T11" fmla="*/ 0 h 43"/>
                <a:gd name="T12" fmla="*/ 0 w 112"/>
                <a:gd name="T13" fmla="*/ 0 h 43"/>
                <a:gd name="T14" fmla="*/ 0 w 112"/>
                <a:gd name="T15" fmla="*/ 24 h 43"/>
                <a:gd name="T16" fmla="*/ 0 w 112"/>
                <a:gd name="T17" fmla="*/ 25 h 43"/>
                <a:gd name="T18" fmla="*/ 1 w 112"/>
                <a:gd name="T19" fmla="*/ 29 h 43"/>
                <a:gd name="T20" fmla="*/ 4 w 112"/>
                <a:gd name="T21" fmla="*/ 32 h 43"/>
                <a:gd name="T22" fmla="*/ 56 w 112"/>
                <a:gd name="T23" fmla="*/ 43 h 43"/>
                <a:gd name="T24" fmla="*/ 108 w 112"/>
                <a:gd name="T25" fmla="*/ 32 h 43"/>
                <a:gd name="T26" fmla="*/ 111 w 112"/>
                <a:gd name="T27" fmla="*/ 29 h 43"/>
                <a:gd name="T28" fmla="*/ 112 w 112"/>
                <a:gd name="T29" fmla="*/ 25 h 43"/>
                <a:gd name="T30" fmla="*/ 112 w 112"/>
                <a:gd name="T31" fmla="*/ 24 h 43"/>
                <a:gd name="T32" fmla="*/ 112 w 112"/>
                <a:gd name="T33" fmla="*/ 0 h 43"/>
                <a:gd name="T34" fmla="*/ 112 w 112"/>
                <a:gd name="T35" fmla="*/ 0 h 43"/>
                <a:gd name="T36" fmla="*/ 110 w 112"/>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43">
                  <a:moveTo>
                    <a:pt x="110" y="1"/>
                  </a:moveTo>
                  <a:cubicBezTo>
                    <a:pt x="106" y="4"/>
                    <a:pt x="101" y="6"/>
                    <a:pt x="94" y="8"/>
                  </a:cubicBezTo>
                  <a:cubicBezTo>
                    <a:pt x="79" y="11"/>
                    <a:pt x="62" y="12"/>
                    <a:pt x="56" y="12"/>
                  </a:cubicBezTo>
                  <a:cubicBezTo>
                    <a:pt x="49" y="12"/>
                    <a:pt x="33" y="11"/>
                    <a:pt x="18" y="8"/>
                  </a:cubicBezTo>
                  <a:cubicBezTo>
                    <a:pt x="11" y="6"/>
                    <a:pt x="5" y="4"/>
                    <a:pt x="1" y="1"/>
                  </a:cubicBezTo>
                  <a:cubicBezTo>
                    <a:pt x="1" y="0"/>
                    <a:pt x="0" y="0"/>
                    <a:pt x="0" y="0"/>
                  </a:cubicBezTo>
                  <a:cubicBezTo>
                    <a:pt x="0" y="0"/>
                    <a:pt x="0" y="0"/>
                    <a:pt x="0" y="0"/>
                  </a:cubicBezTo>
                  <a:cubicBezTo>
                    <a:pt x="0" y="24"/>
                    <a:pt x="0" y="24"/>
                    <a:pt x="0" y="24"/>
                  </a:cubicBezTo>
                  <a:cubicBezTo>
                    <a:pt x="0" y="24"/>
                    <a:pt x="0" y="25"/>
                    <a:pt x="0" y="25"/>
                  </a:cubicBezTo>
                  <a:cubicBezTo>
                    <a:pt x="0" y="26"/>
                    <a:pt x="0" y="28"/>
                    <a:pt x="1" y="29"/>
                  </a:cubicBezTo>
                  <a:cubicBezTo>
                    <a:pt x="2" y="30"/>
                    <a:pt x="2" y="31"/>
                    <a:pt x="4" y="32"/>
                  </a:cubicBezTo>
                  <a:cubicBezTo>
                    <a:pt x="13" y="40"/>
                    <a:pt x="39" y="43"/>
                    <a:pt x="56" y="43"/>
                  </a:cubicBezTo>
                  <a:cubicBezTo>
                    <a:pt x="72" y="43"/>
                    <a:pt x="98" y="40"/>
                    <a:pt x="108" y="32"/>
                  </a:cubicBezTo>
                  <a:cubicBezTo>
                    <a:pt x="109" y="31"/>
                    <a:pt x="110" y="30"/>
                    <a:pt x="111" y="29"/>
                  </a:cubicBezTo>
                  <a:cubicBezTo>
                    <a:pt x="111" y="28"/>
                    <a:pt x="112" y="26"/>
                    <a:pt x="112" y="25"/>
                  </a:cubicBezTo>
                  <a:cubicBezTo>
                    <a:pt x="112" y="25"/>
                    <a:pt x="112" y="24"/>
                    <a:pt x="112" y="24"/>
                  </a:cubicBezTo>
                  <a:cubicBezTo>
                    <a:pt x="112" y="0"/>
                    <a:pt x="112" y="0"/>
                    <a:pt x="112" y="0"/>
                  </a:cubicBezTo>
                  <a:cubicBezTo>
                    <a:pt x="112" y="0"/>
                    <a:pt x="112" y="0"/>
                    <a:pt x="112" y="0"/>
                  </a:cubicBezTo>
                  <a:cubicBezTo>
                    <a:pt x="112" y="0"/>
                    <a:pt x="111" y="0"/>
                    <a:pt x="110"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19" name="Freeform 50"/>
            <p:cNvSpPr>
              <a:spLocks/>
            </p:cNvSpPr>
            <p:nvPr/>
          </p:nvSpPr>
          <p:spPr bwMode="auto">
            <a:xfrm>
              <a:off x="7808913" y="2224088"/>
              <a:ext cx="420688" cy="228600"/>
            </a:xfrm>
            <a:custGeom>
              <a:avLst/>
              <a:gdLst>
                <a:gd name="T0" fmla="*/ 56 w 112"/>
                <a:gd name="T1" fmla="*/ 0 h 61"/>
                <a:gd name="T2" fmla="*/ 0 w 112"/>
                <a:gd name="T3" fmla="*/ 18 h 61"/>
                <a:gd name="T4" fmla="*/ 0 w 112"/>
                <a:gd name="T5" fmla="*/ 42 h 61"/>
                <a:gd name="T6" fmla="*/ 0 w 112"/>
                <a:gd name="T7" fmla="*/ 43 h 61"/>
                <a:gd name="T8" fmla="*/ 1 w 112"/>
                <a:gd name="T9" fmla="*/ 47 h 61"/>
                <a:gd name="T10" fmla="*/ 4 w 112"/>
                <a:gd name="T11" fmla="*/ 50 h 61"/>
                <a:gd name="T12" fmla="*/ 56 w 112"/>
                <a:gd name="T13" fmla="*/ 61 h 61"/>
                <a:gd name="T14" fmla="*/ 108 w 112"/>
                <a:gd name="T15" fmla="*/ 50 h 61"/>
                <a:gd name="T16" fmla="*/ 111 w 112"/>
                <a:gd name="T17" fmla="*/ 47 h 61"/>
                <a:gd name="T18" fmla="*/ 112 w 112"/>
                <a:gd name="T19" fmla="*/ 43 h 61"/>
                <a:gd name="T20" fmla="*/ 112 w 112"/>
                <a:gd name="T21" fmla="*/ 42 h 61"/>
                <a:gd name="T22" fmla="*/ 112 w 112"/>
                <a:gd name="T23" fmla="*/ 18 h 61"/>
                <a:gd name="T24" fmla="*/ 56 w 112"/>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61">
                  <a:moveTo>
                    <a:pt x="56" y="0"/>
                  </a:moveTo>
                  <a:cubicBezTo>
                    <a:pt x="35" y="0"/>
                    <a:pt x="0" y="4"/>
                    <a:pt x="0" y="18"/>
                  </a:cubicBezTo>
                  <a:cubicBezTo>
                    <a:pt x="0" y="42"/>
                    <a:pt x="0" y="42"/>
                    <a:pt x="0" y="42"/>
                  </a:cubicBezTo>
                  <a:cubicBezTo>
                    <a:pt x="0" y="42"/>
                    <a:pt x="0" y="43"/>
                    <a:pt x="0" y="43"/>
                  </a:cubicBezTo>
                  <a:cubicBezTo>
                    <a:pt x="0" y="44"/>
                    <a:pt x="0" y="46"/>
                    <a:pt x="1" y="47"/>
                  </a:cubicBezTo>
                  <a:cubicBezTo>
                    <a:pt x="2" y="48"/>
                    <a:pt x="2" y="49"/>
                    <a:pt x="4" y="50"/>
                  </a:cubicBezTo>
                  <a:cubicBezTo>
                    <a:pt x="13" y="58"/>
                    <a:pt x="39" y="61"/>
                    <a:pt x="56" y="61"/>
                  </a:cubicBezTo>
                  <a:cubicBezTo>
                    <a:pt x="72" y="61"/>
                    <a:pt x="98" y="58"/>
                    <a:pt x="108" y="50"/>
                  </a:cubicBezTo>
                  <a:cubicBezTo>
                    <a:pt x="109" y="49"/>
                    <a:pt x="110" y="48"/>
                    <a:pt x="111" y="47"/>
                  </a:cubicBezTo>
                  <a:cubicBezTo>
                    <a:pt x="111" y="46"/>
                    <a:pt x="112" y="44"/>
                    <a:pt x="112" y="43"/>
                  </a:cubicBezTo>
                  <a:cubicBezTo>
                    <a:pt x="112" y="43"/>
                    <a:pt x="112" y="42"/>
                    <a:pt x="112" y="42"/>
                  </a:cubicBezTo>
                  <a:cubicBezTo>
                    <a:pt x="112" y="18"/>
                    <a:pt x="112" y="18"/>
                    <a:pt x="112" y="18"/>
                  </a:cubicBezTo>
                  <a:cubicBezTo>
                    <a:pt x="112" y="4"/>
                    <a:pt x="77" y="0"/>
                    <a:pt x="5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0" name="Oval 51"/>
            <p:cNvSpPr>
              <a:spLocks noChangeArrowheads="1"/>
            </p:cNvSpPr>
            <p:nvPr/>
          </p:nvSpPr>
          <p:spPr bwMode="auto">
            <a:xfrm>
              <a:off x="7839075" y="2235200"/>
              <a:ext cx="360363" cy="98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1" name="Freeform 52"/>
            <p:cNvSpPr>
              <a:spLocks noEditPoints="1"/>
            </p:cNvSpPr>
            <p:nvPr/>
          </p:nvSpPr>
          <p:spPr bwMode="auto">
            <a:xfrm>
              <a:off x="7296150" y="2224088"/>
              <a:ext cx="430213" cy="517525"/>
            </a:xfrm>
            <a:custGeom>
              <a:avLst/>
              <a:gdLst>
                <a:gd name="T0" fmla="*/ 57 w 115"/>
                <a:gd name="T1" fmla="*/ 46 h 138"/>
                <a:gd name="T2" fmla="*/ 46 w 115"/>
                <a:gd name="T3" fmla="*/ 58 h 138"/>
                <a:gd name="T4" fmla="*/ 57 w 115"/>
                <a:gd name="T5" fmla="*/ 69 h 138"/>
                <a:gd name="T6" fmla="*/ 69 w 115"/>
                <a:gd name="T7" fmla="*/ 58 h 138"/>
                <a:gd name="T8" fmla="*/ 57 w 115"/>
                <a:gd name="T9" fmla="*/ 46 h 138"/>
                <a:gd name="T10" fmla="*/ 55 w 115"/>
                <a:gd name="T11" fmla="*/ 81 h 138"/>
                <a:gd name="T12" fmla="*/ 53 w 115"/>
                <a:gd name="T13" fmla="*/ 81 h 138"/>
                <a:gd name="T14" fmla="*/ 17 w 115"/>
                <a:gd name="T15" fmla="*/ 105 h 138"/>
                <a:gd name="T16" fmla="*/ 12 w 115"/>
                <a:gd name="T17" fmla="*/ 115 h 138"/>
                <a:gd name="T18" fmla="*/ 23 w 115"/>
                <a:gd name="T19" fmla="*/ 127 h 138"/>
                <a:gd name="T20" fmla="*/ 33 w 115"/>
                <a:gd name="T21" fmla="*/ 121 h 138"/>
                <a:gd name="T22" fmla="*/ 57 w 115"/>
                <a:gd name="T23" fmla="*/ 85 h 138"/>
                <a:gd name="T24" fmla="*/ 56 w 115"/>
                <a:gd name="T25" fmla="*/ 82 h 138"/>
                <a:gd name="T26" fmla="*/ 55 w 115"/>
                <a:gd name="T27" fmla="*/ 81 h 138"/>
                <a:gd name="T28" fmla="*/ 109 w 115"/>
                <a:gd name="T29" fmla="*/ 0 h 138"/>
                <a:gd name="T30" fmla="*/ 6 w 115"/>
                <a:gd name="T31" fmla="*/ 0 h 138"/>
                <a:gd name="T32" fmla="*/ 0 w 115"/>
                <a:gd name="T33" fmla="*/ 6 h 138"/>
                <a:gd name="T34" fmla="*/ 0 w 115"/>
                <a:gd name="T35" fmla="*/ 133 h 138"/>
                <a:gd name="T36" fmla="*/ 6 w 115"/>
                <a:gd name="T37" fmla="*/ 138 h 138"/>
                <a:gd name="T38" fmla="*/ 109 w 115"/>
                <a:gd name="T39" fmla="*/ 138 h 138"/>
                <a:gd name="T40" fmla="*/ 115 w 115"/>
                <a:gd name="T41" fmla="*/ 133 h 138"/>
                <a:gd name="T42" fmla="*/ 115 w 115"/>
                <a:gd name="T43" fmla="*/ 6 h 138"/>
                <a:gd name="T44" fmla="*/ 109 w 115"/>
                <a:gd name="T45" fmla="*/ 0 h 138"/>
                <a:gd name="T46" fmla="*/ 6 w 115"/>
                <a:gd name="T47" fmla="*/ 6 h 138"/>
                <a:gd name="T48" fmla="*/ 17 w 115"/>
                <a:gd name="T49" fmla="*/ 6 h 138"/>
                <a:gd name="T50" fmla="*/ 17 w 115"/>
                <a:gd name="T51" fmla="*/ 17 h 138"/>
                <a:gd name="T52" fmla="*/ 6 w 115"/>
                <a:gd name="T53" fmla="*/ 17 h 138"/>
                <a:gd name="T54" fmla="*/ 6 w 115"/>
                <a:gd name="T55" fmla="*/ 6 h 138"/>
                <a:gd name="T56" fmla="*/ 6 w 115"/>
                <a:gd name="T57" fmla="*/ 6 h 138"/>
                <a:gd name="T58" fmla="*/ 57 w 115"/>
                <a:gd name="T59" fmla="*/ 104 h 138"/>
                <a:gd name="T60" fmla="*/ 53 w 115"/>
                <a:gd name="T61" fmla="*/ 104 h 138"/>
                <a:gd name="T62" fmla="*/ 39 w 115"/>
                <a:gd name="T63" fmla="*/ 124 h 138"/>
                <a:gd name="T64" fmla="*/ 23 w 115"/>
                <a:gd name="T65" fmla="*/ 134 h 138"/>
                <a:gd name="T66" fmla="*/ 4 w 115"/>
                <a:gd name="T67" fmla="*/ 115 h 138"/>
                <a:gd name="T68" fmla="*/ 14 w 115"/>
                <a:gd name="T69" fmla="*/ 99 h 138"/>
                <a:gd name="T70" fmla="*/ 26 w 115"/>
                <a:gd name="T71" fmla="*/ 91 h 138"/>
                <a:gd name="T72" fmla="*/ 12 w 115"/>
                <a:gd name="T73" fmla="*/ 58 h 138"/>
                <a:gd name="T74" fmla="*/ 57 w 115"/>
                <a:gd name="T75" fmla="*/ 12 h 138"/>
                <a:gd name="T76" fmla="*/ 103 w 115"/>
                <a:gd name="T77" fmla="*/ 58 h 138"/>
                <a:gd name="T78" fmla="*/ 57 w 115"/>
                <a:gd name="T79" fmla="*/ 104 h 138"/>
                <a:gd name="T80" fmla="*/ 109 w 115"/>
                <a:gd name="T81" fmla="*/ 133 h 138"/>
                <a:gd name="T82" fmla="*/ 98 w 115"/>
                <a:gd name="T83" fmla="*/ 133 h 138"/>
                <a:gd name="T84" fmla="*/ 98 w 115"/>
                <a:gd name="T85" fmla="*/ 121 h 138"/>
                <a:gd name="T86" fmla="*/ 109 w 115"/>
                <a:gd name="T87" fmla="*/ 121 h 138"/>
                <a:gd name="T88" fmla="*/ 109 w 115"/>
                <a:gd name="T89" fmla="*/ 133 h 138"/>
                <a:gd name="T90" fmla="*/ 109 w 115"/>
                <a:gd name="T91" fmla="*/ 133 h 138"/>
                <a:gd name="T92" fmla="*/ 109 w 115"/>
                <a:gd name="T93" fmla="*/ 17 h 138"/>
                <a:gd name="T94" fmla="*/ 98 w 115"/>
                <a:gd name="T95" fmla="*/ 17 h 138"/>
                <a:gd name="T96" fmla="*/ 98 w 115"/>
                <a:gd name="T97" fmla="*/ 6 h 138"/>
                <a:gd name="T98" fmla="*/ 109 w 115"/>
                <a:gd name="T99" fmla="*/ 6 h 138"/>
                <a:gd name="T100" fmla="*/ 109 w 115"/>
                <a:gd name="T101" fmla="*/ 17 h 138"/>
                <a:gd name="T102" fmla="*/ 109 w 115"/>
                <a:gd name="T103" fmla="*/ 1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 h="138">
                  <a:moveTo>
                    <a:pt x="57" y="46"/>
                  </a:moveTo>
                  <a:cubicBezTo>
                    <a:pt x="52" y="46"/>
                    <a:pt x="46" y="52"/>
                    <a:pt x="46" y="58"/>
                  </a:cubicBezTo>
                  <a:cubicBezTo>
                    <a:pt x="46" y="63"/>
                    <a:pt x="52" y="69"/>
                    <a:pt x="57" y="69"/>
                  </a:cubicBezTo>
                  <a:cubicBezTo>
                    <a:pt x="63" y="69"/>
                    <a:pt x="69" y="63"/>
                    <a:pt x="69" y="58"/>
                  </a:cubicBezTo>
                  <a:cubicBezTo>
                    <a:pt x="69" y="52"/>
                    <a:pt x="63" y="46"/>
                    <a:pt x="57" y="46"/>
                  </a:cubicBezTo>
                  <a:close/>
                  <a:moveTo>
                    <a:pt x="55" y="81"/>
                  </a:moveTo>
                  <a:cubicBezTo>
                    <a:pt x="53" y="81"/>
                    <a:pt x="53" y="81"/>
                    <a:pt x="53" y="81"/>
                  </a:cubicBezTo>
                  <a:cubicBezTo>
                    <a:pt x="17" y="105"/>
                    <a:pt x="17" y="105"/>
                    <a:pt x="17" y="105"/>
                  </a:cubicBezTo>
                  <a:cubicBezTo>
                    <a:pt x="14" y="107"/>
                    <a:pt x="12" y="111"/>
                    <a:pt x="12" y="115"/>
                  </a:cubicBezTo>
                  <a:cubicBezTo>
                    <a:pt x="12" y="121"/>
                    <a:pt x="17" y="127"/>
                    <a:pt x="23" y="127"/>
                  </a:cubicBezTo>
                  <a:cubicBezTo>
                    <a:pt x="27" y="127"/>
                    <a:pt x="32" y="124"/>
                    <a:pt x="33" y="121"/>
                  </a:cubicBezTo>
                  <a:cubicBezTo>
                    <a:pt x="57" y="85"/>
                    <a:pt x="57" y="85"/>
                    <a:pt x="57" y="85"/>
                  </a:cubicBezTo>
                  <a:cubicBezTo>
                    <a:pt x="57" y="84"/>
                    <a:pt x="57" y="82"/>
                    <a:pt x="56" y="82"/>
                  </a:cubicBezTo>
                  <a:cubicBezTo>
                    <a:pt x="56" y="81"/>
                    <a:pt x="56" y="81"/>
                    <a:pt x="55" y="81"/>
                  </a:cubicBezTo>
                  <a:close/>
                  <a:moveTo>
                    <a:pt x="109" y="0"/>
                  </a:moveTo>
                  <a:cubicBezTo>
                    <a:pt x="6" y="0"/>
                    <a:pt x="6" y="0"/>
                    <a:pt x="6" y="0"/>
                  </a:cubicBezTo>
                  <a:cubicBezTo>
                    <a:pt x="3" y="0"/>
                    <a:pt x="0" y="3"/>
                    <a:pt x="0" y="6"/>
                  </a:cubicBezTo>
                  <a:cubicBezTo>
                    <a:pt x="0" y="133"/>
                    <a:pt x="0" y="133"/>
                    <a:pt x="0" y="133"/>
                  </a:cubicBezTo>
                  <a:cubicBezTo>
                    <a:pt x="0" y="135"/>
                    <a:pt x="3" y="138"/>
                    <a:pt x="6" y="138"/>
                  </a:cubicBezTo>
                  <a:cubicBezTo>
                    <a:pt x="109" y="138"/>
                    <a:pt x="109" y="138"/>
                    <a:pt x="109" y="138"/>
                  </a:cubicBezTo>
                  <a:cubicBezTo>
                    <a:pt x="112" y="138"/>
                    <a:pt x="115" y="135"/>
                    <a:pt x="115" y="133"/>
                  </a:cubicBezTo>
                  <a:cubicBezTo>
                    <a:pt x="115" y="6"/>
                    <a:pt x="115" y="6"/>
                    <a:pt x="115" y="6"/>
                  </a:cubicBezTo>
                  <a:cubicBezTo>
                    <a:pt x="115" y="3"/>
                    <a:pt x="112" y="0"/>
                    <a:pt x="109" y="0"/>
                  </a:cubicBezTo>
                  <a:close/>
                  <a:moveTo>
                    <a:pt x="6" y="6"/>
                  </a:moveTo>
                  <a:cubicBezTo>
                    <a:pt x="17" y="6"/>
                    <a:pt x="17" y="6"/>
                    <a:pt x="17" y="6"/>
                  </a:cubicBezTo>
                  <a:cubicBezTo>
                    <a:pt x="17" y="17"/>
                    <a:pt x="17" y="17"/>
                    <a:pt x="17" y="17"/>
                  </a:cubicBezTo>
                  <a:cubicBezTo>
                    <a:pt x="6" y="17"/>
                    <a:pt x="6" y="17"/>
                    <a:pt x="6" y="17"/>
                  </a:cubicBezTo>
                  <a:cubicBezTo>
                    <a:pt x="6" y="6"/>
                    <a:pt x="6" y="6"/>
                    <a:pt x="6" y="6"/>
                  </a:cubicBezTo>
                  <a:cubicBezTo>
                    <a:pt x="6" y="6"/>
                    <a:pt x="6" y="6"/>
                    <a:pt x="6" y="6"/>
                  </a:cubicBezTo>
                  <a:close/>
                  <a:moveTo>
                    <a:pt x="57" y="104"/>
                  </a:moveTo>
                  <a:cubicBezTo>
                    <a:pt x="56" y="104"/>
                    <a:pt x="55" y="104"/>
                    <a:pt x="53" y="104"/>
                  </a:cubicBezTo>
                  <a:cubicBezTo>
                    <a:pt x="39" y="124"/>
                    <a:pt x="39" y="124"/>
                    <a:pt x="39" y="124"/>
                  </a:cubicBezTo>
                  <a:cubicBezTo>
                    <a:pt x="36" y="130"/>
                    <a:pt x="29" y="134"/>
                    <a:pt x="23" y="134"/>
                  </a:cubicBezTo>
                  <a:cubicBezTo>
                    <a:pt x="13" y="134"/>
                    <a:pt x="4" y="125"/>
                    <a:pt x="4" y="115"/>
                  </a:cubicBezTo>
                  <a:cubicBezTo>
                    <a:pt x="4" y="110"/>
                    <a:pt x="9" y="102"/>
                    <a:pt x="14" y="99"/>
                  </a:cubicBezTo>
                  <a:cubicBezTo>
                    <a:pt x="26" y="91"/>
                    <a:pt x="26" y="91"/>
                    <a:pt x="26" y="91"/>
                  </a:cubicBezTo>
                  <a:cubicBezTo>
                    <a:pt x="17" y="84"/>
                    <a:pt x="12" y="71"/>
                    <a:pt x="12" y="58"/>
                  </a:cubicBezTo>
                  <a:cubicBezTo>
                    <a:pt x="12" y="32"/>
                    <a:pt x="32" y="12"/>
                    <a:pt x="57" y="12"/>
                  </a:cubicBezTo>
                  <a:cubicBezTo>
                    <a:pt x="83" y="12"/>
                    <a:pt x="103" y="32"/>
                    <a:pt x="103" y="58"/>
                  </a:cubicBezTo>
                  <a:cubicBezTo>
                    <a:pt x="103" y="84"/>
                    <a:pt x="83" y="104"/>
                    <a:pt x="57" y="104"/>
                  </a:cubicBezTo>
                  <a:close/>
                  <a:moveTo>
                    <a:pt x="109" y="133"/>
                  </a:moveTo>
                  <a:cubicBezTo>
                    <a:pt x="98" y="133"/>
                    <a:pt x="98" y="133"/>
                    <a:pt x="98" y="133"/>
                  </a:cubicBezTo>
                  <a:cubicBezTo>
                    <a:pt x="98" y="121"/>
                    <a:pt x="98" y="121"/>
                    <a:pt x="98" y="121"/>
                  </a:cubicBezTo>
                  <a:cubicBezTo>
                    <a:pt x="109" y="121"/>
                    <a:pt x="109" y="121"/>
                    <a:pt x="109" y="121"/>
                  </a:cubicBezTo>
                  <a:cubicBezTo>
                    <a:pt x="109" y="133"/>
                    <a:pt x="109" y="133"/>
                    <a:pt x="109" y="133"/>
                  </a:cubicBezTo>
                  <a:cubicBezTo>
                    <a:pt x="109" y="133"/>
                    <a:pt x="109" y="133"/>
                    <a:pt x="109" y="133"/>
                  </a:cubicBezTo>
                  <a:close/>
                  <a:moveTo>
                    <a:pt x="109" y="17"/>
                  </a:moveTo>
                  <a:cubicBezTo>
                    <a:pt x="98" y="17"/>
                    <a:pt x="98" y="17"/>
                    <a:pt x="98" y="17"/>
                  </a:cubicBezTo>
                  <a:cubicBezTo>
                    <a:pt x="98" y="6"/>
                    <a:pt x="98" y="6"/>
                    <a:pt x="98" y="6"/>
                  </a:cubicBezTo>
                  <a:cubicBezTo>
                    <a:pt x="109" y="6"/>
                    <a:pt x="109" y="6"/>
                    <a:pt x="109" y="6"/>
                  </a:cubicBezTo>
                  <a:cubicBezTo>
                    <a:pt x="109" y="17"/>
                    <a:pt x="109" y="17"/>
                    <a:pt x="109" y="17"/>
                  </a:cubicBezTo>
                  <a:cubicBezTo>
                    <a:pt x="109" y="17"/>
                    <a:pt x="109" y="17"/>
                    <a:pt x="109" y="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8901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type="body" sz="quarter" idx="10"/>
          </p:nvPr>
        </p:nvSpPr>
        <p:spPr>
          <a:xfrm>
            <a:off x="455613" y="1309021"/>
            <a:ext cx="8232775" cy="396000"/>
          </a:xfrm>
        </p:spPr>
        <p:txBody>
          <a:bodyPr/>
          <a:lstStyle/>
          <a:p>
            <a:r>
              <a:rPr lang="en-US" dirty="0"/>
              <a:t>AWS Locations</a:t>
            </a:r>
          </a:p>
        </p:txBody>
      </p:sp>
      <p:sp>
        <p:nvSpPr>
          <p:cNvPr id="2" name="Title 1"/>
          <p:cNvSpPr>
            <a:spLocks noGrp="1"/>
          </p:cNvSpPr>
          <p:nvPr>
            <p:ph type="title"/>
          </p:nvPr>
        </p:nvSpPr>
        <p:spPr/>
        <p:txBody>
          <a:bodyPr/>
          <a:lstStyle/>
          <a:p>
            <a:r>
              <a:rPr lang="en-GB"/>
              <a:t>AWS Physical View</a:t>
            </a:r>
            <a:endParaRPr lang="en-GB" dirty="0"/>
          </a:p>
        </p:txBody>
      </p:sp>
      <p:sp>
        <p:nvSpPr>
          <p:cNvPr id="8" name="TextBox 7"/>
          <p:cNvSpPr txBox="1"/>
          <p:nvPr/>
        </p:nvSpPr>
        <p:spPr>
          <a:xfrm>
            <a:off x="6912456" y="569458"/>
            <a:ext cx="1764000" cy="261610"/>
          </a:xfrm>
          <a:prstGeom prst="rect">
            <a:avLst/>
          </a:prstGeom>
          <a:noFill/>
          <a:ln>
            <a:solidFill>
              <a:srgbClr val="FF0000"/>
            </a:solidFill>
          </a:ln>
        </p:spPr>
        <p:txBody>
          <a:bodyPr wrap="none" rtlCol="0">
            <a:spAutoFit/>
          </a:bodyPr>
          <a:lstStyle/>
          <a:p>
            <a:r>
              <a:rPr lang="en-GB" sz="1050" dirty="0">
                <a:solidFill>
                  <a:srgbClr val="FF0000"/>
                </a:solidFill>
              </a:rPr>
              <a:t>May already be out of date!</a:t>
            </a:r>
          </a:p>
        </p:txBody>
      </p:sp>
      <p:sp>
        <p:nvSpPr>
          <p:cNvPr id="11" name="Content Placeholder 2"/>
          <p:cNvSpPr txBox="1">
            <a:spLocks/>
          </p:cNvSpPr>
          <p:nvPr/>
        </p:nvSpPr>
        <p:spPr>
          <a:xfrm>
            <a:off x="455613" y="1822045"/>
            <a:ext cx="8232775" cy="285695"/>
          </a:xfrm>
          <a:prstGeom prst="rect">
            <a:avLst/>
          </a:prstGeom>
        </p:spPr>
        <p:txBody>
          <a:bodyPr vert="horz" lIns="0" tIns="45720" rIns="0" bIns="0" numCol="2"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r>
              <a:rPr lang="en-US" sz="1600" dirty="0"/>
              <a:t>Availability zones (data centers)</a:t>
            </a:r>
          </a:p>
          <a:p>
            <a:r>
              <a:rPr lang="en-US" sz="1600" dirty="0"/>
              <a:t>Regions (closely related data centers)</a:t>
            </a:r>
          </a:p>
        </p:txBody>
      </p:sp>
      <p:sp>
        <p:nvSpPr>
          <p:cNvPr id="15" name="Oval 14"/>
          <p:cNvSpPr/>
          <p:nvPr/>
        </p:nvSpPr>
        <p:spPr>
          <a:xfrm>
            <a:off x="4579939" y="2978920"/>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1029"/>
          <p:cNvGrpSpPr/>
          <p:nvPr/>
        </p:nvGrpSpPr>
        <p:grpSpPr>
          <a:xfrm>
            <a:off x="455612" y="2691494"/>
            <a:ext cx="3240000" cy="2376000"/>
            <a:chOff x="455612" y="3004797"/>
            <a:chExt cx="3240000" cy="2376000"/>
          </a:xfrm>
        </p:grpSpPr>
        <p:sp>
          <p:nvSpPr>
            <p:cNvPr id="17" name="Rectangle 16"/>
            <p:cNvSpPr/>
            <p:nvPr/>
          </p:nvSpPr>
          <p:spPr>
            <a:xfrm>
              <a:off x="455612" y="3004797"/>
              <a:ext cx="3240000" cy="2376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accent5"/>
                  </a:solidFill>
                </a:rPr>
                <a:t>Amazon Web Services</a:t>
              </a:r>
              <a:endParaRPr lang="en-AU" dirty="0">
                <a:solidFill>
                  <a:schemeClr val="accent5"/>
                </a:solidFill>
              </a:endParaRPr>
            </a:p>
          </p:txBody>
        </p:sp>
        <p:sp>
          <p:nvSpPr>
            <p:cNvPr id="18" name="Rectangle 17"/>
            <p:cNvSpPr/>
            <p:nvPr/>
          </p:nvSpPr>
          <p:spPr>
            <a:xfrm>
              <a:off x="564041" y="3487795"/>
              <a:ext cx="1463203" cy="1782942"/>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Region</a:t>
              </a:r>
              <a:endParaRPr lang="en-AU" dirty="0"/>
            </a:p>
          </p:txBody>
        </p:sp>
        <p:sp>
          <p:nvSpPr>
            <p:cNvPr id="21" name="Rectangle 20"/>
            <p:cNvSpPr/>
            <p:nvPr/>
          </p:nvSpPr>
          <p:spPr>
            <a:xfrm>
              <a:off x="2134011" y="3487795"/>
              <a:ext cx="1463203" cy="1782942"/>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Region</a:t>
              </a:r>
              <a:endParaRPr lang="en-AU" dirty="0"/>
            </a:p>
          </p:txBody>
        </p:sp>
        <p:grpSp>
          <p:nvGrpSpPr>
            <p:cNvPr id="1029" name="Group 1028"/>
            <p:cNvGrpSpPr/>
            <p:nvPr/>
          </p:nvGrpSpPr>
          <p:grpSpPr>
            <a:xfrm>
              <a:off x="650634" y="3890514"/>
              <a:ext cx="1293112" cy="1296000"/>
              <a:chOff x="650634" y="3890514"/>
              <a:chExt cx="1293112" cy="1296000"/>
            </a:xfrm>
          </p:grpSpPr>
          <p:grpSp>
            <p:nvGrpSpPr>
              <p:cNvPr id="23" name="Group 22"/>
              <p:cNvGrpSpPr>
                <a:grpSpLocks noChangeAspect="1"/>
              </p:cNvGrpSpPr>
              <p:nvPr/>
            </p:nvGrpSpPr>
            <p:grpSpPr>
              <a:xfrm>
                <a:off x="650634" y="3890514"/>
                <a:ext cx="1293112" cy="1296000"/>
                <a:chOff x="735219" y="3916392"/>
                <a:chExt cx="1238260" cy="1241026"/>
              </a:xfrm>
            </p:grpSpPr>
            <p:sp>
              <p:nvSpPr>
                <p:cNvPr id="20" name="Rectangle 19"/>
                <p:cNvSpPr/>
                <p:nvPr/>
              </p:nvSpPr>
              <p:spPr>
                <a:xfrm>
                  <a:off x="1397479" y="3916392"/>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sp>
              <p:nvSpPr>
                <p:cNvPr id="24" name="Rectangle 23"/>
                <p:cNvSpPr/>
                <p:nvPr/>
              </p:nvSpPr>
              <p:spPr>
                <a:xfrm>
                  <a:off x="1397479" y="4581418"/>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sp>
              <p:nvSpPr>
                <p:cNvPr id="25" name="Rectangle 24"/>
                <p:cNvSpPr/>
                <p:nvPr/>
              </p:nvSpPr>
              <p:spPr>
                <a:xfrm>
                  <a:off x="735219" y="4581418"/>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grpSp>
          <p:cxnSp>
            <p:nvCxnSpPr>
              <p:cNvPr id="30" name="Straight Connector 29"/>
              <p:cNvCxnSpPr>
                <a:stCxn id="20" idx="1"/>
                <a:endCxn id="25" idx="0"/>
              </p:cNvCxnSpPr>
              <p:nvPr/>
            </p:nvCxnSpPr>
            <p:spPr>
              <a:xfrm flipH="1">
                <a:off x="951392" y="4191272"/>
                <a:ext cx="390839" cy="393727"/>
              </a:xfrm>
              <a:prstGeom prst="line">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25" idx="3"/>
                <a:endCxn id="24" idx="1"/>
              </p:cNvCxnSpPr>
              <p:nvPr/>
            </p:nvCxnSpPr>
            <p:spPr>
              <a:xfrm>
                <a:off x="1252149" y="4885757"/>
                <a:ext cx="90082" cy="0"/>
              </a:xfrm>
              <a:prstGeom prst="line">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24" idx="0"/>
                <a:endCxn id="20" idx="2"/>
              </p:cNvCxnSpPr>
              <p:nvPr/>
            </p:nvCxnSpPr>
            <p:spPr>
              <a:xfrm flipV="1">
                <a:off x="1642989" y="4492029"/>
                <a:ext cx="0" cy="92970"/>
              </a:xfrm>
              <a:prstGeom prst="straightConnector1">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2219056" y="3890514"/>
              <a:ext cx="1293112" cy="1296000"/>
              <a:chOff x="650634" y="3890514"/>
              <a:chExt cx="1293112" cy="1296000"/>
            </a:xfrm>
          </p:grpSpPr>
          <p:grpSp>
            <p:nvGrpSpPr>
              <p:cNvPr id="39" name="Group 38"/>
              <p:cNvGrpSpPr>
                <a:grpSpLocks noChangeAspect="1"/>
              </p:cNvGrpSpPr>
              <p:nvPr/>
            </p:nvGrpSpPr>
            <p:grpSpPr>
              <a:xfrm>
                <a:off x="650634" y="3890514"/>
                <a:ext cx="1293112" cy="1296000"/>
                <a:chOff x="735219" y="3916392"/>
                <a:chExt cx="1238260" cy="1241026"/>
              </a:xfrm>
            </p:grpSpPr>
            <p:sp>
              <p:nvSpPr>
                <p:cNvPr id="43" name="Rectangle 42"/>
                <p:cNvSpPr/>
                <p:nvPr/>
              </p:nvSpPr>
              <p:spPr>
                <a:xfrm>
                  <a:off x="1397479" y="3916392"/>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sp>
              <p:nvSpPr>
                <p:cNvPr id="44" name="Rectangle 43"/>
                <p:cNvSpPr/>
                <p:nvPr/>
              </p:nvSpPr>
              <p:spPr>
                <a:xfrm>
                  <a:off x="1397479" y="4581418"/>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sp>
              <p:nvSpPr>
                <p:cNvPr id="45" name="Rectangle 44"/>
                <p:cNvSpPr/>
                <p:nvPr/>
              </p:nvSpPr>
              <p:spPr>
                <a:xfrm>
                  <a:off x="735219" y="4581418"/>
                  <a:ext cx="576000" cy="576000"/>
                </a:xfrm>
                <a:prstGeom prst="rect">
                  <a:avLst/>
                </a:prstGeom>
                <a:solidFill>
                  <a:schemeClr val="accent4"/>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900" dirty="0">
                      <a:solidFill>
                        <a:schemeClr val="tx1"/>
                      </a:solidFill>
                    </a:rPr>
                    <a:t>Availability Zone</a:t>
                  </a:r>
                  <a:endParaRPr lang="en-AU" sz="900" dirty="0">
                    <a:solidFill>
                      <a:schemeClr val="tx1"/>
                    </a:solidFill>
                  </a:endParaRPr>
                </a:p>
              </p:txBody>
            </p:sp>
          </p:grpSp>
          <p:cxnSp>
            <p:nvCxnSpPr>
              <p:cNvPr id="40" name="Straight Connector 39"/>
              <p:cNvCxnSpPr>
                <a:stCxn id="43" idx="1"/>
                <a:endCxn id="45" idx="0"/>
              </p:cNvCxnSpPr>
              <p:nvPr/>
            </p:nvCxnSpPr>
            <p:spPr>
              <a:xfrm flipH="1">
                <a:off x="951392" y="4191272"/>
                <a:ext cx="390839" cy="393727"/>
              </a:xfrm>
              <a:prstGeom prst="line">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5" idx="3"/>
                <a:endCxn id="44" idx="1"/>
              </p:cNvCxnSpPr>
              <p:nvPr/>
            </p:nvCxnSpPr>
            <p:spPr>
              <a:xfrm>
                <a:off x="1252149" y="4885757"/>
                <a:ext cx="90082" cy="0"/>
              </a:xfrm>
              <a:prstGeom prst="line">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4" idx="0"/>
                <a:endCxn id="43" idx="2"/>
              </p:cNvCxnSpPr>
              <p:nvPr/>
            </p:nvCxnSpPr>
            <p:spPr>
              <a:xfrm flipV="1">
                <a:off x="1642989" y="4492029"/>
                <a:ext cx="0" cy="92970"/>
              </a:xfrm>
              <a:prstGeom prst="straightConnector1">
                <a:avLst/>
              </a:prstGeom>
              <a:ln w="22225">
                <a:solidFill>
                  <a:schemeClr val="accent4"/>
                </a:solidFill>
                <a:tailEnd type="none"/>
              </a:ln>
            </p:spPr>
            <p:style>
              <a:lnRef idx="1">
                <a:schemeClr val="accent1"/>
              </a:lnRef>
              <a:fillRef idx="0">
                <a:schemeClr val="accent1"/>
              </a:fillRef>
              <a:effectRef idx="0">
                <a:schemeClr val="accent1"/>
              </a:effectRef>
              <a:fontRef idx="minor">
                <a:schemeClr val="tx1"/>
              </a:fontRef>
            </p:style>
          </p:cxnSp>
        </p:grpSp>
      </p:grpSp>
      <p:sp>
        <p:nvSpPr>
          <p:cNvPr id="1031" name="Footer Placeholder 1030"/>
          <p:cNvSpPr>
            <a:spLocks noGrp="1"/>
          </p:cNvSpPr>
          <p:nvPr>
            <p:ph type="ftr" sz="quarter" idx="13"/>
          </p:nvPr>
        </p:nvSpPr>
        <p:spPr/>
        <p:txBody>
          <a:bodyPr/>
          <a:lstStyle/>
          <a:p>
            <a:r>
              <a:rPr lang="en-AU" dirty="0"/>
              <a:t>Copyright © 2015 Accenture  All rights reserved.</a:t>
            </a:r>
          </a:p>
        </p:txBody>
      </p:sp>
      <p:sp>
        <p:nvSpPr>
          <p:cNvPr id="1032" name="Slide Number Placeholder 1031"/>
          <p:cNvSpPr>
            <a:spLocks noGrp="1"/>
          </p:cNvSpPr>
          <p:nvPr>
            <p:ph type="sldNum" sz="quarter" idx="12"/>
          </p:nvPr>
        </p:nvSpPr>
        <p:spPr/>
        <p:txBody>
          <a:bodyPr/>
          <a:lstStyle/>
          <a:p>
            <a:pPr>
              <a:defRPr/>
            </a:pPr>
            <a:r>
              <a:rPr lang="en-US"/>
              <a:t>Page </a:t>
            </a:r>
            <a:fld id="{90CBDC3A-D49F-4631-A8C7-55D59B33E5FA}" type="slidenum">
              <a:rPr lang="en-US" smtClean="0"/>
              <a:pPr>
                <a:defRPr/>
              </a:pPr>
              <a:t>9</a:t>
            </a:fld>
            <a:endParaRPr lang="en-US" dirty="0"/>
          </a:p>
        </p:txBody>
      </p:sp>
      <p:sp>
        <p:nvSpPr>
          <p:cNvPr id="7" name="Rectangle 6"/>
          <p:cNvSpPr/>
          <p:nvPr/>
        </p:nvSpPr>
        <p:spPr>
          <a:xfrm>
            <a:off x="455612" y="5770614"/>
            <a:ext cx="6840760" cy="415498"/>
          </a:xfrm>
          <a:prstGeom prst="rect">
            <a:avLst/>
          </a:prstGeom>
        </p:spPr>
        <p:txBody>
          <a:bodyPr wrap="square" lIns="0" tIns="0" rIns="0" bIns="0">
            <a:spAutoFit/>
          </a:bodyPr>
          <a:lstStyle/>
          <a:p>
            <a:r>
              <a:rPr lang="en-GB" sz="900" dirty="0">
                <a:hlinkClick r:id="rId3"/>
              </a:rPr>
              <a:t>https://aws.amazon.com/about-aws/global-infrastructure/</a:t>
            </a:r>
          </a:p>
          <a:p>
            <a:r>
              <a:rPr lang="en-GB" sz="900" dirty="0">
                <a:hlinkClick r:id="rId3"/>
              </a:rPr>
              <a:t>http://docs.aws.amazon.com/AWSEC2/latest/UserGuide/using-regions-availability-zones.html</a:t>
            </a:r>
            <a:endParaRPr lang="en-GB" sz="900" dirty="0"/>
          </a:p>
          <a:p>
            <a:r>
              <a:rPr lang="en-GB" sz="900" dirty="0"/>
              <a:t> </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8081"/>
          <a:stretch/>
        </p:blipFill>
        <p:spPr>
          <a:xfrm>
            <a:off x="3816652" y="2097764"/>
            <a:ext cx="5210782" cy="3313660"/>
          </a:xfrm>
          <a:prstGeom prst="rect">
            <a:avLst/>
          </a:prstGeom>
        </p:spPr>
      </p:pic>
    </p:spTree>
    <p:extLst>
      <p:ext uri="{BB962C8B-B14F-4D97-AF65-F5344CB8AC3E}">
        <p14:creationId xmlns:p14="http://schemas.microsoft.com/office/powerpoint/2010/main" val="288576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5-1066 DevOps Academy">
  <a:themeElements>
    <a:clrScheme name="Custom 9">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00A000"/>
      </a:hlink>
      <a:folHlink>
        <a:srgbClr val="00A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1_15-1066 DevOps Academy">
  <a:themeElements>
    <a:clrScheme name="Custom 9">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00A000"/>
      </a:hlink>
      <a:folHlink>
        <a:srgbClr val="00A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2.xml><?xml version="1.0" encoding="utf-8"?>
<ds:datastoreItem xmlns:ds="http://schemas.openxmlformats.org/officeDocument/2006/customXml" ds:itemID="{F2F8FF39-A5D2-4C20-89CA-E0BB61C09927}">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terms/"/>
    <ds:schemaRef ds:uri="bc841b31-d549-43ed-bc47-0086310aa7e9"/>
    <ds:schemaRef ds:uri="http://purl.org/dc/dcmitype/"/>
    <ds:schemaRef ds:uri="http://purl.org/dc/elements/1.1/"/>
  </ds:schemaRefs>
</ds:datastoreItem>
</file>

<file path=customXml/itemProps3.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Top_WHT_2</Template>
  <TotalTime>10548</TotalTime>
  <Words>2322</Words>
  <Application>Microsoft Office PowerPoint</Application>
  <PresentationFormat>On-screen Show (4:3)</PresentationFormat>
  <Paragraphs>506</Paragraphs>
  <Slides>29</Slides>
  <Notes>27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Verdana</vt:lpstr>
      <vt:lpstr>Wingdings</vt:lpstr>
      <vt:lpstr>Helvetica Neue</vt:lpstr>
      <vt:lpstr>Times New Roman</vt:lpstr>
      <vt:lpstr>Arial</vt:lpstr>
      <vt:lpstr>ヒラギノ角ゴ Pro W3</vt:lpstr>
      <vt:lpstr>15-1066 DevOps Academy</vt:lpstr>
      <vt:lpstr>1_15-1066 DevOps Academy</vt:lpstr>
      <vt:lpstr>Module 1: Delivering Services From The Cloud</vt:lpstr>
      <vt:lpstr>Content of Module 1</vt:lpstr>
      <vt:lpstr>CLOUD AND AWS BASICS</vt:lpstr>
      <vt:lpstr>Cloud Basics</vt:lpstr>
      <vt:lpstr>Benefits of the cloud </vt:lpstr>
      <vt:lpstr>AWS Overview</vt:lpstr>
      <vt:lpstr>AWS Basics</vt:lpstr>
      <vt:lpstr>AWS Basics</vt:lpstr>
      <vt:lpstr>AWS Physical View</vt:lpstr>
      <vt:lpstr>AWS Basics</vt:lpstr>
      <vt:lpstr>AWS Icons</vt:lpstr>
      <vt:lpstr>AWS Icons</vt:lpstr>
      <vt:lpstr>WHAT DOES THIS  MEAN FOR PEOPLE?</vt:lpstr>
      <vt:lpstr>Tooling stack that we built in the lab</vt:lpstr>
      <vt:lpstr>Tooling stack that we built in the lab</vt:lpstr>
      <vt:lpstr>Tooling stack that we built in the lab</vt:lpstr>
      <vt:lpstr>Tooling stack that we built in the lab</vt:lpstr>
      <vt:lpstr>Tooling stack that we built in the lab</vt:lpstr>
      <vt:lpstr>DEVOPS TOOLS</vt:lpstr>
      <vt:lpstr>Tools we will be deploying</vt:lpstr>
      <vt:lpstr>How work flows through the tools</vt:lpstr>
      <vt:lpstr>Tools we will be deploying</vt:lpstr>
      <vt:lpstr>Tools we will be deploying</vt:lpstr>
      <vt:lpstr>Tools we will be deploying</vt:lpstr>
      <vt:lpstr>More tools…</vt:lpstr>
      <vt:lpstr>WHAT DOES THIS  MEAN FOR PEOPLE?</vt:lpstr>
      <vt:lpstr>Summary</vt:lpstr>
      <vt:lpstr>OBSERVATION  AND DISCUSSION</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15-1066 DevOps Academy</dc:title>
  <dc:creator>creative.services.presentations@accenture.com</dc:creator>
  <cp:lastModifiedBy>Rendell, Mark</cp:lastModifiedBy>
  <cp:revision>1159</cp:revision>
  <cp:lastPrinted>2009-05-13T12:37:25Z</cp:lastPrinted>
  <dcterms:created xsi:type="dcterms:W3CDTF">2012-01-18T22:44:04Z</dcterms:created>
  <dcterms:modified xsi:type="dcterms:W3CDTF">2016-09-26T08:05:27Z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dpallos</vt:lpwstr>
  </property>
  <property fmtid="{D5CDD505-2E9C-101B-9397-08002B2CF9AE}" pid="4" name="ComputerName">
    <vt:lpwstr>ACN008369</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