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7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ppt/slideLayouts/slideLayout12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  <p:sldMasterId id="2147483745" r:id="rId5"/>
    <p:sldMasterId id="2147483766" r:id="rId6"/>
    <p:sldMasterId id="2147483783" r:id="rId7"/>
    <p:sldMasterId id="2147483798" r:id="rId8"/>
    <p:sldMasterId id="2147483815" r:id="rId9"/>
    <p:sldMasterId id="2147483844" r:id="rId10"/>
    <p:sldMasterId id="2147483860" r:id="rId11"/>
    <p:sldMasterId id="2147483876" r:id="rId12"/>
  </p:sldMasterIdLst>
  <p:notesMasterIdLst>
    <p:notesMasterId r:id="rId37"/>
  </p:notesMasterIdLst>
  <p:handoutMasterIdLst>
    <p:handoutMasterId r:id="rId38"/>
  </p:handoutMasterIdLst>
  <p:sldIdLst>
    <p:sldId id="256" r:id="rId13"/>
    <p:sldId id="257" r:id="rId14"/>
    <p:sldId id="297" r:id="rId15"/>
    <p:sldId id="292" r:id="rId16"/>
    <p:sldId id="280" r:id="rId17"/>
    <p:sldId id="291" r:id="rId18"/>
    <p:sldId id="299" r:id="rId19"/>
    <p:sldId id="293" r:id="rId20"/>
    <p:sldId id="284" r:id="rId21"/>
    <p:sldId id="285" r:id="rId22"/>
    <p:sldId id="286" r:id="rId23"/>
    <p:sldId id="288" r:id="rId24"/>
    <p:sldId id="268" r:id="rId25"/>
    <p:sldId id="289" r:id="rId26"/>
    <p:sldId id="290" r:id="rId27"/>
    <p:sldId id="294" r:id="rId28"/>
    <p:sldId id="298" r:id="rId29"/>
    <p:sldId id="273" r:id="rId30"/>
    <p:sldId id="295" r:id="rId31"/>
    <p:sldId id="275" r:id="rId32"/>
    <p:sldId id="287" r:id="rId33"/>
    <p:sldId id="277" r:id="rId34"/>
    <p:sldId id="278" r:id="rId35"/>
    <p:sldId id="279" r:id="rId36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MV Boli" panose="02000500030200090000" pitchFamily="2" charset="0"/>
      <p:regular r:id="rId43"/>
    </p:embeddedFont>
  </p:embeddedFontLst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85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orient="horz">
          <p15:clr>
            <a:srgbClr val="A4A3A4"/>
          </p15:clr>
        </p15:guide>
        <p15:guide id="40" orient="horz" pos="3387">
          <p15:clr>
            <a:srgbClr val="A4A3A4"/>
          </p15:clr>
        </p15:guide>
        <p15:guide id="41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EAC0EA"/>
    <a:srgbClr val="E0A0E0"/>
    <a:srgbClr val="FF0000"/>
    <a:srgbClr val="CBCCCC"/>
    <a:srgbClr val="FF9900"/>
    <a:srgbClr val="000000"/>
    <a:srgbClr val="002200"/>
    <a:srgbClr val="003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7410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488" y="102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85"/>
        <p:guide orient="horz" pos="2335"/>
        <p:guide orient="horz" pos="1133"/>
        <p:guide orient="horz" pos="1002"/>
        <p:guide orient="horz" pos="1643"/>
        <p:guide orient="horz"/>
        <p:guide orient="horz" pos="3387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7/6/2016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7/6/2016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56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Name</a:t>
            </a:r>
            <a:r>
              <a:rPr lang="en-GB" baseline="0" dirty="0" smtClean="0"/>
              <a:t> some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5C72-DCEA-4663-8502-3C126E011ECA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1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were the benefits?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FEC3-79C8-4D44-BA28-2D949EA9A17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34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4863" y="211138"/>
            <a:ext cx="5200650" cy="3900487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384" y="4344663"/>
            <a:ext cx="5609263" cy="4508851"/>
          </a:xfrm>
        </p:spPr>
        <p:txBody>
          <a:bodyPr/>
          <a:lstStyle/>
          <a:p>
            <a:r>
              <a:rPr lang="en-US" altLang="en-US" dirty="0" smtClean="0"/>
              <a:t>Get the class to guess the relative</a:t>
            </a:r>
            <a:r>
              <a:rPr lang="en-US" altLang="en-US" baseline="0" dirty="0" smtClean="0"/>
              <a:t> cost at each phase</a:t>
            </a:r>
          </a:p>
          <a:p>
            <a:r>
              <a:rPr lang="en-US" altLang="en-US" baseline="0" dirty="0" smtClean="0"/>
              <a:t>1x = coding</a:t>
            </a:r>
          </a:p>
          <a:p>
            <a:r>
              <a:rPr lang="en-US" altLang="en-US" baseline="0" dirty="0" smtClean="0"/>
              <a:t>?x = code complete </a:t>
            </a:r>
          </a:p>
          <a:p>
            <a:r>
              <a:rPr lang="en-US" altLang="en-US" baseline="0" dirty="0" smtClean="0"/>
              <a:t>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725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4863" y="211138"/>
            <a:ext cx="5200650" cy="3900487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384" y="4344663"/>
            <a:ext cx="5609263" cy="4508851"/>
          </a:xfrm>
        </p:spPr>
        <p:txBody>
          <a:bodyPr/>
          <a:lstStyle/>
          <a:p>
            <a:r>
              <a:rPr lang="en-US" altLang="en-US" dirty="0" smtClean="0"/>
              <a:t>What was</a:t>
            </a:r>
            <a:r>
              <a:rPr lang="en-US" altLang="en-US" baseline="0" dirty="0" smtClean="0"/>
              <a:t> the key point here?</a:t>
            </a:r>
          </a:p>
          <a:p>
            <a:r>
              <a:rPr lang="en-US" altLang="en-US" baseline="0" dirty="0" smtClean="0"/>
              <a:t>That we need to continuously tune our steps and eliminate waste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18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Name</a:t>
            </a:r>
            <a:r>
              <a:rPr lang="en-GB" baseline="0" dirty="0" smtClean="0"/>
              <a:t> the stage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A72A-D4BA-4A5E-B748-B1B9B78BBAFC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31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1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For day 2 we will stand up 4VMs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 VMs which run two Docker containers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Chef-Server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Chef-node aka test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For module 7 we’ll create a separate VPC and use auto scaling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FEC3-79C8-4D44-BA28-2D949EA9A177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Quick</a:t>
            </a:r>
            <a:r>
              <a:rPr lang="en-GB" baseline="0" dirty="0" smtClean="0"/>
              <a:t> reminder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were the 4 key concepts?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5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1.Design for failure and nothing fails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 should continue to function even if the underlying physical hardware fails or is removed/replaced.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dk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2.Loose coupling sets you free -</a:t>
            </a:r>
            <a:endParaRPr lang="en-US" sz="1200" b="0" i="0" u="none" strike="noStrike" kern="1200" baseline="0" dirty="0" smtClean="0">
              <a:solidFill>
                <a:schemeClr val="dk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 more loosely they’re coupled, the bigger they scale 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 balance clusters 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 a queue to pass messages between components </a:t>
            </a:r>
          </a:p>
          <a:p>
            <a:endParaRPr lang="en-US" sz="1200" b="0" i="0" u="none" strike="noStrike" kern="1200" baseline="0" dirty="0" smtClean="0">
              <a:solidFill>
                <a:schemeClr val="dk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3.Implement elasticity 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Elasticity is a fundamental property of the cloud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4.Build security in every layer –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 is a shared responsibility.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 decide how to: Encrypt data in transit and at rest 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Enforce principle of least privilege ;Create distinct, restricted Security Groups for each application role ;Use multi-factor authentication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5.Don’t fear constraints-</a:t>
            </a:r>
            <a:r>
              <a:rPr lang="en-US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Need more RAM?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Consider distributing load across machines or a shared cache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Need better IOPS for database?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Instead, consider multiple read replicas,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or DB clustering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Hardware failed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got corrupted?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“Rip and replace”—simply toss bad instances and instantiate replacement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r>
              <a:rPr lang="en-US" dirty="0" smtClean="0"/>
              <a:t>6.Think parallel-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Experiment with parallel architectures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1 server working on a job sequentially for 4 hours or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4 servers working on a job in parallel for 4 hours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Same cost (i.e., 4 instance hours), but parallel is 4x faster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Describe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7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Name them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6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someone recall the point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</a:t>
            </a:r>
            <a:r>
              <a:rPr lang="en-GB" baseline="0" dirty="0" smtClean="0"/>
              <a:t>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3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68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2015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8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9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92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9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Code</a:t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Agreement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CODE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UNIT 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LINK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ASSEMBLY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BUSINESS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FUNC.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TECH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HLD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40" dirty="0" smtClean="0">
                <a:solidFill>
                  <a:srgbClr val="003344"/>
                </a:solidFill>
              </a:rPr>
              <a:t>USER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ACCEPTANCE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TEST</a:t>
            </a:r>
            <a:endParaRPr lang="en-GB" altLang="en-US" sz="1100" spc="-40" dirty="0">
              <a:solidFill>
                <a:srgbClr val="003344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SCOPE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4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2954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28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dirty="0"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6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26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11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2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07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1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66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2015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86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03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975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1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59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Code</a:t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Agreement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CODE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UNIT 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LINK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ASSEMBLY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BUSINESS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FUNC.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TECH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HLD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40" dirty="0" smtClean="0">
                <a:solidFill>
                  <a:srgbClr val="003344"/>
                </a:solidFill>
              </a:rPr>
              <a:t>USER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ACCEPTANCE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TEST</a:t>
            </a:r>
            <a:endParaRPr lang="en-GB" altLang="en-US" sz="1100" spc="-40" dirty="0">
              <a:solidFill>
                <a:srgbClr val="003344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SCOPE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19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862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5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04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9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5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21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8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2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3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50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553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AAC3-A965-44A3-AD06-EA035165D72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279306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9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8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7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4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4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6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2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5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9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1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6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89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4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4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539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06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5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Code</a:t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Agreement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CODE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UNIT 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LINK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ASSEMBLY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BUSINESS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FUNC.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TECH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HLD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40" dirty="0" smtClean="0">
                <a:solidFill>
                  <a:srgbClr val="003344"/>
                </a:solidFill>
              </a:rPr>
              <a:t>USER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ACCEPTANCE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TEST</a:t>
            </a:r>
            <a:endParaRPr lang="en-GB" altLang="en-US" sz="1100" spc="-40" dirty="0">
              <a:solidFill>
                <a:srgbClr val="003344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SCOPE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40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352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9564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1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1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8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86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67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3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6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1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112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1667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1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Code</a:t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Agreement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CODE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UNIT 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LINK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ASSEMBLY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BUSINESS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FUNC.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TECH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HLD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40" dirty="0" smtClean="0">
                <a:solidFill>
                  <a:srgbClr val="003344"/>
                </a:solidFill>
              </a:rPr>
              <a:t>USER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ACCEPTANCE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TEST</a:t>
            </a:r>
            <a:endParaRPr lang="en-GB" altLang="en-US" sz="1100" spc="-40" dirty="0">
              <a:solidFill>
                <a:srgbClr val="003344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SCOPE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92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5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0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10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1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50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4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2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7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6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44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07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27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Code</a:t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Agreement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CODE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UNIT 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LINK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ASSEMBLY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BUSINESS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FUNC.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TECH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HLD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40" dirty="0" smtClean="0">
                <a:solidFill>
                  <a:srgbClr val="003344"/>
                </a:solidFill>
              </a:rPr>
              <a:t>USER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ACCEPTANCE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TEST</a:t>
            </a:r>
            <a:endParaRPr lang="en-GB" altLang="en-US" sz="1100" spc="-40" dirty="0">
              <a:solidFill>
                <a:srgbClr val="003344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SCOPE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4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824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757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26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2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1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3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8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6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780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5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57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Review</a:t>
            </a: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Code</a:t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Test </a:t>
            </a:r>
            <a:r>
              <a:rPr lang="en-GB" altLang="en-US" sz="1000" dirty="0" smtClean="0">
                <a:solidFill>
                  <a:srgbClr val="666666"/>
                </a:solidFill>
              </a:rPr>
              <a:t/>
            </a:r>
            <a:br>
              <a:rPr lang="en-GB" altLang="en-US" sz="1000" dirty="0" smtClean="0">
                <a:solidFill>
                  <a:srgbClr val="666666"/>
                </a:solidFill>
              </a:rPr>
            </a:br>
            <a:r>
              <a:rPr lang="en-GB" altLang="en-US" sz="1000" dirty="0" smtClean="0">
                <a:solidFill>
                  <a:srgbClr val="666666"/>
                </a:solidFill>
              </a:rPr>
              <a:t>Review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altLang="en-US" sz="1000" dirty="0">
                <a:solidFill>
                  <a:srgbClr val="666666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</a:pPr>
            <a:r>
              <a:rPr lang="en-GB" altLang="en-US" sz="1000" dirty="0" smtClean="0">
                <a:solidFill>
                  <a:srgbClr val="666666"/>
                </a:solidFill>
              </a:rPr>
              <a:t>Agreement</a:t>
            </a:r>
            <a:endParaRPr lang="en-GB" altLang="en-US" sz="1000" dirty="0">
              <a:solidFill>
                <a:srgbClr val="666666"/>
              </a:solidFill>
            </a:endParaRP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CODE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UNIT 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LINK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ASSEMBLY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BUSINESS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TEST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FUNC.</a:t>
            </a:r>
            <a:br>
              <a:rPr lang="en-GB" altLang="en-US" sz="1100" spc="-20" smtClean="0">
                <a:solidFill>
                  <a:srgbClr val="003344"/>
                </a:solidFill>
              </a:rPr>
            </a:br>
            <a:r>
              <a:rPr lang="en-GB" altLang="en-US" sz="1100" spc="-2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TECH</a:t>
            </a:r>
            <a:br>
              <a:rPr lang="en-GB" altLang="en-US" sz="1100" spc="-20" dirty="0" smtClean="0">
                <a:solidFill>
                  <a:srgbClr val="003344"/>
                </a:solidFill>
              </a:rPr>
            </a:br>
            <a:r>
              <a:rPr lang="en-GB" altLang="en-US" sz="1100" spc="-20" dirty="0" smtClean="0">
                <a:solidFill>
                  <a:srgbClr val="003344"/>
                </a:solidFill>
              </a:rPr>
              <a:t>DESIGN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smtClean="0">
                <a:solidFill>
                  <a:srgbClr val="003344"/>
                </a:solidFill>
              </a:rPr>
              <a:t>HLD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40" dirty="0" smtClean="0">
                <a:solidFill>
                  <a:srgbClr val="003344"/>
                </a:solidFill>
              </a:rPr>
              <a:t>USER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ACCEPTANCE</a:t>
            </a:r>
            <a:br>
              <a:rPr lang="en-GB" altLang="en-US" sz="1100" spc="-40" dirty="0" smtClean="0">
                <a:solidFill>
                  <a:srgbClr val="003344"/>
                </a:solidFill>
              </a:rPr>
            </a:br>
            <a:r>
              <a:rPr lang="en-GB" altLang="en-US" sz="1100" spc="-40" dirty="0" smtClean="0">
                <a:solidFill>
                  <a:srgbClr val="003344"/>
                </a:solidFill>
              </a:rPr>
              <a:t>TEST</a:t>
            </a:r>
            <a:endParaRPr lang="en-GB" altLang="en-US" sz="1100" spc="-40" dirty="0">
              <a:solidFill>
                <a:srgbClr val="003344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GB" altLang="en-US" sz="1100" spc="-20" dirty="0" smtClean="0">
                <a:solidFill>
                  <a:srgbClr val="003344"/>
                </a:solidFill>
              </a:rPr>
              <a:t>SCOPE</a:t>
            </a:r>
            <a:endParaRPr lang="en-GB" altLang="en-US" sz="1100" spc="-20" dirty="0">
              <a:solidFill>
                <a:srgbClr val="003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9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49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409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7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dirty="0"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9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3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6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2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7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95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10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Copyright © 2016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2015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Copyright © 2015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FFFFFF"/>
                </a:solidFill>
              </a:rPr>
              <a:t>Copyright © 2015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johnkpaul.com/blog/2013/10/04/git-precommit-hook-awesomenes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msgoncalves.files.wordpress.com/2015/09/muppetspairprogramming.jp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automatedtester.co.uk/blog/2008.htm" TargetMode="External"/><Relationship Id="rId5" Type="http://schemas.openxmlformats.org/officeDocument/2006/relationships/hyperlink" Target="http://www.augmentum.com/what-we-do/our-services/software-qa-test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m.accenture.com/wiki/display/DOT/Day+2+Setup+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en.wikipedia.org/wiki/File:Cloud_computing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cker.accentur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3200" b="0" kern="1200" spc="0" baseline="0">
                <a:solidFill>
                  <a:schemeClr val="accent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dirty="0"/>
              <a:t>Day 1 Recap &amp;</a:t>
            </a:r>
            <a:br>
              <a:rPr lang="en-GB" dirty="0"/>
            </a:br>
            <a:r>
              <a:rPr lang="en-GB" dirty="0"/>
              <a:t>Day 2 Overview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/>
          <a:p>
            <a:r>
              <a:rPr lang="en-US" dirty="0"/>
              <a:t>DevOps Academy</a:t>
            </a:r>
          </a:p>
        </p:txBody>
      </p:sp>
    </p:spTree>
    <p:extLst>
      <p:ext uri="{BB962C8B-B14F-4D97-AF65-F5344CB8AC3E}">
        <p14:creationId xmlns:p14="http://schemas.microsoft.com/office/powerpoint/2010/main" val="11991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Problem #2: Release risk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740149" y="1757591"/>
            <a:ext cx="2205396" cy="3680763"/>
            <a:chOff x="740149" y="1757591"/>
            <a:chExt cx="2205396" cy="3680763"/>
          </a:xfrm>
        </p:grpSpPr>
        <p:grpSp>
          <p:nvGrpSpPr>
            <p:cNvPr id="378" name="Group 377"/>
            <p:cNvGrpSpPr/>
            <p:nvPr/>
          </p:nvGrpSpPr>
          <p:grpSpPr>
            <a:xfrm>
              <a:off x="740149" y="1757591"/>
              <a:ext cx="2205396" cy="2400258"/>
              <a:chOff x="-8448306" y="2217632"/>
              <a:chExt cx="2205396" cy="2400258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-8448306" y="2217632"/>
                <a:ext cx="468885" cy="2400258"/>
                <a:chOff x="657594" y="2217632"/>
                <a:chExt cx="468885" cy="2400258"/>
              </a:xfrm>
            </p:grpSpPr>
            <p:sp>
              <p:nvSpPr>
                <p:cNvPr id="396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7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8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-7869469" y="2217632"/>
                <a:ext cx="468885" cy="2400258"/>
                <a:chOff x="1189969" y="2217632"/>
                <a:chExt cx="468885" cy="2400258"/>
              </a:xfrm>
            </p:grpSpPr>
            <p:sp>
              <p:nvSpPr>
                <p:cNvPr id="392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3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4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5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-7290632" y="2217632"/>
                <a:ext cx="468885" cy="2400258"/>
                <a:chOff x="1722344" y="2217632"/>
                <a:chExt cx="468885" cy="2400258"/>
              </a:xfrm>
            </p:grpSpPr>
            <p:sp>
              <p:nvSpPr>
                <p:cNvPr id="388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-6711795" y="2217632"/>
                <a:ext cx="468885" cy="2400258"/>
                <a:chOff x="2394105" y="2217632"/>
                <a:chExt cx="468885" cy="2400258"/>
              </a:xfrm>
            </p:grpSpPr>
            <p:sp>
              <p:nvSpPr>
                <p:cNvPr id="384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5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6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7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79" name="Title 3"/>
            <p:cNvSpPr txBox="1">
              <a:spLocks/>
            </p:cNvSpPr>
            <p:nvPr/>
          </p:nvSpPr>
          <p:spPr>
            <a:xfrm>
              <a:off x="1037324" y="4730142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3200" b="1">
                  <a:solidFill>
                    <a:srgbClr val="FFFFFF"/>
                  </a:solidFill>
                  <a:cs typeface="MV Boli" panose="02000500030200090000" pitchFamily="2" charset="0"/>
                </a:rPr>
                <a:t>Idea</a:t>
              </a:r>
              <a:r>
                <a:rPr lang="en-GB" sz="3200" b="1">
                  <a:solidFill>
                    <a:srgbClr val="FF9900"/>
                  </a:solidFill>
                  <a:cs typeface="MV Boli" panose="02000500030200090000" pitchFamily="2" charset="0"/>
                </a:rPr>
                <a:t>s</a:t>
              </a:r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6555873" y="1756218"/>
            <a:ext cx="1843166" cy="3682136"/>
            <a:chOff x="6555873" y="1756218"/>
            <a:chExt cx="1843166" cy="3682136"/>
          </a:xfrm>
        </p:grpSpPr>
        <p:grpSp>
          <p:nvGrpSpPr>
            <p:cNvPr id="401" name="Group 400"/>
            <p:cNvGrpSpPr/>
            <p:nvPr/>
          </p:nvGrpSpPr>
          <p:grpSpPr>
            <a:xfrm>
              <a:off x="6555873" y="1756218"/>
              <a:ext cx="1843166" cy="2400258"/>
              <a:chOff x="-2535440" y="2217632"/>
              <a:chExt cx="1843166" cy="2400258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-2535440" y="2217632"/>
                <a:ext cx="298604" cy="2400258"/>
                <a:chOff x="6682902" y="2217632"/>
                <a:chExt cx="298604" cy="2400258"/>
              </a:xfrm>
            </p:grpSpPr>
            <p:grpSp>
              <p:nvGrpSpPr>
                <p:cNvPr id="490" name="Group 489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221763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512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3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4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5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6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7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91" name="Group 490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285715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50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9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0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11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92" name="Group 491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349667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500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1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2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4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5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93" name="Group 492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4136191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94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9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96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97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9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99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404" name="Group 403"/>
              <p:cNvGrpSpPr/>
              <p:nvPr/>
            </p:nvGrpSpPr>
            <p:grpSpPr>
              <a:xfrm>
                <a:off x="-2020586" y="2217632"/>
                <a:ext cx="298604" cy="2400258"/>
                <a:chOff x="7165987" y="2217632"/>
                <a:chExt cx="298604" cy="2400258"/>
              </a:xfrm>
            </p:grpSpPr>
            <p:grpSp>
              <p:nvGrpSpPr>
                <p:cNvPr id="462" name="Group 461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221763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84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6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7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9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63" name="Group 462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285715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78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9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0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3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64" name="Group 463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349667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72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3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4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5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6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7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65" name="Group 464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4136191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6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6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6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69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0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1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405" name="Group 404"/>
              <p:cNvGrpSpPr/>
              <p:nvPr/>
            </p:nvGrpSpPr>
            <p:grpSpPr>
              <a:xfrm>
                <a:off x="-1505732" y="2217632"/>
                <a:ext cx="298604" cy="2400258"/>
                <a:chOff x="7649072" y="2217632"/>
                <a:chExt cx="298604" cy="2400258"/>
              </a:xfrm>
            </p:grpSpPr>
            <p:grpSp>
              <p:nvGrpSpPr>
                <p:cNvPr id="434" name="Group 433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221763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5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9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60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61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35" name="Group 434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285715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50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1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2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4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5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36" name="Group 435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349667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44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6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7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9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37" name="Group 436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4136191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438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9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0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1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2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3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406" name="Group 405"/>
              <p:cNvGrpSpPr>
                <a:grpSpLocks noChangeAspect="1"/>
              </p:cNvGrpSpPr>
              <p:nvPr/>
            </p:nvGrpSpPr>
            <p:grpSpPr bwMode="auto">
              <a:xfrm>
                <a:off x="-990878" y="2217632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428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9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0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2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3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07" name="Group 406"/>
              <p:cNvGrpSpPr>
                <a:grpSpLocks noChangeAspect="1"/>
              </p:cNvGrpSpPr>
              <p:nvPr/>
            </p:nvGrpSpPr>
            <p:grpSpPr bwMode="auto">
              <a:xfrm>
                <a:off x="-990878" y="2857152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422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3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4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5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6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7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08" name="Group 407"/>
              <p:cNvGrpSpPr>
                <a:grpSpLocks noChangeAspect="1"/>
              </p:cNvGrpSpPr>
              <p:nvPr/>
            </p:nvGrpSpPr>
            <p:grpSpPr bwMode="auto">
              <a:xfrm>
                <a:off x="-990878" y="3496672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416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7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8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9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1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09" name="Group 408"/>
              <p:cNvGrpSpPr>
                <a:grpSpLocks noChangeAspect="1"/>
              </p:cNvGrpSpPr>
              <p:nvPr/>
            </p:nvGrpSpPr>
            <p:grpSpPr bwMode="auto">
              <a:xfrm>
                <a:off x="-990878" y="4136191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410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1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2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3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4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402" name="Title 3"/>
            <p:cNvSpPr txBox="1">
              <a:spLocks/>
            </p:cNvSpPr>
            <p:nvPr/>
          </p:nvSpPr>
          <p:spPr>
            <a:xfrm>
              <a:off x="6710419" y="4730142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3200" b="1">
                  <a:solidFill>
                    <a:srgbClr val="FFFFFF"/>
                  </a:solidFill>
                  <a:cs typeface="MV Boli" panose="02000500030200090000" pitchFamily="2" charset="0"/>
                </a:rPr>
                <a:t>Value</a:t>
              </a:r>
              <a:r>
                <a:rPr lang="en-GB" sz="3200" b="1">
                  <a:solidFill>
                    <a:srgbClr val="FF9900"/>
                  </a:solidFill>
                  <a:cs typeface="MV Boli" panose="02000500030200090000" pitchFamily="2" charset="0"/>
                </a:rPr>
                <a:t>s</a:t>
              </a:r>
            </a:p>
          </p:txBody>
        </p:sp>
      </p:grpSp>
      <p:sp>
        <p:nvSpPr>
          <p:cNvPr id="518" name="Title 3"/>
          <p:cNvSpPr txBox="1">
            <a:spLocks/>
          </p:cNvSpPr>
          <p:nvPr/>
        </p:nvSpPr>
        <p:spPr>
          <a:xfrm>
            <a:off x="2877840" y="2667576"/>
            <a:ext cx="3618797" cy="463332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3200" b="1">
                <a:solidFill>
                  <a:srgbClr val="FF9900"/>
                </a:solidFill>
                <a:cs typeface="MV Boli" panose="02000500030200090000" pitchFamily="2" charset="0"/>
              </a:rPr>
              <a:t>Release</a:t>
            </a:r>
          </a:p>
        </p:txBody>
      </p:sp>
      <p:cxnSp>
        <p:nvCxnSpPr>
          <p:cNvPr id="519" name="Straight Connector 518"/>
          <p:cNvCxnSpPr/>
          <p:nvPr/>
        </p:nvCxnSpPr>
        <p:spPr>
          <a:xfrm>
            <a:off x="3132000" y="3414669"/>
            <a:ext cx="2880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3271838" y="3414669"/>
            <a:ext cx="2628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389374" y="2803208"/>
            <a:ext cx="1339990" cy="1170480"/>
            <a:chOff x="6785894" y="2241002"/>
            <a:chExt cx="1607975" cy="1404564"/>
          </a:xfrm>
        </p:grpSpPr>
        <p:sp>
          <p:nvSpPr>
            <p:cNvPr id="11" name="Freeform 10"/>
            <p:cNvSpPr/>
            <p:nvPr/>
          </p:nvSpPr>
          <p:spPr>
            <a:xfrm>
              <a:off x="6874669" y="2307431"/>
              <a:ext cx="1421606" cy="1252538"/>
            </a:xfrm>
            <a:custGeom>
              <a:avLst/>
              <a:gdLst>
                <a:gd name="connsiteX0" fmla="*/ 250031 w 1421606"/>
                <a:gd name="connsiteY0" fmla="*/ 554832 h 1252538"/>
                <a:gd name="connsiteX1" fmla="*/ 250031 w 1421606"/>
                <a:gd name="connsiteY1" fmla="*/ 554832 h 1252538"/>
                <a:gd name="connsiteX2" fmla="*/ 157162 w 1421606"/>
                <a:gd name="connsiteY2" fmla="*/ 180975 h 1252538"/>
                <a:gd name="connsiteX3" fmla="*/ 442912 w 1421606"/>
                <a:gd name="connsiteY3" fmla="*/ 297657 h 1252538"/>
                <a:gd name="connsiteX4" fmla="*/ 538162 w 1421606"/>
                <a:gd name="connsiteY4" fmla="*/ 83344 h 1252538"/>
                <a:gd name="connsiteX5" fmla="*/ 742950 w 1421606"/>
                <a:gd name="connsiteY5" fmla="*/ 204788 h 1252538"/>
                <a:gd name="connsiteX6" fmla="*/ 983456 w 1421606"/>
                <a:gd name="connsiteY6" fmla="*/ 0 h 1252538"/>
                <a:gd name="connsiteX7" fmla="*/ 1000125 w 1421606"/>
                <a:gd name="connsiteY7" fmla="*/ 309563 h 1252538"/>
                <a:gd name="connsiteX8" fmla="*/ 1421606 w 1421606"/>
                <a:gd name="connsiteY8" fmla="*/ 235744 h 1252538"/>
                <a:gd name="connsiteX9" fmla="*/ 1107281 w 1421606"/>
                <a:gd name="connsiteY9" fmla="*/ 519113 h 1252538"/>
                <a:gd name="connsiteX10" fmla="*/ 1259681 w 1421606"/>
                <a:gd name="connsiteY10" fmla="*/ 631032 h 1252538"/>
                <a:gd name="connsiteX11" fmla="*/ 1092994 w 1421606"/>
                <a:gd name="connsiteY11" fmla="*/ 747713 h 1252538"/>
                <a:gd name="connsiteX12" fmla="*/ 1221581 w 1421606"/>
                <a:gd name="connsiteY12" fmla="*/ 1007269 h 1252538"/>
                <a:gd name="connsiteX13" fmla="*/ 904875 w 1421606"/>
                <a:gd name="connsiteY13" fmla="*/ 904875 h 1252538"/>
                <a:gd name="connsiteX14" fmla="*/ 878681 w 1421606"/>
                <a:gd name="connsiteY14" fmla="*/ 1054894 h 1252538"/>
                <a:gd name="connsiteX15" fmla="*/ 785812 w 1421606"/>
                <a:gd name="connsiteY15" fmla="*/ 1007269 h 1252538"/>
                <a:gd name="connsiteX16" fmla="*/ 721519 w 1421606"/>
                <a:gd name="connsiteY16" fmla="*/ 1209675 h 1252538"/>
                <a:gd name="connsiteX17" fmla="*/ 592931 w 1421606"/>
                <a:gd name="connsiteY17" fmla="*/ 1047750 h 1252538"/>
                <a:gd name="connsiteX18" fmla="*/ 326231 w 1421606"/>
                <a:gd name="connsiteY18" fmla="*/ 1252538 h 1252538"/>
                <a:gd name="connsiteX19" fmla="*/ 328612 w 1421606"/>
                <a:gd name="connsiteY19" fmla="*/ 985838 h 1252538"/>
                <a:gd name="connsiteX20" fmla="*/ 0 w 1421606"/>
                <a:gd name="connsiteY20" fmla="*/ 969169 h 1252538"/>
                <a:gd name="connsiteX21" fmla="*/ 207169 w 1421606"/>
                <a:gd name="connsiteY21" fmla="*/ 745332 h 1252538"/>
                <a:gd name="connsiteX22" fmla="*/ 59531 w 1421606"/>
                <a:gd name="connsiteY22" fmla="*/ 640557 h 1252538"/>
                <a:gd name="connsiteX23" fmla="*/ 250031 w 1421606"/>
                <a:gd name="connsiteY23" fmla="*/ 554832 h 125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1606" h="1252538">
                  <a:moveTo>
                    <a:pt x="250031" y="554832"/>
                  </a:moveTo>
                  <a:lnTo>
                    <a:pt x="250031" y="554832"/>
                  </a:lnTo>
                  <a:lnTo>
                    <a:pt x="157162" y="180975"/>
                  </a:lnTo>
                  <a:lnTo>
                    <a:pt x="442912" y="297657"/>
                  </a:lnTo>
                  <a:lnTo>
                    <a:pt x="538162" y="83344"/>
                  </a:lnTo>
                  <a:lnTo>
                    <a:pt x="742950" y="204788"/>
                  </a:lnTo>
                  <a:lnTo>
                    <a:pt x="983456" y="0"/>
                  </a:lnTo>
                  <a:lnTo>
                    <a:pt x="1000125" y="309563"/>
                  </a:lnTo>
                  <a:lnTo>
                    <a:pt x="1421606" y="235744"/>
                  </a:lnTo>
                  <a:lnTo>
                    <a:pt x="1107281" y="519113"/>
                  </a:lnTo>
                  <a:lnTo>
                    <a:pt x="1259681" y="631032"/>
                  </a:lnTo>
                  <a:lnTo>
                    <a:pt x="1092994" y="747713"/>
                  </a:lnTo>
                  <a:lnTo>
                    <a:pt x="1221581" y="1007269"/>
                  </a:lnTo>
                  <a:lnTo>
                    <a:pt x="904875" y="904875"/>
                  </a:lnTo>
                  <a:lnTo>
                    <a:pt x="878681" y="1054894"/>
                  </a:lnTo>
                  <a:lnTo>
                    <a:pt x="785812" y="1007269"/>
                  </a:lnTo>
                  <a:lnTo>
                    <a:pt x="721519" y="1209675"/>
                  </a:lnTo>
                  <a:lnTo>
                    <a:pt x="592931" y="1047750"/>
                  </a:lnTo>
                  <a:lnTo>
                    <a:pt x="326231" y="1252538"/>
                  </a:lnTo>
                  <a:cubicBezTo>
                    <a:pt x="327025" y="1163638"/>
                    <a:pt x="327818" y="1074738"/>
                    <a:pt x="328612" y="985838"/>
                  </a:cubicBezTo>
                  <a:lnTo>
                    <a:pt x="0" y="969169"/>
                  </a:lnTo>
                  <a:lnTo>
                    <a:pt x="207169" y="745332"/>
                  </a:lnTo>
                  <a:lnTo>
                    <a:pt x="59531" y="640557"/>
                  </a:lnTo>
                  <a:lnTo>
                    <a:pt x="250031" y="55483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6785894" y="2241002"/>
              <a:ext cx="1607975" cy="1404564"/>
              <a:chOff x="2256" y="1614"/>
              <a:chExt cx="1249" cy="1091"/>
            </a:xfrm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2256" y="1614"/>
                <a:ext cx="1249" cy="1091"/>
              </a:xfrm>
              <a:custGeom>
                <a:avLst/>
                <a:gdLst>
                  <a:gd name="T0" fmla="*/ 124 w 529"/>
                  <a:gd name="T1" fmla="*/ 461 h 462"/>
                  <a:gd name="T2" fmla="*/ 122 w 529"/>
                  <a:gd name="T3" fmla="*/ 353 h 462"/>
                  <a:gd name="T4" fmla="*/ 2 w 529"/>
                  <a:gd name="T5" fmla="*/ 355 h 462"/>
                  <a:gd name="T6" fmla="*/ 75 w 529"/>
                  <a:gd name="T7" fmla="*/ 272 h 462"/>
                  <a:gd name="T8" fmla="*/ 21 w 529"/>
                  <a:gd name="T9" fmla="*/ 231 h 462"/>
                  <a:gd name="T10" fmla="*/ 95 w 529"/>
                  <a:gd name="T11" fmla="*/ 196 h 462"/>
                  <a:gd name="T12" fmla="*/ 73 w 529"/>
                  <a:gd name="T13" fmla="*/ 69 h 462"/>
                  <a:gd name="T14" fmla="*/ 167 w 529"/>
                  <a:gd name="T15" fmla="*/ 105 h 462"/>
                  <a:gd name="T16" fmla="*/ 197 w 529"/>
                  <a:gd name="T17" fmla="*/ 35 h 462"/>
                  <a:gd name="T18" fmla="*/ 268 w 529"/>
                  <a:gd name="T19" fmla="*/ 70 h 462"/>
                  <a:gd name="T20" fmla="*/ 361 w 529"/>
                  <a:gd name="T21" fmla="*/ 2 h 462"/>
                  <a:gd name="T22" fmla="*/ 371 w 529"/>
                  <a:gd name="T23" fmla="*/ 100 h 462"/>
                  <a:gd name="T24" fmla="*/ 527 w 529"/>
                  <a:gd name="T25" fmla="*/ 92 h 462"/>
                  <a:gd name="T26" fmla="*/ 413 w 529"/>
                  <a:gd name="T27" fmla="*/ 192 h 462"/>
                  <a:gd name="T28" fmla="*/ 465 w 529"/>
                  <a:gd name="T29" fmla="*/ 230 h 462"/>
                  <a:gd name="T30" fmla="*/ 400 w 529"/>
                  <a:gd name="T31" fmla="*/ 274 h 462"/>
                  <a:gd name="T32" fmla="*/ 444 w 529"/>
                  <a:gd name="T33" fmla="*/ 369 h 462"/>
                  <a:gd name="T34" fmla="*/ 341 w 529"/>
                  <a:gd name="T35" fmla="*/ 336 h 462"/>
                  <a:gd name="T36" fmla="*/ 328 w 529"/>
                  <a:gd name="T37" fmla="*/ 387 h 462"/>
                  <a:gd name="T38" fmla="*/ 294 w 529"/>
                  <a:gd name="T39" fmla="*/ 373 h 462"/>
                  <a:gd name="T40" fmla="*/ 272 w 529"/>
                  <a:gd name="T41" fmla="*/ 447 h 462"/>
                  <a:gd name="T42" fmla="*/ 221 w 529"/>
                  <a:gd name="T43" fmla="*/ 383 h 462"/>
                  <a:gd name="T44" fmla="*/ 130 w 529"/>
                  <a:gd name="T45" fmla="*/ 462 h 462"/>
                  <a:gd name="T46" fmla="*/ 147 w 529"/>
                  <a:gd name="T47" fmla="*/ 328 h 462"/>
                  <a:gd name="T48" fmla="*/ 147 w 529"/>
                  <a:gd name="T49" fmla="*/ 414 h 462"/>
                  <a:gd name="T50" fmla="*/ 226 w 529"/>
                  <a:gd name="T51" fmla="*/ 347 h 462"/>
                  <a:gd name="T52" fmla="*/ 262 w 529"/>
                  <a:gd name="T53" fmla="*/ 395 h 462"/>
                  <a:gd name="T54" fmla="*/ 278 w 529"/>
                  <a:gd name="T55" fmla="*/ 336 h 462"/>
                  <a:gd name="T56" fmla="*/ 311 w 529"/>
                  <a:gd name="T57" fmla="*/ 350 h 462"/>
                  <a:gd name="T58" fmla="*/ 324 w 529"/>
                  <a:gd name="T59" fmla="*/ 306 h 462"/>
                  <a:gd name="T60" fmla="*/ 369 w 529"/>
                  <a:gd name="T61" fmla="*/ 276 h 462"/>
                  <a:gd name="T62" fmla="*/ 374 w 529"/>
                  <a:gd name="T63" fmla="*/ 257 h 462"/>
                  <a:gd name="T64" fmla="*/ 381 w 529"/>
                  <a:gd name="T65" fmla="*/ 206 h 462"/>
                  <a:gd name="T66" fmla="*/ 379 w 529"/>
                  <a:gd name="T67" fmla="*/ 183 h 462"/>
                  <a:gd name="T68" fmla="*/ 358 w 529"/>
                  <a:gd name="T69" fmla="*/ 130 h 462"/>
                  <a:gd name="T70" fmla="*/ 343 w 529"/>
                  <a:gd name="T71" fmla="*/ 116 h 462"/>
                  <a:gd name="T72" fmla="*/ 279 w 529"/>
                  <a:gd name="T73" fmla="*/ 98 h 462"/>
                  <a:gd name="T74" fmla="*/ 210 w 529"/>
                  <a:gd name="T75" fmla="*/ 69 h 462"/>
                  <a:gd name="T76" fmla="*/ 180 w 529"/>
                  <a:gd name="T77" fmla="*/ 137 h 462"/>
                  <a:gd name="T78" fmla="*/ 102 w 529"/>
                  <a:gd name="T79" fmla="*/ 105 h 462"/>
                  <a:gd name="T80" fmla="*/ 117 w 529"/>
                  <a:gd name="T81" fmla="*/ 219 h 462"/>
                  <a:gd name="T82" fmla="*/ 106 w 529"/>
                  <a:gd name="T83" fmla="*/ 257 h 462"/>
                  <a:gd name="T84" fmla="*/ 108 w 529"/>
                  <a:gd name="T85" fmla="*/ 279 h 462"/>
                  <a:gd name="T86" fmla="*/ 136 w 529"/>
                  <a:gd name="T87" fmla="*/ 32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9" h="462">
                    <a:moveTo>
                      <a:pt x="130" y="462"/>
                    </a:moveTo>
                    <a:cubicBezTo>
                      <a:pt x="128" y="462"/>
                      <a:pt x="126" y="462"/>
                      <a:pt x="124" y="461"/>
                    </a:cubicBezTo>
                    <a:cubicBezTo>
                      <a:pt x="119" y="458"/>
                      <a:pt x="116" y="453"/>
                      <a:pt x="117" y="447"/>
                    </a:cubicBezTo>
                    <a:cubicBezTo>
                      <a:pt x="122" y="353"/>
                      <a:pt x="122" y="353"/>
                      <a:pt x="122" y="353"/>
                    </a:cubicBezTo>
                    <a:cubicBezTo>
                      <a:pt x="16" y="363"/>
                      <a:pt x="16" y="363"/>
                      <a:pt x="16" y="363"/>
                    </a:cubicBezTo>
                    <a:cubicBezTo>
                      <a:pt x="10" y="363"/>
                      <a:pt x="4" y="360"/>
                      <a:pt x="2" y="355"/>
                    </a:cubicBezTo>
                    <a:cubicBezTo>
                      <a:pt x="0" y="349"/>
                      <a:pt x="1" y="343"/>
                      <a:pt x="5" y="339"/>
                    </a:cubicBezTo>
                    <a:cubicBezTo>
                      <a:pt x="75" y="272"/>
                      <a:pt x="75" y="272"/>
                      <a:pt x="75" y="272"/>
                    </a:cubicBezTo>
                    <a:cubicBezTo>
                      <a:pt x="28" y="245"/>
                      <a:pt x="28" y="245"/>
                      <a:pt x="28" y="245"/>
                    </a:cubicBezTo>
                    <a:cubicBezTo>
                      <a:pt x="23" y="242"/>
                      <a:pt x="21" y="237"/>
                      <a:pt x="21" y="231"/>
                    </a:cubicBezTo>
                    <a:cubicBezTo>
                      <a:pt x="22" y="226"/>
                      <a:pt x="25" y="221"/>
                      <a:pt x="30" y="220"/>
                    </a:cubicBezTo>
                    <a:cubicBezTo>
                      <a:pt x="95" y="196"/>
                      <a:pt x="95" y="196"/>
                      <a:pt x="95" y="196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7" y="78"/>
                      <a:pt x="69" y="72"/>
                      <a:pt x="73" y="69"/>
                    </a:cubicBezTo>
                    <a:cubicBezTo>
                      <a:pt x="77" y="66"/>
                      <a:pt x="83" y="65"/>
                      <a:pt x="88" y="67"/>
                    </a:cubicBezTo>
                    <a:cubicBezTo>
                      <a:pt x="167" y="105"/>
                      <a:pt x="167" y="105"/>
                      <a:pt x="167" y="105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90" y="40"/>
                      <a:pt x="193" y="37"/>
                      <a:pt x="197" y="35"/>
                    </a:cubicBezTo>
                    <a:cubicBezTo>
                      <a:pt x="201" y="34"/>
                      <a:pt x="206" y="34"/>
                      <a:pt x="209" y="36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347" y="4"/>
                      <a:pt x="347" y="4"/>
                      <a:pt x="347" y="4"/>
                    </a:cubicBezTo>
                    <a:cubicBezTo>
                      <a:pt x="351" y="1"/>
                      <a:pt x="356" y="0"/>
                      <a:pt x="361" y="2"/>
                    </a:cubicBezTo>
                    <a:cubicBezTo>
                      <a:pt x="366" y="4"/>
                      <a:pt x="370" y="9"/>
                      <a:pt x="370" y="15"/>
                    </a:cubicBezTo>
                    <a:cubicBezTo>
                      <a:pt x="371" y="100"/>
                      <a:pt x="371" y="100"/>
                      <a:pt x="371" y="100"/>
                    </a:cubicBezTo>
                    <a:cubicBezTo>
                      <a:pt x="512" y="83"/>
                      <a:pt x="512" y="83"/>
                      <a:pt x="512" y="83"/>
                    </a:cubicBezTo>
                    <a:cubicBezTo>
                      <a:pt x="518" y="82"/>
                      <a:pt x="524" y="86"/>
                      <a:pt x="527" y="92"/>
                    </a:cubicBezTo>
                    <a:cubicBezTo>
                      <a:pt x="529" y="98"/>
                      <a:pt x="527" y="104"/>
                      <a:pt x="522" y="108"/>
                    </a:cubicBezTo>
                    <a:cubicBezTo>
                      <a:pt x="413" y="192"/>
                      <a:pt x="413" y="192"/>
                      <a:pt x="413" y="192"/>
                    </a:cubicBezTo>
                    <a:cubicBezTo>
                      <a:pt x="458" y="218"/>
                      <a:pt x="458" y="218"/>
                      <a:pt x="458" y="218"/>
                    </a:cubicBezTo>
                    <a:cubicBezTo>
                      <a:pt x="462" y="221"/>
                      <a:pt x="465" y="225"/>
                      <a:pt x="465" y="230"/>
                    </a:cubicBezTo>
                    <a:cubicBezTo>
                      <a:pt x="465" y="235"/>
                      <a:pt x="462" y="240"/>
                      <a:pt x="458" y="243"/>
                    </a:cubicBezTo>
                    <a:cubicBezTo>
                      <a:pt x="400" y="274"/>
                      <a:pt x="400" y="274"/>
                      <a:pt x="400" y="274"/>
                    </a:cubicBezTo>
                    <a:cubicBezTo>
                      <a:pt x="446" y="353"/>
                      <a:pt x="446" y="353"/>
                      <a:pt x="446" y="353"/>
                    </a:cubicBezTo>
                    <a:cubicBezTo>
                      <a:pt x="449" y="358"/>
                      <a:pt x="448" y="365"/>
                      <a:pt x="444" y="369"/>
                    </a:cubicBezTo>
                    <a:cubicBezTo>
                      <a:pt x="440" y="374"/>
                      <a:pt x="434" y="375"/>
                      <a:pt x="428" y="373"/>
                    </a:cubicBezTo>
                    <a:cubicBezTo>
                      <a:pt x="396" y="358"/>
                      <a:pt x="359" y="343"/>
                      <a:pt x="341" y="336"/>
                    </a:cubicBezTo>
                    <a:cubicBezTo>
                      <a:pt x="339" y="347"/>
                      <a:pt x="337" y="362"/>
                      <a:pt x="336" y="376"/>
                    </a:cubicBezTo>
                    <a:cubicBezTo>
                      <a:pt x="335" y="381"/>
                      <a:pt x="332" y="385"/>
                      <a:pt x="328" y="387"/>
                    </a:cubicBezTo>
                    <a:cubicBezTo>
                      <a:pt x="324" y="389"/>
                      <a:pt x="318" y="389"/>
                      <a:pt x="314" y="386"/>
                    </a:cubicBezTo>
                    <a:cubicBezTo>
                      <a:pt x="294" y="373"/>
                      <a:pt x="294" y="373"/>
                      <a:pt x="294" y="373"/>
                    </a:cubicBezTo>
                    <a:cubicBezTo>
                      <a:pt x="284" y="436"/>
                      <a:pt x="284" y="436"/>
                      <a:pt x="284" y="436"/>
                    </a:cubicBezTo>
                    <a:cubicBezTo>
                      <a:pt x="283" y="441"/>
                      <a:pt x="278" y="446"/>
                      <a:pt x="272" y="447"/>
                    </a:cubicBezTo>
                    <a:cubicBezTo>
                      <a:pt x="267" y="448"/>
                      <a:pt x="261" y="446"/>
                      <a:pt x="258" y="441"/>
                    </a:cubicBezTo>
                    <a:cubicBezTo>
                      <a:pt x="221" y="383"/>
                      <a:pt x="221" y="383"/>
                      <a:pt x="221" y="383"/>
                    </a:cubicBezTo>
                    <a:cubicBezTo>
                      <a:pt x="140" y="458"/>
                      <a:pt x="140" y="458"/>
                      <a:pt x="140" y="458"/>
                    </a:cubicBezTo>
                    <a:cubicBezTo>
                      <a:pt x="137" y="461"/>
                      <a:pt x="134" y="462"/>
                      <a:pt x="130" y="462"/>
                    </a:cubicBezTo>
                    <a:close/>
                    <a:moveTo>
                      <a:pt x="137" y="324"/>
                    </a:moveTo>
                    <a:cubicBezTo>
                      <a:pt x="141" y="324"/>
                      <a:pt x="145" y="325"/>
                      <a:pt x="147" y="328"/>
                    </a:cubicBezTo>
                    <a:cubicBezTo>
                      <a:pt x="150" y="331"/>
                      <a:pt x="152" y="335"/>
                      <a:pt x="151" y="339"/>
                    </a:cubicBezTo>
                    <a:cubicBezTo>
                      <a:pt x="147" y="414"/>
                      <a:pt x="147" y="414"/>
                      <a:pt x="147" y="414"/>
                    </a:cubicBezTo>
                    <a:cubicBezTo>
                      <a:pt x="214" y="351"/>
                      <a:pt x="214" y="351"/>
                      <a:pt x="214" y="351"/>
                    </a:cubicBezTo>
                    <a:cubicBezTo>
                      <a:pt x="218" y="348"/>
                      <a:pt x="222" y="347"/>
                      <a:pt x="226" y="347"/>
                    </a:cubicBezTo>
                    <a:cubicBezTo>
                      <a:pt x="230" y="348"/>
                      <a:pt x="234" y="350"/>
                      <a:pt x="236" y="354"/>
                    </a:cubicBezTo>
                    <a:cubicBezTo>
                      <a:pt x="262" y="395"/>
                      <a:pt x="262" y="395"/>
                      <a:pt x="262" y="395"/>
                    </a:cubicBezTo>
                    <a:cubicBezTo>
                      <a:pt x="270" y="347"/>
                      <a:pt x="270" y="347"/>
                      <a:pt x="270" y="347"/>
                    </a:cubicBezTo>
                    <a:cubicBezTo>
                      <a:pt x="271" y="342"/>
                      <a:pt x="274" y="338"/>
                      <a:pt x="278" y="336"/>
                    </a:cubicBezTo>
                    <a:cubicBezTo>
                      <a:pt x="283" y="334"/>
                      <a:pt x="288" y="335"/>
                      <a:pt x="292" y="337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3" y="335"/>
                      <a:pt x="315" y="319"/>
                      <a:pt x="316" y="315"/>
                    </a:cubicBezTo>
                    <a:cubicBezTo>
                      <a:pt x="317" y="311"/>
                      <a:pt x="320" y="308"/>
                      <a:pt x="324" y="306"/>
                    </a:cubicBezTo>
                    <a:cubicBezTo>
                      <a:pt x="329" y="304"/>
                      <a:pt x="335" y="302"/>
                      <a:pt x="400" y="330"/>
                    </a:cubicBezTo>
                    <a:cubicBezTo>
                      <a:pt x="369" y="276"/>
                      <a:pt x="369" y="276"/>
                      <a:pt x="369" y="276"/>
                    </a:cubicBezTo>
                    <a:cubicBezTo>
                      <a:pt x="367" y="273"/>
                      <a:pt x="366" y="269"/>
                      <a:pt x="367" y="265"/>
                    </a:cubicBezTo>
                    <a:cubicBezTo>
                      <a:pt x="368" y="261"/>
                      <a:pt x="371" y="258"/>
                      <a:pt x="374" y="257"/>
                    </a:cubicBezTo>
                    <a:cubicBezTo>
                      <a:pt x="422" y="230"/>
                      <a:pt x="422" y="230"/>
                      <a:pt x="422" y="230"/>
                    </a:cubicBezTo>
                    <a:cubicBezTo>
                      <a:pt x="381" y="206"/>
                      <a:pt x="381" y="206"/>
                      <a:pt x="381" y="206"/>
                    </a:cubicBezTo>
                    <a:cubicBezTo>
                      <a:pt x="377" y="204"/>
                      <a:pt x="374" y="199"/>
                      <a:pt x="374" y="195"/>
                    </a:cubicBezTo>
                    <a:cubicBezTo>
                      <a:pt x="373" y="190"/>
                      <a:pt x="375" y="186"/>
                      <a:pt x="379" y="183"/>
                    </a:cubicBezTo>
                    <a:cubicBezTo>
                      <a:pt x="465" y="117"/>
                      <a:pt x="465" y="117"/>
                      <a:pt x="465" y="117"/>
                    </a:cubicBezTo>
                    <a:cubicBezTo>
                      <a:pt x="358" y="130"/>
                      <a:pt x="358" y="130"/>
                      <a:pt x="358" y="130"/>
                    </a:cubicBezTo>
                    <a:cubicBezTo>
                      <a:pt x="354" y="130"/>
                      <a:pt x="350" y="129"/>
                      <a:pt x="348" y="127"/>
                    </a:cubicBezTo>
                    <a:cubicBezTo>
                      <a:pt x="345" y="124"/>
                      <a:pt x="343" y="120"/>
                      <a:pt x="343" y="116"/>
                    </a:cubicBezTo>
                    <a:cubicBezTo>
                      <a:pt x="342" y="45"/>
                      <a:pt x="342" y="45"/>
                      <a:pt x="342" y="45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74" y="102"/>
                      <a:pt x="268" y="102"/>
                      <a:pt x="263" y="99"/>
                    </a:cubicBezTo>
                    <a:cubicBezTo>
                      <a:pt x="210" y="69"/>
                      <a:pt x="210" y="69"/>
                      <a:pt x="210" y="69"/>
                    </a:cubicBez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86" y="133"/>
                      <a:pt x="183" y="136"/>
                      <a:pt x="180" y="137"/>
                    </a:cubicBezTo>
                    <a:cubicBezTo>
                      <a:pt x="176" y="139"/>
                      <a:pt x="172" y="138"/>
                      <a:pt x="169" y="137"/>
                    </a:cubicBezTo>
                    <a:cubicBezTo>
                      <a:pt x="102" y="105"/>
                      <a:pt x="102" y="105"/>
                      <a:pt x="102" y="105"/>
                    </a:cubicBezTo>
                    <a:cubicBezTo>
                      <a:pt x="125" y="202"/>
                      <a:pt x="125" y="202"/>
                      <a:pt x="125" y="202"/>
                    </a:cubicBezTo>
                    <a:cubicBezTo>
                      <a:pt x="127" y="209"/>
                      <a:pt x="123" y="216"/>
                      <a:pt x="117" y="219"/>
                    </a:cubicBezTo>
                    <a:cubicBezTo>
                      <a:pt x="68" y="236"/>
                      <a:pt x="68" y="236"/>
                      <a:pt x="68" y="236"/>
                    </a:cubicBezTo>
                    <a:cubicBezTo>
                      <a:pt x="106" y="257"/>
                      <a:pt x="106" y="257"/>
                      <a:pt x="106" y="257"/>
                    </a:cubicBezTo>
                    <a:cubicBezTo>
                      <a:pt x="109" y="259"/>
                      <a:pt x="112" y="263"/>
                      <a:pt x="113" y="268"/>
                    </a:cubicBezTo>
                    <a:cubicBezTo>
                      <a:pt x="113" y="272"/>
                      <a:pt x="112" y="276"/>
                      <a:pt x="108" y="279"/>
                    </a:cubicBezTo>
                    <a:cubicBezTo>
                      <a:pt x="54" y="331"/>
                      <a:pt x="54" y="331"/>
                      <a:pt x="54" y="331"/>
                    </a:cubicBezTo>
                    <a:cubicBezTo>
                      <a:pt x="136" y="324"/>
                      <a:pt x="136" y="324"/>
                      <a:pt x="136" y="324"/>
                    </a:cubicBezTo>
                    <a:cubicBezTo>
                      <a:pt x="137" y="324"/>
                      <a:pt x="137" y="324"/>
                      <a:pt x="137" y="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2584" y="1855"/>
                <a:ext cx="525" cy="556"/>
              </a:xfrm>
              <a:custGeom>
                <a:avLst/>
                <a:gdLst>
                  <a:gd name="T0" fmla="*/ 267 w 473"/>
                  <a:gd name="T1" fmla="*/ 88 h 501"/>
                  <a:gd name="T2" fmla="*/ 381 w 473"/>
                  <a:gd name="T3" fmla="*/ 0 h 501"/>
                  <a:gd name="T4" fmla="*/ 381 w 473"/>
                  <a:gd name="T5" fmla="*/ 139 h 501"/>
                  <a:gd name="T6" fmla="*/ 473 w 473"/>
                  <a:gd name="T7" fmla="*/ 118 h 501"/>
                  <a:gd name="T8" fmla="*/ 352 w 473"/>
                  <a:gd name="T9" fmla="*/ 246 h 501"/>
                  <a:gd name="T10" fmla="*/ 454 w 473"/>
                  <a:gd name="T11" fmla="*/ 385 h 501"/>
                  <a:gd name="T12" fmla="*/ 286 w 473"/>
                  <a:gd name="T13" fmla="*/ 347 h 501"/>
                  <a:gd name="T14" fmla="*/ 267 w 473"/>
                  <a:gd name="T15" fmla="*/ 501 h 501"/>
                  <a:gd name="T16" fmla="*/ 194 w 473"/>
                  <a:gd name="T17" fmla="*/ 399 h 501"/>
                  <a:gd name="T18" fmla="*/ 128 w 473"/>
                  <a:gd name="T19" fmla="*/ 451 h 501"/>
                  <a:gd name="T20" fmla="*/ 128 w 473"/>
                  <a:gd name="T21" fmla="*/ 392 h 501"/>
                  <a:gd name="T22" fmla="*/ 0 w 473"/>
                  <a:gd name="T23" fmla="*/ 387 h 501"/>
                  <a:gd name="T24" fmla="*/ 78 w 473"/>
                  <a:gd name="T25" fmla="*/ 302 h 501"/>
                  <a:gd name="T26" fmla="*/ 24 w 473"/>
                  <a:gd name="T27" fmla="*/ 272 h 501"/>
                  <a:gd name="T28" fmla="*/ 71 w 473"/>
                  <a:gd name="T29" fmla="*/ 220 h 501"/>
                  <a:gd name="T30" fmla="*/ 0 w 473"/>
                  <a:gd name="T31" fmla="*/ 132 h 501"/>
                  <a:gd name="T32" fmla="*/ 144 w 473"/>
                  <a:gd name="T33" fmla="*/ 132 h 501"/>
                  <a:gd name="T34" fmla="*/ 208 w 473"/>
                  <a:gd name="T35" fmla="*/ 0 h 501"/>
                  <a:gd name="T36" fmla="*/ 267 w 473"/>
                  <a:gd name="T37" fmla="*/ 88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3" h="501">
                    <a:moveTo>
                      <a:pt x="267" y="88"/>
                    </a:moveTo>
                    <a:lnTo>
                      <a:pt x="381" y="0"/>
                    </a:lnTo>
                    <a:lnTo>
                      <a:pt x="381" y="139"/>
                    </a:lnTo>
                    <a:lnTo>
                      <a:pt x="473" y="118"/>
                    </a:lnTo>
                    <a:lnTo>
                      <a:pt x="352" y="246"/>
                    </a:lnTo>
                    <a:lnTo>
                      <a:pt x="454" y="385"/>
                    </a:lnTo>
                    <a:lnTo>
                      <a:pt x="286" y="347"/>
                    </a:lnTo>
                    <a:lnTo>
                      <a:pt x="267" y="501"/>
                    </a:lnTo>
                    <a:lnTo>
                      <a:pt x="194" y="399"/>
                    </a:lnTo>
                    <a:lnTo>
                      <a:pt x="128" y="451"/>
                    </a:lnTo>
                    <a:lnTo>
                      <a:pt x="128" y="392"/>
                    </a:lnTo>
                    <a:lnTo>
                      <a:pt x="0" y="387"/>
                    </a:lnTo>
                    <a:lnTo>
                      <a:pt x="78" y="302"/>
                    </a:lnTo>
                    <a:lnTo>
                      <a:pt x="24" y="272"/>
                    </a:lnTo>
                    <a:lnTo>
                      <a:pt x="71" y="220"/>
                    </a:lnTo>
                    <a:lnTo>
                      <a:pt x="0" y="132"/>
                    </a:lnTo>
                    <a:lnTo>
                      <a:pt x="144" y="132"/>
                    </a:lnTo>
                    <a:lnTo>
                      <a:pt x="208" y="0"/>
                    </a:lnTo>
                    <a:lnTo>
                      <a:pt x="267" y="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6" name="Straight Connector 5"/>
          <p:cNvCxnSpPr/>
          <p:nvPr/>
        </p:nvCxnSpPr>
        <p:spPr>
          <a:xfrm>
            <a:off x="3686121" y="3414669"/>
            <a:ext cx="1987658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77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0.22778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77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18 3.33333E-6 L 1.11111E-6 3.33333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13333" decel="8666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0139 0 L 1.11111E-6 0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10000" decel="9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66667E-6 1.48148E-6 L 0.18229 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Problem #3: hotfixes, merge, risk, </a:t>
            </a:r>
            <a:r>
              <a:rPr lang="en-AU" dirty="0" smtClean="0">
                <a:solidFill>
                  <a:schemeClr val="bg1"/>
                </a:solidFill>
              </a:rPr>
              <a:t>waste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740149" y="1757591"/>
            <a:ext cx="2205396" cy="3680763"/>
            <a:chOff x="740149" y="1757591"/>
            <a:chExt cx="2205396" cy="3680763"/>
          </a:xfrm>
        </p:grpSpPr>
        <p:grpSp>
          <p:nvGrpSpPr>
            <p:cNvPr id="222" name="Group 221"/>
            <p:cNvGrpSpPr/>
            <p:nvPr/>
          </p:nvGrpSpPr>
          <p:grpSpPr>
            <a:xfrm>
              <a:off x="740149" y="1757591"/>
              <a:ext cx="2205396" cy="2400258"/>
              <a:chOff x="-8448306" y="2217632"/>
              <a:chExt cx="2205396" cy="240025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-8448306" y="2217632"/>
                <a:ext cx="468885" cy="2400258"/>
                <a:chOff x="657594" y="2217632"/>
                <a:chExt cx="468885" cy="2400258"/>
              </a:xfrm>
            </p:grpSpPr>
            <p:sp>
              <p:nvSpPr>
                <p:cNvPr id="240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3" name="Freeform 18"/>
                <p:cNvSpPr>
                  <a:spLocks noEditPoints="1"/>
                </p:cNvSpPr>
                <p:nvPr/>
              </p:nvSpPr>
              <p:spPr bwMode="auto">
                <a:xfrm>
                  <a:off x="657594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-7869469" y="2217632"/>
                <a:ext cx="468885" cy="2400258"/>
                <a:chOff x="1189969" y="2217632"/>
                <a:chExt cx="468885" cy="2400258"/>
              </a:xfrm>
            </p:grpSpPr>
            <p:sp>
              <p:nvSpPr>
                <p:cNvPr id="236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7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8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Freeform 18"/>
                <p:cNvSpPr>
                  <a:spLocks noEditPoints="1"/>
                </p:cNvSpPr>
                <p:nvPr/>
              </p:nvSpPr>
              <p:spPr bwMode="auto">
                <a:xfrm>
                  <a:off x="1189969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-7290632" y="2217632"/>
                <a:ext cx="468885" cy="2400258"/>
                <a:chOff x="1722344" y="2217632"/>
                <a:chExt cx="468885" cy="2400258"/>
              </a:xfrm>
            </p:grpSpPr>
            <p:sp>
              <p:nvSpPr>
                <p:cNvPr id="232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4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" name="Freeform 18"/>
                <p:cNvSpPr>
                  <a:spLocks noEditPoints="1"/>
                </p:cNvSpPr>
                <p:nvPr/>
              </p:nvSpPr>
              <p:spPr bwMode="auto">
                <a:xfrm>
                  <a:off x="1722344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7" name="Group 226"/>
              <p:cNvGrpSpPr/>
              <p:nvPr/>
            </p:nvGrpSpPr>
            <p:grpSpPr>
              <a:xfrm>
                <a:off x="-6711795" y="2217632"/>
                <a:ext cx="468885" cy="2400258"/>
                <a:chOff x="2394105" y="2217632"/>
                <a:chExt cx="468885" cy="2400258"/>
              </a:xfrm>
            </p:grpSpPr>
            <p:sp>
              <p:nvSpPr>
                <p:cNvPr id="228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221763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9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284695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0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3476282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1" name="Freeform 18"/>
                <p:cNvSpPr>
                  <a:spLocks noEditPoints="1"/>
                </p:cNvSpPr>
                <p:nvPr/>
              </p:nvSpPr>
              <p:spPr bwMode="auto">
                <a:xfrm>
                  <a:off x="2394105" y="4105607"/>
                  <a:ext cx="468885" cy="512283"/>
                </a:xfrm>
                <a:custGeom>
                  <a:avLst/>
                  <a:gdLst>
                    <a:gd name="T0" fmla="*/ 100 w 233"/>
                    <a:gd name="T1" fmla="*/ 249 h 255"/>
                    <a:gd name="T2" fmla="*/ 96 w 233"/>
                    <a:gd name="T3" fmla="*/ 245 h 255"/>
                    <a:gd name="T4" fmla="*/ 92 w 233"/>
                    <a:gd name="T5" fmla="*/ 235 h 255"/>
                    <a:gd name="T6" fmla="*/ 96 w 233"/>
                    <a:gd name="T7" fmla="*/ 224 h 255"/>
                    <a:gd name="T8" fmla="*/ 143 w 233"/>
                    <a:gd name="T9" fmla="*/ 230 h 255"/>
                    <a:gd name="T10" fmla="*/ 143 w 233"/>
                    <a:gd name="T11" fmla="*/ 239 h 255"/>
                    <a:gd name="T12" fmla="*/ 132 w 233"/>
                    <a:gd name="T13" fmla="*/ 245 h 255"/>
                    <a:gd name="T14" fmla="*/ 127 w 233"/>
                    <a:gd name="T15" fmla="*/ 255 h 255"/>
                    <a:gd name="T16" fmla="*/ 60 w 233"/>
                    <a:gd name="T17" fmla="*/ 168 h 255"/>
                    <a:gd name="T18" fmla="*/ 45 w 233"/>
                    <a:gd name="T19" fmla="*/ 197 h 255"/>
                    <a:gd name="T20" fmla="*/ 60 w 233"/>
                    <a:gd name="T21" fmla="*/ 168 h 255"/>
                    <a:gd name="T22" fmla="*/ 167 w 233"/>
                    <a:gd name="T23" fmla="*/ 174 h 255"/>
                    <a:gd name="T24" fmla="*/ 196 w 233"/>
                    <a:gd name="T25" fmla="*/ 189 h 255"/>
                    <a:gd name="T26" fmla="*/ 193 w 233"/>
                    <a:gd name="T27" fmla="*/ 121 h 255"/>
                    <a:gd name="T28" fmla="*/ 224 w 233"/>
                    <a:gd name="T29" fmla="*/ 111 h 255"/>
                    <a:gd name="T30" fmla="*/ 193 w 233"/>
                    <a:gd name="T31" fmla="*/ 121 h 255"/>
                    <a:gd name="T32" fmla="*/ 40 w 233"/>
                    <a:gd name="T33" fmla="*/ 113 h 255"/>
                    <a:gd name="T34" fmla="*/ 9 w 233"/>
                    <a:gd name="T35" fmla="*/ 123 h 255"/>
                    <a:gd name="T36" fmla="*/ 59 w 233"/>
                    <a:gd name="T37" fmla="*/ 66 h 255"/>
                    <a:gd name="T38" fmla="*/ 44 w 233"/>
                    <a:gd name="T39" fmla="*/ 37 h 255"/>
                    <a:gd name="T40" fmla="*/ 59 w 233"/>
                    <a:gd name="T41" fmla="*/ 66 h 255"/>
                    <a:gd name="T42" fmla="*/ 168 w 233"/>
                    <a:gd name="T43" fmla="*/ 59 h 255"/>
                    <a:gd name="T44" fmla="*/ 196 w 233"/>
                    <a:gd name="T45" fmla="*/ 44 h 255"/>
                    <a:gd name="T46" fmla="*/ 121 w 233"/>
                    <a:gd name="T47" fmla="*/ 40 h 255"/>
                    <a:gd name="T48" fmla="*/ 111 w 233"/>
                    <a:gd name="T49" fmla="*/ 9 h 255"/>
                    <a:gd name="T50" fmla="*/ 121 w 233"/>
                    <a:gd name="T51" fmla="*/ 40 h 255"/>
                    <a:gd name="T52" fmla="*/ 104 w 233"/>
                    <a:gd name="T53" fmla="*/ 133 h 255"/>
                    <a:gd name="T54" fmla="*/ 94 w 233"/>
                    <a:gd name="T55" fmla="*/ 106 h 255"/>
                    <a:gd name="T56" fmla="*/ 102 w 233"/>
                    <a:gd name="T57" fmla="*/ 106 h 255"/>
                    <a:gd name="T58" fmla="*/ 109 w 233"/>
                    <a:gd name="T59" fmla="*/ 129 h 255"/>
                    <a:gd name="T60" fmla="*/ 124 w 233"/>
                    <a:gd name="T61" fmla="*/ 129 h 255"/>
                    <a:gd name="T62" fmla="*/ 131 w 233"/>
                    <a:gd name="T63" fmla="*/ 106 h 255"/>
                    <a:gd name="T64" fmla="*/ 139 w 233"/>
                    <a:gd name="T65" fmla="*/ 106 h 255"/>
                    <a:gd name="T66" fmla="*/ 128 w 233"/>
                    <a:gd name="T67" fmla="*/ 133 h 255"/>
                    <a:gd name="T68" fmla="*/ 130 w 233"/>
                    <a:gd name="T69" fmla="*/ 206 h 255"/>
                    <a:gd name="T70" fmla="*/ 131 w 233"/>
                    <a:gd name="T71" fmla="*/ 203 h 255"/>
                    <a:gd name="T72" fmla="*/ 154 w 233"/>
                    <a:gd name="T73" fmla="*/ 149 h 255"/>
                    <a:gd name="T74" fmla="*/ 150 w 233"/>
                    <a:gd name="T75" fmla="*/ 81 h 255"/>
                    <a:gd name="T76" fmla="*/ 78 w 233"/>
                    <a:gd name="T77" fmla="*/ 149 h 255"/>
                    <a:gd name="T78" fmla="*/ 101 w 233"/>
                    <a:gd name="T79" fmla="*/ 203 h 255"/>
                    <a:gd name="T80" fmla="*/ 103 w 233"/>
                    <a:gd name="T81" fmla="*/ 206 h 255"/>
                    <a:gd name="T82" fmla="*/ 119 w 233"/>
                    <a:gd name="T83" fmla="*/ 206 h 255"/>
                    <a:gd name="T84" fmla="*/ 116 w 233"/>
                    <a:gd name="T85" fmla="*/ 134 h 255"/>
                    <a:gd name="T86" fmla="*/ 113 w 233"/>
                    <a:gd name="T87" fmla="*/ 206 h 255"/>
                    <a:gd name="T88" fmla="*/ 104 w 233"/>
                    <a:gd name="T89" fmla="*/ 128 h 255"/>
                    <a:gd name="T90" fmla="*/ 100 w 233"/>
                    <a:gd name="T91" fmla="*/ 110 h 255"/>
                    <a:gd name="T92" fmla="*/ 96 w 233"/>
                    <a:gd name="T93" fmla="*/ 111 h 255"/>
                    <a:gd name="T94" fmla="*/ 104 w 233"/>
                    <a:gd name="T95" fmla="*/ 128 h 255"/>
                    <a:gd name="T96" fmla="*/ 140 w 233"/>
                    <a:gd name="T97" fmla="*/ 115 h 255"/>
                    <a:gd name="T98" fmla="*/ 135 w 233"/>
                    <a:gd name="T99" fmla="*/ 110 h 255"/>
                    <a:gd name="T100" fmla="*/ 129 w 233"/>
                    <a:gd name="T101" fmla="*/ 115 h 255"/>
                    <a:gd name="T102" fmla="*/ 137 w 233"/>
                    <a:gd name="T103" fmla="*/ 218 h 255"/>
                    <a:gd name="T104" fmla="*/ 90 w 233"/>
                    <a:gd name="T105" fmla="*/ 212 h 255"/>
                    <a:gd name="T106" fmla="*/ 159 w 233"/>
                    <a:gd name="T107" fmla="*/ 73 h 255"/>
                    <a:gd name="T108" fmla="*/ 143 w 233"/>
                    <a:gd name="T109" fmla="*/ 21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3" h="255">
                      <a:moveTo>
                        <a:pt x="106" y="255"/>
                      </a:moveTo>
                      <a:cubicBezTo>
                        <a:pt x="103" y="255"/>
                        <a:pt x="100" y="252"/>
                        <a:pt x="100" y="249"/>
                      </a:cubicBezTo>
                      <a:cubicBezTo>
                        <a:pt x="100" y="247"/>
                        <a:pt x="100" y="246"/>
                        <a:pt x="101" y="245"/>
                      </a:cubicBezTo>
                      <a:cubicBezTo>
                        <a:pt x="96" y="245"/>
                        <a:pt x="96" y="245"/>
                        <a:pt x="96" y="245"/>
                      </a:cubicBezTo>
                      <a:cubicBezTo>
                        <a:pt x="93" y="245"/>
                        <a:pt x="90" y="243"/>
                        <a:pt x="90" y="239"/>
                      </a:cubicBezTo>
                      <a:cubicBezTo>
                        <a:pt x="90" y="238"/>
                        <a:pt x="91" y="236"/>
                        <a:pt x="92" y="235"/>
                      </a:cubicBezTo>
                      <a:cubicBezTo>
                        <a:pt x="91" y="234"/>
                        <a:pt x="90" y="232"/>
                        <a:pt x="90" y="230"/>
                      </a:cubicBezTo>
                      <a:cubicBezTo>
                        <a:pt x="90" y="227"/>
                        <a:pt x="93" y="224"/>
                        <a:pt x="96" y="224"/>
                      </a:cubicBezTo>
                      <a:cubicBezTo>
                        <a:pt x="137" y="224"/>
                        <a:pt x="137" y="224"/>
                        <a:pt x="137" y="224"/>
                      </a:cubicBezTo>
                      <a:cubicBezTo>
                        <a:pt x="140" y="224"/>
                        <a:pt x="143" y="227"/>
                        <a:pt x="143" y="230"/>
                      </a:cubicBezTo>
                      <a:cubicBezTo>
                        <a:pt x="143" y="232"/>
                        <a:pt x="142" y="234"/>
                        <a:pt x="141" y="235"/>
                      </a:cubicBezTo>
                      <a:cubicBezTo>
                        <a:pt x="142" y="236"/>
                        <a:pt x="143" y="238"/>
                        <a:pt x="143" y="239"/>
                      </a:cubicBezTo>
                      <a:cubicBezTo>
                        <a:pt x="143" y="243"/>
                        <a:pt x="140" y="245"/>
                        <a:pt x="137" y="245"/>
                      </a:cubicBezTo>
                      <a:cubicBezTo>
                        <a:pt x="132" y="245"/>
                        <a:pt x="132" y="245"/>
                        <a:pt x="132" y="245"/>
                      </a:cubicBezTo>
                      <a:cubicBezTo>
                        <a:pt x="132" y="246"/>
                        <a:pt x="133" y="247"/>
                        <a:pt x="133" y="249"/>
                      </a:cubicBezTo>
                      <a:cubicBezTo>
                        <a:pt x="133" y="252"/>
                        <a:pt x="130" y="255"/>
                        <a:pt x="127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close/>
                      <a:moveTo>
                        <a:pt x="60" y="168"/>
                      </a:moveTo>
                      <a:cubicBezTo>
                        <a:pt x="65" y="164"/>
                        <a:pt x="70" y="169"/>
                        <a:pt x="65" y="174"/>
                      </a:cubicBezTo>
                      <a:cubicBezTo>
                        <a:pt x="45" y="197"/>
                        <a:pt x="45" y="197"/>
                        <a:pt x="45" y="197"/>
                      </a:cubicBezTo>
                      <a:cubicBezTo>
                        <a:pt x="39" y="203"/>
                        <a:pt x="30" y="195"/>
                        <a:pt x="37" y="189"/>
                      </a:cubicBezTo>
                      <a:cubicBezTo>
                        <a:pt x="60" y="168"/>
                        <a:pt x="60" y="168"/>
                        <a:pt x="60" y="168"/>
                      </a:cubicBezTo>
                      <a:close/>
                      <a:moveTo>
                        <a:pt x="173" y="168"/>
                      </a:moveTo>
                      <a:cubicBezTo>
                        <a:pt x="168" y="164"/>
                        <a:pt x="163" y="169"/>
                        <a:pt x="167" y="174"/>
                      </a:cubicBezTo>
                      <a:cubicBezTo>
                        <a:pt x="188" y="197"/>
                        <a:pt x="188" y="197"/>
                        <a:pt x="188" y="197"/>
                      </a:cubicBezTo>
                      <a:cubicBezTo>
                        <a:pt x="194" y="203"/>
                        <a:pt x="203" y="195"/>
                        <a:pt x="196" y="189"/>
                      </a:cubicBezTo>
                      <a:cubicBezTo>
                        <a:pt x="173" y="168"/>
                        <a:pt x="173" y="168"/>
                        <a:pt x="173" y="168"/>
                      </a:cubicBezTo>
                      <a:close/>
                      <a:moveTo>
                        <a:pt x="193" y="121"/>
                      </a:moveTo>
                      <a:cubicBezTo>
                        <a:pt x="186" y="121"/>
                        <a:pt x="186" y="114"/>
                        <a:pt x="193" y="113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33" y="111"/>
                        <a:pt x="233" y="123"/>
                        <a:pt x="224" y="123"/>
                      </a:cubicBezTo>
                      <a:cubicBezTo>
                        <a:pt x="193" y="121"/>
                        <a:pt x="193" y="121"/>
                        <a:pt x="193" y="121"/>
                      </a:cubicBezTo>
                      <a:close/>
                      <a:moveTo>
                        <a:pt x="40" y="121"/>
                      </a:moveTo>
                      <a:cubicBezTo>
                        <a:pt x="46" y="121"/>
                        <a:pt x="46" y="114"/>
                        <a:pt x="40" y="113"/>
                      </a:cubicBezTo>
                      <a:cubicBezTo>
                        <a:pt x="9" y="111"/>
                        <a:pt x="9" y="111"/>
                        <a:pt x="9" y="111"/>
                      </a:cubicBezTo>
                      <a:cubicBezTo>
                        <a:pt x="0" y="111"/>
                        <a:pt x="0" y="123"/>
                        <a:pt x="9" y="123"/>
                      </a:cubicBezTo>
                      <a:cubicBezTo>
                        <a:pt x="40" y="121"/>
                        <a:pt x="40" y="121"/>
                        <a:pt x="40" y="121"/>
                      </a:cubicBezTo>
                      <a:close/>
                      <a:moveTo>
                        <a:pt x="59" y="66"/>
                      </a:moveTo>
                      <a:cubicBezTo>
                        <a:pt x="64" y="70"/>
                        <a:pt x="69" y="65"/>
                        <a:pt x="65" y="60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38" y="30"/>
                        <a:pt x="29" y="39"/>
                        <a:pt x="36" y="45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lose/>
                      <a:moveTo>
                        <a:pt x="173" y="65"/>
                      </a:moveTo>
                      <a:cubicBezTo>
                        <a:pt x="168" y="69"/>
                        <a:pt x="163" y="64"/>
                        <a:pt x="168" y="59"/>
                      </a:cubicBezTo>
                      <a:cubicBezTo>
                        <a:pt x="188" y="36"/>
                        <a:pt x="188" y="36"/>
                        <a:pt x="188" y="36"/>
                      </a:cubicBezTo>
                      <a:cubicBezTo>
                        <a:pt x="194" y="30"/>
                        <a:pt x="203" y="39"/>
                        <a:pt x="196" y="44"/>
                      </a:cubicBezTo>
                      <a:cubicBezTo>
                        <a:pt x="173" y="65"/>
                        <a:pt x="173" y="65"/>
                        <a:pt x="173" y="65"/>
                      </a:cubicBezTo>
                      <a:close/>
                      <a:moveTo>
                        <a:pt x="121" y="40"/>
                      </a:moveTo>
                      <a:cubicBezTo>
                        <a:pt x="120" y="46"/>
                        <a:pt x="113" y="46"/>
                        <a:pt x="113" y="40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11" y="0"/>
                        <a:pt x="123" y="0"/>
                        <a:pt x="123" y="9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lose/>
                      <a:moveTo>
                        <a:pt x="109" y="206"/>
                      </a:moveTo>
                      <a:cubicBezTo>
                        <a:pt x="104" y="133"/>
                        <a:pt x="104" y="133"/>
                        <a:pt x="104" y="133"/>
                      </a:cubicBezTo>
                      <a:cubicBezTo>
                        <a:pt x="95" y="130"/>
                        <a:pt x="88" y="124"/>
                        <a:pt x="88" y="115"/>
                      </a:cubicBezTo>
                      <a:cubicBezTo>
                        <a:pt x="88" y="111"/>
                        <a:pt x="90" y="108"/>
                        <a:pt x="94" y="106"/>
                      </a:cubicBezTo>
                      <a:cubicBezTo>
                        <a:pt x="95" y="106"/>
                        <a:pt x="96" y="105"/>
                        <a:pt x="98" y="105"/>
                      </a:cubicBezTo>
                      <a:cubicBezTo>
                        <a:pt x="99" y="105"/>
                        <a:pt x="101" y="106"/>
                        <a:pt x="102" y="106"/>
                      </a:cubicBezTo>
                      <a:cubicBezTo>
                        <a:pt x="105" y="107"/>
                        <a:pt x="108" y="110"/>
                        <a:pt x="108" y="115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11" y="129"/>
                        <a:pt x="114" y="130"/>
                        <a:pt x="116" y="130"/>
                      </a:cubicBezTo>
                      <a:cubicBezTo>
                        <a:pt x="119" y="130"/>
                        <a:pt x="121" y="129"/>
                        <a:pt x="124" y="129"/>
                      </a:cubicBezTo>
                      <a:cubicBezTo>
                        <a:pt x="125" y="115"/>
                        <a:pt x="125" y="115"/>
                        <a:pt x="125" y="115"/>
                      </a:cubicBezTo>
                      <a:cubicBezTo>
                        <a:pt x="125" y="110"/>
                        <a:pt x="128" y="107"/>
                        <a:pt x="131" y="106"/>
                      </a:cubicBezTo>
                      <a:cubicBezTo>
                        <a:pt x="132" y="106"/>
                        <a:pt x="134" y="105"/>
                        <a:pt x="135" y="105"/>
                      </a:cubicBezTo>
                      <a:cubicBezTo>
                        <a:pt x="136" y="105"/>
                        <a:pt x="138" y="106"/>
                        <a:pt x="139" y="106"/>
                      </a:cubicBezTo>
                      <a:cubicBezTo>
                        <a:pt x="142" y="108"/>
                        <a:pt x="145" y="111"/>
                        <a:pt x="145" y="115"/>
                      </a:cubicBezTo>
                      <a:cubicBezTo>
                        <a:pt x="145" y="124"/>
                        <a:pt x="138" y="130"/>
                        <a:pt x="128" y="133"/>
                      </a:cubicBezTo>
                      <a:cubicBezTo>
                        <a:pt x="124" y="206"/>
                        <a:pt x="124" y="206"/>
                        <a:pt x="124" y="206"/>
                      </a:cubicBezTo>
                      <a:cubicBezTo>
                        <a:pt x="130" y="206"/>
                        <a:pt x="130" y="206"/>
                        <a:pt x="130" y="206"/>
                      </a:cubicBezTo>
                      <a:cubicBezTo>
                        <a:pt x="130" y="206"/>
                        <a:pt x="131" y="205"/>
                        <a:pt x="131" y="205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2" y="191"/>
                        <a:pt x="135" y="182"/>
                        <a:pt x="140" y="172"/>
                      </a:cubicBezTo>
                      <a:cubicBezTo>
                        <a:pt x="145" y="164"/>
                        <a:pt x="150" y="156"/>
                        <a:pt x="154" y="149"/>
                      </a:cubicBezTo>
                      <a:cubicBezTo>
                        <a:pt x="161" y="138"/>
                        <a:pt x="164" y="128"/>
                        <a:pt x="164" y="115"/>
                      </a:cubicBezTo>
                      <a:cubicBezTo>
                        <a:pt x="164" y="103"/>
                        <a:pt x="159" y="90"/>
                        <a:pt x="150" y="81"/>
                      </a:cubicBezTo>
                      <a:cubicBezTo>
                        <a:pt x="120" y="51"/>
                        <a:pt x="68" y="73"/>
                        <a:pt x="68" y="115"/>
                      </a:cubicBezTo>
                      <a:cubicBezTo>
                        <a:pt x="68" y="128"/>
                        <a:pt x="72" y="138"/>
                        <a:pt x="78" y="149"/>
                      </a:cubicBezTo>
                      <a:cubicBezTo>
                        <a:pt x="83" y="156"/>
                        <a:pt x="88" y="164"/>
                        <a:pt x="92" y="172"/>
                      </a:cubicBezTo>
                      <a:cubicBezTo>
                        <a:pt x="98" y="182"/>
                        <a:pt x="101" y="191"/>
                        <a:pt x="101" y="203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6"/>
                        <a:pt x="103" y="206"/>
                      </a:cubicBezTo>
                      <a:cubicBezTo>
                        <a:pt x="109" y="206"/>
                        <a:pt x="109" y="206"/>
                        <a:pt x="109" y="206"/>
                      </a:cubicBezTo>
                      <a:close/>
                      <a:moveTo>
                        <a:pt x="119" y="206"/>
                      </a:move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1" y="134"/>
                        <a:pt x="119" y="134"/>
                        <a:pt x="116" y="134"/>
                      </a:cubicBezTo>
                      <a:cubicBezTo>
                        <a:pt x="114" y="134"/>
                        <a:pt x="111" y="134"/>
                        <a:pt x="109" y="134"/>
                      </a:cubicBezTo>
                      <a:cubicBezTo>
                        <a:pt x="113" y="206"/>
                        <a:pt x="113" y="206"/>
                        <a:pt x="113" y="206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lose/>
                      <a:moveTo>
                        <a:pt x="104" y="128"/>
                      </a:moveTo>
                      <a:cubicBezTo>
                        <a:pt x="103" y="115"/>
                        <a:pt x="103" y="115"/>
                        <a:pt x="103" y="115"/>
                      </a:cubicBezTo>
                      <a:cubicBezTo>
                        <a:pt x="103" y="113"/>
                        <a:pt x="102" y="111"/>
                        <a:pt x="100" y="110"/>
                      </a:cubicBezTo>
                      <a:cubicBezTo>
                        <a:pt x="99" y="110"/>
                        <a:pt x="99" y="110"/>
                        <a:pt x="98" y="110"/>
                      </a:cubicBezTo>
                      <a:cubicBezTo>
                        <a:pt x="97" y="110"/>
                        <a:pt x="96" y="110"/>
                        <a:pt x="96" y="111"/>
                      </a:cubicBezTo>
                      <a:cubicBezTo>
                        <a:pt x="94" y="111"/>
                        <a:pt x="93" y="113"/>
                        <a:pt x="93" y="115"/>
                      </a:cubicBezTo>
                      <a:cubicBezTo>
                        <a:pt x="93" y="121"/>
                        <a:pt x="98" y="125"/>
                        <a:pt x="104" y="128"/>
                      </a:cubicBezTo>
                      <a:close/>
                      <a:moveTo>
                        <a:pt x="129" y="128"/>
                      </a:moveTo>
                      <a:cubicBezTo>
                        <a:pt x="135" y="125"/>
                        <a:pt x="140" y="121"/>
                        <a:pt x="140" y="115"/>
                      </a:cubicBezTo>
                      <a:cubicBezTo>
                        <a:pt x="140" y="113"/>
                        <a:pt x="139" y="111"/>
                        <a:pt x="137" y="111"/>
                      </a:cubicBezTo>
                      <a:cubicBezTo>
                        <a:pt x="136" y="110"/>
                        <a:pt x="136" y="110"/>
                        <a:pt x="135" y="110"/>
                      </a:cubicBezTo>
                      <a:cubicBezTo>
                        <a:pt x="134" y="110"/>
                        <a:pt x="133" y="110"/>
                        <a:pt x="133" y="110"/>
                      </a:cubicBezTo>
                      <a:cubicBezTo>
                        <a:pt x="131" y="111"/>
                        <a:pt x="130" y="113"/>
                        <a:pt x="129" y="115"/>
                      </a:cubicBezTo>
                      <a:cubicBezTo>
                        <a:pt x="129" y="128"/>
                        <a:pt x="129" y="128"/>
                        <a:pt x="129" y="128"/>
                      </a:cubicBezTo>
                      <a:close/>
                      <a:moveTo>
                        <a:pt x="137" y="218"/>
                      </a:moveTo>
                      <a:cubicBezTo>
                        <a:pt x="96" y="218"/>
                        <a:pt x="96" y="218"/>
                        <a:pt x="96" y="218"/>
                      </a:cubicBezTo>
                      <a:cubicBezTo>
                        <a:pt x="93" y="218"/>
                        <a:pt x="90" y="215"/>
                        <a:pt x="90" y="212"/>
                      </a:cubicBezTo>
                      <a:cubicBezTo>
                        <a:pt x="90" y="166"/>
                        <a:pt x="57" y="159"/>
                        <a:pt x="57" y="115"/>
                      </a:cubicBezTo>
                      <a:cubicBezTo>
                        <a:pt x="57" y="62"/>
                        <a:pt x="121" y="36"/>
                        <a:pt x="159" y="73"/>
                      </a:cubicBezTo>
                      <a:cubicBezTo>
                        <a:pt x="169" y="84"/>
                        <a:pt x="176" y="99"/>
                        <a:pt x="176" y="115"/>
                      </a:cubicBezTo>
                      <a:cubicBezTo>
                        <a:pt x="176" y="159"/>
                        <a:pt x="143" y="166"/>
                        <a:pt x="143" y="212"/>
                      </a:cubicBezTo>
                      <a:cubicBezTo>
                        <a:pt x="143" y="215"/>
                        <a:pt x="140" y="218"/>
                        <a:pt x="137" y="2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23" name="Title 3"/>
            <p:cNvSpPr txBox="1">
              <a:spLocks/>
            </p:cNvSpPr>
            <p:nvPr/>
          </p:nvSpPr>
          <p:spPr>
            <a:xfrm>
              <a:off x="1037324" y="4730142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3200" b="1">
                  <a:solidFill>
                    <a:srgbClr val="FFFFFF"/>
                  </a:solidFill>
                  <a:cs typeface="MV Boli" panose="02000500030200090000" pitchFamily="2" charset="0"/>
                </a:rPr>
                <a:t>Idea</a:t>
              </a:r>
              <a:r>
                <a:rPr lang="en-GB" sz="3200" b="1">
                  <a:solidFill>
                    <a:srgbClr val="FF9900"/>
                  </a:solidFill>
                  <a:cs typeface="MV Boli" panose="02000500030200090000" pitchFamily="2" charset="0"/>
                </a:rPr>
                <a:t>s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555873" y="1756218"/>
            <a:ext cx="1843166" cy="3682136"/>
            <a:chOff x="6555873" y="1756218"/>
            <a:chExt cx="1843166" cy="3682136"/>
          </a:xfrm>
        </p:grpSpPr>
        <p:grpSp>
          <p:nvGrpSpPr>
            <p:cNvPr id="245" name="Group 244"/>
            <p:cNvGrpSpPr/>
            <p:nvPr/>
          </p:nvGrpSpPr>
          <p:grpSpPr>
            <a:xfrm>
              <a:off x="6555873" y="1756218"/>
              <a:ext cx="1843166" cy="2400258"/>
              <a:chOff x="-2535440" y="2217632"/>
              <a:chExt cx="1843166" cy="2400258"/>
            </a:xfrm>
          </p:grpSpPr>
          <p:grpSp>
            <p:nvGrpSpPr>
              <p:cNvPr id="247" name="Group 246"/>
              <p:cNvGrpSpPr/>
              <p:nvPr/>
            </p:nvGrpSpPr>
            <p:grpSpPr>
              <a:xfrm>
                <a:off x="-2535440" y="2217632"/>
                <a:ext cx="298604" cy="2400258"/>
                <a:chOff x="6682902" y="2217632"/>
                <a:chExt cx="298604" cy="2400258"/>
              </a:xfrm>
            </p:grpSpPr>
            <p:grpSp>
              <p:nvGrpSpPr>
                <p:cNvPr id="334" name="Group 333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221763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5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9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0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1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35" name="Group 334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285715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50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1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2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4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5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36" name="Group 335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349667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44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7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9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37" name="Group 336"/>
                <p:cNvGrpSpPr>
                  <a:grpSpLocks noChangeAspect="1"/>
                </p:cNvGrpSpPr>
                <p:nvPr/>
              </p:nvGrpSpPr>
              <p:grpSpPr bwMode="auto">
                <a:xfrm>
                  <a:off x="6682902" y="4136191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38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9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0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1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2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3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8" name="Group 247"/>
              <p:cNvGrpSpPr/>
              <p:nvPr/>
            </p:nvGrpSpPr>
            <p:grpSpPr>
              <a:xfrm>
                <a:off x="-2020586" y="2217632"/>
                <a:ext cx="298604" cy="2400258"/>
                <a:chOff x="7165987" y="2217632"/>
                <a:chExt cx="298604" cy="2400258"/>
              </a:xfrm>
            </p:grpSpPr>
            <p:grpSp>
              <p:nvGrpSpPr>
                <p:cNvPr id="306" name="Group 305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221763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28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9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0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1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2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3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07" name="Group 306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285715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22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3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4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5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6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7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08" name="Group 307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349667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1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9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0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21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09" name="Group 308"/>
                <p:cNvGrpSpPr>
                  <a:grpSpLocks noChangeAspect="1"/>
                </p:cNvGrpSpPr>
                <p:nvPr/>
              </p:nvGrpSpPr>
              <p:grpSpPr bwMode="auto">
                <a:xfrm>
                  <a:off x="7165987" y="4136191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10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1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2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4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5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9" name="Group 248"/>
              <p:cNvGrpSpPr/>
              <p:nvPr/>
            </p:nvGrpSpPr>
            <p:grpSpPr>
              <a:xfrm>
                <a:off x="-1505732" y="2217632"/>
                <a:ext cx="298604" cy="2400258"/>
                <a:chOff x="7649072" y="2217632"/>
                <a:chExt cx="298604" cy="2400258"/>
              </a:xfrm>
            </p:grpSpPr>
            <p:grpSp>
              <p:nvGrpSpPr>
                <p:cNvPr id="278" name="Group 277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221763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300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1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2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4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5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79" name="Group 278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285715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294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6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7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9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80" name="Group 279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3496672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288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9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0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1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2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3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81" name="Group 280"/>
                <p:cNvGrpSpPr>
                  <a:grpSpLocks noChangeAspect="1"/>
                </p:cNvGrpSpPr>
                <p:nvPr/>
              </p:nvGrpSpPr>
              <p:grpSpPr bwMode="auto">
                <a:xfrm>
                  <a:off x="7649072" y="4136191"/>
                  <a:ext cx="298604" cy="481699"/>
                  <a:chOff x="6599" y="1623"/>
                  <a:chExt cx="486" cy="784"/>
                </a:xfrm>
                <a:solidFill>
                  <a:schemeClr val="accent4"/>
                </a:solidFill>
              </p:grpSpPr>
              <p:sp>
                <p:nvSpPr>
                  <p:cNvPr id="282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606" y="2244"/>
                    <a:ext cx="470" cy="163"/>
                  </a:xfrm>
                  <a:custGeom>
                    <a:avLst/>
                    <a:gdLst>
                      <a:gd name="T0" fmla="*/ 199 w 199"/>
                      <a:gd name="T1" fmla="*/ 7 h 69"/>
                      <a:gd name="T2" fmla="*/ 104 w 199"/>
                      <a:gd name="T3" fmla="*/ 32 h 69"/>
                      <a:gd name="T4" fmla="*/ 1 w 199"/>
                      <a:gd name="T5" fmla="*/ 0 h 69"/>
                      <a:gd name="T6" fmla="*/ 0 w 199"/>
                      <a:gd name="T7" fmla="*/ 6 h 69"/>
                      <a:gd name="T8" fmla="*/ 0 w 199"/>
                      <a:gd name="T9" fmla="*/ 7 h 69"/>
                      <a:gd name="T10" fmla="*/ 0 w 199"/>
                      <a:gd name="T11" fmla="*/ 9 h 69"/>
                      <a:gd name="T12" fmla="*/ 0 w 199"/>
                      <a:gd name="T13" fmla="*/ 30 h 69"/>
                      <a:gd name="T14" fmla="*/ 101 w 199"/>
                      <a:gd name="T15" fmla="*/ 69 h 69"/>
                      <a:gd name="T16" fmla="*/ 199 w 199"/>
                      <a:gd name="T17" fmla="*/ 30 h 69"/>
                      <a:gd name="T18" fmla="*/ 199 w 199"/>
                      <a:gd name="T19" fmla="*/ 9 h 69"/>
                      <a:gd name="T20" fmla="*/ 199 w 199"/>
                      <a:gd name="T21" fmla="*/ 7 h 69"/>
                      <a:gd name="T22" fmla="*/ 199 w 199"/>
                      <a:gd name="T23" fmla="*/ 7 h 69"/>
                      <a:gd name="T24" fmla="*/ 17 w 199"/>
                      <a:gd name="T25" fmla="*/ 44 h 69"/>
                      <a:gd name="T26" fmla="*/ 11 w 199"/>
                      <a:gd name="T27" fmla="*/ 40 h 69"/>
                      <a:gd name="T28" fmla="*/ 11 w 199"/>
                      <a:gd name="T29" fmla="*/ 24 h 69"/>
                      <a:gd name="T30" fmla="*/ 17 w 199"/>
                      <a:gd name="T31" fmla="*/ 28 h 69"/>
                      <a:gd name="T32" fmla="*/ 17 w 199"/>
                      <a:gd name="T33" fmla="*/ 44 h 69"/>
                      <a:gd name="T34" fmla="*/ 35 w 199"/>
                      <a:gd name="T35" fmla="*/ 52 h 69"/>
                      <a:gd name="T36" fmla="*/ 25 w 199"/>
                      <a:gd name="T37" fmla="*/ 49 h 69"/>
                      <a:gd name="T38" fmla="*/ 25 w 199"/>
                      <a:gd name="T39" fmla="*/ 33 h 69"/>
                      <a:gd name="T40" fmla="*/ 35 w 199"/>
                      <a:gd name="T41" fmla="*/ 36 h 69"/>
                      <a:gd name="T42" fmla="*/ 35 w 199"/>
                      <a:gd name="T43" fmla="*/ 52 h 69"/>
                      <a:gd name="T44" fmla="*/ 55 w 199"/>
                      <a:gd name="T45" fmla="*/ 58 h 69"/>
                      <a:gd name="T46" fmla="*/ 46 w 199"/>
                      <a:gd name="T47" fmla="*/ 56 h 69"/>
                      <a:gd name="T48" fmla="*/ 46 w 199"/>
                      <a:gd name="T49" fmla="*/ 40 h 69"/>
                      <a:gd name="T50" fmla="*/ 55 w 199"/>
                      <a:gd name="T51" fmla="*/ 42 h 69"/>
                      <a:gd name="T52" fmla="*/ 55 w 199"/>
                      <a:gd name="T53" fmla="*/ 58 h 69"/>
                      <a:gd name="T54" fmla="*/ 81 w 199"/>
                      <a:gd name="T55" fmla="*/ 62 h 69"/>
                      <a:gd name="T56" fmla="*/ 68 w 199"/>
                      <a:gd name="T57" fmla="*/ 61 h 69"/>
                      <a:gd name="T58" fmla="*/ 68 w 199"/>
                      <a:gd name="T59" fmla="*/ 45 h 69"/>
                      <a:gd name="T60" fmla="*/ 81 w 199"/>
                      <a:gd name="T61" fmla="*/ 46 h 69"/>
                      <a:gd name="T62" fmla="*/ 81 w 199"/>
                      <a:gd name="T63" fmla="*/ 62 h 69"/>
                      <a:gd name="T64" fmla="*/ 176 w 199"/>
                      <a:gd name="T65" fmla="*/ 47 h 69"/>
                      <a:gd name="T66" fmla="*/ 167 w 199"/>
                      <a:gd name="T67" fmla="*/ 51 h 69"/>
                      <a:gd name="T68" fmla="*/ 167 w 199"/>
                      <a:gd name="T69" fmla="*/ 35 h 69"/>
                      <a:gd name="T70" fmla="*/ 176 w 199"/>
                      <a:gd name="T71" fmla="*/ 31 h 69"/>
                      <a:gd name="T72" fmla="*/ 176 w 199"/>
                      <a:gd name="T73" fmla="*/ 47 h 69"/>
                      <a:gd name="T74" fmla="*/ 191 w 199"/>
                      <a:gd name="T75" fmla="*/ 37 h 69"/>
                      <a:gd name="T76" fmla="*/ 185 w 199"/>
                      <a:gd name="T77" fmla="*/ 42 h 69"/>
                      <a:gd name="T78" fmla="*/ 185 w 199"/>
                      <a:gd name="T79" fmla="*/ 27 h 69"/>
                      <a:gd name="T80" fmla="*/ 191 w 199"/>
                      <a:gd name="T81" fmla="*/ 21 h 69"/>
                      <a:gd name="T82" fmla="*/ 191 w 199"/>
                      <a:gd name="T83" fmla="*/ 3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199" y="7"/>
                        </a:move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30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lose/>
                        <a:moveTo>
                          <a:pt x="17" y="44"/>
                        </a:moveTo>
                        <a:cubicBezTo>
                          <a:pt x="15" y="43"/>
                          <a:pt x="13" y="41"/>
                          <a:pt x="11" y="40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3" y="26"/>
                          <a:pt x="15" y="27"/>
                          <a:pt x="17" y="28"/>
                        </a:cubicBezTo>
                        <a:lnTo>
                          <a:pt x="17" y="44"/>
                        </a:lnTo>
                        <a:close/>
                        <a:moveTo>
                          <a:pt x="35" y="52"/>
                        </a:moveTo>
                        <a:cubicBezTo>
                          <a:pt x="32" y="51"/>
                          <a:pt x="28" y="50"/>
                          <a:pt x="25" y="49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8" y="34"/>
                          <a:pt x="32" y="35"/>
                          <a:pt x="35" y="36"/>
                        </a:cubicBezTo>
                        <a:lnTo>
                          <a:pt x="35" y="52"/>
                        </a:lnTo>
                        <a:close/>
                        <a:moveTo>
                          <a:pt x="55" y="58"/>
                        </a:moveTo>
                        <a:cubicBezTo>
                          <a:pt x="52" y="58"/>
                          <a:pt x="49" y="57"/>
                          <a:pt x="46" y="5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9" y="41"/>
                          <a:pt x="52" y="42"/>
                          <a:pt x="55" y="42"/>
                        </a:cubicBezTo>
                        <a:lnTo>
                          <a:pt x="55" y="58"/>
                        </a:lnTo>
                        <a:close/>
                        <a:moveTo>
                          <a:pt x="81" y="62"/>
                        </a:moveTo>
                        <a:cubicBezTo>
                          <a:pt x="77" y="62"/>
                          <a:pt x="72" y="62"/>
                          <a:pt x="68" y="61"/>
                        </a:cubicBezTo>
                        <a:cubicBezTo>
                          <a:pt x="68" y="45"/>
                          <a:pt x="68" y="45"/>
                          <a:pt x="68" y="45"/>
                        </a:cubicBezTo>
                        <a:cubicBezTo>
                          <a:pt x="72" y="45"/>
                          <a:pt x="77" y="46"/>
                          <a:pt x="81" y="46"/>
                        </a:cubicBezTo>
                        <a:lnTo>
                          <a:pt x="81" y="62"/>
                        </a:lnTo>
                        <a:close/>
                        <a:moveTo>
                          <a:pt x="176" y="47"/>
                        </a:moveTo>
                        <a:cubicBezTo>
                          <a:pt x="173" y="49"/>
                          <a:pt x="170" y="50"/>
                          <a:pt x="167" y="51"/>
                        </a:cubicBezTo>
                        <a:cubicBezTo>
                          <a:pt x="167" y="35"/>
                          <a:pt x="167" y="35"/>
                          <a:pt x="167" y="35"/>
                        </a:cubicBezTo>
                        <a:cubicBezTo>
                          <a:pt x="170" y="34"/>
                          <a:pt x="173" y="33"/>
                          <a:pt x="176" y="31"/>
                        </a:cubicBezTo>
                        <a:lnTo>
                          <a:pt x="176" y="47"/>
                        </a:lnTo>
                        <a:close/>
                        <a:moveTo>
                          <a:pt x="191" y="37"/>
                        </a:moveTo>
                        <a:cubicBezTo>
                          <a:pt x="190" y="39"/>
                          <a:pt x="187" y="41"/>
                          <a:pt x="185" y="42"/>
                        </a:cubicBezTo>
                        <a:cubicBezTo>
                          <a:pt x="185" y="27"/>
                          <a:pt x="185" y="27"/>
                          <a:pt x="185" y="27"/>
                        </a:cubicBezTo>
                        <a:cubicBezTo>
                          <a:pt x="187" y="25"/>
                          <a:pt x="190" y="23"/>
                          <a:pt x="191" y="21"/>
                        </a:cubicBezTo>
                        <a:lnTo>
                          <a:pt x="191" y="3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3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6613" y="2131"/>
                    <a:ext cx="472" cy="168"/>
                  </a:xfrm>
                  <a:custGeom>
                    <a:avLst/>
                    <a:gdLst>
                      <a:gd name="T0" fmla="*/ 200 w 200"/>
                      <a:gd name="T1" fmla="*/ 8 h 71"/>
                      <a:gd name="T2" fmla="*/ 197 w 200"/>
                      <a:gd name="T3" fmla="*/ 0 h 71"/>
                      <a:gd name="T4" fmla="*/ 95 w 200"/>
                      <a:gd name="T5" fmla="*/ 34 h 71"/>
                      <a:gd name="T6" fmla="*/ 0 w 200"/>
                      <a:gd name="T7" fmla="*/ 11 h 71"/>
                      <a:gd name="T8" fmla="*/ 0 w 200"/>
                      <a:gd name="T9" fmla="*/ 32 h 71"/>
                      <a:gd name="T10" fmla="*/ 101 w 200"/>
                      <a:gd name="T11" fmla="*/ 71 h 71"/>
                      <a:gd name="T12" fmla="*/ 200 w 200"/>
                      <a:gd name="T13" fmla="*/ 32 h 71"/>
                      <a:gd name="T14" fmla="*/ 200 w 200"/>
                      <a:gd name="T15" fmla="*/ 11 h 71"/>
                      <a:gd name="T16" fmla="*/ 199 w 200"/>
                      <a:gd name="T17" fmla="*/ 10 h 71"/>
                      <a:gd name="T18" fmla="*/ 200 w 200"/>
                      <a:gd name="T19" fmla="*/ 8 h 71"/>
                      <a:gd name="T20" fmla="*/ 18 w 200"/>
                      <a:gd name="T21" fmla="*/ 47 h 71"/>
                      <a:gd name="T22" fmla="*/ 11 w 200"/>
                      <a:gd name="T23" fmla="*/ 42 h 71"/>
                      <a:gd name="T24" fmla="*/ 11 w 200"/>
                      <a:gd name="T25" fmla="*/ 26 h 71"/>
                      <a:gd name="T26" fmla="*/ 18 w 200"/>
                      <a:gd name="T27" fmla="*/ 31 h 71"/>
                      <a:gd name="T28" fmla="*/ 18 w 200"/>
                      <a:gd name="T29" fmla="*/ 47 h 71"/>
                      <a:gd name="T30" fmla="*/ 35 w 200"/>
                      <a:gd name="T31" fmla="*/ 55 h 71"/>
                      <a:gd name="T32" fmla="*/ 26 w 200"/>
                      <a:gd name="T33" fmla="*/ 51 h 71"/>
                      <a:gd name="T34" fmla="*/ 26 w 200"/>
                      <a:gd name="T35" fmla="*/ 35 h 71"/>
                      <a:gd name="T36" fmla="*/ 35 w 200"/>
                      <a:gd name="T37" fmla="*/ 39 h 71"/>
                      <a:gd name="T38" fmla="*/ 35 w 200"/>
                      <a:gd name="T39" fmla="*/ 55 h 71"/>
                      <a:gd name="T40" fmla="*/ 56 w 200"/>
                      <a:gd name="T41" fmla="*/ 61 h 71"/>
                      <a:gd name="T42" fmla="*/ 46 w 200"/>
                      <a:gd name="T43" fmla="*/ 59 h 71"/>
                      <a:gd name="T44" fmla="*/ 46 w 200"/>
                      <a:gd name="T45" fmla="*/ 43 h 71"/>
                      <a:gd name="T46" fmla="*/ 56 w 200"/>
                      <a:gd name="T47" fmla="*/ 45 h 71"/>
                      <a:gd name="T48" fmla="*/ 56 w 200"/>
                      <a:gd name="T49" fmla="*/ 61 h 71"/>
                      <a:gd name="T50" fmla="*/ 81 w 200"/>
                      <a:gd name="T51" fmla="*/ 65 h 71"/>
                      <a:gd name="T52" fmla="*/ 68 w 200"/>
                      <a:gd name="T53" fmla="*/ 63 h 71"/>
                      <a:gd name="T54" fmla="*/ 68 w 200"/>
                      <a:gd name="T55" fmla="*/ 47 h 71"/>
                      <a:gd name="T56" fmla="*/ 81 w 200"/>
                      <a:gd name="T57" fmla="*/ 48 h 71"/>
                      <a:gd name="T58" fmla="*/ 81 w 200"/>
                      <a:gd name="T59" fmla="*/ 65 h 71"/>
                      <a:gd name="T60" fmla="*/ 177 w 200"/>
                      <a:gd name="T61" fmla="*/ 50 h 71"/>
                      <a:gd name="T62" fmla="*/ 167 w 200"/>
                      <a:gd name="T63" fmla="*/ 54 h 71"/>
                      <a:gd name="T64" fmla="*/ 167 w 200"/>
                      <a:gd name="T65" fmla="*/ 38 h 71"/>
                      <a:gd name="T66" fmla="*/ 177 w 200"/>
                      <a:gd name="T67" fmla="*/ 34 h 71"/>
                      <a:gd name="T68" fmla="*/ 177 w 200"/>
                      <a:gd name="T69" fmla="*/ 50 h 71"/>
                      <a:gd name="T70" fmla="*/ 192 w 200"/>
                      <a:gd name="T71" fmla="*/ 39 h 71"/>
                      <a:gd name="T72" fmla="*/ 185 w 200"/>
                      <a:gd name="T73" fmla="*/ 45 h 71"/>
                      <a:gd name="T74" fmla="*/ 185 w 200"/>
                      <a:gd name="T75" fmla="*/ 29 h 71"/>
                      <a:gd name="T76" fmla="*/ 192 w 200"/>
                      <a:gd name="T77" fmla="*/ 24 h 71"/>
                      <a:gd name="T78" fmla="*/ 192 w 200"/>
                      <a:gd name="T79" fmla="*/ 39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0" h="71">
                        <a:moveTo>
                          <a:pt x="200" y="8"/>
                        </a:moveTo>
                        <a:cubicBezTo>
                          <a:pt x="200" y="5"/>
                          <a:pt x="199" y="2"/>
                          <a:pt x="197" y="0"/>
                        </a:cubicBezTo>
                        <a:cubicBezTo>
                          <a:pt x="184" y="23"/>
                          <a:pt x="138" y="34"/>
                          <a:pt x="95" y="34"/>
                        </a:cubicBezTo>
                        <a:cubicBezTo>
                          <a:pt x="58" y="34"/>
                          <a:pt x="20" y="26"/>
                          <a:pt x="0" y="1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54"/>
                          <a:pt x="46" y="71"/>
                          <a:pt x="101" y="71"/>
                        </a:cubicBezTo>
                        <a:cubicBezTo>
                          <a:pt x="156" y="71"/>
                          <a:pt x="199" y="54"/>
                          <a:pt x="200" y="32"/>
                        </a:cubicBezTo>
                        <a:cubicBezTo>
                          <a:pt x="200" y="11"/>
                          <a:pt x="200" y="11"/>
                          <a:pt x="200" y="11"/>
                        </a:cubicBezTo>
                        <a:cubicBezTo>
                          <a:pt x="200" y="11"/>
                          <a:pt x="199" y="10"/>
                          <a:pt x="199" y="10"/>
                        </a:cubicBezTo>
                        <a:cubicBezTo>
                          <a:pt x="199" y="9"/>
                          <a:pt x="200" y="8"/>
                          <a:pt x="200" y="8"/>
                        </a:cubicBezTo>
                        <a:close/>
                        <a:moveTo>
                          <a:pt x="18" y="47"/>
                        </a:moveTo>
                        <a:cubicBezTo>
                          <a:pt x="15" y="45"/>
                          <a:pt x="13" y="44"/>
                          <a:pt x="11" y="42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3" y="28"/>
                          <a:pt x="15" y="29"/>
                          <a:pt x="18" y="31"/>
                        </a:cubicBezTo>
                        <a:lnTo>
                          <a:pt x="18" y="47"/>
                        </a:lnTo>
                        <a:close/>
                        <a:moveTo>
                          <a:pt x="35" y="55"/>
                        </a:moveTo>
                        <a:cubicBezTo>
                          <a:pt x="32" y="54"/>
                          <a:pt x="29" y="52"/>
                          <a:pt x="26" y="51"/>
                        </a:cubicBezTo>
                        <a:cubicBezTo>
                          <a:pt x="26" y="35"/>
                          <a:pt x="26" y="35"/>
                          <a:pt x="26" y="35"/>
                        </a:cubicBezTo>
                        <a:cubicBezTo>
                          <a:pt x="29" y="36"/>
                          <a:pt x="32" y="38"/>
                          <a:pt x="35" y="39"/>
                        </a:cubicBezTo>
                        <a:lnTo>
                          <a:pt x="35" y="55"/>
                        </a:lnTo>
                        <a:close/>
                        <a:moveTo>
                          <a:pt x="56" y="61"/>
                        </a:moveTo>
                        <a:cubicBezTo>
                          <a:pt x="52" y="60"/>
                          <a:pt x="49" y="59"/>
                          <a:pt x="46" y="59"/>
                        </a:cubicBezTo>
                        <a:cubicBezTo>
                          <a:pt x="46" y="43"/>
                          <a:pt x="46" y="43"/>
                          <a:pt x="46" y="43"/>
                        </a:cubicBezTo>
                        <a:cubicBezTo>
                          <a:pt x="49" y="43"/>
                          <a:pt x="52" y="44"/>
                          <a:pt x="56" y="45"/>
                        </a:cubicBezTo>
                        <a:lnTo>
                          <a:pt x="56" y="61"/>
                        </a:lnTo>
                        <a:close/>
                        <a:moveTo>
                          <a:pt x="81" y="65"/>
                        </a:moveTo>
                        <a:cubicBezTo>
                          <a:pt x="77" y="64"/>
                          <a:pt x="72" y="64"/>
                          <a:pt x="68" y="63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2" y="48"/>
                          <a:pt x="77" y="48"/>
                          <a:pt x="81" y="48"/>
                        </a:cubicBezTo>
                        <a:lnTo>
                          <a:pt x="81" y="65"/>
                        </a:lnTo>
                        <a:close/>
                        <a:moveTo>
                          <a:pt x="177" y="50"/>
                        </a:moveTo>
                        <a:cubicBezTo>
                          <a:pt x="174" y="51"/>
                          <a:pt x="170" y="52"/>
                          <a:pt x="167" y="54"/>
                        </a:cubicBezTo>
                        <a:cubicBezTo>
                          <a:pt x="167" y="38"/>
                          <a:pt x="167" y="38"/>
                          <a:pt x="167" y="38"/>
                        </a:cubicBezTo>
                        <a:cubicBezTo>
                          <a:pt x="170" y="37"/>
                          <a:pt x="174" y="35"/>
                          <a:pt x="177" y="34"/>
                        </a:cubicBezTo>
                        <a:lnTo>
                          <a:pt x="177" y="50"/>
                        </a:lnTo>
                        <a:close/>
                        <a:moveTo>
                          <a:pt x="192" y="39"/>
                        </a:moveTo>
                        <a:cubicBezTo>
                          <a:pt x="190" y="41"/>
                          <a:pt x="188" y="43"/>
                          <a:pt x="185" y="45"/>
                        </a:cubicBezTo>
                        <a:cubicBezTo>
                          <a:pt x="185" y="29"/>
                          <a:pt x="185" y="29"/>
                          <a:pt x="185" y="29"/>
                        </a:cubicBezTo>
                        <a:cubicBezTo>
                          <a:pt x="188" y="27"/>
                          <a:pt x="190" y="26"/>
                          <a:pt x="192" y="24"/>
                        </a:cubicBezTo>
                        <a:lnTo>
                          <a:pt x="192" y="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4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6599" y="2029"/>
                    <a:ext cx="470" cy="161"/>
                  </a:xfrm>
                  <a:custGeom>
                    <a:avLst/>
                    <a:gdLst>
                      <a:gd name="T0" fmla="*/ 0 w 199"/>
                      <a:gd name="T1" fmla="*/ 29 h 68"/>
                      <a:gd name="T2" fmla="*/ 101 w 199"/>
                      <a:gd name="T3" fmla="*/ 68 h 68"/>
                      <a:gd name="T4" fmla="*/ 199 w 199"/>
                      <a:gd name="T5" fmla="*/ 29 h 68"/>
                      <a:gd name="T6" fmla="*/ 199 w 199"/>
                      <a:gd name="T7" fmla="*/ 8 h 68"/>
                      <a:gd name="T8" fmla="*/ 199 w 199"/>
                      <a:gd name="T9" fmla="*/ 7 h 68"/>
                      <a:gd name="T10" fmla="*/ 199 w 199"/>
                      <a:gd name="T11" fmla="*/ 7 h 68"/>
                      <a:gd name="T12" fmla="*/ 104 w 199"/>
                      <a:gd name="T13" fmla="*/ 32 h 68"/>
                      <a:gd name="T14" fmla="*/ 1 w 199"/>
                      <a:gd name="T15" fmla="*/ 0 h 68"/>
                      <a:gd name="T16" fmla="*/ 0 w 199"/>
                      <a:gd name="T17" fmla="*/ 5 h 68"/>
                      <a:gd name="T18" fmla="*/ 0 w 199"/>
                      <a:gd name="T19" fmla="*/ 7 h 68"/>
                      <a:gd name="T20" fmla="*/ 0 w 199"/>
                      <a:gd name="T21" fmla="*/ 8 h 68"/>
                      <a:gd name="T22" fmla="*/ 0 w 199"/>
                      <a:gd name="T23" fmla="*/ 29 h 68"/>
                      <a:gd name="T24" fmla="*/ 185 w 199"/>
                      <a:gd name="T25" fmla="*/ 26 h 68"/>
                      <a:gd name="T26" fmla="*/ 191 w 199"/>
                      <a:gd name="T27" fmla="*/ 21 h 68"/>
                      <a:gd name="T28" fmla="*/ 191 w 199"/>
                      <a:gd name="T29" fmla="*/ 37 h 68"/>
                      <a:gd name="T30" fmla="*/ 185 w 199"/>
                      <a:gd name="T31" fmla="*/ 42 h 68"/>
                      <a:gd name="T32" fmla="*/ 185 w 199"/>
                      <a:gd name="T33" fmla="*/ 26 h 68"/>
                      <a:gd name="T34" fmla="*/ 166 w 199"/>
                      <a:gd name="T35" fmla="*/ 35 h 68"/>
                      <a:gd name="T36" fmla="*/ 176 w 199"/>
                      <a:gd name="T37" fmla="*/ 31 h 68"/>
                      <a:gd name="T38" fmla="*/ 176 w 199"/>
                      <a:gd name="T39" fmla="*/ 47 h 68"/>
                      <a:gd name="T40" fmla="*/ 166 w 199"/>
                      <a:gd name="T41" fmla="*/ 51 h 68"/>
                      <a:gd name="T42" fmla="*/ 166 w 199"/>
                      <a:gd name="T43" fmla="*/ 35 h 68"/>
                      <a:gd name="T44" fmla="*/ 68 w 199"/>
                      <a:gd name="T45" fmla="*/ 44 h 68"/>
                      <a:gd name="T46" fmla="*/ 81 w 199"/>
                      <a:gd name="T47" fmla="*/ 46 h 68"/>
                      <a:gd name="T48" fmla="*/ 81 w 199"/>
                      <a:gd name="T49" fmla="*/ 62 h 68"/>
                      <a:gd name="T50" fmla="*/ 68 w 199"/>
                      <a:gd name="T51" fmla="*/ 61 h 68"/>
                      <a:gd name="T52" fmla="*/ 68 w 199"/>
                      <a:gd name="T53" fmla="*/ 44 h 68"/>
                      <a:gd name="T54" fmla="*/ 45 w 199"/>
                      <a:gd name="T55" fmla="*/ 40 h 68"/>
                      <a:gd name="T56" fmla="*/ 55 w 199"/>
                      <a:gd name="T57" fmla="*/ 42 h 68"/>
                      <a:gd name="T58" fmla="*/ 55 w 199"/>
                      <a:gd name="T59" fmla="*/ 58 h 68"/>
                      <a:gd name="T60" fmla="*/ 45 w 199"/>
                      <a:gd name="T61" fmla="*/ 56 h 68"/>
                      <a:gd name="T62" fmla="*/ 45 w 199"/>
                      <a:gd name="T63" fmla="*/ 40 h 68"/>
                      <a:gd name="T64" fmla="*/ 25 w 199"/>
                      <a:gd name="T65" fmla="*/ 32 h 68"/>
                      <a:gd name="T66" fmla="*/ 35 w 199"/>
                      <a:gd name="T67" fmla="*/ 36 h 68"/>
                      <a:gd name="T68" fmla="*/ 35 w 199"/>
                      <a:gd name="T69" fmla="*/ 52 h 68"/>
                      <a:gd name="T70" fmla="*/ 25 w 199"/>
                      <a:gd name="T71" fmla="*/ 48 h 68"/>
                      <a:gd name="T72" fmla="*/ 25 w 199"/>
                      <a:gd name="T73" fmla="*/ 32 h 68"/>
                      <a:gd name="T74" fmla="*/ 10 w 199"/>
                      <a:gd name="T75" fmla="*/ 24 h 68"/>
                      <a:gd name="T76" fmla="*/ 17 w 199"/>
                      <a:gd name="T77" fmla="*/ 28 h 68"/>
                      <a:gd name="T78" fmla="*/ 17 w 199"/>
                      <a:gd name="T79" fmla="*/ 44 h 68"/>
                      <a:gd name="T80" fmla="*/ 10 w 199"/>
                      <a:gd name="T81" fmla="*/ 39 h 68"/>
                      <a:gd name="T82" fmla="*/ 10 w 199"/>
                      <a:gd name="T83" fmla="*/ 2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8">
                        <a:moveTo>
                          <a:pt x="0" y="29"/>
                        </a:moveTo>
                        <a:cubicBezTo>
                          <a:pt x="0" y="52"/>
                          <a:pt x="46" y="68"/>
                          <a:pt x="101" y="68"/>
                        </a:cubicBezTo>
                        <a:cubicBezTo>
                          <a:pt x="156" y="68"/>
                          <a:pt x="199" y="52"/>
                          <a:pt x="199" y="29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9" y="8"/>
                          <a:pt x="199" y="7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0" y="32"/>
                          <a:pt x="16" y="21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lnTo>
                          <a:pt x="0" y="29"/>
                        </a:lnTo>
                        <a:close/>
                        <a:moveTo>
                          <a:pt x="185" y="26"/>
                        </a:moveTo>
                        <a:cubicBezTo>
                          <a:pt x="187" y="25"/>
                          <a:pt x="189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89" y="39"/>
                          <a:pt x="187" y="40"/>
                          <a:pt x="185" y="42"/>
                        </a:cubicBezTo>
                        <a:lnTo>
                          <a:pt x="185" y="26"/>
                        </a:lnTo>
                        <a:close/>
                        <a:moveTo>
                          <a:pt x="166" y="35"/>
                        </a:moveTo>
                        <a:cubicBezTo>
                          <a:pt x="170" y="34"/>
                          <a:pt x="173" y="32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8"/>
                          <a:pt x="170" y="50"/>
                          <a:pt x="166" y="51"/>
                        </a:cubicBezTo>
                        <a:lnTo>
                          <a:pt x="166" y="35"/>
                        </a:lnTo>
                        <a:close/>
                        <a:moveTo>
                          <a:pt x="68" y="44"/>
                        </a:moveTo>
                        <a:cubicBezTo>
                          <a:pt x="72" y="45"/>
                          <a:pt x="76" y="45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6" y="62"/>
                          <a:pt x="72" y="61"/>
                          <a:pt x="68" y="61"/>
                        </a:cubicBezTo>
                        <a:lnTo>
                          <a:pt x="68" y="44"/>
                        </a:lnTo>
                        <a:close/>
                        <a:moveTo>
                          <a:pt x="45" y="40"/>
                        </a:moveTo>
                        <a:cubicBezTo>
                          <a:pt x="48" y="41"/>
                          <a:pt x="52" y="41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7"/>
                          <a:pt x="48" y="57"/>
                          <a:pt x="45" y="56"/>
                        </a:cubicBezTo>
                        <a:lnTo>
                          <a:pt x="45" y="40"/>
                        </a:lnTo>
                        <a:close/>
                        <a:moveTo>
                          <a:pt x="25" y="32"/>
                        </a:moveTo>
                        <a:cubicBezTo>
                          <a:pt x="28" y="34"/>
                          <a:pt x="31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1" y="51"/>
                          <a:pt x="28" y="50"/>
                          <a:pt x="25" y="48"/>
                        </a:cubicBezTo>
                        <a:lnTo>
                          <a:pt x="25" y="32"/>
                        </a:lnTo>
                        <a:close/>
                        <a:moveTo>
                          <a:pt x="10" y="24"/>
                        </a:moveTo>
                        <a:cubicBezTo>
                          <a:pt x="12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2"/>
                          <a:pt x="12" y="41"/>
                          <a:pt x="10" y="39"/>
                        </a:cubicBezTo>
                        <a:lnTo>
                          <a:pt x="10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5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6606" y="1921"/>
                    <a:ext cx="470" cy="163"/>
                  </a:xfrm>
                  <a:custGeom>
                    <a:avLst/>
                    <a:gdLst>
                      <a:gd name="T0" fmla="*/ 0 w 199"/>
                      <a:gd name="T1" fmla="*/ 9 h 69"/>
                      <a:gd name="T2" fmla="*/ 0 w 199"/>
                      <a:gd name="T3" fmla="*/ 29 h 69"/>
                      <a:gd name="T4" fmla="*/ 101 w 199"/>
                      <a:gd name="T5" fmla="*/ 69 h 69"/>
                      <a:gd name="T6" fmla="*/ 199 w 199"/>
                      <a:gd name="T7" fmla="*/ 29 h 69"/>
                      <a:gd name="T8" fmla="*/ 199 w 199"/>
                      <a:gd name="T9" fmla="*/ 9 h 69"/>
                      <a:gd name="T10" fmla="*/ 199 w 199"/>
                      <a:gd name="T11" fmla="*/ 7 h 69"/>
                      <a:gd name="T12" fmla="*/ 199 w 199"/>
                      <a:gd name="T13" fmla="*/ 7 h 69"/>
                      <a:gd name="T14" fmla="*/ 104 w 199"/>
                      <a:gd name="T15" fmla="*/ 32 h 69"/>
                      <a:gd name="T16" fmla="*/ 1 w 199"/>
                      <a:gd name="T17" fmla="*/ 0 h 69"/>
                      <a:gd name="T18" fmla="*/ 0 w 199"/>
                      <a:gd name="T19" fmla="*/ 5 h 69"/>
                      <a:gd name="T20" fmla="*/ 0 w 199"/>
                      <a:gd name="T21" fmla="*/ 7 h 69"/>
                      <a:gd name="T22" fmla="*/ 0 w 199"/>
                      <a:gd name="T23" fmla="*/ 9 h 69"/>
                      <a:gd name="T24" fmla="*/ 185 w 199"/>
                      <a:gd name="T25" fmla="*/ 27 h 69"/>
                      <a:gd name="T26" fmla="*/ 191 w 199"/>
                      <a:gd name="T27" fmla="*/ 21 h 69"/>
                      <a:gd name="T28" fmla="*/ 191 w 199"/>
                      <a:gd name="T29" fmla="*/ 37 h 69"/>
                      <a:gd name="T30" fmla="*/ 185 w 199"/>
                      <a:gd name="T31" fmla="*/ 42 h 69"/>
                      <a:gd name="T32" fmla="*/ 185 w 199"/>
                      <a:gd name="T33" fmla="*/ 27 h 69"/>
                      <a:gd name="T34" fmla="*/ 167 w 199"/>
                      <a:gd name="T35" fmla="*/ 35 h 69"/>
                      <a:gd name="T36" fmla="*/ 176 w 199"/>
                      <a:gd name="T37" fmla="*/ 31 h 69"/>
                      <a:gd name="T38" fmla="*/ 176 w 199"/>
                      <a:gd name="T39" fmla="*/ 47 h 69"/>
                      <a:gd name="T40" fmla="*/ 167 w 199"/>
                      <a:gd name="T41" fmla="*/ 51 h 69"/>
                      <a:gd name="T42" fmla="*/ 167 w 199"/>
                      <a:gd name="T43" fmla="*/ 35 h 69"/>
                      <a:gd name="T44" fmla="*/ 68 w 199"/>
                      <a:gd name="T45" fmla="*/ 45 h 69"/>
                      <a:gd name="T46" fmla="*/ 81 w 199"/>
                      <a:gd name="T47" fmla="*/ 46 h 69"/>
                      <a:gd name="T48" fmla="*/ 81 w 199"/>
                      <a:gd name="T49" fmla="*/ 62 h 69"/>
                      <a:gd name="T50" fmla="*/ 68 w 199"/>
                      <a:gd name="T51" fmla="*/ 61 h 69"/>
                      <a:gd name="T52" fmla="*/ 68 w 199"/>
                      <a:gd name="T53" fmla="*/ 45 h 69"/>
                      <a:gd name="T54" fmla="*/ 46 w 199"/>
                      <a:gd name="T55" fmla="*/ 40 h 69"/>
                      <a:gd name="T56" fmla="*/ 55 w 199"/>
                      <a:gd name="T57" fmla="*/ 42 h 69"/>
                      <a:gd name="T58" fmla="*/ 55 w 199"/>
                      <a:gd name="T59" fmla="*/ 58 h 69"/>
                      <a:gd name="T60" fmla="*/ 46 w 199"/>
                      <a:gd name="T61" fmla="*/ 56 h 69"/>
                      <a:gd name="T62" fmla="*/ 46 w 199"/>
                      <a:gd name="T63" fmla="*/ 40 h 69"/>
                      <a:gd name="T64" fmla="*/ 25 w 199"/>
                      <a:gd name="T65" fmla="*/ 33 h 69"/>
                      <a:gd name="T66" fmla="*/ 35 w 199"/>
                      <a:gd name="T67" fmla="*/ 36 h 69"/>
                      <a:gd name="T68" fmla="*/ 35 w 199"/>
                      <a:gd name="T69" fmla="*/ 52 h 69"/>
                      <a:gd name="T70" fmla="*/ 25 w 199"/>
                      <a:gd name="T71" fmla="*/ 48 h 69"/>
                      <a:gd name="T72" fmla="*/ 25 w 199"/>
                      <a:gd name="T73" fmla="*/ 33 h 69"/>
                      <a:gd name="T74" fmla="*/ 11 w 199"/>
                      <a:gd name="T75" fmla="*/ 24 h 69"/>
                      <a:gd name="T76" fmla="*/ 17 w 199"/>
                      <a:gd name="T77" fmla="*/ 28 h 69"/>
                      <a:gd name="T78" fmla="*/ 17 w 199"/>
                      <a:gd name="T79" fmla="*/ 44 h 69"/>
                      <a:gd name="T80" fmla="*/ 11 w 199"/>
                      <a:gd name="T81" fmla="*/ 40 h 69"/>
                      <a:gd name="T82" fmla="*/ 11 w 199"/>
                      <a:gd name="T83" fmla="*/ 2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9" h="69">
                        <a:moveTo>
                          <a:pt x="0" y="9"/>
                        </a:move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0" y="52"/>
                          <a:pt x="46" y="69"/>
                          <a:pt x="101" y="69"/>
                        </a:cubicBezTo>
                        <a:cubicBezTo>
                          <a:pt x="156" y="69"/>
                          <a:pt x="199" y="52"/>
                          <a:pt x="199" y="29"/>
                        </a:cubicBezTo>
                        <a:cubicBezTo>
                          <a:pt x="199" y="9"/>
                          <a:pt x="199" y="9"/>
                          <a:pt x="199" y="9"/>
                        </a:cubicBezTo>
                        <a:cubicBezTo>
                          <a:pt x="199" y="8"/>
                          <a:pt x="199" y="8"/>
                          <a:pt x="199" y="7"/>
                        </a:cubicBezTo>
                        <a:cubicBezTo>
                          <a:pt x="199" y="7"/>
                          <a:pt x="199" y="7"/>
                          <a:pt x="199" y="7"/>
                        </a:cubicBezTo>
                        <a:cubicBezTo>
                          <a:pt x="180" y="24"/>
                          <a:pt x="141" y="32"/>
                          <a:pt x="104" y="32"/>
                        </a:cubicBezTo>
                        <a:cubicBezTo>
                          <a:pt x="61" y="32"/>
                          <a:pt x="16" y="21"/>
                          <a:pt x="1" y="0"/>
                        </a:cubicBezTo>
                        <a:cubicBezTo>
                          <a:pt x="0" y="2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lose/>
                        <a:moveTo>
                          <a:pt x="185" y="27"/>
                        </a:moveTo>
                        <a:cubicBezTo>
                          <a:pt x="187" y="25"/>
                          <a:pt x="190" y="23"/>
                          <a:pt x="191" y="21"/>
                        </a:cubicBezTo>
                        <a:cubicBezTo>
                          <a:pt x="191" y="37"/>
                          <a:pt x="191" y="37"/>
                          <a:pt x="191" y="37"/>
                        </a:cubicBezTo>
                        <a:cubicBezTo>
                          <a:pt x="190" y="39"/>
                          <a:pt x="187" y="41"/>
                          <a:pt x="185" y="42"/>
                        </a:cubicBezTo>
                        <a:lnTo>
                          <a:pt x="185" y="27"/>
                        </a:lnTo>
                        <a:close/>
                        <a:moveTo>
                          <a:pt x="167" y="35"/>
                        </a:moveTo>
                        <a:cubicBezTo>
                          <a:pt x="170" y="34"/>
                          <a:pt x="173" y="33"/>
                          <a:pt x="176" y="31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3" y="49"/>
                          <a:pt x="170" y="50"/>
                          <a:pt x="167" y="51"/>
                        </a:cubicBezTo>
                        <a:lnTo>
                          <a:pt x="167" y="35"/>
                        </a:lnTo>
                        <a:close/>
                        <a:moveTo>
                          <a:pt x="68" y="45"/>
                        </a:moveTo>
                        <a:cubicBezTo>
                          <a:pt x="72" y="45"/>
                          <a:pt x="77" y="46"/>
                          <a:pt x="81" y="46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77" y="62"/>
                          <a:pt x="72" y="61"/>
                          <a:pt x="68" y="61"/>
                        </a:cubicBezTo>
                        <a:lnTo>
                          <a:pt x="68" y="45"/>
                        </a:lnTo>
                        <a:close/>
                        <a:moveTo>
                          <a:pt x="46" y="40"/>
                        </a:moveTo>
                        <a:cubicBezTo>
                          <a:pt x="49" y="41"/>
                          <a:pt x="52" y="42"/>
                          <a:pt x="55" y="42"/>
                        </a:cubicBezTo>
                        <a:cubicBezTo>
                          <a:pt x="55" y="58"/>
                          <a:pt x="55" y="58"/>
                          <a:pt x="55" y="58"/>
                        </a:cubicBezTo>
                        <a:cubicBezTo>
                          <a:pt x="52" y="58"/>
                          <a:pt x="49" y="57"/>
                          <a:pt x="46" y="56"/>
                        </a:cubicBezTo>
                        <a:lnTo>
                          <a:pt x="46" y="40"/>
                        </a:lnTo>
                        <a:close/>
                        <a:moveTo>
                          <a:pt x="25" y="33"/>
                        </a:moveTo>
                        <a:cubicBezTo>
                          <a:pt x="28" y="34"/>
                          <a:pt x="32" y="35"/>
                          <a:pt x="35" y="36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2" y="51"/>
                          <a:pt x="28" y="50"/>
                          <a:pt x="25" y="48"/>
                        </a:cubicBezTo>
                        <a:lnTo>
                          <a:pt x="25" y="33"/>
                        </a:lnTo>
                        <a:close/>
                        <a:moveTo>
                          <a:pt x="11" y="24"/>
                        </a:moveTo>
                        <a:cubicBezTo>
                          <a:pt x="13" y="25"/>
                          <a:pt x="15" y="27"/>
                          <a:pt x="17" y="28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5" y="43"/>
                          <a:pt x="13" y="41"/>
                          <a:pt x="11" y="40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6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6613" y="1817"/>
                    <a:ext cx="472" cy="158"/>
                  </a:xfrm>
                  <a:custGeom>
                    <a:avLst/>
                    <a:gdLst>
                      <a:gd name="T0" fmla="*/ 98 w 200"/>
                      <a:gd name="T1" fmla="*/ 30 h 67"/>
                      <a:gd name="T2" fmla="*/ 0 w 200"/>
                      <a:gd name="T3" fmla="*/ 5 h 67"/>
                      <a:gd name="T4" fmla="*/ 0 w 200"/>
                      <a:gd name="T5" fmla="*/ 7 h 67"/>
                      <a:gd name="T6" fmla="*/ 0 w 200"/>
                      <a:gd name="T7" fmla="*/ 28 h 67"/>
                      <a:gd name="T8" fmla="*/ 101 w 200"/>
                      <a:gd name="T9" fmla="*/ 67 h 67"/>
                      <a:gd name="T10" fmla="*/ 200 w 200"/>
                      <a:gd name="T11" fmla="*/ 28 h 67"/>
                      <a:gd name="T12" fmla="*/ 200 w 200"/>
                      <a:gd name="T13" fmla="*/ 7 h 67"/>
                      <a:gd name="T14" fmla="*/ 198 w 200"/>
                      <a:gd name="T15" fmla="*/ 0 h 67"/>
                      <a:gd name="T16" fmla="*/ 98 w 200"/>
                      <a:gd name="T17" fmla="*/ 30 h 67"/>
                      <a:gd name="T18" fmla="*/ 18 w 200"/>
                      <a:gd name="T19" fmla="*/ 43 h 67"/>
                      <a:gd name="T20" fmla="*/ 11 w 200"/>
                      <a:gd name="T21" fmla="*/ 38 h 67"/>
                      <a:gd name="T22" fmla="*/ 11 w 200"/>
                      <a:gd name="T23" fmla="*/ 22 h 67"/>
                      <a:gd name="T24" fmla="*/ 18 w 200"/>
                      <a:gd name="T25" fmla="*/ 27 h 67"/>
                      <a:gd name="T26" fmla="*/ 18 w 200"/>
                      <a:gd name="T27" fmla="*/ 43 h 67"/>
                      <a:gd name="T28" fmla="*/ 35 w 200"/>
                      <a:gd name="T29" fmla="*/ 51 h 67"/>
                      <a:gd name="T30" fmla="*/ 26 w 200"/>
                      <a:gd name="T31" fmla="*/ 47 h 67"/>
                      <a:gd name="T32" fmla="*/ 26 w 200"/>
                      <a:gd name="T33" fmla="*/ 31 h 67"/>
                      <a:gd name="T34" fmla="*/ 35 w 200"/>
                      <a:gd name="T35" fmla="*/ 35 h 67"/>
                      <a:gd name="T36" fmla="*/ 35 w 200"/>
                      <a:gd name="T37" fmla="*/ 51 h 67"/>
                      <a:gd name="T38" fmla="*/ 56 w 200"/>
                      <a:gd name="T39" fmla="*/ 57 h 67"/>
                      <a:gd name="T40" fmla="*/ 46 w 200"/>
                      <a:gd name="T41" fmla="*/ 55 h 67"/>
                      <a:gd name="T42" fmla="*/ 46 w 200"/>
                      <a:gd name="T43" fmla="*/ 39 h 67"/>
                      <a:gd name="T44" fmla="*/ 56 w 200"/>
                      <a:gd name="T45" fmla="*/ 41 h 67"/>
                      <a:gd name="T46" fmla="*/ 56 w 200"/>
                      <a:gd name="T47" fmla="*/ 57 h 67"/>
                      <a:gd name="T48" fmla="*/ 81 w 200"/>
                      <a:gd name="T49" fmla="*/ 60 h 67"/>
                      <a:gd name="T50" fmla="*/ 68 w 200"/>
                      <a:gd name="T51" fmla="*/ 59 h 67"/>
                      <a:gd name="T52" fmla="*/ 68 w 200"/>
                      <a:gd name="T53" fmla="*/ 43 h 67"/>
                      <a:gd name="T54" fmla="*/ 81 w 200"/>
                      <a:gd name="T55" fmla="*/ 44 h 67"/>
                      <a:gd name="T56" fmla="*/ 81 w 200"/>
                      <a:gd name="T57" fmla="*/ 60 h 67"/>
                      <a:gd name="T58" fmla="*/ 177 w 200"/>
                      <a:gd name="T59" fmla="*/ 46 h 67"/>
                      <a:gd name="T60" fmla="*/ 167 w 200"/>
                      <a:gd name="T61" fmla="*/ 50 h 67"/>
                      <a:gd name="T62" fmla="*/ 167 w 200"/>
                      <a:gd name="T63" fmla="*/ 34 h 67"/>
                      <a:gd name="T64" fmla="*/ 177 w 200"/>
                      <a:gd name="T65" fmla="*/ 30 h 67"/>
                      <a:gd name="T66" fmla="*/ 177 w 200"/>
                      <a:gd name="T67" fmla="*/ 46 h 67"/>
                      <a:gd name="T68" fmla="*/ 192 w 200"/>
                      <a:gd name="T69" fmla="*/ 35 h 67"/>
                      <a:gd name="T70" fmla="*/ 185 w 200"/>
                      <a:gd name="T71" fmla="*/ 41 h 67"/>
                      <a:gd name="T72" fmla="*/ 185 w 200"/>
                      <a:gd name="T73" fmla="*/ 25 h 67"/>
                      <a:gd name="T74" fmla="*/ 192 w 200"/>
                      <a:gd name="T75" fmla="*/ 20 h 67"/>
                      <a:gd name="T76" fmla="*/ 192 w 200"/>
                      <a:gd name="T77" fmla="*/ 3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00" h="67">
                        <a:moveTo>
                          <a:pt x="98" y="30"/>
                        </a:moveTo>
                        <a:cubicBezTo>
                          <a:pt x="59" y="30"/>
                          <a:pt x="19" y="21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" y="50"/>
                          <a:pt x="46" y="67"/>
                          <a:pt x="101" y="67"/>
                        </a:cubicBezTo>
                        <a:cubicBezTo>
                          <a:pt x="156" y="67"/>
                          <a:pt x="199" y="50"/>
                          <a:pt x="200" y="28"/>
                        </a:cubicBezTo>
                        <a:cubicBezTo>
                          <a:pt x="200" y="7"/>
                          <a:pt x="200" y="7"/>
                          <a:pt x="200" y="7"/>
                        </a:cubicBezTo>
                        <a:cubicBezTo>
                          <a:pt x="200" y="5"/>
                          <a:pt x="199" y="2"/>
                          <a:pt x="198" y="0"/>
                        </a:cubicBezTo>
                        <a:cubicBezTo>
                          <a:pt x="182" y="21"/>
                          <a:pt x="139" y="30"/>
                          <a:pt x="98" y="30"/>
                        </a:cubicBezTo>
                        <a:close/>
                        <a:moveTo>
                          <a:pt x="18" y="43"/>
                        </a:moveTo>
                        <a:cubicBezTo>
                          <a:pt x="15" y="41"/>
                          <a:pt x="13" y="40"/>
                          <a:pt x="11" y="38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3" y="24"/>
                          <a:pt x="15" y="25"/>
                          <a:pt x="18" y="27"/>
                        </a:cubicBezTo>
                        <a:lnTo>
                          <a:pt x="18" y="43"/>
                        </a:lnTo>
                        <a:close/>
                        <a:moveTo>
                          <a:pt x="35" y="51"/>
                        </a:moveTo>
                        <a:cubicBezTo>
                          <a:pt x="32" y="49"/>
                          <a:pt x="29" y="48"/>
                          <a:pt x="26" y="47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9" y="32"/>
                          <a:pt x="32" y="33"/>
                          <a:pt x="35" y="35"/>
                        </a:cubicBezTo>
                        <a:lnTo>
                          <a:pt x="35" y="51"/>
                        </a:lnTo>
                        <a:close/>
                        <a:moveTo>
                          <a:pt x="56" y="57"/>
                        </a:moveTo>
                        <a:cubicBezTo>
                          <a:pt x="52" y="56"/>
                          <a:pt x="49" y="55"/>
                          <a:pt x="46" y="55"/>
                        </a:cubicBezTo>
                        <a:cubicBezTo>
                          <a:pt x="46" y="39"/>
                          <a:pt x="46" y="39"/>
                          <a:pt x="46" y="39"/>
                        </a:cubicBezTo>
                        <a:cubicBezTo>
                          <a:pt x="49" y="39"/>
                          <a:pt x="52" y="40"/>
                          <a:pt x="56" y="41"/>
                        </a:cubicBezTo>
                        <a:lnTo>
                          <a:pt x="56" y="57"/>
                        </a:lnTo>
                        <a:close/>
                        <a:moveTo>
                          <a:pt x="81" y="60"/>
                        </a:moveTo>
                        <a:cubicBezTo>
                          <a:pt x="77" y="60"/>
                          <a:pt x="72" y="60"/>
                          <a:pt x="68" y="59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72" y="44"/>
                          <a:pt x="77" y="44"/>
                          <a:pt x="81" y="44"/>
                        </a:cubicBezTo>
                        <a:lnTo>
                          <a:pt x="81" y="60"/>
                        </a:lnTo>
                        <a:close/>
                        <a:moveTo>
                          <a:pt x="177" y="46"/>
                        </a:moveTo>
                        <a:cubicBezTo>
                          <a:pt x="174" y="47"/>
                          <a:pt x="170" y="48"/>
                          <a:pt x="167" y="50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70" y="32"/>
                          <a:pt x="174" y="31"/>
                          <a:pt x="177" y="30"/>
                        </a:cubicBezTo>
                        <a:lnTo>
                          <a:pt x="177" y="46"/>
                        </a:lnTo>
                        <a:close/>
                        <a:moveTo>
                          <a:pt x="192" y="35"/>
                        </a:moveTo>
                        <a:cubicBezTo>
                          <a:pt x="190" y="37"/>
                          <a:pt x="188" y="39"/>
                          <a:pt x="185" y="41"/>
                        </a:cubicBezTo>
                        <a:cubicBezTo>
                          <a:pt x="185" y="25"/>
                          <a:pt x="185" y="25"/>
                          <a:pt x="185" y="25"/>
                        </a:cubicBezTo>
                        <a:cubicBezTo>
                          <a:pt x="188" y="23"/>
                          <a:pt x="190" y="21"/>
                          <a:pt x="192" y="20"/>
                        </a:cubicBezTo>
                        <a:lnTo>
                          <a:pt x="192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7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6606" y="1623"/>
                    <a:ext cx="470" cy="243"/>
                  </a:xfrm>
                  <a:custGeom>
                    <a:avLst/>
                    <a:gdLst>
                      <a:gd name="T0" fmla="*/ 199 w 199"/>
                      <a:gd name="T1" fmla="*/ 64 h 103"/>
                      <a:gd name="T2" fmla="*/ 100 w 199"/>
                      <a:gd name="T3" fmla="*/ 0 h 103"/>
                      <a:gd name="T4" fmla="*/ 0 w 199"/>
                      <a:gd name="T5" fmla="*/ 64 h 103"/>
                      <a:gd name="T6" fmla="*/ 35 w 199"/>
                      <a:gd name="T7" fmla="*/ 87 h 103"/>
                      <a:gd name="T8" fmla="*/ 25 w 199"/>
                      <a:gd name="T9" fmla="*/ 67 h 103"/>
                      <a:gd name="T10" fmla="*/ 35 w 199"/>
                      <a:gd name="T11" fmla="*/ 87 h 103"/>
                      <a:gd name="T12" fmla="*/ 46 w 199"/>
                      <a:gd name="T13" fmla="*/ 91 h 103"/>
                      <a:gd name="T14" fmla="*/ 55 w 199"/>
                      <a:gd name="T15" fmla="*/ 77 h 103"/>
                      <a:gd name="T16" fmla="*/ 81 w 199"/>
                      <a:gd name="T17" fmla="*/ 97 h 103"/>
                      <a:gd name="T18" fmla="*/ 68 w 199"/>
                      <a:gd name="T19" fmla="*/ 79 h 103"/>
                      <a:gd name="T20" fmla="*/ 81 w 199"/>
                      <a:gd name="T21" fmla="*/ 97 h 103"/>
                      <a:gd name="T22" fmla="*/ 167 w 199"/>
                      <a:gd name="T23" fmla="*/ 86 h 103"/>
                      <a:gd name="T24" fmla="*/ 176 w 199"/>
                      <a:gd name="T25" fmla="*/ 66 h 103"/>
                      <a:gd name="T26" fmla="*/ 191 w 199"/>
                      <a:gd name="T27" fmla="*/ 56 h 103"/>
                      <a:gd name="T28" fmla="*/ 185 w 199"/>
                      <a:gd name="T29" fmla="*/ 77 h 103"/>
                      <a:gd name="T30" fmla="*/ 191 w 199"/>
                      <a:gd name="T31" fmla="*/ 56 h 103"/>
                      <a:gd name="T32" fmla="*/ 186 w 199"/>
                      <a:gd name="T33" fmla="*/ 39 h 103"/>
                      <a:gd name="T34" fmla="*/ 183 w 199"/>
                      <a:gd name="T35" fmla="*/ 43 h 103"/>
                      <a:gd name="T36" fmla="*/ 122 w 199"/>
                      <a:gd name="T37" fmla="*/ 20 h 103"/>
                      <a:gd name="T38" fmla="*/ 136 w 199"/>
                      <a:gd name="T39" fmla="*/ 25 h 103"/>
                      <a:gd name="T40" fmla="*/ 140 w 199"/>
                      <a:gd name="T41" fmla="*/ 31 h 103"/>
                      <a:gd name="T42" fmla="*/ 127 w 199"/>
                      <a:gd name="T43" fmla="*/ 32 h 103"/>
                      <a:gd name="T44" fmla="*/ 123 w 199"/>
                      <a:gd name="T45" fmla="*/ 30 h 103"/>
                      <a:gd name="T46" fmla="*/ 117 w 199"/>
                      <a:gd name="T47" fmla="*/ 27 h 103"/>
                      <a:gd name="T48" fmla="*/ 108 w 199"/>
                      <a:gd name="T49" fmla="*/ 25 h 103"/>
                      <a:gd name="T50" fmla="*/ 92 w 199"/>
                      <a:gd name="T51" fmla="*/ 26 h 103"/>
                      <a:gd name="T52" fmla="*/ 91 w 199"/>
                      <a:gd name="T53" fmla="*/ 29 h 103"/>
                      <a:gd name="T54" fmla="*/ 95 w 199"/>
                      <a:gd name="T55" fmla="*/ 32 h 103"/>
                      <a:gd name="T56" fmla="*/ 114 w 199"/>
                      <a:gd name="T57" fmla="*/ 39 h 103"/>
                      <a:gd name="T58" fmla="*/ 126 w 199"/>
                      <a:gd name="T59" fmla="*/ 46 h 103"/>
                      <a:gd name="T60" fmla="*/ 120 w 199"/>
                      <a:gd name="T61" fmla="*/ 56 h 103"/>
                      <a:gd name="T62" fmla="*/ 94 w 199"/>
                      <a:gd name="T63" fmla="*/ 60 h 103"/>
                      <a:gd name="T64" fmla="*/ 86 w 199"/>
                      <a:gd name="T65" fmla="*/ 65 h 103"/>
                      <a:gd name="T66" fmla="*/ 75 w 199"/>
                      <a:gd name="T67" fmla="*/ 62 h 103"/>
                      <a:gd name="T68" fmla="*/ 73 w 199"/>
                      <a:gd name="T69" fmla="*/ 56 h 103"/>
                      <a:gd name="T70" fmla="*/ 61 w 199"/>
                      <a:gd name="T71" fmla="*/ 49 h 103"/>
                      <a:gd name="T72" fmla="*/ 65 w 199"/>
                      <a:gd name="T73" fmla="*/ 44 h 103"/>
                      <a:gd name="T74" fmla="*/ 77 w 199"/>
                      <a:gd name="T75" fmla="*/ 47 h 103"/>
                      <a:gd name="T76" fmla="*/ 78 w 199"/>
                      <a:gd name="T77" fmla="*/ 48 h 103"/>
                      <a:gd name="T78" fmla="*/ 91 w 199"/>
                      <a:gd name="T79" fmla="*/ 52 h 103"/>
                      <a:gd name="T80" fmla="*/ 102 w 199"/>
                      <a:gd name="T81" fmla="*/ 52 h 103"/>
                      <a:gd name="T82" fmla="*/ 110 w 199"/>
                      <a:gd name="T83" fmla="*/ 50 h 103"/>
                      <a:gd name="T84" fmla="*/ 108 w 199"/>
                      <a:gd name="T85" fmla="*/ 47 h 103"/>
                      <a:gd name="T86" fmla="*/ 95 w 199"/>
                      <a:gd name="T87" fmla="*/ 41 h 103"/>
                      <a:gd name="T88" fmla="*/ 78 w 199"/>
                      <a:gd name="T89" fmla="*/ 34 h 103"/>
                      <a:gd name="T90" fmla="*/ 75 w 199"/>
                      <a:gd name="T91" fmla="*/ 25 h 103"/>
                      <a:gd name="T92" fmla="*/ 89 w 199"/>
                      <a:gd name="T93" fmla="*/ 19 h 103"/>
                      <a:gd name="T94" fmla="*/ 108 w 199"/>
                      <a:gd name="T95" fmla="*/ 16 h 103"/>
                      <a:gd name="T96" fmla="*/ 18 w 199"/>
                      <a:gd name="T97" fmla="*/ 43 h 103"/>
                      <a:gd name="T98" fmla="*/ 14 w 199"/>
                      <a:gd name="T99" fmla="*/ 39 h 103"/>
                      <a:gd name="T100" fmla="*/ 11 w 199"/>
                      <a:gd name="T101" fmla="*/ 58 h 103"/>
                      <a:gd name="T102" fmla="*/ 17 w 199"/>
                      <a:gd name="T103" fmla="*/ 79 h 103"/>
                      <a:gd name="T104" fmla="*/ 11 w 199"/>
                      <a:gd name="T105" fmla="*/ 5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9" h="103">
                        <a:moveTo>
                          <a:pt x="101" y="103"/>
                        </a:moveTo>
                        <a:cubicBezTo>
                          <a:pt x="156" y="103"/>
                          <a:pt x="199" y="87"/>
                          <a:pt x="199" y="64"/>
                        </a:cubicBezTo>
                        <a:cubicBezTo>
                          <a:pt x="199" y="43"/>
                          <a:pt x="199" y="43"/>
                          <a:pt x="199" y="43"/>
                        </a:cubicBezTo>
                        <a:cubicBezTo>
                          <a:pt x="199" y="20"/>
                          <a:pt x="155" y="0"/>
                          <a:pt x="100" y="0"/>
                        </a:cubicBezTo>
                        <a:cubicBezTo>
                          <a:pt x="45" y="0"/>
                          <a:pt x="0" y="20"/>
                          <a:pt x="0" y="43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87"/>
                          <a:pt x="46" y="103"/>
                          <a:pt x="101" y="103"/>
                        </a:cubicBezTo>
                        <a:close/>
                        <a:moveTo>
                          <a:pt x="35" y="87"/>
                        </a:moveTo>
                        <a:cubicBezTo>
                          <a:pt x="32" y="86"/>
                          <a:pt x="28" y="84"/>
                          <a:pt x="25" y="83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8" y="68"/>
                          <a:pt x="32" y="70"/>
                          <a:pt x="35" y="71"/>
                        </a:cubicBezTo>
                        <a:lnTo>
                          <a:pt x="35" y="87"/>
                        </a:lnTo>
                        <a:close/>
                        <a:moveTo>
                          <a:pt x="55" y="93"/>
                        </a:moveTo>
                        <a:cubicBezTo>
                          <a:pt x="52" y="92"/>
                          <a:pt x="49" y="92"/>
                          <a:pt x="46" y="91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9" y="76"/>
                          <a:pt x="52" y="76"/>
                          <a:pt x="55" y="77"/>
                        </a:cubicBezTo>
                        <a:lnTo>
                          <a:pt x="55" y="93"/>
                        </a:lnTo>
                        <a:close/>
                        <a:moveTo>
                          <a:pt x="81" y="97"/>
                        </a:moveTo>
                        <a:cubicBezTo>
                          <a:pt x="77" y="96"/>
                          <a:pt x="72" y="96"/>
                          <a:pt x="68" y="96"/>
                        </a:cubicBez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72" y="80"/>
                          <a:pt x="77" y="80"/>
                          <a:pt x="81" y="81"/>
                        </a:cubicBezTo>
                        <a:lnTo>
                          <a:pt x="81" y="97"/>
                        </a:lnTo>
                        <a:close/>
                        <a:moveTo>
                          <a:pt x="176" y="82"/>
                        </a:moveTo>
                        <a:cubicBezTo>
                          <a:pt x="173" y="83"/>
                          <a:pt x="170" y="85"/>
                          <a:pt x="167" y="86"/>
                        </a:cubicBezTo>
                        <a:cubicBezTo>
                          <a:pt x="167" y="70"/>
                          <a:pt x="167" y="70"/>
                          <a:pt x="167" y="70"/>
                        </a:cubicBezTo>
                        <a:cubicBezTo>
                          <a:pt x="170" y="69"/>
                          <a:pt x="173" y="67"/>
                          <a:pt x="176" y="66"/>
                        </a:cubicBezTo>
                        <a:lnTo>
                          <a:pt x="176" y="82"/>
                        </a:lnTo>
                        <a:close/>
                        <a:moveTo>
                          <a:pt x="191" y="56"/>
                        </a:move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4"/>
                          <a:pt x="187" y="75"/>
                          <a:pt x="185" y="77"/>
                        </a:cubicBezTo>
                        <a:cubicBezTo>
                          <a:pt x="185" y="61"/>
                          <a:pt x="185" y="61"/>
                          <a:pt x="185" y="61"/>
                        </a:cubicBezTo>
                        <a:cubicBezTo>
                          <a:pt x="187" y="60"/>
                          <a:pt x="190" y="58"/>
                          <a:pt x="191" y="56"/>
                        </a:cubicBezTo>
                        <a:close/>
                        <a:moveTo>
                          <a:pt x="100" y="8"/>
                        </a:moveTo>
                        <a:cubicBezTo>
                          <a:pt x="147" y="8"/>
                          <a:pt x="186" y="22"/>
                          <a:pt x="186" y="39"/>
                        </a:cubicBezTo>
                        <a:cubicBezTo>
                          <a:pt x="186" y="43"/>
                          <a:pt x="183" y="47"/>
                          <a:pt x="180" y="51"/>
                        </a:cubicBezTo>
                        <a:cubicBezTo>
                          <a:pt x="182" y="48"/>
                          <a:pt x="183" y="46"/>
                          <a:pt x="183" y="43"/>
                        </a:cubicBezTo>
                        <a:cubicBezTo>
                          <a:pt x="183" y="31"/>
                          <a:pt x="158" y="20"/>
                          <a:pt x="125" y="17"/>
                        </a:cubicBezTo>
                        <a:cubicBezTo>
                          <a:pt x="122" y="20"/>
                          <a:pt x="122" y="20"/>
                          <a:pt x="122" y="20"/>
                        </a:cubicBezTo>
                        <a:cubicBezTo>
                          <a:pt x="124" y="20"/>
                          <a:pt x="126" y="20"/>
                          <a:pt x="127" y="21"/>
                        </a:cubicBezTo>
                        <a:cubicBezTo>
                          <a:pt x="131" y="22"/>
                          <a:pt x="134" y="23"/>
                          <a:pt x="136" y="25"/>
                        </a:cubicBezTo>
                        <a:cubicBezTo>
                          <a:pt x="138" y="26"/>
                          <a:pt x="139" y="27"/>
                          <a:pt x="139" y="28"/>
                        </a:cubicBezTo>
                        <a:cubicBezTo>
                          <a:pt x="140" y="30"/>
                          <a:pt x="140" y="31"/>
                          <a:pt x="140" y="31"/>
                        </a:cubicBezTo>
                        <a:cubicBezTo>
                          <a:pt x="139" y="32"/>
                          <a:pt x="137" y="33"/>
                          <a:pt x="135" y="33"/>
                        </a:cubicBezTo>
                        <a:cubicBezTo>
                          <a:pt x="127" y="32"/>
                          <a:pt x="127" y="32"/>
                          <a:pt x="127" y="32"/>
                        </a:cubicBezTo>
                        <a:cubicBezTo>
                          <a:pt x="125" y="31"/>
                          <a:pt x="123" y="31"/>
                          <a:pt x="123" y="30"/>
                        </a:cubicBezTo>
                        <a:cubicBezTo>
                          <a:pt x="123" y="30"/>
                          <a:pt x="123" y="30"/>
                          <a:pt x="123" y="30"/>
                        </a:cubicBezTo>
                        <a:cubicBezTo>
                          <a:pt x="123" y="30"/>
                          <a:pt x="123" y="29"/>
                          <a:pt x="122" y="29"/>
                        </a:cubicBezTo>
                        <a:cubicBezTo>
                          <a:pt x="122" y="28"/>
                          <a:pt x="120" y="27"/>
                          <a:pt x="117" y="27"/>
                        </a:cubicBezTo>
                        <a:cubicBezTo>
                          <a:pt x="115" y="26"/>
                          <a:pt x="112" y="26"/>
                          <a:pt x="109" y="25"/>
                        </a:cubicBezTo>
                        <a:cubicBezTo>
                          <a:pt x="109" y="25"/>
                          <a:pt x="108" y="25"/>
                          <a:pt x="108" y="25"/>
                        </a:cubicBezTo>
                        <a:cubicBezTo>
                          <a:pt x="104" y="25"/>
                          <a:pt x="100" y="25"/>
                          <a:pt x="98" y="25"/>
                        </a:cubicBezTo>
                        <a:cubicBezTo>
                          <a:pt x="95" y="25"/>
                          <a:pt x="94" y="26"/>
                          <a:pt x="92" y="26"/>
                        </a:cubicBezTo>
                        <a:cubicBezTo>
                          <a:pt x="92" y="27"/>
                          <a:pt x="91" y="27"/>
                          <a:pt x="91" y="27"/>
                        </a:cubicBezTo>
                        <a:cubicBezTo>
                          <a:pt x="90" y="28"/>
                          <a:pt x="90" y="29"/>
                          <a:pt x="91" y="29"/>
                        </a:cubicBezTo>
                        <a:cubicBezTo>
                          <a:pt x="91" y="30"/>
                          <a:pt x="91" y="30"/>
                          <a:pt x="92" y="30"/>
                        </a:cubicBezTo>
                        <a:cubicBezTo>
                          <a:pt x="93" y="31"/>
                          <a:pt x="94" y="31"/>
                          <a:pt x="95" y="32"/>
                        </a:cubicBezTo>
                        <a:cubicBezTo>
                          <a:pt x="98" y="33"/>
                          <a:pt x="102" y="34"/>
                          <a:pt x="105" y="36"/>
                        </a:cubicBezTo>
                        <a:cubicBezTo>
                          <a:pt x="108" y="37"/>
                          <a:pt x="111" y="38"/>
                          <a:pt x="114" y="39"/>
                        </a:cubicBezTo>
                        <a:cubicBezTo>
                          <a:pt x="117" y="40"/>
                          <a:pt x="120" y="41"/>
                          <a:pt x="123" y="43"/>
                        </a:cubicBezTo>
                        <a:cubicBezTo>
                          <a:pt x="124" y="44"/>
                          <a:pt x="125" y="45"/>
                          <a:pt x="126" y="46"/>
                        </a:cubicBezTo>
                        <a:cubicBezTo>
                          <a:pt x="127" y="48"/>
                          <a:pt x="127" y="50"/>
                          <a:pt x="126" y="52"/>
                        </a:cubicBezTo>
                        <a:cubicBezTo>
                          <a:pt x="125" y="53"/>
                          <a:pt x="123" y="55"/>
                          <a:pt x="120" y="56"/>
                        </a:cubicBezTo>
                        <a:cubicBezTo>
                          <a:pt x="118" y="57"/>
                          <a:pt x="115" y="58"/>
                          <a:pt x="111" y="58"/>
                        </a:cubicBezTo>
                        <a:cubicBezTo>
                          <a:pt x="106" y="59"/>
                          <a:pt x="100" y="60"/>
                          <a:pt x="94" y="60"/>
                        </a:cubicBezTo>
                        <a:cubicBezTo>
                          <a:pt x="91" y="64"/>
                          <a:pt x="91" y="64"/>
                          <a:pt x="91" y="64"/>
                        </a:cubicBezTo>
                        <a:cubicBezTo>
                          <a:pt x="90" y="65"/>
                          <a:pt x="88" y="65"/>
                          <a:pt x="86" y="65"/>
                        </a:cubicBezTo>
                        <a:cubicBezTo>
                          <a:pt x="77" y="64"/>
                          <a:pt x="77" y="64"/>
                          <a:pt x="77" y="64"/>
                        </a:cubicBezTo>
                        <a:cubicBezTo>
                          <a:pt x="75" y="64"/>
                          <a:pt x="74" y="63"/>
                          <a:pt x="75" y="62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6" y="57"/>
                          <a:pt x="74" y="57"/>
                          <a:pt x="73" y="56"/>
                        </a:cubicBezTo>
                        <a:cubicBezTo>
                          <a:pt x="69" y="55"/>
                          <a:pt x="66" y="54"/>
                          <a:pt x="64" y="52"/>
                        </a:cubicBezTo>
                        <a:cubicBezTo>
                          <a:pt x="62" y="51"/>
                          <a:pt x="61" y="50"/>
                          <a:pt x="61" y="49"/>
                        </a:cubicBezTo>
                        <a:cubicBezTo>
                          <a:pt x="60" y="47"/>
                          <a:pt x="61" y="46"/>
                          <a:pt x="61" y="46"/>
                        </a:cubicBezTo>
                        <a:cubicBezTo>
                          <a:pt x="61" y="45"/>
                          <a:pt x="63" y="44"/>
                          <a:pt x="65" y="44"/>
                        </a:cubicBezTo>
                        <a:cubicBezTo>
                          <a:pt x="74" y="45"/>
                          <a:pt x="74" y="45"/>
                          <a:pt x="74" y="45"/>
                        </a:cubicBezTo>
                        <a:cubicBezTo>
                          <a:pt x="76" y="46"/>
                          <a:pt x="77" y="46"/>
                          <a:pt x="77" y="47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7" y="47"/>
                          <a:pt x="77" y="48"/>
                          <a:pt x="78" y="48"/>
                        </a:cubicBezTo>
                        <a:cubicBezTo>
                          <a:pt x="79" y="49"/>
                          <a:pt x="80" y="50"/>
                          <a:pt x="83" y="51"/>
                        </a:cubicBezTo>
                        <a:cubicBezTo>
                          <a:pt x="85" y="51"/>
                          <a:pt x="88" y="52"/>
                          <a:pt x="91" y="52"/>
                        </a:cubicBezTo>
                        <a:cubicBezTo>
                          <a:pt x="91" y="52"/>
                          <a:pt x="92" y="52"/>
                          <a:pt x="92" y="52"/>
                        </a:cubicBezTo>
                        <a:cubicBezTo>
                          <a:pt x="96" y="53"/>
                          <a:pt x="100" y="53"/>
                          <a:pt x="102" y="52"/>
                        </a:cubicBezTo>
                        <a:cubicBezTo>
                          <a:pt x="105" y="52"/>
                          <a:pt x="107" y="51"/>
                          <a:pt x="108" y="51"/>
                        </a:cubicBezTo>
                        <a:cubicBezTo>
                          <a:pt x="109" y="51"/>
                          <a:pt x="109" y="50"/>
                          <a:pt x="110" y="50"/>
                        </a:cubicBezTo>
                        <a:cubicBezTo>
                          <a:pt x="110" y="49"/>
                          <a:pt x="110" y="49"/>
                          <a:pt x="110" y="48"/>
                        </a:cubicBezTo>
                        <a:cubicBezTo>
                          <a:pt x="110" y="48"/>
                          <a:pt x="109" y="47"/>
                          <a:pt x="108" y="47"/>
                        </a:cubicBezTo>
                        <a:cubicBezTo>
                          <a:pt x="108" y="46"/>
                          <a:pt x="107" y="46"/>
                          <a:pt x="105" y="45"/>
                        </a:cubicBezTo>
                        <a:cubicBezTo>
                          <a:pt x="103" y="44"/>
                          <a:pt x="99" y="43"/>
                          <a:pt x="95" y="41"/>
                        </a:cubicBezTo>
                        <a:cubicBezTo>
                          <a:pt x="92" y="40"/>
                          <a:pt x="89" y="39"/>
                          <a:pt x="86" y="38"/>
                        </a:cubicBezTo>
                        <a:cubicBezTo>
                          <a:pt x="83" y="37"/>
                          <a:pt x="80" y="36"/>
                          <a:pt x="78" y="34"/>
                        </a:cubicBezTo>
                        <a:cubicBezTo>
                          <a:pt x="76" y="33"/>
                          <a:pt x="75" y="32"/>
                          <a:pt x="74" y="31"/>
                        </a:cubicBezTo>
                        <a:cubicBezTo>
                          <a:pt x="73" y="29"/>
                          <a:pt x="73" y="27"/>
                          <a:pt x="75" y="25"/>
                        </a:cubicBezTo>
                        <a:cubicBezTo>
                          <a:pt x="76" y="24"/>
                          <a:pt x="78" y="23"/>
                          <a:pt x="80" y="21"/>
                        </a:cubicBezTo>
                        <a:cubicBezTo>
                          <a:pt x="82" y="20"/>
                          <a:pt x="85" y="19"/>
                          <a:pt x="89" y="19"/>
                        </a:cubicBezTo>
                        <a:cubicBezTo>
                          <a:pt x="94" y="18"/>
                          <a:pt x="100" y="17"/>
                          <a:pt x="106" y="18"/>
                        </a:cubicBezTo>
                        <a:cubicBezTo>
                          <a:pt x="108" y="16"/>
                          <a:pt x="108" y="16"/>
                          <a:pt x="108" y="16"/>
                        </a:cubicBezTo>
                        <a:cubicBezTo>
                          <a:pt x="105" y="15"/>
                          <a:pt x="103" y="15"/>
                          <a:pt x="100" y="15"/>
                        </a:cubicBezTo>
                        <a:cubicBezTo>
                          <a:pt x="55" y="15"/>
                          <a:pt x="18" y="28"/>
                          <a:pt x="18" y="43"/>
                        </a:cubicBezTo>
                        <a:cubicBezTo>
                          <a:pt x="18" y="48"/>
                          <a:pt x="21" y="52"/>
                          <a:pt x="27" y="56"/>
                        </a:cubicBezTo>
                        <a:cubicBezTo>
                          <a:pt x="18" y="51"/>
                          <a:pt x="14" y="45"/>
                          <a:pt x="14" y="39"/>
                        </a:cubicBezTo>
                        <a:cubicBezTo>
                          <a:pt x="14" y="22"/>
                          <a:pt x="52" y="8"/>
                          <a:pt x="100" y="8"/>
                        </a:cubicBezTo>
                        <a:close/>
                        <a:moveTo>
                          <a:pt x="11" y="58"/>
                        </a:moveTo>
                        <a:cubicBezTo>
                          <a:pt x="13" y="60"/>
                          <a:pt x="15" y="62"/>
                          <a:pt x="17" y="63"/>
                        </a:cubicBezTo>
                        <a:cubicBezTo>
                          <a:pt x="17" y="79"/>
                          <a:pt x="17" y="79"/>
                          <a:pt x="17" y="79"/>
                        </a:cubicBezTo>
                        <a:cubicBezTo>
                          <a:pt x="15" y="77"/>
                          <a:pt x="13" y="76"/>
                          <a:pt x="11" y="74"/>
                        </a:cubicBezTo>
                        <a:lnTo>
                          <a:pt x="11" y="5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32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50" name="Group 249"/>
              <p:cNvGrpSpPr>
                <a:grpSpLocks noChangeAspect="1"/>
              </p:cNvGrpSpPr>
              <p:nvPr/>
            </p:nvGrpSpPr>
            <p:grpSpPr bwMode="auto">
              <a:xfrm>
                <a:off x="-990878" y="2217632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272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3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4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5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1" name="Group 250"/>
              <p:cNvGrpSpPr>
                <a:grpSpLocks noChangeAspect="1"/>
              </p:cNvGrpSpPr>
              <p:nvPr/>
            </p:nvGrpSpPr>
            <p:grpSpPr bwMode="auto">
              <a:xfrm>
                <a:off x="-990878" y="2857152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266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7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9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0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1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2" name="Group 251"/>
              <p:cNvGrpSpPr>
                <a:grpSpLocks noChangeAspect="1"/>
              </p:cNvGrpSpPr>
              <p:nvPr/>
            </p:nvGrpSpPr>
            <p:grpSpPr bwMode="auto">
              <a:xfrm>
                <a:off x="-990878" y="3496672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260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1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2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3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4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5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3" name="Group 252"/>
              <p:cNvGrpSpPr>
                <a:grpSpLocks noChangeAspect="1"/>
              </p:cNvGrpSpPr>
              <p:nvPr/>
            </p:nvGrpSpPr>
            <p:grpSpPr bwMode="auto">
              <a:xfrm>
                <a:off x="-990878" y="4136191"/>
                <a:ext cx="298604" cy="481699"/>
                <a:chOff x="6599" y="1623"/>
                <a:chExt cx="486" cy="784"/>
              </a:xfrm>
              <a:solidFill>
                <a:schemeClr val="accent4"/>
              </a:solidFill>
            </p:grpSpPr>
            <p:sp>
              <p:nvSpPr>
                <p:cNvPr id="254" name="Freeform 8"/>
                <p:cNvSpPr>
                  <a:spLocks noEditPoints="1"/>
                </p:cNvSpPr>
                <p:nvPr/>
              </p:nvSpPr>
              <p:spPr bwMode="auto">
                <a:xfrm>
                  <a:off x="6606" y="2244"/>
                  <a:ext cx="470" cy="163"/>
                </a:xfrm>
                <a:custGeom>
                  <a:avLst/>
                  <a:gdLst>
                    <a:gd name="T0" fmla="*/ 199 w 199"/>
                    <a:gd name="T1" fmla="*/ 7 h 69"/>
                    <a:gd name="T2" fmla="*/ 104 w 199"/>
                    <a:gd name="T3" fmla="*/ 32 h 69"/>
                    <a:gd name="T4" fmla="*/ 1 w 199"/>
                    <a:gd name="T5" fmla="*/ 0 h 69"/>
                    <a:gd name="T6" fmla="*/ 0 w 199"/>
                    <a:gd name="T7" fmla="*/ 6 h 69"/>
                    <a:gd name="T8" fmla="*/ 0 w 199"/>
                    <a:gd name="T9" fmla="*/ 7 h 69"/>
                    <a:gd name="T10" fmla="*/ 0 w 199"/>
                    <a:gd name="T11" fmla="*/ 9 h 69"/>
                    <a:gd name="T12" fmla="*/ 0 w 199"/>
                    <a:gd name="T13" fmla="*/ 30 h 69"/>
                    <a:gd name="T14" fmla="*/ 101 w 199"/>
                    <a:gd name="T15" fmla="*/ 69 h 69"/>
                    <a:gd name="T16" fmla="*/ 199 w 199"/>
                    <a:gd name="T17" fmla="*/ 30 h 69"/>
                    <a:gd name="T18" fmla="*/ 199 w 199"/>
                    <a:gd name="T19" fmla="*/ 9 h 69"/>
                    <a:gd name="T20" fmla="*/ 199 w 199"/>
                    <a:gd name="T21" fmla="*/ 7 h 69"/>
                    <a:gd name="T22" fmla="*/ 199 w 199"/>
                    <a:gd name="T23" fmla="*/ 7 h 69"/>
                    <a:gd name="T24" fmla="*/ 17 w 199"/>
                    <a:gd name="T25" fmla="*/ 44 h 69"/>
                    <a:gd name="T26" fmla="*/ 11 w 199"/>
                    <a:gd name="T27" fmla="*/ 40 h 69"/>
                    <a:gd name="T28" fmla="*/ 11 w 199"/>
                    <a:gd name="T29" fmla="*/ 24 h 69"/>
                    <a:gd name="T30" fmla="*/ 17 w 199"/>
                    <a:gd name="T31" fmla="*/ 28 h 69"/>
                    <a:gd name="T32" fmla="*/ 17 w 199"/>
                    <a:gd name="T33" fmla="*/ 44 h 69"/>
                    <a:gd name="T34" fmla="*/ 35 w 199"/>
                    <a:gd name="T35" fmla="*/ 52 h 69"/>
                    <a:gd name="T36" fmla="*/ 25 w 199"/>
                    <a:gd name="T37" fmla="*/ 49 h 69"/>
                    <a:gd name="T38" fmla="*/ 25 w 199"/>
                    <a:gd name="T39" fmla="*/ 33 h 69"/>
                    <a:gd name="T40" fmla="*/ 35 w 199"/>
                    <a:gd name="T41" fmla="*/ 36 h 69"/>
                    <a:gd name="T42" fmla="*/ 35 w 199"/>
                    <a:gd name="T43" fmla="*/ 52 h 69"/>
                    <a:gd name="T44" fmla="*/ 55 w 199"/>
                    <a:gd name="T45" fmla="*/ 58 h 69"/>
                    <a:gd name="T46" fmla="*/ 46 w 199"/>
                    <a:gd name="T47" fmla="*/ 56 h 69"/>
                    <a:gd name="T48" fmla="*/ 46 w 199"/>
                    <a:gd name="T49" fmla="*/ 40 h 69"/>
                    <a:gd name="T50" fmla="*/ 55 w 199"/>
                    <a:gd name="T51" fmla="*/ 42 h 69"/>
                    <a:gd name="T52" fmla="*/ 55 w 199"/>
                    <a:gd name="T53" fmla="*/ 58 h 69"/>
                    <a:gd name="T54" fmla="*/ 81 w 199"/>
                    <a:gd name="T55" fmla="*/ 62 h 69"/>
                    <a:gd name="T56" fmla="*/ 68 w 199"/>
                    <a:gd name="T57" fmla="*/ 61 h 69"/>
                    <a:gd name="T58" fmla="*/ 68 w 199"/>
                    <a:gd name="T59" fmla="*/ 45 h 69"/>
                    <a:gd name="T60" fmla="*/ 81 w 199"/>
                    <a:gd name="T61" fmla="*/ 46 h 69"/>
                    <a:gd name="T62" fmla="*/ 81 w 199"/>
                    <a:gd name="T63" fmla="*/ 62 h 69"/>
                    <a:gd name="T64" fmla="*/ 176 w 199"/>
                    <a:gd name="T65" fmla="*/ 47 h 69"/>
                    <a:gd name="T66" fmla="*/ 167 w 199"/>
                    <a:gd name="T67" fmla="*/ 51 h 69"/>
                    <a:gd name="T68" fmla="*/ 167 w 199"/>
                    <a:gd name="T69" fmla="*/ 35 h 69"/>
                    <a:gd name="T70" fmla="*/ 176 w 199"/>
                    <a:gd name="T71" fmla="*/ 31 h 69"/>
                    <a:gd name="T72" fmla="*/ 176 w 199"/>
                    <a:gd name="T73" fmla="*/ 47 h 69"/>
                    <a:gd name="T74" fmla="*/ 191 w 199"/>
                    <a:gd name="T75" fmla="*/ 37 h 69"/>
                    <a:gd name="T76" fmla="*/ 185 w 199"/>
                    <a:gd name="T77" fmla="*/ 42 h 69"/>
                    <a:gd name="T78" fmla="*/ 185 w 199"/>
                    <a:gd name="T79" fmla="*/ 27 h 69"/>
                    <a:gd name="T80" fmla="*/ 191 w 199"/>
                    <a:gd name="T81" fmla="*/ 21 h 69"/>
                    <a:gd name="T82" fmla="*/ 191 w 199"/>
                    <a:gd name="T83" fmla="*/ 3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199" y="7"/>
                      </a:move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3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lose/>
                      <a:moveTo>
                        <a:pt x="17" y="44"/>
                      </a:moveTo>
                      <a:cubicBezTo>
                        <a:pt x="15" y="43"/>
                        <a:pt x="13" y="41"/>
                        <a:pt x="11" y="4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6"/>
                        <a:pt x="15" y="27"/>
                        <a:pt x="17" y="28"/>
                      </a:cubicBezTo>
                      <a:lnTo>
                        <a:pt x="17" y="44"/>
                      </a:lnTo>
                      <a:close/>
                      <a:moveTo>
                        <a:pt x="35" y="52"/>
                      </a:moveTo>
                      <a:cubicBezTo>
                        <a:pt x="32" y="51"/>
                        <a:pt x="28" y="50"/>
                        <a:pt x="25" y="49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28" y="34"/>
                        <a:pt x="32" y="35"/>
                        <a:pt x="35" y="36"/>
                      </a:cubicBezTo>
                      <a:lnTo>
                        <a:pt x="35" y="52"/>
                      </a:lnTo>
                      <a:close/>
                      <a:moveTo>
                        <a:pt x="55" y="58"/>
                      </a:moveTo>
                      <a:cubicBezTo>
                        <a:pt x="52" y="58"/>
                        <a:pt x="49" y="57"/>
                        <a:pt x="46" y="56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9" y="41"/>
                        <a:pt x="52" y="42"/>
                        <a:pt x="55" y="42"/>
                      </a:cubicBezTo>
                      <a:lnTo>
                        <a:pt x="55" y="58"/>
                      </a:lnTo>
                      <a:close/>
                      <a:moveTo>
                        <a:pt x="81" y="62"/>
                      </a:moveTo>
                      <a:cubicBezTo>
                        <a:pt x="77" y="62"/>
                        <a:pt x="72" y="62"/>
                        <a:pt x="68" y="61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72" y="45"/>
                        <a:pt x="77" y="46"/>
                        <a:pt x="81" y="46"/>
                      </a:cubicBezTo>
                      <a:lnTo>
                        <a:pt x="81" y="62"/>
                      </a:lnTo>
                      <a:close/>
                      <a:moveTo>
                        <a:pt x="176" y="47"/>
                      </a:moveTo>
                      <a:cubicBezTo>
                        <a:pt x="173" y="49"/>
                        <a:pt x="170" y="50"/>
                        <a:pt x="167" y="51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70" y="34"/>
                        <a:pt x="173" y="33"/>
                        <a:pt x="176" y="31"/>
                      </a:cubicBezTo>
                      <a:lnTo>
                        <a:pt x="176" y="47"/>
                      </a:lnTo>
                      <a:close/>
                      <a:moveTo>
                        <a:pt x="191" y="37"/>
                      </a:moveTo>
                      <a:cubicBezTo>
                        <a:pt x="190" y="39"/>
                        <a:pt x="187" y="41"/>
                        <a:pt x="185" y="42"/>
                      </a:cubicBezTo>
                      <a:cubicBezTo>
                        <a:pt x="185" y="27"/>
                        <a:pt x="185" y="27"/>
                        <a:pt x="185" y="27"/>
                      </a:cubicBezTo>
                      <a:cubicBezTo>
                        <a:pt x="187" y="25"/>
                        <a:pt x="190" y="23"/>
                        <a:pt x="191" y="21"/>
                      </a:cubicBezTo>
                      <a:lnTo>
                        <a:pt x="191" y="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5" name="Freeform 9"/>
                <p:cNvSpPr>
                  <a:spLocks noEditPoints="1"/>
                </p:cNvSpPr>
                <p:nvPr/>
              </p:nvSpPr>
              <p:spPr bwMode="auto">
                <a:xfrm>
                  <a:off x="6613" y="2131"/>
                  <a:ext cx="472" cy="168"/>
                </a:xfrm>
                <a:custGeom>
                  <a:avLst/>
                  <a:gdLst>
                    <a:gd name="T0" fmla="*/ 200 w 200"/>
                    <a:gd name="T1" fmla="*/ 8 h 71"/>
                    <a:gd name="T2" fmla="*/ 197 w 200"/>
                    <a:gd name="T3" fmla="*/ 0 h 71"/>
                    <a:gd name="T4" fmla="*/ 95 w 200"/>
                    <a:gd name="T5" fmla="*/ 34 h 71"/>
                    <a:gd name="T6" fmla="*/ 0 w 200"/>
                    <a:gd name="T7" fmla="*/ 11 h 71"/>
                    <a:gd name="T8" fmla="*/ 0 w 200"/>
                    <a:gd name="T9" fmla="*/ 32 h 71"/>
                    <a:gd name="T10" fmla="*/ 101 w 200"/>
                    <a:gd name="T11" fmla="*/ 71 h 71"/>
                    <a:gd name="T12" fmla="*/ 200 w 200"/>
                    <a:gd name="T13" fmla="*/ 32 h 71"/>
                    <a:gd name="T14" fmla="*/ 200 w 200"/>
                    <a:gd name="T15" fmla="*/ 11 h 71"/>
                    <a:gd name="T16" fmla="*/ 199 w 200"/>
                    <a:gd name="T17" fmla="*/ 10 h 71"/>
                    <a:gd name="T18" fmla="*/ 200 w 200"/>
                    <a:gd name="T19" fmla="*/ 8 h 71"/>
                    <a:gd name="T20" fmla="*/ 18 w 200"/>
                    <a:gd name="T21" fmla="*/ 47 h 71"/>
                    <a:gd name="T22" fmla="*/ 11 w 200"/>
                    <a:gd name="T23" fmla="*/ 42 h 71"/>
                    <a:gd name="T24" fmla="*/ 11 w 200"/>
                    <a:gd name="T25" fmla="*/ 26 h 71"/>
                    <a:gd name="T26" fmla="*/ 18 w 200"/>
                    <a:gd name="T27" fmla="*/ 31 h 71"/>
                    <a:gd name="T28" fmla="*/ 18 w 200"/>
                    <a:gd name="T29" fmla="*/ 47 h 71"/>
                    <a:gd name="T30" fmla="*/ 35 w 200"/>
                    <a:gd name="T31" fmla="*/ 55 h 71"/>
                    <a:gd name="T32" fmla="*/ 26 w 200"/>
                    <a:gd name="T33" fmla="*/ 51 h 71"/>
                    <a:gd name="T34" fmla="*/ 26 w 200"/>
                    <a:gd name="T35" fmla="*/ 35 h 71"/>
                    <a:gd name="T36" fmla="*/ 35 w 200"/>
                    <a:gd name="T37" fmla="*/ 39 h 71"/>
                    <a:gd name="T38" fmla="*/ 35 w 200"/>
                    <a:gd name="T39" fmla="*/ 55 h 71"/>
                    <a:gd name="T40" fmla="*/ 56 w 200"/>
                    <a:gd name="T41" fmla="*/ 61 h 71"/>
                    <a:gd name="T42" fmla="*/ 46 w 200"/>
                    <a:gd name="T43" fmla="*/ 59 h 71"/>
                    <a:gd name="T44" fmla="*/ 46 w 200"/>
                    <a:gd name="T45" fmla="*/ 43 h 71"/>
                    <a:gd name="T46" fmla="*/ 56 w 200"/>
                    <a:gd name="T47" fmla="*/ 45 h 71"/>
                    <a:gd name="T48" fmla="*/ 56 w 200"/>
                    <a:gd name="T49" fmla="*/ 61 h 71"/>
                    <a:gd name="T50" fmla="*/ 81 w 200"/>
                    <a:gd name="T51" fmla="*/ 65 h 71"/>
                    <a:gd name="T52" fmla="*/ 68 w 200"/>
                    <a:gd name="T53" fmla="*/ 63 h 71"/>
                    <a:gd name="T54" fmla="*/ 68 w 200"/>
                    <a:gd name="T55" fmla="*/ 47 h 71"/>
                    <a:gd name="T56" fmla="*/ 81 w 200"/>
                    <a:gd name="T57" fmla="*/ 48 h 71"/>
                    <a:gd name="T58" fmla="*/ 81 w 200"/>
                    <a:gd name="T59" fmla="*/ 65 h 71"/>
                    <a:gd name="T60" fmla="*/ 177 w 200"/>
                    <a:gd name="T61" fmla="*/ 50 h 71"/>
                    <a:gd name="T62" fmla="*/ 167 w 200"/>
                    <a:gd name="T63" fmla="*/ 54 h 71"/>
                    <a:gd name="T64" fmla="*/ 167 w 200"/>
                    <a:gd name="T65" fmla="*/ 38 h 71"/>
                    <a:gd name="T66" fmla="*/ 177 w 200"/>
                    <a:gd name="T67" fmla="*/ 34 h 71"/>
                    <a:gd name="T68" fmla="*/ 177 w 200"/>
                    <a:gd name="T69" fmla="*/ 50 h 71"/>
                    <a:gd name="T70" fmla="*/ 192 w 200"/>
                    <a:gd name="T71" fmla="*/ 39 h 71"/>
                    <a:gd name="T72" fmla="*/ 185 w 200"/>
                    <a:gd name="T73" fmla="*/ 45 h 71"/>
                    <a:gd name="T74" fmla="*/ 185 w 200"/>
                    <a:gd name="T75" fmla="*/ 29 h 71"/>
                    <a:gd name="T76" fmla="*/ 192 w 200"/>
                    <a:gd name="T77" fmla="*/ 24 h 71"/>
                    <a:gd name="T78" fmla="*/ 192 w 200"/>
                    <a:gd name="T79" fmla="*/ 3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0" h="71">
                      <a:moveTo>
                        <a:pt x="200" y="8"/>
                      </a:moveTo>
                      <a:cubicBezTo>
                        <a:pt x="200" y="5"/>
                        <a:pt x="199" y="2"/>
                        <a:pt x="197" y="0"/>
                      </a:cubicBezTo>
                      <a:cubicBezTo>
                        <a:pt x="184" y="23"/>
                        <a:pt x="138" y="34"/>
                        <a:pt x="95" y="34"/>
                      </a:cubicBezTo>
                      <a:cubicBezTo>
                        <a:pt x="58" y="34"/>
                        <a:pt x="20" y="26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54"/>
                        <a:pt x="46" y="71"/>
                        <a:pt x="101" y="71"/>
                      </a:cubicBezTo>
                      <a:cubicBezTo>
                        <a:pt x="156" y="71"/>
                        <a:pt x="199" y="54"/>
                        <a:pt x="200" y="32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200" y="11"/>
                        <a:pt x="199" y="10"/>
                        <a:pt x="199" y="10"/>
                      </a:cubicBezTo>
                      <a:cubicBezTo>
                        <a:pt x="199" y="9"/>
                        <a:pt x="200" y="8"/>
                        <a:pt x="200" y="8"/>
                      </a:cubicBezTo>
                      <a:close/>
                      <a:moveTo>
                        <a:pt x="18" y="47"/>
                      </a:moveTo>
                      <a:cubicBezTo>
                        <a:pt x="15" y="45"/>
                        <a:pt x="13" y="44"/>
                        <a:pt x="11" y="42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3" y="28"/>
                        <a:pt x="15" y="29"/>
                        <a:pt x="18" y="31"/>
                      </a:cubicBezTo>
                      <a:lnTo>
                        <a:pt x="18" y="47"/>
                      </a:lnTo>
                      <a:close/>
                      <a:moveTo>
                        <a:pt x="35" y="55"/>
                      </a:moveTo>
                      <a:cubicBezTo>
                        <a:pt x="32" y="54"/>
                        <a:pt x="29" y="52"/>
                        <a:pt x="26" y="51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9" y="36"/>
                        <a:pt x="32" y="38"/>
                        <a:pt x="35" y="39"/>
                      </a:cubicBezTo>
                      <a:lnTo>
                        <a:pt x="35" y="55"/>
                      </a:lnTo>
                      <a:close/>
                      <a:moveTo>
                        <a:pt x="56" y="61"/>
                      </a:moveTo>
                      <a:cubicBezTo>
                        <a:pt x="52" y="60"/>
                        <a:pt x="49" y="59"/>
                        <a:pt x="46" y="59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9" y="43"/>
                        <a:pt x="52" y="44"/>
                        <a:pt x="56" y="45"/>
                      </a:cubicBezTo>
                      <a:lnTo>
                        <a:pt x="56" y="61"/>
                      </a:lnTo>
                      <a:close/>
                      <a:moveTo>
                        <a:pt x="81" y="65"/>
                      </a:moveTo>
                      <a:cubicBezTo>
                        <a:pt x="77" y="64"/>
                        <a:pt x="72" y="64"/>
                        <a:pt x="68" y="63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72" y="48"/>
                        <a:pt x="77" y="48"/>
                        <a:pt x="81" y="48"/>
                      </a:cubicBezTo>
                      <a:lnTo>
                        <a:pt x="81" y="65"/>
                      </a:lnTo>
                      <a:close/>
                      <a:moveTo>
                        <a:pt x="177" y="50"/>
                      </a:moveTo>
                      <a:cubicBezTo>
                        <a:pt x="174" y="51"/>
                        <a:pt x="170" y="52"/>
                        <a:pt x="167" y="54"/>
                      </a:cubicBezTo>
                      <a:cubicBezTo>
                        <a:pt x="167" y="38"/>
                        <a:pt x="167" y="38"/>
                        <a:pt x="167" y="38"/>
                      </a:cubicBezTo>
                      <a:cubicBezTo>
                        <a:pt x="170" y="37"/>
                        <a:pt x="174" y="35"/>
                        <a:pt x="177" y="34"/>
                      </a:cubicBezTo>
                      <a:lnTo>
                        <a:pt x="177" y="50"/>
                      </a:lnTo>
                      <a:close/>
                      <a:moveTo>
                        <a:pt x="192" y="39"/>
                      </a:moveTo>
                      <a:cubicBezTo>
                        <a:pt x="190" y="41"/>
                        <a:pt x="188" y="43"/>
                        <a:pt x="185" y="45"/>
                      </a:cubicBezTo>
                      <a:cubicBezTo>
                        <a:pt x="185" y="29"/>
                        <a:pt x="185" y="29"/>
                        <a:pt x="185" y="29"/>
                      </a:cubicBezTo>
                      <a:cubicBezTo>
                        <a:pt x="188" y="27"/>
                        <a:pt x="190" y="26"/>
                        <a:pt x="192" y="24"/>
                      </a:cubicBezTo>
                      <a:lnTo>
                        <a:pt x="192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" name="Freeform 10"/>
                <p:cNvSpPr>
                  <a:spLocks noEditPoints="1"/>
                </p:cNvSpPr>
                <p:nvPr/>
              </p:nvSpPr>
              <p:spPr bwMode="auto">
                <a:xfrm>
                  <a:off x="6599" y="2029"/>
                  <a:ext cx="470" cy="161"/>
                </a:xfrm>
                <a:custGeom>
                  <a:avLst/>
                  <a:gdLst>
                    <a:gd name="T0" fmla="*/ 0 w 199"/>
                    <a:gd name="T1" fmla="*/ 29 h 68"/>
                    <a:gd name="T2" fmla="*/ 101 w 199"/>
                    <a:gd name="T3" fmla="*/ 68 h 68"/>
                    <a:gd name="T4" fmla="*/ 199 w 199"/>
                    <a:gd name="T5" fmla="*/ 29 h 68"/>
                    <a:gd name="T6" fmla="*/ 199 w 199"/>
                    <a:gd name="T7" fmla="*/ 8 h 68"/>
                    <a:gd name="T8" fmla="*/ 199 w 199"/>
                    <a:gd name="T9" fmla="*/ 7 h 68"/>
                    <a:gd name="T10" fmla="*/ 199 w 199"/>
                    <a:gd name="T11" fmla="*/ 7 h 68"/>
                    <a:gd name="T12" fmla="*/ 104 w 199"/>
                    <a:gd name="T13" fmla="*/ 32 h 68"/>
                    <a:gd name="T14" fmla="*/ 1 w 199"/>
                    <a:gd name="T15" fmla="*/ 0 h 68"/>
                    <a:gd name="T16" fmla="*/ 0 w 199"/>
                    <a:gd name="T17" fmla="*/ 5 h 68"/>
                    <a:gd name="T18" fmla="*/ 0 w 199"/>
                    <a:gd name="T19" fmla="*/ 7 h 68"/>
                    <a:gd name="T20" fmla="*/ 0 w 199"/>
                    <a:gd name="T21" fmla="*/ 8 h 68"/>
                    <a:gd name="T22" fmla="*/ 0 w 199"/>
                    <a:gd name="T23" fmla="*/ 29 h 68"/>
                    <a:gd name="T24" fmla="*/ 185 w 199"/>
                    <a:gd name="T25" fmla="*/ 26 h 68"/>
                    <a:gd name="T26" fmla="*/ 191 w 199"/>
                    <a:gd name="T27" fmla="*/ 21 h 68"/>
                    <a:gd name="T28" fmla="*/ 191 w 199"/>
                    <a:gd name="T29" fmla="*/ 37 h 68"/>
                    <a:gd name="T30" fmla="*/ 185 w 199"/>
                    <a:gd name="T31" fmla="*/ 42 h 68"/>
                    <a:gd name="T32" fmla="*/ 185 w 199"/>
                    <a:gd name="T33" fmla="*/ 26 h 68"/>
                    <a:gd name="T34" fmla="*/ 166 w 199"/>
                    <a:gd name="T35" fmla="*/ 35 h 68"/>
                    <a:gd name="T36" fmla="*/ 176 w 199"/>
                    <a:gd name="T37" fmla="*/ 31 h 68"/>
                    <a:gd name="T38" fmla="*/ 176 w 199"/>
                    <a:gd name="T39" fmla="*/ 47 h 68"/>
                    <a:gd name="T40" fmla="*/ 166 w 199"/>
                    <a:gd name="T41" fmla="*/ 51 h 68"/>
                    <a:gd name="T42" fmla="*/ 166 w 199"/>
                    <a:gd name="T43" fmla="*/ 35 h 68"/>
                    <a:gd name="T44" fmla="*/ 68 w 199"/>
                    <a:gd name="T45" fmla="*/ 44 h 68"/>
                    <a:gd name="T46" fmla="*/ 81 w 199"/>
                    <a:gd name="T47" fmla="*/ 46 h 68"/>
                    <a:gd name="T48" fmla="*/ 81 w 199"/>
                    <a:gd name="T49" fmla="*/ 62 h 68"/>
                    <a:gd name="T50" fmla="*/ 68 w 199"/>
                    <a:gd name="T51" fmla="*/ 61 h 68"/>
                    <a:gd name="T52" fmla="*/ 68 w 199"/>
                    <a:gd name="T53" fmla="*/ 44 h 68"/>
                    <a:gd name="T54" fmla="*/ 45 w 199"/>
                    <a:gd name="T55" fmla="*/ 40 h 68"/>
                    <a:gd name="T56" fmla="*/ 55 w 199"/>
                    <a:gd name="T57" fmla="*/ 42 h 68"/>
                    <a:gd name="T58" fmla="*/ 55 w 199"/>
                    <a:gd name="T59" fmla="*/ 58 h 68"/>
                    <a:gd name="T60" fmla="*/ 45 w 199"/>
                    <a:gd name="T61" fmla="*/ 56 h 68"/>
                    <a:gd name="T62" fmla="*/ 45 w 199"/>
                    <a:gd name="T63" fmla="*/ 40 h 68"/>
                    <a:gd name="T64" fmla="*/ 25 w 199"/>
                    <a:gd name="T65" fmla="*/ 32 h 68"/>
                    <a:gd name="T66" fmla="*/ 35 w 199"/>
                    <a:gd name="T67" fmla="*/ 36 h 68"/>
                    <a:gd name="T68" fmla="*/ 35 w 199"/>
                    <a:gd name="T69" fmla="*/ 52 h 68"/>
                    <a:gd name="T70" fmla="*/ 25 w 199"/>
                    <a:gd name="T71" fmla="*/ 48 h 68"/>
                    <a:gd name="T72" fmla="*/ 25 w 199"/>
                    <a:gd name="T73" fmla="*/ 32 h 68"/>
                    <a:gd name="T74" fmla="*/ 10 w 199"/>
                    <a:gd name="T75" fmla="*/ 24 h 68"/>
                    <a:gd name="T76" fmla="*/ 17 w 199"/>
                    <a:gd name="T77" fmla="*/ 28 h 68"/>
                    <a:gd name="T78" fmla="*/ 17 w 199"/>
                    <a:gd name="T79" fmla="*/ 44 h 68"/>
                    <a:gd name="T80" fmla="*/ 10 w 199"/>
                    <a:gd name="T81" fmla="*/ 39 h 68"/>
                    <a:gd name="T82" fmla="*/ 10 w 199"/>
                    <a:gd name="T83" fmla="*/ 2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8">
                      <a:moveTo>
                        <a:pt x="0" y="29"/>
                      </a:moveTo>
                      <a:cubicBezTo>
                        <a:pt x="0" y="52"/>
                        <a:pt x="46" y="68"/>
                        <a:pt x="101" y="68"/>
                      </a:cubicBezTo>
                      <a:cubicBezTo>
                        <a:pt x="156" y="68"/>
                        <a:pt x="199" y="52"/>
                        <a:pt x="199" y="29"/>
                      </a:cubicBezTo>
                      <a:cubicBezTo>
                        <a:pt x="199" y="8"/>
                        <a:pt x="199" y="8"/>
                        <a:pt x="199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0" y="32"/>
                        <a:pt x="16" y="21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lnTo>
                        <a:pt x="0" y="29"/>
                      </a:lnTo>
                      <a:close/>
                      <a:moveTo>
                        <a:pt x="185" y="26"/>
                      </a:moveTo>
                      <a:cubicBezTo>
                        <a:pt x="187" y="25"/>
                        <a:pt x="189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89" y="39"/>
                        <a:pt x="187" y="40"/>
                        <a:pt x="185" y="42"/>
                      </a:cubicBezTo>
                      <a:lnTo>
                        <a:pt x="185" y="26"/>
                      </a:lnTo>
                      <a:close/>
                      <a:moveTo>
                        <a:pt x="166" y="35"/>
                      </a:moveTo>
                      <a:cubicBezTo>
                        <a:pt x="170" y="34"/>
                        <a:pt x="173" y="32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8"/>
                        <a:pt x="170" y="50"/>
                        <a:pt x="166" y="51"/>
                      </a:cubicBezTo>
                      <a:lnTo>
                        <a:pt x="166" y="35"/>
                      </a:lnTo>
                      <a:close/>
                      <a:moveTo>
                        <a:pt x="68" y="44"/>
                      </a:moveTo>
                      <a:cubicBezTo>
                        <a:pt x="72" y="45"/>
                        <a:pt x="76" y="45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6" y="62"/>
                        <a:pt x="72" y="61"/>
                        <a:pt x="68" y="61"/>
                      </a:cubicBezTo>
                      <a:lnTo>
                        <a:pt x="68" y="44"/>
                      </a:lnTo>
                      <a:close/>
                      <a:moveTo>
                        <a:pt x="45" y="40"/>
                      </a:moveTo>
                      <a:cubicBezTo>
                        <a:pt x="48" y="41"/>
                        <a:pt x="52" y="41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7"/>
                        <a:pt x="48" y="57"/>
                        <a:pt x="45" y="56"/>
                      </a:cubicBezTo>
                      <a:lnTo>
                        <a:pt x="45" y="40"/>
                      </a:lnTo>
                      <a:close/>
                      <a:moveTo>
                        <a:pt x="25" y="32"/>
                      </a:moveTo>
                      <a:cubicBezTo>
                        <a:pt x="28" y="34"/>
                        <a:pt x="31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1" y="51"/>
                        <a:pt x="28" y="50"/>
                        <a:pt x="25" y="48"/>
                      </a:cubicBezTo>
                      <a:lnTo>
                        <a:pt x="25" y="32"/>
                      </a:lnTo>
                      <a:close/>
                      <a:moveTo>
                        <a:pt x="10" y="24"/>
                      </a:moveTo>
                      <a:cubicBezTo>
                        <a:pt x="12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2"/>
                        <a:pt x="12" y="41"/>
                        <a:pt x="10" y="39"/>
                      </a:cubicBezTo>
                      <a:lnTo>
                        <a:pt x="1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7" name="Freeform 11"/>
                <p:cNvSpPr>
                  <a:spLocks noEditPoints="1"/>
                </p:cNvSpPr>
                <p:nvPr/>
              </p:nvSpPr>
              <p:spPr bwMode="auto">
                <a:xfrm>
                  <a:off x="6606" y="1921"/>
                  <a:ext cx="470" cy="163"/>
                </a:xfrm>
                <a:custGeom>
                  <a:avLst/>
                  <a:gdLst>
                    <a:gd name="T0" fmla="*/ 0 w 199"/>
                    <a:gd name="T1" fmla="*/ 9 h 69"/>
                    <a:gd name="T2" fmla="*/ 0 w 199"/>
                    <a:gd name="T3" fmla="*/ 29 h 69"/>
                    <a:gd name="T4" fmla="*/ 101 w 199"/>
                    <a:gd name="T5" fmla="*/ 69 h 69"/>
                    <a:gd name="T6" fmla="*/ 199 w 199"/>
                    <a:gd name="T7" fmla="*/ 29 h 69"/>
                    <a:gd name="T8" fmla="*/ 199 w 199"/>
                    <a:gd name="T9" fmla="*/ 9 h 69"/>
                    <a:gd name="T10" fmla="*/ 199 w 199"/>
                    <a:gd name="T11" fmla="*/ 7 h 69"/>
                    <a:gd name="T12" fmla="*/ 199 w 199"/>
                    <a:gd name="T13" fmla="*/ 7 h 69"/>
                    <a:gd name="T14" fmla="*/ 104 w 199"/>
                    <a:gd name="T15" fmla="*/ 32 h 69"/>
                    <a:gd name="T16" fmla="*/ 1 w 199"/>
                    <a:gd name="T17" fmla="*/ 0 h 69"/>
                    <a:gd name="T18" fmla="*/ 0 w 199"/>
                    <a:gd name="T19" fmla="*/ 5 h 69"/>
                    <a:gd name="T20" fmla="*/ 0 w 199"/>
                    <a:gd name="T21" fmla="*/ 7 h 69"/>
                    <a:gd name="T22" fmla="*/ 0 w 199"/>
                    <a:gd name="T23" fmla="*/ 9 h 69"/>
                    <a:gd name="T24" fmla="*/ 185 w 199"/>
                    <a:gd name="T25" fmla="*/ 27 h 69"/>
                    <a:gd name="T26" fmla="*/ 191 w 199"/>
                    <a:gd name="T27" fmla="*/ 21 h 69"/>
                    <a:gd name="T28" fmla="*/ 191 w 199"/>
                    <a:gd name="T29" fmla="*/ 37 h 69"/>
                    <a:gd name="T30" fmla="*/ 185 w 199"/>
                    <a:gd name="T31" fmla="*/ 42 h 69"/>
                    <a:gd name="T32" fmla="*/ 185 w 199"/>
                    <a:gd name="T33" fmla="*/ 27 h 69"/>
                    <a:gd name="T34" fmla="*/ 167 w 199"/>
                    <a:gd name="T35" fmla="*/ 35 h 69"/>
                    <a:gd name="T36" fmla="*/ 176 w 199"/>
                    <a:gd name="T37" fmla="*/ 31 h 69"/>
                    <a:gd name="T38" fmla="*/ 176 w 199"/>
                    <a:gd name="T39" fmla="*/ 47 h 69"/>
                    <a:gd name="T40" fmla="*/ 167 w 199"/>
                    <a:gd name="T41" fmla="*/ 51 h 69"/>
                    <a:gd name="T42" fmla="*/ 167 w 199"/>
                    <a:gd name="T43" fmla="*/ 35 h 69"/>
                    <a:gd name="T44" fmla="*/ 68 w 199"/>
                    <a:gd name="T45" fmla="*/ 45 h 69"/>
                    <a:gd name="T46" fmla="*/ 81 w 199"/>
                    <a:gd name="T47" fmla="*/ 46 h 69"/>
                    <a:gd name="T48" fmla="*/ 81 w 199"/>
                    <a:gd name="T49" fmla="*/ 62 h 69"/>
                    <a:gd name="T50" fmla="*/ 68 w 199"/>
                    <a:gd name="T51" fmla="*/ 61 h 69"/>
                    <a:gd name="T52" fmla="*/ 68 w 199"/>
                    <a:gd name="T53" fmla="*/ 45 h 69"/>
                    <a:gd name="T54" fmla="*/ 46 w 199"/>
                    <a:gd name="T55" fmla="*/ 40 h 69"/>
                    <a:gd name="T56" fmla="*/ 55 w 199"/>
                    <a:gd name="T57" fmla="*/ 42 h 69"/>
                    <a:gd name="T58" fmla="*/ 55 w 199"/>
                    <a:gd name="T59" fmla="*/ 58 h 69"/>
                    <a:gd name="T60" fmla="*/ 46 w 199"/>
                    <a:gd name="T61" fmla="*/ 56 h 69"/>
                    <a:gd name="T62" fmla="*/ 46 w 199"/>
                    <a:gd name="T63" fmla="*/ 40 h 69"/>
                    <a:gd name="T64" fmla="*/ 25 w 199"/>
                    <a:gd name="T65" fmla="*/ 33 h 69"/>
                    <a:gd name="T66" fmla="*/ 35 w 199"/>
                    <a:gd name="T67" fmla="*/ 36 h 69"/>
                    <a:gd name="T68" fmla="*/ 35 w 199"/>
                    <a:gd name="T69" fmla="*/ 52 h 69"/>
                    <a:gd name="T70" fmla="*/ 25 w 199"/>
                    <a:gd name="T71" fmla="*/ 48 h 69"/>
                    <a:gd name="T72" fmla="*/ 25 w 199"/>
                    <a:gd name="T73" fmla="*/ 33 h 69"/>
                    <a:gd name="T74" fmla="*/ 11 w 199"/>
                    <a:gd name="T75" fmla="*/ 24 h 69"/>
                    <a:gd name="T76" fmla="*/ 17 w 199"/>
                    <a:gd name="T77" fmla="*/ 28 h 69"/>
                    <a:gd name="T78" fmla="*/ 17 w 199"/>
                    <a:gd name="T79" fmla="*/ 44 h 69"/>
                    <a:gd name="T80" fmla="*/ 11 w 199"/>
                    <a:gd name="T81" fmla="*/ 40 h 69"/>
                    <a:gd name="T82" fmla="*/ 11 w 199"/>
                    <a:gd name="T83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9" h="69">
                      <a:moveTo>
                        <a:pt x="0" y="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52"/>
                        <a:pt x="46" y="69"/>
                        <a:pt x="101" y="69"/>
                      </a:cubicBezTo>
                      <a:cubicBezTo>
                        <a:pt x="156" y="69"/>
                        <a:pt x="199" y="52"/>
                        <a:pt x="199" y="29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cubicBezTo>
                        <a:pt x="199" y="8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80" y="24"/>
                        <a:pt x="141" y="32"/>
                        <a:pt x="104" y="32"/>
                      </a:cubicBezTo>
                      <a:cubicBezTo>
                        <a:pt x="61" y="32"/>
                        <a:pt x="16" y="21"/>
                        <a:pt x="1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9"/>
                      </a:cubicBezTo>
                      <a:close/>
                      <a:moveTo>
                        <a:pt x="185" y="27"/>
                      </a:moveTo>
                      <a:cubicBezTo>
                        <a:pt x="187" y="25"/>
                        <a:pt x="190" y="23"/>
                        <a:pt x="191" y="21"/>
                      </a:cubicBezTo>
                      <a:cubicBezTo>
                        <a:pt x="191" y="37"/>
                        <a:pt x="191" y="37"/>
                        <a:pt x="191" y="37"/>
                      </a:cubicBezTo>
                      <a:cubicBezTo>
                        <a:pt x="190" y="39"/>
                        <a:pt x="187" y="41"/>
                        <a:pt x="185" y="42"/>
                      </a:cubicBezTo>
                      <a:lnTo>
                        <a:pt x="185" y="27"/>
                      </a:lnTo>
                      <a:close/>
                      <a:moveTo>
                        <a:pt x="167" y="35"/>
                      </a:moveTo>
                      <a:cubicBezTo>
                        <a:pt x="170" y="34"/>
                        <a:pt x="173" y="33"/>
                        <a:pt x="176" y="31"/>
                      </a:cubicBezTo>
                      <a:cubicBezTo>
                        <a:pt x="176" y="47"/>
                        <a:pt x="176" y="47"/>
                        <a:pt x="176" y="47"/>
                      </a:cubicBezTo>
                      <a:cubicBezTo>
                        <a:pt x="173" y="49"/>
                        <a:pt x="170" y="50"/>
                        <a:pt x="167" y="51"/>
                      </a:cubicBezTo>
                      <a:lnTo>
                        <a:pt x="167" y="35"/>
                      </a:lnTo>
                      <a:close/>
                      <a:moveTo>
                        <a:pt x="68" y="45"/>
                      </a:moveTo>
                      <a:cubicBezTo>
                        <a:pt x="72" y="45"/>
                        <a:pt x="77" y="46"/>
                        <a:pt x="81" y="46"/>
                      </a:cubicBezTo>
                      <a:cubicBezTo>
                        <a:pt x="81" y="62"/>
                        <a:pt x="81" y="62"/>
                        <a:pt x="81" y="62"/>
                      </a:cubicBezTo>
                      <a:cubicBezTo>
                        <a:pt x="77" y="62"/>
                        <a:pt x="72" y="61"/>
                        <a:pt x="68" y="61"/>
                      </a:cubicBezTo>
                      <a:lnTo>
                        <a:pt x="68" y="45"/>
                      </a:lnTo>
                      <a:close/>
                      <a:moveTo>
                        <a:pt x="46" y="40"/>
                      </a:moveTo>
                      <a:cubicBezTo>
                        <a:pt x="49" y="41"/>
                        <a:pt x="52" y="42"/>
                        <a:pt x="55" y="42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2" y="58"/>
                        <a:pt x="49" y="57"/>
                        <a:pt x="46" y="56"/>
                      </a:cubicBezTo>
                      <a:lnTo>
                        <a:pt x="46" y="40"/>
                      </a:lnTo>
                      <a:close/>
                      <a:moveTo>
                        <a:pt x="25" y="33"/>
                      </a:moveTo>
                      <a:cubicBezTo>
                        <a:pt x="28" y="34"/>
                        <a:pt x="32" y="35"/>
                        <a:pt x="35" y="36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2" y="51"/>
                        <a:pt x="28" y="50"/>
                        <a:pt x="25" y="48"/>
                      </a:cubicBezTo>
                      <a:lnTo>
                        <a:pt x="25" y="33"/>
                      </a:lnTo>
                      <a:close/>
                      <a:moveTo>
                        <a:pt x="11" y="24"/>
                      </a:moveTo>
                      <a:cubicBezTo>
                        <a:pt x="13" y="25"/>
                        <a:pt x="15" y="27"/>
                        <a:pt x="17" y="28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5" y="43"/>
                        <a:pt x="13" y="41"/>
                        <a:pt x="11" y="4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8" name="Freeform 12"/>
                <p:cNvSpPr>
                  <a:spLocks noEditPoints="1"/>
                </p:cNvSpPr>
                <p:nvPr/>
              </p:nvSpPr>
              <p:spPr bwMode="auto">
                <a:xfrm>
                  <a:off x="6613" y="1817"/>
                  <a:ext cx="472" cy="158"/>
                </a:xfrm>
                <a:custGeom>
                  <a:avLst/>
                  <a:gdLst>
                    <a:gd name="T0" fmla="*/ 98 w 200"/>
                    <a:gd name="T1" fmla="*/ 30 h 67"/>
                    <a:gd name="T2" fmla="*/ 0 w 200"/>
                    <a:gd name="T3" fmla="*/ 5 h 67"/>
                    <a:gd name="T4" fmla="*/ 0 w 200"/>
                    <a:gd name="T5" fmla="*/ 7 h 67"/>
                    <a:gd name="T6" fmla="*/ 0 w 200"/>
                    <a:gd name="T7" fmla="*/ 28 h 67"/>
                    <a:gd name="T8" fmla="*/ 101 w 200"/>
                    <a:gd name="T9" fmla="*/ 67 h 67"/>
                    <a:gd name="T10" fmla="*/ 200 w 200"/>
                    <a:gd name="T11" fmla="*/ 28 h 67"/>
                    <a:gd name="T12" fmla="*/ 200 w 200"/>
                    <a:gd name="T13" fmla="*/ 7 h 67"/>
                    <a:gd name="T14" fmla="*/ 198 w 200"/>
                    <a:gd name="T15" fmla="*/ 0 h 67"/>
                    <a:gd name="T16" fmla="*/ 98 w 200"/>
                    <a:gd name="T17" fmla="*/ 30 h 67"/>
                    <a:gd name="T18" fmla="*/ 18 w 200"/>
                    <a:gd name="T19" fmla="*/ 43 h 67"/>
                    <a:gd name="T20" fmla="*/ 11 w 200"/>
                    <a:gd name="T21" fmla="*/ 38 h 67"/>
                    <a:gd name="T22" fmla="*/ 11 w 200"/>
                    <a:gd name="T23" fmla="*/ 22 h 67"/>
                    <a:gd name="T24" fmla="*/ 18 w 200"/>
                    <a:gd name="T25" fmla="*/ 27 h 67"/>
                    <a:gd name="T26" fmla="*/ 18 w 200"/>
                    <a:gd name="T27" fmla="*/ 43 h 67"/>
                    <a:gd name="T28" fmla="*/ 35 w 200"/>
                    <a:gd name="T29" fmla="*/ 51 h 67"/>
                    <a:gd name="T30" fmla="*/ 26 w 200"/>
                    <a:gd name="T31" fmla="*/ 47 h 67"/>
                    <a:gd name="T32" fmla="*/ 26 w 200"/>
                    <a:gd name="T33" fmla="*/ 31 h 67"/>
                    <a:gd name="T34" fmla="*/ 35 w 200"/>
                    <a:gd name="T35" fmla="*/ 35 h 67"/>
                    <a:gd name="T36" fmla="*/ 35 w 200"/>
                    <a:gd name="T37" fmla="*/ 51 h 67"/>
                    <a:gd name="T38" fmla="*/ 56 w 200"/>
                    <a:gd name="T39" fmla="*/ 57 h 67"/>
                    <a:gd name="T40" fmla="*/ 46 w 200"/>
                    <a:gd name="T41" fmla="*/ 55 h 67"/>
                    <a:gd name="T42" fmla="*/ 46 w 200"/>
                    <a:gd name="T43" fmla="*/ 39 h 67"/>
                    <a:gd name="T44" fmla="*/ 56 w 200"/>
                    <a:gd name="T45" fmla="*/ 41 h 67"/>
                    <a:gd name="T46" fmla="*/ 56 w 200"/>
                    <a:gd name="T47" fmla="*/ 57 h 67"/>
                    <a:gd name="T48" fmla="*/ 81 w 200"/>
                    <a:gd name="T49" fmla="*/ 60 h 67"/>
                    <a:gd name="T50" fmla="*/ 68 w 200"/>
                    <a:gd name="T51" fmla="*/ 59 h 67"/>
                    <a:gd name="T52" fmla="*/ 68 w 200"/>
                    <a:gd name="T53" fmla="*/ 43 h 67"/>
                    <a:gd name="T54" fmla="*/ 81 w 200"/>
                    <a:gd name="T55" fmla="*/ 44 h 67"/>
                    <a:gd name="T56" fmla="*/ 81 w 200"/>
                    <a:gd name="T57" fmla="*/ 60 h 67"/>
                    <a:gd name="T58" fmla="*/ 177 w 200"/>
                    <a:gd name="T59" fmla="*/ 46 h 67"/>
                    <a:gd name="T60" fmla="*/ 167 w 200"/>
                    <a:gd name="T61" fmla="*/ 50 h 67"/>
                    <a:gd name="T62" fmla="*/ 167 w 200"/>
                    <a:gd name="T63" fmla="*/ 34 h 67"/>
                    <a:gd name="T64" fmla="*/ 177 w 200"/>
                    <a:gd name="T65" fmla="*/ 30 h 67"/>
                    <a:gd name="T66" fmla="*/ 177 w 200"/>
                    <a:gd name="T67" fmla="*/ 46 h 67"/>
                    <a:gd name="T68" fmla="*/ 192 w 200"/>
                    <a:gd name="T69" fmla="*/ 35 h 67"/>
                    <a:gd name="T70" fmla="*/ 185 w 200"/>
                    <a:gd name="T71" fmla="*/ 41 h 67"/>
                    <a:gd name="T72" fmla="*/ 185 w 200"/>
                    <a:gd name="T73" fmla="*/ 25 h 67"/>
                    <a:gd name="T74" fmla="*/ 192 w 200"/>
                    <a:gd name="T75" fmla="*/ 20 h 67"/>
                    <a:gd name="T76" fmla="*/ 192 w 200"/>
                    <a:gd name="T7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0" h="67">
                      <a:moveTo>
                        <a:pt x="98" y="30"/>
                      </a:moveTo>
                      <a:cubicBezTo>
                        <a:pt x="59" y="30"/>
                        <a:pt x="19" y="21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50"/>
                        <a:pt x="46" y="67"/>
                        <a:pt x="101" y="67"/>
                      </a:cubicBezTo>
                      <a:cubicBezTo>
                        <a:pt x="156" y="67"/>
                        <a:pt x="199" y="50"/>
                        <a:pt x="200" y="28"/>
                      </a:cubicBezTo>
                      <a:cubicBezTo>
                        <a:pt x="200" y="7"/>
                        <a:pt x="200" y="7"/>
                        <a:pt x="200" y="7"/>
                      </a:cubicBezTo>
                      <a:cubicBezTo>
                        <a:pt x="200" y="5"/>
                        <a:pt x="199" y="2"/>
                        <a:pt x="198" y="0"/>
                      </a:cubicBezTo>
                      <a:cubicBezTo>
                        <a:pt x="182" y="21"/>
                        <a:pt x="139" y="30"/>
                        <a:pt x="98" y="30"/>
                      </a:cubicBezTo>
                      <a:close/>
                      <a:moveTo>
                        <a:pt x="18" y="43"/>
                      </a:moveTo>
                      <a:cubicBezTo>
                        <a:pt x="15" y="41"/>
                        <a:pt x="13" y="40"/>
                        <a:pt x="11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3" y="24"/>
                        <a:pt x="15" y="25"/>
                        <a:pt x="18" y="27"/>
                      </a:cubicBezTo>
                      <a:lnTo>
                        <a:pt x="18" y="43"/>
                      </a:lnTo>
                      <a:close/>
                      <a:moveTo>
                        <a:pt x="35" y="51"/>
                      </a:moveTo>
                      <a:cubicBezTo>
                        <a:pt x="32" y="49"/>
                        <a:pt x="29" y="48"/>
                        <a:pt x="26" y="47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9" y="32"/>
                        <a:pt x="32" y="33"/>
                        <a:pt x="35" y="35"/>
                      </a:cubicBezTo>
                      <a:lnTo>
                        <a:pt x="35" y="51"/>
                      </a:lnTo>
                      <a:close/>
                      <a:moveTo>
                        <a:pt x="56" y="57"/>
                      </a:moveTo>
                      <a:cubicBezTo>
                        <a:pt x="52" y="56"/>
                        <a:pt x="49" y="55"/>
                        <a:pt x="46" y="55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9" y="39"/>
                        <a:pt x="52" y="40"/>
                        <a:pt x="56" y="41"/>
                      </a:cubicBezTo>
                      <a:lnTo>
                        <a:pt x="56" y="57"/>
                      </a:lnTo>
                      <a:close/>
                      <a:moveTo>
                        <a:pt x="81" y="60"/>
                      </a:moveTo>
                      <a:cubicBezTo>
                        <a:pt x="77" y="60"/>
                        <a:pt x="72" y="60"/>
                        <a:pt x="68" y="59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72" y="44"/>
                        <a:pt x="77" y="44"/>
                        <a:pt x="81" y="44"/>
                      </a:cubicBezTo>
                      <a:lnTo>
                        <a:pt x="81" y="60"/>
                      </a:lnTo>
                      <a:close/>
                      <a:moveTo>
                        <a:pt x="177" y="46"/>
                      </a:moveTo>
                      <a:cubicBezTo>
                        <a:pt x="174" y="47"/>
                        <a:pt x="170" y="48"/>
                        <a:pt x="167" y="50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70" y="32"/>
                        <a:pt x="174" y="31"/>
                        <a:pt x="177" y="30"/>
                      </a:cubicBezTo>
                      <a:lnTo>
                        <a:pt x="177" y="46"/>
                      </a:lnTo>
                      <a:close/>
                      <a:moveTo>
                        <a:pt x="192" y="35"/>
                      </a:moveTo>
                      <a:cubicBezTo>
                        <a:pt x="190" y="37"/>
                        <a:pt x="188" y="39"/>
                        <a:pt x="185" y="41"/>
                      </a:cubicBezTo>
                      <a:cubicBezTo>
                        <a:pt x="185" y="25"/>
                        <a:pt x="185" y="25"/>
                        <a:pt x="185" y="25"/>
                      </a:cubicBezTo>
                      <a:cubicBezTo>
                        <a:pt x="188" y="23"/>
                        <a:pt x="190" y="21"/>
                        <a:pt x="192" y="20"/>
                      </a:cubicBezTo>
                      <a:lnTo>
                        <a:pt x="192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9" name="Freeform 13"/>
                <p:cNvSpPr>
                  <a:spLocks noEditPoints="1"/>
                </p:cNvSpPr>
                <p:nvPr/>
              </p:nvSpPr>
              <p:spPr bwMode="auto">
                <a:xfrm>
                  <a:off x="6606" y="1623"/>
                  <a:ext cx="470" cy="243"/>
                </a:xfrm>
                <a:custGeom>
                  <a:avLst/>
                  <a:gdLst>
                    <a:gd name="T0" fmla="*/ 199 w 199"/>
                    <a:gd name="T1" fmla="*/ 64 h 103"/>
                    <a:gd name="T2" fmla="*/ 100 w 199"/>
                    <a:gd name="T3" fmla="*/ 0 h 103"/>
                    <a:gd name="T4" fmla="*/ 0 w 199"/>
                    <a:gd name="T5" fmla="*/ 64 h 103"/>
                    <a:gd name="T6" fmla="*/ 35 w 199"/>
                    <a:gd name="T7" fmla="*/ 87 h 103"/>
                    <a:gd name="T8" fmla="*/ 25 w 199"/>
                    <a:gd name="T9" fmla="*/ 67 h 103"/>
                    <a:gd name="T10" fmla="*/ 35 w 199"/>
                    <a:gd name="T11" fmla="*/ 87 h 103"/>
                    <a:gd name="T12" fmla="*/ 46 w 199"/>
                    <a:gd name="T13" fmla="*/ 91 h 103"/>
                    <a:gd name="T14" fmla="*/ 55 w 199"/>
                    <a:gd name="T15" fmla="*/ 77 h 103"/>
                    <a:gd name="T16" fmla="*/ 81 w 199"/>
                    <a:gd name="T17" fmla="*/ 97 h 103"/>
                    <a:gd name="T18" fmla="*/ 68 w 199"/>
                    <a:gd name="T19" fmla="*/ 79 h 103"/>
                    <a:gd name="T20" fmla="*/ 81 w 199"/>
                    <a:gd name="T21" fmla="*/ 97 h 103"/>
                    <a:gd name="T22" fmla="*/ 167 w 199"/>
                    <a:gd name="T23" fmla="*/ 86 h 103"/>
                    <a:gd name="T24" fmla="*/ 176 w 199"/>
                    <a:gd name="T25" fmla="*/ 66 h 103"/>
                    <a:gd name="T26" fmla="*/ 191 w 199"/>
                    <a:gd name="T27" fmla="*/ 56 h 103"/>
                    <a:gd name="T28" fmla="*/ 185 w 199"/>
                    <a:gd name="T29" fmla="*/ 77 h 103"/>
                    <a:gd name="T30" fmla="*/ 191 w 199"/>
                    <a:gd name="T31" fmla="*/ 56 h 103"/>
                    <a:gd name="T32" fmla="*/ 186 w 199"/>
                    <a:gd name="T33" fmla="*/ 39 h 103"/>
                    <a:gd name="T34" fmla="*/ 183 w 199"/>
                    <a:gd name="T35" fmla="*/ 43 h 103"/>
                    <a:gd name="T36" fmla="*/ 122 w 199"/>
                    <a:gd name="T37" fmla="*/ 20 h 103"/>
                    <a:gd name="T38" fmla="*/ 136 w 199"/>
                    <a:gd name="T39" fmla="*/ 25 h 103"/>
                    <a:gd name="T40" fmla="*/ 140 w 199"/>
                    <a:gd name="T41" fmla="*/ 31 h 103"/>
                    <a:gd name="T42" fmla="*/ 127 w 199"/>
                    <a:gd name="T43" fmla="*/ 32 h 103"/>
                    <a:gd name="T44" fmla="*/ 123 w 199"/>
                    <a:gd name="T45" fmla="*/ 30 h 103"/>
                    <a:gd name="T46" fmla="*/ 117 w 199"/>
                    <a:gd name="T47" fmla="*/ 27 h 103"/>
                    <a:gd name="T48" fmla="*/ 108 w 199"/>
                    <a:gd name="T49" fmla="*/ 25 h 103"/>
                    <a:gd name="T50" fmla="*/ 92 w 199"/>
                    <a:gd name="T51" fmla="*/ 26 h 103"/>
                    <a:gd name="T52" fmla="*/ 91 w 199"/>
                    <a:gd name="T53" fmla="*/ 29 h 103"/>
                    <a:gd name="T54" fmla="*/ 95 w 199"/>
                    <a:gd name="T55" fmla="*/ 32 h 103"/>
                    <a:gd name="T56" fmla="*/ 114 w 199"/>
                    <a:gd name="T57" fmla="*/ 39 h 103"/>
                    <a:gd name="T58" fmla="*/ 126 w 199"/>
                    <a:gd name="T59" fmla="*/ 46 h 103"/>
                    <a:gd name="T60" fmla="*/ 120 w 199"/>
                    <a:gd name="T61" fmla="*/ 56 h 103"/>
                    <a:gd name="T62" fmla="*/ 94 w 199"/>
                    <a:gd name="T63" fmla="*/ 60 h 103"/>
                    <a:gd name="T64" fmla="*/ 86 w 199"/>
                    <a:gd name="T65" fmla="*/ 65 h 103"/>
                    <a:gd name="T66" fmla="*/ 75 w 199"/>
                    <a:gd name="T67" fmla="*/ 62 h 103"/>
                    <a:gd name="T68" fmla="*/ 73 w 199"/>
                    <a:gd name="T69" fmla="*/ 56 h 103"/>
                    <a:gd name="T70" fmla="*/ 61 w 199"/>
                    <a:gd name="T71" fmla="*/ 49 h 103"/>
                    <a:gd name="T72" fmla="*/ 65 w 199"/>
                    <a:gd name="T73" fmla="*/ 44 h 103"/>
                    <a:gd name="T74" fmla="*/ 77 w 199"/>
                    <a:gd name="T75" fmla="*/ 47 h 103"/>
                    <a:gd name="T76" fmla="*/ 78 w 199"/>
                    <a:gd name="T77" fmla="*/ 48 h 103"/>
                    <a:gd name="T78" fmla="*/ 91 w 199"/>
                    <a:gd name="T79" fmla="*/ 52 h 103"/>
                    <a:gd name="T80" fmla="*/ 102 w 199"/>
                    <a:gd name="T81" fmla="*/ 52 h 103"/>
                    <a:gd name="T82" fmla="*/ 110 w 199"/>
                    <a:gd name="T83" fmla="*/ 50 h 103"/>
                    <a:gd name="T84" fmla="*/ 108 w 199"/>
                    <a:gd name="T85" fmla="*/ 47 h 103"/>
                    <a:gd name="T86" fmla="*/ 95 w 199"/>
                    <a:gd name="T87" fmla="*/ 41 h 103"/>
                    <a:gd name="T88" fmla="*/ 78 w 199"/>
                    <a:gd name="T89" fmla="*/ 34 h 103"/>
                    <a:gd name="T90" fmla="*/ 75 w 199"/>
                    <a:gd name="T91" fmla="*/ 25 h 103"/>
                    <a:gd name="T92" fmla="*/ 89 w 199"/>
                    <a:gd name="T93" fmla="*/ 19 h 103"/>
                    <a:gd name="T94" fmla="*/ 108 w 199"/>
                    <a:gd name="T95" fmla="*/ 16 h 103"/>
                    <a:gd name="T96" fmla="*/ 18 w 199"/>
                    <a:gd name="T97" fmla="*/ 43 h 103"/>
                    <a:gd name="T98" fmla="*/ 14 w 199"/>
                    <a:gd name="T99" fmla="*/ 39 h 103"/>
                    <a:gd name="T100" fmla="*/ 11 w 199"/>
                    <a:gd name="T101" fmla="*/ 58 h 103"/>
                    <a:gd name="T102" fmla="*/ 17 w 199"/>
                    <a:gd name="T103" fmla="*/ 79 h 103"/>
                    <a:gd name="T104" fmla="*/ 11 w 199"/>
                    <a:gd name="T105" fmla="*/ 58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99" h="103">
                      <a:moveTo>
                        <a:pt x="101" y="103"/>
                      </a:moveTo>
                      <a:cubicBezTo>
                        <a:pt x="156" y="103"/>
                        <a:pt x="199" y="87"/>
                        <a:pt x="199" y="64"/>
                      </a:cubicBezTo>
                      <a:cubicBezTo>
                        <a:pt x="199" y="43"/>
                        <a:pt x="199" y="43"/>
                        <a:pt x="199" y="43"/>
                      </a:cubicBezTo>
                      <a:cubicBezTo>
                        <a:pt x="199" y="20"/>
                        <a:pt x="155" y="0"/>
                        <a:pt x="100" y="0"/>
                      </a:cubicBezTo>
                      <a:cubicBezTo>
                        <a:pt x="45" y="0"/>
                        <a:pt x="0" y="20"/>
                        <a:pt x="0" y="4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87"/>
                        <a:pt x="46" y="103"/>
                        <a:pt x="101" y="103"/>
                      </a:cubicBezTo>
                      <a:close/>
                      <a:moveTo>
                        <a:pt x="35" y="87"/>
                      </a:moveTo>
                      <a:cubicBezTo>
                        <a:pt x="32" y="86"/>
                        <a:pt x="28" y="84"/>
                        <a:pt x="25" y="83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8" y="68"/>
                        <a:pt x="32" y="70"/>
                        <a:pt x="35" y="71"/>
                      </a:cubicBezTo>
                      <a:lnTo>
                        <a:pt x="35" y="87"/>
                      </a:lnTo>
                      <a:close/>
                      <a:moveTo>
                        <a:pt x="55" y="93"/>
                      </a:moveTo>
                      <a:cubicBezTo>
                        <a:pt x="52" y="92"/>
                        <a:pt x="49" y="92"/>
                        <a:pt x="46" y="91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9" y="76"/>
                        <a:pt x="52" y="76"/>
                        <a:pt x="55" y="77"/>
                      </a:cubicBezTo>
                      <a:lnTo>
                        <a:pt x="55" y="93"/>
                      </a:lnTo>
                      <a:close/>
                      <a:moveTo>
                        <a:pt x="81" y="97"/>
                      </a:moveTo>
                      <a:cubicBezTo>
                        <a:pt x="77" y="96"/>
                        <a:pt x="72" y="96"/>
                        <a:pt x="68" y="9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2" y="80"/>
                        <a:pt x="77" y="80"/>
                        <a:pt x="81" y="81"/>
                      </a:cubicBezTo>
                      <a:lnTo>
                        <a:pt x="81" y="97"/>
                      </a:lnTo>
                      <a:close/>
                      <a:moveTo>
                        <a:pt x="176" y="82"/>
                      </a:moveTo>
                      <a:cubicBezTo>
                        <a:pt x="173" y="83"/>
                        <a:pt x="170" y="85"/>
                        <a:pt x="167" y="86"/>
                      </a:cubicBezTo>
                      <a:cubicBezTo>
                        <a:pt x="167" y="70"/>
                        <a:pt x="167" y="70"/>
                        <a:pt x="167" y="70"/>
                      </a:cubicBezTo>
                      <a:cubicBezTo>
                        <a:pt x="170" y="69"/>
                        <a:pt x="173" y="67"/>
                        <a:pt x="176" y="66"/>
                      </a:cubicBezTo>
                      <a:lnTo>
                        <a:pt x="176" y="82"/>
                      </a:lnTo>
                      <a:close/>
                      <a:moveTo>
                        <a:pt x="191" y="56"/>
                      </a:move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0" y="74"/>
                        <a:pt x="187" y="75"/>
                        <a:pt x="185" y="77"/>
                      </a:cubicBezTo>
                      <a:cubicBezTo>
                        <a:pt x="185" y="61"/>
                        <a:pt x="185" y="61"/>
                        <a:pt x="185" y="61"/>
                      </a:cubicBezTo>
                      <a:cubicBezTo>
                        <a:pt x="187" y="60"/>
                        <a:pt x="190" y="58"/>
                        <a:pt x="191" y="56"/>
                      </a:cubicBezTo>
                      <a:close/>
                      <a:moveTo>
                        <a:pt x="100" y="8"/>
                      </a:moveTo>
                      <a:cubicBezTo>
                        <a:pt x="147" y="8"/>
                        <a:pt x="186" y="22"/>
                        <a:pt x="186" y="39"/>
                      </a:cubicBezTo>
                      <a:cubicBezTo>
                        <a:pt x="186" y="43"/>
                        <a:pt x="183" y="47"/>
                        <a:pt x="180" y="51"/>
                      </a:cubicBezTo>
                      <a:cubicBezTo>
                        <a:pt x="182" y="48"/>
                        <a:pt x="183" y="46"/>
                        <a:pt x="183" y="43"/>
                      </a:cubicBezTo>
                      <a:cubicBezTo>
                        <a:pt x="183" y="31"/>
                        <a:pt x="158" y="20"/>
                        <a:pt x="125" y="17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4" y="20"/>
                        <a:pt x="126" y="20"/>
                        <a:pt x="127" y="21"/>
                      </a:cubicBezTo>
                      <a:cubicBezTo>
                        <a:pt x="131" y="22"/>
                        <a:pt x="134" y="23"/>
                        <a:pt x="136" y="25"/>
                      </a:cubicBezTo>
                      <a:cubicBezTo>
                        <a:pt x="138" y="26"/>
                        <a:pt x="139" y="27"/>
                        <a:pt x="139" y="28"/>
                      </a:cubicBezTo>
                      <a:cubicBezTo>
                        <a:pt x="140" y="30"/>
                        <a:pt x="140" y="31"/>
                        <a:pt x="140" y="31"/>
                      </a:cubicBezTo>
                      <a:cubicBezTo>
                        <a:pt x="139" y="32"/>
                        <a:pt x="137" y="33"/>
                        <a:pt x="135" y="33"/>
                      </a:cubicBezTo>
                      <a:cubicBezTo>
                        <a:pt x="127" y="32"/>
                        <a:pt x="127" y="32"/>
                        <a:pt x="127" y="32"/>
                      </a:cubicBezTo>
                      <a:cubicBezTo>
                        <a:pt x="125" y="31"/>
                        <a:pt x="123" y="31"/>
                        <a:pt x="123" y="30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3" y="30"/>
                        <a:pt x="123" y="29"/>
                        <a:pt x="122" y="29"/>
                      </a:cubicBezTo>
                      <a:cubicBezTo>
                        <a:pt x="122" y="28"/>
                        <a:pt x="120" y="27"/>
                        <a:pt x="117" y="27"/>
                      </a:cubicBezTo>
                      <a:cubicBezTo>
                        <a:pt x="115" y="26"/>
                        <a:pt x="112" y="26"/>
                        <a:pt x="109" y="25"/>
                      </a:cubicBezTo>
                      <a:cubicBezTo>
                        <a:pt x="109" y="25"/>
                        <a:pt x="108" y="25"/>
                        <a:pt x="108" y="25"/>
                      </a:cubicBezTo>
                      <a:cubicBezTo>
                        <a:pt x="104" y="25"/>
                        <a:pt x="100" y="25"/>
                        <a:pt x="98" y="25"/>
                      </a:cubicBezTo>
                      <a:cubicBezTo>
                        <a:pt x="95" y="25"/>
                        <a:pt x="94" y="26"/>
                        <a:pt x="92" y="26"/>
                      </a:cubicBezTo>
                      <a:cubicBezTo>
                        <a:pt x="92" y="27"/>
                        <a:pt x="91" y="27"/>
                        <a:pt x="91" y="27"/>
                      </a:cubicBezTo>
                      <a:cubicBezTo>
                        <a:pt x="90" y="28"/>
                        <a:pt x="90" y="29"/>
                        <a:pt x="91" y="29"/>
                      </a:cubicBezTo>
                      <a:cubicBezTo>
                        <a:pt x="91" y="30"/>
                        <a:pt x="91" y="30"/>
                        <a:pt x="92" y="30"/>
                      </a:cubicBezTo>
                      <a:cubicBezTo>
                        <a:pt x="93" y="31"/>
                        <a:pt x="94" y="31"/>
                        <a:pt x="95" y="32"/>
                      </a:cubicBezTo>
                      <a:cubicBezTo>
                        <a:pt x="98" y="33"/>
                        <a:pt x="102" y="34"/>
                        <a:pt x="105" y="36"/>
                      </a:cubicBezTo>
                      <a:cubicBezTo>
                        <a:pt x="108" y="37"/>
                        <a:pt x="111" y="38"/>
                        <a:pt x="114" y="39"/>
                      </a:cubicBezTo>
                      <a:cubicBezTo>
                        <a:pt x="117" y="40"/>
                        <a:pt x="120" y="41"/>
                        <a:pt x="123" y="43"/>
                      </a:cubicBezTo>
                      <a:cubicBezTo>
                        <a:pt x="124" y="44"/>
                        <a:pt x="125" y="45"/>
                        <a:pt x="126" y="46"/>
                      </a:cubicBezTo>
                      <a:cubicBezTo>
                        <a:pt x="127" y="48"/>
                        <a:pt x="127" y="50"/>
                        <a:pt x="126" y="52"/>
                      </a:cubicBezTo>
                      <a:cubicBezTo>
                        <a:pt x="125" y="53"/>
                        <a:pt x="123" y="55"/>
                        <a:pt x="120" y="56"/>
                      </a:cubicBezTo>
                      <a:cubicBezTo>
                        <a:pt x="118" y="57"/>
                        <a:pt x="115" y="58"/>
                        <a:pt x="111" y="58"/>
                      </a:cubicBezTo>
                      <a:cubicBezTo>
                        <a:pt x="106" y="59"/>
                        <a:pt x="100" y="60"/>
                        <a:pt x="94" y="60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0" y="65"/>
                        <a:pt x="88" y="65"/>
                        <a:pt x="86" y="65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5" y="64"/>
                        <a:pt x="74" y="63"/>
                        <a:pt x="75" y="62"/>
                      </a:cubicBezTo>
                      <a:cubicBezTo>
                        <a:pt x="78" y="58"/>
                        <a:pt x="78" y="58"/>
                        <a:pt x="78" y="58"/>
                      </a:cubicBezTo>
                      <a:cubicBezTo>
                        <a:pt x="76" y="57"/>
                        <a:pt x="74" y="57"/>
                        <a:pt x="73" y="56"/>
                      </a:cubicBezTo>
                      <a:cubicBezTo>
                        <a:pt x="69" y="55"/>
                        <a:pt x="66" y="54"/>
                        <a:pt x="64" y="52"/>
                      </a:cubicBezTo>
                      <a:cubicBezTo>
                        <a:pt x="62" y="51"/>
                        <a:pt x="61" y="50"/>
                        <a:pt x="61" y="49"/>
                      </a:cubicBezTo>
                      <a:cubicBezTo>
                        <a:pt x="60" y="47"/>
                        <a:pt x="61" y="46"/>
                        <a:pt x="61" y="46"/>
                      </a:cubicBezTo>
                      <a:cubicBezTo>
                        <a:pt x="61" y="45"/>
                        <a:pt x="63" y="44"/>
                        <a:pt x="65" y="44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6"/>
                        <a:pt x="77" y="46"/>
                        <a:pt x="77" y="4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7"/>
                        <a:pt x="77" y="48"/>
                        <a:pt x="78" y="48"/>
                      </a:cubicBezTo>
                      <a:cubicBezTo>
                        <a:pt x="79" y="49"/>
                        <a:pt x="80" y="50"/>
                        <a:pt x="83" y="51"/>
                      </a:cubicBezTo>
                      <a:cubicBezTo>
                        <a:pt x="85" y="51"/>
                        <a:pt x="88" y="52"/>
                        <a:pt x="91" y="52"/>
                      </a:cubicBezTo>
                      <a:cubicBezTo>
                        <a:pt x="91" y="52"/>
                        <a:pt x="92" y="52"/>
                        <a:pt x="92" y="52"/>
                      </a:cubicBezTo>
                      <a:cubicBezTo>
                        <a:pt x="96" y="53"/>
                        <a:pt x="100" y="53"/>
                        <a:pt x="102" y="52"/>
                      </a:cubicBezTo>
                      <a:cubicBezTo>
                        <a:pt x="105" y="52"/>
                        <a:pt x="107" y="51"/>
                        <a:pt x="108" y="51"/>
                      </a:cubicBezTo>
                      <a:cubicBezTo>
                        <a:pt x="109" y="51"/>
                        <a:pt x="109" y="50"/>
                        <a:pt x="110" y="50"/>
                      </a:cubicBezTo>
                      <a:cubicBezTo>
                        <a:pt x="110" y="49"/>
                        <a:pt x="110" y="49"/>
                        <a:pt x="110" y="48"/>
                      </a:cubicBezTo>
                      <a:cubicBezTo>
                        <a:pt x="110" y="48"/>
                        <a:pt x="109" y="47"/>
                        <a:pt x="108" y="47"/>
                      </a:cubicBezTo>
                      <a:cubicBezTo>
                        <a:pt x="108" y="46"/>
                        <a:pt x="107" y="46"/>
                        <a:pt x="105" y="45"/>
                      </a:cubicBezTo>
                      <a:cubicBezTo>
                        <a:pt x="103" y="44"/>
                        <a:pt x="99" y="43"/>
                        <a:pt x="95" y="41"/>
                      </a:cubicBezTo>
                      <a:cubicBezTo>
                        <a:pt x="92" y="40"/>
                        <a:pt x="89" y="39"/>
                        <a:pt x="86" y="38"/>
                      </a:cubicBezTo>
                      <a:cubicBezTo>
                        <a:pt x="83" y="37"/>
                        <a:pt x="80" y="36"/>
                        <a:pt x="78" y="34"/>
                      </a:cubicBezTo>
                      <a:cubicBezTo>
                        <a:pt x="76" y="33"/>
                        <a:pt x="75" y="32"/>
                        <a:pt x="74" y="31"/>
                      </a:cubicBezTo>
                      <a:cubicBezTo>
                        <a:pt x="73" y="29"/>
                        <a:pt x="73" y="27"/>
                        <a:pt x="75" y="25"/>
                      </a:cubicBezTo>
                      <a:cubicBezTo>
                        <a:pt x="76" y="24"/>
                        <a:pt x="78" y="23"/>
                        <a:pt x="80" y="21"/>
                      </a:cubicBezTo>
                      <a:cubicBezTo>
                        <a:pt x="82" y="20"/>
                        <a:pt x="85" y="19"/>
                        <a:pt x="89" y="19"/>
                      </a:cubicBezTo>
                      <a:cubicBezTo>
                        <a:pt x="94" y="18"/>
                        <a:pt x="100" y="17"/>
                        <a:pt x="106" y="18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cubicBezTo>
                        <a:pt x="105" y="15"/>
                        <a:pt x="103" y="15"/>
                        <a:pt x="100" y="15"/>
                      </a:cubicBezTo>
                      <a:cubicBezTo>
                        <a:pt x="55" y="15"/>
                        <a:pt x="18" y="28"/>
                        <a:pt x="18" y="43"/>
                      </a:cubicBezTo>
                      <a:cubicBezTo>
                        <a:pt x="18" y="48"/>
                        <a:pt x="21" y="52"/>
                        <a:pt x="27" y="56"/>
                      </a:cubicBezTo>
                      <a:cubicBezTo>
                        <a:pt x="18" y="51"/>
                        <a:pt x="14" y="45"/>
                        <a:pt x="14" y="39"/>
                      </a:cubicBezTo>
                      <a:cubicBezTo>
                        <a:pt x="14" y="22"/>
                        <a:pt x="52" y="8"/>
                        <a:pt x="100" y="8"/>
                      </a:cubicBezTo>
                      <a:close/>
                      <a:moveTo>
                        <a:pt x="11" y="58"/>
                      </a:moveTo>
                      <a:cubicBezTo>
                        <a:pt x="13" y="60"/>
                        <a:pt x="15" y="62"/>
                        <a:pt x="17" y="63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5" y="77"/>
                        <a:pt x="13" y="76"/>
                        <a:pt x="11" y="74"/>
                      </a:cubicBezTo>
                      <a:lnTo>
                        <a:pt x="11" y="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32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46" name="Title 3"/>
            <p:cNvSpPr txBox="1">
              <a:spLocks/>
            </p:cNvSpPr>
            <p:nvPr/>
          </p:nvSpPr>
          <p:spPr>
            <a:xfrm>
              <a:off x="6710419" y="4730142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3200" b="1">
                  <a:solidFill>
                    <a:srgbClr val="FFFFFF"/>
                  </a:solidFill>
                  <a:cs typeface="MV Boli" panose="02000500030200090000" pitchFamily="2" charset="0"/>
                </a:rPr>
                <a:t>Value</a:t>
              </a:r>
              <a:r>
                <a:rPr lang="en-GB" sz="3200" b="1">
                  <a:solidFill>
                    <a:srgbClr val="FF9900"/>
                  </a:solidFill>
                  <a:cs typeface="MV Boli" panose="02000500030200090000" pitchFamily="2" charset="0"/>
                </a:rPr>
                <a:t>s</a:t>
              </a:r>
            </a:p>
          </p:txBody>
        </p:sp>
      </p:grpSp>
      <p:sp>
        <p:nvSpPr>
          <p:cNvPr id="362" name="Title 3"/>
          <p:cNvSpPr txBox="1">
            <a:spLocks/>
          </p:cNvSpPr>
          <p:nvPr/>
        </p:nvSpPr>
        <p:spPr>
          <a:xfrm>
            <a:off x="2877840" y="2667576"/>
            <a:ext cx="3618797" cy="463332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3200" b="1">
                <a:solidFill>
                  <a:srgbClr val="FF9900"/>
                </a:solidFill>
                <a:cs typeface="MV Boli" panose="02000500030200090000" pitchFamily="2" charset="0"/>
              </a:rPr>
              <a:t>Release</a:t>
            </a:r>
          </a:p>
        </p:txBody>
      </p:sp>
      <p:cxnSp>
        <p:nvCxnSpPr>
          <p:cNvPr id="363" name="Straight Connector 362"/>
          <p:cNvCxnSpPr/>
          <p:nvPr/>
        </p:nvCxnSpPr>
        <p:spPr>
          <a:xfrm>
            <a:off x="3132000" y="3414669"/>
            <a:ext cx="2880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3271838" y="3414669"/>
            <a:ext cx="2628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3686121" y="3414669"/>
            <a:ext cx="1987658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Group 370"/>
          <p:cNvGrpSpPr/>
          <p:nvPr/>
        </p:nvGrpSpPr>
        <p:grpSpPr>
          <a:xfrm>
            <a:off x="1230638" y="2523289"/>
            <a:ext cx="6661047" cy="1341439"/>
            <a:chOff x="1230638" y="2523289"/>
            <a:chExt cx="6661047" cy="1341439"/>
          </a:xfrm>
        </p:grpSpPr>
        <p:sp>
          <p:nvSpPr>
            <p:cNvPr id="372" name="Title 3"/>
            <p:cNvSpPr txBox="1">
              <a:spLocks/>
            </p:cNvSpPr>
            <p:nvPr/>
          </p:nvSpPr>
          <p:spPr>
            <a:xfrm rot="20636634">
              <a:off x="3231917" y="2523289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FFFFFF"/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230638" y="2574354"/>
              <a:ext cx="6661047" cy="1290374"/>
              <a:chOff x="1230638" y="2574354"/>
              <a:chExt cx="6661047" cy="1290374"/>
            </a:xfrm>
          </p:grpSpPr>
          <p:sp>
            <p:nvSpPr>
              <p:cNvPr id="374" name="Title 3"/>
              <p:cNvSpPr txBox="1">
                <a:spLocks/>
              </p:cNvSpPr>
              <p:nvPr/>
            </p:nvSpPr>
            <p:spPr>
              <a:xfrm rot="1273355">
                <a:off x="1727862" y="2639291"/>
                <a:ext cx="798764" cy="283697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anchor="t">
                <a:normAutofit fontScale="85000" lnSpcReduction="10000"/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lang="en-AU" sz="2300" kern="1200" spc="0" baseline="0" dirty="0" smtClean="0">
                    <a:solidFill>
                      <a:schemeClr val="tx1"/>
                    </a:solidFill>
                    <a:latin typeface="+mj-lt"/>
                    <a:ea typeface="Arial" pitchFamily="-105" charset="-52"/>
                    <a:cs typeface="Arial" pitchFamily="34" charset="0"/>
                  </a:defRPr>
                </a:lvl1pPr>
                <a:lvl2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2pPr>
                <a:lvl3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3pPr>
                <a:lvl4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4pPr>
                <a:lvl5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9pPr>
              </a:lstStyle>
              <a:p>
                <a:pPr algn="ctr"/>
                <a:r>
                  <a:rPr lang="en-GB" sz="1200" b="1">
                    <a:solidFill>
                      <a:srgbClr val="FFFFFF"/>
                    </a:solidFill>
                    <a:cs typeface="MV Boli" panose="02000500030200090000" pitchFamily="2" charset="0"/>
                  </a:rPr>
                  <a:t>"Release"</a:t>
                </a:r>
                <a:endParaRPr lang="en-GB" sz="1000" b="1">
                  <a:solidFill>
                    <a:srgbClr val="FFFFFF"/>
                  </a:solidFill>
                  <a:cs typeface="MV Boli" panose="02000500030200090000" pitchFamily="2" charset="0"/>
                </a:endParaRPr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1230638" y="2574354"/>
                <a:ext cx="6661047" cy="1290374"/>
                <a:chOff x="1230638" y="2574354"/>
                <a:chExt cx="6661047" cy="1290374"/>
              </a:xfrm>
            </p:grpSpPr>
            <p:sp>
              <p:nvSpPr>
                <p:cNvPr id="376" name="Title 3"/>
                <p:cNvSpPr txBox="1">
                  <a:spLocks/>
                </p:cNvSpPr>
                <p:nvPr/>
              </p:nvSpPr>
              <p:spPr>
                <a:xfrm rot="569159">
                  <a:off x="3238932" y="3548334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77" name="Title 3"/>
                <p:cNvSpPr txBox="1">
                  <a:spLocks/>
                </p:cNvSpPr>
                <p:nvPr/>
              </p:nvSpPr>
              <p:spPr>
                <a:xfrm rot="19797824">
                  <a:off x="5354508" y="3039434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78" name="Title 3"/>
                <p:cNvSpPr txBox="1">
                  <a:spLocks/>
                </p:cNvSpPr>
                <p:nvPr/>
              </p:nvSpPr>
              <p:spPr>
                <a:xfrm rot="182342">
                  <a:off x="5472781" y="3581031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79" name="Title 3"/>
                <p:cNvSpPr txBox="1">
                  <a:spLocks/>
                </p:cNvSpPr>
                <p:nvPr/>
              </p:nvSpPr>
              <p:spPr>
                <a:xfrm rot="20825171">
                  <a:off x="5936861" y="3149990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80" name="Title 3"/>
                <p:cNvSpPr txBox="1">
                  <a:spLocks/>
                </p:cNvSpPr>
                <p:nvPr/>
              </p:nvSpPr>
              <p:spPr>
                <a:xfrm rot="20825171">
                  <a:off x="2651271" y="3012606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81" name="Title 3"/>
                <p:cNvSpPr txBox="1">
                  <a:spLocks/>
                </p:cNvSpPr>
                <p:nvPr/>
              </p:nvSpPr>
              <p:spPr>
                <a:xfrm rot="197640">
                  <a:off x="1230638" y="3103498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82" name="Title 3"/>
                <p:cNvSpPr txBox="1">
                  <a:spLocks/>
                </p:cNvSpPr>
                <p:nvPr/>
              </p:nvSpPr>
              <p:spPr>
                <a:xfrm rot="2290596">
                  <a:off x="6937183" y="2574354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83" name="Title 3"/>
                <p:cNvSpPr txBox="1">
                  <a:spLocks/>
                </p:cNvSpPr>
                <p:nvPr/>
              </p:nvSpPr>
              <p:spPr>
                <a:xfrm rot="20781003">
                  <a:off x="7092921" y="3480523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85000" lnSpcReduction="100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cs typeface="MV Boli" panose="02000500030200090000" pitchFamily="2" charset="0"/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1636015" y="2278951"/>
            <a:ext cx="6030605" cy="1743036"/>
            <a:chOff x="1636015" y="2278951"/>
            <a:chExt cx="6030605" cy="1743036"/>
          </a:xfrm>
        </p:grpSpPr>
        <p:sp>
          <p:nvSpPr>
            <p:cNvPr id="394" name="Title 3"/>
            <p:cNvSpPr txBox="1">
              <a:spLocks/>
            </p:cNvSpPr>
            <p:nvPr/>
          </p:nvSpPr>
          <p:spPr>
            <a:xfrm rot="197640">
              <a:off x="6343734" y="3584638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85" name="Title 3"/>
            <p:cNvSpPr txBox="1">
              <a:spLocks/>
            </p:cNvSpPr>
            <p:nvPr/>
          </p:nvSpPr>
          <p:spPr>
            <a:xfrm rot="20700000">
              <a:off x="5077421" y="2278951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87" name="Title 3"/>
            <p:cNvSpPr txBox="1">
              <a:spLocks/>
            </p:cNvSpPr>
            <p:nvPr/>
          </p:nvSpPr>
          <p:spPr>
            <a:xfrm rot="1273355">
              <a:off x="6097255" y="2555752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89" name="Title 3"/>
            <p:cNvSpPr txBox="1">
              <a:spLocks/>
            </p:cNvSpPr>
            <p:nvPr/>
          </p:nvSpPr>
          <p:spPr>
            <a:xfrm rot="569159">
              <a:off x="2814619" y="3738290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90" name="Title 3"/>
            <p:cNvSpPr txBox="1">
              <a:spLocks/>
            </p:cNvSpPr>
            <p:nvPr/>
          </p:nvSpPr>
          <p:spPr>
            <a:xfrm rot="19797824">
              <a:off x="3836630" y="3738290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91" name="Title 3"/>
            <p:cNvSpPr txBox="1">
              <a:spLocks/>
            </p:cNvSpPr>
            <p:nvPr/>
          </p:nvSpPr>
          <p:spPr>
            <a:xfrm rot="799616">
              <a:off x="4656097" y="3614961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92" name="Title 3"/>
            <p:cNvSpPr txBox="1">
              <a:spLocks/>
            </p:cNvSpPr>
            <p:nvPr/>
          </p:nvSpPr>
          <p:spPr>
            <a:xfrm rot="20825171">
              <a:off x="1636015" y="3622380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93" name="Title 3"/>
            <p:cNvSpPr txBox="1">
              <a:spLocks/>
            </p:cNvSpPr>
            <p:nvPr/>
          </p:nvSpPr>
          <p:spPr>
            <a:xfrm rot="900000">
              <a:off x="4233405" y="2347970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95" name="Title 3"/>
            <p:cNvSpPr txBox="1">
              <a:spLocks/>
            </p:cNvSpPr>
            <p:nvPr/>
          </p:nvSpPr>
          <p:spPr>
            <a:xfrm rot="2290596">
              <a:off x="2466309" y="2608389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  <p:sp>
          <p:nvSpPr>
            <p:cNvPr id="396" name="Title 3"/>
            <p:cNvSpPr txBox="1">
              <a:spLocks/>
            </p:cNvSpPr>
            <p:nvPr/>
          </p:nvSpPr>
          <p:spPr>
            <a:xfrm rot="386007">
              <a:off x="6867856" y="2989059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85000" lnSpcReduction="100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AADDEE">
                      <a:lumMod val="25000"/>
                    </a:srgbClr>
                  </a:solidFill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AADDEE">
                    <a:lumMod val="25000"/>
                  </a:srgbClr>
                </a:solidFill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9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77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0.22778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77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18 3.33333E-6 L 1.11111E-6 3.33333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13333" decel="8666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0139 0 L 1.11111E-6 0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10000" decel="9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66667E-6 1.48148E-6 L 0.18229 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Lean – Fast Feedback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Fastest Feedback...</a:t>
            </a:r>
            <a:endParaRPr lang="en-GB" dirty="0"/>
          </a:p>
        </p:txBody>
      </p:sp>
      <p:sp>
        <p:nvSpPr>
          <p:cNvPr id="57" name="Footer Placeholder 1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5613" y="1860550"/>
            <a:ext cx="3859213" cy="276225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accent2"/>
                </a:solidFill>
              </a:rPr>
              <a:t>During Development</a:t>
            </a:r>
          </a:p>
          <a:p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5" name="AutoShape 4" descr="data:image/jpeg;base64,/9j/4AAQSkZJRgABAQAAAQABAAD/2wCEAAkGBxQTEhUUEhQWFRUXGBgYGBgXFRYgHBsdHB0ZFxwcHR4ZHCghIB8lIBcaIjEhJSkrLi4uHiAzODMtOCktLisBCgoKDg0OGxAQGzQkICQsLCwvLDcsNDQ0LCwsLCwsLCwsLCwsLCwsLCwsLCwsLCwsLCwsLCwsLCwsLCwsLCwsLP/AABEIAKMBNgMBIgACEQEDEQH/xAAbAAACAgMBAAAAAAAAAAAAAAAFBgMEAAIHAf/EAEsQAAICAAQFAgMGAgYHBgQHAAECAxEABBIhBRMiMUEGUTJhcQcUI0KBkVKhFTNicrHBFiRDgpLR0qLC0+Hw8TSTo7JEU1RzdJSz/8QAGgEAAwEBAQEAAAAAAAAAAAAAAAECAwQFBv/EAC8RAAICAgECBAUDBAMAAAAAAAABAhEDIRIEMRNBUWEFcYGh8DKRsVLB0eEUIkL/2gAMAwEAAhEDEQA/ACYxsMeAY2Ax0HObrjcDGoGN8BSPRjYDFbN51IgNZI1EhQFZiaFmlQEmh8vbFKT1Ao+HL5yT+7liB/8AUZcK0Uot9kFwMbgYE5bjisRrhzMNsqAywkKSxCqNSlgLJA3rvguBhrfYGmu57WPRjxu2BcmbnDiPTGWb4SNVeSdW1gAAk1fys4UpqLo6MfTTnBzWkgvWNhiHLTagdtLA0ynup7/qD3B8j9QPc3mljFt5NADuTV/5d8WjneicDGYEHjLH4Y/3J/yGIv6cf+Bf+1hkWg5WMwAfj0nhE/Zv+eDvJk8lf/lt/wBeAZuMeEYE5ribxswPKYL4/FDfPupUfucFkNgH3AP7i8AHmMxtjysAGuNcbkYr5XNpJeg3Rq/f5j5YLSdFxjJptLSJKx5jesCM7xKXmtDl4kkdERnLy6Quq6FadzQB7jYjA2kCVhM48IwHOfzg+LJq3vonS/nQNkn2HnBDh2dSeMPHddiCKZSO6sPBH/teI5Jsbg0rJTjXEhXGtYZBpjw42Ix4RhCIzjQ4lIxoRgAjONCMSEY0IwCNDiNsSkYjYYQiI40OJGGNCMAGhxmPSMZhAEBjdcRZuNyh5RAfxYBB+RvtfvhPm9R5lSVNAjYgxrYPsRWxxaAeBiRRhHk9Q5gKpEqmwbAhA0nagSyAG/7N9sMHpPiEk6yc02UZeyqNiDt0geVOApFvhv4kkkw3APJT+6m7Ef3nJ+oVMEwuOaTZSXLNIjGdUVyInHM5bXVLY6Q1bn9b7YzL5iVg2iWW1aqaWTegD2V+++MVka7o7/8AiKW1LQ9epYQ2Vm1dgoY9/wAjK/j+7gjlWJRSe9U3zYdLH9wcc34o7uhB5oGnqVppWBIHemP0+n88Pvpecy5WJz3Itv7x6z/94xcJXP6GWbD4cF83/Yt5vJrIuliw82rFSP1H+HbArhcyQ5po5tasRoheSqkW7NMKGo9Iqvy+53YQmK/EuFpPGY5FDAmxd7EdjtuO5G29E4ucLfJd0LFmcYvHL9L+3uiPPZY2JE2kUVRNB17lG9he4PdTv2LAjeJ5KTM8uSKVEjAOzBtRO4YEgjTRobE7r3o7187xhskFjlcSB1bkl2XmoRtplH5lB/2g70R8xQyMuXWNVkkjLVZBIYi9689th+mM5ZUnpG+DofFtuVLyfqbf6K5SycxOpP8A/II/fmSN+1DE44bkVoR5qNFA+HnKR536ZFrv/LHn9IZUdqP0jP8AyxqeNwjsJP0Q4zeZ+iO2PwrH/V/BbTL5CgDmAxoWfvLb/PZ63+WK8mT4Y1VmEH0zLb9vdvHyrucQSceio0JLo1aGr8ecWOA8ayseWhjmT8RI1Vz93JBKirvTvdXfzw45r02vuY5/h0cdcU5ft/g3y3BsgWHLnBkvuM1bEWSFosQQAaojt++GkjCT/SGV1yEUA0jMLQjY1XcbfTDHwsPHCj7vGwLAeQpJKsvuCpU188Xiy8nRj1fRxwxjJPv5BLTjxhQs7AbknEkTKy6lII972/8ALCnx3jAktIz+GDuR+cj/ALvt79/bGmTKoKzn6fppZ58V9WecX4tzDoTZP5t/5fL9T7C1wIENQF7G/kPH86wP4Nw5pW27eSew/wCf08/IWQ2xZUJpCjbdfmSaaz8+jHNhjKcubPU6rJi6bF4EFtr8b9zCMLSZxY+JzK5VFbLowZ2VQSDGBuxAv4/+HDVoxzr1ZGzZ9tukxrEhPlh1n9mZ1/3TjoyypJr1PK6fGpy4v0HgZqM9pIyPlIh/wOFv1JnBlpI8zCQxd9EqhhUgot47ONJpvmLvyrHICxdfMBV3/dbH1xs8KIGtFANWdI/Lvse4/T2xlObaqqOrH00e6lft+M6Tl5lkRXQ2rAFT8j/gfBHg2MSGI+x/bAL7Ox/qh9hPKB9LVv8AFicIealkSV0LtSOykamvpYqfffbG0XcUzhyR4TcfRnVzEfY/tiNlxyyfNEsdDOq9wDKWIFXRICi7vbSO9Hths9AzNIcxqZiByiNTsQoPN8sT7d/lhmdjIRjQ4S87xbOZuZo8oGWPSCNJCsFb4HkY0VLDqC2NmGxO+Jic9kEM2YcZiEFQ6F2Z1s1qViPF9iSO3buJvzGHeM8UTLqrOrHU2kaQpN0T5I9sCh6xy3nmj6xj/Jjiv9oEiyZfLtGdSyPqQi7IK7UO99Xb3xJkfRKFQ07trbcqhUBSd6sg2f2/XGUnPlUTphjxKClPzLMfqjKt/ta/vI4/7tYtQ8Ugc0k0bHwA63+xN4WPUXpbkLzI2Lp2YNWpb7HYURe3YVt3wE4dlQ0sS7DVIgBPvqAxm8soumjZdJjnHlB6/PY6Uy4jIxcdd8RmPHTR5pVxmJzFjMKgCpjbwt4AeqeGtLGTyTrUWrAb0Pyn3B/kf1u16ozBaeLLCaRNe5WBCZHrxrLAL9N+4JvYYzJ5LlymSbMtJpBEcKPKIgV8O9srOLo6iTdk3QAbluiqOeIprsa/lhr9EOymUtsGCHU10TbAAe5OrZRufGCOUSOM82WUNMXZ3e0KrRJURoJSQarqsnbbvgpPn4kaNkUFWLKZnFsCLUq3NkEwIKkGwNwRv3C5BRoFkNmgR1CvHUba/BraP/cbw2FLIelVmzeYStGkowHegy9h9Cp/QjDZn+J5UC3VJmLN1RKimvBbVIGJrbyNvGArtEY+aBn1QkKxSZYkL9iPjQNXv9fnhM0jKrDEXo/Jwi55q79Jer96W7Pf2OLfp3LaAI0/qzZjO++noPcWLRY23/t/w4BZTJwcpA80lkW95hB89O2YLH2PV7++DXGs/CmUXRpBlIVCyyEGwNRXQWOnSdIIYBS3fwS6dlOdqjVfWGV30mRqNWqCj9LYWPN4sL6hjkikaFTqTQBzAFXU50rZDHYHc/IHCVEygVUajzSzf5sf8Ma+rJOUi5NtGzCWUKDuzAFFbp30qQaPlvkLylmaV2adNgeWaiL3D2aWU5rN/iOxDKrfpRYdgB4Sq7dhQJTNcbaiboDwKH7YEtL/AGh/PFfMZZ5RSsgANnU6r27fERY7/wAscnKUnVn0ceODG/DVv8/KOn8Hgys2UgkRVkPNy6yF92DGWIOhBJoEMaA2KkHe7LCOG5cf/h4P/lR/9OOJcOhzMLpJFJEGVkb+viKnSwcBgH6hYuvf2746gnq6AqC1qaFgNCQDW4B5m9e+O7HKP/o8DLg6hyupO/ZmvrmCJMoWjiiRg6bpGimjqFWoBxT+ztoZcvKJIomZJnUlo0JohSNyL76sVfVXHIp8u8UZOolCNTRAbMCf9ofF4F+h8wcq2YeUjlScutLITqW9/iqqc2bH5e97K4+LrtRcsWWPTU00+X8pHQcxwbKuCDBELFWqKpH0KgEYB5XiEnDXWGcmXJsajko3F507Xt/Z8CyuwKiYer8t7v8A/R/8XAr1b6igzGTmhiLCRghQkwgaldH3IkPhSP1xUpY+6aszjh6iuMoNr5PXui5xHPFJm5DgI7KdtJGkhTdbg3qsd9jhYzOZ5YJfdrZtKgDUVALUBsASCfkD9BgDlM2Yad6DUAdB1DYgjYEA7r2/T2qvmuJGSbXqIHULKtYDAL/D7XsPN++OTJLmz0unXgR93r/f0Q6cN+0bkxqv3VGAA1FJmB1HveqMgtQur7UPkC+X+0rJuRrSaOjfwqw7Mv5Tfn2xzSDQEKtXiiHXbfewe/t4rHkcaGjuffSPb9f5nFRzTRlPpITd+b9zt2RzRzEYmgkiMTEgOVkBFGqKtW/jc18jha4tw6STMQvCokSJwGogGxJJzNpNNknWb7E2fOCvorPRQcMgemCl5NVhm6gzAnYUtlVIB7We9XiCBVCsMpFIF5jssrQao2ZiNRbVJqfa6UEEHxtjo3OKZ5yn4OR17ouxZNXu4twQCvTYNXvpJ8V584rZ/gsLpNGqDmLGxKDQXXUpKkqDq38bb+MD3lnj1scxljEdKswyatddOrTztW521G9ye2Cknped5YphPl9cNlayuYqmpqI+80R7ACgWba8aeIyHK/IFekspLBFJFKeW+sSBWK1Ui97J0/FE47+3uMLPHOBTzzytljDIOYQxE8YBYhSaOoWCSd/njqIgzO3N5ch1Eao0KBVo700rkmwBsRs3bbGVLzTqKFOhVAcllKltUgPLNkqV6O1r33JxKVJImb5ycvU4H92mI2oWAfjbzuNjg76P4oIUnjaQmTMBI4woLCyHUWe43kHYHDHm/TkOqxmWlLOxqKNdgWJF62Hggbex7YXf9FyzyIk0avGxASWURSXuQNDqKPaiGK/PxhXRI5cPlZSEV0R5XZ6IILsdRu6o9K0N9wm3bGvqfhucmy7RoFkJKmiALANkEtsR8sVsk/ETnNDLpXn63JjdQwGlXETtH2AdjVKDqc9Wo3fzXApYIZ5J8y7uZiyNz2j1qQqhSqgKrBVOw2sd6oB3rYgHw303mhDkxIh/1eZyyWL06wylbOkjY+R4w6JlKA6T47n+W1j+eFA8SlKIomK6BqFubJFkWxYm7vpJ0mx28HOJ8Lil/wBYGeeOFiFkCu5Go7lVOvovbpKkdq8DCTiv07+pbbaSZZ4nwvmRsnUupSL77nbcGu1g7X2P6rWU9LNF1u8IZSGVSxrUDa2zV5A8D54gfLsjNys+pXfT+JmVY+11Hp/nWLQVcyipPmIRMo/CZpN2B3ZJAR8rDizsbvzEqk+2/mawzThFxTpM0/pfNAkGIkgkEcmTb5WP8f1s4kynqQ6qlQafdLsfOixsf+t8ecYyWbUpzlQMuyyK0YY17tqDEj5ix++CHBsiJY3aaOG1N8z8ElvJ19LAX/GdzfncmI83Kk39TJ8aCeXdJBqjYMO1g+fY+QfkcZizw/Iqq2iKmrekcsn+7YAr5hRj3HYo62YsCep4c6M80uXjtUVQrGVQopVYkguNrBu+4vCLx31cJZtOTjVI1UAc5EmYsx1NRmDFQGZqANbE+cOX2y+pyq/cYSbYBpiDvpO6x/72zH5afBOFH07weQpJNlouYYELpaWzupS20b2RzAQpugFveweetm7laWg/kOBZuGCVsxCc07BOXFl6DIGJLa+UoZbDCq8DwAMQJm+IFGjmyWZ2NoI8otKdJALcyNiSLG9naxW+FOTjmZbaSXM6tgqiSUb/ADBJskmzVWScNHpyeTLJJmOIwStDIVCKzFZWe92QO4YKqarBNElPqAkI+neG5uTMGWfIhYkibSkuiNS50hTuF1fmPVt8wawwZ/iN8uHk8nUxSOOKY0WJJr8ACgadrYhSBY9zUzeVyefbLZmAxiDLk8xFA5zOTHy0IPVqLKqgm/jJB3JwS9PxGec5lxfJ1wxFdH4krlfvUy8ygRq/DXv0gV2wrHRU/oWcdTZXli92bOSihqvuhN7bdx7/ACxFxfJmR4hmJI1kVNCDnt26iWIcaie9mz8I9sGYsn94VpcwA4DPJIJB/VlQnLiCFSNZQDWQLDFgALrHJuKZtpjmc1JqUysUXbdVbZlUdxpjKxXvtJ9cPuLsFctxjIBuvMcwewTMC/ppiBqrPxA/Tvgdx/iMM87yqz9bE6hGCHHhgGkDCxWx3HbC1nJtEkb5dHjKIq6tJBLEEMaN79RX51dC8E/SfCmkKqytpD2w0vstXRsVvpr9cZThypI7ejy8JO/T+Ccxdv60WLBaJVse4uXt88ePEPEhJu+kKD//AKf54P8AqKLnBh2HvXwnwa812I9jjnryOhKslMpo7+RhZencHr8+50w+IQlGpr8/YPyTgncte3+zUfyD/wA/ONeevu3/AAj/AK8CYM1rIBYiu9gbD3wQOT/t/wAhjJw9Wb4+o52scdL5f5JfvC/2v2H/AFYIZCNXj1O+kAFYx5ZjZb6VqWvfb2wJ+6f2j+w/5YvZBFAQSSUqsdips3XldgLG5ONcCSkYdbLI8duNU7K8kgU0b/5j3xr94Hsf3xJxGEEiyR37AfqDt4P+OKgyw/ib9h/yxnPGoyqzbD1GTJBSo9zU4KEV7efmPlixwHN6VZSfIIs+4r/ujFPMZYBbBY/I1Xf6Y2ghKR8wFW1tpCA9QAF6j4q9vf8AznjrRos0oTUpLf7/AMDCuZU/lB/QV/PHqpG/+yjcjwEQn9gCcM3C+I5TKRoZIw0gjDnTyzovak5jC5Pciyd/AoAh6pnhl1Z3l5zLNsA8EIZTditI6Hqxdle/1Gi6dpXYsnxaKlx43+fJnnD+LrAwaL8NlP5QR8jYqj9CMMeX9atOHR3jWo3YGSNSGIFKuzLub2Hmq22IQ85nBM7zaHjRpGCgtqOkVtqPcgEb35wU9K8MGY+8rpJKwGVSBbAo8dhdx1MpYDcb1iYOSlxF1M8eXC5qK7adbHb07xKXMxtpyjgqgJMsSBZHBBUI0kumj8QCppujqFgmT+mWOUbNq+ccszLCgfL25oaiVWIhArKw3s9O3xVgJwDj8M0uW+95kQnKLpAZqiliYaDq3I1hQK8HY3tgtwPiC5Xm5LMLIWEheFkjdkeGUizqAIVV6XskVsD2OOs8E84X6lAy8csk+Zd3Wyor4wArhCX0rR/sjv8AO8S5TjGcXVrjkMZ0yiWM5Z6jY6uYVDiQqTq2G5o9qxQPplpRmZIlOlgssB3BLRkhwFJ2WUOWUbXpU9thP6P9ShEEEsujUy8kldQ6j1ow0mge4JI7t8hjNzcZUzsjgjkwc4d13Ra49x8RpHcSypKD+OAFLUenqXcfAWJNdLA/PGnDvTMM5aSZWZ2fUS4kfprYa4Z6lW0qzsBVgWMacT4MFlmyRJ5EyiXLuD8GpgoC1/BIUArxIvhAMLfBXKjS6TRGNmhkliltTvy5DJFI+koEFF1Q/COxG10clhbivH8rlZjGbJDi9KuhCncOrx6hIKIrcEisFeJ5INA0heXMRPpuNjYBBBBDRjoo0dQaqOxprND1Z6UDZQaFUz5RAy/hACSA2d1LOGZTqvfuLAAZbGfZL6oMbnLSE1VpZGwB3As91ssPcah3CDDEGV9NwOxILRpWxEqUdzRAcMaKgN8Zomt96m+5wZBneV2bLEGOTX1AtfQrwpAdj3V9W4+u+2c0ZibMtDm425THWoJ6Te9WOqiwFixeDCwrJGBy+dUYBVlDCRQqloyG2GoUyEgAMdj1MMDhBbiNSb0xef0ajAMrAFmsKuYGgI1EFWbLEnuAAR/vYX/tB9MJBGhikJNkkyGOq7V8Io3R7nbVdaRZz7nluf8AcZkilaROblJpY0PSTzOUGazvZO9gEtsbCYzP5vh2l4jyURhUkWXy7F2kFlZEaNSpqwQdRrcWcJRQm2K0mU40IzCWDrGqnTqyznTuUo7sRtQN+KvFz01m4M3cVvDmV1UjgESAXsvw6XG9rv5odwC3pfirZSRcpmSAGC/dZ2UgNGd1ie9wOrpv4Da7eV37QeCFZvvuXJDGQrJFYEkciHSHUA2VbSDYujv52bSJpM6P6dyhSMqWJGrYFSCuwsEHxe4I734NjHmIvRPHvvcFuNMyUsqkVuR0vVbagDt4IYdgMZjeNVoh6F77Q/TCLmWmMxJlKs0aqRp20AljOoAbQeyHsfGDnBcjGOEhIpWXmGRi3MqRSrjUNQKgqCFWyR0n51jf1n6Wyc2ZaXM5mVWcKAimEAAAKACyltyCao7k4Hf0xwzJxjKyHmaHMg58Qdwx8gMi6dqohB72bvHKuTl7HU1jUNfq/sKWY9K5tGZpRJKhLLFKkcMvNAJB6XnVlO3be96sbkvl+BxZMR5tcwiSRnSIZYAmuTSel15wYAB1YjcEMtHuMEZfXuTZRoj1VYAMC2BZOwNbEkn4h3PfFX/STKZ4LlDw88xqSORWy/MDMy/CREdA/MxrZQxN1i3ZjobMtNLPlVzHL5jsF1LDYXujK6fiMRS9Wxog9XgY5pnPWkzURDGVApCyxNsQBRWMoD5I6diTtjp3FuG5iHJzQ5aXMyusJRFk+7m00hDoMUQctVhdVGxvtuOH8WykkAQT5aaK70ho61VV9/Atf3wRS7scm/IbovXU8yAEZYqrMVWTLmgxJLE79ySTZrud+5wJ49xLMcVzeWjmkUOzuinQAqg6SdlJY3prc+BWAQ4in3chEkjlWTq6m/ERhtpAWlKaR3Ju/wBqrPrYHQQougw33sd9yRv5w6T7C2u53VMjno2HLy+RYjs6ZKYkHuOuTMhrxW9ecamjjgM2XdAxIZrUDXpulGsnsHNGth3NY4/EYxXMFKPAoV2BolSAd/b9u+Nc3m4w4ZL7bMxBJHbsB2u9v/ciXF9wu0NvM7ODat/6H/r3xZ4blssVfnZbnNq6W1hRp0jY7GyPeu1YBcGzYZarpJK+aDUCRfsQQfleD3DkYIO29nf59vHtWOmKU1sm6Ml4PlmO+VjVfNSSaq+qt/lgXm1ySpqXL2bog5rMGrogEhxWxBJrt4GDWaLBHa+yk7fTADiMiIa0kBT+WhZA02aG/b64nJCK8i4za8zWOTJkE/cgSK2XPzb977WBVDud72ujWk75YqRFk+W5Bp/vcj15+FqB7djf6Y8k4wTssb/Xln/Nv8sS5SeU7tExXvblEFDvdvvt4G+MeMSnNtU2UspOgP4nYdtiTfYVQPix+2Cy5+GupZCP7UUhH7EUcB+H5qIyMS1USAFujv3BW+n23waizkK77/s/+eNYPXcxLaZXIozLJw22jOliJGHUNjY0kDfxe2IuOcmVEWLLPDpJJ+JrBFV8Ar64o57M3IWijLM4BL9WqiNtwQQO5HzJPnFSHjbJYN999XNP8yxrGbjF6ZvDJKLUovZY4svPm1hDGKoKA2kCybJYCzZ+V0NhglwPKB50ikoxyMIz32DEAH9DX8/fAXNccDAAWhvupAP0tgRW/wDIYNcKWZpENDUCmlQbYtYIs9u43r54baIHg+hMvIsUKZhFWK6SNQTvRP5trq73J3wEyvquHIZ2XKLCqQqyR83S4YPXxSfEzrZAWq2384aczFBDmXrWDIpaQrGzllpwFVY11mlDUQDXnfHNPtXRFmRotXOkAZn0MFfQSv5xesGPsNq73tjNxV35lvLJx43pBH1tneHpl0MWXiExkTU/3VNLEhmk+Ms2mwCAerxZ3wZyfrnLNkFzBhV5L+7SxxagqAhgnSxLaGUbAK1UR4vHHeJcSZ0WNtIAN1TAg77dTHbv2wR9EhmlkiVFlDxMSjR8wEp1LsCCPPYj9dhhX6EfM63wX1CdAjaI8lQw5xCyXopWZtGY1Df3G3kYFeqOJ/dJIpYIow7mVH0wuJCR0AiRuk6iCLXceA1bq+VznERGsaqEgsLS5V0UdWo91sEk/ERXi8FOKenZ+cXWPLtGpJ5kojkLKpLczWArfBVKBdLQBrYork1pCpnsxJz0YiZU0kN94ZgQV1SEqZCBsKoCr7AWRZTgvqmSI3HJzI+7RShmjYbWdLDY7/EtH6499W8NyvMEOXiiiaSPmxyGSWnFyAqQ8Y0n8M7kgXWFvKzhVCN0sGAugd91NntQ3F3VYaIZ2/0NxJppWkcoiFQIdIQHsocaTqqtASgVB0A6exIH7Vsmcpl4TlCETWwZAZKW1MgoFyoA5bUAorasKEfq0ZfJSZONn1yTLMsgJUrQjAUCNmo3FudVUe3tv6n40Mxksok2ZfnPHKZGdG0sA40gt33MCjUAd7PnC0Mi+yWVjnJY+W0qTQtHIFZV0jUrByzEVWn696BOOr5XieSys3J5wEx0JpJct3KoOiAX7DuarxvhA9JeoYsnBqkjSaZ70yZcRRnTQIViYgbDA71Ve+BXr/Mqc0MzrW8xCkwpWDIrKFVXP5tJjoVuNPzwIGxwznH1Eqh4cuWy0sgjLGS1IZl2twa8ix200BQw4cM40k0UczSQoz6yLO3QaaiX8BVs71gB6b4nLmsn9+nE6yRCQqcu7/iooJLRxyMVLEhlIYG6oVYGIsl6oXNxyS5WUyGNluHMQIa1agGuJzWoagSAa8gXeKv2CvMP8U4dFm6SeF3G9FhHQB2saW1aT779r7Y5/mPQ8UTlHfMSKJAoWJAxCMAys6670DVo2H5SaAOHP0/xN8w3LkAhZFBUQqAu1LQ5i6lADCqG/VTCt1T1DMnKkOT56z80B8wyzEPGNY633Fg7UQDYPa7wCGz0n6ejysbLEVpna6UgnSzKLJNmgP8AH3xmKH2b57NSrOc1NHMAUVOXyOkgMXvlKKu12O4o9sZjSL0Q+488UZ2/DjLJfdxqG3srBGFn2BB2O4rC/nfS0UkpkkgaRgNIMg1XRvs0JHk9Qo7DFn1X6WfPSJrn5cMYtVVSTzLYF71D8pCj26vfCdx70sMtHKyZriI0bc3mwLBfkdc0ZNbj4huK3o4xVGrD7ejcnKzHlqXGzqMxMCljbpUUp7bEdv2wS4HwQ5UO8aJDtRIjbfSbPePWQ2xvUathXSuE7hnAMwU5sQlZZQH1w1HzLFgkpxBbO53ON8j6TzmZzM8mbV8pFpVlYSs26qFPSmZJGy2SSew7YT2CQ/8AGsvm3i/1SSKKVmtzIpNLRAUUGojbup89scw9RcAzmZkBfMLmSi6LWKQaaPUKWMDuTvsTQ2wz8P8As7yfKXmPNm2ckiRpZlsHYAKr1+p74avT/EFn1tE4Mcf4ICE6dSnqoWfhGhQf73cEYE2tobSZxif0NmFW3bRvpOoGhtq+K/i+E6SB73izwn0Nlz8WdeS/EMCsR/27J+ZF4N8W9TxZnMSQsIo4oJaQMqFnkjLRGQswOnSEFBdLVXVYrFfiIyzatbxMP7c8jMTvsEF+Vo9QruC212lJ7sj/AKoizP2cI1AffWBskNlkC/vr74jm+yigpiZ+pLqQBSrWbQ7MBW297k4u/Z7xCCfMz5AxRy5eRDJ1RRg/hshCtpA1LZJGqyKG/fHUc2fiZ3KhdRCrpBIXYkkj3PihuMS7T2Vpo5zmPQ/Lypy0PMbrMgkoatRoXQ2rSAte3zwqZ3J8RjB/1bMADa1gJ+m4B2+eOx6YZQNpCRZAkSxtv+YHbbuCPrihmIUYm0SrO2he37b41TflonicThE7MWYzOw/KgdiL7Uo/N7E0B9dxZjy2euxkZRGPdDf1JahjpnqYBMu3LpGYhVKhVNkhjR2olVYdxteEN+GWbIY/XSf8DjDLlcHXc9Lo/hz6iDnyrddv9msOWnYDVEyEtpCsGtjV7aA19jtd7HFgcDzQYFcvMxBB6UYV5B6wuwIw5fZdkdP3g2yhTCwHgmpwbBHaj/6OGv1iR91kuwQpZWDEaGXdT0nV39r8g7HFQyOSRy9Rg8HI4XdHMvUfojMZic5qPLCHVqJUOGLsSep7AEZIPYatq7G8D/TvoTNSSN945ZRDpZYnUkNsdL99OxG2x3x05jIOKGnvmZElFINKyy96ve9Qs99voAC9GvM6TTRx8idZp9MMjf18bMZyrAAsCGd9LKDRJ2IJGDl7GPGxd9WcDzK5klIJpY3qgoUqGIBYDUw32+EDsB7Yqpw7OdvuGb/4U/68OfrzJZrVHmlyz5h4Z4xDFEW6FH4jSk6N2cqiGrAA23vBPJ8XWRswFzkbhYVc8uaJirKFWQ6QGZB017Wx81T8R+Q6ObZnhGdYFTw/MkEUbEfY7fx4cfSXApIuuRSrnwdyt99/fE3EEg4jl8o8qyOVamCPOGWRdBY1F3Om2DEbEruLOI/tA9VTZXI5d4iiNOyqJBbaV5Qc1r/MW2s3sPc2Gp7E0MOfWUaSgcqQwbloSQdq+FSwB+Xt88Ln2oZCSbhjltWqIrMA3caOl/8AsFj+u+AEfGYJV1DMWbG00r66OkX12LFm9LAbbAjttxD1f92AbL5jXRBMbu0iMtWQxft4opoPfY+KaZPJHnoz05xOTJkJOuXSQwSRsTrOnS2rp3osCh07WR9cWeLF5RyQk65zJRSB5o40VZSQgYivBZUYXpOnVVNWLXoz0ZBzJpmj1K/InhBZhQYc4C1O5DNpJN9vmcVOCnKx5/LywTq0E8kiJqbS7NpdXRhygXAcoAztvrA3O5zKoX+HR8QzUhgzBzLqwbSWiDFS16SzyxWiXqbYk0Dp3N4bn9C5bK5iPMpFM51lyyljpJdK6Q+40yO23YIa3IwwQ8JSPPGZeqR0CsBR0EAVtq/DV0Q1dD6E76xZdHz5cTtG6RuhysUhAZGB0zPGNLKxuh0k3y9+xwMEKk/pmSSFHy8MUcsM9qM0s3SjKbW7e6cDsatCQaYEh+KfZUNZ5U6IpYnSWUhATdA2CQL2/wA8dVgySaRLqaQcpaZmUo4svdstBmqmageq++4FQ57MMdU+ZOXUDbSIW13192V7oMgDD4rXpB3YT0DQl8E4emRMmXzcUmWhklUxZppopHd0ZTGqKkR0ghdXb3F7jDXJkknzAy2bykUyxRlhPLRB3RdK1bWfiJ7UB5N4peo9eRZJefNJI7SW2Yk1Rqq2bEaCNLorV7Dx2vG/p/izZ15EGmOWIhi6xMNa9SaSRINherY7nSdqNtXWwdXo45xjOxtKDyocs0YKFIjKACCb2LMQbJFX+mHviHodf6M/H0R5wKZFJduldWopQ7gjV3BIZj5vDzmOEZa3ZIwsqFTqk0mjt122skedt9x2u8J/rZmgzhlVzUoAvSxCEKFoixagqGG/n5E4aol6LP2e8bhi4a6tPzJYAxZQzLpDsVjUFx2sgat9JPyFmeGcMzMc07cxUaRG2UgJFZ3ddWp209wCqrfmtsV/S3COHnKtyDRmXTK8ZkUkq+mwupgtMfBNA3dG8FJ0zChkSRXtGBBUoDQYN8MTDmd6vY2NjvZXqBPFIixrHFOtU7MWmt208syMpqtlZmJUKoYp2BIwCHFI+XHmvvDRRlVIflysNTNo0E99V/LdTZAsAWvTuc0ITFl8wI2csyDltp20LQLo41FA+6mrIGxFe5TKhZ5pgkgEyqJEdRyl0E01BO57die+/c4HGw5B7I9jUgkUm1+Xut2dr3AO4vzjMa5JWDfiEFwoBKClIJNd97FHYkgXt3OPMaJGbLPqLjf3aNm5cznQzDlx6u1CqvvvftQ3Iwo8A4LHIBNw+owZFle85HIzEizqPJmZbB3GpbwW47mZI8y0sjzQZdYQOesuVrWzD8MRyRliWNb33CjtitwjMCXmyZeUuBVyCXKIXkpjUojgBHZNzd6jttvgbjFnM88ZQT5nLwcxwkY0G2J/Kpkkon/d9sKPGOM8Sy880WXy82ZQ7h5oi2q1QEKEMYVRTjTRBoG+rak/AfvsUWdeCabM6VdVMkpi1A1QBRBpoA7MAT5I3LPBnOKGNdUMQkOrVazbb9Oy6hddxf8A5DTSsE7YueuPU2bhymTOtMtLIGEqI0QYEadNFiaUA9WncEjerGC32aZ6X7s/3iVSzSF0BlgZqIF3yz5Nnez88BcpxHMTq8WezKSy8wqseXjk2CspawkQb44hudqOxN0SEPBYswzR/h8wCyskUiSAHWNQVwrEdbG6q419zTomzn3rv0JnFzU00ELSxyu8gMZthrJYggb7EmqB2GF/K+jeIymhlZ/9+wP+0RjtHBVjyX3iCCJY5OYhaSNg6tvqK07dLKGK6T2DKbY3gbnvV3EUzh5GXkzOXCKAvLpS2kFiWSIsHDahp1UNsOvYAH6V4Q/B5UkzEOYnmkUqEy0WpY1JUHUWK2xOnb2+u/WBn4woR13qiGaHz3u5PPf545pm/XiW/NyksczWWVnVSNghK64TY0gUa/KLogHEo+0DMy5TMGBM1HNGEEa6cuwosQzUMuvSoXxfxDxhOxqh8ijy63yUhhNfFca35A6L7kCzvteBc80i/CsbfSc/T8sZOBHBftFDQBsz97SUKxdEhi7rWnTqiX4xZAvaqvDBm+KmMq2vMTRnqOkxgoCNrATffvutXW5wRk12G6F/jcc+YQRwiGSZH1vDDPqZVCsoLcxIqYmQACv1OFTL5bOOSFykzaSAxAjOm/fTIcOv9IZdWkny8Mxmb43dlXV/eMYJI2G2113xXyfGHW+VloRbaiFeXc+9Due2/wDzxE8XN2zrwfEMuCHCFV8iP0FxVY45nfMZdEFNLcqWgIVUD7ELZZ6AN3Q84v8Arv15lIssyc1JGmQaRGxbpexrBC6a6W89x+mKnDs8FMq/cYo1ksyFUenY7jXqTe7u96vthgXi8NIqo2lRRXlRqAK2C/h+/tp/yxUYcaObLmeWTk+7F71PEMy6zQlmSTJmNiGewS6TABV27IQRdGwDeBEHBJII5AscKFk0GWNWSRypfdizEANyWJr+Ne9bFsxx9UOkZYUNlDTzyE/Stz/M4zh/EOZJHy8oiU3UQsh6Ts27HbpLDt52xaizO0JOQ9R/0ZJIHick8xQFZdDgWhsxmiQT3APYH2BbvSnHJMwJJogqhhIQrFiiju16Tq1ajt/CLNteKec4Jk5OIF2g05eNWilDv0C1dxJqZv60sUpLJ001XYW76KyDZHITxSHSP/iTexj1woxja9m06NLHbztviX3GR8O4jFnUHCpsu6lFZpg02khlNqOgEsCzDuQOxs1eOd8azmeZKnXW70DqJZiTto0nz4Ar2847RlZk+6zZxZUdW5sivpCqFBYKpbTqAFAWbO2EzPeoOHjNrmecWKx06Rx78xhSyK70pZbYWSV7bXhSimFtCBm/QedSWSJIxK8ekuIpASoYWpIJB3o+PH0xd4N9mmemcCSLkpYtnYE150gXv9aGGrI+sJV4imZkWaLK5hljRWV+WyEImtCRRZWCsSLG5HzPQ+GZ6dspcZXMZiNmRtf4dlX+FtulghAJo9XuNy1Qgbmcs8ckEkMyQxBBl5HYxUEXqAGuxqC6iL8gXYJB0zIyySMjRxNNCTm8uGjGoRyMsjutjp0ScwkewB8baccgXMwy5GSORJGUTO4Q8kSARnok2vqJAXvSNdbEiMtw1plyGYjA5XI+6Zn4S0cYVo5LduwUhl2ojc73htPuA0SVFn43jgjC5uNgZwVDa6L0RVkkKvnwT+U4FcO9NzIBLm5IJJAVSeRlUFlWWJgOYAhukIo9wwXq74ERnJyZRYI54DNlp2eFEeK5KfUSiiVFbmd6utq8XhuyhMWaaQkpDmY1koogCSAb6nEhJY2bCggkk2e+FQyrwhMpNDrgVRFHMNFJ0joRXj6rDDcgEbWV04XPUfCszmIVT7sgjhMqaZJHCDXTJIugjUVWQKD2Py3GGdmAkaFY6jlkJLREgdVMGOiidQaOzqF9XgUdMrw8QyvO7SnWyBVuxCdKfh6QTZBTVqA7NtYO7pCObfadncypyWWnckCHmMxN6naR1bUy3YVVQULrc0dsL/pXisyTcpGqLMFIJUKqVKu2ijYvYSHcEH96x0/1Z6bEy6AHLKbRnJYA2dQBJsLtuTQ3BBNCqnoP05ySJXjVpNwrKwKr/FppiCf7R3HisPhsVhH0jwmXIsweZJdR0IAzFUK/EN607EUAKoE1sCBv2h5h5GhyghZ2kRZDpHXqD/CtOulaViSQaBG2GeR5Zg8LtEJFthp5nSO8bUwAbuAwBresIXqeRs+IoY3VM/A2h0dzGzjSW6SAFLDTfgDevADrQDTwnhcOWBhQSZiRaZ9KuRR5gXupjFg6WBI23obDBRTGZGjVOuKq+INpFaXUmPqoFB0k+QLoAjYvvKZCKSZQ2bTu3cGnobgFWIVUJB2LqLo4XYvWOaOZg0w6YSVSbXF31MqhgwU18VAWb898FeohskzsJckgqxB0MuoOCTbAl9KiyVIF0bqukXrmWljheaxNKFW49IINNag8sIW0hydwb71jmHrj11I2ZYZfVAYndDTRsrlSUDUYwRYHwkkfuSb/AAr7QkzCR5WXLsskpWN5IHWOydtYVVFG9JIutj4oYXJdh8WdayRBGrUWLUTZ+Xt2Wu1D9d98e41y7bUSTWxO/cbdz3/njMbJGbL+cyyyLpddQsEfIg2CPIIPYjfCvxv0CJy8rTLzOrltJGLTpAS3ViXKkEhnsizQ8Yl9UzPFJFmA50RXabaW/MwYEgE0oZSexU/qYyXF8tNRjzGXm2BC60DC9vhZhR+RF4zfuWhL4PwXikSLDHn00oNK08hUbE0Do8AfQWBe9YJrwvi10c6nf+Of6+ww1wyq8h0mMaVoAOpI3trF6t6XuPAxtroWfb5/88Kh0Lfp7JjJjSCNbyaGYZWUs7MS2outnQTZ1Gh71i/nc3zFbSXEiooDLlJ9YElPpVjpokAagGtfNVhez/2j5c/CuYDLswEU1g/MB1B899vngPn/ALQncERJme5AItO/n87HYXVDc1g0AT9S8PzGXbnwq0+tFDhYySWAoOygiye5a+93fir6V41nMuwfMCWQyrTwlIkCsBYfUqihQI372BZoYXc36qzzhVVMw7DcUHvvdiktu3646pwcf6tl2zIqSCNHdmdtpOWBI7b0TZayb98DdoSEv1XmVz3EMjCUI6dcinqoMxYqa2PRAb27SDBdePTqwMeVzSIq6UQ5OXSo27gVvsPIHcYF+hpDnOJZvNkNp+FL7hTSr9CFiBPzfDqmTGWiYRmRwA50s1k3pujWx6Nvq3vgoaF/+kGklVny+bkiAW424exDMEKli1/xEsLB9sWH4zCov7lnlVQfigkKgCru22FD3A/xwT/0ggLMQziVmJ0vl2Ki6ABCqaYX8dWdrvYCzlszzI3kLFEY7Epp7ELYU3sxGws2CPJxJQLj9UpqqSGeICrabLMoFmruSXf3232ONpPVM1XHCrCz3mA23H8BrtiKTRN0SLLOqmy8mWBFnXWmoAH03psVQO+4OEn03wji+XI+6Tu0euys0Z5RQnpZDKbax3C6a/i3BwkBLxH1nm1kIcRg2T0w5hhV7DUjaTQodh27YZvSfqDNSxuTElro0kI6sQxay2s2AlXV3R+WDmUzObDEZiGHSF2ZHYPq9tB1iv8Af/fHD44s82Y0yZaUSMzSkXKDuwDvo5lEaiLoAYqhHR/UPqWWcvCrGExSOr2wUSLbKDb0tbXWq9+2BnDJ545kjaQ6pKMccjK4cCya0lgB0kHtY7HbZ/lhMy9ZRh88uf8Ax8LcnoKMZuLNJStEQQojbSSCSO+ZPYm/0w69hFkZSWfMSaYkjEdostodQBI1LGASvgbsNtiCAMBM0skuVmijzxmMqjdYACFJUOvLHWNSybk0RV9jsxzZCZln5Mtu/MjYMtICRuP61tIGr8g3IBOojCVwPOTT8QCynSdU5flNMOxcfBziinpHbcAJfzlumikrQd9Hwynh2TUMWiAJdF0qzxsrHSNRo1I27WAQANrIIrjOS4hG0ecybc6EDUqxNK9A218ucsQSrbgdQ8VezD6F4xEeFxygaVBKaDpvXr0KoOy7llomgL+WPfVOZhysEEuZcqY3ULoG77awg1dhaD4iOm/Jot13Ec347xDMcVly0McEcbRcwKqllFkAsTq3WuWRW5+eOp8P4hJk8hzM+BzQW5rRKluzOwU9IVS2nTZ/sk3eOL8R43HJJmJo3WNn5lLbH+sXltTUN6dvA84aJPV0U/Cfu5Lc/LLG7AAVIqOYgQb7gMrH6Ei/BqxbOk8BmfMRRTiYmNwSUPfYlGU9VagVI+uA/COEzFc3lpAVikLVsCCXJdiB4XfdTY7e5sd9kvHRJlXiAH4crVqJumAfsAR8Rbz5wT9d51o8u0iUrB43LK5oiOmKsOm7Rvc6gACKABapIDnvG2EEhy0kGWLLS81FnDEdidJk0k17fuD26dkTHPHCy80gxqFmQtqK6dI1abo2L9738nCD6tKTxvmAxjcMkjIHOllYbsAy6gw6WNBfNqD2m9HcdZYGADu0UighZSvMjkISPqCMfw3FbVWsEnvaA6JAgErLbsqpaqVBFMdVJS2dJBAXv1UBQGFjhfDZWzpmSXXE7yFoW5oj5bnUAoZWUns22myAb2N68J9RFWXVRqlGokAJIWaMhTICRZC6uWp0qPAGNODcZlizssUjFhMdcYdjsDrcaRXSB1obv+qHYYOKY1JoPcaYSKcsp5YbRo5bFmIJFNpA/qyLBonya23S+P5J4ABqSORGEiyJLK2ujS/2VNkgCl1UQDdgPHEMmkwUuKoNWkLuGIsdQNAkCiNwexxyD7SBL94MsigMpUIwvZeoqeoncm2JNnUW9iTM4K+Q1LyGbhf2mzqgWWDXpNseYdWnzQKHquxTNfYfPFn7RuEvOqTxhyUVizKm8ikCmuKIW9BVG9BR8ycc1OZthIBQO+1i7qwCRRrcWB3x0z0P6gMmW5ZjjZYjyw8pWwHD6C1kkgEKhr8rdwFN3GuxLDHpfjsT5dHCKhcMWVUAJcEqx6AN2YbABmJJ2OL0ubjWJ2kkDhUa7cEEBdWlgfhsD4rHvtYtQ4hmgJrWFYR8LIoFKQKJCgL1De1ujZJsYs/6SGSNooo2a7ZleHpq7Y2HJF2N/BLEVti/IkF+qOEZaEc5oBmFZmVreQNqP4itag7uhDVW5fxXUvwcWykLq65AI6kMpMstgjcHqSsOeYzqzZc6UTQojSaI3S6D+GxDE/h10NYJWlbcptnDeA8OZVD5cq5oHUprVdaFbcMTRoLYII81jCWFSd392axytKqGz09xdM1Ak0bA2AGAa9D0CyH5gn9RR7HGY84XwuHLgiFFQNV0BvWwuh88ZjrV1swZJ6hz5XlocuJonapmdowkagr1NzDR7kj+77kVzfivDi2b15Z45oLfaPKhkj7Up0sQ5o9yR2vbBb7TIp5Wh5ULyhdXSD0hvD+2qrFke1VvcXpThWYXL5jTyoZpU0KQ1MDvWph5tSAQBW9bknGMlbopa2Uctw/OLNauUAutHD1B3BXb835ybsna9yAMNPp983oIlzksbvLK4Q5ON2pnZhWpj4N6Rst1hM4H6QfMusjNCg1A8xWlaRqPKI6gKbUp32337Vh99TZqGORczL1Nl6CDSnVJIQUTVuR2JOxqifFFKK7jbZNLkZpO+akJ7WeGZe69rK3/AD2wxyaVBKxrfhQgBPsNht9a2xz/ADGZnzKK8k7IHUuI4+YEVaBUFYyHlYgg7soG/fS2kJBwYySFRBVFgW1RPTKA+lgtPbfCCrEhj5o4qkhWxl9RtxBs2RlGlQArptV5WnQAbDHSxuzuLB+gwLzfpDi2YNT58V30n4T/ALiDRt8r8YpQcelyWYSNZWaIuiOhdioJYo2iydOnpbuf4SWoMemPHJ2Iv6lD/jhUMUPS3ofM5OUSHNKyAqSgSQXpIbam29jsbFj6b+oznIoM6Y2eRpgCFuZuXG7so5auSuvTzAVWqGg12toXIxbCSOLv5SPcszAA0N9h2838sQcUyWXrV0R7MSw0BKUUT2KiruxW43wmikZ6Qzs8uXhXNRaXVAWLUdRBMYvx2Gr9j9CSmyKutQNUdOm+1HYEf88BoOSpNRxvua0wZiQ0aPURE573W9URi42aRQWMaoB3P3PM7fX8EYQBLMBSxZmA6QANSj+O+486l/4R+vkWZRT0yIST5ljBO1jYDfc1X6/LFGLPatJQBlIO/wB2zC/SiwA98WIp3YGogteWJ/etPb9ffBQG3DFMaiMAaFU0eZrayxaiaG253IFbd/Af1J6igyYaR1eWVAR0RuEHMYMFeTSUQE6Lsk9jp3AwVinkMjKSQq7f1LgMaVrDsxBFMB43De2Is3wtZSwmEMkZvpMG9eBqMhBr307/ACxXyEc8zEfHM6WKTfdxdmIM8ToCTpBIQahQ2YE3XfuMOWWOdy2TRN81ONmZpE2FAXbgWBR7m9xZ843fiQy+YSCPLStHIqnmxoeWpJeySqlTtV2woDa73S/WuRzH38TLLmBCyDaOzpoaCtG1APxdiNz5wqrYWNHpyVjltEzLHO00kis7K+4ILsdLbkBJNr2o9qvBLIemcujvNGvXISXZezGzfbsbu68jftjm3DcgFSRZM1mjzCp1lnVlrmg18RIPOJI2vqHnBv056Oypg05meeSVtReppFUFvYA7keSSbN4I35INeptxDi7xhsvl8iJ4A8gOksH5qyyuKUEMK0ag4B+Ekdthec47k5T/AK9kZxORX42tztdEtIUcKL8WBffEuXJ4E0zcuTNxT8sLKXVDrVWOkg6rG7mx2oX3Bw0RxnimQDTKkUjhigU6tJDEI11q/KQQO4JH0FsGCvSgOZj0SRRGLlaSAi9LrIygC7ZkZBszbjTRJu8DfUfBo8oAI8qWjY1I1KECn4qJO7f2drwb9LcOKopWUSRiSVZTE1XppgGNHdWD1RHxDCdwniS56VpMywaR/wCqVtJVe/4ahwVXstdr38ksKvVCJvSS5XKq4bMhhMyMqjTaaQ604D9yJPfx+mHLiTRog3coxADRq7A7bUQ9Nesr+r7d8K2ayBWUqNBSzQaabVQC1qshQzBrA0aR2I3Fy5iskomyshifUpoaQsqtv1otI1D8wAvSTvqUh0qFbLmbygRFiij56x1AzqpIkR7BYaOno1MrG78mq2h4TweCGZsrGGmeSJuvQijQCyMgZzRYNuQAOoA71hi9M54NlkliFI6yPTuWOpWJkVQoC7MSFJOoirG2Ej0hBHm5pJYwwZGc6ZURxI7huWjuxHSNPwlfFauwMjoLcQl+7nlLDJLOzBWjVooloqGO8cjWWYg0xNBwOwANviWTgaaLVJmYTEQTaRm/gY8wx3YumJIoamJoE4qJlnlyrztAiT8saOTK40yKSH1FJNILBVIQjpND5gZ6W4u0k0a5nK89tW2YnSRmRRvRLA0QQaNd2F13wIGdAzecSGObUxYwjUwVQWNi+xY6jvdtffCdnCOIwNJyyhhJ1KkisdPewCN6Ksd687mzi36k49PHmyIIUB0adRVCz77E2NhYAAJAqtySAs/pPhALNmDJzGlUrKughS2vW210SCALoWN/OK7uhHPl9JF5EWIyMsjaNZ0UrAE6TpO5qux9h3w1cHlSFERJcsDpIZtbAMGNEshILfDsQf4gDuRgH6i9QTZfMvHGxBjYhC2wCgHpUHYjcgE+D2vfBfiXAUzE4ZCsOXkgWVXjohHOk00bNT2TfQFO4HzMKk9DdhjKcPXMo7q4dlZkBBIPQTpujR6ClE7kadXY4HcJ4MkEraswJHEdqjyaSOramYUGtaoi1O+3fE/DYZ8iohi5ckjsXJlLAybH+rjJRtgBem67b9wk+pY8zDMTmTCZXOpusuRqO11dD2X2AoVWKdIXcdeHZyMM8iQPY7qJ0IKk72BHpreivatAG2ykeDZCN0LxII7TTtKSyuDqCN+GCBGaVGDboe1EAA/RnDJ0cyTxwMGSowAAGJGq913tfIvpZvc4actOsbf1EcYYHU8ZSug0NWlRt1N76d7oWcVFCYVy6aFCgsaAFsxJ223J7n3Pk74zGobHmNCSXPzOsbmNdbhTpG25rYbkDv7nFFIXMaxzvMx760LBr2NExjSvY0SABsL3wRvFeGFg7Ozk38K+FHbb60vfzqqg1Ylqx2Vo5pY3AoiCNGZi0rNqYj4QGLHY/mJodgDZwo/aJGycPG55gnWZzZ+Jtd1ZOwLgAXQGHTNwszJ1UqklloHURWnc9qYBtsCvUHC+fGyEWCKrCcdMdnIMp6smQBTTAdgarvqGzAjZqbt8QB774ll9Z5gjoOk1Vg7107WtH8ine97Pckm9mvQUobpJr5jFnIfZ65P4jsR7KK/mbxhUy7iL/AoJczmYwSTTKT7KAQSfYeaHvjuPqT1fBlEUzGTU+4WNbNAi9zQA3A72cB+A+leSCI9Kd66LPYAaiTZINn9h27ssmQDUHEbqDYDxI1dV0C1109F9/ONYxaXuS3Yu8S4vI65fNQGobL3Ms+1hoxr5ZugS1EFgNROkjqFvL5zNzx2uWyE6EEHRmWKEHcgqYyN/IPfzg/lVYKA7BiFUbKFFgUSAOwJ3rx2wOzfpnKyNrMIST/8AMiLRv/xRkH98PiOyqJM9ZP3KCz3rPOPYdgnyH7YjzsWekRgYIU2O/wB8zDEfoIzZxYXgEq3y8/m1HgSNFKB9OahP88bnIZ0fDnUP9/Jxn/7XXCcR2VstNMiIJIDI5UWyPIVG5r+sAIOmrFD28YISO6AgZYToRy2Ckq/wDVq51LIpurUgb1vRqD7pn/8A9XB//TP/AI2PTw7Nt8eeI/8A2stCv83L4lQr1+wN2bQcQnXaPhjqNv8Ab5RewVeysfCqP0GM/wBIRIeTpCyNsyrLHKyrQu+USq9yAXI9wGI04g/0Tib/AOIlzGa+U87Ff+BdK18qwZyOUjhXRDGka/wooUfsMXxYrAfqzPZnLwBoaGrU0sipeg0lBV3AB36jsNPe23T+D8ZtZBFnMxPKQCVJBtRZcpTMdS99tJI7A1t1PWfGB/E8i0kZSOYwE92jRbPY11eL/wAvnbquwjmHBs1JzV0ZmSd2u4zAQAfrZ6e96wPoThmzzT/fQugfdiVtfu51bg9pRsB36tQrba98HMzwWVo0QZyRSndxFBbdqu12IrxXfe8FssjKiqzmRgN3IUFvmQoAv6DEuLemPsKfFOB/eopY5o2RY3PL6r1KoBD3uQaJ277fPBGFDloDNLKwSNCCFUbBTVDQBe4+n6b4LZfK6GkbUx1m6NdPc0PYdXbttfcsTjQMVrmMNiLAXc33OoG9jVdjiqEKvpv1Dl8wJFyzyAjUzRvHGt6ju1qpvdgPivtd44/xbISZWVoySKOx8MPBHj6j3x3z+hUXVyvwr7iNIl8MB2TcDVsDYBUfqK4v6aSZdMg17k21WL9j4q6HyoeMTKDaGnRxiPjuYFVI23bdtt1O1HbdVP1VT3AxDPxOaT4nJv3O5/U7nD5m/s0W+hmA9rH+Yxe4N6BSJgzAsw3GresZcZD5L0C/p/L8vKZaInlHR1uCdid9J30knWwBcMBpoC2GCuS4RFlbkUhtR1HUFDMTsdHL0rrIJHwEtdWAScSf0cWXTqZBRHSQDv8AOvGN8vwooNpWB/iCQhvPchN++Naa7IS9xQ4Rw2SLPycvbKU2kmypTum6khmWyLfwSe5vBr1DxsZYwBbksknl2FK/DR0ajYIJHz+mCOf4CkrpI0kodKAKsBtq1eVNHcixW23gUQlgVjZA/YV5+Xm6/wAK3tqLXYQocSnE8LZhYGVTHJlqlOglJCnLdNXTasoXcgGzv2wm8V4vml0RLI6qg+BeYreNpOYBrquknUQPJoY6/wDdkqtCVWk9Cbr/AAnbcfLAFfRmWAoBxsw2YDu4cHpAFitP90m7O+JcGwsVPTfEIsy6RzqDKpFWgZWB0LWlCHUgguWIYUZNqqntobjOgqNnU6BpC3sukSV8O1GwDpHYVUOU4BHGV0O4C3Q/D2vV2tLGzAX36V921TZbhkcerRal61kaQWO9saFWdRJoAX7b4ag1sLQn8V4JKIBNzXkky4BDHSr8nv8AErEkqQzKxOwvvQxHxOIZ/LrmIx/rMAOpVA6h8RG4sCgZFAO34qj4Rhw4bwsQRCFJJSoDAamBIBGkAErsF8Dx8xtjbIcKhh/q40UnTqYKoLFdwTpAF3vsBvh8BWJ3orj/ADC0DEWBqTV7DuGB76QTdG9Bb+BcOjSKK2C2aZekEEAEkVsSo7kd1o7gC6K+ncqr8xYY1cGwwRRRu7AAoH51ixPlFIG7LVboQLqgAaHbatq9rrbDSaBtEnDXIUoR8BKfoPh/7BX+eMxvFsABQAAAAFAAbAAeMZiyQmcejHmMwIDGxA+MxmGMpzjfEuWGPMZhAFI8SDGYzAxo9GNseYzCGe4wYzGYAPceHGYzAMzGDGYzAI8OMxmMwAZjzGYzABhx4cZjMAHjYgfHmMwxETYzGYzAUSLjfHmMwAeHGpxmMwCPMa48xmAR4ca49xmADQ4zGYzAJmhxE2MxmAR4MZjMZhC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3" y="2256099"/>
            <a:ext cx="3854449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600" b="1" dirty="0">
                <a:solidFill>
                  <a:srgbClr val="666666"/>
                </a:solidFill>
              </a:rPr>
              <a:t>Pair programming</a:t>
            </a:r>
            <a:r>
              <a:rPr lang="en-GB" sz="1600" dirty="0">
                <a:solidFill>
                  <a:srgbClr val="666666"/>
                </a:solidFill>
              </a:rPr>
              <a:t> is an agile software development technique in </a:t>
            </a:r>
            <a:r>
              <a:rPr lang="en-GB" sz="1600" dirty="0" smtClean="0">
                <a:solidFill>
                  <a:srgbClr val="666666"/>
                </a:solidFill>
              </a:rPr>
              <a:t>which two</a:t>
            </a:r>
            <a:r>
              <a:rPr lang="en-GB" sz="1600" dirty="0">
                <a:solidFill>
                  <a:srgbClr val="666666"/>
                </a:solidFill>
              </a:rPr>
              <a:t> </a:t>
            </a:r>
            <a:r>
              <a:rPr lang="en-GB" sz="1600" b="1" dirty="0">
                <a:solidFill>
                  <a:srgbClr val="666666"/>
                </a:solidFill>
              </a:rPr>
              <a:t>programmers</a:t>
            </a:r>
            <a:r>
              <a:rPr lang="en-GB" sz="1600" dirty="0">
                <a:solidFill>
                  <a:srgbClr val="666666"/>
                </a:solidFill>
              </a:rPr>
              <a:t> work together at one workstation. One, the driver, writes code while the other, the observer, pointer or navigator, reviews each line of code as </a:t>
            </a:r>
            <a:r>
              <a:rPr lang="en-GB" sz="1600" dirty="0" smtClean="0">
                <a:solidFill>
                  <a:srgbClr val="666666"/>
                </a:solidFill>
              </a:rPr>
              <a:t>it</a:t>
            </a:r>
            <a:br>
              <a:rPr lang="en-GB" sz="1600" dirty="0" smtClean="0">
                <a:solidFill>
                  <a:srgbClr val="666666"/>
                </a:solidFill>
              </a:rPr>
            </a:br>
            <a:r>
              <a:rPr lang="en-GB" sz="1600" dirty="0" smtClean="0">
                <a:solidFill>
                  <a:srgbClr val="666666"/>
                </a:solidFill>
              </a:rPr>
              <a:t>is </a:t>
            </a:r>
            <a:r>
              <a:rPr lang="en-GB" sz="1600" dirty="0">
                <a:solidFill>
                  <a:srgbClr val="666666"/>
                </a:solidFill>
              </a:rPr>
              <a:t>typed in. The two </a:t>
            </a:r>
            <a:r>
              <a:rPr lang="en-GB" sz="1600" b="1" dirty="0">
                <a:solidFill>
                  <a:srgbClr val="666666"/>
                </a:solidFill>
              </a:rPr>
              <a:t>programmers</a:t>
            </a:r>
            <a:r>
              <a:rPr lang="en-GB" sz="1600" dirty="0">
                <a:solidFill>
                  <a:srgbClr val="666666"/>
                </a:solidFill>
              </a:rPr>
              <a:t> switch roles frequently</a:t>
            </a:r>
            <a:r>
              <a:rPr lang="en-GB" sz="1600" dirty="0" smtClean="0">
                <a:solidFill>
                  <a:srgbClr val="666666"/>
                </a:solidFill>
              </a:rPr>
              <a:t>.</a:t>
            </a:r>
          </a:p>
        </p:txBody>
      </p:sp>
      <p:pic>
        <p:nvPicPr>
          <p:cNvPr id="14346" name="Picture 10" descr="http://upload.wikimedia.org/wikipedia/commons/e/e6/Sonarqube-48x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87" y="4999545"/>
            <a:ext cx="1641450" cy="39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35" y="4798748"/>
            <a:ext cx="1140068" cy="79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21" y="4735611"/>
            <a:ext cx="797180" cy="80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4573588" y="1690266"/>
            <a:ext cx="0" cy="4643859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679950" y="1860980"/>
            <a:ext cx="3859213" cy="27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FF9900"/>
                </a:solidFill>
              </a:rPr>
              <a:t>After Development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79950" y="4088313"/>
            <a:ext cx="3859213" cy="27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FF9900"/>
                </a:solidFill>
              </a:rPr>
              <a:t>Peer Review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6996" y="4322982"/>
            <a:ext cx="1851684" cy="1475846"/>
            <a:chOff x="1260475" y="4370388"/>
            <a:chExt cx="2244725" cy="1789112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092325" y="5089525"/>
              <a:ext cx="536575" cy="174625"/>
            </a:xfrm>
            <a:custGeom>
              <a:avLst/>
              <a:gdLst>
                <a:gd name="T0" fmla="*/ 285 w 285"/>
                <a:gd name="T1" fmla="*/ 0 h 93"/>
                <a:gd name="T2" fmla="*/ 0 w 285"/>
                <a:gd name="T3" fmla="*/ 0 h 93"/>
                <a:gd name="T4" fmla="*/ 3 w 285"/>
                <a:gd name="T5" fmla="*/ 24 h 93"/>
                <a:gd name="T6" fmla="*/ 85 w 285"/>
                <a:gd name="T7" fmla="*/ 24 h 93"/>
                <a:gd name="T8" fmla="*/ 85 w 285"/>
                <a:gd name="T9" fmla="*/ 67 h 93"/>
                <a:gd name="T10" fmla="*/ 44 w 285"/>
                <a:gd name="T11" fmla="*/ 67 h 93"/>
                <a:gd name="T12" fmla="*/ 44 w 285"/>
                <a:gd name="T13" fmla="*/ 93 h 93"/>
                <a:gd name="T14" fmla="*/ 246 w 285"/>
                <a:gd name="T15" fmla="*/ 93 h 93"/>
                <a:gd name="T16" fmla="*/ 246 w 285"/>
                <a:gd name="T17" fmla="*/ 67 h 93"/>
                <a:gd name="T18" fmla="*/ 205 w 285"/>
                <a:gd name="T19" fmla="*/ 67 h 93"/>
                <a:gd name="T20" fmla="*/ 205 w 285"/>
                <a:gd name="T21" fmla="*/ 24 h 93"/>
                <a:gd name="T22" fmla="*/ 283 w 285"/>
                <a:gd name="T23" fmla="*/ 24 h 93"/>
                <a:gd name="T24" fmla="*/ 285 w 285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93"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2" y="16"/>
                    <a:pt x="3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246" y="93"/>
                    <a:pt x="246" y="93"/>
                    <a:pt x="246" y="93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83" y="24"/>
                    <a:pt x="283" y="24"/>
                    <a:pt x="283" y="24"/>
                  </a:cubicBezTo>
                  <a:cubicBezTo>
                    <a:pt x="283" y="16"/>
                    <a:pt x="284" y="8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976438" y="4659313"/>
              <a:ext cx="776288" cy="182563"/>
            </a:xfrm>
            <a:custGeom>
              <a:avLst/>
              <a:gdLst>
                <a:gd name="T0" fmla="*/ 24 w 412"/>
                <a:gd name="T1" fmla="*/ 97 h 97"/>
                <a:gd name="T2" fmla="*/ 24 w 412"/>
                <a:gd name="T3" fmla="*/ 24 h 97"/>
                <a:gd name="T4" fmla="*/ 388 w 412"/>
                <a:gd name="T5" fmla="*/ 24 h 97"/>
                <a:gd name="T6" fmla="*/ 388 w 412"/>
                <a:gd name="T7" fmla="*/ 89 h 97"/>
                <a:gd name="T8" fmla="*/ 391 w 412"/>
                <a:gd name="T9" fmla="*/ 85 h 97"/>
                <a:gd name="T10" fmla="*/ 412 w 412"/>
                <a:gd name="T11" fmla="*/ 59 h 97"/>
                <a:gd name="T12" fmla="*/ 412 w 412"/>
                <a:gd name="T13" fmla="*/ 0 h 97"/>
                <a:gd name="T14" fmla="*/ 0 w 412"/>
                <a:gd name="T15" fmla="*/ 0 h 97"/>
                <a:gd name="T16" fmla="*/ 0 w 412"/>
                <a:gd name="T17" fmla="*/ 64 h 97"/>
                <a:gd name="T18" fmla="*/ 17 w 412"/>
                <a:gd name="T19" fmla="*/ 85 h 97"/>
                <a:gd name="T20" fmla="*/ 24 w 412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2" h="97">
                  <a:moveTo>
                    <a:pt x="24" y="97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388" y="24"/>
                    <a:pt x="388" y="24"/>
                    <a:pt x="388" y="24"/>
                  </a:cubicBezTo>
                  <a:cubicBezTo>
                    <a:pt x="388" y="89"/>
                    <a:pt x="388" y="89"/>
                    <a:pt x="388" y="89"/>
                  </a:cubicBezTo>
                  <a:cubicBezTo>
                    <a:pt x="389" y="88"/>
                    <a:pt x="390" y="86"/>
                    <a:pt x="391" y="85"/>
                  </a:cubicBezTo>
                  <a:cubicBezTo>
                    <a:pt x="397" y="75"/>
                    <a:pt x="404" y="66"/>
                    <a:pt x="412" y="59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70"/>
                    <a:pt x="12" y="77"/>
                    <a:pt x="17" y="85"/>
                  </a:cubicBezTo>
                  <a:cubicBezTo>
                    <a:pt x="19" y="89"/>
                    <a:pt x="22" y="93"/>
                    <a:pt x="24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100263" y="5295900"/>
              <a:ext cx="520700" cy="68263"/>
            </a:xfrm>
            <a:custGeom>
              <a:avLst/>
              <a:gdLst>
                <a:gd name="T0" fmla="*/ 0 w 276"/>
                <a:gd name="T1" fmla="*/ 36 h 36"/>
                <a:gd name="T2" fmla="*/ 276 w 276"/>
                <a:gd name="T3" fmla="*/ 36 h 36"/>
                <a:gd name="T4" fmla="*/ 275 w 276"/>
                <a:gd name="T5" fmla="*/ 0 h 36"/>
                <a:gd name="T6" fmla="*/ 1 w 276"/>
                <a:gd name="T7" fmla="*/ 0 h 36"/>
                <a:gd name="T8" fmla="*/ 0 w 27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36">
                  <a:moveTo>
                    <a:pt x="0" y="36"/>
                  </a:moveTo>
                  <a:cubicBezTo>
                    <a:pt x="276" y="36"/>
                    <a:pt x="276" y="36"/>
                    <a:pt x="276" y="36"/>
                  </a:cubicBezTo>
                  <a:cubicBezTo>
                    <a:pt x="275" y="24"/>
                    <a:pt x="275" y="12"/>
                    <a:pt x="2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2"/>
                    <a:pt x="0" y="24"/>
                    <a:pt x="0" y="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1928813" y="5387975"/>
              <a:ext cx="863600" cy="222250"/>
            </a:xfrm>
            <a:custGeom>
              <a:avLst/>
              <a:gdLst>
                <a:gd name="T0" fmla="*/ 424 w 458"/>
                <a:gd name="T1" fmla="*/ 70 h 118"/>
                <a:gd name="T2" fmla="*/ 368 w 458"/>
                <a:gd name="T3" fmla="*/ 17 h 118"/>
                <a:gd name="T4" fmla="*/ 367 w 458"/>
                <a:gd name="T5" fmla="*/ 0 h 118"/>
                <a:gd name="T6" fmla="*/ 90 w 458"/>
                <a:gd name="T7" fmla="*/ 0 h 118"/>
                <a:gd name="T8" fmla="*/ 89 w 458"/>
                <a:gd name="T9" fmla="*/ 17 h 118"/>
                <a:gd name="T10" fmla="*/ 33 w 458"/>
                <a:gd name="T11" fmla="*/ 70 h 118"/>
                <a:gd name="T12" fmla="*/ 30 w 458"/>
                <a:gd name="T13" fmla="*/ 70 h 118"/>
                <a:gd name="T14" fmla="*/ 0 w 458"/>
                <a:gd name="T15" fmla="*/ 59 h 118"/>
                <a:gd name="T16" fmla="*/ 0 w 458"/>
                <a:gd name="T17" fmla="*/ 118 h 118"/>
                <a:gd name="T18" fmla="*/ 458 w 458"/>
                <a:gd name="T19" fmla="*/ 118 h 118"/>
                <a:gd name="T20" fmla="*/ 458 w 458"/>
                <a:gd name="T21" fmla="*/ 59 h 118"/>
                <a:gd name="T22" fmla="*/ 427 w 458"/>
                <a:gd name="T23" fmla="*/ 70 h 118"/>
                <a:gd name="T24" fmla="*/ 424 w 458"/>
                <a:gd name="T25" fmla="*/ 7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8" h="118">
                  <a:moveTo>
                    <a:pt x="424" y="70"/>
                  </a:moveTo>
                  <a:cubicBezTo>
                    <a:pt x="395" y="70"/>
                    <a:pt x="370" y="46"/>
                    <a:pt x="368" y="17"/>
                  </a:cubicBezTo>
                  <a:cubicBezTo>
                    <a:pt x="368" y="11"/>
                    <a:pt x="368" y="5"/>
                    <a:pt x="367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6"/>
                    <a:pt x="90" y="11"/>
                    <a:pt x="89" y="17"/>
                  </a:cubicBezTo>
                  <a:cubicBezTo>
                    <a:pt x="87" y="47"/>
                    <a:pt x="63" y="70"/>
                    <a:pt x="33" y="70"/>
                  </a:cubicBezTo>
                  <a:cubicBezTo>
                    <a:pt x="32" y="70"/>
                    <a:pt x="31" y="70"/>
                    <a:pt x="30" y="70"/>
                  </a:cubicBezTo>
                  <a:cubicBezTo>
                    <a:pt x="19" y="69"/>
                    <a:pt x="8" y="65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458" y="118"/>
                    <a:pt x="458" y="118"/>
                    <a:pt x="458" y="118"/>
                  </a:cubicBezTo>
                  <a:cubicBezTo>
                    <a:pt x="458" y="59"/>
                    <a:pt x="458" y="59"/>
                    <a:pt x="458" y="59"/>
                  </a:cubicBezTo>
                  <a:cubicBezTo>
                    <a:pt x="449" y="65"/>
                    <a:pt x="439" y="69"/>
                    <a:pt x="427" y="70"/>
                  </a:cubicBezTo>
                  <a:cubicBezTo>
                    <a:pt x="426" y="70"/>
                    <a:pt x="425" y="70"/>
                    <a:pt x="424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1511300" y="4370388"/>
              <a:ext cx="339725" cy="339725"/>
            </a:xfrm>
            <a:custGeom>
              <a:avLst/>
              <a:gdLst>
                <a:gd name="T0" fmla="*/ 75 w 180"/>
                <a:gd name="T1" fmla="*/ 179 h 180"/>
                <a:gd name="T2" fmla="*/ 90 w 180"/>
                <a:gd name="T3" fmla="*/ 180 h 180"/>
                <a:gd name="T4" fmla="*/ 104 w 180"/>
                <a:gd name="T5" fmla="*/ 179 h 180"/>
                <a:gd name="T6" fmla="*/ 180 w 180"/>
                <a:gd name="T7" fmla="*/ 90 h 180"/>
                <a:gd name="T8" fmla="*/ 90 w 180"/>
                <a:gd name="T9" fmla="*/ 0 h 180"/>
                <a:gd name="T10" fmla="*/ 0 w 180"/>
                <a:gd name="T11" fmla="*/ 90 h 180"/>
                <a:gd name="T12" fmla="*/ 75 w 180"/>
                <a:gd name="T13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75" y="179"/>
                  </a:moveTo>
                  <a:cubicBezTo>
                    <a:pt x="80" y="180"/>
                    <a:pt x="85" y="180"/>
                    <a:pt x="90" y="180"/>
                  </a:cubicBezTo>
                  <a:cubicBezTo>
                    <a:pt x="95" y="180"/>
                    <a:pt x="99" y="180"/>
                    <a:pt x="104" y="179"/>
                  </a:cubicBezTo>
                  <a:cubicBezTo>
                    <a:pt x="147" y="172"/>
                    <a:pt x="180" y="135"/>
                    <a:pt x="180" y="90"/>
                  </a:cubicBezTo>
                  <a:cubicBezTo>
                    <a:pt x="180" y="41"/>
                    <a:pt x="139" y="0"/>
                    <a:pt x="90" y="0"/>
                  </a:cubicBezTo>
                  <a:cubicBezTo>
                    <a:pt x="40" y="0"/>
                    <a:pt x="0" y="41"/>
                    <a:pt x="0" y="90"/>
                  </a:cubicBezTo>
                  <a:cubicBezTo>
                    <a:pt x="0" y="135"/>
                    <a:pt x="32" y="172"/>
                    <a:pt x="75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1260475" y="4752975"/>
              <a:ext cx="796925" cy="1406525"/>
            </a:xfrm>
            <a:custGeom>
              <a:avLst/>
              <a:gdLst>
                <a:gd name="T0" fmla="*/ 386 w 423"/>
                <a:gd name="T1" fmla="*/ 383 h 746"/>
                <a:gd name="T2" fmla="*/ 420 w 423"/>
                <a:gd name="T3" fmla="*/ 353 h 746"/>
                <a:gd name="T4" fmla="*/ 377 w 423"/>
                <a:gd name="T5" fmla="*/ 48 h 746"/>
                <a:gd name="T6" fmla="*/ 301 w 423"/>
                <a:gd name="T7" fmla="*/ 0 h 746"/>
                <a:gd name="T8" fmla="*/ 145 w 423"/>
                <a:gd name="T9" fmla="*/ 0 h 746"/>
                <a:gd name="T10" fmla="*/ 113 w 423"/>
                <a:gd name="T11" fmla="*/ 8 h 746"/>
                <a:gd name="T12" fmla="*/ 54 w 423"/>
                <a:gd name="T13" fmla="*/ 75 h 746"/>
                <a:gd name="T14" fmla="*/ 23 w 423"/>
                <a:gd name="T15" fmla="*/ 246 h 746"/>
                <a:gd name="T16" fmla="*/ 23 w 423"/>
                <a:gd name="T17" fmla="*/ 276 h 746"/>
                <a:gd name="T18" fmla="*/ 57 w 423"/>
                <a:gd name="T19" fmla="*/ 383 h 746"/>
                <a:gd name="T20" fmla="*/ 89 w 423"/>
                <a:gd name="T21" fmla="*/ 349 h 746"/>
                <a:gd name="T22" fmla="*/ 87 w 423"/>
                <a:gd name="T23" fmla="*/ 248 h 746"/>
                <a:gd name="T24" fmla="*/ 88 w 423"/>
                <a:gd name="T25" fmla="*/ 224 h 746"/>
                <a:gd name="T26" fmla="*/ 114 w 423"/>
                <a:gd name="T27" fmla="*/ 97 h 746"/>
                <a:gd name="T28" fmla="*/ 95 w 423"/>
                <a:gd name="T29" fmla="*/ 302 h 746"/>
                <a:gd name="T30" fmla="*/ 101 w 423"/>
                <a:gd name="T31" fmla="*/ 322 h 746"/>
                <a:gd name="T32" fmla="*/ 98 w 423"/>
                <a:gd name="T33" fmla="*/ 361 h 746"/>
                <a:gd name="T34" fmla="*/ 87 w 423"/>
                <a:gd name="T35" fmla="*/ 378 h 746"/>
                <a:gd name="T36" fmla="*/ 63 w 423"/>
                <a:gd name="T37" fmla="*/ 393 h 746"/>
                <a:gd name="T38" fmla="*/ 24 w 423"/>
                <a:gd name="T39" fmla="*/ 390 h 746"/>
                <a:gd name="T40" fmla="*/ 21 w 423"/>
                <a:gd name="T41" fmla="*/ 368 h 746"/>
                <a:gd name="T42" fmla="*/ 90 w 423"/>
                <a:gd name="T43" fmla="*/ 489 h 746"/>
                <a:gd name="T44" fmla="*/ 114 w 423"/>
                <a:gd name="T45" fmla="*/ 480 h 746"/>
                <a:gd name="T46" fmla="*/ 164 w 423"/>
                <a:gd name="T47" fmla="*/ 746 h 746"/>
                <a:gd name="T48" fmla="*/ 213 w 423"/>
                <a:gd name="T49" fmla="*/ 392 h 746"/>
                <a:gd name="T50" fmla="*/ 232 w 423"/>
                <a:gd name="T51" fmla="*/ 697 h 746"/>
                <a:gd name="T52" fmla="*/ 331 w 423"/>
                <a:gd name="T53" fmla="*/ 697 h 746"/>
                <a:gd name="T54" fmla="*/ 338 w 423"/>
                <a:gd name="T55" fmla="*/ 114 h 746"/>
                <a:gd name="T56" fmla="*/ 356 w 423"/>
                <a:gd name="T57" fmla="*/ 349 h 746"/>
                <a:gd name="T58" fmla="*/ 238 w 423"/>
                <a:gd name="T59" fmla="*/ 33 h 746"/>
                <a:gd name="T60" fmla="*/ 244 w 423"/>
                <a:gd name="T61" fmla="*/ 65 h 746"/>
                <a:gd name="T62" fmla="*/ 201 w 423"/>
                <a:gd name="T63" fmla="*/ 65 h 746"/>
                <a:gd name="T64" fmla="*/ 207 w 423"/>
                <a:gd name="T65" fmla="*/ 33 h 746"/>
                <a:gd name="T66" fmla="*/ 146 w 423"/>
                <a:gd name="T67" fmla="*/ 373 h 746"/>
                <a:gd name="T68" fmla="*/ 107 w 423"/>
                <a:gd name="T69" fmla="*/ 371 h 746"/>
                <a:gd name="T70" fmla="*/ 100 w 423"/>
                <a:gd name="T71" fmla="*/ 377 h 746"/>
                <a:gd name="T72" fmla="*/ 97 w 423"/>
                <a:gd name="T73" fmla="*/ 416 h 746"/>
                <a:gd name="T74" fmla="*/ 100 w 423"/>
                <a:gd name="T75" fmla="*/ 377 h 746"/>
                <a:gd name="T76" fmla="*/ 71 w 423"/>
                <a:gd name="T77" fmla="*/ 402 h 746"/>
                <a:gd name="T78" fmla="*/ 69 w 423"/>
                <a:gd name="T79" fmla="*/ 441 h 746"/>
                <a:gd name="T80" fmla="*/ 96 w 423"/>
                <a:gd name="T81" fmla="*/ 472 h 746"/>
                <a:gd name="T82" fmla="*/ 126 w 423"/>
                <a:gd name="T83" fmla="*/ 407 h 746"/>
                <a:gd name="T84" fmla="*/ 96 w 423"/>
                <a:gd name="T85" fmla="*/ 472 h 746"/>
                <a:gd name="T86" fmla="*/ 134 w 423"/>
                <a:gd name="T87" fmla="*/ 401 h 746"/>
                <a:gd name="T88" fmla="*/ 173 w 423"/>
                <a:gd name="T89" fmla="*/ 403 h 746"/>
                <a:gd name="T90" fmla="*/ 183 w 423"/>
                <a:gd name="T91" fmla="*/ 394 h 746"/>
                <a:gd name="T92" fmla="*/ 138 w 423"/>
                <a:gd name="T93" fmla="*/ 289 h 746"/>
                <a:gd name="T94" fmla="*/ 183 w 423"/>
                <a:gd name="T95" fmla="*/ 394 h 746"/>
                <a:gd name="T96" fmla="*/ 213 w 423"/>
                <a:gd name="T97" fmla="*/ 351 h 746"/>
                <a:gd name="T98" fmla="*/ 232 w 423"/>
                <a:gd name="T99" fmla="*/ 335 h 746"/>
                <a:gd name="T100" fmla="*/ 223 w 423"/>
                <a:gd name="T101" fmla="*/ 291 h 746"/>
                <a:gd name="T102" fmla="*/ 206 w 423"/>
                <a:gd name="T103" fmla="*/ 82 h 746"/>
                <a:gd name="T104" fmla="*/ 223 w 423"/>
                <a:gd name="T105" fmla="*/ 84 h 746"/>
                <a:gd name="T106" fmla="*/ 261 w 423"/>
                <a:gd name="T107" fmla="*/ 243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3" h="746">
                  <a:moveTo>
                    <a:pt x="356" y="349"/>
                  </a:moveTo>
                  <a:cubicBezTo>
                    <a:pt x="355" y="367"/>
                    <a:pt x="369" y="382"/>
                    <a:pt x="386" y="383"/>
                  </a:cubicBezTo>
                  <a:cubicBezTo>
                    <a:pt x="387" y="383"/>
                    <a:pt x="388" y="383"/>
                    <a:pt x="388" y="383"/>
                  </a:cubicBezTo>
                  <a:cubicBezTo>
                    <a:pt x="405" y="383"/>
                    <a:pt x="419" y="370"/>
                    <a:pt x="420" y="353"/>
                  </a:cubicBezTo>
                  <a:cubicBezTo>
                    <a:pt x="422" y="325"/>
                    <a:pt x="423" y="300"/>
                    <a:pt x="423" y="276"/>
                  </a:cubicBezTo>
                  <a:cubicBezTo>
                    <a:pt x="422" y="155"/>
                    <a:pt x="403" y="89"/>
                    <a:pt x="377" y="48"/>
                  </a:cubicBezTo>
                  <a:cubicBezTo>
                    <a:pt x="364" y="29"/>
                    <a:pt x="348" y="16"/>
                    <a:pt x="334" y="9"/>
                  </a:cubicBezTo>
                  <a:cubicBezTo>
                    <a:pt x="321" y="2"/>
                    <a:pt x="309" y="0"/>
                    <a:pt x="301" y="0"/>
                  </a:cubicBezTo>
                  <a:cubicBezTo>
                    <a:pt x="301" y="0"/>
                    <a:pt x="300" y="0"/>
                    <a:pt x="30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4" y="0"/>
                    <a:pt x="144" y="0"/>
                  </a:cubicBezTo>
                  <a:cubicBezTo>
                    <a:pt x="137" y="0"/>
                    <a:pt x="126" y="2"/>
                    <a:pt x="113" y="8"/>
                  </a:cubicBezTo>
                  <a:cubicBezTo>
                    <a:pt x="106" y="11"/>
                    <a:pt x="98" y="16"/>
                    <a:pt x="91" y="22"/>
                  </a:cubicBezTo>
                  <a:cubicBezTo>
                    <a:pt x="78" y="34"/>
                    <a:pt x="64" y="51"/>
                    <a:pt x="54" y="75"/>
                  </a:cubicBezTo>
                  <a:cubicBezTo>
                    <a:pt x="39" y="109"/>
                    <a:pt x="28" y="155"/>
                    <a:pt x="24" y="221"/>
                  </a:cubicBezTo>
                  <a:cubicBezTo>
                    <a:pt x="24" y="229"/>
                    <a:pt x="23" y="237"/>
                    <a:pt x="23" y="246"/>
                  </a:cubicBezTo>
                  <a:cubicBezTo>
                    <a:pt x="23" y="255"/>
                    <a:pt x="23" y="264"/>
                    <a:pt x="23" y="273"/>
                  </a:cubicBezTo>
                  <a:cubicBezTo>
                    <a:pt x="23" y="276"/>
                    <a:pt x="23" y="276"/>
                    <a:pt x="23" y="276"/>
                  </a:cubicBezTo>
                  <a:cubicBezTo>
                    <a:pt x="23" y="300"/>
                    <a:pt x="23" y="325"/>
                    <a:pt x="25" y="353"/>
                  </a:cubicBezTo>
                  <a:cubicBezTo>
                    <a:pt x="26" y="370"/>
                    <a:pt x="40" y="383"/>
                    <a:pt x="57" y="383"/>
                  </a:cubicBezTo>
                  <a:cubicBezTo>
                    <a:pt x="57" y="383"/>
                    <a:pt x="58" y="383"/>
                    <a:pt x="59" y="383"/>
                  </a:cubicBezTo>
                  <a:cubicBezTo>
                    <a:pt x="76" y="382"/>
                    <a:pt x="90" y="367"/>
                    <a:pt x="89" y="349"/>
                  </a:cubicBezTo>
                  <a:cubicBezTo>
                    <a:pt x="87" y="322"/>
                    <a:pt x="87" y="298"/>
                    <a:pt x="87" y="276"/>
                  </a:cubicBezTo>
                  <a:cubicBezTo>
                    <a:pt x="87" y="266"/>
                    <a:pt x="87" y="257"/>
                    <a:pt x="87" y="248"/>
                  </a:cubicBezTo>
                  <a:cubicBezTo>
                    <a:pt x="87" y="248"/>
                    <a:pt x="87" y="248"/>
                    <a:pt x="87" y="248"/>
                  </a:cubicBezTo>
                  <a:cubicBezTo>
                    <a:pt x="87" y="240"/>
                    <a:pt x="88" y="232"/>
                    <a:pt x="88" y="224"/>
                  </a:cubicBezTo>
                  <a:cubicBezTo>
                    <a:pt x="89" y="214"/>
                    <a:pt x="89" y="204"/>
                    <a:pt x="90" y="195"/>
                  </a:cubicBezTo>
                  <a:cubicBezTo>
                    <a:pt x="95" y="147"/>
                    <a:pt x="105" y="116"/>
                    <a:pt x="114" y="97"/>
                  </a:cubicBezTo>
                  <a:cubicBezTo>
                    <a:pt x="114" y="285"/>
                    <a:pt x="114" y="285"/>
                    <a:pt x="114" y="285"/>
                  </a:cubicBezTo>
                  <a:cubicBezTo>
                    <a:pt x="95" y="302"/>
                    <a:pt x="95" y="302"/>
                    <a:pt x="95" y="302"/>
                  </a:cubicBezTo>
                  <a:cubicBezTo>
                    <a:pt x="95" y="310"/>
                    <a:pt x="95" y="318"/>
                    <a:pt x="96" y="326"/>
                  </a:cubicBezTo>
                  <a:cubicBezTo>
                    <a:pt x="101" y="322"/>
                    <a:pt x="101" y="322"/>
                    <a:pt x="101" y="322"/>
                  </a:cubicBezTo>
                  <a:cubicBezTo>
                    <a:pt x="119" y="342"/>
                    <a:pt x="119" y="342"/>
                    <a:pt x="119" y="342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65"/>
                    <a:pt x="92" y="372"/>
                    <a:pt x="87" y="378"/>
                  </a:cubicBezTo>
                  <a:cubicBezTo>
                    <a:pt x="80" y="385"/>
                    <a:pt x="71" y="390"/>
                    <a:pt x="61" y="391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42" y="411"/>
                    <a:pt x="42" y="411"/>
                    <a:pt x="42" y="411"/>
                  </a:cubicBezTo>
                  <a:cubicBezTo>
                    <a:pt x="24" y="390"/>
                    <a:pt x="24" y="390"/>
                    <a:pt x="24" y="390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27" y="379"/>
                    <a:pt x="23" y="374"/>
                    <a:pt x="21" y="368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90" y="489"/>
                    <a:pt x="90" y="489"/>
                    <a:pt x="90" y="489"/>
                  </a:cubicBezTo>
                  <a:cubicBezTo>
                    <a:pt x="97" y="496"/>
                    <a:pt x="97" y="496"/>
                    <a:pt x="97" y="496"/>
                  </a:cubicBezTo>
                  <a:cubicBezTo>
                    <a:pt x="114" y="480"/>
                    <a:pt x="114" y="480"/>
                    <a:pt x="114" y="480"/>
                  </a:cubicBezTo>
                  <a:cubicBezTo>
                    <a:pt x="114" y="697"/>
                    <a:pt x="114" y="697"/>
                    <a:pt x="114" y="697"/>
                  </a:cubicBezTo>
                  <a:cubicBezTo>
                    <a:pt x="114" y="724"/>
                    <a:pt x="137" y="746"/>
                    <a:pt x="164" y="746"/>
                  </a:cubicBezTo>
                  <a:cubicBezTo>
                    <a:pt x="191" y="746"/>
                    <a:pt x="213" y="724"/>
                    <a:pt x="213" y="6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232" y="376"/>
                    <a:pt x="232" y="376"/>
                    <a:pt x="232" y="376"/>
                  </a:cubicBezTo>
                  <a:cubicBezTo>
                    <a:pt x="232" y="697"/>
                    <a:pt x="232" y="697"/>
                    <a:pt x="232" y="697"/>
                  </a:cubicBezTo>
                  <a:cubicBezTo>
                    <a:pt x="232" y="724"/>
                    <a:pt x="254" y="746"/>
                    <a:pt x="281" y="746"/>
                  </a:cubicBezTo>
                  <a:cubicBezTo>
                    <a:pt x="309" y="746"/>
                    <a:pt x="331" y="724"/>
                    <a:pt x="331" y="697"/>
                  </a:cubicBezTo>
                  <a:cubicBezTo>
                    <a:pt x="331" y="97"/>
                    <a:pt x="331" y="97"/>
                    <a:pt x="331" y="97"/>
                  </a:cubicBezTo>
                  <a:cubicBezTo>
                    <a:pt x="333" y="102"/>
                    <a:pt x="336" y="107"/>
                    <a:pt x="338" y="114"/>
                  </a:cubicBezTo>
                  <a:cubicBezTo>
                    <a:pt x="349" y="145"/>
                    <a:pt x="359" y="196"/>
                    <a:pt x="359" y="276"/>
                  </a:cubicBezTo>
                  <a:cubicBezTo>
                    <a:pt x="359" y="298"/>
                    <a:pt x="358" y="322"/>
                    <a:pt x="356" y="349"/>
                  </a:cubicBezTo>
                  <a:close/>
                  <a:moveTo>
                    <a:pt x="207" y="33"/>
                  </a:moveTo>
                  <a:cubicBezTo>
                    <a:pt x="238" y="33"/>
                    <a:pt x="238" y="33"/>
                    <a:pt x="238" y="33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4" y="65"/>
                    <a:pt x="244" y="65"/>
                    <a:pt x="244" y="65"/>
                  </a:cubicBezTo>
                  <a:cubicBezTo>
                    <a:pt x="238" y="70"/>
                    <a:pt x="230" y="72"/>
                    <a:pt x="223" y="72"/>
                  </a:cubicBezTo>
                  <a:cubicBezTo>
                    <a:pt x="215" y="72"/>
                    <a:pt x="207" y="70"/>
                    <a:pt x="201" y="65"/>
                  </a:cubicBezTo>
                  <a:cubicBezTo>
                    <a:pt x="200" y="63"/>
                    <a:pt x="200" y="63"/>
                    <a:pt x="200" y="63"/>
                  </a:cubicBezTo>
                  <a:lnTo>
                    <a:pt x="207" y="33"/>
                  </a:lnTo>
                  <a:close/>
                  <a:moveTo>
                    <a:pt x="128" y="352"/>
                  </a:moveTo>
                  <a:cubicBezTo>
                    <a:pt x="146" y="373"/>
                    <a:pt x="146" y="373"/>
                    <a:pt x="146" y="373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07" y="371"/>
                    <a:pt x="107" y="371"/>
                    <a:pt x="107" y="371"/>
                  </a:cubicBezTo>
                  <a:lnTo>
                    <a:pt x="128" y="352"/>
                  </a:lnTo>
                  <a:close/>
                  <a:moveTo>
                    <a:pt x="100" y="377"/>
                  </a:moveTo>
                  <a:cubicBezTo>
                    <a:pt x="118" y="398"/>
                    <a:pt x="118" y="398"/>
                    <a:pt x="118" y="398"/>
                  </a:cubicBezTo>
                  <a:cubicBezTo>
                    <a:pt x="97" y="416"/>
                    <a:pt x="97" y="416"/>
                    <a:pt x="97" y="416"/>
                  </a:cubicBezTo>
                  <a:cubicBezTo>
                    <a:pt x="79" y="396"/>
                    <a:pt x="79" y="396"/>
                    <a:pt x="79" y="396"/>
                  </a:cubicBezTo>
                  <a:lnTo>
                    <a:pt x="100" y="377"/>
                  </a:lnTo>
                  <a:close/>
                  <a:moveTo>
                    <a:pt x="51" y="421"/>
                  </a:moveTo>
                  <a:cubicBezTo>
                    <a:pt x="71" y="402"/>
                    <a:pt x="71" y="402"/>
                    <a:pt x="71" y="402"/>
                  </a:cubicBezTo>
                  <a:cubicBezTo>
                    <a:pt x="90" y="423"/>
                    <a:pt x="90" y="423"/>
                    <a:pt x="90" y="423"/>
                  </a:cubicBezTo>
                  <a:cubicBezTo>
                    <a:pt x="69" y="441"/>
                    <a:pt x="69" y="441"/>
                    <a:pt x="69" y="441"/>
                  </a:cubicBezTo>
                  <a:lnTo>
                    <a:pt x="51" y="421"/>
                  </a:lnTo>
                  <a:close/>
                  <a:moveTo>
                    <a:pt x="96" y="472"/>
                  </a:moveTo>
                  <a:cubicBezTo>
                    <a:pt x="77" y="451"/>
                    <a:pt x="77" y="451"/>
                    <a:pt x="77" y="451"/>
                  </a:cubicBezTo>
                  <a:cubicBezTo>
                    <a:pt x="126" y="407"/>
                    <a:pt x="126" y="407"/>
                    <a:pt x="126" y="407"/>
                  </a:cubicBezTo>
                  <a:cubicBezTo>
                    <a:pt x="145" y="428"/>
                    <a:pt x="145" y="428"/>
                    <a:pt x="145" y="428"/>
                  </a:cubicBezTo>
                  <a:lnTo>
                    <a:pt x="96" y="472"/>
                  </a:lnTo>
                  <a:close/>
                  <a:moveTo>
                    <a:pt x="152" y="422"/>
                  </a:moveTo>
                  <a:cubicBezTo>
                    <a:pt x="134" y="401"/>
                    <a:pt x="134" y="401"/>
                    <a:pt x="134" y="401"/>
                  </a:cubicBezTo>
                  <a:cubicBezTo>
                    <a:pt x="155" y="382"/>
                    <a:pt x="155" y="382"/>
                    <a:pt x="155" y="382"/>
                  </a:cubicBezTo>
                  <a:cubicBezTo>
                    <a:pt x="173" y="403"/>
                    <a:pt x="173" y="403"/>
                    <a:pt x="173" y="403"/>
                  </a:cubicBezTo>
                  <a:lnTo>
                    <a:pt x="152" y="422"/>
                  </a:lnTo>
                  <a:close/>
                  <a:moveTo>
                    <a:pt x="183" y="394"/>
                  </a:moveTo>
                  <a:cubicBezTo>
                    <a:pt x="111" y="313"/>
                    <a:pt x="111" y="313"/>
                    <a:pt x="111" y="313"/>
                  </a:cubicBezTo>
                  <a:cubicBezTo>
                    <a:pt x="138" y="289"/>
                    <a:pt x="138" y="289"/>
                    <a:pt x="138" y="289"/>
                  </a:cubicBezTo>
                  <a:cubicBezTo>
                    <a:pt x="210" y="370"/>
                    <a:pt x="210" y="370"/>
                    <a:pt x="210" y="370"/>
                  </a:cubicBezTo>
                  <a:lnTo>
                    <a:pt x="183" y="394"/>
                  </a:lnTo>
                  <a:close/>
                  <a:moveTo>
                    <a:pt x="232" y="372"/>
                  </a:moveTo>
                  <a:cubicBezTo>
                    <a:pt x="213" y="351"/>
                    <a:pt x="213" y="351"/>
                    <a:pt x="213" y="351"/>
                  </a:cubicBezTo>
                  <a:cubicBezTo>
                    <a:pt x="213" y="335"/>
                    <a:pt x="213" y="335"/>
                    <a:pt x="213" y="335"/>
                  </a:cubicBezTo>
                  <a:cubicBezTo>
                    <a:pt x="232" y="335"/>
                    <a:pt x="232" y="335"/>
                    <a:pt x="232" y="335"/>
                  </a:cubicBezTo>
                  <a:lnTo>
                    <a:pt x="232" y="372"/>
                  </a:lnTo>
                  <a:close/>
                  <a:moveTo>
                    <a:pt x="223" y="291"/>
                  </a:moveTo>
                  <a:cubicBezTo>
                    <a:pt x="185" y="243"/>
                    <a:pt x="185" y="243"/>
                    <a:pt x="185" y="243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12" y="83"/>
                    <a:pt x="217" y="84"/>
                    <a:pt x="223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8" y="84"/>
                    <a:pt x="234" y="83"/>
                    <a:pt x="239" y="81"/>
                  </a:cubicBezTo>
                  <a:cubicBezTo>
                    <a:pt x="261" y="243"/>
                    <a:pt x="261" y="243"/>
                    <a:pt x="261" y="243"/>
                  </a:cubicBezTo>
                  <a:lnTo>
                    <a:pt x="223" y="2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2998788" y="4754563"/>
              <a:ext cx="84138" cy="142875"/>
            </a:xfrm>
            <a:custGeom>
              <a:avLst/>
              <a:gdLst>
                <a:gd name="T0" fmla="*/ 23 w 45"/>
                <a:gd name="T1" fmla="*/ 0 h 75"/>
                <a:gd name="T2" fmla="*/ 18 w 45"/>
                <a:gd name="T3" fmla="*/ 0 h 75"/>
                <a:gd name="T4" fmla="*/ 2 w 45"/>
                <a:gd name="T5" fmla="*/ 27 h 75"/>
                <a:gd name="T6" fmla="*/ 0 w 45"/>
                <a:gd name="T7" fmla="*/ 30 h 75"/>
                <a:gd name="T8" fmla="*/ 4 w 45"/>
                <a:gd name="T9" fmla="*/ 43 h 75"/>
                <a:gd name="T10" fmla="*/ 23 w 45"/>
                <a:gd name="T11" fmla="*/ 75 h 75"/>
                <a:gd name="T12" fmla="*/ 41 w 45"/>
                <a:gd name="T13" fmla="*/ 43 h 75"/>
                <a:gd name="T14" fmla="*/ 45 w 45"/>
                <a:gd name="T15" fmla="*/ 30 h 75"/>
                <a:gd name="T16" fmla="*/ 44 w 45"/>
                <a:gd name="T17" fmla="*/ 27 h 75"/>
                <a:gd name="T18" fmla="*/ 27 w 45"/>
                <a:gd name="T19" fmla="*/ 0 h 75"/>
                <a:gd name="T20" fmla="*/ 23 w 45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1" y="54"/>
                    <a:pt x="17" y="65"/>
                    <a:pt x="23" y="75"/>
                  </a:cubicBezTo>
                  <a:cubicBezTo>
                    <a:pt x="29" y="65"/>
                    <a:pt x="35" y="54"/>
                    <a:pt x="41" y="43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2871788" y="4370388"/>
              <a:ext cx="339725" cy="339725"/>
            </a:xfrm>
            <a:custGeom>
              <a:avLst/>
              <a:gdLst>
                <a:gd name="T0" fmla="*/ 75 w 180"/>
                <a:gd name="T1" fmla="*/ 179 h 180"/>
                <a:gd name="T2" fmla="*/ 90 w 180"/>
                <a:gd name="T3" fmla="*/ 180 h 180"/>
                <a:gd name="T4" fmla="*/ 104 w 180"/>
                <a:gd name="T5" fmla="*/ 179 h 180"/>
                <a:gd name="T6" fmla="*/ 180 w 180"/>
                <a:gd name="T7" fmla="*/ 90 h 180"/>
                <a:gd name="T8" fmla="*/ 90 w 180"/>
                <a:gd name="T9" fmla="*/ 0 h 180"/>
                <a:gd name="T10" fmla="*/ 0 w 180"/>
                <a:gd name="T11" fmla="*/ 90 h 180"/>
                <a:gd name="T12" fmla="*/ 75 w 180"/>
                <a:gd name="T13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75" y="179"/>
                  </a:moveTo>
                  <a:cubicBezTo>
                    <a:pt x="80" y="180"/>
                    <a:pt x="85" y="180"/>
                    <a:pt x="90" y="180"/>
                  </a:cubicBezTo>
                  <a:cubicBezTo>
                    <a:pt x="95" y="180"/>
                    <a:pt x="100" y="180"/>
                    <a:pt x="104" y="179"/>
                  </a:cubicBezTo>
                  <a:cubicBezTo>
                    <a:pt x="147" y="172"/>
                    <a:pt x="180" y="135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cubicBezTo>
                    <a:pt x="0" y="135"/>
                    <a:pt x="33" y="172"/>
                    <a:pt x="75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2663825" y="4752975"/>
              <a:ext cx="841375" cy="1406525"/>
            </a:xfrm>
            <a:custGeom>
              <a:avLst/>
              <a:gdLst>
                <a:gd name="T0" fmla="*/ 409 w 446"/>
                <a:gd name="T1" fmla="*/ 442 h 746"/>
                <a:gd name="T2" fmla="*/ 386 w 446"/>
                <a:gd name="T3" fmla="*/ 375 h 746"/>
                <a:gd name="T4" fmla="*/ 400 w 446"/>
                <a:gd name="T5" fmla="*/ 276 h 746"/>
                <a:gd name="T6" fmla="*/ 311 w 446"/>
                <a:gd name="T7" fmla="*/ 8 h 746"/>
                <a:gd name="T8" fmla="*/ 277 w 446"/>
                <a:gd name="T9" fmla="*/ 0 h 746"/>
                <a:gd name="T10" fmla="*/ 266 w 446"/>
                <a:gd name="T11" fmla="*/ 13 h 746"/>
                <a:gd name="T12" fmla="*/ 242 w 446"/>
                <a:gd name="T13" fmla="*/ 16 h 746"/>
                <a:gd name="T14" fmla="*/ 252 w 446"/>
                <a:gd name="T15" fmla="*/ 34 h 746"/>
                <a:gd name="T16" fmla="*/ 215 w 446"/>
                <a:gd name="T17" fmla="*/ 96 h 746"/>
                <a:gd name="T18" fmla="*/ 204 w 446"/>
                <a:gd name="T19" fmla="*/ 114 h 746"/>
                <a:gd name="T20" fmla="*/ 200 w 446"/>
                <a:gd name="T21" fmla="*/ 118 h 746"/>
                <a:gd name="T22" fmla="*/ 199 w 446"/>
                <a:gd name="T23" fmla="*/ 117 h 746"/>
                <a:gd name="T24" fmla="*/ 184 w 446"/>
                <a:gd name="T25" fmla="*/ 96 h 746"/>
                <a:gd name="T26" fmla="*/ 148 w 446"/>
                <a:gd name="T27" fmla="*/ 34 h 746"/>
                <a:gd name="T28" fmla="*/ 158 w 446"/>
                <a:gd name="T29" fmla="*/ 16 h 746"/>
                <a:gd name="T30" fmla="*/ 134 w 446"/>
                <a:gd name="T31" fmla="*/ 13 h 746"/>
                <a:gd name="T32" fmla="*/ 123 w 446"/>
                <a:gd name="T33" fmla="*/ 0 h 746"/>
                <a:gd name="T34" fmla="*/ 88 w 446"/>
                <a:gd name="T35" fmla="*/ 8 h 746"/>
                <a:gd name="T36" fmla="*/ 46 w 446"/>
                <a:gd name="T37" fmla="*/ 48 h 746"/>
                <a:gd name="T38" fmla="*/ 5 w 446"/>
                <a:gd name="T39" fmla="*/ 178 h 746"/>
                <a:gd name="T40" fmla="*/ 0 w 446"/>
                <a:gd name="T41" fmla="*/ 276 h 746"/>
                <a:gd name="T42" fmla="*/ 1 w 446"/>
                <a:gd name="T43" fmla="*/ 324 h 746"/>
                <a:gd name="T44" fmla="*/ 2 w 446"/>
                <a:gd name="T45" fmla="*/ 353 h 746"/>
                <a:gd name="T46" fmla="*/ 36 w 446"/>
                <a:gd name="T47" fmla="*/ 383 h 746"/>
                <a:gd name="T48" fmla="*/ 65 w 446"/>
                <a:gd name="T49" fmla="*/ 337 h 746"/>
                <a:gd name="T50" fmla="*/ 64 w 446"/>
                <a:gd name="T51" fmla="*/ 288 h 746"/>
                <a:gd name="T52" fmla="*/ 85 w 446"/>
                <a:gd name="T53" fmla="*/ 113 h 746"/>
                <a:gd name="T54" fmla="*/ 92 w 446"/>
                <a:gd name="T55" fmla="*/ 288 h 746"/>
                <a:gd name="T56" fmla="*/ 92 w 446"/>
                <a:gd name="T57" fmla="*/ 337 h 746"/>
                <a:gd name="T58" fmla="*/ 92 w 446"/>
                <a:gd name="T59" fmla="*/ 696 h 746"/>
                <a:gd name="T60" fmla="*/ 191 w 446"/>
                <a:gd name="T61" fmla="*/ 696 h 746"/>
                <a:gd name="T62" fmla="*/ 209 w 446"/>
                <a:gd name="T63" fmla="*/ 335 h 746"/>
                <a:gd name="T64" fmla="*/ 259 w 446"/>
                <a:gd name="T65" fmla="*/ 746 h 746"/>
                <a:gd name="T66" fmla="*/ 308 w 446"/>
                <a:gd name="T67" fmla="*/ 96 h 746"/>
                <a:gd name="T68" fmla="*/ 334 w 446"/>
                <a:gd name="T69" fmla="*/ 349 h 746"/>
                <a:gd name="T70" fmla="*/ 366 w 446"/>
                <a:gd name="T71" fmla="*/ 383 h 746"/>
                <a:gd name="T72" fmla="*/ 374 w 446"/>
                <a:gd name="T73" fmla="*/ 385 h 746"/>
                <a:gd name="T74" fmla="*/ 350 w 446"/>
                <a:gd name="T75" fmla="*/ 408 h 746"/>
                <a:gd name="T76" fmla="*/ 385 w 446"/>
                <a:gd name="T77" fmla="*/ 451 h 746"/>
                <a:gd name="T78" fmla="*/ 401 w 446"/>
                <a:gd name="T79" fmla="*/ 457 h 746"/>
                <a:gd name="T80" fmla="*/ 393 w 446"/>
                <a:gd name="T81" fmla="*/ 520 h 746"/>
                <a:gd name="T82" fmla="*/ 427 w 446"/>
                <a:gd name="T83" fmla="*/ 521 h 746"/>
                <a:gd name="T84" fmla="*/ 434 w 446"/>
                <a:gd name="T85" fmla="*/ 539 h 746"/>
                <a:gd name="T86" fmla="*/ 414 w 446"/>
                <a:gd name="T87" fmla="*/ 455 h 746"/>
                <a:gd name="T88" fmla="*/ 385 w 446"/>
                <a:gd name="T89" fmla="*/ 444 h 746"/>
                <a:gd name="T90" fmla="*/ 360 w 446"/>
                <a:gd name="T91" fmla="*/ 426 h 746"/>
                <a:gd name="T92" fmla="*/ 356 w 446"/>
                <a:gd name="T93" fmla="*/ 411 h 746"/>
                <a:gd name="T94" fmla="*/ 377 w 446"/>
                <a:gd name="T95" fmla="*/ 391 h 746"/>
                <a:gd name="T96" fmla="*/ 386 w 446"/>
                <a:gd name="T97" fmla="*/ 390 h 746"/>
                <a:gd name="T98" fmla="*/ 394 w 446"/>
                <a:gd name="T99" fmla="*/ 409 h 746"/>
                <a:gd name="T100" fmla="*/ 401 w 446"/>
                <a:gd name="T101" fmla="*/ 442 h 746"/>
                <a:gd name="T102" fmla="*/ 425 w 446"/>
                <a:gd name="T103" fmla="*/ 513 h 746"/>
                <a:gd name="T104" fmla="*/ 396 w 446"/>
                <a:gd name="T105" fmla="*/ 513 h 746"/>
                <a:gd name="T106" fmla="*/ 389 w 446"/>
                <a:gd name="T107" fmla="*/ 499 h 746"/>
                <a:gd name="T108" fmla="*/ 404 w 446"/>
                <a:gd name="T109" fmla="*/ 463 h 746"/>
                <a:gd name="T110" fmla="*/ 409 w 446"/>
                <a:gd name="T111" fmla="*/ 461 h 746"/>
                <a:gd name="T112" fmla="*/ 432 w 446"/>
                <a:gd name="T113" fmla="*/ 50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6" h="746">
                  <a:moveTo>
                    <a:pt x="414" y="455"/>
                  </a:moveTo>
                  <a:cubicBezTo>
                    <a:pt x="409" y="442"/>
                    <a:pt x="409" y="442"/>
                    <a:pt x="409" y="442"/>
                  </a:cubicBezTo>
                  <a:cubicBezTo>
                    <a:pt x="410" y="430"/>
                    <a:pt x="404" y="413"/>
                    <a:pt x="397" y="397"/>
                  </a:cubicBezTo>
                  <a:cubicBezTo>
                    <a:pt x="393" y="389"/>
                    <a:pt x="389" y="381"/>
                    <a:pt x="386" y="375"/>
                  </a:cubicBezTo>
                  <a:cubicBezTo>
                    <a:pt x="393" y="370"/>
                    <a:pt x="397" y="362"/>
                    <a:pt x="398" y="353"/>
                  </a:cubicBezTo>
                  <a:cubicBezTo>
                    <a:pt x="399" y="325"/>
                    <a:pt x="400" y="299"/>
                    <a:pt x="400" y="276"/>
                  </a:cubicBezTo>
                  <a:cubicBezTo>
                    <a:pt x="400" y="185"/>
                    <a:pt x="389" y="125"/>
                    <a:pt x="372" y="84"/>
                  </a:cubicBezTo>
                  <a:cubicBezTo>
                    <a:pt x="356" y="42"/>
                    <a:pt x="333" y="19"/>
                    <a:pt x="311" y="8"/>
                  </a:cubicBezTo>
                  <a:cubicBezTo>
                    <a:pt x="298" y="2"/>
                    <a:pt x="286" y="0"/>
                    <a:pt x="279" y="0"/>
                  </a:cubicBezTo>
                  <a:cubicBezTo>
                    <a:pt x="278" y="0"/>
                    <a:pt x="278" y="0"/>
                    <a:pt x="277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42" y="16"/>
                    <a:pt x="242" y="16"/>
                    <a:pt x="242" y="16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2" y="34"/>
                    <a:pt x="247" y="42"/>
                    <a:pt x="241" y="54"/>
                  </a:cubicBezTo>
                  <a:cubicBezTo>
                    <a:pt x="233" y="67"/>
                    <a:pt x="223" y="84"/>
                    <a:pt x="215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104"/>
                    <a:pt x="207" y="110"/>
                    <a:pt x="204" y="114"/>
                  </a:cubicBezTo>
                  <a:cubicBezTo>
                    <a:pt x="203" y="116"/>
                    <a:pt x="202" y="117"/>
                    <a:pt x="201" y="117"/>
                  </a:cubicBezTo>
                  <a:cubicBezTo>
                    <a:pt x="201" y="118"/>
                    <a:pt x="200" y="118"/>
                    <a:pt x="200" y="118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8" y="117"/>
                    <a:pt x="197" y="116"/>
                    <a:pt x="195" y="114"/>
                  </a:cubicBezTo>
                  <a:cubicBezTo>
                    <a:pt x="193" y="110"/>
                    <a:pt x="189" y="104"/>
                    <a:pt x="184" y="96"/>
                  </a:cubicBezTo>
                  <a:cubicBezTo>
                    <a:pt x="176" y="84"/>
                    <a:pt x="167" y="67"/>
                    <a:pt x="159" y="54"/>
                  </a:cubicBezTo>
                  <a:cubicBezTo>
                    <a:pt x="152" y="42"/>
                    <a:pt x="148" y="34"/>
                    <a:pt x="148" y="34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114" y="0"/>
                    <a:pt x="102" y="2"/>
                    <a:pt x="88" y="8"/>
                  </a:cubicBezTo>
                  <a:cubicBezTo>
                    <a:pt x="75" y="15"/>
                    <a:pt x="60" y="27"/>
                    <a:pt x="47" y="46"/>
                  </a:cubicBezTo>
                  <a:cubicBezTo>
                    <a:pt x="47" y="47"/>
                    <a:pt x="46" y="47"/>
                    <a:pt x="46" y="48"/>
                  </a:cubicBezTo>
                  <a:cubicBezTo>
                    <a:pt x="37" y="61"/>
                    <a:pt x="30" y="76"/>
                    <a:pt x="23" y="95"/>
                  </a:cubicBezTo>
                  <a:cubicBezTo>
                    <a:pt x="15" y="118"/>
                    <a:pt x="9" y="145"/>
                    <a:pt x="5" y="178"/>
                  </a:cubicBezTo>
                  <a:cubicBezTo>
                    <a:pt x="4" y="186"/>
                    <a:pt x="3" y="194"/>
                    <a:pt x="3" y="202"/>
                  </a:cubicBezTo>
                  <a:cubicBezTo>
                    <a:pt x="1" y="224"/>
                    <a:pt x="0" y="249"/>
                    <a:pt x="0" y="276"/>
                  </a:cubicBezTo>
                  <a:cubicBezTo>
                    <a:pt x="0" y="280"/>
                    <a:pt x="0" y="284"/>
                    <a:pt x="0" y="288"/>
                  </a:cubicBezTo>
                  <a:cubicBezTo>
                    <a:pt x="0" y="300"/>
                    <a:pt x="0" y="312"/>
                    <a:pt x="1" y="324"/>
                  </a:cubicBezTo>
                  <a:cubicBezTo>
                    <a:pt x="1" y="328"/>
                    <a:pt x="1" y="332"/>
                    <a:pt x="1" y="337"/>
                  </a:cubicBezTo>
                  <a:cubicBezTo>
                    <a:pt x="2" y="342"/>
                    <a:pt x="2" y="347"/>
                    <a:pt x="2" y="353"/>
                  </a:cubicBezTo>
                  <a:cubicBezTo>
                    <a:pt x="3" y="370"/>
                    <a:pt x="17" y="383"/>
                    <a:pt x="34" y="383"/>
                  </a:cubicBezTo>
                  <a:cubicBezTo>
                    <a:pt x="35" y="383"/>
                    <a:pt x="35" y="383"/>
                    <a:pt x="36" y="383"/>
                  </a:cubicBezTo>
                  <a:cubicBezTo>
                    <a:pt x="54" y="382"/>
                    <a:pt x="67" y="366"/>
                    <a:pt x="66" y="349"/>
                  </a:cubicBezTo>
                  <a:cubicBezTo>
                    <a:pt x="66" y="345"/>
                    <a:pt x="66" y="341"/>
                    <a:pt x="65" y="337"/>
                  </a:cubicBezTo>
                  <a:cubicBezTo>
                    <a:pt x="65" y="332"/>
                    <a:pt x="65" y="328"/>
                    <a:pt x="65" y="324"/>
                  </a:cubicBezTo>
                  <a:cubicBezTo>
                    <a:pt x="64" y="312"/>
                    <a:pt x="64" y="300"/>
                    <a:pt x="64" y="288"/>
                  </a:cubicBezTo>
                  <a:cubicBezTo>
                    <a:pt x="64" y="284"/>
                    <a:pt x="64" y="280"/>
                    <a:pt x="64" y="276"/>
                  </a:cubicBezTo>
                  <a:cubicBezTo>
                    <a:pt x="64" y="196"/>
                    <a:pt x="73" y="145"/>
                    <a:pt x="85" y="113"/>
                  </a:cubicBezTo>
                  <a:cubicBezTo>
                    <a:pt x="87" y="107"/>
                    <a:pt x="89" y="101"/>
                    <a:pt x="92" y="96"/>
                  </a:cubicBezTo>
                  <a:cubicBezTo>
                    <a:pt x="92" y="288"/>
                    <a:pt x="92" y="288"/>
                    <a:pt x="92" y="288"/>
                  </a:cubicBezTo>
                  <a:cubicBezTo>
                    <a:pt x="92" y="324"/>
                    <a:pt x="92" y="324"/>
                    <a:pt x="92" y="324"/>
                  </a:cubicBezTo>
                  <a:cubicBezTo>
                    <a:pt x="92" y="337"/>
                    <a:pt x="92" y="337"/>
                    <a:pt x="92" y="337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2" y="696"/>
                    <a:pt x="92" y="696"/>
                    <a:pt x="92" y="696"/>
                  </a:cubicBezTo>
                  <a:cubicBezTo>
                    <a:pt x="92" y="724"/>
                    <a:pt x="114" y="746"/>
                    <a:pt x="141" y="746"/>
                  </a:cubicBezTo>
                  <a:cubicBezTo>
                    <a:pt x="168" y="746"/>
                    <a:pt x="191" y="724"/>
                    <a:pt x="191" y="696"/>
                  </a:cubicBezTo>
                  <a:cubicBezTo>
                    <a:pt x="191" y="335"/>
                    <a:pt x="191" y="335"/>
                    <a:pt x="191" y="335"/>
                  </a:cubicBezTo>
                  <a:cubicBezTo>
                    <a:pt x="209" y="335"/>
                    <a:pt x="209" y="335"/>
                    <a:pt x="209" y="335"/>
                  </a:cubicBezTo>
                  <a:cubicBezTo>
                    <a:pt x="209" y="696"/>
                    <a:pt x="209" y="696"/>
                    <a:pt x="209" y="696"/>
                  </a:cubicBezTo>
                  <a:cubicBezTo>
                    <a:pt x="209" y="724"/>
                    <a:pt x="231" y="746"/>
                    <a:pt x="259" y="746"/>
                  </a:cubicBezTo>
                  <a:cubicBezTo>
                    <a:pt x="286" y="746"/>
                    <a:pt x="308" y="724"/>
                    <a:pt x="308" y="696"/>
                  </a:cubicBezTo>
                  <a:cubicBezTo>
                    <a:pt x="308" y="96"/>
                    <a:pt x="308" y="96"/>
                    <a:pt x="308" y="96"/>
                  </a:cubicBezTo>
                  <a:cubicBezTo>
                    <a:pt x="322" y="125"/>
                    <a:pt x="336" y="179"/>
                    <a:pt x="336" y="276"/>
                  </a:cubicBezTo>
                  <a:cubicBezTo>
                    <a:pt x="336" y="298"/>
                    <a:pt x="335" y="322"/>
                    <a:pt x="334" y="349"/>
                  </a:cubicBezTo>
                  <a:cubicBezTo>
                    <a:pt x="333" y="366"/>
                    <a:pt x="346" y="382"/>
                    <a:pt x="364" y="383"/>
                  </a:cubicBezTo>
                  <a:cubicBezTo>
                    <a:pt x="364" y="383"/>
                    <a:pt x="365" y="383"/>
                    <a:pt x="366" y="383"/>
                  </a:cubicBezTo>
                  <a:cubicBezTo>
                    <a:pt x="369" y="383"/>
                    <a:pt x="371" y="382"/>
                    <a:pt x="374" y="382"/>
                  </a:cubicBezTo>
                  <a:cubicBezTo>
                    <a:pt x="374" y="383"/>
                    <a:pt x="374" y="384"/>
                    <a:pt x="374" y="385"/>
                  </a:cubicBezTo>
                  <a:cubicBezTo>
                    <a:pt x="363" y="392"/>
                    <a:pt x="355" y="400"/>
                    <a:pt x="351" y="405"/>
                  </a:cubicBezTo>
                  <a:cubicBezTo>
                    <a:pt x="351" y="406"/>
                    <a:pt x="350" y="407"/>
                    <a:pt x="350" y="408"/>
                  </a:cubicBezTo>
                  <a:cubicBezTo>
                    <a:pt x="347" y="413"/>
                    <a:pt x="349" y="417"/>
                    <a:pt x="357" y="437"/>
                  </a:cubicBezTo>
                  <a:cubicBezTo>
                    <a:pt x="362" y="448"/>
                    <a:pt x="375" y="451"/>
                    <a:pt x="385" y="451"/>
                  </a:cubicBezTo>
                  <a:cubicBezTo>
                    <a:pt x="392" y="451"/>
                    <a:pt x="398" y="450"/>
                    <a:pt x="398" y="450"/>
                  </a:cubicBezTo>
                  <a:cubicBezTo>
                    <a:pt x="401" y="457"/>
                    <a:pt x="401" y="457"/>
                    <a:pt x="401" y="457"/>
                  </a:cubicBezTo>
                  <a:cubicBezTo>
                    <a:pt x="401" y="457"/>
                    <a:pt x="372" y="474"/>
                    <a:pt x="379" y="494"/>
                  </a:cubicBezTo>
                  <a:cubicBezTo>
                    <a:pt x="387" y="513"/>
                    <a:pt x="388" y="518"/>
                    <a:pt x="393" y="520"/>
                  </a:cubicBezTo>
                  <a:cubicBezTo>
                    <a:pt x="397" y="521"/>
                    <a:pt x="402" y="522"/>
                    <a:pt x="409" y="522"/>
                  </a:cubicBezTo>
                  <a:cubicBezTo>
                    <a:pt x="414" y="522"/>
                    <a:pt x="420" y="522"/>
                    <a:pt x="427" y="521"/>
                  </a:cubicBezTo>
                  <a:cubicBezTo>
                    <a:pt x="427" y="521"/>
                    <a:pt x="427" y="521"/>
                    <a:pt x="427" y="521"/>
                  </a:cubicBezTo>
                  <a:cubicBezTo>
                    <a:pt x="431" y="521"/>
                    <a:pt x="434" y="539"/>
                    <a:pt x="434" y="539"/>
                  </a:cubicBezTo>
                  <a:cubicBezTo>
                    <a:pt x="446" y="534"/>
                    <a:pt x="446" y="534"/>
                    <a:pt x="446" y="534"/>
                  </a:cubicBezTo>
                  <a:cubicBezTo>
                    <a:pt x="446" y="534"/>
                    <a:pt x="433" y="472"/>
                    <a:pt x="414" y="455"/>
                  </a:cubicBezTo>
                  <a:close/>
                  <a:moveTo>
                    <a:pt x="396" y="443"/>
                  </a:moveTo>
                  <a:cubicBezTo>
                    <a:pt x="396" y="443"/>
                    <a:pt x="391" y="444"/>
                    <a:pt x="385" y="444"/>
                  </a:cubicBezTo>
                  <a:cubicBezTo>
                    <a:pt x="377" y="444"/>
                    <a:pt x="367" y="442"/>
                    <a:pt x="364" y="434"/>
                  </a:cubicBezTo>
                  <a:cubicBezTo>
                    <a:pt x="362" y="431"/>
                    <a:pt x="361" y="428"/>
                    <a:pt x="360" y="426"/>
                  </a:cubicBezTo>
                  <a:cubicBezTo>
                    <a:pt x="360" y="424"/>
                    <a:pt x="359" y="422"/>
                    <a:pt x="358" y="421"/>
                  </a:cubicBezTo>
                  <a:cubicBezTo>
                    <a:pt x="355" y="413"/>
                    <a:pt x="355" y="412"/>
                    <a:pt x="356" y="411"/>
                  </a:cubicBezTo>
                  <a:cubicBezTo>
                    <a:pt x="356" y="410"/>
                    <a:pt x="358" y="408"/>
                    <a:pt x="359" y="406"/>
                  </a:cubicBezTo>
                  <a:cubicBezTo>
                    <a:pt x="363" y="402"/>
                    <a:pt x="368" y="397"/>
                    <a:pt x="377" y="391"/>
                  </a:cubicBezTo>
                  <a:cubicBezTo>
                    <a:pt x="377" y="391"/>
                    <a:pt x="381" y="389"/>
                    <a:pt x="384" y="389"/>
                  </a:cubicBezTo>
                  <a:cubicBezTo>
                    <a:pt x="384" y="389"/>
                    <a:pt x="385" y="389"/>
                    <a:pt x="386" y="390"/>
                  </a:cubicBezTo>
                  <a:cubicBezTo>
                    <a:pt x="387" y="393"/>
                    <a:pt x="389" y="397"/>
                    <a:pt x="391" y="401"/>
                  </a:cubicBezTo>
                  <a:cubicBezTo>
                    <a:pt x="392" y="404"/>
                    <a:pt x="393" y="406"/>
                    <a:pt x="394" y="409"/>
                  </a:cubicBezTo>
                  <a:cubicBezTo>
                    <a:pt x="401" y="427"/>
                    <a:pt x="402" y="436"/>
                    <a:pt x="402" y="441"/>
                  </a:cubicBezTo>
                  <a:cubicBezTo>
                    <a:pt x="401" y="442"/>
                    <a:pt x="401" y="442"/>
                    <a:pt x="401" y="442"/>
                  </a:cubicBezTo>
                  <a:lnTo>
                    <a:pt x="396" y="443"/>
                  </a:lnTo>
                  <a:close/>
                  <a:moveTo>
                    <a:pt x="425" y="513"/>
                  </a:moveTo>
                  <a:cubicBezTo>
                    <a:pt x="419" y="515"/>
                    <a:pt x="413" y="515"/>
                    <a:pt x="409" y="515"/>
                  </a:cubicBezTo>
                  <a:cubicBezTo>
                    <a:pt x="402" y="515"/>
                    <a:pt x="398" y="514"/>
                    <a:pt x="396" y="513"/>
                  </a:cubicBezTo>
                  <a:cubicBezTo>
                    <a:pt x="395" y="513"/>
                    <a:pt x="394" y="512"/>
                    <a:pt x="391" y="504"/>
                  </a:cubicBezTo>
                  <a:cubicBezTo>
                    <a:pt x="390" y="503"/>
                    <a:pt x="390" y="501"/>
                    <a:pt x="389" y="499"/>
                  </a:cubicBezTo>
                  <a:cubicBezTo>
                    <a:pt x="388" y="497"/>
                    <a:pt x="387" y="494"/>
                    <a:pt x="386" y="491"/>
                  </a:cubicBezTo>
                  <a:cubicBezTo>
                    <a:pt x="381" y="478"/>
                    <a:pt x="404" y="463"/>
                    <a:pt x="404" y="463"/>
                  </a:cubicBezTo>
                  <a:cubicBezTo>
                    <a:pt x="409" y="460"/>
                    <a:pt x="409" y="460"/>
                    <a:pt x="409" y="460"/>
                  </a:cubicBezTo>
                  <a:cubicBezTo>
                    <a:pt x="409" y="461"/>
                    <a:pt x="409" y="461"/>
                    <a:pt x="409" y="461"/>
                  </a:cubicBezTo>
                  <a:cubicBezTo>
                    <a:pt x="413" y="464"/>
                    <a:pt x="418" y="471"/>
                    <a:pt x="425" y="489"/>
                  </a:cubicBezTo>
                  <a:cubicBezTo>
                    <a:pt x="428" y="495"/>
                    <a:pt x="430" y="502"/>
                    <a:pt x="432" y="509"/>
                  </a:cubicBezTo>
                  <a:cubicBezTo>
                    <a:pt x="433" y="512"/>
                    <a:pt x="425" y="513"/>
                    <a:pt x="425" y="5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171" name="Group 7170"/>
          <p:cNvGrpSpPr/>
          <p:nvPr/>
        </p:nvGrpSpPr>
        <p:grpSpPr>
          <a:xfrm>
            <a:off x="5646239" y="2603461"/>
            <a:ext cx="474424" cy="1243013"/>
            <a:chOff x="5961063" y="2347913"/>
            <a:chExt cx="681038" cy="1784350"/>
          </a:xfrm>
          <a:solidFill>
            <a:schemeClr val="accent5"/>
          </a:solidFill>
        </p:grpSpPr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262688" y="2862263"/>
              <a:ext cx="76200" cy="128588"/>
            </a:xfrm>
            <a:custGeom>
              <a:avLst/>
              <a:gdLst>
                <a:gd name="T0" fmla="*/ 23 w 45"/>
                <a:gd name="T1" fmla="*/ 0 h 75"/>
                <a:gd name="T2" fmla="*/ 18 w 45"/>
                <a:gd name="T3" fmla="*/ 0 h 75"/>
                <a:gd name="T4" fmla="*/ 2 w 45"/>
                <a:gd name="T5" fmla="*/ 27 h 75"/>
                <a:gd name="T6" fmla="*/ 0 w 45"/>
                <a:gd name="T7" fmla="*/ 30 h 75"/>
                <a:gd name="T8" fmla="*/ 4 w 45"/>
                <a:gd name="T9" fmla="*/ 43 h 75"/>
                <a:gd name="T10" fmla="*/ 23 w 45"/>
                <a:gd name="T11" fmla="*/ 75 h 75"/>
                <a:gd name="T12" fmla="*/ 41 w 45"/>
                <a:gd name="T13" fmla="*/ 43 h 75"/>
                <a:gd name="T14" fmla="*/ 45 w 45"/>
                <a:gd name="T15" fmla="*/ 30 h 75"/>
                <a:gd name="T16" fmla="*/ 44 w 45"/>
                <a:gd name="T17" fmla="*/ 27 h 75"/>
                <a:gd name="T18" fmla="*/ 27 w 45"/>
                <a:gd name="T19" fmla="*/ 0 h 75"/>
                <a:gd name="T20" fmla="*/ 23 w 45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1" y="54"/>
                    <a:pt x="17" y="65"/>
                    <a:pt x="23" y="75"/>
                  </a:cubicBezTo>
                  <a:cubicBezTo>
                    <a:pt x="29" y="65"/>
                    <a:pt x="35" y="54"/>
                    <a:pt x="41" y="43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68" name="Freeform 20"/>
            <p:cNvSpPr>
              <a:spLocks/>
            </p:cNvSpPr>
            <p:nvPr/>
          </p:nvSpPr>
          <p:spPr bwMode="auto">
            <a:xfrm>
              <a:off x="6148388" y="2514600"/>
              <a:ext cx="306388" cy="306388"/>
            </a:xfrm>
            <a:custGeom>
              <a:avLst/>
              <a:gdLst>
                <a:gd name="T0" fmla="*/ 75 w 180"/>
                <a:gd name="T1" fmla="*/ 179 h 180"/>
                <a:gd name="T2" fmla="*/ 90 w 180"/>
                <a:gd name="T3" fmla="*/ 180 h 180"/>
                <a:gd name="T4" fmla="*/ 104 w 180"/>
                <a:gd name="T5" fmla="*/ 179 h 180"/>
                <a:gd name="T6" fmla="*/ 180 w 180"/>
                <a:gd name="T7" fmla="*/ 90 h 180"/>
                <a:gd name="T8" fmla="*/ 90 w 180"/>
                <a:gd name="T9" fmla="*/ 0 h 180"/>
                <a:gd name="T10" fmla="*/ 0 w 180"/>
                <a:gd name="T11" fmla="*/ 90 h 180"/>
                <a:gd name="T12" fmla="*/ 75 w 180"/>
                <a:gd name="T13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75" y="179"/>
                  </a:moveTo>
                  <a:cubicBezTo>
                    <a:pt x="80" y="180"/>
                    <a:pt x="85" y="180"/>
                    <a:pt x="90" y="180"/>
                  </a:cubicBezTo>
                  <a:cubicBezTo>
                    <a:pt x="95" y="180"/>
                    <a:pt x="100" y="180"/>
                    <a:pt x="104" y="179"/>
                  </a:cubicBezTo>
                  <a:cubicBezTo>
                    <a:pt x="147" y="172"/>
                    <a:pt x="180" y="135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cubicBezTo>
                    <a:pt x="0" y="135"/>
                    <a:pt x="33" y="172"/>
                    <a:pt x="75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69" name="Freeform 21"/>
            <p:cNvSpPr>
              <a:spLocks/>
            </p:cNvSpPr>
            <p:nvPr/>
          </p:nvSpPr>
          <p:spPr bwMode="auto">
            <a:xfrm>
              <a:off x="5961063" y="2347913"/>
              <a:ext cx="681038" cy="1784350"/>
            </a:xfrm>
            <a:custGeom>
              <a:avLst/>
              <a:gdLst>
                <a:gd name="T0" fmla="*/ 386 w 400"/>
                <a:gd name="T1" fmla="*/ 8 h 1047"/>
                <a:gd name="T2" fmla="*/ 374 w 400"/>
                <a:gd name="T3" fmla="*/ 1 h 1047"/>
                <a:gd name="T4" fmla="*/ 364 w 400"/>
                <a:gd name="T5" fmla="*/ 0 h 1047"/>
                <a:gd name="T6" fmla="*/ 336 w 400"/>
                <a:gd name="T7" fmla="*/ 107 h 1047"/>
                <a:gd name="T8" fmla="*/ 308 w 400"/>
                <a:gd name="T9" fmla="*/ 286 h 1047"/>
                <a:gd name="T10" fmla="*/ 279 w 400"/>
                <a:gd name="T11" fmla="*/ 301 h 1047"/>
                <a:gd name="T12" fmla="*/ 260 w 400"/>
                <a:gd name="T13" fmla="*/ 301 h 1047"/>
                <a:gd name="T14" fmla="*/ 252 w 400"/>
                <a:gd name="T15" fmla="*/ 316 h 1047"/>
                <a:gd name="T16" fmla="*/ 248 w 400"/>
                <a:gd name="T17" fmla="*/ 328 h 1047"/>
                <a:gd name="T18" fmla="*/ 241 w 400"/>
                <a:gd name="T19" fmla="*/ 355 h 1047"/>
                <a:gd name="T20" fmla="*/ 215 w 400"/>
                <a:gd name="T21" fmla="*/ 397 h 1047"/>
                <a:gd name="T22" fmla="*/ 201 w 400"/>
                <a:gd name="T23" fmla="*/ 418 h 1047"/>
                <a:gd name="T24" fmla="*/ 200 w 400"/>
                <a:gd name="T25" fmla="*/ 419 h 1047"/>
                <a:gd name="T26" fmla="*/ 195 w 400"/>
                <a:gd name="T27" fmla="*/ 415 h 1047"/>
                <a:gd name="T28" fmla="*/ 159 w 400"/>
                <a:gd name="T29" fmla="*/ 355 h 1047"/>
                <a:gd name="T30" fmla="*/ 151 w 400"/>
                <a:gd name="T31" fmla="*/ 328 h 1047"/>
                <a:gd name="T32" fmla="*/ 148 w 400"/>
                <a:gd name="T33" fmla="*/ 316 h 1047"/>
                <a:gd name="T34" fmla="*/ 140 w 400"/>
                <a:gd name="T35" fmla="*/ 301 h 1047"/>
                <a:gd name="T36" fmla="*/ 140 w 400"/>
                <a:gd name="T37" fmla="*/ 301 h 1047"/>
                <a:gd name="T38" fmla="*/ 123 w 400"/>
                <a:gd name="T39" fmla="*/ 301 h 1047"/>
                <a:gd name="T40" fmla="*/ 117 w 400"/>
                <a:gd name="T41" fmla="*/ 301 h 1047"/>
                <a:gd name="T42" fmla="*/ 90 w 400"/>
                <a:gd name="T43" fmla="*/ 283 h 1047"/>
                <a:gd name="T44" fmla="*/ 64 w 400"/>
                <a:gd name="T45" fmla="*/ 107 h 1047"/>
                <a:gd name="T46" fmla="*/ 65 w 400"/>
                <a:gd name="T47" fmla="*/ 59 h 1047"/>
                <a:gd name="T48" fmla="*/ 66 w 400"/>
                <a:gd name="T49" fmla="*/ 34 h 1047"/>
                <a:gd name="T50" fmla="*/ 34 w 400"/>
                <a:gd name="T51" fmla="*/ 0 h 1047"/>
                <a:gd name="T52" fmla="*/ 1 w 400"/>
                <a:gd name="T53" fmla="*/ 46 h 1047"/>
                <a:gd name="T54" fmla="*/ 0 w 400"/>
                <a:gd name="T55" fmla="*/ 95 h 1047"/>
                <a:gd name="T56" fmla="*/ 3 w 400"/>
                <a:gd name="T57" fmla="*/ 181 h 1047"/>
                <a:gd name="T58" fmla="*/ 23 w 400"/>
                <a:gd name="T59" fmla="*/ 287 h 1047"/>
                <a:gd name="T60" fmla="*/ 47 w 400"/>
                <a:gd name="T61" fmla="*/ 337 h 1047"/>
                <a:gd name="T62" fmla="*/ 92 w 400"/>
                <a:gd name="T63" fmla="*/ 392 h 1047"/>
                <a:gd name="T64" fmla="*/ 141 w 400"/>
                <a:gd name="T65" fmla="*/ 1047 h 1047"/>
                <a:gd name="T66" fmla="*/ 191 w 400"/>
                <a:gd name="T67" fmla="*/ 636 h 1047"/>
                <a:gd name="T68" fmla="*/ 209 w 400"/>
                <a:gd name="T69" fmla="*/ 997 h 1047"/>
                <a:gd name="T70" fmla="*/ 308 w 400"/>
                <a:gd name="T71" fmla="*/ 997 h 1047"/>
                <a:gd name="T72" fmla="*/ 311 w 400"/>
                <a:gd name="T73" fmla="*/ 386 h 1047"/>
                <a:gd name="T74" fmla="*/ 400 w 400"/>
                <a:gd name="T75" fmla="*/ 10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0" h="1047">
                  <a:moveTo>
                    <a:pt x="398" y="30"/>
                  </a:moveTo>
                  <a:cubicBezTo>
                    <a:pt x="397" y="21"/>
                    <a:pt x="393" y="13"/>
                    <a:pt x="386" y="8"/>
                  </a:cubicBezTo>
                  <a:cubicBezTo>
                    <a:pt x="382" y="3"/>
                    <a:pt x="375" y="1"/>
                    <a:pt x="374" y="1"/>
                  </a:cubicBezTo>
                  <a:cubicBezTo>
                    <a:pt x="374" y="1"/>
                    <a:pt x="374" y="1"/>
                    <a:pt x="374" y="1"/>
                  </a:cubicBezTo>
                  <a:cubicBezTo>
                    <a:pt x="371" y="0"/>
                    <a:pt x="369" y="0"/>
                    <a:pt x="366" y="0"/>
                  </a:cubicBezTo>
                  <a:cubicBezTo>
                    <a:pt x="365" y="0"/>
                    <a:pt x="364" y="0"/>
                    <a:pt x="364" y="0"/>
                  </a:cubicBezTo>
                  <a:cubicBezTo>
                    <a:pt x="346" y="1"/>
                    <a:pt x="333" y="16"/>
                    <a:pt x="334" y="34"/>
                  </a:cubicBezTo>
                  <a:cubicBezTo>
                    <a:pt x="335" y="61"/>
                    <a:pt x="336" y="85"/>
                    <a:pt x="336" y="107"/>
                  </a:cubicBezTo>
                  <a:cubicBezTo>
                    <a:pt x="336" y="202"/>
                    <a:pt x="323" y="256"/>
                    <a:pt x="309" y="285"/>
                  </a:cubicBezTo>
                  <a:cubicBezTo>
                    <a:pt x="309" y="285"/>
                    <a:pt x="308" y="286"/>
                    <a:pt x="308" y="286"/>
                  </a:cubicBezTo>
                  <a:cubicBezTo>
                    <a:pt x="304" y="296"/>
                    <a:pt x="294" y="300"/>
                    <a:pt x="283" y="301"/>
                  </a:cubicBezTo>
                  <a:cubicBezTo>
                    <a:pt x="282" y="301"/>
                    <a:pt x="280" y="301"/>
                    <a:pt x="279" y="301"/>
                  </a:cubicBezTo>
                  <a:cubicBezTo>
                    <a:pt x="278" y="301"/>
                    <a:pt x="278" y="301"/>
                    <a:pt x="277" y="301"/>
                  </a:cubicBezTo>
                  <a:cubicBezTo>
                    <a:pt x="260" y="301"/>
                    <a:pt x="260" y="301"/>
                    <a:pt x="260" y="301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52" y="316"/>
                    <a:pt x="252" y="316"/>
                    <a:pt x="252" y="316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8" y="328"/>
                    <a:pt x="248" y="328"/>
                    <a:pt x="248" y="328"/>
                  </a:cubicBezTo>
                  <a:cubicBezTo>
                    <a:pt x="252" y="335"/>
                    <a:pt x="252" y="335"/>
                    <a:pt x="252" y="335"/>
                  </a:cubicBezTo>
                  <a:cubicBezTo>
                    <a:pt x="252" y="335"/>
                    <a:pt x="247" y="343"/>
                    <a:pt x="241" y="355"/>
                  </a:cubicBezTo>
                  <a:cubicBezTo>
                    <a:pt x="233" y="368"/>
                    <a:pt x="223" y="385"/>
                    <a:pt x="215" y="397"/>
                  </a:cubicBezTo>
                  <a:cubicBezTo>
                    <a:pt x="215" y="397"/>
                    <a:pt x="215" y="397"/>
                    <a:pt x="215" y="397"/>
                  </a:cubicBezTo>
                  <a:cubicBezTo>
                    <a:pt x="211" y="405"/>
                    <a:pt x="207" y="411"/>
                    <a:pt x="204" y="415"/>
                  </a:cubicBezTo>
                  <a:cubicBezTo>
                    <a:pt x="203" y="417"/>
                    <a:pt x="202" y="418"/>
                    <a:pt x="201" y="418"/>
                  </a:cubicBezTo>
                  <a:cubicBezTo>
                    <a:pt x="201" y="419"/>
                    <a:pt x="200" y="419"/>
                    <a:pt x="200" y="419"/>
                  </a:cubicBezTo>
                  <a:cubicBezTo>
                    <a:pt x="200" y="419"/>
                    <a:pt x="200" y="419"/>
                    <a:pt x="200" y="419"/>
                  </a:cubicBezTo>
                  <a:cubicBezTo>
                    <a:pt x="199" y="419"/>
                    <a:pt x="199" y="419"/>
                    <a:pt x="199" y="418"/>
                  </a:cubicBezTo>
                  <a:cubicBezTo>
                    <a:pt x="198" y="418"/>
                    <a:pt x="197" y="417"/>
                    <a:pt x="195" y="415"/>
                  </a:cubicBezTo>
                  <a:cubicBezTo>
                    <a:pt x="193" y="411"/>
                    <a:pt x="189" y="405"/>
                    <a:pt x="184" y="397"/>
                  </a:cubicBezTo>
                  <a:cubicBezTo>
                    <a:pt x="176" y="385"/>
                    <a:pt x="167" y="368"/>
                    <a:pt x="159" y="355"/>
                  </a:cubicBezTo>
                  <a:cubicBezTo>
                    <a:pt x="152" y="343"/>
                    <a:pt x="148" y="335"/>
                    <a:pt x="148" y="335"/>
                  </a:cubicBezTo>
                  <a:cubicBezTo>
                    <a:pt x="151" y="328"/>
                    <a:pt x="151" y="328"/>
                    <a:pt x="151" y="328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23" y="301"/>
                    <a:pt x="123" y="301"/>
                    <a:pt x="123" y="301"/>
                  </a:cubicBezTo>
                  <a:cubicBezTo>
                    <a:pt x="122" y="301"/>
                    <a:pt x="122" y="301"/>
                    <a:pt x="121" y="301"/>
                  </a:cubicBezTo>
                  <a:cubicBezTo>
                    <a:pt x="120" y="301"/>
                    <a:pt x="118" y="301"/>
                    <a:pt x="117" y="301"/>
                  </a:cubicBezTo>
                  <a:cubicBezTo>
                    <a:pt x="106" y="300"/>
                    <a:pt x="96" y="296"/>
                    <a:pt x="92" y="286"/>
                  </a:cubicBezTo>
                  <a:cubicBezTo>
                    <a:pt x="91" y="285"/>
                    <a:pt x="91" y="284"/>
                    <a:pt x="90" y="283"/>
                  </a:cubicBezTo>
                  <a:cubicBezTo>
                    <a:pt x="88" y="279"/>
                    <a:pt x="86" y="275"/>
                    <a:pt x="85" y="269"/>
                  </a:cubicBezTo>
                  <a:cubicBezTo>
                    <a:pt x="73" y="238"/>
                    <a:pt x="64" y="187"/>
                    <a:pt x="64" y="107"/>
                  </a:cubicBezTo>
                  <a:cubicBezTo>
                    <a:pt x="64" y="103"/>
                    <a:pt x="64" y="99"/>
                    <a:pt x="64" y="95"/>
                  </a:cubicBezTo>
                  <a:cubicBezTo>
                    <a:pt x="64" y="83"/>
                    <a:pt x="64" y="71"/>
                    <a:pt x="65" y="59"/>
                  </a:cubicBezTo>
                  <a:cubicBezTo>
                    <a:pt x="65" y="54"/>
                    <a:pt x="65" y="50"/>
                    <a:pt x="65" y="46"/>
                  </a:cubicBezTo>
                  <a:cubicBezTo>
                    <a:pt x="66" y="42"/>
                    <a:pt x="66" y="38"/>
                    <a:pt x="66" y="34"/>
                  </a:cubicBezTo>
                  <a:cubicBezTo>
                    <a:pt x="67" y="16"/>
                    <a:pt x="54" y="1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7" y="0"/>
                    <a:pt x="3" y="13"/>
                    <a:pt x="2" y="30"/>
                  </a:cubicBezTo>
                  <a:cubicBezTo>
                    <a:pt x="2" y="35"/>
                    <a:pt x="2" y="41"/>
                    <a:pt x="1" y="46"/>
                  </a:cubicBezTo>
                  <a:cubicBezTo>
                    <a:pt x="1" y="50"/>
                    <a:pt x="1" y="54"/>
                    <a:pt x="1" y="59"/>
                  </a:cubicBezTo>
                  <a:cubicBezTo>
                    <a:pt x="0" y="71"/>
                    <a:pt x="0" y="83"/>
                    <a:pt x="0" y="95"/>
                  </a:cubicBezTo>
                  <a:cubicBezTo>
                    <a:pt x="0" y="99"/>
                    <a:pt x="0" y="103"/>
                    <a:pt x="0" y="107"/>
                  </a:cubicBezTo>
                  <a:cubicBezTo>
                    <a:pt x="0" y="134"/>
                    <a:pt x="1" y="159"/>
                    <a:pt x="3" y="181"/>
                  </a:cubicBezTo>
                  <a:cubicBezTo>
                    <a:pt x="3" y="189"/>
                    <a:pt x="4" y="197"/>
                    <a:pt x="5" y="205"/>
                  </a:cubicBezTo>
                  <a:cubicBezTo>
                    <a:pt x="9" y="238"/>
                    <a:pt x="15" y="265"/>
                    <a:pt x="23" y="287"/>
                  </a:cubicBezTo>
                  <a:cubicBezTo>
                    <a:pt x="30" y="306"/>
                    <a:pt x="37" y="322"/>
                    <a:pt x="46" y="335"/>
                  </a:cubicBezTo>
                  <a:cubicBezTo>
                    <a:pt x="46" y="335"/>
                    <a:pt x="47" y="336"/>
                    <a:pt x="47" y="337"/>
                  </a:cubicBezTo>
                  <a:cubicBezTo>
                    <a:pt x="60" y="355"/>
                    <a:pt x="75" y="383"/>
                    <a:pt x="88" y="390"/>
                  </a:cubicBezTo>
                  <a:cubicBezTo>
                    <a:pt x="89" y="391"/>
                    <a:pt x="91" y="391"/>
                    <a:pt x="92" y="392"/>
                  </a:cubicBezTo>
                  <a:cubicBezTo>
                    <a:pt x="92" y="997"/>
                    <a:pt x="92" y="997"/>
                    <a:pt x="92" y="997"/>
                  </a:cubicBezTo>
                  <a:cubicBezTo>
                    <a:pt x="92" y="1025"/>
                    <a:pt x="114" y="1047"/>
                    <a:pt x="141" y="1047"/>
                  </a:cubicBezTo>
                  <a:cubicBezTo>
                    <a:pt x="168" y="1047"/>
                    <a:pt x="191" y="1025"/>
                    <a:pt x="191" y="997"/>
                  </a:cubicBezTo>
                  <a:cubicBezTo>
                    <a:pt x="191" y="636"/>
                    <a:pt x="191" y="636"/>
                    <a:pt x="191" y="636"/>
                  </a:cubicBezTo>
                  <a:cubicBezTo>
                    <a:pt x="209" y="636"/>
                    <a:pt x="209" y="636"/>
                    <a:pt x="209" y="636"/>
                  </a:cubicBezTo>
                  <a:cubicBezTo>
                    <a:pt x="209" y="997"/>
                    <a:pt x="209" y="997"/>
                    <a:pt x="209" y="997"/>
                  </a:cubicBezTo>
                  <a:cubicBezTo>
                    <a:pt x="209" y="1025"/>
                    <a:pt x="231" y="1047"/>
                    <a:pt x="259" y="1047"/>
                  </a:cubicBezTo>
                  <a:cubicBezTo>
                    <a:pt x="286" y="1047"/>
                    <a:pt x="308" y="1025"/>
                    <a:pt x="308" y="997"/>
                  </a:cubicBezTo>
                  <a:cubicBezTo>
                    <a:pt x="308" y="388"/>
                    <a:pt x="308" y="388"/>
                    <a:pt x="308" y="388"/>
                  </a:cubicBezTo>
                  <a:cubicBezTo>
                    <a:pt x="309" y="387"/>
                    <a:pt x="310" y="387"/>
                    <a:pt x="311" y="386"/>
                  </a:cubicBezTo>
                  <a:cubicBezTo>
                    <a:pt x="333" y="376"/>
                    <a:pt x="356" y="340"/>
                    <a:pt x="372" y="299"/>
                  </a:cubicBezTo>
                  <a:cubicBezTo>
                    <a:pt x="389" y="257"/>
                    <a:pt x="400" y="197"/>
                    <a:pt x="400" y="107"/>
                  </a:cubicBezTo>
                  <a:cubicBezTo>
                    <a:pt x="400" y="83"/>
                    <a:pt x="399" y="58"/>
                    <a:pt x="39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181" name="Group 7180"/>
          <p:cNvGrpSpPr/>
          <p:nvPr/>
        </p:nvGrpSpPr>
        <p:grpSpPr>
          <a:xfrm>
            <a:off x="4918223" y="2603461"/>
            <a:ext cx="474486" cy="1243013"/>
            <a:chOff x="9482138" y="1069975"/>
            <a:chExt cx="1498600" cy="3925888"/>
          </a:xfrm>
          <a:solidFill>
            <a:schemeClr val="accent5"/>
          </a:solidFill>
        </p:grpSpPr>
        <p:sp>
          <p:nvSpPr>
            <p:cNvPr id="7179" name="Freeform 32"/>
            <p:cNvSpPr>
              <a:spLocks/>
            </p:cNvSpPr>
            <p:nvPr/>
          </p:nvSpPr>
          <p:spPr bwMode="auto">
            <a:xfrm>
              <a:off x="9894888" y="1436688"/>
              <a:ext cx="674688" cy="674688"/>
            </a:xfrm>
            <a:custGeom>
              <a:avLst/>
              <a:gdLst>
                <a:gd name="T0" fmla="*/ 75 w 180"/>
                <a:gd name="T1" fmla="*/ 179 h 180"/>
                <a:gd name="T2" fmla="*/ 90 w 180"/>
                <a:gd name="T3" fmla="*/ 180 h 180"/>
                <a:gd name="T4" fmla="*/ 104 w 180"/>
                <a:gd name="T5" fmla="*/ 179 h 180"/>
                <a:gd name="T6" fmla="*/ 180 w 180"/>
                <a:gd name="T7" fmla="*/ 90 h 180"/>
                <a:gd name="T8" fmla="*/ 90 w 180"/>
                <a:gd name="T9" fmla="*/ 0 h 180"/>
                <a:gd name="T10" fmla="*/ 0 w 180"/>
                <a:gd name="T11" fmla="*/ 90 h 180"/>
                <a:gd name="T12" fmla="*/ 75 w 180"/>
                <a:gd name="T13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75" y="179"/>
                  </a:moveTo>
                  <a:cubicBezTo>
                    <a:pt x="80" y="180"/>
                    <a:pt x="85" y="180"/>
                    <a:pt x="90" y="180"/>
                  </a:cubicBezTo>
                  <a:cubicBezTo>
                    <a:pt x="95" y="180"/>
                    <a:pt x="100" y="180"/>
                    <a:pt x="104" y="179"/>
                  </a:cubicBezTo>
                  <a:cubicBezTo>
                    <a:pt x="147" y="172"/>
                    <a:pt x="180" y="135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cubicBezTo>
                    <a:pt x="0" y="135"/>
                    <a:pt x="33" y="172"/>
                    <a:pt x="75" y="1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80" name="Freeform 33"/>
            <p:cNvSpPr>
              <a:spLocks noEditPoints="1"/>
            </p:cNvSpPr>
            <p:nvPr/>
          </p:nvSpPr>
          <p:spPr bwMode="auto">
            <a:xfrm>
              <a:off x="9482138" y="1069975"/>
              <a:ext cx="1498600" cy="3925888"/>
            </a:xfrm>
            <a:custGeom>
              <a:avLst/>
              <a:gdLst>
                <a:gd name="T0" fmla="*/ 386 w 400"/>
                <a:gd name="T1" fmla="*/ 8 h 1047"/>
                <a:gd name="T2" fmla="*/ 374 w 400"/>
                <a:gd name="T3" fmla="*/ 1 h 1047"/>
                <a:gd name="T4" fmla="*/ 364 w 400"/>
                <a:gd name="T5" fmla="*/ 0 h 1047"/>
                <a:gd name="T6" fmla="*/ 336 w 400"/>
                <a:gd name="T7" fmla="*/ 107 h 1047"/>
                <a:gd name="T8" fmla="*/ 308 w 400"/>
                <a:gd name="T9" fmla="*/ 286 h 1047"/>
                <a:gd name="T10" fmla="*/ 279 w 400"/>
                <a:gd name="T11" fmla="*/ 301 h 1047"/>
                <a:gd name="T12" fmla="*/ 260 w 400"/>
                <a:gd name="T13" fmla="*/ 301 h 1047"/>
                <a:gd name="T14" fmla="*/ 123 w 400"/>
                <a:gd name="T15" fmla="*/ 301 h 1047"/>
                <a:gd name="T16" fmla="*/ 117 w 400"/>
                <a:gd name="T17" fmla="*/ 301 h 1047"/>
                <a:gd name="T18" fmla="*/ 90 w 400"/>
                <a:gd name="T19" fmla="*/ 283 h 1047"/>
                <a:gd name="T20" fmla="*/ 64 w 400"/>
                <a:gd name="T21" fmla="*/ 107 h 1047"/>
                <a:gd name="T22" fmla="*/ 65 w 400"/>
                <a:gd name="T23" fmla="*/ 59 h 1047"/>
                <a:gd name="T24" fmla="*/ 66 w 400"/>
                <a:gd name="T25" fmla="*/ 34 h 1047"/>
                <a:gd name="T26" fmla="*/ 34 w 400"/>
                <a:gd name="T27" fmla="*/ 0 h 1047"/>
                <a:gd name="T28" fmla="*/ 1 w 400"/>
                <a:gd name="T29" fmla="*/ 46 h 1047"/>
                <a:gd name="T30" fmla="*/ 0 w 400"/>
                <a:gd name="T31" fmla="*/ 95 h 1047"/>
                <a:gd name="T32" fmla="*/ 3 w 400"/>
                <a:gd name="T33" fmla="*/ 181 h 1047"/>
                <a:gd name="T34" fmla="*/ 23 w 400"/>
                <a:gd name="T35" fmla="*/ 287 h 1047"/>
                <a:gd name="T36" fmla="*/ 47 w 400"/>
                <a:gd name="T37" fmla="*/ 337 h 1047"/>
                <a:gd name="T38" fmla="*/ 92 w 400"/>
                <a:gd name="T39" fmla="*/ 392 h 1047"/>
                <a:gd name="T40" fmla="*/ 141 w 400"/>
                <a:gd name="T41" fmla="*/ 1047 h 1047"/>
                <a:gd name="T42" fmla="*/ 191 w 400"/>
                <a:gd name="T43" fmla="*/ 636 h 1047"/>
                <a:gd name="T44" fmla="*/ 209 w 400"/>
                <a:gd name="T45" fmla="*/ 997 h 1047"/>
                <a:gd name="T46" fmla="*/ 308 w 400"/>
                <a:gd name="T47" fmla="*/ 997 h 1047"/>
                <a:gd name="T48" fmla="*/ 311 w 400"/>
                <a:gd name="T49" fmla="*/ 386 h 1047"/>
                <a:gd name="T50" fmla="*/ 400 w 400"/>
                <a:gd name="T51" fmla="*/ 107 h 1047"/>
                <a:gd name="T52" fmla="*/ 185 w 400"/>
                <a:gd name="T53" fmla="*/ 323 h 1047"/>
                <a:gd name="T54" fmla="*/ 223 w 400"/>
                <a:gd name="T55" fmla="*/ 353 h 1047"/>
                <a:gd name="T56" fmla="*/ 200 w 400"/>
                <a:gd name="T57" fmla="*/ 362 h 1047"/>
                <a:gd name="T58" fmla="*/ 177 w 400"/>
                <a:gd name="T59" fmla="*/ 353 h 1047"/>
                <a:gd name="T60" fmla="*/ 200 w 400"/>
                <a:gd name="T61" fmla="*/ 581 h 1047"/>
                <a:gd name="T62" fmla="*/ 184 w 400"/>
                <a:gd name="T63" fmla="*/ 371 h 1047"/>
                <a:gd name="T64" fmla="*/ 200 w 400"/>
                <a:gd name="T65" fmla="*/ 374 h 1047"/>
                <a:gd name="T66" fmla="*/ 238 w 400"/>
                <a:gd name="T67" fmla="*/ 533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1047">
                  <a:moveTo>
                    <a:pt x="398" y="30"/>
                  </a:moveTo>
                  <a:cubicBezTo>
                    <a:pt x="397" y="21"/>
                    <a:pt x="393" y="13"/>
                    <a:pt x="386" y="8"/>
                  </a:cubicBezTo>
                  <a:cubicBezTo>
                    <a:pt x="382" y="3"/>
                    <a:pt x="375" y="1"/>
                    <a:pt x="374" y="1"/>
                  </a:cubicBezTo>
                  <a:cubicBezTo>
                    <a:pt x="374" y="1"/>
                    <a:pt x="374" y="1"/>
                    <a:pt x="374" y="1"/>
                  </a:cubicBezTo>
                  <a:cubicBezTo>
                    <a:pt x="371" y="0"/>
                    <a:pt x="369" y="0"/>
                    <a:pt x="366" y="0"/>
                  </a:cubicBezTo>
                  <a:cubicBezTo>
                    <a:pt x="365" y="0"/>
                    <a:pt x="364" y="0"/>
                    <a:pt x="364" y="0"/>
                  </a:cubicBezTo>
                  <a:cubicBezTo>
                    <a:pt x="346" y="1"/>
                    <a:pt x="333" y="16"/>
                    <a:pt x="334" y="34"/>
                  </a:cubicBezTo>
                  <a:cubicBezTo>
                    <a:pt x="335" y="61"/>
                    <a:pt x="336" y="85"/>
                    <a:pt x="336" y="107"/>
                  </a:cubicBezTo>
                  <a:cubicBezTo>
                    <a:pt x="336" y="202"/>
                    <a:pt x="323" y="256"/>
                    <a:pt x="309" y="285"/>
                  </a:cubicBezTo>
                  <a:cubicBezTo>
                    <a:pt x="309" y="285"/>
                    <a:pt x="308" y="286"/>
                    <a:pt x="308" y="286"/>
                  </a:cubicBezTo>
                  <a:cubicBezTo>
                    <a:pt x="304" y="296"/>
                    <a:pt x="294" y="300"/>
                    <a:pt x="283" y="301"/>
                  </a:cubicBezTo>
                  <a:cubicBezTo>
                    <a:pt x="282" y="301"/>
                    <a:pt x="280" y="301"/>
                    <a:pt x="279" y="301"/>
                  </a:cubicBezTo>
                  <a:cubicBezTo>
                    <a:pt x="278" y="301"/>
                    <a:pt x="278" y="301"/>
                    <a:pt x="277" y="301"/>
                  </a:cubicBezTo>
                  <a:cubicBezTo>
                    <a:pt x="260" y="301"/>
                    <a:pt x="260" y="301"/>
                    <a:pt x="260" y="301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23" y="301"/>
                    <a:pt x="123" y="301"/>
                    <a:pt x="123" y="301"/>
                  </a:cubicBezTo>
                  <a:cubicBezTo>
                    <a:pt x="122" y="301"/>
                    <a:pt x="122" y="301"/>
                    <a:pt x="121" y="301"/>
                  </a:cubicBezTo>
                  <a:cubicBezTo>
                    <a:pt x="120" y="301"/>
                    <a:pt x="118" y="301"/>
                    <a:pt x="117" y="301"/>
                  </a:cubicBezTo>
                  <a:cubicBezTo>
                    <a:pt x="106" y="300"/>
                    <a:pt x="96" y="296"/>
                    <a:pt x="92" y="286"/>
                  </a:cubicBezTo>
                  <a:cubicBezTo>
                    <a:pt x="91" y="285"/>
                    <a:pt x="91" y="284"/>
                    <a:pt x="90" y="283"/>
                  </a:cubicBezTo>
                  <a:cubicBezTo>
                    <a:pt x="88" y="279"/>
                    <a:pt x="86" y="275"/>
                    <a:pt x="85" y="269"/>
                  </a:cubicBezTo>
                  <a:cubicBezTo>
                    <a:pt x="73" y="238"/>
                    <a:pt x="64" y="187"/>
                    <a:pt x="64" y="107"/>
                  </a:cubicBezTo>
                  <a:cubicBezTo>
                    <a:pt x="64" y="103"/>
                    <a:pt x="64" y="99"/>
                    <a:pt x="64" y="95"/>
                  </a:cubicBezTo>
                  <a:cubicBezTo>
                    <a:pt x="64" y="83"/>
                    <a:pt x="64" y="71"/>
                    <a:pt x="65" y="59"/>
                  </a:cubicBezTo>
                  <a:cubicBezTo>
                    <a:pt x="65" y="54"/>
                    <a:pt x="65" y="50"/>
                    <a:pt x="65" y="46"/>
                  </a:cubicBezTo>
                  <a:cubicBezTo>
                    <a:pt x="66" y="42"/>
                    <a:pt x="66" y="38"/>
                    <a:pt x="66" y="34"/>
                  </a:cubicBezTo>
                  <a:cubicBezTo>
                    <a:pt x="67" y="16"/>
                    <a:pt x="54" y="1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7" y="0"/>
                    <a:pt x="3" y="13"/>
                    <a:pt x="2" y="30"/>
                  </a:cubicBezTo>
                  <a:cubicBezTo>
                    <a:pt x="2" y="35"/>
                    <a:pt x="2" y="41"/>
                    <a:pt x="1" y="46"/>
                  </a:cubicBezTo>
                  <a:cubicBezTo>
                    <a:pt x="1" y="50"/>
                    <a:pt x="1" y="54"/>
                    <a:pt x="1" y="59"/>
                  </a:cubicBezTo>
                  <a:cubicBezTo>
                    <a:pt x="0" y="71"/>
                    <a:pt x="0" y="83"/>
                    <a:pt x="0" y="95"/>
                  </a:cubicBezTo>
                  <a:cubicBezTo>
                    <a:pt x="0" y="99"/>
                    <a:pt x="0" y="103"/>
                    <a:pt x="0" y="107"/>
                  </a:cubicBezTo>
                  <a:cubicBezTo>
                    <a:pt x="0" y="134"/>
                    <a:pt x="1" y="159"/>
                    <a:pt x="3" y="181"/>
                  </a:cubicBezTo>
                  <a:cubicBezTo>
                    <a:pt x="3" y="189"/>
                    <a:pt x="4" y="197"/>
                    <a:pt x="5" y="205"/>
                  </a:cubicBezTo>
                  <a:cubicBezTo>
                    <a:pt x="9" y="238"/>
                    <a:pt x="15" y="265"/>
                    <a:pt x="23" y="287"/>
                  </a:cubicBezTo>
                  <a:cubicBezTo>
                    <a:pt x="30" y="306"/>
                    <a:pt x="37" y="322"/>
                    <a:pt x="46" y="335"/>
                  </a:cubicBezTo>
                  <a:cubicBezTo>
                    <a:pt x="46" y="335"/>
                    <a:pt x="47" y="336"/>
                    <a:pt x="47" y="337"/>
                  </a:cubicBezTo>
                  <a:cubicBezTo>
                    <a:pt x="60" y="355"/>
                    <a:pt x="75" y="383"/>
                    <a:pt x="88" y="390"/>
                  </a:cubicBezTo>
                  <a:cubicBezTo>
                    <a:pt x="89" y="391"/>
                    <a:pt x="91" y="391"/>
                    <a:pt x="92" y="392"/>
                  </a:cubicBezTo>
                  <a:cubicBezTo>
                    <a:pt x="92" y="997"/>
                    <a:pt x="92" y="997"/>
                    <a:pt x="92" y="997"/>
                  </a:cubicBezTo>
                  <a:cubicBezTo>
                    <a:pt x="92" y="1025"/>
                    <a:pt x="114" y="1047"/>
                    <a:pt x="141" y="1047"/>
                  </a:cubicBezTo>
                  <a:cubicBezTo>
                    <a:pt x="168" y="1047"/>
                    <a:pt x="191" y="1025"/>
                    <a:pt x="191" y="997"/>
                  </a:cubicBezTo>
                  <a:cubicBezTo>
                    <a:pt x="191" y="636"/>
                    <a:pt x="191" y="636"/>
                    <a:pt x="191" y="636"/>
                  </a:cubicBezTo>
                  <a:cubicBezTo>
                    <a:pt x="209" y="636"/>
                    <a:pt x="209" y="636"/>
                    <a:pt x="209" y="636"/>
                  </a:cubicBezTo>
                  <a:cubicBezTo>
                    <a:pt x="209" y="997"/>
                    <a:pt x="209" y="997"/>
                    <a:pt x="209" y="997"/>
                  </a:cubicBezTo>
                  <a:cubicBezTo>
                    <a:pt x="209" y="1025"/>
                    <a:pt x="231" y="1047"/>
                    <a:pt x="259" y="1047"/>
                  </a:cubicBezTo>
                  <a:cubicBezTo>
                    <a:pt x="286" y="1047"/>
                    <a:pt x="308" y="1025"/>
                    <a:pt x="308" y="997"/>
                  </a:cubicBezTo>
                  <a:cubicBezTo>
                    <a:pt x="308" y="388"/>
                    <a:pt x="308" y="388"/>
                    <a:pt x="308" y="388"/>
                  </a:cubicBezTo>
                  <a:cubicBezTo>
                    <a:pt x="309" y="387"/>
                    <a:pt x="310" y="387"/>
                    <a:pt x="311" y="386"/>
                  </a:cubicBezTo>
                  <a:cubicBezTo>
                    <a:pt x="333" y="376"/>
                    <a:pt x="356" y="340"/>
                    <a:pt x="372" y="299"/>
                  </a:cubicBezTo>
                  <a:cubicBezTo>
                    <a:pt x="389" y="257"/>
                    <a:pt x="400" y="197"/>
                    <a:pt x="400" y="107"/>
                  </a:cubicBezTo>
                  <a:cubicBezTo>
                    <a:pt x="400" y="83"/>
                    <a:pt x="399" y="58"/>
                    <a:pt x="398" y="30"/>
                  </a:cubicBezTo>
                  <a:close/>
                  <a:moveTo>
                    <a:pt x="185" y="323"/>
                  </a:moveTo>
                  <a:cubicBezTo>
                    <a:pt x="215" y="323"/>
                    <a:pt x="215" y="323"/>
                    <a:pt x="215" y="32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2" y="354"/>
                    <a:pt x="222" y="354"/>
                    <a:pt x="222" y="354"/>
                  </a:cubicBezTo>
                  <a:cubicBezTo>
                    <a:pt x="215" y="360"/>
                    <a:pt x="208" y="362"/>
                    <a:pt x="200" y="362"/>
                  </a:cubicBezTo>
                  <a:cubicBezTo>
                    <a:pt x="192" y="362"/>
                    <a:pt x="185" y="360"/>
                    <a:pt x="178" y="354"/>
                  </a:cubicBezTo>
                  <a:cubicBezTo>
                    <a:pt x="177" y="353"/>
                    <a:pt x="177" y="353"/>
                    <a:pt x="177" y="353"/>
                  </a:cubicBezTo>
                  <a:lnTo>
                    <a:pt x="185" y="323"/>
                  </a:lnTo>
                  <a:close/>
                  <a:moveTo>
                    <a:pt x="200" y="581"/>
                  </a:moveTo>
                  <a:cubicBezTo>
                    <a:pt x="162" y="533"/>
                    <a:pt x="162" y="533"/>
                    <a:pt x="162" y="533"/>
                  </a:cubicBezTo>
                  <a:cubicBezTo>
                    <a:pt x="184" y="371"/>
                    <a:pt x="184" y="371"/>
                    <a:pt x="184" y="371"/>
                  </a:cubicBezTo>
                  <a:cubicBezTo>
                    <a:pt x="189" y="373"/>
                    <a:pt x="194" y="374"/>
                    <a:pt x="200" y="374"/>
                  </a:cubicBezTo>
                  <a:cubicBezTo>
                    <a:pt x="200" y="374"/>
                    <a:pt x="200" y="374"/>
                    <a:pt x="200" y="374"/>
                  </a:cubicBezTo>
                  <a:cubicBezTo>
                    <a:pt x="205" y="374"/>
                    <a:pt x="211" y="373"/>
                    <a:pt x="216" y="371"/>
                  </a:cubicBezTo>
                  <a:cubicBezTo>
                    <a:pt x="238" y="533"/>
                    <a:pt x="238" y="533"/>
                    <a:pt x="238" y="533"/>
                  </a:cubicBezTo>
                  <a:lnTo>
                    <a:pt x="200" y="5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" name="Rectangular Callout 54"/>
          <p:cNvSpPr/>
          <p:nvPr/>
        </p:nvSpPr>
        <p:spPr>
          <a:xfrm>
            <a:off x="6304570" y="2288324"/>
            <a:ext cx="1897916" cy="538055"/>
          </a:xfrm>
          <a:prstGeom prst="wedgeRectCallout">
            <a:avLst>
              <a:gd name="adj1" fmla="val -33245"/>
              <a:gd name="adj2" fmla="val 87874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666666"/>
                </a:solidFill>
              </a:rPr>
              <a:t>PRECOMMIT HOOK ALL THE CODE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613" y="5918627"/>
            <a:ext cx="4010025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hlinkClick r:id="rId6"/>
              </a:rPr>
              <a:t>http://en.wikipedia.org/wiki/Pair_programming </a:t>
            </a:r>
          </a:p>
          <a:p>
            <a:r>
              <a:rPr lang="en-GB" sz="900" dirty="0" smtClean="0">
                <a:solidFill>
                  <a:srgbClr val="000000"/>
                </a:solidFill>
                <a:hlinkClick r:id="rId6"/>
              </a:rPr>
              <a:t>http</a:t>
            </a:r>
            <a:r>
              <a:rPr lang="en-GB" sz="900" dirty="0">
                <a:solidFill>
                  <a:srgbClr val="000000"/>
                </a:solidFill>
                <a:hlinkClick r:id="rId6"/>
              </a:rPr>
              <a:t>://</a:t>
            </a:r>
            <a:r>
              <a:rPr lang="en-GB" sz="900" dirty="0" smtClean="0">
                <a:solidFill>
                  <a:srgbClr val="000000"/>
                </a:solidFill>
                <a:hlinkClick r:id="rId6"/>
              </a:rPr>
              <a:t>lmsgoncalves.files.wordpress.com/2015/09/muppetspairprogramming.jpg</a:t>
            </a:r>
            <a:r>
              <a:rPr lang="en-GB" sz="9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GB" sz="900" dirty="0" smtClean="0">
                <a:solidFill>
                  <a:srgbClr val="000000"/>
                </a:solidFill>
                <a:hlinkClick r:id="rId7"/>
              </a:rPr>
              <a:t>http</a:t>
            </a:r>
            <a:r>
              <a:rPr lang="en-GB" sz="900" dirty="0">
                <a:solidFill>
                  <a:srgbClr val="000000"/>
                </a:solidFill>
                <a:hlinkClick r:id="rId7"/>
              </a:rPr>
              <a:t>://johnkpaul.com/blog/2013/10/04/git-precommit-hook-awesomeness</a:t>
            </a:r>
            <a:r>
              <a:rPr lang="en-GB" sz="900" dirty="0" smtClean="0">
                <a:solidFill>
                  <a:srgbClr val="000000"/>
                </a:solidFill>
                <a:hlinkClick r:id="rId7"/>
              </a:rPr>
              <a:t>/</a:t>
            </a:r>
            <a:r>
              <a:rPr lang="en-GB" sz="900" dirty="0" smtClean="0">
                <a:solidFill>
                  <a:srgbClr val="000000"/>
                </a:solidFill>
              </a:rPr>
              <a:t> </a:t>
            </a:r>
            <a:endParaRPr lang="en-GB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CI Workflow Pipeline</a:t>
            </a:r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Building a Delivery Pipeline is a highly effective way of maximizing the visibility and effectiveness of automation.</a:t>
            </a:r>
          </a:p>
          <a:p>
            <a:r>
              <a:rPr lang="en-US" smtClean="0"/>
              <a:t>This slide highlights the desirable characteristics and benefits of a pipeline.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Typical CI Workflow using a Pipeline</a:t>
            </a:r>
            <a:endParaRPr lang="en-GB" dirty="0"/>
          </a:p>
        </p:txBody>
      </p:sp>
      <p:sp>
        <p:nvSpPr>
          <p:cNvPr id="103" name="Footer Placeholder 10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65142" y="2913285"/>
            <a:ext cx="8214956" cy="2861289"/>
            <a:chOff x="465142" y="2653624"/>
            <a:chExt cx="8214956" cy="2861289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6295610" y="4595361"/>
              <a:ext cx="734400" cy="3843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Tested </a:t>
              </a:r>
              <a:r>
                <a:rPr lang="en-GB" sz="750" dirty="0" smtClean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sz="75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GB" sz="750" dirty="0" smtClean="0">
                  <a:solidFill>
                    <a:schemeClr val="tx1"/>
                  </a:solidFill>
                  <a:latin typeface="+mj-lt"/>
                </a:rPr>
                <a:t>build </a:t>
              </a: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package re-used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825869" y="4967827"/>
              <a:ext cx="831000" cy="280452"/>
            </a:xfrm>
            <a:prstGeom prst="rect">
              <a:avLst/>
            </a:prstGeom>
            <a:noFill/>
            <a:ln w="19050">
              <a:solidFill>
                <a:srgbClr val="00A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Parallel execution</a:t>
              </a: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130016" y="4595361"/>
              <a:ext cx="734852" cy="592076"/>
            </a:xfrm>
            <a:prstGeom prst="rect">
              <a:avLst/>
            </a:prstGeom>
            <a:noFill/>
            <a:ln w="19050">
              <a:solidFill>
                <a:srgbClr val="00A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Servers and environments built from version control</a:t>
              </a:r>
              <a:endParaRPr lang="en-GB" sz="7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3255059" y="4967827"/>
              <a:ext cx="1145592" cy="3843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Failed gate</a:t>
              </a:r>
              <a:br>
                <a:rPr lang="en-GB" sz="750" dirty="0">
                  <a:solidFill>
                    <a:schemeClr val="tx1"/>
                  </a:solidFill>
                  <a:latin typeface="+mj-lt"/>
                </a:rPr>
              </a:b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(end of pipeline)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Committer notified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136139" y="3072851"/>
              <a:ext cx="1081783" cy="384327"/>
            </a:xfrm>
            <a:prstGeom prst="rect">
              <a:avLst/>
            </a:prstGeom>
            <a:noFill/>
            <a:ln w="19050">
              <a:solidFill>
                <a:srgbClr val="00A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All stages e.g. code analysis used as enforceable gates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825869" y="2653624"/>
              <a:ext cx="1080299" cy="488201"/>
            </a:xfrm>
            <a:prstGeom prst="rect">
              <a:avLst/>
            </a:prstGeom>
            <a:noFill/>
            <a:ln w="19050">
              <a:solidFill>
                <a:srgbClr val="00A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Immediate start after check-in.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One new change per new pipeline</a:t>
              </a: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4629258" y="4967827"/>
              <a:ext cx="734400" cy="4882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Consistently executed automated </a:t>
              </a:r>
              <a:r>
                <a:rPr lang="en-GB" sz="750" dirty="0" smtClean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sz="75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GB" sz="750" dirty="0" smtClean="0">
                  <a:solidFill>
                    <a:schemeClr val="tx1"/>
                  </a:solidFill>
                  <a:latin typeface="+mj-lt"/>
                </a:rPr>
                <a:t>test </a:t>
              </a: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harness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3456170" y="2653624"/>
              <a:ext cx="1044000" cy="1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Visible project status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7945698" y="3072851"/>
              <a:ext cx="734400" cy="3843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Infrastructure resources recycled</a:t>
              </a: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4630285" y="3072851"/>
              <a:ext cx="1129270" cy="3843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Easy to drill down to outputs of each stage e.g. details of failure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295610" y="2653624"/>
              <a:ext cx="1568316" cy="5920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36000" rIns="72000" bIns="360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GB" sz="750" dirty="0">
                  <a:solidFill>
                    <a:schemeClr val="tx1"/>
                  </a:solidFill>
                  <a:latin typeface="+mj-lt"/>
                </a:rPr>
                <a:t>Since environments are created from version control, users can be provided access to perform diagnostics without concerns about corrupting an environment.</a:t>
              </a:r>
            </a:p>
          </p:txBody>
        </p:sp>
        <p:cxnSp>
          <p:nvCxnSpPr>
            <p:cNvPr id="130" name="Straight Connector 129"/>
            <p:cNvCxnSpPr>
              <a:stCxn id="127" idx="2"/>
              <a:endCxn id="291" idx="0"/>
            </p:cNvCxnSpPr>
            <p:nvPr/>
          </p:nvCxnSpPr>
          <p:spPr>
            <a:xfrm flipH="1">
              <a:off x="8312672" y="3457178"/>
              <a:ext cx="226" cy="978376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306" idx="0"/>
            </p:cNvCxnSpPr>
            <p:nvPr/>
          </p:nvCxnSpPr>
          <p:spPr>
            <a:xfrm flipV="1">
              <a:off x="7496500" y="4095967"/>
              <a:ext cx="0" cy="584036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311" idx="2"/>
              <a:endCxn id="118" idx="0"/>
            </p:cNvCxnSpPr>
            <p:nvPr/>
          </p:nvCxnSpPr>
          <p:spPr>
            <a:xfrm flipH="1">
              <a:off x="6662810" y="4302483"/>
              <a:ext cx="514" cy="292878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284" idx="2"/>
              <a:endCxn id="120" idx="0"/>
            </p:cNvCxnSpPr>
            <p:nvPr/>
          </p:nvCxnSpPr>
          <p:spPr>
            <a:xfrm>
              <a:off x="2497442" y="4302483"/>
              <a:ext cx="0" cy="29287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264" idx="0"/>
              <a:endCxn id="122" idx="2"/>
            </p:cNvCxnSpPr>
            <p:nvPr/>
          </p:nvCxnSpPr>
          <p:spPr>
            <a:xfrm rot="5400000" flipH="1" flipV="1">
              <a:off x="1987525" y="3133920"/>
              <a:ext cx="366247" cy="10127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4" idx="0"/>
              <a:endCxn id="286" idx="2"/>
            </p:cNvCxnSpPr>
            <p:nvPr/>
          </p:nvCxnSpPr>
          <p:spPr>
            <a:xfrm flipV="1">
              <a:off x="4996458" y="4302483"/>
              <a:ext cx="514" cy="66534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/>
            <p:nvPr/>
          </p:nvCxnSpPr>
          <p:spPr>
            <a:xfrm rot="5400000" flipH="1" flipV="1">
              <a:off x="4024407" y="4095155"/>
              <a:ext cx="665344" cy="1080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904643" y="4297269"/>
              <a:ext cx="898341" cy="1217644"/>
              <a:chOff x="3904643" y="3443648"/>
              <a:chExt cx="898341" cy="1217644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flipH="1">
                <a:off x="3904643" y="4653608"/>
                <a:ext cx="593839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490798" y="3576019"/>
                <a:ext cx="0" cy="1085273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476512" y="3587121"/>
                <a:ext cx="326472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4787556" y="3443648"/>
                <a:ext cx="0" cy="132371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Elbow Connector 142"/>
            <p:cNvCxnSpPr>
              <a:stCxn id="286" idx="0"/>
              <a:endCxn id="128" idx="2"/>
            </p:cNvCxnSpPr>
            <p:nvPr/>
          </p:nvCxnSpPr>
          <p:spPr>
            <a:xfrm rot="5400000" flipH="1" flipV="1">
              <a:off x="4911344" y="3542806"/>
              <a:ext cx="369204" cy="197948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/>
            <p:nvPr/>
          </p:nvCxnSpPr>
          <p:spPr>
            <a:xfrm rot="16200000" flipV="1">
              <a:off x="3987814" y="2926802"/>
              <a:ext cx="993223" cy="800024"/>
            </a:xfrm>
            <a:prstGeom prst="bentConnector3">
              <a:avLst>
                <a:gd name="adj1" fmla="val 1828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/>
            <p:cNvGrpSpPr/>
            <p:nvPr/>
          </p:nvGrpSpPr>
          <p:grpSpPr>
            <a:xfrm>
              <a:off x="465142" y="3217209"/>
              <a:ext cx="8214956" cy="2297704"/>
              <a:chOff x="465142" y="2363588"/>
              <a:chExt cx="8214956" cy="2297704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465142" y="2363588"/>
                <a:ext cx="8214956" cy="2297704"/>
                <a:chOff x="465142" y="2363588"/>
                <a:chExt cx="8214956" cy="2297704"/>
              </a:xfrm>
            </p:grpSpPr>
            <p:grpSp>
              <p:nvGrpSpPr>
                <p:cNvPr id="240" name="Group 239"/>
                <p:cNvGrpSpPr>
                  <a:grpSpLocks/>
                </p:cNvGrpSpPr>
                <p:nvPr/>
              </p:nvGrpSpPr>
              <p:grpSpPr bwMode="auto">
                <a:xfrm>
                  <a:off x="5462721" y="2972761"/>
                  <a:ext cx="734851" cy="476101"/>
                  <a:chOff x="4299869" y="1700808"/>
                  <a:chExt cx="1280242" cy="580256"/>
                </a:xfrm>
              </p:grpSpPr>
              <p:grpSp>
                <p:nvGrpSpPr>
                  <p:cNvPr id="31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321" name="Rounded Rectangle 320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322" name="Rounded Rectangle 321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Create clustered env</a:t>
                      </a:r>
                    </a:p>
                  </p:txBody>
                </p:sp>
              </p:grpSp>
              <p:pic>
                <p:nvPicPr>
                  <p:cNvPr id="319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0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1" name="Group 240"/>
                <p:cNvGrpSpPr>
                  <a:grpSpLocks/>
                </p:cNvGrpSpPr>
                <p:nvPr/>
              </p:nvGrpSpPr>
              <p:grpSpPr bwMode="auto">
                <a:xfrm>
                  <a:off x="5477507" y="3576019"/>
                  <a:ext cx="734851" cy="476101"/>
                  <a:chOff x="4299869" y="1700808"/>
                  <a:chExt cx="1280242" cy="580256"/>
                </a:xfrm>
              </p:grpSpPr>
              <p:grpSp>
                <p:nvGrpSpPr>
                  <p:cNvPr id="31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316" name="Rounded Rectangle 315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317" name="Rounded Rectangle 316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Tear down ST env</a:t>
                      </a:r>
                    </a:p>
                  </p:txBody>
                </p:sp>
              </p:grpSp>
              <p:pic>
                <p:nvPicPr>
                  <p:cNvPr id="314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5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2" name="Group 241"/>
                <p:cNvGrpSpPr>
                  <a:grpSpLocks/>
                </p:cNvGrpSpPr>
                <p:nvPr/>
              </p:nvGrpSpPr>
              <p:grpSpPr bwMode="auto">
                <a:xfrm>
                  <a:off x="6296637" y="2972761"/>
                  <a:ext cx="733373" cy="476101"/>
                  <a:chOff x="4299869" y="1700808"/>
                  <a:chExt cx="1280242" cy="580256"/>
                </a:xfrm>
              </p:grpSpPr>
              <p:grpSp>
                <p:nvGrpSpPr>
                  <p:cNvPr id="30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311" name="Rounded Rectangle 310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312" name="Rounded Rectangle 311"/>
                    <p:cNvSpPr/>
                    <p:nvPr/>
                  </p:nvSpPr>
                  <p:spPr>
                    <a:xfrm>
                      <a:off x="3977353" y="1740403"/>
                      <a:ext cx="1549333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Deploy Code</a:t>
                      </a:r>
                    </a:p>
                  </p:txBody>
                </p:sp>
              </p:grpSp>
              <p:pic>
                <p:nvPicPr>
                  <p:cNvPr id="309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0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3" name="Group 242"/>
                <p:cNvGrpSpPr>
                  <a:grpSpLocks/>
                </p:cNvGrpSpPr>
                <p:nvPr/>
              </p:nvGrpSpPr>
              <p:grpSpPr bwMode="auto">
                <a:xfrm>
                  <a:off x="7129074" y="2972761"/>
                  <a:ext cx="734852" cy="476101"/>
                  <a:chOff x="4299869" y="1700808"/>
                  <a:chExt cx="1280242" cy="580256"/>
                </a:xfrm>
              </p:grpSpPr>
              <p:grpSp>
                <p:nvGrpSpPr>
                  <p:cNvPr id="30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306" name="Rounded Rectangle 305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307" name="Rounded Rectangle 306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Run Perf Test</a:t>
                      </a:r>
                    </a:p>
                  </p:txBody>
                </p:sp>
              </p:grpSp>
              <p:pic>
                <p:nvPicPr>
                  <p:cNvPr id="304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5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4" name="Group 243"/>
                <p:cNvGrpSpPr>
                  <a:grpSpLocks/>
                </p:cNvGrpSpPr>
                <p:nvPr/>
              </p:nvGrpSpPr>
              <p:grpSpPr bwMode="auto">
                <a:xfrm>
                  <a:off x="7129074" y="3578976"/>
                  <a:ext cx="734852" cy="476101"/>
                  <a:chOff x="4299869" y="1700808"/>
                  <a:chExt cx="1280242" cy="580256"/>
                </a:xfrm>
              </p:grpSpPr>
              <p:grpSp>
                <p:nvGrpSpPr>
                  <p:cNvPr id="29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301" name="Rounded Rectangle 300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302" name="Rounded Rectangle 301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Run Security Test</a:t>
                      </a:r>
                    </a:p>
                  </p:txBody>
                </p:sp>
              </p:grpSp>
              <p:pic>
                <p:nvPicPr>
                  <p:cNvPr id="299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0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5" name="Group 244"/>
                <p:cNvGrpSpPr>
                  <a:grpSpLocks/>
                </p:cNvGrpSpPr>
                <p:nvPr/>
              </p:nvGrpSpPr>
              <p:grpSpPr bwMode="auto">
                <a:xfrm>
                  <a:off x="7129074" y="4185191"/>
                  <a:ext cx="734852" cy="476101"/>
                  <a:chOff x="4299869" y="1700808"/>
                  <a:chExt cx="1280242" cy="580256"/>
                </a:xfrm>
              </p:grpSpPr>
              <p:grpSp>
                <p:nvGrpSpPr>
                  <p:cNvPr id="29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96" name="Rounded Rectangle 295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97" name="Rounded Rectangle 296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Run Ops Test</a:t>
                      </a:r>
                    </a:p>
                  </p:txBody>
                </p:sp>
              </p:grpSp>
              <p:pic>
                <p:nvPicPr>
                  <p:cNvPr id="294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95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6" name="Group 245"/>
                <p:cNvGrpSpPr>
                  <a:grpSpLocks/>
                </p:cNvGrpSpPr>
                <p:nvPr/>
              </p:nvGrpSpPr>
              <p:grpSpPr bwMode="auto">
                <a:xfrm>
                  <a:off x="7945246" y="3581933"/>
                  <a:ext cx="734852" cy="476101"/>
                  <a:chOff x="4299869" y="1700808"/>
                  <a:chExt cx="1280242" cy="580256"/>
                </a:xfrm>
              </p:grpSpPr>
              <p:grpSp>
                <p:nvGrpSpPr>
                  <p:cNvPr id="288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91" name="Rounded Rectangle 290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92" name="Rounded Rectangle 291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/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Tear down ST </a:t>
                      </a:r>
                      <a:r>
                        <a:rPr lang="en-GB" sz="600" dirty="0" err="1">
                          <a:solidFill>
                            <a:schemeClr val="tx1"/>
                          </a:solidFill>
                        </a:rPr>
                        <a:t>env</a:t>
                      </a:r>
                      <a:endParaRPr lang="en-GB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89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90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7" name="Group 59"/>
                <p:cNvGrpSpPr>
                  <a:grpSpLocks/>
                </p:cNvGrpSpPr>
                <p:nvPr/>
              </p:nvGrpSpPr>
              <p:grpSpPr bwMode="auto">
                <a:xfrm>
                  <a:off x="4630285" y="2972761"/>
                  <a:ext cx="733373" cy="476101"/>
                  <a:chOff x="3923928" y="1700808"/>
                  <a:chExt cx="1656184" cy="749967"/>
                </a:xfrm>
              </p:grpSpPr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3977353" y="1740403"/>
                    <a:ext cx="1549333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lang="en-GB" sz="600" dirty="0">
                        <a:solidFill>
                          <a:schemeClr val="tx1"/>
                        </a:solidFill>
                        <a:latin typeface="+mj-lt"/>
                      </a:rPr>
                      <a:t>Run Test Harness</a:t>
                    </a:r>
                  </a:p>
                </p:txBody>
              </p:sp>
            </p:grpSp>
            <p:grpSp>
              <p:nvGrpSpPr>
                <p:cNvPr id="248" name="Group 247"/>
                <p:cNvGrpSpPr>
                  <a:grpSpLocks/>
                </p:cNvGrpSpPr>
                <p:nvPr/>
              </p:nvGrpSpPr>
              <p:grpSpPr bwMode="auto">
                <a:xfrm>
                  <a:off x="2130016" y="2972761"/>
                  <a:ext cx="734851" cy="476101"/>
                  <a:chOff x="4299869" y="1700808"/>
                  <a:chExt cx="1280242" cy="580256"/>
                </a:xfrm>
              </p:grpSpPr>
              <p:grpSp>
                <p:nvGrpSpPr>
                  <p:cNvPr id="281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84" name="Rounded Rectangle 283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85" name="Rounded Rectangle 284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Create ST env</a:t>
                      </a:r>
                    </a:p>
                  </p:txBody>
                </p:sp>
              </p:grpSp>
              <p:pic>
                <p:nvPicPr>
                  <p:cNvPr id="282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83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9" name="Group 248"/>
                <p:cNvGrpSpPr>
                  <a:grpSpLocks/>
                </p:cNvGrpSpPr>
                <p:nvPr/>
              </p:nvGrpSpPr>
              <p:grpSpPr bwMode="auto">
                <a:xfrm>
                  <a:off x="2963932" y="2972761"/>
                  <a:ext cx="733373" cy="476101"/>
                  <a:chOff x="4299869" y="1700808"/>
                  <a:chExt cx="1280242" cy="580256"/>
                </a:xfrm>
              </p:grpSpPr>
              <p:grpSp>
                <p:nvGrpSpPr>
                  <p:cNvPr id="276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79" name="Rounded Rectangle 278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80" name="Rounded Rectangle 279"/>
                    <p:cNvSpPr/>
                    <p:nvPr/>
                  </p:nvSpPr>
                  <p:spPr>
                    <a:xfrm>
                      <a:off x="3977353" y="1740403"/>
                      <a:ext cx="1549333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Deploy Code</a:t>
                      </a:r>
                    </a:p>
                  </p:txBody>
                </p:sp>
              </p:grpSp>
              <p:pic>
                <p:nvPicPr>
                  <p:cNvPr id="277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78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0" name="Group 249"/>
                <p:cNvGrpSpPr>
                  <a:grpSpLocks/>
                </p:cNvGrpSpPr>
                <p:nvPr/>
              </p:nvGrpSpPr>
              <p:grpSpPr bwMode="auto">
                <a:xfrm>
                  <a:off x="3766797" y="2972761"/>
                  <a:ext cx="733373" cy="476101"/>
                  <a:chOff x="4299869" y="1700808"/>
                  <a:chExt cx="1280242" cy="580256"/>
                </a:xfrm>
              </p:grpSpPr>
              <p:grpSp>
                <p:nvGrpSpPr>
                  <p:cNvPr id="27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74" name="Rounded Rectangle 273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75" name="Rounded Rectangle 274"/>
                    <p:cNvSpPr/>
                    <p:nvPr/>
                  </p:nvSpPr>
                  <p:spPr>
                    <a:xfrm>
                      <a:off x="3977353" y="1740403"/>
                      <a:ext cx="1549333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Load Test Data</a:t>
                      </a:r>
                    </a:p>
                  </p:txBody>
                </p:sp>
              </p:grpSp>
              <p:pic>
                <p:nvPicPr>
                  <p:cNvPr id="272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73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1" name="Group 250"/>
                <p:cNvGrpSpPr>
                  <a:grpSpLocks/>
                </p:cNvGrpSpPr>
                <p:nvPr/>
              </p:nvGrpSpPr>
              <p:grpSpPr bwMode="auto">
                <a:xfrm>
                  <a:off x="1297579" y="2363588"/>
                  <a:ext cx="733373" cy="474623"/>
                  <a:chOff x="4299869" y="1700808"/>
                  <a:chExt cx="1280242" cy="580256"/>
                </a:xfrm>
              </p:grpSpPr>
              <p:grpSp>
                <p:nvGrpSpPr>
                  <p:cNvPr id="26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69" name="Rounded Rectangle 268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70" name="Rounded Rectangle 269"/>
                    <p:cNvSpPr/>
                    <p:nvPr/>
                  </p:nvSpPr>
                  <p:spPr>
                    <a:xfrm>
                      <a:off x="3977353" y="1740527"/>
                      <a:ext cx="1549333" cy="252325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Compile </a:t>
                      </a:r>
                      <a:r>
                        <a:rPr lang="en-GB" sz="600" dirty="0" smtClean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br>
                        <a:rPr lang="en-GB" sz="600" dirty="0" smtClean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GB" sz="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&amp; </a:t>
                      </a: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Package</a:t>
                      </a:r>
                    </a:p>
                  </p:txBody>
                </p:sp>
              </p:grpSp>
              <p:pic>
                <p:nvPicPr>
                  <p:cNvPr id="267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58396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8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58396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2" name="Group 251"/>
                <p:cNvGrpSpPr>
                  <a:grpSpLocks/>
                </p:cNvGrpSpPr>
                <p:nvPr/>
              </p:nvGrpSpPr>
              <p:grpSpPr bwMode="auto">
                <a:xfrm>
                  <a:off x="1297579" y="2969804"/>
                  <a:ext cx="733373" cy="476101"/>
                  <a:chOff x="4299869" y="1700808"/>
                  <a:chExt cx="1280242" cy="580256"/>
                </a:xfrm>
              </p:grpSpPr>
              <p:grpSp>
                <p:nvGrpSpPr>
                  <p:cNvPr id="261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64" name="Rounded Rectangle 263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65" name="Rounded Rectangle 264"/>
                    <p:cNvSpPr/>
                    <p:nvPr/>
                  </p:nvSpPr>
                  <p:spPr>
                    <a:xfrm>
                      <a:off x="3977353" y="1740403"/>
                      <a:ext cx="1549333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Sonar Code Analysis</a:t>
                      </a:r>
                    </a:p>
                  </p:txBody>
                </p:sp>
              </p:grpSp>
              <p:pic>
                <p:nvPicPr>
                  <p:cNvPr id="262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3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3" name="Group 252"/>
                <p:cNvGrpSpPr>
                  <a:grpSpLocks/>
                </p:cNvGrpSpPr>
                <p:nvPr/>
              </p:nvGrpSpPr>
              <p:grpSpPr bwMode="auto">
                <a:xfrm>
                  <a:off x="1296101" y="3576019"/>
                  <a:ext cx="734851" cy="476101"/>
                  <a:chOff x="4299869" y="1700808"/>
                  <a:chExt cx="1280242" cy="580256"/>
                </a:xfrm>
              </p:grpSpPr>
              <p:grpSp>
                <p:nvGrpSpPr>
                  <p:cNvPr id="256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4299869" y="1700808"/>
                    <a:ext cx="1280242" cy="580256"/>
                    <a:chOff x="3923928" y="1700808"/>
                    <a:chExt cx="1656184" cy="749967"/>
                  </a:xfrm>
                </p:grpSpPr>
                <p:sp>
                  <p:nvSpPr>
                    <p:cNvPr id="259" name="Rounded Rectangle 258"/>
                    <p:cNvSpPr/>
                    <p:nvPr/>
                  </p:nvSpPr>
                  <p:spPr>
                    <a:xfrm>
                      <a:off x="3923928" y="1700808"/>
                      <a:ext cx="1656184" cy="749967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endParaRPr lang="en-GB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60" name="Rounded Rectangle 259"/>
                    <p:cNvSpPr/>
                    <p:nvPr/>
                  </p:nvSpPr>
                  <p:spPr>
                    <a:xfrm>
                      <a:off x="3977246" y="1740403"/>
                      <a:ext cx="1549548" cy="253870"/>
                    </a:xfrm>
                    <a:prstGeom prst="roundRect">
                      <a:avLst>
                        <a:gd name="adj" fmla="val 5869"/>
                      </a:avLst>
                    </a:prstGeom>
                    <a:solidFill>
                      <a:schemeClr val="bg1">
                        <a:alpha val="6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46800" rIns="0" anchor="ctr"/>
                    <a:lstStyle/>
                    <a:p>
                      <a:pPr algn="ctr">
                        <a:lnSpc>
                          <a:spcPct val="90000"/>
                        </a:lnSpc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  <a:latin typeface="+mj-lt"/>
                        </a:rPr>
                        <a:t>Run Unit Tests</a:t>
                      </a:r>
                    </a:p>
                  </p:txBody>
                </p:sp>
              </p:grpSp>
              <p:pic>
                <p:nvPicPr>
                  <p:cNvPr id="257" name="Picture 2" descr="consol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" name="Picture 4" descr="trigge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889" y="2060848"/>
                    <a:ext cx="152401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54" name="Rounded Rectangle 253"/>
                <p:cNvSpPr/>
                <p:nvPr/>
              </p:nvSpPr>
              <p:spPr bwMode="auto">
                <a:xfrm>
                  <a:off x="465142" y="2969804"/>
                  <a:ext cx="718587" cy="476101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endParaRPr lang="en-GB" sz="5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GB" sz="550" dirty="0">
                      <a:solidFill>
                        <a:schemeClr val="tx1"/>
                      </a:solidFill>
                      <a:latin typeface="+mj-lt"/>
                    </a:rPr>
                    <a:t>Committer: jdoe</a:t>
                  </a:r>
                  <a:br>
                    <a:rPr lang="en-GB" sz="55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GB" sz="550" dirty="0">
                      <a:solidFill>
                        <a:schemeClr val="tx1"/>
                      </a:solidFill>
                      <a:latin typeface="+mj-lt"/>
                    </a:rPr>
                    <a:t>Story:25</a:t>
                  </a: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 bwMode="auto">
                <a:xfrm>
                  <a:off x="488799" y="2995066"/>
                  <a:ext cx="671273" cy="161292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GB" sz="600" dirty="0">
                      <a:solidFill>
                        <a:schemeClr val="tx1"/>
                      </a:solidFill>
                      <a:latin typeface="+mj-lt"/>
                    </a:rPr>
                    <a:t>Commit ID: 113</a:t>
                  </a:r>
                </a:p>
              </p:txBody>
            </p:sp>
          </p:grpSp>
          <p:pic>
            <p:nvPicPr>
              <p:cNvPr id="238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164" y="3268174"/>
                <a:ext cx="87301" cy="125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9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089" y="3268174"/>
                <a:ext cx="87301" cy="125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650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 lot!</a:t>
            </a:r>
            <a:endParaRPr lang="en-GB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Cost of not Failing (aka Learning) Fast</a:t>
            </a:r>
            <a:endParaRPr lang="en-GB" altLang="en-US" dirty="0"/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Page </a:t>
            </a:r>
            <a:fld id="{118706CE-C4CF-4422-AA09-30EBACBA8DBA}" type="slidenum">
              <a:rPr lang="en-US" altLang="en-US" smtClean="0">
                <a:solidFill>
                  <a:srgbClr val="FFFFFF"/>
                </a:solidFill>
              </a:rPr>
              <a:pPr/>
              <a:t>14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augmentum.com/wp-content/uploads/2010/01/cost_of_bugs_in_release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8" y="1644485"/>
            <a:ext cx="4031760" cy="302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automatedtester.co.uk/externals/cost_of_finding_a_bug_at_different_testing_st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21" y="1713786"/>
            <a:ext cx="4118076" cy="29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5613" y="4832363"/>
            <a:ext cx="4264705" cy="24622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GB" sz="1000" dirty="0">
                <a:solidFill>
                  <a:srgbClr val="000000"/>
                </a:solidFill>
                <a:hlinkClick r:id="rId5"/>
              </a:rPr>
              <a:t>http://</a:t>
            </a:r>
            <a:r>
              <a:rPr lang="en-GB" sz="1000" dirty="0" smtClean="0">
                <a:solidFill>
                  <a:srgbClr val="000000"/>
                </a:solidFill>
                <a:hlinkClick r:id="rId5"/>
              </a:rPr>
              <a:t>www.augmentum.com/what-we-do/our-services/software-qa-test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2102" y="4832363"/>
            <a:ext cx="4109473" cy="24622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GB" sz="1000" dirty="0">
                <a:solidFill>
                  <a:srgbClr val="000000"/>
                </a:solidFill>
                <a:hlinkClick r:id="rId6"/>
              </a:rPr>
              <a:t>http://</a:t>
            </a:r>
            <a:r>
              <a:rPr lang="en-GB" sz="1000" dirty="0" smtClean="0">
                <a:solidFill>
                  <a:srgbClr val="000000"/>
                </a:solidFill>
                <a:hlinkClick r:id="rId6"/>
              </a:rPr>
              <a:t>www.theautomatedtester.co.uk/blog/2008.htm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6780" y="2062708"/>
            <a:ext cx="8194516" cy="1464617"/>
            <a:chOff x="179512" y="2506920"/>
            <a:chExt cx="8784975" cy="1570151"/>
          </a:xfrm>
        </p:grpSpPr>
        <p:sp>
          <p:nvSpPr>
            <p:cNvPr id="7" name="Rectangle 6"/>
            <p:cNvSpPr/>
            <p:nvPr/>
          </p:nvSpPr>
          <p:spPr>
            <a:xfrm>
              <a:off x="179512" y="3212976"/>
              <a:ext cx="3600400" cy="216024"/>
            </a:xfrm>
            <a:prstGeom prst="rect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25132" y="2506920"/>
              <a:ext cx="4039355" cy="1570151"/>
            </a:xfrm>
            <a:prstGeom prst="rect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7181744" y="0"/>
            <a:ext cx="1828005" cy="182800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Note from Module 4 - Keep image for now – </a:t>
            </a:r>
            <a:br>
              <a:rPr lang="en-AU" sz="1400" dirty="0" smtClean="0"/>
            </a:br>
            <a:r>
              <a:rPr lang="en-AU" sz="1400" dirty="0" smtClean="0"/>
              <a:t>I don’t know if we’re keeping or replacing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6955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2462216" y="2690956"/>
            <a:ext cx="297791" cy="557984"/>
            <a:chOff x="6268014" y="2218630"/>
            <a:chExt cx="1324460" cy="1464506"/>
          </a:xfrm>
        </p:grpSpPr>
        <p:cxnSp>
          <p:nvCxnSpPr>
            <p:cNvPr id="226" name="Straight Arrow Connector 225"/>
            <p:cNvCxnSpPr/>
            <p:nvPr/>
          </p:nvCxnSpPr>
          <p:spPr>
            <a:xfrm flipV="1">
              <a:off x="6272777" y="2218630"/>
              <a:ext cx="0" cy="818506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6268014" y="3037136"/>
              <a:ext cx="1324460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586255" y="3037136"/>
              <a:ext cx="0" cy="64600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non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691320" y="2690954"/>
            <a:ext cx="1828765" cy="992181"/>
            <a:chOff x="6268014" y="1079020"/>
            <a:chExt cx="1324460" cy="2604116"/>
          </a:xfrm>
        </p:grpSpPr>
        <p:cxnSp>
          <p:nvCxnSpPr>
            <p:cNvPr id="214" name="Straight Arrow Connector 213"/>
            <p:cNvCxnSpPr/>
            <p:nvPr/>
          </p:nvCxnSpPr>
          <p:spPr>
            <a:xfrm flipV="1">
              <a:off x="6272776" y="1079020"/>
              <a:ext cx="0" cy="1958116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68014" y="3037136"/>
              <a:ext cx="1324460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7586255" y="3037136"/>
              <a:ext cx="0" cy="64600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non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ectangle 19"/>
          <p:cNvSpPr>
            <a:spLocks noChangeArrowheads="1"/>
          </p:cNvSpPr>
          <p:nvPr/>
        </p:nvSpPr>
        <p:spPr bwMode="auto">
          <a:xfrm>
            <a:off x="6787968" y="2100091"/>
            <a:ext cx="1022532" cy="531886"/>
          </a:xfrm>
          <a:prstGeom prst="rect">
            <a:avLst/>
          </a:prstGeom>
          <a:solidFill>
            <a:schemeClr val="accent5"/>
          </a:solidFill>
          <a:ln w="3175" cap="rnd">
            <a:noFill/>
            <a:round/>
            <a:headEnd/>
            <a:tailEnd/>
          </a:ln>
          <a:extLst/>
        </p:spPr>
        <p:txBody>
          <a:bodyPr lIns="0" tIns="0" rIns="0" bIns="0" anchor="ctr" anchorCtr="0"/>
          <a:lstStyle/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User</a:t>
            </a:r>
            <a:br>
              <a:rPr lang="en-GB" altLang="en-US" sz="1100" dirty="0">
                <a:solidFill>
                  <a:srgbClr val="FFFFFF"/>
                </a:solidFill>
              </a:rPr>
            </a:br>
            <a:r>
              <a:rPr lang="en-GB" altLang="en-US" sz="1100" dirty="0">
                <a:solidFill>
                  <a:srgbClr val="FFFFFF"/>
                </a:solidFill>
              </a:rPr>
              <a:t>Acceptance</a:t>
            </a:r>
            <a:br>
              <a:rPr lang="en-GB" altLang="en-US" sz="1100" dirty="0">
                <a:solidFill>
                  <a:srgbClr val="FFFFFF"/>
                </a:solidFill>
              </a:rPr>
            </a:br>
            <a:r>
              <a:rPr lang="en-GB" altLang="en-US" sz="1100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203" name="Rectangle 19"/>
          <p:cNvSpPr>
            <a:spLocks noChangeArrowheads="1"/>
          </p:cNvSpPr>
          <p:nvPr/>
        </p:nvSpPr>
        <p:spPr bwMode="auto">
          <a:xfrm>
            <a:off x="5520123" y="2100091"/>
            <a:ext cx="1022532" cy="531886"/>
          </a:xfrm>
          <a:prstGeom prst="rect">
            <a:avLst/>
          </a:prstGeom>
          <a:solidFill>
            <a:schemeClr val="accent5"/>
          </a:solidFill>
          <a:ln w="3175" cap="rnd">
            <a:noFill/>
            <a:round/>
            <a:headEnd/>
            <a:tailEnd/>
          </a:ln>
          <a:extLst/>
        </p:spPr>
        <p:txBody>
          <a:bodyPr lIns="0" tIns="0" rIns="0" bIns="0" anchor="ctr" anchorCtr="0"/>
          <a:lstStyle/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Business</a:t>
            </a:r>
            <a:br>
              <a:rPr lang="en-GB" altLang="en-US" sz="1100" dirty="0">
                <a:solidFill>
                  <a:srgbClr val="FFFFFF"/>
                </a:solidFill>
              </a:rPr>
            </a:br>
            <a:r>
              <a:rPr lang="en-GB" altLang="en-US" sz="1100" dirty="0">
                <a:solidFill>
                  <a:srgbClr val="FFFFFF"/>
                </a:solidFill>
              </a:rPr>
              <a:t>Process </a:t>
            </a:r>
          </a:p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202" name="Rectangle 19"/>
          <p:cNvSpPr>
            <a:spLocks noChangeArrowheads="1"/>
          </p:cNvSpPr>
          <p:nvPr/>
        </p:nvSpPr>
        <p:spPr bwMode="auto">
          <a:xfrm>
            <a:off x="4252280" y="2100091"/>
            <a:ext cx="1022532" cy="531886"/>
          </a:xfrm>
          <a:prstGeom prst="rect">
            <a:avLst/>
          </a:prstGeom>
          <a:solidFill>
            <a:schemeClr val="accent5"/>
          </a:solidFill>
          <a:ln w="3175" cap="rnd">
            <a:noFill/>
            <a:round/>
            <a:headEnd/>
            <a:tailEnd/>
          </a:ln>
          <a:extLst/>
        </p:spPr>
        <p:txBody>
          <a:bodyPr lIns="0" tIns="0" rIns="0" bIns="0" anchor="ctr" anchorCtr="0"/>
          <a:lstStyle/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Assembly</a:t>
            </a:r>
            <a:br>
              <a:rPr lang="en-GB" altLang="en-US" sz="1100" dirty="0">
                <a:solidFill>
                  <a:srgbClr val="FFFFFF"/>
                </a:solidFill>
              </a:rPr>
            </a:br>
            <a:r>
              <a:rPr lang="en-GB" altLang="en-US" sz="1100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201" name="Rectangle 19"/>
          <p:cNvSpPr>
            <a:spLocks noChangeArrowheads="1"/>
          </p:cNvSpPr>
          <p:nvPr/>
        </p:nvSpPr>
        <p:spPr bwMode="auto">
          <a:xfrm>
            <a:off x="2984437" y="2100091"/>
            <a:ext cx="1022532" cy="531886"/>
          </a:xfrm>
          <a:prstGeom prst="rect">
            <a:avLst/>
          </a:prstGeom>
          <a:solidFill>
            <a:schemeClr val="accent5"/>
          </a:solidFill>
          <a:ln w="3175" cap="rnd">
            <a:noFill/>
            <a:round/>
            <a:headEnd/>
            <a:tailEnd/>
          </a:ln>
          <a:extLst/>
        </p:spPr>
        <p:txBody>
          <a:bodyPr lIns="0" tIns="0" rIns="0" bIns="0" anchor="ctr" anchorCtr="0"/>
          <a:lstStyle/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Link Test</a:t>
            </a:r>
          </a:p>
        </p:txBody>
      </p:sp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1716594" y="2100091"/>
            <a:ext cx="1022532" cy="531886"/>
          </a:xfrm>
          <a:prstGeom prst="rect">
            <a:avLst/>
          </a:prstGeom>
          <a:solidFill>
            <a:schemeClr val="accent5"/>
          </a:solidFill>
          <a:ln w="3175" cap="rnd">
            <a:noFill/>
            <a:round/>
            <a:headEnd/>
            <a:tailEnd/>
          </a:ln>
          <a:extLst/>
        </p:spPr>
        <p:txBody>
          <a:bodyPr lIns="0" tIns="0" rIns="0" bIns="0" anchor="ctr" anchorCtr="0"/>
          <a:lstStyle/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Develop</a:t>
            </a:r>
            <a:br>
              <a:rPr lang="en-GB" altLang="en-US" sz="1100" dirty="0">
                <a:solidFill>
                  <a:srgbClr val="FFFFFF"/>
                </a:solidFill>
              </a:rPr>
            </a:br>
            <a:r>
              <a:rPr lang="en-GB" altLang="en-US" sz="1100" dirty="0">
                <a:solidFill>
                  <a:srgbClr val="FFFFFF"/>
                </a:solidFill>
              </a:rPr>
              <a:t>Unit Test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5614" y="1993737"/>
            <a:ext cx="8240394" cy="4037830"/>
            <a:chOff x="670489" y="2049165"/>
            <a:chExt cx="7957114" cy="4037830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670489" y="2049165"/>
              <a:ext cx="3955538" cy="4037830"/>
            </a:xfrm>
            <a:prstGeom prst="line">
              <a:avLst/>
            </a:prstGeom>
            <a:ln w="12700">
              <a:solidFill>
                <a:schemeClr val="accent3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4617074" y="2049165"/>
              <a:ext cx="4010529" cy="4037830"/>
            </a:xfrm>
            <a:prstGeom prst="line">
              <a:avLst/>
            </a:prstGeom>
            <a:ln w="12700">
              <a:solidFill>
                <a:schemeClr val="accent3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Does drawing it like this make us feel better?</a:t>
            </a:r>
            <a:endParaRPr lang="en-GB" dirty="0" smtClean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about LEAN?	</a:t>
            </a:r>
            <a:endParaRPr lang="en-GB" alt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Page </a:t>
            </a:r>
            <a:fld id="{118706CE-C4CF-4422-AA09-30EBACBA8DBA}" type="slidenum">
              <a:rPr lang="en-US" altLang="en-US" smtClean="0">
                <a:solidFill>
                  <a:srgbClr val="FFFFFF"/>
                </a:solidFill>
              </a:rPr>
              <a:pPr/>
              <a:t>15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5614" y="1636571"/>
            <a:ext cx="7487883" cy="362421"/>
            <a:chOff x="748658" y="1556792"/>
            <a:chExt cx="7194839" cy="362421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 flipV="1">
              <a:off x="1253232" y="1556792"/>
              <a:ext cx="6690265" cy="360040"/>
            </a:xfrm>
            <a:prstGeom prst="line">
              <a:avLst/>
            </a:prstGeom>
            <a:ln w="12700">
              <a:solidFill>
                <a:schemeClr val="accent3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48658" y="1703189"/>
              <a:ext cx="511717" cy="216024"/>
            </a:xfrm>
            <a:prstGeom prst="line">
              <a:avLst/>
            </a:prstGeom>
            <a:ln w="12700">
              <a:solidFill>
                <a:schemeClr val="accent3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8176" name="Freeform 32"/>
          <p:cNvSpPr>
            <a:spLocks/>
          </p:cNvSpPr>
          <p:nvPr/>
        </p:nvSpPr>
        <p:spPr bwMode="auto">
          <a:xfrm>
            <a:off x="6450213" y="2690954"/>
            <a:ext cx="386376" cy="204788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rgbClr val="CC99FF"/>
          </a:solidFill>
          <a:ln w="317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18192" name="Rectangle 48"/>
          <p:cNvSpPr>
            <a:spLocks noChangeArrowheads="1"/>
          </p:cNvSpPr>
          <p:nvPr/>
        </p:nvSpPr>
        <p:spPr bwMode="auto">
          <a:xfrm>
            <a:off x="481925" y="2258906"/>
            <a:ext cx="973746" cy="1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80000"/>
              </a:lnSpc>
            </a:pPr>
            <a:endParaRPr lang="en-GB" altLang="en-US" sz="1100" dirty="0">
              <a:solidFill>
                <a:srgbClr val="000000"/>
              </a:solidFill>
            </a:endParaRPr>
          </a:p>
        </p:txBody>
      </p:sp>
      <p:sp>
        <p:nvSpPr>
          <p:cNvPr id="94" name="Freeform 32"/>
          <p:cNvSpPr>
            <a:spLocks/>
          </p:cNvSpPr>
          <p:nvPr/>
        </p:nvSpPr>
        <p:spPr bwMode="auto">
          <a:xfrm>
            <a:off x="5179971" y="2690954"/>
            <a:ext cx="386376" cy="204788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rgbClr val="CC99FF"/>
          </a:solidFill>
          <a:ln w="317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5" name="Freeform 32"/>
          <p:cNvSpPr>
            <a:spLocks/>
          </p:cNvSpPr>
          <p:nvPr/>
        </p:nvSpPr>
        <p:spPr bwMode="auto">
          <a:xfrm>
            <a:off x="3863756" y="2690954"/>
            <a:ext cx="386376" cy="204788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rgbClr val="CC99FF"/>
          </a:solidFill>
          <a:ln w="317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6" name="Freeform 32"/>
          <p:cNvSpPr>
            <a:spLocks/>
          </p:cNvSpPr>
          <p:nvPr/>
        </p:nvSpPr>
        <p:spPr bwMode="auto">
          <a:xfrm>
            <a:off x="2562287" y="2690954"/>
            <a:ext cx="386376" cy="204788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rgbClr val="CC99FF"/>
          </a:solidFill>
          <a:ln w="317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8" name="Freeform 32"/>
          <p:cNvSpPr>
            <a:spLocks/>
          </p:cNvSpPr>
          <p:nvPr/>
        </p:nvSpPr>
        <p:spPr bwMode="auto">
          <a:xfrm>
            <a:off x="1401093" y="2690954"/>
            <a:ext cx="386376" cy="204788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rgbClr val="CC99FF"/>
          </a:solidFill>
          <a:ln w="317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72870" y="2690956"/>
            <a:ext cx="0" cy="992179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51464"/>
              </p:ext>
            </p:extLst>
          </p:nvPr>
        </p:nvGraphicFramePr>
        <p:xfrm>
          <a:off x="455612" y="5388575"/>
          <a:ext cx="8231189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725"/>
                <a:gridCol w="217560"/>
                <a:gridCol w="1015277"/>
                <a:gridCol w="217560"/>
                <a:gridCol w="1015277"/>
                <a:gridCol w="217560"/>
                <a:gridCol w="1015277"/>
                <a:gridCol w="290080"/>
                <a:gridCol w="1015277"/>
                <a:gridCol w="290080"/>
                <a:gridCol w="1004593"/>
                <a:gridCol w="229755"/>
                <a:gridCol w="651168"/>
              </a:tblGrid>
              <a:tr h="6480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886148" y="3102531"/>
            <a:ext cx="6809860" cy="2126523"/>
            <a:chOff x="1886148" y="3303715"/>
            <a:chExt cx="6809860" cy="1732706"/>
          </a:xfrm>
        </p:grpSpPr>
        <p:grpSp>
          <p:nvGrpSpPr>
            <p:cNvPr id="100" name="Group 99"/>
            <p:cNvGrpSpPr>
              <a:grpSpLocks/>
            </p:cNvGrpSpPr>
            <p:nvPr/>
          </p:nvGrpSpPr>
          <p:grpSpPr bwMode="auto">
            <a:xfrm>
              <a:off x="2576204" y="3303715"/>
              <a:ext cx="607936" cy="357915"/>
              <a:chOff x="4299869" y="1700808"/>
              <a:chExt cx="1280242" cy="580256"/>
            </a:xfrm>
          </p:grpSpPr>
          <p:grpSp>
            <p:nvGrpSpPr>
              <p:cNvPr id="101" name="Group 8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3977353" y="1740527"/>
                  <a:ext cx="1549333" cy="252325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Compile &amp; Package</a:t>
                  </a:r>
                </a:p>
              </p:txBody>
            </p:sp>
          </p:grpSp>
          <p:pic>
            <p:nvPicPr>
              <p:cNvPr id="10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58396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58396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6" name="Group 105"/>
            <p:cNvGrpSpPr>
              <a:grpSpLocks/>
            </p:cNvGrpSpPr>
            <p:nvPr/>
          </p:nvGrpSpPr>
          <p:grpSpPr bwMode="auto">
            <a:xfrm>
              <a:off x="2576204" y="3760864"/>
              <a:ext cx="607936" cy="359029"/>
              <a:chOff x="4299869" y="1700808"/>
              <a:chExt cx="1280242" cy="580256"/>
            </a:xfrm>
          </p:grpSpPr>
          <p:grpSp>
            <p:nvGrpSpPr>
              <p:cNvPr id="107" name="Group 8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3977353" y="1740403"/>
                  <a:ext cx="1549333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lnSpc>
                      <a:spcPct val="75000"/>
                    </a:lnSpc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Sonar Code Analysis</a:t>
                  </a:r>
                </a:p>
              </p:txBody>
            </p:sp>
          </p:grpSp>
          <p:pic>
            <p:nvPicPr>
              <p:cNvPr id="108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574978" y="4218013"/>
              <a:ext cx="609161" cy="359029"/>
              <a:chOff x="4299869" y="1700808"/>
              <a:chExt cx="1280242" cy="580256"/>
            </a:xfrm>
          </p:grpSpPr>
          <p:grpSp>
            <p:nvGrpSpPr>
              <p:cNvPr id="115" name="Group 7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Run Unit Tests</a:t>
                  </a:r>
                </a:p>
              </p:txBody>
            </p:sp>
          </p:grpSp>
          <p:pic>
            <p:nvPicPr>
              <p:cNvPr id="116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3266260" y="3763094"/>
              <a:ext cx="609161" cy="359029"/>
              <a:chOff x="4299869" y="1700808"/>
              <a:chExt cx="1280242" cy="580256"/>
            </a:xfrm>
          </p:grpSpPr>
          <p:grpSp>
            <p:nvGrpSpPr>
              <p:cNvPr id="121" name="Group 7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Create ST env</a:t>
                  </a:r>
                </a:p>
              </p:txBody>
            </p:sp>
          </p:grpSp>
          <p:pic>
            <p:nvPicPr>
              <p:cNvPr id="12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6" name="Group 125"/>
            <p:cNvGrpSpPr>
              <a:grpSpLocks/>
            </p:cNvGrpSpPr>
            <p:nvPr/>
          </p:nvGrpSpPr>
          <p:grpSpPr bwMode="auto">
            <a:xfrm>
              <a:off x="3957542" y="3763094"/>
              <a:ext cx="607936" cy="359029"/>
              <a:chOff x="4299869" y="1700808"/>
              <a:chExt cx="1280242" cy="580256"/>
            </a:xfrm>
          </p:grpSpPr>
          <p:grpSp>
            <p:nvGrpSpPr>
              <p:cNvPr id="127" name="Group 6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977353" y="1740403"/>
                  <a:ext cx="1549333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Deploy Code</a:t>
                  </a:r>
                </a:p>
              </p:txBody>
            </p:sp>
          </p:grpSp>
          <p:pic>
            <p:nvPicPr>
              <p:cNvPr id="128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2" name="Group 131"/>
            <p:cNvGrpSpPr>
              <a:grpSpLocks/>
            </p:cNvGrpSpPr>
            <p:nvPr/>
          </p:nvGrpSpPr>
          <p:grpSpPr bwMode="auto">
            <a:xfrm>
              <a:off x="6028935" y="3763094"/>
              <a:ext cx="609161" cy="359029"/>
              <a:chOff x="4299869" y="1700808"/>
              <a:chExt cx="1280242" cy="580256"/>
            </a:xfrm>
          </p:grpSpPr>
          <p:grpSp>
            <p:nvGrpSpPr>
              <p:cNvPr id="133" name="Group 5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Create </a:t>
                  </a:r>
                  <a:r>
                    <a:rPr lang="en-GB" sz="600" dirty="0" smtClean="0">
                      <a:solidFill>
                        <a:srgbClr val="000000"/>
                      </a:solidFill>
                    </a:rPr>
                    <a:t/>
                  </a:r>
                  <a:br>
                    <a:rPr lang="en-GB" sz="600" dirty="0" smtClean="0">
                      <a:solidFill>
                        <a:srgbClr val="000000"/>
                      </a:solidFill>
                    </a:rPr>
                  </a:br>
                  <a:r>
                    <a:rPr lang="en-GB" sz="600" dirty="0" smtClean="0">
                      <a:solidFill>
                        <a:srgbClr val="000000"/>
                      </a:solidFill>
                    </a:rPr>
                    <a:t>clustered </a:t>
                  </a:r>
                  <a:r>
                    <a:rPr lang="en-GB" sz="600" dirty="0">
                      <a:solidFill>
                        <a:srgbClr val="000000"/>
                      </a:solidFill>
                    </a:rPr>
                    <a:t>env</a:t>
                  </a:r>
                </a:p>
              </p:txBody>
            </p:sp>
          </p:grpSp>
          <p:pic>
            <p:nvPicPr>
              <p:cNvPr id="134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137"/>
            <p:cNvGrpSpPr>
              <a:grpSpLocks/>
            </p:cNvGrpSpPr>
            <p:nvPr/>
          </p:nvGrpSpPr>
          <p:grpSpPr bwMode="auto">
            <a:xfrm>
              <a:off x="6041192" y="4218013"/>
              <a:ext cx="609161" cy="359029"/>
              <a:chOff x="4299869" y="1700808"/>
              <a:chExt cx="1280242" cy="580256"/>
            </a:xfrm>
          </p:grpSpPr>
          <p:grpSp>
            <p:nvGrpSpPr>
              <p:cNvPr id="139" name="Group 4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Tear down </a:t>
                  </a:r>
                  <a:r>
                    <a:rPr lang="en-GB" sz="600" dirty="0" smtClean="0">
                      <a:solidFill>
                        <a:srgbClr val="000000"/>
                      </a:solidFill>
                    </a:rPr>
                    <a:t/>
                  </a:r>
                  <a:br>
                    <a:rPr lang="en-GB" sz="600" dirty="0" smtClean="0">
                      <a:solidFill>
                        <a:srgbClr val="000000"/>
                      </a:solidFill>
                    </a:rPr>
                  </a:br>
                  <a:r>
                    <a:rPr lang="en-GB" sz="600" dirty="0" smtClean="0">
                      <a:solidFill>
                        <a:srgbClr val="000000"/>
                      </a:solidFill>
                    </a:rPr>
                    <a:t>ST </a:t>
                  </a:r>
                  <a:r>
                    <a:rPr lang="en-GB" sz="600" dirty="0">
                      <a:solidFill>
                        <a:srgbClr val="000000"/>
                      </a:solidFill>
                    </a:rPr>
                    <a:t>env</a:t>
                  </a:r>
                </a:p>
              </p:txBody>
            </p:sp>
          </p:grpSp>
          <p:pic>
            <p:nvPicPr>
              <p:cNvPr id="140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4" name="Group 143"/>
            <p:cNvGrpSpPr>
              <a:grpSpLocks/>
            </p:cNvGrpSpPr>
            <p:nvPr/>
          </p:nvGrpSpPr>
          <p:grpSpPr bwMode="auto">
            <a:xfrm>
              <a:off x="6720217" y="3763094"/>
              <a:ext cx="607936" cy="359029"/>
              <a:chOff x="4299869" y="1700808"/>
              <a:chExt cx="1280242" cy="580256"/>
            </a:xfrm>
          </p:grpSpPr>
          <p:grpSp>
            <p:nvGrpSpPr>
              <p:cNvPr id="145" name="Group 4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977353" y="1740403"/>
                  <a:ext cx="1549333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Deploy Code</a:t>
                  </a:r>
                </a:p>
              </p:txBody>
            </p:sp>
          </p:grpSp>
          <p:pic>
            <p:nvPicPr>
              <p:cNvPr id="146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0" name="Group 149"/>
            <p:cNvGrpSpPr>
              <a:grpSpLocks/>
            </p:cNvGrpSpPr>
            <p:nvPr/>
          </p:nvGrpSpPr>
          <p:grpSpPr bwMode="auto">
            <a:xfrm>
              <a:off x="7410273" y="3763094"/>
              <a:ext cx="609162" cy="359029"/>
              <a:chOff x="4299869" y="1700808"/>
              <a:chExt cx="1280242" cy="580256"/>
            </a:xfrm>
          </p:grpSpPr>
          <p:grpSp>
            <p:nvGrpSpPr>
              <p:cNvPr id="151" name="Group 3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Run Perf Test</a:t>
                  </a:r>
                </a:p>
              </p:txBody>
            </p:sp>
          </p:grpSp>
          <p:pic>
            <p:nvPicPr>
              <p:cNvPr id="15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6" name="Group 155"/>
            <p:cNvGrpSpPr>
              <a:grpSpLocks/>
            </p:cNvGrpSpPr>
            <p:nvPr/>
          </p:nvGrpSpPr>
          <p:grpSpPr bwMode="auto">
            <a:xfrm>
              <a:off x="7410273" y="4220243"/>
              <a:ext cx="609162" cy="359029"/>
              <a:chOff x="4299869" y="1700808"/>
              <a:chExt cx="1280242" cy="580256"/>
            </a:xfrm>
          </p:grpSpPr>
          <p:grpSp>
            <p:nvGrpSpPr>
              <p:cNvPr id="157" name="Group 3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Run </a:t>
                  </a:r>
                  <a:r>
                    <a:rPr lang="en-GB" sz="600" dirty="0" smtClean="0">
                      <a:solidFill>
                        <a:srgbClr val="000000"/>
                      </a:solidFill>
                    </a:rPr>
                    <a:t/>
                  </a:r>
                  <a:br>
                    <a:rPr lang="en-GB" sz="600" dirty="0" smtClean="0">
                      <a:solidFill>
                        <a:srgbClr val="000000"/>
                      </a:solidFill>
                    </a:rPr>
                  </a:br>
                  <a:r>
                    <a:rPr lang="en-GB" sz="600" dirty="0" smtClean="0">
                      <a:solidFill>
                        <a:srgbClr val="000000"/>
                      </a:solidFill>
                    </a:rPr>
                    <a:t>Security </a:t>
                  </a:r>
                  <a:r>
                    <a:rPr lang="en-GB" sz="600" dirty="0">
                      <a:solidFill>
                        <a:srgbClr val="000000"/>
                      </a:solidFill>
                    </a:rPr>
                    <a:t>Test</a:t>
                  </a:r>
                </a:p>
              </p:txBody>
            </p:sp>
          </p:grpSp>
          <p:pic>
            <p:nvPicPr>
              <p:cNvPr id="158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9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2" name="Group 161"/>
            <p:cNvGrpSpPr>
              <a:grpSpLocks/>
            </p:cNvGrpSpPr>
            <p:nvPr/>
          </p:nvGrpSpPr>
          <p:grpSpPr bwMode="auto">
            <a:xfrm>
              <a:off x="7410273" y="4677392"/>
              <a:ext cx="609162" cy="359029"/>
              <a:chOff x="4299869" y="1700808"/>
              <a:chExt cx="1280242" cy="580256"/>
            </a:xfrm>
          </p:grpSpPr>
          <p:grpSp>
            <p:nvGrpSpPr>
              <p:cNvPr id="163" name="Group 2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66" name="Rounded Rectangle 165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Run Ops Test</a:t>
                  </a:r>
                </a:p>
              </p:txBody>
            </p:sp>
          </p:grpSp>
          <p:pic>
            <p:nvPicPr>
              <p:cNvPr id="164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5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8" name="Group 167"/>
            <p:cNvGrpSpPr>
              <a:grpSpLocks/>
            </p:cNvGrpSpPr>
            <p:nvPr/>
          </p:nvGrpSpPr>
          <p:grpSpPr bwMode="auto">
            <a:xfrm>
              <a:off x="8086846" y="4222473"/>
              <a:ext cx="609162" cy="359029"/>
              <a:chOff x="4299869" y="1700808"/>
              <a:chExt cx="1280242" cy="580256"/>
            </a:xfrm>
          </p:grpSpPr>
          <p:grpSp>
            <p:nvGrpSpPr>
              <p:cNvPr id="169" name="Group 2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72" name="Rounded Rectangle 171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3977246" y="1740403"/>
                  <a:ext cx="1549548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Prod deploy</a:t>
                  </a:r>
                </a:p>
              </p:txBody>
            </p:sp>
          </p:grpSp>
          <p:pic>
            <p:nvPicPr>
              <p:cNvPr id="170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1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4" name="Group 173"/>
            <p:cNvGrpSpPr>
              <a:grpSpLocks/>
            </p:cNvGrpSpPr>
            <p:nvPr/>
          </p:nvGrpSpPr>
          <p:grpSpPr bwMode="auto">
            <a:xfrm>
              <a:off x="1886148" y="3790969"/>
              <a:ext cx="595679" cy="273174"/>
              <a:chOff x="4479190" y="5553343"/>
              <a:chExt cx="1656184" cy="749967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4479190" y="5553343"/>
                <a:ext cx="1656184" cy="7499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91440" rIns="0" anchor="ctr"/>
              <a:lstStyle/>
              <a:p>
                <a:pPr algn="ctr">
                  <a:defRPr/>
                </a:pPr>
                <a:endParaRPr lang="en-GB" sz="400" dirty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GB" sz="500" dirty="0">
                    <a:solidFill>
                      <a:srgbClr val="000000"/>
                    </a:solidFill>
                  </a:rPr>
                  <a:t>Committer: jdoe</a:t>
                </a:r>
                <a:br>
                  <a:rPr lang="en-GB" sz="500" dirty="0">
                    <a:solidFill>
                      <a:srgbClr val="000000"/>
                    </a:solidFill>
                  </a:rPr>
                </a:br>
                <a:r>
                  <a:rPr lang="en-GB" sz="500" dirty="0">
                    <a:solidFill>
                      <a:srgbClr val="000000"/>
                    </a:solidFill>
                  </a:rPr>
                  <a:t>Story:25</a:t>
                </a: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4533715" y="5593136"/>
                <a:ext cx="1547135" cy="254072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600" dirty="0">
                    <a:solidFill>
                      <a:srgbClr val="000000"/>
                    </a:solidFill>
                  </a:rPr>
                  <a:t>Commit ID: 113</a:t>
                </a:r>
              </a:p>
            </p:txBody>
          </p:sp>
        </p:grpSp>
        <p:grpSp>
          <p:nvGrpSpPr>
            <p:cNvPr id="177" name="Group 176"/>
            <p:cNvGrpSpPr>
              <a:grpSpLocks/>
            </p:cNvGrpSpPr>
            <p:nvPr/>
          </p:nvGrpSpPr>
          <p:grpSpPr bwMode="auto">
            <a:xfrm>
              <a:off x="5338879" y="3763094"/>
              <a:ext cx="607936" cy="359029"/>
              <a:chOff x="4299869" y="1700808"/>
              <a:chExt cx="1280242" cy="580256"/>
            </a:xfrm>
          </p:grpSpPr>
          <p:grpSp>
            <p:nvGrpSpPr>
              <p:cNvPr id="178" name="Group 59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977353" y="1740403"/>
                  <a:ext cx="1549333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Run Test Harness</a:t>
                  </a:r>
                </a:p>
              </p:txBody>
            </p:sp>
          </p:grpSp>
          <p:pic>
            <p:nvPicPr>
              <p:cNvPr id="179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0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3" name="Group 182"/>
            <p:cNvGrpSpPr>
              <a:grpSpLocks/>
            </p:cNvGrpSpPr>
            <p:nvPr/>
          </p:nvGrpSpPr>
          <p:grpSpPr bwMode="auto">
            <a:xfrm>
              <a:off x="4623084" y="3763094"/>
              <a:ext cx="607936" cy="359029"/>
              <a:chOff x="4299869" y="1700808"/>
              <a:chExt cx="1280242" cy="580256"/>
            </a:xfrm>
          </p:grpSpPr>
          <p:grpSp>
            <p:nvGrpSpPr>
              <p:cNvPr id="184" name="Group 64"/>
              <p:cNvGrpSpPr>
                <a:grpSpLocks/>
              </p:cNvGrpSpPr>
              <p:nvPr/>
            </p:nvGrpSpPr>
            <p:grpSpPr bwMode="auto"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3977353" y="1740403"/>
                  <a:ext cx="1549333" cy="25387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600" dirty="0">
                      <a:solidFill>
                        <a:srgbClr val="000000"/>
                      </a:solidFill>
                    </a:rPr>
                    <a:t>Load Test Data</a:t>
                  </a:r>
                </a:p>
              </p:txBody>
            </p:sp>
          </p:grpSp>
          <p:pic>
            <p:nvPicPr>
              <p:cNvPr id="185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5" name="TextBox 24"/>
          <p:cNvSpPr txBox="1"/>
          <p:nvPr/>
        </p:nvSpPr>
        <p:spPr>
          <a:xfrm>
            <a:off x="3347634" y="4960843"/>
            <a:ext cx="24487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666666"/>
                </a:solidFill>
              </a:rPr>
              <a:t>Value Stream Mapping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751" y="5112340"/>
            <a:ext cx="1352550" cy="2334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>
                <a:solidFill>
                  <a:srgbClr val="666666"/>
                </a:solidFill>
              </a:rPr>
              <a:t>Processing time		</a:t>
            </a:r>
          </a:p>
          <a:p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8751" y="6107637"/>
            <a:ext cx="1352550" cy="2334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 smtClean="0">
                <a:solidFill>
                  <a:srgbClr val="666666"/>
                </a:solidFill>
              </a:rPr>
              <a:t>Waiting </a:t>
            </a:r>
            <a:r>
              <a:rPr lang="en-GB" sz="1400" dirty="0">
                <a:solidFill>
                  <a:srgbClr val="666666"/>
                </a:solidFill>
              </a:rPr>
              <a:t>time		</a:t>
            </a:r>
          </a:p>
          <a:p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448751" y="2100091"/>
            <a:ext cx="1022532" cy="531886"/>
          </a:xfrm>
          <a:prstGeom prst="rect">
            <a:avLst/>
          </a:prstGeom>
          <a:solidFill>
            <a:schemeClr val="accent5"/>
          </a:solidFill>
          <a:ln w="3175" cap="rnd">
            <a:noFill/>
            <a:round/>
            <a:headEnd/>
            <a:tailEnd/>
          </a:ln>
          <a:extLst/>
        </p:spPr>
        <p:txBody>
          <a:bodyPr lIns="0" tIns="0" rIns="0" bIns="0" anchor="ctr" anchorCtr="0"/>
          <a:lstStyle/>
          <a:p>
            <a:pPr algn="ctr" eaLnBrk="0" hangingPunct="0">
              <a:lnSpc>
                <a:spcPct val="90000"/>
              </a:lnSpc>
            </a:pPr>
            <a:r>
              <a:rPr lang="en-GB" altLang="en-US" sz="1100" dirty="0">
                <a:solidFill>
                  <a:srgbClr val="FFFFFF"/>
                </a:solidFill>
              </a:rPr>
              <a:t>(All “Design” Steps)</a:t>
            </a:r>
          </a:p>
        </p:txBody>
      </p:sp>
      <p:cxnSp>
        <p:nvCxnSpPr>
          <p:cNvPr id="205" name="Straight Arrow Connector 204"/>
          <p:cNvCxnSpPr/>
          <p:nvPr/>
        </p:nvCxnSpPr>
        <p:spPr>
          <a:xfrm flipV="1">
            <a:off x="7699710" y="2690954"/>
            <a:ext cx="0" cy="99218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8170" name="Group 518169"/>
          <p:cNvGrpSpPr/>
          <p:nvPr/>
        </p:nvGrpSpPr>
        <p:grpSpPr>
          <a:xfrm>
            <a:off x="6268014" y="2690954"/>
            <a:ext cx="1324460" cy="992182"/>
            <a:chOff x="6268014" y="2690954"/>
            <a:chExt cx="1324460" cy="992182"/>
          </a:xfrm>
        </p:grpSpPr>
        <p:cxnSp>
          <p:nvCxnSpPr>
            <p:cNvPr id="206" name="Straight Arrow Connector 205"/>
            <p:cNvCxnSpPr/>
            <p:nvPr/>
          </p:nvCxnSpPr>
          <p:spPr>
            <a:xfrm flipV="1">
              <a:off x="6272776" y="2690954"/>
              <a:ext cx="0" cy="34618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168" name="Straight Connector 518167"/>
            <p:cNvCxnSpPr/>
            <p:nvPr/>
          </p:nvCxnSpPr>
          <p:spPr>
            <a:xfrm>
              <a:off x="6268014" y="3037136"/>
              <a:ext cx="1324460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586255" y="3037136"/>
              <a:ext cx="0" cy="64600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non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5062042" y="2690956"/>
            <a:ext cx="1828765" cy="992180"/>
            <a:chOff x="6268014" y="2159258"/>
            <a:chExt cx="1324460" cy="1603634"/>
          </a:xfrm>
        </p:grpSpPr>
        <p:cxnSp>
          <p:nvCxnSpPr>
            <p:cNvPr id="210" name="Straight Arrow Connector 209"/>
            <p:cNvCxnSpPr/>
            <p:nvPr/>
          </p:nvCxnSpPr>
          <p:spPr>
            <a:xfrm flipV="1">
              <a:off x="6272776" y="2159258"/>
              <a:ext cx="0" cy="877878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268014" y="3037136"/>
              <a:ext cx="1324460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7589703" y="3037137"/>
              <a:ext cx="0" cy="725755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non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4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3325742" y="3095615"/>
            <a:ext cx="0" cy="3251326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Features through out the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1471085"/>
          </a:xfrm>
        </p:spPr>
        <p:txBody>
          <a:bodyPr/>
          <a:lstStyle/>
          <a:p>
            <a:pPr marL="180000" indent="-180000"/>
            <a:r>
              <a:rPr lang="en-GB" dirty="0" smtClean="0"/>
              <a:t>Immediately after code committed to SCM</a:t>
            </a:r>
          </a:p>
          <a:p>
            <a:pPr marL="180000" indent="-180000"/>
            <a:r>
              <a:rPr lang="en-GB" dirty="0" smtClean="0"/>
              <a:t>If the quality is insufficient, we want to fail as fast as possible </a:t>
            </a:r>
            <a:br>
              <a:rPr lang="en-GB" dirty="0" smtClean="0"/>
            </a:br>
            <a:r>
              <a:rPr lang="en-GB" dirty="0" smtClean="0"/>
              <a:t>(in a helpful meaningful way)</a:t>
            </a:r>
          </a:p>
          <a:p>
            <a:pPr marL="180000" indent="-180000"/>
            <a:r>
              <a:rPr lang="en-GB" dirty="0" smtClean="0"/>
              <a:t>Static: Before the deployment</a:t>
            </a:r>
          </a:p>
          <a:p>
            <a:pPr marL="180000" indent="-180000"/>
            <a:r>
              <a:rPr lang="en-GB" dirty="0" smtClean="0"/>
              <a:t>Dynamic: After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Quality Gates in the CI Pipeline</a:t>
            </a:r>
            <a:endParaRPr lang="en-GB" dirty="0"/>
          </a:p>
        </p:txBody>
      </p:sp>
      <p:sp>
        <p:nvSpPr>
          <p:cNvPr id="110" name="Footer Placeholder 10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Page </a:t>
            </a:r>
            <a:fld id="{118706CE-C4CF-4422-AA09-30EBACBA8DBA}" type="slidenum">
              <a:rPr lang="en-US" altLang="en-US" smtClean="0">
                <a:solidFill>
                  <a:srgbClr val="FFFFFF"/>
                </a:solidFill>
              </a:rPr>
              <a:pPr/>
              <a:t>16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9" name="Footer Placeholder 4"/>
          <p:cNvSpPr txBox="1">
            <a:spLocks/>
          </p:cNvSpPr>
          <p:nvPr/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55613" y="5132497"/>
            <a:ext cx="544512" cy="29430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sz="800" dirty="0">
                <a:solidFill>
                  <a:srgbClr val="666666"/>
                </a:solidFill>
              </a:rPr>
              <a:t>Parallel execution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473172" y="3561903"/>
            <a:ext cx="8232894" cy="2700129"/>
            <a:chOff x="473172" y="3561903"/>
            <a:chExt cx="8232894" cy="2700129"/>
          </a:xfrm>
        </p:grpSpPr>
        <p:grpSp>
          <p:nvGrpSpPr>
            <p:cNvPr id="361" name="Group 360"/>
            <p:cNvGrpSpPr/>
            <p:nvPr/>
          </p:nvGrpSpPr>
          <p:grpSpPr>
            <a:xfrm>
              <a:off x="1290543" y="3561903"/>
              <a:ext cx="737137" cy="1989864"/>
              <a:chOff x="1269486" y="2444749"/>
              <a:chExt cx="737137" cy="1989864"/>
            </a:xfrm>
          </p:grpSpPr>
          <p:grpSp>
            <p:nvGrpSpPr>
              <p:cNvPr id="414" name="Group 413"/>
              <p:cNvGrpSpPr/>
              <p:nvPr/>
            </p:nvGrpSpPr>
            <p:grpSpPr>
              <a:xfrm>
                <a:off x="1270968" y="2444749"/>
                <a:ext cx="735654" cy="559323"/>
                <a:chOff x="1270968" y="2444749"/>
                <a:chExt cx="735654" cy="559323"/>
              </a:xfrm>
            </p:grpSpPr>
            <p:sp>
              <p:nvSpPr>
                <p:cNvPr id="425" name="Rounded Rectangle 424"/>
                <p:cNvSpPr/>
                <p:nvPr/>
              </p:nvSpPr>
              <p:spPr bwMode="auto">
                <a:xfrm>
                  <a:off x="1270968" y="2444749"/>
                  <a:ext cx="735654" cy="55932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6" name="Rounded Rectangle 425"/>
                <p:cNvSpPr/>
                <p:nvPr/>
              </p:nvSpPr>
              <p:spPr bwMode="auto">
                <a:xfrm>
                  <a:off x="1294699" y="2474371"/>
                  <a:ext cx="688192" cy="250039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800" dirty="0">
                      <a:solidFill>
                        <a:srgbClr val="000000"/>
                      </a:solidFill>
                    </a:rPr>
                    <a:t>Compile &amp; Package</a:t>
                  </a:r>
                </a:p>
              </p:txBody>
            </p:sp>
            <p:pic>
              <p:nvPicPr>
                <p:cNvPr id="42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8359" y="2789437"/>
                  <a:ext cx="87573" cy="146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4675" y="2789437"/>
                  <a:ext cx="87573" cy="146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15" name="Group 414"/>
              <p:cNvGrpSpPr/>
              <p:nvPr/>
            </p:nvGrpSpPr>
            <p:grpSpPr>
              <a:xfrm>
                <a:off x="1270968" y="3158277"/>
                <a:ext cx="735654" cy="561065"/>
                <a:chOff x="1270968" y="3159149"/>
                <a:chExt cx="735654" cy="561065"/>
              </a:xfrm>
            </p:grpSpPr>
            <p:sp>
              <p:nvSpPr>
                <p:cNvPr id="421" name="Rounded Rectangle 420"/>
                <p:cNvSpPr/>
                <p:nvPr/>
              </p:nvSpPr>
              <p:spPr bwMode="auto">
                <a:xfrm>
                  <a:off x="1270968" y="3159149"/>
                  <a:ext cx="735654" cy="561065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2" name="Rounded Rectangle 421"/>
                <p:cNvSpPr/>
                <p:nvPr/>
              </p:nvSpPr>
              <p:spPr bwMode="auto">
                <a:xfrm>
                  <a:off x="1294699" y="3188771"/>
                  <a:ext cx="688192" cy="252354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800" dirty="0">
                      <a:solidFill>
                        <a:srgbClr val="000000"/>
                      </a:solidFill>
                    </a:rPr>
                    <a:t>Sonar Code Analysis</a:t>
                  </a:r>
                </a:p>
              </p:txBody>
            </p:sp>
            <p:pic>
              <p:nvPicPr>
                <p:cNvPr id="423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8359" y="3507281"/>
                  <a:ext cx="87573" cy="147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4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4675" y="3507281"/>
                  <a:ext cx="87573" cy="147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16" name="Group 415"/>
              <p:cNvGrpSpPr/>
              <p:nvPr/>
            </p:nvGrpSpPr>
            <p:grpSpPr>
              <a:xfrm>
                <a:off x="1269486" y="3873548"/>
                <a:ext cx="737137" cy="561065"/>
                <a:chOff x="1269486" y="3873548"/>
                <a:chExt cx="737137" cy="561065"/>
              </a:xfrm>
            </p:grpSpPr>
            <p:sp>
              <p:nvSpPr>
                <p:cNvPr id="417" name="Rounded Rectangle 416"/>
                <p:cNvSpPr/>
                <p:nvPr/>
              </p:nvSpPr>
              <p:spPr bwMode="auto">
                <a:xfrm>
                  <a:off x="1269486" y="3873548"/>
                  <a:ext cx="737137" cy="561065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8" name="Rounded Rectangle 417"/>
                <p:cNvSpPr/>
                <p:nvPr/>
              </p:nvSpPr>
              <p:spPr bwMode="auto">
                <a:xfrm>
                  <a:off x="1293217" y="3903170"/>
                  <a:ext cx="689675" cy="252354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800" dirty="0">
                      <a:solidFill>
                        <a:srgbClr val="000000"/>
                      </a:solidFill>
                    </a:rPr>
                    <a:t>Run Unit Tests</a:t>
                  </a:r>
                </a:p>
              </p:txBody>
            </p:sp>
            <p:pic>
              <p:nvPicPr>
                <p:cNvPr id="419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7859" y="4221680"/>
                  <a:ext cx="87749" cy="147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0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4430" y="4221680"/>
                  <a:ext cx="87749" cy="147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62" name="Group 361"/>
            <p:cNvGrpSpPr/>
            <p:nvPr/>
          </p:nvGrpSpPr>
          <p:grpSpPr>
            <a:xfrm>
              <a:off x="2124229" y="4279788"/>
              <a:ext cx="737137" cy="561065"/>
              <a:chOff x="2105996" y="3162634"/>
              <a:chExt cx="737137" cy="561065"/>
            </a:xfrm>
          </p:grpSpPr>
          <p:sp>
            <p:nvSpPr>
              <p:cNvPr id="410" name="Rounded Rectangle 409"/>
              <p:cNvSpPr/>
              <p:nvPr/>
            </p:nvSpPr>
            <p:spPr bwMode="auto">
              <a:xfrm>
                <a:off x="2105996" y="3162634"/>
                <a:ext cx="737137" cy="561065"/>
              </a:xfrm>
              <a:prstGeom prst="roundRect">
                <a:avLst>
                  <a:gd name="adj" fmla="val 586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" name="Rounded Rectangle 410"/>
              <p:cNvSpPr/>
              <p:nvPr/>
            </p:nvSpPr>
            <p:spPr bwMode="auto">
              <a:xfrm>
                <a:off x="2129727" y="3192256"/>
                <a:ext cx="689675" cy="252354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800" dirty="0">
                    <a:solidFill>
                      <a:srgbClr val="000000"/>
                    </a:solidFill>
                  </a:rPr>
                  <a:t>Create ST env</a:t>
                </a:r>
              </a:p>
            </p:txBody>
          </p:sp>
          <p:pic>
            <p:nvPicPr>
              <p:cNvPr id="41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4369" y="3510766"/>
                <a:ext cx="87749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0940" y="3510766"/>
                <a:ext cx="87749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3" name="Group 362"/>
            <p:cNvGrpSpPr/>
            <p:nvPr/>
          </p:nvGrpSpPr>
          <p:grpSpPr>
            <a:xfrm>
              <a:off x="2957915" y="4279788"/>
              <a:ext cx="735654" cy="561065"/>
              <a:chOff x="2942506" y="3162634"/>
              <a:chExt cx="735654" cy="561065"/>
            </a:xfrm>
          </p:grpSpPr>
          <p:sp>
            <p:nvSpPr>
              <p:cNvPr id="406" name="Rounded Rectangle 405"/>
              <p:cNvSpPr/>
              <p:nvPr/>
            </p:nvSpPr>
            <p:spPr bwMode="auto">
              <a:xfrm>
                <a:off x="2942506" y="3162634"/>
                <a:ext cx="735654" cy="561065"/>
              </a:xfrm>
              <a:prstGeom prst="roundRect">
                <a:avLst>
                  <a:gd name="adj" fmla="val 586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Rounded Rectangle 406"/>
              <p:cNvSpPr/>
              <p:nvPr/>
            </p:nvSpPr>
            <p:spPr bwMode="auto">
              <a:xfrm>
                <a:off x="2966237" y="3192256"/>
                <a:ext cx="688192" cy="252354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800" dirty="0">
                    <a:solidFill>
                      <a:srgbClr val="000000"/>
                    </a:solidFill>
                  </a:rPr>
                  <a:t>Deploy Code</a:t>
                </a:r>
              </a:p>
            </p:txBody>
          </p:sp>
          <p:pic>
            <p:nvPicPr>
              <p:cNvPr id="408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897" y="3510766"/>
                <a:ext cx="87573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6213" y="3510766"/>
                <a:ext cx="87573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4" name="Rounded Rectangle 363"/>
            <p:cNvSpPr/>
            <p:nvPr/>
          </p:nvSpPr>
          <p:spPr bwMode="auto">
            <a:xfrm>
              <a:off x="5454524" y="4279788"/>
              <a:ext cx="737137" cy="561065"/>
            </a:xfrm>
            <a:prstGeom prst="roundRect">
              <a:avLst>
                <a:gd name="adj" fmla="val 58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65" name="Rounded Rectangle 364"/>
            <p:cNvSpPr/>
            <p:nvPr/>
          </p:nvSpPr>
          <p:spPr bwMode="auto">
            <a:xfrm>
              <a:off x="5478255" y="4309410"/>
              <a:ext cx="689675" cy="252354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anchor="ctr"/>
            <a:lstStyle/>
            <a:p>
              <a:pPr algn="ctr">
                <a:defRPr/>
              </a:pPr>
              <a:r>
                <a:rPr lang="en-GB" sz="800" dirty="0">
                  <a:solidFill>
                    <a:srgbClr val="000000"/>
                  </a:solidFill>
                </a:rPr>
                <a:t>Create clustered env</a:t>
              </a:r>
            </a:p>
          </p:txBody>
        </p:sp>
        <p:pic>
          <p:nvPicPr>
            <p:cNvPr id="366" name="Picture 2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897" y="4627920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7" name="Picture 4" descr="trigg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9468" y="4627920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" name="Group 367"/>
            <p:cNvGrpSpPr/>
            <p:nvPr/>
          </p:nvGrpSpPr>
          <p:grpSpPr>
            <a:xfrm>
              <a:off x="5454524" y="4990702"/>
              <a:ext cx="737137" cy="561065"/>
              <a:chOff x="5439745" y="3873548"/>
              <a:chExt cx="737137" cy="561065"/>
            </a:xfrm>
          </p:grpSpPr>
          <p:sp>
            <p:nvSpPr>
              <p:cNvPr id="402" name="Rounded Rectangle 401"/>
              <p:cNvSpPr/>
              <p:nvPr/>
            </p:nvSpPr>
            <p:spPr bwMode="auto">
              <a:xfrm>
                <a:off x="5439745" y="3873548"/>
                <a:ext cx="737137" cy="561065"/>
              </a:xfrm>
              <a:prstGeom prst="roundRect">
                <a:avLst>
                  <a:gd name="adj" fmla="val 586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ounded Rectangle 402"/>
              <p:cNvSpPr/>
              <p:nvPr/>
            </p:nvSpPr>
            <p:spPr bwMode="auto">
              <a:xfrm>
                <a:off x="5463476" y="3903170"/>
                <a:ext cx="689675" cy="252354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800" dirty="0">
                    <a:solidFill>
                      <a:srgbClr val="000000"/>
                    </a:solidFill>
                  </a:rPr>
                  <a:t>Tear </a:t>
                </a:r>
                <a:r>
                  <a:rPr lang="en-GB" sz="800" dirty="0" smtClean="0">
                    <a:solidFill>
                      <a:srgbClr val="000000"/>
                    </a:solidFill>
                  </a:rPr>
                  <a:t>down</a:t>
                </a:r>
                <a:br>
                  <a:rPr lang="en-GB" sz="800" dirty="0" smtClean="0">
                    <a:solidFill>
                      <a:srgbClr val="000000"/>
                    </a:solidFill>
                  </a:rPr>
                </a:br>
                <a:r>
                  <a:rPr lang="en-GB" sz="800" dirty="0" smtClean="0">
                    <a:solidFill>
                      <a:srgbClr val="000000"/>
                    </a:solidFill>
                  </a:rPr>
                  <a:t>ST </a:t>
                </a:r>
                <a:r>
                  <a:rPr lang="en-GB" sz="800" dirty="0">
                    <a:solidFill>
                      <a:srgbClr val="000000"/>
                    </a:solidFill>
                  </a:rPr>
                  <a:t>env</a:t>
                </a:r>
              </a:p>
            </p:txBody>
          </p:sp>
          <p:pic>
            <p:nvPicPr>
              <p:cNvPr id="404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8118" y="4221680"/>
                <a:ext cx="87749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5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4689" y="4221680"/>
                <a:ext cx="87749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9" name="Rounded Rectangle 368"/>
            <p:cNvSpPr/>
            <p:nvPr/>
          </p:nvSpPr>
          <p:spPr bwMode="auto">
            <a:xfrm>
              <a:off x="6303041" y="4279788"/>
              <a:ext cx="735654" cy="561065"/>
            </a:xfrm>
            <a:prstGeom prst="roundRect">
              <a:avLst>
                <a:gd name="adj" fmla="val 58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70" name="Rounded Rectangle 369"/>
            <p:cNvSpPr/>
            <p:nvPr/>
          </p:nvSpPr>
          <p:spPr bwMode="auto">
            <a:xfrm>
              <a:off x="6326772" y="4309410"/>
              <a:ext cx="688192" cy="252354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anchor="ctr"/>
            <a:lstStyle/>
            <a:p>
              <a:pPr algn="ctr">
                <a:defRPr/>
              </a:pPr>
              <a:r>
                <a:rPr lang="en-GB" sz="800" dirty="0">
                  <a:solidFill>
                    <a:srgbClr val="000000"/>
                  </a:solidFill>
                </a:rPr>
                <a:t>Deploy Code</a:t>
              </a:r>
            </a:p>
          </p:txBody>
        </p:sp>
        <p:pic>
          <p:nvPicPr>
            <p:cNvPr id="371" name="Picture 2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432" y="4627920"/>
              <a:ext cx="87573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2" name="Picture 4" descr="trigg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748" y="4627920"/>
              <a:ext cx="87573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Rounded Rectangle 372"/>
            <p:cNvSpPr/>
            <p:nvPr/>
          </p:nvSpPr>
          <p:spPr bwMode="auto">
            <a:xfrm>
              <a:off x="7135244" y="4279788"/>
              <a:ext cx="737138" cy="561065"/>
            </a:xfrm>
            <a:prstGeom prst="roundRect">
              <a:avLst>
                <a:gd name="adj" fmla="val 58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74" name="Rounded Rectangle 373"/>
            <p:cNvSpPr/>
            <p:nvPr/>
          </p:nvSpPr>
          <p:spPr bwMode="auto">
            <a:xfrm>
              <a:off x="7158975" y="4309410"/>
              <a:ext cx="689676" cy="252354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anchor="ctr"/>
            <a:lstStyle/>
            <a:p>
              <a:pPr algn="ctr">
                <a:defRPr/>
              </a:pPr>
              <a:r>
                <a:rPr lang="en-GB" sz="800" dirty="0">
                  <a:solidFill>
                    <a:srgbClr val="000000"/>
                  </a:solidFill>
                </a:rPr>
                <a:t>Run Perf Test</a:t>
              </a:r>
            </a:p>
          </p:txBody>
        </p:sp>
        <p:pic>
          <p:nvPicPr>
            <p:cNvPr id="375" name="Picture 2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618" y="4627920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6" name="Picture 4" descr="trigg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189" y="4627920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Rounded Rectangle 376"/>
            <p:cNvSpPr/>
            <p:nvPr/>
          </p:nvSpPr>
          <p:spPr bwMode="auto">
            <a:xfrm>
              <a:off x="7135244" y="4990702"/>
              <a:ext cx="737138" cy="561065"/>
            </a:xfrm>
            <a:prstGeom prst="roundRect">
              <a:avLst>
                <a:gd name="adj" fmla="val 58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78" name="Rounded Rectangle 377"/>
            <p:cNvSpPr/>
            <p:nvPr/>
          </p:nvSpPr>
          <p:spPr bwMode="auto">
            <a:xfrm>
              <a:off x="7158975" y="5020324"/>
              <a:ext cx="689676" cy="252354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anchor="ctr"/>
            <a:lstStyle/>
            <a:p>
              <a:pPr algn="ctr">
                <a:defRPr/>
              </a:pPr>
              <a:r>
                <a:rPr lang="en-GB" sz="800" dirty="0">
                  <a:solidFill>
                    <a:srgbClr val="000000"/>
                  </a:solidFill>
                </a:rPr>
                <a:t>Run Security Test</a:t>
              </a:r>
            </a:p>
          </p:txBody>
        </p:sp>
        <p:pic>
          <p:nvPicPr>
            <p:cNvPr id="379" name="Picture 2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618" y="5338834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0" name="Picture 4" descr="trigg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189" y="5338834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Rounded Rectangle 380"/>
            <p:cNvSpPr/>
            <p:nvPr/>
          </p:nvSpPr>
          <p:spPr bwMode="auto">
            <a:xfrm>
              <a:off x="7135244" y="5700967"/>
              <a:ext cx="737138" cy="561065"/>
            </a:xfrm>
            <a:prstGeom prst="roundRect">
              <a:avLst>
                <a:gd name="adj" fmla="val 58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82" name="Rounded Rectangle 381"/>
            <p:cNvSpPr/>
            <p:nvPr/>
          </p:nvSpPr>
          <p:spPr bwMode="auto">
            <a:xfrm>
              <a:off x="7158975" y="5730589"/>
              <a:ext cx="689676" cy="252354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anchor="ctr"/>
            <a:lstStyle/>
            <a:p>
              <a:pPr algn="ctr">
                <a:defRPr/>
              </a:pPr>
              <a:r>
                <a:rPr lang="en-GB" sz="800" dirty="0">
                  <a:solidFill>
                    <a:srgbClr val="000000"/>
                  </a:solidFill>
                </a:rPr>
                <a:t>Run Ops Test</a:t>
              </a:r>
            </a:p>
          </p:txBody>
        </p:sp>
        <p:pic>
          <p:nvPicPr>
            <p:cNvPr id="383" name="Picture 2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618" y="6049099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4" name="Picture 4" descr="trigg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189" y="6049099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Rounded Rectangle 384"/>
            <p:cNvSpPr/>
            <p:nvPr/>
          </p:nvSpPr>
          <p:spPr bwMode="auto">
            <a:xfrm>
              <a:off x="7968928" y="4997672"/>
              <a:ext cx="737138" cy="561065"/>
            </a:xfrm>
            <a:prstGeom prst="roundRect">
              <a:avLst>
                <a:gd name="adj" fmla="val 58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86" name="Rounded Rectangle 385"/>
            <p:cNvSpPr/>
            <p:nvPr/>
          </p:nvSpPr>
          <p:spPr bwMode="auto">
            <a:xfrm>
              <a:off x="7992659" y="5027294"/>
              <a:ext cx="689676" cy="252354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anchor="ctr"/>
            <a:lstStyle/>
            <a:p>
              <a:pPr algn="ctr">
                <a:defRPr/>
              </a:pPr>
              <a:r>
                <a:rPr lang="en-GB" sz="800" dirty="0">
                  <a:solidFill>
                    <a:srgbClr val="000000"/>
                  </a:solidFill>
                </a:rPr>
                <a:t>Tear down </a:t>
              </a:r>
              <a:r>
                <a:rPr lang="en-GB" sz="800" dirty="0" smtClean="0">
                  <a:solidFill>
                    <a:srgbClr val="000000"/>
                  </a:solidFill>
                </a:rPr>
                <a:t/>
              </a:r>
              <a:br>
                <a:rPr lang="en-GB" sz="800" dirty="0" smtClean="0">
                  <a:solidFill>
                    <a:srgbClr val="000000"/>
                  </a:solidFill>
                </a:rPr>
              </a:br>
              <a:r>
                <a:rPr lang="en-GB" sz="800" dirty="0" smtClean="0">
                  <a:solidFill>
                    <a:srgbClr val="000000"/>
                  </a:solidFill>
                </a:rPr>
                <a:t>ST </a:t>
              </a:r>
              <a:r>
                <a:rPr lang="en-GB" sz="800" dirty="0" err="1">
                  <a:solidFill>
                    <a:srgbClr val="000000"/>
                  </a:solidFill>
                </a:rPr>
                <a:t>env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pic>
          <p:nvPicPr>
            <p:cNvPr id="387" name="Picture 2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7302" y="5345804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8" name="Picture 4" descr="trigg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873" y="5345804"/>
              <a:ext cx="87749" cy="14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" name="Group 388"/>
            <p:cNvGrpSpPr/>
            <p:nvPr/>
          </p:nvGrpSpPr>
          <p:grpSpPr>
            <a:xfrm>
              <a:off x="473172" y="4275432"/>
              <a:ext cx="720822" cy="561064"/>
              <a:chOff x="435942" y="3219495"/>
              <a:chExt cx="720822" cy="499848"/>
            </a:xfrm>
          </p:grpSpPr>
          <p:sp>
            <p:nvSpPr>
              <p:cNvPr id="400" name="Rounded Rectangle 399"/>
              <p:cNvSpPr/>
              <p:nvPr/>
            </p:nvSpPr>
            <p:spPr bwMode="auto">
              <a:xfrm>
                <a:off x="435942" y="3219495"/>
                <a:ext cx="720822" cy="499848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432000" rIns="36000" bIns="36000" anchor="b"/>
              <a:lstStyle/>
              <a:p>
                <a:pPr algn="ctr">
                  <a:spcAft>
                    <a:spcPts val="200"/>
                  </a:spcAft>
                </a:pPr>
                <a:r>
                  <a:rPr lang="en-GB" sz="600" dirty="0" smtClean="0">
                    <a:solidFill>
                      <a:srgbClr val="000000"/>
                    </a:solidFill>
                  </a:rPr>
                  <a:t>Committer</a:t>
                </a:r>
                <a:r>
                  <a:rPr lang="en-GB" sz="600" dirty="0">
                    <a:solidFill>
                      <a:srgbClr val="000000"/>
                    </a:solidFill>
                  </a:rPr>
                  <a:t>: jdoe</a:t>
                </a:r>
                <a:br>
                  <a:rPr lang="en-GB" sz="600" dirty="0">
                    <a:solidFill>
                      <a:srgbClr val="000000"/>
                    </a:solidFill>
                  </a:rPr>
                </a:br>
                <a:r>
                  <a:rPr lang="en-GB" sz="600" dirty="0">
                    <a:solidFill>
                      <a:srgbClr val="000000"/>
                    </a:solidFill>
                  </a:rPr>
                  <a:t>Story:25</a:t>
                </a:r>
              </a:p>
            </p:txBody>
          </p:sp>
          <p:sp>
            <p:nvSpPr>
              <p:cNvPr id="401" name="Rounded Rectangle 400"/>
              <p:cNvSpPr/>
              <p:nvPr/>
            </p:nvSpPr>
            <p:spPr bwMode="auto">
              <a:xfrm>
                <a:off x="459673" y="3248554"/>
                <a:ext cx="673361" cy="226032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800" dirty="0">
                    <a:solidFill>
                      <a:srgbClr val="000000"/>
                    </a:solidFill>
                  </a:rPr>
                  <a:t>Commit ID: 113</a:t>
                </a:r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622321" y="4279788"/>
              <a:ext cx="735654" cy="561065"/>
              <a:chOff x="4614042" y="3162634"/>
              <a:chExt cx="735654" cy="561065"/>
            </a:xfrm>
          </p:grpSpPr>
          <p:sp>
            <p:nvSpPr>
              <p:cNvPr id="396" name="Rounded Rectangle 395"/>
              <p:cNvSpPr/>
              <p:nvPr/>
            </p:nvSpPr>
            <p:spPr bwMode="auto">
              <a:xfrm>
                <a:off x="4614042" y="3162634"/>
                <a:ext cx="735654" cy="561065"/>
              </a:xfrm>
              <a:prstGeom prst="roundRect">
                <a:avLst>
                  <a:gd name="adj" fmla="val 586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Rounded Rectangle 396"/>
              <p:cNvSpPr/>
              <p:nvPr/>
            </p:nvSpPr>
            <p:spPr bwMode="auto">
              <a:xfrm>
                <a:off x="4637773" y="3192256"/>
                <a:ext cx="688192" cy="252354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800" dirty="0">
                    <a:solidFill>
                      <a:srgbClr val="000000"/>
                    </a:solidFill>
                  </a:rPr>
                  <a:t>Run Test Harness</a:t>
                </a:r>
              </a:p>
            </p:txBody>
          </p:sp>
          <p:pic>
            <p:nvPicPr>
              <p:cNvPr id="398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433" y="3510766"/>
                <a:ext cx="87573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7749" y="3510766"/>
                <a:ext cx="87573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3790118" y="4279788"/>
              <a:ext cx="735654" cy="561065"/>
              <a:chOff x="3747869" y="3162634"/>
              <a:chExt cx="735654" cy="561065"/>
            </a:xfrm>
          </p:grpSpPr>
          <p:sp>
            <p:nvSpPr>
              <p:cNvPr id="392" name="Rounded Rectangle 391"/>
              <p:cNvSpPr/>
              <p:nvPr/>
            </p:nvSpPr>
            <p:spPr bwMode="auto">
              <a:xfrm>
                <a:off x="3747869" y="3162634"/>
                <a:ext cx="735654" cy="561065"/>
              </a:xfrm>
              <a:prstGeom prst="roundRect">
                <a:avLst>
                  <a:gd name="adj" fmla="val 586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Rounded Rectangle 392"/>
              <p:cNvSpPr/>
              <p:nvPr/>
            </p:nvSpPr>
            <p:spPr bwMode="auto">
              <a:xfrm>
                <a:off x="3771600" y="3192256"/>
                <a:ext cx="688192" cy="252354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anchor="ctr"/>
              <a:lstStyle/>
              <a:p>
                <a:pPr algn="ctr">
                  <a:defRPr/>
                </a:pPr>
                <a:r>
                  <a:rPr lang="en-GB" sz="800" dirty="0">
                    <a:solidFill>
                      <a:srgbClr val="000000"/>
                    </a:solidFill>
                  </a:rPr>
                  <a:t>Load Test Data</a:t>
                </a:r>
              </a:p>
            </p:txBody>
          </p:sp>
          <p:pic>
            <p:nvPicPr>
              <p:cNvPr id="394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5260" y="3510766"/>
                <a:ext cx="87573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5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1576" y="3510766"/>
                <a:ext cx="87573" cy="14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2" name="Rectangle 91"/>
            <p:cNvSpPr/>
            <p:nvPr/>
          </p:nvSpPr>
          <p:spPr>
            <a:xfrm>
              <a:off x="4576148" y="4235835"/>
              <a:ext cx="828000" cy="64810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245111" y="4235835"/>
            <a:ext cx="828000" cy="1368000"/>
          </a:xfrm>
          <a:prstGeom prst="rect">
            <a:avLst/>
          </a:prstGeom>
          <a:noFill/>
          <a:ln w="952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4526" y="3166946"/>
            <a:ext cx="494939" cy="2597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sz="1400" dirty="0" smtClean="0">
                <a:solidFill>
                  <a:srgbClr val="666666"/>
                </a:solidFill>
              </a:rPr>
              <a:t>Static</a:t>
            </a:r>
            <a:endParaRPr lang="en-GB" sz="1400" dirty="0">
              <a:solidFill>
                <a:srgbClr val="666666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27330" y="3166946"/>
            <a:ext cx="679855" cy="2511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sz="1400" dirty="0" smtClean="0">
                <a:solidFill>
                  <a:srgbClr val="666666"/>
                </a:solidFill>
              </a:rPr>
              <a:t>Dynamic</a:t>
            </a:r>
            <a:endParaRPr lang="en-GB" sz="1400" dirty="0">
              <a:solidFill>
                <a:srgbClr val="66666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427330" y="3855530"/>
            <a:ext cx="1140056" cy="324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sz="1400" dirty="0" smtClean="0">
                <a:solidFill>
                  <a:srgbClr val="666666"/>
                </a:solidFill>
              </a:rPr>
              <a:t>Deployment</a:t>
            </a:r>
            <a:endParaRPr lang="en-GB" sz="1400" dirty="0">
              <a:solidFill>
                <a:srgbClr val="666666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55207" y="3427422"/>
            <a:ext cx="648000" cy="73750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sz="800" dirty="0" smtClean="0">
                <a:solidFill>
                  <a:srgbClr val="666666"/>
                </a:solidFill>
              </a:rPr>
              <a:t>Immediate start after check-in. </a:t>
            </a:r>
            <a:br>
              <a:rPr lang="en-GB" sz="800" dirty="0" smtClean="0">
                <a:solidFill>
                  <a:srgbClr val="666666"/>
                </a:solidFill>
              </a:rPr>
            </a:br>
            <a:r>
              <a:rPr lang="en-GB" sz="800" dirty="0" smtClean="0">
                <a:solidFill>
                  <a:srgbClr val="666666"/>
                </a:solidFill>
              </a:rPr>
              <a:t>One new change per new pipeline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2176809" y="3427422"/>
            <a:ext cx="1044000" cy="40510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800" dirty="0">
                <a:solidFill>
                  <a:srgbClr val="666666"/>
                </a:solidFill>
              </a:rPr>
              <a:t>All stages e.g. code analysis used as enforceable gates</a:t>
            </a:r>
          </a:p>
        </p:txBody>
      </p:sp>
      <p:cxnSp>
        <p:nvCxnSpPr>
          <p:cNvPr id="91" name="Elbow Connector 90"/>
          <p:cNvCxnSpPr>
            <a:stCxn id="118" idx="2"/>
            <a:endCxn id="422" idx="0"/>
          </p:cNvCxnSpPr>
          <p:nvPr/>
        </p:nvCxnSpPr>
        <p:spPr>
          <a:xfrm rot="5400000">
            <a:off x="1943067" y="3549310"/>
            <a:ext cx="472529" cy="1038957"/>
          </a:xfrm>
          <a:prstGeom prst="bentConnector3">
            <a:avLst>
              <a:gd name="adj1" fmla="val 67888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 flipV="1">
            <a:off x="1074629" y="3855530"/>
            <a:ext cx="212549" cy="0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93" idx="3"/>
          </p:cNvCxnSpPr>
          <p:nvPr/>
        </p:nvCxnSpPr>
        <p:spPr>
          <a:xfrm>
            <a:off x="1000125" y="5279648"/>
            <a:ext cx="287053" cy="0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>
            <a:off x="7089813" y="4235834"/>
            <a:ext cx="828000" cy="2090353"/>
          </a:xfrm>
          <a:prstGeom prst="rect">
            <a:avLst/>
          </a:prstGeom>
          <a:noFill/>
          <a:ln w="952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" r="5599"/>
          <a:stretch/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100000">
                <a:srgbClr val="002200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89000">
                <a:srgbClr val="002200"/>
              </a:gs>
            </a:gsLst>
            <a:path path="circle">
              <a:fillToRect l="100000" t="100000"/>
            </a:path>
            <a:tileRect r="-100000" b="-10000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all" dirty="0">
                <a:solidFill>
                  <a:schemeClr val="accent2"/>
                </a:solidFill>
              </a:rPr>
              <a:t>MODULE 5</a:t>
            </a:r>
            <a:r>
              <a:rPr lang="en-GB" cap="all" dirty="0"/>
              <a:t/>
            </a:r>
            <a:br>
              <a:rPr lang="en-GB" cap="all" dirty="0"/>
            </a:br>
            <a:r>
              <a:rPr lang="en-GB" cap="all" dirty="0"/>
              <a:t>Day 2 Overview</a:t>
            </a:r>
            <a:endParaRPr lang="en-US" cap="al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2802" y="1723933"/>
            <a:ext cx="929682" cy="929680"/>
            <a:chOff x="482802" y="2072373"/>
            <a:chExt cx="929682" cy="929680"/>
          </a:xfrm>
        </p:grpSpPr>
        <p:sp>
          <p:nvSpPr>
            <p:cNvPr id="175" name="Oval 174"/>
            <p:cNvSpPr/>
            <p:nvPr/>
          </p:nvSpPr>
          <p:spPr>
            <a:xfrm>
              <a:off x="482802" y="2072373"/>
              <a:ext cx="929682" cy="929680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9674" y="2271490"/>
              <a:ext cx="515937" cy="531443"/>
              <a:chOff x="-1168400" y="2544763"/>
              <a:chExt cx="581025" cy="598487"/>
            </a:xfrm>
            <a:solidFill>
              <a:schemeClr val="accent4"/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-1168400" y="2544763"/>
                <a:ext cx="130175" cy="598487"/>
              </a:xfrm>
              <a:custGeom>
                <a:avLst/>
                <a:gdLst>
                  <a:gd name="T0" fmla="*/ 397 w 527"/>
                  <a:gd name="T1" fmla="*/ 872 h 2412"/>
                  <a:gd name="T2" fmla="*/ 397 w 527"/>
                  <a:gd name="T3" fmla="*/ 138 h 2412"/>
                  <a:gd name="T4" fmla="*/ 259 w 527"/>
                  <a:gd name="T5" fmla="*/ 0 h 2412"/>
                  <a:gd name="T6" fmla="*/ 259 w 527"/>
                  <a:gd name="T7" fmla="*/ 0 h 2412"/>
                  <a:gd name="T8" fmla="*/ 121 w 527"/>
                  <a:gd name="T9" fmla="*/ 138 h 2412"/>
                  <a:gd name="T10" fmla="*/ 121 w 527"/>
                  <a:gd name="T11" fmla="*/ 872 h 2412"/>
                  <a:gd name="T12" fmla="*/ 0 w 527"/>
                  <a:gd name="T13" fmla="*/ 1004 h 2412"/>
                  <a:gd name="T14" fmla="*/ 0 w 527"/>
                  <a:gd name="T15" fmla="*/ 1166 h 2412"/>
                  <a:gd name="T16" fmla="*/ 121 w 527"/>
                  <a:gd name="T17" fmla="*/ 1297 h 2412"/>
                  <a:gd name="T18" fmla="*/ 121 w 527"/>
                  <a:gd name="T19" fmla="*/ 2274 h 2412"/>
                  <a:gd name="T20" fmla="*/ 259 w 527"/>
                  <a:gd name="T21" fmla="*/ 2412 h 2412"/>
                  <a:gd name="T22" fmla="*/ 259 w 527"/>
                  <a:gd name="T23" fmla="*/ 2412 h 2412"/>
                  <a:gd name="T24" fmla="*/ 397 w 527"/>
                  <a:gd name="T25" fmla="*/ 2274 h 2412"/>
                  <a:gd name="T26" fmla="*/ 397 w 527"/>
                  <a:gd name="T27" fmla="*/ 1297 h 2412"/>
                  <a:gd name="T28" fmla="*/ 527 w 527"/>
                  <a:gd name="T29" fmla="*/ 1166 h 2412"/>
                  <a:gd name="T30" fmla="*/ 527 w 527"/>
                  <a:gd name="T31" fmla="*/ 1004 h 2412"/>
                  <a:gd name="T32" fmla="*/ 397 w 527"/>
                  <a:gd name="T33" fmla="*/ 872 h 2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7" h="2412">
                    <a:moveTo>
                      <a:pt x="397" y="872"/>
                    </a:moveTo>
                    <a:cubicBezTo>
                      <a:pt x="397" y="138"/>
                      <a:pt x="397" y="138"/>
                      <a:pt x="397" y="138"/>
                    </a:cubicBezTo>
                    <a:cubicBezTo>
                      <a:pt x="397" y="62"/>
                      <a:pt x="335" y="0"/>
                      <a:pt x="259" y="0"/>
                    </a:cubicBezTo>
                    <a:cubicBezTo>
                      <a:pt x="259" y="0"/>
                      <a:pt x="259" y="0"/>
                      <a:pt x="259" y="0"/>
                    </a:cubicBezTo>
                    <a:cubicBezTo>
                      <a:pt x="183" y="0"/>
                      <a:pt x="121" y="62"/>
                      <a:pt x="121" y="138"/>
                    </a:cubicBezTo>
                    <a:cubicBezTo>
                      <a:pt x="121" y="872"/>
                      <a:pt x="121" y="872"/>
                      <a:pt x="121" y="872"/>
                    </a:cubicBezTo>
                    <a:cubicBezTo>
                      <a:pt x="53" y="877"/>
                      <a:pt x="0" y="934"/>
                      <a:pt x="0" y="1004"/>
                    </a:cubicBezTo>
                    <a:cubicBezTo>
                      <a:pt x="0" y="1166"/>
                      <a:pt x="0" y="1166"/>
                      <a:pt x="0" y="1166"/>
                    </a:cubicBezTo>
                    <a:cubicBezTo>
                      <a:pt x="0" y="1235"/>
                      <a:pt x="53" y="1292"/>
                      <a:pt x="121" y="1297"/>
                    </a:cubicBezTo>
                    <a:cubicBezTo>
                      <a:pt x="121" y="2274"/>
                      <a:pt x="121" y="2274"/>
                      <a:pt x="121" y="2274"/>
                    </a:cubicBezTo>
                    <a:cubicBezTo>
                      <a:pt x="121" y="2350"/>
                      <a:pt x="183" y="2412"/>
                      <a:pt x="259" y="2412"/>
                    </a:cubicBezTo>
                    <a:cubicBezTo>
                      <a:pt x="259" y="2412"/>
                      <a:pt x="259" y="2412"/>
                      <a:pt x="259" y="2412"/>
                    </a:cubicBezTo>
                    <a:cubicBezTo>
                      <a:pt x="335" y="2412"/>
                      <a:pt x="397" y="2350"/>
                      <a:pt x="397" y="2274"/>
                    </a:cubicBezTo>
                    <a:cubicBezTo>
                      <a:pt x="397" y="1297"/>
                      <a:pt x="397" y="1297"/>
                      <a:pt x="397" y="1297"/>
                    </a:cubicBezTo>
                    <a:cubicBezTo>
                      <a:pt x="469" y="1297"/>
                      <a:pt x="527" y="1238"/>
                      <a:pt x="527" y="1166"/>
                    </a:cubicBezTo>
                    <a:cubicBezTo>
                      <a:pt x="527" y="1004"/>
                      <a:pt x="527" y="1004"/>
                      <a:pt x="527" y="1004"/>
                    </a:cubicBezTo>
                    <a:cubicBezTo>
                      <a:pt x="527" y="931"/>
                      <a:pt x="469" y="872"/>
                      <a:pt x="397" y="8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-1019175" y="2544763"/>
                <a:ext cx="131763" cy="598487"/>
              </a:xfrm>
              <a:custGeom>
                <a:avLst/>
                <a:gdLst>
                  <a:gd name="T0" fmla="*/ 402 w 528"/>
                  <a:gd name="T1" fmla="*/ 1586 h 2412"/>
                  <a:gd name="T2" fmla="*/ 402 w 528"/>
                  <a:gd name="T3" fmla="*/ 138 h 2412"/>
                  <a:gd name="T4" fmla="*/ 264 w 528"/>
                  <a:gd name="T5" fmla="*/ 0 h 2412"/>
                  <a:gd name="T6" fmla="*/ 264 w 528"/>
                  <a:gd name="T7" fmla="*/ 0 h 2412"/>
                  <a:gd name="T8" fmla="*/ 126 w 528"/>
                  <a:gd name="T9" fmla="*/ 138 h 2412"/>
                  <a:gd name="T10" fmla="*/ 126 w 528"/>
                  <a:gd name="T11" fmla="*/ 1586 h 2412"/>
                  <a:gd name="T12" fmla="*/ 0 w 528"/>
                  <a:gd name="T13" fmla="*/ 1717 h 2412"/>
                  <a:gd name="T14" fmla="*/ 0 w 528"/>
                  <a:gd name="T15" fmla="*/ 1879 h 2412"/>
                  <a:gd name="T16" fmla="*/ 126 w 528"/>
                  <a:gd name="T17" fmla="*/ 2011 h 2412"/>
                  <a:gd name="T18" fmla="*/ 126 w 528"/>
                  <a:gd name="T19" fmla="*/ 2274 h 2412"/>
                  <a:gd name="T20" fmla="*/ 264 w 528"/>
                  <a:gd name="T21" fmla="*/ 2412 h 2412"/>
                  <a:gd name="T22" fmla="*/ 264 w 528"/>
                  <a:gd name="T23" fmla="*/ 2412 h 2412"/>
                  <a:gd name="T24" fmla="*/ 402 w 528"/>
                  <a:gd name="T25" fmla="*/ 2274 h 2412"/>
                  <a:gd name="T26" fmla="*/ 402 w 528"/>
                  <a:gd name="T27" fmla="*/ 2011 h 2412"/>
                  <a:gd name="T28" fmla="*/ 528 w 528"/>
                  <a:gd name="T29" fmla="*/ 1879 h 2412"/>
                  <a:gd name="T30" fmla="*/ 528 w 528"/>
                  <a:gd name="T31" fmla="*/ 1717 h 2412"/>
                  <a:gd name="T32" fmla="*/ 402 w 528"/>
                  <a:gd name="T33" fmla="*/ 1586 h 2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8" h="2412">
                    <a:moveTo>
                      <a:pt x="402" y="1586"/>
                    </a:moveTo>
                    <a:cubicBezTo>
                      <a:pt x="402" y="138"/>
                      <a:pt x="402" y="138"/>
                      <a:pt x="402" y="138"/>
                    </a:cubicBezTo>
                    <a:cubicBezTo>
                      <a:pt x="402" y="62"/>
                      <a:pt x="340" y="0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88" y="0"/>
                      <a:pt x="126" y="62"/>
                      <a:pt x="126" y="138"/>
                    </a:cubicBezTo>
                    <a:cubicBezTo>
                      <a:pt x="126" y="1586"/>
                      <a:pt x="126" y="1586"/>
                      <a:pt x="126" y="1586"/>
                    </a:cubicBezTo>
                    <a:cubicBezTo>
                      <a:pt x="56" y="1589"/>
                      <a:pt x="0" y="1647"/>
                      <a:pt x="0" y="1717"/>
                    </a:cubicBezTo>
                    <a:cubicBezTo>
                      <a:pt x="0" y="1879"/>
                      <a:pt x="0" y="1879"/>
                      <a:pt x="0" y="1879"/>
                    </a:cubicBezTo>
                    <a:cubicBezTo>
                      <a:pt x="0" y="1950"/>
                      <a:pt x="56" y="2008"/>
                      <a:pt x="126" y="2011"/>
                    </a:cubicBezTo>
                    <a:cubicBezTo>
                      <a:pt x="126" y="2274"/>
                      <a:pt x="126" y="2274"/>
                      <a:pt x="126" y="2274"/>
                    </a:cubicBezTo>
                    <a:cubicBezTo>
                      <a:pt x="126" y="2350"/>
                      <a:pt x="188" y="2412"/>
                      <a:pt x="264" y="2412"/>
                    </a:cubicBezTo>
                    <a:cubicBezTo>
                      <a:pt x="264" y="2412"/>
                      <a:pt x="264" y="2412"/>
                      <a:pt x="264" y="2412"/>
                    </a:cubicBezTo>
                    <a:cubicBezTo>
                      <a:pt x="340" y="2412"/>
                      <a:pt x="402" y="2350"/>
                      <a:pt x="402" y="2274"/>
                    </a:cubicBezTo>
                    <a:cubicBezTo>
                      <a:pt x="402" y="2011"/>
                      <a:pt x="402" y="2011"/>
                      <a:pt x="402" y="2011"/>
                    </a:cubicBezTo>
                    <a:cubicBezTo>
                      <a:pt x="472" y="2008"/>
                      <a:pt x="528" y="1950"/>
                      <a:pt x="528" y="1879"/>
                    </a:cubicBezTo>
                    <a:cubicBezTo>
                      <a:pt x="528" y="1717"/>
                      <a:pt x="528" y="1717"/>
                      <a:pt x="528" y="1717"/>
                    </a:cubicBezTo>
                    <a:cubicBezTo>
                      <a:pt x="528" y="1647"/>
                      <a:pt x="472" y="1589"/>
                      <a:pt x="402" y="15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-868363" y="2544763"/>
                <a:ext cx="130175" cy="598487"/>
              </a:xfrm>
              <a:custGeom>
                <a:avLst/>
                <a:gdLst>
                  <a:gd name="T0" fmla="*/ 402 w 528"/>
                  <a:gd name="T1" fmla="*/ 344 h 2412"/>
                  <a:gd name="T2" fmla="*/ 402 w 528"/>
                  <a:gd name="T3" fmla="*/ 138 h 2412"/>
                  <a:gd name="T4" fmla="*/ 264 w 528"/>
                  <a:gd name="T5" fmla="*/ 0 h 2412"/>
                  <a:gd name="T6" fmla="*/ 264 w 528"/>
                  <a:gd name="T7" fmla="*/ 0 h 2412"/>
                  <a:gd name="T8" fmla="*/ 126 w 528"/>
                  <a:gd name="T9" fmla="*/ 138 h 2412"/>
                  <a:gd name="T10" fmla="*/ 126 w 528"/>
                  <a:gd name="T11" fmla="*/ 344 h 2412"/>
                  <a:gd name="T12" fmla="*/ 0 w 528"/>
                  <a:gd name="T13" fmla="*/ 476 h 2412"/>
                  <a:gd name="T14" fmla="*/ 0 w 528"/>
                  <a:gd name="T15" fmla="*/ 638 h 2412"/>
                  <a:gd name="T16" fmla="*/ 126 w 528"/>
                  <a:gd name="T17" fmla="*/ 769 h 2412"/>
                  <a:gd name="T18" fmla="*/ 126 w 528"/>
                  <a:gd name="T19" fmla="*/ 2274 h 2412"/>
                  <a:gd name="T20" fmla="*/ 264 w 528"/>
                  <a:gd name="T21" fmla="*/ 2412 h 2412"/>
                  <a:gd name="T22" fmla="*/ 264 w 528"/>
                  <a:gd name="T23" fmla="*/ 2412 h 2412"/>
                  <a:gd name="T24" fmla="*/ 402 w 528"/>
                  <a:gd name="T25" fmla="*/ 2274 h 2412"/>
                  <a:gd name="T26" fmla="*/ 402 w 528"/>
                  <a:gd name="T27" fmla="*/ 769 h 2412"/>
                  <a:gd name="T28" fmla="*/ 528 w 528"/>
                  <a:gd name="T29" fmla="*/ 638 h 2412"/>
                  <a:gd name="T30" fmla="*/ 528 w 528"/>
                  <a:gd name="T31" fmla="*/ 476 h 2412"/>
                  <a:gd name="T32" fmla="*/ 402 w 528"/>
                  <a:gd name="T33" fmla="*/ 344 h 2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8" h="2412">
                    <a:moveTo>
                      <a:pt x="402" y="344"/>
                    </a:moveTo>
                    <a:cubicBezTo>
                      <a:pt x="402" y="138"/>
                      <a:pt x="402" y="138"/>
                      <a:pt x="402" y="138"/>
                    </a:cubicBezTo>
                    <a:cubicBezTo>
                      <a:pt x="402" y="62"/>
                      <a:pt x="340" y="0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88" y="0"/>
                      <a:pt x="126" y="62"/>
                      <a:pt x="126" y="138"/>
                    </a:cubicBezTo>
                    <a:cubicBezTo>
                      <a:pt x="126" y="344"/>
                      <a:pt x="126" y="344"/>
                      <a:pt x="126" y="344"/>
                    </a:cubicBezTo>
                    <a:cubicBezTo>
                      <a:pt x="56" y="347"/>
                      <a:pt x="0" y="405"/>
                      <a:pt x="0" y="476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708"/>
                      <a:pt x="56" y="766"/>
                      <a:pt x="126" y="769"/>
                    </a:cubicBezTo>
                    <a:cubicBezTo>
                      <a:pt x="126" y="2274"/>
                      <a:pt x="126" y="2274"/>
                      <a:pt x="126" y="2274"/>
                    </a:cubicBezTo>
                    <a:cubicBezTo>
                      <a:pt x="126" y="2350"/>
                      <a:pt x="188" y="2412"/>
                      <a:pt x="264" y="2412"/>
                    </a:cubicBezTo>
                    <a:cubicBezTo>
                      <a:pt x="264" y="2412"/>
                      <a:pt x="264" y="2412"/>
                      <a:pt x="264" y="2412"/>
                    </a:cubicBezTo>
                    <a:cubicBezTo>
                      <a:pt x="340" y="2412"/>
                      <a:pt x="402" y="2350"/>
                      <a:pt x="402" y="2274"/>
                    </a:cubicBezTo>
                    <a:cubicBezTo>
                      <a:pt x="402" y="769"/>
                      <a:pt x="402" y="769"/>
                      <a:pt x="402" y="769"/>
                    </a:cubicBezTo>
                    <a:cubicBezTo>
                      <a:pt x="472" y="766"/>
                      <a:pt x="528" y="708"/>
                      <a:pt x="528" y="638"/>
                    </a:cubicBezTo>
                    <a:cubicBezTo>
                      <a:pt x="528" y="476"/>
                      <a:pt x="528" y="476"/>
                      <a:pt x="528" y="476"/>
                    </a:cubicBezTo>
                    <a:cubicBezTo>
                      <a:pt x="528" y="405"/>
                      <a:pt x="472" y="347"/>
                      <a:pt x="402" y="3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-717550" y="2544763"/>
                <a:ext cx="130175" cy="598487"/>
              </a:xfrm>
              <a:custGeom>
                <a:avLst/>
                <a:gdLst>
                  <a:gd name="T0" fmla="*/ 402 w 528"/>
                  <a:gd name="T1" fmla="*/ 1295 h 2412"/>
                  <a:gd name="T2" fmla="*/ 402 w 528"/>
                  <a:gd name="T3" fmla="*/ 138 h 2412"/>
                  <a:gd name="T4" fmla="*/ 264 w 528"/>
                  <a:gd name="T5" fmla="*/ 0 h 2412"/>
                  <a:gd name="T6" fmla="*/ 264 w 528"/>
                  <a:gd name="T7" fmla="*/ 0 h 2412"/>
                  <a:gd name="T8" fmla="*/ 126 w 528"/>
                  <a:gd name="T9" fmla="*/ 138 h 2412"/>
                  <a:gd name="T10" fmla="*/ 126 w 528"/>
                  <a:gd name="T11" fmla="*/ 1295 h 2412"/>
                  <a:gd name="T12" fmla="*/ 0 w 528"/>
                  <a:gd name="T13" fmla="*/ 1426 h 2412"/>
                  <a:gd name="T14" fmla="*/ 0 w 528"/>
                  <a:gd name="T15" fmla="*/ 1588 h 2412"/>
                  <a:gd name="T16" fmla="*/ 126 w 528"/>
                  <a:gd name="T17" fmla="*/ 1720 h 2412"/>
                  <a:gd name="T18" fmla="*/ 126 w 528"/>
                  <a:gd name="T19" fmla="*/ 2274 h 2412"/>
                  <a:gd name="T20" fmla="*/ 264 w 528"/>
                  <a:gd name="T21" fmla="*/ 2412 h 2412"/>
                  <a:gd name="T22" fmla="*/ 264 w 528"/>
                  <a:gd name="T23" fmla="*/ 2412 h 2412"/>
                  <a:gd name="T24" fmla="*/ 402 w 528"/>
                  <a:gd name="T25" fmla="*/ 2274 h 2412"/>
                  <a:gd name="T26" fmla="*/ 402 w 528"/>
                  <a:gd name="T27" fmla="*/ 1720 h 2412"/>
                  <a:gd name="T28" fmla="*/ 528 w 528"/>
                  <a:gd name="T29" fmla="*/ 1588 h 2412"/>
                  <a:gd name="T30" fmla="*/ 528 w 528"/>
                  <a:gd name="T31" fmla="*/ 1426 h 2412"/>
                  <a:gd name="T32" fmla="*/ 402 w 528"/>
                  <a:gd name="T33" fmla="*/ 1295 h 2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8" h="2412">
                    <a:moveTo>
                      <a:pt x="402" y="1295"/>
                    </a:moveTo>
                    <a:cubicBezTo>
                      <a:pt x="402" y="138"/>
                      <a:pt x="402" y="138"/>
                      <a:pt x="402" y="138"/>
                    </a:cubicBezTo>
                    <a:cubicBezTo>
                      <a:pt x="402" y="62"/>
                      <a:pt x="340" y="0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88" y="0"/>
                      <a:pt x="126" y="62"/>
                      <a:pt x="126" y="138"/>
                    </a:cubicBezTo>
                    <a:cubicBezTo>
                      <a:pt x="126" y="1295"/>
                      <a:pt x="126" y="1295"/>
                      <a:pt x="126" y="1295"/>
                    </a:cubicBezTo>
                    <a:cubicBezTo>
                      <a:pt x="56" y="1298"/>
                      <a:pt x="0" y="1356"/>
                      <a:pt x="0" y="1426"/>
                    </a:cubicBezTo>
                    <a:cubicBezTo>
                      <a:pt x="0" y="1588"/>
                      <a:pt x="0" y="1588"/>
                      <a:pt x="0" y="1588"/>
                    </a:cubicBezTo>
                    <a:cubicBezTo>
                      <a:pt x="0" y="1659"/>
                      <a:pt x="56" y="1717"/>
                      <a:pt x="126" y="1720"/>
                    </a:cubicBezTo>
                    <a:cubicBezTo>
                      <a:pt x="126" y="2274"/>
                      <a:pt x="126" y="2274"/>
                      <a:pt x="126" y="2274"/>
                    </a:cubicBezTo>
                    <a:cubicBezTo>
                      <a:pt x="126" y="2350"/>
                      <a:pt x="188" y="2412"/>
                      <a:pt x="264" y="2412"/>
                    </a:cubicBezTo>
                    <a:cubicBezTo>
                      <a:pt x="264" y="2412"/>
                      <a:pt x="264" y="2412"/>
                      <a:pt x="264" y="2412"/>
                    </a:cubicBezTo>
                    <a:cubicBezTo>
                      <a:pt x="340" y="2412"/>
                      <a:pt x="402" y="2350"/>
                      <a:pt x="402" y="2274"/>
                    </a:cubicBezTo>
                    <a:cubicBezTo>
                      <a:pt x="402" y="1720"/>
                      <a:pt x="402" y="1720"/>
                      <a:pt x="402" y="1720"/>
                    </a:cubicBezTo>
                    <a:cubicBezTo>
                      <a:pt x="472" y="1717"/>
                      <a:pt x="528" y="1659"/>
                      <a:pt x="528" y="1588"/>
                    </a:cubicBezTo>
                    <a:cubicBezTo>
                      <a:pt x="528" y="1426"/>
                      <a:pt x="528" y="1426"/>
                      <a:pt x="528" y="1426"/>
                    </a:cubicBezTo>
                    <a:cubicBezTo>
                      <a:pt x="528" y="1356"/>
                      <a:pt x="472" y="1298"/>
                      <a:pt x="402" y="12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Implementing environments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Environments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13" y="4748974"/>
            <a:ext cx="3205221" cy="76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s3.amazonaws.com/opscode-corpsite/assets/121/pic-chef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265" y="4482488"/>
            <a:ext cx="1324837" cy="129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1.bp.blogspot.com/9Bk4oH2bTUksBs-Q-E1VSw6Nu4GLq5NNus3hDdIGtXxXdT0Khr2VLfhv7axtQRxDcCs=w3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9" b="25344"/>
          <a:stretch/>
        </p:blipFill>
        <p:spPr bwMode="auto">
          <a:xfrm>
            <a:off x="6556544" y="4536917"/>
            <a:ext cx="1905285" cy="119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693949" y="1695046"/>
            <a:ext cx="3767880" cy="2432545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0">
              <a:spcBef>
                <a:spcPts val="1200"/>
              </a:spcBef>
              <a:buNone/>
            </a:pPr>
            <a:r>
              <a:rPr lang="en-US" sz="1800" dirty="0"/>
              <a:t>Orchestration in the Cloud using AWS </a:t>
            </a:r>
            <a:r>
              <a:rPr lang="en-US" sz="1800" dirty="0" err="1" smtClean="0"/>
              <a:t>CloudFormation</a:t>
            </a:r>
            <a:endParaRPr lang="en-US" sz="1800" dirty="0" smtClean="0"/>
          </a:p>
          <a:p>
            <a:pPr marL="263525" indent="0">
              <a:spcBef>
                <a:spcPts val="1200"/>
              </a:spcBef>
              <a:buNone/>
            </a:pPr>
            <a:r>
              <a:rPr lang="en-US" sz="1800" dirty="0" smtClean="0"/>
              <a:t>Elasticity</a:t>
            </a:r>
            <a:r>
              <a:rPr lang="en-US" sz="1800" dirty="0"/>
              <a:t>, Auto Scaling groups and Load </a:t>
            </a:r>
            <a:r>
              <a:rPr lang="en-US" sz="1800" dirty="0" smtClean="0"/>
              <a:t>Configurations</a:t>
            </a:r>
          </a:p>
          <a:p>
            <a:pPr marL="263525" indent="0">
              <a:spcBef>
                <a:spcPts val="1200"/>
              </a:spcBef>
              <a:buNone/>
            </a:pPr>
            <a:r>
              <a:rPr lang="en-US" sz="1800" dirty="0"/>
              <a:t>Operations and monitoring in the Cloud</a:t>
            </a:r>
          </a:p>
          <a:p>
            <a:pPr marL="263525" indent="0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5613" y="1695045"/>
            <a:ext cx="4117975" cy="2432546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spcBef>
                <a:spcPts val="1200"/>
              </a:spcBef>
              <a:buClr>
                <a:schemeClr val="bg1"/>
              </a:buClr>
            </a:pPr>
            <a:r>
              <a:rPr lang="en-US" sz="1800" dirty="0"/>
              <a:t>Today, we’ll discuss environments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details</a:t>
            </a:r>
          </a:p>
          <a:p>
            <a:pPr marL="266700" indent="-177800">
              <a:spcBef>
                <a:spcPts val="1200"/>
              </a:spcBef>
              <a:buClr>
                <a:schemeClr val="bg1"/>
              </a:buClr>
            </a:pPr>
            <a:r>
              <a:rPr lang="en-GB" sz="1800" dirty="0"/>
              <a:t>“Configuration management” and Convergent Infrastructure using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Chef </a:t>
            </a:r>
            <a:r>
              <a:rPr lang="en-GB" sz="1800" dirty="0"/>
              <a:t>automation </a:t>
            </a:r>
            <a:r>
              <a:rPr lang="en-GB" sz="1800" dirty="0" smtClean="0"/>
              <a:t>tool</a:t>
            </a:r>
          </a:p>
          <a:p>
            <a:pPr marL="266700" indent="-177800">
              <a:spcBef>
                <a:spcPts val="1200"/>
              </a:spcBef>
              <a:buClr>
                <a:schemeClr val="bg1"/>
              </a:buClr>
            </a:pPr>
            <a:r>
              <a:rPr lang="en-GB" sz="1800" dirty="0"/>
              <a:t>Immutable Infrastructure using Docker to create </a:t>
            </a:r>
            <a:r>
              <a:rPr lang="en-GB" sz="1800" dirty="0" smtClean="0"/>
              <a:t>containers</a:t>
            </a:r>
            <a:endParaRPr lang="en-GB" sz="1800" dirty="0"/>
          </a:p>
          <a:p>
            <a:pPr marL="266700" indent="-177800">
              <a:spcBef>
                <a:spcPts val="1200"/>
              </a:spcBef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>
          <a:xfrm>
            <a:off x="467691" y="180893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17887" y="180893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17887" y="250302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7691" y="2501527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7887" y="3207536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573588" y="1690266"/>
            <a:ext cx="0" cy="2437325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7691" y="3489737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182"/>
          <p:cNvSpPr/>
          <p:nvPr/>
        </p:nvSpPr>
        <p:spPr>
          <a:xfrm>
            <a:off x="2017024" y="2568181"/>
            <a:ext cx="2642061" cy="2559433"/>
          </a:xfrm>
          <a:prstGeom prst="roundRect">
            <a:avLst>
              <a:gd name="adj" fmla="val 576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r>
              <a:rPr lang="en-US" sz="1200" dirty="0">
                <a:solidFill>
                  <a:srgbClr val="003344"/>
                </a:solidFill>
              </a:rPr>
              <a:t>Academy Security </a:t>
            </a:r>
            <a:r>
              <a:rPr lang="en-US" sz="1200" dirty="0" smtClean="0">
                <a:solidFill>
                  <a:srgbClr val="003344"/>
                </a:solidFill>
              </a:rPr>
              <a:t>Group</a:t>
            </a:r>
          </a:p>
          <a:p>
            <a:endParaRPr lang="en-US" sz="1200" dirty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r>
              <a:rPr lang="en-GB" sz="1200" dirty="0" smtClean="0">
                <a:solidFill>
                  <a:schemeClr val="tx2"/>
                </a:solidFill>
              </a:rPr>
              <a:t>DevOps Academy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Nginx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Sonar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Nexus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Gerrit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ELK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/>
                </a:solidFill>
              </a:rPr>
              <a:t>Open LDAP</a:t>
            </a:r>
            <a:endParaRPr lang="en-GB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rgbClr val="003344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856175" y="2040486"/>
            <a:ext cx="5908968" cy="3378435"/>
          </a:xfrm>
          <a:prstGeom prst="roundRect">
            <a:avLst>
              <a:gd name="adj" fmla="val 5054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US" sz="1200" dirty="0">
              <a:solidFill>
                <a:srgbClr val="778888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2017025" y="1826858"/>
            <a:ext cx="693710" cy="424850"/>
            <a:chOff x="860784" y="1896902"/>
            <a:chExt cx="1049732" cy="595994"/>
          </a:xfrm>
        </p:grpSpPr>
        <p:sp>
          <p:nvSpPr>
            <p:cNvPr id="200" name="Freeform 468"/>
            <p:cNvSpPr>
              <a:spLocks/>
            </p:cNvSpPr>
            <p:nvPr/>
          </p:nvSpPr>
          <p:spPr bwMode="auto">
            <a:xfrm>
              <a:off x="860784" y="1896902"/>
              <a:ext cx="1049732" cy="595994"/>
            </a:xfrm>
            <a:custGeom>
              <a:avLst/>
              <a:gdLst>
                <a:gd name="T0" fmla="*/ 36 w 181"/>
                <a:gd name="T1" fmla="*/ 103 h 103"/>
                <a:gd name="T2" fmla="*/ 0 w 181"/>
                <a:gd name="T3" fmla="*/ 67 h 103"/>
                <a:gd name="T4" fmla="*/ 34 w 181"/>
                <a:gd name="T5" fmla="*/ 31 h 103"/>
                <a:gd name="T6" fmla="*/ 70 w 181"/>
                <a:gd name="T7" fmla="*/ 0 h 103"/>
                <a:gd name="T8" fmla="*/ 100 w 181"/>
                <a:gd name="T9" fmla="*/ 15 h 103"/>
                <a:gd name="T10" fmla="*/ 116 w 181"/>
                <a:gd name="T11" fmla="*/ 11 h 103"/>
                <a:gd name="T12" fmla="*/ 152 w 181"/>
                <a:gd name="T13" fmla="*/ 47 h 103"/>
                <a:gd name="T14" fmla="*/ 152 w 181"/>
                <a:gd name="T15" fmla="*/ 49 h 103"/>
                <a:gd name="T16" fmla="*/ 154 w 181"/>
                <a:gd name="T17" fmla="*/ 49 h 103"/>
                <a:gd name="T18" fmla="*/ 181 w 181"/>
                <a:gd name="T19" fmla="*/ 76 h 103"/>
                <a:gd name="T20" fmla="*/ 154 w 181"/>
                <a:gd name="T21" fmla="*/ 103 h 103"/>
                <a:gd name="T22" fmla="*/ 153 w 181"/>
                <a:gd name="T23" fmla="*/ 103 h 103"/>
                <a:gd name="T24" fmla="*/ 36 w 18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03">
                  <a:moveTo>
                    <a:pt x="36" y="103"/>
                  </a:moveTo>
                  <a:cubicBezTo>
                    <a:pt x="16" y="103"/>
                    <a:pt x="0" y="87"/>
                    <a:pt x="0" y="67"/>
                  </a:cubicBezTo>
                  <a:cubicBezTo>
                    <a:pt x="0" y="47"/>
                    <a:pt x="15" y="32"/>
                    <a:pt x="34" y="31"/>
                  </a:cubicBezTo>
                  <a:cubicBezTo>
                    <a:pt x="37" y="13"/>
                    <a:pt x="52" y="0"/>
                    <a:pt x="70" y="0"/>
                  </a:cubicBezTo>
                  <a:cubicBezTo>
                    <a:pt x="82" y="0"/>
                    <a:pt x="93" y="6"/>
                    <a:pt x="100" y="15"/>
                  </a:cubicBezTo>
                  <a:cubicBezTo>
                    <a:pt x="105" y="13"/>
                    <a:pt x="110" y="11"/>
                    <a:pt x="116" y="11"/>
                  </a:cubicBezTo>
                  <a:cubicBezTo>
                    <a:pt x="136" y="11"/>
                    <a:pt x="152" y="27"/>
                    <a:pt x="152" y="47"/>
                  </a:cubicBezTo>
                  <a:cubicBezTo>
                    <a:pt x="152" y="48"/>
                    <a:pt x="152" y="48"/>
                    <a:pt x="152" y="49"/>
                  </a:cubicBezTo>
                  <a:cubicBezTo>
                    <a:pt x="153" y="49"/>
                    <a:pt x="153" y="49"/>
                    <a:pt x="154" y="49"/>
                  </a:cubicBezTo>
                  <a:cubicBezTo>
                    <a:pt x="169" y="49"/>
                    <a:pt x="181" y="61"/>
                    <a:pt x="181" y="76"/>
                  </a:cubicBezTo>
                  <a:cubicBezTo>
                    <a:pt x="181" y="91"/>
                    <a:pt x="169" y="103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lnTo>
                    <a:pt x="36" y="103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01" name="Freeform 468"/>
            <p:cNvSpPr>
              <a:spLocks/>
            </p:cNvSpPr>
            <p:nvPr/>
          </p:nvSpPr>
          <p:spPr bwMode="auto">
            <a:xfrm>
              <a:off x="860784" y="1896902"/>
              <a:ext cx="1049732" cy="595994"/>
            </a:xfrm>
            <a:custGeom>
              <a:avLst/>
              <a:gdLst>
                <a:gd name="T0" fmla="*/ 36 w 181"/>
                <a:gd name="T1" fmla="*/ 103 h 103"/>
                <a:gd name="T2" fmla="*/ 0 w 181"/>
                <a:gd name="T3" fmla="*/ 67 h 103"/>
                <a:gd name="T4" fmla="*/ 34 w 181"/>
                <a:gd name="T5" fmla="*/ 31 h 103"/>
                <a:gd name="T6" fmla="*/ 70 w 181"/>
                <a:gd name="T7" fmla="*/ 0 h 103"/>
                <a:gd name="T8" fmla="*/ 100 w 181"/>
                <a:gd name="T9" fmla="*/ 15 h 103"/>
                <a:gd name="T10" fmla="*/ 116 w 181"/>
                <a:gd name="T11" fmla="*/ 11 h 103"/>
                <a:gd name="T12" fmla="*/ 152 w 181"/>
                <a:gd name="T13" fmla="*/ 47 h 103"/>
                <a:gd name="T14" fmla="*/ 152 w 181"/>
                <a:gd name="T15" fmla="*/ 49 h 103"/>
                <a:gd name="T16" fmla="*/ 154 w 181"/>
                <a:gd name="T17" fmla="*/ 49 h 103"/>
                <a:gd name="T18" fmla="*/ 181 w 181"/>
                <a:gd name="T19" fmla="*/ 76 h 103"/>
                <a:gd name="T20" fmla="*/ 154 w 181"/>
                <a:gd name="T21" fmla="*/ 103 h 103"/>
                <a:gd name="T22" fmla="*/ 153 w 181"/>
                <a:gd name="T23" fmla="*/ 103 h 103"/>
                <a:gd name="T24" fmla="*/ 36 w 18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03">
                  <a:moveTo>
                    <a:pt x="36" y="103"/>
                  </a:moveTo>
                  <a:cubicBezTo>
                    <a:pt x="16" y="103"/>
                    <a:pt x="0" y="87"/>
                    <a:pt x="0" y="67"/>
                  </a:cubicBezTo>
                  <a:cubicBezTo>
                    <a:pt x="0" y="47"/>
                    <a:pt x="15" y="32"/>
                    <a:pt x="34" y="31"/>
                  </a:cubicBezTo>
                  <a:cubicBezTo>
                    <a:pt x="37" y="13"/>
                    <a:pt x="52" y="0"/>
                    <a:pt x="70" y="0"/>
                  </a:cubicBezTo>
                  <a:cubicBezTo>
                    <a:pt x="82" y="0"/>
                    <a:pt x="93" y="6"/>
                    <a:pt x="100" y="15"/>
                  </a:cubicBezTo>
                  <a:cubicBezTo>
                    <a:pt x="105" y="13"/>
                    <a:pt x="110" y="11"/>
                    <a:pt x="116" y="11"/>
                  </a:cubicBezTo>
                  <a:cubicBezTo>
                    <a:pt x="136" y="11"/>
                    <a:pt x="152" y="27"/>
                    <a:pt x="152" y="47"/>
                  </a:cubicBezTo>
                  <a:cubicBezTo>
                    <a:pt x="152" y="48"/>
                    <a:pt x="152" y="48"/>
                    <a:pt x="152" y="49"/>
                  </a:cubicBezTo>
                  <a:cubicBezTo>
                    <a:pt x="153" y="49"/>
                    <a:pt x="153" y="49"/>
                    <a:pt x="154" y="49"/>
                  </a:cubicBezTo>
                  <a:cubicBezTo>
                    <a:pt x="169" y="49"/>
                    <a:pt x="181" y="61"/>
                    <a:pt x="181" y="76"/>
                  </a:cubicBezTo>
                  <a:cubicBezTo>
                    <a:pt x="181" y="91"/>
                    <a:pt x="169" y="103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lnTo>
                    <a:pt x="36" y="10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  <a:extLst/>
          </p:spPr>
          <p:txBody>
            <a:bodyPr vert="horz" wrap="square" lIns="91440" tIns="14400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</a:rPr>
                <a:t>VPC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2017738" y="2314329"/>
            <a:ext cx="9986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Helvetica Neue"/>
                <a:ea typeface="Verdana" pitchFamily="34" charset="0"/>
                <a:cs typeface="Helvetica Neue"/>
              </a:rPr>
              <a:t>Academy VPC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DevOps Architecture that we will build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Day 2 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301" y="2314329"/>
            <a:ext cx="751172" cy="633237"/>
            <a:chOff x="544891" y="1826858"/>
            <a:chExt cx="751172" cy="633237"/>
          </a:xfrm>
        </p:grpSpPr>
        <p:grpSp>
          <p:nvGrpSpPr>
            <p:cNvPr id="112" name="Group 111"/>
            <p:cNvGrpSpPr/>
            <p:nvPr/>
          </p:nvGrpSpPr>
          <p:grpSpPr>
            <a:xfrm>
              <a:off x="577033" y="1826858"/>
              <a:ext cx="693710" cy="393860"/>
              <a:chOff x="860784" y="1896902"/>
              <a:chExt cx="1049732" cy="595994"/>
            </a:xfrm>
          </p:grpSpPr>
          <p:sp>
            <p:nvSpPr>
              <p:cNvPr id="113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400" dirty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</a:ln>
              <a:extLst/>
            </p:spPr>
            <p:txBody>
              <a:bodyPr vert="horz" wrap="square" lIns="91440" tIns="14400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</a:rPr>
                  <a:t>AWS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544891" y="2306206"/>
              <a:ext cx="751172" cy="1538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AWS Cloud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0203" y="3350372"/>
            <a:ext cx="943369" cy="995050"/>
            <a:chOff x="448793" y="3448606"/>
            <a:chExt cx="943369" cy="995050"/>
          </a:xfrm>
        </p:grpSpPr>
        <p:pic>
          <p:nvPicPr>
            <p:cNvPr id="254" name="Picture 253" descr="CloudFormation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65" y="3448606"/>
              <a:ext cx="623825" cy="623825"/>
            </a:xfrm>
            <a:prstGeom prst="rect">
              <a:avLst/>
            </a:prstGeom>
          </p:spPr>
        </p:pic>
        <p:sp>
          <p:nvSpPr>
            <p:cNvPr id="255" name="TextBox 254"/>
            <p:cNvSpPr txBox="1"/>
            <p:nvPr/>
          </p:nvSpPr>
          <p:spPr>
            <a:xfrm>
              <a:off x="448793" y="4135879"/>
              <a:ext cx="94336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AWS </a:t>
              </a:r>
              <a:r>
                <a:rPr lang="en-US" sz="1000" dirty="0" err="1" smtClean="0">
                  <a:solidFill>
                    <a:srgbClr val="000000"/>
                  </a:solidFill>
                </a:rPr>
                <a:t>CloudFormation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363880" y="2878294"/>
            <a:ext cx="576000" cy="576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000" dirty="0">
              <a:solidFill>
                <a:srgbClr val="FFFFFF"/>
              </a:solidFill>
            </a:endParaRPr>
          </a:p>
        </p:txBody>
      </p:sp>
      <p:pic>
        <p:nvPicPr>
          <p:cNvPr id="187" name="Picture 2" descr="http://i.imgur.com/ZBQ7byn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35" y="2948044"/>
            <a:ext cx="442889" cy="4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ounded Rectangle 187"/>
          <p:cNvSpPr/>
          <p:nvPr/>
        </p:nvSpPr>
        <p:spPr>
          <a:xfrm>
            <a:off x="4942621" y="2568182"/>
            <a:ext cx="2642061" cy="1202614"/>
          </a:xfrm>
          <a:prstGeom prst="roundRect">
            <a:avLst>
              <a:gd name="adj" fmla="val 576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r>
              <a:rPr lang="en-US" sz="1200" dirty="0" smtClean="0">
                <a:solidFill>
                  <a:srgbClr val="003344"/>
                </a:solidFill>
              </a:rPr>
              <a:t>Academy Security Group</a:t>
            </a: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r>
              <a:rPr lang="en-GB" sz="1200" dirty="0">
                <a:solidFill>
                  <a:schemeClr val="tx2"/>
                </a:solidFill>
              </a:rPr>
              <a:t>Chef-Server</a:t>
            </a:r>
          </a:p>
          <a:p>
            <a:endParaRPr lang="en-GB" sz="1200" dirty="0" smtClean="0">
              <a:solidFill>
                <a:schemeClr val="tx2"/>
              </a:solidFill>
            </a:endParaRPr>
          </a:p>
          <a:p>
            <a:endParaRPr lang="en-US" sz="1200" dirty="0">
              <a:solidFill>
                <a:srgbClr val="003344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289477" y="2878294"/>
            <a:ext cx="576000" cy="576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942621" y="3925001"/>
            <a:ext cx="2642061" cy="1202614"/>
          </a:xfrm>
          <a:prstGeom prst="roundRect">
            <a:avLst>
              <a:gd name="adj" fmla="val 576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r>
              <a:rPr lang="en-US" sz="1200" dirty="0" smtClean="0">
                <a:solidFill>
                  <a:srgbClr val="003344"/>
                </a:solidFill>
              </a:rPr>
              <a:t>Academy Security Group</a:t>
            </a: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endParaRPr lang="en-US" sz="1200" dirty="0" smtClean="0">
              <a:solidFill>
                <a:srgbClr val="003344"/>
              </a:solidFill>
            </a:endParaRPr>
          </a:p>
          <a:p>
            <a:r>
              <a:rPr lang="en-GB" sz="1200" dirty="0" smtClean="0">
                <a:solidFill>
                  <a:schemeClr val="tx2"/>
                </a:solidFill>
              </a:rPr>
              <a:t>Tomcat server</a:t>
            </a:r>
            <a:endParaRPr lang="en-GB" sz="1200" dirty="0">
              <a:solidFill>
                <a:schemeClr val="tx2"/>
              </a:solidFill>
            </a:endParaRPr>
          </a:p>
          <a:p>
            <a:endParaRPr lang="en-GB" sz="1200" dirty="0" smtClean="0">
              <a:solidFill>
                <a:schemeClr val="tx2"/>
              </a:solidFill>
            </a:endParaRPr>
          </a:p>
          <a:p>
            <a:endParaRPr lang="en-GB" sz="1200" dirty="0" smtClean="0">
              <a:solidFill>
                <a:schemeClr val="tx2"/>
              </a:solidFill>
            </a:endParaRPr>
          </a:p>
          <a:p>
            <a:endParaRPr lang="en-US" sz="1200" dirty="0">
              <a:solidFill>
                <a:srgbClr val="003344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289477" y="4235113"/>
            <a:ext cx="576000" cy="576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Sections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Content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93949" y="1695046"/>
            <a:ext cx="3288001" cy="2981729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0">
              <a:spcBef>
                <a:spcPts val="1200"/>
              </a:spcBef>
              <a:buNone/>
            </a:pPr>
            <a:r>
              <a:rPr lang="en-US" sz="1800" dirty="0"/>
              <a:t>Lab – Standing up Day 2 </a:t>
            </a:r>
            <a:r>
              <a:rPr lang="en-US" sz="1800" dirty="0" smtClean="0"/>
              <a:t>environments</a:t>
            </a:r>
            <a:endParaRPr lang="en-AU" sz="1800" dirty="0" smtClean="0"/>
          </a:p>
          <a:p>
            <a:pPr marL="263525" indent="0">
              <a:spcBef>
                <a:spcPts val="1200"/>
              </a:spcBef>
              <a:buNone/>
            </a:pPr>
            <a:r>
              <a:rPr lang="en-AU" sz="1800" dirty="0"/>
              <a:t>Discussion and Observation</a:t>
            </a:r>
          </a:p>
          <a:p>
            <a:pPr marL="263525" indent="0">
              <a:spcBef>
                <a:spcPts val="1200"/>
              </a:spcBef>
              <a:buNone/>
            </a:pPr>
            <a:r>
              <a:rPr lang="en-AU" sz="1800" dirty="0"/>
              <a:t>Summary</a:t>
            </a:r>
            <a:endParaRPr lang="en-AU" sz="1800" dirty="0" smtClean="0"/>
          </a:p>
          <a:p>
            <a:pPr marL="263525" indent="0">
              <a:spcBef>
                <a:spcPts val="1200"/>
              </a:spcBef>
              <a:buNone/>
            </a:pPr>
            <a:r>
              <a:rPr lang="en-AU" sz="1800" dirty="0"/>
              <a:t>Questions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5613" y="1695045"/>
            <a:ext cx="4117975" cy="41056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spcBef>
                <a:spcPts val="1200"/>
              </a:spcBef>
            </a:pPr>
            <a:r>
              <a:rPr lang="en-US" sz="1800" dirty="0"/>
              <a:t>Day 1 Recap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Cloud and AWS in nutshell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Top 3 tool types for DevOps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SCM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Orchestration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Automated Quality Assurance</a:t>
            </a:r>
          </a:p>
          <a:p>
            <a:pPr marL="266700" indent="-177800">
              <a:spcBef>
                <a:spcPts val="1200"/>
              </a:spcBef>
            </a:pPr>
            <a:r>
              <a:rPr lang="en-US" sz="1800" dirty="0"/>
              <a:t>Day 2 Overview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Introduction to Environments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Convergent Infrastructure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Immutable Infrastructure</a:t>
            </a:r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Architecture orchestration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AWS </a:t>
            </a:r>
            <a:r>
              <a:rPr lang="en-US" dirty="0" err="1"/>
              <a:t>CloudFormation</a:t>
            </a:r>
            <a:endParaRPr lang="en-US" dirty="0"/>
          </a:p>
          <a:p>
            <a:pPr marL="520700" lvl="1" indent="-228600">
              <a:spcBef>
                <a:spcPts val="800"/>
              </a:spcBef>
            </a:pPr>
            <a:r>
              <a:rPr lang="en-US" dirty="0"/>
              <a:t>Operations </a:t>
            </a:r>
            <a:r>
              <a:rPr lang="en-US" dirty="0" smtClean="0"/>
              <a:t>&amp; monitoring </a:t>
            </a:r>
            <a:r>
              <a:rPr lang="en-US" dirty="0"/>
              <a:t>in the Cloud</a:t>
            </a:r>
          </a:p>
        </p:txBody>
      </p:sp>
      <p:sp>
        <p:nvSpPr>
          <p:cNvPr id="17" name="Oval 16"/>
          <p:cNvSpPr/>
          <p:nvPr/>
        </p:nvSpPr>
        <p:spPr>
          <a:xfrm>
            <a:off x="467691" y="1805758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17887" y="179623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17887" y="250302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17887" y="2931479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7691" y="3972017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7887" y="3359936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3588" y="1690266"/>
            <a:ext cx="0" cy="4570834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89000">
                <a:srgbClr val="002200"/>
              </a:gs>
            </a:gsLst>
            <a:path path="circle">
              <a:fillToRect l="100000" t="100000"/>
            </a:path>
            <a:tileRect r="-100000" b="-10000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2"/>
          <p:cNvSpPr txBox="1">
            <a:spLocks/>
          </p:cNvSpPr>
          <p:nvPr/>
        </p:nvSpPr>
        <p:spPr>
          <a:xfrm>
            <a:off x="455613" y="3231692"/>
            <a:ext cx="8232775" cy="11614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US" altLang="en-US" sz="3600" dirty="0" smtClean="0">
                <a:solidFill>
                  <a:schemeClr val="bg1"/>
                </a:solidFill>
              </a:rPr>
              <a:t>LET’S TALK </a:t>
            </a:r>
            <a:br>
              <a:rPr lang="en-US" altLang="en-US" sz="3600" dirty="0" smtClean="0">
                <a:solidFill>
                  <a:schemeClr val="bg1"/>
                </a:solidFill>
              </a:rPr>
            </a:br>
            <a:r>
              <a:rPr lang="en-US" altLang="en-US" sz="3600" dirty="0" smtClean="0">
                <a:solidFill>
                  <a:schemeClr val="bg1"/>
                </a:solidFill>
              </a:rPr>
              <a:t>ABOUT THE LAB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6"/>
          <p:cNvSpPr>
            <a:spLocks noChangeAspect="1" noEditPoints="1"/>
          </p:cNvSpPr>
          <p:nvPr/>
        </p:nvSpPr>
        <p:spPr bwMode="auto">
          <a:xfrm rot="20764843">
            <a:off x="672828" y="2325193"/>
            <a:ext cx="480615" cy="432000"/>
          </a:xfrm>
          <a:custGeom>
            <a:avLst/>
            <a:gdLst>
              <a:gd name="T0" fmla="*/ 308 w 331"/>
              <a:gd name="T1" fmla="*/ 0 h 297"/>
              <a:gd name="T2" fmla="*/ 308 w 331"/>
              <a:gd name="T3" fmla="*/ 25 h 297"/>
              <a:gd name="T4" fmla="*/ 307 w 331"/>
              <a:gd name="T5" fmla="*/ 25 h 297"/>
              <a:gd name="T6" fmla="*/ 24 w 331"/>
              <a:gd name="T7" fmla="*/ 91 h 297"/>
              <a:gd name="T8" fmla="*/ 24 w 331"/>
              <a:gd name="T9" fmla="*/ 77 h 297"/>
              <a:gd name="T10" fmla="*/ 0 w 331"/>
              <a:gd name="T11" fmla="*/ 77 h 297"/>
              <a:gd name="T12" fmla="*/ 0 w 331"/>
              <a:gd name="T13" fmla="*/ 219 h 297"/>
              <a:gd name="T14" fmla="*/ 24 w 331"/>
              <a:gd name="T15" fmla="*/ 219 h 297"/>
              <a:gd name="T16" fmla="*/ 24 w 331"/>
              <a:gd name="T17" fmla="*/ 205 h 297"/>
              <a:gd name="T18" fmla="*/ 65 w 331"/>
              <a:gd name="T19" fmla="*/ 215 h 297"/>
              <a:gd name="T20" fmla="*/ 60 w 331"/>
              <a:gd name="T21" fmla="*/ 238 h 297"/>
              <a:gd name="T22" fmla="*/ 78 w 331"/>
              <a:gd name="T23" fmla="*/ 267 h 297"/>
              <a:gd name="T24" fmla="*/ 143 w 331"/>
              <a:gd name="T25" fmla="*/ 283 h 297"/>
              <a:gd name="T26" fmla="*/ 149 w 331"/>
              <a:gd name="T27" fmla="*/ 284 h 297"/>
              <a:gd name="T28" fmla="*/ 172 w 331"/>
              <a:gd name="T29" fmla="*/ 265 h 297"/>
              <a:gd name="T30" fmla="*/ 178 w 331"/>
              <a:gd name="T31" fmla="*/ 242 h 297"/>
              <a:gd name="T32" fmla="*/ 307 w 331"/>
              <a:gd name="T33" fmla="*/ 272 h 297"/>
              <a:gd name="T34" fmla="*/ 308 w 331"/>
              <a:gd name="T35" fmla="*/ 272 h 297"/>
              <a:gd name="T36" fmla="*/ 308 w 331"/>
              <a:gd name="T37" fmla="*/ 297 h 297"/>
              <a:gd name="T38" fmla="*/ 331 w 331"/>
              <a:gd name="T39" fmla="*/ 297 h 297"/>
              <a:gd name="T40" fmla="*/ 331 w 331"/>
              <a:gd name="T41" fmla="*/ 0 h 297"/>
              <a:gd name="T42" fmla="*/ 308 w 331"/>
              <a:gd name="T43" fmla="*/ 0 h 297"/>
              <a:gd name="T44" fmla="*/ 44 w 331"/>
              <a:gd name="T45" fmla="*/ 186 h 297"/>
              <a:gd name="T46" fmla="*/ 24 w 331"/>
              <a:gd name="T47" fmla="*/ 181 h 297"/>
              <a:gd name="T48" fmla="*/ 24 w 331"/>
              <a:gd name="T49" fmla="*/ 116 h 297"/>
              <a:gd name="T50" fmla="*/ 44 w 331"/>
              <a:gd name="T51" fmla="*/ 111 h 297"/>
              <a:gd name="T52" fmla="*/ 44 w 331"/>
              <a:gd name="T53" fmla="*/ 186 h 297"/>
              <a:gd name="T54" fmla="*/ 149 w 331"/>
              <a:gd name="T55" fmla="*/ 259 h 297"/>
              <a:gd name="T56" fmla="*/ 148 w 331"/>
              <a:gd name="T57" fmla="*/ 260 h 297"/>
              <a:gd name="T58" fmla="*/ 83 w 331"/>
              <a:gd name="T59" fmla="*/ 244 h 297"/>
              <a:gd name="T60" fmla="*/ 83 w 331"/>
              <a:gd name="T61" fmla="*/ 244 h 297"/>
              <a:gd name="T62" fmla="*/ 88 w 331"/>
              <a:gd name="T63" fmla="*/ 221 h 297"/>
              <a:gd name="T64" fmla="*/ 155 w 331"/>
              <a:gd name="T65" fmla="*/ 236 h 297"/>
              <a:gd name="T66" fmla="*/ 149 w 331"/>
              <a:gd name="T67" fmla="*/ 259 h 297"/>
              <a:gd name="T68" fmla="*/ 255 w 331"/>
              <a:gd name="T69" fmla="*/ 236 h 297"/>
              <a:gd name="T70" fmla="*/ 70 w 331"/>
              <a:gd name="T71" fmla="*/ 192 h 297"/>
              <a:gd name="T72" fmla="*/ 70 w 331"/>
              <a:gd name="T73" fmla="*/ 105 h 297"/>
              <a:gd name="T74" fmla="*/ 255 w 331"/>
              <a:gd name="T75" fmla="*/ 61 h 297"/>
              <a:gd name="T76" fmla="*/ 255 w 331"/>
              <a:gd name="T77" fmla="*/ 236 h 297"/>
              <a:gd name="T78" fmla="*/ 308 w 331"/>
              <a:gd name="T79" fmla="*/ 248 h 297"/>
              <a:gd name="T80" fmla="*/ 281 w 331"/>
              <a:gd name="T81" fmla="*/ 242 h 297"/>
              <a:gd name="T82" fmla="*/ 281 w 331"/>
              <a:gd name="T83" fmla="*/ 55 h 297"/>
              <a:gd name="T84" fmla="*/ 308 w 331"/>
              <a:gd name="T85" fmla="*/ 49 h 297"/>
              <a:gd name="T86" fmla="*/ 308 w 331"/>
              <a:gd name="T87" fmla="*/ 2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1" h="297">
                <a:moveTo>
                  <a:pt x="308" y="0"/>
                </a:moveTo>
                <a:cubicBezTo>
                  <a:pt x="308" y="25"/>
                  <a:pt x="308" y="25"/>
                  <a:pt x="308" y="25"/>
                </a:cubicBezTo>
                <a:cubicBezTo>
                  <a:pt x="307" y="25"/>
                  <a:pt x="307" y="25"/>
                  <a:pt x="307" y="25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77"/>
                  <a:pt x="24" y="77"/>
                  <a:pt x="24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219"/>
                  <a:pt x="0" y="219"/>
                  <a:pt x="0" y="219"/>
                </a:cubicBezTo>
                <a:cubicBezTo>
                  <a:pt x="24" y="219"/>
                  <a:pt x="24" y="219"/>
                  <a:pt x="24" y="219"/>
                </a:cubicBezTo>
                <a:cubicBezTo>
                  <a:pt x="24" y="205"/>
                  <a:pt x="24" y="205"/>
                  <a:pt x="24" y="205"/>
                </a:cubicBezTo>
                <a:cubicBezTo>
                  <a:pt x="65" y="215"/>
                  <a:pt x="65" y="215"/>
                  <a:pt x="65" y="215"/>
                </a:cubicBezTo>
                <a:cubicBezTo>
                  <a:pt x="60" y="238"/>
                  <a:pt x="60" y="238"/>
                  <a:pt x="60" y="238"/>
                </a:cubicBezTo>
                <a:cubicBezTo>
                  <a:pt x="56" y="251"/>
                  <a:pt x="65" y="264"/>
                  <a:pt x="78" y="267"/>
                </a:cubicBezTo>
                <a:cubicBezTo>
                  <a:pt x="143" y="283"/>
                  <a:pt x="143" y="283"/>
                  <a:pt x="143" y="283"/>
                </a:cubicBezTo>
                <a:cubicBezTo>
                  <a:pt x="145" y="283"/>
                  <a:pt x="147" y="284"/>
                  <a:pt x="149" y="284"/>
                </a:cubicBezTo>
                <a:cubicBezTo>
                  <a:pt x="160" y="284"/>
                  <a:pt x="170" y="276"/>
                  <a:pt x="172" y="265"/>
                </a:cubicBezTo>
                <a:cubicBezTo>
                  <a:pt x="178" y="242"/>
                  <a:pt x="178" y="242"/>
                  <a:pt x="178" y="242"/>
                </a:cubicBezTo>
                <a:cubicBezTo>
                  <a:pt x="307" y="272"/>
                  <a:pt x="307" y="272"/>
                  <a:pt x="307" y="272"/>
                </a:cubicBezTo>
                <a:cubicBezTo>
                  <a:pt x="307" y="272"/>
                  <a:pt x="307" y="272"/>
                  <a:pt x="308" y="272"/>
                </a:cubicBezTo>
                <a:cubicBezTo>
                  <a:pt x="308" y="297"/>
                  <a:pt x="308" y="297"/>
                  <a:pt x="308" y="297"/>
                </a:cubicBezTo>
                <a:cubicBezTo>
                  <a:pt x="331" y="297"/>
                  <a:pt x="331" y="297"/>
                  <a:pt x="331" y="297"/>
                </a:cubicBezTo>
                <a:cubicBezTo>
                  <a:pt x="331" y="0"/>
                  <a:pt x="331" y="0"/>
                  <a:pt x="331" y="0"/>
                </a:cubicBezTo>
                <a:lnTo>
                  <a:pt x="308" y="0"/>
                </a:lnTo>
                <a:close/>
                <a:moveTo>
                  <a:pt x="44" y="186"/>
                </a:moveTo>
                <a:cubicBezTo>
                  <a:pt x="24" y="181"/>
                  <a:pt x="24" y="181"/>
                  <a:pt x="24" y="181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44" y="111"/>
                  <a:pt x="44" y="111"/>
                  <a:pt x="44" y="111"/>
                </a:cubicBezTo>
                <a:lnTo>
                  <a:pt x="44" y="186"/>
                </a:lnTo>
                <a:close/>
                <a:moveTo>
                  <a:pt x="149" y="259"/>
                </a:moveTo>
                <a:cubicBezTo>
                  <a:pt x="149" y="260"/>
                  <a:pt x="149" y="260"/>
                  <a:pt x="148" y="260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4"/>
                  <a:pt x="82" y="244"/>
                  <a:pt x="83" y="244"/>
                </a:cubicBezTo>
                <a:cubicBezTo>
                  <a:pt x="88" y="221"/>
                  <a:pt x="88" y="221"/>
                  <a:pt x="88" y="221"/>
                </a:cubicBezTo>
                <a:cubicBezTo>
                  <a:pt x="155" y="236"/>
                  <a:pt x="155" y="236"/>
                  <a:pt x="155" y="236"/>
                </a:cubicBezTo>
                <a:lnTo>
                  <a:pt x="149" y="259"/>
                </a:lnTo>
                <a:close/>
                <a:moveTo>
                  <a:pt x="255" y="236"/>
                </a:moveTo>
                <a:cubicBezTo>
                  <a:pt x="70" y="192"/>
                  <a:pt x="70" y="192"/>
                  <a:pt x="70" y="192"/>
                </a:cubicBezTo>
                <a:cubicBezTo>
                  <a:pt x="70" y="105"/>
                  <a:pt x="70" y="105"/>
                  <a:pt x="70" y="105"/>
                </a:cubicBezTo>
                <a:cubicBezTo>
                  <a:pt x="255" y="61"/>
                  <a:pt x="255" y="61"/>
                  <a:pt x="255" y="61"/>
                </a:cubicBezTo>
                <a:lnTo>
                  <a:pt x="255" y="236"/>
                </a:lnTo>
                <a:close/>
                <a:moveTo>
                  <a:pt x="308" y="248"/>
                </a:moveTo>
                <a:cubicBezTo>
                  <a:pt x="281" y="242"/>
                  <a:pt x="281" y="242"/>
                  <a:pt x="281" y="242"/>
                </a:cubicBezTo>
                <a:cubicBezTo>
                  <a:pt x="281" y="55"/>
                  <a:pt x="281" y="55"/>
                  <a:pt x="281" y="55"/>
                </a:cubicBezTo>
                <a:cubicBezTo>
                  <a:pt x="308" y="49"/>
                  <a:pt x="308" y="49"/>
                  <a:pt x="308" y="49"/>
                </a:cubicBezTo>
                <a:lnTo>
                  <a:pt x="308" y="248"/>
                </a:lnTo>
                <a:close/>
              </a:path>
            </a:pathLst>
          </a:custGeom>
          <a:solidFill>
            <a:schemeClr val="accent4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Standing up Day 2 environments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 exercises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50524" y="1878013"/>
            <a:ext cx="1220202" cy="1220199"/>
            <a:chOff x="1850524" y="1878013"/>
            <a:chExt cx="1220202" cy="1220199"/>
          </a:xfrm>
        </p:grpSpPr>
        <p:sp>
          <p:nvSpPr>
            <p:cNvPr id="10" name="Oval 9"/>
            <p:cNvSpPr/>
            <p:nvPr/>
          </p:nvSpPr>
          <p:spPr>
            <a:xfrm>
              <a:off x="1850524" y="1878013"/>
              <a:ext cx="1220202" cy="1220199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52405" y="2072473"/>
              <a:ext cx="616440" cy="823128"/>
              <a:chOff x="6604055" y="4305913"/>
              <a:chExt cx="453389" cy="605407"/>
            </a:xfrm>
            <a:solidFill>
              <a:schemeClr val="accent1"/>
            </a:solidFill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6604055" y="4381922"/>
                <a:ext cx="453389" cy="529398"/>
              </a:xfrm>
              <a:custGeom>
                <a:avLst/>
                <a:gdLst>
                  <a:gd name="T0" fmla="*/ 132 w 144"/>
                  <a:gd name="T1" fmla="*/ 72 h 168"/>
                  <a:gd name="T2" fmla="*/ 120 w 144"/>
                  <a:gd name="T3" fmla="*/ 84 h 168"/>
                  <a:gd name="T4" fmla="*/ 120 w 144"/>
                  <a:gd name="T5" fmla="*/ 76 h 168"/>
                  <a:gd name="T6" fmla="*/ 108 w 144"/>
                  <a:gd name="T7" fmla="*/ 64 h 168"/>
                  <a:gd name="T8" fmla="*/ 96 w 144"/>
                  <a:gd name="T9" fmla="*/ 76 h 168"/>
                  <a:gd name="T10" fmla="*/ 96 w 144"/>
                  <a:gd name="T11" fmla="*/ 68 h 168"/>
                  <a:gd name="T12" fmla="*/ 84 w 144"/>
                  <a:gd name="T13" fmla="*/ 56 h 168"/>
                  <a:gd name="T14" fmla="*/ 72 w 144"/>
                  <a:gd name="T15" fmla="*/ 68 h 168"/>
                  <a:gd name="T16" fmla="*/ 72 w 144"/>
                  <a:gd name="T17" fmla="*/ 12 h 168"/>
                  <a:gd name="T18" fmla="*/ 60 w 144"/>
                  <a:gd name="T19" fmla="*/ 0 h 168"/>
                  <a:gd name="T20" fmla="*/ 48 w 144"/>
                  <a:gd name="T21" fmla="*/ 12 h 168"/>
                  <a:gd name="T22" fmla="*/ 48 w 144"/>
                  <a:gd name="T23" fmla="*/ 104 h 168"/>
                  <a:gd name="T24" fmla="*/ 34 w 144"/>
                  <a:gd name="T25" fmla="*/ 86 h 168"/>
                  <a:gd name="T26" fmla="*/ 11 w 144"/>
                  <a:gd name="T27" fmla="*/ 67 h 168"/>
                  <a:gd name="T28" fmla="*/ 0 w 144"/>
                  <a:gd name="T29" fmla="*/ 76 h 168"/>
                  <a:gd name="T30" fmla="*/ 11 w 144"/>
                  <a:gd name="T31" fmla="*/ 95 h 168"/>
                  <a:gd name="T32" fmla="*/ 24 w 144"/>
                  <a:gd name="T33" fmla="*/ 128 h 168"/>
                  <a:gd name="T34" fmla="*/ 48 w 144"/>
                  <a:gd name="T35" fmla="*/ 168 h 168"/>
                  <a:gd name="T36" fmla="*/ 128 w 144"/>
                  <a:gd name="T37" fmla="*/ 168 h 168"/>
                  <a:gd name="T38" fmla="*/ 144 w 144"/>
                  <a:gd name="T39" fmla="*/ 128 h 168"/>
                  <a:gd name="T40" fmla="*/ 144 w 144"/>
                  <a:gd name="T41" fmla="*/ 84 h 168"/>
                  <a:gd name="T42" fmla="*/ 132 w 144"/>
                  <a:gd name="T43" fmla="*/ 7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4" h="168">
                    <a:moveTo>
                      <a:pt x="132" y="72"/>
                    </a:moveTo>
                    <a:cubicBezTo>
                      <a:pt x="125" y="72"/>
                      <a:pt x="120" y="77"/>
                      <a:pt x="120" y="84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20" y="69"/>
                      <a:pt x="115" y="64"/>
                      <a:pt x="108" y="64"/>
                    </a:cubicBezTo>
                    <a:cubicBezTo>
                      <a:pt x="101" y="64"/>
                      <a:pt x="96" y="69"/>
                      <a:pt x="96" y="76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61"/>
                      <a:pt x="91" y="56"/>
                      <a:pt x="84" y="56"/>
                    </a:cubicBezTo>
                    <a:cubicBezTo>
                      <a:pt x="77" y="56"/>
                      <a:pt x="72" y="61"/>
                      <a:pt x="72" y="6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5"/>
                      <a:pt x="67" y="0"/>
                      <a:pt x="60" y="0"/>
                    </a:cubicBezTo>
                    <a:cubicBezTo>
                      <a:pt x="53" y="0"/>
                      <a:pt x="48" y="5"/>
                      <a:pt x="48" y="12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48" y="104"/>
                      <a:pt x="38" y="91"/>
                      <a:pt x="34" y="86"/>
                    </a:cubicBezTo>
                    <a:cubicBezTo>
                      <a:pt x="26" y="76"/>
                      <a:pt x="19" y="67"/>
                      <a:pt x="11" y="67"/>
                    </a:cubicBezTo>
                    <a:cubicBezTo>
                      <a:pt x="4" y="67"/>
                      <a:pt x="0" y="71"/>
                      <a:pt x="0" y="76"/>
                    </a:cubicBezTo>
                    <a:cubicBezTo>
                      <a:pt x="0" y="81"/>
                      <a:pt x="8" y="89"/>
                      <a:pt x="11" y="95"/>
                    </a:cubicBezTo>
                    <a:cubicBezTo>
                      <a:pt x="17" y="105"/>
                      <a:pt x="24" y="128"/>
                      <a:pt x="24" y="128"/>
                    </a:cubicBezTo>
                    <a:cubicBezTo>
                      <a:pt x="48" y="168"/>
                      <a:pt x="48" y="168"/>
                      <a:pt x="48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44" y="128"/>
                      <a:pt x="144" y="128"/>
                      <a:pt x="144" y="128"/>
                    </a:cubicBezTo>
                    <a:cubicBezTo>
                      <a:pt x="144" y="84"/>
                      <a:pt x="144" y="84"/>
                      <a:pt x="144" y="84"/>
                    </a:cubicBezTo>
                    <a:cubicBezTo>
                      <a:pt x="144" y="77"/>
                      <a:pt x="139" y="72"/>
                      <a:pt x="13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6680064" y="4305913"/>
                <a:ext cx="226695" cy="208025"/>
              </a:xfrm>
              <a:custGeom>
                <a:avLst/>
                <a:gdLst>
                  <a:gd name="T0" fmla="*/ 16 w 72"/>
                  <a:gd name="T1" fmla="*/ 66 h 66"/>
                  <a:gd name="T2" fmla="*/ 16 w 72"/>
                  <a:gd name="T3" fmla="*/ 51 h 66"/>
                  <a:gd name="T4" fmla="*/ 11 w 72"/>
                  <a:gd name="T5" fmla="*/ 36 h 66"/>
                  <a:gd name="T6" fmla="*/ 36 w 72"/>
                  <a:gd name="T7" fmla="*/ 11 h 66"/>
                  <a:gd name="T8" fmla="*/ 61 w 72"/>
                  <a:gd name="T9" fmla="*/ 36 h 66"/>
                  <a:gd name="T10" fmla="*/ 56 w 72"/>
                  <a:gd name="T11" fmla="*/ 51 h 66"/>
                  <a:gd name="T12" fmla="*/ 56 w 72"/>
                  <a:gd name="T13" fmla="*/ 66 h 66"/>
                  <a:gd name="T14" fmla="*/ 72 w 72"/>
                  <a:gd name="T15" fmla="*/ 36 h 66"/>
                  <a:gd name="T16" fmla="*/ 36 w 72"/>
                  <a:gd name="T17" fmla="*/ 0 h 66"/>
                  <a:gd name="T18" fmla="*/ 0 w 72"/>
                  <a:gd name="T19" fmla="*/ 36 h 66"/>
                  <a:gd name="T20" fmla="*/ 16 w 72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66">
                    <a:moveTo>
                      <a:pt x="16" y="66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3" y="47"/>
                      <a:pt x="11" y="42"/>
                      <a:pt x="11" y="36"/>
                    </a:cubicBezTo>
                    <a:cubicBezTo>
                      <a:pt x="11" y="22"/>
                      <a:pt x="22" y="11"/>
                      <a:pt x="36" y="11"/>
                    </a:cubicBezTo>
                    <a:cubicBezTo>
                      <a:pt x="50" y="11"/>
                      <a:pt x="61" y="22"/>
                      <a:pt x="61" y="36"/>
                    </a:cubicBezTo>
                    <a:cubicBezTo>
                      <a:pt x="61" y="42"/>
                      <a:pt x="59" y="47"/>
                      <a:pt x="56" y="5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66" y="59"/>
                      <a:pt x="72" y="48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48"/>
                      <a:pt x="6" y="59"/>
                      <a:pt x="1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074861" y="1878013"/>
            <a:ext cx="1220202" cy="1220199"/>
            <a:chOff x="6074861" y="1878013"/>
            <a:chExt cx="1220202" cy="1220199"/>
          </a:xfrm>
        </p:grpSpPr>
        <p:sp>
          <p:nvSpPr>
            <p:cNvPr id="15" name="Oval 14"/>
            <p:cNvSpPr/>
            <p:nvPr/>
          </p:nvSpPr>
          <p:spPr>
            <a:xfrm>
              <a:off x="6074861" y="1878013"/>
              <a:ext cx="1220202" cy="1220199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154344" y="1957494"/>
              <a:ext cx="1061236" cy="1061236"/>
              <a:chOff x="-3813175" y="5148263"/>
              <a:chExt cx="2001838" cy="2001838"/>
            </a:xfrm>
            <a:solidFill>
              <a:schemeClr val="accent1"/>
            </a:solidFill>
          </p:grpSpPr>
          <p:sp>
            <p:nvSpPr>
              <p:cNvPr id="17" name="Freeform 24"/>
              <p:cNvSpPr>
                <a:spLocks noEditPoints="1"/>
              </p:cNvSpPr>
              <p:nvPr/>
            </p:nvSpPr>
            <p:spPr bwMode="auto">
              <a:xfrm>
                <a:off x="-3813175" y="5148263"/>
                <a:ext cx="2001838" cy="2001838"/>
              </a:xfrm>
              <a:custGeom>
                <a:avLst/>
                <a:gdLst>
                  <a:gd name="T0" fmla="*/ 436 w 1136"/>
                  <a:gd name="T1" fmla="*/ 1063 h 1136"/>
                  <a:gd name="T2" fmla="*/ 700 w 1136"/>
                  <a:gd name="T3" fmla="*/ 73 h 1136"/>
                  <a:gd name="T4" fmla="*/ 171 w 1136"/>
                  <a:gd name="T5" fmla="*/ 568 h 1136"/>
                  <a:gd name="T6" fmla="*/ 267 w 1136"/>
                  <a:gd name="T7" fmla="*/ 568 h 1136"/>
                  <a:gd name="T8" fmla="*/ 171 w 1136"/>
                  <a:gd name="T9" fmla="*/ 568 h 1136"/>
                  <a:gd name="T10" fmla="*/ 520 w 1136"/>
                  <a:gd name="T11" fmla="*/ 219 h 1136"/>
                  <a:gd name="T12" fmla="*/ 616 w 1136"/>
                  <a:gd name="T13" fmla="*/ 219 h 1136"/>
                  <a:gd name="T14" fmla="*/ 912 w 1136"/>
                  <a:gd name="T15" fmla="*/ 369 h 1136"/>
                  <a:gd name="T16" fmla="*/ 870 w 1136"/>
                  <a:gd name="T17" fmla="*/ 393 h 1136"/>
                  <a:gd name="T18" fmla="*/ 912 w 1136"/>
                  <a:gd name="T19" fmla="*/ 369 h 1136"/>
                  <a:gd name="T20" fmla="*/ 903 w 1136"/>
                  <a:gd name="T21" fmla="*/ 734 h 1136"/>
                  <a:gd name="T22" fmla="*/ 879 w 1136"/>
                  <a:gd name="T23" fmla="*/ 775 h 1136"/>
                  <a:gd name="T24" fmla="*/ 965 w 1136"/>
                  <a:gd name="T25" fmla="*/ 568 h 1136"/>
                  <a:gd name="T26" fmla="*/ 869 w 1136"/>
                  <a:gd name="T27" fmla="*/ 568 h 1136"/>
                  <a:gd name="T28" fmla="*/ 965 w 1136"/>
                  <a:gd name="T29" fmla="*/ 568 h 1136"/>
                  <a:gd name="T30" fmla="*/ 361 w 1136"/>
                  <a:gd name="T31" fmla="*/ 257 h 1136"/>
                  <a:gd name="T32" fmla="*/ 402 w 1136"/>
                  <a:gd name="T33" fmla="*/ 233 h 1136"/>
                  <a:gd name="T34" fmla="*/ 369 w 1136"/>
                  <a:gd name="T35" fmla="*/ 912 h 1136"/>
                  <a:gd name="T36" fmla="*/ 394 w 1136"/>
                  <a:gd name="T37" fmla="*/ 870 h 1136"/>
                  <a:gd name="T38" fmla="*/ 369 w 1136"/>
                  <a:gd name="T39" fmla="*/ 912 h 1136"/>
                  <a:gd name="T40" fmla="*/ 233 w 1136"/>
                  <a:gd name="T41" fmla="*/ 402 h 1136"/>
                  <a:gd name="T42" fmla="*/ 257 w 1136"/>
                  <a:gd name="T43" fmla="*/ 361 h 1136"/>
                  <a:gd name="T44" fmla="*/ 224 w 1136"/>
                  <a:gd name="T45" fmla="*/ 767 h 1136"/>
                  <a:gd name="T46" fmla="*/ 266 w 1136"/>
                  <a:gd name="T47" fmla="*/ 743 h 1136"/>
                  <a:gd name="T48" fmla="*/ 224 w 1136"/>
                  <a:gd name="T49" fmla="*/ 767 h 1136"/>
                  <a:gd name="T50" fmla="*/ 520 w 1136"/>
                  <a:gd name="T51" fmla="*/ 917 h 1136"/>
                  <a:gd name="T52" fmla="*/ 616 w 1136"/>
                  <a:gd name="T53" fmla="*/ 917 h 1136"/>
                  <a:gd name="T54" fmla="*/ 767 w 1136"/>
                  <a:gd name="T55" fmla="*/ 912 h 1136"/>
                  <a:gd name="T56" fmla="*/ 743 w 1136"/>
                  <a:gd name="T57" fmla="*/ 870 h 1136"/>
                  <a:gd name="T58" fmla="*/ 767 w 1136"/>
                  <a:gd name="T59" fmla="*/ 912 h 1136"/>
                  <a:gd name="T60" fmla="*/ 684 w 1136"/>
                  <a:gd name="T61" fmla="*/ 135 h 1136"/>
                  <a:gd name="T62" fmla="*/ 452 w 1136"/>
                  <a:gd name="T63" fmla="*/ 1001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6" h="1136">
                    <a:moveTo>
                      <a:pt x="1063" y="700"/>
                    </a:moveTo>
                    <a:cubicBezTo>
                      <a:pt x="989" y="973"/>
                      <a:pt x="708" y="1136"/>
                      <a:pt x="436" y="1063"/>
                    </a:cubicBezTo>
                    <a:cubicBezTo>
                      <a:pt x="163" y="989"/>
                      <a:pt x="0" y="708"/>
                      <a:pt x="73" y="436"/>
                    </a:cubicBezTo>
                    <a:cubicBezTo>
                      <a:pt x="147" y="163"/>
                      <a:pt x="428" y="0"/>
                      <a:pt x="700" y="73"/>
                    </a:cubicBezTo>
                    <a:cubicBezTo>
                      <a:pt x="973" y="147"/>
                      <a:pt x="1136" y="428"/>
                      <a:pt x="1063" y="700"/>
                    </a:cubicBezTo>
                    <a:close/>
                    <a:moveTo>
                      <a:pt x="171" y="568"/>
                    </a:moveTo>
                    <a:cubicBezTo>
                      <a:pt x="171" y="541"/>
                      <a:pt x="193" y="520"/>
                      <a:pt x="219" y="520"/>
                    </a:cubicBezTo>
                    <a:cubicBezTo>
                      <a:pt x="246" y="520"/>
                      <a:pt x="267" y="541"/>
                      <a:pt x="267" y="568"/>
                    </a:cubicBezTo>
                    <a:cubicBezTo>
                      <a:pt x="267" y="595"/>
                      <a:pt x="246" y="616"/>
                      <a:pt x="219" y="616"/>
                    </a:cubicBezTo>
                    <a:cubicBezTo>
                      <a:pt x="193" y="616"/>
                      <a:pt x="171" y="595"/>
                      <a:pt x="171" y="568"/>
                    </a:cubicBezTo>
                    <a:close/>
                    <a:moveTo>
                      <a:pt x="568" y="171"/>
                    </a:moveTo>
                    <a:cubicBezTo>
                      <a:pt x="542" y="171"/>
                      <a:pt x="520" y="193"/>
                      <a:pt x="520" y="219"/>
                    </a:cubicBezTo>
                    <a:cubicBezTo>
                      <a:pt x="520" y="246"/>
                      <a:pt x="542" y="267"/>
                      <a:pt x="568" y="267"/>
                    </a:cubicBezTo>
                    <a:cubicBezTo>
                      <a:pt x="595" y="267"/>
                      <a:pt x="616" y="246"/>
                      <a:pt x="616" y="219"/>
                    </a:cubicBezTo>
                    <a:cubicBezTo>
                      <a:pt x="616" y="193"/>
                      <a:pt x="595" y="171"/>
                      <a:pt x="568" y="171"/>
                    </a:cubicBezTo>
                    <a:close/>
                    <a:moveTo>
                      <a:pt x="912" y="369"/>
                    </a:moveTo>
                    <a:cubicBezTo>
                      <a:pt x="919" y="381"/>
                      <a:pt x="914" y="396"/>
                      <a:pt x="903" y="402"/>
                    </a:cubicBezTo>
                    <a:cubicBezTo>
                      <a:pt x="892" y="409"/>
                      <a:pt x="877" y="405"/>
                      <a:pt x="870" y="393"/>
                    </a:cubicBezTo>
                    <a:cubicBezTo>
                      <a:pt x="864" y="382"/>
                      <a:pt x="868" y="367"/>
                      <a:pt x="879" y="361"/>
                    </a:cubicBezTo>
                    <a:cubicBezTo>
                      <a:pt x="890" y="354"/>
                      <a:pt x="905" y="358"/>
                      <a:pt x="912" y="369"/>
                    </a:cubicBezTo>
                    <a:close/>
                    <a:moveTo>
                      <a:pt x="912" y="767"/>
                    </a:moveTo>
                    <a:cubicBezTo>
                      <a:pt x="919" y="755"/>
                      <a:pt x="914" y="740"/>
                      <a:pt x="903" y="734"/>
                    </a:cubicBezTo>
                    <a:cubicBezTo>
                      <a:pt x="892" y="727"/>
                      <a:pt x="877" y="731"/>
                      <a:pt x="870" y="743"/>
                    </a:cubicBezTo>
                    <a:cubicBezTo>
                      <a:pt x="864" y="754"/>
                      <a:pt x="868" y="769"/>
                      <a:pt x="879" y="775"/>
                    </a:cubicBezTo>
                    <a:cubicBezTo>
                      <a:pt x="890" y="782"/>
                      <a:pt x="905" y="778"/>
                      <a:pt x="912" y="767"/>
                    </a:cubicBezTo>
                    <a:close/>
                    <a:moveTo>
                      <a:pt x="965" y="568"/>
                    </a:moveTo>
                    <a:cubicBezTo>
                      <a:pt x="965" y="541"/>
                      <a:pt x="943" y="520"/>
                      <a:pt x="917" y="520"/>
                    </a:cubicBezTo>
                    <a:cubicBezTo>
                      <a:pt x="890" y="520"/>
                      <a:pt x="869" y="541"/>
                      <a:pt x="869" y="568"/>
                    </a:cubicBezTo>
                    <a:cubicBezTo>
                      <a:pt x="869" y="595"/>
                      <a:pt x="890" y="616"/>
                      <a:pt x="917" y="616"/>
                    </a:cubicBezTo>
                    <a:cubicBezTo>
                      <a:pt x="943" y="616"/>
                      <a:pt x="965" y="595"/>
                      <a:pt x="965" y="568"/>
                    </a:cubicBezTo>
                    <a:close/>
                    <a:moveTo>
                      <a:pt x="369" y="224"/>
                    </a:moveTo>
                    <a:cubicBezTo>
                      <a:pt x="358" y="231"/>
                      <a:pt x="354" y="246"/>
                      <a:pt x="361" y="257"/>
                    </a:cubicBezTo>
                    <a:cubicBezTo>
                      <a:pt x="367" y="268"/>
                      <a:pt x="382" y="272"/>
                      <a:pt x="394" y="266"/>
                    </a:cubicBezTo>
                    <a:cubicBezTo>
                      <a:pt x="405" y="259"/>
                      <a:pt x="409" y="244"/>
                      <a:pt x="402" y="233"/>
                    </a:cubicBezTo>
                    <a:cubicBezTo>
                      <a:pt x="396" y="222"/>
                      <a:pt x="381" y="217"/>
                      <a:pt x="369" y="224"/>
                    </a:cubicBezTo>
                    <a:close/>
                    <a:moveTo>
                      <a:pt x="369" y="912"/>
                    </a:moveTo>
                    <a:cubicBezTo>
                      <a:pt x="358" y="905"/>
                      <a:pt x="354" y="890"/>
                      <a:pt x="361" y="879"/>
                    </a:cubicBezTo>
                    <a:cubicBezTo>
                      <a:pt x="367" y="868"/>
                      <a:pt x="382" y="864"/>
                      <a:pt x="394" y="870"/>
                    </a:cubicBezTo>
                    <a:cubicBezTo>
                      <a:pt x="405" y="877"/>
                      <a:pt x="409" y="892"/>
                      <a:pt x="402" y="903"/>
                    </a:cubicBezTo>
                    <a:cubicBezTo>
                      <a:pt x="396" y="914"/>
                      <a:pt x="381" y="919"/>
                      <a:pt x="369" y="912"/>
                    </a:cubicBezTo>
                    <a:close/>
                    <a:moveTo>
                      <a:pt x="224" y="369"/>
                    </a:moveTo>
                    <a:cubicBezTo>
                      <a:pt x="217" y="381"/>
                      <a:pt x="222" y="396"/>
                      <a:pt x="233" y="402"/>
                    </a:cubicBezTo>
                    <a:cubicBezTo>
                      <a:pt x="244" y="409"/>
                      <a:pt x="259" y="405"/>
                      <a:pt x="266" y="393"/>
                    </a:cubicBezTo>
                    <a:cubicBezTo>
                      <a:pt x="272" y="382"/>
                      <a:pt x="268" y="367"/>
                      <a:pt x="257" y="361"/>
                    </a:cubicBezTo>
                    <a:cubicBezTo>
                      <a:pt x="246" y="354"/>
                      <a:pt x="231" y="358"/>
                      <a:pt x="224" y="369"/>
                    </a:cubicBezTo>
                    <a:close/>
                    <a:moveTo>
                      <a:pt x="224" y="767"/>
                    </a:moveTo>
                    <a:cubicBezTo>
                      <a:pt x="217" y="755"/>
                      <a:pt x="222" y="740"/>
                      <a:pt x="233" y="734"/>
                    </a:cubicBezTo>
                    <a:cubicBezTo>
                      <a:pt x="244" y="727"/>
                      <a:pt x="259" y="731"/>
                      <a:pt x="266" y="743"/>
                    </a:cubicBezTo>
                    <a:cubicBezTo>
                      <a:pt x="272" y="754"/>
                      <a:pt x="268" y="769"/>
                      <a:pt x="257" y="775"/>
                    </a:cubicBezTo>
                    <a:cubicBezTo>
                      <a:pt x="246" y="782"/>
                      <a:pt x="231" y="778"/>
                      <a:pt x="224" y="767"/>
                    </a:cubicBezTo>
                    <a:close/>
                    <a:moveTo>
                      <a:pt x="568" y="965"/>
                    </a:moveTo>
                    <a:cubicBezTo>
                      <a:pt x="542" y="965"/>
                      <a:pt x="520" y="943"/>
                      <a:pt x="520" y="917"/>
                    </a:cubicBezTo>
                    <a:cubicBezTo>
                      <a:pt x="520" y="890"/>
                      <a:pt x="542" y="869"/>
                      <a:pt x="568" y="869"/>
                    </a:cubicBezTo>
                    <a:cubicBezTo>
                      <a:pt x="595" y="869"/>
                      <a:pt x="616" y="890"/>
                      <a:pt x="616" y="917"/>
                    </a:cubicBezTo>
                    <a:cubicBezTo>
                      <a:pt x="616" y="943"/>
                      <a:pt x="595" y="965"/>
                      <a:pt x="568" y="965"/>
                    </a:cubicBezTo>
                    <a:close/>
                    <a:moveTo>
                      <a:pt x="767" y="912"/>
                    </a:moveTo>
                    <a:cubicBezTo>
                      <a:pt x="778" y="905"/>
                      <a:pt x="782" y="890"/>
                      <a:pt x="775" y="879"/>
                    </a:cubicBezTo>
                    <a:cubicBezTo>
                      <a:pt x="769" y="868"/>
                      <a:pt x="754" y="864"/>
                      <a:pt x="743" y="870"/>
                    </a:cubicBezTo>
                    <a:cubicBezTo>
                      <a:pt x="731" y="877"/>
                      <a:pt x="727" y="892"/>
                      <a:pt x="734" y="903"/>
                    </a:cubicBezTo>
                    <a:cubicBezTo>
                      <a:pt x="740" y="914"/>
                      <a:pt x="755" y="919"/>
                      <a:pt x="767" y="912"/>
                    </a:cubicBezTo>
                    <a:close/>
                    <a:moveTo>
                      <a:pt x="1001" y="684"/>
                    </a:moveTo>
                    <a:cubicBezTo>
                      <a:pt x="1065" y="445"/>
                      <a:pt x="923" y="199"/>
                      <a:pt x="684" y="135"/>
                    </a:cubicBezTo>
                    <a:cubicBezTo>
                      <a:pt x="445" y="71"/>
                      <a:pt x="199" y="213"/>
                      <a:pt x="135" y="452"/>
                    </a:cubicBezTo>
                    <a:cubicBezTo>
                      <a:pt x="71" y="691"/>
                      <a:pt x="213" y="937"/>
                      <a:pt x="452" y="1001"/>
                    </a:cubicBezTo>
                    <a:cubicBezTo>
                      <a:pt x="691" y="1065"/>
                      <a:pt x="937" y="923"/>
                      <a:pt x="1001" y="6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5"/>
              <p:cNvSpPr>
                <a:spLocks noEditPoints="1"/>
              </p:cNvSpPr>
              <p:nvPr/>
            </p:nvSpPr>
            <p:spPr bwMode="auto">
              <a:xfrm>
                <a:off x="-2925763" y="5548313"/>
                <a:ext cx="530225" cy="1036638"/>
              </a:xfrm>
              <a:custGeom>
                <a:avLst/>
                <a:gdLst>
                  <a:gd name="T0" fmla="*/ 128 w 301"/>
                  <a:gd name="T1" fmla="*/ 339 h 588"/>
                  <a:gd name="T2" fmla="*/ 282 w 301"/>
                  <a:gd name="T3" fmla="*/ 502 h 588"/>
                  <a:gd name="T4" fmla="*/ 280 w 301"/>
                  <a:gd name="T5" fmla="*/ 570 h 588"/>
                  <a:gd name="T6" fmla="*/ 213 w 301"/>
                  <a:gd name="T7" fmla="*/ 568 h 588"/>
                  <a:gd name="T8" fmla="*/ 58 w 301"/>
                  <a:gd name="T9" fmla="*/ 405 h 588"/>
                  <a:gd name="T10" fmla="*/ 0 w 301"/>
                  <a:gd name="T11" fmla="*/ 342 h 588"/>
                  <a:gd name="T12" fmla="*/ 64 w 301"/>
                  <a:gd name="T13" fmla="*/ 277 h 588"/>
                  <a:gd name="T14" fmla="*/ 65 w 301"/>
                  <a:gd name="T15" fmla="*/ 277 h 588"/>
                  <a:gd name="T16" fmla="*/ 216 w 301"/>
                  <a:gd name="T17" fmla="*/ 21 h 588"/>
                  <a:gd name="T18" fmla="*/ 260 w 301"/>
                  <a:gd name="T19" fmla="*/ 9 h 588"/>
                  <a:gd name="T20" fmla="*/ 271 w 301"/>
                  <a:gd name="T21" fmla="*/ 53 h 588"/>
                  <a:gd name="T22" fmla="*/ 120 w 301"/>
                  <a:gd name="T23" fmla="*/ 310 h 588"/>
                  <a:gd name="T24" fmla="*/ 128 w 301"/>
                  <a:gd name="T25" fmla="*/ 339 h 588"/>
                  <a:gd name="T26" fmla="*/ 64 w 301"/>
                  <a:gd name="T27" fmla="*/ 309 h 588"/>
                  <a:gd name="T28" fmla="*/ 32 w 301"/>
                  <a:gd name="T29" fmla="*/ 341 h 588"/>
                  <a:gd name="T30" fmla="*/ 64 w 301"/>
                  <a:gd name="T31" fmla="*/ 373 h 588"/>
                  <a:gd name="T32" fmla="*/ 96 w 301"/>
                  <a:gd name="T33" fmla="*/ 341 h 588"/>
                  <a:gd name="T34" fmla="*/ 64 w 301"/>
                  <a:gd name="T35" fmla="*/ 309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1" h="588">
                    <a:moveTo>
                      <a:pt x="128" y="339"/>
                    </a:moveTo>
                    <a:cubicBezTo>
                      <a:pt x="282" y="502"/>
                      <a:pt x="282" y="502"/>
                      <a:pt x="282" y="502"/>
                    </a:cubicBezTo>
                    <a:cubicBezTo>
                      <a:pt x="301" y="522"/>
                      <a:pt x="300" y="552"/>
                      <a:pt x="280" y="570"/>
                    </a:cubicBezTo>
                    <a:cubicBezTo>
                      <a:pt x="261" y="588"/>
                      <a:pt x="231" y="587"/>
                      <a:pt x="213" y="568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26" y="402"/>
                      <a:pt x="0" y="375"/>
                      <a:pt x="0" y="342"/>
                    </a:cubicBezTo>
                    <a:cubicBezTo>
                      <a:pt x="0" y="307"/>
                      <a:pt x="29" y="277"/>
                      <a:pt x="64" y="277"/>
                    </a:cubicBezTo>
                    <a:cubicBezTo>
                      <a:pt x="65" y="277"/>
                      <a:pt x="65" y="277"/>
                      <a:pt x="65" y="277"/>
                    </a:cubicBezTo>
                    <a:cubicBezTo>
                      <a:pt x="216" y="21"/>
                      <a:pt x="216" y="21"/>
                      <a:pt x="216" y="21"/>
                    </a:cubicBezTo>
                    <a:cubicBezTo>
                      <a:pt x="225" y="6"/>
                      <a:pt x="245" y="0"/>
                      <a:pt x="260" y="9"/>
                    </a:cubicBezTo>
                    <a:cubicBezTo>
                      <a:pt x="275" y="18"/>
                      <a:pt x="280" y="38"/>
                      <a:pt x="271" y="53"/>
                    </a:cubicBezTo>
                    <a:cubicBezTo>
                      <a:pt x="120" y="310"/>
                      <a:pt x="120" y="310"/>
                      <a:pt x="120" y="310"/>
                    </a:cubicBezTo>
                    <a:cubicBezTo>
                      <a:pt x="125" y="319"/>
                      <a:pt x="128" y="328"/>
                      <a:pt x="128" y="339"/>
                    </a:cubicBezTo>
                    <a:close/>
                    <a:moveTo>
                      <a:pt x="64" y="309"/>
                    </a:moveTo>
                    <a:cubicBezTo>
                      <a:pt x="46" y="309"/>
                      <a:pt x="32" y="324"/>
                      <a:pt x="32" y="341"/>
                    </a:cubicBezTo>
                    <a:cubicBezTo>
                      <a:pt x="32" y="359"/>
                      <a:pt x="46" y="373"/>
                      <a:pt x="64" y="373"/>
                    </a:cubicBezTo>
                    <a:cubicBezTo>
                      <a:pt x="82" y="373"/>
                      <a:pt x="96" y="359"/>
                      <a:pt x="96" y="341"/>
                    </a:cubicBezTo>
                    <a:cubicBezTo>
                      <a:pt x="96" y="324"/>
                      <a:pt x="82" y="309"/>
                      <a:pt x="64" y="3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55613" y="2599200"/>
            <a:ext cx="4010400" cy="3723143"/>
            <a:chOff x="455613" y="2599200"/>
            <a:chExt cx="4010400" cy="3723143"/>
          </a:xfrm>
        </p:grpSpPr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55613" y="2599200"/>
              <a:ext cx="4010025" cy="3403342"/>
            </a:xfrm>
            <a:custGeom>
              <a:avLst/>
              <a:gdLst>
                <a:gd name="T0" fmla="*/ 904 w 1262"/>
                <a:gd name="T1" fmla="*/ 1071 h 1071"/>
                <a:gd name="T2" fmla="*/ 1042 w 1262"/>
                <a:gd name="T3" fmla="*/ 1071 h 1071"/>
                <a:gd name="T4" fmla="*/ 1262 w 1262"/>
                <a:gd name="T5" fmla="*/ 1071 h 1071"/>
                <a:gd name="T6" fmla="*/ 1262 w 1262"/>
                <a:gd name="T7" fmla="*/ 0 h 1071"/>
                <a:gd name="T8" fmla="*/ 1041 w 1262"/>
                <a:gd name="T9" fmla="*/ 0 h 1071"/>
                <a:gd name="T10" fmla="*/ 904 w 1262"/>
                <a:gd name="T11" fmla="*/ 0 h 1071"/>
                <a:gd name="T12" fmla="*/ 883 w 1262"/>
                <a:gd name="T13" fmla="*/ 0 h 1071"/>
                <a:gd name="T14" fmla="*/ 631 w 1262"/>
                <a:gd name="T15" fmla="*/ 223 h 1071"/>
                <a:gd name="T16" fmla="*/ 381 w 1262"/>
                <a:gd name="T17" fmla="*/ 0 h 1071"/>
                <a:gd name="T18" fmla="*/ 359 w 1262"/>
                <a:gd name="T19" fmla="*/ 0 h 1071"/>
                <a:gd name="T20" fmla="*/ 223 w 1262"/>
                <a:gd name="T21" fmla="*/ 0 h 1071"/>
                <a:gd name="T22" fmla="*/ 0 w 1262"/>
                <a:gd name="T23" fmla="*/ 0 h 1071"/>
                <a:gd name="T24" fmla="*/ 0 w 1262"/>
                <a:gd name="T25" fmla="*/ 1071 h 1071"/>
                <a:gd name="T26" fmla="*/ 220 w 1262"/>
                <a:gd name="T27" fmla="*/ 1071 h 1071"/>
                <a:gd name="T28" fmla="*/ 359 w 1262"/>
                <a:gd name="T29" fmla="*/ 107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2" h="1071">
                  <a:moveTo>
                    <a:pt x="904" y="1071"/>
                  </a:moveTo>
                  <a:cubicBezTo>
                    <a:pt x="1042" y="1071"/>
                    <a:pt x="1042" y="1071"/>
                    <a:pt x="1042" y="1071"/>
                  </a:cubicBezTo>
                  <a:cubicBezTo>
                    <a:pt x="1262" y="1071"/>
                    <a:pt x="1262" y="1071"/>
                    <a:pt x="1262" y="1071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1041" y="0"/>
                    <a:pt x="1041" y="0"/>
                    <a:pt x="1041" y="0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868" y="126"/>
                    <a:pt x="761" y="223"/>
                    <a:pt x="631" y="223"/>
                  </a:cubicBezTo>
                  <a:cubicBezTo>
                    <a:pt x="503" y="223"/>
                    <a:pt x="396" y="126"/>
                    <a:pt x="381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220" y="1071"/>
                    <a:pt x="220" y="1071"/>
                    <a:pt x="220" y="1071"/>
                  </a:cubicBezTo>
                  <a:cubicBezTo>
                    <a:pt x="359" y="1071"/>
                    <a:pt x="359" y="1071"/>
                    <a:pt x="359" y="1071"/>
                  </a:cubicBezTo>
                </a:path>
              </a:pathLst>
            </a:custGeom>
            <a:solidFill>
              <a:srgbClr val="AAD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8000" tIns="93600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Go here!</a:t>
              </a:r>
              <a:br>
                <a:rPr lang="en-US" dirty="0">
                  <a:solidFill>
                    <a:srgbClr val="000000"/>
                  </a:solidFill>
                </a:rPr>
              </a:br>
              <a:r>
                <a:rPr lang="en-GB" dirty="0">
                  <a:solidFill>
                    <a:srgbClr val="000000"/>
                  </a:solidFill>
                  <a:hlinkClick r:id="rId3"/>
                </a:rPr>
                <a:t>https://</a:t>
              </a:r>
              <a:r>
                <a:rPr lang="en-GB" dirty="0" smtClean="0">
                  <a:solidFill>
                    <a:srgbClr val="000000"/>
                  </a:solidFill>
                  <a:hlinkClick r:id="rId3"/>
                </a:rPr>
                <a:t>alm.accenture.com/wiki/display/DOT/Day+2+Setup+Lab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613" y="5323998"/>
              <a:ext cx="4010400" cy="998345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79575" y="2599200"/>
            <a:ext cx="4010400" cy="3723143"/>
            <a:chOff x="4679575" y="2595868"/>
            <a:chExt cx="4010400" cy="3723143"/>
          </a:xfrm>
        </p:grpSpPr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679950" y="2595868"/>
              <a:ext cx="4010025" cy="3403342"/>
            </a:xfrm>
            <a:custGeom>
              <a:avLst/>
              <a:gdLst>
                <a:gd name="T0" fmla="*/ 904 w 1262"/>
                <a:gd name="T1" fmla="*/ 1071 h 1071"/>
                <a:gd name="T2" fmla="*/ 1042 w 1262"/>
                <a:gd name="T3" fmla="*/ 1071 h 1071"/>
                <a:gd name="T4" fmla="*/ 1262 w 1262"/>
                <a:gd name="T5" fmla="*/ 1071 h 1071"/>
                <a:gd name="T6" fmla="*/ 1262 w 1262"/>
                <a:gd name="T7" fmla="*/ 0 h 1071"/>
                <a:gd name="T8" fmla="*/ 1041 w 1262"/>
                <a:gd name="T9" fmla="*/ 0 h 1071"/>
                <a:gd name="T10" fmla="*/ 904 w 1262"/>
                <a:gd name="T11" fmla="*/ 0 h 1071"/>
                <a:gd name="T12" fmla="*/ 883 w 1262"/>
                <a:gd name="T13" fmla="*/ 0 h 1071"/>
                <a:gd name="T14" fmla="*/ 631 w 1262"/>
                <a:gd name="T15" fmla="*/ 223 h 1071"/>
                <a:gd name="T16" fmla="*/ 381 w 1262"/>
                <a:gd name="T17" fmla="*/ 0 h 1071"/>
                <a:gd name="T18" fmla="*/ 359 w 1262"/>
                <a:gd name="T19" fmla="*/ 0 h 1071"/>
                <a:gd name="T20" fmla="*/ 223 w 1262"/>
                <a:gd name="T21" fmla="*/ 0 h 1071"/>
                <a:gd name="T22" fmla="*/ 0 w 1262"/>
                <a:gd name="T23" fmla="*/ 0 h 1071"/>
                <a:gd name="T24" fmla="*/ 0 w 1262"/>
                <a:gd name="T25" fmla="*/ 1071 h 1071"/>
                <a:gd name="T26" fmla="*/ 220 w 1262"/>
                <a:gd name="T27" fmla="*/ 1071 h 1071"/>
                <a:gd name="T28" fmla="*/ 359 w 1262"/>
                <a:gd name="T29" fmla="*/ 107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2" h="1071">
                  <a:moveTo>
                    <a:pt x="904" y="1071"/>
                  </a:moveTo>
                  <a:cubicBezTo>
                    <a:pt x="1042" y="1071"/>
                    <a:pt x="1042" y="1071"/>
                    <a:pt x="1042" y="1071"/>
                  </a:cubicBezTo>
                  <a:cubicBezTo>
                    <a:pt x="1262" y="1071"/>
                    <a:pt x="1262" y="1071"/>
                    <a:pt x="1262" y="1071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1041" y="0"/>
                    <a:pt x="1041" y="0"/>
                    <a:pt x="1041" y="0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868" y="126"/>
                    <a:pt x="761" y="223"/>
                    <a:pt x="631" y="223"/>
                  </a:cubicBezTo>
                  <a:cubicBezTo>
                    <a:pt x="503" y="223"/>
                    <a:pt x="396" y="126"/>
                    <a:pt x="381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220" y="1071"/>
                    <a:pt x="220" y="1071"/>
                    <a:pt x="220" y="1071"/>
                  </a:cubicBezTo>
                  <a:cubicBezTo>
                    <a:pt x="359" y="1071"/>
                    <a:pt x="359" y="1071"/>
                    <a:pt x="359" y="1071"/>
                  </a:cubicBezTo>
                </a:path>
              </a:pathLst>
            </a:custGeom>
            <a:solidFill>
              <a:srgbClr val="AAD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8000" tIns="93600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20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Duration: </a:t>
              </a:r>
              <a:r>
                <a:rPr lang="en-US" dirty="0">
                  <a:solidFill>
                    <a:srgbClr val="666666"/>
                  </a:solidFill>
                </a:rPr>
                <a:t>~30 minutes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79575" y="5320666"/>
              <a:ext cx="4010400" cy="998345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8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6"/>
          <a:stretch/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100000">
                <a:srgbClr val="002200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733750" y="2257697"/>
            <a:ext cx="427372" cy="520823"/>
            <a:chOff x="10712074" y="-391459"/>
            <a:chExt cx="1139825" cy="1389063"/>
          </a:xfrm>
          <a:solidFill>
            <a:schemeClr val="accent4">
              <a:lumMod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0712074" y="-391459"/>
              <a:ext cx="1139825" cy="1389063"/>
            </a:xfrm>
            <a:custGeom>
              <a:avLst/>
              <a:gdLst>
                <a:gd name="T0" fmla="*/ 286 w 304"/>
                <a:gd name="T1" fmla="*/ 286 h 370"/>
                <a:gd name="T2" fmla="*/ 206 w 304"/>
                <a:gd name="T3" fmla="*/ 142 h 370"/>
                <a:gd name="T4" fmla="*/ 206 w 304"/>
                <a:gd name="T5" fmla="*/ 21 h 370"/>
                <a:gd name="T6" fmla="*/ 217 w 304"/>
                <a:gd name="T7" fmla="*/ 11 h 370"/>
                <a:gd name="T8" fmla="*/ 206 w 304"/>
                <a:gd name="T9" fmla="*/ 0 h 370"/>
                <a:gd name="T10" fmla="*/ 196 w 304"/>
                <a:gd name="T11" fmla="*/ 0 h 370"/>
                <a:gd name="T12" fmla="*/ 154 w 304"/>
                <a:gd name="T13" fmla="*/ 0 h 370"/>
                <a:gd name="T14" fmla="*/ 150 w 304"/>
                <a:gd name="T15" fmla="*/ 0 h 370"/>
                <a:gd name="T16" fmla="*/ 108 w 304"/>
                <a:gd name="T17" fmla="*/ 0 h 370"/>
                <a:gd name="T18" fmla="*/ 98 w 304"/>
                <a:gd name="T19" fmla="*/ 0 h 370"/>
                <a:gd name="T20" fmla="*/ 88 w 304"/>
                <a:gd name="T21" fmla="*/ 11 h 370"/>
                <a:gd name="T22" fmla="*/ 98 w 304"/>
                <a:gd name="T23" fmla="*/ 21 h 370"/>
                <a:gd name="T24" fmla="*/ 98 w 304"/>
                <a:gd name="T25" fmla="*/ 142 h 370"/>
                <a:gd name="T26" fmla="*/ 18 w 304"/>
                <a:gd name="T27" fmla="*/ 286 h 370"/>
                <a:gd name="T28" fmla="*/ 9 w 304"/>
                <a:gd name="T29" fmla="*/ 348 h 370"/>
                <a:gd name="T30" fmla="*/ 63 w 304"/>
                <a:gd name="T31" fmla="*/ 370 h 370"/>
                <a:gd name="T32" fmla="*/ 152 w 304"/>
                <a:gd name="T33" fmla="*/ 370 h 370"/>
                <a:gd name="T34" fmla="*/ 242 w 304"/>
                <a:gd name="T35" fmla="*/ 370 h 370"/>
                <a:gd name="T36" fmla="*/ 295 w 304"/>
                <a:gd name="T37" fmla="*/ 348 h 370"/>
                <a:gd name="T38" fmla="*/ 286 w 304"/>
                <a:gd name="T39" fmla="*/ 286 h 370"/>
                <a:gd name="T40" fmla="*/ 278 w 304"/>
                <a:gd name="T41" fmla="*/ 338 h 370"/>
                <a:gd name="T42" fmla="*/ 242 w 304"/>
                <a:gd name="T43" fmla="*/ 350 h 370"/>
                <a:gd name="T44" fmla="*/ 156 w 304"/>
                <a:gd name="T45" fmla="*/ 349 h 370"/>
                <a:gd name="T46" fmla="*/ 156 w 304"/>
                <a:gd name="T47" fmla="*/ 349 h 370"/>
                <a:gd name="T48" fmla="*/ 155 w 304"/>
                <a:gd name="T49" fmla="*/ 349 h 370"/>
                <a:gd name="T50" fmla="*/ 152 w 304"/>
                <a:gd name="T51" fmla="*/ 349 h 370"/>
                <a:gd name="T52" fmla="*/ 149 w 304"/>
                <a:gd name="T53" fmla="*/ 349 h 370"/>
                <a:gd name="T54" fmla="*/ 149 w 304"/>
                <a:gd name="T55" fmla="*/ 349 h 370"/>
                <a:gd name="T56" fmla="*/ 148 w 304"/>
                <a:gd name="T57" fmla="*/ 349 h 370"/>
                <a:gd name="T58" fmla="*/ 63 w 304"/>
                <a:gd name="T59" fmla="*/ 350 h 370"/>
                <a:gd name="T60" fmla="*/ 27 w 304"/>
                <a:gd name="T61" fmla="*/ 338 h 370"/>
                <a:gd name="T62" fmla="*/ 36 w 304"/>
                <a:gd name="T63" fmla="*/ 296 h 370"/>
                <a:gd name="T64" fmla="*/ 117 w 304"/>
                <a:gd name="T65" fmla="*/ 150 h 370"/>
                <a:gd name="T66" fmla="*/ 119 w 304"/>
                <a:gd name="T67" fmla="*/ 145 h 370"/>
                <a:gd name="T68" fmla="*/ 119 w 304"/>
                <a:gd name="T69" fmla="*/ 21 h 370"/>
                <a:gd name="T70" fmla="*/ 186 w 304"/>
                <a:gd name="T71" fmla="*/ 21 h 370"/>
                <a:gd name="T72" fmla="*/ 186 w 304"/>
                <a:gd name="T73" fmla="*/ 145 h 370"/>
                <a:gd name="T74" fmla="*/ 187 w 304"/>
                <a:gd name="T75" fmla="*/ 150 h 370"/>
                <a:gd name="T76" fmla="*/ 269 w 304"/>
                <a:gd name="T77" fmla="*/ 296 h 370"/>
                <a:gd name="T78" fmla="*/ 278 w 304"/>
                <a:gd name="T79" fmla="*/ 33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" h="370">
                  <a:moveTo>
                    <a:pt x="286" y="286"/>
                  </a:moveTo>
                  <a:cubicBezTo>
                    <a:pt x="256" y="232"/>
                    <a:pt x="214" y="156"/>
                    <a:pt x="206" y="142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12" y="21"/>
                    <a:pt x="217" y="16"/>
                    <a:pt x="217" y="11"/>
                  </a:cubicBezTo>
                  <a:cubicBezTo>
                    <a:pt x="217" y="5"/>
                    <a:pt x="212" y="0"/>
                    <a:pt x="206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0"/>
                    <a:pt x="88" y="5"/>
                    <a:pt x="88" y="11"/>
                  </a:cubicBezTo>
                  <a:cubicBezTo>
                    <a:pt x="88" y="16"/>
                    <a:pt x="92" y="21"/>
                    <a:pt x="98" y="21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0" y="156"/>
                    <a:pt x="48" y="232"/>
                    <a:pt x="18" y="286"/>
                  </a:cubicBezTo>
                  <a:cubicBezTo>
                    <a:pt x="3" y="312"/>
                    <a:pt x="0" y="333"/>
                    <a:pt x="9" y="348"/>
                  </a:cubicBezTo>
                  <a:cubicBezTo>
                    <a:pt x="18" y="363"/>
                    <a:pt x="36" y="370"/>
                    <a:pt x="63" y="370"/>
                  </a:cubicBezTo>
                  <a:cubicBezTo>
                    <a:pt x="86" y="370"/>
                    <a:pt x="139" y="370"/>
                    <a:pt x="152" y="370"/>
                  </a:cubicBezTo>
                  <a:cubicBezTo>
                    <a:pt x="166" y="370"/>
                    <a:pt x="218" y="370"/>
                    <a:pt x="242" y="370"/>
                  </a:cubicBezTo>
                  <a:cubicBezTo>
                    <a:pt x="268" y="370"/>
                    <a:pt x="287" y="363"/>
                    <a:pt x="295" y="348"/>
                  </a:cubicBezTo>
                  <a:cubicBezTo>
                    <a:pt x="304" y="333"/>
                    <a:pt x="301" y="312"/>
                    <a:pt x="286" y="286"/>
                  </a:cubicBezTo>
                  <a:close/>
                  <a:moveTo>
                    <a:pt x="278" y="338"/>
                  </a:moveTo>
                  <a:cubicBezTo>
                    <a:pt x="273" y="345"/>
                    <a:pt x="260" y="350"/>
                    <a:pt x="242" y="350"/>
                  </a:cubicBezTo>
                  <a:cubicBezTo>
                    <a:pt x="220" y="350"/>
                    <a:pt x="174" y="350"/>
                    <a:pt x="156" y="349"/>
                  </a:cubicBezTo>
                  <a:cubicBezTo>
                    <a:pt x="156" y="349"/>
                    <a:pt x="156" y="349"/>
                    <a:pt x="156" y="349"/>
                  </a:cubicBezTo>
                  <a:cubicBezTo>
                    <a:pt x="156" y="349"/>
                    <a:pt x="156" y="349"/>
                    <a:pt x="155" y="349"/>
                  </a:cubicBezTo>
                  <a:cubicBezTo>
                    <a:pt x="155" y="349"/>
                    <a:pt x="154" y="349"/>
                    <a:pt x="152" y="349"/>
                  </a:cubicBezTo>
                  <a:cubicBezTo>
                    <a:pt x="150" y="349"/>
                    <a:pt x="149" y="349"/>
                    <a:pt x="149" y="349"/>
                  </a:cubicBezTo>
                  <a:cubicBezTo>
                    <a:pt x="149" y="349"/>
                    <a:pt x="149" y="349"/>
                    <a:pt x="149" y="349"/>
                  </a:cubicBezTo>
                  <a:cubicBezTo>
                    <a:pt x="149" y="349"/>
                    <a:pt x="148" y="349"/>
                    <a:pt x="148" y="349"/>
                  </a:cubicBezTo>
                  <a:cubicBezTo>
                    <a:pt x="130" y="350"/>
                    <a:pt x="84" y="350"/>
                    <a:pt x="63" y="350"/>
                  </a:cubicBezTo>
                  <a:cubicBezTo>
                    <a:pt x="44" y="350"/>
                    <a:pt x="31" y="345"/>
                    <a:pt x="27" y="338"/>
                  </a:cubicBezTo>
                  <a:cubicBezTo>
                    <a:pt x="22" y="330"/>
                    <a:pt x="25" y="315"/>
                    <a:pt x="36" y="296"/>
                  </a:cubicBezTo>
                  <a:cubicBezTo>
                    <a:pt x="69" y="236"/>
                    <a:pt x="117" y="151"/>
                    <a:pt x="117" y="150"/>
                  </a:cubicBezTo>
                  <a:cubicBezTo>
                    <a:pt x="118" y="148"/>
                    <a:pt x="119" y="147"/>
                    <a:pt x="119" y="145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6" y="147"/>
                    <a:pt x="186" y="148"/>
                    <a:pt x="187" y="150"/>
                  </a:cubicBezTo>
                  <a:cubicBezTo>
                    <a:pt x="188" y="151"/>
                    <a:pt x="235" y="236"/>
                    <a:pt x="269" y="296"/>
                  </a:cubicBezTo>
                  <a:cubicBezTo>
                    <a:pt x="279" y="315"/>
                    <a:pt x="283" y="330"/>
                    <a:pt x="278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0839074" y="389591"/>
              <a:ext cx="885825" cy="473075"/>
            </a:xfrm>
            <a:custGeom>
              <a:avLst/>
              <a:gdLst>
                <a:gd name="T0" fmla="*/ 169 w 236"/>
                <a:gd name="T1" fmla="*/ 0 h 126"/>
                <a:gd name="T2" fmla="*/ 138 w 236"/>
                <a:gd name="T3" fmla="*/ 0 h 126"/>
                <a:gd name="T4" fmla="*/ 99 w 236"/>
                <a:gd name="T5" fmla="*/ 0 h 126"/>
                <a:gd name="T6" fmla="*/ 68 w 236"/>
                <a:gd name="T7" fmla="*/ 0 h 126"/>
                <a:gd name="T8" fmla="*/ 17 w 236"/>
                <a:gd name="T9" fmla="*/ 91 h 126"/>
                <a:gd name="T10" fmla="*/ 9 w 236"/>
                <a:gd name="T11" fmla="*/ 122 h 126"/>
                <a:gd name="T12" fmla="*/ 31 w 236"/>
                <a:gd name="T13" fmla="*/ 126 h 126"/>
                <a:gd name="T14" fmla="*/ 118 w 236"/>
                <a:gd name="T15" fmla="*/ 126 h 126"/>
                <a:gd name="T16" fmla="*/ 205 w 236"/>
                <a:gd name="T17" fmla="*/ 126 h 126"/>
                <a:gd name="T18" fmla="*/ 228 w 236"/>
                <a:gd name="T19" fmla="*/ 122 h 126"/>
                <a:gd name="T20" fmla="*/ 220 w 236"/>
                <a:gd name="T21" fmla="*/ 91 h 126"/>
                <a:gd name="T22" fmla="*/ 169 w 236"/>
                <a:gd name="T23" fmla="*/ 0 h 126"/>
                <a:gd name="T24" fmla="*/ 96 w 236"/>
                <a:gd name="T25" fmla="*/ 72 h 126"/>
                <a:gd name="T26" fmla="*/ 71 w 236"/>
                <a:gd name="T27" fmla="*/ 47 h 126"/>
                <a:gd name="T28" fmla="*/ 96 w 236"/>
                <a:gd name="T29" fmla="*/ 22 h 126"/>
                <a:gd name="T30" fmla="*/ 121 w 236"/>
                <a:gd name="T31" fmla="*/ 47 h 126"/>
                <a:gd name="T32" fmla="*/ 96 w 236"/>
                <a:gd name="T33" fmla="*/ 72 h 126"/>
                <a:gd name="T34" fmla="*/ 152 w 236"/>
                <a:gd name="T35" fmla="*/ 100 h 126"/>
                <a:gd name="T36" fmla="*/ 138 w 236"/>
                <a:gd name="T37" fmla="*/ 86 h 126"/>
                <a:gd name="T38" fmla="*/ 152 w 236"/>
                <a:gd name="T39" fmla="*/ 72 h 126"/>
                <a:gd name="T40" fmla="*/ 166 w 236"/>
                <a:gd name="T41" fmla="*/ 86 h 126"/>
                <a:gd name="T42" fmla="*/ 152 w 236"/>
                <a:gd name="T43" fmla="*/ 10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126">
                  <a:moveTo>
                    <a:pt x="169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2" y="29"/>
                    <a:pt x="33" y="63"/>
                    <a:pt x="17" y="91"/>
                  </a:cubicBezTo>
                  <a:cubicBezTo>
                    <a:pt x="0" y="121"/>
                    <a:pt x="9" y="122"/>
                    <a:pt x="9" y="122"/>
                  </a:cubicBezTo>
                  <a:cubicBezTo>
                    <a:pt x="10" y="123"/>
                    <a:pt x="8" y="126"/>
                    <a:pt x="31" y="126"/>
                  </a:cubicBezTo>
                  <a:cubicBezTo>
                    <a:pt x="53" y="126"/>
                    <a:pt x="93" y="126"/>
                    <a:pt x="118" y="126"/>
                  </a:cubicBezTo>
                  <a:cubicBezTo>
                    <a:pt x="143" y="126"/>
                    <a:pt x="184" y="126"/>
                    <a:pt x="205" y="126"/>
                  </a:cubicBezTo>
                  <a:cubicBezTo>
                    <a:pt x="228" y="126"/>
                    <a:pt x="227" y="123"/>
                    <a:pt x="228" y="122"/>
                  </a:cubicBezTo>
                  <a:cubicBezTo>
                    <a:pt x="228" y="122"/>
                    <a:pt x="236" y="121"/>
                    <a:pt x="220" y="91"/>
                  </a:cubicBezTo>
                  <a:cubicBezTo>
                    <a:pt x="204" y="63"/>
                    <a:pt x="185" y="29"/>
                    <a:pt x="169" y="0"/>
                  </a:cubicBezTo>
                  <a:close/>
                  <a:moveTo>
                    <a:pt x="96" y="72"/>
                  </a:moveTo>
                  <a:cubicBezTo>
                    <a:pt x="83" y="72"/>
                    <a:pt x="71" y="61"/>
                    <a:pt x="71" y="47"/>
                  </a:cubicBezTo>
                  <a:cubicBezTo>
                    <a:pt x="71" y="33"/>
                    <a:pt x="83" y="22"/>
                    <a:pt x="96" y="22"/>
                  </a:cubicBezTo>
                  <a:cubicBezTo>
                    <a:pt x="110" y="22"/>
                    <a:pt x="121" y="33"/>
                    <a:pt x="121" y="47"/>
                  </a:cubicBezTo>
                  <a:cubicBezTo>
                    <a:pt x="121" y="61"/>
                    <a:pt x="110" y="72"/>
                    <a:pt x="96" y="72"/>
                  </a:cubicBezTo>
                  <a:close/>
                  <a:moveTo>
                    <a:pt x="152" y="100"/>
                  </a:moveTo>
                  <a:cubicBezTo>
                    <a:pt x="145" y="100"/>
                    <a:pt x="138" y="94"/>
                    <a:pt x="138" y="86"/>
                  </a:cubicBezTo>
                  <a:cubicBezTo>
                    <a:pt x="138" y="78"/>
                    <a:pt x="145" y="72"/>
                    <a:pt x="152" y="72"/>
                  </a:cubicBezTo>
                  <a:cubicBezTo>
                    <a:pt x="160" y="72"/>
                    <a:pt x="166" y="78"/>
                    <a:pt x="166" y="86"/>
                  </a:cubicBezTo>
                  <a:cubicBezTo>
                    <a:pt x="166" y="94"/>
                    <a:pt x="160" y="100"/>
                    <a:pt x="15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1240711" y="197504"/>
              <a:ext cx="165100" cy="165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0" name="Title 12"/>
          <p:cNvSpPr txBox="1">
            <a:spLocks/>
          </p:cNvSpPr>
          <p:nvPr/>
        </p:nvSpPr>
        <p:spPr>
          <a:xfrm>
            <a:off x="455613" y="3231692"/>
            <a:ext cx="8232775" cy="11614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</a:rPr>
              <a:t>DO THE LAB!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89000">
                <a:srgbClr val="002200"/>
              </a:gs>
            </a:gsLst>
            <a:path path="circle">
              <a:fillToRect l="100000" t="100000"/>
            </a:path>
            <a:tileRect r="-100000" b="-10000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Oval 15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/>
          </a:p>
        </p:txBody>
      </p:sp>
      <p:sp>
        <p:nvSpPr>
          <p:cNvPr id="17" name="Oval 16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/>
          </a:p>
        </p:txBody>
      </p:sp>
      <p:grpSp>
        <p:nvGrpSpPr>
          <p:cNvPr id="18" name="Group 35"/>
          <p:cNvGrpSpPr>
            <a:grpSpLocks noChangeAspect="1"/>
          </p:cNvGrpSpPr>
          <p:nvPr/>
        </p:nvGrpSpPr>
        <p:grpSpPr bwMode="auto">
          <a:xfrm>
            <a:off x="726641" y="2284209"/>
            <a:ext cx="441591" cy="468000"/>
            <a:chOff x="1353" y="2052"/>
            <a:chExt cx="1739" cy="1843"/>
          </a:xfrm>
          <a:solidFill>
            <a:schemeClr val="bg1"/>
          </a:solidFill>
        </p:grpSpPr>
        <p:sp>
          <p:nvSpPr>
            <p:cNvPr id="19" name="Freeform 36"/>
            <p:cNvSpPr>
              <a:spLocks/>
            </p:cNvSpPr>
            <p:nvPr/>
          </p:nvSpPr>
          <p:spPr bwMode="auto">
            <a:xfrm>
              <a:off x="1353" y="3715"/>
              <a:ext cx="494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9 w 209"/>
                <a:gd name="T5" fmla="*/ 11 h 76"/>
                <a:gd name="T6" fmla="*/ 103 w 209"/>
                <a:gd name="T7" fmla="*/ 0 h 76"/>
                <a:gd name="T8" fmla="*/ 21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9" y="1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0" name="Freeform 37"/>
            <p:cNvSpPr>
              <a:spLocks/>
            </p:cNvSpPr>
            <p:nvPr/>
          </p:nvSpPr>
          <p:spPr bwMode="auto">
            <a:xfrm>
              <a:off x="1438" y="3321"/>
              <a:ext cx="322" cy="418"/>
            </a:xfrm>
            <a:custGeom>
              <a:avLst/>
              <a:gdLst>
                <a:gd name="T0" fmla="*/ 128 w 136"/>
                <a:gd name="T1" fmla="*/ 68 h 177"/>
                <a:gd name="T2" fmla="*/ 68 w 136"/>
                <a:gd name="T3" fmla="*/ 0 h 177"/>
                <a:gd name="T4" fmla="*/ 8 w 136"/>
                <a:gd name="T5" fmla="*/ 68 h 177"/>
                <a:gd name="T6" fmla="*/ 0 w 136"/>
                <a:gd name="T7" fmla="*/ 77 h 177"/>
                <a:gd name="T8" fmla="*/ 0 w 136"/>
                <a:gd name="T9" fmla="*/ 94 h 177"/>
                <a:gd name="T10" fmla="*/ 9 w 136"/>
                <a:gd name="T11" fmla="*/ 103 h 177"/>
                <a:gd name="T12" fmla="*/ 11 w 136"/>
                <a:gd name="T13" fmla="*/ 103 h 177"/>
                <a:gd name="T14" fmla="*/ 34 w 136"/>
                <a:gd name="T15" fmla="*/ 145 h 177"/>
                <a:gd name="T16" fmla="*/ 34 w 136"/>
                <a:gd name="T17" fmla="*/ 171 h 177"/>
                <a:gd name="T18" fmla="*/ 68 w 136"/>
                <a:gd name="T19" fmla="*/ 177 h 177"/>
                <a:gd name="T20" fmla="*/ 102 w 136"/>
                <a:gd name="T21" fmla="*/ 171 h 177"/>
                <a:gd name="T22" fmla="*/ 102 w 136"/>
                <a:gd name="T23" fmla="*/ 145 h 177"/>
                <a:gd name="T24" fmla="*/ 126 w 136"/>
                <a:gd name="T25" fmla="*/ 103 h 177"/>
                <a:gd name="T26" fmla="*/ 127 w 136"/>
                <a:gd name="T27" fmla="*/ 103 h 177"/>
                <a:gd name="T28" fmla="*/ 136 w 136"/>
                <a:gd name="T29" fmla="*/ 94 h 177"/>
                <a:gd name="T30" fmla="*/ 136 w 136"/>
                <a:gd name="T31" fmla="*/ 77 h 177"/>
                <a:gd name="T32" fmla="*/ 128 w 136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77">
                  <a:moveTo>
                    <a:pt x="128" y="68"/>
                  </a:moveTo>
                  <a:cubicBezTo>
                    <a:pt x="126" y="29"/>
                    <a:pt x="111" y="0"/>
                    <a:pt x="68" y="0"/>
                  </a:cubicBezTo>
                  <a:cubicBezTo>
                    <a:pt x="26" y="0"/>
                    <a:pt x="11" y="29"/>
                    <a:pt x="8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4" y="103"/>
                    <a:pt x="9" y="103"/>
                  </a:cubicBezTo>
                  <a:cubicBezTo>
                    <a:pt x="10" y="103"/>
                    <a:pt x="10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4" y="175"/>
                    <a:pt x="56" y="177"/>
                    <a:pt x="68" y="177"/>
                  </a:cubicBezTo>
                  <a:cubicBezTo>
                    <a:pt x="80" y="177"/>
                    <a:pt x="92" y="175"/>
                    <a:pt x="102" y="171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3" y="135"/>
                    <a:pt x="122" y="121"/>
                    <a:pt x="126" y="103"/>
                  </a:cubicBezTo>
                  <a:cubicBezTo>
                    <a:pt x="126" y="103"/>
                    <a:pt x="127" y="103"/>
                    <a:pt x="127" y="103"/>
                  </a:cubicBezTo>
                  <a:cubicBezTo>
                    <a:pt x="132" y="103"/>
                    <a:pt x="136" y="99"/>
                    <a:pt x="136" y="94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2"/>
                    <a:pt x="133" y="68"/>
                    <a:pt x="128" y="68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1977" y="3715"/>
              <a:ext cx="493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8 w 209"/>
                <a:gd name="T5" fmla="*/ 11 h 76"/>
                <a:gd name="T6" fmla="*/ 103 w 209"/>
                <a:gd name="T7" fmla="*/ 0 h 76"/>
                <a:gd name="T8" fmla="*/ 20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8" y="1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9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2059" y="3321"/>
              <a:ext cx="324" cy="418"/>
            </a:xfrm>
            <a:custGeom>
              <a:avLst/>
              <a:gdLst>
                <a:gd name="T0" fmla="*/ 129 w 137"/>
                <a:gd name="T1" fmla="*/ 68 h 177"/>
                <a:gd name="T2" fmla="*/ 69 w 137"/>
                <a:gd name="T3" fmla="*/ 0 h 177"/>
                <a:gd name="T4" fmla="*/ 9 w 137"/>
                <a:gd name="T5" fmla="*/ 68 h 177"/>
                <a:gd name="T6" fmla="*/ 0 w 137"/>
                <a:gd name="T7" fmla="*/ 77 h 177"/>
                <a:gd name="T8" fmla="*/ 0 w 137"/>
                <a:gd name="T9" fmla="*/ 94 h 177"/>
                <a:gd name="T10" fmla="*/ 10 w 137"/>
                <a:gd name="T11" fmla="*/ 103 h 177"/>
                <a:gd name="T12" fmla="*/ 11 w 137"/>
                <a:gd name="T13" fmla="*/ 103 h 177"/>
                <a:gd name="T14" fmla="*/ 34 w 137"/>
                <a:gd name="T15" fmla="*/ 145 h 177"/>
                <a:gd name="T16" fmla="*/ 34 w 137"/>
                <a:gd name="T17" fmla="*/ 171 h 177"/>
                <a:gd name="T18" fmla="*/ 69 w 137"/>
                <a:gd name="T19" fmla="*/ 177 h 177"/>
                <a:gd name="T20" fmla="*/ 103 w 137"/>
                <a:gd name="T21" fmla="*/ 171 h 177"/>
                <a:gd name="T22" fmla="*/ 103 w 137"/>
                <a:gd name="T23" fmla="*/ 145 h 177"/>
                <a:gd name="T24" fmla="*/ 126 w 137"/>
                <a:gd name="T25" fmla="*/ 103 h 177"/>
                <a:gd name="T26" fmla="*/ 128 w 137"/>
                <a:gd name="T27" fmla="*/ 103 h 177"/>
                <a:gd name="T28" fmla="*/ 137 w 137"/>
                <a:gd name="T29" fmla="*/ 94 h 177"/>
                <a:gd name="T30" fmla="*/ 137 w 137"/>
                <a:gd name="T31" fmla="*/ 77 h 177"/>
                <a:gd name="T32" fmla="*/ 129 w 137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77">
                  <a:moveTo>
                    <a:pt x="129" y="68"/>
                  </a:moveTo>
                  <a:cubicBezTo>
                    <a:pt x="126" y="29"/>
                    <a:pt x="111" y="0"/>
                    <a:pt x="69" y="0"/>
                  </a:cubicBezTo>
                  <a:cubicBezTo>
                    <a:pt x="26" y="0"/>
                    <a:pt x="11" y="29"/>
                    <a:pt x="9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5" y="103"/>
                    <a:pt x="10" y="103"/>
                  </a:cubicBezTo>
                  <a:cubicBezTo>
                    <a:pt x="10" y="103"/>
                    <a:pt x="11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5" y="175"/>
                    <a:pt x="57" y="177"/>
                    <a:pt x="69" y="177"/>
                  </a:cubicBezTo>
                  <a:cubicBezTo>
                    <a:pt x="81" y="177"/>
                    <a:pt x="92" y="175"/>
                    <a:pt x="103" y="17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14" y="135"/>
                    <a:pt x="122" y="121"/>
                    <a:pt x="126" y="103"/>
                  </a:cubicBezTo>
                  <a:cubicBezTo>
                    <a:pt x="127" y="103"/>
                    <a:pt x="127" y="103"/>
                    <a:pt x="128" y="103"/>
                  </a:cubicBezTo>
                  <a:cubicBezTo>
                    <a:pt x="133" y="103"/>
                    <a:pt x="137" y="99"/>
                    <a:pt x="137" y="94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72"/>
                    <a:pt x="133" y="68"/>
                    <a:pt x="129" y="68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3" name="Freeform 40"/>
            <p:cNvSpPr>
              <a:spLocks/>
            </p:cNvSpPr>
            <p:nvPr/>
          </p:nvSpPr>
          <p:spPr bwMode="auto">
            <a:xfrm>
              <a:off x="2598" y="3715"/>
              <a:ext cx="494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9 w 209"/>
                <a:gd name="T5" fmla="*/ 11 h 76"/>
                <a:gd name="T6" fmla="*/ 104 w 209"/>
                <a:gd name="T7" fmla="*/ 0 h 76"/>
                <a:gd name="T8" fmla="*/ 21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9" y="1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2683" y="3321"/>
              <a:ext cx="324" cy="418"/>
            </a:xfrm>
            <a:custGeom>
              <a:avLst/>
              <a:gdLst>
                <a:gd name="T0" fmla="*/ 128 w 137"/>
                <a:gd name="T1" fmla="*/ 68 h 177"/>
                <a:gd name="T2" fmla="*/ 68 w 137"/>
                <a:gd name="T3" fmla="*/ 0 h 177"/>
                <a:gd name="T4" fmla="*/ 9 w 137"/>
                <a:gd name="T5" fmla="*/ 68 h 177"/>
                <a:gd name="T6" fmla="*/ 0 w 137"/>
                <a:gd name="T7" fmla="*/ 77 h 177"/>
                <a:gd name="T8" fmla="*/ 0 w 137"/>
                <a:gd name="T9" fmla="*/ 94 h 177"/>
                <a:gd name="T10" fmla="*/ 9 w 137"/>
                <a:gd name="T11" fmla="*/ 103 h 177"/>
                <a:gd name="T12" fmla="*/ 11 w 137"/>
                <a:gd name="T13" fmla="*/ 103 h 177"/>
                <a:gd name="T14" fmla="*/ 34 w 137"/>
                <a:gd name="T15" fmla="*/ 145 h 177"/>
                <a:gd name="T16" fmla="*/ 34 w 137"/>
                <a:gd name="T17" fmla="*/ 171 h 177"/>
                <a:gd name="T18" fmla="*/ 68 w 137"/>
                <a:gd name="T19" fmla="*/ 177 h 177"/>
                <a:gd name="T20" fmla="*/ 102 w 137"/>
                <a:gd name="T21" fmla="*/ 171 h 177"/>
                <a:gd name="T22" fmla="*/ 103 w 137"/>
                <a:gd name="T23" fmla="*/ 145 h 177"/>
                <a:gd name="T24" fmla="*/ 126 w 137"/>
                <a:gd name="T25" fmla="*/ 103 h 177"/>
                <a:gd name="T26" fmla="*/ 127 w 137"/>
                <a:gd name="T27" fmla="*/ 103 h 177"/>
                <a:gd name="T28" fmla="*/ 137 w 137"/>
                <a:gd name="T29" fmla="*/ 94 h 177"/>
                <a:gd name="T30" fmla="*/ 137 w 137"/>
                <a:gd name="T31" fmla="*/ 77 h 177"/>
                <a:gd name="T32" fmla="*/ 128 w 137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77">
                  <a:moveTo>
                    <a:pt x="128" y="68"/>
                  </a:moveTo>
                  <a:cubicBezTo>
                    <a:pt x="126" y="29"/>
                    <a:pt x="111" y="0"/>
                    <a:pt x="68" y="0"/>
                  </a:cubicBezTo>
                  <a:cubicBezTo>
                    <a:pt x="26" y="0"/>
                    <a:pt x="11" y="29"/>
                    <a:pt x="9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4" y="103"/>
                    <a:pt x="9" y="103"/>
                  </a:cubicBezTo>
                  <a:cubicBezTo>
                    <a:pt x="10" y="103"/>
                    <a:pt x="10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5" y="175"/>
                    <a:pt x="56" y="177"/>
                    <a:pt x="68" y="177"/>
                  </a:cubicBezTo>
                  <a:cubicBezTo>
                    <a:pt x="80" y="177"/>
                    <a:pt x="92" y="175"/>
                    <a:pt x="102" y="17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13" y="135"/>
                    <a:pt x="122" y="121"/>
                    <a:pt x="126" y="103"/>
                  </a:cubicBezTo>
                  <a:cubicBezTo>
                    <a:pt x="126" y="103"/>
                    <a:pt x="127" y="103"/>
                    <a:pt x="127" y="103"/>
                  </a:cubicBezTo>
                  <a:cubicBezTo>
                    <a:pt x="132" y="103"/>
                    <a:pt x="137" y="99"/>
                    <a:pt x="137" y="94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72"/>
                    <a:pt x="133" y="68"/>
                    <a:pt x="128" y="68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5" name="Freeform 42"/>
            <p:cNvSpPr>
              <a:spLocks noEditPoints="1"/>
            </p:cNvSpPr>
            <p:nvPr/>
          </p:nvSpPr>
          <p:spPr bwMode="auto">
            <a:xfrm>
              <a:off x="1637" y="2052"/>
              <a:ext cx="1190" cy="1221"/>
            </a:xfrm>
            <a:custGeom>
              <a:avLst/>
              <a:gdLst>
                <a:gd name="T0" fmla="*/ 259 w 504"/>
                <a:gd name="T1" fmla="*/ 487 h 517"/>
                <a:gd name="T2" fmla="*/ 504 w 504"/>
                <a:gd name="T3" fmla="*/ 504 h 517"/>
                <a:gd name="T4" fmla="*/ 496 w 504"/>
                <a:gd name="T5" fmla="*/ 244 h 517"/>
                <a:gd name="T6" fmla="*/ 9 w 504"/>
                <a:gd name="T7" fmla="*/ 244 h 517"/>
                <a:gd name="T8" fmla="*/ 0 w 504"/>
                <a:gd name="T9" fmla="*/ 504 h 517"/>
                <a:gd name="T10" fmla="*/ 243 w 504"/>
                <a:gd name="T11" fmla="*/ 487 h 517"/>
                <a:gd name="T12" fmla="*/ 361 w 504"/>
                <a:gd name="T13" fmla="*/ 243 h 517"/>
                <a:gd name="T14" fmla="*/ 374 w 504"/>
                <a:gd name="T15" fmla="*/ 266 h 517"/>
                <a:gd name="T16" fmla="*/ 408 w 504"/>
                <a:gd name="T17" fmla="*/ 281 h 517"/>
                <a:gd name="T18" fmla="*/ 401 w 504"/>
                <a:gd name="T19" fmla="*/ 306 h 517"/>
                <a:gd name="T20" fmla="*/ 414 w 504"/>
                <a:gd name="T21" fmla="*/ 342 h 517"/>
                <a:gd name="T22" fmla="*/ 391 w 504"/>
                <a:gd name="T23" fmla="*/ 354 h 517"/>
                <a:gd name="T24" fmla="*/ 375 w 504"/>
                <a:gd name="T25" fmla="*/ 388 h 517"/>
                <a:gd name="T26" fmla="*/ 351 w 504"/>
                <a:gd name="T27" fmla="*/ 381 h 517"/>
                <a:gd name="T28" fmla="*/ 315 w 504"/>
                <a:gd name="T29" fmla="*/ 394 h 517"/>
                <a:gd name="T30" fmla="*/ 303 w 504"/>
                <a:gd name="T31" fmla="*/ 372 h 517"/>
                <a:gd name="T32" fmla="*/ 268 w 504"/>
                <a:gd name="T33" fmla="*/ 356 h 517"/>
                <a:gd name="T34" fmla="*/ 275 w 504"/>
                <a:gd name="T35" fmla="*/ 331 h 517"/>
                <a:gd name="T36" fmla="*/ 262 w 504"/>
                <a:gd name="T37" fmla="*/ 296 h 517"/>
                <a:gd name="T38" fmla="*/ 285 w 504"/>
                <a:gd name="T39" fmla="*/ 283 h 517"/>
                <a:gd name="T40" fmla="*/ 301 w 504"/>
                <a:gd name="T41" fmla="*/ 249 h 517"/>
                <a:gd name="T42" fmla="*/ 326 w 504"/>
                <a:gd name="T43" fmla="*/ 256 h 517"/>
                <a:gd name="T44" fmla="*/ 361 w 504"/>
                <a:gd name="T45" fmla="*/ 243 h 517"/>
                <a:gd name="T46" fmla="*/ 149 w 504"/>
                <a:gd name="T47" fmla="*/ 111 h 517"/>
                <a:gd name="T48" fmla="*/ 181 w 504"/>
                <a:gd name="T49" fmla="*/ 99 h 517"/>
                <a:gd name="T50" fmla="*/ 208 w 504"/>
                <a:gd name="T51" fmla="*/ 56 h 517"/>
                <a:gd name="T52" fmla="*/ 239 w 504"/>
                <a:gd name="T53" fmla="*/ 70 h 517"/>
                <a:gd name="T54" fmla="*/ 289 w 504"/>
                <a:gd name="T55" fmla="*/ 58 h 517"/>
                <a:gd name="T56" fmla="*/ 301 w 504"/>
                <a:gd name="T57" fmla="*/ 90 h 517"/>
                <a:gd name="T58" fmla="*/ 344 w 504"/>
                <a:gd name="T59" fmla="*/ 117 h 517"/>
                <a:gd name="T60" fmla="*/ 330 w 504"/>
                <a:gd name="T61" fmla="*/ 149 h 517"/>
                <a:gd name="T62" fmla="*/ 342 w 504"/>
                <a:gd name="T63" fmla="*/ 198 h 517"/>
                <a:gd name="T64" fmla="*/ 310 w 504"/>
                <a:gd name="T65" fmla="*/ 211 h 517"/>
                <a:gd name="T66" fmla="*/ 283 w 504"/>
                <a:gd name="T67" fmla="*/ 253 h 517"/>
                <a:gd name="T68" fmla="*/ 251 w 504"/>
                <a:gd name="T69" fmla="*/ 240 h 517"/>
                <a:gd name="T70" fmla="*/ 202 w 504"/>
                <a:gd name="T71" fmla="*/ 251 h 517"/>
                <a:gd name="T72" fmla="*/ 189 w 504"/>
                <a:gd name="T73" fmla="*/ 219 h 517"/>
                <a:gd name="T74" fmla="*/ 146 w 504"/>
                <a:gd name="T75" fmla="*/ 192 h 517"/>
                <a:gd name="T76" fmla="*/ 160 w 504"/>
                <a:gd name="T77" fmla="*/ 161 h 517"/>
                <a:gd name="T78" fmla="*/ 218 w 504"/>
                <a:gd name="T79" fmla="*/ 370 h 517"/>
                <a:gd name="T80" fmla="*/ 192 w 504"/>
                <a:gd name="T81" fmla="*/ 373 h 517"/>
                <a:gd name="T82" fmla="*/ 165 w 504"/>
                <a:gd name="T83" fmla="*/ 400 h 517"/>
                <a:gd name="T84" fmla="*/ 144 w 504"/>
                <a:gd name="T85" fmla="*/ 385 h 517"/>
                <a:gd name="T86" fmla="*/ 113 w 504"/>
                <a:gd name="T87" fmla="*/ 378 h 517"/>
                <a:gd name="T88" fmla="*/ 103 w 504"/>
                <a:gd name="T89" fmla="*/ 359 h 517"/>
                <a:gd name="T90" fmla="*/ 76 w 504"/>
                <a:gd name="T91" fmla="*/ 332 h 517"/>
                <a:gd name="T92" fmla="*/ 92 w 504"/>
                <a:gd name="T93" fmla="*/ 312 h 517"/>
                <a:gd name="T94" fmla="*/ 92 w 504"/>
                <a:gd name="T95" fmla="*/ 274 h 517"/>
                <a:gd name="T96" fmla="*/ 117 w 504"/>
                <a:gd name="T97" fmla="*/ 270 h 517"/>
                <a:gd name="T98" fmla="*/ 144 w 504"/>
                <a:gd name="T99" fmla="*/ 243 h 517"/>
                <a:gd name="T100" fmla="*/ 165 w 504"/>
                <a:gd name="T101" fmla="*/ 259 h 517"/>
                <a:gd name="T102" fmla="*/ 203 w 504"/>
                <a:gd name="T103" fmla="*/ 259 h 517"/>
                <a:gd name="T104" fmla="*/ 206 w 504"/>
                <a:gd name="T105" fmla="*/ 284 h 517"/>
                <a:gd name="T106" fmla="*/ 233 w 504"/>
                <a:gd name="T107" fmla="*/ 311 h 517"/>
                <a:gd name="T108" fmla="*/ 218 w 504"/>
                <a:gd name="T109" fmla="*/ 332 h 517"/>
                <a:gd name="T110" fmla="*/ 218 w 504"/>
                <a:gd name="T111" fmla="*/ 37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17">
                  <a:moveTo>
                    <a:pt x="251" y="517"/>
                  </a:moveTo>
                  <a:cubicBezTo>
                    <a:pt x="259" y="487"/>
                    <a:pt x="259" y="487"/>
                    <a:pt x="259" y="487"/>
                  </a:cubicBezTo>
                  <a:cubicBezTo>
                    <a:pt x="321" y="485"/>
                    <a:pt x="377" y="461"/>
                    <a:pt x="419" y="422"/>
                  </a:cubicBezTo>
                  <a:cubicBezTo>
                    <a:pt x="504" y="504"/>
                    <a:pt x="504" y="504"/>
                    <a:pt x="504" y="504"/>
                  </a:cubicBezTo>
                  <a:cubicBezTo>
                    <a:pt x="453" y="382"/>
                    <a:pt x="453" y="382"/>
                    <a:pt x="453" y="382"/>
                  </a:cubicBezTo>
                  <a:cubicBezTo>
                    <a:pt x="480" y="343"/>
                    <a:pt x="496" y="295"/>
                    <a:pt x="496" y="244"/>
                  </a:cubicBezTo>
                  <a:cubicBezTo>
                    <a:pt x="496" y="109"/>
                    <a:pt x="387" y="0"/>
                    <a:pt x="253" y="0"/>
                  </a:cubicBezTo>
                  <a:cubicBezTo>
                    <a:pt x="118" y="0"/>
                    <a:pt x="9" y="109"/>
                    <a:pt x="9" y="244"/>
                  </a:cubicBezTo>
                  <a:cubicBezTo>
                    <a:pt x="9" y="295"/>
                    <a:pt x="25" y="342"/>
                    <a:pt x="52" y="381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86" y="421"/>
                    <a:pt x="86" y="421"/>
                    <a:pt x="86" y="421"/>
                  </a:cubicBezTo>
                  <a:cubicBezTo>
                    <a:pt x="127" y="460"/>
                    <a:pt x="182" y="485"/>
                    <a:pt x="243" y="487"/>
                  </a:cubicBezTo>
                  <a:lnTo>
                    <a:pt x="251" y="517"/>
                  </a:lnTo>
                  <a:close/>
                  <a:moveTo>
                    <a:pt x="361" y="243"/>
                  </a:moveTo>
                  <a:cubicBezTo>
                    <a:pt x="380" y="251"/>
                    <a:pt x="380" y="251"/>
                    <a:pt x="380" y="251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82" y="271"/>
                    <a:pt x="389" y="278"/>
                    <a:pt x="394" y="287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15" y="301"/>
                    <a:pt x="415" y="301"/>
                    <a:pt x="415" y="301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3" y="316"/>
                    <a:pt x="402" y="326"/>
                    <a:pt x="400" y="335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391" y="354"/>
                    <a:pt x="391" y="354"/>
                    <a:pt x="391" y="354"/>
                  </a:cubicBezTo>
                  <a:cubicBezTo>
                    <a:pt x="386" y="362"/>
                    <a:pt x="379" y="369"/>
                    <a:pt x="370" y="374"/>
                  </a:cubicBezTo>
                  <a:cubicBezTo>
                    <a:pt x="375" y="388"/>
                    <a:pt x="375" y="388"/>
                    <a:pt x="375" y="388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51" y="381"/>
                    <a:pt x="351" y="381"/>
                    <a:pt x="351" y="381"/>
                  </a:cubicBezTo>
                  <a:cubicBezTo>
                    <a:pt x="341" y="383"/>
                    <a:pt x="331" y="383"/>
                    <a:pt x="321" y="380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296" y="386"/>
                    <a:pt x="296" y="386"/>
                    <a:pt x="296" y="386"/>
                  </a:cubicBezTo>
                  <a:cubicBezTo>
                    <a:pt x="303" y="372"/>
                    <a:pt x="303" y="372"/>
                    <a:pt x="303" y="372"/>
                  </a:cubicBezTo>
                  <a:cubicBezTo>
                    <a:pt x="295" y="366"/>
                    <a:pt x="288" y="359"/>
                    <a:pt x="283" y="350"/>
                  </a:cubicBezTo>
                  <a:cubicBezTo>
                    <a:pt x="268" y="356"/>
                    <a:pt x="268" y="356"/>
                    <a:pt x="268" y="356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3" y="321"/>
                    <a:pt x="274" y="311"/>
                    <a:pt x="276" y="302"/>
                  </a:cubicBezTo>
                  <a:cubicBezTo>
                    <a:pt x="262" y="296"/>
                    <a:pt x="262" y="296"/>
                    <a:pt x="262" y="296"/>
                  </a:cubicBezTo>
                  <a:cubicBezTo>
                    <a:pt x="271" y="277"/>
                    <a:pt x="271" y="277"/>
                    <a:pt x="271" y="277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90" y="275"/>
                    <a:pt x="298" y="268"/>
                    <a:pt x="306" y="263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36" y="254"/>
                    <a:pt x="345" y="255"/>
                    <a:pt x="355" y="257"/>
                  </a:cubicBezTo>
                  <a:lnTo>
                    <a:pt x="361" y="243"/>
                  </a:lnTo>
                  <a:close/>
                  <a:moveTo>
                    <a:pt x="166" y="122"/>
                  </a:moveTo>
                  <a:cubicBezTo>
                    <a:pt x="149" y="111"/>
                    <a:pt x="149" y="111"/>
                    <a:pt x="149" y="111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9" y="89"/>
                    <a:pt x="200" y="81"/>
                    <a:pt x="212" y="7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53" y="69"/>
                    <a:pt x="266" y="71"/>
                    <a:pt x="278" y="76"/>
                  </a:cubicBezTo>
                  <a:cubicBezTo>
                    <a:pt x="289" y="58"/>
                    <a:pt x="289" y="58"/>
                    <a:pt x="289" y="58"/>
                  </a:cubicBezTo>
                  <a:cubicBezTo>
                    <a:pt x="312" y="73"/>
                    <a:pt x="312" y="73"/>
                    <a:pt x="312" y="73"/>
                  </a:cubicBezTo>
                  <a:cubicBezTo>
                    <a:pt x="301" y="90"/>
                    <a:pt x="301" y="90"/>
                    <a:pt x="301" y="90"/>
                  </a:cubicBezTo>
                  <a:cubicBezTo>
                    <a:pt x="311" y="99"/>
                    <a:pt x="319" y="110"/>
                    <a:pt x="324" y="122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51" y="144"/>
                    <a:pt x="351" y="144"/>
                    <a:pt x="351" y="144"/>
                  </a:cubicBezTo>
                  <a:cubicBezTo>
                    <a:pt x="330" y="149"/>
                    <a:pt x="330" y="149"/>
                    <a:pt x="330" y="149"/>
                  </a:cubicBezTo>
                  <a:cubicBezTo>
                    <a:pt x="331" y="162"/>
                    <a:pt x="329" y="175"/>
                    <a:pt x="324" y="187"/>
                  </a:cubicBezTo>
                  <a:cubicBezTo>
                    <a:pt x="342" y="198"/>
                    <a:pt x="342" y="198"/>
                    <a:pt x="342" y="198"/>
                  </a:cubicBezTo>
                  <a:cubicBezTo>
                    <a:pt x="327" y="221"/>
                    <a:pt x="327" y="221"/>
                    <a:pt x="327" y="221"/>
                  </a:cubicBezTo>
                  <a:cubicBezTo>
                    <a:pt x="310" y="211"/>
                    <a:pt x="310" y="211"/>
                    <a:pt x="310" y="211"/>
                  </a:cubicBezTo>
                  <a:cubicBezTo>
                    <a:pt x="301" y="220"/>
                    <a:pt x="290" y="228"/>
                    <a:pt x="278" y="233"/>
                  </a:cubicBezTo>
                  <a:cubicBezTo>
                    <a:pt x="283" y="253"/>
                    <a:pt x="283" y="253"/>
                    <a:pt x="283" y="253"/>
                  </a:cubicBezTo>
                  <a:cubicBezTo>
                    <a:pt x="256" y="260"/>
                    <a:pt x="256" y="260"/>
                    <a:pt x="256" y="260"/>
                  </a:cubicBezTo>
                  <a:cubicBezTo>
                    <a:pt x="251" y="240"/>
                    <a:pt x="251" y="240"/>
                    <a:pt x="251" y="240"/>
                  </a:cubicBezTo>
                  <a:cubicBezTo>
                    <a:pt x="238" y="241"/>
                    <a:pt x="225" y="238"/>
                    <a:pt x="213" y="23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79" y="210"/>
                    <a:pt x="172" y="200"/>
                    <a:pt x="166" y="187"/>
                  </a:cubicBezTo>
                  <a:cubicBezTo>
                    <a:pt x="146" y="192"/>
                    <a:pt x="146" y="192"/>
                    <a:pt x="146" y="192"/>
                  </a:cubicBezTo>
                  <a:cubicBezTo>
                    <a:pt x="140" y="165"/>
                    <a:pt x="140" y="165"/>
                    <a:pt x="140" y="165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59" y="147"/>
                    <a:pt x="161" y="134"/>
                    <a:pt x="166" y="122"/>
                  </a:cubicBezTo>
                  <a:close/>
                  <a:moveTo>
                    <a:pt x="218" y="370"/>
                  </a:moveTo>
                  <a:cubicBezTo>
                    <a:pt x="203" y="384"/>
                    <a:pt x="203" y="384"/>
                    <a:pt x="203" y="384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4" y="379"/>
                    <a:pt x="175" y="383"/>
                    <a:pt x="165" y="385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4" y="385"/>
                    <a:pt x="144" y="385"/>
                    <a:pt x="144" y="385"/>
                  </a:cubicBezTo>
                  <a:cubicBezTo>
                    <a:pt x="135" y="383"/>
                    <a:pt x="126" y="380"/>
                    <a:pt x="118" y="374"/>
                  </a:cubicBezTo>
                  <a:cubicBezTo>
                    <a:pt x="113" y="378"/>
                    <a:pt x="113" y="378"/>
                    <a:pt x="113" y="378"/>
                  </a:cubicBezTo>
                  <a:cubicBezTo>
                    <a:pt x="92" y="370"/>
                    <a:pt x="92" y="370"/>
                    <a:pt x="92" y="370"/>
                  </a:cubicBezTo>
                  <a:cubicBezTo>
                    <a:pt x="103" y="359"/>
                    <a:pt x="103" y="359"/>
                    <a:pt x="103" y="359"/>
                  </a:cubicBezTo>
                  <a:cubicBezTo>
                    <a:pt x="97" y="351"/>
                    <a:pt x="93" y="342"/>
                    <a:pt x="92" y="332"/>
                  </a:cubicBezTo>
                  <a:cubicBezTo>
                    <a:pt x="76" y="332"/>
                    <a:pt x="76" y="332"/>
                    <a:pt x="76" y="332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92" y="312"/>
                    <a:pt x="92" y="312"/>
                    <a:pt x="92" y="312"/>
                  </a:cubicBezTo>
                  <a:cubicBezTo>
                    <a:pt x="93" y="302"/>
                    <a:pt x="97" y="293"/>
                    <a:pt x="103" y="285"/>
                  </a:cubicBezTo>
                  <a:cubicBezTo>
                    <a:pt x="92" y="274"/>
                    <a:pt x="92" y="274"/>
                    <a:pt x="92" y="274"/>
                  </a:cubicBezTo>
                  <a:cubicBezTo>
                    <a:pt x="106" y="259"/>
                    <a:pt x="106" y="259"/>
                    <a:pt x="106" y="259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125" y="264"/>
                    <a:pt x="135" y="260"/>
                    <a:pt x="144" y="259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65" y="243"/>
                    <a:pt x="165" y="243"/>
                    <a:pt x="165" y="243"/>
                  </a:cubicBezTo>
                  <a:cubicBezTo>
                    <a:pt x="165" y="259"/>
                    <a:pt x="165" y="259"/>
                    <a:pt x="165" y="259"/>
                  </a:cubicBezTo>
                  <a:cubicBezTo>
                    <a:pt x="174" y="260"/>
                    <a:pt x="184" y="264"/>
                    <a:pt x="192" y="270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17" y="273"/>
                    <a:pt x="217" y="273"/>
                    <a:pt x="217" y="273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12" y="292"/>
                    <a:pt x="216" y="302"/>
                    <a:pt x="218" y="311"/>
                  </a:cubicBezTo>
                  <a:cubicBezTo>
                    <a:pt x="233" y="311"/>
                    <a:pt x="233" y="311"/>
                    <a:pt x="233" y="311"/>
                  </a:cubicBezTo>
                  <a:cubicBezTo>
                    <a:pt x="233" y="332"/>
                    <a:pt x="233" y="332"/>
                    <a:pt x="233" y="332"/>
                  </a:cubicBezTo>
                  <a:cubicBezTo>
                    <a:pt x="218" y="332"/>
                    <a:pt x="218" y="332"/>
                    <a:pt x="218" y="332"/>
                  </a:cubicBezTo>
                  <a:cubicBezTo>
                    <a:pt x="216" y="341"/>
                    <a:pt x="212" y="350"/>
                    <a:pt x="207" y="359"/>
                  </a:cubicBezTo>
                  <a:lnTo>
                    <a:pt x="218" y="370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1906" y="2716"/>
              <a:ext cx="191" cy="191"/>
            </a:xfrm>
            <a:custGeom>
              <a:avLst/>
              <a:gdLst>
                <a:gd name="T0" fmla="*/ 15 w 81"/>
                <a:gd name="T1" fmla="*/ 15 h 81"/>
                <a:gd name="T2" fmla="*/ 15 w 81"/>
                <a:gd name="T3" fmla="*/ 67 h 81"/>
                <a:gd name="T4" fmla="*/ 67 w 81"/>
                <a:gd name="T5" fmla="*/ 66 h 81"/>
                <a:gd name="T6" fmla="*/ 66 w 81"/>
                <a:gd name="T7" fmla="*/ 15 h 81"/>
                <a:gd name="T8" fmla="*/ 15 w 81"/>
                <a:gd name="T9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15" y="15"/>
                  </a:moveTo>
                  <a:cubicBezTo>
                    <a:pt x="0" y="29"/>
                    <a:pt x="0" y="53"/>
                    <a:pt x="15" y="67"/>
                  </a:cubicBezTo>
                  <a:cubicBezTo>
                    <a:pt x="29" y="81"/>
                    <a:pt x="52" y="81"/>
                    <a:pt x="67" y="66"/>
                  </a:cubicBezTo>
                  <a:cubicBezTo>
                    <a:pt x="81" y="52"/>
                    <a:pt x="81" y="29"/>
                    <a:pt x="66" y="15"/>
                  </a:cubicBezTo>
                  <a:cubicBezTo>
                    <a:pt x="52" y="0"/>
                    <a:pt x="29" y="1"/>
                    <a:pt x="15" y="15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7" name="Freeform 44"/>
            <p:cNvSpPr>
              <a:spLocks/>
            </p:cNvSpPr>
            <p:nvPr/>
          </p:nvSpPr>
          <p:spPr bwMode="auto">
            <a:xfrm>
              <a:off x="2088" y="2290"/>
              <a:ext cx="255" cy="253"/>
            </a:xfrm>
            <a:custGeom>
              <a:avLst/>
              <a:gdLst>
                <a:gd name="T0" fmla="*/ 65 w 108"/>
                <a:gd name="T1" fmla="*/ 101 h 107"/>
                <a:gd name="T2" fmla="*/ 102 w 108"/>
                <a:gd name="T3" fmla="*/ 42 h 107"/>
                <a:gd name="T4" fmla="*/ 43 w 108"/>
                <a:gd name="T5" fmla="*/ 6 h 107"/>
                <a:gd name="T6" fmla="*/ 7 w 108"/>
                <a:gd name="T7" fmla="*/ 65 h 107"/>
                <a:gd name="T8" fmla="*/ 65 w 108"/>
                <a:gd name="T9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7">
                  <a:moveTo>
                    <a:pt x="65" y="101"/>
                  </a:moveTo>
                  <a:cubicBezTo>
                    <a:pt x="92" y="95"/>
                    <a:pt x="108" y="69"/>
                    <a:pt x="102" y="42"/>
                  </a:cubicBezTo>
                  <a:cubicBezTo>
                    <a:pt x="96" y="16"/>
                    <a:pt x="69" y="0"/>
                    <a:pt x="43" y="6"/>
                  </a:cubicBezTo>
                  <a:cubicBezTo>
                    <a:pt x="17" y="12"/>
                    <a:pt x="0" y="39"/>
                    <a:pt x="7" y="65"/>
                  </a:cubicBezTo>
                  <a:cubicBezTo>
                    <a:pt x="13" y="91"/>
                    <a:pt x="39" y="107"/>
                    <a:pt x="65" y="101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2338" y="2706"/>
              <a:ext cx="196" cy="196"/>
            </a:xfrm>
            <a:custGeom>
              <a:avLst/>
              <a:gdLst>
                <a:gd name="T0" fmla="*/ 28 w 83"/>
                <a:gd name="T1" fmla="*/ 7 h 83"/>
                <a:gd name="T2" fmla="*/ 7 w 83"/>
                <a:gd name="T3" fmla="*/ 55 h 83"/>
                <a:gd name="T4" fmla="*/ 54 w 83"/>
                <a:gd name="T5" fmla="*/ 76 h 83"/>
                <a:gd name="T6" fmla="*/ 75 w 83"/>
                <a:gd name="T7" fmla="*/ 29 h 83"/>
                <a:gd name="T8" fmla="*/ 28 w 83"/>
                <a:gd name="T9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28" y="7"/>
                  </a:moveTo>
                  <a:cubicBezTo>
                    <a:pt x="9" y="14"/>
                    <a:pt x="0" y="36"/>
                    <a:pt x="7" y="55"/>
                  </a:cubicBezTo>
                  <a:cubicBezTo>
                    <a:pt x="14" y="73"/>
                    <a:pt x="35" y="83"/>
                    <a:pt x="54" y="76"/>
                  </a:cubicBezTo>
                  <a:cubicBezTo>
                    <a:pt x="73" y="69"/>
                    <a:pt x="83" y="48"/>
                    <a:pt x="75" y="29"/>
                  </a:cubicBezTo>
                  <a:cubicBezTo>
                    <a:pt x="68" y="10"/>
                    <a:pt x="47" y="0"/>
                    <a:pt x="28" y="7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60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31" name="Title 12"/>
          <p:cNvSpPr txBox="1">
            <a:spLocks/>
          </p:cNvSpPr>
          <p:nvPr/>
        </p:nvSpPr>
        <p:spPr>
          <a:xfrm>
            <a:off x="455613" y="3231692"/>
            <a:ext cx="8232775" cy="11614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</a:rPr>
              <a:t>OBSERVATION </a:t>
            </a:r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sz="3600" dirty="0">
                <a:solidFill>
                  <a:schemeClr val="bg1"/>
                </a:solidFill>
              </a:rPr>
              <a:t>AND DISCUSSION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r="381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639021" y="2199869"/>
            <a:ext cx="559496" cy="610006"/>
          </a:xfrm>
          <a:custGeom>
            <a:avLst/>
            <a:gdLst>
              <a:gd name="T0" fmla="*/ 241 w 244"/>
              <a:gd name="T1" fmla="*/ 156 h 266"/>
              <a:gd name="T2" fmla="*/ 216 w 244"/>
              <a:gd name="T3" fmla="*/ 127 h 266"/>
              <a:gd name="T4" fmla="*/ 216 w 244"/>
              <a:gd name="T5" fmla="*/ 109 h 266"/>
              <a:gd name="T6" fmla="*/ 194 w 244"/>
              <a:gd name="T7" fmla="*/ 45 h 266"/>
              <a:gd name="T8" fmla="*/ 62 w 244"/>
              <a:gd name="T9" fmla="*/ 42 h 266"/>
              <a:gd name="T10" fmla="*/ 42 w 244"/>
              <a:gd name="T11" fmla="*/ 159 h 266"/>
              <a:gd name="T12" fmla="*/ 61 w 244"/>
              <a:gd name="T13" fmla="*/ 207 h 266"/>
              <a:gd name="T14" fmla="*/ 56 w 244"/>
              <a:gd name="T15" fmla="*/ 266 h 266"/>
              <a:gd name="T16" fmla="*/ 64 w 244"/>
              <a:gd name="T17" fmla="*/ 266 h 266"/>
              <a:gd name="T18" fmla="*/ 151 w 244"/>
              <a:gd name="T19" fmla="*/ 265 h 266"/>
              <a:gd name="T20" fmla="*/ 159 w 244"/>
              <a:gd name="T21" fmla="*/ 230 h 266"/>
              <a:gd name="T22" fmla="*/ 211 w 244"/>
              <a:gd name="T23" fmla="*/ 232 h 266"/>
              <a:gd name="T24" fmla="*/ 216 w 244"/>
              <a:gd name="T25" fmla="*/ 211 h 266"/>
              <a:gd name="T26" fmla="*/ 217 w 244"/>
              <a:gd name="T27" fmla="*/ 201 h 266"/>
              <a:gd name="T28" fmla="*/ 220 w 244"/>
              <a:gd name="T29" fmla="*/ 193 h 266"/>
              <a:gd name="T30" fmla="*/ 221 w 244"/>
              <a:gd name="T31" fmla="*/ 188 h 266"/>
              <a:gd name="T32" fmla="*/ 220 w 244"/>
              <a:gd name="T33" fmla="*/ 179 h 266"/>
              <a:gd name="T34" fmla="*/ 221 w 244"/>
              <a:gd name="T35" fmla="*/ 169 h 266"/>
              <a:gd name="T36" fmla="*/ 234 w 244"/>
              <a:gd name="T37" fmla="*/ 166 h 266"/>
              <a:gd name="T38" fmla="*/ 241 w 244"/>
              <a:gd name="T39" fmla="*/ 156 h 266"/>
              <a:gd name="T40" fmla="*/ 132 w 244"/>
              <a:gd name="T41" fmla="*/ 177 h 266"/>
              <a:gd name="T42" fmla="*/ 123 w 244"/>
              <a:gd name="T43" fmla="*/ 180 h 266"/>
              <a:gd name="T44" fmla="*/ 114 w 244"/>
              <a:gd name="T45" fmla="*/ 177 h 266"/>
              <a:gd name="T46" fmla="*/ 111 w 244"/>
              <a:gd name="T47" fmla="*/ 168 h 266"/>
              <a:gd name="T48" fmla="*/ 114 w 244"/>
              <a:gd name="T49" fmla="*/ 159 h 266"/>
              <a:gd name="T50" fmla="*/ 123 w 244"/>
              <a:gd name="T51" fmla="*/ 155 h 266"/>
              <a:gd name="T52" fmla="*/ 132 w 244"/>
              <a:gd name="T53" fmla="*/ 159 h 266"/>
              <a:gd name="T54" fmla="*/ 136 w 244"/>
              <a:gd name="T55" fmla="*/ 168 h 266"/>
              <a:gd name="T56" fmla="*/ 132 w 244"/>
              <a:gd name="T57" fmla="*/ 177 h 266"/>
              <a:gd name="T58" fmla="*/ 157 w 244"/>
              <a:gd name="T59" fmla="*/ 102 h 266"/>
              <a:gd name="T60" fmla="*/ 153 w 244"/>
              <a:gd name="T61" fmla="*/ 111 h 266"/>
              <a:gd name="T62" fmla="*/ 145 w 244"/>
              <a:gd name="T63" fmla="*/ 119 h 266"/>
              <a:gd name="T64" fmla="*/ 137 w 244"/>
              <a:gd name="T65" fmla="*/ 127 h 266"/>
              <a:gd name="T66" fmla="*/ 134 w 244"/>
              <a:gd name="T67" fmla="*/ 134 h 266"/>
              <a:gd name="T68" fmla="*/ 133 w 244"/>
              <a:gd name="T69" fmla="*/ 145 h 266"/>
              <a:gd name="T70" fmla="*/ 113 w 244"/>
              <a:gd name="T71" fmla="*/ 145 h 266"/>
              <a:gd name="T72" fmla="*/ 113 w 244"/>
              <a:gd name="T73" fmla="*/ 141 h 266"/>
              <a:gd name="T74" fmla="*/ 116 w 244"/>
              <a:gd name="T75" fmla="*/ 124 h 266"/>
              <a:gd name="T76" fmla="*/ 128 w 244"/>
              <a:gd name="T77" fmla="*/ 109 h 266"/>
              <a:gd name="T78" fmla="*/ 137 w 244"/>
              <a:gd name="T79" fmla="*/ 99 h 266"/>
              <a:gd name="T80" fmla="*/ 139 w 244"/>
              <a:gd name="T81" fmla="*/ 93 h 266"/>
              <a:gd name="T82" fmla="*/ 135 w 244"/>
              <a:gd name="T83" fmla="*/ 85 h 266"/>
              <a:gd name="T84" fmla="*/ 125 w 244"/>
              <a:gd name="T85" fmla="*/ 82 h 266"/>
              <a:gd name="T86" fmla="*/ 113 w 244"/>
              <a:gd name="T87" fmla="*/ 86 h 266"/>
              <a:gd name="T88" fmla="*/ 109 w 244"/>
              <a:gd name="T89" fmla="*/ 96 h 266"/>
              <a:gd name="T90" fmla="*/ 90 w 244"/>
              <a:gd name="T91" fmla="*/ 96 h 266"/>
              <a:gd name="T92" fmla="*/ 100 w 244"/>
              <a:gd name="T93" fmla="*/ 73 h 266"/>
              <a:gd name="T94" fmla="*/ 125 w 244"/>
              <a:gd name="T95" fmla="*/ 64 h 266"/>
              <a:gd name="T96" fmla="*/ 143 w 244"/>
              <a:gd name="T97" fmla="*/ 68 h 266"/>
              <a:gd name="T98" fmla="*/ 154 w 244"/>
              <a:gd name="T99" fmla="*/ 79 h 266"/>
              <a:gd name="T100" fmla="*/ 159 w 244"/>
              <a:gd name="T101" fmla="*/ 94 h 266"/>
              <a:gd name="T102" fmla="*/ 157 w 244"/>
              <a:gd name="T103" fmla="*/ 10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4" h="266">
                <a:moveTo>
                  <a:pt x="241" y="156"/>
                </a:moveTo>
                <a:cubicBezTo>
                  <a:pt x="216" y="127"/>
                  <a:pt x="216" y="127"/>
                  <a:pt x="216" y="127"/>
                </a:cubicBezTo>
                <a:cubicBezTo>
                  <a:pt x="213" y="122"/>
                  <a:pt x="216" y="109"/>
                  <a:pt x="216" y="109"/>
                </a:cubicBezTo>
                <a:cubicBezTo>
                  <a:pt x="222" y="64"/>
                  <a:pt x="194" y="45"/>
                  <a:pt x="194" y="45"/>
                </a:cubicBezTo>
                <a:cubicBezTo>
                  <a:pt x="124" y="0"/>
                  <a:pt x="62" y="42"/>
                  <a:pt x="62" y="42"/>
                </a:cubicBezTo>
                <a:cubicBezTo>
                  <a:pt x="0" y="88"/>
                  <a:pt x="42" y="159"/>
                  <a:pt x="42" y="159"/>
                </a:cubicBezTo>
                <a:cubicBezTo>
                  <a:pt x="55" y="178"/>
                  <a:pt x="61" y="207"/>
                  <a:pt x="61" y="207"/>
                </a:cubicBezTo>
                <a:cubicBezTo>
                  <a:pt x="63" y="234"/>
                  <a:pt x="56" y="266"/>
                  <a:pt x="56" y="266"/>
                </a:cubicBezTo>
                <a:cubicBezTo>
                  <a:pt x="64" y="266"/>
                  <a:pt x="64" y="266"/>
                  <a:pt x="64" y="266"/>
                </a:cubicBezTo>
                <a:cubicBezTo>
                  <a:pt x="64" y="266"/>
                  <a:pt x="148" y="265"/>
                  <a:pt x="151" y="265"/>
                </a:cubicBezTo>
                <a:cubicBezTo>
                  <a:pt x="149" y="233"/>
                  <a:pt x="159" y="230"/>
                  <a:pt x="159" y="230"/>
                </a:cubicBezTo>
                <a:cubicBezTo>
                  <a:pt x="203" y="239"/>
                  <a:pt x="209" y="232"/>
                  <a:pt x="211" y="232"/>
                </a:cubicBezTo>
                <a:cubicBezTo>
                  <a:pt x="224" y="222"/>
                  <a:pt x="216" y="211"/>
                  <a:pt x="216" y="211"/>
                </a:cubicBezTo>
                <a:cubicBezTo>
                  <a:pt x="213" y="205"/>
                  <a:pt x="217" y="201"/>
                  <a:pt x="217" y="201"/>
                </a:cubicBezTo>
                <a:cubicBezTo>
                  <a:pt x="228" y="198"/>
                  <a:pt x="220" y="193"/>
                  <a:pt x="220" y="193"/>
                </a:cubicBezTo>
                <a:cubicBezTo>
                  <a:pt x="216" y="191"/>
                  <a:pt x="221" y="188"/>
                  <a:pt x="221" y="188"/>
                </a:cubicBezTo>
                <a:cubicBezTo>
                  <a:pt x="228" y="184"/>
                  <a:pt x="220" y="179"/>
                  <a:pt x="220" y="179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34" y="166"/>
                  <a:pt x="234" y="166"/>
                  <a:pt x="234" y="166"/>
                </a:cubicBezTo>
                <a:cubicBezTo>
                  <a:pt x="244" y="165"/>
                  <a:pt x="241" y="156"/>
                  <a:pt x="241" y="156"/>
                </a:cubicBezTo>
                <a:close/>
                <a:moveTo>
                  <a:pt x="132" y="177"/>
                </a:moveTo>
                <a:cubicBezTo>
                  <a:pt x="130" y="179"/>
                  <a:pt x="127" y="180"/>
                  <a:pt x="123" y="180"/>
                </a:cubicBezTo>
                <a:cubicBezTo>
                  <a:pt x="120" y="180"/>
                  <a:pt x="117" y="179"/>
                  <a:pt x="114" y="177"/>
                </a:cubicBezTo>
                <a:cubicBezTo>
                  <a:pt x="112" y="174"/>
                  <a:pt x="111" y="171"/>
                  <a:pt x="111" y="168"/>
                </a:cubicBezTo>
                <a:cubicBezTo>
                  <a:pt x="111" y="164"/>
                  <a:pt x="112" y="161"/>
                  <a:pt x="114" y="159"/>
                </a:cubicBezTo>
                <a:cubicBezTo>
                  <a:pt x="117" y="157"/>
                  <a:pt x="120" y="155"/>
                  <a:pt x="123" y="155"/>
                </a:cubicBezTo>
                <a:cubicBezTo>
                  <a:pt x="127" y="155"/>
                  <a:pt x="130" y="157"/>
                  <a:pt x="132" y="159"/>
                </a:cubicBezTo>
                <a:cubicBezTo>
                  <a:pt x="135" y="161"/>
                  <a:pt x="136" y="164"/>
                  <a:pt x="136" y="168"/>
                </a:cubicBezTo>
                <a:cubicBezTo>
                  <a:pt x="136" y="171"/>
                  <a:pt x="135" y="174"/>
                  <a:pt x="132" y="177"/>
                </a:cubicBezTo>
                <a:close/>
                <a:moveTo>
                  <a:pt x="157" y="102"/>
                </a:moveTo>
                <a:cubicBezTo>
                  <a:pt x="156" y="105"/>
                  <a:pt x="155" y="108"/>
                  <a:pt x="153" y="111"/>
                </a:cubicBezTo>
                <a:cubicBezTo>
                  <a:pt x="152" y="112"/>
                  <a:pt x="149" y="115"/>
                  <a:pt x="145" y="119"/>
                </a:cubicBezTo>
                <a:cubicBezTo>
                  <a:pt x="140" y="123"/>
                  <a:pt x="138" y="126"/>
                  <a:pt x="137" y="127"/>
                </a:cubicBezTo>
                <a:cubicBezTo>
                  <a:pt x="136" y="129"/>
                  <a:pt x="135" y="131"/>
                  <a:pt x="134" y="134"/>
                </a:cubicBezTo>
                <a:cubicBezTo>
                  <a:pt x="133" y="136"/>
                  <a:pt x="133" y="140"/>
                  <a:pt x="13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1"/>
                  <a:pt x="113" y="141"/>
                  <a:pt x="113" y="141"/>
                </a:cubicBezTo>
                <a:cubicBezTo>
                  <a:pt x="113" y="135"/>
                  <a:pt x="114" y="129"/>
                  <a:pt x="116" y="124"/>
                </a:cubicBezTo>
                <a:cubicBezTo>
                  <a:pt x="119" y="118"/>
                  <a:pt x="123" y="113"/>
                  <a:pt x="128" y="109"/>
                </a:cubicBezTo>
                <a:cubicBezTo>
                  <a:pt x="133" y="104"/>
                  <a:pt x="136" y="101"/>
                  <a:pt x="137" y="99"/>
                </a:cubicBezTo>
                <a:cubicBezTo>
                  <a:pt x="138" y="98"/>
                  <a:pt x="139" y="96"/>
                  <a:pt x="139" y="93"/>
                </a:cubicBezTo>
                <a:cubicBezTo>
                  <a:pt x="139" y="90"/>
                  <a:pt x="138" y="88"/>
                  <a:pt x="135" y="85"/>
                </a:cubicBezTo>
                <a:cubicBezTo>
                  <a:pt x="132" y="83"/>
                  <a:pt x="129" y="82"/>
                  <a:pt x="125" y="82"/>
                </a:cubicBezTo>
                <a:cubicBezTo>
                  <a:pt x="120" y="82"/>
                  <a:pt x="116" y="83"/>
                  <a:pt x="113" y="86"/>
                </a:cubicBezTo>
                <a:cubicBezTo>
                  <a:pt x="111" y="89"/>
                  <a:pt x="109" y="92"/>
                  <a:pt x="109" y="9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87"/>
                  <a:pt x="93" y="79"/>
                  <a:pt x="100" y="73"/>
                </a:cubicBezTo>
                <a:cubicBezTo>
                  <a:pt x="106" y="67"/>
                  <a:pt x="115" y="64"/>
                  <a:pt x="125" y="64"/>
                </a:cubicBezTo>
                <a:cubicBezTo>
                  <a:pt x="132" y="64"/>
                  <a:pt x="138" y="65"/>
                  <a:pt x="143" y="68"/>
                </a:cubicBezTo>
                <a:cubicBezTo>
                  <a:pt x="148" y="70"/>
                  <a:pt x="152" y="74"/>
                  <a:pt x="154" y="79"/>
                </a:cubicBezTo>
                <a:cubicBezTo>
                  <a:pt x="157" y="83"/>
                  <a:pt x="159" y="88"/>
                  <a:pt x="159" y="94"/>
                </a:cubicBezTo>
                <a:cubicBezTo>
                  <a:pt x="159" y="97"/>
                  <a:pt x="158" y="99"/>
                  <a:pt x="157" y="1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le 12"/>
          <p:cNvSpPr txBox="1">
            <a:spLocks/>
          </p:cNvSpPr>
          <p:nvPr/>
        </p:nvSpPr>
        <p:spPr>
          <a:xfrm>
            <a:off x="455613" y="3231692"/>
            <a:ext cx="8232775" cy="11614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3600" dirty="0">
                <a:solidFill>
                  <a:schemeClr val="bg1"/>
                </a:solidFill>
              </a:rPr>
              <a:t>QUESTIONS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89000">
                <a:srgbClr val="002200"/>
              </a:gs>
            </a:gsLst>
            <a:path path="circle">
              <a:fillToRect l="100000" t="100000"/>
            </a:path>
            <a:tileRect r="-100000" b="-10000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619559" y="2209129"/>
            <a:ext cx="656167" cy="656167"/>
            <a:chOff x="2072" y="1352"/>
            <a:chExt cx="1616" cy="1616"/>
          </a:xfrm>
          <a:solidFill>
            <a:schemeClr val="accent4"/>
          </a:solidFill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072" y="1352"/>
              <a:ext cx="1132" cy="1132"/>
            </a:xfrm>
            <a:custGeom>
              <a:avLst/>
              <a:gdLst>
                <a:gd name="T0" fmla="*/ 484 w 1132"/>
                <a:gd name="T1" fmla="*/ 971 h 1132"/>
                <a:gd name="T2" fmla="*/ 324 w 1132"/>
                <a:gd name="T3" fmla="*/ 1132 h 1132"/>
                <a:gd name="T4" fmla="*/ 165 w 1132"/>
                <a:gd name="T5" fmla="*/ 974 h 1132"/>
                <a:gd name="T6" fmla="*/ 158 w 1132"/>
                <a:gd name="T7" fmla="*/ 966 h 1132"/>
                <a:gd name="T8" fmla="*/ 0 w 1132"/>
                <a:gd name="T9" fmla="*/ 808 h 1132"/>
                <a:gd name="T10" fmla="*/ 808 w 1132"/>
                <a:gd name="T11" fmla="*/ 0 h 1132"/>
                <a:gd name="T12" fmla="*/ 966 w 1132"/>
                <a:gd name="T13" fmla="*/ 158 h 1132"/>
                <a:gd name="T14" fmla="*/ 976 w 1132"/>
                <a:gd name="T15" fmla="*/ 166 h 1132"/>
                <a:gd name="T16" fmla="*/ 1132 w 1132"/>
                <a:gd name="T17" fmla="*/ 324 h 1132"/>
                <a:gd name="T18" fmla="*/ 971 w 1132"/>
                <a:gd name="T19" fmla="*/ 485 h 1132"/>
                <a:gd name="T20" fmla="*/ 813 w 1132"/>
                <a:gd name="T21" fmla="*/ 329 h 1132"/>
                <a:gd name="T22" fmla="*/ 652 w 1132"/>
                <a:gd name="T23" fmla="*/ 489 h 1132"/>
                <a:gd name="T24" fmla="*/ 808 w 1132"/>
                <a:gd name="T25" fmla="*/ 648 h 1132"/>
                <a:gd name="T26" fmla="*/ 647 w 1132"/>
                <a:gd name="T27" fmla="*/ 808 h 1132"/>
                <a:gd name="T28" fmla="*/ 489 w 1132"/>
                <a:gd name="T29" fmla="*/ 652 h 1132"/>
                <a:gd name="T30" fmla="*/ 328 w 1132"/>
                <a:gd name="T31" fmla="*/ 813 h 1132"/>
                <a:gd name="T32" fmla="*/ 484 w 1132"/>
                <a:gd name="T33" fmla="*/ 971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2" h="1132">
                  <a:moveTo>
                    <a:pt x="484" y="971"/>
                  </a:moveTo>
                  <a:lnTo>
                    <a:pt x="324" y="1132"/>
                  </a:lnTo>
                  <a:lnTo>
                    <a:pt x="165" y="974"/>
                  </a:lnTo>
                  <a:lnTo>
                    <a:pt x="158" y="966"/>
                  </a:lnTo>
                  <a:lnTo>
                    <a:pt x="0" y="808"/>
                  </a:lnTo>
                  <a:lnTo>
                    <a:pt x="808" y="0"/>
                  </a:lnTo>
                  <a:lnTo>
                    <a:pt x="966" y="158"/>
                  </a:lnTo>
                  <a:lnTo>
                    <a:pt x="976" y="166"/>
                  </a:lnTo>
                  <a:lnTo>
                    <a:pt x="1132" y="324"/>
                  </a:lnTo>
                  <a:lnTo>
                    <a:pt x="971" y="485"/>
                  </a:lnTo>
                  <a:lnTo>
                    <a:pt x="813" y="329"/>
                  </a:lnTo>
                  <a:lnTo>
                    <a:pt x="652" y="489"/>
                  </a:lnTo>
                  <a:lnTo>
                    <a:pt x="808" y="648"/>
                  </a:lnTo>
                  <a:lnTo>
                    <a:pt x="647" y="808"/>
                  </a:lnTo>
                  <a:lnTo>
                    <a:pt x="489" y="652"/>
                  </a:lnTo>
                  <a:lnTo>
                    <a:pt x="328" y="813"/>
                  </a:lnTo>
                  <a:lnTo>
                    <a:pt x="484" y="9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56" y="1837"/>
              <a:ext cx="1132" cy="1131"/>
            </a:xfrm>
            <a:custGeom>
              <a:avLst/>
              <a:gdLst>
                <a:gd name="T0" fmla="*/ 648 w 1132"/>
                <a:gd name="T1" fmla="*/ 160 h 1131"/>
                <a:gd name="T2" fmla="*/ 808 w 1132"/>
                <a:gd name="T3" fmla="*/ 0 h 1131"/>
                <a:gd name="T4" fmla="*/ 966 w 1132"/>
                <a:gd name="T5" fmla="*/ 158 h 1131"/>
                <a:gd name="T6" fmla="*/ 974 w 1132"/>
                <a:gd name="T7" fmla="*/ 165 h 1131"/>
                <a:gd name="T8" fmla="*/ 1132 w 1132"/>
                <a:gd name="T9" fmla="*/ 323 h 1131"/>
                <a:gd name="T10" fmla="*/ 324 w 1132"/>
                <a:gd name="T11" fmla="*/ 1131 h 1131"/>
                <a:gd name="T12" fmla="*/ 166 w 1132"/>
                <a:gd name="T13" fmla="*/ 973 h 1131"/>
                <a:gd name="T14" fmla="*/ 158 w 1132"/>
                <a:gd name="T15" fmla="*/ 966 h 1131"/>
                <a:gd name="T16" fmla="*/ 0 w 1132"/>
                <a:gd name="T17" fmla="*/ 808 h 1131"/>
                <a:gd name="T18" fmla="*/ 161 w 1132"/>
                <a:gd name="T19" fmla="*/ 647 h 1131"/>
                <a:gd name="T20" fmla="*/ 319 w 1132"/>
                <a:gd name="T21" fmla="*/ 803 h 1131"/>
                <a:gd name="T22" fmla="*/ 480 w 1132"/>
                <a:gd name="T23" fmla="*/ 642 h 1131"/>
                <a:gd name="T24" fmla="*/ 324 w 1132"/>
                <a:gd name="T25" fmla="*/ 484 h 1131"/>
                <a:gd name="T26" fmla="*/ 485 w 1132"/>
                <a:gd name="T27" fmla="*/ 323 h 1131"/>
                <a:gd name="T28" fmla="*/ 643 w 1132"/>
                <a:gd name="T29" fmla="*/ 479 h 1131"/>
                <a:gd name="T30" fmla="*/ 803 w 1132"/>
                <a:gd name="T31" fmla="*/ 318 h 1131"/>
                <a:gd name="T32" fmla="*/ 648 w 1132"/>
                <a:gd name="T33" fmla="*/ 16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2" h="1131">
                  <a:moveTo>
                    <a:pt x="648" y="160"/>
                  </a:moveTo>
                  <a:lnTo>
                    <a:pt x="808" y="0"/>
                  </a:lnTo>
                  <a:lnTo>
                    <a:pt x="966" y="158"/>
                  </a:lnTo>
                  <a:lnTo>
                    <a:pt x="974" y="165"/>
                  </a:lnTo>
                  <a:lnTo>
                    <a:pt x="1132" y="323"/>
                  </a:lnTo>
                  <a:lnTo>
                    <a:pt x="324" y="1131"/>
                  </a:lnTo>
                  <a:lnTo>
                    <a:pt x="166" y="973"/>
                  </a:lnTo>
                  <a:lnTo>
                    <a:pt x="158" y="966"/>
                  </a:lnTo>
                  <a:lnTo>
                    <a:pt x="0" y="808"/>
                  </a:lnTo>
                  <a:lnTo>
                    <a:pt x="161" y="647"/>
                  </a:lnTo>
                  <a:lnTo>
                    <a:pt x="319" y="803"/>
                  </a:lnTo>
                  <a:lnTo>
                    <a:pt x="480" y="642"/>
                  </a:lnTo>
                  <a:lnTo>
                    <a:pt x="324" y="484"/>
                  </a:lnTo>
                  <a:lnTo>
                    <a:pt x="485" y="323"/>
                  </a:lnTo>
                  <a:lnTo>
                    <a:pt x="643" y="479"/>
                  </a:lnTo>
                  <a:lnTo>
                    <a:pt x="803" y="318"/>
                  </a:lnTo>
                  <a:lnTo>
                    <a:pt x="648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Title 12"/>
          <p:cNvSpPr txBox="1">
            <a:spLocks/>
          </p:cNvSpPr>
          <p:nvPr/>
        </p:nvSpPr>
        <p:spPr>
          <a:xfrm>
            <a:off x="455613" y="3231692"/>
            <a:ext cx="8232775" cy="11614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3600" cap="all" dirty="0">
                <a:solidFill>
                  <a:srgbClr val="FF9900"/>
                </a:solidFill>
              </a:rPr>
              <a:t>MODULE 5</a:t>
            </a:r>
            <a:r>
              <a:rPr lang="en-GB" sz="3600" cap="all" dirty="0">
                <a:solidFill>
                  <a:srgbClr val="FFFFFF"/>
                </a:solidFill>
              </a:rPr>
              <a:t/>
            </a:r>
            <a:br>
              <a:rPr lang="en-GB" sz="3600" cap="all" dirty="0">
                <a:solidFill>
                  <a:srgbClr val="FFFFFF"/>
                </a:solidFill>
              </a:rPr>
            </a:br>
            <a:r>
              <a:rPr lang="en-GB" sz="3600" cap="all" dirty="0">
                <a:solidFill>
                  <a:srgbClr val="FFFFFF"/>
                </a:solidFill>
              </a:rPr>
              <a:t>Day 1 Recap</a:t>
            </a:r>
            <a:endParaRPr lang="en-US" sz="36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Format Of Training Course (reminder)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Training Structure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613" y="2405367"/>
            <a:ext cx="2600325" cy="37128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GB" sz="1800" dirty="0" smtClean="0">
                <a:solidFill>
                  <a:srgbClr val="666666"/>
                </a:solidFill>
              </a:rPr>
              <a:t>A total of 9 modules (0-8)</a:t>
            </a:r>
          </a:p>
          <a:p>
            <a:pPr marL="0" indent="0">
              <a:spcBef>
                <a:spcPts val="30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GB" sz="1800" dirty="0" smtClean="0">
                <a:solidFill>
                  <a:srgbClr val="666666"/>
                </a:solidFill>
              </a:rPr>
              <a:t>4 modules per day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sz="1800" dirty="0" smtClean="0">
                <a:solidFill>
                  <a:srgbClr val="666666"/>
                </a:solidFill>
              </a:rPr>
              <a:t>Module format </a:t>
            </a:r>
          </a:p>
          <a:p>
            <a:pPr marL="171450" lvl="1" indent="-1714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666666"/>
                </a:solidFill>
              </a:rPr>
              <a:t>Slides &gt; Labs</a:t>
            </a:r>
          </a:p>
          <a:p>
            <a:pPr marL="171450" lvl="1" indent="-171450">
              <a:spcBef>
                <a:spcPts val="30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666666"/>
                </a:solidFill>
              </a:rPr>
              <a:t>Discussion &gt; Summary &gt; Questions</a:t>
            </a:r>
          </a:p>
        </p:txBody>
      </p:sp>
      <p:sp>
        <p:nvSpPr>
          <p:cNvPr id="10" name="Freeform 7"/>
          <p:cNvSpPr>
            <a:spLocks noChangeAspect="1"/>
          </p:cNvSpPr>
          <p:nvPr/>
        </p:nvSpPr>
        <p:spPr bwMode="auto">
          <a:xfrm>
            <a:off x="6078976" y="2405367"/>
            <a:ext cx="2607824" cy="3800435"/>
          </a:xfrm>
          <a:custGeom>
            <a:avLst/>
            <a:gdLst>
              <a:gd name="T0" fmla="*/ 538 w 667"/>
              <a:gd name="T1" fmla="*/ 0 h 835"/>
              <a:gd name="T2" fmla="*/ 333 w 667"/>
              <a:gd name="T3" fmla="*/ 182 h 835"/>
              <a:gd name="T4" fmla="*/ 129 w 667"/>
              <a:gd name="T5" fmla="*/ 0 h 835"/>
              <a:gd name="T6" fmla="*/ 0 w 667"/>
              <a:gd name="T7" fmla="*/ 0 h 835"/>
              <a:gd name="T8" fmla="*/ 0 w 667"/>
              <a:gd name="T9" fmla="*/ 835 h 835"/>
              <a:gd name="T10" fmla="*/ 667 w 667"/>
              <a:gd name="T11" fmla="*/ 835 h 835"/>
              <a:gd name="T12" fmla="*/ 667 w 667"/>
              <a:gd name="T13" fmla="*/ 0 h 835"/>
              <a:gd name="T14" fmla="*/ 538 w 667"/>
              <a:gd name="T15" fmla="*/ 0 h 835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8370"/>
              <a:gd name="connsiteX1" fmla="*/ 4993 w 10000"/>
              <a:gd name="connsiteY1" fmla="*/ 2180 h 8370"/>
              <a:gd name="connsiteX2" fmla="*/ 1934 w 10000"/>
              <a:gd name="connsiteY2" fmla="*/ 0 h 8370"/>
              <a:gd name="connsiteX3" fmla="*/ 0 w 10000"/>
              <a:gd name="connsiteY3" fmla="*/ 0 h 8370"/>
              <a:gd name="connsiteX4" fmla="*/ 0 w 10000"/>
              <a:gd name="connsiteY4" fmla="*/ 8370 h 8370"/>
              <a:gd name="connsiteX5" fmla="*/ 10000 w 10000"/>
              <a:gd name="connsiteY5" fmla="*/ 8308 h 8370"/>
              <a:gd name="connsiteX6" fmla="*/ 10000 w 10000"/>
              <a:gd name="connsiteY6" fmla="*/ 0 h 8370"/>
              <a:gd name="connsiteX7" fmla="*/ 8066 w 10000"/>
              <a:gd name="connsiteY7" fmla="*/ 0 h 8370"/>
              <a:gd name="connsiteX0" fmla="*/ 8066 w 10039"/>
              <a:gd name="connsiteY0" fmla="*/ 0 h 10600"/>
              <a:gd name="connsiteX1" fmla="*/ 4993 w 10039"/>
              <a:gd name="connsiteY1" fmla="*/ 2605 h 10600"/>
              <a:gd name="connsiteX2" fmla="*/ 1934 w 10039"/>
              <a:gd name="connsiteY2" fmla="*/ 0 h 10600"/>
              <a:gd name="connsiteX3" fmla="*/ 0 w 10039"/>
              <a:gd name="connsiteY3" fmla="*/ 0 h 10600"/>
              <a:gd name="connsiteX4" fmla="*/ 0 w 10039"/>
              <a:gd name="connsiteY4" fmla="*/ 10000 h 10600"/>
              <a:gd name="connsiteX5" fmla="*/ 10039 w 10039"/>
              <a:gd name="connsiteY5" fmla="*/ 10600 h 10600"/>
              <a:gd name="connsiteX6" fmla="*/ 10000 w 10039"/>
              <a:gd name="connsiteY6" fmla="*/ 0 h 10600"/>
              <a:gd name="connsiteX7" fmla="*/ 8066 w 10039"/>
              <a:gd name="connsiteY7" fmla="*/ 0 h 10600"/>
              <a:gd name="connsiteX0" fmla="*/ 8105 w 10078"/>
              <a:gd name="connsiteY0" fmla="*/ 0 h 10600"/>
              <a:gd name="connsiteX1" fmla="*/ 5032 w 10078"/>
              <a:gd name="connsiteY1" fmla="*/ 2605 h 10600"/>
              <a:gd name="connsiteX2" fmla="*/ 1973 w 10078"/>
              <a:gd name="connsiteY2" fmla="*/ 0 h 10600"/>
              <a:gd name="connsiteX3" fmla="*/ 39 w 10078"/>
              <a:gd name="connsiteY3" fmla="*/ 0 h 10600"/>
              <a:gd name="connsiteX4" fmla="*/ 0 w 10078"/>
              <a:gd name="connsiteY4" fmla="*/ 10599 h 10600"/>
              <a:gd name="connsiteX5" fmla="*/ 10078 w 10078"/>
              <a:gd name="connsiteY5" fmla="*/ 10600 h 10600"/>
              <a:gd name="connsiteX6" fmla="*/ 10039 w 10078"/>
              <a:gd name="connsiteY6" fmla="*/ 0 h 10600"/>
              <a:gd name="connsiteX7" fmla="*/ 8105 w 10078"/>
              <a:gd name="connsiteY7" fmla="*/ 0 h 10600"/>
              <a:gd name="connsiteX0" fmla="*/ 8105 w 10048"/>
              <a:gd name="connsiteY0" fmla="*/ 0 h 11658"/>
              <a:gd name="connsiteX1" fmla="*/ 5032 w 10048"/>
              <a:gd name="connsiteY1" fmla="*/ 2605 h 11658"/>
              <a:gd name="connsiteX2" fmla="*/ 1973 w 10048"/>
              <a:gd name="connsiteY2" fmla="*/ 0 h 11658"/>
              <a:gd name="connsiteX3" fmla="*/ 39 w 10048"/>
              <a:gd name="connsiteY3" fmla="*/ 0 h 11658"/>
              <a:gd name="connsiteX4" fmla="*/ 0 w 10048"/>
              <a:gd name="connsiteY4" fmla="*/ 10599 h 11658"/>
              <a:gd name="connsiteX5" fmla="*/ 10048 w 10048"/>
              <a:gd name="connsiteY5" fmla="*/ 11658 h 11658"/>
              <a:gd name="connsiteX6" fmla="*/ 10039 w 10048"/>
              <a:gd name="connsiteY6" fmla="*/ 0 h 11658"/>
              <a:gd name="connsiteX7" fmla="*/ 8105 w 1004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514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85"/>
              <a:gd name="connsiteX1" fmla="*/ 5002 w 10018"/>
              <a:gd name="connsiteY1" fmla="*/ 2605 h 11685"/>
              <a:gd name="connsiteX2" fmla="*/ 1943 w 10018"/>
              <a:gd name="connsiteY2" fmla="*/ 0 h 11685"/>
              <a:gd name="connsiteX3" fmla="*/ 9 w 10018"/>
              <a:gd name="connsiteY3" fmla="*/ 0 h 11685"/>
              <a:gd name="connsiteX4" fmla="*/ 0 w 10018"/>
              <a:gd name="connsiteY4" fmla="*/ 11685 h 11685"/>
              <a:gd name="connsiteX5" fmla="*/ 10018 w 10018"/>
              <a:gd name="connsiteY5" fmla="*/ 11658 h 11685"/>
              <a:gd name="connsiteX6" fmla="*/ 10009 w 10018"/>
              <a:gd name="connsiteY6" fmla="*/ 0 h 11685"/>
              <a:gd name="connsiteX7" fmla="*/ 8075 w 10018"/>
              <a:gd name="connsiteY7" fmla="*/ 0 h 11685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66 w 10009"/>
              <a:gd name="connsiteY0" fmla="*/ 0 h 11658"/>
              <a:gd name="connsiteX1" fmla="*/ 4993 w 10009"/>
              <a:gd name="connsiteY1" fmla="*/ 2605 h 11658"/>
              <a:gd name="connsiteX2" fmla="*/ 1934 w 10009"/>
              <a:gd name="connsiteY2" fmla="*/ 0 h 11658"/>
              <a:gd name="connsiteX3" fmla="*/ 0 w 10009"/>
              <a:gd name="connsiteY3" fmla="*/ 0 h 11658"/>
              <a:gd name="connsiteX4" fmla="*/ 2 w 10009"/>
              <a:gd name="connsiteY4" fmla="*/ 11649 h 11658"/>
              <a:gd name="connsiteX5" fmla="*/ 10009 w 10009"/>
              <a:gd name="connsiteY5" fmla="*/ 11658 h 11658"/>
              <a:gd name="connsiteX6" fmla="*/ 10000 w 10009"/>
              <a:gd name="connsiteY6" fmla="*/ 0 h 11658"/>
              <a:gd name="connsiteX7" fmla="*/ 8066 w 10009"/>
              <a:gd name="connsiteY7" fmla="*/ 0 h 11658"/>
              <a:gd name="connsiteX0" fmla="*/ 8066 w 10009"/>
              <a:gd name="connsiteY0" fmla="*/ 0 h 15080"/>
              <a:gd name="connsiteX1" fmla="*/ 4993 w 10009"/>
              <a:gd name="connsiteY1" fmla="*/ 2605 h 15080"/>
              <a:gd name="connsiteX2" fmla="*/ 1934 w 10009"/>
              <a:gd name="connsiteY2" fmla="*/ 0 h 15080"/>
              <a:gd name="connsiteX3" fmla="*/ 0 w 10009"/>
              <a:gd name="connsiteY3" fmla="*/ 0 h 15080"/>
              <a:gd name="connsiteX4" fmla="*/ 2 w 10009"/>
              <a:gd name="connsiteY4" fmla="*/ 15080 h 15080"/>
              <a:gd name="connsiteX5" fmla="*/ 10009 w 10009"/>
              <a:gd name="connsiteY5" fmla="*/ 11658 h 15080"/>
              <a:gd name="connsiteX6" fmla="*/ 10000 w 10009"/>
              <a:gd name="connsiteY6" fmla="*/ 0 h 15080"/>
              <a:gd name="connsiteX7" fmla="*/ 8066 w 10009"/>
              <a:gd name="connsiteY7" fmla="*/ 0 h 15080"/>
              <a:gd name="connsiteX0" fmla="*/ 8066 w 10002"/>
              <a:gd name="connsiteY0" fmla="*/ 0 h 15089"/>
              <a:gd name="connsiteX1" fmla="*/ 4993 w 10002"/>
              <a:gd name="connsiteY1" fmla="*/ 2605 h 15089"/>
              <a:gd name="connsiteX2" fmla="*/ 1934 w 10002"/>
              <a:gd name="connsiteY2" fmla="*/ 0 h 15089"/>
              <a:gd name="connsiteX3" fmla="*/ 0 w 10002"/>
              <a:gd name="connsiteY3" fmla="*/ 0 h 15089"/>
              <a:gd name="connsiteX4" fmla="*/ 2 w 10002"/>
              <a:gd name="connsiteY4" fmla="*/ 15080 h 15089"/>
              <a:gd name="connsiteX5" fmla="*/ 9977 w 10002"/>
              <a:gd name="connsiteY5" fmla="*/ 15089 h 15089"/>
              <a:gd name="connsiteX6" fmla="*/ 10000 w 10002"/>
              <a:gd name="connsiteY6" fmla="*/ 0 h 15089"/>
              <a:gd name="connsiteX7" fmla="*/ 8066 w 10002"/>
              <a:gd name="connsiteY7" fmla="*/ 0 h 15089"/>
              <a:gd name="connsiteX0" fmla="*/ 8066 w 10001"/>
              <a:gd name="connsiteY0" fmla="*/ 0 h 15120"/>
              <a:gd name="connsiteX1" fmla="*/ 4993 w 10001"/>
              <a:gd name="connsiteY1" fmla="*/ 2605 h 15120"/>
              <a:gd name="connsiteX2" fmla="*/ 1934 w 10001"/>
              <a:gd name="connsiteY2" fmla="*/ 0 h 15120"/>
              <a:gd name="connsiteX3" fmla="*/ 0 w 10001"/>
              <a:gd name="connsiteY3" fmla="*/ 0 h 15120"/>
              <a:gd name="connsiteX4" fmla="*/ 2 w 10001"/>
              <a:gd name="connsiteY4" fmla="*/ 15080 h 15120"/>
              <a:gd name="connsiteX5" fmla="*/ 9913 w 10001"/>
              <a:gd name="connsiteY5" fmla="*/ 15120 h 15120"/>
              <a:gd name="connsiteX6" fmla="*/ 10000 w 10001"/>
              <a:gd name="connsiteY6" fmla="*/ 0 h 15120"/>
              <a:gd name="connsiteX7" fmla="*/ 8066 w 10001"/>
              <a:gd name="connsiteY7" fmla="*/ 0 h 15120"/>
              <a:gd name="connsiteX0" fmla="*/ 8066 w 10009"/>
              <a:gd name="connsiteY0" fmla="*/ 0 h 15089"/>
              <a:gd name="connsiteX1" fmla="*/ 4993 w 10009"/>
              <a:gd name="connsiteY1" fmla="*/ 2605 h 15089"/>
              <a:gd name="connsiteX2" fmla="*/ 1934 w 10009"/>
              <a:gd name="connsiteY2" fmla="*/ 0 h 15089"/>
              <a:gd name="connsiteX3" fmla="*/ 0 w 10009"/>
              <a:gd name="connsiteY3" fmla="*/ 0 h 15089"/>
              <a:gd name="connsiteX4" fmla="*/ 2 w 10009"/>
              <a:gd name="connsiteY4" fmla="*/ 15080 h 15089"/>
              <a:gd name="connsiteX5" fmla="*/ 10009 w 10009"/>
              <a:gd name="connsiteY5" fmla="*/ 15089 h 15089"/>
              <a:gd name="connsiteX6" fmla="*/ 10000 w 10009"/>
              <a:gd name="connsiteY6" fmla="*/ 0 h 15089"/>
              <a:gd name="connsiteX7" fmla="*/ 8066 w 10009"/>
              <a:gd name="connsiteY7" fmla="*/ 0 h 15089"/>
              <a:gd name="connsiteX0" fmla="*/ 8101 w 10044"/>
              <a:gd name="connsiteY0" fmla="*/ 0 h 15089"/>
              <a:gd name="connsiteX1" fmla="*/ 5028 w 10044"/>
              <a:gd name="connsiteY1" fmla="*/ 2605 h 15089"/>
              <a:gd name="connsiteX2" fmla="*/ 1969 w 10044"/>
              <a:gd name="connsiteY2" fmla="*/ 0 h 15089"/>
              <a:gd name="connsiteX3" fmla="*/ 35 w 10044"/>
              <a:gd name="connsiteY3" fmla="*/ 0 h 15089"/>
              <a:gd name="connsiteX4" fmla="*/ 0 w 10044"/>
              <a:gd name="connsiteY4" fmla="*/ 13890 h 15089"/>
              <a:gd name="connsiteX5" fmla="*/ 10044 w 10044"/>
              <a:gd name="connsiteY5" fmla="*/ 15089 h 15089"/>
              <a:gd name="connsiteX6" fmla="*/ 10035 w 10044"/>
              <a:gd name="connsiteY6" fmla="*/ 0 h 15089"/>
              <a:gd name="connsiteX7" fmla="*/ 8101 w 10044"/>
              <a:gd name="connsiteY7" fmla="*/ 0 h 15089"/>
              <a:gd name="connsiteX0" fmla="*/ 8101 w 10044"/>
              <a:gd name="connsiteY0" fmla="*/ 0 h 13969"/>
              <a:gd name="connsiteX1" fmla="*/ 5028 w 10044"/>
              <a:gd name="connsiteY1" fmla="*/ 2605 h 13969"/>
              <a:gd name="connsiteX2" fmla="*/ 1969 w 10044"/>
              <a:gd name="connsiteY2" fmla="*/ 0 h 13969"/>
              <a:gd name="connsiteX3" fmla="*/ 35 w 10044"/>
              <a:gd name="connsiteY3" fmla="*/ 0 h 13969"/>
              <a:gd name="connsiteX4" fmla="*/ 0 w 10044"/>
              <a:gd name="connsiteY4" fmla="*/ 13890 h 13969"/>
              <a:gd name="connsiteX5" fmla="*/ 10044 w 10044"/>
              <a:gd name="connsiteY5" fmla="*/ 13969 h 13969"/>
              <a:gd name="connsiteX6" fmla="*/ 10035 w 10044"/>
              <a:gd name="connsiteY6" fmla="*/ 0 h 13969"/>
              <a:gd name="connsiteX7" fmla="*/ 8101 w 10044"/>
              <a:gd name="connsiteY7" fmla="*/ 0 h 1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4" h="13969">
                <a:moveTo>
                  <a:pt x="8101" y="0"/>
                </a:moveTo>
                <a:cubicBezTo>
                  <a:pt x="7921" y="1474"/>
                  <a:pt x="6617" y="2605"/>
                  <a:pt x="5028" y="2605"/>
                </a:cubicBezTo>
                <a:cubicBezTo>
                  <a:pt x="3453" y="2605"/>
                  <a:pt x="2149" y="1474"/>
                  <a:pt x="1969" y="0"/>
                </a:cubicBezTo>
                <a:lnTo>
                  <a:pt x="35" y="0"/>
                </a:lnTo>
                <a:cubicBezTo>
                  <a:pt x="36" y="3883"/>
                  <a:pt x="-1" y="10007"/>
                  <a:pt x="0" y="13890"/>
                </a:cubicBezTo>
                <a:lnTo>
                  <a:pt x="10044" y="13969"/>
                </a:lnTo>
                <a:cubicBezTo>
                  <a:pt x="10031" y="10436"/>
                  <a:pt x="10048" y="3533"/>
                  <a:pt x="10035" y="0"/>
                </a:cubicBezTo>
                <a:lnTo>
                  <a:pt x="8101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xtLst/>
        </p:spPr>
        <p:txBody>
          <a:bodyPr vert="horz" wrap="square" lIns="90000" tIns="936000" rIns="36000" bIns="720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 smtClean="0">
                <a:solidFill>
                  <a:srgbClr val="003344"/>
                </a:solidFill>
              </a:rPr>
              <a:t>DAY 2: </a:t>
            </a:r>
            <a:r>
              <a:rPr lang="en-US" sz="1600" dirty="0" smtClean="0">
                <a:solidFill>
                  <a:srgbClr val="003344"/>
                </a:solidFill>
              </a:rPr>
              <a:t/>
            </a:r>
            <a:br>
              <a:rPr lang="en-US" sz="1600" dirty="0" smtClean="0">
                <a:solidFill>
                  <a:srgbClr val="003344"/>
                </a:solidFill>
              </a:rPr>
            </a:br>
            <a:r>
              <a:rPr lang="en-US" sz="1600" b="1" dirty="0" smtClean="0">
                <a:solidFill>
                  <a:srgbClr val="003344"/>
                </a:solidFill>
              </a:rPr>
              <a:t>ENVIRONMENTS 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666666"/>
                </a:solidFill>
              </a:rPr>
              <a:t>Configuration </a:t>
            </a:r>
            <a:r>
              <a:rPr lang="en-US" sz="1400" dirty="0">
                <a:solidFill>
                  <a:srgbClr val="666666"/>
                </a:solidFill>
              </a:rPr>
              <a:t>Management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Containers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Platform Applications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Operations</a:t>
            </a:r>
          </a:p>
        </p:txBody>
      </p:sp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3265131" y="2405367"/>
            <a:ext cx="2607824" cy="3800435"/>
          </a:xfrm>
          <a:custGeom>
            <a:avLst/>
            <a:gdLst>
              <a:gd name="T0" fmla="*/ 538 w 667"/>
              <a:gd name="T1" fmla="*/ 0 h 835"/>
              <a:gd name="T2" fmla="*/ 333 w 667"/>
              <a:gd name="T3" fmla="*/ 182 h 835"/>
              <a:gd name="T4" fmla="*/ 129 w 667"/>
              <a:gd name="T5" fmla="*/ 0 h 835"/>
              <a:gd name="T6" fmla="*/ 0 w 667"/>
              <a:gd name="T7" fmla="*/ 0 h 835"/>
              <a:gd name="T8" fmla="*/ 0 w 667"/>
              <a:gd name="T9" fmla="*/ 835 h 835"/>
              <a:gd name="T10" fmla="*/ 667 w 667"/>
              <a:gd name="T11" fmla="*/ 835 h 835"/>
              <a:gd name="T12" fmla="*/ 667 w 667"/>
              <a:gd name="T13" fmla="*/ 0 h 835"/>
              <a:gd name="T14" fmla="*/ 538 w 667"/>
              <a:gd name="T15" fmla="*/ 0 h 835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8370"/>
              <a:gd name="connsiteX1" fmla="*/ 4993 w 10000"/>
              <a:gd name="connsiteY1" fmla="*/ 2180 h 8370"/>
              <a:gd name="connsiteX2" fmla="*/ 1934 w 10000"/>
              <a:gd name="connsiteY2" fmla="*/ 0 h 8370"/>
              <a:gd name="connsiteX3" fmla="*/ 0 w 10000"/>
              <a:gd name="connsiteY3" fmla="*/ 0 h 8370"/>
              <a:gd name="connsiteX4" fmla="*/ 0 w 10000"/>
              <a:gd name="connsiteY4" fmla="*/ 8370 h 8370"/>
              <a:gd name="connsiteX5" fmla="*/ 10000 w 10000"/>
              <a:gd name="connsiteY5" fmla="*/ 8308 h 8370"/>
              <a:gd name="connsiteX6" fmla="*/ 10000 w 10000"/>
              <a:gd name="connsiteY6" fmla="*/ 0 h 8370"/>
              <a:gd name="connsiteX7" fmla="*/ 8066 w 10000"/>
              <a:gd name="connsiteY7" fmla="*/ 0 h 8370"/>
              <a:gd name="connsiteX0" fmla="*/ 8066 w 10039"/>
              <a:gd name="connsiteY0" fmla="*/ 0 h 10600"/>
              <a:gd name="connsiteX1" fmla="*/ 4993 w 10039"/>
              <a:gd name="connsiteY1" fmla="*/ 2605 h 10600"/>
              <a:gd name="connsiteX2" fmla="*/ 1934 w 10039"/>
              <a:gd name="connsiteY2" fmla="*/ 0 h 10600"/>
              <a:gd name="connsiteX3" fmla="*/ 0 w 10039"/>
              <a:gd name="connsiteY3" fmla="*/ 0 h 10600"/>
              <a:gd name="connsiteX4" fmla="*/ 0 w 10039"/>
              <a:gd name="connsiteY4" fmla="*/ 10000 h 10600"/>
              <a:gd name="connsiteX5" fmla="*/ 10039 w 10039"/>
              <a:gd name="connsiteY5" fmla="*/ 10600 h 10600"/>
              <a:gd name="connsiteX6" fmla="*/ 10000 w 10039"/>
              <a:gd name="connsiteY6" fmla="*/ 0 h 10600"/>
              <a:gd name="connsiteX7" fmla="*/ 8066 w 10039"/>
              <a:gd name="connsiteY7" fmla="*/ 0 h 10600"/>
              <a:gd name="connsiteX0" fmla="*/ 8105 w 10078"/>
              <a:gd name="connsiteY0" fmla="*/ 0 h 10600"/>
              <a:gd name="connsiteX1" fmla="*/ 5032 w 10078"/>
              <a:gd name="connsiteY1" fmla="*/ 2605 h 10600"/>
              <a:gd name="connsiteX2" fmla="*/ 1973 w 10078"/>
              <a:gd name="connsiteY2" fmla="*/ 0 h 10600"/>
              <a:gd name="connsiteX3" fmla="*/ 39 w 10078"/>
              <a:gd name="connsiteY3" fmla="*/ 0 h 10600"/>
              <a:gd name="connsiteX4" fmla="*/ 0 w 10078"/>
              <a:gd name="connsiteY4" fmla="*/ 10599 h 10600"/>
              <a:gd name="connsiteX5" fmla="*/ 10078 w 10078"/>
              <a:gd name="connsiteY5" fmla="*/ 10600 h 10600"/>
              <a:gd name="connsiteX6" fmla="*/ 10039 w 10078"/>
              <a:gd name="connsiteY6" fmla="*/ 0 h 10600"/>
              <a:gd name="connsiteX7" fmla="*/ 8105 w 10078"/>
              <a:gd name="connsiteY7" fmla="*/ 0 h 10600"/>
              <a:gd name="connsiteX0" fmla="*/ 8105 w 10048"/>
              <a:gd name="connsiteY0" fmla="*/ 0 h 11658"/>
              <a:gd name="connsiteX1" fmla="*/ 5032 w 10048"/>
              <a:gd name="connsiteY1" fmla="*/ 2605 h 11658"/>
              <a:gd name="connsiteX2" fmla="*/ 1973 w 10048"/>
              <a:gd name="connsiteY2" fmla="*/ 0 h 11658"/>
              <a:gd name="connsiteX3" fmla="*/ 39 w 10048"/>
              <a:gd name="connsiteY3" fmla="*/ 0 h 11658"/>
              <a:gd name="connsiteX4" fmla="*/ 0 w 10048"/>
              <a:gd name="connsiteY4" fmla="*/ 10599 h 11658"/>
              <a:gd name="connsiteX5" fmla="*/ 10048 w 10048"/>
              <a:gd name="connsiteY5" fmla="*/ 11658 h 11658"/>
              <a:gd name="connsiteX6" fmla="*/ 10039 w 10048"/>
              <a:gd name="connsiteY6" fmla="*/ 0 h 11658"/>
              <a:gd name="connsiteX7" fmla="*/ 8105 w 1004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514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85"/>
              <a:gd name="connsiteX1" fmla="*/ 5002 w 10018"/>
              <a:gd name="connsiteY1" fmla="*/ 2605 h 11685"/>
              <a:gd name="connsiteX2" fmla="*/ 1943 w 10018"/>
              <a:gd name="connsiteY2" fmla="*/ 0 h 11685"/>
              <a:gd name="connsiteX3" fmla="*/ 9 w 10018"/>
              <a:gd name="connsiteY3" fmla="*/ 0 h 11685"/>
              <a:gd name="connsiteX4" fmla="*/ 0 w 10018"/>
              <a:gd name="connsiteY4" fmla="*/ 11685 h 11685"/>
              <a:gd name="connsiteX5" fmla="*/ 10018 w 10018"/>
              <a:gd name="connsiteY5" fmla="*/ 11658 h 11685"/>
              <a:gd name="connsiteX6" fmla="*/ 10009 w 10018"/>
              <a:gd name="connsiteY6" fmla="*/ 0 h 11685"/>
              <a:gd name="connsiteX7" fmla="*/ 8075 w 10018"/>
              <a:gd name="connsiteY7" fmla="*/ 0 h 11685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66 w 10009"/>
              <a:gd name="connsiteY0" fmla="*/ 0 h 11658"/>
              <a:gd name="connsiteX1" fmla="*/ 4993 w 10009"/>
              <a:gd name="connsiteY1" fmla="*/ 2605 h 11658"/>
              <a:gd name="connsiteX2" fmla="*/ 1934 w 10009"/>
              <a:gd name="connsiteY2" fmla="*/ 0 h 11658"/>
              <a:gd name="connsiteX3" fmla="*/ 0 w 10009"/>
              <a:gd name="connsiteY3" fmla="*/ 0 h 11658"/>
              <a:gd name="connsiteX4" fmla="*/ 2 w 10009"/>
              <a:gd name="connsiteY4" fmla="*/ 11649 h 11658"/>
              <a:gd name="connsiteX5" fmla="*/ 10009 w 10009"/>
              <a:gd name="connsiteY5" fmla="*/ 11658 h 11658"/>
              <a:gd name="connsiteX6" fmla="*/ 10000 w 10009"/>
              <a:gd name="connsiteY6" fmla="*/ 0 h 11658"/>
              <a:gd name="connsiteX7" fmla="*/ 8066 w 10009"/>
              <a:gd name="connsiteY7" fmla="*/ 0 h 11658"/>
              <a:gd name="connsiteX0" fmla="*/ 8066 w 10009"/>
              <a:gd name="connsiteY0" fmla="*/ 0 h 15080"/>
              <a:gd name="connsiteX1" fmla="*/ 4993 w 10009"/>
              <a:gd name="connsiteY1" fmla="*/ 2605 h 15080"/>
              <a:gd name="connsiteX2" fmla="*/ 1934 w 10009"/>
              <a:gd name="connsiteY2" fmla="*/ 0 h 15080"/>
              <a:gd name="connsiteX3" fmla="*/ 0 w 10009"/>
              <a:gd name="connsiteY3" fmla="*/ 0 h 15080"/>
              <a:gd name="connsiteX4" fmla="*/ 2 w 10009"/>
              <a:gd name="connsiteY4" fmla="*/ 15080 h 15080"/>
              <a:gd name="connsiteX5" fmla="*/ 10009 w 10009"/>
              <a:gd name="connsiteY5" fmla="*/ 11658 h 15080"/>
              <a:gd name="connsiteX6" fmla="*/ 10000 w 10009"/>
              <a:gd name="connsiteY6" fmla="*/ 0 h 15080"/>
              <a:gd name="connsiteX7" fmla="*/ 8066 w 10009"/>
              <a:gd name="connsiteY7" fmla="*/ 0 h 15080"/>
              <a:gd name="connsiteX0" fmla="*/ 8066 w 10002"/>
              <a:gd name="connsiteY0" fmla="*/ 0 h 15089"/>
              <a:gd name="connsiteX1" fmla="*/ 4993 w 10002"/>
              <a:gd name="connsiteY1" fmla="*/ 2605 h 15089"/>
              <a:gd name="connsiteX2" fmla="*/ 1934 w 10002"/>
              <a:gd name="connsiteY2" fmla="*/ 0 h 15089"/>
              <a:gd name="connsiteX3" fmla="*/ 0 w 10002"/>
              <a:gd name="connsiteY3" fmla="*/ 0 h 15089"/>
              <a:gd name="connsiteX4" fmla="*/ 2 w 10002"/>
              <a:gd name="connsiteY4" fmla="*/ 15080 h 15089"/>
              <a:gd name="connsiteX5" fmla="*/ 9977 w 10002"/>
              <a:gd name="connsiteY5" fmla="*/ 15089 h 15089"/>
              <a:gd name="connsiteX6" fmla="*/ 10000 w 10002"/>
              <a:gd name="connsiteY6" fmla="*/ 0 h 15089"/>
              <a:gd name="connsiteX7" fmla="*/ 8066 w 10002"/>
              <a:gd name="connsiteY7" fmla="*/ 0 h 15089"/>
              <a:gd name="connsiteX0" fmla="*/ 8066 w 10001"/>
              <a:gd name="connsiteY0" fmla="*/ 0 h 15120"/>
              <a:gd name="connsiteX1" fmla="*/ 4993 w 10001"/>
              <a:gd name="connsiteY1" fmla="*/ 2605 h 15120"/>
              <a:gd name="connsiteX2" fmla="*/ 1934 w 10001"/>
              <a:gd name="connsiteY2" fmla="*/ 0 h 15120"/>
              <a:gd name="connsiteX3" fmla="*/ 0 w 10001"/>
              <a:gd name="connsiteY3" fmla="*/ 0 h 15120"/>
              <a:gd name="connsiteX4" fmla="*/ 2 w 10001"/>
              <a:gd name="connsiteY4" fmla="*/ 15080 h 15120"/>
              <a:gd name="connsiteX5" fmla="*/ 9913 w 10001"/>
              <a:gd name="connsiteY5" fmla="*/ 15120 h 15120"/>
              <a:gd name="connsiteX6" fmla="*/ 10000 w 10001"/>
              <a:gd name="connsiteY6" fmla="*/ 0 h 15120"/>
              <a:gd name="connsiteX7" fmla="*/ 8066 w 10001"/>
              <a:gd name="connsiteY7" fmla="*/ 0 h 15120"/>
              <a:gd name="connsiteX0" fmla="*/ 8066 w 10009"/>
              <a:gd name="connsiteY0" fmla="*/ 0 h 15089"/>
              <a:gd name="connsiteX1" fmla="*/ 4993 w 10009"/>
              <a:gd name="connsiteY1" fmla="*/ 2605 h 15089"/>
              <a:gd name="connsiteX2" fmla="*/ 1934 w 10009"/>
              <a:gd name="connsiteY2" fmla="*/ 0 h 15089"/>
              <a:gd name="connsiteX3" fmla="*/ 0 w 10009"/>
              <a:gd name="connsiteY3" fmla="*/ 0 h 15089"/>
              <a:gd name="connsiteX4" fmla="*/ 2 w 10009"/>
              <a:gd name="connsiteY4" fmla="*/ 15080 h 15089"/>
              <a:gd name="connsiteX5" fmla="*/ 10009 w 10009"/>
              <a:gd name="connsiteY5" fmla="*/ 15089 h 15089"/>
              <a:gd name="connsiteX6" fmla="*/ 10000 w 10009"/>
              <a:gd name="connsiteY6" fmla="*/ 0 h 15089"/>
              <a:gd name="connsiteX7" fmla="*/ 8066 w 10009"/>
              <a:gd name="connsiteY7" fmla="*/ 0 h 15089"/>
              <a:gd name="connsiteX0" fmla="*/ 8101 w 10044"/>
              <a:gd name="connsiteY0" fmla="*/ 0 h 15089"/>
              <a:gd name="connsiteX1" fmla="*/ 5028 w 10044"/>
              <a:gd name="connsiteY1" fmla="*/ 2605 h 15089"/>
              <a:gd name="connsiteX2" fmla="*/ 1969 w 10044"/>
              <a:gd name="connsiteY2" fmla="*/ 0 h 15089"/>
              <a:gd name="connsiteX3" fmla="*/ 35 w 10044"/>
              <a:gd name="connsiteY3" fmla="*/ 0 h 15089"/>
              <a:gd name="connsiteX4" fmla="*/ 0 w 10044"/>
              <a:gd name="connsiteY4" fmla="*/ 13890 h 15089"/>
              <a:gd name="connsiteX5" fmla="*/ 10044 w 10044"/>
              <a:gd name="connsiteY5" fmla="*/ 15089 h 15089"/>
              <a:gd name="connsiteX6" fmla="*/ 10035 w 10044"/>
              <a:gd name="connsiteY6" fmla="*/ 0 h 15089"/>
              <a:gd name="connsiteX7" fmla="*/ 8101 w 10044"/>
              <a:gd name="connsiteY7" fmla="*/ 0 h 15089"/>
              <a:gd name="connsiteX0" fmla="*/ 8101 w 10044"/>
              <a:gd name="connsiteY0" fmla="*/ 0 h 13969"/>
              <a:gd name="connsiteX1" fmla="*/ 5028 w 10044"/>
              <a:gd name="connsiteY1" fmla="*/ 2605 h 13969"/>
              <a:gd name="connsiteX2" fmla="*/ 1969 w 10044"/>
              <a:gd name="connsiteY2" fmla="*/ 0 h 13969"/>
              <a:gd name="connsiteX3" fmla="*/ 35 w 10044"/>
              <a:gd name="connsiteY3" fmla="*/ 0 h 13969"/>
              <a:gd name="connsiteX4" fmla="*/ 0 w 10044"/>
              <a:gd name="connsiteY4" fmla="*/ 13890 h 13969"/>
              <a:gd name="connsiteX5" fmla="*/ 10044 w 10044"/>
              <a:gd name="connsiteY5" fmla="*/ 13969 h 13969"/>
              <a:gd name="connsiteX6" fmla="*/ 10035 w 10044"/>
              <a:gd name="connsiteY6" fmla="*/ 0 h 13969"/>
              <a:gd name="connsiteX7" fmla="*/ 8101 w 10044"/>
              <a:gd name="connsiteY7" fmla="*/ 0 h 1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4" h="13969">
                <a:moveTo>
                  <a:pt x="8101" y="0"/>
                </a:moveTo>
                <a:cubicBezTo>
                  <a:pt x="7921" y="1474"/>
                  <a:pt x="6617" y="2605"/>
                  <a:pt x="5028" y="2605"/>
                </a:cubicBezTo>
                <a:cubicBezTo>
                  <a:pt x="3453" y="2605"/>
                  <a:pt x="2149" y="1474"/>
                  <a:pt x="1969" y="0"/>
                </a:cubicBezTo>
                <a:lnTo>
                  <a:pt x="35" y="0"/>
                </a:lnTo>
                <a:cubicBezTo>
                  <a:pt x="36" y="3883"/>
                  <a:pt x="-1" y="10007"/>
                  <a:pt x="0" y="13890"/>
                </a:cubicBezTo>
                <a:lnTo>
                  <a:pt x="10044" y="13969"/>
                </a:lnTo>
                <a:cubicBezTo>
                  <a:pt x="10031" y="10436"/>
                  <a:pt x="10048" y="3533"/>
                  <a:pt x="10035" y="0"/>
                </a:cubicBezTo>
                <a:lnTo>
                  <a:pt x="8101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xtLst/>
        </p:spPr>
        <p:txBody>
          <a:bodyPr vert="horz" wrap="square" lIns="90000" tIns="936000" rIns="36000" bIns="720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 smtClean="0">
                <a:solidFill>
                  <a:srgbClr val="003344"/>
                </a:solidFill>
              </a:rPr>
              <a:t>DAY 1: TOOLS &amp; CONTINUOUS DELIVERY</a:t>
            </a:r>
            <a:r>
              <a:rPr lang="en-US" sz="1600" b="1" dirty="0">
                <a:solidFill>
                  <a:srgbClr val="003344"/>
                </a:solidFill>
              </a:rPr>
              <a:t> 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666666"/>
                </a:solidFill>
              </a:rPr>
              <a:t>Delivering </a:t>
            </a:r>
            <a:r>
              <a:rPr lang="en-US" sz="1400" dirty="0">
                <a:solidFill>
                  <a:srgbClr val="666666"/>
                </a:solidFill>
              </a:rPr>
              <a:t>Services </a:t>
            </a:r>
            <a:r>
              <a:rPr lang="en-US" sz="1400" dirty="0" smtClean="0">
                <a:solidFill>
                  <a:srgbClr val="666666"/>
                </a:solidFill>
              </a:rPr>
              <a:t/>
            </a:r>
            <a:br>
              <a:rPr lang="en-US" sz="1400" dirty="0" smtClean="0">
                <a:solidFill>
                  <a:srgbClr val="666666"/>
                </a:solidFill>
              </a:rPr>
            </a:br>
            <a:r>
              <a:rPr lang="en-US" sz="1400" dirty="0" smtClean="0">
                <a:solidFill>
                  <a:srgbClr val="666666"/>
                </a:solidFill>
              </a:rPr>
              <a:t>on </a:t>
            </a:r>
            <a:r>
              <a:rPr lang="en-US" sz="1400" dirty="0">
                <a:solidFill>
                  <a:srgbClr val="666666"/>
                </a:solidFill>
              </a:rPr>
              <a:t>the Cloud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Software Configuration Management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Continuous Integration</a:t>
            </a:r>
          </a:p>
          <a:p>
            <a:pPr marL="133350" indent="-1333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Code Quality</a:t>
            </a:r>
          </a:p>
        </p:txBody>
      </p:sp>
      <p:grpSp>
        <p:nvGrpSpPr>
          <p:cNvPr id="3077" name="Group 3076"/>
          <p:cNvGrpSpPr/>
          <p:nvPr/>
        </p:nvGrpSpPr>
        <p:grpSpPr>
          <a:xfrm>
            <a:off x="3963486" y="1687513"/>
            <a:ext cx="1220202" cy="1220199"/>
            <a:chOff x="3963486" y="1827213"/>
            <a:chExt cx="1220202" cy="1220199"/>
          </a:xfrm>
        </p:grpSpPr>
        <p:sp>
          <p:nvSpPr>
            <p:cNvPr id="12" name="Oval 11"/>
            <p:cNvSpPr/>
            <p:nvPr/>
          </p:nvSpPr>
          <p:spPr>
            <a:xfrm>
              <a:off x="3963486" y="1827213"/>
              <a:ext cx="1220202" cy="1220199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grpSp>
          <p:nvGrpSpPr>
            <p:cNvPr id="15" name="Group 5"/>
            <p:cNvGrpSpPr>
              <a:grpSpLocks noChangeAspect="1"/>
            </p:cNvGrpSpPr>
            <p:nvPr/>
          </p:nvGrpSpPr>
          <p:grpSpPr bwMode="auto">
            <a:xfrm>
              <a:off x="4251534" y="2085976"/>
              <a:ext cx="639554" cy="686756"/>
              <a:chOff x="1479" y="659"/>
              <a:chExt cx="2886" cy="3099"/>
            </a:xfrm>
            <a:solidFill>
              <a:schemeClr val="accent1"/>
            </a:solidFill>
          </p:grpSpPr>
          <p:sp>
            <p:nvSpPr>
              <p:cNvPr id="18" name="Freeform 7"/>
              <p:cNvSpPr>
                <a:spLocks noEditPoints="1"/>
              </p:cNvSpPr>
              <p:nvPr/>
            </p:nvSpPr>
            <p:spPr bwMode="auto">
              <a:xfrm>
                <a:off x="1479" y="871"/>
                <a:ext cx="2886" cy="2887"/>
              </a:xfrm>
              <a:custGeom>
                <a:avLst/>
                <a:gdLst>
                  <a:gd name="T0" fmla="*/ 1127 w 1222"/>
                  <a:gd name="T1" fmla="*/ 0 h 1222"/>
                  <a:gd name="T2" fmla="*/ 1080 w 1222"/>
                  <a:gd name="T3" fmla="*/ 0 h 1222"/>
                  <a:gd name="T4" fmla="*/ 1080 w 1222"/>
                  <a:gd name="T5" fmla="*/ 56 h 1222"/>
                  <a:gd name="T6" fmla="*/ 1016 w 1222"/>
                  <a:gd name="T7" fmla="*/ 114 h 1222"/>
                  <a:gd name="T8" fmla="*/ 952 w 1222"/>
                  <a:gd name="T9" fmla="*/ 56 h 1222"/>
                  <a:gd name="T10" fmla="*/ 952 w 1222"/>
                  <a:gd name="T11" fmla="*/ 0 h 1222"/>
                  <a:gd name="T12" fmla="*/ 810 w 1222"/>
                  <a:gd name="T13" fmla="*/ 0 h 1222"/>
                  <a:gd name="T14" fmla="*/ 810 w 1222"/>
                  <a:gd name="T15" fmla="*/ 56 h 1222"/>
                  <a:gd name="T16" fmla="*/ 746 w 1222"/>
                  <a:gd name="T17" fmla="*/ 114 h 1222"/>
                  <a:gd name="T18" fmla="*/ 682 w 1222"/>
                  <a:gd name="T19" fmla="*/ 56 h 1222"/>
                  <a:gd name="T20" fmla="*/ 682 w 1222"/>
                  <a:gd name="T21" fmla="*/ 0 h 1222"/>
                  <a:gd name="T22" fmla="*/ 541 w 1222"/>
                  <a:gd name="T23" fmla="*/ 0 h 1222"/>
                  <a:gd name="T24" fmla="*/ 541 w 1222"/>
                  <a:gd name="T25" fmla="*/ 56 h 1222"/>
                  <a:gd name="T26" fmla="*/ 476 w 1222"/>
                  <a:gd name="T27" fmla="*/ 114 h 1222"/>
                  <a:gd name="T28" fmla="*/ 412 w 1222"/>
                  <a:gd name="T29" fmla="*/ 56 h 1222"/>
                  <a:gd name="T30" fmla="*/ 412 w 1222"/>
                  <a:gd name="T31" fmla="*/ 0 h 1222"/>
                  <a:gd name="T32" fmla="*/ 271 w 1222"/>
                  <a:gd name="T33" fmla="*/ 0 h 1222"/>
                  <a:gd name="T34" fmla="*/ 271 w 1222"/>
                  <a:gd name="T35" fmla="*/ 56 h 1222"/>
                  <a:gd name="T36" fmla="*/ 206 w 1222"/>
                  <a:gd name="T37" fmla="*/ 114 h 1222"/>
                  <a:gd name="T38" fmla="*/ 142 w 1222"/>
                  <a:gd name="T39" fmla="*/ 56 h 1222"/>
                  <a:gd name="T40" fmla="*/ 142 w 1222"/>
                  <a:gd name="T41" fmla="*/ 0 h 1222"/>
                  <a:gd name="T42" fmla="*/ 96 w 1222"/>
                  <a:gd name="T43" fmla="*/ 0 h 1222"/>
                  <a:gd name="T44" fmla="*/ 0 w 1222"/>
                  <a:gd name="T45" fmla="*/ 95 h 1222"/>
                  <a:gd name="T46" fmla="*/ 0 w 1222"/>
                  <a:gd name="T47" fmla="*/ 1126 h 1222"/>
                  <a:gd name="T48" fmla="*/ 96 w 1222"/>
                  <a:gd name="T49" fmla="*/ 1222 h 1222"/>
                  <a:gd name="T50" fmla="*/ 1127 w 1222"/>
                  <a:gd name="T51" fmla="*/ 1222 h 1222"/>
                  <a:gd name="T52" fmla="*/ 1222 w 1222"/>
                  <a:gd name="T53" fmla="*/ 1126 h 1222"/>
                  <a:gd name="T54" fmla="*/ 1222 w 1222"/>
                  <a:gd name="T55" fmla="*/ 95 h 1222"/>
                  <a:gd name="T56" fmla="*/ 1127 w 1222"/>
                  <a:gd name="T57" fmla="*/ 0 h 1222"/>
                  <a:gd name="T58" fmla="*/ 1061 w 1222"/>
                  <a:gd name="T59" fmla="*/ 1065 h 1222"/>
                  <a:gd name="T60" fmla="*/ 161 w 1222"/>
                  <a:gd name="T61" fmla="*/ 1065 h 1222"/>
                  <a:gd name="T62" fmla="*/ 161 w 1222"/>
                  <a:gd name="T63" fmla="*/ 351 h 1222"/>
                  <a:gd name="T64" fmla="*/ 1061 w 1222"/>
                  <a:gd name="T65" fmla="*/ 351 h 1222"/>
                  <a:gd name="T66" fmla="*/ 1061 w 1222"/>
                  <a:gd name="T67" fmla="*/ 1065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22" h="1222">
                    <a:moveTo>
                      <a:pt x="1127" y="0"/>
                    </a:moveTo>
                    <a:cubicBezTo>
                      <a:pt x="1080" y="0"/>
                      <a:pt x="1080" y="0"/>
                      <a:pt x="1080" y="0"/>
                    </a:cubicBezTo>
                    <a:cubicBezTo>
                      <a:pt x="1080" y="56"/>
                      <a:pt x="1080" y="56"/>
                      <a:pt x="1080" y="56"/>
                    </a:cubicBezTo>
                    <a:cubicBezTo>
                      <a:pt x="1080" y="88"/>
                      <a:pt x="1052" y="114"/>
                      <a:pt x="1016" y="114"/>
                    </a:cubicBezTo>
                    <a:cubicBezTo>
                      <a:pt x="981" y="114"/>
                      <a:pt x="952" y="88"/>
                      <a:pt x="952" y="56"/>
                    </a:cubicBezTo>
                    <a:cubicBezTo>
                      <a:pt x="952" y="0"/>
                      <a:pt x="952" y="0"/>
                      <a:pt x="952" y="0"/>
                    </a:cubicBezTo>
                    <a:cubicBezTo>
                      <a:pt x="810" y="0"/>
                      <a:pt x="810" y="0"/>
                      <a:pt x="810" y="0"/>
                    </a:cubicBezTo>
                    <a:cubicBezTo>
                      <a:pt x="810" y="56"/>
                      <a:pt x="810" y="56"/>
                      <a:pt x="810" y="56"/>
                    </a:cubicBezTo>
                    <a:cubicBezTo>
                      <a:pt x="810" y="88"/>
                      <a:pt x="782" y="114"/>
                      <a:pt x="746" y="114"/>
                    </a:cubicBezTo>
                    <a:cubicBezTo>
                      <a:pt x="711" y="114"/>
                      <a:pt x="682" y="88"/>
                      <a:pt x="682" y="56"/>
                    </a:cubicBezTo>
                    <a:cubicBezTo>
                      <a:pt x="682" y="0"/>
                      <a:pt x="682" y="0"/>
                      <a:pt x="682" y="0"/>
                    </a:cubicBezTo>
                    <a:cubicBezTo>
                      <a:pt x="541" y="0"/>
                      <a:pt x="541" y="0"/>
                      <a:pt x="541" y="0"/>
                    </a:cubicBezTo>
                    <a:cubicBezTo>
                      <a:pt x="541" y="56"/>
                      <a:pt x="541" y="56"/>
                      <a:pt x="541" y="56"/>
                    </a:cubicBezTo>
                    <a:cubicBezTo>
                      <a:pt x="541" y="88"/>
                      <a:pt x="512" y="114"/>
                      <a:pt x="476" y="114"/>
                    </a:cubicBezTo>
                    <a:cubicBezTo>
                      <a:pt x="441" y="114"/>
                      <a:pt x="412" y="88"/>
                      <a:pt x="412" y="56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71" y="56"/>
                      <a:pt x="271" y="56"/>
                      <a:pt x="271" y="56"/>
                    </a:cubicBezTo>
                    <a:cubicBezTo>
                      <a:pt x="271" y="88"/>
                      <a:pt x="242" y="114"/>
                      <a:pt x="206" y="114"/>
                    </a:cubicBezTo>
                    <a:cubicBezTo>
                      <a:pt x="171" y="114"/>
                      <a:pt x="142" y="88"/>
                      <a:pt x="142" y="56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1126"/>
                      <a:pt x="0" y="1126"/>
                      <a:pt x="0" y="1126"/>
                    </a:cubicBezTo>
                    <a:cubicBezTo>
                      <a:pt x="0" y="1179"/>
                      <a:pt x="43" y="1222"/>
                      <a:pt x="96" y="1222"/>
                    </a:cubicBezTo>
                    <a:cubicBezTo>
                      <a:pt x="1127" y="1222"/>
                      <a:pt x="1127" y="1222"/>
                      <a:pt x="1127" y="1222"/>
                    </a:cubicBezTo>
                    <a:cubicBezTo>
                      <a:pt x="1179" y="1222"/>
                      <a:pt x="1222" y="1179"/>
                      <a:pt x="1222" y="1126"/>
                    </a:cubicBezTo>
                    <a:cubicBezTo>
                      <a:pt x="1222" y="95"/>
                      <a:pt x="1222" y="95"/>
                      <a:pt x="1222" y="95"/>
                    </a:cubicBezTo>
                    <a:cubicBezTo>
                      <a:pt x="1222" y="43"/>
                      <a:pt x="1179" y="0"/>
                      <a:pt x="1127" y="0"/>
                    </a:cubicBezTo>
                    <a:close/>
                    <a:moveTo>
                      <a:pt x="1061" y="1065"/>
                    </a:moveTo>
                    <a:cubicBezTo>
                      <a:pt x="161" y="1065"/>
                      <a:pt x="161" y="1065"/>
                      <a:pt x="161" y="1065"/>
                    </a:cubicBezTo>
                    <a:cubicBezTo>
                      <a:pt x="161" y="351"/>
                      <a:pt x="161" y="351"/>
                      <a:pt x="161" y="351"/>
                    </a:cubicBezTo>
                    <a:cubicBezTo>
                      <a:pt x="1061" y="351"/>
                      <a:pt x="1061" y="351"/>
                      <a:pt x="1061" y="351"/>
                    </a:cubicBezTo>
                    <a:lnTo>
                      <a:pt x="1061" y="10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1871" y="659"/>
                <a:ext cx="191" cy="425"/>
              </a:xfrm>
              <a:custGeom>
                <a:avLst/>
                <a:gdLst>
                  <a:gd name="T0" fmla="*/ 40 w 81"/>
                  <a:gd name="T1" fmla="*/ 180 h 180"/>
                  <a:gd name="T2" fmla="*/ 81 w 81"/>
                  <a:gd name="T3" fmla="*/ 146 h 180"/>
                  <a:gd name="T4" fmla="*/ 81 w 81"/>
                  <a:gd name="T5" fmla="*/ 34 h 180"/>
                  <a:gd name="T6" fmla="*/ 40 w 81"/>
                  <a:gd name="T7" fmla="*/ 0 h 180"/>
                  <a:gd name="T8" fmla="*/ 0 w 81"/>
                  <a:gd name="T9" fmla="*/ 34 h 180"/>
                  <a:gd name="T10" fmla="*/ 0 w 81"/>
                  <a:gd name="T11" fmla="*/ 146 h 180"/>
                  <a:gd name="T12" fmla="*/ 40 w 81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80">
                    <a:moveTo>
                      <a:pt x="40" y="180"/>
                    </a:moveTo>
                    <a:cubicBezTo>
                      <a:pt x="63" y="180"/>
                      <a:pt x="81" y="165"/>
                      <a:pt x="81" y="146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15"/>
                      <a:pt x="63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>
                <a:off x="2509" y="659"/>
                <a:ext cx="191" cy="425"/>
              </a:xfrm>
              <a:custGeom>
                <a:avLst/>
                <a:gdLst>
                  <a:gd name="T0" fmla="*/ 40 w 81"/>
                  <a:gd name="T1" fmla="*/ 180 h 180"/>
                  <a:gd name="T2" fmla="*/ 81 w 81"/>
                  <a:gd name="T3" fmla="*/ 146 h 180"/>
                  <a:gd name="T4" fmla="*/ 81 w 81"/>
                  <a:gd name="T5" fmla="*/ 34 h 180"/>
                  <a:gd name="T6" fmla="*/ 40 w 81"/>
                  <a:gd name="T7" fmla="*/ 0 h 180"/>
                  <a:gd name="T8" fmla="*/ 0 w 81"/>
                  <a:gd name="T9" fmla="*/ 34 h 180"/>
                  <a:gd name="T10" fmla="*/ 0 w 81"/>
                  <a:gd name="T11" fmla="*/ 146 h 180"/>
                  <a:gd name="T12" fmla="*/ 40 w 81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80">
                    <a:moveTo>
                      <a:pt x="40" y="180"/>
                    </a:moveTo>
                    <a:cubicBezTo>
                      <a:pt x="63" y="180"/>
                      <a:pt x="81" y="165"/>
                      <a:pt x="81" y="146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15"/>
                      <a:pt x="63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3146" y="659"/>
                <a:ext cx="192" cy="425"/>
              </a:xfrm>
              <a:custGeom>
                <a:avLst/>
                <a:gdLst>
                  <a:gd name="T0" fmla="*/ 40 w 81"/>
                  <a:gd name="T1" fmla="*/ 180 h 180"/>
                  <a:gd name="T2" fmla="*/ 81 w 81"/>
                  <a:gd name="T3" fmla="*/ 146 h 180"/>
                  <a:gd name="T4" fmla="*/ 81 w 81"/>
                  <a:gd name="T5" fmla="*/ 34 h 180"/>
                  <a:gd name="T6" fmla="*/ 40 w 81"/>
                  <a:gd name="T7" fmla="*/ 0 h 180"/>
                  <a:gd name="T8" fmla="*/ 0 w 81"/>
                  <a:gd name="T9" fmla="*/ 34 h 180"/>
                  <a:gd name="T10" fmla="*/ 0 w 81"/>
                  <a:gd name="T11" fmla="*/ 146 h 180"/>
                  <a:gd name="T12" fmla="*/ 40 w 81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80">
                    <a:moveTo>
                      <a:pt x="40" y="180"/>
                    </a:moveTo>
                    <a:cubicBezTo>
                      <a:pt x="63" y="180"/>
                      <a:pt x="81" y="165"/>
                      <a:pt x="81" y="146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15"/>
                      <a:pt x="63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3784" y="659"/>
                <a:ext cx="189" cy="425"/>
              </a:xfrm>
              <a:custGeom>
                <a:avLst/>
                <a:gdLst>
                  <a:gd name="T0" fmla="*/ 40 w 80"/>
                  <a:gd name="T1" fmla="*/ 180 h 180"/>
                  <a:gd name="T2" fmla="*/ 80 w 80"/>
                  <a:gd name="T3" fmla="*/ 146 h 180"/>
                  <a:gd name="T4" fmla="*/ 80 w 80"/>
                  <a:gd name="T5" fmla="*/ 34 h 180"/>
                  <a:gd name="T6" fmla="*/ 40 w 80"/>
                  <a:gd name="T7" fmla="*/ 0 h 180"/>
                  <a:gd name="T8" fmla="*/ 0 w 80"/>
                  <a:gd name="T9" fmla="*/ 34 h 180"/>
                  <a:gd name="T10" fmla="*/ 0 w 80"/>
                  <a:gd name="T11" fmla="*/ 146 h 180"/>
                  <a:gd name="T12" fmla="*/ 40 w 80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80">
                    <a:moveTo>
                      <a:pt x="40" y="180"/>
                    </a:moveTo>
                    <a:cubicBezTo>
                      <a:pt x="62" y="180"/>
                      <a:pt x="80" y="165"/>
                      <a:pt x="80" y="146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15"/>
                      <a:pt x="62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3" name="Freeform 18"/>
            <p:cNvSpPr>
              <a:spLocks/>
            </p:cNvSpPr>
            <p:nvPr/>
          </p:nvSpPr>
          <p:spPr bwMode="auto">
            <a:xfrm>
              <a:off x="4510335" y="2379320"/>
              <a:ext cx="98387" cy="262583"/>
            </a:xfrm>
            <a:custGeom>
              <a:avLst/>
              <a:gdLst>
                <a:gd name="T0" fmla="*/ 1202 w 1202"/>
                <a:gd name="T1" fmla="*/ 3208 h 3208"/>
                <a:gd name="T2" fmla="*/ 592 w 1202"/>
                <a:gd name="T3" fmla="*/ 3208 h 3208"/>
                <a:gd name="T4" fmla="*/ 592 w 1202"/>
                <a:gd name="T5" fmla="*/ 501 h 3208"/>
                <a:gd name="T6" fmla="*/ 0 w 1202"/>
                <a:gd name="T7" fmla="*/ 860 h 3208"/>
                <a:gd name="T8" fmla="*/ 0 w 1202"/>
                <a:gd name="T9" fmla="*/ 435 h 3208"/>
                <a:gd name="T10" fmla="*/ 720 w 1202"/>
                <a:gd name="T11" fmla="*/ 0 h 3208"/>
                <a:gd name="T12" fmla="*/ 1202 w 1202"/>
                <a:gd name="T13" fmla="*/ 0 h 3208"/>
                <a:gd name="T14" fmla="*/ 1202 w 1202"/>
                <a:gd name="T15" fmla="*/ 3208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2" h="3208">
                  <a:moveTo>
                    <a:pt x="1202" y="3208"/>
                  </a:moveTo>
                  <a:lnTo>
                    <a:pt x="592" y="3208"/>
                  </a:lnTo>
                  <a:lnTo>
                    <a:pt x="592" y="501"/>
                  </a:lnTo>
                  <a:lnTo>
                    <a:pt x="0" y="860"/>
                  </a:lnTo>
                  <a:lnTo>
                    <a:pt x="0" y="435"/>
                  </a:lnTo>
                  <a:lnTo>
                    <a:pt x="720" y="0"/>
                  </a:lnTo>
                  <a:lnTo>
                    <a:pt x="1202" y="0"/>
                  </a:lnTo>
                  <a:lnTo>
                    <a:pt x="1202" y="32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6" name="Group 3075"/>
          <p:cNvGrpSpPr/>
          <p:nvPr/>
        </p:nvGrpSpPr>
        <p:grpSpPr>
          <a:xfrm>
            <a:off x="6777331" y="1687513"/>
            <a:ext cx="1220202" cy="1220199"/>
            <a:chOff x="6777331" y="1827213"/>
            <a:chExt cx="1220202" cy="1220199"/>
          </a:xfrm>
        </p:grpSpPr>
        <p:sp>
          <p:nvSpPr>
            <p:cNvPr id="9" name="Oval 8"/>
            <p:cNvSpPr/>
            <p:nvPr/>
          </p:nvSpPr>
          <p:spPr>
            <a:xfrm>
              <a:off x="6777331" y="1827213"/>
              <a:ext cx="1220202" cy="1220199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grpSp>
          <p:nvGrpSpPr>
            <p:cNvPr id="26" name="Group 5"/>
            <p:cNvGrpSpPr>
              <a:grpSpLocks noChangeAspect="1"/>
            </p:cNvGrpSpPr>
            <p:nvPr/>
          </p:nvGrpSpPr>
          <p:grpSpPr bwMode="auto">
            <a:xfrm>
              <a:off x="7067655" y="2085976"/>
              <a:ext cx="639554" cy="686756"/>
              <a:chOff x="1479" y="659"/>
              <a:chExt cx="2886" cy="3099"/>
            </a:xfrm>
            <a:solidFill>
              <a:schemeClr val="accent1"/>
            </a:solidFill>
          </p:grpSpPr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1479" y="871"/>
                <a:ext cx="2886" cy="2887"/>
              </a:xfrm>
              <a:custGeom>
                <a:avLst/>
                <a:gdLst>
                  <a:gd name="T0" fmla="*/ 1127 w 1222"/>
                  <a:gd name="T1" fmla="*/ 0 h 1222"/>
                  <a:gd name="T2" fmla="*/ 1080 w 1222"/>
                  <a:gd name="T3" fmla="*/ 0 h 1222"/>
                  <a:gd name="T4" fmla="*/ 1080 w 1222"/>
                  <a:gd name="T5" fmla="*/ 56 h 1222"/>
                  <a:gd name="T6" fmla="*/ 1016 w 1222"/>
                  <a:gd name="T7" fmla="*/ 114 h 1222"/>
                  <a:gd name="T8" fmla="*/ 952 w 1222"/>
                  <a:gd name="T9" fmla="*/ 56 h 1222"/>
                  <a:gd name="T10" fmla="*/ 952 w 1222"/>
                  <a:gd name="T11" fmla="*/ 0 h 1222"/>
                  <a:gd name="T12" fmla="*/ 810 w 1222"/>
                  <a:gd name="T13" fmla="*/ 0 h 1222"/>
                  <a:gd name="T14" fmla="*/ 810 w 1222"/>
                  <a:gd name="T15" fmla="*/ 56 h 1222"/>
                  <a:gd name="T16" fmla="*/ 746 w 1222"/>
                  <a:gd name="T17" fmla="*/ 114 h 1222"/>
                  <a:gd name="T18" fmla="*/ 682 w 1222"/>
                  <a:gd name="T19" fmla="*/ 56 h 1222"/>
                  <a:gd name="T20" fmla="*/ 682 w 1222"/>
                  <a:gd name="T21" fmla="*/ 0 h 1222"/>
                  <a:gd name="T22" fmla="*/ 541 w 1222"/>
                  <a:gd name="T23" fmla="*/ 0 h 1222"/>
                  <a:gd name="T24" fmla="*/ 541 w 1222"/>
                  <a:gd name="T25" fmla="*/ 56 h 1222"/>
                  <a:gd name="T26" fmla="*/ 476 w 1222"/>
                  <a:gd name="T27" fmla="*/ 114 h 1222"/>
                  <a:gd name="T28" fmla="*/ 412 w 1222"/>
                  <a:gd name="T29" fmla="*/ 56 h 1222"/>
                  <a:gd name="T30" fmla="*/ 412 w 1222"/>
                  <a:gd name="T31" fmla="*/ 0 h 1222"/>
                  <a:gd name="T32" fmla="*/ 271 w 1222"/>
                  <a:gd name="T33" fmla="*/ 0 h 1222"/>
                  <a:gd name="T34" fmla="*/ 271 w 1222"/>
                  <a:gd name="T35" fmla="*/ 56 h 1222"/>
                  <a:gd name="T36" fmla="*/ 206 w 1222"/>
                  <a:gd name="T37" fmla="*/ 114 h 1222"/>
                  <a:gd name="T38" fmla="*/ 142 w 1222"/>
                  <a:gd name="T39" fmla="*/ 56 h 1222"/>
                  <a:gd name="T40" fmla="*/ 142 w 1222"/>
                  <a:gd name="T41" fmla="*/ 0 h 1222"/>
                  <a:gd name="T42" fmla="*/ 96 w 1222"/>
                  <a:gd name="T43" fmla="*/ 0 h 1222"/>
                  <a:gd name="T44" fmla="*/ 0 w 1222"/>
                  <a:gd name="T45" fmla="*/ 95 h 1222"/>
                  <a:gd name="T46" fmla="*/ 0 w 1222"/>
                  <a:gd name="T47" fmla="*/ 1126 h 1222"/>
                  <a:gd name="T48" fmla="*/ 96 w 1222"/>
                  <a:gd name="T49" fmla="*/ 1222 h 1222"/>
                  <a:gd name="T50" fmla="*/ 1127 w 1222"/>
                  <a:gd name="T51" fmla="*/ 1222 h 1222"/>
                  <a:gd name="T52" fmla="*/ 1222 w 1222"/>
                  <a:gd name="T53" fmla="*/ 1126 h 1222"/>
                  <a:gd name="T54" fmla="*/ 1222 w 1222"/>
                  <a:gd name="T55" fmla="*/ 95 h 1222"/>
                  <a:gd name="T56" fmla="*/ 1127 w 1222"/>
                  <a:gd name="T57" fmla="*/ 0 h 1222"/>
                  <a:gd name="T58" fmla="*/ 1061 w 1222"/>
                  <a:gd name="T59" fmla="*/ 1065 h 1222"/>
                  <a:gd name="T60" fmla="*/ 161 w 1222"/>
                  <a:gd name="T61" fmla="*/ 1065 h 1222"/>
                  <a:gd name="T62" fmla="*/ 161 w 1222"/>
                  <a:gd name="T63" fmla="*/ 351 h 1222"/>
                  <a:gd name="T64" fmla="*/ 1061 w 1222"/>
                  <a:gd name="T65" fmla="*/ 351 h 1222"/>
                  <a:gd name="T66" fmla="*/ 1061 w 1222"/>
                  <a:gd name="T67" fmla="*/ 1065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22" h="1222">
                    <a:moveTo>
                      <a:pt x="1127" y="0"/>
                    </a:moveTo>
                    <a:cubicBezTo>
                      <a:pt x="1080" y="0"/>
                      <a:pt x="1080" y="0"/>
                      <a:pt x="1080" y="0"/>
                    </a:cubicBezTo>
                    <a:cubicBezTo>
                      <a:pt x="1080" y="56"/>
                      <a:pt x="1080" y="56"/>
                      <a:pt x="1080" y="56"/>
                    </a:cubicBezTo>
                    <a:cubicBezTo>
                      <a:pt x="1080" y="88"/>
                      <a:pt x="1052" y="114"/>
                      <a:pt x="1016" y="114"/>
                    </a:cubicBezTo>
                    <a:cubicBezTo>
                      <a:pt x="981" y="114"/>
                      <a:pt x="952" y="88"/>
                      <a:pt x="952" y="56"/>
                    </a:cubicBezTo>
                    <a:cubicBezTo>
                      <a:pt x="952" y="0"/>
                      <a:pt x="952" y="0"/>
                      <a:pt x="952" y="0"/>
                    </a:cubicBezTo>
                    <a:cubicBezTo>
                      <a:pt x="810" y="0"/>
                      <a:pt x="810" y="0"/>
                      <a:pt x="810" y="0"/>
                    </a:cubicBezTo>
                    <a:cubicBezTo>
                      <a:pt x="810" y="56"/>
                      <a:pt x="810" y="56"/>
                      <a:pt x="810" y="56"/>
                    </a:cubicBezTo>
                    <a:cubicBezTo>
                      <a:pt x="810" y="88"/>
                      <a:pt x="782" y="114"/>
                      <a:pt x="746" y="114"/>
                    </a:cubicBezTo>
                    <a:cubicBezTo>
                      <a:pt x="711" y="114"/>
                      <a:pt x="682" y="88"/>
                      <a:pt x="682" y="56"/>
                    </a:cubicBezTo>
                    <a:cubicBezTo>
                      <a:pt x="682" y="0"/>
                      <a:pt x="682" y="0"/>
                      <a:pt x="682" y="0"/>
                    </a:cubicBezTo>
                    <a:cubicBezTo>
                      <a:pt x="541" y="0"/>
                      <a:pt x="541" y="0"/>
                      <a:pt x="541" y="0"/>
                    </a:cubicBezTo>
                    <a:cubicBezTo>
                      <a:pt x="541" y="56"/>
                      <a:pt x="541" y="56"/>
                      <a:pt x="541" y="56"/>
                    </a:cubicBezTo>
                    <a:cubicBezTo>
                      <a:pt x="541" y="88"/>
                      <a:pt x="512" y="114"/>
                      <a:pt x="476" y="114"/>
                    </a:cubicBezTo>
                    <a:cubicBezTo>
                      <a:pt x="441" y="114"/>
                      <a:pt x="412" y="88"/>
                      <a:pt x="412" y="56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71" y="56"/>
                      <a:pt x="271" y="56"/>
                      <a:pt x="271" y="56"/>
                    </a:cubicBezTo>
                    <a:cubicBezTo>
                      <a:pt x="271" y="88"/>
                      <a:pt x="242" y="114"/>
                      <a:pt x="206" y="114"/>
                    </a:cubicBezTo>
                    <a:cubicBezTo>
                      <a:pt x="171" y="114"/>
                      <a:pt x="142" y="88"/>
                      <a:pt x="142" y="56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1126"/>
                      <a:pt x="0" y="1126"/>
                      <a:pt x="0" y="1126"/>
                    </a:cubicBezTo>
                    <a:cubicBezTo>
                      <a:pt x="0" y="1179"/>
                      <a:pt x="43" y="1222"/>
                      <a:pt x="96" y="1222"/>
                    </a:cubicBezTo>
                    <a:cubicBezTo>
                      <a:pt x="1127" y="1222"/>
                      <a:pt x="1127" y="1222"/>
                      <a:pt x="1127" y="1222"/>
                    </a:cubicBezTo>
                    <a:cubicBezTo>
                      <a:pt x="1179" y="1222"/>
                      <a:pt x="1222" y="1179"/>
                      <a:pt x="1222" y="1126"/>
                    </a:cubicBezTo>
                    <a:cubicBezTo>
                      <a:pt x="1222" y="95"/>
                      <a:pt x="1222" y="95"/>
                      <a:pt x="1222" y="95"/>
                    </a:cubicBezTo>
                    <a:cubicBezTo>
                      <a:pt x="1222" y="43"/>
                      <a:pt x="1179" y="0"/>
                      <a:pt x="1127" y="0"/>
                    </a:cubicBezTo>
                    <a:close/>
                    <a:moveTo>
                      <a:pt x="1061" y="1065"/>
                    </a:moveTo>
                    <a:cubicBezTo>
                      <a:pt x="161" y="1065"/>
                      <a:pt x="161" y="1065"/>
                      <a:pt x="161" y="1065"/>
                    </a:cubicBezTo>
                    <a:cubicBezTo>
                      <a:pt x="161" y="351"/>
                      <a:pt x="161" y="351"/>
                      <a:pt x="161" y="351"/>
                    </a:cubicBezTo>
                    <a:cubicBezTo>
                      <a:pt x="1061" y="351"/>
                      <a:pt x="1061" y="351"/>
                      <a:pt x="1061" y="351"/>
                    </a:cubicBezTo>
                    <a:lnTo>
                      <a:pt x="1061" y="10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8"/>
              <p:cNvSpPr>
                <a:spLocks/>
              </p:cNvSpPr>
              <p:nvPr/>
            </p:nvSpPr>
            <p:spPr bwMode="auto">
              <a:xfrm>
                <a:off x="1871" y="659"/>
                <a:ext cx="191" cy="425"/>
              </a:xfrm>
              <a:custGeom>
                <a:avLst/>
                <a:gdLst>
                  <a:gd name="T0" fmla="*/ 40 w 81"/>
                  <a:gd name="T1" fmla="*/ 180 h 180"/>
                  <a:gd name="T2" fmla="*/ 81 w 81"/>
                  <a:gd name="T3" fmla="*/ 146 h 180"/>
                  <a:gd name="T4" fmla="*/ 81 w 81"/>
                  <a:gd name="T5" fmla="*/ 34 h 180"/>
                  <a:gd name="T6" fmla="*/ 40 w 81"/>
                  <a:gd name="T7" fmla="*/ 0 h 180"/>
                  <a:gd name="T8" fmla="*/ 0 w 81"/>
                  <a:gd name="T9" fmla="*/ 34 h 180"/>
                  <a:gd name="T10" fmla="*/ 0 w 81"/>
                  <a:gd name="T11" fmla="*/ 146 h 180"/>
                  <a:gd name="T12" fmla="*/ 40 w 81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80">
                    <a:moveTo>
                      <a:pt x="40" y="180"/>
                    </a:moveTo>
                    <a:cubicBezTo>
                      <a:pt x="63" y="180"/>
                      <a:pt x="81" y="165"/>
                      <a:pt x="81" y="146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15"/>
                      <a:pt x="63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2509" y="659"/>
                <a:ext cx="191" cy="425"/>
              </a:xfrm>
              <a:custGeom>
                <a:avLst/>
                <a:gdLst>
                  <a:gd name="T0" fmla="*/ 40 w 81"/>
                  <a:gd name="T1" fmla="*/ 180 h 180"/>
                  <a:gd name="T2" fmla="*/ 81 w 81"/>
                  <a:gd name="T3" fmla="*/ 146 h 180"/>
                  <a:gd name="T4" fmla="*/ 81 w 81"/>
                  <a:gd name="T5" fmla="*/ 34 h 180"/>
                  <a:gd name="T6" fmla="*/ 40 w 81"/>
                  <a:gd name="T7" fmla="*/ 0 h 180"/>
                  <a:gd name="T8" fmla="*/ 0 w 81"/>
                  <a:gd name="T9" fmla="*/ 34 h 180"/>
                  <a:gd name="T10" fmla="*/ 0 w 81"/>
                  <a:gd name="T11" fmla="*/ 146 h 180"/>
                  <a:gd name="T12" fmla="*/ 40 w 81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80">
                    <a:moveTo>
                      <a:pt x="40" y="180"/>
                    </a:moveTo>
                    <a:cubicBezTo>
                      <a:pt x="63" y="180"/>
                      <a:pt x="81" y="165"/>
                      <a:pt x="81" y="146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15"/>
                      <a:pt x="63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3146" y="659"/>
                <a:ext cx="192" cy="425"/>
              </a:xfrm>
              <a:custGeom>
                <a:avLst/>
                <a:gdLst>
                  <a:gd name="T0" fmla="*/ 40 w 81"/>
                  <a:gd name="T1" fmla="*/ 180 h 180"/>
                  <a:gd name="T2" fmla="*/ 81 w 81"/>
                  <a:gd name="T3" fmla="*/ 146 h 180"/>
                  <a:gd name="T4" fmla="*/ 81 w 81"/>
                  <a:gd name="T5" fmla="*/ 34 h 180"/>
                  <a:gd name="T6" fmla="*/ 40 w 81"/>
                  <a:gd name="T7" fmla="*/ 0 h 180"/>
                  <a:gd name="T8" fmla="*/ 0 w 81"/>
                  <a:gd name="T9" fmla="*/ 34 h 180"/>
                  <a:gd name="T10" fmla="*/ 0 w 81"/>
                  <a:gd name="T11" fmla="*/ 146 h 180"/>
                  <a:gd name="T12" fmla="*/ 40 w 81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80">
                    <a:moveTo>
                      <a:pt x="40" y="180"/>
                    </a:moveTo>
                    <a:cubicBezTo>
                      <a:pt x="63" y="180"/>
                      <a:pt x="81" y="165"/>
                      <a:pt x="81" y="146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15"/>
                      <a:pt x="63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3784" y="659"/>
                <a:ext cx="189" cy="425"/>
              </a:xfrm>
              <a:custGeom>
                <a:avLst/>
                <a:gdLst>
                  <a:gd name="T0" fmla="*/ 40 w 80"/>
                  <a:gd name="T1" fmla="*/ 180 h 180"/>
                  <a:gd name="T2" fmla="*/ 80 w 80"/>
                  <a:gd name="T3" fmla="*/ 146 h 180"/>
                  <a:gd name="T4" fmla="*/ 80 w 80"/>
                  <a:gd name="T5" fmla="*/ 34 h 180"/>
                  <a:gd name="T6" fmla="*/ 40 w 80"/>
                  <a:gd name="T7" fmla="*/ 0 h 180"/>
                  <a:gd name="T8" fmla="*/ 0 w 80"/>
                  <a:gd name="T9" fmla="*/ 34 h 180"/>
                  <a:gd name="T10" fmla="*/ 0 w 80"/>
                  <a:gd name="T11" fmla="*/ 146 h 180"/>
                  <a:gd name="T12" fmla="*/ 40 w 80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80">
                    <a:moveTo>
                      <a:pt x="40" y="180"/>
                    </a:moveTo>
                    <a:cubicBezTo>
                      <a:pt x="62" y="180"/>
                      <a:pt x="80" y="165"/>
                      <a:pt x="80" y="146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15"/>
                      <a:pt x="62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5"/>
                      <a:pt x="18" y="180"/>
                      <a:pt x="4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5" name="Freeform 19"/>
            <p:cNvSpPr>
              <a:spLocks/>
            </p:cNvSpPr>
            <p:nvPr/>
          </p:nvSpPr>
          <p:spPr bwMode="auto">
            <a:xfrm>
              <a:off x="7298029" y="2374899"/>
              <a:ext cx="177047" cy="267003"/>
            </a:xfrm>
            <a:custGeom>
              <a:avLst/>
              <a:gdLst>
                <a:gd name="T0" fmla="*/ 916 w 916"/>
                <a:gd name="T1" fmla="*/ 1189 h 1381"/>
                <a:gd name="T2" fmla="*/ 916 w 916"/>
                <a:gd name="T3" fmla="*/ 1381 h 1381"/>
                <a:gd name="T4" fmla="*/ 0 w 916"/>
                <a:gd name="T5" fmla="*/ 1381 h 1381"/>
                <a:gd name="T6" fmla="*/ 0 w 916"/>
                <a:gd name="T7" fmla="*/ 1189 h 1381"/>
                <a:gd name="T8" fmla="*/ 31 w 916"/>
                <a:gd name="T9" fmla="*/ 1164 h 1381"/>
                <a:gd name="T10" fmla="*/ 490 w 916"/>
                <a:gd name="T11" fmla="*/ 674 h 1381"/>
                <a:gd name="T12" fmla="*/ 575 w 916"/>
                <a:gd name="T13" fmla="*/ 528 h 1381"/>
                <a:gd name="T14" fmla="*/ 616 w 916"/>
                <a:gd name="T15" fmla="*/ 420 h 1381"/>
                <a:gd name="T16" fmla="*/ 633 w 916"/>
                <a:gd name="T17" fmla="*/ 312 h 1381"/>
                <a:gd name="T18" fmla="*/ 579 w 916"/>
                <a:gd name="T19" fmla="*/ 183 h 1381"/>
                <a:gd name="T20" fmla="*/ 450 w 916"/>
                <a:gd name="T21" fmla="*/ 131 h 1381"/>
                <a:gd name="T22" fmla="*/ 322 w 916"/>
                <a:gd name="T23" fmla="*/ 193 h 1381"/>
                <a:gd name="T24" fmla="*/ 279 w 916"/>
                <a:gd name="T25" fmla="*/ 317 h 1381"/>
                <a:gd name="T26" fmla="*/ 278 w 916"/>
                <a:gd name="T27" fmla="*/ 344 h 1381"/>
                <a:gd name="T28" fmla="*/ 0 w 916"/>
                <a:gd name="T29" fmla="*/ 344 h 1381"/>
                <a:gd name="T30" fmla="*/ 5 w 916"/>
                <a:gd name="T31" fmla="*/ 307 h 1381"/>
                <a:gd name="T32" fmla="*/ 170 w 916"/>
                <a:gd name="T33" fmla="*/ 71 h 1381"/>
                <a:gd name="T34" fmla="*/ 459 w 916"/>
                <a:gd name="T35" fmla="*/ 0 h 1381"/>
                <a:gd name="T36" fmla="*/ 772 w 916"/>
                <a:gd name="T37" fmla="*/ 89 h 1381"/>
                <a:gd name="T38" fmla="*/ 911 w 916"/>
                <a:gd name="T39" fmla="*/ 376 h 1381"/>
                <a:gd name="T40" fmla="*/ 889 w 916"/>
                <a:gd name="T41" fmla="*/ 518 h 1381"/>
                <a:gd name="T42" fmla="*/ 835 w 916"/>
                <a:gd name="T43" fmla="*/ 644 h 1381"/>
                <a:gd name="T44" fmla="*/ 552 w 916"/>
                <a:gd name="T45" fmla="*/ 971 h 1381"/>
                <a:gd name="T46" fmla="*/ 443 w 916"/>
                <a:gd name="T47" fmla="*/ 1062 h 1381"/>
                <a:gd name="T48" fmla="*/ 326 w 916"/>
                <a:gd name="T49" fmla="*/ 1155 h 1381"/>
                <a:gd name="T50" fmla="*/ 284 w 916"/>
                <a:gd name="T51" fmla="*/ 1189 h 1381"/>
                <a:gd name="T52" fmla="*/ 916 w 916"/>
                <a:gd name="T53" fmla="*/ 1189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6" h="1381">
                  <a:moveTo>
                    <a:pt x="916" y="1189"/>
                  </a:moveTo>
                  <a:cubicBezTo>
                    <a:pt x="916" y="1381"/>
                    <a:pt x="916" y="1381"/>
                    <a:pt x="916" y="1381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31" y="1164"/>
                    <a:pt x="31" y="1164"/>
                    <a:pt x="31" y="1164"/>
                  </a:cubicBezTo>
                  <a:cubicBezTo>
                    <a:pt x="219" y="1005"/>
                    <a:pt x="372" y="842"/>
                    <a:pt x="490" y="674"/>
                  </a:cubicBezTo>
                  <a:cubicBezTo>
                    <a:pt x="525" y="624"/>
                    <a:pt x="553" y="576"/>
                    <a:pt x="575" y="528"/>
                  </a:cubicBezTo>
                  <a:cubicBezTo>
                    <a:pt x="592" y="493"/>
                    <a:pt x="606" y="457"/>
                    <a:pt x="616" y="420"/>
                  </a:cubicBezTo>
                  <a:cubicBezTo>
                    <a:pt x="627" y="382"/>
                    <a:pt x="632" y="346"/>
                    <a:pt x="633" y="312"/>
                  </a:cubicBezTo>
                  <a:cubicBezTo>
                    <a:pt x="631" y="261"/>
                    <a:pt x="613" y="218"/>
                    <a:pt x="579" y="183"/>
                  </a:cubicBezTo>
                  <a:cubicBezTo>
                    <a:pt x="544" y="148"/>
                    <a:pt x="501" y="131"/>
                    <a:pt x="450" y="131"/>
                  </a:cubicBezTo>
                  <a:cubicBezTo>
                    <a:pt x="392" y="133"/>
                    <a:pt x="349" y="153"/>
                    <a:pt x="322" y="193"/>
                  </a:cubicBezTo>
                  <a:cubicBezTo>
                    <a:pt x="299" y="223"/>
                    <a:pt x="284" y="265"/>
                    <a:pt x="279" y="317"/>
                  </a:cubicBezTo>
                  <a:cubicBezTo>
                    <a:pt x="278" y="344"/>
                    <a:pt x="278" y="344"/>
                    <a:pt x="278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5" y="307"/>
                    <a:pt x="5" y="307"/>
                    <a:pt x="5" y="307"/>
                  </a:cubicBezTo>
                  <a:cubicBezTo>
                    <a:pt x="16" y="208"/>
                    <a:pt x="72" y="129"/>
                    <a:pt x="170" y="71"/>
                  </a:cubicBezTo>
                  <a:cubicBezTo>
                    <a:pt x="250" y="23"/>
                    <a:pt x="346" y="0"/>
                    <a:pt x="459" y="0"/>
                  </a:cubicBezTo>
                  <a:cubicBezTo>
                    <a:pt x="592" y="2"/>
                    <a:pt x="696" y="32"/>
                    <a:pt x="772" y="89"/>
                  </a:cubicBezTo>
                  <a:cubicBezTo>
                    <a:pt x="864" y="157"/>
                    <a:pt x="910" y="253"/>
                    <a:pt x="911" y="376"/>
                  </a:cubicBezTo>
                  <a:cubicBezTo>
                    <a:pt x="911" y="422"/>
                    <a:pt x="903" y="469"/>
                    <a:pt x="889" y="518"/>
                  </a:cubicBezTo>
                  <a:cubicBezTo>
                    <a:pt x="876" y="560"/>
                    <a:pt x="858" y="602"/>
                    <a:pt x="835" y="644"/>
                  </a:cubicBezTo>
                  <a:cubicBezTo>
                    <a:pt x="781" y="741"/>
                    <a:pt x="686" y="851"/>
                    <a:pt x="552" y="971"/>
                  </a:cubicBezTo>
                  <a:cubicBezTo>
                    <a:pt x="443" y="1062"/>
                    <a:pt x="443" y="1062"/>
                    <a:pt x="443" y="1062"/>
                  </a:cubicBezTo>
                  <a:cubicBezTo>
                    <a:pt x="326" y="1155"/>
                    <a:pt x="326" y="1155"/>
                    <a:pt x="326" y="1155"/>
                  </a:cubicBezTo>
                  <a:cubicBezTo>
                    <a:pt x="284" y="1189"/>
                    <a:pt x="284" y="1189"/>
                    <a:pt x="284" y="1189"/>
                  </a:cubicBezTo>
                  <a:lnTo>
                    <a:pt x="916" y="11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6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Copyright © 2016 Accenture  All rights reserved.</a:t>
            </a:r>
            <a:endParaRPr lang="en-AU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</p:spPr>
        <p:txBody>
          <a:bodyPr/>
          <a:lstStyle/>
          <a:p>
            <a:r>
              <a:rPr lang="en-GB" dirty="0"/>
              <a:t>Cloud Basics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5613" y="1798635"/>
            <a:ext cx="8222962" cy="3953337"/>
            <a:chOff x="470691" y="1798635"/>
            <a:chExt cx="8222962" cy="3953337"/>
          </a:xfrm>
        </p:grpSpPr>
        <p:sp>
          <p:nvSpPr>
            <p:cNvPr id="6" name="Content Placeholder 4"/>
            <p:cNvSpPr txBox="1">
              <a:spLocks/>
            </p:cNvSpPr>
            <p:nvPr/>
          </p:nvSpPr>
          <p:spPr>
            <a:xfrm>
              <a:off x="470691" y="4810588"/>
              <a:ext cx="8216109" cy="941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txBody>
            <a:bodyPr tIns="108000" bIns="108000">
              <a:spAutoFit/>
            </a:bodyPr>
            <a:lstStyle>
              <a:lvl1pPr marL="17621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/>
                  </a:solidFill>
                </a:rPr>
                <a:t>Collection of computing services (compute, storage, network, applications, etc.)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/>
                  </a:solidFill>
                </a:rPr>
                <a:t>Accessible on-demand over a network. 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/>
                  </a:solidFill>
                </a:rPr>
                <a:t>Business and technology model for delivering and acquiring IT services in a utility-like fashion.</a:t>
              </a:r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12400" b="10990"/>
            <a:stretch/>
          </p:blipFill>
          <p:spPr bwMode="auto">
            <a:xfrm>
              <a:off x="4750853" y="3146767"/>
              <a:ext cx="1770867" cy="1445547"/>
            </a:xfrm>
            <a:prstGeom prst="rect">
              <a:avLst/>
            </a:prstGeom>
            <a:solidFill>
              <a:srgbClr val="CBCCCC"/>
            </a:solidFill>
            <a:ln>
              <a:noFill/>
            </a:ln>
          </p:spPr>
        </p:pic>
        <p:pic>
          <p:nvPicPr>
            <p:cNvPr id="17" name="Picture 4" descr="http://upload.wikimedia.org/wikipedia/commons/thumb/b/b5/Cloud_computing.svg/300px-Cloud_computing.svg.png">
              <a:hlinkClick r:id="rId4" tooltip="Cloud computing overview"/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l="805"/>
            <a:stretch/>
          </p:blipFill>
          <p:spPr bwMode="auto">
            <a:xfrm>
              <a:off x="2654300" y="3146767"/>
              <a:ext cx="1777654" cy="1445547"/>
            </a:xfrm>
            <a:prstGeom prst="rect">
              <a:avLst/>
            </a:prstGeom>
            <a:solidFill>
              <a:srgbClr val="CBCCCC"/>
            </a:solidFill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70693" y="1798636"/>
              <a:ext cx="1944000" cy="28749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Virtualization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ea typeface="ヒラギノ角ゴ Pro W3" pitchFamily="48" charset="-128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One computer </a:t>
              </a:r>
              <a: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acting </a:t>
              </a:r>
              <a:r>
                <a:rPr lang="en-US" sz="1200" dirty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like many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6667" y="1798635"/>
              <a:ext cx="1944000" cy="28749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Grid Computing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Many </a:t>
              </a:r>
              <a:r>
                <a:rPr lang="en-US" sz="1200" dirty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computers </a:t>
              </a:r>
              <a: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acting </a:t>
              </a:r>
              <a:r>
                <a:rPr lang="en-US" sz="1200" dirty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like one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63680" y="1798636"/>
              <a:ext cx="1944000" cy="28749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Cloud Computing</a:t>
              </a:r>
            </a:p>
            <a:p>
              <a:r>
                <a:rPr lang="en-US" sz="1200" dirty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A combination of both Virtualization and Grid, but the end user does not have to care about the underlying architecture.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653" y="1798635"/>
              <a:ext cx="1944000" cy="28749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Utility Computing</a:t>
              </a:r>
              <a:br>
                <a:rPr lang="en-US" sz="16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ea typeface="ヒラギノ角ゴ Pro W3" pitchFamily="48" charset="-128"/>
                  <a:cs typeface="Arial" panose="020B0604020202020204" pitchFamily="34" charset="0"/>
                </a:rPr>
                <a:t>It is a model in which a service provider makes resources and infrastructure management available as needed, and charges them for specific usage rather than a flat rate.</a:t>
              </a:r>
            </a:p>
          </p:txBody>
        </p:sp>
        <p:pic>
          <p:nvPicPr>
            <p:cNvPr id="9" name="Picture 6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l="4243" t="5905" r="4585" b="2164"/>
            <a:stretch/>
          </p:blipFill>
          <p:spPr bwMode="auto">
            <a:xfrm>
              <a:off x="557260" y="3146767"/>
              <a:ext cx="1770866" cy="1464989"/>
            </a:xfrm>
            <a:prstGeom prst="rect">
              <a:avLst/>
            </a:prstGeom>
            <a:solidFill>
              <a:srgbClr val="CBCCCC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65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/>
          <p:cNvSpPr/>
          <p:nvPr/>
        </p:nvSpPr>
        <p:spPr>
          <a:xfrm>
            <a:off x="4441720" y="2752468"/>
            <a:ext cx="185070" cy="18507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344033" y="1856613"/>
            <a:ext cx="2570296" cy="1459308"/>
            <a:chOff x="860784" y="1896902"/>
            <a:chExt cx="1049732" cy="595994"/>
          </a:xfrm>
        </p:grpSpPr>
        <p:sp>
          <p:nvSpPr>
            <p:cNvPr id="72" name="Freeform 468"/>
            <p:cNvSpPr>
              <a:spLocks/>
            </p:cNvSpPr>
            <p:nvPr/>
          </p:nvSpPr>
          <p:spPr bwMode="auto">
            <a:xfrm>
              <a:off x="860784" y="1896902"/>
              <a:ext cx="1049732" cy="595994"/>
            </a:xfrm>
            <a:custGeom>
              <a:avLst/>
              <a:gdLst>
                <a:gd name="T0" fmla="*/ 36 w 181"/>
                <a:gd name="T1" fmla="*/ 103 h 103"/>
                <a:gd name="T2" fmla="*/ 0 w 181"/>
                <a:gd name="T3" fmla="*/ 67 h 103"/>
                <a:gd name="T4" fmla="*/ 34 w 181"/>
                <a:gd name="T5" fmla="*/ 31 h 103"/>
                <a:gd name="T6" fmla="*/ 70 w 181"/>
                <a:gd name="T7" fmla="*/ 0 h 103"/>
                <a:gd name="T8" fmla="*/ 100 w 181"/>
                <a:gd name="T9" fmla="*/ 15 h 103"/>
                <a:gd name="T10" fmla="*/ 116 w 181"/>
                <a:gd name="T11" fmla="*/ 11 h 103"/>
                <a:gd name="T12" fmla="*/ 152 w 181"/>
                <a:gd name="T13" fmla="*/ 47 h 103"/>
                <a:gd name="T14" fmla="*/ 152 w 181"/>
                <a:gd name="T15" fmla="*/ 49 h 103"/>
                <a:gd name="T16" fmla="*/ 154 w 181"/>
                <a:gd name="T17" fmla="*/ 49 h 103"/>
                <a:gd name="T18" fmla="*/ 181 w 181"/>
                <a:gd name="T19" fmla="*/ 76 h 103"/>
                <a:gd name="T20" fmla="*/ 154 w 181"/>
                <a:gd name="T21" fmla="*/ 103 h 103"/>
                <a:gd name="T22" fmla="*/ 153 w 181"/>
                <a:gd name="T23" fmla="*/ 103 h 103"/>
                <a:gd name="T24" fmla="*/ 36 w 18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03">
                  <a:moveTo>
                    <a:pt x="36" y="103"/>
                  </a:moveTo>
                  <a:cubicBezTo>
                    <a:pt x="16" y="103"/>
                    <a:pt x="0" y="87"/>
                    <a:pt x="0" y="67"/>
                  </a:cubicBezTo>
                  <a:cubicBezTo>
                    <a:pt x="0" y="47"/>
                    <a:pt x="15" y="32"/>
                    <a:pt x="34" y="31"/>
                  </a:cubicBezTo>
                  <a:cubicBezTo>
                    <a:pt x="37" y="13"/>
                    <a:pt x="52" y="0"/>
                    <a:pt x="70" y="0"/>
                  </a:cubicBezTo>
                  <a:cubicBezTo>
                    <a:pt x="82" y="0"/>
                    <a:pt x="93" y="6"/>
                    <a:pt x="100" y="15"/>
                  </a:cubicBezTo>
                  <a:cubicBezTo>
                    <a:pt x="105" y="13"/>
                    <a:pt x="110" y="11"/>
                    <a:pt x="116" y="11"/>
                  </a:cubicBezTo>
                  <a:cubicBezTo>
                    <a:pt x="136" y="11"/>
                    <a:pt x="152" y="27"/>
                    <a:pt x="152" y="47"/>
                  </a:cubicBezTo>
                  <a:cubicBezTo>
                    <a:pt x="152" y="48"/>
                    <a:pt x="152" y="48"/>
                    <a:pt x="152" y="49"/>
                  </a:cubicBezTo>
                  <a:cubicBezTo>
                    <a:pt x="153" y="49"/>
                    <a:pt x="153" y="49"/>
                    <a:pt x="154" y="49"/>
                  </a:cubicBezTo>
                  <a:cubicBezTo>
                    <a:pt x="169" y="49"/>
                    <a:pt x="181" y="61"/>
                    <a:pt x="181" y="76"/>
                  </a:cubicBezTo>
                  <a:cubicBezTo>
                    <a:pt x="181" y="91"/>
                    <a:pt x="169" y="103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lnTo>
                    <a:pt x="36" y="103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73" name="Freeform 468"/>
            <p:cNvSpPr>
              <a:spLocks/>
            </p:cNvSpPr>
            <p:nvPr/>
          </p:nvSpPr>
          <p:spPr bwMode="auto">
            <a:xfrm>
              <a:off x="860784" y="1896902"/>
              <a:ext cx="1049732" cy="595994"/>
            </a:xfrm>
            <a:custGeom>
              <a:avLst/>
              <a:gdLst>
                <a:gd name="T0" fmla="*/ 36 w 181"/>
                <a:gd name="T1" fmla="*/ 103 h 103"/>
                <a:gd name="T2" fmla="*/ 0 w 181"/>
                <a:gd name="T3" fmla="*/ 67 h 103"/>
                <a:gd name="T4" fmla="*/ 34 w 181"/>
                <a:gd name="T5" fmla="*/ 31 h 103"/>
                <a:gd name="T6" fmla="*/ 70 w 181"/>
                <a:gd name="T7" fmla="*/ 0 h 103"/>
                <a:gd name="T8" fmla="*/ 100 w 181"/>
                <a:gd name="T9" fmla="*/ 15 h 103"/>
                <a:gd name="T10" fmla="*/ 116 w 181"/>
                <a:gd name="T11" fmla="*/ 11 h 103"/>
                <a:gd name="T12" fmla="*/ 152 w 181"/>
                <a:gd name="T13" fmla="*/ 47 h 103"/>
                <a:gd name="T14" fmla="*/ 152 w 181"/>
                <a:gd name="T15" fmla="*/ 49 h 103"/>
                <a:gd name="T16" fmla="*/ 154 w 181"/>
                <a:gd name="T17" fmla="*/ 49 h 103"/>
                <a:gd name="T18" fmla="*/ 181 w 181"/>
                <a:gd name="T19" fmla="*/ 76 h 103"/>
                <a:gd name="T20" fmla="*/ 154 w 181"/>
                <a:gd name="T21" fmla="*/ 103 h 103"/>
                <a:gd name="T22" fmla="*/ 153 w 181"/>
                <a:gd name="T23" fmla="*/ 103 h 103"/>
                <a:gd name="T24" fmla="*/ 36 w 18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03">
                  <a:moveTo>
                    <a:pt x="36" y="103"/>
                  </a:moveTo>
                  <a:cubicBezTo>
                    <a:pt x="16" y="103"/>
                    <a:pt x="0" y="87"/>
                    <a:pt x="0" y="67"/>
                  </a:cubicBezTo>
                  <a:cubicBezTo>
                    <a:pt x="0" y="47"/>
                    <a:pt x="15" y="32"/>
                    <a:pt x="34" y="31"/>
                  </a:cubicBezTo>
                  <a:cubicBezTo>
                    <a:pt x="37" y="13"/>
                    <a:pt x="52" y="0"/>
                    <a:pt x="70" y="0"/>
                  </a:cubicBezTo>
                  <a:cubicBezTo>
                    <a:pt x="82" y="0"/>
                    <a:pt x="93" y="6"/>
                    <a:pt x="100" y="15"/>
                  </a:cubicBezTo>
                  <a:cubicBezTo>
                    <a:pt x="105" y="13"/>
                    <a:pt x="110" y="11"/>
                    <a:pt x="116" y="11"/>
                  </a:cubicBezTo>
                  <a:cubicBezTo>
                    <a:pt x="136" y="11"/>
                    <a:pt x="152" y="27"/>
                    <a:pt x="152" y="47"/>
                  </a:cubicBezTo>
                  <a:cubicBezTo>
                    <a:pt x="152" y="48"/>
                    <a:pt x="152" y="48"/>
                    <a:pt x="152" y="49"/>
                  </a:cubicBezTo>
                  <a:cubicBezTo>
                    <a:pt x="153" y="49"/>
                    <a:pt x="153" y="49"/>
                    <a:pt x="154" y="49"/>
                  </a:cubicBezTo>
                  <a:cubicBezTo>
                    <a:pt x="169" y="49"/>
                    <a:pt x="181" y="61"/>
                    <a:pt x="181" y="76"/>
                  </a:cubicBezTo>
                  <a:cubicBezTo>
                    <a:pt x="181" y="91"/>
                    <a:pt x="169" y="103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lnTo>
                    <a:pt x="36" y="103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  <a:extLst/>
          </p:spPr>
          <p:txBody>
            <a:bodyPr vert="horz" wrap="square" lIns="91440" tIns="14400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5400" b="1" dirty="0" smtClean="0">
                  <a:solidFill>
                    <a:srgbClr val="FFFFFF"/>
                  </a:solidFill>
                </a:rPr>
                <a:t>AWS</a:t>
              </a:r>
              <a:endParaRPr lang="en-US" sz="5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7 best practices for building systems with AWS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85" name="Elbow Connector 284"/>
          <p:cNvCxnSpPr>
            <a:stCxn id="283" idx="2"/>
            <a:endCxn id="70" idx="0"/>
          </p:cNvCxnSpPr>
          <p:nvPr/>
        </p:nvCxnSpPr>
        <p:spPr>
          <a:xfrm rot="5400000">
            <a:off x="2150406" y="1676331"/>
            <a:ext cx="1122642" cy="36450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283" idx="2"/>
            <a:endCxn id="202" idx="0"/>
          </p:cNvCxnSpPr>
          <p:nvPr/>
        </p:nvCxnSpPr>
        <p:spPr>
          <a:xfrm rot="5400000">
            <a:off x="2757916" y="2283841"/>
            <a:ext cx="1122642" cy="24300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83" idx="2"/>
            <a:endCxn id="214" idx="0"/>
          </p:cNvCxnSpPr>
          <p:nvPr/>
        </p:nvCxnSpPr>
        <p:spPr>
          <a:xfrm rot="5400000">
            <a:off x="3365425" y="2891350"/>
            <a:ext cx="1122642" cy="12150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83" idx="2"/>
            <a:endCxn id="226" idx="0"/>
          </p:cNvCxnSpPr>
          <p:nvPr/>
        </p:nvCxnSpPr>
        <p:spPr>
          <a:xfrm>
            <a:off x="4534255" y="2937538"/>
            <a:ext cx="1" cy="1122642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283" idx="2"/>
            <a:endCxn id="238" idx="0"/>
          </p:cNvCxnSpPr>
          <p:nvPr/>
        </p:nvCxnSpPr>
        <p:spPr>
          <a:xfrm rot="16200000" flipH="1">
            <a:off x="4580444" y="2891349"/>
            <a:ext cx="1122642" cy="12150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283" idx="2"/>
            <a:endCxn id="250" idx="0"/>
          </p:cNvCxnSpPr>
          <p:nvPr/>
        </p:nvCxnSpPr>
        <p:spPr>
          <a:xfrm rot="16200000" flipH="1">
            <a:off x="5187953" y="2283839"/>
            <a:ext cx="1122642" cy="243003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83" idx="2"/>
            <a:endCxn id="262" idx="0"/>
          </p:cNvCxnSpPr>
          <p:nvPr/>
        </p:nvCxnSpPr>
        <p:spPr>
          <a:xfrm rot="16200000" flipH="1">
            <a:off x="5795464" y="1676328"/>
            <a:ext cx="1122642" cy="36450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2"/>
          <p:cNvSpPr txBox="1">
            <a:spLocks/>
          </p:cNvSpPr>
          <p:nvPr/>
        </p:nvSpPr>
        <p:spPr>
          <a:xfrm>
            <a:off x="457840" y="5084178"/>
            <a:ext cx="864944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US" sz="1200" dirty="0" smtClean="0">
                <a:solidFill>
                  <a:srgbClr val="666666"/>
                </a:solidFill>
              </a:rPr>
              <a:t>Design </a:t>
            </a:r>
            <a:r>
              <a:rPr lang="en-US" sz="1200" dirty="0">
                <a:solidFill>
                  <a:srgbClr val="666666"/>
                </a:solidFill>
              </a:rPr>
              <a:t>for failure and nothing fails </a:t>
            </a:r>
          </a:p>
        </p:txBody>
      </p:sp>
      <p:sp>
        <p:nvSpPr>
          <p:cNvPr id="70" name="Oval 69"/>
          <p:cNvSpPr/>
          <p:nvPr/>
        </p:nvSpPr>
        <p:spPr>
          <a:xfrm>
            <a:off x="455613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200" name="Content Placeholder 2"/>
          <p:cNvSpPr txBox="1">
            <a:spLocks/>
          </p:cNvSpPr>
          <p:nvPr/>
        </p:nvSpPr>
        <p:spPr>
          <a:xfrm>
            <a:off x="1672858" y="5084178"/>
            <a:ext cx="10989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US" sz="1200" dirty="0">
                <a:solidFill>
                  <a:srgbClr val="666666"/>
                </a:solidFill>
              </a:rPr>
              <a:t>Loose coupling sets you free </a:t>
            </a:r>
          </a:p>
        </p:txBody>
      </p:sp>
      <p:sp>
        <p:nvSpPr>
          <p:cNvPr id="202" name="Oval 201"/>
          <p:cNvSpPr/>
          <p:nvPr/>
        </p:nvSpPr>
        <p:spPr>
          <a:xfrm>
            <a:off x="1670632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212" name="Content Placeholder 2"/>
          <p:cNvSpPr txBox="1">
            <a:spLocks/>
          </p:cNvSpPr>
          <p:nvPr/>
        </p:nvSpPr>
        <p:spPr>
          <a:xfrm>
            <a:off x="2887878" y="5084178"/>
            <a:ext cx="8649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GB" sz="1200" dirty="0" smtClean="0">
                <a:solidFill>
                  <a:srgbClr val="666666"/>
                </a:solidFill>
              </a:rPr>
              <a:t>Implement </a:t>
            </a:r>
            <a:r>
              <a:rPr lang="en-GB" sz="1200" dirty="0">
                <a:solidFill>
                  <a:srgbClr val="666666"/>
                </a:solidFill>
              </a:rPr>
              <a:t>elasticity </a:t>
            </a:r>
          </a:p>
        </p:txBody>
      </p:sp>
      <p:sp>
        <p:nvSpPr>
          <p:cNvPr id="214" name="Oval 213"/>
          <p:cNvSpPr/>
          <p:nvPr/>
        </p:nvSpPr>
        <p:spPr>
          <a:xfrm>
            <a:off x="2885651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4102896" y="5084178"/>
            <a:ext cx="9731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US" sz="1200" dirty="0" smtClean="0">
                <a:solidFill>
                  <a:srgbClr val="666666"/>
                </a:solidFill>
              </a:rPr>
              <a:t>Build </a:t>
            </a:r>
            <a:r>
              <a:rPr lang="en-US" sz="1200" dirty="0">
                <a:solidFill>
                  <a:srgbClr val="666666"/>
                </a:solidFill>
              </a:rPr>
              <a:t>security in every layer </a:t>
            </a:r>
          </a:p>
        </p:txBody>
      </p:sp>
      <p:sp>
        <p:nvSpPr>
          <p:cNvPr id="226" name="Oval 225"/>
          <p:cNvSpPr/>
          <p:nvPr/>
        </p:nvSpPr>
        <p:spPr>
          <a:xfrm>
            <a:off x="4100670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236" name="Content Placeholder 2"/>
          <p:cNvSpPr txBox="1">
            <a:spLocks/>
          </p:cNvSpPr>
          <p:nvPr/>
        </p:nvSpPr>
        <p:spPr>
          <a:xfrm>
            <a:off x="5317916" y="5084178"/>
            <a:ext cx="8649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GB" sz="1200" dirty="0" smtClean="0">
                <a:solidFill>
                  <a:srgbClr val="666666"/>
                </a:solidFill>
              </a:rPr>
              <a:t>Don’t </a:t>
            </a:r>
            <a:r>
              <a:rPr lang="en-GB" sz="1200" dirty="0">
                <a:solidFill>
                  <a:srgbClr val="666666"/>
                </a:solidFill>
              </a:rPr>
              <a:t>fear constraints </a:t>
            </a:r>
          </a:p>
        </p:txBody>
      </p:sp>
      <p:sp>
        <p:nvSpPr>
          <p:cNvPr id="238" name="Oval 237"/>
          <p:cNvSpPr/>
          <p:nvPr/>
        </p:nvSpPr>
        <p:spPr>
          <a:xfrm>
            <a:off x="5315689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248" name="Content Placeholder 2"/>
          <p:cNvSpPr txBox="1">
            <a:spLocks/>
          </p:cNvSpPr>
          <p:nvPr/>
        </p:nvSpPr>
        <p:spPr>
          <a:xfrm>
            <a:off x="6532935" y="5084178"/>
            <a:ext cx="8649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GB" sz="1200" dirty="0">
                <a:solidFill>
                  <a:srgbClr val="666666"/>
                </a:solidFill>
              </a:rPr>
              <a:t>Think parallel </a:t>
            </a:r>
          </a:p>
        </p:txBody>
      </p:sp>
      <p:sp>
        <p:nvSpPr>
          <p:cNvPr id="250" name="Oval 249"/>
          <p:cNvSpPr/>
          <p:nvPr/>
        </p:nvSpPr>
        <p:spPr>
          <a:xfrm>
            <a:off x="6530708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260" name="Content Placeholder 2"/>
          <p:cNvSpPr txBox="1">
            <a:spLocks/>
          </p:cNvSpPr>
          <p:nvPr/>
        </p:nvSpPr>
        <p:spPr>
          <a:xfrm>
            <a:off x="7747956" y="5084178"/>
            <a:ext cx="940432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2"/>
                </a:solidFill>
              </a:defRPr>
            </a:lvl1pPr>
            <a:lvl2pPr marL="542925" lvl="1" indent="-155575" eaLnBrk="0" hangingPunct="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r>
              <a:rPr lang="en-GB" sz="1200" dirty="0">
                <a:solidFill>
                  <a:srgbClr val="666666"/>
                </a:solidFill>
              </a:rPr>
              <a:t>Leverage different storage options </a:t>
            </a:r>
          </a:p>
        </p:txBody>
      </p:sp>
      <p:sp>
        <p:nvSpPr>
          <p:cNvPr id="262" name="Oval 261"/>
          <p:cNvSpPr/>
          <p:nvPr/>
        </p:nvSpPr>
        <p:spPr>
          <a:xfrm>
            <a:off x="7745730" y="4060180"/>
            <a:ext cx="867171" cy="867169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srgbClr val="FFFFFF"/>
              </a:solidFill>
            </a:endParaRPr>
          </a:p>
        </p:txBody>
      </p:sp>
      <p:sp>
        <p:nvSpPr>
          <p:cNvPr id="328" name="Oval 327"/>
          <p:cNvSpPr/>
          <p:nvPr/>
        </p:nvSpPr>
        <p:spPr>
          <a:xfrm>
            <a:off x="758900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FFFFFF"/>
                </a:solidFill>
              </a:rPr>
              <a:t>1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29" name="Oval 328"/>
          <p:cNvSpPr/>
          <p:nvPr/>
        </p:nvSpPr>
        <p:spPr>
          <a:xfrm>
            <a:off x="1973919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smtClean="0">
                <a:solidFill>
                  <a:srgbClr val="FFFFFF"/>
                </a:solidFill>
              </a:rPr>
              <a:t>2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0" name="Oval 329"/>
          <p:cNvSpPr/>
          <p:nvPr/>
        </p:nvSpPr>
        <p:spPr>
          <a:xfrm>
            <a:off x="3192047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FFFFFF"/>
                </a:solidFill>
              </a:rPr>
              <a:t>3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4403957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smtClean="0">
                <a:solidFill>
                  <a:srgbClr val="FFFFFF"/>
                </a:solidFill>
              </a:rPr>
              <a:t>4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2" name="Oval 331"/>
          <p:cNvSpPr/>
          <p:nvPr/>
        </p:nvSpPr>
        <p:spPr>
          <a:xfrm>
            <a:off x="5622085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FFFFFF"/>
                </a:solidFill>
              </a:rPr>
              <a:t>5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6833995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smtClean="0">
                <a:solidFill>
                  <a:srgbClr val="FFFFFF"/>
                </a:solidFill>
              </a:rPr>
              <a:t>6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4" name="Oval 333"/>
          <p:cNvSpPr/>
          <p:nvPr/>
        </p:nvSpPr>
        <p:spPr>
          <a:xfrm>
            <a:off x="8049017" y="3660262"/>
            <a:ext cx="258286" cy="25828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FFFFFF"/>
                </a:solidFill>
              </a:rPr>
              <a:t>7</a:t>
            </a: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339" name="Group 338"/>
          <p:cNvGrpSpPr/>
          <p:nvPr/>
        </p:nvGrpSpPr>
        <p:grpSpPr>
          <a:xfrm>
            <a:off x="581383" y="4235164"/>
            <a:ext cx="592457" cy="536343"/>
            <a:chOff x="1236663" y="1917700"/>
            <a:chExt cx="720726" cy="652463"/>
          </a:xfrm>
        </p:grpSpPr>
        <p:sp>
          <p:nvSpPr>
            <p:cNvPr id="337" name="Freeform 6"/>
            <p:cNvSpPr>
              <a:spLocks noEditPoints="1"/>
            </p:cNvSpPr>
            <p:nvPr/>
          </p:nvSpPr>
          <p:spPr bwMode="auto">
            <a:xfrm>
              <a:off x="1657351" y="1917700"/>
              <a:ext cx="300038" cy="285750"/>
            </a:xfrm>
            <a:custGeom>
              <a:avLst/>
              <a:gdLst>
                <a:gd name="T0" fmla="*/ 74 w 80"/>
                <a:gd name="T1" fmla="*/ 29 h 76"/>
                <a:gd name="T2" fmla="*/ 66 w 80"/>
                <a:gd name="T3" fmla="*/ 28 h 76"/>
                <a:gd name="T4" fmla="*/ 62 w 80"/>
                <a:gd name="T5" fmla="*/ 21 h 76"/>
                <a:gd name="T6" fmla="*/ 65 w 80"/>
                <a:gd name="T7" fmla="*/ 13 h 76"/>
                <a:gd name="T8" fmla="*/ 63 w 80"/>
                <a:gd name="T9" fmla="*/ 5 h 76"/>
                <a:gd name="T10" fmla="*/ 57 w 80"/>
                <a:gd name="T11" fmla="*/ 2 h 76"/>
                <a:gd name="T12" fmla="*/ 49 w 80"/>
                <a:gd name="T13" fmla="*/ 4 h 76"/>
                <a:gd name="T14" fmla="*/ 44 w 80"/>
                <a:gd name="T15" fmla="*/ 10 h 76"/>
                <a:gd name="T16" fmla="*/ 40 w 80"/>
                <a:gd name="T17" fmla="*/ 10 h 76"/>
                <a:gd name="T18" fmla="*/ 36 w 80"/>
                <a:gd name="T19" fmla="*/ 10 h 76"/>
                <a:gd name="T20" fmla="*/ 31 w 80"/>
                <a:gd name="T21" fmla="*/ 4 h 76"/>
                <a:gd name="T22" fmla="*/ 23 w 80"/>
                <a:gd name="T23" fmla="*/ 2 h 76"/>
                <a:gd name="T24" fmla="*/ 17 w 80"/>
                <a:gd name="T25" fmla="*/ 5 h 76"/>
                <a:gd name="T26" fmla="*/ 15 w 80"/>
                <a:gd name="T27" fmla="*/ 13 h 76"/>
                <a:gd name="T28" fmla="*/ 18 w 80"/>
                <a:gd name="T29" fmla="*/ 21 h 76"/>
                <a:gd name="T30" fmla="*/ 14 w 80"/>
                <a:gd name="T31" fmla="*/ 28 h 76"/>
                <a:gd name="T32" fmla="*/ 6 w 80"/>
                <a:gd name="T33" fmla="*/ 29 h 76"/>
                <a:gd name="T34" fmla="*/ 0 w 80"/>
                <a:gd name="T35" fmla="*/ 35 h 76"/>
                <a:gd name="T36" fmla="*/ 0 w 80"/>
                <a:gd name="T37" fmla="*/ 41 h 76"/>
                <a:gd name="T38" fmla="*/ 6 w 80"/>
                <a:gd name="T39" fmla="*/ 47 h 76"/>
                <a:gd name="T40" fmla="*/ 14 w 80"/>
                <a:gd name="T41" fmla="*/ 48 h 76"/>
                <a:gd name="T42" fmla="*/ 18 w 80"/>
                <a:gd name="T43" fmla="*/ 55 h 76"/>
                <a:gd name="T44" fmla="*/ 15 w 80"/>
                <a:gd name="T45" fmla="*/ 63 h 76"/>
                <a:gd name="T46" fmla="*/ 17 w 80"/>
                <a:gd name="T47" fmla="*/ 71 h 76"/>
                <a:gd name="T48" fmla="*/ 23 w 80"/>
                <a:gd name="T49" fmla="*/ 74 h 76"/>
                <a:gd name="T50" fmla="*/ 31 w 80"/>
                <a:gd name="T51" fmla="*/ 72 h 76"/>
                <a:gd name="T52" fmla="*/ 36 w 80"/>
                <a:gd name="T53" fmla="*/ 66 h 76"/>
                <a:gd name="T54" fmla="*/ 40 w 80"/>
                <a:gd name="T55" fmla="*/ 66 h 76"/>
                <a:gd name="T56" fmla="*/ 44 w 80"/>
                <a:gd name="T57" fmla="*/ 66 h 76"/>
                <a:gd name="T58" fmla="*/ 49 w 80"/>
                <a:gd name="T59" fmla="*/ 72 h 76"/>
                <a:gd name="T60" fmla="*/ 57 w 80"/>
                <a:gd name="T61" fmla="*/ 74 h 76"/>
                <a:gd name="T62" fmla="*/ 63 w 80"/>
                <a:gd name="T63" fmla="*/ 71 h 76"/>
                <a:gd name="T64" fmla="*/ 65 w 80"/>
                <a:gd name="T65" fmla="*/ 63 h 76"/>
                <a:gd name="T66" fmla="*/ 62 w 80"/>
                <a:gd name="T67" fmla="*/ 55 h 76"/>
                <a:gd name="T68" fmla="*/ 66 w 80"/>
                <a:gd name="T69" fmla="*/ 48 h 76"/>
                <a:gd name="T70" fmla="*/ 74 w 80"/>
                <a:gd name="T71" fmla="*/ 47 h 76"/>
                <a:gd name="T72" fmla="*/ 80 w 80"/>
                <a:gd name="T73" fmla="*/ 41 h 76"/>
                <a:gd name="T74" fmla="*/ 80 w 80"/>
                <a:gd name="T75" fmla="*/ 35 h 76"/>
                <a:gd name="T76" fmla="*/ 74 w 80"/>
                <a:gd name="T77" fmla="*/ 29 h 76"/>
                <a:gd name="T78" fmla="*/ 40 w 80"/>
                <a:gd name="T79" fmla="*/ 51 h 76"/>
                <a:gd name="T80" fmla="*/ 27 w 80"/>
                <a:gd name="T81" fmla="*/ 38 h 76"/>
                <a:gd name="T82" fmla="*/ 40 w 80"/>
                <a:gd name="T83" fmla="*/ 25 h 76"/>
                <a:gd name="T84" fmla="*/ 53 w 80"/>
                <a:gd name="T85" fmla="*/ 38 h 76"/>
                <a:gd name="T86" fmla="*/ 40 w 80"/>
                <a:gd name="T87" fmla="*/ 5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4" y="29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5" y="25"/>
                    <a:pt x="64" y="23"/>
                    <a:pt x="62" y="21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6" y="10"/>
                    <a:pt x="66" y="7"/>
                    <a:pt x="63" y="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4" y="0"/>
                    <a:pt x="52" y="1"/>
                    <a:pt x="49" y="4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3" y="10"/>
                    <a:pt x="41" y="10"/>
                    <a:pt x="40" y="10"/>
                  </a:cubicBezTo>
                  <a:cubicBezTo>
                    <a:pt x="39" y="10"/>
                    <a:pt x="37" y="10"/>
                    <a:pt x="36" y="1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8" y="1"/>
                    <a:pt x="26" y="0"/>
                    <a:pt x="23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4" y="7"/>
                    <a:pt x="14" y="10"/>
                    <a:pt x="15" y="1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3"/>
                    <a:pt x="15" y="25"/>
                    <a:pt x="14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30"/>
                    <a:pt x="0" y="31"/>
                    <a:pt x="0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2" y="46"/>
                    <a:pt x="6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51"/>
                    <a:pt x="16" y="53"/>
                    <a:pt x="18" y="55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6"/>
                    <a:pt x="14" y="69"/>
                    <a:pt x="17" y="7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6"/>
                    <a:pt x="28" y="75"/>
                    <a:pt x="31" y="72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6"/>
                    <a:pt x="40" y="66"/>
                  </a:cubicBezTo>
                  <a:cubicBezTo>
                    <a:pt x="41" y="66"/>
                    <a:pt x="43" y="66"/>
                    <a:pt x="44" y="6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2" y="75"/>
                    <a:pt x="54" y="76"/>
                    <a:pt x="57" y="74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69"/>
                    <a:pt x="66" y="66"/>
                    <a:pt x="65" y="6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4" y="53"/>
                    <a:pt x="65" y="51"/>
                    <a:pt x="66" y="48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8" y="46"/>
                    <a:pt x="80" y="45"/>
                    <a:pt x="80" y="41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1"/>
                    <a:pt x="78" y="30"/>
                    <a:pt x="74" y="29"/>
                  </a:cubicBezTo>
                  <a:close/>
                  <a:moveTo>
                    <a:pt x="40" y="51"/>
                  </a:moveTo>
                  <a:cubicBezTo>
                    <a:pt x="33" y="51"/>
                    <a:pt x="27" y="45"/>
                    <a:pt x="27" y="38"/>
                  </a:cubicBezTo>
                  <a:cubicBezTo>
                    <a:pt x="27" y="31"/>
                    <a:pt x="33" y="25"/>
                    <a:pt x="40" y="25"/>
                  </a:cubicBezTo>
                  <a:cubicBezTo>
                    <a:pt x="47" y="25"/>
                    <a:pt x="53" y="31"/>
                    <a:pt x="53" y="38"/>
                  </a:cubicBezTo>
                  <a:cubicBezTo>
                    <a:pt x="53" y="45"/>
                    <a:pt x="47" y="51"/>
                    <a:pt x="4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"/>
            <p:cNvSpPr>
              <a:spLocks noEditPoints="1"/>
            </p:cNvSpPr>
            <p:nvPr/>
          </p:nvSpPr>
          <p:spPr bwMode="auto">
            <a:xfrm>
              <a:off x="1236663" y="2060575"/>
              <a:ext cx="511175" cy="509588"/>
            </a:xfrm>
            <a:custGeom>
              <a:avLst/>
              <a:gdLst>
                <a:gd name="T0" fmla="*/ 130 w 136"/>
                <a:gd name="T1" fmla="*/ 57 h 136"/>
                <a:gd name="T2" fmla="*/ 117 w 136"/>
                <a:gd name="T3" fmla="*/ 53 h 136"/>
                <a:gd name="T4" fmla="*/ 113 w 136"/>
                <a:gd name="T5" fmla="*/ 44 h 136"/>
                <a:gd name="T6" fmla="*/ 122 w 136"/>
                <a:gd name="T7" fmla="*/ 30 h 136"/>
                <a:gd name="T8" fmla="*/ 124 w 136"/>
                <a:gd name="T9" fmla="*/ 26 h 136"/>
                <a:gd name="T10" fmla="*/ 122 w 136"/>
                <a:gd name="T11" fmla="*/ 22 h 136"/>
                <a:gd name="T12" fmla="*/ 114 w 136"/>
                <a:gd name="T13" fmla="*/ 14 h 136"/>
                <a:gd name="T14" fmla="*/ 110 w 136"/>
                <a:gd name="T15" fmla="*/ 12 h 136"/>
                <a:gd name="T16" fmla="*/ 106 w 136"/>
                <a:gd name="T17" fmla="*/ 14 h 136"/>
                <a:gd name="T18" fmla="*/ 92 w 136"/>
                <a:gd name="T19" fmla="*/ 23 h 136"/>
                <a:gd name="T20" fmla="*/ 83 w 136"/>
                <a:gd name="T21" fmla="*/ 19 h 136"/>
                <a:gd name="T22" fmla="*/ 79 w 136"/>
                <a:gd name="T23" fmla="*/ 6 h 136"/>
                <a:gd name="T24" fmla="*/ 74 w 136"/>
                <a:gd name="T25" fmla="*/ 0 h 136"/>
                <a:gd name="T26" fmla="*/ 62 w 136"/>
                <a:gd name="T27" fmla="*/ 0 h 136"/>
                <a:gd name="T28" fmla="*/ 57 w 136"/>
                <a:gd name="T29" fmla="*/ 6 h 136"/>
                <a:gd name="T30" fmla="*/ 53 w 136"/>
                <a:gd name="T31" fmla="*/ 19 h 136"/>
                <a:gd name="T32" fmla="*/ 44 w 136"/>
                <a:gd name="T33" fmla="*/ 23 h 136"/>
                <a:gd name="T34" fmla="*/ 30 w 136"/>
                <a:gd name="T35" fmla="*/ 14 h 136"/>
                <a:gd name="T36" fmla="*/ 26 w 136"/>
                <a:gd name="T37" fmla="*/ 12 h 136"/>
                <a:gd name="T38" fmla="*/ 22 w 136"/>
                <a:gd name="T39" fmla="*/ 14 h 136"/>
                <a:gd name="T40" fmla="*/ 14 w 136"/>
                <a:gd name="T41" fmla="*/ 22 h 136"/>
                <a:gd name="T42" fmla="*/ 12 w 136"/>
                <a:gd name="T43" fmla="*/ 26 h 136"/>
                <a:gd name="T44" fmla="*/ 14 w 136"/>
                <a:gd name="T45" fmla="*/ 30 h 136"/>
                <a:gd name="T46" fmla="*/ 23 w 136"/>
                <a:gd name="T47" fmla="*/ 44 h 136"/>
                <a:gd name="T48" fmla="*/ 19 w 136"/>
                <a:gd name="T49" fmla="*/ 53 h 136"/>
                <a:gd name="T50" fmla="*/ 6 w 136"/>
                <a:gd name="T51" fmla="*/ 57 h 136"/>
                <a:gd name="T52" fmla="*/ 0 w 136"/>
                <a:gd name="T53" fmla="*/ 62 h 136"/>
                <a:gd name="T54" fmla="*/ 0 w 136"/>
                <a:gd name="T55" fmla="*/ 74 h 136"/>
                <a:gd name="T56" fmla="*/ 6 w 136"/>
                <a:gd name="T57" fmla="*/ 79 h 136"/>
                <a:gd name="T58" fmla="*/ 19 w 136"/>
                <a:gd name="T59" fmla="*/ 83 h 136"/>
                <a:gd name="T60" fmla="*/ 23 w 136"/>
                <a:gd name="T61" fmla="*/ 92 h 136"/>
                <a:gd name="T62" fmla="*/ 14 w 136"/>
                <a:gd name="T63" fmla="*/ 106 h 136"/>
                <a:gd name="T64" fmla="*/ 12 w 136"/>
                <a:gd name="T65" fmla="*/ 110 h 136"/>
                <a:gd name="T66" fmla="*/ 14 w 136"/>
                <a:gd name="T67" fmla="*/ 114 h 136"/>
                <a:gd name="T68" fmla="*/ 22 w 136"/>
                <a:gd name="T69" fmla="*/ 122 h 136"/>
                <a:gd name="T70" fmla="*/ 26 w 136"/>
                <a:gd name="T71" fmla="*/ 124 h 136"/>
                <a:gd name="T72" fmla="*/ 30 w 136"/>
                <a:gd name="T73" fmla="*/ 122 h 136"/>
                <a:gd name="T74" fmla="*/ 44 w 136"/>
                <a:gd name="T75" fmla="*/ 113 h 136"/>
                <a:gd name="T76" fmla="*/ 53 w 136"/>
                <a:gd name="T77" fmla="*/ 117 h 136"/>
                <a:gd name="T78" fmla="*/ 57 w 136"/>
                <a:gd name="T79" fmla="*/ 130 h 136"/>
                <a:gd name="T80" fmla="*/ 62 w 136"/>
                <a:gd name="T81" fmla="*/ 136 h 136"/>
                <a:gd name="T82" fmla="*/ 74 w 136"/>
                <a:gd name="T83" fmla="*/ 136 h 136"/>
                <a:gd name="T84" fmla="*/ 79 w 136"/>
                <a:gd name="T85" fmla="*/ 130 h 136"/>
                <a:gd name="T86" fmla="*/ 83 w 136"/>
                <a:gd name="T87" fmla="*/ 117 h 136"/>
                <a:gd name="T88" fmla="*/ 92 w 136"/>
                <a:gd name="T89" fmla="*/ 113 h 136"/>
                <a:gd name="T90" fmla="*/ 106 w 136"/>
                <a:gd name="T91" fmla="*/ 122 h 136"/>
                <a:gd name="T92" fmla="*/ 110 w 136"/>
                <a:gd name="T93" fmla="*/ 124 h 136"/>
                <a:gd name="T94" fmla="*/ 114 w 136"/>
                <a:gd name="T95" fmla="*/ 122 h 136"/>
                <a:gd name="T96" fmla="*/ 122 w 136"/>
                <a:gd name="T97" fmla="*/ 114 h 136"/>
                <a:gd name="T98" fmla="*/ 124 w 136"/>
                <a:gd name="T99" fmla="*/ 110 h 136"/>
                <a:gd name="T100" fmla="*/ 122 w 136"/>
                <a:gd name="T101" fmla="*/ 106 h 136"/>
                <a:gd name="T102" fmla="*/ 113 w 136"/>
                <a:gd name="T103" fmla="*/ 92 h 136"/>
                <a:gd name="T104" fmla="*/ 117 w 136"/>
                <a:gd name="T105" fmla="*/ 83 h 136"/>
                <a:gd name="T106" fmla="*/ 130 w 136"/>
                <a:gd name="T107" fmla="*/ 79 h 136"/>
                <a:gd name="T108" fmla="*/ 136 w 136"/>
                <a:gd name="T109" fmla="*/ 74 h 136"/>
                <a:gd name="T110" fmla="*/ 136 w 136"/>
                <a:gd name="T111" fmla="*/ 62 h 136"/>
                <a:gd name="T112" fmla="*/ 130 w 136"/>
                <a:gd name="T113" fmla="*/ 57 h 136"/>
                <a:gd name="T114" fmla="*/ 68 w 136"/>
                <a:gd name="T115" fmla="*/ 93 h 136"/>
                <a:gd name="T116" fmla="*/ 43 w 136"/>
                <a:gd name="T117" fmla="*/ 68 h 136"/>
                <a:gd name="T118" fmla="*/ 68 w 136"/>
                <a:gd name="T119" fmla="*/ 43 h 136"/>
                <a:gd name="T120" fmla="*/ 93 w 136"/>
                <a:gd name="T121" fmla="*/ 68 h 136"/>
                <a:gd name="T122" fmla="*/ 68 w 136"/>
                <a:gd name="T123" fmla="*/ 9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36">
                  <a:moveTo>
                    <a:pt x="130" y="57"/>
                  </a:moveTo>
                  <a:cubicBezTo>
                    <a:pt x="117" y="53"/>
                    <a:pt x="117" y="53"/>
                    <a:pt x="117" y="53"/>
                  </a:cubicBezTo>
                  <a:cubicBezTo>
                    <a:pt x="116" y="50"/>
                    <a:pt x="115" y="47"/>
                    <a:pt x="113" y="44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3" y="29"/>
                    <a:pt x="124" y="27"/>
                    <a:pt x="124" y="26"/>
                  </a:cubicBezTo>
                  <a:cubicBezTo>
                    <a:pt x="124" y="24"/>
                    <a:pt x="123" y="23"/>
                    <a:pt x="122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3" y="13"/>
                    <a:pt x="112" y="12"/>
                    <a:pt x="110" y="12"/>
                  </a:cubicBezTo>
                  <a:cubicBezTo>
                    <a:pt x="109" y="12"/>
                    <a:pt x="107" y="13"/>
                    <a:pt x="106" y="1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89" y="21"/>
                    <a:pt x="86" y="20"/>
                    <a:pt x="83" y="19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7" y="3"/>
                    <a:pt x="57" y="6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0" y="20"/>
                    <a:pt x="47" y="21"/>
                    <a:pt x="44" y="2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3"/>
                    <a:pt x="27" y="12"/>
                    <a:pt x="26" y="12"/>
                  </a:cubicBezTo>
                  <a:cubicBezTo>
                    <a:pt x="24" y="12"/>
                    <a:pt x="23" y="13"/>
                    <a:pt x="22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3"/>
                    <a:pt x="12" y="24"/>
                    <a:pt x="12" y="26"/>
                  </a:cubicBezTo>
                  <a:cubicBezTo>
                    <a:pt x="12" y="27"/>
                    <a:pt x="13" y="29"/>
                    <a:pt x="14" y="30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7"/>
                    <a:pt x="20" y="50"/>
                    <a:pt x="19" y="5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8"/>
                    <a:pt x="0" y="6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79"/>
                    <a:pt x="6" y="79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6"/>
                    <a:pt x="21" y="89"/>
                    <a:pt x="23" y="92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3" y="107"/>
                    <a:pt x="12" y="109"/>
                    <a:pt x="12" y="110"/>
                  </a:cubicBezTo>
                  <a:cubicBezTo>
                    <a:pt x="12" y="112"/>
                    <a:pt x="13" y="113"/>
                    <a:pt x="14" y="114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3" y="123"/>
                    <a:pt x="24" y="124"/>
                    <a:pt x="26" y="124"/>
                  </a:cubicBezTo>
                  <a:cubicBezTo>
                    <a:pt x="27" y="124"/>
                    <a:pt x="29" y="123"/>
                    <a:pt x="30" y="122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7" y="115"/>
                    <a:pt x="50" y="116"/>
                    <a:pt x="53" y="117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3"/>
                    <a:pt x="58" y="136"/>
                    <a:pt x="62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8" y="136"/>
                    <a:pt x="79" y="133"/>
                    <a:pt x="79" y="130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6" y="116"/>
                    <a:pt x="89" y="115"/>
                    <a:pt x="92" y="113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7" y="123"/>
                    <a:pt x="109" y="124"/>
                    <a:pt x="110" y="124"/>
                  </a:cubicBezTo>
                  <a:cubicBezTo>
                    <a:pt x="112" y="124"/>
                    <a:pt x="113" y="123"/>
                    <a:pt x="114" y="12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3" y="113"/>
                    <a:pt x="124" y="112"/>
                    <a:pt x="124" y="110"/>
                  </a:cubicBezTo>
                  <a:cubicBezTo>
                    <a:pt x="124" y="109"/>
                    <a:pt x="123" y="107"/>
                    <a:pt x="122" y="106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5" y="89"/>
                    <a:pt x="116" y="86"/>
                    <a:pt x="117" y="83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3" y="79"/>
                    <a:pt x="136" y="78"/>
                    <a:pt x="136" y="74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6" y="58"/>
                    <a:pt x="133" y="57"/>
                    <a:pt x="130" y="57"/>
                  </a:cubicBezTo>
                  <a:close/>
                  <a:moveTo>
                    <a:pt x="68" y="93"/>
                  </a:moveTo>
                  <a:cubicBezTo>
                    <a:pt x="54" y="93"/>
                    <a:pt x="43" y="82"/>
                    <a:pt x="43" y="68"/>
                  </a:cubicBezTo>
                  <a:cubicBezTo>
                    <a:pt x="43" y="54"/>
                    <a:pt x="54" y="43"/>
                    <a:pt x="68" y="43"/>
                  </a:cubicBezTo>
                  <a:cubicBezTo>
                    <a:pt x="82" y="43"/>
                    <a:pt x="93" y="54"/>
                    <a:pt x="93" y="68"/>
                  </a:cubicBezTo>
                  <a:cubicBezTo>
                    <a:pt x="93" y="82"/>
                    <a:pt x="82" y="93"/>
                    <a:pt x="6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3086841" y="4261369"/>
            <a:ext cx="464790" cy="464790"/>
            <a:chOff x="-1141413" y="3454400"/>
            <a:chExt cx="720725" cy="720725"/>
          </a:xfrm>
          <a:solidFill>
            <a:schemeClr val="accent1"/>
          </a:solidFill>
        </p:grpSpPr>
        <p:sp>
          <p:nvSpPr>
            <p:cNvPr id="342" name="Freeform 31"/>
            <p:cNvSpPr>
              <a:spLocks/>
            </p:cNvSpPr>
            <p:nvPr/>
          </p:nvSpPr>
          <p:spPr bwMode="auto">
            <a:xfrm>
              <a:off x="-1141413" y="3575050"/>
              <a:ext cx="601663" cy="600075"/>
            </a:xfrm>
            <a:custGeom>
              <a:avLst/>
              <a:gdLst>
                <a:gd name="T0" fmla="*/ 144 w 160"/>
                <a:gd name="T1" fmla="*/ 144 h 160"/>
                <a:gd name="T2" fmla="*/ 16 w 160"/>
                <a:gd name="T3" fmla="*/ 144 h 160"/>
                <a:gd name="T4" fmla="*/ 16 w 160"/>
                <a:gd name="T5" fmla="*/ 16 h 160"/>
                <a:gd name="T6" fmla="*/ 106 w 160"/>
                <a:gd name="T7" fmla="*/ 16 h 160"/>
                <a:gd name="T8" fmla="*/ 122 w 160"/>
                <a:gd name="T9" fmla="*/ 0 h 160"/>
                <a:gd name="T10" fmla="*/ 16 w 160"/>
                <a:gd name="T11" fmla="*/ 0 h 160"/>
                <a:gd name="T12" fmla="*/ 0 w 160"/>
                <a:gd name="T13" fmla="*/ 16 h 160"/>
                <a:gd name="T14" fmla="*/ 0 w 160"/>
                <a:gd name="T15" fmla="*/ 144 h 160"/>
                <a:gd name="T16" fmla="*/ 16 w 160"/>
                <a:gd name="T17" fmla="*/ 160 h 160"/>
                <a:gd name="T18" fmla="*/ 144 w 160"/>
                <a:gd name="T19" fmla="*/ 160 h 160"/>
                <a:gd name="T20" fmla="*/ 160 w 160"/>
                <a:gd name="T21" fmla="*/ 144 h 160"/>
                <a:gd name="T22" fmla="*/ 160 w 160"/>
                <a:gd name="T23" fmla="*/ 38 h 160"/>
                <a:gd name="T24" fmla="*/ 144 w 160"/>
                <a:gd name="T25" fmla="*/ 54 h 160"/>
                <a:gd name="T26" fmla="*/ 144 w 160"/>
                <a:gd name="T27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60">
                  <a:moveTo>
                    <a:pt x="144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53" y="160"/>
                    <a:pt x="160" y="153"/>
                    <a:pt x="160" y="144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44" y="54"/>
                    <a:pt x="144" y="54"/>
                    <a:pt x="144" y="54"/>
                  </a:cubicBezTo>
                  <a:lnTo>
                    <a:pt x="14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32"/>
            <p:cNvSpPr>
              <a:spLocks/>
            </p:cNvSpPr>
            <p:nvPr/>
          </p:nvSpPr>
          <p:spPr bwMode="auto">
            <a:xfrm>
              <a:off x="-817563" y="3454400"/>
              <a:ext cx="396875" cy="398463"/>
            </a:xfrm>
            <a:custGeom>
              <a:avLst/>
              <a:gdLst>
                <a:gd name="T0" fmla="*/ 78 w 250"/>
                <a:gd name="T1" fmla="*/ 0 h 251"/>
                <a:gd name="T2" fmla="*/ 144 w 250"/>
                <a:gd name="T3" fmla="*/ 67 h 251"/>
                <a:gd name="T4" fmla="*/ 0 w 250"/>
                <a:gd name="T5" fmla="*/ 208 h 251"/>
                <a:gd name="T6" fmla="*/ 42 w 250"/>
                <a:gd name="T7" fmla="*/ 251 h 251"/>
                <a:gd name="T8" fmla="*/ 184 w 250"/>
                <a:gd name="T9" fmla="*/ 107 h 251"/>
                <a:gd name="T10" fmla="*/ 250 w 250"/>
                <a:gd name="T11" fmla="*/ 173 h 251"/>
                <a:gd name="T12" fmla="*/ 250 w 250"/>
                <a:gd name="T13" fmla="*/ 0 h 251"/>
                <a:gd name="T14" fmla="*/ 78 w 250"/>
                <a:gd name="T1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1">
                  <a:moveTo>
                    <a:pt x="78" y="0"/>
                  </a:moveTo>
                  <a:lnTo>
                    <a:pt x="144" y="67"/>
                  </a:lnTo>
                  <a:lnTo>
                    <a:pt x="0" y="208"/>
                  </a:lnTo>
                  <a:lnTo>
                    <a:pt x="42" y="251"/>
                  </a:lnTo>
                  <a:lnTo>
                    <a:pt x="184" y="107"/>
                  </a:lnTo>
                  <a:lnTo>
                    <a:pt x="250" y="173"/>
                  </a:lnTo>
                  <a:lnTo>
                    <a:pt x="25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337497" y="4235164"/>
            <a:ext cx="393518" cy="525462"/>
            <a:chOff x="8193088" y="4978400"/>
            <a:chExt cx="539750" cy="720725"/>
          </a:xfrm>
          <a:solidFill>
            <a:schemeClr val="accent1"/>
          </a:solidFill>
        </p:grpSpPr>
        <p:sp>
          <p:nvSpPr>
            <p:cNvPr id="345" name="Freeform 37"/>
            <p:cNvSpPr>
              <a:spLocks/>
            </p:cNvSpPr>
            <p:nvPr/>
          </p:nvSpPr>
          <p:spPr bwMode="auto">
            <a:xfrm>
              <a:off x="8253413" y="4978400"/>
              <a:ext cx="420688" cy="301625"/>
            </a:xfrm>
            <a:custGeom>
              <a:avLst/>
              <a:gdLst>
                <a:gd name="T0" fmla="*/ 20 w 112"/>
                <a:gd name="T1" fmla="*/ 80 h 80"/>
                <a:gd name="T2" fmla="*/ 20 w 112"/>
                <a:gd name="T3" fmla="*/ 48 h 80"/>
                <a:gd name="T4" fmla="*/ 56 w 112"/>
                <a:gd name="T5" fmla="*/ 19 h 80"/>
                <a:gd name="T6" fmla="*/ 92 w 112"/>
                <a:gd name="T7" fmla="*/ 48 h 80"/>
                <a:gd name="T8" fmla="*/ 92 w 112"/>
                <a:gd name="T9" fmla="*/ 80 h 80"/>
                <a:gd name="T10" fmla="*/ 112 w 112"/>
                <a:gd name="T11" fmla="*/ 80 h 80"/>
                <a:gd name="T12" fmla="*/ 112 w 112"/>
                <a:gd name="T13" fmla="*/ 56 h 80"/>
                <a:gd name="T14" fmla="*/ 56 w 112"/>
                <a:gd name="T15" fmla="*/ 0 h 80"/>
                <a:gd name="T16" fmla="*/ 0 w 112"/>
                <a:gd name="T17" fmla="*/ 56 h 80"/>
                <a:gd name="T18" fmla="*/ 0 w 112"/>
                <a:gd name="T19" fmla="*/ 80 h 80"/>
                <a:gd name="T20" fmla="*/ 20 w 112"/>
                <a:gd name="T2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80">
                  <a:moveTo>
                    <a:pt x="20" y="80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34"/>
                    <a:pt x="38" y="19"/>
                    <a:pt x="56" y="19"/>
                  </a:cubicBezTo>
                  <a:cubicBezTo>
                    <a:pt x="74" y="19"/>
                    <a:pt x="92" y="34"/>
                    <a:pt x="92" y="48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Freeform 38"/>
            <p:cNvSpPr>
              <a:spLocks noEditPoints="1"/>
            </p:cNvSpPr>
            <p:nvPr/>
          </p:nvSpPr>
          <p:spPr bwMode="auto">
            <a:xfrm>
              <a:off x="8193088" y="5308600"/>
              <a:ext cx="539750" cy="390525"/>
            </a:xfrm>
            <a:custGeom>
              <a:avLst/>
              <a:gdLst>
                <a:gd name="T0" fmla="*/ 128 w 144"/>
                <a:gd name="T1" fmla="*/ 0 h 104"/>
                <a:gd name="T2" fmla="*/ 16 w 144"/>
                <a:gd name="T3" fmla="*/ 0 h 104"/>
                <a:gd name="T4" fmla="*/ 0 w 144"/>
                <a:gd name="T5" fmla="*/ 16 h 104"/>
                <a:gd name="T6" fmla="*/ 0 w 144"/>
                <a:gd name="T7" fmla="*/ 88 h 104"/>
                <a:gd name="T8" fmla="*/ 16 w 144"/>
                <a:gd name="T9" fmla="*/ 104 h 104"/>
                <a:gd name="T10" fmla="*/ 128 w 144"/>
                <a:gd name="T11" fmla="*/ 104 h 104"/>
                <a:gd name="T12" fmla="*/ 144 w 144"/>
                <a:gd name="T13" fmla="*/ 88 h 104"/>
                <a:gd name="T14" fmla="*/ 144 w 144"/>
                <a:gd name="T15" fmla="*/ 16 h 104"/>
                <a:gd name="T16" fmla="*/ 128 w 144"/>
                <a:gd name="T17" fmla="*/ 0 h 104"/>
                <a:gd name="T18" fmla="*/ 84 w 144"/>
                <a:gd name="T19" fmla="*/ 80 h 104"/>
                <a:gd name="T20" fmla="*/ 60 w 144"/>
                <a:gd name="T21" fmla="*/ 80 h 104"/>
                <a:gd name="T22" fmla="*/ 64 w 144"/>
                <a:gd name="T23" fmla="*/ 55 h 104"/>
                <a:gd name="T24" fmla="*/ 55 w 144"/>
                <a:gd name="T25" fmla="*/ 40 h 104"/>
                <a:gd name="T26" fmla="*/ 72 w 144"/>
                <a:gd name="T27" fmla="*/ 23 h 104"/>
                <a:gd name="T28" fmla="*/ 89 w 144"/>
                <a:gd name="T29" fmla="*/ 40 h 104"/>
                <a:gd name="T30" fmla="*/ 80 w 144"/>
                <a:gd name="T31" fmla="*/ 55 h 104"/>
                <a:gd name="T32" fmla="*/ 84 w 144"/>
                <a:gd name="T33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104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7" y="104"/>
                    <a:pt x="16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37" y="104"/>
                    <a:pt x="144" y="97"/>
                    <a:pt x="144" y="8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84" y="80"/>
                  </a:moveTo>
                  <a:cubicBezTo>
                    <a:pt x="60" y="80"/>
                    <a:pt x="60" y="80"/>
                    <a:pt x="60" y="80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9" y="52"/>
                    <a:pt x="55" y="46"/>
                    <a:pt x="55" y="40"/>
                  </a:cubicBezTo>
                  <a:cubicBezTo>
                    <a:pt x="55" y="31"/>
                    <a:pt x="63" y="23"/>
                    <a:pt x="72" y="23"/>
                  </a:cubicBezTo>
                  <a:cubicBezTo>
                    <a:pt x="81" y="23"/>
                    <a:pt x="89" y="31"/>
                    <a:pt x="89" y="40"/>
                  </a:cubicBezTo>
                  <a:cubicBezTo>
                    <a:pt x="89" y="46"/>
                    <a:pt x="85" y="52"/>
                    <a:pt x="80" y="55"/>
                  </a:cubicBezTo>
                  <a:lnTo>
                    <a:pt x="8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7" name="Freeform 21"/>
          <p:cNvSpPr>
            <a:spLocks noEditPoints="1"/>
          </p:cNvSpPr>
          <p:nvPr/>
        </p:nvSpPr>
        <p:spPr bwMode="auto">
          <a:xfrm>
            <a:off x="5501633" y="4246124"/>
            <a:ext cx="495282" cy="495280"/>
          </a:xfrm>
          <a:custGeom>
            <a:avLst/>
            <a:gdLst>
              <a:gd name="T0" fmla="*/ 192 w 192"/>
              <a:gd name="T1" fmla="*/ 40 h 192"/>
              <a:gd name="T2" fmla="*/ 192 w 192"/>
              <a:gd name="T3" fmla="*/ 0 h 192"/>
              <a:gd name="T4" fmla="*/ 152 w 192"/>
              <a:gd name="T5" fmla="*/ 0 h 192"/>
              <a:gd name="T6" fmla="*/ 166 w 192"/>
              <a:gd name="T7" fmla="*/ 14 h 192"/>
              <a:gd name="T8" fmla="*/ 147 w 192"/>
              <a:gd name="T9" fmla="*/ 34 h 192"/>
              <a:gd name="T10" fmla="*/ 96 w 192"/>
              <a:gd name="T11" fmla="*/ 16 h 192"/>
              <a:gd name="T12" fmla="*/ 45 w 192"/>
              <a:gd name="T13" fmla="*/ 34 h 192"/>
              <a:gd name="T14" fmla="*/ 26 w 192"/>
              <a:gd name="T15" fmla="*/ 14 h 192"/>
              <a:gd name="T16" fmla="*/ 40 w 192"/>
              <a:gd name="T17" fmla="*/ 0 h 192"/>
              <a:gd name="T18" fmla="*/ 0 w 192"/>
              <a:gd name="T19" fmla="*/ 0 h 192"/>
              <a:gd name="T20" fmla="*/ 0 w 192"/>
              <a:gd name="T21" fmla="*/ 40 h 192"/>
              <a:gd name="T22" fmla="*/ 14 w 192"/>
              <a:gd name="T23" fmla="*/ 26 h 192"/>
              <a:gd name="T24" fmla="*/ 34 w 192"/>
              <a:gd name="T25" fmla="*/ 45 h 192"/>
              <a:gd name="T26" fmla="*/ 16 w 192"/>
              <a:gd name="T27" fmla="*/ 96 h 192"/>
              <a:gd name="T28" fmla="*/ 34 w 192"/>
              <a:gd name="T29" fmla="*/ 147 h 192"/>
              <a:gd name="T30" fmla="*/ 14 w 192"/>
              <a:gd name="T31" fmla="*/ 166 h 192"/>
              <a:gd name="T32" fmla="*/ 0 w 192"/>
              <a:gd name="T33" fmla="*/ 152 h 192"/>
              <a:gd name="T34" fmla="*/ 0 w 192"/>
              <a:gd name="T35" fmla="*/ 192 h 192"/>
              <a:gd name="T36" fmla="*/ 40 w 192"/>
              <a:gd name="T37" fmla="*/ 192 h 192"/>
              <a:gd name="T38" fmla="*/ 26 w 192"/>
              <a:gd name="T39" fmla="*/ 178 h 192"/>
              <a:gd name="T40" fmla="*/ 45 w 192"/>
              <a:gd name="T41" fmla="*/ 158 h 192"/>
              <a:gd name="T42" fmla="*/ 96 w 192"/>
              <a:gd name="T43" fmla="*/ 176 h 192"/>
              <a:gd name="T44" fmla="*/ 147 w 192"/>
              <a:gd name="T45" fmla="*/ 158 h 192"/>
              <a:gd name="T46" fmla="*/ 166 w 192"/>
              <a:gd name="T47" fmla="*/ 178 h 192"/>
              <a:gd name="T48" fmla="*/ 152 w 192"/>
              <a:gd name="T49" fmla="*/ 192 h 192"/>
              <a:gd name="T50" fmla="*/ 192 w 192"/>
              <a:gd name="T51" fmla="*/ 192 h 192"/>
              <a:gd name="T52" fmla="*/ 192 w 192"/>
              <a:gd name="T53" fmla="*/ 152 h 192"/>
              <a:gd name="T54" fmla="*/ 178 w 192"/>
              <a:gd name="T55" fmla="*/ 166 h 192"/>
              <a:gd name="T56" fmla="*/ 158 w 192"/>
              <a:gd name="T57" fmla="*/ 147 h 192"/>
              <a:gd name="T58" fmla="*/ 176 w 192"/>
              <a:gd name="T59" fmla="*/ 96 h 192"/>
              <a:gd name="T60" fmla="*/ 158 w 192"/>
              <a:gd name="T61" fmla="*/ 45 h 192"/>
              <a:gd name="T62" fmla="*/ 178 w 192"/>
              <a:gd name="T63" fmla="*/ 26 h 192"/>
              <a:gd name="T64" fmla="*/ 192 w 192"/>
              <a:gd name="T65" fmla="*/ 40 h 192"/>
              <a:gd name="T66" fmla="*/ 161 w 192"/>
              <a:gd name="T67" fmla="*/ 96 h 192"/>
              <a:gd name="T68" fmla="*/ 96 w 192"/>
              <a:gd name="T69" fmla="*/ 161 h 192"/>
              <a:gd name="T70" fmla="*/ 31 w 192"/>
              <a:gd name="T71" fmla="*/ 96 h 192"/>
              <a:gd name="T72" fmla="*/ 96 w 192"/>
              <a:gd name="T73" fmla="*/ 31 h 192"/>
              <a:gd name="T74" fmla="*/ 161 w 192"/>
              <a:gd name="T7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2" h="192">
                <a:moveTo>
                  <a:pt x="192" y="40"/>
                </a:moveTo>
                <a:cubicBezTo>
                  <a:pt x="192" y="0"/>
                  <a:pt x="192" y="0"/>
                  <a:pt x="19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6" y="14"/>
                  <a:pt x="166" y="14"/>
                  <a:pt x="166" y="1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33" y="23"/>
                  <a:pt x="115" y="16"/>
                  <a:pt x="96" y="16"/>
                </a:cubicBezTo>
                <a:cubicBezTo>
                  <a:pt x="77" y="16"/>
                  <a:pt x="59" y="23"/>
                  <a:pt x="45" y="34"/>
                </a:cubicBezTo>
                <a:cubicBezTo>
                  <a:pt x="26" y="14"/>
                  <a:pt x="26" y="14"/>
                  <a:pt x="26" y="14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14" y="26"/>
                  <a:pt x="14" y="26"/>
                  <a:pt x="14" y="26"/>
                </a:cubicBezTo>
                <a:cubicBezTo>
                  <a:pt x="34" y="45"/>
                  <a:pt x="34" y="45"/>
                  <a:pt x="34" y="45"/>
                </a:cubicBezTo>
                <a:cubicBezTo>
                  <a:pt x="23" y="59"/>
                  <a:pt x="16" y="77"/>
                  <a:pt x="16" y="96"/>
                </a:cubicBezTo>
                <a:cubicBezTo>
                  <a:pt x="16" y="115"/>
                  <a:pt x="23" y="133"/>
                  <a:pt x="34" y="147"/>
                </a:cubicBezTo>
                <a:cubicBezTo>
                  <a:pt x="14" y="166"/>
                  <a:pt x="14" y="166"/>
                  <a:pt x="14" y="16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92"/>
                  <a:pt x="0" y="192"/>
                  <a:pt x="0" y="192"/>
                </a:cubicBezTo>
                <a:cubicBezTo>
                  <a:pt x="40" y="192"/>
                  <a:pt x="40" y="192"/>
                  <a:pt x="40" y="192"/>
                </a:cubicBezTo>
                <a:cubicBezTo>
                  <a:pt x="26" y="178"/>
                  <a:pt x="26" y="178"/>
                  <a:pt x="26" y="178"/>
                </a:cubicBezTo>
                <a:cubicBezTo>
                  <a:pt x="45" y="158"/>
                  <a:pt x="45" y="158"/>
                  <a:pt x="45" y="158"/>
                </a:cubicBezTo>
                <a:cubicBezTo>
                  <a:pt x="59" y="169"/>
                  <a:pt x="77" y="176"/>
                  <a:pt x="96" y="176"/>
                </a:cubicBezTo>
                <a:cubicBezTo>
                  <a:pt x="115" y="176"/>
                  <a:pt x="133" y="169"/>
                  <a:pt x="147" y="158"/>
                </a:cubicBezTo>
                <a:cubicBezTo>
                  <a:pt x="166" y="178"/>
                  <a:pt x="166" y="178"/>
                  <a:pt x="166" y="178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92" y="152"/>
                  <a:pt x="192" y="152"/>
                  <a:pt x="192" y="152"/>
                </a:cubicBezTo>
                <a:cubicBezTo>
                  <a:pt x="178" y="166"/>
                  <a:pt x="178" y="166"/>
                  <a:pt x="178" y="166"/>
                </a:cubicBezTo>
                <a:cubicBezTo>
                  <a:pt x="158" y="147"/>
                  <a:pt x="158" y="147"/>
                  <a:pt x="158" y="147"/>
                </a:cubicBezTo>
                <a:cubicBezTo>
                  <a:pt x="169" y="133"/>
                  <a:pt x="176" y="115"/>
                  <a:pt x="176" y="96"/>
                </a:cubicBezTo>
                <a:cubicBezTo>
                  <a:pt x="176" y="77"/>
                  <a:pt x="169" y="59"/>
                  <a:pt x="158" y="45"/>
                </a:cubicBezTo>
                <a:cubicBezTo>
                  <a:pt x="178" y="26"/>
                  <a:pt x="178" y="26"/>
                  <a:pt x="178" y="26"/>
                </a:cubicBezTo>
                <a:lnTo>
                  <a:pt x="192" y="40"/>
                </a:lnTo>
                <a:close/>
                <a:moveTo>
                  <a:pt x="161" y="96"/>
                </a:moveTo>
                <a:cubicBezTo>
                  <a:pt x="161" y="132"/>
                  <a:pt x="132" y="161"/>
                  <a:pt x="96" y="161"/>
                </a:cubicBezTo>
                <a:cubicBezTo>
                  <a:pt x="60" y="161"/>
                  <a:pt x="31" y="132"/>
                  <a:pt x="31" y="96"/>
                </a:cubicBezTo>
                <a:cubicBezTo>
                  <a:pt x="31" y="60"/>
                  <a:pt x="60" y="31"/>
                  <a:pt x="96" y="31"/>
                </a:cubicBezTo>
                <a:cubicBezTo>
                  <a:pt x="132" y="31"/>
                  <a:pt x="161" y="60"/>
                  <a:pt x="161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99" name="Group 3098"/>
          <p:cNvGrpSpPr/>
          <p:nvPr/>
        </p:nvGrpSpPr>
        <p:grpSpPr>
          <a:xfrm>
            <a:off x="1816173" y="4215866"/>
            <a:ext cx="576088" cy="555796"/>
            <a:chOff x="1834916" y="4224490"/>
            <a:chExt cx="576088" cy="555796"/>
          </a:xfrm>
        </p:grpSpPr>
        <p:grpSp>
          <p:nvGrpSpPr>
            <p:cNvPr id="3096" name="Group 3095"/>
            <p:cNvGrpSpPr/>
            <p:nvPr/>
          </p:nvGrpSpPr>
          <p:grpSpPr>
            <a:xfrm>
              <a:off x="2012989" y="4224490"/>
              <a:ext cx="373599" cy="248421"/>
              <a:chOff x="1786563" y="4242453"/>
              <a:chExt cx="219510" cy="145961"/>
            </a:xfrm>
          </p:grpSpPr>
          <p:sp>
            <p:nvSpPr>
              <p:cNvPr id="3082" name="Rectangle 26"/>
              <p:cNvSpPr>
                <a:spLocks noChangeArrowheads="1"/>
              </p:cNvSpPr>
              <p:nvPr/>
            </p:nvSpPr>
            <p:spPr bwMode="auto">
              <a:xfrm>
                <a:off x="1829403" y="4256860"/>
                <a:ext cx="132692" cy="822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3" name="Freeform 27"/>
              <p:cNvSpPr>
                <a:spLocks noEditPoints="1"/>
              </p:cNvSpPr>
              <p:nvPr/>
            </p:nvSpPr>
            <p:spPr bwMode="auto">
              <a:xfrm>
                <a:off x="1786563" y="4242453"/>
                <a:ext cx="219510" cy="145961"/>
              </a:xfrm>
              <a:custGeom>
                <a:avLst/>
                <a:gdLst>
                  <a:gd name="T0" fmla="*/ 240 w 245"/>
                  <a:gd name="T1" fmla="*/ 144 h 163"/>
                  <a:gd name="T2" fmla="*/ 213 w 245"/>
                  <a:gd name="T3" fmla="*/ 116 h 163"/>
                  <a:gd name="T4" fmla="*/ 213 w 245"/>
                  <a:gd name="T5" fmla="*/ 5 h 163"/>
                  <a:gd name="T6" fmla="*/ 208 w 245"/>
                  <a:gd name="T7" fmla="*/ 0 h 163"/>
                  <a:gd name="T8" fmla="*/ 37 w 245"/>
                  <a:gd name="T9" fmla="*/ 0 h 163"/>
                  <a:gd name="T10" fmla="*/ 32 w 245"/>
                  <a:gd name="T11" fmla="*/ 5 h 163"/>
                  <a:gd name="T12" fmla="*/ 32 w 245"/>
                  <a:gd name="T13" fmla="*/ 116 h 163"/>
                  <a:gd name="T14" fmla="*/ 4 w 245"/>
                  <a:gd name="T15" fmla="*/ 144 h 163"/>
                  <a:gd name="T16" fmla="*/ 0 w 245"/>
                  <a:gd name="T17" fmla="*/ 154 h 163"/>
                  <a:gd name="T18" fmla="*/ 0 w 245"/>
                  <a:gd name="T19" fmla="*/ 158 h 163"/>
                  <a:gd name="T20" fmla="*/ 7 w 245"/>
                  <a:gd name="T21" fmla="*/ 162 h 163"/>
                  <a:gd name="T22" fmla="*/ 123 w 245"/>
                  <a:gd name="T23" fmla="*/ 162 h 163"/>
                  <a:gd name="T24" fmla="*/ 238 w 245"/>
                  <a:gd name="T25" fmla="*/ 162 h 163"/>
                  <a:gd name="T26" fmla="*/ 244 w 245"/>
                  <a:gd name="T27" fmla="*/ 158 h 163"/>
                  <a:gd name="T28" fmla="*/ 244 w 245"/>
                  <a:gd name="T29" fmla="*/ 154 h 163"/>
                  <a:gd name="T30" fmla="*/ 240 w 245"/>
                  <a:gd name="T31" fmla="*/ 144 h 163"/>
                  <a:gd name="T32" fmla="*/ 48 w 245"/>
                  <a:gd name="T33" fmla="*/ 16 h 163"/>
                  <a:gd name="T34" fmla="*/ 196 w 245"/>
                  <a:gd name="T35" fmla="*/ 16 h 163"/>
                  <a:gd name="T36" fmla="*/ 196 w 245"/>
                  <a:gd name="T37" fmla="*/ 108 h 163"/>
                  <a:gd name="T38" fmla="*/ 48 w 245"/>
                  <a:gd name="T39" fmla="*/ 108 h 163"/>
                  <a:gd name="T40" fmla="*/ 48 w 245"/>
                  <a:gd name="T41" fmla="*/ 16 h 163"/>
                  <a:gd name="T42" fmla="*/ 127 w 245"/>
                  <a:gd name="T43" fmla="*/ 146 h 163"/>
                  <a:gd name="T44" fmla="*/ 118 w 245"/>
                  <a:gd name="T45" fmla="*/ 146 h 163"/>
                  <a:gd name="T46" fmla="*/ 99 w 245"/>
                  <a:gd name="T47" fmla="*/ 146 h 163"/>
                  <a:gd name="T48" fmla="*/ 105 w 245"/>
                  <a:gd name="T49" fmla="*/ 135 h 163"/>
                  <a:gd name="T50" fmla="*/ 118 w 245"/>
                  <a:gd name="T51" fmla="*/ 135 h 163"/>
                  <a:gd name="T52" fmla="*/ 127 w 245"/>
                  <a:gd name="T53" fmla="*/ 135 h 163"/>
                  <a:gd name="T54" fmla="*/ 139 w 245"/>
                  <a:gd name="T55" fmla="*/ 135 h 163"/>
                  <a:gd name="T56" fmla="*/ 145 w 245"/>
                  <a:gd name="T57" fmla="*/ 146 h 163"/>
                  <a:gd name="T58" fmla="*/ 127 w 245"/>
                  <a:gd name="T59" fmla="*/ 14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5" h="163">
                    <a:moveTo>
                      <a:pt x="240" y="144"/>
                    </a:moveTo>
                    <a:cubicBezTo>
                      <a:pt x="235" y="139"/>
                      <a:pt x="215" y="118"/>
                      <a:pt x="213" y="116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2"/>
                      <a:pt x="210" y="0"/>
                      <a:pt x="20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0"/>
                      <a:pt x="32" y="2"/>
                      <a:pt x="32" y="5"/>
                    </a:cubicBezTo>
                    <a:cubicBezTo>
                      <a:pt x="32" y="116"/>
                      <a:pt x="32" y="116"/>
                      <a:pt x="32" y="116"/>
                    </a:cubicBezTo>
                    <a:cubicBezTo>
                      <a:pt x="30" y="118"/>
                      <a:pt x="9" y="139"/>
                      <a:pt x="4" y="144"/>
                    </a:cubicBezTo>
                    <a:cubicBezTo>
                      <a:pt x="0" y="149"/>
                      <a:pt x="0" y="150"/>
                      <a:pt x="0" y="154"/>
                    </a:cubicBezTo>
                    <a:cubicBezTo>
                      <a:pt x="0" y="156"/>
                      <a:pt x="0" y="156"/>
                      <a:pt x="0" y="158"/>
                    </a:cubicBezTo>
                    <a:cubicBezTo>
                      <a:pt x="0" y="163"/>
                      <a:pt x="7" y="162"/>
                      <a:pt x="7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238" y="162"/>
                      <a:pt x="238" y="162"/>
                      <a:pt x="238" y="162"/>
                    </a:cubicBezTo>
                    <a:cubicBezTo>
                      <a:pt x="238" y="162"/>
                      <a:pt x="244" y="163"/>
                      <a:pt x="244" y="158"/>
                    </a:cubicBezTo>
                    <a:cubicBezTo>
                      <a:pt x="244" y="156"/>
                      <a:pt x="244" y="156"/>
                      <a:pt x="244" y="154"/>
                    </a:cubicBezTo>
                    <a:cubicBezTo>
                      <a:pt x="244" y="150"/>
                      <a:pt x="245" y="149"/>
                      <a:pt x="240" y="144"/>
                    </a:cubicBezTo>
                    <a:close/>
                    <a:moveTo>
                      <a:pt x="48" y="16"/>
                    </a:moveTo>
                    <a:cubicBezTo>
                      <a:pt x="196" y="16"/>
                      <a:pt x="196" y="16"/>
                      <a:pt x="196" y="16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48" y="108"/>
                      <a:pt x="48" y="108"/>
                      <a:pt x="48" y="108"/>
                    </a:cubicBezTo>
                    <a:lnTo>
                      <a:pt x="48" y="16"/>
                    </a:lnTo>
                    <a:close/>
                    <a:moveTo>
                      <a:pt x="127" y="146"/>
                    </a:moveTo>
                    <a:cubicBezTo>
                      <a:pt x="118" y="146"/>
                      <a:pt x="118" y="146"/>
                      <a:pt x="118" y="146"/>
                    </a:cubicBezTo>
                    <a:cubicBezTo>
                      <a:pt x="99" y="146"/>
                      <a:pt x="99" y="146"/>
                      <a:pt x="99" y="146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27" y="135"/>
                      <a:pt x="127" y="135"/>
                      <a:pt x="127" y="135"/>
                    </a:cubicBezTo>
                    <a:cubicBezTo>
                      <a:pt x="139" y="135"/>
                      <a:pt x="139" y="135"/>
                      <a:pt x="139" y="135"/>
                    </a:cubicBezTo>
                    <a:cubicBezTo>
                      <a:pt x="145" y="146"/>
                      <a:pt x="145" y="146"/>
                      <a:pt x="145" y="146"/>
                    </a:cubicBezTo>
                    <a:lnTo>
                      <a:pt x="127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4" name="Freeform 28"/>
              <p:cNvSpPr>
                <a:spLocks/>
              </p:cNvSpPr>
              <p:nvPr/>
            </p:nvSpPr>
            <p:spPr bwMode="auto">
              <a:xfrm>
                <a:off x="1875277" y="4363392"/>
                <a:ext cx="40945" cy="9857"/>
              </a:xfrm>
              <a:custGeom>
                <a:avLst/>
                <a:gdLst>
                  <a:gd name="T0" fmla="*/ 66 w 108"/>
                  <a:gd name="T1" fmla="*/ 0 h 26"/>
                  <a:gd name="T2" fmla="*/ 45 w 108"/>
                  <a:gd name="T3" fmla="*/ 0 h 26"/>
                  <a:gd name="T4" fmla="*/ 14 w 108"/>
                  <a:gd name="T5" fmla="*/ 0 h 26"/>
                  <a:gd name="T6" fmla="*/ 0 w 108"/>
                  <a:gd name="T7" fmla="*/ 26 h 26"/>
                  <a:gd name="T8" fmla="*/ 45 w 108"/>
                  <a:gd name="T9" fmla="*/ 26 h 26"/>
                  <a:gd name="T10" fmla="*/ 66 w 108"/>
                  <a:gd name="T11" fmla="*/ 26 h 26"/>
                  <a:gd name="T12" fmla="*/ 108 w 108"/>
                  <a:gd name="T13" fmla="*/ 26 h 26"/>
                  <a:gd name="T14" fmla="*/ 94 w 108"/>
                  <a:gd name="T15" fmla="*/ 0 h 26"/>
                  <a:gd name="T16" fmla="*/ 66 w 10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6">
                    <a:moveTo>
                      <a:pt x="66" y="0"/>
                    </a:moveTo>
                    <a:lnTo>
                      <a:pt x="45" y="0"/>
                    </a:lnTo>
                    <a:lnTo>
                      <a:pt x="14" y="0"/>
                    </a:lnTo>
                    <a:lnTo>
                      <a:pt x="0" y="26"/>
                    </a:lnTo>
                    <a:lnTo>
                      <a:pt x="45" y="26"/>
                    </a:lnTo>
                    <a:lnTo>
                      <a:pt x="66" y="26"/>
                    </a:lnTo>
                    <a:lnTo>
                      <a:pt x="108" y="26"/>
                    </a:lnTo>
                    <a:lnTo>
                      <a:pt x="94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7" name="Group 3096"/>
            <p:cNvGrpSpPr/>
            <p:nvPr/>
          </p:nvGrpSpPr>
          <p:grpSpPr>
            <a:xfrm>
              <a:off x="1865889" y="4531865"/>
              <a:ext cx="372954" cy="248421"/>
              <a:chOff x="2223687" y="4483573"/>
              <a:chExt cx="219131" cy="145961"/>
            </a:xfrm>
          </p:grpSpPr>
          <p:sp>
            <p:nvSpPr>
              <p:cNvPr id="3085" name="Rectangle 29"/>
              <p:cNvSpPr>
                <a:spLocks noChangeArrowheads="1"/>
              </p:cNvSpPr>
              <p:nvPr/>
            </p:nvSpPr>
            <p:spPr bwMode="auto">
              <a:xfrm>
                <a:off x="2266528" y="4497601"/>
                <a:ext cx="132692" cy="826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6" name="Freeform 30"/>
              <p:cNvSpPr>
                <a:spLocks noEditPoints="1"/>
              </p:cNvSpPr>
              <p:nvPr/>
            </p:nvSpPr>
            <p:spPr bwMode="auto">
              <a:xfrm>
                <a:off x="2223687" y="4483573"/>
                <a:ext cx="219131" cy="145961"/>
              </a:xfrm>
              <a:custGeom>
                <a:avLst/>
                <a:gdLst>
                  <a:gd name="T0" fmla="*/ 240 w 245"/>
                  <a:gd name="T1" fmla="*/ 144 h 163"/>
                  <a:gd name="T2" fmla="*/ 213 w 245"/>
                  <a:gd name="T3" fmla="*/ 116 h 163"/>
                  <a:gd name="T4" fmla="*/ 213 w 245"/>
                  <a:gd name="T5" fmla="*/ 5 h 163"/>
                  <a:gd name="T6" fmla="*/ 208 w 245"/>
                  <a:gd name="T7" fmla="*/ 0 h 163"/>
                  <a:gd name="T8" fmla="*/ 37 w 245"/>
                  <a:gd name="T9" fmla="*/ 0 h 163"/>
                  <a:gd name="T10" fmla="*/ 32 w 245"/>
                  <a:gd name="T11" fmla="*/ 5 h 163"/>
                  <a:gd name="T12" fmla="*/ 32 w 245"/>
                  <a:gd name="T13" fmla="*/ 116 h 163"/>
                  <a:gd name="T14" fmla="*/ 4 w 245"/>
                  <a:gd name="T15" fmla="*/ 144 h 163"/>
                  <a:gd name="T16" fmla="*/ 0 w 245"/>
                  <a:gd name="T17" fmla="*/ 154 h 163"/>
                  <a:gd name="T18" fmla="*/ 0 w 245"/>
                  <a:gd name="T19" fmla="*/ 158 h 163"/>
                  <a:gd name="T20" fmla="*/ 7 w 245"/>
                  <a:gd name="T21" fmla="*/ 162 h 163"/>
                  <a:gd name="T22" fmla="*/ 123 w 245"/>
                  <a:gd name="T23" fmla="*/ 162 h 163"/>
                  <a:gd name="T24" fmla="*/ 238 w 245"/>
                  <a:gd name="T25" fmla="*/ 162 h 163"/>
                  <a:gd name="T26" fmla="*/ 244 w 245"/>
                  <a:gd name="T27" fmla="*/ 158 h 163"/>
                  <a:gd name="T28" fmla="*/ 244 w 245"/>
                  <a:gd name="T29" fmla="*/ 154 h 163"/>
                  <a:gd name="T30" fmla="*/ 240 w 245"/>
                  <a:gd name="T31" fmla="*/ 144 h 163"/>
                  <a:gd name="T32" fmla="*/ 48 w 245"/>
                  <a:gd name="T33" fmla="*/ 16 h 163"/>
                  <a:gd name="T34" fmla="*/ 196 w 245"/>
                  <a:gd name="T35" fmla="*/ 16 h 163"/>
                  <a:gd name="T36" fmla="*/ 196 w 245"/>
                  <a:gd name="T37" fmla="*/ 108 h 163"/>
                  <a:gd name="T38" fmla="*/ 48 w 245"/>
                  <a:gd name="T39" fmla="*/ 108 h 163"/>
                  <a:gd name="T40" fmla="*/ 48 w 245"/>
                  <a:gd name="T41" fmla="*/ 16 h 163"/>
                  <a:gd name="T42" fmla="*/ 127 w 245"/>
                  <a:gd name="T43" fmla="*/ 146 h 163"/>
                  <a:gd name="T44" fmla="*/ 118 w 245"/>
                  <a:gd name="T45" fmla="*/ 146 h 163"/>
                  <a:gd name="T46" fmla="*/ 99 w 245"/>
                  <a:gd name="T47" fmla="*/ 146 h 163"/>
                  <a:gd name="T48" fmla="*/ 105 w 245"/>
                  <a:gd name="T49" fmla="*/ 135 h 163"/>
                  <a:gd name="T50" fmla="*/ 118 w 245"/>
                  <a:gd name="T51" fmla="*/ 135 h 163"/>
                  <a:gd name="T52" fmla="*/ 127 w 245"/>
                  <a:gd name="T53" fmla="*/ 135 h 163"/>
                  <a:gd name="T54" fmla="*/ 139 w 245"/>
                  <a:gd name="T55" fmla="*/ 135 h 163"/>
                  <a:gd name="T56" fmla="*/ 145 w 245"/>
                  <a:gd name="T57" fmla="*/ 146 h 163"/>
                  <a:gd name="T58" fmla="*/ 127 w 245"/>
                  <a:gd name="T59" fmla="*/ 14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5" h="163">
                    <a:moveTo>
                      <a:pt x="240" y="144"/>
                    </a:moveTo>
                    <a:cubicBezTo>
                      <a:pt x="235" y="139"/>
                      <a:pt x="215" y="118"/>
                      <a:pt x="213" y="116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2"/>
                      <a:pt x="210" y="0"/>
                      <a:pt x="20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0"/>
                      <a:pt x="32" y="2"/>
                      <a:pt x="32" y="5"/>
                    </a:cubicBezTo>
                    <a:cubicBezTo>
                      <a:pt x="32" y="116"/>
                      <a:pt x="32" y="116"/>
                      <a:pt x="32" y="116"/>
                    </a:cubicBezTo>
                    <a:cubicBezTo>
                      <a:pt x="30" y="118"/>
                      <a:pt x="9" y="139"/>
                      <a:pt x="4" y="144"/>
                    </a:cubicBezTo>
                    <a:cubicBezTo>
                      <a:pt x="0" y="149"/>
                      <a:pt x="0" y="150"/>
                      <a:pt x="0" y="154"/>
                    </a:cubicBezTo>
                    <a:cubicBezTo>
                      <a:pt x="0" y="156"/>
                      <a:pt x="0" y="156"/>
                      <a:pt x="0" y="158"/>
                    </a:cubicBezTo>
                    <a:cubicBezTo>
                      <a:pt x="0" y="163"/>
                      <a:pt x="7" y="162"/>
                      <a:pt x="7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238" y="162"/>
                      <a:pt x="238" y="162"/>
                      <a:pt x="238" y="162"/>
                    </a:cubicBezTo>
                    <a:cubicBezTo>
                      <a:pt x="238" y="162"/>
                      <a:pt x="244" y="163"/>
                      <a:pt x="244" y="158"/>
                    </a:cubicBezTo>
                    <a:cubicBezTo>
                      <a:pt x="244" y="156"/>
                      <a:pt x="244" y="156"/>
                      <a:pt x="244" y="154"/>
                    </a:cubicBezTo>
                    <a:cubicBezTo>
                      <a:pt x="244" y="150"/>
                      <a:pt x="245" y="149"/>
                      <a:pt x="240" y="144"/>
                    </a:cubicBezTo>
                    <a:close/>
                    <a:moveTo>
                      <a:pt x="48" y="16"/>
                    </a:moveTo>
                    <a:cubicBezTo>
                      <a:pt x="196" y="16"/>
                      <a:pt x="196" y="16"/>
                      <a:pt x="196" y="16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48" y="108"/>
                      <a:pt x="48" y="108"/>
                      <a:pt x="48" y="108"/>
                    </a:cubicBezTo>
                    <a:lnTo>
                      <a:pt x="48" y="16"/>
                    </a:lnTo>
                    <a:close/>
                    <a:moveTo>
                      <a:pt x="127" y="146"/>
                    </a:moveTo>
                    <a:cubicBezTo>
                      <a:pt x="118" y="146"/>
                      <a:pt x="118" y="146"/>
                      <a:pt x="118" y="146"/>
                    </a:cubicBezTo>
                    <a:cubicBezTo>
                      <a:pt x="99" y="146"/>
                      <a:pt x="99" y="146"/>
                      <a:pt x="99" y="146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27" y="135"/>
                      <a:pt x="127" y="135"/>
                      <a:pt x="127" y="135"/>
                    </a:cubicBezTo>
                    <a:cubicBezTo>
                      <a:pt x="139" y="135"/>
                      <a:pt x="139" y="135"/>
                      <a:pt x="139" y="135"/>
                    </a:cubicBezTo>
                    <a:cubicBezTo>
                      <a:pt x="145" y="146"/>
                      <a:pt x="145" y="146"/>
                      <a:pt x="145" y="146"/>
                    </a:cubicBezTo>
                    <a:lnTo>
                      <a:pt x="127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7" name="Freeform 31"/>
              <p:cNvSpPr>
                <a:spLocks/>
              </p:cNvSpPr>
              <p:nvPr/>
            </p:nvSpPr>
            <p:spPr bwMode="auto">
              <a:xfrm>
                <a:off x="2312022" y="4604513"/>
                <a:ext cx="41324" cy="9478"/>
              </a:xfrm>
              <a:custGeom>
                <a:avLst/>
                <a:gdLst>
                  <a:gd name="T0" fmla="*/ 67 w 109"/>
                  <a:gd name="T1" fmla="*/ 0 h 25"/>
                  <a:gd name="T2" fmla="*/ 45 w 109"/>
                  <a:gd name="T3" fmla="*/ 0 h 25"/>
                  <a:gd name="T4" fmla="*/ 15 w 109"/>
                  <a:gd name="T5" fmla="*/ 0 h 25"/>
                  <a:gd name="T6" fmla="*/ 0 w 109"/>
                  <a:gd name="T7" fmla="*/ 25 h 25"/>
                  <a:gd name="T8" fmla="*/ 45 w 109"/>
                  <a:gd name="T9" fmla="*/ 25 h 25"/>
                  <a:gd name="T10" fmla="*/ 67 w 109"/>
                  <a:gd name="T11" fmla="*/ 25 h 25"/>
                  <a:gd name="T12" fmla="*/ 109 w 109"/>
                  <a:gd name="T13" fmla="*/ 25 h 25"/>
                  <a:gd name="T14" fmla="*/ 95 w 109"/>
                  <a:gd name="T15" fmla="*/ 0 h 25"/>
                  <a:gd name="T16" fmla="*/ 67 w 10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25">
                    <a:moveTo>
                      <a:pt x="67" y="0"/>
                    </a:moveTo>
                    <a:lnTo>
                      <a:pt x="45" y="0"/>
                    </a:lnTo>
                    <a:lnTo>
                      <a:pt x="15" y="0"/>
                    </a:lnTo>
                    <a:lnTo>
                      <a:pt x="0" y="25"/>
                    </a:lnTo>
                    <a:lnTo>
                      <a:pt x="45" y="25"/>
                    </a:lnTo>
                    <a:lnTo>
                      <a:pt x="67" y="25"/>
                    </a:lnTo>
                    <a:lnTo>
                      <a:pt x="109" y="25"/>
                    </a:lnTo>
                    <a:lnTo>
                      <a:pt x="95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88" name="Freeform 32"/>
            <p:cNvSpPr>
              <a:spLocks/>
            </p:cNvSpPr>
            <p:nvPr/>
          </p:nvSpPr>
          <p:spPr bwMode="auto">
            <a:xfrm rot="5573398">
              <a:off x="2243673" y="4556414"/>
              <a:ext cx="195344" cy="139318"/>
            </a:xfrm>
            <a:custGeom>
              <a:avLst/>
              <a:gdLst>
                <a:gd name="T0" fmla="*/ 363 w 385"/>
                <a:gd name="T1" fmla="*/ 213 h 275"/>
                <a:gd name="T2" fmla="*/ 353 w 385"/>
                <a:gd name="T3" fmla="*/ 183 h 275"/>
                <a:gd name="T4" fmla="*/ 0 w 385"/>
                <a:gd name="T5" fmla="*/ 39 h 275"/>
                <a:gd name="T6" fmla="*/ 7 w 385"/>
                <a:gd name="T7" fmla="*/ 63 h 275"/>
                <a:gd name="T8" fmla="*/ 331 w 385"/>
                <a:gd name="T9" fmla="*/ 192 h 275"/>
                <a:gd name="T10" fmla="*/ 338 w 385"/>
                <a:gd name="T11" fmla="*/ 214 h 275"/>
                <a:gd name="T12" fmla="*/ 323 w 385"/>
                <a:gd name="T13" fmla="*/ 215 h 275"/>
                <a:gd name="T14" fmla="*/ 358 w 385"/>
                <a:gd name="T15" fmla="*/ 275 h 275"/>
                <a:gd name="T16" fmla="*/ 385 w 385"/>
                <a:gd name="T17" fmla="*/ 212 h 275"/>
                <a:gd name="T18" fmla="*/ 363 w 385"/>
                <a:gd name="T19" fmla="*/ 21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275">
                  <a:moveTo>
                    <a:pt x="363" y="213"/>
                  </a:moveTo>
                  <a:cubicBezTo>
                    <a:pt x="360" y="203"/>
                    <a:pt x="357" y="193"/>
                    <a:pt x="353" y="183"/>
                  </a:cubicBezTo>
                  <a:cubicBezTo>
                    <a:pt x="304" y="64"/>
                    <a:pt x="146" y="0"/>
                    <a:pt x="0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141" y="26"/>
                    <a:pt x="286" y="84"/>
                    <a:pt x="331" y="192"/>
                  </a:cubicBezTo>
                  <a:cubicBezTo>
                    <a:pt x="334" y="199"/>
                    <a:pt x="336" y="207"/>
                    <a:pt x="338" y="214"/>
                  </a:cubicBezTo>
                  <a:cubicBezTo>
                    <a:pt x="323" y="215"/>
                    <a:pt x="323" y="215"/>
                    <a:pt x="323" y="215"/>
                  </a:cubicBezTo>
                  <a:cubicBezTo>
                    <a:pt x="358" y="275"/>
                    <a:pt x="358" y="275"/>
                    <a:pt x="358" y="275"/>
                  </a:cubicBezTo>
                  <a:cubicBezTo>
                    <a:pt x="385" y="212"/>
                    <a:pt x="385" y="212"/>
                    <a:pt x="385" y="212"/>
                  </a:cubicBezTo>
                  <a:lnTo>
                    <a:pt x="363" y="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" name="Freeform 33"/>
            <p:cNvSpPr>
              <a:spLocks/>
            </p:cNvSpPr>
            <p:nvPr/>
          </p:nvSpPr>
          <p:spPr bwMode="auto">
            <a:xfrm rot="5593695">
              <a:off x="1800356" y="4358075"/>
              <a:ext cx="195344" cy="126223"/>
            </a:xfrm>
            <a:custGeom>
              <a:avLst/>
              <a:gdLst>
                <a:gd name="T0" fmla="*/ 378 w 385"/>
                <a:gd name="T1" fmla="*/ 213 h 249"/>
                <a:gd name="T2" fmla="*/ 54 w 385"/>
                <a:gd name="T3" fmla="*/ 83 h 249"/>
                <a:gd name="T4" fmla="*/ 47 w 385"/>
                <a:gd name="T5" fmla="*/ 61 h 249"/>
                <a:gd name="T6" fmla="*/ 62 w 385"/>
                <a:gd name="T7" fmla="*/ 60 h 249"/>
                <a:gd name="T8" fmla="*/ 27 w 385"/>
                <a:gd name="T9" fmla="*/ 0 h 249"/>
                <a:gd name="T10" fmla="*/ 0 w 385"/>
                <a:gd name="T11" fmla="*/ 64 h 249"/>
                <a:gd name="T12" fmla="*/ 22 w 385"/>
                <a:gd name="T13" fmla="*/ 62 h 249"/>
                <a:gd name="T14" fmla="*/ 32 w 385"/>
                <a:gd name="T15" fmla="*/ 93 h 249"/>
                <a:gd name="T16" fmla="*/ 297 w 385"/>
                <a:gd name="T17" fmla="*/ 247 h 249"/>
                <a:gd name="T18" fmla="*/ 385 w 385"/>
                <a:gd name="T19" fmla="*/ 236 h 249"/>
                <a:gd name="T20" fmla="*/ 378 w 385"/>
                <a:gd name="T21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249">
                  <a:moveTo>
                    <a:pt x="378" y="213"/>
                  </a:moveTo>
                  <a:cubicBezTo>
                    <a:pt x="244" y="249"/>
                    <a:pt x="99" y="191"/>
                    <a:pt x="54" y="83"/>
                  </a:cubicBezTo>
                  <a:cubicBezTo>
                    <a:pt x="51" y="76"/>
                    <a:pt x="49" y="69"/>
                    <a:pt x="47" y="61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5" y="73"/>
                    <a:pt x="28" y="83"/>
                    <a:pt x="32" y="93"/>
                  </a:cubicBezTo>
                  <a:cubicBezTo>
                    <a:pt x="71" y="187"/>
                    <a:pt x="180" y="247"/>
                    <a:pt x="297" y="247"/>
                  </a:cubicBezTo>
                  <a:cubicBezTo>
                    <a:pt x="326" y="247"/>
                    <a:pt x="356" y="244"/>
                    <a:pt x="385" y="236"/>
                  </a:cubicBezTo>
                  <a:lnTo>
                    <a:pt x="378" y="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110" name="Group 3109"/>
          <p:cNvGrpSpPr/>
          <p:nvPr/>
        </p:nvGrpSpPr>
        <p:grpSpPr>
          <a:xfrm>
            <a:off x="6693722" y="4220884"/>
            <a:ext cx="557181" cy="545759"/>
            <a:chOff x="6693722" y="4195645"/>
            <a:chExt cx="557181" cy="545759"/>
          </a:xfrm>
        </p:grpSpPr>
        <p:sp>
          <p:nvSpPr>
            <p:cNvPr id="3104" name="Rectangle 38"/>
            <p:cNvSpPr>
              <a:spLocks noChangeArrowheads="1"/>
            </p:cNvSpPr>
            <p:nvPr/>
          </p:nvSpPr>
          <p:spPr bwMode="auto">
            <a:xfrm>
              <a:off x="6949454" y="4195645"/>
              <a:ext cx="45719" cy="545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Down Arrow 391"/>
            <p:cNvSpPr/>
            <p:nvPr/>
          </p:nvSpPr>
          <p:spPr>
            <a:xfrm rot="10800000">
              <a:off x="6693722" y="4303399"/>
              <a:ext cx="214281" cy="330249"/>
            </a:xfrm>
            <a:prstGeom prst="downArrow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3" name="Down Arrow 392"/>
            <p:cNvSpPr/>
            <p:nvPr/>
          </p:nvSpPr>
          <p:spPr>
            <a:xfrm rot="10800000">
              <a:off x="7036622" y="4303399"/>
              <a:ext cx="214281" cy="330249"/>
            </a:xfrm>
            <a:prstGeom prst="downArrow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22" name="Group 3121"/>
          <p:cNvGrpSpPr/>
          <p:nvPr/>
        </p:nvGrpSpPr>
        <p:grpSpPr>
          <a:xfrm>
            <a:off x="7853702" y="4261369"/>
            <a:ext cx="648915" cy="472610"/>
            <a:chOff x="7089775" y="1733550"/>
            <a:chExt cx="1390650" cy="1012825"/>
          </a:xfrm>
        </p:grpSpPr>
        <p:sp>
          <p:nvSpPr>
            <p:cNvPr id="3114" name="Freeform 45"/>
            <p:cNvSpPr>
              <a:spLocks/>
            </p:cNvSpPr>
            <p:nvPr/>
          </p:nvSpPr>
          <p:spPr bwMode="auto">
            <a:xfrm>
              <a:off x="7089775" y="1733550"/>
              <a:ext cx="1390650" cy="795338"/>
            </a:xfrm>
            <a:custGeom>
              <a:avLst/>
              <a:gdLst>
                <a:gd name="T0" fmla="*/ 74 w 371"/>
                <a:gd name="T1" fmla="*/ 212 h 212"/>
                <a:gd name="T2" fmla="*/ 0 w 371"/>
                <a:gd name="T3" fmla="*/ 138 h 212"/>
                <a:gd name="T4" fmla="*/ 71 w 371"/>
                <a:gd name="T5" fmla="*/ 64 h 212"/>
                <a:gd name="T6" fmla="*/ 144 w 371"/>
                <a:gd name="T7" fmla="*/ 0 h 212"/>
                <a:gd name="T8" fmla="*/ 204 w 371"/>
                <a:gd name="T9" fmla="*/ 32 h 212"/>
                <a:gd name="T10" fmla="*/ 239 w 371"/>
                <a:gd name="T11" fmla="*/ 24 h 212"/>
                <a:gd name="T12" fmla="*/ 313 w 371"/>
                <a:gd name="T13" fmla="*/ 97 h 212"/>
                <a:gd name="T14" fmla="*/ 313 w 371"/>
                <a:gd name="T15" fmla="*/ 101 h 212"/>
                <a:gd name="T16" fmla="*/ 315 w 371"/>
                <a:gd name="T17" fmla="*/ 101 h 212"/>
                <a:gd name="T18" fmla="*/ 371 w 371"/>
                <a:gd name="T19" fmla="*/ 156 h 212"/>
                <a:gd name="T20" fmla="*/ 315 w 371"/>
                <a:gd name="T21" fmla="*/ 212 h 212"/>
                <a:gd name="T22" fmla="*/ 315 w 371"/>
                <a:gd name="T23" fmla="*/ 212 h 212"/>
                <a:gd name="T24" fmla="*/ 74 w 371"/>
                <a:gd name="T2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1" h="212">
                  <a:moveTo>
                    <a:pt x="74" y="212"/>
                  </a:moveTo>
                  <a:cubicBezTo>
                    <a:pt x="33" y="212"/>
                    <a:pt x="0" y="179"/>
                    <a:pt x="0" y="138"/>
                  </a:cubicBezTo>
                  <a:cubicBezTo>
                    <a:pt x="0" y="98"/>
                    <a:pt x="31" y="66"/>
                    <a:pt x="71" y="64"/>
                  </a:cubicBezTo>
                  <a:cubicBezTo>
                    <a:pt x="76" y="28"/>
                    <a:pt x="106" y="0"/>
                    <a:pt x="144" y="0"/>
                  </a:cubicBezTo>
                  <a:cubicBezTo>
                    <a:pt x="169" y="0"/>
                    <a:pt x="191" y="13"/>
                    <a:pt x="204" y="32"/>
                  </a:cubicBezTo>
                  <a:cubicBezTo>
                    <a:pt x="215" y="27"/>
                    <a:pt x="226" y="24"/>
                    <a:pt x="239" y="24"/>
                  </a:cubicBezTo>
                  <a:cubicBezTo>
                    <a:pt x="280" y="24"/>
                    <a:pt x="313" y="57"/>
                    <a:pt x="313" y="97"/>
                  </a:cubicBezTo>
                  <a:cubicBezTo>
                    <a:pt x="313" y="99"/>
                    <a:pt x="313" y="100"/>
                    <a:pt x="313" y="101"/>
                  </a:cubicBezTo>
                  <a:cubicBezTo>
                    <a:pt x="313" y="101"/>
                    <a:pt x="314" y="101"/>
                    <a:pt x="315" y="101"/>
                  </a:cubicBezTo>
                  <a:cubicBezTo>
                    <a:pt x="346" y="101"/>
                    <a:pt x="371" y="126"/>
                    <a:pt x="371" y="156"/>
                  </a:cubicBezTo>
                  <a:cubicBezTo>
                    <a:pt x="371" y="187"/>
                    <a:pt x="346" y="212"/>
                    <a:pt x="315" y="212"/>
                  </a:cubicBezTo>
                  <a:cubicBezTo>
                    <a:pt x="315" y="212"/>
                    <a:pt x="315" y="212"/>
                    <a:pt x="315" y="212"/>
                  </a:cubicBezTo>
                  <a:lnTo>
                    <a:pt x="74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5" name="Freeform 46"/>
            <p:cNvSpPr>
              <a:spLocks/>
            </p:cNvSpPr>
            <p:nvPr/>
          </p:nvSpPr>
          <p:spPr bwMode="auto">
            <a:xfrm>
              <a:off x="7272338" y="2201863"/>
              <a:ext cx="476250" cy="333375"/>
            </a:xfrm>
            <a:custGeom>
              <a:avLst/>
              <a:gdLst>
                <a:gd name="T0" fmla="*/ 127 w 127"/>
                <a:gd name="T1" fmla="*/ 13 h 89"/>
                <a:gd name="T2" fmla="*/ 114 w 127"/>
                <a:gd name="T3" fmla="*/ 0 h 89"/>
                <a:gd name="T4" fmla="*/ 12 w 127"/>
                <a:gd name="T5" fmla="*/ 0 h 89"/>
                <a:gd name="T6" fmla="*/ 0 w 127"/>
                <a:gd name="T7" fmla="*/ 13 h 89"/>
                <a:gd name="T8" fmla="*/ 0 w 127"/>
                <a:gd name="T9" fmla="*/ 89 h 89"/>
                <a:gd name="T10" fmla="*/ 127 w 127"/>
                <a:gd name="T11" fmla="*/ 89 h 89"/>
                <a:gd name="T12" fmla="*/ 127 w 127"/>
                <a:gd name="T13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89">
                  <a:moveTo>
                    <a:pt x="127" y="13"/>
                  </a:moveTo>
                  <a:cubicBezTo>
                    <a:pt x="127" y="6"/>
                    <a:pt x="121" y="0"/>
                    <a:pt x="1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6" name="Freeform 47"/>
            <p:cNvSpPr>
              <a:spLocks/>
            </p:cNvSpPr>
            <p:nvPr/>
          </p:nvSpPr>
          <p:spPr bwMode="auto">
            <a:xfrm>
              <a:off x="7789863" y="2201863"/>
              <a:ext cx="454025" cy="404813"/>
            </a:xfrm>
            <a:custGeom>
              <a:avLst/>
              <a:gdLst>
                <a:gd name="T0" fmla="*/ 61 w 121"/>
                <a:gd name="T1" fmla="*/ 0 h 108"/>
                <a:gd name="T2" fmla="*/ 0 w 121"/>
                <a:gd name="T3" fmla="*/ 22 h 108"/>
                <a:gd name="T4" fmla="*/ 0 w 121"/>
                <a:gd name="T5" fmla="*/ 34 h 108"/>
                <a:gd name="T6" fmla="*/ 0 w 121"/>
                <a:gd name="T7" fmla="*/ 49 h 108"/>
                <a:gd name="T8" fmla="*/ 0 w 121"/>
                <a:gd name="T9" fmla="*/ 50 h 108"/>
                <a:gd name="T10" fmla="*/ 0 w 121"/>
                <a:gd name="T11" fmla="*/ 108 h 108"/>
                <a:gd name="T12" fmla="*/ 121 w 121"/>
                <a:gd name="T13" fmla="*/ 108 h 108"/>
                <a:gd name="T14" fmla="*/ 121 w 121"/>
                <a:gd name="T15" fmla="*/ 49 h 108"/>
                <a:gd name="T16" fmla="*/ 121 w 121"/>
                <a:gd name="T17" fmla="*/ 34 h 108"/>
                <a:gd name="T18" fmla="*/ 121 w 121"/>
                <a:gd name="T19" fmla="*/ 22 h 108"/>
                <a:gd name="T20" fmla="*/ 61 w 121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108">
                  <a:moveTo>
                    <a:pt x="61" y="0"/>
                  </a:moveTo>
                  <a:cubicBezTo>
                    <a:pt x="37" y="0"/>
                    <a:pt x="0" y="5"/>
                    <a:pt x="0" y="22"/>
                  </a:cubicBezTo>
                  <a:cubicBezTo>
                    <a:pt x="0" y="27"/>
                    <a:pt x="0" y="30"/>
                    <a:pt x="0" y="3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1" y="108"/>
                    <a:pt x="121" y="108"/>
                    <a:pt x="121" y="108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5"/>
                    <a:pt x="85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7" name="Freeform 48"/>
            <p:cNvSpPr>
              <a:spLocks/>
            </p:cNvSpPr>
            <p:nvPr/>
          </p:nvSpPr>
          <p:spPr bwMode="auto">
            <a:xfrm>
              <a:off x="7808913" y="2584450"/>
              <a:ext cx="420688" cy="161925"/>
            </a:xfrm>
            <a:custGeom>
              <a:avLst/>
              <a:gdLst>
                <a:gd name="T0" fmla="*/ 110 w 112"/>
                <a:gd name="T1" fmla="*/ 1 h 43"/>
                <a:gd name="T2" fmla="*/ 94 w 112"/>
                <a:gd name="T3" fmla="*/ 8 h 43"/>
                <a:gd name="T4" fmla="*/ 56 w 112"/>
                <a:gd name="T5" fmla="*/ 12 h 43"/>
                <a:gd name="T6" fmla="*/ 18 w 112"/>
                <a:gd name="T7" fmla="*/ 8 h 43"/>
                <a:gd name="T8" fmla="*/ 1 w 112"/>
                <a:gd name="T9" fmla="*/ 1 h 43"/>
                <a:gd name="T10" fmla="*/ 0 w 112"/>
                <a:gd name="T11" fmla="*/ 0 h 43"/>
                <a:gd name="T12" fmla="*/ 0 w 112"/>
                <a:gd name="T13" fmla="*/ 0 h 43"/>
                <a:gd name="T14" fmla="*/ 0 w 112"/>
                <a:gd name="T15" fmla="*/ 24 h 43"/>
                <a:gd name="T16" fmla="*/ 56 w 112"/>
                <a:gd name="T17" fmla="*/ 43 h 43"/>
                <a:gd name="T18" fmla="*/ 112 w 112"/>
                <a:gd name="T19" fmla="*/ 24 h 43"/>
                <a:gd name="T20" fmla="*/ 112 w 112"/>
                <a:gd name="T21" fmla="*/ 0 h 43"/>
                <a:gd name="T22" fmla="*/ 112 w 112"/>
                <a:gd name="T23" fmla="*/ 0 h 43"/>
                <a:gd name="T24" fmla="*/ 110 w 112"/>
                <a:gd name="T25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43">
                  <a:moveTo>
                    <a:pt x="110" y="1"/>
                  </a:moveTo>
                  <a:cubicBezTo>
                    <a:pt x="106" y="4"/>
                    <a:pt x="101" y="6"/>
                    <a:pt x="94" y="8"/>
                  </a:cubicBezTo>
                  <a:cubicBezTo>
                    <a:pt x="79" y="11"/>
                    <a:pt x="62" y="12"/>
                    <a:pt x="56" y="12"/>
                  </a:cubicBezTo>
                  <a:cubicBezTo>
                    <a:pt x="49" y="12"/>
                    <a:pt x="33" y="11"/>
                    <a:pt x="18" y="8"/>
                  </a:cubicBezTo>
                  <a:cubicBezTo>
                    <a:pt x="11" y="6"/>
                    <a:pt x="5" y="4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9"/>
                    <a:pt x="35" y="43"/>
                    <a:pt x="56" y="43"/>
                  </a:cubicBezTo>
                  <a:cubicBezTo>
                    <a:pt x="77" y="43"/>
                    <a:pt x="112" y="39"/>
                    <a:pt x="112" y="2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1" y="0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8" name="Freeform 49"/>
            <p:cNvSpPr>
              <a:spLocks/>
            </p:cNvSpPr>
            <p:nvPr/>
          </p:nvSpPr>
          <p:spPr bwMode="auto">
            <a:xfrm>
              <a:off x="7808913" y="2438400"/>
              <a:ext cx="420688" cy="161925"/>
            </a:xfrm>
            <a:custGeom>
              <a:avLst/>
              <a:gdLst>
                <a:gd name="T0" fmla="*/ 110 w 112"/>
                <a:gd name="T1" fmla="*/ 1 h 43"/>
                <a:gd name="T2" fmla="*/ 94 w 112"/>
                <a:gd name="T3" fmla="*/ 8 h 43"/>
                <a:gd name="T4" fmla="*/ 56 w 112"/>
                <a:gd name="T5" fmla="*/ 12 h 43"/>
                <a:gd name="T6" fmla="*/ 18 w 112"/>
                <a:gd name="T7" fmla="*/ 8 h 43"/>
                <a:gd name="T8" fmla="*/ 1 w 112"/>
                <a:gd name="T9" fmla="*/ 1 h 43"/>
                <a:gd name="T10" fmla="*/ 0 w 112"/>
                <a:gd name="T11" fmla="*/ 0 h 43"/>
                <a:gd name="T12" fmla="*/ 0 w 112"/>
                <a:gd name="T13" fmla="*/ 0 h 43"/>
                <a:gd name="T14" fmla="*/ 0 w 112"/>
                <a:gd name="T15" fmla="*/ 24 h 43"/>
                <a:gd name="T16" fmla="*/ 0 w 112"/>
                <a:gd name="T17" fmla="*/ 25 h 43"/>
                <a:gd name="T18" fmla="*/ 1 w 112"/>
                <a:gd name="T19" fmla="*/ 29 h 43"/>
                <a:gd name="T20" fmla="*/ 4 w 112"/>
                <a:gd name="T21" fmla="*/ 32 h 43"/>
                <a:gd name="T22" fmla="*/ 56 w 112"/>
                <a:gd name="T23" fmla="*/ 43 h 43"/>
                <a:gd name="T24" fmla="*/ 108 w 112"/>
                <a:gd name="T25" fmla="*/ 32 h 43"/>
                <a:gd name="T26" fmla="*/ 111 w 112"/>
                <a:gd name="T27" fmla="*/ 29 h 43"/>
                <a:gd name="T28" fmla="*/ 112 w 112"/>
                <a:gd name="T29" fmla="*/ 25 h 43"/>
                <a:gd name="T30" fmla="*/ 112 w 112"/>
                <a:gd name="T31" fmla="*/ 24 h 43"/>
                <a:gd name="T32" fmla="*/ 112 w 112"/>
                <a:gd name="T33" fmla="*/ 0 h 43"/>
                <a:gd name="T34" fmla="*/ 112 w 112"/>
                <a:gd name="T35" fmla="*/ 0 h 43"/>
                <a:gd name="T36" fmla="*/ 110 w 112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43">
                  <a:moveTo>
                    <a:pt x="110" y="1"/>
                  </a:moveTo>
                  <a:cubicBezTo>
                    <a:pt x="106" y="4"/>
                    <a:pt x="101" y="6"/>
                    <a:pt x="94" y="8"/>
                  </a:cubicBezTo>
                  <a:cubicBezTo>
                    <a:pt x="79" y="11"/>
                    <a:pt x="62" y="12"/>
                    <a:pt x="56" y="12"/>
                  </a:cubicBezTo>
                  <a:cubicBezTo>
                    <a:pt x="49" y="12"/>
                    <a:pt x="33" y="11"/>
                    <a:pt x="18" y="8"/>
                  </a:cubicBezTo>
                  <a:cubicBezTo>
                    <a:pt x="11" y="6"/>
                    <a:pt x="5" y="4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0" y="28"/>
                    <a:pt x="1" y="29"/>
                  </a:cubicBezTo>
                  <a:cubicBezTo>
                    <a:pt x="2" y="30"/>
                    <a:pt x="2" y="31"/>
                    <a:pt x="4" y="32"/>
                  </a:cubicBezTo>
                  <a:cubicBezTo>
                    <a:pt x="13" y="40"/>
                    <a:pt x="39" y="43"/>
                    <a:pt x="56" y="43"/>
                  </a:cubicBezTo>
                  <a:cubicBezTo>
                    <a:pt x="72" y="43"/>
                    <a:pt x="98" y="40"/>
                    <a:pt x="108" y="32"/>
                  </a:cubicBezTo>
                  <a:cubicBezTo>
                    <a:pt x="109" y="31"/>
                    <a:pt x="110" y="30"/>
                    <a:pt x="111" y="29"/>
                  </a:cubicBezTo>
                  <a:cubicBezTo>
                    <a:pt x="111" y="28"/>
                    <a:pt x="112" y="26"/>
                    <a:pt x="112" y="25"/>
                  </a:cubicBezTo>
                  <a:cubicBezTo>
                    <a:pt x="112" y="25"/>
                    <a:pt x="112" y="24"/>
                    <a:pt x="112" y="2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1" y="0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9" name="Freeform 50"/>
            <p:cNvSpPr>
              <a:spLocks/>
            </p:cNvSpPr>
            <p:nvPr/>
          </p:nvSpPr>
          <p:spPr bwMode="auto">
            <a:xfrm>
              <a:off x="7808913" y="2224088"/>
              <a:ext cx="420688" cy="228600"/>
            </a:xfrm>
            <a:custGeom>
              <a:avLst/>
              <a:gdLst>
                <a:gd name="T0" fmla="*/ 56 w 112"/>
                <a:gd name="T1" fmla="*/ 0 h 61"/>
                <a:gd name="T2" fmla="*/ 0 w 112"/>
                <a:gd name="T3" fmla="*/ 18 h 61"/>
                <a:gd name="T4" fmla="*/ 0 w 112"/>
                <a:gd name="T5" fmla="*/ 42 h 61"/>
                <a:gd name="T6" fmla="*/ 0 w 112"/>
                <a:gd name="T7" fmla="*/ 43 h 61"/>
                <a:gd name="T8" fmla="*/ 1 w 112"/>
                <a:gd name="T9" fmla="*/ 47 h 61"/>
                <a:gd name="T10" fmla="*/ 4 w 112"/>
                <a:gd name="T11" fmla="*/ 50 h 61"/>
                <a:gd name="T12" fmla="*/ 56 w 112"/>
                <a:gd name="T13" fmla="*/ 61 h 61"/>
                <a:gd name="T14" fmla="*/ 108 w 112"/>
                <a:gd name="T15" fmla="*/ 50 h 61"/>
                <a:gd name="T16" fmla="*/ 111 w 112"/>
                <a:gd name="T17" fmla="*/ 47 h 61"/>
                <a:gd name="T18" fmla="*/ 112 w 112"/>
                <a:gd name="T19" fmla="*/ 43 h 61"/>
                <a:gd name="T20" fmla="*/ 112 w 112"/>
                <a:gd name="T21" fmla="*/ 42 h 61"/>
                <a:gd name="T22" fmla="*/ 112 w 112"/>
                <a:gd name="T23" fmla="*/ 18 h 61"/>
                <a:gd name="T24" fmla="*/ 56 w 112"/>
                <a:gd name="T2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61">
                  <a:moveTo>
                    <a:pt x="56" y="0"/>
                  </a:moveTo>
                  <a:cubicBezTo>
                    <a:pt x="35" y="0"/>
                    <a:pt x="0" y="4"/>
                    <a:pt x="0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0" y="44"/>
                    <a:pt x="0" y="46"/>
                    <a:pt x="1" y="47"/>
                  </a:cubicBezTo>
                  <a:cubicBezTo>
                    <a:pt x="2" y="48"/>
                    <a:pt x="2" y="49"/>
                    <a:pt x="4" y="50"/>
                  </a:cubicBezTo>
                  <a:cubicBezTo>
                    <a:pt x="13" y="58"/>
                    <a:pt x="39" y="61"/>
                    <a:pt x="56" y="61"/>
                  </a:cubicBezTo>
                  <a:cubicBezTo>
                    <a:pt x="72" y="61"/>
                    <a:pt x="98" y="58"/>
                    <a:pt x="108" y="50"/>
                  </a:cubicBezTo>
                  <a:cubicBezTo>
                    <a:pt x="109" y="49"/>
                    <a:pt x="110" y="48"/>
                    <a:pt x="111" y="47"/>
                  </a:cubicBezTo>
                  <a:cubicBezTo>
                    <a:pt x="111" y="46"/>
                    <a:pt x="112" y="44"/>
                    <a:pt x="112" y="43"/>
                  </a:cubicBezTo>
                  <a:cubicBezTo>
                    <a:pt x="112" y="43"/>
                    <a:pt x="112" y="42"/>
                    <a:pt x="112" y="42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4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0" name="Oval 51"/>
            <p:cNvSpPr>
              <a:spLocks noChangeArrowheads="1"/>
            </p:cNvSpPr>
            <p:nvPr/>
          </p:nvSpPr>
          <p:spPr bwMode="auto">
            <a:xfrm>
              <a:off x="7839075" y="2235200"/>
              <a:ext cx="360363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1" name="Freeform 52"/>
            <p:cNvSpPr>
              <a:spLocks noEditPoints="1"/>
            </p:cNvSpPr>
            <p:nvPr/>
          </p:nvSpPr>
          <p:spPr bwMode="auto">
            <a:xfrm>
              <a:off x="7296150" y="2224088"/>
              <a:ext cx="430213" cy="517525"/>
            </a:xfrm>
            <a:custGeom>
              <a:avLst/>
              <a:gdLst>
                <a:gd name="T0" fmla="*/ 57 w 115"/>
                <a:gd name="T1" fmla="*/ 46 h 138"/>
                <a:gd name="T2" fmla="*/ 46 w 115"/>
                <a:gd name="T3" fmla="*/ 58 h 138"/>
                <a:gd name="T4" fmla="*/ 57 w 115"/>
                <a:gd name="T5" fmla="*/ 69 h 138"/>
                <a:gd name="T6" fmla="*/ 69 w 115"/>
                <a:gd name="T7" fmla="*/ 58 h 138"/>
                <a:gd name="T8" fmla="*/ 57 w 115"/>
                <a:gd name="T9" fmla="*/ 46 h 138"/>
                <a:gd name="T10" fmla="*/ 55 w 115"/>
                <a:gd name="T11" fmla="*/ 81 h 138"/>
                <a:gd name="T12" fmla="*/ 53 w 115"/>
                <a:gd name="T13" fmla="*/ 81 h 138"/>
                <a:gd name="T14" fmla="*/ 17 w 115"/>
                <a:gd name="T15" fmla="*/ 105 h 138"/>
                <a:gd name="T16" fmla="*/ 12 w 115"/>
                <a:gd name="T17" fmla="*/ 115 h 138"/>
                <a:gd name="T18" fmla="*/ 23 w 115"/>
                <a:gd name="T19" fmla="*/ 127 h 138"/>
                <a:gd name="T20" fmla="*/ 33 w 115"/>
                <a:gd name="T21" fmla="*/ 121 h 138"/>
                <a:gd name="T22" fmla="*/ 57 w 115"/>
                <a:gd name="T23" fmla="*/ 85 h 138"/>
                <a:gd name="T24" fmla="*/ 56 w 115"/>
                <a:gd name="T25" fmla="*/ 82 h 138"/>
                <a:gd name="T26" fmla="*/ 55 w 115"/>
                <a:gd name="T27" fmla="*/ 81 h 138"/>
                <a:gd name="T28" fmla="*/ 109 w 115"/>
                <a:gd name="T29" fmla="*/ 0 h 138"/>
                <a:gd name="T30" fmla="*/ 6 w 115"/>
                <a:gd name="T31" fmla="*/ 0 h 138"/>
                <a:gd name="T32" fmla="*/ 0 w 115"/>
                <a:gd name="T33" fmla="*/ 6 h 138"/>
                <a:gd name="T34" fmla="*/ 0 w 115"/>
                <a:gd name="T35" fmla="*/ 133 h 138"/>
                <a:gd name="T36" fmla="*/ 6 w 115"/>
                <a:gd name="T37" fmla="*/ 138 h 138"/>
                <a:gd name="T38" fmla="*/ 109 w 115"/>
                <a:gd name="T39" fmla="*/ 138 h 138"/>
                <a:gd name="T40" fmla="*/ 115 w 115"/>
                <a:gd name="T41" fmla="*/ 133 h 138"/>
                <a:gd name="T42" fmla="*/ 115 w 115"/>
                <a:gd name="T43" fmla="*/ 6 h 138"/>
                <a:gd name="T44" fmla="*/ 109 w 115"/>
                <a:gd name="T45" fmla="*/ 0 h 138"/>
                <a:gd name="T46" fmla="*/ 6 w 115"/>
                <a:gd name="T47" fmla="*/ 6 h 138"/>
                <a:gd name="T48" fmla="*/ 17 w 115"/>
                <a:gd name="T49" fmla="*/ 6 h 138"/>
                <a:gd name="T50" fmla="*/ 17 w 115"/>
                <a:gd name="T51" fmla="*/ 17 h 138"/>
                <a:gd name="T52" fmla="*/ 6 w 115"/>
                <a:gd name="T53" fmla="*/ 17 h 138"/>
                <a:gd name="T54" fmla="*/ 6 w 115"/>
                <a:gd name="T55" fmla="*/ 6 h 138"/>
                <a:gd name="T56" fmla="*/ 6 w 115"/>
                <a:gd name="T57" fmla="*/ 6 h 138"/>
                <a:gd name="T58" fmla="*/ 57 w 115"/>
                <a:gd name="T59" fmla="*/ 104 h 138"/>
                <a:gd name="T60" fmla="*/ 53 w 115"/>
                <a:gd name="T61" fmla="*/ 104 h 138"/>
                <a:gd name="T62" fmla="*/ 39 w 115"/>
                <a:gd name="T63" fmla="*/ 124 h 138"/>
                <a:gd name="T64" fmla="*/ 23 w 115"/>
                <a:gd name="T65" fmla="*/ 134 h 138"/>
                <a:gd name="T66" fmla="*/ 4 w 115"/>
                <a:gd name="T67" fmla="*/ 115 h 138"/>
                <a:gd name="T68" fmla="*/ 14 w 115"/>
                <a:gd name="T69" fmla="*/ 99 h 138"/>
                <a:gd name="T70" fmla="*/ 26 w 115"/>
                <a:gd name="T71" fmla="*/ 91 h 138"/>
                <a:gd name="T72" fmla="*/ 12 w 115"/>
                <a:gd name="T73" fmla="*/ 58 h 138"/>
                <a:gd name="T74" fmla="*/ 57 w 115"/>
                <a:gd name="T75" fmla="*/ 12 h 138"/>
                <a:gd name="T76" fmla="*/ 103 w 115"/>
                <a:gd name="T77" fmla="*/ 58 h 138"/>
                <a:gd name="T78" fmla="*/ 57 w 115"/>
                <a:gd name="T79" fmla="*/ 104 h 138"/>
                <a:gd name="T80" fmla="*/ 109 w 115"/>
                <a:gd name="T81" fmla="*/ 133 h 138"/>
                <a:gd name="T82" fmla="*/ 98 w 115"/>
                <a:gd name="T83" fmla="*/ 133 h 138"/>
                <a:gd name="T84" fmla="*/ 98 w 115"/>
                <a:gd name="T85" fmla="*/ 121 h 138"/>
                <a:gd name="T86" fmla="*/ 109 w 115"/>
                <a:gd name="T87" fmla="*/ 121 h 138"/>
                <a:gd name="T88" fmla="*/ 109 w 115"/>
                <a:gd name="T89" fmla="*/ 133 h 138"/>
                <a:gd name="T90" fmla="*/ 109 w 115"/>
                <a:gd name="T91" fmla="*/ 133 h 138"/>
                <a:gd name="T92" fmla="*/ 109 w 115"/>
                <a:gd name="T93" fmla="*/ 17 h 138"/>
                <a:gd name="T94" fmla="*/ 98 w 115"/>
                <a:gd name="T95" fmla="*/ 17 h 138"/>
                <a:gd name="T96" fmla="*/ 98 w 115"/>
                <a:gd name="T97" fmla="*/ 6 h 138"/>
                <a:gd name="T98" fmla="*/ 109 w 115"/>
                <a:gd name="T99" fmla="*/ 6 h 138"/>
                <a:gd name="T100" fmla="*/ 109 w 115"/>
                <a:gd name="T101" fmla="*/ 17 h 138"/>
                <a:gd name="T102" fmla="*/ 109 w 115"/>
                <a:gd name="T103" fmla="*/ 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38">
                  <a:moveTo>
                    <a:pt x="57" y="46"/>
                  </a:moveTo>
                  <a:cubicBezTo>
                    <a:pt x="52" y="46"/>
                    <a:pt x="46" y="52"/>
                    <a:pt x="46" y="58"/>
                  </a:cubicBezTo>
                  <a:cubicBezTo>
                    <a:pt x="46" y="63"/>
                    <a:pt x="52" y="69"/>
                    <a:pt x="57" y="69"/>
                  </a:cubicBezTo>
                  <a:cubicBezTo>
                    <a:pt x="63" y="69"/>
                    <a:pt x="69" y="63"/>
                    <a:pt x="69" y="58"/>
                  </a:cubicBezTo>
                  <a:cubicBezTo>
                    <a:pt x="69" y="52"/>
                    <a:pt x="63" y="46"/>
                    <a:pt x="57" y="46"/>
                  </a:cubicBezTo>
                  <a:close/>
                  <a:moveTo>
                    <a:pt x="55" y="81"/>
                  </a:moveTo>
                  <a:cubicBezTo>
                    <a:pt x="53" y="81"/>
                    <a:pt x="53" y="81"/>
                    <a:pt x="53" y="81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4" y="107"/>
                    <a:pt x="12" y="111"/>
                    <a:pt x="12" y="115"/>
                  </a:cubicBezTo>
                  <a:cubicBezTo>
                    <a:pt x="12" y="121"/>
                    <a:pt x="17" y="127"/>
                    <a:pt x="23" y="127"/>
                  </a:cubicBezTo>
                  <a:cubicBezTo>
                    <a:pt x="27" y="127"/>
                    <a:pt x="32" y="124"/>
                    <a:pt x="33" y="121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4"/>
                    <a:pt x="57" y="82"/>
                    <a:pt x="56" y="82"/>
                  </a:cubicBezTo>
                  <a:cubicBezTo>
                    <a:pt x="56" y="81"/>
                    <a:pt x="56" y="81"/>
                    <a:pt x="55" y="81"/>
                  </a:cubicBezTo>
                  <a:close/>
                  <a:moveTo>
                    <a:pt x="10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3" y="138"/>
                    <a:pt x="6" y="138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12" y="138"/>
                    <a:pt x="115" y="135"/>
                    <a:pt x="115" y="133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5" y="3"/>
                    <a:pt x="112" y="0"/>
                    <a:pt x="109" y="0"/>
                  </a:cubicBezTo>
                  <a:close/>
                  <a:moveTo>
                    <a:pt x="6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57" y="104"/>
                  </a:moveTo>
                  <a:cubicBezTo>
                    <a:pt x="56" y="104"/>
                    <a:pt x="55" y="104"/>
                    <a:pt x="53" y="10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6" y="130"/>
                    <a:pt x="29" y="134"/>
                    <a:pt x="23" y="134"/>
                  </a:cubicBezTo>
                  <a:cubicBezTo>
                    <a:pt x="13" y="134"/>
                    <a:pt x="4" y="125"/>
                    <a:pt x="4" y="115"/>
                  </a:cubicBezTo>
                  <a:cubicBezTo>
                    <a:pt x="4" y="110"/>
                    <a:pt x="9" y="102"/>
                    <a:pt x="14" y="99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17" y="84"/>
                    <a:pt x="12" y="71"/>
                    <a:pt x="12" y="58"/>
                  </a:cubicBezTo>
                  <a:cubicBezTo>
                    <a:pt x="12" y="32"/>
                    <a:pt x="32" y="12"/>
                    <a:pt x="57" y="12"/>
                  </a:cubicBezTo>
                  <a:cubicBezTo>
                    <a:pt x="83" y="12"/>
                    <a:pt x="103" y="32"/>
                    <a:pt x="103" y="58"/>
                  </a:cubicBezTo>
                  <a:cubicBezTo>
                    <a:pt x="103" y="84"/>
                    <a:pt x="83" y="104"/>
                    <a:pt x="57" y="104"/>
                  </a:cubicBezTo>
                  <a:close/>
                  <a:moveTo>
                    <a:pt x="109" y="133"/>
                  </a:moveTo>
                  <a:cubicBezTo>
                    <a:pt x="98" y="133"/>
                    <a:pt x="98" y="133"/>
                    <a:pt x="98" y="133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109" y="17"/>
                  </a:moveTo>
                  <a:cubicBezTo>
                    <a:pt x="98" y="17"/>
                    <a:pt x="98" y="17"/>
                    <a:pt x="98" y="1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17798" y="849375"/>
            <a:ext cx="2600325" cy="355772"/>
            <a:chOff x="9517063" y="-173949"/>
            <a:chExt cx="2600325" cy="355772"/>
          </a:xfrm>
        </p:grpSpPr>
        <p:pic>
          <p:nvPicPr>
            <p:cNvPr id="1026" name="Picture 2" descr="http://i.imgur.com/ZBQ7byn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922" y="-173949"/>
              <a:ext cx="355772" cy="35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Rectangle 139"/>
            <p:cNvSpPr/>
            <p:nvPr/>
          </p:nvSpPr>
          <p:spPr>
            <a:xfrm>
              <a:off x="9996944" y="-37865"/>
              <a:ext cx="2068805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solidFill>
                    <a:srgbClr val="000000"/>
                  </a:solidFill>
                  <a:latin typeface="Arial"/>
                  <a:hlinkClick r:id="rId4"/>
                </a:rPr>
                <a:t>https</a:t>
              </a:r>
              <a:r>
                <a:rPr lang="en-GB" sz="1200" dirty="0" smtClean="0">
                  <a:solidFill>
                    <a:srgbClr val="000000"/>
                  </a:solidFill>
                  <a:latin typeface="Arial"/>
                  <a:hlinkClick r:id="rId4"/>
                </a:rPr>
                <a:t>://hub.docker.com</a:t>
              </a:r>
              <a:r>
                <a:rPr lang="en-GB" sz="1200" dirty="0">
                  <a:solidFill>
                    <a:srgbClr val="000000"/>
                  </a:solidFill>
                  <a:latin typeface="Arial"/>
                  <a:hlinkClick r:id="rId4"/>
                </a:rPr>
                <a:t>/</a:t>
              </a:r>
              <a:endParaRPr lang="en-GB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517063" y="-170011"/>
              <a:ext cx="2600325" cy="3478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srgbClr val="FFFFFF"/>
                </a:solidFill>
              </a:endParaRPr>
            </a:p>
          </p:txBody>
        </p:sp>
      </p:grpSp>
      <p:sp>
        <p:nvSpPr>
          <p:cNvPr id="214" name="Rounded Rectangle 213"/>
          <p:cNvSpPr/>
          <p:nvPr/>
        </p:nvSpPr>
        <p:spPr>
          <a:xfrm>
            <a:off x="2457332" y="2775293"/>
            <a:ext cx="5255825" cy="3132000"/>
          </a:xfrm>
          <a:prstGeom prst="roundRect">
            <a:avLst>
              <a:gd name="adj" fmla="val 5054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778888"/>
                </a:solidFill>
              </a:rPr>
              <a:t>Availability Zone</a:t>
            </a:r>
            <a:endParaRPr lang="en-US" sz="1200" dirty="0">
              <a:solidFill>
                <a:srgbClr val="778888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313332" y="2124578"/>
            <a:ext cx="5719139" cy="3924000"/>
          </a:xfrm>
          <a:prstGeom prst="roundRect">
            <a:avLst>
              <a:gd name="adj" fmla="val 6179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216000" bIns="36000" rtlCol="0"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3344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41332" y="1552277"/>
            <a:ext cx="6052396" cy="4556027"/>
            <a:chOff x="1640175" y="1753288"/>
            <a:chExt cx="7020000" cy="4556027"/>
          </a:xfrm>
        </p:grpSpPr>
        <p:sp>
          <p:nvSpPr>
            <p:cNvPr id="114" name="Rounded Rectangle 113"/>
            <p:cNvSpPr/>
            <p:nvPr/>
          </p:nvSpPr>
          <p:spPr>
            <a:xfrm>
              <a:off x="1640175" y="1956743"/>
              <a:ext cx="7020000" cy="4352572"/>
            </a:xfrm>
            <a:prstGeom prst="roundRect">
              <a:avLst>
                <a:gd name="adj" fmla="val 6529"/>
              </a:avLst>
            </a:prstGeom>
            <a:noFill/>
            <a:ln w="38100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216000" bIns="36000" rtlCol="0" anchor="t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778888"/>
                  </a:solidFill>
                </a:rPr>
                <a:t>AWS region EU (Ireland)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2017025" y="1753288"/>
              <a:ext cx="693710" cy="393860"/>
              <a:chOff x="860784" y="1896902"/>
              <a:chExt cx="1049732" cy="595994"/>
            </a:xfrm>
          </p:grpSpPr>
          <p:sp>
            <p:nvSpPr>
              <p:cNvPr id="216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7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</a:ln>
              <a:extLst/>
            </p:spPr>
            <p:txBody>
              <a:bodyPr vert="horz" wrap="square" lIns="91440" tIns="14400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solidFill>
                      <a:srgbClr val="FFFFFF"/>
                    </a:solidFill>
                    <a:latin typeface="Arial"/>
                  </a:rPr>
                  <a:t>AWS</a:t>
                </a:r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2767202" y="1764515"/>
              <a:ext cx="69890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666666"/>
                  </a:solidFill>
                  <a:latin typeface="Helvetica Neue"/>
                  <a:ea typeface="Verdana" pitchFamily="34" charset="0"/>
                  <a:cs typeface="Helvetica Neue"/>
                </a:rPr>
                <a:t>AWS cloud</a:t>
              </a:r>
              <a:endParaRPr lang="en-AU" sz="1100" dirty="0">
                <a:solidFill>
                  <a:srgbClr val="666666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DevOps Architecture that </a:t>
            </a:r>
            <a:r>
              <a:rPr lang="en-GB" sz="2400" dirty="0"/>
              <a:t>we will build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Detailed 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91925" y="2868996"/>
            <a:ext cx="4351567" cy="2876891"/>
            <a:chOff x="3213015" y="2900453"/>
            <a:chExt cx="4351567" cy="2876891"/>
          </a:xfrm>
        </p:grpSpPr>
        <p:sp>
          <p:nvSpPr>
            <p:cNvPr id="234" name="Rectangle 233"/>
            <p:cNvSpPr/>
            <p:nvPr/>
          </p:nvSpPr>
          <p:spPr>
            <a:xfrm>
              <a:off x="5905058" y="3789828"/>
              <a:ext cx="1212207" cy="113714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err="1">
                  <a:solidFill>
                    <a:srgbClr val="FFFFFF"/>
                  </a:solidFill>
                </a:rPr>
                <a:t>CloudInit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38332" y="3804239"/>
              <a:ext cx="576000" cy="5760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err="1">
                  <a:solidFill>
                    <a:srgbClr val="FFFFFF"/>
                  </a:solidFill>
                </a:rPr>
                <a:t>CloudInit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526547" y="3777272"/>
              <a:ext cx="576000" cy="5760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err="1">
                  <a:solidFill>
                    <a:srgbClr val="FFFFFF"/>
                  </a:solidFill>
                </a:rPr>
                <a:t>CloudInit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59058" y="3843827"/>
              <a:ext cx="1046906" cy="982077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562547" y="3813272"/>
              <a:ext cx="504000" cy="504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774332" y="3840239"/>
              <a:ext cx="504000" cy="504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AU" sz="1000" dirty="0">
                <a:solidFill>
                  <a:srgbClr val="FFFFFF"/>
                </a:solidFill>
              </a:endParaRPr>
            </a:p>
          </p:txBody>
        </p:sp>
        <p:pic>
          <p:nvPicPr>
            <p:cNvPr id="145" name="Picture 2" descr="http://i.imgur.com/ZBQ7byn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888" y="3870795"/>
              <a:ext cx="442889" cy="4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2" descr="http://i.imgur.com/ZBQ7byn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3" y="3843827"/>
              <a:ext cx="442889" cy="4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http://i.imgur.com/ZBQ7byn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788" y="3897560"/>
              <a:ext cx="929103" cy="92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 131"/>
            <p:cNvSpPr/>
            <p:nvPr/>
          </p:nvSpPr>
          <p:spPr>
            <a:xfrm>
              <a:off x="4738332" y="3804239"/>
              <a:ext cx="576000" cy="5760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Chef Server</a:t>
              </a:r>
              <a:endParaRPr lang="en-AU" sz="10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92435" y="3777272"/>
              <a:ext cx="689283" cy="5760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Tomcat Server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905058" y="3789828"/>
              <a:ext cx="1212207" cy="113714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Nginx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Jenkins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Sonar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Nexus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Gerrit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ELK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 smtClean="0">
                  <a:solidFill>
                    <a:srgbClr val="FFFFFF"/>
                  </a:solidFill>
                </a:rPr>
                <a:t>Open LDAP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213015" y="3226401"/>
              <a:ext cx="4351567" cy="2550943"/>
            </a:xfrm>
            <a:prstGeom prst="roundRect">
              <a:avLst>
                <a:gd name="adj" fmla="val 5762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344"/>
                  </a:solidFill>
                </a:rPr>
                <a:t>Public security group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291521" y="3309978"/>
              <a:ext cx="180000" cy="180000"/>
              <a:chOff x="6084168" y="3194434"/>
              <a:chExt cx="601966" cy="601966"/>
            </a:xfrm>
          </p:grpSpPr>
          <p:sp>
            <p:nvSpPr>
              <p:cNvPr id="212" name="Oval 459"/>
              <p:cNvSpPr>
                <a:spLocks noChangeArrowheads="1"/>
              </p:cNvSpPr>
              <p:nvPr/>
            </p:nvSpPr>
            <p:spPr bwMode="auto">
              <a:xfrm>
                <a:off x="6084168" y="3194434"/>
                <a:ext cx="601966" cy="60196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Freeform 460"/>
              <p:cNvSpPr>
                <a:spLocks noEditPoints="1"/>
              </p:cNvSpPr>
              <p:nvPr/>
            </p:nvSpPr>
            <p:spPr bwMode="auto">
              <a:xfrm>
                <a:off x="6284236" y="3321349"/>
                <a:ext cx="201831" cy="289085"/>
              </a:xfrm>
              <a:custGeom>
                <a:avLst/>
                <a:gdLst>
                  <a:gd name="T0" fmla="*/ 3 w 97"/>
                  <a:gd name="T1" fmla="*/ 139 h 139"/>
                  <a:gd name="T2" fmla="*/ 94 w 97"/>
                  <a:gd name="T3" fmla="*/ 139 h 139"/>
                  <a:gd name="T4" fmla="*/ 97 w 97"/>
                  <a:gd name="T5" fmla="*/ 136 h 139"/>
                  <a:gd name="T6" fmla="*/ 97 w 97"/>
                  <a:gd name="T7" fmla="*/ 60 h 139"/>
                  <a:gd name="T8" fmla="*/ 94 w 97"/>
                  <a:gd name="T9" fmla="*/ 57 h 139"/>
                  <a:gd name="T10" fmla="*/ 85 w 97"/>
                  <a:gd name="T11" fmla="*/ 57 h 139"/>
                  <a:gd name="T12" fmla="*/ 85 w 97"/>
                  <a:gd name="T13" fmla="*/ 36 h 139"/>
                  <a:gd name="T14" fmla="*/ 49 w 97"/>
                  <a:gd name="T15" fmla="*/ 0 h 139"/>
                  <a:gd name="T16" fmla="*/ 12 w 97"/>
                  <a:gd name="T17" fmla="*/ 36 h 139"/>
                  <a:gd name="T18" fmla="*/ 12 w 97"/>
                  <a:gd name="T19" fmla="*/ 57 h 139"/>
                  <a:gd name="T20" fmla="*/ 3 w 97"/>
                  <a:gd name="T21" fmla="*/ 57 h 139"/>
                  <a:gd name="T22" fmla="*/ 0 w 97"/>
                  <a:gd name="T23" fmla="*/ 60 h 139"/>
                  <a:gd name="T24" fmla="*/ 0 w 97"/>
                  <a:gd name="T25" fmla="*/ 136 h 139"/>
                  <a:gd name="T26" fmla="*/ 3 w 97"/>
                  <a:gd name="T27" fmla="*/ 139 h 139"/>
                  <a:gd name="T28" fmla="*/ 71 w 97"/>
                  <a:gd name="T29" fmla="*/ 57 h 139"/>
                  <a:gd name="T30" fmla="*/ 26 w 97"/>
                  <a:gd name="T31" fmla="*/ 57 h 139"/>
                  <a:gd name="T32" fmla="*/ 26 w 97"/>
                  <a:gd name="T33" fmla="*/ 36 h 139"/>
                  <a:gd name="T34" fmla="*/ 49 w 97"/>
                  <a:gd name="T35" fmla="*/ 13 h 139"/>
                  <a:gd name="T36" fmla="*/ 71 w 97"/>
                  <a:gd name="T37" fmla="*/ 36 h 139"/>
                  <a:gd name="T38" fmla="*/ 71 w 97"/>
                  <a:gd name="T39" fmla="*/ 5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7" h="139">
                    <a:moveTo>
                      <a:pt x="3" y="139"/>
                    </a:moveTo>
                    <a:cubicBezTo>
                      <a:pt x="94" y="139"/>
                      <a:pt x="94" y="139"/>
                      <a:pt x="94" y="139"/>
                    </a:cubicBezTo>
                    <a:cubicBezTo>
                      <a:pt x="95" y="139"/>
                      <a:pt x="97" y="137"/>
                      <a:pt x="97" y="136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58"/>
                      <a:pt x="95" y="57"/>
                      <a:pt x="94" y="5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85" y="16"/>
                      <a:pt x="68" y="0"/>
                      <a:pt x="49" y="0"/>
                    </a:cubicBezTo>
                    <a:cubicBezTo>
                      <a:pt x="29" y="0"/>
                      <a:pt x="12" y="16"/>
                      <a:pt x="12" y="3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2" y="57"/>
                      <a:pt x="0" y="58"/>
                      <a:pt x="0" y="6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7"/>
                      <a:pt x="2" y="139"/>
                      <a:pt x="3" y="139"/>
                    </a:cubicBezTo>
                    <a:close/>
                    <a:moveTo>
                      <a:pt x="71" y="57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24"/>
                      <a:pt x="36" y="13"/>
                      <a:pt x="49" y="13"/>
                    </a:cubicBezTo>
                    <a:cubicBezTo>
                      <a:pt x="61" y="13"/>
                      <a:pt x="71" y="24"/>
                      <a:pt x="71" y="36"/>
                    </a:cubicBezTo>
                    <a:lnTo>
                      <a:pt x="71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3247570" y="3015892"/>
              <a:ext cx="127361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666666"/>
                  </a:solidFill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416910" y="3049298"/>
              <a:ext cx="90088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666666"/>
                  </a:solidFill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  <p:cxnSp>
          <p:nvCxnSpPr>
            <p:cNvPr id="24" name="Elbow Connector 23"/>
            <p:cNvCxnSpPr/>
            <p:nvPr/>
          </p:nvCxnSpPr>
          <p:spPr>
            <a:xfrm rot="5400000">
              <a:off x="4878581" y="2306453"/>
              <a:ext cx="252000" cy="1440000"/>
            </a:xfrm>
            <a:prstGeom prst="bentConnector3">
              <a:avLst>
                <a:gd name="adj1" fmla="val 4"/>
              </a:avLst>
            </a:prstGeom>
            <a:ln w="38100">
              <a:solidFill>
                <a:schemeClr val="accent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478911" y="1086843"/>
            <a:ext cx="693710" cy="1874271"/>
            <a:chOff x="4877754" y="1287854"/>
            <a:chExt cx="693710" cy="1874271"/>
          </a:xfrm>
        </p:grpSpPr>
        <p:sp>
          <p:nvSpPr>
            <p:cNvPr id="240" name="Freeform 468"/>
            <p:cNvSpPr>
              <a:spLocks/>
            </p:cNvSpPr>
            <p:nvPr/>
          </p:nvSpPr>
          <p:spPr bwMode="auto">
            <a:xfrm>
              <a:off x="4877754" y="1287854"/>
              <a:ext cx="693710" cy="393860"/>
            </a:xfrm>
            <a:custGeom>
              <a:avLst/>
              <a:gdLst>
                <a:gd name="T0" fmla="*/ 36 w 181"/>
                <a:gd name="T1" fmla="*/ 103 h 103"/>
                <a:gd name="T2" fmla="*/ 0 w 181"/>
                <a:gd name="T3" fmla="*/ 67 h 103"/>
                <a:gd name="T4" fmla="*/ 34 w 181"/>
                <a:gd name="T5" fmla="*/ 31 h 103"/>
                <a:gd name="T6" fmla="*/ 70 w 181"/>
                <a:gd name="T7" fmla="*/ 0 h 103"/>
                <a:gd name="T8" fmla="*/ 100 w 181"/>
                <a:gd name="T9" fmla="*/ 15 h 103"/>
                <a:gd name="T10" fmla="*/ 116 w 181"/>
                <a:gd name="T11" fmla="*/ 11 h 103"/>
                <a:gd name="T12" fmla="*/ 152 w 181"/>
                <a:gd name="T13" fmla="*/ 47 h 103"/>
                <a:gd name="T14" fmla="*/ 152 w 181"/>
                <a:gd name="T15" fmla="*/ 49 h 103"/>
                <a:gd name="T16" fmla="*/ 154 w 181"/>
                <a:gd name="T17" fmla="*/ 49 h 103"/>
                <a:gd name="T18" fmla="*/ 181 w 181"/>
                <a:gd name="T19" fmla="*/ 76 h 103"/>
                <a:gd name="T20" fmla="*/ 154 w 181"/>
                <a:gd name="T21" fmla="*/ 103 h 103"/>
                <a:gd name="T22" fmla="*/ 153 w 181"/>
                <a:gd name="T23" fmla="*/ 103 h 103"/>
                <a:gd name="T24" fmla="*/ 36 w 18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03">
                  <a:moveTo>
                    <a:pt x="36" y="103"/>
                  </a:moveTo>
                  <a:cubicBezTo>
                    <a:pt x="16" y="103"/>
                    <a:pt x="0" y="87"/>
                    <a:pt x="0" y="67"/>
                  </a:cubicBezTo>
                  <a:cubicBezTo>
                    <a:pt x="0" y="47"/>
                    <a:pt x="15" y="32"/>
                    <a:pt x="34" y="31"/>
                  </a:cubicBezTo>
                  <a:cubicBezTo>
                    <a:pt x="37" y="13"/>
                    <a:pt x="52" y="0"/>
                    <a:pt x="70" y="0"/>
                  </a:cubicBezTo>
                  <a:cubicBezTo>
                    <a:pt x="82" y="0"/>
                    <a:pt x="93" y="6"/>
                    <a:pt x="100" y="15"/>
                  </a:cubicBezTo>
                  <a:cubicBezTo>
                    <a:pt x="105" y="13"/>
                    <a:pt x="110" y="11"/>
                    <a:pt x="116" y="11"/>
                  </a:cubicBezTo>
                  <a:cubicBezTo>
                    <a:pt x="136" y="11"/>
                    <a:pt x="152" y="27"/>
                    <a:pt x="152" y="47"/>
                  </a:cubicBezTo>
                  <a:cubicBezTo>
                    <a:pt x="152" y="48"/>
                    <a:pt x="152" y="48"/>
                    <a:pt x="152" y="49"/>
                  </a:cubicBezTo>
                  <a:cubicBezTo>
                    <a:pt x="153" y="49"/>
                    <a:pt x="153" y="49"/>
                    <a:pt x="154" y="49"/>
                  </a:cubicBezTo>
                  <a:cubicBezTo>
                    <a:pt x="169" y="49"/>
                    <a:pt x="181" y="61"/>
                    <a:pt x="181" y="76"/>
                  </a:cubicBezTo>
                  <a:cubicBezTo>
                    <a:pt x="181" y="91"/>
                    <a:pt x="169" y="103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lnTo>
                    <a:pt x="36" y="103"/>
                  </a:lnTo>
                  <a:close/>
                </a:path>
              </a:pathLst>
            </a:custGeom>
            <a:solidFill>
              <a:schemeClr val="bg2"/>
            </a:solidFill>
            <a:ln w="57150">
              <a:noFill/>
            </a:ln>
            <a:extLst/>
          </p:spPr>
          <p:txBody>
            <a:bodyPr vert="horz" wrap="square" lIns="91440" tIns="14400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986563" y="1493382"/>
              <a:ext cx="47609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FFFFFF"/>
                  </a:solidFill>
                  <a:latin typeface="Helvetica Neue"/>
                  <a:ea typeface="Verdana" pitchFamily="34" charset="0"/>
                  <a:cs typeface="Helvetica Neue"/>
                </a:rPr>
                <a:t>Internet</a:t>
              </a: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5017498" y="2747903"/>
              <a:ext cx="414222" cy="414222"/>
              <a:chOff x="6385592" y="3995586"/>
              <a:chExt cx="601966" cy="601966"/>
            </a:xfrm>
          </p:grpSpPr>
          <p:sp>
            <p:nvSpPr>
              <p:cNvPr id="242" name="Oval 467"/>
              <p:cNvSpPr>
                <a:spLocks noChangeArrowheads="1"/>
              </p:cNvSpPr>
              <p:nvPr/>
            </p:nvSpPr>
            <p:spPr bwMode="auto">
              <a:xfrm>
                <a:off x="6385592" y="3995586"/>
                <a:ext cx="601966" cy="60196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accent4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Freeform 468"/>
              <p:cNvSpPr>
                <a:spLocks/>
              </p:cNvSpPr>
              <p:nvPr/>
            </p:nvSpPr>
            <p:spPr bwMode="auto">
              <a:xfrm>
                <a:off x="6498405" y="4172739"/>
                <a:ext cx="377220" cy="214170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>
              <a:off x="5224609" y="1701485"/>
              <a:ext cx="0" cy="104400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65390" y="1727448"/>
            <a:ext cx="751172" cy="633237"/>
            <a:chOff x="544891" y="1826858"/>
            <a:chExt cx="751172" cy="633237"/>
          </a:xfrm>
        </p:grpSpPr>
        <p:grpSp>
          <p:nvGrpSpPr>
            <p:cNvPr id="112" name="Group 111"/>
            <p:cNvGrpSpPr/>
            <p:nvPr/>
          </p:nvGrpSpPr>
          <p:grpSpPr>
            <a:xfrm>
              <a:off x="577033" y="1826858"/>
              <a:ext cx="693710" cy="393860"/>
              <a:chOff x="860784" y="1896902"/>
              <a:chExt cx="1049732" cy="595994"/>
            </a:xfrm>
          </p:grpSpPr>
          <p:sp>
            <p:nvSpPr>
              <p:cNvPr id="113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5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</a:ln>
              <a:extLst/>
            </p:spPr>
            <p:txBody>
              <a:bodyPr vert="horz" wrap="square" lIns="91440" tIns="14400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solidFill>
                      <a:srgbClr val="FFFFFF"/>
                    </a:solidFill>
                    <a:latin typeface="Arial"/>
                  </a:rPr>
                  <a:t>AWS</a:t>
                </a:r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544891" y="2306206"/>
              <a:ext cx="751172" cy="1538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AWS Cloud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292" y="3349196"/>
            <a:ext cx="943369" cy="995050"/>
            <a:chOff x="448793" y="3448606"/>
            <a:chExt cx="943369" cy="995050"/>
          </a:xfrm>
        </p:grpSpPr>
        <p:pic>
          <p:nvPicPr>
            <p:cNvPr id="254" name="Picture 253" descr="CloudFormati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65" y="3448606"/>
              <a:ext cx="623825" cy="623825"/>
            </a:xfrm>
            <a:prstGeom prst="rect">
              <a:avLst/>
            </a:prstGeom>
          </p:spPr>
        </p:pic>
        <p:sp>
          <p:nvSpPr>
            <p:cNvPr id="255" name="TextBox 254"/>
            <p:cNvSpPr txBox="1"/>
            <p:nvPr/>
          </p:nvSpPr>
          <p:spPr>
            <a:xfrm>
              <a:off x="448793" y="4135879"/>
              <a:ext cx="94336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AWS </a:t>
              </a:r>
              <a:r>
                <a:rPr lang="en-US" sz="1000" dirty="0" err="1">
                  <a:solidFill>
                    <a:srgbClr val="000000"/>
                  </a:solidFill>
                  <a:latin typeface="Arial"/>
                </a:rPr>
                <a:t>CloudFormation</a:t>
              </a: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84" y="2411131"/>
            <a:ext cx="1089785" cy="835004"/>
            <a:chOff x="375585" y="2510541"/>
            <a:chExt cx="1089785" cy="835004"/>
          </a:xfrm>
        </p:grpSpPr>
        <p:pic>
          <p:nvPicPr>
            <p:cNvPr id="257" name="Picture 256" descr="CloudFormation-Tempat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09" y="2510541"/>
              <a:ext cx="691937" cy="691936"/>
            </a:xfrm>
            <a:prstGeom prst="rect">
              <a:avLst/>
            </a:prstGeom>
          </p:spPr>
        </p:pic>
        <p:sp>
          <p:nvSpPr>
            <p:cNvPr id="258" name="TextBox 257"/>
            <p:cNvSpPr txBox="1"/>
            <p:nvPr/>
          </p:nvSpPr>
          <p:spPr>
            <a:xfrm>
              <a:off x="375585" y="3191656"/>
              <a:ext cx="1089785" cy="1538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Helvetica Neue"/>
                  <a:cs typeface="Helvetica Neue"/>
                </a:rPr>
                <a:t>CF template </a:t>
              </a:r>
              <a:r>
                <a:rPr lang="en-US" sz="1000" dirty="0" err="1">
                  <a:solidFill>
                    <a:srgbClr val="000000"/>
                  </a:solidFill>
                  <a:latin typeface="Helvetica Neue"/>
                  <a:cs typeface="Helvetica Neue"/>
                </a:rPr>
                <a:t>json</a:t>
              </a:r>
              <a:endParaRPr lang="en-US" sz="10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Copyright © 2015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85332" y="2229844"/>
            <a:ext cx="5458454" cy="3748927"/>
            <a:chOff x="2385332" y="2229844"/>
            <a:chExt cx="5458454" cy="3748927"/>
          </a:xfrm>
        </p:grpSpPr>
        <p:sp>
          <p:nvSpPr>
            <p:cNvPr id="122" name="Rounded Rectangle 121"/>
            <p:cNvSpPr/>
            <p:nvPr/>
          </p:nvSpPr>
          <p:spPr>
            <a:xfrm>
              <a:off x="2385332" y="2450771"/>
              <a:ext cx="5458454" cy="3528000"/>
            </a:xfrm>
            <a:prstGeom prst="roundRect">
              <a:avLst>
                <a:gd name="adj" fmla="val 5765"/>
              </a:avLst>
            </a:prstGeom>
            <a:noFill/>
            <a:ln w="3810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rgbClr val="778888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603781" y="2229844"/>
              <a:ext cx="693710" cy="393860"/>
              <a:chOff x="860784" y="1896902"/>
              <a:chExt cx="1049732" cy="595994"/>
            </a:xfrm>
          </p:grpSpPr>
          <p:sp>
            <p:nvSpPr>
              <p:cNvPr id="104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5" name="Freeform 468"/>
              <p:cNvSpPr>
                <a:spLocks/>
              </p:cNvSpPr>
              <p:nvPr/>
            </p:nvSpPr>
            <p:spPr bwMode="auto">
              <a:xfrm>
                <a:off x="860784" y="1896902"/>
                <a:ext cx="1049732" cy="595994"/>
              </a:xfrm>
              <a:custGeom>
                <a:avLst/>
                <a:gdLst>
                  <a:gd name="T0" fmla="*/ 36 w 181"/>
                  <a:gd name="T1" fmla="*/ 103 h 103"/>
                  <a:gd name="T2" fmla="*/ 0 w 181"/>
                  <a:gd name="T3" fmla="*/ 67 h 103"/>
                  <a:gd name="T4" fmla="*/ 34 w 181"/>
                  <a:gd name="T5" fmla="*/ 31 h 103"/>
                  <a:gd name="T6" fmla="*/ 70 w 181"/>
                  <a:gd name="T7" fmla="*/ 0 h 103"/>
                  <a:gd name="T8" fmla="*/ 100 w 181"/>
                  <a:gd name="T9" fmla="*/ 15 h 103"/>
                  <a:gd name="T10" fmla="*/ 116 w 181"/>
                  <a:gd name="T11" fmla="*/ 11 h 103"/>
                  <a:gd name="T12" fmla="*/ 152 w 181"/>
                  <a:gd name="T13" fmla="*/ 47 h 103"/>
                  <a:gd name="T14" fmla="*/ 152 w 181"/>
                  <a:gd name="T15" fmla="*/ 49 h 103"/>
                  <a:gd name="T16" fmla="*/ 154 w 181"/>
                  <a:gd name="T17" fmla="*/ 49 h 103"/>
                  <a:gd name="T18" fmla="*/ 181 w 181"/>
                  <a:gd name="T19" fmla="*/ 76 h 103"/>
                  <a:gd name="T20" fmla="*/ 154 w 181"/>
                  <a:gd name="T21" fmla="*/ 103 h 103"/>
                  <a:gd name="T22" fmla="*/ 153 w 181"/>
                  <a:gd name="T23" fmla="*/ 103 h 103"/>
                  <a:gd name="T24" fmla="*/ 36 w 181"/>
                  <a:gd name="T2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03">
                    <a:moveTo>
                      <a:pt x="36" y="103"/>
                    </a:moveTo>
                    <a:cubicBezTo>
                      <a:pt x="16" y="103"/>
                      <a:pt x="0" y="87"/>
                      <a:pt x="0" y="67"/>
                    </a:cubicBezTo>
                    <a:cubicBezTo>
                      <a:pt x="0" y="47"/>
                      <a:pt x="15" y="32"/>
                      <a:pt x="34" y="31"/>
                    </a:cubicBezTo>
                    <a:cubicBezTo>
                      <a:pt x="37" y="13"/>
                      <a:pt x="52" y="0"/>
                      <a:pt x="70" y="0"/>
                    </a:cubicBezTo>
                    <a:cubicBezTo>
                      <a:pt x="82" y="0"/>
                      <a:pt x="93" y="6"/>
                      <a:pt x="100" y="15"/>
                    </a:cubicBezTo>
                    <a:cubicBezTo>
                      <a:pt x="105" y="13"/>
                      <a:pt x="110" y="11"/>
                      <a:pt x="116" y="11"/>
                    </a:cubicBezTo>
                    <a:cubicBezTo>
                      <a:pt x="136" y="11"/>
                      <a:pt x="152" y="27"/>
                      <a:pt x="152" y="47"/>
                    </a:cubicBezTo>
                    <a:cubicBezTo>
                      <a:pt x="152" y="48"/>
                      <a:pt x="152" y="48"/>
                      <a:pt x="152" y="49"/>
                    </a:cubicBezTo>
                    <a:cubicBezTo>
                      <a:pt x="153" y="49"/>
                      <a:pt x="153" y="49"/>
                      <a:pt x="154" y="49"/>
                    </a:cubicBezTo>
                    <a:cubicBezTo>
                      <a:pt x="169" y="49"/>
                      <a:pt x="181" y="61"/>
                      <a:pt x="181" y="76"/>
                    </a:cubicBezTo>
                    <a:cubicBezTo>
                      <a:pt x="181" y="91"/>
                      <a:pt x="169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lnTo>
                      <a:pt x="36" y="103"/>
                    </a:lnTo>
                    <a:close/>
                  </a:path>
                </a:pathLst>
              </a:custGeom>
              <a:solidFill>
                <a:schemeClr val="accent5"/>
              </a:solidFill>
              <a:ln w="57150">
                <a:noFill/>
              </a:ln>
              <a:extLst/>
            </p:spPr>
            <p:txBody>
              <a:bodyPr vert="horz" wrap="square" lIns="91440" tIns="14400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solidFill>
                      <a:srgbClr val="FFFFFF"/>
                    </a:solidFill>
                    <a:latin typeface="Arial"/>
                  </a:rPr>
                  <a:t>VPC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15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4.44444E-6 L -4.16667E-6 -0.2882 " pathEditMode="relative" rAng="0" ptsTypes="AA">
                                      <p:cBhvr>
                                        <p:cTn id="67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715E-6 L -1.11111E-6 0.14378 " pathEditMode="relative" rAng="0" ptsTypes="AA">
                                      <p:cBhvr>
                                        <p:cTn id="73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110" grpId="0" animBg="1"/>
      <p:bldP spid="1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4 tool types for DevOps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Broadly we deal with: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613" y="1695044"/>
            <a:ext cx="8232775" cy="3296055"/>
          </a:xfrm>
          <a:prstGeom prst="rect">
            <a:avLst/>
          </a:prstGeom>
        </p:spPr>
        <p:txBody>
          <a:bodyPr vert="horz" lIns="0" tIns="45720" rIns="0" bIns="0" numCol="2" spcCol="36000" rtlCol="0">
            <a:noAutofit/>
          </a:bodyPr>
          <a:lstStyle>
            <a:lvl1pPr marL="266700" indent="-177800" eaLnBrk="1" hangingPunct="1">
              <a:spcBef>
                <a:spcPts val="6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252000" indent="-252000">
              <a:spcBef>
                <a:spcPts val="1200"/>
              </a:spcBef>
            </a:pPr>
            <a:r>
              <a:rPr lang="en-US" dirty="0">
                <a:solidFill>
                  <a:srgbClr val="666666"/>
                </a:solidFill>
              </a:rPr>
              <a:t>Application Lifecycle Management</a:t>
            </a: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</a:rPr>
              <a:t>What do we want to build </a:t>
            </a:r>
            <a:r>
              <a:rPr lang="en-US" sz="1600" dirty="0" smtClean="0">
                <a:solidFill>
                  <a:srgbClr val="666666"/>
                </a:solidFill>
              </a:rPr>
              <a:t/>
            </a:r>
            <a:br>
              <a:rPr lang="en-US" sz="1600" dirty="0" smtClean="0">
                <a:solidFill>
                  <a:srgbClr val="666666"/>
                </a:solidFill>
              </a:rPr>
            </a:br>
            <a:r>
              <a:rPr lang="en-US" sz="1600" dirty="0" smtClean="0">
                <a:solidFill>
                  <a:srgbClr val="666666"/>
                </a:solidFill>
              </a:rPr>
              <a:t>and </a:t>
            </a:r>
            <a:r>
              <a:rPr lang="en-US" sz="1600" dirty="0">
                <a:solidFill>
                  <a:srgbClr val="666666"/>
                </a:solidFill>
              </a:rPr>
              <a:t>how is it going so </a:t>
            </a:r>
            <a:r>
              <a:rPr lang="en-US" sz="1600" dirty="0" smtClean="0">
                <a:solidFill>
                  <a:srgbClr val="666666"/>
                </a:solidFill>
              </a:rPr>
              <a:t>far</a:t>
            </a:r>
          </a:p>
          <a:p>
            <a:pPr marL="228600" indent="0">
              <a:spcBef>
                <a:spcPts val="1200"/>
              </a:spcBef>
              <a:buNone/>
            </a:pPr>
            <a:r>
              <a:rPr lang="en-GB" dirty="0" smtClean="0"/>
              <a:t>SCM </a:t>
            </a:r>
            <a:endParaRPr lang="en-US" dirty="0" smtClean="0">
              <a:solidFill>
                <a:srgbClr val="666666"/>
              </a:solidFill>
            </a:endParaRP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</a:rPr>
              <a:t>Where are we going to safely store software, data and media and track and control </a:t>
            </a:r>
            <a:r>
              <a:rPr lang="en-US" sz="1600" dirty="0" smtClean="0">
                <a:solidFill>
                  <a:srgbClr val="666666"/>
                </a:solidFill>
              </a:rPr>
              <a:t>it?	</a:t>
            </a: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endParaRPr lang="en-US" sz="1600" dirty="0">
              <a:solidFill>
                <a:srgbClr val="666666"/>
              </a:solidFill>
            </a:endParaRP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endParaRPr lang="en-US" sz="1600" dirty="0" smtClean="0">
              <a:solidFill>
                <a:srgbClr val="666666"/>
              </a:solidFill>
            </a:endParaRP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endParaRPr lang="en-US" sz="1600" dirty="0">
              <a:solidFill>
                <a:srgbClr val="666666"/>
              </a:solidFill>
            </a:endParaRPr>
          </a:p>
          <a:p>
            <a:pPr marL="252000" indent="-252000">
              <a:spcBef>
                <a:spcPts val="1200"/>
              </a:spcBef>
            </a:pPr>
            <a:r>
              <a:rPr lang="en-GB" sz="1600" dirty="0" smtClean="0"/>
              <a:t>Orchestration </a:t>
            </a:r>
            <a:endParaRPr lang="en-US" sz="1600" dirty="0" smtClean="0">
              <a:solidFill>
                <a:srgbClr val="666666"/>
              </a:solidFill>
            </a:endParaRP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</a:rPr>
              <a:t>How are we going to move software, data and media around and configure it (remember infrastructure “is” software as well)</a:t>
            </a:r>
          </a:p>
          <a:p>
            <a:pPr marL="228600" indent="0">
              <a:spcBef>
                <a:spcPts val="1200"/>
              </a:spcBef>
              <a:buNone/>
            </a:pPr>
            <a:r>
              <a:rPr lang="en-GB" sz="1600" dirty="0"/>
              <a:t>Automated Quality </a:t>
            </a:r>
            <a:r>
              <a:rPr lang="en-GB" sz="1600" dirty="0" smtClean="0"/>
              <a:t>Assurance</a:t>
            </a:r>
            <a:endParaRPr lang="en-US" sz="1600" dirty="0" smtClean="0">
              <a:solidFill>
                <a:srgbClr val="666666"/>
              </a:solidFill>
            </a:endParaRPr>
          </a:p>
          <a:p>
            <a:pPr marL="568800" indent="-285750">
              <a:spcBef>
                <a:spcPts val="800"/>
              </a:spcBef>
              <a:buFont typeface="Arial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</a:rPr>
              <a:t>How do we know the software </a:t>
            </a:r>
            <a:r>
              <a:rPr lang="en-US" sz="1600" dirty="0" smtClean="0">
                <a:solidFill>
                  <a:srgbClr val="666666"/>
                </a:solidFill>
              </a:rPr>
              <a:t/>
            </a:r>
            <a:br>
              <a:rPr lang="en-US" sz="1600" dirty="0" smtClean="0">
                <a:solidFill>
                  <a:srgbClr val="666666"/>
                </a:solidFill>
              </a:rPr>
            </a:br>
            <a:r>
              <a:rPr lang="en-US" sz="1600" dirty="0" smtClean="0">
                <a:solidFill>
                  <a:srgbClr val="666666"/>
                </a:solidFill>
              </a:rPr>
              <a:t>does </a:t>
            </a:r>
            <a:r>
              <a:rPr lang="en-US" sz="1600" dirty="0">
                <a:solidFill>
                  <a:srgbClr val="666666"/>
                </a:solidFill>
              </a:rPr>
              <a:t>/ is doing what it is supposed to.  “The continuum of testing and monitoring”</a:t>
            </a:r>
          </a:p>
          <a:p>
            <a:pPr marL="568800" indent="-285750">
              <a:spcBef>
                <a:spcPts val="1200"/>
              </a:spcBef>
              <a:buFont typeface="Arial" pitchFamily="34" charset="0"/>
              <a:buChar char="−"/>
            </a:pP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0376" y="181528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9939" y="1815283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406265" y="1798638"/>
            <a:ext cx="0" cy="3011487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0376" y="2817120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79939" y="3265284"/>
            <a:ext cx="155574" cy="15557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399061" y="5405816"/>
            <a:ext cx="6404603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791197" y="2225675"/>
            <a:ext cx="0" cy="3180141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3"/>
          <p:cNvSpPr txBox="1">
            <a:spLocks/>
          </p:cNvSpPr>
          <p:nvPr/>
        </p:nvSpPr>
        <p:spPr>
          <a:xfrm>
            <a:off x="4427986" y="2167013"/>
            <a:ext cx="3280114" cy="268464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r"/>
            <a:r>
              <a:rPr lang="en-GB" sz="2400" b="1">
                <a:solidFill>
                  <a:srgbClr val="FF9900"/>
                </a:solidFill>
                <a:cs typeface="MV Boli" panose="02000500030200090000" pitchFamily="2" charset="0"/>
              </a:rPr>
              <a:t>Guessed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Problem #1: Long cycle 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330111" y="4134565"/>
            <a:ext cx="2372231" cy="300135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r"/>
            <a:r>
              <a:rPr lang="en-GB" sz="2400" b="1">
                <a:solidFill>
                  <a:srgbClr val="FF9900"/>
                </a:solidFill>
                <a:cs typeface="MV Boli" panose="02000500030200090000" pitchFamily="2" charset="0"/>
              </a:rPr>
              <a:t>Guessed Badly</a:t>
            </a:r>
          </a:p>
        </p:txBody>
      </p:sp>
      <p:sp>
        <p:nvSpPr>
          <p:cNvPr id="18" name="Freeform 17"/>
          <p:cNvSpPr/>
          <p:nvPr/>
        </p:nvSpPr>
        <p:spPr>
          <a:xfrm>
            <a:off x="1388215" y="1753685"/>
            <a:ext cx="6648451" cy="3791362"/>
          </a:xfrm>
          <a:custGeom>
            <a:avLst/>
            <a:gdLst>
              <a:gd name="connsiteX0" fmla="*/ 0 w 8124825"/>
              <a:gd name="connsiteY0" fmla="*/ 0 h 4238625"/>
              <a:gd name="connsiteX1" fmla="*/ 0 w 8124825"/>
              <a:gd name="connsiteY1" fmla="*/ 4238625 h 4238625"/>
              <a:gd name="connsiteX2" fmla="*/ 8124825 w 8124825"/>
              <a:gd name="connsiteY2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4825" h="4238625">
                <a:moveTo>
                  <a:pt x="0" y="0"/>
                </a:moveTo>
                <a:lnTo>
                  <a:pt x="0" y="4238625"/>
                </a:lnTo>
                <a:lnTo>
                  <a:pt x="8124825" y="4238625"/>
                </a:lnTo>
              </a:path>
            </a:pathLst>
          </a:cu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88215" y="1753685"/>
            <a:ext cx="0" cy="380185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</p:cNvCxnSpPr>
          <p:nvPr/>
        </p:nvCxnSpPr>
        <p:spPr>
          <a:xfrm>
            <a:off x="1388215" y="5545047"/>
            <a:ext cx="664845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/>
          <p:cNvSpPr txBox="1">
            <a:spLocks/>
          </p:cNvSpPr>
          <p:nvPr/>
        </p:nvSpPr>
        <p:spPr>
          <a:xfrm>
            <a:off x="1628364" y="1677006"/>
            <a:ext cx="2597323" cy="268464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2400" b="1">
                <a:solidFill>
                  <a:srgbClr val="FFFFFF"/>
                </a:solidFill>
                <a:cs typeface="MV Boli" panose="02000500030200090000" pitchFamily="2" charset="0"/>
              </a:rPr>
              <a:t>Value Released</a:t>
            </a:r>
          </a:p>
          <a:p>
            <a:endParaRPr lang="en-GB" sz="2400" b="1">
              <a:solidFill>
                <a:srgbClr val="FFFFFF"/>
              </a:solidFill>
              <a:cs typeface="MV Boli" panose="02000500030200090000" pitchFamily="2" charset="0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6696076" y="5653862"/>
            <a:ext cx="1382774" cy="319745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r"/>
            <a:r>
              <a:rPr lang="en-GB" sz="2400" b="1">
                <a:solidFill>
                  <a:srgbClr val="FFFFFF"/>
                </a:solidFill>
                <a:cs typeface="MV Boli" panose="02000500030200090000" pitchFamily="2" charset="0"/>
              </a:rPr>
              <a:t>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0110" y="1900632"/>
            <a:ext cx="3358277" cy="2233933"/>
          </a:xfrm>
          <a:prstGeom prst="rect">
            <a:avLst/>
          </a:prstGeom>
          <a:solidFill>
            <a:schemeClr val="accent5">
              <a:alpha val="66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24 -4.47701E-6 L 4.16667E-6 -4.4770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715E-6 L -1.11111E-6 0.1437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7701E-6 L 0.08924 -4.47701E-6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-4.47701E-6 L 0.08924 -4.47701E-6 " pathEditMode="relative" rAng="0" ptsTypes="AA">
                                      <p:cBhvr>
                                        <p:cTn id="5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13" grpId="0"/>
      <p:bldP spid="13" grpId="1"/>
      <p:bldP spid="18" grpId="0" animBg="1"/>
      <p:bldP spid="21" grpId="0"/>
      <p:bldP spid="21" grpId="1"/>
      <p:bldP spid="22" grpId="0"/>
      <p:bldP spid="22" grpId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15-1066 DevOps Academy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3_15-1066 DevOps Academy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4_15-1066 DevOps Academy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5_15-1066 DevOps Academy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7_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8_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9.xml><?xml version="1.0" encoding="utf-8"?>
<a:theme xmlns:a="http://schemas.openxmlformats.org/drawingml/2006/main" name="9_15-1066 DevOps Academy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cb8cf291c8653af57dd6a29bb52d0ee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036f0d1f483fee2c7aa86809005d6981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4E5E8F-D18A-405B-AB6A-19CBBCF65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http://purl.org/dc/terms/"/>
    <ds:schemaRef ds:uri="http://www.w3.org/XML/1998/namespace"/>
    <ds:schemaRef ds:uri="bc841b31-d549-43ed-bc47-0086310aa7e9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13142</TotalTime>
  <Words>1359</Words>
  <Application>Microsoft Office PowerPoint</Application>
  <PresentationFormat>On-screen Show (4:3)</PresentationFormat>
  <Paragraphs>407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Verdana</vt:lpstr>
      <vt:lpstr>Arial</vt:lpstr>
      <vt:lpstr>Wingdings</vt:lpstr>
      <vt:lpstr>ヒラギノ角ゴ Pro W3</vt:lpstr>
      <vt:lpstr>MV Boli</vt:lpstr>
      <vt:lpstr>Helvetica Neue</vt:lpstr>
      <vt:lpstr>15-1066 DevOps Academy</vt:lpstr>
      <vt:lpstr>1_15-1066 DevOps Academy</vt:lpstr>
      <vt:lpstr>2_15-1066 DevOps Academy</vt:lpstr>
      <vt:lpstr>3_15-1066 DevOps Academy</vt:lpstr>
      <vt:lpstr>4_15-1066 DevOps Academy</vt:lpstr>
      <vt:lpstr>5_15-1066 DevOps Academy</vt:lpstr>
      <vt:lpstr>7_15-1066 DevOps Academy</vt:lpstr>
      <vt:lpstr>8_15-1066 DevOps Academy</vt:lpstr>
      <vt:lpstr>9_15-1066 DevOps Academy</vt:lpstr>
      <vt:lpstr>PowerPoint Presentation</vt:lpstr>
      <vt:lpstr>Content</vt:lpstr>
      <vt:lpstr>PowerPoint Presentation</vt:lpstr>
      <vt:lpstr>Format Of Training Course (reminder)</vt:lpstr>
      <vt:lpstr>Cloud Basics</vt:lpstr>
      <vt:lpstr>AWS Basics</vt:lpstr>
      <vt:lpstr>DevOps Architecture that we will build</vt:lpstr>
      <vt:lpstr>Top 4 tool types for DevOps</vt:lpstr>
      <vt:lpstr>Problem #1: Long cycle time</vt:lpstr>
      <vt:lpstr>Problem #2: Release risk</vt:lpstr>
      <vt:lpstr>Problem #3: hotfixes, merge, risk, waste</vt:lpstr>
      <vt:lpstr>Lean – Fast Feedback</vt:lpstr>
      <vt:lpstr>Typical CI Workflow using a Pipeline</vt:lpstr>
      <vt:lpstr>Cost of not Failing (aka Learning) Fast</vt:lpstr>
      <vt:lpstr>What about LEAN? </vt:lpstr>
      <vt:lpstr>Quality Gates in the CI Pipeline</vt:lpstr>
      <vt:lpstr>MODULE 5 Day 2 Overview</vt:lpstr>
      <vt:lpstr>Environments</vt:lpstr>
      <vt:lpstr>DevOps Architecture that we will build</vt:lpstr>
      <vt:lpstr>PowerPoint Presentation</vt:lpstr>
      <vt:lpstr>Lab – Standing up Day 2 environments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Dharmanshu Singh</cp:lastModifiedBy>
  <cp:revision>1959</cp:revision>
  <cp:lastPrinted>2009-05-13T12:37:25Z</cp:lastPrinted>
  <dcterms:created xsi:type="dcterms:W3CDTF">2012-01-18T22:44:04Z</dcterms:created>
  <dcterms:modified xsi:type="dcterms:W3CDTF">2016-07-06T12:46:48Z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