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handoutMasterIdLst>
    <p:handoutMasterId r:id="rId42"/>
  </p:handoutMasterIdLst>
  <p:sldIdLst>
    <p:sldId id="257" r:id="rId5"/>
    <p:sldId id="319" r:id="rId6"/>
    <p:sldId id="320" r:id="rId7"/>
    <p:sldId id="360" r:id="rId8"/>
    <p:sldId id="322" r:id="rId9"/>
    <p:sldId id="323" r:id="rId10"/>
    <p:sldId id="324" r:id="rId11"/>
    <p:sldId id="325" r:id="rId12"/>
    <p:sldId id="326" r:id="rId13"/>
    <p:sldId id="327" r:id="rId14"/>
    <p:sldId id="328" r:id="rId15"/>
    <p:sldId id="329" r:id="rId16"/>
    <p:sldId id="330" r:id="rId17"/>
    <p:sldId id="331" r:id="rId18"/>
    <p:sldId id="353" r:id="rId19"/>
    <p:sldId id="333" r:id="rId20"/>
    <p:sldId id="335" r:id="rId21"/>
    <p:sldId id="355" r:id="rId22"/>
    <p:sldId id="364" r:id="rId23"/>
    <p:sldId id="365" r:id="rId24"/>
    <p:sldId id="366" r:id="rId25"/>
    <p:sldId id="367" r:id="rId26"/>
    <p:sldId id="368" r:id="rId27"/>
    <p:sldId id="370" r:id="rId28"/>
    <p:sldId id="336" r:id="rId29"/>
    <p:sldId id="337" r:id="rId30"/>
    <p:sldId id="338" r:id="rId31"/>
    <p:sldId id="356" r:id="rId32"/>
    <p:sldId id="359" r:id="rId33"/>
    <p:sldId id="349" r:id="rId34"/>
    <p:sldId id="357" r:id="rId35"/>
    <p:sldId id="343" r:id="rId36"/>
    <p:sldId id="350" r:id="rId37"/>
    <p:sldId id="363" r:id="rId38"/>
    <p:sldId id="352" r:id="rId39"/>
    <p:sldId id="351" r:id="rId40"/>
  </p:sldIdLst>
  <p:sldSz cx="9144000" cy="6858000" type="screen4x3"/>
  <p:notesSz cx="6858000" cy="9144000"/>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orient="horz" pos="741">
          <p15:clr>
            <a:srgbClr val="A4A3A4"/>
          </p15:clr>
        </p15:guide>
        <p15:guide id="21" orient="horz" pos="4065">
          <p15:clr>
            <a:srgbClr val="A4A3A4"/>
          </p15:clr>
        </p15:guide>
        <p15:guide id="22" orient="horz" pos="2441">
          <p15:clr>
            <a:srgbClr val="A4A3A4"/>
          </p15:clr>
        </p15:guide>
        <p15:guide id="23" pos="2813">
          <p15:clr>
            <a:srgbClr val="A4A3A4"/>
          </p15:clr>
        </p15:guide>
        <p15:guide id="24" pos="2948">
          <p15:clr>
            <a:srgbClr val="A4A3A4"/>
          </p15:clr>
        </p15:guide>
        <p15:guide id="25" pos="2061">
          <p15:clr>
            <a:srgbClr val="A4A3A4"/>
          </p15:clr>
        </p15:guide>
        <p15:guide id="26" pos="3699">
          <p15:clr>
            <a:srgbClr val="A4A3A4"/>
          </p15:clr>
        </p15:guide>
        <p15:guide id="27" pos="1925">
          <p15:clr>
            <a:srgbClr val="A4A3A4"/>
          </p15:clr>
        </p15:guide>
        <p15:guide id="28" pos="3835">
          <p15:clr>
            <a:srgbClr val="A4A3A4"/>
          </p15:clr>
        </p15:guide>
        <p15:guide id="29" orient="horz" pos="232">
          <p15:clr>
            <a:srgbClr val="A4A3A4"/>
          </p15:clr>
        </p15:guide>
        <p15:guide id="30" orient="horz" pos="526">
          <p15:clr>
            <a:srgbClr val="A4A3A4"/>
          </p15:clr>
        </p15:guide>
        <p15:guide id="31" orient="horz" pos="582">
          <p15:clr>
            <a:srgbClr val="A4A3A4"/>
          </p15:clr>
        </p15:guide>
        <p15:guide id="32" orient="horz" pos="4225">
          <p15:clr>
            <a:srgbClr val="A4A3A4"/>
          </p15:clr>
        </p15:guide>
        <p15:guide id="33" orient="horz" pos="707">
          <p15:clr>
            <a:srgbClr val="A4A3A4"/>
          </p15:clr>
        </p15:guide>
        <p15:guide id="34" orient="horz" pos="3990">
          <p15:clr>
            <a:srgbClr val="A4A3A4"/>
          </p15:clr>
        </p15:guide>
        <p15:guide id="35" orient="horz" pos="2353">
          <p15:clr>
            <a:srgbClr val="A4A3A4"/>
          </p15:clr>
        </p15:guide>
        <p15:guide id="36" pos="5472">
          <p15:clr>
            <a:srgbClr val="A4A3A4"/>
          </p15:clr>
        </p15:guide>
        <p15:guide id="37" pos="29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 id="1" name="Rachael Willis" initials="RW"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0B840"/>
    <a:srgbClr val="AADDEE"/>
    <a:srgbClr val="CBCCCC"/>
    <a:srgbClr val="FFFFFF"/>
    <a:srgbClr val="551155"/>
    <a:srgbClr val="2F539C"/>
    <a:srgbClr val="003344"/>
    <a:srgbClr val="666666"/>
    <a:srgbClr val="0088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0449" autoAdjust="0"/>
  </p:normalViewPr>
  <p:slideViewPr>
    <p:cSldViewPr snapToGrid="0" snapToObjects="1" showGuides="1">
      <p:cViewPr varScale="1">
        <p:scale>
          <a:sx n="70" d="100"/>
          <a:sy n="70" d="100"/>
        </p:scale>
        <p:origin x="1002" y="72"/>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orient="horz" pos="741"/>
        <p:guide orient="horz" pos="4065"/>
        <p:guide orient="horz" pos="2441"/>
        <p:guide pos="2813"/>
        <p:guide pos="2948"/>
        <p:guide pos="2061"/>
        <p:guide pos="3699"/>
        <p:guide pos="1925"/>
        <p:guide pos="3835"/>
        <p:guide orient="horz" pos="232"/>
        <p:guide orient="horz" pos="526"/>
        <p:guide orient="horz" pos="582"/>
        <p:guide orient="horz" pos="4225"/>
        <p:guide orient="horz" pos="707"/>
        <p:guide orient="horz" pos="3990"/>
        <p:guide orient="horz" pos="2353"/>
        <p:guide pos="5472"/>
        <p:guide pos="2940"/>
      </p:guideLst>
    </p:cSldViewPr>
  </p:slideViewPr>
  <p:outlineViewPr>
    <p:cViewPr>
      <p:scale>
        <a:sx n="33" d="100"/>
        <a:sy n="33" d="100"/>
      </p:scale>
      <p:origin x="0" y="-77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070B4-70E0-452C-96A9-88423653D189}" type="doc">
      <dgm:prSet loTypeId="urn:microsoft.com/office/officeart/2005/8/layout/pyramid1" loCatId="pyramid" qsTypeId="urn:microsoft.com/office/officeart/2005/8/quickstyle/simple1" qsCatId="simple" csTypeId="urn:microsoft.com/office/officeart/2005/8/colors/colorful3" csCatId="colorful" phldr="1"/>
      <dgm:spPr/>
    </dgm:pt>
    <dgm:pt modelId="{A2F39012-2F76-475E-9E16-EB33FB6CE080}">
      <dgm:prSet custT="1"/>
      <dgm:spPr>
        <a:xfrm>
          <a:off x="0" y="6006667"/>
          <a:ext cx="9145016" cy="546060"/>
        </a:xfrm>
        <a:solidFill>
          <a:schemeClr val="tx2">
            <a:lumMod val="50000"/>
          </a:schemeClr>
        </a:solidFill>
        <a:ln w="25400" cap="flat" cmpd="sng" algn="ctr">
          <a:solidFill>
            <a:sysClr val="window" lastClr="FFFFFF">
              <a:hueOff val="0"/>
              <a:satOff val="0"/>
              <a:lumOff val="0"/>
              <a:alphaOff val="0"/>
            </a:sysClr>
          </a:solidFill>
          <a:prstDash val="solid"/>
        </a:ln>
        <a:effectLst/>
      </dgm:spPr>
      <dgm:t>
        <a:bodyPr/>
        <a:lstStyle/>
        <a:p>
          <a:r>
            <a:rPr lang="en-GB" sz="1600" b="0" i="0" dirty="0">
              <a:solidFill>
                <a:schemeClr val="bg1"/>
              </a:solidFill>
              <a:latin typeface="Calibri"/>
              <a:ea typeface="+mn-ea"/>
              <a:cs typeface="+mn-cs"/>
            </a:rPr>
            <a:t>Hardware management</a:t>
          </a:r>
          <a:endParaRPr lang="en-GB" sz="1600" dirty="0">
            <a:solidFill>
              <a:schemeClr val="bg1"/>
            </a:solidFill>
            <a:latin typeface="Calibri"/>
            <a:ea typeface="+mn-ea"/>
            <a:cs typeface="+mn-cs"/>
          </a:endParaRPr>
        </a:p>
      </dgm:t>
    </dgm:pt>
    <dgm:pt modelId="{6012F23F-4C1F-4F5B-90FE-C5DD3B811450}" type="parTrans" cxnId="{19F35CD3-5485-4CF7-85B5-EB5234B0A78B}">
      <dgm:prSet/>
      <dgm:spPr/>
      <dgm:t>
        <a:bodyPr/>
        <a:lstStyle/>
        <a:p>
          <a:endParaRPr lang="en-GB" sz="3600"/>
        </a:p>
      </dgm:t>
    </dgm:pt>
    <dgm:pt modelId="{38325993-F417-463F-90EC-3073C849C425}" type="sibTrans" cxnId="{19F35CD3-5485-4CF7-85B5-EB5234B0A78B}">
      <dgm:prSet/>
      <dgm:spPr/>
      <dgm:t>
        <a:bodyPr/>
        <a:lstStyle/>
        <a:p>
          <a:endParaRPr lang="en-GB" sz="3600"/>
        </a:p>
      </dgm:t>
    </dgm:pt>
    <dgm:pt modelId="{B232BAC0-9A19-4104-BB22-143670A03DB3}">
      <dgm:prSet custT="1"/>
      <dgm:spPr>
        <a:xfrm>
          <a:off x="381042" y="5460606"/>
          <a:ext cx="8382931" cy="546060"/>
        </a:xfrm>
        <a:solidFill>
          <a:schemeClr val="tx1">
            <a:lumMod val="75000"/>
            <a:lumOff val="25000"/>
          </a:schemeClr>
        </a:solidFill>
        <a:ln w="25400" cap="flat" cmpd="sng" algn="ctr">
          <a:solidFill>
            <a:sysClr val="window" lastClr="FFFFFF">
              <a:hueOff val="0"/>
              <a:satOff val="0"/>
              <a:lumOff val="0"/>
              <a:alphaOff val="0"/>
            </a:sysClr>
          </a:solidFill>
          <a:prstDash val="solid"/>
        </a:ln>
        <a:effectLst/>
      </dgm:spPr>
      <dgm:t>
        <a:bodyPr/>
        <a:lstStyle/>
        <a:p>
          <a:r>
            <a:rPr lang="en-GB" sz="1600" b="0" i="0" dirty="0">
              <a:solidFill>
                <a:schemeClr val="bg1"/>
              </a:solidFill>
              <a:latin typeface="Calibri"/>
              <a:ea typeface="+mn-ea"/>
              <a:cs typeface="+mn-cs"/>
            </a:rPr>
            <a:t>Basic Infrastructure orchestration</a:t>
          </a:r>
          <a:endParaRPr lang="en-GB" sz="1600" dirty="0">
            <a:solidFill>
              <a:schemeClr val="bg1"/>
            </a:solidFill>
            <a:latin typeface="Calibri"/>
            <a:ea typeface="+mn-ea"/>
            <a:cs typeface="+mn-cs"/>
          </a:endParaRPr>
        </a:p>
      </dgm:t>
    </dgm:pt>
    <dgm:pt modelId="{41564336-B549-41FB-A8EE-A051BC2B1961}" type="parTrans" cxnId="{D4B060D5-3790-4981-96FA-2AD8750319E6}">
      <dgm:prSet/>
      <dgm:spPr/>
      <dgm:t>
        <a:bodyPr/>
        <a:lstStyle/>
        <a:p>
          <a:endParaRPr lang="en-GB" sz="3600"/>
        </a:p>
      </dgm:t>
    </dgm:pt>
    <dgm:pt modelId="{FB959378-BCD3-4E38-9279-7CE7DD058FF9}" type="sibTrans" cxnId="{D4B060D5-3790-4981-96FA-2AD8750319E6}">
      <dgm:prSet/>
      <dgm:spPr/>
      <dgm:t>
        <a:bodyPr/>
        <a:lstStyle/>
        <a:p>
          <a:endParaRPr lang="en-GB" sz="3600"/>
        </a:p>
      </dgm:t>
    </dgm:pt>
    <dgm:pt modelId="{1129C655-5363-4DDA-9CDD-8A9FFC9DC593}">
      <dgm:prSet custT="1"/>
      <dgm:spPr>
        <a:xfrm>
          <a:off x="762084" y="4914546"/>
          <a:ext cx="7620846" cy="546060"/>
        </a:xfrm>
        <a:solidFill>
          <a:schemeClr val="tx1">
            <a:lumMod val="65000"/>
            <a:lumOff val="35000"/>
          </a:schemeClr>
        </a:solidFill>
        <a:ln w="25400" cap="flat" cmpd="sng" algn="ctr">
          <a:solidFill>
            <a:sysClr val="window" lastClr="FFFFFF">
              <a:hueOff val="0"/>
              <a:satOff val="0"/>
              <a:lumOff val="0"/>
              <a:alphaOff val="0"/>
            </a:sysClr>
          </a:solidFill>
          <a:prstDash val="solid"/>
        </a:ln>
        <a:effectLst/>
      </dgm:spPr>
      <dgm:t>
        <a:bodyPr/>
        <a:lstStyle/>
        <a:p>
          <a:r>
            <a:rPr lang="en-GB" sz="1600" b="0" i="0" dirty="0">
              <a:solidFill>
                <a:schemeClr val="bg1"/>
              </a:solidFill>
              <a:latin typeface="Calibri"/>
              <a:ea typeface="+mn-ea"/>
              <a:cs typeface="+mn-cs"/>
            </a:rPr>
            <a:t>Platform Infrastructure orchestration</a:t>
          </a:r>
          <a:endParaRPr lang="en-GB" sz="1600" dirty="0">
            <a:solidFill>
              <a:schemeClr val="bg1"/>
            </a:solidFill>
            <a:latin typeface="Calibri"/>
            <a:ea typeface="+mn-ea"/>
            <a:cs typeface="+mn-cs"/>
          </a:endParaRPr>
        </a:p>
      </dgm:t>
    </dgm:pt>
    <dgm:pt modelId="{8245D83A-F9DE-4A91-9B4A-D96407D500AF}" type="parTrans" cxnId="{77275FD3-5F44-49C1-847D-80367BEEBE52}">
      <dgm:prSet/>
      <dgm:spPr/>
      <dgm:t>
        <a:bodyPr/>
        <a:lstStyle/>
        <a:p>
          <a:endParaRPr lang="en-GB" sz="3600"/>
        </a:p>
      </dgm:t>
    </dgm:pt>
    <dgm:pt modelId="{C44BB4F6-A68A-4FC9-9D01-C3693467F476}" type="sibTrans" cxnId="{77275FD3-5F44-49C1-847D-80367BEEBE52}">
      <dgm:prSet/>
      <dgm:spPr/>
      <dgm:t>
        <a:bodyPr/>
        <a:lstStyle/>
        <a:p>
          <a:endParaRPr lang="en-GB" sz="3600"/>
        </a:p>
      </dgm:t>
    </dgm:pt>
    <dgm:pt modelId="{CAA833B2-B120-4125-8DFF-C7989AE8B390}">
      <dgm:prSet custT="1"/>
      <dgm:spPr>
        <a:xfrm>
          <a:off x="1143126" y="4368485"/>
          <a:ext cx="6858762" cy="546060"/>
        </a:xfrm>
        <a:solidFill>
          <a:schemeClr val="tx1">
            <a:lumMod val="50000"/>
            <a:lumOff val="50000"/>
          </a:schemeClr>
        </a:solidFill>
        <a:ln w="25400" cap="flat" cmpd="sng" algn="ctr">
          <a:solidFill>
            <a:sysClr val="window" lastClr="FFFFFF">
              <a:hueOff val="0"/>
              <a:satOff val="0"/>
              <a:lumOff val="0"/>
              <a:alphaOff val="0"/>
            </a:sysClr>
          </a:solidFill>
          <a:prstDash val="solid"/>
        </a:ln>
        <a:effectLst/>
      </dgm:spPr>
      <dgm:t>
        <a:bodyPr/>
        <a:lstStyle/>
        <a:p>
          <a:r>
            <a:rPr lang="en-GB" sz="1600" b="0" i="0" dirty="0">
              <a:solidFill>
                <a:schemeClr val="bg1"/>
              </a:solidFill>
              <a:latin typeface="Calibri"/>
              <a:ea typeface="+mn-ea"/>
              <a:cs typeface="+mn-cs"/>
            </a:rPr>
            <a:t>Execution architecture</a:t>
          </a:r>
          <a:endParaRPr lang="en-GB" sz="1600" dirty="0">
            <a:solidFill>
              <a:schemeClr val="bg1"/>
            </a:solidFill>
            <a:latin typeface="Calibri"/>
            <a:ea typeface="+mn-ea"/>
            <a:cs typeface="+mn-cs"/>
          </a:endParaRPr>
        </a:p>
      </dgm:t>
    </dgm:pt>
    <dgm:pt modelId="{623ACBD7-D2B8-45AC-A4BB-96BEE666FF2F}" type="parTrans" cxnId="{6D7E4DF2-C75E-40C3-A473-F3E071494539}">
      <dgm:prSet/>
      <dgm:spPr/>
      <dgm:t>
        <a:bodyPr/>
        <a:lstStyle/>
        <a:p>
          <a:endParaRPr lang="en-GB" sz="3600"/>
        </a:p>
      </dgm:t>
    </dgm:pt>
    <dgm:pt modelId="{47B20CF5-3C27-4E5C-B261-AF84CE53BB37}" type="sibTrans" cxnId="{6D7E4DF2-C75E-40C3-A473-F3E071494539}">
      <dgm:prSet/>
      <dgm:spPr/>
      <dgm:t>
        <a:bodyPr/>
        <a:lstStyle/>
        <a:p>
          <a:endParaRPr lang="en-GB" sz="3600"/>
        </a:p>
      </dgm:t>
    </dgm:pt>
    <dgm:pt modelId="{81C98235-1067-437A-A24A-9B3161C0C02F}">
      <dgm:prSet custT="1"/>
      <dgm:spPr>
        <a:xfrm>
          <a:off x="1905211" y="3276364"/>
          <a:ext cx="5334592" cy="546060"/>
        </a:xfrm>
        <a:solidFill>
          <a:schemeClr val="tx2">
            <a:lumMod val="40000"/>
            <a:lumOff val="60000"/>
          </a:schemeClr>
        </a:solidFill>
        <a:ln w="25400" cap="flat" cmpd="sng" algn="ctr">
          <a:solidFill>
            <a:sysClr val="window" lastClr="FFFFFF">
              <a:hueOff val="0"/>
              <a:satOff val="0"/>
              <a:lumOff val="0"/>
              <a:alphaOff val="0"/>
            </a:sysClr>
          </a:solidFill>
          <a:prstDash val="solid"/>
        </a:ln>
        <a:effectLst/>
      </dgm:spPr>
      <dgm:t>
        <a:bodyPr/>
        <a:lstStyle/>
        <a:p>
          <a:r>
            <a:rPr lang="en-GB" sz="1600" b="0" i="0" dirty="0">
              <a:solidFill>
                <a:sysClr val="windowText" lastClr="000000">
                  <a:hueOff val="0"/>
                  <a:satOff val="0"/>
                  <a:lumOff val="0"/>
                  <a:alphaOff val="0"/>
                </a:sysClr>
              </a:solidFill>
              <a:latin typeface="Calibri"/>
              <a:ea typeface="+mn-ea"/>
              <a:cs typeface="+mn-cs"/>
            </a:rPr>
            <a:t>Deployment architecture</a:t>
          </a:r>
          <a:endParaRPr lang="en-GB" sz="1600" dirty="0">
            <a:solidFill>
              <a:sysClr val="windowText" lastClr="000000">
                <a:hueOff val="0"/>
                <a:satOff val="0"/>
                <a:lumOff val="0"/>
                <a:alphaOff val="0"/>
              </a:sysClr>
            </a:solidFill>
            <a:latin typeface="Calibri"/>
            <a:ea typeface="+mn-ea"/>
            <a:cs typeface="+mn-cs"/>
          </a:endParaRPr>
        </a:p>
      </dgm:t>
    </dgm:pt>
    <dgm:pt modelId="{38F6C4B5-F4D0-4D72-B611-CAE20D9C9334}" type="parTrans" cxnId="{C88FC669-81B2-471D-8295-8CA7CA1755C6}">
      <dgm:prSet/>
      <dgm:spPr/>
      <dgm:t>
        <a:bodyPr/>
        <a:lstStyle/>
        <a:p>
          <a:endParaRPr lang="en-GB" sz="3600"/>
        </a:p>
      </dgm:t>
    </dgm:pt>
    <dgm:pt modelId="{C0BE8758-4138-4586-A406-F6E70329F99B}" type="sibTrans" cxnId="{C88FC669-81B2-471D-8295-8CA7CA1755C6}">
      <dgm:prSet/>
      <dgm:spPr/>
      <dgm:t>
        <a:bodyPr/>
        <a:lstStyle/>
        <a:p>
          <a:endParaRPr lang="en-GB" sz="3600"/>
        </a:p>
      </dgm:t>
    </dgm:pt>
    <dgm:pt modelId="{B33B40E2-7DF1-4AAC-B640-781A17BCB89F}">
      <dgm:prSet custT="1"/>
      <dgm:spPr>
        <a:xfrm>
          <a:off x="1524169" y="3822424"/>
          <a:ext cx="6096677" cy="546060"/>
        </a:xfrm>
        <a:solidFill>
          <a:schemeClr val="tx2">
            <a:lumMod val="60000"/>
            <a:lumOff val="40000"/>
          </a:schemeClr>
        </a:solidFill>
        <a:ln w="25400" cap="flat" cmpd="sng" algn="ctr">
          <a:solidFill>
            <a:sysClr val="window" lastClr="FFFFFF">
              <a:hueOff val="0"/>
              <a:satOff val="0"/>
              <a:lumOff val="0"/>
              <a:alphaOff val="0"/>
            </a:sysClr>
          </a:solidFill>
          <a:prstDash val="solid"/>
        </a:ln>
        <a:effectLst/>
      </dgm:spPr>
      <dgm:t>
        <a:bodyPr/>
        <a:lstStyle/>
        <a:p>
          <a:r>
            <a:rPr lang="en-GB" sz="1600" b="0" i="0" dirty="0">
              <a:solidFill>
                <a:sysClr val="windowText" lastClr="000000">
                  <a:hueOff val="0"/>
                  <a:satOff val="0"/>
                  <a:lumOff val="0"/>
                  <a:alphaOff val="0"/>
                </a:sysClr>
              </a:solidFill>
              <a:latin typeface="Calibri"/>
              <a:ea typeface="+mn-ea"/>
              <a:cs typeface="+mn-cs"/>
            </a:rPr>
            <a:t>Logical environment separation</a:t>
          </a:r>
          <a:endParaRPr lang="en-GB" sz="1600" dirty="0">
            <a:solidFill>
              <a:sysClr val="windowText" lastClr="000000">
                <a:hueOff val="0"/>
                <a:satOff val="0"/>
                <a:lumOff val="0"/>
                <a:alphaOff val="0"/>
              </a:sysClr>
            </a:solidFill>
            <a:latin typeface="Calibri"/>
            <a:ea typeface="+mn-ea"/>
            <a:cs typeface="+mn-cs"/>
          </a:endParaRPr>
        </a:p>
      </dgm:t>
    </dgm:pt>
    <dgm:pt modelId="{D0405FB4-9946-465F-900F-027AACBB8B94}" type="parTrans" cxnId="{DAA63F35-9A57-4EDD-94A3-E9B5F89BE84B}">
      <dgm:prSet/>
      <dgm:spPr/>
      <dgm:t>
        <a:bodyPr/>
        <a:lstStyle/>
        <a:p>
          <a:endParaRPr lang="en-GB" sz="3600"/>
        </a:p>
      </dgm:t>
    </dgm:pt>
    <dgm:pt modelId="{4E81CD8B-53B2-4A41-B32B-4E61F929E01B}" type="sibTrans" cxnId="{DAA63F35-9A57-4EDD-94A3-E9B5F89BE84B}">
      <dgm:prSet/>
      <dgm:spPr/>
      <dgm:t>
        <a:bodyPr/>
        <a:lstStyle/>
        <a:p>
          <a:endParaRPr lang="en-GB" sz="3600"/>
        </a:p>
      </dgm:t>
    </dgm:pt>
    <dgm:pt modelId="{A916CDC6-132B-498A-80DF-AD84CCE36AB6}">
      <dgm:prSet custT="1"/>
      <dgm:spPr>
        <a:xfrm>
          <a:off x="3429381" y="1092121"/>
          <a:ext cx="2286254" cy="546060"/>
        </a:xfrm>
        <a:solidFill>
          <a:srgbClr val="9BBB59">
            <a:hueOff val="2045503"/>
            <a:satOff val="-3069"/>
            <a:lumOff val="-499"/>
            <a:alphaOff val="0"/>
          </a:srgbClr>
        </a:solidFill>
        <a:ln w="25400" cap="flat" cmpd="sng" algn="ctr">
          <a:solidFill>
            <a:sysClr val="window" lastClr="FFFFFF">
              <a:hueOff val="0"/>
              <a:satOff val="0"/>
              <a:lumOff val="0"/>
              <a:alphaOff val="0"/>
            </a:sysClr>
          </a:solidFill>
          <a:prstDash val="solid"/>
        </a:ln>
        <a:effectLst/>
      </dgm:spPr>
      <dgm:t>
        <a:bodyPr/>
        <a:lstStyle/>
        <a:p>
          <a:endParaRPr lang="en-GB" sz="2400" dirty="0">
            <a:solidFill>
              <a:sysClr val="windowText" lastClr="000000">
                <a:hueOff val="0"/>
                <a:satOff val="0"/>
                <a:lumOff val="0"/>
                <a:alphaOff val="0"/>
              </a:sysClr>
            </a:solidFill>
            <a:latin typeface="Calibri"/>
            <a:ea typeface="+mn-ea"/>
            <a:cs typeface="+mn-cs"/>
          </a:endParaRPr>
        </a:p>
      </dgm:t>
    </dgm:pt>
    <dgm:pt modelId="{02A9AF8C-6F1E-42F7-886F-2E3786EC301C}" type="parTrans" cxnId="{08DA5DF9-6C58-4E9A-8EE8-B492DBCC7C7E}">
      <dgm:prSet/>
      <dgm:spPr/>
      <dgm:t>
        <a:bodyPr/>
        <a:lstStyle/>
        <a:p>
          <a:endParaRPr lang="en-GB" sz="2000"/>
        </a:p>
      </dgm:t>
    </dgm:pt>
    <dgm:pt modelId="{190EEFD1-CF8E-4CE9-AEF0-2E228646EE24}" type="sibTrans" cxnId="{08DA5DF9-6C58-4E9A-8EE8-B492DBCC7C7E}">
      <dgm:prSet/>
      <dgm:spPr/>
      <dgm:t>
        <a:bodyPr/>
        <a:lstStyle/>
        <a:p>
          <a:endParaRPr lang="en-GB" sz="2000"/>
        </a:p>
      </dgm:t>
    </dgm:pt>
    <dgm:pt modelId="{E5A2E084-3F30-4B0E-9E30-1F11C5568E8D}">
      <dgm:prSet custT="1"/>
      <dgm:spPr>
        <a:xfrm>
          <a:off x="3810423" y="546060"/>
          <a:ext cx="1524169" cy="546060"/>
        </a:xfrm>
        <a:solidFill>
          <a:srgbClr val="9BBB59">
            <a:hueOff val="1022751"/>
            <a:satOff val="-1535"/>
            <a:lumOff val="-250"/>
            <a:alphaOff val="0"/>
          </a:srgbClr>
        </a:solidFill>
        <a:ln w="25400" cap="flat" cmpd="sng" algn="ctr">
          <a:solidFill>
            <a:sysClr val="window" lastClr="FFFFFF">
              <a:hueOff val="0"/>
              <a:satOff val="0"/>
              <a:lumOff val="0"/>
              <a:alphaOff val="0"/>
            </a:sysClr>
          </a:solidFill>
          <a:prstDash val="solid"/>
        </a:ln>
        <a:effectLst/>
      </dgm:spPr>
      <dgm:t>
        <a:bodyPr/>
        <a:lstStyle/>
        <a:p>
          <a:endParaRPr lang="en-GB" sz="2400" dirty="0">
            <a:solidFill>
              <a:sysClr val="windowText" lastClr="000000">
                <a:hueOff val="0"/>
                <a:satOff val="0"/>
                <a:lumOff val="0"/>
                <a:alphaOff val="0"/>
              </a:sysClr>
            </a:solidFill>
            <a:latin typeface="Calibri"/>
            <a:ea typeface="+mn-ea"/>
            <a:cs typeface="+mn-cs"/>
          </a:endParaRPr>
        </a:p>
      </dgm:t>
    </dgm:pt>
    <dgm:pt modelId="{F7603C42-1297-4017-AF26-99F6CA415668}" type="parTrans" cxnId="{C3F9693B-19E5-400C-87FD-10E23FD6AEFF}">
      <dgm:prSet/>
      <dgm:spPr/>
      <dgm:t>
        <a:bodyPr/>
        <a:lstStyle/>
        <a:p>
          <a:endParaRPr lang="en-GB" sz="2000"/>
        </a:p>
      </dgm:t>
    </dgm:pt>
    <dgm:pt modelId="{7E77F11A-0C09-426E-8891-540713DF6FCE}" type="sibTrans" cxnId="{C3F9693B-19E5-400C-87FD-10E23FD6AEFF}">
      <dgm:prSet/>
      <dgm:spPr/>
      <dgm:t>
        <a:bodyPr/>
        <a:lstStyle/>
        <a:p>
          <a:endParaRPr lang="en-GB" sz="2000"/>
        </a:p>
      </dgm:t>
    </dgm:pt>
    <dgm:pt modelId="{083B16D9-7165-43EF-B48A-5F98B62C5AD7}">
      <dgm:prSet custT="1"/>
      <dgm:spPr>
        <a:xfrm>
          <a:off x="4191465" y="0"/>
          <a:ext cx="762084" cy="546060"/>
        </a:xfr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GB" sz="2400" dirty="0">
            <a:solidFill>
              <a:sysClr val="windowText" lastClr="000000">
                <a:hueOff val="0"/>
                <a:satOff val="0"/>
                <a:lumOff val="0"/>
                <a:alphaOff val="0"/>
              </a:sysClr>
            </a:solidFill>
            <a:latin typeface="Calibri"/>
            <a:ea typeface="+mn-ea"/>
            <a:cs typeface="+mn-cs"/>
          </a:endParaRPr>
        </a:p>
      </dgm:t>
    </dgm:pt>
    <dgm:pt modelId="{E39112F9-F2B2-402C-98A3-FADBC83D7A6B}" type="parTrans" cxnId="{0F5F2D8B-0F9B-4FD6-8FC4-662727ECBBAB}">
      <dgm:prSet/>
      <dgm:spPr/>
      <dgm:t>
        <a:bodyPr/>
        <a:lstStyle/>
        <a:p>
          <a:endParaRPr lang="en-GB" sz="2000"/>
        </a:p>
      </dgm:t>
    </dgm:pt>
    <dgm:pt modelId="{AA950BD8-D87F-4CF8-A32C-DBFAB3298E77}" type="sibTrans" cxnId="{0F5F2D8B-0F9B-4FD6-8FC4-662727ECBBAB}">
      <dgm:prSet/>
      <dgm:spPr/>
      <dgm:t>
        <a:bodyPr/>
        <a:lstStyle/>
        <a:p>
          <a:endParaRPr lang="en-GB" sz="2000"/>
        </a:p>
      </dgm:t>
    </dgm:pt>
    <dgm:pt modelId="{A57184DF-ADDC-4EDF-BA4F-98828FE50680}">
      <dgm:prSet custT="1"/>
      <dgm:spPr>
        <a:xfrm>
          <a:off x="3048338" y="1638182"/>
          <a:ext cx="3048338" cy="546060"/>
        </a:xfrm>
        <a:solidFill>
          <a:srgbClr val="9BBB59">
            <a:hueOff val="3068254"/>
            <a:satOff val="-4604"/>
            <a:lumOff val="-749"/>
            <a:alphaOff val="0"/>
          </a:srgbClr>
        </a:solidFill>
        <a:ln w="25400" cap="flat" cmpd="sng" algn="ctr">
          <a:solidFill>
            <a:sysClr val="window" lastClr="FFFFFF">
              <a:hueOff val="0"/>
              <a:satOff val="0"/>
              <a:lumOff val="0"/>
              <a:alphaOff val="0"/>
            </a:sysClr>
          </a:solidFill>
          <a:prstDash val="solid"/>
        </a:ln>
        <a:effectLst/>
      </dgm:spPr>
      <dgm:t>
        <a:bodyPr/>
        <a:lstStyle/>
        <a:p>
          <a:endParaRPr lang="en-GB" sz="2400" dirty="0">
            <a:solidFill>
              <a:sysClr val="windowText" lastClr="000000">
                <a:hueOff val="0"/>
                <a:satOff val="0"/>
                <a:lumOff val="0"/>
                <a:alphaOff val="0"/>
              </a:sysClr>
            </a:solidFill>
            <a:latin typeface="Calibri"/>
            <a:ea typeface="+mn-ea"/>
            <a:cs typeface="+mn-cs"/>
          </a:endParaRPr>
        </a:p>
      </dgm:t>
    </dgm:pt>
    <dgm:pt modelId="{1B4ADF20-5E96-4E91-A4AB-376435F4F463}" type="sibTrans" cxnId="{E55A0D8F-87EA-43B1-BD06-FE6115954E06}">
      <dgm:prSet/>
      <dgm:spPr/>
      <dgm:t>
        <a:bodyPr/>
        <a:lstStyle/>
        <a:p>
          <a:endParaRPr lang="en-GB" sz="2000"/>
        </a:p>
      </dgm:t>
    </dgm:pt>
    <dgm:pt modelId="{9FBB3B65-4ECC-4AEC-9077-BE55256AC00C}" type="parTrans" cxnId="{E55A0D8F-87EA-43B1-BD06-FE6115954E06}">
      <dgm:prSet/>
      <dgm:spPr/>
      <dgm:t>
        <a:bodyPr/>
        <a:lstStyle/>
        <a:p>
          <a:endParaRPr lang="en-GB" sz="2000"/>
        </a:p>
      </dgm:t>
    </dgm:pt>
    <dgm:pt modelId="{0EB54B10-44ED-459F-94C8-B2889BF80429}">
      <dgm:prSet custT="1"/>
      <dgm:spPr>
        <a:xfrm>
          <a:off x="2286254" y="2730303"/>
          <a:ext cx="4572508" cy="546060"/>
        </a:xfrm>
        <a:solidFill>
          <a:schemeClr val="tx2">
            <a:lumMod val="20000"/>
            <a:lumOff val="80000"/>
          </a:schemeClr>
        </a:solidFill>
        <a:ln w="25400" cap="flat" cmpd="sng" algn="ctr">
          <a:solidFill>
            <a:sysClr val="window" lastClr="FFFFFF">
              <a:hueOff val="0"/>
              <a:satOff val="0"/>
              <a:lumOff val="0"/>
              <a:alphaOff val="0"/>
            </a:sysClr>
          </a:solidFill>
          <a:prstDash val="solid"/>
        </a:ln>
        <a:effectLst/>
      </dgm:spPr>
      <dgm:t>
        <a:bodyPr/>
        <a:lstStyle/>
        <a:p>
          <a:r>
            <a:rPr lang="en-GB" sz="1600" dirty="0">
              <a:solidFill>
                <a:sysClr val="windowText" lastClr="000000">
                  <a:hueOff val="0"/>
                  <a:satOff val="0"/>
                  <a:lumOff val="0"/>
                  <a:alphaOff val="0"/>
                </a:sysClr>
              </a:solidFill>
              <a:latin typeface="Calibri"/>
              <a:ea typeface="+mn-ea"/>
              <a:cs typeface="+mn-cs"/>
            </a:rPr>
            <a:t>Security model</a:t>
          </a:r>
        </a:p>
      </dgm:t>
    </dgm:pt>
    <dgm:pt modelId="{5975026D-D42F-43A7-881E-3BDF584C0334}" type="sibTrans" cxnId="{783B156E-33F5-4C3C-9453-2F6C624B3DED}">
      <dgm:prSet/>
      <dgm:spPr/>
      <dgm:t>
        <a:bodyPr/>
        <a:lstStyle/>
        <a:p>
          <a:endParaRPr lang="en-GB" sz="3600"/>
        </a:p>
      </dgm:t>
    </dgm:pt>
    <dgm:pt modelId="{4031929B-8DF8-4246-9F7C-43444F2ACD29}" type="parTrans" cxnId="{783B156E-33F5-4C3C-9453-2F6C624B3DED}">
      <dgm:prSet/>
      <dgm:spPr/>
      <dgm:t>
        <a:bodyPr/>
        <a:lstStyle/>
        <a:p>
          <a:endParaRPr lang="en-GB" sz="3600"/>
        </a:p>
      </dgm:t>
    </dgm:pt>
    <dgm:pt modelId="{D34F26D8-187C-4127-8906-3FAC97D10A74}">
      <dgm:prSet custT="1"/>
      <dgm:spPr>
        <a:xfrm>
          <a:off x="2667296" y="2184242"/>
          <a:ext cx="3810423" cy="546060"/>
        </a:xfrm>
        <a:solidFill>
          <a:srgbClr val="9BBB59">
            <a:hueOff val="4091005"/>
            <a:satOff val="-6138"/>
            <a:lumOff val="-998"/>
            <a:alphaOff val="0"/>
          </a:srgbClr>
        </a:solidFill>
        <a:ln w="25400" cap="flat" cmpd="sng" algn="ctr">
          <a:solidFill>
            <a:sysClr val="window" lastClr="FFFFFF">
              <a:hueOff val="0"/>
              <a:satOff val="0"/>
              <a:lumOff val="0"/>
              <a:alphaOff val="0"/>
            </a:sysClr>
          </a:solidFill>
          <a:prstDash val="solid"/>
        </a:ln>
        <a:effectLst/>
      </dgm:spPr>
      <dgm:t>
        <a:bodyPr/>
        <a:lstStyle/>
        <a:p>
          <a:r>
            <a:rPr lang="en-GB" sz="2400" dirty="0">
              <a:solidFill>
                <a:sysClr val="windowText" lastClr="000000">
                  <a:hueOff val="0"/>
                  <a:satOff val="0"/>
                  <a:lumOff val="0"/>
                  <a:alphaOff val="0"/>
                </a:sysClr>
              </a:solidFill>
              <a:latin typeface="Calibri"/>
              <a:ea typeface="+mn-ea"/>
              <a:cs typeface="+mn-cs"/>
            </a:rPr>
            <a:t>Business Applications</a:t>
          </a:r>
        </a:p>
      </dgm:t>
    </dgm:pt>
    <dgm:pt modelId="{7D17EC88-7268-4AC4-A155-226580220A24}" type="sibTrans" cxnId="{0E3694B4-065C-4A3C-A3B9-49EC7EA720B6}">
      <dgm:prSet/>
      <dgm:spPr/>
      <dgm:t>
        <a:bodyPr/>
        <a:lstStyle/>
        <a:p>
          <a:endParaRPr lang="en-GB" sz="3600"/>
        </a:p>
      </dgm:t>
    </dgm:pt>
    <dgm:pt modelId="{14B0279D-4657-4658-AE2F-A04D503F501B}" type="parTrans" cxnId="{0E3694B4-065C-4A3C-A3B9-49EC7EA720B6}">
      <dgm:prSet/>
      <dgm:spPr/>
      <dgm:t>
        <a:bodyPr/>
        <a:lstStyle/>
        <a:p>
          <a:endParaRPr lang="en-GB" sz="3600"/>
        </a:p>
      </dgm:t>
    </dgm:pt>
    <dgm:pt modelId="{9533E164-7276-48B9-BC51-4461FB292B1A}" type="pres">
      <dgm:prSet presAssocID="{6D8070B4-70E0-452C-96A9-88423653D189}" presName="Name0" presStyleCnt="0">
        <dgm:presLayoutVars>
          <dgm:dir/>
          <dgm:animLvl val="lvl"/>
          <dgm:resizeHandles val="exact"/>
        </dgm:presLayoutVars>
      </dgm:prSet>
      <dgm:spPr/>
    </dgm:pt>
    <dgm:pt modelId="{3FAE8E74-0FED-4E2E-B54B-2FF924A4FD9D}" type="pres">
      <dgm:prSet presAssocID="{083B16D9-7165-43EF-B48A-5F98B62C5AD7}" presName="Name8" presStyleCnt="0"/>
      <dgm:spPr/>
    </dgm:pt>
    <dgm:pt modelId="{C21B0CB8-3E54-477E-B183-771D1FBE34AB}" type="pres">
      <dgm:prSet presAssocID="{083B16D9-7165-43EF-B48A-5F98B62C5AD7}" presName="level" presStyleLbl="node1" presStyleIdx="0" presStyleCnt="12">
        <dgm:presLayoutVars>
          <dgm:chMax val="1"/>
          <dgm:bulletEnabled val="1"/>
        </dgm:presLayoutVars>
      </dgm:prSet>
      <dgm:spPr>
        <a:prstGeom prst="trapezoid">
          <a:avLst>
            <a:gd name="adj" fmla="val 69780"/>
          </a:avLst>
        </a:prstGeom>
      </dgm:spPr>
    </dgm:pt>
    <dgm:pt modelId="{D6D14B5A-70D3-4871-9632-A996FC9E4F2A}" type="pres">
      <dgm:prSet presAssocID="{083B16D9-7165-43EF-B48A-5F98B62C5AD7}" presName="levelTx" presStyleLbl="revTx" presStyleIdx="0" presStyleCnt="0">
        <dgm:presLayoutVars>
          <dgm:chMax val="1"/>
          <dgm:bulletEnabled val="1"/>
        </dgm:presLayoutVars>
      </dgm:prSet>
      <dgm:spPr/>
    </dgm:pt>
    <dgm:pt modelId="{2A358D30-CE55-4C15-A3BD-ED0F24F34CC9}" type="pres">
      <dgm:prSet presAssocID="{E5A2E084-3F30-4B0E-9E30-1F11C5568E8D}" presName="Name8" presStyleCnt="0"/>
      <dgm:spPr/>
    </dgm:pt>
    <dgm:pt modelId="{926F136E-A7E5-45DC-A926-EA9569768829}" type="pres">
      <dgm:prSet presAssocID="{E5A2E084-3F30-4B0E-9E30-1F11C5568E8D}" presName="level" presStyleLbl="node1" presStyleIdx="1" presStyleCnt="12">
        <dgm:presLayoutVars>
          <dgm:chMax val="1"/>
          <dgm:bulletEnabled val="1"/>
        </dgm:presLayoutVars>
      </dgm:prSet>
      <dgm:spPr>
        <a:prstGeom prst="trapezoid">
          <a:avLst>
            <a:gd name="adj" fmla="val 69780"/>
          </a:avLst>
        </a:prstGeom>
      </dgm:spPr>
    </dgm:pt>
    <dgm:pt modelId="{1A869AF5-FC9B-44D7-82AB-994FC6E32F56}" type="pres">
      <dgm:prSet presAssocID="{E5A2E084-3F30-4B0E-9E30-1F11C5568E8D}" presName="levelTx" presStyleLbl="revTx" presStyleIdx="0" presStyleCnt="0">
        <dgm:presLayoutVars>
          <dgm:chMax val="1"/>
          <dgm:bulletEnabled val="1"/>
        </dgm:presLayoutVars>
      </dgm:prSet>
      <dgm:spPr/>
    </dgm:pt>
    <dgm:pt modelId="{B6F22A59-F7BB-497C-8F84-5F410A137FA9}" type="pres">
      <dgm:prSet presAssocID="{A916CDC6-132B-498A-80DF-AD84CCE36AB6}" presName="Name8" presStyleCnt="0"/>
      <dgm:spPr/>
    </dgm:pt>
    <dgm:pt modelId="{4A40E4E5-9533-47EB-870E-C83369D6B41E}" type="pres">
      <dgm:prSet presAssocID="{A916CDC6-132B-498A-80DF-AD84CCE36AB6}" presName="level" presStyleLbl="node1" presStyleIdx="2" presStyleCnt="12">
        <dgm:presLayoutVars>
          <dgm:chMax val="1"/>
          <dgm:bulletEnabled val="1"/>
        </dgm:presLayoutVars>
      </dgm:prSet>
      <dgm:spPr>
        <a:prstGeom prst="trapezoid">
          <a:avLst>
            <a:gd name="adj" fmla="val 69780"/>
          </a:avLst>
        </a:prstGeom>
      </dgm:spPr>
    </dgm:pt>
    <dgm:pt modelId="{A80129CE-3A65-49AB-97D9-2803F24976A9}" type="pres">
      <dgm:prSet presAssocID="{A916CDC6-132B-498A-80DF-AD84CCE36AB6}" presName="levelTx" presStyleLbl="revTx" presStyleIdx="0" presStyleCnt="0">
        <dgm:presLayoutVars>
          <dgm:chMax val="1"/>
          <dgm:bulletEnabled val="1"/>
        </dgm:presLayoutVars>
      </dgm:prSet>
      <dgm:spPr/>
    </dgm:pt>
    <dgm:pt modelId="{5170D24B-98D1-4645-BC89-F425251A8D45}" type="pres">
      <dgm:prSet presAssocID="{A57184DF-ADDC-4EDF-BA4F-98828FE50680}" presName="Name8" presStyleCnt="0"/>
      <dgm:spPr/>
    </dgm:pt>
    <dgm:pt modelId="{ACAC50D4-B13A-4BA8-88D1-E3DD3696FD1E}" type="pres">
      <dgm:prSet presAssocID="{A57184DF-ADDC-4EDF-BA4F-98828FE50680}" presName="level" presStyleLbl="node1" presStyleIdx="3" presStyleCnt="12">
        <dgm:presLayoutVars>
          <dgm:chMax val="1"/>
          <dgm:bulletEnabled val="1"/>
        </dgm:presLayoutVars>
      </dgm:prSet>
      <dgm:spPr>
        <a:prstGeom prst="trapezoid">
          <a:avLst>
            <a:gd name="adj" fmla="val 69780"/>
          </a:avLst>
        </a:prstGeom>
      </dgm:spPr>
    </dgm:pt>
    <dgm:pt modelId="{9563F7C3-E9FB-4E45-A602-0BDE653B041C}" type="pres">
      <dgm:prSet presAssocID="{A57184DF-ADDC-4EDF-BA4F-98828FE50680}" presName="levelTx" presStyleLbl="revTx" presStyleIdx="0" presStyleCnt="0">
        <dgm:presLayoutVars>
          <dgm:chMax val="1"/>
          <dgm:bulletEnabled val="1"/>
        </dgm:presLayoutVars>
      </dgm:prSet>
      <dgm:spPr/>
    </dgm:pt>
    <dgm:pt modelId="{4638D67C-EB1D-407B-8008-D651FDD63853}" type="pres">
      <dgm:prSet presAssocID="{D34F26D8-187C-4127-8906-3FAC97D10A74}" presName="Name8" presStyleCnt="0"/>
      <dgm:spPr/>
    </dgm:pt>
    <dgm:pt modelId="{2FF7D92B-13C2-467E-8EAF-FED58CC267D9}" type="pres">
      <dgm:prSet presAssocID="{D34F26D8-187C-4127-8906-3FAC97D10A74}" presName="level" presStyleLbl="node1" presStyleIdx="4" presStyleCnt="12">
        <dgm:presLayoutVars>
          <dgm:chMax val="1"/>
          <dgm:bulletEnabled val="1"/>
        </dgm:presLayoutVars>
      </dgm:prSet>
      <dgm:spPr>
        <a:prstGeom prst="trapezoid">
          <a:avLst>
            <a:gd name="adj" fmla="val 69780"/>
          </a:avLst>
        </a:prstGeom>
      </dgm:spPr>
    </dgm:pt>
    <dgm:pt modelId="{C5AF0F63-F31C-4528-8F3F-C37998EB7D98}" type="pres">
      <dgm:prSet presAssocID="{D34F26D8-187C-4127-8906-3FAC97D10A74}" presName="levelTx" presStyleLbl="revTx" presStyleIdx="0" presStyleCnt="0">
        <dgm:presLayoutVars>
          <dgm:chMax val="1"/>
          <dgm:bulletEnabled val="1"/>
        </dgm:presLayoutVars>
      </dgm:prSet>
      <dgm:spPr/>
    </dgm:pt>
    <dgm:pt modelId="{CF370856-E290-4769-9154-C95936EF9059}" type="pres">
      <dgm:prSet presAssocID="{0EB54B10-44ED-459F-94C8-B2889BF80429}" presName="Name8" presStyleCnt="0"/>
      <dgm:spPr/>
    </dgm:pt>
    <dgm:pt modelId="{5675648F-2D56-4881-A663-ABF19459047C}" type="pres">
      <dgm:prSet presAssocID="{0EB54B10-44ED-459F-94C8-B2889BF80429}" presName="level" presStyleLbl="node1" presStyleIdx="5" presStyleCnt="12" custLinFactNeighborY="6840">
        <dgm:presLayoutVars>
          <dgm:chMax val="1"/>
          <dgm:bulletEnabled val="1"/>
        </dgm:presLayoutVars>
      </dgm:prSet>
      <dgm:spPr>
        <a:prstGeom prst="trapezoid">
          <a:avLst>
            <a:gd name="adj" fmla="val 69780"/>
          </a:avLst>
        </a:prstGeom>
      </dgm:spPr>
    </dgm:pt>
    <dgm:pt modelId="{50EF2A78-4D09-406D-AC8D-244370667E33}" type="pres">
      <dgm:prSet presAssocID="{0EB54B10-44ED-459F-94C8-B2889BF80429}" presName="levelTx" presStyleLbl="revTx" presStyleIdx="0" presStyleCnt="0">
        <dgm:presLayoutVars>
          <dgm:chMax val="1"/>
          <dgm:bulletEnabled val="1"/>
        </dgm:presLayoutVars>
      </dgm:prSet>
      <dgm:spPr/>
    </dgm:pt>
    <dgm:pt modelId="{E3E9B3C5-55EC-4DFC-8A95-E9FD36AB3C4B}" type="pres">
      <dgm:prSet presAssocID="{81C98235-1067-437A-A24A-9B3161C0C02F}" presName="Name8" presStyleCnt="0"/>
      <dgm:spPr/>
    </dgm:pt>
    <dgm:pt modelId="{5279A26D-5DE8-4E1C-B6D7-4893795EAE70}" type="pres">
      <dgm:prSet presAssocID="{81C98235-1067-437A-A24A-9B3161C0C02F}" presName="level" presStyleLbl="node1" presStyleIdx="6" presStyleCnt="12" custLinFactNeighborY="6840">
        <dgm:presLayoutVars>
          <dgm:chMax val="1"/>
          <dgm:bulletEnabled val="1"/>
        </dgm:presLayoutVars>
      </dgm:prSet>
      <dgm:spPr>
        <a:prstGeom prst="trapezoid">
          <a:avLst>
            <a:gd name="adj" fmla="val 69780"/>
          </a:avLst>
        </a:prstGeom>
      </dgm:spPr>
    </dgm:pt>
    <dgm:pt modelId="{51CA0CC0-AED9-4A1E-A92E-CF65844BC588}" type="pres">
      <dgm:prSet presAssocID="{81C98235-1067-437A-A24A-9B3161C0C02F}" presName="levelTx" presStyleLbl="revTx" presStyleIdx="0" presStyleCnt="0">
        <dgm:presLayoutVars>
          <dgm:chMax val="1"/>
          <dgm:bulletEnabled val="1"/>
        </dgm:presLayoutVars>
      </dgm:prSet>
      <dgm:spPr/>
    </dgm:pt>
    <dgm:pt modelId="{6DC47871-EAB2-42E7-89A3-6649E8334721}" type="pres">
      <dgm:prSet presAssocID="{B33B40E2-7DF1-4AAC-B640-781A17BCB89F}" presName="Name8" presStyleCnt="0"/>
      <dgm:spPr/>
    </dgm:pt>
    <dgm:pt modelId="{48DDF527-D84D-451B-B001-9BC551A622E6}" type="pres">
      <dgm:prSet presAssocID="{B33B40E2-7DF1-4AAC-B640-781A17BCB89F}" presName="level" presStyleLbl="node1" presStyleIdx="7" presStyleCnt="12" custLinFactNeighborY="6840">
        <dgm:presLayoutVars>
          <dgm:chMax val="1"/>
          <dgm:bulletEnabled val="1"/>
        </dgm:presLayoutVars>
      </dgm:prSet>
      <dgm:spPr>
        <a:prstGeom prst="trapezoid">
          <a:avLst>
            <a:gd name="adj" fmla="val 69780"/>
          </a:avLst>
        </a:prstGeom>
      </dgm:spPr>
    </dgm:pt>
    <dgm:pt modelId="{A6E71C5D-7EE6-4A2D-8ECA-80EAE2945433}" type="pres">
      <dgm:prSet presAssocID="{B33B40E2-7DF1-4AAC-B640-781A17BCB89F}" presName="levelTx" presStyleLbl="revTx" presStyleIdx="0" presStyleCnt="0">
        <dgm:presLayoutVars>
          <dgm:chMax val="1"/>
          <dgm:bulletEnabled val="1"/>
        </dgm:presLayoutVars>
      </dgm:prSet>
      <dgm:spPr/>
    </dgm:pt>
    <dgm:pt modelId="{85070AE1-3B87-4FBB-922F-24CED8EFE337}" type="pres">
      <dgm:prSet presAssocID="{CAA833B2-B120-4125-8DFF-C7989AE8B390}" presName="Name8" presStyleCnt="0"/>
      <dgm:spPr/>
    </dgm:pt>
    <dgm:pt modelId="{0953E533-9F4D-48A7-8A32-DCF033CD894E}" type="pres">
      <dgm:prSet presAssocID="{CAA833B2-B120-4125-8DFF-C7989AE8B390}" presName="level" presStyleLbl="node1" presStyleIdx="8" presStyleCnt="12">
        <dgm:presLayoutVars>
          <dgm:chMax val="1"/>
          <dgm:bulletEnabled val="1"/>
        </dgm:presLayoutVars>
      </dgm:prSet>
      <dgm:spPr>
        <a:prstGeom prst="trapezoid">
          <a:avLst>
            <a:gd name="adj" fmla="val 69780"/>
          </a:avLst>
        </a:prstGeom>
      </dgm:spPr>
    </dgm:pt>
    <dgm:pt modelId="{43435184-2DDA-4306-9F9E-78AC060796B1}" type="pres">
      <dgm:prSet presAssocID="{CAA833B2-B120-4125-8DFF-C7989AE8B390}" presName="levelTx" presStyleLbl="revTx" presStyleIdx="0" presStyleCnt="0">
        <dgm:presLayoutVars>
          <dgm:chMax val="1"/>
          <dgm:bulletEnabled val="1"/>
        </dgm:presLayoutVars>
      </dgm:prSet>
      <dgm:spPr/>
    </dgm:pt>
    <dgm:pt modelId="{3E6B05BF-9892-4618-B4FF-D00E855BAA84}" type="pres">
      <dgm:prSet presAssocID="{1129C655-5363-4DDA-9CDD-8A9FFC9DC593}" presName="Name8" presStyleCnt="0"/>
      <dgm:spPr/>
    </dgm:pt>
    <dgm:pt modelId="{23AB855B-22F7-4184-A8D0-FC494C2E971A}" type="pres">
      <dgm:prSet presAssocID="{1129C655-5363-4DDA-9CDD-8A9FFC9DC593}" presName="level" presStyleLbl="node1" presStyleIdx="9" presStyleCnt="12">
        <dgm:presLayoutVars>
          <dgm:chMax val="1"/>
          <dgm:bulletEnabled val="1"/>
        </dgm:presLayoutVars>
      </dgm:prSet>
      <dgm:spPr>
        <a:prstGeom prst="trapezoid">
          <a:avLst>
            <a:gd name="adj" fmla="val 69780"/>
          </a:avLst>
        </a:prstGeom>
      </dgm:spPr>
    </dgm:pt>
    <dgm:pt modelId="{3FAAAC7D-0ED1-4C28-8915-2219DB60ECCE}" type="pres">
      <dgm:prSet presAssocID="{1129C655-5363-4DDA-9CDD-8A9FFC9DC593}" presName="levelTx" presStyleLbl="revTx" presStyleIdx="0" presStyleCnt="0">
        <dgm:presLayoutVars>
          <dgm:chMax val="1"/>
          <dgm:bulletEnabled val="1"/>
        </dgm:presLayoutVars>
      </dgm:prSet>
      <dgm:spPr/>
    </dgm:pt>
    <dgm:pt modelId="{986FA9E5-EB61-4E21-A5BF-D769756F4269}" type="pres">
      <dgm:prSet presAssocID="{B232BAC0-9A19-4104-BB22-143670A03DB3}" presName="Name8" presStyleCnt="0"/>
      <dgm:spPr/>
    </dgm:pt>
    <dgm:pt modelId="{87F45078-CC58-47E3-9544-F2E8F7281A8E}" type="pres">
      <dgm:prSet presAssocID="{B232BAC0-9A19-4104-BB22-143670A03DB3}" presName="level" presStyleLbl="node1" presStyleIdx="10" presStyleCnt="12">
        <dgm:presLayoutVars>
          <dgm:chMax val="1"/>
          <dgm:bulletEnabled val="1"/>
        </dgm:presLayoutVars>
      </dgm:prSet>
      <dgm:spPr>
        <a:prstGeom prst="trapezoid">
          <a:avLst>
            <a:gd name="adj" fmla="val 69780"/>
          </a:avLst>
        </a:prstGeom>
      </dgm:spPr>
    </dgm:pt>
    <dgm:pt modelId="{DE529578-3FDC-441A-B35A-23A7C443889A}" type="pres">
      <dgm:prSet presAssocID="{B232BAC0-9A19-4104-BB22-143670A03DB3}" presName="levelTx" presStyleLbl="revTx" presStyleIdx="0" presStyleCnt="0">
        <dgm:presLayoutVars>
          <dgm:chMax val="1"/>
          <dgm:bulletEnabled val="1"/>
        </dgm:presLayoutVars>
      </dgm:prSet>
      <dgm:spPr/>
    </dgm:pt>
    <dgm:pt modelId="{3BBCD0B2-4DD9-4C9D-9C15-CAE54BE33A6D}" type="pres">
      <dgm:prSet presAssocID="{A2F39012-2F76-475E-9E16-EB33FB6CE080}" presName="Name8" presStyleCnt="0"/>
      <dgm:spPr/>
    </dgm:pt>
    <dgm:pt modelId="{B6DDE991-22C7-4A31-BF49-5D7E24C7EA36}" type="pres">
      <dgm:prSet presAssocID="{A2F39012-2F76-475E-9E16-EB33FB6CE080}" presName="level" presStyleLbl="node1" presStyleIdx="11" presStyleCnt="12">
        <dgm:presLayoutVars>
          <dgm:chMax val="1"/>
          <dgm:bulletEnabled val="1"/>
        </dgm:presLayoutVars>
      </dgm:prSet>
      <dgm:spPr>
        <a:prstGeom prst="trapezoid">
          <a:avLst>
            <a:gd name="adj" fmla="val 69780"/>
          </a:avLst>
        </a:prstGeom>
      </dgm:spPr>
    </dgm:pt>
    <dgm:pt modelId="{E9AC7300-A65C-4913-9C93-C8AED8E2CC15}" type="pres">
      <dgm:prSet presAssocID="{A2F39012-2F76-475E-9E16-EB33FB6CE080}" presName="levelTx" presStyleLbl="revTx" presStyleIdx="0" presStyleCnt="0">
        <dgm:presLayoutVars>
          <dgm:chMax val="1"/>
          <dgm:bulletEnabled val="1"/>
        </dgm:presLayoutVars>
      </dgm:prSet>
      <dgm:spPr/>
    </dgm:pt>
  </dgm:ptLst>
  <dgm:cxnLst>
    <dgm:cxn modelId="{5964F46F-BCB5-45F8-A6A4-65D64308BE85}" type="presOf" srcId="{A2F39012-2F76-475E-9E16-EB33FB6CE080}" destId="{E9AC7300-A65C-4913-9C93-C8AED8E2CC15}" srcOrd="1" destOrd="0" presId="urn:microsoft.com/office/officeart/2005/8/layout/pyramid1"/>
    <dgm:cxn modelId="{4B524B5E-E318-456B-9AD7-D930261AE37E}" type="presOf" srcId="{D34F26D8-187C-4127-8906-3FAC97D10A74}" destId="{2FF7D92B-13C2-467E-8EAF-FED58CC267D9}" srcOrd="0" destOrd="0" presId="urn:microsoft.com/office/officeart/2005/8/layout/pyramid1"/>
    <dgm:cxn modelId="{08DA5DF9-6C58-4E9A-8EE8-B492DBCC7C7E}" srcId="{6D8070B4-70E0-452C-96A9-88423653D189}" destId="{A916CDC6-132B-498A-80DF-AD84CCE36AB6}" srcOrd="2" destOrd="0" parTransId="{02A9AF8C-6F1E-42F7-886F-2E3786EC301C}" sibTransId="{190EEFD1-CF8E-4CE9-AEF0-2E228646EE24}"/>
    <dgm:cxn modelId="{F76AC4DD-FF77-4100-8004-36BF411C238E}" type="presOf" srcId="{E5A2E084-3F30-4B0E-9E30-1F11C5568E8D}" destId="{926F136E-A7E5-45DC-A926-EA9569768829}" srcOrd="0" destOrd="0" presId="urn:microsoft.com/office/officeart/2005/8/layout/pyramid1"/>
    <dgm:cxn modelId="{6D616676-6741-4125-888F-41A228694FB8}" type="presOf" srcId="{A57184DF-ADDC-4EDF-BA4F-98828FE50680}" destId="{ACAC50D4-B13A-4BA8-88D1-E3DD3696FD1E}" srcOrd="0" destOrd="0" presId="urn:microsoft.com/office/officeart/2005/8/layout/pyramid1"/>
    <dgm:cxn modelId="{77275FD3-5F44-49C1-847D-80367BEEBE52}" srcId="{6D8070B4-70E0-452C-96A9-88423653D189}" destId="{1129C655-5363-4DDA-9CDD-8A9FFC9DC593}" srcOrd="9" destOrd="0" parTransId="{8245D83A-F9DE-4A91-9B4A-D96407D500AF}" sibTransId="{C44BB4F6-A68A-4FC9-9D01-C3693467F476}"/>
    <dgm:cxn modelId="{95A36EA4-9534-44D0-9056-188342027152}" type="presOf" srcId="{D34F26D8-187C-4127-8906-3FAC97D10A74}" destId="{C5AF0F63-F31C-4528-8F3F-C37998EB7D98}" srcOrd="1" destOrd="0" presId="urn:microsoft.com/office/officeart/2005/8/layout/pyramid1"/>
    <dgm:cxn modelId="{783B156E-33F5-4C3C-9453-2F6C624B3DED}" srcId="{6D8070B4-70E0-452C-96A9-88423653D189}" destId="{0EB54B10-44ED-459F-94C8-B2889BF80429}" srcOrd="5" destOrd="0" parTransId="{4031929B-8DF8-4246-9F7C-43444F2ACD29}" sibTransId="{5975026D-D42F-43A7-881E-3BDF584C0334}"/>
    <dgm:cxn modelId="{0F5F2D8B-0F9B-4FD6-8FC4-662727ECBBAB}" srcId="{6D8070B4-70E0-452C-96A9-88423653D189}" destId="{083B16D9-7165-43EF-B48A-5F98B62C5AD7}" srcOrd="0" destOrd="0" parTransId="{E39112F9-F2B2-402C-98A3-FADBC83D7A6B}" sibTransId="{AA950BD8-D87F-4CF8-A32C-DBFAB3298E77}"/>
    <dgm:cxn modelId="{A3A35336-862A-43A3-8F91-663F43CFE29C}" type="presOf" srcId="{083B16D9-7165-43EF-B48A-5F98B62C5AD7}" destId="{C21B0CB8-3E54-477E-B183-771D1FBE34AB}" srcOrd="0" destOrd="0" presId="urn:microsoft.com/office/officeart/2005/8/layout/pyramid1"/>
    <dgm:cxn modelId="{E55A0D8F-87EA-43B1-BD06-FE6115954E06}" srcId="{6D8070B4-70E0-452C-96A9-88423653D189}" destId="{A57184DF-ADDC-4EDF-BA4F-98828FE50680}" srcOrd="3" destOrd="0" parTransId="{9FBB3B65-4ECC-4AEC-9077-BE55256AC00C}" sibTransId="{1B4ADF20-5E96-4E91-A4AB-376435F4F463}"/>
    <dgm:cxn modelId="{61A589A4-DDCE-4A93-AEB4-C75A531B0050}" type="presOf" srcId="{B232BAC0-9A19-4104-BB22-143670A03DB3}" destId="{87F45078-CC58-47E3-9544-F2E8F7281A8E}" srcOrd="0" destOrd="0" presId="urn:microsoft.com/office/officeart/2005/8/layout/pyramid1"/>
    <dgm:cxn modelId="{D4B060D5-3790-4981-96FA-2AD8750319E6}" srcId="{6D8070B4-70E0-452C-96A9-88423653D189}" destId="{B232BAC0-9A19-4104-BB22-143670A03DB3}" srcOrd="10" destOrd="0" parTransId="{41564336-B549-41FB-A8EE-A051BC2B1961}" sibTransId="{FB959378-BCD3-4E38-9279-7CE7DD058FF9}"/>
    <dgm:cxn modelId="{6896A7E8-3B57-45A3-BCC3-2DCB14295A5D}" type="presOf" srcId="{81C98235-1067-437A-A24A-9B3161C0C02F}" destId="{5279A26D-5DE8-4E1C-B6D7-4893795EAE70}" srcOrd="0" destOrd="0" presId="urn:microsoft.com/office/officeart/2005/8/layout/pyramid1"/>
    <dgm:cxn modelId="{082E8BEA-C949-41ED-B244-B2ECF78114E3}" type="presOf" srcId="{0EB54B10-44ED-459F-94C8-B2889BF80429}" destId="{50EF2A78-4D09-406D-AC8D-244370667E33}" srcOrd="1" destOrd="0" presId="urn:microsoft.com/office/officeart/2005/8/layout/pyramid1"/>
    <dgm:cxn modelId="{C88FC669-81B2-471D-8295-8CA7CA1755C6}" srcId="{6D8070B4-70E0-452C-96A9-88423653D189}" destId="{81C98235-1067-437A-A24A-9B3161C0C02F}" srcOrd="6" destOrd="0" parTransId="{38F6C4B5-F4D0-4D72-B611-CAE20D9C9334}" sibTransId="{C0BE8758-4138-4586-A406-F6E70329F99B}"/>
    <dgm:cxn modelId="{19F35CD3-5485-4CF7-85B5-EB5234B0A78B}" srcId="{6D8070B4-70E0-452C-96A9-88423653D189}" destId="{A2F39012-2F76-475E-9E16-EB33FB6CE080}" srcOrd="11" destOrd="0" parTransId="{6012F23F-4C1F-4F5B-90FE-C5DD3B811450}" sibTransId="{38325993-F417-463F-90EC-3073C849C425}"/>
    <dgm:cxn modelId="{CD717666-B69A-4FE5-81D7-569D4D1B4744}" type="presOf" srcId="{6D8070B4-70E0-452C-96A9-88423653D189}" destId="{9533E164-7276-48B9-BC51-4461FB292B1A}" srcOrd="0" destOrd="0" presId="urn:microsoft.com/office/officeart/2005/8/layout/pyramid1"/>
    <dgm:cxn modelId="{DAA63F35-9A57-4EDD-94A3-E9B5F89BE84B}" srcId="{6D8070B4-70E0-452C-96A9-88423653D189}" destId="{B33B40E2-7DF1-4AAC-B640-781A17BCB89F}" srcOrd="7" destOrd="0" parTransId="{D0405FB4-9946-465F-900F-027AACBB8B94}" sibTransId="{4E81CD8B-53B2-4A41-B32B-4E61F929E01B}"/>
    <dgm:cxn modelId="{6D7E4DF2-C75E-40C3-A473-F3E071494539}" srcId="{6D8070B4-70E0-452C-96A9-88423653D189}" destId="{CAA833B2-B120-4125-8DFF-C7989AE8B390}" srcOrd="8" destOrd="0" parTransId="{623ACBD7-D2B8-45AC-A4BB-96BEE666FF2F}" sibTransId="{47B20CF5-3C27-4E5C-B261-AF84CE53BB37}"/>
    <dgm:cxn modelId="{0930E908-4ACD-427F-A596-E036FEB909B0}" type="presOf" srcId="{CAA833B2-B120-4125-8DFF-C7989AE8B390}" destId="{0953E533-9F4D-48A7-8A32-DCF033CD894E}" srcOrd="0" destOrd="0" presId="urn:microsoft.com/office/officeart/2005/8/layout/pyramid1"/>
    <dgm:cxn modelId="{5F9D352B-0BD5-4A0D-B14F-8219FC640B3E}" type="presOf" srcId="{A916CDC6-132B-498A-80DF-AD84CCE36AB6}" destId="{4A40E4E5-9533-47EB-870E-C83369D6B41E}" srcOrd="0" destOrd="0" presId="urn:microsoft.com/office/officeart/2005/8/layout/pyramid1"/>
    <dgm:cxn modelId="{B2604688-96ED-40F3-8542-27C0EBD6F2DE}" type="presOf" srcId="{81C98235-1067-437A-A24A-9B3161C0C02F}" destId="{51CA0CC0-AED9-4A1E-A92E-CF65844BC588}" srcOrd="1" destOrd="0" presId="urn:microsoft.com/office/officeart/2005/8/layout/pyramid1"/>
    <dgm:cxn modelId="{EC40710D-EC99-4B64-B707-55C057BF392D}" type="presOf" srcId="{A2F39012-2F76-475E-9E16-EB33FB6CE080}" destId="{B6DDE991-22C7-4A31-BF49-5D7E24C7EA36}" srcOrd="0" destOrd="0" presId="urn:microsoft.com/office/officeart/2005/8/layout/pyramid1"/>
    <dgm:cxn modelId="{01812432-83BF-472F-A5F1-4EB3EDB4D927}" type="presOf" srcId="{1129C655-5363-4DDA-9CDD-8A9FFC9DC593}" destId="{23AB855B-22F7-4184-A8D0-FC494C2E971A}" srcOrd="0" destOrd="0" presId="urn:microsoft.com/office/officeart/2005/8/layout/pyramid1"/>
    <dgm:cxn modelId="{FB9ABE08-D5FC-46F4-9509-A23E477D45C2}" type="presOf" srcId="{A57184DF-ADDC-4EDF-BA4F-98828FE50680}" destId="{9563F7C3-E9FB-4E45-A602-0BDE653B041C}" srcOrd="1" destOrd="0" presId="urn:microsoft.com/office/officeart/2005/8/layout/pyramid1"/>
    <dgm:cxn modelId="{1BFA8D55-D5C0-45FB-B31E-E95ED6DBC0BC}" type="presOf" srcId="{E5A2E084-3F30-4B0E-9E30-1F11C5568E8D}" destId="{1A869AF5-FC9B-44D7-82AB-994FC6E32F56}" srcOrd="1" destOrd="0" presId="urn:microsoft.com/office/officeart/2005/8/layout/pyramid1"/>
    <dgm:cxn modelId="{A2DA8AD8-4258-4F7A-BC31-C295EF18E419}" type="presOf" srcId="{0EB54B10-44ED-459F-94C8-B2889BF80429}" destId="{5675648F-2D56-4881-A663-ABF19459047C}" srcOrd="0" destOrd="0" presId="urn:microsoft.com/office/officeart/2005/8/layout/pyramid1"/>
    <dgm:cxn modelId="{F7F028C6-B915-46D4-A60E-C0DC6C54DF56}" type="presOf" srcId="{B33B40E2-7DF1-4AAC-B640-781A17BCB89F}" destId="{A6E71C5D-7EE6-4A2D-8ECA-80EAE2945433}" srcOrd="1" destOrd="0" presId="urn:microsoft.com/office/officeart/2005/8/layout/pyramid1"/>
    <dgm:cxn modelId="{0E3694B4-065C-4A3C-A3B9-49EC7EA720B6}" srcId="{6D8070B4-70E0-452C-96A9-88423653D189}" destId="{D34F26D8-187C-4127-8906-3FAC97D10A74}" srcOrd="4" destOrd="0" parTransId="{14B0279D-4657-4658-AE2F-A04D503F501B}" sibTransId="{7D17EC88-7268-4AC4-A155-226580220A24}"/>
    <dgm:cxn modelId="{80C08471-2A11-4769-B3FC-6C8C6A65AB9F}" type="presOf" srcId="{CAA833B2-B120-4125-8DFF-C7989AE8B390}" destId="{43435184-2DDA-4306-9F9E-78AC060796B1}" srcOrd="1" destOrd="0" presId="urn:microsoft.com/office/officeart/2005/8/layout/pyramid1"/>
    <dgm:cxn modelId="{2CA006B7-33C8-4304-9F7A-FA40A4735B4F}" type="presOf" srcId="{B33B40E2-7DF1-4AAC-B640-781A17BCB89F}" destId="{48DDF527-D84D-451B-B001-9BC551A622E6}" srcOrd="0" destOrd="0" presId="urn:microsoft.com/office/officeart/2005/8/layout/pyramid1"/>
    <dgm:cxn modelId="{B283B503-791D-4023-A877-827DE18F7D20}" type="presOf" srcId="{A916CDC6-132B-498A-80DF-AD84CCE36AB6}" destId="{A80129CE-3A65-49AB-97D9-2803F24976A9}" srcOrd="1" destOrd="0" presId="urn:microsoft.com/office/officeart/2005/8/layout/pyramid1"/>
    <dgm:cxn modelId="{C2EA89B3-4813-4F5D-A1B4-8908613DABCB}" type="presOf" srcId="{083B16D9-7165-43EF-B48A-5F98B62C5AD7}" destId="{D6D14B5A-70D3-4871-9632-A996FC9E4F2A}" srcOrd="1" destOrd="0" presId="urn:microsoft.com/office/officeart/2005/8/layout/pyramid1"/>
    <dgm:cxn modelId="{B26DAE35-2633-4B41-B88E-54618D9F7BA4}" type="presOf" srcId="{1129C655-5363-4DDA-9CDD-8A9FFC9DC593}" destId="{3FAAAC7D-0ED1-4C28-8915-2219DB60ECCE}" srcOrd="1" destOrd="0" presId="urn:microsoft.com/office/officeart/2005/8/layout/pyramid1"/>
    <dgm:cxn modelId="{C3F9693B-19E5-400C-87FD-10E23FD6AEFF}" srcId="{6D8070B4-70E0-452C-96A9-88423653D189}" destId="{E5A2E084-3F30-4B0E-9E30-1F11C5568E8D}" srcOrd="1" destOrd="0" parTransId="{F7603C42-1297-4017-AF26-99F6CA415668}" sibTransId="{7E77F11A-0C09-426E-8891-540713DF6FCE}"/>
    <dgm:cxn modelId="{90FA48D6-F343-4F24-92AD-3F4876367EC6}" type="presOf" srcId="{B232BAC0-9A19-4104-BB22-143670A03DB3}" destId="{DE529578-3FDC-441A-B35A-23A7C443889A}" srcOrd="1" destOrd="0" presId="urn:microsoft.com/office/officeart/2005/8/layout/pyramid1"/>
    <dgm:cxn modelId="{20CB3256-EFF9-46FC-A246-E9DFF8EBDA03}" type="presParOf" srcId="{9533E164-7276-48B9-BC51-4461FB292B1A}" destId="{3FAE8E74-0FED-4E2E-B54B-2FF924A4FD9D}" srcOrd="0" destOrd="0" presId="urn:microsoft.com/office/officeart/2005/8/layout/pyramid1"/>
    <dgm:cxn modelId="{C31E054F-DE96-47AF-8258-28F34893DB67}" type="presParOf" srcId="{3FAE8E74-0FED-4E2E-B54B-2FF924A4FD9D}" destId="{C21B0CB8-3E54-477E-B183-771D1FBE34AB}" srcOrd="0" destOrd="0" presId="urn:microsoft.com/office/officeart/2005/8/layout/pyramid1"/>
    <dgm:cxn modelId="{0E61B6FF-FC83-441F-99BB-2857C583527D}" type="presParOf" srcId="{3FAE8E74-0FED-4E2E-B54B-2FF924A4FD9D}" destId="{D6D14B5A-70D3-4871-9632-A996FC9E4F2A}" srcOrd="1" destOrd="0" presId="urn:microsoft.com/office/officeart/2005/8/layout/pyramid1"/>
    <dgm:cxn modelId="{E0EE0003-1240-4542-85AC-41A8CC075B42}" type="presParOf" srcId="{9533E164-7276-48B9-BC51-4461FB292B1A}" destId="{2A358D30-CE55-4C15-A3BD-ED0F24F34CC9}" srcOrd="1" destOrd="0" presId="urn:microsoft.com/office/officeart/2005/8/layout/pyramid1"/>
    <dgm:cxn modelId="{6273C37B-7EE4-4BDC-8FE1-2B806B41F4E3}" type="presParOf" srcId="{2A358D30-CE55-4C15-A3BD-ED0F24F34CC9}" destId="{926F136E-A7E5-45DC-A926-EA9569768829}" srcOrd="0" destOrd="0" presId="urn:microsoft.com/office/officeart/2005/8/layout/pyramid1"/>
    <dgm:cxn modelId="{3F1D3996-3041-4EEC-834C-9CBF96EAC387}" type="presParOf" srcId="{2A358D30-CE55-4C15-A3BD-ED0F24F34CC9}" destId="{1A869AF5-FC9B-44D7-82AB-994FC6E32F56}" srcOrd="1" destOrd="0" presId="urn:microsoft.com/office/officeart/2005/8/layout/pyramid1"/>
    <dgm:cxn modelId="{06117262-A0A0-410E-AD1C-75B77643726A}" type="presParOf" srcId="{9533E164-7276-48B9-BC51-4461FB292B1A}" destId="{B6F22A59-F7BB-497C-8F84-5F410A137FA9}" srcOrd="2" destOrd="0" presId="urn:microsoft.com/office/officeart/2005/8/layout/pyramid1"/>
    <dgm:cxn modelId="{FA981BD8-1AE2-4FB1-9050-09E860606CD2}" type="presParOf" srcId="{B6F22A59-F7BB-497C-8F84-5F410A137FA9}" destId="{4A40E4E5-9533-47EB-870E-C83369D6B41E}" srcOrd="0" destOrd="0" presId="urn:microsoft.com/office/officeart/2005/8/layout/pyramid1"/>
    <dgm:cxn modelId="{180A40F7-B260-4DA9-850E-9B46D71EE12E}" type="presParOf" srcId="{B6F22A59-F7BB-497C-8F84-5F410A137FA9}" destId="{A80129CE-3A65-49AB-97D9-2803F24976A9}" srcOrd="1" destOrd="0" presId="urn:microsoft.com/office/officeart/2005/8/layout/pyramid1"/>
    <dgm:cxn modelId="{AD3662AC-B071-493A-9D09-49DA973D244B}" type="presParOf" srcId="{9533E164-7276-48B9-BC51-4461FB292B1A}" destId="{5170D24B-98D1-4645-BC89-F425251A8D45}" srcOrd="3" destOrd="0" presId="urn:microsoft.com/office/officeart/2005/8/layout/pyramid1"/>
    <dgm:cxn modelId="{E91C29DB-0FF5-450C-8E91-C119945D6B04}" type="presParOf" srcId="{5170D24B-98D1-4645-BC89-F425251A8D45}" destId="{ACAC50D4-B13A-4BA8-88D1-E3DD3696FD1E}" srcOrd="0" destOrd="0" presId="urn:microsoft.com/office/officeart/2005/8/layout/pyramid1"/>
    <dgm:cxn modelId="{02EDFB25-2947-4A8F-92B2-DB6935319092}" type="presParOf" srcId="{5170D24B-98D1-4645-BC89-F425251A8D45}" destId="{9563F7C3-E9FB-4E45-A602-0BDE653B041C}" srcOrd="1" destOrd="0" presId="urn:microsoft.com/office/officeart/2005/8/layout/pyramid1"/>
    <dgm:cxn modelId="{7CDA2B82-1CB6-41E4-9065-B476AB470E26}" type="presParOf" srcId="{9533E164-7276-48B9-BC51-4461FB292B1A}" destId="{4638D67C-EB1D-407B-8008-D651FDD63853}" srcOrd="4" destOrd="0" presId="urn:microsoft.com/office/officeart/2005/8/layout/pyramid1"/>
    <dgm:cxn modelId="{07B37032-1E88-4665-89FF-CC79C174A949}" type="presParOf" srcId="{4638D67C-EB1D-407B-8008-D651FDD63853}" destId="{2FF7D92B-13C2-467E-8EAF-FED58CC267D9}" srcOrd="0" destOrd="0" presId="urn:microsoft.com/office/officeart/2005/8/layout/pyramid1"/>
    <dgm:cxn modelId="{D5C5983C-E926-4D17-9417-4CE2D9895C71}" type="presParOf" srcId="{4638D67C-EB1D-407B-8008-D651FDD63853}" destId="{C5AF0F63-F31C-4528-8F3F-C37998EB7D98}" srcOrd="1" destOrd="0" presId="urn:microsoft.com/office/officeart/2005/8/layout/pyramid1"/>
    <dgm:cxn modelId="{CEAB3B0E-0EE2-43C7-AF48-2907359DE39C}" type="presParOf" srcId="{9533E164-7276-48B9-BC51-4461FB292B1A}" destId="{CF370856-E290-4769-9154-C95936EF9059}" srcOrd="5" destOrd="0" presId="urn:microsoft.com/office/officeart/2005/8/layout/pyramid1"/>
    <dgm:cxn modelId="{B1760670-8EE4-43F5-8B4B-B445B93019E4}" type="presParOf" srcId="{CF370856-E290-4769-9154-C95936EF9059}" destId="{5675648F-2D56-4881-A663-ABF19459047C}" srcOrd="0" destOrd="0" presId="urn:microsoft.com/office/officeart/2005/8/layout/pyramid1"/>
    <dgm:cxn modelId="{2D379F89-7449-46EF-9A62-18DE4FD86D7C}" type="presParOf" srcId="{CF370856-E290-4769-9154-C95936EF9059}" destId="{50EF2A78-4D09-406D-AC8D-244370667E33}" srcOrd="1" destOrd="0" presId="urn:microsoft.com/office/officeart/2005/8/layout/pyramid1"/>
    <dgm:cxn modelId="{5C2DF184-CC31-489D-B151-9CA0BD0C4A5A}" type="presParOf" srcId="{9533E164-7276-48B9-BC51-4461FB292B1A}" destId="{E3E9B3C5-55EC-4DFC-8A95-E9FD36AB3C4B}" srcOrd="6" destOrd="0" presId="urn:microsoft.com/office/officeart/2005/8/layout/pyramid1"/>
    <dgm:cxn modelId="{DE7AA684-CAC1-4635-998F-DB31A6BE7CDA}" type="presParOf" srcId="{E3E9B3C5-55EC-4DFC-8A95-E9FD36AB3C4B}" destId="{5279A26D-5DE8-4E1C-B6D7-4893795EAE70}" srcOrd="0" destOrd="0" presId="urn:microsoft.com/office/officeart/2005/8/layout/pyramid1"/>
    <dgm:cxn modelId="{97A7C5A3-1A4C-418C-B2FF-3BD577989061}" type="presParOf" srcId="{E3E9B3C5-55EC-4DFC-8A95-E9FD36AB3C4B}" destId="{51CA0CC0-AED9-4A1E-A92E-CF65844BC588}" srcOrd="1" destOrd="0" presId="urn:microsoft.com/office/officeart/2005/8/layout/pyramid1"/>
    <dgm:cxn modelId="{31B21531-A6F9-4442-B0EE-4AD689133673}" type="presParOf" srcId="{9533E164-7276-48B9-BC51-4461FB292B1A}" destId="{6DC47871-EAB2-42E7-89A3-6649E8334721}" srcOrd="7" destOrd="0" presId="urn:microsoft.com/office/officeart/2005/8/layout/pyramid1"/>
    <dgm:cxn modelId="{E9651534-C4C7-4E22-9F23-E1305965FAD0}" type="presParOf" srcId="{6DC47871-EAB2-42E7-89A3-6649E8334721}" destId="{48DDF527-D84D-451B-B001-9BC551A622E6}" srcOrd="0" destOrd="0" presId="urn:microsoft.com/office/officeart/2005/8/layout/pyramid1"/>
    <dgm:cxn modelId="{07C025DC-5069-4129-8320-9AE0A65D562E}" type="presParOf" srcId="{6DC47871-EAB2-42E7-89A3-6649E8334721}" destId="{A6E71C5D-7EE6-4A2D-8ECA-80EAE2945433}" srcOrd="1" destOrd="0" presId="urn:microsoft.com/office/officeart/2005/8/layout/pyramid1"/>
    <dgm:cxn modelId="{3052C350-3725-4BCA-BC79-D838EAAB0C2C}" type="presParOf" srcId="{9533E164-7276-48B9-BC51-4461FB292B1A}" destId="{85070AE1-3B87-4FBB-922F-24CED8EFE337}" srcOrd="8" destOrd="0" presId="urn:microsoft.com/office/officeart/2005/8/layout/pyramid1"/>
    <dgm:cxn modelId="{3168F3CC-D851-4B9C-B0DC-EFF608F29E7D}" type="presParOf" srcId="{85070AE1-3B87-4FBB-922F-24CED8EFE337}" destId="{0953E533-9F4D-48A7-8A32-DCF033CD894E}" srcOrd="0" destOrd="0" presId="urn:microsoft.com/office/officeart/2005/8/layout/pyramid1"/>
    <dgm:cxn modelId="{F552F296-C2FD-4BED-8164-A9D6AF478E5D}" type="presParOf" srcId="{85070AE1-3B87-4FBB-922F-24CED8EFE337}" destId="{43435184-2DDA-4306-9F9E-78AC060796B1}" srcOrd="1" destOrd="0" presId="urn:microsoft.com/office/officeart/2005/8/layout/pyramid1"/>
    <dgm:cxn modelId="{3C9389C6-24CE-4555-B738-517D3F5D2B28}" type="presParOf" srcId="{9533E164-7276-48B9-BC51-4461FB292B1A}" destId="{3E6B05BF-9892-4618-B4FF-D00E855BAA84}" srcOrd="9" destOrd="0" presId="urn:microsoft.com/office/officeart/2005/8/layout/pyramid1"/>
    <dgm:cxn modelId="{65104428-E5A1-4152-9292-42FF4304E3D3}" type="presParOf" srcId="{3E6B05BF-9892-4618-B4FF-D00E855BAA84}" destId="{23AB855B-22F7-4184-A8D0-FC494C2E971A}" srcOrd="0" destOrd="0" presId="urn:microsoft.com/office/officeart/2005/8/layout/pyramid1"/>
    <dgm:cxn modelId="{0F7D838F-627B-41C6-B152-FF41F69A6DCF}" type="presParOf" srcId="{3E6B05BF-9892-4618-B4FF-D00E855BAA84}" destId="{3FAAAC7D-0ED1-4C28-8915-2219DB60ECCE}" srcOrd="1" destOrd="0" presId="urn:microsoft.com/office/officeart/2005/8/layout/pyramid1"/>
    <dgm:cxn modelId="{E10FD21E-ACF7-4689-A9C6-77E8986BF17B}" type="presParOf" srcId="{9533E164-7276-48B9-BC51-4461FB292B1A}" destId="{986FA9E5-EB61-4E21-A5BF-D769756F4269}" srcOrd="10" destOrd="0" presId="urn:microsoft.com/office/officeart/2005/8/layout/pyramid1"/>
    <dgm:cxn modelId="{E07E394D-1E3A-43FB-9534-8FB9FA5CEA2D}" type="presParOf" srcId="{986FA9E5-EB61-4E21-A5BF-D769756F4269}" destId="{87F45078-CC58-47E3-9544-F2E8F7281A8E}" srcOrd="0" destOrd="0" presId="urn:microsoft.com/office/officeart/2005/8/layout/pyramid1"/>
    <dgm:cxn modelId="{C4B481B9-034E-406F-91D5-41A5A5B682B6}" type="presParOf" srcId="{986FA9E5-EB61-4E21-A5BF-D769756F4269}" destId="{DE529578-3FDC-441A-B35A-23A7C443889A}" srcOrd="1" destOrd="0" presId="urn:microsoft.com/office/officeart/2005/8/layout/pyramid1"/>
    <dgm:cxn modelId="{0E559A45-2A95-4A98-AB5B-9E9304A9D050}" type="presParOf" srcId="{9533E164-7276-48B9-BC51-4461FB292B1A}" destId="{3BBCD0B2-4DD9-4C9D-9C15-CAE54BE33A6D}" srcOrd="11" destOrd="0" presId="urn:microsoft.com/office/officeart/2005/8/layout/pyramid1"/>
    <dgm:cxn modelId="{F3347EE4-F3C6-4129-A89E-EBEC923233F1}" type="presParOf" srcId="{3BBCD0B2-4DD9-4C9D-9C15-CAE54BE33A6D}" destId="{B6DDE991-22C7-4A31-BF49-5D7E24C7EA36}" srcOrd="0" destOrd="0" presId="urn:microsoft.com/office/officeart/2005/8/layout/pyramid1"/>
    <dgm:cxn modelId="{256EEE00-C20B-4BE0-BB00-2340A526B6DB}" type="presParOf" srcId="{3BBCD0B2-4DD9-4C9D-9C15-CAE54BE33A6D}" destId="{E9AC7300-A65C-4913-9C93-C8AED8E2CC15}"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8070B4-70E0-452C-96A9-88423653D189}" type="doc">
      <dgm:prSet loTypeId="urn:microsoft.com/office/officeart/2005/8/layout/pyramid1" loCatId="pyramid" qsTypeId="urn:microsoft.com/office/officeart/2005/8/quickstyle/simple1" qsCatId="simple" csTypeId="urn:microsoft.com/office/officeart/2005/8/colors/colorful3" csCatId="colorful" phldr="1"/>
      <dgm:spPr/>
    </dgm:pt>
    <dgm:pt modelId="{A2F39012-2F76-475E-9E16-EB33FB6CE080}">
      <dgm:prSet custT="1"/>
      <dgm:spPr>
        <a:xfrm>
          <a:off x="0" y="6006667"/>
          <a:ext cx="9145016" cy="546060"/>
        </a:xfrm>
        <a:solidFill>
          <a:schemeClr val="tx2">
            <a:lumMod val="50000"/>
          </a:schemeClr>
        </a:solidFill>
        <a:ln w="25400" cap="flat" cmpd="sng" algn="ctr">
          <a:solidFill>
            <a:sysClr val="window" lastClr="FFFFFF">
              <a:hueOff val="0"/>
              <a:satOff val="0"/>
              <a:lumOff val="0"/>
              <a:alphaOff val="0"/>
            </a:sysClr>
          </a:solidFill>
          <a:prstDash val="solid"/>
        </a:ln>
        <a:effectLst/>
      </dgm:spPr>
      <dgm:t>
        <a:bodyPr/>
        <a:lstStyle/>
        <a:p>
          <a:r>
            <a:rPr lang="en-GB" sz="400" b="0" i="0" dirty="0">
              <a:solidFill>
                <a:schemeClr val="bg1"/>
              </a:solidFill>
              <a:latin typeface="Calibri"/>
              <a:ea typeface="+mn-ea"/>
              <a:cs typeface="+mn-cs"/>
            </a:rPr>
            <a:t>Hardware management</a:t>
          </a:r>
          <a:endParaRPr lang="en-GB" sz="400" dirty="0">
            <a:solidFill>
              <a:schemeClr val="bg1"/>
            </a:solidFill>
            <a:latin typeface="Calibri"/>
            <a:ea typeface="+mn-ea"/>
            <a:cs typeface="+mn-cs"/>
          </a:endParaRPr>
        </a:p>
      </dgm:t>
    </dgm:pt>
    <dgm:pt modelId="{6012F23F-4C1F-4F5B-90FE-C5DD3B811450}" type="parTrans" cxnId="{19F35CD3-5485-4CF7-85B5-EB5234B0A78B}">
      <dgm:prSet/>
      <dgm:spPr/>
      <dgm:t>
        <a:bodyPr/>
        <a:lstStyle/>
        <a:p>
          <a:endParaRPr lang="en-GB" sz="1000"/>
        </a:p>
      </dgm:t>
    </dgm:pt>
    <dgm:pt modelId="{38325993-F417-463F-90EC-3073C849C425}" type="sibTrans" cxnId="{19F35CD3-5485-4CF7-85B5-EB5234B0A78B}">
      <dgm:prSet/>
      <dgm:spPr/>
      <dgm:t>
        <a:bodyPr/>
        <a:lstStyle/>
        <a:p>
          <a:endParaRPr lang="en-GB" sz="1000"/>
        </a:p>
      </dgm:t>
    </dgm:pt>
    <dgm:pt modelId="{B232BAC0-9A19-4104-BB22-143670A03DB3}">
      <dgm:prSet custT="1"/>
      <dgm:spPr>
        <a:xfrm>
          <a:off x="381042" y="5460606"/>
          <a:ext cx="8382931" cy="546060"/>
        </a:xfrm>
        <a:solidFill>
          <a:schemeClr val="tx1">
            <a:lumMod val="75000"/>
            <a:lumOff val="25000"/>
          </a:schemeClr>
        </a:solidFill>
        <a:ln w="25400" cap="flat" cmpd="sng" algn="ctr">
          <a:solidFill>
            <a:sysClr val="window" lastClr="FFFFFF">
              <a:hueOff val="0"/>
              <a:satOff val="0"/>
              <a:lumOff val="0"/>
              <a:alphaOff val="0"/>
            </a:sysClr>
          </a:solidFill>
          <a:prstDash val="solid"/>
        </a:ln>
        <a:effectLst/>
      </dgm:spPr>
      <dgm:t>
        <a:bodyPr/>
        <a:lstStyle/>
        <a:p>
          <a:r>
            <a:rPr lang="en-GB" sz="400" b="0" i="0" dirty="0">
              <a:solidFill>
                <a:schemeClr val="bg1"/>
              </a:solidFill>
              <a:latin typeface="Calibri"/>
              <a:ea typeface="+mn-ea"/>
              <a:cs typeface="+mn-cs"/>
            </a:rPr>
            <a:t>Basic Infrastructure orchestration</a:t>
          </a:r>
          <a:endParaRPr lang="en-GB" sz="400" dirty="0">
            <a:solidFill>
              <a:schemeClr val="bg1"/>
            </a:solidFill>
            <a:latin typeface="Calibri"/>
            <a:ea typeface="+mn-ea"/>
            <a:cs typeface="+mn-cs"/>
          </a:endParaRPr>
        </a:p>
      </dgm:t>
    </dgm:pt>
    <dgm:pt modelId="{41564336-B549-41FB-A8EE-A051BC2B1961}" type="parTrans" cxnId="{D4B060D5-3790-4981-96FA-2AD8750319E6}">
      <dgm:prSet/>
      <dgm:spPr/>
      <dgm:t>
        <a:bodyPr/>
        <a:lstStyle/>
        <a:p>
          <a:endParaRPr lang="en-GB" sz="1000"/>
        </a:p>
      </dgm:t>
    </dgm:pt>
    <dgm:pt modelId="{FB959378-BCD3-4E38-9279-7CE7DD058FF9}" type="sibTrans" cxnId="{D4B060D5-3790-4981-96FA-2AD8750319E6}">
      <dgm:prSet/>
      <dgm:spPr/>
      <dgm:t>
        <a:bodyPr/>
        <a:lstStyle/>
        <a:p>
          <a:endParaRPr lang="en-GB" sz="1000"/>
        </a:p>
      </dgm:t>
    </dgm:pt>
    <dgm:pt modelId="{1129C655-5363-4DDA-9CDD-8A9FFC9DC593}">
      <dgm:prSet custT="1"/>
      <dgm:spPr>
        <a:xfrm>
          <a:off x="762084" y="4914546"/>
          <a:ext cx="7620846" cy="546060"/>
        </a:xfrm>
        <a:solidFill>
          <a:schemeClr val="tx1">
            <a:lumMod val="65000"/>
            <a:lumOff val="35000"/>
          </a:schemeClr>
        </a:solidFill>
        <a:ln w="25400" cap="flat" cmpd="sng" algn="ctr">
          <a:solidFill>
            <a:sysClr val="window" lastClr="FFFFFF">
              <a:hueOff val="0"/>
              <a:satOff val="0"/>
              <a:lumOff val="0"/>
              <a:alphaOff val="0"/>
            </a:sysClr>
          </a:solidFill>
          <a:prstDash val="solid"/>
        </a:ln>
        <a:effectLst/>
      </dgm:spPr>
      <dgm:t>
        <a:bodyPr/>
        <a:lstStyle/>
        <a:p>
          <a:r>
            <a:rPr lang="en-GB" sz="400" b="0" i="0" dirty="0">
              <a:solidFill>
                <a:schemeClr val="bg1"/>
              </a:solidFill>
              <a:latin typeface="Calibri"/>
              <a:ea typeface="+mn-ea"/>
              <a:cs typeface="+mn-cs"/>
            </a:rPr>
            <a:t>Platform Infrastructure orchestration</a:t>
          </a:r>
          <a:endParaRPr lang="en-GB" sz="400" dirty="0">
            <a:solidFill>
              <a:schemeClr val="bg1"/>
            </a:solidFill>
            <a:latin typeface="Calibri"/>
            <a:ea typeface="+mn-ea"/>
            <a:cs typeface="+mn-cs"/>
          </a:endParaRPr>
        </a:p>
      </dgm:t>
    </dgm:pt>
    <dgm:pt modelId="{8245D83A-F9DE-4A91-9B4A-D96407D500AF}" type="parTrans" cxnId="{77275FD3-5F44-49C1-847D-80367BEEBE52}">
      <dgm:prSet/>
      <dgm:spPr/>
      <dgm:t>
        <a:bodyPr/>
        <a:lstStyle/>
        <a:p>
          <a:endParaRPr lang="en-GB" sz="1000"/>
        </a:p>
      </dgm:t>
    </dgm:pt>
    <dgm:pt modelId="{C44BB4F6-A68A-4FC9-9D01-C3693467F476}" type="sibTrans" cxnId="{77275FD3-5F44-49C1-847D-80367BEEBE52}">
      <dgm:prSet/>
      <dgm:spPr/>
      <dgm:t>
        <a:bodyPr/>
        <a:lstStyle/>
        <a:p>
          <a:endParaRPr lang="en-GB" sz="1000"/>
        </a:p>
      </dgm:t>
    </dgm:pt>
    <dgm:pt modelId="{CAA833B2-B120-4125-8DFF-C7989AE8B390}">
      <dgm:prSet custT="1"/>
      <dgm:spPr>
        <a:xfrm>
          <a:off x="1143126" y="4368485"/>
          <a:ext cx="6858762" cy="546060"/>
        </a:xfrm>
        <a:solidFill>
          <a:schemeClr val="tx1">
            <a:lumMod val="50000"/>
            <a:lumOff val="50000"/>
          </a:schemeClr>
        </a:solidFill>
        <a:ln w="25400" cap="flat" cmpd="sng" algn="ctr">
          <a:solidFill>
            <a:sysClr val="window" lastClr="FFFFFF">
              <a:hueOff val="0"/>
              <a:satOff val="0"/>
              <a:lumOff val="0"/>
              <a:alphaOff val="0"/>
            </a:sysClr>
          </a:solidFill>
          <a:prstDash val="solid"/>
        </a:ln>
        <a:effectLst/>
      </dgm:spPr>
      <dgm:t>
        <a:bodyPr/>
        <a:lstStyle/>
        <a:p>
          <a:r>
            <a:rPr lang="en-GB" sz="400" b="0" i="0" dirty="0">
              <a:solidFill>
                <a:schemeClr val="bg1"/>
              </a:solidFill>
              <a:latin typeface="Calibri"/>
              <a:ea typeface="+mn-ea"/>
              <a:cs typeface="+mn-cs"/>
            </a:rPr>
            <a:t>Execution architecture</a:t>
          </a:r>
          <a:endParaRPr lang="en-GB" sz="400" dirty="0">
            <a:solidFill>
              <a:schemeClr val="bg1"/>
            </a:solidFill>
            <a:latin typeface="Calibri"/>
            <a:ea typeface="+mn-ea"/>
            <a:cs typeface="+mn-cs"/>
          </a:endParaRPr>
        </a:p>
      </dgm:t>
    </dgm:pt>
    <dgm:pt modelId="{623ACBD7-D2B8-45AC-A4BB-96BEE666FF2F}" type="parTrans" cxnId="{6D7E4DF2-C75E-40C3-A473-F3E071494539}">
      <dgm:prSet/>
      <dgm:spPr/>
      <dgm:t>
        <a:bodyPr/>
        <a:lstStyle/>
        <a:p>
          <a:endParaRPr lang="en-GB" sz="1000"/>
        </a:p>
      </dgm:t>
    </dgm:pt>
    <dgm:pt modelId="{47B20CF5-3C27-4E5C-B261-AF84CE53BB37}" type="sibTrans" cxnId="{6D7E4DF2-C75E-40C3-A473-F3E071494539}">
      <dgm:prSet/>
      <dgm:spPr/>
      <dgm:t>
        <a:bodyPr/>
        <a:lstStyle/>
        <a:p>
          <a:endParaRPr lang="en-GB" sz="1000"/>
        </a:p>
      </dgm:t>
    </dgm:pt>
    <dgm:pt modelId="{81C98235-1067-437A-A24A-9B3161C0C02F}">
      <dgm:prSet custT="1"/>
      <dgm:spPr>
        <a:xfrm>
          <a:off x="1905211" y="3276364"/>
          <a:ext cx="5334592" cy="546060"/>
        </a:xfrm>
        <a:solidFill>
          <a:schemeClr val="tx2">
            <a:lumMod val="40000"/>
            <a:lumOff val="60000"/>
          </a:schemeClr>
        </a:solidFill>
        <a:ln w="25400" cap="flat" cmpd="sng" algn="ctr">
          <a:solidFill>
            <a:sysClr val="window" lastClr="FFFFFF">
              <a:hueOff val="0"/>
              <a:satOff val="0"/>
              <a:lumOff val="0"/>
              <a:alphaOff val="0"/>
            </a:sysClr>
          </a:solidFill>
          <a:prstDash val="solid"/>
        </a:ln>
        <a:effectLst/>
      </dgm:spPr>
      <dgm:t>
        <a:bodyPr/>
        <a:lstStyle/>
        <a:p>
          <a:r>
            <a:rPr lang="en-GB" sz="400" b="0" i="0" dirty="0">
              <a:solidFill>
                <a:sysClr val="windowText" lastClr="000000">
                  <a:hueOff val="0"/>
                  <a:satOff val="0"/>
                  <a:lumOff val="0"/>
                  <a:alphaOff val="0"/>
                </a:sysClr>
              </a:solidFill>
              <a:latin typeface="Calibri"/>
              <a:ea typeface="+mn-ea"/>
              <a:cs typeface="+mn-cs"/>
            </a:rPr>
            <a:t>Deployment architecture</a:t>
          </a:r>
          <a:endParaRPr lang="en-GB" sz="400" dirty="0">
            <a:solidFill>
              <a:sysClr val="windowText" lastClr="000000">
                <a:hueOff val="0"/>
                <a:satOff val="0"/>
                <a:lumOff val="0"/>
                <a:alphaOff val="0"/>
              </a:sysClr>
            </a:solidFill>
            <a:latin typeface="Calibri"/>
            <a:ea typeface="+mn-ea"/>
            <a:cs typeface="+mn-cs"/>
          </a:endParaRPr>
        </a:p>
      </dgm:t>
    </dgm:pt>
    <dgm:pt modelId="{38F6C4B5-F4D0-4D72-B611-CAE20D9C9334}" type="parTrans" cxnId="{C88FC669-81B2-471D-8295-8CA7CA1755C6}">
      <dgm:prSet/>
      <dgm:spPr/>
      <dgm:t>
        <a:bodyPr/>
        <a:lstStyle/>
        <a:p>
          <a:endParaRPr lang="en-GB" sz="1000"/>
        </a:p>
      </dgm:t>
    </dgm:pt>
    <dgm:pt modelId="{C0BE8758-4138-4586-A406-F6E70329F99B}" type="sibTrans" cxnId="{C88FC669-81B2-471D-8295-8CA7CA1755C6}">
      <dgm:prSet/>
      <dgm:spPr/>
      <dgm:t>
        <a:bodyPr/>
        <a:lstStyle/>
        <a:p>
          <a:endParaRPr lang="en-GB" sz="1000"/>
        </a:p>
      </dgm:t>
    </dgm:pt>
    <dgm:pt modelId="{B33B40E2-7DF1-4AAC-B640-781A17BCB89F}">
      <dgm:prSet custT="1"/>
      <dgm:spPr>
        <a:xfrm>
          <a:off x="1524169" y="3822424"/>
          <a:ext cx="6096677" cy="546060"/>
        </a:xfrm>
        <a:solidFill>
          <a:schemeClr val="tx2">
            <a:lumMod val="60000"/>
            <a:lumOff val="40000"/>
          </a:schemeClr>
        </a:solidFill>
        <a:ln w="25400" cap="flat" cmpd="sng" algn="ctr">
          <a:solidFill>
            <a:sysClr val="window" lastClr="FFFFFF">
              <a:hueOff val="0"/>
              <a:satOff val="0"/>
              <a:lumOff val="0"/>
              <a:alphaOff val="0"/>
            </a:sysClr>
          </a:solidFill>
          <a:prstDash val="solid"/>
        </a:ln>
        <a:effectLst/>
      </dgm:spPr>
      <dgm:t>
        <a:bodyPr/>
        <a:lstStyle/>
        <a:p>
          <a:r>
            <a:rPr lang="en-GB" sz="400" b="0" i="0" dirty="0">
              <a:solidFill>
                <a:sysClr val="windowText" lastClr="000000">
                  <a:hueOff val="0"/>
                  <a:satOff val="0"/>
                  <a:lumOff val="0"/>
                  <a:alphaOff val="0"/>
                </a:sysClr>
              </a:solidFill>
              <a:latin typeface="Calibri"/>
              <a:ea typeface="+mn-ea"/>
              <a:cs typeface="+mn-cs"/>
            </a:rPr>
            <a:t>Logical environment separation</a:t>
          </a:r>
          <a:endParaRPr lang="en-GB" sz="400" dirty="0">
            <a:solidFill>
              <a:sysClr val="windowText" lastClr="000000">
                <a:hueOff val="0"/>
                <a:satOff val="0"/>
                <a:lumOff val="0"/>
                <a:alphaOff val="0"/>
              </a:sysClr>
            </a:solidFill>
            <a:latin typeface="Calibri"/>
            <a:ea typeface="+mn-ea"/>
            <a:cs typeface="+mn-cs"/>
          </a:endParaRPr>
        </a:p>
      </dgm:t>
    </dgm:pt>
    <dgm:pt modelId="{D0405FB4-9946-465F-900F-027AACBB8B94}" type="parTrans" cxnId="{DAA63F35-9A57-4EDD-94A3-E9B5F89BE84B}">
      <dgm:prSet/>
      <dgm:spPr/>
      <dgm:t>
        <a:bodyPr/>
        <a:lstStyle/>
        <a:p>
          <a:endParaRPr lang="en-GB" sz="1000"/>
        </a:p>
      </dgm:t>
    </dgm:pt>
    <dgm:pt modelId="{4E81CD8B-53B2-4A41-B32B-4E61F929E01B}" type="sibTrans" cxnId="{DAA63F35-9A57-4EDD-94A3-E9B5F89BE84B}">
      <dgm:prSet/>
      <dgm:spPr/>
      <dgm:t>
        <a:bodyPr/>
        <a:lstStyle/>
        <a:p>
          <a:endParaRPr lang="en-GB" sz="1000"/>
        </a:p>
      </dgm:t>
    </dgm:pt>
    <dgm:pt modelId="{A916CDC6-132B-498A-80DF-AD84CCE36AB6}">
      <dgm:prSet custT="1"/>
      <dgm:spPr>
        <a:xfrm>
          <a:off x="3429381" y="1092121"/>
          <a:ext cx="2286254" cy="546060"/>
        </a:xfrm>
        <a:solidFill>
          <a:srgbClr val="9BBB59">
            <a:hueOff val="2045503"/>
            <a:satOff val="-3069"/>
            <a:lumOff val="-499"/>
            <a:alphaOff val="0"/>
          </a:srgbClr>
        </a:solidFill>
        <a:ln w="25400" cap="flat" cmpd="sng" algn="ctr">
          <a:solidFill>
            <a:sysClr val="window" lastClr="FFFFFF">
              <a:hueOff val="0"/>
              <a:satOff val="0"/>
              <a:lumOff val="0"/>
              <a:alphaOff val="0"/>
            </a:sysClr>
          </a:solidFill>
          <a:prstDash val="solid"/>
        </a:ln>
        <a:effectLst/>
      </dgm:spPr>
      <dgm:t>
        <a:bodyPr/>
        <a:lstStyle/>
        <a:p>
          <a:endParaRPr lang="en-GB" sz="700" dirty="0">
            <a:solidFill>
              <a:sysClr val="windowText" lastClr="000000">
                <a:hueOff val="0"/>
                <a:satOff val="0"/>
                <a:lumOff val="0"/>
                <a:alphaOff val="0"/>
              </a:sysClr>
            </a:solidFill>
            <a:latin typeface="Calibri"/>
            <a:ea typeface="+mn-ea"/>
            <a:cs typeface="+mn-cs"/>
          </a:endParaRPr>
        </a:p>
      </dgm:t>
    </dgm:pt>
    <dgm:pt modelId="{02A9AF8C-6F1E-42F7-886F-2E3786EC301C}" type="parTrans" cxnId="{08DA5DF9-6C58-4E9A-8EE8-B492DBCC7C7E}">
      <dgm:prSet/>
      <dgm:spPr/>
      <dgm:t>
        <a:bodyPr/>
        <a:lstStyle/>
        <a:p>
          <a:endParaRPr lang="en-GB" sz="600"/>
        </a:p>
      </dgm:t>
    </dgm:pt>
    <dgm:pt modelId="{190EEFD1-CF8E-4CE9-AEF0-2E228646EE24}" type="sibTrans" cxnId="{08DA5DF9-6C58-4E9A-8EE8-B492DBCC7C7E}">
      <dgm:prSet/>
      <dgm:spPr/>
      <dgm:t>
        <a:bodyPr/>
        <a:lstStyle/>
        <a:p>
          <a:endParaRPr lang="en-GB" sz="600"/>
        </a:p>
      </dgm:t>
    </dgm:pt>
    <dgm:pt modelId="{E5A2E084-3F30-4B0E-9E30-1F11C5568E8D}">
      <dgm:prSet custT="1"/>
      <dgm:spPr>
        <a:xfrm>
          <a:off x="3810423" y="546060"/>
          <a:ext cx="1524169" cy="546060"/>
        </a:xfrm>
        <a:solidFill>
          <a:srgbClr val="9BBB59">
            <a:hueOff val="1022751"/>
            <a:satOff val="-1535"/>
            <a:lumOff val="-250"/>
            <a:alphaOff val="0"/>
          </a:srgbClr>
        </a:solidFill>
        <a:ln w="25400" cap="flat" cmpd="sng" algn="ctr">
          <a:solidFill>
            <a:sysClr val="window" lastClr="FFFFFF">
              <a:hueOff val="0"/>
              <a:satOff val="0"/>
              <a:lumOff val="0"/>
              <a:alphaOff val="0"/>
            </a:sysClr>
          </a:solidFill>
          <a:prstDash val="solid"/>
        </a:ln>
        <a:effectLst/>
      </dgm:spPr>
      <dgm:t>
        <a:bodyPr/>
        <a:lstStyle/>
        <a:p>
          <a:endParaRPr lang="en-GB" sz="700" dirty="0">
            <a:solidFill>
              <a:sysClr val="windowText" lastClr="000000">
                <a:hueOff val="0"/>
                <a:satOff val="0"/>
                <a:lumOff val="0"/>
                <a:alphaOff val="0"/>
              </a:sysClr>
            </a:solidFill>
            <a:latin typeface="Calibri"/>
            <a:ea typeface="+mn-ea"/>
            <a:cs typeface="+mn-cs"/>
          </a:endParaRPr>
        </a:p>
      </dgm:t>
    </dgm:pt>
    <dgm:pt modelId="{F7603C42-1297-4017-AF26-99F6CA415668}" type="parTrans" cxnId="{C3F9693B-19E5-400C-87FD-10E23FD6AEFF}">
      <dgm:prSet/>
      <dgm:spPr/>
      <dgm:t>
        <a:bodyPr/>
        <a:lstStyle/>
        <a:p>
          <a:endParaRPr lang="en-GB" sz="600"/>
        </a:p>
      </dgm:t>
    </dgm:pt>
    <dgm:pt modelId="{7E77F11A-0C09-426E-8891-540713DF6FCE}" type="sibTrans" cxnId="{C3F9693B-19E5-400C-87FD-10E23FD6AEFF}">
      <dgm:prSet/>
      <dgm:spPr/>
      <dgm:t>
        <a:bodyPr/>
        <a:lstStyle/>
        <a:p>
          <a:endParaRPr lang="en-GB" sz="600"/>
        </a:p>
      </dgm:t>
    </dgm:pt>
    <dgm:pt modelId="{083B16D9-7165-43EF-B48A-5F98B62C5AD7}">
      <dgm:prSet custT="1"/>
      <dgm:spPr>
        <a:xfrm>
          <a:off x="4191465" y="0"/>
          <a:ext cx="762084" cy="546060"/>
        </a:xfr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GB" sz="700" dirty="0">
            <a:solidFill>
              <a:sysClr val="windowText" lastClr="000000">
                <a:hueOff val="0"/>
                <a:satOff val="0"/>
                <a:lumOff val="0"/>
                <a:alphaOff val="0"/>
              </a:sysClr>
            </a:solidFill>
            <a:latin typeface="Calibri"/>
            <a:ea typeface="+mn-ea"/>
            <a:cs typeface="+mn-cs"/>
          </a:endParaRPr>
        </a:p>
      </dgm:t>
    </dgm:pt>
    <dgm:pt modelId="{E39112F9-F2B2-402C-98A3-FADBC83D7A6B}" type="parTrans" cxnId="{0F5F2D8B-0F9B-4FD6-8FC4-662727ECBBAB}">
      <dgm:prSet/>
      <dgm:spPr/>
      <dgm:t>
        <a:bodyPr/>
        <a:lstStyle/>
        <a:p>
          <a:endParaRPr lang="en-GB" sz="600"/>
        </a:p>
      </dgm:t>
    </dgm:pt>
    <dgm:pt modelId="{AA950BD8-D87F-4CF8-A32C-DBFAB3298E77}" type="sibTrans" cxnId="{0F5F2D8B-0F9B-4FD6-8FC4-662727ECBBAB}">
      <dgm:prSet/>
      <dgm:spPr/>
      <dgm:t>
        <a:bodyPr/>
        <a:lstStyle/>
        <a:p>
          <a:endParaRPr lang="en-GB" sz="600"/>
        </a:p>
      </dgm:t>
    </dgm:pt>
    <dgm:pt modelId="{A57184DF-ADDC-4EDF-BA4F-98828FE50680}">
      <dgm:prSet custT="1"/>
      <dgm:spPr>
        <a:xfrm>
          <a:off x="3048338" y="1638182"/>
          <a:ext cx="3048338" cy="546060"/>
        </a:xfrm>
        <a:solidFill>
          <a:srgbClr val="9BBB59">
            <a:hueOff val="3068254"/>
            <a:satOff val="-4604"/>
            <a:lumOff val="-749"/>
            <a:alphaOff val="0"/>
          </a:srgbClr>
        </a:solidFill>
        <a:ln w="25400" cap="flat" cmpd="sng" algn="ctr">
          <a:solidFill>
            <a:sysClr val="window" lastClr="FFFFFF">
              <a:hueOff val="0"/>
              <a:satOff val="0"/>
              <a:lumOff val="0"/>
              <a:alphaOff val="0"/>
            </a:sysClr>
          </a:solidFill>
          <a:prstDash val="solid"/>
        </a:ln>
        <a:effectLst/>
      </dgm:spPr>
      <dgm:t>
        <a:bodyPr/>
        <a:lstStyle/>
        <a:p>
          <a:endParaRPr lang="en-GB" sz="700" dirty="0">
            <a:solidFill>
              <a:sysClr val="windowText" lastClr="000000">
                <a:hueOff val="0"/>
                <a:satOff val="0"/>
                <a:lumOff val="0"/>
                <a:alphaOff val="0"/>
              </a:sysClr>
            </a:solidFill>
            <a:latin typeface="Calibri"/>
            <a:ea typeface="+mn-ea"/>
            <a:cs typeface="+mn-cs"/>
          </a:endParaRPr>
        </a:p>
      </dgm:t>
    </dgm:pt>
    <dgm:pt modelId="{1B4ADF20-5E96-4E91-A4AB-376435F4F463}" type="sibTrans" cxnId="{E55A0D8F-87EA-43B1-BD06-FE6115954E06}">
      <dgm:prSet/>
      <dgm:spPr/>
      <dgm:t>
        <a:bodyPr/>
        <a:lstStyle/>
        <a:p>
          <a:endParaRPr lang="en-GB" sz="600"/>
        </a:p>
      </dgm:t>
    </dgm:pt>
    <dgm:pt modelId="{9FBB3B65-4ECC-4AEC-9077-BE55256AC00C}" type="parTrans" cxnId="{E55A0D8F-87EA-43B1-BD06-FE6115954E06}">
      <dgm:prSet/>
      <dgm:spPr/>
      <dgm:t>
        <a:bodyPr/>
        <a:lstStyle/>
        <a:p>
          <a:endParaRPr lang="en-GB" sz="600"/>
        </a:p>
      </dgm:t>
    </dgm:pt>
    <dgm:pt modelId="{0EB54B10-44ED-459F-94C8-B2889BF80429}">
      <dgm:prSet custT="1"/>
      <dgm:spPr>
        <a:xfrm>
          <a:off x="2286254" y="2730303"/>
          <a:ext cx="4572508" cy="546060"/>
        </a:xfrm>
        <a:solidFill>
          <a:schemeClr val="tx2">
            <a:lumMod val="20000"/>
            <a:lumOff val="80000"/>
          </a:schemeClr>
        </a:solidFill>
        <a:ln w="25400" cap="flat" cmpd="sng" algn="ctr">
          <a:solidFill>
            <a:sysClr val="window" lastClr="FFFFFF">
              <a:hueOff val="0"/>
              <a:satOff val="0"/>
              <a:lumOff val="0"/>
              <a:alphaOff val="0"/>
            </a:sysClr>
          </a:solidFill>
          <a:prstDash val="solid"/>
        </a:ln>
        <a:effectLst/>
      </dgm:spPr>
      <dgm:t>
        <a:bodyPr/>
        <a:lstStyle/>
        <a:p>
          <a:r>
            <a:rPr lang="en-GB" sz="400" dirty="0">
              <a:solidFill>
                <a:sysClr val="windowText" lastClr="000000">
                  <a:hueOff val="0"/>
                  <a:satOff val="0"/>
                  <a:lumOff val="0"/>
                  <a:alphaOff val="0"/>
                </a:sysClr>
              </a:solidFill>
              <a:latin typeface="Calibri"/>
              <a:ea typeface="+mn-ea"/>
              <a:cs typeface="+mn-cs"/>
            </a:rPr>
            <a:t>Security model</a:t>
          </a:r>
        </a:p>
      </dgm:t>
    </dgm:pt>
    <dgm:pt modelId="{5975026D-D42F-43A7-881E-3BDF584C0334}" type="sibTrans" cxnId="{783B156E-33F5-4C3C-9453-2F6C624B3DED}">
      <dgm:prSet/>
      <dgm:spPr/>
      <dgm:t>
        <a:bodyPr/>
        <a:lstStyle/>
        <a:p>
          <a:endParaRPr lang="en-GB" sz="1000"/>
        </a:p>
      </dgm:t>
    </dgm:pt>
    <dgm:pt modelId="{4031929B-8DF8-4246-9F7C-43444F2ACD29}" type="parTrans" cxnId="{783B156E-33F5-4C3C-9453-2F6C624B3DED}">
      <dgm:prSet/>
      <dgm:spPr/>
      <dgm:t>
        <a:bodyPr/>
        <a:lstStyle/>
        <a:p>
          <a:endParaRPr lang="en-GB" sz="1000"/>
        </a:p>
      </dgm:t>
    </dgm:pt>
    <dgm:pt modelId="{D34F26D8-187C-4127-8906-3FAC97D10A74}">
      <dgm:prSet custT="1"/>
      <dgm:spPr>
        <a:xfrm>
          <a:off x="2667296" y="2184242"/>
          <a:ext cx="3810423" cy="546060"/>
        </a:xfrm>
        <a:solidFill>
          <a:srgbClr val="9BBB59">
            <a:hueOff val="4091005"/>
            <a:satOff val="-6138"/>
            <a:lumOff val="-998"/>
            <a:alphaOff val="0"/>
          </a:srgbClr>
        </a:solidFill>
        <a:ln w="25400" cap="flat" cmpd="sng" algn="ctr">
          <a:solidFill>
            <a:sysClr val="window" lastClr="FFFFFF">
              <a:hueOff val="0"/>
              <a:satOff val="0"/>
              <a:lumOff val="0"/>
              <a:alphaOff val="0"/>
            </a:sysClr>
          </a:solidFill>
          <a:prstDash val="solid"/>
        </a:ln>
        <a:effectLst/>
      </dgm:spPr>
      <dgm:t>
        <a:bodyPr/>
        <a:lstStyle/>
        <a:p>
          <a:r>
            <a:rPr lang="en-GB" sz="700" dirty="0">
              <a:solidFill>
                <a:sysClr val="windowText" lastClr="000000">
                  <a:hueOff val="0"/>
                  <a:satOff val="0"/>
                  <a:lumOff val="0"/>
                  <a:alphaOff val="0"/>
                </a:sysClr>
              </a:solidFill>
              <a:latin typeface="Calibri"/>
              <a:ea typeface="+mn-ea"/>
              <a:cs typeface="+mn-cs"/>
            </a:rPr>
            <a:t>Business Applications</a:t>
          </a:r>
        </a:p>
      </dgm:t>
    </dgm:pt>
    <dgm:pt modelId="{7D17EC88-7268-4AC4-A155-226580220A24}" type="sibTrans" cxnId="{0E3694B4-065C-4A3C-A3B9-49EC7EA720B6}">
      <dgm:prSet/>
      <dgm:spPr/>
      <dgm:t>
        <a:bodyPr/>
        <a:lstStyle/>
        <a:p>
          <a:endParaRPr lang="en-GB" sz="1000"/>
        </a:p>
      </dgm:t>
    </dgm:pt>
    <dgm:pt modelId="{14B0279D-4657-4658-AE2F-A04D503F501B}" type="parTrans" cxnId="{0E3694B4-065C-4A3C-A3B9-49EC7EA720B6}">
      <dgm:prSet/>
      <dgm:spPr/>
      <dgm:t>
        <a:bodyPr/>
        <a:lstStyle/>
        <a:p>
          <a:endParaRPr lang="en-GB" sz="1000"/>
        </a:p>
      </dgm:t>
    </dgm:pt>
    <dgm:pt modelId="{9533E164-7276-48B9-BC51-4461FB292B1A}" type="pres">
      <dgm:prSet presAssocID="{6D8070B4-70E0-452C-96A9-88423653D189}" presName="Name0" presStyleCnt="0">
        <dgm:presLayoutVars>
          <dgm:dir/>
          <dgm:animLvl val="lvl"/>
          <dgm:resizeHandles val="exact"/>
        </dgm:presLayoutVars>
      </dgm:prSet>
      <dgm:spPr/>
    </dgm:pt>
    <dgm:pt modelId="{3FAE8E74-0FED-4E2E-B54B-2FF924A4FD9D}" type="pres">
      <dgm:prSet presAssocID="{083B16D9-7165-43EF-B48A-5F98B62C5AD7}" presName="Name8" presStyleCnt="0"/>
      <dgm:spPr/>
    </dgm:pt>
    <dgm:pt modelId="{C21B0CB8-3E54-477E-B183-771D1FBE34AB}" type="pres">
      <dgm:prSet presAssocID="{083B16D9-7165-43EF-B48A-5F98B62C5AD7}" presName="level" presStyleLbl="node1" presStyleIdx="0" presStyleCnt="12">
        <dgm:presLayoutVars>
          <dgm:chMax val="1"/>
          <dgm:bulletEnabled val="1"/>
        </dgm:presLayoutVars>
      </dgm:prSet>
      <dgm:spPr>
        <a:prstGeom prst="trapezoid">
          <a:avLst>
            <a:gd name="adj" fmla="val 69780"/>
          </a:avLst>
        </a:prstGeom>
      </dgm:spPr>
    </dgm:pt>
    <dgm:pt modelId="{D6D14B5A-70D3-4871-9632-A996FC9E4F2A}" type="pres">
      <dgm:prSet presAssocID="{083B16D9-7165-43EF-B48A-5F98B62C5AD7}" presName="levelTx" presStyleLbl="revTx" presStyleIdx="0" presStyleCnt="0">
        <dgm:presLayoutVars>
          <dgm:chMax val="1"/>
          <dgm:bulletEnabled val="1"/>
        </dgm:presLayoutVars>
      </dgm:prSet>
      <dgm:spPr/>
    </dgm:pt>
    <dgm:pt modelId="{2A358D30-CE55-4C15-A3BD-ED0F24F34CC9}" type="pres">
      <dgm:prSet presAssocID="{E5A2E084-3F30-4B0E-9E30-1F11C5568E8D}" presName="Name8" presStyleCnt="0"/>
      <dgm:spPr/>
    </dgm:pt>
    <dgm:pt modelId="{926F136E-A7E5-45DC-A926-EA9569768829}" type="pres">
      <dgm:prSet presAssocID="{E5A2E084-3F30-4B0E-9E30-1F11C5568E8D}" presName="level" presStyleLbl="node1" presStyleIdx="1" presStyleCnt="12">
        <dgm:presLayoutVars>
          <dgm:chMax val="1"/>
          <dgm:bulletEnabled val="1"/>
        </dgm:presLayoutVars>
      </dgm:prSet>
      <dgm:spPr>
        <a:prstGeom prst="trapezoid">
          <a:avLst>
            <a:gd name="adj" fmla="val 69780"/>
          </a:avLst>
        </a:prstGeom>
      </dgm:spPr>
    </dgm:pt>
    <dgm:pt modelId="{1A869AF5-FC9B-44D7-82AB-994FC6E32F56}" type="pres">
      <dgm:prSet presAssocID="{E5A2E084-3F30-4B0E-9E30-1F11C5568E8D}" presName="levelTx" presStyleLbl="revTx" presStyleIdx="0" presStyleCnt="0">
        <dgm:presLayoutVars>
          <dgm:chMax val="1"/>
          <dgm:bulletEnabled val="1"/>
        </dgm:presLayoutVars>
      </dgm:prSet>
      <dgm:spPr/>
    </dgm:pt>
    <dgm:pt modelId="{B6F22A59-F7BB-497C-8F84-5F410A137FA9}" type="pres">
      <dgm:prSet presAssocID="{A916CDC6-132B-498A-80DF-AD84CCE36AB6}" presName="Name8" presStyleCnt="0"/>
      <dgm:spPr/>
    </dgm:pt>
    <dgm:pt modelId="{4A40E4E5-9533-47EB-870E-C83369D6B41E}" type="pres">
      <dgm:prSet presAssocID="{A916CDC6-132B-498A-80DF-AD84CCE36AB6}" presName="level" presStyleLbl="node1" presStyleIdx="2" presStyleCnt="12">
        <dgm:presLayoutVars>
          <dgm:chMax val="1"/>
          <dgm:bulletEnabled val="1"/>
        </dgm:presLayoutVars>
      </dgm:prSet>
      <dgm:spPr>
        <a:prstGeom prst="trapezoid">
          <a:avLst>
            <a:gd name="adj" fmla="val 69780"/>
          </a:avLst>
        </a:prstGeom>
      </dgm:spPr>
    </dgm:pt>
    <dgm:pt modelId="{A80129CE-3A65-49AB-97D9-2803F24976A9}" type="pres">
      <dgm:prSet presAssocID="{A916CDC6-132B-498A-80DF-AD84CCE36AB6}" presName="levelTx" presStyleLbl="revTx" presStyleIdx="0" presStyleCnt="0">
        <dgm:presLayoutVars>
          <dgm:chMax val="1"/>
          <dgm:bulletEnabled val="1"/>
        </dgm:presLayoutVars>
      </dgm:prSet>
      <dgm:spPr/>
    </dgm:pt>
    <dgm:pt modelId="{5170D24B-98D1-4645-BC89-F425251A8D45}" type="pres">
      <dgm:prSet presAssocID="{A57184DF-ADDC-4EDF-BA4F-98828FE50680}" presName="Name8" presStyleCnt="0"/>
      <dgm:spPr/>
    </dgm:pt>
    <dgm:pt modelId="{ACAC50D4-B13A-4BA8-88D1-E3DD3696FD1E}" type="pres">
      <dgm:prSet presAssocID="{A57184DF-ADDC-4EDF-BA4F-98828FE50680}" presName="level" presStyleLbl="node1" presStyleIdx="3" presStyleCnt="12">
        <dgm:presLayoutVars>
          <dgm:chMax val="1"/>
          <dgm:bulletEnabled val="1"/>
        </dgm:presLayoutVars>
      </dgm:prSet>
      <dgm:spPr>
        <a:prstGeom prst="trapezoid">
          <a:avLst>
            <a:gd name="adj" fmla="val 69780"/>
          </a:avLst>
        </a:prstGeom>
      </dgm:spPr>
    </dgm:pt>
    <dgm:pt modelId="{9563F7C3-E9FB-4E45-A602-0BDE653B041C}" type="pres">
      <dgm:prSet presAssocID="{A57184DF-ADDC-4EDF-BA4F-98828FE50680}" presName="levelTx" presStyleLbl="revTx" presStyleIdx="0" presStyleCnt="0">
        <dgm:presLayoutVars>
          <dgm:chMax val="1"/>
          <dgm:bulletEnabled val="1"/>
        </dgm:presLayoutVars>
      </dgm:prSet>
      <dgm:spPr/>
    </dgm:pt>
    <dgm:pt modelId="{4638D67C-EB1D-407B-8008-D651FDD63853}" type="pres">
      <dgm:prSet presAssocID="{D34F26D8-187C-4127-8906-3FAC97D10A74}" presName="Name8" presStyleCnt="0"/>
      <dgm:spPr/>
    </dgm:pt>
    <dgm:pt modelId="{2FF7D92B-13C2-467E-8EAF-FED58CC267D9}" type="pres">
      <dgm:prSet presAssocID="{D34F26D8-187C-4127-8906-3FAC97D10A74}" presName="level" presStyleLbl="node1" presStyleIdx="4" presStyleCnt="12">
        <dgm:presLayoutVars>
          <dgm:chMax val="1"/>
          <dgm:bulletEnabled val="1"/>
        </dgm:presLayoutVars>
      </dgm:prSet>
      <dgm:spPr>
        <a:prstGeom prst="trapezoid">
          <a:avLst>
            <a:gd name="adj" fmla="val 69780"/>
          </a:avLst>
        </a:prstGeom>
      </dgm:spPr>
    </dgm:pt>
    <dgm:pt modelId="{C5AF0F63-F31C-4528-8F3F-C37998EB7D98}" type="pres">
      <dgm:prSet presAssocID="{D34F26D8-187C-4127-8906-3FAC97D10A74}" presName="levelTx" presStyleLbl="revTx" presStyleIdx="0" presStyleCnt="0">
        <dgm:presLayoutVars>
          <dgm:chMax val="1"/>
          <dgm:bulletEnabled val="1"/>
        </dgm:presLayoutVars>
      </dgm:prSet>
      <dgm:spPr/>
    </dgm:pt>
    <dgm:pt modelId="{CF370856-E290-4769-9154-C95936EF9059}" type="pres">
      <dgm:prSet presAssocID="{0EB54B10-44ED-459F-94C8-B2889BF80429}" presName="Name8" presStyleCnt="0"/>
      <dgm:spPr/>
    </dgm:pt>
    <dgm:pt modelId="{5675648F-2D56-4881-A663-ABF19459047C}" type="pres">
      <dgm:prSet presAssocID="{0EB54B10-44ED-459F-94C8-B2889BF80429}" presName="level" presStyleLbl="node1" presStyleIdx="5" presStyleCnt="12" custLinFactNeighborY="6840">
        <dgm:presLayoutVars>
          <dgm:chMax val="1"/>
          <dgm:bulletEnabled val="1"/>
        </dgm:presLayoutVars>
      </dgm:prSet>
      <dgm:spPr>
        <a:prstGeom prst="trapezoid">
          <a:avLst>
            <a:gd name="adj" fmla="val 69780"/>
          </a:avLst>
        </a:prstGeom>
      </dgm:spPr>
    </dgm:pt>
    <dgm:pt modelId="{50EF2A78-4D09-406D-AC8D-244370667E33}" type="pres">
      <dgm:prSet presAssocID="{0EB54B10-44ED-459F-94C8-B2889BF80429}" presName="levelTx" presStyleLbl="revTx" presStyleIdx="0" presStyleCnt="0">
        <dgm:presLayoutVars>
          <dgm:chMax val="1"/>
          <dgm:bulletEnabled val="1"/>
        </dgm:presLayoutVars>
      </dgm:prSet>
      <dgm:spPr/>
    </dgm:pt>
    <dgm:pt modelId="{E3E9B3C5-55EC-4DFC-8A95-E9FD36AB3C4B}" type="pres">
      <dgm:prSet presAssocID="{81C98235-1067-437A-A24A-9B3161C0C02F}" presName="Name8" presStyleCnt="0"/>
      <dgm:spPr/>
    </dgm:pt>
    <dgm:pt modelId="{5279A26D-5DE8-4E1C-B6D7-4893795EAE70}" type="pres">
      <dgm:prSet presAssocID="{81C98235-1067-437A-A24A-9B3161C0C02F}" presName="level" presStyleLbl="node1" presStyleIdx="6" presStyleCnt="12" custLinFactNeighborY="6840">
        <dgm:presLayoutVars>
          <dgm:chMax val="1"/>
          <dgm:bulletEnabled val="1"/>
        </dgm:presLayoutVars>
      </dgm:prSet>
      <dgm:spPr>
        <a:prstGeom prst="trapezoid">
          <a:avLst>
            <a:gd name="adj" fmla="val 69780"/>
          </a:avLst>
        </a:prstGeom>
      </dgm:spPr>
    </dgm:pt>
    <dgm:pt modelId="{51CA0CC0-AED9-4A1E-A92E-CF65844BC588}" type="pres">
      <dgm:prSet presAssocID="{81C98235-1067-437A-A24A-9B3161C0C02F}" presName="levelTx" presStyleLbl="revTx" presStyleIdx="0" presStyleCnt="0">
        <dgm:presLayoutVars>
          <dgm:chMax val="1"/>
          <dgm:bulletEnabled val="1"/>
        </dgm:presLayoutVars>
      </dgm:prSet>
      <dgm:spPr/>
    </dgm:pt>
    <dgm:pt modelId="{6DC47871-EAB2-42E7-89A3-6649E8334721}" type="pres">
      <dgm:prSet presAssocID="{B33B40E2-7DF1-4AAC-B640-781A17BCB89F}" presName="Name8" presStyleCnt="0"/>
      <dgm:spPr/>
    </dgm:pt>
    <dgm:pt modelId="{48DDF527-D84D-451B-B001-9BC551A622E6}" type="pres">
      <dgm:prSet presAssocID="{B33B40E2-7DF1-4AAC-B640-781A17BCB89F}" presName="level" presStyleLbl="node1" presStyleIdx="7" presStyleCnt="12" custLinFactNeighborY="6840">
        <dgm:presLayoutVars>
          <dgm:chMax val="1"/>
          <dgm:bulletEnabled val="1"/>
        </dgm:presLayoutVars>
      </dgm:prSet>
      <dgm:spPr>
        <a:prstGeom prst="trapezoid">
          <a:avLst>
            <a:gd name="adj" fmla="val 69780"/>
          </a:avLst>
        </a:prstGeom>
      </dgm:spPr>
    </dgm:pt>
    <dgm:pt modelId="{A6E71C5D-7EE6-4A2D-8ECA-80EAE2945433}" type="pres">
      <dgm:prSet presAssocID="{B33B40E2-7DF1-4AAC-B640-781A17BCB89F}" presName="levelTx" presStyleLbl="revTx" presStyleIdx="0" presStyleCnt="0">
        <dgm:presLayoutVars>
          <dgm:chMax val="1"/>
          <dgm:bulletEnabled val="1"/>
        </dgm:presLayoutVars>
      </dgm:prSet>
      <dgm:spPr/>
    </dgm:pt>
    <dgm:pt modelId="{85070AE1-3B87-4FBB-922F-24CED8EFE337}" type="pres">
      <dgm:prSet presAssocID="{CAA833B2-B120-4125-8DFF-C7989AE8B390}" presName="Name8" presStyleCnt="0"/>
      <dgm:spPr/>
    </dgm:pt>
    <dgm:pt modelId="{0953E533-9F4D-48A7-8A32-DCF033CD894E}" type="pres">
      <dgm:prSet presAssocID="{CAA833B2-B120-4125-8DFF-C7989AE8B390}" presName="level" presStyleLbl="node1" presStyleIdx="8" presStyleCnt="12">
        <dgm:presLayoutVars>
          <dgm:chMax val="1"/>
          <dgm:bulletEnabled val="1"/>
        </dgm:presLayoutVars>
      </dgm:prSet>
      <dgm:spPr>
        <a:prstGeom prst="trapezoid">
          <a:avLst>
            <a:gd name="adj" fmla="val 69780"/>
          </a:avLst>
        </a:prstGeom>
      </dgm:spPr>
    </dgm:pt>
    <dgm:pt modelId="{43435184-2DDA-4306-9F9E-78AC060796B1}" type="pres">
      <dgm:prSet presAssocID="{CAA833B2-B120-4125-8DFF-C7989AE8B390}" presName="levelTx" presStyleLbl="revTx" presStyleIdx="0" presStyleCnt="0">
        <dgm:presLayoutVars>
          <dgm:chMax val="1"/>
          <dgm:bulletEnabled val="1"/>
        </dgm:presLayoutVars>
      </dgm:prSet>
      <dgm:spPr/>
    </dgm:pt>
    <dgm:pt modelId="{3E6B05BF-9892-4618-B4FF-D00E855BAA84}" type="pres">
      <dgm:prSet presAssocID="{1129C655-5363-4DDA-9CDD-8A9FFC9DC593}" presName="Name8" presStyleCnt="0"/>
      <dgm:spPr/>
    </dgm:pt>
    <dgm:pt modelId="{23AB855B-22F7-4184-A8D0-FC494C2E971A}" type="pres">
      <dgm:prSet presAssocID="{1129C655-5363-4DDA-9CDD-8A9FFC9DC593}" presName="level" presStyleLbl="node1" presStyleIdx="9" presStyleCnt="12">
        <dgm:presLayoutVars>
          <dgm:chMax val="1"/>
          <dgm:bulletEnabled val="1"/>
        </dgm:presLayoutVars>
      </dgm:prSet>
      <dgm:spPr>
        <a:prstGeom prst="trapezoid">
          <a:avLst>
            <a:gd name="adj" fmla="val 69780"/>
          </a:avLst>
        </a:prstGeom>
      </dgm:spPr>
    </dgm:pt>
    <dgm:pt modelId="{3FAAAC7D-0ED1-4C28-8915-2219DB60ECCE}" type="pres">
      <dgm:prSet presAssocID="{1129C655-5363-4DDA-9CDD-8A9FFC9DC593}" presName="levelTx" presStyleLbl="revTx" presStyleIdx="0" presStyleCnt="0">
        <dgm:presLayoutVars>
          <dgm:chMax val="1"/>
          <dgm:bulletEnabled val="1"/>
        </dgm:presLayoutVars>
      </dgm:prSet>
      <dgm:spPr/>
    </dgm:pt>
    <dgm:pt modelId="{986FA9E5-EB61-4E21-A5BF-D769756F4269}" type="pres">
      <dgm:prSet presAssocID="{B232BAC0-9A19-4104-BB22-143670A03DB3}" presName="Name8" presStyleCnt="0"/>
      <dgm:spPr/>
    </dgm:pt>
    <dgm:pt modelId="{87F45078-CC58-47E3-9544-F2E8F7281A8E}" type="pres">
      <dgm:prSet presAssocID="{B232BAC0-9A19-4104-BB22-143670A03DB3}" presName="level" presStyleLbl="node1" presStyleIdx="10" presStyleCnt="12">
        <dgm:presLayoutVars>
          <dgm:chMax val="1"/>
          <dgm:bulletEnabled val="1"/>
        </dgm:presLayoutVars>
      </dgm:prSet>
      <dgm:spPr>
        <a:prstGeom prst="trapezoid">
          <a:avLst>
            <a:gd name="adj" fmla="val 69780"/>
          </a:avLst>
        </a:prstGeom>
      </dgm:spPr>
    </dgm:pt>
    <dgm:pt modelId="{DE529578-3FDC-441A-B35A-23A7C443889A}" type="pres">
      <dgm:prSet presAssocID="{B232BAC0-9A19-4104-BB22-143670A03DB3}" presName="levelTx" presStyleLbl="revTx" presStyleIdx="0" presStyleCnt="0">
        <dgm:presLayoutVars>
          <dgm:chMax val="1"/>
          <dgm:bulletEnabled val="1"/>
        </dgm:presLayoutVars>
      </dgm:prSet>
      <dgm:spPr/>
    </dgm:pt>
    <dgm:pt modelId="{3BBCD0B2-4DD9-4C9D-9C15-CAE54BE33A6D}" type="pres">
      <dgm:prSet presAssocID="{A2F39012-2F76-475E-9E16-EB33FB6CE080}" presName="Name8" presStyleCnt="0"/>
      <dgm:spPr/>
    </dgm:pt>
    <dgm:pt modelId="{B6DDE991-22C7-4A31-BF49-5D7E24C7EA36}" type="pres">
      <dgm:prSet presAssocID="{A2F39012-2F76-475E-9E16-EB33FB6CE080}" presName="level" presStyleLbl="node1" presStyleIdx="11" presStyleCnt="12">
        <dgm:presLayoutVars>
          <dgm:chMax val="1"/>
          <dgm:bulletEnabled val="1"/>
        </dgm:presLayoutVars>
      </dgm:prSet>
      <dgm:spPr>
        <a:prstGeom prst="trapezoid">
          <a:avLst>
            <a:gd name="adj" fmla="val 69780"/>
          </a:avLst>
        </a:prstGeom>
      </dgm:spPr>
    </dgm:pt>
    <dgm:pt modelId="{E9AC7300-A65C-4913-9C93-C8AED8E2CC15}" type="pres">
      <dgm:prSet presAssocID="{A2F39012-2F76-475E-9E16-EB33FB6CE080}" presName="levelTx" presStyleLbl="revTx" presStyleIdx="0" presStyleCnt="0">
        <dgm:presLayoutVars>
          <dgm:chMax val="1"/>
          <dgm:bulletEnabled val="1"/>
        </dgm:presLayoutVars>
      </dgm:prSet>
      <dgm:spPr/>
    </dgm:pt>
  </dgm:ptLst>
  <dgm:cxnLst>
    <dgm:cxn modelId="{08DA5DF9-6C58-4E9A-8EE8-B492DBCC7C7E}" srcId="{6D8070B4-70E0-452C-96A9-88423653D189}" destId="{A916CDC6-132B-498A-80DF-AD84CCE36AB6}" srcOrd="2" destOrd="0" parTransId="{02A9AF8C-6F1E-42F7-886F-2E3786EC301C}" sibTransId="{190EEFD1-CF8E-4CE9-AEF0-2E228646EE24}"/>
    <dgm:cxn modelId="{FB2074BF-B493-4345-95B5-AABA93EE32DA}" type="presOf" srcId="{0EB54B10-44ED-459F-94C8-B2889BF80429}" destId="{50EF2A78-4D09-406D-AC8D-244370667E33}" srcOrd="1" destOrd="0" presId="urn:microsoft.com/office/officeart/2005/8/layout/pyramid1"/>
    <dgm:cxn modelId="{31D7A7CE-1032-47C5-99C0-606C8787893B}" type="presOf" srcId="{0EB54B10-44ED-459F-94C8-B2889BF80429}" destId="{5675648F-2D56-4881-A663-ABF19459047C}" srcOrd="0" destOrd="0" presId="urn:microsoft.com/office/officeart/2005/8/layout/pyramid1"/>
    <dgm:cxn modelId="{A83397D6-B813-474B-8C29-239938D074DD}" type="presOf" srcId="{CAA833B2-B120-4125-8DFF-C7989AE8B390}" destId="{43435184-2DDA-4306-9F9E-78AC060796B1}" srcOrd="1" destOrd="0" presId="urn:microsoft.com/office/officeart/2005/8/layout/pyramid1"/>
    <dgm:cxn modelId="{B838359C-2840-4D76-A57F-2D92719494F6}" type="presOf" srcId="{D34F26D8-187C-4127-8906-3FAC97D10A74}" destId="{2FF7D92B-13C2-467E-8EAF-FED58CC267D9}" srcOrd="0" destOrd="0" presId="urn:microsoft.com/office/officeart/2005/8/layout/pyramid1"/>
    <dgm:cxn modelId="{77275FD3-5F44-49C1-847D-80367BEEBE52}" srcId="{6D8070B4-70E0-452C-96A9-88423653D189}" destId="{1129C655-5363-4DDA-9CDD-8A9FFC9DC593}" srcOrd="9" destOrd="0" parTransId="{8245D83A-F9DE-4A91-9B4A-D96407D500AF}" sibTransId="{C44BB4F6-A68A-4FC9-9D01-C3693467F476}"/>
    <dgm:cxn modelId="{D40819F4-A2F9-45DF-8434-134477CE1698}" type="presOf" srcId="{E5A2E084-3F30-4B0E-9E30-1F11C5568E8D}" destId="{926F136E-A7E5-45DC-A926-EA9569768829}" srcOrd="0" destOrd="0" presId="urn:microsoft.com/office/officeart/2005/8/layout/pyramid1"/>
    <dgm:cxn modelId="{775C1AFD-9AA9-46E4-8E81-85CC7D39531E}" type="presOf" srcId="{B232BAC0-9A19-4104-BB22-143670A03DB3}" destId="{87F45078-CC58-47E3-9544-F2E8F7281A8E}" srcOrd="0" destOrd="0" presId="urn:microsoft.com/office/officeart/2005/8/layout/pyramid1"/>
    <dgm:cxn modelId="{283B0B58-0BE0-4DA2-80C3-482F943CE283}" type="presOf" srcId="{81C98235-1067-437A-A24A-9B3161C0C02F}" destId="{5279A26D-5DE8-4E1C-B6D7-4893795EAE70}" srcOrd="0" destOrd="0" presId="urn:microsoft.com/office/officeart/2005/8/layout/pyramid1"/>
    <dgm:cxn modelId="{ECD03EC0-A620-47FB-A3FF-B09D1E063988}" type="presOf" srcId="{CAA833B2-B120-4125-8DFF-C7989AE8B390}" destId="{0953E533-9F4D-48A7-8A32-DCF033CD894E}" srcOrd="0" destOrd="0" presId="urn:microsoft.com/office/officeart/2005/8/layout/pyramid1"/>
    <dgm:cxn modelId="{C0DA807A-1562-45B8-91BA-4415A1052277}" type="presOf" srcId="{1129C655-5363-4DDA-9CDD-8A9FFC9DC593}" destId="{3FAAAC7D-0ED1-4C28-8915-2219DB60ECCE}" srcOrd="1" destOrd="0" presId="urn:microsoft.com/office/officeart/2005/8/layout/pyramid1"/>
    <dgm:cxn modelId="{E8BEBD92-6C2D-48A0-BA4D-4CFC287AE836}" type="presOf" srcId="{083B16D9-7165-43EF-B48A-5F98B62C5AD7}" destId="{C21B0CB8-3E54-477E-B183-771D1FBE34AB}" srcOrd="0" destOrd="0" presId="urn:microsoft.com/office/officeart/2005/8/layout/pyramid1"/>
    <dgm:cxn modelId="{783B156E-33F5-4C3C-9453-2F6C624B3DED}" srcId="{6D8070B4-70E0-452C-96A9-88423653D189}" destId="{0EB54B10-44ED-459F-94C8-B2889BF80429}" srcOrd="5" destOrd="0" parTransId="{4031929B-8DF8-4246-9F7C-43444F2ACD29}" sibTransId="{5975026D-D42F-43A7-881E-3BDF584C0334}"/>
    <dgm:cxn modelId="{0F5F2D8B-0F9B-4FD6-8FC4-662727ECBBAB}" srcId="{6D8070B4-70E0-452C-96A9-88423653D189}" destId="{083B16D9-7165-43EF-B48A-5F98B62C5AD7}" srcOrd="0" destOrd="0" parTransId="{E39112F9-F2B2-402C-98A3-FADBC83D7A6B}" sibTransId="{AA950BD8-D87F-4CF8-A32C-DBFAB3298E77}"/>
    <dgm:cxn modelId="{B835EDC9-44DE-4A76-9437-0306585E628B}" type="presOf" srcId="{81C98235-1067-437A-A24A-9B3161C0C02F}" destId="{51CA0CC0-AED9-4A1E-A92E-CF65844BC588}" srcOrd="1" destOrd="0" presId="urn:microsoft.com/office/officeart/2005/8/layout/pyramid1"/>
    <dgm:cxn modelId="{E55A0D8F-87EA-43B1-BD06-FE6115954E06}" srcId="{6D8070B4-70E0-452C-96A9-88423653D189}" destId="{A57184DF-ADDC-4EDF-BA4F-98828FE50680}" srcOrd="3" destOrd="0" parTransId="{9FBB3B65-4ECC-4AEC-9077-BE55256AC00C}" sibTransId="{1B4ADF20-5E96-4E91-A4AB-376435F4F463}"/>
    <dgm:cxn modelId="{7E203BC4-FBB9-4903-9C01-1C601A57E614}" type="presOf" srcId="{A2F39012-2F76-475E-9E16-EB33FB6CE080}" destId="{B6DDE991-22C7-4A31-BF49-5D7E24C7EA36}" srcOrd="0" destOrd="0" presId="urn:microsoft.com/office/officeart/2005/8/layout/pyramid1"/>
    <dgm:cxn modelId="{D4B060D5-3790-4981-96FA-2AD8750319E6}" srcId="{6D8070B4-70E0-452C-96A9-88423653D189}" destId="{B232BAC0-9A19-4104-BB22-143670A03DB3}" srcOrd="10" destOrd="0" parTransId="{41564336-B549-41FB-A8EE-A051BC2B1961}" sibTransId="{FB959378-BCD3-4E38-9279-7CE7DD058FF9}"/>
    <dgm:cxn modelId="{C88FC669-81B2-471D-8295-8CA7CA1755C6}" srcId="{6D8070B4-70E0-452C-96A9-88423653D189}" destId="{81C98235-1067-437A-A24A-9B3161C0C02F}" srcOrd="6" destOrd="0" parTransId="{38F6C4B5-F4D0-4D72-B611-CAE20D9C9334}" sibTransId="{C0BE8758-4138-4586-A406-F6E70329F99B}"/>
    <dgm:cxn modelId="{19F35CD3-5485-4CF7-85B5-EB5234B0A78B}" srcId="{6D8070B4-70E0-452C-96A9-88423653D189}" destId="{A2F39012-2F76-475E-9E16-EB33FB6CE080}" srcOrd="11" destOrd="0" parTransId="{6012F23F-4C1F-4F5B-90FE-C5DD3B811450}" sibTransId="{38325993-F417-463F-90EC-3073C849C425}"/>
    <dgm:cxn modelId="{EDC75AD4-B9F5-405C-A68B-9F748F717F13}" type="presOf" srcId="{A2F39012-2F76-475E-9E16-EB33FB6CE080}" destId="{E9AC7300-A65C-4913-9C93-C8AED8E2CC15}" srcOrd="1" destOrd="0" presId="urn:microsoft.com/office/officeart/2005/8/layout/pyramid1"/>
    <dgm:cxn modelId="{DAA63F35-9A57-4EDD-94A3-E9B5F89BE84B}" srcId="{6D8070B4-70E0-452C-96A9-88423653D189}" destId="{B33B40E2-7DF1-4AAC-B640-781A17BCB89F}" srcOrd="7" destOrd="0" parTransId="{D0405FB4-9946-465F-900F-027AACBB8B94}" sibTransId="{4E81CD8B-53B2-4A41-B32B-4E61F929E01B}"/>
    <dgm:cxn modelId="{1632F281-CAED-4E20-81C3-2C8F0CAE43B3}" type="presOf" srcId="{083B16D9-7165-43EF-B48A-5F98B62C5AD7}" destId="{D6D14B5A-70D3-4871-9632-A996FC9E4F2A}" srcOrd="1" destOrd="0" presId="urn:microsoft.com/office/officeart/2005/8/layout/pyramid1"/>
    <dgm:cxn modelId="{6D7E4DF2-C75E-40C3-A473-F3E071494539}" srcId="{6D8070B4-70E0-452C-96A9-88423653D189}" destId="{CAA833B2-B120-4125-8DFF-C7989AE8B390}" srcOrd="8" destOrd="0" parTransId="{623ACBD7-D2B8-45AC-A4BB-96BEE666FF2F}" sibTransId="{47B20CF5-3C27-4E5C-B261-AF84CE53BB37}"/>
    <dgm:cxn modelId="{E7BFA2E5-4B9A-4419-8384-D32E22130829}" type="presOf" srcId="{D34F26D8-187C-4127-8906-3FAC97D10A74}" destId="{C5AF0F63-F31C-4528-8F3F-C37998EB7D98}" srcOrd="1" destOrd="0" presId="urn:microsoft.com/office/officeart/2005/8/layout/pyramid1"/>
    <dgm:cxn modelId="{C2CFF289-C76C-4FD2-8147-B694C6FEEFDC}" type="presOf" srcId="{E5A2E084-3F30-4B0E-9E30-1F11C5568E8D}" destId="{1A869AF5-FC9B-44D7-82AB-994FC6E32F56}" srcOrd="1" destOrd="0" presId="urn:microsoft.com/office/officeart/2005/8/layout/pyramid1"/>
    <dgm:cxn modelId="{98C4C976-FDE0-4D32-AC93-EE84DD6DD13E}" type="presOf" srcId="{A57184DF-ADDC-4EDF-BA4F-98828FE50680}" destId="{ACAC50D4-B13A-4BA8-88D1-E3DD3696FD1E}" srcOrd="0" destOrd="0" presId="urn:microsoft.com/office/officeart/2005/8/layout/pyramid1"/>
    <dgm:cxn modelId="{B93BB92B-2E9F-493B-910C-A6CDB23354AC}" type="presOf" srcId="{A916CDC6-132B-498A-80DF-AD84CCE36AB6}" destId="{A80129CE-3A65-49AB-97D9-2803F24976A9}" srcOrd="1" destOrd="0" presId="urn:microsoft.com/office/officeart/2005/8/layout/pyramid1"/>
    <dgm:cxn modelId="{0E3694B4-065C-4A3C-A3B9-49EC7EA720B6}" srcId="{6D8070B4-70E0-452C-96A9-88423653D189}" destId="{D34F26D8-187C-4127-8906-3FAC97D10A74}" srcOrd="4" destOrd="0" parTransId="{14B0279D-4657-4658-AE2F-A04D503F501B}" sibTransId="{7D17EC88-7268-4AC4-A155-226580220A24}"/>
    <dgm:cxn modelId="{0A37A798-47F9-4781-AD16-AFEAEA4C3436}" type="presOf" srcId="{A57184DF-ADDC-4EDF-BA4F-98828FE50680}" destId="{9563F7C3-E9FB-4E45-A602-0BDE653B041C}" srcOrd="1" destOrd="0" presId="urn:microsoft.com/office/officeart/2005/8/layout/pyramid1"/>
    <dgm:cxn modelId="{1A6CEB2B-D8DE-4FF5-8323-E3302455418C}" type="presOf" srcId="{B232BAC0-9A19-4104-BB22-143670A03DB3}" destId="{DE529578-3FDC-441A-B35A-23A7C443889A}" srcOrd="1" destOrd="0" presId="urn:microsoft.com/office/officeart/2005/8/layout/pyramid1"/>
    <dgm:cxn modelId="{69CAB383-2747-4045-A530-3DB51E2086AA}" type="presOf" srcId="{B33B40E2-7DF1-4AAC-B640-781A17BCB89F}" destId="{A6E71C5D-7EE6-4A2D-8ECA-80EAE2945433}" srcOrd="1" destOrd="0" presId="urn:microsoft.com/office/officeart/2005/8/layout/pyramid1"/>
    <dgm:cxn modelId="{700F0ED6-A665-4AEF-8401-1375C689A6C4}" type="presOf" srcId="{1129C655-5363-4DDA-9CDD-8A9FFC9DC593}" destId="{23AB855B-22F7-4184-A8D0-FC494C2E971A}" srcOrd="0" destOrd="0" presId="urn:microsoft.com/office/officeart/2005/8/layout/pyramid1"/>
    <dgm:cxn modelId="{D25F7E5E-251B-4198-9CAF-10D7921AFEA6}" type="presOf" srcId="{6D8070B4-70E0-452C-96A9-88423653D189}" destId="{9533E164-7276-48B9-BC51-4461FB292B1A}" srcOrd="0" destOrd="0" presId="urn:microsoft.com/office/officeart/2005/8/layout/pyramid1"/>
    <dgm:cxn modelId="{9DF5AE67-3299-4293-B153-29A8D65616C6}" type="presOf" srcId="{A916CDC6-132B-498A-80DF-AD84CCE36AB6}" destId="{4A40E4E5-9533-47EB-870E-C83369D6B41E}" srcOrd="0" destOrd="0" presId="urn:microsoft.com/office/officeart/2005/8/layout/pyramid1"/>
    <dgm:cxn modelId="{A551CBDB-DC16-450F-B6C8-880D098CFBF7}" type="presOf" srcId="{B33B40E2-7DF1-4AAC-B640-781A17BCB89F}" destId="{48DDF527-D84D-451B-B001-9BC551A622E6}" srcOrd="0" destOrd="0" presId="urn:microsoft.com/office/officeart/2005/8/layout/pyramid1"/>
    <dgm:cxn modelId="{C3F9693B-19E5-400C-87FD-10E23FD6AEFF}" srcId="{6D8070B4-70E0-452C-96A9-88423653D189}" destId="{E5A2E084-3F30-4B0E-9E30-1F11C5568E8D}" srcOrd="1" destOrd="0" parTransId="{F7603C42-1297-4017-AF26-99F6CA415668}" sibTransId="{7E77F11A-0C09-426E-8891-540713DF6FCE}"/>
    <dgm:cxn modelId="{FD3D796B-34E1-4EE4-B757-88FC05BCC94C}" type="presParOf" srcId="{9533E164-7276-48B9-BC51-4461FB292B1A}" destId="{3FAE8E74-0FED-4E2E-B54B-2FF924A4FD9D}" srcOrd="0" destOrd="0" presId="urn:microsoft.com/office/officeart/2005/8/layout/pyramid1"/>
    <dgm:cxn modelId="{971FE102-2599-4B6E-ABE8-CBC18F3D768F}" type="presParOf" srcId="{3FAE8E74-0FED-4E2E-B54B-2FF924A4FD9D}" destId="{C21B0CB8-3E54-477E-B183-771D1FBE34AB}" srcOrd="0" destOrd="0" presId="urn:microsoft.com/office/officeart/2005/8/layout/pyramid1"/>
    <dgm:cxn modelId="{FEDC7615-B336-48E2-AAAF-EFD1AEB7D04E}" type="presParOf" srcId="{3FAE8E74-0FED-4E2E-B54B-2FF924A4FD9D}" destId="{D6D14B5A-70D3-4871-9632-A996FC9E4F2A}" srcOrd="1" destOrd="0" presId="urn:microsoft.com/office/officeart/2005/8/layout/pyramid1"/>
    <dgm:cxn modelId="{D86F705C-A9C2-4EDA-A4FF-45188781A696}" type="presParOf" srcId="{9533E164-7276-48B9-BC51-4461FB292B1A}" destId="{2A358D30-CE55-4C15-A3BD-ED0F24F34CC9}" srcOrd="1" destOrd="0" presId="urn:microsoft.com/office/officeart/2005/8/layout/pyramid1"/>
    <dgm:cxn modelId="{782D1762-1B21-410A-ADA6-6386E1E7E8EE}" type="presParOf" srcId="{2A358D30-CE55-4C15-A3BD-ED0F24F34CC9}" destId="{926F136E-A7E5-45DC-A926-EA9569768829}" srcOrd="0" destOrd="0" presId="urn:microsoft.com/office/officeart/2005/8/layout/pyramid1"/>
    <dgm:cxn modelId="{85DB34D6-E2B8-4C1C-8035-58396E9CADFA}" type="presParOf" srcId="{2A358D30-CE55-4C15-A3BD-ED0F24F34CC9}" destId="{1A869AF5-FC9B-44D7-82AB-994FC6E32F56}" srcOrd="1" destOrd="0" presId="urn:microsoft.com/office/officeart/2005/8/layout/pyramid1"/>
    <dgm:cxn modelId="{BD7721FB-C628-4443-ACE8-7EBEE50DDC76}" type="presParOf" srcId="{9533E164-7276-48B9-BC51-4461FB292B1A}" destId="{B6F22A59-F7BB-497C-8F84-5F410A137FA9}" srcOrd="2" destOrd="0" presId="urn:microsoft.com/office/officeart/2005/8/layout/pyramid1"/>
    <dgm:cxn modelId="{227F0613-AC93-40F7-9828-DC30ECEC1C0D}" type="presParOf" srcId="{B6F22A59-F7BB-497C-8F84-5F410A137FA9}" destId="{4A40E4E5-9533-47EB-870E-C83369D6B41E}" srcOrd="0" destOrd="0" presId="urn:microsoft.com/office/officeart/2005/8/layout/pyramid1"/>
    <dgm:cxn modelId="{1C6714D3-FE79-43A1-8C1E-C0E7A819B964}" type="presParOf" srcId="{B6F22A59-F7BB-497C-8F84-5F410A137FA9}" destId="{A80129CE-3A65-49AB-97D9-2803F24976A9}" srcOrd="1" destOrd="0" presId="urn:microsoft.com/office/officeart/2005/8/layout/pyramid1"/>
    <dgm:cxn modelId="{00E03ECC-8CCC-4C2D-8C0E-9190896285A1}" type="presParOf" srcId="{9533E164-7276-48B9-BC51-4461FB292B1A}" destId="{5170D24B-98D1-4645-BC89-F425251A8D45}" srcOrd="3" destOrd="0" presId="urn:microsoft.com/office/officeart/2005/8/layout/pyramid1"/>
    <dgm:cxn modelId="{6D584DE5-E6F8-4615-AA2B-5CAE13A19028}" type="presParOf" srcId="{5170D24B-98D1-4645-BC89-F425251A8D45}" destId="{ACAC50D4-B13A-4BA8-88D1-E3DD3696FD1E}" srcOrd="0" destOrd="0" presId="urn:microsoft.com/office/officeart/2005/8/layout/pyramid1"/>
    <dgm:cxn modelId="{E5A9083F-D161-4E98-A805-8D0970D39DB9}" type="presParOf" srcId="{5170D24B-98D1-4645-BC89-F425251A8D45}" destId="{9563F7C3-E9FB-4E45-A602-0BDE653B041C}" srcOrd="1" destOrd="0" presId="urn:microsoft.com/office/officeart/2005/8/layout/pyramid1"/>
    <dgm:cxn modelId="{CBC0A61A-8247-4501-B742-782BA9068886}" type="presParOf" srcId="{9533E164-7276-48B9-BC51-4461FB292B1A}" destId="{4638D67C-EB1D-407B-8008-D651FDD63853}" srcOrd="4" destOrd="0" presId="urn:microsoft.com/office/officeart/2005/8/layout/pyramid1"/>
    <dgm:cxn modelId="{94AAC8AA-58F6-4E6B-A85A-41F1238CAEDA}" type="presParOf" srcId="{4638D67C-EB1D-407B-8008-D651FDD63853}" destId="{2FF7D92B-13C2-467E-8EAF-FED58CC267D9}" srcOrd="0" destOrd="0" presId="urn:microsoft.com/office/officeart/2005/8/layout/pyramid1"/>
    <dgm:cxn modelId="{0D653006-5778-4E1B-A2CC-914ECC4AD181}" type="presParOf" srcId="{4638D67C-EB1D-407B-8008-D651FDD63853}" destId="{C5AF0F63-F31C-4528-8F3F-C37998EB7D98}" srcOrd="1" destOrd="0" presId="urn:microsoft.com/office/officeart/2005/8/layout/pyramid1"/>
    <dgm:cxn modelId="{621693F2-4984-4B23-8B7B-D91FE9BDB5AD}" type="presParOf" srcId="{9533E164-7276-48B9-BC51-4461FB292B1A}" destId="{CF370856-E290-4769-9154-C95936EF9059}" srcOrd="5" destOrd="0" presId="urn:microsoft.com/office/officeart/2005/8/layout/pyramid1"/>
    <dgm:cxn modelId="{F18847B4-ED31-4A8F-9B06-BEE53ED6759B}" type="presParOf" srcId="{CF370856-E290-4769-9154-C95936EF9059}" destId="{5675648F-2D56-4881-A663-ABF19459047C}" srcOrd="0" destOrd="0" presId="urn:microsoft.com/office/officeart/2005/8/layout/pyramid1"/>
    <dgm:cxn modelId="{10CFEB8E-09C5-42CC-A7CE-0E4D33F3FD68}" type="presParOf" srcId="{CF370856-E290-4769-9154-C95936EF9059}" destId="{50EF2A78-4D09-406D-AC8D-244370667E33}" srcOrd="1" destOrd="0" presId="urn:microsoft.com/office/officeart/2005/8/layout/pyramid1"/>
    <dgm:cxn modelId="{1981A09D-6B56-475F-BDEE-F16D12CF5A1B}" type="presParOf" srcId="{9533E164-7276-48B9-BC51-4461FB292B1A}" destId="{E3E9B3C5-55EC-4DFC-8A95-E9FD36AB3C4B}" srcOrd="6" destOrd="0" presId="urn:microsoft.com/office/officeart/2005/8/layout/pyramid1"/>
    <dgm:cxn modelId="{3AB93519-66B7-4435-B87D-A015AFFBD327}" type="presParOf" srcId="{E3E9B3C5-55EC-4DFC-8A95-E9FD36AB3C4B}" destId="{5279A26D-5DE8-4E1C-B6D7-4893795EAE70}" srcOrd="0" destOrd="0" presId="urn:microsoft.com/office/officeart/2005/8/layout/pyramid1"/>
    <dgm:cxn modelId="{87102472-0A84-484B-98D7-42FDA331835F}" type="presParOf" srcId="{E3E9B3C5-55EC-4DFC-8A95-E9FD36AB3C4B}" destId="{51CA0CC0-AED9-4A1E-A92E-CF65844BC588}" srcOrd="1" destOrd="0" presId="urn:microsoft.com/office/officeart/2005/8/layout/pyramid1"/>
    <dgm:cxn modelId="{DC579376-5D60-48AB-BA19-DAE2CBFD3B99}" type="presParOf" srcId="{9533E164-7276-48B9-BC51-4461FB292B1A}" destId="{6DC47871-EAB2-42E7-89A3-6649E8334721}" srcOrd="7" destOrd="0" presId="urn:microsoft.com/office/officeart/2005/8/layout/pyramid1"/>
    <dgm:cxn modelId="{5D190978-E410-4700-BEA9-F825FACE5335}" type="presParOf" srcId="{6DC47871-EAB2-42E7-89A3-6649E8334721}" destId="{48DDF527-D84D-451B-B001-9BC551A622E6}" srcOrd="0" destOrd="0" presId="urn:microsoft.com/office/officeart/2005/8/layout/pyramid1"/>
    <dgm:cxn modelId="{1056C712-4A2A-4685-8139-D7C45C92BF09}" type="presParOf" srcId="{6DC47871-EAB2-42E7-89A3-6649E8334721}" destId="{A6E71C5D-7EE6-4A2D-8ECA-80EAE2945433}" srcOrd="1" destOrd="0" presId="urn:microsoft.com/office/officeart/2005/8/layout/pyramid1"/>
    <dgm:cxn modelId="{35D6A269-E1D5-473E-9C76-B75A03208067}" type="presParOf" srcId="{9533E164-7276-48B9-BC51-4461FB292B1A}" destId="{85070AE1-3B87-4FBB-922F-24CED8EFE337}" srcOrd="8" destOrd="0" presId="urn:microsoft.com/office/officeart/2005/8/layout/pyramid1"/>
    <dgm:cxn modelId="{F8DA7DB9-93E7-4193-8918-95BB61198BF6}" type="presParOf" srcId="{85070AE1-3B87-4FBB-922F-24CED8EFE337}" destId="{0953E533-9F4D-48A7-8A32-DCF033CD894E}" srcOrd="0" destOrd="0" presId="urn:microsoft.com/office/officeart/2005/8/layout/pyramid1"/>
    <dgm:cxn modelId="{7B8001CC-11AF-42A2-A199-3B8A8C553620}" type="presParOf" srcId="{85070AE1-3B87-4FBB-922F-24CED8EFE337}" destId="{43435184-2DDA-4306-9F9E-78AC060796B1}" srcOrd="1" destOrd="0" presId="urn:microsoft.com/office/officeart/2005/8/layout/pyramid1"/>
    <dgm:cxn modelId="{5FE78283-152E-45A7-B59D-89C2B03065E5}" type="presParOf" srcId="{9533E164-7276-48B9-BC51-4461FB292B1A}" destId="{3E6B05BF-9892-4618-B4FF-D00E855BAA84}" srcOrd="9" destOrd="0" presId="urn:microsoft.com/office/officeart/2005/8/layout/pyramid1"/>
    <dgm:cxn modelId="{4D6DBC02-0A38-4D69-9619-2949FA2F6D57}" type="presParOf" srcId="{3E6B05BF-9892-4618-B4FF-D00E855BAA84}" destId="{23AB855B-22F7-4184-A8D0-FC494C2E971A}" srcOrd="0" destOrd="0" presId="urn:microsoft.com/office/officeart/2005/8/layout/pyramid1"/>
    <dgm:cxn modelId="{490E0EE9-665F-4F82-AF01-0EC6AFD4D707}" type="presParOf" srcId="{3E6B05BF-9892-4618-B4FF-D00E855BAA84}" destId="{3FAAAC7D-0ED1-4C28-8915-2219DB60ECCE}" srcOrd="1" destOrd="0" presId="urn:microsoft.com/office/officeart/2005/8/layout/pyramid1"/>
    <dgm:cxn modelId="{1C466F46-DEEE-4A01-A04C-7232BE0030AE}" type="presParOf" srcId="{9533E164-7276-48B9-BC51-4461FB292B1A}" destId="{986FA9E5-EB61-4E21-A5BF-D769756F4269}" srcOrd="10" destOrd="0" presId="urn:microsoft.com/office/officeart/2005/8/layout/pyramid1"/>
    <dgm:cxn modelId="{003292D0-2727-44B8-BAA8-FF95EAFB2A43}" type="presParOf" srcId="{986FA9E5-EB61-4E21-A5BF-D769756F4269}" destId="{87F45078-CC58-47E3-9544-F2E8F7281A8E}" srcOrd="0" destOrd="0" presId="urn:microsoft.com/office/officeart/2005/8/layout/pyramid1"/>
    <dgm:cxn modelId="{0B9FB309-1B16-44CE-B4D9-97E72D27504A}" type="presParOf" srcId="{986FA9E5-EB61-4E21-A5BF-D769756F4269}" destId="{DE529578-3FDC-441A-B35A-23A7C443889A}" srcOrd="1" destOrd="0" presId="urn:microsoft.com/office/officeart/2005/8/layout/pyramid1"/>
    <dgm:cxn modelId="{A0123957-C176-435A-A520-697218EE2BD8}" type="presParOf" srcId="{9533E164-7276-48B9-BC51-4461FB292B1A}" destId="{3BBCD0B2-4DD9-4C9D-9C15-CAE54BE33A6D}" srcOrd="11" destOrd="0" presId="urn:microsoft.com/office/officeart/2005/8/layout/pyramid1"/>
    <dgm:cxn modelId="{C293C95E-AA0C-449D-B7E0-F62F8863EF61}" type="presParOf" srcId="{3BBCD0B2-4DD9-4C9D-9C15-CAE54BE33A6D}" destId="{B6DDE991-22C7-4A31-BF49-5D7E24C7EA36}" srcOrd="0" destOrd="0" presId="urn:microsoft.com/office/officeart/2005/8/layout/pyramid1"/>
    <dgm:cxn modelId="{977DA2AD-AB1D-4EAD-B302-2B92E365F0E5}" type="presParOf" srcId="{3BBCD0B2-4DD9-4C9D-9C15-CAE54BE33A6D}" destId="{E9AC7300-A65C-4913-9C93-C8AED8E2CC15}" srcOrd="1" destOrd="0" presId="urn:microsoft.com/office/officeart/2005/8/layout/pyramid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B0CB8-3E54-477E-B183-771D1FBE34AB}">
      <dsp:nvSpPr>
        <dsp:cNvPr id="0" name=""/>
        <dsp:cNvSpPr/>
      </dsp:nvSpPr>
      <dsp:spPr>
        <a:xfrm>
          <a:off x="2864758" y="0"/>
          <a:ext cx="520865" cy="378248"/>
        </a:xfrm>
        <a:prstGeom prst="trapezoid">
          <a:avLst>
            <a:gd name="adj" fmla="val 6978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GB" sz="2400" kern="1200" dirty="0">
            <a:solidFill>
              <a:sysClr val="windowText" lastClr="000000">
                <a:hueOff val="0"/>
                <a:satOff val="0"/>
                <a:lumOff val="0"/>
                <a:alphaOff val="0"/>
              </a:sysClr>
            </a:solidFill>
            <a:latin typeface="Calibri"/>
            <a:ea typeface="+mn-ea"/>
            <a:cs typeface="+mn-cs"/>
          </a:endParaRPr>
        </a:p>
      </dsp:txBody>
      <dsp:txXfrm>
        <a:off x="2864758" y="0"/>
        <a:ext cx="520865" cy="378248"/>
      </dsp:txXfrm>
    </dsp:sp>
    <dsp:sp modelId="{926F136E-A7E5-45DC-A926-EA9569768829}">
      <dsp:nvSpPr>
        <dsp:cNvPr id="0" name=""/>
        <dsp:cNvSpPr/>
      </dsp:nvSpPr>
      <dsp:spPr>
        <a:xfrm>
          <a:off x="2604325" y="378248"/>
          <a:ext cx="1041730" cy="378248"/>
        </a:xfrm>
        <a:prstGeom prst="trapezoid">
          <a:avLst>
            <a:gd name="adj" fmla="val 69780"/>
          </a:avLst>
        </a:prstGeom>
        <a:solidFill>
          <a:srgbClr val="9BBB59">
            <a:hueOff val="1022751"/>
            <a:satOff val="-1535"/>
            <a:lumOff val="-25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GB" sz="2400" kern="1200" dirty="0">
            <a:solidFill>
              <a:sysClr val="windowText" lastClr="000000">
                <a:hueOff val="0"/>
                <a:satOff val="0"/>
                <a:lumOff val="0"/>
                <a:alphaOff val="0"/>
              </a:sysClr>
            </a:solidFill>
            <a:latin typeface="Calibri"/>
            <a:ea typeface="+mn-ea"/>
            <a:cs typeface="+mn-cs"/>
          </a:endParaRPr>
        </a:p>
      </dsp:txBody>
      <dsp:txXfrm>
        <a:off x="2786628" y="378248"/>
        <a:ext cx="677124" cy="378248"/>
      </dsp:txXfrm>
    </dsp:sp>
    <dsp:sp modelId="{4A40E4E5-9533-47EB-870E-C83369D6B41E}">
      <dsp:nvSpPr>
        <dsp:cNvPr id="0" name=""/>
        <dsp:cNvSpPr/>
      </dsp:nvSpPr>
      <dsp:spPr>
        <a:xfrm>
          <a:off x="2343893" y="756496"/>
          <a:ext cx="1562595" cy="378248"/>
        </a:xfrm>
        <a:prstGeom prst="trapezoid">
          <a:avLst>
            <a:gd name="adj" fmla="val 69780"/>
          </a:avLst>
        </a:prstGeom>
        <a:solidFill>
          <a:srgbClr val="9BBB59">
            <a:hueOff val="2045503"/>
            <a:satOff val="-3069"/>
            <a:lumOff val="-49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GB" sz="2400" kern="1200" dirty="0">
            <a:solidFill>
              <a:sysClr val="windowText" lastClr="000000">
                <a:hueOff val="0"/>
                <a:satOff val="0"/>
                <a:lumOff val="0"/>
                <a:alphaOff val="0"/>
              </a:sysClr>
            </a:solidFill>
            <a:latin typeface="Calibri"/>
            <a:ea typeface="+mn-ea"/>
            <a:cs typeface="+mn-cs"/>
          </a:endParaRPr>
        </a:p>
      </dsp:txBody>
      <dsp:txXfrm>
        <a:off x="2617347" y="756496"/>
        <a:ext cx="1015687" cy="378248"/>
      </dsp:txXfrm>
    </dsp:sp>
    <dsp:sp modelId="{ACAC50D4-B13A-4BA8-88D1-E3DD3696FD1E}">
      <dsp:nvSpPr>
        <dsp:cNvPr id="0" name=""/>
        <dsp:cNvSpPr/>
      </dsp:nvSpPr>
      <dsp:spPr>
        <a:xfrm>
          <a:off x="2083460" y="1134745"/>
          <a:ext cx="2083460" cy="378248"/>
        </a:xfrm>
        <a:prstGeom prst="trapezoid">
          <a:avLst>
            <a:gd name="adj" fmla="val 69780"/>
          </a:avLst>
        </a:prstGeom>
        <a:solidFill>
          <a:srgbClr val="9BBB59">
            <a:hueOff val="3068254"/>
            <a:satOff val="-4604"/>
            <a:lumOff val="-74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GB" sz="2400" kern="1200" dirty="0">
            <a:solidFill>
              <a:sysClr val="windowText" lastClr="000000">
                <a:hueOff val="0"/>
                <a:satOff val="0"/>
                <a:lumOff val="0"/>
                <a:alphaOff val="0"/>
              </a:sysClr>
            </a:solidFill>
            <a:latin typeface="Calibri"/>
            <a:ea typeface="+mn-ea"/>
            <a:cs typeface="+mn-cs"/>
          </a:endParaRPr>
        </a:p>
      </dsp:txBody>
      <dsp:txXfrm>
        <a:off x="2448066" y="1134745"/>
        <a:ext cx="1354249" cy="378248"/>
      </dsp:txXfrm>
    </dsp:sp>
    <dsp:sp modelId="{2FF7D92B-13C2-467E-8EAF-FED58CC267D9}">
      <dsp:nvSpPr>
        <dsp:cNvPr id="0" name=""/>
        <dsp:cNvSpPr/>
      </dsp:nvSpPr>
      <dsp:spPr>
        <a:xfrm>
          <a:off x="1823028" y="1512993"/>
          <a:ext cx="2604325" cy="378248"/>
        </a:xfrm>
        <a:prstGeom prst="trapezoid">
          <a:avLst>
            <a:gd name="adj" fmla="val 69780"/>
          </a:avLst>
        </a:prstGeom>
        <a:solidFill>
          <a:srgbClr val="9BBB59">
            <a:hueOff val="4091005"/>
            <a:satOff val="-6138"/>
            <a:lumOff val="-99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ysClr val="windowText" lastClr="000000">
                  <a:hueOff val="0"/>
                  <a:satOff val="0"/>
                  <a:lumOff val="0"/>
                  <a:alphaOff val="0"/>
                </a:sysClr>
              </a:solidFill>
              <a:latin typeface="Calibri"/>
              <a:ea typeface="+mn-ea"/>
              <a:cs typeface="+mn-cs"/>
            </a:rPr>
            <a:t>Business Applications</a:t>
          </a:r>
        </a:p>
      </dsp:txBody>
      <dsp:txXfrm>
        <a:off x="2278785" y="1512993"/>
        <a:ext cx="1692811" cy="378248"/>
      </dsp:txXfrm>
    </dsp:sp>
    <dsp:sp modelId="{5675648F-2D56-4881-A663-ABF19459047C}">
      <dsp:nvSpPr>
        <dsp:cNvPr id="0" name=""/>
        <dsp:cNvSpPr/>
      </dsp:nvSpPr>
      <dsp:spPr>
        <a:xfrm>
          <a:off x="1562595" y="1917114"/>
          <a:ext cx="3125191" cy="378248"/>
        </a:xfrm>
        <a:prstGeom prst="trapezoid">
          <a:avLst>
            <a:gd name="adj" fmla="val 69780"/>
          </a:avLst>
        </a:prstGeom>
        <a:solidFill>
          <a:schemeClr val="tx2">
            <a:lumMod val="20000"/>
            <a:lumOff val="8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ysClr val="windowText" lastClr="000000">
                  <a:hueOff val="0"/>
                  <a:satOff val="0"/>
                  <a:lumOff val="0"/>
                  <a:alphaOff val="0"/>
                </a:sysClr>
              </a:solidFill>
              <a:latin typeface="Calibri"/>
              <a:ea typeface="+mn-ea"/>
              <a:cs typeface="+mn-cs"/>
            </a:rPr>
            <a:t>Security model</a:t>
          </a:r>
        </a:p>
      </dsp:txBody>
      <dsp:txXfrm>
        <a:off x="2109503" y="1917114"/>
        <a:ext cx="2031374" cy="378248"/>
      </dsp:txXfrm>
    </dsp:sp>
    <dsp:sp modelId="{5279A26D-5DE8-4E1C-B6D7-4893795EAE70}">
      <dsp:nvSpPr>
        <dsp:cNvPr id="0" name=""/>
        <dsp:cNvSpPr/>
      </dsp:nvSpPr>
      <dsp:spPr>
        <a:xfrm>
          <a:off x="1302162" y="2295362"/>
          <a:ext cx="3646056" cy="378248"/>
        </a:xfrm>
        <a:prstGeom prst="trapezoid">
          <a:avLst>
            <a:gd name="adj" fmla="val 69780"/>
          </a:avLst>
        </a:prstGeom>
        <a:solidFill>
          <a:schemeClr val="tx2">
            <a:lumMod val="40000"/>
            <a:lumOff val="6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0" i="0" kern="1200" dirty="0">
              <a:solidFill>
                <a:sysClr val="windowText" lastClr="000000">
                  <a:hueOff val="0"/>
                  <a:satOff val="0"/>
                  <a:lumOff val="0"/>
                  <a:alphaOff val="0"/>
                </a:sysClr>
              </a:solidFill>
              <a:latin typeface="Calibri"/>
              <a:ea typeface="+mn-ea"/>
              <a:cs typeface="+mn-cs"/>
            </a:rPr>
            <a:t>Deployment architecture</a:t>
          </a:r>
          <a:endParaRPr lang="en-GB" sz="1600" kern="1200" dirty="0">
            <a:solidFill>
              <a:sysClr val="windowText" lastClr="000000">
                <a:hueOff val="0"/>
                <a:satOff val="0"/>
                <a:lumOff val="0"/>
                <a:alphaOff val="0"/>
              </a:sysClr>
            </a:solidFill>
            <a:latin typeface="Calibri"/>
            <a:ea typeface="+mn-ea"/>
            <a:cs typeface="+mn-cs"/>
          </a:endParaRPr>
        </a:p>
      </dsp:txBody>
      <dsp:txXfrm>
        <a:off x="1940222" y="2295362"/>
        <a:ext cx="2369936" cy="378248"/>
      </dsp:txXfrm>
    </dsp:sp>
    <dsp:sp modelId="{48DDF527-D84D-451B-B001-9BC551A622E6}">
      <dsp:nvSpPr>
        <dsp:cNvPr id="0" name=""/>
        <dsp:cNvSpPr/>
      </dsp:nvSpPr>
      <dsp:spPr>
        <a:xfrm>
          <a:off x="1041730" y="2673611"/>
          <a:ext cx="4166921" cy="378248"/>
        </a:xfrm>
        <a:prstGeom prst="trapezoid">
          <a:avLst>
            <a:gd name="adj" fmla="val 69780"/>
          </a:avLst>
        </a:prstGeom>
        <a:solidFill>
          <a:schemeClr val="tx2">
            <a:lumMod val="60000"/>
            <a:lumOff val="4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0" i="0" kern="1200" dirty="0">
              <a:solidFill>
                <a:sysClr val="windowText" lastClr="000000">
                  <a:hueOff val="0"/>
                  <a:satOff val="0"/>
                  <a:lumOff val="0"/>
                  <a:alphaOff val="0"/>
                </a:sysClr>
              </a:solidFill>
              <a:latin typeface="Calibri"/>
              <a:ea typeface="+mn-ea"/>
              <a:cs typeface="+mn-cs"/>
            </a:rPr>
            <a:t>Logical environment separation</a:t>
          </a:r>
          <a:endParaRPr lang="en-GB" sz="1600" kern="1200" dirty="0">
            <a:solidFill>
              <a:sysClr val="windowText" lastClr="000000">
                <a:hueOff val="0"/>
                <a:satOff val="0"/>
                <a:lumOff val="0"/>
                <a:alphaOff val="0"/>
              </a:sysClr>
            </a:solidFill>
            <a:latin typeface="Calibri"/>
            <a:ea typeface="+mn-ea"/>
            <a:cs typeface="+mn-cs"/>
          </a:endParaRPr>
        </a:p>
      </dsp:txBody>
      <dsp:txXfrm>
        <a:off x="1770941" y="2673611"/>
        <a:ext cx="2708498" cy="378248"/>
      </dsp:txXfrm>
    </dsp:sp>
    <dsp:sp modelId="{0953E533-9F4D-48A7-8A32-DCF033CD894E}">
      <dsp:nvSpPr>
        <dsp:cNvPr id="0" name=""/>
        <dsp:cNvSpPr/>
      </dsp:nvSpPr>
      <dsp:spPr>
        <a:xfrm>
          <a:off x="781297" y="3025987"/>
          <a:ext cx="4687786" cy="378248"/>
        </a:xfrm>
        <a:prstGeom prst="trapezoid">
          <a:avLst>
            <a:gd name="adj" fmla="val 69780"/>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0" i="0" kern="1200" dirty="0">
              <a:solidFill>
                <a:schemeClr val="bg1"/>
              </a:solidFill>
              <a:latin typeface="Calibri"/>
              <a:ea typeface="+mn-ea"/>
              <a:cs typeface="+mn-cs"/>
            </a:rPr>
            <a:t>Execution architecture</a:t>
          </a:r>
          <a:endParaRPr lang="en-GB" sz="1600" kern="1200" dirty="0">
            <a:solidFill>
              <a:schemeClr val="bg1"/>
            </a:solidFill>
            <a:latin typeface="Calibri"/>
            <a:ea typeface="+mn-ea"/>
            <a:cs typeface="+mn-cs"/>
          </a:endParaRPr>
        </a:p>
      </dsp:txBody>
      <dsp:txXfrm>
        <a:off x="1601660" y="3025987"/>
        <a:ext cx="3047061" cy="378248"/>
      </dsp:txXfrm>
    </dsp:sp>
    <dsp:sp modelId="{23AB855B-22F7-4184-A8D0-FC494C2E971A}">
      <dsp:nvSpPr>
        <dsp:cNvPr id="0" name=""/>
        <dsp:cNvSpPr/>
      </dsp:nvSpPr>
      <dsp:spPr>
        <a:xfrm>
          <a:off x="520865" y="3404235"/>
          <a:ext cx="5208651" cy="378248"/>
        </a:xfrm>
        <a:prstGeom prst="trapezoid">
          <a:avLst>
            <a:gd name="adj" fmla="val 69780"/>
          </a:avLst>
        </a:prstGeom>
        <a:solidFill>
          <a:schemeClr val="tx1">
            <a:lumMod val="65000"/>
            <a:lumOff val="35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0" i="0" kern="1200" dirty="0">
              <a:solidFill>
                <a:schemeClr val="bg1"/>
              </a:solidFill>
              <a:latin typeface="Calibri"/>
              <a:ea typeface="+mn-ea"/>
              <a:cs typeface="+mn-cs"/>
            </a:rPr>
            <a:t>Platform Infrastructure orchestration</a:t>
          </a:r>
          <a:endParaRPr lang="en-GB" sz="1600" kern="1200" dirty="0">
            <a:solidFill>
              <a:schemeClr val="bg1"/>
            </a:solidFill>
            <a:latin typeface="Calibri"/>
            <a:ea typeface="+mn-ea"/>
            <a:cs typeface="+mn-cs"/>
          </a:endParaRPr>
        </a:p>
      </dsp:txBody>
      <dsp:txXfrm>
        <a:off x="1432379" y="3404235"/>
        <a:ext cx="3385623" cy="378248"/>
      </dsp:txXfrm>
    </dsp:sp>
    <dsp:sp modelId="{87F45078-CC58-47E3-9544-F2E8F7281A8E}">
      <dsp:nvSpPr>
        <dsp:cNvPr id="0" name=""/>
        <dsp:cNvSpPr/>
      </dsp:nvSpPr>
      <dsp:spPr>
        <a:xfrm>
          <a:off x="260432" y="3782484"/>
          <a:ext cx="5729516" cy="378248"/>
        </a:xfrm>
        <a:prstGeom prst="trapezoid">
          <a:avLst>
            <a:gd name="adj" fmla="val 69780"/>
          </a:avLst>
        </a:prstGeom>
        <a:solidFill>
          <a:schemeClr val="tx1">
            <a:lumMod val="75000"/>
            <a:lumOff val="25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0" i="0" kern="1200" dirty="0">
              <a:solidFill>
                <a:schemeClr val="bg1"/>
              </a:solidFill>
              <a:latin typeface="Calibri"/>
              <a:ea typeface="+mn-ea"/>
              <a:cs typeface="+mn-cs"/>
            </a:rPr>
            <a:t>Basic Infrastructure orchestration</a:t>
          </a:r>
          <a:endParaRPr lang="en-GB" sz="1600" kern="1200" dirty="0">
            <a:solidFill>
              <a:schemeClr val="bg1"/>
            </a:solidFill>
            <a:latin typeface="Calibri"/>
            <a:ea typeface="+mn-ea"/>
            <a:cs typeface="+mn-cs"/>
          </a:endParaRPr>
        </a:p>
      </dsp:txBody>
      <dsp:txXfrm>
        <a:off x="1263098" y="3782484"/>
        <a:ext cx="3724185" cy="378248"/>
      </dsp:txXfrm>
    </dsp:sp>
    <dsp:sp modelId="{B6DDE991-22C7-4A31-BF49-5D7E24C7EA36}">
      <dsp:nvSpPr>
        <dsp:cNvPr id="0" name=""/>
        <dsp:cNvSpPr/>
      </dsp:nvSpPr>
      <dsp:spPr>
        <a:xfrm>
          <a:off x="0" y="4160732"/>
          <a:ext cx="6250382" cy="378248"/>
        </a:xfrm>
        <a:prstGeom prst="trapezoid">
          <a:avLst>
            <a:gd name="adj" fmla="val 69780"/>
          </a:avLst>
        </a:prstGeom>
        <a:solidFill>
          <a:schemeClr val="tx2">
            <a:lumMod val="5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0" i="0" kern="1200" dirty="0">
              <a:solidFill>
                <a:schemeClr val="bg1"/>
              </a:solidFill>
              <a:latin typeface="Calibri"/>
              <a:ea typeface="+mn-ea"/>
              <a:cs typeface="+mn-cs"/>
            </a:rPr>
            <a:t>Hardware management</a:t>
          </a:r>
          <a:endParaRPr lang="en-GB" sz="1600" kern="1200" dirty="0">
            <a:solidFill>
              <a:schemeClr val="bg1"/>
            </a:solidFill>
            <a:latin typeface="Calibri"/>
            <a:ea typeface="+mn-ea"/>
            <a:cs typeface="+mn-cs"/>
          </a:endParaRPr>
        </a:p>
      </dsp:txBody>
      <dsp:txXfrm>
        <a:off x="1093816" y="4160732"/>
        <a:ext cx="4062748" cy="378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B0CB8-3E54-477E-B183-771D1FBE34AB}">
      <dsp:nvSpPr>
        <dsp:cNvPr id="0" name=""/>
        <dsp:cNvSpPr/>
      </dsp:nvSpPr>
      <dsp:spPr>
        <a:xfrm>
          <a:off x="710119" y="0"/>
          <a:ext cx="129112" cy="93760"/>
        </a:xfrm>
        <a:prstGeom prst="trapezoid">
          <a:avLst>
            <a:gd name="adj" fmla="val 6978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GB" sz="700" kern="1200" dirty="0">
            <a:solidFill>
              <a:sysClr val="windowText" lastClr="000000">
                <a:hueOff val="0"/>
                <a:satOff val="0"/>
                <a:lumOff val="0"/>
                <a:alphaOff val="0"/>
              </a:sysClr>
            </a:solidFill>
            <a:latin typeface="Calibri"/>
            <a:ea typeface="+mn-ea"/>
            <a:cs typeface="+mn-cs"/>
          </a:endParaRPr>
        </a:p>
      </dsp:txBody>
      <dsp:txXfrm>
        <a:off x="710119" y="0"/>
        <a:ext cx="129112" cy="93760"/>
      </dsp:txXfrm>
    </dsp:sp>
    <dsp:sp modelId="{926F136E-A7E5-45DC-A926-EA9569768829}">
      <dsp:nvSpPr>
        <dsp:cNvPr id="0" name=""/>
        <dsp:cNvSpPr/>
      </dsp:nvSpPr>
      <dsp:spPr>
        <a:xfrm>
          <a:off x="645563" y="93760"/>
          <a:ext cx="258225" cy="93760"/>
        </a:xfrm>
        <a:prstGeom prst="trapezoid">
          <a:avLst>
            <a:gd name="adj" fmla="val 69780"/>
          </a:avLst>
        </a:prstGeom>
        <a:solidFill>
          <a:srgbClr val="9BBB59">
            <a:hueOff val="1022751"/>
            <a:satOff val="-1535"/>
            <a:lumOff val="-25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GB" sz="700" kern="1200" dirty="0">
            <a:solidFill>
              <a:sysClr val="windowText" lastClr="000000">
                <a:hueOff val="0"/>
                <a:satOff val="0"/>
                <a:lumOff val="0"/>
                <a:alphaOff val="0"/>
              </a:sysClr>
            </a:solidFill>
            <a:latin typeface="Calibri"/>
            <a:ea typeface="+mn-ea"/>
            <a:cs typeface="+mn-cs"/>
          </a:endParaRPr>
        </a:p>
      </dsp:txBody>
      <dsp:txXfrm>
        <a:off x="690752" y="93760"/>
        <a:ext cx="167846" cy="93760"/>
      </dsp:txXfrm>
    </dsp:sp>
    <dsp:sp modelId="{4A40E4E5-9533-47EB-870E-C83369D6B41E}">
      <dsp:nvSpPr>
        <dsp:cNvPr id="0" name=""/>
        <dsp:cNvSpPr/>
      </dsp:nvSpPr>
      <dsp:spPr>
        <a:xfrm>
          <a:off x="581006" y="187521"/>
          <a:ext cx="387338" cy="93760"/>
        </a:xfrm>
        <a:prstGeom prst="trapezoid">
          <a:avLst>
            <a:gd name="adj" fmla="val 69780"/>
          </a:avLst>
        </a:prstGeom>
        <a:solidFill>
          <a:srgbClr val="9BBB59">
            <a:hueOff val="2045503"/>
            <a:satOff val="-3069"/>
            <a:lumOff val="-49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GB" sz="700" kern="1200" dirty="0">
            <a:solidFill>
              <a:sysClr val="windowText" lastClr="000000">
                <a:hueOff val="0"/>
                <a:satOff val="0"/>
                <a:lumOff val="0"/>
                <a:alphaOff val="0"/>
              </a:sysClr>
            </a:solidFill>
            <a:latin typeface="Calibri"/>
            <a:ea typeface="+mn-ea"/>
            <a:cs typeface="+mn-cs"/>
          </a:endParaRPr>
        </a:p>
      </dsp:txBody>
      <dsp:txXfrm>
        <a:off x="648791" y="187521"/>
        <a:ext cx="251769" cy="93760"/>
      </dsp:txXfrm>
    </dsp:sp>
    <dsp:sp modelId="{ACAC50D4-B13A-4BA8-88D1-E3DD3696FD1E}">
      <dsp:nvSpPr>
        <dsp:cNvPr id="0" name=""/>
        <dsp:cNvSpPr/>
      </dsp:nvSpPr>
      <dsp:spPr>
        <a:xfrm>
          <a:off x="516450" y="281282"/>
          <a:ext cx="516450" cy="93760"/>
        </a:xfrm>
        <a:prstGeom prst="trapezoid">
          <a:avLst>
            <a:gd name="adj" fmla="val 69780"/>
          </a:avLst>
        </a:prstGeom>
        <a:solidFill>
          <a:srgbClr val="9BBB59">
            <a:hueOff val="3068254"/>
            <a:satOff val="-4604"/>
            <a:lumOff val="-74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GB" sz="700" kern="1200" dirty="0">
            <a:solidFill>
              <a:sysClr val="windowText" lastClr="000000">
                <a:hueOff val="0"/>
                <a:satOff val="0"/>
                <a:lumOff val="0"/>
                <a:alphaOff val="0"/>
              </a:sysClr>
            </a:solidFill>
            <a:latin typeface="Calibri"/>
            <a:ea typeface="+mn-ea"/>
            <a:cs typeface="+mn-cs"/>
          </a:endParaRPr>
        </a:p>
      </dsp:txBody>
      <dsp:txXfrm>
        <a:off x="606829" y="281282"/>
        <a:ext cx="335692" cy="93760"/>
      </dsp:txXfrm>
    </dsp:sp>
    <dsp:sp modelId="{2FF7D92B-13C2-467E-8EAF-FED58CC267D9}">
      <dsp:nvSpPr>
        <dsp:cNvPr id="0" name=""/>
        <dsp:cNvSpPr/>
      </dsp:nvSpPr>
      <dsp:spPr>
        <a:xfrm>
          <a:off x="451894" y="375042"/>
          <a:ext cx="645563" cy="93760"/>
        </a:xfrm>
        <a:prstGeom prst="trapezoid">
          <a:avLst>
            <a:gd name="adj" fmla="val 69780"/>
          </a:avLst>
        </a:prstGeom>
        <a:solidFill>
          <a:srgbClr val="9BBB59">
            <a:hueOff val="4091005"/>
            <a:satOff val="-6138"/>
            <a:lumOff val="-99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dirty="0">
              <a:solidFill>
                <a:sysClr val="windowText" lastClr="000000">
                  <a:hueOff val="0"/>
                  <a:satOff val="0"/>
                  <a:lumOff val="0"/>
                  <a:alphaOff val="0"/>
                </a:sysClr>
              </a:solidFill>
              <a:latin typeface="Calibri"/>
              <a:ea typeface="+mn-ea"/>
              <a:cs typeface="+mn-cs"/>
            </a:rPr>
            <a:t>Business Applications</a:t>
          </a:r>
        </a:p>
      </dsp:txBody>
      <dsp:txXfrm>
        <a:off x="564867" y="375042"/>
        <a:ext cx="419616" cy="93760"/>
      </dsp:txXfrm>
    </dsp:sp>
    <dsp:sp modelId="{5675648F-2D56-4881-A663-ABF19459047C}">
      <dsp:nvSpPr>
        <dsp:cNvPr id="0" name=""/>
        <dsp:cNvSpPr/>
      </dsp:nvSpPr>
      <dsp:spPr>
        <a:xfrm>
          <a:off x="387338" y="475216"/>
          <a:ext cx="774676" cy="93760"/>
        </a:xfrm>
        <a:prstGeom prst="trapezoid">
          <a:avLst>
            <a:gd name="adj" fmla="val 69780"/>
          </a:avLst>
        </a:prstGeom>
        <a:solidFill>
          <a:schemeClr val="tx2">
            <a:lumMod val="20000"/>
            <a:lumOff val="8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GB" sz="400" kern="1200" dirty="0">
              <a:solidFill>
                <a:sysClr val="windowText" lastClr="000000">
                  <a:hueOff val="0"/>
                  <a:satOff val="0"/>
                  <a:lumOff val="0"/>
                  <a:alphaOff val="0"/>
                </a:sysClr>
              </a:solidFill>
              <a:latin typeface="Calibri"/>
              <a:ea typeface="+mn-ea"/>
              <a:cs typeface="+mn-cs"/>
            </a:rPr>
            <a:t>Security model</a:t>
          </a:r>
        </a:p>
      </dsp:txBody>
      <dsp:txXfrm>
        <a:off x="522906" y="475216"/>
        <a:ext cx="503539" cy="93760"/>
      </dsp:txXfrm>
    </dsp:sp>
    <dsp:sp modelId="{5279A26D-5DE8-4E1C-B6D7-4893795EAE70}">
      <dsp:nvSpPr>
        <dsp:cNvPr id="0" name=""/>
        <dsp:cNvSpPr/>
      </dsp:nvSpPr>
      <dsp:spPr>
        <a:xfrm>
          <a:off x="322781" y="568977"/>
          <a:ext cx="903788" cy="93760"/>
        </a:xfrm>
        <a:prstGeom prst="trapezoid">
          <a:avLst>
            <a:gd name="adj" fmla="val 69780"/>
          </a:avLst>
        </a:prstGeom>
        <a:solidFill>
          <a:schemeClr val="tx2">
            <a:lumMod val="40000"/>
            <a:lumOff val="6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GB" sz="400" b="0" i="0" kern="1200" dirty="0">
              <a:solidFill>
                <a:sysClr val="windowText" lastClr="000000">
                  <a:hueOff val="0"/>
                  <a:satOff val="0"/>
                  <a:lumOff val="0"/>
                  <a:alphaOff val="0"/>
                </a:sysClr>
              </a:solidFill>
              <a:latin typeface="Calibri"/>
              <a:ea typeface="+mn-ea"/>
              <a:cs typeface="+mn-cs"/>
            </a:rPr>
            <a:t>Deployment architecture</a:t>
          </a:r>
          <a:endParaRPr lang="en-GB" sz="400" kern="1200" dirty="0">
            <a:solidFill>
              <a:sysClr val="windowText" lastClr="000000">
                <a:hueOff val="0"/>
                <a:satOff val="0"/>
                <a:lumOff val="0"/>
                <a:alphaOff val="0"/>
              </a:sysClr>
            </a:solidFill>
            <a:latin typeface="Calibri"/>
            <a:ea typeface="+mn-ea"/>
            <a:cs typeface="+mn-cs"/>
          </a:endParaRPr>
        </a:p>
      </dsp:txBody>
      <dsp:txXfrm>
        <a:off x="480944" y="568977"/>
        <a:ext cx="587462" cy="93760"/>
      </dsp:txXfrm>
    </dsp:sp>
    <dsp:sp modelId="{48DDF527-D84D-451B-B001-9BC551A622E6}">
      <dsp:nvSpPr>
        <dsp:cNvPr id="0" name=""/>
        <dsp:cNvSpPr/>
      </dsp:nvSpPr>
      <dsp:spPr>
        <a:xfrm>
          <a:off x="258225" y="662737"/>
          <a:ext cx="1032901" cy="93760"/>
        </a:xfrm>
        <a:prstGeom prst="trapezoid">
          <a:avLst>
            <a:gd name="adj" fmla="val 69780"/>
          </a:avLst>
        </a:prstGeom>
        <a:solidFill>
          <a:schemeClr val="tx2">
            <a:lumMod val="60000"/>
            <a:lumOff val="4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GB" sz="400" b="0" i="0" kern="1200" dirty="0">
              <a:solidFill>
                <a:sysClr val="windowText" lastClr="000000">
                  <a:hueOff val="0"/>
                  <a:satOff val="0"/>
                  <a:lumOff val="0"/>
                  <a:alphaOff val="0"/>
                </a:sysClr>
              </a:solidFill>
              <a:latin typeface="Calibri"/>
              <a:ea typeface="+mn-ea"/>
              <a:cs typeface="+mn-cs"/>
            </a:rPr>
            <a:t>Logical environment separation</a:t>
          </a:r>
          <a:endParaRPr lang="en-GB" sz="400" kern="1200" dirty="0">
            <a:solidFill>
              <a:sysClr val="windowText" lastClr="000000">
                <a:hueOff val="0"/>
                <a:satOff val="0"/>
                <a:lumOff val="0"/>
                <a:alphaOff val="0"/>
              </a:sysClr>
            </a:solidFill>
            <a:latin typeface="Calibri"/>
            <a:ea typeface="+mn-ea"/>
            <a:cs typeface="+mn-cs"/>
          </a:endParaRPr>
        </a:p>
      </dsp:txBody>
      <dsp:txXfrm>
        <a:off x="438983" y="662737"/>
        <a:ext cx="671385" cy="93760"/>
      </dsp:txXfrm>
    </dsp:sp>
    <dsp:sp modelId="{0953E533-9F4D-48A7-8A32-DCF033CD894E}">
      <dsp:nvSpPr>
        <dsp:cNvPr id="0" name=""/>
        <dsp:cNvSpPr/>
      </dsp:nvSpPr>
      <dsp:spPr>
        <a:xfrm>
          <a:off x="193669" y="750085"/>
          <a:ext cx="1162013" cy="93760"/>
        </a:xfrm>
        <a:prstGeom prst="trapezoid">
          <a:avLst>
            <a:gd name="adj" fmla="val 69780"/>
          </a:avLst>
        </a:prstGeom>
        <a:solidFill>
          <a:schemeClr val="tx1">
            <a:lumMod val="50000"/>
            <a:lumOff val="5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GB" sz="400" b="0" i="0" kern="1200" dirty="0">
              <a:solidFill>
                <a:schemeClr val="bg1"/>
              </a:solidFill>
              <a:latin typeface="Calibri"/>
              <a:ea typeface="+mn-ea"/>
              <a:cs typeface="+mn-cs"/>
            </a:rPr>
            <a:t>Execution architecture</a:t>
          </a:r>
          <a:endParaRPr lang="en-GB" sz="400" kern="1200" dirty="0">
            <a:solidFill>
              <a:schemeClr val="bg1"/>
            </a:solidFill>
            <a:latin typeface="Calibri"/>
            <a:ea typeface="+mn-ea"/>
            <a:cs typeface="+mn-cs"/>
          </a:endParaRPr>
        </a:p>
      </dsp:txBody>
      <dsp:txXfrm>
        <a:off x="397021" y="750085"/>
        <a:ext cx="755309" cy="93760"/>
      </dsp:txXfrm>
    </dsp:sp>
    <dsp:sp modelId="{23AB855B-22F7-4184-A8D0-FC494C2E971A}">
      <dsp:nvSpPr>
        <dsp:cNvPr id="0" name=""/>
        <dsp:cNvSpPr/>
      </dsp:nvSpPr>
      <dsp:spPr>
        <a:xfrm>
          <a:off x="129112" y="843846"/>
          <a:ext cx="1291126" cy="93760"/>
        </a:xfrm>
        <a:prstGeom prst="trapezoid">
          <a:avLst>
            <a:gd name="adj" fmla="val 69780"/>
          </a:avLst>
        </a:prstGeom>
        <a:solidFill>
          <a:schemeClr val="tx1">
            <a:lumMod val="65000"/>
            <a:lumOff val="35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GB" sz="400" b="0" i="0" kern="1200" dirty="0">
              <a:solidFill>
                <a:schemeClr val="bg1"/>
              </a:solidFill>
              <a:latin typeface="Calibri"/>
              <a:ea typeface="+mn-ea"/>
              <a:cs typeface="+mn-cs"/>
            </a:rPr>
            <a:t>Platform Infrastructure orchestration</a:t>
          </a:r>
          <a:endParaRPr lang="en-GB" sz="400" kern="1200" dirty="0">
            <a:solidFill>
              <a:schemeClr val="bg1"/>
            </a:solidFill>
            <a:latin typeface="Calibri"/>
            <a:ea typeface="+mn-ea"/>
            <a:cs typeface="+mn-cs"/>
          </a:endParaRPr>
        </a:p>
      </dsp:txBody>
      <dsp:txXfrm>
        <a:off x="355059" y="843846"/>
        <a:ext cx="839232" cy="93760"/>
      </dsp:txXfrm>
    </dsp:sp>
    <dsp:sp modelId="{87F45078-CC58-47E3-9544-F2E8F7281A8E}">
      <dsp:nvSpPr>
        <dsp:cNvPr id="0" name=""/>
        <dsp:cNvSpPr/>
      </dsp:nvSpPr>
      <dsp:spPr>
        <a:xfrm>
          <a:off x="64556" y="937606"/>
          <a:ext cx="1420239" cy="93760"/>
        </a:xfrm>
        <a:prstGeom prst="trapezoid">
          <a:avLst>
            <a:gd name="adj" fmla="val 69780"/>
          </a:avLst>
        </a:prstGeom>
        <a:solidFill>
          <a:schemeClr val="tx1">
            <a:lumMod val="75000"/>
            <a:lumOff val="25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GB" sz="400" b="0" i="0" kern="1200" dirty="0">
              <a:solidFill>
                <a:schemeClr val="bg1"/>
              </a:solidFill>
              <a:latin typeface="Calibri"/>
              <a:ea typeface="+mn-ea"/>
              <a:cs typeface="+mn-cs"/>
            </a:rPr>
            <a:t>Basic Infrastructure orchestration</a:t>
          </a:r>
          <a:endParaRPr lang="en-GB" sz="400" kern="1200" dirty="0">
            <a:solidFill>
              <a:schemeClr val="bg1"/>
            </a:solidFill>
            <a:latin typeface="Calibri"/>
            <a:ea typeface="+mn-ea"/>
            <a:cs typeface="+mn-cs"/>
          </a:endParaRPr>
        </a:p>
      </dsp:txBody>
      <dsp:txXfrm>
        <a:off x="313098" y="937606"/>
        <a:ext cx="923155" cy="93760"/>
      </dsp:txXfrm>
    </dsp:sp>
    <dsp:sp modelId="{B6DDE991-22C7-4A31-BF49-5D7E24C7EA36}">
      <dsp:nvSpPr>
        <dsp:cNvPr id="0" name=""/>
        <dsp:cNvSpPr/>
      </dsp:nvSpPr>
      <dsp:spPr>
        <a:xfrm>
          <a:off x="0" y="1031367"/>
          <a:ext cx="1549352" cy="93760"/>
        </a:xfrm>
        <a:prstGeom prst="trapezoid">
          <a:avLst>
            <a:gd name="adj" fmla="val 69780"/>
          </a:avLst>
        </a:prstGeom>
        <a:solidFill>
          <a:schemeClr val="tx2">
            <a:lumMod val="5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GB" sz="400" b="0" i="0" kern="1200" dirty="0">
              <a:solidFill>
                <a:schemeClr val="bg1"/>
              </a:solidFill>
              <a:latin typeface="Calibri"/>
              <a:ea typeface="+mn-ea"/>
              <a:cs typeface="+mn-cs"/>
            </a:rPr>
            <a:t>Hardware management</a:t>
          </a:r>
          <a:endParaRPr lang="en-GB" sz="400" kern="1200" dirty="0">
            <a:solidFill>
              <a:schemeClr val="bg1"/>
            </a:solidFill>
            <a:latin typeface="Calibri"/>
            <a:ea typeface="+mn-ea"/>
            <a:cs typeface="+mn-cs"/>
          </a:endParaRPr>
        </a:p>
      </dsp:txBody>
      <dsp:txXfrm>
        <a:off x="271136" y="1031367"/>
        <a:ext cx="1007078" cy="9376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9/27/2016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9/27/2016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Amazon_Web_Servic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85741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37" lvl="1" indent="0">
              <a:buFont typeface="Arial" panose="020B0604020202020204" pitchFamily="34" charset="0"/>
              <a:buNone/>
            </a:pPr>
            <a:r>
              <a:rPr lang="en-GB" dirty="0"/>
              <a:t>Explain:</a:t>
            </a:r>
          </a:p>
          <a:p>
            <a:pPr marL="185737" lvl="1" indent="0">
              <a:buFont typeface="Arial" panose="020B0604020202020204" pitchFamily="34" charset="0"/>
              <a:buNone/>
            </a:pPr>
            <a:r>
              <a:rPr lang="en-GB" dirty="0"/>
              <a:t>Write</a:t>
            </a:r>
            <a:r>
              <a:rPr lang="en-GB" baseline="0" dirty="0"/>
              <a:t> a docker file</a:t>
            </a:r>
          </a:p>
          <a:p>
            <a:pPr marL="185737" lvl="1" indent="0">
              <a:buFont typeface="Arial" panose="020B0604020202020204" pitchFamily="34" charset="0"/>
              <a:buNone/>
            </a:pPr>
            <a:r>
              <a:rPr lang="en-GB" baseline="0" dirty="0"/>
              <a:t>Create container</a:t>
            </a:r>
          </a:p>
          <a:p>
            <a:pPr marL="185737" lvl="1" indent="0">
              <a:buFont typeface="Arial" panose="020B0604020202020204" pitchFamily="34" charset="0"/>
              <a:buNone/>
            </a:pPr>
            <a:r>
              <a:rPr lang="en-GB" baseline="0" dirty="0"/>
              <a:t>Push container to a repo as an image</a:t>
            </a:r>
          </a:p>
          <a:p>
            <a:pPr marL="185737" lvl="1" indent="0">
              <a:buFont typeface="Arial" panose="020B0604020202020204" pitchFamily="34" charset="0"/>
              <a:buNone/>
            </a:pPr>
            <a:r>
              <a:rPr lang="en-GB" baseline="0" dirty="0"/>
              <a:t>Pull images</a:t>
            </a:r>
          </a:p>
          <a:p>
            <a:pPr marL="185737" lvl="1" indent="0">
              <a:buFont typeface="Arial" panose="020B0604020202020204" pitchFamily="34" charset="0"/>
              <a:buNone/>
            </a:pPr>
            <a:r>
              <a:rPr lang="en-GB" baseline="0" dirty="0"/>
              <a:t>Start container instances</a:t>
            </a:r>
          </a:p>
        </p:txBody>
      </p:sp>
      <p:sp>
        <p:nvSpPr>
          <p:cNvPr id="4" name="Slide Number Placeholder 3"/>
          <p:cNvSpPr>
            <a:spLocks noGrp="1"/>
          </p:cNvSpPr>
          <p:nvPr>
            <p:ph type="sldNum" sz="quarter" idx="10"/>
          </p:nvPr>
        </p:nvSpPr>
        <p:spPr/>
        <p:txBody>
          <a:bodyPr/>
          <a:lstStyle/>
          <a:p>
            <a:fld id="{27F7A45B-6EF4-48D1-BAD3-C67D3F7B37C9}" type="slidenum">
              <a:rPr lang="en-GB" smtClean="0"/>
              <a:t>15</a:t>
            </a:fld>
            <a:endParaRPr lang="en-GB" dirty="0"/>
          </a:p>
        </p:txBody>
      </p:sp>
    </p:spTree>
    <p:extLst>
      <p:ext uri="{BB962C8B-B14F-4D97-AF65-F5344CB8AC3E}">
        <p14:creationId xmlns:p14="http://schemas.microsoft.com/office/powerpoint/2010/main" val="336983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Build cache</a:t>
            </a:r>
          </a:p>
          <a:p>
            <a:pPr marL="228600" indent="-228600">
              <a:buFont typeface="+mj-lt"/>
              <a:buAutoNum type="arabicPeriod"/>
            </a:pPr>
            <a:r>
              <a:rPr lang="en-GB" sz="1200" b="0" i="0" kern="1200" dirty="0">
                <a:solidFill>
                  <a:schemeClr val="tx1"/>
                </a:solidFill>
                <a:effectLst/>
                <a:latin typeface="Arial" pitchFamily="34" charset="0"/>
                <a:ea typeface="Arial" pitchFamily="34" charset="0"/>
                <a:cs typeface="Arial" pitchFamily="34" charset="0"/>
              </a:rPr>
              <a:t>Starting with a base image that is already in the cache, the next instruction is compared against all child images derived from that base image to see if one of them was built using the exact same instruction. If not, the cache is invalidated.</a:t>
            </a:r>
          </a:p>
          <a:p>
            <a:pPr marL="228600" indent="-228600">
              <a:buFont typeface="+mj-lt"/>
              <a:buAutoNum type="arabicPeriod"/>
            </a:pPr>
            <a:r>
              <a:rPr lang="en-GB" sz="1200" b="0" i="0" kern="1200" dirty="0">
                <a:solidFill>
                  <a:schemeClr val="tx1"/>
                </a:solidFill>
                <a:effectLst/>
                <a:latin typeface="Arial" pitchFamily="34" charset="0"/>
                <a:ea typeface="Arial" pitchFamily="34" charset="0"/>
                <a:cs typeface="Arial" pitchFamily="34" charset="0"/>
              </a:rPr>
              <a:t>In most cases simply comparing the instruction in the </a:t>
            </a:r>
            <a:r>
              <a:rPr lang="en-GB" sz="1200" b="0" i="0" kern="1200" dirty="0" err="1">
                <a:solidFill>
                  <a:schemeClr val="tx1"/>
                </a:solidFill>
                <a:effectLst/>
                <a:latin typeface="Arial" pitchFamily="34" charset="0"/>
                <a:ea typeface="Arial" pitchFamily="34" charset="0"/>
                <a:cs typeface="Arial" pitchFamily="34" charset="0"/>
              </a:rPr>
              <a:t>Dockerfile</a:t>
            </a:r>
            <a:r>
              <a:rPr lang="en-GB" sz="1200" b="0" i="0" kern="1200" dirty="0">
                <a:solidFill>
                  <a:schemeClr val="tx1"/>
                </a:solidFill>
                <a:effectLst/>
                <a:latin typeface="Arial" pitchFamily="34" charset="0"/>
                <a:ea typeface="Arial" pitchFamily="34" charset="0"/>
                <a:cs typeface="Arial" pitchFamily="34" charset="0"/>
              </a:rPr>
              <a:t> with one of the child images is sufficient. However, certain instructions require a little more examination and explanation.</a:t>
            </a:r>
          </a:p>
          <a:p>
            <a:pPr marL="228600" indent="-228600">
              <a:buFont typeface="+mj-lt"/>
              <a:buAutoNum type="arabicPeriod"/>
            </a:pPr>
            <a:r>
              <a:rPr lang="en-GB" sz="1200" b="0" i="0" kern="1200" dirty="0">
                <a:solidFill>
                  <a:schemeClr val="tx1"/>
                </a:solidFill>
                <a:effectLst/>
                <a:latin typeface="Arial" pitchFamily="34" charset="0"/>
                <a:ea typeface="Arial" pitchFamily="34" charset="0"/>
                <a:cs typeface="Arial" pitchFamily="34" charset="0"/>
              </a:rPr>
              <a:t>In the case of the ADD and COPY instructions, the contents of the file(s) being put into the image are examined. Specifically, a checksum is done of the file(s) and then that checksum is used during the cache lookup. If anything has changed in the file(s), including its metadata, then the cache is invalidated.</a:t>
            </a:r>
          </a:p>
          <a:p>
            <a:pPr marL="228600" indent="-228600">
              <a:buFont typeface="+mj-lt"/>
              <a:buAutoNum type="arabicPeriod"/>
            </a:pPr>
            <a:r>
              <a:rPr lang="en-GB" sz="1200" b="0" i="0" kern="1200" dirty="0">
                <a:solidFill>
                  <a:schemeClr val="tx1"/>
                </a:solidFill>
                <a:effectLst/>
                <a:latin typeface="Arial" pitchFamily="34" charset="0"/>
                <a:ea typeface="Arial" pitchFamily="34" charset="0"/>
                <a:cs typeface="Arial" pitchFamily="34" charset="0"/>
              </a:rPr>
              <a:t>Aside from the ADD and COPY commands cache checking will not look at the files in the container to determine a cache match. For example, when processing a RUN apt-get -y update command the files updated in the container will not be examined to determine if a cache hit exists. In that case just the command string itself will be used to find a match.</a:t>
            </a:r>
          </a:p>
        </p:txBody>
      </p:sp>
      <p:sp>
        <p:nvSpPr>
          <p:cNvPr id="4" name="Slide Number Placeholder 3"/>
          <p:cNvSpPr>
            <a:spLocks noGrp="1"/>
          </p:cNvSpPr>
          <p:nvPr>
            <p:ph type="sldNum" sz="quarter" idx="10"/>
          </p:nvPr>
        </p:nvSpPr>
        <p:spPr/>
        <p:txBody>
          <a:bodyPr/>
          <a:lstStyle/>
          <a:p>
            <a:fld id="{27F7A45B-6EF4-48D1-BAD3-C67D3F7B37C9}" type="slidenum">
              <a:rPr lang="en-GB" smtClean="0"/>
              <a:t>17</a:t>
            </a:fld>
            <a:endParaRPr lang="en-GB" dirty="0"/>
          </a:p>
        </p:txBody>
      </p:sp>
    </p:spTree>
    <p:extLst>
      <p:ext uri="{BB962C8B-B14F-4D97-AF65-F5344CB8AC3E}">
        <p14:creationId xmlns:p14="http://schemas.microsoft.com/office/powerpoint/2010/main" val="281444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18</a:t>
            </a:fld>
            <a:endParaRPr lang="en-GB" dirty="0"/>
          </a:p>
        </p:txBody>
      </p:sp>
    </p:spTree>
    <p:extLst>
      <p:ext uri="{BB962C8B-B14F-4D97-AF65-F5344CB8AC3E}">
        <p14:creationId xmlns:p14="http://schemas.microsoft.com/office/powerpoint/2010/main" val="2814445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how ADOP</a:t>
            </a:r>
            <a:r>
              <a:rPr lang="en-GB" baseline="0" dirty="0"/>
              <a:t> has evolved as we embrace Docker as a technology to provision and configure our environment</a:t>
            </a:r>
            <a:endParaRPr lang="en-GB" dirty="0"/>
          </a:p>
        </p:txBody>
      </p:sp>
    </p:spTree>
    <p:extLst>
      <p:ext uri="{BB962C8B-B14F-4D97-AF65-F5344CB8AC3E}">
        <p14:creationId xmlns:p14="http://schemas.microsoft.com/office/powerpoint/2010/main" val="385740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F2ED06-1EB2-4F57-813D-F799CD73FD4A}" type="slidenum">
              <a:rPr lang="en-GB" smtClean="0"/>
              <a:pPr/>
              <a:t>25</a:t>
            </a:fld>
            <a:endParaRPr lang="en-GB" dirty="0"/>
          </a:p>
        </p:txBody>
      </p:sp>
    </p:spTree>
    <p:extLst>
      <p:ext uri="{BB962C8B-B14F-4D97-AF65-F5344CB8AC3E}">
        <p14:creationId xmlns:p14="http://schemas.microsoft.com/office/powerpoint/2010/main" val="3226241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F2ED06-1EB2-4F57-813D-F799CD73FD4A}" type="slidenum">
              <a:rPr lang="en-GB" smtClean="0"/>
              <a:pPr/>
              <a:t>26</a:t>
            </a:fld>
            <a:endParaRPr lang="en-GB" dirty="0"/>
          </a:p>
        </p:txBody>
      </p:sp>
    </p:spTree>
    <p:extLst>
      <p:ext uri="{BB962C8B-B14F-4D97-AF65-F5344CB8AC3E}">
        <p14:creationId xmlns:p14="http://schemas.microsoft.com/office/powerpoint/2010/main" val="4109047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F2ED06-1EB2-4F57-813D-F799CD73FD4A}" type="slidenum">
              <a:rPr lang="en-GB" smtClean="0"/>
              <a:pPr/>
              <a:t>27</a:t>
            </a:fld>
            <a:endParaRPr lang="en-GB" dirty="0"/>
          </a:p>
        </p:txBody>
      </p:sp>
    </p:spTree>
    <p:extLst>
      <p:ext uri="{BB962C8B-B14F-4D97-AF65-F5344CB8AC3E}">
        <p14:creationId xmlns:p14="http://schemas.microsoft.com/office/powerpoint/2010/main" val="2114791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a:t>It</a:t>
            </a:r>
            <a:r>
              <a:rPr lang="en-GB" baseline="0" dirty="0"/>
              <a:t> can feel a bit overwhelming when you are working with Docker.  </a:t>
            </a:r>
          </a:p>
          <a:p>
            <a:r>
              <a:rPr lang="en-GB" baseline="0" dirty="0"/>
              <a:t>This slide describes all the pieces of software when you run Docker locally.</a:t>
            </a:r>
          </a:p>
          <a:p>
            <a:r>
              <a:rPr lang="en-GB" baseline="0" dirty="0"/>
              <a:t>See if it helps people visualise this.</a:t>
            </a:r>
            <a:endParaRPr lang="en-GB" dirty="0"/>
          </a:p>
        </p:txBody>
      </p:sp>
      <p:sp>
        <p:nvSpPr>
          <p:cNvPr id="4" name="Slide Number Placeholder 3"/>
          <p:cNvSpPr>
            <a:spLocks noGrp="1"/>
          </p:cNvSpPr>
          <p:nvPr>
            <p:ph type="sldNum" sz="quarter" idx="10"/>
          </p:nvPr>
        </p:nvSpPr>
        <p:spPr/>
        <p:txBody>
          <a:bodyPr/>
          <a:lstStyle/>
          <a:p>
            <a:fld id="{47F2ED06-1EB2-4F57-813D-F799CD73FD4A}" type="slidenum">
              <a:rPr lang="en-GB" smtClean="0"/>
              <a:pPr/>
              <a:t>28</a:t>
            </a:fld>
            <a:endParaRPr lang="en-GB" dirty="0"/>
          </a:p>
        </p:txBody>
      </p:sp>
    </p:spTree>
    <p:extLst>
      <p:ext uri="{BB962C8B-B14F-4D97-AF65-F5344CB8AC3E}">
        <p14:creationId xmlns:p14="http://schemas.microsoft.com/office/powerpoint/2010/main" val="59543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suggestions:</a:t>
            </a:r>
          </a:p>
          <a:p>
            <a:r>
              <a:rPr lang="en-GB" baseline="0" dirty="0"/>
              <a:t>Could things really be in the developer domain? – debate.  Overall – hope so.  We can manage container PaaS’</a:t>
            </a:r>
          </a:p>
        </p:txBody>
      </p:sp>
    </p:spTree>
    <p:extLst>
      <p:ext uri="{BB962C8B-B14F-4D97-AF65-F5344CB8AC3E}">
        <p14:creationId xmlns:p14="http://schemas.microsoft.com/office/powerpoint/2010/main" val="3872757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a:t>
            </a:fld>
            <a:endParaRPr lang="en-GB" dirty="0"/>
          </a:p>
        </p:txBody>
      </p:sp>
    </p:spTree>
    <p:extLst>
      <p:ext uri="{BB962C8B-B14F-4D97-AF65-F5344CB8AC3E}">
        <p14:creationId xmlns:p14="http://schemas.microsoft.com/office/powerpoint/2010/main" val="3856601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CloudFormation template we</a:t>
            </a:r>
            <a:r>
              <a:rPr lang="en-GB" baseline="0" dirty="0"/>
              <a:t> will create environments and infrastructure required for this training.</a:t>
            </a:r>
          </a:p>
          <a:p>
            <a:r>
              <a:rPr lang="en-GB" baseline="0" dirty="0"/>
              <a:t>For day 1, we will create a VPC  on AWS and then, we will create </a:t>
            </a:r>
            <a:r>
              <a:rPr lang="en-GB" b="1" baseline="0" dirty="0"/>
              <a:t>a single </a:t>
            </a:r>
            <a:r>
              <a:rPr lang="en-GB" baseline="0" dirty="0"/>
              <a:t>EC2 instance and other related infrastructures.</a:t>
            </a:r>
          </a:p>
          <a:p>
            <a:pPr marL="0" indent="0">
              <a:buFont typeface="Arial" panose="020B0604020202020204" pitchFamily="34" charset="0"/>
              <a:buNone/>
            </a:pPr>
            <a:endParaRPr lang="en-GB" baseline="0" dirty="0"/>
          </a:p>
          <a:p>
            <a:pPr marL="228600" indent="-228600">
              <a:buFont typeface="+mj-lt"/>
              <a:buAutoNum type="arabicPeriod"/>
            </a:pPr>
            <a:r>
              <a:rPr lang="en-GB" baseline="0" dirty="0"/>
              <a:t>VPC is </a:t>
            </a:r>
            <a:r>
              <a:rPr lang="en-GB" sz="1200" b="0" i="0" kern="1200" dirty="0">
                <a:solidFill>
                  <a:schemeClr val="tx1"/>
                </a:solidFill>
                <a:effectLst/>
                <a:ea typeface="+mn-ea"/>
                <a:cs typeface="+mn-cs"/>
              </a:rPr>
              <a:t>Amazon Virtual Private Cloud,</a:t>
            </a:r>
            <a:r>
              <a:rPr lang="en-GB" sz="1200" b="0" i="0" kern="1200" baseline="0" dirty="0">
                <a:solidFill>
                  <a:schemeClr val="tx1"/>
                </a:solidFill>
                <a:effectLst/>
                <a:ea typeface="+mn-ea"/>
                <a:cs typeface="+mn-cs"/>
              </a:rPr>
              <a:t> it </a:t>
            </a:r>
            <a:r>
              <a:rPr lang="en-GB" sz="1200" b="0" i="0" kern="1200" dirty="0">
                <a:solidFill>
                  <a:schemeClr val="tx1"/>
                </a:solidFill>
                <a:effectLst/>
                <a:ea typeface="+mn-ea"/>
                <a:cs typeface="+mn-cs"/>
              </a:rPr>
              <a:t>provisions a logically isolated section of </a:t>
            </a:r>
            <a:r>
              <a:rPr lang="en-GB" sz="1200" b="0" i="0" u="none" strike="noStrike" kern="1200" dirty="0">
                <a:solidFill>
                  <a:schemeClr val="tx1"/>
                </a:solidFill>
                <a:effectLst/>
                <a:ea typeface="+mn-ea"/>
                <a:cs typeface="+mn-cs"/>
                <a:hlinkClick r:id="rId3" tooltip="Amazon Web Services"/>
              </a:rPr>
              <a:t>Amazon Web Services</a:t>
            </a:r>
            <a:r>
              <a:rPr lang="en-GB" sz="1200" b="0" i="0" kern="1200" dirty="0">
                <a:solidFill>
                  <a:schemeClr val="tx1"/>
                </a:solidFill>
                <a:effectLst/>
                <a:ea typeface="+mn-ea"/>
                <a:cs typeface="+mn-cs"/>
              </a:rPr>
              <a:t> (AWS) Cloud.</a:t>
            </a:r>
          </a:p>
          <a:p>
            <a:pPr marL="228600" indent="-228600">
              <a:buFont typeface="+mj-lt"/>
              <a:buAutoNum type="arabicPeriod"/>
            </a:pPr>
            <a:r>
              <a:rPr lang="en-GB" dirty="0"/>
              <a:t>Security Groups allow</a:t>
            </a:r>
            <a:r>
              <a:rPr lang="en-GB" baseline="0" dirty="0"/>
              <a:t> us to control incoming and outgoing connections form the instances.</a:t>
            </a:r>
            <a:endParaRPr lang="en-GB" dirty="0"/>
          </a:p>
          <a:p>
            <a:endParaRPr lang="en-GB" baseline="0" dirty="0"/>
          </a:p>
          <a:p>
            <a:r>
              <a:rPr lang="en-GB" baseline="0" dirty="0"/>
              <a:t>Read through step by step and describe.  Very important people can visualise what they are about to do.</a:t>
            </a:r>
          </a:p>
        </p:txBody>
      </p:sp>
      <p:sp>
        <p:nvSpPr>
          <p:cNvPr id="4" name="Slide Number Placeholder 3"/>
          <p:cNvSpPr>
            <a:spLocks noGrp="1"/>
          </p:cNvSpPr>
          <p:nvPr>
            <p:ph type="sldNum" sz="quarter" idx="10"/>
          </p:nvPr>
        </p:nvSpPr>
        <p:spPr/>
        <p:txBody>
          <a:bodyPr/>
          <a:lstStyle/>
          <a:p>
            <a:fld id="{27F7A45B-6EF4-48D1-BAD3-C67D3F7B37C9}" type="slidenum">
              <a:rPr lang="en-GB" smtClean="0"/>
              <a:t>31</a:t>
            </a:fld>
            <a:endParaRPr lang="en-GB" dirty="0"/>
          </a:p>
        </p:txBody>
      </p:sp>
    </p:spTree>
    <p:extLst>
      <p:ext uri="{BB962C8B-B14F-4D97-AF65-F5344CB8AC3E}">
        <p14:creationId xmlns:p14="http://schemas.microsoft.com/office/powerpoint/2010/main" val="2177112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757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Make the</a:t>
            </a:r>
            <a:r>
              <a:rPr lang="en-GB" b="0" baseline="0" dirty="0"/>
              <a:t> points on the slide</a:t>
            </a:r>
            <a:endParaRPr lang="en-GB" b="0" dirty="0"/>
          </a:p>
        </p:txBody>
      </p:sp>
      <p:sp>
        <p:nvSpPr>
          <p:cNvPr id="4" name="Slide Number Placeholder 3"/>
          <p:cNvSpPr>
            <a:spLocks noGrp="1"/>
          </p:cNvSpPr>
          <p:nvPr>
            <p:ph type="sldNum" sz="quarter" idx="10"/>
          </p:nvPr>
        </p:nvSpPr>
        <p:spPr/>
        <p:txBody>
          <a:bodyPr/>
          <a:lstStyle/>
          <a:p>
            <a:fld id="{27F7A45B-6EF4-48D1-BAD3-C67D3F7B37C9}" type="slidenum">
              <a:rPr lang="en-GB" smtClean="0"/>
              <a:t>4</a:t>
            </a:fld>
            <a:endParaRPr lang="en-GB" dirty="0"/>
          </a:p>
        </p:txBody>
      </p:sp>
    </p:spTree>
    <p:extLst>
      <p:ext uri="{BB962C8B-B14F-4D97-AF65-F5344CB8AC3E}">
        <p14:creationId xmlns:p14="http://schemas.microsoft.com/office/powerpoint/2010/main" val="311652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37"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Notes:</a:t>
            </a:r>
          </a:p>
          <a:p>
            <a:pPr marL="357187" lvl="1" indent="-171450">
              <a:buFont typeface="Arial" panose="020B0604020202020204" pitchFamily="34" charset="0"/>
              <a:buChar char="•"/>
            </a:pPr>
            <a:r>
              <a:rPr lang="en-GB" dirty="0"/>
              <a:t>In an operating system–level virtualization method, kernel of an OS allows running of multiple isolated user space instances on a single host. Such isolated instances are called containers. </a:t>
            </a:r>
          </a:p>
          <a:p>
            <a:pPr marL="357187" lvl="1" indent="-171450">
              <a:buFont typeface="Arial" panose="020B0604020202020204" pitchFamily="34" charset="0"/>
              <a:buChar char="•"/>
            </a:pPr>
            <a:r>
              <a:rPr lang="en-GB" dirty="0"/>
              <a:t>In other words a container is a self contained execution environment that shares the kernel of the host system and is isolated from other containers in the system.</a:t>
            </a:r>
          </a:p>
          <a:p>
            <a:pPr marL="357187" lvl="1" indent="-171450">
              <a:buFont typeface="Arial" panose="020B0604020202020204" pitchFamily="34" charset="0"/>
              <a:buChar char="•"/>
            </a:pPr>
            <a:endParaRPr lang="en-GB" dirty="0"/>
          </a:p>
          <a:p>
            <a:pPr marL="357187" lvl="1"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9</a:t>
            </a:fld>
            <a:endParaRPr lang="en-GB" dirty="0"/>
          </a:p>
        </p:txBody>
      </p:sp>
    </p:spTree>
    <p:extLst>
      <p:ext uri="{BB962C8B-B14F-4D97-AF65-F5344CB8AC3E}">
        <p14:creationId xmlns:p14="http://schemas.microsoft.com/office/powerpoint/2010/main" val="82769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F2ED06-1EB2-4F57-813D-F799CD73FD4A}" type="slidenum">
              <a:rPr lang="en-GB" smtClean="0"/>
              <a:pPr/>
              <a:t>10</a:t>
            </a:fld>
            <a:endParaRPr lang="en-GB" dirty="0"/>
          </a:p>
        </p:txBody>
      </p:sp>
    </p:spTree>
    <p:extLst>
      <p:ext uri="{BB962C8B-B14F-4D97-AF65-F5344CB8AC3E}">
        <p14:creationId xmlns:p14="http://schemas.microsoft.com/office/powerpoint/2010/main" val="183536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 typeface="Arial" panose="020B0604020202020204" pitchFamily="34" charset="0"/>
              <a:buChar char="•"/>
            </a:pPr>
            <a:r>
              <a:rPr lang="en-GB" sz="1200" b="0" i="0" kern="1200" dirty="0">
                <a:solidFill>
                  <a:schemeClr val="tx1"/>
                </a:solidFill>
                <a:effectLst/>
                <a:ea typeface="+mn-ea"/>
                <a:cs typeface="+mn-cs"/>
              </a:rPr>
              <a:t>Why is a hypervisor</a:t>
            </a:r>
            <a:r>
              <a:rPr lang="en-GB" sz="1200" b="0" i="0" kern="1200" baseline="0" dirty="0">
                <a:solidFill>
                  <a:schemeClr val="tx1"/>
                </a:solidFill>
                <a:effectLst/>
                <a:ea typeface="+mn-ea"/>
                <a:cs typeface="+mn-cs"/>
              </a:rPr>
              <a:t> called a hypervisor?   - Because operating systems used to be called Supervisors and a Hypervisor manages multiple operating systems i.e. supervisors</a:t>
            </a:r>
            <a:endParaRPr lang="en-GB" sz="1200" b="0" i="0" kern="1200" dirty="0">
              <a:solidFill>
                <a:schemeClr val="tx1"/>
              </a:solidFill>
              <a:effectLst/>
              <a:ea typeface="+mn-ea"/>
              <a:cs typeface="+mn-cs"/>
            </a:endParaRPr>
          </a:p>
          <a:p>
            <a:pPr marL="171450" indent="-171450">
              <a:buFont typeface="Arial" panose="020B0604020202020204" pitchFamily="34" charset="0"/>
              <a:buChar char="•"/>
            </a:pPr>
            <a:r>
              <a:rPr lang="en-GB" sz="1200" b="0" i="0" kern="1200" dirty="0">
                <a:solidFill>
                  <a:schemeClr val="tx1"/>
                </a:solidFill>
                <a:effectLst/>
                <a:ea typeface="+mn-ea"/>
                <a:cs typeface="+mn-cs"/>
              </a:rPr>
              <a:t>Virtualization</a:t>
            </a:r>
            <a:r>
              <a:rPr lang="en-GB" sz="1200" b="0" i="0" kern="1200" baseline="0" dirty="0">
                <a:solidFill>
                  <a:schemeClr val="tx1"/>
                </a:solidFill>
                <a:effectLst/>
                <a:ea typeface="+mn-ea"/>
                <a:cs typeface="+mn-cs"/>
              </a:rPr>
              <a:t> </a:t>
            </a:r>
            <a:r>
              <a:rPr lang="en-GB" sz="1200" b="0" i="0" kern="1200" dirty="0">
                <a:solidFill>
                  <a:schemeClr val="tx1"/>
                </a:solidFill>
                <a:effectLst/>
                <a:ea typeface="+mn-ea"/>
                <a:cs typeface="+mn-cs"/>
              </a:rPr>
              <a:t>refers to the act of creating a virtual computer hardware platform, operating system (OS), storage device, or computer network resources.</a:t>
            </a:r>
          </a:p>
          <a:p>
            <a:pPr marL="171450" indent="-171450">
              <a:buFont typeface="Arial" panose="020B0604020202020204" pitchFamily="34" charset="0"/>
              <a:buChar char="•"/>
            </a:pPr>
            <a:r>
              <a:rPr lang="en-GB" sz="1200" b="0" i="0" kern="1200" dirty="0">
                <a:solidFill>
                  <a:schemeClr val="tx1"/>
                </a:solidFill>
                <a:effectLst/>
                <a:ea typeface="+mn-ea"/>
                <a:cs typeface="+mn-cs"/>
              </a:rPr>
              <a:t>Types of Virtualization</a:t>
            </a:r>
            <a:r>
              <a:rPr lang="en-GB" sz="1200" b="0" i="0" kern="1200" baseline="0" dirty="0">
                <a:solidFill>
                  <a:schemeClr val="tx1"/>
                </a:solidFill>
                <a:effectLst/>
                <a:ea typeface="+mn-ea"/>
                <a:cs typeface="+mn-cs"/>
              </a:rPr>
              <a:t>:</a:t>
            </a:r>
          </a:p>
          <a:p>
            <a:pPr marL="628650" lvl="1" indent="-171450">
              <a:buFont typeface="Arial" panose="020B0604020202020204" pitchFamily="34" charset="0"/>
              <a:buChar char="•"/>
            </a:pPr>
            <a:r>
              <a:rPr lang="en-GB" sz="1200" b="0" i="0" kern="1200" baseline="0" dirty="0">
                <a:solidFill>
                  <a:schemeClr val="tx1"/>
                </a:solidFill>
                <a:effectLst/>
                <a:ea typeface="+mn-ea"/>
                <a:cs typeface="+mn-cs"/>
              </a:rPr>
              <a:t>Full Virtualization -- </a:t>
            </a:r>
            <a:r>
              <a:rPr lang="en-GB" sz="1200" b="0" i="0" kern="1200" dirty="0">
                <a:solidFill>
                  <a:schemeClr val="tx1"/>
                </a:solidFill>
                <a:effectLst/>
                <a:ea typeface="+mn-ea"/>
                <a:cs typeface="+mn-cs"/>
              </a:rPr>
              <a:t>Almost complete simulation</a:t>
            </a:r>
            <a:endParaRPr lang="en-GB" sz="1200" b="0" i="0" kern="1200" baseline="0" dirty="0">
              <a:solidFill>
                <a:schemeClr val="tx1"/>
              </a:solidFill>
              <a:effectLst/>
              <a:ea typeface="+mn-ea"/>
              <a:cs typeface="+mn-cs"/>
            </a:endParaRPr>
          </a:p>
          <a:p>
            <a:pPr marL="628650" lvl="1" indent="-171450">
              <a:buFont typeface="Arial" panose="020B0604020202020204" pitchFamily="34" charset="0"/>
              <a:buChar char="•"/>
            </a:pPr>
            <a:r>
              <a:rPr lang="en-GB" sz="1200" b="0" i="0" kern="1200" baseline="0" dirty="0">
                <a:solidFill>
                  <a:schemeClr val="tx1"/>
                </a:solidFill>
                <a:effectLst/>
                <a:ea typeface="+mn-ea"/>
                <a:cs typeface="+mn-cs"/>
              </a:rPr>
              <a:t>Partial Virtualization -- </a:t>
            </a:r>
            <a:r>
              <a:rPr lang="en-GB" sz="1200" b="0" i="0" kern="1200" dirty="0">
                <a:solidFill>
                  <a:schemeClr val="tx1"/>
                </a:solidFill>
                <a:effectLst/>
                <a:ea typeface="+mn-ea"/>
                <a:cs typeface="+mn-cs"/>
              </a:rPr>
              <a:t>Some but not all of the target environment is simulated</a:t>
            </a:r>
            <a:endParaRPr lang="en-GB" sz="1200" b="0" i="0" kern="1200" baseline="0" dirty="0">
              <a:solidFill>
                <a:schemeClr val="tx1"/>
              </a:solidFill>
              <a:effectLst/>
              <a:ea typeface="+mn-ea"/>
              <a:cs typeface="+mn-cs"/>
            </a:endParaRPr>
          </a:p>
          <a:p>
            <a:pPr marL="628650" lvl="1" indent="-171450">
              <a:buFont typeface="Arial" panose="020B0604020202020204" pitchFamily="34" charset="0"/>
              <a:buChar char="•"/>
            </a:pPr>
            <a:r>
              <a:rPr lang="en-GB" sz="1200" b="0" i="0" kern="1200" baseline="0" dirty="0">
                <a:solidFill>
                  <a:schemeClr val="tx1"/>
                </a:solidFill>
                <a:effectLst/>
                <a:ea typeface="+mn-ea"/>
                <a:cs typeface="+mn-cs"/>
              </a:rPr>
              <a:t>Paravirtualization -- </a:t>
            </a:r>
            <a:r>
              <a:rPr lang="en-GB" sz="1200" b="0" i="0" kern="1200" dirty="0">
                <a:solidFill>
                  <a:schemeClr val="tx1"/>
                </a:solidFill>
                <a:effectLst/>
                <a:ea typeface="+mn-ea"/>
                <a:cs typeface="+mn-cs"/>
              </a:rPr>
              <a:t>A hardware environment is not simulated; however, the guest programs are executed in their own isolated domains</a:t>
            </a:r>
          </a:p>
          <a:p>
            <a:pPr marL="171450" lvl="0" indent="-171450">
              <a:buFont typeface="Arial" panose="020B0604020202020204" pitchFamily="34" charset="0"/>
              <a:buChar char="•"/>
            </a:pPr>
            <a:r>
              <a:rPr lang="en-GB" sz="1200" b="0" i="0" kern="1200" dirty="0">
                <a:solidFill>
                  <a:schemeClr val="tx1"/>
                </a:solidFill>
                <a:effectLst/>
                <a:ea typeface="+mn-ea"/>
                <a:cs typeface="+mn-cs"/>
              </a:rPr>
              <a:t>Each virtualized application includes not only the application - which may be only 10s of MB - and the necessary binaries and libraries, but also an entire guest operating system - which may weigh 10s of GB.</a:t>
            </a:r>
          </a:p>
          <a:p>
            <a:pPr marL="171450" indent="-171450">
              <a:buFont typeface="Arial" panose="020B0604020202020204" pitchFamily="34" charset="0"/>
              <a:buChar char="•"/>
            </a:pPr>
            <a:r>
              <a:rPr lang="en-GB" sz="1200" b="0" i="0" kern="1200" dirty="0">
                <a:solidFill>
                  <a:schemeClr val="tx1"/>
                </a:solidFill>
                <a:effectLst/>
                <a:ea typeface="+mn-ea"/>
                <a:cs typeface="+mn-cs"/>
              </a:rPr>
              <a:t>The Docker Engine container comprises just the application and its dependencies. It runs as an isolated process in userspace on the host operating system, sharing the kernel with other containers. Thus, it enjoys the resource isolation and allocation benefits of VMs but is much more portable and efficient.</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11</a:t>
            </a:fld>
            <a:endParaRPr lang="en-GB" dirty="0"/>
          </a:p>
        </p:txBody>
      </p:sp>
    </p:spTree>
    <p:extLst>
      <p:ext uri="{BB962C8B-B14F-4D97-AF65-F5344CB8AC3E}">
        <p14:creationId xmlns:p14="http://schemas.microsoft.com/office/powerpoint/2010/main" val="2873315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dirty="0"/>
              <a:t>Draw</a:t>
            </a:r>
            <a:r>
              <a:rPr lang="en-GB" baseline="0" dirty="0"/>
              <a:t> the comparisons with Chef</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12</a:t>
            </a:fld>
            <a:endParaRPr lang="en-GB" dirty="0"/>
          </a:p>
        </p:txBody>
      </p:sp>
    </p:spTree>
    <p:extLst>
      <p:ext uri="{BB962C8B-B14F-4D97-AF65-F5344CB8AC3E}">
        <p14:creationId xmlns:p14="http://schemas.microsoft.com/office/powerpoint/2010/main" val="303311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dirty="0"/>
              <a:t>Mention</a:t>
            </a:r>
            <a:r>
              <a:rPr lang="en-GB" baseline="0" dirty="0"/>
              <a:t> there are Platform Applications appearing to manage you containers</a:t>
            </a:r>
          </a:p>
          <a:p>
            <a:pPr marL="0" lvl="0" indent="0">
              <a:buFont typeface="+mj-lt"/>
              <a:buNone/>
            </a:pPr>
            <a:endParaRPr lang="en-GB" baseline="0" dirty="0"/>
          </a:p>
          <a:p>
            <a:pPr marL="0" lvl="0" indent="0">
              <a:buFont typeface="+mj-lt"/>
              <a:buNone/>
            </a:pPr>
            <a:r>
              <a:rPr lang="en-GB" baseline="0" dirty="0"/>
              <a:t>And that this area is exploding with new things all the time</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13</a:t>
            </a:fld>
            <a:endParaRPr lang="en-GB" dirty="0"/>
          </a:p>
        </p:txBody>
      </p:sp>
    </p:spTree>
    <p:extLst>
      <p:ext uri="{BB962C8B-B14F-4D97-AF65-F5344CB8AC3E}">
        <p14:creationId xmlns:p14="http://schemas.microsoft.com/office/powerpoint/2010/main" val="303311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37" lvl="1" indent="0">
              <a:buFont typeface="Arial" panose="020B0604020202020204" pitchFamily="34" charset="0"/>
              <a:buNone/>
            </a:pPr>
            <a:r>
              <a:rPr lang="en-GB" b="1" dirty="0"/>
              <a:t>Notes:</a:t>
            </a:r>
          </a:p>
          <a:p>
            <a:pPr marL="357187" lvl="1" indent="-171450">
              <a:buFont typeface="Arial" panose="020B0604020202020204" pitchFamily="34" charset="0"/>
              <a:buChar char="•"/>
            </a:pPr>
            <a:r>
              <a:rPr lang="en-GB" dirty="0"/>
              <a:t>Docker is an open source container platform to build, ship, and run distributed applications. Docker consists of Docker Engine, a lightweight runtime and a packaging tool.</a:t>
            </a:r>
          </a:p>
          <a:p>
            <a:pPr marL="357187" lvl="1" indent="-171450">
              <a:buFont typeface="Arial" panose="020B0604020202020204" pitchFamily="34" charset="0"/>
              <a:buChar char="•"/>
            </a:pPr>
            <a:r>
              <a:rPr lang="en-GB" dirty="0"/>
              <a:t>Docker enables apps to be quickly assembled from components and eliminates the friction between development, QA, and production environments.</a:t>
            </a:r>
          </a:p>
          <a:p>
            <a:pPr marL="357187" lvl="1" indent="-171450">
              <a:buFont typeface="Arial" panose="020B0604020202020204" pitchFamily="34" charset="0"/>
              <a:buChar char="•"/>
            </a:pPr>
            <a:r>
              <a:rPr lang="en-GB" sz="1200" dirty="0"/>
              <a:t>“Dockerized” apps are completely portable and can run anywhere - colleagues’ OS X and Windows laptops, QA servers running Ubuntu in the cloud, and production data center VMs running Red Hat.</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14</a:t>
            </a:fld>
            <a:endParaRPr lang="en-GB" dirty="0"/>
          </a:p>
        </p:txBody>
      </p:sp>
    </p:spTree>
    <p:extLst>
      <p:ext uri="{BB962C8B-B14F-4D97-AF65-F5344CB8AC3E}">
        <p14:creationId xmlns:p14="http://schemas.microsoft.com/office/powerpoint/2010/main" val="3369835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
    <p:spTree>
      <p:nvGrpSpPr>
        <p:cNvPr id="1" name=""/>
        <p:cNvGrpSpPr/>
        <p:nvPr/>
      </p:nvGrpSpPr>
      <p:grpSpPr>
        <a:xfrm>
          <a:off x="0" y="0"/>
          <a:ext cx="0" cy="0"/>
          <a:chOff x="0" y="0"/>
          <a:chExt cx="0" cy="0"/>
        </a:xfrm>
      </p:grpSpPr>
      <p:pic>
        <p:nvPicPr>
          <p:cNvPr id="84" name="Picture 8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2" name="Title 1"/>
          <p:cNvSpPr>
            <a:spLocks noGrp="1"/>
          </p:cNvSpPr>
          <p:nvPr userDrawn="1">
            <p:ph type="ctrTitle" hasCustomPrompt="1"/>
          </p:nvPr>
        </p:nvSpPr>
        <p:spPr>
          <a:xfrm>
            <a:off x="455614" y="1434245"/>
            <a:ext cx="4010024" cy="996950"/>
          </a:xfrm>
          <a:prstGeom prst="rect">
            <a:avLst/>
          </a:prstGeom>
        </p:spPr>
        <p:txBody>
          <a:bodyPr lIns="0" tIns="0" anchor="b" anchorCtr="0">
            <a:noAutofit/>
          </a:bodyPr>
          <a:lstStyle>
            <a:lvl1pPr algn="l">
              <a:lnSpc>
                <a:spcPct val="90000"/>
              </a:lnSpc>
              <a:defRPr sz="3200" b="0" spc="0" baseline="0">
                <a:solidFill>
                  <a:schemeClr val="accent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userDrawn="1">
            <p:ph type="body" sz="quarter" idx="10"/>
          </p:nvPr>
        </p:nvSpPr>
        <p:spPr>
          <a:xfrm>
            <a:off x="455613" y="2504971"/>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 styles</a:t>
            </a:r>
          </a:p>
        </p:txBody>
      </p:sp>
      <p:grpSp>
        <p:nvGrpSpPr>
          <p:cNvPr id="28" name="Group 27"/>
          <p:cNvGrpSpPr/>
          <p:nvPr userDrawn="1"/>
        </p:nvGrpSpPr>
        <p:grpSpPr>
          <a:xfrm>
            <a:off x="5663206" y="1469805"/>
            <a:ext cx="3074394" cy="2061722"/>
            <a:chOff x="5728986" y="1472516"/>
            <a:chExt cx="3074394" cy="2061722"/>
          </a:xfrm>
        </p:grpSpPr>
        <p:sp>
          <p:nvSpPr>
            <p:cNvPr id="29" name="Freeform 28"/>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82" name="Picture 8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800" y="6228000"/>
            <a:ext cx="4698000" cy="228799"/>
          </a:xfrm>
          <a:prstGeom prst="rect">
            <a:avLst/>
          </a:prstGeom>
          <a:noFill/>
          <a:ln>
            <a:noFill/>
          </a:ln>
        </p:spPr>
      </p:pic>
      <p:pic>
        <p:nvPicPr>
          <p:cNvPr id="83"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6442" y="302741"/>
            <a:ext cx="4543634" cy="7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1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Tree>
    <p:extLst>
      <p:ext uri="{BB962C8B-B14F-4D97-AF65-F5344CB8AC3E}">
        <p14:creationId xmlns:p14="http://schemas.microsoft.com/office/powerpoint/2010/main" val="210718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Text Placeholder 5"/>
          <p:cNvSpPr>
            <a:spLocks noGrp="1"/>
          </p:cNvSpPr>
          <p:nvPr>
            <p:ph type="body" sz="quarter" idx="11"/>
          </p:nvPr>
        </p:nvSpPr>
        <p:spPr>
          <a:xfrm>
            <a:off x="455613" y="1909764"/>
            <a:ext cx="8232775" cy="44243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88553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a:t>Click to edit Master title style </a:t>
            </a:r>
            <a:endParaRPr lang="en-GB" dirty="0"/>
          </a:p>
        </p:txBody>
      </p:sp>
    </p:spTree>
    <p:extLst>
      <p:ext uri="{BB962C8B-B14F-4D97-AF65-F5344CB8AC3E}">
        <p14:creationId xmlns:p14="http://schemas.microsoft.com/office/powerpoint/2010/main" val="255788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Divider Slide Imag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
        <p:nvSpPr>
          <p:cNvPr id="10" name="Rectangle 9"/>
          <p:cNvSpPr/>
          <p:nvPr userDrawn="1"/>
        </p:nvSpPr>
        <p:spPr>
          <a:xfrm>
            <a:off x="12923" y="0"/>
            <a:ext cx="9144000" cy="6857999"/>
          </a:xfrm>
          <a:prstGeom prst="rect">
            <a:avLst/>
          </a:prstGeom>
          <a:gradFill flip="none" rotWithShape="1">
            <a:gsLst>
              <a:gs pos="0">
                <a:schemeClr val="accent1">
                  <a:alpha val="0"/>
                </a:schemeClr>
              </a:gs>
              <a:gs pos="73000">
                <a:schemeClr val="accent1">
                  <a:shade val="67500"/>
                  <a:satMod val="115000"/>
                  <a:alpha val="0"/>
                </a:schemeClr>
              </a:gs>
              <a:gs pos="89000">
                <a:srgbClr val="002200"/>
              </a:gs>
            </a:gsLst>
            <a:path path="circle">
              <a:fillToRect l="100000" t="100000"/>
            </a:path>
            <a:tileRect r="-100000" b="-10000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5613" y="3421017"/>
            <a:ext cx="8232775" cy="1161492"/>
          </a:xfrm>
          <a:prstGeom prst="rect">
            <a:avLst/>
          </a:prstGeom>
        </p:spPr>
        <p:txBody>
          <a:bodyPr lIns="0" tIns="0" anchor="t"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5" name="Slide Number Placeholder 2"/>
          <p:cNvSpPr>
            <a:spLocks noGrp="1"/>
          </p:cNvSpPr>
          <p:nvPr>
            <p:ph type="sldNum" sz="quarter" idx="11"/>
          </p:nvPr>
        </p:nvSpPr>
        <p:spPr>
          <a:xfrm>
            <a:off x="4297984" y="6575425"/>
            <a:ext cx="548033" cy="128588"/>
          </a:xfrm>
        </p:spPr>
        <p:txBody>
          <a:bodyPr/>
          <a:lstStyle/>
          <a:p>
            <a:pPr>
              <a:defRPr/>
            </a:pPr>
            <a:r>
              <a:rPr lang="en-US" dirty="0"/>
              <a:t>Page </a:t>
            </a:r>
            <a:fld id="{90CBDC3A-D49F-4631-A8C7-55D59B33E5FA}" type="slidenum">
              <a:rPr lang="en-US" smtClean="0"/>
              <a:pPr>
                <a:defRPr/>
              </a:pPr>
              <a:t>‹#›</a:t>
            </a:fld>
            <a:endParaRPr lang="en-US" dirty="0"/>
          </a:p>
        </p:txBody>
      </p:sp>
      <p:sp>
        <p:nvSpPr>
          <p:cNvPr id="6" name="Footer Placeholder 1"/>
          <p:cNvSpPr>
            <a:spLocks noGrp="1"/>
          </p:cNvSpPr>
          <p:nvPr>
            <p:ph type="ftr" sz="quarter" idx="12"/>
          </p:nvPr>
        </p:nvSpPr>
        <p:spPr>
          <a:xfrm>
            <a:off x="455613" y="6575425"/>
            <a:ext cx="3600000" cy="128588"/>
          </a:xfrm>
        </p:spPr>
        <p:txBody>
          <a:bodyPr/>
          <a:lstStyle/>
          <a:p>
            <a:r>
              <a:rPr lang="en-US" dirty="0"/>
              <a:t>Copyright © 2016 Accenture  All rights reserved.</a:t>
            </a:r>
          </a:p>
        </p:txBody>
      </p:sp>
      <p:sp>
        <p:nvSpPr>
          <p:cNvPr id="8" name="Oval 7"/>
          <p:cNvSpPr/>
          <p:nvPr userDrawn="1"/>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0105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Divider Slide Im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1656"/>
          <a:stretch/>
        </p:blipFill>
        <p:spPr>
          <a:xfrm>
            <a:off x="0" y="1"/>
            <a:ext cx="9144000" cy="6857998"/>
          </a:xfrm>
          <a:prstGeom prst="rect">
            <a:avLst/>
          </a:prstGeom>
        </p:spPr>
      </p:pic>
      <p:sp>
        <p:nvSpPr>
          <p:cNvPr id="4" name="Rectangle 3"/>
          <p:cNvSpPr/>
          <p:nvPr userDrawn="1"/>
        </p:nvSpPr>
        <p:spPr>
          <a:xfrm>
            <a:off x="0" y="0"/>
            <a:ext cx="9144000" cy="6857999"/>
          </a:xfrm>
          <a:prstGeom prst="rect">
            <a:avLst/>
          </a:prstGeom>
          <a:gradFill flip="none" rotWithShape="1">
            <a:gsLst>
              <a:gs pos="0">
                <a:schemeClr val="accent1">
                  <a:alpha val="0"/>
                </a:schemeClr>
              </a:gs>
              <a:gs pos="73000">
                <a:schemeClr val="accent1">
                  <a:shade val="67500"/>
                  <a:satMod val="115000"/>
                  <a:alpha val="0"/>
                </a:schemeClr>
              </a:gs>
              <a:gs pos="100000">
                <a:srgbClr val="002200"/>
              </a:gs>
            </a:gsLst>
            <a:path path="circl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5613" y="3417888"/>
            <a:ext cx="8232775" cy="1161492"/>
          </a:xfrm>
          <a:prstGeom prst="rect">
            <a:avLst/>
          </a:prstGeom>
        </p:spPr>
        <p:txBody>
          <a:bodyPr lIns="0" tIns="0" anchor="t"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5" name="Slide Number Placeholder 2"/>
          <p:cNvSpPr>
            <a:spLocks noGrp="1"/>
          </p:cNvSpPr>
          <p:nvPr>
            <p:ph type="sldNum" sz="quarter" idx="11"/>
          </p:nvPr>
        </p:nvSpPr>
        <p:spPr>
          <a:xfrm>
            <a:off x="4297984" y="6575425"/>
            <a:ext cx="548033" cy="128588"/>
          </a:xfrm>
        </p:spPr>
        <p:txBody>
          <a:bodyPr/>
          <a:lstStyle/>
          <a:p>
            <a:pPr>
              <a:defRPr/>
            </a:pPr>
            <a:r>
              <a:rPr lang="en-US" dirty="0"/>
              <a:t>Page </a:t>
            </a:r>
            <a:fld id="{90CBDC3A-D49F-4631-A8C7-55D59B33E5FA}" type="slidenum">
              <a:rPr lang="en-US" smtClean="0"/>
              <a:pPr>
                <a:defRPr/>
              </a:pPr>
              <a:t>‹#›</a:t>
            </a:fld>
            <a:endParaRPr lang="en-US" dirty="0"/>
          </a:p>
        </p:txBody>
      </p:sp>
      <p:sp>
        <p:nvSpPr>
          <p:cNvPr id="6" name="Footer Placeholder 1"/>
          <p:cNvSpPr>
            <a:spLocks noGrp="1"/>
          </p:cNvSpPr>
          <p:nvPr>
            <p:ph type="ftr" sz="quarter" idx="12"/>
          </p:nvPr>
        </p:nvSpPr>
        <p:spPr>
          <a:xfrm>
            <a:off x="455613" y="6575425"/>
            <a:ext cx="3600000" cy="128588"/>
          </a:xfrm>
        </p:spPr>
        <p:txBody>
          <a:bodyPr/>
          <a:lstStyle/>
          <a:p>
            <a:r>
              <a:rPr lang="en-US" dirty="0"/>
              <a:t>Copyright © 2016 Accenture  All rights reserved.</a:t>
            </a:r>
          </a:p>
        </p:txBody>
      </p:sp>
      <p:sp>
        <p:nvSpPr>
          <p:cNvPr id="8" name="Oval 7"/>
          <p:cNvSpPr/>
          <p:nvPr userDrawn="1"/>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4050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7072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3" name="Slide Number Placeholder 2"/>
          <p:cNvSpPr>
            <a:spLocks noGrp="1"/>
          </p:cNvSpPr>
          <p:nvPr>
            <p:ph type="sldNum" sz="quarter" idx="11"/>
          </p:nvPr>
        </p:nvSpPr>
        <p:spPr>
          <a:xfrm>
            <a:off x="4297984" y="6575425"/>
            <a:ext cx="548033" cy="128588"/>
          </a:xfrm>
        </p:spPr>
        <p:txBody>
          <a:bodyPr/>
          <a:lstStyle/>
          <a:p>
            <a:pPr>
              <a:defRPr/>
            </a:pPr>
            <a:r>
              <a:rPr lang="en-US" dirty="0"/>
              <a:t>Page </a:t>
            </a:r>
            <a:fld id="{90CBDC3A-D49F-4631-A8C7-55D59B33E5FA}" type="slidenum">
              <a:rPr lang="en-US" smtClean="0"/>
              <a:pPr>
                <a:defRPr/>
              </a:pPr>
              <a:t>‹#›</a:t>
            </a:fld>
            <a:endParaRPr lang="en-US" dirty="0"/>
          </a:p>
        </p:txBody>
      </p:sp>
      <p:sp>
        <p:nvSpPr>
          <p:cNvPr id="4" name="Footer Placeholder 1"/>
          <p:cNvSpPr>
            <a:spLocks noGrp="1"/>
          </p:cNvSpPr>
          <p:nvPr>
            <p:ph type="ftr" sz="quarter" idx="12"/>
          </p:nvPr>
        </p:nvSpPr>
        <p:spPr>
          <a:xfrm>
            <a:off x="455613" y="6575425"/>
            <a:ext cx="3600000" cy="128588"/>
          </a:xfrm>
        </p:spPr>
        <p:txBody>
          <a:bodyPr/>
          <a:lstStyle/>
          <a:p>
            <a:r>
              <a:rPr lang="en-US"/>
              <a:t>Copyright © 2016 Accenture  All rights reserved.</a:t>
            </a:r>
            <a:endParaRPr lang="en-AU" dirty="0"/>
          </a:p>
        </p:txBody>
      </p:sp>
    </p:spTree>
    <p:extLst>
      <p:ext uri="{BB962C8B-B14F-4D97-AF65-F5344CB8AC3E}">
        <p14:creationId xmlns:p14="http://schemas.microsoft.com/office/powerpoint/2010/main" val="5169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Divider Slide Imag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75" r="536"/>
          <a:stretch/>
        </p:blipFill>
        <p:spPr>
          <a:xfrm>
            <a:off x="0" y="0"/>
            <a:ext cx="9144000" cy="6858000"/>
          </a:xfrm>
          <a:prstGeom prst="rect">
            <a:avLst/>
          </a:prstGeom>
        </p:spPr>
      </p:pic>
      <p:sp>
        <p:nvSpPr>
          <p:cNvPr id="2" name="Title 1"/>
          <p:cNvSpPr>
            <a:spLocks noGrp="1"/>
          </p:cNvSpPr>
          <p:nvPr>
            <p:ph type="ctrTitle" hasCustomPrompt="1"/>
          </p:nvPr>
        </p:nvSpPr>
        <p:spPr>
          <a:xfrm>
            <a:off x="455613" y="3419430"/>
            <a:ext cx="8232775" cy="1161492"/>
          </a:xfrm>
          <a:prstGeom prst="rect">
            <a:avLst/>
          </a:prstGeom>
        </p:spPr>
        <p:txBody>
          <a:bodyPr lIns="0" tIns="0" anchor="t"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5" name="Slide Number Placeholder 2"/>
          <p:cNvSpPr>
            <a:spLocks noGrp="1"/>
          </p:cNvSpPr>
          <p:nvPr>
            <p:ph type="sldNum" sz="quarter" idx="11"/>
          </p:nvPr>
        </p:nvSpPr>
        <p:spPr>
          <a:xfrm>
            <a:off x="4297984" y="6575425"/>
            <a:ext cx="548033" cy="128588"/>
          </a:xfrm>
        </p:spPr>
        <p:txBody>
          <a:bodyPr/>
          <a:lstStyle/>
          <a:p>
            <a:pPr>
              <a:defRPr/>
            </a:pPr>
            <a:r>
              <a:rPr lang="en-US" dirty="0"/>
              <a:t>Page </a:t>
            </a:r>
            <a:fld id="{90CBDC3A-D49F-4631-A8C7-55D59B33E5FA}" type="slidenum">
              <a:rPr lang="en-US" smtClean="0"/>
              <a:pPr>
                <a:defRPr/>
              </a:pPr>
              <a:t>‹#›</a:t>
            </a:fld>
            <a:endParaRPr lang="en-US" dirty="0"/>
          </a:p>
        </p:txBody>
      </p:sp>
      <p:sp>
        <p:nvSpPr>
          <p:cNvPr id="6" name="Footer Placeholder 1"/>
          <p:cNvSpPr>
            <a:spLocks noGrp="1"/>
          </p:cNvSpPr>
          <p:nvPr>
            <p:ph type="ftr" sz="quarter" idx="12"/>
          </p:nvPr>
        </p:nvSpPr>
        <p:spPr>
          <a:xfrm>
            <a:off x="455613" y="6575425"/>
            <a:ext cx="3600000" cy="128588"/>
          </a:xfrm>
        </p:spPr>
        <p:txBody>
          <a:bodyPr/>
          <a:lstStyle/>
          <a:p>
            <a:r>
              <a:rPr lang="en-US" dirty="0"/>
              <a:t>Copyright © 2016 Accenture  All rights reserved.</a:t>
            </a:r>
          </a:p>
        </p:txBody>
      </p:sp>
      <p:sp>
        <p:nvSpPr>
          <p:cNvPr id="8" name="Oval 7"/>
          <p:cNvSpPr/>
          <p:nvPr userDrawn="1"/>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5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455613" y="1576800"/>
            <a:ext cx="8232775" cy="47573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5" name="Footer Placeholder 4"/>
          <p:cNvSpPr>
            <a:spLocks noGrp="1"/>
          </p:cNvSpPr>
          <p:nvPr>
            <p:ph type="ftr" sz="quarter" idx="12"/>
          </p:nvPr>
        </p:nvSpPr>
        <p:spPr/>
        <p:txBody>
          <a:bodyPr/>
          <a:lstStyle/>
          <a:p>
            <a:r>
              <a:rPr lang="en-US" dirty="0"/>
              <a:t>Copyright © 2016 Accenture  All rights reserved.</a:t>
            </a:r>
          </a:p>
        </p:txBody>
      </p:sp>
      <p:sp>
        <p:nvSpPr>
          <p:cNvPr id="6" name="Slide Number Placeholder 5"/>
          <p:cNvSpPr>
            <a:spLocks noGrp="1"/>
          </p:cNvSpPr>
          <p:nvPr>
            <p:ph type="sldNum" sz="quarter" idx="13"/>
          </p:nvPr>
        </p:nvSpPr>
        <p:spPr>
          <a:xfrm>
            <a:off x="4226140" y="6575425"/>
            <a:ext cx="691721" cy="128588"/>
          </a:xfrm>
        </p:spPr>
        <p:txBody>
          <a:bodyPr/>
          <a:lstStyle/>
          <a:p>
            <a:pPr>
              <a:defRPr/>
            </a:pPr>
            <a:r>
              <a:rPr lang="en-US" dirty="0"/>
              <a:t>Page </a:t>
            </a: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dirty="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1" name="Content Placeholder 7"/>
          <p:cNvSpPr>
            <a:spLocks noGrp="1"/>
          </p:cNvSpPr>
          <p:nvPr>
            <p:ph sz="quarter" idx="11"/>
          </p:nvPr>
        </p:nvSpPr>
        <p:spPr>
          <a:xfrm>
            <a:off x="455525" y="1578022"/>
            <a:ext cx="4010114"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3" name="Content Placeholder 7"/>
          <p:cNvSpPr>
            <a:spLocks noGrp="1"/>
          </p:cNvSpPr>
          <p:nvPr>
            <p:ph sz="quarter" idx="17"/>
          </p:nvPr>
        </p:nvSpPr>
        <p:spPr>
          <a:xfrm>
            <a:off x="4679950" y="1578022"/>
            <a:ext cx="4008438"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US" dirty="0"/>
              <a:t>Copyright © 2016 Accenture  All rights reserved.</a:t>
            </a:r>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11" name="Content Placeholder 7"/>
          <p:cNvSpPr>
            <a:spLocks noGrp="1"/>
          </p:cNvSpPr>
          <p:nvPr>
            <p:ph sz="quarter" idx="11"/>
          </p:nvPr>
        </p:nvSpPr>
        <p:spPr>
          <a:xfrm>
            <a:off x="455613" y="1578022"/>
            <a:ext cx="4010025"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7"/>
          <p:cNvSpPr>
            <a:spLocks noGrp="1"/>
          </p:cNvSpPr>
          <p:nvPr>
            <p:ph sz="quarter" idx="17"/>
          </p:nvPr>
        </p:nvSpPr>
        <p:spPr>
          <a:xfrm>
            <a:off x="4679950" y="1578022"/>
            <a:ext cx="4008438" cy="4756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US" dirty="0"/>
              <a:t>Copyright © 2016 Accenture  All rights reserved.</a:t>
            </a:r>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r>
              <a:rPr lang="en-US" dirty="0"/>
              <a:t>Page </a:t>
            </a: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endParaRPr lang="en-AU"/>
          </a:p>
        </p:txBody>
      </p:sp>
      <p:sp>
        <p:nvSpPr>
          <p:cNvPr id="10" name="Content Placeholder 9"/>
          <p:cNvSpPr>
            <a:spLocks noGrp="1"/>
          </p:cNvSpPr>
          <p:nvPr>
            <p:ph sz="quarter" idx="14"/>
          </p:nvPr>
        </p:nvSpPr>
        <p:spPr>
          <a:xfrm>
            <a:off x="455613" y="1195200"/>
            <a:ext cx="8232775"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Footer Placeholder 2"/>
          <p:cNvSpPr>
            <a:spLocks noGrp="1"/>
          </p:cNvSpPr>
          <p:nvPr>
            <p:ph type="ftr" sz="quarter" idx="15"/>
          </p:nvPr>
        </p:nvSpPr>
        <p:spPr/>
        <p:txBody>
          <a:bodyPr/>
          <a:lstStyle/>
          <a:p>
            <a:r>
              <a:rPr lang="en-US" dirty="0"/>
              <a:t>Copyright © 2016 Accenture  All rights reserved.</a:t>
            </a:r>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r>
              <a:rPr lang="en-US" dirty="0"/>
              <a:t>Page </a:t>
            </a: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455613" y="1195200"/>
            <a:ext cx="4010025"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3" name="Content Placeholder 3"/>
          <p:cNvSpPr>
            <a:spLocks noGrp="1"/>
          </p:cNvSpPr>
          <p:nvPr>
            <p:ph sz="quarter" idx="17"/>
          </p:nvPr>
        </p:nvSpPr>
        <p:spPr>
          <a:xfrm>
            <a:off x="4679950" y="1195200"/>
            <a:ext cx="4008437" cy="51389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Footer Placeholder 1"/>
          <p:cNvSpPr>
            <a:spLocks noGrp="1"/>
          </p:cNvSpPr>
          <p:nvPr>
            <p:ph type="ftr" sz="quarter" idx="18"/>
          </p:nvPr>
        </p:nvSpPr>
        <p:spPr/>
        <p:txBody>
          <a:bodyPr/>
          <a:lstStyle/>
          <a:p>
            <a:r>
              <a:rPr lang="en-US" dirty="0"/>
              <a:t>Copyright © 2016 Accenture  All rights reserved.</a:t>
            </a:r>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r>
              <a:rPr lang="en-US" dirty="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2" name="Footer Placeholder 1"/>
          <p:cNvSpPr>
            <a:spLocks noGrp="1"/>
          </p:cNvSpPr>
          <p:nvPr>
            <p:ph type="ftr" sz="quarter" idx="13"/>
          </p:nvPr>
        </p:nvSpPr>
        <p:spPr/>
        <p:txBody>
          <a:bodyPr/>
          <a:lstStyle/>
          <a:p>
            <a:r>
              <a:rPr lang="en-US" dirty="0"/>
              <a:t>Copyright © 2016 Accenture  All rights reserved.</a:t>
            </a:r>
          </a:p>
        </p:txBody>
      </p:sp>
    </p:spTree>
    <p:extLst>
      <p:ext uri="{BB962C8B-B14F-4D97-AF65-F5344CB8AC3E}">
        <p14:creationId xmlns:p14="http://schemas.microsoft.com/office/powerpoint/2010/main" val="191038299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r>
              <a:rPr lang="en-US" dirty="0"/>
              <a:t>Page </a:t>
            </a: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p:cNvSpPr>
            <a:spLocks noGrp="1"/>
          </p:cNvSpPr>
          <p:nvPr>
            <p:ph type="ftr" sz="quarter" idx="12"/>
          </p:nvPr>
        </p:nvSpPr>
        <p:spPr/>
        <p:txBody>
          <a:bodyPr/>
          <a:lstStyle/>
          <a:p>
            <a:r>
              <a:rPr lang="en-US" dirty="0"/>
              <a:t>Copyright © 2016 Accenture  All rights reserved.</a:t>
            </a:r>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6" name="Group 25"/>
          <p:cNvGrpSpPr/>
          <p:nvPr userDrawn="1"/>
        </p:nvGrpSpPr>
        <p:grpSpPr>
          <a:xfrm>
            <a:off x="0" y="6472009"/>
            <a:ext cx="9144000" cy="385992"/>
            <a:chOff x="0" y="6442029"/>
            <a:chExt cx="9144000" cy="385992"/>
          </a:xfrm>
        </p:grpSpPr>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28" name="Picture 27"/>
            <p:cNvPicPr>
              <a:picLocks noChangeAspect="1"/>
            </p:cNvPicPr>
            <p:nvPr userDrawn="1"/>
          </p:nvPicPr>
          <p:blipFill rotWithShape="1">
            <a:blip r:embed="rId2">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30" name="Slide Number Placeholder 2"/>
          <p:cNvSpPr>
            <a:spLocks noGrp="1"/>
          </p:cNvSpPr>
          <p:nvPr>
            <p:ph type="sldNum" sz="quarter" idx="11"/>
          </p:nvPr>
        </p:nvSpPr>
        <p:spPr>
          <a:xfrm>
            <a:off x="4297984" y="6575425"/>
            <a:ext cx="548033" cy="128588"/>
          </a:xfrm>
        </p:spPr>
        <p:txBody>
          <a:bodyPr/>
          <a:lstStyle/>
          <a:p>
            <a:pPr>
              <a:defRPr/>
            </a:pPr>
            <a:r>
              <a:rPr lang="en-US" dirty="0"/>
              <a:t>Page </a:t>
            </a:r>
            <a:fld id="{90CBDC3A-D49F-4631-A8C7-55D59B33E5FA}" type="slidenum">
              <a:rPr lang="en-US" smtClean="0"/>
              <a:pPr>
                <a:defRPr/>
              </a:pPr>
              <a:t>‹#›</a:t>
            </a:fld>
            <a:endParaRPr lang="en-US" dirty="0"/>
          </a:p>
        </p:txBody>
      </p:sp>
      <p:sp>
        <p:nvSpPr>
          <p:cNvPr id="31" name="Footer Placeholder 1"/>
          <p:cNvSpPr>
            <a:spLocks noGrp="1"/>
          </p:cNvSpPr>
          <p:nvPr>
            <p:ph type="ftr" sz="quarter" idx="12"/>
          </p:nvPr>
        </p:nvSpPr>
        <p:spPr>
          <a:xfrm>
            <a:off x="455613" y="6575425"/>
            <a:ext cx="3600000" cy="128588"/>
          </a:xfrm>
        </p:spPr>
        <p:txBody>
          <a:bodyPr/>
          <a:lstStyle/>
          <a:p>
            <a:r>
              <a:rPr lang="en-US" dirty="0"/>
              <a:t>Copyright © 2016 Accenture  All rights reserved.</a:t>
            </a:r>
          </a:p>
        </p:txBody>
      </p:sp>
    </p:spTree>
    <p:extLst>
      <p:ext uri="{BB962C8B-B14F-4D97-AF65-F5344CB8AC3E}">
        <p14:creationId xmlns:p14="http://schemas.microsoft.com/office/powerpoint/2010/main" val="43808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0" y="6472009"/>
            <a:ext cx="9144000" cy="385992"/>
            <a:chOff x="0" y="6442029"/>
            <a:chExt cx="9144000" cy="385992"/>
          </a:xfrm>
        </p:grpSpPr>
        <p:pic>
          <p:nvPicPr>
            <p:cNvPr id="10" name="Picture 9"/>
            <p:cNvPicPr>
              <a:picLocks noChangeAspect="1"/>
            </p:cNvPicPr>
            <p:nvPr userDrawn="1"/>
          </p:nvPicPr>
          <p:blipFill rotWithShape="1">
            <a:blip r:embed="rId18">
              <a:extLst>
                <a:ext uri="{28A0092B-C50C-407E-A947-70E740481C1C}">
                  <a14:useLocalDpi xmlns:a14="http://schemas.microsoft.com/office/drawing/2010/main" val="0"/>
                </a:ext>
              </a:extLst>
            </a:blip>
            <a:srcRect r="16662" b="7208"/>
            <a:stretch/>
          </p:blipFill>
          <p:spPr>
            <a:xfrm>
              <a:off x="4595017" y="6442029"/>
              <a:ext cx="4548983" cy="385992"/>
            </a:xfrm>
            <a:prstGeom prst="rect">
              <a:avLst/>
            </a:prstGeom>
          </p:spPr>
        </p:pic>
        <p:pic>
          <p:nvPicPr>
            <p:cNvPr id="11" name="Picture 10"/>
            <p:cNvPicPr>
              <a:picLocks noChangeAspect="1"/>
            </p:cNvPicPr>
            <p:nvPr userDrawn="1"/>
          </p:nvPicPr>
          <p:blipFill rotWithShape="1">
            <a:blip r:embed="rId18">
              <a:extLst>
                <a:ext uri="{28A0092B-C50C-407E-A947-70E740481C1C}">
                  <a14:useLocalDpi xmlns:a14="http://schemas.microsoft.com/office/drawing/2010/main" val="0"/>
                </a:ext>
              </a:extLst>
            </a:blip>
            <a:srcRect r="49882" b="7208"/>
            <a:stretch/>
          </p:blipFill>
          <p:spPr>
            <a:xfrm>
              <a:off x="0" y="6442029"/>
              <a:ext cx="4595017" cy="385992"/>
            </a:xfrm>
            <a:prstGeom prst="rect">
              <a:avLst/>
            </a:prstGeom>
          </p:spPr>
        </p:pic>
      </p:grpSp>
      <p:sp>
        <p:nvSpPr>
          <p:cNvPr id="3" name="Text Placeholder 2"/>
          <p:cNvSpPr>
            <a:spLocks noGrp="1"/>
          </p:cNvSpPr>
          <p:nvPr userDrawn="1">
            <p:ph type="body" idx="1"/>
          </p:nvPr>
        </p:nvSpPr>
        <p:spPr>
          <a:xfrm>
            <a:off x="455613" y="1194794"/>
            <a:ext cx="8232775" cy="5139332"/>
          </a:xfrm>
          <a:prstGeom prst="rect">
            <a:avLst/>
          </a:prstGeom>
        </p:spPr>
        <p:txBody>
          <a:bodyPr vert="horz" lIns="0" tIns="4572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userDrawn="1">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a:t>Click to edit Master title style</a:t>
            </a:r>
            <a:endParaRPr lang="en-AU" dirty="0"/>
          </a:p>
        </p:txBody>
      </p:sp>
      <p:sp>
        <p:nvSpPr>
          <p:cNvPr id="5" name="Slide Number Placeholder 4"/>
          <p:cNvSpPr>
            <a:spLocks noGrp="1"/>
          </p:cNvSpPr>
          <p:nvPr userDrawn="1">
            <p:ph type="sldNum" sz="quarter" idx="4"/>
          </p:nvPr>
        </p:nvSpPr>
        <p:spPr>
          <a:xfrm>
            <a:off x="4297984" y="6575425"/>
            <a:ext cx="548033" cy="128588"/>
          </a:xfrm>
          <a:prstGeom prst="rect">
            <a:avLst/>
          </a:prstGeom>
        </p:spPr>
        <p:txBody>
          <a:bodyPr vert="horz" wrap="square" lIns="0" tIns="45720" rIns="0" bIns="45720" numCol="1" anchor="ctr" anchorCtr="0" compatLnSpc="1">
            <a:prstTxWarp prst="textNoShape">
              <a:avLst/>
            </a:prstTxWarp>
            <a:noAutofit/>
          </a:bodyPr>
          <a:lstStyle>
            <a:lvl1pPr algn="ctr">
              <a:defRPr sz="900">
                <a:solidFill>
                  <a:schemeClr val="bg1"/>
                </a:solidFill>
                <a:latin typeface="+mn-lt"/>
              </a:defRPr>
            </a:lvl1pPr>
          </a:lstStyle>
          <a:p>
            <a:pPr>
              <a:defRPr/>
            </a:pPr>
            <a:r>
              <a:rPr lang="en-US" dirty="0"/>
              <a:t>Page </a:t>
            </a:r>
            <a:fld id="{90CBDC3A-D49F-4631-A8C7-55D59B33E5FA}" type="slidenum">
              <a:rPr lang="en-US" smtClean="0"/>
              <a:pPr>
                <a:defRPr/>
              </a:pPr>
              <a:t>‹#›</a:t>
            </a:fld>
            <a:endParaRPr lang="en-US" dirty="0"/>
          </a:p>
        </p:txBody>
      </p:sp>
      <p:sp>
        <p:nvSpPr>
          <p:cNvPr id="4" name="Footer Placeholder 3"/>
          <p:cNvSpPr>
            <a:spLocks noGrp="1"/>
          </p:cNvSpPr>
          <p:nvPr userDrawn="1">
            <p:ph type="ftr" sz="quarter" idx="3"/>
          </p:nvPr>
        </p:nvSpPr>
        <p:spPr>
          <a:xfrm>
            <a:off x="455613" y="6575425"/>
            <a:ext cx="3600000"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a:t>Copyright © 2016 Accenture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8" r:id="rId3"/>
    <p:sldLayoutId id="2147483731" r:id="rId4"/>
    <p:sldLayoutId id="2147483721" r:id="rId5"/>
    <p:sldLayoutId id="2147483725" r:id="rId6"/>
    <p:sldLayoutId id="2147483744" r:id="rId7"/>
    <p:sldLayoutId id="2147483727" r:id="rId8"/>
    <p:sldLayoutId id="2147483729" r:id="rId9"/>
    <p:sldLayoutId id="2147483724" r:id="rId10"/>
    <p:sldLayoutId id="2147483736" r:id="rId11"/>
    <p:sldLayoutId id="2147483730" r:id="rId12"/>
    <p:sldLayoutId id="2147483750" r:id="rId13"/>
    <p:sldLayoutId id="2147483751" r:id="rId14"/>
    <p:sldLayoutId id="2147483752" r:id="rId15"/>
    <p:sldLayoutId id="2147483753" r:id="rId16"/>
  </p:sldLayoutIdLst>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centurylinklabs.com/flynn-vs-deis-the-tale-of-two-docker-micro-paas-technologi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osv.io/blog/blog/page/3/"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ker.accenture.com/" TargetMode="External"/><Relationship Id="rId2" Type="http://schemas.openxmlformats.org/officeDocument/2006/relationships/hyperlink" Target="https://hub.docker.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ufs.sourceforge.net/auf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jpe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47.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33.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jpeg"/><Relationship Id="rId9" Type="http://schemas.openxmlformats.org/officeDocument/2006/relationships/image" Target="../media/image6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3.png"/><Relationship Id="rId7" Type="http://schemas.openxmlformats.org/officeDocument/2006/relationships/hyperlink" Target="https://docker.accenture.com/"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hyperlink" Target="https://alm.accenture.com/wiki/display/DOT/Module+6+Introduc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2.wmf"/><Relationship Id="rId7" Type="http://schemas.openxmlformats.org/officeDocument/2006/relationships/diagramQuickStyle" Target="../diagrams/quickStyle2.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3.wmf"/><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jpeg"/><Relationship Id="rId18" Type="http://schemas.openxmlformats.org/officeDocument/2006/relationships/image" Target="../media/image27.jpeg"/><Relationship Id="rId3" Type="http://schemas.openxmlformats.org/officeDocument/2006/relationships/image" Target="../media/image13.wmf"/><Relationship Id="rId21" Type="http://schemas.openxmlformats.org/officeDocument/2006/relationships/image" Target="../media/image30.jpeg"/><Relationship Id="rId7" Type="http://schemas.openxmlformats.org/officeDocument/2006/relationships/image" Target="../media/image17.gif"/><Relationship Id="rId12" Type="http://schemas.openxmlformats.org/officeDocument/2006/relationships/image" Target="../media/image21.jpe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jpeg"/><Relationship Id="rId5" Type="http://schemas.openxmlformats.org/officeDocument/2006/relationships/image" Target="../media/image15.wmf"/><Relationship Id="rId15" Type="http://schemas.openxmlformats.org/officeDocument/2006/relationships/image" Target="../media/image24.png"/><Relationship Id="rId10" Type="http://schemas.openxmlformats.org/officeDocument/2006/relationships/image" Target="../media/image12.wmf"/><Relationship Id="rId19" Type="http://schemas.openxmlformats.org/officeDocument/2006/relationships/image" Target="../media/image28.png"/><Relationship Id="rId4" Type="http://schemas.openxmlformats.org/officeDocument/2006/relationships/image" Target="../media/image14.wmf"/><Relationship Id="rId9" Type="http://schemas.openxmlformats.org/officeDocument/2006/relationships/image" Target="../media/image19.jpeg"/><Relationship Id="rId14" Type="http://schemas.openxmlformats.org/officeDocument/2006/relationships/image" Target="../media/image23.jpe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jpeg"/><Relationship Id="rId18" Type="http://schemas.openxmlformats.org/officeDocument/2006/relationships/image" Target="../media/image27.jpeg"/><Relationship Id="rId3" Type="http://schemas.openxmlformats.org/officeDocument/2006/relationships/image" Target="../media/image13.wmf"/><Relationship Id="rId21" Type="http://schemas.openxmlformats.org/officeDocument/2006/relationships/image" Target="../media/image30.jpeg"/><Relationship Id="rId7" Type="http://schemas.openxmlformats.org/officeDocument/2006/relationships/image" Target="../media/image17.gif"/><Relationship Id="rId12" Type="http://schemas.openxmlformats.org/officeDocument/2006/relationships/image" Target="../media/image21.jpe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jpeg"/><Relationship Id="rId5" Type="http://schemas.openxmlformats.org/officeDocument/2006/relationships/image" Target="../media/image15.wmf"/><Relationship Id="rId15" Type="http://schemas.openxmlformats.org/officeDocument/2006/relationships/image" Target="../media/image24.png"/><Relationship Id="rId10" Type="http://schemas.openxmlformats.org/officeDocument/2006/relationships/image" Target="../media/image12.wmf"/><Relationship Id="rId19" Type="http://schemas.openxmlformats.org/officeDocument/2006/relationships/image" Target="../media/image28.png"/><Relationship Id="rId4" Type="http://schemas.openxmlformats.org/officeDocument/2006/relationships/image" Target="../media/image14.wmf"/><Relationship Id="rId9" Type="http://schemas.openxmlformats.org/officeDocument/2006/relationships/image" Target="../media/image19.jpeg"/><Relationship Id="rId14" Type="http://schemas.openxmlformats.org/officeDocument/2006/relationships/image" Target="../media/image23.jpeg"/><Relationship Id="rId22"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jpeg"/><Relationship Id="rId18" Type="http://schemas.openxmlformats.org/officeDocument/2006/relationships/image" Target="../media/image27.jpeg"/><Relationship Id="rId3" Type="http://schemas.openxmlformats.org/officeDocument/2006/relationships/image" Target="../media/image13.wmf"/><Relationship Id="rId21" Type="http://schemas.openxmlformats.org/officeDocument/2006/relationships/image" Target="../media/image30.jpeg"/><Relationship Id="rId7" Type="http://schemas.openxmlformats.org/officeDocument/2006/relationships/image" Target="../media/image17.gif"/><Relationship Id="rId12" Type="http://schemas.openxmlformats.org/officeDocument/2006/relationships/image" Target="../media/image21.jpe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jpeg"/><Relationship Id="rId5" Type="http://schemas.openxmlformats.org/officeDocument/2006/relationships/image" Target="../media/image15.wmf"/><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2.wmf"/><Relationship Id="rId19" Type="http://schemas.openxmlformats.org/officeDocument/2006/relationships/image" Target="../media/image28.png"/><Relationship Id="rId4" Type="http://schemas.openxmlformats.org/officeDocument/2006/relationships/image" Target="../media/image14.wmf"/><Relationship Id="rId9" Type="http://schemas.openxmlformats.org/officeDocument/2006/relationships/image" Target="../media/image19.jpeg"/><Relationship Id="rId14" Type="http://schemas.openxmlformats.org/officeDocument/2006/relationships/image" Target="../media/image23.jpeg"/><Relationship Id="rId22"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6: Containers</a:t>
            </a:r>
            <a:endParaRPr lang="en-AU" sz="3200" dirty="0"/>
          </a:p>
        </p:txBody>
      </p:sp>
      <p:sp>
        <p:nvSpPr>
          <p:cNvPr id="8" name="Text Placeholder 7"/>
          <p:cNvSpPr>
            <a:spLocks noGrp="1"/>
          </p:cNvSpPr>
          <p:nvPr>
            <p:ph type="body" sz="quarter" idx="10"/>
          </p:nvPr>
        </p:nvSpPr>
        <p:spPr/>
        <p:txBody>
          <a:bodyPr/>
          <a:lstStyle/>
          <a:p>
            <a:r>
              <a:rPr lang="en-AU" dirty="0"/>
              <a:t>DevOps Academy</a:t>
            </a:r>
          </a:p>
        </p:txBody>
      </p:sp>
    </p:spTree>
    <p:extLst>
      <p:ext uri="{BB962C8B-B14F-4D97-AF65-F5344CB8AC3E}">
        <p14:creationId xmlns:p14="http://schemas.microsoft.com/office/powerpoint/2010/main" val="328597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4663863" y="3463429"/>
            <a:ext cx="1228400" cy="1251295"/>
            <a:chOff x="4689518" y="4392065"/>
            <a:chExt cx="1228400" cy="1251295"/>
          </a:xfrm>
        </p:grpSpPr>
        <p:sp>
          <p:nvSpPr>
            <p:cNvPr id="41" name="Rectangle 40"/>
            <p:cNvSpPr/>
            <p:nvPr/>
          </p:nvSpPr>
          <p:spPr>
            <a:xfrm>
              <a:off x="4689518" y="4392065"/>
              <a:ext cx="588545" cy="21762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App A</a:t>
              </a:r>
            </a:p>
          </p:txBody>
        </p:sp>
        <p:sp>
          <p:nvSpPr>
            <p:cNvPr id="42" name="Rectangle 41"/>
            <p:cNvSpPr/>
            <p:nvPr/>
          </p:nvSpPr>
          <p:spPr>
            <a:xfrm>
              <a:off x="5329373" y="4392065"/>
              <a:ext cx="588545" cy="21762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App B</a:t>
              </a:r>
            </a:p>
          </p:txBody>
        </p:sp>
        <p:sp>
          <p:nvSpPr>
            <p:cNvPr id="43" name="Rectangle 42"/>
            <p:cNvSpPr/>
            <p:nvPr/>
          </p:nvSpPr>
          <p:spPr>
            <a:xfrm>
              <a:off x="4689518" y="4649800"/>
              <a:ext cx="588545" cy="21762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Bins/Libs</a:t>
              </a:r>
            </a:p>
          </p:txBody>
        </p:sp>
        <p:sp>
          <p:nvSpPr>
            <p:cNvPr id="44" name="Rectangle 43"/>
            <p:cNvSpPr/>
            <p:nvPr/>
          </p:nvSpPr>
          <p:spPr>
            <a:xfrm>
              <a:off x="5329373" y="4649800"/>
              <a:ext cx="588545" cy="21762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Bins/</a:t>
              </a:r>
              <a:r>
                <a:rPr lang="en-US" sz="800" dirty="0" err="1"/>
                <a:t>LIbs</a:t>
              </a:r>
              <a:endParaRPr lang="en-US" sz="800" dirty="0"/>
            </a:p>
          </p:txBody>
        </p:sp>
        <p:sp>
          <p:nvSpPr>
            <p:cNvPr id="47" name="Rectangle 46"/>
            <p:cNvSpPr/>
            <p:nvPr/>
          </p:nvSpPr>
          <p:spPr>
            <a:xfrm>
              <a:off x="4689518" y="4910271"/>
              <a:ext cx="1228400" cy="217620"/>
            </a:xfrm>
            <a:prstGeom prst="rect">
              <a:avLst/>
            </a:prstGeom>
            <a:solidFill>
              <a:schemeClr val="accent5">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Docker Engine</a:t>
              </a:r>
            </a:p>
          </p:txBody>
        </p:sp>
        <p:sp>
          <p:nvSpPr>
            <p:cNvPr id="48" name="Rectangle 47"/>
            <p:cNvSpPr/>
            <p:nvPr/>
          </p:nvSpPr>
          <p:spPr>
            <a:xfrm>
              <a:off x="4689518" y="5168006"/>
              <a:ext cx="1228400" cy="21762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Host OS</a:t>
              </a:r>
            </a:p>
          </p:txBody>
        </p:sp>
        <p:sp>
          <p:nvSpPr>
            <p:cNvPr id="49" name="Rectangle 48"/>
            <p:cNvSpPr/>
            <p:nvPr/>
          </p:nvSpPr>
          <p:spPr>
            <a:xfrm>
              <a:off x="4689518" y="5425740"/>
              <a:ext cx="1228400" cy="21762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Server </a:t>
              </a:r>
            </a:p>
          </p:txBody>
        </p:sp>
      </p:grpSp>
      <p:grpSp>
        <p:nvGrpSpPr>
          <p:cNvPr id="39" name="Group 38"/>
          <p:cNvGrpSpPr/>
          <p:nvPr/>
        </p:nvGrpSpPr>
        <p:grpSpPr>
          <a:xfrm>
            <a:off x="455613" y="3450293"/>
            <a:ext cx="1228400" cy="1506294"/>
            <a:chOff x="-1560470" y="3232673"/>
            <a:chExt cx="1228400" cy="1506294"/>
          </a:xfrm>
        </p:grpSpPr>
        <p:sp>
          <p:nvSpPr>
            <p:cNvPr id="27" name="Rectangle 26"/>
            <p:cNvSpPr/>
            <p:nvPr/>
          </p:nvSpPr>
          <p:spPr>
            <a:xfrm>
              <a:off x="-1560470" y="3232673"/>
              <a:ext cx="588545" cy="21762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App A</a:t>
              </a:r>
            </a:p>
          </p:txBody>
        </p:sp>
        <p:sp>
          <p:nvSpPr>
            <p:cNvPr id="28" name="Rectangle 27"/>
            <p:cNvSpPr/>
            <p:nvPr/>
          </p:nvSpPr>
          <p:spPr>
            <a:xfrm>
              <a:off x="-920615" y="3232673"/>
              <a:ext cx="588545" cy="21762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App B</a:t>
              </a:r>
            </a:p>
          </p:txBody>
        </p:sp>
        <p:sp>
          <p:nvSpPr>
            <p:cNvPr id="29" name="Rectangle 28"/>
            <p:cNvSpPr/>
            <p:nvPr/>
          </p:nvSpPr>
          <p:spPr>
            <a:xfrm>
              <a:off x="-1560470" y="3490408"/>
              <a:ext cx="588545" cy="21762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Bins/Libs</a:t>
              </a:r>
            </a:p>
          </p:txBody>
        </p:sp>
        <p:sp>
          <p:nvSpPr>
            <p:cNvPr id="30" name="Rectangle 29"/>
            <p:cNvSpPr/>
            <p:nvPr/>
          </p:nvSpPr>
          <p:spPr>
            <a:xfrm>
              <a:off x="-920615" y="3490408"/>
              <a:ext cx="588545" cy="21762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Bins/</a:t>
              </a:r>
              <a:r>
                <a:rPr lang="en-US" sz="800" dirty="0" err="1"/>
                <a:t>LIbs</a:t>
              </a:r>
              <a:endParaRPr lang="en-US" sz="800" dirty="0"/>
            </a:p>
          </p:txBody>
        </p:sp>
        <p:sp>
          <p:nvSpPr>
            <p:cNvPr id="33" name="Rectangle 32"/>
            <p:cNvSpPr/>
            <p:nvPr/>
          </p:nvSpPr>
          <p:spPr>
            <a:xfrm>
              <a:off x="-1560470" y="3748143"/>
              <a:ext cx="588545" cy="21762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Guest OS</a:t>
              </a:r>
            </a:p>
          </p:txBody>
        </p:sp>
        <p:sp>
          <p:nvSpPr>
            <p:cNvPr id="34" name="Rectangle 33"/>
            <p:cNvSpPr/>
            <p:nvPr/>
          </p:nvSpPr>
          <p:spPr>
            <a:xfrm>
              <a:off x="-920615" y="3748143"/>
              <a:ext cx="588545" cy="21762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Guest OS</a:t>
              </a:r>
            </a:p>
          </p:txBody>
        </p:sp>
        <p:sp>
          <p:nvSpPr>
            <p:cNvPr id="35" name="Rectangle 34"/>
            <p:cNvSpPr/>
            <p:nvPr/>
          </p:nvSpPr>
          <p:spPr>
            <a:xfrm>
              <a:off x="-1560470" y="4005878"/>
              <a:ext cx="1228400" cy="21762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Hypervisor</a:t>
              </a:r>
            </a:p>
          </p:txBody>
        </p:sp>
        <p:sp>
          <p:nvSpPr>
            <p:cNvPr id="37" name="Rectangle 36"/>
            <p:cNvSpPr/>
            <p:nvPr/>
          </p:nvSpPr>
          <p:spPr>
            <a:xfrm>
              <a:off x="-1560470" y="4263613"/>
              <a:ext cx="1228400" cy="21762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Host OS</a:t>
              </a:r>
            </a:p>
          </p:txBody>
        </p:sp>
        <p:sp>
          <p:nvSpPr>
            <p:cNvPr id="38" name="Rectangle 37"/>
            <p:cNvSpPr/>
            <p:nvPr/>
          </p:nvSpPr>
          <p:spPr>
            <a:xfrm>
              <a:off x="-1560470" y="4521347"/>
              <a:ext cx="1228400" cy="21762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800" dirty="0"/>
                <a:t>Server </a:t>
              </a:r>
            </a:p>
          </p:txBody>
        </p:sp>
      </p:grpSp>
      <p:sp>
        <p:nvSpPr>
          <p:cNvPr id="51" name="Slide Number Placeholder 8"/>
          <p:cNvSpPr>
            <a:spLocks noGrp="1"/>
          </p:cNvSpPr>
          <p:nvPr>
            <p:ph type="sldNum" sz="quarter" idx="12"/>
          </p:nvPr>
        </p:nvSpPr>
        <p:spPr/>
        <p:txBody>
          <a:bodyPr/>
          <a:lstStyle/>
          <a:p>
            <a:pPr>
              <a:defRPr/>
            </a:pPr>
            <a:r>
              <a:rPr lang="en-US" dirty="0"/>
              <a:t>Page </a:t>
            </a:r>
            <a:fld id="{90CBDC3A-D49F-4631-A8C7-55D59B33E5FA}" type="slidenum">
              <a:rPr lang="en-US" smtClean="0"/>
              <a:pPr>
                <a:defRPr/>
              </a:pPr>
              <a:t>10</a:t>
            </a:fld>
            <a:endParaRPr lang="en-US" dirty="0"/>
          </a:p>
        </p:txBody>
      </p:sp>
      <p:sp>
        <p:nvSpPr>
          <p:cNvPr id="12" name="Title 11"/>
          <p:cNvSpPr>
            <a:spLocks noGrp="1"/>
          </p:cNvSpPr>
          <p:nvPr>
            <p:ph type="title"/>
          </p:nvPr>
        </p:nvSpPr>
        <p:spPr/>
        <p:txBody>
          <a:bodyPr/>
          <a:lstStyle/>
          <a:p>
            <a:r>
              <a:rPr lang="en-GB"/>
              <a:t>How Docker differs from Virtual Machines</a:t>
            </a:r>
            <a:endParaRPr lang="en-GB" dirty="0"/>
          </a:p>
        </p:txBody>
      </p:sp>
      <p:sp>
        <p:nvSpPr>
          <p:cNvPr id="19" name="Text Placeholder 18"/>
          <p:cNvSpPr>
            <a:spLocks noGrp="1"/>
          </p:cNvSpPr>
          <p:nvPr>
            <p:ph type="body" sz="quarter" idx="10"/>
          </p:nvPr>
        </p:nvSpPr>
        <p:spPr/>
        <p:txBody>
          <a:bodyPr/>
          <a:lstStyle/>
          <a:p>
            <a:r>
              <a:rPr lang="en-US" dirty="0"/>
              <a:t>The below shows the fundamental difference in Virtual Machines </a:t>
            </a:r>
            <a:br>
              <a:rPr lang="en-US" dirty="0"/>
            </a:br>
            <a:r>
              <a:rPr lang="en-US" dirty="0"/>
              <a:t>and Docker:</a:t>
            </a:r>
          </a:p>
        </p:txBody>
      </p:sp>
      <p:sp>
        <p:nvSpPr>
          <p:cNvPr id="21" name="Footer Placeholder 20"/>
          <p:cNvSpPr>
            <a:spLocks noGrp="1"/>
          </p:cNvSpPr>
          <p:nvPr>
            <p:ph type="ftr" sz="quarter" idx="13"/>
          </p:nvPr>
        </p:nvSpPr>
        <p:spPr/>
        <p:txBody>
          <a:bodyPr/>
          <a:lstStyle/>
          <a:p>
            <a:r>
              <a:rPr lang="en-AU" dirty="0"/>
              <a:t>Copyright © 2016 Accenture  All rights reserved.</a:t>
            </a:r>
          </a:p>
        </p:txBody>
      </p:sp>
      <p:sp>
        <p:nvSpPr>
          <p:cNvPr id="13" name="TextBox 12"/>
          <p:cNvSpPr txBox="1"/>
          <p:nvPr/>
        </p:nvSpPr>
        <p:spPr>
          <a:xfrm>
            <a:off x="285750" y="2275021"/>
            <a:ext cx="5657850" cy="479618"/>
          </a:xfrm>
          <a:prstGeom prst="rect">
            <a:avLst/>
          </a:prstGeom>
          <a:noFill/>
        </p:spPr>
        <p:txBody>
          <a:bodyPr wrap="square" rtlCol="0">
            <a:spAutoFit/>
          </a:bodyPr>
          <a:lstStyle/>
          <a:p>
            <a:pPr marL="214313" indent="-214313">
              <a:spcAft>
                <a:spcPts val="450"/>
              </a:spcAft>
              <a:buFont typeface="Wingdings" panose="05000000000000000000" pitchFamily="2" charset="2"/>
              <a:buChar char="§"/>
            </a:pPr>
            <a:endParaRPr lang="en-GB" sz="1050" dirty="0">
              <a:latin typeface="Segoe UI" pitchFamily="34" charset="0"/>
              <a:ea typeface="Segoe UI" pitchFamily="34" charset="0"/>
              <a:cs typeface="Segoe UI" pitchFamily="34" charset="0"/>
            </a:endParaRPr>
          </a:p>
          <a:p>
            <a:pPr marL="214313" indent="-214313">
              <a:spcAft>
                <a:spcPts val="450"/>
              </a:spcAft>
              <a:buFont typeface="Wingdings" panose="05000000000000000000" pitchFamily="2" charset="2"/>
              <a:buChar char="§"/>
            </a:pPr>
            <a:endParaRPr lang="en-GB" sz="1050" dirty="0">
              <a:latin typeface="Segoe UI" pitchFamily="34" charset="0"/>
              <a:ea typeface="Segoe UI" pitchFamily="34" charset="0"/>
              <a:cs typeface="Segoe UI" pitchFamily="34" charset="0"/>
            </a:endParaRPr>
          </a:p>
        </p:txBody>
      </p:sp>
      <p:sp>
        <p:nvSpPr>
          <p:cNvPr id="4" name="TextBox 3"/>
          <p:cNvSpPr txBox="1"/>
          <p:nvPr/>
        </p:nvSpPr>
        <p:spPr>
          <a:xfrm>
            <a:off x="2057399" y="3463429"/>
            <a:ext cx="2408237" cy="1015663"/>
          </a:xfrm>
          <a:prstGeom prst="rect">
            <a:avLst/>
          </a:prstGeom>
          <a:noFill/>
        </p:spPr>
        <p:txBody>
          <a:bodyPr wrap="square" lIns="0" tIns="0" rIns="0" bIns="0" rtlCol="0">
            <a:noAutofit/>
          </a:bodyPr>
          <a:lstStyle/>
          <a:p>
            <a:r>
              <a:rPr lang="en-GB" sz="1400" dirty="0">
                <a:solidFill>
                  <a:schemeClr val="tx2"/>
                </a:solidFill>
                <a:latin typeface="+mn-lt"/>
                <a:ea typeface="Segoe UI" panose="020B0502040204020203" pitchFamily="34" charset="0"/>
                <a:cs typeface="Segoe UI" panose="020B0502040204020203" pitchFamily="34" charset="0"/>
              </a:rPr>
              <a:t>Each virtualized application includes not only the application - which may be only 10s of MB - and the necessary binaries and libraries, but also an entire guest operating system - which may weigh 10s of GB.</a:t>
            </a:r>
          </a:p>
        </p:txBody>
      </p:sp>
      <p:sp>
        <p:nvSpPr>
          <p:cNvPr id="11" name="TextBox 10"/>
          <p:cNvSpPr txBox="1"/>
          <p:nvPr/>
        </p:nvSpPr>
        <p:spPr>
          <a:xfrm>
            <a:off x="1498644" y="2554584"/>
            <a:ext cx="2896894" cy="307777"/>
          </a:xfrm>
          <a:prstGeom prst="rect">
            <a:avLst/>
          </a:prstGeom>
          <a:noFill/>
        </p:spPr>
        <p:txBody>
          <a:bodyPr wrap="square" lIns="0" tIns="0" rIns="0" bIns="0" rtlCol="0">
            <a:noAutofit/>
          </a:bodyPr>
          <a:lstStyle/>
          <a:p>
            <a:r>
              <a:rPr lang="en-GB" sz="2000" b="1" dirty="0">
                <a:solidFill>
                  <a:schemeClr val="accent2"/>
                </a:solidFill>
                <a:latin typeface="+mn-lt"/>
                <a:ea typeface="Segoe UI" panose="020B0502040204020203" pitchFamily="34" charset="0"/>
                <a:cs typeface="Segoe UI" panose="020B0502040204020203" pitchFamily="34" charset="0"/>
              </a:rPr>
              <a:t>Virtual Machines</a:t>
            </a:r>
          </a:p>
        </p:txBody>
      </p:sp>
      <p:sp>
        <p:nvSpPr>
          <p:cNvPr id="14" name="TextBox 13"/>
          <p:cNvSpPr txBox="1"/>
          <p:nvPr/>
        </p:nvSpPr>
        <p:spPr>
          <a:xfrm>
            <a:off x="6279889" y="3463429"/>
            <a:ext cx="2406912" cy="1692771"/>
          </a:xfrm>
          <a:prstGeom prst="rect">
            <a:avLst/>
          </a:prstGeom>
          <a:noFill/>
        </p:spPr>
        <p:txBody>
          <a:bodyPr wrap="square" lIns="0" tIns="0" rIns="0" bIns="0" rtlCol="0">
            <a:noAutofit/>
          </a:bodyPr>
          <a:lstStyle/>
          <a:p>
            <a:r>
              <a:rPr lang="en-GB" sz="1400" dirty="0">
                <a:solidFill>
                  <a:schemeClr val="tx2"/>
                </a:solidFill>
                <a:latin typeface="+mn-lt"/>
                <a:ea typeface="Segoe UI" panose="020B0502040204020203" pitchFamily="34" charset="0"/>
                <a:cs typeface="Segoe UI" panose="020B0502040204020203" pitchFamily="34" charset="0"/>
              </a:rPr>
              <a:t>The </a:t>
            </a:r>
            <a:r>
              <a:rPr lang="en-GB" sz="1400" dirty="0" err="1">
                <a:solidFill>
                  <a:schemeClr val="tx2"/>
                </a:solidFill>
                <a:latin typeface="+mn-lt"/>
                <a:ea typeface="Segoe UI" panose="020B0502040204020203" pitchFamily="34" charset="0"/>
                <a:cs typeface="Segoe UI" panose="020B0502040204020203" pitchFamily="34" charset="0"/>
              </a:rPr>
              <a:t>Docker</a:t>
            </a:r>
            <a:r>
              <a:rPr lang="en-GB" sz="1400" dirty="0">
                <a:solidFill>
                  <a:schemeClr val="tx2"/>
                </a:solidFill>
                <a:latin typeface="+mn-lt"/>
                <a:ea typeface="Segoe UI" panose="020B0502040204020203" pitchFamily="34" charset="0"/>
                <a:cs typeface="Segoe UI" panose="020B0502040204020203" pitchFamily="34" charset="0"/>
              </a:rPr>
              <a:t> Engine container comprises just the application and its dependencies. It runs as an isolated process in </a:t>
            </a:r>
            <a:r>
              <a:rPr lang="en-GB" sz="1400" dirty="0" err="1">
                <a:solidFill>
                  <a:schemeClr val="tx2"/>
                </a:solidFill>
                <a:latin typeface="+mn-lt"/>
                <a:ea typeface="Segoe UI" panose="020B0502040204020203" pitchFamily="34" charset="0"/>
                <a:cs typeface="Segoe UI" panose="020B0502040204020203" pitchFamily="34" charset="0"/>
              </a:rPr>
              <a:t>userspace</a:t>
            </a:r>
            <a:r>
              <a:rPr lang="en-GB" sz="1400" dirty="0">
                <a:solidFill>
                  <a:schemeClr val="tx2"/>
                </a:solidFill>
                <a:latin typeface="+mn-lt"/>
                <a:ea typeface="Segoe UI" panose="020B0502040204020203" pitchFamily="34" charset="0"/>
                <a:cs typeface="Segoe UI" panose="020B0502040204020203" pitchFamily="34" charset="0"/>
              </a:rPr>
              <a:t> on the host operating system, sharing the kernel with other containers. Thus, it enjoys the resource isolation and allocation benefits of VMs but is much more portable and efficient.</a:t>
            </a:r>
          </a:p>
        </p:txBody>
      </p:sp>
      <p:sp>
        <p:nvSpPr>
          <p:cNvPr id="16" name="TextBox 15"/>
          <p:cNvSpPr txBox="1"/>
          <p:nvPr/>
        </p:nvSpPr>
        <p:spPr>
          <a:xfrm>
            <a:off x="5722980" y="2554584"/>
            <a:ext cx="2963821" cy="307777"/>
          </a:xfrm>
          <a:prstGeom prst="rect">
            <a:avLst/>
          </a:prstGeom>
          <a:noFill/>
        </p:spPr>
        <p:txBody>
          <a:bodyPr wrap="square" lIns="0" tIns="0" rIns="0" bIns="0" rtlCol="0">
            <a:noAutofit/>
          </a:bodyPr>
          <a:lstStyle/>
          <a:p>
            <a:r>
              <a:rPr lang="en-GB" sz="2000" b="1" dirty="0" err="1">
                <a:solidFill>
                  <a:schemeClr val="accent2"/>
                </a:solidFill>
                <a:latin typeface="+mn-lt"/>
                <a:ea typeface="Segoe UI" panose="020B0502040204020203" pitchFamily="34" charset="0"/>
                <a:cs typeface="Segoe UI" panose="020B0502040204020203" pitchFamily="34" charset="0"/>
              </a:rPr>
              <a:t>Docker</a:t>
            </a:r>
            <a:endParaRPr lang="en-GB" sz="2000" b="1" dirty="0">
              <a:solidFill>
                <a:schemeClr val="accent2"/>
              </a:solidFill>
              <a:latin typeface="+mn-lt"/>
              <a:ea typeface="Segoe UI" panose="020B0502040204020203" pitchFamily="34" charset="0"/>
              <a:cs typeface="Segoe UI" panose="020B0502040204020203" pitchFamily="34" charset="0"/>
            </a:endParaRPr>
          </a:p>
        </p:txBody>
      </p:sp>
      <p:cxnSp>
        <p:nvCxnSpPr>
          <p:cNvPr id="20" name="Straight Connector 19"/>
          <p:cNvCxnSpPr/>
          <p:nvPr/>
        </p:nvCxnSpPr>
        <p:spPr>
          <a:xfrm>
            <a:off x="4573588" y="2311967"/>
            <a:ext cx="0" cy="2988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1751749" y="3450293"/>
            <a:ext cx="113545" cy="733090"/>
          </a:xfrm>
          <a:prstGeom prst="rightBrace">
            <a:avLst>
              <a:gd name="adj1" fmla="val 36296"/>
              <a:gd name="adj2"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p:cNvSpPr/>
          <p:nvPr/>
        </p:nvSpPr>
        <p:spPr>
          <a:xfrm>
            <a:off x="5955096" y="3463429"/>
            <a:ext cx="113545" cy="475355"/>
          </a:xfrm>
          <a:prstGeom prst="rightBrace">
            <a:avLst>
              <a:gd name="adj1" fmla="val 36296"/>
              <a:gd name="adj2"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6"/>
          <p:cNvSpPr>
            <a:spLocks noEditPoints="1"/>
          </p:cNvSpPr>
          <p:nvPr/>
        </p:nvSpPr>
        <p:spPr bwMode="auto">
          <a:xfrm>
            <a:off x="446130" y="2313935"/>
            <a:ext cx="873125" cy="750888"/>
          </a:xfrm>
          <a:custGeom>
            <a:avLst/>
            <a:gdLst>
              <a:gd name="T0" fmla="*/ 499 w 671"/>
              <a:gd name="T1" fmla="*/ 555 h 578"/>
              <a:gd name="T2" fmla="*/ 501 w 671"/>
              <a:gd name="T3" fmla="*/ 571 h 578"/>
              <a:gd name="T4" fmla="*/ 483 w 671"/>
              <a:gd name="T5" fmla="*/ 578 h 578"/>
              <a:gd name="T6" fmla="*/ 189 w 671"/>
              <a:gd name="T7" fmla="*/ 578 h 578"/>
              <a:gd name="T8" fmla="*/ 171 w 671"/>
              <a:gd name="T9" fmla="*/ 571 h 578"/>
              <a:gd name="T10" fmla="*/ 173 w 671"/>
              <a:gd name="T11" fmla="*/ 555 h 578"/>
              <a:gd name="T12" fmla="*/ 272 w 671"/>
              <a:gd name="T13" fmla="*/ 502 h 578"/>
              <a:gd name="T14" fmla="*/ 272 w 671"/>
              <a:gd name="T15" fmla="*/ 481 h 578"/>
              <a:gd name="T16" fmla="*/ 400 w 671"/>
              <a:gd name="T17" fmla="*/ 481 h 578"/>
              <a:gd name="T18" fmla="*/ 400 w 671"/>
              <a:gd name="T19" fmla="*/ 504 h 578"/>
              <a:gd name="T20" fmla="*/ 499 w 671"/>
              <a:gd name="T21" fmla="*/ 555 h 578"/>
              <a:gd name="T22" fmla="*/ 671 w 671"/>
              <a:gd name="T23" fmla="*/ 20 h 578"/>
              <a:gd name="T24" fmla="*/ 671 w 671"/>
              <a:gd name="T25" fmla="*/ 442 h 578"/>
              <a:gd name="T26" fmla="*/ 651 w 671"/>
              <a:gd name="T27" fmla="*/ 462 h 578"/>
              <a:gd name="T28" fmla="*/ 21 w 671"/>
              <a:gd name="T29" fmla="*/ 462 h 578"/>
              <a:gd name="T30" fmla="*/ 0 w 671"/>
              <a:gd name="T31" fmla="*/ 442 h 578"/>
              <a:gd name="T32" fmla="*/ 0 w 671"/>
              <a:gd name="T33" fmla="*/ 20 h 578"/>
              <a:gd name="T34" fmla="*/ 21 w 671"/>
              <a:gd name="T35" fmla="*/ 0 h 578"/>
              <a:gd name="T36" fmla="*/ 651 w 671"/>
              <a:gd name="T37" fmla="*/ 0 h 578"/>
              <a:gd name="T38" fmla="*/ 671 w 671"/>
              <a:gd name="T39" fmla="*/ 20 h 578"/>
              <a:gd name="T40" fmla="*/ 626 w 671"/>
              <a:gd name="T41" fmla="*/ 48 h 578"/>
              <a:gd name="T42" fmla="*/ 625 w 671"/>
              <a:gd name="T43" fmla="*/ 47 h 578"/>
              <a:gd name="T44" fmla="*/ 47 w 671"/>
              <a:gd name="T45" fmla="*/ 47 h 578"/>
              <a:gd name="T46" fmla="*/ 46 w 671"/>
              <a:gd name="T47" fmla="*/ 48 h 578"/>
              <a:gd name="T48" fmla="*/ 46 w 671"/>
              <a:gd name="T49" fmla="*/ 400 h 578"/>
              <a:gd name="T50" fmla="*/ 626 w 671"/>
              <a:gd name="T51" fmla="*/ 400 h 578"/>
              <a:gd name="T52" fmla="*/ 626 w 671"/>
              <a:gd name="T53" fmla="*/ 48 h 578"/>
              <a:gd name="T54" fmla="*/ 254 w 671"/>
              <a:gd name="T55" fmla="*/ 154 h 578"/>
              <a:gd name="T56" fmla="*/ 119 w 671"/>
              <a:gd name="T57" fmla="*/ 107 h 578"/>
              <a:gd name="T58" fmla="*/ 166 w 671"/>
              <a:gd name="T59" fmla="*/ 242 h 578"/>
              <a:gd name="T60" fmla="*/ 188 w 671"/>
              <a:gd name="T61" fmla="*/ 200 h 578"/>
              <a:gd name="T62" fmla="*/ 247 w 671"/>
              <a:gd name="T63" fmla="*/ 258 h 578"/>
              <a:gd name="T64" fmla="*/ 270 w 671"/>
              <a:gd name="T65" fmla="*/ 235 h 578"/>
              <a:gd name="T66" fmla="*/ 212 w 671"/>
              <a:gd name="T67" fmla="*/ 176 h 578"/>
              <a:gd name="T68" fmla="*/ 254 w 671"/>
              <a:gd name="T69" fmla="*/ 154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1" h="578">
                <a:moveTo>
                  <a:pt x="499" y="555"/>
                </a:moveTo>
                <a:cubicBezTo>
                  <a:pt x="500" y="561"/>
                  <a:pt x="505" y="567"/>
                  <a:pt x="501" y="571"/>
                </a:cubicBezTo>
                <a:cubicBezTo>
                  <a:pt x="496" y="576"/>
                  <a:pt x="490" y="578"/>
                  <a:pt x="483" y="578"/>
                </a:cubicBezTo>
                <a:cubicBezTo>
                  <a:pt x="189" y="578"/>
                  <a:pt x="189" y="578"/>
                  <a:pt x="189" y="578"/>
                </a:cubicBezTo>
                <a:cubicBezTo>
                  <a:pt x="182" y="578"/>
                  <a:pt x="175" y="576"/>
                  <a:pt x="171" y="571"/>
                </a:cubicBezTo>
                <a:cubicBezTo>
                  <a:pt x="167" y="567"/>
                  <a:pt x="172" y="561"/>
                  <a:pt x="173" y="555"/>
                </a:cubicBezTo>
                <a:cubicBezTo>
                  <a:pt x="173" y="555"/>
                  <a:pt x="272" y="562"/>
                  <a:pt x="272" y="502"/>
                </a:cubicBezTo>
                <a:cubicBezTo>
                  <a:pt x="272" y="496"/>
                  <a:pt x="272" y="487"/>
                  <a:pt x="272" y="481"/>
                </a:cubicBezTo>
                <a:cubicBezTo>
                  <a:pt x="400" y="481"/>
                  <a:pt x="400" y="481"/>
                  <a:pt x="400" y="481"/>
                </a:cubicBezTo>
                <a:cubicBezTo>
                  <a:pt x="400" y="488"/>
                  <a:pt x="400" y="498"/>
                  <a:pt x="400" y="504"/>
                </a:cubicBezTo>
                <a:cubicBezTo>
                  <a:pt x="400" y="550"/>
                  <a:pt x="499" y="555"/>
                  <a:pt x="499" y="555"/>
                </a:cubicBezTo>
                <a:close/>
                <a:moveTo>
                  <a:pt x="671" y="20"/>
                </a:moveTo>
                <a:cubicBezTo>
                  <a:pt x="671" y="442"/>
                  <a:pt x="671" y="442"/>
                  <a:pt x="671" y="442"/>
                </a:cubicBezTo>
                <a:cubicBezTo>
                  <a:pt x="671" y="453"/>
                  <a:pt x="662" y="462"/>
                  <a:pt x="651" y="462"/>
                </a:cubicBezTo>
                <a:cubicBezTo>
                  <a:pt x="21" y="462"/>
                  <a:pt x="21" y="462"/>
                  <a:pt x="21" y="462"/>
                </a:cubicBezTo>
                <a:cubicBezTo>
                  <a:pt x="9" y="462"/>
                  <a:pt x="0" y="453"/>
                  <a:pt x="0" y="442"/>
                </a:cubicBezTo>
                <a:cubicBezTo>
                  <a:pt x="0" y="20"/>
                  <a:pt x="0" y="20"/>
                  <a:pt x="0" y="20"/>
                </a:cubicBezTo>
                <a:cubicBezTo>
                  <a:pt x="0" y="9"/>
                  <a:pt x="9" y="0"/>
                  <a:pt x="21" y="0"/>
                </a:cubicBezTo>
                <a:cubicBezTo>
                  <a:pt x="651" y="0"/>
                  <a:pt x="651" y="0"/>
                  <a:pt x="651" y="0"/>
                </a:cubicBezTo>
                <a:cubicBezTo>
                  <a:pt x="662" y="0"/>
                  <a:pt x="671" y="9"/>
                  <a:pt x="671" y="20"/>
                </a:cubicBezTo>
                <a:close/>
                <a:moveTo>
                  <a:pt x="626" y="48"/>
                </a:moveTo>
                <a:cubicBezTo>
                  <a:pt x="626" y="48"/>
                  <a:pt x="626" y="47"/>
                  <a:pt x="625" y="47"/>
                </a:cubicBezTo>
                <a:cubicBezTo>
                  <a:pt x="47" y="47"/>
                  <a:pt x="47" y="47"/>
                  <a:pt x="47" y="47"/>
                </a:cubicBezTo>
                <a:cubicBezTo>
                  <a:pt x="46" y="47"/>
                  <a:pt x="46" y="48"/>
                  <a:pt x="46" y="48"/>
                </a:cubicBezTo>
                <a:cubicBezTo>
                  <a:pt x="46" y="400"/>
                  <a:pt x="46" y="400"/>
                  <a:pt x="46" y="400"/>
                </a:cubicBezTo>
                <a:cubicBezTo>
                  <a:pt x="626" y="400"/>
                  <a:pt x="626" y="400"/>
                  <a:pt x="626" y="400"/>
                </a:cubicBezTo>
                <a:lnTo>
                  <a:pt x="626" y="48"/>
                </a:lnTo>
                <a:close/>
                <a:moveTo>
                  <a:pt x="254" y="154"/>
                </a:moveTo>
                <a:cubicBezTo>
                  <a:pt x="119" y="107"/>
                  <a:pt x="119" y="107"/>
                  <a:pt x="119" y="107"/>
                </a:cubicBezTo>
                <a:cubicBezTo>
                  <a:pt x="166" y="242"/>
                  <a:pt x="166" y="242"/>
                  <a:pt x="166" y="242"/>
                </a:cubicBezTo>
                <a:cubicBezTo>
                  <a:pt x="188" y="200"/>
                  <a:pt x="188" y="200"/>
                  <a:pt x="188" y="200"/>
                </a:cubicBezTo>
                <a:cubicBezTo>
                  <a:pt x="247" y="258"/>
                  <a:pt x="247" y="258"/>
                  <a:pt x="247" y="258"/>
                </a:cubicBezTo>
                <a:cubicBezTo>
                  <a:pt x="270" y="235"/>
                  <a:pt x="270" y="235"/>
                  <a:pt x="270" y="235"/>
                </a:cubicBezTo>
                <a:cubicBezTo>
                  <a:pt x="212" y="176"/>
                  <a:pt x="212" y="176"/>
                  <a:pt x="212" y="176"/>
                </a:cubicBezTo>
                <a:lnTo>
                  <a:pt x="254" y="15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p:cNvSpPr/>
          <p:nvPr/>
        </p:nvSpPr>
        <p:spPr>
          <a:xfrm>
            <a:off x="455613" y="6141873"/>
            <a:ext cx="4525983" cy="184666"/>
          </a:xfrm>
          <a:prstGeom prst="rect">
            <a:avLst/>
          </a:prstGeom>
        </p:spPr>
        <p:txBody>
          <a:bodyPr wrap="square" lIns="0" tIns="0" rIns="0" bIns="0">
            <a:noAutofit/>
          </a:bodyPr>
          <a:lstStyle/>
          <a:p>
            <a:r>
              <a:rPr lang="en-GB" sz="900" dirty="0">
                <a:solidFill>
                  <a:schemeClr val="tx2"/>
                </a:solidFill>
              </a:rPr>
              <a:t>Some diagrams taken from: </a:t>
            </a:r>
            <a:r>
              <a:rPr lang="en-GB" sz="900" dirty="0">
                <a:solidFill>
                  <a:schemeClr val="tx2"/>
                </a:solidFill>
                <a:hlinkClick r:id="rId3"/>
              </a:rPr>
              <a:t>https://www.docker.com/whatisdocker</a:t>
            </a:r>
            <a:r>
              <a:rPr lang="en-GB" sz="900" dirty="0">
                <a:solidFill>
                  <a:schemeClr val="tx2"/>
                </a:solidFill>
              </a:rPr>
              <a:t> </a:t>
            </a:r>
          </a:p>
        </p:txBody>
      </p:sp>
      <p:sp>
        <p:nvSpPr>
          <p:cNvPr id="52" name="Freeform 42"/>
          <p:cNvSpPr>
            <a:spLocks noEditPoints="1"/>
          </p:cNvSpPr>
          <p:nvPr/>
        </p:nvSpPr>
        <p:spPr bwMode="auto">
          <a:xfrm>
            <a:off x="4768774" y="2339759"/>
            <a:ext cx="796848" cy="731946"/>
          </a:xfrm>
          <a:custGeom>
            <a:avLst/>
            <a:gdLst>
              <a:gd name="T0" fmla="*/ 51 w 130"/>
              <a:gd name="T1" fmla="*/ 89 h 120"/>
              <a:gd name="T2" fmla="*/ 13 w 130"/>
              <a:gd name="T3" fmla="*/ 89 h 120"/>
              <a:gd name="T4" fmla="*/ 13 w 130"/>
              <a:gd name="T5" fmla="*/ 12 h 120"/>
              <a:gd name="T6" fmla="*/ 114 w 130"/>
              <a:gd name="T7" fmla="*/ 12 h 120"/>
              <a:gd name="T8" fmla="*/ 114 w 130"/>
              <a:gd name="T9" fmla="*/ 57 h 120"/>
              <a:gd name="T10" fmla="*/ 125 w 130"/>
              <a:gd name="T11" fmla="*/ 65 h 120"/>
              <a:gd name="T12" fmla="*/ 127 w 130"/>
              <a:gd name="T13" fmla="*/ 66 h 120"/>
              <a:gd name="T14" fmla="*/ 127 w 130"/>
              <a:gd name="T15" fmla="*/ 9 h 120"/>
              <a:gd name="T16" fmla="*/ 118 w 130"/>
              <a:gd name="T17" fmla="*/ 0 h 120"/>
              <a:gd name="T18" fmla="*/ 9 w 130"/>
              <a:gd name="T19" fmla="*/ 0 h 120"/>
              <a:gd name="T20" fmla="*/ 0 w 130"/>
              <a:gd name="T21" fmla="*/ 9 h 120"/>
              <a:gd name="T22" fmla="*/ 0 w 130"/>
              <a:gd name="T23" fmla="*/ 92 h 120"/>
              <a:gd name="T24" fmla="*/ 9 w 130"/>
              <a:gd name="T25" fmla="*/ 101 h 120"/>
              <a:gd name="T26" fmla="*/ 56 w 130"/>
              <a:gd name="T27" fmla="*/ 101 h 120"/>
              <a:gd name="T28" fmla="*/ 51 w 130"/>
              <a:gd name="T29" fmla="*/ 89 h 120"/>
              <a:gd name="T30" fmla="*/ 51 w 130"/>
              <a:gd name="T31" fmla="*/ 89 h 120"/>
              <a:gd name="T32" fmla="*/ 130 w 130"/>
              <a:gd name="T33" fmla="*/ 78 h 120"/>
              <a:gd name="T34" fmla="*/ 123 w 130"/>
              <a:gd name="T35" fmla="*/ 71 h 120"/>
              <a:gd name="T36" fmla="*/ 120 w 130"/>
              <a:gd name="T37" fmla="*/ 71 h 120"/>
              <a:gd name="T38" fmla="*/ 120 w 130"/>
              <a:gd name="T39" fmla="*/ 70 h 120"/>
              <a:gd name="T40" fmla="*/ 113 w 130"/>
              <a:gd name="T41" fmla="*/ 63 h 120"/>
              <a:gd name="T42" fmla="*/ 107 w 130"/>
              <a:gd name="T43" fmla="*/ 67 h 120"/>
              <a:gd name="T44" fmla="*/ 107 w 130"/>
              <a:gd name="T45" fmla="*/ 65 h 120"/>
              <a:gd name="T46" fmla="*/ 100 w 130"/>
              <a:gd name="T47" fmla="*/ 58 h 120"/>
              <a:gd name="T48" fmla="*/ 94 w 130"/>
              <a:gd name="T49" fmla="*/ 63 h 120"/>
              <a:gd name="T50" fmla="*/ 94 w 130"/>
              <a:gd name="T51" fmla="*/ 44 h 120"/>
              <a:gd name="T52" fmla="*/ 87 w 130"/>
              <a:gd name="T53" fmla="*/ 38 h 120"/>
              <a:gd name="T54" fmla="*/ 80 w 130"/>
              <a:gd name="T55" fmla="*/ 44 h 120"/>
              <a:gd name="T56" fmla="*/ 80 w 130"/>
              <a:gd name="T57" fmla="*/ 81 h 120"/>
              <a:gd name="T58" fmla="*/ 75 w 130"/>
              <a:gd name="T59" fmla="*/ 88 h 120"/>
              <a:gd name="T60" fmla="*/ 71 w 130"/>
              <a:gd name="T61" fmla="*/ 86 h 120"/>
              <a:gd name="T62" fmla="*/ 64 w 130"/>
              <a:gd name="T63" fmla="*/ 82 h 120"/>
              <a:gd name="T64" fmla="*/ 57 w 130"/>
              <a:gd name="T65" fmla="*/ 89 h 120"/>
              <a:gd name="T66" fmla="*/ 75 w 130"/>
              <a:gd name="T67" fmla="*/ 110 h 120"/>
              <a:gd name="T68" fmla="*/ 86 w 130"/>
              <a:gd name="T69" fmla="*/ 120 h 120"/>
              <a:gd name="T70" fmla="*/ 119 w 130"/>
              <a:gd name="T71" fmla="*/ 120 h 120"/>
              <a:gd name="T72" fmla="*/ 129 w 130"/>
              <a:gd name="T73" fmla="*/ 102 h 120"/>
              <a:gd name="T74" fmla="*/ 130 w 130"/>
              <a:gd name="T75" fmla="*/ 7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0">
                <a:moveTo>
                  <a:pt x="51" y="89"/>
                </a:moveTo>
                <a:cubicBezTo>
                  <a:pt x="13" y="89"/>
                  <a:pt x="13" y="89"/>
                  <a:pt x="13" y="89"/>
                </a:cubicBezTo>
                <a:cubicBezTo>
                  <a:pt x="13" y="12"/>
                  <a:pt x="13" y="12"/>
                  <a:pt x="13" y="12"/>
                </a:cubicBezTo>
                <a:cubicBezTo>
                  <a:pt x="114" y="12"/>
                  <a:pt x="114" y="12"/>
                  <a:pt x="114" y="12"/>
                </a:cubicBezTo>
                <a:cubicBezTo>
                  <a:pt x="114" y="57"/>
                  <a:pt x="114" y="57"/>
                  <a:pt x="114" y="57"/>
                </a:cubicBezTo>
                <a:cubicBezTo>
                  <a:pt x="119" y="58"/>
                  <a:pt x="123" y="61"/>
                  <a:pt x="125" y="65"/>
                </a:cubicBezTo>
                <a:cubicBezTo>
                  <a:pt x="126" y="65"/>
                  <a:pt x="126" y="65"/>
                  <a:pt x="127" y="66"/>
                </a:cubicBezTo>
                <a:cubicBezTo>
                  <a:pt x="127" y="9"/>
                  <a:pt x="127" y="9"/>
                  <a:pt x="127" y="9"/>
                </a:cubicBezTo>
                <a:cubicBezTo>
                  <a:pt x="127" y="4"/>
                  <a:pt x="123" y="0"/>
                  <a:pt x="118" y="0"/>
                </a:cubicBezTo>
                <a:cubicBezTo>
                  <a:pt x="9" y="0"/>
                  <a:pt x="9" y="0"/>
                  <a:pt x="9" y="0"/>
                </a:cubicBezTo>
                <a:cubicBezTo>
                  <a:pt x="4" y="0"/>
                  <a:pt x="0" y="4"/>
                  <a:pt x="0" y="9"/>
                </a:cubicBezTo>
                <a:cubicBezTo>
                  <a:pt x="0" y="92"/>
                  <a:pt x="0" y="92"/>
                  <a:pt x="0" y="92"/>
                </a:cubicBezTo>
                <a:cubicBezTo>
                  <a:pt x="0" y="97"/>
                  <a:pt x="4" y="101"/>
                  <a:pt x="9" y="101"/>
                </a:cubicBezTo>
                <a:cubicBezTo>
                  <a:pt x="56" y="101"/>
                  <a:pt x="56" y="101"/>
                  <a:pt x="56" y="101"/>
                </a:cubicBezTo>
                <a:cubicBezTo>
                  <a:pt x="53" y="97"/>
                  <a:pt x="51" y="93"/>
                  <a:pt x="51" y="89"/>
                </a:cubicBezTo>
                <a:cubicBezTo>
                  <a:pt x="51" y="89"/>
                  <a:pt x="51" y="89"/>
                  <a:pt x="51" y="89"/>
                </a:cubicBezTo>
                <a:close/>
                <a:moveTo>
                  <a:pt x="130" y="78"/>
                </a:moveTo>
                <a:cubicBezTo>
                  <a:pt x="130" y="74"/>
                  <a:pt x="127" y="71"/>
                  <a:pt x="123" y="71"/>
                </a:cubicBezTo>
                <a:cubicBezTo>
                  <a:pt x="122" y="71"/>
                  <a:pt x="121" y="71"/>
                  <a:pt x="120" y="71"/>
                </a:cubicBezTo>
                <a:cubicBezTo>
                  <a:pt x="120" y="70"/>
                  <a:pt x="120" y="70"/>
                  <a:pt x="120" y="70"/>
                </a:cubicBezTo>
                <a:cubicBezTo>
                  <a:pt x="120" y="66"/>
                  <a:pt x="117" y="63"/>
                  <a:pt x="113" y="63"/>
                </a:cubicBezTo>
                <a:cubicBezTo>
                  <a:pt x="111" y="63"/>
                  <a:pt x="108" y="64"/>
                  <a:pt x="107" y="67"/>
                </a:cubicBezTo>
                <a:cubicBezTo>
                  <a:pt x="107" y="65"/>
                  <a:pt x="107" y="65"/>
                  <a:pt x="107" y="65"/>
                </a:cubicBezTo>
                <a:cubicBezTo>
                  <a:pt x="107" y="61"/>
                  <a:pt x="104" y="58"/>
                  <a:pt x="100" y="58"/>
                </a:cubicBezTo>
                <a:cubicBezTo>
                  <a:pt x="97" y="58"/>
                  <a:pt x="95" y="60"/>
                  <a:pt x="94" y="63"/>
                </a:cubicBezTo>
                <a:cubicBezTo>
                  <a:pt x="94" y="44"/>
                  <a:pt x="94" y="44"/>
                  <a:pt x="94" y="44"/>
                </a:cubicBezTo>
                <a:cubicBezTo>
                  <a:pt x="94" y="41"/>
                  <a:pt x="91" y="38"/>
                  <a:pt x="87" y="38"/>
                </a:cubicBezTo>
                <a:cubicBezTo>
                  <a:pt x="83" y="38"/>
                  <a:pt x="80" y="41"/>
                  <a:pt x="80" y="44"/>
                </a:cubicBezTo>
                <a:cubicBezTo>
                  <a:pt x="80" y="44"/>
                  <a:pt x="80" y="78"/>
                  <a:pt x="80" y="81"/>
                </a:cubicBezTo>
                <a:cubicBezTo>
                  <a:pt x="80" y="83"/>
                  <a:pt x="78" y="88"/>
                  <a:pt x="75" y="88"/>
                </a:cubicBezTo>
                <a:cubicBezTo>
                  <a:pt x="74" y="88"/>
                  <a:pt x="72" y="87"/>
                  <a:pt x="71" y="86"/>
                </a:cubicBezTo>
                <a:cubicBezTo>
                  <a:pt x="69" y="83"/>
                  <a:pt x="66" y="82"/>
                  <a:pt x="64" y="82"/>
                </a:cubicBezTo>
                <a:cubicBezTo>
                  <a:pt x="60" y="82"/>
                  <a:pt x="57" y="84"/>
                  <a:pt x="57" y="89"/>
                </a:cubicBezTo>
                <a:cubicBezTo>
                  <a:pt x="57" y="96"/>
                  <a:pt x="71" y="108"/>
                  <a:pt x="75" y="110"/>
                </a:cubicBezTo>
                <a:cubicBezTo>
                  <a:pt x="84" y="113"/>
                  <a:pt x="86" y="116"/>
                  <a:pt x="86" y="120"/>
                </a:cubicBezTo>
                <a:cubicBezTo>
                  <a:pt x="119" y="120"/>
                  <a:pt x="119" y="120"/>
                  <a:pt x="119" y="120"/>
                </a:cubicBezTo>
                <a:cubicBezTo>
                  <a:pt x="119" y="118"/>
                  <a:pt x="127" y="111"/>
                  <a:pt x="129" y="102"/>
                </a:cubicBezTo>
                <a:cubicBezTo>
                  <a:pt x="130" y="93"/>
                  <a:pt x="130" y="78"/>
                  <a:pt x="130"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288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5614" y="1180800"/>
            <a:ext cx="2117654" cy="396000"/>
          </a:xfrm>
        </p:spPr>
        <p:txBody>
          <a:bodyPr/>
          <a:lstStyle/>
          <a:p>
            <a:r>
              <a:rPr lang="en-GB" sz="1600">
                <a:solidFill>
                  <a:schemeClr val="accent2"/>
                </a:solidFill>
              </a:rPr>
              <a:t>To put it another way:</a:t>
            </a:r>
            <a:endParaRPr lang="en-GB" sz="1600" dirty="0">
              <a:solidFill>
                <a:schemeClr val="accent2"/>
              </a:solidFill>
            </a:endParaRPr>
          </a:p>
        </p:txBody>
      </p:sp>
      <p:sp>
        <p:nvSpPr>
          <p:cNvPr id="4" name="Title 3"/>
          <p:cNvSpPr>
            <a:spLocks noGrp="1"/>
          </p:cNvSpPr>
          <p:nvPr>
            <p:ph type="title"/>
          </p:nvPr>
        </p:nvSpPr>
        <p:spPr/>
        <p:txBody>
          <a:bodyPr/>
          <a:lstStyle/>
          <a:p>
            <a:r>
              <a:rPr lang="en-GB"/>
              <a:t>How Docker differs from Virtual Machines</a:t>
            </a:r>
            <a:endParaRPr lang="en-GB" dirty="0"/>
          </a:p>
        </p:txBody>
      </p:sp>
      <p:sp>
        <p:nvSpPr>
          <p:cNvPr id="8" name="Footer Placeholder 7"/>
          <p:cNvSpPr>
            <a:spLocks noGrp="1"/>
          </p:cNvSpPr>
          <p:nvPr>
            <p:ph type="ftr" sz="quarter" idx="12"/>
          </p:nvPr>
        </p:nvSpPr>
        <p:spPr/>
        <p:txBody>
          <a:bodyPr/>
          <a:lstStyle/>
          <a:p>
            <a:r>
              <a:rPr lang="en-AU"/>
              <a:t>Copyright © 2016 Accenture  All rights reserved.</a:t>
            </a:r>
            <a:endParaRPr lang="en-AU" dirty="0"/>
          </a:p>
        </p:txBody>
      </p:sp>
      <p:sp>
        <p:nvSpPr>
          <p:cNvPr id="9" name="Slide Number Placeholder 8"/>
          <p:cNvSpPr>
            <a:spLocks noGrp="1"/>
          </p:cNvSpPr>
          <p:nvPr>
            <p:ph type="sldNum" sz="quarter" idx="13"/>
          </p:nvPr>
        </p:nvSpPr>
        <p:spPr/>
        <p:txBody>
          <a:bodyPr/>
          <a:lstStyle/>
          <a:p>
            <a:pPr>
              <a:defRPr/>
            </a:pPr>
            <a:r>
              <a:rPr lang="en-US"/>
              <a:t>Page </a:t>
            </a:r>
            <a:fld id="{90CBDC3A-D49F-4631-A8C7-55D59B33E5FA}" type="slidenum">
              <a:rPr lang="en-US" smtClean="0"/>
              <a:pPr>
                <a:defRPr/>
              </a:pPr>
              <a:t>11</a:t>
            </a:fld>
            <a:endParaRPr lang="en-US" dirty="0"/>
          </a:p>
        </p:txBody>
      </p:sp>
      <p:sp>
        <p:nvSpPr>
          <p:cNvPr id="10" name="Slide Number Placeholder 15"/>
          <p:cNvSpPr txBox="1">
            <a:spLocks/>
          </p:cNvSpPr>
          <p:nvPr/>
        </p:nvSpPr>
        <p:spPr>
          <a:xfrm>
            <a:off x="6553200" y="5624515"/>
            <a:ext cx="21336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dirty="0"/>
              <a:t>3</a:t>
            </a:r>
          </a:p>
        </p:txBody>
      </p:sp>
      <p:sp>
        <p:nvSpPr>
          <p:cNvPr id="11" name="Freeform 16"/>
          <p:cNvSpPr>
            <a:spLocks/>
          </p:cNvSpPr>
          <p:nvPr/>
        </p:nvSpPr>
        <p:spPr bwMode="auto">
          <a:xfrm>
            <a:off x="455613" y="2595868"/>
            <a:ext cx="4010025" cy="3403342"/>
          </a:xfrm>
          <a:custGeom>
            <a:avLst/>
            <a:gdLst>
              <a:gd name="T0" fmla="*/ 904 w 1262"/>
              <a:gd name="T1" fmla="*/ 1071 h 1071"/>
              <a:gd name="T2" fmla="*/ 1042 w 1262"/>
              <a:gd name="T3" fmla="*/ 1071 h 1071"/>
              <a:gd name="T4" fmla="*/ 1262 w 1262"/>
              <a:gd name="T5" fmla="*/ 1071 h 1071"/>
              <a:gd name="T6" fmla="*/ 1262 w 1262"/>
              <a:gd name="T7" fmla="*/ 0 h 1071"/>
              <a:gd name="T8" fmla="*/ 1041 w 1262"/>
              <a:gd name="T9" fmla="*/ 0 h 1071"/>
              <a:gd name="T10" fmla="*/ 904 w 1262"/>
              <a:gd name="T11" fmla="*/ 0 h 1071"/>
              <a:gd name="T12" fmla="*/ 883 w 1262"/>
              <a:gd name="T13" fmla="*/ 0 h 1071"/>
              <a:gd name="T14" fmla="*/ 631 w 1262"/>
              <a:gd name="T15" fmla="*/ 223 h 1071"/>
              <a:gd name="T16" fmla="*/ 381 w 1262"/>
              <a:gd name="T17" fmla="*/ 0 h 1071"/>
              <a:gd name="T18" fmla="*/ 359 w 1262"/>
              <a:gd name="T19" fmla="*/ 0 h 1071"/>
              <a:gd name="T20" fmla="*/ 223 w 1262"/>
              <a:gd name="T21" fmla="*/ 0 h 1071"/>
              <a:gd name="T22" fmla="*/ 0 w 1262"/>
              <a:gd name="T23" fmla="*/ 0 h 1071"/>
              <a:gd name="T24" fmla="*/ 0 w 1262"/>
              <a:gd name="T25" fmla="*/ 1071 h 1071"/>
              <a:gd name="T26" fmla="*/ 220 w 1262"/>
              <a:gd name="T27" fmla="*/ 1071 h 1071"/>
              <a:gd name="T28" fmla="*/ 359 w 1262"/>
              <a:gd name="T29" fmla="*/ 1071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071">
                <a:moveTo>
                  <a:pt x="904" y="1071"/>
                </a:moveTo>
                <a:cubicBezTo>
                  <a:pt x="1042" y="1071"/>
                  <a:pt x="1042" y="1071"/>
                  <a:pt x="1042" y="1071"/>
                </a:cubicBezTo>
                <a:cubicBezTo>
                  <a:pt x="1262" y="1071"/>
                  <a:pt x="1262" y="1071"/>
                  <a:pt x="1262" y="1071"/>
                </a:cubicBezTo>
                <a:cubicBezTo>
                  <a:pt x="1262" y="0"/>
                  <a:pt x="1262" y="0"/>
                  <a:pt x="1262" y="0"/>
                </a:cubicBezTo>
                <a:cubicBezTo>
                  <a:pt x="1041" y="0"/>
                  <a:pt x="1041" y="0"/>
                  <a:pt x="1041" y="0"/>
                </a:cubicBezTo>
                <a:cubicBezTo>
                  <a:pt x="904" y="0"/>
                  <a:pt x="904" y="0"/>
                  <a:pt x="904" y="0"/>
                </a:cubicBezTo>
                <a:cubicBezTo>
                  <a:pt x="883" y="0"/>
                  <a:pt x="883" y="0"/>
                  <a:pt x="883" y="0"/>
                </a:cubicBezTo>
                <a:cubicBezTo>
                  <a:pt x="868" y="126"/>
                  <a:pt x="761" y="223"/>
                  <a:pt x="631" y="223"/>
                </a:cubicBezTo>
                <a:cubicBezTo>
                  <a:pt x="503" y="223"/>
                  <a:pt x="396" y="126"/>
                  <a:pt x="381" y="0"/>
                </a:cubicBezTo>
                <a:cubicBezTo>
                  <a:pt x="359" y="0"/>
                  <a:pt x="359" y="0"/>
                  <a:pt x="359" y="0"/>
                </a:cubicBezTo>
                <a:cubicBezTo>
                  <a:pt x="223" y="0"/>
                  <a:pt x="223" y="0"/>
                  <a:pt x="223" y="0"/>
                </a:cubicBezTo>
                <a:cubicBezTo>
                  <a:pt x="0" y="0"/>
                  <a:pt x="0" y="0"/>
                  <a:pt x="0" y="0"/>
                </a:cubicBezTo>
                <a:cubicBezTo>
                  <a:pt x="0" y="1071"/>
                  <a:pt x="0" y="1071"/>
                  <a:pt x="0" y="1071"/>
                </a:cubicBezTo>
                <a:cubicBezTo>
                  <a:pt x="220" y="1071"/>
                  <a:pt x="220" y="1071"/>
                  <a:pt x="220" y="1071"/>
                </a:cubicBezTo>
                <a:cubicBezTo>
                  <a:pt x="359" y="1071"/>
                  <a:pt x="359" y="1071"/>
                  <a:pt x="359" y="1071"/>
                </a:cubicBezTo>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4000" tIns="792000" rIns="144000" bIns="0" numCol="1" anchor="t" anchorCtr="0" compatLnSpc="1">
            <a:prstTxWarp prst="textNoShape">
              <a:avLst/>
            </a:prstTxWarp>
          </a:bodyPr>
          <a:lstStyle/>
          <a:p>
            <a:pPr algn="ctr">
              <a:spcAft>
                <a:spcPts val="1200"/>
              </a:spcAft>
            </a:pPr>
            <a:r>
              <a:rPr lang="en-US" sz="2000" dirty="0">
                <a:solidFill>
                  <a:schemeClr val="accent5"/>
                </a:solidFill>
              </a:rPr>
              <a:t>VIRTUAL MACHINES</a:t>
            </a:r>
          </a:p>
          <a:p>
            <a:pPr marL="171450" indent="-171450">
              <a:spcAft>
                <a:spcPts val="600"/>
              </a:spcAft>
              <a:buFont typeface="Arial" panose="020B0604020202020204" pitchFamily="34" charset="0"/>
              <a:buChar char="•"/>
            </a:pPr>
            <a:r>
              <a:rPr lang="en-US" sz="1200" dirty="0">
                <a:solidFill>
                  <a:schemeClr val="accent5"/>
                </a:solidFill>
              </a:rPr>
              <a:t>Virtualized applications include applications, binaries, libraries and entire (guest) Operation System</a:t>
            </a:r>
          </a:p>
          <a:p>
            <a:pPr marL="171450" indent="-171450">
              <a:spcAft>
                <a:spcPts val="600"/>
              </a:spcAft>
              <a:buFont typeface="Arial" panose="020B0604020202020204" pitchFamily="34" charset="0"/>
              <a:buChar char="•"/>
            </a:pPr>
            <a:r>
              <a:rPr lang="en-US" sz="1200" dirty="0">
                <a:solidFill>
                  <a:schemeClr val="accent5"/>
                </a:solidFill>
              </a:rPr>
              <a:t>A virtual machine emulates a physical computing environment</a:t>
            </a:r>
          </a:p>
          <a:p>
            <a:pPr marL="171450" indent="-171450">
              <a:spcAft>
                <a:spcPts val="600"/>
              </a:spcAft>
              <a:buFont typeface="Arial" panose="020B0604020202020204" pitchFamily="34" charset="0"/>
              <a:buChar char="•"/>
            </a:pPr>
            <a:r>
              <a:rPr lang="en-US" sz="1200" dirty="0">
                <a:solidFill>
                  <a:schemeClr val="accent5"/>
                </a:solidFill>
              </a:rPr>
              <a:t>Requests for CPU, memory, disk, network and other hardware resources to a virtualization layer</a:t>
            </a:r>
          </a:p>
          <a:p>
            <a:pPr marL="171450" indent="-171450">
              <a:spcAft>
                <a:spcPts val="600"/>
              </a:spcAft>
              <a:buFont typeface="Arial" panose="020B0604020202020204" pitchFamily="34" charset="0"/>
              <a:buChar char="•"/>
            </a:pPr>
            <a:r>
              <a:rPr lang="en-US" sz="1200" dirty="0">
                <a:solidFill>
                  <a:schemeClr val="accent5"/>
                </a:solidFill>
              </a:rPr>
              <a:t>VMs provide complete isolation, there is minimal resource sharing</a:t>
            </a:r>
          </a:p>
        </p:txBody>
      </p:sp>
      <p:sp>
        <p:nvSpPr>
          <p:cNvPr id="12" name="Oval 11"/>
          <p:cNvSpPr/>
          <p:nvPr/>
        </p:nvSpPr>
        <p:spPr>
          <a:xfrm>
            <a:off x="1850524" y="18780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Freeform 16"/>
          <p:cNvSpPr>
            <a:spLocks/>
          </p:cNvSpPr>
          <p:nvPr/>
        </p:nvSpPr>
        <p:spPr bwMode="auto">
          <a:xfrm>
            <a:off x="4679950" y="2595868"/>
            <a:ext cx="4010025" cy="3403342"/>
          </a:xfrm>
          <a:custGeom>
            <a:avLst/>
            <a:gdLst>
              <a:gd name="T0" fmla="*/ 904 w 1262"/>
              <a:gd name="T1" fmla="*/ 1071 h 1071"/>
              <a:gd name="T2" fmla="*/ 1042 w 1262"/>
              <a:gd name="T3" fmla="*/ 1071 h 1071"/>
              <a:gd name="T4" fmla="*/ 1262 w 1262"/>
              <a:gd name="T5" fmla="*/ 1071 h 1071"/>
              <a:gd name="T6" fmla="*/ 1262 w 1262"/>
              <a:gd name="T7" fmla="*/ 0 h 1071"/>
              <a:gd name="T8" fmla="*/ 1041 w 1262"/>
              <a:gd name="T9" fmla="*/ 0 h 1071"/>
              <a:gd name="T10" fmla="*/ 904 w 1262"/>
              <a:gd name="T11" fmla="*/ 0 h 1071"/>
              <a:gd name="T12" fmla="*/ 883 w 1262"/>
              <a:gd name="T13" fmla="*/ 0 h 1071"/>
              <a:gd name="T14" fmla="*/ 631 w 1262"/>
              <a:gd name="T15" fmla="*/ 223 h 1071"/>
              <a:gd name="T16" fmla="*/ 381 w 1262"/>
              <a:gd name="T17" fmla="*/ 0 h 1071"/>
              <a:gd name="T18" fmla="*/ 359 w 1262"/>
              <a:gd name="T19" fmla="*/ 0 h 1071"/>
              <a:gd name="T20" fmla="*/ 223 w 1262"/>
              <a:gd name="T21" fmla="*/ 0 h 1071"/>
              <a:gd name="T22" fmla="*/ 0 w 1262"/>
              <a:gd name="T23" fmla="*/ 0 h 1071"/>
              <a:gd name="T24" fmla="*/ 0 w 1262"/>
              <a:gd name="T25" fmla="*/ 1071 h 1071"/>
              <a:gd name="T26" fmla="*/ 220 w 1262"/>
              <a:gd name="T27" fmla="*/ 1071 h 1071"/>
              <a:gd name="T28" fmla="*/ 359 w 1262"/>
              <a:gd name="T29" fmla="*/ 1071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2" h="1071">
                <a:moveTo>
                  <a:pt x="904" y="1071"/>
                </a:moveTo>
                <a:cubicBezTo>
                  <a:pt x="1042" y="1071"/>
                  <a:pt x="1042" y="1071"/>
                  <a:pt x="1042" y="1071"/>
                </a:cubicBezTo>
                <a:cubicBezTo>
                  <a:pt x="1262" y="1071"/>
                  <a:pt x="1262" y="1071"/>
                  <a:pt x="1262" y="1071"/>
                </a:cubicBezTo>
                <a:cubicBezTo>
                  <a:pt x="1262" y="0"/>
                  <a:pt x="1262" y="0"/>
                  <a:pt x="1262" y="0"/>
                </a:cubicBezTo>
                <a:cubicBezTo>
                  <a:pt x="1041" y="0"/>
                  <a:pt x="1041" y="0"/>
                  <a:pt x="1041" y="0"/>
                </a:cubicBezTo>
                <a:cubicBezTo>
                  <a:pt x="904" y="0"/>
                  <a:pt x="904" y="0"/>
                  <a:pt x="904" y="0"/>
                </a:cubicBezTo>
                <a:cubicBezTo>
                  <a:pt x="883" y="0"/>
                  <a:pt x="883" y="0"/>
                  <a:pt x="883" y="0"/>
                </a:cubicBezTo>
                <a:cubicBezTo>
                  <a:pt x="868" y="126"/>
                  <a:pt x="761" y="223"/>
                  <a:pt x="631" y="223"/>
                </a:cubicBezTo>
                <a:cubicBezTo>
                  <a:pt x="503" y="223"/>
                  <a:pt x="396" y="126"/>
                  <a:pt x="381" y="0"/>
                </a:cubicBezTo>
                <a:cubicBezTo>
                  <a:pt x="359" y="0"/>
                  <a:pt x="359" y="0"/>
                  <a:pt x="359" y="0"/>
                </a:cubicBezTo>
                <a:cubicBezTo>
                  <a:pt x="223" y="0"/>
                  <a:pt x="223" y="0"/>
                  <a:pt x="223" y="0"/>
                </a:cubicBezTo>
                <a:cubicBezTo>
                  <a:pt x="0" y="0"/>
                  <a:pt x="0" y="0"/>
                  <a:pt x="0" y="0"/>
                </a:cubicBezTo>
                <a:cubicBezTo>
                  <a:pt x="0" y="1071"/>
                  <a:pt x="0" y="1071"/>
                  <a:pt x="0" y="1071"/>
                </a:cubicBezTo>
                <a:cubicBezTo>
                  <a:pt x="220" y="1071"/>
                  <a:pt x="220" y="1071"/>
                  <a:pt x="220" y="1071"/>
                </a:cubicBezTo>
                <a:cubicBezTo>
                  <a:pt x="359" y="1071"/>
                  <a:pt x="359" y="1071"/>
                  <a:pt x="359" y="1071"/>
                </a:cubicBezTo>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4000" tIns="792000" rIns="144000" bIns="0" numCol="1" anchor="t" anchorCtr="0" compatLnSpc="1">
            <a:prstTxWarp prst="textNoShape">
              <a:avLst/>
            </a:prstTxWarp>
          </a:bodyPr>
          <a:lstStyle/>
          <a:p>
            <a:pPr algn="ctr">
              <a:spcAft>
                <a:spcPts val="1200"/>
              </a:spcAft>
            </a:pPr>
            <a:r>
              <a:rPr lang="en-US" sz="2000" dirty="0">
                <a:solidFill>
                  <a:schemeClr val="accent5"/>
                </a:solidFill>
              </a:rPr>
              <a:t>CONTAINERS</a:t>
            </a:r>
            <a:endParaRPr lang="en-US" sz="1600" dirty="0">
              <a:solidFill>
                <a:schemeClr val="accent5"/>
              </a:solidFill>
            </a:endParaRPr>
          </a:p>
          <a:p>
            <a:pPr marL="171450" indent="-171450">
              <a:spcAft>
                <a:spcPts val="600"/>
              </a:spcAft>
              <a:buFont typeface="Arial" panose="020B0604020202020204" pitchFamily="34" charset="0"/>
              <a:buChar char="•"/>
            </a:pPr>
            <a:r>
              <a:rPr lang="en-US" sz="1200" dirty="0">
                <a:solidFill>
                  <a:schemeClr val="accent5"/>
                </a:solidFill>
              </a:rPr>
              <a:t>Container (should) only contains an application and its dependencies</a:t>
            </a:r>
          </a:p>
          <a:p>
            <a:pPr marL="171450" indent="-171450">
              <a:spcAft>
                <a:spcPts val="600"/>
              </a:spcAft>
              <a:buFont typeface="Arial" panose="020B0604020202020204" pitchFamily="34" charset="0"/>
              <a:buChar char="•"/>
            </a:pPr>
            <a:r>
              <a:rPr lang="en-US" sz="1200" dirty="0">
                <a:solidFill>
                  <a:schemeClr val="accent5"/>
                </a:solidFill>
              </a:rPr>
              <a:t>Runs as an isolated process on the host system, shares the kernel with other containers</a:t>
            </a:r>
          </a:p>
          <a:p>
            <a:pPr marL="171450" indent="-171450">
              <a:spcAft>
                <a:spcPts val="600"/>
              </a:spcAft>
              <a:buFont typeface="Arial" panose="020B0604020202020204" pitchFamily="34" charset="0"/>
              <a:buChar char="•"/>
            </a:pPr>
            <a:r>
              <a:rPr lang="en-US" sz="1200" dirty="0">
                <a:solidFill>
                  <a:schemeClr val="accent5"/>
                </a:solidFill>
              </a:rPr>
              <a:t>It enjoys the resource isolation and allocation benefits of VMs but is more portable and efficient</a:t>
            </a:r>
          </a:p>
          <a:p>
            <a:pPr marL="171450" indent="-171450">
              <a:spcAft>
                <a:spcPts val="600"/>
              </a:spcAft>
              <a:buFont typeface="Arial" panose="020B0604020202020204" pitchFamily="34" charset="0"/>
              <a:buChar char="•"/>
            </a:pPr>
            <a:r>
              <a:rPr lang="en-US" sz="1200" dirty="0">
                <a:solidFill>
                  <a:schemeClr val="accent5"/>
                </a:solidFill>
              </a:rPr>
              <a:t>Less isolated compared to fully </a:t>
            </a:r>
            <a:r>
              <a:rPr lang="en-US" sz="1200" dirty="0" err="1">
                <a:solidFill>
                  <a:schemeClr val="accent5"/>
                </a:solidFill>
              </a:rPr>
              <a:t>virtualised</a:t>
            </a:r>
            <a:r>
              <a:rPr lang="en-US" sz="1200" dirty="0">
                <a:solidFill>
                  <a:schemeClr val="accent5"/>
                </a:solidFill>
              </a:rPr>
              <a:t> systems</a:t>
            </a:r>
          </a:p>
          <a:p>
            <a:pPr marL="171450" indent="-171450">
              <a:spcAft>
                <a:spcPts val="600"/>
              </a:spcAft>
              <a:buFont typeface="Arial" panose="020B0604020202020204" pitchFamily="34" charset="0"/>
              <a:buChar char="•"/>
            </a:pPr>
            <a:r>
              <a:rPr lang="en-US" sz="1200" dirty="0">
                <a:solidFill>
                  <a:schemeClr val="accent5"/>
                </a:solidFill>
              </a:rPr>
              <a:t>Uses </a:t>
            </a:r>
            <a:r>
              <a:rPr lang="en-US" sz="1200" dirty="0" err="1">
                <a:solidFill>
                  <a:schemeClr val="accent5"/>
                </a:solidFill>
              </a:rPr>
              <a:t>AuFS</a:t>
            </a:r>
            <a:r>
              <a:rPr lang="en-US" sz="1200" dirty="0">
                <a:solidFill>
                  <a:schemeClr val="accent5"/>
                </a:solidFill>
              </a:rPr>
              <a:t> (Another Union File System) for kernel sharing</a:t>
            </a:r>
          </a:p>
        </p:txBody>
      </p:sp>
      <p:sp>
        <p:nvSpPr>
          <p:cNvPr id="14" name="Oval 13"/>
          <p:cNvSpPr/>
          <p:nvPr/>
        </p:nvSpPr>
        <p:spPr>
          <a:xfrm>
            <a:off x="6074861" y="1878013"/>
            <a:ext cx="1220202" cy="122019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reeform 6"/>
          <p:cNvSpPr>
            <a:spLocks noEditPoints="1"/>
          </p:cNvSpPr>
          <p:nvPr/>
        </p:nvSpPr>
        <p:spPr bwMode="auto">
          <a:xfrm>
            <a:off x="2039938" y="2153412"/>
            <a:ext cx="873125" cy="750888"/>
          </a:xfrm>
          <a:custGeom>
            <a:avLst/>
            <a:gdLst>
              <a:gd name="T0" fmla="*/ 499 w 671"/>
              <a:gd name="T1" fmla="*/ 555 h 578"/>
              <a:gd name="T2" fmla="*/ 501 w 671"/>
              <a:gd name="T3" fmla="*/ 571 h 578"/>
              <a:gd name="T4" fmla="*/ 483 w 671"/>
              <a:gd name="T5" fmla="*/ 578 h 578"/>
              <a:gd name="T6" fmla="*/ 189 w 671"/>
              <a:gd name="T7" fmla="*/ 578 h 578"/>
              <a:gd name="T8" fmla="*/ 171 w 671"/>
              <a:gd name="T9" fmla="*/ 571 h 578"/>
              <a:gd name="T10" fmla="*/ 173 w 671"/>
              <a:gd name="T11" fmla="*/ 555 h 578"/>
              <a:gd name="T12" fmla="*/ 272 w 671"/>
              <a:gd name="T13" fmla="*/ 502 h 578"/>
              <a:gd name="T14" fmla="*/ 272 w 671"/>
              <a:gd name="T15" fmla="*/ 481 h 578"/>
              <a:gd name="T16" fmla="*/ 400 w 671"/>
              <a:gd name="T17" fmla="*/ 481 h 578"/>
              <a:gd name="T18" fmla="*/ 400 w 671"/>
              <a:gd name="T19" fmla="*/ 504 h 578"/>
              <a:gd name="T20" fmla="*/ 499 w 671"/>
              <a:gd name="T21" fmla="*/ 555 h 578"/>
              <a:gd name="T22" fmla="*/ 671 w 671"/>
              <a:gd name="T23" fmla="*/ 20 h 578"/>
              <a:gd name="T24" fmla="*/ 671 w 671"/>
              <a:gd name="T25" fmla="*/ 442 h 578"/>
              <a:gd name="T26" fmla="*/ 651 w 671"/>
              <a:gd name="T27" fmla="*/ 462 h 578"/>
              <a:gd name="T28" fmla="*/ 21 w 671"/>
              <a:gd name="T29" fmla="*/ 462 h 578"/>
              <a:gd name="T30" fmla="*/ 0 w 671"/>
              <a:gd name="T31" fmla="*/ 442 h 578"/>
              <a:gd name="T32" fmla="*/ 0 w 671"/>
              <a:gd name="T33" fmla="*/ 20 h 578"/>
              <a:gd name="T34" fmla="*/ 21 w 671"/>
              <a:gd name="T35" fmla="*/ 0 h 578"/>
              <a:gd name="T36" fmla="*/ 651 w 671"/>
              <a:gd name="T37" fmla="*/ 0 h 578"/>
              <a:gd name="T38" fmla="*/ 671 w 671"/>
              <a:gd name="T39" fmla="*/ 20 h 578"/>
              <a:gd name="T40" fmla="*/ 626 w 671"/>
              <a:gd name="T41" fmla="*/ 48 h 578"/>
              <a:gd name="T42" fmla="*/ 625 w 671"/>
              <a:gd name="T43" fmla="*/ 47 h 578"/>
              <a:gd name="T44" fmla="*/ 47 w 671"/>
              <a:gd name="T45" fmla="*/ 47 h 578"/>
              <a:gd name="T46" fmla="*/ 46 w 671"/>
              <a:gd name="T47" fmla="*/ 48 h 578"/>
              <a:gd name="T48" fmla="*/ 46 w 671"/>
              <a:gd name="T49" fmla="*/ 400 h 578"/>
              <a:gd name="T50" fmla="*/ 626 w 671"/>
              <a:gd name="T51" fmla="*/ 400 h 578"/>
              <a:gd name="T52" fmla="*/ 626 w 671"/>
              <a:gd name="T53" fmla="*/ 48 h 578"/>
              <a:gd name="T54" fmla="*/ 254 w 671"/>
              <a:gd name="T55" fmla="*/ 154 h 578"/>
              <a:gd name="T56" fmla="*/ 119 w 671"/>
              <a:gd name="T57" fmla="*/ 107 h 578"/>
              <a:gd name="T58" fmla="*/ 166 w 671"/>
              <a:gd name="T59" fmla="*/ 242 h 578"/>
              <a:gd name="T60" fmla="*/ 188 w 671"/>
              <a:gd name="T61" fmla="*/ 200 h 578"/>
              <a:gd name="T62" fmla="*/ 247 w 671"/>
              <a:gd name="T63" fmla="*/ 258 h 578"/>
              <a:gd name="T64" fmla="*/ 270 w 671"/>
              <a:gd name="T65" fmla="*/ 235 h 578"/>
              <a:gd name="T66" fmla="*/ 212 w 671"/>
              <a:gd name="T67" fmla="*/ 176 h 578"/>
              <a:gd name="T68" fmla="*/ 254 w 671"/>
              <a:gd name="T69" fmla="*/ 154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1" h="578">
                <a:moveTo>
                  <a:pt x="499" y="555"/>
                </a:moveTo>
                <a:cubicBezTo>
                  <a:pt x="500" y="561"/>
                  <a:pt x="505" y="567"/>
                  <a:pt x="501" y="571"/>
                </a:cubicBezTo>
                <a:cubicBezTo>
                  <a:pt x="496" y="576"/>
                  <a:pt x="490" y="578"/>
                  <a:pt x="483" y="578"/>
                </a:cubicBezTo>
                <a:cubicBezTo>
                  <a:pt x="189" y="578"/>
                  <a:pt x="189" y="578"/>
                  <a:pt x="189" y="578"/>
                </a:cubicBezTo>
                <a:cubicBezTo>
                  <a:pt x="182" y="578"/>
                  <a:pt x="175" y="576"/>
                  <a:pt x="171" y="571"/>
                </a:cubicBezTo>
                <a:cubicBezTo>
                  <a:pt x="167" y="567"/>
                  <a:pt x="172" y="561"/>
                  <a:pt x="173" y="555"/>
                </a:cubicBezTo>
                <a:cubicBezTo>
                  <a:pt x="173" y="555"/>
                  <a:pt x="272" y="562"/>
                  <a:pt x="272" y="502"/>
                </a:cubicBezTo>
                <a:cubicBezTo>
                  <a:pt x="272" y="496"/>
                  <a:pt x="272" y="487"/>
                  <a:pt x="272" y="481"/>
                </a:cubicBezTo>
                <a:cubicBezTo>
                  <a:pt x="400" y="481"/>
                  <a:pt x="400" y="481"/>
                  <a:pt x="400" y="481"/>
                </a:cubicBezTo>
                <a:cubicBezTo>
                  <a:pt x="400" y="488"/>
                  <a:pt x="400" y="498"/>
                  <a:pt x="400" y="504"/>
                </a:cubicBezTo>
                <a:cubicBezTo>
                  <a:pt x="400" y="550"/>
                  <a:pt x="499" y="555"/>
                  <a:pt x="499" y="555"/>
                </a:cubicBezTo>
                <a:close/>
                <a:moveTo>
                  <a:pt x="671" y="20"/>
                </a:moveTo>
                <a:cubicBezTo>
                  <a:pt x="671" y="442"/>
                  <a:pt x="671" y="442"/>
                  <a:pt x="671" y="442"/>
                </a:cubicBezTo>
                <a:cubicBezTo>
                  <a:pt x="671" y="453"/>
                  <a:pt x="662" y="462"/>
                  <a:pt x="651" y="462"/>
                </a:cubicBezTo>
                <a:cubicBezTo>
                  <a:pt x="21" y="462"/>
                  <a:pt x="21" y="462"/>
                  <a:pt x="21" y="462"/>
                </a:cubicBezTo>
                <a:cubicBezTo>
                  <a:pt x="9" y="462"/>
                  <a:pt x="0" y="453"/>
                  <a:pt x="0" y="442"/>
                </a:cubicBezTo>
                <a:cubicBezTo>
                  <a:pt x="0" y="20"/>
                  <a:pt x="0" y="20"/>
                  <a:pt x="0" y="20"/>
                </a:cubicBezTo>
                <a:cubicBezTo>
                  <a:pt x="0" y="9"/>
                  <a:pt x="9" y="0"/>
                  <a:pt x="21" y="0"/>
                </a:cubicBezTo>
                <a:cubicBezTo>
                  <a:pt x="651" y="0"/>
                  <a:pt x="651" y="0"/>
                  <a:pt x="651" y="0"/>
                </a:cubicBezTo>
                <a:cubicBezTo>
                  <a:pt x="662" y="0"/>
                  <a:pt x="671" y="9"/>
                  <a:pt x="671" y="20"/>
                </a:cubicBezTo>
                <a:close/>
                <a:moveTo>
                  <a:pt x="626" y="48"/>
                </a:moveTo>
                <a:cubicBezTo>
                  <a:pt x="626" y="48"/>
                  <a:pt x="626" y="47"/>
                  <a:pt x="625" y="47"/>
                </a:cubicBezTo>
                <a:cubicBezTo>
                  <a:pt x="47" y="47"/>
                  <a:pt x="47" y="47"/>
                  <a:pt x="47" y="47"/>
                </a:cubicBezTo>
                <a:cubicBezTo>
                  <a:pt x="46" y="47"/>
                  <a:pt x="46" y="48"/>
                  <a:pt x="46" y="48"/>
                </a:cubicBezTo>
                <a:cubicBezTo>
                  <a:pt x="46" y="400"/>
                  <a:pt x="46" y="400"/>
                  <a:pt x="46" y="400"/>
                </a:cubicBezTo>
                <a:cubicBezTo>
                  <a:pt x="626" y="400"/>
                  <a:pt x="626" y="400"/>
                  <a:pt x="626" y="400"/>
                </a:cubicBezTo>
                <a:lnTo>
                  <a:pt x="626" y="48"/>
                </a:lnTo>
                <a:close/>
                <a:moveTo>
                  <a:pt x="254" y="154"/>
                </a:moveTo>
                <a:cubicBezTo>
                  <a:pt x="119" y="107"/>
                  <a:pt x="119" y="107"/>
                  <a:pt x="119" y="107"/>
                </a:cubicBezTo>
                <a:cubicBezTo>
                  <a:pt x="166" y="242"/>
                  <a:pt x="166" y="242"/>
                  <a:pt x="166" y="242"/>
                </a:cubicBezTo>
                <a:cubicBezTo>
                  <a:pt x="188" y="200"/>
                  <a:pt x="188" y="200"/>
                  <a:pt x="188" y="200"/>
                </a:cubicBezTo>
                <a:cubicBezTo>
                  <a:pt x="247" y="258"/>
                  <a:pt x="247" y="258"/>
                  <a:pt x="247" y="258"/>
                </a:cubicBezTo>
                <a:cubicBezTo>
                  <a:pt x="270" y="235"/>
                  <a:pt x="270" y="235"/>
                  <a:pt x="270" y="235"/>
                </a:cubicBezTo>
                <a:cubicBezTo>
                  <a:pt x="212" y="176"/>
                  <a:pt x="212" y="176"/>
                  <a:pt x="212" y="176"/>
                </a:cubicBezTo>
                <a:lnTo>
                  <a:pt x="254" y="15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sz="quarter" idx="11"/>
          </p:nvPr>
        </p:nvSpPr>
        <p:spPr>
          <a:xfrm>
            <a:off x="2994388" y="1180800"/>
            <a:ext cx="5889795" cy="576611"/>
          </a:xfrm>
        </p:spPr>
        <p:txBody>
          <a:bodyPr/>
          <a:lstStyle/>
          <a:p>
            <a:pPr marL="0" indent="0">
              <a:buNone/>
            </a:pPr>
            <a:r>
              <a:rPr lang="en-GB">
                <a:solidFill>
                  <a:schemeClr val="accent1"/>
                </a:solidFill>
              </a:rPr>
              <a:t>Virtualization refers to a process of creating a virtual computer, hardware platform, operating system, storage device, or computer network resources.</a:t>
            </a:r>
            <a:endParaRPr lang="en-GB" dirty="0">
              <a:solidFill>
                <a:schemeClr val="accent1"/>
              </a:solidFill>
            </a:endParaRPr>
          </a:p>
        </p:txBody>
      </p:sp>
      <p:sp>
        <p:nvSpPr>
          <p:cNvPr id="27" name="Freeform 21"/>
          <p:cNvSpPr>
            <a:spLocks noEditPoints="1"/>
          </p:cNvSpPr>
          <p:nvPr/>
        </p:nvSpPr>
        <p:spPr bwMode="auto">
          <a:xfrm>
            <a:off x="6370313" y="2066257"/>
            <a:ext cx="661666" cy="817930"/>
          </a:xfrm>
          <a:custGeom>
            <a:avLst/>
            <a:gdLst>
              <a:gd name="T0" fmla="*/ 766 w 1532"/>
              <a:gd name="T1" fmla="*/ 403 h 1894"/>
              <a:gd name="T2" fmla="*/ 114 w 1532"/>
              <a:gd name="T3" fmla="*/ 225 h 1894"/>
              <a:gd name="T4" fmla="*/ 766 w 1532"/>
              <a:gd name="T5" fmla="*/ 47 h 1894"/>
              <a:gd name="T6" fmla="*/ 1418 w 1532"/>
              <a:gd name="T7" fmla="*/ 225 h 1894"/>
              <a:gd name="T8" fmla="*/ 766 w 1532"/>
              <a:gd name="T9" fmla="*/ 403 h 1894"/>
              <a:gd name="T10" fmla="*/ 766 w 1532"/>
              <a:gd name="T11" fmla="*/ 0 h 1894"/>
              <a:gd name="T12" fmla="*/ 0 w 1532"/>
              <a:gd name="T13" fmla="*/ 255 h 1894"/>
              <a:gd name="T14" fmla="*/ 0 w 1532"/>
              <a:gd name="T15" fmla="*/ 577 h 1894"/>
              <a:gd name="T16" fmla="*/ 1 w 1532"/>
              <a:gd name="T17" fmla="*/ 587 h 1894"/>
              <a:gd name="T18" fmla="*/ 18 w 1532"/>
              <a:gd name="T19" fmla="*/ 641 h 1894"/>
              <a:gd name="T20" fmla="*/ 53 w 1532"/>
              <a:gd name="T21" fmla="*/ 681 h 1894"/>
              <a:gd name="T22" fmla="*/ 766 w 1532"/>
              <a:gd name="T23" fmla="*/ 833 h 1894"/>
              <a:gd name="T24" fmla="*/ 1479 w 1532"/>
              <a:gd name="T25" fmla="*/ 681 h 1894"/>
              <a:gd name="T26" fmla="*/ 1514 w 1532"/>
              <a:gd name="T27" fmla="*/ 641 h 1894"/>
              <a:gd name="T28" fmla="*/ 1532 w 1532"/>
              <a:gd name="T29" fmla="*/ 587 h 1894"/>
              <a:gd name="T30" fmla="*/ 1532 w 1532"/>
              <a:gd name="T31" fmla="*/ 577 h 1894"/>
              <a:gd name="T32" fmla="*/ 1532 w 1532"/>
              <a:gd name="T33" fmla="*/ 255 h 1894"/>
              <a:gd name="T34" fmla="*/ 766 w 1532"/>
              <a:gd name="T35" fmla="*/ 0 h 1894"/>
              <a:gd name="T36" fmla="*/ 1512 w 1532"/>
              <a:gd name="T37" fmla="*/ 790 h 1894"/>
              <a:gd name="T38" fmla="*/ 1281 w 1532"/>
              <a:gd name="T39" fmla="*/ 884 h 1894"/>
              <a:gd name="T40" fmla="*/ 766 w 1532"/>
              <a:gd name="T41" fmla="*/ 939 h 1894"/>
              <a:gd name="T42" fmla="*/ 251 w 1532"/>
              <a:gd name="T43" fmla="*/ 884 h 1894"/>
              <a:gd name="T44" fmla="*/ 21 w 1532"/>
              <a:gd name="T45" fmla="*/ 790 h 1894"/>
              <a:gd name="T46" fmla="*/ 1 w 1532"/>
              <a:gd name="T47" fmla="*/ 776 h 1894"/>
              <a:gd name="T48" fmla="*/ 0 w 1532"/>
              <a:gd name="T49" fmla="*/ 786 h 1894"/>
              <a:gd name="T50" fmla="*/ 0 w 1532"/>
              <a:gd name="T51" fmla="*/ 1108 h 1894"/>
              <a:gd name="T52" fmla="*/ 1 w 1532"/>
              <a:gd name="T53" fmla="*/ 1117 h 1894"/>
              <a:gd name="T54" fmla="*/ 18 w 1532"/>
              <a:gd name="T55" fmla="*/ 1171 h 1894"/>
              <a:gd name="T56" fmla="*/ 53 w 1532"/>
              <a:gd name="T57" fmla="*/ 1212 h 1894"/>
              <a:gd name="T58" fmla="*/ 766 w 1532"/>
              <a:gd name="T59" fmla="*/ 1363 h 1894"/>
              <a:gd name="T60" fmla="*/ 1479 w 1532"/>
              <a:gd name="T61" fmla="*/ 1212 h 1894"/>
              <a:gd name="T62" fmla="*/ 1514 w 1532"/>
              <a:gd name="T63" fmla="*/ 1171 h 1894"/>
              <a:gd name="T64" fmla="*/ 1532 w 1532"/>
              <a:gd name="T65" fmla="*/ 1117 h 1894"/>
              <a:gd name="T66" fmla="*/ 1532 w 1532"/>
              <a:gd name="T67" fmla="*/ 1108 h 1894"/>
              <a:gd name="T68" fmla="*/ 1532 w 1532"/>
              <a:gd name="T69" fmla="*/ 786 h 1894"/>
              <a:gd name="T70" fmla="*/ 1532 w 1532"/>
              <a:gd name="T71" fmla="*/ 776 h 1894"/>
              <a:gd name="T72" fmla="*/ 1512 w 1532"/>
              <a:gd name="T73" fmla="*/ 790 h 1894"/>
              <a:gd name="T74" fmla="*/ 1512 w 1532"/>
              <a:gd name="T75" fmla="*/ 1321 h 1894"/>
              <a:gd name="T76" fmla="*/ 1281 w 1532"/>
              <a:gd name="T77" fmla="*/ 1414 h 1894"/>
              <a:gd name="T78" fmla="*/ 766 w 1532"/>
              <a:gd name="T79" fmla="*/ 1470 h 1894"/>
              <a:gd name="T80" fmla="*/ 251 w 1532"/>
              <a:gd name="T81" fmla="*/ 1414 h 1894"/>
              <a:gd name="T82" fmla="*/ 21 w 1532"/>
              <a:gd name="T83" fmla="*/ 1321 h 1894"/>
              <a:gd name="T84" fmla="*/ 1 w 1532"/>
              <a:gd name="T85" fmla="*/ 1307 h 1894"/>
              <a:gd name="T86" fmla="*/ 0 w 1532"/>
              <a:gd name="T87" fmla="*/ 1316 h 1894"/>
              <a:gd name="T88" fmla="*/ 0 w 1532"/>
              <a:gd name="T89" fmla="*/ 1638 h 1894"/>
              <a:gd name="T90" fmla="*/ 766 w 1532"/>
              <a:gd name="T91" fmla="*/ 1894 h 1894"/>
              <a:gd name="T92" fmla="*/ 1532 w 1532"/>
              <a:gd name="T93" fmla="*/ 1638 h 1894"/>
              <a:gd name="T94" fmla="*/ 1532 w 1532"/>
              <a:gd name="T95" fmla="*/ 1316 h 1894"/>
              <a:gd name="T96" fmla="*/ 1532 w 1532"/>
              <a:gd name="T97" fmla="*/ 1307 h 1894"/>
              <a:gd name="T98" fmla="*/ 1512 w 1532"/>
              <a:gd name="T99" fmla="*/ 1321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2" h="1894">
                <a:moveTo>
                  <a:pt x="766" y="403"/>
                </a:moveTo>
                <a:cubicBezTo>
                  <a:pt x="406" y="403"/>
                  <a:pt x="114" y="323"/>
                  <a:pt x="114" y="225"/>
                </a:cubicBezTo>
                <a:cubicBezTo>
                  <a:pt x="114" y="127"/>
                  <a:pt x="406" y="47"/>
                  <a:pt x="766" y="47"/>
                </a:cubicBezTo>
                <a:cubicBezTo>
                  <a:pt x="1126" y="47"/>
                  <a:pt x="1418" y="127"/>
                  <a:pt x="1418" y="225"/>
                </a:cubicBezTo>
                <a:cubicBezTo>
                  <a:pt x="1418" y="323"/>
                  <a:pt x="1126" y="403"/>
                  <a:pt x="766" y="403"/>
                </a:cubicBezTo>
                <a:moveTo>
                  <a:pt x="766" y="0"/>
                </a:moveTo>
                <a:cubicBezTo>
                  <a:pt x="482" y="0"/>
                  <a:pt x="0" y="54"/>
                  <a:pt x="0" y="255"/>
                </a:cubicBezTo>
                <a:cubicBezTo>
                  <a:pt x="0" y="577"/>
                  <a:pt x="0" y="577"/>
                  <a:pt x="0" y="577"/>
                </a:cubicBezTo>
                <a:cubicBezTo>
                  <a:pt x="0" y="580"/>
                  <a:pt x="0" y="584"/>
                  <a:pt x="1" y="587"/>
                </a:cubicBezTo>
                <a:cubicBezTo>
                  <a:pt x="2" y="606"/>
                  <a:pt x="8" y="624"/>
                  <a:pt x="18" y="641"/>
                </a:cubicBezTo>
                <a:cubicBezTo>
                  <a:pt x="27" y="655"/>
                  <a:pt x="39" y="669"/>
                  <a:pt x="53" y="681"/>
                </a:cubicBezTo>
                <a:cubicBezTo>
                  <a:pt x="186" y="798"/>
                  <a:pt x="539" y="833"/>
                  <a:pt x="766" y="833"/>
                </a:cubicBezTo>
                <a:cubicBezTo>
                  <a:pt x="994" y="833"/>
                  <a:pt x="1347" y="798"/>
                  <a:pt x="1479" y="681"/>
                </a:cubicBezTo>
                <a:cubicBezTo>
                  <a:pt x="1494" y="669"/>
                  <a:pt x="1505" y="655"/>
                  <a:pt x="1514" y="641"/>
                </a:cubicBezTo>
                <a:cubicBezTo>
                  <a:pt x="1524" y="624"/>
                  <a:pt x="1530" y="606"/>
                  <a:pt x="1532" y="587"/>
                </a:cubicBezTo>
                <a:cubicBezTo>
                  <a:pt x="1532" y="584"/>
                  <a:pt x="1532" y="580"/>
                  <a:pt x="1532" y="577"/>
                </a:cubicBezTo>
                <a:cubicBezTo>
                  <a:pt x="1532" y="255"/>
                  <a:pt x="1532" y="255"/>
                  <a:pt x="1532" y="255"/>
                </a:cubicBezTo>
                <a:cubicBezTo>
                  <a:pt x="1532" y="54"/>
                  <a:pt x="1051" y="0"/>
                  <a:pt x="766" y="0"/>
                </a:cubicBezTo>
                <a:close/>
                <a:moveTo>
                  <a:pt x="1512" y="790"/>
                </a:moveTo>
                <a:cubicBezTo>
                  <a:pt x="1455" y="828"/>
                  <a:pt x="1378" y="860"/>
                  <a:pt x="1281" y="884"/>
                </a:cubicBezTo>
                <a:cubicBezTo>
                  <a:pt x="1080" y="934"/>
                  <a:pt x="854" y="939"/>
                  <a:pt x="766" y="939"/>
                </a:cubicBezTo>
                <a:cubicBezTo>
                  <a:pt x="678" y="939"/>
                  <a:pt x="452" y="934"/>
                  <a:pt x="251" y="884"/>
                </a:cubicBezTo>
                <a:cubicBezTo>
                  <a:pt x="155" y="860"/>
                  <a:pt x="77" y="828"/>
                  <a:pt x="21" y="790"/>
                </a:cubicBezTo>
                <a:cubicBezTo>
                  <a:pt x="14" y="786"/>
                  <a:pt x="7" y="781"/>
                  <a:pt x="1" y="776"/>
                </a:cubicBezTo>
                <a:cubicBezTo>
                  <a:pt x="0" y="779"/>
                  <a:pt x="0" y="782"/>
                  <a:pt x="0" y="786"/>
                </a:cubicBezTo>
                <a:cubicBezTo>
                  <a:pt x="0" y="1108"/>
                  <a:pt x="0" y="1108"/>
                  <a:pt x="0" y="1108"/>
                </a:cubicBezTo>
                <a:cubicBezTo>
                  <a:pt x="0" y="1111"/>
                  <a:pt x="0" y="1114"/>
                  <a:pt x="1" y="1117"/>
                </a:cubicBezTo>
                <a:cubicBezTo>
                  <a:pt x="2" y="1137"/>
                  <a:pt x="8" y="1155"/>
                  <a:pt x="18" y="1171"/>
                </a:cubicBezTo>
                <a:cubicBezTo>
                  <a:pt x="27" y="1186"/>
                  <a:pt x="39" y="1199"/>
                  <a:pt x="53" y="1212"/>
                </a:cubicBezTo>
                <a:cubicBezTo>
                  <a:pt x="186" y="1329"/>
                  <a:pt x="539" y="1363"/>
                  <a:pt x="766" y="1363"/>
                </a:cubicBezTo>
                <a:cubicBezTo>
                  <a:pt x="994" y="1363"/>
                  <a:pt x="1347" y="1329"/>
                  <a:pt x="1479" y="1212"/>
                </a:cubicBezTo>
                <a:cubicBezTo>
                  <a:pt x="1494" y="1199"/>
                  <a:pt x="1505" y="1186"/>
                  <a:pt x="1514" y="1171"/>
                </a:cubicBezTo>
                <a:cubicBezTo>
                  <a:pt x="1524" y="1155"/>
                  <a:pt x="1530" y="1137"/>
                  <a:pt x="1532" y="1117"/>
                </a:cubicBezTo>
                <a:cubicBezTo>
                  <a:pt x="1532" y="1114"/>
                  <a:pt x="1532" y="1111"/>
                  <a:pt x="1532" y="1108"/>
                </a:cubicBezTo>
                <a:cubicBezTo>
                  <a:pt x="1532" y="786"/>
                  <a:pt x="1532" y="786"/>
                  <a:pt x="1532" y="786"/>
                </a:cubicBezTo>
                <a:cubicBezTo>
                  <a:pt x="1532" y="782"/>
                  <a:pt x="1532" y="779"/>
                  <a:pt x="1532" y="776"/>
                </a:cubicBezTo>
                <a:cubicBezTo>
                  <a:pt x="1525" y="781"/>
                  <a:pt x="1519" y="786"/>
                  <a:pt x="1512" y="790"/>
                </a:cubicBezTo>
                <a:close/>
                <a:moveTo>
                  <a:pt x="1512" y="1321"/>
                </a:moveTo>
                <a:cubicBezTo>
                  <a:pt x="1455" y="1359"/>
                  <a:pt x="1378" y="1390"/>
                  <a:pt x="1281" y="1414"/>
                </a:cubicBezTo>
                <a:cubicBezTo>
                  <a:pt x="1080" y="1464"/>
                  <a:pt x="854" y="1470"/>
                  <a:pt x="766" y="1470"/>
                </a:cubicBezTo>
                <a:cubicBezTo>
                  <a:pt x="678" y="1470"/>
                  <a:pt x="452" y="1464"/>
                  <a:pt x="251" y="1414"/>
                </a:cubicBezTo>
                <a:cubicBezTo>
                  <a:pt x="155" y="1390"/>
                  <a:pt x="77" y="1359"/>
                  <a:pt x="21" y="1321"/>
                </a:cubicBezTo>
                <a:cubicBezTo>
                  <a:pt x="14" y="1316"/>
                  <a:pt x="7" y="1311"/>
                  <a:pt x="1" y="1307"/>
                </a:cubicBezTo>
                <a:cubicBezTo>
                  <a:pt x="0" y="1310"/>
                  <a:pt x="0" y="1313"/>
                  <a:pt x="0" y="1316"/>
                </a:cubicBezTo>
                <a:cubicBezTo>
                  <a:pt x="0" y="1638"/>
                  <a:pt x="0" y="1638"/>
                  <a:pt x="0" y="1638"/>
                </a:cubicBezTo>
                <a:cubicBezTo>
                  <a:pt x="0" y="1840"/>
                  <a:pt x="482" y="1894"/>
                  <a:pt x="766" y="1894"/>
                </a:cubicBezTo>
                <a:cubicBezTo>
                  <a:pt x="1051" y="1894"/>
                  <a:pt x="1532" y="1840"/>
                  <a:pt x="1532" y="1638"/>
                </a:cubicBezTo>
                <a:cubicBezTo>
                  <a:pt x="1532" y="1316"/>
                  <a:pt x="1532" y="1316"/>
                  <a:pt x="1532" y="1316"/>
                </a:cubicBezTo>
                <a:cubicBezTo>
                  <a:pt x="1532" y="1313"/>
                  <a:pt x="1532" y="1310"/>
                  <a:pt x="1532" y="1307"/>
                </a:cubicBezTo>
                <a:cubicBezTo>
                  <a:pt x="1525" y="1311"/>
                  <a:pt x="1519" y="1316"/>
                  <a:pt x="1512" y="13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90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5612" y="1776514"/>
            <a:ext cx="6192000" cy="4340074"/>
          </a:xfrm>
          <a:prstGeom prst="rect">
            <a:avLst/>
          </a:prstGeom>
          <a:solidFill>
            <a:schemeClr val="accent4"/>
          </a:solidFill>
        </p:spPr>
        <p:txBody>
          <a:bodyPr vert="horz" lIns="144000" tIns="108000" rIns="1080000" bIns="7200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1800" dirty="0">
                <a:solidFill>
                  <a:schemeClr val="accent5"/>
                </a:solidFill>
              </a:rPr>
              <a:t>Normally we:</a:t>
            </a:r>
          </a:p>
          <a:p>
            <a:pPr>
              <a:spcAft>
                <a:spcPts val="600"/>
              </a:spcAft>
            </a:pPr>
            <a:r>
              <a:rPr lang="en-US" sz="1800" dirty="0">
                <a:solidFill>
                  <a:schemeClr val="accent5"/>
                </a:solidFill>
              </a:rPr>
              <a:t>Create a container</a:t>
            </a:r>
          </a:p>
          <a:p>
            <a:pPr>
              <a:spcAft>
                <a:spcPts val="600"/>
              </a:spcAft>
            </a:pPr>
            <a:r>
              <a:rPr lang="en-US" sz="1800" dirty="0">
                <a:solidFill>
                  <a:schemeClr val="accent5"/>
                </a:solidFill>
              </a:rPr>
              <a:t>Run it</a:t>
            </a:r>
          </a:p>
          <a:p>
            <a:pPr>
              <a:spcAft>
                <a:spcPts val="600"/>
              </a:spcAft>
            </a:pPr>
            <a:r>
              <a:rPr lang="en-US" sz="1800" dirty="0">
                <a:solidFill>
                  <a:schemeClr val="accent5"/>
                </a:solidFill>
              </a:rPr>
              <a:t>Decide we want it to change</a:t>
            </a:r>
          </a:p>
          <a:p>
            <a:pPr>
              <a:spcAft>
                <a:spcPts val="600"/>
              </a:spcAft>
            </a:pPr>
            <a:r>
              <a:rPr lang="en-US" sz="1800" dirty="0">
                <a:solidFill>
                  <a:schemeClr val="accent5"/>
                </a:solidFill>
              </a:rPr>
              <a:t>Create a new version of the container</a:t>
            </a:r>
          </a:p>
          <a:p>
            <a:pPr>
              <a:spcAft>
                <a:spcPts val="600"/>
              </a:spcAft>
            </a:pPr>
            <a:r>
              <a:rPr lang="en-US" sz="1800" dirty="0">
                <a:solidFill>
                  <a:schemeClr val="accent5"/>
                </a:solidFill>
              </a:rPr>
              <a:t>Replace the old running container with a </a:t>
            </a:r>
            <a:br>
              <a:rPr lang="en-US" sz="1800" dirty="0">
                <a:solidFill>
                  <a:schemeClr val="accent5"/>
                </a:solidFill>
              </a:rPr>
            </a:br>
            <a:r>
              <a:rPr lang="en-US" sz="1800" dirty="0">
                <a:solidFill>
                  <a:schemeClr val="accent5"/>
                </a:solidFill>
              </a:rPr>
              <a:t>new one</a:t>
            </a:r>
          </a:p>
          <a:p>
            <a:pPr>
              <a:spcAft>
                <a:spcPts val="600"/>
              </a:spcAft>
            </a:pPr>
            <a:endParaRPr lang="en-US" sz="1800" dirty="0">
              <a:solidFill>
                <a:schemeClr val="accent5"/>
              </a:solidFill>
            </a:endParaRPr>
          </a:p>
          <a:p>
            <a:pPr marL="0" indent="0">
              <a:spcAft>
                <a:spcPts val="600"/>
              </a:spcAft>
              <a:buNone/>
            </a:pPr>
            <a:r>
              <a:rPr lang="en-US" sz="1800" dirty="0">
                <a:solidFill>
                  <a:schemeClr val="accent5"/>
                </a:solidFill>
              </a:rPr>
              <a:t>The container </a:t>
            </a:r>
            <a:r>
              <a:rPr lang="en-US" sz="1800" b="1" dirty="0">
                <a:solidFill>
                  <a:schemeClr val="accent5"/>
                </a:solidFill>
              </a:rPr>
              <a:t>could</a:t>
            </a:r>
            <a:r>
              <a:rPr lang="en-US" sz="1800" dirty="0">
                <a:solidFill>
                  <a:schemeClr val="accent5"/>
                </a:solidFill>
              </a:rPr>
              <a:t> technically contain a running Chef agent but this isn’t in the spirit of Docker.</a:t>
            </a:r>
          </a:p>
        </p:txBody>
      </p:sp>
      <p:grpSp>
        <p:nvGrpSpPr>
          <p:cNvPr id="12" name="Group 11"/>
          <p:cNvGrpSpPr/>
          <p:nvPr/>
        </p:nvGrpSpPr>
        <p:grpSpPr>
          <a:xfrm>
            <a:off x="5672516" y="2176621"/>
            <a:ext cx="3188976" cy="3188968"/>
            <a:chOff x="5672516" y="2471897"/>
            <a:chExt cx="3188976" cy="3188968"/>
          </a:xfrm>
        </p:grpSpPr>
        <p:sp>
          <p:nvSpPr>
            <p:cNvPr id="13" name="Oval 12"/>
            <p:cNvSpPr>
              <a:spLocks noChangeAspect="1"/>
            </p:cNvSpPr>
            <p:nvPr/>
          </p:nvSpPr>
          <p:spPr>
            <a:xfrm flipH="1">
              <a:off x="5672516" y="2471897"/>
              <a:ext cx="3188976" cy="3188968"/>
            </a:xfrm>
            <a:prstGeom prst="ellipse">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flipH="1">
              <a:off x="5884733" y="2684113"/>
              <a:ext cx="2764544" cy="2764537"/>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 name="Freeform 6"/>
          <p:cNvSpPr>
            <a:spLocks noEditPoints="1"/>
          </p:cNvSpPr>
          <p:nvPr/>
        </p:nvSpPr>
        <p:spPr bwMode="auto">
          <a:xfrm>
            <a:off x="5995687" y="2755955"/>
            <a:ext cx="2542634" cy="2030300"/>
          </a:xfrm>
          <a:custGeom>
            <a:avLst/>
            <a:gdLst>
              <a:gd name="T0" fmla="*/ 2982 w 3072"/>
              <a:gd name="T1" fmla="*/ 645 h 2454"/>
              <a:gd name="T2" fmla="*/ 2350 w 3072"/>
              <a:gd name="T3" fmla="*/ 562 h 2454"/>
              <a:gd name="T4" fmla="*/ 2217 w 3072"/>
              <a:gd name="T5" fmla="*/ 601 h 2454"/>
              <a:gd name="T6" fmla="*/ 2171 w 3072"/>
              <a:gd name="T7" fmla="*/ 513 h 2454"/>
              <a:gd name="T8" fmla="*/ 2480 w 3072"/>
              <a:gd name="T9" fmla="*/ 116 h 2454"/>
              <a:gd name="T10" fmla="*/ 2350 w 3072"/>
              <a:gd name="T11" fmla="*/ 84 h 2454"/>
              <a:gd name="T12" fmla="*/ 1848 w 3072"/>
              <a:gd name="T13" fmla="*/ 259 h 2454"/>
              <a:gd name="T14" fmla="*/ 1836 w 3072"/>
              <a:gd name="T15" fmla="*/ 255 h 2454"/>
              <a:gd name="T16" fmla="*/ 1536 w 3072"/>
              <a:gd name="T17" fmla="*/ 209 h 2454"/>
              <a:gd name="T18" fmla="*/ 1219 w 3072"/>
              <a:gd name="T19" fmla="*/ 261 h 2454"/>
              <a:gd name="T20" fmla="*/ 722 w 3072"/>
              <a:gd name="T21" fmla="*/ 84 h 2454"/>
              <a:gd name="T22" fmla="*/ 593 w 3072"/>
              <a:gd name="T23" fmla="*/ 116 h 2454"/>
              <a:gd name="T24" fmla="*/ 901 w 3072"/>
              <a:gd name="T25" fmla="*/ 513 h 2454"/>
              <a:gd name="T26" fmla="*/ 854 w 3072"/>
              <a:gd name="T27" fmla="*/ 601 h 2454"/>
              <a:gd name="T28" fmla="*/ 722 w 3072"/>
              <a:gd name="T29" fmla="*/ 562 h 2454"/>
              <a:gd name="T30" fmla="*/ 91 w 3072"/>
              <a:gd name="T31" fmla="*/ 645 h 2454"/>
              <a:gd name="T32" fmla="*/ 169 w 3072"/>
              <a:gd name="T33" fmla="*/ 898 h 2454"/>
              <a:gd name="T34" fmla="*/ 655 w 3072"/>
              <a:gd name="T35" fmla="*/ 898 h 2454"/>
              <a:gd name="T36" fmla="*/ 803 w 3072"/>
              <a:gd name="T37" fmla="*/ 832 h 2454"/>
              <a:gd name="T38" fmla="*/ 829 w 3072"/>
              <a:gd name="T39" fmla="*/ 1039 h 2454"/>
              <a:gd name="T40" fmla="*/ 1038 w 3072"/>
              <a:gd name="T41" fmla="*/ 2047 h 2454"/>
              <a:gd name="T42" fmla="*/ 1536 w 3072"/>
              <a:gd name="T43" fmla="*/ 2454 h 2454"/>
              <a:gd name="T44" fmla="*/ 2033 w 3072"/>
              <a:gd name="T45" fmla="*/ 2047 h 2454"/>
              <a:gd name="T46" fmla="*/ 2242 w 3072"/>
              <a:gd name="T47" fmla="*/ 1039 h 2454"/>
              <a:gd name="T48" fmla="*/ 2269 w 3072"/>
              <a:gd name="T49" fmla="*/ 832 h 2454"/>
              <a:gd name="T50" fmla="*/ 2418 w 3072"/>
              <a:gd name="T51" fmla="*/ 898 h 2454"/>
              <a:gd name="T52" fmla="*/ 2904 w 3072"/>
              <a:gd name="T53" fmla="*/ 898 h 2454"/>
              <a:gd name="T54" fmla="*/ 2982 w 3072"/>
              <a:gd name="T55" fmla="*/ 645 h 2454"/>
              <a:gd name="T56" fmla="*/ 1942 w 3072"/>
              <a:gd name="T57" fmla="*/ 792 h 2454"/>
              <a:gd name="T58" fmla="*/ 1784 w 3072"/>
              <a:gd name="T59" fmla="*/ 977 h 2454"/>
              <a:gd name="T60" fmla="*/ 1627 w 3072"/>
              <a:gd name="T61" fmla="*/ 1184 h 2454"/>
              <a:gd name="T62" fmla="*/ 1604 w 3072"/>
              <a:gd name="T63" fmla="*/ 1424 h 2454"/>
              <a:gd name="T64" fmla="*/ 1758 w 3072"/>
              <a:gd name="T65" fmla="*/ 1896 h 2454"/>
              <a:gd name="T66" fmla="*/ 1862 w 3072"/>
              <a:gd name="T67" fmla="*/ 2083 h 2454"/>
              <a:gd name="T68" fmla="*/ 1832 w 3072"/>
              <a:gd name="T69" fmla="*/ 2197 h 2454"/>
              <a:gd name="T70" fmla="*/ 1536 w 3072"/>
              <a:gd name="T71" fmla="*/ 2295 h 2454"/>
              <a:gd name="T72" fmla="*/ 1239 w 3072"/>
              <a:gd name="T73" fmla="*/ 2197 h 2454"/>
              <a:gd name="T74" fmla="*/ 1210 w 3072"/>
              <a:gd name="T75" fmla="*/ 2083 h 2454"/>
              <a:gd name="T76" fmla="*/ 1313 w 3072"/>
              <a:gd name="T77" fmla="*/ 1896 h 2454"/>
              <a:gd name="T78" fmla="*/ 1467 w 3072"/>
              <a:gd name="T79" fmla="*/ 1424 h 2454"/>
              <a:gd name="T80" fmla="*/ 1444 w 3072"/>
              <a:gd name="T81" fmla="*/ 1184 h 2454"/>
              <a:gd name="T82" fmla="*/ 1287 w 3072"/>
              <a:gd name="T83" fmla="*/ 977 h 2454"/>
              <a:gd name="T84" fmla="*/ 1129 w 3072"/>
              <a:gd name="T85" fmla="*/ 792 h 2454"/>
              <a:gd name="T86" fmla="*/ 1146 w 3072"/>
              <a:gd name="T87" fmla="*/ 553 h 2454"/>
              <a:gd name="T88" fmla="*/ 1536 w 3072"/>
              <a:gd name="T89" fmla="*/ 366 h 2454"/>
              <a:gd name="T90" fmla="*/ 1925 w 3072"/>
              <a:gd name="T91" fmla="*/ 553 h 2454"/>
              <a:gd name="T92" fmla="*/ 1942 w 3072"/>
              <a:gd name="T93" fmla="*/ 792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72" h="2454">
                <a:moveTo>
                  <a:pt x="2982" y="645"/>
                </a:moveTo>
                <a:cubicBezTo>
                  <a:pt x="2919" y="576"/>
                  <a:pt x="2661" y="436"/>
                  <a:pt x="2350" y="562"/>
                </a:cubicBezTo>
                <a:cubicBezTo>
                  <a:pt x="2301" y="582"/>
                  <a:pt x="2257" y="594"/>
                  <a:pt x="2217" y="601"/>
                </a:cubicBezTo>
                <a:cubicBezTo>
                  <a:pt x="2204" y="571"/>
                  <a:pt x="2189" y="541"/>
                  <a:pt x="2171" y="513"/>
                </a:cubicBezTo>
                <a:cubicBezTo>
                  <a:pt x="2537" y="476"/>
                  <a:pt x="2502" y="182"/>
                  <a:pt x="2480" y="116"/>
                </a:cubicBezTo>
                <a:cubicBezTo>
                  <a:pt x="2460" y="55"/>
                  <a:pt x="2393" y="0"/>
                  <a:pt x="2350" y="84"/>
                </a:cubicBezTo>
                <a:cubicBezTo>
                  <a:pt x="2269" y="244"/>
                  <a:pt x="2015" y="320"/>
                  <a:pt x="1848" y="259"/>
                </a:cubicBezTo>
                <a:cubicBezTo>
                  <a:pt x="1844" y="258"/>
                  <a:pt x="1840" y="256"/>
                  <a:pt x="1836" y="255"/>
                </a:cubicBezTo>
                <a:cubicBezTo>
                  <a:pt x="1750" y="226"/>
                  <a:pt x="1650" y="209"/>
                  <a:pt x="1536" y="209"/>
                </a:cubicBezTo>
                <a:cubicBezTo>
                  <a:pt x="1414" y="209"/>
                  <a:pt x="1309" y="228"/>
                  <a:pt x="1219" y="261"/>
                </a:cubicBezTo>
                <a:cubicBezTo>
                  <a:pt x="1053" y="318"/>
                  <a:pt x="803" y="243"/>
                  <a:pt x="722" y="84"/>
                </a:cubicBezTo>
                <a:cubicBezTo>
                  <a:pt x="680" y="0"/>
                  <a:pt x="613" y="55"/>
                  <a:pt x="593" y="116"/>
                </a:cubicBezTo>
                <a:cubicBezTo>
                  <a:pt x="571" y="182"/>
                  <a:pt x="535" y="475"/>
                  <a:pt x="901" y="513"/>
                </a:cubicBezTo>
                <a:cubicBezTo>
                  <a:pt x="883" y="541"/>
                  <a:pt x="867" y="570"/>
                  <a:pt x="854" y="601"/>
                </a:cubicBezTo>
                <a:cubicBezTo>
                  <a:pt x="815" y="594"/>
                  <a:pt x="771" y="582"/>
                  <a:pt x="722" y="562"/>
                </a:cubicBezTo>
                <a:cubicBezTo>
                  <a:pt x="412" y="436"/>
                  <a:pt x="154" y="576"/>
                  <a:pt x="91" y="645"/>
                </a:cubicBezTo>
                <a:cubicBezTo>
                  <a:pt x="19" y="722"/>
                  <a:pt x="0" y="803"/>
                  <a:pt x="169" y="898"/>
                </a:cubicBezTo>
                <a:cubicBezTo>
                  <a:pt x="394" y="1024"/>
                  <a:pt x="571" y="945"/>
                  <a:pt x="655" y="898"/>
                </a:cubicBezTo>
                <a:cubicBezTo>
                  <a:pt x="709" y="867"/>
                  <a:pt x="758" y="847"/>
                  <a:pt x="803" y="832"/>
                </a:cubicBezTo>
                <a:cubicBezTo>
                  <a:pt x="800" y="904"/>
                  <a:pt x="809" y="974"/>
                  <a:pt x="829" y="1039"/>
                </a:cubicBezTo>
                <a:cubicBezTo>
                  <a:pt x="947" y="1427"/>
                  <a:pt x="1118" y="1304"/>
                  <a:pt x="1038" y="2047"/>
                </a:cubicBezTo>
                <a:cubicBezTo>
                  <a:pt x="1013" y="2286"/>
                  <a:pt x="1238" y="2454"/>
                  <a:pt x="1536" y="2454"/>
                </a:cubicBezTo>
                <a:cubicBezTo>
                  <a:pt x="1833" y="2454"/>
                  <a:pt x="2059" y="2286"/>
                  <a:pt x="2033" y="2047"/>
                </a:cubicBezTo>
                <a:cubicBezTo>
                  <a:pt x="1953" y="1304"/>
                  <a:pt x="2124" y="1427"/>
                  <a:pt x="2242" y="1039"/>
                </a:cubicBezTo>
                <a:cubicBezTo>
                  <a:pt x="2262" y="974"/>
                  <a:pt x="2271" y="903"/>
                  <a:pt x="2269" y="832"/>
                </a:cubicBezTo>
                <a:cubicBezTo>
                  <a:pt x="2314" y="846"/>
                  <a:pt x="2363" y="867"/>
                  <a:pt x="2418" y="898"/>
                </a:cubicBezTo>
                <a:cubicBezTo>
                  <a:pt x="2501" y="945"/>
                  <a:pt x="2679" y="1024"/>
                  <a:pt x="2904" y="898"/>
                </a:cubicBezTo>
                <a:cubicBezTo>
                  <a:pt x="3072" y="803"/>
                  <a:pt x="3054" y="722"/>
                  <a:pt x="2982" y="645"/>
                </a:cubicBezTo>
                <a:close/>
                <a:moveTo>
                  <a:pt x="1942" y="792"/>
                </a:moveTo>
                <a:cubicBezTo>
                  <a:pt x="1900" y="888"/>
                  <a:pt x="1841" y="933"/>
                  <a:pt x="1784" y="977"/>
                </a:cubicBezTo>
                <a:cubicBezTo>
                  <a:pt x="1722" y="1024"/>
                  <a:pt x="1658" y="1073"/>
                  <a:pt x="1627" y="1184"/>
                </a:cubicBezTo>
                <a:cubicBezTo>
                  <a:pt x="1616" y="1224"/>
                  <a:pt x="1604" y="1317"/>
                  <a:pt x="1604" y="1424"/>
                </a:cubicBezTo>
                <a:cubicBezTo>
                  <a:pt x="1604" y="1718"/>
                  <a:pt x="1686" y="1812"/>
                  <a:pt x="1758" y="1896"/>
                </a:cubicBezTo>
                <a:cubicBezTo>
                  <a:pt x="1804" y="1948"/>
                  <a:pt x="1843" y="1994"/>
                  <a:pt x="1862" y="2083"/>
                </a:cubicBezTo>
                <a:cubicBezTo>
                  <a:pt x="1870" y="2124"/>
                  <a:pt x="1860" y="2163"/>
                  <a:pt x="1832" y="2197"/>
                </a:cubicBezTo>
                <a:cubicBezTo>
                  <a:pt x="1781" y="2260"/>
                  <a:pt x="1675" y="2295"/>
                  <a:pt x="1536" y="2295"/>
                </a:cubicBezTo>
                <a:cubicBezTo>
                  <a:pt x="1396" y="2295"/>
                  <a:pt x="1290" y="2260"/>
                  <a:pt x="1239" y="2197"/>
                </a:cubicBezTo>
                <a:cubicBezTo>
                  <a:pt x="1211" y="2163"/>
                  <a:pt x="1201" y="2124"/>
                  <a:pt x="1210" y="2083"/>
                </a:cubicBezTo>
                <a:cubicBezTo>
                  <a:pt x="1228" y="1994"/>
                  <a:pt x="1267" y="1948"/>
                  <a:pt x="1313" y="1896"/>
                </a:cubicBezTo>
                <a:cubicBezTo>
                  <a:pt x="1385" y="1812"/>
                  <a:pt x="1467" y="1718"/>
                  <a:pt x="1467" y="1424"/>
                </a:cubicBezTo>
                <a:cubicBezTo>
                  <a:pt x="1467" y="1317"/>
                  <a:pt x="1455" y="1224"/>
                  <a:pt x="1444" y="1184"/>
                </a:cubicBezTo>
                <a:cubicBezTo>
                  <a:pt x="1414" y="1073"/>
                  <a:pt x="1350" y="1024"/>
                  <a:pt x="1287" y="977"/>
                </a:cubicBezTo>
                <a:cubicBezTo>
                  <a:pt x="1230" y="933"/>
                  <a:pt x="1171" y="888"/>
                  <a:pt x="1129" y="792"/>
                </a:cubicBezTo>
                <a:cubicBezTo>
                  <a:pt x="1093" y="708"/>
                  <a:pt x="1099" y="626"/>
                  <a:pt x="1146" y="553"/>
                </a:cubicBezTo>
                <a:cubicBezTo>
                  <a:pt x="1218" y="443"/>
                  <a:pt x="1378" y="366"/>
                  <a:pt x="1536" y="366"/>
                </a:cubicBezTo>
                <a:cubicBezTo>
                  <a:pt x="1693" y="366"/>
                  <a:pt x="1853" y="443"/>
                  <a:pt x="1925" y="553"/>
                </a:cubicBezTo>
                <a:cubicBezTo>
                  <a:pt x="1973" y="626"/>
                  <a:pt x="1979" y="708"/>
                  <a:pt x="1942" y="79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Slide Number Placeholder 8"/>
          <p:cNvSpPr>
            <a:spLocks noGrp="1"/>
          </p:cNvSpPr>
          <p:nvPr>
            <p:ph type="sldNum" sz="quarter" idx="12"/>
          </p:nvPr>
        </p:nvSpPr>
        <p:spPr/>
        <p:txBody>
          <a:bodyPr/>
          <a:lstStyle/>
          <a:p>
            <a:pPr>
              <a:defRPr/>
            </a:pPr>
            <a:r>
              <a:rPr lang="en-US"/>
              <a:t>Page </a:t>
            </a:r>
            <a:fld id="{90CBDC3A-D49F-4631-A8C7-55D59B33E5FA}" type="slidenum">
              <a:rPr lang="en-US" smtClean="0"/>
              <a:pPr>
                <a:defRPr/>
              </a:pPr>
              <a:t>12</a:t>
            </a:fld>
            <a:endParaRPr lang="en-US" dirty="0"/>
          </a:p>
        </p:txBody>
      </p:sp>
      <p:sp>
        <p:nvSpPr>
          <p:cNvPr id="4" name="Title 3"/>
          <p:cNvSpPr>
            <a:spLocks noGrp="1"/>
          </p:cNvSpPr>
          <p:nvPr>
            <p:ph type="title"/>
          </p:nvPr>
        </p:nvSpPr>
        <p:spPr/>
        <p:txBody>
          <a:bodyPr/>
          <a:lstStyle/>
          <a:p>
            <a:r>
              <a:rPr lang="en-GB"/>
              <a:t>Immutable Containers</a:t>
            </a:r>
            <a:endParaRPr lang="en-GB" dirty="0"/>
          </a:p>
        </p:txBody>
      </p:sp>
      <p:sp>
        <p:nvSpPr>
          <p:cNvPr id="2" name="Text Placeholder 1"/>
          <p:cNvSpPr>
            <a:spLocks noGrp="1"/>
          </p:cNvSpPr>
          <p:nvPr>
            <p:ph type="body" sz="quarter" idx="10"/>
          </p:nvPr>
        </p:nvSpPr>
        <p:spPr/>
        <p:txBody>
          <a:bodyPr/>
          <a:lstStyle/>
          <a:p>
            <a:r>
              <a:rPr lang="en-GB"/>
              <a:t>Containers should be treated “like cattle”</a:t>
            </a:r>
            <a:endParaRPr lang="en-GB" dirty="0"/>
          </a:p>
        </p:txBody>
      </p:sp>
      <p:sp>
        <p:nvSpPr>
          <p:cNvPr id="8" name="Footer Placeholder 7"/>
          <p:cNvSpPr>
            <a:spLocks noGrp="1"/>
          </p:cNvSpPr>
          <p:nvPr>
            <p:ph type="ftr" sz="quarter" idx="13"/>
          </p:nvPr>
        </p:nvSpPr>
        <p:spPr/>
        <p:txBody>
          <a:bodyPr/>
          <a:lstStyle/>
          <a:p>
            <a:r>
              <a:rPr lang="en-AU" dirty="0"/>
              <a:t>Copyright © 2016 Accenture  All rights reserved.</a:t>
            </a:r>
          </a:p>
        </p:txBody>
      </p:sp>
    </p:spTree>
    <p:extLst>
      <p:ext uri="{BB962C8B-B14F-4D97-AF65-F5344CB8AC3E}">
        <p14:creationId xmlns:p14="http://schemas.microsoft.com/office/powerpoint/2010/main" val="139453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No longer have to think about where your containers are</a:t>
            </a:r>
            <a:endParaRPr lang="en-GB" dirty="0"/>
          </a:p>
        </p:txBody>
      </p:sp>
      <p:sp>
        <p:nvSpPr>
          <p:cNvPr id="3" name="Content Placeholder 2"/>
          <p:cNvSpPr>
            <a:spLocks noGrp="1"/>
          </p:cNvSpPr>
          <p:nvPr>
            <p:ph sz="quarter" idx="11"/>
          </p:nvPr>
        </p:nvSpPr>
        <p:spPr>
          <a:xfrm>
            <a:off x="455612" y="1813867"/>
            <a:ext cx="5132387" cy="683800"/>
          </a:xfrm>
        </p:spPr>
        <p:txBody>
          <a:bodyPr/>
          <a:lstStyle/>
          <a:p>
            <a:pPr marL="0" indent="0">
              <a:buNone/>
            </a:pPr>
            <a:r>
              <a:rPr lang="en-GB" dirty="0"/>
              <a:t>Let a software application your PaaS (sometimes called micro PaaS) work out where to put your containers</a:t>
            </a:r>
          </a:p>
        </p:txBody>
      </p:sp>
      <p:sp>
        <p:nvSpPr>
          <p:cNvPr id="4" name="Title 3"/>
          <p:cNvSpPr>
            <a:spLocks noGrp="1"/>
          </p:cNvSpPr>
          <p:nvPr>
            <p:ph type="title"/>
          </p:nvPr>
        </p:nvSpPr>
        <p:spPr/>
        <p:txBody>
          <a:bodyPr/>
          <a:lstStyle/>
          <a:p>
            <a:r>
              <a:rPr lang="en-GB"/>
              <a:t>Container PaaS’</a:t>
            </a:r>
            <a:endParaRPr lang="en-GB" dirty="0"/>
          </a:p>
        </p:txBody>
      </p:sp>
      <p:sp>
        <p:nvSpPr>
          <p:cNvPr id="5" name="Rectangle 4"/>
          <p:cNvSpPr/>
          <p:nvPr/>
        </p:nvSpPr>
        <p:spPr>
          <a:xfrm>
            <a:off x="455612" y="6105415"/>
            <a:ext cx="5407273" cy="228710"/>
          </a:xfrm>
          <a:prstGeom prst="rect">
            <a:avLst/>
          </a:prstGeom>
        </p:spPr>
        <p:txBody>
          <a:bodyPr wrap="square" lIns="0" tIns="0" rIns="0" bIns="0">
            <a:noAutofit/>
          </a:bodyPr>
          <a:lstStyle/>
          <a:p>
            <a:r>
              <a:rPr lang="en-GB" sz="900" dirty="0">
                <a:hlinkClick r:id="rId3"/>
              </a:rPr>
              <a:t>http://www.centurylinklabs.com/flynn-vs-deis-the-tale-of-two-docker-micro-paas-technologies/</a:t>
            </a:r>
            <a:r>
              <a:rPr lang="en-GB" sz="900" dirty="0"/>
              <a:t> </a:t>
            </a:r>
          </a:p>
        </p:txBody>
      </p:sp>
      <p:sp>
        <p:nvSpPr>
          <p:cNvPr id="9" name="Footer Placeholder 8"/>
          <p:cNvSpPr>
            <a:spLocks noGrp="1"/>
          </p:cNvSpPr>
          <p:nvPr>
            <p:ph type="ftr" sz="quarter" idx="12"/>
          </p:nvPr>
        </p:nvSpPr>
        <p:spPr/>
        <p:txBody>
          <a:bodyPr/>
          <a:lstStyle/>
          <a:p>
            <a:r>
              <a:rPr lang="en-AU" dirty="0"/>
              <a:t>Copyright © 2016 Accenture  All rights reserved.</a:t>
            </a:r>
          </a:p>
        </p:txBody>
      </p:sp>
      <p:sp>
        <p:nvSpPr>
          <p:cNvPr id="10" name="Slide Number Placeholder 9"/>
          <p:cNvSpPr>
            <a:spLocks noGrp="1"/>
          </p:cNvSpPr>
          <p:nvPr>
            <p:ph type="sldNum" sz="quarter" idx="13"/>
          </p:nvPr>
        </p:nvSpPr>
        <p:spPr/>
        <p:txBody>
          <a:bodyPr/>
          <a:lstStyle/>
          <a:p>
            <a:pPr>
              <a:defRPr/>
            </a:pPr>
            <a:r>
              <a:rPr lang="en-US"/>
              <a:t>Page </a:t>
            </a:r>
            <a:fld id="{90CBDC3A-D49F-4631-A8C7-55D59B33E5FA}" type="slidenum">
              <a:rPr lang="en-US" smtClean="0"/>
              <a:pPr>
                <a:defRPr/>
              </a:pPr>
              <a:t>13</a:t>
            </a:fld>
            <a:endParaRPr lang="en-US" dirty="0"/>
          </a:p>
        </p:txBody>
      </p:sp>
      <p:sp>
        <p:nvSpPr>
          <p:cNvPr id="13" name="Content Placeholder 2"/>
          <p:cNvSpPr txBox="1">
            <a:spLocks/>
          </p:cNvSpPr>
          <p:nvPr/>
        </p:nvSpPr>
        <p:spPr>
          <a:xfrm>
            <a:off x="454025" y="5410346"/>
            <a:ext cx="8232775" cy="411304"/>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000" dirty="0">
                <a:solidFill>
                  <a:schemeClr val="accent2"/>
                </a:solidFill>
              </a:rPr>
              <a:t>This area is exploding with new stuff!</a:t>
            </a:r>
          </a:p>
        </p:txBody>
      </p:sp>
      <p:sp>
        <p:nvSpPr>
          <p:cNvPr id="14" name="Content Placeholder 2"/>
          <p:cNvSpPr txBox="1">
            <a:spLocks/>
          </p:cNvSpPr>
          <p:nvPr/>
        </p:nvSpPr>
        <p:spPr>
          <a:xfrm>
            <a:off x="5872163" y="1813867"/>
            <a:ext cx="2817812" cy="68380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t>Let it create extra VMs or </a:t>
            </a:r>
            <a:br>
              <a:rPr lang="en-GB" dirty="0"/>
            </a:br>
            <a:r>
              <a:rPr lang="en-GB" dirty="0"/>
              <a:t>kill them as needed</a:t>
            </a:r>
          </a:p>
        </p:txBody>
      </p:sp>
      <p:grpSp>
        <p:nvGrpSpPr>
          <p:cNvPr id="15" name="Group 14"/>
          <p:cNvGrpSpPr/>
          <p:nvPr/>
        </p:nvGrpSpPr>
        <p:grpSpPr>
          <a:xfrm>
            <a:off x="455613" y="1745754"/>
            <a:ext cx="8234362" cy="751913"/>
            <a:chOff x="375920" y="1686560"/>
            <a:chExt cx="8310880" cy="3559646"/>
          </a:xfrm>
        </p:grpSpPr>
        <p:cxnSp>
          <p:nvCxnSpPr>
            <p:cNvPr id="16" name="Straight Connector 15"/>
            <p:cNvCxnSpPr/>
            <p:nvPr/>
          </p:nvCxnSpPr>
          <p:spPr>
            <a:xfrm>
              <a:off x="375920" y="1686560"/>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5920" y="5246206"/>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454025" y="2747889"/>
            <a:ext cx="4011613" cy="276999"/>
          </a:xfrm>
          <a:prstGeom prst="rect">
            <a:avLst/>
          </a:prstGeom>
          <a:noFill/>
        </p:spPr>
        <p:txBody>
          <a:bodyPr wrap="square" lIns="0" tIns="0" rIns="0" bIns="0" rtlCol="0">
            <a:noAutofit/>
          </a:bodyPr>
          <a:lstStyle/>
          <a:p>
            <a:pPr algn="ctr"/>
            <a:r>
              <a:rPr lang="en-US" b="1" dirty="0">
                <a:solidFill>
                  <a:schemeClr val="accent1"/>
                </a:solidFill>
              </a:rPr>
              <a:t>Flynn vs </a:t>
            </a:r>
            <a:r>
              <a:rPr lang="en-US" b="1" dirty="0" err="1">
                <a:solidFill>
                  <a:schemeClr val="accent1"/>
                </a:solidFill>
              </a:rPr>
              <a:t>Deis</a:t>
            </a:r>
            <a:r>
              <a:rPr lang="en-US" b="1" dirty="0">
                <a:solidFill>
                  <a:schemeClr val="accent1"/>
                </a:solidFill>
              </a:rPr>
              <a:t> </a:t>
            </a:r>
          </a:p>
        </p:txBody>
      </p:sp>
      <p:grpSp>
        <p:nvGrpSpPr>
          <p:cNvPr id="2054" name="Group 2053"/>
          <p:cNvGrpSpPr/>
          <p:nvPr/>
        </p:nvGrpSpPr>
        <p:grpSpPr>
          <a:xfrm>
            <a:off x="426772" y="3532562"/>
            <a:ext cx="3671176" cy="1366262"/>
            <a:chOff x="426772" y="3247413"/>
            <a:chExt cx="3671176" cy="1366262"/>
          </a:xfrm>
        </p:grpSpPr>
        <p:sp>
          <p:nvSpPr>
            <p:cNvPr id="23" name="Rectangle 22"/>
            <p:cNvSpPr/>
            <p:nvPr/>
          </p:nvSpPr>
          <p:spPr>
            <a:xfrm>
              <a:off x="2292484" y="4415237"/>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2089301" y="4415237"/>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879334" y="4415237"/>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02837" y="4415237"/>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698507" y="4415237"/>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2907828" y="4415237"/>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102019" y="4415237"/>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303656" y="4415237"/>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3517377" y="4415237"/>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714765" y="4415237"/>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917948" y="4415237"/>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2089301" y="4181673"/>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089301" y="3948108"/>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879334" y="4181673"/>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879334" y="3948108"/>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292484" y="4181673"/>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502837" y="4181673"/>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02837" y="3948108"/>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502837" y="3714543"/>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698507" y="3948108"/>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698507" y="4181673"/>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2698507" y="3714543"/>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2907828" y="4181673"/>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07828" y="3948108"/>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07828" y="3714543"/>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2907828" y="3480978"/>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102019" y="4181673"/>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3303656" y="4181673"/>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3517377" y="4181673"/>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714765" y="4181673"/>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917948" y="4181673"/>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3917948" y="3948108"/>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714765" y="3948108"/>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517377" y="3948108"/>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517377" y="3714543"/>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303656" y="3948108"/>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303656" y="3714543"/>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303656" y="3480978"/>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3102019" y="3948108"/>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102019" y="3714543"/>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3102019" y="3480978"/>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3102019" y="3247413"/>
              <a:ext cx="180000" cy="180000"/>
            </a:xfrm>
            <a:prstGeom prst="triangle">
              <a:avLst/>
            </a:prstGeom>
            <a:solidFill>
              <a:schemeClr val="accent5">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907828" y="3247413"/>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698507" y="3480978"/>
              <a:ext cx="180000" cy="18000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502837" y="3480978"/>
              <a:ext cx="180000" cy="180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426772" y="3267475"/>
              <a:ext cx="2016125" cy="1346200"/>
              <a:chOff x="-2263246" y="2886388"/>
              <a:chExt cx="2016125" cy="1346200"/>
            </a:xfrm>
            <a:solidFill>
              <a:schemeClr val="bg2"/>
            </a:solidFill>
          </p:grpSpPr>
          <p:sp>
            <p:nvSpPr>
              <p:cNvPr id="19" name="Freeform 6"/>
              <p:cNvSpPr>
                <a:spLocks noEditPoints="1"/>
              </p:cNvSpPr>
              <p:nvPr/>
            </p:nvSpPr>
            <p:spPr bwMode="auto">
              <a:xfrm>
                <a:off x="-2012421" y="4045263"/>
                <a:ext cx="858838" cy="187325"/>
              </a:xfrm>
              <a:custGeom>
                <a:avLst/>
                <a:gdLst>
                  <a:gd name="T0" fmla="*/ 202 w 229"/>
                  <a:gd name="T1" fmla="*/ 0 h 50"/>
                  <a:gd name="T2" fmla="*/ 27 w 229"/>
                  <a:gd name="T3" fmla="*/ 0 h 50"/>
                  <a:gd name="T4" fmla="*/ 0 w 229"/>
                  <a:gd name="T5" fmla="*/ 25 h 50"/>
                  <a:gd name="T6" fmla="*/ 27 w 229"/>
                  <a:gd name="T7" fmla="*/ 50 h 50"/>
                  <a:gd name="T8" fmla="*/ 202 w 229"/>
                  <a:gd name="T9" fmla="*/ 50 h 50"/>
                  <a:gd name="T10" fmla="*/ 229 w 229"/>
                  <a:gd name="T11" fmla="*/ 25 h 50"/>
                  <a:gd name="T12" fmla="*/ 202 w 229"/>
                  <a:gd name="T13" fmla="*/ 0 h 50"/>
                  <a:gd name="T14" fmla="*/ 202 w 229"/>
                  <a:gd name="T15" fmla="*/ 46 h 50"/>
                  <a:gd name="T16" fmla="*/ 27 w 229"/>
                  <a:gd name="T17" fmla="*/ 46 h 50"/>
                  <a:gd name="T18" fmla="*/ 3 w 229"/>
                  <a:gd name="T19" fmla="*/ 25 h 50"/>
                  <a:gd name="T20" fmla="*/ 27 w 229"/>
                  <a:gd name="T21" fmla="*/ 3 h 50"/>
                  <a:gd name="T22" fmla="*/ 202 w 229"/>
                  <a:gd name="T23" fmla="*/ 3 h 50"/>
                  <a:gd name="T24" fmla="*/ 226 w 229"/>
                  <a:gd name="T25" fmla="*/ 25 h 50"/>
                  <a:gd name="T26" fmla="*/ 202 w 229"/>
                  <a:gd name="T27"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50">
                    <a:moveTo>
                      <a:pt x="202" y="0"/>
                    </a:moveTo>
                    <a:cubicBezTo>
                      <a:pt x="27" y="0"/>
                      <a:pt x="27" y="0"/>
                      <a:pt x="27" y="0"/>
                    </a:cubicBezTo>
                    <a:cubicBezTo>
                      <a:pt x="12" y="0"/>
                      <a:pt x="0" y="11"/>
                      <a:pt x="0" y="25"/>
                    </a:cubicBezTo>
                    <a:cubicBezTo>
                      <a:pt x="0" y="38"/>
                      <a:pt x="12" y="50"/>
                      <a:pt x="27" y="50"/>
                    </a:cubicBezTo>
                    <a:cubicBezTo>
                      <a:pt x="202" y="50"/>
                      <a:pt x="202" y="50"/>
                      <a:pt x="202" y="50"/>
                    </a:cubicBezTo>
                    <a:cubicBezTo>
                      <a:pt x="217" y="50"/>
                      <a:pt x="229" y="38"/>
                      <a:pt x="229" y="25"/>
                    </a:cubicBezTo>
                    <a:cubicBezTo>
                      <a:pt x="229" y="11"/>
                      <a:pt x="217" y="0"/>
                      <a:pt x="202" y="0"/>
                    </a:cubicBezTo>
                    <a:close/>
                    <a:moveTo>
                      <a:pt x="202" y="46"/>
                    </a:moveTo>
                    <a:cubicBezTo>
                      <a:pt x="27" y="46"/>
                      <a:pt x="27" y="46"/>
                      <a:pt x="27" y="46"/>
                    </a:cubicBezTo>
                    <a:cubicBezTo>
                      <a:pt x="14" y="46"/>
                      <a:pt x="3" y="36"/>
                      <a:pt x="3" y="25"/>
                    </a:cubicBezTo>
                    <a:cubicBezTo>
                      <a:pt x="3" y="13"/>
                      <a:pt x="14" y="3"/>
                      <a:pt x="27" y="3"/>
                    </a:cubicBezTo>
                    <a:cubicBezTo>
                      <a:pt x="202" y="3"/>
                      <a:pt x="202" y="3"/>
                      <a:pt x="202" y="3"/>
                    </a:cubicBezTo>
                    <a:cubicBezTo>
                      <a:pt x="215" y="3"/>
                      <a:pt x="226" y="13"/>
                      <a:pt x="226" y="25"/>
                    </a:cubicBezTo>
                    <a:cubicBezTo>
                      <a:pt x="226" y="36"/>
                      <a:pt x="215" y="46"/>
                      <a:pt x="20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noEditPoints="1"/>
              </p:cNvSpPr>
              <p:nvPr/>
            </p:nvSpPr>
            <p:spPr bwMode="auto">
              <a:xfrm>
                <a:off x="-1974321" y="4081776"/>
                <a:ext cx="787400" cy="109538"/>
              </a:xfrm>
              <a:custGeom>
                <a:avLst/>
                <a:gdLst>
                  <a:gd name="T0" fmla="*/ 196 w 210"/>
                  <a:gd name="T1" fmla="*/ 0 h 29"/>
                  <a:gd name="T2" fmla="*/ 182 w 210"/>
                  <a:gd name="T3" fmla="*/ 10 h 29"/>
                  <a:gd name="T4" fmla="*/ 173 w 210"/>
                  <a:gd name="T5" fmla="*/ 10 h 29"/>
                  <a:gd name="T6" fmla="*/ 159 w 210"/>
                  <a:gd name="T7" fmla="*/ 0 h 29"/>
                  <a:gd name="T8" fmla="*/ 146 w 210"/>
                  <a:gd name="T9" fmla="*/ 10 h 29"/>
                  <a:gd name="T10" fmla="*/ 137 w 210"/>
                  <a:gd name="T11" fmla="*/ 10 h 29"/>
                  <a:gd name="T12" fmla="*/ 123 w 210"/>
                  <a:gd name="T13" fmla="*/ 0 h 29"/>
                  <a:gd name="T14" fmla="*/ 109 w 210"/>
                  <a:gd name="T15" fmla="*/ 10 h 29"/>
                  <a:gd name="T16" fmla="*/ 101 w 210"/>
                  <a:gd name="T17" fmla="*/ 10 h 29"/>
                  <a:gd name="T18" fmla="*/ 87 w 210"/>
                  <a:gd name="T19" fmla="*/ 0 h 29"/>
                  <a:gd name="T20" fmla="*/ 73 w 210"/>
                  <a:gd name="T21" fmla="*/ 10 h 29"/>
                  <a:gd name="T22" fmla="*/ 65 w 210"/>
                  <a:gd name="T23" fmla="*/ 10 h 29"/>
                  <a:gd name="T24" fmla="*/ 51 w 210"/>
                  <a:gd name="T25" fmla="*/ 0 h 29"/>
                  <a:gd name="T26" fmla="*/ 37 w 210"/>
                  <a:gd name="T27" fmla="*/ 10 h 29"/>
                  <a:gd name="T28" fmla="*/ 28 w 210"/>
                  <a:gd name="T29" fmla="*/ 10 h 29"/>
                  <a:gd name="T30" fmla="*/ 15 w 210"/>
                  <a:gd name="T31" fmla="*/ 0 h 29"/>
                  <a:gd name="T32" fmla="*/ 0 w 210"/>
                  <a:gd name="T33" fmla="*/ 15 h 29"/>
                  <a:gd name="T34" fmla="*/ 15 w 210"/>
                  <a:gd name="T35" fmla="*/ 29 h 29"/>
                  <a:gd name="T36" fmla="*/ 28 w 210"/>
                  <a:gd name="T37" fmla="*/ 19 h 29"/>
                  <a:gd name="T38" fmla="*/ 37 w 210"/>
                  <a:gd name="T39" fmla="*/ 19 h 29"/>
                  <a:gd name="T40" fmla="*/ 51 w 210"/>
                  <a:gd name="T41" fmla="*/ 29 h 29"/>
                  <a:gd name="T42" fmla="*/ 65 w 210"/>
                  <a:gd name="T43" fmla="*/ 19 h 29"/>
                  <a:gd name="T44" fmla="*/ 73 w 210"/>
                  <a:gd name="T45" fmla="*/ 19 h 29"/>
                  <a:gd name="T46" fmla="*/ 87 w 210"/>
                  <a:gd name="T47" fmla="*/ 29 h 29"/>
                  <a:gd name="T48" fmla="*/ 101 w 210"/>
                  <a:gd name="T49" fmla="*/ 19 h 29"/>
                  <a:gd name="T50" fmla="*/ 109 w 210"/>
                  <a:gd name="T51" fmla="*/ 19 h 29"/>
                  <a:gd name="T52" fmla="*/ 123 w 210"/>
                  <a:gd name="T53" fmla="*/ 29 h 29"/>
                  <a:gd name="T54" fmla="*/ 137 w 210"/>
                  <a:gd name="T55" fmla="*/ 19 h 29"/>
                  <a:gd name="T56" fmla="*/ 146 w 210"/>
                  <a:gd name="T57" fmla="*/ 19 h 29"/>
                  <a:gd name="T58" fmla="*/ 159 w 210"/>
                  <a:gd name="T59" fmla="*/ 29 h 29"/>
                  <a:gd name="T60" fmla="*/ 173 w 210"/>
                  <a:gd name="T61" fmla="*/ 19 h 29"/>
                  <a:gd name="T62" fmla="*/ 182 w 210"/>
                  <a:gd name="T63" fmla="*/ 19 h 29"/>
                  <a:gd name="T64" fmla="*/ 196 w 210"/>
                  <a:gd name="T65" fmla="*/ 29 h 29"/>
                  <a:gd name="T66" fmla="*/ 210 w 210"/>
                  <a:gd name="T67" fmla="*/ 15 h 29"/>
                  <a:gd name="T68" fmla="*/ 196 w 210"/>
                  <a:gd name="T69" fmla="*/ 0 h 29"/>
                  <a:gd name="T70" fmla="*/ 51 w 210"/>
                  <a:gd name="T71" fmla="*/ 23 h 29"/>
                  <a:gd name="T72" fmla="*/ 42 w 210"/>
                  <a:gd name="T73" fmla="*/ 15 h 29"/>
                  <a:gd name="T74" fmla="*/ 51 w 210"/>
                  <a:gd name="T75" fmla="*/ 6 h 29"/>
                  <a:gd name="T76" fmla="*/ 59 w 210"/>
                  <a:gd name="T77" fmla="*/ 15 h 29"/>
                  <a:gd name="T78" fmla="*/ 51 w 210"/>
                  <a:gd name="T79" fmla="*/ 23 h 29"/>
                  <a:gd name="T80" fmla="*/ 87 w 210"/>
                  <a:gd name="T81" fmla="*/ 23 h 29"/>
                  <a:gd name="T82" fmla="*/ 78 w 210"/>
                  <a:gd name="T83" fmla="*/ 15 h 29"/>
                  <a:gd name="T84" fmla="*/ 87 w 210"/>
                  <a:gd name="T85" fmla="*/ 6 h 29"/>
                  <a:gd name="T86" fmla="*/ 95 w 210"/>
                  <a:gd name="T87" fmla="*/ 15 h 29"/>
                  <a:gd name="T88" fmla="*/ 87 w 210"/>
                  <a:gd name="T89" fmla="*/ 23 h 29"/>
                  <a:gd name="T90" fmla="*/ 123 w 210"/>
                  <a:gd name="T91" fmla="*/ 23 h 29"/>
                  <a:gd name="T92" fmla="*/ 115 w 210"/>
                  <a:gd name="T93" fmla="*/ 15 h 29"/>
                  <a:gd name="T94" fmla="*/ 123 w 210"/>
                  <a:gd name="T95" fmla="*/ 6 h 29"/>
                  <a:gd name="T96" fmla="*/ 132 w 210"/>
                  <a:gd name="T97" fmla="*/ 15 h 29"/>
                  <a:gd name="T98" fmla="*/ 123 w 210"/>
                  <a:gd name="T99" fmla="*/ 23 h 29"/>
                  <a:gd name="T100" fmla="*/ 159 w 210"/>
                  <a:gd name="T101" fmla="*/ 23 h 29"/>
                  <a:gd name="T102" fmla="*/ 151 w 210"/>
                  <a:gd name="T103" fmla="*/ 15 h 29"/>
                  <a:gd name="T104" fmla="*/ 159 w 210"/>
                  <a:gd name="T105" fmla="*/ 6 h 29"/>
                  <a:gd name="T106" fmla="*/ 168 w 210"/>
                  <a:gd name="T107" fmla="*/ 15 h 29"/>
                  <a:gd name="T108" fmla="*/ 159 w 210"/>
                  <a:gd name="T109"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 h="29">
                    <a:moveTo>
                      <a:pt x="196" y="0"/>
                    </a:moveTo>
                    <a:cubicBezTo>
                      <a:pt x="189" y="0"/>
                      <a:pt x="184" y="4"/>
                      <a:pt x="182" y="10"/>
                    </a:cubicBezTo>
                    <a:cubicBezTo>
                      <a:pt x="173" y="10"/>
                      <a:pt x="173" y="10"/>
                      <a:pt x="173" y="10"/>
                    </a:cubicBezTo>
                    <a:cubicBezTo>
                      <a:pt x="171" y="4"/>
                      <a:pt x="166" y="0"/>
                      <a:pt x="159" y="0"/>
                    </a:cubicBezTo>
                    <a:cubicBezTo>
                      <a:pt x="153" y="0"/>
                      <a:pt x="147" y="4"/>
                      <a:pt x="146" y="10"/>
                    </a:cubicBezTo>
                    <a:cubicBezTo>
                      <a:pt x="137" y="10"/>
                      <a:pt x="137" y="10"/>
                      <a:pt x="137" y="10"/>
                    </a:cubicBezTo>
                    <a:cubicBezTo>
                      <a:pt x="135" y="4"/>
                      <a:pt x="130" y="0"/>
                      <a:pt x="123" y="0"/>
                    </a:cubicBezTo>
                    <a:cubicBezTo>
                      <a:pt x="117" y="0"/>
                      <a:pt x="111" y="4"/>
                      <a:pt x="109" y="10"/>
                    </a:cubicBezTo>
                    <a:cubicBezTo>
                      <a:pt x="101" y="10"/>
                      <a:pt x="101" y="10"/>
                      <a:pt x="101" y="10"/>
                    </a:cubicBezTo>
                    <a:cubicBezTo>
                      <a:pt x="99" y="4"/>
                      <a:pt x="93" y="0"/>
                      <a:pt x="87" y="0"/>
                    </a:cubicBezTo>
                    <a:cubicBezTo>
                      <a:pt x="80" y="0"/>
                      <a:pt x="75" y="4"/>
                      <a:pt x="73" y="10"/>
                    </a:cubicBezTo>
                    <a:cubicBezTo>
                      <a:pt x="65" y="10"/>
                      <a:pt x="65" y="10"/>
                      <a:pt x="65" y="10"/>
                    </a:cubicBezTo>
                    <a:cubicBezTo>
                      <a:pt x="63" y="4"/>
                      <a:pt x="57" y="0"/>
                      <a:pt x="51" y="0"/>
                    </a:cubicBezTo>
                    <a:cubicBezTo>
                      <a:pt x="44" y="0"/>
                      <a:pt x="39" y="4"/>
                      <a:pt x="37" y="10"/>
                    </a:cubicBezTo>
                    <a:cubicBezTo>
                      <a:pt x="28" y="10"/>
                      <a:pt x="28" y="10"/>
                      <a:pt x="28" y="10"/>
                    </a:cubicBezTo>
                    <a:cubicBezTo>
                      <a:pt x="26" y="4"/>
                      <a:pt x="21" y="0"/>
                      <a:pt x="15" y="0"/>
                    </a:cubicBezTo>
                    <a:cubicBezTo>
                      <a:pt x="6" y="0"/>
                      <a:pt x="0" y="7"/>
                      <a:pt x="0" y="15"/>
                    </a:cubicBezTo>
                    <a:cubicBezTo>
                      <a:pt x="0" y="23"/>
                      <a:pt x="6" y="29"/>
                      <a:pt x="15" y="29"/>
                    </a:cubicBezTo>
                    <a:cubicBezTo>
                      <a:pt x="21" y="29"/>
                      <a:pt x="26" y="25"/>
                      <a:pt x="28" y="19"/>
                    </a:cubicBezTo>
                    <a:cubicBezTo>
                      <a:pt x="37" y="19"/>
                      <a:pt x="37" y="19"/>
                      <a:pt x="37" y="19"/>
                    </a:cubicBezTo>
                    <a:cubicBezTo>
                      <a:pt x="39" y="25"/>
                      <a:pt x="44" y="29"/>
                      <a:pt x="51" y="29"/>
                    </a:cubicBezTo>
                    <a:cubicBezTo>
                      <a:pt x="57" y="29"/>
                      <a:pt x="63" y="25"/>
                      <a:pt x="65" y="19"/>
                    </a:cubicBezTo>
                    <a:cubicBezTo>
                      <a:pt x="73" y="19"/>
                      <a:pt x="73" y="19"/>
                      <a:pt x="73" y="19"/>
                    </a:cubicBezTo>
                    <a:cubicBezTo>
                      <a:pt x="75" y="25"/>
                      <a:pt x="80" y="29"/>
                      <a:pt x="87" y="29"/>
                    </a:cubicBezTo>
                    <a:cubicBezTo>
                      <a:pt x="93" y="29"/>
                      <a:pt x="99" y="25"/>
                      <a:pt x="101" y="19"/>
                    </a:cubicBezTo>
                    <a:cubicBezTo>
                      <a:pt x="109" y="19"/>
                      <a:pt x="109" y="19"/>
                      <a:pt x="109" y="19"/>
                    </a:cubicBezTo>
                    <a:cubicBezTo>
                      <a:pt x="111" y="25"/>
                      <a:pt x="117" y="29"/>
                      <a:pt x="123" y="29"/>
                    </a:cubicBezTo>
                    <a:cubicBezTo>
                      <a:pt x="130" y="29"/>
                      <a:pt x="135" y="25"/>
                      <a:pt x="137" y="19"/>
                    </a:cubicBezTo>
                    <a:cubicBezTo>
                      <a:pt x="146" y="19"/>
                      <a:pt x="146" y="19"/>
                      <a:pt x="146" y="19"/>
                    </a:cubicBezTo>
                    <a:cubicBezTo>
                      <a:pt x="147" y="25"/>
                      <a:pt x="153" y="29"/>
                      <a:pt x="159" y="29"/>
                    </a:cubicBezTo>
                    <a:cubicBezTo>
                      <a:pt x="166" y="29"/>
                      <a:pt x="171" y="25"/>
                      <a:pt x="173" y="19"/>
                    </a:cubicBezTo>
                    <a:cubicBezTo>
                      <a:pt x="182" y="19"/>
                      <a:pt x="182" y="19"/>
                      <a:pt x="182" y="19"/>
                    </a:cubicBezTo>
                    <a:cubicBezTo>
                      <a:pt x="184" y="25"/>
                      <a:pt x="189" y="29"/>
                      <a:pt x="196" y="29"/>
                    </a:cubicBezTo>
                    <a:cubicBezTo>
                      <a:pt x="204" y="29"/>
                      <a:pt x="210" y="23"/>
                      <a:pt x="210" y="15"/>
                    </a:cubicBezTo>
                    <a:cubicBezTo>
                      <a:pt x="210" y="7"/>
                      <a:pt x="204" y="0"/>
                      <a:pt x="196" y="0"/>
                    </a:cubicBezTo>
                    <a:close/>
                    <a:moveTo>
                      <a:pt x="51" y="23"/>
                    </a:moveTo>
                    <a:cubicBezTo>
                      <a:pt x="46" y="23"/>
                      <a:pt x="42" y="19"/>
                      <a:pt x="42" y="15"/>
                    </a:cubicBezTo>
                    <a:cubicBezTo>
                      <a:pt x="42" y="10"/>
                      <a:pt x="46" y="6"/>
                      <a:pt x="51" y="6"/>
                    </a:cubicBezTo>
                    <a:cubicBezTo>
                      <a:pt x="55" y="6"/>
                      <a:pt x="59" y="10"/>
                      <a:pt x="59" y="15"/>
                    </a:cubicBezTo>
                    <a:cubicBezTo>
                      <a:pt x="59" y="19"/>
                      <a:pt x="55" y="23"/>
                      <a:pt x="51" y="23"/>
                    </a:cubicBezTo>
                    <a:close/>
                    <a:moveTo>
                      <a:pt x="87" y="23"/>
                    </a:moveTo>
                    <a:cubicBezTo>
                      <a:pt x="82" y="23"/>
                      <a:pt x="78" y="19"/>
                      <a:pt x="78" y="15"/>
                    </a:cubicBezTo>
                    <a:cubicBezTo>
                      <a:pt x="78" y="10"/>
                      <a:pt x="82" y="6"/>
                      <a:pt x="87" y="6"/>
                    </a:cubicBezTo>
                    <a:cubicBezTo>
                      <a:pt x="92" y="6"/>
                      <a:pt x="95" y="10"/>
                      <a:pt x="95" y="15"/>
                    </a:cubicBezTo>
                    <a:cubicBezTo>
                      <a:pt x="95" y="19"/>
                      <a:pt x="92" y="23"/>
                      <a:pt x="87" y="23"/>
                    </a:cubicBezTo>
                    <a:close/>
                    <a:moveTo>
                      <a:pt x="123" y="23"/>
                    </a:moveTo>
                    <a:cubicBezTo>
                      <a:pt x="118" y="23"/>
                      <a:pt x="115" y="19"/>
                      <a:pt x="115" y="15"/>
                    </a:cubicBezTo>
                    <a:cubicBezTo>
                      <a:pt x="115" y="10"/>
                      <a:pt x="118" y="6"/>
                      <a:pt x="123" y="6"/>
                    </a:cubicBezTo>
                    <a:cubicBezTo>
                      <a:pt x="128" y="6"/>
                      <a:pt x="132" y="10"/>
                      <a:pt x="132" y="15"/>
                    </a:cubicBezTo>
                    <a:cubicBezTo>
                      <a:pt x="132" y="19"/>
                      <a:pt x="128" y="23"/>
                      <a:pt x="123" y="23"/>
                    </a:cubicBezTo>
                    <a:close/>
                    <a:moveTo>
                      <a:pt x="159" y="23"/>
                    </a:moveTo>
                    <a:cubicBezTo>
                      <a:pt x="155" y="23"/>
                      <a:pt x="151" y="19"/>
                      <a:pt x="151" y="15"/>
                    </a:cubicBezTo>
                    <a:cubicBezTo>
                      <a:pt x="151" y="10"/>
                      <a:pt x="155" y="6"/>
                      <a:pt x="159" y="6"/>
                    </a:cubicBezTo>
                    <a:cubicBezTo>
                      <a:pt x="164" y="6"/>
                      <a:pt x="168" y="10"/>
                      <a:pt x="168" y="15"/>
                    </a:cubicBezTo>
                    <a:cubicBezTo>
                      <a:pt x="168" y="19"/>
                      <a:pt x="164" y="23"/>
                      <a:pt x="15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noEditPoints="1"/>
              </p:cNvSpPr>
              <p:nvPr/>
            </p:nvSpPr>
            <p:spPr bwMode="auto">
              <a:xfrm>
                <a:off x="-2263246" y="2886388"/>
                <a:ext cx="2016125" cy="1147763"/>
              </a:xfrm>
              <a:custGeom>
                <a:avLst/>
                <a:gdLst>
                  <a:gd name="T0" fmla="*/ 532 w 538"/>
                  <a:gd name="T1" fmla="*/ 24 h 306"/>
                  <a:gd name="T2" fmla="*/ 67 w 538"/>
                  <a:gd name="T3" fmla="*/ 100 h 306"/>
                  <a:gd name="T4" fmla="*/ 55 w 538"/>
                  <a:gd name="T5" fmla="*/ 234 h 306"/>
                  <a:gd name="T6" fmla="*/ 25 w 538"/>
                  <a:gd name="T7" fmla="*/ 248 h 306"/>
                  <a:gd name="T8" fmla="*/ 25 w 538"/>
                  <a:gd name="T9" fmla="*/ 265 h 306"/>
                  <a:gd name="T10" fmla="*/ 25 w 538"/>
                  <a:gd name="T11" fmla="*/ 281 h 306"/>
                  <a:gd name="T12" fmla="*/ 13 w 538"/>
                  <a:gd name="T13" fmla="*/ 306 h 306"/>
                  <a:gd name="T14" fmla="*/ 291 w 538"/>
                  <a:gd name="T15" fmla="*/ 301 h 306"/>
                  <a:gd name="T16" fmla="*/ 284 w 538"/>
                  <a:gd name="T17" fmla="*/ 241 h 306"/>
                  <a:gd name="T18" fmla="*/ 515 w 538"/>
                  <a:gd name="T19" fmla="*/ 242 h 306"/>
                  <a:gd name="T20" fmla="*/ 522 w 538"/>
                  <a:gd name="T21" fmla="*/ 258 h 306"/>
                  <a:gd name="T22" fmla="*/ 524 w 538"/>
                  <a:gd name="T23" fmla="*/ 261 h 306"/>
                  <a:gd name="T24" fmla="*/ 498 w 538"/>
                  <a:gd name="T25" fmla="*/ 23 h 306"/>
                  <a:gd name="T26" fmla="*/ 90 w 538"/>
                  <a:gd name="T27" fmla="*/ 102 h 306"/>
                  <a:gd name="T28" fmla="*/ 138 w 538"/>
                  <a:gd name="T29" fmla="*/ 234 h 306"/>
                  <a:gd name="T30" fmla="*/ 144 w 538"/>
                  <a:gd name="T31" fmla="*/ 224 h 306"/>
                  <a:gd name="T32" fmla="*/ 159 w 538"/>
                  <a:gd name="T33" fmla="*/ 211 h 306"/>
                  <a:gd name="T34" fmla="*/ 349 w 538"/>
                  <a:gd name="T35" fmla="*/ 126 h 306"/>
                  <a:gd name="T36" fmla="*/ 276 w 538"/>
                  <a:gd name="T37" fmla="*/ 211 h 306"/>
                  <a:gd name="T38" fmla="*/ 276 w 538"/>
                  <a:gd name="T39" fmla="*/ 211 h 306"/>
                  <a:gd name="T40" fmla="*/ 235 w 538"/>
                  <a:gd name="T41" fmla="*/ 221 h 306"/>
                  <a:gd name="T42" fmla="*/ 281 w 538"/>
                  <a:gd name="T43" fmla="*/ 234 h 306"/>
                  <a:gd name="T44" fmla="*/ 281 w 538"/>
                  <a:gd name="T45" fmla="*/ 234 h 306"/>
                  <a:gd name="T46" fmla="*/ 296 w 538"/>
                  <a:gd name="T47" fmla="*/ 208 h 306"/>
                  <a:gd name="T48" fmla="*/ 298 w 538"/>
                  <a:gd name="T49" fmla="*/ 189 h 306"/>
                  <a:gd name="T50" fmla="*/ 315 w 538"/>
                  <a:gd name="T51" fmla="*/ 210 h 306"/>
                  <a:gd name="T52" fmla="*/ 303 w 538"/>
                  <a:gd name="T53" fmla="*/ 184 h 306"/>
                  <a:gd name="T54" fmla="*/ 308 w 538"/>
                  <a:gd name="T55" fmla="*/ 179 h 306"/>
                  <a:gd name="T56" fmla="*/ 328 w 538"/>
                  <a:gd name="T57" fmla="*/ 186 h 306"/>
                  <a:gd name="T58" fmla="*/ 328 w 538"/>
                  <a:gd name="T59" fmla="*/ 181 h 306"/>
                  <a:gd name="T60" fmla="*/ 353 w 538"/>
                  <a:gd name="T61" fmla="*/ 155 h 306"/>
                  <a:gd name="T62" fmla="*/ 356 w 538"/>
                  <a:gd name="T63" fmla="*/ 180 h 306"/>
                  <a:gd name="T64" fmla="*/ 385 w 538"/>
                  <a:gd name="T65" fmla="*/ 157 h 306"/>
                  <a:gd name="T66" fmla="*/ 385 w 538"/>
                  <a:gd name="T67" fmla="*/ 157 h 306"/>
                  <a:gd name="T68" fmla="*/ 387 w 538"/>
                  <a:gd name="T69" fmla="*/ 126 h 306"/>
                  <a:gd name="T70" fmla="*/ 390 w 538"/>
                  <a:gd name="T71" fmla="*/ 155 h 306"/>
                  <a:gd name="T72" fmla="*/ 417 w 538"/>
                  <a:gd name="T73" fmla="*/ 105 h 306"/>
                  <a:gd name="T74" fmla="*/ 419 w 538"/>
                  <a:gd name="T75" fmla="*/ 86 h 306"/>
                  <a:gd name="T76" fmla="*/ 436 w 538"/>
                  <a:gd name="T77" fmla="*/ 107 h 306"/>
                  <a:gd name="T78" fmla="*/ 424 w 538"/>
                  <a:gd name="T79" fmla="*/ 85 h 306"/>
                  <a:gd name="T80" fmla="*/ 428 w 538"/>
                  <a:gd name="T81" fmla="*/ 80 h 306"/>
                  <a:gd name="T82" fmla="*/ 445 w 538"/>
                  <a:gd name="T83" fmla="*/ 86 h 306"/>
                  <a:gd name="T84" fmla="*/ 445 w 538"/>
                  <a:gd name="T85" fmla="*/ 81 h 306"/>
                  <a:gd name="T86" fmla="*/ 459 w 538"/>
                  <a:gd name="T87" fmla="*/ 64 h 306"/>
                  <a:gd name="T88" fmla="*/ 463 w 538"/>
                  <a:gd name="T89" fmla="*/ 78 h 306"/>
                  <a:gd name="T90" fmla="*/ 473 w 538"/>
                  <a:gd name="T91" fmla="*/ 65 h 306"/>
                  <a:gd name="T92" fmla="*/ 473 w 538"/>
                  <a:gd name="T93" fmla="*/ 65 h 306"/>
                  <a:gd name="T94" fmla="*/ 474 w 538"/>
                  <a:gd name="T95" fmla="*/ 52 h 306"/>
                  <a:gd name="T96" fmla="*/ 478 w 538"/>
                  <a:gd name="T97" fmla="*/ 63 h 306"/>
                  <a:gd name="T98" fmla="*/ 487 w 538"/>
                  <a:gd name="T99" fmla="*/ 46 h 306"/>
                  <a:gd name="T100" fmla="*/ 487 w 538"/>
                  <a:gd name="T101" fmla="*/ 39 h 306"/>
                  <a:gd name="T102" fmla="*/ 493 w 538"/>
                  <a:gd name="T103" fmla="*/ 47 h 306"/>
                  <a:gd name="T104" fmla="*/ 493 w 538"/>
                  <a:gd name="T105" fmla="*/ 36 h 306"/>
                  <a:gd name="T106" fmla="*/ 498 w 538"/>
                  <a:gd name="T107" fmla="*/ 42 h 306"/>
                  <a:gd name="T108" fmla="*/ 527 w 538"/>
                  <a:gd name="T109" fmla="*/ 233 h 306"/>
                  <a:gd name="T110" fmla="*/ 524 w 538"/>
                  <a:gd name="T111" fmla="*/ 245 h 306"/>
                  <a:gd name="T112" fmla="*/ 524 w 538"/>
                  <a:gd name="T113" fmla="*/ 24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8" h="306">
                    <a:moveTo>
                      <a:pt x="533" y="242"/>
                    </a:moveTo>
                    <a:cubicBezTo>
                      <a:pt x="533" y="239"/>
                      <a:pt x="531" y="237"/>
                      <a:pt x="530" y="235"/>
                    </a:cubicBezTo>
                    <a:cubicBezTo>
                      <a:pt x="530" y="26"/>
                      <a:pt x="530" y="26"/>
                      <a:pt x="530" y="26"/>
                    </a:cubicBezTo>
                    <a:cubicBezTo>
                      <a:pt x="531" y="25"/>
                      <a:pt x="532" y="25"/>
                      <a:pt x="532" y="24"/>
                    </a:cubicBezTo>
                    <a:cubicBezTo>
                      <a:pt x="538" y="19"/>
                      <a:pt x="538" y="11"/>
                      <a:pt x="534" y="6"/>
                    </a:cubicBezTo>
                    <a:cubicBezTo>
                      <a:pt x="529" y="0"/>
                      <a:pt x="521" y="0"/>
                      <a:pt x="516" y="4"/>
                    </a:cubicBezTo>
                    <a:cubicBezTo>
                      <a:pt x="513" y="7"/>
                      <a:pt x="512" y="10"/>
                      <a:pt x="511" y="13"/>
                    </a:cubicBezTo>
                    <a:cubicBezTo>
                      <a:pt x="67" y="100"/>
                      <a:pt x="67" y="100"/>
                      <a:pt x="67" y="100"/>
                    </a:cubicBezTo>
                    <a:cubicBezTo>
                      <a:pt x="65" y="97"/>
                      <a:pt x="62" y="94"/>
                      <a:pt x="58" y="94"/>
                    </a:cubicBezTo>
                    <a:cubicBezTo>
                      <a:pt x="53" y="94"/>
                      <a:pt x="49" y="98"/>
                      <a:pt x="49" y="103"/>
                    </a:cubicBezTo>
                    <a:cubicBezTo>
                      <a:pt x="49" y="107"/>
                      <a:pt x="51" y="111"/>
                      <a:pt x="55" y="112"/>
                    </a:cubicBezTo>
                    <a:cubicBezTo>
                      <a:pt x="55" y="234"/>
                      <a:pt x="55" y="234"/>
                      <a:pt x="55" y="234"/>
                    </a:cubicBezTo>
                    <a:cubicBezTo>
                      <a:pt x="28" y="234"/>
                      <a:pt x="28" y="234"/>
                      <a:pt x="28" y="234"/>
                    </a:cubicBezTo>
                    <a:cubicBezTo>
                      <a:pt x="20" y="234"/>
                      <a:pt x="12" y="240"/>
                      <a:pt x="10" y="248"/>
                    </a:cubicBezTo>
                    <a:cubicBezTo>
                      <a:pt x="10" y="248"/>
                      <a:pt x="10" y="248"/>
                      <a:pt x="10" y="248"/>
                    </a:cubicBezTo>
                    <a:cubicBezTo>
                      <a:pt x="25" y="248"/>
                      <a:pt x="25" y="248"/>
                      <a:pt x="25" y="248"/>
                    </a:cubicBezTo>
                    <a:cubicBezTo>
                      <a:pt x="25" y="254"/>
                      <a:pt x="25" y="254"/>
                      <a:pt x="25" y="254"/>
                    </a:cubicBezTo>
                    <a:cubicBezTo>
                      <a:pt x="9" y="254"/>
                      <a:pt x="9" y="254"/>
                      <a:pt x="9" y="254"/>
                    </a:cubicBezTo>
                    <a:cubicBezTo>
                      <a:pt x="7" y="265"/>
                      <a:pt x="7" y="265"/>
                      <a:pt x="7" y="265"/>
                    </a:cubicBezTo>
                    <a:cubicBezTo>
                      <a:pt x="25" y="265"/>
                      <a:pt x="25" y="265"/>
                      <a:pt x="25" y="265"/>
                    </a:cubicBezTo>
                    <a:cubicBezTo>
                      <a:pt x="25" y="270"/>
                      <a:pt x="25" y="270"/>
                      <a:pt x="25" y="270"/>
                    </a:cubicBezTo>
                    <a:cubicBezTo>
                      <a:pt x="6" y="270"/>
                      <a:pt x="6" y="270"/>
                      <a:pt x="6" y="270"/>
                    </a:cubicBezTo>
                    <a:cubicBezTo>
                      <a:pt x="4" y="281"/>
                      <a:pt x="4" y="281"/>
                      <a:pt x="4" y="281"/>
                    </a:cubicBezTo>
                    <a:cubicBezTo>
                      <a:pt x="25" y="281"/>
                      <a:pt x="25" y="281"/>
                      <a:pt x="25" y="281"/>
                    </a:cubicBezTo>
                    <a:cubicBezTo>
                      <a:pt x="25" y="287"/>
                      <a:pt x="25" y="287"/>
                      <a:pt x="25" y="287"/>
                    </a:cubicBezTo>
                    <a:cubicBezTo>
                      <a:pt x="3" y="287"/>
                      <a:pt x="3" y="287"/>
                      <a:pt x="3" y="287"/>
                    </a:cubicBezTo>
                    <a:cubicBezTo>
                      <a:pt x="2" y="291"/>
                      <a:pt x="2" y="291"/>
                      <a:pt x="2" y="291"/>
                    </a:cubicBezTo>
                    <a:cubicBezTo>
                      <a:pt x="0" y="299"/>
                      <a:pt x="5" y="306"/>
                      <a:pt x="13" y="306"/>
                    </a:cubicBezTo>
                    <a:cubicBezTo>
                      <a:pt x="103" y="306"/>
                      <a:pt x="103" y="306"/>
                      <a:pt x="103" y="306"/>
                    </a:cubicBezTo>
                    <a:cubicBezTo>
                      <a:pt x="138" y="306"/>
                      <a:pt x="138" y="306"/>
                      <a:pt x="138" y="306"/>
                    </a:cubicBezTo>
                    <a:cubicBezTo>
                      <a:pt x="286" y="306"/>
                      <a:pt x="286" y="306"/>
                      <a:pt x="286" y="306"/>
                    </a:cubicBezTo>
                    <a:cubicBezTo>
                      <a:pt x="291" y="306"/>
                      <a:pt x="293" y="304"/>
                      <a:pt x="291" y="301"/>
                    </a:cubicBezTo>
                    <a:cubicBezTo>
                      <a:pt x="289" y="298"/>
                      <a:pt x="283" y="296"/>
                      <a:pt x="278" y="296"/>
                    </a:cubicBezTo>
                    <a:cubicBezTo>
                      <a:pt x="265" y="296"/>
                      <a:pt x="265" y="296"/>
                      <a:pt x="265" y="296"/>
                    </a:cubicBezTo>
                    <a:cubicBezTo>
                      <a:pt x="275" y="291"/>
                      <a:pt x="284" y="286"/>
                      <a:pt x="289" y="279"/>
                    </a:cubicBezTo>
                    <a:cubicBezTo>
                      <a:pt x="289" y="265"/>
                      <a:pt x="287" y="253"/>
                      <a:pt x="284" y="241"/>
                    </a:cubicBezTo>
                    <a:cubicBezTo>
                      <a:pt x="391" y="165"/>
                      <a:pt x="391" y="165"/>
                      <a:pt x="391" y="165"/>
                    </a:cubicBezTo>
                    <a:cubicBezTo>
                      <a:pt x="518" y="32"/>
                      <a:pt x="518" y="32"/>
                      <a:pt x="518" y="32"/>
                    </a:cubicBezTo>
                    <a:cubicBezTo>
                      <a:pt x="518" y="235"/>
                      <a:pt x="518" y="235"/>
                      <a:pt x="518" y="235"/>
                    </a:cubicBezTo>
                    <a:cubicBezTo>
                      <a:pt x="516" y="237"/>
                      <a:pt x="515" y="239"/>
                      <a:pt x="515" y="242"/>
                    </a:cubicBezTo>
                    <a:cubicBezTo>
                      <a:pt x="515" y="246"/>
                      <a:pt x="519" y="250"/>
                      <a:pt x="524" y="250"/>
                    </a:cubicBezTo>
                    <a:cubicBezTo>
                      <a:pt x="524" y="250"/>
                      <a:pt x="525" y="250"/>
                      <a:pt x="526" y="250"/>
                    </a:cubicBezTo>
                    <a:cubicBezTo>
                      <a:pt x="527" y="251"/>
                      <a:pt x="528" y="254"/>
                      <a:pt x="526" y="255"/>
                    </a:cubicBezTo>
                    <a:cubicBezTo>
                      <a:pt x="525" y="257"/>
                      <a:pt x="524" y="258"/>
                      <a:pt x="522" y="258"/>
                    </a:cubicBezTo>
                    <a:cubicBezTo>
                      <a:pt x="521" y="258"/>
                      <a:pt x="519" y="257"/>
                      <a:pt x="518" y="256"/>
                    </a:cubicBezTo>
                    <a:cubicBezTo>
                      <a:pt x="517" y="255"/>
                      <a:pt x="517" y="256"/>
                      <a:pt x="517" y="257"/>
                    </a:cubicBezTo>
                    <a:cubicBezTo>
                      <a:pt x="517" y="257"/>
                      <a:pt x="517" y="257"/>
                      <a:pt x="517" y="257"/>
                    </a:cubicBezTo>
                    <a:cubicBezTo>
                      <a:pt x="519" y="259"/>
                      <a:pt x="521" y="261"/>
                      <a:pt x="524" y="261"/>
                    </a:cubicBezTo>
                    <a:cubicBezTo>
                      <a:pt x="528" y="261"/>
                      <a:pt x="531" y="257"/>
                      <a:pt x="531" y="253"/>
                    </a:cubicBezTo>
                    <a:cubicBezTo>
                      <a:pt x="531" y="251"/>
                      <a:pt x="530" y="250"/>
                      <a:pt x="529" y="248"/>
                    </a:cubicBezTo>
                    <a:cubicBezTo>
                      <a:pt x="531" y="247"/>
                      <a:pt x="533" y="244"/>
                      <a:pt x="533" y="242"/>
                    </a:cubicBezTo>
                    <a:close/>
                    <a:moveTo>
                      <a:pt x="498" y="23"/>
                    </a:moveTo>
                    <a:cubicBezTo>
                      <a:pt x="360" y="117"/>
                      <a:pt x="360" y="117"/>
                      <a:pt x="360" y="117"/>
                    </a:cubicBezTo>
                    <a:cubicBezTo>
                      <a:pt x="359" y="114"/>
                      <a:pt x="356" y="113"/>
                      <a:pt x="354" y="113"/>
                    </a:cubicBezTo>
                    <a:cubicBezTo>
                      <a:pt x="350" y="113"/>
                      <a:pt x="348" y="115"/>
                      <a:pt x="347" y="118"/>
                    </a:cubicBezTo>
                    <a:cubicBezTo>
                      <a:pt x="90" y="102"/>
                      <a:pt x="90" y="102"/>
                      <a:pt x="90" y="102"/>
                    </a:cubicBezTo>
                    <a:lnTo>
                      <a:pt x="498" y="23"/>
                    </a:lnTo>
                    <a:close/>
                    <a:moveTo>
                      <a:pt x="144" y="224"/>
                    </a:moveTo>
                    <a:cubicBezTo>
                      <a:pt x="141" y="234"/>
                      <a:pt x="141" y="234"/>
                      <a:pt x="141" y="234"/>
                    </a:cubicBezTo>
                    <a:cubicBezTo>
                      <a:pt x="140" y="234"/>
                      <a:pt x="139" y="234"/>
                      <a:pt x="138" y="234"/>
                    </a:cubicBezTo>
                    <a:cubicBezTo>
                      <a:pt x="61" y="234"/>
                      <a:pt x="61" y="234"/>
                      <a:pt x="61" y="234"/>
                    </a:cubicBezTo>
                    <a:cubicBezTo>
                      <a:pt x="61" y="113"/>
                      <a:pt x="61" y="113"/>
                      <a:pt x="61" y="113"/>
                    </a:cubicBezTo>
                    <a:cubicBezTo>
                      <a:pt x="147" y="217"/>
                      <a:pt x="147" y="217"/>
                      <a:pt x="147" y="217"/>
                    </a:cubicBezTo>
                    <a:cubicBezTo>
                      <a:pt x="145" y="219"/>
                      <a:pt x="144" y="221"/>
                      <a:pt x="144" y="224"/>
                    </a:cubicBezTo>
                    <a:close/>
                    <a:moveTo>
                      <a:pt x="223" y="220"/>
                    </a:moveTo>
                    <a:cubicBezTo>
                      <a:pt x="204" y="220"/>
                      <a:pt x="204" y="220"/>
                      <a:pt x="204" y="220"/>
                    </a:cubicBezTo>
                    <a:cubicBezTo>
                      <a:pt x="203" y="215"/>
                      <a:pt x="198" y="211"/>
                      <a:pt x="192" y="211"/>
                    </a:cubicBezTo>
                    <a:cubicBezTo>
                      <a:pt x="159" y="211"/>
                      <a:pt x="159" y="211"/>
                      <a:pt x="159" y="211"/>
                    </a:cubicBezTo>
                    <a:cubicBezTo>
                      <a:pt x="159" y="211"/>
                      <a:pt x="159" y="211"/>
                      <a:pt x="158" y="211"/>
                    </a:cubicBezTo>
                    <a:cubicBezTo>
                      <a:pt x="74" y="108"/>
                      <a:pt x="74" y="108"/>
                      <a:pt x="74" y="108"/>
                    </a:cubicBezTo>
                    <a:cubicBezTo>
                      <a:pt x="348" y="124"/>
                      <a:pt x="348" y="124"/>
                      <a:pt x="348" y="124"/>
                    </a:cubicBezTo>
                    <a:cubicBezTo>
                      <a:pt x="348" y="125"/>
                      <a:pt x="348" y="126"/>
                      <a:pt x="349" y="126"/>
                    </a:cubicBezTo>
                    <a:cubicBezTo>
                      <a:pt x="260" y="216"/>
                      <a:pt x="260" y="216"/>
                      <a:pt x="260" y="216"/>
                    </a:cubicBezTo>
                    <a:cubicBezTo>
                      <a:pt x="250" y="212"/>
                      <a:pt x="239" y="210"/>
                      <a:pt x="226" y="209"/>
                    </a:cubicBezTo>
                    <a:cubicBezTo>
                      <a:pt x="225" y="212"/>
                      <a:pt x="224" y="216"/>
                      <a:pt x="223" y="220"/>
                    </a:cubicBezTo>
                    <a:close/>
                    <a:moveTo>
                      <a:pt x="276" y="211"/>
                    </a:moveTo>
                    <a:cubicBezTo>
                      <a:pt x="275" y="221"/>
                      <a:pt x="275" y="221"/>
                      <a:pt x="275" y="221"/>
                    </a:cubicBezTo>
                    <a:cubicBezTo>
                      <a:pt x="271" y="221"/>
                      <a:pt x="271" y="221"/>
                      <a:pt x="271" y="221"/>
                    </a:cubicBezTo>
                    <a:cubicBezTo>
                      <a:pt x="270" y="221"/>
                      <a:pt x="269" y="220"/>
                      <a:pt x="268" y="219"/>
                    </a:cubicBezTo>
                    <a:lnTo>
                      <a:pt x="276" y="211"/>
                    </a:lnTo>
                    <a:close/>
                    <a:moveTo>
                      <a:pt x="285" y="266"/>
                    </a:moveTo>
                    <a:cubicBezTo>
                      <a:pt x="285" y="266"/>
                      <a:pt x="284" y="267"/>
                      <a:pt x="284" y="267"/>
                    </a:cubicBezTo>
                    <a:cubicBezTo>
                      <a:pt x="268" y="262"/>
                      <a:pt x="250" y="258"/>
                      <a:pt x="231" y="255"/>
                    </a:cubicBezTo>
                    <a:cubicBezTo>
                      <a:pt x="231" y="242"/>
                      <a:pt x="232" y="231"/>
                      <a:pt x="235" y="221"/>
                    </a:cubicBezTo>
                    <a:cubicBezTo>
                      <a:pt x="235" y="221"/>
                      <a:pt x="236" y="220"/>
                      <a:pt x="236" y="220"/>
                    </a:cubicBezTo>
                    <a:cubicBezTo>
                      <a:pt x="252" y="221"/>
                      <a:pt x="266" y="225"/>
                      <a:pt x="276" y="230"/>
                    </a:cubicBezTo>
                    <a:cubicBezTo>
                      <a:pt x="281" y="240"/>
                      <a:pt x="285" y="253"/>
                      <a:pt x="285" y="266"/>
                    </a:cubicBezTo>
                    <a:close/>
                    <a:moveTo>
                      <a:pt x="281" y="234"/>
                    </a:moveTo>
                    <a:cubicBezTo>
                      <a:pt x="281" y="232"/>
                      <a:pt x="280" y="231"/>
                      <a:pt x="279" y="230"/>
                    </a:cubicBezTo>
                    <a:cubicBezTo>
                      <a:pt x="280" y="227"/>
                      <a:pt x="280" y="227"/>
                      <a:pt x="280" y="227"/>
                    </a:cubicBezTo>
                    <a:cubicBezTo>
                      <a:pt x="290" y="228"/>
                      <a:pt x="290" y="228"/>
                      <a:pt x="290" y="228"/>
                    </a:cubicBezTo>
                    <a:lnTo>
                      <a:pt x="281" y="234"/>
                    </a:lnTo>
                    <a:close/>
                    <a:moveTo>
                      <a:pt x="295" y="223"/>
                    </a:moveTo>
                    <a:cubicBezTo>
                      <a:pt x="280" y="222"/>
                      <a:pt x="280" y="222"/>
                      <a:pt x="280" y="222"/>
                    </a:cubicBezTo>
                    <a:cubicBezTo>
                      <a:pt x="281" y="207"/>
                      <a:pt x="281" y="207"/>
                      <a:pt x="281" y="207"/>
                    </a:cubicBezTo>
                    <a:cubicBezTo>
                      <a:pt x="296" y="208"/>
                      <a:pt x="296" y="208"/>
                      <a:pt x="296" y="208"/>
                    </a:cubicBezTo>
                    <a:lnTo>
                      <a:pt x="295" y="223"/>
                    </a:lnTo>
                    <a:close/>
                    <a:moveTo>
                      <a:pt x="297" y="203"/>
                    </a:moveTo>
                    <a:cubicBezTo>
                      <a:pt x="285" y="202"/>
                      <a:pt x="285" y="202"/>
                      <a:pt x="285" y="202"/>
                    </a:cubicBezTo>
                    <a:cubicBezTo>
                      <a:pt x="298" y="189"/>
                      <a:pt x="298" y="189"/>
                      <a:pt x="298" y="189"/>
                    </a:cubicBezTo>
                    <a:lnTo>
                      <a:pt x="297" y="203"/>
                    </a:lnTo>
                    <a:close/>
                    <a:moveTo>
                      <a:pt x="300" y="220"/>
                    </a:moveTo>
                    <a:cubicBezTo>
                      <a:pt x="301" y="208"/>
                      <a:pt x="301" y="208"/>
                      <a:pt x="301" y="208"/>
                    </a:cubicBezTo>
                    <a:cubicBezTo>
                      <a:pt x="315" y="210"/>
                      <a:pt x="315" y="210"/>
                      <a:pt x="315" y="210"/>
                    </a:cubicBezTo>
                    <a:lnTo>
                      <a:pt x="300" y="220"/>
                    </a:lnTo>
                    <a:close/>
                    <a:moveTo>
                      <a:pt x="321" y="205"/>
                    </a:moveTo>
                    <a:cubicBezTo>
                      <a:pt x="302" y="203"/>
                      <a:pt x="302" y="203"/>
                      <a:pt x="302" y="203"/>
                    </a:cubicBezTo>
                    <a:cubicBezTo>
                      <a:pt x="303" y="184"/>
                      <a:pt x="303" y="184"/>
                      <a:pt x="303" y="184"/>
                    </a:cubicBezTo>
                    <a:cubicBezTo>
                      <a:pt x="323" y="185"/>
                      <a:pt x="323" y="185"/>
                      <a:pt x="323" y="185"/>
                    </a:cubicBezTo>
                    <a:lnTo>
                      <a:pt x="321" y="205"/>
                    </a:lnTo>
                    <a:close/>
                    <a:moveTo>
                      <a:pt x="323" y="180"/>
                    </a:moveTo>
                    <a:cubicBezTo>
                      <a:pt x="308" y="179"/>
                      <a:pt x="308" y="179"/>
                      <a:pt x="308" y="179"/>
                    </a:cubicBezTo>
                    <a:cubicBezTo>
                      <a:pt x="325" y="161"/>
                      <a:pt x="325" y="161"/>
                      <a:pt x="325" y="161"/>
                    </a:cubicBezTo>
                    <a:lnTo>
                      <a:pt x="323" y="180"/>
                    </a:lnTo>
                    <a:close/>
                    <a:moveTo>
                      <a:pt x="327" y="201"/>
                    </a:moveTo>
                    <a:cubicBezTo>
                      <a:pt x="328" y="186"/>
                      <a:pt x="328" y="186"/>
                      <a:pt x="328" y="186"/>
                    </a:cubicBezTo>
                    <a:cubicBezTo>
                      <a:pt x="347" y="187"/>
                      <a:pt x="347" y="187"/>
                      <a:pt x="347" y="187"/>
                    </a:cubicBezTo>
                    <a:lnTo>
                      <a:pt x="327" y="201"/>
                    </a:lnTo>
                    <a:close/>
                    <a:moveTo>
                      <a:pt x="351" y="182"/>
                    </a:moveTo>
                    <a:cubicBezTo>
                      <a:pt x="328" y="181"/>
                      <a:pt x="328" y="181"/>
                      <a:pt x="328" y="181"/>
                    </a:cubicBezTo>
                    <a:cubicBezTo>
                      <a:pt x="330" y="158"/>
                      <a:pt x="330" y="158"/>
                      <a:pt x="330" y="158"/>
                    </a:cubicBezTo>
                    <a:cubicBezTo>
                      <a:pt x="353" y="160"/>
                      <a:pt x="353" y="160"/>
                      <a:pt x="353" y="160"/>
                    </a:cubicBezTo>
                    <a:lnTo>
                      <a:pt x="351" y="182"/>
                    </a:lnTo>
                    <a:close/>
                    <a:moveTo>
                      <a:pt x="353" y="155"/>
                    </a:moveTo>
                    <a:cubicBezTo>
                      <a:pt x="333" y="153"/>
                      <a:pt x="333" y="153"/>
                      <a:pt x="333" y="153"/>
                    </a:cubicBezTo>
                    <a:cubicBezTo>
                      <a:pt x="355" y="131"/>
                      <a:pt x="355" y="131"/>
                      <a:pt x="355" y="131"/>
                    </a:cubicBezTo>
                    <a:lnTo>
                      <a:pt x="353" y="155"/>
                    </a:lnTo>
                    <a:close/>
                    <a:moveTo>
                      <a:pt x="356" y="180"/>
                    </a:moveTo>
                    <a:cubicBezTo>
                      <a:pt x="358" y="160"/>
                      <a:pt x="358" y="160"/>
                      <a:pt x="358" y="160"/>
                    </a:cubicBezTo>
                    <a:cubicBezTo>
                      <a:pt x="382" y="162"/>
                      <a:pt x="382" y="162"/>
                      <a:pt x="382" y="162"/>
                    </a:cubicBezTo>
                    <a:lnTo>
                      <a:pt x="356" y="180"/>
                    </a:lnTo>
                    <a:close/>
                    <a:moveTo>
                      <a:pt x="385" y="157"/>
                    </a:moveTo>
                    <a:cubicBezTo>
                      <a:pt x="358" y="155"/>
                      <a:pt x="358" y="155"/>
                      <a:pt x="358" y="155"/>
                    </a:cubicBezTo>
                    <a:cubicBezTo>
                      <a:pt x="360" y="129"/>
                      <a:pt x="360" y="129"/>
                      <a:pt x="360" y="129"/>
                    </a:cubicBezTo>
                    <a:cubicBezTo>
                      <a:pt x="387" y="131"/>
                      <a:pt x="387" y="131"/>
                      <a:pt x="387" y="131"/>
                    </a:cubicBezTo>
                    <a:lnTo>
                      <a:pt x="385" y="157"/>
                    </a:lnTo>
                    <a:close/>
                    <a:moveTo>
                      <a:pt x="387" y="126"/>
                    </a:moveTo>
                    <a:cubicBezTo>
                      <a:pt x="363" y="124"/>
                      <a:pt x="363" y="124"/>
                      <a:pt x="363" y="124"/>
                    </a:cubicBezTo>
                    <a:cubicBezTo>
                      <a:pt x="389" y="107"/>
                      <a:pt x="389" y="107"/>
                      <a:pt x="389" y="107"/>
                    </a:cubicBezTo>
                    <a:lnTo>
                      <a:pt x="387" y="126"/>
                    </a:lnTo>
                    <a:close/>
                    <a:moveTo>
                      <a:pt x="390" y="155"/>
                    </a:moveTo>
                    <a:cubicBezTo>
                      <a:pt x="392" y="131"/>
                      <a:pt x="392" y="131"/>
                      <a:pt x="392" y="131"/>
                    </a:cubicBezTo>
                    <a:cubicBezTo>
                      <a:pt x="411" y="133"/>
                      <a:pt x="411" y="133"/>
                      <a:pt x="411" y="133"/>
                    </a:cubicBezTo>
                    <a:lnTo>
                      <a:pt x="390" y="155"/>
                    </a:lnTo>
                    <a:close/>
                    <a:moveTo>
                      <a:pt x="415" y="128"/>
                    </a:moveTo>
                    <a:cubicBezTo>
                      <a:pt x="392" y="126"/>
                      <a:pt x="392" y="126"/>
                      <a:pt x="392" y="126"/>
                    </a:cubicBezTo>
                    <a:cubicBezTo>
                      <a:pt x="394" y="103"/>
                      <a:pt x="394" y="103"/>
                      <a:pt x="394" y="103"/>
                    </a:cubicBezTo>
                    <a:cubicBezTo>
                      <a:pt x="417" y="105"/>
                      <a:pt x="417" y="105"/>
                      <a:pt x="417" y="105"/>
                    </a:cubicBezTo>
                    <a:lnTo>
                      <a:pt x="415" y="128"/>
                    </a:lnTo>
                    <a:close/>
                    <a:moveTo>
                      <a:pt x="417" y="100"/>
                    </a:moveTo>
                    <a:cubicBezTo>
                      <a:pt x="400" y="99"/>
                      <a:pt x="400" y="99"/>
                      <a:pt x="400" y="99"/>
                    </a:cubicBezTo>
                    <a:cubicBezTo>
                      <a:pt x="419" y="86"/>
                      <a:pt x="419" y="86"/>
                      <a:pt x="419" y="86"/>
                    </a:cubicBezTo>
                    <a:lnTo>
                      <a:pt x="417" y="100"/>
                    </a:lnTo>
                    <a:close/>
                    <a:moveTo>
                      <a:pt x="421" y="123"/>
                    </a:moveTo>
                    <a:cubicBezTo>
                      <a:pt x="422" y="106"/>
                      <a:pt x="422" y="106"/>
                      <a:pt x="422" y="106"/>
                    </a:cubicBezTo>
                    <a:cubicBezTo>
                      <a:pt x="436" y="107"/>
                      <a:pt x="436" y="107"/>
                      <a:pt x="436" y="107"/>
                    </a:cubicBezTo>
                    <a:lnTo>
                      <a:pt x="421" y="123"/>
                    </a:lnTo>
                    <a:close/>
                    <a:moveTo>
                      <a:pt x="438" y="102"/>
                    </a:moveTo>
                    <a:cubicBezTo>
                      <a:pt x="423" y="100"/>
                      <a:pt x="423" y="100"/>
                      <a:pt x="423" y="100"/>
                    </a:cubicBezTo>
                    <a:cubicBezTo>
                      <a:pt x="424" y="85"/>
                      <a:pt x="424" y="85"/>
                      <a:pt x="424" y="85"/>
                    </a:cubicBezTo>
                    <a:cubicBezTo>
                      <a:pt x="440" y="86"/>
                      <a:pt x="440" y="86"/>
                      <a:pt x="440" y="86"/>
                    </a:cubicBezTo>
                    <a:lnTo>
                      <a:pt x="438" y="102"/>
                    </a:lnTo>
                    <a:close/>
                    <a:moveTo>
                      <a:pt x="440" y="81"/>
                    </a:moveTo>
                    <a:cubicBezTo>
                      <a:pt x="428" y="80"/>
                      <a:pt x="428" y="80"/>
                      <a:pt x="428" y="80"/>
                    </a:cubicBezTo>
                    <a:cubicBezTo>
                      <a:pt x="441" y="71"/>
                      <a:pt x="441" y="71"/>
                      <a:pt x="441" y="71"/>
                    </a:cubicBezTo>
                    <a:lnTo>
                      <a:pt x="440" y="81"/>
                    </a:lnTo>
                    <a:close/>
                    <a:moveTo>
                      <a:pt x="444" y="99"/>
                    </a:moveTo>
                    <a:cubicBezTo>
                      <a:pt x="445" y="86"/>
                      <a:pt x="445" y="86"/>
                      <a:pt x="445" y="86"/>
                    </a:cubicBezTo>
                    <a:cubicBezTo>
                      <a:pt x="455" y="87"/>
                      <a:pt x="455" y="87"/>
                      <a:pt x="455" y="87"/>
                    </a:cubicBezTo>
                    <a:lnTo>
                      <a:pt x="444" y="99"/>
                    </a:lnTo>
                    <a:close/>
                    <a:moveTo>
                      <a:pt x="458" y="82"/>
                    </a:moveTo>
                    <a:cubicBezTo>
                      <a:pt x="445" y="81"/>
                      <a:pt x="445" y="81"/>
                      <a:pt x="445" y="81"/>
                    </a:cubicBezTo>
                    <a:cubicBezTo>
                      <a:pt x="446" y="68"/>
                      <a:pt x="446" y="68"/>
                      <a:pt x="446" y="68"/>
                    </a:cubicBezTo>
                    <a:cubicBezTo>
                      <a:pt x="459" y="70"/>
                      <a:pt x="459" y="70"/>
                      <a:pt x="459" y="70"/>
                    </a:cubicBezTo>
                    <a:lnTo>
                      <a:pt x="458" y="82"/>
                    </a:lnTo>
                    <a:close/>
                    <a:moveTo>
                      <a:pt x="459" y="64"/>
                    </a:moveTo>
                    <a:cubicBezTo>
                      <a:pt x="451" y="64"/>
                      <a:pt x="451" y="64"/>
                      <a:pt x="451" y="64"/>
                    </a:cubicBezTo>
                    <a:cubicBezTo>
                      <a:pt x="460" y="58"/>
                      <a:pt x="460" y="58"/>
                      <a:pt x="460" y="58"/>
                    </a:cubicBezTo>
                    <a:lnTo>
                      <a:pt x="459" y="64"/>
                    </a:lnTo>
                    <a:close/>
                    <a:moveTo>
                      <a:pt x="463" y="78"/>
                    </a:moveTo>
                    <a:cubicBezTo>
                      <a:pt x="464" y="70"/>
                      <a:pt x="464" y="70"/>
                      <a:pt x="464" y="70"/>
                    </a:cubicBezTo>
                    <a:cubicBezTo>
                      <a:pt x="471" y="70"/>
                      <a:pt x="471" y="70"/>
                      <a:pt x="471" y="70"/>
                    </a:cubicBezTo>
                    <a:lnTo>
                      <a:pt x="463" y="78"/>
                    </a:lnTo>
                    <a:close/>
                    <a:moveTo>
                      <a:pt x="473" y="65"/>
                    </a:moveTo>
                    <a:cubicBezTo>
                      <a:pt x="465" y="65"/>
                      <a:pt x="465" y="65"/>
                      <a:pt x="465" y="65"/>
                    </a:cubicBezTo>
                    <a:cubicBezTo>
                      <a:pt x="465" y="57"/>
                      <a:pt x="465" y="57"/>
                      <a:pt x="465" y="57"/>
                    </a:cubicBezTo>
                    <a:cubicBezTo>
                      <a:pt x="473" y="57"/>
                      <a:pt x="473" y="57"/>
                      <a:pt x="473" y="57"/>
                    </a:cubicBezTo>
                    <a:lnTo>
                      <a:pt x="473" y="65"/>
                    </a:lnTo>
                    <a:close/>
                    <a:moveTo>
                      <a:pt x="474" y="52"/>
                    </a:moveTo>
                    <a:cubicBezTo>
                      <a:pt x="469" y="52"/>
                      <a:pt x="469" y="52"/>
                      <a:pt x="469" y="52"/>
                    </a:cubicBezTo>
                    <a:cubicBezTo>
                      <a:pt x="474" y="48"/>
                      <a:pt x="474" y="48"/>
                      <a:pt x="474" y="48"/>
                    </a:cubicBezTo>
                    <a:lnTo>
                      <a:pt x="474" y="52"/>
                    </a:lnTo>
                    <a:close/>
                    <a:moveTo>
                      <a:pt x="478" y="63"/>
                    </a:moveTo>
                    <a:cubicBezTo>
                      <a:pt x="478" y="58"/>
                      <a:pt x="478" y="58"/>
                      <a:pt x="478" y="58"/>
                    </a:cubicBezTo>
                    <a:cubicBezTo>
                      <a:pt x="482" y="58"/>
                      <a:pt x="482" y="58"/>
                      <a:pt x="482" y="58"/>
                    </a:cubicBezTo>
                    <a:lnTo>
                      <a:pt x="478" y="63"/>
                    </a:lnTo>
                    <a:close/>
                    <a:moveTo>
                      <a:pt x="486" y="53"/>
                    </a:moveTo>
                    <a:cubicBezTo>
                      <a:pt x="479" y="53"/>
                      <a:pt x="479" y="53"/>
                      <a:pt x="479" y="53"/>
                    </a:cubicBezTo>
                    <a:cubicBezTo>
                      <a:pt x="479" y="45"/>
                      <a:pt x="479" y="45"/>
                      <a:pt x="479" y="45"/>
                    </a:cubicBezTo>
                    <a:cubicBezTo>
                      <a:pt x="487" y="46"/>
                      <a:pt x="487" y="46"/>
                      <a:pt x="487" y="46"/>
                    </a:cubicBezTo>
                    <a:lnTo>
                      <a:pt x="486" y="53"/>
                    </a:lnTo>
                    <a:close/>
                    <a:moveTo>
                      <a:pt x="487" y="41"/>
                    </a:moveTo>
                    <a:cubicBezTo>
                      <a:pt x="485" y="41"/>
                      <a:pt x="485" y="41"/>
                      <a:pt x="485" y="41"/>
                    </a:cubicBezTo>
                    <a:cubicBezTo>
                      <a:pt x="487" y="39"/>
                      <a:pt x="487" y="39"/>
                      <a:pt x="487" y="39"/>
                    </a:cubicBezTo>
                    <a:lnTo>
                      <a:pt x="487" y="41"/>
                    </a:lnTo>
                    <a:close/>
                    <a:moveTo>
                      <a:pt x="492" y="48"/>
                    </a:moveTo>
                    <a:cubicBezTo>
                      <a:pt x="492" y="46"/>
                      <a:pt x="492" y="46"/>
                      <a:pt x="492" y="46"/>
                    </a:cubicBezTo>
                    <a:cubicBezTo>
                      <a:pt x="493" y="47"/>
                      <a:pt x="493" y="47"/>
                      <a:pt x="493" y="47"/>
                    </a:cubicBezTo>
                    <a:lnTo>
                      <a:pt x="492" y="48"/>
                    </a:lnTo>
                    <a:close/>
                    <a:moveTo>
                      <a:pt x="498" y="42"/>
                    </a:moveTo>
                    <a:cubicBezTo>
                      <a:pt x="492" y="41"/>
                      <a:pt x="492" y="41"/>
                      <a:pt x="492" y="41"/>
                    </a:cubicBezTo>
                    <a:cubicBezTo>
                      <a:pt x="493" y="36"/>
                      <a:pt x="493" y="36"/>
                      <a:pt x="493" y="36"/>
                    </a:cubicBezTo>
                    <a:cubicBezTo>
                      <a:pt x="513" y="21"/>
                      <a:pt x="513" y="21"/>
                      <a:pt x="513" y="21"/>
                    </a:cubicBezTo>
                    <a:cubicBezTo>
                      <a:pt x="514" y="22"/>
                      <a:pt x="514" y="22"/>
                      <a:pt x="514" y="22"/>
                    </a:cubicBezTo>
                    <a:cubicBezTo>
                      <a:pt x="515" y="23"/>
                      <a:pt x="515" y="23"/>
                      <a:pt x="515" y="23"/>
                    </a:cubicBezTo>
                    <a:lnTo>
                      <a:pt x="498" y="42"/>
                    </a:lnTo>
                    <a:close/>
                    <a:moveTo>
                      <a:pt x="521" y="29"/>
                    </a:moveTo>
                    <a:cubicBezTo>
                      <a:pt x="523" y="27"/>
                      <a:pt x="523" y="27"/>
                      <a:pt x="523" y="27"/>
                    </a:cubicBezTo>
                    <a:cubicBezTo>
                      <a:pt x="524" y="27"/>
                      <a:pt x="526" y="27"/>
                      <a:pt x="527" y="27"/>
                    </a:cubicBezTo>
                    <a:cubicBezTo>
                      <a:pt x="527" y="233"/>
                      <a:pt x="527" y="233"/>
                      <a:pt x="527" y="233"/>
                    </a:cubicBezTo>
                    <a:cubicBezTo>
                      <a:pt x="526" y="233"/>
                      <a:pt x="525" y="233"/>
                      <a:pt x="524" y="233"/>
                    </a:cubicBezTo>
                    <a:cubicBezTo>
                      <a:pt x="523" y="233"/>
                      <a:pt x="522" y="233"/>
                      <a:pt x="521" y="233"/>
                    </a:cubicBezTo>
                    <a:lnTo>
                      <a:pt x="521" y="29"/>
                    </a:lnTo>
                    <a:close/>
                    <a:moveTo>
                      <a:pt x="524" y="245"/>
                    </a:moveTo>
                    <a:cubicBezTo>
                      <a:pt x="522" y="245"/>
                      <a:pt x="520" y="243"/>
                      <a:pt x="520" y="242"/>
                    </a:cubicBezTo>
                    <a:cubicBezTo>
                      <a:pt x="520" y="240"/>
                      <a:pt x="522" y="238"/>
                      <a:pt x="524" y="238"/>
                    </a:cubicBezTo>
                    <a:cubicBezTo>
                      <a:pt x="526" y="238"/>
                      <a:pt x="527" y="240"/>
                      <a:pt x="527" y="242"/>
                    </a:cubicBezTo>
                    <a:cubicBezTo>
                      <a:pt x="527" y="243"/>
                      <a:pt x="526" y="245"/>
                      <a:pt x="524" y="2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1" name="TextBox 70"/>
          <p:cNvSpPr txBox="1"/>
          <p:nvPr/>
        </p:nvSpPr>
        <p:spPr>
          <a:xfrm>
            <a:off x="4666561" y="2747889"/>
            <a:ext cx="4011613" cy="276999"/>
          </a:xfrm>
          <a:prstGeom prst="rect">
            <a:avLst/>
          </a:prstGeom>
          <a:noFill/>
        </p:spPr>
        <p:txBody>
          <a:bodyPr wrap="square" lIns="0" tIns="0" rIns="0" bIns="0" rtlCol="0">
            <a:noAutofit/>
          </a:bodyPr>
          <a:lstStyle/>
          <a:p>
            <a:pPr algn="ctr"/>
            <a:r>
              <a:rPr lang="en-US" b="1" dirty="0">
                <a:solidFill>
                  <a:schemeClr val="accent3"/>
                </a:solidFill>
              </a:rPr>
              <a:t>Kubernetes</a:t>
            </a:r>
          </a:p>
        </p:txBody>
      </p:sp>
      <p:sp>
        <p:nvSpPr>
          <p:cNvPr id="25" name="TextBox 24"/>
          <p:cNvSpPr txBox="1"/>
          <p:nvPr/>
        </p:nvSpPr>
        <p:spPr>
          <a:xfrm>
            <a:off x="4679951" y="3024888"/>
            <a:ext cx="3998224" cy="461665"/>
          </a:xfrm>
          <a:prstGeom prst="rect">
            <a:avLst/>
          </a:prstGeom>
          <a:noFill/>
        </p:spPr>
        <p:txBody>
          <a:bodyPr wrap="square" rtlCol="0">
            <a:spAutoFit/>
          </a:bodyPr>
          <a:lstStyle/>
          <a:p>
            <a:pPr algn="ctr"/>
            <a:r>
              <a:rPr lang="el-GR" sz="1200" dirty="0">
                <a:solidFill>
                  <a:schemeClr val="tx2"/>
                </a:solidFill>
              </a:rPr>
              <a:t>ΚυβερνήΤηϚ</a:t>
            </a:r>
            <a:r>
              <a:rPr lang="en-US" sz="1200" dirty="0">
                <a:solidFill>
                  <a:schemeClr val="tx2"/>
                </a:solidFill>
              </a:rPr>
              <a:t>: Greek for “pilot” or “helmsman of ship”</a:t>
            </a:r>
          </a:p>
          <a:p>
            <a:pPr algn="ctr"/>
            <a:r>
              <a:rPr lang="en-US" sz="1200" dirty="0">
                <a:solidFill>
                  <a:schemeClr val="tx2"/>
                </a:solidFill>
              </a:rPr>
              <a:t>The open source cluster manage from Google</a:t>
            </a:r>
          </a:p>
        </p:txBody>
      </p:sp>
      <p:grpSp>
        <p:nvGrpSpPr>
          <p:cNvPr id="2053" name="Group 2052"/>
          <p:cNvGrpSpPr/>
          <p:nvPr/>
        </p:nvGrpSpPr>
        <p:grpSpPr>
          <a:xfrm>
            <a:off x="6017076" y="3559359"/>
            <a:ext cx="1323974" cy="1323974"/>
            <a:chOff x="5716922" y="3424999"/>
            <a:chExt cx="1615904" cy="1615904"/>
          </a:xfrm>
        </p:grpSpPr>
        <p:sp>
          <p:nvSpPr>
            <p:cNvPr id="77" name="Oval 76"/>
            <p:cNvSpPr/>
            <p:nvPr/>
          </p:nvSpPr>
          <p:spPr>
            <a:xfrm>
              <a:off x="5716922" y="3424999"/>
              <a:ext cx="1615904" cy="1615904"/>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 name="Freeform 18"/>
            <p:cNvSpPr>
              <a:spLocks noEditPoints="1"/>
            </p:cNvSpPr>
            <p:nvPr/>
          </p:nvSpPr>
          <p:spPr bwMode="auto">
            <a:xfrm>
              <a:off x="5862886" y="3570963"/>
              <a:ext cx="1323975" cy="1323975"/>
            </a:xfrm>
            <a:custGeom>
              <a:avLst/>
              <a:gdLst>
                <a:gd name="T0" fmla="*/ 243 w 353"/>
                <a:gd name="T1" fmla="*/ 100 h 353"/>
                <a:gd name="T2" fmla="*/ 182 w 353"/>
                <a:gd name="T3" fmla="*/ 147 h 353"/>
                <a:gd name="T4" fmla="*/ 252 w 353"/>
                <a:gd name="T5" fmla="*/ 109 h 353"/>
                <a:gd name="T6" fmla="*/ 205 w 353"/>
                <a:gd name="T7" fmla="*/ 170 h 353"/>
                <a:gd name="T8" fmla="*/ 252 w 353"/>
                <a:gd name="T9" fmla="*/ 109 h 353"/>
                <a:gd name="T10" fmla="*/ 252 w 353"/>
                <a:gd name="T11" fmla="*/ 243 h 353"/>
                <a:gd name="T12" fmla="*/ 205 w 353"/>
                <a:gd name="T13" fmla="*/ 182 h 353"/>
                <a:gd name="T14" fmla="*/ 243 w 353"/>
                <a:gd name="T15" fmla="*/ 252 h 353"/>
                <a:gd name="T16" fmla="*/ 182 w 353"/>
                <a:gd name="T17" fmla="*/ 205 h 353"/>
                <a:gd name="T18" fmla="*/ 243 w 353"/>
                <a:gd name="T19" fmla="*/ 252 h 353"/>
                <a:gd name="T20" fmla="*/ 109 w 353"/>
                <a:gd name="T21" fmla="*/ 252 h 353"/>
                <a:gd name="T22" fmla="*/ 170 w 353"/>
                <a:gd name="T23" fmla="*/ 205 h 353"/>
                <a:gd name="T24" fmla="*/ 100 w 353"/>
                <a:gd name="T25" fmla="*/ 243 h 353"/>
                <a:gd name="T26" fmla="*/ 147 w 353"/>
                <a:gd name="T27" fmla="*/ 182 h 353"/>
                <a:gd name="T28" fmla="*/ 100 w 353"/>
                <a:gd name="T29" fmla="*/ 243 h 353"/>
                <a:gd name="T30" fmla="*/ 100 w 353"/>
                <a:gd name="T31" fmla="*/ 109 h 353"/>
                <a:gd name="T32" fmla="*/ 147 w 353"/>
                <a:gd name="T33" fmla="*/ 170 h 353"/>
                <a:gd name="T34" fmla="*/ 109 w 353"/>
                <a:gd name="T35" fmla="*/ 100 h 353"/>
                <a:gd name="T36" fmla="*/ 170 w 353"/>
                <a:gd name="T37" fmla="*/ 147 h 353"/>
                <a:gd name="T38" fmla="*/ 109 w 353"/>
                <a:gd name="T39" fmla="*/ 100 h 353"/>
                <a:gd name="T40" fmla="*/ 183 w 353"/>
                <a:gd name="T41" fmla="*/ 51 h 353"/>
                <a:gd name="T42" fmla="*/ 176 w 353"/>
                <a:gd name="T43" fmla="*/ 0 h 353"/>
                <a:gd name="T44" fmla="*/ 169 w 353"/>
                <a:gd name="T45" fmla="*/ 51 h 353"/>
                <a:gd name="T46" fmla="*/ 82 w 353"/>
                <a:gd name="T47" fmla="*/ 63 h 353"/>
                <a:gd name="T48" fmla="*/ 63 w 353"/>
                <a:gd name="T49" fmla="*/ 82 h 353"/>
                <a:gd name="T50" fmla="*/ 51 w 353"/>
                <a:gd name="T51" fmla="*/ 169 h 353"/>
                <a:gd name="T52" fmla="*/ 0 w 353"/>
                <a:gd name="T53" fmla="*/ 176 h 353"/>
                <a:gd name="T54" fmla="*/ 51 w 353"/>
                <a:gd name="T55" fmla="*/ 183 h 353"/>
                <a:gd name="T56" fmla="*/ 63 w 353"/>
                <a:gd name="T57" fmla="*/ 270 h 353"/>
                <a:gd name="T58" fmla="*/ 82 w 353"/>
                <a:gd name="T59" fmla="*/ 289 h 353"/>
                <a:gd name="T60" fmla="*/ 169 w 353"/>
                <a:gd name="T61" fmla="*/ 301 h 353"/>
                <a:gd name="T62" fmla="*/ 176 w 353"/>
                <a:gd name="T63" fmla="*/ 353 h 353"/>
                <a:gd name="T64" fmla="*/ 183 w 353"/>
                <a:gd name="T65" fmla="*/ 301 h 353"/>
                <a:gd name="T66" fmla="*/ 270 w 353"/>
                <a:gd name="T67" fmla="*/ 289 h 353"/>
                <a:gd name="T68" fmla="*/ 289 w 353"/>
                <a:gd name="T69" fmla="*/ 270 h 353"/>
                <a:gd name="T70" fmla="*/ 301 w 353"/>
                <a:gd name="T71" fmla="*/ 183 h 353"/>
                <a:gd name="T72" fmla="*/ 353 w 353"/>
                <a:gd name="T73" fmla="*/ 176 h 353"/>
                <a:gd name="T74" fmla="*/ 301 w 353"/>
                <a:gd name="T75" fmla="*/ 169 h 353"/>
                <a:gd name="T76" fmla="*/ 289 w 353"/>
                <a:gd name="T77" fmla="*/ 82 h 353"/>
                <a:gd name="T78" fmla="*/ 270 w 353"/>
                <a:gd name="T79" fmla="*/ 6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53">
                  <a:moveTo>
                    <a:pt x="182" y="75"/>
                  </a:moveTo>
                  <a:cubicBezTo>
                    <a:pt x="206" y="76"/>
                    <a:pt x="227" y="86"/>
                    <a:pt x="243" y="100"/>
                  </a:cubicBezTo>
                  <a:cubicBezTo>
                    <a:pt x="192" y="151"/>
                    <a:pt x="192" y="151"/>
                    <a:pt x="192" y="151"/>
                  </a:cubicBezTo>
                  <a:cubicBezTo>
                    <a:pt x="189" y="149"/>
                    <a:pt x="186" y="148"/>
                    <a:pt x="182" y="147"/>
                  </a:cubicBezTo>
                  <a:cubicBezTo>
                    <a:pt x="182" y="75"/>
                    <a:pt x="182" y="75"/>
                    <a:pt x="182" y="75"/>
                  </a:cubicBezTo>
                  <a:close/>
                  <a:moveTo>
                    <a:pt x="252" y="109"/>
                  </a:moveTo>
                  <a:cubicBezTo>
                    <a:pt x="201" y="160"/>
                    <a:pt x="201" y="160"/>
                    <a:pt x="201" y="160"/>
                  </a:cubicBezTo>
                  <a:cubicBezTo>
                    <a:pt x="203" y="163"/>
                    <a:pt x="204" y="166"/>
                    <a:pt x="205" y="170"/>
                  </a:cubicBezTo>
                  <a:cubicBezTo>
                    <a:pt x="277" y="170"/>
                    <a:pt x="277" y="170"/>
                    <a:pt x="277" y="170"/>
                  </a:cubicBezTo>
                  <a:cubicBezTo>
                    <a:pt x="276" y="146"/>
                    <a:pt x="266" y="125"/>
                    <a:pt x="252" y="109"/>
                  </a:cubicBezTo>
                  <a:close/>
                  <a:moveTo>
                    <a:pt x="277" y="182"/>
                  </a:moveTo>
                  <a:cubicBezTo>
                    <a:pt x="276" y="206"/>
                    <a:pt x="266" y="227"/>
                    <a:pt x="252" y="243"/>
                  </a:cubicBezTo>
                  <a:cubicBezTo>
                    <a:pt x="201" y="192"/>
                    <a:pt x="201" y="192"/>
                    <a:pt x="201" y="192"/>
                  </a:cubicBezTo>
                  <a:cubicBezTo>
                    <a:pt x="203" y="189"/>
                    <a:pt x="204" y="186"/>
                    <a:pt x="205" y="182"/>
                  </a:cubicBezTo>
                  <a:cubicBezTo>
                    <a:pt x="277" y="182"/>
                    <a:pt x="277" y="182"/>
                    <a:pt x="277" y="182"/>
                  </a:cubicBezTo>
                  <a:close/>
                  <a:moveTo>
                    <a:pt x="243" y="252"/>
                  </a:moveTo>
                  <a:cubicBezTo>
                    <a:pt x="192" y="201"/>
                    <a:pt x="192" y="201"/>
                    <a:pt x="192" y="201"/>
                  </a:cubicBezTo>
                  <a:cubicBezTo>
                    <a:pt x="189" y="203"/>
                    <a:pt x="186" y="204"/>
                    <a:pt x="182" y="205"/>
                  </a:cubicBezTo>
                  <a:cubicBezTo>
                    <a:pt x="182" y="277"/>
                    <a:pt x="182" y="277"/>
                    <a:pt x="182" y="277"/>
                  </a:cubicBezTo>
                  <a:cubicBezTo>
                    <a:pt x="206" y="276"/>
                    <a:pt x="227" y="266"/>
                    <a:pt x="243" y="252"/>
                  </a:cubicBezTo>
                  <a:close/>
                  <a:moveTo>
                    <a:pt x="170" y="277"/>
                  </a:moveTo>
                  <a:cubicBezTo>
                    <a:pt x="146" y="276"/>
                    <a:pt x="125" y="266"/>
                    <a:pt x="109" y="252"/>
                  </a:cubicBezTo>
                  <a:cubicBezTo>
                    <a:pt x="160" y="201"/>
                    <a:pt x="160" y="201"/>
                    <a:pt x="160" y="201"/>
                  </a:cubicBezTo>
                  <a:cubicBezTo>
                    <a:pt x="163" y="203"/>
                    <a:pt x="166" y="204"/>
                    <a:pt x="170" y="205"/>
                  </a:cubicBezTo>
                  <a:cubicBezTo>
                    <a:pt x="170" y="277"/>
                    <a:pt x="170" y="277"/>
                    <a:pt x="170" y="277"/>
                  </a:cubicBezTo>
                  <a:close/>
                  <a:moveTo>
                    <a:pt x="100" y="243"/>
                  </a:moveTo>
                  <a:cubicBezTo>
                    <a:pt x="151" y="192"/>
                    <a:pt x="151" y="192"/>
                    <a:pt x="151" y="192"/>
                  </a:cubicBezTo>
                  <a:cubicBezTo>
                    <a:pt x="149" y="189"/>
                    <a:pt x="148" y="186"/>
                    <a:pt x="147" y="182"/>
                  </a:cubicBezTo>
                  <a:cubicBezTo>
                    <a:pt x="75" y="182"/>
                    <a:pt x="75" y="182"/>
                    <a:pt x="75" y="182"/>
                  </a:cubicBezTo>
                  <a:cubicBezTo>
                    <a:pt x="76" y="206"/>
                    <a:pt x="86" y="227"/>
                    <a:pt x="100" y="243"/>
                  </a:cubicBezTo>
                  <a:close/>
                  <a:moveTo>
                    <a:pt x="75" y="170"/>
                  </a:moveTo>
                  <a:cubicBezTo>
                    <a:pt x="76" y="146"/>
                    <a:pt x="86" y="125"/>
                    <a:pt x="100" y="109"/>
                  </a:cubicBezTo>
                  <a:cubicBezTo>
                    <a:pt x="151" y="160"/>
                    <a:pt x="151" y="160"/>
                    <a:pt x="151" y="160"/>
                  </a:cubicBezTo>
                  <a:cubicBezTo>
                    <a:pt x="149" y="163"/>
                    <a:pt x="148" y="166"/>
                    <a:pt x="147" y="170"/>
                  </a:cubicBezTo>
                  <a:cubicBezTo>
                    <a:pt x="75" y="170"/>
                    <a:pt x="75" y="170"/>
                    <a:pt x="75" y="170"/>
                  </a:cubicBezTo>
                  <a:close/>
                  <a:moveTo>
                    <a:pt x="109" y="100"/>
                  </a:moveTo>
                  <a:cubicBezTo>
                    <a:pt x="160" y="151"/>
                    <a:pt x="160" y="151"/>
                    <a:pt x="160" y="151"/>
                  </a:cubicBezTo>
                  <a:cubicBezTo>
                    <a:pt x="163" y="149"/>
                    <a:pt x="166" y="148"/>
                    <a:pt x="170" y="147"/>
                  </a:cubicBezTo>
                  <a:cubicBezTo>
                    <a:pt x="170" y="75"/>
                    <a:pt x="170" y="75"/>
                    <a:pt x="170" y="75"/>
                  </a:cubicBezTo>
                  <a:cubicBezTo>
                    <a:pt x="146" y="76"/>
                    <a:pt x="125" y="86"/>
                    <a:pt x="109" y="100"/>
                  </a:cubicBezTo>
                  <a:close/>
                  <a:moveTo>
                    <a:pt x="259" y="83"/>
                  </a:moveTo>
                  <a:cubicBezTo>
                    <a:pt x="239" y="65"/>
                    <a:pt x="212" y="53"/>
                    <a:pt x="183" y="51"/>
                  </a:cubicBezTo>
                  <a:cubicBezTo>
                    <a:pt x="185" y="43"/>
                    <a:pt x="188" y="36"/>
                    <a:pt x="189" y="29"/>
                  </a:cubicBezTo>
                  <a:cubicBezTo>
                    <a:pt x="192" y="16"/>
                    <a:pt x="191" y="0"/>
                    <a:pt x="176" y="0"/>
                  </a:cubicBezTo>
                  <a:cubicBezTo>
                    <a:pt x="161" y="0"/>
                    <a:pt x="160" y="16"/>
                    <a:pt x="163" y="29"/>
                  </a:cubicBezTo>
                  <a:cubicBezTo>
                    <a:pt x="164" y="36"/>
                    <a:pt x="167" y="43"/>
                    <a:pt x="169" y="51"/>
                  </a:cubicBezTo>
                  <a:cubicBezTo>
                    <a:pt x="140" y="53"/>
                    <a:pt x="113" y="65"/>
                    <a:pt x="93" y="83"/>
                  </a:cubicBezTo>
                  <a:cubicBezTo>
                    <a:pt x="88" y="76"/>
                    <a:pt x="86" y="69"/>
                    <a:pt x="82" y="63"/>
                  </a:cubicBezTo>
                  <a:cubicBezTo>
                    <a:pt x="74" y="52"/>
                    <a:pt x="62" y="40"/>
                    <a:pt x="51" y="51"/>
                  </a:cubicBezTo>
                  <a:cubicBezTo>
                    <a:pt x="40" y="62"/>
                    <a:pt x="52" y="74"/>
                    <a:pt x="63" y="82"/>
                  </a:cubicBezTo>
                  <a:cubicBezTo>
                    <a:pt x="69" y="86"/>
                    <a:pt x="76" y="88"/>
                    <a:pt x="83" y="93"/>
                  </a:cubicBezTo>
                  <a:cubicBezTo>
                    <a:pt x="65" y="113"/>
                    <a:pt x="53" y="140"/>
                    <a:pt x="51" y="169"/>
                  </a:cubicBezTo>
                  <a:cubicBezTo>
                    <a:pt x="43" y="167"/>
                    <a:pt x="36" y="164"/>
                    <a:pt x="29" y="163"/>
                  </a:cubicBezTo>
                  <a:cubicBezTo>
                    <a:pt x="16" y="160"/>
                    <a:pt x="0" y="161"/>
                    <a:pt x="0" y="176"/>
                  </a:cubicBezTo>
                  <a:cubicBezTo>
                    <a:pt x="0" y="191"/>
                    <a:pt x="16" y="192"/>
                    <a:pt x="29" y="189"/>
                  </a:cubicBezTo>
                  <a:cubicBezTo>
                    <a:pt x="36" y="188"/>
                    <a:pt x="43" y="185"/>
                    <a:pt x="51" y="183"/>
                  </a:cubicBezTo>
                  <a:cubicBezTo>
                    <a:pt x="53" y="212"/>
                    <a:pt x="65" y="239"/>
                    <a:pt x="83" y="259"/>
                  </a:cubicBezTo>
                  <a:cubicBezTo>
                    <a:pt x="76" y="264"/>
                    <a:pt x="69" y="266"/>
                    <a:pt x="63" y="270"/>
                  </a:cubicBezTo>
                  <a:cubicBezTo>
                    <a:pt x="52" y="278"/>
                    <a:pt x="40" y="290"/>
                    <a:pt x="51" y="301"/>
                  </a:cubicBezTo>
                  <a:cubicBezTo>
                    <a:pt x="62" y="312"/>
                    <a:pt x="74" y="300"/>
                    <a:pt x="82" y="289"/>
                  </a:cubicBezTo>
                  <a:cubicBezTo>
                    <a:pt x="86" y="283"/>
                    <a:pt x="88" y="276"/>
                    <a:pt x="93" y="269"/>
                  </a:cubicBezTo>
                  <a:cubicBezTo>
                    <a:pt x="113" y="288"/>
                    <a:pt x="140" y="299"/>
                    <a:pt x="169" y="301"/>
                  </a:cubicBezTo>
                  <a:cubicBezTo>
                    <a:pt x="167" y="309"/>
                    <a:pt x="164" y="316"/>
                    <a:pt x="163" y="323"/>
                  </a:cubicBezTo>
                  <a:cubicBezTo>
                    <a:pt x="160" y="336"/>
                    <a:pt x="161" y="353"/>
                    <a:pt x="176" y="353"/>
                  </a:cubicBezTo>
                  <a:cubicBezTo>
                    <a:pt x="191" y="353"/>
                    <a:pt x="192" y="336"/>
                    <a:pt x="189" y="323"/>
                  </a:cubicBezTo>
                  <a:cubicBezTo>
                    <a:pt x="188" y="316"/>
                    <a:pt x="185" y="309"/>
                    <a:pt x="183" y="301"/>
                  </a:cubicBezTo>
                  <a:cubicBezTo>
                    <a:pt x="212" y="299"/>
                    <a:pt x="239" y="288"/>
                    <a:pt x="259" y="269"/>
                  </a:cubicBezTo>
                  <a:cubicBezTo>
                    <a:pt x="264" y="276"/>
                    <a:pt x="266" y="283"/>
                    <a:pt x="270" y="289"/>
                  </a:cubicBezTo>
                  <a:cubicBezTo>
                    <a:pt x="278" y="300"/>
                    <a:pt x="290" y="312"/>
                    <a:pt x="301" y="301"/>
                  </a:cubicBezTo>
                  <a:cubicBezTo>
                    <a:pt x="312" y="290"/>
                    <a:pt x="300" y="278"/>
                    <a:pt x="289" y="270"/>
                  </a:cubicBezTo>
                  <a:cubicBezTo>
                    <a:pt x="283" y="266"/>
                    <a:pt x="276" y="264"/>
                    <a:pt x="269" y="259"/>
                  </a:cubicBezTo>
                  <a:cubicBezTo>
                    <a:pt x="288" y="239"/>
                    <a:pt x="299" y="212"/>
                    <a:pt x="301" y="183"/>
                  </a:cubicBezTo>
                  <a:cubicBezTo>
                    <a:pt x="309" y="185"/>
                    <a:pt x="316" y="188"/>
                    <a:pt x="323" y="189"/>
                  </a:cubicBezTo>
                  <a:cubicBezTo>
                    <a:pt x="336" y="192"/>
                    <a:pt x="353" y="191"/>
                    <a:pt x="353" y="176"/>
                  </a:cubicBezTo>
                  <a:cubicBezTo>
                    <a:pt x="353" y="161"/>
                    <a:pt x="336" y="160"/>
                    <a:pt x="323" y="163"/>
                  </a:cubicBezTo>
                  <a:cubicBezTo>
                    <a:pt x="316" y="164"/>
                    <a:pt x="309" y="167"/>
                    <a:pt x="301" y="169"/>
                  </a:cubicBezTo>
                  <a:cubicBezTo>
                    <a:pt x="299" y="140"/>
                    <a:pt x="288" y="113"/>
                    <a:pt x="269" y="93"/>
                  </a:cubicBezTo>
                  <a:cubicBezTo>
                    <a:pt x="276" y="88"/>
                    <a:pt x="283" y="86"/>
                    <a:pt x="289" y="82"/>
                  </a:cubicBezTo>
                  <a:cubicBezTo>
                    <a:pt x="300" y="74"/>
                    <a:pt x="312" y="62"/>
                    <a:pt x="301" y="51"/>
                  </a:cubicBezTo>
                  <a:cubicBezTo>
                    <a:pt x="290" y="40"/>
                    <a:pt x="278" y="52"/>
                    <a:pt x="270" y="63"/>
                  </a:cubicBezTo>
                  <a:cubicBezTo>
                    <a:pt x="266" y="69"/>
                    <a:pt x="264" y="76"/>
                    <a:pt x="259" y="8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0638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Docker engine for containers</a:t>
            </a:r>
          </a:p>
        </p:txBody>
      </p:sp>
      <p:sp>
        <p:nvSpPr>
          <p:cNvPr id="4" name="Title 3"/>
          <p:cNvSpPr>
            <a:spLocks noGrp="1"/>
          </p:cNvSpPr>
          <p:nvPr>
            <p:ph type="title"/>
          </p:nvPr>
        </p:nvSpPr>
        <p:spPr/>
        <p:txBody>
          <a:bodyPr/>
          <a:lstStyle/>
          <a:p>
            <a:r>
              <a:rPr lang="en-GB"/>
              <a:t>Docker</a:t>
            </a:r>
            <a:endParaRPr lang="en-GB" dirty="0"/>
          </a:p>
        </p:txBody>
      </p:sp>
      <p:sp>
        <p:nvSpPr>
          <p:cNvPr id="9" name="Footer Placeholder 8"/>
          <p:cNvSpPr>
            <a:spLocks noGrp="1"/>
          </p:cNvSpPr>
          <p:nvPr>
            <p:ph type="ftr" sz="quarter" idx="12"/>
          </p:nvPr>
        </p:nvSpPr>
        <p:spPr/>
        <p:txBody>
          <a:bodyPr/>
          <a:lstStyle/>
          <a:p>
            <a:r>
              <a:rPr lang="en-AU" dirty="0"/>
              <a:t>Copyright © 2016 Accenture  All rights reserved.</a:t>
            </a:r>
          </a:p>
        </p:txBody>
      </p:sp>
      <p:sp>
        <p:nvSpPr>
          <p:cNvPr id="10" name="Slide Number Placeholder 9"/>
          <p:cNvSpPr>
            <a:spLocks noGrp="1"/>
          </p:cNvSpPr>
          <p:nvPr>
            <p:ph type="sldNum" sz="quarter" idx="13"/>
          </p:nvPr>
        </p:nvSpPr>
        <p:spPr/>
        <p:txBody>
          <a:bodyPr/>
          <a:lstStyle/>
          <a:p>
            <a:pPr>
              <a:defRPr/>
            </a:pPr>
            <a:r>
              <a:rPr lang="en-US"/>
              <a:t>Page </a:t>
            </a:r>
            <a:fld id="{90CBDC3A-D49F-4631-A8C7-55D59B33E5FA}" type="slidenum">
              <a:rPr lang="en-US" smtClean="0"/>
              <a:pPr>
                <a:defRPr/>
              </a:pPr>
              <a:t>14</a:t>
            </a:fld>
            <a:endParaRPr lang="en-US" dirty="0"/>
          </a:p>
        </p:txBody>
      </p:sp>
      <p:grpSp>
        <p:nvGrpSpPr>
          <p:cNvPr id="3" name="Group 2"/>
          <p:cNvGrpSpPr/>
          <p:nvPr/>
        </p:nvGrpSpPr>
        <p:grpSpPr>
          <a:xfrm>
            <a:off x="442648" y="2184572"/>
            <a:ext cx="8271668" cy="4122658"/>
            <a:chOff x="442648" y="2184572"/>
            <a:chExt cx="8271668" cy="4122658"/>
          </a:xfrm>
        </p:grpSpPr>
        <p:sp>
          <p:nvSpPr>
            <p:cNvPr id="12" name="Content Placeholder 2"/>
            <p:cNvSpPr txBox="1">
              <a:spLocks/>
            </p:cNvSpPr>
            <p:nvPr/>
          </p:nvSpPr>
          <p:spPr>
            <a:xfrm>
              <a:off x="455613" y="2204391"/>
              <a:ext cx="2600325" cy="592667"/>
            </a:xfrm>
            <a:prstGeom prst="rect">
              <a:avLst/>
            </a:prstGeom>
          </p:spPr>
          <p:txBody>
            <a:bodyPr vert="horz" wrap="square" lIns="0" tIns="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An open source OS–level virtualization manager</a:t>
              </a:r>
            </a:p>
          </p:txBody>
        </p:sp>
        <p:sp>
          <p:nvSpPr>
            <p:cNvPr id="13" name="Content Placeholder 2"/>
            <p:cNvSpPr txBox="1">
              <a:spLocks/>
            </p:cNvSpPr>
            <p:nvPr/>
          </p:nvSpPr>
          <p:spPr>
            <a:xfrm>
              <a:off x="3271838" y="2221266"/>
              <a:ext cx="2600325" cy="818267"/>
            </a:xfrm>
            <a:prstGeom prst="rect">
              <a:avLst/>
            </a:prstGeom>
          </p:spPr>
          <p:txBody>
            <a:bodyPr vert="horz" wrap="square" lIns="0" tIns="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By default uses LXC (Linux Containers) to create isolated virtual environments</a:t>
              </a:r>
            </a:p>
          </p:txBody>
        </p:sp>
        <p:sp>
          <p:nvSpPr>
            <p:cNvPr id="14" name="Content Placeholder 2"/>
            <p:cNvSpPr txBox="1">
              <a:spLocks/>
            </p:cNvSpPr>
            <p:nvPr/>
          </p:nvSpPr>
          <p:spPr>
            <a:xfrm>
              <a:off x="6088063" y="2203334"/>
              <a:ext cx="2626253" cy="83620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A tool that makes </a:t>
              </a:r>
              <a:br>
                <a:rPr lang="en-GB" dirty="0"/>
              </a:br>
              <a:r>
                <a:rPr lang="en-GB" dirty="0"/>
                <a:t>trivially easy to use containers capabilities</a:t>
              </a:r>
            </a:p>
          </p:txBody>
        </p:sp>
        <p:sp>
          <p:nvSpPr>
            <p:cNvPr id="15" name="Content Placeholder 2"/>
            <p:cNvSpPr txBox="1">
              <a:spLocks/>
            </p:cNvSpPr>
            <p:nvPr/>
          </p:nvSpPr>
          <p:spPr>
            <a:xfrm>
              <a:off x="442648" y="2934582"/>
              <a:ext cx="2626253" cy="834614"/>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Portable and immutable deployment </a:t>
              </a:r>
              <a:br>
                <a:rPr lang="en-GB" dirty="0"/>
              </a:br>
              <a:r>
                <a:rPr lang="en-GB" dirty="0"/>
                <a:t>across machines</a:t>
              </a:r>
            </a:p>
          </p:txBody>
        </p:sp>
        <p:sp>
          <p:nvSpPr>
            <p:cNvPr id="16" name="Content Placeholder 2"/>
            <p:cNvSpPr txBox="1">
              <a:spLocks/>
            </p:cNvSpPr>
            <p:nvPr/>
          </p:nvSpPr>
          <p:spPr>
            <a:xfrm>
              <a:off x="3245910" y="3227715"/>
              <a:ext cx="2729968" cy="127607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It is application-centric, </a:t>
              </a:r>
              <a:br>
                <a:rPr lang="en-GB" dirty="0"/>
              </a:br>
              <a:r>
                <a:rPr lang="en-GB" dirty="0"/>
                <a:t>allows rapid building, shipping, and running </a:t>
              </a:r>
              <a:br>
                <a:rPr lang="en-GB" dirty="0"/>
              </a:br>
              <a:r>
                <a:rPr lang="en-GB" dirty="0"/>
                <a:t>of distributed applications using containers</a:t>
              </a:r>
            </a:p>
          </p:txBody>
        </p:sp>
        <p:sp>
          <p:nvSpPr>
            <p:cNvPr id="17" name="Content Placeholder 2"/>
            <p:cNvSpPr txBox="1">
              <a:spLocks/>
            </p:cNvSpPr>
            <p:nvPr/>
          </p:nvSpPr>
          <p:spPr>
            <a:xfrm>
              <a:off x="6088063" y="3146309"/>
              <a:ext cx="2598737" cy="968492"/>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Consists of Docker Engine, a lightweight runtime and a packaging tool</a:t>
              </a:r>
            </a:p>
          </p:txBody>
        </p:sp>
        <p:sp>
          <p:nvSpPr>
            <p:cNvPr id="18" name="Content Placeholder 2"/>
            <p:cNvSpPr txBox="1">
              <a:spLocks/>
            </p:cNvSpPr>
            <p:nvPr/>
          </p:nvSpPr>
          <p:spPr>
            <a:xfrm>
              <a:off x="455613" y="3906720"/>
              <a:ext cx="2626253" cy="1137355"/>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Docker includes git-like capabilities for tracking successive versions of images and containers</a:t>
              </a:r>
            </a:p>
          </p:txBody>
        </p:sp>
        <p:sp>
          <p:nvSpPr>
            <p:cNvPr id="19" name="Content Placeholder 2"/>
            <p:cNvSpPr txBox="1">
              <a:spLocks/>
            </p:cNvSpPr>
            <p:nvPr/>
          </p:nvSpPr>
          <p:spPr>
            <a:xfrm>
              <a:off x="3271838" y="4691967"/>
              <a:ext cx="2626253" cy="566993"/>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Any container can be used as an "base image" </a:t>
              </a:r>
            </a:p>
          </p:txBody>
        </p:sp>
        <p:sp>
          <p:nvSpPr>
            <p:cNvPr id="20" name="Content Placeholder 2"/>
            <p:cNvSpPr txBox="1">
              <a:spLocks/>
            </p:cNvSpPr>
            <p:nvPr/>
          </p:nvSpPr>
          <p:spPr>
            <a:xfrm>
              <a:off x="6088063" y="4117859"/>
              <a:ext cx="2101851" cy="1235191"/>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Docker has access to </a:t>
              </a:r>
              <a:br>
                <a:rPr lang="en-GB" dirty="0"/>
              </a:br>
              <a:r>
                <a:rPr lang="en-GB" dirty="0"/>
                <a:t>a registry hubs </a:t>
              </a:r>
              <a:br>
                <a:rPr lang="en-GB" dirty="0"/>
              </a:br>
              <a:r>
                <a:rPr lang="en-GB" dirty="0"/>
                <a:t>(private and public), this make sharing easy</a:t>
              </a:r>
            </a:p>
          </p:txBody>
        </p:sp>
        <p:sp>
          <p:nvSpPr>
            <p:cNvPr id="21" name="Content Placeholder 2"/>
            <p:cNvSpPr txBox="1">
              <a:spLocks/>
            </p:cNvSpPr>
            <p:nvPr/>
          </p:nvSpPr>
          <p:spPr>
            <a:xfrm>
              <a:off x="455613" y="5181600"/>
              <a:ext cx="2325687" cy="808831"/>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Developers can build </a:t>
              </a:r>
              <a:br>
                <a:rPr lang="en-GB" dirty="0"/>
              </a:br>
              <a:r>
                <a:rPr lang="en-GB" dirty="0"/>
                <a:t>any app in any language using any tool chain </a:t>
              </a:r>
            </a:p>
          </p:txBody>
        </p:sp>
        <p:sp>
          <p:nvSpPr>
            <p:cNvPr id="22" name="Content Placeholder 2"/>
            <p:cNvSpPr txBox="1">
              <a:spLocks/>
            </p:cNvSpPr>
            <p:nvPr/>
          </p:nvSpPr>
          <p:spPr>
            <a:xfrm>
              <a:off x="3271837" y="5451871"/>
              <a:ext cx="5408083" cy="808831"/>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GB" dirty="0"/>
                <a:t>System administrators use Docker </a:t>
              </a:r>
              <a:r>
                <a:rPr lang="en-GB" b="1" dirty="0"/>
                <a:t>to provide standardised environments for their development, quality assurance, and production teams</a:t>
              </a:r>
            </a:p>
          </p:txBody>
        </p:sp>
        <p:cxnSp>
          <p:nvCxnSpPr>
            <p:cNvPr id="23" name="Straight Connector 22"/>
            <p:cNvCxnSpPr/>
            <p:nvPr/>
          </p:nvCxnSpPr>
          <p:spPr>
            <a:xfrm>
              <a:off x="3159654" y="2203230"/>
              <a:ext cx="0" cy="4104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75878" y="2203230"/>
              <a:ext cx="0" cy="2988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751367" y="1569820"/>
              <a:ext cx="0" cy="2592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51367" y="2541958"/>
              <a:ext cx="0" cy="2592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751367" y="3816837"/>
              <a:ext cx="0" cy="2592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567837" y="1837624"/>
              <a:ext cx="0" cy="2592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567837" y="3301876"/>
              <a:ext cx="0" cy="2592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971837" y="2653050"/>
              <a:ext cx="0" cy="5400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7384063" y="2732781"/>
              <a:ext cx="0" cy="2592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7384063" y="1840490"/>
              <a:ext cx="0" cy="2592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237092" y="3331889"/>
              <a:ext cx="686882" cy="506068"/>
              <a:chOff x="-1817393" y="3935414"/>
              <a:chExt cx="964905" cy="710905"/>
            </a:xfrm>
          </p:grpSpPr>
          <p:sp>
            <p:nvSpPr>
              <p:cNvPr id="36" name="Freeform 6"/>
              <p:cNvSpPr>
                <a:spLocks/>
              </p:cNvSpPr>
              <p:nvPr/>
            </p:nvSpPr>
            <p:spPr bwMode="auto">
              <a:xfrm>
                <a:off x="-1627743" y="4360291"/>
                <a:ext cx="98245" cy="94514"/>
              </a:xfrm>
              <a:custGeom>
                <a:avLst/>
                <a:gdLst>
                  <a:gd name="T0" fmla="*/ 154 w 204"/>
                  <a:gd name="T1" fmla="*/ 169 h 198"/>
                  <a:gd name="T2" fmla="*/ 173 w 204"/>
                  <a:gd name="T3" fmla="*/ 44 h 198"/>
                  <a:gd name="T4" fmla="*/ 51 w 204"/>
                  <a:gd name="T5" fmla="*/ 28 h 198"/>
                  <a:gd name="T6" fmla="*/ 29 w 204"/>
                  <a:gd name="T7" fmla="*/ 150 h 198"/>
                  <a:gd name="T8" fmla="*/ 154 w 204"/>
                  <a:gd name="T9" fmla="*/ 169 h 198"/>
                </a:gdLst>
                <a:ahLst/>
                <a:cxnLst>
                  <a:cxn ang="0">
                    <a:pos x="T0" y="T1"/>
                  </a:cxn>
                  <a:cxn ang="0">
                    <a:pos x="T2" y="T3"/>
                  </a:cxn>
                  <a:cxn ang="0">
                    <a:pos x="T4" y="T5"/>
                  </a:cxn>
                  <a:cxn ang="0">
                    <a:pos x="T6" y="T7"/>
                  </a:cxn>
                  <a:cxn ang="0">
                    <a:pos x="T8" y="T9"/>
                  </a:cxn>
                </a:cxnLst>
                <a:rect l="0" t="0" r="r" b="b"/>
                <a:pathLst>
                  <a:path w="204" h="198">
                    <a:moveTo>
                      <a:pt x="154" y="169"/>
                    </a:moveTo>
                    <a:cubicBezTo>
                      <a:pt x="193" y="140"/>
                      <a:pt x="204" y="87"/>
                      <a:pt x="173" y="44"/>
                    </a:cubicBezTo>
                    <a:cubicBezTo>
                      <a:pt x="144" y="5"/>
                      <a:pt x="90" y="0"/>
                      <a:pt x="51" y="28"/>
                    </a:cubicBezTo>
                    <a:cubicBezTo>
                      <a:pt x="11" y="57"/>
                      <a:pt x="0" y="111"/>
                      <a:pt x="29" y="150"/>
                    </a:cubicBezTo>
                    <a:cubicBezTo>
                      <a:pt x="60" y="192"/>
                      <a:pt x="114" y="198"/>
                      <a:pt x="154" y="16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1817393" y="4168776"/>
                <a:ext cx="477543" cy="477543"/>
              </a:xfrm>
              <a:custGeom>
                <a:avLst/>
                <a:gdLst>
                  <a:gd name="T0" fmla="*/ 926 w 994"/>
                  <a:gd name="T1" fmla="*/ 248 h 994"/>
                  <a:gd name="T2" fmla="*/ 864 w 994"/>
                  <a:gd name="T3" fmla="*/ 163 h 994"/>
                  <a:gd name="T4" fmla="*/ 743 w 994"/>
                  <a:gd name="T5" fmla="*/ 211 h 994"/>
                  <a:gd name="T6" fmla="*/ 633 w 994"/>
                  <a:gd name="T7" fmla="*/ 151 h 994"/>
                  <a:gd name="T8" fmla="*/ 622 w 994"/>
                  <a:gd name="T9" fmla="*/ 19 h 994"/>
                  <a:gd name="T10" fmla="*/ 517 w 994"/>
                  <a:gd name="T11" fmla="*/ 0 h 994"/>
                  <a:gd name="T12" fmla="*/ 469 w 994"/>
                  <a:gd name="T13" fmla="*/ 126 h 994"/>
                  <a:gd name="T14" fmla="*/ 345 w 994"/>
                  <a:gd name="T15" fmla="*/ 156 h 994"/>
                  <a:gd name="T16" fmla="*/ 248 w 994"/>
                  <a:gd name="T17" fmla="*/ 71 h 994"/>
                  <a:gd name="T18" fmla="*/ 163 w 994"/>
                  <a:gd name="T19" fmla="*/ 134 h 994"/>
                  <a:gd name="T20" fmla="*/ 211 w 994"/>
                  <a:gd name="T21" fmla="*/ 254 h 994"/>
                  <a:gd name="T22" fmla="*/ 145 w 994"/>
                  <a:gd name="T23" fmla="*/ 363 h 994"/>
                  <a:gd name="T24" fmla="*/ 16 w 994"/>
                  <a:gd name="T25" fmla="*/ 372 h 994"/>
                  <a:gd name="T26" fmla="*/ 0 w 994"/>
                  <a:gd name="T27" fmla="*/ 480 h 994"/>
                  <a:gd name="T28" fmla="*/ 120 w 994"/>
                  <a:gd name="T29" fmla="*/ 527 h 994"/>
                  <a:gd name="T30" fmla="*/ 123 w 994"/>
                  <a:gd name="T31" fmla="*/ 531 h 994"/>
                  <a:gd name="T32" fmla="*/ 156 w 994"/>
                  <a:gd name="T33" fmla="*/ 652 h 994"/>
                  <a:gd name="T34" fmla="*/ 72 w 994"/>
                  <a:gd name="T35" fmla="*/ 749 h 994"/>
                  <a:gd name="T36" fmla="*/ 134 w 994"/>
                  <a:gd name="T37" fmla="*/ 834 h 994"/>
                  <a:gd name="T38" fmla="*/ 252 w 994"/>
                  <a:gd name="T39" fmla="*/ 782 h 994"/>
                  <a:gd name="T40" fmla="*/ 254 w 994"/>
                  <a:gd name="T41" fmla="*/ 786 h 994"/>
                  <a:gd name="T42" fmla="*/ 361 w 994"/>
                  <a:gd name="T43" fmla="*/ 849 h 994"/>
                  <a:gd name="T44" fmla="*/ 372 w 994"/>
                  <a:gd name="T45" fmla="*/ 981 h 994"/>
                  <a:gd name="T46" fmla="*/ 478 w 994"/>
                  <a:gd name="T47" fmla="*/ 994 h 994"/>
                  <a:gd name="T48" fmla="*/ 525 w 994"/>
                  <a:gd name="T49" fmla="*/ 874 h 994"/>
                  <a:gd name="T50" fmla="*/ 649 w 994"/>
                  <a:gd name="T51" fmla="*/ 843 h 994"/>
                  <a:gd name="T52" fmla="*/ 749 w 994"/>
                  <a:gd name="T53" fmla="*/ 926 h 994"/>
                  <a:gd name="T54" fmla="*/ 834 w 994"/>
                  <a:gd name="T55" fmla="*/ 863 h 994"/>
                  <a:gd name="T56" fmla="*/ 783 w 994"/>
                  <a:gd name="T57" fmla="*/ 745 h 994"/>
                  <a:gd name="T58" fmla="*/ 846 w 994"/>
                  <a:gd name="T59" fmla="*/ 633 h 994"/>
                  <a:gd name="T60" fmla="*/ 975 w 994"/>
                  <a:gd name="T61" fmla="*/ 624 h 994"/>
                  <a:gd name="T62" fmla="*/ 994 w 994"/>
                  <a:gd name="T63" fmla="*/ 520 h 994"/>
                  <a:gd name="T64" fmla="*/ 872 w 994"/>
                  <a:gd name="T65" fmla="*/ 469 h 994"/>
                  <a:gd name="T66" fmla="*/ 841 w 994"/>
                  <a:gd name="T67" fmla="*/ 345 h 994"/>
                  <a:gd name="T68" fmla="*/ 926 w 994"/>
                  <a:gd name="T69" fmla="*/ 248 h 994"/>
                  <a:gd name="T70" fmla="*/ 669 w 994"/>
                  <a:gd name="T71" fmla="*/ 733 h 994"/>
                  <a:gd name="T72" fmla="*/ 264 w 994"/>
                  <a:gd name="T73" fmla="*/ 668 h 994"/>
                  <a:gd name="T74" fmla="*/ 326 w 994"/>
                  <a:gd name="T75" fmla="*/ 266 h 994"/>
                  <a:gd name="T76" fmla="*/ 731 w 994"/>
                  <a:gd name="T77" fmla="*/ 325 h 994"/>
                  <a:gd name="T78" fmla="*/ 669 w 994"/>
                  <a:gd name="T79" fmla="*/ 733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4" h="994">
                    <a:moveTo>
                      <a:pt x="926" y="248"/>
                    </a:moveTo>
                    <a:cubicBezTo>
                      <a:pt x="914" y="232"/>
                      <a:pt x="864" y="163"/>
                      <a:pt x="864" y="163"/>
                    </a:cubicBezTo>
                    <a:cubicBezTo>
                      <a:pt x="743" y="211"/>
                      <a:pt x="743" y="211"/>
                      <a:pt x="743" y="211"/>
                    </a:cubicBezTo>
                    <a:cubicBezTo>
                      <a:pt x="720" y="193"/>
                      <a:pt x="678" y="163"/>
                      <a:pt x="633" y="151"/>
                    </a:cubicBezTo>
                    <a:cubicBezTo>
                      <a:pt x="622" y="19"/>
                      <a:pt x="622" y="19"/>
                      <a:pt x="622" y="19"/>
                    </a:cubicBezTo>
                    <a:cubicBezTo>
                      <a:pt x="605" y="16"/>
                      <a:pt x="517" y="0"/>
                      <a:pt x="517" y="0"/>
                    </a:cubicBezTo>
                    <a:cubicBezTo>
                      <a:pt x="469" y="126"/>
                      <a:pt x="469" y="126"/>
                      <a:pt x="469" y="126"/>
                    </a:cubicBezTo>
                    <a:cubicBezTo>
                      <a:pt x="398" y="132"/>
                      <a:pt x="396" y="129"/>
                      <a:pt x="345" y="156"/>
                    </a:cubicBezTo>
                    <a:cubicBezTo>
                      <a:pt x="248" y="71"/>
                      <a:pt x="248" y="71"/>
                      <a:pt x="248" y="71"/>
                    </a:cubicBezTo>
                    <a:cubicBezTo>
                      <a:pt x="232" y="83"/>
                      <a:pt x="163" y="134"/>
                      <a:pt x="163" y="134"/>
                    </a:cubicBezTo>
                    <a:cubicBezTo>
                      <a:pt x="211" y="254"/>
                      <a:pt x="211" y="254"/>
                      <a:pt x="211" y="254"/>
                    </a:cubicBezTo>
                    <a:cubicBezTo>
                      <a:pt x="191" y="274"/>
                      <a:pt x="164" y="319"/>
                      <a:pt x="145" y="363"/>
                    </a:cubicBezTo>
                    <a:cubicBezTo>
                      <a:pt x="16" y="372"/>
                      <a:pt x="16" y="372"/>
                      <a:pt x="16" y="372"/>
                    </a:cubicBezTo>
                    <a:cubicBezTo>
                      <a:pt x="16" y="392"/>
                      <a:pt x="0" y="480"/>
                      <a:pt x="0" y="480"/>
                    </a:cubicBezTo>
                    <a:cubicBezTo>
                      <a:pt x="120" y="527"/>
                      <a:pt x="120" y="527"/>
                      <a:pt x="120" y="527"/>
                    </a:cubicBezTo>
                    <a:cubicBezTo>
                      <a:pt x="123" y="531"/>
                      <a:pt x="123" y="531"/>
                      <a:pt x="123" y="531"/>
                    </a:cubicBezTo>
                    <a:cubicBezTo>
                      <a:pt x="124" y="560"/>
                      <a:pt x="136" y="611"/>
                      <a:pt x="156" y="652"/>
                    </a:cubicBezTo>
                    <a:cubicBezTo>
                      <a:pt x="72" y="749"/>
                      <a:pt x="72" y="749"/>
                      <a:pt x="72" y="749"/>
                    </a:cubicBezTo>
                    <a:cubicBezTo>
                      <a:pt x="84" y="765"/>
                      <a:pt x="134" y="834"/>
                      <a:pt x="134" y="834"/>
                    </a:cubicBezTo>
                    <a:cubicBezTo>
                      <a:pt x="252" y="782"/>
                      <a:pt x="252" y="782"/>
                      <a:pt x="252" y="782"/>
                    </a:cubicBezTo>
                    <a:cubicBezTo>
                      <a:pt x="254" y="786"/>
                      <a:pt x="254" y="786"/>
                      <a:pt x="254" y="786"/>
                    </a:cubicBezTo>
                    <a:cubicBezTo>
                      <a:pt x="275" y="806"/>
                      <a:pt x="320" y="833"/>
                      <a:pt x="361" y="849"/>
                    </a:cubicBezTo>
                    <a:cubicBezTo>
                      <a:pt x="372" y="981"/>
                      <a:pt x="372" y="981"/>
                      <a:pt x="372" y="981"/>
                    </a:cubicBezTo>
                    <a:cubicBezTo>
                      <a:pt x="393" y="981"/>
                      <a:pt x="478" y="994"/>
                      <a:pt x="478" y="994"/>
                    </a:cubicBezTo>
                    <a:cubicBezTo>
                      <a:pt x="525" y="874"/>
                      <a:pt x="525" y="874"/>
                      <a:pt x="525" y="874"/>
                    </a:cubicBezTo>
                    <a:cubicBezTo>
                      <a:pt x="554" y="872"/>
                      <a:pt x="608" y="863"/>
                      <a:pt x="649" y="843"/>
                    </a:cubicBezTo>
                    <a:cubicBezTo>
                      <a:pt x="749" y="926"/>
                      <a:pt x="749" y="926"/>
                      <a:pt x="749" y="926"/>
                    </a:cubicBezTo>
                    <a:cubicBezTo>
                      <a:pt x="762" y="916"/>
                      <a:pt x="834" y="863"/>
                      <a:pt x="834" y="863"/>
                    </a:cubicBezTo>
                    <a:cubicBezTo>
                      <a:pt x="783" y="745"/>
                      <a:pt x="783" y="745"/>
                      <a:pt x="783" y="745"/>
                    </a:cubicBezTo>
                    <a:cubicBezTo>
                      <a:pt x="801" y="722"/>
                      <a:pt x="834" y="678"/>
                      <a:pt x="846" y="633"/>
                    </a:cubicBezTo>
                    <a:cubicBezTo>
                      <a:pt x="975" y="624"/>
                      <a:pt x="975" y="624"/>
                      <a:pt x="975" y="624"/>
                    </a:cubicBezTo>
                    <a:cubicBezTo>
                      <a:pt x="981" y="605"/>
                      <a:pt x="994" y="520"/>
                      <a:pt x="994" y="520"/>
                    </a:cubicBezTo>
                    <a:cubicBezTo>
                      <a:pt x="872" y="469"/>
                      <a:pt x="872" y="469"/>
                      <a:pt x="872" y="469"/>
                    </a:cubicBezTo>
                    <a:cubicBezTo>
                      <a:pt x="867" y="401"/>
                      <a:pt x="865" y="398"/>
                      <a:pt x="841" y="345"/>
                    </a:cubicBezTo>
                    <a:lnTo>
                      <a:pt x="926" y="248"/>
                    </a:lnTo>
                    <a:close/>
                    <a:moveTo>
                      <a:pt x="669" y="733"/>
                    </a:moveTo>
                    <a:cubicBezTo>
                      <a:pt x="541" y="827"/>
                      <a:pt x="360" y="799"/>
                      <a:pt x="264" y="668"/>
                    </a:cubicBezTo>
                    <a:cubicBezTo>
                      <a:pt x="170" y="541"/>
                      <a:pt x="198" y="359"/>
                      <a:pt x="326" y="266"/>
                    </a:cubicBezTo>
                    <a:cubicBezTo>
                      <a:pt x="456" y="170"/>
                      <a:pt x="638" y="198"/>
                      <a:pt x="731" y="325"/>
                    </a:cubicBezTo>
                    <a:cubicBezTo>
                      <a:pt x="827" y="456"/>
                      <a:pt x="799" y="637"/>
                      <a:pt x="669" y="7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1139760" y="4126307"/>
                <a:ext cx="98243" cy="95757"/>
              </a:xfrm>
              <a:custGeom>
                <a:avLst/>
                <a:gdLst>
                  <a:gd name="T0" fmla="*/ 154 w 204"/>
                  <a:gd name="T1" fmla="*/ 170 h 199"/>
                  <a:gd name="T2" fmla="*/ 173 w 204"/>
                  <a:gd name="T3" fmla="*/ 45 h 199"/>
                  <a:gd name="T4" fmla="*/ 51 w 204"/>
                  <a:gd name="T5" fmla="*/ 29 h 199"/>
                  <a:gd name="T6" fmla="*/ 29 w 204"/>
                  <a:gd name="T7" fmla="*/ 151 h 199"/>
                  <a:gd name="T8" fmla="*/ 154 w 204"/>
                  <a:gd name="T9" fmla="*/ 170 h 199"/>
                </a:gdLst>
                <a:ahLst/>
                <a:cxnLst>
                  <a:cxn ang="0">
                    <a:pos x="T0" y="T1"/>
                  </a:cxn>
                  <a:cxn ang="0">
                    <a:pos x="T2" y="T3"/>
                  </a:cxn>
                  <a:cxn ang="0">
                    <a:pos x="T4" y="T5"/>
                  </a:cxn>
                  <a:cxn ang="0">
                    <a:pos x="T6" y="T7"/>
                  </a:cxn>
                  <a:cxn ang="0">
                    <a:pos x="T8" y="T9"/>
                  </a:cxn>
                </a:cxnLst>
                <a:rect l="0" t="0" r="r" b="b"/>
                <a:pathLst>
                  <a:path w="204" h="199">
                    <a:moveTo>
                      <a:pt x="154" y="170"/>
                    </a:moveTo>
                    <a:cubicBezTo>
                      <a:pt x="193" y="141"/>
                      <a:pt x="204" y="88"/>
                      <a:pt x="173" y="45"/>
                    </a:cubicBezTo>
                    <a:cubicBezTo>
                      <a:pt x="144" y="6"/>
                      <a:pt x="90" y="0"/>
                      <a:pt x="51" y="29"/>
                    </a:cubicBezTo>
                    <a:cubicBezTo>
                      <a:pt x="12" y="58"/>
                      <a:pt x="0" y="111"/>
                      <a:pt x="29" y="151"/>
                    </a:cubicBezTo>
                    <a:cubicBezTo>
                      <a:pt x="60" y="193"/>
                      <a:pt x="115" y="199"/>
                      <a:pt x="154" y="1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noEditPoints="1"/>
              </p:cNvSpPr>
              <p:nvPr/>
            </p:nvSpPr>
            <p:spPr bwMode="auto">
              <a:xfrm>
                <a:off x="-1328788" y="3935414"/>
                <a:ext cx="476300" cy="477543"/>
              </a:xfrm>
              <a:custGeom>
                <a:avLst/>
                <a:gdLst>
                  <a:gd name="T0" fmla="*/ 926 w 995"/>
                  <a:gd name="T1" fmla="*/ 249 h 995"/>
                  <a:gd name="T2" fmla="*/ 864 w 995"/>
                  <a:gd name="T3" fmla="*/ 164 h 995"/>
                  <a:gd name="T4" fmla="*/ 743 w 995"/>
                  <a:gd name="T5" fmla="*/ 212 h 995"/>
                  <a:gd name="T6" fmla="*/ 634 w 995"/>
                  <a:gd name="T7" fmla="*/ 152 h 995"/>
                  <a:gd name="T8" fmla="*/ 622 w 995"/>
                  <a:gd name="T9" fmla="*/ 19 h 995"/>
                  <a:gd name="T10" fmla="*/ 518 w 995"/>
                  <a:gd name="T11" fmla="*/ 0 h 995"/>
                  <a:gd name="T12" fmla="*/ 469 w 995"/>
                  <a:gd name="T13" fmla="*/ 126 h 995"/>
                  <a:gd name="T14" fmla="*/ 346 w 995"/>
                  <a:gd name="T15" fmla="*/ 157 h 995"/>
                  <a:gd name="T16" fmla="*/ 248 w 995"/>
                  <a:gd name="T17" fmla="*/ 72 h 995"/>
                  <a:gd name="T18" fmla="*/ 163 w 995"/>
                  <a:gd name="T19" fmla="*/ 135 h 995"/>
                  <a:gd name="T20" fmla="*/ 212 w 995"/>
                  <a:gd name="T21" fmla="*/ 255 h 995"/>
                  <a:gd name="T22" fmla="*/ 146 w 995"/>
                  <a:gd name="T23" fmla="*/ 364 h 995"/>
                  <a:gd name="T24" fmla="*/ 17 w 995"/>
                  <a:gd name="T25" fmla="*/ 373 h 995"/>
                  <a:gd name="T26" fmla="*/ 0 w 995"/>
                  <a:gd name="T27" fmla="*/ 481 h 995"/>
                  <a:gd name="T28" fmla="*/ 120 w 995"/>
                  <a:gd name="T29" fmla="*/ 528 h 995"/>
                  <a:gd name="T30" fmla="*/ 123 w 995"/>
                  <a:gd name="T31" fmla="*/ 531 h 995"/>
                  <a:gd name="T32" fmla="*/ 156 w 995"/>
                  <a:gd name="T33" fmla="*/ 653 h 995"/>
                  <a:gd name="T34" fmla="*/ 72 w 995"/>
                  <a:gd name="T35" fmla="*/ 750 h 995"/>
                  <a:gd name="T36" fmla="*/ 134 w 995"/>
                  <a:gd name="T37" fmla="*/ 835 h 995"/>
                  <a:gd name="T38" fmla="*/ 252 w 995"/>
                  <a:gd name="T39" fmla="*/ 783 h 995"/>
                  <a:gd name="T40" fmla="*/ 255 w 995"/>
                  <a:gd name="T41" fmla="*/ 787 h 995"/>
                  <a:gd name="T42" fmla="*/ 361 w 995"/>
                  <a:gd name="T43" fmla="*/ 849 h 995"/>
                  <a:gd name="T44" fmla="*/ 373 w 995"/>
                  <a:gd name="T45" fmla="*/ 982 h 995"/>
                  <a:gd name="T46" fmla="*/ 478 w 995"/>
                  <a:gd name="T47" fmla="*/ 995 h 995"/>
                  <a:gd name="T48" fmla="*/ 525 w 995"/>
                  <a:gd name="T49" fmla="*/ 875 h 995"/>
                  <a:gd name="T50" fmla="*/ 649 w 995"/>
                  <a:gd name="T51" fmla="*/ 844 h 995"/>
                  <a:gd name="T52" fmla="*/ 749 w 995"/>
                  <a:gd name="T53" fmla="*/ 926 h 995"/>
                  <a:gd name="T54" fmla="*/ 834 w 995"/>
                  <a:gd name="T55" fmla="*/ 864 h 995"/>
                  <a:gd name="T56" fmla="*/ 783 w 995"/>
                  <a:gd name="T57" fmla="*/ 746 h 995"/>
                  <a:gd name="T58" fmla="*/ 847 w 995"/>
                  <a:gd name="T59" fmla="*/ 634 h 995"/>
                  <a:gd name="T60" fmla="*/ 976 w 995"/>
                  <a:gd name="T61" fmla="*/ 625 h 995"/>
                  <a:gd name="T62" fmla="*/ 995 w 995"/>
                  <a:gd name="T63" fmla="*/ 520 h 995"/>
                  <a:gd name="T64" fmla="*/ 872 w 995"/>
                  <a:gd name="T65" fmla="*/ 470 h 995"/>
                  <a:gd name="T66" fmla="*/ 842 w 995"/>
                  <a:gd name="T67" fmla="*/ 346 h 995"/>
                  <a:gd name="T68" fmla="*/ 926 w 995"/>
                  <a:gd name="T69" fmla="*/ 249 h 995"/>
                  <a:gd name="T70" fmla="*/ 669 w 995"/>
                  <a:gd name="T71" fmla="*/ 734 h 995"/>
                  <a:gd name="T72" fmla="*/ 264 w 995"/>
                  <a:gd name="T73" fmla="*/ 669 h 995"/>
                  <a:gd name="T74" fmla="*/ 326 w 995"/>
                  <a:gd name="T75" fmla="*/ 267 h 995"/>
                  <a:gd name="T76" fmla="*/ 731 w 995"/>
                  <a:gd name="T77" fmla="*/ 326 h 995"/>
                  <a:gd name="T78" fmla="*/ 669 w 995"/>
                  <a:gd name="T79" fmla="*/ 734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5" h="995">
                    <a:moveTo>
                      <a:pt x="926" y="249"/>
                    </a:moveTo>
                    <a:cubicBezTo>
                      <a:pt x="914" y="232"/>
                      <a:pt x="864" y="164"/>
                      <a:pt x="864" y="164"/>
                    </a:cubicBezTo>
                    <a:cubicBezTo>
                      <a:pt x="743" y="212"/>
                      <a:pt x="743" y="212"/>
                      <a:pt x="743" y="212"/>
                    </a:cubicBezTo>
                    <a:cubicBezTo>
                      <a:pt x="720" y="194"/>
                      <a:pt x="678" y="164"/>
                      <a:pt x="634" y="152"/>
                    </a:cubicBezTo>
                    <a:cubicBezTo>
                      <a:pt x="622" y="19"/>
                      <a:pt x="622" y="19"/>
                      <a:pt x="622" y="19"/>
                    </a:cubicBezTo>
                    <a:cubicBezTo>
                      <a:pt x="605" y="17"/>
                      <a:pt x="518" y="0"/>
                      <a:pt x="518" y="0"/>
                    </a:cubicBezTo>
                    <a:cubicBezTo>
                      <a:pt x="469" y="126"/>
                      <a:pt x="469" y="126"/>
                      <a:pt x="469" y="126"/>
                    </a:cubicBezTo>
                    <a:cubicBezTo>
                      <a:pt x="399" y="133"/>
                      <a:pt x="396" y="130"/>
                      <a:pt x="346" y="157"/>
                    </a:cubicBezTo>
                    <a:cubicBezTo>
                      <a:pt x="248" y="72"/>
                      <a:pt x="248" y="72"/>
                      <a:pt x="248" y="72"/>
                    </a:cubicBezTo>
                    <a:cubicBezTo>
                      <a:pt x="232" y="84"/>
                      <a:pt x="163" y="135"/>
                      <a:pt x="163" y="135"/>
                    </a:cubicBezTo>
                    <a:cubicBezTo>
                      <a:pt x="212" y="255"/>
                      <a:pt x="212" y="255"/>
                      <a:pt x="212" y="255"/>
                    </a:cubicBezTo>
                    <a:cubicBezTo>
                      <a:pt x="191" y="275"/>
                      <a:pt x="164" y="320"/>
                      <a:pt x="146" y="364"/>
                    </a:cubicBezTo>
                    <a:cubicBezTo>
                      <a:pt x="17" y="373"/>
                      <a:pt x="17" y="373"/>
                      <a:pt x="17" y="373"/>
                    </a:cubicBezTo>
                    <a:cubicBezTo>
                      <a:pt x="16" y="393"/>
                      <a:pt x="0" y="481"/>
                      <a:pt x="0" y="481"/>
                    </a:cubicBezTo>
                    <a:cubicBezTo>
                      <a:pt x="120" y="528"/>
                      <a:pt x="120" y="528"/>
                      <a:pt x="120" y="528"/>
                    </a:cubicBezTo>
                    <a:cubicBezTo>
                      <a:pt x="123" y="531"/>
                      <a:pt x="123" y="531"/>
                      <a:pt x="123" y="531"/>
                    </a:cubicBezTo>
                    <a:cubicBezTo>
                      <a:pt x="124" y="561"/>
                      <a:pt x="137" y="612"/>
                      <a:pt x="156" y="653"/>
                    </a:cubicBezTo>
                    <a:cubicBezTo>
                      <a:pt x="72" y="750"/>
                      <a:pt x="72" y="750"/>
                      <a:pt x="72" y="750"/>
                    </a:cubicBezTo>
                    <a:cubicBezTo>
                      <a:pt x="84" y="766"/>
                      <a:pt x="134" y="835"/>
                      <a:pt x="134" y="835"/>
                    </a:cubicBezTo>
                    <a:cubicBezTo>
                      <a:pt x="252" y="783"/>
                      <a:pt x="252" y="783"/>
                      <a:pt x="252" y="783"/>
                    </a:cubicBezTo>
                    <a:cubicBezTo>
                      <a:pt x="255" y="787"/>
                      <a:pt x="255" y="787"/>
                      <a:pt x="255" y="787"/>
                    </a:cubicBezTo>
                    <a:cubicBezTo>
                      <a:pt x="275" y="807"/>
                      <a:pt x="320" y="834"/>
                      <a:pt x="361" y="849"/>
                    </a:cubicBezTo>
                    <a:cubicBezTo>
                      <a:pt x="373" y="982"/>
                      <a:pt x="373" y="982"/>
                      <a:pt x="373" y="982"/>
                    </a:cubicBezTo>
                    <a:cubicBezTo>
                      <a:pt x="393" y="982"/>
                      <a:pt x="478" y="995"/>
                      <a:pt x="478" y="995"/>
                    </a:cubicBezTo>
                    <a:cubicBezTo>
                      <a:pt x="525" y="875"/>
                      <a:pt x="525" y="875"/>
                      <a:pt x="525" y="875"/>
                    </a:cubicBezTo>
                    <a:cubicBezTo>
                      <a:pt x="555" y="873"/>
                      <a:pt x="608" y="864"/>
                      <a:pt x="649" y="844"/>
                    </a:cubicBezTo>
                    <a:cubicBezTo>
                      <a:pt x="749" y="926"/>
                      <a:pt x="749" y="926"/>
                      <a:pt x="749" y="926"/>
                    </a:cubicBezTo>
                    <a:cubicBezTo>
                      <a:pt x="763" y="917"/>
                      <a:pt x="834" y="864"/>
                      <a:pt x="834" y="864"/>
                    </a:cubicBezTo>
                    <a:cubicBezTo>
                      <a:pt x="783" y="746"/>
                      <a:pt x="783" y="746"/>
                      <a:pt x="783" y="746"/>
                    </a:cubicBezTo>
                    <a:cubicBezTo>
                      <a:pt x="801" y="723"/>
                      <a:pt x="834" y="678"/>
                      <a:pt x="847" y="634"/>
                    </a:cubicBezTo>
                    <a:cubicBezTo>
                      <a:pt x="976" y="625"/>
                      <a:pt x="976" y="625"/>
                      <a:pt x="976" y="625"/>
                    </a:cubicBezTo>
                    <a:cubicBezTo>
                      <a:pt x="982" y="605"/>
                      <a:pt x="995" y="520"/>
                      <a:pt x="995" y="520"/>
                    </a:cubicBezTo>
                    <a:cubicBezTo>
                      <a:pt x="872" y="470"/>
                      <a:pt x="872" y="470"/>
                      <a:pt x="872" y="470"/>
                    </a:cubicBezTo>
                    <a:cubicBezTo>
                      <a:pt x="868" y="402"/>
                      <a:pt x="865" y="399"/>
                      <a:pt x="842" y="346"/>
                    </a:cubicBezTo>
                    <a:lnTo>
                      <a:pt x="926" y="249"/>
                    </a:lnTo>
                    <a:close/>
                    <a:moveTo>
                      <a:pt x="669" y="734"/>
                    </a:moveTo>
                    <a:cubicBezTo>
                      <a:pt x="541" y="828"/>
                      <a:pt x="360" y="800"/>
                      <a:pt x="264" y="669"/>
                    </a:cubicBezTo>
                    <a:cubicBezTo>
                      <a:pt x="171" y="542"/>
                      <a:pt x="198" y="360"/>
                      <a:pt x="326" y="267"/>
                    </a:cubicBezTo>
                    <a:cubicBezTo>
                      <a:pt x="457" y="171"/>
                      <a:pt x="638" y="199"/>
                      <a:pt x="731" y="326"/>
                    </a:cubicBezTo>
                    <a:cubicBezTo>
                      <a:pt x="827" y="457"/>
                      <a:pt x="800" y="638"/>
                      <a:pt x="669" y="7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Freeform 14"/>
            <p:cNvSpPr>
              <a:spLocks/>
            </p:cNvSpPr>
            <p:nvPr/>
          </p:nvSpPr>
          <p:spPr bwMode="auto">
            <a:xfrm>
              <a:off x="8289487" y="2184572"/>
              <a:ext cx="196777" cy="620607"/>
            </a:xfrm>
            <a:custGeom>
              <a:avLst/>
              <a:gdLst>
                <a:gd name="T0" fmla="*/ 44 w 50"/>
                <a:gd name="T1" fmla="*/ 37 h 156"/>
                <a:gd name="T2" fmla="*/ 50 w 50"/>
                <a:gd name="T3" fmla="*/ 22 h 156"/>
                <a:gd name="T4" fmla="*/ 46 w 50"/>
                <a:gd name="T5" fmla="*/ 7 h 156"/>
                <a:gd name="T6" fmla="*/ 40 w 50"/>
                <a:gd name="T7" fmla="*/ 0 h 156"/>
                <a:gd name="T8" fmla="*/ 37 w 50"/>
                <a:gd name="T9" fmla="*/ 0 h 156"/>
                <a:gd name="T10" fmla="*/ 36 w 50"/>
                <a:gd name="T11" fmla="*/ 11 h 156"/>
                <a:gd name="T12" fmla="*/ 36 w 50"/>
                <a:gd name="T13" fmla="*/ 23 h 156"/>
                <a:gd name="T14" fmla="*/ 30 w 50"/>
                <a:gd name="T15" fmla="*/ 24 h 156"/>
                <a:gd name="T16" fmla="*/ 20 w 50"/>
                <a:gd name="T17" fmla="*/ 24 h 156"/>
                <a:gd name="T18" fmla="*/ 14 w 50"/>
                <a:gd name="T19" fmla="*/ 23 h 156"/>
                <a:gd name="T20" fmla="*/ 14 w 50"/>
                <a:gd name="T21" fmla="*/ 11 h 156"/>
                <a:gd name="T22" fmla="*/ 13 w 50"/>
                <a:gd name="T23" fmla="*/ 0 h 156"/>
                <a:gd name="T24" fmla="*/ 10 w 50"/>
                <a:gd name="T25" fmla="*/ 0 h 156"/>
                <a:gd name="T26" fmla="*/ 4 w 50"/>
                <a:gd name="T27" fmla="*/ 7 h 156"/>
                <a:gd name="T28" fmla="*/ 0 w 50"/>
                <a:gd name="T29" fmla="*/ 22 h 156"/>
                <a:gd name="T30" fmla="*/ 6 w 50"/>
                <a:gd name="T31" fmla="*/ 37 h 156"/>
                <a:gd name="T32" fmla="*/ 14 w 50"/>
                <a:gd name="T33" fmla="*/ 47 h 156"/>
                <a:gd name="T34" fmla="*/ 15 w 50"/>
                <a:gd name="T35" fmla="*/ 80 h 156"/>
                <a:gd name="T36" fmla="*/ 14 w 50"/>
                <a:gd name="T37" fmla="*/ 113 h 156"/>
                <a:gd name="T38" fmla="*/ 8 w 50"/>
                <a:gd name="T39" fmla="*/ 123 h 156"/>
                <a:gd name="T40" fmla="*/ 3 w 50"/>
                <a:gd name="T41" fmla="*/ 137 h 156"/>
                <a:gd name="T42" fmla="*/ 7 w 50"/>
                <a:gd name="T43" fmla="*/ 150 h 156"/>
                <a:gd name="T44" fmla="*/ 13 w 50"/>
                <a:gd name="T45" fmla="*/ 156 h 156"/>
                <a:gd name="T46" fmla="*/ 17 w 50"/>
                <a:gd name="T47" fmla="*/ 156 h 156"/>
                <a:gd name="T48" fmla="*/ 17 w 50"/>
                <a:gd name="T49" fmla="*/ 146 h 156"/>
                <a:gd name="T50" fmla="*/ 18 w 50"/>
                <a:gd name="T51" fmla="*/ 136 h 156"/>
                <a:gd name="T52" fmla="*/ 22 w 50"/>
                <a:gd name="T53" fmla="*/ 135 h 156"/>
                <a:gd name="T54" fmla="*/ 28 w 50"/>
                <a:gd name="T55" fmla="*/ 135 h 156"/>
                <a:gd name="T56" fmla="*/ 32 w 50"/>
                <a:gd name="T57" fmla="*/ 136 h 156"/>
                <a:gd name="T58" fmla="*/ 33 w 50"/>
                <a:gd name="T59" fmla="*/ 146 h 156"/>
                <a:gd name="T60" fmla="*/ 33 w 50"/>
                <a:gd name="T61" fmla="*/ 156 h 156"/>
                <a:gd name="T62" fmla="*/ 37 w 50"/>
                <a:gd name="T63" fmla="*/ 156 h 156"/>
                <a:gd name="T64" fmla="*/ 43 w 50"/>
                <a:gd name="T65" fmla="*/ 150 h 156"/>
                <a:gd name="T66" fmla="*/ 47 w 50"/>
                <a:gd name="T67" fmla="*/ 137 h 156"/>
                <a:gd name="T68" fmla="*/ 42 w 50"/>
                <a:gd name="T69" fmla="*/ 123 h 156"/>
                <a:gd name="T70" fmla="*/ 36 w 50"/>
                <a:gd name="T71" fmla="*/ 113 h 156"/>
                <a:gd name="T72" fmla="*/ 35 w 50"/>
                <a:gd name="T73" fmla="*/ 80 h 156"/>
                <a:gd name="T74" fmla="*/ 36 w 50"/>
                <a:gd name="T75" fmla="*/ 47 h 156"/>
                <a:gd name="T76" fmla="*/ 44 w 50"/>
                <a:gd name="T77" fmla="*/ 3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156">
                  <a:moveTo>
                    <a:pt x="44" y="37"/>
                  </a:moveTo>
                  <a:cubicBezTo>
                    <a:pt x="47" y="33"/>
                    <a:pt x="50" y="26"/>
                    <a:pt x="50" y="22"/>
                  </a:cubicBezTo>
                  <a:cubicBezTo>
                    <a:pt x="50" y="18"/>
                    <a:pt x="48" y="11"/>
                    <a:pt x="46" y="7"/>
                  </a:cubicBezTo>
                  <a:cubicBezTo>
                    <a:pt x="43" y="4"/>
                    <a:pt x="41" y="0"/>
                    <a:pt x="40" y="0"/>
                  </a:cubicBezTo>
                  <a:cubicBezTo>
                    <a:pt x="39" y="0"/>
                    <a:pt x="37" y="0"/>
                    <a:pt x="37" y="0"/>
                  </a:cubicBezTo>
                  <a:cubicBezTo>
                    <a:pt x="37" y="0"/>
                    <a:pt x="36" y="5"/>
                    <a:pt x="36" y="11"/>
                  </a:cubicBezTo>
                  <a:cubicBezTo>
                    <a:pt x="36" y="17"/>
                    <a:pt x="36" y="22"/>
                    <a:pt x="36" y="23"/>
                  </a:cubicBezTo>
                  <a:cubicBezTo>
                    <a:pt x="35" y="23"/>
                    <a:pt x="33" y="24"/>
                    <a:pt x="30" y="24"/>
                  </a:cubicBezTo>
                  <a:cubicBezTo>
                    <a:pt x="27" y="25"/>
                    <a:pt x="23" y="25"/>
                    <a:pt x="20" y="24"/>
                  </a:cubicBezTo>
                  <a:cubicBezTo>
                    <a:pt x="17" y="24"/>
                    <a:pt x="15" y="23"/>
                    <a:pt x="14" y="23"/>
                  </a:cubicBezTo>
                  <a:cubicBezTo>
                    <a:pt x="14" y="22"/>
                    <a:pt x="14" y="17"/>
                    <a:pt x="14" y="11"/>
                  </a:cubicBezTo>
                  <a:cubicBezTo>
                    <a:pt x="14" y="5"/>
                    <a:pt x="13" y="0"/>
                    <a:pt x="13" y="0"/>
                  </a:cubicBezTo>
                  <a:cubicBezTo>
                    <a:pt x="13" y="0"/>
                    <a:pt x="12" y="0"/>
                    <a:pt x="10" y="0"/>
                  </a:cubicBezTo>
                  <a:cubicBezTo>
                    <a:pt x="9" y="0"/>
                    <a:pt x="7" y="4"/>
                    <a:pt x="4" y="7"/>
                  </a:cubicBezTo>
                  <a:cubicBezTo>
                    <a:pt x="2" y="11"/>
                    <a:pt x="0" y="18"/>
                    <a:pt x="0" y="22"/>
                  </a:cubicBezTo>
                  <a:cubicBezTo>
                    <a:pt x="0" y="26"/>
                    <a:pt x="3" y="33"/>
                    <a:pt x="6" y="37"/>
                  </a:cubicBezTo>
                  <a:cubicBezTo>
                    <a:pt x="10" y="40"/>
                    <a:pt x="13" y="45"/>
                    <a:pt x="14" y="47"/>
                  </a:cubicBezTo>
                  <a:cubicBezTo>
                    <a:pt x="14" y="48"/>
                    <a:pt x="15" y="63"/>
                    <a:pt x="15" y="80"/>
                  </a:cubicBezTo>
                  <a:cubicBezTo>
                    <a:pt x="15" y="96"/>
                    <a:pt x="14" y="111"/>
                    <a:pt x="14" y="113"/>
                  </a:cubicBezTo>
                  <a:cubicBezTo>
                    <a:pt x="13" y="115"/>
                    <a:pt x="10" y="119"/>
                    <a:pt x="8" y="123"/>
                  </a:cubicBezTo>
                  <a:cubicBezTo>
                    <a:pt x="5" y="127"/>
                    <a:pt x="3" y="133"/>
                    <a:pt x="3" y="137"/>
                  </a:cubicBezTo>
                  <a:cubicBezTo>
                    <a:pt x="3" y="141"/>
                    <a:pt x="5" y="147"/>
                    <a:pt x="7" y="150"/>
                  </a:cubicBezTo>
                  <a:cubicBezTo>
                    <a:pt x="9" y="153"/>
                    <a:pt x="12" y="156"/>
                    <a:pt x="13" y="156"/>
                  </a:cubicBezTo>
                  <a:cubicBezTo>
                    <a:pt x="15" y="156"/>
                    <a:pt x="16" y="156"/>
                    <a:pt x="17" y="156"/>
                  </a:cubicBezTo>
                  <a:cubicBezTo>
                    <a:pt x="17" y="156"/>
                    <a:pt x="17" y="152"/>
                    <a:pt x="17" y="146"/>
                  </a:cubicBezTo>
                  <a:cubicBezTo>
                    <a:pt x="17" y="141"/>
                    <a:pt x="17" y="137"/>
                    <a:pt x="18" y="136"/>
                  </a:cubicBezTo>
                  <a:cubicBezTo>
                    <a:pt x="18" y="136"/>
                    <a:pt x="20" y="135"/>
                    <a:pt x="22" y="135"/>
                  </a:cubicBezTo>
                  <a:cubicBezTo>
                    <a:pt x="24" y="135"/>
                    <a:pt x="27" y="135"/>
                    <a:pt x="28" y="135"/>
                  </a:cubicBezTo>
                  <a:cubicBezTo>
                    <a:pt x="30" y="135"/>
                    <a:pt x="32" y="136"/>
                    <a:pt x="32" y="136"/>
                  </a:cubicBezTo>
                  <a:cubicBezTo>
                    <a:pt x="33" y="137"/>
                    <a:pt x="33" y="141"/>
                    <a:pt x="33" y="146"/>
                  </a:cubicBezTo>
                  <a:cubicBezTo>
                    <a:pt x="33" y="152"/>
                    <a:pt x="33" y="156"/>
                    <a:pt x="33" y="156"/>
                  </a:cubicBezTo>
                  <a:cubicBezTo>
                    <a:pt x="34" y="156"/>
                    <a:pt x="35" y="156"/>
                    <a:pt x="37" y="156"/>
                  </a:cubicBezTo>
                  <a:cubicBezTo>
                    <a:pt x="38" y="156"/>
                    <a:pt x="41" y="153"/>
                    <a:pt x="43" y="150"/>
                  </a:cubicBezTo>
                  <a:cubicBezTo>
                    <a:pt x="45" y="147"/>
                    <a:pt x="47" y="141"/>
                    <a:pt x="47" y="137"/>
                  </a:cubicBezTo>
                  <a:cubicBezTo>
                    <a:pt x="47" y="133"/>
                    <a:pt x="45" y="127"/>
                    <a:pt x="42" y="123"/>
                  </a:cubicBezTo>
                  <a:cubicBezTo>
                    <a:pt x="40" y="119"/>
                    <a:pt x="37" y="115"/>
                    <a:pt x="36" y="113"/>
                  </a:cubicBezTo>
                  <a:cubicBezTo>
                    <a:pt x="36" y="111"/>
                    <a:pt x="35" y="96"/>
                    <a:pt x="35" y="80"/>
                  </a:cubicBezTo>
                  <a:cubicBezTo>
                    <a:pt x="35" y="63"/>
                    <a:pt x="36" y="48"/>
                    <a:pt x="36" y="47"/>
                  </a:cubicBezTo>
                  <a:cubicBezTo>
                    <a:pt x="37" y="45"/>
                    <a:pt x="40" y="40"/>
                    <a:pt x="44" y="3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9"/>
            <p:cNvSpPr>
              <a:spLocks noEditPoints="1"/>
            </p:cNvSpPr>
            <p:nvPr/>
          </p:nvSpPr>
          <p:spPr bwMode="auto">
            <a:xfrm rot="18867644">
              <a:off x="2670246" y="5264070"/>
              <a:ext cx="417468" cy="444018"/>
            </a:xfrm>
            <a:custGeom>
              <a:avLst/>
              <a:gdLst>
                <a:gd name="T0" fmla="*/ 234 w 1042"/>
                <a:gd name="T1" fmla="*/ 576 h 1110"/>
                <a:gd name="T2" fmla="*/ 436 w 1042"/>
                <a:gd name="T3" fmla="*/ 531 h 1110"/>
                <a:gd name="T4" fmla="*/ 280 w 1042"/>
                <a:gd name="T5" fmla="*/ 667 h 1110"/>
                <a:gd name="T6" fmla="*/ 257 w 1042"/>
                <a:gd name="T7" fmla="*/ 697 h 1110"/>
                <a:gd name="T8" fmla="*/ 151 w 1042"/>
                <a:gd name="T9" fmla="*/ 806 h 1110"/>
                <a:gd name="T10" fmla="*/ 231 w 1042"/>
                <a:gd name="T11" fmla="*/ 990 h 1110"/>
                <a:gd name="T12" fmla="*/ 307 w 1042"/>
                <a:gd name="T13" fmla="*/ 957 h 1110"/>
                <a:gd name="T14" fmla="*/ 454 w 1042"/>
                <a:gd name="T15" fmla="*/ 805 h 1110"/>
                <a:gd name="T16" fmla="*/ 482 w 1042"/>
                <a:gd name="T17" fmla="*/ 751 h 1110"/>
                <a:gd name="T18" fmla="*/ 575 w 1042"/>
                <a:gd name="T19" fmla="*/ 670 h 1110"/>
                <a:gd name="T20" fmla="*/ 584 w 1042"/>
                <a:gd name="T21" fmla="*/ 726 h 1110"/>
                <a:gd name="T22" fmla="*/ 525 w 1042"/>
                <a:gd name="T23" fmla="*/ 876 h 1110"/>
                <a:gd name="T24" fmla="*/ 379 w 1042"/>
                <a:gd name="T25" fmla="*/ 1027 h 1110"/>
                <a:gd name="T26" fmla="*/ 88 w 1042"/>
                <a:gd name="T27" fmla="*/ 1035 h 1110"/>
                <a:gd name="T28" fmla="*/ 83 w 1042"/>
                <a:gd name="T29" fmla="*/ 1031 h 1110"/>
                <a:gd name="T30" fmla="*/ 79 w 1042"/>
                <a:gd name="T31" fmla="*/ 737 h 1110"/>
                <a:gd name="T32" fmla="*/ 213 w 1042"/>
                <a:gd name="T33" fmla="*/ 598 h 1110"/>
                <a:gd name="T34" fmla="*/ 234 w 1042"/>
                <a:gd name="T35" fmla="*/ 576 h 1110"/>
                <a:gd name="T36" fmla="*/ 381 w 1042"/>
                <a:gd name="T37" fmla="*/ 775 h 1110"/>
                <a:gd name="T38" fmla="*/ 311 w 1042"/>
                <a:gd name="T39" fmla="*/ 770 h 1110"/>
                <a:gd name="T40" fmla="*/ 315 w 1042"/>
                <a:gd name="T41" fmla="*/ 700 h 1110"/>
                <a:gd name="T42" fmla="*/ 681 w 1042"/>
                <a:gd name="T43" fmla="*/ 381 h 1110"/>
                <a:gd name="T44" fmla="*/ 751 w 1042"/>
                <a:gd name="T45" fmla="*/ 386 h 1110"/>
                <a:gd name="T46" fmla="*/ 747 w 1042"/>
                <a:gd name="T47" fmla="*/ 457 h 1110"/>
                <a:gd name="T48" fmla="*/ 381 w 1042"/>
                <a:gd name="T49" fmla="*/ 775 h 1110"/>
                <a:gd name="T50" fmla="*/ 692 w 1042"/>
                <a:gd name="T51" fmla="*/ 121 h 1110"/>
                <a:gd name="T52" fmla="*/ 1041 w 1042"/>
                <a:gd name="T53" fmla="*/ 271 h 1110"/>
                <a:gd name="T54" fmla="*/ 982 w 1042"/>
                <a:gd name="T55" fmla="*/ 420 h 1110"/>
                <a:gd name="T56" fmla="*/ 837 w 1042"/>
                <a:gd name="T57" fmla="*/ 571 h 1110"/>
                <a:gd name="T58" fmla="*/ 626 w 1042"/>
                <a:gd name="T59" fmla="*/ 626 h 1110"/>
                <a:gd name="T60" fmla="*/ 782 w 1042"/>
                <a:gd name="T61" fmla="*/ 489 h 1110"/>
                <a:gd name="T62" fmla="*/ 806 w 1042"/>
                <a:gd name="T63" fmla="*/ 458 h 1110"/>
                <a:gd name="T64" fmla="*/ 911 w 1042"/>
                <a:gd name="T65" fmla="*/ 349 h 1110"/>
                <a:gd name="T66" fmla="*/ 912 w 1042"/>
                <a:gd name="T67" fmla="*/ 201 h 1110"/>
                <a:gd name="T68" fmla="*/ 904 w 1042"/>
                <a:gd name="T69" fmla="*/ 192 h 1110"/>
                <a:gd name="T70" fmla="*/ 754 w 1042"/>
                <a:gd name="T71" fmla="*/ 200 h 1110"/>
                <a:gd name="T72" fmla="*/ 608 w 1042"/>
                <a:gd name="T73" fmla="*/ 351 h 1110"/>
                <a:gd name="T74" fmla="*/ 580 w 1042"/>
                <a:gd name="T75" fmla="*/ 406 h 1110"/>
                <a:gd name="T76" fmla="*/ 487 w 1042"/>
                <a:gd name="T77" fmla="*/ 487 h 1110"/>
                <a:gd name="T78" fmla="*/ 536 w 1042"/>
                <a:gd name="T79" fmla="*/ 281 h 1110"/>
                <a:gd name="T80" fmla="*/ 670 w 1042"/>
                <a:gd name="T81" fmla="*/ 143 h 1110"/>
                <a:gd name="T82" fmla="*/ 692 w 1042"/>
                <a:gd name="T83" fmla="*/ 121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42" h="1110">
                  <a:moveTo>
                    <a:pt x="234" y="576"/>
                  </a:moveTo>
                  <a:cubicBezTo>
                    <a:pt x="294" y="522"/>
                    <a:pt x="370" y="511"/>
                    <a:pt x="436" y="531"/>
                  </a:cubicBezTo>
                  <a:cubicBezTo>
                    <a:pt x="280" y="667"/>
                    <a:pt x="280" y="667"/>
                    <a:pt x="280" y="667"/>
                  </a:cubicBezTo>
                  <a:cubicBezTo>
                    <a:pt x="270" y="676"/>
                    <a:pt x="262" y="686"/>
                    <a:pt x="257" y="697"/>
                  </a:cubicBezTo>
                  <a:cubicBezTo>
                    <a:pt x="151" y="806"/>
                    <a:pt x="151" y="806"/>
                    <a:pt x="151" y="806"/>
                  </a:cubicBezTo>
                  <a:cubicBezTo>
                    <a:pt x="85" y="875"/>
                    <a:pt x="134" y="992"/>
                    <a:pt x="231" y="990"/>
                  </a:cubicBezTo>
                  <a:cubicBezTo>
                    <a:pt x="259" y="989"/>
                    <a:pt x="286" y="978"/>
                    <a:pt x="307" y="957"/>
                  </a:cubicBezTo>
                  <a:cubicBezTo>
                    <a:pt x="454" y="805"/>
                    <a:pt x="454" y="805"/>
                    <a:pt x="454" y="805"/>
                  </a:cubicBezTo>
                  <a:cubicBezTo>
                    <a:pt x="469" y="789"/>
                    <a:pt x="478" y="771"/>
                    <a:pt x="482" y="751"/>
                  </a:cubicBezTo>
                  <a:cubicBezTo>
                    <a:pt x="575" y="670"/>
                    <a:pt x="575" y="670"/>
                    <a:pt x="575" y="670"/>
                  </a:cubicBezTo>
                  <a:cubicBezTo>
                    <a:pt x="581" y="687"/>
                    <a:pt x="584" y="706"/>
                    <a:pt x="584" y="726"/>
                  </a:cubicBezTo>
                  <a:cubicBezTo>
                    <a:pt x="585" y="780"/>
                    <a:pt x="565" y="834"/>
                    <a:pt x="525" y="876"/>
                  </a:cubicBezTo>
                  <a:cubicBezTo>
                    <a:pt x="379" y="1027"/>
                    <a:pt x="379" y="1027"/>
                    <a:pt x="379" y="1027"/>
                  </a:cubicBezTo>
                  <a:cubicBezTo>
                    <a:pt x="300" y="1109"/>
                    <a:pt x="167" y="1110"/>
                    <a:pt x="88" y="1035"/>
                  </a:cubicBezTo>
                  <a:cubicBezTo>
                    <a:pt x="86" y="1033"/>
                    <a:pt x="85" y="1032"/>
                    <a:pt x="83" y="1031"/>
                  </a:cubicBezTo>
                  <a:cubicBezTo>
                    <a:pt x="2" y="951"/>
                    <a:pt x="0" y="819"/>
                    <a:pt x="79" y="737"/>
                  </a:cubicBezTo>
                  <a:cubicBezTo>
                    <a:pt x="213" y="598"/>
                    <a:pt x="213" y="598"/>
                    <a:pt x="213" y="598"/>
                  </a:cubicBezTo>
                  <a:cubicBezTo>
                    <a:pt x="220" y="591"/>
                    <a:pt x="227" y="583"/>
                    <a:pt x="234" y="576"/>
                  </a:cubicBezTo>
                  <a:close/>
                  <a:moveTo>
                    <a:pt x="381" y="775"/>
                  </a:moveTo>
                  <a:cubicBezTo>
                    <a:pt x="361" y="793"/>
                    <a:pt x="329" y="791"/>
                    <a:pt x="311" y="770"/>
                  </a:cubicBezTo>
                  <a:cubicBezTo>
                    <a:pt x="293" y="750"/>
                    <a:pt x="295" y="718"/>
                    <a:pt x="315" y="700"/>
                  </a:cubicBezTo>
                  <a:cubicBezTo>
                    <a:pt x="681" y="381"/>
                    <a:pt x="681" y="381"/>
                    <a:pt x="681" y="381"/>
                  </a:cubicBezTo>
                  <a:cubicBezTo>
                    <a:pt x="702" y="363"/>
                    <a:pt x="733" y="365"/>
                    <a:pt x="751" y="386"/>
                  </a:cubicBezTo>
                  <a:cubicBezTo>
                    <a:pt x="770" y="407"/>
                    <a:pt x="768" y="438"/>
                    <a:pt x="747" y="457"/>
                  </a:cubicBezTo>
                  <a:cubicBezTo>
                    <a:pt x="381" y="775"/>
                    <a:pt x="381" y="775"/>
                    <a:pt x="381" y="775"/>
                  </a:cubicBezTo>
                  <a:close/>
                  <a:moveTo>
                    <a:pt x="692" y="121"/>
                  </a:moveTo>
                  <a:cubicBezTo>
                    <a:pt x="825" y="0"/>
                    <a:pt x="1038" y="91"/>
                    <a:pt x="1041" y="271"/>
                  </a:cubicBezTo>
                  <a:cubicBezTo>
                    <a:pt x="1042" y="325"/>
                    <a:pt x="1023" y="379"/>
                    <a:pt x="982" y="420"/>
                  </a:cubicBezTo>
                  <a:cubicBezTo>
                    <a:pt x="837" y="571"/>
                    <a:pt x="837" y="571"/>
                    <a:pt x="837" y="571"/>
                  </a:cubicBezTo>
                  <a:cubicBezTo>
                    <a:pt x="780" y="629"/>
                    <a:pt x="697" y="647"/>
                    <a:pt x="626" y="626"/>
                  </a:cubicBezTo>
                  <a:cubicBezTo>
                    <a:pt x="782" y="489"/>
                    <a:pt x="782" y="489"/>
                    <a:pt x="782" y="489"/>
                  </a:cubicBezTo>
                  <a:cubicBezTo>
                    <a:pt x="793" y="480"/>
                    <a:pt x="800" y="470"/>
                    <a:pt x="806" y="458"/>
                  </a:cubicBezTo>
                  <a:cubicBezTo>
                    <a:pt x="911" y="349"/>
                    <a:pt x="911" y="349"/>
                    <a:pt x="911" y="349"/>
                  </a:cubicBezTo>
                  <a:cubicBezTo>
                    <a:pt x="950" y="308"/>
                    <a:pt x="951" y="245"/>
                    <a:pt x="912" y="201"/>
                  </a:cubicBezTo>
                  <a:cubicBezTo>
                    <a:pt x="909" y="198"/>
                    <a:pt x="907" y="195"/>
                    <a:pt x="904" y="192"/>
                  </a:cubicBezTo>
                  <a:cubicBezTo>
                    <a:pt x="861" y="155"/>
                    <a:pt x="797" y="157"/>
                    <a:pt x="754" y="200"/>
                  </a:cubicBezTo>
                  <a:cubicBezTo>
                    <a:pt x="608" y="351"/>
                    <a:pt x="608" y="351"/>
                    <a:pt x="608" y="351"/>
                  </a:cubicBezTo>
                  <a:cubicBezTo>
                    <a:pt x="593" y="367"/>
                    <a:pt x="584" y="386"/>
                    <a:pt x="580" y="406"/>
                  </a:cubicBezTo>
                  <a:cubicBezTo>
                    <a:pt x="487" y="487"/>
                    <a:pt x="487" y="487"/>
                    <a:pt x="487" y="487"/>
                  </a:cubicBezTo>
                  <a:cubicBezTo>
                    <a:pt x="466" y="417"/>
                    <a:pt x="482" y="337"/>
                    <a:pt x="536" y="281"/>
                  </a:cubicBezTo>
                  <a:cubicBezTo>
                    <a:pt x="670" y="143"/>
                    <a:pt x="670" y="143"/>
                    <a:pt x="670" y="143"/>
                  </a:cubicBezTo>
                  <a:cubicBezTo>
                    <a:pt x="677" y="135"/>
                    <a:pt x="684" y="128"/>
                    <a:pt x="692" y="1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noEditPoints="1"/>
            </p:cNvSpPr>
            <p:nvPr/>
          </p:nvSpPr>
          <p:spPr bwMode="auto">
            <a:xfrm>
              <a:off x="8188011" y="4173042"/>
              <a:ext cx="399728" cy="488982"/>
            </a:xfrm>
            <a:custGeom>
              <a:avLst/>
              <a:gdLst>
                <a:gd name="T0" fmla="*/ 0 w 309"/>
                <a:gd name="T1" fmla="*/ 248 h 378"/>
                <a:gd name="T2" fmla="*/ 19 w 309"/>
                <a:gd name="T3" fmla="*/ 193 h 378"/>
                <a:gd name="T4" fmla="*/ 309 w 309"/>
                <a:gd name="T5" fmla="*/ 211 h 378"/>
                <a:gd name="T6" fmla="*/ 290 w 309"/>
                <a:gd name="T7" fmla="*/ 266 h 378"/>
                <a:gd name="T8" fmla="*/ 19 w 309"/>
                <a:gd name="T9" fmla="*/ 174 h 378"/>
                <a:gd name="T10" fmla="*/ 0 w 309"/>
                <a:gd name="T11" fmla="*/ 119 h 378"/>
                <a:gd name="T12" fmla="*/ 290 w 309"/>
                <a:gd name="T13" fmla="*/ 100 h 378"/>
                <a:gd name="T14" fmla="*/ 309 w 309"/>
                <a:gd name="T15" fmla="*/ 155 h 378"/>
                <a:gd name="T16" fmla="*/ 19 w 309"/>
                <a:gd name="T17" fmla="*/ 174 h 378"/>
                <a:gd name="T18" fmla="*/ 19 w 309"/>
                <a:gd name="T19" fmla="*/ 81 h 378"/>
                <a:gd name="T20" fmla="*/ 0 w 309"/>
                <a:gd name="T21" fmla="*/ 26 h 378"/>
                <a:gd name="T22" fmla="*/ 290 w 309"/>
                <a:gd name="T23" fmla="*/ 7 h 378"/>
                <a:gd name="T24" fmla="*/ 309 w 309"/>
                <a:gd name="T25" fmla="*/ 62 h 378"/>
                <a:gd name="T26" fmla="*/ 19 w 309"/>
                <a:gd name="T27" fmla="*/ 81 h 378"/>
                <a:gd name="T28" fmla="*/ 198 w 309"/>
                <a:gd name="T29" fmla="*/ 47 h 378"/>
                <a:gd name="T30" fmla="*/ 201 w 309"/>
                <a:gd name="T31" fmla="*/ 39 h 378"/>
                <a:gd name="T32" fmla="*/ 247 w 309"/>
                <a:gd name="T33" fmla="*/ 41 h 378"/>
                <a:gd name="T34" fmla="*/ 244 w 309"/>
                <a:gd name="T35" fmla="*/ 50 h 378"/>
                <a:gd name="T36" fmla="*/ 273 w 309"/>
                <a:gd name="T37" fmla="*/ 36 h 378"/>
                <a:gd name="T38" fmla="*/ 273 w 309"/>
                <a:gd name="T39" fmla="*/ 53 h 378"/>
                <a:gd name="T40" fmla="*/ 273 w 309"/>
                <a:gd name="T41" fmla="*/ 36 h 378"/>
                <a:gd name="T42" fmla="*/ 201 w 309"/>
                <a:gd name="T43" fmla="*/ 143 h 378"/>
                <a:gd name="T44" fmla="*/ 198 w 309"/>
                <a:gd name="T45" fmla="*/ 134 h 378"/>
                <a:gd name="T46" fmla="*/ 244 w 309"/>
                <a:gd name="T47" fmla="*/ 131 h 378"/>
                <a:gd name="T48" fmla="*/ 247 w 309"/>
                <a:gd name="T49" fmla="*/ 140 h 378"/>
                <a:gd name="T50" fmla="*/ 201 w 309"/>
                <a:gd name="T51" fmla="*/ 143 h 378"/>
                <a:gd name="T52" fmla="*/ 281 w 309"/>
                <a:gd name="T53" fmla="*/ 137 h 378"/>
                <a:gd name="T54" fmla="*/ 264 w 309"/>
                <a:gd name="T55" fmla="*/ 137 h 378"/>
                <a:gd name="T56" fmla="*/ 273 w 309"/>
                <a:gd name="T57" fmla="*/ 128 h 378"/>
                <a:gd name="T58" fmla="*/ 198 w 309"/>
                <a:gd name="T59" fmla="*/ 232 h 378"/>
                <a:gd name="T60" fmla="*/ 201 w 309"/>
                <a:gd name="T61" fmla="*/ 224 h 378"/>
                <a:gd name="T62" fmla="*/ 247 w 309"/>
                <a:gd name="T63" fmla="*/ 227 h 378"/>
                <a:gd name="T64" fmla="*/ 244 w 309"/>
                <a:gd name="T65" fmla="*/ 235 h 378"/>
                <a:gd name="T66" fmla="*/ 273 w 309"/>
                <a:gd name="T67" fmla="*/ 221 h 378"/>
                <a:gd name="T68" fmla="*/ 273 w 309"/>
                <a:gd name="T69" fmla="*/ 238 h 378"/>
                <a:gd name="T70" fmla="*/ 273 w 309"/>
                <a:gd name="T71" fmla="*/ 221 h 378"/>
                <a:gd name="T72" fmla="*/ 309 w 309"/>
                <a:gd name="T73" fmla="*/ 341 h 378"/>
                <a:gd name="T74" fmla="*/ 198 w 309"/>
                <a:gd name="T75" fmla="*/ 338 h 378"/>
                <a:gd name="T76" fmla="*/ 167 w 309"/>
                <a:gd name="T77" fmla="*/ 329 h 378"/>
                <a:gd name="T78" fmla="*/ 142 w 309"/>
                <a:gd name="T79" fmla="*/ 285 h 378"/>
                <a:gd name="T80" fmla="*/ 120 w 309"/>
                <a:gd name="T81" fmla="*/ 329 h 378"/>
                <a:gd name="T82" fmla="*/ 111 w 309"/>
                <a:gd name="T83" fmla="*/ 341 h 378"/>
                <a:gd name="T84" fmla="*/ 0 w 309"/>
                <a:gd name="T85" fmla="*/ 365 h 378"/>
                <a:gd name="T86" fmla="*/ 111 w 309"/>
                <a:gd name="T87" fmla="*/ 369 h 378"/>
                <a:gd name="T88" fmla="*/ 189 w 309"/>
                <a:gd name="T89" fmla="*/ 378 h 378"/>
                <a:gd name="T90" fmla="*/ 198 w 309"/>
                <a:gd name="T91" fmla="*/ 365 h 378"/>
                <a:gd name="T92" fmla="*/ 309 w 309"/>
                <a:gd name="T93" fmla="*/ 34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9" h="378">
                  <a:moveTo>
                    <a:pt x="19" y="266"/>
                  </a:moveTo>
                  <a:cubicBezTo>
                    <a:pt x="9" y="266"/>
                    <a:pt x="0" y="258"/>
                    <a:pt x="0" y="248"/>
                  </a:cubicBezTo>
                  <a:cubicBezTo>
                    <a:pt x="0" y="185"/>
                    <a:pt x="0" y="274"/>
                    <a:pt x="0" y="211"/>
                  </a:cubicBezTo>
                  <a:cubicBezTo>
                    <a:pt x="0" y="201"/>
                    <a:pt x="9" y="193"/>
                    <a:pt x="19" y="193"/>
                  </a:cubicBezTo>
                  <a:cubicBezTo>
                    <a:pt x="290" y="193"/>
                    <a:pt x="290" y="193"/>
                    <a:pt x="290" y="193"/>
                  </a:cubicBezTo>
                  <a:cubicBezTo>
                    <a:pt x="300" y="193"/>
                    <a:pt x="309" y="201"/>
                    <a:pt x="309" y="211"/>
                  </a:cubicBezTo>
                  <a:cubicBezTo>
                    <a:pt x="309" y="274"/>
                    <a:pt x="309" y="185"/>
                    <a:pt x="309" y="248"/>
                  </a:cubicBezTo>
                  <a:cubicBezTo>
                    <a:pt x="309" y="258"/>
                    <a:pt x="300" y="266"/>
                    <a:pt x="290" y="266"/>
                  </a:cubicBezTo>
                  <a:cubicBezTo>
                    <a:pt x="19" y="266"/>
                    <a:pt x="19" y="266"/>
                    <a:pt x="19" y="266"/>
                  </a:cubicBezTo>
                  <a:close/>
                  <a:moveTo>
                    <a:pt x="19" y="174"/>
                  </a:moveTo>
                  <a:cubicBezTo>
                    <a:pt x="9" y="174"/>
                    <a:pt x="0" y="165"/>
                    <a:pt x="0" y="155"/>
                  </a:cubicBezTo>
                  <a:cubicBezTo>
                    <a:pt x="0" y="93"/>
                    <a:pt x="0" y="181"/>
                    <a:pt x="0" y="119"/>
                  </a:cubicBezTo>
                  <a:cubicBezTo>
                    <a:pt x="0" y="109"/>
                    <a:pt x="9" y="100"/>
                    <a:pt x="19" y="100"/>
                  </a:cubicBezTo>
                  <a:cubicBezTo>
                    <a:pt x="114" y="100"/>
                    <a:pt x="195" y="100"/>
                    <a:pt x="290" y="100"/>
                  </a:cubicBezTo>
                  <a:cubicBezTo>
                    <a:pt x="300" y="100"/>
                    <a:pt x="309" y="109"/>
                    <a:pt x="309" y="119"/>
                  </a:cubicBezTo>
                  <a:cubicBezTo>
                    <a:pt x="309" y="181"/>
                    <a:pt x="309" y="93"/>
                    <a:pt x="309" y="155"/>
                  </a:cubicBezTo>
                  <a:cubicBezTo>
                    <a:pt x="309" y="165"/>
                    <a:pt x="300" y="174"/>
                    <a:pt x="290" y="174"/>
                  </a:cubicBezTo>
                  <a:cubicBezTo>
                    <a:pt x="195" y="174"/>
                    <a:pt x="114" y="174"/>
                    <a:pt x="19" y="174"/>
                  </a:cubicBezTo>
                  <a:cubicBezTo>
                    <a:pt x="19" y="174"/>
                    <a:pt x="19" y="174"/>
                    <a:pt x="19" y="174"/>
                  </a:cubicBezTo>
                  <a:close/>
                  <a:moveTo>
                    <a:pt x="19" y="81"/>
                  </a:moveTo>
                  <a:cubicBezTo>
                    <a:pt x="9" y="81"/>
                    <a:pt x="0" y="73"/>
                    <a:pt x="0" y="62"/>
                  </a:cubicBezTo>
                  <a:cubicBezTo>
                    <a:pt x="0" y="0"/>
                    <a:pt x="0" y="88"/>
                    <a:pt x="0" y="26"/>
                  </a:cubicBezTo>
                  <a:cubicBezTo>
                    <a:pt x="0" y="16"/>
                    <a:pt x="9" y="7"/>
                    <a:pt x="19" y="7"/>
                  </a:cubicBezTo>
                  <a:cubicBezTo>
                    <a:pt x="290" y="7"/>
                    <a:pt x="290" y="7"/>
                    <a:pt x="290" y="7"/>
                  </a:cubicBezTo>
                  <a:cubicBezTo>
                    <a:pt x="300" y="7"/>
                    <a:pt x="309" y="16"/>
                    <a:pt x="309" y="26"/>
                  </a:cubicBezTo>
                  <a:cubicBezTo>
                    <a:pt x="309" y="88"/>
                    <a:pt x="309" y="0"/>
                    <a:pt x="309" y="62"/>
                  </a:cubicBezTo>
                  <a:cubicBezTo>
                    <a:pt x="309" y="73"/>
                    <a:pt x="300" y="81"/>
                    <a:pt x="290" y="81"/>
                  </a:cubicBezTo>
                  <a:cubicBezTo>
                    <a:pt x="19" y="81"/>
                    <a:pt x="19" y="81"/>
                    <a:pt x="19" y="81"/>
                  </a:cubicBezTo>
                  <a:close/>
                  <a:moveTo>
                    <a:pt x="201" y="50"/>
                  </a:moveTo>
                  <a:cubicBezTo>
                    <a:pt x="199" y="50"/>
                    <a:pt x="198" y="49"/>
                    <a:pt x="198" y="47"/>
                  </a:cubicBezTo>
                  <a:cubicBezTo>
                    <a:pt x="198" y="37"/>
                    <a:pt x="198" y="51"/>
                    <a:pt x="198" y="41"/>
                  </a:cubicBezTo>
                  <a:cubicBezTo>
                    <a:pt x="198" y="40"/>
                    <a:pt x="199" y="39"/>
                    <a:pt x="201" y="39"/>
                  </a:cubicBezTo>
                  <a:cubicBezTo>
                    <a:pt x="244" y="39"/>
                    <a:pt x="244" y="39"/>
                    <a:pt x="244" y="39"/>
                  </a:cubicBezTo>
                  <a:cubicBezTo>
                    <a:pt x="245" y="39"/>
                    <a:pt x="247" y="40"/>
                    <a:pt x="247" y="41"/>
                  </a:cubicBezTo>
                  <a:cubicBezTo>
                    <a:pt x="247" y="51"/>
                    <a:pt x="247" y="37"/>
                    <a:pt x="247" y="47"/>
                  </a:cubicBezTo>
                  <a:cubicBezTo>
                    <a:pt x="247" y="49"/>
                    <a:pt x="245" y="50"/>
                    <a:pt x="244" y="50"/>
                  </a:cubicBezTo>
                  <a:cubicBezTo>
                    <a:pt x="201" y="50"/>
                    <a:pt x="201" y="50"/>
                    <a:pt x="201" y="50"/>
                  </a:cubicBezTo>
                  <a:close/>
                  <a:moveTo>
                    <a:pt x="273" y="36"/>
                  </a:moveTo>
                  <a:cubicBezTo>
                    <a:pt x="277" y="36"/>
                    <a:pt x="281" y="40"/>
                    <a:pt x="281" y="44"/>
                  </a:cubicBezTo>
                  <a:cubicBezTo>
                    <a:pt x="281" y="49"/>
                    <a:pt x="277" y="53"/>
                    <a:pt x="273" y="53"/>
                  </a:cubicBezTo>
                  <a:cubicBezTo>
                    <a:pt x="268" y="53"/>
                    <a:pt x="264" y="49"/>
                    <a:pt x="264" y="44"/>
                  </a:cubicBezTo>
                  <a:cubicBezTo>
                    <a:pt x="264" y="40"/>
                    <a:pt x="268" y="36"/>
                    <a:pt x="273" y="36"/>
                  </a:cubicBezTo>
                  <a:cubicBezTo>
                    <a:pt x="273" y="36"/>
                    <a:pt x="273" y="36"/>
                    <a:pt x="273" y="36"/>
                  </a:cubicBezTo>
                  <a:close/>
                  <a:moveTo>
                    <a:pt x="201" y="143"/>
                  </a:moveTo>
                  <a:cubicBezTo>
                    <a:pt x="199" y="143"/>
                    <a:pt x="198" y="141"/>
                    <a:pt x="198" y="140"/>
                  </a:cubicBezTo>
                  <a:cubicBezTo>
                    <a:pt x="198" y="130"/>
                    <a:pt x="198" y="144"/>
                    <a:pt x="198" y="134"/>
                  </a:cubicBezTo>
                  <a:cubicBezTo>
                    <a:pt x="198" y="132"/>
                    <a:pt x="199" y="131"/>
                    <a:pt x="201" y="131"/>
                  </a:cubicBezTo>
                  <a:cubicBezTo>
                    <a:pt x="244" y="131"/>
                    <a:pt x="244" y="131"/>
                    <a:pt x="244" y="131"/>
                  </a:cubicBezTo>
                  <a:cubicBezTo>
                    <a:pt x="245" y="131"/>
                    <a:pt x="247" y="132"/>
                    <a:pt x="247" y="134"/>
                  </a:cubicBezTo>
                  <a:cubicBezTo>
                    <a:pt x="247" y="144"/>
                    <a:pt x="247" y="130"/>
                    <a:pt x="247" y="140"/>
                  </a:cubicBezTo>
                  <a:cubicBezTo>
                    <a:pt x="247" y="141"/>
                    <a:pt x="245" y="143"/>
                    <a:pt x="244" y="143"/>
                  </a:cubicBezTo>
                  <a:cubicBezTo>
                    <a:pt x="201" y="143"/>
                    <a:pt x="201" y="143"/>
                    <a:pt x="201" y="143"/>
                  </a:cubicBezTo>
                  <a:close/>
                  <a:moveTo>
                    <a:pt x="273" y="128"/>
                  </a:moveTo>
                  <a:cubicBezTo>
                    <a:pt x="277" y="128"/>
                    <a:pt x="281" y="132"/>
                    <a:pt x="281" y="137"/>
                  </a:cubicBezTo>
                  <a:cubicBezTo>
                    <a:pt x="281" y="141"/>
                    <a:pt x="277" y="145"/>
                    <a:pt x="273" y="145"/>
                  </a:cubicBezTo>
                  <a:cubicBezTo>
                    <a:pt x="268" y="145"/>
                    <a:pt x="264" y="141"/>
                    <a:pt x="264" y="137"/>
                  </a:cubicBezTo>
                  <a:cubicBezTo>
                    <a:pt x="264" y="132"/>
                    <a:pt x="268" y="128"/>
                    <a:pt x="273" y="128"/>
                  </a:cubicBezTo>
                  <a:cubicBezTo>
                    <a:pt x="273" y="128"/>
                    <a:pt x="273" y="128"/>
                    <a:pt x="273" y="128"/>
                  </a:cubicBezTo>
                  <a:close/>
                  <a:moveTo>
                    <a:pt x="201" y="235"/>
                  </a:moveTo>
                  <a:cubicBezTo>
                    <a:pt x="199" y="235"/>
                    <a:pt x="198" y="234"/>
                    <a:pt x="198" y="232"/>
                  </a:cubicBezTo>
                  <a:cubicBezTo>
                    <a:pt x="198" y="223"/>
                    <a:pt x="198" y="236"/>
                    <a:pt x="198" y="227"/>
                  </a:cubicBezTo>
                  <a:cubicBezTo>
                    <a:pt x="198" y="225"/>
                    <a:pt x="199" y="224"/>
                    <a:pt x="201" y="224"/>
                  </a:cubicBezTo>
                  <a:cubicBezTo>
                    <a:pt x="244" y="224"/>
                    <a:pt x="244" y="224"/>
                    <a:pt x="244" y="224"/>
                  </a:cubicBezTo>
                  <a:cubicBezTo>
                    <a:pt x="245" y="224"/>
                    <a:pt x="247" y="225"/>
                    <a:pt x="247" y="227"/>
                  </a:cubicBezTo>
                  <a:cubicBezTo>
                    <a:pt x="247" y="236"/>
                    <a:pt x="247" y="223"/>
                    <a:pt x="247" y="232"/>
                  </a:cubicBezTo>
                  <a:cubicBezTo>
                    <a:pt x="247" y="234"/>
                    <a:pt x="245" y="235"/>
                    <a:pt x="244" y="235"/>
                  </a:cubicBezTo>
                  <a:cubicBezTo>
                    <a:pt x="201" y="235"/>
                    <a:pt x="201" y="235"/>
                    <a:pt x="201" y="235"/>
                  </a:cubicBezTo>
                  <a:close/>
                  <a:moveTo>
                    <a:pt x="273" y="221"/>
                  </a:moveTo>
                  <a:cubicBezTo>
                    <a:pt x="277" y="221"/>
                    <a:pt x="281" y="225"/>
                    <a:pt x="281" y="229"/>
                  </a:cubicBezTo>
                  <a:cubicBezTo>
                    <a:pt x="281" y="234"/>
                    <a:pt x="277" y="238"/>
                    <a:pt x="273" y="238"/>
                  </a:cubicBezTo>
                  <a:cubicBezTo>
                    <a:pt x="268" y="238"/>
                    <a:pt x="264" y="234"/>
                    <a:pt x="264" y="229"/>
                  </a:cubicBezTo>
                  <a:cubicBezTo>
                    <a:pt x="264" y="225"/>
                    <a:pt x="268" y="221"/>
                    <a:pt x="273" y="221"/>
                  </a:cubicBezTo>
                  <a:cubicBezTo>
                    <a:pt x="273" y="221"/>
                    <a:pt x="273" y="221"/>
                    <a:pt x="273" y="221"/>
                  </a:cubicBezTo>
                  <a:close/>
                  <a:moveTo>
                    <a:pt x="309" y="341"/>
                  </a:moveTo>
                  <a:cubicBezTo>
                    <a:pt x="198" y="341"/>
                    <a:pt x="198" y="341"/>
                    <a:pt x="198" y="341"/>
                  </a:cubicBezTo>
                  <a:cubicBezTo>
                    <a:pt x="198" y="338"/>
                    <a:pt x="198" y="338"/>
                    <a:pt x="198" y="338"/>
                  </a:cubicBezTo>
                  <a:cubicBezTo>
                    <a:pt x="198" y="333"/>
                    <a:pt x="194" y="329"/>
                    <a:pt x="189" y="329"/>
                  </a:cubicBezTo>
                  <a:cubicBezTo>
                    <a:pt x="167" y="329"/>
                    <a:pt x="167" y="329"/>
                    <a:pt x="167" y="329"/>
                  </a:cubicBezTo>
                  <a:cubicBezTo>
                    <a:pt x="167" y="314"/>
                    <a:pt x="167" y="300"/>
                    <a:pt x="167" y="285"/>
                  </a:cubicBezTo>
                  <a:cubicBezTo>
                    <a:pt x="142" y="285"/>
                    <a:pt x="142" y="285"/>
                    <a:pt x="142" y="285"/>
                  </a:cubicBezTo>
                  <a:cubicBezTo>
                    <a:pt x="142" y="329"/>
                    <a:pt x="142" y="329"/>
                    <a:pt x="142" y="329"/>
                  </a:cubicBezTo>
                  <a:cubicBezTo>
                    <a:pt x="120" y="329"/>
                    <a:pt x="120" y="329"/>
                    <a:pt x="120" y="329"/>
                  </a:cubicBezTo>
                  <a:cubicBezTo>
                    <a:pt x="115" y="329"/>
                    <a:pt x="111" y="333"/>
                    <a:pt x="111" y="338"/>
                  </a:cubicBezTo>
                  <a:cubicBezTo>
                    <a:pt x="111" y="341"/>
                    <a:pt x="111" y="341"/>
                    <a:pt x="111" y="341"/>
                  </a:cubicBezTo>
                  <a:cubicBezTo>
                    <a:pt x="0" y="341"/>
                    <a:pt x="0" y="341"/>
                    <a:pt x="0" y="341"/>
                  </a:cubicBezTo>
                  <a:cubicBezTo>
                    <a:pt x="0" y="365"/>
                    <a:pt x="0" y="365"/>
                    <a:pt x="0" y="365"/>
                  </a:cubicBezTo>
                  <a:cubicBezTo>
                    <a:pt x="38" y="365"/>
                    <a:pt x="75" y="365"/>
                    <a:pt x="111" y="365"/>
                  </a:cubicBezTo>
                  <a:cubicBezTo>
                    <a:pt x="111" y="369"/>
                    <a:pt x="111" y="369"/>
                    <a:pt x="111" y="369"/>
                  </a:cubicBezTo>
                  <a:cubicBezTo>
                    <a:pt x="111" y="374"/>
                    <a:pt x="115" y="378"/>
                    <a:pt x="120" y="378"/>
                  </a:cubicBezTo>
                  <a:cubicBezTo>
                    <a:pt x="189" y="378"/>
                    <a:pt x="189" y="378"/>
                    <a:pt x="189" y="378"/>
                  </a:cubicBezTo>
                  <a:cubicBezTo>
                    <a:pt x="194" y="378"/>
                    <a:pt x="198" y="374"/>
                    <a:pt x="198" y="369"/>
                  </a:cubicBezTo>
                  <a:cubicBezTo>
                    <a:pt x="198" y="365"/>
                    <a:pt x="198" y="365"/>
                    <a:pt x="198" y="365"/>
                  </a:cubicBezTo>
                  <a:cubicBezTo>
                    <a:pt x="234" y="365"/>
                    <a:pt x="270" y="365"/>
                    <a:pt x="309" y="365"/>
                  </a:cubicBezTo>
                  <a:cubicBezTo>
                    <a:pt x="309" y="341"/>
                    <a:pt x="309" y="341"/>
                    <a:pt x="309" y="3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0" name="Group 59"/>
            <p:cNvGrpSpPr/>
            <p:nvPr/>
          </p:nvGrpSpPr>
          <p:grpSpPr>
            <a:xfrm>
              <a:off x="2357983" y="3169862"/>
              <a:ext cx="684566" cy="468314"/>
              <a:chOff x="-2490788" y="1014413"/>
              <a:chExt cx="2306638" cy="1577976"/>
            </a:xfrm>
            <a:solidFill>
              <a:schemeClr val="accent2"/>
            </a:solidFill>
          </p:grpSpPr>
          <p:sp>
            <p:nvSpPr>
              <p:cNvPr id="52" name="Freeform 29"/>
              <p:cNvSpPr>
                <a:spLocks noEditPoints="1"/>
              </p:cNvSpPr>
              <p:nvPr/>
            </p:nvSpPr>
            <p:spPr bwMode="auto">
              <a:xfrm>
                <a:off x="-2490788" y="1497013"/>
                <a:ext cx="1203325" cy="1076325"/>
              </a:xfrm>
              <a:custGeom>
                <a:avLst/>
                <a:gdLst>
                  <a:gd name="T0" fmla="*/ 26 w 321"/>
                  <a:gd name="T1" fmla="*/ 251 h 287"/>
                  <a:gd name="T2" fmla="*/ 115 w 321"/>
                  <a:gd name="T3" fmla="*/ 251 h 287"/>
                  <a:gd name="T4" fmla="*/ 114 w 321"/>
                  <a:gd name="T5" fmla="*/ 257 h 287"/>
                  <a:gd name="T6" fmla="*/ 114 w 321"/>
                  <a:gd name="T7" fmla="*/ 263 h 287"/>
                  <a:gd name="T8" fmla="*/ 114 w 321"/>
                  <a:gd name="T9" fmla="*/ 268 h 287"/>
                  <a:gd name="T10" fmla="*/ 22 w 321"/>
                  <a:gd name="T11" fmla="*/ 268 h 287"/>
                  <a:gd name="T12" fmla="*/ 13 w 321"/>
                  <a:gd name="T13" fmla="*/ 277 h 287"/>
                  <a:gd name="T14" fmla="*/ 22 w 321"/>
                  <a:gd name="T15" fmla="*/ 287 h 287"/>
                  <a:gd name="T16" fmla="*/ 299 w 321"/>
                  <a:gd name="T17" fmla="*/ 287 h 287"/>
                  <a:gd name="T18" fmla="*/ 309 w 321"/>
                  <a:gd name="T19" fmla="*/ 277 h 287"/>
                  <a:gd name="T20" fmla="*/ 299 w 321"/>
                  <a:gd name="T21" fmla="*/ 268 h 287"/>
                  <a:gd name="T22" fmla="*/ 207 w 321"/>
                  <a:gd name="T23" fmla="*/ 268 h 287"/>
                  <a:gd name="T24" fmla="*/ 208 w 321"/>
                  <a:gd name="T25" fmla="*/ 263 h 287"/>
                  <a:gd name="T26" fmla="*/ 208 w 321"/>
                  <a:gd name="T27" fmla="*/ 257 h 287"/>
                  <a:gd name="T28" fmla="*/ 206 w 321"/>
                  <a:gd name="T29" fmla="*/ 251 h 287"/>
                  <a:gd name="T30" fmla="*/ 295 w 321"/>
                  <a:gd name="T31" fmla="*/ 251 h 287"/>
                  <a:gd name="T32" fmla="*/ 321 w 321"/>
                  <a:gd name="T33" fmla="*/ 225 h 287"/>
                  <a:gd name="T34" fmla="*/ 321 w 321"/>
                  <a:gd name="T35" fmla="*/ 26 h 287"/>
                  <a:gd name="T36" fmla="*/ 295 w 321"/>
                  <a:gd name="T37" fmla="*/ 0 h 287"/>
                  <a:gd name="T38" fmla="*/ 26 w 321"/>
                  <a:gd name="T39" fmla="*/ 0 h 287"/>
                  <a:gd name="T40" fmla="*/ 0 w 321"/>
                  <a:gd name="T41" fmla="*/ 26 h 287"/>
                  <a:gd name="T42" fmla="*/ 0 w 321"/>
                  <a:gd name="T43" fmla="*/ 225 h 287"/>
                  <a:gd name="T44" fmla="*/ 26 w 321"/>
                  <a:gd name="T45" fmla="*/ 251 h 287"/>
                  <a:gd name="T46" fmla="*/ 20 w 321"/>
                  <a:gd name="T47" fmla="*/ 26 h 287"/>
                  <a:gd name="T48" fmla="*/ 26 w 321"/>
                  <a:gd name="T49" fmla="*/ 19 h 287"/>
                  <a:gd name="T50" fmla="*/ 295 w 321"/>
                  <a:gd name="T51" fmla="*/ 19 h 287"/>
                  <a:gd name="T52" fmla="*/ 301 w 321"/>
                  <a:gd name="T53" fmla="*/ 26 h 287"/>
                  <a:gd name="T54" fmla="*/ 301 w 321"/>
                  <a:gd name="T55" fmla="*/ 225 h 287"/>
                  <a:gd name="T56" fmla="*/ 295 w 321"/>
                  <a:gd name="T57" fmla="*/ 232 h 287"/>
                  <a:gd name="T58" fmla="*/ 26 w 321"/>
                  <a:gd name="T59" fmla="*/ 232 h 287"/>
                  <a:gd name="T60" fmla="*/ 20 w 321"/>
                  <a:gd name="T61" fmla="*/ 225 h 287"/>
                  <a:gd name="T62" fmla="*/ 20 w 321"/>
                  <a:gd name="T63" fmla="*/ 2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287">
                    <a:moveTo>
                      <a:pt x="26" y="251"/>
                    </a:moveTo>
                    <a:cubicBezTo>
                      <a:pt x="115" y="251"/>
                      <a:pt x="115" y="251"/>
                      <a:pt x="115" y="251"/>
                    </a:cubicBezTo>
                    <a:cubicBezTo>
                      <a:pt x="114" y="253"/>
                      <a:pt x="114" y="255"/>
                      <a:pt x="114" y="257"/>
                    </a:cubicBezTo>
                    <a:cubicBezTo>
                      <a:pt x="114" y="263"/>
                      <a:pt x="114" y="263"/>
                      <a:pt x="114" y="263"/>
                    </a:cubicBezTo>
                    <a:cubicBezTo>
                      <a:pt x="114" y="265"/>
                      <a:pt x="114" y="266"/>
                      <a:pt x="114" y="268"/>
                    </a:cubicBezTo>
                    <a:cubicBezTo>
                      <a:pt x="22" y="268"/>
                      <a:pt x="22" y="268"/>
                      <a:pt x="22" y="268"/>
                    </a:cubicBezTo>
                    <a:cubicBezTo>
                      <a:pt x="17" y="268"/>
                      <a:pt x="13" y="272"/>
                      <a:pt x="13" y="277"/>
                    </a:cubicBezTo>
                    <a:cubicBezTo>
                      <a:pt x="13" y="283"/>
                      <a:pt x="17" y="287"/>
                      <a:pt x="22" y="287"/>
                    </a:cubicBezTo>
                    <a:cubicBezTo>
                      <a:pt x="299" y="287"/>
                      <a:pt x="299" y="287"/>
                      <a:pt x="299" y="287"/>
                    </a:cubicBezTo>
                    <a:cubicBezTo>
                      <a:pt x="304" y="287"/>
                      <a:pt x="309" y="283"/>
                      <a:pt x="309" y="277"/>
                    </a:cubicBezTo>
                    <a:cubicBezTo>
                      <a:pt x="309" y="272"/>
                      <a:pt x="304" y="268"/>
                      <a:pt x="299" y="268"/>
                    </a:cubicBezTo>
                    <a:cubicBezTo>
                      <a:pt x="207" y="268"/>
                      <a:pt x="207" y="268"/>
                      <a:pt x="207" y="268"/>
                    </a:cubicBezTo>
                    <a:cubicBezTo>
                      <a:pt x="207" y="266"/>
                      <a:pt x="208" y="265"/>
                      <a:pt x="208" y="263"/>
                    </a:cubicBezTo>
                    <a:cubicBezTo>
                      <a:pt x="208" y="257"/>
                      <a:pt x="208" y="257"/>
                      <a:pt x="208" y="257"/>
                    </a:cubicBezTo>
                    <a:cubicBezTo>
                      <a:pt x="208" y="255"/>
                      <a:pt x="207" y="253"/>
                      <a:pt x="206" y="251"/>
                    </a:cubicBezTo>
                    <a:cubicBezTo>
                      <a:pt x="295" y="251"/>
                      <a:pt x="295" y="251"/>
                      <a:pt x="295" y="251"/>
                    </a:cubicBezTo>
                    <a:cubicBezTo>
                      <a:pt x="309" y="251"/>
                      <a:pt x="321" y="239"/>
                      <a:pt x="321" y="225"/>
                    </a:cubicBezTo>
                    <a:cubicBezTo>
                      <a:pt x="321" y="26"/>
                      <a:pt x="321" y="26"/>
                      <a:pt x="321" y="26"/>
                    </a:cubicBezTo>
                    <a:cubicBezTo>
                      <a:pt x="321" y="12"/>
                      <a:pt x="309" y="0"/>
                      <a:pt x="295" y="0"/>
                    </a:cubicBezTo>
                    <a:cubicBezTo>
                      <a:pt x="26" y="0"/>
                      <a:pt x="26" y="0"/>
                      <a:pt x="26" y="0"/>
                    </a:cubicBezTo>
                    <a:cubicBezTo>
                      <a:pt x="12" y="0"/>
                      <a:pt x="0" y="12"/>
                      <a:pt x="0" y="26"/>
                    </a:cubicBezTo>
                    <a:cubicBezTo>
                      <a:pt x="0" y="225"/>
                      <a:pt x="0" y="225"/>
                      <a:pt x="0" y="225"/>
                    </a:cubicBezTo>
                    <a:cubicBezTo>
                      <a:pt x="0" y="239"/>
                      <a:pt x="12" y="251"/>
                      <a:pt x="26" y="251"/>
                    </a:cubicBezTo>
                    <a:close/>
                    <a:moveTo>
                      <a:pt x="20" y="26"/>
                    </a:moveTo>
                    <a:cubicBezTo>
                      <a:pt x="20" y="22"/>
                      <a:pt x="22" y="19"/>
                      <a:pt x="26" y="19"/>
                    </a:cubicBezTo>
                    <a:cubicBezTo>
                      <a:pt x="295" y="19"/>
                      <a:pt x="295" y="19"/>
                      <a:pt x="295" y="19"/>
                    </a:cubicBezTo>
                    <a:cubicBezTo>
                      <a:pt x="299" y="19"/>
                      <a:pt x="301" y="22"/>
                      <a:pt x="301" y="26"/>
                    </a:cubicBezTo>
                    <a:cubicBezTo>
                      <a:pt x="301" y="225"/>
                      <a:pt x="301" y="225"/>
                      <a:pt x="301" y="225"/>
                    </a:cubicBezTo>
                    <a:cubicBezTo>
                      <a:pt x="301" y="229"/>
                      <a:pt x="299" y="232"/>
                      <a:pt x="295" y="232"/>
                    </a:cubicBezTo>
                    <a:cubicBezTo>
                      <a:pt x="26" y="232"/>
                      <a:pt x="26" y="232"/>
                      <a:pt x="26" y="232"/>
                    </a:cubicBezTo>
                    <a:cubicBezTo>
                      <a:pt x="22" y="232"/>
                      <a:pt x="20" y="229"/>
                      <a:pt x="20" y="225"/>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p:cNvSpPr>
                <a:spLocks/>
              </p:cNvSpPr>
              <p:nvPr/>
            </p:nvSpPr>
            <p:spPr bwMode="auto">
              <a:xfrm>
                <a:off x="-2333626" y="1654176"/>
                <a:ext cx="889000" cy="627063"/>
              </a:xfrm>
              <a:custGeom>
                <a:avLst/>
                <a:gdLst>
                  <a:gd name="T0" fmla="*/ 16 w 237"/>
                  <a:gd name="T1" fmla="*/ 167 h 167"/>
                  <a:gd name="T2" fmla="*/ 221 w 237"/>
                  <a:gd name="T3" fmla="*/ 167 h 167"/>
                  <a:gd name="T4" fmla="*/ 237 w 237"/>
                  <a:gd name="T5" fmla="*/ 151 h 167"/>
                  <a:gd name="T6" fmla="*/ 237 w 237"/>
                  <a:gd name="T7" fmla="*/ 16 h 167"/>
                  <a:gd name="T8" fmla="*/ 221 w 237"/>
                  <a:gd name="T9" fmla="*/ 0 h 167"/>
                  <a:gd name="T10" fmla="*/ 16 w 237"/>
                  <a:gd name="T11" fmla="*/ 0 h 167"/>
                  <a:gd name="T12" fmla="*/ 0 w 237"/>
                  <a:gd name="T13" fmla="*/ 16 h 167"/>
                  <a:gd name="T14" fmla="*/ 0 w 237"/>
                  <a:gd name="T15" fmla="*/ 151 h 167"/>
                  <a:gd name="T16" fmla="*/ 16 w 237"/>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67">
                    <a:moveTo>
                      <a:pt x="16" y="167"/>
                    </a:moveTo>
                    <a:cubicBezTo>
                      <a:pt x="221" y="167"/>
                      <a:pt x="221" y="167"/>
                      <a:pt x="221" y="167"/>
                    </a:cubicBezTo>
                    <a:cubicBezTo>
                      <a:pt x="230" y="167"/>
                      <a:pt x="237" y="160"/>
                      <a:pt x="237" y="151"/>
                    </a:cubicBezTo>
                    <a:cubicBezTo>
                      <a:pt x="237" y="16"/>
                      <a:pt x="237" y="16"/>
                      <a:pt x="237" y="16"/>
                    </a:cubicBezTo>
                    <a:cubicBezTo>
                      <a:pt x="237" y="7"/>
                      <a:pt x="230" y="0"/>
                      <a:pt x="221" y="0"/>
                    </a:cubicBezTo>
                    <a:cubicBezTo>
                      <a:pt x="16" y="0"/>
                      <a:pt x="16" y="0"/>
                      <a:pt x="16" y="0"/>
                    </a:cubicBezTo>
                    <a:cubicBezTo>
                      <a:pt x="7" y="0"/>
                      <a:pt x="0" y="7"/>
                      <a:pt x="0" y="16"/>
                    </a:cubicBezTo>
                    <a:cubicBezTo>
                      <a:pt x="0" y="151"/>
                      <a:pt x="0" y="151"/>
                      <a:pt x="0" y="151"/>
                    </a:cubicBezTo>
                    <a:cubicBezTo>
                      <a:pt x="0" y="160"/>
                      <a:pt x="7" y="167"/>
                      <a:pt x="16"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1"/>
              <p:cNvSpPr>
                <a:spLocks/>
              </p:cNvSpPr>
              <p:nvPr/>
            </p:nvSpPr>
            <p:spPr bwMode="auto">
              <a:xfrm>
                <a:off x="-769938" y="1362076"/>
                <a:ext cx="244475" cy="206375"/>
              </a:xfrm>
              <a:custGeom>
                <a:avLst/>
                <a:gdLst>
                  <a:gd name="T0" fmla="*/ 47 w 65"/>
                  <a:gd name="T1" fmla="*/ 10 h 55"/>
                  <a:gd name="T2" fmla="*/ 11 w 65"/>
                  <a:gd name="T3" fmla="*/ 2 h 55"/>
                  <a:gd name="T4" fmla="*/ 2 w 65"/>
                  <a:gd name="T5" fmla="*/ 16 h 55"/>
                  <a:gd name="T6" fmla="*/ 16 w 65"/>
                  <a:gd name="T7" fmla="*/ 25 h 55"/>
                  <a:gd name="T8" fmla="*/ 32 w 65"/>
                  <a:gd name="T9" fmla="*/ 29 h 55"/>
                  <a:gd name="T10" fmla="*/ 41 w 65"/>
                  <a:gd name="T11" fmla="*/ 44 h 55"/>
                  <a:gd name="T12" fmla="*/ 53 w 65"/>
                  <a:gd name="T13" fmla="*/ 55 h 55"/>
                  <a:gd name="T14" fmla="*/ 54 w 65"/>
                  <a:gd name="T15" fmla="*/ 55 h 55"/>
                  <a:gd name="T16" fmla="*/ 65 w 65"/>
                  <a:gd name="T17" fmla="*/ 42 h 55"/>
                  <a:gd name="T18" fmla="*/ 47 w 65"/>
                  <a:gd name="T19"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55">
                    <a:moveTo>
                      <a:pt x="47" y="10"/>
                    </a:moveTo>
                    <a:cubicBezTo>
                      <a:pt x="37" y="3"/>
                      <a:pt x="24" y="0"/>
                      <a:pt x="11" y="2"/>
                    </a:cubicBezTo>
                    <a:cubicBezTo>
                      <a:pt x="5" y="3"/>
                      <a:pt x="0" y="9"/>
                      <a:pt x="2" y="16"/>
                    </a:cubicBezTo>
                    <a:cubicBezTo>
                      <a:pt x="3" y="22"/>
                      <a:pt x="9" y="27"/>
                      <a:pt x="16" y="25"/>
                    </a:cubicBezTo>
                    <a:cubicBezTo>
                      <a:pt x="22" y="24"/>
                      <a:pt x="27" y="26"/>
                      <a:pt x="32" y="29"/>
                    </a:cubicBezTo>
                    <a:cubicBezTo>
                      <a:pt x="37" y="33"/>
                      <a:pt x="40" y="38"/>
                      <a:pt x="41" y="44"/>
                    </a:cubicBezTo>
                    <a:cubicBezTo>
                      <a:pt x="41" y="51"/>
                      <a:pt x="46" y="55"/>
                      <a:pt x="53" y="55"/>
                    </a:cubicBezTo>
                    <a:cubicBezTo>
                      <a:pt x="53" y="55"/>
                      <a:pt x="53" y="55"/>
                      <a:pt x="54" y="55"/>
                    </a:cubicBezTo>
                    <a:cubicBezTo>
                      <a:pt x="60" y="55"/>
                      <a:pt x="65" y="49"/>
                      <a:pt x="65" y="42"/>
                    </a:cubicBezTo>
                    <a:cubicBezTo>
                      <a:pt x="63" y="30"/>
                      <a:pt x="57" y="18"/>
                      <a:pt x="4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2"/>
              <p:cNvSpPr>
                <a:spLocks/>
              </p:cNvSpPr>
              <p:nvPr/>
            </p:nvSpPr>
            <p:spPr bwMode="auto">
              <a:xfrm>
                <a:off x="-750888" y="1193801"/>
                <a:ext cx="385763" cy="319088"/>
              </a:xfrm>
              <a:custGeom>
                <a:avLst/>
                <a:gdLst>
                  <a:gd name="T0" fmla="*/ 69 w 103"/>
                  <a:gd name="T1" fmla="*/ 19 h 85"/>
                  <a:gd name="T2" fmla="*/ 11 w 103"/>
                  <a:gd name="T3" fmla="*/ 1 h 85"/>
                  <a:gd name="T4" fmla="*/ 0 w 103"/>
                  <a:gd name="T5" fmla="*/ 14 h 85"/>
                  <a:gd name="T6" fmla="*/ 13 w 103"/>
                  <a:gd name="T7" fmla="*/ 25 h 85"/>
                  <a:gd name="T8" fmla="*/ 55 w 103"/>
                  <a:gd name="T9" fmla="*/ 38 h 85"/>
                  <a:gd name="T10" fmla="*/ 78 w 103"/>
                  <a:gd name="T11" fmla="*/ 75 h 85"/>
                  <a:gd name="T12" fmla="*/ 90 w 103"/>
                  <a:gd name="T13" fmla="*/ 85 h 85"/>
                  <a:gd name="T14" fmla="*/ 93 w 103"/>
                  <a:gd name="T15" fmla="*/ 84 h 85"/>
                  <a:gd name="T16" fmla="*/ 102 w 103"/>
                  <a:gd name="T17" fmla="*/ 70 h 85"/>
                  <a:gd name="T18" fmla="*/ 69 w 103"/>
                  <a:gd name="T19" fmla="*/ 1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85">
                    <a:moveTo>
                      <a:pt x="69" y="19"/>
                    </a:moveTo>
                    <a:cubicBezTo>
                      <a:pt x="53" y="6"/>
                      <a:pt x="32" y="0"/>
                      <a:pt x="11" y="1"/>
                    </a:cubicBezTo>
                    <a:cubicBezTo>
                      <a:pt x="5" y="2"/>
                      <a:pt x="0" y="8"/>
                      <a:pt x="0" y="14"/>
                    </a:cubicBezTo>
                    <a:cubicBezTo>
                      <a:pt x="1" y="21"/>
                      <a:pt x="6" y="26"/>
                      <a:pt x="13" y="25"/>
                    </a:cubicBezTo>
                    <a:cubicBezTo>
                      <a:pt x="28" y="24"/>
                      <a:pt x="43" y="29"/>
                      <a:pt x="55" y="38"/>
                    </a:cubicBezTo>
                    <a:cubicBezTo>
                      <a:pt x="67" y="47"/>
                      <a:pt x="75" y="60"/>
                      <a:pt x="78" y="75"/>
                    </a:cubicBezTo>
                    <a:cubicBezTo>
                      <a:pt x="80" y="81"/>
                      <a:pt x="85" y="85"/>
                      <a:pt x="90" y="85"/>
                    </a:cubicBezTo>
                    <a:cubicBezTo>
                      <a:pt x="91" y="85"/>
                      <a:pt x="92" y="84"/>
                      <a:pt x="93" y="84"/>
                    </a:cubicBezTo>
                    <a:cubicBezTo>
                      <a:pt x="99" y="83"/>
                      <a:pt x="103" y="77"/>
                      <a:pt x="102" y="70"/>
                    </a:cubicBezTo>
                    <a:cubicBezTo>
                      <a:pt x="98" y="50"/>
                      <a:pt x="86" y="31"/>
                      <a:pt x="69"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
              <p:cNvSpPr>
                <a:spLocks/>
              </p:cNvSpPr>
              <p:nvPr/>
            </p:nvSpPr>
            <p:spPr bwMode="auto">
              <a:xfrm>
                <a:off x="-766763" y="1014413"/>
                <a:ext cx="582613" cy="460375"/>
              </a:xfrm>
              <a:custGeom>
                <a:avLst/>
                <a:gdLst>
                  <a:gd name="T0" fmla="*/ 102 w 155"/>
                  <a:gd name="T1" fmla="*/ 29 h 123"/>
                  <a:gd name="T2" fmla="*/ 12 w 155"/>
                  <a:gd name="T3" fmla="*/ 1 h 123"/>
                  <a:gd name="T4" fmla="*/ 1 w 155"/>
                  <a:gd name="T5" fmla="*/ 13 h 123"/>
                  <a:gd name="T6" fmla="*/ 13 w 155"/>
                  <a:gd name="T7" fmla="*/ 25 h 123"/>
                  <a:gd name="T8" fmla="*/ 87 w 155"/>
                  <a:gd name="T9" fmla="*/ 48 h 123"/>
                  <a:gd name="T10" fmla="*/ 130 w 155"/>
                  <a:gd name="T11" fmla="*/ 113 h 123"/>
                  <a:gd name="T12" fmla="*/ 142 w 155"/>
                  <a:gd name="T13" fmla="*/ 123 h 123"/>
                  <a:gd name="T14" fmla="*/ 145 w 155"/>
                  <a:gd name="T15" fmla="*/ 122 h 123"/>
                  <a:gd name="T16" fmla="*/ 154 w 155"/>
                  <a:gd name="T17" fmla="*/ 108 h 123"/>
                  <a:gd name="T18" fmla="*/ 102 w 155"/>
                  <a:gd name="T19"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23">
                    <a:moveTo>
                      <a:pt x="102" y="29"/>
                    </a:moveTo>
                    <a:cubicBezTo>
                      <a:pt x="76" y="10"/>
                      <a:pt x="44" y="0"/>
                      <a:pt x="12" y="1"/>
                    </a:cubicBezTo>
                    <a:cubicBezTo>
                      <a:pt x="6" y="1"/>
                      <a:pt x="0" y="7"/>
                      <a:pt x="1" y="13"/>
                    </a:cubicBezTo>
                    <a:cubicBezTo>
                      <a:pt x="1" y="20"/>
                      <a:pt x="6" y="25"/>
                      <a:pt x="13" y="25"/>
                    </a:cubicBezTo>
                    <a:cubicBezTo>
                      <a:pt x="40" y="24"/>
                      <a:pt x="66" y="32"/>
                      <a:pt x="87" y="48"/>
                    </a:cubicBezTo>
                    <a:cubicBezTo>
                      <a:pt x="109" y="65"/>
                      <a:pt x="124" y="87"/>
                      <a:pt x="130" y="113"/>
                    </a:cubicBezTo>
                    <a:cubicBezTo>
                      <a:pt x="132" y="119"/>
                      <a:pt x="136" y="123"/>
                      <a:pt x="142" y="123"/>
                    </a:cubicBezTo>
                    <a:cubicBezTo>
                      <a:pt x="143" y="123"/>
                      <a:pt x="144" y="123"/>
                      <a:pt x="145" y="122"/>
                    </a:cubicBezTo>
                    <a:cubicBezTo>
                      <a:pt x="151" y="121"/>
                      <a:pt x="155" y="114"/>
                      <a:pt x="154" y="108"/>
                    </a:cubicBezTo>
                    <a:cubicBezTo>
                      <a:pt x="146" y="77"/>
                      <a:pt x="127" y="49"/>
                      <a:pt x="10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4"/>
              <p:cNvSpPr>
                <a:spLocks noEditPoints="1"/>
              </p:cNvSpPr>
              <p:nvPr/>
            </p:nvSpPr>
            <p:spPr bwMode="auto">
              <a:xfrm>
                <a:off x="-1163638" y="1527176"/>
                <a:ext cx="514350" cy="1065213"/>
              </a:xfrm>
              <a:custGeom>
                <a:avLst/>
                <a:gdLst>
                  <a:gd name="T0" fmla="*/ 111 w 137"/>
                  <a:gd name="T1" fmla="*/ 0 h 284"/>
                  <a:gd name="T2" fmla="*/ 27 w 137"/>
                  <a:gd name="T3" fmla="*/ 0 h 284"/>
                  <a:gd name="T4" fmla="*/ 0 w 137"/>
                  <a:gd name="T5" fmla="*/ 27 h 284"/>
                  <a:gd name="T6" fmla="*/ 0 w 137"/>
                  <a:gd name="T7" fmla="*/ 257 h 284"/>
                  <a:gd name="T8" fmla="*/ 27 w 137"/>
                  <a:gd name="T9" fmla="*/ 284 h 284"/>
                  <a:gd name="T10" fmla="*/ 111 w 137"/>
                  <a:gd name="T11" fmla="*/ 284 h 284"/>
                  <a:gd name="T12" fmla="*/ 137 w 137"/>
                  <a:gd name="T13" fmla="*/ 257 h 284"/>
                  <a:gd name="T14" fmla="*/ 137 w 137"/>
                  <a:gd name="T15" fmla="*/ 27 h 284"/>
                  <a:gd name="T16" fmla="*/ 111 w 137"/>
                  <a:gd name="T17" fmla="*/ 0 h 284"/>
                  <a:gd name="T18" fmla="*/ 22 w 137"/>
                  <a:gd name="T19" fmla="*/ 27 h 284"/>
                  <a:gd name="T20" fmla="*/ 27 w 137"/>
                  <a:gd name="T21" fmla="*/ 21 h 284"/>
                  <a:gd name="T22" fmla="*/ 111 w 137"/>
                  <a:gd name="T23" fmla="*/ 21 h 284"/>
                  <a:gd name="T24" fmla="*/ 116 w 137"/>
                  <a:gd name="T25" fmla="*/ 27 h 284"/>
                  <a:gd name="T26" fmla="*/ 116 w 137"/>
                  <a:gd name="T27" fmla="*/ 93 h 284"/>
                  <a:gd name="T28" fmla="*/ 111 w 137"/>
                  <a:gd name="T29" fmla="*/ 96 h 284"/>
                  <a:gd name="T30" fmla="*/ 27 w 137"/>
                  <a:gd name="T31" fmla="*/ 96 h 284"/>
                  <a:gd name="T32" fmla="*/ 22 w 137"/>
                  <a:gd name="T33" fmla="*/ 93 h 284"/>
                  <a:gd name="T34" fmla="*/ 22 w 137"/>
                  <a:gd name="T35" fmla="*/ 27 h 284"/>
                  <a:gd name="T36" fmla="*/ 116 w 137"/>
                  <a:gd name="T37" fmla="*/ 257 h 284"/>
                  <a:gd name="T38" fmla="*/ 111 w 137"/>
                  <a:gd name="T39" fmla="*/ 262 h 284"/>
                  <a:gd name="T40" fmla="*/ 27 w 137"/>
                  <a:gd name="T41" fmla="*/ 262 h 284"/>
                  <a:gd name="T42" fmla="*/ 22 w 137"/>
                  <a:gd name="T43" fmla="*/ 257 h 284"/>
                  <a:gd name="T44" fmla="*/ 22 w 137"/>
                  <a:gd name="T45" fmla="*/ 115 h 284"/>
                  <a:gd name="T46" fmla="*/ 27 w 137"/>
                  <a:gd name="T47" fmla="*/ 115 h 284"/>
                  <a:gd name="T48" fmla="*/ 111 w 137"/>
                  <a:gd name="T49" fmla="*/ 115 h 284"/>
                  <a:gd name="T50" fmla="*/ 116 w 137"/>
                  <a:gd name="T51" fmla="*/ 115 h 284"/>
                  <a:gd name="T52" fmla="*/ 116 w 137"/>
                  <a:gd name="T53" fmla="*/ 25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7" h="284">
                    <a:moveTo>
                      <a:pt x="111" y="0"/>
                    </a:moveTo>
                    <a:cubicBezTo>
                      <a:pt x="27" y="0"/>
                      <a:pt x="27" y="0"/>
                      <a:pt x="27" y="0"/>
                    </a:cubicBezTo>
                    <a:cubicBezTo>
                      <a:pt x="12" y="0"/>
                      <a:pt x="0" y="12"/>
                      <a:pt x="0" y="27"/>
                    </a:cubicBezTo>
                    <a:cubicBezTo>
                      <a:pt x="0" y="257"/>
                      <a:pt x="0" y="257"/>
                      <a:pt x="0" y="257"/>
                    </a:cubicBezTo>
                    <a:cubicBezTo>
                      <a:pt x="0" y="272"/>
                      <a:pt x="12" y="284"/>
                      <a:pt x="27" y="284"/>
                    </a:cubicBezTo>
                    <a:cubicBezTo>
                      <a:pt x="111" y="284"/>
                      <a:pt x="111" y="284"/>
                      <a:pt x="111" y="284"/>
                    </a:cubicBezTo>
                    <a:cubicBezTo>
                      <a:pt x="125" y="284"/>
                      <a:pt x="137" y="272"/>
                      <a:pt x="137" y="257"/>
                    </a:cubicBezTo>
                    <a:cubicBezTo>
                      <a:pt x="137" y="27"/>
                      <a:pt x="137" y="27"/>
                      <a:pt x="137" y="27"/>
                    </a:cubicBezTo>
                    <a:cubicBezTo>
                      <a:pt x="137" y="12"/>
                      <a:pt x="125" y="0"/>
                      <a:pt x="111" y="0"/>
                    </a:cubicBezTo>
                    <a:close/>
                    <a:moveTo>
                      <a:pt x="22" y="27"/>
                    </a:moveTo>
                    <a:cubicBezTo>
                      <a:pt x="22" y="24"/>
                      <a:pt x="24" y="21"/>
                      <a:pt x="27" y="21"/>
                    </a:cubicBezTo>
                    <a:cubicBezTo>
                      <a:pt x="111" y="21"/>
                      <a:pt x="111" y="21"/>
                      <a:pt x="111" y="21"/>
                    </a:cubicBezTo>
                    <a:cubicBezTo>
                      <a:pt x="113" y="21"/>
                      <a:pt x="116" y="24"/>
                      <a:pt x="116" y="27"/>
                    </a:cubicBezTo>
                    <a:cubicBezTo>
                      <a:pt x="116" y="93"/>
                      <a:pt x="116" y="93"/>
                      <a:pt x="116" y="93"/>
                    </a:cubicBezTo>
                    <a:cubicBezTo>
                      <a:pt x="115" y="95"/>
                      <a:pt x="113" y="96"/>
                      <a:pt x="111" y="96"/>
                    </a:cubicBezTo>
                    <a:cubicBezTo>
                      <a:pt x="27" y="96"/>
                      <a:pt x="27" y="96"/>
                      <a:pt x="27" y="96"/>
                    </a:cubicBezTo>
                    <a:cubicBezTo>
                      <a:pt x="25" y="96"/>
                      <a:pt x="23" y="95"/>
                      <a:pt x="22" y="93"/>
                    </a:cubicBezTo>
                    <a:lnTo>
                      <a:pt x="22" y="27"/>
                    </a:lnTo>
                    <a:close/>
                    <a:moveTo>
                      <a:pt x="116" y="257"/>
                    </a:moveTo>
                    <a:cubicBezTo>
                      <a:pt x="116" y="260"/>
                      <a:pt x="113" y="262"/>
                      <a:pt x="111" y="262"/>
                    </a:cubicBezTo>
                    <a:cubicBezTo>
                      <a:pt x="27" y="262"/>
                      <a:pt x="27" y="262"/>
                      <a:pt x="27" y="262"/>
                    </a:cubicBezTo>
                    <a:cubicBezTo>
                      <a:pt x="24" y="262"/>
                      <a:pt x="22" y="260"/>
                      <a:pt x="22" y="257"/>
                    </a:cubicBezTo>
                    <a:cubicBezTo>
                      <a:pt x="22" y="115"/>
                      <a:pt x="22" y="115"/>
                      <a:pt x="22" y="115"/>
                    </a:cubicBezTo>
                    <a:cubicBezTo>
                      <a:pt x="23" y="115"/>
                      <a:pt x="25" y="115"/>
                      <a:pt x="27" y="115"/>
                    </a:cubicBezTo>
                    <a:cubicBezTo>
                      <a:pt x="111" y="115"/>
                      <a:pt x="111" y="115"/>
                      <a:pt x="111" y="115"/>
                    </a:cubicBezTo>
                    <a:cubicBezTo>
                      <a:pt x="112" y="115"/>
                      <a:pt x="114" y="115"/>
                      <a:pt x="116" y="115"/>
                    </a:cubicBezTo>
                    <a:lnTo>
                      <a:pt x="116" y="2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35"/>
              <p:cNvSpPr>
                <a:spLocks noChangeArrowheads="1"/>
              </p:cNvSpPr>
              <p:nvPr/>
            </p:nvSpPr>
            <p:spPr bwMode="auto">
              <a:xfrm>
                <a:off x="-1047751" y="1666876"/>
                <a:ext cx="131763" cy="936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36"/>
              <p:cNvSpPr>
                <a:spLocks noChangeArrowheads="1"/>
              </p:cNvSpPr>
              <p:nvPr/>
            </p:nvSpPr>
            <p:spPr bwMode="auto">
              <a:xfrm>
                <a:off x="-1014413" y="1804988"/>
                <a:ext cx="60325"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 name="Group 62"/>
          <p:cNvGrpSpPr/>
          <p:nvPr/>
        </p:nvGrpSpPr>
        <p:grpSpPr>
          <a:xfrm>
            <a:off x="435546" y="1452092"/>
            <a:ext cx="8481877" cy="583083"/>
            <a:chOff x="435546" y="1452092"/>
            <a:chExt cx="8481877" cy="58308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1520" y="1452092"/>
              <a:ext cx="2160675" cy="516408"/>
            </a:xfrm>
            <a:prstGeom prst="rect">
              <a:avLst/>
            </a:prstGeom>
          </p:spPr>
        </p:pic>
        <p:cxnSp>
          <p:nvCxnSpPr>
            <p:cNvPr id="33" name="Straight Connector 32"/>
            <p:cNvCxnSpPr/>
            <p:nvPr/>
          </p:nvCxnSpPr>
          <p:spPr>
            <a:xfrm rot="16200000" flipH="1">
              <a:off x="4557546" y="-2086825"/>
              <a:ext cx="0" cy="8244000"/>
            </a:xfrm>
            <a:prstGeom prst="line">
              <a:avLst/>
            </a:prstGeom>
            <a:ln w="12700">
              <a:solidFill>
                <a:schemeClr val="accent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35546" y="1675317"/>
              <a:ext cx="8481877" cy="276999"/>
            </a:xfrm>
            <a:prstGeom prst="rect">
              <a:avLst/>
            </a:prstGeom>
            <a:noFill/>
          </p:spPr>
          <p:txBody>
            <a:bodyPr wrap="square" lIns="0" tIns="0" rIns="0" bIns="0" rtlCol="0">
              <a:noAutofit/>
            </a:bodyPr>
            <a:lstStyle/>
            <a:p>
              <a:r>
                <a:rPr lang="en-US" sz="2000" dirty="0">
                  <a:solidFill>
                    <a:schemeClr val="accent2"/>
                  </a:solidFill>
                  <a:latin typeface="+mn-lt"/>
                  <a:ea typeface="Arial" pitchFamily="-105" charset="-52"/>
                  <a:cs typeface="Arial" pitchFamily="34" charset="0"/>
                </a:rPr>
                <a:t>What is Docker?</a:t>
              </a:r>
            </a:p>
          </p:txBody>
        </p:sp>
      </p:grpSp>
    </p:spTree>
    <p:extLst>
      <p:ext uri="{BB962C8B-B14F-4D97-AF65-F5344CB8AC3E}">
        <p14:creationId xmlns:p14="http://schemas.microsoft.com/office/powerpoint/2010/main" val="386075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14338" name="Picture 2" descr="http://sloppy.io/wp-content/uploads/2014/03/Docker_logo_wh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883" y="1360237"/>
            <a:ext cx="2153404" cy="61571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GB" dirty="0">
                <a:solidFill>
                  <a:schemeClr val="bg1"/>
                </a:solidFill>
              </a:rPr>
              <a:t>How to use Docker</a:t>
            </a:r>
          </a:p>
        </p:txBody>
      </p:sp>
      <p:sp>
        <p:nvSpPr>
          <p:cNvPr id="2" name="Text Placeholder 1"/>
          <p:cNvSpPr>
            <a:spLocks noGrp="1"/>
          </p:cNvSpPr>
          <p:nvPr>
            <p:ph type="body" sz="quarter" idx="10"/>
          </p:nvPr>
        </p:nvSpPr>
        <p:spPr/>
        <p:txBody>
          <a:bodyPr/>
          <a:lstStyle/>
          <a:p>
            <a:r>
              <a:rPr lang="en-GB" dirty="0"/>
              <a:t>Docker engine for containers</a:t>
            </a:r>
          </a:p>
        </p:txBody>
      </p:sp>
      <p:sp>
        <p:nvSpPr>
          <p:cNvPr id="6" name="Rectangle 5"/>
          <p:cNvSpPr/>
          <p:nvPr/>
        </p:nvSpPr>
        <p:spPr>
          <a:xfrm>
            <a:off x="455613" y="6183758"/>
            <a:ext cx="1538883" cy="138499"/>
          </a:xfrm>
          <a:prstGeom prst="rect">
            <a:avLst/>
          </a:prstGeom>
        </p:spPr>
        <p:txBody>
          <a:bodyPr wrap="square" lIns="0" tIns="0" rIns="0" bIns="0">
            <a:noAutofit/>
          </a:bodyPr>
          <a:lstStyle/>
          <a:p>
            <a:r>
              <a:rPr lang="en-GB" sz="900" dirty="0">
                <a:hlinkClick r:id="rId4"/>
              </a:rPr>
              <a:t>http://osv.io/blog/blog/page/3/</a:t>
            </a:r>
            <a:r>
              <a:rPr lang="en-GB" sz="900" dirty="0"/>
              <a:t> </a:t>
            </a:r>
          </a:p>
        </p:txBody>
      </p:sp>
      <p:sp>
        <p:nvSpPr>
          <p:cNvPr id="9" name="Footer Placeholder 8"/>
          <p:cNvSpPr>
            <a:spLocks noGrp="1"/>
          </p:cNvSpPr>
          <p:nvPr>
            <p:ph type="ftr" sz="quarter" idx="13"/>
          </p:nvPr>
        </p:nvSpPr>
        <p:spPr/>
        <p:txBody>
          <a:bodyPr/>
          <a:lstStyle/>
          <a:p>
            <a:r>
              <a:rPr lang="en-AU" dirty="0"/>
              <a:t>Copyright © 2016 Accenture  All rights reserved.</a:t>
            </a:r>
          </a:p>
        </p:txBody>
      </p:sp>
      <p:sp>
        <p:nvSpPr>
          <p:cNvPr id="10" name="Slide Number Placeholder 9"/>
          <p:cNvSpPr>
            <a:spLocks noGrp="1"/>
          </p:cNvSpPr>
          <p:nvPr>
            <p:ph type="sldNum" sz="quarter" idx="12"/>
          </p:nvPr>
        </p:nvSpPr>
        <p:spPr/>
        <p:txBody>
          <a:bodyPr/>
          <a:lstStyle/>
          <a:p>
            <a:pPr>
              <a:defRPr/>
            </a:pPr>
            <a:r>
              <a:rPr lang="en-US"/>
              <a:t>Page </a:t>
            </a:r>
            <a:fld id="{90CBDC3A-D49F-4631-A8C7-55D59B33E5FA}" type="slidenum">
              <a:rPr lang="en-US" smtClean="0"/>
              <a:pPr>
                <a:defRPr/>
              </a:pPr>
              <a:t>15</a:t>
            </a:fld>
            <a:endParaRPr lang="en-US" dirty="0"/>
          </a:p>
        </p:txBody>
      </p:sp>
      <p:sp>
        <p:nvSpPr>
          <p:cNvPr id="32" name="Rectangle 31"/>
          <p:cNvSpPr/>
          <p:nvPr/>
        </p:nvSpPr>
        <p:spPr>
          <a:xfrm>
            <a:off x="2847975" y="4962525"/>
            <a:ext cx="1207638" cy="352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Docker Engine</a:t>
            </a:r>
          </a:p>
        </p:txBody>
      </p:sp>
      <p:sp>
        <p:nvSpPr>
          <p:cNvPr id="33" name="Rectangle 32"/>
          <p:cNvSpPr/>
          <p:nvPr/>
        </p:nvSpPr>
        <p:spPr>
          <a:xfrm>
            <a:off x="2847975" y="5343525"/>
            <a:ext cx="1207638" cy="35242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Host 1 OS (Linux)</a:t>
            </a:r>
          </a:p>
        </p:txBody>
      </p:sp>
      <p:sp>
        <p:nvSpPr>
          <p:cNvPr id="34" name="Rectangle 33"/>
          <p:cNvSpPr/>
          <p:nvPr/>
        </p:nvSpPr>
        <p:spPr>
          <a:xfrm>
            <a:off x="5524500" y="5112543"/>
            <a:ext cx="2657475" cy="352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Docker Engine</a:t>
            </a:r>
          </a:p>
        </p:txBody>
      </p:sp>
      <p:sp>
        <p:nvSpPr>
          <p:cNvPr id="35" name="Rectangle 34"/>
          <p:cNvSpPr/>
          <p:nvPr/>
        </p:nvSpPr>
        <p:spPr>
          <a:xfrm>
            <a:off x="5524500" y="5491162"/>
            <a:ext cx="2657475" cy="35242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Host 2 OS 2 (Linux)</a:t>
            </a:r>
          </a:p>
        </p:txBody>
      </p:sp>
      <p:sp>
        <p:nvSpPr>
          <p:cNvPr id="36" name="Rectangle 35"/>
          <p:cNvSpPr/>
          <p:nvPr/>
        </p:nvSpPr>
        <p:spPr>
          <a:xfrm>
            <a:off x="5524500" y="4733925"/>
            <a:ext cx="684000" cy="352425"/>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dirty="0"/>
              <a:t>Container A</a:t>
            </a:r>
          </a:p>
        </p:txBody>
      </p:sp>
      <p:sp>
        <p:nvSpPr>
          <p:cNvPr id="37" name="Rectangle 36"/>
          <p:cNvSpPr/>
          <p:nvPr/>
        </p:nvSpPr>
        <p:spPr>
          <a:xfrm>
            <a:off x="6257071" y="4733925"/>
            <a:ext cx="684000" cy="352425"/>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dirty="0"/>
              <a:t>Container B</a:t>
            </a:r>
          </a:p>
        </p:txBody>
      </p:sp>
      <p:sp>
        <p:nvSpPr>
          <p:cNvPr id="42" name="Rectangle 41"/>
          <p:cNvSpPr/>
          <p:nvPr/>
        </p:nvSpPr>
        <p:spPr>
          <a:xfrm>
            <a:off x="6989641" y="4733925"/>
            <a:ext cx="684000" cy="352425"/>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dirty="0"/>
              <a:t>Container C</a:t>
            </a:r>
          </a:p>
        </p:txBody>
      </p:sp>
      <p:sp>
        <p:nvSpPr>
          <p:cNvPr id="43" name="Rectangle 42"/>
          <p:cNvSpPr/>
          <p:nvPr/>
        </p:nvSpPr>
        <p:spPr>
          <a:xfrm>
            <a:off x="3032601" y="2812169"/>
            <a:ext cx="844074" cy="404988"/>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sz="1200" dirty="0"/>
              <a:t>Container </a:t>
            </a:r>
            <a:br>
              <a:rPr lang="en-US" sz="1200" dirty="0"/>
            </a:br>
            <a:r>
              <a:rPr lang="en-US" sz="1200" dirty="0"/>
              <a:t>A</a:t>
            </a:r>
          </a:p>
        </p:txBody>
      </p:sp>
      <p:sp>
        <p:nvSpPr>
          <p:cNvPr id="44" name="Rectangle 43"/>
          <p:cNvSpPr/>
          <p:nvPr/>
        </p:nvSpPr>
        <p:spPr>
          <a:xfrm>
            <a:off x="800884" y="3500437"/>
            <a:ext cx="970766" cy="158591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b" anchorCtr="0"/>
          <a:lstStyle/>
          <a:p>
            <a:pPr algn="ctr"/>
            <a:r>
              <a:rPr lang="en-US" sz="1200" dirty="0"/>
              <a:t>Source Code Repository</a:t>
            </a:r>
          </a:p>
          <a:p>
            <a:pPr algn="ctr"/>
            <a:endParaRPr lang="en-US" sz="1200" dirty="0"/>
          </a:p>
        </p:txBody>
      </p:sp>
      <p:sp>
        <p:nvSpPr>
          <p:cNvPr id="45" name="Rectangle 44"/>
          <p:cNvSpPr/>
          <p:nvPr/>
        </p:nvSpPr>
        <p:spPr>
          <a:xfrm>
            <a:off x="908267" y="3876675"/>
            <a:ext cx="756000" cy="35242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dirty="0" err="1">
                <a:solidFill>
                  <a:schemeClr val="accent1"/>
                </a:solidFill>
              </a:rPr>
              <a:t>Dockerfile</a:t>
            </a:r>
            <a:r>
              <a:rPr lang="en-US" sz="1200" dirty="0">
                <a:solidFill>
                  <a:schemeClr val="accent1"/>
                </a:solidFill>
              </a:rPr>
              <a:t> for A</a:t>
            </a:r>
          </a:p>
        </p:txBody>
      </p:sp>
      <p:sp>
        <p:nvSpPr>
          <p:cNvPr id="46" name="Rectangle 45"/>
          <p:cNvSpPr/>
          <p:nvPr/>
        </p:nvSpPr>
        <p:spPr>
          <a:xfrm>
            <a:off x="7425975" y="2185814"/>
            <a:ext cx="756000" cy="125271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lang="en-US" sz="1200" dirty="0"/>
              <a:t>Docker Container Image Registry </a:t>
            </a:r>
          </a:p>
        </p:txBody>
      </p:sp>
      <p:cxnSp>
        <p:nvCxnSpPr>
          <p:cNvPr id="47" name="Straight Arrow Connector 46"/>
          <p:cNvCxnSpPr/>
          <p:nvPr/>
        </p:nvCxnSpPr>
        <p:spPr>
          <a:xfrm>
            <a:off x="7972425" y="3438524"/>
            <a:ext cx="0" cy="1656000"/>
          </a:xfrm>
          <a:prstGeom prst="straightConnector1">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803975" y="3457574"/>
            <a:ext cx="0" cy="1656000"/>
          </a:xfrm>
          <a:prstGeom prst="straightConnector1">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3"/>
          </p:cNvCxnSpPr>
          <p:nvPr/>
        </p:nvCxnSpPr>
        <p:spPr>
          <a:xfrm>
            <a:off x="3876675" y="3014663"/>
            <a:ext cx="3457578" cy="0"/>
          </a:xfrm>
          <a:prstGeom prst="straightConnector1">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3"/>
          </p:cNvCxnSpPr>
          <p:nvPr/>
        </p:nvCxnSpPr>
        <p:spPr>
          <a:xfrm flipV="1">
            <a:off x="1771650" y="4285574"/>
            <a:ext cx="1682988" cy="7820"/>
          </a:xfrm>
          <a:prstGeom prst="straightConnector1">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0"/>
            <a:endCxn id="43" idx="2"/>
          </p:cNvCxnSpPr>
          <p:nvPr/>
        </p:nvCxnSpPr>
        <p:spPr>
          <a:xfrm flipV="1">
            <a:off x="3451794" y="3217157"/>
            <a:ext cx="2844" cy="1745368"/>
          </a:xfrm>
          <a:prstGeom prst="straightConnector1">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558030" y="3950494"/>
            <a:ext cx="540000" cy="3524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dirty="0">
                <a:solidFill>
                  <a:schemeClr val="bg1"/>
                </a:solidFill>
              </a:rPr>
              <a:t>Build</a:t>
            </a:r>
          </a:p>
        </p:txBody>
      </p:sp>
      <p:sp>
        <p:nvSpPr>
          <p:cNvPr id="53" name="Rectangle 52"/>
          <p:cNvSpPr/>
          <p:nvPr/>
        </p:nvSpPr>
        <p:spPr>
          <a:xfrm>
            <a:off x="5276726" y="2635956"/>
            <a:ext cx="540000" cy="3524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dirty="0">
                <a:solidFill>
                  <a:schemeClr val="bg1"/>
                </a:solidFill>
              </a:rPr>
              <a:t>Push</a:t>
            </a:r>
          </a:p>
        </p:txBody>
      </p:sp>
      <p:sp>
        <p:nvSpPr>
          <p:cNvPr id="55" name="Rectangle 54"/>
          <p:cNvSpPr/>
          <p:nvPr/>
        </p:nvSpPr>
        <p:spPr>
          <a:xfrm>
            <a:off x="8122195" y="3724274"/>
            <a:ext cx="540000" cy="67627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sz="1200" dirty="0">
                <a:solidFill>
                  <a:schemeClr val="bg1"/>
                </a:solidFill>
              </a:rPr>
              <a:t>Pull</a:t>
            </a:r>
          </a:p>
          <a:p>
            <a:pPr algn="ctr"/>
            <a:endParaRPr lang="en-US" sz="1200" dirty="0">
              <a:solidFill>
                <a:schemeClr val="bg1"/>
              </a:solidFill>
            </a:endParaRPr>
          </a:p>
          <a:p>
            <a:r>
              <a:rPr lang="en-US" sz="1200" dirty="0">
                <a:solidFill>
                  <a:schemeClr val="bg1"/>
                </a:solidFill>
              </a:rPr>
              <a:t>Run</a:t>
            </a:r>
          </a:p>
        </p:txBody>
      </p:sp>
      <p:sp>
        <p:nvSpPr>
          <p:cNvPr id="56" name="Rectangle 55"/>
          <p:cNvSpPr/>
          <p:nvPr/>
        </p:nvSpPr>
        <p:spPr>
          <a:xfrm>
            <a:off x="7048662" y="3652715"/>
            <a:ext cx="742725" cy="3524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dirty="0">
                <a:solidFill>
                  <a:schemeClr val="bg1"/>
                </a:solidFill>
              </a:rPr>
              <a:t>Search</a:t>
            </a:r>
          </a:p>
        </p:txBody>
      </p:sp>
    </p:spTree>
    <p:extLst>
      <p:ext uri="{BB962C8B-B14F-4D97-AF65-F5344CB8AC3E}">
        <p14:creationId xmlns:p14="http://schemas.microsoft.com/office/powerpoint/2010/main" val="28441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3271838" y="2451304"/>
            <a:ext cx="2580864" cy="3150026"/>
          </a:xfrm>
          <a:prstGeom prst="rect">
            <a:avLst/>
          </a:prstGeom>
          <a:solidFill>
            <a:schemeClr val="accent4"/>
          </a:solidFill>
          <a:ln w="19050">
            <a:noFill/>
          </a:ln>
        </p:spPr>
        <p:txBody>
          <a:bodyPr vert="horz" lIns="72000" tIns="864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600"/>
              </a:spcAft>
              <a:buNone/>
            </a:pPr>
            <a:r>
              <a:rPr lang="en-GB" dirty="0">
                <a:solidFill>
                  <a:schemeClr val="accent5"/>
                </a:solidFill>
              </a:rPr>
              <a:t>DOCKER CONTAINERS</a:t>
            </a:r>
          </a:p>
          <a:p>
            <a:pPr marL="180975" indent="-180975"/>
            <a:r>
              <a:rPr lang="en-US" sz="1400" dirty="0">
                <a:solidFill>
                  <a:schemeClr val="accent5"/>
                </a:solidFill>
              </a:rPr>
              <a:t>Are spun from images</a:t>
            </a:r>
          </a:p>
          <a:p>
            <a:pPr marL="180975" indent="-180975"/>
            <a:r>
              <a:rPr lang="en-US" sz="1400" dirty="0">
                <a:solidFill>
                  <a:schemeClr val="accent5"/>
                </a:solidFill>
              </a:rPr>
              <a:t>A Docker container holds everything that is needed </a:t>
            </a:r>
            <a:br>
              <a:rPr lang="en-US" sz="1400" dirty="0">
                <a:solidFill>
                  <a:schemeClr val="accent5"/>
                </a:solidFill>
              </a:rPr>
            </a:br>
            <a:r>
              <a:rPr lang="en-US" sz="1400" dirty="0">
                <a:solidFill>
                  <a:schemeClr val="accent5"/>
                </a:solidFill>
              </a:rPr>
              <a:t>for an application to run</a:t>
            </a:r>
          </a:p>
          <a:p>
            <a:pPr marL="180975" indent="-180975"/>
            <a:r>
              <a:rPr lang="en-US" sz="1400" dirty="0">
                <a:solidFill>
                  <a:schemeClr val="accent5"/>
                </a:solidFill>
              </a:rPr>
              <a:t>Multiple containers can be run from a single image</a:t>
            </a:r>
          </a:p>
        </p:txBody>
      </p:sp>
      <p:sp>
        <p:nvSpPr>
          <p:cNvPr id="15" name="Oval 14"/>
          <p:cNvSpPr/>
          <p:nvPr/>
        </p:nvSpPr>
        <p:spPr>
          <a:xfrm>
            <a:off x="3908597" y="1804688"/>
            <a:ext cx="1307346" cy="1307346"/>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pPr>
              <a:defRPr/>
            </a:pPr>
            <a:r>
              <a:rPr lang="en-US"/>
              <a:t>Page </a:t>
            </a:r>
            <a:fld id="{90CBDC3A-D49F-4631-A8C7-55D59B33E5FA}" type="slidenum">
              <a:rPr lang="en-US" smtClean="0"/>
              <a:pPr>
                <a:defRPr/>
              </a:pPr>
              <a:t>16</a:t>
            </a:fld>
            <a:endParaRPr lang="en-US" dirty="0"/>
          </a:p>
        </p:txBody>
      </p:sp>
      <p:sp>
        <p:nvSpPr>
          <p:cNvPr id="4" name="Title 3"/>
          <p:cNvSpPr>
            <a:spLocks noGrp="1"/>
          </p:cNvSpPr>
          <p:nvPr>
            <p:ph type="title"/>
          </p:nvPr>
        </p:nvSpPr>
        <p:spPr/>
        <p:txBody>
          <a:bodyPr/>
          <a:lstStyle/>
          <a:p>
            <a:r>
              <a:rPr lang="en-GB" dirty="0"/>
              <a:t>Docker components</a:t>
            </a:r>
          </a:p>
        </p:txBody>
      </p:sp>
      <p:sp>
        <p:nvSpPr>
          <p:cNvPr id="2" name="Text Placeholder 1"/>
          <p:cNvSpPr>
            <a:spLocks noGrp="1"/>
          </p:cNvSpPr>
          <p:nvPr>
            <p:ph type="body" sz="quarter" idx="10"/>
          </p:nvPr>
        </p:nvSpPr>
        <p:spPr/>
        <p:txBody>
          <a:bodyPr/>
          <a:lstStyle/>
          <a:p>
            <a:r>
              <a:rPr lang="en-GB"/>
              <a:t>We defined</a:t>
            </a:r>
            <a:endParaRPr lang="en-GB" dirty="0"/>
          </a:p>
        </p:txBody>
      </p:sp>
      <p:sp>
        <p:nvSpPr>
          <p:cNvPr id="8" name="Footer Placeholder 7"/>
          <p:cNvSpPr>
            <a:spLocks noGrp="1"/>
          </p:cNvSpPr>
          <p:nvPr>
            <p:ph type="ftr" sz="quarter" idx="13"/>
          </p:nvPr>
        </p:nvSpPr>
        <p:spPr/>
        <p:txBody>
          <a:bodyPr/>
          <a:lstStyle/>
          <a:p>
            <a:r>
              <a:rPr lang="en-AU" dirty="0"/>
              <a:t>Copyright © 2016 Accenture  All rights reserved.</a:t>
            </a:r>
          </a:p>
        </p:txBody>
      </p:sp>
      <p:sp>
        <p:nvSpPr>
          <p:cNvPr id="10" name="Content Placeholder 2"/>
          <p:cNvSpPr txBox="1">
            <a:spLocks/>
          </p:cNvSpPr>
          <p:nvPr/>
        </p:nvSpPr>
        <p:spPr>
          <a:xfrm>
            <a:off x="475416" y="2451730"/>
            <a:ext cx="2580522" cy="3149690"/>
          </a:xfrm>
          <a:prstGeom prst="rect">
            <a:avLst/>
          </a:prstGeom>
          <a:solidFill>
            <a:schemeClr val="accent4"/>
          </a:solidFill>
          <a:ln w="19050">
            <a:noFill/>
          </a:ln>
        </p:spPr>
        <p:txBody>
          <a:bodyPr vert="horz" lIns="72000" tIns="864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600"/>
              </a:spcAft>
              <a:buFont typeface="Arial" pitchFamily="34" charset="0"/>
              <a:buNone/>
            </a:pPr>
            <a:r>
              <a:rPr lang="en-GB" dirty="0">
                <a:solidFill>
                  <a:schemeClr val="accent5"/>
                </a:solidFill>
              </a:rPr>
              <a:t>DOCKER IMAGES</a:t>
            </a:r>
          </a:p>
          <a:p>
            <a:pPr marL="180975" indent="-180975"/>
            <a:r>
              <a:rPr lang="en-US" sz="1400" dirty="0">
                <a:solidFill>
                  <a:schemeClr val="accent5"/>
                </a:solidFill>
              </a:rPr>
              <a:t>Read-only template</a:t>
            </a:r>
          </a:p>
          <a:p>
            <a:pPr marL="180975" indent="-180975"/>
            <a:r>
              <a:rPr lang="en-US" sz="1400" dirty="0">
                <a:solidFill>
                  <a:schemeClr val="accent5"/>
                </a:solidFill>
              </a:rPr>
              <a:t>Images are frozen files </a:t>
            </a:r>
            <a:br>
              <a:rPr lang="en-US" sz="1400" dirty="0">
                <a:solidFill>
                  <a:schemeClr val="accent5"/>
                </a:solidFill>
              </a:rPr>
            </a:br>
            <a:r>
              <a:rPr lang="en-US" sz="1400" dirty="0">
                <a:solidFill>
                  <a:schemeClr val="accent5"/>
                </a:solidFill>
              </a:rPr>
              <a:t>that act as blueprint for containers</a:t>
            </a:r>
          </a:p>
        </p:txBody>
      </p:sp>
      <p:sp>
        <p:nvSpPr>
          <p:cNvPr id="12" name="Content Placeholder 2"/>
          <p:cNvSpPr txBox="1">
            <a:spLocks/>
          </p:cNvSpPr>
          <p:nvPr/>
        </p:nvSpPr>
        <p:spPr>
          <a:xfrm>
            <a:off x="6088063" y="2451304"/>
            <a:ext cx="2580864" cy="3150026"/>
          </a:xfrm>
          <a:prstGeom prst="rect">
            <a:avLst/>
          </a:prstGeom>
          <a:solidFill>
            <a:schemeClr val="accent4"/>
          </a:solidFill>
          <a:ln w="19050">
            <a:noFill/>
          </a:ln>
        </p:spPr>
        <p:txBody>
          <a:bodyPr vert="horz" lIns="72000" tIns="864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600"/>
              </a:spcAft>
              <a:buNone/>
            </a:pPr>
            <a:r>
              <a:rPr lang="en-GB" dirty="0">
                <a:solidFill>
                  <a:schemeClr val="accent5"/>
                </a:solidFill>
              </a:rPr>
              <a:t>DOCKER REGISTRIES</a:t>
            </a:r>
          </a:p>
          <a:p>
            <a:pPr marL="180975" indent="-180975"/>
            <a:r>
              <a:rPr lang="en-US" sz="1400" dirty="0">
                <a:solidFill>
                  <a:schemeClr val="accent5"/>
                </a:solidFill>
              </a:rPr>
              <a:t>Docker registries hold images</a:t>
            </a:r>
          </a:p>
          <a:p>
            <a:pPr marL="180975" indent="-180975"/>
            <a:r>
              <a:rPr lang="en-US" sz="1400" dirty="0">
                <a:solidFill>
                  <a:schemeClr val="accent5"/>
                </a:solidFill>
              </a:rPr>
              <a:t>Community Docker Hub: </a:t>
            </a:r>
            <a:r>
              <a:rPr lang="en-US" sz="1300" dirty="0">
                <a:solidFill>
                  <a:schemeClr val="accent5"/>
                </a:solidFill>
                <a:hlinkClick r:id="rId2"/>
              </a:rPr>
              <a:t>https://hub.docker.com/</a:t>
            </a:r>
            <a:r>
              <a:rPr lang="en-US" sz="1300" dirty="0">
                <a:solidFill>
                  <a:schemeClr val="accent5"/>
                </a:solidFill>
              </a:rPr>
              <a:t> </a:t>
            </a:r>
          </a:p>
          <a:p>
            <a:pPr marL="180975" indent="-180975"/>
            <a:r>
              <a:rPr lang="en-US" sz="1400" dirty="0">
                <a:solidFill>
                  <a:schemeClr val="accent5"/>
                </a:solidFill>
              </a:rPr>
              <a:t>Docker Accenture Hub: </a:t>
            </a:r>
            <a:r>
              <a:rPr lang="en-US" sz="1300" dirty="0">
                <a:solidFill>
                  <a:schemeClr val="accent5"/>
                </a:solidFill>
                <a:hlinkClick r:id="rId3"/>
              </a:rPr>
              <a:t>https://docker.accenture.com/</a:t>
            </a:r>
            <a:r>
              <a:rPr lang="en-US" sz="1300" dirty="0">
                <a:solidFill>
                  <a:schemeClr val="accent5"/>
                </a:solidFill>
              </a:rPr>
              <a:t> </a:t>
            </a:r>
          </a:p>
        </p:txBody>
      </p:sp>
      <p:grpSp>
        <p:nvGrpSpPr>
          <p:cNvPr id="17" name="Group 16"/>
          <p:cNvGrpSpPr/>
          <p:nvPr/>
        </p:nvGrpSpPr>
        <p:grpSpPr>
          <a:xfrm>
            <a:off x="6724822" y="1804688"/>
            <a:ext cx="1307346" cy="1307346"/>
            <a:chOff x="5087209" y="1962150"/>
            <a:chExt cx="1042874" cy="1042874"/>
          </a:xfrm>
        </p:grpSpPr>
        <p:sp>
          <p:nvSpPr>
            <p:cNvPr id="18" name="Oval 17"/>
            <p:cNvSpPr/>
            <p:nvPr/>
          </p:nvSpPr>
          <p:spPr>
            <a:xfrm>
              <a:off x="5087209" y="1962150"/>
              <a:ext cx="1042874" cy="104287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21296" y="2096092"/>
              <a:ext cx="774700" cy="77469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3" name="Oval 12"/>
          <p:cNvSpPr/>
          <p:nvPr/>
        </p:nvSpPr>
        <p:spPr>
          <a:xfrm>
            <a:off x="1112004" y="1804688"/>
            <a:ext cx="1307346" cy="1307346"/>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80095" y="1972597"/>
            <a:ext cx="971163" cy="97116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reeform 61"/>
          <p:cNvSpPr>
            <a:spLocks noEditPoints="1"/>
          </p:cNvSpPr>
          <p:nvPr/>
        </p:nvSpPr>
        <p:spPr bwMode="auto">
          <a:xfrm>
            <a:off x="7116262" y="2236530"/>
            <a:ext cx="524465" cy="443661"/>
          </a:xfrm>
          <a:custGeom>
            <a:avLst/>
            <a:gdLst>
              <a:gd name="T0" fmla="*/ 2284 w 2350"/>
              <a:gd name="T1" fmla="*/ 0 h 1984"/>
              <a:gd name="T2" fmla="*/ 67 w 2350"/>
              <a:gd name="T3" fmla="*/ 0 h 1984"/>
              <a:gd name="T4" fmla="*/ 0 w 2350"/>
              <a:gd name="T5" fmla="*/ 62 h 1984"/>
              <a:gd name="T6" fmla="*/ 0 w 2350"/>
              <a:gd name="T7" fmla="*/ 1480 h 1984"/>
              <a:gd name="T8" fmla="*/ 67 w 2350"/>
              <a:gd name="T9" fmla="*/ 1541 h 1984"/>
              <a:gd name="T10" fmla="*/ 801 w 2350"/>
              <a:gd name="T11" fmla="*/ 1541 h 1984"/>
              <a:gd name="T12" fmla="*/ 740 w 2350"/>
              <a:gd name="T13" fmla="*/ 1881 h 1984"/>
              <a:gd name="T14" fmla="*/ 494 w 2350"/>
              <a:gd name="T15" fmla="*/ 1881 h 1984"/>
              <a:gd name="T16" fmla="*/ 494 w 2350"/>
              <a:gd name="T17" fmla="*/ 1984 h 1984"/>
              <a:gd name="T18" fmla="*/ 1857 w 2350"/>
              <a:gd name="T19" fmla="*/ 1984 h 1984"/>
              <a:gd name="T20" fmla="*/ 1857 w 2350"/>
              <a:gd name="T21" fmla="*/ 1881 h 1984"/>
              <a:gd name="T22" fmla="*/ 1610 w 2350"/>
              <a:gd name="T23" fmla="*/ 1881 h 1984"/>
              <a:gd name="T24" fmla="*/ 1562 w 2350"/>
              <a:gd name="T25" fmla="*/ 1541 h 1984"/>
              <a:gd name="T26" fmla="*/ 2284 w 2350"/>
              <a:gd name="T27" fmla="*/ 1541 h 1984"/>
              <a:gd name="T28" fmla="*/ 2350 w 2350"/>
              <a:gd name="T29" fmla="*/ 1480 h 1984"/>
              <a:gd name="T30" fmla="*/ 2350 w 2350"/>
              <a:gd name="T31" fmla="*/ 62 h 1984"/>
              <a:gd name="T32" fmla="*/ 2284 w 2350"/>
              <a:gd name="T33" fmla="*/ 0 h 1984"/>
              <a:gd name="T34" fmla="*/ 2140 w 2350"/>
              <a:gd name="T35" fmla="*/ 1364 h 1984"/>
              <a:gd name="T36" fmla="*/ 211 w 2350"/>
              <a:gd name="T37" fmla="*/ 1364 h 1984"/>
              <a:gd name="T38" fmla="*/ 211 w 2350"/>
              <a:gd name="T39" fmla="*/ 177 h 1984"/>
              <a:gd name="T40" fmla="*/ 2140 w 2350"/>
              <a:gd name="T41" fmla="*/ 177 h 1984"/>
              <a:gd name="T42" fmla="*/ 2140 w 2350"/>
              <a:gd name="T43" fmla="*/ 136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0" h="1984">
                <a:moveTo>
                  <a:pt x="2284" y="0"/>
                </a:moveTo>
                <a:cubicBezTo>
                  <a:pt x="67" y="0"/>
                  <a:pt x="67" y="0"/>
                  <a:pt x="67" y="0"/>
                </a:cubicBezTo>
                <a:cubicBezTo>
                  <a:pt x="30" y="0"/>
                  <a:pt x="0" y="28"/>
                  <a:pt x="0" y="62"/>
                </a:cubicBezTo>
                <a:cubicBezTo>
                  <a:pt x="0" y="1480"/>
                  <a:pt x="0" y="1480"/>
                  <a:pt x="0" y="1480"/>
                </a:cubicBezTo>
                <a:cubicBezTo>
                  <a:pt x="0" y="1514"/>
                  <a:pt x="30" y="1541"/>
                  <a:pt x="67" y="1541"/>
                </a:cubicBezTo>
                <a:cubicBezTo>
                  <a:pt x="801" y="1541"/>
                  <a:pt x="801" y="1541"/>
                  <a:pt x="801" y="1541"/>
                </a:cubicBezTo>
                <a:cubicBezTo>
                  <a:pt x="740" y="1881"/>
                  <a:pt x="740" y="1881"/>
                  <a:pt x="740" y="1881"/>
                </a:cubicBezTo>
                <a:cubicBezTo>
                  <a:pt x="494" y="1881"/>
                  <a:pt x="494" y="1881"/>
                  <a:pt x="494" y="1881"/>
                </a:cubicBezTo>
                <a:cubicBezTo>
                  <a:pt x="494" y="1984"/>
                  <a:pt x="494" y="1984"/>
                  <a:pt x="494" y="1984"/>
                </a:cubicBezTo>
                <a:cubicBezTo>
                  <a:pt x="1857" y="1984"/>
                  <a:pt x="1857" y="1984"/>
                  <a:pt x="1857" y="1984"/>
                </a:cubicBezTo>
                <a:cubicBezTo>
                  <a:pt x="1857" y="1881"/>
                  <a:pt x="1857" y="1881"/>
                  <a:pt x="1857" y="1881"/>
                </a:cubicBezTo>
                <a:cubicBezTo>
                  <a:pt x="1610" y="1881"/>
                  <a:pt x="1610" y="1881"/>
                  <a:pt x="1610" y="1881"/>
                </a:cubicBezTo>
                <a:cubicBezTo>
                  <a:pt x="1562" y="1541"/>
                  <a:pt x="1562" y="1541"/>
                  <a:pt x="1562" y="1541"/>
                </a:cubicBezTo>
                <a:cubicBezTo>
                  <a:pt x="2284" y="1541"/>
                  <a:pt x="2284" y="1541"/>
                  <a:pt x="2284" y="1541"/>
                </a:cubicBezTo>
                <a:cubicBezTo>
                  <a:pt x="2320" y="1541"/>
                  <a:pt x="2350" y="1514"/>
                  <a:pt x="2350" y="1480"/>
                </a:cubicBezTo>
                <a:cubicBezTo>
                  <a:pt x="2350" y="62"/>
                  <a:pt x="2350" y="62"/>
                  <a:pt x="2350" y="62"/>
                </a:cubicBezTo>
                <a:cubicBezTo>
                  <a:pt x="2350" y="28"/>
                  <a:pt x="2320" y="0"/>
                  <a:pt x="2284" y="0"/>
                </a:cubicBezTo>
                <a:close/>
                <a:moveTo>
                  <a:pt x="2140" y="1364"/>
                </a:moveTo>
                <a:cubicBezTo>
                  <a:pt x="211" y="1364"/>
                  <a:pt x="211" y="1364"/>
                  <a:pt x="211" y="1364"/>
                </a:cubicBezTo>
                <a:cubicBezTo>
                  <a:pt x="211" y="177"/>
                  <a:pt x="211" y="177"/>
                  <a:pt x="211" y="177"/>
                </a:cubicBezTo>
                <a:cubicBezTo>
                  <a:pt x="2140" y="177"/>
                  <a:pt x="2140" y="177"/>
                  <a:pt x="2140" y="177"/>
                </a:cubicBezTo>
                <a:lnTo>
                  <a:pt x="2140" y="136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5"/>
          <p:cNvSpPr/>
          <p:nvPr/>
        </p:nvSpPr>
        <p:spPr>
          <a:xfrm>
            <a:off x="4076688" y="1972597"/>
            <a:ext cx="971163" cy="97116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AutoShape 4"/>
          <p:cNvSpPr>
            <a:spLocks noChangeAspect="1" noChangeArrowheads="1" noTextEdit="1"/>
          </p:cNvSpPr>
          <p:nvPr/>
        </p:nvSpPr>
        <p:spPr bwMode="auto">
          <a:xfrm>
            <a:off x="-722313" y="2679700"/>
            <a:ext cx="904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557337" y="2164072"/>
            <a:ext cx="90488" cy="622300"/>
          </a:xfrm>
          <a:custGeom>
            <a:avLst/>
            <a:gdLst>
              <a:gd name="T0" fmla="*/ 0 w 24"/>
              <a:gd name="T1" fmla="*/ 165 h 166"/>
              <a:gd name="T2" fmla="*/ 12 w 24"/>
              <a:gd name="T3" fmla="*/ 166 h 166"/>
              <a:gd name="T4" fmla="*/ 24 w 24"/>
              <a:gd name="T5" fmla="*/ 165 h 166"/>
              <a:gd name="T6" fmla="*/ 24 w 24"/>
              <a:gd name="T7" fmla="*/ 1 h 166"/>
              <a:gd name="T8" fmla="*/ 12 w 24"/>
              <a:gd name="T9" fmla="*/ 0 h 166"/>
              <a:gd name="T10" fmla="*/ 0 w 24"/>
              <a:gd name="T11" fmla="*/ 1 h 166"/>
              <a:gd name="T12" fmla="*/ 5 w 24"/>
              <a:gd name="T13" fmla="*/ 7 h 166"/>
              <a:gd name="T14" fmla="*/ 0 w 24"/>
              <a:gd name="T15" fmla="*/ 9 h 166"/>
              <a:gd name="T16" fmla="*/ 11 w 24"/>
              <a:gd name="T17" fmla="*/ 16 h 166"/>
              <a:gd name="T18" fmla="*/ 0 w 24"/>
              <a:gd name="T19" fmla="*/ 18 h 166"/>
              <a:gd name="T20" fmla="*/ 5 w 24"/>
              <a:gd name="T21" fmla="*/ 24 h 166"/>
              <a:gd name="T22" fmla="*/ 0 w 24"/>
              <a:gd name="T23" fmla="*/ 26 h 166"/>
              <a:gd name="T24" fmla="*/ 11 w 24"/>
              <a:gd name="T25" fmla="*/ 32 h 166"/>
              <a:gd name="T26" fmla="*/ 0 w 24"/>
              <a:gd name="T27" fmla="*/ 34 h 166"/>
              <a:gd name="T28" fmla="*/ 5 w 24"/>
              <a:gd name="T29" fmla="*/ 41 h 166"/>
              <a:gd name="T30" fmla="*/ 0 w 24"/>
              <a:gd name="T31" fmla="*/ 43 h 166"/>
              <a:gd name="T32" fmla="*/ 11 w 24"/>
              <a:gd name="T33" fmla="*/ 49 h 166"/>
              <a:gd name="T34" fmla="*/ 0 w 24"/>
              <a:gd name="T35" fmla="*/ 51 h 166"/>
              <a:gd name="T36" fmla="*/ 5 w 24"/>
              <a:gd name="T37" fmla="*/ 57 h 166"/>
              <a:gd name="T38" fmla="*/ 0 w 24"/>
              <a:gd name="T39" fmla="*/ 59 h 166"/>
              <a:gd name="T40" fmla="*/ 11 w 24"/>
              <a:gd name="T41" fmla="*/ 66 h 166"/>
              <a:gd name="T42" fmla="*/ 0 w 24"/>
              <a:gd name="T43" fmla="*/ 68 h 166"/>
              <a:gd name="T44" fmla="*/ 5 w 24"/>
              <a:gd name="T45" fmla="*/ 74 h 166"/>
              <a:gd name="T46" fmla="*/ 0 w 24"/>
              <a:gd name="T47" fmla="*/ 76 h 166"/>
              <a:gd name="T48" fmla="*/ 11 w 24"/>
              <a:gd name="T49" fmla="*/ 82 h 166"/>
              <a:gd name="T50" fmla="*/ 0 w 24"/>
              <a:gd name="T51" fmla="*/ 84 h 166"/>
              <a:gd name="T52" fmla="*/ 5 w 24"/>
              <a:gd name="T53" fmla="*/ 91 h 166"/>
              <a:gd name="T54" fmla="*/ 0 w 24"/>
              <a:gd name="T55" fmla="*/ 93 h 166"/>
              <a:gd name="T56" fmla="*/ 11 w 24"/>
              <a:gd name="T57" fmla="*/ 99 h 166"/>
              <a:gd name="T58" fmla="*/ 0 w 24"/>
              <a:gd name="T59" fmla="*/ 101 h 166"/>
              <a:gd name="T60" fmla="*/ 5 w 24"/>
              <a:gd name="T61" fmla="*/ 107 h 166"/>
              <a:gd name="T62" fmla="*/ 0 w 24"/>
              <a:gd name="T63" fmla="*/ 109 h 166"/>
              <a:gd name="T64" fmla="*/ 11 w 24"/>
              <a:gd name="T65" fmla="*/ 116 h 166"/>
              <a:gd name="T66" fmla="*/ 0 w 24"/>
              <a:gd name="T67" fmla="*/ 118 h 166"/>
              <a:gd name="T68" fmla="*/ 5 w 24"/>
              <a:gd name="T69" fmla="*/ 124 h 166"/>
              <a:gd name="T70" fmla="*/ 0 w 24"/>
              <a:gd name="T71" fmla="*/ 126 h 166"/>
              <a:gd name="T72" fmla="*/ 11 w 24"/>
              <a:gd name="T73" fmla="*/ 132 h 166"/>
              <a:gd name="T74" fmla="*/ 0 w 24"/>
              <a:gd name="T75" fmla="*/ 134 h 166"/>
              <a:gd name="T76" fmla="*/ 5 w 24"/>
              <a:gd name="T77" fmla="*/ 141 h 166"/>
              <a:gd name="T78" fmla="*/ 0 w 24"/>
              <a:gd name="T79" fmla="*/ 143 h 166"/>
              <a:gd name="T80" fmla="*/ 11 w 24"/>
              <a:gd name="T81" fmla="*/ 149 h 166"/>
              <a:gd name="T82" fmla="*/ 0 w 24"/>
              <a:gd name="T83" fmla="*/ 151 h 166"/>
              <a:gd name="T84" fmla="*/ 5 w 24"/>
              <a:gd name="T85" fmla="*/ 157 h 166"/>
              <a:gd name="T86" fmla="*/ 0 w 24"/>
              <a:gd name="T87" fmla="*/ 15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166">
                <a:moveTo>
                  <a:pt x="0" y="159"/>
                </a:moveTo>
                <a:cubicBezTo>
                  <a:pt x="0" y="163"/>
                  <a:pt x="0" y="165"/>
                  <a:pt x="0" y="165"/>
                </a:cubicBezTo>
                <a:cubicBezTo>
                  <a:pt x="0" y="166"/>
                  <a:pt x="1" y="166"/>
                  <a:pt x="2" y="166"/>
                </a:cubicBezTo>
                <a:cubicBezTo>
                  <a:pt x="3" y="166"/>
                  <a:pt x="7" y="166"/>
                  <a:pt x="12" y="166"/>
                </a:cubicBezTo>
                <a:cubicBezTo>
                  <a:pt x="17" y="166"/>
                  <a:pt x="22" y="166"/>
                  <a:pt x="22" y="166"/>
                </a:cubicBezTo>
                <a:cubicBezTo>
                  <a:pt x="23" y="166"/>
                  <a:pt x="24" y="166"/>
                  <a:pt x="24" y="165"/>
                </a:cubicBezTo>
                <a:cubicBezTo>
                  <a:pt x="24" y="164"/>
                  <a:pt x="24" y="127"/>
                  <a:pt x="24" y="83"/>
                </a:cubicBezTo>
                <a:cubicBezTo>
                  <a:pt x="24" y="39"/>
                  <a:pt x="24" y="2"/>
                  <a:pt x="24" y="1"/>
                </a:cubicBezTo>
                <a:cubicBezTo>
                  <a:pt x="24" y="1"/>
                  <a:pt x="23" y="0"/>
                  <a:pt x="22" y="0"/>
                </a:cubicBezTo>
                <a:cubicBezTo>
                  <a:pt x="22" y="0"/>
                  <a:pt x="17" y="0"/>
                  <a:pt x="12" y="0"/>
                </a:cubicBezTo>
                <a:cubicBezTo>
                  <a:pt x="7" y="0"/>
                  <a:pt x="3" y="0"/>
                  <a:pt x="2" y="0"/>
                </a:cubicBezTo>
                <a:cubicBezTo>
                  <a:pt x="1" y="0"/>
                  <a:pt x="0" y="1"/>
                  <a:pt x="0" y="1"/>
                </a:cubicBezTo>
                <a:cubicBezTo>
                  <a:pt x="0" y="1"/>
                  <a:pt x="0" y="4"/>
                  <a:pt x="0" y="7"/>
                </a:cubicBezTo>
                <a:cubicBezTo>
                  <a:pt x="5" y="7"/>
                  <a:pt x="5" y="7"/>
                  <a:pt x="5" y="7"/>
                </a:cubicBezTo>
                <a:cubicBezTo>
                  <a:pt x="5" y="9"/>
                  <a:pt x="5" y="9"/>
                  <a:pt x="5" y="9"/>
                </a:cubicBezTo>
                <a:cubicBezTo>
                  <a:pt x="0" y="9"/>
                  <a:pt x="0" y="9"/>
                  <a:pt x="0" y="9"/>
                </a:cubicBezTo>
                <a:cubicBezTo>
                  <a:pt x="0" y="11"/>
                  <a:pt x="0" y="13"/>
                  <a:pt x="0" y="16"/>
                </a:cubicBezTo>
                <a:cubicBezTo>
                  <a:pt x="11" y="16"/>
                  <a:pt x="11" y="16"/>
                  <a:pt x="11" y="16"/>
                </a:cubicBezTo>
                <a:cubicBezTo>
                  <a:pt x="11" y="18"/>
                  <a:pt x="11" y="18"/>
                  <a:pt x="11" y="18"/>
                </a:cubicBezTo>
                <a:cubicBezTo>
                  <a:pt x="0" y="18"/>
                  <a:pt x="0" y="18"/>
                  <a:pt x="0" y="18"/>
                </a:cubicBezTo>
                <a:cubicBezTo>
                  <a:pt x="0" y="20"/>
                  <a:pt x="0" y="22"/>
                  <a:pt x="0" y="24"/>
                </a:cubicBezTo>
                <a:cubicBezTo>
                  <a:pt x="5" y="24"/>
                  <a:pt x="5" y="24"/>
                  <a:pt x="5" y="24"/>
                </a:cubicBezTo>
                <a:cubicBezTo>
                  <a:pt x="5" y="26"/>
                  <a:pt x="5" y="26"/>
                  <a:pt x="5" y="26"/>
                </a:cubicBezTo>
                <a:cubicBezTo>
                  <a:pt x="0" y="26"/>
                  <a:pt x="0" y="26"/>
                  <a:pt x="0" y="26"/>
                </a:cubicBezTo>
                <a:cubicBezTo>
                  <a:pt x="0" y="28"/>
                  <a:pt x="0" y="30"/>
                  <a:pt x="0" y="32"/>
                </a:cubicBezTo>
                <a:cubicBezTo>
                  <a:pt x="11" y="32"/>
                  <a:pt x="11" y="32"/>
                  <a:pt x="11" y="32"/>
                </a:cubicBezTo>
                <a:cubicBezTo>
                  <a:pt x="11" y="34"/>
                  <a:pt x="11" y="34"/>
                  <a:pt x="11" y="34"/>
                </a:cubicBezTo>
                <a:cubicBezTo>
                  <a:pt x="0" y="34"/>
                  <a:pt x="0" y="34"/>
                  <a:pt x="0" y="34"/>
                </a:cubicBezTo>
                <a:cubicBezTo>
                  <a:pt x="0" y="36"/>
                  <a:pt x="0" y="38"/>
                  <a:pt x="0" y="41"/>
                </a:cubicBezTo>
                <a:cubicBezTo>
                  <a:pt x="5" y="41"/>
                  <a:pt x="5" y="41"/>
                  <a:pt x="5" y="41"/>
                </a:cubicBezTo>
                <a:cubicBezTo>
                  <a:pt x="5" y="43"/>
                  <a:pt x="5" y="43"/>
                  <a:pt x="5" y="43"/>
                </a:cubicBezTo>
                <a:cubicBezTo>
                  <a:pt x="0" y="43"/>
                  <a:pt x="0" y="43"/>
                  <a:pt x="0" y="43"/>
                </a:cubicBezTo>
                <a:cubicBezTo>
                  <a:pt x="0" y="45"/>
                  <a:pt x="0" y="47"/>
                  <a:pt x="0" y="49"/>
                </a:cubicBezTo>
                <a:cubicBezTo>
                  <a:pt x="11" y="49"/>
                  <a:pt x="11" y="49"/>
                  <a:pt x="11" y="49"/>
                </a:cubicBezTo>
                <a:cubicBezTo>
                  <a:pt x="11" y="51"/>
                  <a:pt x="11" y="51"/>
                  <a:pt x="11" y="51"/>
                </a:cubicBezTo>
                <a:cubicBezTo>
                  <a:pt x="0" y="51"/>
                  <a:pt x="0" y="51"/>
                  <a:pt x="0" y="51"/>
                </a:cubicBezTo>
                <a:cubicBezTo>
                  <a:pt x="0" y="53"/>
                  <a:pt x="0" y="55"/>
                  <a:pt x="0" y="57"/>
                </a:cubicBezTo>
                <a:cubicBezTo>
                  <a:pt x="5" y="57"/>
                  <a:pt x="5" y="57"/>
                  <a:pt x="5" y="57"/>
                </a:cubicBezTo>
                <a:cubicBezTo>
                  <a:pt x="5" y="59"/>
                  <a:pt x="5" y="59"/>
                  <a:pt x="5" y="59"/>
                </a:cubicBezTo>
                <a:cubicBezTo>
                  <a:pt x="0" y="59"/>
                  <a:pt x="0" y="59"/>
                  <a:pt x="0" y="59"/>
                </a:cubicBezTo>
                <a:cubicBezTo>
                  <a:pt x="0" y="61"/>
                  <a:pt x="0" y="63"/>
                  <a:pt x="0" y="66"/>
                </a:cubicBezTo>
                <a:cubicBezTo>
                  <a:pt x="11" y="66"/>
                  <a:pt x="11" y="66"/>
                  <a:pt x="11" y="66"/>
                </a:cubicBezTo>
                <a:cubicBezTo>
                  <a:pt x="11" y="68"/>
                  <a:pt x="11" y="68"/>
                  <a:pt x="11" y="68"/>
                </a:cubicBezTo>
                <a:cubicBezTo>
                  <a:pt x="0" y="68"/>
                  <a:pt x="0" y="68"/>
                  <a:pt x="0" y="68"/>
                </a:cubicBezTo>
                <a:cubicBezTo>
                  <a:pt x="0" y="70"/>
                  <a:pt x="0" y="72"/>
                  <a:pt x="0" y="74"/>
                </a:cubicBezTo>
                <a:cubicBezTo>
                  <a:pt x="5" y="74"/>
                  <a:pt x="5" y="74"/>
                  <a:pt x="5" y="74"/>
                </a:cubicBezTo>
                <a:cubicBezTo>
                  <a:pt x="5" y="76"/>
                  <a:pt x="5" y="76"/>
                  <a:pt x="5" y="76"/>
                </a:cubicBezTo>
                <a:cubicBezTo>
                  <a:pt x="0" y="76"/>
                  <a:pt x="0" y="76"/>
                  <a:pt x="0" y="76"/>
                </a:cubicBezTo>
                <a:cubicBezTo>
                  <a:pt x="0" y="78"/>
                  <a:pt x="0" y="80"/>
                  <a:pt x="0" y="82"/>
                </a:cubicBezTo>
                <a:cubicBezTo>
                  <a:pt x="11" y="82"/>
                  <a:pt x="11" y="82"/>
                  <a:pt x="11" y="82"/>
                </a:cubicBezTo>
                <a:cubicBezTo>
                  <a:pt x="11" y="84"/>
                  <a:pt x="11" y="84"/>
                  <a:pt x="11" y="84"/>
                </a:cubicBezTo>
                <a:cubicBezTo>
                  <a:pt x="0" y="84"/>
                  <a:pt x="0" y="84"/>
                  <a:pt x="0" y="84"/>
                </a:cubicBezTo>
                <a:cubicBezTo>
                  <a:pt x="0" y="86"/>
                  <a:pt x="0" y="88"/>
                  <a:pt x="0" y="91"/>
                </a:cubicBezTo>
                <a:cubicBezTo>
                  <a:pt x="5" y="91"/>
                  <a:pt x="5" y="91"/>
                  <a:pt x="5" y="91"/>
                </a:cubicBezTo>
                <a:cubicBezTo>
                  <a:pt x="5" y="93"/>
                  <a:pt x="5" y="93"/>
                  <a:pt x="5" y="93"/>
                </a:cubicBezTo>
                <a:cubicBezTo>
                  <a:pt x="0" y="93"/>
                  <a:pt x="0" y="93"/>
                  <a:pt x="0" y="93"/>
                </a:cubicBezTo>
                <a:cubicBezTo>
                  <a:pt x="0" y="95"/>
                  <a:pt x="0" y="97"/>
                  <a:pt x="0" y="99"/>
                </a:cubicBezTo>
                <a:cubicBezTo>
                  <a:pt x="11" y="99"/>
                  <a:pt x="11" y="99"/>
                  <a:pt x="11" y="99"/>
                </a:cubicBezTo>
                <a:cubicBezTo>
                  <a:pt x="11" y="101"/>
                  <a:pt x="11" y="101"/>
                  <a:pt x="11" y="101"/>
                </a:cubicBezTo>
                <a:cubicBezTo>
                  <a:pt x="0" y="101"/>
                  <a:pt x="0" y="101"/>
                  <a:pt x="0" y="101"/>
                </a:cubicBezTo>
                <a:cubicBezTo>
                  <a:pt x="0" y="103"/>
                  <a:pt x="0" y="105"/>
                  <a:pt x="0" y="107"/>
                </a:cubicBezTo>
                <a:cubicBezTo>
                  <a:pt x="5" y="107"/>
                  <a:pt x="5" y="107"/>
                  <a:pt x="5" y="107"/>
                </a:cubicBezTo>
                <a:cubicBezTo>
                  <a:pt x="5" y="109"/>
                  <a:pt x="5" y="109"/>
                  <a:pt x="5" y="109"/>
                </a:cubicBezTo>
                <a:cubicBezTo>
                  <a:pt x="0" y="109"/>
                  <a:pt x="0" y="109"/>
                  <a:pt x="0" y="109"/>
                </a:cubicBezTo>
                <a:cubicBezTo>
                  <a:pt x="0" y="111"/>
                  <a:pt x="0" y="113"/>
                  <a:pt x="0" y="116"/>
                </a:cubicBezTo>
                <a:cubicBezTo>
                  <a:pt x="11" y="116"/>
                  <a:pt x="11" y="116"/>
                  <a:pt x="11" y="116"/>
                </a:cubicBezTo>
                <a:cubicBezTo>
                  <a:pt x="11" y="118"/>
                  <a:pt x="11" y="118"/>
                  <a:pt x="11" y="118"/>
                </a:cubicBezTo>
                <a:cubicBezTo>
                  <a:pt x="0" y="118"/>
                  <a:pt x="0" y="118"/>
                  <a:pt x="0" y="118"/>
                </a:cubicBezTo>
                <a:cubicBezTo>
                  <a:pt x="0" y="120"/>
                  <a:pt x="0" y="122"/>
                  <a:pt x="0" y="124"/>
                </a:cubicBezTo>
                <a:cubicBezTo>
                  <a:pt x="5" y="124"/>
                  <a:pt x="5" y="124"/>
                  <a:pt x="5" y="124"/>
                </a:cubicBezTo>
                <a:cubicBezTo>
                  <a:pt x="5" y="126"/>
                  <a:pt x="5" y="126"/>
                  <a:pt x="5" y="126"/>
                </a:cubicBezTo>
                <a:cubicBezTo>
                  <a:pt x="0" y="126"/>
                  <a:pt x="0" y="126"/>
                  <a:pt x="0" y="126"/>
                </a:cubicBezTo>
                <a:cubicBezTo>
                  <a:pt x="0" y="128"/>
                  <a:pt x="0" y="130"/>
                  <a:pt x="0" y="132"/>
                </a:cubicBezTo>
                <a:cubicBezTo>
                  <a:pt x="11" y="132"/>
                  <a:pt x="11" y="132"/>
                  <a:pt x="11" y="132"/>
                </a:cubicBezTo>
                <a:cubicBezTo>
                  <a:pt x="11" y="134"/>
                  <a:pt x="11" y="134"/>
                  <a:pt x="11" y="134"/>
                </a:cubicBezTo>
                <a:cubicBezTo>
                  <a:pt x="0" y="134"/>
                  <a:pt x="0" y="134"/>
                  <a:pt x="0" y="134"/>
                </a:cubicBezTo>
                <a:cubicBezTo>
                  <a:pt x="0" y="136"/>
                  <a:pt x="0" y="138"/>
                  <a:pt x="0" y="141"/>
                </a:cubicBezTo>
                <a:cubicBezTo>
                  <a:pt x="5" y="141"/>
                  <a:pt x="5" y="141"/>
                  <a:pt x="5" y="141"/>
                </a:cubicBezTo>
                <a:cubicBezTo>
                  <a:pt x="5" y="143"/>
                  <a:pt x="5" y="143"/>
                  <a:pt x="5" y="143"/>
                </a:cubicBezTo>
                <a:cubicBezTo>
                  <a:pt x="0" y="143"/>
                  <a:pt x="0" y="143"/>
                  <a:pt x="0" y="143"/>
                </a:cubicBezTo>
                <a:cubicBezTo>
                  <a:pt x="0" y="145"/>
                  <a:pt x="0" y="147"/>
                  <a:pt x="0" y="149"/>
                </a:cubicBezTo>
                <a:cubicBezTo>
                  <a:pt x="11" y="149"/>
                  <a:pt x="11" y="149"/>
                  <a:pt x="11" y="149"/>
                </a:cubicBezTo>
                <a:cubicBezTo>
                  <a:pt x="11" y="151"/>
                  <a:pt x="11" y="151"/>
                  <a:pt x="11" y="151"/>
                </a:cubicBezTo>
                <a:cubicBezTo>
                  <a:pt x="0" y="151"/>
                  <a:pt x="0" y="151"/>
                  <a:pt x="0" y="151"/>
                </a:cubicBezTo>
                <a:cubicBezTo>
                  <a:pt x="0" y="153"/>
                  <a:pt x="0" y="155"/>
                  <a:pt x="0" y="157"/>
                </a:cubicBezTo>
                <a:cubicBezTo>
                  <a:pt x="5" y="157"/>
                  <a:pt x="5" y="157"/>
                  <a:pt x="5" y="157"/>
                </a:cubicBezTo>
                <a:cubicBezTo>
                  <a:pt x="5" y="159"/>
                  <a:pt x="5" y="159"/>
                  <a:pt x="5" y="159"/>
                </a:cubicBezTo>
                <a:lnTo>
                  <a:pt x="0" y="15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96" name="Freeform 11"/>
          <p:cNvSpPr>
            <a:spLocks noEditPoints="1"/>
          </p:cNvSpPr>
          <p:nvPr/>
        </p:nvSpPr>
        <p:spPr bwMode="auto">
          <a:xfrm>
            <a:off x="1698625" y="2160588"/>
            <a:ext cx="333375" cy="615950"/>
          </a:xfrm>
          <a:custGeom>
            <a:avLst/>
            <a:gdLst>
              <a:gd name="T0" fmla="*/ 0 w 89"/>
              <a:gd name="T1" fmla="*/ 109 h 164"/>
              <a:gd name="T2" fmla="*/ 11 w 89"/>
              <a:gd name="T3" fmla="*/ 109 h 164"/>
              <a:gd name="T4" fmla="*/ 8 w 89"/>
              <a:gd name="T5" fmla="*/ 150 h 164"/>
              <a:gd name="T6" fmla="*/ 11 w 89"/>
              <a:gd name="T7" fmla="*/ 150 h 164"/>
              <a:gd name="T8" fmla="*/ 12 w 89"/>
              <a:gd name="T9" fmla="*/ 164 h 164"/>
              <a:gd name="T10" fmla="*/ 14 w 89"/>
              <a:gd name="T11" fmla="*/ 164 h 164"/>
              <a:gd name="T12" fmla="*/ 13 w 89"/>
              <a:gd name="T13" fmla="*/ 150 h 164"/>
              <a:gd name="T14" fmla="*/ 16 w 89"/>
              <a:gd name="T15" fmla="*/ 149 h 164"/>
              <a:gd name="T16" fmla="*/ 20 w 89"/>
              <a:gd name="T17" fmla="*/ 109 h 164"/>
              <a:gd name="T18" fmla="*/ 40 w 89"/>
              <a:gd name="T19" fmla="*/ 109 h 164"/>
              <a:gd name="T20" fmla="*/ 40 w 89"/>
              <a:gd name="T21" fmla="*/ 118 h 164"/>
              <a:gd name="T22" fmla="*/ 49 w 89"/>
              <a:gd name="T23" fmla="*/ 118 h 164"/>
              <a:gd name="T24" fmla="*/ 49 w 89"/>
              <a:gd name="T25" fmla="*/ 109 h 164"/>
              <a:gd name="T26" fmla="*/ 69 w 89"/>
              <a:gd name="T27" fmla="*/ 109 h 164"/>
              <a:gd name="T28" fmla="*/ 73 w 89"/>
              <a:gd name="T29" fmla="*/ 149 h 164"/>
              <a:gd name="T30" fmla="*/ 76 w 89"/>
              <a:gd name="T31" fmla="*/ 150 h 164"/>
              <a:gd name="T32" fmla="*/ 75 w 89"/>
              <a:gd name="T33" fmla="*/ 164 h 164"/>
              <a:gd name="T34" fmla="*/ 77 w 89"/>
              <a:gd name="T35" fmla="*/ 164 h 164"/>
              <a:gd name="T36" fmla="*/ 78 w 89"/>
              <a:gd name="T37" fmla="*/ 150 h 164"/>
              <a:gd name="T38" fmla="*/ 81 w 89"/>
              <a:gd name="T39" fmla="*/ 150 h 164"/>
              <a:gd name="T40" fmla="*/ 77 w 89"/>
              <a:gd name="T41" fmla="*/ 109 h 164"/>
              <a:gd name="T42" fmla="*/ 89 w 89"/>
              <a:gd name="T43" fmla="*/ 109 h 164"/>
              <a:gd name="T44" fmla="*/ 89 w 89"/>
              <a:gd name="T45" fmla="*/ 107 h 164"/>
              <a:gd name="T46" fmla="*/ 76 w 89"/>
              <a:gd name="T47" fmla="*/ 107 h 164"/>
              <a:gd name="T48" fmla="*/ 54 w 89"/>
              <a:gd name="T49" fmla="*/ 52 h 164"/>
              <a:gd name="T50" fmla="*/ 61 w 89"/>
              <a:gd name="T51" fmla="*/ 39 h 164"/>
              <a:gd name="T52" fmla="*/ 46 w 89"/>
              <a:gd name="T53" fmla="*/ 22 h 164"/>
              <a:gd name="T54" fmla="*/ 46 w 89"/>
              <a:gd name="T55" fmla="*/ 17 h 164"/>
              <a:gd name="T56" fmla="*/ 48 w 89"/>
              <a:gd name="T57" fmla="*/ 17 h 164"/>
              <a:gd name="T58" fmla="*/ 48 w 89"/>
              <a:gd name="T59" fmla="*/ 0 h 164"/>
              <a:gd name="T60" fmla="*/ 40 w 89"/>
              <a:gd name="T61" fmla="*/ 0 h 164"/>
              <a:gd name="T62" fmla="*/ 40 w 89"/>
              <a:gd name="T63" fmla="*/ 17 h 164"/>
              <a:gd name="T64" fmla="*/ 43 w 89"/>
              <a:gd name="T65" fmla="*/ 17 h 164"/>
              <a:gd name="T66" fmla="*/ 43 w 89"/>
              <a:gd name="T67" fmla="*/ 22 h 164"/>
              <a:gd name="T68" fmla="*/ 27 w 89"/>
              <a:gd name="T69" fmla="*/ 39 h 164"/>
              <a:gd name="T70" fmla="*/ 34 w 89"/>
              <a:gd name="T71" fmla="*/ 52 h 164"/>
              <a:gd name="T72" fmla="*/ 12 w 89"/>
              <a:gd name="T73" fmla="*/ 107 h 164"/>
              <a:gd name="T74" fmla="*/ 0 w 89"/>
              <a:gd name="T75" fmla="*/ 107 h 164"/>
              <a:gd name="T76" fmla="*/ 0 w 89"/>
              <a:gd name="T77" fmla="*/ 109 h 164"/>
              <a:gd name="T78" fmla="*/ 44 w 89"/>
              <a:gd name="T79" fmla="*/ 30 h 164"/>
              <a:gd name="T80" fmla="*/ 53 w 89"/>
              <a:gd name="T81" fmla="*/ 39 h 164"/>
              <a:gd name="T82" fmla="*/ 50 w 89"/>
              <a:gd name="T83" fmla="*/ 45 h 164"/>
              <a:gd name="T84" fmla="*/ 47 w 89"/>
              <a:gd name="T85" fmla="*/ 42 h 164"/>
              <a:gd name="T86" fmla="*/ 41 w 89"/>
              <a:gd name="T87" fmla="*/ 42 h 164"/>
              <a:gd name="T88" fmla="*/ 38 w 89"/>
              <a:gd name="T89" fmla="*/ 45 h 164"/>
              <a:gd name="T90" fmla="*/ 35 w 89"/>
              <a:gd name="T91" fmla="*/ 39 h 164"/>
              <a:gd name="T92" fmla="*/ 44 w 89"/>
              <a:gd name="T93" fmla="*/ 30 h 164"/>
              <a:gd name="T94" fmla="*/ 44 w 89"/>
              <a:gd name="T95" fmla="*/ 51 h 164"/>
              <a:gd name="T96" fmla="*/ 68 w 89"/>
              <a:gd name="T97" fmla="*/ 107 h 164"/>
              <a:gd name="T98" fmla="*/ 49 w 89"/>
              <a:gd name="T99" fmla="*/ 107 h 164"/>
              <a:gd name="T100" fmla="*/ 49 w 89"/>
              <a:gd name="T101" fmla="*/ 97 h 164"/>
              <a:gd name="T102" fmla="*/ 40 w 89"/>
              <a:gd name="T103" fmla="*/ 97 h 164"/>
              <a:gd name="T104" fmla="*/ 40 w 89"/>
              <a:gd name="T105" fmla="*/ 107 h 164"/>
              <a:gd name="T106" fmla="*/ 20 w 89"/>
              <a:gd name="T107" fmla="*/ 107 h 164"/>
              <a:gd name="T108" fmla="*/ 44 w 89"/>
              <a:gd name="T109" fmla="*/ 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64">
                <a:moveTo>
                  <a:pt x="0" y="109"/>
                </a:moveTo>
                <a:cubicBezTo>
                  <a:pt x="11" y="109"/>
                  <a:pt x="11" y="109"/>
                  <a:pt x="11" y="109"/>
                </a:cubicBezTo>
                <a:cubicBezTo>
                  <a:pt x="9" y="122"/>
                  <a:pt x="7" y="136"/>
                  <a:pt x="8" y="150"/>
                </a:cubicBezTo>
                <a:cubicBezTo>
                  <a:pt x="11" y="150"/>
                  <a:pt x="11" y="150"/>
                  <a:pt x="11" y="150"/>
                </a:cubicBezTo>
                <a:cubicBezTo>
                  <a:pt x="12" y="164"/>
                  <a:pt x="12" y="164"/>
                  <a:pt x="12" y="164"/>
                </a:cubicBezTo>
                <a:cubicBezTo>
                  <a:pt x="14" y="164"/>
                  <a:pt x="14" y="164"/>
                  <a:pt x="14" y="164"/>
                </a:cubicBezTo>
                <a:cubicBezTo>
                  <a:pt x="13" y="150"/>
                  <a:pt x="13" y="150"/>
                  <a:pt x="13" y="150"/>
                </a:cubicBezTo>
                <a:cubicBezTo>
                  <a:pt x="16" y="149"/>
                  <a:pt x="16" y="149"/>
                  <a:pt x="16" y="149"/>
                </a:cubicBezTo>
                <a:cubicBezTo>
                  <a:pt x="15" y="135"/>
                  <a:pt x="17" y="122"/>
                  <a:pt x="20" y="109"/>
                </a:cubicBezTo>
                <a:cubicBezTo>
                  <a:pt x="40" y="109"/>
                  <a:pt x="40" y="109"/>
                  <a:pt x="40" y="109"/>
                </a:cubicBezTo>
                <a:cubicBezTo>
                  <a:pt x="40" y="118"/>
                  <a:pt x="40" y="118"/>
                  <a:pt x="40" y="118"/>
                </a:cubicBezTo>
                <a:cubicBezTo>
                  <a:pt x="49" y="118"/>
                  <a:pt x="49" y="118"/>
                  <a:pt x="49" y="118"/>
                </a:cubicBezTo>
                <a:cubicBezTo>
                  <a:pt x="49" y="109"/>
                  <a:pt x="49" y="109"/>
                  <a:pt x="49" y="109"/>
                </a:cubicBezTo>
                <a:cubicBezTo>
                  <a:pt x="69" y="109"/>
                  <a:pt x="69" y="109"/>
                  <a:pt x="69" y="109"/>
                </a:cubicBezTo>
                <a:cubicBezTo>
                  <a:pt x="72" y="122"/>
                  <a:pt x="73" y="135"/>
                  <a:pt x="73" y="149"/>
                </a:cubicBezTo>
                <a:cubicBezTo>
                  <a:pt x="76" y="150"/>
                  <a:pt x="76" y="150"/>
                  <a:pt x="76" y="150"/>
                </a:cubicBezTo>
                <a:cubicBezTo>
                  <a:pt x="75" y="164"/>
                  <a:pt x="75" y="164"/>
                  <a:pt x="75" y="164"/>
                </a:cubicBezTo>
                <a:cubicBezTo>
                  <a:pt x="77" y="164"/>
                  <a:pt x="77" y="164"/>
                  <a:pt x="77" y="164"/>
                </a:cubicBezTo>
                <a:cubicBezTo>
                  <a:pt x="78" y="150"/>
                  <a:pt x="78" y="150"/>
                  <a:pt x="78" y="150"/>
                </a:cubicBezTo>
                <a:cubicBezTo>
                  <a:pt x="81" y="150"/>
                  <a:pt x="81" y="150"/>
                  <a:pt x="81" y="150"/>
                </a:cubicBezTo>
                <a:cubicBezTo>
                  <a:pt x="81" y="136"/>
                  <a:pt x="80" y="122"/>
                  <a:pt x="77" y="109"/>
                </a:cubicBezTo>
                <a:cubicBezTo>
                  <a:pt x="89" y="109"/>
                  <a:pt x="89" y="109"/>
                  <a:pt x="89" y="109"/>
                </a:cubicBezTo>
                <a:cubicBezTo>
                  <a:pt x="89" y="107"/>
                  <a:pt x="89" y="107"/>
                  <a:pt x="89" y="107"/>
                </a:cubicBezTo>
                <a:cubicBezTo>
                  <a:pt x="76" y="107"/>
                  <a:pt x="76" y="107"/>
                  <a:pt x="76" y="107"/>
                </a:cubicBezTo>
                <a:cubicBezTo>
                  <a:pt x="72" y="85"/>
                  <a:pt x="63" y="66"/>
                  <a:pt x="54" y="52"/>
                </a:cubicBezTo>
                <a:cubicBezTo>
                  <a:pt x="58" y="49"/>
                  <a:pt x="61" y="44"/>
                  <a:pt x="61" y="39"/>
                </a:cubicBezTo>
                <a:cubicBezTo>
                  <a:pt x="61" y="30"/>
                  <a:pt x="54" y="23"/>
                  <a:pt x="46" y="22"/>
                </a:cubicBezTo>
                <a:cubicBezTo>
                  <a:pt x="46" y="17"/>
                  <a:pt x="46" y="17"/>
                  <a:pt x="46" y="17"/>
                </a:cubicBezTo>
                <a:cubicBezTo>
                  <a:pt x="48" y="17"/>
                  <a:pt x="48" y="17"/>
                  <a:pt x="48" y="17"/>
                </a:cubicBezTo>
                <a:cubicBezTo>
                  <a:pt x="48" y="0"/>
                  <a:pt x="48" y="0"/>
                  <a:pt x="48" y="0"/>
                </a:cubicBezTo>
                <a:cubicBezTo>
                  <a:pt x="40" y="0"/>
                  <a:pt x="40" y="0"/>
                  <a:pt x="40" y="0"/>
                </a:cubicBezTo>
                <a:cubicBezTo>
                  <a:pt x="40" y="17"/>
                  <a:pt x="40" y="17"/>
                  <a:pt x="40" y="17"/>
                </a:cubicBezTo>
                <a:cubicBezTo>
                  <a:pt x="43" y="17"/>
                  <a:pt x="43" y="17"/>
                  <a:pt x="43" y="17"/>
                </a:cubicBezTo>
                <a:cubicBezTo>
                  <a:pt x="43" y="22"/>
                  <a:pt x="43" y="22"/>
                  <a:pt x="43" y="22"/>
                </a:cubicBezTo>
                <a:cubicBezTo>
                  <a:pt x="34" y="23"/>
                  <a:pt x="27" y="30"/>
                  <a:pt x="27" y="39"/>
                </a:cubicBezTo>
                <a:cubicBezTo>
                  <a:pt x="27" y="44"/>
                  <a:pt x="30" y="49"/>
                  <a:pt x="34" y="52"/>
                </a:cubicBezTo>
                <a:cubicBezTo>
                  <a:pt x="25" y="66"/>
                  <a:pt x="17" y="85"/>
                  <a:pt x="12" y="107"/>
                </a:cubicBezTo>
                <a:cubicBezTo>
                  <a:pt x="0" y="107"/>
                  <a:pt x="0" y="107"/>
                  <a:pt x="0" y="107"/>
                </a:cubicBezTo>
                <a:lnTo>
                  <a:pt x="0" y="109"/>
                </a:lnTo>
                <a:close/>
                <a:moveTo>
                  <a:pt x="44" y="30"/>
                </a:moveTo>
                <a:cubicBezTo>
                  <a:pt x="49" y="30"/>
                  <a:pt x="53" y="34"/>
                  <a:pt x="53" y="39"/>
                </a:cubicBezTo>
                <a:cubicBezTo>
                  <a:pt x="53" y="41"/>
                  <a:pt x="52" y="44"/>
                  <a:pt x="50" y="45"/>
                </a:cubicBezTo>
                <a:cubicBezTo>
                  <a:pt x="49" y="44"/>
                  <a:pt x="48" y="43"/>
                  <a:pt x="47" y="42"/>
                </a:cubicBezTo>
                <a:cubicBezTo>
                  <a:pt x="41" y="42"/>
                  <a:pt x="41" y="42"/>
                  <a:pt x="41" y="42"/>
                </a:cubicBezTo>
                <a:cubicBezTo>
                  <a:pt x="40" y="43"/>
                  <a:pt x="39" y="44"/>
                  <a:pt x="38" y="45"/>
                </a:cubicBezTo>
                <a:cubicBezTo>
                  <a:pt x="37" y="44"/>
                  <a:pt x="35" y="41"/>
                  <a:pt x="35" y="39"/>
                </a:cubicBezTo>
                <a:cubicBezTo>
                  <a:pt x="35" y="34"/>
                  <a:pt x="39" y="30"/>
                  <a:pt x="44" y="30"/>
                </a:cubicBezTo>
                <a:close/>
                <a:moveTo>
                  <a:pt x="44" y="51"/>
                </a:moveTo>
                <a:cubicBezTo>
                  <a:pt x="54" y="65"/>
                  <a:pt x="63" y="84"/>
                  <a:pt x="68" y="107"/>
                </a:cubicBezTo>
                <a:cubicBezTo>
                  <a:pt x="49" y="107"/>
                  <a:pt x="49" y="107"/>
                  <a:pt x="49" y="107"/>
                </a:cubicBezTo>
                <a:cubicBezTo>
                  <a:pt x="49" y="97"/>
                  <a:pt x="49" y="97"/>
                  <a:pt x="49" y="97"/>
                </a:cubicBezTo>
                <a:cubicBezTo>
                  <a:pt x="40" y="97"/>
                  <a:pt x="40" y="97"/>
                  <a:pt x="40" y="97"/>
                </a:cubicBezTo>
                <a:cubicBezTo>
                  <a:pt x="40" y="107"/>
                  <a:pt x="40" y="107"/>
                  <a:pt x="40" y="107"/>
                </a:cubicBezTo>
                <a:cubicBezTo>
                  <a:pt x="20" y="107"/>
                  <a:pt x="20" y="107"/>
                  <a:pt x="20" y="107"/>
                </a:cubicBezTo>
                <a:cubicBezTo>
                  <a:pt x="25" y="84"/>
                  <a:pt x="34" y="65"/>
                  <a:pt x="44"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04" name="Freeform 21"/>
          <p:cNvSpPr>
            <a:spLocks noEditPoints="1"/>
          </p:cNvSpPr>
          <p:nvPr/>
        </p:nvSpPr>
        <p:spPr bwMode="auto">
          <a:xfrm>
            <a:off x="4347164" y="2209315"/>
            <a:ext cx="430212" cy="531813"/>
          </a:xfrm>
          <a:custGeom>
            <a:avLst/>
            <a:gdLst>
              <a:gd name="T0" fmla="*/ 766 w 1532"/>
              <a:gd name="T1" fmla="*/ 403 h 1894"/>
              <a:gd name="T2" fmla="*/ 114 w 1532"/>
              <a:gd name="T3" fmla="*/ 225 h 1894"/>
              <a:gd name="T4" fmla="*/ 766 w 1532"/>
              <a:gd name="T5" fmla="*/ 47 h 1894"/>
              <a:gd name="T6" fmla="*/ 1418 w 1532"/>
              <a:gd name="T7" fmla="*/ 225 h 1894"/>
              <a:gd name="T8" fmla="*/ 766 w 1532"/>
              <a:gd name="T9" fmla="*/ 403 h 1894"/>
              <a:gd name="T10" fmla="*/ 766 w 1532"/>
              <a:gd name="T11" fmla="*/ 0 h 1894"/>
              <a:gd name="T12" fmla="*/ 0 w 1532"/>
              <a:gd name="T13" fmla="*/ 255 h 1894"/>
              <a:gd name="T14" fmla="*/ 0 w 1532"/>
              <a:gd name="T15" fmla="*/ 577 h 1894"/>
              <a:gd name="T16" fmla="*/ 1 w 1532"/>
              <a:gd name="T17" fmla="*/ 587 h 1894"/>
              <a:gd name="T18" fmla="*/ 18 w 1532"/>
              <a:gd name="T19" fmla="*/ 641 h 1894"/>
              <a:gd name="T20" fmla="*/ 53 w 1532"/>
              <a:gd name="T21" fmla="*/ 681 h 1894"/>
              <a:gd name="T22" fmla="*/ 766 w 1532"/>
              <a:gd name="T23" fmla="*/ 833 h 1894"/>
              <a:gd name="T24" fmla="*/ 1479 w 1532"/>
              <a:gd name="T25" fmla="*/ 681 h 1894"/>
              <a:gd name="T26" fmla="*/ 1514 w 1532"/>
              <a:gd name="T27" fmla="*/ 641 h 1894"/>
              <a:gd name="T28" fmla="*/ 1532 w 1532"/>
              <a:gd name="T29" fmla="*/ 587 h 1894"/>
              <a:gd name="T30" fmla="*/ 1532 w 1532"/>
              <a:gd name="T31" fmla="*/ 577 h 1894"/>
              <a:gd name="T32" fmla="*/ 1532 w 1532"/>
              <a:gd name="T33" fmla="*/ 255 h 1894"/>
              <a:gd name="T34" fmla="*/ 766 w 1532"/>
              <a:gd name="T35" fmla="*/ 0 h 1894"/>
              <a:gd name="T36" fmla="*/ 1512 w 1532"/>
              <a:gd name="T37" fmla="*/ 790 h 1894"/>
              <a:gd name="T38" fmla="*/ 1281 w 1532"/>
              <a:gd name="T39" fmla="*/ 884 h 1894"/>
              <a:gd name="T40" fmla="*/ 766 w 1532"/>
              <a:gd name="T41" fmla="*/ 939 h 1894"/>
              <a:gd name="T42" fmla="*/ 251 w 1532"/>
              <a:gd name="T43" fmla="*/ 884 h 1894"/>
              <a:gd name="T44" fmla="*/ 21 w 1532"/>
              <a:gd name="T45" fmla="*/ 790 h 1894"/>
              <a:gd name="T46" fmla="*/ 1 w 1532"/>
              <a:gd name="T47" fmla="*/ 776 h 1894"/>
              <a:gd name="T48" fmla="*/ 0 w 1532"/>
              <a:gd name="T49" fmla="*/ 786 h 1894"/>
              <a:gd name="T50" fmla="*/ 0 w 1532"/>
              <a:gd name="T51" fmla="*/ 1108 h 1894"/>
              <a:gd name="T52" fmla="*/ 1 w 1532"/>
              <a:gd name="T53" fmla="*/ 1117 h 1894"/>
              <a:gd name="T54" fmla="*/ 18 w 1532"/>
              <a:gd name="T55" fmla="*/ 1171 h 1894"/>
              <a:gd name="T56" fmla="*/ 53 w 1532"/>
              <a:gd name="T57" fmla="*/ 1212 h 1894"/>
              <a:gd name="T58" fmla="*/ 766 w 1532"/>
              <a:gd name="T59" fmla="*/ 1363 h 1894"/>
              <a:gd name="T60" fmla="*/ 1479 w 1532"/>
              <a:gd name="T61" fmla="*/ 1212 h 1894"/>
              <a:gd name="T62" fmla="*/ 1514 w 1532"/>
              <a:gd name="T63" fmla="*/ 1171 h 1894"/>
              <a:gd name="T64" fmla="*/ 1532 w 1532"/>
              <a:gd name="T65" fmla="*/ 1117 h 1894"/>
              <a:gd name="T66" fmla="*/ 1532 w 1532"/>
              <a:gd name="T67" fmla="*/ 1108 h 1894"/>
              <a:gd name="T68" fmla="*/ 1532 w 1532"/>
              <a:gd name="T69" fmla="*/ 786 h 1894"/>
              <a:gd name="T70" fmla="*/ 1532 w 1532"/>
              <a:gd name="T71" fmla="*/ 776 h 1894"/>
              <a:gd name="T72" fmla="*/ 1512 w 1532"/>
              <a:gd name="T73" fmla="*/ 790 h 1894"/>
              <a:gd name="T74" fmla="*/ 1512 w 1532"/>
              <a:gd name="T75" fmla="*/ 1321 h 1894"/>
              <a:gd name="T76" fmla="*/ 1281 w 1532"/>
              <a:gd name="T77" fmla="*/ 1414 h 1894"/>
              <a:gd name="T78" fmla="*/ 766 w 1532"/>
              <a:gd name="T79" fmla="*/ 1470 h 1894"/>
              <a:gd name="T80" fmla="*/ 251 w 1532"/>
              <a:gd name="T81" fmla="*/ 1414 h 1894"/>
              <a:gd name="T82" fmla="*/ 21 w 1532"/>
              <a:gd name="T83" fmla="*/ 1321 h 1894"/>
              <a:gd name="T84" fmla="*/ 1 w 1532"/>
              <a:gd name="T85" fmla="*/ 1307 h 1894"/>
              <a:gd name="T86" fmla="*/ 0 w 1532"/>
              <a:gd name="T87" fmla="*/ 1316 h 1894"/>
              <a:gd name="T88" fmla="*/ 0 w 1532"/>
              <a:gd name="T89" fmla="*/ 1638 h 1894"/>
              <a:gd name="T90" fmla="*/ 766 w 1532"/>
              <a:gd name="T91" fmla="*/ 1894 h 1894"/>
              <a:gd name="T92" fmla="*/ 1532 w 1532"/>
              <a:gd name="T93" fmla="*/ 1638 h 1894"/>
              <a:gd name="T94" fmla="*/ 1532 w 1532"/>
              <a:gd name="T95" fmla="*/ 1316 h 1894"/>
              <a:gd name="T96" fmla="*/ 1532 w 1532"/>
              <a:gd name="T97" fmla="*/ 1307 h 1894"/>
              <a:gd name="T98" fmla="*/ 1512 w 1532"/>
              <a:gd name="T99" fmla="*/ 1321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2" h="1894">
                <a:moveTo>
                  <a:pt x="766" y="403"/>
                </a:moveTo>
                <a:cubicBezTo>
                  <a:pt x="406" y="403"/>
                  <a:pt x="114" y="323"/>
                  <a:pt x="114" y="225"/>
                </a:cubicBezTo>
                <a:cubicBezTo>
                  <a:pt x="114" y="127"/>
                  <a:pt x="406" y="47"/>
                  <a:pt x="766" y="47"/>
                </a:cubicBezTo>
                <a:cubicBezTo>
                  <a:pt x="1126" y="47"/>
                  <a:pt x="1418" y="127"/>
                  <a:pt x="1418" y="225"/>
                </a:cubicBezTo>
                <a:cubicBezTo>
                  <a:pt x="1418" y="323"/>
                  <a:pt x="1126" y="403"/>
                  <a:pt x="766" y="403"/>
                </a:cubicBezTo>
                <a:moveTo>
                  <a:pt x="766" y="0"/>
                </a:moveTo>
                <a:cubicBezTo>
                  <a:pt x="482" y="0"/>
                  <a:pt x="0" y="54"/>
                  <a:pt x="0" y="255"/>
                </a:cubicBezTo>
                <a:cubicBezTo>
                  <a:pt x="0" y="577"/>
                  <a:pt x="0" y="577"/>
                  <a:pt x="0" y="577"/>
                </a:cubicBezTo>
                <a:cubicBezTo>
                  <a:pt x="0" y="580"/>
                  <a:pt x="0" y="584"/>
                  <a:pt x="1" y="587"/>
                </a:cubicBezTo>
                <a:cubicBezTo>
                  <a:pt x="2" y="606"/>
                  <a:pt x="8" y="624"/>
                  <a:pt x="18" y="641"/>
                </a:cubicBezTo>
                <a:cubicBezTo>
                  <a:pt x="27" y="655"/>
                  <a:pt x="39" y="669"/>
                  <a:pt x="53" y="681"/>
                </a:cubicBezTo>
                <a:cubicBezTo>
                  <a:pt x="186" y="798"/>
                  <a:pt x="539" y="833"/>
                  <a:pt x="766" y="833"/>
                </a:cubicBezTo>
                <a:cubicBezTo>
                  <a:pt x="994" y="833"/>
                  <a:pt x="1347" y="798"/>
                  <a:pt x="1479" y="681"/>
                </a:cubicBezTo>
                <a:cubicBezTo>
                  <a:pt x="1494" y="669"/>
                  <a:pt x="1505" y="655"/>
                  <a:pt x="1514" y="641"/>
                </a:cubicBezTo>
                <a:cubicBezTo>
                  <a:pt x="1524" y="624"/>
                  <a:pt x="1530" y="606"/>
                  <a:pt x="1532" y="587"/>
                </a:cubicBezTo>
                <a:cubicBezTo>
                  <a:pt x="1532" y="584"/>
                  <a:pt x="1532" y="580"/>
                  <a:pt x="1532" y="577"/>
                </a:cubicBezTo>
                <a:cubicBezTo>
                  <a:pt x="1532" y="255"/>
                  <a:pt x="1532" y="255"/>
                  <a:pt x="1532" y="255"/>
                </a:cubicBezTo>
                <a:cubicBezTo>
                  <a:pt x="1532" y="54"/>
                  <a:pt x="1051" y="0"/>
                  <a:pt x="766" y="0"/>
                </a:cubicBezTo>
                <a:close/>
                <a:moveTo>
                  <a:pt x="1512" y="790"/>
                </a:moveTo>
                <a:cubicBezTo>
                  <a:pt x="1455" y="828"/>
                  <a:pt x="1378" y="860"/>
                  <a:pt x="1281" y="884"/>
                </a:cubicBezTo>
                <a:cubicBezTo>
                  <a:pt x="1080" y="934"/>
                  <a:pt x="854" y="939"/>
                  <a:pt x="766" y="939"/>
                </a:cubicBezTo>
                <a:cubicBezTo>
                  <a:pt x="678" y="939"/>
                  <a:pt x="452" y="934"/>
                  <a:pt x="251" y="884"/>
                </a:cubicBezTo>
                <a:cubicBezTo>
                  <a:pt x="155" y="860"/>
                  <a:pt x="77" y="828"/>
                  <a:pt x="21" y="790"/>
                </a:cubicBezTo>
                <a:cubicBezTo>
                  <a:pt x="14" y="786"/>
                  <a:pt x="7" y="781"/>
                  <a:pt x="1" y="776"/>
                </a:cubicBezTo>
                <a:cubicBezTo>
                  <a:pt x="0" y="779"/>
                  <a:pt x="0" y="782"/>
                  <a:pt x="0" y="786"/>
                </a:cubicBezTo>
                <a:cubicBezTo>
                  <a:pt x="0" y="1108"/>
                  <a:pt x="0" y="1108"/>
                  <a:pt x="0" y="1108"/>
                </a:cubicBezTo>
                <a:cubicBezTo>
                  <a:pt x="0" y="1111"/>
                  <a:pt x="0" y="1114"/>
                  <a:pt x="1" y="1117"/>
                </a:cubicBezTo>
                <a:cubicBezTo>
                  <a:pt x="2" y="1137"/>
                  <a:pt x="8" y="1155"/>
                  <a:pt x="18" y="1171"/>
                </a:cubicBezTo>
                <a:cubicBezTo>
                  <a:pt x="27" y="1186"/>
                  <a:pt x="39" y="1199"/>
                  <a:pt x="53" y="1212"/>
                </a:cubicBezTo>
                <a:cubicBezTo>
                  <a:pt x="186" y="1329"/>
                  <a:pt x="539" y="1363"/>
                  <a:pt x="766" y="1363"/>
                </a:cubicBezTo>
                <a:cubicBezTo>
                  <a:pt x="994" y="1363"/>
                  <a:pt x="1347" y="1329"/>
                  <a:pt x="1479" y="1212"/>
                </a:cubicBezTo>
                <a:cubicBezTo>
                  <a:pt x="1494" y="1199"/>
                  <a:pt x="1505" y="1186"/>
                  <a:pt x="1514" y="1171"/>
                </a:cubicBezTo>
                <a:cubicBezTo>
                  <a:pt x="1524" y="1155"/>
                  <a:pt x="1530" y="1137"/>
                  <a:pt x="1532" y="1117"/>
                </a:cubicBezTo>
                <a:cubicBezTo>
                  <a:pt x="1532" y="1114"/>
                  <a:pt x="1532" y="1111"/>
                  <a:pt x="1532" y="1108"/>
                </a:cubicBezTo>
                <a:cubicBezTo>
                  <a:pt x="1532" y="786"/>
                  <a:pt x="1532" y="786"/>
                  <a:pt x="1532" y="786"/>
                </a:cubicBezTo>
                <a:cubicBezTo>
                  <a:pt x="1532" y="782"/>
                  <a:pt x="1532" y="779"/>
                  <a:pt x="1532" y="776"/>
                </a:cubicBezTo>
                <a:cubicBezTo>
                  <a:pt x="1525" y="781"/>
                  <a:pt x="1519" y="786"/>
                  <a:pt x="1512" y="790"/>
                </a:cubicBezTo>
                <a:close/>
                <a:moveTo>
                  <a:pt x="1512" y="1321"/>
                </a:moveTo>
                <a:cubicBezTo>
                  <a:pt x="1455" y="1359"/>
                  <a:pt x="1378" y="1390"/>
                  <a:pt x="1281" y="1414"/>
                </a:cubicBezTo>
                <a:cubicBezTo>
                  <a:pt x="1080" y="1464"/>
                  <a:pt x="854" y="1470"/>
                  <a:pt x="766" y="1470"/>
                </a:cubicBezTo>
                <a:cubicBezTo>
                  <a:pt x="678" y="1470"/>
                  <a:pt x="452" y="1464"/>
                  <a:pt x="251" y="1414"/>
                </a:cubicBezTo>
                <a:cubicBezTo>
                  <a:pt x="155" y="1390"/>
                  <a:pt x="77" y="1359"/>
                  <a:pt x="21" y="1321"/>
                </a:cubicBezTo>
                <a:cubicBezTo>
                  <a:pt x="14" y="1316"/>
                  <a:pt x="7" y="1311"/>
                  <a:pt x="1" y="1307"/>
                </a:cubicBezTo>
                <a:cubicBezTo>
                  <a:pt x="0" y="1310"/>
                  <a:pt x="0" y="1313"/>
                  <a:pt x="0" y="1316"/>
                </a:cubicBezTo>
                <a:cubicBezTo>
                  <a:pt x="0" y="1638"/>
                  <a:pt x="0" y="1638"/>
                  <a:pt x="0" y="1638"/>
                </a:cubicBezTo>
                <a:cubicBezTo>
                  <a:pt x="0" y="1840"/>
                  <a:pt x="482" y="1894"/>
                  <a:pt x="766" y="1894"/>
                </a:cubicBezTo>
                <a:cubicBezTo>
                  <a:pt x="1051" y="1894"/>
                  <a:pt x="1532" y="1840"/>
                  <a:pt x="1532" y="1638"/>
                </a:cubicBezTo>
                <a:cubicBezTo>
                  <a:pt x="1532" y="1316"/>
                  <a:pt x="1532" y="1316"/>
                  <a:pt x="1532" y="1316"/>
                </a:cubicBezTo>
                <a:cubicBezTo>
                  <a:pt x="1532" y="1313"/>
                  <a:pt x="1532" y="1310"/>
                  <a:pt x="1532" y="1307"/>
                </a:cubicBezTo>
                <a:cubicBezTo>
                  <a:pt x="1525" y="1311"/>
                  <a:pt x="1519" y="1316"/>
                  <a:pt x="1512" y="13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237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Using Docker efficiently</a:t>
            </a:r>
          </a:p>
        </p:txBody>
      </p:sp>
      <p:sp>
        <p:nvSpPr>
          <p:cNvPr id="4" name="Title 3"/>
          <p:cNvSpPr>
            <a:spLocks noGrp="1"/>
          </p:cNvSpPr>
          <p:nvPr>
            <p:ph type="title"/>
          </p:nvPr>
        </p:nvSpPr>
        <p:spPr/>
        <p:txBody>
          <a:bodyPr/>
          <a:lstStyle/>
          <a:p>
            <a:r>
              <a:rPr lang="en-GB" dirty="0">
                <a:solidFill>
                  <a:schemeClr val="bg1"/>
                </a:solidFill>
              </a:rPr>
              <a:t>Docker best practices</a:t>
            </a:r>
          </a:p>
        </p:txBody>
      </p:sp>
      <p:sp>
        <p:nvSpPr>
          <p:cNvPr id="8" name="Footer Placeholder 7"/>
          <p:cNvSpPr>
            <a:spLocks noGrp="1"/>
          </p:cNvSpPr>
          <p:nvPr>
            <p:ph type="ftr" sz="quarter" idx="12"/>
          </p:nvPr>
        </p:nvSpPr>
        <p:spPr/>
        <p:txBody>
          <a:bodyPr/>
          <a:lstStyle/>
          <a:p>
            <a:r>
              <a:rPr lang="en-AU" dirty="0"/>
              <a:t>Copyright © 2016 Accenture  All rights reserved.</a:t>
            </a:r>
          </a:p>
        </p:txBody>
      </p:sp>
      <p:sp>
        <p:nvSpPr>
          <p:cNvPr id="9" name="Slide Number Placeholder 8"/>
          <p:cNvSpPr>
            <a:spLocks noGrp="1"/>
          </p:cNvSpPr>
          <p:nvPr>
            <p:ph type="sldNum" sz="quarter" idx="13"/>
          </p:nvPr>
        </p:nvSpPr>
        <p:spPr/>
        <p:txBody>
          <a:bodyPr/>
          <a:lstStyle/>
          <a:p>
            <a:pPr>
              <a:defRPr/>
            </a:pPr>
            <a:r>
              <a:rPr lang="en-US" dirty="0"/>
              <a:t>Page </a:t>
            </a:r>
            <a:fld id="{90CBDC3A-D49F-4631-A8C7-55D59B33E5FA}" type="slidenum">
              <a:rPr lang="en-US" smtClean="0"/>
              <a:pPr>
                <a:defRPr/>
              </a:pPr>
              <a:t>17</a:t>
            </a:fld>
            <a:endParaRPr lang="en-US" dirty="0"/>
          </a:p>
        </p:txBody>
      </p:sp>
      <p:sp>
        <p:nvSpPr>
          <p:cNvPr id="10" name="Content Placeholder 2"/>
          <p:cNvSpPr txBox="1">
            <a:spLocks/>
          </p:cNvSpPr>
          <p:nvPr/>
        </p:nvSpPr>
        <p:spPr>
          <a:xfrm>
            <a:off x="457200" y="2379075"/>
            <a:ext cx="1980000" cy="1233075"/>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Containers should </a:t>
            </a:r>
            <a:br>
              <a:rPr lang="en-GB" sz="1400" b="1" dirty="0">
                <a:solidFill>
                  <a:schemeClr val="bg1"/>
                </a:solidFill>
              </a:rPr>
            </a:br>
            <a:r>
              <a:rPr lang="en-GB" sz="1400" b="1" dirty="0">
                <a:solidFill>
                  <a:schemeClr val="bg1"/>
                </a:solidFill>
              </a:rPr>
              <a:t>be ephemeral</a:t>
            </a:r>
          </a:p>
          <a:p>
            <a:pPr marL="0" indent="0">
              <a:buNone/>
            </a:pPr>
            <a:r>
              <a:rPr lang="en-US" sz="1200" dirty="0">
                <a:solidFill>
                  <a:schemeClr val="bg1"/>
                </a:solidFill>
              </a:rPr>
              <a:t>It can be stopped and destroyed and a new one built and put in place with a minimum of set-up</a:t>
            </a:r>
          </a:p>
        </p:txBody>
      </p:sp>
      <p:sp>
        <p:nvSpPr>
          <p:cNvPr id="11" name="Content Placeholder 2"/>
          <p:cNvSpPr txBox="1">
            <a:spLocks/>
          </p:cNvSpPr>
          <p:nvPr/>
        </p:nvSpPr>
        <p:spPr>
          <a:xfrm>
            <a:off x="2540001" y="2379075"/>
            <a:ext cx="1980000" cy="94215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Use a .</a:t>
            </a:r>
            <a:r>
              <a:rPr lang="en-GB" sz="1400" b="1" dirty="0" err="1">
                <a:solidFill>
                  <a:schemeClr val="bg1"/>
                </a:solidFill>
              </a:rPr>
              <a:t>dockerignore</a:t>
            </a:r>
            <a:r>
              <a:rPr lang="en-GB" sz="1400" b="1" dirty="0">
                <a:solidFill>
                  <a:schemeClr val="bg1"/>
                </a:solidFill>
              </a:rPr>
              <a:t> file</a:t>
            </a:r>
          </a:p>
          <a:p>
            <a:pPr marL="0" indent="0">
              <a:buNone/>
            </a:pPr>
            <a:r>
              <a:rPr lang="en-US" sz="1200" dirty="0">
                <a:solidFill>
                  <a:schemeClr val="bg1"/>
                </a:solidFill>
              </a:rPr>
              <a:t>For efficiency during </a:t>
            </a:r>
            <a:r>
              <a:rPr lang="en-US" sz="1200" dirty="0" err="1">
                <a:solidFill>
                  <a:schemeClr val="bg1"/>
                </a:solidFill>
              </a:rPr>
              <a:t>docker</a:t>
            </a:r>
            <a:r>
              <a:rPr lang="en-US" sz="1200" dirty="0">
                <a:solidFill>
                  <a:schemeClr val="bg1"/>
                </a:solidFill>
              </a:rPr>
              <a:t> build, you should use a .</a:t>
            </a:r>
            <a:r>
              <a:rPr lang="en-US" sz="1200" dirty="0" err="1">
                <a:solidFill>
                  <a:schemeClr val="bg1"/>
                </a:solidFill>
              </a:rPr>
              <a:t>dockerignore</a:t>
            </a:r>
            <a:r>
              <a:rPr lang="en-US" sz="1200" dirty="0">
                <a:solidFill>
                  <a:schemeClr val="bg1"/>
                </a:solidFill>
              </a:rPr>
              <a:t> file to exclude files or directories</a:t>
            </a:r>
          </a:p>
        </p:txBody>
      </p:sp>
      <p:sp>
        <p:nvSpPr>
          <p:cNvPr id="12" name="Content Placeholder 2"/>
          <p:cNvSpPr txBox="1">
            <a:spLocks/>
          </p:cNvSpPr>
          <p:nvPr/>
        </p:nvSpPr>
        <p:spPr>
          <a:xfrm>
            <a:off x="4622802" y="2379075"/>
            <a:ext cx="1980000" cy="145215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Avoid installing unnecessary packages</a:t>
            </a:r>
          </a:p>
          <a:p>
            <a:pPr marL="0" indent="0">
              <a:buNone/>
            </a:pPr>
            <a:r>
              <a:rPr lang="en-US" sz="1200" dirty="0">
                <a:solidFill>
                  <a:schemeClr val="bg1"/>
                </a:solidFill>
              </a:rPr>
              <a:t>Containers are lightweight and should container only </a:t>
            </a:r>
            <a:br>
              <a:rPr lang="en-US" sz="1200" dirty="0">
                <a:solidFill>
                  <a:schemeClr val="bg1"/>
                </a:solidFill>
              </a:rPr>
            </a:br>
            <a:r>
              <a:rPr lang="en-US" sz="1200" dirty="0">
                <a:solidFill>
                  <a:schemeClr val="bg1"/>
                </a:solidFill>
              </a:rPr>
              <a:t>an application and its dependencies</a:t>
            </a:r>
          </a:p>
        </p:txBody>
      </p:sp>
      <p:sp>
        <p:nvSpPr>
          <p:cNvPr id="13" name="Content Placeholder 2"/>
          <p:cNvSpPr txBox="1">
            <a:spLocks/>
          </p:cNvSpPr>
          <p:nvPr/>
        </p:nvSpPr>
        <p:spPr>
          <a:xfrm>
            <a:off x="6705602" y="2379075"/>
            <a:ext cx="1980000" cy="2338068"/>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bg1"/>
                </a:solidFill>
              </a:rPr>
              <a:t>Run only one process per container</a:t>
            </a:r>
            <a:endParaRPr lang="en-GB" sz="1400" b="1" dirty="0">
              <a:solidFill>
                <a:schemeClr val="bg1"/>
              </a:solidFill>
            </a:endParaRPr>
          </a:p>
          <a:p>
            <a:r>
              <a:rPr lang="en-US" sz="1200" dirty="0">
                <a:solidFill>
                  <a:schemeClr val="bg1"/>
                </a:solidFill>
              </a:rPr>
              <a:t>Decoupling applications into multiple containers makes it easier to scale horizontally &amp; reuse containers</a:t>
            </a:r>
          </a:p>
          <a:p>
            <a:r>
              <a:rPr lang="en-US" sz="1200" dirty="0">
                <a:solidFill>
                  <a:schemeClr val="bg1"/>
                </a:solidFill>
              </a:rPr>
              <a:t>Use container linking for service dependencies</a:t>
            </a:r>
          </a:p>
        </p:txBody>
      </p:sp>
      <p:sp>
        <p:nvSpPr>
          <p:cNvPr id="14" name="Content Placeholder 2"/>
          <p:cNvSpPr txBox="1">
            <a:spLocks/>
          </p:cNvSpPr>
          <p:nvPr/>
        </p:nvSpPr>
        <p:spPr>
          <a:xfrm>
            <a:off x="452827" y="4528008"/>
            <a:ext cx="1980000" cy="1125037"/>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bg1"/>
                </a:solidFill>
              </a:rPr>
              <a:t>Minimize the number </a:t>
            </a:r>
            <a:br>
              <a:rPr lang="en-US" sz="1400" b="1" dirty="0">
                <a:solidFill>
                  <a:schemeClr val="bg1"/>
                </a:solidFill>
              </a:rPr>
            </a:br>
            <a:r>
              <a:rPr lang="en-US" sz="1400" b="1" dirty="0">
                <a:solidFill>
                  <a:schemeClr val="bg1"/>
                </a:solidFill>
              </a:rPr>
              <a:t>of layers</a:t>
            </a:r>
          </a:p>
          <a:p>
            <a:pPr marL="0" indent="0">
              <a:buNone/>
            </a:pPr>
            <a:r>
              <a:rPr lang="en-GB" sz="1200" dirty="0">
                <a:solidFill>
                  <a:schemeClr val="bg1"/>
                </a:solidFill>
              </a:rPr>
              <a:t>Layers increase container size</a:t>
            </a:r>
          </a:p>
        </p:txBody>
      </p:sp>
      <p:sp>
        <p:nvSpPr>
          <p:cNvPr id="15" name="Content Placeholder 2"/>
          <p:cNvSpPr txBox="1">
            <a:spLocks/>
          </p:cNvSpPr>
          <p:nvPr/>
        </p:nvSpPr>
        <p:spPr>
          <a:xfrm>
            <a:off x="2540001" y="4528008"/>
            <a:ext cx="1980000" cy="1125037"/>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Sort multi-line arguments</a:t>
            </a:r>
          </a:p>
          <a:p>
            <a:pPr marL="0" indent="0">
              <a:buNone/>
            </a:pPr>
            <a:r>
              <a:rPr lang="en-US" sz="1200" dirty="0">
                <a:solidFill>
                  <a:schemeClr val="bg1"/>
                </a:solidFill>
              </a:rPr>
              <a:t>Use multiline arguments </a:t>
            </a:r>
            <a:br>
              <a:rPr lang="en-US" sz="1200" dirty="0">
                <a:solidFill>
                  <a:schemeClr val="bg1"/>
                </a:solidFill>
              </a:rPr>
            </a:br>
            <a:r>
              <a:rPr lang="en-US" sz="1200" dirty="0">
                <a:solidFill>
                  <a:schemeClr val="bg1"/>
                </a:solidFill>
              </a:rPr>
              <a:t>to improve readability</a:t>
            </a:r>
            <a:r>
              <a:rPr lang="en-GB" sz="1200" dirty="0">
                <a:solidFill>
                  <a:schemeClr val="bg1"/>
                </a:solidFill>
              </a:rPr>
              <a:t> </a:t>
            </a:r>
          </a:p>
        </p:txBody>
      </p:sp>
      <p:sp>
        <p:nvSpPr>
          <p:cNvPr id="17" name="Content Placeholder 2"/>
          <p:cNvSpPr txBox="1">
            <a:spLocks/>
          </p:cNvSpPr>
          <p:nvPr/>
        </p:nvSpPr>
        <p:spPr>
          <a:xfrm>
            <a:off x="4622802" y="4528008"/>
            <a:ext cx="1980000" cy="1125037"/>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Build cache</a:t>
            </a:r>
          </a:p>
          <a:p>
            <a:pPr marL="0" indent="0">
              <a:buNone/>
            </a:pPr>
            <a:r>
              <a:rPr lang="en-GB" sz="1200" dirty="0">
                <a:solidFill>
                  <a:schemeClr val="bg1"/>
                </a:solidFill>
              </a:rPr>
              <a:t>Using no-cache = true/false</a:t>
            </a:r>
          </a:p>
        </p:txBody>
      </p:sp>
      <p:sp>
        <p:nvSpPr>
          <p:cNvPr id="21" name="Oval 20"/>
          <p:cNvSpPr/>
          <p:nvPr/>
        </p:nvSpPr>
        <p:spPr>
          <a:xfrm>
            <a:off x="4646796" y="1663208"/>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2536320" y="3826420"/>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57200" y="1663208"/>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p:cNvSpPr/>
          <p:nvPr/>
        </p:nvSpPr>
        <p:spPr>
          <a:xfrm>
            <a:off x="2536320" y="1663208"/>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p:cNvSpPr/>
          <p:nvPr/>
        </p:nvSpPr>
        <p:spPr>
          <a:xfrm>
            <a:off x="6698736" y="1663208"/>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p:cNvSpPr/>
          <p:nvPr/>
        </p:nvSpPr>
        <p:spPr>
          <a:xfrm>
            <a:off x="457200" y="3826420"/>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4646796" y="3826420"/>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7" name="Group 26"/>
          <p:cNvGrpSpPr/>
          <p:nvPr/>
        </p:nvGrpSpPr>
        <p:grpSpPr>
          <a:xfrm>
            <a:off x="2700836" y="3983108"/>
            <a:ext cx="331492" cy="347146"/>
            <a:chOff x="-816237" y="4909653"/>
            <a:chExt cx="233363" cy="244383"/>
          </a:xfrm>
        </p:grpSpPr>
        <p:sp>
          <p:nvSpPr>
            <p:cNvPr id="72" name="Freeform 71"/>
            <p:cNvSpPr>
              <a:spLocks/>
            </p:cNvSpPr>
            <p:nvPr/>
          </p:nvSpPr>
          <p:spPr bwMode="auto">
            <a:xfrm>
              <a:off x="-693722" y="4909653"/>
              <a:ext cx="71954" cy="95290"/>
            </a:xfrm>
            <a:custGeom>
              <a:avLst/>
              <a:gdLst>
                <a:gd name="T0" fmla="*/ 13 w 497"/>
                <a:gd name="T1" fmla="*/ 653 h 653"/>
                <a:gd name="T2" fmla="*/ 483 w 497"/>
                <a:gd name="T3" fmla="*/ 653 h 653"/>
                <a:gd name="T4" fmla="*/ 497 w 497"/>
                <a:gd name="T5" fmla="*/ 639 h 653"/>
                <a:gd name="T6" fmla="*/ 497 w 497"/>
                <a:gd name="T7" fmla="*/ 483 h 653"/>
                <a:gd name="T8" fmla="*/ 483 w 497"/>
                <a:gd name="T9" fmla="*/ 469 h 653"/>
                <a:gd name="T10" fmla="*/ 340 w 497"/>
                <a:gd name="T11" fmla="*/ 469 h 653"/>
                <a:gd name="T12" fmla="*/ 340 w 497"/>
                <a:gd name="T13" fmla="*/ 13 h 653"/>
                <a:gd name="T14" fmla="*/ 326 w 497"/>
                <a:gd name="T15" fmla="*/ 0 h 653"/>
                <a:gd name="T16" fmla="*/ 13 w 497"/>
                <a:gd name="T17" fmla="*/ 0 h 653"/>
                <a:gd name="T18" fmla="*/ 0 w 497"/>
                <a:gd name="T19" fmla="*/ 13 h 653"/>
                <a:gd name="T20" fmla="*/ 0 w 497"/>
                <a:gd name="T21" fmla="*/ 170 h 653"/>
                <a:gd name="T22" fmla="*/ 13 w 497"/>
                <a:gd name="T23" fmla="*/ 183 h 653"/>
                <a:gd name="T24" fmla="*/ 156 w 497"/>
                <a:gd name="T25" fmla="*/ 183 h 653"/>
                <a:gd name="T26" fmla="*/ 156 w 497"/>
                <a:gd name="T27" fmla="*/ 469 h 653"/>
                <a:gd name="T28" fmla="*/ 13 w 497"/>
                <a:gd name="T29" fmla="*/ 469 h 653"/>
                <a:gd name="T30" fmla="*/ 0 w 497"/>
                <a:gd name="T31" fmla="*/ 483 h 653"/>
                <a:gd name="T32" fmla="*/ 0 w 497"/>
                <a:gd name="T33" fmla="*/ 639 h 653"/>
                <a:gd name="T34" fmla="*/ 13 w 497"/>
                <a:gd name="T35" fmla="*/ 65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7" h="653">
                  <a:moveTo>
                    <a:pt x="13" y="653"/>
                  </a:moveTo>
                  <a:cubicBezTo>
                    <a:pt x="483" y="653"/>
                    <a:pt x="483" y="653"/>
                    <a:pt x="483" y="653"/>
                  </a:cubicBezTo>
                  <a:cubicBezTo>
                    <a:pt x="490" y="653"/>
                    <a:pt x="497" y="647"/>
                    <a:pt x="497" y="639"/>
                  </a:cubicBezTo>
                  <a:cubicBezTo>
                    <a:pt x="497" y="483"/>
                    <a:pt x="497" y="483"/>
                    <a:pt x="497" y="483"/>
                  </a:cubicBezTo>
                  <a:cubicBezTo>
                    <a:pt x="497" y="475"/>
                    <a:pt x="490" y="469"/>
                    <a:pt x="483" y="469"/>
                  </a:cubicBezTo>
                  <a:cubicBezTo>
                    <a:pt x="340" y="469"/>
                    <a:pt x="340" y="469"/>
                    <a:pt x="340" y="469"/>
                  </a:cubicBezTo>
                  <a:cubicBezTo>
                    <a:pt x="340" y="13"/>
                    <a:pt x="340" y="13"/>
                    <a:pt x="340" y="13"/>
                  </a:cubicBezTo>
                  <a:cubicBezTo>
                    <a:pt x="340" y="6"/>
                    <a:pt x="334" y="0"/>
                    <a:pt x="326" y="0"/>
                  </a:cubicBezTo>
                  <a:cubicBezTo>
                    <a:pt x="13" y="0"/>
                    <a:pt x="13" y="0"/>
                    <a:pt x="13" y="0"/>
                  </a:cubicBezTo>
                  <a:cubicBezTo>
                    <a:pt x="6" y="0"/>
                    <a:pt x="0" y="6"/>
                    <a:pt x="0" y="13"/>
                  </a:cubicBezTo>
                  <a:cubicBezTo>
                    <a:pt x="0" y="170"/>
                    <a:pt x="0" y="170"/>
                    <a:pt x="0" y="170"/>
                  </a:cubicBezTo>
                  <a:cubicBezTo>
                    <a:pt x="0" y="177"/>
                    <a:pt x="6" y="183"/>
                    <a:pt x="13" y="183"/>
                  </a:cubicBezTo>
                  <a:cubicBezTo>
                    <a:pt x="156" y="183"/>
                    <a:pt x="156" y="183"/>
                    <a:pt x="156" y="183"/>
                  </a:cubicBezTo>
                  <a:cubicBezTo>
                    <a:pt x="156" y="469"/>
                    <a:pt x="156" y="469"/>
                    <a:pt x="156" y="469"/>
                  </a:cubicBezTo>
                  <a:cubicBezTo>
                    <a:pt x="13" y="469"/>
                    <a:pt x="13" y="469"/>
                    <a:pt x="13" y="469"/>
                  </a:cubicBezTo>
                  <a:cubicBezTo>
                    <a:pt x="6" y="469"/>
                    <a:pt x="0" y="475"/>
                    <a:pt x="0" y="483"/>
                  </a:cubicBezTo>
                  <a:cubicBezTo>
                    <a:pt x="0" y="639"/>
                    <a:pt x="0" y="639"/>
                    <a:pt x="0" y="639"/>
                  </a:cubicBezTo>
                  <a:cubicBezTo>
                    <a:pt x="0" y="647"/>
                    <a:pt x="6" y="653"/>
                    <a:pt x="13" y="65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
            <p:cNvSpPr>
              <a:spLocks/>
            </p:cNvSpPr>
            <p:nvPr/>
          </p:nvSpPr>
          <p:spPr bwMode="auto">
            <a:xfrm>
              <a:off x="-805217" y="5027631"/>
              <a:ext cx="73250" cy="95938"/>
            </a:xfrm>
            <a:custGeom>
              <a:avLst/>
              <a:gdLst>
                <a:gd name="T0" fmla="*/ 486 w 502"/>
                <a:gd name="T1" fmla="*/ 470 h 660"/>
                <a:gd name="T2" fmla="*/ 346 w 502"/>
                <a:gd name="T3" fmla="*/ 470 h 660"/>
                <a:gd name="T4" fmla="*/ 346 w 502"/>
                <a:gd name="T5" fmla="*/ 17 h 660"/>
                <a:gd name="T6" fmla="*/ 329 w 502"/>
                <a:gd name="T7" fmla="*/ 0 h 660"/>
                <a:gd name="T8" fmla="*/ 16 w 502"/>
                <a:gd name="T9" fmla="*/ 0 h 660"/>
                <a:gd name="T10" fmla="*/ 0 w 502"/>
                <a:gd name="T11" fmla="*/ 17 h 660"/>
                <a:gd name="T12" fmla="*/ 0 w 502"/>
                <a:gd name="T13" fmla="*/ 174 h 660"/>
                <a:gd name="T14" fmla="*/ 16 w 502"/>
                <a:gd name="T15" fmla="*/ 190 h 660"/>
                <a:gd name="T16" fmla="*/ 156 w 502"/>
                <a:gd name="T17" fmla="*/ 190 h 660"/>
                <a:gd name="T18" fmla="*/ 156 w 502"/>
                <a:gd name="T19" fmla="*/ 470 h 660"/>
                <a:gd name="T20" fmla="*/ 16 w 502"/>
                <a:gd name="T21" fmla="*/ 470 h 660"/>
                <a:gd name="T22" fmla="*/ 0 w 502"/>
                <a:gd name="T23" fmla="*/ 487 h 660"/>
                <a:gd name="T24" fmla="*/ 0 w 502"/>
                <a:gd name="T25" fmla="*/ 643 h 660"/>
                <a:gd name="T26" fmla="*/ 16 w 502"/>
                <a:gd name="T27" fmla="*/ 660 h 660"/>
                <a:gd name="T28" fmla="*/ 329 w 502"/>
                <a:gd name="T29" fmla="*/ 660 h 660"/>
                <a:gd name="T30" fmla="*/ 486 w 502"/>
                <a:gd name="T31" fmla="*/ 660 h 660"/>
                <a:gd name="T32" fmla="*/ 502 w 502"/>
                <a:gd name="T33" fmla="*/ 643 h 660"/>
                <a:gd name="T34" fmla="*/ 502 w 502"/>
                <a:gd name="T35" fmla="*/ 487 h 660"/>
                <a:gd name="T36" fmla="*/ 486 w 502"/>
                <a:gd name="T37" fmla="*/ 47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660">
                  <a:moveTo>
                    <a:pt x="486" y="470"/>
                  </a:moveTo>
                  <a:cubicBezTo>
                    <a:pt x="346" y="470"/>
                    <a:pt x="346" y="470"/>
                    <a:pt x="346" y="470"/>
                  </a:cubicBezTo>
                  <a:cubicBezTo>
                    <a:pt x="346" y="17"/>
                    <a:pt x="346" y="17"/>
                    <a:pt x="346" y="17"/>
                  </a:cubicBezTo>
                  <a:cubicBezTo>
                    <a:pt x="346" y="8"/>
                    <a:pt x="338" y="0"/>
                    <a:pt x="329" y="0"/>
                  </a:cubicBezTo>
                  <a:cubicBezTo>
                    <a:pt x="16" y="0"/>
                    <a:pt x="16" y="0"/>
                    <a:pt x="16" y="0"/>
                  </a:cubicBezTo>
                  <a:cubicBezTo>
                    <a:pt x="7" y="0"/>
                    <a:pt x="0" y="8"/>
                    <a:pt x="0" y="17"/>
                  </a:cubicBezTo>
                  <a:cubicBezTo>
                    <a:pt x="0" y="174"/>
                    <a:pt x="0" y="174"/>
                    <a:pt x="0" y="174"/>
                  </a:cubicBezTo>
                  <a:cubicBezTo>
                    <a:pt x="0" y="183"/>
                    <a:pt x="7" y="190"/>
                    <a:pt x="16" y="190"/>
                  </a:cubicBezTo>
                  <a:cubicBezTo>
                    <a:pt x="156" y="190"/>
                    <a:pt x="156" y="190"/>
                    <a:pt x="156" y="190"/>
                  </a:cubicBezTo>
                  <a:cubicBezTo>
                    <a:pt x="156" y="470"/>
                    <a:pt x="156" y="470"/>
                    <a:pt x="156" y="470"/>
                  </a:cubicBezTo>
                  <a:cubicBezTo>
                    <a:pt x="16" y="470"/>
                    <a:pt x="16" y="470"/>
                    <a:pt x="16" y="470"/>
                  </a:cubicBezTo>
                  <a:cubicBezTo>
                    <a:pt x="7" y="470"/>
                    <a:pt x="0" y="478"/>
                    <a:pt x="0" y="487"/>
                  </a:cubicBezTo>
                  <a:cubicBezTo>
                    <a:pt x="0" y="643"/>
                    <a:pt x="0" y="643"/>
                    <a:pt x="0" y="643"/>
                  </a:cubicBezTo>
                  <a:cubicBezTo>
                    <a:pt x="0" y="653"/>
                    <a:pt x="7" y="660"/>
                    <a:pt x="16" y="660"/>
                  </a:cubicBezTo>
                  <a:cubicBezTo>
                    <a:pt x="329" y="660"/>
                    <a:pt x="329" y="660"/>
                    <a:pt x="329" y="660"/>
                  </a:cubicBezTo>
                  <a:cubicBezTo>
                    <a:pt x="486" y="660"/>
                    <a:pt x="486" y="660"/>
                    <a:pt x="486" y="660"/>
                  </a:cubicBezTo>
                  <a:cubicBezTo>
                    <a:pt x="495" y="660"/>
                    <a:pt x="502" y="653"/>
                    <a:pt x="502" y="643"/>
                  </a:cubicBezTo>
                  <a:cubicBezTo>
                    <a:pt x="502" y="487"/>
                    <a:pt x="502" y="487"/>
                    <a:pt x="502" y="487"/>
                  </a:cubicBezTo>
                  <a:cubicBezTo>
                    <a:pt x="502" y="478"/>
                    <a:pt x="495" y="470"/>
                    <a:pt x="486" y="4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8"/>
            <p:cNvSpPr>
              <a:spLocks noEditPoints="1"/>
            </p:cNvSpPr>
            <p:nvPr/>
          </p:nvSpPr>
          <p:spPr bwMode="auto">
            <a:xfrm>
              <a:off x="-816237" y="4909653"/>
              <a:ext cx="95290" cy="95290"/>
            </a:xfrm>
            <a:custGeom>
              <a:avLst/>
              <a:gdLst>
                <a:gd name="T0" fmla="*/ 640 w 653"/>
                <a:gd name="T1" fmla="*/ 156 h 653"/>
                <a:gd name="T2" fmla="*/ 497 w 653"/>
                <a:gd name="T3" fmla="*/ 156 h 653"/>
                <a:gd name="T4" fmla="*/ 497 w 653"/>
                <a:gd name="T5" fmla="*/ 13 h 653"/>
                <a:gd name="T6" fmla="*/ 483 w 653"/>
                <a:gd name="T7" fmla="*/ 0 h 653"/>
                <a:gd name="T8" fmla="*/ 170 w 653"/>
                <a:gd name="T9" fmla="*/ 0 h 653"/>
                <a:gd name="T10" fmla="*/ 157 w 653"/>
                <a:gd name="T11" fmla="*/ 13 h 653"/>
                <a:gd name="T12" fmla="*/ 157 w 653"/>
                <a:gd name="T13" fmla="*/ 156 h 653"/>
                <a:gd name="T14" fmla="*/ 13 w 653"/>
                <a:gd name="T15" fmla="*/ 156 h 653"/>
                <a:gd name="T16" fmla="*/ 0 w 653"/>
                <a:gd name="T17" fmla="*/ 170 h 653"/>
                <a:gd name="T18" fmla="*/ 0 w 653"/>
                <a:gd name="T19" fmla="*/ 483 h 653"/>
                <a:gd name="T20" fmla="*/ 13 w 653"/>
                <a:gd name="T21" fmla="*/ 496 h 653"/>
                <a:gd name="T22" fmla="*/ 157 w 653"/>
                <a:gd name="T23" fmla="*/ 496 h 653"/>
                <a:gd name="T24" fmla="*/ 157 w 653"/>
                <a:gd name="T25" fmla="*/ 639 h 653"/>
                <a:gd name="T26" fmla="*/ 170 w 653"/>
                <a:gd name="T27" fmla="*/ 653 h 653"/>
                <a:gd name="T28" fmla="*/ 483 w 653"/>
                <a:gd name="T29" fmla="*/ 653 h 653"/>
                <a:gd name="T30" fmla="*/ 497 w 653"/>
                <a:gd name="T31" fmla="*/ 639 h 653"/>
                <a:gd name="T32" fmla="*/ 497 w 653"/>
                <a:gd name="T33" fmla="*/ 496 h 653"/>
                <a:gd name="T34" fmla="*/ 640 w 653"/>
                <a:gd name="T35" fmla="*/ 496 h 653"/>
                <a:gd name="T36" fmla="*/ 653 w 653"/>
                <a:gd name="T37" fmla="*/ 483 h 653"/>
                <a:gd name="T38" fmla="*/ 653 w 653"/>
                <a:gd name="T39" fmla="*/ 170 h 653"/>
                <a:gd name="T40" fmla="*/ 640 w 653"/>
                <a:gd name="T41" fmla="*/ 156 h 653"/>
                <a:gd name="T42" fmla="*/ 183 w 653"/>
                <a:gd name="T43" fmla="*/ 469 h 653"/>
                <a:gd name="T44" fmla="*/ 183 w 653"/>
                <a:gd name="T45" fmla="*/ 183 h 653"/>
                <a:gd name="T46" fmla="*/ 470 w 653"/>
                <a:gd name="T47" fmla="*/ 183 h 653"/>
                <a:gd name="T48" fmla="*/ 470 w 653"/>
                <a:gd name="T49" fmla="*/ 469 h 653"/>
                <a:gd name="T50" fmla="*/ 183 w 653"/>
                <a:gd name="T51" fmla="*/ 469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3" h="653">
                  <a:moveTo>
                    <a:pt x="640" y="156"/>
                  </a:moveTo>
                  <a:cubicBezTo>
                    <a:pt x="497" y="156"/>
                    <a:pt x="497" y="156"/>
                    <a:pt x="497" y="156"/>
                  </a:cubicBezTo>
                  <a:cubicBezTo>
                    <a:pt x="497" y="13"/>
                    <a:pt x="497" y="13"/>
                    <a:pt x="497" y="13"/>
                  </a:cubicBezTo>
                  <a:cubicBezTo>
                    <a:pt x="497" y="6"/>
                    <a:pt x="491" y="0"/>
                    <a:pt x="483" y="0"/>
                  </a:cubicBezTo>
                  <a:cubicBezTo>
                    <a:pt x="170" y="0"/>
                    <a:pt x="170" y="0"/>
                    <a:pt x="170" y="0"/>
                  </a:cubicBezTo>
                  <a:cubicBezTo>
                    <a:pt x="163" y="0"/>
                    <a:pt x="157" y="6"/>
                    <a:pt x="157" y="13"/>
                  </a:cubicBezTo>
                  <a:cubicBezTo>
                    <a:pt x="157" y="156"/>
                    <a:pt x="157" y="156"/>
                    <a:pt x="157" y="156"/>
                  </a:cubicBezTo>
                  <a:cubicBezTo>
                    <a:pt x="13" y="156"/>
                    <a:pt x="13" y="156"/>
                    <a:pt x="13" y="156"/>
                  </a:cubicBezTo>
                  <a:cubicBezTo>
                    <a:pt x="6" y="156"/>
                    <a:pt x="0" y="162"/>
                    <a:pt x="0" y="170"/>
                  </a:cubicBezTo>
                  <a:cubicBezTo>
                    <a:pt x="0" y="483"/>
                    <a:pt x="0" y="483"/>
                    <a:pt x="0" y="483"/>
                  </a:cubicBezTo>
                  <a:cubicBezTo>
                    <a:pt x="0" y="490"/>
                    <a:pt x="6" y="496"/>
                    <a:pt x="13" y="496"/>
                  </a:cubicBezTo>
                  <a:cubicBezTo>
                    <a:pt x="157" y="496"/>
                    <a:pt x="157" y="496"/>
                    <a:pt x="157" y="496"/>
                  </a:cubicBezTo>
                  <a:cubicBezTo>
                    <a:pt x="157" y="639"/>
                    <a:pt x="157" y="639"/>
                    <a:pt x="157" y="639"/>
                  </a:cubicBezTo>
                  <a:cubicBezTo>
                    <a:pt x="157" y="647"/>
                    <a:pt x="163" y="653"/>
                    <a:pt x="170" y="653"/>
                  </a:cubicBezTo>
                  <a:cubicBezTo>
                    <a:pt x="483" y="653"/>
                    <a:pt x="483" y="653"/>
                    <a:pt x="483" y="653"/>
                  </a:cubicBezTo>
                  <a:cubicBezTo>
                    <a:pt x="491" y="653"/>
                    <a:pt x="497" y="647"/>
                    <a:pt x="497" y="639"/>
                  </a:cubicBezTo>
                  <a:cubicBezTo>
                    <a:pt x="497" y="496"/>
                    <a:pt x="497" y="496"/>
                    <a:pt x="497" y="496"/>
                  </a:cubicBezTo>
                  <a:cubicBezTo>
                    <a:pt x="640" y="496"/>
                    <a:pt x="640" y="496"/>
                    <a:pt x="640" y="496"/>
                  </a:cubicBezTo>
                  <a:cubicBezTo>
                    <a:pt x="647" y="496"/>
                    <a:pt x="653" y="490"/>
                    <a:pt x="653" y="483"/>
                  </a:cubicBezTo>
                  <a:cubicBezTo>
                    <a:pt x="653" y="170"/>
                    <a:pt x="653" y="170"/>
                    <a:pt x="653" y="170"/>
                  </a:cubicBezTo>
                  <a:cubicBezTo>
                    <a:pt x="653" y="162"/>
                    <a:pt x="647" y="156"/>
                    <a:pt x="640" y="156"/>
                  </a:cubicBezTo>
                  <a:close/>
                  <a:moveTo>
                    <a:pt x="183" y="469"/>
                  </a:moveTo>
                  <a:cubicBezTo>
                    <a:pt x="183" y="183"/>
                    <a:pt x="183" y="183"/>
                    <a:pt x="183" y="183"/>
                  </a:cubicBezTo>
                  <a:cubicBezTo>
                    <a:pt x="470" y="183"/>
                    <a:pt x="470" y="183"/>
                    <a:pt x="470" y="183"/>
                  </a:cubicBezTo>
                  <a:cubicBezTo>
                    <a:pt x="470" y="469"/>
                    <a:pt x="470" y="469"/>
                    <a:pt x="470" y="469"/>
                  </a:cubicBezTo>
                  <a:lnTo>
                    <a:pt x="183" y="46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
            <p:cNvSpPr>
              <a:spLocks noEditPoints="1"/>
            </p:cNvSpPr>
            <p:nvPr/>
          </p:nvSpPr>
          <p:spPr bwMode="auto">
            <a:xfrm>
              <a:off x="-717706" y="5020500"/>
              <a:ext cx="134832" cy="133536"/>
            </a:xfrm>
            <a:custGeom>
              <a:avLst/>
              <a:gdLst>
                <a:gd name="T0" fmla="*/ 883 w 928"/>
                <a:gd name="T1" fmla="*/ 721 h 916"/>
                <a:gd name="T2" fmla="*/ 696 w 928"/>
                <a:gd name="T3" fmla="*/ 534 h 916"/>
                <a:gd name="T4" fmla="*/ 735 w 928"/>
                <a:gd name="T5" fmla="*/ 368 h 916"/>
                <a:gd name="T6" fmla="*/ 368 w 928"/>
                <a:gd name="T7" fmla="*/ 0 h 916"/>
                <a:gd name="T8" fmla="*/ 0 w 928"/>
                <a:gd name="T9" fmla="*/ 368 h 916"/>
                <a:gd name="T10" fmla="*/ 368 w 928"/>
                <a:gd name="T11" fmla="*/ 735 h 916"/>
                <a:gd name="T12" fmla="*/ 534 w 928"/>
                <a:gd name="T13" fmla="*/ 696 h 916"/>
                <a:gd name="T14" fmla="*/ 721 w 928"/>
                <a:gd name="T15" fmla="*/ 883 h 916"/>
                <a:gd name="T16" fmla="*/ 802 w 928"/>
                <a:gd name="T17" fmla="*/ 916 h 916"/>
                <a:gd name="T18" fmla="*/ 883 w 928"/>
                <a:gd name="T19" fmla="*/ 883 h 916"/>
                <a:gd name="T20" fmla="*/ 883 w 928"/>
                <a:gd name="T21" fmla="*/ 721 h 916"/>
                <a:gd name="T22" fmla="*/ 368 w 928"/>
                <a:gd name="T23" fmla="*/ 155 h 916"/>
                <a:gd name="T24" fmla="*/ 580 w 928"/>
                <a:gd name="T25" fmla="*/ 368 h 916"/>
                <a:gd name="T26" fmla="*/ 368 w 928"/>
                <a:gd name="T27" fmla="*/ 580 h 916"/>
                <a:gd name="T28" fmla="*/ 155 w 928"/>
                <a:gd name="T29" fmla="*/ 368 h 916"/>
                <a:gd name="T30" fmla="*/ 368 w 928"/>
                <a:gd name="T31" fmla="*/ 155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8" h="916">
                  <a:moveTo>
                    <a:pt x="883" y="721"/>
                  </a:moveTo>
                  <a:cubicBezTo>
                    <a:pt x="696" y="534"/>
                    <a:pt x="696" y="534"/>
                    <a:pt x="696" y="534"/>
                  </a:cubicBezTo>
                  <a:cubicBezTo>
                    <a:pt x="721" y="484"/>
                    <a:pt x="735" y="427"/>
                    <a:pt x="735" y="368"/>
                  </a:cubicBezTo>
                  <a:cubicBezTo>
                    <a:pt x="735" y="165"/>
                    <a:pt x="570" y="0"/>
                    <a:pt x="368" y="0"/>
                  </a:cubicBezTo>
                  <a:cubicBezTo>
                    <a:pt x="165" y="0"/>
                    <a:pt x="0" y="165"/>
                    <a:pt x="0" y="368"/>
                  </a:cubicBezTo>
                  <a:cubicBezTo>
                    <a:pt x="0" y="570"/>
                    <a:pt x="165" y="735"/>
                    <a:pt x="368" y="735"/>
                  </a:cubicBezTo>
                  <a:cubicBezTo>
                    <a:pt x="427" y="735"/>
                    <a:pt x="484" y="721"/>
                    <a:pt x="534" y="696"/>
                  </a:cubicBezTo>
                  <a:cubicBezTo>
                    <a:pt x="721" y="883"/>
                    <a:pt x="721" y="883"/>
                    <a:pt x="721" y="883"/>
                  </a:cubicBezTo>
                  <a:cubicBezTo>
                    <a:pt x="743" y="905"/>
                    <a:pt x="773" y="916"/>
                    <a:pt x="802" y="916"/>
                  </a:cubicBezTo>
                  <a:cubicBezTo>
                    <a:pt x="831" y="916"/>
                    <a:pt x="861" y="905"/>
                    <a:pt x="883" y="883"/>
                  </a:cubicBezTo>
                  <a:cubicBezTo>
                    <a:pt x="928" y="838"/>
                    <a:pt x="928" y="766"/>
                    <a:pt x="883" y="721"/>
                  </a:cubicBezTo>
                  <a:close/>
                  <a:moveTo>
                    <a:pt x="368" y="155"/>
                  </a:moveTo>
                  <a:cubicBezTo>
                    <a:pt x="485" y="155"/>
                    <a:pt x="580" y="251"/>
                    <a:pt x="580" y="368"/>
                  </a:cubicBezTo>
                  <a:cubicBezTo>
                    <a:pt x="580" y="485"/>
                    <a:pt x="485" y="580"/>
                    <a:pt x="368" y="580"/>
                  </a:cubicBezTo>
                  <a:cubicBezTo>
                    <a:pt x="251" y="580"/>
                    <a:pt x="155" y="485"/>
                    <a:pt x="155" y="368"/>
                  </a:cubicBezTo>
                  <a:cubicBezTo>
                    <a:pt x="155" y="251"/>
                    <a:pt x="251" y="155"/>
                    <a:pt x="368" y="1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6" name="Freeform 75"/>
          <p:cNvSpPr>
            <a:spLocks/>
          </p:cNvSpPr>
          <p:nvPr/>
        </p:nvSpPr>
        <p:spPr bwMode="auto">
          <a:xfrm>
            <a:off x="6897479" y="1788731"/>
            <a:ext cx="263038" cy="348348"/>
          </a:xfrm>
          <a:custGeom>
            <a:avLst/>
            <a:gdLst>
              <a:gd name="T0" fmla="*/ 13 w 497"/>
              <a:gd name="T1" fmla="*/ 653 h 653"/>
              <a:gd name="T2" fmla="*/ 483 w 497"/>
              <a:gd name="T3" fmla="*/ 653 h 653"/>
              <a:gd name="T4" fmla="*/ 497 w 497"/>
              <a:gd name="T5" fmla="*/ 639 h 653"/>
              <a:gd name="T6" fmla="*/ 497 w 497"/>
              <a:gd name="T7" fmla="*/ 483 h 653"/>
              <a:gd name="T8" fmla="*/ 483 w 497"/>
              <a:gd name="T9" fmla="*/ 469 h 653"/>
              <a:gd name="T10" fmla="*/ 340 w 497"/>
              <a:gd name="T11" fmla="*/ 469 h 653"/>
              <a:gd name="T12" fmla="*/ 340 w 497"/>
              <a:gd name="T13" fmla="*/ 13 h 653"/>
              <a:gd name="T14" fmla="*/ 326 w 497"/>
              <a:gd name="T15" fmla="*/ 0 h 653"/>
              <a:gd name="T16" fmla="*/ 13 w 497"/>
              <a:gd name="T17" fmla="*/ 0 h 653"/>
              <a:gd name="T18" fmla="*/ 0 w 497"/>
              <a:gd name="T19" fmla="*/ 13 h 653"/>
              <a:gd name="T20" fmla="*/ 0 w 497"/>
              <a:gd name="T21" fmla="*/ 170 h 653"/>
              <a:gd name="T22" fmla="*/ 13 w 497"/>
              <a:gd name="T23" fmla="*/ 183 h 653"/>
              <a:gd name="T24" fmla="*/ 156 w 497"/>
              <a:gd name="T25" fmla="*/ 183 h 653"/>
              <a:gd name="T26" fmla="*/ 156 w 497"/>
              <a:gd name="T27" fmla="*/ 469 h 653"/>
              <a:gd name="T28" fmla="*/ 13 w 497"/>
              <a:gd name="T29" fmla="*/ 469 h 653"/>
              <a:gd name="T30" fmla="*/ 0 w 497"/>
              <a:gd name="T31" fmla="*/ 483 h 653"/>
              <a:gd name="T32" fmla="*/ 0 w 497"/>
              <a:gd name="T33" fmla="*/ 639 h 653"/>
              <a:gd name="T34" fmla="*/ 13 w 497"/>
              <a:gd name="T35" fmla="*/ 65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7" h="653">
                <a:moveTo>
                  <a:pt x="13" y="653"/>
                </a:moveTo>
                <a:cubicBezTo>
                  <a:pt x="483" y="653"/>
                  <a:pt x="483" y="653"/>
                  <a:pt x="483" y="653"/>
                </a:cubicBezTo>
                <a:cubicBezTo>
                  <a:pt x="490" y="653"/>
                  <a:pt x="497" y="647"/>
                  <a:pt x="497" y="639"/>
                </a:cubicBezTo>
                <a:cubicBezTo>
                  <a:pt x="497" y="483"/>
                  <a:pt x="497" y="483"/>
                  <a:pt x="497" y="483"/>
                </a:cubicBezTo>
                <a:cubicBezTo>
                  <a:pt x="497" y="475"/>
                  <a:pt x="490" y="469"/>
                  <a:pt x="483" y="469"/>
                </a:cubicBezTo>
                <a:cubicBezTo>
                  <a:pt x="340" y="469"/>
                  <a:pt x="340" y="469"/>
                  <a:pt x="340" y="469"/>
                </a:cubicBezTo>
                <a:cubicBezTo>
                  <a:pt x="340" y="13"/>
                  <a:pt x="340" y="13"/>
                  <a:pt x="340" y="13"/>
                </a:cubicBezTo>
                <a:cubicBezTo>
                  <a:pt x="340" y="6"/>
                  <a:pt x="334" y="0"/>
                  <a:pt x="326" y="0"/>
                </a:cubicBezTo>
                <a:cubicBezTo>
                  <a:pt x="13" y="0"/>
                  <a:pt x="13" y="0"/>
                  <a:pt x="13" y="0"/>
                </a:cubicBezTo>
                <a:cubicBezTo>
                  <a:pt x="6" y="0"/>
                  <a:pt x="0" y="6"/>
                  <a:pt x="0" y="13"/>
                </a:cubicBezTo>
                <a:cubicBezTo>
                  <a:pt x="0" y="170"/>
                  <a:pt x="0" y="170"/>
                  <a:pt x="0" y="170"/>
                </a:cubicBezTo>
                <a:cubicBezTo>
                  <a:pt x="0" y="177"/>
                  <a:pt x="6" y="183"/>
                  <a:pt x="13" y="183"/>
                </a:cubicBezTo>
                <a:cubicBezTo>
                  <a:pt x="156" y="183"/>
                  <a:pt x="156" y="183"/>
                  <a:pt x="156" y="183"/>
                </a:cubicBezTo>
                <a:cubicBezTo>
                  <a:pt x="156" y="469"/>
                  <a:pt x="156" y="469"/>
                  <a:pt x="156" y="469"/>
                </a:cubicBezTo>
                <a:cubicBezTo>
                  <a:pt x="13" y="469"/>
                  <a:pt x="13" y="469"/>
                  <a:pt x="13" y="469"/>
                </a:cubicBezTo>
                <a:cubicBezTo>
                  <a:pt x="6" y="469"/>
                  <a:pt x="0" y="475"/>
                  <a:pt x="0" y="483"/>
                </a:cubicBezTo>
                <a:cubicBezTo>
                  <a:pt x="0" y="639"/>
                  <a:pt x="0" y="639"/>
                  <a:pt x="0" y="639"/>
                </a:cubicBezTo>
                <a:cubicBezTo>
                  <a:pt x="0" y="647"/>
                  <a:pt x="6" y="653"/>
                  <a:pt x="13" y="65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
          <p:cNvSpPr>
            <a:spLocks noEditPoints="1"/>
          </p:cNvSpPr>
          <p:nvPr/>
        </p:nvSpPr>
        <p:spPr bwMode="auto">
          <a:xfrm>
            <a:off x="4759297" y="1733323"/>
            <a:ext cx="435522" cy="459164"/>
          </a:xfrm>
          <a:custGeom>
            <a:avLst/>
            <a:gdLst>
              <a:gd name="T0" fmla="*/ 2045 w 2107"/>
              <a:gd name="T1" fmla="*/ 768 h 2221"/>
              <a:gd name="T2" fmla="*/ 615 w 2107"/>
              <a:gd name="T3" fmla="*/ 323 h 2221"/>
              <a:gd name="T4" fmla="*/ 819 w 2107"/>
              <a:gd name="T5" fmla="*/ 1610 h 2221"/>
              <a:gd name="T6" fmla="*/ 7 w 2107"/>
              <a:gd name="T7" fmla="*/ 893 h 2221"/>
              <a:gd name="T8" fmla="*/ 1636 w 2107"/>
              <a:gd name="T9" fmla="*/ 1966 h 2221"/>
              <a:gd name="T10" fmla="*/ 1515 w 2107"/>
              <a:gd name="T11" fmla="*/ 1928 h 2221"/>
              <a:gd name="T12" fmla="*/ 1680 w 2107"/>
              <a:gd name="T13" fmla="*/ 2018 h 2221"/>
              <a:gd name="T14" fmla="*/ 1622 w 2107"/>
              <a:gd name="T15" fmla="*/ 2075 h 2221"/>
              <a:gd name="T16" fmla="*/ 1621 w 2107"/>
              <a:gd name="T17" fmla="*/ 2000 h 2221"/>
              <a:gd name="T18" fmla="*/ 1504 w 2107"/>
              <a:gd name="T19" fmla="*/ 2076 h 2221"/>
              <a:gd name="T20" fmla="*/ 1392 w 2107"/>
              <a:gd name="T21" fmla="*/ 2012 h 2221"/>
              <a:gd name="T22" fmla="*/ 1507 w 2107"/>
              <a:gd name="T23" fmla="*/ 2019 h 2221"/>
              <a:gd name="T24" fmla="*/ 1368 w 2107"/>
              <a:gd name="T25" fmla="*/ 1912 h 2221"/>
              <a:gd name="T26" fmla="*/ 1475 w 2107"/>
              <a:gd name="T27" fmla="*/ 1964 h 2221"/>
              <a:gd name="T28" fmla="*/ 1348 w 2107"/>
              <a:gd name="T29" fmla="*/ 1881 h 2221"/>
              <a:gd name="T30" fmla="*/ 1405 w 2107"/>
              <a:gd name="T31" fmla="*/ 1837 h 2221"/>
              <a:gd name="T32" fmla="*/ 1435 w 2107"/>
              <a:gd name="T33" fmla="*/ 1874 h 2221"/>
              <a:gd name="T34" fmla="*/ 1243 w 2107"/>
              <a:gd name="T35" fmla="*/ 2064 h 2221"/>
              <a:gd name="T36" fmla="*/ 1126 w 2107"/>
              <a:gd name="T37" fmla="*/ 2061 h 2221"/>
              <a:gd name="T38" fmla="*/ 1125 w 2107"/>
              <a:gd name="T39" fmla="*/ 2010 h 2221"/>
              <a:gd name="T40" fmla="*/ 1152 w 2107"/>
              <a:gd name="T41" fmla="*/ 2002 h 2221"/>
              <a:gd name="T42" fmla="*/ 1237 w 2107"/>
              <a:gd name="T43" fmla="*/ 2020 h 2221"/>
              <a:gd name="T44" fmla="*/ 1216 w 2107"/>
              <a:gd name="T45" fmla="*/ 1922 h 2221"/>
              <a:gd name="T46" fmla="*/ 1207 w 2107"/>
              <a:gd name="T47" fmla="*/ 1971 h 2221"/>
              <a:gd name="T48" fmla="*/ 1126 w 2107"/>
              <a:gd name="T49" fmla="*/ 1967 h 2221"/>
              <a:gd name="T50" fmla="*/ 1123 w 2107"/>
              <a:gd name="T51" fmla="*/ 1837 h 2221"/>
              <a:gd name="T52" fmla="*/ 1192 w 2107"/>
              <a:gd name="T53" fmla="*/ 1884 h 2221"/>
              <a:gd name="T54" fmla="*/ 1063 w 2107"/>
              <a:gd name="T55" fmla="*/ 2060 h 2221"/>
              <a:gd name="T56" fmla="*/ 1044 w 2107"/>
              <a:gd name="T57" fmla="*/ 2076 h 2221"/>
              <a:gd name="T58" fmla="*/ 584 w 2107"/>
              <a:gd name="T59" fmla="*/ 2056 h 2221"/>
              <a:gd name="T60" fmla="*/ 627 w 2107"/>
              <a:gd name="T61" fmla="*/ 2004 h 2221"/>
              <a:gd name="T62" fmla="*/ 1061 w 2107"/>
              <a:gd name="T63" fmla="*/ 2013 h 2221"/>
              <a:gd name="T64" fmla="*/ 553 w 2107"/>
              <a:gd name="T65" fmla="*/ 1972 h 2221"/>
              <a:gd name="T66" fmla="*/ 472 w 2107"/>
              <a:gd name="T67" fmla="*/ 1956 h 2221"/>
              <a:gd name="T68" fmla="*/ 573 w 2107"/>
              <a:gd name="T69" fmla="*/ 1913 h 2221"/>
              <a:gd name="T70" fmla="*/ 519 w 2107"/>
              <a:gd name="T71" fmla="*/ 2063 h 2221"/>
              <a:gd name="T72" fmla="*/ 402 w 2107"/>
              <a:gd name="T73" fmla="*/ 2059 h 2221"/>
              <a:gd name="T74" fmla="*/ 464 w 2107"/>
              <a:gd name="T75" fmla="*/ 2004 h 2221"/>
              <a:gd name="T76" fmla="*/ 545 w 2107"/>
              <a:gd name="T77" fmla="*/ 1848 h 2221"/>
              <a:gd name="T78" fmla="*/ 612 w 2107"/>
              <a:gd name="T79" fmla="*/ 1883 h 2221"/>
              <a:gd name="T80" fmla="*/ 649 w 2107"/>
              <a:gd name="T81" fmla="*/ 1924 h 2221"/>
              <a:gd name="T82" fmla="*/ 712 w 2107"/>
              <a:gd name="T83" fmla="*/ 1972 h 2221"/>
              <a:gd name="T84" fmla="*/ 635 w 2107"/>
              <a:gd name="T85" fmla="*/ 1952 h 2221"/>
              <a:gd name="T86" fmla="*/ 751 w 2107"/>
              <a:gd name="T87" fmla="*/ 1837 h 2221"/>
              <a:gd name="T88" fmla="*/ 768 w 2107"/>
              <a:gd name="T89" fmla="*/ 1877 h 2221"/>
              <a:gd name="T90" fmla="*/ 795 w 2107"/>
              <a:gd name="T91" fmla="*/ 1952 h 2221"/>
              <a:gd name="T92" fmla="*/ 906 w 2107"/>
              <a:gd name="T93" fmla="*/ 1928 h 2221"/>
              <a:gd name="T94" fmla="*/ 799 w 2107"/>
              <a:gd name="T95" fmla="*/ 1968 h 2221"/>
              <a:gd name="T96" fmla="*/ 844 w 2107"/>
              <a:gd name="T97" fmla="*/ 1838 h 2221"/>
              <a:gd name="T98" fmla="*/ 917 w 2107"/>
              <a:gd name="T99" fmla="*/ 1871 h 2221"/>
              <a:gd name="T100" fmla="*/ 959 w 2107"/>
              <a:gd name="T101" fmla="*/ 1927 h 2221"/>
              <a:gd name="T102" fmla="*/ 1046 w 2107"/>
              <a:gd name="T103" fmla="*/ 1971 h 2221"/>
              <a:gd name="T104" fmla="*/ 966 w 2107"/>
              <a:gd name="T105" fmla="*/ 1867 h 2221"/>
              <a:gd name="T106" fmla="*/ 985 w 2107"/>
              <a:gd name="T107" fmla="*/ 1837 h 2221"/>
              <a:gd name="T108" fmla="*/ 989 w 2107"/>
              <a:gd name="T109" fmla="*/ 1886 h 2221"/>
              <a:gd name="T110" fmla="*/ 1521 w 2107"/>
              <a:gd name="T111" fmla="*/ 1835 h 2221"/>
              <a:gd name="T112" fmla="*/ 1578 w 2107"/>
              <a:gd name="T113" fmla="*/ 1880 h 2221"/>
              <a:gd name="T114" fmla="*/ 2098 w 2107"/>
              <a:gd name="T115" fmla="*/ 743 h 2221"/>
              <a:gd name="T116" fmla="*/ 567 w 2107"/>
              <a:gd name="T117" fmla="*/ 1003 h 2221"/>
              <a:gd name="T118" fmla="*/ 203 w 2107"/>
              <a:gd name="T119" fmla="*/ 2183 h 2221"/>
              <a:gd name="T120" fmla="*/ 1682 w 2107"/>
              <a:gd name="T121" fmla="*/ 1463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1054" y="35"/>
                </a:moveTo>
                <a:cubicBezTo>
                  <a:pt x="1218" y="35"/>
                  <a:pt x="1351" y="72"/>
                  <a:pt x="1351" y="116"/>
                </a:cubicBezTo>
                <a:cubicBezTo>
                  <a:pt x="1351" y="161"/>
                  <a:pt x="1218" y="198"/>
                  <a:pt x="1054" y="198"/>
                </a:cubicBezTo>
                <a:cubicBezTo>
                  <a:pt x="890" y="198"/>
                  <a:pt x="757" y="161"/>
                  <a:pt x="757" y="116"/>
                </a:cubicBezTo>
                <a:cubicBezTo>
                  <a:pt x="757" y="72"/>
                  <a:pt x="890" y="35"/>
                  <a:pt x="1054" y="35"/>
                </a:cubicBezTo>
                <a:moveTo>
                  <a:pt x="1054" y="814"/>
                </a:moveTo>
                <a:cubicBezTo>
                  <a:pt x="1185" y="814"/>
                  <a:pt x="1407" y="789"/>
                  <a:pt x="1407" y="696"/>
                </a:cubicBezTo>
                <a:cubicBezTo>
                  <a:pt x="1407" y="118"/>
                  <a:pt x="1407" y="118"/>
                  <a:pt x="1407" y="118"/>
                </a:cubicBezTo>
                <a:cubicBezTo>
                  <a:pt x="1407" y="25"/>
                  <a:pt x="1185" y="0"/>
                  <a:pt x="1054" y="0"/>
                </a:cubicBezTo>
                <a:cubicBezTo>
                  <a:pt x="923" y="0"/>
                  <a:pt x="701" y="25"/>
                  <a:pt x="701" y="118"/>
                </a:cubicBezTo>
                <a:cubicBezTo>
                  <a:pt x="701" y="696"/>
                  <a:pt x="701" y="696"/>
                  <a:pt x="701" y="696"/>
                </a:cubicBezTo>
                <a:cubicBezTo>
                  <a:pt x="701" y="789"/>
                  <a:pt x="923" y="814"/>
                  <a:pt x="1054" y="814"/>
                </a:cubicBezTo>
                <a:close/>
                <a:moveTo>
                  <a:pt x="1927" y="693"/>
                </a:moveTo>
                <a:cubicBezTo>
                  <a:pt x="1966" y="728"/>
                  <a:pt x="2006" y="796"/>
                  <a:pt x="2020" y="857"/>
                </a:cubicBezTo>
                <a:cubicBezTo>
                  <a:pt x="2034" y="828"/>
                  <a:pt x="2042" y="798"/>
                  <a:pt x="2045" y="768"/>
                </a:cubicBezTo>
                <a:cubicBezTo>
                  <a:pt x="2046" y="761"/>
                  <a:pt x="2046" y="755"/>
                  <a:pt x="2046" y="748"/>
                </a:cubicBezTo>
                <a:cubicBezTo>
                  <a:pt x="2049" y="671"/>
                  <a:pt x="2018" y="596"/>
                  <a:pt x="1957" y="531"/>
                </a:cubicBezTo>
                <a:cubicBezTo>
                  <a:pt x="1923" y="501"/>
                  <a:pt x="1884" y="474"/>
                  <a:pt x="1839" y="448"/>
                </a:cubicBezTo>
                <a:cubicBezTo>
                  <a:pt x="1781" y="415"/>
                  <a:pt x="1718" y="387"/>
                  <a:pt x="1639" y="360"/>
                </a:cubicBezTo>
                <a:cubicBezTo>
                  <a:pt x="1583" y="341"/>
                  <a:pt x="1524" y="325"/>
                  <a:pt x="1456" y="311"/>
                </a:cubicBezTo>
                <a:cubicBezTo>
                  <a:pt x="1456" y="482"/>
                  <a:pt x="1456" y="482"/>
                  <a:pt x="1456" y="482"/>
                </a:cubicBezTo>
                <a:cubicBezTo>
                  <a:pt x="1542" y="501"/>
                  <a:pt x="1624" y="525"/>
                  <a:pt x="1700" y="557"/>
                </a:cubicBezTo>
                <a:cubicBezTo>
                  <a:pt x="1794" y="596"/>
                  <a:pt x="1870" y="642"/>
                  <a:pt x="1927" y="693"/>
                </a:cubicBezTo>
                <a:close/>
                <a:moveTo>
                  <a:pt x="64" y="773"/>
                </a:moveTo>
                <a:cubicBezTo>
                  <a:pt x="67" y="799"/>
                  <a:pt x="74" y="824"/>
                  <a:pt x="84" y="848"/>
                </a:cubicBezTo>
                <a:cubicBezTo>
                  <a:pt x="107" y="786"/>
                  <a:pt x="164" y="713"/>
                  <a:pt x="209" y="678"/>
                </a:cubicBezTo>
                <a:cubicBezTo>
                  <a:pt x="271" y="628"/>
                  <a:pt x="352" y="583"/>
                  <a:pt x="451" y="546"/>
                </a:cubicBezTo>
                <a:cubicBezTo>
                  <a:pt x="514" y="522"/>
                  <a:pt x="582" y="502"/>
                  <a:pt x="652" y="486"/>
                </a:cubicBezTo>
                <a:cubicBezTo>
                  <a:pt x="652" y="315"/>
                  <a:pt x="652" y="315"/>
                  <a:pt x="652" y="315"/>
                </a:cubicBezTo>
                <a:cubicBezTo>
                  <a:pt x="639" y="317"/>
                  <a:pt x="627" y="320"/>
                  <a:pt x="615" y="323"/>
                </a:cubicBezTo>
                <a:cubicBezTo>
                  <a:pt x="544" y="340"/>
                  <a:pt x="476" y="361"/>
                  <a:pt x="413" y="386"/>
                </a:cubicBezTo>
                <a:cubicBezTo>
                  <a:pt x="345" y="413"/>
                  <a:pt x="287" y="442"/>
                  <a:pt x="237" y="474"/>
                </a:cubicBezTo>
                <a:cubicBezTo>
                  <a:pt x="204" y="496"/>
                  <a:pt x="177" y="516"/>
                  <a:pt x="153" y="537"/>
                </a:cubicBezTo>
                <a:cubicBezTo>
                  <a:pt x="141" y="547"/>
                  <a:pt x="131" y="557"/>
                  <a:pt x="121" y="566"/>
                </a:cubicBezTo>
                <a:cubicBezTo>
                  <a:pt x="80" y="623"/>
                  <a:pt x="60" y="684"/>
                  <a:pt x="62" y="748"/>
                </a:cubicBezTo>
                <a:cubicBezTo>
                  <a:pt x="62" y="756"/>
                  <a:pt x="63" y="765"/>
                  <a:pt x="64" y="773"/>
                </a:cubicBezTo>
                <a:close/>
                <a:moveTo>
                  <a:pt x="366" y="1441"/>
                </a:moveTo>
                <a:cubicBezTo>
                  <a:pt x="371" y="1444"/>
                  <a:pt x="377" y="1446"/>
                  <a:pt x="382" y="1449"/>
                </a:cubicBezTo>
                <a:cubicBezTo>
                  <a:pt x="392" y="1454"/>
                  <a:pt x="402" y="1458"/>
                  <a:pt x="413" y="1463"/>
                </a:cubicBezTo>
                <a:cubicBezTo>
                  <a:pt x="417" y="1465"/>
                  <a:pt x="422" y="1466"/>
                  <a:pt x="426" y="1468"/>
                </a:cubicBezTo>
                <a:cubicBezTo>
                  <a:pt x="429" y="1469"/>
                  <a:pt x="433" y="1471"/>
                  <a:pt x="437" y="1472"/>
                </a:cubicBezTo>
                <a:cubicBezTo>
                  <a:pt x="457" y="1480"/>
                  <a:pt x="479" y="1486"/>
                  <a:pt x="501" y="1493"/>
                </a:cubicBezTo>
                <a:cubicBezTo>
                  <a:pt x="526" y="1499"/>
                  <a:pt x="552" y="1505"/>
                  <a:pt x="578" y="1511"/>
                </a:cubicBezTo>
                <a:cubicBezTo>
                  <a:pt x="683" y="1533"/>
                  <a:pt x="785" y="1542"/>
                  <a:pt x="819" y="1542"/>
                </a:cubicBezTo>
                <a:cubicBezTo>
                  <a:pt x="819" y="1610"/>
                  <a:pt x="819" y="1610"/>
                  <a:pt x="819" y="1610"/>
                </a:cubicBezTo>
                <a:cubicBezTo>
                  <a:pt x="1019" y="1399"/>
                  <a:pt x="1019" y="1399"/>
                  <a:pt x="1019" y="1399"/>
                </a:cubicBezTo>
                <a:cubicBezTo>
                  <a:pt x="819" y="1188"/>
                  <a:pt x="819" y="1188"/>
                  <a:pt x="819" y="1188"/>
                </a:cubicBezTo>
                <a:cubicBezTo>
                  <a:pt x="819" y="1272"/>
                  <a:pt x="819" y="1272"/>
                  <a:pt x="819" y="1272"/>
                </a:cubicBezTo>
                <a:cubicBezTo>
                  <a:pt x="739" y="1279"/>
                  <a:pt x="652" y="1266"/>
                  <a:pt x="578" y="1249"/>
                </a:cubicBezTo>
                <a:cubicBezTo>
                  <a:pt x="550" y="1243"/>
                  <a:pt x="524" y="1236"/>
                  <a:pt x="501" y="1229"/>
                </a:cubicBezTo>
                <a:cubicBezTo>
                  <a:pt x="471" y="1220"/>
                  <a:pt x="445" y="1211"/>
                  <a:pt x="426" y="1204"/>
                </a:cubicBezTo>
                <a:cubicBezTo>
                  <a:pt x="422" y="1203"/>
                  <a:pt x="418" y="1201"/>
                  <a:pt x="414" y="1200"/>
                </a:cubicBezTo>
                <a:cubicBezTo>
                  <a:pt x="414" y="1200"/>
                  <a:pt x="413" y="1200"/>
                  <a:pt x="413" y="1199"/>
                </a:cubicBezTo>
                <a:cubicBezTo>
                  <a:pt x="413" y="1199"/>
                  <a:pt x="413" y="1199"/>
                  <a:pt x="413" y="1199"/>
                </a:cubicBezTo>
                <a:cubicBezTo>
                  <a:pt x="354" y="1175"/>
                  <a:pt x="300" y="1147"/>
                  <a:pt x="252" y="1115"/>
                </a:cubicBezTo>
                <a:cubicBezTo>
                  <a:pt x="189" y="1073"/>
                  <a:pt x="142" y="1028"/>
                  <a:pt x="110" y="982"/>
                </a:cubicBezTo>
                <a:cubicBezTo>
                  <a:pt x="94" y="963"/>
                  <a:pt x="80" y="945"/>
                  <a:pt x="68" y="926"/>
                </a:cubicBezTo>
                <a:cubicBezTo>
                  <a:pt x="32" y="870"/>
                  <a:pt x="13" y="811"/>
                  <a:pt x="11" y="751"/>
                </a:cubicBezTo>
                <a:cubicBezTo>
                  <a:pt x="6" y="768"/>
                  <a:pt x="3" y="785"/>
                  <a:pt x="2" y="803"/>
                </a:cubicBezTo>
                <a:cubicBezTo>
                  <a:pt x="0" y="835"/>
                  <a:pt x="3" y="865"/>
                  <a:pt x="7" y="893"/>
                </a:cubicBezTo>
                <a:cubicBezTo>
                  <a:pt x="8" y="899"/>
                  <a:pt x="8" y="904"/>
                  <a:pt x="9" y="909"/>
                </a:cubicBezTo>
                <a:cubicBezTo>
                  <a:pt x="22" y="1022"/>
                  <a:pt x="22" y="1022"/>
                  <a:pt x="22" y="1022"/>
                </a:cubicBezTo>
                <a:cubicBezTo>
                  <a:pt x="22" y="1026"/>
                  <a:pt x="23" y="1030"/>
                  <a:pt x="23" y="1033"/>
                </a:cubicBezTo>
                <a:cubicBezTo>
                  <a:pt x="25" y="1049"/>
                  <a:pt x="26" y="1064"/>
                  <a:pt x="30" y="1080"/>
                </a:cubicBezTo>
                <a:cubicBezTo>
                  <a:pt x="34" y="1102"/>
                  <a:pt x="40" y="1122"/>
                  <a:pt x="47" y="1140"/>
                </a:cubicBezTo>
                <a:cubicBezTo>
                  <a:pt x="61" y="1175"/>
                  <a:pt x="80" y="1208"/>
                  <a:pt x="103" y="1239"/>
                </a:cubicBezTo>
                <a:cubicBezTo>
                  <a:pt x="146" y="1295"/>
                  <a:pt x="202" y="1345"/>
                  <a:pt x="274" y="1391"/>
                </a:cubicBezTo>
                <a:cubicBezTo>
                  <a:pt x="304" y="1409"/>
                  <a:pt x="335" y="1426"/>
                  <a:pt x="366" y="1441"/>
                </a:cubicBezTo>
                <a:close/>
                <a:moveTo>
                  <a:pt x="1616" y="1925"/>
                </a:moveTo>
                <a:cubicBezTo>
                  <a:pt x="1621" y="1931"/>
                  <a:pt x="1625" y="1937"/>
                  <a:pt x="1629" y="1944"/>
                </a:cubicBezTo>
                <a:cubicBezTo>
                  <a:pt x="1631" y="1947"/>
                  <a:pt x="1635" y="1951"/>
                  <a:pt x="1637" y="1955"/>
                </a:cubicBezTo>
                <a:cubicBezTo>
                  <a:pt x="1638" y="1957"/>
                  <a:pt x="1638" y="1959"/>
                  <a:pt x="1638" y="1960"/>
                </a:cubicBezTo>
                <a:cubicBezTo>
                  <a:pt x="1638" y="1961"/>
                  <a:pt x="1638" y="1963"/>
                  <a:pt x="1637" y="1964"/>
                </a:cubicBezTo>
                <a:cubicBezTo>
                  <a:pt x="1637" y="1964"/>
                  <a:pt x="1636" y="1965"/>
                  <a:pt x="1636" y="1965"/>
                </a:cubicBezTo>
                <a:cubicBezTo>
                  <a:pt x="1636" y="1966"/>
                  <a:pt x="1636" y="1966"/>
                  <a:pt x="1636" y="1966"/>
                </a:cubicBezTo>
                <a:cubicBezTo>
                  <a:pt x="1636" y="1966"/>
                  <a:pt x="1636" y="1966"/>
                  <a:pt x="1636" y="1966"/>
                </a:cubicBezTo>
                <a:cubicBezTo>
                  <a:pt x="1635" y="1966"/>
                  <a:pt x="1635" y="1966"/>
                  <a:pt x="1635" y="1967"/>
                </a:cubicBezTo>
                <a:cubicBezTo>
                  <a:pt x="1634" y="1967"/>
                  <a:pt x="1634" y="1967"/>
                  <a:pt x="1634" y="1967"/>
                </a:cubicBezTo>
                <a:cubicBezTo>
                  <a:pt x="1633" y="1967"/>
                  <a:pt x="1633" y="1968"/>
                  <a:pt x="1632" y="1968"/>
                </a:cubicBezTo>
                <a:cubicBezTo>
                  <a:pt x="1631" y="1968"/>
                  <a:pt x="1630" y="1969"/>
                  <a:pt x="1629" y="1969"/>
                </a:cubicBezTo>
                <a:cubicBezTo>
                  <a:pt x="1629" y="1969"/>
                  <a:pt x="1629" y="1969"/>
                  <a:pt x="1629" y="1969"/>
                </a:cubicBezTo>
                <a:cubicBezTo>
                  <a:pt x="1629" y="1969"/>
                  <a:pt x="1629" y="1969"/>
                  <a:pt x="1629" y="1969"/>
                </a:cubicBezTo>
                <a:cubicBezTo>
                  <a:pt x="1620" y="1972"/>
                  <a:pt x="1607" y="1971"/>
                  <a:pt x="1598" y="1971"/>
                </a:cubicBezTo>
                <a:cubicBezTo>
                  <a:pt x="1588" y="1971"/>
                  <a:pt x="1577" y="1971"/>
                  <a:pt x="1567" y="1971"/>
                </a:cubicBezTo>
                <a:cubicBezTo>
                  <a:pt x="1557" y="1971"/>
                  <a:pt x="1547" y="1968"/>
                  <a:pt x="1538" y="1963"/>
                </a:cubicBezTo>
                <a:cubicBezTo>
                  <a:pt x="1537" y="1962"/>
                  <a:pt x="1536" y="1961"/>
                  <a:pt x="1535" y="1961"/>
                </a:cubicBezTo>
                <a:cubicBezTo>
                  <a:pt x="1532" y="1959"/>
                  <a:pt x="1530" y="1956"/>
                  <a:pt x="1529" y="1954"/>
                </a:cubicBezTo>
                <a:cubicBezTo>
                  <a:pt x="1528" y="1952"/>
                  <a:pt x="1528" y="1952"/>
                  <a:pt x="1528" y="1952"/>
                </a:cubicBezTo>
                <a:cubicBezTo>
                  <a:pt x="1528" y="1952"/>
                  <a:pt x="1528" y="1952"/>
                  <a:pt x="1528" y="1952"/>
                </a:cubicBezTo>
                <a:cubicBezTo>
                  <a:pt x="1524" y="1944"/>
                  <a:pt x="1519" y="1936"/>
                  <a:pt x="1515" y="1928"/>
                </a:cubicBezTo>
                <a:cubicBezTo>
                  <a:pt x="1513" y="1925"/>
                  <a:pt x="1513" y="1925"/>
                  <a:pt x="1513" y="1925"/>
                </a:cubicBezTo>
                <a:cubicBezTo>
                  <a:pt x="1512" y="1923"/>
                  <a:pt x="1511" y="1921"/>
                  <a:pt x="1512" y="1919"/>
                </a:cubicBezTo>
                <a:cubicBezTo>
                  <a:pt x="1512" y="1918"/>
                  <a:pt x="1513" y="1916"/>
                  <a:pt x="1515" y="1915"/>
                </a:cubicBezTo>
                <a:cubicBezTo>
                  <a:pt x="1516" y="1913"/>
                  <a:pt x="1519" y="1912"/>
                  <a:pt x="1521" y="1911"/>
                </a:cubicBezTo>
                <a:cubicBezTo>
                  <a:pt x="1524" y="1911"/>
                  <a:pt x="1527" y="1910"/>
                  <a:pt x="1531" y="1910"/>
                </a:cubicBezTo>
                <a:cubicBezTo>
                  <a:pt x="1532" y="1910"/>
                  <a:pt x="1532" y="1910"/>
                  <a:pt x="1532" y="1910"/>
                </a:cubicBezTo>
                <a:cubicBezTo>
                  <a:pt x="1540" y="1910"/>
                  <a:pt x="1548" y="1910"/>
                  <a:pt x="1553" y="1910"/>
                </a:cubicBezTo>
                <a:cubicBezTo>
                  <a:pt x="1573" y="1910"/>
                  <a:pt x="1603" y="1906"/>
                  <a:pt x="1616" y="1925"/>
                </a:cubicBezTo>
                <a:close/>
                <a:moveTo>
                  <a:pt x="1640" y="2000"/>
                </a:moveTo>
                <a:cubicBezTo>
                  <a:pt x="1641" y="2000"/>
                  <a:pt x="1643" y="2000"/>
                  <a:pt x="1644" y="2001"/>
                </a:cubicBezTo>
                <a:cubicBezTo>
                  <a:pt x="1645" y="2001"/>
                  <a:pt x="1645" y="2001"/>
                  <a:pt x="1645" y="2001"/>
                </a:cubicBezTo>
                <a:cubicBezTo>
                  <a:pt x="1657" y="2002"/>
                  <a:pt x="1669" y="2006"/>
                  <a:pt x="1677" y="2014"/>
                </a:cubicBezTo>
                <a:cubicBezTo>
                  <a:pt x="1677" y="2015"/>
                  <a:pt x="1678" y="2015"/>
                  <a:pt x="1678" y="2016"/>
                </a:cubicBezTo>
                <a:cubicBezTo>
                  <a:pt x="1678" y="2016"/>
                  <a:pt x="1679" y="2017"/>
                  <a:pt x="1679" y="2017"/>
                </a:cubicBezTo>
                <a:cubicBezTo>
                  <a:pt x="1680" y="2017"/>
                  <a:pt x="1680" y="2018"/>
                  <a:pt x="1680" y="2018"/>
                </a:cubicBezTo>
                <a:cubicBezTo>
                  <a:pt x="1680" y="2018"/>
                  <a:pt x="1680" y="2018"/>
                  <a:pt x="1680" y="2019"/>
                </a:cubicBezTo>
                <a:cubicBezTo>
                  <a:pt x="1681" y="2020"/>
                  <a:pt x="1681" y="2020"/>
                  <a:pt x="1681" y="2020"/>
                </a:cubicBezTo>
                <a:cubicBezTo>
                  <a:pt x="1685" y="2025"/>
                  <a:pt x="1688" y="2030"/>
                  <a:pt x="1691" y="2035"/>
                </a:cubicBezTo>
                <a:cubicBezTo>
                  <a:pt x="1691" y="2035"/>
                  <a:pt x="1691" y="2035"/>
                  <a:pt x="1691" y="2035"/>
                </a:cubicBezTo>
                <a:cubicBezTo>
                  <a:pt x="1696" y="2042"/>
                  <a:pt x="1702" y="2049"/>
                  <a:pt x="1706" y="2057"/>
                </a:cubicBezTo>
                <a:cubicBezTo>
                  <a:pt x="1707" y="2057"/>
                  <a:pt x="1707" y="2058"/>
                  <a:pt x="1707" y="2059"/>
                </a:cubicBezTo>
                <a:cubicBezTo>
                  <a:pt x="1707" y="2059"/>
                  <a:pt x="1707" y="2059"/>
                  <a:pt x="1707" y="2059"/>
                </a:cubicBezTo>
                <a:cubicBezTo>
                  <a:pt x="1709" y="2063"/>
                  <a:pt x="1708" y="2066"/>
                  <a:pt x="1706" y="2069"/>
                </a:cubicBezTo>
                <a:cubicBezTo>
                  <a:pt x="1706" y="2069"/>
                  <a:pt x="1706" y="2069"/>
                  <a:pt x="1706" y="2069"/>
                </a:cubicBezTo>
                <a:cubicBezTo>
                  <a:pt x="1704" y="2071"/>
                  <a:pt x="1702" y="2073"/>
                  <a:pt x="1699" y="2074"/>
                </a:cubicBezTo>
                <a:cubicBezTo>
                  <a:pt x="1696" y="2075"/>
                  <a:pt x="1692" y="2075"/>
                  <a:pt x="1688" y="2075"/>
                </a:cubicBezTo>
                <a:cubicBezTo>
                  <a:pt x="1684" y="2076"/>
                  <a:pt x="1684" y="2076"/>
                  <a:pt x="1684" y="2076"/>
                </a:cubicBezTo>
                <a:cubicBezTo>
                  <a:pt x="1684" y="2076"/>
                  <a:pt x="1684" y="2076"/>
                  <a:pt x="1684" y="2076"/>
                </a:cubicBezTo>
                <a:cubicBezTo>
                  <a:pt x="1665" y="2076"/>
                  <a:pt x="1647" y="2076"/>
                  <a:pt x="1629" y="2076"/>
                </a:cubicBezTo>
                <a:cubicBezTo>
                  <a:pt x="1627" y="2076"/>
                  <a:pt x="1625" y="2076"/>
                  <a:pt x="1622" y="2075"/>
                </a:cubicBezTo>
                <a:cubicBezTo>
                  <a:pt x="1622" y="2075"/>
                  <a:pt x="1622" y="2075"/>
                  <a:pt x="1622" y="2075"/>
                </a:cubicBezTo>
                <a:cubicBezTo>
                  <a:pt x="1610" y="2074"/>
                  <a:pt x="1596" y="2069"/>
                  <a:pt x="1589" y="2059"/>
                </a:cubicBezTo>
                <a:cubicBezTo>
                  <a:pt x="1587" y="2058"/>
                  <a:pt x="1586" y="2056"/>
                  <a:pt x="1586" y="2055"/>
                </a:cubicBezTo>
                <a:cubicBezTo>
                  <a:pt x="1586" y="2055"/>
                  <a:pt x="1586" y="2055"/>
                  <a:pt x="1586" y="2055"/>
                </a:cubicBezTo>
                <a:cubicBezTo>
                  <a:pt x="1585" y="2055"/>
                  <a:pt x="1585" y="2055"/>
                  <a:pt x="1585" y="2055"/>
                </a:cubicBezTo>
                <a:cubicBezTo>
                  <a:pt x="1582" y="2048"/>
                  <a:pt x="1578" y="2041"/>
                  <a:pt x="1574" y="2034"/>
                </a:cubicBezTo>
                <a:cubicBezTo>
                  <a:pt x="1571" y="2029"/>
                  <a:pt x="1565" y="2022"/>
                  <a:pt x="1564" y="2015"/>
                </a:cubicBezTo>
                <a:cubicBezTo>
                  <a:pt x="1564" y="2015"/>
                  <a:pt x="1564" y="2015"/>
                  <a:pt x="1564" y="2015"/>
                </a:cubicBezTo>
                <a:cubicBezTo>
                  <a:pt x="1564" y="2014"/>
                  <a:pt x="1564" y="2014"/>
                  <a:pt x="1564" y="2013"/>
                </a:cubicBezTo>
                <a:cubicBezTo>
                  <a:pt x="1563" y="2007"/>
                  <a:pt x="1568" y="2004"/>
                  <a:pt x="1574" y="2002"/>
                </a:cubicBezTo>
                <a:cubicBezTo>
                  <a:pt x="1574" y="2002"/>
                  <a:pt x="1574" y="2002"/>
                  <a:pt x="1574" y="2002"/>
                </a:cubicBezTo>
                <a:cubicBezTo>
                  <a:pt x="1574" y="2002"/>
                  <a:pt x="1574" y="2002"/>
                  <a:pt x="1574" y="2002"/>
                </a:cubicBezTo>
                <a:cubicBezTo>
                  <a:pt x="1575" y="2002"/>
                  <a:pt x="1575" y="2002"/>
                  <a:pt x="1576" y="2001"/>
                </a:cubicBezTo>
                <a:cubicBezTo>
                  <a:pt x="1578" y="2001"/>
                  <a:pt x="1581" y="2000"/>
                  <a:pt x="1584" y="2000"/>
                </a:cubicBezTo>
                <a:cubicBezTo>
                  <a:pt x="1621" y="2000"/>
                  <a:pt x="1621" y="2000"/>
                  <a:pt x="1621" y="2000"/>
                </a:cubicBezTo>
                <a:cubicBezTo>
                  <a:pt x="1627" y="2000"/>
                  <a:pt x="1632" y="2000"/>
                  <a:pt x="1638" y="2000"/>
                </a:cubicBezTo>
                <a:cubicBezTo>
                  <a:pt x="1639" y="2000"/>
                  <a:pt x="1639" y="2000"/>
                  <a:pt x="1639" y="2000"/>
                </a:cubicBezTo>
                <a:cubicBezTo>
                  <a:pt x="1639" y="2000"/>
                  <a:pt x="1639" y="2000"/>
                  <a:pt x="1640" y="2000"/>
                </a:cubicBezTo>
                <a:close/>
                <a:moveTo>
                  <a:pt x="1527" y="2063"/>
                </a:moveTo>
                <a:cubicBezTo>
                  <a:pt x="1527" y="2064"/>
                  <a:pt x="1526" y="2064"/>
                  <a:pt x="1526" y="2065"/>
                </a:cubicBezTo>
                <a:cubicBezTo>
                  <a:pt x="1526" y="2065"/>
                  <a:pt x="1526" y="2065"/>
                  <a:pt x="1526" y="2066"/>
                </a:cubicBezTo>
                <a:cubicBezTo>
                  <a:pt x="1526" y="2066"/>
                  <a:pt x="1525" y="2067"/>
                  <a:pt x="1525" y="2067"/>
                </a:cubicBezTo>
                <a:cubicBezTo>
                  <a:pt x="1525" y="2068"/>
                  <a:pt x="1525" y="2068"/>
                  <a:pt x="1525" y="2068"/>
                </a:cubicBezTo>
                <a:cubicBezTo>
                  <a:pt x="1524" y="2069"/>
                  <a:pt x="1524" y="2069"/>
                  <a:pt x="1524" y="2069"/>
                </a:cubicBezTo>
                <a:cubicBezTo>
                  <a:pt x="1524" y="2069"/>
                  <a:pt x="1523" y="2070"/>
                  <a:pt x="1523" y="2070"/>
                </a:cubicBezTo>
                <a:cubicBezTo>
                  <a:pt x="1523" y="2070"/>
                  <a:pt x="1523" y="2070"/>
                  <a:pt x="1523" y="2070"/>
                </a:cubicBezTo>
                <a:cubicBezTo>
                  <a:pt x="1519" y="2073"/>
                  <a:pt x="1515" y="2075"/>
                  <a:pt x="1510" y="2076"/>
                </a:cubicBezTo>
                <a:cubicBezTo>
                  <a:pt x="1510" y="2076"/>
                  <a:pt x="1510" y="2076"/>
                  <a:pt x="1510" y="2076"/>
                </a:cubicBezTo>
                <a:cubicBezTo>
                  <a:pt x="1508" y="2076"/>
                  <a:pt x="1506" y="2076"/>
                  <a:pt x="1504" y="2076"/>
                </a:cubicBezTo>
                <a:cubicBezTo>
                  <a:pt x="1504" y="2076"/>
                  <a:pt x="1504" y="2076"/>
                  <a:pt x="1504" y="2076"/>
                </a:cubicBezTo>
                <a:cubicBezTo>
                  <a:pt x="1502" y="2076"/>
                  <a:pt x="1502" y="2076"/>
                  <a:pt x="1502" y="2076"/>
                </a:cubicBezTo>
                <a:cubicBezTo>
                  <a:pt x="1500" y="2076"/>
                  <a:pt x="1498" y="2076"/>
                  <a:pt x="1497" y="2076"/>
                </a:cubicBezTo>
                <a:cubicBezTo>
                  <a:pt x="1445" y="2076"/>
                  <a:pt x="1445" y="2076"/>
                  <a:pt x="1445" y="2076"/>
                </a:cubicBezTo>
                <a:cubicBezTo>
                  <a:pt x="1443" y="2076"/>
                  <a:pt x="1441" y="2076"/>
                  <a:pt x="1439" y="2076"/>
                </a:cubicBezTo>
                <a:cubicBezTo>
                  <a:pt x="1438" y="2076"/>
                  <a:pt x="1438" y="2076"/>
                  <a:pt x="1437" y="2076"/>
                </a:cubicBezTo>
                <a:cubicBezTo>
                  <a:pt x="1426" y="2074"/>
                  <a:pt x="1414" y="2069"/>
                  <a:pt x="1408" y="2060"/>
                </a:cubicBezTo>
                <a:cubicBezTo>
                  <a:pt x="1407" y="2058"/>
                  <a:pt x="1406" y="2057"/>
                  <a:pt x="1406" y="2055"/>
                </a:cubicBezTo>
                <a:cubicBezTo>
                  <a:pt x="1406" y="2055"/>
                  <a:pt x="1406" y="2055"/>
                  <a:pt x="1406" y="2055"/>
                </a:cubicBezTo>
                <a:cubicBezTo>
                  <a:pt x="1406" y="2055"/>
                  <a:pt x="1406" y="2055"/>
                  <a:pt x="1406" y="2055"/>
                </a:cubicBezTo>
                <a:cubicBezTo>
                  <a:pt x="1403" y="2048"/>
                  <a:pt x="1400" y="2040"/>
                  <a:pt x="1397" y="2033"/>
                </a:cubicBezTo>
                <a:cubicBezTo>
                  <a:pt x="1396" y="2029"/>
                  <a:pt x="1393" y="2024"/>
                  <a:pt x="1392" y="2019"/>
                </a:cubicBezTo>
                <a:cubicBezTo>
                  <a:pt x="1392" y="2019"/>
                  <a:pt x="1392" y="2019"/>
                  <a:pt x="1392" y="2019"/>
                </a:cubicBezTo>
                <a:cubicBezTo>
                  <a:pt x="1392" y="2019"/>
                  <a:pt x="1392" y="2019"/>
                  <a:pt x="1392" y="2019"/>
                </a:cubicBezTo>
                <a:cubicBezTo>
                  <a:pt x="1392" y="2019"/>
                  <a:pt x="1392" y="2018"/>
                  <a:pt x="1392" y="2018"/>
                </a:cubicBezTo>
                <a:cubicBezTo>
                  <a:pt x="1391" y="2016"/>
                  <a:pt x="1391" y="2014"/>
                  <a:pt x="1392" y="2012"/>
                </a:cubicBezTo>
                <a:cubicBezTo>
                  <a:pt x="1392" y="2011"/>
                  <a:pt x="1393" y="2010"/>
                  <a:pt x="1393" y="2009"/>
                </a:cubicBezTo>
                <a:cubicBezTo>
                  <a:pt x="1393" y="2009"/>
                  <a:pt x="1393" y="2009"/>
                  <a:pt x="1393" y="2009"/>
                </a:cubicBezTo>
                <a:cubicBezTo>
                  <a:pt x="1397" y="2004"/>
                  <a:pt x="1403" y="2002"/>
                  <a:pt x="1408" y="2001"/>
                </a:cubicBezTo>
                <a:cubicBezTo>
                  <a:pt x="1409" y="2001"/>
                  <a:pt x="1409" y="2001"/>
                  <a:pt x="1409" y="2001"/>
                </a:cubicBezTo>
                <a:cubicBezTo>
                  <a:pt x="1411" y="2001"/>
                  <a:pt x="1412" y="2001"/>
                  <a:pt x="1414" y="2001"/>
                </a:cubicBezTo>
                <a:cubicBezTo>
                  <a:pt x="1414" y="2001"/>
                  <a:pt x="1414" y="2001"/>
                  <a:pt x="1415" y="2001"/>
                </a:cubicBezTo>
                <a:cubicBezTo>
                  <a:pt x="1418" y="2001"/>
                  <a:pt x="1418" y="2001"/>
                  <a:pt x="1418" y="2001"/>
                </a:cubicBezTo>
                <a:cubicBezTo>
                  <a:pt x="1419" y="2001"/>
                  <a:pt x="1420" y="2001"/>
                  <a:pt x="1421" y="2001"/>
                </a:cubicBezTo>
                <a:cubicBezTo>
                  <a:pt x="1437" y="2001"/>
                  <a:pt x="1453" y="2001"/>
                  <a:pt x="1469" y="2001"/>
                </a:cubicBezTo>
                <a:cubicBezTo>
                  <a:pt x="1469" y="2001"/>
                  <a:pt x="1469" y="2001"/>
                  <a:pt x="1469" y="2001"/>
                </a:cubicBezTo>
                <a:cubicBezTo>
                  <a:pt x="1469" y="2001"/>
                  <a:pt x="1469" y="2001"/>
                  <a:pt x="1469" y="2001"/>
                </a:cubicBezTo>
                <a:cubicBezTo>
                  <a:pt x="1471" y="2001"/>
                  <a:pt x="1473" y="2001"/>
                  <a:pt x="1475" y="2001"/>
                </a:cubicBezTo>
                <a:cubicBezTo>
                  <a:pt x="1475" y="2001"/>
                  <a:pt x="1475" y="2001"/>
                  <a:pt x="1476" y="2001"/>
                </a:cubicBezTo>
                <a:cubicBezTo>
                  <a:pt x="1486" y="2002"/>
                  <a:pt x="1498" y="2007"/>
                  <a:pt x="1505" y="2015"/>
                </a:cubicBezTo>
                <a:cubicBezTo>
                  <a:pt x="1506" y="2016"/>
                  <a:pt x="1507" y="2018"/>
                  <a:pt x="1507" y="2019"/>
                </a:cubicBezTo>
                <a:cubicBezTo>
                  <a:pt x="1509" y="2022"/>
                  <a:pt x="1509" y="2022"/>
                  <a:pt x="1509" y="2022"/>
                </a:cubicBezTo>
                <a:cubicBezTo>
                  <a:pt x="1512" y="2029"/>
                  <a:pt x="1515" y="2035"/>
                  <a:pt x="1519" y="2042"/>
                </a:cubicBezTo>
                <a:cubicBezTo>
                  <a:pt x="1521" y="2046"/>
                  <a:pt x="1524" y="2051"/>
                  <a:pt x="1526" y="2056"/>
                </a:cubicBezTo>
                <a:cubicBezTo>
                  <a:pt x="1527" y="2059"/>
                  <a:pt x="1527" y="2061"/>
                  <a:pt x="1527" y="2063"/>
                </a:cubicBezTo>
                <a:close/>
                <a:moveTo>
                  <a:pt x="1373" y="1961"/>
                </a:moveTo>
                <a:cubicBezTo>
                  <a:pt x="1371" y="1959"/>
                  <a:pt x="1369" y="1957"/>
                  <a:pt x="1368" y="1955"/>
                </a:cubicBezTo>
                <a:cubicBezTo>
                  <a:pt x="1363" y="1940"/>
                  <a:pt x="1363" y="1940"/>
                  <a:pt x="1363" y="1940"/>
                </a:cubicBezTo>
                <a:cubicBezTo>
                  <a:pt x="1361" y="1936"/>
                  <a:pt x="1360" y="1932"/>
                  <a:pt x="1358" y="1928"/>
                </a:cubicBezTo>
                <a:cubicBezTo>
                  <a:pt x="1358" y="1928"/>
                  <a:pt x="1358" y="1928"/>
                  <a:pt x="1358" y="1928"/>
                </a:cubicBezTo>
                <a:cubicBezTo>
                  <a:pt x="1357" y="1926"/>
                  <a:pt x="1357" y="1926"/>
                  <a:pt x="1357" y="1926"/>
                </a:cubicBezTo>
                <a:cubicBezTo>
                  <a:pt x="1357" y="1923"/>
                  <a:pt x="1357" y="1921"/>
                  <a:pt x="1357" y="1920"/>
                </a:cubicBezTo>
                <a:cubicBezTo>
                  <a:pt x="1358" y="1918"/>
                  <a:pt x="1359" y="1917"/>
                  <a:pt x="1360" y="1916"/>
                </a:cubicBezTo>
                <a:cubicBezTo>
                  <a:pt x="1360" y="1916"/>
                  <a:pt x="1360" y="1916"/>
                  <a:pt x="1360" y="1916"/>
                </a:cubicBezTo>
                <a:cubicBezTo>
                  <a:pt x="1361" y="1916"/>
                  <a:pt x="1361" y="1915"/>
                  <a:pt x="1361" y="1915"/>
                </a:cubicBezTo>
                <a:cubicBezTo>
                  <a:pt x="1363" y="1914"/>
                  <a:pt x="1366" y="1913"/>
                  <a:pt x="1368" y="1912"/>
                </a:cubicBezTo>
                <a:cubicBezTo>
                  <a:pt x="1371" y="1911"/>
                  <a:pt x="1373" y="1911"/>
                  <a:pt x="1376" y="1911"/>
                </a:cubicBezTo>
                <a:cubicBezTo>
                  <a:pt x="1386" y="1910"/>
                  <a:pt x="1397" y="1911"/>
                  <a:pt x="1402" y="1911"/>
                </a:cubicBezTo>
                <a:cubicBezTo>
                  <a:pt x="1420" y="1911"/>
                  <a:pt x="1451" y="1906"/>
                  <a:pt x="1461" y="1925"/>
                </a:cubicBezTo>
                <a:cubicBezTo>
                  <a:pt x="1461" y="1925"/>
                  <a:pt x="1461" y="1925"/>
                  <a:pt x="1461" y="1925"/>
                </a:cubicBezTo>
                <a:cubicBezTo>
                  <a:pt x="1461" y="1926"/>
                  <a:pt x="1461" y="1926"/>
                  <a:pt x="1461" y="1926"/>
                </a:cubicBezTo>
                <a:cubicBezTo>
                  <a:pt x="1461" y="1926"/>
                  <a:pt x="1461" y="1926"/>
                  <a:pt x="1461" y="1926"/>
                </a:cubicBezTo>
                <a:cubicBezTo>
                  <a:pt x="1465" y="1933"/>
                  <a:pt x="1468" y="1941"/>
                  <a:pt x="1472" y="1948"/>
                </a:cubicBezTo>
                <a:cubicBezTo>
                  <a:pt x="1474" y="1951"/>
                  <a:pt x="1475" y="1954"/>
                  <a:pt x="1476" y="1957"/>
                </a:cubicBezTo>
                <a:cubicBezTo>
                  <a:pt x="1476" y="1957"/>
                  <a:pt x="1476" y="1957"/>
                  <a:pt x="1476" y="1957"/>
                </a:cubicBezTo>
                <a:cubicBezTo>
                  <a:pt x="1476" y="1958"/>
                  <a:pt x="1476" y="1958"/>
                  <a:pt x="1476" y="1959"/>
                </a:cubicBezTo>
                <a:cubicBezTo>
                  <a:pt x="1476" y="1959"/>
                  <a:pt x="1476" y="1960"/>
                  <a:pt x="1476" y="1960"/>
                </a:cubicBezTo>
                <a:cubicBezTo>
                  <a:pt x="1476" y="1961"/>
                  <a:pt x="1476" y="1961"/>
                  <a:pt x="1476" y="1961"/>
                </a:cubicBezTo>
                <a:cubicBezTo>
                  <a:pt x="1476" y="1961"/>
                  <a:pt x="1476" y="1961"/>
                  <a:pt x="1476" y="1961"/>
                </a:cubicBezTo>
                <a:cubicBezTo>
                  <a:pt x="1476" y="1962"/>
                  <a:pt x="1475" y="1963"/>
                  <a:pt x="1475" y="1963"/>
                </a:cubicBezTo>
                <a:cubicBezTo>
                  <a:pt x="1475" y="1964"/>
                  <a:pt x="1475" y="1964"/>
                  <a:pt x="1475" y="1964"/>
                </a:cubicBezTo>
                <a:cubicBezTo>
                  <a:pt x="1474" y="1964"/>
                  <a:pt x="1474" y="1965"/>
                  <a:pt x="1473" y="1966"/>
                </a:cubicBezTo>
                <a:cubicBezTo>
                  <a:pt x="1473" y="1966"/>
                  <a:pt x="1473" y="1966"/>
                  <a:pt x="1473" y="1966"/>
                </a:cubicBezTo>
                <a:cubicBezTo>
                  <a:pt x="1472" y="1966"/>
                  <a:pt x="1472" y="1966"/>
                  <a:pt x="1472" y="1967"/>
                </a:cubicBezTo>
                <a:cubicBezTo>
                  <a:pt x="1472" y="1967"/>
                  <a:pt x="1471" y="1967"/>
                  <a:pt x="1471" y="1967"/>
                </a:cubicBezTo>
                <a:cubicBezTo>
                  <a:pt x="1469" y="1968"/>
                  <a:pt x="1468" y="1969"/>
                  <a:pt x="1465" y="1970"/>
                </a:cubicBezTo>
                <a:cubicBezTo>
                  <a:pt x="1465" y="1970"/>
                  <a:pt x="1464" y="1970"/>
                  <a:pt x="1464" y="1970"/>
                </a:cubicBezTo>
                <a:cubicBezTo>
                  <a:pt x="1463" y="1970"/>
                  <a:pt x="1462" y="1970"/>
                  <a:pt x="1461" y="1970"/>
                </a:cubicBezTo>
                <a:cubicBezTo>
                  <a:pt x="1461" y="1971"/>
                  <a:pt x="1461" y="1971"/>
                  <a:pt x="1460" y="1971"/>
                </a:cubicBezTo>
                <a:cubicBezTo>
                  <a:pt x="1460" y="1971"/>
                  <a:pt x="1460" y="1971"/>
                  <a:pt x="1460" y="1971"/>
                </a:cubicBezTo>
                <a:cubicBezTo>
                  <a:pt x="1441" y="1973"/>
                  <a:pt x="1421" y="1971"/>
                  <a:pt x="1403" y="1971"/>
                </a:cubicBezTo>
                <a:cubicBezTo>
                  <a:pt x="1401" y="1971"/>
                  <a:pt x="1399" y="1971"/>
                  <a:pt x="1397" y="1971"/>
                </a:cubicBezTo>
                <a:cubicBezTo>
                  <a:pt x="1397" y="1971"/>
                  <a:pt x="1397" y="1971"/>
                  <a:pt x="1397" y="1971"/>
                </a:cubicBezTo>
                <a:cubicBezTo>
                  <a:pt x="1390" y="1970"/>
                  <a:pt x="1383" y="1968"/>
                  <a:pt x="1377" y="1964"/>
                </a:cubicBezTo>
                <a:cubicBezTo>
                  <a:pt x="1375" y="1963"/>
                  <a:pt x="1374" y="1962"/>
                  <a:pt x="1373" y="1961"/>
                </a:cubicBezTo>
                <a:close/>
                <a:moveTo>
                  <a:pt x="1348" y="1881"/>
                </a:moveTo>
                <a:cubicBezTo>
                  <a:pt x="1346" y="1880"/>
                  <a:pt x="1343" y="1878"/>
                  <a:pt x="1341" y="1877"/>
                </a:cubicBezTo>
                <a:cubicBezTo>
                  <a:pt x="1339" y="1875"/>
                  <a:pt x="1338" y="1873"/>
                  <a:pt x="1337" y="1871"/>
                </a:cubicBezTo>
                <a:cubicBezTo>
                  <a:pt x="1336" y="1868"/>
                  <a:pt x="1336" y="1868"/>
                  <a:pt x="1336" y="1868"/>
                </a:cubicBezTo>
                <a:cubicBezTo>
                  <a:pt x="1334" y="1864"/>
                  <a:pt x="1333" y="1859"/>
                  <a:pt x="1331" y="1855"/>
                </a:cubicBezTo>
                <a:cubicBezTo>
                  <a:pt x="1330" y="1852"/>
                  <a:pt x="1328" y="1849"/>
                  <a:pt x="1328" y="1846"/>
                </a:cubicBezTo>
                <a:cubicBezTo>
                  <a:pt x="1328" y="1846"/>
                  <a:pt x="1328" y="1845"/>
                  <a:pt x="1328" y="1845"/>
                </a:cubicBezTo>
                <a:cubicBezTo>
                  <a:pt x="1328" y="1845"/>
                  <a:pt x="1328" y="1844"/>
                  <a:pt x="1328" y="1844"/>
                </a:cubicBezTo>
                <a:cubicBezTo>
                  <a:pt x="1328" y="1844"/>
                  <a:pt x="1328" y="1844"/>
                  <a:pt x="1328" y="1844"/>
                </a:cubicBezTo>
                <a:cubicBezTo>
                  <a:pt x="1329" y="1843"/>
                  <a:pt x="1329" y="1843"/>
                  <a:pt x="1329" y="1843"/>
                </a:cubicBezTo>
                <a:cubicBezTo>
                  <a:pt x="1329" y="1843"/>
                  <a:pt x="1329" y="1843"/>
                  <a:pt x="1329" y="1842"/>
                </a:cubicBezTo>
                <a:cubicBezTo>
                  <a:pt x="1332" y="1834"/>
                  <a:pt x="1347" y="1835"/>
                  <a:pt x="1355" y="1835"/>
                </a:cubicBezTo>
                <a:cubicBezTo>
                  <a:pt x="1392" y="1835"/>
                  <a:pt x="1392" y="1835"/>
                  <a:pt x="1392" y="1835"/>
                </a:cubicBezTo>
                <a:cubicBezTo>
                  <a:pt x="1395" y="1835"/>
                  <a:pt x="1399" y="1836"/>
                  <a:pt x="1402" y="1836"/>
                </a:cubicBezTo>
                <a:cubicBezTo>
                  <a:pt x="1403" y="1836"/>
                  <a:pt x="1403" y="1837"/>
                  <a:pt x="1404" y="1837"/>
                </a:cubicBezTo>
                <a:cubicBezTo>
                  <a:pt x="1405" y="1837"/>
                  <a:pt x="1405" y="1837"/>
                  <a:pt x="1405" y="1837"/>
                </a:cubicBezTo>
                <a:cubicBezTo>
                  <a:pt x="1406" y="1837"/>
                  <a:pt x="1407" y="1837"/>
                  <a:pt x="1407" y="1838"/>
                </a:cubicBezTo>
                <a:cubicBezTo>
                  <a:pt x="1408" y="1838"/>
                  <a:pt x="1409" y="1838"/>
                  <a:pt x="1410" y="1839"/>
                </a:cubicBezTo>
                <a:cubicBezTo>
                  <a:pt x="1410" y="1839"/>
                  <a:pt x="1411" y="1839"/>
                  <a:pt x="1411" y="1839"/>
                </a:cubicBezTo>
                <a:cubicBezTo>
                  <a:pt x="1411" y="1839"/>
                  <a:pt x="1411" y="1839"/>
                  <a:pt x="1411" y="1839"/>
                </a:cubicBezTo>
                <a:cubicBezTo>
                  <a:pt x="1412" y="1839"/>
                  <a:pt x="1413" y="1840"/>
                  <a:pt x="1414" y="1840"/>
                </a:cubicBezTo>
                <a:cubicBezTo>
                  <a:pt x="1414" y="1840"/>
                  <a:pt x="1415" y="1841"/>
                  <a:pt x="1415" y="1841"/>
                </a:cubicBezTo>
                <a:cubicBezTo>
                  <a:pt x="1416" y="1841"/>
                  <a:pt x="1416" y="1841"/>
                  <a:pt x="1416" y="1842"/>
                </a:cubicBezTo>
                <a:cubicBezTo>
                  <a:pt x="1416" y="1842"/>
                  <a:pt x="1417" y="1842"/>
                  <a:pt x="1417" y="1842"/>
                </a:cubicBezTo>
                <a:cubicBezTo>
                  <a:pt x="1417" y="1842"/>
                  <a:pt x="1418" y="1842"/>
                  <a:pt x="1418" y="1843"/>
                </a:cubicBezTo>
                <a:cubicBezTo>
                  <a:pt x="1420" y="1844"/>
                  <a:pt x="1421" y="1846"/>
                  <a:pt x="1422" y="1847"/>
                </a:cubicBezTo>
                <a:cubicBezTo>
                  <a:pt x="1422" y="1848"/>
                  <a:pt x="1422" y="1848"/>
                  <a:pt x="1422" y="1848"/>
                </a:cubicBezTo>
                <a:cubicBezTo>
                  <a:pt x="1426" y="1853"/>
                  <a:pt x="1428" y="1859"/>
                  <a:pt x="1430" y="1864"/>
                </a:cubicBezTo>
                <a:cubicBezTo>
                  <a:pt x="1431" y="1864"/>
                  <a:pt x="1431" y="1864"/>
                  <a:pt x="1431" y="1864"/>
                </a:cubicBezTo>
                <a:cubicBezTo>
                  <a:pt x="1432" y="1867"/>
                  <a:pt x="1434" y="1870"/>
                  <a:pt x="1435" y="1873"/>
                </a:cubicBezTo>
                <a:cubicBezTo>
                  <a:pt x="1435" y="1873"/>
                  <a:pt x="1435" y="1873"/>
                  <a:pt x="1435" y="1874"/>
                </a:cubicBezTo>
                <a:cubicBezTo>
                  <a:pt x="1435" y="1874"/>
                  <a:pt x="1435" y="1874"/>
                  <a:pt x="1435" y="1874"/>
                </a:cubicBezTo>
                <a:cubicBezTo>
                  <a:pt x="1435" y="1879"/>
                  <a:pt x="1430" y="1882"/>
                  <a:pt x="1425" y="1883"/>
                </a:cubicBezTo>
                <a:cubicBezTo>
                  <a:pt x="1425" y="1883"/>
                  <a:pt x="1425" y="1884"/>
                  <a:pt x="1424" y="1884"/>
                </a:cubicBezTo>
                <a:cubicBezTo>
                  <a:pt x="1424" y="1884"/>
                  <a:pt x="1424" y="1884"/>
                  <a:pt x="1424" y="1884"/>
                </a:cubicBezTo>
                <a:cubicBezTo>
                  <a:pt x="1423" y="1884"/>
                  <a:pt x="1422" y="1884"/>
                  <a:pt x="1421" y="1884"/>
                </a:cubicBezTo>
                <a:cubicBezTo>
                  <a:pt x="1420" y="1884"/>
                  <a:pt x="1420" y="1884"/>
                  <a:pt x="1420" y="1884"/>
                </a:cubicBezTo>
                <a:cubicBezTo>
                  <a:pt x="1419" y="1885"/>
                  <a:pt x="1418" y="1885"/>
                  <a:pt x="1417" y="1885"/>
                </a:cubicBezTo>
                <a:cubicBezTo>
                  <a:pt x="1417" y="1885"/>
                  <a:pt x="1416" y="1885"/>
                  <a:pt x="1415" y="1885"/>
                </a:cubicBezTo>
                <a:cubicBezTo>
                  <a:pt x="1415" y="1885"/>
                  <a:pt x="1415" y="1885"/>
                  <a:pt x="1415" y="1885"/>
                </a:cubicBezTo>
                <a:cubicBezTo>
                  <a:pt x="1414" y="1885"/>
                  <a:pt x="1414" y="1885"/>
                  <a:pt x="1414" y="1885"/>
                </a:cubicBezTo>
                <a:cubicBezTo>
                  <a:pt x="1408" y="1885"/>
                  <a:pt x="1402" y="1885"/>
                  <a:pt x="1396" y="1885"/>
                </a:cubicBezTo>
                <a:cubicBezTo>
                  <a:pt x="1387" y="1885"/>
                  <a:pt x="1377" y="1885"/>
                  <a:pt x="1368" y="1885"/>
                </a:cubicBezTo>
                <a:cubicBezTo>
                  <a:pt x="1361" y="1885"/>
                  <a:pt x="1354" y="1884"/>
                  <a:pt x="1348" y="1881"/>
                </a:cubicBezTo>
                <a:cubicBezTo>
                  <a:pt x="1348" y="1881"/>
                  <a:pt x="1348" y="1881"/>
                  <a:pt x="1348" y="1881"/>
                </a:cubicBezTo>
                <a:close/>
                <a:moveTo>
                  <a:pt x="1243" y="2064"/>
                </a:moveTo>
                <a:cubicBezTo>
                  <a:pt x="1242" y="2066"/>
                  <a:pt x="1240" y="2069"/>
                  <a:pt x="1238" y="2071"/>
                </a:cubicBezTo>
                <a:cubicBezTo>
                  <a:pt x="1235" y="2072"/>
                  <a:pt x="1232" y="2074"/>
                  <a:pt x="1229" y="2075"/>
                </a:cubicBezTo>
                <a:cubicBezTo>
                  <a:pt x="1225" y="2076"/>
                  <a:pt x="1221" y="2077"/>
                  <a:pt x="1217" y="2077"/>
                </a:cubicBezTo>
                <a:cubicBezTo>
                  <a:pt x="1205" y="2077"/>
                  <a:pt x="1205" y="2077"/>
                  <a:pt x="1205" y="2077"/>
                </a:cubicBezTo>
                <a:cubicBezTo>
                  <a:pt x="1205" y="2077"/>
                  <a:pt x="1205" y="2077"/>
                  <a:pt x="1205" y="2077"/>
                </a:cubicBezTo>
                <a:cubicBezTo>
                  <a:pt x="1189" y="2077"/>
                  <a:pt x="1173" y="2077"/>
                  <a:pt x="1158" y="2077"/>
                </a:cubicBezTo>
                <a:cubicBezTo>
                  <a:pt x="1156" y="2077"/>
                  <a:pt x="1154" y="2077"/>
                  <a:pt x="1152" y="2077"/>
                </a:cubicBezTo>
                <a:cubicBezTo>
                  <a:pt x="1151" y="2077"/>
                  <a:pt x="1151" y="2076"/>
                  <a:pt x="1151" y="2076"/>
                </a:cubicBezTo>
                <a:cubicBezTo>
                  <a:pt x="1149" y="2076"/>
                  <a:pt x="1147" y="2076"/>
                  <a:pt x="1146" y="2075"/>
                </a:cubicBezTo>
                <a:cubicBezTo>
                  <a:pt x="1146" y="2075"/>
                  <a:pt x="1145" y="2075"/>
                  <a:pt x="1145" y="2075"/>
                </a:cubicBezTo>
                <a:cubicBezTo>
                  <a:pt x="1145" y="2075"/>
                  <a:pt x="1145" y="2075"/>
                  <a:pt x="1145" y="2075"/>
                </a:cubicBezTo>
                <a:cubicBezTo>
                  <a:pt x="1138" y="2073"/>
                  <a:pt x="1131" y="2070"/>
                  <a:pt x="1127" y="2064"/>
                </a:cubicBezTo>
                <a:cubicBezTo>
                  <a:pt x="1127" y="2064"/>
                  <a:pt x="1127" y="2064"/>
                  <a:pt x="1127" y="2064"/>
                </a:cubicBezTo>
                <a:cubicBezTo>
                  <a:pt x="1127" y="2064"/>
                  <a:pt x="1127" y="2064"/>
                  <a:pt x="1127" y="2064"/>
                </a:cubicBezTo>
                <a:cubicBezTo>
                  <a:pt x="1127" y="2063"/>
                  <a:pt x="1126" y="2062"/>
                  <a:pt x="1126" y="2061"/>
                </a:cubicBezTo>
                <a:cubicBezTo>
                  <a:pt x="1125" y="2060"/>
                  <a:pt x="1125" y="2060"/>
                  <a:pt x="1125" y="2059"/>
                </a:cubicBezTo>
                <a:cubicBezTo>
                  <a:pt x="1125" y="2058"/>
                  <a:pt x="1125" y="2058"/>
                  <a:pt x="1125" y="2057"/>
                </a:cubicBezTo>
                <a:cubicBezTo>
                  <a:pt x="1125" y="2057"/>
                  <a:pt x="1124" y="2057"/>
                  <a:pt x="1124" y="2056"/>
                </a:cubicBezTo>
                <a:cubicBezTo>
                  <a:pt x="1124" y="2055"/>
                  <a:pt x="1124" y="2055"/>
                  <a:pt x="1124" y="2055"/>
                </a:cubicBezTo>
                <a:cubicBezTo>
                  <a:pt x="1124" y="2055"/>
                  <a:pt x="1124" y="2055"/>
                  <a:pt x="1124" y="2055"/>
                </a:cubicBezTo>
                <a:cubicBezTo>
                  <a:pt x="1124" y="2047"/>
                  <a:pt x="1123" y="2038"/>
                  <a:pt x="1122" y="2029"/>
                </a:cubicBezTo>
                <a:cubicBezTo>
                  <a:pt x="1122" y="2028"/>
                  <a:pt x="1122" y="2026"/>
                  <a:pt x="1122" y="2024"/>
                </a:cubicBezTo>
                <a:cubicBezTo>
                  <a:pt x="1122" y="2020"/>
                  <a:pt x="1122" y="2020"/>
                  <a:pt x="1122" y="2020"/>
                </a:cubicBezTo>
                <a:cubicBezTo>
                  <a:pt x="1122" y="2020"/>
                  <a:pt x="1122" y="2020"/>
                  <a:pt x="1122" y="2020"/>
                </a:cubicBezTo>
                <a:cubicBezTo>
                  <a:pt x="1122" y="2019"/>
                  <a:pt x="1122" y="2018"/>
                  <a:pt x="1122" y="2017"/>
                </a:cubicBezTo>
                <a:cubicBezTo>
                  <a:pt x="1122" y="2016"/>
                  <a:pt x="1122" y="2016"/>
                  <a:pt x="1122" y="2016"/>
                </a:cubicBezTo>
                <a:cubicBezTo>
                  <a:pt x="1122" y="2015"/>
                  <a:pt x="1123" y="2014"/>
                  <a:pt x="1123" y="2014"/>
                </a:cubicBezTo>
                <a:cubicBezTo>
                  <a:pt x="1123" y="2013"/>
                  <a:pt x="1123" y="2013"/>
                  <a:pt x="1123" y="2013"/>
                </a:cubicBezTo>
                <a:cubicBezTo>
                  <a:pt x="1123" y="2013"/>
                  <a:pt x="1124" y="2013"/>
                  <a:pt x="1124" y="2013"/>
                </a:cubicBezTo>
                <a:cubicBezTo>
                  <a:pt x="1124" y="2012"/>
                  <a:pt x="1125" y="2011"/>
                  <a:pt x="1125" y="2010"/>
                </a:cubicBezTo>
                <a:cubicBezTo>
                  <a:pt x="1126" y="2010"/>
                  <a:pt x="1126" y="2009"/>
                  <a:pt x="1127" y="2009"/>
                </a:cubicBezTo>
                <a:cubicBezTo>
                  <a:pt x="1127" y="2008"/>
                  <a:pt x="1128" y="2008"/>
                  <a:pt x="1129" y="2007"/>
                </a:cubicBezTo>
                <a:cubicBezTo>
                  <a:pt x="1129" y="2007"/>
                  <a:pt x="1129" y="2007"/>
                  <a:pt x="1129" y="2007"/>
                </a:cubicBezTo>
                <a:cubicBezTo>
                  <a:pt x="1129" y="2007"/>
                  <a:pt x="1130" y="2007"/>
                  <a:pt x="1130" y="2007"/>
                </a:cubicBezTo>
                <a:cubicBezTo>
                  <a:pt x="1131" y="2006"/>
                  <a:pt x="1132" y="2005"/>
                  <a:pt x="1133" y="2005"/>
                </a:cubicBezTo>
                <a:cubicBezTo>
                  <a:pt x="1133" y="2005"/>
                  <a:pt x="1133" y="2005"/>
                  <a:pt x="1134" y="2005"/>
                </a:cubicBezTo>
                <a:cubicBezTo>
                  <a:pt x="1134" y="2004"/>
                  <a:pt x="1134" y="2004"/>
                  <a:pt x="1134" y="2004"/>
                </a:cubicBezTo>
                <a:cubicBezTo>
                  <a:pt x="1135" y="2004"/>
                  <a:pt x="1135" y="2004"/>
                  <a:pt x="1135" y="2004"/>
                </a:cubicBezTo>
                <a:cubicBezTo>
                  <a:pt x="1136" y="2004"/>
                  <a:pt x="1137" y="2003"/>
                  <a:pt x="1138" y="2003"/>
                </a:cubicBezTo>
                <a:cubicBezTo>
                  <a:pt x="1139" y="2003"/>
                  <a:pt x="1139" y="2003"/>
                  <a:pt x="1140" y="2003"/>
                </a:cubicBezTo>
                <a:cubicBezTo>
                  <a:pt x="1140" y="2003"/>
                  <a:pt x="1141" y="2002"/>
                  <a:pt x="1141" y="2002"/>
                </a:cubicBezTo>
                <a:cubicBezTo>
                  <a:pt x="1143" y="2002"/>
                  <a:pt x="1145" y="2002"/>
                  <a:pt x="1147" y="2002"/>
                </a:cubicBezTo>
                <a:cubicBezTo>
                  <a:pt x="1147" y="2002"/>
                  <a:pt x="1147" y="2002"/>
                  <a:pt x="1148" y="2002"/>
                </a:cubicBezTo>
                <a:cubicBezTo>
                  <a:pt x="1148" y="2002"/>
                  <a:pt x="1149" y="2002"/>
                  <a:pt x="1150" y="2002"/>
                </a:cubicBezTo>
                <a:cubicBezTo>
                  <a:pt x="1152" y="2002"/>
                  <a:pt x="1152" y="2002"/>
                  <a:pt x="1152" y="2002"/>
                </a:cubicBezTo>
                <a:cubicBezTo>
                  <a:pt x="1155" y="2002"/>
                  <a:pt x="1157" y="2002"/>
                  <a:pt x="1160" y="2002"/>
                </a:cubicBezTo>
                <a:cubicBezTo>
                  <a:pt x="1162" y="2002"/>
                  <a:pt x="1165" y="2002"/>
                  <a:pt x="1167" y="2001"/>
                </a:cubicBezTo>
                <a:cubicBezTo>
                  <a:pt x="1190" y="2001"/>
                  <a:pt x="1190" y="2001"/>
                  <a:pt x="1190" y="2001"/>
                </a:cubicBezTo>
                <a:cubicBezTo>
                  <a:pt x="1196" y="2001"/>
                  <a:pt x="1202" y="2001"/>
                  <a:pt x="1209" y="2002"/>
                </a:cubicBezTo>
                <a:cubicBezTo>
                  <a:pt x="1210" y="2002"/>
                  <a:pt x="1211" y="2002"/>
                  <a:pt x="1212" y="2002"/>
                </a:cubicBezTo>
                <a:cubicBezTo>
                  <a:pt x="1212" y="2002"/>
                  <a:pt x="1213" y="2002"/>
                  <a:pt x="1213" y="2002"/>
                </a:cubicBezTo>
                <a:cubicBezTo>
                  <a:pt x="1214" y="2002"/>
                  <a:pt x="1214" y="2003"/>
                  <a:pt x="1215" y="2003"/>
                </a:cubicBezTo>
                <a:cubicBezTo>
                  <a:pt x="1215" y="2003"/>
                  <a:pt x="1215" y="2003"/>
                  <a:pt x="1215" y="2003"/>
                </a:cubicBezTo>
                <a:cubicBezTo>
                  <a:pt x="1216" y="2003"/>
                  <a:pt x="1216" y="2003"/>
                  <a:pt x="1216" y="2003"/>
                </a:cubicBezTo>
                <a:cubicBezTo>
                  <a:pt x="1217" y="2003"/>
                  <a:pt x="1219" y="2004"/>
                  <a:pt x="1220" y="2004"/>
                </a:cubicBezTo>
                <a:cubicBezTo>
                  <a:pt x="1220" y="2004"/>
                  <a:pt x="1221" y="2005"/>
                  <a:pt x="1221" y="2005"/>
                </a:cubicBezTo>
                <a:cubicBezTo>
                  <a:pt x="1222" y="2005"/>
                  <a:pt x="1223" y="2005"/>
                  <a:pt x="1223" y="2006"/>
                </a:cubicBezTo>
                <a:cubicBezTo>
                  <a:pt x="1224" y="2006"/>
                  <a:pt x="1225" y="2006"/>
                  <a:pt x="1226" y="2007"/>
                </a:cubicBezTo>
                <a:cubicBezTo>
                  <a:pt x="1229" y="2008"/>
                  <a:pt x="1231" y="2010"/>
                  <a:pt x="1233" y="2013"/>
                </a:cubicBezTo>
                <a:cubicBezTo>
                  <a:pt x="1235" y="2015"/>
                  <a:pt x="1236" y="2017"/>
                  <a:pt x="1237" y="2020"/>
                </a:cubicBezTo>
                <a:cubicBezTo>
                  <a:pt x="1240" y="2034"/>
                  <a:pt x="1240" y="2034"/>
                  <a:pt x="1240" y="2034"/>
                </a:cubicBezTo>
                <a:cubicBezTo>
                  <a:pt x="1241" y="2040"/>
                  <a:pt x="1242" y="2046"/>
                  <a:pt x="1243" y="2052"/>
                </a:cubicBezTo>
                <a:cubicBezTo>
                  <a:pt x="1243" y="2052"/>
                  <a:pt x="1243" y="2052"/>
                  <a:pt x="1243" y="2052"/>
                </a:cubicBezTo>
                <a:cubicBezTo>
                  <a:pt x="1244" y="2056"/>
                  <a:pt x="1244" y="2056"/>
                  <a:pt x="1244" y="2056"/>
                </a:cubicBezTo>
                <a:cubicBezTo>
                  <a:pt x="1245" y="2059"/>
                  <a:pt x="1244" y="2061"/>
                  <a:pt x="1243" y="2064"/>
                </a:cubicBezTo>
                <a:close/>
                <a:moveTo>
                  <a:pt x="1119" y="1962"/>
                </a:moveTo>
                <a:cubicBezTo>
                  <a:pt x="1118" y="1960"/>
                  <a:pt x="1117" y="1957"/>
                  <a:pt x="1117" y="1955"/>
                </a:cubicBezTo>
                <a:cubicBezTo>
                  <a:pt x="1116" y="1952"/>
                  <a:pt x="1116" y="1952"/>
                  <a:pt x="1116" y="1952"/>
                </a:cubicBezTo>
                <a:cubicBezTo>
                  <a:pt x="1116" y="1952"/>
                  <a:pt x="1116" y="1952"/>
                  <a:pt x="1116" y="1952"/>
                </a:cubicBezTo>
                <a:cubicBezTo>
                  <a:pt x="1116" y="1944"/>
                  <a:pt x="1115" y="1935"/>
                  <a:pt x="1115" y="1927"/>
                </a:cubicBezTo>
                <a:cubicBezTo>
                  <a:pt x="1115" y="1927"/>
                  <a:pt x="1115" y="1927"/>
                  <a:pt x="1115" y="1927"/>
                </a:cubicBezTo>
                <a:cubicBezTo>
                  <a:pt x="1114" y="1926"/>
                  <a:pt x="1114" y="1926"/>
                  <a:pt x="1114" y="1926"/>
                </a:cubicBezTo>
                <a:cubicBezTo>
                  <a:pt x="1114" y="1926"/>
                  <a:pt x="1115" y="1925"/>
                  <a:pt x="1115" y="1925"/>
                </a:cubicBezTo>
                <a:cubicBezTo>
                  <a:pt x="1116" y="1907"/>
                  <a:pt x="1155" y="1911"/>
                  <a:pt x="1167" y="1911"/>
                </a:cubicBezTo>
                <a:cubicBezTo>
                  <a:pt x="1181" y="1911"/>
                  <a:pt x="1207" y="1908"/>
                  <a:pt x="1216" y="1922"/>
                </a:cubicBezTo>
                <a:cubicBezTo>
                  <a:pt x="1217" y="1923"/>
                  <a:pt x="1218" y="1924"/>
                  <a:pt x="1218" y="1926"/>
                </a:cubicBezTo>
                <a:cubicBezTo>
                  <a:pt x="1218" y="1928"/>
                  <a:pt x="1218" y="1928"/>
                  <a:pt x="1218" y="1928"/>
                </a:cubicBezTo>
                <a:cubicBezTo>
                  <a:pt x="1218" y="1928"/>
                  <a:pt x="1218" y="1928"/>
                  <a:pt x="1218" y="1928"/>
                </a:cubicBezTo>
                <a:cubicBezTo>
                  <a:pt x="1219" y="1932"/>
                  <a:pt x="1220" y="1936"/>
                  <a:pt x="1221" y="1940"/>
                </a:cubicBezTo>
                <a:cubicBezTo>
                  <a:pt x="1224" y="1955"/>
                  <a:pt x="1224" y="1955"/>
                  <a:pt x="1224" y="1955"/>
                </a:cubicBezTo>
                <a:cubicBezTo>
                  <a:pt x="1224" y="1957"/>
                  <a:pt x="1224" y="1959"/>
                  <a:pt x="1223" y="1961"/>
                </a:cubicBezTo>
                <a:cubicBezTo>
                  <a:pt x="1222" y="1963"/>
                  <a:pt x="1221" y="1964"/>
                  <a:pt x="1220" y="1965"/>
                </a:cubicBezTo>
                <a:cubicBezTo>
                  <a:pt x="1220" y="1965"/>
                  <a:pt x="1219" y="1966"/>
                  <a:pt x="1218" y="1966"/>
                </a:cubicBezTo>
                <a:cubicBezTo>
                  <a:pt x="1218" y="1966"/>
                  <a:pt x="1218" y="1966"/>
                  <a:pt x="1218" y="1967"/>
                </a:cubicBezTo>
                <a:cubicBezTo>
                  <a:pt x="1218" y="1967"/>
                  <a:pt x="1217" y="1967"/>
                  <a:pt x="1217" y="1967"/>
                </a:cubicBezTo>
                <a:cubicBezTo>
                  <a:pt x="1216" y="1967"/>
                  <a:pt x="1216" y="1968"/>
                  <a:pt x="1215" y="1968"/>
                </a:cubicBezTo>
                <a:cubicBezTo>
                  <a:pt x="1214" y="1969"/>
                  <a:pt x="1213" y="1969"/>
                  <a:pt x="1213" y="1969"/>
                </a:cubicBezTo>
                <a:cubicBezTo>
                  <a:pt x="1212" y="1969"/>
                  <a:pt x="1212" y="1970"/>
                  <a:pt x="1211" y="1970"/>
                </a:cubicBezTo>
                <a:cubicBezTo>
                  <a:pt x="1211" y="1970"/>
                  <a:pt x="1210" y="1970"/>
                  <a:pt x="1210" y="1970"/>
                </a:cubicBezTo>
                <a:cubicBezTo>
                  <a:pt x="1209" y="1970"/>
                  <a:pt x="1208" y="1971"/>
                  <a:pt x="1207" y="1971"/>
                </a:cubicBezTo>
                <a:cubicBezTo>
                  <a:pt x="1207" y="1971"/>
                  <a:pt x="1207" y="1971"/>
                  <a:pt x="1207" y="1971"/>
                </a:cubicBezTo>
                <a:cubicBezTo>
                  <a:pt x="1206" y="1971"/>
                  <a:pt x="1204" y="1971"/>
                  <a:pt x="1203" y="1971"/>
                </a:cubicBezTo>
                <a:cubicBezTo>
                  <a:pt x="1202" y="1971"/>
                  <a:pt x="1200" y="1972"/>
                  <a:pt x="1199" y="1972"/>
                </a:cubicBezTo>
                <a:cubicBezTo>
                  <a:pt x="1198" y="1972"/>
                  <a:pt x="1198" y="1972"/>
                  <a:pt x="1198" y="1972"/>
                </a:cubicBezTo>
                <a:cubicBezTo>
                  <a:pt x="1198" y="1972"/>
                  <a:pt x="1198" y="1972"/>
                  <a:pt x="1198" y="1972"/>
                </a:cubicBezTo>
                <a:cubicBezTo>
                  <a:pt x="1181" y="1972"/>
                  <a:pt x="1164" y="1972"/>
                  <a:pt x="1146" y="1972"/>
                </a:cubicBezTo>
                <a:cubicBezTo>
                  <a:pt x="1145" y="1972"/>
                  <a:pt x="1143" y="1972"/>
                  <a:pt x="1141" y="1971"/>
                </a:cubicBezTo>
                <a:cubicBezTo>
                  <a:pt x="1140" y="1971"/>
                  <a:pt x="1140" y="1971"/>
                  <a:pt x="1140" y="1971"/>
                </a:cubicBezTo>
                <a:cubicBezTo>
                  <a:pt x="1138" y="1971"/>
                  <a:pt x="1137" y="1971"/>
                  <a:pt x="1135" y="1970"/>
                </a:cubicBezTo>
                <a:cubicBezTo>
                  <a:pt x="1135" y="1970"/>
                  <a:pt x="1135" y="1970"/>
                  <a:pt x="1135" y="1970"/>
                </a:cubicBezTo>
                <a:cubicBezTo>
                  <a:pt x="1135" y="1970"/>
                  <a:pt x="1135" y="1970"/>
                  <a:pt x="1135" y="1970"/>
                </a:cubicBezTo>
                <a:cubicBezTo>
                  <a:pt x="1133" y="1970"/>
                  <a:pt x="1132" y="1970"/>
                  <a:pt x="1131" y="1969"/>
                </a:cubicBezTo>
                <a:cubicBezTo>
                  <a:pt x="1130" y="1969"/>
                  <a:pt x="1129" y="1969"/>
                  <a:pt x="1129" y="1968"/>
                </a:cubicBezTo>
                <a:cubicBezTo>
                  <a:pt x="1128" y="1968"/>
                  <a:pt x="1127" y="1968"/>
                  <a:pt x="1127" y="1967"/>
                </a:cubicBezTo>
                <a:cubicBezTo>
                  <a:pt x="1126" y="1967"/>
                  <a:pt x="1126" y="1967"/>
                  <a:pt x="1126" y="1967"/>
                </a:cubicBezTo>
                <a:cubicBezTo>
                  <a:pt x="1123" y="1965"/>
                  <a:pt x="1121" y="1964"/>
                  <a:pt x="1119" y="1962"/>
                </a:cubicBezTo>
                <a:close/>
                <a:moveTo>
                  <a:pt x="1114" y="1878"/>
                </a:moveTo>
                <a:cubicBezTo>
                  <a:pt x="1114" y="1878"/>
                  <a:pt x="1113" y="1878"/>
                  <a:pt x="1113" y="1877"/>
                </a:cubicBezTo>
                <a:cubicBezTo>
                  <a:pt x="1113" y="1877"/>
                  <a:pt x="1113" y="1877"/>
                  <a:pt x="1113" y="1877"/>
                </a:cubicBezTo>
                <a:cubicBezTo>
                  <a:pt x="1111" y="1876"/>
                  <a:pt x="1110" y="1874"/>
                  <a:pt x="1110" y="1872"/>
                </a:cubicBezTo>
                <a:cubicBezTo>
                  <a:pt x="1110" y="1870"/>
                  <a:pt x="1110" y="1870"/>
                  <a:pt x="1110" y="1870"/>
                </a:cubicBezTo>
                <a:cubicBezTo>
                  <a:pt x="1110" y="1869"/>
                  <a:pt x="1110" y="1868"/>
                  <a:pt x="1110" y="1866"/>
                </a:cubicBezTo>
                <a:cubicBezTo>
                  <a:pt x="1110" y="1866"/>
                  <a:pt x="1110" y="1866"/>
                  <a:pt x="1110" y="1866"/>
                </a:cubicBezTo>
                <a:cubicBezTo>
                  <a:pt x="1110" y="1861"/>
                  <a:pt x="1108" y="1855"/>
                  <a:pt x="1109" y="1850"/>
                </a:cubicBezTo>
                <a:cubicBezTo>
                  <a:pt x="1109" y="1848"/>
                  <a:pt x="1109" y="1848"/>
                  <a:pt x="1109" y="1848"/>
                </a:cubicBezTo>
                <a:cubicBezTo>
                  <a:pt x="1108" y="1846"/>
                  <a:pt x="1109" y="1845"/>
                  <a:pt x="1110" y="1843"/>
                </a:cubicBezTo>
                <a:cubicBezTo>
                  <a:pt x="1111" y="1842"/>
                  <a:pt x="1113" y="1841"/>
                  <a:pt x="1115" y="1839"/>
                </a:cubicBezTo>
                <a:cubicBezTo>
                  <a:pt x="1117" y="1838"/>
                  <a:pt x="1120" y="1837"/>
                  <a:pt x="1122" y="1837"/>
                </a:cubicBezTo>
                <a:cubicBezTo>
                  <a:pt x="1122" y="1837"/>
                  <a:pt x="1122" y="1837"/>
                  <a:pt x="1122" y="1837"/>
                </a:cubicBezTo>
                <a:cubicBezTo>
                  <a:pt x="1123" y="1837"/>
                  <a:pt x="1123" y="1837"/>
                  <a:pt x="1123" y="1837"/>
                </a:cubicBezTo>
                <a:cubicBezTo>
                  <a:pt x="1124" y="1837"/>
                  <a:pt x="1125" y="1836"/>
                  <a:pt x="1126" y="1836"/>
                </a:cubicBezTo>
                <a:cubicBezTo>
                  <a:pt x="1127" y="1836"/>
                  <a:pt x="1127" y="1836"/>
                  <a:pt x="1127" y="1836"/>
                </a:cubicBezTo>
                <a:cubicBezTo>
                  <a:pt x="1132" y="1836"/>
                  <a:pt x="1138" y="1836"/>
                  <a:pt x="1142" y="1836"/>
                </a:cubicBezTo>
                <a:cubicBezTo>
                  <a:pt x="1176" y="1836"/>
                  <a:pt x="1176" y="1836"/>
                  <a:pt x="1176" y="1836"/>
                </a:cubicBezTo>
                <a:cubicBezTo>
                  <a:pt x="1178" y="1836"/>
                  <a:pt x="1180" y="1836"/>
                  <a:pt x="1182" y="1836"/>
                </a:cubicBezTo>
                <a:cubicBezTo>
                  <a:pt x="1191" y="1837"/>
                  <a:pt x="1201" y="1840"/>
                  <a:pt x="1202" y="1848"/>
                </a:cubicBezTo>
                <a:cubicBezTo>
                  <a:pt x="1204" y="1855"/>
                  <a:pt x="1205" y="1863"/>
                  <a:pt x="1207" y="1870"/>
                </a:cubicBezTo>
                <a:cubicBezTo>
                  <a:pt x="1207" y="1872"/>
                  <a:pt x="1207" y="1872"/>
                  <a:pt x="1207" y="1872"/>
                </a:cubicBezTo>
                <a:cubicBezTo>
                  <a:pt x="1207" y="1873"/>
                  <a:pt x="1207" y="1875"/>
                  <a:pt x="1206" y="1876"/>
                </a:cubicBezTo>
                <a:cubicBezTo>
                  <a:pt x="1206" y="1876"/>
                  <a:pt x="1206" y="1877"/>
                  <a:pt x="1206" y="1877"/>
                </a:cubicBezTo>
                <a:cubicBezTo>
                  <a:pt x="1206" y="1877"/>
                  <a:pt x="1206" y="1877"/>
                  <a:pt x="1206" y="1877"/>
                </a:cubicBezTo>
                <a:cubicBezTo>
                  <a:pt x="1206" y="1877"/>
                  <a:pt x="1206" y="1877"/>
                  <a:pt x="1206" y="1877"/>
                </a:cubicBezTo>
                <a:cubicBezTo>
                  <a:pt x="1204" y="1880"/>
                  <a:pt x="1200" y="1883"/>
                  <a:pt x="1195" y="1884"/>
                </a:cubicBezTo>
                <a:cubicBezTo>
                  <a:pt x="1195" y="1884"/>
                  <a:pt x="1194" y="1884"/>
                  <a:pt x="1194" y="1884"/>
                </a:cubicBezTo>
                <a:cubicBezTo>
                  <a:pt x="1193" y="1884"/>
                  <a:pt x="1193" y="1884"/>
                  <a:pt x="1192" y="1884"/>
                </a:cubicBezTo>
                <a:cubicBezTo>
                  <a:pt x="1192" y="1884"/>
                  <a:pt x="1192" y="1884"/>
                  <a:pt x="1192" y="1885"/>
                </a:cubicBezTo>
                <a:cubicBezTo>
                  <a:pt x="1191" y="1885"/>
                  <a:pt x="1190" y="1885"/>
                  <a:pt x="1189" y="1885"/>
                </a:cubicBezTo>
                <a:cubicBezTo>
                  <a:pt x="1177" y="1886"/>
                  <a:pt x="1164" y="1885"/>
                  <a:pt x="1158" y="1885"/>
                </a:cubicBezTo>
                <a:cubicBezTo>
                  <a:pt x="1137" y="1885"/>
                  <a:pt x="1137" y="1885"/>
                  <a:pt x="1137" y="1885"/>
                </a:cubicBezTo>
                <a:cubicBezTo>
                  <a:pt x="1135" y="1885"/>
                  <a:pt x="1133" y="1885"/>
                  <a:pt x="1132" y="1885"/>
                </a:cubicBezTo>
                <a:cubicBezTo>
                  <a:pt x="1130" y="1885"/>
                  <a:pt x="1129" y="1885"/>
                  <a:pt x="1128" y="1884"/>
                </a:cubicBezTo>
                <a:cubicBezTo>
                  <a:pt x="1128" y="1884"/>
                  <a:pt x="1127" y="1884"/>
                  <a:pt x="1127" y="1884"/>
                </a:cubicBezTo>
                <a:cubicBezTo>
                  <a:pt x="1127" y="1884"/>
                  <a:pt x="1127" y="1884"/>
                  <a:pt x="1127" y="1884"/>
                </a:cubicBezTo>
                <a:cubicBezTo>
                  <a:pt x="1125" y="1884"/>
                  <a:pt x="1124" y="1884"/>
                  <a:pt x="1123" y="1883"/>
                </a:cubicBezTo>
                <a:cubicBezTo>
                  <a:pt x="1122" y="1883"/>
                  <a:pt x="1122" y="1883"/>
                  <a:pt x="1121" y="1883"/>
                </a:cubicBezTo>
                <a:cubicBezTo>
                  <a:pt x="1120" y="1882"/>
                  <a:pt x="1119" y="1882"/>
                  <a:pt x="1118" y="1881"/>
                </a:cubicBezTo>
                <a:cubicBezTo>
                  <a:pt x="1117" y="1880"/>
                  <a:pt x="1116" y="1880"/>
                  <a:pt x="1114" y="1879"/>
                </a:cubicBezTo>
                <a:cubicBezTo>
                  <a:pt x="1114" y="1878"/>
                  <a:pt x="1114" y="1878"/>
                  <a:pt x="1114" y="1878"/>
                </a:cubicBezTo>
                <a:close/>
                <a:moveTo>
                  <a:pt x="1064" y="2056"/>
                </a:moveTo>
                <a:cubicBezTo>
                  <a:pt x="1064" y="2058"/>
                  <a:pt x="1064" y="2059"/>
                  <a:pt x="1063" y="2060"/>
                </a:cubicBezTo>
                <a:cubicBezTo>
                  <a:pt x="1063" y="2061"/>
                  <a:pt x="1063" y="2061"/>
                  <a:pt x="1063" y="2061"/>
                </a:cubicBezTo>
                <a:cubicBezTo>
                  <a:pt x="1063" y="2062"/>
                  <a:pt x="1062" y="2063"/>
                  <a:pt x="1062" y="2064"/>
                </a:cubicBezTo>
                <a:cubicBezTo>
                  <a:pt x="1062" y="2064"/>
                  <a:pt x="1062" y="2064"/>
                  <a:pt x="1062" y="2064"/>
                </a:cubicBezTo>
                <a:cubicBezTo>
                  <a:pt x="1062" y="2064"/>
                  <a:pt x="1061" y="2065"/>
                  <a:pt x="1061" y="2065"/>
                </a:cubicBezTo>
                <a:cubicBezTo>
                  <a:pt x="1061" y="2066"/>
                  <a:pt x="1060" y="2067"/>
                  <a:pt x="1059" y="2068"/>
                </a:cubicBezTo>
                <a:cubicBezTo>
                  <a:pt x="1059" y="2068"/>
                  <a:pt x="1059" y="2068"/>
                  <a:pt x="1059" y="2068"/>
                </a:cubicBezTo>
                <a:cubicBezTo>
                  <a:pt x="1058" y="2069"/>
                  <a:pt x="1056" y="2070"/>
                  <a:pt x="1055" y="2071"/>
                </a:cubicBezTo>
                <a:cubicBezTo>
                  <a:pt x="1055" y="2071"/>
                  <a:pt x="1055" y="2071"/>
                  <a:pt x="1055" y="2071"/>
                </a:cubicBezTo>
                <a:cubicBezTo>
                  <a:pt x="1055" y="2071"/>
                  <a:pt x="1054" y="2071"/>
                  <a:pt x="1054" y="2071"/>
                </a:cubicBezTo>
                <a:cubicBezTo>
                  <a:pt x="1053" y="2072"/>
                  <a:pt x="1052" y="2073"/>
                  <a:pt x="1051" y="2073"/>
                </a:cubicBezTo>
                <a:cubicBezTo>
                  <a:pt x="1050" y="2073"/>
                  <a:pt x="1050" y="2074"/>
                  <a:pt x="1050" y="2074"/>
                </a:cubicBezTo>
                <a:cubicBezTo>
                  <a:pt x="1049" y="2074"/>
                  <a:pt x="1048" y="2075"/>
                  <a:pt x="1047" y="2075"/>
                </a:cubicBezTo>
                <a:cubicBezTo>
                  <a:pt x="1047" y="2075"/>
                  <a:pt x="1046" y="2075"/>
                  <a:pt x="1046" y="2075"/>
                </a:cubicBezTo>
                <a:cubicBezTo>
                  <a:pt x="1045" y="2075"/>
                  <a:pt x="1045" y="2076"/>
                  <a:pt x="1045" y="2076"/>
                </a:cubicBezTo>
                <a:cubicBezTo>
                  <a:pt x="1045" y="2076"/>
                  <a:pt x="1044" y="2076"/>
                  <a:pt x="1044" y="2076"/>
                </a:cubicBezTo>
                <a:cubicBezTo>
                  <a:pt x="1043" y="2076"/>
                  <a:pt x="1041" y="2076"/>
                  <a:pt x="1040" y="2077"/>
                </a:cubicBezTo>
                <a:cubicBezTo>
                  <a:pt x="1039" y="2077"/>
                  <a:pt x="1038" y="2077"/>
                  <a:pt x="1037" y="2077"/>
                </a:cubicBezTo>
                <a:cubicBezTo>
                  <a:pt x="1036" y="2077"/>
                  <a:pt x="1035" y="2077"/>
                  <a:pt x="1033" y="2077"/>
                </a:cubicBezTo>
                <a:cubicBezTo>
                  <a:pt x="1033" y="2077"/>
                  <a:pt x="1033" y="2077"/>
                  <a:pt x="1032" y="2077"/>
                </a:cubicBezTo>
                <a:cubicBezTo>
                  <a:pt x="1031" y="2077"/>
                  <a:pt x="1031" y="2077"/>
                  <a:pt x="1031" y="2077"/>
                </a:cubicBezTo>
                <a:cubicBezTo>
                  <a:pt x="1031" y="2077"/>
                  <a:pt x="1031" y="2077"/>
                  <a:pt x="1031" y="2077"/>
                </a:cubicBezTo>
                <a:cubicBezTo>
                  <a:pt x="1024" y="2077"/>
                  <a:pt x="1017" y="2077"/>
                  <a:pt x="1011" y="2077"/>
                </a:cubicBezTo>
                <a:cubicBezTo>
                  <a:pt x="981" y="2077"/>
                  <a:pt x="630" y="2078"/>
                  <a:pt x="605" y="2078"/>
                </a:cubicBezTo>
                <a:cubicBezTo>
                  <a:pt x="603" y="2078"/>
                  <a:pt x="602" y="2078"/>
                  <a:pt x="600" y="2078"/>
                </a:cubicBezTo>
                <a:cubicBezTo>
                  <a:pt x="598" y="2078"/>
                  <a:pt x="595" y="2077"/>
                  <a:pt x="593" y="2077"/>
                </a:cubicBezTo>
                <a:cubicBezTo>
                  <a:pt x="590" y="2076"/>
                  <a:pt x="587" y="2074"/>
                  <a:pt x="585" y="2072"/>
                </a:cubicBezTo>
                <a:cubicBezTo>
                  <a:pt x="583" y="2070"/>
                  <a:pt x="582" y="2068"/>
                  <a:pt x="582" y="2066"/>
                </a:cubicBezTo>
                <a:cubicBezTo>
                  <a:pt x="581" y="2063"/>
                  <a:pt x="582" y="2061"/>
                  <a:pt x="583" y="2058"/>
                </a:cubicBezTo>
                <a:cubicBezTo>
                  <a:pt x="584" y="2056"/>
                  <a:pt x="584" y="2056"/>
                  <a:pt x="584" y="2056"/>
                </a:cubicBezTo>
                <a:cubicBezTo>
                  <a:pt x="584" y="2056"/>
                  <a:pt x="584" y="2056"/>
                  <a:pt x="584" y="2056"/>
                </a:cubicBezTo>
                <a:cubicBezTo>
                  <a:pt x="588" y="2048"/>
                  <a:pt x="592" y="2040"/>
                  <a:pt x="596" y="2032"/>
                </a:cubicBezTo>
                <a:cubicBezTo>
                  <a:pt x="597" y="2030"/>
                  <a:pt x="597" y="2029"/>
                  <a:pt x="598" y="2028"/>
                </a:cubicBezTo>
                <a:cubicBezTo>
                  <a:pt x="601" y="2021"/>
                  <a:pt x="601" y="2021"/>
                  <a:pt x="601" y="2021"/>
                </a:cubicBezTo>
                <a:cubicBezTo>
                  <a:pt x="602" y="2019"/>
                  <a:pt x="604" y="2016"/>
                  <a:pt x="607" y="2014"/>
                </a:cubicBezTo>
                <a:cubicBezTo>
                  <a:pt x="608" y="2014"/>
                  <a:pt x="608" y="2013"/>
                  <a:pt x="609" y="2013"/>
                </a:cubicBezTo>
                <a:cubicBezTo>
                  <a:pt x="609" y="2012"/>
                  <a:pt x="610" y="2012"/>
                  <a:pt x="610" y="2012"/>
                </a:cubicBezTo>
                <a:cubicBezTo>
                  <a:pt x="611" y="2012"/>
                  <a:pt x="611" y="2011"/>
                  <a:pt x="612" y="2011"/>
                </a:cubicBezTo>
                <a:cubicBezTo>
                  <a:pt x="612" y="2011"/>
                  <a:pt x="612" y="2011"/>
                  <a:pt x="612" y="2010"/>
                </a:cubicBezTo>
                <a:cubicBezTo>
                  <a:pt x="613" y="2010"/>
                  <a:pt x="613" y="2010"/>
                  <a:pt x="613" y="2010"/>
                </a:cubicBezTo>
                <a:cubicBezTo>
                  <a:pt x="614" y="2009"/>
                  <a:pt x="615" y="2009"/>
                  <a:pt x="616" y="2008"/>
                </a:cubicBezTo>
                <a:cubicBezTo>
                  <a:pt x="617" y="2008"/>
                  <a:pt x="617" y="2008"/>
                  <a:pt x="618" y="2008"/>
                </a:cubicBezTo>
                <a:cubicBezTo>
                  <a:pt x="618" y="2007"/>
                  <a:pt x="619" y="2007"/>
                  <a:pt x="620" y="2007"/>
                </a:cubicBezTo>
                <a:cubicBezTo>
                  <a:pt x="621" y="2006"/>
                  <a:pt x="623" y="2006"/>
                  <a:pt x="624" y="2005"/>
                </a:cubicBezTo>
                <a:cubicBezTo>
                  <a:pt x="625" y="2005"/>
                  <a:pt x="626" y="2005"/>
                  <a:pt x="627" y="2005"/>
                </a:cubicBezTo>
                <a:cubicBezTo>
                  <a:pt x="627" y="2005"/>
                  <a:pt x="627" y="2004"/>
                  <a:pt x="627" y="2004"/>
                </a:cubicBezTo>
                <a:cubicBezTo>
                  <a:pt x="631" y="2003"/>
                  <a:pt x="636" y="2003"/>
                  <a:pt x="640" y="2003"/>
                </a:cubicBezTo>
                <a:cubicBezTo>
                  <a:pt x="640" y="2003"/>
                  <a:pt x="1007" y="2002"/>
                  <a:pt x="1021" y="2002"/>
                </a:cubicBezTo>
                <a:cubicBezTo>
                  <a:pt x="1025" y="2002"/>
                  <a:pt x="1030" y="2002"/>
                  <a:pt x="1034" y="2002"/>
                </a:cubicBezTo>
                <a:cubicBezTo>
                  <a:pt x="1036" y="2002"/>
                  <a:pt x="1037" y="2002"/>
                  <a:pt x="1039" y="2002"/>
                </a:cubicBezTo>
                <a:cubicBezTo>
                  <a:pt x="1040" y="2002"/>
                  <a:pt x="1040" y="2002"/>
                  <a:pt x="1040" y="2002"/>
                </a:cubicBezTo>
                <a:cubicBezTo>
                  <a:pt x="1042" y="2002"/>
                  <a:pt x="1043" y="2003"/>
                  <a:pt x="1045" y="2003"/>
                </a:cubicBezTo>
                <a:cubicBezTo>
                  <a:pt x="1045" y="2003"/>
                  <a:pt x="1045" y="2003"/>
                  <a:pt x="1045" y="2003"/>
                </a:cubicBezTo>
                <a:cubicBezTo>
                  <a:pt x="1045" y="2003"/>
                  <a:pt x="1046" y="2003"/>
                  <a:pt x="1046" y="2003"/>
                </a:cubicBezTo>
                <a:cubicBezTo>
                  <a:pt x="1047" y="2004"/>
                  <a:pt x="1049" y="2004"/>
                  <a:pt x="1050" y="2005"/>
                </a:cubicBezTo>
                <a:cubicBezTo>
                  <a:pt x="1050" y="2005"/>
                  <a:pt x="1050" y="2005"/>
                  <a:pt x="1051" y="2005"/>
                </a:cubicBezTo>
                <a:cubicBezTo>
                  <a:pt x="1052" y="2006"/>
                  <a:pt x="1053" y="2006"/>
                  <a:pt x="1054" y="2007"/>
                </a:cubicBezTo>
                <a:cubicBezTo>
                  <a:pt x="1054" y="2007"/>
                  <a:pt x="1054" y="2007"/>
                  <a:pt x="1055" y="2007"/>
                </a:cubicBezTo>
                <a:cubicBezTo>
                  <a:pt x="1055" y="2007"/>
                  <a:pt x="1055" y="2007"/>
                  <a:pt x="1055" y="2007"/>
                </a:cubicBezTo>
                <a:cubicBezTo>
                  <a:pt x="1056" y="2008"/>
                  <a:pt x="1057" y="2009"/>
                  <a:pt x="1057" y="2009"/>
                </a:cubicBezTo>
                <a:cubicBezTo>
                  <a:pt x="1059" y="2010"/>
                  <a:pt x="1060" y="2012"/>
                  <a:pt x="1061" y="2013"/>
                </a:cubicBezTo>
                <a:cubicBezTo>
                  <a:pt x="1063" y="2015"/>
                  <a:pt x="1063" y="2018"/>
                  <a:pt x="1063" y="2020"/>
                </a:cubicBezTo>
                <a:cubicBezTo>
                  <a:pt x="1064" y="2022"/>
                  <a:pt x="1064" y="2022"/>
                  <a:pt x="1064" y="2022"/>
                </a:cubicBezTo>
                <a:cubicBezTo>
                  <a:pt x="1064" y="2022"/>
                  <a:pt x="1064" y="2022"/>
                  <a:pt x="1064" y="2022"/>
                </a:cubicBezTo>
                <a:cubicBezTo>
                  <a:pt x="1064" y="2031"/>
                  <a:pt x="1064" y="2040"/>
                  <a:pt x="1064" y="2050"/>
                </a:cubicBezTo>
                <a:cubicBezTo>
                  <a:pt x="1064" y="2052"/>
                  <a:pt x="1064" y="2054"/>
                  <a:pt x="1064" y="2056"/>
                </a:cubicBezTo>
                <a:close/>
                <a:moveTo>
                  <a:pt x="579" y="1956"/>
                </a:moveTo>
                <a:cubicBezTo>
                  <a:pt x="579" y="1957"/>
                  <a:pt x="579" y="1957"/>
                  <a:pt x="579" y="1957"/>
                </a:cubicBezTo>
                <a:cubicBezTo>
                  <a:pt x="579" y="1957"/>
                  <a:pt x="579" y="1957"/>
                  <a:pt x="579" y="1957"/>
                </a:cubicBezTo>
                <a:cubicBezTo>
                  <a:pt x="578" y="1958"/>
                  <a:pt x="577" y="1959"/>
                  <a:pt x="577" y="1960"/>
                </a:cubicBezTo>
                <a:cubicBezTo>
                  <a:pt x="576" y="1960"/>
                  <a:pt x="576" y="1960"/>
                  <a:pt x="576" y="1960"/>
                </a:cubicBezTo>
                <a:cubicBezTo>
                  <a:pt x="572" y="1965"/>
                  <a:pt x="566" y="1968"/>
                  <a:pt x="560" y="1970"/>
                </a:cubicBezTo>
                <a:cubicBezTo>
                  <a:pt x="560" y="1970"/>
                  <a:pt x="559" y="1970"/>
                  <a:pt x="559" y="1970"/>
                </a:cubicBezTo>
                <a:cubicBezTo>
                  <a:pt x="558" y="1970"/>
                  <a:pt x="557" y="1971"/>
                  <a:pt x="556" y="1971"/>
                </a:cubicBezTo>
                <a:cubicBezTo>
                  <a:pt x="556" y="1971"/>
                  <a:pt x="555" y="1971"/>
                  <a:pt x="555" y="1971"/>
                </a:cubicBezTo>
                <a:cubicBezTo>
                  <a:pt x="554" y="1972"/>
                  <a:pt x="554" y="1972"/>
                  <a:pt x="553" y="1972"/>
                </a:cubicBezTo>
                <a:cubicBezTo>
                  <a:pt x="549" y="1973"/>
                  <a:pt x="545" y="1973"/>
                  <a:pt x="541" y="1973"/>
                </a:cubicBezTo>
                <a:cubicBezTo>
                  <a:pt x="541" y="1973"/>
                  <a:pt x="541" y="1973"/>
                  <a:pt x="541" y="1973"/>
                </a:cubicBezTo>
                <a:cubicBezTo>
                  <a:pt x="534" y="1974"/>
                  <a:pt x="527" y="1973"/>
                  <a:pt x="520" y="1973"/>
                </a:cubicBezTo>
                <a:cubicBezTo>
                  <a:pt x="510" y="1973"/>
                  <a:pt x="499" y="1973"/>
                  <a:pt x="489" y="1973"/>
                </a:cubicBezTo>
                <a:cubicBezTo>
                  <a:pt x="487" y="1973"/>
                  <a:pt x="485" y="1973"/>
                  <a:pt x="483" y="1973"/>
                </a:cubicBezTo>
                <a:cubicBezTo>
                  <a:pt x="483" y="1973"/>
                  <a:pt x="483" y="1973"/>
                  <a:pt x="483" y="1973"/>
                </a:cubicBezTo>
                <a:cubicBezTo>
                  <a:pt x="482" y="1973"/>
                  <a:pt x="480" y="1973"/>
                  <a:pt x="479" y="1972"/>
                </a:cubicBezTo>
                <a:cubicBezTo>
                  <a:pt x="478" y="1972"/>
                  <a:pt x="478" y="1972"/>
                  <a:pt x="478" y="1972"/>
                </a:cubicBezTo>
                <a:cubicBezTo>
                  <a:pt x="478" y="1972"/>
                  <a:pt x="478" y="1972"/>
                  <a:pt x="478" y="1972"/>
                </a:cubicBezTo>
                <a:cubicBezTo>
                  <a:pt x="474" y="1971"/>
                  <a:pt x="470" y="1968"/>
                  <a:pt x="469" y="1963"/>
                </a:cubicBezTo>
                <a:cubicBezTo>
                  <a:pt x="469" y="1962"/>
                  <a:pt x="470" y="1961"/>
                  <a:pt x="470" y="1960"/>
                </a:cubicBezTo>
                <a:cubicBezTo>
                  <a:pt x="470" y="1960"/>
                  <a:pt x="470" y="1960"/>
                  <a:pt x="470" y="1960"/>
                </a:cubicBezTo>
                <a:cubicBezTo>
                  <a:pt x="471" y="1959"/>
                  <a:pt x="471" y="1958"/>
                  <a:pt x="471" y="1957"/>
                </a:cubicBezTo>
                <a:cubicBezTo>
                  <a:pt x="471" y="1957"/>
                  <a:pt x="471" y="1957"/>
                  <a:pt x="472" y="1957"/>
                </a:cubicBezTo>
                <a:cubicBezTo>
                  <a:pt x="472" y="1956"/>
                  <a:pt x="472" y="1956"/>
                  <a:pt x="472" y="1956"/>
                </a:cubicBezTo>
                <a:cubicBezTo>
                  <a:pt x="472" y="1955"/>
                  <a:pt x="473" y="1954"/>
                  <a:pt x="474" y="1953"/>
                </a:cubicBezTo>
                <a:cubicBezTo>
                  <a:pt x="479" y="1946"/>
                  <a:pt x="484" y="1938"/>
                  <a:pt x="489" y="1930"/>
                </a:cubicBezTo>
                <a:cubicBezTo>
                  <a:pt x="489" y="1930"/>
                  <a:pt x="489" y="1930"/>
                  <a:pt x="489" y="1930"/>
                </a:cubicBezTo>
                <a:cubicBezTo>
                  <a:pt x="491" y="1928"/>
                  <a:pt x="491" y="1928"/>
                  <a:pt x="491" y="1928"/>
                </a:cubicBezTo>
                <a:cubicBezTo>
                  <a:pt x="493" y="1926"/>
                  <a:pt x="495" y="1924"/>
                  <a:pt x="497" y="1922"/>
                </a:cubicBezTo>
                <a:cubicBezTo>
                  <a:pt x="499" y="1921"/>
                  <a:pt x="501" y="1920"/>
                  <a:pt x="503" y="1919"/>
                </a:cubicBezTo>
                <a:cubicBezTo>
                  <a:pt x="504" y="1918"/>
                  <a:pt x="504" y="1918"/>
                  <a:pt x="505" y="1918"/>
                </a:cubicBezTo>
                <a:cubicBezTo>
                  <a:pt x="506" y="1917"/>
                  <a:pt x="506" y="1917"/>
                  <a:pt x="506" y="1917"/>
                </a:cubicBezTo>
                <a:cubicBezTo>
                  <a:pt x="507" y="1917"/>
                  <a:pt x="507" y="1917"/>
                  <a:pt x="507" y="1917"/>
                </a:cubicBezTo>
                <a:cubicBezTo>
                  <a:pt x="507" y="1917"/>
                  <a:pt x="508" y="1917"/>
                  <a:pt x="508" y="1917"/>
                </a:cubicBezTo>
                <a:cubicBezTo>
                  <a:pt x="511" y="1915"/>
                  <a:pt x="514" y="1915"/>
                  <a:pt x="517" y="1914"/>
                </a:cubicBezTo>
                <a:cubicBezTo>
                  <a:pt x="520" y="1913"/>
                  <a:pt x="524" y="1913"/>
                  <a:pt x="528" y="1913"/>
                </a:cubicBezTo>
                <a:cubicBezTo>
                  <a:pt x="538" y="1913"/>
                  <a:pt x="538" y="1913"/>
                  <a:pt x="538" y="1913"/>
                </a:cubicBezTo>
                <a:cubicBezTo>
                  <a:pt x="540" y="1913"/>
                  <a:pt x="543" y="1913"/>
                  <a:pt x="545" y="1913"/>
                </a:cubicBezTo>
                <a:cubicBezTo>
                  <a:pt x="554" y="1913"/>
                  <a:pt x="564" y="1913"/>
                  <a:pt x="573" y="1913"/>
                </a:cubicBezTo>
                <a:cubicBezTo>
                  <a:pt x="573" y="1913"/>
                  <a:pt x="573" y="1913"/>
                  <a:pt x="573" y="1913"/>
                </a:cubicBezTo>
                <a:cubicBezTo>
                  <a:pt x="577" y="1913"/>
                  <a:pt x="577" y="1913"/>
                  <a:pt x="577" y="1913"/>
                </a:cubicBezTo>
                <a:cubicBezTo>
                  <a:pt x="580" y="1913"/>
                  <a:pt x="584" y="1913"/>
                  <a:pt x="586" y="1914"/>
                </a:cubicBezTo>
                <a:cubicBezTo>
                  <a:pt x="588" y="1914"/>
                  <a:pt x="590" y="1915"/>
                  <a:pt x="591" y="1916"/>
                </a:cubicBezTo>
                <a:cubicBezTo>
                  <a:pt x="596" y="1918"/>
                  <a:pt x="598" y="1922"/>
                  <a:pt x="595" y="1927"/>
                </a:cubicBezTo>
                <a:cubicBezTo>
                  <a:pt x="592" y="1935"/>
                  <a:pt x="587" y="1941"/>
                  <a:pt x="584" y="1948"/>
                </a:cubicBezTo>
                <a:cubicBezTo>
                  <a:pt x="579" y="1956"/>
                  <a:pt x="579" y="1956"/>
                  <a:pt x="579" y="1956"/>
                </a:cubicBezTo>
                <a:cubicBezTo>
                  <a:pt x="579" y="1956"/>
                  <a:pt x="579" y="1956"/>
                  <a:pt x="579" y="1956"/>
                </a:cubicBezTo>
                <a:close/>
                <a:moveTo>
                  <a:pt x="544" y="2018"/>
                </a:moveTo>
                <a:cubicBezTo>
                  <a:pt x="544" y="2018"/>
                  <a:pt x="544" y="2018"/>
                  <a:pt x="544" y="2018"/>
                </a:cubicBezTo>
                <a:cubicBezTo>
                  <a:pt x="543" y="2025"/>
                  <a:pt x="537" y="2032"/>
                  <a:pt x="534" y="2038"/>
                </a:cubicBezTo>
                <a:cubicBezTo>
                  <a:pt x="534" y="2038"/>
                  <a:pt x="534" y="2038"/>
                  <a:pt x="534" y="2038"/>
                </a:cubicBezTo>
                <a:cubicBezTo>
                  <a:pt x="530" y="2045"/>
                  <a:pt x="526" y="2054"/>
                  <a:pt x="521" y="2060"/>
                </a:cubicBezTo>
                <a:cubicBezTo>
                  <a:pt x="521" y="2061"/>
                  <a:pt x="520" y="2062"/>
                  <a:pt x="519" y="2062"/>
                </a:cubicBezTo>
                <a:cubicBezTo>
                  <a:pt x="519" y="2063"/>
                  <a:pt x="519" y="2063"/>
                  <a:pt x="519" y="2063"/>
                </a:cubicBezTo>
                <a:cubicBezTo>
                  <a:pt x="518" y="2064"/>
                  <a:pt x="518" y="2064"/>
                  <a:pt x="517" y="2065"/>
                </a:cubicBezTo>
                <a:cubicBezTo>
                  <a:pt x="517" y="2065"/>
                  <a:pt x="516" y="2066"/>
                  <a:pt x="516" y="2066"/>
                </a:cubicBezTo>
                <a:cubicBezTo>
                  <a:pt x="516" y="2066"/>
                  <a:pt x="516" y="2066"/>
                  <a:pt x="516" y="2066"/>
                </a:cubicBezTo>
                <a:cubicBezTo>
                  <a:pt x="510" y="2071"/>
                  <a:pt x="503" y="2074"/>
                  <a:pt x="495" y="2076"/>
                </a:cubicBezTo>
                <a:cubicBezTo>
                  <a:pt x="495" y="2077"/>
                  <a:pt x="494" y="2077"/>
                  <a:pt x="493" y="2077"/>
                </a:cubicBezTo>
                <a:cubicBezTo>
                  <a:pt x="488" y="2078"/>
                  <a:pt x="484" y="2079"/>
                  <a:pt x="479" y="2079"/>
                </a:cubicBezTo>
                <a:cubicBezTo>
                  <a:pt x="476" y="2079"/>
                  <a:pt x="476" y="2079"/>
                  <a:pt x="476" y="2079"/>
                </a:cubicBezTo>
                <a:cubicBezTo>
                  <a:pt x="476" y="2079"/>
                  <a:pt x="476" y="2079"/>
                  <a:pt x="476" y="2079"/>
                </a:cubicBezTo>
                <a:cubicBezTo>
                  <a:pt x="458" y="2079"/>
                  <a:pt x="439" y="2079"/>
                  <a:pt x="420" y="2079"/>
                </a:cubicBezTo>
                <a:cubicBezTo>
                  <a:pt x="419" y="2079"/>
                  <a:pt x="417" y="2079"/>
                  <a:pt x="416" y="2079"/>
                </a:cubicBezTo>
                <a:cubicBezTo>
                  <a:pt x="413" y="2078"/>
                  <a:pt x="411" y="2078"/>
                  <a:pt x="409" y="2077"/>
                </a:cubicBezTo>
                <a:cubicBezTo>
                  <a:pt x="406" y="2076"/>
                  <a:pt x="404" y="2075"/>
                  <a:pt x="402" y="2073"/>
                </a:cubicBezTo>
                <a:cubicBezTo>
                  <a:pt x="400" y="2071"/>
                  <a:pt x="400" y="2069"/>
                  <a:pt x="400" y="2066"/>
                </a:cubicBezTo>
                <a:cubicBezTo>
                  <a:pt x="400" y="2064"/>
                  <a:pt x="401" y="2062"/>
                  <a:pt x="402" y="2060"/>
                </a:cubicBezTo>
                <a:cubicBezTo>
                  <a:pt x="402" y="2060"/>
                  <a:pt x="402" y="2060"/>
                  <a:pt x="402" y="2059"/>
                </a:cubicBezTo>
                <a:cubicBezTo>
                  <a:pt x="402" y="2059"/>
                  <a:pt x="402" y="2059"/>
                  <a:pt x="403" y="2058"/>
                </a:cubicBezTo>
                <a:cubicBezTo>
                  <a:pt x="403" y="2057"/>
                  <a:pt x="403" y="2057"/>
                  <a:pt x="403" y="2057"/>
                </a:cubicBezTo>
                <a:cubicBezTo>
                  <a:pt x="403" y="2057"/>
                  <a:pt x="403" y="2057"/>
                  <a:pt x="403" y="2057"/>
                </a:cubicBezTo>
                <a:cubicBezTo>
                  <a:pt x="408" y="2050"/>
                  <a:pt x="413" y="2043"/>
                  <a:pt x="418" y="2036"/>
                </a:cubicBezTo>
                <a:cubicBezTo>
                  <a:pt x="422" y="2031"/>
                  <a:pt x="425" y="2024"/>
                  <a:pt x="430" y="2019"/>
                </a:cubicBezTo>
                <a:cubicBezTo>
                  <a:pt x="430" y="2019"/>
                  <a:pt x="430" y="2018"/>
                  <a:pt x="431" y="2018"/>
                </a:cubicBezTo>
                <a:cubicBezTo>
                  <a:pt x="431" y="2018"/>
                  <a:pt x="431" y="2018"/>
                  <a:pt x="431" y="2017"/>
                </a:cubicBezTo>
                <a:cubicBezTo>
                  <a:pt x="432" y="2016"/>
                  <a:pt x="433" y="2016"/>
                  <a:pt x="434" y="2015"/>
                </a:cubicBezTo>
                <a:cubicBezTo>
                  <a:pt x="435" y="2015"/>
                  <a:pt x="435" y="2015"/>
                  <a:pt x="435" y="2015"/>
                </a:cubicBezTo>
                <a:cubicBezTo>
                  <a:pt x="435" y="2015"/>
                  <a:pt x="435" y="2015"/>
                  <a:pt x="435" y="2015"/>
                </a:cubicBezTo>
                <a:cubicBezTo>
                  <a:pt x="441" y="2010"/>
                  <a:pt x="449" y="2007"/>
                  <a:pt x="457" y="2005"/>
                </a:cubicBezTo>
                <a:cubicBezTo>
                  <a:pt x="457" y="2005"/>
                  <a:pt x="457" y="2005"/>
                  <a:pt x="457" y="2005"/>
                </a:cubicBezTo>
                <a:cubicBezTo>
                  <a:pt x="457" y="2005"/>
                  <a:pt x="457" y="2005"/>
                  <a:pt x="457" y="2005"/>
                </a:cubicBezTo>
                <a:cubicBezTo>
                  <a:pt x="459" y="2004"/>
                  <a:pt x="460" y="2004"/>
                  <a:pt x="462" y="2004"/>
                </a:cubicBezTo>
                <a:cubicBezTo>
                  <a:pt x="463" y="2004"/>
                  <a:pt x="463" y="2004"/>
                  <a:pt x="464" y="2004"/>
                </a:cubicBezTo>
                <a:cubicBezTo>
                  <a:pt x="465" y="2004"/>
                  <a:pt x="466" y="2003"/>
                  <a:pt x="467" y="2003"/>
                </a:cubicBezTo>
                <a:cubicBezTo>
                  <a:pt x="468" y="2003"/>
                  <a:pt x="469" y="2003"/>
                  <a:pt x="469" y="2003"/>
                </a:cubicBezTo>
                <a:cubicBezTo>
                  <a:pt x="470" y="2003"/>
                  <a:pt x="470" y="2003"/>
                  <a:pt x="470" y="2003"/>
                </a:cubicBezTo>
                <a:cubicBezTo>
                  <a:pt x="470" y="2003"/>
                  <a:pt x="470" y="2003"/>
                  <a:pt x="470" y="2003"/>
                </a:cubicBezTo>
                <a:cubicBezTo>
                  <a:pt x="487" y="2003"/>
                  <a:pt x="504" y="2003"/>
                  <a:pt x="521" y="2003"/>
                </a:cubicBezTo>
                <a:cubicBezTo>
                  <a:pt x="521" y="2003"/>
                  <a:pt x="521" y="2003"/>
                  <a:pt x="521" y="2003"/>
                </a:cubicBezTo>
                <a:cubicBezTo>
                  <a:pt x="524" y="2003"/>
                  <a:pt x="524" y="2003"/>
                  <a:pt x="524" y="2003"/>
                </a:cubicBezTo>
                <a:cubicBezTo>
                  <a:pt x="528" y="2003"/>
                  <a:pt x="531" y="2004"/>
                  <a:pt x="534" y="2005"/>
                </a:cubicBezTo>
                <a:cubicBezTo>
                  <a:pt x="535" y="2005"/>
                  <a:pt x="536" y="2005"/>
                  <a:pt x="536" y="2005"/>
                </a:cubicBezTo>
                <a:cubicBezTo>
                  <a:pt x="537" y="2006"/>
                  <a:pt x="537" y="2006"/>
                  <a:pt x="538" y="2006"/>
                </a:cubicBezTo>
                <a:cubicBezTo>
                  <a:pt x="538" y="2006"/>
                  <a:pt x="538" y="2006"/>
                  <a:pt x="538" y="2006"/>
                </a:cubicBezTo>
                <a:cubicBezTo>
                  <a:pt x="543" y="2008"/>
                  <a:pt x="546" y="2012"/>
                  <a:pt x="544" y="2018"/>
                </a:cubicBezTo>
                <a:close/>
                <a:moveTo>
                  <a:pt x="527" y="1876"/>
                </a:moveTo>
                <a:cubicBezTo>
                  <a:pt x="528" y="1873"/>
                  <a:pt x="530" y="1870"/>
                  <a:pt x="532" y="1868"/>
                </a:cubicBezTo>
                <a:cubicBezTo>
                  <a:pt x="536" y="1862"/>
                  <a:pt x="540" y="1854"/>
                  <a:pt x="545" y="1848"/>
                </a:cubicBezTo>
                <a:cubicBezTo>
                  <a:pt x="546" y="1848"/>
                  <a:pt x="546" y="1848"/>
                  <a:pt x="546" y="1847"/>
                </a:cubicBezTo>
                <a:cubicBezTo>
                  <a:pt x="546" y="1847"/>
                  <a:pt x="547" y="1847"/>
                  <a:pt x="547" y="1847"/>
                </a:cubicBezTo>
                <a:cubicBezTo>
                  <a:pt x="561" y="1833"/>
                  <a:pt x="590" y="1837"/>
                  <a:pt x="608" y="1837"/>
                </a:cubicBezTo>
                <a:cubicBezTo>
                  <a:pt x="616" y="1837"/>
                  <a:pt x="626" y="1836"/>
                  <a:pt x="633" y="1839"/>
                </a:cubicBezTo>
                <a:cubicBezTo>
                  <a:pt x="633" y="1839"/>
                  <a:pt x="633" y="1839"/>
                  <a:pt x="633" y="1839"/>
                </a:cubicBezTo>
                <a:cubicBezTo>
                  <a:pt x="634" y="1839"/>
                  <a:pt x="635" y="1840"/>
                  <a:pt x="635" y="1840"/>
                </a:cubicBezTo>
                <a:cubicBezTo>
                  <a:pt x="636" y="1840"/>
                  <a:pt x="636" y="1840"/>
                  <a:pt x="636" y="1841"/>
                </a:cubicBezTo>
                <a:cubicBezTo>
                  <a:pt x="638" y="1842"/>
                  <a:pt x="639" y="1843"/>
                  <a:pt x="639" y="1844"/>
                </a:cubicBezTo>
                <a:cubicBezTo>
                  <a:pt x="639" y="1846"/>
                  <a:pt x="639" y="1848"/>
                  <a:pt x="638" y="1849"/>
                </a:cubicBezTo>
                <a:cubicBezTo>
                  <a:pt x="638" y="1850"/>
                  <a:pt x="638" y="1850"/>
                  <a:pt x="638" y="1850"/>
                </a:cubicBezTo>
                <a:cubicBezTo>
                  <a:pt x="636" y="1854"/>
                  <a:pt x="633" y="1859"/>
                  <a:pt x="631" y="1862"/>
                </a:cubicBezTo>
                <a:cubicBezTo>
                  <a:pt x="631" y="1862"/>
                  <a:pt x="631" y="1862"/>
                  <a:pt x="631" y="1862"/>
                </a:cubicBezTo>
                <a:cubicBezTo>
                  <a:pt x="625" y="1873"/>
                  <a:pt x="625" y="1873"/>
                  <a:pt x="625" y="1873"/>
                </a:cubicBezTo>
                <a:cubicBezTo>
                  <a:pt x="624" y="1875"/>
                  <a:pt x="622" y="1877"/>
                  <a:pt x="620" y="1878"/>
                </a:cubicBezTo>
                <a:cubicBezTo>
                  <a:pt x="618" y="1880"/>
                  <a:pt x="615" y="1881"/>
                  <a:pt x="612" y="1883"/>
                </a:cubicBezTo>
                <a:cubicBezTo>
                  <a:pt x="612" y="1883"/>
                  <a:pt x="611" y="1883"/>
                  <a:pt x="610" y="1883"/>
                </a:cubicBezTo>
                <a:cubicBezTo>
                  <a:pt x="609" y="1884"/>
                  <a:pt x="609" y="1884"/>
                  <a:pt x="609" y="1884"/>
                </a:cubicBezTo>
                <a:cubicBezTo>
                  <a:pt x="608" y="1884"/>
                  <a:pt x="608" y="1884"/>
                  <a:pt x="608" y="1884"/>
                </a:cubicBezTo>
                <a:cubicBezTo>
                  <a:pt x="606" y="1885"/>
                  <a:pt x="604" y="1885"/>
                  <a:pt x="603" y="1886"/>
                </a:cubicBezTo>
                <a:cubicBezTo>
                  <a:pt x="599" y="1886"/>
                  <a:pt x="595" y="1887"/>
                  <a:pt x="592" y="1887"/>
                </a:cubicBezTo>
                <a:cubicBezTo>
                  <a:pt x="582" y="1887"/>
                  <a:pt x="582" y="1887"/>
                  <a:pt x="582" y="1887"/>
                </a:cubicBezTo>
                <a:cubicBezTo>
                  <a:pt x="582" y="1887"/>
                  <a:pt x="582" y="1887"/>
                  <a:pt x="582" y="1887"/>
                </a:cubicBezTo>
                <a:cubicBezTo>
                  <a:pt x="569" y="1887"/>
                  <a:pt x="557" y="1887"/>
                  <a:pt x="545" y="1887"/>
                </a:cubicBezTo>
                <a:cubicBezTo>
                  <a:pt x="539" y="1887"/>
                  <a:pt x="528" y="1886"/>
                  <a:pt x="527" y="1878"/>
                </a:cubicBezTo>
                <a:cubicBezTo>
                  <a:pt x="527" y="1878"/>
                  <a:pt x="527" y="1877"/>
                  <a:pt x="527" y="1876"/>
                </a:cubicBezTo>
                <a:close/>
                <a:moveTo>
                  <a:pt x="647" y="1928"/>
                </a:moveTo>
                <a:cubicBezTo>
                  <a:pt x="647" y="1927"/>
                  <a:pt x="647" y="1927"/>
                  <a:pt x="647" y="1927"/>
                </a:cubicBezTo>
                <a:cubicBezTo>
                  <a:pt x="647" y="1927"/>
                  <a:pt x="648" y="1927"/>
                  <a:pt x="648" y="1926"/>
                </a:cubicBezTo>
                <a:cubicBezTo>
                  <a:pt x="648" y="1926"/>
                  <a:pt x="649" y="1925"/>
                  <a:pt x="649" y="1924"/>
                </a:cubicBezTo>
                <a:cubicBezTo>
                  <a:pt x="649" y="1924"/>
                  <a:pt x="649" y="1924"/>
                  <a:pt x="649" y="1924"/>
                </a:cubicBezTo>
                <a:cubicBezTo>
                  <a:pt x="661" y="1910"/>
                  <a:pt x="686" y="1912"/>
                  <a:pt x="703" y="1912"/>
                </a:cubicBezTo>
                <a:cubicBezTo>
                  <a:pt x="703" y="1912"/>
                  <a:pt x="703" y="1912"/>
                  <a:pt x="703" y="1912"/>
                </a:cubicBezTo>
                <a:cubicBezTo>
                  <a:pt x="707" y="1912"/>
                  <a:pt x="719" y="1911"/>
                  <a:pt x="730" y="1912"/>
                </a:cubicBezTo>
                <a:cubicBezTo>
                  <a:pt x="734" y="1912"/>
                  <a:pt x="737" y="1913"/>
                  <a:pt x="740" y="1913"/>
                </a:cubicBezTo>
                <a:cubicBezTo>
                  <a:pt x="742" y="1914"/>
                  <a:pt x="743" y="1914"/>
                  <a:pt x="745" y="1915"/>
                </a:cubicBezTo>
                <a:cubicBezTo>
                  <a:pt x="749" y="1917"/>
                  <a:pt x="751" y="1920"/>
                  <a:pt x="751" y="1924"/>
                </a:cubicBezTo>
                <a:cubicBezTo>
                  <a:pt x="751" y="1924"/>
                  <a:pt x="751" y="1924"/>
                  <a:pt x="751" y="1924"/>
                </a:cubicBezTo>
                <a:cubicBezTo>
                  <a:pt x="751" y="1924"/>
                  <a:pt x="751" y="1925"/>
                  <a:pt x="751" y="1925"/>
                </a:cubicBezTo>
                <a:cubicBezTo>
                  <a:pt x="751" y="1926"/>
                  <a:pt x="751" y="1926"/>
                  <a:pt x="751" y="1927"/>
                </a:cubicBezTo>
                <a:cubicBezTo>
                  <a:pt x="740" y="1956"/>
                  <a:pt x="740" y="1956"/>
                  <a:pt x="740" y="1956"/>
                </a:cubicBezTo>
                <a:cubicBezTo>
                  <a:pt x="739" y="1958"/>
                  <a:pt x="738" y="1961"/>
                  <a:pt x="736" y="1963"/>
                </a:cubicBezTo>
                <a:cubicBezTo>
                  <a:pt x="733" y="1965"/>
                  <a:pt x="731" y="1966"/>
                  <a:pt x="728" y="1968"/>
                </a:cubicBezTo>
                <a:cubicBezTo>
                  <a:pt x="727" y="1968"/>
                  <a:pt x="727" y="1968"/>
                  <a:pt x="727" y="1968"/>
                </a:cubicBezTo>
                <a:cubicBezTo>
                  <a:pt x="723" y="1970"/>
                  <a:pt x="718" y="1972"/>
                  <a:pt x="713" y="1972"/>
                </a:cubicBezTo>
                <a:cubicBezTo>
                  <a:pt x="713" y="1972"/>
                  <a:pt x="712" y="1972"/>
                  <a:pt x="712" y="1972"/>
                </a:cubicBezTo>
                <a:cubicBezTo>
                  <a:pt x="711" y="1973"/>
                  <a:pt x="711" y="1973"/>
                  <a:pt x="710" y="1973"/>
                </a:cubicBezTo>
                <a:cubicBezTo>
                  <a:pt x="701" y="1974"/>
                  <a:pt x="691" y="1973"/>
                  <a:pt x="682" y="1973"/>
                </a:cubicBezTo>
                <a:cubicBezTo>
                  <a:pt x="672" y="1973"/>
                  <a:pt x="663" y="1973"/>
                  <a:pt x="653" y="1973"/>
                </a:cubicBezTo>
                <a:cubicBezTo>
                  <a:pt x="647" y="1973"/>
                  <a:pt x="638" y="1972"/>
                  <a:pt x="634" y="1966"/>
                </a:cubicBezTo>
                <a:cubicBezTo>
                  <a:pt x="633" y="1966"/>
                  <a:pt x="633" y="1965"/>
                  <a:pt x="633" y="1965"/>
                </a:cubicBezTo>
                <a:cubicBezTo>
                  <a:pt x="633" y="1965"/>
                  <a:pt x="633" y="1965"/>
                  <a:pt x="632" y="1964"/>
                </a:cubicBezTo>
                <a:cubicBezTo>
                  <a:pt x="632" y="1964"/>
                  <a:pt x="632" y="1963"/>
                  <a:pt x="632" y="1963"/>
                </a:cubicBezTo>
                <a:cubicBezTo>
                  <a:pt x="632" y="1963"/>
                  <a:pt x="632" y="1963"/>
                  <a:pt x="632" y="1963"/>
                </a:cubicBezTo>
                <a:cubicBezTo>
                  <a:pt x="632" y="1963"/>
                  <a:pt x="632" y="1963"/>
                  <a:pt x="632" y="1963"/>
                </a:cubicBezTo>
                <a:cubicBezTo>
                  <a:pt x="632" y="1962"/>
                  <a:pt x="632" y="1961"/>
                  <a:pt x="632" y="1960"/>
                </a:cubicBezTo>
                <a:cubicBezTo>
                  <a:pt x="632" y="1960"/>
                  <a:pt x="632" y="1959"/>
                  <a:pt x="632" y="1959"/>
                </a:cubicBezTo>
                <a:cubicBezTo>
                  <a:pt x="632" y="1958"/>
                  <a:pt x="633" y="1957"/>
                  <a:pt x="633" y="1957"/>
                </a:cubicBezTo>
                <a:cubicBezTo>
                  <a:pt x="633" y="1957"/>
                  <a:pt x="633" y="1957"/>
                  <a:pt x="633" y="1956"/>
                </a:cubicBezTo>
                <a:cubicBezTo>
                  <a:pt x="633" y="1956"/>
                  <a:pt x="633" y="1956"/>
                  <a:pt x="633" y="1956"/>
                </a:cubicBezTo>
                <a:cubicBezTo>
                  <a:pt x="634" y="1955"/>
                  <a:pt x="634" y="1953"/>
                  <a:pt x="635" y="1952"/>
                </a:cubicBezTo>
                <a:cubicBezTo>
                  <a:pt x="639" y="1944"/>
                  <a:pt x="643" y="1936"/>
                  <a:pt x="647" y="1928"/>
                </a:cubicBezTo>
                <a:cubicBezTo>
                  <a:pt x="647" y="1928"/>
                  <a:pt x="647" y="1928"/>
                  <a:pt x="647" y="1928"/>
                </a:cubicBezTo>
                <a:close/>
                <a:moveTo>
                  <a:pt x="673" y="1875"/>
                </a:moveTo>
                <a:cubicBezTo>
                  <a:pt x="674" y="1873"/>
                  <a:pt x="675" y="1870"/>
                  <a:pt x="677" y="1867"/>
                </a:cubicBezTo>
                <a:cubicBezTo>
                  <a:pt x="680" y="1861"/>
                  <a:pt x="682" y="1852"/>
                  <a:pt x="687" y="1847"/>
                </a:cubicBezTo>
                <a:cubicBezTo>
                  <a:pt x="687" y="1847"/>
                  <a:pt x="687" y="1846"/>
                  <a:pt x="688" y="1846"/>
                </a:cubicBezTo>
                <a:cubicBezTo>
                  <a:pt x="688" y="1846"/>
                  <a:pt x="688" y="1846"/>
                  <a:pt x="688" y="1845"/>
                </a:cubicBezTo>
                <a:cubicBezTo>
                  <a:pt x="689" y="1845"/>
                  <a:pt x="689" y="1845"/>
                  <a:pt x="689" y="1845"/>
                </a:cubicBezTo>
                <a:cubicBezTo>
                  <a:pt x="689" y="1845"/>
                  <a:pt x="690" y="1845"/>
                  <a:pt x="690" y="1844"/>
                </a:cubicBezTo>
                <a:cubicBezTo>
                  <a:pt x="690" y="1844"/>
                  <a:pt x="690" y="1844"/>
                  <a:pt x="690" y="1844"/>
                </a:cubicBezTo>
                <a:cubicBezTo>
                  <a:pt x="695" y="1841"/>
                  <a:pt x="700" y="1839"/>
                  <a:pt x="705" y="1838"/>
                </a:cubicBezTo>
                <a:cubicBezTo>
                  <a:pt x="705" y="1838"/>
                  <a:pt x="706" y="1838"/>
                  <a:pt x="706" y="1838"/>
                </a:cubicBezTo>
                <a:cubicBezTo>
                  <a:pt x="709" y="1837"/>
                  <a:pt x="712" y="1837"/>
                  <a:pt x="716" y="1837"/>
                </a:cubicBezTo>
                <a:cubicBezTo>
                  <a:pt x="734" y="1837"/>
                  <a:pt x="734" y="1837"/>
                  <a:pt x="734" y="1837"/>
                </a:cubicBezTo>
                <a:cubicBezTo>
                  <a:pt x="740" y="1837"/>
                  <a:pt x="745" y="1837"/>
                  <a:pt x="751" y="1837"/>
                </a:cubicBezTo>
                <a:cubicBezTo>
                  <a:pt x="759" y="1837"/>
                  <a:pt x="771" y="1835"/>
                  <a:pt x="777" y="1842"/>
                </a:cubicBezTo>
                <a:cubicBezTo>
                  <a:pt x="777" y="1842"/>
                  <a:pt x="778" y="1842"/>
                  <a:pt x="778" y="1842"/>
                </a:cubicBezTo>
                <a:cubicBezTo>
                  <a:pt x="778" y="1842"/>
                  <a:pt x="778" y="1843"/>
                  <a:pt x="778" y="1843"/>
                </a:cubicBezTo>
                <a:cubicBezTo>
                  <a:pt x="778" y="1843"/>
                  <a:pt x="778" y="1843"/>
                  <a:pt x="778" y="1843"/>
                </a:cubicBezTo>
                <a:cubicBezTo>
                  <a:pt x="779" y="1843"/>
                  <a:pt x="779" y="1844"/>
                  <a:pt x="779" y="1844"/>
                </a:cubicBezTo>
                <a:cubicBezTo>
                  <a:pt x="780" y="1845"/>
                  <a:pt x="780" y="1847"/>
                  <a:pt x="779" y="1848"/>
                </a:cubicBezTo>
                <a:cubicBezTo>
                  <a:pt x="779" y="1854"/>
                  <a:pt x="774" y="1863"/>
                  <a:pt x="773" y="1868"/>
                </a:cubicBezTo>
                <a:cubicBezTo>
                  <a:pt x="772" y="1868"/>
                  <a:pt x="772" y="1868"/>
                  <a:pt x="772" y="1868"/>
                </a:cubicBezTo>
                <a:cubicBezTo>
                  <a:pt x="772" y="1869"/>
                  <a:pt x="771" y="1871"/>
                  <a:pt x="771" y="1872"/>
                </a:cubicBezTo>
                <a:cubicBezTo>
                  <a:pt x="771" y="1873"/>
                  <a:pt x="771" y="1873"/>
                  <a:pt x="771" y="1873"/>
                </a:cubicBezTo>
                <a:cubicBezTo>
                  <a:pt x="770" y="1873"/>
                  <a:pt x="770" y="1873"/>
                  <a:pt x="770" y="1874"/>
                </a:cubicBezTo>
                <a:cubicBezTo>
                  <a:pt x="770" y="1874"/>
                  <a:pt x="770" y="1875"/>
                  <a:pt x="769" y="1875"/>
                </a:cubicBezTo>
                <a:cubicBezTo>
                  <a:pt x="769" y="1875"/>
                  <a:pt x="769" y="1876"/>
                  <a:pt x="769" y="1876"/>
                </a:cubicBezTo>
                <a:cubicBezTo>
                  <a:pt x="768" y="1876"/>
                  <a:pt x="768" y="1876"/>
                  <a:pt x="768" y="1877"/>
                </a:cubicBezTo>
                <a:cubicBezTo>
                  <a:pt x="768" y="1877"/>
                  <a:pt x="768" y="1877"/>
                  <a:pt x="768" y="1877"/>
                </a:cubicBezTo>
                <a:cubicBezTo>
                  <a:pt x="767" y="1877"/>
                  <a:pt x="767" y="1878"/>
                  <a:pt x="767" y="1878"/>
                </a:cubicBezTo>
                <a:cubicBezTo>
                  <a:pt x="766" y="1879"/>
                  <a:pt x="765" y="1879"/>
                  <a:pt x="764" y="1880"/>
                </a:cubicBezTo>
                <a:cubicBezTo>
                  <a:pt x="763" y="1881"/>
                  <a:pt x="761" y="1881"/>
                  <a:pt x="760" y="1882"/>
                </a:cubicBezTo>
                <a:cubicBezTo>
                  <a:pt x="760" y="1882"/>
                  <a:pt x="760" y="1882"/>
                  <a:pt x="760" y="1882"/>
                </a:cubicBezTo>
                <a:cubicBezTo>
                  <a:pt x="760" y="1882"/>
                  <a:pt x="759" y="1882"/>
                  <a:pt x="759" y="1882"/>
                </a:cubicBezTo>
                <a:cubicBezTo>
                  <a:pt x="756" y="1884"/>
                  <a:pt x="752" y="1885"/>
                  <a:pt x="748" y="1886"/>
                </a:cubicBezTo>
                <a:cubicBezTo>
                  <a:pt x="747" y="1886"/>
                  <a:pt x="746" y="1886"/>
                  <a:pt x="745" y="1886"/>
                </a:cubicBezTo>
                <a:cubicBezTo>
                  <a:pt x="745" y="1886"/>
                  <a:pt x="745" y="1886"/>
                  <a:pt x="744" y="1886"/>
                </a:cubicBezTo>
                <a:cubicBezTo>
                  <a:pt x="737" y="1887"/>
                  <a:pt x="730" y="1886"/>
                  <a:pt x="723" y="1886"/>
                </a:cubicBezTo>
                <a:cubicBezTo>
                  <a:pt x="693" y="1886"/>
                  <a:pt x="693" y="1886"/>
                  <a:pt x="693" y="1886"/>
                </a:cubicBezTo>
                <a:cubicBezTo>
                  <a:pt x="687" y="1886"/>
                  <a:pt x="676" y="1885"/>
                  <a:pt x="673" y="1878"/>
                </a:cubicBezTo>
                <a:cubicBezTo>
                  <a:pt x="673" y="1877"/>
                  <a:pt x="673" y="1877"/>
                  <a:pt x="673" y="1876"/>
                </a:cubicBezTo>
                <a:cubicBezTo>
                  <a:pt x="673" y="1876"/>
                  <a:pt x="673" y="1876"/>
                  <a:pt x="673" y="1875"/>
                </a:cubicBezTo>
                <a:close/>
                <a:moveTo>
                  <a:pt x="794" y="1956"/>
                </a:moveTo>
                <a:cubicBezTo>
                  <a:pt x="795" y="1952"/>
                  <a:pt x="795" y="1952"/>
                  <a:pt x="795" y="1952"/>
                </a:cubicBezTo>
                <a:cubicBezTo>
                  <a:pt x="795" y="1952"/>
                  <a:pt x="795" y="1952"/>
                  <a:pt x="795" y="1952"/>
                </a:cubicBezTo>
                <a:cubicBezTo>
                  <a:pt x="796" y="1952"/>
                  <a:pt x="796" y="1951"/>
                  <a:pt x="796" y="1950"/>
                </a:cubicBezTo>
                <a:cubicBezTo>
                  <a:pt x="803" y="1927"/>
                  <a:pt x="803" y="1927"/>
                  <a:pt x="803" y="1927"/>
                </a:cubicBezTo>
                <a:cubicBezTo>
                  <a:pt x="803" y="1927"/>
                  <a:pt x="803" y="1926"/>
                  <a:pt x="804" y="1926"/>
                </a:cubicBezTo>
                <a:cubicBezTo>
                  <a:pt x="811" y="1908"/>
                  <a:pt x="843" y="1912"/>
                  <a:pt x="858" y="1912"/>
                </a:cubicBezTo>
                <a:cubicBezTo>
                  <a:pt x="864" y="1912"/>
                  <a:pt x="877" y="1911"/>
                  <a:pt x="887" y="1912"/>
                </a:cubicBezTo>
                <a:cubicBezTo>
                  <a:pt x="889" y="1912"/>
                  <a:pt x="891" y="1913"/>
                  <a:pt x="893" y="1913"/>
                </a:cubicBezTo>
                <a:cubicBezTo>
                  <a:pt x="893" y="1913"/>
                  <a:pt x="893" y="1913"/>
                  <a:pt x="894" y="1913"/>
                </a:cubicBezTo>
                <a:cubicBezTo>
                  <a:pt x="899" y="1914"/>
                  <a:pt x="903" y="1917"/>
                  <a:pt x="905" y="1920"/>
                </a:cubicBezTo>
                <a:cubicBezTo>
                  <a:pt x="905" y="1920"/>
                  <a:pt x="905" y="1921"/>
                  <a:pt x="906" y="1921"/>
                </a:cubicBezTo>
                <a:cubicBezTo>
                  <a:pt x="906" y="1921"/>
                  <a:pt x="906" y="1921"/>
                  <a:pt x="906" y="1921"/>
                </a:cubicBezTo>
                <a:cubicBezTo>
                  <a:pt x="906" y="1922"/>
                  <a:pt x="906" y="1922"/>
                  <a:pt x="906" y="1922"/>
                </a:cubicBezTo>
                <a:cubicBezTo>
                  <a:pt x="907" y="1923"/>
                  <a:pt x="907" y="1925"/>
                  <a:pt x="907" y="1927"/>
                </a:cubicBezTo>
                <a:cubicBezTo>
                  <a:pt x="906" y="1928"/>
                  <a:pt x="906" y="1928"/>
                  <a:pt x="906" y="1928"/>
                </a:cubicBezTo>
                <a:cubicBezTo>
                  <a:pt x="906" y="1928"/>
                  <a:pt x="906" y="1928"/>
                  <a:pt x="906" y="1928"/>
                </a:cubicBezTo>
                <a:cubicBezTo>
                  <a:pt x="906" y="1933"/>
                  <a:pt x="905" y="1937"/>
                  <a:pt x="904" y="1941"/>
                </a:cubicBezTo>
                <a:cubicBezTo>
                  <a:pt x="901" y="1956"/>
                  <a:pt x="901" y="1956"/>
                  <a:pt x="901" y="1956"/>
                </a:cubicBezTo>
                <a:cubicBezTo>
                  <a:pt x="901" y="1958"/>
                  <a:pt x="900" y="1960"/>
                  <a:pt x="898" y="1962"/>
                </a:cubicBezTo>
                <a:cubicBezTo>
                  <a:pt x="898" y="1962"/>
                  <a:pt x="898" y="1963"/>
                  <a:pt x="898" y="1963"/>
                </a:cubicBezTo>
                <a:cubicBezTo>
                  <a:pt x="897" y="1963"/>
                  <a:pt x="897" y="1963"/>
                  <a:pt x="897" y="1963"/>
                </a:cubicBezTo>
                <a:cubicBezTo>
                  <a:pt x="896" y="1964"/>
                  <a:pt x="896" y="1965"/>
                  <a:pt x="895" y="1965"/>
                </a:cubicBezTo>
                <a:cubicBezTo>
                  <a:pt x="891" y="1968"/>
                  <a:pt x="886" y="1970"/>
                  <a:pt x="882" y="1971"/>
                </a:cubicBezTo>
                <a:cubicBezTo>
                  <a:pt x="882" y="1971"/>
                  <a:pt x="882" y="1971"/>
                  <a:pt x="881" y="1971"/>
                </a:cubicBezTo>
                <a:cubicBezTo>
                  <a:pt x="881" y="1971"/>
                  <a:pt x="881" y="1971"/>
                  <a:pt x="881" y="1971"/>
                </a:cubicBezTo>
                <a:cubicBezTo>
                  <a:pt x="880" y="1971"/>
                  <a:pt x="878" y="1972"/>
                  <a:pt x="877" y="1972"/>
                </a:cubicBezTo>
                <a:cubicBezTo>
                  <a:pt x="876" y="1972"/>
                  <a:pt x="876" y="1972"/>
                  <a:pt x="875" y="1972"/>
                </a:cubicBezTo>
                <a:cubicBezTo>
                  <a:pt x="874" y="1972"/>
                  <a:pt x="872" y="1972"/>
                  <a:pt x="870" y="1972"/>
                </a:cubicBezTo>
                <a:cubicBezTo>
                  <a:pt x="870" y="1972"/>
                  <a:pt x="870" y="1972"/>
                  <a:pt x="870" y="1972"/>
                </a:cubicBezTo>
                <a:cubicBezTo>
                  <a:pt x="818" y="1973"/>
                  <a:pt x="818" y="1973"/>
                  <a:pt x="818" y="1973"/>
                </a:cubicBezTo>
                <a:cubicBezTo>
                  <a:pt x="812" y="1973"/>
                  <a:pt x="804" y="1972"/>
                  <a:pt x="799" y="1968"/>
                </a:cubicBezTo>
                <a:cubicBezTo>
                  <a:pt x="799" y="1968"/>
                  <a:pt x="799" y="1968"/>
                  <a:pt x="799" y="1968"/>
                </a:cubicBezTo>
                <a:cubicBezTo>
                  <a:pt x="799" y="1968"/>
                  <a:pt x="799" y="1968"/>
                  <a:pt x="799" y="1968"/>
                </a:cubicBezTo>
                <a:cubicBezTo>
                  <a:pt x="798" y="1967"/>
                  <a:pt x="797" y="1966"/>
                  <a:pt x="796" y="1965"/>
                </a:cubicBezTo>
                <a:cubicBezTo>
                  <a:pt x="796" y="1964"/>
                  <a:pt x="795" y="1964"/>
                  <a:pt x="795" y="1963"/>
                </a:cubicBezTo>
                <a:cubicBezTo>
                  <a:pt x="795" y="1963"/>
                  <a:pt x="795" y="1963"/>
                  <a:pt x="795" y="1962"/>
                </a:cubicBezTo>
                <a:cubicBezTo>
                  <a:pt x="794" y="1960"/>
                  <a:pt x="794" y="1958"/>
                  <a:pt x="794" y="1956"/>
                </a:cubicBezTo>
                <a:close/>
                <a:moveTo>
                  <a:pt x="819" y="1873"/>
                </a:moveTo>
                <a:cubicBezTo>
                  <a:pt x="819" y="1873"/>
                  <a:pt x="819" y="1873"/>
                  <a:pt x="819" y="1873"/>
                </a:cubicBezTo>
                <a:cubicBezTo>
                  <a:pt x="819" y="1873"/>
                  <a:pt x="819" y="1873"/>
                  <a:pt x="819" y="1873"/>
                </a:cubicBezTo>
                <a:cubicBezTo>
                  <a:pt x="820" y="1870"/>
                  <a:pt x="821" y="1868"/>
                  <a:pt x="821" y="1866"/>
                </a:cubicBezTo>
                <a:cubicBezTo>
                  <a:pt x="823" y="1861"/>
                  <a:pt x="824" y="1855"/>
                  <a:pt x="826" y="1850"/>
                </a:cubicBezTo>
                <a:cubicBezTo>
                  <a:pt x="827" y="1849"/>
                  <a:pt x="827" y="1849"/>
                  <a:pt x="827" y="1849"/>
                </a:cubicBezTo>
                <a:cubicBezTo>
                  <a:pt x="827" y="1847"/>
                  <a:pt x="828" y="1845"/>
                  <a:pt x="830" y="1844"/>
                </a:cubicBezTo>
                <a:cubicBezTo>
                  <a:pt x="831" y="1843"/>
                  <a:pt x="832" y="1843"/>
                  <a:pt x="833" y="1842"/>
                </a:cubicBezTo>
                <a:cubicBezTo>
                  <a:pt x="836" y="1840"/>
                  <a:pt x="840" y="1838"/>
                  <a:pt x="844" y="1838"/>
                </a:cubicBezTo>
                <a:cubicBezTo>
                  <a:pt x="844" y="1838"/>
                  <a:pt x="844" y="1838"/>
                  <a:pt x="845" y="1837"/>
                </a:cubicBezTo>
                <a:cubicBezTo>
                  <a:pt x="848" y="1837"/>
                  <a:pt x="851" y="1837"/>
                  <a:pt x="854" y="1837"/>
                </a:cubicBezTo>
                <a:cubicBezTo>
                  <a:pt x="859" y="1837"/>
                  <a:pt x="859" y="1837"/>
                  <a:pt x="859" y="1837"/>
                </a:cubicBezTo>
                <a:cubicBezTo>
                  <a:pt x="860" y="1836"/>
                  <a:pt x="862" y="1836"/>
                  <a:pt x="863" y="1836"/>
                </a:cubicBezTo>
                <a:cubicBezTo>
                  <a:pt x="873" y="1836"/>
                  <a:pt x="883" y="1836"/>
                  <a:pt x="893" y="1836"/>
                </a:cubicBezTo>
                <a:cubicBezTo>
                  <a:pt x="894" y="1836"/>
                  <a:pt x="895" y="1836"/>
                  <a:pt x="897" y="1836"/>
                </a:cubicBezTo>
                <a:cubicBezTo>
                  <a:pt x="899" y="1836"/>
                  <a:pt x="899" y="1836"/>
                  <a:pt x="899" y="1836"/>
                </a:cubicBezTo>
                <a:cubicBezTo>
                  <a:pt x="899" y="1836"/>
                  <a:pt x="899" y="1836"/>
                  <a:pt x="899" y="1836"/>
                </a:cubicBezTo>
                <a:cubicBezTo>
                  <a:pt x="901" y="1836"/>
                  <a:pt x="902" y="1837"/>
                  <a:pt x="903" y="1837"/>
                </a:cubicBezTo>
                <a:cubicBezTo>
                  <a:pt x="903" y="1837"/>
                  <a:pt x="903" y="1837"/>
                  <a:pt x="903" y="1837"/>
                </a:cubicBezTo>
                <a:cubicBezTo>
                  <a:pt x="911" y="1837"/>
                  <a:pt x="919" y="1839"/>
                  <a:pt x="920" y="1846"/>
                </a:cubicBezTo>
                <a:cubicBezTo>
                  <a:pt x="920" y="1846"/>
                  <a:pt x="920" y="1846"/>
                  <a:pt x="920" y="1846"/>
                </a:cubicBezTo>
                <a:cubicBezTo>
                  <a:pt x="920" y="1846"/>
                  <a:pt x="920" y="1847"/>
                  <a:pt x="920" y="1847"/>
                </a:cubicBezTo>
                <a:cubicBezTo>
                  <a:pt x="921" y="1854"/>
                  <a:pt x="918" y="1863"/>
                  <a:pt x="917" y="1871"/>
                </a:cubicBezTo>
                <a:cubicBezTo>
                  <a:pt x="917" y="1871"/>
                  <a:pt x="917" y="1871"/>
                  <a:pt x="917" y="1871"/>
                </a:cubicBezTo>
                <a:cubicBezTo>
                  <a:pt x="916" y="1872"/>
                  <a:pt x="916" y="1872"/>
                  <a:pt x="916" y="1872"/>
                </a:cubicBezTo>
                <a:cubicBezTo>
                  <a:pt x="916" y="1874"/>
                  <a:pt x="915" y="1875"/>
                  <a:pt x="914" y="1877"/>
                </a:cubicBezTo>
                <a:cubicBezTo>
                  <a:pt x="914" y="1877"/>
                  <a:pt x="914" y="1877"/>
                  <a:pt x="913" y="1877"/>
                </a:cubicBezTo>
                <a:cubicBezTo>
                  <a:pt x="913" y="1877"/>
                  <a:pt x="913" y="1877"/>
                  <a:pt x="913" y="1878"/>
                </a:cubicBezTo>
                <a:cubicBezTo>
                  <a:pt x="913" y="1878"/>
                  <a:pt x="913" y="1878"/>
                  <a:pt x="913" y="1878"/>
                </a:cubicBezTo>
                <a:cubicBezTo>
                  <a:pt x="903" y="1889"/>
                  <a:pt x="877" y="1886"/>
                  <a:pt x="865" y="1886"/>
                </a:cubicBezTo>
                <a:cubicBezTo>
                  <a:pt x="857" y="1886"/>
                  <a:pt x="849" y="1886"/>
                  <a:pt x="841" y="1886"/>
                </a:cubicBezTo>
                <a:cubicBezTo>
                  <a:pt x="834" y="1886"/>
                  <a:pt x="823" y="1885"/>
                  <a:pt x="820" y="1878"/>
                </a:cubicBezTo>
                <a:cubicBezTo>
                  <a:pt x="820" y="1877"/>
                  <a:pt x="819" y="1877"/>
                  <a:pt x="819" y="1876"/>
                </a:cubicBezTo>
                <a:cubicBezTo>
                  <a:pt x="819" y="1875"/>
                  <a:pt x="819" y="1875"/>
                  <a:pt x="819" y="1875"/>
                </a:cubicBezTo>
                <a:cubicBezTo>
                  <a:pt x="819" y="1874"/>
                  <a:pt x="819" y="1873"/>
                  <a:pt x="819" y="1873"/>
                </a:cubicBezTo>
                <a:close/>
                <a:moveTo>
                  <a:pt x="956" y="1956"/>
                </a:moveTo>
                <a:cubicBezTo>
                  <a:pt x="956" y="1952"/>
                  <a:pt x="956" y="1952"/>
                  <a:pt x="956" y="1952"/>
                </a:cubicBezTo>
                <a:cubicBezTo>
                  <a:pt x="956" y="1952"/>
                  <a:pt x="956" y="1952"/>
                  <a:pt x="956" y="1952"/>
                </a:cubicBezTo>
                <a:cubicBezTo>
                  <a:pt x="957" y="1943"/>
                  <a:pt x="958" y="1935"/>
                  <a:pt x="959" y="1927"/>
                </a:cubicBezTo>
                <a:cubicBezTo>
                  <a:pt x="959" y="1927"/>
                  <a:pt x="959" y="1927"/>
                  <a:pt x="959" y="1927"/>
                </a:cubicBezTo>
                <a:cubicBezTo>
                  <a:pt x="959" y="1926"/>
                  <a:pt x="959" y="1926"/>
                  <a:pt x="959" y="1926"/>
                </a:cubicBezTo>
                <a:cubicBezTo>
                  <a:pt x="962" y="1907"/>
                  <a:pt x="999" y="1912"/>
                  <a:pt x="1013" y="1912"/>
                </a:cubicBezTo>
                <a:cubicBezTo>
                  <a:pt x="1025" y="1911"/>
                  <a:pt x="1054" y="1908"/>
                  <a:pt x="1061" y="1922"/>
                </a:cubicBezTo>
                <a:cubicBezTo>
                  <a:pt x="1062" y="1923"/>
                  <a:pt x="1062" y="1925"/>
                  <a:pt x="1062" y="1926"/>
                </a:cubicBezTo>
                <a:cubicBezTo>
                  <a:pt x="1062" y="1941"/>
                  <a:pt x="1062" y="1941"/>
                  <a:pt x="1062" y="1941"/>
                </a:cubicBezTo>
                <a:cubicBezTo>
                  <a:pt x="1063" y="1945"/>
                  <a:pt x="1063" y="1949"/>
                  <a:pt x="1063" y="1954"/>
                </a:cubicBezTo>
                <a:cubicBezTo>
                  <a:pt x="1063" y="1954"/>
                  <a:pt x="1063" y="1954"/>
                  <a:pt x="1063" y="1954"/>
                </a:cubicBezTo>
                <a:cubicBezTo>
                  <a:pt x="1063" y="1955"/>
                  <a:pt x="1063" y="1955"/>
                  <a:pt x="1063" y="1955"/>
                </a:cubicBezTo>
                <a:cubicBezTo>
                  <a:pt x="1063" y="1958"/>
                  <a:pt x="1062" y="1960"/>
                  <a:pt x="1061" y="1962"/>
                </a:cubicBezTo>
                <a:cubicBezTo>
                  <a:pt x="1060" y="1962"/>
                  <a:pt x="1060" y="1962"/>
                  <a:pt x="1060" y="1963"/>
                </a:cubicBezTo>
                <a:cubicBezTo>
                  <a:pt x="1059" y="1963"/>
                  <a:pt x="1059" y="1964"/>
                  <a:pt x="1058" y="1964"/>
                </a:cubicBezTo>
                <a:cubicBezTo>
                  <a:pt x="1058" y="1965"/>
                  <a:pt x="1058" y="1965"/>
                  <a:pt x="1058" y="1965"/>
                </a:cubicBezTo>
                <a:cubicBezTo>
                  <a:pt x="1055" y="1968"/>
                  <a:pt x="1050" y="1970"/>
                  <a:pt x="1046" y="1971"/>
                </a:cubicBezTo>
                <a:cubicBezTo>
                  <a:pt x="1046" y="1971"/>
                  <a:pt x="1046" y="1971"/>
                  <a:pt x="1046" y="1971"/>
                </a:cubicBezTo>
                <a:cubicBezTo>
                  <a:pt x="1045" y="1971"/>
                  <a:pt x="1045" y="1971"/>
                  <a:pt x="1045" y="1971"/>
                </a:cubicBezTo>
                <a:cubicBezTo>
                  <a:pt x="1044" y="1971"/>
                  <a:pt x="1042" y="1971"/>
                  <a:pt x="1041" y="1972"/>
                </a:cubicBezTo>
                <a:cubicBezTo>
                  <a:pt x="1040" y="1972"/>
                  <a:pt x="1040" y="1972"/>
                  <a:pt x="1040" y="1972"/>
                </a:cubicBezTo>
                <a:cubicBezTo>
                  <a:pt x="1038" y="1972"/>
                  <a:pt x="1036" y="1972"/>
                  <a:pt x="1035" y="1972"/>
                </a:cubicBezTo>
                <a:cubicBezTo>
                  <a:pt x="1035" y="1972"/>
                  <a:pt x="1034" y="1972"/>
                  <a:pt x="1034" y="1972"/>
                </a:cubicBezTo>
                <a:cubicBezTo>
                  <a:pt x="982" y="1972"/>
                  <a:pt x="982" y="1972"/>
                  <a:pt x="982" y="1972"/>
                </a:cubicBezTo>
                <a:cubicBezTo>
                  <a:pt x="976" y="1972"/>
                  <a:pt x="968" y="1971"/>
                  <a:pt x="963" y="1967"/>
                </a:cubicBezTo>
                <a:cubicBezTo>
                  <a:pt x="963" y="1967"/>
                  <a:pt x="963" y="1967"/>
                  <a:pt x="962" y="1967"/>
                </a:cubicBezTo>
                <a:cubicBezTo>
                  <a:pt x="962" y="1967"/>
                  <a:pt x="962" y="1967"/>
                  <a:pt x="962" y="1967"/>
                </a:cubicBezTo>
                <a:cubicBezTo>
                  <a:pt x="961" y="1967"/>
                  <a:pt x="960" y="1966"/>
                  <a:pt x="959" y="1965"/>
                </a:cubicBezTo>
                <a:cubicBezTo>
                  <a:pt x="959" y="1964"/>
                  <a:pt x="958" y="1963"/>
                  <a:pt x="958" y="1963"/>
                </a:cubicBezTo>
                <a:cubicBezTo>
                  <a:pt x="957" y="1962"/>
                  <a:pt x="957" y="1962"/>
                  <a:pt x="957" y="1962"/>
                </a:cubicBezTo>
                <a:cubicBezTo>
                  <a:pt x="956" y="1960"/>
                  <a:pt x="955" y="1958"/>
                  <a:pt x="956" y="1956"/>
                </a:cubicBezTo>
                <a:close/>
                <a:moveTo>
                  <a:pt x="965" y="1871"/>
                </a:moveTo>
                <a:cubicBezTo>
                  <a:pt x="965" y="1870"/>
                  <a:pt x="965" y="1868"/>
                  <a:pt x="966" y="1867"/>
                </a:cubicBezTo>
                <a:cubicBezTo>
                  <a:pt x="966" y="1866"/>
                  <a:pt x="966" y="1866"/>
                  <a:pt x="966" y="1866"/>
                </a:cubicBezTo>
                <a:cubicBezTo>
                  <a:pt x="966" y="1861"/>
                  <a:pt x="966" y="1855"/>
                  <a:pt x="967" y="1850"/>
                </a:cubicBezTo>
                <a:cubicBezTo>
                  <a:pt x="968" y="1848"/>
                  <a:pt x="968" y="1848"/>
                  <a:pt x="968" y="1848"/>
                </a:cubicBezTo>
                <a:cubicBezTo>
                  <a:pt x="968" y="1847"/>
                  <a:pt x="969" y="1845"/>
                  <a:pt x="970" y="1844"/>
                </a:cubicBezTo>
                <a:cubicBezTo>
                  <a:pt x="971" y="1843"/>
                  <a:pt x="972" y="1842"/>
                  <a:pt x="974" y="1841"/>
                </a:cubicBezTo>
                <a:cubicBezTo>
                  <a:pt x="974" y="1841"/>
                  <a:pt x="974" y="1841"/>
                  <a:pt x="974" y="1841"/>
                </a:cubicBezTo>
                <a:cubicBezTo>
                  <a:pt x="974" y="1840"/>
                  <a:pt x="975" y="1840"/>
                  <a:pt x="975" y="1840"/>
                </a:cubicBezTo>
                <a:cubicBezTo>
                  <a:pt x="975" y="1840"/>
                  <a:pt x="975" y="1840"/>
                  <a:pt x="976" y="1840"/>
                </a:cubicBezTo>
                <a:cubicBezTo>
                  <a:pt x="976" y="1840"/>
                  <a:pt x="976" y="1840"/>
                  <a:pt x="976" y="1839"/>
                </a:cubicBezTo>
                <a:cubicBezTo>
                  <a:pt x="977" y="1839"/>
                  <a:pt x="978" y="1839"/>
                  <a:pt x="979" y="1838"/>
                </a:cubicBezTo>
                <a:cubicBezTo>
                  <a:pt x="979" y="1838"/>
                  <a:pt x="979" y="1838"/>
                  <a:pt x="980" y="1838"/>
                </a:cubicBezTo>
                <a:cubicBezTo>
                  <a:pt x="981" y="1838"/>
                  <a:pt x="982" y="1838"/>
                  <a:pt x="983" y="1837"/>
                </a:cubicBezTo>
                <a:cubicBezTo>
                  <a:pt x="983" y="1837"/>
                  <a:pt x="983" y="1837"/>
                  <a:pt x="984" y="1837"/>
                </a:cubicBezTo>
                <a:cubicBezTo>
                  <a:pt x="984" y="1837"/>
                  <a:pt x="984" y="1837"/>
                  <a:pt x="984" y="1837"/>
                </a:cubicBezTo>
                <a:cubicBezTo>
                  <a:pt x="985" y="1837"/>
                  <a:pt x="985" y="1837"/>
                  <a:pt x="985" y="1837"/>
                </a:cubicBezTo>
                <a:cubicBezTo>
                  <a:pt x="988" y="1836"/>
                  <a:pt x="990" y="1836"/>
                  <a:pt x="993" y="1836"/>
                </a:cubicBezTo>
                <a:cubicBezTo>
                  <a:pt x="995" y="1836"/>
                  <a:pt x="995" y="1836"/>
                  <a:pt x="995" y="1836"/>
                </a:cubicBezTo>
                <a:cubicBezTo>
                  <a:pt x="997" y="1836"/>
                  <a:pt x="1000" y="1836"/>
                  <a:pt x="1003" y="1836"/>
                </a:cubicBezTo>
                <a:cubicBezTo>
                  <a:pt x="1037" y="1836"/>
                  <a:pt x="1037" y="1836"/>
                  <a:pt x="1037" y="1836"/>
                </a:cubicBezTo>
                <a:cubicBezTo>
                  <a:pt x="1038" y="1836"/>
                  <a:pt x="1039" y="1836"/>
                  <a:pt x="1039" y="1836"/>
                </a:cubicBezTo>
                <a:cubicBezTo>
                  <a:pt x="1040" y="1836"/>
                  <a:pt x="1040" y="1836"/>
                  <a:pt x="1040" y="1836"/>
                </a:cubicBezTo>
                <a:cubicBezTo>
                  <a:pt x="1041" y="1836"/>
                  <a:pt x="1042" y="1836"/>
                  <a:pt x="1043" y="1836"/>
                </a:cubicBezTo>
                <a:cubicBezTo>
                  <a:pt x="1050" y="1837"/>
                  <a:pt x="1057" y="1839"/>
                  <a:pt x="1060" y="1845"/>
                </a:cubicBezTo>
                <a:cubicBezTo>
                  <a:pt x="1060" y="1845"/>
                  <a:pt x="1061" y="1846"/>
                  <a:pt x="1061" y="1846"/>
                </a:cubicBezTo>
                <a:cubicBezTo>
                  <a:pt x="1061" y="1846"/>
                  <a:pt x="1061" y="1846"/>
                  <a:pt x="1061" y="1847"/>
                </a:cubicBezTo>
                <a:cubicBezTo>
                  <a:pt x="1063" y="1854"/>
                  <a:pt x="1062" y="1863"/>
                  <a:pt x="1062" y="1871"/>
                </a:cubicBezTo>
                <a:cubicBezTo>
                  <a:pt x="1062" y="1872"/>
                  <a:pt x="1062" y="1872"/>
                  <a:pt x="1062" y="1872"/>
                </a:cubicBezTo>
                <a:cubicBezTo>
                  <a:pt x="1062" y="1873"/>
                  <a:pt x="1061" y="1875"/>
                  <a:pt x="1060" y="1876"/>
                </a:cubicBezTo>
                <a:cubicBezTo>
                  <a:pt x="1054" y="1889"/>
                  <a:pt x="1021" y="1886"/>
                  <a:pt x="1010" y="1886"/>
                </a:cubicBezTo>
                <a:cubicBezTo>
                  <a:pt x="1003" y="1886"/>
                  <a:pt x="996" y="1886"/>
                  <a:pt x="989" y="1886"/>
                </a:cubicBezTo>
                <a:cubicBezTo>
                  <a:pt x="982" y="1886"/>
                  <a:pt x="974" y="1885"/>
                  <a:pt x="969" y="1880"/>
                </a:cubicBezTo>
                <a:cubicBezTo>
                  <a:pt x="968" y="1880"/>
                  <a:pt x="968" y="1880"/>
                  <a:pt x="968" y="1879"/>
                </a:cubicBezTo>
                <a:cubicBezTo>
                  <a:pt x="968" y="1879"/>
                  <a:pt x="968" y="1879"/>
                  <a:pt x="967" y="1879"/>
                </a:cubicBezTo>
                <a:cubicBezTo>
                  <a:pt x="967" y="1878"/>
                  <a:pt x="967" y="1878"/>
                  <a:pt x="967" y="1878"/>
                </a:cubicBezTo>
                <a:cubicBezTo>
                  <a:pt x="967" y="1878"/>
                  <a:pt x="966" y="1878"/>
                  <a:pt x="966" y="1877"/>
                </a:cubicBezTo>
                <a:cubicBezTo>
                  <a:pt x="966" y="1877"/>
                  <a:pt x="966" y="1877"/>
                  <a:pt x="966" y="1877"/>
                </a:cubicBezTo>
                <a:cubicBezTo>
                  <a:pt x="966" y="1877"/>
                  <a:pt x="966" y="1876"/>
                  <a:pt x="966" y="1876"/>
                </a:cubicBezTo>
                <a:cubicBezTo>
                  <a:pt x="965" y="1875"/>
                  <a:pt x="965" y="1873"/>
                  <a:pt x="965" y="1872"/>
                </a:cubicBezTo>
                <a:lnTo>
                  <a:pt x="965" y="1871"/>
                </a:lnTo>
                <a:close/>
                <a:moveTo>
                  <a:pt x="1474" y="1837"/>
                </a:moveTo>
                <a:cubicBezTo>
                  <a:pt x="1475" y="1837"/>
                  <a:pt x="1476" y="1836"/>
                  <a:pt x="1478" y="1836"/>
                </a:cubicBezTo>
                <a:cubicBezTo>
                  <a:pt x="1480" y="1835"/>
                  <a:pt x="1483" y="1835"/>
                  <a:pt x="1486" y="1835"/>
                </a:cubicBezTo>
                <a:cubicBezTo>
                  <a:pt x="1491" y="1835"/>
                  <a:pt x="1491" y="1835"/>
                  <a:pt x="1491" y="1835"/>
                </a:cubicBezTo>
                <a:cubicBezTo>
                  <a:pt x="1491" y="1835"/>
                  <a:pt x="1491" y="1835"/>
                  <a:pt x="1491" y="1835"/>
                </a:cubicBezTo>
                <a:cubicBezTo>
                  <a:pt x="1501" y="1835"/>
                  <a:pt x="1511" y="1835"/>
                  <a:pt x="1521" y="1835"/>
                </a:cubicBezTo>
                <a:cubicBezTo>
                  <a:pt x="1521" y="1835"/>
                  <a:pt x="1521" y="1835"/>
                  <a:pt x="1521" y="1835"/>
                </a:cubicBezTo>
                <a:cubicBezTo>
                  <a:pt x="1531" y="1835"/>
                  <a:pt x="1531" y="1835"/>
                  <a:pt x="1531" y="1835"/>
                </a:cubicBezTo>
                <a:cubicBezTo>
                  <a:pt x="1534" y="1835"/>
                  <a:pt x="1537" y="1835"/>
                  <a:pt x="1540" y="1836"/>
                </a:cubicBezTo>
                <a:cubicBezTo>
                  <a:pt x="1543" y="1836"/>
                  <a:pt x="1545" y="1837"/>
                  <a:pt x="1547" y="1838"/>
                </a:cubicBezTo>
                <a:cubicBezTo>
                  <a:pt x="1548" y="1838"/>
                  <a:pt x="1548" y="1838"/>
                  <a:pt x="1548" y="1838"/>
                </a:cubicBezTo>
                <a:cubicBezTo>
                  <a:pt x="1548" y="1838"/>
                  <a:pt x="1549" y="1838"/>
                  <a:pt x="1549" y="1838"/>
                </a:cubicBezTo>
                <a:cubicBezTo>
                  <a:pt x="1549" y="1838"/>
                  <a:pt x="1549" y="1838"/>
                  <a:pt x="1550" y="1838"/>
                </a:cubicBezTo>
                <a:cubicBezTo>
                  <a:pt x="1553" y="1840"/>
                  <a:pt x="1555" y="1841"/>
                  <a:pt x="1558" y="1842"/>
                </a:cubicBezTo>
                <a:cubicBezTo>
                  <a:pt x="1560" y="1844"/>
                  <a:pt x="1562" y="1845"/>
                  <a:pt x="1563" y="1847"/>
                </a:cubicBezTo>
                <a:cubicBezTo>
                  <a:pt x="1570" y="1858"/>
                  <a:pt x="1570" y="1858"/>
                  <a:pt x="1570" y="1858"/>
                </a:cubicBezTo>
                <a:cubicBezTo>
                  <a:pt x="1572" y="1861"/>
                  <a:pt x="1577" y="1866"/>
                  <a:pt x="1579" y="1871"/>
                </a:cubicBezTo>
                <a:cubicBezTo>
                  <a:pt x="1579" y="1871"/>
                  <a:pt x="1579" y="1871"/>
                  <a:pt x="1579" y="1871"/>
                </a:cubicBezTo>
                <a:cubicBezTo>
                  <a:pt x="1580" y="1873"/>
                  <a:pt x="1581" y="1874"/>
                  <a:pt x="1581" y="1876"/>
                </a:cubicBezTo>
                <a:cubicBezTo>
                  <a:pt x="1580" y="1877"/>
                  <a:pt x="1580" y="1879"/>
                  <a:pt x="1579" y="1880"/>
                </a:cubicBezTo>
                <a:cubicBezTo>
                  <a:pt x="1578" y="1880"/>
                  <a:pt x="1578" y="1880"/>
                  <a:pt x="1578" y="1880"/>
                </a:cubicBezTo>
                <a:cubicBezTo>
                  <a:pt x="1578" y="1880"/>
                  <a:pt x="1578" y="1880"/>
                  <a:pt x="1578" y="1880"/>
                </a:cubicBezTo>
                <a:cubicBezTo>
                  <a:pt x="1578" y="1880"/>
                  <a:pt x="1578" y="1880"/>
                  <a:pt x="1578" y="1881"/>
                </a:cubicBezTo>
                <a:cubicBezTo>
                  <a:pt x="1577" y="1881"/>
                  <a:pt x="1577" y="1881"/>
                  <a:pt x="1577" y="1881"/>
                </a:cubicBezTo>
                <a:cubicBezTo>
                  <a:pt x="1577" y="1881"/>
                  <a:pt x="1576" y="1881"/>
                  <a:pt x="1576" y="1882"/>
                </a:cubicBezTo>
                <a:cubicBezTo>
                  <a:pt x="1576" y="1882"/>
                  <a:pt x="1575" y="1882"/>
                  <a:pt x="1575" y="1882"/>
                </a:cubicBezTo>
                <a:cubicBezTo>
                  <a:pt x="1568" y="1885"/>
                  <a:pt x="1560" y="1884"/>
                  <a:pt x="1552" y="1884"/>
                </a:cubicBezTo>
                <a:cubicBezTo>
                  <a:pt x="1516" y="1884"/>
                  <a:pt x="1516" y="1884"/>
                  <a:pt x="1516" y="1884"/>
                </a:cubicBezTo>
                <a:cubicBezTo>
                  <a:pt x="1508" y="1884"/>
                  <a:pt x="1501" y="1883"/>
                  <a:pt x="1494" y="1880"/>
                </a:cubicBezTo>
                <a:cubicBezTo>
                  <a:pt x="1492" y="1879"/>
                  <a:pt x="1489" y="1878"/>
                  <a:pt x="1487" y="1876"/>
                </a:cubicBezTo>
                <a:cubicBezTo>
                  <a:pt x="1485" y="1875"/>
                  <a:pt x="1484" y="1873"/>
                  <a:pt x="1483" y="1871"/>
                </a:cubicBezTo>
                <a:cubicBezTo>
                  <a:pt x="1481" y="1868"/>
                  <a:pt x="1481" y="1868"/>
                  <a:pt x="1481" y="1868"/>
                </a:cubicBezTo>
                <a:cubicBezTo>
                  <a:pt x="1477" y="1861"/>
                  <a:pt x="1472" y="1854"/>
                  <a:pt x="1469" y="1847"/>
                </a:cubicBezTo>
                <a:cubicBezTo>
                  <a:pt x="1466" y="1842"/>
                  <a:pt x="1469" y="1839"/>
                  <a:pt x="1474" y="1837"/>
                </a:cubicBezTo>
                <a:close/>
                <a:moveTo>
                  <a:pt x="2107" y="809"/>
                </a:moveTo>
                <a:cubicBezTo>
                  <a:pt x="2106" y="787"/>
                  <a:pt x="2103" y="765"/>
                  <a:pt x="2098" y="743"/>
                </a:cubicBezTo>
                <a:cubicBezTo>
                  <a:pt x="2098" y="745"/>
                  <a:pt x="2098" y="747"/>
                  <a:pt x="2098" y="749"/>
                </a:cubicBezTo>
                <a:cubicBezTo>
                  <a:pt x="2096" y="810"/>
                  <a:pt x="2076" y="870"/>
                  <a:pt x="2040" y="926"/>
                </a:cubicBezTo>
                <a:cubicBezTo>
                  <a:pt x="2017" y="962"/>
                  <a:pt x="1988" y="996"/>
                  <a:pt x="1953" y="1028"/>
                </a:cubicBezTo>
                <a:cubicBezTo>
                  <a:pt x="1918" y="1064"/>
                  <a:pt x="1873" y="1099"/>
                  <a:pt x="1818" y="1131"/>
                </a:cubicBezTo>
                <a:cubicBezTo>
                  <a:pt x="1777" y="1156"/>
                  <a:pt x="1731" y="1179"/>
                  <a:pt x="1682" y="1198"/>
                </a:cubicBezTo>
                <a:cubicBezTo>
                  <a:pt x="1682" y="1061"/>
                  <a:pt x="1682" y="1061"/>
                  <a:pt x="1682" y="1061"/>
                </a:cubicBezTo>
                <a:cubicBezTo>
                  <a:pt x="1682" y="1060"/>
                  <a:pt x="1682" y="1058"/>
                  <a:pt x="1682" y="1057"/>
                </a:cubicBezTo>
                <a:cubicBezTo>
                  <a:pt x="1680" y="988"/>
                  <a:pt x="1623" y="933"/>
                  <a:pt x="1554" y="933"/>
                </a:cubicBezTo>
                <a:cubicBezTo>
                  <a:pt x="554" y="933"/>
                  <a:pt x="554" y="933"/>
                  <a:pt x="554" y="933"/>
                </a:cubicBezTo>
                <a:cubicBezTo>
                  <a:pt x="483" y="933"/>
                  <a:pt x="426" y="990"/>
                  <a:pt x="426" y="1061"/>
                </a:cubicBezTo>
                <a:cubicBezTo>
                  <a:pt x="426" y="1142"/>
                  <a:pt x="426" y="1142"/>
                  <a:pt x="426" y="1142"/>
                </a:cubicBezTo>
                <a:cubicBezTo>
                  <a:pt x="429" y="1143"/>
                  <a:pt x="429" y="1143"/>
                  <a:pt x="429" y="1143"/>
                </a:cubicBezTo>
                <a:cubicBezTo>
                  <a:pt x="430" y="1143"/>
                  <a:pt x="458" y="1152"/>
                  <a:pt x="501" y="1162"/>
                </a:cubicBezTo>
                <a:cubicBezTo>
                  <a:pt x="501" y="1069"/>
                  <a:pt x="501" y="1069"/>
                  <a:pt x="501" y="1069"/>
                </a:cubicBezTo>
                <a:cubicBezTo>
                  <a:pt x="501" y="1033"/>
                  <a:pt x="531" y="1003"/>
                  <a:pt x="567" y="1003"/>
                </a:cubicBezTo>
                <a:cubicBezTo>
                  <a:pt x="1541" y="1003"/>
                  <a:pt x="1541" y="1003"/>
                  <a:pt x="1541" y="1003"/>
                </a:cubicBezTo>
                <a:cubicBezTo>
                  <a:pt x="1577" y="1003"/>
                  <a:pt x="1607" y="1033"/>
                  <a:pt x="1607" y="1069"/>
                </a:cubicBezTo>
                <a:cubicBezTo>
                  <a:pt x="1607" y="1668"/>
                  <a:pt x="1607" y="1668"/>
                  <a:pt x="1607" y="1668"/>
                </a:cubicBezTo>
                <a:cubicBezTo>
                  <a:pt x="1607" y="1705"/>
                  <a:pt x="1577" y="1734"/>
                  <a:pt x="1541" y="1734"/>
                </a:cubicBezTo>
                <a:cubicBezTo>
                  <a:pt x="567" y="1734"/>
                  <a:pt x="567" y="1734"/>
                  <a:pt x="567" y="1734"/>
                </a:cubicBezTo>
                <a:cubicBezTo>
                  <a:pt x="531" y="1734"/>
                  <a:pt x="501" y="1705"/>
                  <a:pt x="501" y="1668"/>
                </a:cubicBezTo>
                <a:cubicBezTo>
                  <a:pt x="501" y="1541"/>
                  <a:pt x="501" y="1541"/>
                  <a:pt x="501" y="1541"/>
                </a:cubicBezTo>
                <a:cubicBezTo>
                  <a:pt x="476" y="1536"/>
                  <a:pt x="451" y="1529"/>
                  <a:pt x="426" y="1521"/>
                </a:cubicBezTo>
                <a:cubicBezTo>
                  <a:pt x="426" y="1676"/>
                  <a:pt x="426" y="1676"/>
                  <a:pt x="426" y="1676"/>
                </a:cubicBezTo>
                <a:cubicBezTo>
                  <a:pt x="426" y="1736"/>
                  <a:pt x="467" y="1786"/>
                  <a:pt x="522" y="1801"/>
                </a:cubicBezTo>
                <a:cubicBezTo>
                  <a:pt x="491" y="1802"/>
                  <a:pt x="455" y="1813"/>
                  <a:pt x="435" y="1838"/>
                </a:cubicBezTo>
                <a:cubicBezTo>
                  <a:pt x="419" y="1857"/>
                  <a:pt x="402" y="1876"/>
                  <a:pt x="386" y="1896"/>
                </a:cubicBezTo>
                <a:cubicBezTo>
                  <a:pt x="337" y="1955"/>
                  <a:pt x="288" y="2013"/>
                  <a:pt x="238" y="2072"/>
                </a:cubicBezTo>
                <a:cubicBezTo>
                  <a:pt x="226" y="2087"/>
                  <a:pt x="203" y="2108"/>
                  <a:pt x="203" y="2128"/>
                </a:cubicBezTo>
                <a:cubicBezTo>
                  <a:pt x="203" y="2183"/>
                  <a:pt x="203" y="2183"/>
                  <a:pt x="203" y="2183"/>
                </a:cubicBezTo>
                <a:cubicBezTo>
                  <a:pt x="204" y="2190"/>
                  <a:pt x="205" y="2197"/>
                  <a:pt x="209" y="2203"/>
                </a:cubicBezTo>
                <a:cubicBezTo>
                  <a:pt x="221" y="2221"/>
                  <a:pt x="247" y="2221"/>
                  <a:pt x="267" y="2221"/>
                </a:cubicBezTo>
                <a:cubicBezTo>
                  <a:pt x="295" y="2221"/>
                  <a:pt x="1759" y="2221"/>
                  <a:pt x="1803" y="2221"/>
                </a:cubicBezTo>
                <a:cubicBezTo>
                  <a:pt x="1825" y="2221"/>
                  <a:pt x="1849" y="2219"/>
                  <a:pt x="1871" y="2215"/>
                </a:cubicBezTo>
                <a:cubicBezTo>
                  <a:pt x="1886" y="2212"/>
                  <a:pt x="1903" y="2203"/>
                  <a:pt x="1905" y="2187"/>
                </a:cubicBezTo>
                <a:cubicBezTo>
                  <a:pt x="1905" y="2127"/>
                  <a:pt x="1905" y="2127"/>
                  <a:pt x="1905" y="2127"/>
                </a:cubicBezTo>
                <a:cubicBezTo>
                  <a:pt x="1906" y="2113"/>
                  <a:pt x="1899" y="2101"/>
                  <a:pt x="1890" y="2091"/>
                </a:cubicBezTo>
                <a:cubicBezTo>
                  <a:pt x="1887" y="2086"/>
                  <a:pt x="1883" y="2082"/>
                  <a:pt x="1879" y="2077"/>
                </a:cubicBezTo>
                <a:cubicBezTo>
                  <a:pt x="1858" y="2052"/>
                  <a:pt x="1837" y="2028"/>
                  <a:pt x="1816" y="2003"/>
                </a:cubicBezTo>
                <a:cubicBezTo>
                  <a:pt x="1770" y="1949"/>
                  <a:pt x="1724" y="1894"/>
                  <a:pt x="1678" y="1840"/>
                </a:cubicBezTo>
                <a:cubicBezTo>
                  <a:pt x="1676" y="1837"/>
                  <a:pt x="1673" y="1835"/>
                  <a:pt x="1671" y="1832"/>
                </a:cubicBezTo>
                <a:cubicBezTo>
                  <a:pt x="1661" y="1821"/>
                  <a:pt x="1646" y="1814"/>
                  <a:pt x="1633" y="1809"/>
                </a:cubicBezTo>
                <a:cubicBezTo>
                  <a:pt x="1618" y="1804"/>
                  <a:pt x="1602" y="1801"/>
                  <a:pt x="1587" y="1800"/>
                </a:cubicBezTo>
                <a:cubicBezTo>
                  <a:pt x="1642" y="1786"/>
                  <a:pt x="1682" y="1736"/>
                  <a:pt x="1682" y="1676"/>
                </a:cubicBezTo>
                <a:cubicBezTo>
                  <a:pt x="1682" y="1463"/>
                  <a:pt x="1682" y="1463"/>
                  <a:pt x="1682" y="1463"/>
                </a:cubicBezTo>
                <a:cubicBezTo>
                  <a:pt x="1698" y="1456"/>
                  <a:pt x="1714" y="1449"/>
                  <a:pt x="1729" y="1442"/>
                </a:cubicBezTo>
                <a:cubicBezTo>
                  <a:pt x="1800" y="1408"/>
                  <a:pt x="1863" y="1369"/>
                  <a:pt x="1916" y="1325"/>
                </a:cubicBezTo>
                <a:cubicBezTo>
                  <a:pt x="1945" y="1300"/>
                  <a:pt x="1972" y="1274"/>
                  <a:pt x="1994" y="1247"/>
                </a:cubicBezTo>
                <a:cubicBezTo>
                  <a:pt x="2017" y="1219"/>
                  <a:pt x="2037" y="1188"/>
                  <a:pt x="2053" y="1155"/>
                </a:cubicBezTo>
                <a:cubicBezTo>
                  <a:pt x="2068" y="1124"/>
                  <a:pt x="2078" y="1091"/>
                  <a:pt x="2084" y="1054"/>
                </a:cubicBezTo>
                <a:cubicBezTo>
                  <a:pt x="2086" y="1040"/>
                  <a:pt x="2087" y="1027"/>
                  <a:pt x="2088" y="1013"/>
                </a:cubicBezTo>
                <a:cubicBezTo>
                  <a:pt x="2089" y="1008"/>
                  <a:pt x="2089" y="1003"/>
                  <a:pt x="2090" y="998"/>
                </a:cubicBezTo>
                <a:cubicBezTo>
                  <a:pt x="2102" y="878"/>
                  <a:pt x="2102" y="878"/>
                  <a:pt x="2102" y="878"/>
                </a:cubicBezTo>
                <a:cubicBezTo>
                  <a:pt x="2102" y="874"/>
                  <a:pt x="2103" y="871"/>
                  <a:pt x="2103" y="867"/>
                </a:cubicBezTo>
                <a:cubicBezTo>
                  <a:pt x="2105" y="849"/>
                  <a:pt x="2107" y="830"/>
                  <a:pt x="2107" y="80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1"/>
          <p:cNvSpPr>
            <a:spLocks/>
          </p:cNvSpPr>
          <p:nvPr/>
        </p:nvSpPr>
        <p:spPr bwMode="auto">
          <a:xfrm>
            <a:off x="2650099" y="1808021"/>
            <a:ext cx="432966" cy="336000"/>
          </a:xfrm>
          <a:custGeom>
            <a:avLst/>
            <a:gdLst>
              <a:gd name="T0" fmla="*/ 1593 w 1623"/>
              <a:gd name="T1" fmla="*/ 149 h 1254"/>
              <a:gd name="T2" fmla="*/ 964 w 1623"/>
              <a:gd name="T3" fmla="*/ 149 h 1254"/>
              <a:gd name="T4" fmla="*/ 902 w 1623"/>
              <a:gd name="T5" fmla="*/ 17 h 1254"/>
              <a:gd name="T6" fmla="*/ 875 w 1623"/>
              <a:gd name="T7" fmla="*/ 0 h 1254"/>
              <a:gd name="T8" fmla="*/ 396 w 1623"/>
              <a:gd name="T9" fmla="*/ 0 h 1254"/>
              <a:gd name="T10" fmla="*/ 367 w 1623"/>
              <a:gd name="T11" fmla="*/ 25 h 1254"/>
              <a:gd name="T12" fmla="*/ 367 w 1623"/>
              <a:gd name="T13" fmla="*/ 1099 h 1254"/>
              <a:gd name="T14" fmla="*/ 331 w 1623"/>
              <a:gd name="T15" fmla="*/ 1135 h 1254"/>
              <a:gd name="T16" fmla="*/ 295 w 1623"/>
              <a:gd name="T17" fmla="*/ 1099 h 1254"/>
              <a:gd name="T18" fmla="*/ 295 w 1623"/>
              <a:gd name="T19" fmla="*/ 149 h 1254"/>
              <a:gd name="T20" fmla="*/ 31 w 1623"/>
              <a:gd name="T21" fmla="*/ 149 h 1254"/>
              <a:gd name="T22" fmla="*/ 8 w 1623"/>
              <a:gd name="T23" fmla="*/ 160 h 1254"/>
              <a:gd name="T24" fmla="*/ 2 w 1623"/>
              <a:gd name="T25" fmla="*/ 184 h 1254"/>
              <a:gd name="T26" fmla="*/ 178 w 1623"/>
              <a:gd name="T27" fmla="*/ 1229 h 1254"/>
              <a:gd name="T28" fmla="*/ 207 w 1623"/>
              <a:gd name="T29" fmla="*/ 1254 h 1254"/>
              <a:gd name="T30" fmla="*/ 1593 w 1623"/>
              <a:gd name="T31" fmla="*/ 1254 h 1254"/>
              <a:gd name="T32" fmla="*/ 1623 w 1623"/>
              <a:gd name="T33" fmla="*/ 1224 h 1254"/>
              <a:gd name="T34" fmla="*/ 1623 w 1623"/>
              <a:gd name="T35" fmla="*/ 179 h 1254"/>
              <a:gd name="T36" fmla="*/ 1593 w 1623"/>
              <a:gd name="T37" fmla="*/ 149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3" h="1254">
                <a:moveTo>
                  <a:pt x="1593" y="149"/>
                </a:moveTo>
                <a:cubicBezTo>
                  <a:pt x="964" y="149"/>
                  <a:pt x="964" y="149"/>
                  <a:pt x="964" y="149"/>
                </a:cubicBezTo>
                <a:cubicBezTo>
                  <a:pt x="902" y="17"/>
                  <a:pt x="902" y="17"/>
                  <a:pt x="902" y="17"/>
                </a:cubicBezTo>
                <a:cubicBezTo>
                  <a:pt x="897" y="7"/>
                  <a:pt x="886" y="0"/>
                  <a:pt x="875" y="0"/>
                </a:cubicBezTo>
                <a:cubicBezTo>
                  <a:pt x="396" y="0"/>
                  <a:pt x="396" y="0"/>
                  <a:pt x="396" y="0"/>
                </a:cubicBezTo>
                <a:cubicBezTo>
                  <a:pt x="382" y="0"/>
                  <a:pt x="369" y="11"/>
                  <a:pt x="367" y="25"/>
                </a:cubicBezTo>
                <a:cubicBezTo>
                  <a:pt x="367" y="1099"/>
                  <a:pt x="367" y="1099"/>
                  <a:pt x="367" y="1099"/>
                </a:cubicBezTo>
                <a:cubicBezTo>
                  <a:pt x="367" y="1119"/>
                  <a:pt x="351" y="1135"/>
                  <a:pt x="331" y="1135"/>
                </a:cubicBezTo>
                <a:cubicBezTo>
                  <a:pt x="311" y="1135"/>
                  <a:pt x="295" y="1119"/>
                  <a:pt x="295" y="1099"/>
                </a:cubicBezTo>
                <a:cubicBezTo>
                  <a:pt x="295" y="149"/>
                  <a:pt x="295" y="149"/>
                  <a:pt x="295" y="149"/>
                </a:cubicBezTo>
                <a:cubicBezTo>
                  <a:pt x="31" y="149"/>
                  <a:pt x="31" y="149"/>
                  <a:pt x="31" y="149"/>
                </a:cubicBezTo>
                <a:cubicBezTo>
                  <a:pt x="22" y="149"/>
                  <a:pt x="14" y="153"/>
                  <a:pt x="8" y="160"/>
                </a:cubicBezTo>
                <a:cubicBezTo>
                  <a:pt x="3" y="166"/>
                  <a:pt x="0" y="175"/>
                  <a:pt x="2" y="184"/>
                </a:cubicBezTo>
                <a:cubicBezTo>
                  <a:pt x="178" y="1229"/>
                  <a:pt x="178" y="1229"/>
                  <a:pt x="178" y="1229"/>
                </a:cubicBezTo>
                <a:cubicBezTo>
                  <a:pt x="180" y="1244"/>
                  <a:pt x="193" y="1254"/>
                  <a:pt x="207" y="1254"/>
                </a:cubicBezTo>
                <a:cubicBezTo>
                  <a:pt x="1593" y="1254"/>
                  <a:pt x="1593" y="1254"/>
                  <a:pt x="1593" y="1254"/>
                </a:cubicBezTo>
                <a:cubicBezTo>
                  <a:pt x="1609" y="1254"/>
                  <a:pt x="1623" y="1241"/>
                  <a:pt x="1623" y="1224"/>
                </a:cubicBezTo>
                <a:cubicBezTo>
                  <a:pt x="1623" y="179"/>
                  <a:pt x="1623" y="179"/>
                  <a:pt x="1623" y="179"/>
                </a:cubicBezTo>
                <a:cubicBezTo>
                  <a:pt x="1623" y="162"/>
                  <a:pt x="1609" y="149"/>
                  <a:pt x="1593" y="1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p:nvGrpSpPr>
        <p:grpSpPr>
          <a:xfrm>
            <a:off x="547033" y="1764374"/>
            <a:ext cx="469785" cy="439479"/>
            <a:chOff x="-881917" y="1721882"/>
            <a:chExt cx="351384" cy="328715"/>
          </a:xfrm>
        </p:grpSpPr>
        <p:sp>
          <p:nvSpPr>
            <p:cNvPr id="80" name="Freeform 26"/>
            <p:cNvSpPr>
              <a:spLocks noEditPoints="1"/>
            </p:cNvSpPr>
            <p:nvPr/>
          </p:nvSpPr>
          <p:spPr bwMode="auto">
            <a:xfrm>
              <a:off x="-809373" y="1775157"/>
              <a:ext cx="224433" cy="224433"/>
            </a:xfrm>
            <a:custGeom>
              <a:avLst/>
              <a:gdLst>
                <a:gd name="T0" fmla="*/ 111 w 198"/>
                <a:gd name="T1" fmla="*/ 0 h 198"/>
                <a:gd name="T2" fmla="*/ 94 w 198"/>
                <a:gd name="T3" fmla="*/ 17 h 198"/>
                <a:gd name="T4" fmla="*/ 104 w 198"/>
                <a:gd name="T5" fmla="*/ 24 h 198"/>
                <a:gd name="T6" fmla="*/ 78 w 198"/>
                <a:gd name="T7" fmla="*/ 50 h 198"/>
                <a:gd name="T8" fmla="*/ 80 w 198"/>
                <a:gd name="T9" fmla="*/ 78 h 198"/>
                <a:gd name="T10" fmla="*/ 80 w 198"/>
                <a:gd name="T11" fmla="*/ 80 h 198"/>
                <a:gd name="T12" fmla="*/ 52 w 198"/>
                <a:gd name="T13" fmla="*/ 78 h 198"/>
                <a:gd name="T14" fmla="*/ 26 w 198"/>
                <a:gd name="T15" fmla="*/ 104 h 198"/>
                <a:gd name="T16" fmla="*/ 16 w 198"/>
                <a:gd name="T17" fmla="*/ 94 h 198"/>
                <a:gd name="T18" fmla="*/ 0 w 198"/>
                <a:gd name="T19" fmla="*/ 111 h 198"/>
                <a:gd name="T20" fmla="*/ 90 w 198"/>
                <a:gd name="T21" fmla="*/ 198 h 198"/>
                <a:gd name="T22" fmla="*/ 104 w 198"/>
                <a:gd name="T23" fmla="*/ 182 h 198"/>
                <a:gd name="T24" fmla="*/ 97 w 198"/>
                <a:gd name="T25" fmla="*/ 175 h 198"/>
                <a:gd name="T26" fmla="*/ 123 w 198"/>
                <a:gd name="T27" fmla="*/ 146 h 198"/>
                <a:gd name="T28" fmla="*/ 118 w 198"/>
                <a:gd name="T29" fmla="*/ 116 h 198"/>
                <a:gd name="T30" fmla="*/ 118 w 198"/>
                <a:gd name="T31" fmla="*/ 116 h 198"/>
                <a:gd name="T32" fmla="*/ 151 w 198"/>
                <a:gd name="T33" fmla="*/ 120 h 198"/>
                <a:gd name="T34" fmla="*/ 175 w 198"/>
                <a:gd name="T35" fmla="*/ 97 h 198"/>
                <a:gd name="T36" fmla="*/ 184 w 198"/>
                <a:gd name="T37" fmla="*/ 104 h 198"/>
                <a:gd name="T38" fmla="*/ 198 w 198"/>
                <a:gd name="T39" fmla="*/ 87 h 198"/>
                <a:gd name="T40" fmla="*/ 111 w 198"/>
                <a:gd name="T41" fmla="*/ 0 h 198"/>
                <a:gd name="T42" fmla="*/ 144 w 198"/>
                <a:gd name="T43" fmla="*/ 102 h 198"/>
                <a:gd name="T44" fmla="*/ 111 w 198"/>
                <a:gd name="T45" fmla="*/ 94 h 198"/>
                <a:gd name="T46" fmla="*/ 97 w 198"/>
                <a:gd name="T47" fmla="*/ 109 h 198"/>
                <a:gd name="T48" fmla="*/ 101 w 198"/>
                <a:gd name="T49" fmla="*/ 142 h 198"/>
                <a:gd name="T50" fmla="*/ 83 w 198"/>
                <a:gd name="T51" fmla="*/ 161 h 198"/>
                <a:gd name="T52" fmla="*/ 40 w 198"/>
                <a:gd name="T53" fmla="*/ 116 h 198"/>
                <a:gd name="T54" fmla="*/ 59 w 198"/>
                <a:gd name="T55" fmla="*/ 97 h 198"/>
                <a:gd name="T56" fmla="*/ 87 w 198"/>
                <a:gd name="T57" fmla="*/ 99 h 198"/>
                <a:gd name="T58" fmla="*/ 101 w 198"/>
                <a:gd name="T59" fmla="*/ 85 h 198"/>
                <a:gd name="T60" fmla="*/ 99 w 198"/>
                <a:gd name="T61" fmla="*/ 57 h 198"/>
                <a:gd name="T62" fmla="*/ 118 w 198"/>
                <a:gd name="T63" fmla="*/ 38 h 198"/>
                <a:gd name="T64" fmla="*/ 163 w 198"/>
                <a:gd name="T65" fmla="*/ 83 h 198"/>
                <a:gd name="T66" fmla="*/ 144 w 198"/>
                <a:gd name="T67" fmla="*/ 10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198">
                  <a:moveTo>
                    <a:pt x="111" y="0"/>
                  </a:moveTo>
                  <a:lnTo>
                    <a:pt x="94" y="17"/>
                  </a:lnTo>
                  <a:lnTo>
                    <a:pt x="104" y="24"/>
                  </a:lnTo>
                  <a:lnTo>
                    <a:pt x="78" y="50"/>
                  </a:lnTo>
                  <a:lnTo>
                    <a:pt x="80" y="78"/>
                  </a:lnTo>
                  <a:lnTo>
                    <a:pt x="80" y="80"/>
                  </a:lnTo>
                  <a:lnTo>
                    <a:pt x="52" y="78"/>
                  </a:lnTo>
                  <a:lnTo>
                    <a:pt x="26" y="104"/>
                  </a:lnTo>
                  <a:lnTo>
                    <a:pt x="16" y="94"/>
                  </a:lnTo>
                  <a:lnTo>
                    <a:pt x="0" y="111"/>
                  </a:lnTo>
                  <a:lnTo>
                    <a:pt x="90" y="198"/>
                  </a:lnTo>
                  <a:lnTo>
                    <a:pt x="104" y="182"/>
                  </a:lnTo>
                  <a:lnTo>
                    <a:pt x="97" y="175"/>
                  </a:lnTo>
                  <a:lnTo>
                    <a:pt x="123" y="146"/>
                  </a:lnTo>
                  <a:lnTo>
                    <a:pt x="118" y="116"/>
                  </a:lnTo>
                  <a:lnTo>
                    <a:pt x="118" y="116"/>
                  </a:lnTo>
                  <a:lnTo>
                    <a:pt x="151" y="120"/>
                  </a:lnTo>
                  <a:lnTo>
                    <a:pt x="175" y="97"/>
                  </a:lnTo>
                  <a:lnTo>
                    <a:pt x="184" y="104"/>
                  </a:lnTo>
                  <a:lnTo>
                    <a:pt x="198" y="87"/>
                  </a:lnTo>
                  <a:lnTo>
                    <a:pt x="111" y="0"/>
                  </a:lnTo>
                  <a:close/>
                  <a:moveTo>
                    <a:pt x="144" y="102"/>
                  </a:moveTo>
                  <a:lnTo>
                    <a:pt x="111" y="94"/>
                  </a:lnTo>
                  <a:lnTo>
                    <a:pt x="97" y="109"/>
                  </a:lnTo>
                  <a:lnTo>
                    <a:pt x="101" y="142"/>
                  </a:lnTo>
                  <a:lnTo>
                    <a:pt x="83" y="161"/>
                  </a:lnTo>
                  <a:lnTo>
                    <a:pt x="40" y="116"/>
                  </a:lnTo>
                  <a:lnTo>
                    <a:pt x="59" y="97"/>
                  </a:lnTo>
                  <a:lnTo>
                    <a:pt x="87" y="99"/>
                  </a:lnTo>
                  <a:lnTo>
                    <a:pt x="101" y="85"/>
                  </a:lnTo>
                  <a:lnTo>
                    <a:pt x="99" y="57"/>
                  </a:lnTo>
                  <a:lnTo>
                    <a:pt x="118" y="38"/>
                  </a:lnTo>
                  <a:lnTo>
                    <a:pt x="163" y="83"/>
                  </a:lnTo>
                  <a:lnTo>
                    <a:pt x="144" y="10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
            <p:cNvSpPr>
              <a:spLocks/>
            </p:cNvSpPr>
            <p:nvPr/>
          </p:nvSpPr>
          <p:spPr bwMode="auto">
            <a:xfrm>
              <a:off x="-881917" y="1721882"/>
              <a:ext cx="351384" cy="328715"/>
            </a:xfrm>
            <a:custGeom>
              <a:avLst/>
              <a:gdLst>
                <a:gd name="T0" fmla="*/ 124 w 131"/>
                <a:gd name="T1" fmla="*/ 36 h 123"/>
                <a:gd name="T2" fmla="*/ 80 w 131"/>
                <a:gd name="T3" fmla="*/ 1 h 123"/>
                <a:gd name="T4" fmla="*/ 68 w 131"/>
                <a:gd name="T5" fmla="*/ 0 h 123"/>
                <a:gd name="T6" fmla="*/ 11 w 131"/>
                <a:gd name="T7" fmla="*/ 40 h 123"/>
                <a:gd name="T8" fmla="*/ 0 w 131"/>
                <a:gd name="T9" fmla="*/ 36 h 123"/>
                <a:gd name="T10" fmla="*/ 7 w 131"/>
                <a:gd name="T11" fmla="*/ 70 h 123"/>
                <a:gd name="T12" fmla="*/ 33 w 131"/>
                <a:gd name="T13" fmla="*/ 48 h 123"/>
                <a:gd name="T14" fmla="*/ 23 w 131"/>
                <a:gd name="T15" fmla="*/ 44 h 123"/>
                <a:gd name="T16" fmla="*/ 68 w 131"/>
                <a:gd name="T17" fmla="*/ 12 h 123"/>
                <a:gd name="T18" fmla="*/ 78 w 131"/>
                <a:gd name="T19" fmla="*/ 13 h 123"/>
                <a:gd name="T20" fmla="*/ 113 w 131"/>
                <a:gd name="T21" fmla="*/ 41 h 123"/>
                <a:gd name="T22" fmla="*/ 117 w 131"/>
                <a:gd name="T23" fmla="*/ 71 h 123"/>
                <a:gd name="T24" fmla="*/ 69 w 131"/>
                <a:gd name="T25" fmla="*/ 111 h 123"/>
                <a:gd name="T26" fmla="*/ 59 w 131"/>
                <a:gd name="T27" fmla="*/ 110 h 123"/>
                <a:gd name="T28" fmla="*/ 28 w 131"/>
                <a:gd name="T29" fmla="*/ 89 h 123"/>
                <a:gd name="T30" fmla="*/ 21 w 131"/>
                <a:gd name="T31" fmla="*/ 74 h 123"/>
                <a:gd name="T32" fmla="*/ 11 w 131"/>
                <a:gd name="T33" fmla="*/ 82 h 123"/>
                <a:gd name="T34" fmla="*/ 18 w 131"/>
                <a:gd name="T35" fmla="*/ 96 h 123"/>
                <a:gd name="T36" fmla="*/ 57 w 131"/>
                <a:gd name="T37" fmla="*/ 122 h 123"/>
                <a:gd name="T38" fmla="*/ 69 w 131"/>
                <a:gd name="T39" fmla="*/ 123 h 123"/>
                <a:gd name="T40" fmla="*/ 129 w 131"/>
                <a:gd name="T41" fmla="*/ 73 h 123"/>
                <a:gd name="T42" fmla="*/ 124 w 131"/>
                <a:gd name="T43" fmla="*/ 3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 h="123">
                  <a:moveTo>
                    <a:pt x="124" y="36"/>
                  </a:moveTo>
                  <a:cubicBezTo>
                    <a:pt x="116" y="18"/>
                    <a:pt x="99" y="5"/>
                    <a:pt x="80" y="1"/>
                  </a:cubicBezTo>
                  <a:cubicBezTo>
                    <a:pt x="76" y="1"/>
                    <a:pt x="72" y="0"/>
                    <a:pt x="68" y="0"/>
                  </a:cubicBezTo>
                  <a:cubicBezTo>
                    <a:pt x="43" y="0"/>
                    <a:pt x="20" y="16"/>
                    <a:pt x="11" y="40"/>
                  </a:cubicBezTo>
                  <a:cubicBezTo>
                    <a:pt x="0" y="36"/>
                    <a:pt x="0" y="36"/>
                    <a:pt x="0" y="36"/>
                  </a:cubicBezTo>
                  <a:cubicBezTo>
                    <a:pt x="7" y="70"/>
                    <a:pt x="7" y="70"/>
                    <a:pt x="7" y="70"/>
                  </a:cubicBezTo>
                  <a:cubicBezTo>
                    <a:pt x="33" y="48"/>
                    <a:pt x="33" y="48"/>
                    <a:pt x="33" y="48"/>
                  </a:cubicBezTo>
                  <a:cubicBezTo>
                    <a:pt x="23" y="44"/>
                    <a:pt x="23" y="44"/>
                    <a:pt x="23" y="44"/>
                  </a:cubicBezTo>
                  <a:cubicBezTo>
                    <a:pt x="30" y="25"/>
                    <a:pt x="48" y="12"/>
                    <a:pt x="68" y="12"/>
                  </a:cubicBezTo>
                  <a:cubicBezTo>
                    <a:pt x="72" y="12"/>
                    <a:pt x="75" y="13"/>
                    <a:pt x="78" y="13"/>
                  </a:cubicBezTo>
                  <a:cubicBezTo>
                    <a:pt x="93" y="16"/>
                    <a:pt x="107" y="27"/>
                    <a:pt x="113" y="41"/>
                  </a:cubicBezTo>
                  <a:cubicBezTo>
                    <a:pt x="118" y="50"/>
                    <a:pt x="119" y="61"/>
                    <a:pt x="117" y="71"/>
                  </a:cubicBezTo>
                  <a:cubicBezTo>
                    <a:pt x="113" y="94"/>
                    <a:pt x="92" y="111"/>
                    <a:pt x="69" y="111"/>
                  </a:cubicBezTo>
                  <a:cubicBezTo>
                    <a:pt x="66" y="111"/>
                    <a:pt x="62" y="111"/>
                    <a:pt x="59" y="110"/>
                  </a:cubicBezTo>
                  <a:cubicBezTo>
                    <a:pt x="46" y="108"/>
                    <a:pt x="35" y="100"/>
                    <a:pt x="28" y="89"/>
                  </a:cubicBezTo>
                  <a:cubicBezTo>
                    <a:pt x="25" y="84"/>
                    <a:pt x="22" y="79"/>
                    <a:pt x="21" y="74"/>
                  </a:cubicBezTo>
                  <a:cubicBezTo>
                    <a:pt x="11" y="82"/>
                    <a:pt x="11" y="82"/>
                    <a:pt x="11" y="82"/>
                  </a:cubicBezTo>
                  <a:cubicBezTo>
                    <a:pt x="13" y="87"/>
                    <a:pt x="15" y="92"/>
                    <a:pt x="18" y="96"/>
                  </a:cubicBezTo>
                  <a:cubicBezTo>
                    <a:pt x="27" y="110"/>
                    <a:pt x="41" y="119"/>
                    <a:pt x="57" y="122"/>
                  </a:cubicBezTo>
                  <a:cubicBezTo>
                    <a:pt x="61" y="122"/>
                    <a:pt x="65" y="123"/>
                    <a:pt x="69" y="123"/>
                  </a:cubicBezTo>
                  <a:cubicBezTo>
                    <a:pt x="98" y="123"/>
                    <a:pt x="123" y="102"/>
                    <a:pt x="129" y="73"/>
                  </a:cubicBezTo>
                  <a:cubicBezTo>
                    <a:pt x="131" y="60"/>
                    <a:pt x="130" y="48"/>
                    <a:pt x="124"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5" name="Freeform 38"/>
          <p:cNvSpPr>
            <a:spLocks noEditPoints="1"/>
          </p:cNvSpPr>
          <p:nvPr/>
        </p:nvSpPr>
        <p:spPr bwMode="auto">
          <a:xfrm>
            <a:off x="4756116" y="3933263"/>
            <a:ext cx="457014" cy="430652"/>
          </a:xfrm>
          <a:custGeom>
            <a:avLst/>
            <a:gdLst>
              <a:gd name="T0" fmla="*/ 70 w 132"/>
              <a:gd name="T1" fmla="*/ 78 h 125"/>
              <a:gd name="T2" fmla="*/ 79 w 132"/>
              <a:gd name="T3" fmla="*/ 85 h 125"/>
              <a:gd name="T4" fmla="*/ 30 w 132"/>
              <a:gd name="T5" fmla="*/ 94 h 125"/>
              <a:gd name="T6" fmla="*/ 19 w 132"/>
              <a:gd name="T7" fmla="*/ 33 h 125"/>
              <a:gd name="T8" fmla="*/ 18 w 132"/>
              <a:gd name="T9" fmla="*/ 32 h 125"/>
              <a:gd name="T10" fmla="*/ 24 w 132"/>
              <a:gd name="T11" fmla="*/ 108 h 125"/>
              <a:gd name="T12" fmla="*/ 94 w 132"/>
              <a:gd name="T13" fmla="*/ 96 h 125"/>
              <a:gd name="T14" fmla="*/ 102 w 132"/>
              <a:gd name="T15" fmla="*/ 103 h 125"/>
              <a:gd name="T16" fmla="*/ 102 w 132"/>
              <a:gd name="T17" fmla="*/ 71 h 125"/>
              <a:gd name="T18" fmla="*/ 70 w 132"/>
              <a:gd name="T19" fmla="*/ 78 h 125"/>
              <a:gd name="T20" fmla="*/ 109 w 132"/>
              <a:gd name="T21" fmla="*/ 17 h 125"/>
              <a:gd name="T22" fmla="*/ 39 w 132"/>
              <a:gd name="T23" fmla="*/ 29 h 125"/>
              <a:gd name="T24" fmla="*/ 30 w 132"/>
              <a:gd name="T25" fmla="*/ 22 h 125"/>
              <a:gd name="T26" fmla="*/ 31 w 132"/>
              <a:gd name="T27" fmla="*/ 54 h 125"/>
              <a:gd name="T28" fmla="*/ 63 w 132"/>
              <a:gd name="T29" fmla="*/ 47 h 125"/>
              <a:gd name="T30" fmla="*/ 54 w 132"/>
              <a:gd name="T31" fmla="*/ 40 h 125"/>
              <a:gd name="T32" fmla="*/ 102 w 132"/>
              <a:gd name="T33" fmla="*/ 31 h 125"/>
              <a:gd name="T34" fmla="*/ 114 w 132"/>
              <a:gd name="T35" fmla="*/ 92 h 125"/>
              <a:gd name="T36" fmla="*/ 115 w 132"/>
              <a:gd name="T37" fmla="*/ 93 h 125"/>
              <a:gd name="T38" fmla="*/ 109 w 132"/>
              <a:gd name="T39" fmla="*/ 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5">
                <a:moveTo>
                  <a:pt x="70" y="78"/>
                </a:moveTo>
                <a:cubicBezTo>
                  <a:pt x="79" y="85"/>
                  <a:pt x="79" y="85"/>
                  <a:pt x="79" y="85"/>
                </a:cubicBezTo>
                <a:cubicBezTo>
                  <a:pt x="64" y="102"/>
                  <a:pt x="44" y="104"/>
                  <a:pt x="30" y="94"/>
                </a:cubicBezTo>
                <a:cubicBezTo>
                  <a:pt x="9" y="77"/>
                  <a:pt x="9" y="46"/>
                  <a:pt x="19" y="33"/>
                </a:cubicBezTo>
                <a:cubicBezTo>
                  <a:pt x="18" y="32"/>
                  <a:pt x="18" y="32"/>
                  <a:pt x="18" y="32"/>
                </a:cubicBezTo>
                <a:cubicBezTo>
                  <a:pt x="1" y="53"/>
                  <a:pt x="0" y="89"/>
                  <a:pt x="24" y="108"/>
                </a:cubicBezTo>
                <a:cubicBezTo>
                  <a:pt x="46" y="125"/>
                  <a:pt x="74" y="119"/>
                  <a:pt x="94" y="96"/>
                </a:cubicBezTo>
                <a:cubicBezTo>
                  <a:pt x="102" y="103"/>
                  <a:pt x="102" y="103"/>
                  <a:pt x="102" y="103"/>
                </a:cubicBezTo>
                <a:cubicBezTo>
                  <a:pt x="102" y="71"/>
                  <a:pt x="102" y="71"/>
                  <a:pt x="102" y="71"/>
                </a:cubicBezTo>
                <a:lnTo>
                  <a:pt x="70" y="78"/>
                </a:lnTo>
                <a:close/>
                <a:moveTo>
                  <a:pt x="109" y="17"/>
                </a:moveTo>
                <a:cubicBezTo>
                  <a:pt x="87" y="0"/>
                  <a:pt x="59" y="6"/>
                  <a:pt x="39" y="29"/>
                </a:cubicBezTo>
                <a:cubicBezTo>
                  <a:pt x="30" y="22"/>
                  <a:pt x="30" y="22"/>
                  <a:pt x="30" y="22"/>
                </a:cubicBezTo>
                <a:cubicBezTo>
                  <a:pt x="31" y="54"/>
                  <a:pt x="31" y="54"/>
                  <a:pt x="31" y="54"/>
                </a:cubicBezTo>
                <a:cubicBezTo>
                  <a:pt x="63" y="47"/>
                  <a:pt x="63" y="47"/>
                  <a:pt x="63" y="47"/>
                </a:cubicBezTo>
                <a:cubicBezTo>
                  <a:pt x="54" y="40"/>
                  <a:pt x="54" y="40"/>
                  <a:pt x="54" y="40"/>
                </a:cubicBezTo>
                <a:cubicBezTo>
                  <a:pt x="69" y="24"/>
                  <a:pt x="89" y="21"/>
                  <a:pt x="102" y="31"/>
                </a:cubicBezTo>
                <a:cubicBezTo>
                  <a:pt x="124" y="48"/>
                  <a:pt x="124" y="79"/>
                  <a:pt x="114" y="92"/>
                </a:cubicBezTo>
                <a:cubicBezTo>
                  <a:pt x="115" y="93"/>
                  <a:pt x="115" y="93"/>
                  <a:pt x="115" y="93"/>
                </a:cubicBezTo>
                <a:cubicBezTo>
                  <a:pt x="132" y="72"/>
                  <a:pt x="132" y="36"/>
                  <a:pt x="109" y="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
          <p:cNvSpPr>
            <a:spLocks noEditPoints="1"/>
          </p:cNvSpPr>
          <p:nvPr/>
        </p:nvSpPr>
        <p:spPr bwMode="auto">
          <a:xfrm>
            <a:off x="591246" y="3958494"/>
            <a:ext cx="381358" cy="381358"/>
          </a:xfrm>
          <a:custGeom>
            <a:avLst/>
            <a:gdLst>
              <a:gd name="T0" fmla="*/ 0 w 262"/>
              <a:gd name="T1" fmla="*/ 168 h 262"/>
              <a:gd name="T2" fmla="*/ 0 w 262"/>
              <a:gd name="T3" fmla="*/ 198 h 262"/>
              <a:gd name="T4" fmla="*/ 132 w 262"/>
              <a:gd name="T5" fmla="*/ 262 h 262"/>
              <a:gd name="T6" fmla="*/ 262 w 262"/>
              <a:gd name="T7" fmla="*/ 198 h 262"/>
              <a:gd name="T8" fmla="*/ 262 w 262"/>
              <a:gd name="T9" fmla="*/ 168 h 262"/>
              <a:gd name="T10" fmla="*/ 132 w 262"/>
              <a:gd name="T11" fmla="*/ 234 h 262"/>
              <a:gd name="T12" fmla="*/ 0 w 262"/>
              <a:gd name="T13" fmla="*/ 168 h 262"/>
              <a:gd name="T14" fmla="*/ 132 w 262"/>
              <a:gd name="T15" fmla="*/ 0 h 262"/>
              <a:gd name="T16" fmla="*/ 0 w 262"/>
              <a:gd name="T17" fmla="*/ 64 h 262"/>
              <a:gd name="T18" fmla="*/ 132 w 262"/>
              <a:gd name="T19" fmla="*/ 130 h 262"/>
              <a:gd name="T20" fmla="*/ 262 w 262"/>
              <a:gd name="T21" fmla="*/ 64 h 262"/>
              <a:gd name="T22" fmla="*/ 132 w 262"/>
              <a:gd name="T23" fmla="*/ 0 h 262"/>
              <a:gd name="T24" fmla="*/ 132 w 262"/>
              <a:gd name="T25" fmla="*/ 101 h 262"/>
              <a:gd name="T26" fmla="*/ 59 w 262"/>
              <a:gd name="T27" fmla="*/ 64 h 262"/>
              <a:gd name="T28" fmla="*/ 132 w 262"/>
              <a:gd name="T29" fmla="*/ 28 h 262"/>
              <a:gd name="T30" fmla="*/ 203 w 262"/>
              <a:gd name="T31" fmla="*/ 64 h 262"/>
              <a:gd name="T32" fmla="*/ 132 w 262"/>
              <a:gd name="T33" fmla="*/ 101 h 262"/>
              <a:gd name="T34" fmla="*/ 0 w 262"/>
              <a:gd name="T35" fmla="*/ 101 h 262"/>
              <a:gd name="T36" fmla="*/ 0 w 262"/>
              <a:gd name="T37" fmla="*/ 130 h 262"/>
              <a:gd name="T38" fmla="*/ 132 w 262"/>
              <a:gd name="T39" fmla="*/ 196 h 262"/>
              <a:gd name="T40" fmla="*/ 262 w 262"/>
              <a:gd name="T41" fmla="*/ 130 h 262"/>
              <a:gd name="T42" fmla="*/ 262 w 262"/>
              <a:gd name="T43" fmla="*/ 101 h 262"/>
              <a:gd name="T44" fmla="*/ 132 w 262"/>
              <a:gd name="T45" fmla="*/ 165 h 262"/>
              <a:gd name="T46" fmla="*/ 0 w 262"/>
              <a:gd name="T47" fmla="*/ 10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2" h="262">
                <a:moveTo>
                  <a:pt x="0" y="168"/>
                </a:moveTo>
                <a:lnTo>
                  <a:pt x="0" y="198"/>
                </a:lnTo>
                <a:lnTo>
                  <a:pt x="132" y="262"/>
                </a:lnTo>
                <a:lnTo>
                  <a:pt x="262" y="198"/>
                </a:lnTo>
                <a:lnTo>
                  <a:pt x="262" y="168"/>
                </a:lnTo>
                <a:lnTo>
                  <a:pt x="132" y="234"/>
                </a:lnTo>
                <a:lnTo>
                  <a:pt x="0" y="168"/>
                </a:lnTo>
                <a:close/>
                <a:moveTo>
                  <a:pt x="132" y="0"/>
                </a:moveTo>
                <a:lnTo>
                  <a:pt x="0" y="64"/>
                </a:lnTo>
                <a:lnTo>
                  <a:pt x="132" y="130"/>
                </a:lnTo>
                <a:lnTo>
                  <a:pt x="262" y="64"/>
                </a:lnTo>
                <a:lnTo>
                  <a:pt x="132" y="0"/>
                </a:lnTo>
                <a:close/>
                <a:moveTo>
                  <a:pt x="132" y="101"/>
                </a:moveTo>
                <a:lnTo>
                  <a:pt x="59" y="64"/>
                </a:lnTo>
                <a:lnTo>
                  <a:pt x="132" y="28"/>
                </a:lnTo>
                <a:lnTo>
                  <a:pt x="203" y="64"/>
                </a:lnTo>
                <a:lnTo>
                  <a:pt x="132" y="101"/>
                </a:lnTo>
                <a:close/>
                <a:moveTo>
                  <a:pt x="0" y="101"/>
                </a:moveTo>
                <a:lnTo>
                  <a:pt x="0" y="130"/>
                </a:lnTo>
                <a:lnTo>
                  <a:pt x="132" y="196"/>
                </a:lnTo>
                <a:lnTo>
                  <a:pt x="262" y="130"/>
                </a:lnTo>
                <a:lnTo>
                  <a:pt x="262" y="101"/>
                </a:lnTo>
                <a:lnTo>
                  <a:pt x="132" y="165"/>
                </a:lnTo>
                <a:lnTo>
                  <a:pt x="0" y="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639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Docker features</a:t>
            </a:r>
            <a:endParaRPr lang="en-GB" dirty="0"/>
          </a:p>
        </p:txBody>
      </p:sp>
      <p:sp>
        <p:nvSpPr>
          <p:cNvPr id="3" name="Content Placeholder 2"/>
          <p:cNvSpPr>
            <a:spLocks noGrp="1"/>
          </p:cNvSpPr>
          <p:nvPr>
            <p:ph sz="quarter" idx="11"/>
          </p:nvPr>
        </p:nvSpPr>
        <p:spPr>
          <a:xfrm>
            <a:off x="457200" y="5786438"/>
            <a:ext cx="8232775" cy="333374"/>
          </a:xfrm>
        </p:spPr>
        <p:txBody>
          <a:bodyPr/>
          <a:lstStyle/>
          <a:p>
            <a:pPr marL="0" indent="0">
              <a:buNone/>
            </a:pPr>
            <a:r>
              <a:rPr lang="en-GB" sz="1800" dirty="0">
                <a:solidFill>
                  <a:schemeClr val="accent2"/>
                </a:solidFill>
              </a:rPr>
              <a:t>Docker doesn't provide these features, it merely makes them trivially easy to use</a:t>
            </a:r>
          </a:p>
          <a:p>
            <a:pPr marL="0" indent="0">
              <a:buNone/>
            </a:pPr>
            <a:endParaRPr lang="en-GB" sz="1800" dirty="0">
              <a:solidFill>
                <a:schemeClr val="accent2"/>
              </a:solidFill>
            </a:endParaRPr>
          </a:p>
        </p:txBody>
      </p:sp>
      <p:sp>
        <p:nvSpPr>
          <p:cNvPr id="4" name="Title 3"/>
          <p:cNvSpPr>
            <a:spLocks noGrp="1"/>
          </p:cNvSpPr>
          <p:nvPr>
            <p:ph type="title"/>
          </p:nvPr>
        </p:nvSpPr>
        <p:spPr/>
        <p:txBody>
          <a:bodyPr/>
          <a:lstStyle/>
          <a:p>
            <a:r>
              <a:rPr lang="en-GB" dirty="0">
                <a:solidFill>
                  <a:schemeClr val="bg1"/>
                </a:solidFill>
              </a:rPr>
              <a:t>More Docker information</a:t>
            </a:r>
          </a:p>
        </p:txBody>
      </p:sp>
      <p:sp>
        <p:nvSpPr>
          <p:cNvPr id="8" name="Footer Placeholder 7"/>
          <p:cNvSpPr>
            <a:spLocks noGrp="1"/>
          </p:cNvSpPr>
          <p:nvPr>
            <p:ph type="ftr" sz="quarter" idx="12"/>
          </p:nvPr>
        </p:nvSpPr>
        <p:spPr/>
        <p:txBody>
          <a:bodyPr/>
          <a:lstStyle/>
          <a:p>
            <a:r>
              <a:rPr lang="en-AU" dirty="0"/>
              <a:t>Copyright © 2016 Accenture  All rights reserved.</a:t>
            </a:r>
          </a:p>
        </p:txBody>
      </p:sp>
      <p:sp>
        <p:nvSpPr>
          <p:cNvPr id="9" name="Slide Number Placeholder 8"/>
          <p:cNvSpPr>
            <a:spLocks noGrp="1"/>
          </p:cNvSpPr>
          <p:nvPr>
            <p:ph type="sldNum" sz="quarter" idx="13"/>
          </p:nvPr>
        </p:nvSpPr>
        <p:spPr/>
        <p:txBody>
          <a:bodyPr/>
          <a:lstStyle/>
          <a:p>
            <a:pPr>
              <a:defRPr/>
            </a:pPr>
            <a:r>
              <a:rPr lang="en-US" dirty="0"/>
              <a:t>Page </a:t>
            </a:r>
            <a:fld id="{90CBDC3A-D49F-4631-A8C7-55D59B33E5FA}" type="slidenum">
              <a:rPr lang="en-US" smtClean="0"/>
              <a:pPr>
                <a:defRPr/>
              </a:pPr>
              <a:t>18</a:t>
            </a:fld>
            <a:endParaRPr lang="en-US" dirty="0"/>
          </a:p>
        </p:txBody>
      </p:sp>
      <p:sp>
        <p:nvSpPr>
          <p:cNvPr id="10" name="Content Placeholder 2"/>
          <p:cNvSpPr txBox="1">
            <a:spLocks/>
          </p:cNvSpPr>
          <p:nvPr/>
        </p:nvSpPr>
        <p:spPr>
          <a:xfrm>
            <a:off x="457200" y="2379075"/>
            <a:ext cx="1980000" cy="1233075"/>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File system isolation</a:t>
            </a:r>
          </a:p>
          <a:p>
            <a:pPr marL="0" indent="0">
              <a:buNone/>
            </a:pPr>
            <a:r>
              <a:rPr lang="en-GB" sz="1200" dirty="0">
                <a:solidFill>
                  <a:schemeClr val="bg1"/>
                </a:solidFill>
              </a:rPr>
              <a:t>Each container run on separate root file system</a:t>
            </a:r>
          </a:p>
        </p:txBody>
      </p:sp>
      <p:sp>
        <p:nvSpPr>
          <p:cNvPr id="11" name="Content Placeholder 2"/>
          <p:cNvSpPr txBox="1">
            <a:spLocks/>
          </p:cNvSpPr>
          <p:nvPr/>
        </p:nvSpPr>
        <p:spPr>
          <a:xfrm>
            <a:off x="2540001" y="2379075"/>
            <a:ext cx="1980000" cy="94215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Resource isolation</a:t>
            </a:r>
          </a:p>
          <a:p>
            <a:pPr marL="0" indent="0">
              <a:buNone/>
            </a:pPr>
            <a:r>
              <a:rPr lang="en-GB" sz="1200" dirty="0">
                <a:solidFill>
                  <a:schemeClr val="bg1"/>
                </a:solidFill>
              </a:rPr>
              <a:t>CPU, memory can </a:t>
            </a:r>
            <a:br>
              <a:rPr lang="en-GB" sz="1200" dirty="0">
                <a:solidFill>
                  <a:schemeClr val="bg1"/>
                </a:solidFill>
              </a:rPr>
            </a:br>
            <a:r>
              <a:rPr lang="en-GB" sz="1200" dirty="0">
                <a:solidFill>
                  <a:schemeClr val="bg1"/>
                </a:solidFill>
              </a:rPr>
              <a:t>be allocated separately </a:t>
            </a:r>
          </a:p>
        </p:txBody>
      </p:sp>
      <p:sp>
        <p:nvSpPr>
          <p:cNvPr id="12" name="Content Placeholder 2"/>
          <p:cNvSpPr txBox="1">
            <a:spLocks/>
          </p:cNvSpPr>
          <p:nvPr/>
        </p:nvSpPr>
        <p:spPr>
          <a:xfrm>
            <a:off x="4622802" y="2379075"/>
            <a:ext cx="1980000" cy="145215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Network isolation </a:t>
            </a:r>
          </a:p>
          <a:p>
            <a:pPr marL="0" indent="0">
              <a:buNone/>
            </a:pPr>
            <a:r>
              <a:rPr lang="en-GB" sz="1200" dirty="0">
                <a:solidFill>
                  <a:schemeClr val="bg1"/>
                </a:solidFill>
              </a:rPr>
              <a:t>Runs on its own network namespace, with a virtual interface and IP address </a:t>
            </a:r>
            <a:br>
              <a:rPr lang="en-GB" sz="1200" dirty="0">
                <a:solidFill>
                  <a:schemeClr val="bg1"/>
                </a:solidFill>
              </a:rPr>
            </a:br>
            <a:r>
              <a:rPr lang="en-GB" sz="1200" dirty="0">
                <a:solidFill>
                  <a:schemeClr val="bg1"/>
                </a:solidFill>
              </a:rPr>
              <a:t>of its own</a:t>
            </a:r>
          </a:p>
        </p:txBody>
      </p:sp>
      <p:sp>
        <p:nvSpPr>
          <p:cNvPr id="13" name="Content Placeholder 2"/>
          <p:cNvSpPr txBox="1">
            <a:spLocks/>
          </p:cNvSpPr>
          <p:nvPr/>
        </p:nvSpPr>
        <p:spPr>
          <a:xfrm>
            <a:off x="6705602" y="2379075"/>
            <a:ext cx="2133598" cy="2338068"/>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Copy-on-write </a:t>
            </a:r>
          </a:p>
          <a:p>
            <a:pPr marL="0" indent="0">
              <a:buNone/>
            </a:pPr>
            <a:r>
              <a:rPr lang="en-GB" sz="1200" dirty="0">
                <a:solidFill>
                  <a:schemeClr val="bg1"/>
                </a:solidFill>
              </a:rPr>
              <a:t>Root file systems are created using copy-on-write, which makes deployment extremely fast, memory-cheap and disk-cheap, copy-on-write is provided by </a:t>
            </a:r>
            <a:r>
              <a:rPr lang="en-GB" sz="1200" dirty="0" err="1">
                <a:solidFill>
                  <a:schemeClr val="bg1"/>
                </a:solidFill>
              </a:rPr>
              <a:t>AuFS</a:t>
            </a:r>
            <a:r>
              <a:rPr lang="en-GB" sz="1200" dirty="0">
                <a:solidFill>
                  <a:schemeClr val="bg1"/>
                </a:solidFill>
              </a:rPr>
              <a:t> (Another Union File System*)</a:t>
            </a:r>
          </a:p>
          <a:p>
            <a:pPr marL="0" indent="0">
              <a:buNone/>
            </a:pPr>
            <a:r>
              <a:rPr lang="en-US" sz="1200" dirty="0">
                <a:solidFill>
                  <a:schemeClr val="bg1"/>
                </a:solidFill>
              </a:rPr>
              <a:t>More on Union File System </a:t>
            </a:r>
            <a:r>
              <a:rPr lang="en-US" sz="1000" dirty="0">
                <a:solidFill>
                  <a:schemeClr val="bg1"/>
                </a:solidFill>
                <a:hlinkClick r:id="rId3"/>
              </a:rPr>
              <a:t>http://aufs.sourceforge.net/aufs.html</a:t>
            </a:r>
            <a:r>
              <a:rPr lang="en-US" sz="1000" dirty="0">
                <a:solidFill>
                  <a:schemeClr val="bg1"/>
                </a:solidFill>
              </a:rPr>
              <a:t> </a:t>
            </a:r>
          </a:p>
          <a:p>
            <a:pPr marL="0" indent="0">
              <a:buNone/>
            </a:pPr>
            <a:endParaRPr lang="en-GB" sz="1200" dirty="0">
              <a:solidFill>
                <a:schemeClr val="bg1"/>
              </a:solidFill>
            </a:endParaRPr>
          </a:p>
        </p:txBody>
      </p:sp>
      <p:sp>
        <p:nvSpPr>
          <p:cNvPr id="14" name="Content Placeholder 2"/>
          <p:cNvSpPr txBox="1">
            <a:spLocks/>
          </p:cNvSpPr>
          <p:nvPr/>
        </p:nvSpPr>
        <p:spPr>
          <a:xfrm>
            <a:off x="452827" y="4528008"/>
            <a:ext cx="1980000" cy="1125037"/>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Logging</a:t>
            </a:r>
          </a:p>
          <a:p>
            <a:pPr marL="0" indent="0">
              <a:buNone/>
            </a:pPr>
            <a:r>
              <a:rPr lang="en-GB" sz="1200" dirty="0">
                <a:solidFill>
                  <a:schemeClr val="bg1"/>
                </a:solidFill>
              </a:rPr>
              <a:t>The standard streams (</a:t>
            </a:r>
            <a:r>
              <a:rPr lang="en-GB" sz="1200" dirty="0" err="1">
                <a:solidFill>
                  <a:schemeClr val="bg1"/>
                </a:solidFill>
              </a:rPr>
              <a:t>stdout</a:t>
            </a:r>
            <a:r>
              <a:rPr lang="en-GB" sz="1200" dirty="0">
                <a:solidFill>
                  <a:schemeClr val="bg1"/>
                </a:solidFill>
              </a:rPr>
              <a:t>/</a:t>
            </a:r>
            <a:r>
              <a:rPr lang="en-GB" sz="1200" dirty="0" err="1">
                <a:solidFill>
                  <a:schemeClr val="bg1"/>
                </a:solidFill>
              </a:rPr>
              <a:t>stderr</a:t>
            </a:r>
            <a:r>
              <a:rPr lang="en-GB" sz="1200" dirty="0">
                <a:solidFill>
                  <a:schemeClr val="bg1"/>
                </a:solidFill>
              </a:rPr>
              <a:t>/</a:t>
            </a:r>
            <a:r>
              <a:rPr lang="en-GB" sz="1200" dirty="0" err="1">
                <a:solidFill>
                  <a:schemeClr val="bg1"/>
                </a:solidFill>
              </a:rPr>
              <a:t>stdin</a:t>
            </a:r>
            <a:r>
              <a:rPr lang="en-GB" sz="1200" dirty="0">
                <a:solidFill>
                  <a:schemeClr val="bg1"/>
                </a:solidFill>
              </a:rPr>
              <a:t>) </a:t>
            </a:r>
            <a:br>
              <a:rPr lang="en-GB" sz="1200" dirty="0">
                <a:solidFill>
                  <a:schemeClr val="bg1"/>
                </a:solidFill>
              </a:rPr>
            </a:br>
            <a:r>
              <a:rPr lang="en-GB" sz="1200" dirty="0">
                <a:solidFill>
                  <a:schemeClr val="bg1"/>
                </a:solidFill>
              </a:rPr>
              <a:t>is logged </a:t>
            </a:r>
          </a:p>
        </p:txBody>
      </p:sp>
      <p:sp>
        <p:nvSpPr>
          <p:cNvPr id="15" name="Content Placeholder 2"/>
          <p:cNvSpPr txBox="1">
            <a:spLocks/>
          </p:cNvSpPr>
          <p:nvPr/>
        </p:nvSpPr>
        <p:spPr>
          <a:xfrm>
            <a:off x="2540001" y="4528008"/>
            <a:ext cx="1980000" cy="1125037"/>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Change management</a:t>
            </a:r>
          </a:p>
          <a:p>
            <a:pPr marL="0" indent="0">
              <a:buNone/>
            </a:pPr>
            <a:r>
              <a:rPr lang="en-GB" sz="1200" dirty="0">
                <a:solidFill>
                  <a:schemeClr val="bg1"/>
                </a:solidFill>
              </a:rPr>
              <a:t>Changes to a container's file system can be committed into a new image </a:t>
            </a:r>
          </a:p>
        </p:txBody>
      </p:sp>
      <p:sp>
        <p:nvSpPr>
          <p:cNvPr id="17" name="Content Placeholder 2"/>
          <p:cNvSpPr txBox="1">
            <a:spLocks/>
          </p:cNvSpPr>
          <p:nvPr/>
        </p:nvSpPr>
        <p:spPr>
          <a:xfrm>
            <a:off x="4622802" y="4528008"/>
            <a:ext cx="1980000" cy="1125037"/>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b="1" dirty="0">
                <a:solidFill>
                  <a:schemeClr val="bg1"/>
                </a:solidFill>
              </a:rPr>
              <a:t>Interactive shell</a:t>
            </a:r>
          </a:p>
          <a:p>
            <a:pPr marL="0" indent="0">
              <a:buNone/>
            </a:pPr>
            <a:r>
              <a:rPr lang="en-GB" sz="1200" dirty="0">
                <a:solidFill>
                  <a:schemeClr val="bg1"/>
                </a:solidFill>
              </a:rPr>
              <a:t>Docker can allocate a pseudo-</a:t>
            </a:r>
            <a:r>
              <a:rPr lang="en-GB" sz="1200" dirty="0" err="1">
                <a:solidFill>
                  <a:schemeClr val="bg1"/>
                </a:solidFill>
              </a:rPr>
              <a:t>tty</a:t>
            </a:r>
            <a:r>
              <a:rPr lang="en-GB" sz="1200" dirty="0">
                <a:solidFill>
                  <a:schemeClr val="bg1"/>
                </a:solidFill>
              </a:rPr>
              <a:t> and attach </a:t>
            </a:r>
            <a:br>
              <a:rPr lang="en-GB" sz="1200" dirty="0">
                <a:solidFill>
                  <a:schemeClr val="bg1"/>
                </a:solidFill>
              </a:rPr>
            </a:br>
            <a:r>
              <a:rPr lang="en-GB" sz="1200" dirty="0">
                <a:solidFill>
                  <a:schemeClr val="bg1"/>
                </a:solidFill>
              </a:rPr>
              <a:t>to the standard input </a:t>
            </a:r>
            <a:br>
              <a:rPr lang="en-GB" sz="1200" dirty="0">
                <a:solidFill>
                  <a:schemeClr val="bg1"/>
                </a:solidFill>
              </a:rPr>
            </a:br>
            <a:r>
              <a:rPr lang="en-GB" sz="1200" dirty="0">
                <a:solidFill>
                  <a:schemeClr val="bg1"/>
                </a:solidFill>
              </a:rPr>
              <a:t>of any container</a:t>
            </a:r>
          </a:p>
        </p:txBody>
      </p:sp>
      <p:grpSp>
        <p:nvGrpSpPr>
          <p:cNvPr id="5151" name="Group 5150"/>
          <p:cNvGrpSpPr/>
          <p:nvPr/>
        </p:nvGrpSpPr>
        <p:grpSpPr>
          <a:xfrm>
            <a:off x="4646796" y="1663208"/>
            <a:ext cx="660524" cy="660522"/>
            <a:chOff x="4646796" y="1663208"/>
            <a:chExt cx="660524" cy="660522"/>
          </a:xfrm>
        </p:grpSpPr>
        <p:sp>
          <p:nvSpPr>
            <p:cNvPr id="21" name="Oval 20"/>
            <p:cNvSpPr/>
            <p:nvPr/>
          </p:nvSpPr>
          <p:spPr>
            <a:xfrm>
              <a:off x="4646796" y="1663208"/>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8" name="Group 47"/>
            <p:cNvGrpSpPr/>
            <p:nvPr/>
          </p:nvGrpSpPr>
          <p:grpSpPr>
            <a:xfrm>
              <a:off x="4759899" y="1788220"/>
              <a:ext cx="413546" cy="367597"/>
              <a:chOff x="5807075" y="4151313"/>
              <a:chExt cx="542925" cy="482601"/>
            </a:xfrm>
            <a:solidFill>
              <a:schemeClr val="accent1"/>
            </a:solidFill>
          </p:grpSpPr>
          <p:sp>
            <p:nvSpPr>
              <p:cNvPr id="49" name="Freeform 14"/>
              <p:cNvSpPr>
                <a:spLocks/>
              </p:cNvSpPr>
              <p:nvPr/>
            </p:nvSpPr>
            <p:spPr bwMode="auto">
              <a:xfrm>
                <a:off x="5835650" y="4151313"/>
                <a:ext cx="514350" cy="239713"/>
              </a:xfrm>
              <a:custGeom>
                <a:avLst/>
                <a:gdLst>
                  <a:gd name="T0" fmla="*/ 248 w 324"/>
                  <a:gd name="T1" fmla="*/ 151 h 151"/>
                  <a:gd name="T2" fmla="*/ 324 w 324"/>
                  <a:gd name="T3" fmla="*/ 75 h 151"/>
                  <a:gd name="T4" fmla="*/ 248 w 324"/>
                  <a:gd name="T5" fmla="*/ 0 h 151"/>
                  <a:gd name="T6" fmla="*/ 199 w 324"/>
                  <a:gd name="T7" fmla="*/ 0 h 151"/>
                  <a:gd name="T8" fmla="*/ 256 w 324"/>
                  <a:gd name="T9" fmla="*/ 58 h 151"/>
                  <a:gd name="T10" fmla="*/ 0 w 324"/>
                  <a:gd name="T11" fmla="*/ 58 h 151"/>
                  <a:gd name="T12" fmla="*/ 0 w 324"/>
                  <a:gd name="T13" fmla="*/ 93 h 151"/>
                  <a:gd name="T14" fmla="*/ 256 w 324"/>
                  <a:gd name="T15" fmla="*/ 93 h 151"/>
                  <a:gd name="T16" fmla="*/ 199 w 324"/>
                  <a:gd name="T17" fmla="*/ 151 h 151"/>
                  <a:gd name="T18" fmla="*/ 248 w 324"/>
                  <a:gd name="T19"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151">
                    <a:moveTo>
                      <a:pt x="248" y="151"/>
                    </a:moveTo>
                    <a:lnTo>
                      <a:pt x="324" y="75"/>
                    </a:lnTo>
                    <a:lnTo>
                      <a:pt x="248" y="0"/>
                    </a:lnTo>
                    <a:lnTo>
                      <a:pt x="199" y="0"/>
                    </a:lnTo>
                    <a:lnTo>
                      <a:pt x="256" y="58"/>
                    </a:lnTo>
                    <a:lnTo>
                      <a:pt x="0" y="58"/>
                    </a:lnTo>
                    <a:lnTo>
                      <a:pt x="0" y="93"/>
                    </a:lnTo>
                    <a:lnTo>
                      <a:pt x="256" y="93"/>
                    </a:lnTo>
                    <a:lnTo>
                      <a:pt x="199" y="151"/>
                    </a:lnTo>
                    <a:lnTo>
                      <a:pt x="248"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p:cNvSpPr>
                <a:spLocks/>
              </p:cNvSpPr>
              <p:nvPr/>
            </p:nvSpPr>
            <p:spPr bwMode="auto">
              <a:xfrm>
                <a:off x="5807075" y="4397376"/>
                <a:ext cx="511175" cy="236538"/>
              </a:xfrm>
              <a:custGeom>
                <a:avLst/>
                <a:gdLst>
                  <a:gd name="T0" fmla="*/ 74 w 322"/>
                  <a:gd name="T1" fmla="*/ 0 h 149"/>
                  <a:gd name="T2" fmla="*/ 0 w 322"/>
                  <a:gd name="T3" fmla="*/ 74 h 149"/>
                  <a:gd name="T4" fmla="*/ 74 w 322"/>
                  <a:gd name="T5" fmla="*/ 149 h 149"/>
                  <a:gd name="T6" fmla="*/ 123 w 322"/>
                  <a:gd name="T7" fmla="*/ 149 h 149"/>
                  <a:gd name="T8" fmla="*/ 68 w 322"/>
                  <a:gd name="T9" fmla="*/ 91 h 149"/>
                  <a:gd name="T10" fmla="*/ 322 w 322"/>
                  <a:gd name="T11" fmla="*/ 91 h 149"/>
                  <a:gd name="T12" fmla="*/ 322 w 322"/>
                  <a:gd name="T13" fmla="*/ 56 h 149"/>
                  <a:gd name="T14" fmla="*/ 68 w 322"/>
                  <a:gd name="T15" fmla="*/ 56 h 149"/>
                  <a:gd name="T16" fmla="*/ 123 w 322"/>
                  <a:gd name="T17" fmla="*/ 0 h 149"/>
                  <a:gd name="T18" fmla="*/ 74 w 322"/>
                  <a:gd name="T1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149">
                    <a:moveTo>
                      <a:pt x="74" y="0"/>
                    </a:moveTo>
                    <a:lnTo>
                      <a:pt x="0" y="74"/>
                    </a:lnTo>
                    <a:lnTo>
                      <a:pt x="74" y="149"/>
                    </a:lnTo>
                    <a:lnTo>
                      <a:pt x="123" y="149"/>
                    </a:lnTo>
                    <a:lnTo>
                      <a:pt x="68" y="91"/>
                    </a:lnTo>
                    <a:lnTo>
                      <a:pt x="322" y="91"/>
                    </a:lnTo>
                    <a:lnTo>
                      <a:pt x="322" y="56"/>
                    </a:lnTo>
                    <a:lnTo>
                      <a:pt x="68" y="56"/>
                    </a:lnTo>
                    <a:lnTo>
                      <a:pt x="123" y="0"/>
                    </a:ln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155" name="Group 5154"/>
          <p:cNvGrpSpPr/>
          <p:nvPr/>
        </p:nvGrpSpPr>
        <p:grpSpPr>
          <a:xfrm>
            <a:off x="2536320" y="3826420"/>
            <a:ext cx="660524" cy="660522"/>
            <a:chOff x="2536320" y="3745500"/>
            <a:chExt cx="660524" cy="660522"/>
          </a:xfrm>
        </p:grpSpPr>
        <p:grpSp>
          <p:nvGrpSpPr>
            <p:cNvPr id="37" name="Group 36"/>
            <p:cNvGrpSpPr/>
            <p:nvPr/>
          </p:nvGrpSpPr>
          <p:grpSpPr>
            <a:xfrm>
              <a:off x="2663549" y="3930189"/>
              <a:ext cx="422902" cy="298398"/>
              <a:chOff x="-2606675" y="1890713"/>
              <a:chExt cx="2609850" cy="1841500"/>
            </a:xfrm>
            <a:solidFill>
              <a:schemeClr val="accent1"/>
            </a:solidFill>
          </p:grpSpPr>
          <p:sp>
            <p:nvSpPr>
              <p:cNvPr id="38" name="Freeform 6"/>
              <p:cNvSpPr>
                <a:spLocks/>
              </p:cNvSpPr>
              <p:nvPr/>
            </p:nvSpPr>
            <p:spPr bwMode="auto">
              <a:xfrm>
                <a:off x="-2606675" y="1890713"/>
                <a:ext cx="1898650" cy="1841500"/>
              </a:xfrm>
              <a:custGeom>
                <a:avLst/>
                <a:gdLst>
                  <a:gd name="T0" fmla="*/ 506 w 506"/>
                  <a:gd name="T1" fmla="*/ 355 h 491"/>
                  <a:gd name="T2" fmla="*/ 451 w 506"/>
                  <a:gd name="T3" fmla="*/ 213 h 491"/>
                  <a:gd name="T4" fmla="*/ 356 w 506"/>
                  <a:gd name="T5" fmla="*/ 331 h 491"/>
                  <a:gd name="T6" fmla="*/ 389 w 506"/>
                  <a:gd name="T7" fmla="*/ 337 h 491"/>
                  <a:gd name="T8" fmla="*/ 246 w 506"/>
                  <a:gd name="T9" fmla="*/ 415 h 491"/>
                  <a:gd name="T10" fmla="*/ 76 w 506"/>
                  <a:gd name="T11" fmla="*/ 245 h 491"/>
                  <a:gd name="T12" fmla="*/ 246 w 506"/>
                  <a:gd name="T13" fmla="*/ 76 h 491"/>
                  <a:gd name="T14" fmla="*/ 246 w 506"/>
                  <a:gd name="T15" fmla="*/ 0 h 491"/>
                  <a:gd name="T16" fmla="*/ 0 w 506"/>
                  <a:gd name="T17" fmla="*/ 245 h 491"/>
                  <a:gd name="T18" fmla="*/ 246 w 506"/>
                  <a:gd name="T19" fmla="*/ 491 h 491"/>
                  <a:gd name="T20" fmla="*/ 468 w 506"/>
                  <a:gd name="T21" fmla="*/ 349 h 491"/>
                  <a:gd name="T22" fmla="*/ 506 w 506"/>
                  <a:gd name="T23" fmla="*/ 35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6" h="491">
                    <a:moveTo>
                      <a:pt x="506" y="355"/>
                    </a:moveTo>
                    <a:cubicBezTo>
                      <a:pt x="451" y="213"/>
                      <a:pt x="451" y="213"/>
                      <a:pt x="451" y="213"/>
                    </a:cubicBezTo>
                    <a:cubicBezTo>
                      <a:pt x="356" y="331"/>
                      <a:pt x="356" y="331"/>
                      <a:pt x="356" y="331"/>
                    </a:cubicBezTo>
                    <a:cubicBezTo>
                      <a:pt x="389" y="337"/>
                      <a:pt x="389" y="337"/>
                      <a:pt x="389" y="337"/>
                    </a:cubicBezTo>
                    <a:cubicBezTo>
                      <a:pt x="358" y="385"/>
                      <a:pt x="305" y="415"/>
                      <a:pt x="246" y="415"/>
                    </a:cubicBezTo>
                    <a:cubicBezTo>
                      <a:pt x="152" y="415"/>
                      <a:pt x="76" y="339"/>
                      <a:pt x="76" y="245"/>
                    </a:cubicBezTo>
                    <a:cubicBezTo>
                      <a:pt x="76" y="152"/>
                      <a:pt x="152" y="76"/>
                      <a:pt x="246" y="76"/>
                    </a:cubicBezTo>
                    <a:cubicBezTo>
                      <a:pt x="246" y="0"/>
                      <a:pt x="246" y="0"/>
                      <a:pt x="246" y="0"/>
                    </a:cubicBezTo>
                    <a:cubicBezTo>
                      <a:pt x="110" y="0"/>
                      <a:pt x="0" y="110"/>
                      <a:pt x="0" y="245"/>
                    </a:cubicBezTo>
                    <a:cubicBezTo>
                      <a:pt x="0" y="381"/>
                      <a:pt x="110" y="491"/>
                      <a:pt x="246" y="491"/>
                    </a:cubicBezTo>
                    <a:cubicBezTo>
                      <a:pt x="342" y="491"/>
                      <a:pt x="428" y="436"/>
                      <a:pt x="468" y="349"/>
                    </a:cubicBezTo>
                    <a:lnTo>
                      <a:pt x="506" y="3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p:nvSpPr>
            <p:spPr bwMode="auto">
              <a:xfrm>
                <a:off x="-1889125" y="1890713"/>
                <a:ext cx="1892300" cy="1841500"/>
              </a:xfrm>
              <a:custGeom>
                <a:avLst/>
                <a:gdLst>
                  <a:gd name="T0" fmla="*/ 260 w 505"/>
                  <a:gd name="T1" fmla="*/ 0 h 491"/>
                  <a:gd name="T2" fmla="*/ 37 w 505"/>
                  <a:gd name="T3" fmla="*/ 142 h 491"/>
                  <a:gd name="T4" fmla="*/ 0 w 505"/>
                  <a:gd name="T5" fmla="*/ 136 h 491"/>
                  <a:gd name="T6" fmla="*/ 55 w 505"/>
                  <a:gd name="T7" fmla="*/ 278 h 491"/>
                  <a:gd name="T8" fmla="*/ 150 w 505"/>
                  <a:gd name="T9" fmla="*/ 160 h 491"/>
                  <a:gd name="T10" fmla="*/ 117 w 505"/>
                  <a:gd name="T11" fmla="*/ 154 h 491"/>
                  <a:gd name="T12" fmla="*/ 260 w 505"/>
                  <a:gd name="T13" fmla="*/ 76 h 491"/>
                  <a:gd name="T14" fmla="*/ 429 w 505"/>
                  <a:gd name="T15" fmla="*/ 245 h 491"/>
                  <a:gd name="T16" fmla="*/ 260 w 505"/>
                  <a:gd name="T17" fmla="*/ 415 h 491"/>
                  <a:gd name="T18" fmla="*/ 260 w 505"/>
                  <a:gd name="T19" fmla="*/ 491 h 491"/>
                  <a:gd name="T20" fmla="*/ 505 w 505"/>
                  <a:gd name="T21" fmla="*/ 245 h 491"/>
                  <a:gd name="T22" fmla="*/ 260 w 505"/>
                  <a:gd name="T2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491">
                    <a:moveTo>
                      <a:pt x="260" y="0"/>
                    </a:moveTo>
                    <a:cubicBezTo>
                      <a:pt x="163" y="0"/>
                      <a:pt x="77" y="55"/>
                      <a:pt x="37" y="142"/>
                    </a:cubicBezTo>
                    <a:cubicBezTo>
                      <a:pt x="0" y="136"/>
                      <a:pt x="0" y="136"/>
                      <a:pt x="0" y="136"/>
                    </a:cubicBezTo>
                    <a:cubicBezTo>
                      <a:pt x="55" y="278"/>
                      <a:pt x="55" y="278"/>
                      <a:pt x="55" y="278"/>
                    </a:cubicBezTo>
                    <a:cubicBezTo>
                      <a:pt x="150" y="160"/>
                      <a:pt x="150" y="160"/>
                      <a:pt x="150" y="160"/>
                    </a:cubicBezTo>
                    <a:cubicBezTo>
                      <a:pt x="117" y="154"/>
                      <a:pt x="117" y="154"/>
                      <a:pt x="117" y="154"/>
                    </a:cubicBezTo>
                    <a:cubicBezTo>
                      <a:pt x="147" y="106"/>
                      <a:pt x="201" y="76"/>
                      <a:pt x="260" y="76"/>
                    </a:cubicBezTo>
                    <a:cubicBezTo>
                      <a:pt x="353" y="76"/>
                      <a:pt x="429" y="152"/>
                      <a:pt x="429" y="245"/>
                    </a:cubicBezTo>
                    <a:cubicBezTo>
                      <a:pt x="429" y="339"/>
                      <a:pt x="353" y="415"/>
                      <a:pt x="260" y="415"/>
                    </a:cubicBezTo>
                    <a:cubicBezTo>
                      <a:pt x="260" y="491"/>
                      <a:pt x="260" y="491"/>
                      <a:pt x="260" y="491"/>
                    </a:cubicBezTo>
                    <a:cubicBezTo>
                      <a:pt x="395" y="491"/>
                      <a:pt x="505" y="381"/>
                      <a:pt x="505" y="245"/>
                    </a:cubicBezTo>
                    <a:cubicBezTo>
                      <a:pt x="505" y="110"/>
                      <a:pt x="395" y="0"/>
                      <a:pt x="2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Oval 55"/>
            <p:cNvSpPr/>
            <p:nvPr/>
          </p:nvSpPr>
          <p:spPr>
            <a:xfrm>
              <a:off x="2536320" y="3745500"/>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Oval 18"/>
          <p:cNvSpPr/>
          <p:nvPr/>
        </p:nvSpPr>
        <p:spPr>
          <a:xfrm>
            <a:off x="457200" y="1663208"/>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150" name="Group 5149"/>
          <p:cNvGrpSpPr/>
          <p:nvPr/>
        </p:nvGrpSpPr>
        <p:grpSpPr>
          <a:xfrm>
            <a:off x="2536320" y="1663208"/>
            <a:ext cx="660524" cy="660522"/>
            <a:chOff x="2536320" y="1663208"/>
            <a:chExt cx="660524" cy="660522"/>
          </a:xfrm>
        </p:grpSpPr>
        <p:sp>
          <p:nvSpPr>
            <p:cNvPr id="20" name="Oval 19"/>
            <p:cNvSpPr/>
            <p:nvPr/>
          </p:nvSpPr>
          <p:spPr>
            <a:xfrm>
              <a:off x="2536320" y="1663208"/>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138" name="Group 5137"/>
            <p:cNvGrpSpPr/>
            <p:nvPr/>
          </p:nvGrpSpPr>
          <p:grpSpPr>
            <a:xfrm>
              <a:off x="2665763" y="1788663"/>
              <a:ext cx="420688" cy="420687"/>
              <a:chOff x="-2359026" y="2197100"/>
              <a:chExt cx="420688" cy="420687"/>
            </a:xfrm>
            <a:solidFill>
              <a:schemeClr val="accent1"/>
            </a:solidFill>
          </p:grpSpPr>
          <p:sp>
            <p:nvSpPr>
              <p:cNvPr id="63" name="Freeform 11"/>
              <p:cNvSpPr>
                <a:spLocks noEditPoints="1"/>
              </p:cNvSpPr>
              <p:nvPr/>
            </p:nvSpPr>
            <p:spPr bwMode="auto">
              <a:xfrm>
                <a:off x="-2279651" y="2276475"/>
                <a:ext cx="263525" cy="263525"/>
              </a:xfrm>
              <a:custGeom>
                <a:avLst/>
                <a:gdLst>
                  <a:gd name="T0" fmla="*/ 69 w 187"/>
                  <a:gd name="T1" fmla="*/ 67 h 187"/>
                  <a:gd name="T2" fmla="*/ 117 w 187"/>
                  <a:gd name="T3" fmla="*/ 67 h 187"/>
                  <a:gd name="T4" fmla="*/ 119 w 187"/>
                  <a:gd name="T5" fmla="*/ 70 h 187"/>
                  <a:gd name="T6" fmla="*/ 119 w 187"/>
                  <a:gd name="T7" fmla="*/ 117 h 187"/>
                  <a:gd name="T8" fmla="*/ 117 w 187"/>
                  <a:gd name="T9" fmla="*/ 119 h 187"/>
                  <a:gd name="T10" fmla="*/ 69 w 187"/>
                  <a:gd name="T11" fmla="*/ 119 h 187"/>
                  <a:gd name="T12" fmla="*/ 67 w 187"/>
                  <a:gd name="T13" fmla="*/ 117 h 187"/>
                  <a:gd name="T14" fmla="*/ 67 w 187"/>
                  <a:gd name="T15" fmla="*/ 70 h 187"/>
                  <a:gd name="T16" fmla="*/ 69 w 187"/>
                  <a:gd name="T17" fmla="*/ 67 h 187"/>
                  <a:gd name="T18" fmla="*/ 69 w 187"/>
                  <a:gd name="T19" fmla="*/ 67 h 187"/>
                  <a:gd name="T20" fmla="*/ 40 w 187"/>
                  <a:gd name="T21" fmla="*/ 36 h 187"/>
                  <a:gd name="T22" fmla="*/ 146 w 187"/>
                  <a:gd name="T23" fmla="*/ 36 h 187"/>
                  <a:gd name="T24" fmla="*/ 151 w 187"/>
                  <a:gd name="T25" fmla="*/ 40 h 187"/>
                  <a:gd name="T26" fmla="*/ 151 w 187"/>
                  <a:gd name="T27" fmla="*/ 146 h 187"/>
                  <a:gd name="T28" fmla="*/ 146 w 187"/>
                  <a:gd name="T29" fmla="*/ 151 h 187"/>
                  <a:gd name="T30" fmla="*/ 40 w 187"/>
                  <a:gd name="T31" fmla="*/ 151 h 187"/>
                  <a:gd name="T32" fmla="*/ 35 w 187"/>
                  <a:gd name="T33" fmla="*/ 146 h 187"/>
                  <a:gd name="T34" fmla="*/ 35 w 187"/>
                  <a:gd name="T35" fmla="*/ 40 h 187"/>
                  <a:gd name="T36" fmla="*/ 40 w 187"/>
                  <a:gd name="T37" fmla="*/ 36 h 187"/>
                  <a:gd name="T38" fmla="*/ 40 w 187"/>
                  <a:gd name="T39" fmla="*/ 36 h 187"/>
                  <a:gd name="T40" fmla="*/ 16 w 187"/>
                  <a:gd name="T41" fmla="*/ 187 h 187"/>
                  <a:gd name="T42" fmla="*/ 0 w 187"/>
                  <a:gd name="T43" fmla="*/ 171 h 187"/>
                  <a:gd name="T44" fmla="*/ 0 w 187"/>
                  <a:gd name="T45" fmla="*/ 16 h 187"/>
                  <a:gd name="T46" fmla="*/ 16 w 187"/>
                  <a:gd name="T47" fmla="*/ 0 h 187"/>
                  <a:gd name="T48" fmla="*/ 170 w 187"/>
                  <a:gd name="T49" fmla="*/ 0 h 187"/>
                  <a:gd name="T50" fmla="*/ 187 w 187"/>
                  <a:gd name="T51" fmla="*/ 16 h 187"/>
                  <a:gd name="T52" fmla="*/ 187 w 187"/>
                  <a:gd name="T53" fmla="*/ 171 h 187"/>
                  <a:gd name="T54" fmla="*/ 170 w 187"/>
                  <a:gd name="T55" fmla="*/ 187 h 187"/>
                  <a:gd name="T56" fmla="*/ 16 w 187"/>
                  <a:gd name="T5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9" y="67"/>
                    </a:moveTo>
                    <a:cubicBezTo>
                      <a:pt x="117" y="67"/>
                      <a:pt x="117" y="67"/>
                      <a:pt x="117" y="67"/>
                    </a:cubicBezTo>
                    <a:cubicBezTo>
                      <a:pt x="118" y="67"/>
                      <a:pt x="119" y="68"/>
                      <a:pt x="119" y="70"/>
                    </a:cubicBezTo>
                    <a:cubicBezTo>
                      <a:pt x="119" y="117"/>
                      <a:pt x="119" y="117"/>
                      <a:pt x="119" y="117"/>
                    </a:cubicBezTo>
                    <a:cubicBezTo>
                      <a:pt x="119" y="118"/>
                      <a:pt x="118" y="119"/>
                      <a:pt x="117" y="119"/>
                    </a:cubicBezTo>
                    <a:cubicBezTo>
                      <a:pt x="69" y="119"/>
                      <a:pt x="69" y="119"/>
                      <a:pt x="69" y="119"/>
                    </a:cubicBezTo>
                    <a:cubicBezTo>
                      <a:pt x="68" y="119"/>
                      <a:pt x="67" y="118"/>
                      <a:pt x="67" y="117"/>
                    </a:cubicBezTo>
                    <a:cubicBezTo>
                      <a:pt x="67" y="70"/>
                      <a:pt x="67" y="70"/>
                      <a:pt x="67" y="70"/>
                    </a:cubicBezTo>
                    <a:cubicBezTo>
                      <a:pt x="67" y="68"/>
                      <a:pt x="68" y="67"/>
                      <a:pt x="69" y="67"/>
                    </a:cubicBezTo>
                    <a:cubicBezTo>
                      <a:pt x="69" y="67"/>
                      <a:pt x="69" y="67"/>
                      <a:pt x="69" y="67"/>
                    </a:cubicBezTo>
                    <a:close/>
                    <a:moveTo>
                      <a:pt x="40" y="36"/>
                    </a:moveTo>
                    <a:cubicBezTo>
                      <a:pt x="146" y="36"/>
                      <a:pt x="146" y="36"/>
                      <a:pt x="146" y="36"/>
                    </a:cubicBezTo>
                    <a:cubicBezTo>
                      <a:pt x="149" y="36"/>
                      <a:pt x="151" y="38"/>
                      <a:pt x="151" y="40"/>
                    </a:cubicBezTo>
                    <a:cubicBezTo>
                      <a:pt x="151" y="146"/>
                      <a:pt x="151" y="146"/>
                      <a:pt x="151" y="146"/>
                    </a:cubicBezTo>
                    <a:cubicBezTo>
                      <a:pt x="151" y="149"/>
                      <a:pt x="149" y="151"/>
                      <a:pt x="146" y="151"/>
                    </a:cubicBezTo>
                    <a:cubicBezTo>
                      <a:pt x="40" y="151"/>
                      <a:pt x="40" y="151"/>
                      <a:pt x="40" y="151"/>
                    </a:cubicBezTo>
                    <a:cubicBezTo>
                      <a:pt x="38" y="151"/>
                      <a:pt x="35" y="149"/>
                      <a:pt x="35" y="146"/>
                    </a:cubicBezTo>
                    <a:cubicBezTo>
                      <a:pt x="35" y="40"/>
                      <a:pt x="35" y="40"/>
                      <a:pt x="35" y="40"/>
                    </a:cubicBezTo>
                    <a:cubicBezTo>
                      <a:pt x="35" y="38"/>
                      <a:pt x="38" y="36"/>
                      <a:pt x="40" y="36"/>
                    </a:cubicBezTo>
                    <a:cubicBezTo>
                      <a:pt x="40" y="36"/>
                      <a:pt x="40" y="36"/>
                      <a:pt x="40" y="36"/>
                    </a:cubicBezTo>
                    <a:close/>
                    <a:moveTo>
                      <a:pt x="16" y="187"/>
                    </a:moveTo>
                    <a:cubicBezTo>
                      <a:pt x="7" y="187"/>
                      <a:pt x="0" y="180"/>
                      <a:pt x="0" y="171"/>
                    </a:cubicBezTo>
                    <a:cubicBezTo>
                      <a:pt x="0" y="16"/>
                      <a:pt x="0" y="16"/>
                      <a:pt x="0" y="16"/>
                    </a:cubicBezTo>
                    <a:cubicBezTo>
                      <a:pt x="0" y="7"/>
                      <a:pt x="7" y="0"/>
                      <a:pt x="16" y="0"/>
                    </a:cubicBezTo>
                    <a:cubicBezTo>
                      <a:pt x="170" y="0"/>
                      <a:pt x="170" y="0"/>
                      <a:pt x="170" y="0"/>
                    </a:cubicBezTo>
                    <a:cubicBezTo>
                      <a:pt x="179" y="0"/>
                      <a:pt x="187" y="7"/>
                      <a:pt x="187" y="16"/>
                    </a:cubicBezTo>
                    <a:cubicBezTo>
                      <a:pt x="187" y="171"/>
                      <a:pt x="187" y="171"/>
                      <a:pt x="187" y="171"/>
                    </a:cubicBezTo>
                    <a:cubicBezTo>
                      <a:pt x="187" y="180"/>
                      <a:pt x="179" y="187"/>
                      <a:pt x="170" y="187"/>
                    </a:cubicBezTo>
                    <a:cubicBezTo>
                      <a:pt x="16" y="187"/>
                      <a:pt x="16" y="187"/>
                      <a:pt x="16"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Freeform 12"/>
              <p:cNvSpPr>
                <a:spLocks/>
              </p:cNvSpPr>
              <p:nvPr/>
            </p:nvSpPr>
            <p:spPr bwMode="auto">
              <a:xfrm>
                <a:off x="-2247901" y="2552700"/>
                <a:ext cx="34925" cy="65087"/>
              </a:xfrm>
              <a:custGeom>
                <a:avLst/>
                <a:gdLst>
                  <a:gd name="T0" fmla="*/ 22 w 22"/>
                  <a:gd name="T1" fmla="*/ 0 h 41"/>
                  <a:gd name="T2" fmla="*/ 22 w 22"/>
                  <a:gd name="T3" fmla="*/ 22 h 41"/>
                  <a:gd name="T4" fmla="*/ 16 w 22"/>
                  <a:gd name="T5" fmla="*/ 28 h 41"/>
                  <a:gd name="T6" fmla="*/ 16 w 22"/>
                  <a:gd name="T7" fmla="*/ 41 h 41"/>
                  <a:gd name="T8" fmla="*/ 5 w 22"/>
                  <a:gd name="T9" fmla="*/ 41 h 41"/>
                  <a:gd name="T10" fmla="*/ 5 w 22"/>
                  <a:gd name="T11" fmla="*/ 28 h 41"/>
                  <a:gd name="T12" fmla="*/ 0 w 22"/>
                  <a:gd name="T13" fmla="*/ 22 h 41"/>
                  <a:gd name="T14" fmla="*/ 0 w 22"/>
                  <a:gd name="T15" fmla="*/ 0 h 41"/>
                  <a:gd name="T16" fmla="*/ 22 w 22"/>
                  <a:gd name="T17" fmla="*/ 0 h 41"/>
                  <a:gd name="T18" fmla="*/ 22 w 2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1">
                    <a:moveTo>
                      <a:pt x="22" y="0"/>
                    </a:moveTo>
                    <a:lnTo>
                      <a:pt x="22" y="22"/>
                    </a:lnTo>
                    <a:lnTo>
                      <a:pt x="16" y="28"/>
                    </a:lnTo>
                    <a:lnTo>
                      <a:pt x="16" y="41"/>
                    </a:lnTo>
                    <a:lnTo>
                      <a:pt x="5" y="41"/>
                    </a:lnTo>
                    <a:lnTo>
                      <a:pt x="5" y="28"/>
                    </a:lnTo>
                    <a:lnTo>
                      <a:pt x="0" y="22"/>
                    </a:lnTo>
                    <a:lnTo>
                      <a:pt x="0" y="0"/>
                    </a:lnTo>
                    <a:lnTo>
                      <a:pt x="22" y="0"/>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Freeform 13"/>
              <p:cNvSpPr>
                <a:spLocks/>
              </p:cNvSpPr>
              <p:nvPr/>
            </p:nvSpPr>
            <p:spPr bwMode="auto">
              <a:xfrm>
                <a:off x="-2192338" y="2552700"/>
                <a:ext cx="33338" cy="65087"/>
              </a:xfrm>
              <a:custGeom>
                <a:avLst/>
                <a:gdLst>
                  <a:gd name="T0" fmla="*/ 24 w 24"/>
                  <a:gd name="T1" fmla="*/ 0 h 46"/>
                  <a:gd name="T2" fmla="*/ 24 w 24"/>
                  <a:gd name="T3" fmla="*/ 24 h 46"/>
                  <a:gd name="T4" fmla="*/ 18 w 24"/>
                  <a:gd name="T5" fmla="*/ 31 h 46"/>
                  <a:gd name="T6" fmla="*/ 18 w 24"/>
                  <a:gd name="T7" fmla="*/ 46 h 46"/>
                  <a:gd name="T8" fmla="*/ 5 w 24"/>
                  <a:gd name="T9" fmla="*/ 46 h 46"/>
                  <a:gd name="T10" fmla="*/ 5 w 24"/>
                  <a:gd name="T11" fmla="*/ 31 h 46"/>
                  <a:gd name="T12" fmla="*/ 0 w 24"/>
                  <a:gd name="T13" fmla="*/ 24 h 46"/>
                  <a:gd name="T14" fmla="*/ 0 w 24"/>
                  <a:gd name="T15" fmla="*/ 0 h 46"/>
                  <a:gd name="T16" fmla="*/ 24 w 24"/>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6">
                    <a:moveTo>
                      <a:pt x="24" y="0"/>
                    </a:moveTo>
                    <a:cubicBezTo>
                      <a:pt x="24" y="7"/>
                      <a:pt x="24" y="20"/>
                      <a:pt x="24" y="24"/>
                    </a:cubicBezTo>
                    <a:cubicBezTo>
                      <a:pt x="22" y="26"/>
                      <a:pt x="20" y="29"/>
                      <a:pt x="18" y="31"/>
                    </a:cubicBezTo>
                    <a:cubicBezTo>
                      <a:pt x="18" y="37"/>
                      <a:pt x="18" y="40"/>
                      <a:pt x="18" y="46"/>
                    </a:cubicBezTo>
                    <a:cubicBezTo>
                      <a:pt x="14" y="46"/>
                      <a:pt x="10" y="46"/>
                      <a:pt x="5" y="46"/>
                    </a:cubicBezTo>
                    <a:cubicBezTo>
                      <a:pt x="5" y="40"/>
                      <a:pt x="5" y="37"/>
                      <a:pt x="5" y="31"/>
                    </a:cubicBezTo>
                    <a:cubicBezTo>
                      <a:pt x="3" y="29"/>
                      <a:pt x="2" y="26"/>
                      <a:pt x="0" y="24"/>
                    </a:cubicBezTo>
                    <a:cubicBezTo>
                      <a:pt x="0" y="20"/>
                      <a:pt x="0" y="7"/>
                      <a:pt x="0" y="0"/>
                    </a:cubicBezTo>
                    <a:cubicBezTo>
                      <a:pt x="24" y="0"/>
                      <a:pt x="24"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Freeform 14"/>
              <p:cNvSpPr>
                <a:spLocks/>
              </p:cNvSpPr>
              <p:nvPr/>
            </p:nvSpPr>
            <p:spPr bwMode="auto">
              <a:xfrm>
                <a:off x="-2136776" y="2552700"/>
                <a:ext cx="31750" cy="65087"/>
              </a:xfrm>
              <a:custGeom>
                <a:avLst/>
                <a:gdLst>
                  <a:gd name="T0" fmla="*/ 23 w 23"/>
                  <a:gd name="T1" fmla="*/ 0 h 46"/>
                  <a:gd name="T2" fmla="*/ 23 w 23"/>
                  <a:gd name="T3" fmla="*/ 24 h 46"/>
                  <a:gd name="T4" fmla="*/ 18 w 23"/>
                  <a:gd name="T5" fmla="*/ 31 h 46"/>
                  <a:gd name="T6" fmla="*/ 18 w 23"/>
                  <a:gd name="T7" fmla="*/ 46 h 46"/>
                  <a:gd name="T8" fmla="*/ 5 w 23"/>
                  <a:gd name="T9" fmla="*/ 46 h 46"/>
                  <a:gd name="T10" fmla="*/ 5 w 23"/>
                  <a:gd name="T11" fmla="*/ 31 h 46"/>
                  <a:gd name="T12" fmla="*/ 0 w 23"/>
                  <a:gd name="T13" fmla="*/ 24 h 46"/>
                  <a:gd name="T14" fmla="*/ 0 w 23"/>
                  <a:gd name="T15" fmla="*/ 0 h 46"/>
                  <a:gd name="T16" fmla="*/ 23 w 2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6">
                    <a:moveTo>
                      <a:pt x="23" y="0"/>
                    </a:moveTo>
                    <a:cubicBezTo>
                      <a:pt x="23" y="7"/>
                      <a:pt x="23" y="20"/>
                      <a:pt x="23" y="24"/>
                    </a:cubicBezTo>
                    <a:cubicBezTo>
                      <a:pt x="22" y="26"/>
                      <a:pt x="20" y="29"/>
                      <a:pt x="18" y="31"/>
                    </a:cubicBezTo>
                    <a:cubicBezTo>
                      <a:pt x="18" y="37"/>
                      <a:pt x="18" y="40"/>
                      <a:pt x="18" y="46"/>
                    </a:cubicBezTo>
                    <a:cubicBezTo>
                      <a:pt x="14" y="46"/>
                      <a:pt x="9" y="46"/>
                      <a:pt x="5" y="46"/>
                    </a:cubicBezTo>
                    <a:cubicBezTo>
                      <a:pt x="5" y="40"/>
                      <a:pt x="5" y="37"/>
                      <a:pt x="5" y="31"/>
                    </a:cubicBezTo>
                    <a:cubicBezTo>
                      <a:pt x="3" y="29"/>
                      <a:pt x="1" y="26"/>
                      <a:pt x="0" y="24"/>
                    </a:cubicBezTo>
                    <a:cubicBezTo>
                      <a:pt x="0" y="20"/>
                      <a:pt x="0" y="7"/>
                      <a:pt x="0"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Freeform 15"/>
              <p:cNvSpPr>
                <a:spLocks/>
              </p:cNvSpPr>
              <p:nvPr/>
            </p:nvSpPr>
            <p:spPr bwMode="auto">
              <a:xfrm>
                <a:off x="-2084388" y="2552700"/>
                <a:ext cx="34925" cy="65087"/>
              </a:xfrm>
              <a:custGeom>
                <a:avLst/>
                <a:gdLst>
                  <a:gd name="T0" fmla="*/ 22 w 22"/>
                  <a:gd name="T1" fmla="*/ 0 h 41"/>
                  <a:gd name="T2" fmla="*/ 22 w 22"/>
                  <a:gd name="T3" fmla="*/ 22 h 41"/>
                  <a:gd name="T4" fmla="*/ 17 w 22"/>
                  <a:gd name="T5" fmla="*/ 28 h 41"/>
                  <a:gd name="T6" fmla="*/ 17 w 22"/>
                  <a:gd name="T7" fmla="*/ 41 h 41"/>
                  <a:gd name="T8" fmla="*/ 6 w 22"/>
                  <a:gd name="T9" fmla="*/ 41 h 41"/>
                  <a:gd name="T10" fmla="*/ 6 w 22"/>
                  <a:gd name="T11" fmla="*/ 28 h 41"/>
                  <a:gd name="T12" fmla="*/ 0 w 22"/>
                  <a:gd name="T13" fmla="*/ 22 h 41"/>
                  <a:gd name="T14" fmla="*/ 0 w 22"/>
                  <a:gd name="T15" fmla="*/ 0 h 41"/>
                  <a:gd name="T16" fmla="*/ 22 w 22"/>
                  <a:gd name="T17" fmla="*/ 0 h 41"/>
                  <a:gd name="T18" fmla="*/ 22 w 2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1">
                    <a:moveTo>
                      <a:pt x="22" y="0"/>
                    </a:moveTo>
                    <a:lnTo>
                      <a:pt x="22" y="22"/>
                    </a:lnTo>
                    <a:lnTo>
                      <a:pt x="17" y="28"/>
                    </a:lnTo>
                    <a:lnTo>
                      <a:pt x="17" y="41"/>
                    </a:lnTo>
                    <a:lnTo>
                      <a:pt x="6" y="41"/>
                    </a:lnTo>
                    <a:lnTo>
                      <a:pt x="6" y="28"/>
                    </a:lnTo>
                    <a:lnTo>
                      <a:pt x="0" y="22"/>
                    </a:lnTo>
                    <a:lnTo>
                      <a:pt x="0" y="0"/>
                    </a:lnTo>
                    <a:lnTo>
                      <a:pt x="22" y="0"/>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Freeform 16"/>
              <p:cNvSpPr>
                <a:spLocks/>
              </p:cNvSpPr>
              <p:nvPr/>
            </p:nvSpPr>
            <p:spPr bwMode="auto">
              <a:xfrm>
                <a:off x="-2003426" y="2473325"/>
                <a:ext cx="65088" cy="33337"/>
              </a:xfrm>
              <a:custGeom>
                <a:avLst/>
                <a:gdLst>
                  <a:gd name="T0" fmla="*/ 0 w 41"/>
                  <a:gd name="T1" fmla="*/ 0 h 21"/>
                  <a:gd name="T2" fmla="*/ 21 w 41"/>
                  <a:gd name="T3" fmla="*/ 0 h 21"/>
                  <a:gd name="T4" fmla="*/ 27 w 41"/>
                  <a:gd name="T5" fmla="*/ 5 h 21"/>
                  <a:gd name="T6" fmla="*/ 41 w 41"/>
                  <a:gd name="T7" fmla="*/ 5 h 21"/>
                  <a:gd name="T8" fmla="*/ 41 w 41"/>
                  <a:gd name="T9" fmla="*/ 16 h 21"/>
                  <a:gd name="T10" fmla="*/ 27 w 41"/>
                  <a:gd name="T11" fmla="*/ 16 h 21"/>
                  <a:gd name="T12" fmla="*/ 21 w 41"/>
                  <a:gd name="T13" fmla="*/ 21 h 21"/>
                  <a:gd name="T14" fmla="*/ 0 w 41"/>
                  <a:gd name="T15" fmla="*/ 21 h 21"/>
                  <a:gd name="T16" fmla="*/ 0 w 41"/>
                  <a:gd name="T17" fmla="*/ 0 h 21"/>
                  <a:gd name="T18" fmla="*/ 0 w 4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1">
                    <a:moveTo>
                      <a:pt x="0" y="0"/>
                    </a:moveTo>
                    <a:lnTo>
                      <a:pt x="21" y="0"/>
                    </a:lnTo>
                    <a:lnTo>
                      <a:pt x="27" y="5"/>
                    </a:lnTo>
                    <a:lnTo>
                      <a:pt x="41" y="5"/>
                    </a:lnTo>
                    <a:lnTo>
                      <a:pt x="41" y="16"/>
                    </a:lnTo>
                    <a:lnTo>
                      <a:pt x="27" y="16"/>
                    </a:lnTo>
                    <a:lnTo>
                      <a:pt x="21" y="21"/>
                    </a:lnTo>
                    <a:lnTo>
                      <a:pt x="0" y="2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Freeform 17"/>
              <p:cNvSpPr>
                <a:spLocks/>
              </p:cNvSpPr>
              <p:nvPr/>
            </p:nvSpPr>
            <p:spPr bwMode="auto">
              <a:xfrm>
                <a:off x="-2003426" y="2419350"/>
                <a:ext cx="65088" cy="33337"/>
              </a:xfrm>
              <a:custGeom>
                <a:avLst/>
                <a:gdLst>
                  <a:gd name="T0" fmla="*/ 0 w 46"/>
                  <a:gd name="T1" fmla="*/ 0 h 24"/>
                  <a:gd name="T2" fmla="*/ 24 w 46"/>
                  <a:gd name="T3" fmla="*/ 0 h 24"/>
                  <a:gd name="T4" fmla="*/ 30 w 46"/>
                  <a:gd name="T5" fmla="*/ 5 h 24"/>
                  <a:gd name="T6" fmla="*/ 46 w 46"/>
                  <a:gd name="T7" fmla="*/ 5 h 24"/>
                  <a:gd name="T8" fmla="*/ 46 w 46"/>
                  <a:gd name="T9" fmla="*/ 18 h 24"/>
                  <a:gd name="T10" fmla="*/ 30 w 46"/>
                  <a:gd name="T11" fmla="*/ 18 h 24"/>
                  <a:gd name="T12" fmla="*/ 24 w 46"/>
                  <a:gd name="T13" fmla="*/ 23 h 24"/>
                  <a:gd name="T14" fmla="*/ 0 w 46"/>
                  <a:gd name="T15" fmla="*/ 24 h 24"/>
                  <a:gd name="T16" fmla="*/ 0 w 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0" y="0"/>
                    </a:moveTo>
                    <a:cubicBezTo>
                      <a:pt x="7" y="0"/>
                      <a:pt x="20" y="0"/>
                      <a:pt x="24" y="0"/>
                    </a:cubicBezTo>
                    <a:cubicBezTo>
                      <a:pt x="26" y="2"/>
                      <a:pt x="28" y="3"/>
                      <a:pt x="30" y="5"/>
                    </a:cubicBezTo>
                    <a:cubicBezTo>
                      <a:pt x="37" y="5"/>
                      <a:pt x="40" y="5"/>
                      <a:pt x="46" y="5"/>
                    </a:cubicBezTo>
                    <a:cubicBezTo>
                      <a:pt x="46" y="9"/>
                      <a:pt x="46" y="14"/>
                      <a:pt x="46" y="18"/>
                    </a:cubicBezTo>
                    <a:cubicBezTo>
                      <a:pt x="40" y="18"/>
                      <a:pt x="37" y="18"/>
                      <a:pt x="30" y="18"/>
                    </a:cubicBezTo>
                    <a:cubicBezTo>
                      <a:pt x="28" y="20"/>
                      <a:pt x="26" y="22"/>
                      <a:pt x="24" y="23"/>
                    </a:cubicBezTo>
                    <a:cubicBezTo>
                      <a:pt x="20" y="23"/>
                      <a:pt x="7" y="24"/>
                      <a:pt x="0" y="24"/>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Freeform 18"/>
              <p:cNvSpPr>
                <a:spLocks/>
              </p:cNvSpPr>
              <p:nvPr/>
            </p:nvSpPr>
            <p:spPr bwMode="auto">
              <a:xfrm>
                <a:off x="-2003426" y="2363788"/>
                <a:ext cx="65088" cy="33337"/>
              </a:xfrm>
              <a:custGeom>
                <a:avLst/>
                <a:gdLst>
                  <a:gd name="T0" fmla="*/ 0 w 46"/>
                  <a:gd name="T1" fmla="*/ 0 h 24"/>
                  <a:gd name="T2" fmla="*/ 24 w 46"/>
                  <a:gd name="T3" fmla="*/ 0 h 24"/>
                  <a:gd name="T4" fmla="*/ 30 w 46"/>
                  <a:gd name="T5" fmla="*/ 5 h 24"/>
                  <a:gd name="T6" fmla="*/ 46 w 46"/>
                  <a:gd name="T7" fmla="*/ 5 h 24"/>
                  <a:gd name="T8" fmla="*/ 46 w 46"/>
                  <a:gd name="T9" fmla="*/ 19 h 24"/>
                  <a:gd name="T10" fmla="*/ 30 w 46"/>
                  <a:gd name="T11" fmla="*/ 19 h 24"/>
                  <a:gd name="T12" fmla="*/ 24 w 46"/>
                  <a:gd name="T13" fmla="*/ 24 h 24"/>
                  <a:gd name="T14" fmla="*/ 0 w 46"/>
                  <a:gd name="T15" fmla="*/ 24 h 24"/>
                  <a:gd name="T16" fmla="*/ 0 w 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0" y="0"/>
                    </a:moveTo>
                    <a:cubicBezTo>
                      <a:pt x="7" y="0"/>
                      <a:pt x="20" y="0"/>
                      <a:pt x="24" y="0"/>
                    </a:cubicBezTo>
                    <a:cubicBezTo>
                      <a:pt x="26" y="2"/>
                      <a:pt x="28" y="4"/>
                      <a:pt x="30" y="5"/>
                    </a:cubicBezTo>
                    <a:cubicBezTo>
                      <a:pt x="37" y="5"/>
                      <a:pt x="40" y="5"/>
                      <a:pt x="46" y="5"/>
                    </a:cubicBezTo>
                    <a:cubicBezTo>
                      <a:pt x="46" y="10"/>
                      <a:pt x="46" y="14"/>
                      <a:pt x="46" y="19"/>
                    </a:cubicBezTo>
                    <a:cubicBezTo>
                      <a:pt x="40" y="19"/>
                      <a:pt x="37" y="19"/>
                      <a:pt x="30" y="19"/>
                    </a:cubicBezTo>
                    <a:cubicBezTo>
                      <a:pt x="28" y="20"/>
                      <a:pt x="26" y="22"/>
                      <a:pt x="24" y="24"/>
                    </a:cubicBezTo>
                    <a:cubicBezTo>
                      <a:pt x="20" y="24"/>
                      <a:pt x="7" y="24"/>
                      <a:pt x="0" y="24"/>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Freeform 19"/>
              <p:cNvSpPr>
                <a:spLocks/>
              </p:cNvSpPr>
              <p:nvPr/>
            </p:nvSpPr>
            <p:spPr bwMode="auto">
              <a:xfrm>
                <a:off x="-2003426" y="2308225"/>
                <a:ext cx="65088" cy="34925"/>
              </a:xfrm>
              <a:custGeom>
                <a:avLst/>
                <a:gdLst>
                  <a:gd name="T0" fmla="*/ 0 w 41"/>
                  <a:gd name="T1" fmla="*/ 0 h 22"/>
                  <a:gd name="T2" fmla="*/ 21 w 41"/>
                  <a:gd name="T3" fmla="*/ 0 h 22"/>
                  <a:gd name="T4" fmla="*/ 27 w 41"/>
                  <a:gd name="T5" fmla="*/ 6 h 22"/>
                  <a:gd name="T6" fmla="*/ 41 w 41"/>
                  <a:gd name="T7" fmla="*/ 6 h 22"/>
                  <a:gd name="T8" fmla="*/ 41 w 41"/>
                  <a:gd name="T9" fmla="*/ 17 h 22"/>
                  <a:gd name="T10" fmla="*/ 27 w 41"/>
                  <a:gd name="T11" fmla="*/ 17 h 22"/>
                  <a:gd name="T12" fmla="*/ 21 w 41"/>
                  <a:gd name="T13" fmla="*/ 22 h 22"/>
                  <a:gd name="T14" fmla="*/ 0 w 41"/>
                  <a:gd name="T15" fmla="*/ 22 h 22"/>
                  <a:gd name="T16" fmla="*/ 0 w 41"/>
                  <a:gd name="T17" fmla="*/ 0 h 22"/>
                  <a:gd name="T18" fmla="*/ 0 w 4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
                    <a:moveTo>
                      <a:pt x="0" y="0"/>
                    </a:moveTo>
                    <a:lnTo>
                      <a:pt x="21" y="0"/>
                    </a:lnTo>
                    <a:lnTo>
                      <a:pt x="27" y="6"/>
                    </a:lnTo>
                    <a:lnTo>
                      <a:pt x="41" y="6"/>
                    </a:lnTo>
                    <a:lnTo>
                      <a:pt x="41" y="17"/>
                    </a:lnTo>
                    <a:lnTo>
                      <a:pt x="27" y="17"/>
                    </a:lnTo>
                    <a:lnTo>
                      <a:pt x="21" y="22"/>
                    </a:lnTo>
                    <a:lnTo>
                      <a:pt x="0"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Freeform 20"/>
              <p:cNvSpPr>
                <a:spLocks/>
              </p:cNvSpPr>
              <p:nvPr/>
            </p:nvSpPr>
            <p:spPr bwMode="auto">
              <a:xfrm>
                <a:off x="-2084388" y="2197100"/>
                <a:ext cx="34925" cy="66675"/>
              </a:xfrm>
              <a:custGeom>
                <a:avLst/>
                <a:gdLst>
                  <a:gd name="T0" fmla="*/ 0 w 22"/>
                  <a:gd name="T1" fmla="*/ 42 h 42"/>
                  <a:gd name="T2" fmla="*/ 0 w 22"/>
                  <a:gd name="T3" fmla="*/ 20 h 42"/>
                  <a:gd name="T4" fmla="*/ 6 w 22"/>
                  <a:gd name="T5" fmla="*/ 14 h 42"/>
                  <a:gd name="T6" fmla="*/ 6 w 22"/>
                  <a:gd name="T7" fmla="*/ 0 h 42"/>
                  <a:gd name="T8" fmla="*/ 17 w 22"/>
                  <a:gd name="T9" fmla="*/ 0 h 42"/>
                  <a:gd name="T10" fmla="*/ 17 w 22"/>
                  <a:gd name="T11" fmla="*/ 14 h 42"/>
                  <a:gd name="T12" fmla="*/ 22 w 22"/>
                  <a:gd name="T13" fmla="*/ 20 h 42"/>
                  <a:gd name="T14" fmla="*/ 22 w 22"/>
                  <a:gd name="T15" fmla="*/ 42 h 42"/>
                  <a:gd name="T16" fmla="*/ 0 w 22"/>
                  <a:gd name="T17" fmla="*/ 42 h 42"/>
                  <a:gd name="T18" fmla="*/ 0 w 22"/>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2">
                    <a:moveTo>
                      <a:pt x="0" y="42"/>
                    </a:moveTo>
                    <a:lnTo>
                      <a:pt x="0" y="20"/>
                    </a:lnTo>
                    <a:lnTo>
                      <a:pt x="6" y="14"/>
                    </a:lnTo>
                    <a:lnTo>
                      <a:pt x="6" y="0"/>
                    </a:lnTo>
                    <a:lnTo>
                      <a:pt x="17" y="0"/>
                    </a:lnTo>
                    <a:lnTo>
                      <a:pt x="17" y="14"/>
                    </a:lnTo>
                    <a:lnTo>
                      <a:pt x="22" y="20"/>
                    </a:lnTo>
                    <a:lnTo>
                      <a:pt x="22" y="42"/>
                    </a:lnTo>
                    <a:lnTo>
                      <a:pt x="0" y="42"/>
                    </a:lnTo>
                    <a:lnTo>
                      <a:pt x="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Freeform 21"/>
              <p:cNvSpPr>
                <a:spLocks/>
              </p:cNvSpPr>
              <p:nvPr/>
            </p:nvSpPr>
            <p:spPr bwMode="auto">
              <a:xfrm>
                <a:off x="-2136776" y="2197100"/>
                <a:ext cx="31750" cy="66675"/>
              </a:xfrm>
              <a:custGeom>
                <a:avLst/>
                <a:gdLst>
                  <a:gd name="T0" fmla="*/ 0 w 23"/>
                  <a:gd name="T1" fmla="*/ 47 h 47"/>
                  <a:gd name="T2" fmla="*/ 0 w 23"/>
                  <a:gd name="T3" fmla="*/ 22 h 47"/>
                  <a:gd name="T4" fmla="*/ 5 w 23"/>
                  <a:gd name="T5" fmla="*/ 16 h 47"/>
                  <a:gd name="T6" fmla="*/ 5 w 23"/>
                  <a:gd name="T7" fmla="*/ 0 h 47"/>
                  <a:gd name="T8" fmla="*/ 18 w 23"/>
                  <a:gd name="T9" fmla="*/ 0 h 47"/>
                  <a:gd name="T10" fmla="*/ 18 w 23"/>
                  <a:gd name="T11" fmla="*/ 16 h 47"/>
                  <a:gd name="T12" fmla="*/ 23 w 23"/>
                  <a:gd name="T13" fmla="*/ 22 h 47"/>
                  <a:gd name="T14" fmla="*/ 23 w 23"/>
                  <a:gd name="T15" fmla="*/ 47 h 47"/>
                  <a:gd name="T16" fmla="*/ 0 w 23"/>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7">
                    <a:moveTo>
                      <a:pt x="0" y="47"/>
                    </a:moveTo>
                    <a:cubicBezTo>
                      <a:pt x="0" y="39"/>
                      <a:pt x="0" y="26"/>
                      <a:pt x="0" y="22"/>
                    </a:cubicBezTo>
                    <a:cubicBezTo>
                      <a:pt x="1" y="20"/>
                      <a:pt x="3" y="18"/>
                      <a:pt x="5" y="16"/>
                    </a:cubicBezTo>
                    <a:cubicBezTo>
                      <a:pt x="5" y="10"/>
                      <a:pt x="5" y="7"/>
                      <a:pt x="5" y="0"/>
                    </a:cubicBezTo>
                    <a:cubicBezTo>
                      <a:pt x="9" y="0"/>
                      <a:pt x="14" y="0"/>
                      <a:pt x="18" y="0"/>
                    </a:cubicBezTo>
                    <a:cubicBezTo>
                      <a:pt x="18" y="7"/>
                      <a:pt x="18" y="10"/>
                      <a:pt x="18" y="16"/>
                    </a:cubicBezTo>
                    <a:cubicBezTo>
                      <a:pt x="20" y="18"/>
                      <a:pt x="22" y="20"/>
                      <a:pt x="23" y="22"/>
                    </a:cubicBezTo>
                    <a:cubicBezTo>
                      <a:pt x="23" y="26"/>
                      <a:pt x="23" y="39"/>
                      <a:pt x="23" y="47"/>
                    </a:cubicBezTo>
                    <a:cubicBezTo>
                      <a:pt x="0" y="47"/>
                      <a:pt x="0" y="47"/>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Freeform 22"/>
              <p:cNvSpPr>
                <a:spLocks/>
              </p:cNvSpPr>
              <p:nvPr/>
            </p:nvSpPr>
            <p:spPr bwMode="auto">
              <a:xfrm>
                <a:off x="-2192338" y="2197100"/>
                <a:ext cx="33338" cy="66675"/>
              </a:xfrm>
              <a:custGeom>
                <a:avLst/>
                <a:gdLst>
                  <a:gd name="T0" fmla="*/ 0 w 24"/>
                  <a:gd name="T1" fmla="*/ 47 h 47"/>
                  <a:gd name="T2" fmla="*/ 0 w 24"/>
                  <a:gd name="T3" fmla="*/ 22 h 47"/>
                  <a:gd name="T4" fmla="*/ 5 w 24"/>
                  <a:gd name="T5" fmla="*/ 16 h 47"/>
                  <a:gd name="T6" fmla="*/ 5 w 24"/>
                  <a:gd name="T7" fmla="*/ 0 h 47"/>
                  <a:gd name="T8" fmla="*/ 18 w 24"/>
                  <a:gd name="T9" fmla="*/ 0 h 47"/>
                  <a:gd name="T10" fmla="*/ 18 w 24"/>
                  <a:gd name="T11" fmla="*/ 16 h 47"/>
                  <a:gd name="T12" fmla="*/ 24 w 24"/>
                  <a:gd name="T13" fmla="*/ 22 h 47"/>
                  <a:gd name="T14" fmla="*/ 24 w 24"/>
                  <a:gd name="T15" fmla="*/ 47 h 47"/>
                  <a:gd name="T16" fmla="*/ 0 w 24"/>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7">
                    <a:moveTo>
                      <a:pt x="0" y="47"/>
                    </a:moveTo>
                    <a:cubicBezTo>
                      <a:pt x="0" y="39"/>
                      <a:pt x="0" y="26"/>
                      <a:pt x="0" y="22"/>
                    </a:cubicBezTo>
                    <a:cubicBezTo>
                      <a:pt x="2" y="20"/>
                      <a:pt x="3" y="18"/>
                      <a:pt x="5" y="16"/>
                    </a:cubicBezTo>
                    <a:cubicBezTo>
                      <a:pt x="5" y="10"/>
                      <a:pt x="5" y="7"/>
                      <a:pt x="5" y="0"/>
                    </a:cubicBezTo>
                    <a:cubicBezTo>
                      <a:pt x="10" y="0"/>
                      <a:pt x="14" y="0"/>
                      <a:pt x="18" y="0"/>
                    </a:cubicBezTo>
                    <a:cubicBezTo>
                      <a:pt x="18" y="7"/>
                      <a:pt x="18" y="10"/>
                      <a:pt x="18" y="16"/>
                    </a:cubicBezTo>
                    <a:cubicBezTo>
                      <a:pt x="20" y="18"/>
                      <a:pt x="22" y="20"/>
                      <a:pt x="24" y="22"/>
                    </a:cubicBezTo>
                    <a:cubicBezTo>
                      <a:pt x="24" y="26"/>
                      <a:pt x="24" y="39"/>
                      <a:pt x="24" y="47"/>
                    </a:cubicBezTo>
                    <a:cubicBezTo>
                      <a:pt x="0" y="47"/>
                      <a:pt x="0" y="47"/>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Freeform 23"/>
              <p:cNvSpPr>
                <a:spLocks/>
              </p:cNvSpPr>
              <p:nvPr/>
            </p:nvSpPr>
            <p:spPr bwMode="auto">
              <a:xfrm>
                <a:off x="-2247901" y="2197100"/>
                <a:ext cx="34925" cy="66675"/>
              </a:xfrm>
              <a:custGeom>
                <a:avLst/>
                <a:gdLst>
                  <a:gd name="T0" fmla="*/ 0 w 22"/>
                  <a:gd name="T1" fmla="*/ 42 h 42"/>
                  <a:gd name="T2" fmla="*/ 0 w 22"/>
                  <a:gd name="T3" fmla="*/ 20 h 42"/>
                  <a:gd name="T4" fmla="*/ 5 w 22"/>
                  <a:gd name="T5" fmla="*/ 14 h 42"/>
                  <a:gd name="T6" fmla="*/ 5 w 22"/>
                  <a:gd name="T7" fmla="*/ 0 h 42"/>
                  <a:gd name="T8" fmla="*/ 16 w 22"/>
                  <a:gd name="T9" fmla="*/ 0 h 42"/>
                  <a:gd name="T10" fmla="*/ 16 w 22"/>
                  <a:gd name="T11" fmla="*/ 14 h 42"/>
                  <a:gd name="T12" fmla="*/ 22 w 22"/>
                  <a:gd name="T13" fmla="*/ 20 h 42"/>
                  <a:gd name="T14" fmla="*/ 22 w 22"/>
                  <a:gd name="T15" fmla="*/ 42 h 42"/>
                  <a:gd name="T16" fmla="*/ 0 w 22"/>
                  <a:gd name="T17" fmla="*/ 42 h 42"/>
                  <a:gd name="T18" fmla="*/ 0 w 22"/>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42">
                    <a:moveTo>
                      <a:pt x="0" y="42"/>
                    </a:moveTo>
                    <a:lnTo>
                      <a:pt x="0" y="20"/>
                    </a:lnTo>
                    <a:lnTo>
                      <a:pt x="5" y="14"/>
                    </a:lnTo>
                    <a:lnTo>
                      <a:pt x="5" y="0"/>
                    </a:lnTo>
                    <a:lnTo>
                      <a:pt x="16" y="0"/>
                    </a:lnTo>
                    <a:lnTo>
                      <a:pt x="16" y="14"/>
                    </a:lnTo>
                    <a:lnTo>
                      <a:pt x="22" y="20"/>
                    </a:lnTo>
                    <a:lnTo>
                      <a:pt x="22" y="42"/>
                    </a:lnTo>
                    <a:lnTo>
                      <a:pt x="0" y="42"/>
                    </a:lnTo>
                    <a:lnTo>
                      <a:pt x="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Freeform 24"/>
              <p:cNvSpPr>
                <a:spLocks/>
              </p:cNvSpPr>
              <p:nvPr/>
            </p:nvSpPr>
            <p:spPr bwMode="auto">
              <a:xfrm>
                <a:off x="-2359026" y="2308225"/>
                <a:ext cx="65088" cy="34925"/>
              </a:xfrm>
              <a:custGeom>
                <a:avLst/>
                <a:gdLst>
                  <a:gd name="T0" fmla="*/ 41 w 41"/>
                  <a:gd name="T1" fmla="*/ 22 h 22"/>
                  <a:gd name="T2" fmla="*/ 20 w 41"/>
                  <a:gd name="T3" fmla="*/ 22 h 22"/>
                  <a:gd name="T4" fmla="*/ 14 w 41"/>
                  <a:gd name="T5" fmla="*/ 17 h 22"/>
                  <a:gd name="T6" fmla="*/ 0 w 41"/>
                  <a:gd name="T7" fmla="*/ 17 h 22"/>
                  <a:gd name="T8" fmla="*/ 0 w 41"/>
                  <a:gd name="T9" fmla="*/ 6 h 22"/>
                  <a:gd name="T10" fmla="*/ 14 w 41"/>
                  <a:gd name="T11" fmla="*/ 6 h 22"/>
                  <a:gd name="T12" fmla="*/ 20 w 41"/>
                  <a:gd name="T13" fmla="*/ 0 h 22"/>
                  <a:gd name="T14" fmla="*/ 41 w 41"/>
                  <a:gd name="T15" fmla="*/ 0 h 22"/>
                  <a:gd name="T16" fmla="*/ 41 w 41"/>
                  <a:gd name="T17" fmla="*/ 22 h 22"/>
                  <a:gd name="T18" fmla="*/ 41 w 41"/>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
                    <a:moveTo>
                      <a:pt x="41" y="22"/>
                    </a:moveTo>
                    <a:lnTo>
                      <a:pt x="20" y="22"/>
                    </a:lnTo>
                    <a:lnTo>
                      <a:pt x="14" y="17"/>
                    </a:lnTo>
                    <a:lnTo>
                      <a:pt x="0" y="17"/>
                    </a:lnTo>
                    <a:lnTo>
                      <a:pt x="0" y="6"/>
                    </a:lnTo>
                    <a:lnTo>
                      <a:pt x="14" y="6"/>
                    </a:lnTo>
                    <a:lnTo>
                      <a:pt x="20" y="0"/>
                    </a:lnTo>
                    <a:lnTo>
                      <a:pt x="41" y="0"/>
                    </a:lnTo>
                    <a:lnTo>
                      <a:pt x="41" y="22"/>
                    </a:lnTo>
                    <a:lnTo>
                      <a:pt x="4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Freeform 25"/>
              <p:cNvSpPr>
                <a:spLocks/>
              </p:cNvSpPr>
              <p:nvPr/>
            </p:nvSpPr>
            <p:spPr bwMode="auto">
              <a:xfrm>
                <a:off x="-2359026" y="2363788"/>
                <a:ext cx="65088" cy="33337"/>
              </a:xfrm>
              <a:custGeom>
                <a:avLst/>
                <a:gdLst>
                  <a:gd name="T0" fmla="*/ 46 w 46"/>
                  <a:gd name="T1" fmla="*/ 24 h 24"/>
                  <a:gd name="T2" fmla="*/ 22 w 46"/>
                  <a:gd name="T3" fmla="*/ 24 h 24"/>
                  <a:gd name="T4" fmla="*/ 16 w 46"/>
                  <a:gd name="T5" fmla="*/ 19 h 24"/>
                  <a:gd name="T6" fmla="*/ 0 w 46"/>
                  <a:gd name="T7" fmla="*/ 19 h 24"/>
                  <a:gd name="T8" fmla="*/ 0 w 46"/>
                  <a:gd name="T9" fmla="*/ 5 h 24"/>
                  <a:gd name="T10" fmla="*/ 16 w 46"/>
                  <a:gd name="T11" fmla="*/ 5 h 24"/>
                  <a:gd name="T12" fmla="*/ 22 w 46"/>
                  <a:gd name="T13" fmla="*/ 0 h 24"/>
                  <a:gd name="T14" fmla="*/ 46 w 46"/>
                  <a:gd name="T15" fmla="*/ 0 h 24"/>
                  <a:gd name="T16" fmla="*/ 46 w 4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24"/>
                    </a:moveTo>
                    <a:cubicBezTo>
                      <a:pt x="40" y="24"/>
                      <a:pt x="26" y="24"/>
                      <a:pt x="22" y="24"/>
                    </a:cubicBezTo>
                    <a:cubicBezTo>
                      <a:pt x="20" y="22"/>
                      <a:pt x="18" y="20"/>
                      <a:pt x="16" y="19"/>
                    </a:cubicBezTo>
                    <a:cubicBezTo>
                      <a:pt x="10" y="19"/>
                      <a:pt x="6" y="19"/>
                      <a:pt x="0" y="19"/>
                    </a:cubicBezTo>
                    <a:cubicBezTo>
                      <a:pt x="0" y="14"/>
                      <a:pt x="0" y="10"/>
                      <a:pt x="0" y="5"/>
                    </a:cubicBezTo>
                    <a:cubicBezTo>
                      <a:pt x="6" y="5"/>
                      <a:pt x="10" y="5"/>
                      <a:pt x="16" y="5"/>
                    </a:cubicBezTo>
                    <a:cubicBezTo>
                      <a:pt x="18" y="4"/>
                      <a:pt x="20" y="2"/>
                      <a:pt x="22" y="0"/>
                    </a:cubicBezTo>
                    <a:cubicBezTo>
                      <a:pt x="26" y="0"/>
                      <a:pt x="40" y="0"/>
                      <a:pt x="46" y="0"/>
                    </a:cubicBezTo>
                    <a:cubicBezTo>
                      <a:pt x="46" y="24"/>
                      <a:pt x="46" y="24"/>
                      <a:pt x="4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Freeform 26"/>
              <p:cNvSpPr>
                <a:spLocks/>
              </p:cNvSpPr>
              <p:nvPr/>
            </p:nvSpPr>
            <p:spPr bwMode="auto">
              <a:xfrm>
                <a:off x="-2359026" y="2419350"/>
                <a:ext cx="65088" cy="33337"/>
              </a:xfrm>
              <a:custGeom>
                <a:avLst/>
                <a:gdLst>
                  <a:gd name="T0" fmla="*/ 46 w 46"/>
                  <a:gd name="T1" fmla="*/ 24 h 24"/>
                  <a:gd name="T2" fmla="*/ 22 w 46"/>
                  <a:gd name="T3" fmla="*/ 23 h 24"/>
                  <a:gd name="T4" fmla="*/ 16 w 46"/>
                  <a:gd name="T5" fmla="*/ 18 h 24"/>
                  <a:gd name="T6" fmla="*/ 0 w 46"/>
                  <a:gd name="T7" fmla="*/ 18 h 24"/>
                  <a:gd name="T8" fmla="*/ 0 w 46"/>
                  <a:gd name="T9" fmla="*/ 5 h 24"/>
                  <a:gd name="T10" fmla="*/ 16 w 46"/>
                  <a:gd name="T11" fmla="*/ 5 h 24"/>
                  <a:gd name="T12" fmla="*/ 22 w 46"/>
                  <a:gd name="T13" fmla="*/ 0 h 24"/>
                  <a:gd name="T14" fmla="*/ 46 w 46"/>
                  <a:gd name="T15" fmla="*/ 0 h 24"/>
                  <a:gd name="T16" fmla="*/ 46 w 4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24"/>
                    </a:moveTo>
                    <a:cubicBezTo>
                      <a:pt x="40" y="24"/>
                      <a:pt x="26" y="23"/>
                      <a:pt x="22" y="23"/>
                    </a:cubicBezTo>
                    <a:cubicBezTo>
                      <a:pt x="20" y="22"/>
                      <a:pt x="18" y="20"/>
                      <a:pt x="16" y="18"/>
                    </a:cubicBezTo>
                    <a:cubicBezTo>
                      <a:pt x="10" y="18"/>
                      <a:pt x="6" y="18"/>
                      <a:pt x="0" y="18"/>
                    </a:cubicBezTo>
                    <a:cubicBezTo>
                      <a:pt x="0" y="14"/>
                      <a:pt x="0" y="9"/>
                      <a:pt x="0" y="5"/>
                    </a:cubicBezTo>
                    <a:cubicBezTo>
                      <a:pt x="6" y="5"/>
                      <a:pt x="10" y="5"/>
                      <a:pt x="16" y="5"/>
                    </a:cubicBezTo>
                    <a:cubicBezTo>
                      <a:pt x="18" y="3"/>
                      <a:pt x="20" y="2"/>
                      <a:pt x="22" y="0"/>
                    </a:cubicBezTo>
                    <a:cubicBezTo>
                      <a:pt x="26" y="0"/>
                      <a:pt x="40" y="0"/>
                      <a:pt x="46" y="0"/>
                    </a:cubicBezTo>
                    <a:cubicBezTo>
                      <a:pt x="46" y="24"/>
                      <a:pt x="46" y="24"/>
                      <a:pt x="4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Freeform 27"/>
              <p:cNvSpPr>
                <a:spLocks/>
              </p:cNvSpPr>
              <p:nvPr/>
            </p:nvSpPr>
            <p:spPr bwMode="auto">
              <a:xfrm>
                <a:off x="-2359026" y="2473325"/>
                <a:ext cx="65088" cy="33337"/>
              </a:xfrm>
              <a:custGeom>
                <a:avLst/>
                <a:gdLst>
                  <a:gd name="T0" fmla="*/ 41 w 41"/>
                  <a:gd name="T1" fmla="*/ 21 h 21"/>
                  <a:gd name="T2" fmla="*/ 20 w 41"/>
                  <a:gd name="T3" fmla="*/ 21 h 21"/>
                  <a:gd name="T4" fmla="*/ 14 w 41"/>
                  <a:gd name="T5" fmla="*/ 16 h 21"/>
                  <a:gd name="T6" fmla="*/ 0 w 41"/>
                  <a:gd name="T7" fmla="*/ 16 h 21"/>
                  <a:gd name="T8" fmla="*/ 0 w 41"/>
                  <a:gd name="T9" fmla="*/ 5 h 21"/>
                  <a:gd name="T10" fmla="*/ 14 w 41"/>
                  <a:gd name="T11" fmla="*/ 5 h 21"/>
                  <a:gd name="T12" fmla="*/ 20 w 41"/>
                  <a:gd name="T13" fmla="*/ 0 h 21"/>
                  <a:gd name="T14" fmla="*/ 41 w 41"/>
                  <a:gd name="T15" fmla="*/ 0 h 21"/>
                  <a:gd name="T16" fmla="*/ 41 w 41"/>
                  <a:gd name="T17" fmla="*/ 21 h 21"/>
                  <a:gd name="T18" fmla="*/ 41 w 41"/>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1">
                    <a:moveTo>
                      <a:pt x="41" y="21"/>
                    </a:moveTo>
                    <a:lnTo>
                      <a:pt x="20" y="21"/>
                    </a:lnTo>
                    <a:lnTo>
                      <a:pt x="14" y="16"/>
                    </a:lnTo>
                    <a:lnTo>
                      <a:pt x="0" y="16"/>
                    </a:lnTo>
                    <a:lnTo>
                      <a:pt x="0" y="5"/>
                    </a:lnTo>
                    <a:lnTo>
                      <a:pt x="14" y="5"/>
                    </a:lnTo>
                    <a:lnTo>
                      <a:pt x="20" y="0"/>
                    </a:lnTo>
                    <a:lnTo>
                      <a:pt x="41" y="0"/>
                    </a:lnTo>
                    <a:lnTo>
                      <a:pt x="41" y="21"/>
                    </a:lnTo>
                    <a:lnTo>
                      <a:pt x="4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152" name="Group 5151"/>
          <p:cNvGrpSpPr/>
          <p:nvPr/>
        </p:nvGrpSpPr>
        <p:grpSpPr>
          <a:xfrm>
            <a:off x="6698736" y="1663208"/>
            <a:ext cx="660524" cy="660522"/>
            <a:chOff x="6698736" y="1663208"/>
            <a:chExt cx="660524" cy="660522"/>
          </a:xfrm>
        </p:grpSpPr>
        <p:sp>
          <p:nvSpPr>
            <p:cNvPr id="22" name="Oval 21"/>
            <p:cNvSpPr/>
            <p:nvPr/>
          </p:nvSpPr>
          <p:spPr>
            <a:xfrm>
              <a:off x="6698736" y="1663208"/>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41" name="Freeform 32"/>
            <p:cNvSpPr>
              <a:spLocks noEditPoints="1"/>
            </p:cNvSpPr>
            <p:nvPr/>
          </p:nvSpPr>
          <p:spPr bwMode="auto">
            <a:xfrm>
              <a:off x="6877284" y="1814775"/>
              <a:ext cx="313984" cy="377113"/>
            </a:xfrm>
            <a:custGeom>
              <a:avLst/>
              <a:gdLst>
                <a:gd name="T0" fmla="*/ 80 w 160"/>
                <a:gd name="T1" fmla="*/ 64 h 192"/>
                <a:gd name="T2" fmla="*/ 64 w 160"/>
                <a:gd name="T3" fmla="*/ 80 h 192"/>
                <a:gd name="T4" fmla="*/ 80 w 160"/>
                <a:gd name="T5" fmla="*/ 96 h 192"/>
                <a:gd name="T6" fmla="*/ 96 w 160"/>
                <a:gd name="T7" fmla="*/ 80 h 192"/>
                <a:gd name="T8" fmla="*/ 80 w 160"/>
                <a:gd name="T9" fmla="*/ 64 h 192"/>
                <a:gd name="T10" fmla="*/ 152 w 160"/>
                <a:gd name="T11" fmla="*/ 0 h 192"/>
                <a:gd name="T12" fmla="*/ 8 w 160"/>
                <a:gd name="T13" fmla="*/ 0 h 192"/>
                <a:gd name="T14" fmla="*/ 0 w 160"/>
                <a:gd name="T15" fmla="*/ 8 h 192"/>
                <a:gd name="T16" fmla="*/ 0 w 160"/>
                <a:gd name="T17" fmla="*/ 184 h 192"/>
                <a:gd name="T18" fmla="*/ 8 w 160"/>
                <a:gd name="T19" fmla="*/ 192 h 192"/>
                <a:gd name="T20" fmla="*/ 152 w 160"/>
                <a:gd name="T21" fmla="*/ 192 h 192"/>
                <a:gd name="T22" fmla="*/ 160 w 160"/>
                <a:gd name="T23" fmla="*/ 184 h 192"/>
                <a:gd name="T24" fmla="*/ 160 w 160"/>
                <a:gd name="T25" fmla="*/ 8 h 192"/>
                <a:gd name="T26" fmla="*/ 152 w 160"/>
                <a:gd name="T27" fmla="*/ 0 h 192"/>
                <a:gd name="T28" fmla="*/ 16 w 160"/>
                <a:gd name="T29" fmla="*/ 7 h 192"/>
                <a:gd name="T30" fmla="*/ 25 w 160"/>
                <a:gd name="T31" fmla="*/ 16 h 192"/>
                <a:gd name="T32" fmla="*/ 16 w 160"/>
                <a:gd name="T33" fmla="*/ 25 h 192"/>
                <a:gd name="T34" fmla="*/ 7 w 160"/>
                <a:gd name="T35" fmla="*/ 16 h 192"/>
                <a:gd name="T36" fmla="*/ 16 w 160"/>
                <a:gd name="T37" fmla="*/ 7 h 192"/>
                <a:gd name="T38" fmla="*/ 80 w 160"/>
                <a:gd name="T39" fmla="*/ 145 h 192"/>
                <a:gd name="T40" fmla="*/ 72 w 160"/>
                <a:gd name="T41" fmla="*/ 144 h 192"/>
                <a:gd name="T42" fmla="*/ 53 w 160"/>
                <a:gd name="T43" fmla="*/ 172 h 192"/>
                <a:gd name="T44" fmla="*/ 32 w 160"/>
                <a:gd name="T45" fmla="*/ 185 h 192"/>
                <a:gd name="T46" fmla="*/ 7 w 160"/>
                <a:gd name="T47" fmla="*/ 160 h 192"/>
                <a:gd name="T48" fmla="*/ 20 w 160"/>
                <a:gd name="T49" fmla="*/ 139 h 192"/>
                <a:gd name="T50" fmla="*/ 36 w 160"/>
                <a:gd name="T51" fmla="*/ 128 h 192"/>
                <a:gd name="T52" fmla="*/ 15 w 160"/>
                <a:gd name="T53" fmla="*/ 80 h 192"/>
                <a:gd name="T54" fmla="*/ 80 w 160"/>
                <a:gd name="T55" fmla="*/ 15 h 192"/>
                <a:gd name="T56" fmla="*/ 145 w 160"/>
                <a:gd name="T57" fmla="*/ 80 h 192"/>
                <a:gd name="T58" fmla="*/ 80 w 160"/>
                <a:gd name="T59" fmla="*/ 145 h 192"/>
                <a:gd name="T60" fmla="*/ 144 w 160"/>
                <a:gd name="T61" fmla="*/ 185 h 192"/>
                <a:gd name="T62" fmla="*/ 135 w 160"/>
                <a:gd name="T63" fmla="*/ 176 h 192"/>
                <a:gd name="T64" fmla="*/ 144 w 160"/>
                <a:gd name="T65" fmla="*/ 167 h 192"/>
                <a:gd name="T66" fmla="*/ 153 w 160"/>
                <a:gd name="T67" fmla="*/ 176 h 192"/>
                <a:gd name="T68" fmla="*/ 144 w 160"/>
                <a:gd name="T69" fmla="*/ 185 h 192"/>
                <a:gd name="T70" fmla="*/ 144 w 160"/>
                <a:gd name="T71" fmla="*/ 25 h 192"/>
                <a:gd name="T72" fmla="*/ 135 w 160"/>
                <a:gd name="T73" fmla="*/ 16 h 192"/>
                <a:gd name="T74" fmla="*/ 144 w 160"/>
                <a:gd name="T75" fmla="*/ 7 h 192"/>
                <a:gd name="T76" fmla="*/ 153 w 160"/>
                <a:gd name="T77" fmla="*/ 16 h 192"/>
                <a:gd name="T78" fmla="*/ 144 w 160"/>
                <a:gd name="T79" fmla="*/ 25 h 192"/>
                <a:gd name="T80" fmla="*/ 76 w 160"/>
                <a:gd name="T81" fmla="*/ 112 h 192"/>
                <a:gd name="T82" fmla="*/ 74 w 160"/>
                <a:gd name="T83" fmla="*/ 113 h 192"/>
                <a:gd name="T84" fmla="*/ 25 w 160"/>
                <a:gd name="T85" fmla="*/ 146 h 192"/>
                <a:gd name="T86" fmla="*/ 16 w 160"/>
                <a:gd name="T87" fmla="*/ 160 h 192"/>
                <a:gd name="T88" fmla="*/ 32 w 160"/>
                <a:gd name="T89" fmla="*/ 176 h 192"/>
                <a:gd name="T90" fmla="*/ 46 w 160"/>
                <a:gd name="T91" fmla="*/ 167 h 192"/>
                <a:gd name="T92" fmla="*/ 79 w 160"/>
                <a:gd name="T93" fmla="*/ 118 h 192"/>
                <a:gd name="T94" fmla="*/ 79 w 160"/>
                <a:gd name="T95" fmla="*/ 113 h 192"/>
                <a:gd name="T96" fmla="*/ 76 w 160"/>
                <a:gd name="T97"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 h="192">
                  <a:moveTo>
                    <a:pt x="80" y="64"/>
                  </a:moveTo>
                  <a:cubicBezTo>
                    <a:pt x="71" y="64"/>
                    <a:pt x="64" y="71"/>
                    <a:pt x="64" y="80"/>
                  </a:cubicBezTo>
                  <a:cubicBezTo>
                    <a:pt x="64" y="89"/>
                    <a:pt x="71" y="96"/>
                    <a:pt x="80" y="96"/>
                  </a:cubicBezTo>
                  <a:cubicBezTo>
                    <a:pt x="89" y="96"/>
                    <a:pt x="96" y="89"/>
                    <a:pt x="96" y="80"/>
                  </a:cubicBezTo>
                  <a:cubicBezTo>
                    <a:pt x="96" y="71"/>
                    <a:pt x="89" y="64"/>
                    <a:pt x="80" y="64"/>
                  </a:cubicBezTo>
                  <a:close/>
                  <a:moveTo>
                    <a:pt x="152" y="0"/>
                  </a:moveTo>
                  <a:cubicBezTo>
                    <a:pt x="8" y="0"/>
                    <a:pt x="8" y="0"/>
                    <a:pt x="8" y="0"/>
                  </a:cubicBezTo>
                  <a:cubicBezTo>
                    <a:pt x="4" y="0"/>
                    <a:pt x="0" y="4"/>
                    <a:pt x="0" y="8"/>
                  </a:cubicBezTo>
                  <a:cubicBezTo>
                    <a:pt x="0" y="184"/>
                    <a:pt x="0" y="184"/>
                    <a:pt x="0" y="184"/>
                  </a:cubicBezTo>
                  <a:cubicBezTo>
                    <a:pt x="0" y="188"/>
                    <a:pt x="4" y="192"/>
                    <a:pt x="8" y="192"/>
                  </a:cubicBezTo>
                  <a:cubicBezTo>
                    <a:pt x="152" y="192"/>
                    <a:pt x="152" y="192"/>
                    <a:pt x="152" y="192"/>
                  </a:cubicBezTo>
                  <a:cubicBezTo>
                    <a:pt x="156" y="192"/>
                    <a:pt x="160" y="188"/>
                    <a:pt x="160" y="184"/>
                  </a:cubicBezTo>
                  <a:cubicBezTo>
                    <a:pt x="160" y="8"/>
                    <a:pt x="160" y="8"/>
                    <a:pt x="160" y="8"/>
                  </a:cubicBezTo>
                  <a:cubicBezTo>
                    <a:pt x="160" y="4"/>
                    <a:pt x="156" y="0"/>
                    <a:pt x="152" y="0"/>
                  </a:cubicBezTo>
                  <a:close/>
                  <a:moveTo>
                    <a:pt x="16" y="7"/>
                  </a:moveTo>
                  <a:cubicBezTo>
                    <a:pt x="21" y="7"/>
                    <a:pt x="25" y="11"/>
                    <a:pt x="25" y="16"/>
                  </a:cubicBezTo>
                  <a:cubicBezTo>
                    <a:pt x="25" y="21"/>
                    <a:pt x="21" y="25"/>
                    <a:pt x="16" y="25"/>
                  </a:cubicBezTo>
                  <a:cubicBezTo>
                    <a:pt x="11" y="25"/>
                    <a:pt x="7" y="21"/>
                    <a:pt x="7" y="16"/>
                  </a:cubicBezTo>
                  <a:cubicBezTo>
                    <a:pt x="7" y="11"/>
                    <a:pt x="11" y="7"/>
                    <a:pt x="16" y="7"/>
                  </a:cubicBezTo>
                  <a:close/>
                  <a:moveTo>
                    <a:pt x="80" y="145"/>
                  </a:moveTo>
                  <a:cubicBezTo>
                    <a:pt x="77" y="145"/>
                    <a:pt x="75" y="145"/>
                    <a:pt x="72" y="144"/>
                  </a:cubicBezTo>
                  <a:cubicBezTo>
                    <a:pt x="53" y="172"/>
                    <a:pt x="53" y="172"/>
                    <a:pt x="53" y="172"/>
                  </a:cubicBezTo>
                  <a:cubicBezTo>
                    <a:pt x="49" y="180"/>
                    <a:pt x="41" y="185"/>
                    <a:pt x="32" y="185"/>
                  </a:cubicBezTo>
                  <a:cubicBezTo>
                    <a:pt x="18" y="185"/>
                    <a:pt x="7" y="174"/>
                    <a:pt x="7" y="160"/>
                  </a:cubicBezTo>
                  <a:cubicBezTo>
                    <a:pt x="7" y="151"/>
                    <a:pt x="12" y="143"/>
                    <a:pt x="20" y="139"/>
                  </a:cubicBezTo>
                  <a:cubicBezTo>
                    <a:pt x="36" y="128"/>
                    <a:pt x="36" y="128"/>
                    <a:pt x="36" y="128"/>
                  </a:cubicBezTo>
                  <a:cubicBezTo>
                    <a:pt x="23" y="116"/>
                    <a:pt x="15" y="99"/>
                    <a:pt x="15" y="80"/>
                  </a:cubicBezTo>
                  <a:cubicBezTo>
                    <a:pt x="15" y="44"/>
                    <a:pt x="44" y="15"/>
                    <a:pt x="80" y="15"/>
                  </a:cubicBezTo>
                  <a:cubicBezTo>
                    <a:pt x="116" y="15"/>
                    <a:pt x="145" y="44"/>
                    <a:pt x="145" y="80"/>
                  </a:cubicBezTo>
                  <a:cubicBezTo>
                    <a:pt x="145" y="116"/>
                    <a:pt x="116" y="145"/>
                    <a:pt x="80" y="145"/>
                  </a:cubicBezTo>
                  <a:close/>
                  <a:moveTo>
                    <a:pt x="144" y="185"/>
                  </a:moveTo>
                  <a:cubicBezTo>
                    <a:pt x="139" y="185"/>
                    <a:pt x="135" y="181"/>
                    <a:pt x="135" y="176"/>
                  </a:cubicBezTo>
                  <a:cubicBezTo>
                    <a:pt x="135" y="171"/>
                    <a:pt x="139" y="167"/>
                    <a:pt x="144" y="167"/>
                  </a:cubicBezTo>
                  <a:cubicBezTo>
                    <a:pt x="149" y="167"/>
                    <a:pt x="153" y="171"/>
                    <a:pt x="153" y="176"/>
                  </a:cubicBezTo>
                  <a:cubicBezTo>
                    <a:pt x="153" y="181"/>
                    <a:pt x="149" y="185"/>
                    <a:pt x="144" y="185"/>
                  </a:cubicBezTo>
                  <a:close/>
                  <a:moveTo>
                    <a:pt x="144" y="25"/>
                  </a:moveTo>
                  <a:cubicBezTo>
                    <a:pt x="139" y="25"/>
                    <a:pt x="135" y="21"/>
                    <a:pt x="135" y="16"/>
                  </a:cubicBezTo>
                  <a:cubicBezTo>
                    <a:pt x="135" y="11"/>
                    <a:pt x="139" y="7"/>
                    <a:pt x="144" y="7"/>
                  </a:cubicBezTo>
                  <a:cubicBezTo>
                    <a:pt x="149" y="7"/>
                    <a:pt x="153" y="11"/>
                    <a:pt x="153" y="16"/>
                  </a:cubicBezTo>
                  <a:cubicBezTo>
                    <a:pt x="153" y="21"/>
                    <a:pt x="149" y="25"/>
                    <a:pt x="144" y="25"/>
                  </a:cubicBezTo>
                  <a:close/>
                  <a:moveTo>
                    <a:pt x="76" y="112"/>
                  </a:moveTo>
                  <a:cubicBezTo>
                    <a:pt x="75" y="112"/>
                    <a:pt x="74" y="112"/>
                    <a:pt x="74" y="113"/>
                  </a:cubicBezTo>
                  <a:cubicBezTo>
                    <a:pt x="25" y="146"/>
                    <a:pt x="25" y="146"/>
                    <a:pt x="25" y="146"/>
                  </a:cubicBezTo>
                  <a:cubicBezTo>
                    <a:pt x="19" y="148"/>
                    <a:pt x="16" y="154"/>
                    <a:pt x="16" y="160"/>
                  </a:cubicBezTo>
                  <a:cubicBezTo>
                    <a:pt x="16" y="169"/>
                    <a:pt x="23" y="176"/>
                    <a:pt x="32" y="176"/>
                  </a:cubicBezTo>
                  <a:cubicBezTo>
                    <a:pt x="38" y="176"/>
                    <a:pt x="44" y="173"/>
                    <a:pt x="46" y="167"/>
                  </a:cubicBezTo>
                  <a:cubicBezTo>
                    <a:pt x="79" y="118"/>
                    <a:pt x="79" y="118"/>
                    <a:pt x="79" y="118"/>
                  </a:cubicBezTo>
                  <a:cubicBezTo>
                    <a:pt x="80" y="117"/>
                    <a:pt x="80" y="115"/>
                    <a:pt x="79" y="113"/>
                  </a:cubicBezTo>
                  <a:cubicBezTo>
                    <a:pt x="78" y="112"/>
                    <a:pt x="77" y="112"/>
                    <a:pt x="76" y="1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156" name="Group 5155"/>
          <p:cNvGrpSpPr/>
          <p:nvPr/>
        </p:nvGrpSpPr>
        <p:grpSpPr>
          <a:xfrm>
            <a:off x="457200" y="3826420"/>
            <a:ext cx="660524" cy="660522"/>
            <a:chOff x="457200" y="3745500"/>
            <a:chExt cx="660524" cy="660522"/>
          </a:xfrm>
        </p:grpSpPr>
        <p:sp>
          <p:nvSpPr>
            <p:cNvPr id="23" name="Oval 22"/>
            <p:cNvSpPr/>
            <p:nvPr/>
          </p:nvSpPr>
          <p:spPr>
            <a:xfrm>
              <a:off x="457200" y="3745500"/>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44" name="Freeform 37"/>
            <p:cNvSpPr>
              <a:spLocks noEditPoints="1"/>
            </p:cNvSpPr>
            <p:nvPr/>
          </p:nvSpPr>
          <p:spPr bwMode="auto">
            <a:xfrm>
              <a:off x="578592" y="3923389"/>
              <a:ext cx="419603" cy="362183"/>
            </a:xfrm>
            <a:custGeom>
              <a:avLst/>
              <a:gdLst>
                <a:gd name="T0" fmla="*/ 499 w 671"/>
                <a:gd name="T1" fmla="*/ 555 h 578"/>
                <a:gd name="T2" fmla="*/ 501 w 671"/>
                <a:gd name="T3" fmla="*/ 571 h 578"/>
                <a:gd name="T4" fmla="*/ 483 w 671"/>
                <a:gd name="T5" fmla="*/ 578 h 578"/>
                <a:gd name="T6" fmla="*/ 189 w 671"/>
                <a:gd name="T7" fmla="*/ 578 h 578"/>
                <a:gd name="T8" fmla="*/ 171 w 671"/>
                <a:gd name="T9" fmla="*/ 571 h 578"/>
                <a:gd name="T10" fmla="*/ 173 w 671"/>
                <a:gd name="T11" fmla="*/ 555 h 578"/>
                <a:gd name="T12" fmla="*/ 272 w 671"/>
                <a:gd name="T13" fmla="*/ 502 h 578"/>
                <a:gd name="T14" fmla="*/ 272 w 671"/>
                <a:gd name="T15" fmla="*/ 481 h 578"/>
                <a:gd name="T16" fmla="*/ 400 w 671"/>
                <a:gd name="T17" fmla="*/ 481 h 578"/>
                <a:gd name="T18" fmla="*/ 400 w 671"/>
                <a:gd name="T19" fmla="*/ 504 h 578"/>
                <a:gd name="T20" fmla="*/ 499 w 671"/>
                <a:gd name="T21" fmla="*/ 555 h 578"/>
                <a:gd name="T22" fmla="*/ 671 w 671"/>
                <a:gd name="T23" fmla="*/ 20 h 578"/>
                <a:gd name="T24" fmla="*/ 671 w 671"/>
                <a:gd name="T25" fmla="*/ 442 h 578"/>
                <a:gd name="T26" fmla="*/ 651 w 671"/>
                <a:gd name="T27" fmla="*/ 462 h 578"/>
                <a:gd name="T28" fmla="*/ 21 w 671"/>
                <a:gd name="T29" fmla="*/ 462 h 578"/>
                <a:gd name="T30" fmla="*/ 0 w 671"/>
                <a:gd name="T31" fmla="*/ 442 h 578"/>
                <a:gd name="T32" fmla="*/ 0 w 671"/>
                <a:gd name="T33" fmla="*/ 20 h 578"/>
                <a:gd name="T34" fmla="*/ 21 w 671"/>
                <a:gd name="T35" fmla="*/ 0 h 578"/>
                <a:gd name="T36" fmla="*/ 651 w 671"/>
                <a:gd name="T37" fmla="*/ 0 h 578"/>
                <a:gd name="T38" fmla="*/ 671 w 671"/>
                <a:gd name="T39" fmla="*/ 20 h 578"/>
                <a:gd name="T40" fmla="*/ 626 w 671"/>
                <a:gd name="T41" fmla="*/ 48 h 578"/>
                <a:gd name="T42" fmla="*/ 625 w 671"/>
                <a:gd name="T43" fmla="*/ 47 h 578"/>
                <a:gd name="T44" fmla="*/ 47 w 671"/>
                <a:gd name="T45" fmla="*/ 47 h 578"/>
                <a:gd name="T46" fmla="*/ 46 w 671"/>
                <a:gd name="T47" fmla="*/ 48 h 578"/>
                <a:gd name="T48" fmla="*/ 46 w 671"/>
                <a:gd name="T49" fmla="*/ 400 h 578"/>
                <a:gd name="T50" fmla="*/ 626 w 671"/>
                <a:gd name="T51" fmla="*/ 400 h 578"/>
                <a:gd name="T52" fmla="*/ 626 w 671"/>
                <a:gd name="T53" fmla="*/ 48 h 578"/>
                <a:gd name="T54" fmla="*/ 254 w 671"/>
                <a:gd name="T55" fmla="*/ 154 h 578"/>
                <a:gd name="T56" fmla="*/ 119 w 671"/>
                <a:gd name="T57" fmla="*/ 107 h 578"/>
                <a:gd name="T58" fmla="*/ 166 w 671"/>
                <a:gd name="T59" fmla="*/ 242 h 578"/>
                <a:gd name="T60" fmla="*/ 188 w 671"/>
                <a:gd name="T61" fmla="*/ 200 h 578"/>
                <a:gd name="T62" fmla="*/ 247 w 671"/>
                <a:gd name="T63" fmla="*/ 258 h 578"/>
                <a:gd name="T64" fmla="*/ 270 w 671"/>
                <a:gd name="T65" fmla="*/ 235 h 578"/>
                <a:gd name="T66" fmla="*/ 212 w 671"/>
                <a:gd name="T67" fmla="*/ 176 h 578"/>
                <a:gd name="T68" fmla="*/ 254 w 671"/>
                <a:gd name="T69" fmla="*/ 154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1" h="578">
                  <a:moveTo>
                    <a:pt x="499" y="555"/>
                  </a:moveTo>
                  <a:cubicBezTo>
                    <a:pt x="500" y="561"/>
                    <a:pt x="505" y="567"/>
                    <a:pt x="501" y="571"/>
                  </a:cubicBezTo>
                  <a:cubicBezTo>
                    <a:pt x="496" y="576"/>
                    <a:pt x="490" y="578"/>
                    <a:pt x="483" y="578"/>
                  </a:cubicBezTo>
                  <a:cubicBezTo>
                    <a:pt x="189" y="578"/>
                    <a:pt x="189" y="578"/>
                    <a:pt x="189" y="578"/>
                  </a:cubicBezTo>
                  <a:cubicBezTo>
                    <a:pt x="182" y="578"/>
                    <a:pt x="175" y="576"/>
                    <a:pt x="171" y="571"/>
                  </a:cubicBezTo>
                  <a:cubicBezTo>
                    <a:pt x="167" y="567"/>
                    <a:pt x="172" y="561"/>
                    <a:pt x="173" y="555"/>
                  </a:cubicBezTo>
                  <a:cubicBezTo>
                    <a:pt x="173" y="555"/>
                    <a:pt x="272" y="562"/>
                    <a:pt x="272" y="502"/>
                  </a:cubicBezTo>
                  <a:cubicBezTo>
                    <a:pt x="272" y="496"/>
                    <a:pt x="272" y="487"/>
                    <a:pt x="272" y="481"/>
                  </a:cubicBezTo>
                  <a:cubicBezTo>
                    <a:pt x="400" y="481"/>
                    <a:pt x="400" y="481"/>
                    <a:pt x="400" y="481"/>
                  </a:cubicBezTo>
                  <a:cubicBezTo>
                    <a:pt x="400" y="488"/>
                    <a:pt x="400" y="498"/>
                    <a:pt x="400" y="504"/>
                  </a:cubicBezTo>
                  <a:cubicBezTo>
                    <a:pt x="400" y="550"/>
                    <a:pt x="499" y="555"/>
                    <a:pt x="499" y="555"/>
                  </a:cubicBezTo>
                  <a:close/>
                  <a:moveTo>
                    <a:pt x="671" y="20"/>
                  </a:moveTo>
                  <a:cubicBezTo>
                    <a:pt x="671" y="442"/>
                    <a:pt x="671" y="442"/>
                    <a:pt x="671" y="442"/>
                  </a:cubicBezTo>
                  <a:cubicBezTo>
                    <a:pt x="671" y="453"/>
                    <a:pt x="662" y="462"/>
                    <a:pt x="651" y="462"/>
                  </a:cubicBezTo>
                  <a:cubicBezTo>
                    <a:pt x="21" y="462"/>
                    <a:pt x="21" y="462"/>
                    <a:pt x="21" y="462"/>
                  </a:cubicBezTo>
                  <a:cubicBezTo>
                    <a:pt x="9" y="462"/>
                    <a:pt x="0" y="453"/>
                    <a:pt x="0" y="442"/>
                  </a:cubicBezTo>
                  <a:cubicBezTo>
                    <a:pt x="0" y="20"/>
                    <a:pt x="0" y="20"/>
                    <a:pt x="0" y="20"/>
                  </a:cubicBezTo>
                  <a:cubicBezTo>
                    <a:pt x="0" y="9"/>
                    <a:pt x="9" y="0"/>
                    <a:pt x="21" y="0"/>
                  </a:cubicBezTo>
                  <a:cubicBezTo>
                    <a:pt x="651" y="0"/>
                    <a:pt x="651" y="0"/>
                    <a:pt x="651" y="0"/>
                  </a:cubicBezTo>
                  <a:cubicBezTo>
                    <a:pt x="662" y="0"/>
                    <a:pt x="671" y="9"/>
                    <a:pt x="671" y="20"/>
                  </a:cubicBezTo>
                  <a:close/>
                  <a:moveTo>
                    <a:pt x="626" y="48"/>
                  </a:moveTo>
                  <a:cubicBezTo>
                    <a:pt x="626" y="48"/>
                    <a:pt x="626" y="47"/>
                    <a:pt x="625" y="47"/>
                  </a:cubicBezTo>
                  <a:cubicBezTo>
                    <a:pt x="47" y="47"/>
                    <a:pt x="47" y="47"/>
                    <a:pt x="47" y="47"/>
                  </a:cubicBezTo>
                  <a:cubicBezTo>
                    <a:pt x="46" y="47"/>
                    <a:pt x="46" y="48"/>
                    <a:pt x="46" y="48"/>
                  </a:cubicBezTo>
                  <a:cubicBezTo>
                    <a:pt x="46" y="400"/>
                    <a:pt x="46" y="400"/>
                    <a:pt x="46" y="400"/>
                  </a:cubicBezTo>
                  <a:cubicBezTo>
                    <a:pt x="626" y="400"/>
                    <a:pt x="626" y="400"/>
                    <a:pt x="626" y="400"/>
                  </a:cubicBezTo>
                  <a:lnTo>
                    <a:pt x="626" y="48"/>
                  </a:lnTo>
                  <a:close/>
                  <a:moveTo>
                    <a:pt x="254" y="154"/>
                  </a:moveTo>
                  <a:cubicBezTo>
                    <a:pt x="119" y="107"/>
                    <a:pt x="119" y="107"/>
                    <a:pt x="119" y="107"/>
                  </a:cubicBezTo>
                  <a:cubicBezTo>
                    <a:pt x="166" y="242"/>
                    <a:pt x="166" y="242"/>
                    <a:pt x="166" y="242"/>
                  </a:cubicBezTo>
                  <a:cubicBezTo>
                    <a:pt x="188" y="200"/>
                    <a:pt x="188" y="200"/>
                    <a:pt x="188" y="200"/>
                  </a:cubicBezTo>
                  <a:cubicBezTo>
                    <a:pt x="247" y="258"/>
                    <a:pt x="247" y="258"/>
                    <a:pt x="247" y="258"/>
                  </a:cubicBezTo>
                  <a:cubicBezTo>
                    <a:pt x="270" y="235"/>
                    <a:pt x="270" y="235"/>
                    <a:pt x="270" y="235"/>
                  </a:cubicBezTo>
                  <a:cubicBezTo>
                    <a:pt x="212" y="176"/>
                    <a:pt x="212" y="176"/>
                    <a:pt x="212" y="176"/>
                  </a:cubicBezTo>
                  <a:lnTo>
                    <a:pt x="254" y="15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154" name="Group 5153"/>
          <p:cNvGrpSpPr/>
          <p:nvPr/>
        </p:nvGrpSpPr>
        <p:grpSpPr>
          <a:xfrm>
            <a:off x="4646796" y="3826420"/>
            <a:ext cx="660524" cy="660522"/>
            <a:chOff x="4646796" y="3745500"/>
            <a:chExt cx="660524" cy="660522"/>
          </a:xfrm>
        </p:grpSpPr>
        <p:sp>
          <p:nvSpPr>
            <p:cNvPr id="57" name="Oval 56"/>
            <p:cNvSpPr/>
            <p:nvPr/>
          </p:nvSpPr>
          <p:spPr>
            <a:xfrm>
              <a:off x="4646796" y="3745500"/>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47" name="Freeform 42"/>
            <p:cNvSpPr>
              <a:spLocks noEditPoints="1"/>
            </p:cNvSpPr>
            <p:nvPr/>
          </p:nvSpPr>
          <p:spPr bwMode="auto">
            <a:xfrm>
              <a:off x="4813300" y="3924300"/>
              <a:ext cx="350838" cy="322263"/>
            </a:xfrm>
            <a:custGeom>
              <a:avLst/>
              <a:gdLst>
                <a:gd name="T0" fmla="*/ 51 w 130"/>
                <a:gd name="T1" fmla="*/ 89 h 120"/>
                <a:gd name="T2" fmla="*/ 13 w 130"/>
                <a:gd name="T3" fmla="*/ 89 h 120"/>
                <a:gd name="T4" fmla="*/ 13 w 130"/>
                <a:gd name="T5" fmla="*/ 12 h 120"/>
                <a:gd name="T6" fmla="*/ 114 w 130"/>
                <a:gd name="T7" fmla="*/ 12 h 120"/>
                <a:gd name="T8" fmla="*/ 114 w 130"/>
                <a:gd name="T9" fmla="*/ 57 h 120"/>
                <a:gd name="T10" fmla="*/ 125 w 130"/>
                <a:gd name="T11" fmla="*/ 65 h 120"/>
                <a:gd name="T12" fmla="*/ 127 w 130"/>
                <a:gd name="T13" fmla="*/ 66 h 120"/>
                <a:gd name="T14" fmla="*/ 127 w 130"/>
                <a:gd name="T15" fmla="*/ 9 h 120"/>
                <a:gd name="T16" fmla="*/ 118 w 130"/>
                <a:gd name="T17" fmla="*/ 0 h 120"/>
                <a:gd name="T18" fmla="*/ 9 w 130"/>
                <a:gd name="T19" fmla="*/ 0 h 120"/>
                <a:gd name="T20" fmla="*/ 0 w 130"/>
                <a:gd name="T21" fmla="*/ 9 h 120"/>
                <a:gd name="T22" fmla="*/ 0 w 130"/>
                <a:gd name="T23" fmla="*/ 92 h 120"/>
                <a:gd name="T24" fmla="*/ 9 w 130"/>
                <a:gd name="T25" fmla="*/ 101 h 120"/>
                <a:gd name="T26" fmla="*/ 56 w 130"/>
                <a:gd name="T27" fmla="*/ 101 h 120"/>
                <a:gd name="T28" fmla="*/ 51 w 130"/>
                <a:gd name="T29" fmla="*/ 89 h 120"/>
                <a:gd name="T30" fmla="*/ 51 w 130"/>
                <a:gd name="T31" fmla="*/ 89 h 120"/>
                <a:gd name="T32" fmla="*/ 130 w 130"/>
                <a:gd name="T33" fmla="*/ 78 h 120"/>
                <a:gd name="T34" fmla="*/ 123 w 130"/>
                <a:gd name="T35" fmla="*/ 71 h 120"/>
                <a:gd name="T36" fmla="*/ 120 w 130"/>
                <a:gd name="T37" fmla="*/ 71 h 120"/>
                <a:gd name="T38" fmla="*/ 120 w 130"/>
                <a:gd name="T39" fmla="*/ 70 h 120"/>
                <a:gd name="T40" fmla="*/ 113 w 130"/>
                <a:gd name="T41" fmla="*/ 63 h 120"/>
                <a:gd name="T42" fmla="*/ 107 w 130"/>
                <a:gd name="T43" fmla="*/ 67 h 120"/>
                <a:gd name="T44" fmla="*/ 107 w 130"/>
                <a:gd name="T45" fmla="*/ 65 h 120"/>
                <a:gd name="T46" fmla="*/ 100 w 130"/>
                <a:gd name="T47" fmla="*/ 58 h 120"/>
                <a:gd name="T48" fmla="*/ 94 w 130"/>
                <a:gd name="T49" fmla="*/ 63 h 120"/>
                <a:gd name="T50" fmla="*/ 94 w 130"/>
                <a:gd name="T51" fmla="*/ 44 h 120"/>
                <a:gd name="T52" fmla="*/ 87 w 130"/>
                <a:gd name="T53" fmla="*/ 38 h 120"/>
                <a:gd name="T54" fmla="*/ 80 w 130"/>
                <a:gd name="T55" fmla="*/ 44 h 120"/>
                <a:gd name="T56" fmla="*/ 80 w 130"/>
                <a:gd name="T57" fmla="*/ 81 h 120"/>
                <a:gd name="T58" fmla="*/ 75 w 130"/>
                <a:gd name="T59" fmla="*/ 88 h 120"/>
                <a:gd name="T60" fmla="*/ 71 w 130"/>
                <a:gd name="T61" fmla="*/ 86 h 120"/>
                <a:gd name="T62" fmla="*/ 64 w 130"/>
                <a:gd name="T63" fmla="*/ 82 h 120"/>
                <a:gd name="T64" fmla="*/ 57 w 130"/>
                <a:gd name="T65" fmla="*/ 89 h 120"/>
                <a:gd name="T66" fmla="*/ 75 w 130"/>
                <a:gd name="T67" fmla="*/ 110 h 120"/>
                <a:gd name="T68" fmla="*/ 86 w 130"/>
                <a:gd name="T69" fmla="*/ 120 h 120"/>
                <a:gd name="T70" fmla="*/ 119 w 130"/>
                <a:gd name="T71" fmla="*/ 120 h 120"/>
                <a:gd name="T72" fmla="*/ 129 w 130"/>
                <a:gd name="T73" fmla="*/ 102 h 120"/>
                <a:gd name="T74" fmla="*/ 130 w 130"/>
                <a:gd name="T75" fmla="*/ 7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0">
                  <a:moveTo>
                    <a:pt x="51" y="89"/>
                  </a:moveTo>
                  <a:cubicBezTo>
                    <a:pt x="13" y="89"/>
                    <a:pt x="13" y="89"/>
                    <a:pt x="13" y="89"/>
                  </a:cubicBezTo>
                  <a:cubicBezTo>
                    <a:pt x="13" y="12"/>
                    <a:pt x="13" y="12"/>
                    <a:pt x="13" y="12"/>
                  </a:cubicBezTo>
                  <a:cubicBezTo>
                    <a:pt x="114" y="12"/>
                    <a:pt x="114" y="12"/>
                    <a:pt x="114" y="12"/>
                  </a:cubicBezTo>
                  <a:cubicBezTo>
                    <a:pt x="114" y="57"/>
                    <a:pt x="114" y="57"/>
                    <a:pt x="114" y="57"/>
                  </a:cubicBezTo>
                  <a:cubicBezTo>
                    <a:pt x="119" y="58"/>
                    <a:pt x="123" y="61"/>
                    <a:pt x="125" y="65"/>
                  </a:cubicBezTo>
                  <a:cubicBezTo>
                    <a:pt x="126" y="65"/>
                    <a:pt x="126" y="65"/>
                    <a:pt x="127" y="66"/>
                  </a:cubicBezTo>
                  <a:cubicBezTo>
                    <a:pt x="127" y="9"/>
                    <a:pt x="127" y="9"/>
                    <a:pt x="127" y="9"/>
                  </a:cubicBezTo>
                  <a:cubicBezTo>
                    <a:pt x="127" y="4"/>
                    <a:pt x="123" y="0"/>
                    <a:pt x="118" y="0"/>
                  </a:cubicBezTo>
                  <a:cubicBezTo>
                    <a:pt x="9" y="0"/>
                    <a:pt x="9" y="0"/>
                    <a:pt x="9" y="0"/>
                  </a:cubicBezTo>
                  <a:cubicBezTo>
                    <a:pt x="4" y="0"/>
                    <a:pt x="0" y="4"/>
                    <a:pt x="0" y="9"/>
                  </a:cubicBezTo>
                  <a:cubicBezTo>
                    <a:pt x="0" y="92"/>
                    <a:pt x="0" y="92"/>
                    <a:pt x="0" y="92"/>
                  </a:cubicBezTo>
                  <a:cubicBezTo>
                    <a:pt x="0" y="97"/>
                    <a:pt x="4" y="101"/>
                    <a:pt x="9" y="101"/>
                  </a:cubicBezTo>
                  <a:cubicBezTo>
                    <a:pt x="56" y="101"/>
                    <a:pt x="56" y="101"/>
                    <a:pt x="56" y="101"/>
                  </a:cubicBezTo>
                  <a:cubicBezTo>
                    <a:pt x="53" y="97"/>
                    <a:pt x="51" y="93"/>
                    <a:pt x="51" y="89"/>
                  </a:cubicBezTo>
                  <a:cubicBezTo>
                    <a:pt x="51" y="89"/>
                    <a:pt x="51" y="89"/>
                    <a:pt x="51" y="89"/>
                  </a:cubicBezTo>
                  <a:close/>
                  <a:moveTo>
                    <a:pt x="130" y="78"/>
                  </a:moveTo>
                  <a:cubicBezTo>
                    <a:pt x="130" y="74"/>
                    <a:pt x="127" y="71"/>
                    <a:pt x="123" y="71"/>
                  </a:cubicBezTo>
                  <a:cubicBezTo>
                    <a:pt x="122" y="71"/>
                    <a:pt x="121" y="71"/>
                    <a:pt x="120" y="71"/>
                  </a:cubicBezTo>
                  <a:cubicBezTo>
                    <a:pt x="120" y="70"/>
                    <a:pt x="120" y="70"/>
                    <a:pt x="120" y="70"/>
                  </a:cubicBezTo>
                  <a:cubicBezTo>
                    <a:pt x="120" y="66"/>
                    <a:pt x="117" y="63"/>
                    <a:pt x="113" y="63"/>
                  </a:cubicBezTo>
                  <a:cubicBezTo>
                    <a:pt x="111" y="63"/>
                    <a:pt x="108" y="64"/>
                    <a:pt x="107" y="67"/>
                  </a:cubicBezTo>
                  <a:cubicBezTo>
                    <a:pt x="107" y="65"/>
                    <a:pt x="107" y="65"/>
                    <a:pt x="107" y="65"/>
                  </a:cubicBezTo>
                  <a:cubicBezTo>
                    <a:pt x="107" y="61"/>
                    <a:pt x="104" y="58"/>
                    <a:pt x="100" y="58"/>
                  </a:cubicBezTo>
                  <a:cubicBezTo>
                    <a:pt x="97" y="58"/>
                    <a:pt x="95" y="60"/>
                    <a:pt x="94" y="63"/>
                  </a:cubicBezTo>
                  <a:cubicBezTo>
                    <a:pt x="94" y="44"/>
                    <a:pt x="94" y="44"/>
                    <a:pt x="94" y="44"/>
                  </a:cubicBezTo>
                  <a:cubicBezTo>
                    <a:pt x="94" y="41"/>
                    <a:pt x="91" y="38"/>
                    <a:pt x="87" y="38"/>
                  </a:cubicBezTo>
                  <a:cubicBezTo>
                    <a:pt x="83" y="38"/>
                    <a:pt x="80" y="41"/>
                    <a:pt x="80" y="44"/>
                  </a:cubicBezTo>
                  <a:cubicBezTo>
                    <a:pt x="80" y="44"/>
                    <a:pt x="80" y="78"/>
                    <a:pt x="80" y="81"/>
                  </a:cubicBezTo>
                  <a:cubicBezTo>
                    <a:pt x="80" y="83"/>
                    <a:pt x="78" y="88"/>
                    <a:pt x="75" y="88"/>
                  </a:cubicBezTo>
                  <a:cubicBezTo>
                    <a:pt x="74" y="88"/>
                    <a:pt x="72" y="87"/>
                    <a:pt x="71" y="86"/>
                  </a:cubicBezTo>
                  <a:cubicBezTo>
                    <a:pt x="69" y="83"/>
                    <a:pt x="66" y="82"/>
                    <a:pt x="64" y="82"/>
                  </a:cubicBezTo>
                  <a:cubicBezTo>
                    <a:pt x="60" y="82"/>
                    <a:pt x="57" y="84"/>
                    <a:pt x="57" y="89"/>
                  </a:cubicBezTo>
                  <a:cubicBezTo>
                    <a:pt x="57" y="96"/>
                    <a:pt x="71" y="108"/>
                    <a:pt x="75" y="110"/>
                  </a:cubicBezTo>
                  <a:cubicBezTo>
                    <a:pt x="84" y="113"/>
                    <a:pt x="86" y="116"/>
                    <a:pt x="86" y="120"/>
                  </a:cubicBezTo>
                  <a:cubicBezTo>
                    <a:pt x="119" y="120"/>
                    <a:pt x="119" y="120"/>
                    <a:pt x="119" y="120"/>
                  </a:cubicBezTo>
                  <a:cubicBezTo>
                    <a:pt x="119" y="118"/>
                    <a:pt x="127" y="111"/>
                    <a:pt x="129" y="102"/>
                  </a:cubicBezTo>
                  <a:cubicBezTo>
                    <a:pt x="130" y="93"/>
                    <a:pt x="130" y="78"/>
                    <a:pt x="130"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625674" y="1830697"/>
            <a:ext cx="325438" cy="317500"/>
            <a:chOff x="-903288" y="1814513"/>
            <a:chExt cx="325438" cy="317500"/>
          </a:xfrm>
          <a:solidFill>
            <a:schemeClr val="accent1"/>
          </a:solidFill>
        </p:grpSpPr>
        <p:sp>
          <p:nvSpPr>
            <p:cNvPr id="7" name="Freeform 6"/>
            <p:cNvSpPr>
              <a:spLocks noEditPoints="1"/>
            </p:cNvSpPr>
            <p:nvPr/>
          </p:nvSpPr>
          <p:spPr bwMode="auto">
            <a:xfrm>
              <a:off x="-903288" y="2098676"/>
              <a:ext cx="325438" cy="30163"/>
            </a:xfrm>
            <a:custGeom>
              <a:avLst/>
              <a:gdLst>
                <a:gd name="T0" fmla="*/ 83 w 87"/>
                <a:gd name="T1" fmla="*/ 0 h 8"/>
                <a:gd name="T2" fmla="*/ 54 w 87"/>
                <a:gd name="T3" fmla="*/ 0 h 8"/>
                <a:gd name="T4" fmla="*/ 54 w 87"/>
                <a:gd name="T5" fmla="*/ 3 h 8"/>
                <a:gd name="T6" fmla="*/ 53 w 87"/>
                <a:gd name="T7" fmla="*/ 8 h 8"/>
                <a:gd name="T8" fmla="*/ 83 w 87"/>
                <a:gd name="T9" fmla="*/ 8 h 8"/>
                <a:gd name="T10" fmla="*/ 87 w 87"/>
                <a:gd name="T11" fmla="*/ 4 h 8"/>
                <a:gd name="T12" fmla="*/ 83 w 87"/>
                <a:gd name="T13" fmla="*/ 0 h 8"/>
                <a:gd name="T14" fmla="*/ 34 w 87"/>
                <a:gd name="T15" fmla="*/ 0 h 8"/>
                <a:gd name="T16" fmla="*/ 4 w 87"/>
                <a:gd name="T17" fmla="*/ 0 h 8"/>
                <a:gd name="T18" fmla="*/ 0 w 87"/>
                <a:gd name="T19" fmla="*/ 4 h 8"/>
                <a:gd name="T20" fmla="*/ 4 w 87"/>
                <a:gd name="T21" fmla="*/ 8 h 8"/>
                <a:gd name="T22" fmla="*/ 35 w 87"/>
                <a:gd name="T23" fmla="*/ 8 h 8"/>
                <a:gd name="T24" fmla="*/ 33 w 87"/>
                <a:gd name="T25" fmla="*/ 3 h 8"/>
                <a:gd name="T26" fmla="*/ 34 w 87"/>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8">
                  <a:moveTo>
                    <a:pt x="83" y="0"/>
                  </a:moveTo>
                  <a:cubicBezTo>
                    <a:pt x="54" y="0"/>
                    <a:pt x="54" y="0"/>
                    <a:pt x="54" y="0"/>
                  </a:cubicBezTo>
                  <a:cubicBezTo>
                    <a:pt x="54" y="1"/>
                    <a:pt x="54" y="2"/>
                    <a:pt x="54" y="3"/>
                  </a:cubicBezTo>
                  <a:cubicBezTo>
                    <a:pt x="54" y="5"/>
                    <a:pt x="54" y="6"/>
                    <a:pt x="53" y="8"/>
                  </a:cubicBezTo>
                  <a:cubicBezTo>
                    <a:pt x="83" y="8"/>
                    <a:pt x="83" y="8"/>
                    <a:pt x="83" y="8"/>
                  </a:cubicBezTo>
                  <a:cubicBezTo>
                    <a:pt x="86" y="8"/>
                    <a:pt x="87" y="6"/>
                    <a:pt x="87" y="4"/>
                  </a:cubicBezTo>
                  <a:cubicBezTo>
                    <a:pt x="87" y="2"/>
                    <a:pt x="86" y="0"/>
                    <a:pt x="83" y="0"/>
                  </a:cubicBezTo>
                  <a:close/>
                  <a:moveTo>
                    <a:pt x="34" y="0"/>
                  </a:moveTo>
                  <a:cubicBezTo>
                    <a:pt x="4" y="0"/>
                    <a:pt x="4" y="0"/>
                    <a:pt x="4" y="0"/>
                  </a:cubicBezTo>
                  <a:cubicBezTo>
                    <a:pt x="2" y="0"/>
                    <a:pt x="0" y="2"/>
                    <a:pt x="0" y="4"/>
                  </a:cubicBezTo>
                  <a:cubicBezTo>
                    <a:pt x="0" y="6"/>
                    <a:pt x="2" y="8"/>
                    <a:pt x="4" y="8"/>
                  </a:cubicBezTo>
                  <a:cubicBezTo>
                    <a:pt x="35" y="8"/>
                    <a:pt x="35" y="8"/>
                    <a:pt x="35" y="8"/>
                  </a:cubicBezTo>
                  <a:cubicBezTo>
                    <a:pt x="34" y="6"/>
                    <a:pt x="33" y="5"/>
                    <a:pt x="33" y="3"/>
                  </a:cubicBezTo>
                  <a:cubicBezTo>
                    <a:pt x="33" y="2"/>
                    <a:pt x="34"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762000" y="2046288"/>
              <a:ext cx="44450" cy="85725"/>
            </a:xfrm>
            <a:custGeom>
              <a:avLst/>
              <a:gdLst>
                <a:gd name="T0" fmla="*/ 9 w 12"/>
                <a:gd name="T1" fmla="*/ 12 h 23"/>
                <a:gd name="T2" fmla="*/ 9 w 12"/>
                <a:gd name="T3" fmla="*/ 3 h 23"/>
                <a:gd name="T4" fmla="*/ 6 w 12"/>
                <a:gd name="T5" fmla="*/ 0 h 23"/>
                <a:gd name="T6" fmla="*/ 3 w 12"/>
                <a:gd name="T7" fmla="*/ 3 h 23"/>
                <a:gd name="T8" fmla="*/ 3 w 12"/>
                <a:gd name="T9" fmla="*/ 12 h 23"/>
                <a:gd name="T10" fmla="*/ 0 w 12"/>
                <a:gd name="T11" fmla="*/ 17 h 23"/>
                <a:gd name="T12" fmla="*/ 6 w 12"/>
                <a:gd name="T13" fmla="*/ 23 h 23"/>
                <a:gd name="T14" fmla="*/ 12 w 12"/>
                <a:gd name="T15" fmla="*/ 17 h 23"/>
                <a:gd name="T16" fmla="*/ 9 w 1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3">
                  <a:moveTo>
                    <a:pt x="9" y="12"/>
                  </a:moveTo>
                  <a:cubicBezTo>
                    <a:pt x="9" y="3"/>
                    <a:pt x="9" y="3"/>
                    <a:pt x="9" y="3"/>
                  </a:cubicBezTo>
                  <a:cubicBezTo>
                    <a:pt x="9" y="1"/>
                    <a:pt x="7" y="0"/>
                    <a:pt x="6" y="0"/>
                  </a:cubicBezTo>
                  <a:cubicBezTo>
                    <a:pt x="4" y="0"/>
                    <a:pt x="3" y="1"/>
                    <a:pt x="3" y="3"/>
                  </a:cubicBezTo>
                  <a:cubicBezTo>
                    <a:pt x="3" y="12"/>
                    <a:pt x="3" y="12"/>
                    <a:pt x="3" y="12"/>
                  </a:cubicBezTo>
                  <a:cubicBezTo>
                    <a:pt x="1" y="13"/>
                    <a:pt x="0" y="15"/>
                    <a:pt x="0" y="17"/>
                  </a:cubicBezTo>
                  <a:cubicBezTo>
                    <a:pt x="0" y="20"/>
                    <a:pt x="3" y="23"/>
                    <a:pt x="6" y="23"/>
                  </a:cubicBezTo>
                  <a:cubicBezTo>
                    <a:pt x="9" y="23"/>
                    <a:pt x="12" y="20"/>
                    <a:pt x="12" y="17"/>
                  </a:cubicBezTo>
                  <a:cubicBezTo>
                    <a:pt x="12" y="15"/>
                    <a:pt x="11" y="13"/>
                    <a:pt x="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881063" y="1814513"/>
              <a:ext cx="284163" cy="250825"/>
            </a:xfrm>
            <a:custGeom>
              <a:avLst/>
              <a:gdLst>
                <a:gd name="T0" fmla="*/ 69 w 76"/>
                <a:gd name="T1" fmla="*/ 21 h 67"/>
                <a:gd name="T2" fmla="*/ 18 w 76"/>
                <a:gd name="T3" fmla="*/ 21 h 67"/>
                <a:gd name="T4" fmla="*/ 11 w 76"/>
                <a:gd name="T5" fmla="*/ 28 h 67"/>
                <a:gd name="T6" fmla="*/ 11 w 76"/>
                <a:gd name="T7" fmla="*/ 58 h 67"/>
                <a:gd name="T8" fmla="*/ 11 w 76"/>
                <a:gd name="T9" fmla="*/ 58 h 67"/>
                <a:gd name="T10" fmla="*/ 8 w 76"/>
                <a:gd name="T11" fmla="*/ 60 h 67"/>
                <a:gd name="T12" fmla="*/ 6 w 76"/>
                <a:gd name="T13" fmla="*/ 58 h 67"/>
                <a:gd name="T14" fmla="*/ 6 w 76"/>
                <a:gd name="T15" fmla="*/ 28 h 67"/>
                <a:gd name="T16" fmla="*/ 18 w 76"/>
                <a:gd name="T17" fmla="*/ 16 h 67"/>
                <a:gd name="T18" fmla="*/ 69 w 76"/>
                <a:gd name="T19" fmla="*/ 16 h 67"/>
                <a:gd name="T20" fmla="*/ 72 w 76"/>
                <a:gd name="T21" fmla="*/ 16 h 67"/>
                <a:gd name="T22" fmla="*/ 63 w 76"/>
                <a:gd name="T23" fmla="*/ 9 h 67"/>
                <a:gd name="T24" fmla="*/ 41 w 76"/>
                <a:gd name="T25" fmla="*/ 9 h 67"/>
                <a:gd name="T26" fmla="*/ 31 w 76"/>
                <a:gd name="T27" fmla="*/ 0 h 67"/>
                <a:gd name="T28" fmla="*/ 9 w 76"/>
                <a:gd name="T29" fmla="*/ 0 h 67"/>
                <a:gd name="T30" fmla="*/ 0 w 76"/>
                <a:gd name="T31" fmla="*/ 9 h 67"/>
                <a:gd name="T32" fmla="*/ 0 w 76"/>
                <a:gd name="T33" fmla="*/ 19 h 67"/>
                <a:gd name="T34" fmla="*/ 0 w 76"/>
                <a:gd name="T35" fmla="*/ 56 h 67"/>
                <a:gd name="T36" fmla="*/ 0 w 76"/>
                <a:gd name="T37" fmla="*/ 58 h 67"/>
                <a:gd name="T38" fmla="*/ 9 w 76"/>
                <a:gd name="T39" fmla="*/ 67 h 67"/>
                <a:gd name="T40" fmla="*/ 18 w 76"/>
                <a:gd name="T41" fmla="*/ 67 h 67"/>
                <a:gd name="T42" fmla="*/ 63 w 76"/>
                <a:gd name="T43" fmla="*/ 67 h 67"/>
                <a:gd name="T44" fmla="*/ 66 w 76"/>
                <a:gd name="T45" fmla="*/ 67 h 67"/>
                <a:gd name="T46" fmla="*/ 76 w 76"/>
                <a:gd name="T47" fmla="*/ 58 h 67"/>
                <a:gd name="T48" fmla="*/ 76 w 76"/>
                <a:gd name="T49" fmla="*/ 28 h 67"/>
                <a:gd name="T50" fmla="*/ 75 w 76"/>
                <a:gd name="T51" fmla="*/ 25 h 67"/>
                <a:gd name="T52" fmla="*/ 69 w 76"/>
                <a:gd name="T53" fmla="*/ 2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 h="67">
                  <a:moveTo>
                    <a:pt x="69" y="21"/>
                  </a:moveTo>
                  <a:cubicBezTo>
                    <a:pt x="18" y="21"/>
                    <a:pt x="18" y="21"/>
                    <a:pt x="18" y="21"/>
                  </a:cubicBezTo>
                  <a:cubicBezTo>
                    <a:pt x="14" y="21"/>
                    <a:pt x="11" y="24"/>
                    <a:pt x="11" y="28"/>
                  </a:cubicBezTo>
                  <a:cubicBezTo>
                    <a:pt x="11" y="58"/>
                    <a:pt x="11" y="58"/>
                    <a:pt x="11" y="58"/>
                  </a:cubicBezTo>
                  <a:cubicBezTo>
                    <a:pt x="11" y="58"/>
                    <a:pt x="11" y="58"/>
                    <a:pt x="11" y="58"/>
                  </a:cubicBezTo>
                  <a:cubicBezTo>
                    <a:pt x="11" y="59"/>
                    <a:pt x="10" y="60"/>
                    <a:pt x="8" y="60"/>
                  </a:cubicBezTo>
                  <a:cubicBezTo>
                    <a:pt x="7" y="60"/>
                    <a:pt x="6" y="59"/>
                    <a:pt x="6" y="58"/>
                  </a:cubicBezTo>
                  <a:cubicBezTo>
                    <a:pt x="6" y="28"/>
                    <a:pt x="6" y="28"/>
                    <a:pt x="6" y="28"/>
                  </a:cubicBezTo>
                  <a:cubicBezTo>
                    <a:pt x="6" y="22"/>
                    <a:pt x="11" y="16"/>
                    <a:pt x="18" y="16"/>
                  </a:cubicBezTo>
                  <a:cubicBezTo>
                    <a:pt x="69" y="16"/>
                    <a:pt x="69" y="16"/>
                    <a:pt x="69" y="16"/>
                  </a:cubicBezTo>
                  <a:cubicBezTo>
                    <a:pt x="70" y="16"/>
                    <a:pt x="71" y="16"/>
                    <a:pt x="72" y="16"/>
                  </a:cubicBezTo>
                  <a:cubicBezTo>
                    <a:pt x="71" y="12"/>
                    <a:pt x="67" y="9"/>
                    <a:pt x="63" y="9"/>
                  </a:cubicBezTo>
                  <a:cubicBezTo>
                    <a:pt x="41" y="9"/>
                    <a:pt x="41" y="9"/>
                    <a:pt x="41" y="9"/>
                  </a:cubicBezTo>
                  <a:cubicBezTo>
                    <a:pt x="41" y="4"/>
                    <a:pt x="36" y="0"/>
                    <a:pt x="31" y="0"/>
                  </a:cubicBezTo>
                  <a:cubicBezTo>
                    <a:pt x="9" y="0"/>
                    <a:pt x="9" y="0"/>
                    <a:pt x="9" y="0"/>
                  </a:cubicBezTo>
                  <a:cubicBezTo>
                    <a:pt x="4" y="0"/>
                    <a:pt x="0" y="4"/>
                    <a:pt x="0" y="9"/>
                  </a:cubicBezTo>
                  <a:cubicBezTo>
                    <a:pt x="0" y="19"/>
                    <a:pt x="0" y="19"/>
                    <a:pt x="0" y="19"/>
                  </a:cubicBezTo>
                  <a:cubicBezTo>
                    <a:pt x="0" y="56"/>
                    <a:pt x="0" y="56"/>
                    <a:pt x="0" y="56"/>
                  </a:cubicBezTo>
                  <a:cubicBezTo>
                    <a:pt x="0" y="58"/>
                    <a:pt x="0" y="58"/>
                    <a:pt x="0" y="58"/>
                  </a:cubicBezTo>
                  <a:cubicBezTo>
                    <a:pt x="0" y="63"/>
                    <a:pt x="4" y="67"/>
                    <a:pt x="9" y="67"/>
                  </a:cubicBezTo>
                  <a:cubicBezTo>
                    <a:pt x="18" y="67"/>
                    <a:pt x="18" y="67"/>
                    <a:pt x="18" y="67"/>
                  </a:cubicBezTo>
                  <a:cubicBezTo>
                    <a:pt x="63" y="67"/>
                    <a:pt x="63" y="67"/>
                    <a:pt x="63" y="67"/>
                  </a:cubicBezTo>
                  <a:cubicBezTo>
                    <a:pt x="66" y="67"/>
                    <a:pt x="66" y="67"/>
                    <a:pt x="66" y="67"/>
                  </a:cubicBezTo>
                  <a:cubicBezTo>
                    <a:pt x="72" y="67"/>
                    <a:pt x="76" y="63"/>
                    <a:pt x="76" y="58"/>
                  </a:cubicBezTo>
                  <a:cubicBezTo>
                    <a:pt x="76" y="28"/>
                    <a:pt x="76" y="28"/>
                    <a:pt x="76" y="28"/>
                  </a:cubicBezTo>
                  <a:cubicBezTo>
                    <a:pt x="76" y="27"/>
                    <a:pt x="76" y="26"/>
                    <a:pt x="75" y="25"/>
                  </a:cubicBezTo>
                  <a:cubicBezTo>
                    <a:pt x="74" y="23"/>
                    <a:pt x="72"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606205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r>
              <a:rPr lang="en-US"/>
              <a:t>Page </a:t>
            </a:r>
            <a:fld id="{90CBDC3A-D49F-4631-A8C7-55D59B33E5FA}" type="slidenum">
              <a:rPr lang="en-US" smtClean="0"/>
              <a:pPr>
                <a:defRPr/>
              </a:pPr>
              <a:t>19</a:t>
            </a:fld>
            <a:endParaRPr lang="en-US" dirty="0"/>
          </a:p>
        </p:txBody>
      </p:sp>
      <p:sp>
        <p:nvSpPr>
          <p:cNvPr id="4" name="Title 3"/>
          <p:cNvSpPr>
            <a:spLocks noGrp="1"/>
          </p:cNvSpPr>
          <p:nvPr>
            <p:ph type="title"/>
          </p:nvPr>
        </p:nvSpPr>
        <p:spPr/>
        <p:txBody>
          <a:bodyPr/>
          <a:lstStyle/>
          <a:p>
            <a:r>
              <a:rPr lang="en-GB" dirty="0"/>
              <a:t>Docker Compose</a:t>
            </a:r>
          </a:p>
        </p:txBody>
      </p:sp>
      <p:sp>
        <p:nvSpPr>
          <p:cNvPr id="8" name="Footer Placeholder 7"/>
          <p:cNvSpPr>
            <a:spLocks noGrp="1"/>
          </p:cNvSpPr>
          <p:nvPr>
            <p:ph type="ftr" sz="quarter" idx="13"/>
          </p:nvPr>
        </p:nvSpPr>
        <p:spPr/>
        <p:txBody>
          <a:bodyPr/>
          <a:lstStyle/>
          <a:p>
            <a:r>
              <a:rPr lang="en-AU" dirty="0"/>
              <a:t>Copyright © 2016 Accenture  All rights reserved.</a:t>
            </a:r>
          </a:p>
        </p:txBody>
      </p:sp>
      <p:sp>
        <p:nvSpPr>
          <p:cNvPr id="10" name="Content Placeholder 2"/>
          <p:cNvSpPr txBox="1">
            <a:spLocks/>
          </p:cNvSpPr>
          <p:nvPr/>
        </p:nvSpPr>
        <p:spPr>
          <a:xfrm>
            <a:off x="455612" y="1972597"/>
            <a:ext cx="2590359" cy="3149690"/>
          </a:xfrm>
          <a:prstGeom prst="rect">
            <a:avLst/>
          </a:prstGeom>
          <a:solidFill>
            <a:schemeClr val="accent4"/>
          </a:solidFill>
          <a:ln w="19050">
            <a:noFill/>
          </a:ln>
        </p:spPr>
        <p:txBody>
          <a:bodyPr vert="horz" lIns="72000" tIns="864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lvl="1" indent="0">
              <a:buNone/>
            </a:pPr>
            <a:r>
              <a:rPr lang="en-GB" dirty="0">
                <a:solidFill>
                  <a:schemeClr val="tx1"/>
                </a:solidFill>
              </a:rPr>
              <a:t>Compose is a tool for defining and running multi-container docker applications, allowing you to configure and start all your services from a single Compose file</a:t>
            </a:r>
          </a:p>
        </p:txBody>
      </p:sp>
      <p:sp>
        <p:nvSpPr>
          <p:cNvPr id="13" name="Oval 12"/>
          <p:cNvSpPr/>
          <p:nvPr/>
        </p:nvSpPr>
        <p:spPr>
          <a:xfrm>
            <a:off x="994152" y="1325555"/>
            <a:ext cx="1307346" cy="1307346"/>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42440" y="1532317"/>
            <a:ext cx="971163" cy="97116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AutoShape 4"/>
          <p:cNvSpPr>
            <a:spLocks noChangeAspect="1" noChangeArrowheads="1" noTextEdit="1"/>
          </p:cNvSpPr>
          <p:nvPr/>
        </p:nvSpPr>
        <p:spPr bwMode="auto">
          <a:xfrm>
            <a:off x="-722313" y="2679700"/>
            <a:ext cx="904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419682" y="1723792"/>
            <a:ext cx="90488" cy="622300"/>
          </a:xfrm>
          <a:custGeom>
            <a:avLst/>
            <a:gdLst>
              <a:gd name="T0" fmla="*/ 0 w 24"/>
              <a:gd name="T1" fmla="*/ 165 h 166"/>
              <a:gd name="T2" fmla="*/ 12 w 24"/>
              <a:gd name="T3" fmla="*/ 166 h 166"/>
              <a:gd name="T4" fmla="*/ 24 w 24"/>
              <a:gd name="T5" fmla="*/ 165 h 166"/>
              <a:gd name="T6" fmla="*/ 24 w 24"/>
              <a:gd name="T7" fmla="*/ 1 h 166"/>
              <a:gd name="T8" fmla="*/ 12 w 24"/>
              <a:gd name="T9" fmla="*/ 0 h 166"/>
              <a:gd name="T10" fmla="*/ 0 w 24"/>
              <a:gd name="T11" fmla="*/ 1 h 166"/>
              <a:gd name="T12" fmla="*/ 5 w 24"/>
              <a:gd name="T13" fmla="*/ 7 h 166"/>
              <a:gd name="T14" fmla="*/ 0 w 24"/>
              <a:gd name="T15" fmla="*/ 9 h 166"/>
              <a:gd name="T16" fmla="*/ 11 w 24"/>
              <a:gd name="T17" fmla="*/ 16 h 166"/>
              <a:gd name="T18" fmla="*/ 0 w 24"/>
              <a:gd name="T19" fmla="*/ 18 h 166"/>
              <a:gd name="T20" fmla="*/ 5 w 24"/>
              <a:gd name="T21" fmla="*/ 24 h 166"/>
              <a:gd name="T22" fmla="*/ 0 w 24"/>
              <a:gd name="T23" fmla="*/ 26 h 166"/>
              <a:gd name="T24" fmla="*/ 11 w 24"/>
              <a:gd name="T25" fmla="*/ 32 h 166"/>
              <a:gd name="T26" fmla="*/ 0 w 24"/>
              <a:gd name="T27" fmla="*/ 34 h 166"/>
              <a:gd name="T28" fmla="*/ 5 w 24"/>
              <a:gd name="T29" fmla="*/ 41 h 166"/>
              <a:gd name="T30" fmla="*/ 0 w 24"/>
              <a:gd name="T31" fmla="*/ 43 h 166"/>
              <a:gd name="T32" fmla="*/ 11 w 24"/>
              <a:gd name="T33" fmla="*/ 49 h 166"/>
              <a:gd name="T34" fmla="*/ 0 w 24"/>
              <a:gd name="T35" fmla="*/ 51 h 166"/>
              <a:gd name="T36" fmla="*/ 5 w 24"/>
              <a:gd name="T37" fmla="*/ 57 h 166"/>
              <a:gd name="T38" fmla="*/ 0 w 24"/>
              <a:gd name="T39" fmla="*/ 59 h 166"/>
              <a:gd name="T40" fmla="*/ 11 w 24"/>
              <a:gd name="T41" fmla="*/ 66 h 166"/>
              <a:gd name="T42" fmla="*/ 0 w 24"/>
              <a:gd name="T43" fmla="*/ 68 h 166"/>
              <a:gd name="T44" fmla="*/ 5 w 24"/>
              <a:gd name="T45" fmla="*/ 74 h 166"/>
              <a:gd name="T46" fmla="*/ 0 w 24"/>
              <a:gd name="T47" fmla="*/ 76 h 166"/>
              <a:gd name="T48" fmla="*/ 11 w 24"/>
              <a:gd name="T49" fmla="*/ 82 h 166"/>
              <a:gd name="T50" fmla="*/ 0 w 24"/>
              <a:gd name="T51" fmla="*/ 84 h 166"/>
              <a:gd name="T52" fmla="*/ 5 w 24"/>
              <a:gd name="T53" fmla="*/ 91 h 166"/>
              <a:gd name="T54" fmla="*/ 0 w 24"/>
              <a:gd name="T55" fmla="*/ 93 h 166"/>
              <a:gd name="T56" fmla="*/ 11 w 24"/>
              <a:gd name="T57" fmla="*/ 99 h 166"/>
              <a:gd name="T58" fmla="*/ 0 w 24"/>
              <a:gd name="T59" fmla="*/ 101 h 166"/>
              <a:gd name="T60" fmla="*/ 5 w 24"/>
              <a:gd name="T61" fmla="*/ 107 h 166"/>
              <a:gd name="T62" fmla="*/ 0 w 24"/>
              <a:gd name="T63" fmla="*/ 109 h 166"/>
              <a:gd name="T64" fmla="*/ 11 w 24"/>
              <a:gd name="T65" fmla="*/ 116 h 166"/>
              <a:gd name="T66" fmla="*/ 0 w 24"/>
              <a:gd name="T67" fmla="*/ 118 h 166"/>
              <a:gd name="T68" fmla="*/ 5 w 24"/>
              <a:gd name="T69" fmla="*/ 124 h 166"/>
              <a:gd name="T70" fmla="*/ 0 w 24"/>
              <a:gd name="T71" fmla="*/ 126 h 166"/>
              <a:gd name="T72" fmla="*/ 11 w 24"/>
              <a:gd name="T73" fmla="*/ 132 h 166"/>
              <a:gd name="T74" fmla="*/ 0 w 24"/>
              <a:gd name="T75" fmla="*/ 134 h 166"/>
              <a:gd name="T76" fmla="*/ 5 w 24"/>
              <a:gd name="T77" fmla="*/ 141 h 166"/>
              <a:gd name="T78" fmla="*/ 0 w 24"/>
              <a:gd name="T79" fmla="*/ 143 h 166"/>
              <a:gd name="T80" fmla="*/ 11 w 24"/>
              <a:gd name="T81" fmla="*/ 149 h 166"/>
              <a:gd name="T82" fmla="*/ 0 w 24"/>
              <a:gd name="T83" fmla="*/ 151 h 166"/>
              <a:gd name="T84" fmla="*/ 5 w 24"/>
              <a:gd name="T85" fmla="*/ 157 h 166"/>
              <a:gd name="T86" fmla="*/ 0 w 24"/>
              <a:gd name="T87" fmla="*/ 15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166">
                <a:moveTo>
                  <a:pt x="0" y="159"/>
                </a:moveTo>
                <a:cubicBezTo>
                  <a:pt x="0" y="163"/>
                  <a:pt x="0" y="165"/>
                  <a:pt x="0" y="165"/>
                </a:cubicBezTo>
                <a:cubicBezTo>
                  <a:pt x="0" y="166"/>
                  <a:pt x="1" y="166"/>
                  <a:pt x="2" y="166"/>
                </a:cubicBezTo>
                <a:cubicBezTo>
                  <a:pt x="3" y="166"/>
                  <a:pt x="7" y="166"/>
                  <a:pt x="12" y="166"/>
                </a:cubicBezTo>
                <a:cubicBezTo>
                  <a:pt x="17" y="166"/>
                  <a:pt x="22" y="166"/>
                  <a:pt x="22" y="166"/>
                </a:cubicBezTo>
                <a:cubicBezTo>
                  <a:pt x="23" y="166"/>
                  <a:pt x="24" y="166"/>
                  <a:pt x="24" y="165"/>
                </a:cubicBezTo>
                <a:cubicBezTo>
                  <a:pt x="24" y="164"/>
                  <a:pt x="24" y="127"/>
                  <a:pt x="24" y="83"/>
                </a:cubicBezTo>
                <a:cubicBezTo>
                  <a:pt x="24" y="39"/>
                  <a:pt x="24" y="2"/>
                  <a:pt x="24" y="1"/>
                </a:cubicBezTo>
                <a:cubicBezTo>
                  <a:pt x="24" y="1"/>
                  <a:pt x="23" y="0"/>
                  <a:pt x="22" y="0"/>
                </a:cubicBezTo>
                <a:cubicBezTo>
                  <a:pt x="22" y="0"/>
                  <a:pt x="17" y="0"/>
                  <a:pt x="12" y="0"/>
                </a:cubicBezTo>
                <a:cubicBezTo>
                  <a:pt x="7" y="0"/>
                  <a:pt x="3" y="0"/>
                  <a:pt x="2" y="0"/>
                </a:cubicBezTo>
                <a:cubicBezTo>
                  <a:pt x="1" y="0"/>
                  <a:pt x="0" y="1"/>
                  <a:pt x="0" y="1"/>
                </a:cubicBezTo>
                <a:cubicBezTo>
                  <a:pt x="0" y="1"/>
                  <a:pt x="0" y="4"/>
                  <a:pt x="0" y="7"/>
                </a:cubicBezTo>
                <a:cubicBezTo>
                  <a:pt x="5" y="7"/>
                  <a:pt x="5" y="7"/>
                  <a:pt x="5" y="7"/>
                </a:cubicBezTo>
                <a:cubicBezTo>
                  <a:pt x="5" y="9"/>
                  <a:pt x="5" y="9"/>
                  <a:pt x="5" y="9"/>
                </a:cubicBezTo>
                <a:cubicBezTo>
                  <a:pt x="0" y="9"/>
                  <a:pt x="0" y="9"/>
                  <a:pt x="0" y="9"/>
                </a:cubicBezTo>
                <a:cubicBezTo>
                  <a:pt x="0" y="11"/>
                  <a:pt x="0" y="13"/>
                  <a:pt x="0" y="16"/>
                </a:cubicBezTo>
                <a:cubicBezTo>
                  <a:pt x="11" y="16"/>
                  <a:pt x="11" y="16"/>
                  <a:pt x="11" y="16"/>
                </a:cubicBezTo>
                <a:cubicBezTo>
                  <a:pt x="11" y="18"/>
                  <a:pt x="11" y="18"/>
                  <a:pt x="11" y="18"/>
                </a:cubicBezTo>
                <a:cubicBezTo>
                  <a:pt x="0" y="18"/>
                  <a:pt x="0" y="18"/>
                  <a:pt x="0" y="18"/>
                </a:cubicBezTo>
                <a:cubicBezTo>
                  <a:pt x="0" y="20"/>
                  <a:pt x="0" y="22"/>
                  <a:pt x="0" y="24"/>
                </a:cubicBezTo>
                <a:cubicBezTo>
                  <a:pt x="5" y="24"/>
                  <a:pt x="5" y="24"/>
                  <a:pt x="5" y="24"/>
                </a:cubicBezTo>
                <a:cubicBezTo>
                  <a:pt x="5" y="26"/>
                  <a:pt x="5" y="26"/>
                  <a:pt x="5" y="26"/>
                </a:cubicBezTo>
                <a:cubicBezTo>
                  <a:pt x="0" y="26"/>
                  <a:pt x="0" y="26"/>
                  <a:pt x="0" y="26"/>
                </a:cubicBezTo>
                <a:cubicBezTo>
                  <a:pt x="0" y="28"/>
                  <a:pt x="0" y="30"/>
                  <a:pt x="0" y="32"/>
                </a:cubicBezTo>
                <a:cubicBezTo>
                  <a:pt x="11" y="32"/>
                  <a:pt x="11" y="32"/>
                  <a:pt x="11" y="32"/>
                </a:cubicBezTo>
                <a:cubicBezTo>
                  <a:pt x="11" y="34"/>
                  <a:pt x="11" y="34"/>
                  <a:pt x="11" y="34"/>
                </a:cubicBezTo>
                <a:cubicBezTo>
                  <a:pt x="0" y="34"/>
                  <a:pt x="0" y="34"/>
                  <a:pt x="0" y="34"/>
                </a:cubicBezTo>
                <a:cubicBezTo>
                  <a:pt x="0" y="36"/>
                  <a:pt x="0" y="38"/>
                  <a:pt x="0" y="41"/>
                </a:cubicBezTo>
                <a:cubicBezTo>
                  <a:pt x="5" y="41"/>
                  <a:pt x="5" y="41"/>
                  <a:pt x="5" y="41"/>
                </a:cubicBezTo>
                <a:cubicBezTo>
                  <a:pt x="5" y="43"/>
                  <a:pt x="5" y="43"/>
                  <a:pt x="5" y="43"/>
                </a:cubicBezTo>
                <a:cubicBezTo>
                  <a:pt x="0" y="43"/>
                  <a:pt x="0" y="43"/>
                  <a:pt x="0" y="43"/>
                </a:cubicBezTo>
                <a:cubicBezTo>
                  <a:pt x="0" y="45"/>
                  <a:pt x="0" y="47"/>
                  <a:pt x="0" y="49"/>
                </a:cubicBezTo>
                <a:cubicBezTo>
                  <a:pt x="11" y="49"/>
                  <a:pt x="11" y="49"/>
                  <a:pt x="11" y="49"/>
                </a:cubicBezTo>
                <a:cubicBezTo>
                  <a:pt x="11" y="51"/>
                  <a:pt x="11" y="51"/>
                  <a:pt x="11" y="51"/>
                </a:cubicBezTo>
                <a:cubicBezTo>
                  <a:pt x="0" y="51"/>
                  <a:pt x="0" y="51"/>
                  <a:pt x="0" y="51"/>
                </a:cubicBezTo>
                <a:cubicBezTo>
                  <a:pt x="0" y="53"/>
                  <a:pt x="0" y="55"/>
                  <a:pt x="0" y="57"/>
                </a:cubicBezTo>
                <a:cubicBezTo>
                  <a:pt x="5" y="57"/>
                  <a:pt x="5" y="57"/>
                  <a:pt x="5" y="57"/>
                </a:cubicBezTo>
                <a:cubicBezTo>
                  <a:pt x="5" y="59"/>
                  <a:pt x="5" y="59"/>
                  <a:pt x="5" y="59"/>
                </a:cubicBezTo>
                <a:cubicBezTo>
                  <a:pt x="0" y="59"/>
                  <a:pt x="0" y="59"/>
                  <a:pt x="0" y="59"/>
                </a:cubicBezTo>
                <a:cubicBezTo>
                  <a:pt x="0" y="61"/>
                  <a:pt x="0" y="63"/>
                  <a:pt x="0" y="66"/>
                </a:cubicBezTo>
                <a:cubicBezTo>
                  <a:pt x="11" y="66"/>
                  <a:pt x="11" y="66"/>
                  <a:pt x="11" y="66"/>
                </a:cubicBezTo>
                <a:cubicBezTo>
                  <a:pt x="11" y="68"/>
                  <a:pt x="11" y="68"/>
                  <a:pt x="11" y="68"/>
                </a:cubicBezTo>
                <a:cubicBezTo>
                  <a:pt x="0" y="68"/>
                  <a:pt x="0" y="68"/>
                  <a:pt x="0" y="68"/>
                </a:cubicBezTo>
                <a:cubicBezTo>
                  <a:pt x="0" y="70"/>
                  <a:pt x="0" y="72"/>
                  <a:pt x="0" y="74"/>
                </a:cubicBezTo>
                <a:cubicBezTo>
                  <a:pt x="5" y="74"/>
                  <a:pt x="5" y="74"/>
                  <a:pt x="5" y="74"/>
                </a:cubicBezTo>
                <a:cubicBezTo>
                  <a:pt x="5" y="76"/>
                  <a:pt x="5" y="76"/>
                  <a:pt x="5" y="76"/>
                </a:cubicBezTo>
                <a:cubicBezTo>
                  <a:pt x="0" y="76"/>
                  <a:pt x="0" y="76"/>
                  <a:pt x="0" y="76"/>
                </a:cubicBezTo>
                <a:cubicBezTo>
                  <a:pt x="0" y="78"/>
                  <a:pt x="0" y="80"/>
                  <a:pt x="0" y="82"/>
                </a:cubicBezTo>
                <a:cubicBezTo>
                  <a:pt x="11" y="82"/>
                  <a:pt x="11" y="82"/>
                  <a:pt x="11" y="82"/>
                </a:cubicBezTo>
                <a:cubicBezTo>
                  <a:pt x="11" y="84"/>
                  <a:pt x="11" y="84"/>
                  <a:pt x="11" y="84"/>
                </a:cubicBezTo>
                <a:cubicBezTo>
                  <a:pt x="0" y="84"/>
                  <a:pt x="0" y="84"/>
                  <a:pt x="0" y="84"/>
                </a:cubicBezTo>
                <a:cubicBezTo>
                  <a:pt x="0" y="86"/>
                  <a:pt x="0" y="88"/>
                  <a:pt x="0" y="91"/>
                </a:cubicBezTo>
                <a:cubicBezTo>
                  <a:pt x="5" y="91"/>
                  <a:pt x="5" y="91"/>
                  <a:pt x="5" y="91"/>
                </a:cubicBezTo>
                <a:cubicBezTo>
                  <a:pt x="5" y="93"/>
                  <a:pt x="5" y="93"/>
                  <a:pt x="5" y="93"/>
                </a:cubicBezTo>
                <a:cubicBezTo>
                  <a:pt x="0" y="93"/>
                  <a:pt x="0" y="93"/>
                  <a:pt x="0" y="93"/>
                </a:cubicBezTo>
                <a:cubicBezTo>
                  <a:pt x="0" y="95"/>
                  <a:pt x="0" y="97"/>
                  <a:pt x="0" y="99"/>
                </a:cubicBezTo>
                <a:cubicBezTo>
                  <a:pt x="11" y="99"/>
                  <a:pt x="11" y="99"/>
                  <a:pt x="11" y="99"/>
                </a:cubicBezTo>
                <a:cubicBezTo>
                  <a:pt x="11" y="101"/>
                  <a:pt x="11" y="101"/>
                  <a:pt x="11" y="101"/>
                </a:cubicBezTo>
                <a:cubicBezTo>
                  <a:pt x="0" y="101"/>
                  <a:pt x="0" y="101"/>
                  <a:pt x="0" y="101"/>
                </a:cubicBezTo>
                <a:cubicBezTo>
                  <a:pt x="0" y="103"/>
                  <a:pt x="0" y="105"/>
                  <a:pt x="0" y="107"/>
                </a:cubicBezTo>
                <a:cubicBezTo>
                  <a:pt x="5" y="107"/>
                  <a:pt x="5" y="107"/>
                  <a:pt x="5" y="107"/>
                </a:cubicBezTo>
                <a:cubicBezTo>
                  <a:pt x="5" y="109"/>
                  <a:pt x="5" y="109"/>
                  <a:pt x="5" y="109"/>
                </a:cubicBezTo>
                <a:cubicBezTo>
                  <a:pt x="0" y="109"/>
                  <a:pt x="0" y="109"/>
                  <a:pt x="0" y="109"/>
                </a:cubicBezTo>
                <a:cubicBezTo>
                  <a:pt x="0" y="111"/>
                  <a:pt x="0" y="113"/>
                  <a:pt x="0" y="116"/>
                </a:cubicBezTo>
                <a:cubicBezTo>
                  <a:pt x="11" y="116"/>
                  <a:pt x="11" y="116"/>
                  <a:pt x="11" y="116"/>
                </a:cubicBezTo>
                <a:cubicBezTo>
                  <a:pt x="11" y="118"/>
                  <a:pt x="11" y="118"/>
                  <a:pt x="11" y="118"/>
                </a:cubicBezTo>
                <a:cubicBezTo>
                  <a:pt x="0" y="118"/>
                  <a:pt x="0" y="118"/>
                  <a:pt x="0" y="118"/>
                </a:cubicBezTo>
                <a:cubicBezTo>
                  <a:pt x="0" y="120"/>
                  <a:pt x="0" y="122"/>
                  <a:pt x="0" y="124"/>
                </a:cubicBezTo>
                <a:cubicBezTo>
                  <a:pt x="5" y="124"/>
                  <a:pt x="5" y="124"/>
                  <a:pt x="5" y="124"/>
                </a:cubicBezTo>
                <a:cubicBezTo>
                  <a:pt x="5" y="126"/>
                  <a:pt x="5" y="126"/>
                  <a:pt x="5" y="126"/>
                </a:cubicBezTo>
                <a:cubicBezTo>
                  <a:pt x="0" y="126"/>
                  <a:pt x="0" y="126"/>
                  <a:pt x="0" y="126"/>
                </a:cubicBezTo>
                <a:cubicBezTo>
                  <a:pt x="0" y="128"/>
                  <a:pt x="0" y="130"/>
                  <a:pt x="0" y="132"/>
                </a:cubicBezTo>
                <a:cubicBezTo>
                  <a:pt x="11" y="132"/>
                  <a:pt x="11" y="132"/>
                  <a:pt x="11" y="132"/>
                </a:cubicBezTo>
                <a:cubicBezTo>
                  <a:pt x="11" y="134"/>
                  <a:pt x="11" y="134"/>
                  <a:pt x="11" y="134"/>
                </a:cubicBezTo>
                <a:cubicBezTo>
                  <a:pt x="0" y="134"/>
                  <a:pt x="0" y="134"/>
                  <a:pt x="0" y="134"/>
                </a:cubicBezTo>
                <a:cubicBezTo>
                  <a:pt x="0" y="136"/>
                  <a:pt x="0" y="138"/>
                  <a:pt x="0" y="141"/>
                </a:cubicBezTo>
                <a:cubicBezTo>
                  <a:pt x="5" y="141"/>
                  <a:pt x="5" y="141"/>
                  <a:pt x="5" y="141"/>
                </a:cubicBezTo>
                <a:cubicBezTo>
                  <a:pt x="5" y="143"/>
                  <a:pt x="5" y="143"/>
                  <a:pt x="5" y="143"/>
                </a:cubicBezTo>
                <a:cubicBezTo>
                  <a:pt x="0" y="143"/>
                  <a:pt x="0" y="143"/>
                  <a:pt x="0" y="143"/>
                </a:cubicBezTo>
                <a:cubicBezTo>
                  <a:pt x="0" y="145"/>
                  <a:pt x="0" y="147"/>
                  <a:pt x="0" y="149"/>
                </a:cubicBezTo>
                <a:cubicBezTo>
                  <a:pt x="11" y="149"/>
                  <a:pt x="11" y="149"/>
                  <a:pt x="11" y="149"/>
                </a:cubicBezTo>
                <a:cubicBezTo>
                  <a:pt x="11" y="151"/>
                  <a:pt x="11" y="151"/>
                  <a:pt x="11" y="151"/>
                </a:cubicBezTo>
                <a:cubicBezTo>
                  <a:pt x="0" y="151"/>
                  <a:pt x="0" y="151"/>
                  <a:pt x="0" y="151"/>
                </a:cubicBezTo>
                <a:cubicBezTo>
                  <a:pt x="0" y="153"/>
                  <a:pt x="0" y="155"/>
                  <a:pt x="0" y="157"/>
                </a:cubicBezTo>
                <a:cubicBezTo>
                  <a:pt x="5" y="157"/>
                  <a:pt x="5" y="157"/>
                  <a:pt x="5" y="157"/>
                </a:cubicBezTo>
                <a:cubicBezTo>
                  <a:pt x="5" y="159"/>
                  <a:pt x="5" y="159"/>
                  <a:pt x="5" y="159"/>
                </a:cubicBezTo>
                <a:lnTo>
                  <a:pt x="0" y="15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96" name="Freeform 11"/>
          <p:cNvSpPr>
            <a:spLocks noEditPoints="1"/>
          </p:cNvSpPr>
          <p:nvPr/>
        </p:nvSpPr>
        <p:spPr bwMode="auto">
          <a:xfrm>
            <a:off x="1560970" y="1720308"/>
            <a:ext cx="333375" cy="615950"/>
          </a:xfrm>
          <a:custGeom>
            <a:avLst/>
            <a:gdLst>
              <a:gd name="T0" fmla="*/ 0 w 89"/>
              <a:gd name="T1" fmla="*/ 109 h 164"/>
              <a:gd name="T2" fmla="*/ 11 w 89"/>
              <a:gd name="T3" fmla="*/ 109 h 164"/>
              <a:gd name="T4" fmla="*/ 8 w 89"/>
              <a:gd name="T5" fmla="*/ 150 h 164"/>
              <a:gd name="T6" fmla="*/ 11 w 89"/>
              <a:gd name="T7" fmla="*/ 150 h 164"/>
              <a:gd name="T8" fmla="*/ 12 w 89"/>
              <a:gd name="T9" fmla="*/ 164 h 164"/>
              <a:gd name="T10" fmla="*/ 14 w 89"/>
              <a:gd name="T11" fmla="*/ 164 h 164"/>
              <a:gd name="T12" fmla="*/ 13 w 89"/>
              <a:gd name="T13" fmla="*/ 150 h 164"/>
              <a:gd name="T14" fmla="*/ 16 w 89"/>
              <a:gd name="T15" fmla="*/ 149 h 164"/>
              <a:gd name="T16" fmla="*/ 20 w 89"/>
              <a:gd name="T17" fmla="*/ 109 h 164"/>
              <a:gd name="T18" fmla="*/ 40 w 89"/>
              <a:gd name="T19" fmla="*/ 109 h 164"/>
              <a:gd name="T20" fmla="*/ 40 w 89"/>
              <a:gd name="T21" fmla="*/ 118 h 164"/>
              <a:gd name="T22" fmla="*/ 49 w 89"/>
              <a:gd name="T23" fmla="*/ 118 h 164"/>
              <a:gd name="T24" fmla="*/ 49 w 89"/>
              <a:gd name="T25" fmla="*/ 109 h 164"/>
              <a:gd name="T26" fmla="*/ 69 w 89"/>
              <a:gd name="T27" fmla="*/ 109 h 164"/>
              <a:gd name="T28" fmla="*/ 73 w 89"/>
              <a:gd name="T29" fmla="*/ 149 h 164"/>
              <a:gd name="T30" fmla="*/ 76 w 89"/>
              <a:gd name="T31" fmla="*/ 150 h 164"/>
              <a:gd name="T32" fmla="*/ 75 w 89"/>
              <a:gd name="T33" fmla="*/ 164 h 164"/>
              <a:gd name="T34" fmla="*/ 77 w 89"/>
              <a:gd name="T35" fmla="*/ 164 h 164"/>
              <a:gd name="T36" fmla="*/ 78 w 89"/>
              <a:gd name="T37" fmla="*/ 150 h 164"/>
              <a:gd name="T38" fmla="*/ 81 w 89"/>
              <a:gd name="T39" fmla="*/ 150 h 164"/>
              <a:gd name="T40" fmla="*/ 77 w 89"/>
              <a:gd name="T41" fmla="*/ 109 h 164"/>
              <a:gd name="T42" fmla="*/ 89 w 89"/>
              <a:gd name="T43" fmla="*/ 109 h 164"/>
              <a:gd name="T44" fmla="*/ 89 w 89"/>
              <a:gd name="T45" fmla="*/ 107 h 164"/>
              <a:gd name="T46" fmla="*/ 76 w 89"/>
              <a:gd name="T47" fmla="*/ 107 h 164"/>
              <a:gd name="T48" fmla="*/ 54 w 89"/>
              <a:gd name="T49" fmla="*/ 52 h 164"/>
              <a:gd name="T50" fmla="*/ 61 w 89"/>
              <a:gd name="T51" fmla="*/ 39 h 164"/>
              <a:gd name="T52" fmla="*/ 46 w 89"/>
              <a:gd name="T53" fmla="*/ 22 h 164"/>
              <a:gd name="T54" fmla="*/ 46 w 89"/>
              <a:gd name="T55" fmla="*/ 17 h 164"/>
              <a:gd name="T56" fmla="*/ 48 w 89"/>
              <a:gd name="T57" fmla="*/ 17 h 164"/>
              <a:gd name="T58" fmla="*/ 48 w 89"/>
              <a:gd name="T59" fmla="*/ 0 h 164"/>
              <a:gd name="T60" fmla="*/ 40 w 89"/>
              <a:gd name="T61" fmla="*/ 0 h 164"/>
              <a:gd name="T62" fmla="*/ 40 w 89"/>
              <a:gd name="T63" fmla="*/ 17 h 164"/>
              <a:gd name="T64" fmla="*/ 43 w 89"/>
              <a:gd name="T65" fmla="*/ 17 h 164"/>
              <a:gd name="T66" fmla="*/ 43 w 89"/>
              <a:gd name="T67" fmla="*/ 22 h 164"/>
              <a:gd name="T68" fmla="*/ 27 w 89"/>
              <a:gd name="T69" fmla="*/ 39 h 164"/>
              <a:gd name="T70" fmla="*/ 34 w 89"/>
              <a:gd name="T71" fmla="*/ 52 h 164"/>
              <a:gd name="T72" fmla="*/ 12 w 89"/>
              <a:gd name="T73" fmla="*/ 107 h 164"/>
              <a:gd name="T74" fmla="*/ 0 w 89"/>
              <a:gd name="T75" fmla="*/ 107 h 164"/>
              <a:gd name="T76" fmla="*/ 0 w 89"/>
              <a:gd name="T77" fmla="*/ 109 h 164"/>
              <a:gd name="T78" fmla="*/ 44 w 89"/>
              <a:gd name="T79" fmla="*/ 30 h 164"/>
              <a:gd name="T80" fmla="*/ 53 w 89"/>
              <a:gd name="T81" fmla="*/ 39 h 164"/>
              <a:gd name="T82" fmla="*/ 50 w 89"/>
              <a:gd name="T83" fmla="*/ 45 h 164"/>
              <a:gd name="T84" fmla="*/ 47 w 89"/>
              <a:gd name="T85" fmla="*/ 42 h 164"/>
              <a:gd name="T86" fmla="*/ 41 w 89"/>
              <a:gd name="T87" fmla="*/ 42 h 164"/>
              <a:gd name="T88" fmla="*/ 38 w 89"/>
              <a:gd name="T89" fmla="*/ 45 h 164"/>
              <a:gd name="T90" fmla="*/ 35 w 89"/>
              <a:gd name="T91" fmla="*/ 39 h 164"/>
              <a:gd name="T92" fmla="*/ 44 w 89"/>
              <a:gd name="T93" fmla="*/ 30 h 164"/>
              <a:gd name="T94" fmla="*/ 44 w 89"/>
              <a:gd name="T95" fmla="*/ 51 h 164"/>
              <a:gd name="T96" fmla="*/ 68 w 89"/>
              <a:gd name="T97" fmla="*/ 107 h 164"/>
              <a:gd name="T98" fmla="*/ 49 w 89"/>
              <a:gd name="T99" fmla="*/ 107 h 164"/>
              <a:gd name="T100" fmla="*/ 49 w 89"/>
              <a:gd name="T101" fmla="*/ 97 h 164"/>
              <a:gd name="T102" fmla="*/ 40 w 89"/>
              <a:gd name="T103" fmla="*/ 97 h 164"/>
              <a:gd name="T104" fmla="*/ 40 w 89"/>
              <a:gd name="T105" fmla="*/ 107 h 164"/>
              <a:gd name="T106" fmla="*/ 20 w 89"/>
              <a:gd name="T107" fmla="*/ 107 h 164"/>
              <a:gd name="T108" fmla="*/ 44 w 89"/>
              <a:gd name="T109" fmla="*/ 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64">
                <a:moveTo>
                  <a:pt x="0" y="109"/>
                </a:moveTo>
                <a:cubicBezTo>
                  <a:pt x="11" y="109"/>
                  <a:pt x="11" y="109"/>
                  <a:pt x="11" y="109"/>
                </a:cubicBezTo>
                <a:cubicBezTo>
                  <a:pt x="9" y="122"/>
                  <a:pt x="7" y="136"/>
                  <a:pt x="8" y="150"/>
                </a:cubicBezTo>
                <a:cubicBezTo>
                  <a:pt x="11" y="150"/>
                  <a:pt x="11" y="150"/>
                  <a:pt x="11" y="150"/>
                </a:cubicBezTo>
                <a:cubicBezTo>
                  <a:pt x="12" y="164"/>
                  <a:pt x="12" y="164"/>
                  <a:pt x="12" y="164"/>
                </a:cubicBezTo>
                <a:cubicBezTo>
                  <a:pt x="14" y="164"/>
                  <a:pt x="14" y="164"/>
                  <a:pt x="14" y="164"/>
                </a:cubicBezTo>
                <a:cubicBezTo>
                  <a:pt x="13" y="150"/>
                  <a:pt x="13" y="150"/>
                  <a:pt x="13" y="150"/>
                </a:cubicBezTo>
                <a:cubicBezTo>
                  <a:pt x="16" y="149"/>
                  <a:pt x="16" y="149"/>
                  <a:pt x="16" y="149"/>
                </a:cubicBezTo>
                <a:cubicBezTo>
                  <a:pt x="15" y="135"/>
                  <a:pt x="17" y="122"/>
                  <a:pt x="20" y="109"/>
                </a:cubicBezTo>
                <a:cubicBezTo>
                  <a:pt x="40" y="109"/>
                  <a:pt x="40" y="109"/>
                  <a:pt x="40" y="109"/>
                </a:cubicBezTo>
                <a:cubicBezTo>
                  <a:pt x="40" y="118"/>
                  <a:pt x="40" y="118"/>
                  <a:pt x="40" y="118"/>
                </a:cubicBezTo>
                <a:cubicBezTo>
                  <a:pt x="49" y="118"/>
                  <a:pt x="49" y="118"/>
                  <a:pt x="49" y="118"/>
                </a:cubicBezTo>
                <a:cubicBezTo>
                  <a:pt x="49" y="109"/>
                  <a:pt x="49" y="109"/>
                  <a:pt x="49" y="109"/>
                </a:cubicBezTo>
                <a:cubicBezTo>
                  <a:pt x="69" y="109"/>
                  <a:pt x="69" y="109"/>
                  <a:pt x="69" y="109"/>
                </a:cubicBezTo>
                <a:cubicBezTo>
                  <a:pt x="72" y="122"/>
                  <a:pt x="73" y="135"/>
                  <a:pt x="73" y="149"/>
                </a:cubicBezTo>
                <a:cubicBezTo>
                  <a:pt x="76" y="150"/>
                  <a:pt x="76" y="150"/>
                  <a:pt x="76" y="150"/>
                </a:cubicBezTo>
                <a:cubicBezTo>
                  <a:pt x="75" y="164"/>
                  <a:pt x="75" y="164"/>
                  <a:pt x="75" y="164"/>
                </a:cubicBezTo>
                <a:cubicBezTo>
                  <a:pt x="77" y="164"/>
                  <a:pt x="77" y="164"/>
                  <a:pt x="77" y="164"/>
                </a:cubicBezTo>
                <a:cubicBezTo>
                  <a:pt x="78" y="150"/>
                  <a:pt x="78" y="150"/>
                  <a:pt x="78" y="150"/>
                </a:cubicBezTo>
                <a:cubicBezTo>
                  <a:pt x="81" y="150"/>
                  <a:pt x="81" y="150"/>
                  <a:pt x="81" y="150"/>
                </a:cubicBezTo>
                <a:cubicBezTo>
                  <a:pt x="81" y="136"/>
                  <a:pt x="80" y="122"/>
                  <a:pt x="77" y="109"/>
                </a:cubicBezTo>
                <a:cubicBezTo>
                  <a:pt x="89" y="109"/>
                  <a:pt x="89" y="109"/>
                  <a:pt x="89" y="109"/>
                </a:cubicBezTo>
                <a:cubicBezTo>
                  <a:pt x="89" y="107"/>
                  <a:pt x="89" y="107"/>
                  <a:pt x="89" y="107"/>
                </a:cubicBezTo>
                <a:cubicBezTo>
                  <a:pt x="76" y="107"/>
                  <a:pt x="76" y="107"/>
                  <a:pt x="76" y="107"/>
                </a:cubicBezTo>
                <a:cubicBezTo>
                  <a:pt x="72" y="85"/>
                  <a:pt x="63" y="66"/>
                  <a:pt x="54" y="52"/>
                </a:cubicBezTo>
                <a:cubicBezTo>
                  <a:pt x="58" y="49"/>
                  <a:pt x="61" y="44"/>
                  <a:pt x="61" y="39"/>
                </a:cubicBezTo>
                <a:cubicBezTo>
                  <a:pt x="61" y="30"/>
                  <a:pt x="54" y="23"/>
                  <a:pt x="46" y="22"/>
                </a:cubicBezTo>
                <a:cubicBezTo>
                  <a:pt x="46" y="17"/>
                  <a:pt x="46" y="17"/>
                  <a:pt x="46" y="17"/>
                </a:cubicBezTo>
                <a:cubicBezTo>
                  <a:pt x="48" y="17"/>
                  <a:pt x="48" y="17"/>
                  <a:pt x="48" y="17"/>
                </a:cubicBezTo>
                <a:cubicBezTo>
                  <a:pt x="48" y="0"/>
                  <a:pt x="48" y="0"/>
                  <a:pt x="48" y="0"/>
                </a:cubicBezTo>
                <a:cubicBezTo>
                  <a:pt x="40" y="0"/>
                  <a:pt x="40" y="0"/>
                  <a:pt x="40" y="0"/>
                </a:cubicBezTo>
                <a:cubicBezTo>
                  <a:pt x="40" y="17"/>
                  <a:pt x="40" y="17"/>
                  <a:pt x="40" y="17"/>
                </a:cubicBezTo>
                <a:cubicBezTo>
                  <a:pt x="43" y="17"/>
                  <a:pt x="43" y="17"/>
                  <a:pt x="43" y="17"/>
                </a:cubicBezTo>
                <a:cubicBezTo>
                  <a:pt x="43" y="22"/>
                  <a:pt x="43" y="22"/>
                  <a:pt x="43" y="22"/>
                </a:cubicBezTo>
                <a:cubicBezTo>
                  <a:pt x="34" y="23"/>
                  <a:pt x="27" y="30"/>
                  <a:pt x="27" y="39"/>
                </a:cubicBezTo>
                <a:cubicBezTo>
                  <a:pt x="27" y="44"/>
                  <a:pt x="30" y="49"/>
                  <a:pt x="34" y="52"/>
                </a:cubicBezTo>
                <a:cubicBezTo>
                  <a:pt x="25" y="66"/>
                  <a:pt x="17" y="85"/>
                  <a:pt x="12" y="107"/>
                </a:cubicBezTo>
                <a:cubicBezTo>
                  <a:pt x="0" y="107"/>
                  <a:pt x="0" y="107"/>
                  <a:pt x="0" y="107"/>
                </a:cubicBezTo>
                <a:lnTo>
                  <a:pt x="0" y="109"/>
                </a:lnTo>
                <a:close/>
                <a:moveTo>
                  <a:pt x="44" y="30"/>
                </a:moveTo>
                <a:cubicBezTo>
                  <a:pt x="49" y="30"/>
                  <a:pt x="53" y="34"/>
                  <a:pt x="53" y="39"/>
                </a:cubicBezTo>
                <a:cubicBezTo>
                  <a:pt x="53" y="41"/>
                  <a:pt x="52" y="44"/>
                  <a:pt x="50" y="45"/>
                </a:cubicBezTo>
                <a:cubicBezTo>
                  <a:pt x="49" y="44"/>
                  <a:pt x="48" y="43"/>
                  <a:pt x="47" y="42"/>
                </a:cubicBezTo>
                <a:cubicBezTo>
                  <a:pt x="41" y="42"/>
                  <a:pt x="41" y="42"/>
                  <a:pt x="41" y="42"/>
                </a:cubicBezTo>
                <a:cubicBezTo>
                  <a:pt x="40" y="43"/>
                  <a:pt x="39" y="44"/>
                  <a:pt x="38" y="45"/>
                </a:cubicBezTo>
                <a:cubicBezTo>
                  <a:pt x="37" y="44"/>
                  <a:pt x="35" y="41"/>
                  <a:pt x="35" y="39"/>
                </a:cubicBezTo>
                <a:cubicBezTo>
                  <a:pt x="35" y="34"/>
                  <a:pt x="39" y="30"/>
                  <a:pt x="44" y="30"/>
                </a:cubicBezTo>
                <a:close/>
                <a:moveTo>
                  <a:pt x="44" y="51"/>
                </a:moveTo>
                <a:cubicBezTo>
                  <a:pt x="54" y="65"/>
                  <a:pt x="63" y="84"/>
                  <a:pt x="68" y="107"/>
                </a:cubicBezTo>
                <a:cubicBezTo>
                  <a:pt x="49" y="107"/>
                  <a:pt x="49" y="107"/>
                  <a:pt x="49" y="107"/>
                </a:cubicBezTo>
                <a:cubicBezTo>
                  <a:pt x="49" y="97"/>
                  <a:pt x="49" y="97"/>
                  <a:pt x="49" y="97"/>
                </a:cubicBezTo>
                <a:cubicBezTo>
                  <a:pt x="40" y="97"/>
                  <a:pt x="40" y="97"/>
                  <a:pt x="40" y="97"/>
                </a:cubicBezTo>
                <a:cubicBezTo>
                  <a:pt x="40" y="107"/>
                  <a:pt x="40" y="107"/>
                  <a:pt x="40" y="107"/>
                </a:cubicBezTo>
                <a:cubicBezTo>
                  <a:pt x="20" y="107"/>
                  <a:pt x="20" y="107"/>
                  <a:pt x="20" y="107"/>
                </a:cubicBezTo>
                <a:cubicBezTo>
                  <a:pt x="25" y="84"/>
                  <a:pt x="34" y="65"/>
                  <a:pt x="44"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p:nvGrpSpPr>
        <p:grpSpPr>
          <a:xfrm>
            <a:off x="3209597" y="1533327"/>
            <a:ext cx="5478791" cy="2650082"/>
            <a:chOff x="3103894" y="2772401"/>
            <a:chExt cx="5478791" cy="2650082"/>
          </a:xfrm>
        </p:grpSpPr>
        <p:sp>
          <p:nvSpPr>
            <p:cNvPr id="5" name="TextBox 4"/>
            <p:cNvSpPr txBox="1"/>
            <p:nvPr/>
          </p:nvSpPr>
          <p:spPr>
            <a:xfrm>
              <a:off x="3103894" y="3279789"/>
              <a:ext cx="2554521" cy="1785104"/>
            </a:xfrm>
            <a:prstGeom prst="rect">
              <a:avLst/>
            </a:prstGeom>
            <a:noFill/>
            <a:ln>
              <a:solidFill>
                <a:srgbClr val="FF99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228600" indent="-228600">
                <a:buFont typeface="+mj-lt"/>
                <a:buAutoNum type="arabicPeriod"/>
              </a:pPr>
              <a:r>
                <a:rPr lang="en-GB" sz="1100" dirty="0"/>
                <a:t>Define your app’s environment with a Dockerfile so it can be reproduced anywhere.</a:t>
              </a:r>
            </a:p>
            <a:p>
              <a:pPr marL="228600" indent="-228600">
                <a:buFont typeface="+mj-lt"/>
                <a:buAutoNum type="arabicPeriod"/>
              </a:pPr>
              <a:r>
                <a:rPr lang="en-GB" sz="1100" dirty="0"/>
                <a:t>Define the services that make up your app in docker-</a:t>
              </a:r>
              <a:r>
                <a:rPr lang="en-GB" sz="1100" dirty="0" err="1"/>
                <a:t>compose.yml</a:t>
              </a:r>
              <a:r>
                <a:rPr lang="en-GB" sz="1100" dirty="0"/>
                <a:t> so they can be run together in an isolated environment.</a:t>
              </a:r>
            </a:p>
            <a:p>
              <a:pPr marL="228600" indent="-228600">
                <a:buFont typeface="+mj-lt"/>
                <a:buAutoNum type="arabicPeriod"/>
              </a:pPr>
              <a:r>
                <a:rPr lang="en-GB" sz="1100" dirty="0"/>
                <a:t>Lastly, run docker-compose up and Compose will start and run your entire app.</a:t>
              </a:r>
            </a:p>
          </p:txBody>
        </p:sp>
        <p:sp>
          <p:nvSpPr>
            <p:cNvPr id="22" name="TextBox 21"/>
            <p:cNvSpPr txBox="1"/>
            <p:nvPr/>
          </p:nvSpPr>
          <p:spPr>
            <a:xfrm>
              <a:off x="6002448" y="3298825"/>
              <a:ext cx="2580237" cy="2123658"/>
            </a:xfrm>
            <a:prstGeom prst="rect">
              <a:avLst/>
            </a:prstGeom>
            <a:noFill/>
            <a:ln w="28575">
              <a:solidFill>
                <a:srgbClr val="FF9900"/>
              </a:solidFill>
              <a:prstDash val="sysDash"/>
            </a:ln>
          </p:spPr>
          <p:txBody>
            <a:bodyPr wrap="square" rtlCol="0">
              <a:spAutoFit/>
            </a:bodyPr>
            <a:lstStyle/>
            <a:p>
              <a:pPr marL="342900" indent="-342900">
                <a:buFont typeface="+mj-lt"/>
                <a:buAutoNum type="arabicPeriod"/>
              </a:pPr>
              <a:r>
                <a:rPr lang="en-GB" sz="1100" dirty="0"/>
                <a:t>For the Accenture DevOps Platform, we have defined custom </a:t>
              </a:r>
              <a:r>
                <a:rPr lang="en-GB" sz="1100" dirty="0" err="1"/>
                <a:t>Dockerfiles</a:t>
              </a:r>
              <a:r>
                <a:rPr lang="en-GB" sz="1100" dirty="0"/>
                <a:t> for each tool</a:t>
              </a:r>
            </a:p>
            <a:p>
              <a:pPr marL="342900" indent="-342900">
                <a:buFont typeface="+mj-lt"/>
                <a:buAutoNum type="arabicPeriod"/>
              </a:pPr>
              <a:r>
                <a:rPr lang="en-GB" sz="1100" dirty="0"/>
                <a:t>We have defined all our tools and services in our docker-</a:t>
              </a:r>
              <a:r>
                <a:rPr lang="en-GB" sz="1100" dirty="0" err="1"/>
                <a:t>compose.yml</a:t>
              </a:r>
              <a:r>
                <a:rPr lang="en-GB" sz="1100" dirty="0"/>
                <a:t> e.g. Jenkins, Sonar, Gerrit etc.</a:t>
              </a:r>
            </a:p>
            <a:p>
              <a:pPr marL="342900" indent="-342900">
                <a:buFont typeface="+mj-lt"/>
                <a:buAutoNum type="arabicPeriod"/>
              </a:pPr>
              <a:r>
                <a:rPr lang="en-GB" sz="1100" dirty="0"/>
                <a:t>When we spin up a machine, on an AWS EC2 server, we run this docker-</a:t>
              </a:r>
              <a:r>
                <a:rPr lang="en-GB" sz="1100" dirty="0" err="1"/>
                <a:t>compose.yml</a:t>
              </a:r>
              <a:r>
                <a:rPr lang="en-GB" sz="1100" dirty="0"/>
                <a:t> file and it instantly allows us to bring up our platform</a:t>
              </a:r>
            </a:p>
          </p:txBody>
        </p:sp>
        <p:sp>
          <p:nvSpPr>
            <p:cNvPr id="23" name="TextBox 22"/>
            <p:cNvSpPr txBox="1"/>
            <p:nvPr/>
          </p:nvSpPr>
          <p:spPr>
            <a:xfrm>
              <a:off x="3223034" y="2772401"/>
              <a:ext cx="5160475" cy="307777"/>
            </a:xfrm>
            <a:prstGeom prst="rect">
              <a:avLst/>
            </a:prstGeom>
            <a:noFill/>
          </p:spPr>
          <p:txBody>
            <a:bodyPr wrap="square" rtlCol="0">
              <a:spAutoFit/>
            </a:bodyPr>
            <a:lstStyle/>
            <a:p>
              <a:r>
                <a:rPr lang="en-GB" sz="1400" dirty="0"/>
                <a:t>Using Compose is basically a three-step process:</a:t>
              </a:r>
            </a:p>
          </p:txBody>
        </p:sp>
        <p:cxnSp>
          <p:nvCxnSpPr>
            <p:cNvPr id="30" name="Straight Arrow Connector 29"/>
            <p:cNvCxnSpPr/>
            <p:nvPr/>
          </p:nvCxnSpPr>
          <p:spPr>
            <a:xfrm>
              <a:off x="5491951" y="3682511"/>
              <a:ext cx="48104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521407" y="4171014"/>
              <a:ext cx="48104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68705" y="4839462"/>
              <a:ext cx="633743"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pic>
        <p:nvPicPr>
          <p:cNvPr id="33" name="Picture 8" descr="https://www.docker.com/sites/default/files/Compos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0652" y="4003111"/>
            <a:ext cx="2116458" cy="208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6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Sections</a:t>
            </a:r>
          </a:p>
        </p:txBody>
      </p:sp>
      <p:sp>
        <p:nvSpPr>
          <p:cNvPr id="3" name="Content Placeholder 2"/>
          <p:cNvSpPr>
            <a:spLocks noGrp="1"/>
          </p:cNvSpPr>
          <p:nvPr>
            <p:ph sz="quarter" idx="11"/>
          </p:nvPr>
        </p:nvSpPr>
        <p:spPr>
          <a:xfrm>
            <a:off x="455613" y="1652370"/>
            <a:ext cx="8232775" cy="2879170"/>
          </a:xfrm>
        </p:spPr>
        <p:txBody>
          <a:bodyPr numCol="2" spcCol="360000"/>
          <a:lstStyle/>
          <a:p>
            <a:pPr marL="271463" indent="-271463">
              <a:spcBef>
                <a:spcPts val="1200"/>
              </a:spcBef>
              <a:buClr>
                <a:schemeClr val="accent1"/>
              </a:buClr>
              <a:buSzPct val="80000"/>
              <a:buFont typeface="Webdings" panose="05030102010509060703" pitchFamily="18" charset="2"/>
              <a:buChar char="n"/>
            </a:pPr>
            <a:r>
              <a:rPr lang="en-GB" sz="1800" dirty="0"/>
              <a:t>Immutable vs Convergent Infrastructure</a:t>
            </a:r>
          </a:p>
          <a:p>
            <a:pPr marL="271463" indent="-271463">
              <a:spcBef>
                <a:spcPts val="1200"/>
              </a:spcBef>
              <a:buClr>
                <a:schemeClr val="accent1"/>
              </a:buClr>
              <a:buSzPct val="80000"/>
              <a:buFont typeface="Webdings" panose="05030102010509060703" pitchFamily="18" charset="2"/>
              <a:buChar char="n"/>
            </a:pPr>
            <a:r>
              <a:rPr lang="en-GB" sz="1800" dirty="0"/>
              <a:t>Introduction to Containers</a:t>
            </a:r>
          </a:p>
          <a:p>
            <a:pPr marL="271463" indent="-271463">
              <a:spcBef>
                <a:spcPts val="1200"/>
              </a:spcBef>
              <a:buClr>
                <a:schemeClr val="accent1"/>
              </a:buClr>
              <a:buSzPct val="80000"/>
              <a:buFont typeface="Webdings" panose="05030102010509060703" pitchFamily="18" charset="2"/>
              <a:buChar char="n"/>
            </a:pPr>
            <a:r>
              <a:rPr lang="en-GB" sz="1800" dirty="0"/>
              <a:t>Containers vs Virtual Machines</a:t>
            </a:r>
          </a:p>
          <a:p>
            <a:pPr marL="271463" indent="-271463">
              <a:spcBef>
                <a:spcPts val="1200"/>
              </a:spcBef>
              <a:buClr>
                <a:schemeClr val="accent1"/>
              </a:buClr>
              <a:buSzPct val="80000"/>
              <a:buFont typeface="Webdings" panose="05030102010509060703" pitchFamily="18" charset="2"/>
              <a:buChar char="n"/>
            </a:pPr>
            <a:r>
              <a:rPr lang="en-GB" sz="1800" dirty="0"/>
              <a:t>Best practices of using Docker containers</a:t>
            </a:r>
          </a:p>
          <a:p>
            <a:pPr marL="271463" indent="-271463">
              <a:spcBef>
                <a:spcPts val="1200"/>
              </a:spcBef>
              <a:buClr>
                <a:schemeClr val="accent1"/>
              </a:buClr>
              <a:buSzPct val="80000"/>
              <a:buFont typeface="Webdings" panose="05030102010509060703" pitchFamily="18" charset="2"/>
              <a:buChar char="n"/>
            </a:pPr>
            <a:r>
              <a:rPr lang="en-GB" sz="1800" dirty="0"/>
              <a:t>Docker architecture overview</a:t>
            </a:r>
          </a:p>
          <a:p>
            <a:pPr marL="271463" indent="-271463">
              <a:spcBef>
                <a:spcPts val="1200"/>
              </a:spcBef>
              <a:buClr>
                <a:schemeClr val="accent1"/>
              </a:buClr>
              <a:buSzPct val="80000"/>
              <a:buFont typeface="Webdings" panose="05030102010509060703" pitchFamily="18" charset="2"/>
              <a:buChar char="n"/>
            </a:pPr>
            <a:r>
              <a:rPr lang="en-GB" sz="1800" dirty="0"/>
              <a:t>Using Docker to build an environment</a:t>
            </a:r>
          </a:p>
          <a:p>
            <a:pPr marL="271463" indent="-271463">
              <a:spcBef>
                <a:spcPts val="1200"/>
              </a:spcBef>
              <a:buClr>
                <a:schemeClr val="accent1"/>
              </a:buClr>
              <a:buSzPct val="80000"/>
              <a:buFont typeface="Webdings" panose="05030102010509060703" pitchFamily="18" charset="2"/>
              <a:buChar char="n"/>
            </a:pPr>
            <a:r>
              <a:rPr lang="en-GB" sz="1800" dirty="0"/>
              <a:t>Summary</a:t>
            </a:r>
          </a:p>
          <a:p>
            <a:pPr marL="271463" indent="-271463">
              <a:spcBef>
                <a:spcPts val="1200"/>
              </a:spcBef>
              <a:buClr>
                <a:schemeClr val="accent1"/>
              </a:buClr>
              <a:buSzPct val="80000"/>
              <a:buFont typeface="Webdings" panose="05030102010509060703" pitchFamily="18" charset="2"/>
              <a:buChar char="n"/>
            </a:pPr>
            <a:r>
              <a:rPr lang="en-GB" sz="1800" dirty="0"/>
              <a:t>Lab exercise</a:t>
            </a:r>
          </a:p>
          <a:p>
            <a:pPr marL="271463" indent="-271463">
              <a:spcBef>
                <a:spcPts val="1200"/>
              </a:spcBef>
              <a:buClr>
                <a:schemeClr val="accent1"/>
              </a:buClr>
              <a:buSzPct val="80000"/>
              <a:buFont typeface="Webdings" panose="05030102010509060703" pitchFamily="18" charset="2"/>
              <a:buChar char="n"/>
            </a:pPr>
            <a:r>
              <a:rPr lang="en-GB" sz="1800" dirty="0"/>
              <a:t>Lab Review</a:t>
            </a:r>
          </a:p>
          <a:p>
            <a:pPr marL="271463" indent="-271463">
              <a:spcBef>
                <a:spcPts val="1200"/>
              </a:spcBef>
              <a:buClr>
                <a:schemeClr val="accent1"/>
              </a:buClr>
              <a:buSzPct val="80000"/>
              <a:buFont typeface="Webdings" panose="05030102010509060703" pitchFamily="18" charset="2"/>
              <a:buChar char="n"/>
            </a:pPr>
            <a:r>
              <a:rPr lang="en-GB" sz="1800" dirty="0"/>
              <a:t>Discussion</a:t>
            </a:r>
          </a:p>
          <a:p>
            <a:pPr marL="271463" indent="-271463">
              <a:spcBef>
                <a:spcPts val="1200"/>
              </a:spcBef>
              <a:buClr>
                <a:schemeClr val="accent1"/>
              </a:buClr>
              <a:buSzPct val="80000"/>
              <a:buFont typeface="Webdings" panose="05030102010509060703" pitchFamily="18" charset="2"/>
              <a:buChar char="n"/>
            </a:pPr>
            <a:r>
              <a:rPr lang="en-GB" sz="1800" dirty="0"/>
              <a:t>Recap</a:t>
            </a:r>
          </a:p>
        </p:txBody>
      </p:sp>
      <p:sp>
        <p:nvSpPr>
          <p:cNvPr id="4" name="Title 3"/>
          <p:cNvSpPr>
            <a:spLocks noGrp="1"/>
          </p:cNvSpPr>
          <p:nvPr>
            <p:ph type="title"/>
          </p:nvPr>
        </p:nvSpPr>
        <p:spPr/>
        <p:txBody>
          <a:bodyPr/>
          <a:lstStyle/>
          <a:p>
            <a:r>
              <a:rPr lang="en-CA" dirty="0"/>
              <a:t>Content</a:t>
            </a:r>
            <a:endParaRPr lang="en-GB" dirty="0"/>
          </a:p>
        </p:txBody>
      </p:sp>
      <p:cxnSp>
        <p:nvCxnSpPr>
          <p:cNvPr id="5" name="Straight Connector 4"/>
          <p:cNvCxnSpPr/>
          <p:nvPr/>
        </p:nvCxnSpPr>
        <p:spPr>
          <a:xfrm>
            <a:off x="4471340" y="1726864"/>
            <a:ext cx="0" cy="2700000"/>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2"/>
          </p:nvPr>
        </p:nvSpPr>
        <p:spPr/>
        <p:txBody>
          <a:bodyPr/>
          <a:lstStyle/>
          <a:p>
            <a:r>
              <a:rPr lang="en-AU" dirty="0"/>
              <a:t>Copyright © 2016 Accenture  All rights reserved.</a:t>
            </a:r>
          </a:p>
        </p:txBody>
      </p:sp>
      <p:sp>
        <p:nvSpPr>
          <p:cNvPr id="7" name="Slide Number Placeholder 6"/>
          <p:cNvSpPr>
            <a:spLocks noGrp="1"/>
          </p:cNvSpPr>
          <p:nvPr>
            <p:ph type="sldNum" sz="quarter" idx="13"/>
          </p:nvPr>
        </p:nvSpPr>
        <p:spPr/>
        <p:txBody>
          <a:bodyPr/>
          <a:lstStyle/>
          <a:p>
            <a:pPr>
              <a:defRPr/>
            </a:pPr>
            <a:r>
              <a:rPr lang="en-US"/>
              <a:t>Page </a:t>
            </a:r>
            <a:fld id="{90CBDC3A-D49F-4631-A8C7-55D59B33E5FA}" type="slidenum">
              <a:rPr lang="en-US" smtClean="0"/>
              <a:pPr>
                <a:defRPr/>
              </a:pPr>
              <a:t>2</a:t>
            </a:fld>
            <a:endParaRPr lang="en-US" dirty="0"/>
          </a:p>
        </p:txBody>
      </p:sp>
    </p:spTree>
    <p:extLst>
      <p:ext uri="{BB962C8B-B14F-4D97-AF65-F5344CB8AC3E}">
        <p14:creationId xmlns:p14="http://schemas.microsoft.com/office/powerpoint/2010/main" val="347998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r>
              <a:rPr lang="en-US"/>
              <a:t>Page </a:t>
            </a:r>
            <a:fld id="{90CBDC3A-D49F-4631-A8C7-55D59B33E5FA}" type="slidenum">
              <a:rPr lang="en-US" smtClean="0"/>
              <a:pPr>
                <a:defRPr/>
              </a:pPr>
              <a:t>20</a:t>
            </a:fld>
            <a:endParaRPr lang="en-US" dirty="0"/>
          </a:p>
        </p:txBody>
      </p:sp>
      <p:sp>
        <p:nvSpPr>
          <p:cNvPr id="4" name="Title 3"/>
          <p:cNvSpPr>
            <a:spLocks noGrp="1"/>
          </p:cNvSpPr>
          <p:nvPr>
            <p:ph type="title"/>
          </p:nvPr>
        </p:nvSpPr>
        <p:spPr/>
        <p:txBody>
          <a:bodyPr/>
          <a:lstStyle/>
          <a:p>
            <a:r>
              <a:rPr lang="en-GB" dirty="0"/>
              <a:t>Docker-machine</a:t>
            </a:r>
          </a:p>
        </p:txBody>
      </p:sp>
      <p:sp>
        <p:nvSpPr>
          <p:cNvPr id="8" name="Footer Placeholder 7"/>
          <p:cNvSpPr>
            <a:spLocks noGrp="1"/>
          </p:cNvSpPr>
          <p:nvPr>
            <p:ph type="ftr" sz="quarter" idx="13"/>
          </p:nvPr>
        </p:nvSpPr>
        <p:spPr/>
        <p:txBody>
          <a:bodyPr/>
          <a:lstStyle/>
          <a:p>
            <a:r>
              <a:rPr lang="en-AU" dirty="0"/>
              <a:t>Copyright © 2016 Accenture  All rights reserved.</a:t>
            </a:r>
          </a:p>
        </p:txBody>
      </p:sp>
      <p:sp>
        <p:nvSpPr>
          <p:cNvPr id="10" name="Content Placeholder 2"/>
          <p:cNvSpPr txBox="1">
            <a:spLocks/>
          </p:cNvSpPr>
          <p:nvPr/>
        </p:nvSpPr>
        <p:spPr>
          <a:xfrm>
            <a:off x="455613" y="1972597"/>
            <a:ext cx="2580522" cy="3149690"/>
          </a:xfrm>
          <a:prstGeom prst="rect">
            <a:avLst/>
          </a:prstGeom>
          <a:solidFill>
            <a:schemeClr val="accent4"/>
          </a:solidFill>
          <a:ln w="19050">
            <a:noFill/>
          </a:ln>
        </p:spPr>
        <p:txBody>
          <a:bodyPr vert="horz" lIns="72000" tIns="864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600"/>
              </a:spcAft>
              <a:buNone/>
            </a:pPr>
            <a:r>
              <a:rPr lang="en-GB">
                <a:solidFill>
                  <a:schemeClr val="accent5"/>
                </a:solidFill>
              </a:rPr>
              <a:t>Docker Machine is a tool that lets you install Docker Engine on virtual hosts, and manage the hosts with docker-machine commands. </a:t>
            </a:r>
            <a:endParaRPr lang="en-US" dirty="0">
              <a:solidFill>
                <a:schemeClr val="accent5"/>
              </a:solidFill>
            </a:endParaRPr>
          </a:p>
        </p:txBody>
      </p:sp>
      <p:sp>
        <p:nvSpPr>
          <p:cNvPr id="13" name="Oval 12"/>
          <p:cNvSpPr/>
          <p:nvPr/>
        </p:nvSpPr>
        <p:spPr>
          <a:xfrm>
            <a:off x="1092201" y="1325555"/>
            <a:ext cx="1307346" cy="1307346"/>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60292" y="1493464"/>
            <a:ext cx="971163" cy="97116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AutoShape 4"/>
          <p:cNvSpPr>
            <a:spLocks noChangeAspect="1" noChangeArrowheads="1" noTextEdit="1"/>
          </p:cNvSpPr>
          <p:nvPr/>
        </p:nvSpPr>
        <p:spPr bwMode="auto">
          <a:xfrm>
            <a:off x="-722313" y="2679700"/>
            <a:ext cx="904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537534" y="1684939"/>
            <a:ext cx="90488" cy="622300"/>
          </a:xfrm>
          <a:custGeom>
            <a:avLst/>
            <a:gdLst>
              <a:gd name="T0" fmla="*/ 0 w 24"/>
              <a:gd name="T1" fmla="*/ 165 h 166"/>
              <a:gd name="T2" fmla="*/ 12 w 24"/>
              <a:gd name="T3" fmla="*/ 166 h 166"/>
              <a:gd name="T4" fmla="*/ 24 w 24"/>
              <a:gd name="T5" fmla="*/ 165 h 166"/>
              <a:gd name="T6" fmla="*/ 24 w 24"/>
              <a:gd name="T7" fmla="*/ 1 h 166"/>
              <a:gd name="T8" fmla="*/ 12 w 24"/>
              <a:gd name="T9" fmla="*/ 0 h 166"/>
              <a:gd name="T10" fmla="*/ 0 w 24"/>
              <a:gd name="T11" fmla="*/ 1 h 166"/>
              <a:gd name="T12" fmla="*/ 5 w 24"/>
              <a:gd name="T13" fmla="*/ 7 h 166"/>
              <a:gd name="T14" fmla="*/ 0 w 24"/>
              <a:gd name="T15" fmla="*/ 9 h 166"/>
              <a:gd name="T16" fmla="*/ 11 w 24"/>
              <a:gd name="T17" fmla="*/ 16 h 166"/>
              <a:gd name="T18" fmla="*/ 0 w 24"/>
              <a:gd name="T19" fmla="*/ 18 h 166"/>
              <a:gd name="T20" fmla="*/ 5 w 24"/>
              <a:gd name="T21" fmla="*/ 24 h 166"/>
              <a:gd name="T22" fmla="*/ 0 w 24"/>
              <a:gd name="T23" fmla="*/ 26 h 166"/>
              <a:gd name="T24" fmla="*/ 11 w 24"/>
              <a:gd name="T25" fmla="*/ 32 h 166"/>
              <a:gd name="T26" fmla="*/ 0 w 24"/>
              <a:gd name="T27" fmla="*/ 34 h 166"/>
              <a:gd name="T28" fmla="*/ 5 w 24"/>
              <a:gd name="T29" fmla="*/ 41 h 166"/>
              <a:gd name="T30" fmla="*/ 0 w 24"/>
              <a:gd name="T31" fmla="*/ 43 h 166"/>
              <a:gd name="T32" fmla="*/ 11 w 24"/>
              <a:gd name="T33" fmla="*/ 49 h 166"/>
              <a:gd name="T34" fmla="*/ 0 w 24"/>
              <a:gd name="T35" fmla="*/ 51 h 166"/>
              <a:gd name="T36" fmla="*/ 5 w 24"/>
              <a:gd name="T37" fmla="*/ 57 h 166"/>
              <a:gd name="T38" fmla="*/ 0 w 24"/>
              <a:gd name="T39" fmla="*/ 59 h 166"/>
              <a:gd name="T40" fmla="*/ 11 w 24"/>
              <a:gd name="T41" fmla="*/ 66 h 166"/>
              <a:gd name="T42" fmla="*/ 0 w 24"/>
              <a:gd name="T43" fmla="*/ 68 h 166"/>
              <a:gd name="T44" fmla="*/ 5 w 24"/>
              <a:gd name="T45" fmla="*/ 74 h 166"/>
              <a:gd name="T46" fmla="*/ 0 w 24"/>
              <a:gd name="T47" fmla="*/ 76 h 166"/>
              <a:gd name="T48" fmla="*/ 11 w 24"/>
              <a:gd name="T49" fmla="*/ 82 h 166"/>
              <a:gd name="T50" fmla="*/ 0 w 24"/>
              <a:gd name="T51" fmla="*/ 84 h 166"/>
              <a:gd name="T52" fmla="*/ 5 w 24"/>
              <a:gd name="T53" fmla="*/ 91 h 166"/>
              <a:gd name="T54" fmla="*/ 0 w 24"/>
              <a:gd name="T55" fmla="*/ 93 h 166"/>
              <a:gd name="T56" fmla="*/ 11 w 24"/>
              <a:gd name="T57" fmla="*/ 99 h 166"/>
              <a:gd name="T58" fmla="*/ 0 w 24"/>
              <a:gd name="T59" fmla="*/ 101 h 166"/>
              <a:gd name="T60" fmla="*/ 5 w 24"/>
              <a:gd name="T61" fmla="*/ 107 h 166"/>
              <a:gd name="T62" fmla="*/ 0 w 24"/>
              <a:gd name="T63" fmla="*/ 109 h 166"/>
              <a:gd name="T64" fmla="*/ 11 w 24"/>
              <a:gd name="T65" fmla="*/ 116 h 166"/>
              <a:gd name="T66" fmla="*/ 0 w 24"/>
              <a:gd name="T67" fmla="*/ 118 h 166"/>
              <a:gd name="T68" fmla="*/ 5 w 24"/>
              <a:gd name="T69" fmla="*/ 124 h 166"/>
              <a:gd name="T70" fmla="*/ 0 w 24"/>
              <a:gd name="T71" fmla="*/ 126 h 166"/>
              <a:gd name="T72" fmla="*/ 11 w 24"/>
              <a:gd name="T73" fmla="*/ 132 h 166"/>
              <a:gd name="T74" fmla="*/ 0 w 24"/>
              <a:gd name="T75" fmla="*/ 134 h 166"/>
              <a:gd name="T76" fmla="*/ 5 w 24"/>
              <a:gd name="T77" fmla="*/ 141 h 166"/>
              <a:gd name="T78" fmla="*/ 0 w 24"/>
              <a:gd name="T79" fmla="*/ 143 h 166"/>
              <a:gd name="T80" fmla="*/ 11 w 24"/>
              <a:gd name="T81" fmla="*/ 149 h 166"/>
              <a:gd name="T82" fmla="*/ 0 w 24"/>
              <a:gd name="T83" fmla="*/ 151 h 166"/>
              <a:gd name="T84" fmla="*/ 5 w 24"/>
              <a:gd name="T85" fmla="*/ 157 h 166"/>
              <a:gd name="T86" fmla="*/ 0 w 24"/>
              <a:gd name="T87" fmla="*/ 15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166">
                <a:moveTo>
                  <a:pt x="0" y="159"/>
                </a:moveTo>
                <a:cubicBezTo>
                  <a:pt x="0" y="163"/>
                  <a:pt x="0" y="165"/>
                  <a:pt x="0" y="165"/>
                </a:cubicBezTo>
                <a:cubicBezTo>
                  <a:pt x="0" y="166"/>
                  <a:pt x="1" y="166"/>
                  <a:pt x="2" y="166"/>
                </a:cubicBezTo>
                <a:cubicBezTo>
                  <a:pt x="3" y="166"/>
                  <a:pt x="7" y="166"/>
                  <a:pt x="12" y="166"/>
                </a:cubicBezTo>
                <a:cubicBezTo>
                  <a:pt x="17" y="166"/>
                  <a:pt x="22" y="166"/>
                  <a:pt x="22" y="166"/>
                </a:cubicBezTo>
                <a:cubicBezTo>
                  <a:pt x="23" y="166"/>
                  <a:pt x="24" y="166"/>
                  <a:pt x="24" y="165"/>
                </a:cubicBezTo>
                <a:cubicBezTo>
                  <a:pt x="24" y="164"/>
                  <a:pt x="24" y="127"/>
                  <a:pt x="24" y="83"/>
                </a:cubicBezTo>
                <a:cubicBezTo>
                  <a:pt x="24" y="39"/>
                  <a:pt x="24" y="2"/>
                  <a:pt x="24" y="1"/>
                </a:cubicBezTo>
                <a:cubicBezTo>
                  <a:pt x="24" y="1"/>
                  <a:pt x="23" y="0"/>
                  <a:pt x="22" y="0"/>
                </a:cubicBezTo>
                <a:cubicBezTo>
                  <a:pt x="22" y="0"/>
                  <a:pt x="17" y="0"/>
                  <a:pt x="12" y="0"/>
                </a:cubicBezTo>
                <a:cubicBezTo>
                  <a:pt x="7" y="0"/>
                  <a:pt x="3" y="0"/>
                  <a:pt x="2" y="0"/>
                </a:cubicBezTo>
                <a:cubicBezTo>
                  <a:pt x="1" y="0"/>
                  <a:pt x="0" y="1"/>
                  <a:pt x="0" y="1"/>
                </a:cubicBezTo>
                <a:cubicBezTo>
                  <a:pt x="0" y="1"/>
                  <a:pt x="0" y="4"/>
                  <a:pt x="0" y="7"/>
                </a:cubicBezTo>
                <a:cubicBezTo>
                  <a:pt x="5" y="7"/>
                  <a:pt x="5" y="7"/>
                  <a:pt x="5" y="7"/>
                </a:cubicBezTo>
                <a:cubicBezTo>
                  <a:pt x="5" y="9"/>
                  <a:pt x="5" y="9"/>
                  <a:pt x="5" y="9"/>
                </a:cubicBezTo>
                <a:cubicBezTo>
                  <a:pt x="0" y="9"/>
                  <a:pt x="0" y="9"/>
                  <a:pt x="0" y="9"/>
                </a:cubicBezTo>
                <a:cubicBezTo>
                  <a:pt x="0" y="11"/>
                  <a:pt x="0" y="13"/>
                  <a:pt x="0" y="16"/>
                </a:cubicBezTo>
                <a:cubicBezTo>
                  <a:pt x="11" y="16"/>
                  <a:pt x="11" y="16"/>
                  <a:pt x="11" y="16"/>
                </a:cubicBezTo>
                <a:cubicBezTo>
                  <a:pt x="11" y="18"/>
                  <a:pt x="11" y="18"/>
                  <a:pt x="11" y="18"/>
                </a:cubicBezTo>
                <a:cubicBezTo>
                  <a:pt x="0" y="18"/>
                  <a:pt x="0" y="18"/>
                  <a:pt x="0" y="18"/>
                </a:cubicBezTo>
                <a:cubicBezTo>
                  <a:pt x="0" y="20"/>
                  <a:pt x="0" y="22"/>
                  <a:pt x="0" y="24"/>
                </a:cubicBezTo>
                <a:cubicBezTo>
                  <a:pt x="5" y="24"/>
                  <a:pt x="5" y="24"/>
                  <a:pt x="5" y="24"/>
                </a:cubicBezTo>
                <a:cubicBezTo>
                  <a:pt x="5" y="26"/>
                  <a:pt x="5" y="26"/>
                  <a:pt x="5" y="26"/>
                </a:cubicBezTo>
                <a:cubicBezTo>
                  <a:pt x="0" y="26"/>
                  <a:pt x="0" y="26"/>
                  <a:pt x="0" y="26"/>
                </a:cubicBezTo>
                <a:cubicBezTo>
                  <a:pt x="0" y="28"/>
                  <a:pt x="0" y="30"/>
                  <a:pt x="0" y="32"/>
                </a:cubicBezTo>
                <a:cubicBezTo>
                  <a:pt x="11" y="32"/>
                  <a:pt x="11" y="32"/>
                  <a:pt x="11" y="32"/>
                </a:cubicBezTo>
                <a:cubicBezTo>
                  <a:pt x="11" y="34"/>
                  <a:pt x="11" y="34"/>
                  <a:pt x="11" y="34"/>
                </a:cubicBezTo>
                <a:cubicBezTo>
                  <a:pt x="0" y="34"/>
                  <a:pt x="0" y="34"/>
                  <a:pt x="0" y="34"/>
                </a:cubicBezTo>
                <a:cubicBezTo>
                  <a:pt x="0" y="36"/>
                  <a:pt x="0" y="38"/>
                  <a:pt x="0" y="41"/>
                </a:cubicBezTo>
                <a:cubicBezTo>
                  <a:pt x="5" y="41"/>
                  <a:pt x="5" y="41"/>
                  <a:pt x="5" y="41"/>
                </a:cubicBezTo>
                <a:cubicBezTo>
                  <a:pt x="5" y="43"/>
                  <a:pt x="5" y="43"/>
                  <a:pt x="5" y="43"/>
                </a:cubicBezTo>
                <a:cubicBezTo>
                  <a:pt x="0" y="43"/>
                  <a:pt x="0" y="43"/>
                  <a:pt x="0" y="43"/>
                </a:cubicBezTo>
                <a:cubicBezTo>
                  <a:pt x="0" y="45"/>
                  <a:pt x="0" y="47"/>
                  <a:pt x="0" y="49"/>
                </a:cubicBezTo>
                <a:cubicBezTo>
                  <a:pt x="11" y="49"/>
                  <a:pt x="11" y="49"/>
                  <a:pt x="11" y="49"/>
                </a:cubicBezTo>
                <a:cubicBezTo>
                  <a:pt x="11" y="51"/>
                  <a:pt x="11" y="51"/>
                  <a:pt x="11" y="51"/>
                </a:cubicBezTo>
                <a:cubicBezTo>
                  <a:pt x="0" y="51"/>
                  <a:pt x="0" y="51"/>
                  <a:pt x="0" y="51"/>
                </a:cubicBezTo>
                <a:cubicBezTo>
                  <a:pt x="0" y="53"/>
                  <a:pt x="0" y="55"/>
                  <a:pt x="0" y="57"/>
                </a:cubicBezTo>
                <a:cubicBezTo>
                  <a:pt x="5" y="57"/>
                  <a:pt x="5" y="57"/>
                  <a:pt x="5" y="57"/>
                </a:cubicBezTo>
                <a:cubicBezTo>
                  <a:pt x="5" y="59"/>
                  <a:pt x="5" y="59"/>
                  <a:pt x="5" y="59"/>
                </a:cubicBezTo>
                <a:cubicBezTo>
                  <a:pt x="0" y="59"/>
                  <a:pt x="0" y="59"/>
                  <a:pt x="0" y="59"/>
                </a:cubicBezTo>
                <a:cubicBezTo>
                  <a:pt x="0" y="61"/>
                  <a:pt x="0" y="63"/>
                  <a:pt x="0" y="66"/>
                </a:cubicBezTo>
                <a:cubicBezTo>
                  <a:pt x="11" y="66"/>
                  <a:pt x="11" y="66"/>
                  <a:pt x="11" y="66"/>
                </a:cubicBezTo>
                <a:cubicBezTo>
                  <a:pt x="11" y="68"/>
                  <a:pt x="11" y="68"/>
                  <a:pt x="11" y="68"/>
                </a:cubicBezTo>
                <a:cubicBezTo>
                  <a:pt x="0" y="68"/>
                  <a:pt x="0" y="68"/>
                  <a:pt x="0" y="68"/>
                </a:cubicBezTo>
                <a:cubicBezTo>
                  <a:pt x="0" y="70"/>
                  <a:pt x="0" y="72"/>
                  <a:pt x="0" y="74"/>
                </a:cubicBezTo>
                <a:cubicBezTo>
                  <a:pt x="5" y="74"/>
                  <a:pt x="5" y="74"/>
                  <a:pt x="5" y="74"/>
                </a:cubicBezTo>
                <a:cubicBezTo>
                  <a:pt x="5" y="76"/>
                  <a:pt x="5" y="76"/>
                  <a:pt x="5" y="76"/>
                </a:cubicBezTo>
                <a:cubicBezTo>
                  <a:pt x="0" y="76"/>
                  <a:pt x="0" y="76"/>
                  <a:pt x="0" y="76"/>
                </a:cubicBezTo>
                <a:cubicBezTo>
                  <a:pt x="0" y="78"/>
                  <a:pt x="0" y="80"/>
                  <a:pt x="0" y="82"/>
                </a:cubicBezTo>
                <a:cubicBezTo>
                  <a:pt x="11" y="82"/>
                  <a:pt x="11" y="82"/>
                  <a:pt x="11" y="82"/>
                </a:cubicBezTo>
                <a:cubicBezTo>
                  <a:pt x="11" y="84"/>
                  <a:pt x="11" y="84"/>
                  <a:pt x="11" y="84"/>
                </a:cubicBezTo>
                <a:cubicBezTo>
                  <a:pt x="0" y="84"/>
                  <a:pt x="0" y="84"/>
                  <a:pt x="0" y="84"/>
                </a:cubicBezTo>
                <a:cubicBezTo>
                  <a:pt x="0" y="86"/>
                  <a:pt x="0" y="88"/>
                  <a:pt x="0" y="91"/>
                </a:cubicBezTo>
                <a:cubicBezTo>
                  <a:pt x="5" y="91"/>
                  <a:pt x="5" y="91"/>
                  <a:pt x="5" y="91"/>
                </a:cubicBezTo>
                <a:cubicBezTo>
                  <a:pt x="5" y="93"/>
                  <a:pt x="5" y="93"/>
                  <a:pt x="5" y="93"/>
                </a:cubicBezTo>
                <a:cubicBezTo>
                  <a:pt x="0" y="93"/>
                  <a:pt x="0" y="93"/>
                  <a:pt x="0" y="93"/>
                </a:cubicBezTo>
                <a:cubicBezTo>
                  <a:pt x="0" y="95"/>
                  <a:pt x="0" y="97"/>
                  <a:pt x="0" y="99"/>
                </a:cubicBezTo>
                <a:cubicBezTo>
                  <a:pt x="11" y="99"/>
                  <a:pt x="11" y="99"/>
                  <a:pt x="11" y="99"/>
                </a:cubicBezTo>
                <a:cubicBezTo>
                  <a:pt x="11" y="101"/>
                  <a:pt x="11" y="101"/>
                  <a:pt x="11" y="101"/>
                </a:cubicBezTo>
                <a:cubicBezTo>
                  <a:pt x="0" y="101"/>
                  <a:pt x="0" y="101"/>
                  <a:pt x="0" y="101"/>
                </a:cubicBezTo>
                <a:cubicBezTo>
                  <a:pt x="0" y="103"/>
                  <a:pt x="0" y="105"/>
                  <a:pt x="0" y="107"/>
                </a:cubicBezTo>
                <a:cubicBezTo>
                  <a:pt x="5" y="107"/>
                  <a:pt x="5" y="107"/>
                  <a:pt x="5" y="107"/>
                </a:cubicBezTo>
                <a:cubicBezTo>
                  <a:pt x="5" y="109"/>
                  <a:pt x="5" y="109"/>
                  <a:pt x="5" y="109"/>
                </a:cubicBezTo>
                <a:cubicBezTo>
                  <a:pt x="0" y="109"/>
                  <a:pt x="0" y="109"/>
                  <a:pt x="0" y="109"/>
                </a:cubicBezTo>
                <a:cubicBezTo>
                  <a:pt x="0" y="111"/>
                  <a:pt x="0" y="113"/>
                  <a:pt x="0" y="116"/>
                </a:cubicBezTo>
                <a:cubicBezTo>
                  <a:pt x="11" y="116"/>
                  <a:pt x="11" y="116"/>
                  <a:pt x="11" y="116"/>
                </a:cubicBezTo>
                <a:cubicBezTo>
                  <a:pt x="11" y="118"/>
                  <a:pt x="11" y="118"/>
                  <a:pt x="11" y="118"/>
                </a:cubicBezTo>
                <a:cubicBezTo>
                  <a:pt x="0" y="118"/>
                  <a:pt x="0" y="118"/>
                  <a:pt x="0" y="118"/>
                </a:cubicBezTo>
                <a:cubicBezTo>
                  <a:pt x="0" y="120"/>
                  <a:pt x="0" y="122"/>
                  <a:pt x="0" y="124"/>
                </a:cubicBezTo>
                <a:cubicBezTo>
                  <a:pt x="5" y="124"/>
                  <a:pt x="5" y="124"/>
                  <a:pt x="5" y="124"/>
                </a:cubicBezTo>
                <a:cubicBezTo>
                  <a:pt x="5" y="126"/>
                  <a:pt x="5" y="126"/>
                  <a:pt x="5" y="126"/>
                </a:cubicBezTo>
                <a:cubicBezTo>
                  <a:pt x="0" y="126"/>
                  <a:pt x="0" y="126"/>
                  <a:pt x="0" y="126"/>
                </a:cubicBezTo>
                <a:cubicBezTo>
                  <a:pt x="0" y="128"/>
                  <a:pt x="0" y="130"/>
                  <a:pt x="0" y="132"/>
                </a:cubicBezTo>
                <a:cubicBezTo>
                  <a:pt x="11" y="132"/>
                  <a:pt x="11" y="132"/>
                  <a:pt x="11" y="132"/>
                </a:cubicBezTo>
                <a:cubicBezTo>
                  <a:pt x="11" y="134"/>
                  <a:pt x="11" y="134"/>
                  <a:pt x="11" y="134"/>
                </a:cubicBezTo>
                <a:cubicBezTo>
                  <a:pt x="0" y="134"/>
                  <a:pt x="0" y="134"/>
                  <a:pt x="0" y="134"/>
                </a:cubicBezTo>
                <a:cubicBezTo>
                  <a:pt x="0" y="136"/>
                  <a:pt x="0" y="138"/>
                  <a:pt x="0" y="141"/>
                </a:cubicBezTo>
                <a:cubicBezTo>
                  <a:pt x="5" y="141"/>
                  <a:pt x="5" y="141"/>
                  <a:pt x="5" y="141"/>
                </a:cubicBezTo>
                <a:cubicBezTo>
                  <a:pt x="5" y="143"/>
                  <a:pt x="5" y="143"/>
                  <a:pt x="5" y="143"/>
                </a:cubicBezTo>
                <a:cubicBezTo>
                  <a:pt x="0" y="143"/>
                  <a:pt x="0" y="143"/>
                  <a:pt x="0" y="143"/>
                </a:cubicBezTo>
                <a:cubicBezTo>
                  <a:pt x="0" y="145"/>
                  <a:pt x="0" y="147"/>
                  <a:pt x="0" y="149"/>
                </a:cubicBezTo>
                <a:cubicBezTo>
                  <a:pt x="11" y="149"/>
                  <a:pt x="11" y="149"/>
                  <a:pt x="11" y="149"/>
                </a:cubicBezTo>
                <a:cubicBezTo>
                  <a:pt x="11" y="151"/>
                  <a:pt x="11" y="151"/>
                  <a:pt x="11" y="151"/>
                </a:cubicBezTo>
                <a:cubicBezTo>
                  <a:pt x="0" y="151"/>
                  <a:pt x="0" y="151"/>
                  <a:pt x="0" y="151"/>
                </a:cubicBezTo>
                <a:cubicBezTo>
                  <a:pt x="0" y="153"/>
                  <a:pt x="0" y="155"/>
                  <a:pt x="0" y="157"/>
                </a:cubicBezTo>
                <a:cubicBezTo>
                  <a:pt x="5" y="157"/>
                  <a:pt x="5" y="157"/>
                  <a:pt x="5" y="157"/>
                </a:cubicBezTo>
                <a:cubicBezTo>
                  <a:pt x="5" y="159"/>
                  <a:pt x="5" y="159"/>
                  <a:pt x="5" y="159"/>
                </a:cubicBezTo>
                <a:lnTo>
                  <a:pt x="0" y="15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96" name="Freeform 11"/>
          <p:cNvSpPr>
            <a:spLocks noEditPoints="1"/>
          </p:cNvSpPr>
          <p:nvPr/>
        </p:nvSpPr>
        <p:spPr bwMode="auto">
          <a:xfrm>
            <a:off x="1678822" y="1681455"/>
            <a:ext cx="333375" cy="615950"/>
          </a:xfrm>
          <a:custGeom>
            <a:avLst/>
            <a:gdLst>
              <a:gd name="T0" fmla="*/ 0 w 89"/>
              <a:gd name="T1" fmla="*/ 109 h 164"/>
              <a:gd name="T2" fmla="*/ 11 w 89"/>
              <a:gd name="T3" fmla="*/ 109 h 164"/>
              <a:gd name="T4" fmla="*/ 8 w 89"/>
              <a:gd name="T5" fmla="*/ 150 h 164"/>
              <a:gd name="T6" fmla="*/ 11 w 89"/>
              <a:gd name="T7" fmla="*/ 150 h 164"/>
              <a:gd name="T8" fmla="*/ 12 w 89"/>
              <a:gd name="T9" fmla="*/ 164 h 164"/>
              <a:gd name="T10" fmla="*/ 14 w 89"/>
              <a:gd name="T11" fmla="*/ 164 h 164"/>
              <a:gd name="T12" fmla="*/ 13 w 89"/>
              <a:gd name="T13" fmla="*/ 150 h 164"/>
              <a:gd name="T14" fmla="*/ 16 w 89"/>
              <a:gd name="T15" fmla="*/ 149 h 164"/>
              <a:gd name="T16" fmla="*/ 20 w 89"/>
              <a:gd name="T17" fmla="*/ 109 h 164"/>
              <a:gd name="T18" fmla="*/ 40 w 89"/>
              <a:gd name="T19" fmla="*/ 109 h 164"/>
              <a:gd name="T20" fmla="*/ 40 w 89"/>
              <a:gd name="T21" fmla="*/ 118 h 164"/>
              <a:gd name="T22" fmla="*/ 49 w 89"/>
              <a:gd name="T23" fmla="*/ 118 h 164"/>
              <a:gd name="T24" fmla="*/ 49 w 89"/>
              <a:gd name="T25" fmla="*/ 109 h 164"/>
              <a:gd name="T26" fmla="*/ 69 w 89"/>
              <a:gd name="T27" fmla="*/ 109 h 164"/>
              <a:gd name="T28" fmla="*/ 73 w 89"/>
              <a:gd name="T29" fmla="*/ 149 h 164"/>
              <a:gd name="T30" fmla="*/ 76 w 89"/>
              <a:gd name="T31" fmla="*/ 150 h 164"/>
              <a:gd name="T32" fmla="*/ 75 w 89"/>
              <a:gd name="T33" fmla="*/ 164 h 164"/>
              <a:gd name="T34" fmla="*/ 77 w 89"/>
              <a:gd name="T35" fmla="*/ 164 h 164"/>
              <a:gd name="T36" fmla="*/ 78 w 89"/>
              <a:gd name="T37" fmla="*/ 150 h 164"/>
              <a:gd name="T38" fmla="*/ 81 w 89"/>
              <a:gd name="T39" fmla="*/ 150 h 164"/>
              <a:gd name="T40" fmla="*/ 77 w 89"/>
              <a:gd name="T41" fmla="*/ 109 h 164"/>
              <a:gd name="T42" fmla="*/ 89 w 89"/>
              <a:gd name="T43" fmla="*/ 109 h 164"/>
              <a:gd name="T44" fmla="*/ 89 w 89"/>
              <a:gd name="T45" fmla="*/ 107 h 164"/>
              <a:gd name="T46" fmla="*/ 76 w 89"/>
              <a:gd name="T47" fmla="*/ 107 h 164"/>
              <a:gd name="T48" fmla="*/ 54 w 89"/>
              <a:gd name="T49" fmla="*/ 52 h 164"/>
              <a:gd name="T50" fmla="*/ 61 w 89"/>
              <a:gd name="T51" fmla="*/ 39 h 164"/>
              <a:gd name="T52" fmla="*/ 46 w 89"/>
              <a:gd name="T53" fmla="*/ 22 h 164"/>
              <a:gd name="T54" fmla="*/ 46 w 89"/>
              <a:gd name="T55" fmla="*/ 17 h 164"/>
              <a:gd name="T56" fmla="*/ 48 w 89"/>
              <a:gd name="T57" fmla="*/ 17 h 164"/>
              <a:gd name="T58" fmla="*/ 48 w 89"/>
              <a:gd name="T59" fmla="*/ 0 h 164"/>
              <a:gd name="T60" fmla="*/ 40 w 89"/>
              <a:gd name="T61" fmla="*/ 0 h 164"/>
              <a:gd name="T62" fmla="*/ 40 w 89"/>
              <a:gd name="T63" fmla="*/ 17 h 164"/>
              <a:gd name="T64" fmla="*/ 43 w 89"/>
              <a:gd name="T65" fmla="*/ 17 h 164"/>
              <a:gd name="T66" fmla="*/ 43 w 89"/>
              <a:gd name="T67" fmla="*/ 22 h 164"/>
              <a:gd name="T68" fmla="*/ 27 w 89"/>
              <a:gd name="T69" fmla="*/ 39 h 164"/>
              <a:gd name="T70" fmla="*/ 34 w 89"/>
              <a:gd name="T71" fmla="*/ 52 h 164"/>
              <a:gd name="T72" fmla="*/ 12 w 89"/>
              <a:gd name="T73" fmla="*/ 107 h 164"/>
              <a:gd name="T74" fmla="*/ 0 w 89"/>
              <a:gd name="T75" fmla="*/ 107 h 164"/>
              <a:gd name="T76" fmla="*/ 0 w 89"/>
              <a:gd name="T77" fmla="*/ 109 h 164"/>
              <a:gd name="T78" fmla="*/ 44 w 89"/>
              <a:gd name="T79" fmla="*/ 30 h 164"/>
              <a:gd name="T80" fmla="*/ 53 w 89"/>
              <a:gd name="T81" fmla="*/ 39 h 164"/>
              <a:gd name="T82" fmla="*/ 50 w 89"/>
              <a:gd name="T83" fmla="*/ 45 h 164"/>
              <a:gd name="T84" fmla="*/ 47 w 89"/>
              <a:gd name="T85" fmla="*/ 42 h 164"/>
              <a:gd name="T86" fmla="*/ 41 w 89"/>
              <a:gd name="T87" fmla="*/ 42 h 164"/>
              <a:gd name="T88" fmla="*/ 38 w 89"/>
              <a:gd name="T89" fmla="*/ 45 h 164"/>
              <a:gd name="T90" fmla="*/ 35 w 89"/>
              <a:gd name="T91" fmla="*/ 39 h 164"/>
              <a:gd name="T92" fmla="*/ 44 w 89"/>
              <a:gd name="T93" fmla="*/ 30 h 164"/>
              <a:gd name="T94" fmla="*/ 44 w 89"/>
              <a:gd name="T95" fmla="*/ 51 h 164"/>
              <a:gd name="T96" fmla="*/ 68 w 89"/>
              <a:gd name="T97" fmla="*/ 107 h 164"/>
              <a:gd name="T98" fmla="*/ 49 w 89"/>
              <a:gd name="T99" fmla="*/ 107 h 164"/>
              <a:gd name="T100" fmla="*/ 49 w 89"/>
              <a:gd name="T101" fmla="*/ 97 h 164"/>
              <a:gd name="T102" fmla="*/ 40 w 89"/>
              <a:gd name="T103" fmla="*/ 97 h 164"/>
              <a:gd name="T104" fmla="*/ 40 w 89"/>
              <a:gd name="T105" fmla="*/ 107 h 164"/>
              <a:gd name="T106" fmla="*/ 20 w 89"/>
              <a:gd name="T107" fmla="*/ 107 h 164"/>
              <a:gd name="T108" fmla="*/ 44 w 89"/>
              <a:gd name="T109" fmla="*/ 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64">
                <a:moveTo>
                  <a:pt x="0" y="109"/>
                </a:moveTo>
                <a:cubicBezTo>
                  <a:pt x="11" y="109"/>
                  <a:pt x="11" y="109"/>
                  <a:pt x="11" y="109"/>
                </a:cubicBezTo>
                <a:cubicBezTo>
                  <a:pt x="9" y="122"/>
                  <a:pt x="7" y="136"/>
                  <a:pt x="8" y="150"/>
                </a:cubicBezTo>
                <a:cubicBezTo>
                  <a:pt x="11" y="150"/>
                  <a:pt x="11" y="150"/>
                  <a:pt x="11" y="150"/>
                </a:cubicBezTo>
                <a:cubicBezTo>
                  <a:pt x="12" y="164"/>
                  <a:pt x="12" y="164"/>
                  <a:pt x="12" y="164"/>
                </a:cubicBezTo>
                <a:cubicBezTo>
                  <a:pt x="14" y="164"/>
                  <a:pt x="14" y="164"/>
                  <a:pt x="14" y="164"/>
                </a:cubicBezTo>
                <a:cubicBezTo>
                  <a:pt x="13" y="150"/>
                  <a:pt x="13" y="150"/>
                  <a:pt x="13" y="150"/>
                </a:cubicBezTo>
                <a:cubicBezTo>
                  <a:pt x="16" y="149"/>
                  <a:pt x="16" y="149"/>
                  <a:pt x="16" y="149"/>
                </a:cubicBezTo>
                <a:cubicBezTo>
                  <a:pt x="15" y="135"/>
                  <a:pt x="17" y="122"/>
                  <a:pt x="20" y="109"/>
                </a:cubicBezTo>
                <a:cubicBezTo>
                  <a:pt x="40" y="109"/>
                  <a:pt x="40" y="109"/>
                  <a:pt x="40" y="109"/>
                </a:cubicBezTo>
                <a:cubicBezTo>
                  <a:pt x="40" y="118"/>
                  <a:pt x="40" y="118"/>
                  <a:pt x="40" y="118"/>
                </a:cubicBezTo>
                <a:cubicBezTo>
                  <a:pt x="49" y="118"/>
                  <a:pt x="49" y="118"/>
                  <a:pt x="49" y="118"/>
                </a:cubicBezTo>
                <a:cubicBezTo>
                  <a:pt x="49" y="109"/>
                  <a:pt x="49" y="109"/>
                  <a:pt x="49" y="109"/>
                </a:cubicBezTo>
                <a:cubicBezTo>
                  <a:pt x="69" y="109"/>
                  <a:pt x="69" y="109"/>
                  <a:pt x="69" y="109"/>
                </a:cubicBezTo>
                <a:cubicBezTo>
                  <a:pt x="72" y="122"/>
                  <a:pt x="73" y="135"/>
                  <a:pt x="73" y="149"/>
                </a:cubicBezTo>
                <a:cubicBezTo>
                  <a:pt x="76" y="150"/>
                  <a:pt x="76" y="150"/>
                  <a:pt x="76" y="150"/>
                </a:cubicBezTo>
                <a:cubicBezTo>
                  <a:pt x="75" y="164"/>
                  <a:pt x="75" y="164"/>
                  <a:pt x="75" y="164"/>
                </a:cubicBezTo>
                <a:cubicBezTo>
                  <a:pt x="77" y="164"/>
                  <a:pt x="77" y="164"/>
                  <a:pt x="77" y="164"/>
                </a:cubicBezTo>
                <a:cubicBezTo>
                  <a:pt x="78" y="150"/>
                  <a:pt x="78" y="150"/>
                  <a:pt x="78" y="150"/>
                </a:cubicBezTo>
                <a:cubicBezTo>
                  <a:pt x="81" y="150"/>
                  <a:pt x="81" y="150"/>
                  <a:pt x="81" y="150"/>
                </a:cubicBezTo>
                <a:cubicBezTo>
                  <a:pt x="81" y="136"/>
                  <a:pt x="80" y="122"/>
                  <a:pt x="77" y="109"/>
                </a:cubicBezTo>
                <a:cubicBezTo>
                  <a:pt x="89" y="109"/>
                  <a:pt x="89" y="109"/>
                  <a:pt x="89" y="109"/>
                </a:cubicBezTo>
                <a:cubicBezTo>
                  <a:pt x="89" y="107"/>
                  <a:pt x="89" y="107"/>
                  <a:pt x="89" y="107"/>
                </a:cubicBezTo>
                <a:cubicBezTo>
                  <a:pt x="76" y="107"/>
                  <a:pt x="76" y="107"/>
                  <a:pt x="76" y="107"/>
                </a:cubicBezTo>
                <a:cubicBezTo>
                  <a:pt x="72" y="85"/>
                  <a:pt x="63" y="66"/>
                  <a:pt x="54" y="52"/>
                </a:cubicBezTo>
                <a:cubicBezTo>
                  <a:pt x="58" y="49"/>
                  <a:pt x="61" y="44"/>
                  <a:pt x="61" y="39"/>
                </a:cubicBezTo>
                <a:cubicBezTo>
                  <a:pt x="61" y="30"/>
                  <a:pt x="54" y="23"/>
                  <a:pt x="46" y="22"/>
                </a:cubicBezTo>
                <a:cubicBezTo>
                  <a:pt x="46" y="17"/>
                  <a:pt x="46" y="17"/>
                  <a:pt x="46" y="17"/>
                </a:cubicBezTo>
                <a:cubicBezTo>
                  <a:pt x="48" y="17"/>
                  <a:pt x="48" y="17"/>
                  <a:pt x="48" y="17"/>
                </a:cubicBezTo>
                <a:cubicBezTo>
                  <a:pt x="48" y="0"/>
                  <a:pt x="48" y="0"/>
                  <a:pt x="48" y="0"/>
                </a:cubicBezTo>
                <a:cubicBezTo>
                  <a:pt x="40" y="0"/>
                  <a:pt x="40" y="0"/>
                  <a:pt x="40" y="0"/>
                </a:cubicBezTo>
                <a:cubicBezTo>
                  <a:pt x="40" y="17"/>
                  <a:pt x="40" y="17"/>
                  <a:pt x="40" y="17"/>
                </a:cubicBezTo>
                <a:cubicBezTo>
                  <a:pt x="43" y="17"/>
                  <a:pt x="43" y="17"/>
                  <a:pt x="43" y="17"/>
                </a:cubicBezTo>
                <a:cubicBezTo>
                  <a:pt x="43" y="22"/>
                  <a:pt x="43" y="22"/>
                  <a:pt x="43" y="22"/>
                </a:cubicBezTo>
                <a:cubicBezTo>
                  <a:pt x="34" y="23"/>
                  <a:pt x="27" y="30"/>
                  <a:pt x="27" y="39"/>
                </a:cubicBezTo>
                <a:cubicBezTo>
                  <a:pt x="27" y="44"/>
                  <a:pt x="30" y="49"/>
                  <a:pt x="34" y="52"/>
                </a:cubicBezTo>
                <a:cubicBezTo>
                  <a:pt x="25" y="66"/>
                  <a:pt x="17" y="85"/>
                  <a:pt x="12" y="107"/>
                </a:cubicBezTo>
                <a:cubicBezTo>
                  <a:pt x="0" y="107"/>
                  <a:pt x="0" y="107"/>
                  <a:pt x="0" y="107"/>
                </a:cubicBezTo>
                <a:lnTo>
                  <a:pt x="0" y="109"/>
                </a:lnTo>
                <a:close/>
                <a:moveTo>
                  <a:pt x="44" y="30"/>
                </a:moveTo>
                <a:cubicBezTo>
                  <a:pt x="49" y="30"/>
                  <a:pt x="53" y="34"/>
                  <a:pt x="53" y="39"/>
                </a:cubicBezTo>
                <a:cubicBezTo>
                  <a:pt x="53" y="41"/>
                  <a:pt x="52" y="44"/>
                  <a:pt x="50" y="45"/>
                </a:cubicBezTo>
                <a:cubicBezTo>
                  <a:pt x="49" y="44"/>
                  <a:pt x="48" y="43"/>
                  <a:pt x="47" y="42"/>
                </a:cubicBezTo>
                <a:cubicBezTo>
                  <a:pt x="41" y="42"/>
                  <a:pt x="41" y="42"/>
                  <a:pt x="41" y="42"/>
                </a:cubicBezTo>
                <a:cubicBezTo>
                  <a:pt x="40" y="43"/>
                  <a:pt x="39" y="44"/>
                  <a:pt x="38" y="45"/>
                </a:cubicBezTo>
                <a:cubicBezTo>
                  <a:pt x="37" y="44"/>
                  <a:pt x="35" y="41"/>
                  <a:pt x="35" y="39"/>
                </a:cubicBezTo>
                <a:cubicBezTo>
                  <a:pt x="35" y="34"/>
                  <a:pt x="39" y="30"/>
                  <a:pt x="44" y="30"/>
                </a:cubicBezTo>
                <a:close/>
                <a:moveTo>
                  <a:pt x="44" y="51"/>
                </a:moveTo>
                <a:cubicBezTo>
                  <a:pt x="54" y="65"/>
                  <a:pt x="63" y="84"/>
                  <a:pt x="68" y="107"/>
                </a:cubicBezTo>
                <a:cubicBezTo>
                  <a:pt x="49" y="107"/>
                  <a:pt x="49" y="107"/>
                  <a:pt x="49" y="107"/>
                </a:cubicBezTo>
                <a:cubicBezTo>
                  <a:pt x="49" y="97"/>
                  <a:pt x="49" y="97"/>
                  <a:pt x="49" y="97"/>
                </a:cubicBezTo>
                <a:cubicBezTo>
                  <a:pt x="40" y="97"/>
                  <a:pt x="40" y="97"/>
                  <a:pt x="40" y="97"/>
                </a:cubicBezTo>
                <a:cubicBezTo>
                  <a:pt x="40" y="107"/>
                  <a:pt x="40" y="107"/>
                  <a:pt x="40" y="107"/>
                </a:cubicBezTo>
                <a:cubicBezTo>
                  <a:pt x="20" y="107"/>
                  <a:pt x="20" y="107"/>
                  <a:pt x="20" y="107"/>
                </a:cubicBezTo>
                <a:cubicBezTo>
                  <a:pt x="25" y="84"/>
                  <a:pt x="34" y="65"/>
                  <a:pt x="44"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204225" y="1996089"/>
            <a:ext cx="5170229"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400" dirty="0">
                <a:solidFill>
                  <a:schemeClr val="accent5"/>
                </a:solidFill>
              </a:rPr>
              <a:t>You can use Machine to create Docker hosts on your local Mac or Windows box, on your company network, in your data centre, or on cloud providers like AWS or Digital Ocean.</a:t>
            </a:r>
          </a:p>
          <a:p>
            <a:pPr algn="ctr"/>
            <a:endParaRPr lang="en-GB" sz="1400" dirty="0">
              <a:solidFill>
                <a:schemeClr val="accent5"/>
              </a:solidFill>
            </a:endParaRPr>
          </a:p>
          <a:p>
            <a:pPr algn="ctr"/>
            <a:r>
              <a:rPr lang="en-GB" sz="1400" dirty="0">
                <a:solidFill>
                  <a:schemeClr val="accent5"/>
                </a:solidFill>
              </a:rPr>
              <a:t>We have spun up our ADOP infrastructure by creating a docker-machine on AWS and then running our docker-</a:t>
            </a:r>
            <a:r>
              <a:rPr lang="en-GB" sz="1400" dirty="0" err="1">
                <a:solidFill>
                  <a:schemeClr val="accent5"/>
                </a:solidFill>
              </a:rPr>
              <a:t>compose.yml</a:t>
            </a:r>
            <a:r>
              <a:rPr lang="en-GB" sz="1400" dirty="0">
                <a:solidFill>
                  <a:schemeClr val="accent5"/>
                </a:solidFill>
              </a:rPr>
              <a:t> on top of this docker-machine.</a:t>
            </a:r>
            <a:endParaRPr lang="en-GB" sz="1400" dirty="0"/>
          </a:p>
        </p:txBody>
      </p:sp>
      <p:pic>
        <p:nvPicPr>
          <p:cNvPr id="3076" name="Picture 4" descr="http://devopscube.com/wp-content/uploads/2015/08/DOCKER-MACHI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857" y="3762118"/>
            <a:ext cx="5046964" cy="221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08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r>
              <a:rPr lang="en-US"/>
              <a:t>Page </a:t>
            </a:r>
            <a:fld id="{90CBDC3A-D49F-4631-A8C7-55D59B33E5FA}" type="slidenum">
              <a:rPr lang="en-US" smtClean="0"/>
              <a:pPr>
                <a:defRPr/>
              </a:pPr>
              <a:t>21</a:t>
            </a:fld>
            <a:endParaRPr lang="en-US" dirty="0"/>
          </a:p>
        </p:txBody>
      </p:sp>
      <p:sp>
        <p:nvSpPr>
          <p:cNvPr id="4" name="Title 3"/>
          <p:cNvSpPr>
            <a:spLocks noGrp="1"/>
          </p:cNvSpPr>
          <p:nvPr>
            <p:ph type="title"/>
          </p:nvPr>
        </p:nvSpPr>
        <p:spPr/>
        <p:txBody>
          <a:bodyPr/>
          <a:lstStyle/>
          <a:p>
            <a:r>
              <a:rPr lang="en-GB" dirty="0"/>
              <a:t>Docker Swarm</a:t>
            </a:r>
          </a:p>
        </p:txBody>
      </p:sp>
      <p:sp>
        <p:nvSpPr>
          <p:cNvPr id="8" name="Footer Placeholder 7"/>
          <p:cNvSpPr>
            <a:spLocks noGrp="1"/>
          </p:cNvSpPr>
          <p:nvPr>
            <p:ph type="ftr" sz="quarter" idx="13"/>
          </p:nvPr>
        </p:nvSpPr>
        <p:spPr/>
        <p:txBody>
          <a:bodyPr/>
          <a:lstStyle/>
          <a:p>
            <a:r>
              <a:rPr lang="en-AU" dirty="0"/>
              <a:t>Copyright © 2016 Accenture  All rights reserved.</a:t>
            </a:r>
          </a:p>
        </p:txBody>
      </p:sp>
      <p:sp>
        <p:nvSpPr>
          <p:cNvPr id="10" name="Content Placeholder 2"/>
          <p:cNvSpPr txBox="1">
            <a:spLocks/>
          </p:cNvSpPr>
          <p:nvPr/>
        </p:nvSpPr>
        <p:spPr>
          <a:xfrm>
            <a:off x="455613" y="1972597"/>
            <a:ext cx="2580522" cy="3149690"/>
          </a:xfrm>
          <a:prstGeom prst="rect">
            <a:avLst/>
          </a:prstGeom>
          <a:solidFill>
            <a:schemeClr val="accent4"/>
          </a:solidFill>
          <a:ln w="19050">
            <a:noFill/>
          </a:ln>
        </p:spPr>
        <p:txBody>
          <a:bodyPr vert="horz" lIns="72000" tIns="864000" rIns="36000" bIns="72000" rtlCol="0" anchor="t" anchorCtr="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lvl="1" indent="0">
              <a:buNone/>
            </a:pPr>
            <a:r>
              <a:rPr lang="en-GB" dirty="0"/>
              <a:t>Docker Swarm is native clustering for Docker. It turns a pool of Docker hosts into a single, virtual Docker host.</a:t>
            </a:r>
            <a:endParaRPr lang="en-GB" dirty="0">
              <a:solidFill>
                <a:schemeClr val="tx1"/>
              </a:solidFill>
            </a:endParaRPr>
          </a:p>
        </p:txBody>
      </p:sp>
      <p:sp>
        <p:nvSpPr>
          <p:cNvPr id="13" name="Oval 12"/>
          <p:cNvSpPr/>
          <p:nvPr/>
        </p:nvSpPr>
        <p:spPr>
          <a:xfrm>
            <a:off x="1092201" y="1325555"/>
            <a:ext cx="1307346" cy="1307346"/>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60292" y="1493464"/>
            <a:ext cx="971163" cy="97116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AutoShape 4"/>
          <p:cNvSpPr>
            <a:spLocks noChangeAspect="1" noChangeArrowheads="1" noTextEdit="1"/>
          </p:cNvSpPr>
          <p:nvPr/>
        </p:nvSpPr>
        <p:spPr bwMode="auto">
          <a:xfrm>
            <a:off x="-722313" y="2679700"/>
            <a:ext cx="904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537534" y="1684939"/>
            <a:ext cx="90488" cy="622300"/>
          </a:xfrm>
          <a:custGeom>
            <a:avLst/>
            <a:gdLst>
              <a:gd name="T0" fmla="*/ 0 w 24"/>
              <a:gd name="T1" fmla="*/ 165 h 166"/>
              <a:gd name="T2" fmla="*/ 12 w 24"/>
              <a:gd name="T3" fmla="*/ 166 h 166"/>
              <a:gd name="T4" fmla="*/ 24 w 24"/>
              <a:gd name="T5" fmla="*/ 165 h 166"/>
              <a:gd name="T6" fmla="*/ 24 w 24"/>
              <a:gd name="T7" fmla="*/ 1 h 166"/>
              <a:gd name="T8" fmla="*/ 12 w 24"/>
              <a:gd name="T9" fmla="*/ 0 h 166"/>
              <a:gd name="T10" fmla="*/ 0 w 24"/>
              <a:gd name="T11" fmla="*/ 1 h 166"/>
              <a:gd name="T12" fmla="*/ 5 w 24"/>
              <a:gd name="T13" fmla="*/ 7 h 166"/>
              <a:gd name="T14" fmla="*/ 0 w 24"/>
              <a:gd name="T15" fmla="*/ 9 h 166"/>
              <a:gd name="T16" fmla="*/ 11 w 24"/>
              <a:gd name="T17" fmla="*/ 16 h 166"/>
              <a:gd name="T18" fmla="*/ 0 w 24"/>
              <a:gd name="T19" fmla="*/ 18 h 166"/>
              <a:gd name="T20" fmla="*/ 5 w 24"/>
              <a:gd name="T21" fmla="*/ 24 h 166"/>
              <a:gd name="T22" fmla="*/ 0 w 24"/>
              <a:gd name="T23" fmla="*/ 26 h 166"/>
              <a:gd name="T24" fmla="*/ 11 w 24"/>
              <a:gd name="T25" fmla="*/ 32 h 166"/>
              <a:gd name="T26" fmla="*/ 0 w 24"/>
              <a:gd name="T27" fmla="*/ 34 h 166"/>
              <a:gd name="T28" fmla="*/ 5 w 24"/>
              <a:gd name="T29" fmla="*/ 41 h 166"/>
              <a:gd name="T30" fmla="*/ 0 w 24"/>
              <a:gd name="T31" fmla="*/ 43 h 166"/>
              <a:gd name="T32" fmla="*/ 11 w 24"/>
              <a:gd name="T33" fmla="*/ 49 h 166"/>
              <a:gd name="T34" fmla="*/ 0 w 24"/>
              <a:gd name="T35" fmla="*/ 51 h 166"/>
              <a:gd name="T36" fmla="*/ 5 w 24"/>
              <a:gd name="T37" fmla="*/ 57 h 166"/>
              <a:gd name="T38" fmla="*/ 0 w 24"/>
              <a:gd name="T39" fmla="*/ 59 h 166"/>
              <a:gd name="T40" fmla="*/ 11 w 24"/>
              <a:gd name="T41" fmla="*/ 66 h 166"/>
              <a:gd name="T42" fmla="*/ 0 w 24"/>
              <a:gd name="T43" fmla="*/ 68 h 166"/>
              <a:gd name="T44" fmla="*/ 5 w 24"/>
              <a:gd name="T45" fmla="*/ 74 h 166"/>
              <a:gd name="T46" fmla="*/ 0 w 24"/>
              <a:gd name="T47" fmla="*/ 76 h 166"/>
              <a:gd name="T48" fmla="*/ 11 w 24"/>
              <a:gd name="T49" fmla="*/ 82 h 166"/>
              <a:gd name="T50" fmla="*/ 0 w 24"/>
              <a:gd name="T51" fmla="*/ 84 h 166"/>
              <a:gd name="T52" fmla="*/ 5 w 24"/>
              <a:gd name="T53" fmla="*/ 91 h 166"/>
              <a:gd name="T54" fmla="*/ 0 w 24"/>
              <a:gd name="T55" fmla="*/ 93 h 166"/>
              <a:gd name="T56" fmla="*/ 11 w 24"/>
              <a:gd name="T57" fmla="*/ 99 h 166"/>
              <a:gd name="T58" fmla="*/ 0 w 24"/>
              <a:gd name="T59" fmla="*/ 101 h 166"/>
              <a:gd name="T60" fmla="*/ 5 w 24"/>
              <a:gd name="T61" fmla="*/ 107 h 166"/>
              <a:gd name="T62" fmla="*/ 0 w 24"/>
              <a:gd name="T63" fmla="*/ 109 h 166"/>
              <a:gd name="T64" fmla="*/ 11 w 24"/>
              <a:gd name="T65" fmla="*/ 116 h 166"/>
              <a:gd name="T66" fmla="*/ 0 w 24"/>
              <a:gd name="T67" fmla="*/ 118 h 166"/>
              <a:gd name="T68" fmla="*/ 5 w 24"/>
              <a:gd name="T69" fmla="*/ 124 h 166"/>
              <a:gd name="T70" fmla="*/ 0 w 24"/>
              <a:gd name="T71" fmla="*/ 126 h 166"/>
              <a:gd name="T72" fmla="*/ 11 w 24"/>
              <a:gd name="T73" fmla="*/ 132 h 166"/>
              <a:gd name="T74" fmla="*/ 0 w 24"/>
              <a:gd name="T75" fmla="*/ 134 h 166"/>
              <a:gd name="T76" fmla="*/ 5 w 24"/>
              <a:gd name="T77" fmla="*/ 141 h 166"/>
              <a:gd name="T78" fmla="*/ 0 w 24"/>
              <a:gd name="T79" fmla="*/ 143 h 166"/>
              <a:gd name="T80" fmla="*/ 11 w 24"/>
              <a:gd name="T81" fmla="*/ 149 h 166"/>
              <a:gd name="T82" fmla="*/ 0 w 24"/>
              <a:gd name="T83" fmla="*/ 151 h 166"/>
              <a:gd name="T84" fmla="*/ 5 w 24"/>
              <a:gd name="T85" fmla="*/ 157 h 166"/>
              <a:gd name="T86" fmla="*/ 0 w 24"/>
              <a:gd name="T87" fmla="*/ 15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166">
                <a:moveTo>
                  <a:pt x="0" y="159"/>
                </a:moveTo>
                <a:cubicBezTo>
                  <a:pt x="0" y="163"/>
                  <a:pt x="0" y="165"/>
                  <a:pt x="0" y="165"/>
                </a:cubicBezTo>
                <a:cubicBezTo>
                  <a:pt x="0" y="166"/>
                  <a:pt x="1" y="166"/>
                  <a:pt x="2" y="166"/>
                </a:cubicBezTo>
                <a:cubicBezTo>
                  <a:pt x="3" y="166"/>
                  <a:pt x="7" y="166"/>
                  <a:pt x="12" y="166"/>
                </a:cubicBezTo>
                <a:cubicBezTo>
                  <a:pt x="17" y="166"/>
                  <a:pt x="22" y="166"/>
                  <a:pt x="22" y="166"/>
                </a:cubicBezTo>
                <a:cubicBezTo>
                  <a:pt x="23" y="166"/>
                  <a:pt x="24" y="166"/>
                  <a:pt x="24" y="165"/>
                </a:cubicBezTo>
                <a:cubicBezTo>
                  <a:pt x="24" y="164"/>
                  <a:pt x="24" y="127"/>
                  <a:pt x="24" y="83"/>
                </a:cubicBezTo>
                <a:cubicBezTo>
                  <a:pt x="24" y="39"/>
                  <a:pt x="24" y="2"/>
                  <a:pt x="24" y="1"/>
                </a:cubicBezTo>
                <a:cubicBezTo>
                  <a:pt x="24" y="1"/>
                  <a:pt x="23" y="0"/>
                  <a:pt x="22" y="0"/>
                </a:cubicBezTo>
                <a:cubicBezTo>
                  <a:pt x="22" y="0"/>
                  <a:pt x="17" y="0"/>
                  <a:pt x="12" y="0"/>
                </a:cubicBezTo>
                <a:cubicBezTo>
                  <a:pt x="7" y="0"/>
                  <a:pt x="3" y="0"/>
                  <a:pt x="2" y="0"/>
                </a:cubicBezTo>
                <a:cubicBezTo>
                  <a:pt x="1" y="0"/>
                  <a:pt x="0" y="1"/>
                  <a:pt x="0" y="1"/>
                </a:cubicBezTo>
                <a:cubicBezTo>
                  <a:pt x="0" y="1"/>
                  <a:pt x="0" y="4"/>
                  <a:pt x="0" y="7"/>
                </a:cubicBezTo>
                <a:cubicBezTo>
                  <a:pt x="5" y="7"/>
                  <a:pt x="5" y="7"/>
                  <a:pt x="5" y="7"/>
                </a:cubicBezTo>
                <a:cubicBezTo>
                  <a:pt x="5" y="9"/>
                  <a:pt x="5" y="9"/>
                  <a:pt x="5" y="9"/>
                </a:cubicBezTo>
                <a:cubicBezTo>
                  <a:pt x="0" y="9"/>
                  <a:pt x="0" y="9"/>
                  <a:pt x="0" y="9"/>
                </a:cubicBezTo>
                <a:cubicBezTo>
                  <a:pt x="0" y="11"/>
                  <a:pt x="0" y="13"/>
                  <a:pt x="0" y="16"/>
                </a:cubicBezTo>
                <a:cubicBezTo>
                  <a:pt x="11" y="16"/>
                  <a:pt x="11" y="16"/>
                  <a:pt x="11" y="16"/>
                </a:cubicBezTo>
                <a:cubicBezTo>
                  <a:pt x="11" y="18"/>
                  <a:pt x="11" y="18"/>
                  <a:pt x="11" y="18"/>
                </a:cubicBezTo>
                <a:cubicBezTo>
                  <a:pt x="0" y="18"/>
                  <a:pt x="0" y="18"/>
                  <a:pt x="0" y="18"/>
                </a:cubicBezTo>
                <a:cubicBezTo>
                  <a:pt x="0" y="20"/>
                  <a:pt x="0" y="22"/>
                  <a:pt x="0" y="24"/>
                </a:cubicBezTo>
                <a:cubicBezTo>
                  <a:pt x="5" y="24"/>
                  <a:pt x="5" y="24"/>
                  <a:pt x="5" y="24"/>
                </a:cubicBezTo>
                <a:cubicBezTo>
                  <a:pt x="5" y="26"/>
                  <a:pt x="5" y="26"/>
                  <a:pt x="5" y="26"/>
                </a:cubicBezTo>
                <a:cubicBezTo>
                  <a:pt x="0" y="26"/>
                  <a:pt x="0" y="26"/>
                  <a:pt x="0" y="26"/>
                </a:cubicBezTo>
                <a:cubicBezTo>
                  <a:pt x="0" y="28"/>
                  <a:pt x="0" y="30"/>
                  <a:pt x="0" y="32"/>
                </a:cubicBezTo>
                <a:cubicBezTo>
                  <a:pt x="11" y="32"/>
                  <a:pt x="11" y="32"/>
                  <a:pt x="11" y="32"/>
                </a:cubicBezTo>
                <a:cubicBezTo>
                  <a:pt x="11" y="34"/>
                  <a:pt x="11" y="34"/>
                  <a:pt x="11" y="34"/>
                </a:cubicBezTo>
                <a:cubicBezTo>
                  <a:pt x="0" y="34"/>
                  <a:pt x="0" y="34"/>
                  <a:pt x="0" y="34"/>
                </a:cubicBezTo>
                <a:cubicBezTo>
                  <a:pt x="0" y="36"/>
                  <a:pt x="0" y="38"/>
                  <a:pt x="0" y="41"/>
                </a:cubicBezTo>
                <a:cubicBezTo>
                  <a:pt x="5" y="41"/>
                  <a:pt x="5" y="41"/>
                  <a:pt x="5" y="41"/>
                </a:cubicBezTo>
                <a:cubicBezTo>
                  <a:pt x="5" y="43"/>
                  <a:pt x="5" y="43"/>
                  <a:pt x="5" y="43"/>
                </a:cubicBezTo>
                <a:cubicBezTo>
                  <a:pt x="0" y="43"/>
                  <a:pt x="0" y="43"/>
                  <a:pt x="0" y="43"/>
                </a:cubicBezTo>
                <a:cubicBezTo>
                  <a:pt x="0" y="45"/>
                  <a:pt x="0" y="47"/>
                  <a:pt x="0" y="49"/>
                </a:cubicBezTo>
                <a:cubicBezTo>
                  <a:pt x="11" y="49"/>
                  <a:pt x="11" y="49"/>
                  <a:pt x="11" y="49"/>
                </a:cubicBezTo>
                <a:cubicBezTo>
                  <a:pt x="11" y="51"/>
                  <a:pt x="11" y="51"/>
                  <a:pt x="11" y="51"/>
                </a:cubicBezTo>
                <a:cubicBezTo>
                  <a:pt x="0" y="51"/>
                  <a:pt x="0" y="51"/>
                  <a:pt x="0" y="51"/>
                </a:cubicBezTo>
                <a:cubicBezTo>
                  <a:pt x="0" y="53"/>
                  <a:pt x="0" y="55"/>
                  <a:pt x="0" y="57"/>
                </a:cubicBezTo>
                <a:cubicBezTo>
                  <a:pt x="5" y="57"/>
                  <a:pt x="5" y="57"/>
                  <a:pt x="5" y="57"/>
                </a:cubicBezTo>
                <a:cubicBezTo>
                  <a:pt x="5" y="59"/>
                  <a:pt x="5" y="59"/>
                  <a:pt x="5" y="59"/>
                </a:cubicBezTo>
                <a:cubicBezTo>
                  <a:pt x="0" y="59"/>
                  <a:pt x="0" y="59"/>
                  <a:pt x="0" y="59"/>
                </a:cubicBezTo>
                <a:cubicBezTo>
                  <a:pt x="0" y="61"/>
                  <a:pt x="0" y="63"/>
                  <a:pt x="0" y="66"/>
                </a:cubicBezTo>
                <a:cubicBezTo>
                  <a:pt x="11" y="66"/>
                  <a:pt x="11" y="66"/>
                  <a:pt x="11" y="66"/>
                </a:cubicBezTo>
                <a:cubicBezTo>
                  <a:pt x="11" y="68"/>
                  <a:pt x="11" y="68"/>
                  <a:pt x="11" y="68"/>
                </a:cubicBezTo>
                <a:cubicBezTo>
                  <a:pt x="0" y="68"/>
                  <a:pt x="0" y="68"/>
                  <a:pt x="0" y="68"/>
                </a:cubicBezTo>
                <a:cubicBezTo>
                  <a:pt x="0" y="70"/>
                  <a:pt x="0" y="72"/>
                  <a:pt x="0" y="74"/>
                </a:cubicBezTo>
                <a:cubicBezTo>
                  <a:pt x="5" y="74"/>
                  <a:pt x="5" y="74"/>
                  <a:pt x="5" y="74"/>
                </a:cubicBezTo>
                <a:cubicBezTo>
                  <a:pt x="5" y="76"/>
                  <a:pt x="5" y="76"/>
                  <a:pt x="5" y="76"/>
                </a:cubicBezTo>
                <a:cubicBezTo>
                  <a:pt x="0" y="76"/>
                  <a:pt x="0" y="76"/>
                  <a:pt x="0" y="76"/>
                </a:cubicBezTo>
                <a:cubicBezTo>
                  <a:pt x="0" y="78"/>
                  <a:pt x="0" y="80"/>
                  <a:pt x="0" y="82"/>
                </a:cubicBezTo>
                <a:cubicBezTo>
                  <a:pt x="11" y="82"/>
                  <a:pt x="11" y="82"/>
                  <a:pt x="11" y="82"/>
                </a:cubicBezTo>
                <a:cubicBezTo>
                  <a:pt x="11" y="84"/>
                  <a:pt x="11" y="84"/>
                  <a:pt x="11" y="84"/>
                </a:cubicBezTo>
                <a:cubicBezTo>
                  <a:pt x="0" y="84"/>
                  <a:pt x="0" y="84"/>
                  <a:pt x="0" y="84"/>
                </a:cubicBezTo>
                <a:cubicBezTo>
                  <a:pt x="0" y="86"/>
                  <a:pt x="0" y="88"/>
                  <a:pt x="0" y="91"/>
                </a:cubicBezTo>
                <a:cubicBezTo>
                  <a:pt x="5" y="91"/>
                  <a:pt x="5" y="91"/>
                  <a:pt x="5" y="91"/>
                </a:cubicBezTo>
                <a:cubicBezTo>
                  <a:pt x="5" y="93"/>
                  <a:pt x="5" y="93"/>
                  <a:pt x="5" y="93"/>
                </a:cubicBezTo>
                <a:cubicBezTo>
                  <a:pt x="0" y="93"/>
                  <a:pt x="0" y="93"/>
                  <a:pt x="0" y="93"/>
                </a:cubicBezTo>
                <a:cubicBezTo>
                  <a:pt x="0" y="95"/>
                  <a:pt x="0" y="97"/>
                  <a:pt x="0" y="99"/>
                </a:cubicBezTo>
                <a:cubicBezTo>
                  <a:pt x="11" y="99"/>
                  <a:pt x="11" y="99"/>
                  <a:pt x="11" y="99"/>
                </a:cubicBezTo>
                <a:cubicBezTo>
                  <a:pt x="11" y="101"/>
                  <a:pt x="11" y="101"/>
                  <a:pt x="11" y="101"/>
                </a:cubicBezTo>
                <a:cubicBezTo>
                  <a:pt x="0" y="101"/>
                  <a:pt x="0" y="101"/>
                  <a:pt x="0" y="101"/>
                </a:cubicBezTo>
                <a:cubicBezTo>
                  <a:pt x="0" y="103"/>
                  <a:pt x="0" y="105"/>
                  <a:pt x="0" y="107"/>
                </a:cubicBezTo>
                <a:cubicBezTo>
                  <a:pt x="5" y="107"/>
                  <a:pt x="5" y="107"/>
                  <a:pt x="5" y="107"/>
                </a:cubicBezTo>
                <a:cubicBezTo>
                  <a:pt x="5" y="109"/>
                  <a:pt x="5" y="109"/>
                  <a:pt x="5" y="109"/>
                </a:cubicBezTo>
                <a:cubicBezTo>
                  <a:pt x="0" y="109"/>
                  <a:pt x="0" y="109"/>
                  <a:pt x="0" y="109"/>
                </a:cubicBezTo>
                <a:cubicBezTo>
                  <a:pt x="0" y="111"/>
                  <a:pt x="0" y="113"/>
                  <a:pt x="0" y="116"/>
                </a:cubicBezTo>
                <a:cubicBezTo>
                  <a:pt x="11" y="116"/>
                  <a:pt x="11" y="116"/>
                  <a:pt x="11" y="116"/>
                </a:cubicBezTo>
                <a:cubicBezTo>
                  <a:pt x="11" y="118"/>
                  <a:pt x="11" y="118"/>
                  <a:pt x="11" y="118"/>
                </a:cubicBezTo>
                <a:cubicBezTo>
                  <a:pt x="0" y="118"/>
                  <a:pt x="0" y="118"/>
                  <a:pt x="0" y="118"/>
                </a:cubicBezTo>
                <a:cubicBezTo>
                  <a:pt x="0" y="120"/>
                  <a:pt x="0" y="122"/>
                  <a:pt x="0" y="124"/>
                </a:cubicBezTo>
                <a:cubicBezTo>
                  <a:pt x="5" y="124"/>
                  <a:pt x="5" y="124"/>
                  <a:pt x="5" y="124"/>
                </a:cubicBezTo>
                <a:cubicBezTo>
                  <a:pt x="5" y="126"/>
                  <a:pt x="5" y="126"/>
                  <a:pt x="5" y="126"/>
                </a:cubicBezTo>
                <a:cubicBezTo>
                  <a:pt x="0" y="126"/>
                  <a:pt x="0" y="126"/>
                  <a:pt x="0" y="126"/>
                </a:cubicBezTo>
                <a:cubicBezTo>
                  <a:pt x="0" y="128"/>
                  <a:pt x="0" y="130"/>
                  <a:pt x="0" y="132"/>
                </a:cubicBezTo>
                <a:cubicBezTo>
                  <a:pt x="11" y="132"/>
                  <a:pt x="11" y="132"/>
                  <a:pt x="11" y="132"/>
                </a:cubicBezTo>
                <a:cubicBezTo>
                  <a:pt x="11" y="134"/>
                  <a:pt x="11" y="134"/>
                  <a:pt x="11" y="134"/>
                </a:cubicBezTo>
                <a:cubicBezTo>
                  <a:pt x="0" y="134"/>
                  <a:pt x="0" y="134"/>
                  <a:pt x="0" y="134"/>
                </a:cubicBezTo>
                <a:cubicBezTo>
                  <a:pt x="0" y="136"/>
                  <a:pt x="0" y="138"/>
                  <a:pt x="0" y="141"/>
                </a:cubicBezTo>
                <a:cubicBezTo>
                  <a:pt x="5" y="141"/>
                  <a:pt x="5" y="141"/>
                  <a:pt x="5" y="141"/>
                </a:cubicBezTo>
                <a:cubicBezTo>
                  <a:pt x="5" y="143"/>
                  <a:pt x="5" y="143"/>
                  <a:pt x="5" y="143"/>
                </a:cubicBezTo>
                <a:cubicBezTo>
                  <a:pt x="0" y="143"/>
                  <a:pt x="0" y="143"/>
                  <a:pt x="0" y="143"/>
                </a:cubicBezTo>
                <a:cubicBezTo>
                  <a:pt x="0" y="145"/>
                  <a:pt x="0" y="147"/>
                  <a:pt x="0" y="149"/>
                </a:cubicBezTo>
                <a:cubicBezTo>
                  <a:pt x="11" y="149"/>
                  <a:pt x="11" y="149"/>
                  <a:pt x="11" y="149"/>
                </a:cubicBezTo>
                <a:cubicBezTo>
                  <a:pt x="11" y="151"/>
                  <a:pt x="11" y="151"/>
                  <a:pt x="11" y="151"/>
                </a:cubicBezTo>
                <a:cubicBezTo>
                  <a:pt x="0" y="151"/>
                  <a:pt x="0" y="151"/>
                  <a:pt x="0" y="151"/>
                </a:cubicBezTo>
                <a:cubicBezTo>
                  <a:pt x="0" y="153"/>
                  <a:pt x="0" y="155"/>
                  <a:pt x="0" y="157"/>
                </a:cubicBezTo>
                <a:cubicBezTo>
                  <a:pt x="5" y="157"/>
                  <a:pt x="5" y="157"/>
                  <a:pt x="5" y="157"/>
                </a:cubicBezTo>
                <a:cubicBezTo>
                  <a:pt x="5" y="159"/>
                  <a:pt x="5" y="159"/>
                  <a:pt x="5" y="159"/>
                </a:cubicBezTo>
                <a:lnTo>
                  <a:pt x="0" y="15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96" name="Freeform 11"/>
          <p:cNvSpPr>
            <a:spLocks noEditPoints="1"/>
          </p:cNvSpPr>
          <p:nvPr/>
        </p:nvSpPr>
        <p:spPr bwMode="auto">
          <a:xfrm>
            <a:off x="1678822" y="1681455"/>
            <a:ext cx="333375" cy="615950"/>
          </a:xfrm>
          <a:custGeom>
            <a:avLst/>
            <a:gdLst>
              <a:gd name="T0" fmla="*/ 0 w 89"/>
              <a:gd name="T1" fmla="*/ 109 h 164"/>
              <a:gd name="T2" fmla="*/ 11 w 89"/>
              <a:gd name="T3" fmla="*/ 109 h 164"/>
              <a:gd name="T4" fmla="*/ 8 w 89"/>
              <a:gd name="T5" fmla="*/ 150 h 164"/>
              <a:gd name="T6" fmla="*/ 11 w 89"/>
              <a:gd name="T7" fmla="*/ 150 h 164"/>
              <a:gd name="T8" fmla="*/ 12 w 89"/>
              <a:gd name="T9" fmla="*/ 164 h 164"/>
              <a:gd name="T10" fmla="*/ 14 w 89"/>
              <a:gd name="T11" fmla="*/ 164 h 164"/>
              <a:gd name="T12" fmla="*/ 13 w 89"/>
              <a:gd name="T13" fmla="*/ 150 h 164"/>
              <a:gd name="T14" fmla="*/ 16 w 89"/>
              <a:gd name="T15" fmla="*/ 149 h 164"/>
              <a:gd name="T16" fmla="*/ 20 w 89"/>
              <a:gd name="T17" fmla="*/ 109 h 164"/>
              <a:gd name="T18" fmla="*/ 40 w 89"/>
              <a:gd name="T19" fmla="*/ 109 h 164"/>
              <a:gd name="T20" fmla="*/ 40 w 89"/>
              <a:gd name="T21" fmla="*/ 118 h 164"/>
              <a:gd name="T22" fmla="*/ 49 w 89"/>
              <a:gd name="T23" fmla="*/ 118 h 164"/>
              <a:gd name="T24" fmla="*/ 49 w 89"/>
              <a:gd name="T25" fmla="*/ 109 h 164"/>
              <a:gd name="T26" fmla="*/ 69 w 89"/>
              <a:gd name="T27" fmla="*/ 109 h 164"/>
              <a:gd name="T28" fmla="*/ 73 w 89"/>
              <a:gd name="T29" fmla="*/ 149 h 164"/>
              <a:gd name="T30" fmla="*/ 76 w 89"/>
              <a:gd name="T31" fmla="*/ 150 h 164"/>
              <a:gd name="T32" fmla="*/ 75 w 89"/>
              <a:gd name="T33" fmla="*/ 164 h 164"/>
              <a:gd name="T34" fmla="*/ 77 w 89"/>
              <a:gd name="T35" fmla="*/ 164 h 164"/>
              <a:gd name="T36" fmla="*/ 78 w 89"/>
              <a:gd name="T37" fmla="*/ 150 h 164"/>
              <a:gd name="T38" fmla="*/ 81 w 89"/>
              <a:gd name="T39" fmla="*/ 150 h 164"/>
              <a:gd name="T40" fmla="*/ 77 w 89"/>
              <a:gd name="T41" fmla="*/ 109 h 164"/>
              <a:gd name="T42" fmla="*/ 89 w 89"/>
              <a:gd name="T43" fmla="*/ 109 h 164"/>
              <a:gd name="T44" fmla="*/ 89 w 89"/>
              <a:gd name="T45" fmla="*/ 107 h 164"/>
              <a:gd name="T46" fmla="*/ 76 w 89"/>
              <a:gd name="T47" fmla="*/ 107 h 164"/>
              <a:gd name="T48" fmla="*/ 54 w 89"/>
              <a:gd name="T49" fmla="*/ 52 h 164"/>
              <a:gd name="T50" fmla="*/ 61 w 89"/>
              <a:gd name="T51" fmla="*/ 39 h 164"/>
              <a:gd name="T52" fmla="*/ 46 w 89"/>
              <a:gd name="T53" fmla="*/ 22 h 164"/>
              <a:gd name="T54" fmla="*/ 46 w 89"/>
              <a:gd name="T55" fmla="*/ 17 h 164"/>
              <a:gd name="T56" fmla="*/ 48 w 89"/>
              <a:gd name="T57" fmla="*/ 17 h 164"/>
              <a:gd name="T58" fmla="*/ 48 w 89"/>
              <a:gd name="T59" fmla="*/ 0 h 164"/>
              <a:gd name="T60" fmla="*/ 40 w 89"/>
              <a:gd name="T61" fmla="*/ 0 h 164"/>
              <a:gd name="T62" fmla="*/ 40 w 89"/>
              <a:gd name="T63" fmla="*/ 17 h 164"/>
              <a:gd name="T64" fmla="*/ 43 w 89"/>
              <a:gd name="T65" fmla="*/ 17 h 164"/>
              <a:gd name="T66" fmla="*/ 43 w 89"/>
              <a:gd name="T67" fmla="*/ 22 h 164"/>
              <a:gd name="T68" fmla="*/ 27 w 89"/>
              <a:gd name="T69" fmla="*/ 39 h 164"/>
              <a:gd name="T70" fmla="*/ 34 w 89"/>
              <a:gd name="T71" fmla="*/ 52 h 164"/>
              <a:gd name="T72" fmla="*/ 12 w 89"/>
              <a:gd name="T73" fmla="*/ 107 h 164"/>
              <a:gd name="T74" fmla="*/ 0 w 89"/>
              <a:gd name="T75" fmla="*/ 107 h 164"/>
              <a:gd name="T76" fmla="*/ 0 w 89"/>
              <a:gd name="T77" fmla="*/ 109 h 164"/>
              <a:gd name="T78" fmla="*/ 44 w 89"/>
              <a:gd name="T79" fmla="*/ 30 h 164"/>
              <a:gd name="T80" fmla="*/ 53 w 89"/>
              <a:gd name="T81" fmla="*/ 39 h 164"/>
              <a:gd name="T82" fmla="*/ 50 w 89"/>
              <a:gd name="T83" fmla="*/ 45 h 164"/>
              <a:gd name="T84" fmla="*/ 47 w 89"/>
              <a:gd name="T85" fmla="*/ 42 h 164"/>
              <a:gd name="T86" fmla="*/ 41 w 89"/>
              <a:gd name="T87" fmla="*/ 42 h 164"/>
              <a:gd name="T88" fmla="*/ 38 w 89"/>
              <a:gd name="T89" fmla="*/ 45 h 164"/>
              <a:gd name="T90" fmla="*/ 35 w 89"/>
              <a:gd name="T91" fmla="*/ 39 h 164"/>
              <a:gd name="T92" fmla="*/ 44 w 89"/>
              <a:gd name="T93" fmla="*/ 30 h 164"/>
              <a:gd name="T94" fmla="*/ 44 w 89"/>
              <a:gd name="T95" fmla="*/ 51 h 164"/>
              <a:gd name="T96" fmla="*/ 68 w 89"/>
              <a:gd name="T97" fmla="*/ 107 h 164"/>
              <a:gd name="T98" fmla="*/ 49 w 89"/>
              <a:gd name="T99" fmla="*/ 107 h 164"/>
              <a:gd name="T100" fmla="*/ 49 w 89"/>
              <a:gd name="T101" fmla="*/ 97 h 164"/>
              <a:gd name="T102" fmla="*/ 40 w 89"/>
              <a:gd name="T103" fmla="*/ 97 h 164"/>
              <a:gd name="T104" fmla="*/ 40 w 89"/>
              <a:gd name="T105" fmla="*/ 107 h 164"/>
              <a:gd name="T106" fmla="*/ 20 w 89"/>
              <a:gd name="T107" fmla="*/ 107 h 164"/>
              <a:gd name="T108" fmla="*/ 44 w 89"/>
              <a:gd name="T109" fmla="*/ 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64">
                <a:moveTo>
                  <a:pt x="0" y="109"/>
                </a:moveTo>
                <a:cubicBezTo>
                  <a:pt x="11" y="109"/>
                  <a:pt x="11" y="109"/>
                  <a:pt x="11" y="109"/>
                </a:cubicBezTo>
                <a:cubicBezTo>
                  <a:pt x="9" y="122"/>
                  <a:pt x="7" y="136"/>
                  <a:pt x="8" y="150"/>
                </a:cubicBezTo>
                <a:cubicBezTo>
                  <a:pt x="11" y="150"/>
                  <a:pt x="11" y="150"/>
                  <a:pt x="11" y="150"/>
                </a:cubicBezTo>
                <a:cubicBezTo>
                  <a:pt x="12" y="164"/>
                  <a:pt x="12" y="164"/>
                  <a:pt x="12" y="164"/>
                </a:cubicBezTo>
                <a:cubicBezTo>
                  <a:pt x="14" y="164"/>
                  <a:pt x="14" y="164"/>
                  <a:pt x="14" y="164"/>
                </a:cubicBezTo>
                <a:cubicBezTo>
                  <a:pt x="13" y="150"/>
                  <a:pt x="13" y="150"/>
                  <a:pt x="13" y="150"/>
                </a:cubicBezTo>
                <a:cubicBezTo>
                  <a:pt x="16" y="149"/>
                  <a:pt x="16" y="149"/>
                  <a:pt x="16" y="149"/>
                </a:cubicBezTo>
                <a:cubicBezTo>
                  <a:pt x="15" y="135"/>
                  <a:pt x="17" y="122"/>
                  <a:pt x="20" y="109"/>
                </a:cubicBezTo>
                <a:cubicBezTo>
                  <a:pt x="40" y="109"/>
                  <a:pt x="40" y="109"/>
                  <a:pt x="40" y="109"/>
                </a:cubicBezTo>
                <a:cubicBezTo>
                  <a:pt x="40" y="118"/>
                  <a:pt x="40" y="118"/>
                  <a:pt x="40" y="118"/>
                </a:cubicBezTo>
                <a:cubicBezTo>
                  <a:pt x="49" y="118"/>
                  <a:pt x="49" y="118"/>
                  <a:pt x="49" y="118"/>
                </a:cubicBezTo>
                <a:cubicBezTo>
                  <a:pt x="49" y="109"/>
                  <a:pt x="49" y="109"/>
                  <a:pt x="49" y="109"/>
                </a:cubicBezTo>
                <a:cubicBezTo>
                  <a:pt x="69" y="109"/>
                  <a:pt x="69" y="109"/>
                  <a:pt x="69" y="109"/>
                </a:cubicBezTo>
                <a:cubicBezTo>
                  <a:pt x="72" y="122"/>
                  <a:pt x="73" y="135"/>
                  <a:pt x="73" y="149"/>
                </a:cubicBezTo>
                <a:cubicBezTo>
                  <a:pt x="76" y="150"/>
                  <a:pt x="76" y="150"/>
                  <a:pt x="76" y="150"/>
                </a:cubicBezTo>
                <a:cubicBezTo>
                  <a:pt x="75" y="164"/>
                  <a:pt x="75" y="164"/>
                  <a:pt x="75" y="164"/>
                </a:cubicBezTo>
                <a:cubicBezTo>
                  <a:pt x="77" y="164"/>
                  <a:pt x="77" y="164"/>
                  <a:pt x="77" y="164"/>
                </a:cubicBezTo>
                <a:cubicBezTo>
                  <a:pt x="78" y="150"/>
                  <a:pt x="78" y="150"/>
                  <a:pt x="78" y="150"/>
                </a:cubicBezTo>
                <a:cubicBezTo>
                  <a:pt x="81" y="150"/>
                  <a:pt x="81" y="150"/>
                  <a:pt x="81" y="150"/>
                </a:cubicBezTo>
                <a:cubicBezTo>
                  <a:pt x="81" y="136"/>
                  <a:pt x="80" y="122"/>
                  <a:pt x="77" y="109"/>
                </a:cubicBezTo>
                <a:cubicBezTo>
                  <a:pt x="89" y="109"/>
                  <a:pt x="89" y="109"/>
                  <a:pt x="89" y="109"/>
                </a:cubicBezTo>
                <a:cubicBezTo>
                  <a:pt x="89" y="107"/>
                  <a:pt x="89" y="107"/>
                  <a:pt x="89" y="107"/>
                </a:cubicBezTo>
                <a:cubicBezTo>
                  <a:pt x="76" y="107"/>
                  <a:pt x="76" y="107"/>
                  <a:pt x="76" y="107"/>
                </a:cubicBezTo>
                <a:cubicBezTo>
                  <a:pt x="72" y="85"/>
                  <a:pt x="63" y="66"/>
                  <a:pt x="54" y="52"/>
                </a:cubicBezTo>
                <a:cubicBezTo>
                  <a:pt x="58" y="49"/>
                  <a:pt x="61" y="44"/>
                  <a:pt x="61" y="39"/>
                </a:cubicBezTo>
                <a:cubicBezTo>
                  <a:pt x="61" y="30"/>
                  <a:pt x="54" y="23"/>
                  <a:pt x="46" y="22"/>
                </a:cubicBezTo>
                <a:cubicBezTo>
                  <a:pt x="46" y="17"/>
                  <a:pt x="46" y="17"/>
                  <a:pt x="46" y="17"/>
                </a:cubicBezTo>
                <a:cubicBezTo>
                  <a:pt x="48" y="17"/>
                  <a:pt x="48" y="17"/>
                  <a:pt x="48" y="17"/>
                </a:cubicBezTo>
                <a:cubicBezTo>
                  <a:pt x="48" y="0"/>
                  <a:pt x="48" y="0"/>
                  <a:pt x="48" y="0"/>
                </a:cubicBezTo>
                <a:cubicBezTo>
                  <a:pt x="40" y="0"/>
                  <a:pt x="40" y="0"/>
                  <a:pt x="40" y="0"/>
                </a:cubicBezTo>
                <a:cubicBezTo>
                  <a:pt x="40" y="17"/>
                  <a:pt x="40" y="17"/>
                  <a:pt x="40" y="17"/>
                </a:cubicBezTo>
                <a:cubicBezTo>
                  <a:pt x="43" y="17"/>
                  <a:pt x="43" y="17"/>
                  <a:pt x="43" y="17"/>
                </a:cubicBezTo>
                <a:cubicBezTo>
                  <a:pt x="43" y="22"/>
                  <a:pt x="43" y="22"/>
                  <a:pt x="43" y="22"/>
                </a:cubicBezTo>
                <a:cubicBezTo>
                  <a:pt x="34" y="23"/>
                  <a:pt x="27" y="30"/>
                  <a:pt x="27" y="39"/>
                </a:cubicBezTo>
                <a:cubicBezTo>
                  <a:pt x="27" y="44"/>
                  <a:pt x="30" y="49"/>
                  <a:pt x="34" y="52"/>
                </a:cubicBezTo>
                <a:cubicBezTo>
                  <a:pt x="25" y="66"/>
                  <a:pt x="17" y="85"/>
                  <a:pt x="12" y="107"/>
                </a:cubicBezTo>
                <a:cubicBezTo>
                  <a:pt x="0" y="107"/>
                  <a:pt x="0" y="107"/>
                  <a:pt x="0" y="107"/>
                </a:cubicBezTo>
                <a:lnTo>
                  <a:pt x="0" y="109"/>
                </a:lnTo>
                <a:close/>
                <a:moveTo>
                  <a:pt x="44" y="30"/>
                </a:moveTo>
                <a:cubicBezTo>
                  <a:pt x="49" y="30"/>
                  <a:pt x="53" y="34"/>
                  <a:pt x="53" y="39"/>
                </a:cubicBezTo>
                <a:cubicBezTo>
                  <a:pt x="53" y="41"/>
                  <a:pt x="52" y="44"/>
                  <a:pt x="50" y="45"/>
                </a:cubicBezTo>
                <a:cubicBezTo>
                  <a:pt x="49" y="44"/>
                  <a:pt x="48" y="43"/>
                  <a:pt x="47" y="42"/>
                </a:cubicBezTo>
                <a:cubicBezTo>
                  <a:pt x="41" y="42"/>
                  <a:pt x="41" y="42"/>
                  <a:pt x="41" y="42"/>
                </a:cubicBezTo>
                <a:cubicBezTo>
                  <a:pt x="40" y="43"/>
                  <a:pt x="39" y="44"/>
                  <a:pt x="38" y="45"/>
                </a:cubicBezTo>
                <a:cubicBezTo>
                  <a:pt x="37" y="44"/>
                  <a:pt x="35" y="41"/>
                  <a:pt x="35" y="39"/>
                </a:cubicBezTo>
                <a:cubicBezTo>
                  <a:pt x="35" y="34"/>
                  <a:pt x="39" y="30"/>
                  <a:pt x="44" y="30"/>
                </a:cubicBezTo>
                <a:close/>
                <a:moveTo>
                  <a:pt x="44" y="51"/>
                </a:moveTo>
                <a:cubicBezTo>
                  <a:pt x="54" y="65"/>
                  <a:pt x="63" y="84"/>
                  <a:pt x="68" y="107"/>
                </a:cubicBezTo>
                <a:cubicBezTo>
                  <a:pt x="49" y="107"/>
                  <a:pt x="49" y="107"/>
                  <a:pt x="49" y="107"/>
                </a:cubicBezTo>
                <a:cubicBezTo>
                  <a:pt x="49" y="97"/>
                  <a:pt x="49" y="97"/>
                  <a:pt x="49" y="97"/>
                </a:cubicBezTo>
                <a:cubicBezTo>
                  <a:pt x="40" y="97"/>
                  <a:pt x="40" y="97"/>
                  <a:pt x="40" y="97"/>
                </a:cubicBezTo>
                <a:cubicBezTo>
                  <a:pt x="40" y="107"/>
                  <a:pt x="40" y="107"/>
                  <a:pt x="40" y="107"/>
                </a:cubicBezTo>
                <a:cubicBezTo>
                  <a:pt x="20" y="107"/>
                  <a:pt x="20" y="107"/>
                  <a:pt x="20" y="107"/>
                </a:cubicBezTo>
                <a:cubicBezTo>
                  <a:pt x="25" y="84"/>
                  <a:pt x="34" y="65"/>
                  <a:pt x="44"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052" name="Picture 4" descr="http://community.lakehub.co.ke/wp-content/uploads/2015/12/logo-300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130" y="187007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3204226" y="1972597"/>
            <a:ext cx="3259948" cy="25545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600" dirty="0"/>
              <a:t>Swarm allows us to have transparent scalability, as well as avoid single points of failure, by having our containers distributed across multiple Docker hosts.</a:t>
            </a:r>
          </a:p>
          <a:p>
            <a:pPr algn="ctr"/>
            <a:endParaRPr lang="en-GB" sz="1600" dirty="0"/>
          </a:p>
          <a:p>
            <a:pPr algn="ctr"/>
            <a:r>
              <a:rPr lang="en-GB" sz="1600" dirty="0"/>
              <a:t>Combined with Docker-compose, it becomes a really powerful tool to automate the containerised deployment of our infrastructure.</a:t>
            </a:r>
          </a:p>
        </p:txBody>
      </p:sp>
    </p:spTree>
    <p:extLst>
      <p:ext uri="{BB962C8B-B14F-4D97-AF65-F5344CB8AC3E}">
        <p14:creationId xmlns:p14="http://schemas.microsoft.com/office/powerpoint/2010/main" val="6917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r>
              <a:rPr lang="en-US"/>
              <a:t>Page </a:t>
            </a:r>
            <a:fld id="{90CBDC3A-D49F-4631-A8C7-55D59B33E5FA}" type="slidenum">
              <a:rPr lang="en-US" smtClean="0"/>
              <a:pPr>
                <a:defRPr/>
              </a:pPr>
              <a:t>22</a:t>
            </a:fld>
            <a:endParaRPr lang="en-US" dirty="0"/>
          </a:p>
        </p:txBody>
      </p:sp>
      <p:sp>
        <p:nvSpPr>
          <p:cNvPr id="4" name="Title 3"/>
          <p:cNvSpPr>
            <a:spLocks noGrp="1"/>
          </p:cNvSpPr>
          <p:nvPr>
            <p:ph type="title"/>
          </p:nvPr>
        </p:nvSpPr>
        <p:spPr/>
        <p:txBody>
          <a:bodyPr/>
          <a:lstStyle/>
          <a:p>
            <a:r>
              <a:rPr lang="en-GB" dirty="0"/>
              <a:t>Accenture DevOps Platform on Swarm</a:t>
            </a:r>
          </a:p>
        </p:txBody>
      </p:sp>
      <p:sp>
        <p:nvSpPr>
          <p:cNvPr id="8" name="Footer Placeholder 7"/>
          <p:cNvSpPr>
            <a:spLocks noGrp="1"/>
          </p:cNvSpPr>
          <p:nvPr>
            <p:ph type="ftr" sz="quarter" idx="13"/>
          </p:nvPr>
        </p:nvSpPr>
        <p:spPr/>
        <p:txBody>
          <a:bodyPr/>
          <a:lstStyle/>
          <a:p>
            <a:r>
              <a:rPr lang="en-AU" dirty="0"/>
              <a:t>Copyright © 2016 Accenture  All rights reserved.</a:t>
            </a:r>
          </a:p>
        </p:txBody>
      </p:sp>
      <p:sp>
        <p:nvSpPr>
          <p:cNvPr id="28" name="AutoShape 4"/>
          <p:cNvSpPr>
            <a:spLocks noChangeAspect="1" noChangeArrowheads="1" noTextEdit="1"/>
          </p:cNvSpPr>
          <p:nvPr/>
        </p:nvSpPr>
        <p:spPr bwMode="auto">
          <a:xfrm>
            <a:off x="-722313" y="2679700"/>
            <a:ext cx="904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http://blog.levvel.io/wp-content/uploads/2015/11/Docker-Swarm-on-AWS-Thumbna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7590" y="1634966"/>
            <a:ext cx="3886141" cy="236666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55613" y="1549026"/>
            <a:ext cx="4518380" cy="332398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en-GB" sz="1400" dirty="0">
                <a:solidFill>
                  <a:schemeClr val="tx1"/>
                </a:solidFill>
              </a:rPr>
              <a:t>ADOP can also be deployed over a Docker Swarm in order to allow a full range of functionality for a real project including scalability</a:t>
            </a:r>
          </a:p>
          <a:p>
            <a:pPr marL="342900" indent="-342900">
              <a:buFont typeface="Arial" panose="020B0604020202020204" pitchFamily="34" charset="0"/>
              <a:buChar char="•"/>
            </a:pPr>
            <a:r>
              <a:rPr lang="en-GB" sz="1400" dirty="0">
                <a:solidFill>
                  <a:schemeClr val="tx1"/>
                </a:solidFill>
              </a:rPr>
              <a:t>The Swarm is deployed using a CloudFormation template on Amazon Web Services</a:t>
            </a:r>
          </a:p>
          <a:p>
            <a:pPr marL="342900" indent="-342900">
              <a:buFont typeface="Arial" panose="020B0604020202020204" pitchFamily="34" charset="0"/>
              <a:buChar char="•"/>
            </a:pPr>
            <a:r>
              <a:rPr lang="en-GB" sz="1400" dirty="0">
                <a:solidFill>
                  <a:schemeClr val="tx1"/>
                </a:solidFill>
              </a:rPr>
              <a:t>The template creates public and private subnets – with the intention that the public layer will have the option of including a VPN</a:t>
            </a:r>
          </a:p>
          <a:p>
            <a:pPr marL="342900" indent="-342900">
              <a:buFont typeface="Arial" panose="020B0604020202020204" pitchFamily="34" charset="0"/>
              <a:buChar char="•"/>
            </a:pPr>
            <a:r>
              <a:rPr lang="en-GB" sz="1400" dirty="0">
                <a:solidFill>
                  <a:schemeClr val="tx1"/>
                </a:solidFill>
              </a:rPr>
              <a:t>The networking makes use of multiple availability zones, creating a contingency for the case where a single availability zone might go out of service</a:t>
            </a:r>
          </a:p>
          <a:p>
            <a:pPr marL="342900" indent="-342900">
              <a:buFont typeface="Arial" panose="020B0604020202020204" pitchFamily="34" charset="0"/>
              <a:buChar char="•"/>
            </a:pPr>
            <a:r>
              <a:rPr lang="en-GB" sz="1400" dirty="0">
                <a:solidFill>
                  <a:schemeClr val="tx1"/>
                </a:solidFill>
              </a:rPr>
              <a:t>Public traffic is over SSL</a:t>
            </a:r>
          </a:p>
          <a:p>
            <a:pPr marL="342900" indent="-342900">
              <a:buFont typeface="Arial" panose="020B0604020202020204" pitchFamily="34" charset="0"/>
              <a:buChar char="•"/>
            </a:pPr>
            <a:r>
              <a:rPr lang="en-GB" sz="1400" dirty="0">
                <a:solidFill>
                  <a:schemeClr val="tx1"/>
                </a:solidFill>
              </a:rPr>
              <a:t>Finally, we make use of Elastic Load Balancers to support spanning AZs with consistent endpoints and allow us to leverage auto-scaling groups</a:t>
            </a:r>
          </a:p>
        </p:txBody>
      </p:sp>
    </p:spTree>
    <p:extLst>
      <p:ext uri="{BB962C8B-B14F-4D97-AF65-F5344CB8AC3E}">
        <p14:creationId xmlns:p14="http://schemas.microsoft.com/office/powerpoint/2010/main" val="342307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r>
              <a:rPr lang="en-US"/>
              <a:t>Page </a:t>
            </a:r>
            <a:fld id="{90CBDC3A-D49F-4631-A8C7-55D59B33E5FA}" type="slidenum">
              <a:rPr lang="en-US" smtClean="0"/>
              <a:pPr>
                <a:defRPr/>
              </a:pPr>
              <a:t>23</a:t>
            </a:fld>
            <a:endParaRPr lang="en-US" dirty="0"/>
          </a:p>
        </p:txBody>
      </p:sp>
      <p:sp>
        <p:nvSpPr>
          <p:cNvPr id="4" name="Title 3"/>
          <p:cNvSpPr>
            <a:spLocks noGrp="1"/>
          </p:cNvSpPr>
          <p:nvPr>
            <p:ph type="title"/>
          </p:nvPr>
        </p:nvSpPr>
        <p:spPr/>
        <p:txBody>
          <a:bodyPr/>
          <a:lstStyle/>
          <a:p>
            <a:r>
              <a:rPr lang="en-GB" dirty="0"/>
              <a:t>Accenture DevOps Platform on Swarm – Architecture Overview</a:t>
            </a:r>
          </a:p>
        </p:txBody>
      </p:sp>
      <p:sp>
        <p:nvSpPr>
          <p:cNvPr id="8" name="Footer Placeholder 7"/>
          <p:cNvSpPr>
            <a:spLocks noGrp="1"/>
          </p:cNvSpPr>
          <p:nvPr>
            <p:ph type="ftr" sz="quarter" idx="13"/>
          </p:nvPr>
        </p:nvSpPr>
        <p:spPr/>
        <p:txBody>
          <a:bodyPr/>
          <a:lstStyle/>
          <a:p>
            <a:r>
              <a:rPr lang="en-AU" dirty="0"/>
              <a:t>Copyright © 2016 Accenture  All rights reserved.</a:t>
            </a:r>
          </a:p>
        </p:txBody>
      </p:sp>
      <p:sp>
        <p:nvSpPr>
          <p:cNvPr id="28" name="AutoShape 4"/>
          <p:cNvSpPr>
            <a:spLocks noChangeAspect="1" noChangeArrowheads="1" noTextEdit="1"/>
          </p:cNvSpPr>
          <p:nvPr/>
        </p:nvSpPr>
        <p:spPr bwMode="auto">
          <a:xfrm>
            <a:off x="-722313" y="2679700"/>
            <a:ext cx="904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217" y="1215858"/>
            <a:ext cx="6438896" cy="4808662"/>
          </a:xfrm>
          <a:prstGeom prst="rect">
            <a:avLst/>
          </a:prstGeom>
        </p:spPr>
      </p:pic>
    </p:spTree>
    <p:extLst>
      <p:ext uri="{BB962C8B-B14F-4D97-AF65-F5344CB8AC3E}">
        <p14:creationId xmlns:p14="http://schemas.microsoft.com/office/powerpoint/2010/main" val="191554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r>
              <a:rPr lang="en-US"/>
              <a:t>Page </a:t>
            </a:r>
            <a:fld id="{90CBDC3A-D49F-4631-A8C7-55D59B33E5FA}" type="slidenum">
              <a:rPr lang="en-US" smtClean="0"/>
              <a:pPr>
                <a:defRPr/>
              </a:pPr>
              <a:t>24</a:t>
            </a:fld>
            <a:endParaRPr lang="en-US" dirty="0"/>
          </a:p>
        </p:txBody>
      </p:sp>
      <p:sp>
        <p:nvSpPr>
          <p:cNvPr id="8" name="Footer Placeholder 7"/>
          <p:cNvSpPr>
            <a:spLocks noGrp="1"/>
          </p:cNvSpPr>
          <p:nvPr>
            <p:ph type="ftr" sz="quarter" idx="13"/>
          </p:nvPr>
        </p:nvSpPr>
        <p:spPr/>
        <p:txBody>
          <a:bodyPr/>
          <a:lstStyle/>
          <a:p>
            <a:r>
              <a:rPr lang="en-AU" dirty="0"/>
              <a:t>Copyright © 2016 Accenture  All rights reserved.</a:t>
            </a:r>
          </a:p>
        </p:txBody>
      </p:sp>
      <p:sp>
        <p:nvSpPr>
          <p:cNvPr id="28" name="AutoShape 4"/>
          <p:cNvSpPr>
            <a:spLocks noChangeAspect="1" noChangeArrowheads="1" noTextEdit="1"/>
          </p:cNvSpPr>
          <p:nvPr/>
        </p:nvSpPr>
        <p:spPr bwMode="auto">
          <a:xfrm>
            <a:off x="-722313" y="2679700"/>
            <a:ext cx="904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Slide Number Placeholder 1"/>
          <p:cNvSpPr txBox="1">
            <a:spLocks/>
          </p:cNvSpPr>
          <p:nvPr/>
        </p:nvSpPr>
        <p:spPr>
          <a:xfrm>
            <a:off x="8140355" y="6575425"/>
            <a:ext cx="548033" cy="128588"/>
          </a:xfrm>
          <a:prstGeom prst="rect">
            <a:avLst/>
          </a:prstGeom>
        </p:spPr>
        <p:txBody>
          <a:bodyPr vert="horz" wrap="square" lIns="0" tIns="45720" rIns="0" bIns="45720" numCol="1" anchor="ctr" anchorCtr="0" compatLnSpc="1">
            <a:prstTxWarp prst="textNoShape">
              <a:avLst/>
            </a:prstTxWarp>
            <a:noAutofit/>
          </a:bodyPr>
          <a:lstStyle>
            <a:defPPr>
              <a:defRPr lang="en-US"/>
            </a:defPPr>
            <a:lvl1pPr algn="ctr" rtl="0" fontAlgn="base">
              <a:spcBef>
                <a:spcPct val="0"/>
              </a:spcBef>
              <a:spcAft>
                <a:spcPct val="0"/>
              </a:spcAft>
              <a:defRPr sz="900" kern="1200">
                <a:solidFill>
                  <a:schemeClr val="bg1"/>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 </a:t>
            </a:r>
            <a:endParaRPr lang="en-US" dirty="0"/>
          </a:p>
        </p:txBody>
      </p:sp>
      <p:sp>
        <p:nvSpPr>
          <p:cNvPr id="12" name="Footer Placeholder 3"/>
          <p:cNvSpPr txBox="1">
            <a:spLocks/>
          </p:cNvSpPr>
          <p:nvPr/>
        </p:nvSpPr>
        <p:spPr>
          <a:xfrm>
            <a:off x="455613" y="6575425"/>
            <a:ext cx="4060825" cy="128588"/>
          </a:xfrm>
          <a:prstGeom prst="rect">
            <a:avLst/>
          </a:prstGeom>
          <a:noFill/>
        </p:spPr>
        <p:txBody>
          <a:bodyPr wrap="square" lIns="0" anchor="ctr" anchorCtr="0">
            <a:noAutofit/>
          </a:bodyPr>
          <a:lstStyle>
            <a:defPPr>
              <a:defRPr lang="en-US"/>
            </a:defPPr>
            <a:lvl1pPr algn="l" rtl="0" fontAlgn="base">
              <a:spcBef>
                <a:spcPct val="0"/>
              </a:spcBef>
              <a:spcAft>
                <a:spcPct val="0"/>
              </a:spcAft>
              <a:defRPr lang="en-AU" sz="900" kern="1200">
                <a:solidFill>
                  <a:schemeClr val="bg1"/>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a:t> </a:t>
            </a:r>
            <a:endParaRPr lang="en-US" dirty="0"/>
          </a:p>
        </p:txBody>
      </p:sp>
      <p:sp>
        <p:nvSpPr>
          <p:cNvPr id="13" name="Title 4"/>
          <p:cNvSpPr>
            <a:spLocks noGrp="1"/>
          </p:cNvSpPr>
          <p:nvPr>
            <p:ph type="title"/>
          </p:nvPr>
        </p:nvSpPr>
        <p:spPr>
          <a:xfrm>
            <a:off x="455613" y="116205"/>
            <a:ext cx="8232775" cy="1002979"/>
          </a:xfrm>
        </p:spPr>
        <p:txBody>
          <a:bodyPr/>
          <a:lstStyle/>
          <a:p>
            <a:r>
              <a:rPr lang="en-US" sz="2800" dirty="0">
                <a:solidFill>
                  <a:schemeClr val="bg1"/>
                </a:solidFill>
              </a:rPr>
              <a:t>A Brief History of ADOP/B</a:t>
            </a:r>
            <a:endParaRPr lang="en-AU" sz="2800" dirty="0">
              <a:solidFill>
                <a:schemeClr val="bg1"/>
              </a:solidFill>
            </a:endParaRPr>
          </a:p>
        </p:txBody>
      </p:sp>
      <p:sp>
        <p:nvSpPr>
          <p:cNvPr id="14" name="TextBox 13"/>
          <p:cNvSpPr txBox="1"/>
          <p:nvPr/>
        </p:nvSpPr>
        <p:spPr>
          <a:xfrm>
            <a:off x="1053635" y="539011"/>
            <a:ext cx="7824067" cy="707886"/>
          </a:xfrm>
          <a:prstGeom prst="rect">
            <a:avLst/>
          </a:prstGeom>
          <a:noFill/>
        </p:spPr>
        <p:txBody>
          <a:bodyPr wrap="square" rtlCol="0">
            <a:spAutoFit/>
          </a:bodyPr>
          <a:lstStyle/>
          <a:p>
            <a:r>
              <a:rPr lang="en-GB" sz="2000" dirty="0">
                <a:solidFill>
                  <a:schemeClr val="accent2"/>
                </a:solidFill>
                <a:latin typeface="+mj-lt"/>
              </a:rPr>
              <a:t>ADOP has evolved significantly both in functionality and technology as we have embraced technological advances in Docker features. </a:t>
            </a:r>
          </a:p>
        </p:txBody>
      </p:sp>
      <p:grpSp>
        <p:nvGrpSpPr>
          <p:cNvPr id="15" name="Group 14"/>
          <p:cNvGrpSpPr/>
          <p:nvPr/>
        </p:nvGrpSpPr>
        <p:grpSpPr>
          <a:xfrm>
            <a:off x="372033" y="558822"/>
            <a:ext cx="648000" cy="648000"/>
            <a:chOff x="-1624446" y="1723720"/>
            <a:chExt cx="1346200" cy="1344613"/>
          </a:xfrm>
          <a:solidFill>
            <a:schemeClr val="accent2"/>
          </a:solidFill>
        </p:grpSpPr>
        <p:sp>
          <p:nvSpPr>
            <p:cNvPr id="16" name="Freeform 6"/>
            <p:cNvSpPr>
              <a:spLocks noEditPoints="1"/>
            </p:cNvSpPr>
            <p:nvPr/>
          </p:nvSpPr>
          <p:spPr bwMode="auto">
            <a:xfrm rot="2700000">
              <a:off x="-1623653" y="1722927"/>
              <a:ext cx="1344613" cy="1346200"/>
            </a:xfrm>
            <a:custGeom>
              <a:avLst/>
              <a:gdLst>
                <a:gd name="T0" fmla="*/ 180 w 359"/>
                <a:gd name="T1" fmla="*/ 0 h 359"/>
                <a:gd name="T2" fmla="*/ 0 w 359"/>
                <a:gd name="T3" fmla="*/ 180 h 359"/>
                <a:gd name="T4" fmla="*/ 180 w 359"/>
                <a:gd name="T5" fmla="*/ 359 h 359"/>
                <a:gd name="T6" fmla="*/ 359 w 359"/>
                <a:gd name="T7" fmla="*/ 180 h 359"/>
                <a:gd name="T8" fmla="*/ 180 w 359"/>
                <a:gd name="T9" fmla="*/ 0 h 359"/>
                <a:gd name="T10" fmla="*/ 180 w 359"/>
                <a:gd name="T11" fmla="*/ 338 h 359"/>
                <a:gd name="T12" fmla="*/ 22 w 359"/>
                <a:gd name="T13" fmla="*/ 180 h 359"/>
                <a:gd name="T14" fmla="*/ 180 w 359"/>
                <a:gd name="T15" fmla="*/ 22 h 359"/>
                <a:gd name="T16" fmla="*/ 338 w 359"/>
                <a:gd name="T17" fmla="*/ 180 h 359"/>
                <a:gd name="T18" fmla="*/ 180 w 359"/>
                <a:gd name="T19" fmla="*/ 33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59">
                  <a:moveTo>
                    <a:pt x="180" y="0"/>
                  </a:moveTo>
                  <a:cubicBezTo>
                    <a:pt x="81" y="0"/>
                    <a:pt x="0" y="81"/>
                    <a:pt x="0" y="180"/>
                  </a:cubicBezTo>
                  <a:cubicBezTo>
                    <a:pt x="0" y="279"/>
                    <a:pt x="81" y="359"/>
                    <a:pt x="180" y="359"/>
                  </a:cubicBezTo>
                  <a:cubicBezTo>
                    <a:pt x="279" y="359"/>
                    <a:pt x="359" y="279"/>
                    <a:pt x="359" y="180"/>
                  </a:cubicBezTo>
                  <a:cubicBezTo>
                    <a:pt x="359" y="81"/>
                    <a:pt x="279" y="0"/>
                    <a:pt x="180" y="0"/>
                  </a:cubicBezTo>
                  <a:close/>
                  <a:moveTo>
                    <a:pt x="180" y="338"/>
                  </a:moveTo>
                  <a:cubicBezTo>
                    <a:pt x="93" y="338"/>
                    <a:pt x="22" y="267"/>
                    <a:pt x="22" y="180"/>
                  </a:cubicBezTo>
                  <a:cubicBezTo>
                    <a:pt x="22" y="93"/>
                    <a:pt x="93" y="22"/>
                    <a:pt x="180" y="22"/>
                  </a:cubicBezTo>
                  <a:cubicBezTo>
                    <a:pt x="267" y="22"/>
                    <a:pt x="338" y="93"/>
                    <a:pt x="338" y="180"/>
                  </a:cubicBezTo>
                  <a:cubicBezTo>
                    <a:pt x="338" y="267"/>
                    <a:pt x="267" y="338"/>
                    <a:pt x="180"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7" name="Freeform 7"/>
            <p:cNvSpPr>
              <a:spLocks noEditPoints="1"/>
            </p:cNvSpPr>
            <p:nvPr/>
          </p:nvSpPr>
          <p:spPr bwMode="auto">
            <a:xfrm rot="2700000">
              <a:off x="-1457527" y="2151977"/>
              <a:ext cx="1011238" cy="493713"/>
            </a:xfrm>
            <a:custGeom>
              <a:avLst/>
              <a:gdLst>
                <a:gd name="T0" fmla="*/ 257 w 270"/>
                <a:gd name="T1" fmla="*/ 44 h 132"/>
                <a:gd name="T2" fmla="*/ 251 w 270"/>
                <a:gd name="T3" fmla="*/ 42 h 132"/>
                <a:gd name="T4" fmla="*/ 138 w 270"/>
                <a:gd name="T5" fmla="*/ 0 h 132"/>
                <a:gd name="T6" fmla="*/ 132 w 270"/>
                <a:gd name="T7" fmla="*/ 0 h 132"/>
                <a:gd name="T8" fmla="*/ 18 w 270"/>
                <a:gd name="T9" fmla="*/ 42 h 132"/>
                <a:gd name="T10" fmla="*/ 13 w 270"/>
                <a:gd name="T11" fmla="*/ 44 h 132"/>
                <a:gd name="T12" fmla="*/ 0 w 270"/>
                <a:gd name="T13" fmla="*/ 66 h 132"/>
                <a:gd name="T14" fmla="*/ 13 w 270"/>
                <a:gd name="T15" fmla="*/ 88 h 132"/>
                <a:gd name="T16" fmla="*/ 18 w 270"/>
                <a:gd name="T17" fmla="*/ 90 h 132"/>
                <a:gd name="T18" fmla="*/ 132 w 270"/>
                <a:gd name="T19" fmla="*/ 131 h 132"/>
                <a:gd name="T20" fmla="*/ 135 w 270"/>
                <a:gd name="T21" fmla="*/ 132 h 132"/>
                <a:gd name="T22" fmla="*/ 138 w 270"/>
                <a:gd name="T23" fmla="*/ 131 h 132"/>
                <a:gd name="T24" fmla="*/ 251 w 270"/>
                <a:gd name="T25" fmla="*/ 90 h 132"/>
                <a:gd name="T26" fmla="*/ 257 w 270"/>
                <a:gd name="T27" fmla="*/ 88 h 132"/>
                <a:gd name="T28" fmla="*/ 257 w 270"/>
                <a:gd name="T29" fmla="*/ 88 h 132"/>
                <a:gd name="T30" fmla="*/ 270 w 270"/>
                <a:gd name="T31" fmla="*/ 66 h 132"/>
                <a:gd name="T32" fmla="*/ 257 w 270"/>
                <a:gd name="T33" fmla="*/ 44 h 132"/>
                <a:gd name="T34" fmla="*/ 168 w 270"/>
                <a:gd name="T35" fmla="*/ 66 h 132"/>
                <a:gd name="T36" fmla="*/ 135 w 270"/>
                <a:gd name="T37" fmla="*/ 99 h 132"/>
                <a:gd name="T38" fmla="*/ 102 w 270"/>
                <a:gd name="T39" fmla="*/ 66 h 132"/>
                <a:gd name="T40" fmla="*/ 135 w 270"/>
                <a:gd name="T41" fmla="*/ 33 h 132"/>
                <a:gd name="T42" fmla="*/ 168 w 270"/>
                <a:gd name="T43"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0" h="132">
                  <a:moveTo>
                    <a:pt x="257" y="44"/>
                  </a:moveTo>
                  <a:cubicBezTo>
                    <a:pt x="255" y="43"/>
                    <a:pt x="253" y="42"/>
                    <a:pt x="251" y="42"/>
                  </a:cubicBezTo>
                  <a:cubicBezTo>
                    <a:pt x="138" y="0"/>
                    <a:pt x="138" y="0"/>
                    <a:pt x="138" y="0"/>
                  </a:cubicBezTo>
                  <a:cubicBezTo>
                    <a:pt x="136" y="0"/>
                    <a:pt x="134" y="0"/>
                    <a:pt x="132" y="0"/>
                  </a:cubicBezTo>
                  <a:cubicBezTo>
                    <a:pt x="18" y="42"/>
                    <a:pt x="18" y="42"/>
                    <a:pt x="18" y="42"/>
                  </a:cubicBezTo>
                  <a:cubicBezTo>
                    <a:pt x="17" y="42"/>
                    <a:pt x="15" y="43"/>
                    <a:pt x="13" y="44"/>
                  </a:cubicBezTo>
                  <a:cubicBezTo>
                    <a:pt x="5" y="48"/>
                    <a:pt x="0" y="57"/>
                    <a:pt x="0" y="66"/>
                  </a:cubicBezTo>
                  <a:cubicBezTo>
                    <a:pt x="0" y="75"/>
                    <a:pt x="5" y="84"/>
                    <a:pt x="13" y="88"/>
                  </a:cubicBezTo>
                  <a:cubicBezTo>
                    <a:pt x="15" y="89"/>
                    <a:pt x="16" y="89"/>
                    <a:pt x="18" y="90"/>
                  </a:cubicBezTo>
                  <a:cubicBezTo>
                    <a:pt x="132" y="131"/>
                    <a:pt x="132" y="131"/>
                    <a:pt x="132" y="131"/>
                  </a:cubicBezTo>
                  <a:cubicBezTo>
                    <a:pt x="133" y="132"/>
                    <a:pt x="134" y="132"/>
                    <a:pt x="135" y="132"/>
                  </a:cubicBezTo>
                  <a:cubicBezTo>
                    <a:pt x="136" y="132"/>
                    <a:pt x="137" y="132"/>
                    <a:pt x="138" y="131"/>
                  </a:cubicBezTo>
                  <a:cubicBezTo>
                    <a:pt x="251" y="90"/>
                    <a:pt x="251" y="90"/>
                    <a:pt x="251" y="90"/>
                  </a:cubicBezTo>
                  <a:cubicBezTo>
                    <a:pt x="253" y="90"/>
                    <a:pt x="255" y="89"/>
                    <a:pt x="257" y="88"/>
                  </a:cubicBezTo>
                  <a:cubicBezTo>
                    <a:pt x="257" y="88"/>
                    <a:pt x="257" y="88"/>
                    <a:pt x="257" y="88"/>
                  </a:cubicBezTo>
                  <a:cubicBezTo>
                    <a:pt x="265" y="84"/>
                    <a:pt x="270" y="75"/>
                    <a:pt x="270" y="66"/>
                  </a:cubicBezTo>
                  <a:cubicBezTo>
                    <a:pt x="270" y="57"/>
                    <a:pt x="265" y="48"/>
                    <a:pt x="257" y="44"/>
                  </a:cubicBezTo>
                  <a:close/>
                  <a:moveTo>
                    <a:pt x="168" y="66"/>
                  </a:moveTo>
                  <a:cubicBezTo>
                    <a:pt x="168" y="84"/>
                    <a:pt x="153" y="99"/>
                    <a:pt x="135" y="99"/>
                  </a:cubicBezTo>
                  <a:cubicBezTo>
                    <a:pt x="117" y="99"/>
                    <a:pt x="102" y="84"/>
                    <a:pt x="102" y="66"/>
                  </a:cubicBezTo>
                  <a:cubicBezTo>
                    <a:pt x="102" y="48"/>
                    <a:pt x="117" y="33"/>
                    <a:pt x="135" y="33"/>
                  </a:cubicBezTo>
                  <a:cubicBezTo>
                    <a:pt x="153" y="33"/>
                    <a:pt x="168" y="48"/>
                    <a:pt x="168"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8" name="Rectangle 17"/>
          <p:cNvSpPr/>
          <p:nvPr/>
        </p:nvSpPr>
        <p:spPr>
          <a:xfrm>
            <a:off x="75851" y="3892454"/>
            <a:ext cx="8929816" cy="860494"/>
          </a:xfrm>
          <a:prstGeom prst="rect">
            <a:avLst/>
          </a:prstGeom>
          <a:solidFill>
            <a:schemeClr val="accent5">
              <a:lumMod val="10000"/>
              <a:lumOff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
          <p:cNvSpPr txBox="1">
            <a:spLocks/>
          </p:cNvSpPr>
          <p:nvPr/>
        </p:nvSpPr>
        <p:spPr>
          <a:xfrm>
            <a:off x="8140356" y="6209945"/>
            <a:ext cx="548033" cy="128588"/>
          </a:xfrm>
          <a:prstGeom prst="rect">
            <a:avLst/>
          </a:prstGeom>
        </p:spPr>
        <p:txBody>
          <a:bodyPr vert="horz" wrap="square" lIns="91440" tIns="45720" rIns="0" bIns="45720" numCol="1" anchor="ctr" anchorCtr="0" compatLnSpc="1">
            <a:prstTxWarp prst="textNoShape">
              <a:avLst/>
            </a:prstTxWarp>
            <a:noAutofit/>
          </a:bodyPr>
          <a:lstStyle>
            <a:defPPr>
              <a:defRPr lang="en-US"/>
            </a:defPPr>
            <a:lvl1pPr algn="r" rtl="0" fontAlgn="base">
              <a:spcBef>
                <a:spcPct val="0"/>
              </a:spcBef>
              <a:spcAft>
                <a:spcPct val="0"/>
              </a:spcAft>
              <a:defRPr sz="900" kern="1200">
                <a:solidFill>
                  <a:schemeClr val="tx2"/>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90CBDC3A-D49F-4631-A8C7-55D59B33E5FA}" type="slidenum">
              <a:rPr lang="en-US" smtClean="0"/>
              <a:pPr>
                <a:defRPr/>
              </a:pPr>
              <a:t>24</a:t>
            </a:fld>
            <a:endParaRPr lang="en-US" dirty="0"/>
          </a:p>
        </p:txBody>
      </p:sp>
      <p:sp>
        <p:nvSpPr>
          <p:cNvPr id="20" name="Footer Placeholder 3"/>
          <p:cNvSpPr txBox="1">
            <a:spLocks/>
          </p:cNvSpPr>
          <p:nvPr/>
        </p:nvSpPr>
        <p:spPr>
          <a:xfrm>
            <a:off x="455614" y="6209945"/>
            <a:ext cx="4060825" cy="128588"/>
          </a:xfrm>
          <a:prstGeom prst="rect">
            <a:avLst/>
          </a:prstGeom>
          <a:noFill/>
        </p:spPr>
        <p:txBody>
          <a:bodyPr wrap="square" lIns="0" anchor="ctr" anchorCtr="0">
            <a:noAutofit/>
          </a:bodyPr>
          <a:lstStyle>
            <a:defPPr>
              <a:defRPr lang="en-US"/>
            </a:defPPr>
            <a:lvl1pPr algn="l" rtl="0" fontAlgn="base">
              <a:spcBef>
                <a:spcPct val="0"/>
              </a:spcBef>
              <a:spcAft>
                <a:spcPct val="0"/>
              </a:spcAft>
              <a:defRPr lang="en-AU" sz="900" kern="1200">
                <a:solidFill>
                  <a:schemeClr val="tx2"/>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t>Copyright © 2015 Accenture  All rights reserved.</a:t>
            </a:r>
            <a:endParaRPr lang="en-GB" dirty="0"/>
          </a:p>
        </p:txBody>
      </p:sp>
      <p:grpSp>
        <p:nvGrpSpPr>
          <p:cNvPr id="21" name="Group 20"/>
          <p:cNvGrpSpPr/>
          <p:nvPr/>
        </p:nvGrpSpPr>
        <p:grpSpPr>
          <a:xfrm>
            <a:off x="1196140" y="2083494"/>
            <a:ext cx="1414375" cy="679644"/>
            <a:chOff x="2720140" y="2337494"/>
            <a:chExt cx="1414375" cy="679644"/>
          </a:xfrm>
        </p:grpSpPr>
        <p:sp>
          <p:nvSpPr>
            <p:cNvPr id="22" name="Oval 21"/>
            <p:cNvSpPr/>
            <p:nvPr/>
          </p:nvSpPr>
          <p:spPr>
            <a:xfrm>
              <a:off x="3291404" y="2337494"/>
              <a:ext cx="271848" cy="27184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3" name="TextBox 22"/>
            <p:cNvSpPr txBox="1"/>
            <p:nvPr/>
          </p:nvSpPr>
          <p:spPr>
            <a:xfrm>
              <a:off x="2720140" y="2617028"/>
              <a:ext cx="1414375" cy="400110"/>
            </a:xfrm>
            <a:prstGeom prst="rect">
              <a:avLst/>
            </a:prstGeom>
            <a:noFill/>
          </p:spPr>
          <p:txBody>
            <a:bodyPr wrap="square" rtlCol="0">
              <a:spAutoFit/>
            </a:bodyPr>
            <a:lstStyle/>
            <a:p>
              <a:pPr algn="ctr"/>
              <a:r>
                <a:rPr lang="en-GB" sz="1000" dirty="0">
                  <a:solidFill>
                    <a:schemeClr val="accent4"/>
                  </a:solidFill>
                  <a:latin typeface="+mj-lt"/>
                </a:rPr>
                <a:t>Tools in the Cloud (Monsoon)</a:t>
              </a:r>
              <a:endParaRPr lang="en-US" sz="1000" dirty="0">
                <a:solidFill>
                  <a:schemeClr val="accent4"/>
                </a:solidFill>
                <a:latin typeface="+mj-lt"/>
              </a:endParaRPr>
            </a:p>
          </p:txBody>
        </p:sp>
      </p:grpSp>
      <p:grpSp>
        <p:nvGrpSpPr>
          <p:cNvPr id="24" name="Group 23"/>
          <p:cNvGrpSpPr/>
          <p:nvPr/>
        </p:nvGrpSpPr>
        <p:grpSpPr>
          <a:xfrm>
            <a:off x="2772942" y="2087439"/>
            <a:ext cx="1414375" cy="798809"/>
            <a:chOff x="4296942" y="2341439"/>
            <a:chExt cx="1414375" cy="798809"/>
          </a:xfrm>
        </p:grpSpPr>
        <p:sp>
          <p:nvSpPr>
            <p:cNvPr id="25" name="Oval 24"/>
            <p:cNvSpPr/>
            <p:nvPr/>
          </p:nvSpPr>
          <p:spPr>
            <a:xfrm>
              <a:off x="4864604" y="2341439"/>
              <a:ext cx="271848" cy="27184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TextBox 25"/>
            <p:cNvSpPr txBox="1"/>
            <p:nvPr/>
          </p:nvSpPr>
          <p:spPr>
            <a:xfrm>
              <a:off x="4296942" y="2617028"/>
              <a:ext cx="1414375" cy="523220"/>
            </a:xfrm>
            <a:prstGeom prst="rect">
              <a:avLst/>
            </a:prstGeom>
            <a:noFill/>
          </p:spPr>
          <p:txBody>
            <a:bodyPr wrap="square" rtlCol="0">
              <a:spAutoFit/>
            </a:bodyPr>
            <a:lstStyle/>
            <a:p>
              <a:pPr algn="ctr"/>
              <a:r>
                <a:rPr lang="en-GB" sz="1000" dirty="0">
                  <a:solidFill>
                    <a:schemeClr val="accent4"/>
                  </a:solidFill>
                  <a:latin typeface="+mj-lt"/>
                </a:rPr>
                <a:t>DOMO / Single ADOP Platform</a:t>
              </a:r>
              <a:br>
                <a:rPr lang="en-GB" sz="800" dirty="0">
                  <a:solidFill>
                    <a:schemeClr val="accent4"/>
                  </a:solidFill>
                  <a:latin typeface="+mj-lt"/>
                </a:rPr>
              </a:br>
              <a:r>
                <a:rPr lang="en-GB" sz="800" dirty="0">
                  <a:solidFill>
                    <a:schemeClr val="accent4"/>
                  </a:solidFill>
                  <a:latin typeface="+mj-lt"/>
                </a:rPr>
                <a:t>(DevOps Academy Lab)</a:t>
              </a:r>
              <a:endParaRPr lang="en-US" sz="800" dirty="0">
                <a:solidFill>
                  <a:schemeClr val="accent4"/>
                </a:solidFill>
                <a:latin typeface="+mj-lt"/>
              </a:endParaRPr>
            </a:p>
          </p:txBody>
        </p:sp>
      </p:grpSp>
      <p:grpSp>
        <p:nvGrpSpPr>
          <p:cNvPr id="27" name="Group 26"/>
          <p:cNvGrpSpPr/>
          <p:nvPr/>
        </p:nvGrpSpPr>
        <p:grpSpPr>
          <a:xfrm>
            <a:off x="4349744" y="2091384"/>
            <a:ext cx="1414375" cy="671754"/>
            <a:chOff x="5873744" y="2345384"/>
            <a:chExt cx="1414375" cy="671754"/>
          </a:xfrm>
        </p:grpSpPr>
        <p:sp>
          <p:nvSpPr>
            <p:cNvPr id="29" name="Oval 28"/>
            <p:cNvSpPr/>
            <p:nvPr/>
          </p:nvSpPr>
          <p:spPr>
            <a:xfrm>
              <a:off x="6449025" y="2345384"/>
              <a:ext cx="271848" cy="27184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0" name="TextBox 29"/>
            <p:cNvSpPr txBox="1"/>
            <p:nvPr/>
          </p:nvSpPr>
          <p:spPr>
            <a:xfrm>
              <a:off x="5873744" y="2617028"/>
              <a:ext cx="1414375" cy="400110"/>
            </a:xfrm>
            <a:prstGeom prst="rect">
              <a:avLst/>
            </a:prstGeom>
            <a:noFill/>
          </p:spPr>
          <p:txBody>
            <a:bodyPr wrap="square" rtlCol="0">
              <a:spAutoFit/>
            </a:bodyPr>
            <a:lstStyle/>
            <a:p>
              <a:pPr algn="ctr"/>
              <a:r>
                <a:rPr lang="en-GB" sz="1000" dirty="0">
                  <a:solidFill>
                    <a:schemeClr val="accent4"/>
                  </a:solidFill>
                  <a:latin typeface="+mj-lt"/>
                </a:rPr>
                <a:t>Blueprints (nested cloud formation)</a:t>
              </a:r>
              <a:endParaRPr lang="en-US" sz="1000" dirty="0">
                <a:solidFill>
                  <a:schemeClr val="accent4"/>
                </a:solidFill>
                <a:latin typeface="+mj-lt"/>
              </a:endParaRPr>
            </a:p>
          </p:txBody>
        </p:sp>
      </p:grpSp>
      <p:grpSp>
        <p:nvGrpSpPr>
          <p:cNvPr id="31" name="Group 30"/>
          <p:cNvGrpSpPr/>
          <p:nvPr/>
        </p:nvGrpSpPr>
        <p:grpSpPr>
          <a:xfrm>
            <a:off x="5926546" y="2079549"/>
            <a:ext cx="1414375" cy="991365"/>
            <a:chOff x="7450546" y="2333549"/>
            <a:chExt cx="1414375" cy="991365"/>
          </a:xfrm>
        </p:grpSpPr>
        <p:sp>
          <p:nvSpPr>
            <p:cNvPr id="32" name="Oval 31"/>
            <p:cNvSpPr/>
            <p:nvPr/>
          </p:nvSpPr>
          <p:spPr>
            <a:xfrm>
              <a:off x="8021809" y="2333549"/>
              <a:ext cx="271848" cy="271848"/>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3" name="TextBox 32"/>
            <p:cNvSpPr txBox="1"/>
            <p:nvPr/>
          </p:nvSpPr>
          <p:spPr>
            <a:xfrm>
              <a:off x="7450546" y="2617028"/>
              <a:ext cx="1414375" cy="707886"/>
            </a:xfrm>
            <a:prstGeom prst="rect">
              <a:avLst/>
            </a:prstGeom>
            <a:noFill/>
          </p:spPr>
          <p:txBody>
            <a:bodyPr wrap="square" rtlCol="0">
              <a:spAutoFit/>
            </a:bodyPr>
            <a:lstStyle/>
            <a:p>
              <a:pPr algn="ctr"/>
              <a:r>
                <a:rPr lang="en-GB" sz="1000" dirty="0">
                  <a:solidFill>
                    <a:schemeClr val="accent4"/>
                  </a:solidFill>
                  <a:latin typeface="+mj-lt"/>
                </a:rPr>
                <a:t>Cartridges (cloud-formation + configuration package)</a:t>
              </a:r>
              <a:endParaRPr lang="en-US" sz="1000" dirty="0">
                <a:solidFill>
                  <a:schemeClr val="accent4"/>
                </a:solidFill>
                <a:latin typeface="+mj-lt"/>
              </a:endParaRPr>
            </a:p>
          </p:txBody>
        </p:sp>
      </p:grpSp>
      <p:grpSp>
        <p:nvGrpSpPr>
          <p:cNvPr id="34" name="Group 33"/>
          <p:cNvGrpSpPr/>
          <p:nvPr/>
        </p:nvGrpSpPr>
        <p:grpSpPr>
          <a:xfrm>
            <a:off x="7503347" y="2093449"/>
            <a:ext cx="1414375" cy="515800"/>
            <a:chOff x="9027347" y="2347449"/>
            <a:chExt cx="1414375" cy="515800"/>
          </a:xfrm>
        </p:grpSpPr>
        <p:sp>
          <p:nvSpPr>
            <p:cNvPr id="35" name="Oval 34"/>
            <p:cNvSpPr/>
            <p:nvPr/>
          </p:nvSpPr>
          <p:spPr>
            <a:xfrm>
              <a:off x="9598611" y="2347449"/>
              <a:ext cx="271848" cy="271848"/>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33CC"/>
                  </a:solidFill>
                </a:rPr>
                <a:t>5</a:t>
              </a:r>
            </a:p>
          </p:txBody>
        </p:sp>
        <p:sp>
          <p:nvSpPr>
            <p:cNvPr id="36" name="TextBox 35"/>
            <p:cNvSpPr txBox="1"/>
            <p:nvPr/>
          </p:nvSpPr>
          <p:spPr>
            <a:xfrm>
              <a:off x="9027347" y="2617028"/>
              <a:ext cx="1414375" cy="246221"/>
            </a:xfrm>
            <a:prstGeom prst="rect">
              <a:avLst/>
            </a:prstGeom>
            <a:noFill/>
          </p:spPr>
          <p:txBody>
            <a:bodyPr wrap="square" rtlCol="0">
              <a:spAutoFit/>
            </a:bodyPr>
            <a:lstStyle/>
            <a:p>
              <a:pPr algn="ctr"/>
              <a:r>
                <a:rPr lang="en-GB" sz="1000" dirty="0">
                  <a:solidFill>
                    <a:schemeClr val="accent4"/>
                  </a:solidFill>
                  <a:latin typeface="+mj-lt"/>
                </a:rPr>
                <a:t>Docker Orchestration</a:t>
              </a:r>
              <a:endParaRPr lang="en-US" sz="1000" dirty="0">
                <a:solidFill>
                  <a:schemeClr val="accent4"/>
                </a:solidFill>
                <a:latin typeface="+mj-lt"/>
              </a:endParaRPr>
            </a:p>
          </p:txBody>
        </p:sp>
      </p:grpSp>
      <p:cxnSp>
        <p:nvCxnSpPr>
          <p:cNvPr id="37" name="Straight Connector 36"/>
          <p:cNvCxnSpPr/>
          <p:nvPr/>
        </p:nvCxnSpPr>
        <p:spPr>
          <a:xfrm flipH="1">
            <a:off x="255373" y="3082545"/>
            <a:ext cx="8662348"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 y="3163625"/>
            <a:ext cx="1153523" cy="646331"/>
          </a:xfrm>
          <a:prstGeom prst="rect">
            <a:avLst/>
          </a:prstGeom>
          <a:noFill/>
        </p:spPr>
        <p:txBody>
          <a:bodyPr wrap="square" rtlCol="0">
            <a:spAutoFit/>
          </a:bodyPr>
          <a:lstStyle/>
          <a:p>
            <a:r>
              <a:rPr lang="en-GB" sz="1200" dirty="0">
                <a:latin typeface="+mj-lt"/>
              </a:rPr>
              <a:t>Server Configuration Management</a:t>
            </a:r>
            <a:endParaRPr lang="en-US" sz="1200" dirty="0">
              <a:latin typeface="+mj-lt"/>
            </a:endParaRPr>
          </a:p>
        </p:txBody>
      </p:sp>
      <p:pic>
        <p:nvPicPr>
          <p:cNvPr id="39" name="Picture 6" descr="http://blog.docker.com/wp-content/uploads/2013/08/KuDr42X_ITXghJhSInDZekNEF0jLt3NeVxtRye3tqco.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006792" y="3305031"/>
            <a:ext cx="955711" cy="32460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http://blog.docker.com/wp-content/uploads/2013/08/KuDr42X_ITXghJhSInDZekNEF0jLt3NeVxtRye3tqco.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586548" y="3339469"/>
            <a:ext cx="955711" cy="32460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blog.docker.com/wp-content/uploads/2013/08/KuDr42X_ITXghJhSInDZekNEF0jLt3NeVxtRye3tqco.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219149" y="3305031"/>
            <a:ext cx="955711" cy="3246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blog.docker.com/wp-content/uploads/2013/08/KuDr42X_ITXghJhSInDZekNEF0jLt3NeVxtRye3tqco.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749132" y="3305031"/>
            <a:ext cx="955711" cy="3246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p:cNvPicPr>
            <a:picLocks noChangeAspect="1"/>
          </p:cNvPicPr>
          <p:nvPr/>
        </p:nvPicPr>
        <p:blipFill>
          <a:blip r:embed="rId4"/>
          <a:stretch>
            <a:fillRect/>
          </a:stretch>
        </p:blipFill>
        <p:spPr>
          <a:xfrm>
            <a:off x="1626591" y="3205764"/>
            <a:ext cx="544018" cy="536797"/>
          </a:xfrm>
          <a:prstGeom prst="rect">
            <a:avLst/>
          </a:prstGeom>
        </p:spPr>
      </p:pic>
      <p:sp>
        <p:nvSpPr>
          <p:cNvPr id="44" name="TextBox 43"/>
          <p:cNvSpPr txBox="1"/>
          <p:nvPr/>
        </p:nvSpPr>
        <p:spPr>
          <a:xfrm>
            <a:off x="1" y="4079307"/>
            <a:ext cx="1153523" cy="461665"/>
          </a:xfrm>
          <a:prstGeom prst="rect">
            <a:avLst/>
          </a:prstGeom>
          <a:noFill/>
        </p:spPr>
        <p:txBody>
          <a:bodyPr wrap="square" rtlCol="0">
            <a:spAutoFit/>
          </a:bodyPr>
          <a:lstStyle/>
          <a:p>
            <a:r>
              <a:rPr lang="en-GB" sz="1200" dirty="0">
                <a:latin typeface="+mj-lt"/>
              </a:rPr>
              <a:t>Server Orchestration</a:t>
            </a:r>
            <a:endParaRPr lang="en-US" sz="1200" dirty="0">
              <a:latin typeface="+mj-lt"/>
            </a:endParaRPr>
          </a:p>
        </p:txBody>
      </p:sp>
      <p:grpSp>
        <p:nvGrpSpPr>
          <p:cNvPr id="45" name="Group 44"/>
          <p:cNvGrpSpPr/>
          <p:nvPr/>
        </p:nvGrpSpPr>
        <p:grpSpPr>
          <a:xfrm>
            <a:off x="1413369" y="4116777"/>
            <a:ext cx="983794" cy="266239"/>
            <a:chOff x="3071354" y="4370777"/>
            <a:chExt cx="983794" cy="266239"/>
          </a:xfrm>
        </p:grpSpPr>
        <p:pic>
          <p:nvPicPr>
            <p:cNvPr id="46" name="Picture 2"/>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3071354" y="4370777"/>
              <a:ext cx="983794" cy="13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
            <p:cNvPicPr>
              <a:picLocks noChangeArrowheads="1"/>
            </p:cNvPicPr>
            <p:nvPr/>
          </p:nvPicPr>
          <p:blipFill rotWithShape="1">
            <a:blip r:embed="rId6" cstate="print">
              <a:extLst>
                <a:ext uri="{28A0092B-C50C-407E-A947-70E740481C1C}">
                  <a14:useLocalDpi xmlns:a14="http://schemas.microsoft.com/office/drawing/2010/main"/>
                </a:ext>
              </a:extLst>
            </a:blip>
            <a:srcRect l="3381" t="-28481" r="-1" b="13324"/>
            <a:stretch/>
          </p:blipFill>
          <p:spPr bwMode="auto">
            <a:xfrm>
              <a:off x="3170838" y="4449066"/>
              <a:ext cx="760041" cy="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8" name="Rectangle 47"/>
          <p:cNvSpPr/>
          <p:nvPr/>
        </p:nvSpPr>
        <p:spPr>
          <a:xfrm>
            <a:off x="1531235" y="4376927"/>
            <a:ext cx="723275" cy="246221"/>
          </a:xfrm>
          <a:prstGeom prst="rect">
            <a:avLst/>
          </a:prstGeom>
        </p:spPr>
        <p:txBody>
          <a:bodyPr wrap="none">
            <a:spAutoFit/>
          </a:bodyPr>
          <a:lstStyle/>
          <a:p>
            <a:r>
              <a:rPr lang="en-GB" sz="1000" dirty="0">
                <a:latin typeface="+mj-lt"/>
              </a:rPr>
              <a:t>Version 2</a:t>
            </a:r>
            <a:endParaRPr lang="en-US" sz="1000" dirty="0">
              <a:latin typeface="+mj-lt"/>
            </a:endParaRPr>
          </a:p>
        </p:txBody>
      </p:sp>
      <p:pic>
        <p:nvPicPr>
          <p:cNvPr id="49" name="Picture 2" descr="http://www.n2ws.com/images/cloudformation.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2152" y="4015154"/>
            <a:ext cx="605576" cy="59830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n2ws.com/images/cloudformation.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54142" y="4116777"/>
            <a:ext cx="605576" cy="59830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p:cNvPicPr>
            <a:picLocks noChangeAspect="1"/>
          </p:cNvPicPr>
          <p:nvPr/>
        </p:nvPicPr>
        <p:blipFill>
          <a:blip r:embed="rId8">
            <a:clrChange>
              <a:clrFrom>
                <a:srgbClr val="FFFFFF"/>
              </a:clrFrom>
              <a:clrTo>
                <a:srgbClr val="FFFFFF">
                  <a:alpha val="0"/>
                </a:srgbClr>
              </a:clrTo>
            </a:clrChange>
          </a:blip>
          <a:stretch>
            <a:fillRect/>
          </a:stretch>
        </p:blipFill>
        <p:spPr>
          <a:xfrm>
            <a:off x="7872097" y="4051953"/>
            <a:ext cx="676871" cy="541497"/>
          </a:xfrm>
          <a:prstGeom prst="rect">
            <a:avLst/>
          </a:prstGeom>
        </p:spPr>
      </p:pic>
      <p:pic>
        <p:nvPicPr>
          <p:cNvPr id="52" name="Picture 2" descr="http://www.n2ws.com/images/cloudformation.jpg"/>
          <p:cNvPicPr>
            <a:picLocks noChangeAspect="1" noChangeArrowheads="1"/>
          </p:cNvPicPr>
          <p:nvPr/>
        </p:nvPicPr>
        <p:blipFill>
          <a:blip r:embed="rId9" cstate="print">
            <a:clrChange>
              <a:clrFrom>
                <a:srgbClr val="FCFFFF"/>
              </a:clrFrom>
              <a:clrTo>
                <a:srgbClr val="FCFFFF">
                  <a:alpha val="0"/>
                </a:srgbClr>
              </a:clrTo>
            </a:clrChange>
            <a:extLst>
              <a:ext uri="{28A0092B-C50C-407E-A947-70E740481C1C}">
                <a14:useLocalDpi xmlns:a14="http://schemas.microsoft.com/office/drawing/2010/main" val="0"/>
              </a:ext>
            </a:extLst>
          </a:blip>
          <a:srcRect/>
          <a:stretch>
            <a:fillRect/>
          </a:stretch>
        </p:blipFill>
        <p:spPr bwMode="auto">
          <a:xfrm>
            <a:off x="8525219" y="4376926"/>
            <a:ext cx="321265" cy="317410"/>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p:cNvGrpSpPr/>
          <p:nvPr/>
        </p:nvGrpSpPr>
        <p:grpSpPr>
          <a:xfrm>
            <a:off x="4815432" y="3957773"/>
            <a:ext cx="477809" cy="129307"/>
            <a:chOff x="6339432" y="4211773"/>
            <a:chExt cx="477809" cy="129307"/>
          </a:xfrm>
        </p:grpSpPr>
        <p:pic>
          <p:nvPicPr>
            <p:cNvPr id="54" name="Picture 2"/>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6339432" y="4211773"/>
              <a:ext cx="477809" cy="6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rrowheads="1"/>
            </p:cNvPicPr>
            <p:nvPr/>
          </p:nvPicPr>
          <p:blipFill rotWithShape="1">
            <a:blip r:embed="rId6" cstate="print">
              <a:extLst>
                <a:ext uri="{28A0092B-C50C-407E-A947-70E740481C1C}">
                  <a14:useLocalDpi xmlns:a14="http://schemas.microsoft.com/office/drawing/2010/main"/>
                </a:ext>
              </a:extLst>
            </a:blip>
            <a:srcRect l="3381" t="-28481" r="-1" b="13324"/>
            <a:stretch/>
          </p:blipFill>
          <p:spPr bwMode="auto">
            <a:xfrm>
              <a:off x="6387750" y="4249796"/>
              <a:ext cx="369137" cy="9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6" name="Picture 2" descr="http://www.n2ws.com/images/cloudformation.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8909" y="4100337"/>
            <a:ext cx="605576" cy="598309"/>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Group 56"/>
          <p:cNvGrpSpPr/>
          <p:nvPr/>
        </p:nvGrpSpPr>
        <p:grpSpPr>
          <a:xfrm>
            <a:off x="6392233" y="3962082"/>
            <a:ext cx="477809" cy="129307"/>
            <a:chOff x="7916233" y="4216082"/>
            <a:chExt cx="477809" cy="129307"/>
          </a:xfrm>
        </p:grpSpPr>
        <p:pic>
          <p:nvPicPr>
            <p:cNvPr id="58" name="Picture 2"/>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7916233" y="4216082"/>
              <a:ext cx="477809" cy="6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rrowheads="1"/>
            </p:cNvPicPr>
            <p:nvPr/>
          </p:nvPicPr>
          <p:blipFill rotWithShape="1">
            <a:blip r:embed="rId6" cstate="print">
              <a:extLst>
                <a:ext uri="{28A0092B-C50C-407E-A947-70E740481C1C}">
                  <a14:useLocalDpi xmlns:a14="http://schemas.microsoft.com/office/drawing/2010/main"/>
                </a:ext>
              </a:extLst>
            </a:blip>
            <a:srcRect l="3381" t="-28481" r="-1" b="13324"/>
            <a:stretch/>
          </p:blipFill>
          <p:spPr bwMode="auto">
            <a:xfrm>
              <a:off x="7964551" y="4254105"/>
              <a:ext cx="369137" cy="9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0" name="TextBox 59"/>
          <p:cNvSpPr txBox="1"/>
          <p:nvPr/>
        </p:nvSpPr>
        <p:spPr>
          <a:xfrm>
            <a:off x="6809" y="4939728"/>
            <a:ext cx="1153523" cy="461665"/>
          </a:xfrm>
          <a:prstGeom prst="rect">
            <a:avLst/>
          </a:prstGeom>
          <a:noFill/>
        </p:spPr>
        <p:txBody>
          <a:bodyPr wrap="square" rtlCol="0">
            <a:spAutoFit/>
          </a:bodyPr>
          <a:lstStyle/>
          <a:p>
            <a:r>
              <a:rPr lang="en-GB" sz="1200" dirty="0">
                <a:latin typeface="+mj-lt"/>
              </a:rPr>
              <a:t>Extension Architecture</a:t>
            </a:r>
            <a:endParaRPr lang="en-US" sz="1200" dirty="0">
              <a:latin typeface="+mj-lt"/>
            </a:endParaRPr>
          </a:p>
        </p:txBody>
      </p:sp>
      <p:sp>
        <p:nvSpPr>
          <p:cNvPr id="61" name="Rectangle 60"/>
          <p:cNvSpPr/>
          <p:nvPr/>
        </p:nvSpPr>
        <p:spPr>
          <a:xfrm>
            <a:off x="1626591" y="4808169"/>
            <a:ext cx="524503" cy="246221"/>
          </a:xfrm>
          <a:prstGeom prst="rect">
            <a:avLst/>
          </a:prstGeom>
        </p:spPr>
        <p:txBody>
          <a:bodyPr wrap="none">
            <a:spAutoFit/>
          </a:bodyPr>
          <a:lstStyle/>
          <a:p>
            <a:r>
              <a:rPr lang="en-GB" sz="1000" dirty="0">
                <a:latin typeface="+mj-lt"/>
              </a:rPr>
              <a:t>None.</a:t>
            </a:r>
            <a:endParaRPr lang="en-US" sz="1000" dirty="0">
              <a:latin typeface="+mj-lt"/>
            </a:endParaRPr>
          </a:p>
        </p:txBody>
      </p:sp>
      <p:sp>
        <p:nvSpPr>
          <p:cNvPr id="62" name="Rectangle 61"/>
          <p:cNvSpPr/>
          <p:nvPr/>
        </p:nvSpPr>
        <p:spPr>
          <a:xfrm>
            <a:off x="2890324" y="4788387"/>
            <a:ext cx="1188646" cy="400110"/>
          </a:xfrm>
          <a:prstGeom prst="rect">
            <a:avLst/>
          </a:prstGeom>
        </p:spPr>
        <p:txBody>
          <a:bodyPr wrap="square">
            <a:spAutoFit/>
          </a:bodyPr>
          <a:lstStyle/>
          <a:p>
            <a:pPr algn="ctr"/>
            <a:r>
              <a:rPr lang="en-GB" sz="1000" dirty="0">
                <a:latin typeface="+mj-lt"/>
              </a:rPr>
              <a:t>Single Platform</a:t>
            </a:r>
            <a:br>
              <a:rPr lang="en-GB" sz="1000" dirty="0">
                <a:latin typeface="+mj-lt"/>
              </a:rPr>
            </a:br>
            <a:r>
              <a:rPr lang="en-GB" sz="1000" dirty="0">
                <a:latin typeface="+mj-lt"/>
              </a:rPr>
              <a:t>Embedded Tabs</a:t>
            </a:r>
            <a:endParaRPr lang="en-US" sz="1000" dirty="0">
              <a:latin typeface="+mj-lt"/>
            </a:endParaRPr>
          </a:p>
        </p:txBody>
      </p:sp>
      <p:sp>
        <p:nvSpPr>
          <p:cNvPr id="63" name="Rectangle 62"/>
          <p:cNvSpPr/>
          <p:nvPr/>
        </p:nvSpPr>
        <p:spPr>
          <a:xfrm>
            <a:off x="4278134" y="4803431"/>
            <a:ext cx="1572538" cy="553998"/>
          </a:xfrm>
          <a:prstGeom prst="rect">
            <a:avLst/>
          </a:prstGeom>
        </p:spPr>
        <p:txBody>
          <a:bodyPr wrap="square">
            <a:spAutoFit/>
          </a:bodyPr>
          <a:lstStyle/>
          <a:p>
            <a:pPr algn="ctr"/>
            <a:r>
              <a:rPr lang="en-GB" sz="1000" dirty="0">
                <a:latin typeface="+mj-lt"/>
              </a:rPr>
              <a:t>Blueprints</a:t>
            </a:r>
            <a:br>
              <a:rPr lang="en-GB" sz="1000" dirty="0">
                <a:latin typeface="+mj-lt"/>
              </a:rPr>
            </a:br>
            <a:r>
              <a:rPr lang="en-GB" sz="1000" dirty="0">
                <a:latin typeface="+mj-lt"/>
              </a:rPr>
              <a:t>(Nested Cloud-Formation)</a:t>
            </a:r>
            <a:endParaRPr lang="en-US" sz="1000" dirty="0">
              <a:latin typeface="+mj-lt"/>
            </a:endParaRPr>
          </a:p>
        </p:txBody>
      </p:sp>
      <p:sp>
        <p:nvSpPr>
          <p:cNvPr id="64" name="Rectangle 63"/>
          <p:cNvSpPr/>
          <p:nvPr/>
        </p:nvSpPr>
        <p:spPr>
          <a:xfrm>
            <a:off x="5865402" y="4808168"/>
            <a:ext cx="1531469" cy="707886"/>
          </a:xfrm>
          <a:prstGeom prst="rect">
            <a:avLst/>
          </a:prstGeom>
        </p:spPr>
        <p:txBody>
          <a:bodyPr wrap="square">
            <a:spAutoFit/>
          </a:bodyPr>
          <a:lstStyle/>
          <a:p>
            <a:pPr algn="ctr"/>
            <a:r>
              <a:rPr lang="en-GB" sz="1000" dirty="0">
                <a:latin typeface="+mj-lt"/>
              </a:rPr>
              <a:t>Cartridges</a:t>
            </a:r>
            <a:br>
              <a:rPr lang="en-GB" sz="1000" dirty="0">
                <a:latin typeface="+mj-lt"/>
              </a:rPr>
            </a:br>
            <a:r>
              <a:rPr lang="en-GB" sz="1000" dirty="0">
                <a:latin typeface="+mj-lt"/>
              </a:rPr>
              <a:t>(Data Import +</a:t>
            </a:r>
            <a:br>
              <a:rPr lang="en-GB" sz="1000" dirty="0">
                <a:latin typeface="+mj-lt"/>
              </a:rPr>
            </a:br>
            <a:r>
              <a:rPr lang="en-GB" sz="1000" dirty="0">
                <a:latin typeface="+mj-lt"/>
              </a:rPr>
              <a:t>Nested Cloud-Formation)</a:t>
            </a:r>
            <a:endParaRPr lang="en-US" sz="1000" dirty="0">
              <a:latin typeface="+mj-lt"/>
            </a:endParaRPr>
          </a:p>
        </p:txBody>
      </p:sp>
      <p:sp>
        <p:nvSpPr>
          <p:cNvPr id="65" name="Rectangle 64"/>
          <p:cNvSpPr/>
          <p:nvPr/>
        </p:nvSpPr>
        <p:spPr>
          <a:xfrm>
            <a:off x="7460327" y="4820995"/>
            <a:ext cx="1533323" cy="400110"/>
          </a:xfrm>
          <a:prstGeom prst="rect">
            <a:avLst/>
          </a:prstGeom>
        </p:spPr>
        <p:txBody>
          <a:bodyPr wrap="square">
            <a:spAutoFit/>
          </a:bodyPr>
          <a:lstStyle/>
          <a:p>
            <a:pPr algn="ctr"/>
            <a:r>
              <a:rPr lang="en-GB" sz="1000" dirty="0">
                <a:latin typeface="+mj-lt"/>
              </a:rPr>
              <a:t>Cartridges</a:t>
            </a:r>
            <a:br>
              <a:rPr lang="en-GB" sz="1000" dirty="0">
                <a:latin typeface="+mj-lt"/>
              </a:rPr>
            </a:br>
            <a:r>
              <a:rPr lang="en-GB" sz="1000" dirty="0">
                <a:latin typeface="+mj-lt"/>
              </a:rPr>
              <a:t>Platform Extensions</a:t>
            </a:r>
            <a:endParaRPr lang="en-US" sz="1000" dirty="0">
              <a:latin typeface="+mj-lt"/>
            </a:endParaRPr>
          </a:p>
        </p:txBody>
      </p:sp>
      <p:sp>
        <p:nvSpPr>
          <p:cNvPr id="66" name="Rectangle 65"/>
          <p:cNvSpPr/>
          <p:nvPr/>
        </p:nvSpPr>
        <p:spPr>
          <a:xfrm>
            <a:off x="74141" y="5596929"/>
            <a:ext cx="8929816" cy="860494"/>
          </a:xfrm>
          <a:prstGeom prst="rect">
            <a:avLst/>
          </a:prstGeom>
          <a:solidFill>
            <a:schemeClr val="accent5">
              <a:lumMod val="10000"/>
              <a:lumOff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710" y="5783782"/>
            <a:ext cx="1303288" cy="461665"/>
          </a:xfrm>
          <a:prstGeom prst="rect">
            <a:avLst/>
          </a:prstGeom>
          <a:noFill/>
        </p:spPr>
        <p:txBody>
          <a:bodyPr wrap="square" rtlCol="0">
            <a:spAutoFit/>
          </a:bodyPr>
          <a:lstStyle/>
          <a:p>
            <a:r>
              <a:rPr lang="en-GB" sz="1200" dirty="0">
                <a:latin typeface="+mj-lt"/>
              </a:rPr>
              <a:t>Other</a:t>
            </a:r>
          </a:p>
          <a:p>
            <a:r>
              <a:rPr lang="en-GB" sz="1200" dirty="0">
                <a:latin typeface="+mj-lt"/>
              </a:rPr>
              <a:t>Enhancements</a:t>
            </a:r>
            <a:endParaRPr lang="en-US" sz="1200" dirty="0">
              <a:latin typeface="+mj-lt"/>
            </a:endParaRPr>
          </a:p>
        </p:txBody>
      </p:sp>
      <p:sp>
        <p:nvSpPr>
          <p:cNvPr id="68" name="Rectangle 67"/>
          <p:cNvSpPr/>
          <p:nvPr/>
        </p:nvSpPr>
        <p:spPr>
          <a:xfrm>
            <a:off x="7453519" y="1866758"/>
            <a:ext cx="1550438" cy="4614865"/>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rgbClr val="0070C0"/>
              </a:solidFill>
            </a:endParaRPr>
          </a:p>
        </p:txBody>
      </p:sp>
      <p:sp>
        <p:nvSpPr>
          <p:cNvPr id="69" name="Rectangle 68"/>
          <p:cNvSpPr/>
          <p:nvPr/>
        </p:nvSpPr>
        <p:spPr>
          <a:xfrm>
            <a:off x="6131233" y="5627066"/>
            <a:ext cx="987771" cy="707886"/>
          </a:xfrm>
          <a:prstGeom prst="rect">
            <a:avLst/>
          </a:prstGeom>
        </p:spPr>
        <p:txBody>
          <a:bodyPr wrap="none">
            <a:spAutoFit/>
          </a:bodyPr>
          <a:lstStyle/>
          <a:p>
            <a:pPr algn="ctr"/>
            <a:r>
              <a:rPr lang="en-GB" sz="1000" dirty="0">
                <a:latin typeface="+mj-lt"/>
              </a:rPr>
              <a:t>Multi-Tenancy</a:t>
            </a:r>
            <a:br>
              <a:rPr lang="en-GB" sz="1000" dirty="0">
                <a:latin typeface="+mj-lt"/>
              </a:rPr>
            </a:br>
            <a:r>
              <a:rPr lang="en-GB" sz="1000" dirty="0">
                <a:latin typeface="+mj-lt"/>
              </a:rPr>
              <a:t>Support</a:t>
            </a:r>
            <a:br>
              <a:rPr lang="en-GB" sz="1000" dirty="0">
                <a:latin typeface="+mj-lt"/>
              </a:rPr>
            </a:br>
            <a:br>
              <a:rPr lang="en-GB" sz="1000" dirty="0">
                <a:latin typeface="+mj-lt"/>
              </a:rPr>
            </a:br>
            <a:r>
              <a:rPr lang="en-GB" sz="1000" dirty="0">
                <a:latin typeface="+mj-lt"/>
              </a:rPr>
              <a:t>Workspaces</a:t>
            </a:r>
            <a:endParaRPr lang="en-US" sz="1000" dirty="0">
              <a:latin typeface="+mj-lt"/>
            </a:endParaRPr>
          </a:p>
        </p:txBody>
      </p:sp>
      <p:sp>
        <p:nvSpPr>
          <p:cNvPr id="70" name="Rectangle 69"/>
          <p:cNvSpPr/>
          <p:nvPr/>
        </p:nvSpPr>
        <p:spPr>
          <a:xfrm>
            <a:off x="4323396" y="5737615"/>
            <a:ext cx="1467068" cy="553998"/>
          </a:xfrm>
          <a:prstGeom prst="rect">
            <a:avLst/>
          </a:prstGeom>
        </p:spPr>
        <p:txBody>
          <a:bodyPr wrap="none">
            <a:spAutoFit/>
          </a:bodyPr>
          <a:lstStyle/>
          <a:p>
            <a:pPr algn="ctr"/>
            <a:r>
              <a:rPr lang="en-GB" sz="1000" dirty="0">
                <a:latin typeface="+mj-lt"/>
              </a:rPr>
              <a:t>ACP Blueprint Support</a:t>
            </a:r>
          </a:p>
          <a:p>
            <a:pPr algn="ctr"/>
            <a:endParaRPr lang="en-GB" sz="1000" dirty="0">
              <a:latin typeface="+mj-lt"/>
            </a:endParaRPr>
          </a:p>
          <a:p>
            <a:pPr algn="ctr"/>
            <a:r>
              <a:rPr lang="en-GB" sz="1000" dirty="0">
                <a:latin typeface="+mj-lt"/>
              </a:rPr>
              <a:t>Azure Support</a:t>
            </a:r>
            <a:endParaRPr lang="en-US" sz="1000" dirty="0">
              <a:latin typeface="+mj-lt"/>
            </a:endParaRPr>
          </a:p>
        </p:txBody>
      </p:sp>
      <p:sp>
        <p:nvSpPr>
          <p:cNvPr id="71" name="TextBox 70"/>
          <p:cNvSpPr txBox="1"/>
          <p:nvPr/>
        </p:nvSpPr>
        <p:spPr>
          <a:xfrm>
            <a:off x="109154" y="2050803"/>
            <a:ext cx="1326004" cy="369332"/>
          </a:xfrm>
          <a:prstGeom prst="rect">
            <a:avLst/>
          </a:prstGeom>
          <a:noFill/>
        </p:spPr>
        <p:txBody>
          <a:bodyPr wrap="none" rtlCol="0">
            <a:spAutoFit/>
          </a:bodyPr>
          <a:lstStyle/>
          <a:p>
            <a:r>
              <a:rPr lang="en-GB" dirty="0">
                <a:solidFill>
                  <a:schemeClr val="accent1"/>
                </a:solidFill>
                <a:latin typeface="+mj-lt"/>
              </a:rPr>
              <a:t>Generation</a:t>
            </a:r>
          </a:p>
        </p:txBody>
      </p:sp>
    </p:spTree>
    <p:extLst>
      <p:ext uri="{BB962C8B-B14F-4D97-AF65-F5344CB8AC3E}">
        <p14:creationId xmlns:p14="http://schemas.microsoft.com/office/powerpoint/2010/main" val="398930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p:txBody>
          <a:bodyPr/>
          <a:lstStyle/>
          <a:p>
            <a:r>
              <a:rPr lang="en-US" dirty="0"/>
              <a:t>Example: Building Hybris </a:t>
            </a:r>
            <a:r>
              <a:rPr lang="en-US" b="1" dirty="0"/>
              <a:t>without</a:t>
            </a:r>
            <a:r>
              <a:rPr lang="en-US" dirty="0"/>
              <a:t> Docker</a:t>
            </a:r>
          </a:p>
        </p:txBody>
      </p:sp>
      <p:sp>
        <p:nvSpPr>
          <p:cNvPr id="17" name="Content Placeholder 16"/>
          <p:cNvSpPr>
            <a:spLocks noGrp="1"/>
          </p:cNvSpPr>
          <p:nvPr>
            <p:ph sz="quarter" idx="11"/>
          </p:nvPr>
        </p:nvSpPr>
        <p:spPr>
          <a:xfrm>
            <a:off x="455613" y="1576801"/>
            <a:ext cx="8232775" cy="366300"/>
          </a:xfrm>
        </p:spPr>
        <p:txBody>
          <a:bodyPr/>
          <a:lstStyle/>
          <a:p>
            <a:pPr marL="0" indent="0">
              <a:buNone/>
            </a:pPr>
            <a:r>
              <a:rPr lang="en-GB">
                <a:latin typeface="+mj-lt"/>
                <a:ea typeface="Segoe UI" pitchFamily="34" charset="0"/>
                <a:cs typeface="Segoe UI" pitchFamily="34" charset="0"/>
              </a:rPr>
              <a:t>The below highlights a Hybris Build Process solution</a:t>
            </a:r>
            <a:endParaRPr lang="en-GB" dirty="0">
              <a:latin typeface="+mj-lt"/>
              <a:ea typeface="Segoe UI" pitchFamily="34" charset="0"/>
              <a:cs typeface="Segoe UI" pitchFamily="34" charset="0"/>
            </a:endParaRPr>
          </a:p>
        </p:txBody>
      </p:sp>
      <p:sp>
        <p:nvSpPr>
          <p:cNvPr id="12" name="Title 11"/>
          <p:cNvSpPr>
            <a:spLocks noGrp="1"/>
          </p:cNvSpPr>
          <p:nvPr>
            <p:ph type="title"/>
          </p:nvPr>
        </p:nvSpPr>
        <p:spPr/>
        <p:txBody>
          <a:bodyPr/>
          <a:lstStyle/>
          <a:p>
            <a:r>
              <a:rPr lang="en-GB" dirty="0"/>
              <a:t>Case Study: using Docker for Managing Build Servers – pt1</a:t>
            </a:r>
          </a:p>
        </p:txBody>
      </p:sp>
      <p:sp>
        <p:nvSpPr>
          <p:cNvPr id="8" name="Footer Placeholder 7"/>
          <p:cNvSpPr>
            <a:spLocks noGrp="1"/>
          </p:cNvSpPr>
          <p:nvPr>
            <p:ph type="ftr" sz="quarter" idx="12"/>
          </p:nvPr>
        </p:nvSpPr>
        <p:spPr/>
        <p:txBody>
          <a:bodyPr/>
          <a:lstStyle/>
          <a:p>
            <a:r>
              <a:rPr lang="en-AU"/>
              <a:t>Copyright © 2016 Accenture  All rights reserved.</a:t>
            </a:r>
            <a:endParaRPr lang="en-AU" dirty="0"/>
          </a:p>
        </p:txBody>
      </p:sp>
      <p:sp>
        <p:nvSpPr>
          <p:cNvPr id="9" name="Rectangle 8"/>
          <p:cNvSpPr/>
          <p:nvPr/>
        </p:nvSpPr>
        <p:spPr>
          <a:xfrm>
            <a:off x="447418" y="4233279"/>
            <a:ext cx="1205865" cy="236987"/>
          </a:xfrm>
          <a:prstGeom prst="rect">
            <a:avLst/>
          </a:prstGeom>
          <a:solidFill>
            <a:schemeClr val="accent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200" dirty="0">
                <a:solidFill>
                  <a:schemeClr val="bg1"/>
                </a:solidFill>
                <a:ea typeface="Segoe UI" panose="020B0502040204020203" pitchFamily="34" charset="0"/>
                <a:cs typeface="Segoe UI" panose="020B0502040204020203" pitchFamily="34" charset="0"/>
              </a:rPr>
              <a:t>Jenkins Server</a:t>
            </a:r>
          </a:p>
        </p:txBody>
      </p:sp>
      <p:sp>
        <p:nvSpPr>
          <p:cNvPr id="10" name="Rectangle 9"/>
          <p:cNvSpPr/>
          <p:nvPr/>
        </p:nvSpPr>
        <p:spPr>
          <a:xfrm>
            <a:off x="447418" y="3103434"/>
            <a:ext cx="1205865" cy="1124189"/>
          </a:xfrm>
          <a:prstGeom prst="rect">
            <a:avLst/>
          </a:prstGeom>
          <a:no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descr="http://ftp-chi.osuosl.org/pub/jenkins/art/jenkins-logo/1024x1024/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654" y="3198923"/>
            <a:ext cx="685800" cy="9477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upload.wikimedia.org/wikipedia/commons/thumb/e/e0/Git-logo.svg/2000px-Git-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776" y="2341674"/>
            <a:ext cx="649556" cy="2715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134324" y="3103434"/>
            <a:ext cx="1205865" cy="1124189"/>
          </a:xfrm>
          <a:prstGeom prst="rect">
            <a:avLst/>
          </a:prstGeom>
          <a:no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Rectangle 15"/>
          <p:cNvSpPr/>
          <p:nvPr/>
        </p:nvSpPr>
        <p:spPr>
          <a:xfrm>
            <a:off x="2134324" y="4233279"/>
            <a:ext cx="1205865" cy="236987"/>
          </a:xfrm>
          <a:prstGeom prst="rect">
            <a:avLst/>
          </a:prstGeom>
          <a:solidFill>
            <a:schemeClr val="accent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200" dirty="0">
                <a:solidFill>
                  <a:schemeClr val="bg1"/>
                </a:solidFill>
                <a:ea typeface="Segoe UI" panose="020B0502040204020203" pitchFamily="34" charset="0"/>
                <a:cs typeface="Segoe UI" panose="020B0502040204020203" pitchFamily="34" charset="0"/>
              </a:rPr>
              <a:t>Build Server</a:t>
            </a:r>
          </a:p>
        </p:txBody>
      </p:sp>
      <p:cxnSp>
        <p:nvCxnSpPr>
          <p:cNvPr id="5" name="Straight Arrow Connector 4"/>
          <p:cNvCxnSpPr>
            <a:endCxn id="10" idx="0"/>
          </p:cNvCxnSpPr>
          <p:nvPr/>
        </p:nvCxnSpPr>
        <p:spPr>
          <a:xfrm>
            <a:off x="1050351" y="2684573"/>
            <a:ext cx="0" cy="41886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14" idx="1"/>
          </p:cNvCxnSpPr>
          <p:nvPr/>
        </p:nvCxnSpPr>
        <p:spPr>
          <a:xfrm>
            <a:off x="1653283" y="3665529"/>
            <a:ext cx="48104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056" name="Picture 8" descr="http://www.translatemedia.com/wp-content/uploads/2014/07/Hybri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6262" y="3557918"/>
            <a:ext cx="860872" cy="326806"/>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2963027" y="3792280"/>
            <a:ext cx="453970" cy="253916"/>
          </a:xfrm>
          <a:prstGeom prst="rect">
            <a:avLst/>
          </a:prstGeom>
          <a:noFill/>
        </p:spPr>
        <p:txBody>
          <a:bodyPr wrap="none" rtlCol="0">
            <a:spAutoFit/>
          </a:bodyPr>
          <a:lstStyle/>
          <a:p>
            <a:r>
              <a:rPr lang="en-GB" sz="1050" dirty="0">
                <a:solidFill>
                  <a:schemeClr val="tx2">
                    <a:lumMod val="75000"/>
                  </a:schemeClr>
                </a:solidFill>
              </a:rPr>
              <a:t>vX.2</a:t>
            </a:r>
          </a:p>
        </p:txBody>
      </p:sp>
      <p:sp>
        <p:nvSpPr>
          <p:cNvPr id="23" name="TextBox 3"/>
          <p:cNvSpPr txBox="1"/>
          <p:nvPr/>
        </p:nvSpPr>
        <p:spPr>
          <a:xfrm>
            <a:off x="3619500" y="2317821"/>
            <a:ext cx="5067300" cy="3685624"/>
          </a:xfrm>
          <a:prstGeom prst="rect">
            <a:avLst/>
          </a:prstGeom>
          <a:noFill/>
        </p:spPr>
        <p:txBody>
          <a:bodyPr wrap="square" rtlCol="0">
            <a:spAutoFit/>
          </a:bodyPr>
          <a:lstStyle/>
          <a:p>
            <a:pPr>
              <a:spcAft>
                <a:spcPts val="450"/>
              </a:spcAft>
            </a:pPr>
            <a:r>
              <a:rPr lang="en-GB" sz="1400" b="1" dirty="0">
                <a:solidFill>
                  <a:schemeClr val="accent2"/>
                </a:solidFill>
                <a:latin typeface="+mj-lt"/>
                <a:ea typeface="Segoe UI" pitchFamily="34" charset="0"/>
                <a:cs typeface="Segoe UI" pitchFamily="34" charset="0"/>
              </a:rPr>
              <a:t>Process</a:t>
            </a:r>
          </a:p>
          <a:p>
            <a:pPr marL="257175" indent="-257175">
              <a:spcAft>
                <a:spcPts val="450"/>
              </a:spcAft>
              <a:buFont typeface="+mj-lt"/>
              <a:buAutoNum type="arabicPeriod"/>
            </a:pPr>
            <a:r>
              <a:rPr lang="en-GB" sz="1400" b="1" dirty="0">
                <a:solidFill>
                  <a:schemeClr val="tx2"/>
                </a:solidFill>
                <a:latin typeface="+mj-lt"/>
                <a:ea typeface="Segoe UI" pitchFamily="34" charset="0"/>
                <a:cs typeface="Segoe UI" pitchFamily="34" charset="0"/>
              </a:rPr>
              <a:t>Something</a:t>
            </a:r>
            <a:r>
              <a:rPr lang="en-GB" sz="1400" dirty="0">
                <a:solidFill>
                  <a:schemeClr val="tx2"/>
                </a:solidFill>
                <a:latin typeface="+mj-lt"/>
                <a:ea typeface="Segoe UI" pitchFamily="34" charset="0"/>
                <a:cs typeface="Segoe UI" pitchFamily="34" charset="0"/>
              </a:rPr>
              <a:t> was used to install Hybris on the Build server (one-time only setup) – could be Chef (often manual)</a:t>
            </a:r>
          </a:p>
          <a:p>
            <a:pPr marL="257175" indent="-257175">
              <a:spcAft>
                <a:spcPts val="450"/>
              </a:spcAft>
              <a:buFont typeface="+mj-lt"/>
              <a:buAutoNum type="arabicPeriod"/>
            </a:pPr>
            <a:r>
              <a:rPr lang="en-GB" sz="1400" dirty="0">
                <a:solidFill>
                  <a:schemeClr val="tx2"/>
                </a:solidFill>
                <a:latin typeface="+mj-lt"/>
                <a:ea typeface="Segoe UI" pitchFamily="34" charset="0"/>
                <a:cs typeface="Segoe UI" pitchFamily="34" charset="0"/>
              </a:rPr>
              <a:t>The Hybris build server is used for the compilation of code</a:t>
            </a:r>
          </a:p>
          <a:p>
            <a:pPr marL="257175" indent="-257175">
              <a:spcAft>
                <a:spcPts val="450"/>
              </a:spcAft>
              <a:buFont typeface="+mj-lt"/>
              <a:buAutoNum type="arabicPeriod"/>
            </a:pPr>
            <a:r>
              <a:rPr lang="en-GB" sz="1400" dirty="0">
                <a:solidFill>
                  <a:schemeClr val="tx2"/>
                </a:solidFill>
                <a:latin typeface="+mj-lt"/>
                <a:ea typeface="Segoe UI" pitchFamily="34" charset="0"/>
                <a:cs typeface="Segoe UI" pitchFamily="34" charset="0"/>
              </a:rPr>
              <a:t>When a developer pushes the code to Git, Jenkins will execute on the Hybris build server (if not already in use)</a:t>
            </a:r>
          </a:p>
          <a:p>
            <a:pPr marL="257175" indent="-257175">
              <a:spcAft>
                <a:spcPts val="450"/>
              </a:spcAft>
              <a:buFont typeface="+mj-lt"/>
              <a:buAutoNum type="arabicPeriod"/>
            </a:pPr>
            <a:r>
              <a:rPr lang="en-GB" sz="1400" dirty="0">
                <a:solidFill>
                  <a:schemeClr val="tx2"/>
                </a:solidFill>
                <a:latin typeface="+mj-lt"/>
                <a:ea typeface="Segoe UI" pitchFamily="34" charset="0"/>
                <a:cs typeface="Segoe UI" pitchFamily="34" charset="0"/>
              </a:rPr>
              <a:t>The code is copied onto the Hybris server and the code is compiled</a:t>
            </a:r>
          </a:p>
          <a:p>
            <a:pPr marL="257175" indent="-257175">
              <a:spcAft>
                <a:spcPts val="450"/>
              </a:spcAft>
              <a:buFont typeface="+mj-lt"/>
              <a:buAutoNum type="arabicPeriod"/>
            </a:pPr>
            <a:r>
              <a:rPr lang="en-GB" sz="1400" dirty="0">
                <a:solidFill>
                  <a:schemeClr val="tx2"/>
                </a:solidFill>
                <a:latin typeface="+mj-lt"/>
                <a:ea typeface="Segoe UI" pitchFamily="34" charset="0"/>
                <a:cs typeface="Segoe UI" pitchFamily="34" charset="0"/>
              </a:rPr>
              <a:t>Once compiled Jenkins zips up the content for deployment</a:t>
            </a:r>
            <a:endParaRPr lang="en-GB" sz="1400" dirty="0">
              <a:latin typeface="+mj-lt"/>
              <a:ea typeface="Segoe UI" pitchFamily="34" charset="0"/>
              <a:cs typeface="Segoe UI" pitchFamily="34" charset="0"/>
            </a:endParaRPr>
          </a:p>
          <a:p>
            <a:pPr>
              <a:spcAft>
                <a:spcPts val="450"/>
              </a:spcAft>
            </a:pPr>
            <a:r>
              <a:rPr lang="en-GB" sz="1400" b="1" dirty="0">
                <a:solidFill>
                  <a:schemeClr val="accent2"/>
                </a:solidFill>
                <a:latin typeface="+mj-lt"/>
                <a:ea typeface="Segoe UI" pitchFamily="34" charset="0"/>
                <a:cs typeface="Segoe UI" pitchFamily="34" charset="0"/>
              </a:rPr>
              <a:t>Disadvantages</a:t>
            </a:r>
          </a:p>
          <a:p>
            <a:pPr marL="214313" indent="-214313">
              <a:spcAft>
                <a:spcPts val="450"/>
              </a:spcAft>
              <a:buFont typeface="Arial" panose="020B0604020202020204" pitchFamily="34" charset="0"/>
              <a:buChar char="•"/>
            </a:pPr>
            <a:r>
              <a:rPr lang="en-GB" sz="1400" dirty="0">
                <a:solidFill>
                  <a:schemeClr val="tx2"/>
                </a:solidFill>
                <a:latin typeface="+mj-lt"/>
                <a:ea typeface="Segoe UI" pitchFamily="34" charset="0"/>
                <a:cs typeface="Segoe UI" pitchFamily="34" charset="0"/>
              </a:rPr>
              <a:t>The Hybris build server can only be used for one execution at a time</a:t>
            </a:r>
          </a:p>
          <a:p>
            <a:pPr marL="214313" indent="-214313">
              <a:spcAft>
                <a:spcPts val="450"/>
              </a:spcAft>
              <a:buFont typeface="Arial" panose="020B0604020202020204" pitchFamily="34" charset="0"/>
              <a:buChar char="•"/>
            </a:pPr>
            <a:r>
              <a:rPr lang="en-GB" sz="1400" dirty="0">
                <a:solidFill>
                  <a:schemeClr val="tx2"/>
                </a:solidFill>
                <a:latin typeface="+mj-lt"/>
                <a:ea typeface="Segoe UI" pitchFamily="34" charset="0"/>
                <a:cs typeface="Segoe UI" pitchFamily="34" charset="0"/>
              </a:rPr>
              <a:t>The build server is restricted to one version of Hybris only</a:t>
            </a:r>
          </a:p>
          <a:p>
            <a:pPr marL="214313" indent="-214313">
              <a:spcAft>
                <a:spcPts val="450"/>
              </a:spcAft>
              <a:buFont typeface="Arial" panose="020B0604020202020204" pitchFamily="34" charset="0"/>
              <a:buChar char="•"/>
            </a:pPr>
            <a:endParaRPr lang="en-GB" sz="1400" dirty="0">
              <a:solidFill>
                <a:schemeClr val="tx2"/>
              </a:solidFill>
              <a:latin typeface="+mj-lt"/>
              <a:ea typeface="Segoe UI" pitchFamily="34" charset="0"/>
              <a:cs typeface="Segoe UI" pitchFamily="34" charset="0"/>
            </a:endParaRPr>
          </a:p>
        </p:txBody>
      </p:sp>
      <p:sp>
        <p:nvSpPr>
          <p:cNvPr id="32" name="Slide Number Placeholder 8"/>
          <p:cNvSpPr>
            <a:spLocks noGrp="1"/>
          </p:cNvSpPr>
          <p:nvPr>
            <p:ph type="sldNum" sz="quarter" idx="13"/>
          </p:nvPr>
        </p:nvSpPr>
        <p:spPr>
          <a:xfrm>
            <a:off x="4226140" y="6575425"/>
            <a:ext cx="691721" cy="128588"/>
          </a:xfrm>
        </p:spPr>
        <p:txBody>
          <a:bodyPr/>
          <a:lstStyle/>
          <a:p>
            <a:pPr>
              <a:defRPr/>
            </a:pPr>
            <a:r>
              <a:rPr lang="en-US" dirty="0"/>
              <a:t>Page </a:t>
            </a:r>
            <a:fld id="{90CBDC3A-D49F-4631-A8C7-55D59B33E5FA}" type="slidenum">
              <a:rPr lang="en-US" smtClean="0"/>
              <a:pPr>
                <a:defRPr/>
              </a:pPr>
              <a:t>25</a:t>
            </a:fld>
            <a:endParaRPr lang="en-US" dirty="0"/>
          </a:p>
        </p:txBody>
      </p:sp>
    </p:spTree>
    <p:extLst>
      <p:ext uri="{BB962C8B-B14F-4D97-AF65-F5344CB8AC3E}">
        <p14:creationId xmlns:p14="http://schemas.microsoft.com/office/powerpoint/2010/main" val="250445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47418" y="4219236"/>
            <a:ext cx="1205865" cy="236987"/>
          </a:xfrm>
          <a:prstGeom prst="rect">
            <a:avLst/>
          </a:prstGeom>
          <a:solidFill>
            <a:schemeClr val="accent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200" dirty="0">
                <a:solidFill>
                  <a:schemeClr val="bg1"/>
                </a:solidFill>
                <a:ea typeface="Segoe UI" panose="020B0502040204020203" pitchFamily="34" charset="0"/>
                <a:cs typeface="Segoe UI" panose="020B0502040204020203" pitchFamily="34" charset="0"/>
              </a:rPr>
              <a:t>Jenkins Server</a:t>
            </a:r>
          </a:p>
        </p:txBody>
      </p:sp>
      <p:sp>
        <p:nvSpPr>
          <p:cNvPr id="6" name="Text Placeholder 5"/>
          <p:cNvSpPr>
            <a:spLocks noGrp="1"/>
          </p:cNvSpPr>
          <p:nvPr>
            <p:ph type="body" sz="quarter" idx="10"/>
          </p:nvPr>
        </p:nvSpPr>
        <p:spPr/>
        <p:txBody>
          <a:bodyPr/>
          <a:lstStyle/>
          <a:p>
            <a:r>
              <a:rPr lang="en-US" dirty="0"/>
              <a:t>Example: Building Hybris </a:t>
            </a:r>
            <a:r>
              <a:rPr lang="en-US" b="1" dirty="0"/>
              <a:t>with</a:t>
            </a:r>
            <a:r>
              <a:rPr lang="en-US" dirty="0"/>
              <a:t> Docker</a:t>
            </a:r>
          </a:p>
        </p:txBody>
      </p:sp>
      <p:sp>
        <p:nvSpPr>
          <p:cNvPr id="8" name="Content Placeholder 7"/>
          <p:cNvSpPr>
            <a:spLocks noGrp="1"/>
          </p:cNvSpPr>
          <p:nvPr>
            <p:ph sz="quarter" idx="11"/>
          </p:nvPr>
        </p:nvSpPr>
        <p:spPr>
          <a:xfrm>
            <a:off x="455613" y="1576801"/>
            <a:ext cx="8232775" cy="423450"/>
          </a:xfrm>
        </p:spPr>
        <p:txBody>
          <a:bodyPr/>
          <a:lstStyle/>
          <a:p>
            <a:pPr marL="0" indent="0">
              <a:buNone/>
            </a:pPr>
            <a:r>
              <a:rPr lang="en-US" dirty="0"/>
              <a:t>The below highlights a Hybris Build Process solution</a:t>
            </a:r>
          </a:p>
        </p:txBody>
      </p:sp>
      <p:sp>
        <p:nvSpPr>
          <p:cNvPr id="12" name="Title 11"/>
          <p:cNvSpPr>
            <a:spLocks noGrp="1"/>
          </p:cNvSpPr>
          <p:nvPr>
            <p:ph type="title"/>
          </p:nvPr>
        </p:nvSpPr>
        <p:spPr/>
        <p:txBody>
          <a:bodyPr/>
          <a:lstStyle/>
          <a:p>
            <a:r>
              <a:rPr lang="en-GB" dirty="0"/>
              <a:t>Case Study: using Docker for Managing Build Servers – pt2</a:t>
            </a:r>
          </a:p>
        </p:txBody>
      </p:sp>
      <p:sp>
        <p:nvSpPr>
          <p:cNvPr id="7" name="Footer Placeholder 6"/>
          <p:cNvSpPr>
            <a:spLocks noGrp="1"/>
          </p:cNvSpPr>
          <p:nvPr>
            <p:ph type="ftr" sz="quarter" idx="12"/>
          </p:nvPr>
        </p:nvSpPr>
        <p:spPr/>
        <p:txBody>
          <a:bodyPr/>
          <a:lstStyle/>
          <a:p>
            <a:r>
              <a:rPr lang="en-AU" dirty="0"/>
              <a:t>Copyright © 2016 Accenture  All rights reserved.</a:t>
            </a:r>
          </a:p>
        </p:txBody>
      </p:sp>
      <p:cxnSp>
        <p:nvCxnSpPr>
          <p:cNvPr id="24" name="Straight Arrow Connector 23"/>
          <p:cNvCxnSpPr/>
          <p:nvPr/>
        </p:nvCxnSpPr>
        <p:spPr>
          <a:xfrm flipV="1">
            <a:off x="1628924" y="3579316"/>
            <a:ext cx="1196365" cy="206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621684" y="3684607"/>
            <a:ext cx="1203605" cy="44070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198661" y="2646907"/>
            <a:ext cx="2377951" cy="1934482"/>
          </a:xfrm>
          <a:prstGeom prst="rect">
            <a:avLst/>
          </a:prstGeom>
          <a:no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ea typeface="Segoe UI" panose="020B0502040204020203" pitchFamily="34" charset="0"/>
              <a:cs typeface="Segoe UI" panose="020B0502040204020203" pitchFamily="34" charset="0"/>
            </a:endParaRPr>
          </a:p>
        </p:txBody>
      </p:sp>
      <p:cxnSp>
        <p:nvCxnSpPr>
          <p:cNvPr id="29" name="Straight Arrow Connector 28"/>
          <p:cNvCxnSpPr/>
          <p:nvPr/>
        </p:nvCxnSpPr>
        <p:spPr>
          <a:xfrm>
            <a:off x="1493797" y="3031413"/>
            <a:ext cx="1829324" cy="6009"/>
          </a:xfrm>
          <a:prstGeom prst="straightConnector1">
            <a:avLst/>
          </a:prstGeom>
          <a:ln w="19050">
            <a:solidFill>
              <a:srgbClr val="4BACC6"/>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896663" y="3365330"/>
            <a:ext cx="1126800" cy="403310"/>
          </a:xfrm>
          <a:prstGeom prst="rect">
            <a:avLst/>
          </a:prstGeom>
          <a:ln w="19050">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900" dirty="0"/>
              <a:t>Isolated build environment</a:t>
            </a:r>
          </a:p>
        </p:txBody>
      </p:sp>
      <p:sp>
        <p:nvSpPr>
          <p:cNvPr id="32" name="Rectangle 31"/>
          <p:cNvSpPr/>
          <p:nvPr/>
        </p:nvSpPr>
        <p:spPr>
          <a:xfrm>
            <a:off x="2896663" y="3953469"/>
            <a:ext cx="1126800" cy="403310"/>
          </a:xfrm>
          <a:prstGeom prst="rect">
            <a:avLst/>
          </a:prstGeom>
          <a:ln w="19050">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900" dirty="0"/>
              <a:t>Isolated build environment</a:t>
            </a:r>
          </a:p>
        </p:txBody>
      </p:sp>
      <p:sp>
        <p:nvSpPr>
          <p:cNvPr id="34" name="Rectangle 33"/>
          <p:cNvSpPr/>
          <p:nvPr/>
        </p:nvSpPr>
        <p:spPr>
          <a:xfrm>
            <a:off x="2896663" y="2768514"/>
            <a:ext cx="1126649" cy="435088"/>
          </a:xfrm>
          <a:prstGeom prst="rect">
            <a:avLst/>
          </a:prstGeom>
          <a:solidFill>
            <a:schemeClr val="bg1"/>
          </a:solidFill>
          <a:ln w="19050">
            <a:solidFill>
              <a:schemeClr val="accent5"/>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r"/>
            <a:endParaRPr lang="en-GB" sz="1350" dirty="0">
              <a:ln w="0"/>
              <a:solidFill>
                <a:schemeClr val="tx1"/>
              </a:solidFill>
              <a:effectLst>
                <a:outerShdw blurRad="38100" dist="19050" dir="2700000" algn="tl" rotWithShape="0">
                  <a:schemeClr val="dk1">
                    <a:alpha val="40000"/>
                  </a:schemeClr>
                </a:outerShdw>
              </a:effectLst>
            </a:endParaRPr>
          </a:p>
        </p:txBody>
      </p:sp>
      <p:pic>
        <p:nvPicPr>
          <p:cNvPr id="35" name="Picture 34" descr="http://odewahn.github.io/repeatable-workflows-docker-ipython/images/docker-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8659" y="2856405"/>
            <a:ext cx="1007805" cy="240869"/>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2198661" y="4574275"/>
            <a:ext cx="2377951" cy="262341"/>
          </a:xfrm>
          <a:prstGeom prst="rect">
            <a:avLst/>
          </a:prstGeom>
          <a:solidFill>
            <a:schemeClr val="accent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200" dirty="0">
                <a:solidFill>
                  <a:schemeClr val="bg1"/>
                </a:solidFill>
                <a:ea typeface="Segoe UI" panose="020B0502040204020203" pitchFamily="34" charset="0"/>
                <a:cs typeface="Segoe UI" panose="020B0502040204020203" pitchFamily="34" charset="0"/>
              </a:rPr>
              <a:t>Build Server</a:t>
            </a:r>
          </a:p>
        </p:txBody>
      </p:sp>
      <p:sp>
        <p:nvSpPr>
          <p:cNvPr id="43" name="TextBox 42"/>
          <p:cNvSpPr txBox="1"/>
          <p:nvPr/>
        </p:nvSpPr>
        <p:spPr>
          <a:xfrm>
            <a:off x="1193616" y="2603330"/>
            <a:ext cx="742950" cy="184666"/>
          </a:xfrm>
          <a:prstGeom prst="rect">
            <a:avLst/>
          </a:prstGeom>
          <a:noFill/>
        </p:spPr>
        <p:txBody>
          <a:bodyPr wrap="square" rtlCol="0">
            <a:spAutoFit/>
          </a:bodyPr>
          <a:lstStyle/>
          <a:p>
            <a:pPr algn="ctr"/>
            <a:r>
              <a:rPr lang="en-GB" sz="600" dirty="0">
                <a:latin typeface="+mn-lt"/>
                <a:ea typeface="Segoe UI" panose="020B0502040204020203" pitchFamily="34" charset="0"/>
                <a:cs typeface="Segoe UI" panose="020B0502040204020203" pitchFamily="34" charset="0"/>
              </a:rPr>
              <a:t>Docker Plugin</a:t>
            </a:r>
          </a:p>
        </p:txBody>
      </p:sp>
      <p:sp>
        <p:nvSpPr>
          <p:cNvPr id="44" name="Rectangle 43"/>
          <p:cNvSpPr/>
          <p:nvPr/>
        </p:nvSpPr>
        <p:spPr>
          <a:xfrm>
            <a:off x="2524127" y="2956551"/>
            <a:ext cx="278434" cy="142898"/>
          </a:xfrm>
          <a:prstGeom prst="rect">
            <a:avLst/>
          </a:prstGeom>
          <a:solidFill>
            <a:schemeClr val="bg1"/>
          </a:solidFill>
          <a:ln>
            <a:solidFill>
              <a:srgbClr val="4BACC6"/>
            </a:solidFill>
          </a:ln>
          <a:effectLst/>
        </p:spPr>
        <p:style>
          <a:lnRef idx="1">
            <a:schemeClr val="accent5"/>
          </a:lnRef>
          <a:fillRef idx="2">
            <a:schemeClr val="accent5"/>
          </a:fillRef>
          <a:effectRef idx="1">
            <a:schemeClr val="accent5"/>
          </a:effectRef>
          <a:fontRef idx="minor">
            <a:schemeClr val="dk1"/>
          </a:fontRef>
        </p:style>
        <p:txBody>
          <a:bodyPr wrap="none" lIns="36000" rIns="36000" rtlCol="0" anchor="ctr"/>
          <a:lstStyle/>
          <a:p>
            <a:pPr algn="ctr"/>
            <a:r>
              <a:rPr lang="en-GB" sz="800" dirty="0">
                <a:ln w="0"/>
                <a:solidFill>
                  <a:schemeClr val="tx1"/>
                </a:solidFill>
              </a:rPr>
              <a:t>API</a:t>
            </a:r>
          </a:p>
        </p:txBody>
      </p:sp>
      <p:sp>
        <p:nvSpPr>
          <p:cNvPr id="46" name="TextBox 3"/>
          <p:cNvSpPr txBox="1"/>
          <p:nvPr/>
        </p:nvSpPr>
        <p:spPr>
          <a:xfrm>
            <a:off x="4917861" y="2314559"/>
            <a:ext cx="3768939" cy="3277820"/>
          </a:xfrm>
          <a:prstGeom prst="rect">
            <a:avLst/>
          </a:prstGeom>
          <a:noFill/>
        </p:spPr>
        <p:txBody>
          <a:bodyPr wrap="square" rtlCol="0">
            <a:spAutoFit/>
          </a:bodyPr>
          <a:lstStyle/>
          <a:p>
            <a:pPr>
              <a:spcAft>
                <a:spcPts val="450"/>
              </a:spcAft>
            </a:pPr>
            <a:r>
              <a:rPr lang="en-GB" sz="1400" b="1" dirty="0">
                <a:solidFill>
                  <a:schemeClr val="accent2"/>
                </a:solidFill>
                <a:latin typeface="+mj-lt"/>
                <a:ea typeface="Segoe UI" pitchFamily="34" charset="0"/>
                <a:cs typeface="Segoe UI" pitchFamily="34" charset="0"/>
              </a:rPr>
              <a:t>Advantages</a:t>
            </a:r>
          </a:p>
          <a:p>
            <a:pPr marL="214313" indent="-214313">
              <a:spcAft>
                <a:spcPts val="450"/>
              </a:spcAft>
              <a:buFont typeface="Arial" panose="020B0604020202020204" pitchFamily="34" charset="0"/>
              <a:buChar char="•"/>
            </a:pPr>
            <a:r>
              <a:rPr lang="en-GB" sz="1400" dirty="0">
                <a:solidFill>
                  <a:schemeClr val="tx2"/>
                </a:solidFill>
                <a:latin typeface="+mj-lt"/>
                <a:ea typeface="Segoe UI" pitchFamily="34" charset="0"/>
                <a:cs typeface="Segoe UI" pitchFamily="34" charset="0"/>
              </a:rPr>
              <a:t>Jenkins uses containers as normal </a:t>
            </a:r>
            <a:br>
              <a:rPr lang="en-GB" sz="1400" dirty="0">
                <a:solidFill>
                  <a:schemeClr val="tx2"/>
                </a:solidFill>
                <a:latin typeface="+mj-lt"/>
                <a:ea typeface="Segoe UI" pitchFamily="34" charset="0"/>
                <a:cs typeface="Segoe UI" pitchFamily="34" charset="0"/>
              </a:rPr>
            </a:br>
            <a:r>
              <a:rPr lang="en-GB" sz="1400" dirty="0">
                <a:solidFill>
                  <a:schemeClr val="tx2"/>
                </a:solidFill>
                <a:latin typeface="+mj-lt"/>
                <a:ea typeface="Segoe UI" pitchFamily="34" charset="0"/>
                <a:cs typeface="Segoe UI" pitchFamily="34" charset="0"/>
              </a:rPr>
              <a:t>slaves, and manages build tool installations if required</a:t>
            </a:r>
          </a:p>
          <a:p>
            <a:pPr marL="214313" indent="-214313">
              <a:spcAft>
                <a:spcPts val="450"/>
              </a:spcAft>
              <a:buFont typeface="Arial" panose="020B0604020202020204" pitchFamily="34" charset="0"/>
              <a:buChar char="•"/>
            </a:pPr>
            <a:r>
              <a:rPr lang="en-GB" sz="1400" dirty="0">
                <a:solidFill>
                  <a:schemeClr val="tx2"/>
                </a:solidFill>
                <a:latin typeface="+mj-lt"/>
                <a:ea typeface="Segoe UI" pitchFamily="34" charset="0"/>
                <a:cs typeface="Segoe UI" pitchFamily="34" charset="0"/>
              </a:rPr>
              <a:t>Higher throughput of builds resulting into faster feedback to developers</a:t>
            </a:r>
          </a:p>
          <a:p>
            <a:pPr marL="214313" indent="-214313">
              <a:spcAft>
                <a:spcPts val="450"/>
              </a:spcAft>
              <a:buFont typeface="Arial" panose="020B0604020202020204" pitchFamily="34" charset="0"/>
              <a:buChar char="•"/>
            </a:pPr>
            <a:r>
              <a:rPr lang="en-GB" sz="1400" dirty="0">
                <a:solidFill>
                  <a:schemeClr val="tx2"/>
                </a:solidFill>
                <a:latin typeface="+mj-lt"/>
                <a:ea typeface="Segoe UI" pitchFamily="34" charset="0"/>
                <a:cs typeface="Segoe UI" pitchFamily="34" charset="0"/>
              </a:rPr>
              <a:t>Every build environment is clean and consistent as each is created from the same image</a:t>
            </a:r>
          </a:p>
          <a:p>
            <a:pPr marL="214313" indent="-214313">
              <a:spcAft>
                <a:spcPts val="450"/>
              </a:spcAft>
              <a:buFont typeface="Arial" panose="020B0604020202020204" pitchFamily="34" charset="0"/>
              <a:buChar char="•"/>
            </a:pPr>
            <a:r>
              <a:rPr lang="en-GB" sz="1400" dirty="0">
                <a:solidFill>
                  <a:schemeClr val="tx2"/>
                </a:solidFill>
                <a:latin typeface="+mj-lt"/>
                <a:ea typeface="Segoe UI" pitchFamily="34" charset="0"/>
                <a:cs typeface="Segoe UI" pitchFamily="34" charset="0"/>
              </a:rPr>
              <a:t>Slaves become available ‘on-demand’ and are destroyed when no longer needed</a:t>
            </a:r>
          </a:p>
          <a:p>
            <a:pPr marL="214313" indent="-214313">
              <a:spcAft>
                <a:spcPts val="450"/>
              </a:spcAft>
              <a:buFont typeface="Arial" panose="020B0604020202020204" pitchFamily="34" charset="0"/>
              <a:buChar char="•"/>
            </a:pPr>
            <a:r>
              <a:rPr lang="en-GB" sz="1400" dirty="0">
                <a:solidFill>
                  <a:schemeClr val="tx2"/>
                </a:solidFill>
                <a:latin typeface="+mj-lt"/>
                <a:ea typeface="Segoe UI" pitchFamily="34" charset="0"/>
                <a:cs typeface="Segoe UI" pitchFamily="34" charset="0"/>
              </a:rPr>
              <a:t>Scalable, resource and cost efficient</a:t>
            </a:r>
          </a:p>
          <a:p>
            <a:pPr marL="214313" indent="-214313">
              <a:spcAft>
                <a:spcPts val="450"/>
              </a:spcAft>
              <a:buFont typeface="Arial" panose="020B0604020202020204" pitchFamily="34" charset="0"/>
              <a:buChar char="•"/>
            </a:pPr>
            <a:r>
              <a:rPr lang="en-GB" sz="1400" dirty="0">
                <a:solidFill>
                  <a:schemeClr val="tx2"/>
                </a:solidFill>
                <a:latin typeface="+mj-lt"/>
                <a:ea typeface="Segoe UI" pitchFamily="34" charset="0"/>
                <a:cs typeface="Segoe UI" pitchFamily="34" charset="0"/>
              </a:rPr>
              <a:t>Different image versions are supported</a:t>
            </a:r>
          </a:p>
        </p:txBody>
      </p:sp>
      <p:cxnSp>
        <p:nvCxnSpPr>
          <p:cNvPr id="47" name="Straight Arrow Connector 46"/>
          <p:cNvCxnSpPr>
            <a:endCxn id="34" idx="3"/>
          </p:cNvCxnSpPr>
          <p:nvPr/>
        </p:nvCxnSpPr>
        <p:spPr>
          <a:xfrm flipH="1">
            <a:off x="4023312" y="2870808"/>
            <a:ext cx="181992" cy="115250"/>
          </a:xfrm>
          <a:prstGeom prst="straightConnector1">
            <a:avLst/>
          </a:prstGeom>
          <a:ln w="19050">
            <a:solidFill>
              <a:srgbClr val="4BACC6"/>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Flowchart: Magnetic Disk 48"/>
          <p:cNvSpPr/>
          <p:nvPr/>
        </p:nvSpPr>
        <p:spPr>
          <a:xfrm>
            <a:off x="4208170" y="2412543"/>
            <a:ext cx="537586" cy="569777"/>
          </a:xfrm>
          <a:prstGeom prst="flowChartMagneticDisk">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75" dirty="0"/>
          </a:p>
        </p:txBody>
      </p:sp>
      <p:pic>
        <p:nvPicPr>
          <p:cNvPr id="50" name="Picture 49" descr="http://odewahn.github.io/repeatable-workflows-docker-ipython/images/docker-logo.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7719"/>
          <a:stretch/>
        </p:blipFill>
        <p:spPr bwMode="auto">
          <a:xfrm>
            <a:off x="4226991" y="2642649"/>
            <a:ext cx="518765" cy="277508"/>
          </a:xfrm>
          <a:prstGeom prst="rect">
            <a:avLst/>
          </a:prstGeom>
          <a:noFill/>
          <a:extLst>
            <a:ext uri="{909E8E84-426E-40DD-AFC4-6F175D3DCCD1}">
              <a14:hiddenFill xmlns:a14="http://schemas.microsoft.com/office/drawing/2010/main">
                <a:solidFill>
                  <a:srgbClr val="FFFFFF"/>
                </a:solidFill>
              </a14:hiddenFill>
            </a:ext>
          </a:extLst>
        </p:spPr>
      </p:pic>
      <p:sp>
        <p:nvSpPr>
          <p:cNvPr id="54" name="Slide Number Placeholder 8"/>
          <p:cNvSpPr>
            <a:spLocks noGrp="1"/>
          </p:cNvSpPr>
          <p:nvPr>
            <p:ph type="sldNum" sz="quarter" idx="13"/>
          </p:nvPr>
        </p:nvSpPr>
        <p:spPr>
          <a:xfrm>
            <a:off x="4226140" y="6575425"/>
            <a:ext cx="691721" cy="128588"/>
          </a:xfrm>
        </p:spPr>
        <p:txBody>
          <a:bodyPr/>
          <a:lstStyle/>
          <a:p>
            <a:pPr>
              <a:defRPr/>
            </a:pPr>
            <a:r>
              <a:rPr lang="en-US" dirty="0"/>
              <a:t>Page </a:t>
            </a:r>
            <a:fld id="{90CBDC3A-D49F-4631-A8C7-55D59B33E5FA}" type="slidenum">
              <a:rPr lang="en-US" smtClean="0"/>
              <a:pPr>
                <a:defRPr/>
              </a:pPr>
              <a:t>26</a:t>
            </a:fld>
            <a:endParaRPr lang="en-US" dirty="0"/>
          </a:p>
        </p:txBody>
      </p:sp>
      <p:sp>
        <p:nvSpPr>
          <p:cNvPr id="52" name="Rectangle 51"/>
          <p:cNvSpPr/>
          <p:nvPr/>
        </p:nvSpPr>
        <p:spPr>
          <a:xfrm>
            <a:off x="447418" y="3103434"/>
            <a:ext cx="1205865" cy="1124189"/>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53" name="Picture 2" descr="http://ftp-chi.osuosl.org/pub/jenkins/art/jenkins-logo/1024x1024/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654" y="3198923"/>
            <a:ext cx="685800" cy="94773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339395" y="2768514"/>
            <a:ext cx="451394" cy="435088"/>
            <a:chOff x="1339395" y="2768514"/>
            <a:chExt cx="451394" cy="435088"/>
          </a:xfrm>
        </p:grpSpPr>
        <p:sp>
          <p:nvSpPr>
            <p:cNvPr id="41" name="Rectangle 40"/>
            <p:cNvSpPr/>
            <p:nvPr/>
          </p:nvSpPr>
          <p:spPr>
            <a:xfrm>
              <a:off x="1339395" y="2768514"/>
              <a:ext cx="451394" cy="435088"/>
            </a:xfrm>
            <a:prstGeom prst="rect">
              <a:avLst/>
            </a:prstGeom>
            <a:solidFill>
              <a:schemeClr val="bg1"/>
            </a:solidFill>
            <a:ln w="19050"/>
            <a:effectLst/>
          </p:spPr>
          <p:style>
            <a:lnRef idx="1">
              <a:schemeClr val="accent5"/>
            </a:lnRef>
            <a:fillRef idx="2">
              <a:schemeClr val="accent5"/>
            </a:fillRef>
            <a:effectRef idx="1">
              <a:schemeClr val="accent5"/>
            </a:effectRef>
            <a:fontRef idx="minor">
              <a:schemeClr val="dk1"/>
            </a:fontRef>
          </p:style>
          <p:txBody>
            <a:bodyPr rtlCol="0" anchor="ctr"/>
            <a:lstStyle/>
            <a:p>
              <a:pPr algn="r"/>
              <a:endParaRPr lang="en-GB" sz="1350" dirty="0">
                <a:ln w="0"/>
                <a:solidFill>
                  <a:schemeClr val="tx1"/>
                </a:solidFill>
                <a:effectLst>
                  <a:outerShdw blurRad="38100" dist="19050" dir="2700000" algn="tl" rotWithShape="0">
                    <a:schemeClr val="dk1">
                      <a:alpha val="40000"/>
                    </a:schemeClr>
                  </a:outerShdw>
                </a:effectLst>
              </a:endParaRPr>
            </a:p>
          </p:txBody>
        </p:sp>
        <p:pic>
          <p:nvPicPr>
            <p:cNvPr id="42" name="Picture 41" descr="http://odewahn.github.io/repeatable-workflows-docker-ipython/images/docker-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7719"/>
            <a:stretch/>
          </p:blipFill>
          <p:spPr bwMode="auto">
            <a:xfrm>
              <a:off x="1357302" y="2870808"/>
              <a:ext cx="397823" cy="2248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3955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8"/>
          <p:cNvSpPr>
            <a:spLocks noGrp="1"/>
          </p:cNvSpPr>
          <p:nvPr>
            <p:ph type="sldNum" sz="quarter" idx="12"/>
          </p:nvPr>
        </p:nvSpPr>
        <p:spPr/>
        <p:txBody>
          <a:bodyPr/>
          <a:lstStyle/>
          <a:p>
            <a:r>
              <a:rPr lang="en-US"/>
              <a:t>Page </a:t>
            </a:r>
            <a:fld id="{90CBDC3A-D49F-4631-A8C7-55D59B33E5FA}" type="slidenum">
              <a:rPr lang="en-US" smtClean="0"/>
              <a:pPr/>
              <a:t>27</a:t>
            </a:fld>
            <a:endParaRPr lang="en-US" dirty="0"/>
          </a:p>
        </p:txBody>
      </p:sp>
      <p:sp>
        <p:nvSpPr>
          <p:cNvPr id="12" name="Title 11"/>
          <p:cNvSpPr>
            <a:spLocks noGrp="1"/>
          </p:cNvSpPr>
          <p:nvPr>
            <p:ph type="title"/>
          </p:nvPr>
        </p:nvSpPr>
        <p:spPr/>
        <p:txBody>
          <a:bodyPr/>
          <a:lstStyle/>
          <a:p>
            <a:r>
              <a:rPr lang="en-GB"/>
              <a:t>Differences between Chef and Docker</a:t>
            </a:r>
            <a:endParaRPr lang="en-GB" dirty="0"/>
          </a:p>
        </p:txBody>
      </p:sp>
      <p:sp>
        <p:nvSpPr>
          <p:cNvPr id="2" name="Text Placeholder 1"/>
          <p:cNvSpPr>
            <a:spLocks noGrp="1"/>
          </p:cNvSpPr>
          <p:nvPr>
            <p:ph type="body" sz="quarter" idx="10"/>
          </p:nvPr>
        </p:nvSpPr>
        <p:spPr/>
        <p:txBody>
          <a:bodyPr/>
          <a:lstStyle/>
          <a:p>
            <a:r>
              <a:rPr lang="en-GB"/>
              <a:t>The fundamental difference in Chef and Docker</a:t>
            </a:r>
            <a:endParaRPr lang="en-GB" dirty="0"/>
          </a:p>
        </p:txBody>
      </p:sp>
      <p:sp>
        <p:nvSpPr>
          <p:cNvPr id="6" name="Footer Placeholder 5"/>
          <p:cNvSpPr>
            <a:spLocks noGrp="1"/>
          </p:cNvSpPr>
          <p:nvPr>
            <p:ph type="ftr" sz="quarter" idx="13"/>
          </p:nvPr>
        </p:nvSpPr>
        <p:spPr/>
        <p:txBody>
          <a:bodyPr/>
          <a:lstStyle/>
          <a:p>
            <a:r>
              <a:rPr lang="en-AU"/>
              <a:t>Copyright © 2016 Accenture  All rights reserved.</a:t>
            </a:r>
            <a:endParaRPr lang="en-AU" dirty="0"/>
          </a:p>
        </p:txBody>
      </p:sp>
      <p:grpSp>
        <p:nvGrpSpPr>
          <p:cNvPr id="48" name="Group 47"/>
          <p:cNvGrpSpPr/>
          <p:nvPr/>
        </p:nvGrpSpPr>
        <p:grpSpPr>
          <a:xfrm>
            <a:off x="742950" y="2520271"/>
            <a:ext cx="3293269" cy="1687875"/>
            <a:chOff x="742950" y="2615521"/>
            <a:chExt cx="3293269" cy="1687875"/>
          </a:xfrm>
        </p:grpSpPr>
        <p:cxnSp>
          <p:nvCxnSpPr>
            <p:cNvPr id="25" name="Straight Arrow Connector 24"/>
            <p:cNvCxnSpPr/>
            <p:nvPr/>
          </p:nvCxnSpPr>
          <p:spPr>
            <a:xfrm flipV="1">
              <a:off x="1908112" y="3008334"/>
              <a:ext cx="455294" cy="291171"/>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908112" y="3426472"/>
              <a:ext cx="403694" cy="49204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42950" y="2743774"/>
              <a:ext cx="1205865" cy="855536"/>
            </a:xfrm>
            <a:prstGeom prst="rect">
              <a:avLst/>
            </a:prstGeom>
            <a:solidFill>
              <a:schemeClr val="bg1"/>
            </a:solidFill>
            <a:ln w="127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ea typeface="Segoe UI" panose="020B0502040204020203" pitchFamily="34" charset="0"/>
                <a:cs typeface="Segoe UI" panose="020B0502040204020203" pitchFamily="34" charset="0"/>
              </a:endParaRPr>
            </a:p>
          </p:txBody>
        </p:sp>
        <p:sp>
          <p:nvSpPr>
            <p:cNvPr id="11" name="Freeform 6"/>
            <p:cNvSpPr>
              <a:spLocks noEditPoints="1"/>
            </p:cNvSpPr>
            <p:nvPr/>
          </p:nvSpPr>
          <p:spPr bwMode="auto">
            <a:xfrm>
              <a:off x="2434413" y="2615521"/>
              <a:ext cx="381377" cy="683984"/>
            </a:xfrm>
            <a:custGeom>
              <a:avLst/>
              <a:gdLst>
                <a:gd name="T0" fmla="*/ 191 w 207"/>
                <a:gd name="T1" fmla="*/ 0 h 371"/>
                <a:gd name="T2" fmla="*/ 207 w 207"/>
                <a:gd name="T3" fmla="*/ 355 h 371"/>
                <a:gd name="T4" fmla="*/ 16 w 207"/>
                <a:gd name="T5" fmla="*/ 371 h 371"/>
                <a:gd name="T6" fmla="*/ 0 w 207"/>
                <a:gd name="T7" fmla="*/ 17 h 371"/>
                <a:gd name="T8" fmla="*/ 16 w 207"/>
                <a:gd name="T9" fmla="*/ 0 h 371"/>
                <a:gd name="T10" fmla="*/ 183 w 207"/>
                <a:gd name="T11" fmla="*/ 23 h 371"/>
                <a:gd name="T12" fmla="*/ 23 w 207"/>
                <a:gd name="T13" fmla="*/ 57 h 371"/>
                <a:gd name="T14" fmla="*/ 158 w 207"/>
                <a:gd name="T15" fmla="*/ 40 h 371"/>
                <a:gd name="T16" fmla="*/ 177 w 207"/>
                <a:gd name="T17" fmla="*/ 44 h 371"/>
                <a:gd name="T18" fmla="*/ 173 w 207"/>
                <a:gd name="T19" fmla="*/ 50 h 371"/>
                <a:gd name="T20" fmla="*/ 155 w 207"/>
                <a:gd name="T21" fmla="*/ 47 h 371"/>
                <a:gd name="T22" fmla="*/ 158 w 207"/>
                <a:gd name="T23" fmla="*/ 40 h 371"/>
                <a:gd name="T24" fmla="*/ 23 w 207"/>
                <a:gd name="T25" fmla="*/ 74 h 371"/>
                <a:gd name="T26" fmla="*/ 183 w 207"/>
                <a:gd name="T27" fmla="*/ 107 h 371"/>
                <a:gd name="T28" fmla="*/ 23 w 207"/>
                <a:gd name="T29" fmla="*/ 74 h 371"/>
                <a:gd name="T30" fmla="*/ 173 w 207"/>
                <a:gd name="T31" fmla="*/ 91 h 371"/>
                <a:gd name="T32" fmla="*/ 177 w 207"/>
                <a:gd name="T33" fmla="*/ 97 h 371"/>
                <a:gd name="T34" fmla="*/ 158 w 207"/>
                <a:gd name="T35" fmla="*/ 101 h 371"/>
                <a:gd name="T36" fmla="*/ 155 w 207"/>
                <a:gd name="T37" fmla="*/ 94 h 371"/>
                <a:gd name="T38" fmla="*/ 158 w 207"/>
                <a:gd name="T39" fmla="*/ 91 h 371"/>
                <a:gd name="T40" fmla="*/ 183 w 207"/>
                <a:gd name="T41" fmla="*/ 188 h 371"/>
                <a:gd name="T42" fmla="*/ 142 w 207"/>
                <a:gd name="T43" fmla="*/ 188 h 371"/>
                <a:gd name="T44" fmla="*/ 163 w 207"/>
                <a:gd name="T45" fmla="*/ 167 h 371"/>
                <a:gd name="T46" fmla="*/ 171 w 207"/>
                <a:gd name="T47" fmla="*/ 188 h 371"/>
                <a:gd name="T48" fmla="*/ 154 w 207"/>
                <a:gd name="T49" fmla="*/ 188 h 371"/>
                <a:gd name="T50" fmla="*/ 163 w 207"/>
                <a:gd name="T51" fmla="*/ 179 h 371"/>
                <a:gd name="T52" fmla="*/ 27 w 207"/>
                <a:gd name="T53" fmla="*/ 181 h 371"/>
                <a:gd name="T54" fmla="*/ 23 w 207"/>
                <a:gd name="T55" fmla="*/ 159 h 371"/>
                <a:gd name="T56" fmla="*/ 45 w 207"/>
                <a:gd name="T57" fmla="*/ 155 h 371"/>
                <a:gd name="T58" fmla="*/ 50 w 207"/>
                <a:gd name="T59" fmla="*/ 177 h 371"/>
                <a:gd name="T60" fmla="*/ 45 w 207"/>
                <a:gd name="T61" fmla="*/ 181 h 371"/>
                <a:gd name="T62" fmla="*/ 27 w 207"/>
                <a:gd name="T63" fmla="*/ 221 h 371"/>
                <a:gd name="T64" fmla="*/ 23 w 207"/>
                <a:gd name="T65" fmla="*/ 198 h 371"/>
                <a:gd name="T66" fmla="*/ 45 w 207"/>
                <a:gd name="T67" fmla="*/ 194 h 371"/>
                <a:gd name="T68" fmla="*/ 50 w 207"/>
                <a:gd name="T69" fmla="*/ 216 h 371"/>
                <a:gd name="T70" fmla="*/ 45 w 207"/>
                <a:gd name="T71" fmla="*/ 221 h 371"/>
                <a:gd name="T72" fmla="*/ 182 w 207"/>
                <a:gd name="T73" fmla="*/ 324 h 371"/>
                <a:gd name="T74" fmla="*/ 183 w 207"/>
                <a:gd name="T75" fmla="*/ 316 h 371"/>
                <a:gd name="T76" fmla="*/ 24 w 207"/>
                <a:gd name="T77" fmla="*/ 315 h 371"/>
                <a:gd name="T78" fmla="*/ 23 w 207"/>
                <a:gd name="T79" fmla="*/ 323 h 371"/>
                <a:gd name="T80" fmla="*/ 24 w 207"/>
                <a:gd name="T81" fmla="*/ 324 h 371"/>
                <a:gd name="T82" fmla="*/ 182 w 207"/>
                <a:gd name="T83" fmla="*/ 301 h 371"/>
                <a:gd name="T84" fmla="*/ 183 w 207"/>
                <a:gd name="T85" fmla="*/ 293 h 371"/>
                <a:gd name="T86" fmla="*/ 24 w 207"/>
                <a:gd name="T87" fmla="*/ 291 h 371"/>
                <a:gd name="T88" fmla="*/ 23 w 207"/>
                <a:gd name="T89" fmla="*/ 299 h 371"/>
                <a:gd name="T90" fmla="*/ 24 w 207"/>
                <a:gd name="T91" fmla="*/ 301 h 371"/>
                <a:gd name="T92" fmla="*/ 182 w 207"/>
                <a:gd name="T93" fmla="*/ 348 h 371"/>
                <a:gd name="T94" fmla="*/ 183 w 207"/>
                <a:gd name="T95" fmla="*/ 340 h 371"/>
                <a:gd name="T96" fmla="*/ 24 w 207"/>
                <a:gd name="T97" fmla="*/ 338 h 371"/>
                <a:gd name="T98" fmla="*/ 23 w 207"/>
                <a:gd name="T99" fmla="*/ 346 h 371"/>
                <a:gd name="T100" fmla="*/ 24 w 207"/>
                <a:gd name="T101" fmla="*/ 348 h 371"/>
                <a:gd name="T102" fmla="*/ 182 w 207"/>
                <a:gd name="T103" fmla="*/ 277 h 371"/>
                <a:gd name="T104" fmla="*/ 183 w 207"/>
                <a:gd name="T105" fmla="*/ 269 h 371"/>
                <a:gd name="T106" fmla="*/ 24 w 207"/>
                <a:gd name="T107" fmla="*/ 268 h 371"/>
                <a:gd name="T108" fmla="*/ 23 w 207"/>
                <a:gd name="T109" fmla="*/ 276 h 371"/>
                <a:gd name="T110" fmla="*/ 24 w 207"/>
                <a:gd name="T111" fmla="*/ 2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71">
                  <a:moveTo>
                    <a:pt x="16" y="0"/>
                  </a:moveTo>
                  <a:cubicBezTo>
                    <a:pt x="191" y="0"/>
                    <a:pt x="191" y="0"/>
                    <a:pt x="191" y="0"/>
                  </a:cubicBezTo>
                  <a:cubicBezTo>
                    <a:pt x="199" y="0"/>
                    <a:pt x="207" y="8"/>
                    <a:pt x="207" y="17"/>
                  </a:cubicBezTo>
                  <a:cubicBezTo>
                    <a:pt x="207" y="355"/>
                    <a:pt x="207" y="355"/>
                    <a:pt x="207" y="355"/>
                  </a:cubicBezTo>
                  <a:cubicBezTo>
                    <a:pt x="207" y="364"/>
                    <a:pt x="199" y="371"/>
                    <a:pt x="191" y="371"/>
                  </a:cubicBezTo>
                  <a:cubicBezTo>
                    <a:pt x="16" y="371"/>
                    <a:pt x="16" y="371"/>
                    <a:pt x="16" y="371"/>
                  </a:cubicBezTo>
                  <a:cubicBezTo>
                    <a:pt x="7" y="371"/>
                    <a:pt x="0" y="364"/>
                    <a:pt x="0" y="355"/>
                  </a:cubicBezTo>
                  <a:cubicBezTo>
                    <a:pt x="0" y="17"/>
                    <a:pt x="0" y="17"/>
                    <a:pt x="0" y="17"/>
                  </a:cubicBezTo>
                  <a:cubicBezTo>
                    <a:pt x="0" y="8"/>
                    <a:pt x="7" y="0"/>
                    <a:pt x="16" y="0"/>
                  </a:cubicBezTo>
                  <a:cubicBezTo>
                    <a:pt x="16" y="0"/>
                    <a:pt x="16" y="0"/>
                    <a:pt x="16" y="0"/>
                  </a:cubicBezTo>
                  <a:close/>
                  <a:moveTo>
                    <a:pt x="23" y="23"/>
                  </a:moveTo>
                  <a:cubicBezTo>
                    <a:pt x="183" y="23"/>
                    <a:pt x="183" y="23"/>
                    <a:pt x="183" y="23"/>
                  </a:cubicBezTo>
                  <a:cubicBezTo>
                    <a:pt x="183" y="57"/>
                    <a:pt x="183" y="57"/>
                    <a:pt x="183" y="57"/>
                  </a:cubicBezTo>
                  <a:cubicBezTo>
                    <a:pt x="23" y="57"/>
                    <a:pt x="23" y="57"/>
                    <a:pt x="23" y="57"/>
                  </a:cubicBezTo>
                  <a:cubicBezTo>
                    <a:pt x="23" y="23"/>
                    <a:pt x="23" y="23"/>
                    <a:pt x="23" y="23"/>
                  </a:cubicBezTo>
                  <a:close/>
                  <a:moveTo>
                    <a:pt x="158" y="40"/>
                  </a:moveTo>
                  <a:cubicBezTo>
                    <a:pt x="162" y="40"/>
                    <a:pt x="169" y="40"/>
                    <a:pt x="173" y="40"/>
                  </a:cubicBezTo>
                  <a:cubicBezTo>
                    <a:pt x="175" y="40"/>
                    <a:pt x="177" y="42"/>
                    <a:pt x="177" y="44"/>
                  </a:cubicBezTo>
                  <a:cubicBezTo>
                    <a:pt x="177" y="46"/>
                    <a:pt x="177" y="45"/>
                    <a:pt x="177" y="47"/>
                  </a:cubicBezTo>
                  <a:cubicBezTo>
                    <a:pt x="177" y="49"/>
                    <a:pt x="175" y="50"/>
                    <a:pt x="173" y="50"/>
                  </a:cubicBezTo>
                  <a:cubicBezTo>
                    <a:pt x="169" y="50"/>
                    <a:pt x="162" y="50"/>
                    <a:pt x="158" y="50"/>
                  </a:cubicBezTo>
                  <a:cubicBezTo>
                    <a:pt x="156" y="50"/>
                    <a:pt x="155" y="49"/>
                    <a:pt x="155" y="47"/>
                  </a:cubicBezTo>
                  <a:cubicBezTo>
                    <a:pt x="155" y="45"/>
                    <a:pt x="155" y="46"/>
                    <a:pt x="155" y="44"/>
                  </a:cubicBezTo>
                  <a:cubicBezTo>
                    <a:pt x="155" y="42"/>
                    <a:pt x="156" y="40"/>
                    <a:pt x="158" y="40"/>
                  </a:cubicBezTo>
                  <a:cubicBezTo>
                    <a:pt x="158" y="40"/>
                    <a:pt x="158" y="40"/>
                    <a:pt x="158" y="40"/>
                  </a:cubicBezTo>
                  <a:close/>
                  <a:moveTo>
                    <a:pt x="23" y="74"/>
                  </a:moveTo>
                  <a:cubicBezTo>
                    <a:pt x="183" y="74"/>
                    <a:pt x="183" y="74"/>
                    <a:pt x="183" y="74"/>
                  </a:cubicBezTo>
                  <a:cubicBezTo>
                    <a:pt x="183" y="107"/>
                    <a:pt x="183" y="107"/>
                    <a:pt x="183" y="107"/>
                  </a:cubicBezTo>
                  <a:cubicBezTo>
                    <a:pt x="23" y="107"/>
                    <a:pt x="23" y="107"/>
                    <a:pt x="23" y="107"/>
                  </a:cubicBezTo>
                  <a:cubicBezTo>
                    <a:pt x="23" y="74"/>
                    <a:pt x="23" y="74"/>
                    <a:pt x="23" y="74"/>
                  </a:cubicBezTo>
                  <a:close/>
                  <a:moveTo>
                    <a:pt x="158" y="91"/>
                  </a:moveTo>
                  <a:cubicBezTo>
                    <a:pt x="162" y="91"/>
                    <a:pt x="169" y="91"/>
                    <a:pt x="173" y="91"/>
                  </a:cubicBezTo>
                  <a:cubicBezTo>
                    <a:pt x="175" y="91"/>
                    <a:pt x="177" y="92"/>
                    <a:pt x="177" y="94"/>
                  </a:cubicBezTo>
                  <a:cubicBezTo>
                    <a:pt x="177" y="96"/>
                    <a:pt x="177" y="95"/>
                    <a:pt x="177" y="97"/>
                  </a:cubicBezTo>
                  <a:cubicBezTo>
                    <a:pt x="177" y="99"/>
                    <a:pt x="175" y="101"/>
                    <a:pt x="173" y="101"/>
                  </a:cubicBezTo>
                  <a:cubicBezTo>
                    <a:pt x="169" y="101"/>
                    <a:pt x="162" y="101"/>
                    <a:pt x="158" y="101"/>
                  </a:cubicBezTo>
                  <a:cubicBezTo>
                    <a:pt x="156" y="101"/>
                    <a:pt x="155" y="99"/>
                    <a:pt x="155" y="97"/>
                  </a:cubicBezTo>
                  <a:cubicBezTo>
                    <a:pt x="155" y="95"/>
                    <a:pt x="155" y="96"/>
                    <a:pt x="155" y="94"/>
                  </a:cubicBezTo>
                  <a:cubicBezTo>
                    <a:pt x="155" y="92"/>
                    <a:pt x="156" y="91"/>
                    <a:pt x="158" y="91"/>
                  </a:cubicBezTo>
                  <a:cubicBezTo>
                    <a:pt x="158" y="91"/>
                    <a:pt x="158" y="91"/>
                    <a:pt x="158" y="91"/>
                  </a:cubicBezTo>
                  <a:close/>
                  <a:moveTo>
                    <a:pt x="163" y="167"/>
                  </a:moveTo>
                  <a:cubicBezTo>
                    <a:pt x="174" y="167"/>
                    <a:pt x="183" y="176"/>
                    <a:pt x="183" y="188"/>
                  </a:cubicBezTo>
                  <a:cubicBezTo>
                    <a:pt x="183" y="199"/>
                    <a:pt x="174" y="208"/>
                    <a:pt x="163" y="208"/>
                  </a:cubicBezTo>
                  <a:cubicBezTo>
                    <a:pt x="151" y="208"/>
                    <a:pt x="142" y="199"/>
                    <a:pt x="142" y="188"/>
                  </a:cubicBezTo>
                  <a:cubicBezTo>
                    <a:pt x="142" y="176"/>
                    <a:pt x="151" y="167"/>
                    <a:pt x="163" y="167"/>
                  </a:cubicBezTo>
                  <a:cubicBezTo>
                    <a:pt x="163" y="167"/>
                    <a:pt x="163" y="167"/>
                    <a:pt x="163" y="167"/>
                  </a:cubicBezTo>
                  <a:close/>
                  <a:moveTo>
                    <a:pt x="163" y="179"/>
                  </a:moveTo>
                  <a:cubicBezTo>
                    <a:pt x="167" y="179"/>
                    <a:pt x="171" y="183"/>
                    <a:pt x="171" y="188"/>
                  </a:cubicBezTo>
                  <a:cubicBezTo>
                    <a:pt x="171" y="192"/>
                    <a:pt x="167" y="196"/>
                    <a:pt x="163" y="196"/>
                  </a:cubicBezTo>
                  <a:cubicBezTo>
                    <a:pt x="158" y="196"/>
                    <a:pt x="154" y="192"/>
                    <a:pt x="154" y="188"/>
                  </a:cubicBezTo>
                  <a:cubicBezTo>
                    <a:pt x="154" y="183"/>
                    <a:pt x="158" y="179"/>
                    <a:pt x="163" y="179"/>
                  </a:cubicBezTo>
                  <a:cubicBezTo>
                    <a:pt x="163" y="179"/>
                    <a:pt x="163" y="179"/>
                    <a:pt x="163" y="179"/>
                  </a:cubicBezTo>
                  <a:close/>
                  <a:moveTo>
                    <a:pt x="45" y="181"/>
                  </a:moveTo>
                  <a:cubicBezTo>
                    <a:pt x="39" y="181"/>
                    <a:pt x="33" y="181"/>
                    <a:pt x="27" y="181"/>
                  </a:cubicBezTo>
                  <a:cubicBezTo>
                    <a:pt x="25" y="181"/>
                    <a:pt x="23" y="179"/>
                    <a:pt x="23" y="177"/>
                  </a:cubicBezTo>
                  <a:cubicBezTo>
                    <a:pt x="23" y="171"/>
                    <a:pt x="23" y="165"/>
                    <a:pt x="23" y="159"/>
                  </a:cubicBezTo>
                  <a:cubicBezTo>
                    <a:pt x="23" y="156"/>
                    <a:pt x="25" y="155"/>
                    <a:pt x="27" y="155"/>
                  </a:cubicBezTo>
                  <a:cubicBezTo>
                    <a:pt x="33" y="155"/>
                    <a:pt x="39" y="155"/>
                    <a:pt x="45" y="155"/>
                  </a:cubicBezTo>
                  <a:cubicBezTo>
                    <a:pt x="48" y="155"/>
                    <a:pt x="50" y="156"/>
                    <a:pt x="50" y="159"/>
                  </a:cubicBezTo>
                  <a:cubicBezTo>
                    <a:pt x="50" y="165"/>
                    <a:pt x="50" y="171"/>
                    <a:pt x="50" y="177"/>
                  </a:cubicBezTo>
                  <a:cubicBezTo>
                    <a:pt x="50" y="179"/>
                    <a:pt x="48" y="181"/>
                    <a:pt x="45" y="181"/>
                  </a:cubicBezTo>
                  <a:cubicBezTo>
                    <a:pt x="45" y="181"/>
                    <a:pt x="45" y="181"/>
                    <a:pt x="45" y="181"/>
                  </a:cubicBezTo>
                  <a:close/>
                  <a:moveTo>
                    <a:pt x="45" y="221"/>
                  </a:moveTo>
                  <a:cubicBezTo>
                    <a:pt x="39" y="221"/>
                    <a:pt x="33" y="221"/>
                    <a:pt x="27" y="221"/>
                  </a:cubicBezTo>
                  <a:cubicBezTo>
                    <a:pt x="25" y="221"/>
                    <a:pt x="23" y="219"/>
                    <a:pt x="23" y="216"/>
                  </a:cubicBezTo>
                  <a:cubicBezTo>
                    <a:pt x="23" y="210"/>
                    <a:pt x="23" y="204"/>
                    <a:pt x="23" y="198"/>
                  </a:cubicBezTo>
                  <a:cubicBezTo>
                    <a:pt x="23" y="196"/>
                    <a:pt x="25" y="194"/>
                    <a:pt x="27" y="194"/>
                  </a:cubicBezTo>
                  <a:cubicBezTo>
                    <a:pt x="33" y="194"/>
                    <a:pt x="39" y="194"/>
                    <a:pt x="45" y="194"/>
                  </a:cubicBezTo>
                  <a:cubicBezTo>
                    <a:pt x="48" y="194"/>
                    <a:pt x="50" y="196"/>
                    <a:pt x="50" y="198"/>
                  </a:cubicBezTo>
                  <a:cubicBezTo>
                    <a:pt x="50" y="204"/>
                    <a:pt x="50" y="210"/>
                    <a:pt x="50" y="216"/>
                  </a:cubicBezTo>
                  <a:cubicBezTo>
                    <a:pt x="50" y="219"/>
                    <a:pt x="48" y="221"/>
                    <a:pt x="45" y="221"/>
                  </a:cubicBezTo>
                  <a:cubicBezTo>
                    <a:pt x="45" y="221"/>
                    <a:pt x="45" y="221"/>
                    <a:pt x="45" y="221"/>
                  </a:cubicBezTo>
                  <a:close/>
                  <a:moveTo>
                    <a:pt x="24" y="324"/>
                  </a:moveTo>
                  <a:cubicBezTo>
                    <a:pt x="77" y="324"/>
                    <a:pt x="129" y="324"/>
                    <a:pt x="182" y="324"/>
                  </a:cubicBezTo>
                  <a:cubicBezTo>
                    <a:pt x="183" y="324"/>
                    <a:pt x="183" y="324"/>
                    <a:pt x="183" y="323"/>
                  </a:cubicBezTo>
                  <a:cubicBezTo>
                    <a:pt x="183" y="321"/>
                    <a:pt x="183" y="318"/>
                    <a:pt x="183" y="316"/>
                  </a:cubicBezTo>
                  <a:cubicBezTo>
                    <a:pt x="183" y="315"/>
                    <a:pt x="183" y="315"/>
                    <a:pt x="182" y="315"/>
                  </a:cubicBezTo>
                  <a:cubicBezTo>
                    <a:pt x="129" y="315"/>
                    <a:pt x="77" y="315"/>
                    <a:pt x="24" y="315"/>
                  </a:cubicBezTo>
                  <a:cubicBezTo>
                    <a:pt x="24" y="315"/>
                    <a:pt x="23" y="315"/>
                    <a:pt x="23" y="316"/>
                  </a:cubicBezTo>
                  <a:cubicBezTo>
                    <a:pt x="23" y="318"/>
                    <a:pt x="23" y="321"/>
                    <a:pt x="23" y="323"/>
                  </a:cubicBezTo>
                  <a:cubicBezTo>
                    <a:pt x="23" y="324"/>
                    <a:pt x="24" y="324"/>
                    <a:pt x="24" y="324"/>
                  </a:cubicBezTo>
                  <a:cubicBezTo>
                    <a:pt x="24" y="324"/>
                    <a:pt x="24" y="324"/>
                    <a:pt x="24" y="324"/>
                  </a:cubicBezTo>
                  <a:close/>
                  <a:moveTo>
                    <a:pt x="24" y="301"/>
                  </a:moveTo>
                  <a:cubicBezTo>
                    <a:pt x="77" y="301"/>
                    <a:pt x="129" y="301"/>
                    <a:pt x="182" y="301"/>
                  </a:cubicBezTo>
                  <a:cubicBezTo>
                    <a:pt x="183" y="301"/>
                    <a:pt x="183" y="300"/>
                    <a:pt x="183" y="299"/>
                  </a:cubicBezTo>
                  <a:cubicBezTo>
                    <a:pt x="183" y="297"/>
                    <a:pt x="183" y="295"/>
                    <a:pt x="183" y="293"/>
                  </a:cubicBezTo>
                  <a:cubicBezTo>
                    <a:pt x="183" y="292"/>
                    <a:pt x="183" y="291"/>
                    <a:pt x="182" y="291"/>
                  </a:cubicBezTo>
                  <a:cubicBezTo>
                    <a:pt x="129" y="291"/>
                    <a:pt x="77" y="291"/>
                    <a:pt x="24" y="291"/>
                  </a:cubicBezTo>
                  <a:cubicBezTo>
                    <a:pt x="24" y="291"/>
                    <a:pt x="23" y="292"/>
                    <a:pt x="23" y="293"/>
                  </a:cubicBezTo>
                  <a:cubicBezTo>
                    <a:pt x="23" y="295"/>
                    <a:pt x="23" y="297"/>
                    <a:pt x="23" y="299"/>
                  </a:cubicBezTo>
                  <a:cubicBezTo>
                    <a:pt x="23" y="300"/>
                    <a:pt x="24" y="301"/>
                    <a:pt x="24" y="301"/>
                  </a:cubicBezTo>
                  <a:cubicBezTo>
                    <a:pt x="24" y="301"/>
                    <a:pt x="24" y="301"/>
                    <a:pt x="24" y="301"/>
                  </a:cubicBezTo>
                  <a:close/>
                  <a:moveTo>
                    <a:pt x="24" y="348"/>
                  </a:moveTo>
                  <a:cubicBezTo>
                    <a:pt x="182" y="348"/>
                    <a:pt x="182" y="348"/>
                    <a:pt x="182" y="348"/>
                  </a:cubicBezTo>
                  <a:cubicBezTo>
                    <a:pt x="183" y="348"/>
                    <a:pt x="183" y="347"/>
                    <a:pt x="183" y="346"/>
                  </a:cubicBezTo>
                  <a:cubicBezTo>
                    <a:pt x="183" y="340"/>
                    <a:pt x="183" y="340"/>
                    <a:pt x="183" y="340"/>
                  </a:cubicBezTo>
                  <a:cubicBezTo>
                    <a:pt x="183" y="339"/>
                    <a:pt x="183" y="338"/>
                    <a:pt x="182" y="338"/>
                  </a:cubicBezTo>
                  <a:cubicBezTo>
                    <a:pt x="24" y="338"/>
                    <a:pt x="24" y="338"/>
                    <a:pt x="24" y="338"/>
                  </a:cubicBezTo>
                  <a:cubicBezTo>
                    <a:pt x="24" y="338"/>
                    <a:pt x="23" y="339"/>
                    <a:pt x="23" y="340"/>
                  </a:cubicBezTo>
                  <a:cubicBezTo>
                    <a:pt x="23" y="346"/>
                    <a:pt x="23" y="346"/>
                    <a:pt x="23" y="346"/>
                  </a:cubicBezTo>
                  <a:cubicBezTo>
                    <a:pt x="23" y="347"/>
                    <a:pt x="24" y="348"/>
                    <a:pt x="24" y="348"/>
                  </a:cubicBezTo>
                  <a:cubicBezTo>
                    <a:pt x="24" y="348"/>
                    <a:pt x="24" y="348"/>
                    <a:pt x="24" y="348"/>
                  </a:cubicBezTo>
                  <a:close/>
                  <a:moveTo>
                    <a:pt x="24" y="277"/>
                  </a:moveTo>
                  <a:cubicBezTo>
                    <a:pt x="182" y="277"/>
                    <a:pt x="182" y="277"/>
                    <a:pt x="182" y="277"/>
                  </a:cubicBezTo>
                  <a:cubicBezTo>
                    <a:pt x="183" y="277"/>
                    <a:pt x="183" y="277"/>
                    <a:pt x="183" y="276"/>
                  </a:cubicBezTo>
                  <a:cubicBezTo>
                    <a:pt x="183" y="269"/>
                    <a:pt x="183" y="269"/>
                    <a:pt x="183" y="269"/>
                  </a:cubicBezTo>
                  <a:cubicBezTo>
                    <a:pt x="183" y="269"/>
                    <a:pt x="183" y="268"/>
                    <a:pt x="182" y="268"/>
                  </a:cubicBezTo>
                  <a:cubicBezTo>
                    <a:pt x="24" y="268"/>
                    <a:pt x="24" y="268"/>
                    <a:pt x="24" y="268"/>
                  </a:cubicBezTo>
                  <a:cubicBezTo>
                    <a:pt x="24" y="268"/>
                    <a:pt x="23" y="269"/>
                    <a:pt x="23" y="269"/>
                  </a:cubicBezTo>
                  <a:cubicBezTo>
                    <a:pt x="23" y="276"/>
                    <a:pt x="23" y="276"/>
                    <a:pt x="23" y="276"/>
                  </a:cubicBezTo>
                  <a:cubicBezTo>
                    <a:pt x="23" y="277"/>
                    <a:pt x="24" y="277"/>
                    <a:pt x="24" y="277"/>
                  </a:cubicBezTo>
                  <a:cubicBezTo>
                    <a:pt x="24" y="277"/>
                    <a:pt x="24" y="277"/>
                    <a:pt x="24" y="27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9" name="Freeform 6"/>
            <p:cNvSpPr>
              <a:spLocks noEditPoints="1"/>
            </p:cNvSpPr>
            <p:nvPr/>
          </p:nvSpPr>
          <p:spPr bwMode="auto">
            <a:xfrm>
              <a:off x="2434413" y="3619412"/>
              <a:ext cx="381377" cy="683984"/>
            </a:xfrm>
            <a:custGeom>
              <a:avLst/>
              <a:gdLst>
                <a:gd name="T0" fmla="*/ 191 w 207"/>
                <a:gd name="T1" fmla="*/ 0 h 371"/>
                <a:gd name="T2" fmla="*/ 207 w 207"/>
                <a:gd name="T3" fmla="*/ 355 h 371"/>
                <a:gd name="T4" fmla="*/ 16 w 207"/>
                <a:gd name="T5" fmla="*/ 371 h 371"/>
                <a:gd name="T6" fmla="*/ 0 w 207"/>
                <a:gd name="T7" fmla="*/ 17 h 371"/>
                <a:gd name="T8" fmla="*/ 16 w 207"/>
                <a:gd name="T9" fmla="*/ 0 h 371"/>
                <a:gd name="T10" fmla="*/ 183 w 207"/>
                <a:gd name="T11" fmla="*/ 23 h 371"/>
                <a:gd name="T12" fmla="*/ 23 w 207"/>
                <a:gd name="T13" fmla="*/ 57 h 371"/>
                <a:gd name="T14" fmla="*/ 158 w 207"/>
                <a:gd name="T15" fmla="*/ 40 h 371"/>
                <a:gd name="T16" fmla="*/ 177 w 207"/>
                <a:gd name="T17" fmla="*/ 44 h 371"/>
                <a:gd name="T18" fmla="*/ 173 w 207"/>
                <a:gd name="T19" fmla="*/ 50 h 371"/>
                <a:gd name="T20" fmla="*/ 155 w 207"/>
                <a:gd name="T21" fmla="*/ 47 h 371"/>
                <a:gd name="T22" fmla="*/ 158 w 207"/>
                <a:gd name="T23" fmla="*/ 40 h 371"/>
                <a:gd name="T24" fmla="*/ 23 w 207"/>
                <a:gd name="T25" fmla="*/ 74 h 371"/>
                <a:gd name="T26" fmla="*/ 183 w 207"/>
                <a:gd name="T27" fmla="*/ 107 h 371"/>
                <a:gd name="T28" fmla="*/ 23 w 207"/>
                <a:gd name="T29" fmla="*/ 74 h 371"/>
                <a:gd name="T30" fmla="*/ 173 w 207"/>
                <a:gd name="T31" fmla="*/ 91 h 371"/>
                <a:gd name="T32" fmla="*/ 177 w 207"/>
                <a:gd name="T33" fmla="*/ 97 h 371"/>
                <a:gd name="T34" fmla="*/ 158 w 207"/>
                <a:gd name="T35" fmla="*/ 101 h 371"/>
                <a:gd name="T36" fmla="*/ 155 w 207"/>
                <a:gd name="T37" fmla="*/ 94 h 371"/>
                <a:gd name="T38" fmla="*/ 158 w 207"/>
                <a:gd name="T39" fmla="*/ 91 h 371"/>
                <a:gd name="T40" fmla="*/ 183 w 207"/>
                <a:gd name="T41" fmla="*/ 188 h 371"/>
                <a:gd name="T42" fmla="*/ 142 w 207"/>
                <a:gd name="T43" fmla="*/ 188 h 371"/>
                <a:gd name="T44" fmla="*/ 163 w 207"/>
                <a:gd name="T45" fmla="*/ 167 h 371"/>
                <a:gd name="T46" fmla="*/ 171 w 207"/>
                <a:gd name="T47" fmla="*/ 188 h 371"/>
                <a:gd name="T48" fmla="*/ 154 w 207"/>
                <a:gd name="T49" fmla="*/ 188 h 371"/>
                <a:gd name="T50" fmla="*/ 163 w 207"/>
                <a:gd name="T51" fmla="*/ 179 h 371"/>
                <a:gd name="T52" fmla="*/ 27 w 207"/>
                <a:gd name="T53" fmla="*/ 181 h 371"/>
                <a:gd name="T54" fmla="*/ 23 w 207"/>
                <a:gd name="T55" fmla="*/ 159 h 371"/>
                <a:gd name="T56" fmla="*/ 45 w 207"/>
                <a:gd name="T57" fmla="*/ 155 h 371"/>
                <a:gd name="T58" fmla="*/ 50 w 207"/>
                <a:gd name="T59" fmla="*/ 177 h 371"/>
                <a:gd name="T60" fmla="*/ 45 w 207"/>
                <a:gd name="T61" fmla="*/ 181 h 371"/>
                <a:gd name="T62" fmla="*/ 27 w 207"/>
                <a:gd name="T63" fmla="*/ 221 h 371"/>
                <a:gd name="T64" fmla="*/ 23 w 207"/>
                <a:gd name="T65" fmla="*/ 198 h 371"/>
                <a:gd name="T66" fmla="*/ 45 w 207"/>
                <a:gd name="T67" fmla="*/ 194 h 371"/>
                <a:gd name="T68" fmla="*/ 50 w 207"/>
                <a:gd name="T69" fmla="*/ 216 h 371"/>
                <a:gd name="T70" fmla="*/ 45 w 207"/>
                <a:gd name="T71" fmla="*/ 221 h 371"/>
                <a:gd name="T72" fmla="*/ 182 w 207"/>
                <a:gd name="T73" fmla="*/ 324 h 371"/>
                <a:gd name="T74" fmla="*/ 183 w 207"/>
                <a:gd name="T75" fmla="*/ 316 h 371"/>
                <a:gd name="T76" fmla="*/ 24 w 207"/>
                <a:gd name="T77" fmla="*/ 315 h 371"/>
                <a:gd name="T78" fmla="*/ 23 w 207"/>
                <a:gd name="T79" fmla="*/ 323 h 371"/>
                <a:gd name="T80" fmla="*/ 24 w 207"/>
                <a:gd name="T81" fmla="*/ 324 h 371"/>
                <a:gd name="T82" fmla="*/ 182 w 207"/>
                <a:gd name="T83" fmla="*/ 301 h 371"/>
                <a:gd name="T84" fmla="*/ 183 w 207"/>
                <a:gd name="T85" fmla="*/ 293 h 371"/>
                <a:gd name="T86" fmla="*/ 24 w 207"/>
                <a:gd name="T87" fmla="*/ 291 h 371"/>
                <a:gd name="T88" fmla="*/ 23 w 207"/>
                <a:gd name="T89" fmla="*/ 299 h 371"/>
                <a:gd name="T90" fmla="*/ 24 w 207"/>
                <a:gd name="T91" fmla="*/ 301 h 371"/>
                <a:gd name="T92" fmla="*/ 182 w 207"/>
                <a:gd name="T93" fmla="*/ 348 h 371"/>
                <a:gd name="T94" fmla="*/ 183 w 207"/>
                <a:gd name="T95" fmla="*/ 340 h 371"/>
                <a:gd name="T96" fmla="*/ 24 w 207"/>
                <a:gd name="T97" fmla="*/ 338 h 371"/>
                <a:gd name="T98" fmla="*/ 23 w 207"/>
                <a:gd name="T99" fmla="*/ 346 h 371"/>
                <a:gd name="T100" fmla="*/ 24 w 207"/>
                <a:gd name="T101" fmla="*/ 348 h 371"/>
                <a:gd name="T102" fmla="*/ 182 w 207"/>
                <a:gd name="T103" fmla="*/ 277 h 371"/>
                <a:gd name="T104" fmla="*/ 183 w 207"/>
                <a:gd name="T105" fmla="*/ 269 h 371"/>
                <a:gd name="T106" fmla="*/ 24 w 207"/>
                <a:gd name="T107" fmla="*/ 268 h 371"/>
                <a:gd name="T108" fmla="*/ 23 w 207"/>
                <a:gd name="T109" fmla="*/ 276 h 371"/>
                <a:gd name="T110" fmla="*/ 24 w 207"/>
                <a:gd name="T111" fmla="*/ 2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71">
                  <a:moveTo>
                    <a:pt x="16" y="0"/>
                  </a:moveTo>
                  <a:cubicBezTo>
                    <a:pt x="191" y="0"/>
                    <a:pt x="191" y="0"/>
                    <a:pt x="191" y="0"/>
                  </a:cubicBezTo>
                  <a:cubicBezTo>
                    <a:pt x="199" y="0"/>
                    <a:pt x="207" y="8"/>
                    <a:pt x="207" y="17"/>
                  </a:cubicBezTo>
                  <a:cubicBezTo>
                    <a:pt x="207" y="355"/>
                    <a:pt x="207" y="355"/>
                    <a:pt x="207" y="355"/>
                  </a:cubicBezTo>
                  <a:cubicBezTo>
                    <a:pt x="207" y="364"/>
                    <a:pt x="199" y="371"/>
                    <a:pt x="191" y="371"/>
                  </a:cubicBezTo>
                  <a:cubicBezTo>
                    <a:pt x="16" y="371"/>
                    <a:pt x="16" y="371"/>
                    <a:pt x="16" y="371"/>
                  </a:cubicBezTo>
                  <a:cubicBezTo>
                    <a:pt x="7" y="371"/>
                    <a:pt x="0" y="364"/>
                    <a:pt x="0" y="355"/>
                  </a:cubicBezTo>
                  <a:cubicBezTo>
                    <a:pt x="0" y="17"/>
                    <a:pt x="0" y="17"/>
                    <a:pt x="0" y="17"/>
                  </a:cubicBezTo>
                  <a:cubicBezTo>
                    <a:pt x="0" y="8"/>
                    <a:pt x="7" y="0"/>
                    <a:pt x="16" y="0"/>
                  </a:cubicBezTo>
                  <a:cubicBezTo>
                    <a:pt x="16" y="0"/>
                    <a:pt x="16" y="0"/>
                    <a:pt x="16" y="0"/>
                  </a:cubicBezTo>
                  <a:close/>
                  <a:moveTo>
                    <a:pt x="23" y="23"/>
                  </a:moveTo>
                  <a:cubicBezTo>
                    <a:pt x="183" y="23"/>
                    <a:pt x="183" y="23"/>
                    <a:pt x="183" y="23"/>
                  </a:cubicBezTo>
                  <a:cubicBezTo>
                    <a:pt x="183" y="57"/>
                    <a:pt x="183" y="57"/>
                    <a:pt x="183" y="57"/>
                  </a:cubicBezTo>
                  <a:cubicBezTo>
                    <a:pt x="23" y="57"/>
                    <a:pt x="23" y="57"/>
                    <a:pt x="23" y="57"/>
                  </a:cubicBezTo>
                  <a:cubicBezTo>
                    <a:pt x="23" y="23"/>
                    <a:pt x="23" y="23"/>
                    <a:pt x="23" y="23"/>
                  </a:cubicBezTo>
                  <a:close/>
                  <a:moveTo>
                    <a:pt x="158" y="40"/>
                  </a:moveTo>
                  <a:cubicBezTo>
                    <a:pt x="162" y="40"/>
                    <a:pt x="169" y="40"/>
                    <a:pt x="173" y="40"/>
                  </a:cubicBezTo>
                  <a:cubicBezTo>
                    <a:pt x="175" y="40"/>
                    <a:pt x="177" y="42"/>
                    <a:pt x="177" y="44"/>
                  </a:cubicBezTo>
                  <a:cubicBezTo>
                    <a:pt x="177" y="46"/>
                    <a:pt x="177" y="45"/>
                    <a:pt x="177" y="47"/>
                  </a:cubicBezTo>
                  <a:cubicBezTo>
                    <a:pt x="177" y="49"/>
                    <a:pt x="175" y="50"/>
                    <a:pt x="173" y="50"/>
                  </a:cubicBezTo>
                  <a:cubicBezTo>
                    <a:pt x="169" y="50"/>
                    <a:pt x="162" y="50"/>
                    <a:pt x="158" y="50"/>
                  </a:cubicBezTo>
                  <a:cubicBezTo>
                    <a:pt x="156" y="50"/>
                    <a:pt x="155" y="49"/>
                    <a:pt x="155" y="47"/>
                  </a:cubicBezTo>
                  <a:cubicBezTo>
                    <a:pt x="155" y="45"/>
                    <a:pt x="155" y="46"/>
                    <a:pt x="155" y="44"/>
                  </a:cubicBezTo>
                  <a:cubicBezTo>
                    <a:pt x="155" y="42"/>
                    <a:pt x="156" y="40"/>
                    <a:pt x="158" y="40"/>
                  </a:cubicBezTo>
                  <a:cubicBezTo>
                    <a:pt x="158" y="40"/>
                    <a:pt x="158" y="40"/>
                    <a:pt x="158" y="40"/>
                  </a:cubicBezTo>
                  <a:close/>
                  <a:moveTo>
                    <a:pt x="23" y="74"/>
                  </a:moveTo>
                  <a:cubicBezTo>
                    <a:pt x="183" y="74"/>
                    <a:pt x="183" y="74"/>
                    <a:pt x="183" y="74"/>
                  </a:cubicBezTo>
                  <a:cubicBezTo>
                    <a:pt x="183" y="107"/>
                    <a:pt x="183" y="107"/>
                    <a:pt x="183" y="107"/>
                  </a:cubicBezTo>
                  <a:cubicBezTo>
                    <a:pt x="23" y="107"/>
                    <a:pt x="23" y="107"/>
                    <a:pt x="23" y="107"/>
                  </a:cubicBezTo>
                  <a:cubicBezTo>
                    <a:pt x="23" y="74"/>
                    <a:pt x="23" y="74"/>
                    <a:pt x="23" y="74"/>
                  </a:cubicBezTo>
                  <a:close/>
                  <a:moveTo>
                    <a:pt x="158" y="91"/>
                  </a:moveTo>
                  <a:cubicBezTo>
                    <a:pt x="162" y="91"/>
                    <a:pt x="169" y="91"/>
                    <a:pt x="173" y="91"/>
                  </a:cubicBezTo>
                  <a:cubicBezTo>
                    <a:pt x="175" y="91"/>
                    <a:pt x="177" y="92"/>
                    <a:pt x="177" y="94"/>
                  </a:cubicBezTo>
                  <a:cubicBezTo>
                    <a:pt x="177" y="96"/>
                    <a:pt x="177" y="95"/>
                    <a:pt x="177" y="97"/>
                  </a:cubicBezTo>
                  <a:cubicBezTo>
                    <a:pt x="177" y="99"/>
                    <a:pt x="175" y="101"/>
                    <a:pt x="173" y="101"/>
                  </a:cubicBezTo>
                  <a:cubicBezTo>
                    <a:pt x="169" y="101"/>
                    <a:pt x="162" y="101"/>
                    <a:pt x="158" y="101"/>
                  </a:cubicBezTo>
                  <a:cubicBezTo>
                    <a:pt x="156" y="101"/>
                    <a:pt x="155" y="99"/>
                    <a:pt x="155" y="97"/>
                  </a:cubicBezTo>
                  <a:cubicBezTo>
                    <a:pt x="155" y="95"/>
                    <a:pt x="155" y="96"/>
                    <a:pt x="155" y="94"/>
                  </a:cubicBezTo>
                  <a:cubicBezTo>
                    <a:pt x="155" y="92"/>
                    <a:pt x="156" y="91"/>
                    <a:pt x="158" y="91"/>
                  </a:cubicBezTo>
                  <a:cubicBezTo>
                    <a:pt x="158" y="91"/>
                    <a:pt x="158" y="91"/>
                    <a:pt x="158" y="91"/>
                  </a:cubicBezTo>
                  <a:close/>
                  <a:moveTo>
                    <a:pt x="163" y="167"/>
                  </a:moveTo>
                  <a:cubicBezTo>
                    <a:pt x="174" y="167"/>
                    <a:pt x="183" y="176"/>
                    <a:pt x="183" y="188"/>
                  </a:cubicBezTo>
                  <a:cubicBezTo>
                    <a:pt x="183" y="199"/>
                    <a:pt x="174" y="208"/>
                    <a:pt x="163" y="208"/>
                  </a:cubicBezTo>
                  <a:cubicBezTo>
                    <a:pt x="151" y="208"/>
                    <a:pt x="142" y="199"/>
                    <a:pt x="142" y="188"/>
                  </a:cubicBezTo>
                  <a:cubicBezTo>
                    <a:pt x="142" y="176"/>
                    <a:pt x="151" y="167"/>
                    <a:pt x="163" y="167"/>
                  </a:cubicBezTo>
                  <a:cubicBezTo>
                    <a:pt x="163" y="167"/>
                    <a:pt x="163" y="167"/>
                    <a:pt x="163" y="167"/>
                  </a:cubicBezTo>
                  <a:close/>
                  <a:moveTo>
                    <a:pt x="163" y="179"/>
                  </a:moveTo>
                  <a:cubicBezTo>
                    <a:pt x="167" y="179"/>
                    <a:pt x="171" y="183"/>
                    <a:pt x="171" y="188"/>
                  </a:cubicBezTo>
                  <a:cubicBezTo>
                    <a:pt x="171" y="192"/>
                    <a:pt x="167" y="196"/>
                    <a:pt x="163" y="196"/>
                  </a:cubicBezTo>
                  <a:cubicBezTo>
                    <a:pt x="158" y="196"/>
                    <a:pt x="154" y="192"/>
                    <a:pt x="154" y="188"/>
                  </a:cubicBezTo>
                  <a:cubicBezTo>
                    <a:pt x="154" y="183"/>
                    <a:pt x="158" y="179"/>
                    <a:pt x="163" y="179"/>
                  </a:cubicBezTo>
                  <a:cubicBezTo>
                    <a:pt x="163" y="179"/>
                    <a:pt x="163" y="179"/>
                    <a:pt x="163" y="179"/>
                  </a:cubicBezTo>
                  <a:close/>
                  <a:moveTo>
                    <a:pt x="45" y="181"/>
                  </a:moveTo>
                  <a:cubicBezTo>
                    <a:pt x="39" y="181"/>
                    <a:pt x="33" y="181"/>
                    <a:pt x="27" y="181"/>
                  </a:cubicBezTo>
                  <a:cubicBezTo>
                    <a:pt x="25" y="181"/>
                    <a:pt x="23" y="179"/>
                    <a:pt x="23" y="177"/>
                  </a:cubicBezTo>
                  <a:cubicBezTo>
                    <a:pt x="23" y="171"/>
                    <a:pt x="23" y="165"/>
                    <a:pt x="23" y="159"/>
                  </a:cubicBezTo>
                  <a:cubicBezTo>
                    <a:pt x="23" y="156"/>
                    <a:pt x="25" y="155"/>
                    <a:pt x="27" y="155"/>
                  </a:cubicBezTo>
                  <a:cubicBezTo>
                    <a:pt x="33" y="155"/>
                    <a:pt x="39" y="155"/>
                    <a:pt x="45" y="155"/>
                  </a:cubicBezTo>
                  <a:cubicBezTo>
                    <a:pt x="48" y="155"/>
                    <a:pt x="50" y="156"/>
                    <a:pt x="50" y="159"/>
                  </a:cubicBezTo>
                  <a:cubicBezTo>
                    <a:pt x="50" y="165"/>
                    <a:pt x="50" y="171"/>
                    <a:pt x="50" y="177"/>
                  </a:cubicBezTo>
                  <a:cubicBezTo>
                    <a:pt x="50" y="179"/>
                    <a:pt x="48" y="181"/>
                    <a:pt x="45" y="181"/>
                  </a:cubicBezTo>
                  <a:cubicBezTo>
                    <a:pt x="45" y="181"/>
                    <a:pt x="45" y="181"/>
                    <a:pt x="45" y="181"/>
                  </a:cubicBezTo>
                  <a:close/>
                  <a:moveTo>
                    <a:pt x="45" y="221"/>
                  </a:moveTo>
                  <a:cubicBezTo>
                    <a:pt x="39" y="221"/>
                    <a:pt x="33" y="221"/>
                    <a:pt x="27" y="221"/>
                  </a:cubicBezTo>
                  <a:cubicBezTo>
                    <a:pt x="25" y="221"/>
                    <a:pt x="23" y="219"/>
                    <a:pt x="23" y="216"/>
                  </a:cubicBezTo>
                  <a:cubicBezTo>
                    <a:pt x="23" y="210"/>
                    <a:pt x="23" y="204"/>
                    <a:pt x="23" y="198"/>
                  </a:cubicBezTo>
                  <a:cubicBezTo>
                    <a:pt x="23" y="196"/>
                    <a:pt x="25" y="194"/>
                    <a:pt x="27" y="194"/>
                  </a:cubicBezTo>
                  <a:cubicBezTo>
                    <a:pt x="33" y="194"/>
                    <a:pt x="39" y="194"/>
                    <a:pt x="45" y="194"/>
                  </a:cubicBezTo>
                  <a:cubicBezTo>
                    <a:pt x="48" y="194"/>
                    <a:pt x="50" y="196"/>
                    <a:pt x="50" y="198"/>
                  </a:cubicBezTo>
                  <a:cubicBezTo>
                    <a:pt x="50" y="204"/>
                    <a:pt x="50" y="210"/>
                    <a:pt x="50" y="216"/>
                  </a:cubicBezTo>
                  <a:cubicBezTo>
                    <a:pt x="50" y="219"/>
                    <a:pt x="48" y="221"/>
                    <a:pt x="45" y="221"/>
                  </a:cubicBezTo>
                  <a:cubicBezTo>
                    <a:pt x="45" y="221"/>
                    <a:pt x="45" y="221"/>
                    <a:pt x="45" y="221"/>
                  </a:cubicBezTo>
                  <a:close/>
                  <a:moveTo>
                    <a:pt x="24" y="324"/>
                  </a:moveTo>
                  <a:cubicBezTo>
                    <a:pt x="77" y="324"/>
                    <a:pt x="129" y="324"/>
                    <a:pt x="182" y="324"/>
                  </a:cubicBezTo>
                  <a:cubicBezTo>
                    <a:pt x="183" y="324"/>
                    <a:pt x="183" y="324"/>
                    <a:pt x="183" y="323"/>
                  </a:cubicBezTo>
                  <a:cubicBezTo>
                    <a:pt x="183" y="321"/>
                    <a:pt x="183" y="318"/>
                    <a:pt x="183" y="316"/>
                  </a:cubicBezTo>
                  <a:cubicBezTo>
                    <a:pt x="183" y="315"/>
                    <a:pt x="183" y="315"/>
                    <a:pt x="182" y="315"/>
                  </a:cubicBezTo>
                  <a:cubicBezTo>
                    <a:pt x="129" y="315"/>
                    <a:pt x="77" y="315"/>
                    <a:pt x="24" y="315"/>
                  </a:cubicBezTo>
                  <a:cubicBezTo>
                    <a:pt x="24" y="315"/>
                    <a:pt x="23" y="315"/>
                    <a:pt x="23" y="316"/>
                  </a:cubicBezTo>
                  <a:cubicBezTo>
                    <a:pt x="23" y="318"/>
                    <a:pt x="23" y="321"/>
                    <a:pt x="23" y="323"/>
                  </a:cubicBezTo>
                  <a:cubicBezTo>
                    <a:pt x="23" y="324"/>
                    <a:pt x="24" y="324"/>
                    <a:pt x="24" y="324"/>
                  </a:cubicBezTo>
                  <a:cubicBezTo>
                    <a:pt x="24" y="324"/>
                    <a:pt x="24" y="324"/>
                    <a:pt x="24" y="324"/>
                  </a:cubicBezTo>
                  <a:close/>
                  <a:moveTo>
                    <a:pt x="24" y="301"/>
                  </a:moveTo>
                  <a:cubicBezTo>
                    <a:pt x="77" y="301"/>
                    <a:pt x="129" y="301"/>
                    <a:pt x="182" y="301"/>
                  </a:cubicBezTo>
                  <a:cubicBezTo>
                    <a:pt x="183" y="301"/>
                    <a:pt x="183" y="300"/>
                    <a:pt x="183" y="299"/>
                  </a:cubicBezTo>
                  <a:cubicBezTo>
                    <a:pt x="183" y="297"/>
                    <a:pt x="183" y="295"/>
                    <a:pt x="183" y="293"/>
                  </a:cubicBezTo>
                  <a:cubicBezTo>
                    <a:pt x="183" y="292"/>
                    <a:pt x="183" y="291"/>
                    <a:pt x="182" y="291"/>
                  </a:cubicBezTo>
                  <a:cubicBezTo>
                    <a:pt x="129" y="291"/>
                    <a:pt x="77" y="291"/>
                    <a:pt x="24" y="291"/>
                  </a:cubicBezTo>
                  <a:cubicBezTo>
                    <a:pt x="24" y="291"/>
                    <a:pt x="23" y="292"/>
                    <a:pt x="23" y="293"/>
                  </a:cubicBezTo>
                  <a:cubicBezTo>
                    <a:pt x="23" y="295"/>
                    <a:pt x="23" y="297"/>
                    <a:pt x="23" y="299"/>
                  </a:cubicBezTo>
                  <a:cubicBezTo>
                    <a:pt x="23" y="300"/>
                    <a:pt x="24" y="301"/>
                    <a:pt x="24" y="301"/>
                  </a:cubicBezTo>
                  <a:cubicBezTo>
                    <a:pt x="24" y="301"/>
                    <a:pt x="24" y="301"/>
                    <a:pt x="24" y="301"/>
                  </a:cubicBezTo>
                  <a:close/>
                  <a:moveTo>
                    <a:pt x="24" y="348"/>
                  </a:moveTo>
                  <a:cubicBezTo>
                    <a:pt x="182" y="348"/>
                    <a:pt x="182" y="348"/>
                    <a:pt x="182" y="348"/>
                  </a:cubicBezTo>
                  <a:cubicBezTo>
                    <a:pt x="183" y="348"/>
                    <a:pt x="183" y="347"/>
                    <a:pt x="183" y="346"/>
                  </a:cubicBezTo>
                  <a:cubicBezTo>
                    <a:pt x="183" y="340"/>
                    <a:pt x="183" y="340"/>
                    <a:pt x="183" y="340"/>
                  </a:cubicBezTo>
                  <a:cubicBezTo>
                    <a:pt x="183" y="339"/>
                    <a:pt x="183" y="338"/>
                    <a:pt x="182" y="338"/>
                  </a:cubicBezTo>
                  <a:cubicBezTo>
                    <a:pt x="24" y="338"/>
                    <a:pt x="24" y="338"/>
                    <a:pt x="24" y="338"/>
                  </a:cubicBezTo>
                  <a:cubicBezTo>
                    <a:pt x="24" y="338"/>
                    <a:pt x="23" y="339"/>
                    <a:pt x="23" y="340"/>
                  </a:cubicBezTo>
                  <a:cubicBezTo>
                    <a:pt x="23" y="346"/>
                    <a:pt x="23" y="346"/>
                    <a:pt x="23" y="346"/>
                  </a:cubicBezTo>
                  <a:cubicBezTo>
                    <a:pt x="23" y="347"/>
                    <a:pt x="24" y="348"/>
                    <a:pt x="24" y="348"/>
                  </a:cubicBezTo>
                  <a:cubicBezTo>
                    <a:pt x="24" y="348"/>
                    <a:pt x="24" y="348"/>
                    <a:pt x="24" y="348"/>
                  </a:cubicBezTo>
                  <a:close/>
                  <a:moveTo>
                    <a:pt x="24" y="277"/>
                  </a:moveTo>
                  <a:cubicBezTo>
                    <a:pt x="182" y="277"/>
                    <a:pt x="182" y="277"/>
                    <a:pt x="182" y="277"/>
                  </a:cubicBezTo>
                  <a:cubicBezTo>
                    <a:pt x="183" y="277"/>
                    <a:pt x="183" y="277"/>
                    <a:pt x="183" y="276"/>
                  </a:cubicBezTo>
                  <a:cubicBezTo>
                    <a:pt x="183" y="269"/>
                    <a:pt x="183" y="269"/>
                    <a:pt x="183" y="269"/>
                  </a:cubicBezTo>
                  <a:cubicBezTo>
                    <a:pt x="183" y="269"/>
                    <a:pt x="183" y="268"/>
                    <a:pt x="182" y="268"/>
                  </a:cubicBezTo>
                  <a:cubicBezTo>
                    <a:pt x="24" y="268"/>
                    <a:pt x="24" y="268"/>
                    <a:pt x="24" y="268"/>
                  </a:cubicBezTo>
                  <a:cubicBezTo>
                    <a:pt x="24" y="268"/>
                    <a:pt x="23" y="269"/>
                    <a:pt x="23" y="269"/>
                  </a:cubicBezTo>
                  <a:cubicBezTo>
                    <a:pt x="23" y="276"/>
                    <a:pt x="23" y="276"/>
                    <a:pt x="23" y="276"/>
                  </a:cubicBezTo>
                  <a:cubicBezTo>
                    <a:pt x="23" y="277"/>
                    <a:pt x="24" y="277"/>
                    <a:pt x="24" y="277"/>
                  </a:cubicBezTo>
                  <a:cubicBezTo>
                    <a:pt x="24" y="277"/>
                    <a:pt x="24" y="277"/>
                    <a:pt x="24" y="27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 name="Rectangle 17"/>
            <p:cNvSpPr/>
            <p:nvPr/>
          </p:nvSpPr>
          <p:spPr>
            <a:xfrm>
              <a:off x="2900977" y="2795754"/>
              <a:ext cx="908685" cy="483743"/>
            </a:xfrm>
            <a:prstGeom prst="rect">
              <a:avLst/>
            </a:prstGeom>
            <a:ln w="127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pic>
          <p:nvPicPr>
            <p:cNvPr id="19" name="Picture 10" descr="http://b-i.forbesimg.com/benkepes/files/2013/12/Chef_Vertical_CCan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036" y="2799210"/>
              <a:ext cx="675409" cy="73284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42950" y="3590923"/>
              <a:ext cx="1205865" cy="236987"/>
            </a:xfrm>
            <a:prstGeom prst="rect">
              <a:avLst/>
            </a:prstGeom>
            <a:solidFill>
              <a:schemeClr val="accent2"/>
            </a:solidFill>
            <a:ln w="127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788" dirty="0">
                  <a:solidFill>
                    <a:schemeClr val="bg1"/>
                  </a:solidFill>
                  <a:ea typeface="Segoe UI" panose="020B0502040204020203" pitchFamily="34" charset="0"/>
                  <a:cs typeface="Segoe UI" panose="020B0502040204020203" pitchFamily="34" charset="0"/>
                </a:rPr>
                <a:t>Dependencies/ Binaries</a:t>
              </a:r>
            </a:p>
          </p:txBody>
        </p:sp>
        <p:pic>
          <p:nvPicPr>
            <p:cNvPr id="21" name="Picture 10" descr="http://b-i.forbesimg.com/benkepes/files/2013/12/Chef_Vertical_CCan_Re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4244"/>
            <a:stretch/>
          </p:blipFill>
          <p:spPr bwMode="auto">
            <a:xfrm>
              <a:off x="2900977" y="2883986"/>
              <a:ext cx="453390" cy="32348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2900977" y="3719533"/>
              <a:ext cx="908685" cy="483743"/>
            </a:xfrm>
            <a:prstGeom prst="rect">
              <a:avLst/>
            </a:prstGeom>
            <a:ln w="127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pic>
          <p:nvPicPr>
            <p:cNvPr id="23" name="Picture 10" descr="http://b-i.forbesimg.com/benkepes/files/2013/12/Chef_Vertical_CCan_Re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4244"/>
            <a:stretch/>
          </p:blipFill>
          <p:spPr bwMode="auto">
            <a:xfrm>
              <a:off x="2900977" y="3807765"/>
              <a:ext cx="453390" cy="323482"/>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Elbow Connector 26"/>
            <p:cNvCxnSpPr>
              <a:stCxn id="18" idx="3"/>
            </p:cNvCxnSpPr>
            <p:nvPr/>
          </p:nvCxnSpPr>
          <p:spPr>
            <a:xfrm>
              <a:off x="3809662" y="3037626"/>
              <a:ext cx="226557" cy="935667"/>
            </a:xfrm>
            <a:prstGeom prst="bentConnector2">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3"/>
              <a:endCxn id="20" idx="2"/>
            </p:cNvCxnSpPr>
            <p:nvPr/>
          </p:nvCxnSpPr>
          <p:spPr>
            <a:xfrm flipH="1" flipV="1">
              <a:off x="1345883" y="3827910"/>
              <a:ext cx="2463779" cy="133495"/>
            </a:xfrm>
            <a:prstGeom prst="bentConnector4">
              <a:avLst>
                <a:gd name="adj1" fmla="val -9278"/>
                <a:gd name="adj2" fmla="val -352426"/>
              </a:avLst>
            </a:prstGeom>
            <a:ln w="127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40067" y="2870924"/>
              <a:ext cx="575311" cy="346249"/>
            </a:xfrm>
            <a:prstGeom prst="rect">
              <a:avLst/>
            </a:prstGeom>
            <a:noFill/>
          </p:spPr>
          <p:txBody>
            <a:bodyPr wrap="square" rtlCol="0">
              <a:spAutoFit/>
            </a:bodyPr>
            <a:lstStyle/>
            <a:p>
              <a:pPr algn="r"/>
              <a:r>
                <a:rPr lang="en-GB" sz="800" dirty="0">
                  <a:solidFill>
                    <a:schemeClr val="tx2"/>
                  </a:solidFill>
                  <a:latin typeface="+mn-lt"/>
                  <a:ea typeface="Segoe UI" panose="020B0502040204020203" pitchFamily="34" charset="0"/>
                  <a:cs typeface="Segoe UI" panose="020B0502040204020203" pitchFamily="34" charset="0"/>
                </a:rPr>
                <a:t>App installed</a:t>
              </a:r>
            </a:p>
          </p:txBody>
        </p:sp>
        <p:sp>
          <p:nvSpPr>
            <p:cNvPr id="30" name="TextBox 29"/>
            <p:cNvSpPr txBox="1"/>
            <p:nvPr/>
          </p:nvSpPr>
          <p:spPr>
            <a:xfrm>
              <a:off x="3240067" y="3792077"/>
              <a:ext cx="575311" cy="346249"/>
            </a:xfrm>
            <a:prstGeom prst="rect">
              <a:avLst/>
            </a:prstGeom>
            <a:noFill/>
          </p:spPr>
          <p:txBody>
            <a:bodyPr wrap="square" rtlCol="0">
              <a:spAutoFit/>
            </a:bodyPr>
            <a:lstStyle/>
            <a:p>
              <a:pPr algn="r"/>
              <a:r>
                <a:rPr lang="en-GB" sz="800" dirty="0">
                  <a:solidFill>
                    <a:schemeClr val="tx2"/>
                  </a:solidFill>
                  <a:latin typeface="+mn-lt"/>
                  <a:ea typeface="Segoe UI" panose="020B0502040204020203" pitchFamily="34" charset="0"/>
                  <a:cs typeface="Segoe UI" panose="020B0502040204020203" pitchFamily="34" charset="0"/>
                </a:rPr>
                <a:t>App installed</a:t>
              </a:r>
            </a:p>
          </p:txBody>
        </p:sp>
      </p:grpSp>
      <p:cxnSp>
        <p:nvCxnSpPr>
          <p:cNvPr id="41" name="Straight Connector 40"/>
          <p:cNvCxnSpPr/>
          <p:nvPr/>
        </p:nvCxnSpPr>
        <p:spPr>
          <a:xfrm>
            <a:off x="4572000" y="1923586"/>
            <a:ext cx="0" cy="4320000"/>
          </a:xfrm>
          <a:prstGeom prst="line">
            <a:avLst/>
          </a:prstGeom>
          <a:ln w="19050" cap="rnd">
            <a:solidFill>
              <a:schemeClr val="tx2"/>
            </a:solidFill>
            <a:prstDash val="sysDot"/>
          </a:ln>
          <a:effectLst/>
        </p:spPr>
        <p:style>
          <a:lnRef idx="2">
            <a:schemeClr val="accent3"/>
          </a:lnRef>
          <a:fillRef idx="0">
            <a:schemeClr val="accent3"/>
          </a:fillRef>
          <a:effectRef idx="1">
            <a:schemeClr val="accent3"/>
          </a:effectRef>
          <a:fontRef idx="minor">
            <a:schemeClr val="tx1"/>
          </a:fontRef>
        </p:style>
      </p:cxnSp>
      <p:sp>
        <p:nvSpPr>
          <p:cNvPr id="65" name="TextBox 64"/>
          <p:cNvSpPr txBox="1"/>
          <p:nvPr/>
        </p:nvSpPr>
        <p:spPr>
          <a:xfrm>
            <a:off x="454713" y="4607224"/>
            <a:ext cx="4010925" cy="1136604"/>
          </a:xfrm>
          <a:prstGeom prst="rect">
            <a:avLst/>
          </a:prstGeom>
          <a:noFill/>
        </p:spPr>
        <p:txBody>
          <a:bodyPr wrap="square" lIns="0" tIns="0" rIns="0" bIns="0" rtlCol="0">
            <a:noAutofit/>
          </a:bodyPr>
          <a:lstStyle/>
          <a:p>
            <a:pPr marL="177800" indent="-177800">
              <a:spcAft>
                <a:spcPts val="450"/>
              </a:spcAft>
              <a:buFont typeface="Arial" panose="020B0604020202020204" pitchFamily="34" charset="0"/>
              <a:buChar char="•"/>
            </a:pPr>
            <a:r>
              <a:rPr lang="en-GB" sz="1400" dirty="0">
                <a:solidFill>
                  <a:schemeClr val="tx2"/>
                </a:solidFill>
                <a:latin typeface="+mn-lt"/>
                <a:ea typeface="Segoe UI" pitchFamily="34" charset="0"/>
                <a:cs typeface="Segoe UI" pitchFamily="34" charset="0"/>
              </a:rPr>
              <a:t>Chef is used to install applications/manage configuration</a:t>
            </a:r>
          </a:p>
          <a:p>
            <a:pPr marL="177800" indent="-177800">
              <a:spcAft>
                <a:spcPts val="450"/>
              </a:spcAft>
              <a:buFont typeface="Arial" panose="020B0604020202020204" pitchFamily="34" charset="0"/>
              <a:buChar char="•"/>
            </a:pPr>
            <a:r>
              <a:rPr lang="en-GB" sz="1400" dirty="0">
                <a:solidFill>
                  <a:schemeClr val="tx2"/>
                </a:solidFill>
                <a:latin typeface="+mn-lt"/>
                <a:ea typeface="Segoe UI" pitchFamily="34" charset="0"/>
                <a:cs typeface="Segoe UI" pitchFamily="34" charset="0"/>
              </a:rPr>
              <a:t>It often depends on other cookbooks/dependent repositories (such as yum) to install software</a:t>
            </a:r>
          </a:p>
          <a:p>
            <a:pPr marL="177800" indent="-177800">
              <a:spcAft>
                <a:spcPts val="450"/>
              </a:spcAft>
              <a:buFont typeface="Arial" panose="020B0604020202020204" pitchFamily="34" charset="0"/>
              <a:buChar char="•"/>
            </a:pPr>
            <a:r>
              <a:rPr lang="en-GB" sz="1400" dirty="0">
                <a:solidFill>
                  <a:schemeClr val="tx2"/>
                </a:solidFill>
                <a:latin typeface="+mn-lt"/>
                <a:ea typeface="Segoe UI" pitchFamily="34" charset="0"/>
                <a:cs typeface="Segoe UI" pitchFamily="34" charset="0"/>
              </a:rPr>
              <a:t>Dependencies resolved at converge (server update) time</a:t>
            </a:r>
          </a:p>
          <a:p>
            <a:pPr marL="177800" indent="-177800">
              <a:spcAft>
                <a:spcPts val="450"/>
              </a:spcAft>
              <a:buFont typeface="Arial" panose="020B0604020202020204" pitchFamily="34" charset="0"/>
              <a:buChar char="•"/>
            </a:pPr>
            <a:r>
              <a:rPr lang="en-GB" sz="1400" dirty="0">
                <a:solidFill>
                  <a:schemeClr val="tx2"/>
                </a:solidFill>
                <a:latin typeface="+mn-lt"/>
                <a:ea typeface="Segoe UI" pitchFamily="34" charset="0"/>
                <a:cs typeface="Segoe UI" pitchFamily="34" charset="0"/>
              </a:rPr>
              <a:t>Changes can be pushed out to evolve a server</a:t>
            </a:r>
          </a:p>
          <a:p>
            <a:pPr marL="177800" indent="-177800">
              <a:spcAft>
                <a:spcPts val="450"/>
              </a:spcAft>
              <a:buFont typeface="Wingdings" panose="05000000000000000000" pitchFamily="2" charset="2"/>
              <a:buChar char="§"/>
            </a:pPr>
            <a:endParaRPr lang="en-GB" sz="1400" dirty="0">
              <a:solidFill>
                <a:schemeClr val="tx2"/>
              </a:solidFill>
              <a:latin typeface="+mn-lt"/>
              <a:ea typeface="Segoe UI" pitchFamily="34" charset="0"/>
              <a:cs typeface="Segoe UI" pitchFamily="34" charset="0"/>
            </a:endParaRPr>
          </a:p>
        </p:txBody>
      </p:sp>
      <p:sp>
        <p:nvSpPr>
          <p:cNvPr id="66" name="TextBox 65"/>
          <p:cNvSpPr txBox="1"/>
          <p:nvPr/>
        </p:nvSpPr>
        <p:spPr>
          <a:xfrm>
            <a:off x="4667251" y="4607224"/>
            <a:ext cx="4021138" cy="1485022"/>
          </a:xfrm>
          <a:prstGeom prst="rect">
            <a:avLst/>
          </a:prstGeom>
          <a:noFill/>
        </p:spPr>
        <p:txBody>
          <a:bodyPr wrap="square" lIns="0" tIns="0" rIns="0" bIns="0" rtlCol="0">
            <a:noAutofit/>
          </a:bodyPr>
          <a:lstStyle/>
          <a:p>
            <a:pPr marL="177800" indent="-177800">
              <a:spcAft>
                <a:spcPts val="450"/>
              </a:spcAft>
              <a:buFont typeface="Arial" panose="020B0604020202020204" pitchFamily="34" charset="0"/>
              <a:buChar char="•"/>
            </a:pPr>
            <a:r>
              <a:rPr lang="en-GB" sz="1400" dirty="0">
                <a:solidFill>
                  <a:schemeClr val="tx2"/>
                </a:solidFill>
                <a:latin typeface="+mn-lt"/>
                <a:ea typeface="Segoe UI" pitchFamily="34" charset="0"/>
                <a:cs typeface="Segoe UI" pitchFamily="34" charset="0"/>
              </a:rPr>
              <a:t>Provisions applications on servers on a </a:t>
            </a:r>
            <a:br>
              <a:rPr lang="en-GB" sz="1400" dirty="0">
                <a:solidFill>
                  <a:schemeClr val="tx2"/>
                </a:solidFill>
                <a:latin typeface="+mn-lt"/>
                <a:ea typeface="Segoe UI" pitchFamily="34" charset="0"/>
                <a:cs typeface="Segoe UI" pitchFamily="34" charset="0"/>
              </a:rPr>
            </a:br>
            <a:r>
              <a:rPr lang="en-GB" sz="1400" dirty="0">
                <a:solidFill>
                  <a:schemeClr val="tx2"/>
                </a:solidFill>
                <a:latin typeface="+mn-lt"/>
                <a:ea typeface="Segoe UI" pitchFamily="34" charset="0"/>
                <a:cs typeface="Segoe UI" pitchFamily="34" charset="0"/>
              </a:rPr>
              <a:t>separate layer to the operating system</a:t>
            </a:r>
          </a:p>
          <a:p>
            <a:pPr marL="177800" indent="-177800">
              <a:spcAft>
                <a:spcPts val="450"/>
              </a:spcAft>
              <a:buFont typeface="Arial" panose="020B0604020202020204" pitchFamily="34" charset="0"/>
              <a:buChar char="•"/>
            </a:pPr>
            <a:r>
              <a:rPr lang="en-GB" sz="1400" dirty="0">
                <a:solidFill>
                  <a:schemeClr val="tx2"/>
                </a:solidFill>
                <a:latin typeface="+mn-lt"/>
                <a:ea typeface="Segoe UI" pitchFamily="34" charset="0"/>
                <a:cs typeface="Segoe UI" pitchFamily="34" charset="0"/>
              </a:rPr>
              <a:t>Dependencies resolved at image build time </a:t>
            </a:r>
            <a:br>
              <a:rPr lang="en-GB" sz="1400" dirty="0">
                <a:solidFill>
                  <a:schemeClr val="tx2"/>
                </a:solidFill>
                <a:latin typeface="+mn-lt"/>
                <a:ea typeface="Segoe UI" pitchFamily="34" charset="0"/>
                <a:cs typeface="Segoe UI" pitchFamily="34" charset="0"/>
              </a:rPr>
            </a:br>
            <a:r>
              <a:rPr lang="en-GB" sz="1400" dirty="0">
                <a:solidFill>
                  <a:schemeClr val="tx2"/>
                </a:solidFill>
                <a:latin typeface="+mn-lt"/>
                <a:ea typeface="Segoe UI" pitchFamily="34" charset="0"/>
                <a:cs typeface="Segoe UI" pitchFamily="34" charset="0"/>
              </a:rPr>
              <a:t>(i.e. before we want to start a container)</a:t>
            </a:r>
          </a:p>
          <a:p>
            <a:pPr marL="177800" indent="-177800">
              <a:spcAft>
                <a:spcPts val="450"/>
              </a:spcAft>
              <a:buFont typeface="Arial" panose="020B0604020202020204" pitchFamily="34" charset="0"/>
              <a:buChar char="•"/>
            </a:pPr>
            <a:r>
              <a:rPr lang="en-GB" sz="1400" dirty="0">
                <a:solidFill>
                  <a:schemeClr val="tx2"/>
                </a:solidFill>
                <a:latin typeface="+mn-lt"/>
                <a:ea typeface="Segoe UI" pitchFamily="34" charset="0"/>
                <a:cs typeface="Segoe UI" pitchFamily="34" charset="0"/>
              </a:rPr>
              <a:t>Changes must be made by stopping and replacing a container with a new version</a:t>
            </a:r>
          </a:p>
          <a:p>
            <a:pPr marL="214313" indent="-214313">
              <a:spcAft>
                <a:spcPts val="450"/>
              </a:spcAft>
              <a:buFont typeface="Arial" panose="020B0604020202020204" pitchFamily="34" charset="0"/>
              <a:buChar char="•"/>
            </a:pPr>
            <a:endParaRPr lang="en-GB" sz="1400" dirty="0">
              <a:solidFill>
                <a:schemeClr val="tx2"/>
              </a:solidFill>
              <a:latin typeface="+mn-lt"/>
              <a:ea typeface="Segoe UI" pitchFamily="34" charset="0"/>
              <a:cs typeface="Segoe UI" pitchFamily="34" charset="0"/>
            </a:endParaRPr>
          </a:p>
        </p:txBody>
      </p:sp>
      <p:sp>
        <p:nvSpPr>
          <p:cNvPr id="7" name="TextBox 6"/>
          <p:cNvSpPr txBox="1"/>
          <p:nvPr/>
        </p:nvSpPr>
        <p:spPr>
          <a:xfrm>
            <a:off x="1076365" y="1916787"/>
            <a:ext cx="1979573" cy="369332"/>
          </a:xfrm>
          <a:prstGeom prst="rect">
            <a:avLst/>
          </a:prstGeom>
          <a:noFill/>
        </p:spPr>
        <p:txBody>
          <a:bodyPr wrap="square" rtlCol="0">
            <a:spAutoFit/>
          </a:bodyPr>
          <a:lstStyle/>
          <a:p>
            <a:r>
              <a:rPr lang="en-US" dirty="0">
                <a:solidFill>
                  <a:schemeClr val="accent2"/>
                </a:solidFill>
                <a:latin typeface="+mn-lt"/>
              </a:rPr>
              <a:t>Chef</a:t>
            </a:r>
          </a:p>
        </p:txBody>
      </p:sp>
      <p:sp>
        <p:nvSpPr>
          <p:cNvPr id="40" name="TextBox 39"/>
          <p:cNvSpPr txBox="1"/>
          <p:nvPr/>
        </p:nvSpPr>
        <p:spPr>
          <a:xfrm>
            <a:off x="5677956" y="1916787"/>
            <a:ext cx="2819628" cy="369332"/>
          </a:xfrm>
          <a:prstGeom prst="rect">
            <a:avLst/>
          </a:prstGeom>
          <a:noFill/>
        </p:spPr>
        <p:txBody>
          <a:bodyPr wrap="square" rtlCol="0">
            <a:spAutoFit/>
          </a:bodyPr>
          <a:lstStyle/>
          <a:p>
            <a:r>
              <a:rPr lang="en-US" dirty="0">
                <a:solidFill>
                  <a:schemeClr val="accent1"/>
                </a:solidFill>
                <a:latin typeface="+mn-lt"/>
              </a:rPr>
              <a:t>Docker</a:t>
            </a:r>
          </a:p>
        </p:txBody>
      </p:sp>
      <p:pic>
        <p:nvPicPr>
          <p:cNvPr id="43" name="Picture 10" descr="http://b-i.forbesimg.com/benkepes/files/2013/12/Chef_Vertical_CCan_Re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7339"/>
          <a:stretch/>
        </p:blipFill>
        <p:spPr bwMode="auto">
          <a:xfrm>
            <a:off x="455613" y="1871852"/>
            <a:ext cx="675409" cy="45920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http://odewahn.github.io/repeatable-workflows-docker-ipython/images/docker-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7719"/>
          <a:stretch/>
        </p:blipFill>
        <p:spPr bwMode="auto">
          <a:xfrm>
            <a:off x="4846017" y="1890841"/>
            <a:ext cx="745172" cy="421224"/>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Group 56"/>
          <p:cNvGrpSpPr/>
          <p:nvPr/>
        </p:nvGrpSpPr>
        <p:grpSpPr>
          <a:xfrm>
            <a:off x="5093281" y="2520271"/>
            <a:ext cx="3169078" cy="1687875"/>
            <a:chOff x="5328506" y="2615521"/>
            <a:chExt cx="3169078" cy="1687875"/>
          </a:xfrm>
        </p:grpSpPr>
        <p:sp>
          <p:nvSpPr>
            <p:cNvPr id="33" name="Rectangle 32"/>
            <p:cNvSpPr/>
            <p:nvPr/>
          </p:nvSpPr>
          <p:spPr>
            <a:xfrm>
              <a:off x="5328506" y="2873070"/>
              <a:ext cx="1205865" cy="930338"/>
            </a:xfrm>
            <a:prstGeom prst="rect">
              <a:avLst/>
            </a:prstGeom>
            <a:noFill/>
            <a:ln w="1270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ea typeface="Segoe UI" panose="020B0502040204020203" pitchFamily="34" charset="0"/>
                <a:cs typeface="Segoe UI" panose="020B0502040204020203" pitchFamily="34" charset="0"/>
              </a:endParaRPr>
            </a:p>
          </p:txBody>
        </p:sp>
        <p:cxnSp>
          <p:nvCxnSpPr>
            <p:cNvPr id="34" name="Straight Arrow Connector 33"/>
            <p:cNvCxnSpPr>
              <a:stCxn id="33" idx="3"/>
            </p:cNvCxnSpPr>
            <p:nvPr/>
          </p:nvCxnSpPr>
          <p:spPr>
            <a:xfrm flipV="1">
              <a:off x="6534370" y="3071037"/>
              <a:ext cx="483221" cy="26720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534371" y="3426472"/>
              <a:ext cx="399304" cy="43077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descr="http://odewahn.github.io/repeatable-workflows-docker-ipython/images/docker-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7719"/>
            <a:stretch/>
          </p:blipFill>
          <p:spPr bwMode="auto">
            <a:xfrm>
              <a:off x="5412422" y="3056027"/>
              <a:ext cx="1038032" cy="586769"/>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55"/>
            <p:cNvGrpSpPr/>
            <p:nvPr/>
          </p:nvGrpSpPr>
          <p:grpSpPr>
            <a:xfrm>
              <a:off x="7485054" y="2693959"/>
              <a:ext cx="1012530" cy="472274"/>
              <a:chOff x="7485054" y="2693959"/>
              <a:chExt cx="1012530" cy="472274"/>
            </a:xfrm>
          </p:grpSpPr>
          <p:sp>
            <p:nvSpPr>
              <p:cNvPr id="58" name="Rectangle 57"/>
              <p:cNvSpPr/>
              <p:nvPr/>
            </p:nvSpPr>
            <p:spPr>
              <a:xfrm>
                <a:off x="7485054" y="2693959"/>
                <a:ext cx="1012530" cy="472274"/>
              </a:xfrm>
              <a:prstGeom prst="rect">
                <a:avLst/>
              </a:prstGeom>
              <a:ln w="12700">
                <a:solidFill>
                  <a:schemeClr val="accent1"/>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sp>
            <p:nvSpPr>
              <p:cNvPr id="36" name="TextBox 35"/>
              <p:cNvSpPr txBox="1"/>
              <p:nvPr/>
            </p:nvSpPr>
            <p:spPr>
              <a:xfrm>
                <a:off x="7724679" y="2812427"/>
                <a:ext cx="742950" cy="338554"/>
              </a:xfrm>
              <a:prstGeom prst="rect">
                <a:avLst/>
              </a:prstGeom>
              <a:noFill/>
            </p:spPr>
            <p:txBody>
              <a:bodyPr wrap="square" rtlCol="0">
                <a:spAutoFit/>
              </a:bodyPr>
              <a:lstStyle/>
              <a:p>
                <a:pPr algn="r"/>
                <a:r>
                  <a:rPr lang="en-GB" sz="800" dirty="0">
                    <a:solidFill>
                      <a:schemeClr val="tx2"/>
                    </a:solidFill>
                    <a:latin typeface="+mn-lt"/>
                    <a:ea typeface="Segoe UI" panose="020B0502040204020203" pitchFamily="34" charset="0"/>
                    <a:cs typeface="Segoe UI" panose="020B0502040204020203" pitchFamily="34" charset="0"/>
                  </a:rPr>
                  <a:t>App</a:t>
                </a:r>
              </a:p>
              <a:p>
                <a:pPr algn="r"/>
                <a:r>
                  <a:rPr lang="en-GB" sz="800" dirty="0">
                    <a:solidFill>
                      <a:schemeClr val="tx2"/>
                    </a:solidFill>
                    <a:latin typeface="+mn-lt"/>
                    <a:ea typeface="Segoe UI" panose="020B0502040204020203" pitchFamily="34" charset="0"/>
                    <a:cs typeface="Segoe UI" panose="020B0502040204020203" pitchFamily="34" charset="0"/>
                  </a:rPr>
                  <a:t>provisioned</a:t>
                </a:r>
              </a:p>
            </p:txBody>
          </p:sp>
          <p:pic>
            <p:nvPicPr>
              <p:cNvPr id="38" name="Picture 37" descr="http://odewahn.github.io/repeatable-workflows-docker-ipython/images/docker-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7719"/>
              <a:stretch/>
            </p:blipFill>
            <p:spPr bwMode="auto">
              <a:xfrm>
                <a:off x="7542760" y="2769609"/>
                <a:ext cx="466186" cy="2635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485054" y="3765883"/>
              <a:ext cx="1012530" cy="472274"/>
              <a:chOff x="7578195" y="3765883"/>
              <a:chExt cx="1012530" cy="472274"/>
            </a:xfrm>
          </p:grpSpPr>
          <p:sp>
            <p:nvSpPr>
              <p:cNvPr id="62" name="Rectangle 61"/>
              <p:cNvSpPr/>
              <p:nvPr/>
            </p:nvSpPr>
            <p:spPr>
              <a:xfrm>
                <a:off x="7578195" y="3765883"/>
                <a:ext cx="1012530" cy="472274"/>
              </a:xfrm>
              <a:prstGeom prst="rect">
                <a:avLst/>
              </a:prstGeom>
              <a:ln w="12700">
                <a:solidFill>
                  <a:schemeClr val="accent1"/>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sp>
            <p:nvSpPr>
              <p:cNvPr id="63" name="TextBox 62"/>
              <p:cNvSpPr txBox="1"/>
              <p:nvPr/>
            </p:nvSpPr>
            <p:spPr>
              <a:xfrm>
                <a:off x="7817820" y="3884350"/>
                <a:ext cx="742950" cy="338554"/>
              </a:xfrm>
              <a:prstGeom prst="rect">
                <a:avLst/>
              </a:prstGeom>
              <a:noFill/>
            </p:spPr>
            <p:txBody>
              <a:bodyPr wrap="square" rtlCol="0">
                <a:spAutoFit/>
              </a:bodyPr>
              <a:lstStyle/>
              <a:p>
                <a:pPr algn="r"/>
                <a:r>
                  <a:rPr lang="en-GB" sz="800" dirty="0">
                    <a:solidFill>
                      <a:schemeClr val="tx2"/>
                    </a:solidFill>
                    <a:latin typeface="+mn-lt"/>
                    <a:ea typeface="Segoe UI" panose="020B0502040204020203" pitchFamily="34" charset="0"/>
                    <a:cs typeface="Segoe UI" panose="020B0502040204020203" pitchFamily="34" charset="0"/>
                  </a:rPr>
                  <a:t>App</a:t>
                </a:r>
              </a:p>
              <a:p>
                <a:pPr algn="r"/>
                <a:r>
                  <a:rPr lang="en-GB" sz="800" dirty="0">
                    <a:solidFill>
                      <a:schemeClr val="tx2"/>
                    </a:solidFill>
                    <a:latin typeface="+mn-lt"/>
                    <a:ea typeface="Segoe UI" panose="020B0502040204020203" pitchFamily="34" charset="0"/>
                    <a:cs typeface="Segoe UI" panose="020B0502040204020203" pitchFamily="34" charset="0"/>
                  </a:rPr>
                  <a:t>provisioned</a:t>
                </a:r>
              </a:p>
            </p:txBody>
          </p:sp>
          <p:pic>
            <p:nvPicPr>
              <p:cNvPr id="64" name="Picture 63" descr="http://odewahn.github.io/repeatable-workflows-docker-ipython/images/docker-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7719"/>
              <a:stretch/>
            </p:blipFill>
            <p:spPr bwMode="auto">
              <a:xfrm>
                <a:off x="7635901" y="3841532"/>
                <a:ext cx="466186" cy="263522"/>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Freeform 6"/>
            <p:cNvSpPr>
              <a:spLocks noEditPoints="1"/>
            </p:cNvSpPr>
            <p:nvPr/>
          </p:nvSpPr>
          <p:spPr bwMode="auto">
            <a:xfrm>
              <a:off x="7028965" y="2615521"/>
              <a:ext cx="381377" cy="683984"/>
            </a:xfrm>
            <a:custGeom>
              <a:avLst/>
              <a:gdLst>
                <a:gd name="T0" fmla="*/ 191 w 207"/>
                <a:gd name="T1" fmla="*/ 0 h 371"/>
                <a:gd name="T2" fmla="*/ 207 w 207"/>
                <a:gd name="T3" fmla="*/ 355 h 371"/>
                <a:gd name="T4" fmla="*/ 16 w 207"/>
                <a:gd name="T5" fmla="*/ 371 h 371"/>
                <a:gd name="T6" fmla="*/ 0 w 207"/>
                <a:gd name="T7" fmla="*/ 17 h 371"/>
                <a:gd name="T8" fmla="*/ 16 w 207"/>
                <a:gd name="T9" fmla="*/ 0 h 371"/>
                <a:gd name="T10" fmla="*/ 183 w 207"/>
                <a:gd name="T11" fmla="*/ 23 h 371"/>
                <a:gd name="T12" fmla="*/ 23 w 207"/>
                <a:gd name="T13" fmla="*/ 57 h 371"/>
                <a:gd name="T14" fmla="*/ 158 w 207"/>
                <a:gd name="T15" fmla="*/ 40 h 371"/>
                <a:gd name="T16" fmla="*/ 177 w 207"/>
                <a:gd name="T17" fmla="*/ 44 h 371"/>
                <a:gd name="T18" fmla="*/ 173 w 207"/>
                <a:gd name="T19" fmla="*/ 50 h 371"/>
                <a:gd name="T20" fmla="*/ 155 w 207"/>
                <a:gd name="T21" fmla="*/ 47 h 371"/>
                <a:gd name="T22" fmla="*/ 158 w 207"/>
                <a:gd name="T23" fmla="*/ 40 h 371"/>
                <a:gd name="T24" fmla="*/ 23 w 207"/>
                <a:gd name="T25" fmla="*/ 74 h 371"/>
                <a:gd name="T26" fmla="*/ 183 w 207"/>
                <a:gd name="T27" fmla="*/ 107 h 371"/>
                <a:gd name="T28" fmla="*/ 23 w 207"/>
                <a:gd name="T29" fmla="*/ 74 h 371"/>
                <a:gd name="T30" fmla="*/ 173 w 207"/>
                <a:gd name="T31" fmla="*/ 91 h 371"/>
                <a:gd name="T32" fmla="*/ 177 w 207"/>
                <a:gd name="T33" fmla="*/ 97 h 371"/>
                <a:gd name="T34" fmla="*/ 158 w 207"/>
                <a:gd name="T35" fmla="*/ 101 h 371"/>
                <a:gd name="T36" fmla="*/ 155 w 207"/>
                <a:gd name="T37" fmla="*/ 94 h 371"/>
                <a:gd name="T38" fmla="*/ 158 w 207"/>
                <a:gd name="T39" fmla="*/ 91 h 371"/>
                <a:gd name="T40" fmla="*/ 183 w 207"/>
                <a:gd name="T41" fmla="*/ 188 h 371"/>
                <a:gd name="T42" fmla="*/ 142 w 207"/>
                <a:gd name="T43" fmla="*/ 188 h 371"/>
                <a:gd name="T44" fmla="*/ 163 w 207"/>
                <a:gd name="T45" fmla="*/ 167 h 371"/>
                <a:gd name="T46" fmla="*/ 171 w 207"/>
                <a:gd name="T47" fmla="*/ 188 h 371"/>
                <a:gd name="T48" fmla="*/ 154 w 207"/>
                <a:gd name="T49" fmla="*/ 188 h 371"/>
                <a:gd name="T50" fmla="*/ 163 w 207"/>
                <a:gd name="T51" fmla="*/ 179 h 371"/>
                <a:gd name="T52" fmla="*/ 27 w 207"/>
                <a:gd name="T53" fmla="*/ 181 h 371"/>
                <a:gd name="T54" fmla="*/ 23 w 207"/>
                <a:gd name="T55" fmla="*/ 159 h 371"/>
                <a:gd name="T56" fmla="*/ 45 w 207"/>
                <a:gd name="T57" fmla="*/ 155 h 371"/>
                <a:gd name="T58" fmla="*/ 50 w 207"/>
                <a:gd name="T59" fmla="*/ 177 h 371"/>
                <a:gd name="T60" fmla="*/ 45 w 207"/>
                <a:gd name="T61" fmla="*/ 181 h 371"/>
                <a:gd name="T62" fmla="*/ 27 w 207"/>
                <a:gd name="T63" fmla="*/ 221 h 371"/>
                <a:gd name="T64" fmla="*/ 23 w 207"/>
                <a:gd name="T65" fmla="*/ 198 h 371"/>
                <a:gd name="T66" fmla="*/ 45 w 207"/>
                <a:gd name="T67" fmla="*/ 194 h 371"/>
                <a:gd name="T68" fmla="*/ 50 w 207"/>
                <a:gd name="T69" fmla="*/ 216 h 371"/>
                <a:gd name="T70" fmla="*/ 45 w 207"/>
                <a:gd name="T71" fmla="*/ 221 h 371"/>
                <a:gd name="T72" fmla="*/ 182 w 207"/>
                <a:gd name="T73" fmla="*/ 324 h 371"/>
                <a:gd name="T74" fmla="*/ 183 w 207"/>
                <a:gd name="T75" fmla="*/ 316 h 371"/>
                <a:gd name="T76" fmla="*/ 24 w 207"/>
                <a:gd name="T77" fmla="*/ 315 h 371"/>
                <a:gd name="T78" fmla="*/ 23 w 207"/>
                <a:gd name="T79" fmla="*/ 323 h 371"/>
                <a:gd name="T80" fmla="*/ 24 w 207"/>
                <a:gd name="T81" fmla="*/ 324 h 371"/>
                <a:gd name="T82" fmla="*/ 182 w 207"/>
                <a:gd name="T83" fmla="*/ 301 h 371"/>
                <a:gd name="T84" fmla="*/ 183 w 207"/>
                <a:gd name="T85" fmla="*/ 293 h 371"/>
                <a:gd name="T86" fmla="*/ 24 w 207"/>
                <a:gd name="T87" fmla="*/ 291 h 371"/>
                <a:gd name="T88" fmla="*/ 23 w 207"/>
                <a:gd name="T89" fmla="*/ 299 h 371"/>
                <a:gd name="T90" fmla="*/ 24 w 207"/>
                <a:gd name="T91" fmla="*/ 301 h 371"/>
                <a:gd name="T92" fmla="*/ 182 w 207"/>
                <a:gd name="T93" fmla="*/ 348 h 371"/>
                <a:gd name="T94" fmla="*/ 183 w 207"/>
                <a:gd name="T95" fmla="*/ 340 h 371"/>
                <a:gd name="T96" fmla="*/ 24 w 207"/>
                <a:gd name="T97" fmla="*/ 338 h 371"/>
                <a:gd name="T98" fmla="*/ 23 w 207"/>
                <a:gd name="T99" fmla="*/ 346 h 371"/>
                <a:gd name="T100" fmla="*/ 24 w 207"/>
                <a:gd name="T101" fmla="*/ 348 h 371"/>
                <a:gd name="T102" fmla="*/ 182 w 207"/>
                <a:gd name="T103" fmla="*/ 277 h 371"/>
                <a:gd name="T104" fmla="*/ 183 w 207"/>
                <a:gd name="T105" fmla="*/ 269 h 371"/>
                <a:gd name="T106" fmla="*/ 24 w 207"/>
                <a:gd name="T107" fmla="*/ 268 h 371"/>
                <a:gd name="T108" fmla="*/ 23 w 207"/>
                <a:gd name="T109" fmla="*/ 276 h 371"/>
                <a:gd name="T110" fmla="*/ 24 w 207"/>
                <a:gd name="T111" fmla="*/ 2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71">
                  <a:moveTo>
                    <a:pt x="16" y="0"/>
                  </a:moveTo>
                  <a:cubicBezTo>
                    <a:pt x="191" y="0"/>
                    <a:pt x="191" y="0"/>
                    <a:pt x="191" y="0"/>
                  </a:cubicBezTo>
                  <a:cubicBezTo>
                    <a:pt x="199" y="0"/>
                    <a:pt x="207" y="8"/>
                    <a:pt x="207" y="17"/>
                  </a:cubicBezTo>
                  <a:cubicBezTo>
                    <a:pt x="207" y="355"/>
                    <a:pt x="207" y="355"/>
                    <a:pt x="207" y="355"/>
                  </a:cubicBezTo>
                  <a:cubicBezTo>
                    <a:pt x="207" y="364"/>
                    <a:pt x="199" y="371"/>
                    <a:pt x="191" y="371"/>
                  </a:cubicBezTo>
                  <a:cubicBezTo>
                    <a:pt x="16" y="371"/>
                    <a:pt x="16" y="371"/>
                    <a:pt x="16" y="371"/>
                  </a:cubicBezTo>
                  <a:cubicBezTo>
                    <a:pt x="7" y="371"/>
                    <a:pt x="0" y="364"/>
                    <a:pt x="0" y="355"/>
                  </a:cubicBezTo>
                  <a:cubicBezTo>
                    <a:pt x="0" y="17"/>
                    <a:pt x="0" y="17"/>
                    <a:pt x="0" y="17"/>
                  </a:cubicBezTo>
                  <a:cubicBezTo>
                    <a:pt x="0" y="8"/>
                    <a:pt x="7" y="0"/>
                    <a:pt x="16" y="0"/>
                  </a:cubicBezTo>
                  <a:cubicBezTo>
                    <a:pt x="16" y="0"/>
                    <a:pt x="16" y="0"/>
                    <a:pt x="16" y="0"/>
                  </a:cubicBezTo>
                  <a:close/>
                  <a:moveTo>
                    <a:pt x="23" y="23"/>
                  </a:moveTo>
                  <a:cubicBezTo>
                    <a:pt x="183" y="23"/>
                    <a:pt x="183" y="23"/>
                    <a:pt x="183" y="23"/>
                  </a:cubicBezTo>
                  <a:cubicBezTo>
                    <a:pt x="183" y="57"/>
                    <a:pt x="183" y="57"/>
                    <a:pt x="183" y="57"/>
                  </a:cubicBezTo>
                  <a:cubicBezTo>
                    <a:pt x="23" y="57"/>
                    <a:pt x="23" y="57"/>
                    <a:pt x="23" y="57"/>
                  </a:cubicBezTo>
                  <a:cubicBezTo>
                    <a:pt x="23" y="23"/>
                    <a:pt x="23" y="23"/>
                    <a:pt x="23" y="23"/>
                  </a:cubicBezTo>
                  <a:close/>
                  <a:moveTo>
                    <a:pt x="158" y="40"/>
                  </a:moveTo>
                  <a:cubicBezTo>
                    <a:pt x="162" y="40"/>
                    <a:pt x="169" y="40"/>
                    <a:pt x="173" y="40"/>
                  </a:cubicBezTo>
                  <a:cubicBezTo>
                    <a:pt x="175" y="40"/>
                    <a:pt x="177" y="42"/>
                    <a:pt x="177" y="44"/>
                  </a:cubicBezTo>
                  <a:cubicBezTo>
                    <a:pt x="177" y="46"/>
                    <a:pt x="177" y="45"/>
                    <a:pt x="177" y="47"/>
                  </a:cubicBezTo>
                  <a:cubicBezTo>
                    <a:pt x="177" y="49"/>
                    <a:pt x="175" y="50"/>
                    <a:pt x="173" y="50"/>
                  </a:cubicBezTo>
                  <a:cubicBezTo>
                    <a:pt x="169" y="50"/>
                    <a:pt x="162" y="50"/>
                    <a:pt x="158" y="50"/>
                  </a:cubicBezTo>
                  <a:cubicBezTo>
                    <a:pt x="156" y="50"/>
                    <a:pt x="155" y="49"/>
                    <a:pt x="155" y="47"/>
                  </a:cubicBezTo>
                  <a:cubicBezTo>
                    <a:pt x="155" y="45"/>
                    <a:pt x="155" y="46"/>
                    <a:pt x="155" y="44"/>
                  </a:cubicBezTo>
                  <a:cubicBezTo>
                    <a:pt x="155" y="42"/>
                    <a:pt x="156" y="40"/>
                    <a:pt x="158" y="40"/>
                  </a:cubicBezTo>
                  <a:cubicBezTo>
                    <a:pt x="158" y="40"/>
                    <a:pt x="158" y="40"/>
                    <a:pt x="158" y="40"/>
                  </a:cubicBezTo>
                  <a:close/>
                  <a:moveTo>
                    <a:pt x="23" y="74"/>
                  </a:moveTo>
                  <a:cubicBezTo>
                    <a:pt x="183" y="74"/>
                    <a:pt x="183" y="74"/>
                    <a:pt x="183" y="74"/>
                  </a:cubicBezTo>
                  <a:cubicBezTo>
                    <a:pt x="183" y="107"/>
                    <a:pt x="183" y="107"/>
                    <a:pt x="183" y="107"/>
                  </a:cubicBezTo>
                  <a:cubicBezTo>
                    <a:pt x="23" y="107"/>
                    <a:pt x="23" y="107"/>
                    <a:pt x="23" y="107"/>
                  </a:cubicBezTo>
                  <a:cubicBezTo>
                    <a:pt x="23" y="74"/>
                    <a:pt x="23" y="74"/>
                    <a:pt x="23" y="74"/>
                  </a:cubicBezTo>
                  <a:close/>
                  <a:moveTo>
                    <a:pt x="158" y="91"/>
                  </a:moveTo>
                  <a:cubicBezTo>
                    <a:pt x="162" y="91"/>
                    <a:pt x="169" y="91"/>
                    <a:pt x="173" y="91"/>
                  </a:cubicBezTo>
                  <a:cubicBezTo>
                    <a:pt x="175" y="91"/>
                    <a:pt x="177" y="92"/>
                    <a:pt x="177" y="94"/>
                  </a:cubicBezTo>
                  <a:cubicBezTo>
                    <a:pt x="177" y="96"/>
                    <a:pt x="177" y="95"/>
                    <a:pt x="177" y="97"/>
                  </a:cubicBezTo>
                  <a:cubicBezTo>
                    <a:pt x="177" y="99"/>
                    <a:pt x="175" y="101"/>
                    <a:pt x="173" y="101"/>
                  </a:cubicBezTo>
                  <a:cubicBezTo>
                    <a:pt x="169" y="101"/>
                    <a:pt x="162" y="101"/>
                    <a:pt x="158" y="101"/>
                  </a:cubicBezTo>
                  <a:cubicBezTo>
                    <a:pt x="156" y="101"/>
                    <a:pt x="155" y="99"/>
                    <a:pt x="155" y="97"/>
                  </a:cubicBezTo>
                  <a:cubicBezTo>
                    <a:pt x="155" y="95"/>
                    <a:pt x="155" y="96"/>
                    <a:pt x="155" y="94"/>
                  </a:cubicBezTo>
                  <a:cubicBezTo>
                    <a:pt x="155" y="92"/>
                    <a:pt x="156" y="91"/>
                    <a:pt x="158" y="91"/>
                  </a:cubicBezTo>
                  <a:cubicBezTo>
                    <a:pt x="158" y="91"/>
                    <a:pt x="158" y="91"/>
                    <a:pt x="158" y="91"/>
                  </a:cubicBezTo>
                  <a:close/>
                  <a:moveTo>
                    <a:pt x="163" y="167"/>
                  </a:moveTo>
                  <a:cubicBezTo>
                    <a:pt x="174" y="167"/>
                    <a:pt x="183" y="176"/>
                    <a:pt x="183" y="188"/>
                  </a:cubicBezTo>
                  <a:cubicBezTo>
                    <a:pt x="183" y="199"/>
                    <a:pt x="174" y="208"/>
                    <a:pt x="163" y="208"/>
                  </a:cubicBezTo>
                  <a:cubicBezTo>
                    <a:pt x="151" y="208"/>
                    <a:pt x="142" y="199"/>
                    <a:pt x="142" y="188"/>
                  </a:cubicBezTo>
                  <a:cubicBezTo>
                    <a:pt x="142" y="176"/>
                    <a:pt x="151" y="167"/>
                    <a:pt x="163" y="167"/>
                  </a:cubicBezTo>
                  <a:cubicBezTo>
                    <a:pt x="163" y="167"/>
                    <a:pt x="163" y="167"/>
                    <a:pt x="163" y="167"/>
                  </a:cubicBezTo>
                  <a:close/>
                  <a:moveTo>
                    <a:pt x="163" y="179"/>
                  </a:moveTo>
                  <a:cubicBezTo>
                    <a:pt x="167" y="179"/>
                    <a:pt x="171" y="183"/>
                    <a:pt x="171" y="188"/>
                  </a:cubicBezTo>
                  <a:cubicBezTo>
                    <a:pt x="171" y="192"/>
                    <a:pt x="167" y="196"/>
                    <a:pt x="163" y="196"/>
                  </a:cubicBezTo>
                  <a:cubicBezTo>
                    <a:pt x="158" y="196"/>
                    <a:pt x="154" y="192"/>
                    <a:pt x="154" y="188"/>
                  </a:cubicBezTo>
                  <a:cubicBezTo>
                    <a:pt x="154" y="183"/>
                    <a:pt x="158" y="179"/>
                    <a:pt x="163" y="179"/>
                  </a:cubicBezTo>
                  <a:cubicBezTo>
                    <a:pt x="163" y="179"/>
                    <a:pt x="163" y="179"/>
                    <a:pt x="163" y="179"/>
                  </a:cubicBezTo>
                  <a:close/>
                  <a:moveTo>
                    <a:pt x="45" y="181"/>
                  </a:moveTo>
                  <a:cubicBezTo>
                    <a:pt x="39" y="181"/>
                    <a:pt x="33" y="181"/>
                    <a:pt x="27" y="181"/>
                  </a:cubicBezTo>
                  <a:cubicBezTo>
                    <a:pt x="25" y="181"/>
                    <a:pt x="23" y="179"/>
                    <a:pt x="23" y="177"/>
                  </a:cubicBezTo>
                  <a:cubicBezTo>
                    <a:pt x="23" y="171"/>
                    <a:pt x="23" y="165"/>
                    <a:pt x="23" y="159"/>
                  </a:cubicBezTo>
                  <a:cubicBezTo>
                    <a:pt x="23" y="156"/>
                    <a:pt x="25" y="155"/>
                    <a:pt x="27" y="155"/>
                  </a:cubicBezTo>
                  <a:cubicBezTo>
                    <a:pt x="33" y="155"/>
                    <a:pt x="39" y="155"/>
                    <a:pt x="45" y="155"/>
                  </a:cubicBezTo>
                  <a:cubicBezTo>
                    <a:pt x="48" y="155"/>
                    <a:pt x="50" y="156"/>
                    <a:pt x="50" y="159"/>
                  </a:cubicBezTo>
                  <a:cubicBezTo>
                    <a:pt x="50" y="165"/>
                    <a:pt x="50" y="171"/>
                    <a:pt x="50" y="177"/>
                  </a:cubicBezTo>
                  <a:cubicBezTo>
                    <a:pt x="50" y="179"/>
                    <a:pt x="48" y="181"/>
                    <a:pt x="45" y="181"/>
                  </a:cubicBezTo>
                  <a:cubicBezTo>
                    <a:pt x="45" y="181"/>
                    <a:pt x="45" y="181"/>
                    <a:pt x="45" y="181"/>
                  </a:cubicBezTo>
                  <a:close/>
                  <a:moveTo>
                    <a:pt x="45" y="221"/>
                  </a:moveTo>
                  <a:cubicBezTo>
                    <a:pt x="39" y="221"/>
                    <a:pt x="33" y="221"/>
                    <a:pt x="27" y="221"/>
                  </a:cubicBezTo>
                  <a:cubicBezTo>
                    <a:pt x="25" y="221"/>
                    <a:pt x="23" y="219"/>
                    <a:pt x="23" y="216"/>
                  </a:cubicBezTo>
                  <a:cubicBezTo>
                    <a:pt x="23" y="210"/>
                    <a:pt x="23" y="204"/>
                    <a:pt x="23" y="198"/>
                  </a:cubicBezTo>
                  <a:cubicBezTo>
                    <a:pt x="23" y="196"/>
                    <a:pt x="25" y="194"/>
                    <a:pt x="27" y="194"/>
                  </a:cubicBezTo>
                  <a:cubicBezTo>
                    <a:pt x="33" y="194"/>
                    <a:pt x="39" y="194"/>
                    <a:pt x="45" y="194"/>
                  </a:cubicBezTo>
                  <a:cubicBezTo>
                    <a:pt x="48" y="194"/>
                    <a:pt x="50" y="196"/>
                    <a:pt x="50" y="198"/>
                  </a:cubicBezTo>
                  <a:cubicBezTo>
                    <a:pt x="50" y="204"/>
                    <a:pt x="50" y="210"/>
                    <a:pt x="50" y="216"/>
                  </a:cubicBezTo>
                  <a:cubicBezTo>
                    <a:pt x="50" y="219"/>
                    <a:pt x="48" y="221"/>
                    <a:pt x="45" y="221"/>
                  </a:cubicBezTo>
                  <a:cubicBezTo>
                    <a:pt x="45" y="221"/>
                    <a:pt x="45" y="221"/>
                    <a:pt x="45" y="221"/>
                  </a:cubicBezTo>
                  <a:close/>
                  <a:moveTo>
                    <a:pt x="24" y="324"/>
                  </a:moveTo>
                  <a:cubicBezTo>
                    <a:pt x="77" y="324"/>
                    <a:pt x="129" y="324"/>
                    <a:pt x="182" y="324"/>
                  </a:cubicBezTo>
                  <a:cubicBezTo>
                    <a:pt x="183" y="324"/>
                    <a:pt x="183" y="324"/>
                    <a:pt x="183" y="323"/>
                  </a:cubicBezTo>
                  <a:cubicBezTo>
                    <a:pt x="183" y="321"/>
                    <a:pt x="183" y="318"/>
                    <a:pt x="183" y="316"/>
                  </a:cubicBezTo>
                  <a:cubicBezTo>
                    <a:pt x="183" y="315"/>
                    <a:pt x="183" y="315"/>
                    <a:pt x="182" y="315"/>
                  </a:cubicBezTo>
                  <a:cubicBezTo>
                    <a:pt x="129" y="315"/>
                    <a:pt x="77" y="315"/>
                    <a:pt x="24" y="315"/>
                  </a:cubicBezTo>
                  <a:cubicBezTo>
                    <a:pt x="24" y="315"/>
                    <a:pt x="23" y="315"/>
                    <a:pt x="23" y="316"/>
                  </a:cubicBezTo>
                  <a:cubicBezTo>
                    <a:pt x="23" y="318"/>
                    <a:pt x="23" y="321"/>
                    <a:pt x="23" y="323"/>
                  </a:cubicBezTo>
                  <a:cubicBezTo>
                    <a:pt x="23" y="324"/>
                    <a:pt x="24" y="324"/>
                    <a:pt x="24" y="324"/>
                  </a:cubicBezTo>
                  <a:cubicBezTo>
                    <a:pt x="24" y="324"/>
                    <a:pt x="24" y="324"/>
                    <a:pt x="24" y="324"/>
                  </a:cubicBezTo>
                  <a:close/>
                  <a:moveTo>
                    <a:pt x="24" y="301"/>
                  </a:moveTo>
                  <a:cubicBezTo>
                    <a:pt x="77" y="301"/>
                    <a:pt x="129" y="301"/>
                    <a:pt x="182" y="301"/>
                  </a:cubicBezTo>
                  <a:cubicBezTo>
                    <a:pt x="183" y="301"/>
                    <a:pt x="183" y="300"/>
                    <a:pt x="183" y="299"/>
                  </a:cubicBezTo>
                  <a:cubicBezTo>
                    <a:pt x="183" y="297"/>
                    <a:pt x="183" y="295"/>
                    <a:pt x="183" y="293"/>
                  </a:cubicBezTo>
                  <a:cubicBezTo>
                    <a:pt x="183" y="292"/>
                    <a:pt x="183" y="291"/>
                    <a:pt x="182" y="291"/>
                  </a:cubicBezTo>
                  <a:cubicBezTo>
                    <a:pt x="129" y="291"/>
                    <a:pt x="77" y="291"/>
                    <a:pt x="24" y="291"/>
                  </a:cubicBezTo>
                  <a:cubicBezTo>
                    <a:pt x="24" y="291"/>
                    <a:pt x="23" y="292"/>
                    <a:pt x="23" y="293"/>
                  </a:cubicBezTo>
                  <a:cubicBezTo>
                    <a:pt x="23" y="295"/>
                    <a:pt x="23" y="297"/>
                    <a:pt x="23" y="299"/>
                  </a:cubicBezTo>
                  <a:cubicBezTo>
                    <a:pt x="23" y="300"/>
                    <a:pt x="24" y="301"/>
                    <a:pt x="24" y="301"/>
                  </a:cubicBezTo>
                  <a:cubicBezTo>
                    <a:pt x="24" y="301"/>
                    <a:pt x="24" y="301"/>
                    <a:pt x="24" y="301"/>
                  </a:cubicBezTo>
                  <a:close/>
                  <a:moveTo>
                    <a:pt x="24" y="348"/>
                  </a:moveTo>
                  <a:cubicBezTo>
                    <a:pt x="182" y="348"/>
                    <a:pt x="182" y="348"/>
                    <a:pt x="182" y="348"/>
                  </a:cubicBezTo>
                  <a:cubicBezTo>
                    <a:pt x="183" y="348"/>
                    <a:pt x="183" y="347"/>
                    <a:pt x="183" y="346"/>
                  </a:cubicBezTo>
                  <a:cubicBezTo>
                    <a:pt x="183" y="340"/>
                    <a:pt x="183" y="340"/>
                    <a:pt x="183" y="340"/>
                  </a:cubicBezTo>
                  <a:cubicBezTo>
                    <a:pt x="183" y="339"/>
                    <a:pt x="183" y="338"/>
                    <a:pt x="182" y="338"/>
                  </a:cubicBezTo>
                  <a:cubicBezTo>
                    <a:pt x="24" y="338"/>
                    <a:pt x="24" y="338"/>
                    <a:pt x="24" y="338"/>
                  </a:cubicBezTo>
                  <a:cubicBezTo>
                    <a:pt x="24" y="338"/>
                    <a:pt x="23" y="339"/>
                    <a:pt x="23" y="340"/>
                  </a:cubicBezTo>
                  <a:cubicBezTo>
                    <a:pt x="23" y="346"/>
                    <a:pt x="23" y="346"/>
                    <a:pt x="23" y="346"/>
                  </a:cubicBezTo>
                  <a:cubicBezTo>
                    <a:pt x="23" y="347"/>
                    <a:pt x="24" y="348"/>
                    <a:pt x="24" y="348"/>
                  </a:cubicBezTo>
                  <a:cubicBezTo>
                    <a:pt x="24" y="348"/>
                    <a:pt x="24" y="348"/>
                    <a:pt x="24" y="348"/>
                  </a:cubicBezTo>
                  <a:close/>
                  <a:moveTo>
                    <a:pt x="24" y="277"/>
                  </a:moveTo>
                  <a:cubicBezTo>
                    <a:pt x="182" y="277"/>
                    <a:pt x="182" y="277"/>
                    <a:pt x="182" y="277"/>
                  </a:cubicBezTo>
                  <a:cubicBezTo>
                    <a:pt x="183" y="277"/>
                    <a:pt x="183" y="277"/>
                    <a:pt x="183" y="276"/>
                  </a:cubicBezTo>
                  <a:cubicBezTo>
                    <a:pt x="183" y="269"/>
                    <a:pt x="183" y="269"/>
                    <a:pt x="183" y="269"/>
                  </a:cubicBezTo>
                  <a:cubicBezTo>
                    <a:pt x="183" y="269"/>
                    <a:pt x="183" y="268"/>
                    <a:pt x="182" y="268"/>
                  </a:cubicBezTo>
                  <a:cubicBezTo>
                    <a:pt x="24" y="268"/>
                    <a:pt x="24" y="268"/>
                    <a:pt x="24" y="268"/>
                  </a:cubicBezTo>
                  <a:cubicBezTo>
                    <a:pt x="24" y="268"/>
                    <a:pt x="23" y="269"/>
                    <a:pt x="23" y="269"/>
                  </a:cubicBezTo>
                  <a:cubicBezTo>
                    <a:pt x="23" y="276"/>
                    <a:pt x="23" y="276"/>
                    <a:pt x="23" y="276"/>
                  </a:cubicBezTo>
                  <a:cubicBezTo>
                    <a:pt x="23" y="277"/>
                    <a:pt x="24" y="277"/>
                    <a:pt x="24" y="277"/>
                  </a:cubicBezTo>
                  <a:cubicBezTo>
                    <a:pt x="24" y="277"/>
                    <a:pt x="24" y="277"/>
                    <a:pt x="24" y="27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1" name="Freeform 6"/>
            <p:cNvSpPr>
              <a:spLocks noEditPoints="1"/>
            </p:cNvSpPr>
            <p:nvPr/>
          </p:nvSpPr>
          <p:spPr bwMode="auto">
            <a:xfrm>
              <a:off x="7028965" y="3619412"/>
              <a:ext cx="381377" cy="683984"/>
            </a:xfrm>
            <a:custGeom>
              <a:avLst/>
              <a:gdLst>
                <a:gd name="T0" fmla="*/ 191 w 207"/>
                <a:gd name="T1" fmla="*/ 0 h 371"/>
                <a:gd name="T2" fmla="*/ 207 w 207"/>
                <a:gd name="T3" fmla="*/ 355 h 371"/>
                <a:gd name="T4" fmla="*/ 16 w 207"/>
                <a:gd name="T5" fmla="*/ 371 h 371"/>
                <a:gd name="T6" fmla="*/ 0 w 207"/>
                <a:gd name="T7" fmla="*/ 17 h 371"/>
                <a:gd name="T8" fmla="*/ 16 w 207"/>
                <a:gd name="T9" fmla="*/ 0 h 371"/>
                <a:gd name="T10" fmla="*/ 183 w 207"/>
                <a:gd name="T11" fmla="*/ 23 h 371"/>
                <a:gd name="T12" fmla="*/ 23 w 207"/>
                <a:gd name="T13" fmla="*/ 57 h 371"/>
                <a:gd name="T14" fmla="*/ 158 w 207"/>
                <a:gd name="T15" fmla="*/ 40 h 371"/>
                <a:gd name="T16" fmla="*/ 177 w 207"/>
                <a:gd name="T17" fmla="*/ 44 h 371"/>
                <a:gd name="T18" fmla="*/ 173 w 207"/>
                <a:gd name="T19" fmla="*/ 50 h 371"/>
                <a:gd name="T20" fmla="*/ 155 w 207"/>
                <a:gd name="T21" fmla="*/ 47 h 371"/>
                <a:gd name="T22" fmla="*/ 158 w 207"/>
                <a:gd name="T23" fmla="*/ 40 h 371"/>
                <a:gd name="T24" fmla="*/ 23 w 207"/>
                <a:gd name="T25" fmla="*/ 74 h 371"/>
                <a:gd name="T26" fmla="*/ 183 w 207"/>
                <a:gd name="T27" fmla="*/ 107 h 371"/>
                <a:gd name="T28" fmla="*/ 23 w 207"/>
                <a:gd name="T29" fmla="*/ 74 h 371"/>
                <a:gd name="T30" fmla="*/ 173 w 207"/>
                <a:gd name="T31" fmla="*/ 91 h 371"/>
                <a:gd name="T32" fmla="*/ 177 w 207"/>
                <a:gd name="T33" fmla="*/ 97 h 371"/>
                <a:gd name="T34" fmla="*/ 158 w 207"/>
                <a:gd name="T35" fmla="*/ 101 h 371"/>
                <a:gd name="T36" fmla="*/ 155 w 207"/>
                <a:gd name="T37" fmla="*/ 94 h 371"/>
                <a:gd name="T38" fmla="*/ 158 w 207"/>
                <a:gd name="T39" fmla="*/ 91 h 371"/>
                <a:gd name="T40" fmla="*/ 183 w 207"/>
                <a:gd name="T41" fmla="*/ 188 h 371"/>
                <a:gd name="T42" fmla="*/ 142 w 207"/>
                <a:gd name="T43" fmla="*/ 188 h 371"/>
                <a:gd name="T44" fmla="*/ 163 w 207"/>
                <a:gd name="T45" fmla="*/ 167 h 371"/>
                <a:gd name="T46" fmla="*/ 171 w 207"/>
                <a:gd name="T47" fmla="*/ 188 h 371"/>
                <a:gd name="T48" fmla="*/ 154 w 207"/>
                <a:gd name="T49" fmla="*/ 188 h 371"/>
                <a:gd name="T50" fmla="*/ 163 w 207"/>
                <a:gd name="T51" fmla="*/ 179 h 371"/>
                <a:gd name="T52" fmla="*/ 27 w 207"/>
                <a:gd name="T53" fmla="*/ 181 h 371"/>
                <a:gd name="T54" fmla="*/ 23 w 207"/>
                <a:gd name="T55" fmla="*/ 159 h 371"/>
                <a:gd name="T56" fmla="*/ 45 w 207"/>
                <a:gd name="T57" fmla="*/ 155 h 371"/>
                <a:gd name="T58" fmla="*/ 50 w 207"/>
                <a:gd name="T59" fmla="*/ 177 h 371"/>
                <a:gd name="T60" fmla="*/ 45 w 207"/>
                <a:gd name="T61" fmla="*/ 181 h 371"/>
                <a:gd name="T62" fmla="*/ 27 w 207"/>
                <a:gd name="T63" fmla="*/ 221 h 371"/>
                <a:gd name="T64" fmla="*/ 23 w 207"/>
                <a:gd name="T65" fmla="*/ 198 h 371"/>
                <a:gd name="T66" fmla="*/ 45 w 207"/>
                <a:gd name="T67" fmla="*/ 194 h 371"/>
                <a:gd name="T68" fmla="*/ 50 w 207"/>
                <a:gd name="T69" fmla="*/ 216 h 371"/>
                <a:gd name="T70" fmla="*/ 45 w 207"/>
                <a:gd name="T71" fmla="*/ 221 h 371"/>
                <a:gd name="T72" fmla="*/ 182 w 207"/>
                <a:gd name="T73" fmla="*/ 324 h 371"/>
                <a:gd name="T74" fmla="*/ 183 w 207"/>
                <a:gd name="T75" fmla="*/ 316 h 371"/>
                <a:gd name="T76" fmla="*/ 24 w 207"/>
                <a:gd name="T77" fmla="*/ 315 h 371"/>
                <a:gd name="T78" fmla="*/ 23 w 207"/>
                <a:gd name="T79" fmla="*/ 323 h 371"/>
                <a:gd name="T80" fmla="*/ 24 w 207"/>
                <a:gd name="T81" fmla="*/ 324 h 371"/>
                <a:gd name="T82" fmla="*/ 182 w 207"/>
                <a:gd name="T83" fmla="*/ 301 h 371"/>
                <a:gd name="T84" fmla="*/ 183 w 207"/>
                <a:gd name="T85" fmla="*/ 293 h 371"/>
                <a:gd name="T86" fmla="*/ 24 w 207"/>
                <a:gd name="T87" fmla="*/ 291 h 371"/>
                <a:gd name="T88" fmla="*/ 23 w 207"/>
                <a:gd name="T89" fmla="*/ 299 h 371"/>
                <a:gd name="T90" fmla="*/ 24 w 207"/>
                <a:gd name="T91" fmla="*/ 301 h 371"/>
                <a:gd name="T92" fmla="*/ 182 w 207"/>
                <a:gd name="T93" fmla="*/ 348 h 371"/>
                <a:gd name="T94" fmla="*/ 183 w 207"/>
                <a:gd name="T95" fmla="*/ 340 h 371"/>
                <a:gd name="T96" fmla="*/ 24 w 207"/>
                <a:gd name="T97" fmla="*/ 338 h 371"/>
                <a:gd name="T98" fmla="*/ 23 w 207"/>
                <a:gd name="T99" fmla="*/ 346 h 371"/>
                <a:gd name="T100" fmla="*/ 24 w 207"/>
                <a:gd name="T101" fmla="*/ 348 h 371"/>
                <a:gd name="T102" fmla="*/ 182 w 207"/>
                <a:gd name="T103" fmla="*/ 277 h 371"/>
                <a:gd name="T104" fmla="*/ 183 w 207"/>
                <a:gd name="T105" fmla="*/ 269 h 371"/>
                <a:gd name="T106" fmla="*/ 24 w 207"/>
                <a:gd name="T107" fmla="*/ 268 h 371"/>
                <a:gd name="T108" fmla="*/ 23 w 207"/>
                <a:gd name="T109" fmla="*/ 276 h 371"/>
                <a:gd name="T110" fmla="*/ 24 w 207"/>
                <a:gd name="T111" fmla="*/ 2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371">
                  <a:moveTo>
                    <a:pt x="16" y="0"/>
                  </a:moveTo>
                  <a:cubicBezTo>
                    <a:pt x="191" y="0"/>
                    <a:pt x="191" y="0"/>
                    <a:pt x="191" y="0"/>
                  </a:cubicBezTo>
                  <a:cubicBezTo>
                    <a:pt x="199" y="0"/>
                    <a:pt x="207" y="8"/>
                    <a:pt x="207" y="17"/>
                  </a:cubicBezTo>
                  <a:cubicBezTo>
                    <a:pt x="207" y="355"/>
                    <a:pt x="207" y="355"/>
                    <a:pt x="207" y="355"/>
                  </a:cubicBezTo>
                  <a:cubicBezTo>
                    <a:pt x="207" y="364"/>
                    <a:pt x="199" y="371"/>
                    <a:pt x="191" y="371"/>
                  </a:cubicBezTo>
                  <a:cubicBezTo>
                    <a:pt x="16" y="371"/>
                    <a:pt x="16" y="371"/>
                    <a:pt x="16" y="371"/>
                  </a:cubicBezTo>
                  <a:cubicBezTo>
                    <a:pt x="7" y="371"/>
                    <a:pt x="0" y="364"/>
                    <a:pt x="0" y="355"/>
                  </a:cubicBezTo>
                  <a:cubicBezTo>
                    <a:pt x="0" y="17"/>
                    <a:pt x="0" y="17"/>
                    <a:pt x="0" y="17"/>
                  </a:cubicBezTo>
                  <a:cubicBezTo>
                    <a:pt x="0" y="8"/>
                    <a:pt x="7" y="0"/>
                    <a:pt x="16" y="0"/>
                  </a:cubicBezTo>
                  <a:cubicBezTo>
                    <a:pt x="16" y="0"/>
                    <a:pt x="16" y="0"/>
                    <a:pt x="16" y="0"/>
                  </a:cubicBezTo>
                  <a:close/>
                  <a:moveTo>
                    <a:pt x="23" y="23"/>
                  </a:moveTo>
                  <a:cubicBezTo>
                    <a:pt x="183" y="23"/>
                    <a:pt x="183" y="23"/>
                    <a:pt x="183" y="23"/>
                  </a:cubicBezTo>
                  <a:cubicBezTo>
                    <a:pt x="183" y="57"/>
                    <a:pt x="183" y="57"/>
                    <a:pt x="183" y="57"/>
                  </a:cubicBezTo>
                  <a:cubicBezTo>
                    <a:pt x="23" y="57"/>
                    <a:pt x="23" y="57"/>
                    <a:pt x="23" y="57"/>
                  </a:cubicBezTo>
                  <a:cubicBezTo>
                    <a:pt x="23" y="23"/>
                    <a:pt x="23" y="23"/>
                    <a:pt x="23" y="23"/>
                  </a:cubicBezTo>
                  <a:close/>
                  <a:moveTo>
                    <a:pt x="158" y="40"/>
                  </a:moveTo>
                  <a:cubicBezTo>
                    <a:pt x="162" y="40"/>
                    <a:pt x="169" y="40"/>
                    <a:pt x="173" y="40"/>
                  </a:cubicBezTo>
                  <a:cubicBezTo>
                    <a:pt x="175" y="40"/>
                    <a:pt x="177" y="42"/>
                    <a:pt x="177" y="44"/>
                  </a:cubicBezTo>
                  <a:cubicBezTo>
                    <a:pt x="177" y="46"/>
                    <a:pt x="177" y="45"/>
                    <a:pt x="177" y="47"/>
                  </a:cubicBezTo>
                  <a:cubicBezTo>
                    <a:pt x="177" y="49"/>
                    <a:pt x="175" y="50"/>
                    <a:pt x="173" y="50"/>
                  </a:cubicBezTo>
                  <a:cubicBezTo>
                    <a:pt x="169" y="50"/>
                    <a:pt x="162" y="50"/>
                    <a:pt x="158" y="50"/>
                  </a:cubicBezTo>
                  <a:cubicBezTo>
                    <a:pt x="156" y="50"/>
                    <a:pt x="155" y="49"/>
                    <a:pt x="155" y="47"/>
                  </a:cubicBezTo>
                  <a:cubicBezTo>
                    <a:pt x="155" y="45"/>
                    <a:pt x="155" y="46"/>
                    <a:pt x="155" y="44"/>
                  </a:cubicBezTo>
                  <a:cubicBezTo>
                    <a:pt x="155" y="42"/>
                    <a:pt x="156" y="40"/>
                    <a:pt x="158" y="40"/>
                  </a:cubicBezTo>
                  <a:cubicBezTo>
                    <a:pt x="158" y="40"/>
                    <a:pt x="158" y="40"/>
                    <a:pt x="158" y="40"/>
                  </a:cubicBezTo>
                  <a:close/>
                  <a:moveTo>
                    <a:pt x="23" y="74"/>
                  </a:moveTo>
                  <a:cubicBezTo>
                    <a:pt x="183" y="74"/>
                    <a:pt x="183" y="74"/>
                    <a:pt x="183" y="74"/>
                  </a:cubicBezTo>
                  <a:cubicBezTo>
                    <a:pt x="183" y="107"/>
                    <a:pt x="183" y="107"/>
                    <a:pt x="183" y="107"/>
                  </a:cubicBezTo>
                  <a:cubicBezTo>
                    <a:pt x="23" y="107"/>
                    <a:pt x="23" y="107"/>
                    <a:pt x="23" y="107"/>
                  </a:cubicBezTo>
                  <a:cubicBezTo>
                    <a:pt x="23" y="74"/>
                    <a:pt x="23" y="74"/>
                    <a:pt x="23" y="74"/>
                  </a:cubicBezTo>
                  <a:close/>
                  <a:moveTo>
                    <a:pt x="158" y="91"/>
                  </a:moveTo>
                  <a:cubicBezTo>
                    <a:pt x="162" y="91"/>
                    <a:pt x="169" y="91"/>
                    <a:pt x="173" y="91"/>
                  </a:cubicBezTo>
                  <a:cubicBezTo>
                    <a:pt x="175" y="91"/>
                    <a:pt x="177" y="92"/>
                    <a:pt x="177" y="94"/>
                  </a:cubicBezTo>
                  <a:cubicBezTo>
                    <a:pt x="177" y="96"/>
                    <a:pt x="177" y="95"/>
                    <a:pt x="177" y="97"/>
                  </a:cubicBezTo>
                  <a:cubicBezTo>
                    <a:pt x="177" y="99"/>
                    <a:pt x="175" y="101"/>
                    <a:pt x="173" y="101"/>
                  </a:cubicBezTo>
                  <a:cubicBezTo>
                    <a:pt x="169" y="101"/>
                    <a:pt x="162" y="101"/>
                    <a:pt x="158" y="101"/>
                  </a:cubicBezTo>
                  <a:cubicBezTo>
                    <a:pt x="156" y="101"/>
                    <a:pt x="155" y="99"/>
                    <a:pt x="155" y="97"/>
                  </a:cubicBezTo>
                  <a:cubicBezTo>
                    <a:pt x="155" y="95"/>
                    <a:pt x="155" y="96"/>
                    <a:pt x="155" y="94"/>
                  </a:cubicBezTo>
                  <a:cubicBezTo>
                    <a:pt x="155" y="92"/>
                    <a:pt x="156" y="91"/>
                    <a:pt x="158" y="91"/>
                  </a:cubicBezTo>
                  <a:cubicBezTo>
                    <a:pt x="158" y="91"/>
                    <a:pt x="158" y="91"/>
                    <a:pt x="158" y="91"/>
                  </a:cubicBezTo>
                  <a:close/>
                  <a:moveTo>
                    <a:pt x="163" y="167"/>
                  </a:moveTo>
                  <a:cubicBezTo>
                    <a:pt x="174" y="167"/>
                    <a:pt x="183" y="176"/>
                    <a:pt x="183" y="188"/>
                  </a:cubicBezTo>
                  <a:cubicBezTo>
                    <a:pt x="183" y="199"/>
                    <a:pt x="174" y="208"/>
                    <a:pt x="163" y="208"/>
                  </a:cubicBezTo>
                  <a:cubicBezTo>
                    <a:pt x="151" y="208"/>
                    <a:pt x="142" y="199"/>
                    <a:pt x="142" y="188"/>
                  </a:cubicBezTo>
                  <a:cubicBezTo>
                    <a:pt x="142" y="176"/>
                    <a:pt x="151" y="167"/>
                    <a:pt x="163" y="167"/>
                  </a:cubicBezTo>
                  <a:cubicBezTo>
                    <a:pt x="163" y="167"/>
                    <a:pt x="163" y="167"/>
                    <a:pt x="163" y="167"/>
                  </a:cubicBezTo>
                  <a:close/>
                  <a:moveTo>
                    <a:pt x="163" y="179"/>
                  </a:moveTo>
                  <a:cubicBezTo>
                    <a:pt x="167" y="179"/>
                    <a:pt x="171" y="183"/>
                    <a:pt x="171" y="188"/>
                  </a:cubicBezTo>
                  <a:cubicBezTo>
                    <a:pt x="171" y="192"/>
                    <a:pt x="167" y="196"/>
                    <a:pt x="163" y="196"/>
                  </a:cubicBezTo>
                  <a:cubicBezTo>
                    <a:pt x="158" y="196"/>
                    <a:pt x="154" y="192"/>
                    <a:pt x="154" y="188"/>
                  </a:cubicBezTo>
                  <a:cubicBezTo>
                    <a:pt x="154" y="183"/>
                    <a:pt x="158" y="179"/>
                    <a:pt x="163" y="179"/>
                  </a:cubicBezTo>
                  <a:cubicBezTo>
                    <a:pt x="163" y="179"/>
                    <a:pt x="163" y="179"/>
                    <a:pt x="163" y="179"/>
                  </a:cubicBezTo>
                  <a:close/>
                  <a:moveTo>
                    <a:pt x="45" y="181"/>
                  </a:moveTo>
                  <a:cubicBezTo>
                    <a:pt x="39" y="181"/>
                    <a:pt x="33" y="181"/>
                    <a:pt x="27" y="181"/>
                  </a:cubicBezTo>
                  <a:cubicBezTo>
                    <a:pt x="25" y="181"/>
                    <a:pt x="23" y="179"/>
                    <a:pt x="23" y="177"/>
                  </a:cubicBezTo>
                  <a:cubicBezTo>
                    <a:pt x="23" y="171"/>
                    <a:pt x="23" y="165"/>
                    <a:pt x="23" y="159"/>
                  </a:cubicBezTo>
                  <a:cubicBezTo>
                    <a:pt x="23" y="156"/>
                    <a:pt x="25" y="155"/>
                    <a:pt x="27" y="155"/>
                  </a:cubicBezTo>
                  <a:cubicBezTo>
                    <a:pt x="33" y="155"/>
                    <a:pt x="39" y="155"/>
                    <a:pt x="45" y="155"/>
                  </a:cubicBezTo>
                  <a:cubicBezTo>
                    <a:pt x="48" y="155"/>
                    <a:pt x="50" y="156"/>
                    <a:pt x="50" y="159"/>
                  </a:cubicBezTo>
                  <a:cubicBezTo>
                    <a:pt x="50" y="165"/>
                    <a:pt x="50" y="171"/>
                    <a:pt x="50" y="177"/>
                  </a:cubicBezTo>
                  <a:cubicBezTo>
                    <a:pt x="50" y="179"/>
                    <a:pt x="48" y="181"/>
                    <a:pt x="45" y="181"/>
                  </a:cubicBezTo>
                  <a:cubicBezTo>
                    <a:pt x="45" y="181"/>
                    <a:pt x="45" y="181"/>
                    <a:pt x="45" y="181"/>
                  </a:cubicBezTo>
                  <a:close/>
                  <a:moveTo>
                    <a:pt x="45" y="221"/>
                  </a:moveTo>
                  <a:cubicBezTo>
                    <a:pt x="39" y="221"/>
                    <a:pt x="33" y="221"/>
                    <a:pt x="27" y="221"/>
                  </a:cubicBezTo>
                  <a:cubicBezTo>
                    <a:pt x="25" y="221"/>
                    <a:pt x="23" y="219"/>
                    <a:pt x="23" y="216"/>
                  </a:cubicBezTo>
                  <a:cubicBezTo>
                    <a:pt x="23" y="210"/>
                    <a:pt x="23" y="204"/>
                    <a:pt x="23" y="198"/>
                  </a:cubicBezTo>
                  <a:cubicBezTo>
                    <a:pt x="23" y="196"/>
                    <a:pt x="25" y="194"/>
                    <a:pt x="27" y="194"/>
                  </a:cubicBezTo>
                  <a:cubicBezTo>
                    <a:pt x="33" y="194"/>
                    <a:pt x="39" y="194"/>
                    <a:pt x="45" y="194"/>
                  </a:cubicBezTo>
                  <a:cubicBezTo>
                    <a:pt x="48" y="194"/>
                    <a:pt x="50" y="196"/>
                    <a:pt x="50" y="198"/>
                  </a:cubicBezTo>
                  <a:cubicBezTo>
                    <a:pt x="50" y="204"/>
                    <a:pt x="50" y="210"/>
                    <a:pt x="50" y="216"/>
                  </a:cubicBezTo>
                  <a:cubicBezTo>
                    <a:pt x="50" y="219"/>
                    <a:pt x="48" y="221"/>
                    <a:pt x="45" y="221"/>
                  </a:cubicBezTo>
                  <a:cubicBezTo>
                    <a:pt x="45" y="221"/>
                    <a:pt x="45" y="221"/>
                    <a:pt x="45" y="221"/>
                  </a:cubicBezTo>
                  <a:close/>
                  <a:moveTo>
                    <a:pt x="24" y="324"/>
                  </a:moveTo>
                  <a:cubicBezTo>
                    <a:pt x="77" y="324"/>
                    <a:pt x="129" y="324"/>
                    <a:pt x="182" y="324"/>
                  </a:cubicBezTo>
                  <a:cubicBezTo>
                    <a:pt x="183" y="324"/>
                    <a:pt x="183" y="324"/>
                    <a:pt x="183" y="323"/>
                  </a:cubicBezTo>
                  <a:cubicBezTo>
                    <a:pt x="183" y="321"/>
                    <a:pt x="183" y="318"/>
                    <a:pt x="183" y="316"/>
                  </a:cubicBezTo>
                  <a:cubicBezTo>
                    <a:pt x="183" y="315"/>
                    <a:pt x="183" y="315"/>
                    <a:pt x="182" y="315"/>
                  </a:cubicBezTo>
                  <a:cubicBezTo>
                    <a:pt x="129" y="315"/>
                    <a:pt x="77" y="315"/>
                    <a:pt x="24" y="315"/>
                  </a:cubicBezTo>
                  <a:cubicBezTo>
                    <a:pt x="24" y="315"/>
                    <a:pt x="23" y="315"/>
                    <a:pt x="23" y="316"/>
                  </a:cubicBezTo>
                  <a:cubicBezTo>
                    <a:pt x="23" y="318"/>
                    <a:pt x="23" y="321"/>
                    <a:pt x="23" y="323"/>
                  </a:cubicBezTo>
                  <a:cubicBezTo>
                    <a:pt x="23" y="324"/>
                    <a:pt x="24" y="324"/>
                    <a:pt x="24" y="324"/>
                  </a:cubicBezTo>
                  <a:cubicBezTo>
                    <a:pt x="24" y="324"/>
                    <a:pt x="24" y="324"/>
                    <a:pt x="24" y="324"/>
                  </a:cubicBezTo>
                  <a:close/>
                  <a:moveTo>
                    <a:pt x="24" y="301"/>
                  </a:moveTo>
                  <a:cubicBezTo>
                    <a:pt x="77" y="301"/>
                    <a:pt x="129" y="301"/>
                    <a:pt x="182" y="301"/>
                  </a:cubicBezTo>
                  <a:cubicBezTo>
                    <a:pt x="183" y="301"/>
                    <a:pt x="183" y="300"/>
                    <a:pt x="183" y="299"/>
                  </a:cubicBezTo>
                  <a:cubicBezTo>
                    <a:pt x="183" y="297"/>
                    <a:pt x="183" y="295"/>
                    <a:pt x="183" y="293"/>
                  </a:cubicBezTo>
                  <a:cubicBezTo>
                    <a:pt x="183" y="292"/>
                    <a:pt x="183" y="291"/>
                    <a:pt x="182" y="291"/>
                  </a:cubicBezTo>
                  <a:cubicBezTo>
                    <a:pt x="129" y="291"/>
                    <a:pt x="77" y="291"/>
                    <a:pt x="24" y="291"/>
                  </a:cubicBezTo>
                  <a:cubicBezTo>
                    <a:pt x="24" y="291"/>
                    <a:pt x="23" y="292"/>
                    <a:pt x="23" y="293"/>
                  </a:cubicBezTo>
                  <a:cubicBezTo>
                    <a:pt x="23" y="295"/>
                    <a:pt x="23" y="297"/>
                    <a:pt x="23" y="299"/>
                  </a:cubicBezTo>
                  <a:cubicBezTo>
                    <a:pt x="23" y="300"/>
                    <a:pt x="24" y="301"/>
                    <a:pt x="24" y="301"/>
                  </a:cubicBezTo>
                  <a:cubicBezTo>
                    <a:pt x="24" y="301"/>
                    <a:pt x="24" y="301"/>
                    <a:pt x="24" y="301"/>
                  </a:cubicBezTo>
                  <a:close/>
                  <a:moveTo>
                    <a:pt x="24" y="348"/>
                  </a:moveTo>
                  <a:cubicBezTo>
                    <a:pt x="182" y="348"/>
                    <a:pt x="182" y="348"/>
                    <a:pt x="182" y="348"/>
                  </a:cubicBezTo>
                  <a:cubicBezTo>
                    <a:pt x="183" y="348"/>
                    <a:pt x="183" y="347"/>
                    <a:pt x="183" y="346"/>
                  </a:cubicBezTo>
                  <a:cubicBezTo>
                    <a:pt x="183" y="340"/>
                    <a:pt x="183" y="340"/>
                    <a:pt x="183" y="340"/>
                  </a:cubicBezTo>
                  <a:cubicBezTo>
                    <a:pt x="183" y="339"/>
                    <a:pt x="183" y="338"/>
                    <a:pt x="182" y="338"/>
                  </a:cubicBezTo>
                  <a:cubicBezTo>
                    <a:pt x="24" y="338"/>
                    <a:pt x="24" y="338"/>
                    <a:pt x="24" y="338"/>
                  </a:cubicBezTo>
                  <a:cubicBezTo>
                    <a:pt x="24" y="338"/>
                    <a:pt x="23" y="339"/>
                    <a:pt x="23" y="340"/>
                  </a:cubicBezTo>
                  <a:cubicBezTo>
                    <a:pt x="23" y="346"/>
                    <a:pt x="23" y="346"/>
                    <a:pt x="23" y="346"/>
                  </a:cubicBezTo>
                  <a:cubicBezTo>
                    <a:pt x="23" y="347"/>
                    <a:pt x="24" y="348"/>
                    <a:pt x="24" y="348"/>
                  </a:cubicBezTo>
                  <a:cubicBezTo>
                    <a:pt x="24" y="348"/>
                    <a:pt x="24" y="348"/>
                    <a:pt x="24" y="348"/>
                  </a:cubicBezTo>
                  <a:close/>
                  <a:moveTo>
                    <a:pt x="24" y="277"/>
                  </a:moveTo>
                  <a:cubicBezTo>
                    <a:pt x="182" y="277"/>
                    <a:pt x="182" y="277"/>
                    <a:pt x="182" y="277"/>
                  </a:cubicBezTo>
                  <a:cubicBezTo>
                    <a:pt x="183" y="277"/>
                    <a:pt x="183" y="277"/>
                    <a:pt x="183" y="276"/>
                  </a:cubicBezTo>
                  <a:cubicBezTo>
                    <a:pt x="183" y="269"/>
                    <a:pt x="183" y="269"/>
                    <a:pt x="183" y="269"/>
                  </a:cubicBezTo>
                  <a:cubicBezTo>
                    <a:pt x="183" y="269"/>
                    <a:pt x="183" y="268"/>
                    <a:pt x="182" y="268"/>
                  </a:cubicBezTo>
                  <a:cubicBezTo>
                    <a:pt x="24" y="268"/>
                    <a:pt x="24" y="268"/>
                    <a:pt x="24" y="268"/>
                  </a:cubicBezTo>
                  <a:cubicBezTo>
                    <a:pt x="24" y="268"/>
                    <a:pt x="23" y="269"/>
                    <a:pt x="23" y="269"/>
                  </a:cubicBezTo>
                  <a:cubicBezTo>
                    <a:pt x="23" y="276"/>
                    <a:pt x="23" y="276"/>
                    <a:pt x="23" y="276"/>
                  </a:cubicBezTo>
                  <a:cubicBezTo>
                    <a:pt x="23" y="277"/>
                    <a:pt x="24" y="277"/>
                    <a:pt x="24" y="277"/>
                  </a:cubicBezTo>
                  <a:cubicBezTo>
                    <a:pt x="24" y="277"/>
                    <a:pt x="24" y="277"/>
                    <a:pt x="24" y="27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spTree>
    <p:extLst>
      <p:ext uri="{BB962C8B-B14F-4D97-AF65-F5344CB8AC3E}">
        <p14:creationId xmlns:p14="http://schemas.microsoft.com/office/powerpoint/2010/main" val="407194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lide Number Placeholder 8"/>
          <p:cNvSpPr>
            <a:spLocks noGrp="1"/>
          </p:cNvSpPr>
          <p:nvPr>
            <p:ph type="sldNum" sz="quarter" idx="12"/>
          </p:nvPr>
        </p:nvSpPr>
        <p:spPr/>
        <p:txBody>
          <a:bodyPr/>
          <a:lstStyle/>
          <a:p>
            <a:r>
              <a:rPr lang="en-US"/>
              <a:t>Page </a:t>
            </a:r>
            <a:fld id="{90CBDC3A-D49F-4631-A8C7-55D59B33E5FA}" type="slidenum">
              <a:rPr lang="en-US" smtClean="0"/>
              <a:pPr/>
              <a:t>28</a:t>
            </a:fld>
            <a:endParaRPr lang="en-US" dirty="0"/>
          </a:p>
        </p:txBody>
      </p:sp>
      <p:sp>
        <p:nvSpPr>
          <p:cNvPr id="12" name="Title 11"/>
          <p:cNvSpPr>
            <a:spLocks noGrp="1"/>
          </p:cNvSpPr>
          <p:nvPr>
            <p:ph type="title"/>
          </p:nvPr>
        </p:nvSpPr>
        <p:spPr/>
        <p:txBody>
          <a:bodyPr/>
          <a:lstStyle/>
          <a:p>
            <a:r>
              <a:rPr lang="en-GB"/>
              <a:t>What happens when you are developing Docker?	</a:t>
            </a:r>
            <a:endParaRPr lang="en-GB" dirty="0"/>
          </a:p>
        </p:txBody>
      </p:sp>
      <p:sp>
        <p:nvSpPr>
          <p:cNvPr id="2" name="Text Placeholder 1"/>
          <p:cNvSpPr>
            <a:spLocks noGrp="1"/>
          </p:cNvSpPr>
          <p:nvPr>
            <p:ph type="body" sz="quarter" idx="10"/>
          </p:nvPr>
        </p:nvSpPr>
        <p:spPr/>
        <p:txBody>
          <a:bodyPr/>
          <a:lstStyle/>
          <a:p>
            <a:r>
              <a:rPr lang="en-GB"/>
              <a:t>A lot of layers! Like the movie inception? </a:t>
            </a:r>
            <a:endParaRPr lang="en-GB" dirty="0"/>
          </a:p>
        </p:txBody>
      </p:sp>
      <p:sp>
        <p:nvSpPr>
          <p:cNvPr id="9" name="Footer Placeholder 8"/>
          <p:cNvSpPr>
            <a:spLocks noGrp="1"/>
          </p:cNvSpPr>
          <p:nvPr>
            <p:ph type="ftr" sz="quarter" idx="13"/>
          </p:nvPr>
        </p:nvSpPr>
        <p:spPr/>
        <p:txBody>
          <a:bodyPr/>
          <a:lstStyle/>
          <a:p>
            <a:r>
              <a:rPr lang="en-AU"/>
              <a:t>Copyright © 2016 Accenture  All rights reserved.</a:t>
            </a:r>
            <a:endParaRPr lang="en-AU" dirty="0"/>
          </a:p>
        </p:txBody>
      </p:sp>
      <p:sp>
        <p:nvSpPr>
          <p:cNvPr id="39" name="Rectangle 38"/>
          <p:cNvSpPr/>
          <p:nvPr/>
        </p:nvSpPr>
        <p:spPr>
          <a:xfrm>
            <a:off x="455613" y="1810082"/>
            <a:ext cx="8231188" cy="3784383"/>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t"/>
          <a:lstStyle/>
          <a:p>
            <a:pPr marL="285750" indent="-285750">
              <a:buFont typeface="Calibri" panose="020F0502020204030204" pitchFamily="34" charset="0"/>
              <a:buChar char="→"/>
            </a:pPr>
            <a:endParaRPr lang="en-GB" sz="1400" dirty="0"/>
          </a:p>
        </p:txBody>
      </p:sp>
      <p:sp>
        <p:nvSpPr>
          <p:cNvPr id="40" name="Rectangle 39"/>
          <p:cNvSpPr/>
          <p:nvPr/>
        </p:nvSpPr>
        <p:spPr>
          <a:xfrm>
            <a:off x="646770" y="2831952"/>
            <a:ext cx="7848875" cy="257664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endParaRPr lang="en-GB" sz="1400" dirty="0"/>
          </a:p>
        </p:txBody>
      </p:sp>
      <p:sp>
        <p:nvSpPr>
          <p:cNvPr id="43" name="Rounded Rectangle 42"/>
          <p:cNvSpPr/>
          <p:nvPr/>
        </p:nvSpPr>
        <p:spPr>
          <a:xfrm>
            <a:off x="926601" y="3980250"/>
            <a:ext cx="7289213" cy="987229"/>
          </a:xfrm>
          <a:prstGeom prst="roundRect">
            <a:avLst>
              <a:gd name="adj" fmla="val 0"/>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108000" rtlCol="0" anchor="t"/>
          <a:lstStyle/>
          <a:p>
            <a:endParaRPr lang="en-GB" sz="1400" dirty="0"/>
          </a:p>
        </p:txBody>
      </p:sp>
      <p:sp>
        <p:nvSpPr>
          <p:cNvPr id="45" name="TextBox 44"/>
          <p:cNvSpPr txBox="1"/>
          <p:nvPr/>
        </p:nvSpPr>
        <p:spPr>
          <a:xfrm>
            <a:off x="903354" y="5131594"/>
            <a:ext cx="7335706" cy="276999"/>
          </a:xfrm>
          <a:prstGeom prst="rect">
            <a:avLst/>
          </a:prstGeom>
          <a:noFill/>
        </p:spPr>
        <p:txBody>
          <a:bodyPr wrap="square" rtlCol="0">
            <a:spAutoFit/>
          </a:bodyPr>
          <a:lstStyle/>
          <a:p>
            <a:pPr algn="ctr"/>
            <a:r>
              <a:rPr lang="en-GB" sz="1200" dirty="0">
                <a:solidFill>
                  <a:schemeClr val="bg1"/>
                </a:solidFill>
              </a:rPr>
              <a:t>Hypervisor (e.g. Virtual Box)</a:t>
            </a:r>
          </a:p>
        </p:txBody>
      </p:sp>
      <p:cxnSp>
        <p:nvCxnSpPr>
          <p:cNvPr id="46" name="Straight Connector 45"/>
          <p:cNvCxnSpPr/>
          <p:nvPr/>
        </p:nvCxnSpPr>
        <p:spPr>
          <a:xfrm>
            <a:off x="573580" y="5139686"/>
            <a:ext cx="7964843"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945299" y="1993469"/>
            <a:ext cx="660524" cy="660522"/>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1044000" rtlCol="0" anchor="ctr"/>
          <a:lstStyle/>
          <a:p>
            <a:r>
              <a:rPr lang="en-AU" sz="1200" dirty="0">
                <a:solidFill>
                  <a:schemeClr val="accent1"/>
                </a:solidFill>
              </a:rPr>
              <a:t>Docker </a:t>
            </a:r>
            <a:br>
              <a:rPr lang="en-AU" sz="1200" dirty="0">
                <a:solidFill>
                  <a:schemeClr val="accent1"/>
                </a:solidFill>
              </a:rPr>
            </a:br>
            <a:r>
              <a:rPr lang="en-AU" sz="1200" dirty="0">
                <a:solidFill>
                  <a:schemeClr val="accent1"/>
                </a:solidFill>
              </a:rPr>
              <a:t>Machine</a:t>
            </a:r>
          </a:p>
        </p:txBody>
      </p:sp>
      <p:sp>
        <p:nvSpPr>
          <p:cNvPr id="31" name="Oval 30"/>
          <p:cNvSpPr/>
          <p:nvPr/>
        </p:nvSpPr>
        <p:spPr>
          <a:xfrm>
            <a:off x="607964" y="1993469"/>
            <a:ext cx="660524" cy="660522"/>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1044000" rtlCol="0" anchor="ctr"/>
          <a:lstStyle/>
          <a:p>
            <a:r>
              <a:rPr lang="en-AU" sz="1200" dirty="0">
                <a:solidFill>
                  <a:schemeClr val="accent1"/>
                </a:solidFill>
              </a:rPr>
              <a:t>Your </a:t>
            </a:r>
            <a:br>
              <a:rPr lang="en-AU" sz="1200" dirty="0">
                <a:solidFill>
                  <a:schemeClr val="accent1"/>
                </a:solidFill>
              </a:rPr>
            </a:br>
            <a:r>
              <a:rPr lang="en-AU" sz="1200" dirty="0">
                <a:solidFill>
                  <a:schemeClr val="accent1"/>
                </a:solidFill>
              </a:rPr>
              <a:t>laptop</a:t>
            </a:r>
          </a:p>
        </p:txBody>
      </p:sp>
      <p:grpSp>
        <p:nvGrpSpPr>
          <p:cNvPr id="16" name="Group 15"/>
          <p:cNvGrpSpPr/>
          <p:nvPr/>
        </p:nvGrpSpPr>
        <p:grpSpPr>
          <a:xfrm>
            <a:off x="733081" y="2131914"/>
            <a:ext cx="408420" cy="368268"/>
            <a:chOff x="914401" y="3152775"/>
            <a:chExt cx="565150" cy="509588"/>
          </a:xfrm>
          <a:solidFill>
            <a:schemeClr val="tx2"/>
          </a:solidFill>
        </p:grpSpPr>
        <p:sp>
          <p:nvSpPr>
            <p:cNvPr id="13" name="Freeform 6"/>
            <p:cNvSpPr>
              <a:spLocks noEditPoints="1"/>
            </p:cNvSpPr>
            <p:nvPr/>
          </p:nvSpPr>
          <p:spPr bwMode="auto">
            <a:xfrm>
              <a:off x="914401" y="3633788"/>
              <a:ext cx="565150" cy="28575"/>
            </a:xfrm>
            <a:custGeom>
              <a:avLst/>
              <a:gdLst>
                <a:gd name="T0" fmla="*/ 0 w 576"/>
                <a:gd name="T1" fmla="*/ 0 h 29"/>
                <a:gd name="T2" fmla="*/ 3 w 576"/>
                <a:gd name="T3" fmla="*/ 5 h 29"/>
                <a:gd name="T4" fmla="*/ 81 w 576"/>
                <a:gd name="T5" fmla="*/ 29 h 29"/>
                <a:gd name="T6" fmla="*/ 288 w 576"/>
                <a:gd name="T7" fmla="*/ 29 h 29"/>
                <a:gd name="T8" fmla="*/ 495 w 576"/>
                <a:gd name="T9" fmla="*/ 29 h 29"/>
                <a:gd name="T10" fmla="*/ 574 w 576"/>
                <a:gd name="T11" fmla="*/ 5 h 29"/>
                <a:gd name="T12" fmla="*/ 576 w 576"/>
                <a:gd name="T13" fmla="*/ 0 h 29"/>
                <a:gd name="T14" fmla="*/ 0 w 576"/>
                <a:gd name="T15" fmla="*/ 0 h 29"/>
                <a:gd name="T16" fmla="*/ 239 w 576"/>
                <a:gd name="T17" fmla="*/ 18 h 29"/>
                <a:gd name="T18" fmla="*/ 192 w 576"/>
                <a:gd name="T19" fmla="*/ 18 h 29"/>
                <a:gd name="T20" fmla="*/ 192 w 576"/>
                <a:gd name="T21" fmla="*/ 12 h 29"/>
                <a:gd name="T22" fmla="*/ 239 w 576"/>
                <a:gd name="T23" fmla="*/ 12 h 29"/>
                <a:gd name="T24" fmla="*/ 239 w 576"/>
                <a:gd name="T25" fmla="*/ 18 h 29"/>
                <a:gd name="T26" fmla="*/ 304 w 576"/>
                <a:gd name="T27" fmla="*/ 19 h 29"/>
                <a:gd name="T28" fmla="*/ 300 w 576"/>
                <a:gd name="T29" fmla="*/ 15 h 29"/>
                <a:gd name="T30" fmla="*/ 304 w 576"/>
                <a:gd name="T31" fmla="*/ 11 h 29"/>
                <a:gd name="T32" fmla="*/ 308 w 576"/>
                <a:gd name="T33" fmla="*/ 15 h 29"/>
                <a:gd name="T34" fmla="*/ 304 w 576"/>
                <a:gd name="T35" fmla="*/ 19 h 29"/>
                <a:gd name="T36" fmla="*/ 321 w 576"/>
                <a:gd name="T37" fmla="*/ 19 h 29"/>
                <a:gd name="T38" fmla="*/ 317 w 576"/>
                <a:gd name="T39" fmla="*/ 15 h 29"/>
                <a:gd name="T40" fmla="*/ 321 w 576"/>
                <a:gd name="T41" fmla="*/ 11 h 29"/>
                <a:gd name="T42" fmla="*/ 325 w 576"/>
                <a:gd name="T43" fmla="*/ 15 h 29"/>
                <a:gd name="T44" fmla="*/ 321 w 576"/>
                <a:gd name="T45"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 h="29">
                  <a:moveTo>
                    <a:pt x="0" y="0"/>
                  </a:moveTo>
                  <a:cubicBezTo>
                    <a:pt x="1" y="2"/>
                    <a:pt x="2" y="3"/>
                    <a:pt x="3" y="5"/>
                  </a:cubicBezTo>
                  <a:cubicBezTo>
                    <a:pt x="3" y="5"/>
                    <a:pt x="25" y="29"/>
                    <a:pt x="81" y="29"/>
                  </a:cubicBezTo>
                  <a:cubicBezTo>
                    <a:pt x="99" y="29"/>
                    <a:pt x="196" y="29"/>
                    <a:pt x="288" y="29"/>
                  </a:cubicBezTo>
                  <a:cubicBezTo>
                    <a:pt x="374" y="29"/>
                    <a:pt x="445" y="29"/>
                    <a:pt x="495" y="29"/>
                  </a:cubicBezTo>
                  <a:cubicBezTo>
                    <a:pt x="552" y="29"/>
                    <a:pt x="574" y="5"/>
                    <a:pt x="574" y="5"/>
                  </a:cubicBezTo>
                  <a:cubicBezTo>
                    <a:pt x="575" y="3"/>
                    <a:pt x="576" y="2"/>
                    <a:pt x="576" y="0"/>
                  </a:cubicBezTo>
                  <a:lnTo>
                    <a:pt x="0" y="0"/>
                  </a:lnTo>
                  <a:close/>
                  <a:moveTo>
                    <a:pt x="239" y="18"/>
                  </a:moveTo>
                  <a:cubicBezTo>
                    <a:pt x="192" y="18"/>
                    <a:pt x="192" y="18"/>
                    <a:pt x="192" y="18"/>
                  </a:cubicBezTo>
                  <a:cubicBezTo>
                    <a:pt x="192" y="12"/>
                    <a:pt x="192" y="12"/>
                    <a:pt x="192" y="12"/>
                  </a:cubicBezTo>
                  <a:cubicBezTo>
                    <a:pt x="239" y="12"/>
                    <a:pt x="239" y="12"/>
                    <a:pt x="239" y="12"/>
                  </a:cubicBezTo>
                  <a:lnTo>
                    <a:pt x="239" y="18"/>
                  </a:lnTo>
                  <a:close/>
                  <a:moveTo>
                    <a:pt x="304" y="19"/>
                  </a:moveTo>
                  <a:cubicBezTo>
                    <a:pt x="302" y="19"/>
                    <a:pt x="300" y="17"/>
                    <a:pt x="300" y="15"/>
                  </a:cubicBezTo>
                  <a:cubicBezTo>
                    <a:pt x="300" y="12"/>
                    <a:pt x="302" y="11"/>
                    <a:pt x="304" y="11"/>
                  </a:cubicBezTo>
                  <a:cubicBezTo>
                    <a:pt x="306" y="11"/>
                    <a:pt x="308" y="12"/>
                    <a:pt x="308" y="15"/>
                  </a:cubicBezTo>
                  <a:cubicBezTo>
                    <a:pt x="308" y="17"/>
                    <a:pt x="306" y="19"/>
                    <a:pt x="304" y="19"/>
                  </a:cubicBezTo>
                  <a:close/>
                  <a:moveTo>
                    <a:pt x="321" y="19"/>
                  </a:moveTo>
                  <a:cubicBezTo>
                    <a:pt x="319" y="19"/>
                    <a:pt x="317" y="17"/>
                    <a:pt x="317" y="15"/>
                  </a:cubicBezTo>
                  <a:cubicBezTo>
                    <a:pt x="317" y="12"/>
                    <a:pt x="319" y="11"/>
                    <a:pt x="321" y="11"/>
                  </a:cubicBezTo>
                  <a:cubicBezTo>
                    <a:pt x="323" y="11"/>
                    <a:pt x="325" y="12"/>
                    <a:pt x="325" y="15"/>
                  </a:cubicBezTo>
                  <a:cubicBezTo>
                    <a:pt x="325" y="17"/>
                    <a:pt x="323" y="19"/>
                    <a:pt x="321"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noEditPoints="1"/>
            </p:cNvSpPr>
            <p:nvPr/>
          </p:nvSpPr>
          <p:spPr bwMode="auto">
            <a:xfrm>
              <a:off x="914401" y="3494088"/>
              <a:ext cx="565150" cy="138113"/>
            </a:xfrm>
            <a:custGeom>
              <a:avLst/>
              <a:gdLst>
                <a:gd name="T0" fmla="*/ 37 w 576"/>
                <a:gd name="T1" fmla="*/ 12 h 142"/>
                <a:gd name="T2" fmla="*/ 346 w 576"/>
                <a:gd name="T3" fmla="*/ 50 h 142"/>
                <a:gd name="T4" fmla="*/ 320 w 576"/>
                <a:gd name="T5" fmla="*/ 50 h 142"/>
                <a:gd name="T6" fmla="*/ 340 w 576"/>
                <a:gd name="T7" fmla="*/ 16 h 142"/>
                <a:gd name="T8" fmla="*/ 320 w 576"/>
                <a:gd name="T9" fmla="*/ 30 h 142"/>
                <a:gd name="T10" fmla="*/ 297 w 576"/>
                <a:gd name="T11" fmla="*/ 16 h 142"/>
                <a:gd name="T12" fmla="*/ 276 w 576"/>
                <a:gd name="T13" fmla="*/ 30 h 142"/>
                <a:gd name="T14" fmla="*/ 302 w 576"/>
                <a:gd name="T15" fmla="*/ 50 h 142"/>
                <a:gd name="T16" fmla="*/ 276 w 576"/>
                <a:gd name="T17" fmla="*/ 50 h 142"/>
                <a:gd name="T18" fmla="*/ 258 w 576"/>
                <a:gd name="T19" fmla="*/ 30 h 142"/>
                <a:gd name="T20" fmla="*/ 231 w 576"/>
                <a:gd name="T21" fmla="*/ 50 h 142"/>
                <a:gd name="T22" fmla="*/ 252 w 576"/>
                <a:gd name="T23" fmla="*/ 64 h 142"/>
                <a:gd name="T24" fmla="*/ 195 w 576"/>
                <a:gd name="T25" fmla="*/ 16 h 142"/>
                <a:gd name="T26" fmla="*/ 193 w 576"/>
                <a:gd name="T27" fmla="*/ 34 h 142"/>
                <a:gd name="T28" fmla="*/ 208 w 576"/>
                <a:gd name="T29" fmla="*/ 47 h 142"/>
                <a:gd name="T30" fmla="*/ 186 w 576"/>
                <a:gd name="T31" fmla="*/ 61 h 142"/>
                <a:gd name="T32" fmla="*/ 47 w 576"/>
                <a:gd name="T33" fmla="*/ 95 h 142"/>
                <a:gd name="T34" fmla="*/ 72 w 576"/>
                <a:gd name="T35" fmla="*/ 81 h 142"/>
                <a:gd name="T36" fmla="*/ 50 w 576"/>
                <a:gd name="T37" fmla="*/ 61 h 142"/>
                <a:gd name="T38" fmla="*/ 86 w 576"/>
                <a:gd name="T39" fmla="*/ 19 h 142"/>
                <a:gd name="T40" fmla="*/ 60 w 576"/>
                <a:gd name="T41" fmla="*/ 19 h 142"/>
                <a:gd name="T42" fmla="*/ 116 w 576"/>
                <a:gd name="T43" fmla="*/ 92 h 142"/>
                <a:gd name="T44" fmla="*/ 97 w 576"/>
                <a:gd name="T45" fmla="*/ 77 h 142"/>
                <a:gd name="T46" fmla="*/ 116 w 576"/>
                <a:gd name="T47" fmla="*/ 64 h 142"/>
                <a:gd name="T48" fmla="*/ 119 w 576"/>
                <a:gd name="T49" fmla="*/ 47 h 142"/>
                <a:gd name="T50" fmla="*/ 106 w 576"/>
                <a:gd name="T51" fmla="*/ 34 h 142"/>
                <a:gd name="T52" fmla="*/ 129 w 576"/>
                <a:gd name="T53" fmla="*/ 19 h 142"/>
                <a:gd name="T54" fmla="*/ 137 w 576"/>
                <a:gd name="T55" fmla="*/ 81 h 142"/>
                <a:gd name="T56" fmla="*/ 167 w 576"/>
                <a:gd name="T57" fmla="*/ 61 h 142"/>
                <a:gd name="T58" fmla="*/ 148 w 576"/>
                <a:gd name="T59" fmla="*/ 47 h 142"/>
                <a:gd name="T60" fmla="*/ 165 w 576"/>
                <a:gd name="T61" fmla="*/ 34 h 142"/>
                <a:gd name="T62" fmla="*/ 167 w 576"/>
                <a:gd name="T63" fmla="*/ 16 h 142"/>
                <a:gd name="T64" fmla="*/ 236 w 576"/>
                <a:gd name="T65" fmla="*/ 129 h 142"/>
                <a:gd name="T66" fmla="*/ 291 w 576"/>
                <a:gd name="T67" fmla="*/ 129 h 142"/>
                <a:gd name="T68" fmla="*/ 236 w 576"/>
                <a:gd name="T69" fmla="*/ 104 h 142"/>
                <a:gd name="T70" fmla="*/ 182 w 576"/>
                <a:gd name="T71" fmla="*/ 92 h 142"/>
                <a:gd name="T72" fmla="*/ 349 w 576"/>
                <a:gd name="T73" fmla="*/ 92 h 142"/>
                <a:gd name="T74" fmla="*/ 383 w 576"/>
                <a:gd name="T75" fmla="*/ 16 h 142"/>
                <a:gd name="T76" fmla="*/ 363 w 576"/>
                <a:gd name="T77" fmla="*/ 30 h 142"/>
                <a:gd name="T78" fmla="*/ 391 w 576"/>
                <a:gd name="T79" fmla="*/ 50 h 142"/>
                <a:gd name="T80" fmla="*/ 391 w 576"/>
                <a:gd name="T81" fmla="*/ 95 h 142"/>
                <a:gd name="T82" fmla="*/ 389 w 576"/>
                <a:gd name="T83" fmla="*/ 77 h 142"/>
                <a:gd name="T84" fmla="*/ 406 w 576"/>
                <a:gd name="T85" fmla="*/ 19 h 142"/>
                <a:gd name="T86" fmla="*/ 428 w 576"/>
                <a:gd name="T87" fmla="*/ 34 h 142"/>
                <a:gd name="T88" fmla="*/ 414 w 576"/>
                <a:gd name="T89" fmla="*/ 47 h 142"/>
                <a:gd name="T90" fmla="*/ 416 w 576"/>
                <a:gd name="T91" fmla="*/ 64 h 142"/>
                <a:gd name="T92" fmla="*/ 414 w 576"/>
                <a:gd name="T93" fmla="*/ 81 h 142"/>
                <a:gd name="T94" fmla="*/ 437 w 576"/>
                <a:gd name="T95" fmla="*/ 95 h 142"/>
                <a:gd name="T96" fmla="*/ 474 w 576"/>
                <a:gd name="T97" fmla="*/ 19 h 142"/>
                <a:gd name="T98" fmla="*/ 456 w 576"/>
                <a:gd name="T99" fmla="*/ 61 h 142"/>
                <a:gd name="T100" fmla="*/ 482 w 576"/>
                <a:gd name="T101" fmla="*/ 61 h 142"/>
                <a:gd name="T102" fmla="*/ 467 w 576"/>
                <a:gd name="T103" fmla="*/ 95 h 142"/>
                <a:gd name="T104" fmla="*/ 486 w 576"/>
                <a:gd name="T105" fmla="*/ 81 h 142"/>
                <a:gd name="T106" fmla="*/ 496 w 576"/>
                <a:gd name="T107" fmla="*/ 16 h 142"/>
                <a:gd name="T108" fmla="*/ 500 w 576"/>
                <a:gd name="T109" fmla="*/ 34 h 142"/>
                <a:gd name="T110" fmla="*/ 519 w 576"/>
                <a:gd name="T111" fmla="*/ 47 h 142"/>
                <a:gd name="T112" fmla="*/ 501 w 576"/>
                <a:gd name="T113" fmla="*/ 61 h 142"/>
                <a:gd name="T114" fmla="*/ 510 w 576"/>
                <a:gd name="T115"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 h="142">
                  <a:moveTo>
                    <a:pt x="576" y="140"/>
                  </a:moveTo>
                  <a:cubicBezTo>
                    <a:pt x="539" y="12"/>
                    <a:pt x="539" y="12"/>
                    <a:pt x="539" y="12"/>
                  </a:cubicBezTo>
                  <a:cubicBezTo>
                    <a:pt x="538" y="5"/>
                    <a:pt x="531" y="0"/>
                    <a:pt x="524" y="0"/>
                  </a:cubicBezTo>
                  <a:cubicBezTo>
                    <a:pt x="52" y="0"/>
                    <a:pt x="52" y="0"/>
                    <a:pt x="52" y="0"/>
                  </a:cubicBezTo>
                  <a:cubicBezTo>
                    <a:pt x="46" y="0"/>
                    <a:pt x="39" y="5"/>
                    <a:pt x="37" y="12"/>
                  </a:cubicBezTo>
                  <a:cubicBezTo>
                    <a:pt x="1" y="140"/>
                    <a:pt x="1" y="140"/>
                    <a:pt x="1" y="140"/>
                  </a:cubicBezTo>
                  <a:cubicBezTo>
                    <a:pt x="0" y="140"/>
                    <a:pt x="0" y="141"/>
                    <a:pt x="0" y="142"/>
                  </a:cubicBezTo>
                  <a:cubicBezTo>
                    <a:pt x="576" y="142"/>
                    <a:pt x="576" y="142"/>
                    <a:pt x="576" y="142"/>
                  </a:cubicBezTo>
                  <a:cubicBezTo>
                    <a:pt x="576" y="141"/>
                    <a:pt x="576" y="140"/>
                    <a:pt x="576" y="140"/>
                  </a:cubicBezTo>
                  <a:close/>
                  <a:moveTo>
                    <a:pt x="346" y="50"/>
                  </a:moveTo>
                  <a:cubicBezTo>
                    <a:pt x="347" y="61"/>
                    <a:pt x="347" y="61"/>
                    <a:pt x="347" y="61"/>
                  </a:cubicBezTo>
                  <a:cubicBezTo>
                    <a:pt x="347" y="63"/>
                    <a:pt x="345" y="64"/>
                    <a:pt x="342" y="64"/>
                  </a:cubicBezTo>
                  <a:cubicBezTo>
                    <a:pt x="326" y="64"/>
                    <a:pt x="326" y="64"/>
                    <a:pt x="326" y="64"/>
                  </a:cubicBezTo>
                  <a:cubicBezTo>
                    <a:pt x="323" y="64"/>
                    <a:pt x="321" y="63"/>
                    <a:pt x="321" y="61"/>
                  </a:cubicBezTo>
                  <a:cubicBezTo>
                    <a:pt x="320" y="50"/>
                    <a:pt x="320" y="50"/>
                    <a:pt x="320" y="50"/>
                  </a:cubicBezTo>
                  <a:cubicBezTo>
                    <a:pt x="320" y="48"/>
                    <a:pt x="323" y="47"/>
                    <a:pt x="325" y="47"/>
                  </a:cubicBezTo>
                  <a:cubicBezTo>
                    <a:pt x="341" y="47"/>
                    <a:pt x="341" y="47"/>
                    <a:pt x="341" y="47"/>
                  </a:cubicBezTo>
                  <a:cubicBezTo>
                    <a:pt x="344" y="47"/>
                    <a:pt x="346" y="48"/>
                    <a:pt x="346" y="50"/>
                  </a:cubicBezTo>
                  <a:close/>
                  <a:moveTo>
                    <a:pt x="324" y="16"/>
                  </a:moveTo>
                  <a:cubicBezTo>
                    <a:pt x="340" y="16"/>
                    <a:pt x="340" y="16"/>
                    <a:pt x="340" y="16"/>
                  </a:cubicBezTo>
                  <a:cubicBezTo>
                    <a:pt x="342" y="16"/>
                    <a:pt x="344" y="17"/>
                    <a:pt x="344" y="19"/>
                  </a:cubicBezTo>
                  <a:cubicBezTo>
                    <a:pt x="345" y="30"/>
                    <a:pt x="345" y="30"/>
                    <a:pt x="345" y="30"/>
                  </a:cubicBezTo>
                  <a:cubicBezTo>
                    <a:pt x="345" y="32"/>
                    <a:pt x="343" y="34"/>
                    <a:pt x="340" y="34"/>
                  </a:cubicBezTo>
                  <a:cubicBezTo>
                    <a:pt x="325" y="34"/>
                    <a:pt x="325" y="34"/>
                    <a:pt x="325" y="34"/>
                  </a:cubicBezTo>
                  <a:cubicBezTo>
                    <a:pt x="322" y="34"/>
                    <a:pt x="320" y="32"/>
                    <a:pt x="320" y="30"/>
                  </a:cubicBezTo>
                  <a:cubicBezTo>
                    <a:pt x="319" y="19"/>
                    <a:pt x="319" y="19"/>
                    <a:pt x="319" y="19"/>
                  </a:cubicBezTo>
                  <a:cubicBezTo>
                    <a:pt x="319" y="17"/>
                    <a:pt x="321" y="16"/>
                    <a:pt x="324" y="16"/>
                  </a:cubicBezTo>
                  <a:close/>
                  <a:moveTo>
                    <a:pt x="276" y="19"/>
                  </a:moveTo>
                  <a:cubicBezTo>
                    <a:pt x="276" y="17"/>
                    <a:pt x="278" y="16"/>
                    <a:pt x="281" y="16"/>
                  </a:cubicBezTo>
                  <a:cubicBezTo>
                    <a:pt x="297" y="16"/>
                    <a:pt x="297" y="16"/>
                    <a:pt x="297" y="16"/>
                  </a:cubicBezTo>
                  <a:cubicBezTo>
                    <a:pt x="299" y="16"/>
                    <a:pt x="301" y="17"/>
                    <a:pt x="301" y="19"/>
                  </a:cubicBezTo>
                  <a:cubicBezTo>
                    <a:pt x="301" y="30"/>
                    <a:pt x="301" y="30"/>
                    <a:pt x="301" y="30"/>
                  </a:cubicBezTo>
                  <a:cubicBezTo>
                    <a:pt x="302" y="32"/>
                    <a:pt x="299" y="34"/>
                    <a:pt x="297" y="34"/>
                  </a:cubicBezTo>
                  <a:cubicBezTo>
                    <a:pt x="281" y="34"/>
                    <a:pt x="281" y="34"/>
                    <a:pt x="281" y="34"/>
                  </a:cubicBezTo>
                  <a:cubicBezTo>
                    <a:pt x="278" y="34"/>
                    <a:pt x="276" y="32"/>
                    <a:pt x="276" y="30"/>
                  </a:cubicBezTo>
                  <a:lnTo>
                    <a:pt x="276" y="19"/>
                  </a:lnTo>
                  <a:close/>
                  <a:moveTo>
                    <a:pt x="276" y="50"/>
                  </a:moveTo>
                  <a:cubicBezTo>
                    <a:pt x="276" y="48"/>
                    <a:pt x="278" y="47"/>
                    <a:pt x="281" y="47"/>
                  </a:cubicBezTo>
                  <a:cubicBezTo>
                    <a:pt x="297" y="47"/>
                    <a:pt x="297" y="47"/>
                    <a:pt x="297" y="47"/>
                  </a:cubicBezTo>
                  <a:cubicBezTo>
                    <a:pt x="299" y="47"/>
                    <a:pt x="302" y="48"/>
                    <a:pt x="302" y="50"/>
                  </a:cubicBezTo>
                  <a:cubicBezTo>
                    <a:pt x="302" y="61"/>
                    <a:pt x="302" y="61"/>
                    <a:pt x="302" y="61"/>
                  </a:cubicBezTo>
                  <a:cubicBezTo>
                    <a:pt x="302" y="63"/>
                    <a:pt x="300" y="64"/>
                    <a:pt x="297" y="64"/>
                  </a:cubicBezTo>
                  <a:cubicBezTo>
                    <a:pt x="281" y="64"/>
                    <a:pt x="281" y="64"/>
                    <a:pt x="281" y="64"/>
                  </a:cubicBezTo>
                  <a:cubicBezTo>
                    <a:pt x="278" y="64"/>
                    <a:pt x="276" y="63"/>
                    <a:pt x="276" y="61"/>
                  </a:cubicBezTo>
                  <a:lnTo>
                    <a:pt x="276" y="50"/>
                  </a:lnTo>
                  <a:close/>
                  <a:moveTo>
                    <a:pt x="233" y="19"/>
                  </a:moveTo>
                  <a:cubicBezTo>
                    <a:pt x="233" y="17"/>
                    <a:pt x="235" y="16"/>
                    <a:pt x="238" y="16"/>
                  </a:cubicBezTo>
                  <a:cubicBezTo>
                    <a:pt x="254" y="16"/>
                    <a:pt x="254" y="16"/>
                    <a:pt x="254" y="16"/>
                  </a:cubicBezTo>
                  <a:cubicBezTo>
                    <a:pt x="256" y="16"/>
                    <a:pt x="258" y="17"/>
                    <a:pt x="258" y="19"/>
                  </a:cubicBezTo>
                  <a:cubicBezTo>
                    <a:pt x="258" y="30"/>
                    <a:pt x="258" y="30"/>
                    <a:pt x="258" y="30"/>
                  </a:cubicBezTo>
                  <a:cubicBezTo>
                    <a:pt x="258" y="32"/>
                    <a:pt x="256" y="34"/>
                    <a:pt x="253" y="34"/>
                  </a:cubicBezTo>
                  <a:cubicBezTo>
                    <a:pt x="237" y="34"/>
                    <a:pt x="237" y="34"/>
                    <a:pt x="237" y="34"/>
                  </a:cubicBezTo>
                  <a:cubicBezTo>
                    <a:pt x="234" y="34"/>
                    <a:pt x="232" y="32"/>
                    <a:pt x="232" y="30"/>
                  </a:cubicBezTo>
                  <a:lnTo>
                    <a:pt x="233" y="19"/>
                  </a:lnTo>
                  <a:close/>
                  <a:moveTo>
                    <a:pt x="231" y="50"/>
                  </a:moveTo>
                  <a:cubicBezTo>
                    <a:pt x="231" y="48"/>
                    <a:pt x="234" y="47"/>
                    <a:pt x="236" y="47"/>
                  </a:cubicBezTo>
                  <a:cubicBezTo>
                    <a:pt x="252" y="47"/>
                    <a:pt x="252" y="47"/>
                    <a:pt x="252" y="47"/>
                  </a:cubicBezTo>
                  <a:cubicBezTo>
                    <a:pt x="255" y="47"/>
                    <a:pt x="257" y="48"/>
                    <a:pt x="257" y="50"/>
                  </a:cubicBezTo>
                  <a:cubicBezTo>
                    <a:pt x="257" y="61"/>
                    <a:pt x="257" y="61"/>
                    <a:pt x="257" y="61"/>
                  </a:cubicBezTo>
                  <a:cubicBezTo>
                    <a:pt x="257" y="63"/>
                    <a:pt x="254" y="64"/>
                    <a:pt x="252" y="64"/>
                  </a:cubicBezTo>
                  <a:cubicBezTo>
                    <a:pt x="235" y="64"/>
                    <a:pt x="235" y="64"/>
                    <a:pt x="235" y="64"/>
                  </a:cubicBezTo>
                  <a:cubicBezTo>
                    <a:pt x="233" y="64"/>
                    <a:pt x="231" y="63"/>
                    <a:pt x="231" y="61"/>
                  </a:cubicBezTo>
                  <a:lnTo>
                    <a:pt x="231" y="50"/>
                  </a:lnTo>
                  <a:close/>
                  <a:moveTo>
                    <a:pt x="190" y="19"/>
                  </a:moveTo>
                  <a:cubicBezTo>
                    <a:pt x="190" y="17"/>
                    <a:pt x="192" y="16"/>
                    <a:pt x="195" y="16"/>
                  </a:cubicBezTo>
                  <a:cubicBezTo>
                    <a:pt x="211" y="16"/>
                    <a:pt x="211" y="16"/>
                    <a:pt x="211" y="16"/>
                  </a:cubicBezTo>
                  <a:cubicBezTo>
                    <a:pt x="213" y="16"/>
                    <a:pt x="215" y="17"/>
                    <a:pt x="215" y="19"/>
                  </a:cubicBezTo>
                  <a:cubicBezTo>
                    <a:pt x="214" y="30"/>
                    <a:pt x="214" y="30"/>
                    <a:pt x="214" y="30"/>
                  </a:cubicBezTo>
                  <a:cubicBezTo>
                    <a:pt x="214" y="32"/>
                    <a:pt x="212" y="34"/>
                    <a:pt x="209" y="34"/>
                  </a:cubicBezTo>
                  <a:cubicBezTo>
                    <a:pt x="193" y="34"/>
                    <a:pt x="193" y="34"/>
                    <a:pt x="193" y="34"/>
                  </a:cubicBezTo>
                  <a:cubicBezTo>
                    <a:pt x="191" y="34"/>
                    <a:pt x="189" y="32"/>
                    <a:pt x="189" y="30"/>
                  </a:cubicBezTo>
                  <a:lnTo>
                    <a:pt x="190" y="19"/>
                  </a:lnTo>
                  <a:close/>
                  <a:moveTo>
                    <a:pt x="187" y="50"/>
                  </a:moveTo>
                  <a:cubicBezTo>
                    <a:pt x="187" y="48"/>
                    <a:pt x="189" y="47"/>
                    <a:pt x="192" y="47"/>
                  </a:cubicBezTo>
                  <a:cubicBezTo>
                    <a:pt x="208" y="47"/>
                    <a:pt x="208" y="47"/>
                    <a:pt x="208" y="47"/>
                  </a:cubicBezTo>
                  <a:cubicBezTo>
                    <a:pt x="211" y="47"/>
                    <a:pt x="213" y="48"/>
                    <a:pt x="213" y="50"/>
                  </a:cubicBezTo>
                  <a:cubicBezTo>
                    <a:pt x="212" y="61"/>
                    <a:pt x="212" y="61"/>
                    <a:pt x="212" y="61"/>
                  </a:cubicBezTo>
                  <a:cubicBezTo>
                    <a:pt x="212" y="63"/>
                    <a:pt x="209" y="64"/>
                    <a:pt x="206" y="64"/>
                  </a:cubicBezTo>
                  <a:cubicBezTo>
                    <a:pt x="190" y="64"/>
                    <a:pt x="190" y="64"/>
                    <a:pt x="190" y="64"/>
                  </a:cubicBezTo>
                  <a:cubicBezTo>
                    <a:pt x="187" y="64"/>
                    <a:pt x="185" y="63"/>
                    <a:pt x="186" y="61"/>
                  </a:cubicBezTo>
                  <a:lnTo>
                    <a:pt x="187" y="50"/>
                  </a:lnTo>
                  <a:close/>
                  <a:moveTo>
                    <a:pt x="72" y="81"/>
                  </a:moveTo>
                  <a:cubicBezTo>
                    <a:pt x="70" y="92"/>
                    <a:pt x="70" y="92"/>
                    <a:pt x="70" y="92"/>
                  </a:cubicBezTo>
                  <a:cubicBezTo>
                    <a:pt x="69" y="94"/>
                    <a:pt x="67" y="95"/>
                    <a:pt x="64" y="95"/>
                  </a:cubicBezTo>
                  <a:cubicBezTo>
                    <a:pt x="47" y="95"/>
                    <a:pt x="47" y="95"/>
                    <a:pt x="47" y="95"/>
                  </a:cubicBezTo>
                  <a:cubicBezTo>
                    <a:pt x="44" y="95"/>
                    <a:pt x="42" y="94"/>
                    <a:pt x="43" y="92"/>
                  </a:cubicBezTo>
                  <a:cubicBezTo>
                    <a:pt x="45" y="81"/>
                    <a:pt x="45" y="81"/>
                    <a:pt x="45" y="81"/>
                  </a:cubicBezTo>
                  <a:cubicBezTo>
                    <a:pt x="46" y="79"/>
                    <a:pt x="48" y="77"/>
                    <a:pt x="51" y="77"/>
                  </a:cubicBezTo>
                  <a:cubicBezTo>
                    <a:pt x="68" y="77"/>
                    <a:pt x="68" y="77"/>
                    <a:pt x="68" y="77"/>
                  </a:cubicBezTo>
                  <a:cubicBezTo>
                    <a:pt x="71" y="77"/>
                    <a:pt x="72" y="79"/>
                    <a:pt x="72" y="81"/>
                  </a:cubicBezTo>
                  <a:close/>
                  <a:moveTo>
                    <a:pt x="79" y="50"/>
                  </a:moveTo>
                  <a:cubicBezTo>
                    <a:pt x="76" y="61"/>
                    <a:pt x="76" y="61"/>
                    <a:pt x="76" y="61"/>
                  </a:cubicBezTo>
                  <a:cubicBezTo>
                    <a:pt x="76" y="63"/>
                    <a:pt x="73" y="64"/>
                    <a:pt x="71" y="64"/>
                  </a:cubicBezTo>
                  <a:cubicBezTo>
                    <a:pt x="54" y="64"/>
                    <a:pt x="54" y="64"/>
                    <a:pt x="54" y="64"/>
                  </a:cubicBezTo>
                  <a:cubicBezTo>
                    <a:pt x="52" y="64"/>
                    <a:pt x="50" y="63"/>
                    <a:pt x="50" y="61"/>
                  </a:cubicBezTo>
                  <a:cubicBezTo>
                    <a:pt x="53" y="50"/>
                    <a:pt x="53" y="50"/>
                    <a:pt x="53" y="50"/>
                  </a:cubicBezTo>
                  <a:cubicBezTo>
                    <a:pt x="53" y="48"/>
                    <a:pt x="56" y="47"/>
                    <a:pt x="59" y="47"/>
                  </a:cubicBezTo>
                  <a:cubicBezTo>
                    <a:pt x="75" y="47"/>
                    <a:pt x="75" y="47"/>
                    <a:pt x="75" y="47"/>
                  </a:cubicBezTo>
                  <a:cubicBezTo>
                    <a:pt x="77" y="47"/>
                    <a:pt x="79" y="48"/>
                    <a:pt x="79" y="50"/>
                  </a:cubicBezTo>
                  <a:close/>
                  <a:moveTo>
                    <a:pt x="86" y="19"/>
                  </a:moveTo>
                  <a:cubicBezTo>
                    <a:pt x="83" y="30"/>
                    <a:pt x="83" y="30"/>
                    <a:pt x="83" y="30"/>
                  </a:cubicBezTo>
                  <a:cubicBezTo>
                    <a:pt x="83" y="32"/>
                    <a:pt x="80" y="34"/>
                    <a:pt x="77" y="34"/>
                  </a:cubicBezTo>
                  <a:cubicBezTo>
                    <a:pt x="62" y="34"/>
                    <a:pt x="62" y="34"/>
                    <a:pt x="62" y="34"/>
                  </a:cubicBezTo>
                  <a:cubicBezTo>
                    <a:pt x="59" y="34"/>
                    <a:pt x="57" y="32"/>
                    <a:pt x="58" y="30"/>
                  </a:cubicBezTo>
                  <a:cubicBezTo>
                    <a:pt x="60" y="19"/>
                    <a:pt x="60" y="19"/>
                    <a:pt x="60" y="19"/>
                  </a:cubicBezTo>
                  <a:cubicBezTo>
                    <a:pt x="61" y="17"/>
                    <a:pt x="63" y="16"/>
                    <a:pt x="66" y="16"/>
                  </a:cubicBezTo>
                  <a:cubicBezTo>
                    <a:pt x="81" y="16"/>
                    <a:pt x="81" y="16"/>
                    <a:pt x="81" y="16"/>
                  </a:cubicBezTo>
                  <a:cubicBezTo>
                    <a:pt x="84" y="16"/>
                    <a:pt x="86" y="17"/>
                    <a:pt x="86" y="19"/>
                  </a:cubicBezTo>
                  <a:close/>
                  <a:moveTo>
                    <a:pt x="118" y="81"/>
                  </a:moveTo>
                  <a:cubicBezTo>
                    <a:pt x="116" y="92"/>
                    <a:pt x="116" y="92"/>
                    <a:pt x="116" y="92"/>
                  </a:cubicBezTo>
                  <a:cubicBezTo>
                    <a:pt x="116" y="94"/>
                    <a:pt x="113" y="95"/>
                    <a:pt x="110" y="95"/>
                  </a:cubicBezTo>
                  <a:cubicBezTo>
                    <a:pt x="94" y="95"/>
                    <a:pt x="94" y="95"/>
                    <a:pt x="94" y="95"/>
                  </a:cubicBezTo>
                  <a:cubicBezTo>
                    <a:pt x="91" y="95"/>
                    <a:pt x="89" y="94"/>
                    <a:pt x="89" y="92"/>
                  </a:cubicBezTo>
                  <a:cubicBezTo>
                    <a:pt x="91" y="81"/>
                    <a:pt x="91" y="81"/>
                    <a:pt x="91" y="81"/>
                  </a:cubicBezTo>
                  <a:cubicBezTo>
                    <a:pt x="92" y="79"/>
                    <a:pt x="94" y="77"/>
                    <a:pt x="97" y="77"/>
                  </a:cubicBezTo>
                  <a:cubicBezTo>
                    <a:pt x="114" y="77"/>
                    <a:pt x="114" y="77"/>
                    <a:pt x="114" y="77"/>
                  </a:cubicBezTo>
                  <a:cubicBezTo>
                    <a:pt x="116" y="77"/>
                    <a:pt x="118" y="79"/>
                    <a:pt x="118" y="81"/>
                  </a:cubicBezTo>
                  <a:close/>
                  <a:moveTo>
                    <a:pt x="123" y="50"/>
                  </a:moveTo>
                  <a:cubicBezTo>
                    <a:pt x="121" y="61"/>
                    <a:pt x="121" y="61"/>
                    <a:pt x="121" y="61"/>
                  </a:cubicBezTo>
                  <a:cubicBezTo>
                    <a:pt x="121" y="63"/>
                    <a:pt x="119" y="64"/>
                    <a:pt x="116" y="64"/>
                  </a:cubicBezTo>
                  <a:cubicBezTo>
                    <a:pt x="100" y="64"/>
                    <a:pt x="100" y="64"/>
                    <a:pt x="100" y="64"/>
                  </a:cubicBezTo>
                  <a:cubicBezTo>
                    <a:pt x="97" y="64"/>
                    <a:pt x="95" y="63"/>
                    <a:pt x="95" y="61"/>
                  </a:cubicBezTo>
                  <a:cubicBezTo>
                    <a:pt x="98" y="50"/>
                    <a:pt x="98" y="50"/>
                    <a:pt x="98" y="50"/>
                  </a:cubicBezTo>
                  <a:cubicBezTo>
                    <a:pt x="98" y="48"/>
                    <a:pt x="100" y="47"/>
                    <a:pt x="103" y="47"/>
                  </a:cubicBezTo>
                  <a:cubicBezTo>
                    <a:pt x="119" y="47"/>
                    <a:pt x="119" y="47"/>
                    <a:pt x="119" y="47"/>
                  </a:cubicBezTo>
                  <a:cubicBezTo>
                    <a:pt x="122" y="47"/>
                    <a:pt x="124" y="48"/>
                    <a:pt x="123" y="50"/>
                  </a:cubicBezTo>
                  <a:close/>
                  <a:moveTo>
                    <a:pt x="129" y="19"/>
                  </a:moveTo>
                  <a:cubicBezTo>
                    <a:pt x="127" y="30"/>
                    <a:pt x="127" y="30"/>
                    <a:pt x="127" y="30"/>
                  </a:cubicBezTo>
                  <a:cubicBezTo>
                    <a:pt x="126" y="32"/>
                    <a:pt x="124" y="34"/>
                    <a:pt x="121" y="34"/>
                  </a:cubicBezTo>
                  <a:cubicBezTo>
                    <a:pt x="106" y="34"/>
                    <a:pt x="106" y="34"/>
                    <a:pt x="106" y="34"/>
                  </a:cubicBezTo>
                  <a:cubicBezTo>
                    <a:pt x="103" y="34"/>
                    <a:pt x="101" y="32"/>
                    <a:pt x="101" y="30"/>
                  </a:cubicBezTo>
                  <a:cubicBezTo>
                    <a:pt x="104" y="19"/>
                    <a:pt x="104" y="19"/>
                    <a:pt x="104" y="19"/>
                  </a:cubicBezTo>
                  <a:cubicBezTo>
                    <a:pt x="104" y="17"/>
                    <a:pt x="106" y="16"/>
                    <a:pt x="109" y="16"/>
                  </a:cubicBezTo>
                  <a:cubicBezTo>
                    <a:pt x="124" y="16"/>
                    <a:pt x="124" y="16"/>
                    <a:pt x="124" y="16"/>
                  </a:cubicBezTo>
                  <a:cubicBezTo>
                    <a:pt x="127" y="16"/>
                    <a:pt x="129" y="17"/>
                    <a:pt x="129" y="19"/>
                  </a:cubicBezTo>
                  <a:close/>
                  <a:moveTo>
                    <a:pt x="163" y="92"/>
                  </a:moveTo>
                  <a:cubicBezTo>
                    <a:pt x="162" y="94"/>
                    <a:pt x="160" y="95"/>
                    <a:pt x="157" y="95"/>
                  </a:cubicBezTo>
                  <a:cubicBezTo>
                    <a:pt x="140" y="95"/>
                    <a:pt x="140" y="95"/>
                    <a:pt x="140" y="95"/>
                  </a:cubicBezTo>
                  <a:cubicBezTo>
                    <a:pt x="138" y="95"/>
                    <a:pt x="135" y="94"/>
                    <a:pt x="136" y="92"/>
                  </a:cubicBezTo>
                  <a:cubicBezTo>
                    <a:pt x="137" y="81"/>
                    <a:pt x="137" y="81"/>
                    <a:pt x="137" y="81"/>
                  </a:cubicBezTo>
                  <a:cubicBezTo>
                    <a:pt x="138" y="79"/>
                    <a:pt x="140" y="77"/>
                    <a:pt x="143" y="77"/>
                  </a:cubicBezTo>
                  <a:cubicBezTo>
                    <a:pt x="159" y="77"/>
                    <a:pt x="159" y="77"/>
                    <a:pt x="159" y="77"/>
                  </a:cubicBezTo>
                  <a:cubicBezTo>
                    <a:pt x="162" y="77"/>
                    <a:pt x="164" y="79"/>
                    <a:pt x="164" y="81"/>
                  </a:cubicBezTo>
                  <a:lnTo>
                    <a:pt x="163" y="92"/>
                  </a:lnTo>
                  <a:close/>
                  <a:moveTo>
                    <a:pt x="167" y="61"/>
                  </a:moveTo>
                  <a:cubicBezTo>
                    <a:pt x="166" y="63"/>
                    <a:pt x="164" y="64"/>
                    <a:pt x="161" y="64"/>
                  </a:cubicBezTo>
                  <a:cubicBezTo>
                    <a:pt x="145" y="64"/>
                    <a:pt x="145" y="64"/>
                    <a:pt x="145" y="64"/>
                  </a:cubicBezTo>
                  <a:cubicBezTo>
                    <a:pt x="142" y="64"/>
                    <a:pt x="140" y="63"/>
                    <a:pt x="140" y="61"/>
                  </a:cubicBezTo>
                  <a:cubicBezTo>
                    <a:pt x="142" y="50"/>
                    <a:pt x="142" y="50"/>
                    <a:pt x="142" y="50"/>
                  </a:cubicBezTo>
                  <a:cubicBezTo>
                    <a:pt x="142" y="48"/>
                    <a:pt x="145" y="47"/>
                    <a:pt x="148" y="47"/>
                  </a:cubicBezTo>
                  <a:cubicBezTo>
                    <a:pt x="163" y="47"/>
                    <a:pt x="163" y="47"/>
                    <a:pt x="163" y="47"/>
                  </a:cubicBezTo>
                  <a:cubicBezTo>
                    <a:pt x="166" y="47"/>
                    <a:pt x="168" y="48"/>
                    <a:pt x="168" y="50"/>
                  </a:cubicBezTo>
                  <a:lnTo>
                    <a:pt x="167" y="61"/>
                  </a:lnTo>
                  <a:close/>
                  <a:moveTo>
                    <a:pt x="170" y="30"/>
                  </a:moveTo>
                  <a:cubicBezTo>
                    <a:pt x="170" y="32"/>
                    <a:pt x="168" y="34"/>
                    <a:pt x="165" y="34"/>
                  </a:cubicBezTo>
                  <a:cubicBezTo>
                    <a:pt x="149" y="34"/>
                    <a:pt x="149" y="34"/>
                    <a:pt x="149" y="34"/>
                  </a:cubicBezTo>
                  <a:cubicBezTo>
                    <a:pt x="147" y="34"/>
                    <a:pt x="145" y="32"/>
                    <a:pt x="145" y="30"/>
                  </a:cubicBezTo>
                  <a:cubicBezTo>
                    <a:pt x="147" y="19"/>
                    <a:pt x="147" y="19"/>
                    <a:pt x="147" y="19"/>
                  </a:cubicBezTo>
                  <a:cubicBezTo>
                    <a:pt x="147" y="17"/>
                    <a:pt x="149" y="16"/>
                    <a:pt x="152" y="16"/>
                  </a:cubicBezTo>
                  <a:cubicBezTo>
                    <a:pt x="167" y="16"/>
                    <a:pt x="167" y="16"/>
                    <a:pt x="167" y="16"/>
                  </a:cubicBezTo>
                  <a:cubicBezTo>
                    <a:pt x="170" y="16"/>
                    <a:pt x="172" y="17"/>
                    <a:pt x="172" y="19"/>
                  </a:cubicBezTo>
                  <a:lnTo>
                    <a:pt x="170" y="30"/>
                  </a:lnTo>
                  <a:close/>
                  <a:moveTo>
                    <a:pt x="284" y="134"/>
                  </a:moveTo>
                  <a:cubicBezTo>
                    <a:pt x="236" y="134"/>
                    <a:pt x="236" y="134"/>
                    <a:pt x="236" y="134"/>
                  </a:cubicBezTo>
                  <a:cubicBezTo>
                    <a:pt x="236" y="129"/>
                    <a:pt x="236" y="129"/>
                    <a:pt x="236" y="129"/>
                  </a:cubicBezTo>
                  <a:cubicBezTo>
                    <a:pt x="284" y="129"/>
                    <a:pt x="284" y="129"/>
                    <a:pt x="284" y="129"/>
                  </a:cubicBezTo>
                  <a:lnTo>
                    <a:pt x="284" y="134"/>
                  </a:lnTo>
                  <a:close/>
                  <a:moveTo>
                    <a:pt x="340" y="134"/>
                  </a:moveTo>
                  <a:cubicBezTo>
                    <a:pt x="291" y="134"/>
                    <a:pt x="291" y="134"/>
                    <a:pt x="291" y="134"/>
                  </a:cubicBezTo>
                  <a:cubicBezTo>
                    <a:pt x="291" y="129"/>
                    <a:pt x="291" y="129"/>
                    <a:pt x="291" y="129"/>
                  </a:cubicBezTo>
                  <a:cubicBezTo>
                    <a:pt x="340" y="129"/>
                    <a:pt x="340" y="129"/>
                    <a:pt x="340" y="129"/>
                  </a:cubicBezTo>
                  <a:lnTo>
                    <a:pt x="340" y="134"/>
                  </a:lnTo>
                  <a:close/>
                  <a:moveTo>
                    <a:pt x="340" y="125"/>
                  </a:moveTo>
                  <a:cubicBezTo>
                    <a:pt x="236" y="125"/>
                    <a:pt x="236" y="125"/>
                    <a:pt x="236" y="125"/>
                  </a:cubicBezTo>
                  <a:cubicBezTo>
                    <a:pt x="236" y="104"/>
                    <a:pt x="236" y="104"/>
                    <a:pt x="236" y="104"/>
                  </a:cubicBezTo>
                  <a:cubicBezTo>
                    <a:pt x="340" y="104"/>
                    <a:pt x="340" y="104"/>
                    <a:pt x="340" y="104"/>
                  </a:cubicBezTo>
                  <a:lnTo>
                    <a:pt x="340" y="125"/>
                  </a:lnTo>
                  <a:close/>
                  <a:moveTo>
                    <a:pt x="344" y="95"/>
                  </a:moveTo>
                  <a:cubicBezTo>
                    <a:pt x="187" y="95"/>
                    <a:pt x="187" y="95"/>
                    <a:pt x="187" y="95"/>
                  </a:cubicBezTo>
                  <a:cubicBezTo>
                    <a:pt x="184" y="95"/>
                    <a:pt x="182" y="94"/>
                    <a:pt x="182" y="92"/>
                  </a:cubicBezTo>
                  <a:cubicBezTo>
                    <a:pt x="183" y="81"/>
                    <a:pt x="183" y="81"/>
                    <a:pt x="183" y="81"/>
                  </a:cubicBezTo>
                  <a:cubicBezTo>
                    <a:pt x="184" y="79"/>
                    <a:pt x="186" y="77"/>
                    <a:pt x="189" y="77"/>
                  </a:cubicBezTo>
                  <a:cubicBezTo>
                    <a:pt x="343" y="77"/>
                    <a:pt x="343" y="77"/>
                    <a:pt x="343" y="77"/>
                  </a:cubicBezTo>
                  <a:cubicBezTo>
                    <a:pt x="346" y="77"/>
                    <a:pt x="348" y="79"/>
                    <a:pt x="348" y="81"/>
                  </a:cubicBezTo>
                  <a:cubicBezTo>
                    <a:pt x="349" y="92"/>
                    <a:pt x="349" y="92"/>
                    <a:pt x="349" y="92"/>
                  </a:cubicBezTo>
                  <a:cubicBezTo>
                    <a:pt x="349" y="94"/>
                    <a:pt x="347" y="95"/>
                    <a:pt x="344" y="95"/>
                  </a:cubicBezTo>
                  <a:close/>
                  <a:moveTo>
                    <a:pt x="363" y="30"/>
                  </a:moveTo>
                  <a:cubicBezTo>
                    <a:pt x="363" y="19"/>
                    <a:pt x="363" y="19"/>
                    <a:pt x="363" y="19"/>
                  </a:cubicBezTo>
                  <a:cubicBezTo>
                    <a:pt x="362" y="17"/>
                    <a:pt x="364" y="16"/>
                    <a:pt x="367" y="16"/>
                  </a:cubicBezTo>
                  <a:cubicBezTo>
                    <a:pt x="383" y="16"/>
                    <a:pt x="383" y="16"/>
                    <a:pt x="383" y="16"/>
                  </a:cubicBezTo>
                  <a:cubicBezTo>
                    <a:pt x="385" y="16"/>
                    <a:pt x="387" y="17"/>
                    <a:pt x="388" y="19"/>
                  </a:cubicBezTo>
                  <a:cubicBezTo>
                    <a:pt x="389" y="30"/>
                    <a:pt x="389" y="30"/>
                    <a:pt x="389" y="30"/>
                  </a:cubicBezTo>
                  <a:cubicBezTo>
                    <a:pt x="389" y="32"/>
                    <a:pt x="387" y="34"/>
                    <a:pt x="384" y="34"/>
                  </a:cubicBezTo>
                  <a:cubicBezTo>
                    <a:pt x="369" y="34"/>
                    <a:pt x="369" y="34"/>
                    <a:pt x="369" y="34"/>
                  </a:cubicBezTo>
                  <a:cubicBezTo>
                    <a:pt x="366" y="34"/>
                    <a:pt x="364" y="32"/>
                    <a:pt x="363" y="30"/>
                  </a:cubicBezTo>
                  <a:close/>
                  <a:moveTo>
                    <a:pt x="366" y="61"/>
                  </a:moveTo>
                  <a:cubicBezTo>
                    <a:pt x="365" y="50"/>
                    <a:pt x="365" y="50"/>
                    <a:pt x="365" y="50"/>
                  </a:cubicBezTo>
                  <a:cubicBezTo>
                    <a:pt x="365" y="48"/>
                    <a:pt x="367" y="47"/>
                    <a:pt x="370" y="47"/>
                  </a:cubicBezTo>
                  <a:cubicBezTo>
                    <a:pt x="386" y="47"/>
                    <a:pt x="386" y="47"/>
                    <a:pt x="386" y="47"/>
                  </a:cubicBezTo>
                  <a:cubicBezTo>
                    <a:pt x="388" y="47"/>
                    <a:pt x="391" y="48"/>
                    <a:pt x="391" y="50"/>
                  </a:cubicBezTo>
                  <a:cubicBezTo>
                    <a:pt x="392" y="61"/>
                    <a:pt x="392" y="61"/>
                    <a:pt x="392" y="61"/>
                  </a:cubicBezTo>
                  <a:cubicBezTo>
                    <a:pt x="392" y="63"/>
                    <a:pt x="390" y="64"/>
                    <a:pt x="387" y="64"/>
                  </a:cubicBezTo>
                  <a:cubicBezTo>
                    <a:pt x="371" y="64"/>
                    <a:pt x="371" y="64"/>
                    <a:pt x="371" y="64"/>
                  </a:cubicBezTo>
                  <a:cubicBezTo>
                    <a:pt x="368" y="64"/>
                    <a:pt x="366" y="63"/>
                    <a:pt x="366" y="61"/>
                  </a:cubicBezTo>
                  <a:close/>
                  <a:moveTo>
                    <a:pt x="391" y="95"/>
                  </a:moveTo>
                  <a:cubicBezTo>
                    <a:pt x="374" y="95"/>
                    <a:pt x="374" y="95"/>
                    <a:pt x="374" y="95"/>
                  </a:cubicBezTo>
                  <a:cubicBezTo>
                    <a:pt x="371" y="95"/>
                    <a:pt x="369" y="94"/>
                    <a:pt x="368" y="92"/>
                  </a:cubicBezTo>
                  <a:cubicBezTo>
                    <a:pt x="367" y="81"/>
                    <a:pt x="367" y="81"/>
                    <a:pt x="367" y="81"/>
                  </a:cubicBezTo>
                  <a:cubicBezTo>
                    <a:pt x="367" y="79"/>
                    <a:pt x="370" y="77"/>
                    <a:pt x="372" y="77"/>
                  </a:cubicBezTo>
                  <a:cubicBezTo>
                    <a:pt x="389" y="77"/>
                    <a:pt x="389" y="77"/>
                    <a:pt x="389" y="77"/>
                  </a:cubicBezTo>
                  <a:cubicBezTo>
                    <a:pt x="392" y="77"/>
                    <a:pt x="394" y="79"/>
                    <a:pt x="394" y="81"/>
                  </a:cubicBezTo>
                  <a:cubicBezTo>
                    <a:pt x="395" y="92"/>
                    <a:pt x="395" y="92"/>
                    <a:pt x="395" y="92"/>
                  </a:cubicBezTo>
                  <a:cubicBezTo>
                    <a:pt x="396" y="94"/>
                    <a:pt x="393" y="95"/>
                    <a:pt x="391" y="95"/>
                  </a:cubicBezTo>
                  <a:close/>
                  <a:moveTo>
                    <a:pt x="407" y="30"/>
                  </a:moveTo>
                  <a:cubicBezTo>
                    <a:pt x="406" y="19"/>
                    <a:pt x="406" y="19"/>
                    <a:pt x="406" y="19"/>
                  </a:cubicBezTo>
                  <a:cubicBezTo>
                    <a:pt x="406" y="17"/>
                    <a:pt x="407" y="16"/>
                    <a:pt x="410" y="16"/>
                  </a:cubicBezTo>
                  <a:cubicBezTo>
                    <a:pt x="426" y="16"/>
                    <a:pt x="426" y="16"/>
                    <a:pt x="426" y="16"/>
                  </a:cubicBezTo>
                  <a:cubicBezTo>
                    <a:pt x="428" y="16"/>
                    <a:pt x="431" y="17"/>
                    <a:pt x="431" y="19"/>
                  </a:cubicBezTo>
                  <a:cubicBezTo>
                    <a:pt x="433" y="30"/>
                    <a:pt x="433" y="30"/>
                    <a:pt x="433" y="30"/>
                  </a:cubicBezTo>
                  <a:cubicBezTo>
                    <a:pt x="433" y="32"/>
                    <a:pt x="431" y="34"/>
                    <a:pt x="428" y="34"/>
                  </a:cubicBezTo>
                  <a:cubicBezTo>
                    <a:pt x="412" y="34"/>
                    <a:pt x="412" y="34"/>
                    <a:pt x="412" y="34"/>
                  </a:cubicBezTo>
                  <a:cubicBezTo>
                    <a:pt x="410" y="34"/>
                    <a:pt x="407" y="32"/>
                    <a:pt x="407" y="30"/>
                  </a:cubicBezTo>
                  <a:close/>
                  <a:moveTo>
                    <a:pt x="411" y="61"/>
                  </a:moveTo>
                  <a:cubicBezTo>
                    <a:pt x="410" y="50"/>
                    <a:pt x="410" y="50"/>
                    <a:pt x="410" y="50"/>
                  </a:cubicBezTo>
                  <a:cubicBezTo>
                    <a:pt x="409" y="48"/>
                    <a:pt x="411" y="47"/>
                    <a:pt x="414" y="47"/>
                  </a:cubicBezTo>
                  <a:cubicBezTo>
                    <a:pt x="430" y="47"/>
                    <a:pt x="430" y="47"/>
                    <a:pt x="430" y="47"/>
                  </a:cubicBezTo>
                  <a:cubicBezTo>
                    <a:pt x="433" y="47"/>
                    <a:pt x="435" y="48"/>
                    <a:pt x="436" y="50"/>
                  </a:cubicBezTo>
                  <a:cubicBezTo>
                    <a:pt x="437" y="61"/>
                    <a:pt x="437" y="61"/>
                    <a:pt x="437" y="61"/>
                  </a:cubicBezTo>
                  <a:cubicBezTo>
                    <a:pt x="437" y="63"/>
                    <a:pt x="435" y="64"/>
                    <a:pt x="433" y="64"/>
                  </a:cubicBezTo>
                  <a:cubicBezTo>
                    <a:pt x="416" y="64"/>
                    <a:pt x="416" y="64"/>
                    <a:pt x="416" y="64"/>
                  </a:cubicBezTo>
                  <a:cubicBezTo>
                    <a:pt x="414" y="64"/>
                    <a:pt x="411" y="63"/>
                    <a:pt x="411" y="61"/>
                  </a:cubicBezTo>
                  <a:close/>
                  <a:moveTo>
                    <a:pt x="437" y="95"/>
                  </a:moveTo>
                  <a:cubicBezTo>
                    <a:pt x="421" y="95"/>
                    <a:pt x="421" y="95"/>
                    <a:pt x="421" y="95"/>
                  </a:cubicBezTo>
                  <a:cubicBezTo>
                    <a:pt x="418" y="95"/>
                    <a:pt x="415" y="94"/>
                    <a:pt x="415" y="92"/>
                  </a:cubicBezTo>
                  <a:cubicBezTo>
                    <a:pt x="414" y="81"/>
                    <a:pt x="414" y="81"/>
                    <a:pt x="414" y="81"/>
                  </a:cubicBezTo>
                  <a:cubicBezTo>
                    <a:pt x="413" y="79"/>
                    <a:pt x="415" y="77"/>
                    <a:pt x="418" y="77"/>
                  </a:cubicBezTo>
                  <a:cubicBezTo>
                    <a:pt x="435" y="77"/>
                    <a:pt x="435" y="77"/>
                    <a:pt x="435" y="77"/>
                  </a:cubicBezTo>
                  <a:cubicBezTo>
                    <a:pt x="437" y="77"/>
                    <a:pt x="440" y="79"/>
                    <a:pt x="440" y="81"/>
                  </a:cubicBezTo>
                  <a:cubicBezTo>
                    <a:pt x="442" y="92"/>
                    <a:pt x="442" y="92"/>
                    <a:pt x="442" y="92"/>
                  </a:cubicBezTo>
                  <a:cubicBezTo>
                    <a:pt x="442" y="94"/>
                    <a:pt x="440" y="95"/>
                    <a:pt x="437" y="95"/>
                  </a:cubicBezTo>
                  <a:close/>
                  <a:moveTo>
                    <a:pt x="451" y="30"/>
                  </a:moveTo>
                  <a:cubicBezTo>
                    <a:pt x="449" y="19"/>
                    <a:pt x="449" y="19"/>
                    <a:pt x="449" y="19"/>
                  </a:cubicBezTo>
                  <a:cubicBezTo>
                    <a:pt x="449" y="17"/>
                    <a:pt x="450" y="16"/>
                    <a:pt x="453" y="16"/>
                  </a:cubicBezTo>
                  <a:cubicBezTo>
                    <a:pt x="469" y="16"/>
                    <a:pt x="469" y="16"/>
                    <a:pt x="469" y="16"/>
                  </a:cubicBezTo>
                  <a:cubicBezTo>
                    <a:pt x="471" y="16"/>
                    <a:pt x="474" y="17"/>
                    <a:pt x="474" y="19"/>
                  </a:cubicBezTo>
                  <a:cubicBezTo>
                    <a:pt x="476" y="30"/>
                    <a:pt x="476" y="30"/>
                    <a:pt x="476" y="30"/>
                  </a:cubicBezTo>
                  <a:cubicBezTo>
                    <a:pt x="477" y="32"/>
                    <a:pt x="475" y="34"/>
                    <a:pt x="472" y="34"/>
                  </a:cubicBezTo>
                  <a:cubicBezTo>
                    <a:pt x="456" y="34"/>
                    <a:pt x="456" y="34"/>
                    <a:pt x="456" y="34"/>
                  </a:cubicBezTo>
                  <a:cubicBezTo>
                    <a:pt x="454" y="34"/>
                    <a:pt x="451" y="32"/>
                    <a:pt x="451" y="30"/>
                  </a:cubicBezTo>
                  <a:close/>
                  <a:moveTo>
                    <a:pt x="456" y="61"/>
                  </a:moveTo>
                  <a:cubicBezTo>
                    <a:pt x="454" y="50"/>
                    <a:pt x="454" y="50"/>
                    <a:pt x="454" y="50"/>
                  </a:cubicBezTo>
                  <a:cubicBezTo>
                    <a:pt x="454" y="48"/>
                    <a:pt x="456" y="47"/>
                    <a:pt x="459" y="47"/>
                  </a:cubicBezTo>
                  <a:cubicBezTo>
                    <a:pt x="474" y="47"/>
                    <a:pt x="474" y="47"/>
                    <a:pt x="474" y="47"/>
                  </a:cubicBezTo>
                  <a:cubicBezTo>
                    <a:pt x="477" y="47"/>
                    <a:pt x="480" y="48"/>
                    <a:pt x="480" y="50"/>
                  </a:cubicBezTo>
                  <a:cubicBezTo>
                    <a:pt x="482" y="61"/>
                    <a:pt x="482" y="61"/>
                    <a:pt x="482" y="61"/>
                  </a:cubicBezTo>
                  <a:cubicBezTo>
                    <a:pt x="483" y="63"/>
                    <a:pt x="481" y="64"/>
                    <a:pt x="478" y="64"/>
                  </a:cubicBezTo>
                  <a:cubicBezTo>
                    <a:pt x="462" y="64"/>
                    <a:pt x="462" y="64"/>
                    <a:pt x="462" y="64"/>
                  </a:cubicBezTo>
                  <a:cubicBezTo>
                    <a:pt x="459" y="64"/>
                    <a:pt x="456" y="63"/>
                    <a:pt x="456" y="61"/>
                  </a:cubicBezTo>
                  <a:close/>
                  <a:moveTo>
                    <a:pt x="484" y="95"/>
                  </a:moveTo>
                  <a:cubicBezTo>
                    <a:pt x="467" y="95"/>
                    <a:pt x="467" y="95"/>
                    <a:pt x="467" y="95"/>
                  </a:cubicBezTo>
                  <a:cubicBezTo>
                    <a:pt x="464" y="95"/>
                    <a:pt x="462" y="94"/>
                    <a:pt x="461" y="92"/>
                  </a:cubicBezTo>
                  <a:cubicBezTo>
                    <a:pt x="460" y="81"/>
                    <a:pt x="460" y="81"/>
                    <a:pt x="460" y="81"/>
                  </a:cubicBezTo>
                  <a:cubicBezTo>
                    <a:pt x="459" y="79"/>
                    <a:pt x="461" y="77"/>
                    <a:pt x="464" y="77"/>
                  </a:cubicBezTo>
                  <a:cubicBezTo>
                    <a:pt x="480" y="77"/>
                    <a:pt x="480" y="77"/>
                    <a:pt x="480" y="77"/>
                  </a:cubicBezTo>
                  <a:cubicBezTo>
                    <a:pt x="483" y="77"/>
                    <a:pt x="486" y="79"/>
                    <a:pt x="486" y="81"/>
                  </a:cubicBezTo>
                  <a:cubicBezTo>
                    <a:pt x="488" y="92"/>
                    <a:pt x="488" y="92"/>
                    <a:pt x="488" y="92"/>
                  </a:cubicBezTo>
                  <a:cubicBezTo>
                    <a:pt x="489" y="94"/>
                    <a:pt x="487" y="95"/>
                    <a:pt x="484" y="95"/>
                  </a:cubicBezTo>
                  <a:close/>
                  <a:moveTo>
                    <a:pt x="495" y="30"/>
                  </a:moveTo>
                  <a:cubicBezTo>
                    <a:pt x="492" y="19"/>
                    <a:pt x="492" y="19"/>
                    <a:pt x="492" y="19"/>
                  </a:cubicBezTo>
                  <a:cubicBezTo>
                    <a:pt x="492" y="17"/>
                    <a:pt x="493" y="16"/>
                    <a:pt x="496" y="16"/>
                  </a:cubicBezTo>
                  <a:cubicBezTo>
                    <a:pt x="512" y="16"/>
                    <a:pt x="512" y="16"/>
                    <a:pt x="512" y="16"/>
                  </a:cubicBezTo>
                  <a:cubicBezTo>
                    <a:pt x="514" y="16"/>
                    <a:pt x="517" y="17"/>
                    <a:pt x="517" y="19"/>
                  </a:cubicBezTo>
                  <a:cubicBezTo>
                    <a:pt x="520" y="30"/>
                    <a:pt x="520" y="30"/>
                    <a:pt x="520" y="30"/>
                  </a:cubicBezTo>
                  <a:cubicBezTo>
                    <a:pt x="520" y="32"/>
                    <a:pt x="519" y="34"/>
                    <a:pt x="516" y="34"/>
                  </a:cubicBezTo>
                  <a:cubicBezTo>
                    <a:pt x="500" y="34"/>
                    <a:pt x="500" y="34"/>
                    <a:pt x="500" y="34"/>
                  </a:cubicBezTo>
                  <a:cubicBezTo>
                    <a:pt x="497" y="34"/>
                    <a:pt x="495" y="32"/>
                    <a:pt x="495" y="30"/>
                  </a:cubicBezTo>
                  <a:close/>
                  <a:moveTo>
                    <a:pt x="501" y="61"/>
                  </a:moveTo>
                  <a:cubicBezTo>
                    <a:pt x="499" y="50"/>
                    <a:pt x="499" y="50"/>
                    <a:pt x="499" y="50"/>
                  </a:cubicBezTo>
                  <a:cubicBezTo>
                    <a:pt x="498" y="48"/>
                    <a:pt x="500" y="47"/>
                    <a:pt x="503" y="47"/>
                  </a:cubicBezTo>
                  <a:cubicBezTo>
                    <a:pt x="519" y="47"/>
                    <a:pt x="519" y="47"/>
                    <a:pt x="519" y="47"/>
                  </a:cubicBezTo>
                  <a:cubicBezTo>
                    <a:pt x="522" y="47"/>
                    <a:pt x="524" y="48"/>
                    <a:pt x="525" y="50"/>
                  </a:cubicBezTo>
                  <a:cubicBezTo>
                    <a:pt x="527" y="61"/>
                    <a:pt x="527" y="61"/>
                    <a:pt x="527" y="61"/>
                  </a:cubicBezTo>
                  <a:cubicBezTo>
                    <a:pt x="528" y="63"/>
                    <a:pt x="526" y="64"/>
                    <a:pt x="523" y="64"/>
                  </a:cubicBezTo>
                  <a:cubicBezTo>
                    <a:pt x="507" y="64"/>
                    <a:pt x="507" y="64"/>
                    <a:pt x="507" y="64"/>
                  </a:cubicBezTo>
                  <a:cubicBezTo>
                    <a:pt x="504" y="64"/>
                    <a:pt x="502" y="63"/>
                    <a:pt x="501" y="61"/>
                  </a:cubicBezTo>
                  <a:close/>
                  <a:moveTo>
                    <a:pt x="531" y="95"/>
                  </a:moveTo>
                  <a:cubicBezTo>
                    <a:pt x="514" y="95"/>
                    <a:pt x="514" y="95"/>
                    <a:pt x="514" y="95"/>
                  </a:cubicBezTo>
                  <a:cubicBezTo>
                    <a:pt x="511" y="95"/>
                    <a:pt x="508" y="94"/>
                    <a:pt x="508" y="92"/>
                  </a:cubicBezTo>
                  <a:cubicBezTo>
                    <a:pt x="506" y="81"/>
                    <a:pt x="506" y="81"/>
                    <a:pt x="506" y="81"/>
                  </a:cubicBezTo>
                  <a:cubicBezTo>
                    <a:pt x="505" y="79"/>
                    <a:pt x="507" y="77"/>
                    <a:pt x="510" y="77"/>
                  </a:cubicBezTo>
                  <a:cubicBezTo>
                    <a:pt x="526" y="77"/>
                    <a:pt x="526" y="77"/>
                    <a:pt x="526" y="77"/>
                  </a:cubicBezTo>
                  <a:cubicBezTo>
                    <a:pt x="529" y="77"/>
                    <a:pt x="532" y="79"/>
                    <a:pt x="532" y="81"/>
                  </a:cubicBezTo>
                  <a:cubicBezTo>
                    <a:pt x="535" y="92"/>
                    <a:pt x="535" y="92"/>
                    <a:pt x="535" y="92"/>
                  </a:cubicBezTo>
                  <a:cubicBezTo>
                    <a:pt x="535" y="94"/>
                    <a:pt x="533" y="95"/>
                    <a:pt x="53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p:nvSpPr>
          <p:spPr bwMode="auto">
            <a:xfrm>
              <a:off x="952501" y="3152775"/>
              <a:ext cx="487363" cy="338138"/>
            </a:xfrm>
            <a:custGeom>
              <a:avLst/>
              <a:gdLst>
                <a:gd name="T0" fmla="*/ 484 w 496"/>
                <a:gd name="T1" fmla="*/ 0 h 345"/>
                <a:gd name="T2" fmla="*/ 12 w 496"/>
                <a:gd name="T3" fmla="*/ 0 h 345"/>
                <a:gd name="T4" fmla="*/ 0 w 496"/>
                <a:gd name="T5" fmla="*/ 12 h 345"/>
                <a:gd name="T6" fmla="*/ 0 w 496"/>
                <a:gd name="T7" fmla="*/ 333 h 345"/>
                <a:gd name="T8" fmla="*/ 12 w 496"/>
                <a:gd name="T9" fmla="*/ 345 h 345"/>
                <a:gd name="T10" fmla="*/ 484 w 496"/>
                <a:gd name="T11" fmla="*/ 345 h 345"/>
                <a:gd name="T12" fmla="*/ 496 w 496"/>
                <a:gd name="T13" fmla="*/ 333 h 345"/>
                <a:gd name="T14" fmla="*/ 496 w 496"/>
                <a:gd name="T15" fmla="*/ 12 h 345"/>
                <a:gd name="T16" fmla="*/ 484 w 496"/>
                <a:gd name="T17" fmla="*/ 0 h 345"/>
                <a:gd name="T18" fmla="*/ 248 w 496"/>
                <a:gd name="T19" fmla="*/ 6 h 345"/>
                <a:gd name="T20" fmla="*/ 254 w 496"/>
                <a:gd name="T21" fmla="*/ 12 h 345"/>
                <a:gd name="T22" fmla="*/ 248 w 496"/>
                <a:gd name="T23" fmla="*/ 18 h 345"/>
                <a:gd name="T24" fmla="*/ 242 w 496"/>
                <a:gd name="T25" fmla="*/ 12 h 345"/>
                <a:gd name="T26" fmla="*/ 248 w 496"/>
                <a:gd name="T27" fmla="*/ 6 h 345"/>
                <a:gd name="T28" fmla="*/ 475 w 496"/>
                <a:gd name="T29" fmla="*/ 319 h 345"/>
                <a:gd name="T30" fmla="*/ 22 w 496"/>
                <a:gd name="T31" fmla="*/ 319 h 345"/>
                <a:gd name="T32" fmla="*/ 22 w 496"/>
                <a:gd name="T33" fmla="*/ 26 h 345"/>
                <a:gd name="T34" fmla="*/ 475 w 496"/>
                <a:gd name="T35" fmla="*/ 26 h 345"/>
                <a:gd name="T36" fmla="*/ 475 w 496"/>
                <a:gd name="T37" fmla="*/ 31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6" h="345">
                  <a:moveTo>
                    <a:pt x="484" y="0"/>
                  </a:moveTo>
                  <a:cubicBezTo>
                    <a:pt x="12" y="0"/>
                    <a:pt x="12" y="0"/>
                    <a:pt x="12" y="0"/>
                  </a:cubicBezTo>
                  <a:cubicBezTo>
                    <a:pt x="6" y="0"/>
                    <a:pt x="0" y="5"/>
                    <a:pt x="0" y="12"/>
                  </a:cubicBezTo>
                  <a:cubicBezTo>
                    <a:pt x="0" y="333"/>
                    <a:pt x="0" y="333"/>
                    <a:pt x="0" y="333"/>
                  </a:cubicBezTo>
                  <a:cubicBezTo>
                    <a:pt x="0" y="339"/>
                    <a:pt x="6" y="345"/>
                    <a:pt x="12" y="345"/>
                  </a:cubicBezTo>
                  <a:cubicBezTo>
                    <a:pt x="484" y="345"/>
                    <a:pt x="484" y="345"/>
                    <a:pt x="484" y="345"/>
                  </a:cubicBezTo>
                  <a:cubicBezTo>
                    <a:pt x="491" y="345"/>
                    <a:pt x="496" y="339"/>
                    <a:pt x="496" y="333"/>
                  </a:cubicBezTo>
                  <a:cubicBezTo>
                    <a:pt x="496" y="12"/>
                    <a:pt x="496" y="12"/>
                    <a:pt x="496" y="12"/>
                  </a:cubicBezTo>
                  <a:cubicBezTo>
                    <a:pt x="496" y="5"/>
                    <a:pt x="491" y="0"/>
                    <a:pt x="484" y="0"/>
                  </a:cubicBezTo>
                  <a:close/>
                  <a:moveTo>
                    <a:pt x="248" y="6"/>
                  </a:moveTo>
                  <a:cubicBezTo>
                    <a:pt x="252" y="6"/>
                    <a:pt x="254" y="9"/>
                    <a:pt x="254" y="12"/>
                  </a:cubicBezTo>
                  <a:cubicBezTo>
                    <a:pt x="254" y="16"/>
                    <a:pt x="252" y="18"/>
                    <a:pt x="248" y="18"/>
                  </a:cubicBezTo>
                  <a:cubicBezTo>
                    <a:pt x="245" y="18"/>
                    <a:pt x="242" y="16"/>
                    <a:pt x="242" y="12"/>
                  </a:cubicBezTo>
                  <a:cubicBezTo>
                    <a:pt x="242" y="9"/>
                    <a:pt x="245" y="6"/>
                    <a:pt x="248" y="6"/>
                  </a:cubicBezTo>
                  <a:close/>
                  <a:moveTo>
                    <a:pt x="475" y="319"/>
                  </a:moveTo>
                  <a:cubicBezTo>
                    <a:pt x="22" y="319"/>
                    <a:pt x="22" y="319"/>
                    <a:pt x="22" y="319"/>
                  </a:cubicBezTo>
                  <a:cubicBezTo>
                    <a:pt x="22" y="26"/>
                    <a:pt x="22" y="26"/>
                    <a:pt x="22" y="26"/>
                  </a:cubicBezTo>
                  <a:cubicBezTo>
                    <a:pt x="475" y="26"/>
                    <a:pt x="475" y="26"/>
                    <a:pt x="475" y="26"/>
                  </a:cubicBezTo>
                  <a:lnTo>
                    <a:pt x="475"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 name="Oval 29"/>
          <p:cNvSpPr/>
          <p:nvPr/>
        </p:nvSpPr>
        <p:spPr>
          <a:xfrm>
            <a:off x="2641384" y="1993469"/>
            <a:ext cx="660524" cy="660522"/>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1044000" rtlCol="0" anchor="ctr"/>
          <a:lstStyle/>
          <a:p>
            <a:r>
              <a:rPr lang="en-AU" sz="1200" dirty="0">
                <a:solidFill>
                  <a:schemeClr val="accent1"/>
                </a:solidFill>
              </a:rPr>
              <a:t>Operating system </a:t>
            </a:r>
            <a:br>
              <a:rPr lang="en-AU" sz="1200" dirty="0">
                <a:solidFill>
                  <a:schemeClr val="accent1"/>
                </a:solidFill>
              </a:rPr>
            </a:br>
            <a:r>
              <a:rPr lang="en-AU" sz="1200" dirty="0">
                <a:solidFill>
                  <a:schemeClr val="accent1"/>
                </a:solidFill>
              </a:rPr>
              <a:t>(e.g. Windows)</a:t>
            </a:r>
          </a:p>
        </p:txBody>
      </p:sp>
      <p:sp>
        <p:nvSpPr>
          <p:cNvPr id="29" name="Oval 28"/>
          <p:cNvSpPr/>
          <p:nvPr/>
        </p:nvSpPr>
        <p:spPr>
          <a:xfrm>
            <a:off x="4922621" y="1993469"/>
            <a:ext cx="660524" cy="660522"/>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1044000" rtlCol="0" anchor="ctr"/>
          <a:lstStyle/>
          <a:p>
            <a:r>
              <a:rPr lang="en-AU" sz="1200" dirty="0">
                <a:solidFill>
                  <a:schemeClr val="accent1"/>
                </a:solidFill>
              </a:rPr>
              <a:t>Terminal </a:t>
            </a:r>
            <a:br>
              <a:rPr lang="en-AU" sz="1200" dirty="0">
                <a:solidFill>
                  <a:schemeClr val="accent1"/>
                </a:solidFill>
              </a:rPr>
            </a:br>
            <a:r>
              <a:rPr lang="en-AU" sz="1200" dirty="0">
                <a:solidFill>
                  <a:schemeClr val="accent1"/>
                </a:solidFill>
              </a:rPr>
              <a:t>(e.g. Git bash)</a:t>
            </a:r>
          </a:p>
        </p:txBody>
      </p:sp>
      <p:cxnSp>
        <p:nvCxnSpPr>
          <p:cNvPr id="7180" name="Straight Arrow Connector 7179"/>
          <p:cNvCxnSpPr/>
          <p:nvPr/>
        </p:nvCxnSpPr>
        <p:spPr>
          <a:xfrm>
            <a:off x="1285739" y="2331667"/>
            <a:ext cx="1260000" cy="0"/>
          </a:xfrm>
          <a:prstGeom prst="straightConnector1">
            <a:avLst/>
          </a:prstGeom>
          <a:ln w="127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333072" y="2331667"/>
            <a:ext cx="1440000" cy="0"/>
          </a:xfrm>
          <a:prstGeom prst="straightConnector1">
            <a:avLst/>
          </a:prstGeom>
          <a:ln w="127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610513" y="2331667"/>
            <a:ext cx="1260000" cy="0"/>
          </a:xfrm>
          <a:prstGeom prst="straightConnector1">
            <a:avLst/>
          </a:prstGeom>
          <a:ln w="127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6108189" y="3001153"/>
            <a:ext cx="660524" cy="660522"/>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1044000" rtlCol="0" anchor="ctr"/>
          <a:lstStyle/>
          <a:p>
            <a:r>
              <a:rPr lang="en-AU" sz="1200" dirty="0">
                <a:solidFill>
                  <a:schemeClr val="bg1"/>
                </a:solidFill>
              </a:rPr>
              <a:t>Docker </a:t>
            </a:r>
            <a:br>
              <a:rPr lang="en-AU" sz="1200" dirty="0">
                <a:solidFill>
                  <a:schemeClr val="bg1"/>
                </a:solidFill>
              </a:rPr>
            </a:br>
            <a:r>
              <a:rPr lang="en-AU" sz="1200" dirty="0">
                <a:solidFill>
                  <a:schemeClr val="bg1"/>
                </a:solidFill>
              </a:rPr>
              <a:t>(LXE, </a:t>
            </a:r>
            <a:r>
              <a:rPr lang="en-AU" sz="1200" dirty="0" err="1">
                <a:solidFill>
                  <a:schemeClr val="bg1"/>
                </a:solidFill>
              </a:rPr>
              <a:t>etc</a:t>
            </a:r>
            <a:r>
              <a:rPr lang="en-AU" sz="1200" dirty="0">
                <a:solidFill>
                  <a:schemeClr val="bg1"/>
                </a:solidFill>
              </a:rPr>
              <a:t>)</a:t>
            </a:r>
          </a:p>
        </p:txBody>
      </p:sp>
      <p:sp>
        <p:nvSpPr>
          <p:cNvPr id="63" name="Oval 62"/>
          <p:cNvSpPr/>
          <p:nvPr/>
        </p:nvSpPr>
        <p:spPr>
          <a:xfrm>
            <a:off x="3775790" y="3001153"/>
            <a:ext cx="660524" cy="660522"/>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1044000" rtlCol="0" anchor="ctr"/>
          <a:lstStyle/>
          <a:p>
            <a:r>
              <a:rPr lang="en-AU" sz="1200" dirty="0">
                <a:solidFill>
                  <a:schemeClr val="bg1"/>
                </a:solidFill>
              </a:rPr>
              <a:t>Linux</a:t>
            </a:r>
            <a:br>
              <a:rPr lang="en-AU" sz="1200" dirty="0">
                <a:solidFill>
                  <a:schemeClr val="bg1"/>
                </a:solidFill>
              </a:rPr>
            </a:br>
            <a:endParaRPr lang="en-AU" sz="1200" dirty="0">
              <a:solidFill>
                <a:schemeClr val="bg1"/>
              </a:solidFill>
            </a:endParaRPr>
          </a:p>
        </p:txBody>
      </p:sp>
      <p:sp>
        <p:nvSpPr>
          <p:cNvPr id="64" name="Oval 63"/>
          <p:cNvSpPr/>
          <p:nvPr/>
        </p:nvSpPr>
        <p:spPr>
          <a:xfrm>
            <a:off x="1443391" y="3001153"/>
            <a:ext cx="660524" cy="660522"/>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1044000" rtlCol="0" anchor="ctr"/>
          <a:lstStyle/>
          <a:p>
            <a:r>
              <a:rPr lang="en-AU" sz="1200" dirty="0">
                <a:solidFill>
                  <a:schemeClr val="bg1"/>
                </a:solidFill>
              </a:rPr>
              <a:t>Virtual</a:t>
            </a:r>
            <a:br>
              <a:rPr lang="en-AU" sz="1200" dirty="0">
                <a:solidFill>
                  <a:schemeClr val="bg1"/>
                </a:solidFill>
              </a:rPr>
            </a:br>
            <a:r>
              <a:rPr lang="en-AU" sz="1200" dirty="0">
                <a:solidFill>
                  <a:schemeClr val="bg1"/>
                </a:solidFill>
              </a:rPr>
              <a:t>Machine</a:t>
            </a:r>
          </a:p>
        </p:txBody>
      </p:sp>
      <p:cxnSp>
        <p:nvCxnSpPr>
          <p:cNvPr id="65" name="Straight Arrow Connector 64"/>
          <p:cNvCxnSpPr/>
          <p:nvPr/>
        </p:nvCxnSpPr>
        <p:spPr>
          <a:xfrm>
            <a:off x="2126465" y="3331414"/>
            <a:ext cx="1260000" cy="0"/>
          </a:xfrm>
          <a:prstGeom prst="straightConnector1">
            <a:avLst/>
          </a:prstGeom>
          <a:ln w="12700">
            <a:solidFill>
              <a:schemeClr val="accent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447295" y="3331414"/>
            <a:ext cx="1260000" cy="0"/>
          </a:xfrm>
          <a:prstGeom prst="straightConnector1">
            <a:avLst/>
          </a:prstGeom>
          <a:ln w="12700">
            <a:solidFill>
              <a:schemeClr val="accent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194" name="Picture 26" descr="Tux the pengu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8561" y="3099804"/>
            <a:ext cx="394981" cy="4582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848223" y="4145739"/>
            <a:ext cx="660524" cy="660522"/>
            <a:chOff x="6776664" y="4145739"/>
            <a:chExt cx="660524" cy="660522"/>
          </a:xfrm>
        </p:grpSpPr>
        <p:sp>
          <p:nvSpPr>
            <p:cNvPr id="72" name="Oval 71"/>
            <p:cNvSpPr/>
            <p:nvPr/>
          </p:nvSpPr>
          <p:spPr>
            <a:xfrm>
              <a:off x="6776664" y="4145739"/>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900000" rtlCol="0" anchor="ctr"/>
            <a:lstStyle/>
            <a:p>
              <a:r>
                <a:rPr lang="en-AU" sz="1200" dirty="0">
                  <a:solidFill>
                    <a:schemeClr val="accent2"/>
                  </a:solidFill>
                </a:rPr>
                <a:t>Your </a:t>
              </a:r>
              <a:br>
                <a:rPr lang="en-AU" sz="1200" dirty="0">
                  <a:solidFill>
                    <a:schemeClr val="accent2"/>
                  </a:solidFill>
                </a:rPr>
              </a:br>
              <a:r>
                <a:rPr lang="en-AU" sz="1200" dirty="0">
                  <a:solidFill>
                    <a:schemeClr val="accent2"/>
                  </a:solidFill>
                </a:rPr>
                <a:t>code</a:t>
              </a:r>
            </a:p>
          </p:txBody>
        </p:sp>
        <p:grpSp>
          <p:nvGrpSpPr>
            <p:cNvPr id="38" name="Group 37"/>
            <p:cNvGrpSpPr/>
            <p:nvPr/>
          </p:nvGrpSpPr>
          <p:grpSpPr>
            <a:xfrm>
              <a:off x="6898900" y="4302415"/>
              <a:ext cx="404812" cy="350838"/>
              <a:chOff x="6907213" y="4260850"/>
              <a:chExt cx="404812" cy="350838"/>
            </a:xfrm>
            <a:solidFill>
              <a:schemeClr val="tx2"/>
            </a:solidFill>
          </p:grpSpPr>
          <p:sp>
            <p:nvSpPr>
              <p:cNvPr id="36" name="Freeform 49"/>
              <p:cNvSpPr>
                <a:spLocks noEditPoints="1"/>
              </p:cNvSpPr>
              <p:nvPr/>
            </p:nvSpPr>
            <p:spPr bwMode="auto">
              <a:xfrm>
                <a:off x="6907213" y="4260850"/>
                <a:ext cx="404812" cy="350838"/>
              </a:xfrm>
              <a:custGeom>
                <a:avLst/>
                <a:gdLst>
                  <a:gd name="T0" fmla="*/ 499 w 671"/>
                  <a:gd name="T1" fmla="*/ 555 h 578"/>
                  <a:gd name="T2" fmla="*/ 500 w 671"/>
                  <a:gd name="T3" fmla="*/ 571 h 578"/>
                  <a:gd name="T4" fmla="*/ 482 w 671"/>
                  <a:gd name="T5" fmla="*/ 578 h 578"/>
                  <a:gd name="T6" fmla="*/ 189 w 671"/>
                  <a:gd name="T7" fmla="*/ 578 h 578"/>
                  <a:gd name="T8" fmla="*/ 171 w 671"/>
                  <a:gd name="T9" fmla="*/ 571 h 578"/>
                  <a:gd name="T10" fmla="*/ 172 w 671"/>
                  <a:gd name="T11" fmla="*/ 555 h 578"/>
                  <a:gd name="T12" fmla="*/ 272 w 671"/>
                  <a:gd name="T13" fmla="*/ 502 h 578"/>
                  <a:gd name="T14" fmla="*/ 272 w 671"/>
                  <a:gd name="T15" fmla="*/ 481 h 578"/>
                  <a:gd name="T16" fmla="*/ 399 w 671"/>
                  <a:gd name="T17" fmla="*/ 481 h 578"/>
                  <a:gd name="T18" fmla="*/ 400 w 671"/>
                  <a:gd name="T19" fmla="*/ 504 h 578"/>
                  <a:gd name="T20" fmla="*/ 499 w 671"/>
                  <a:gd name="T21" fmla="*/ 555 h 578"/>
                  <a:gd name="T22" fmla="*/ 671 w 671"/>
                  <a:gd name="T23" fmla="*/ 20 h 578"/>
                  <a:gd name="T24" fmla="*/ 671 w 671"/>
                  <a:gd name="T25" fmla="*/ 442 h 578"/>
                  <a:gd name="T26" fmla="*/ 651 w 671"/>
                  <a:gd name="T27" fmla="*/ 462 h 578"/>
                  <a:gd name="T28" fmla="*/ 20 w 671"/>
                  <a:gd name="T29" fmla="*/ 462 h 578"/>
                  <a:gd name="T30" fmla="*/ 0 w 671"/>
                  <a:gd name="T31" fmla="*/ 442 h 578"/>
                  <a:gd name="T32" fmla="*/ 0 w 671"/>
                  <a:gd name="T33" fmla="*/ 20 h 578"/>
                  <a:gd name="T34" fmla="*/ 20 w 671"/>
                  <a:gd name="T35" fmla="*/ 0 h 578"/>
                  <a:gd name="T36" fmla="*/ 651 w 671"/>
                  <a:gd name="T37" fmla="*/ 0 h 578"/>
                  <a:gd name="T38" fmla="*/ 671 w 671"/>
                  <a:gd name="T39" fmla="*/ 20 h 578"/>
                  <a:gd name="T40" fmla="*/ 626 w 671"/>
                  <a:gd name="T41" fmla="*/ 48 h 578"/>
                  <a:gd name="T42" fmla="*/ 624 w 671"/>
                  <a:gd name="T43" fmla="*/ 47 h 578"/>
                  <a:gd name="T44" fmla="*/ 46 w 671"/>
                  <a:gd name="T45" fmla="*/ 47 h 578"/>
                  <a:gd name="T46" fmla="*/ 45 w 671"/>
                  <a:gd name="T47" fmla="*/ 48 h 578"/>
                  <a:gd name="T48" fmla="*/ 45 w 671"/>
                  <a:gd name="T49" fmla="*/ 400 h 578"/>
                  <a:gd name="T50" fmla="*/ 626 w 671"/>
                  <a:gd name="T51" fmla="*/ 400 h 578"/>
                  <a:gd name="T52" fmla="*/ 626 w 671"/>
                  <a:gd name="T53" fmla="*/ 48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1" h="578">
                    <a:moveTo>
                      <a:pt x="499" y="555"/>
                    </a:moveTo>
                    <a:cubicBezTo>
                      <a:pt x="499" y="561"/>
                      <a:pt x="505" y="567"/>
                      <a:pt x="500" y="571"/>
                    </a:cubicBezTo>
                    <a:cubicBezTo>
                      <a:pt x="496" y="576"/>
                      <a:pt x="489" y="578"/>
                      <a:pt x="482" y="578"/>
                    </a:cubicBezTo>
                    <a:cubicBezTo>
                      <a:pt x="189" y="578"/>
                      <a:pt x="189" y="578"/>
                      <a:pt x="189" y="578"/>
                    </a:cubicBezTo>
                    <a:cubicBezTo>
                      <a:pt x="181" y="578"/>
                      <a:pt x="175" y="576"/>
                      <a:pt x="171" y="571"/>
                    </a:cubicBezTo>
                    <a:cubicBezTo>
                      <a:pt x="166" y="567"/>
                      <a:pt x="171" y="561"/>
                      <a:pt x="172" y="555"/>
                    </a:cubicBezTo>
                    <a:cubicBezTo>
                      <a:pt x="172" y="555"/>
                      <a:pt x="272" y="562"/>
                      <a:pt x="272" y="502"/>
                    </a:cubicBezTo>
                    <a:cubicBezTo>
                      <a:pt x="272" y="496"/>
                      <a:pt x="272" y="487"/>
                      <a:pt x="272" y="481"/>
                    </a:cubicBezTo>
                    <a:cubicBezTo>
                      <a:pt x="399" y="481"/>
                      <a:pt x="399" y="481"/>
                      <a:pt x="399" y="481"/>
                    </a:cubicBezTo>
                    <a:cubicBezTo>
                      <a:pt x="400" y="488"/>
                      <a:pt x="400" y="498"/>
                      <a:pt x="400" y="504"/>
                    </a:cubicBezTo>
                    <a:cubicBezTo>
                      <a:pt x="400" y="550"/>
                      <a:pt x="499" y="555"/>
                      <a:pt x="499" y="555"/>
                    </a:cubicBezTo>
                    <a:close/>
                    <a:moveTo>
                      <a:pt x="671" y="20"/>
                    </a:moveTo>
                    <a:cubicBezTo>
                      <a:pt x="671" y="442"/>
                      <a:pt x="671" y="442"/>
                      <a:pt x="671" y="442"/>
                    </a:cubicBezTo>
                    <a:cubicBezTo>
                      <a:pt x="671" y="453"/>
                      <a:pt x="662" y="462"/>
                      <a:pt x="651" y="462"/>
                    </a:cubicBezTo>
                    <a:cubicBezTo>
                      <a:pt x="20" y="462"/>
                      <a:pt x="20" y="462"/>
                      <a:pt x="20" y="462"/>
                    </a:cubicBezTo>
                    <a:cubicBezTo>
                      <a:pt x="9" y="462"/>
                      <a:pt x="0" y="453"/>
                      <a:pt x="0" y="442"/>
                    </a:cubicBezTo>
                    <a:cubicBezTo>
                      <a:pt x="0" y="20"/>
                      <a:pt x="0" y="20"/>
                      <a:pt x="0" y="20"/>
                    </a:cubicBezTo>
                    <a:cubicBezTo>
                      <a:pt x="0" y="9"/>
                      <a:pt x="9" y="0"/>
                      <a:pt x="20" y="0"/>
                    </a:cubicBezTo>
                    <a:cubicBezTo>
                      <a:pt x="651" y="0"/>
                      <a:pt x="651" y="0"/>
                      <a:pt x="651" y="0"/>
                    </a:cubicBezTo>
                    <a:cubicBezTo>
                      <a:pt x="662" y="0"/>
                      <a:pt x="671" y="9"/>
                      <a:pt x="671" y="20"/>
                    </a:cubicBezTo>
                    <a:close/>
                    <a:moveTo>
                      <a:pt x="626" y="48"/>
                    </a:moveTo>
                    <a:cubicBezTo>
                      <a:pt x="626" y="48"/>
                      <a:pt x="625" y="47"/>
                      <a:pt x="624" y="47"/>
                    </a:cubicBezTo>
                    <a:cubicBezTo>
                      <a:pt x="46" y="47"/>
                      <a:pt x="46" y="47"/>
                      <a:pt x="46" y="47"/>
                    </a:cubicBezTo>
                    <a:cubicBezTo>
                      <a:pt x="46" y="47"/>
                      <a:pt x="45" y="48"/>
                      <a:pt x="45" y="48"/>
                    </a:cubicBezTo>
                    <a:cubicBezTo>
                      <a:pt x="45" y="400"/>
                      <a:pt x="45" y="400"/>
                      <a:pt x="45" y="400"/>
                    </a:cubicBezTo>
                    <a:cubicBezTo>
                      <a:pt x="626" y="400"/>
                      <a:pt x="626" y="400"/>
                      <a:pt x="626" y="400"/>
                    </a:cubicBezTo>
                    <a:lnTo>
                      <a:pt x="62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0"/>
              <p:cNvSpPr>
                <a:spLocks noEditPoints="1"/>
              </p:cNvSpPr>
              <p:nvPr/>
            </p:nvSpPr>
            <p:spPr bwMode="auto">
              <a:xfrm>
                <a:off x="7002463" y="4330700"/>
                <a:ext cx="214312" cy="117475"/>
              </a:xfrm>
              <a:custGeom>
                <a:avLst/>
                <a:gdLst>
                  <a:gd name="T0" fmla="*/ 54 w 135"/>
                  <a:gd name="T1" fmla="*/ 74 h 74"/>
                  <a:gd name="T2" fmla="*/ 64 w 135"/>
                  <a:gd name="T3" fmla="*/ 74 h 74"/>
                  <a:gd name="T4" fmla="*/ 81 w 135"/>
                  <a:gd name="T5" fmla="*/ 0 h 74"/>
                  <a:gd name="T6" fmla="*/ 71 w 135"/>
                  <a:gd name="T7" fmla="*/ 0 h 74"/>
                  <a:gd name="T8" fmla="*/ 54 w 135"/>
                  <a:gd name="T9" fmla="*/ 74 h 74"/>
                  <a:gd name="T10" fmla="*/ 0 w 135"/>
                  <a:gd name="T11" fmla="*/ 43 h 74"/>
                  <a:gd name="T12" fmla="*/ 49 w 135"/>
                  <a:gd name="T13" fmla="*/ 64 h 74"/>
                  <a:gd name="T14" fmla="*/ 49 w 135"/>
                  <a:gd name="T15" fmla="*/ 51 h 74"/>
                  <a:gd name="T16" fmla="*/ 15 w 135"/>
                  <a:gd name="T17" fmla="*/ 37 h 74"/>
                  <a:gd name="T18" fmla="*/ 49 w 135"/>
                  <a:gd name="T19" fmla="*/ 24 h 74"/>
                  <a:gd name="T20" fmla="*/ 49 w 135"/>
                  <a:gd name="T21" fmla="*/ 11 h 74"/>
                  <a:gd name="T22" fmla="*/ 0 w 135"/>
                  <a:gd name="T23" fmla="*/ 32 h 74"/>
                  <a:gd name="T24" fmla="*/ 0 w 135"/>
                  <a:gd name="T25" fmla="*/ 43 h 74"/>
                  <a:gd name="T26" fmla="*/ 86 w 135"/>
                  <a:gd name="T27" fmla="*/ 11 h 74"/>
                  <a:gd name="T28" fmla="*/ 86 w 135"/>
                  <a:gd name="T29" fmla="*/ 24 h 74"/>
                  <a:gd name="T30" fmla="*/ 120 w 135"/>
                  <a:gd name="T31" fmla="*/ 37 h 74"/>
                  <a:gd name="T32" fmla="*/ 86 w 135"/>
                  <a:gd name="T33" fmla="*/ 51 h 74"/>
                  <a:gd name="T34" fmla="*/ 86 w 135"/>
                  <a:gd name="T35" fmla="*/ 65 h 74"/>
                  <a:gd name="T36" fmla="*/ 135 w 135"/>
                  <a:gd name="T37" fmla="*/ 43 h 74"/>
                  <a:gd name="T38" fmla="*/ 135 w 135"/>
                  <a:gd name="T39" fmla="*/ 32 h 74"/>
                  <a:gd name="T40" fmla="*/ 86 w 135"/>
                  <a:gd name="T4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74">
                    <a:moveTo>
                      <a:pt x="54" y="74"/>
                    </a:moveTo>
                    <a:lnTo>
                      <a:pt x="64" y="74"/>
                    </a:lnTo>
                    <a:lnTo>
                      <a:pt x="81" y="0"/>
                    </a:lnTo>
                    <a:lnTo>
                      <a:pt x="71" y="0"/>
                    </a:lnTo>
                    <a:lnTo>
                      <a:pt x="54" y="74"/>
                    </a:lnTo>
                    <a:close/>
                    <a:moveTo>
                      <a:pt x="0" y="43"/>
                    </a:moveTo>
                    <a:lnTo>
                      <a:pt x="49" y="64"/>
                    </a:lnTo>
                    <a:lnTo>
                      <a:pt x="49" y="51"/>
                    </a:lnTo>
                    <a:lnTo>
                      <a:pt x="15" y="37"/>
                    </a:lnTo>
                    <a:lnTo>
                      <a:pt x="49" y="24"/>
                    </a:lnTo>
                    <a:lnTo>
                      <a:pt x="49" y="11"/>
                    </a:lnTo>
                    <a:lnTo>
                      <a:pt x="0" y="32"/>
                    </a:lnTo>
                    <a:lnTo>
                      <a:pt x="0" y="43"/>
                    </a:lnTo>
                    <a:close/>
                    <a:moveTo>
                      <a:pt x="86" y="11"/>
                    </a:moveTo>
                    <a:lnTo>
                      <a:pt x="86" y="24"/>
                    </a:lnTo>
                    <a:lnTo>
                      <a:pt x="120" y="37"/>
                    </a:lnTo>
                    <a:lnTo>
                      <a:pt x="86" y="51"/>
                    </a:lnTo>
                    <a:lnTo>
                      <a:pt x="86" y="65"/>
                    </a:lnTo>
                    <a:lnTo>
                      <a:pt x="135" y="43"/>
                    </a:lnTo>
                    <a:lnTo>
                      <a:pt x="135" y="32"/>
                    </a:lnTo>
                    <a:lnTo>
                      <a:pt x="8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0" name="Freeform 6"/>
          <p:cNvSpPr>
            <a:spLocks noEditPoints="1"/>
          </p:cNvSpPr>
          <p:nvPr/>
        </p:nvSpPr>
        <p:spPr bwMode="auto">
          <a:xfrm>
            <a:off x="1577213" y="3174950"/>
            <a:ext cx="409688" cy="352332"/>
          </a:xfrm>
          <a:custGeom>
            <a:avLst/>
            <a:gdLst>
              <a:gd name="T0" fmla="*/ 499 w 671"/>
              <a:gd name="T1" fmla="*/ 555 h 578"/>
              <a:gd name="T2" fmla="*/ 501 w 671"/>
              <a:gd name="T3" fmla="*/ 571 h 578"/>
              <a:gd name="T4" fmla="*/ 483 w 671"/>
              <a:gd name="T5" fmla="*/ 578 h 578"/>
              <a:gd name="T6" fmla="*/ 189 w 671"/>
              <a:gd name="T7" fmla="*/ 578 h 578"/>
              <a:gd name="T8" fmla="*/ 171 w 671"/>
              <a:gd name="T9" fmla="*/ 571 h 578"/>
              <a:gd name="T10" fmla="*/ 173 w 671"/>
              <a:gd name="T11" fmla="*/ 555 h 578"/>
              <a:gd name="T12" fmla="*/ 272 w 671"/>
              <a:gd name="T13" fmla="*/ 502 h 578"/>
              <a:gd name="T14" fmla="*/ 272 w 671"/>
              <a:gd name="T15" fmla="*/ 481 h 578"/>
              <a:gd name="T16" fmla="*/ 400 w 671"/>
              <a:gd name="T17" fmla="*/ 481 h 578"/>
              <a:gd name="T18" fmla="*/ 400 w 671"/>
              <a:gd name="T19" fmla="*/ 504 h 578"/>
              <a:gd name="T20" fmla="*/ 499 w 671"/>
              <a:gd name="T21" fmla="*/ 555 h 578"/>
              <a:gd name="T22" fmla="*/ 671 w 671"/>
              <a:gd name="T23" fmla="*/ 20 h 578"/>
              <a:gd name="T24" fmla="*/ 671 w 671"/>
              <a:gd name="T25" fmla="*/ 442 h 578"/>
              <a:gd name="T26" fmla="*/ 651 w 671"/>
              <a:gd name="T27" fmla="*/ 462 h 578"/>
              <a:gd name="T28" fmla="*/ 21 w 671"/>
              <a:gd name="T29" fmla="*/ 462 h 578"/>
              <a:gd name="T30" fmla="*/ 0 w 671"/>
              <a:gd name="T31" fmla="*/ 442 h 578"/>
              <a:gd name="T32" fmla="*/ 0 w 671"/>
              <a:gd name="T33" fmla="*/ 20 h 578"/>
              <a:gd name="T34" fmla="*/ 21 w 671"/>
              <a:gd name="T35" fmla="*/ 0 h 578"/>
              <a:gd name="T36" fmla="*/ 651 w 671"/>
              <a:gd name="T37" fmla="*/ 0 h 578"/>
              <a:gd name="T38" fmla="*/ 671 w 671"/>
              <a:gd name="T39" fmla="*/ 20 h 578"/>
              <a:gd name="T40" fmla="*/ 626 w 671"/>
              <a:gd name="T41" fmla="*/ 48 h 578"/>
              <a:gd name="T42" fmla="*/ 625 w 671"/>
              <a:gd name="T43" fmla="*/ 47 h 578"/>
              <a:gd name="T44" fmla="*/ 47 w 671"/>
              <a:gd name="T45" fmla="*/ 47 h 578"/>
              <a:gd name="T46" fmla="*/ 46 w 671"/>
              <a:gd name="T47" fmla="*/ 48 h 578"/>
              <a:gd name="T48" fmla="*/ 46 w 671"/>
              <a:gd name="T49" fmla="*/ 400 h 578"/>
              <a:gd name="T50" fmla="*/ 626 w 671"/>
              <a:gd name="T51" fmla="*/ 400 h 578"/>
              <a:gd name="T52" fmla="*/ 626 w 671"/>
              <a:gd name="T53" fmla="*/ 48 h 578"/>
              <a:gd name="T54" fmla="*/ 254 w 671"/>
              <a:gd name="T55" fmla="*/ 154 h 578"/>
              <a:gd name="T56" fmla="*/ 119 w 671"/>
              <a:gd name="T57" fmla="*/ 107 h 578"/>
              <a:gd name="T58" fmla="*/ 166 w 671"/>
              <a:gd name="T59" fmla="*/ 242 h 578"/>
              <a:gd name="T60" fmla="*/ 188 w 671"/>
              <a:gd name="T61" fmla="*/ 200 h 578"/>
              <a:gd name="T62" fmla="*/ 247 w 671"/>
              <a:gd name="T63" fmla="*/ 258 h 578"/>
              <a:gd name="T64" fmla="*/ 270 w 671"/>
              <a:gd name="T65" fmla="*/ 235 h 578"/>
              <a:gd name="T66" fmla="*/ 212 w 671"/>
              <a:gd name="T67" fmla="*/ 176 h 578"/>
              <a:gd name="T68" fmla="*/ 254 w 671"/>
              <a:gd name="T69" fmla="*/ 154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1" h="578">
                <a:moveTo>
                  <a:pt x="499" y="555"/>
                </a:moveTo>
                <a:cubicBezTo>
                  <a:pt x="500" y="561"/>
                  <a:pt x="505" y="567"/>
                  <a:pt x="501" y="571"/>
                </a:cubicBezTo>
                <a:cubicBezTo>
                  <a:pt x="496" y="576"/>
                  <a:pt x="490" y="578"/>
                  <a:pt x="483" y="578"/>
                </a:cubicBezTo>
                <a:cubicBezTo>
                  <a:pt x="189" y="578"/>
                  <a:pt x="189" y="578"/>
                  <a:pt x="189" y="578"/>
                </a:cubicBezTo>
                <a:cubicBezTo>
                  <a:pt x="182" y="578"/>
                  <a:pt x="175" y="576"/>
                  <a:pt x="171" y="571"/>
                </a:cubicBezTo>
                <a:cubicBezTo>
                  <a:pt x="167" y="567"/>
                  <a:pt x="172" y="561"/>
                  <a:pt x="173" y="555"/>
                </a:cubicBezTo>
                <a:cubicBezTo>
                  <a:pt x="173" y="555"/>
                  <a:pt x="272" y="562"/>
                  <a:pt x="272" y="502"/>
                </a:cubicBezTo>
                <a:cubicBezTo>
                  <a:pt x="272" y="496"/>
                  <a:pt x="272" y="487"/>
                  <a:pt x="272" y="481"/>
                </a:cubicBezTo>
                <a:cubicBezTo>
                  <a:pt x="400" y="481"/>
                  <a:pt x="400" y="481"/>
                  <a:pt x="400" y="481"/>
                </a:cubicBezTo>
                <a:cubicBezTo>
                  <a:pt x="400" y="488"/>
                  <a:pt x="400" y="498"/>
                  <a:pt x="400" y="504"/>
                </a:cubicBezTo>
                <a:cubicBezTo>
                  <a:pt x="400" y="550"/>
                  <a:pt x="499" y="555"/>
                  <a:pt x="499" y="555"/>
                </a:cubicBezTo>
                <a:close/>
                <a:moveTo>
                  <a:pt x="671" y="20"/>
                </a:moveTo>
                <a:cubicBezTo>
                  <a:pt x="671" y="442"/>
                  <a:pt x="671" y="442"/>
                  <a:pt x="671" y="442"/>
                </a:cubicBezTo>
                <a:cubicBezTo>
                  <a:pt x="671" y="453"/>
                  <a:pt x="662" y="462"/>
                  <a:pt x="651" y="462"/>
                </a:cubicBezTo>
                <a:cubicBezTo>
                  <a:pt x="21" y="462"/>
                  <a:pt x="21" y="462"/>
                  <a:pt x="21" y="462"/>
                </a:cubicBezTo>
                <a:cubicBezTo>
                  <a:pt x="9" y="462"/>
                  <a:pt x="0" y="453"/>
                  <a:pt x="0" y="442"/>
                </a:cubicBezTo>
                <a:cubicBezTo>
                  <a:pt x="0" y="20"/>
                  <a:pt x="0" y="20"/>
                  <a:pt x="0" y="20"/>
                </a:cubicBezTo>
                <a:cubicBezTo>
                  <a:pt x="0" y="9"/>
                  <a:pt x="9" y="0"/>
                  <a:pt x="21" y="0"/>
                </a:cubicBezTo>
                <a:cubicBezTo>
                  <a:pt x="651" y="0"/>
                  <a:pt x="651" y="0"/>
                  <a:pt x="651" y="0"/>
                </a:cubicBezTo>
                <a:cubicBezTo>
                  <a:pt x="662" y="0"/>
                  <a:pt x="671" y="9"/>
                  <a:pt x="671" y="20"/>
                </a:cubicBezTo>
                <a:close/>
                <a:moveTo>
                  <a:pt x="626" y="48"/>
                </a:moveTo>
                <a:cubicBezTo>
                  <a:pt x="626" y="48"/>
                  <a:pt x="626" y="47"/>
                  <a:pt x="625" y="47"/>
                </a:cubicBezTo>
                <a:cubicBezTo>
                  <a:pt x="47" y="47"/>
                  <a:pt x="47" y="47"/>
                  <a:pt x="47" y="47"/>
                </a:cubicBezTo>
                <a:cubicBezTo>
                  <a:pt x="46" y="47"/>
                  <a:pt x="46" y="48"/>
                  <a:pt x="46" y="48"/>
                </a:cubicBezTo>
                <a:cubicBezTo>
                  <a:pt x="46" y="400"/>
                  <a:pt x="46" y="400"/>
                  <a:pt x="46" y="400"/>
                </a:cubicBezTo>
                <a:cubicBezTo>
                  <a:pt x="626" y="400"/>
                  <a:pt x="626" y="400"/>
                  <a:pt x="626" y="400"/>
                </a:cubicBezTo>
                <a:lnTo>
                  <a:pt x="626" y="48"/>
                </a:lnTo>
                <a:close/>
                <a:moveTo>
                  <a:pt x="254" y="154"/>
                </a:moveTo>
                <a:cubicBezTo>
                  <a:pt x="119" y="107"/>
                  <a:pt x="119" y="107"/>
                  <a:pt x="119" y="107"/>
                </a:cubicBezTo>
                <a:cubicBezTo>
                  <a:pt x="166" y="242"/>
                  <a:pt x="166" y="242"/>
                  <a:pt x="166" y="242"/>
                </a:cubicBezTo>
                <a:cubicBezTo>
                  <a:pt x="188" y="200"/>
                  <a:pt x="188" y="200"/>
                  <a:pt x="188" y="200"/>
                </a:cubicBezTo>
                <a:cubicBezTo>
                  <a:pt x="247" y="258"/>
                  <a:pt x="247" y="258"/>
                  <a:pt x="247" y="258"/>
                </a:cubicBezTo>
                <a:cubicBezTo>
                  <a:pt x="270" y="235"/>
                  <a:pt x="270" y="235"/>
                  <a:pt x="270" y="235"/>
                </a:cubicBezTo>
                <a:cubicBezTo>
                  <a:pt x="212" y="176"/>
                  <a:pt x="212" y="176"/>
                  <a:pt x="212" y="176"/>
                </a:cubicBezTo>
                <a:lnTo>
                  <a:pt x="254" y="15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1132235" y="4145739"/>
            <a:ext cx="1739767" cy="660522"/>
            <a:chOff x="1243549" y="4145739"/>
            <a:chExt cx="1739767" cy="660522"/>
          </a:xfrm>
        </p:grpSpPr>
        <p:sp>
          <p:nvSpPr>
            <p:cNvPr id="69" name="Oval 68"/>
            <p:cNvSpPr/>
            <p:nvPr/>
          </p:nvSpPr>
          <p:spPr>
            <a:xfrm>
              <a:off x="1243549" y="4145739"/>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900000" rtlCol="0" anchor="ctr"/>
            <a:lstStyle/>
            <a:p>
              <a:r>
                <a:rPr lang="en-AU" sz="1200" dirty="0">
                  <a:solidFill>
                    <a:schemeClr val="accent2"/>
                  </a:solidFill>
                </a:rPr>
                <a:t>Container you </a:t>
              </a:r>
              <a:br>
                <a:rPr lang="en-AU" sz="1200" dirty="0">
                  <a:solidFill>
                    <a:schemeClr val="accent2"/>
                  </a:solidFill>
                </a:rPr>
              </a:br>
              <a:r>
                <a:rPr lang="en-AU" sz="1200" dirty="0">
                  <a:solidFill>
                    <a:schemeClr val="accent2"/>
                  </a:solidFill>
                </a:rPr>
                <a:t>want to run</a:t>
              </a:r>
            </a:p>
          </p:txBody>
        </p:sp>
        <p:sp>
          <p:nvSpPr>
            <p:cNvPr id="99" name="Freeform 21"/>
            <p:cNvSpPr>
              <a:spLocks noEditPoints="1"/>
            </p:cNvSpPr>
            <p:nvPr/>
          </p:nvSpPr>
          <p:spPr bwMode="auto">
            <a:xfrm>
              <a:off x="1421728" y="4288000"/>
              <a:ext cx="304167" cy="376001"/>
            </a:xfrm>
            <a:custGeom>
              <a:avLst/>
              <a:gdLst>
                <a:gd name="T0" fmla="*/ 766 w 1532"/>
                <a:gd name="T1" fmla="*/ 403 h 1894"/>
                <a:gd name="T2" fmla="*/ 114 w 1532"/>
                <a:gd name="T3" fmla="*/ 225 h 1894"/>
                <a:gd name="T4" fmla="*/ 766 w 1532"/>
                <a:gd name="T5" fmla="*/ 47 h 1894"/>
                <a:gd name="T6" fmla="*/ 1418 w 1532"/>
                <a:gd name="T7" fmla="*/ 225 h 1894"/>
                <a:gd name="T8" fmla="*/ 766 w 1532"/>
                <a:gd name="T9" fmla="*/ 403 h 1894"/>
                <a:gd name="T10" fmla="*/ 766 w 1532"/>
                <a:gd name="T11" fmla="*/ 0 h 1894"/>
                <a:gd name="T12" fmla="*/ 0 w 1532"/>
                <a:gd name="T13" fmla="*/ 255 h 1894"/>
                <a:gd name="T14" fmla="*/ 0 w 1532"/>
                <a:gd name="T15" fmla="*/ 577 h 1894"/>
                <a:gd name="T16" fmla="*/ 1 w 1532"/>
                <a:gd name="T17" fmla="*/ 587 h 1894"/>
                <a:gd name="T18" fmla="*/ 18 w 1532"/>
                <a:gd name="T19" fmla="*/ 641 h 1894"/>
                <a:gd name="T20" fmla="*/ 53 w 1532"/>
                <a:gd name="T21" fmla="*/ 681 h 1894"/>
                <a:gd name="T22" fmla="*/ 766 w 1532"/>
                <a:gd name="T23" fmla="*/ 833 h 1894"/>
                <a:gd name="T24" fmla="*/ 1479 w 1532"/>
                <a:gd name="T25" fmla="*/ 681 h 1894"/>
                <a:gd name="T26" fmla="*/ 1514 w 1532"/>
                <a:gd name="T27" fmla="*/ 641 h 1894"/>
                <a:gd name="T28" fmla="*/ 1532 w 1532"/>
                <a:gd name="T29" fmla="*/ 587 h 1894"/>
                <a:gd name="T30" fmla="*/ 1532 w 1532"/>
                <a:gd name="T31" fmla="*/ 577 h 1894"/>
                <a:gd name="T32" fmla="*/ 1532 w 1532"/>
                <a:gd name="T33" fmla="*/ 255 h 1894"/>
                <a:gd name="T34" fmla="*/ 766 w 1532"/>
                <a:gd name="T35" fmla="*/ 0 h 1894"/>
                <a:gd name="T36" fmla="*/ 1512 w 1532"/>
                <a:gd name="T37" fmla="*/ 790 h 1894"/>
                <a:gd name="T38" fmla="*/ 1281 w 1532"/>
                <a:gd name="T39" fmla="*/ 884 h 1894"/>
                <a:gd name="T40" fmla="*/ 766 w 1532"/>
                <a:gd name="T41" fmla="*/ 939 h 1894"/>
                <a:gd name="T42" fmla="*/ 251 w 1532"/>
                <a:gd name="T43" fmla="*/ 884 h 1894"/>
                <a:gd name="T44" fmla="*/ 21 w 1532"/>
                <a:gd name="T45" fmla="*/ 790 h 1894"/>
                <a:gd name="T46" fmla="*/ 1 w 1532"/>
                <a:gd name="T47" fmla="*/ 776 h 1894"/>
                <a:gd name="T48" fmla="*/ 0 w 1532"/>
                <a:gd name="T49" fmla="*/ 786 h 1894"/>
                <a:gd name="T50" fmla="*/ 0 w 1532"/>
                <a:gd name="T51" fmla="*/ 1108 h 1894"/>
                <a:gd name="T52" fmla="*/ 1 w 1532"/>
                <a:gd name="T53" fmla="*/ 1117 h 1894"/>
                <a:gd name="T54" fmla="*/ 18 w 1532"/>
                <a:gd name="T55" fmla="*/ 1171 h 1894"/>
                <a:gd name="T56" fmla="*/ 53 w 1532"/>
                <a:gd name="T57" fmla="*/ 1212 h 1894"/>
                <a:gd name="T58" fmla="*/ 766 w 1532"/>
                <a:gd name="T59" fmla="*/ 1363 h 1894"/>
                <a:gd name="T60" fmla="*/ 1479 w 1532"/>
                <a:gd name="T61" fmla="*/ 1212 h 1894"/>
                <a:gd name="T62" fmla="*/ 1514 w 1532"/>
                <a:gd name="T63" fmla="*/ 1171 h 1894"/>
                <a:gd name="T64" fmla="*/ 1532 w 1532"/>
                <a:gd name="T65" fmla="*/ 1117 h 1894"/>
                <a:gd name="T66" fmla="*/ 1532 w 1532"/>
                <a:gd name="T67" fmla="*/ 1108 h 1894"/>
                <a:gd name="T68" fmla="*/ 1532 w 1532"/>
                <a:gd name="T69" fmla="*/ 786 h 1894"/>
                <a:gd name="T70" fmla="*/ 1532 w 1532"/>
                <a:gd name="T71" fmla="*/ 776 h 1894"/>
                <a:gd name="T72" fmla="*/ 1512 w 1532"/>
                <a:gd name="T73" fmla="*/ 790 h 1894"/>
                <a:gd name="T74" fmla="*/ 1512 w 1532"/>
                <a:gd name="T75" fmla="*/ 1321 h 1894"/>
                <a:gd name="T76" fmla="*/ 1281 w 1532"/>
                <a:gd name="T77" fmla="*/ 1414 h 1894"/>
                <a:gd name="T78" fmla="*/ 766 w 1532"/>
                <a:gd name="T79" fmla="*/ 1470 h 1894"/>
                <a:gd name="T80" fmla="*/ 251 w 1532"/>
                <a:gd name="T81" fmla="*/ 1414 h 1894"/>
                <a:gd name="T82" fmla="*/ 21 w 1532"/>
                <a:gd name="T83" fmla="*/ 1321 h 1894"/>
                <a:gd name="T84" fmla="*/ 1 w 1532"/>
                <a:gd name="T85" fmla="*/ 1307 h 1894"/>
                <a:gd name="T86" fmla="*/ 0 w 1532"/>
                <a:gd name="T87" fmla="*/ 1316 h 1894"/>
                <a:gd name="T88" fmla="*/ 0 w 1532"/>
                <a:gd name="T89" fmla="*/ 1638 h 1894"/>
                <a:gd name="T90" fmla="*/ 766 w 1532"/>
                <a:gd name="T91" fmla="*/ 1894 h 1894"/>
                <a:gd name="T92" fmla="*/ 1532 w 1532"/>
                <a:gd name="T93" fmla="*/ 1638 h 1894"/>
                <a:gd name="T94" fmla="*/ 1532 w 1532"/>
                <a:gd name="T95" fmla="*/ 1316 h 1894"/>
                <a:gd name="T96" fmla="*/ 1532 w 1532"/>
                <a:gd name="T97" fmla="*/ 1307 h 1894"/>
                <a:gd name="T98" fmla="*/ 1512 w 1532"/>
                <a:gd name="T99" fmla="*/ 1321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2" h="1894">
                  <a:moveTo>
                    <a:pt x="766" y="403"/>
                  </a:moveTo>
                  <a:cubicBezTo>
                    <a:pt x="406" y="403"/>
                    <a:pt x="114" y="323"/>
                    <a:pt x="114" y="225"/>
                  </a:cubicBezTo>
                  <a:cubicBezTo>
                    <a:pt x="114" y="127"/>
                    <a:pt x="406" y="47"/>
                    <a:pt x="766" y="47"/>
                  </a:cubicBezTo>
                  <a:cubicBezTo>
                    <a:pt x="1126" y="47"/>
                    <a:pt x="1418" y="127"/>
                    <a:pt x="1418" y="225"/>
                  </a:cubicBezTo>
                  <a:cubicBezTo>
                    <a:pt x="1418" y="323"/>
                    <a:pt x="1126" y="403"/>
                    <a:pt x="766" y="403"/>
                  </a:cubicBezTo>
                  <a:moveTo>
                    <a:pt x="766" y="0"/>
                  </a:moveTo>
                  <a:cubicBezTo>
                    <a:pt x="482" y="0"/>
                    <a:pt x="0" y="54"/>
                    <a:pt x="0" y="255"/>
                  </a:cubicBezTo>
                  <a:cubicBezTo>
                    <a:pt x="0" y="577"/>
                    <a:pt x="0" y="577"/>
                    <a:pt x="0" y="577"/>
                  </a:cubicBezTo>
                  <a:cubicBezTo>
                    <a:pt x="0" y="580"/>
                    <a:pt x="0" y="584"/>
                    <a:pt x="1" y="587"/>
                  </a:cubicBezTo>
                  <a:cubicBezTo>
                    <a:pt x="2" y="606"/>
                    <a:pt x="8" y="624"/>
                    <a:pt x="18" y="641"/>
                  </a:cubicBezTo>
                  <a:cubicBezTo>
                    <a:pt x="27" y="655"/>
                    <a:pt x="39" y="669"/>
                    <a:pt x="53" y="681"/>
                  </a:cubicBezTo>
                  <a:cubicBezTo>
                    <a:pt x="186" y="798"/>
                    <a:pt x="539" y="833"/>
                    <a:pt x="766" y="833"/>
                  </a:cubicBezTo>
                  <a:cubicBezTo>
                    <a:pt x="994" y="833"/>
                    <a:pt x="1347" y="798"/>
                    <a:pt x="1479" y="681"/>
                  </a:cubicBezTo>
                  <a:cubicBezTo>
                    <a:pt x="1494" y="669"/>
                    <a:pt x="1505" y="655"/>
                    <a:pt x="1514" y="641"/>
                  </a:cubicBezTo>
                  <a:cubicBezTo>
                    <a:pt x="1524" y="624"/>
                    <a:pt x="1530" y="606"/>
                    <a:pt x="1532" y="587"/>
                  </a:cubicBezTo>
                  <a:cubicBezTo>
                    <a:pt x="1532" y="584"/>
                    <a:pt x="1532" y="580"/>
                    <a:pt x="1532" y="577"/>
                  </a:cubicBezTo>
                  <a:cubicBezTo>
                    <a:pt x="1532" y="255"/>
                    <a:pt x="1532" y="255"/>
                    <a:pt x="1532" y="255"/>
                  </a:cubicBezTo>
                  <a:cubicBezTo>
                    <a:pt x="1532" y="54"/>
                    <a:pt x="1051" y="0"/>
                    <a:pt x="766" y="0"/>
                  </a:cubicBezTo>
                  <a:close/>
                  <a:moveTo>
                    <a:pt x="1512" y="790"/>
                  </a:moveTo>
                  <a:cubicBezTo>
                    <a:pt x="1455" y="828"/>
                    <a:pt x="1378" y="860"/>
                    <a:pt x="1281" y="884"/>
                  </a:cubicBezTo>
                  <a:cubicBezTo>
                    <a:pt x="1080" y="934"/>
                    <a:pt x="854" y="939"/>
                    <a:pt x="766" y="939"/>
                  </a:cubicBezTo>
                  <a:cubicBezTo>
                    <a:pt x="678" y="939"/>
                    <a:pt x="452" y="934"/>
                    <a:pt x="251" y="884"/>
                  </a:cubicBezTo>
                  <a:cubicBezTo>
                    <a:pt x="155" y="860"/>
                    <a:pt x="77" y="828"/>
                    <a:pt x="21" y="790"/>
                  </a:cubicBezTo>
                  <a:cubicBezTo>
                    <a:pt x="14" y="786"/>
                    <a:pt x="7" y="781"/>
                    <a:pt x="1" y="776"/>
                  </a:cubicBezTo>
                  <a:cubicBezTo>
                    <a:pt x="0" y="779"/>
                    <a:pt x="0" y="782"/>
                    <a:pt x="0" y="786"/>
                  </a:cubicBezTo>
                  <a:cubicBezTo>
                    <a:pt x="0" y="1108"/>
                    <a:pt x="0" y="1108"/>
                    <a:pt x="0" y="1108"/>
                  </a:cubicBezTo>
                  <a:cubicBezTo>
                    <a:pt x="0" y="1111"/>
                    <a:pt x="0" y="1114"/>
                    <a:pt x="1" y="1117"/>
                  </a:cubicBezTo>
                  <a:cubicBezTo>
                    <a:pt x="2" y="1137"/>
                    <a:pt x="8" y="1155"/>
                    <a:pt x="18" y="1171"/>
                  </a:cubicBezTo>
                  <a:cubicBezTo>
                    <a:pt x="27" y="1186"/>
                    <a:pt x="39" y="1199"/>
                    <a:pt x="53" y="1212"/>
                  </a:cubicBezTo>
                  <a:cubicBezTo>
                    <a:pt x="186" y="1329"/>
                    <a:pt x="539" y="1363"/>
                    <a:pt x="766" y="1363"/>
                  </a:cubicBezTo>
                  <a:cubicBezTo>
                    <a:pt x="994" y="1363"/>
                    <a:pt x="1347" y="1329"/>
                    <a:pt x="1479" y="1212"/>
                  </a:cubicBezTo>
                  <a:cubicBezTo>
                    <a:pt x="1494" y="1199"/>
                    <a:pt x="1505" y="1186"/>
                    <a:pt x="1514" y="1171"/>
                  </a:cubicBezTo>
                  <a:cubicBezTo>
                    <a:pt x="1524" y="1155"/>
                    <a:pt x="1530" y="1137"/>
                    <a:pt x="1532" y="1117"/>
                  </a:cubicBezTo>
                  <a:cubicBezTo>
                    <a:pt x="1532" y="1114"/>
                    <a:pt x="1532" y="1111"/>
                    <a:pt x="1532" y="1108"/>
                  </a:cubicBezTo>
                  <a:cubicBezTo>
                    <a:pt x="1532" y="786"/>
                    <a:pt x="1532" y="786"/>
                    <a:pt x="1532" y="786"/>
                  </a:cubicBezTo>
                  <a:cubicBezTo>
                    <a:pt x="1532" y="782"/>
                    <a:pt x="1532" y="779"/>
                    <a:pt x="1532" y="776"/>
                  </a:cubicBezTo>
                  <a:cubicBezTo>
                    <a:pt x="1525" y="781"/>
                    <a:pt x="1519" y="786"/>
                    <a:pt x="1512" y="790"/>
                  </a:cubicBezTo>
                  <a:close/>
                  <a:moveTo>
                    <a:pt x="1512" y="1321"/>
                  </a:moveTo>
                  <a:cubicBezTo>
                    <a:pt x="1455" y="1359"/>
                    <a:pt x="1378" y="1390"/>
                    <a:pt x="1281" y="1414"/>
                  </a:cubicBezTo>
                  <a:cubicBezTo>
                    <a:pt x="1080" y="1464"/>
                    <a:pt x="854" y="1470"/>
                    <a:pt x="766" y="1470"/>
                  </a:cubicBezTo>
                  <a:cubicBezTo>
                    <a:pt x="678" y="1470"/>
                    <a:pt x="452" y="1464"/>
                    <a:pt x="251" y="1414"/>
                  </a:cubicBezTo>
                  <a:cubicBezTo>
                    <a:pt x="155" y="1390"/>
                    <a:pt x="77" y="1359"/>
                    <a:pt x="21" y="1321"/>
                  </a:cubicBezTo>
                  <a:cubicBezTo>
                    <a:pt x="14" y="1316"/>
                    <a:pt x="7" y="1311"/>
                    <a:pt x="1" y="1307"/>
                  </a:cubicBezTo>
                  <a:cubicBezTo>
                    <a:pt x="0" y="1310"/>
                    <a:pt x="0" y="1313"/>
                    <a:pt x="0" y="1316"/>
                  </a:cubicBezTo>
                  <a:cubicBezTo>
                    <a:pt x="0" y="1638"/>
                    <a:pt x="0" y="1638"/>
                    <a:pt x="0" y="1638"/>
                  </a:cubicBezTo>
                  <a:cubicBezTo>
                    <a:pt x="0" y="1840"/>
                    <a:pt x="482" y="1894"/>
                    <a:pt x="766" y="1894"/>
                  </a:cubicBezTo>
                  <a:cubicBezTo>
                    <a:pt x="1051" y="1894"/>
                    <a:pt x="1532" y="1840"/>
                    <a:pt x="1532" y="1638"/>
                  </a:cubicBezTo>
                  <a:cubicBezTo>
                    <a:pt x="1532" y="1316"/>
                    <a:pt x="1532" y="1316"/>
                    <a:pt x="1532" y="1316"/>
                  </a:cubicBezTo>
                  <a:cubicBezTo>
                    <a:pt x="1532" y="1313"/>
                    <a:pt x="1532" y="1310"/>
                    <a:pt x="1532" y="1307"/>
                  </a:cubicBezTo>
                  <a:cubicBezTo>
                    <a:pt x="1525" y="1311"/>
                    <a:pt x="1519" y="1316"/>
                    <a:pt x="1512" y="132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02" name="Straight Arrow Connector 101"/>
            <p:cNvCxnSpPr/>
            <p:nvPr/>
          </p:nvCxnSpPr>
          <p:spPr>
            <a:xfrm>
              <a:off x="1903316" y="4481581"/>
              <a:ext cx="1080000" cy="0"/>
            </a:xfrm>
            <a:prstGeom prst="straightConnector1">
              <a:avLst/>
            </a:prstGeom>
            <a:ln w="12700">
              <a:solidFill>
                <a:schemeClr val="accent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3033797" y="4145739"/>
            <a:ext cx="1834130" cy="660522"/>
            <a:chOff x="3105117" y="4145739"/>
            <a:chExt cx="1834130" cy="660522"/>
          </a:xfrm>
        </p:grpSpPr>
        <p:pic>
          <p:nvPicPr>
            <p:cNvPr id="7193" name="Picture 24" descr="http://www.hands.com/~phil/debian/logo/openlogo.ps.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45886" y="4219669"/>
              <a:ext cx="365760" cy="4530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0" name="Oval 69"/>
            <p:cNvSpPr/>
            <p:nvPr/>
          </p:nvSpPr>
          <p:spPr>
            <a:xfrm>
              <a:off x="3105117" y="4145739"/>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900000" rtlCol="0" anchor="ctr"/>
            <a:lstStyle/>
            <a:p>
              <a:r>
                <a:rPr lang="en-AU" sz="1200" dirty="0">
                  <a:solidFill>
                    <a:schemeClr val="accent2"/>
                  </a:solidFill>
                </a:rPr>
                <a:t>Operating system</a:t>
              </a:r>
              <a:br>
                <a:rPr lang="en-AU" sz="1200" dirty="0">
                  <a:solidFill>
                    <a:schemeClr val="accent2"/>
                  </a:solidFill>
                </a:rPr>
              </a:br>
              <a:r>
                <a:rPr lang="en-AU" sz="1200" dirty="0">
                  <a:solidFill>
                    <a:schemeClr val="accent2"/>
                  </a:solidFill>
                </a:rPr>
                <a:t>(e.g. </a:t>
              </a:r>
              <a:r>
                <a:rPr lang="en-AU" sz="1200" dirty="0" err="1">
                  <a:solidFill>
                    <a:schemeClr val="accent2"/>
                  </a:solidFill>
                </a:rPr>
                <a:t>Debian</a:t>
              </a:r>
              <a:r>
                <a:rPr lang="en-AU" sz="1200" dirty="0">
                  <a:solidFill>
                    <a:schemeClr val="accent2"/>
                  </a:solidFill>
                </a:rPr>
                <a:t>) </a:t>
              </a:r>
            </a:p>
          </p:txBody>
        </p:sp>
        <p:cxnSp>
          <p:nvCxnSpPr>
            <p:cNvPr id="103" name="Straight Arrow Connector 102"/>
            <p:cNvCxnSpPr/>
            <p:nvPr/>
          </p:nvCxnSpPr>
          <p:spPr>
            <a:xfrm>
              <a:off x="3787247" y="4481581"/>
              <a:ext cx="1152000" cy="0"/>
            </a:xfrm>
            <a:prstGeom prst="straightConnector1">
              <a:avLst/>
            </a:prstGeom>
            <a:ln w="12700">
              <a:solidFill>
                <a:schemeClr val="accent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48" name="Picture 47" descr="http://odewahn.github.io/repeatable-workflows-docker-ipython/images/docker-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7719"/>
          <a:stretch/>
        </p:blipFill>
        <p:spPr bwMode="auto">
          <a:xfrm>
            <a:off x="6982937" y="2159032"/>
            <a:ext cx="585248" cy="33082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6" name="Picture 2" descr="https://git-scm.com/images/logos/downloads/Git-Logo-1788C.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978783" y="2201968"/>
            <a:ext cx="548640" cy="2286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5/5f/Windows_logo_-_2012.svg/2000px-Windows_logo_-_2012.svg.pn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773056" y="2117837"/>
            <a:ext cx="399011" cy="399011"/>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029722" y="4145739"/>
            <a:ext cx="1656706" cy="660522"/>
            <a:chOff x="5066001" y="4145739"/>
            <a:chExt cx="1656706" cy="660522"/>
          </a:xfrm>
        </p:grpSpPr>
        <p:sp>
          <p:nvSpPr>
            <p:cNvPr id="71" name="Oval 70"/>
            <p:cNvSpPr/>
            <p:nvPr/>
          </p:nvSpPr>
          <p:spPr>
            <a:xfrm>
              <a:off x="5085764" y="4145739"/>
              <a:ext cx="660524" cy="66052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900000" rtlCol="0" anchor="ctr"/>
            <a:lstStyle/>
            <a:p>
              <a:r>
                <a:rPr lang="en-AU" sz="1200" dirty="0">
                  <a:solidFill>
                    <a:schemeClr val="accent2"/>
                  </a:solidFill>
                </a:rPr>
                <a:t>Software </a:t>
              </a:r>
              <a:br>
                <a:rPr lang="en-AU" sz="1200" dirty="0">
                  <a:solidFill>
                    <a:schemeClr val="accent2"/>
                  </a:solidFill>
                </a:rPr>
              </a:br>
              <a:r>
                <a:rPr lang="en-AU" sz="1200" dirty="0">
                  <a:solidFill>
                    <a:schemeClr val="accent2"/>
                  </a:solidFill>
                </a:rPr>
                <a:t>(e.g. Ruby)</a:t>
              </a:r>
            </a:p>
          </p:txBody>
        </p:sp>
        <p:cxnSp>
          <p:nvCxnSpPr>
            <p:cNvPr id="104" name="Straight Arrow Connector 103"/>
            <p:cNvCxnSpPr/>
            <p:nvPr/>
          </p:nvCxnSpPr>
          <p:spPr>
            <a:xfrm>
              <a:off x="5750707" y="4481581"/>
              <a:ext cx="972000" cy="0"/>
            </a:xfrm>
            <a:prstGeom prst="straightConnector1">
              <a:avLst/>
            </a:prstGeom>
            <a:ln w="12700">
              <a:solidFill>
                <a:schemeClr val="accent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38" name="Picture 14" descr="http://boxchronicles.com/wp-content/uploads/2015/01/ruby.png"/>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066001" y="4249584"/>
              <a:ext cx="644236" cy="461356"/>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57" name="Picture 56" descr="http://odewahn.github.io/repeatable-workflows-docker-ipython/images/docker-logo.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56885"/>
          <a:stretch/>
        </p:blipFill>
        <p:spPr bwMode="auto">
          <a:xfrm>
            <a:off x="6125972" y="3163512"/>
            <a:ext cx="596736" cy="33250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7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GB" altLang="en-US"/>
              <a:t>WHAT DOES THIS </a:t>
            </a:r>
            <a:br>
              <a:rPr lang="en-GB" altLang="en-US"/>
            </a:br>
            <a:r>
              <a:rPr lang="en-GB" altLang="en-US"/>
              <a:t>MEAN FOR PEOPLE?</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29</a:t>
            </a:fld>
            <a:endParaRPr lang="en-US" dirty="0"/>
          </a:p>
        </p:txBody>
      </p:sp>
      <p:sp>
        <p:nvSpPr>
          <p:cNvPr id="5" name="Footer Placeholder 4"/>
          <p:cNvSpPr>
            <a:spLocks noGrp="1"/>
          </p:cNvSpPr>
          <p:nvPr>
            <p:ph type="ftr" sz="quarter" idx="12"/>
          </p:nvPr>
        </p:nvSpPr>
        <p:spPr/>
        <p:txBody>
          <a:bodyPr/>
          <a:lstStyle/>
          <a:p>
            <a:r>
              <a:rPr lang="en-AU"/>
              <a:t>Copyright © 2015 Accenture  All rights reserved.</a:t>
            </a:r>
            <a:endParaRPr lang="en-AU" dirty="0"/>
          </a:p>
        </p:txBody>
      </p:sp>
      <p:sp>
        <p:nvSpPr>
          <p:cNvPr id="17" name="Freeform 6"/>
          <p:cNvSpPr>
            <a:spLocks noEditPoints="1"/>
          </p:cNvSpPr>
          <p:nvPr/>
        </p:nvSpPr>
        <p:spPr bwMode="auto">
          <a:xfrm>
            <a:off x="616649" y="2198298"/>
            <a:ext cx="661987" cy="662308"/>
          </a:xfrm>
          <a:custGeom>
            <a:avLst/>
            <a:gdLst>
              <a:gd name="T0" fmla="*/ 437 w 874"/>
              <a:gd name="T1" fmla="*/ 874 h 874"/>
              <a:gd name="T2" fmla="*/ 874 w 874"/>
              <a:gd name="T3" fmla="*/ 437 h 874"/>
              <a:gd name="T4" fmla="*/ 437 w 874"/>
              <a:gd name="T5" fmla="*/ 0 h 874"/>
              <a:gd name="T6" fmla="*/ 0 w 874"/>
              <a:gd name="T7" fmla="*/ 437 h 874"/>
              <a:gd name="T8" fmla="*/ 437 w 874"/>
              <a:gd name="T9" fmla="*/ 874 h 874"/>
              <a:gd name="T10" fmla="*/ 437 w 874"/>
              <a:gd name="T11" fmla="*/ 133 h 874"/>
              <a:gd name="T12" fmla="*/ 575 w 874"/>
              <a:gd name="T13" fmla="*/ 272 h 874"/>
              <a:gd name="T14" fmla="*/ 437 w 874"/>
              <a:gd name="T15" fmla="*/ 410 h 874"/>
              <a:gd name="T16" fmla="*/ 299 w 874"/>
              <a:gd name="T17" fmla="*/ 272 h 874"/>
              <a:gd name="T18" fmla="*/ 437 w 874"/>
              <a:gd name="T19" fmla="*/ 133 h 874"/>
              <a:gd name="T20" fmla="*/ 198 w 874"/>
              <a:gd name="T21" fmla="*/ 559 h 874"/>
              <a:gd name="T22" fmla="*/ 306 w 874"/>
              <a:gd name="T23" fmla="*/ 451 h 874"/>
              <a:gd name="T24" fmla="*/ 568 w 874"/>
              <a:gd name="T25" fmla="*/ 451 h 874"/>
              <a:gd name="T26" fmla="*/ 675 w 874"/>
              <a:gd name="T27" fmla="*/ 559 h 874"/>
              <a:gd name="T28" fmla="*/ 675 w 874"/>
              <a:gd name="T29" fmla="*/ 659 h 874"/>
              <a:gd name="T30" fmla="*/ 651 w 874"/>
              <a:gd name="T31" fmla="*/ 712 h 874"/>
              <a:gd name="T32" fmla="*/ 437 w 874"/>
              <a:gd name="T33" fmla="*/ 785 h 874"/>
              <a:gd name="T34" fmla="*/ 216 w 874"/>
              <a:gd name="T35" fmla="*/ 707 h 874"/>
              <a:gd name="T36" fmla="*/ 198 w 874"/>
              <a:gd name="T37" fmla="*/ 657 h 874"/>
              <a:gd name="T38" fmla="*/ 198 w 874"/>
              <a:gd name="T39" fmla="*/ 55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4" h="874">
                <a:moveTo>
                  <a:pt x="437" y="874"/>
                </a:moveTo>
                <a:cubicBezTo>
                  <a:pt x="678" y="874"/>
                  <a:pt x="874" y="678"/>
                  <a:pt x="874" y="437"/>
                </a:cubicBezTo>
                <a:cubicBezTo>
                  <a:pt x="874" y="196"/>
                  <a:pt x="678" y="0"/>
                  <a:pt x="437" y="0"/>
                </a:cubicBezTo>
                <a:cubicBezTo>
                  <a:pt x="195" y="0"/>
                  <a:pt x="0" y="196"/>
                  <a:pt x="0" y="437"/>
                </a:cubicBezTo>
                <a:cubicBezTo>
                  <a:pt x="0" y="678"/>
                  <a:pt x="195" y="874"/>
                  <a:pt x="437" y="874"/>
                </a:cubicBezTo>
                <a:close/>
                <a:moveTo>
                  <a:pt x="437" y="133"/>
                </a:moveTo>
                <a:cubicBezTo>
                  <a:pt x="513" y="133"/>
                  <a:pt x="575" y="195"/>
                  <a:pt x="575" y="272"/>
                </a:cubicBezTo>
                <a:cubicBezTo>
                  <a:pt x="575" y="348"/>
                  <a:pt x="513" y="410"/>
                  <a:pt x="437" y="410"/>
                </a:cubicBezTo>
                <a:cubicBezTo>
                  <a:pt x="360" y="410"/>
                  <a:pt x="299" y="348"/>
                  <a:pt x="299" y="272"/>
                </a:cubicBezTo>
                <a:cubicBezTo>
                  <a:pt x="299" y="195"/>
                  <a:pt x="360" y="133"/>
                  <a:pt x="437" y="133"/>
                </a:cubicBezTo>
                <a:close/>
                <a:moveTo>
                  <a:pt x="198" y="559"/>
                </a:moveTo>
                <a:cubicBezTo>
                  <a:pt x="198" y="499"/>
                  <a:pt x="246" y="451"/>
                  <a:pt x="306" y="451"/>
                </a:cubicBezTo>
                <a:cubicBezTo>
                  <a:pt x="568" y="451"/>
                  <a:pt x="568" y="451"/>
                  <a:pt x="568" y="451"/>
                </a:cubicBezTo>
                <a:cubicBezTo>
                  <a:pt x="627" y="451"/>
                  <a:pt x="675" y="499"/>
                  <a:pt x="675" y="559"/>
                </a:cubicBezTo>
                <a:cubicBezTo>
                  <a:pt x="675" y="659"/>
                  <a:pt x="675" y="659"/>
                  <a:pt x="675" y="659"/>
                </a:cubicBezTo>
                <a:cubicBezTo>
                  <a:pt x="675" y="678"/>
                  <a:pt x="666" y="700"/>
                  <a:pt x="651" y="712"/>
                </a:cubicBezTo>
                <a:cubicBezTo>
                  <a:pt x="592" y="758"/>
                  <a:pt x="517" y="785"/>
                  <a:pt x="437" y="785"/>
                </a:cubicBezTo>
                <a:cubicBezTo>
                  <a:pt x="353" y="785"/>
                  <a:pt x="276" y="756"/>
                  <a:pt x="216" y="707"/>
                </a:cubicBezTo>
                <a:cubicBezTo>
                  <a:pt x="201" y="694"/>
                  <a:pt x="198" y="676"/>
                  <a:pt x="198" y="657"/>
                </a:cubicBezTo>
                <a:lnTo>
                  <a:pt x="198" y="5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42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altLang="en-US" dirty="0"/>
              <a:t>Yes we are going to talk about Docker now…</a:t>
            </a:r>
          </a:p>
        </p:txBody>
      </p:sp>
      <p:sp>
        <p:nvSpPr>
          <p:cNvPr id="58370" name="Title 5"/>
          <p:cNvSpPr>
            <a:spLocks noGrp="1"/>
          </p:cNvSpPr>
          <p:nvPr>
            <p:ph type="title"/>
          </p:nvPr>
        </p:nvSpPr>
        <p:spPr/>
        <p:txBody>
          <a:bodyPr/>
          <a:lstStyle/>
          <a:p>
            <a:r>
              <a:rPr lang="en-GB" altLang="en-US"/>
              <a:t>Containers</a:t>
            </a:r>
            <a:endParaRPr lang="en-GB" altLang="en-US" dirty="0"/>
          </a:p>
        </p:txBody>
      </p:sp>
      <p:grpSp>
        <p:nvGrpSpPr>
          <p:cNvPr id="35" name="Group 34"/>
          <p:cNvGrpSpPr/>
          <p:nvPr/>
        </p:nvGrpSpPr>
        <p:grpSpPr>
          <a:xfrm>
            <a:off x="3271838" y="2245286"/>
            <a:ext cx="2600325" cy="2274664"/>
            <a:chOff x="3271838" y="2245286"/>
            <a:chExt cx="2600325" cy="2274664"/>
          </a:xfrm>
        </p:grpSpPr>
        <p:sp>
          <p:nvSpPr>
            <p:cNvPr id="14" name="Content Placeholder 8"/>
            <p:cNvSpPr txBox="1">
              <a:spLocks/>
            </p:cNvSpPr>
            <p:nvPr/>
          </p:nvSpPr>
          <p:spPr>
            <a:xfrm>
              <a:off x="3274385" y="3238278"/>
              <a:ext cx="2597778" cy="93320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a:t>We’ll consider the </a:t>
              </a:r>
              <a:br>
                <a:rPr lang="en-US" sz="1800" dirty="0"/>
              </a:br>
              <a:r>
                <a:rPr lang="en-US" sz="1800" dirty="0"/>
                <a:t>pro’s and con’s </a:t>
              </a:r>
            </a:p>
          </p:txBody>
        </p:sp>
        <p:sp>
          <p:nvSpPr>
            <p:cNvPr id="20" name="TextBox 19"/>
            <p:cNvSpPr txBox="1"/>
            <p:nvPr/>
          </p:nvSpPr>
          <p:spPr>
            <a:xfrm>
              <a:off x="4733598" y="2268226"/>
              <a:ext cx="649904" cy="1015663"/>
            </a:xfrm>
            <a:prstGeom prst="rect">
              <a:avLst/>
            </a:prstGeom>
            <a:noFill/>
          </p:spPr>
          <p:txBody>
            <a:bodyPr wrap="square" rtlCol="0">
              <a:spAutoFit/>
            </a:bodyPr>
            <a:lstStyle/>
            <a:p>
              <a:pPr algn="ctr"/>
              <a:r>
                <a:rPr lang="en-US" sz="6000" dirty="0">
                  <a:solidFill>
                    <a:schemeClr val="accent1"/>
                  </a:solidFill>
                  <a:sym typeface="Wingdings"/>
                </a:rPr>
                <a:t></a:t>
              </a:r>
              <a:endParaRPr lang="en-US" sz="6000" dirty="0">
                <a:solidFill>
                  <a:schemeClr val="accent1"/>
                </a:solidFill>
              </a:endParaRPr>
            </a:p>
          </p:txBody>
        </p:sp>
        <p:sp>
          <p:nvSpPr>
            <p:cNvPr id="21" name="TextBox 20"/>
            <p:cNvSpPr txBox="1"/>
            <p:nvPr/>
          </p:nvSpPr>
          <p:spPr>
            <a:xfrm>
              <a:off x="3823291" y="2252843"/>
              <a:ext cx="649904" cy="1015663"/>
            </a:xfrm>
            <a:prstGeom prst="rect">
              <a:avLst/>
            </a:prstGeom>
            <a:noFill/>
          </p:spPr>
          <p:txBody>
            <a:bodyPr wrap="square" rtlCol="0">
              <a:spAutoFit/>
            </a:bodyPr>
            <a:lstStyle/>
            <a:p>
              <a:pPr algn="ctr"/>
              <a:r>
                <a:rPr lang="en-US" sz="6000" dirty="0">
                  <a:solidFill>
                    <a:schemeClr val="accent2"/>
                  </a:solidFill>
                  <a:sym typeface="Wingdings"/>
                </a:rPr>
                <a:t></a:t>
              </a:r>
              <a:endParaRPr lang="en-US" sz="6000" dirty="0">
                <a:solidFill>
                  <a:schemeClr val="accent2"/>
                </a:solidFill>
              </a:endParaRPr>
            </a:p>
          </p:txBody>
        </p:sp>
        <p:grpSp>
          <p:nvGrpSpPr>
            <p:cNvPr id="25" name="Group 24"/>
            <p:cNvGrpSpPr/>
            <p:nvPr/>
          </p:nvGrpSpPr>
          <p:grpSpPr>
            <a:xfrm>
              <a:off x="3271838" y="2245286"/>
              <a:ext cx="2583243" cy="2274664"/>
              <a:chOff x="375920" y="1686560"/>
              <a:chExt cx="8310880" cy="3559646"/>
            </a:xfrm>
          </p:grpSpPr>
          <p:cxnSp>
            <p:nvCxnSpPr>
              <p:cNvPr id="26" name="Straight Connector 25"/>
              <p:cNvCxnSpPr/>
              <p:nvPr/>
            </p:nvCxnSpPr>
            <p:spPr>
              <a:xfrm>
                <a:off x="375920" y="1686560"/>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5920" y="5246206"/>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p:cNvGrpSpPr/>
          <p:nvPr/>
        </p:nvGrpSpPr>
        <p:grpSpPr>
          <a:xfrm>
            <a:off x="6088063" y="2245286"/>
            <a:ext cx="2597778" cy="2274664"/>
            <a:chOff x="6088063" y="2245286"/>
            <a:chExt cx="2597778" cy="2274664"/>
          </a:xfrm>
        </p:grpSpPr>
        <p:sp>
          <p:nvSpPr>
            <p:cNvPr id="15" name="Content Placeholder 8"/>
            <p:cNvSpPr txBox="1">
              <a:spLocks/>
            </p:cNvSpPr>
            <p:nvPr/>
          </p:nvSpPr>
          <p:spPr>
            <a:xfrm>
              <a:off x="6088063" y="3238278"/>
              <a:ext cx="2597778" cy="933200"/>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a:t>We’ll talk about options for using Docker and Chef </a:t>
              </a:r>
              <a:r>
                <a:rPr lang="en-US" sz="1800" b="1" dirty="0"/>
                <a:t>together</a:t>
              </a:r>
            </a:p>
            <a:p>
              <a:pPr marL="0" indent="0">
                <a:buFont typeface="Arial" pitchFamily="34" charset="0"/>
                <a:buNone/>
              </a:pPr>
              <a:endParaRPr lang="en-US" dirty="0"/>
            </a:p>
          </p:txBody>
        </p:sp>
        <p:pic>
          <p:nvPicPr>
            <p:cNvPr id="16" name="Picture 2" descr="http://s3.amazonaws.com/opscode-corpsite/assets/121/pic-chef-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7973" y="2616494"/>
              <a:ext cx="453256" cy="44539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8063" y="2685533"/>
              <a:ext cx="1285830" cy="307318"/>
            </a:xfrm>
            <a:prstGeom prst="rect">
              <a:avLst/>
            </a:prstGeom>
          </p:spPr>
        </p:pic>
        <p:sp>
          <p:nvSpPr>
            <p:cNvPr id="19" name="TextBox 18"/>
            <p:cNvSpPr txBox="1"/>
            <p:nvPr/>
          </p:nvSpPr>
          <p:spPr>
            <a:xfrm>
              <a:off x="7445981" y="2516027"/>
              <a:ext cx="649904" cy="646331"/>
            </a:xfrm>
            <a:prstGeom prst="rect">
              <a:avLst/>
            </a:prstGeom>
            <a:noFill/>
          </p:spPr>
          <p:txBody>
            <a:bodyPr wrap="square" rtlCol="0">
              <a:spAutoFit/>
            </a:bodyPr>
            <a:lstStyle/>
            <a:p>
              <a:pPr algn="ctr"/>
              <a:r>
                <a:rPr lang="en-US" sz="3600" dirty="0">
                  <a:solidFill>
                    <a:schemeClr val="accent1"/>
                  </a:solidFill>
                  <a:sym typeface="Wingdings 2"/>
                </a:rPr>
                <a:t></a:t>
              </a:r>
              <a:endParaRPr lang="en-US" sz="11500" dirty="0">
                <a:solidFill>
                  <a:schemeClr val="accent1"/>
                </a:solidFill>
              </a:endParaRPr>
            </a:p>
          </p:txBody>
        </p:sp>
        <p:grpSp>
          <p:nvGrpSpPr>
            <p:cNvPr id="28" name="Group 27"/>
            <p:cNvGrpSpPr/>
            <p:nvPr/>
          </p:nvGrpSpPr>
          <p:grpSpPr>
            <a:xfrm>
              <a:off x="6088063" y="2245286"/>
              <a:ext cx="2583243" cy="2274664"/>
              <a:chOff x="375920" y="1686560"/>
              <a:chExt cx="8310880" cy="3559646"/>
            </a:xfrm>
          </p:grpSpPr>
          <p:cxnSp>
            <p:nvCxnSpPr>
              <p:cNvPr id="29" name="Straight Connector 28"/>
              <p:cNvCxnSpPr/>
              <p:nvPr/>
            </p:nvCxnSpPr>
            <p:spPr>
              <a:xfrm>
                <a:off x="375920" y="1686560"/>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5920" y="5246206"/>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 name="Footer Placeholder 10"/>
          <p:cNvSpPr>
            <a:spLocks noGrp="1"/>
          </p:cNvSpPr>
          <p:nvPr>
            <p:ph type="ftr" sz="quarter" idx="12"/>
          </p:nvPr>
        </p:nvSpPr>
        <p:spPr/>
        <p:txBody>
          <a:bodyPr/>
          <a:lstStyle/>
          <a:p>
            <a:r>
              <a:rPr lang="en-AU" dirty="0"/>
              <a:t>Copyright © 2016 Accenture  All rights reserved.</a:t>
            </a:r>
          </a:p>
        </p:txBody>
      </p:sp>
      <p:sp>
        <p:nvSpPr>
          <p:cNvPr id="18" name="Slide Number Placeholder 17"/>
          <p:cNvSpPr>
            <a:spLocks noGrp="1"/>
          </p:cNvSpPr>
          <p:nvPr>
            <p:ph type="sldNum" sz="quarter" idx="13"/>
          </p:nvPr>
        </p:nvSpPr>
        <p:spPr/>
        <p:txBody>
          <a:bodyPr/>
          <a:lstStyle/>
          <a:p>
            <a:pPr>
              <a:defRPr/>
            </a:pPr>
            <a:r>
              <a:rPr lang="en-US"/>
              <a:t>Page </a:t>
            </a:r>
            <a:fld id="{90CBDC3A-D49F-4631-A8C7-55D59B33E5FA}" type="slidenum">
              <a:rPr lang="en-US" smtClean="0"/>
              <a:pPr>
                <a:defRPr/>
              </a:pPr>
              <a:t>3</a:t>
            </a:fld>
            <a:endParaRPr lang="en-US" dirty="0"/>
          </a:p>
        </p:txBody>
      </p:sp>
      <p:grpSp>
        <p:nvGrpSpPr>
          <p:cNvPr id="34" name="Group 33"/>
          <p:cNvGrpSpPr/>
          <p:nvPr/>
        </p:nvGrpSpPr>
        <p:grpSpPr>
          <a:xfrm>
            <a:off x="455613" y="2207700"/>
            <a:ext cx="2599200" cy="2312250"/>
            <a:chOff x="455613" y="2207700"/>
            <a:chExt cx="2599200" cy="2312250"/>
          </a:xfrm>
        </p:grpSpPr>
        <p:pic>
          <p:nvPicPr>
            <p:cNvPr id="12" name="Picture 2" descr="http://s3.amazonaws.com/opscode-corpsite/assets/121/pic-chef-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7615" y="2616494"/>
              <a:ext cx="453256" cy="4453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10570" y="2207700"/>
              <a:ext cx="649904" cy="1107996"/>
            </a:xfrm>
            <a:prstGeom prst="rect">
              <a:avLst/>
            </a:prstGeom>
            <a:noFill/>
          </p:spPr>
          <p:txBody>
            <a:bodyPr wrap="square" rtlCol="0">
              <a:spAutoFit/>
            </a:bodyPr>
            <a:lstStyle/>
            <a:p>
              <a:pPr algn="ctr"/>
              <a:r>
                <a:rPr lang="en-US" sz="6600" dirty="0">
                  <a:solidFill>
                    <a:schemeClr val="accent2"/>
                  </a:solidFill>
                  <a:sym typeface="Wingdings"/>
                </a:rPr>
                <a:t></a:t>
              </a:r>
              <a:endParaRPr lang="en-US" sz="6600" dirty="0">
                <a:solidFill>
                  <a:schemeClr val="accent2"/>
                </a:solidFill>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640" y="2685533"/>
              <a:ext cx="1285830" cy="307318"/>
            </a:xfrm>
            <a:prstGeom prst="rect">
              <a:avLst/>
            </a:prstGeom>
          </p:spPr>
        </p:pic>
        <p:grpSp>
          <p:nvGrpSpPr>
            <p:cNvPr id="22" name="Group 21"/>
            <p:cNvGrpSpPr/>
            <p:nvPr/>
          </p:nvGrpSpPr>
          <p:grpSpPr>
            <a:xfrm>
              <a:off x="465138" y="2245286"/>
              <a:ext cx="2583243" cy="2274664"/>
              <a:chOff x="375920" y="1686560"/>
              <a:chExt cx="8310880" cy="3559646"/>
            </a:xfrm>
          </p:grpSpPr>
          <p:cxnSp>
            <p:nvCxnSpPr>
              <p:cNvPr id="23" name="Straight Connector 22"/>
              <p:cNvCxnSpPr/>
              <p:nvPr/>
            </p:nvCxnSpPr>
            <p:spPr>
              <a:xfrm>
                <a:off x="375920" y="1686560"/>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5920" y="5246206"/>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55613" y="3238278"/>
              <a:ext cx="2599200" cy="738664"/>
            </a:xfrm>
            <a:prstGeom prst="rect">
              <a:avLst/>
            </a:prstGeom>
            <a:noFill/>
          </p:spPr>
          <p:txBody>
            <a:bodyPr wrap="square" lIns="0" tIns="0" rIns="0" bIns="0" rtlCol="0">
              <a:noAutofit/>
            </a:bodyPr>
            <a:lstStyle/>
            <a:p>
              <a:pPr algn="ctr"/>
              <a:r>
                <a:rPr lang="en-US" dirty="0">
                  <a:solidFill>
                    <a:schemeClr val="tx2"/>
                  </a:solidFill>
                  <a:latin typeface="+mn-lt"/>
                  <a:ea typeface="Arial" pitchFamily="-105" charset="-52"/>
                  <a:cs typeface="Arial" pitchFamily="34" charset="0"/>
                </a:rPr>
                <a:t>In this module we </a:t>
              </a:r>
              <a:br>
                <a:rPr lang="en-US" dirty="0">
                  <a:solidFill>
                    <a:schemeClr val="tx2"/>
                  </a:solidFill>
                  <a:latin typeface="+mn-lt"/>
                  <a:ea typeface="Arial" pitchFamily="-105" charset="-52"/>
                  <a:cs typeface="Arial" pitchFamily="34" charset="0"/>
                </a:rPr>
              </a:br>
              <a:r>
                <a:rPr lang="en-US" dirty="0">
                  <a:solidFill>
                    <a:schemeClr val="tx2"/>
                  </a:solidFill>
                  <a:latin typeface="+mn-lt"/>
                  <a:ea typeface="Arial" pitchFamily="-105" charset="-52"/>
                  <a:cs typeface="Arial" pitchFamily="34" charset="0"/>
                </a:rPr>
                <a:t>are going to explore using Docker as an </a:t>
              </a:r>
              <a:br>
                <a:rPr lang="en-US" dirty="0">
                  <a:solidFill>
                    <a:schemeClr val="tx2"/>
                  </a:solidFill>
                  <a:latin typeface="+mn-lt"/>
                  <a:ea typeface="Arial" pitchFamily="-105" charset="-52"/>
                  <a:cs typeface="Arial" pitchFamily="34" charset="0"/>
                </a:rPr>
              </a:br>
              <a:r>
                <a:rPr lang="en-US" dirty="0">
                  <a:solidFill>
                    <a:schemeClr val="tx2"/>
                  </a:solidFill>
                  <a:latin typeface="+mn-lt"/>
                  <a:ea typeface="Arial" pitchFamily="-105" charset="-52"/>
                  <a:cs typeface="Arial" pitchFamily="34" charset="0"/>
                </a:rPr>
                <a:t>alternative to Chef</a:t>
              </a:r>
            </a:p>
          </p:txBody>
        </p:sp>
      </p:grpSp>
    </p:spTree>
    <p:extLst>
      <p:ext uri="{BB962C8B-B14F-4D97-AF65-F5344CB8AC3E}">
        <p14:creationId xmlns:p14="http://schemas.microsoft.com/office/powerpoint/2010/main" val="134530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altLang="en-US"/>
              <a:t>LET’S TALK </a:t>
            </a:r>
            <a:br>
              <a:rPr lang="en-US" altLang="en-US"/>
            </a:br>
            <a:r>
              <a:rPr lang="en-US" altLang="en-US"/>
              <a:t>ABOUT THE LAB</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30</a:t>
            </a:fld>
            <a:endParaRPr lang="en-US" dirty="0"/>
          </a:p>
        </p:txBody>
      </p:sp>
      <p:sp>
        <p:nvSpPr>
          <p:cNvPr id="5" name="Footer Placeholder 4"/>
          <p:cNvSpPr>
            <a:spLocks noGrp="1"/>
          </p:cNvSpPr>
          <p:nvPr>
            <p:ph type="ftr" sz="quarter" idx="12"/>
          </p:nvPr>
        </p:nvSpPr>
        <p:spPr/>
        <p:txBody>
          <a:bodyPr/>
          <a:lstStyle/>
          <a:p>
            <a:r>
              <a:rPr lang="en-US"/>
              <a:t>Copyright © 2016 Accenture  All rights reserved.</a:t>
            </a:r>
            <a:endParaRPr lang="en-AU" dirty="0"/>
          </a:p>
        </p:txBody>
      </p:sp>
      <p:sp>
        <p:nvSpPr>
          <p:cNvPr id="14" name="Oval 13"/>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reeform 6"/>
          <p:cNvSpPr>
            <a:spLocks noChangeAspect="1" noEditPoints="1"/>
          </p:cNvSpPr>
          <p:nvPr/>
        </p:nvSpPr>
        <p:spPr bwMode="auto">
          <a:xfrm rot="20764843">
            <a:off x="672828" y="2325193"/>
            <a:ext cx="480615" cy="432000"/>
          </a:xfrm>
          <a:custGeom>
            <a:avLst/>
            <a:gdLst>
              <a:gd name="T0" fmla="*/ 308 w 331"/>
              <a:gd name="T1" fmla="*/ 0 h 297"/>
              <a:gd name="T2" fmla="*/ 308 w 331"/>
              <a:gd name="T3" fmla="*/ 25 h 297"/>
              <a:gd name="T4" fmla="*/ 307 w 331"/>
              <a:gd name="T5" fmla="*/ 25 h 297"/>
              <a:gd name="T6" fmla="*/ 24 w 331"/>
              <a:gd name="T7" fmla="*/ 91 h 297"/>
              <a:gd name="T8" fmla="*/ 24 w 331"/>
              <a:gd name="T9" fmla="*/ 77 h 297"/>
              <a:gd name="T10" fmla="*/ 0 w 331"/>
              <a:gd name="T11" fmla="*/ 77 h 297"/>
              <a:gd name="T12" fmla="*/ 0 w 331"/>
              <a:gd name="T13" fmla="*/ 219 h 297"/>
              <a:gd name="T14" fmla="*/ 24 w 331"/>
              <a:gd name="T15" fmla="*/ 219 h 297"/>
              <a:gd name="T16" fmla="*/ 24 w 331"/>
              <a:gd name="T17" fmla="*/ 205 h 297"/>
              <a:gd name="T18" fmla="*/ 65 w 331"/>
              <a:gd name="T19" fmla="*/ 215 h 297"/>
              <a:gd name="T20" fmla="*/ 60 w 331"/>
              <a:gd name="T21" fmla="*/ 238 h 297"/>
              <a:gd name="T22" fmla="*/ 78 w 331"/>
              <a:gd name="T23" fmla="*/ 267 h 297"/>
              <a:gd name="T24" fmla="*/ 143 w 331"/>
              <a:gd name="T25" fmla="*/ 283 h 297"/>
              <a:gd name="T26" fmla="*/ 149 w 331"/>
              <a:gd name="T27" fmla="*/ 284 h 297"/>
              <a:gd name="T28" fmla="*/ 172 w 331"/>
              <a:gd name="T29" fmla="*/ 265 h 297"/>
              <a:gd name="T30" fmla="*/ 178 w 331"/>
              <a:gd name="T31" fmla="*/ 242 h 297"/>
              <a:gd name="T32" fmla="*/ 307 w 331"/>
              <a:gd name="T33" fmla="*/ 272 h 297"/>
              <a:gd name="T34" fmla="*/ 308 w 331"/>
              <a:gd name="T35" fmla="*/ 272 h 297"/>
              <a:gd name="T36" fmla="*/ 308 w 331"/>
              <a:gd name="T37" fmla="*/ 297 h 297"/>
              <a:gd name="T38" fmla="*/ 331 w 331"/>
              <a:gd name="T39" fmla="*/ 297 h 297"/>
              <a:gd name="T40" fmla="*/ 331 w 331"/>
              <a:gd name="T41" fmla="*/ 0 h 297"/>
              <a:gd name="T42" fmla="*/ 308 w 331"/>
              <a:gd name="T43" fmla="*/ 0 h 297"/>
              <a:gd name="T44" fmla="*/ 44 w 331"/>
              <a:gd name="T45" fmla="*/ 186 h 297"/>
              <a:gd name="T46" fmla="*/ 24 w 331"/>
              <a:gd name="T47" fmla="*/ 181 h 297"/>
              <a:gd name="T48" fmla="*/ 24 w 331"/>
              <a:gd name="T49" fmla="*/ 116 h 297"/>
              <a:gd name="T50" fmla="*/ 44 w 331"/>
              <a:gd name="T51" fmla="*/ 111 h 297"/>
              <a:gd name="T52" fmla="*/ 44 w 331"/>
              <a:gd name="T53" fmla="*/ 186 h 297"/>
              <a:gd name="T54" fmla="*/ 149 w 331"/>
              <a:gd name="T55" fmla="*/ 259 h 297"/>
              <a:gd name="T56" fmla="*/ 148 w 331"/>
              <a:gd name="T57" fmla="*/ 260 h 297"/>
              <a:gd name="T58" fmla="*/ 83 w 331"/>
              <a:gd name="T59" fmla="*/ 244 h 297"/>
              <a:gd name="T60" fmla="*/ 83 w 331"/>
              <a:gd name="T61" fmla="*/ 244 h 297"/>
              <a:gd name="T62" fmla="*/ 88 w 331"/>
              <a:gd name="T63" fmla="*/ 221 h 297"/>
              <a:gd name="T64" fmla="*/ 155 w 331"/>
              <a:gd name="T65" fmla="*/ 236 h 297"/>
              <a:gd name="T66" fmla="*/ 149 w 331"/>
              <a:gd name="T67" fmla="*/ 259 h 297"/>
              <a:gd name="T68" fmla="*/ 255 w 331"/>
              <a:gd name="T69" fmla="*/ 236 h 297"/>
              <a:gd name="T70" fmla="*/ 70 w 331"/>
              <a:gd name="T71" fmla="*/ 192 h 297"/>
              <a:gd name="T72" fmla="*/ 70 w 331"/>
              <a:gd name="T73" fmla="*/ 105 h 297"/>
              <a:gd name="T74" fmla="*/ 255 w 331"/>
              <a:gd name="T75" fmla="*/ 61 h 297"/>
              <a:gd name="T76" fmla="*/ 255 w 331"/>
              <a:gd name="T77" fmla="*/ 236 h 297"/>
              <a:gd name="T78" fmla="*/ 308 w 331"/>
              <a:gd name="T79" fmla="*/ 248 h 297"/>
              <a:gd name="T80" fmla="*/ 281 w 331"/>
              <a:gd name="T81" fmla="*/ 242 h 297"/>
              <a:gd name="T82" fmla="*/ 281 w 331"/>
              <a:gd name="T83" fmla="*/ 55 h 297"/>
              <a:gd name="T84" fmla="*/ 308 w 331"/>
              <a:gd name="T85" fmla="*/ 49 h 297"/>
              <a:gd name="T86" fmla="*/ 308 w 331"/>
              <a:gd name="T87" fmla="*/ 24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297">
                <a:moveTo>
                  <a:pt x="308" y="0"/>
                </a:moveTo>
                <a:cubicBezTo>
                  <a:pt x="308" y="25"/>
                  <a:pt x="308" y="25"/>
                  <a:pt x="308" y="25"/>
                </a:cubicBezTo>
                <a:cubicBezTo>
                  <a:pt x="307" y="25"/>
                  <a:pt x="307" y="25"/>
                  <a:pt x="307" y="25"/>
                </a:cubicBezTo>
                <a:cubicBezTo>
                  <a:pt x="24" y="91"/>
                  <a:pt x="24" y="91"/>
                  <a:pt x="24" y="91"/>
                </a:cubicBezTo>
                <a:cubicBezTo>
                  <a:pt x="24" y="77"/>
                  <a:pt x="24" y="77"/>
                  <a:pt x="24" y="77"/>
                </a:cubicBezTo>
                <a:cubicBezTo>
                  <a:pt x="0" y="77"/>
                  <a:pt x="0" y="77"/>
                  <a:pt x="0" y="77"/>
                </a:cubicBezTo>
                <a:cubicBezTo>
                  <a:pt x="0" y="219"/>
                  <a:pt x="0" y="219"/>
                  <a:pt x="0" y="219"/>
                </a:cubicBezTo>
                <a:cubicBezTo>
                  <a:pt x="24" y="219"/>
                  <a:pt x="24" y="219"/>
                  <a:pt x="24" y="219"/>
                </a:cubicBezTo>
                <a:cubicBezTo>
                  <a:pt x="24" y="205"/>
                  <a:pt x="24" y="205"/>
                  <a:pt x="24" y="205"/>
                </a:cubicBezTo>
                <a:cubicBezTo>
                  <a:pt x="65" y="215"/>
                  <a:pt x="65" y="215"/>
                  <a:pt x="65" y="215"/>
                </a:cubicBezTo>
                <a:cubicBezTo>
                  <a:pt x="60" y="238"/>
                  <a:pt x="60" y="238"/>
                  <a:pt x="60" y="238"/>
                </a:cubicBezTo>
                <a:cubicBezTo>
                  <a:pt x="56" y="251"/>
                  <a:pt x="65" y="264"/>
                  <a:pt x="78" y="267"/>
                </a:cubicBezTo>
                <a:cubicBezTo>
                  <a:pt x="143" y="283"/>
                  <a:pt x="143" y="283"/>
                  <a:pt x="143" y="283"/>
                </a:cubicBezTo>
                <a:cubicBezTo>
                  <a:pt x="145" y="283"/>
                  <a:pt x="147" y="284"/>
                  <a:pt x="149" y="284"/>
                </a:cubicBezTo>
                <a:cubicBezTo>
                  <a:pt x="160" y="284"/>
                  <a:pt x="170" y="276"/>
                  <a:pt x="172" y="265"/>
                </a:cubicBezTo>
                <a:cubicBezTo>
                  <a:pt x="178" y="242"/>
                  <a:pt x="178" y="242"/>
                  <a:pt x="178" y="242"/>
                </a:cubicBezTo>
                <a:cubicBezTo>
                  <a:pt x="307" y="272"/>
                  <a:pt x="307" y="272"/>
                  <a:pt x="307" y="272"/>
                </a:cubicBezTo>
                <a:cubicBezTo>
                  <a:pt x="307" y="272"/>
                  <a:pt x="307" y="272"/>
                  <a:pt x="308" y="272"/>
                </a:cubicBezTo>
                <a:cubicBezTo>
                  <a:pt x="308" y="297"/>
                  <a:pt x="308" y="297"/>
                  <a:pt x="308" y="297"/>
                </a:cubicBezTo>
                <a:cubicBezTo>
                  <a:pt x="331" y="297"/>
                  <a:pt x="331" y="297"/>
                  <a:pt x="331" y="297"/>
                </a:cubicBezTo>
                <a:cubicBezTo>
                  <a:pt x="331" y="0"/>
                  <a:pt x="331" y="0"/>
                  <a:pt x="331" y="0"/>
                </a:cubicBezTo>
                <a:lnTo>
                  <a:pt x="308" y="0"/>
                </a:lnTo>
                <a:close/>
                <a:moveTo>
                  <a:pt x="44" y="186"/>
                </a:moveTo>
                <a:cubicBezTo>
                  <a:pt x="24" y="181"/>
                  <a:pt x="24" y="181"/>
                  <a:pt x="24" y="181"/>
                </a:cubicBezTo>
                <a:cubicBezTo>
                  <a:pt x="24" y="116"/>
                  <a:pt x="24" y="116"/>
                  <a:pt x="24" y="116"/>
                </a:cubicBezTo>
                <a:cubicBezTo>
                  <a:pt x="44" y="111"/>
                  <a:pt x="44" y="111"/>
                  <a:pt x="44" y="111"/>
                </a:cubicBezTo>
                <a:lnTo>
                  <a:pt x="44" y="186"/>
                </a:lnTo>
                <a:close/>
                <a:moveTo>
                  <a:pt x="149" y="259"/>
                </a:moveTo>
                <a:cubicBezTo>
                  <a:pt x="149" y="260"/>
                  <a:pt x="149" y="260"/>
                  <a:pt x="148" y="260"/>
                </a:cubicBezTo>
                <a:cubicBezTo>
                  <a:pt x="83" y="244"/>
                  <a:pt x="83" y="244"/>
                  <a:pt x="83" y="244"/>
                </a:cubicBezTo>
                <a:cubicBezTo>
                  <a:pt x="83" y="244"/>
                  <a:pt x="82" y="244"/>
                  <a:pt x="83" y="244"/>
                </a:cubicBezTo>
                <a:cubicBezTo>
                  <a:pt x="88" y="221"/>
                  <a:pt x="88" y="221"/>
                  <a:pt x="88" y="221"/>
                </a:cubicBezTo>
                <a:cubicBezTo>
                  <a:pt x="155" y="236"/>
                  <a:pt x="155" y="236"/>
                  <a:pt x="155" y="236"/>
                </a:cubicBezTo>
                <a:lnTo>
                  <a:pt x="149" y="259"/>
                </a:lnTo>
                <a:close/>
                <a:moveTo>
                  <a:pt x="255" y="236"/>
                </a:moveTo>
                <a:cubicBezTo>
                  <a:pt x="70" y="192"/>
                  <a:pt x="70" y="192"/>
                  <a:pt x="70" y="192"/>
                </a:cubicBezTo>
                <a:cubicBezTo>
                  <a:pt x="70" y="105"/>
                  <a:pt x="70" y="105"/>
                  <a:pt x="70" y="105"/>
                </a:cubicBezTo>
                <a:cubicBezTo>
                  <a:pt x="255" y="61"/>
                  <a:pt x="255" y="61"/>
                  <a:pt x="255" y="61"/>
                </a:cubicBezTo>
                <a:lnTo>
                  <a:pt x="255" y="236"/>
                </a:lnTo>
                <a:close/>
                <a:moveTo>
                  <a:pt x="308" y="248"/>
                </a:moveTo>
                <a:cubicBezTo>
                  <a:pt x="281" y="242"/>
                  <a:pt x="281" y="242"/>
                  <a:pt x="281" y="242"/>
                </a:cubicBezTo>
                <a:cubicBezTo>
                  <a:pt x="281" y="55"/>
                  <a:pt x="281" y="55"/>
                  <a:pt x="281" y="55"/>
                </a:cubicBezTo>
                <a:cubicBezTo>
                  <a:pt x="308" y="49"/>
                  <a:pt x="308" y="49"/>
                  <a:pt x="308" y="49"/>
                </a:cubicBezTo>
                <a:lnTo>
                  <a:pt x="308" y="248"/>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671457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108981" y="3139765"/>
            <a:ext cx="762000" cy="727076"/>
            <a:chOff x="4021138" y="3322638"/>
            <a:chExt cx="762000" cy="727076"/>
          </a:xfrm>
          <a:solidFill>
            <a:schemeClr val="accent1"/>
          </a:solidFill>
        </p:grpSpPr>
        <p:sp>
          <p:nvSpPr>
            <p:cNvPr id="15" name="Freeform 9"/>
            <p:cNvSpPr>
              <a:spLocks noEditPoints="1"/>
            </p:cNvSpPr>
            <p:nvPr/>
          </p:nvSpPr>
          <p:spPr bwMode="auto">
            <a:xfrm>
              <a:off x="4021138" y="3971926"/>
              <a:ext cx="762000" cy="69850"/>
            </a:xfrm>
            <a:custGeom>
              <a:avLst/>
              <a:gdLst>
                <a:gd name="T0" fmla="*/ 84 w 88"/>
                <a:gd name="T1" fmla="*/ 0 h 8"/>
                <a:gd name="T2" fmla="*/ 54 w 88"/>
                <a:gd name="T3" fmla="*/ 0 h 8"/>
                <a:gd name="T4" fmla="*/ 54 w 88"/>
                <a:gd name="T5" fmla="*/ 3 h 8"/>
                <a:gd name="T6" fmla="*/ 53 w 88"/>
                <a:gd name="T7" fmla="*/ 8 h 8"/>
                <a:gd name="T8" fmla="*/ 84 w 88"/>
                <a:gd name="T9" fmla="*/ 8 h 8"/>
                <a:gd name="T10" fmla="*/ 88 w 88"/>
                <a:gd name="T11" fmla="*/ 4 h 8"/>
                <a:gd name="T12" fmla="*/ 84 w 88"/>
                <a:gd name="T13" fmla="*/ 0 h 8"/>
                <a:gd name="T14" fmla="*/ 34 w 88"/>
                <a:gd name="T15" fmla="*/ 0 h 8"/>
                <a:gd name="T16" fmla="*/ 4 w 88"/>
                <a:gd name="T17" fmla="*/ 0 h 8"/>
                <a:gd name="T18" fmla="*/ 0 w 88"/>
                <a:gd name="T19" fmla="*/ 4 h 8"/>
                <a:gd name="T20" fmla="*/ 4 w 88"/>
                <a:gd name="T21" fmla="*/ 8 h 8"/>
                <a:gd name="T22" fmla="*/ 35 w 88"/>
                <a:gd name="T23" fmla="*/ 8 h 8"/>
                <a:gd name="T24" fmla="*/ 34 w 88"/>
                <a:gd name="T25" fmla="*/ 3 h 8"/>
                <a:gd name="T26" fmla="*/ 34 w 88"/>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8">
                  <a:moveTo>
                    <a:pt x="84" y="0"/>
                  </a:moveTo>
                  <a:cubicBezTo>
                    <a:pt x="54" y="0"/>
                    <a:pt x="54" y="0"/>
                    <a:pt x="54" y="0"/>
                  </a:cubicBezTo>
                  <a:cubicBezTo>
                    <a:pt x="54" y="1"/>
                    <a:pt x="54" y="2"/>
                    <a:pt x="54" y="3"/>
                  </a:cubicBezTo>
                  <a:cubicBezTo>
                    <a:pt x="54" y="5"/>
                    <a:pt x="54" y="6"/>
                    <a:pt x="53" y="8"/>
                  </a:cubicBezTo>
                  <a:cubicBezTo>
                    <a:pt x="84" y="8"/>
                    <a:pt x="84" y="8"/>
                    <a:pt x="84" y="8"/>
                  </a:cubicBezTo>
                  <a:cubicBezTo>
                    <a:pt x="86" y="8"/>
                    <a:pt x="88" y="6"/>
                    <a:pt x="88" y="4"/>
                  </a:cubicBezTo>
                  <a:cubicBezTo>
                    <a:pt x="88" y="2"/>
                    <a:pt x="86" y="0"/>
                    <a:pt x="84" y="0"/>
                  </a:cubicBezTo>
                  <a:close/>
                  <a:moveTo>
                    <a:pt x="34" y="0"/>
                  </a:moveTo>
                  <a:cubicBezTo>
                    <a:pt x="4" y="0"/>
                    <a:pt x="4" y="0"/>
                    <a:pt x="4" y="0"/>
                  </a:cubicBezTo>
                  <a:cubicBezTo>
                    <a:pt x="2" y="0"/>
                    <a:pt x="0" y="2"/>
                    <a:pt x="0" y="4"/>
                  </a:cubicBezTo>
                  <a:cubicBezTo>
                    <a:pt x="0" y="6"/>
                    <a:pt x="2" y="8"/>
                    <a:pt x="4" y="8"/>
                  </a:cubicBezTo>
                  <a:cubicBezTo>
                    <a:pt x="35" y="8"/>
                    <a:pt x="35" y="8"/>
                    <a:pt x="35" y="8"/>
                  </a:cubicBezTo>
                  <a:cubicBezTo>
                    <a:pt x="34" y="6"/>
                    <a:pt x="34" y="5"/>
                    <a:pt x="34" y="3"/>
                  </a:cubicBezTo>
                  <a:cubicBezTo>
                    <a:pt x="34" y="2"/>
                    <a:pt x="34"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4349751" y="3851276"/>
              <a:ext cx="104775" cy="198438"/>
            </a:xfrm>
            <a:custGeom>
              <a:avLst/>
              <a:gdLst>
                <a:gd name="T0" fmla="*/ 9 w 12"/>
                <a:gd name="T1" fmla="*/ 12 h 23"/>
                <a:gd name="T2" fmla="*/ 9 w 12"/>
                <a:gd name="T3" fmla="*/ 3 h 23"/>
                <a:gd name="T4" fmla="*/ 6 w 12"/>
                <a:gd name="T5" fmla="*/ 0 h 23"/>
                <a:gd name="T6" fmla="*/ 3 w 12"/>
                <a:gd name="T7" fmla="*/ 3 h 23"/>
                <a:gd name="T8" fmla="*/ 3 w 12"/>
                <a:gd name="T9" fmla="*/ 12 h 23"/>
                <a:gd name="T10" fmla="*/ 0 w 12"/>
                <a:gd name="T11" fmla="*/ 17 h 23"/>
                <a:gd name="T12" fmla="*/ 6 w 12"/>
                <a:gd name="T13" fmla="*/ 23 h 23"/>
                <a:gd name="T14" fmla="*/ 12 w 12"/>
                <a:gd name="T15" fmla="*/ 17 h 23"/>
                <a:gd name="T16" fmla="*/ 9 w 1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3">
                  <a:moveTo>
                    <a:pt x="9" y="12"/>
                  </a:moveTo>
                  <a:cubicBezTo>
                    <a:pt x="9" y="3"/>
                    <a:pt x="9" y="3"/>
                    <a:pt x="9" y="3"/>
                  </a:cubicBezTo>
                  <a:cubicBezTo>
                    <a:pt x="9" y="1"/>
                    <a:pt x="8" y="0"/>
                    <a:pt x="6" y="0"/>
                  </a:cubicBezTo>
                  <a:cubicBezTo>
                    <a:pt x="4" y="0"/>
                    <a:pt x="3" y="1"/>
                    <a:pt x="3" y="3"/>
                  </a:cubicBezTo>
                  <a:cubicBezTo>
                    <a:pt x="3" y="12"/>
                    <a:pt x="3" y="12"/>
                    <a:pt x="3" y="12"/>
                  </a:cubicBezTo>
                  <a:cubicBezTo>
                    <a:pt x="1" y="13"/>
                    <a:pt x="0" y="15"/>
                    <a:pt x="0" y="17"/>
                  </a:cubicBezTo>
                  <a:cubicBezTo>
                    <a:pt x="0" y="20"/>
                    <a:pt x="3" y="23"/>
                    <a:pt x="6" y="23"/>
                  </a:cubicBezTo>
                  <a:cubicBezTo>
                    <a:pt x="9" y="23"/>
                    <a:pt x="12" y="20"/>
                    <a:pt x="12" y="17"/>
                  </a:cubicBezTo>
                  <a:cubicBezTo>
                    <a:pt x="12" y="15"/>
                    <a:pt x="11" y="13"/>
                    <a:pt x="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noEditPoints="1"/>
            </p:cNvSpPr>
            <p:nvPr/>
          </p:nvSpPr>
          <p:spPr bwMode="auto">
            <a:xfrm>
              <a:off x="4054476" y="3322638"/>
              <a:ext cx="677863" cy="173038"/>
            </a:xfrm>
            <a:custGeom>
              <a:avLst/>
              <a:gdLst>
                <a:gd name="T0" fmla="*/ 70 w 78"/>
                <a:gd name="T1" fmla="*/ 0 h 20"/>
                <a:gd name="T2" fmla="*/ 9 w 78"/>
                <a:gd name="T3" fmla="*/ 0 h 20"/>
                <a:gd name="T4" fmla="*/ 0 w 78"/>
                <a:gd name="T5" fmla="*/ 9 h 20"/>
                <a:gd name="T6" fmla="*/ 0 w 78"/>
                <a:gd name="T7" fmla="*/ 11 h 20"/>
                <a:gd name="T8" fmla="*/ 9 w 78"/>
                <a:gd name="T9" fmla="*/ 20 h 20"/>
                <a:gd name="T10" fmla="*/ 70 w 78"/>
                <a:gd name="T11" fmla="*/ 20 h 20"/>
                <a:gd name="T12" fmla="*/ 78 w 78"/>
                <a:gd name="T13" fmla="*/ 11 h 20"/>
                <a:gd name="T14" fmla="*/ 78 w 78"/>
                <a:gd name="T15" fmla="*/ 9 h 20"/>
                <a:gd name="T16" fmla="*/ 70 w 78"/>
                <a:gd name="T17" fmla="*/ 0 h 20"/>
                <a:gd name="T18" fmla="*/ 62 w 78"/>
                <a:gd name="T19" fmla="*/ 13 h 20"/>
                <a:gd name="T20" fmla="*/ 59 w 78"/>
                <a:gd name="T21" fmla="*/ 10 h 20"/>
                <a:gd name="T22" fmla="*/ 62 w 78"/>
                <a:gd name="T23" fmla="*/ 7 h 20"/>
                <a:gd name="T24" fmla="*/ 65 w 78"/>
                <a:gd name="T25" fmla="*/ 10 h 20"/>
                <a:gd name="T26" fmla="*/ 62 w 78"/>
                <a:gd name="T2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20">
                  <a:moveTo>
                    <a:pt x="70" y="0"/>
                  </a:moveTo>
                  <a:cubicBezTo>
                    <a:pt x="9" y="0"/>
                    <a:pt x="9" y="0"/>
                    <a:pt x="9" y="0"/>
                  </a:cubicBezTo>
                  <a:cubicBezTo>
                    <a:pt x="4" y="0"/>
                    <a:pt x="0" y="4"/>
                    <a:pt x="0" y="9"/>
                  </a:cubicBezTo>
                  <a:cubicBezTo>
                    <a:pt x="0" y="11"/>
                    <a:pt x="0" y="11"/>
                    <a:pt x="0" y="11"/>
                  </a:cubicBezTo>
                  <a:cubicBezTo>
                    <a:pt x="0" y="16"/>
                    <a:pt x="4" y="20"/>
                    <a:pt x="9" y="20"/>
                  </a:cubicBezTo>
                  <a:cubicBezTo>
                    <a:pt x="70" y="20"/>
                    <a:pt x="70" y="20"/>
                    <a:pt x="70" y="20"/>
                  </a:cubicBezTo>
                  <a:cubicBezTo>
                    <a:pt x="74" y="20"/>
                    <a:pt x="78" y="16"/>
                    <a:pt x="78" y="11"/>
                  </a:cubicBezTo>
                  <a:cubicBezTo>
                    <a:pt x="78" y="9"/>
                    <a:pt x="78" y="9"/>
                    <a:pt x="78" y="9"/>
                  </a:cubicBezTo>
                  <a:cubicBezTo>
                    <a:pt x="78" y="4"/>
                    <a:pt x="74" y="0"/>
                    <a:pt x="70" y="0"/>
                  </a:cubicBezTo>
                  <a:close/>
                  <a:moveTo>
                    <a:pt x="62" y="13"/>
                  </a:moveTo>
                  <a:cubicBezTo>
                    <a:pt x="60" y="13"/>
                    <a:pt x="59" y="12"/>
                    <a:pt x="59" y="10"/>
                  </a:cubicBezTo>
                  <a:cubicBezTo>
                    <a:pt x="59" y="8"/>
                    <a:pt x="60" y="7"/>
                    <a:pt x="62" y="7"/>
                  </a:cubicBezTo>
                  <a:cubicBezTo>
                    <a:pt x="64" y="7"/>
                    <a:pt x="65" y="8"/>
                    <a:pt x="65" y="10"/>
                  </a:cubicBezTo>
                  <a:cubicBezTo>
                    <a:pt x="65" y="12"/>
                    <a:pt x="64" y="13"/>
                    <a:pt x="6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noEditPoints="1"/>
            </p:cNvSpPr>
            <p:nvPr/>
          </p:nvSpPr>
          <p:spPr bwMode="auto">
            <a:xfrm>
              <a:off x="4054476" y="3522663"/>
              <a:ext cx="677863" cy="173038"/>
            </a:xfrm>
            <a:custGeom>
              <a:avLst/>
              <a:gdLst>
                <a:gd name="T0" fmla="*/ 70 w 78"/>
                <a:gd name="T1" fmla="*/ 0 h 20"/>
                <a:gd name="T2" fmla="*/ 9 w 78"/>
                <a:gd name="T3" fmla="*/ 0 h 20"/>
                <a:gd name="T4" fmla="*/ 0 w 78"/>
                <a:gd name="T5" fmla="*/ 9 h 20"/>
                <a:gd name="T6" fmla="*/ 0 w 78"/>
                <a:gd name="T7" fmla="*/ 11 h 20"/>
                <a:gd name="T8" fmla="*/ 9 w 78"/>
                <a:gd name="T9" fmla="*/ 20 h 20"/>
                <a:gd name="T10" fmla="*/ 70 w 78"/>
                <a:gd name="T11" fmla="*/ 20 h 20"/>
                <a:gd name="T12" fmla="*/ 78 w 78"/>
                <a:gd name="T13" fmla="*/ 11 h 20"/>
                <a:gd name="T14" fmla="*/ 78 w 78"/>
                <a:gd name="T15" fmla="*/ 9 h 20"/>
                <a:gd name="T16" fmla="*/ 70 w 78"/>
                <a:gd name="T17" fmla="*/ 0 h 20"/>
                <a:gd name="T18" fmla="*/ 62 w 78"/>
                <a:gd name="T19" fmla="*/ 14 h 20"/>
                <a:gd name="T20" fmla="*/ 59 w 78"/>
                <a:gd name="T21" fmla="*/ 11 h 20"/>
                <a:gd name="T22" fmla="*/ 62 w 78"/>
                <a:gd name="T23" fmla="*/ 7 h 20"/>
                <a:gd name="T24" fmla="*/ 65 w 78"/>
                <a:gd name="T25" fmla="*/ 11 h 20"/>
                <a:gd name="T26" fmla="*/ 62 w 78"/>
                <a:gd name="T2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20">
                  <a:moveTo>
                    <a:pt x="70" y="0"/>
                  </a:moveTo>
                  <a:cubicBezTo>
                    <a:pt x="9" y="0"/>
                    <a:pt x="9" y="0"/>
                    <a:pt x="9" y="0"/>
                  </a:cubicBezTo>
                  <a:cubicBezTo>
                    <a:pt x="4" y="0"/>
                    <a:pt x="0" y="4"/>
                    <a:pt x="0" y="9"/>
                  </a:cubicBezTo>
                  <a:cubicBezTo>
                    <a:pt x="0" y="11"/>
                    <a:pt x="0" y="11"/>
                    <a:pt x="0" y="11"/>
                  </a:cubicBezTo>
                  <a:cubicBezTo>
                    <a:pt x="0" y="16"/>
                    <a:pt x="4" y="20"/>
                    <a:pt x="9" y="20"/>
                  </a:cubicBezTo>
                  <a:cubicBezTo>
                    <a:pt x="70" y="20"/>
                    <a:pt x="70" y="20"/>
                    <a:pt x="70" y="20"/>
                  </a:cubicBezTo>
                  <a:cubicBezTo>
                    <a:pt x="74" y="20"/>
                    <a:pt x="78" y="16"/>
                    <a:pt x="78" y="11"/>
                  </a:cubicBezTo>
                  <a:cubicBezTo>
                    <a:pt x="78" y="9"/>
                    <a:pt x="78" y="9"/>
                    <a:pt x="78" y="9"/>
                  </a:cubicBezTo>
                  <a:cubicBezTo>
                    <a:pt x="78" y="4"/>
                    <a:pt x="74" y="0"/>
                    <a:pt x="70" y="0"/>
                  </a:cubicBezTo>
                  <a:close/>
                  <a:moveTo>
                    <a:pt x="62" y="14"/>
                  </a:moveTo>
                  <a:cubicBezTo>
                    <a:pt x="60" y="14"/>
                    <a:pt x="59" y="12"/>
                    <a:pt x="59" y="11"/>
                  </a:cubicBezTo>
                  <a:cubicBezTo>
                    <a:pt x="59" y="9"/>
                    <a:pt x="60" y="7"/>
                    <a:pt x="62" y="7"/>
                  </a:cubicBezTo>
                  <a:cubicBezTo>
                    <a:pt x="64" y="7"/>
                    <a:pt x="65" y="9"/>
                    <a:pt x="65" y="11"/>
                  </a:cubicBezTo>
                  <a:cubicBezTo>
                    <a:pt x="65" y="12"/>
                    <a:pt x="64" y="14"/>
                    <a:pt x="6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noEditPoints="1"/>
            </p:cNvSpPr>
            <p:nvPr/>
          </p:nvSpPr>
          <p:spPr bwMode="auto">
            <a:xfrm>
              <a:off x="4054476" y="3729038"/>
              <a:ext cx="677863" cy="165100"/>
            </a:xfrm>
            <a:custGeom>
              <a:avLst/>
              <a:gdLst>
                <a:gd name="T0" fmla="*/ 70 w 78"/>
                <a:gd name="T1" fmla="*/ 0 h 19"/>
                <a:gd name="T2" fmla="*/ 9 w 78"/>
                <a:gd name="T3" fmla="*/ 0 h 19"/>
                <a:gd name="T4" fmla="*/ 0 w 78"/>
                <a:gd name="T5" fmla="*/ 8 h 19"/>
                <a:gd name="T6" fmla="*/ 0 w 78"/>
                <a:gd name="T7" fmla="*/ 11 h 19"/>
                <a:gd name="T8" fmla="*/ 9 w 78"/>
                <a:gd name="T9" fmla="*/ 19 h 19"/>
                <a:gd name="T10" fmla="*/ 70 w 78"/>
                <a:gd name="T11" fmla="*/ 19 h 19"/>
                <a:gd name="T12" fmla="*/ 78 w 78"/>
                <a:gd name="T13" fmla="*/ 11 h 19"/>
                <a:gd name="T14" fmla="*/ 78 w 78"/>
                <a:gd name="T15" fmla="*/ 8 h 19"/>
                <a:gd name="T16" fmla="*/ 70 w 78"/>
                <a:gd name="T17" fmla="*/ 0 h 19"/>
                <a:gd name="T18" fmla="*/ 62 w 78"/>
                <a:gd name="T19" fmla="*/ 13 h 19"/>
                <a:gd name="T20" fmla="*/ 59 w 78"/>
                <a:gd name="T21" fmla="*/ 9 h 19"/>
                <a:gd name="T22" fmla="*/ 62 w 78"/>
                <a:gd name="T23" fmla="*/ 6 h 19"/>
                <a:gd name="T24" fmla="*/ 65 w 78"/>
                <a:gd name="T25" fmla="*/ 9 h 19"/>
                <a:gd name="T26" fmla="*/ 62 w 78"/>
                <a:gd name="T27"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9">
                  <a:moveTo>
                    <a:pt x="70" y="0"/>
                  </a:moveTo>
                  <a:cubicBezTo>
                    <a:pt x="9" y="0"/>
                    <a:pt x="9" y="0"/>
                    <a:pt x="9" y="0"/>
                  </a:cubicBezTo>
                  <a:cubicBezTo>
                    <a:pt x="4" y="0"/>
                    <a:pt x="0" y="4"/>
                    <a:pt x="0" y="8"/>
                  </a:cubicBezTo>
                  <a:cubicBezTo>
                    <a:pt x="0" y="11"/>
                    <a:pt x="0" y="11"/>
                    <a:pt x="0" y="11"/>
                  </a:cubicBezTo>
                  <a:cubicBezTo>
                    <a:pt x="0" y="15"/>
                    <a:pt x="4" y="19"/>
                    <a:pt x="9" y="19"/>
                  </a:cubicBezTo>
                  <a:cubicBezTo>
                    <a:pt x="70" y="19"/>
                    <a:pt x="70" y="19"/>
                    <a:pt x="70" y="19"/>
                  </a:cubicBezTo>
                  <a:cubicBezTo>
                    <a:pt x="74" y="19"/>
                    <a:pt x="78" y="15"/>
                    <a:pt x="78" y="11"/>
                  </a:cubicBezTo>
                  <a:cubicBezTo>
                    <a:pt x="78" y="8"/>
                    <a:pt x="78" y="8"/>
                    <a:pt x="78" y="8"/>
                  </a:cubicBezTo>
                  <a:cubicBezTo>
                    <a:pt x="78" y="4"/>
                    <a:pt x="74" y="0"/>
                    <a:pt x="70" y="0"/>
                  </a:cubicBezTo>
                  <a:close/>
                  <a:moveTo>
                    <a:pt x="62" y="13"/>
                  </a:moveTo>
                  <a:cubicBezTo>
                    <a:pt x="60" y="13"/>
                    <a:pt x="59" y="11"/>
                    <a:pt x="59" y="9"/>
                  </a:cubicBezTo>
                  <a:cubicBezTo>
                    <a:pt x="59" y="8"/>
                    <a:pt x="60" y="6"/>
                    <a:pt x="62" y="6"/>
                  </a:cubicBezTo>
                  <a:cubicBezTo>
                    <a:pt x="64" y="6"/>
                    <a:pt x="65" y="8"/>
                    <a:pt x="65" y="9"/>
                  </a:cubicBezTo>
                  <a:cubicBezTo>
                    <a:pt x="65" y="11"/>
                    <a:pt x="64" y="13"/>
                    <a:pt x="6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 Placeholder 1"/>
          <p:cNvSpPr txBox="1">
            <a:spLocks/>
          </p:cNvSpPr>
          <p:nvPr/>
        </p:nvSpPr>
        <p:spPr>
          <a:xfrm>
            <a:off x="363536" y="1158689"/>
            <a:ext cx="8151900" cy="396548"/>
          </a:xfrm>
          <a:prstGeom prst="rect">
            <a:avLst/>
          </a:prstGeom>
        </p:spPr>
        <p:txBody>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accent2"/>
                </a:solidFill>
              </a:rPr>
              <a:t>1. Build a new Dockerfile</a:t>
            </a:r>
          </a:p>
        </p:txBody>
      </p:sp>
      <p:sp>
        <p:nvSpPr>
          <p:cNvPr id="63" name="Text Placeholder 1"/>
          <p:cNvSpPr txBox="1">
            <a:spLocks/>
          </p:cNvSpPr>
          <p:nvPr/>
        </p:nvSpPr>
        <p:spPr>
          <a:xfrm>
            <a:off x="440733" y="1176558"/>
            <a:ext cx="5101636" cy="396548"/>
          </a:xfrm>
          <a:prstGeom prst="rect">
            <a:avLst/>
          </a:prstGeom>
          <a:solidFill>
            <a:schemeClr val="bg1"/>
          </a:solidFill>
        </p:spPr>
        <p:txBody>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accent2"/>
                </a:solidFill>
              </a:rPr>
              <a:t>2. Test image and push to registry</a:t>
            </a:r>
          </a:p>
        </p:txBody>
      </p:sp>
      <p:sp>
        <p:nvSpPr>
          <p:cNvPr id="64" name="Text Placeholder 1"/>
          <p:cNvSpPr txBox="1">
            <a:spLocks/>
          </p:cNvSpPr>
          <p:nvPr/>
        </p:nvSpPr>
        <p:spPr>
          <a:xfrm>
            <a:off x="440733" y="1175079"/>
            <a:ext cx="7232686" cy="396548"/>
          </a:xfrm>
          <a:prstGeom prst="rect">
            <a:avLst/>
          </a:prstGeom>
          <a:solidFill>
            <a:schemeClr val="bg1"/>
          </a:solidFill>
        </p:spPr>
        <p:txBody>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accent2"/>
                </a:solidFill>
              </a:rPr>
              <a:t>3. Pull from registry and run in our environment as a container </a:t>
            </a:r>
          </a:p>
        </p:txBody>
      </p:sp>
      <p:sp>
        <p:nvSpPr>
          <p:cNvPr id="19" name="Slide Number Placeholder 18"/>
          <p:cNvSpPr>
            <a:spLocks noGrp="1"/>
          </p:cNvSpPr>
          <p:nvPr>
            <p:ph type="sldNum" sz="quarter" idx="11"/>
          </p:nvPr>
        </p:nvSpPr>
        <p:spPr/>
        <p:txBody>
          <a:bodyPr/>
          <a:lstStyle/>
          <a:p>
            <a:r>
              <a:rPr lang="en-US"/>
              <a:t>Page </a:t>
            </a:r>
            <a:fld id="{90CBDC3A-D49F-4631-A8C7-55D59B33E5FA}" type="slidenum">
              <a:rPr lang="en-US" smtClean="0"/>
              <a:pPr/>
              <a:t>31</a:t>
            </a:fld>
            <a:endParaRPr lang="en-US" dirty="0"/>
          </a:p>
        </p:txBody>
      </p:sp>
      <p:sp>
        <p:nvSpPr>
          <p:cNvPr id="3" name="Title 2"/>
          <p:cNvSpPr>
            <a:spLocks noGrp="1"/>
          </p:cNvSpPr>
          <p:nvPr>
            <p:ph type="title"/>
          </p:nvPr>
        </p:nvSpPr>
        <p:spPr>
          <a:xfrm>
            <a:off x="455613" y="116206"/>
            <a:ext cx="8232775" cy="964696"/>
          </a:xfrm>
        </p:spPr>
        <p:txBody>
          <a:bodyPr/>
          <a:lstStyle/>
          <a:p>
            <a:r>
              <a:rPr lang="en-GB" dirty="0"/>
              <a:t>How we are going to use Docker</a:t>
            </a:r>
          </a:p>
        </p:txBody>
      </p:sp>
      <p:sp>
        <p:nvSpPr>
          <p:cNvPr id="18" name="Footer Placeholder 17"/>
          <p:cNvSpPr>
            <a:spLocks noGrp="1"/>
          </p:cNvSpPr>
          <p:nvPr>
            <p:ph type="ftr" sz="quarter" idx="12"/>
          </p:nvPr>
        </p:nvSpPr>
        <p:spPr/>
        <p:txBody>
          <a:bodyPr/>
          <a:lstStyle/>
          <a:p>
            <a:r>
              <a:rPr lang="en-AU"/>
              <a:t>Copyright © 2016 Accenture  All rights reserved.</a:t>
            </a:r>
            <a:endParaRPr lang="en-AU" dirty="0"/>
          </a:p>
        </p:txBody>
      </p:sp>
      <p:grpSp>
        <p:nvGrpSpPr>
          <p:cNvPr id="13" name="Group 12"/>
          <p:cNvGrpSpPr/>
          <p:nvPr/>
        </p:nvGrpSpPr>
        <p:grpSpPr>
          <a:xfrm>
            <a:off x="579790" y="4056263"/>
            <a:ext cx="731520" cy="916186"/>
            <a:chOff x="772708" y="4149080"/>
            <a:chExt cx="731520" cy="916186"/>
          </a:xfrm>
        </p:grpSpPr>
        <p:pic>
          <p:nvPicPr>
            <p:cNvPr id="26" name="Picture 25" descr="EC2-AMI.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08" y="4149080"/>
              <a:ext cx="731520" cy="731520"/>
            </a:xfrm>
            <a:prstGeom prst="rect">
              <a:avLst/>
            </a:prstGeom>
          </p:spPr>
        </p:pic>
        <p:sp>
          <p:nvSpPr>
            <p:cNvPr id="27" name="TextBox 26"/>
            <p:cNvSpPr txBox="1"/>
            <p:nvPr/>
          </p:nvSpPr>
          <p:spPr>
            <a:xfrm>
              <a:off x="951312" y="4880600"/>
              <a:ext cx="408900" cy="184666"/>
            </a:xfrm>
            <a:prstGeom prst="rect">
              <a:avLst/>
            </a:prstGeom>
            <a:noFill/>
          </p:spPr>
          <p:txBody>
            <a:bodyPr wrap="square" lIns="0" tIns="0" rIns="0" bIns="0" rtlCol="0">
              <a:spAutoFit/>
            </a:bodyPr>
            <a:lstStyle/>
            <a:p>
              <a:pPr algn="ctr"/>
              <a:r>
                <a:rPr lang="en-US" sz="1200" dirty="0">
                  <a:solidFill>
                    <a:schemeClr val="tx2"/>
                  </a:solidFill>
                </a:rPr>
                <a:t>AMI</a:t>
              </a:r>
            </a:p>
          </p:txBody>
        </p:sp>
      </p:grpSp>
      <p:grpSp>
        <p:nvGrpSpPr>
          <p:cNvPr id="14" name="Group 13"/>
          <p:cNvGrpSpPr/>
          <p:nvPr/>
        </p:nvGrpSpPr>
        <p:grpSpPr>
          <a:xfrm>
            <a:off x="576973" y="5184507"/>
            <a:ext cx="737154" cy="1112550"/>
            <a:chOff x="1220072" y="5433784"/>
            <a:chExt cx="737154" cy="1112550"/>
          </a:xfrm>
        </p:grpSpPr>
        <p:pic>
          <p:nvPicPr>
            <p:cNvPr id="28" name="Picture 27" descr="S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0072" y="5433784"/>
              <a:ext cx="731520" cy="731520"/>
            </a:xfrm>
            <a:prstGeom prst="rect">
              <a:avLst/>
            </a:prstGeom>
          </p:spPr>
        </p:pic>
        <p:sp>
          <p:nvSpPr>
            <p:cNvPr id="29" name="TextBox 28"/>
            <p:cNvSpPr txBox="1"/>
            <p:nvPr/>
          </p:nvSpPr>
          <p:spPr>
            <a:xfrm>
              <a:off x="1236630" y="6177002"/>
              <a:ext cx="720596" cy="369332"/>
            </a:xfrm>
            <a:prstGeom prst="rect">
              <a:avLst/>
            </a:prstGeom>
            <a:noFill/>
          </p:spPr>
          <p:txBody>
            <a:bodyPr wrap="square" lIns="0" tIns="0" rIns="0" bIns="0" rtlCol="0">
              <a:spAutoFit/>
            </a:bodyPr>
            <a:lstStyle/>
            <a:p>
              <a:pPr algn="ctr"/>
              <a:r>
                <a:rPr lang="en-US" sz="1200" dirty="0">
                  <a:solidFill>
                    <a:schemeClr val="tx2"/>
                  </a:solidFill>
                  <a:latin typeface="Arial"/>
                  <a:cs typeface="Arial"/>
                </a:rPr>
                <a:t>Amazon S3</a:t>
              </a:r>
            </a:p>
          </p:txBody>
        </p:sp>
      </p:grpSp>
      <p:grpSp>
        <p:nvGrpSpPr>
          <p:cNvPr id="25" name="Group 24"/>
          <p:cNvGrpSpPr/>
          <p:nvPr/>
        </p:nvGrpSpPr>
        <p:grpSpPr>
          <a:xfrm>
            <a:off x="496281" y="1797540"/>
            <a:ext cx="851033" cy="738685"/>
            <a:chOff x="496281" y="1797540"/>
            <a:chExt cx="851033" cy="738685"/>
          </a:xfrm>
        </p:grpSpPr>
        <p:pic>
          <p:nvPicPr>
            <p:cNvPr id="6146" name="Picture 2" descr="https://upload.wikimedia.org/wikipedia/commons/thumb/5/5c/AWS_Simple_Icons_AWS_Cloud.svg/2000px-AWS_Simple_Icons_AWS_Cloud.sv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589" t="30304" r="18589" b="30304"/>
            <a:stretch/>
          </p:blipFill>
          <p:spPr bwMode="auto">
            <a:xfrm>
              <a:off x="496281" y="1797540"/>
              <a:ext cx="823432" cy="51633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553170" y="2351559"/>
              <a:ext cx="794144" cy="184666"/>
            </a:xfrm>
            <a:prstGeom prst="rect">
              <a:avLst/>
            </a:prstGeom>
            <a:noFill/>
          </p:spPr>
          <p:txBody>
            <a:bodyPr wrap="square" lIns="0" tIns="0" rIns="0" bIns="0" rtlCol="0">
              <a:spAutoFit/>
            </a:bodyPr>
            <a:lstStyle/>
            <a:p>
              <a:pPr algn="ctr"/>
              <a:r>
                <a:rPr lang="en-US" sz="1200" dirty="0">
                  <a:solidFill>
                    <a:schemeClr val="tx2"/>
                  </a:solidFill>
                </a:rPr>
                <a:t>AWS Cloud</a:t>
              </a:r>
            </a:p>
          </p:txBody>
        </p:sp>
      </p:grpSp>
      <p:grpSp>
        <p:nvGrpSpPr>
          <p:cNvPr id="8" name="Group 7"/>
          <p:cNvGrpSpPr/>
          <p:nvPr/>
        </p:nvGrpSpPr>
        <p:grpSpPr>
          <a:xfrm>
            <a:off x="370437" y="2748283"/>
            <a:ext cx="1150226" cy="1095922"/>
            <a:chOff x="319091" y="2846426"/>
            <a:chExt cx="1150226" cy="1095922"/>
          </a:xfrm>
        </p:grpSpPr>
        <p:pic>
          <p:nvPicPr>
            <p:cNvPr id="32" name="Picture 31" descr="CloudFormation.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0560" y="2846426"/>
              <a:ext cx="659512" cy="659512"/>
            </a:xfrm>
            <a:prstGeom prst="rect">
              <a:avLst/>
            </a:prstGeom>
          </p:spPr>
        </p:pic>
        <p:sp>
          <p:nvSpPr>
            <p:cNvPr id="33" name="TextBox 32"/>
            <p:cNvSpPr txBox="1"/>
            <p:nvPr/>
          </p:nvSpPr>
          <p:spPr>
            <a:xfrm>
              <a:off x="319091" y="3573016"/>
              <a:ext cx="1150226" cy="369332"/>
            </a:xfrm>
            <a:prstGeom prst="rect">
              <a:avLst/>
            </a:prstGeom>
            <a:noFill/>
          </p:spPr>
          <p:txBody>
            <a:bodyPr wrap="square" lIns="0" tIns="0" rIns="0" bIns="0" rtlCol="0">
              <a:spAutoFit/>
            </a:bodyPr>
            <a:lstStyle/>
            <a:p>
              <a:pPr algn="ctr"/>
              <a:r>
                <a:rPr lang="en-US" sz="1200" dirty="0">
                  <a:solidFill>
                    <a:schemeClr val="tx2"/>
                  </a:solidFill>
                </a:rPr>
                <a:t>AWS CloudFormation</a:t>
              </a:r>
            </a:p>
          </p:txBody>
        </p:sp>
      </p:grpSp>
      <p:sp>
        <p:nvSpPr>
          <p:cNvPr id="6" name="Rounded Rectangle 5"/>
          <p:cNvSpPr/>
          <p:nvPr/>
        </p:nvSpPr>
        <p:spPr>
          <a:xfrm>
            <a:off x="2853381" y="2070139"/>
            <a:ext cx="5832648" cy="3608463"/>
          </a:xfrm>
          <a:prstGeom prst="roundRect">
            <a:avLst>
              <a:gd name="adj" fmla="val 0"/>
            </a:avLst>
          </a:prstGeom>
          <a:noFill/>
          <a:ln w="12700">
            <a:solidFill>
              <a:schemeClr val="accent5"/>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7" name="TextBox 34"/>
          <p:cNvSpPr txBox="1">
            <a:spLocks noChangeArrowheads="1"/>
          </p:cNvSpPr>
          <p:nvPr/>
        </p:nvSpPr>
        <p:spPr bwMode="auto">
          <a:xfrm>
            <a:off x="2937553" y="2213109"/>
            <a:ext cx="1391372" cy="276999"/>
          </a:xfrm>
          <a:prstGeom prst="rect">
            <a:avLst/>
          </a:prstGeom>
          <a:noFill/>
          <a:ln w="9525">
            <a:noFill/>
            <a:miter lim="800000"/>
            <a:headEnd/>
            <a:tailEnd/>
          </a:ln>
        </p:spPr>
        <p:txBody>
          <a:bodyPr wrap="square">
            <a:spAutoFit/>
          </a:bodyPr>
          <a:lstStyle/>
          <a:p>
            <a:pPr algn="ctr"/>
            <a:r>
              <a:rPr lang="en-US" sz="1200" dirty="0">
                <a:solidFill>
                  <a:schemeClr val="tx2"/>
                </a:solidFill>
                <a:latin typeface="Arial"/>
                <a:ea typeface="Verdana" pitchFamily="34" charset="0"/>
                <a:cs typeface="Arial"/>
              </a:rPr>
              <a:t>Academy VPC</a:t>
            </a:r>
          </a:p>
        </p:txBody>
      </p:sp>
      <p:sp>
        <p:nvSpPr>
          <p:cNvPr id="42" name="Rectangle 41"/>
          <p:cNvSpPr/>
          <p:nvPr/>
        </p:nvSpPr>
        <p:spPr>
          <a:xfrm>
            <a:off x="4800957" y="3889463"/>
            <a:ext cx="1378048" cy="523220"/>
          </a:xfrm>
          <a:prstGeom prst="rect">
            <a:avLst/>
          </a:prstGeom>
        </p:spPr>
        <p:txBody>
          <a:bodyPr wrap="square">
            <a:spAutoFit/>
          </a:bodyPr>
          <a:lstStyle/>
          <a:p>
            <a:pPr algn="ctr"/>
            <a:r>
              <a:rPr lang="en-GB" sz="1400" dirty="0">
                <a:solidFill>
                  <a:schemeClr val="tx2"/>
                </a:solidFill>
              </a:rPr>
              <a:t>Academy</a:t>
            </a:r>
          </a:p>
          <a:p>
            <a:pPr algn="ctr"/>
            <a:r>
              <a:rPr lang="en-GB" sz="1400" dirty="0">
                <a:solidFill>
                  <a:schemeClr val="tx2"/>
                </a:solidFill>
              </a:rPr>
              <a:t>Server</a:t>
            </a:r>
          </a:p>
        </p:txBody>
      </p:sp>
      <p:sp>
        <p:nvSpPr>
          <p:cNvPr id="50" name="Rectangle 49"/>
          <p:cNvSpPr/>
          <p:nvPr/>
        </p:nvSpPr>
        <p:spPr>
          <a:xfrm>
            <a:off x="4306067" y="5244735"/>
            <a:ext cx="2367828" cy="338554"/>
          </a:xfrm>
          <a:prstGeom prst="rect">
            <a:avLst/>
          </a:prstGeom>
        </p:spPr>
        <p:txBody>
          <a:bodyPr wrap="none">
            <a:spAutoFit/>
          </a:bodyPr>
          <a:lstStyle/>
          <a:p>
            <a:r>
              <a:rPr lang="en-GB" sz="1600" dirty="0">
                <a:hlinkClick r:id="rId7"/>
              </a:rPr>
              <a:t>https://hub.docker.com/</a:t>
            </a:r>
            <a:r>
              <a:rPr lang="en-GB" sz="1600" dirty="0"/>
              <a:t> </a:t>
            </a:r>
          </a:p>
        </p:txBody>
      </p:sp>
      <p:pic>
        <p:nvPicPr>
          <p:cNvPr id="6148" name="Picture 4" descr="https://upload.wikimedia.org/wikipedia/commons/thumb/f/f1/AWS_Simple_Icons_Virtual_Private_Cloud.svg/2000px-AWS_Simple_Icons_Virtual_Private_Cloud.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998" t="30800" r="20998" b="30800"/>
          <a:stretch/>
        </p:blipFill>
        <p:spPr bwMode="auto">
          <a:xfrm>
            <a:off x="3256463" y="1699191"/>
            <a:ext cx="779946" cy="51633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34"/>
          <p:cNvSpPr txBox="1">
            <a:spLocks noChangeArrowheads="1"/>
          </p:cNvSpPr>
          <p:nvPr/>
        </p:nvSpPr>
        <p:spPr bwMode="auto">
          <a:xfrm>
            <a:off x="3238298" y="2687247"/>
            <a:ext cx="2200074" cy="276999"/>
          </a:xfrm>
          <a:prstGeom prst="rect">
            <a:avLst/>
          </a:prstGeom>
          <a:noFill/>
          <a:ln w="9525">
            <a:noFill/>
            <a:miter lim="800000"/>
            <a:headEnd/>
            <a:tailEnd/>
          </a:ln>
        </p:spPr>
        <p:txBody>
          <a:bodyPr wrap="square">
            <a:spAutoFit/>
          </a:bodyPr>
          <a:lstStyle/>
          <a:p>
            <a:r>
              <a:rPr lang="en-US" sz="1200" dirty="0">
                <a:solidFill>
                  <a:schemeClr val="accent2"/>
                </a:solidFill>
                <a:latin typeface="Arial"/>
                <a:ea typeface="Verdana" pitchFamily="34" charset="0"/>
                <a:cs typeface="Arial"/>
              </a:rPr>
              <a:t>Academy Security Group</a:t>
            </a:r>
          </a:p>
        </p:txBody>
      </p:sp>
      <p:pic>
        <p:nvPicPr>
          <p:cNvPr id="72" name="Picture 71" descr="http://odewahn.github.io/repeatable-workflows-docker-ipython/images/docker-logo.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57719"/>
          <a:stretch/>
        </p:blipFill>
        <p:spPr bwMode="auto">
          <a:xfrm>
            <a:off x="5037276" y="4732933"/>
            <a:ext cx="905410" cy="51180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1758633" y="2065665"/>
            <a:ext cx="761930" cy="577252"/>
            <a:chOff x="1558108" y="2065665"/>
            <a:chExt cx="761930" cy="577252"/>
          </a:xfrm>
        </p:grpSpPr>
        <p:sp>
          <p:nvSpPr>
            <p:cNvPr id="47" name="Freeform 21"/>
            <p:cNvSpPr>
              <a:spLocks/>
            </p:cNvSpPr>
            <p:nvPr/>
          </p:nvSpPr>
          <p:spPr bwMode="auto">
            <a:xfrm>
              <a:off x="1558108" y="2065665"/>
              <a:ext cx="650819" cy="505063"/>
            </a:xfrm>
            <a:custGeom>
              <a:avLst/>
              <a:gdLst>
                <a:gd name="T0" fmla="*/ 1593 w 1623"/>
                <a:gd name="T1" fmla="*/ 149 h 1254"/>
                <a:gd name="T2" fmla="*/ 964 w 1623"/>
                <a:gd name="T3" fmla="*/ 149 h 1254"/>
                <a:gd name="T4" fmla="*/ 902 w 1623"/>
                <a:gd name="T5" fmla="*/ 17 h 1254"/>
                <a:gd name="T6" fmla="*/ 875 w 1623"/>
                <a:gd name="T7" fmla="*/ 0 h 1254"/>
                <a:gd name="T8" fmla="*/ 396 w 1623"/>
                <a:gd name="T9" fmla="*/ 0 h 1254"/>
                <a:gd name="T10" fmla="*/ 367 w 1623"/>
                <a:gd name="T11" fmla="*/ 25 h 1254"/>
                <a:gd name="T12" fmla="*/ 367 w 1623"/>
                <a:gd name="T13" fmla="*/ 1099 h 1254"/>
                <a:gd name="T14" fmla="*/ 331 w 1623"/>
                <a:gd name="T15" fmla="*/ 1135 h 1254"/>
                <a:gd name="T16" fmla="*/ 295 w 1623"/>
                <a:gd name="T17" fmla="*/ 1099 h 1254"/>
                <a:gd name="T18" fmla="*/ 295 w 1623"/>
                <a:gd name="T19" fmla="*/ 149 h 1254"/>
                <a:gd name="T20" fmla="*/ 31 w 1623"/>
                <a:gd name="T21" fmla="*/ 149 h 1254"/>
                <a:gd name="T22" fmla="*/ 8 w 1623"/>
                <a:gd name="T23" fmla="*/ 160 h 1254"/>
                <a:gd name="T24" fmla="*/ 2 w 1623"/>
                <a:gd name="T25" fmla="*/ 184 h 1254"/>
                <a:gd name="T26" fmla="*/ 178 w 1623"/>
                <a:gd name="T27" fmla="*/ 1229 h 1254"/>
                <a:gd name="T28" fmla="*/ 207 w 1623"/>
                <a:gd name="T29" fmla="*/ 1254 h 1254"/>
                <a:gd name="T30" fmla="*/ 1593 w 1623"/>
                <a:gd name="T31" fmla="*/ 1254 h 1254"/>
                <a:gd name="T32" fmla="*/ 1623 w 1623"/>
                <a:gd name="T33" fmla="*/ 1224 h 1254"/>
                <a:gd name="T34" fmla="*/ 1623 w 1623"/>
                <a:gd name="T35" fmla="*/ 179 h 1254"/>
                <a:gd name="T36" fmla="*/ 1593 w 1623"/>
                <a:gd name="T37" fmla="*/ 149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3" h="1254">
                  <a:moveTo>
                    <a:pt x="1593" y="149"/>
                  </a:moveTo>
                  <a:cubicBezTo>
                    <a:pt x="964" y="149"/>
                    <a:pt x="964" y="149"/>
                    <a:pt x="964" y="149"/>
                  </a:cubicBezTo>
                  <a:cubicBezTo>
                    <a:pt x="902" y="17"/>
                    <a:pt x="902" y="17"/>
                    <a:pt x="902" y="17"/>
                  </a:cubicBezTo>
                  <a:cubicBezTo>
                    <a:pt x="897" y="7"/>
                    <a:pt x="886" y="0"/>
                    <a:pt x="875" y="0"/>
                  </a:cubicBezTo>
                  <a:cubicBezTo>
                    <a:pt x="396" y="0"/>
                    <a:pt x="396" y="0"/>
                    <a:pt x="396" y="0"/>
                  </a:cubicBezTo>
                  <a:cubicBezTo>
                    <a:pt x="382" y="0"/>
                    <a:pt x="369" y="11"/>
                    <a:pt x="367" y="25"/>
                  </a:cubicBezTo>
                  <a:cubicBezTo>
                    <a:pt x="367" y="1099"/>
                    <a:pt x="367" y="1099"/>
                    <a:pt x="367" y="1099"/>
                  </a:cubicBezTo>
                  <a:cubicBezTo>
                    <a:pt x="367" y="1119"/>
                    <a:pt x="351" y="1135"/>
                    <a:pt x="331" y="1135"/>
                  </a:cubicBezTo>
                  <a:cubicBezTo>
                    <a:pt x="311" y="1135"/>
                    <a:pt x="295" y="1119"/>
                    <a:pt x="295" y="1099"/>
                  </a:cubicBezTo>
                  <a:cubicBezTo>
                    <a:pt x="295" y="149"/>
                    <a:pt x="295" y="149"/>
                    <a:pt x="295" y="149"/>
                  </a:cubicBezTo>
                  <a:cubicBezTo>
                    <a:pt x="31" y="149"/>
                    <a:pt x="31" y="149"/>
                    <a:pt x="31" y="149"/>
                  </a:cubicBezTo>
                  <a:cubicBezTo>
                    <a:pt x="22" y="149"/>
                    <a:pt x="14" y="153"/>
                    <a:pt x="8" y="160"/>
                  </a:cubicBezTo>
                  <a:cubicBezTo>
                    <a:pt x="3" y="166"/>
                    <a:pt x="0" y="175"/>
                    <a:pt x="2" y="184"/>
                  </a:cubicBezTo>
                  <a:cubicBezTo>
                    <a:pt x="178" y="1229"/>
                    <a:pt x="178" y="1229"/>
                    <a:pt x="178" y="1229"/>
                  </a:cubicBezTo>
                  <a:cubicBezTo>
                    <a:pt x="180" y="1244"/>
                    <a:pt x="193" y="1254"/>
                    <a:pt x="207" y="1254"/>
                  </a:cubicBezTo>
                  <a:cubicBezTo>
                    <a:pt x="1593" y="1254"/>
                    <a:pt x="1593" y="1254"/>
                    <a:pt x="1593" y="1254"/>
                  </a:cubicBezTo>
                  <a:cubicBezTo>
                    <a:pt x="1609" y="1254"/>
                    <a:pt x="1623" y="1241"/>
                    <a:pt x="1623" y="1224"/>
                  </a:cubicBezTo>
                  <a:cubicBezTo>
                    <a:pt x="1623" y="179"/>
                    <a:pt x="1623" y="179"/>
                    <a:pt x="1623" y="179"/>
                  </a:cubicBezTo>
                  <a:cubicBezTo>
                    <a:pt x="1623" y="162"/>
                    <a:pt x="1609" y="149"/>
                    <a:pt x="1593" y="14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lowchart: Document 9"/>
            <p:cNvSpPr/>
            <p:nvPr/>
          </p:nvSpPr>
          <p:spPr>
            <a:xfrm>
              <a:off x="1582070" y="2142329"/>
              <a:ext cx="737968" cy="500588"/>
            </a:xfrm>
            <a:prstGeom prst="flowChartDocument">
              <a:avLst/>
            </a:prstGeom>
            <a:no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GB" sz="1200" dirty="0">
                  <a:solidFill>
                    <a:schemeClr val="bg1"/>
                  </a:solidFill>
                </a:rPr>
                <a:t>Docker file</a:t>
              </a:r>
            </a:p>
          </p:txBody>
        </p:sp>
      </p:grpSp>
      <p:pic>
        <p:nvPicPr>
          <p:cNvPr id="44" name="Picture 43" descr="http://odewahn.github.io/repeatable-workflows-docker-ipython/images/docker-logo.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57719"/>
          <a:stretch/>
        </p:blipFill>
        <p:spPr bwMode="auto">
          <a:xfrm>
            <a:off x="5037276" y="3199463"/>
            <a:ext cx="905410" cy="51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75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295 0.04652 C -0.00122 0.05555 0.00069 0.06273 0.01857 0.0699 C 0.02187 0.07129 0.02604 0.07245 0.02986 0.07361 C 0.03403 0.07477 0.04305 0.07708 0.04305 0.07731 C 0.05208 0.08287 0.0691 0.08727 0.08489 0.08865 C 0.10469 0.09375 0.11632 0.09259 0.14201 0.09328 C 0.15816 0.09375 0.19028 0.0949 0.19028 0.09514 C 0.21753 0.09815 0.2467 0.09815 0.27413 0.10115 C 0.28246 0.10185 0.2901 0.10347 0.29844 0.10463 C 0.30295 0.10532 0.31163 0.10648 0.31163 0.10671 C 0.32743 0.11065 0.32066 0.10902 0.3316 0.1118 C 0.33385 0.1125 0.33802 0.11365 0.33802 0.11389 C 0.34114 0.11527 0.34375 0.11713 0.3467 0.11875 C 0.34826 0.1199 0.35121 0.12152 0.35121 0.12176 C 0.3566 0.12847 0.36857 0.13565 0.3691 0.14305 C 0.36979 0.15139 0.3691 0.15972 0.3691 0.16852 " pathEditMode="relative" rAng="0" ptsTypes="AAAAAAAAAAAAAAAA">
                                      <p:cBhvr>
                                        <p:cTn id="10" dur="2000" fill="hold"/>
                                        <p:tgtEl>
                                          <p:spTgt spid="24"/>
                                        </p:tgtEl>
                                        <p:attrNameLst>
                                          <p:attrName>ppt_x</p:attrName>
                                          <p:attrName>ppt_y</p:attrName>
                                        </p:attrNameLst>
                                      </p:cBhvr>
                                      <p:rCtr x="18611" y="6088"/>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childTnLst>
                          </p:cTn>
                        </p:par>
                        <p:par>
                          <p:cTn id="18" fill="hold">
                            <p:stCondLst>
                              <p:cond delay="0"/>
                            </p:stCondLst>
                            <p:childTnLst>
                              <p:par>
                                <p:cTn id="19" presetID="0" presetClass="path" presetSubtype="0" accel="50000" decel="50000" fill="hold" nodeType="afterEffect">
                                  <p:stCondLst>
                                    <p:cond delay="0"/>
                                  </p:stCondLst>
                                  <p:childTnLst>
                                    <p:animMotion origin="layout" path="M 0.00278 0.0081 C 0.00278 0.01852 0.00278 0.03218 0.00278 0.04121 C 0.00295 0.0581 0.00295 0.05857 0.00312 0.0706 C 0.0033 0.08519 0.00347 0.10023 0.00382 0.11158 C 0.00382 0.1132 0.00382 0.11366 0.00399 0.11551 C 0.00417 0.12477 0.00417 0.13102 0.00451 0.13588 C 0.00469 0.14074 0.00486 0.14931 0.00503 0.15139 C 0.00521 0.15417 0.00521 0.15533 0.00538 0.15648 C 0.00556 0.1632 0.0059 0.16482 0.00625 0.16644 C 0.00642 0.16968 0.00677 0.17084 0.00694 0.17176 C 0.00712 0.17431 0.00729 0.17523 0.00746 0.17801 C 0.00764 0.17963 0.00781 0.18195 0.00781 0.18334 C 0.00799 0.18588 0.00799 0.1882 0.00799 0.19097 C 0.00816 0.19236 0.00816 0.19375 0.00816 0.19514 C 0.00816 0.19653 0.00816 0.19722 0.00816 0.19884 C 0.00816 0.20301 0.00816 0.20834 0.00833 0.21273 C 0.00833 0.22801 0.00851 0.24329 0.00851 0.25903 " pathEditMode="relative" rAng="0" ptsTypes="AAAAAAAAAAAAAAAAA">
                                      <p:cBhvr>
                                        <p:cTn id="20" dur="2000" fill="hold"/>
                                        <p:tgtEl>
                                          <p:spTgt spid="44"/>
                                        </p:tgtEl>
                                        <p:attrNameLst>
                                          <p:attrName>ppt_x</p:attrName>
                                          <p:attrName>ppt_y</p:attrName>
                                        </p:attrNameLst>
                                      </p:cBhvr>
                                      <p:rCtr x="278" y="12546"/>
                                    </p:animMotion>
                                  </p:childTnLst>
                                </p:cTn>
                              </p:par>
                            </p:childTnLst>
                          </p:cTn>
                        </p:par>
                        <p:par>
                          <p:cTn id="21" fill="hold">
                            <p:stCondLst>
                              <p:cond delay="2000"/>
                            </p:stCondLst>
                            <p:childTnLst>
                              <p:par>
                                <p:cTn id="22" presetID="10" presetClass="exit" presetSubtype="0" fill="hold" nodeType="afterEffect">
                                  <p:stCondLst>
                                    <p:cond delay="0"/>
                                  </p:stCondLst>
                                  <p:childTnLst>
                                    <p:animEffect transition="out" filter="fade">
                                      <p:cBhvr>
                                        <p:cTn id="23" dur="500"/>
                                        <p:tgtEl>
                                          <p:spTgt spid="44"/>
                                        </p:tgtEl>
                                      </p:cBhvr>
                                    </p:animEffect>
                                    <p:set>
                                      <p:cBhvr>
                                        <p:cTn id="24" dur="1" fill="hold">
                                          <p:stCondLst>
                                            <p:cond delay="499"/>
                                          </p:stCondLst>
                                        </p:cTn>
                                        <p:tgtEl>
                                          <p:spTgt spid="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72"/>
                                        </p:tgtEl>
                                        <p:attrNameLst>
                                          <p:attrName>style.visibility</p:attrName>
                                        </p:attrNameLst>
                                      </p:cBhvr>
                                      <p:to>
                                        <p:strVal val="visible"/>
                                      </p:to>
                                    </p:set>
                                  </p:childTnLst>
                                </p:cTn>
                              </p:par>
                            </p:childTnLst>
                          </p:cTn>
                        </p:par>
                        <p:par>
                          <p:cTn id="32" fill="hold">
                            <p:stCondLst>
                              <p:cond delay="0"/>
                            </p:stCondLst>
                            <p:childTnLst>
                              <p:par>
                                <p:cTn id="33" presetID="0" presetClass="path" presetSubtype="0" accel="50000" decel="50000" fill="hold" nodeType="afterEffect">
                                  <p:stCondLst>
                                    <p:cond delay="0"/>
                                  </p:stCondLst>
                                  <p:childTnLst>
                                    <p:animMotion origin="layout" path="M -0.00034 -2.82211E-7 C -0.00086 -0.02359 0.0007 -0.05158 -0.00972 -0.05806 C -0.01111 -0.06037 -0.01284 -0.06084 -0.01423 -0.06338 C -0.01788 -0.06963 -0.02083 -0.07911 -0.02447 -0.08559 C -0.025 -0.08698 -0.02534 -0.08883 -0.02586 -0.09045 C -0.02638 -0.09183 -0.02708 -0.09207 -0.0276 -0.09368 C -0.02812 -0.09507 -0.02795 -0.09762 -0.02847 -0.09924 C -0.02899 -0.10132 -0.02968 -0.10247 -0.0302 -0.10433 C -0.03177 -0.10988 -0.03177 -0.11473 -0.03368 -0.11936 C -0.03489 -0.13324 -0.0368 -0.14805 -0.03888 -0.16169 C -0.03975 -0.18991 -0.03975 -0.17719 -0.03888 -0.22161 C -0.03888 -0.22693 -0.03854 -0.23271 -0.03836 -0.23849 C -0.03802 -0.24034 -0.0375 -0.24289 -0.0375 -0.24266 " pathEditMode="relative" rAng="0" ptsTypes="ffffffffffffA">
                                      <p:cBhvr>
                                        <p:cTn id="34" dur="2000" fill="hold"/>
                                        <p:tgtEl>
                                          <p:spTgt spid="72"/>
                                        </p:tgtEl>
                                        <p:attrNameLst>
                                          <p:attrName>ppt_x</p:attrName>
                                          <p:attrName>ppt_y</p:attrName>
                                        </p:attrNameLst>
                                      </p:cBhvr>
                                      <p:rCtr x="-1927" y="-121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Lab exercises</a:t>
            </a:r>
          </a:p>
        </p:txBody>
      </p:sp>
      <p:sp>
        <p:nvSpPr>
          <p:cNvPr id="3" name="Content Placeholder 2"/>
          <p:cNvSpPr>
            <a:spLocks noGrp="1"/>
          </p:cNvSpPr>
          <p:nvPr>
            <p:ph sz="quarter" idx="11"/>
          </p:nvPr>
        </p:nvSpPr>
        <p:spPr>
          <a:xfrm>
            <a:off x="455613" y="1942088"/>
            <a:ext cx="8232775" cy="1391831"/>
          </a:xfrm>
        </p:spPr>
        <p:txBody>
          <a:bodyPr/>
          <a:lstStyle/>
          <a:p>
            <a:pPr marL="0" indent="0">
              <a:buNone/>
            </a:pPr>
            <a:r>
              <a:rPr lang="en-GB" dirty="0"/>
              <a:t>Go here!</a:t>
            </a:r>
            <a:br>
              <a:rPr lang="en-GB" dirty="0"/>
            </a:br>
            <a:r>
              <a:rPr lang="en-GB" dirty="0">
                <a:hlinkClick r:id="rId2"/>
              </a:rPr>
              <a:t>https://alm.accenture.com/wiki/display/DOT/Module+6+Introduction</a:t>
            </a:r>
            <a:endParaRPr lang="en-GB" dirty="0"/>
          </a:p>
          <a:p>
            <a:pPr marL="0" indent="0">
              <a:buNone/>
            </a:pPr>
            <a:endParaRPr lang="en-GB" dirty="0"/>
          </a:p>
          <a:p>
            <a:pPr marL="0" indent="0">
              <a:buNone/>
            </a:pPr>
            <a:r>
              <a:rPr lang="en-GB" dirty="0"/>
              <a:t>Duration: ~30 minutes</a:t>
            </a:r>
          </a:p>
          <a:p>
            <a:pPr marL="0" indent="0">
              <a:buNone/>
            </a:pPr>
            <a:r>
              <a:rPr lang="en-GB" dirty="0"/>
              <a:t> </a:t>
            </a:r>
          </a:p>
          <a:p>
            <a:endParaRPr lang="en-GB" dirty="0"/>
          </a:p>
          <a:p>
            <a:endParaRPr lang="en-GB" dirty="0"/>
          </a:p>
        </p:txBody>
      </p:sp>
      <p:sp>
        <p:nvSpPr>
          <p:cNvPr id="4" name="Title 3"/>
          <p:cNvSpPr>
            <a:spLocks noGrp="1"/>
          </p:cNvSpPr>
          <p:nvPr>
            <p:ph type="title"/>
          </p:nvPr>
        </p:nvSpPr>
        <p:spPr/>
        <p:txBody>
          <a:bodyPr/>
          <a:lstStyle/>
          <a:p>
            <a:r>
              <a:rPr lang="en-GB" dirty="0"/>
              <a:t>Lab</a:t>
            </a:r>
          </a:p>
        </p:txBody>
      </p:sp>
      <p:sp>
        <p:nvSpPr>
          <p:cNvPr id="5" name="Footer Placeholder 4"/>
          <p:cNvSpPr>
            <a:spLocks noGrp="1"/>
          </p:cNvSpPr>
          <p:nvPr>
            <p:ph type="ftr" sz="quarter" idx="12"/>
          </p:nvPr>
        </p:nvSpPr>
        <p:spPr/>
        <p:txBody>
          <a:bodyPr/>
          <a:lstStyle/>
          <a:p>
            <a:r>
              <a:rPr lang="en-AU" dirty="0"/>
              <a:t>Copyright © 2016 Accenture  All rights reserved.</a:t>
            </a:r>
          </a:p>
        </p:txBody>
      </p:sp>
      <p:sp>
        <p:nvSpPr>
          <p:cNvPr id="6" name="Slide Number Placeholder 5"/>
          <p:cNvSpPr>
            <a:spLocks noGrp="1"/>
          </p:cNvSpPr>
          <p:nvPr>
            <p:ph type="sldNum" sz="quarter" idx="13"/>
          </p:nvPr>
        </p:nvSpPr>
        <p:spPr/>
        <p:txBody>
          <a:bodyPr/>
          <a:lstStyle/>
          <a:p>
            <a:pPr>
              <a:defRPr/>
            </a:pPr>
            <a:r>
              <a:rPr lang="en-US"/>
              <a:t>Page </a:t>
            </a:r>
            <a:fld id="{90CBDC3A-D49F-4631-A8C7-55D59B33E5FA}" type="slidenum">
              <a:rPr lang="en-US" smtClean="0"/>
              <a:pPr>
                <a:defRPr/>
              </a:pPr>
              <a:t>32</a:t>
            </a:fld>
            <a:endParaRPr lang="en-US" dirty="0"/>
          </a:p>
        </p:txBody>
      </p:sp>
      <p:grpSp>
        <p:nvGrpSpPr>
          <p:cNvPr id="7" name="Group 6"/>
          <p:cNvGrpSpPr/>
          <p:nvPr/>
        </p:nvGrpSpPr>
        <p:grpSpPr>
          <a:xfrm>
            <a:off x="465138" y="1812616"/>
            <a:ext cx="8221662" cy="1521303"/>
            <a:chOff x="375920" y="1686560"/>
            <a:chExt cx="8310880" cy="3524388"/>
          </a:xfrm>
        </p:grpSpPr>
        <p:cxnSp>
          <p:nvCxnSpPr>
            <p:cNvPr id="8" name="Straight Connector 7"/>
            <p:cNvCxnSpPr/>
            <p:nvPr/>
          </p:nvCxnSpPr>
          <p:spPr>
            <a:xfrm>
              <a:off x="375920" y="1686560"/>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5920" y="5210948"/>
              <a:ext cx="831088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8344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altLang="en-US"/>
              <a:t>DO THE LAB!</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33</a:t>
            </a:fld>
            <a:endParaRPr lang="en-US" dirty="0"/>
          </a:p>
        </p:txBody>
      </p:sp>
      <p:sp>
        <p:nvSpPr>
          <p:cNvPr id="5" name="Footer Placeholder 4"/>
          <p:cNvSpPr>
            <a:spLocks noGrp="1"/>
          </p:cNvSpPr>
          <p:nvPr>
            <p:ph type="ftr" sz="quarter" idx="12"/>
          </p:nvPr>
        </p:nvSpPr>
        <p:spPr/>
        <p:txBody>
          <a:bodyPr/>
          <a:lstStyle/>
          <a:p>
            <a:r>
              <a:rPr lang="en-US"/>
              <a:t>Copyright © 2016 Accenture  All rights reserved.</a:t>
            </a:r>
            <a:endParaRPr lang="en-AU" dirty="0"/>
          </a:p>
        </p:txBody>
      </p:sp>
      <p:sp>
        <p:nvSpPr>
          <p:cNvPr id="11" name="Oval 10"/>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5" name="Group 14"/>
          <p:cNvGrpSpPr/>
          <p:nvPr/>
        </p:nvGrpSpPr>
        <p:grpSpPr>
          <a:xfrm>
            <a:off x="733750" y="2257697"/>
            <a:ext cx="427372" cy="520823"/>
            <a:chOff x="10712074" y="-391459"/>
            <a:chExt cx="1139825" cy="1389063"/>
          </a:xfrm>
          <a:solidFill>
            <a:schemeClr val="accent4">
              <a:lumMod val="10000"/>
            </a:schemeClr>
          </a:solidFill>
        </p:grpSpPr>
        <p:sp>
          <p:nvSpPr>
            <p:cNvPr id="16" name="Freeform 15"/>
            <p:cNvSpPr>
              <a:spLocks noEditPoints="1"/>
            </p:cNvSpPr>
            <p:nvPr/>
          </p:nvSpPr>
          <p:spPr bwMode="auto">
            <a:xfrm>
              <a:off x="10712074" y="-391459"/>
              <a:ext cx="1139825" cy="1389063"/>
            </a:xfrm>
            <a:custGeom>
              <a:avLst/>
              <a:gdLst>
                <a:gd name="T0" fmla="*/ 286 w 304"/>
                <a:gd name="T1" fmla="*/ 286 h 370"/>
                <a:gd name="T2" fmla="*/ 206 w 304"/>
                <a:gd name="T3" fmla="*/ 142 h 370"/>
                <a:gd name="T4" fmla="*/ 206 w 304"/>
                <a:gd name="T5" fmla="*/ 21 h 370"/>
                <a:gd name="T6" fmla="*/ 217 w 304"/>
                <a:gd name="T7" fmla="*/ 11 h 370"/>
                <a:gd name="T8" fmla="*/ 206 w 304"/>
                <a:gd name="T9" fmla="*/ 0 h 370"/>
                <a:gd name="T10" fmla="*/ 196 w 304"/>
                <a:gd name="T11" fmla="*/ 0 h 370"/>
                <a:gd name="T12" fmla="*/ 154 w 304"/>
                <a:gd name="T13" fmla="*/ 0 h 370"/>
                <a:gd name="T14" fmla="*/ 150 w 304"/>
                <a:gd name="T15" fmla="*/ 0 h 370"/>
                <a:gd name="T16" fmla="*/ 108 w 304"/>
                <a:gd name="T17" fmla="*/ 0 h 370"/>
                <a:gd name="T18" fmla="*/ 98 w 304"/>
                <a:gd name="T19" fmla="*/ 0 h 370"/>
                <a:gd name="T20" fmla="*/ 88 w 304"/>
                <a:gd name="T21" fmla="*/ 11 h 370"/>
                <a:gd name="T22" fmla="*/ 98 w 304"/>
                <a:gd name="T23" fmla="*/ 21 h 370"/>
                <a:gd name="T24" fmla="*/ 98 w 304"/>
                <a:gd name="T25" fmla="*/ 142 h 370"/>
                <a:gd name="T26" fmla="*/ 18 w 304"/>
                <a:gd name="T27" fmla="*/ 286 h 370"/>
                <a:gd name="T28" fmla="*/ 9 w 304"/>
                <a:gd name="T29" fmla="*/ 348 h 370"/>
                <a:gd name="T30" fmla="*/ 63 w 304"/>
                <a:gd name="T31" fmla="*/ 370 h 370"/>
                <a:gd name="T32" fmla="*/ 152 w 304"/>
                <a:gd name="T33" fmla="*/ 370 h 370"/>
                <a:gd name="T34" fmla="*/ 242 w 304"/>
                <a:gd name="T35" fmla="*/ 370 h 370"/>
                <a:gd name="T36" fmla="*/ 295 w 304"/>
                <a:gd name="T37" fmla="*/ 348 h 370"/>
                <a:gd name="T38" fmla="*/ 286 w 304"/>
                <a:gd name="T39" fmla="*/ 286 h 370"/>
                <a:gd name="T40" fmla="*/ 278 w 304"/>
                <a:gd name="T41" fmla="*/ 338 h 370"/>
                <a:gd name="T42" fmla="*/ 242 w 304"/>
                <a:gd name="T43" fmla="*/ 350 h 370"/>
                <a:gd name="T44" fmla="*/ 156 w 304"/>
                <a:gd name="T45" fmla="*/ 349 h 370"/>
                <a:gd name="T46" fmla="*/ 156 w 304"/>
                <a:gd name="T47" fmla="*/ 349 h 370"/>
                <a:gd name="T48" fmla="*/ 155 w 304"/>
                <a:gd name="T49" fmla="*/ 349 h 370"/>
                <a:gd name="T50" fmla="*/ 152 w 304"/>
                <a:gd name="T51" fmla="*/ 349 h 370"/>
                <a:gd name="T52" fmla="*/ 149 w 304"/>
                <a:gd name="T53" fmla="*/ 349 h 370"/>
                <a:gd name="T54" fmla="*/ 149 w 304"/>
                <a:gd name="T55" fmla="*/ 349 h 370"/>
                <a:gd name="T56" fmla="*/ 148 w 304"/>
                <a:gd name="T57" fmla="*/ 349 h 370"/>
                <a:gd name="T58" fmla="*/ 63 w 304"/>
                <a:gd name="T59" fmla="*/ 350 h 370"/>
                <a:gd name="T60" fmla="*/ 27 w 304"/>
                <a:gd name="T61" fmla="*/ 338 h 370"/>
                <a:gd name="T62" fmla="*/ 36 w 304"/>
                <a:gd name="T63" fmla="*/ 296 h 370"/>
                <a:gd name="T64" fmla="*/ 117 w 304"/>
                <a:gd name="T65" fmla="*/ 150 h 370"/>
                <a:gd name="T66" fmla="*/ 119 w 304"/>
                <a:gd name="T67" fmla="*/ 145 h 370"/>
                <a:gd name="T68" fmla="*/ 119 w 304"/>
                <a:gd name="T69" fmla="*/ 21 h 370"/>
                <a:gd name="T70" fmla="*/ 186 w 304"/>
                <a:gd name="T71" fmla="*/ 21 h 370"/>
                <a:gd name="T72" fmla="*/ 186 w 304"/>
                <a:gd name="T73" fmla="*/ 145 h 370"/>
                <a:gd name="T74" fmla="*/ 187 w 304"/>
                <a:gd name="T75" fmla="*/ 150 h 370"/>
                <a:gd name="T76" fmla="*/ 269 w 304"/>
                <a:gd name="T77" fmla="*/ 296 h 370"/>
                <a:gd name="T78" fmla="*/ 278 w 304"/>
                <a:gd name="T79" fmla="*/ 33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4" h="370">
                  <a:moveTo>
                    <a:pt x="286" y="286"/>
                  </a:moveTo>
                  <a:cubicBezTo>
                    <a:pt x="256" y="232"/>
                    <a:pt x="214" y="156"/>
                    <a:pt x="206" y="142"/>
                  </a:cubicBezTo>
                  <a:cubicBezTo>
                    <a:pt x="206" y="21"/>
                    <a:pt x="206" y="21"/>
                    <a:pt x="206" y="21"/>
                  </a:cubicBezTo>
                  <a:cubicBezTo>
                    <a:pt x="212" y="21"/>
                    <a:pt x="217" y="16"/>
                    <a:pt x="217" y="11"/>
                  </a:cubicBezTo>
                  <a:cubicBezTo>
                    <a:pt x="217" y="5"/>
                    <a:pt x="212" y="0"/>
                    <a:pt x="206" y="0"/>
                  </a:cubicBezTo>
                  <a:cubicBezTo>
                    <a:pt x="196" y="0"/>
                    <a:pt x="196" y="0"/>
                    <a:pt x="196" y="0"/>
                  </a:cubicBezTo>
                  <a:cubicBezTo>
                    <a:pt x="154" y="0"/>
                    <a:pt x="154" y="0"/>
                    <a:pt x="154" y="0"/>
                  </a:cubicBezTo>
                  <a:cubicBezTo>
                    <a:pt x="150" y="0"/>
                    <a:pt x="150" y="0"/>
                    <a:pt x="150" y="0"/>
                  </a:cubicBezTo>
                  <a:cubicBezTo>
                    <a:pt x="108" y="0"/>
                    <a:pt x="108" y="0"/>
                    <a:pt x="108" y="0"/>
                  </a:cubicBezTo>
                  <a:cubicBezTo>
                    <a:pt x="98" y="0"/>
                    <a:pt x="98" y="0"/>
                    <a:pt x="98" y="0"/>
                  </a:cubicBezTo>
                  <a:cubicBezTo>
                    <a:pt x="93" y="0"/>
                    <a:pt x="88" y="5"/>
                    <a:pt x="88" y="11"/>
                  </a:cubicBezTo>
                  <a:cubicBezTo>
                    <a:pt x="88" y="16"/>
                    <a:pt x="92" y="21"/>
                    <a:pt x="98" y="21"/>
                  </a:cubicBezTo>
                  <a:cubicBezTo>
                    <a:pt x="98" y="142"/>
                    <a:pt x="98" y="142"/>
                    <a:pt x="98" y="142"/>
                  </a:cubicBezTo>
                  <a:cubicBezTo>
                    <a:pt x="90" y="156"/>
                    <a:pt x="48" y="232"/>
                    <a:pt x="18" y="286"/>
                  </a:cubicBezTo>
                  <a:cubicBezTo>
                    <a:pt x="3" y="312"/>
                    <a:pt x="0" y="333"/>
                    <a:pt x="9" y="348"/>
                  </a:cubicBezTo>
                  <a:cubicBezTo>
                    <a:pt x="18" y="363"/>
                    <a:pt x="36" y="370"/>
                    <a:pt x="63" y="370"/>
                  </a:cubicBezTo>
                  <a:cubicBezTo>
                    <a:pt x="86" y="370"/>
                    <a:pt x="139" y="370"/>
                    <a:pt x="152" y="370"/>
                  </a:cubicBezTo>
                  <a:cubicBezTo>
                    <a:pt x="166" y="370"/>
                    <a:pt x="218" y="370"/>
                    <a:pt x="242" y="370"/>
                  </a:cubicBezTo>
                  <a:cubicBezTo>
                    <a:pt x="268" y="370"/>
                    <a:pt x="287" y="363"/>
                    <a:pt x="295" y="348"/>
                  </a:cubicBezTo>
                  <a:cubicBezTo>
                    <a:pt x="304" y="333"/>
                    <a:pt x="301" y="312"/>
                    <a:pt x="286" y="286"/>
                  </a:cubicBezTo>
                  <a:close/>
                  <a:moveTo>
                    <a:pt x="278" y="338"/>
                  </a:moveTo>
                  <a:cubicBezTo>
                    <a:pt x="273" y="345"/>
                    <a:pt x="260" y="350"/>
                    <a:pt x="242" y="350"/>
                  </a:cubicBezTo>
                  <a:cubicBezTo>
                    <a:pt x="220" y="350"/>
                    <a:pt x="174" y="350"/>
                    <a:pt x="156" y="349"/>
                  </a:cubicBezTo>
                  <a:cubicBezTo>
                    <a:pt x="156" y="349"/>
                    <a:pt x="156" y="349"/>
                    <a:pt x="156" y="349"/>
                  </a:cubicBezTo>
                  <a:cubicBezTo>
                    <a:pt x="156" y="349"/>
                    <a:pt x="156" y="349"/>
                    <a:pt x="155" y="349"/>
                  </a:cubicBezTo>
                  <a:cubicBezTo>
                    <a:pt x="155" y="349"/>
                    <a:pt x="154" y="349"/>
                    <a:pt x="152" y="349"/>
                  </a:cubicBezTo>
                  <a:cubicBezTo>
                    <a:pt x="150" y="349"/>
                    <a:pt x="149" y="349"/>
                    <a:pt x="149" y="349"/>
                  </a:cubicBezTo>
                  <a:cubicBezTo>
                    <a:pt x="149" y="349"/>
                    <a:pt x="149" y="349"/>
                    <a:pt x="149" y="349"/>
                  </a:cubicBezTo>
                  <a:cubicBezTo>
                    <a:pt x="149" y="349"/>
                    <a:pt x="148" y="349"/>
                    <a:pt x="148" y="349"/>
                  </a:cubicBezTo>
                  <a:cubicBezTo>
                    <a:pt x="130" y="350"/>
                    <a:pt x="84" y="350"/>
                    <a:pt x="63" y="350"/>
                  </a:cubicBezTo>
                  <a:cubicBezTo>
                    <a:pt x="44" y="350"/>
                    <a:pt x="31" y="345"/>
                    <a:pt x="27" y="338"/>
                  </a:cubicBezTo>
                  <a:cubicBezTo>
                    <a:pt x="22" y="330"/>
                    <a:pt x="25" y="315"/>
                    <a:pt x="36" y="296"/>
                  </a:cubicBezTo>
                  <a:cubicBezTo>
                    <a:pt x="69" y="236"/>
                    <a:pt x="117" y="151"/>
                    <a:pt x="117" y="150"/>
                  </a:cubicBezTo>
                  <a:cubicBezTo>
                    <a:pt x="118" y="148"/>
                    <a:pt x="119" y="147"/>
                    <a:pt x="119" y="145"/>
                  </a:cubicBezTo>
                  <a:cubicBezTo>
                    <a:pt x="119" y="21"/>
                    <a:pt x="119" y="21"/>
                    <a:pt x="119" y="21"/>
                  </a:cubicBezTo>
                  <a:cubicBezTo>
                    <a:pt x="186" y="21"/>
                    <a:pt x="186" y="21"/>
                    <a:pt x="186" y="21"/>
                  </a:cubicBezTo>
                  <a:cubicBezTo>
                    <a:pt x="186" y="145"/>
                    <a:pt x="186" y="145"/>
                    <a:pt x="186" y="145"/>
                  </a:cubicBezTo>
                  <a:cubicBezTo>
                    <a:pt x="186" y="147"/>
                    <a:pt x="186" y="148"/>
                    <a:pt x="187" y="150"/>
                  </a:cubicBezTo>
                  <a:cubicBezTo>
                    <a:pt x="188" y="151"/>
                    <a:pt x="235" y="236"/>
                    <a:pt x="269" y="296"/>
                  </a:cubicBezTo>
                  <a:cubicBezTo>
                    <a:pt x="279" y="315"/>
                    <a:pt x="283" y="330"/>
                    <a:pt x="278"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9" name="Freeform 7"/>
            <p:cNvSpPr>
              <a:spLocks noEditPoints="1"/>
            </p:cNvSpPr>
            <p:nvPr/>
          </p:nvSpPr>
          <p:spPr bwMode="auto">
            <a:xfrm>
              <a:off x="10839074" y="389591"/>
              <a:ext cx="885825" cy="473075"/>
            </a:xfrm>
            <a:custGeom>
              <a:avLst/>
              <a:gdLst>
                <a:gd name="T0" fmla="*/ 169 w 236"/>
                <a:gd name="T1" fmla="*/ 0 h 126"/>
                <a:gd name="T2" fmla="*/ 138 w 236"/>
                <a:gd name="T3" fmla="*/ 0 h 126"/>
                <a:gd name="T4" fmla="*/ 99 w 236"/>
                <a:gd name="T5" fmla="*/ 0 h 126"/>
                <a:gd name="T6" fmla="*/ 68 w 236"/>
                <a:gd name="T7" fmla="*/ 0 h 126"/>
                <a:gd name="T8" fmla="*/ 17 w 236"/>
                <a:gd name="T9" fmla="*/ 91 h 126"/>
                <a:gd name="T10" fmla="*/ 9 w 236"/>
                <a:gd name="T11" fmla="*/ 122 h 126"/>
                <a:gd name="T12" fmla="*/ 31 w 236"/>
                <a:gd name="T13" fmla="*/ 126 h 126"/>
                <a:gd name="T14" fmla="*/ 118 w 236"/>
                <a:gd name="T15" fmla="*/ 126 h 126"/>
                <a:gd name="T16" fmla="*/ 205 w 236"/>
                <a:gd name="T17" fmla="*/ 126 h 126"/>
                <a:gd name="T18" fmla="*/ 228 w 236"/>
                <a:gd name="T19" fmla="*/ 122 h 126"/>
                <a:gd name="T20" fmla="*/ 220 w 236"/>
                <a:gd name="T21" fmla="*/ 91 h 126"/>
                <a:gd name="T22" fmla="*/ 169 w 236"/>
                <a:gd name="T23" fmla="*/ 0 h 126"/>
                <a:gd name="T24" fmla="*/ 96 w 236"/>
                <a:gd name="T25" fmla="*/ 72 h 126"/>
                <a:gd name="T26" fmla="*/ 71 w 236"/>
                <a:gd name="T27" fmla="*/ 47 h 126"/>
                <a:gd name="T28" fmla="*/ 96 w 236"/>
                <a:gd name="T29" fmla="*/ 22 h 126"/>
                <a:gd name="T30" fmla="*/ 121 w 236"/>
                <a:gd name="T31" fmla="*/ 47 h 126"/>
                <a:gd name="T32" fmla="*/ 96 w 236"/>
                <a:gd name="T33" fmla="*/ 72 h 126"/>
                <a:gd name="T34" fmla="*/ 152 w 236"/>
                <a:gd name="T35" fmla="*/ 100 h 126"/>
                <a:gd name="T36" fmla="*/ 138 w 236"/>
                <a:gd name="T37" fmla="*/ 86 h 126"/>
                <a:gd name="T38" fmla="*/ 152 w 236"/>
                <a:gd name="T39" fmla="*/ 72 h 126"/>
                <a:gd name="T40" fmla="*/ 166 w 236"/>
                <a:gd name="T41" fmla="*/ 86 h 126"/>
                <a:gd name="T42" fmla="*/ 152 w 236"/>
                <a:gd name="T43" fmla="*/ 10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 h="126">
                  <a:moveTo>
                    <a:pt x="169" y="0"/>
                  </a:moveTo>
                  <a:cubicBezTo>
                    <a:pt x="138" y="0"/>
                    <a:pt x="138" y="0"/>
                    <a:pt x="138" y="0"/>
                  </a:cubicBezTo>
                  <a:cubicBezTo>
                    <a:pt x="99" y="0"/>
                    <a:pt x="99" y="0"/>
                    <a:pt x="99" y="0"/>
                  </a:cubicBezTo>
                  <a:cubicBezTo>
                    <a:pt x="68" y="0"/>
                    <a:pt x="68" y="0"/>
                    <a:pt x="68" y="0"/>
                  </a:cubicBezTo>
                  <a:cubicBezTo>
                    <a:pt x="52" y="29"/>
                    <a:pt x="33" y="63"/>
                    <a:pt x="17" y="91"/>
                  </a:cubicBezTo>
                  <a:cubicBezTo>
                    <a:pt x="0" y="121"/>
                    <a:pt x="9" y="122"/>
                    <a:pt x="9" y="122"/>
                  </a:cubicBezTo>
                  <a:cubicBezTo>
                    <a:pt x="10" y="123"/>
                    <a:pt x="8" y="126"/>
                    <a:pt x="31" y="126"/>
                  </a:cubicBezTo>
                  <a:cubicBezTo>
                    <a:pt x="53" y="126"/>
                    <a:pt x="93" y="126"/>
                    <a:pt x="118" y="126"/>
                  </a:cubicBezTo>
                  <a:cubicBezTo>
                    <a:pt x="143" y="126"/>
                    <a:pt x="184" y="126"/>
                    <a:pt x="205" y="126"/>
                  </a:cubicBezTo>
                  <a:cubicBezTo>
                    <a:pt x="228" y="126"/>
                    <a:pt x="227" y="123"/>
                    <a:pt x="228" y="122"/>
                  </a:cubicBezTo>
                  <a:cubicBezTo>
                    <a:pt x="228" y="122"/>
                    <a:pt x="236" y="121"/>
                    <a:pt x="220" y="91"/>
                  </a:cubicBezTo>
                  <a:cubicBezTo>
                    <a:pt x="204" y="63"/>
                    <a:pt x="185" y="29"/>
                    <a:pt x="169" y="0"/>
                  </a:cubicBezTo>
                  <a:close/>
                  <a:moveTo>
                    <a:pt x="96" y="72"/>
                  </a:moveTo>
                  <a:cubicBezTo>
                    <a:pt x="83" y="72"/>
                    <a:pt x="71" y="61"/>
                    <a:pt x="71" y="47"/>
                  </a:cubicBezTo>
                  <a:cubicBezTo>
                    <a:pt x="71" y="33"/>
                    <a:pt x="83" y="22"/>
                    <a:pt x="96" y="22"/>
                  </a:cubicBezTo>
                  <a:cubicBezTo>
                    <a:pt x="110" y="22"/>
                    <a:pt x="121" y="33"/>
                    <a:pt x="121" y="47"/>
                  </a:cubicBezTo>
                  <a:cubicBezTo>
                    <a:pt x="121" y="61"/>
                    <a:pt x="110" y="72"/>
                    <a:pt x="96" y="72"/>
                  </a:cubicBezTo>
                  <a:close/>
                  <a:moveTo>
                    <a:pt x="152" y="100"/>
                  </a:moveTo>
                  <a:cubicBezTo>
                    <a:pt x="145" y="100"/>
                    <a:pt x="138" y="94"/>
                    <a:pt x="138" y="86"/>
                  </a:cubicBezTo>
                  <a:cubicBezTo>
                    <a:pt x="138" y="78"/>
                    <a:pt x="145" y="72"/>
                    <a:pt x="152" y="72"/>
                  </a:cubicBezTo>
                  <a:cubicBezTo>
                    <a:pt x="160" y="72"/>
                    <a:pt x="166" y="78"/>
                    <a:pt x="166" y="86"/>
                  </a:cubicBezTo>
                  <a:cubicBezTo>
                    <a:pt x="166" y="94"/>
                    <a:pt x="160" y="100"/>
                    <a:pt x="152"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 name="Oval 8"/>
            <p:cNvSpPr>
              <a:spLocks noChangeArrowheads="1"/>
            </p:cNvSpPr>
            <p:nvPr/>
          </p:nvSpPr>
          <p:spPr bwMode="auto">
            <a:xfrm>
              <a:off x="11240711" y="197504"/>
              <a:ext cx="165100"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4837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r>
              <a:rPr lang="en-US"/>
              <a:t>Page </a:t>
            </a:r>
            <a:fld id="{90CBDC3A-D49F-4631-A8C7-55D59B33E5FA}" type="slidenum">
              <a:rPr lang="en-US" smtClean="0"/>
              <a:pPr>
                <a:defRPr/>
              </a:pPr>
              <a:t>34</a:t>
            </a:fld>
            <a:endParaRPr lang="en-US" dirty="0"/>
          </a:p>
        </p:txBody>
      </p:sp>
      <p:sp>
        <p:nvSpPr>
          <p:cNvPr id="3" name="Title 2"/>
          <p:cNvSpPr>
            <a:spLocks noGrp="1"/>
          </p:cNvSpPr>
          <p:nvPr>
            <p:ph type="title"/>
          </p:nvPr>
        </p:nvSpPr>
        <p:spPr/>
        <p:txBody>
          <a:bodyPr/>
          <a:lstStyle/>
          <a:p>
            <a:r>
              <a:rPr lang="en-US" dirty="0"/>
              <a:t>Summary </a:t>
            </a:r>
          </a:p>
        </p:txBody>
      </p:sp>
      <p:sp>
        <p:nvSpPr>
          <p:cNvPr id="5" name="Footer Placeholder 4"/>
          <p:cNvSpPr>
            <a:spLocks noGrp="1"/>
          </p:cNvSpPr>
          <p:nvPr>
            <p:ph type="ftr" sz="quarter" idx="15"/>
          </p:nvPr>
        </p:nvSpPr>
        <p:spPr/>
        <p:txBody>
          <a:bodyPr/>
          <a:lstStyle/>
          <a:p>
            <a:r>
              <a:rPr lang="en-US"/>
              <a:t>Copyright © 2016 Accenture  All rights reserved.</a:t>
            </a:r>
            <a:endParaRPr lang="en-US" dirty="0"/>
          </a:p>
        </p:txBody>
      </p:sp>
      <p:sp>
        <p:nvSpPr>
          <p:cNvPr id="6" name="Content Placeholder 2"/>
          <p:cNvSpPr>
            <a:spLocks noGrp="1"/>
          </p:cNvSpPr>
          <p:nvPr>
            <p:ph sz="quarter" idx="4294967295"/>
          </p:nvPr>
        </p:nvSpPr>
        <p:spPr>
          <a:xfrm>
            <a:off x="464159" y="1816083"/>
            <a:ext cx="3974147" cy="3533584"/>
          </a:xfrm>
          <a:prstGeom prst="rect">
            <a:avLst/>
          </a:prstGeom>
        </p:spPr>
        <p:txBody>
          <a:bodyPr numCol="1" spcCol="360000"/>
          <a:lstStyle/>
          <a:p>
            <a:pPr marL="357188" indent="-357188">
              <a:spcAft>
                <a:spcPts val="300"/>
              </a:spcAft>
              <a:buClr>
                <a:schemeClr val="accent1"/>
              </a:buClr>
              <a:buSzPct val="80000"/>
              <a:buFont typeface="Webdings" panose="05030102010509060703" pitchFamily="18" charset="2"/>
              <a:buChar char="n"/>
            </a:pPr>
            <a:r>
              <a:rPr lang="en-US" sz="1800" dirty="0"/>
              <a:t>Virtual Machines provide complete isolation at the </a:t>
            </a:r>
            <a:br>
              <a:rPr lang="en-US" sz="1800" dirty="0"/>
            </a:br>
            <a:r>
              <a:rPr lang="en-US" sz="1800" dirty="0"/>
              <a:t>cost of managing entire Operating System</a:t>
            </a:r>
          </a:p>
          <a:p>
            <a:pPr marL="357188" indent="-357188">
              <a:spcAft>
                <a:spcPts val="300"/>
              </a:spcAft>
              <a:buClr>
                <a:schemeClr val="accent1"/>
              </a:buClr>
              <a:buSzPct val="80000"/>
              <a:buFont typeface="Webdings" panose="05030102010509060703" pitchFamily="18" charset="2"/>
              <a:buChar char="n"/>
            </a:pPr>
            <a:r>
              <a:rPr lang="en-US" sz="1800" dirty="0"/>
              <a:t>Containers are self contained execution environment, they </a:t>
            </a:r>
            <a:br>
              <a:rPr lang="en-US" sz="1800" dirty="0"/>
            </a:br>
            <a:r>
              <a:rPr lang="en-US" sz="1800" dirty="0"/>
              <a:t>are lightweight</a:t>
            </a:r>
          </a:p>
          <a:p>
            <a:pPr marL="357188" indent="-357188">
              <a:spcAft>
                <a:spcPts val="300"/>
              </a:spcAft>
              <a:buClr>
                <a:schemeClr val="accent1"/>
              </a:buClr>
              <a:buSzPct val="80000"/>
              <a:buFont typeface="Webdings" panose="05030102010509060703" pitchFamily="18" charset="2"/>
              <a:buChar char="n"/>
            </a:pPr>
            <a:r>
              <a:rPr lang="en-US" sz="1800" dirty="0"/>
              <a:t>Docker recommends running </a:t>
            </a:r>
            <a:br>
              <a:rPr lang="en-US" sz="1800" dirty="0"/>
            </a:br>
            <a:r>
              <a:rPr lang="en-US" sz="1800" dirty="0"/>
              <a:t>one application per container </a:t>
            </a:r>
          </a:p>
          <a:p>
            <a:pPr marL="357188" indent="-357188">
              <a:spcAft>
                <a:spcPts val="300"/>
              </a:spcAft>
              <a:buClr>
                <a:schemeClr val="accent1"/>
              </a:buClr>
              <a:buSzPct val="80000"/>
              <a:buFont typeface="Webdings" panose="05030102010509060703" pitchFamily="18" charset="2"/>
              <a:buChar char="n"/>
            </a:pPr>
            <a:r>
              <a:rPr lang="en-US" sz="1800" dirty="0"/>
              <a:t>Docker model creates immutable containers</a:t>
            </a:r>
          </a:p>
        </p:txBody>
      </p:sp>
      <p:sp>
        <p:nvSpPr>
          <p:cNvPr id="7" name="Content Placeholder 2"/>
          <p:cNvSpPr txBox="1">
            <a:spLocks/>
          </p:cNvSpPr>
          <p:nvPr/>
        </p:nvSpPr>
        <p:spPr>
          <a:xfrm>
            <a:off x="4679951" y="1816083"/>
            <a:ext cx="4008438" cy="3249199"/>
          </a:xfrm>
          <a:prstGeom prst="rect">
            <a:avLst/>
          </a:prstGeom>
        </p:spPr>
        <p:txBody>
          <a:bodyPr vert="horz" lIns="0" tIns="45720" rIns="0" bIns="0" numCol="1" spcCol="36000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7188" indent="-357188">
              <a:spcAft>
                <a:spcPts val="300"/>
              </a:spcAft>
              <a:buClr>
                <a:schemeClr val="accent1"/>
              </a:buClr>
              <a:buSzPct val="80000"/>
              <a:buFont typeface="Webdings" panose="05030102010509060703" pitchFamily="18" charset="2"/>
              <a:buChar char="n"/>
            </a:pPr>
            <a:r>
              <a:rPr lang="en-US" sz="1800" dirty="0"/>
              <a:t>Immutable infrastructure does not support change after build. If changes are required, containers should be built from scratch</a:t>
            </a:r>
          </a:p>
          <a:p>
            <a:pPr marL="357188" indent="-357188">
              <a:spcAft>
                <a:spcPts val="300"/>
              </a:spcAft>
              <a:buClr>
                <a:schemeClr val="accent1"/>
              </a:buClr>
              <a:buSzPct val="80000"/>
              <a:buFont typeface="Webdings" panose="05030102010509060703" pitchFamily="18" charset="2"/>
              <a:buChar char="n"/>
            </a:pPr>
            <a:r>
              <a:rPr lang="en-US" sz="1800" dirty="0"/>
              <a:t>Convergent infrastructure support changes after deployment</a:t>
            </a:r>
          </a:p>
          <a:p>
            <a:pPr marL="357188" indent="-357188">
              <a:spcAft>
                <a:spcPts val="300"/>
              </a:spcAft>
              <a:buClr>
                <a:schemeClr val="accent1"/>
              </a:buClr>
              <a:buSzPct val="80000"/>
              <a:buFont typeface="Webdings" panose="05030102010509060703" pitchFamily="18" charset="2"/>
              <a:buChar char="n"/>
            </a:pPr>
            <a:r>
              <a:rPr lang="en-US" sz="1800" dirty="0"/>
              <a:t>Chef uses convergent model</a:t>
            </a:r>
          </a:p>
        </p:txBody>
      </p:sp>
      <p:cxnSp>
        <p:nvCxnSpPr>
          <p:cNvPr id="8" name="Straight Connector 7"/>
          <p:cNvCxnSpPr/>
          <p:nvPr/>
        </p:nvCxnSpPr>
        <p:spPr>
          <a:xfrm>
            <a:off x="4543425" y="1798638"/>
            <a:ext cx="0" cy="3551029"/>
          </a:xfrm>
          <a:prstGeom prst="line">
            <a:avLst/>
          </a:prstGeom>
          <a:ln w="127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249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altLang="en-US" dirty="0"/>
              <a:t>OBSERVATION </a:t>
            </a:r>
            <a:br>
              <a:rPr lang="en-US" altLang="en-US" dirty="0"/>
            </a:br>
            <a:r>
              <a:rPr lang="en-US" altLang="en-US" dirty="0"/>
              <a:t>AND DISCUSSION</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35</a:t>
            </a:fld>
            <a:endParaRPr lang="en-US" dirty="0"/>
          </a:p>
        </p:txBody>
      </p:sp>
      <p:sp>
        <p:nvSpPr>
          <p:cNvPr id="5" name="Footer Placeholder 4"/>
          <p:cNvSpPr>
            <a:spLocks noGrp="1"/>
          </p:cNvSpPr>
          <p:nvPr>
            <p:ph type="ftr" sz="quarter" idx="12"/>
          </p:nvPr>
        </p:nvSpPr>
        <p:spPr/>
        <p:txBody>
          <a:bodyPr/>
          <a:lstStyle/>
          <a:p>
            <a:r>
              <a:rPr lang="en-US"/>
              <a:t>Copyright © 2016 Accenture  All rights reserved.</a:t>
            </a:r>
            <a:endParaRPr lang="en-AU" dirty="0"/>
          </a:p>
        </p:txBody>
      </p:sp>
      <p:sp>
        <p:nvSpPr>
          <p:cNvPr id="14" name="Oval 13"/>
          <p:cNvSpPr/>
          <p:nvPr/>
        </p:nvSpPr>
        <p:spPr>
          <a:xfrm>
            <a:off x="616236" y="2206059"/>
            <a:ext cx="662400" cy="6624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 name="Group 35"/>
          <p:cNvGrpSpPr>
            <a:grpSpLocks noChangeAspect="1"/>
          </p:cNvGrpSpPr>
          <p:nvPr/>
        </p:nvGrpSpPr>
        <p:grpSpPr bwMode="auto">
          <a:xfrm>
            <a:off x="726641" y="2284209"/>
            <a:ext cx="441591" cy="468000"/>
            <a:chOff x="1353" y="2052"/>
            <a:chExt cx="1739" cy="1843"/>
          </a:xfrm>
          <a:solidFill>
            <a:schemeClr val="bg1"/>
          </a:solidFill>
        </p:grpSpPr>
        <p:sp>
          <p:nvSpPr>
            <p:cNvPr id="18" name="Freeform 36"/>
            <p:cNvSpPr>
              <a:spLocks/>
            </p:cNvSpPr>
            <p:nvPr/>
          </p:nvSpPr>
          <p:spPr bwMode="auto">
            <a:xfrm>
              <a:off x="1353" y="3715"/>
              <a:ext cx="494" cy="180"/>
            </a:xfrm>
            <a:custGeom>
              <a:avLst/>
              <a:gdLst>
                <a:gd name="T0" fmla="*/ 209 w 209"/>
                <a:gd name="T1" fmla="*/ 76 h 76"/>
                <a:gd name="T2" fmla="*/ 209 w 209"/>
                <a:gd name="T3" fmla="*/ 30 h 76"/>
                <a:gd name="T4" fmla="*/ 189 w 209"/>
                <a:gd name="T5" fmla="*/ 11 h 76"/>
                <a:gd name="T6" fmla="*/ 103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3" y="0"/>
                    <a:pt x="103" y="0"/>
                    <a:pt x="103" y="0"/>
                  </a:cubicBezTo>
                  <a:cubicBezTo>
                    <a:pt x="21" y="11"/>
                    <a:pt x="21" y="11"/>
                    <a:pt x="21" y="11"/>
                  </a:cubicBezTo>
                  <a:cubicBezTo>
                    <a:pt x="10"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19" name="Freeform 37"/>
            <p:cNvSpPr>
              <a:spLocks/>
            </p:cNvSpPr>
            <p:nvPr/>
          </p:nvSpPr>
          <p:spPr bwMode="auto">
            <a:xfrm>
              <a:off x="1438" y="3321"/>
              <a:ext cx="322" cy="418"/>
            </a:xfrm>
            <a:custGeom>
              <a:avLst/>
              <a:gdLst>
                <a:gd name="T0" fmla="*/ 128 w 136"/>
                <a:gd name="T1" fmla="*/ 68 h 177"/>
                <a:gd name="T2" fmla="*/ 68 w 136"/>
                <a:gd name="T3" fmla="*/ 0 h 177"/>
                <a:gd name="T4" fmla="*/ 8 w 136"/>
                <a:gd name="T5" fmla="*/ 68 h 177"/>
                <a:gd name="T6" fmla="*/ 0 w 136"/>
                <a:gd name="T7" fmla="*/ 77 h 177"/>
                <a:gd name="T8" fmla="*/ 0 w 136"/>
                <a:gd name="T9" fmla="*/ 94 h 177"/>
                <a:gd name="T10" fmla="*/ 9 w 136"/>
                <a:gd name="T11" fmla="*/ 103 h 177"/>
                <a:gd name="T12" fmla="*/ 11 w 136"/>
                <a:gd name="T13" fmla="*/ 103 h 177"/>
                <a:gd name="T14" fmla="*/ 34 w 136"/>
                <a:gd name="T15" fmla="*/ 145 h 177"/>
                <a:gd name="T16" fmla="*/ 34 w 136"/>
                <a:gd name="T17" fmla="*/ 171 h 177"/>
                <a:gd name="T18" fmla="*/ 68 w 136"/>
                <a:gd name="T19" fmla="*/ 177 h 177"/>
                <a:gd name="T20" fmla="*/ 102 w 136"/>
                <a:gd name="T21" fmla="*/ 171 h 177"/>
                <a:gd name="T22" fmla="*/ 102 w 136"/>
                <a:gd name="T23" fmla="*/ 145 h 177"/>
                <a:gd name="T24" fmla="*/ 126 w 136"/>
                <a:gd name="T25" fmla="*/ 103 h 177"/>
                <a:gd name="T26" fmla="*/ 127 w 136"/>
                <a:gd name="T27" fmla="*/ 103 h 177"/>
                <a:gd name="T28" fmla="*/ 136 w 136"/>
                <a:gd name="T29" fmla="*/ 94 h 177"/>
                <a:gd name="T30" fmla="*/ 136 w 136"/>
                <a:gd name="T31" fmla="*/ 77 h 177"/>
                <a:gd name="T32" fmla="*/ 128 w 136"/>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77">
                  <a:moveTo>
                    <a:pt x="128" y="68"/>
                  </a:moveTo>
                  <a:cubicBezTo>
                    <a:pt x="126" y="29"/>
                    <a:pt x="111" y="0"/>
                    <a:pt x="68" y="0"/>
                  </a:cubicBezTo>
                  <a:cubicBezTo>
                    <a:pt x="26" y="0"/>
                    <a:pt x="11" y="29"/>
                    <a:pt x="8"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4" y="175"/>
                    <a:pt x="56" y="177"/>
                    <a:pt x="68" y="177"/>
                  </a:cubicBezTo>
                  <a:cubicBezTo>
                    <a:pt x="80" y="177"/>
                    <a:pt x="92" y="175"/>
                    <a:pt x="102" y="171"/>
                  </a:cubicBezTo>
                  <a:cubicBezTo>
                    <a:pt x="102" y="145"/>
                    <a:pt x="102" y="145"/>
                    <a:pt x="102" y="145"/>
                  </a:cubicBezTo>
                  <a:cubicBezTo>
                    <a:pt x="113" y="135"/>
                    <a:pt x="122" y="121"/>
                    <a:pt x="126" y="103"/>
                  </a:cubicBezTo>
                  <a:cubicBezTo>
                    <a:pt x="126" y="103"/>
                    <a:pt x="127" y="103"/>
                    <a:pt x="127" y="103"/>
                  </a:cubicBezTo>
                  <a:cubicBezTo>
                    <a:pt x="132" y="103"/>
                    <a:pt x="136" y="99"/>
                    <a:pt x="136" y="94"/>
                  </a:cubicBezTo>
                  <a:cubicBezTo>
                    <a:pt x="136" y="77"/>
                    <a:pt x="136" y="77"/>
                    <a:pt x="136" y="77"/>
                  </a:cubicBezTo>
                  <a:cubicBezTo>
                    <a:pt x="136" y="72"/>
                    <a:pt x="133" y="68"/>
                    <a:pt x="128"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0" name="Freeform 38"/>
            <p:cNvSpPr>
              <a:spLocks/>
            </p:cNvSpPr>
            <p:nvPr/>
          </p:nvSpPr>
          <p:spPr bwMode="auto">
            <a:xfrm>
              <a:off x="1977" y="3715"/>
              <a:ext cx="493" cy="180"/>
            </a:xfrm>
            <a:custGeom>
              <a:avLst/>
              <a:gdLst>
                <a:gd name="T0" fmla="*/ 209 w 209"/>
                <a:gd name="T1" fmla="*/ 76 h 76"/>
                <a:gd name="T2" fmla="*/ 209 w 209"/>
                <a:gd name="T3" fmla="*/ 30 h 76"/>
                <a:gd name="T4" fmla="*/ 188 w 209"/>
                <a:gd name="T5" fmla="*/ 11 h 76"/>
                <a:gd name="T6" fmla="*/ 103 w 209"/>
                <a:gd name="T7" fmla="*/ 0 h 76"/>
                <a:gd name="T8" fmla="*/ 20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8" y="11"/>
                  </a:cubicBezTo>
                  <a:cubicBezTo>
                    <a:pt x="103" y="0"/>
                    <a:pt x="103" y="0"/>
                    <a:pt x="103" y="0"/>
                  </a:cubicBezTo>
                  <a:cubicBezTo>
                    <a:pt x="20" y="11"/>
                    <a:pt x="20" y="11"/>
                    <a:pt x="20" y="11"/>
                  </a:cubicBezTo>
                  <a:cubicBezTo>
                    <a:pt x="9"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1" name="Freeform 39"/>
            <p:cNvSpPr>
              <a:spLocks/>
            </p:cNvSpPr>
            <p:nvPr/>
          </p:nvSpPr>
          <p:spPr bwMode="auto">
            <a:xfrm>
              <a:off x="2059" y="3321"/>
              <a:ext cx="324" cy="418"/>
            </a:xfrm>
            <a:custGeom>
              <a:avLst/>
              <a:gdLst>
                <a:gd name="T0" fmla="*/ 129 w 137"/>
                <a:gd name="T1" fmla="*/ 68 h 177"/>
                <a:gd name="T2" fmla="*/ 69 w 137"/>
                <a:gd name="T3" fmla="*/ 0 h 177"/>
                <a:gd name="T4" fmla="*/ 9 w 137"/>
                <a:gd name="T5" fmla="*/ 68 h 177"/>
                <a:gd name="T6" fmla="*/ 0 w 137"/>
                <a:gd name="T7" fmla="*/ 77 h 177"/>
                <a:gd name="T8" fmla="*/ 0 w 137"/>
                <a:gd name="T9" fmla="*/ 94 h 177"/>
                <a:gd name="T10" fmla="*/ 10 w 137"/>
                <a:gd name="T11" fmla="*/ 103 h 177"/>
                <a:gd name="T12" fmla="*/ 11 w 137"/>
                <a:gd name="T13" fmla="*/ 103 h 177"/>
                <a:gd name="T14" fmla="*/ 34 w 137"/>
                <a:gd name="T15" fmla="*/ 145 h 177"/>
                <a:gd name="T16" fmla="*/ 34 w 137"/>
                <a:gd name="T17" fmla="*/ 171 h 177"/>
                <a:gd name="T18" fmla="*/ 69 w 137"/>
                <a:gd name="T19" fmla="*/ 177 h 177"/>
                <a:gd name="T20" fmla="*/ 103 w 137"/>
                <a:gd name="T21" fmla="*/ 171 h 177"/>
                <a:gd name="T22" fmla="*/ 103 w 137"/>
                <a:gd name="T23" fmla="*/ 145 h 177"/>
                <a:gd name="T24" fmla="*/ 126 w 137"/>
                <a:gd name="T25" fmla="*/ 103 h 177"/>
                <a:gd name="T26" fmla="*/ 128 w 137"/>
                <a:gd name="T27" fmla="*/ 103 h 177"/>
                <a:gd name="T28" fmla="*/ 137 w 137"/>
                <a:gd name="T29" fmla="*/ 94 h 177"/>
                <a:gd name="T30" fmla="*/ 137 w 137"/>
                <a:gd name="T31" fmla="*/ 77 h 177"/>
                <a:gd name="T32" fmla="*/ 129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9" y="68"/>
                  </a:moveTo>
                  <a:cubicBezTo>
                    <a:pt x="126" y="29"/>
                    <a:pt x="111" y="0"/>
                    <a:pt x="69" y="0"/>
                  </a:cubicBezTo>
                  <a:cubicBezTo>
                    <a:pt x="26" y="0"/>
                    <a:pt x="11" y="29"/>
                    <a:pt x="9" y="68"/>
                  </a:cubicBezTo>
                  <a:cubicBezTo>
                    <a:pt x="4" y="68"/>
                    <a:pt x="0" y="72"/>
                    <a:pt x="0" y="77"/>
                  </a:cubicBezTo>
                  <a:cubicBezTo>
                    <a:pt x="0" y="94"/>
                    <a:pt x="0" y="94"/>
                    <a:pt x="0" y="94"/>
                  </a:cubicBezTo>
                  <a:cubicBezTo>
                    <a:pt x="0" y="99"/>
                    <a:pt x="5" y="103"/>
                    <a:pt x="10" y="103"/>
                  </a:cubicBezTo>
                  <a:cubicBezTo>
                    <a:pt x="10" y="103"/>
                    <a:pt x="11" y="103"/>
                    <a:pt x="11" y="103"/>
                  </a:cubicBezTo>
                  <a:cubicBezTo>
                    <a:pt x="15" y="120"/>
                    <a:pt x="23" y="135"/>
                    <a:pt x="34" y="145"/>
                  </a:cubicBezTo>
                  <a:cubicBezTo>
                    <a:pt x="34" y="171"/>
                    <a:pt x="34" y="171"/>
                    <a:pt x="34" y="171"/>
                  </a:cubicBezTo>
                  <a:cubicBezTo>
                    <a:pt x="45" y="175"/>
                    <a:pt x="57" y="177"/>
                    <a:pt x="69" y="177"/>
                  </a:cubicBezTo>
                  <a:cubicBezTo>
                    <a:pt x="81" y="177"/>
                    <a:pt x="92" y="175"/>
                    <a:pt x="103" y="171"/>
                  </a:cubicBezTo>
                  <a:cubicBezTo>
                    <a:pt x="103" y="145"/>
                    <a:pt x="103" y="145"/>
                    <a:pt x="103" y="145"/>
                  </a:cubicBezTo>
                  <a:cubicBezTo>
                    <a:pt x="114" y="135"/>
                    <a:pt x="122" y="121"/>
                    <a:pt x="126" y="103"/>
                  </a:cubicBezTo>
                  <a:cubicBezTo>
                    <a:pt x="127" y="103"/>
                    <a:pt x="127" y="103"/>
                    <a:pt x="128" y="103"/>
                  </a:cubicBezTo>
                  <a:cubicBezTo>
                    <a:pt x="133" y="103"/>
                    <a:pt x="137" y="99"/>
                    <a:pt x="137" y="94"/>
                  </a:cubicBezTo>
                  <a:cubicBezTo>
                    <a:pt x="137" y="77"/>
                    <a:pt x="137" y="77"/>
                    <a:pt x="137" y="77"/>
                  </a:cubicBezTo>
                  <a:cubicBezTo>
                    <a:pt x="137" y="72"/>
                    <a:pt x="133" y="68"/>
                    <a:pt x="129"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2" name="Freeform 40"/>
            <p:cNvSpPr>
              <a:spLocks/>
            </p:cNvSpPr>
            <p:nvPr/>
          </p:nvSpPr>
          <p:spPr bwMode="auto">
            <a:xfrm>
              <a:off x="2598" y="3715"/>
              <a:ext cx="494" cy="180"/>
            </a:xfrm>
            <a:custGeom>
              <a:avLst/>
              <a:gdLst>
                <a:gd name="T0" fmla="*/ 209 w 209"/>
                <a:gd name="T1" fmla="*/ 76 h 76"/>
                <a:gd name="T2" fmla="*/ 209 w 209"/>
                <a:gd name="T3" fmla="*/ 30 h 76"/>
                <a:gd name="T4" fmla="*/ 189 w 209"/>
                <a:gd name="T5" fmla="*/ 11 h 76"/>
                <a:gd name="T6" fmla="*/ 104 w 209"/>
                <a:gd name="T7" fmla="*/ 0 h 76"/>
                <a:gd name="T8" fmla="*/ 21 w 209"/>
                <a:gd name="T9" fmla="*/ 11 h 76"/>
                <a:gd name="T10" fmla="*/ 0 w 209"/>
                <a:gd name="T11" fmla="*/ 30 h 76"/>
                <a:gd name="T12" fmla="*/ 0 w 209"/>
                <a:gd name="T13" fmla="*/ 76 h 76"/>
                <a:gd name="T14" fmla="*/ 209 w 209"/>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6">
                  <a:moveTo>
                    <a:pt x="209" y="76"/>
                  </a:moveTo>
                  <a:cubicBezTo>
                    <a:pt x="209" y="30"/>
                    <a:pt x="209" y="30"/>
                    <a:pt x="209" y="30"/>
                  </a:cubicBezTo>
                  <a:cubicBezTo>
                    <a:pt x="209" y="20"/>
                    <a:pt x="200" y="11"/>
                    <a:pt x="189" y="11"/>
                  </a:cubicBezTo>
                  <a:cubicBezTo>
                    <a:pt x="104" y="0"/>
                    <a:pt x="104" y="0"/>
                    <a:pt x="104" y="0"/>
                  </a:cubicBezTo>
                  <a:cubicBezTo>
                    <a:pt x="21" y="11"/>
                    <a:pt x="21" y="11"/>
                    <a:pt x="21" y="11"/>
                  </a:cubicBezTo>
                  <a:cubicBezTo>
                    <a:pt x="10" y="11"/>
                    <a:pt x="0" y="20"/>
                    <a:pt x="0" y="30"/>
                  </a:cubicBezTo>
                  <a:cubicBezTo>
                    <a:pt x="0" y="76"/>
                    <a:pt x="0" y="76"/>
                    <a:pt x="0" y="76"/>
                  </a:cubicBezTo>
                  <a:lnTo>
                    <a:pt x="209" y="76"/>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3" name="Freeform 41"/>
            <p:cNvSpPr>
              <a:spLocks/>
            </p:cNvSpPr>
            <p:nvPr/>
          </p:nvSpPr>
          <p:spPr bwMode="auto">
            <a:xfrm>
              <a:off x="2683" y="3321"/>
              <a:ext cx="324" cy="418"/>
            </a:xfrm>
            <a:custGeom>
              <a:avLst/>
              <a:gdLst>
                <a:gd name="T0" fmla="*/ 128 w 137"/>
                <a:gd name="T1" fmla="*/ 68 h 177"/>
                <a:gd name="T2" fmla="*/ 68 w 137"/>
                <a:gd name="T3" fmla="*/ 0 h 177"/>
                <a:gd name="T4" fmla="*/ 9 w 137"/>
                <a:gd name="T5" fmla="*/ 68 h 177"/>
                <a:gd name="T6" fmla="*/ 0 w 137"/>
                <a:gd name="T7" fmla="*/ 77 h 177"/>
                <a:gd name="T8" fmla="*/ 0 w 137"/>
                <a:gd name="T9" fmla="*/ 94 h 177"/>
                <a:gd name="T10" fmla="*/ 9 w 137"/>
                <a:gd name="T11" fmla="*/ 103 h 177"/>
                <a:gd name="T12" fmla="*/ 11 w 137"/>
                <a:gd name="T13" fmla="*/ 103 h 177"/>
                <a:gd name="T14" fmla="*/ 34 w 137"/>
                <a:gd name="T15" fmla="*/ 145 h 177"/>
                <a:gd name="T16" fmla="*/ 34 w 137"/>
                <a:gd name="T17" fmla="*/ 171 h 177"/>
                <a:gd name="T18" fmla="*/ 68 w 137"/>
                <a:gd name="T19" fmla="*/ 177 h 177"/>
                <a:gd name="T20" fmla="*/ 102 w 137"/>
                <a:gd name="T21" fmla="*/ 171 h 177"/>
                <a:gd name="T22" fmla="*/ 103 w 137"/>
                <a:gd name="T23" fmla="*/ 145 h 177"/>
                <a:gd name="T24" fmla="*/ 126 w 137"/>
                <a:gd name="T25" fmla="*/ 103 h 177"/>
                <a:gd name="T26" fmla="*/ 127 w 137"/>
                <a:gd name="T27" fmla="*/ 103 h 177"/>
                <a:gd name="T28" fmla="*/ 137 w 137"/>
                <a:gd name="T29" fmla="*/ 94 h 177"/>
                <a:gd name="T30" fmla="*/ 137 w 137"/>
                <a:gd name="T31" fmla="*/ 77 h 177"/>
                <a:gd name="T32" fmla="*/ 128 w 137"/>
                <a:gd name="T33"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7">
                  <a:moveTo>
                    <a:pt x="128" y="68"/>
                  </a:moveTo>
                  <a:cubicBezTo>
                    <a:pt x="126" y="29"/>
                    <a:pt x="111" y="0"/>
                    <a:pt x="68" y="0"/>
                  </a:cubicBezTo>
                  <a:cubicBezTo>
                    <a:pt x="26" y="0"/>
                    <a:pt x="11" y="29"/>
                    <a:pt x="9" y="68"/>
                  </a:cubicBezTo>
                  <a:cubicBezTo>
                    <a:pt x="4" y="68"/>
                    <a:pt x="0" y="72"/>
                    <a:pt x="0" y="77"/>
                  </a:cubicBezTo>
                  <a:cubicBezTo>
                    <a:pt x="0" y="94"/>
                    <a:pt x="0" y="94"/>
                    <a:pt x="0" y="94"/>
                  </a:cubicBezTo>
                  <a:cubicBezTo>
                    <a:pt x="0" y="99"/>
                    <a:pt x="4" y="103"/>
                    <a:pt x="9" y="103"/>
                  </a:cubicBezTo>
                  <a:cubicBezTo>
                    <a:pt x="10" y="103"/>
                    <a:pt x="10" y="103"/>
                    <a:pt x="11" y="103"/>
                  </a:cubicBezTo>
                  <a:cubicBezTo>
                    <a:pt x="15" y="120"/>
                    <a:pt x="23" y="135"/>
                    <a:pt x="34" y="145"/>
                  </a:cubicBezTo>
                  <a:cubicBezTo>
                    <a:pt x="34" y="171"/>
                    <a:pt x="34" y="171"/>
                    <a:pt x="34" y="171"/>
                  </a:cubicBezTo>
                  <a:cubicBezTo>
                    <a:pt x="45" y="175"/>
                    <a:pt x="56" y="177"/>
                    <a:pt x="68" y="177"/>
                  </a:cubicBezTo>
                  <a:cubicBezTo>
                    <a:pt x="80" y="177"/>
                    <a:pt x="92" y="175"/>
                    <a:pt x="102" y="171"/>
                  </a:cubicBezTo>
                  <a:cubicBezTo>
                    <a:pt x="103" y="145"/>
                    <a:pt x="103" y="145"/>
                    <a:pt x="103" y="145"/>
                  </a:cubicBezTo>
                  <a:cubicBezTo>
                    <a:pt x="113" y="135"/>
                    <a:pt x="122" y="121"/>
                    <a:pt x="126" y="103"/>
                  </a:cubicBezTo>
                  <a:cubicBezTo>
                    <a:pt x="126" y="103"/>
                    <a:pt x="127" y="103"/>
                    <a:pt x="127" y="103"/>
                  </a:cubicBezTo>
                  <a:cubicBezTo>
                    <a:pt x="132" y="103"/>
                    <a:pt x="137" y="99"/>
                    <a:pt x="137" y="94"/>
                  </a:cubicBezTo>
                  <a:cubicBezTo>
                    <a:pt x="137" y="77"/>
                    <a:pt x="137" y="77"/>
                    <a:pt x="137" y="77"/>
                  </a:cubicBezTo>
                  <a:cubicBezTo>
                    <a:pt x="137" y="72"/>
                    <a:pt x="133" y="68"/>
                    <a:pt x="128" y="68"/>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4" name="Freeform 42"/>
            <p:cNvSpPr>
              <a:spLocks noEditPoints="1"/>
            </p:cNvSpPr>
            <p:nvPr/>
          </p:nvSpPr>
          <p:spPr bwMode="auto">
            <a:xfrm>
              <a:off x="1637" y="2052"/>
              <a:ext cx="1190" cy="1221"/>
            </a:xfrm>
            <a:custGeom>
              <a:avLst/>
              <a:gdLst>
                <a:gd name="T0" fmla="*/ 259 w 504"/>
                <a:gd name="T1" fmla="*/ 487 h 517"/>
                <a:gd name="T2" fmla="*/ 504 w 504"/>
                <a:gd name="T3" fmla="*/ 504 h 517"/>
                <a:gd name="T4" fmla="*/ 496 w 504"/>
                <a:gd name="T5" fmla="*/ 244 h 517"/>
                <a:gd name="T6" fmla="*/ 9 w 504"/>
                <a:gd name="T7" fmla="*/ 244 h 517"/>
                <a:gd name="T8" fmla="*/ 0 w 504"/>
                <a:gd name="T9" fmla="*/ 504 h 517"/>
                <a:gd name="T10" fmla="*/ 243 w 504"/>
                <a:gd name="T11" fmla="*/ 487 h 517"/>
                <a:gd name="T12" fmla="*/ 361 w 504"/>
                <a:gd name="T13" fmla="*/ 243 h 517"/>
                <a:gd name="T14" fmla="*/ 374 w 504"/>
                <a:gd name="T15" fmla="*/ 266 h 517"/>
                <a:gd name="T16" fmla="*/ 408 w 504"/>
                <a:gd name="T17" fmla="*/ 281 h 517"/>
                <a:gd name="T18" fmla="*/ 401 w 504"/>
                <a:gd name="T19" fmla="*/ 306 h 517"/>
                <a:gd name="T20" fmla="*/ 414 w 504"/>
                <a:gd name="T21" fmla="*/ 342 h 517"/>
                <a:gd name="T22" fmla="*/ 391 w 504"/>
                <a:gd name="T23" fmla="*/ 354 h 517"/>
                <a:gd name="T24" fmla="*/ 375 w 504"/>
                <a:gd name="T25" fmla="*/ 388 h 517"/>
                <a:gd name="T26" fmla="*/ 351 w 504"/>
                <a:gd name="T27" fmla="*/ 381 h 517"/>
                <a:gd name="T28" fmla="*/ 315 w 504"/>
                <a:gd name="T29" fmla="*/ 394 h 517"/>
                <a:gd name="T30" fmla="*/ 303 w 504"/>
                <a:gd name="T31" fmla="*/ 372 h 517"/>
                <a:gd name="T32" fmla="*/ 268 w 504"/>
                <a:gd name="T33" fmla="*/ 356 h 517"/>
                <a:gd name="T34" fmla="*/ 275 w 504"/>
                <a:gd name="T35" fmla="*/ 331 h 517"/>
                <a:gd name="T36" fmla="*/ 262 w 504"/>
                <a:gd name="T37" fmla="*/ 296 h 517"/>
                <a:gd name="T38" fmla="*/ 285 w 504"/>
                <a:gd name="T39" fmla="*/ 283 h 517"/>
                <a:gd name="T40" fmla="*/ 301 w 504"/>
                <a:gd name="T41" fmla="*/ 249 h 517"/>
                <a:gd name="T42" fmla="*/ 326 w 504"/>
                <a:gd name="T43" fmla="*/ 256 h 517"/>
                <a:gd name="T44" fmla="*/ 361 w 504"/>
                <a:gd name="T45" fmla="*/ 243 h 517"/>
                <a:gd name="T46" fmla="*/ 149 w 504"/>
                <a:gd name="T47" fmla="*/ 111 h 517"/>
                <a:gd name="T48" fmla="*/ 181 w 504"/>
                <a:gd name="T49" fmla="*/ 99 h 517"/>
                <a:gd name="T50" fmla="*/ 208 w 504"/>
                <a:gd name="T51" fmla="*/ 56 h 517"/>
                <a:gd name="T52" fmla="*/ 239 w 504"/>
                <a:gd name="T53" fmla="*/ 70 h 517"/>
                <a:gd name="T54" fmla="*/ 289 w 504"/>
                <a:gd name="T55" fmla="*/ 58 h 517"/>
                <a:gd name="T56" fmla="*/ 301 w 504"/>
                <a:gd name="T57" fmla="*/ 90 h 517"/>
                <a:gd name="T58" fmla="*/ 344 w 504"/>
                <a:gd name="T59" fmla="*/ 117 h 517"/>
                <a:gd name="T60" fmla="*/ 330 w 504"/>
                <a:gd name="T61" fmla="*/ 149 h 517"/>
                <a:gd name="T62" fmla="*/ 342 w 504"/>
                <a:gd name="T63" fmla="*/ 198 h 517"/>
                <a:gd name="T64" fmla="*/ 310 w 504"/>
                <a:gd name="T65" fmla="*/ 211 h 517"/>
                <a:gd name="T66" fmla="*/ 283 w 504"/>
                <a:gd name="T67" fmla="*/ 253 h 517"/>
                <a:gd name="T68" fmla="*/ 251 w 504"/>
                <a:gd name="T69" fmla="*/ 240 h 517"/>
                <a:gd name="T70" fmla="*/ 202 w 504"/>
                <a:gd name="T71" fmla="*/ 251 h 517"/>
                <a:gd name="T72" fmla="*/ 189 w 504"/>
                <a:gd name="T73" fmla="*/ 219 h 517"/>
                <a:gd name="T74" fmla="*/ 146 w 504"/>
                <a:gd name="T75" fmla="*/ 192 h 517"/>
                <a:gd name="T76" fmla="*/ 160 w 504"/>
                <a:gd name="T77" fmla="*/ 161 h 517"/>
                <a:gd name="T78" fmla="*/ 218 w 504"/>
                <a:gd name="T79" fmla="*/ 370 h 517"/>
                <a:gd name="T80" fmla="*/ 192 w 504"/>
                <a:gd name="T81" fmla="*/ 373 h 517"/>
                <a:gd name="T82" fmla="*/ 165 w 504"/>
                <a:gd name="T83" fmla="*/ 400 h 517"/>
                <a:gd name="T84" fmla="*/ 144 w 504"/>
                <a:gd name="T85" fmla="*/ 385 h 517"/>
                <a:gd name="T86" fmla="*/ 113 w 504"/>
                <a:gd name="T87" fmla="*/ 378 h 517"/>
                <a:gd name="T88" fmla="*/ 103 w 504"/>
                <a:gd name="T89" fmla="*/ 359 h 517"/>
                <a:gd name="T90" fmla="*/ 76 w 504"/>
                <a:gd name="T91" fmla="*/ 332 h 517"/>
                <a:gd name="T92" fmla="*/ 92 w 504"/>
                <a:gd name="T93" fmla="*/ 312 h 517"/>
                <a:gd name="T94" fmla="*/ 92 w 504"/>
                <a:gd name="T95" fmla="*/ 274 h 517"/>
                <a:gd name="T96" fmla="*/ 117 w 504"/>
                <a:gd name="T97" fmla="*/ 270 h 517"/>
                <a:gd name="T98" fmla="*/ 144 w 504"/>
                <a:gd name="T99" fmla="*/ 243 h 517"/>
                <a:gd name="T100" fmla="*/ 165 w 504"/>
                <a:gd name="T101" fmla="*/ 259 h 517"/>
                <a:gd name="T102" fmla="*/ 203 w 504"/>
                <a:gd name="T103" fmla="*/ 259 h 517"/>
                <a:gd name="T104" fmla="*/ 206 w 504"/>
                <a:gd name="T105" fmla="*/ 284 h 517"/>
                <a:gd name="T106" fmla="*/ 233 w 504"/>
                <a:gd name="T107" fmla="*/ 311 h 517"/>
                <a:gd name="T108" fmla="*/ 218 w 504"/>
                <a:gd name="T109" fmla="*/ 332 h 517"/>
                <a:gd name="T110" fmla="*/ 218 w 504"/>
                <a:gd name="T111" fmla="*/ 37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4" h="517">
                  <a:moveTo>
                    <a:pt x="251" y="517"/>
                  </a:moveTo>
                  <a:cubicBezTo>
                    <a:pt x="259" y="487"/>
                    <a:pt x="259" y="487"/>
                    <a:pt x="259" y="487"/>
                  </a:cubicBezTo>
                  <a:cubicBezTo>
                    <a:pt x="321" y="485"/>
                    <a:pt x="377" y="461"/>
                    <a:pt x="419" y="422"/>
                  </a:cubicBezTo>
                  <a:cubicBezTo>
                    <a:pt x="504" y="504"/>
                    <a:pt x="504" y="504"/>
                    <a:pt x="504" y="504"/>
                  </a:cubicBezTo>
                  <a:cubicBezTo>
                    <a:pt x="453" y="382"/>
                    <a:pt x="453" y="382"/>
                    <a:pt x="453" y="382"/>
                  </a:cubicBezTo>
                  <a:cubicBezTo>
                    <a:pt x="480" y="343"/>
                    <a:pt x="496" y="295"/>
                    <a:pt x="496" y="244"/>
                  </a:cubicBezTo>
                  <a:cubicBezTo>
                    <a:pt x="496" y="109"/>
                    <a:pt x="387" y="0"/>
                    <a:pt x="253" y="0"/>
                  </a:cubicBezTo>
                  <a:cubicBezTo>
                    <a:pt x="118" y="0"/>
                    <a:pt x="9" y="109"/>
                    <a:pt x="9" y="244"/>
                  </a:cubicBezTo>
                  <a:cubicBezTo>
                    <a:pt x="9" y="295"/>
                    <a:pt x="25" y="342"/>
                    <a:pt x="52" y="381"/>
                  </a:cubicBezTo>
                  <a:cubicBezTo>
                    <a:pt x="0" y="504"/>
                    <a:pt x="0" y="504"/>
                    <a:pt x="0" y="504"/>
                  </a:cubicBezTo>
                  <a:cubicBezTo>
                    <a:pt x="86" y="421"/>
                    <a:pt x="86" y="421"/>
                    <a:pt x="86" y="421"/>
                  </a:cubicBezTo>
                  <a:cubicBezTo>
                    <a:pt x="127" y="460"/>
                    <a:pt x="182" y="485"/>
                    <a:pt x="243" y="487"/>
                  </a:cubicBezTo>
                  <a:lnTo>
                    <a:pt x="251" y="517"/>
                  </a:lnTo>
                  <a:close/>
                  <a:moveTo>
                    <a:pt x="361" y="243"/>
                  </a:moveTo>
                  <a:cubicBezTo>
                    <a:pt x="380" y="251"/>
                    <a:pt x="380" y="251"/>
                    <a:pt x="380" y="251"/>
                  </a:cubicBezTo>
                  <a:cubicBezTo>
                    <a:pt x="374" y="266"/>
                    <a:pt x="374" y="266"/>
                    <a:pt x="374" y="266"/>
                  </a:cubicBezTo>
                  <a:cubicBezTo>
                    <a:pt x="382" y="271"/>
                    <a:pt x="389" y="278"/>
                    <a:pt x="394" y="287"/>
                  </a:cubicBezTo>
                  <a:cubicBezTo>
                    <a:pt x="408" y="281"/>
                    <a:pt x="408" y="281"/>
                    <a:pt x="408" y="281"/>
                  </a:cubicBezTo>
                  <a:cubicBezTo>
                    <a:pt x="415" y="301"/>
                    <a:pt x="415" y="301"/>
                    <a:pt x="415" y="301"/>
                  </a:cubicBezTo>
                  <a:cubicBezTo>
                    <a:pt x="401" y="306"/>
                    <a:pt x="401" y="306"/>
                    <a:pt x="401" y="306"/>
                  </a:cubicBezTo>
                  <a:cubicBezTo>
                    <a:pt x="403" y="316"/>
                    <a:pt x="402" y="326"/>
                    <a:pt x="400" y="335"/>
                  </a:cubicBezTo>
                  <a:cubicBezTo>
                    <a:pt x="414" y="342"/>
                    <a:pt x="414" y="342"/>
                    <a:pt x="414" y="342"/>
                  </a:cubicBezTo>
                  <a:cubicBezTo>
                    <a:pt x="405" y="360"/>
                    <a:pt x="405" y="360"/>
                    <a:pt x="405" y="360"/>
                  </a:cubicBezTo>
                  <a:cubicBezTo>
                    <a:pt x="391" y="354"/>
                    <a:pt x="391" y="354"/>
                    <a:pt x="391" y="354"/>
                  </a:cubicBezTo>
                  <a:cubicBezTo>
                    <a:pt x="386" y="362"/>
                    <a:pt x="379" y="369"/>
                    <a:pt x="370" y="374"/>
                  </a:cubicBezTo>
                  <a:cubicBezTo>
                    <a:pt x="375" y="388"/>
                    <a:pt x="375" y="388"/>
                    <a:pt x="375" y="388"/>
                  </a:cubicBezTo>
                  <a:cubicBezTo>
                    <a:pt x="356" y="396"/>
                    <a:pt x="356" y="396"/>
                    <a:pt x="356" y="396"/>
                  </a:cubicBezTo>
                  <a:cubicBezTo>
                    <a:pt x="351" y="381"/>
                    <a:pt x="351" y="381"/>
                    <a:pt x="351" y="381"/>
                  </a:cubicBezTo>
                  <a:cubicBezTo>
                    <a:pt x="341" y="383"/>
                    <a:pt x="331" y="383"/>
                    <a:pt x="321" y="380"/>
                  </a:cubicBezTo>
                  <a:cubicBezTo>
                    <a:pt x="315" y="394"/>
                    <a:pt x="315" y="394"/>
                    <a:pt x="315" y="394"/>
                  </a:cubicBezTo>
                  <a:cubicBezTo>
                    <a:pt x="296" y="386"/>
                    <a:pt x="296" y="386"/>
                    <a:pt x="296" y="386"/>
                  </a:cubicBezTo>
                  <a:cubicBezTo>
                    <a:pt x="303" y="372"/>
                    <a:pt x="303" y="372"/>
                    <a:pt x="303" y="372"/>
                  </a:cubicBezTo>
                  <a:cubicBezTo>
                    <a:pt x="295" y="366"/>
                    <a:pt x="288" y="359"/>
                    <a:pt x="283" y="350"/>
                  </a:cubicBezTo>
                  <a:cubicBezTo>
                    <a:pt x="268" y="356"/>
                    <a:pt x="268" y="356"/>
                    <a:pt x="268" y="356"/>
                  </a:cubicBezTo>
                  <a:cubicBezTo>
                    <a:pt x="261" y="337"/>
                    <a:pt x="261" y="337"/>
                    <a:pt x="261" y="337"/>
                  </a:cubicBezTo>
                  <a:cubicBezTo>
                    <a:pt x="275" y="331"/>
                    <a:pt x="275" y="331"/>
                    <a:pt x="275" y="331"/>
                  </a:cubicBezTo>
                  <a:cubicBezTo>
                    <a:pt x="273" y="321"/>
                    <a:pt x="274" y="311"/>
                    <a:pt x="276" y="302"/>
                  </a:cubicBezTo>
                  <a:cubicBezTo>
                    <a:pt x="262" y="296"/>
                    <a:pt x="262" y="296"/>
                    <a:pt x="262" y="296"/>
                  </a:cubicBezTo>
                  <a:cubicBezTo>
                    <a:pt x="271" y="277"/>
                    <a:pt x="271" y="277"/>
                    <a:pt x="271" y="277"/>
                  </a:cubicBezTo>
                  <a:cubicBezTo>
                    <a:pt x="285" y="283"/>
                    <a:pt x="285" y="283"/>
                    <a:pt x="285" y="283"/>
                  </a:cubicBezTo>
                  <a:cubicBezTo>
                    <a:pt x="290" y="275"/>
                    <a:pt x="298" y="268"/>
                    <a:pt x="306" y="263"/>
                  </a:cubicBezTo>
                  <a:cubicBezTo>
                    <a:pt x="301" y="249"/>
                    <a:pt x="301" y="249"/>
                    <a:pt x="301" y="249"/>
                  </a:cubicBezTo>
                  <a:cubicBezTo>
                    <a:pt x="320" y="241"/>
                    <a:pt x="320" y="241"/>
                    <a:pt x="320" y="241"/>
                  </a:cubicBezTo>
                  <a:cubicBezTo>
                    <a:pt x="326" y="256"/>
                    <a:pt x="326" y="256"/>
                    <a:pt x="326" y="256"/>
                  </a:cubicBezTo>
                  <a:cubicBezTo>
                    <a:pt x="336" y="254"/>
                    <a:pt x="345" y="255"/>
                    <a:pt x="355" y="257"/>
                  </a:cubicBezTo>
                  <a:lnTo>
                    <a:pt x="361" y="243"/>
                  </a:lnTo>
                  <a:close/>
                  <a:moveTo>
                    <a:pt x="166" y="122"/>
                  </a:moveTo>
                  <a:cubicBezTo>
                    <a:pt x="149" y="111"/>
                    <a:pt x="149" y="111"/>
                    <a:pt x="149" y="111"/>
                  </a:cubicBezTo>
                  <a:cubicBezTo>
                    <a:pt x="163" y="88"/>
                    <a:pt x="163" y="88"/>
                    <a:pt x="163" y="88"/>
                  </a:cubicBezTo>
                  <a:cubicBezTo>
                    <a:pt x="181" y="99"/>
                    <a:pt x="181" y="99"/>
                    <a:pt x="181" y="99"/>
                  </a:cubicBezTo>
                  <a:cubicBezTo>
                    <a:pt x="189" y="89"/>
                    <a:pt x="200" y="81"/>
                    <a:pt x="212" y="76"/>
                  </a:cubicBezTo>
                  <a:cubicBezTo>
                    <a:pt x="208" y="56"/>
                    <a:pt x="208" y="56"/>
                    <a:pt x="208" y="56"/>
                  </a:cubicBezTo>
                  <a:cubicBezTo>
                    <a:pt x="235" y="50"/>
                    <a:pt x="235" y="50"/>
                    <a:pt x="235" y="50"/>
                  </a:cubicBezTo>
                  <a:cubicBezTo>
                    <a:pt x="239" y="70"/>
                    <a:pt x="239" y="70"/>
                    <a:pt x="239" y="70"/>
                  </a:cubicBezTo>
                  <a:cubicBezTo>
                    <a:pt x="253" y="69"/>
                    <a:pt x="266" y="71"/>
                    <a:pt x="278" y="76"/>
                  </a:cubicBezTo>
                  <a:cubicBezTo>
                    <a:pt x="289" y="58"/>
                    <a:pt x="289" y="58"/>
                    <a:pt x="289" y="58"/>
                  </a:cubicBezTo>
                  <a:cubicBezTo>
                    <a:pt x="312" y="73"/>
                    <a:pt x="312" y="73"/>
                    <a:pt x="312" y="73"/>
                  </a:cubicBezTo>
                  <a:cubicBezTo>
                    <a:pt x="301" y="90"/>
                    <a:pt x="301" y="90"/>
                    <a:pt x="301" y="90"/>
                  </a:cubicBezTo>
                  <a:cubicBezTo>
                    <a:pt x="311" y="99"/>
                    <a:pt x="319" y="110"/>
                    <a:pt x="324" y="122"/>
                  </a:cubicBezTo>
                  <a:cubicBezTo>
                    <a:pt x="344" y="117"/>
                    <a:pt x="344" y="117"/>
                    <a:pt x="344" y="117"/>
                  </a:cubicBezTo>
                  <a:cubicBezTo>
                    <a:pt x="351" y="144"/>
                    <a:pt x="351" y="144"/>
                    <a:pt x="351" y="144"/>
                  </a:cubicBezTo>
                  <a:cubicBezTo>
                    <a:pt x="330" y="149"/>
                    <a:pt x="330" y="149"/>
                    <a:pt x="330" y="149"/>
                  </a:cubicBezTo>
                  <a:cubicBezTo>
                    <a:pt x="331" y="162"/>
                    <a:pt x="329" y="175"/>
                    <a:pt x="324" y="187"/>
                  </a:cubicBezTo>
                  <a:cubicBezTo>
                    <a:pt x="342" y="198"/>
                    <a:pt x="342" y="198"/>
                    <a:pt x="342" y="198"/>
                  </a:cubicBezTo>
                  <a:cubicBezTo>
                    <a:pt x="327" y="221"/>
                    <a:pt x="327" y="221"/>
                    <a:pt x="327" y="221"/>
                  </a:cubicBezTo>
                  <a:cubicBezTo>
                    <a:pt x="310" y="211"/>
                    <a:pt x="310" y="211"/>
                    <a:pt x="310" y="211"/>
                  </a:cubicBezTo>
                  <a:cubicBezTo>
                    <a:pt x="301" y="220"/>
                    <a:pt x="290" y="228"/>
                    <a:pt x="278" y="233"/>
                  </a:cubicBezTo>
                  <a:cubicBezTo>
                    <a:pt x="283" y="253"/>
                    <a:pt x="283" y="253"/>
                    <a:pt x="283" y="253"/>
                  </a:cubicBezTo>
                  <a:cubicBezTo>
                    <a:pt x="256" y="260"/>
                    <a:pt x="256" y="260"/>
                    <a:pt x="256" y="260"/>
                  </a:cubicBezTo>
                  <a:cubicBezTo>
                    <a:pt x="251" y="240"/>
                    <a:pt x="251" y="240"/>
                    <a:pt x="251" y="240"/>
                  </a:cubicBezTo>
                  <a:cubicBezTo>
                    <a:pt x="238" y="241"/>
                    <a:pt x="225" y="238"/>
                    <a:pt x="213" y="233"/>
                  </a:cubicBezTo>
                  <a:cubicBezTo>
                    <a:pt x="202" y="251"/>
                    <a:pt x="202" y="251"/>
                    <a:pt x="202" y="251"/>
                  </a:cubicBezTo>
                  <a:cubicBezTo>
                    <a:pt x="178" y="237"/>
                    <a:pt x="178" y="237"/>
                    <a:pt x="178" y="237"/>
                  </a:cubicBezTo>
                  <a:cubicBezTo>
                    <a:pt x="189" y="219"/>
                    <a:pt x="189" y="219"/>
                    <a:pt x="189" y="219"/>
                  </a:cubicBezTo>
                  <a:cubicBezTo>
                    <a:pt x="179" y="210"/>
                    <a:pt x="172" y="200"/>
                    <a:pt x="166" y="187"/>
                  </a:cubicBezTo>
                  <a:cubicBezTo>
                    <a:pt x="146" y="192"/>
                    <a:pt x="146" y="192"/>
                    <a:pt x="146" y="192"/>
                  </a:cubicBezTo>
                  <a:cubicBezTo>
                    <a:pt x="140" y="165"/>
                    <a:pt x="140" y="165"/>
                    <a:pt x="140" y="165"/>
                  </a:cubicBezTo>
                  <a:cubicBezTo>
                    <a:pt x="160" y="161"/>
                    <a:pt x="160" y="161"/>
                    <a:pt x="160" y="161"/>
                  </a:cubicBezTo>
                  <a:cubicBezTo>
                    <a:pt x="159" y="147"/>
                    <a:pt x="161" y="134"/>
                    <a:pt x="166" y="122"/>
                  </a:cubicBezTo>
                  <a:close/>
                  <a:moveTo>
                    <a:pt x="218" y="370"/>
                  </a:moveTo>
                  <a:cubicBezTo>
                    <a:pt x="203" y="384"/>
                    <a:pt x="203" y="384"/>
                    <a:pt x="203" y="384"/>
                  </a:cubicBezTo>
                  <a:cubicBezTo>
                    <a:pt x="192" y="373"/>
                    <a:pt x="192" y="373"/>
                    <a:pt x="192" y="373"/>
                  </a:cubicBezTo>
                  <a:cubicBezTo>
                    <a:pt x="184" y="379"/>
                    <a:pt x="175" y="383"/>
                    <a:pt x="165" y="385"/>
                  </a:cubicBezTo>
                  <a:cubicBezTo>
                    <a:pt x="165" y="400"/>
                    <a:pt x="165" y="400"/>
                    <a:pt x="165" y="400"/>
                  </a:cubicBezTo>
                  <a:cubicBezTo>
                    <a:pt x="144" y="400"/>
                    <a:pt x="144" y="400"/>
                    <a:pt x="144" y="400"/>
                  </a:cubicBezTo>
                  <a:cubicBezTo>
                    <a:pt x="144" y="385"/>
                    <a:pt x="144" y="385"/>
                    <a:pt x="144" y="385"/>
                  </a:cubicBezTo>
                  <a:cubicBezTo>
                    <a:pt x="135" y="383"/>
                    <a:pt x="126" y="380"/>
                    <a:pt x="118" y="374"/>
                  </a:cubicBezTo>
                  <a:cubicBezTo>
                    <a:pt x="113" y="378"/>
                    <a:pt x="113" y="378"/>
                    <a:pt x="113" y="378"/>
                  </a:cubicBezTo>
                  <a:cubicBezTo>
                    <a:pt x="92" y="370"/>
                    <a:pt x="92" y="370"/>
                    <a:pt x="92" y="370"/>
                  </a:cubicBezTo>
                  <a:cubicBezTo>
                    <a:pt x="103" y="359"/>
                    <a:pt x="103" y="359"/>
                    <a:pt x="103" y="359"/>
                  </a:cubicBezTo>
                  <a:cubicBezTo>
                    <a:pt x="97" y="351"/>
                    <a:pt x="93" y="342"/>
                    <a:pt x="92" y="332"/>
                  </a:cubicBezTo>
                  <a:cubicBezTo>
                    <a:pt x="76" y="332"/>
                    <a:pt x="76" y="332"/>
                    <a:pt x="76" y="332"/>
                  </a:cubicBezTo>
                  <a:cubicBezTo>
                    <a:pt x="76" y="312"/>
                    <a:pt x="76" y="312"/>
                    <a:pt x="76" y="312"/>
                  </a:cubicBezTo>
                  <a:cubicBezTo>
                    <a:pt x="92" y="312"/>
                    <a:pt x="92" y="312"/>
                    <a:pt x="92" y="312"/>
                  </a:cubicBezTo>
                  <a:cubicBezTo>
                    <a:pt x="93" y="302"/>
                    <a:pt x="97" y="293"/>
                    <a:pt x="103" y="285"/>
                  </a:cubicBezTo>
                  <a:cubicBezTo>
                    <a:pt x="92" y="274"/>
                    <a:pt x="92" y="274"/>
                    <a:pt x="92" y="274"/>
                  </a:cubicBezTo>
                  <a:cubicBezTo>
                    <a:pt x="106" y="259"/>
                    <a:pt x="106" y="259"/>
                    <a:pt x="106" y="259"/>
                  </a:cubicBezTo>
                  <a:cubicBezTo>
                    <a:pt x="117" y="270"/>
                    <a:pt x="117" y="270"/>
                    <a:pt x="117" y="270"/>
                  </a:cubicBezTo>
                  <a:cubicBezTo>
                    <a:pt x="125" y="264"/>
                    <a:pt x="135" y="260"/>
                    <a:pt x="144" y="259"/>
                  </a:cubicBezTo>
                  <a:cubicBezTo>
                    <a:pt x="144" y="243"/>
                    <a:pt x="144" y="243"/>
                    <a:pt x="144" y="243"/>
                  </a:cubicBezTo>
                  <a:cubicBezTo>
                    <a:pt x="165" y="243"/>
                    <a:pt x="165" y="243"/>
                    <a:pt x="165" y="243"/>
                  </a:cubicBezTo>
                  <a:cubicBezTo>
                    <a:pt x="165" y="259"/>
                    <a:pt x="165" y="259"/>
                    <a:pt x="165" y="259"/>
                  </a:cubicBezTo>
                  <a:cubicBezTo>
                    <a:pt x="174" y="260"/>
                    <a:pt x="184" y="264"/>
                    <a:pt x="192" y="270"/>
                  </a:cubicBezTo>
                  <a:cubicBezTo>
                    <a:pt x="203" y="259"/>
                    <a:pt x="203" y="259"/>
                    <a:pt x="203" y="259"/>
                  </a:cubicBezTo>
                  <a:cubicBezTo>
                    <a:pt x="217" y="273"/>
                    <a:pt x="217" y="273"/>
                    <a:pt x="217" y="273"/>
                  </a:cubicBezTo>
                  <a:cubicBezTo>
                    <a:pt x="206" y="284"/>
                    <a:pt x="206" y="284"/>
                    <a:pt x="206" y="284"/>
                  </a:cubicBezTo>
                  <a:cubicBezTo>
                    <a:pt x="212" y="292"/>
                    <a:pt x="216" y="302"/>
                    <a:pt x="218" y="311"/>
                  </a:cubicBezTo>
                  <a:cubicBezTo>
                    <a:pt x="233" y="311"/>
                    <a:pt x="233" y="311"/>
                    <a:pt x="233" y="311"/>
                  </a:cubicBezTo>
                  <a:cubicBezTo>
                    <a:pt x="233" y="332"/>
                    <a:pt x="233" y="332"/>
                    <a:pt x="233" y="332"/>
                  </a:cubicBezTo>
                  <a:cubicBezTo>
                    <a:pt x="218" y="332"/>
                    <a:pt x="218" y="332"/>
                    <a:pt x="218" y="332"/>
                  </a:cubicBezTo>
                  <a:cubicBezTo>
                    <a:pt x="216" y="341"/>
                    <a:pt x="212" y="350"/>
                    <a:pt x="207" y="359"/>
                  </a:cubicBezTo>
                  <a:lnTo>
                    <a:pt x="218" y="370"/>
                  </a:ln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5" name="Freeform 43"/>
            <p:cNvSpPr>
              <a:spLocks/>
            </p:cNvSpPr>
            <p:nvPr/>
          </p:nvSpPr>
          <p:spPr bwMode="auto">
            <a:xfrm>
              <a:off x="1906" y="2716"/>
              <a:ext cx="191" cy="191"/>
            </a:xfrm>
            <a:custGeom>
              <a:avLst/>
              <a:gdLst>
                <a:gd name="T0" fmla="*/ 15 w 81"/>
                <a:gd name="T1" fmla="*/ 15 h 81"/>
                <a:gd name="T2" fmla="*/ 15 w 81"/>
                <a:gd name="T3" fmla="*/ 67 h 81"/>
                <a:gd name="T4" fmla="*/ 67 w 81"/>
                <a:gd name="T5" fmla="*/ 66 h 81"/>
                <a:gd name="T6" fmla="*/ 66 w 81"/>
                <a:gd name="T7" fmla="*/ 15 h 81"/>
                <a:gd name="T8" fmla="*/ 15 w 81"/>
                <a:gd name="T9" fmla="*/ 15 h 81"/>
              </a:gdLst>
              <a:ahLst/>
              <a:cxnLst>
                <a:cxn ang="0">
                  <a:pos x="T0" y="T1"/>
                </a:cxn>
                <a:cxn ang="0">
                  <a:pos x="T2" y="T3"/>
                </a:cxn>
                <a:cxn ang="0">
                  <a:pos x="T4" y="T5"/>
                </a:cxn>
                <a:cxn ang="0">
                  <a:pos x="T6" y="T7"/>
                </a:cxn>
                <a:cxn ang="0">
                  <a:pos x="T8" y="T9"/>
                </a:cxn>
              </a:cxnLst>
              <a:rect l="0" t="0" r="r" b="b"/>
              <a:pathLst>
                <a:path w="81" h="81">
                  <a:moveTo>
                    <a:pt x="15" y="15"/>
                  </a:moveTo>
                  <a:cubicBezTo>
                    <a:pt x="0" y="29"/>
                    <a:pt x="0" y="53"/>
                    <a:pt x="15" y="67"/>
                  </a:cubicBezTo>
                  <a:cubicBezTo>
                    <a:pt x="29" y="81"/>
                    <a:pt x="52" y="81"/>
                    <a:pt x="67" y="66"/>
                  </a:cubicBezTo>
                  <a:cubicBezTo>
                    <a:pt x="81" y="52"/>
                    <a:pt x="81" y="29"/>
                    <a:pt x="66" y="15"/>
                  </a:cubicBezTo>
                  <a:cubicBezTo>
                    <a:pt x="52" y="0"/>
                    <a:pt x="29" y="1"/>
                    <a:pt x="15" y="15"/>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6" name="Freeform 44"/>
            <p:cNvSpPr>
              <a:spLocks/>
            </p:cNvSpPr>
            <p:nvPr/>
          </p:nvSpPr>
          <p:spPr bwMode="auto">
            <a:xfrm>
              <a:off x="2088" y="2290"/>
              <a:ext cx="255" cy="253"/>
            </a:xfrm>
            <a:custGeom>
              <a:avLst/>
              <a:gdLst>
                <a:gd name="T0" fmla="*/ 65 w 108"/>
                <a:gd name="T1" fmla="*/ 101 h 107"/>
                <a:gd name="T2" fmla="*/ 102 w 108"/>
                <a:gd name="T3" fmla="*/ 42 h 107"/>
                <a:gd name="T4" fmla="*/ 43 w 108"/>
                <a:gd name="T5" fmla="*/ 6 h 107"/>
                <a:gd name="T6" fmla="*/ 7 w 108"/>
                <a:gd name="T7" fmla="*/ 65 h 107"/>
                <a:gd name="T8" fmla="*/ 65 w 108"/>
                <a:gd name="T9" fmla="*/ 101 h 107"/>
              </a:gdLst>
              <a:ahLst/>
              <a:cxnLst>
                <a:cxn ang="0">
                  <a:pos x="T0" y="T1"/>
                </a:cxn>
                <a:cxn ang="0">
                  <a:pos x="T2" y="T3"/>
                </a:cxn>
                <a:cxn ang="0">
                  <a:pos x="T4" y="T5"/>
                </a:cxn>
                <a:cxn ang="0">
                  <a:pos x="T6" y="T7"/>
                </a:cxn>
                <a:cxn ang="0">
                  <a:pos x="T8" y="T9"/>
                </a:cxn>
              </a:cxnLst>
              <a:rect l="0" t="0" r="r" b="b"/>
              <a:pathLst>
                <a:path w="108" h="107">
                  <a:moveTo>
                    <a:pt x="65" y="101"/>
                  </a:moveTo>
                  <a:cubicBezTo>
                    <a:pt x="92" y="95"/>
                    <a:pt x="108" y="69"/>
                    <a:pt x="102" y="42"/>
                  </a:cubicBezTo>
                  <a:cubicBezTo>
                    <a:pt x="96" y="16"/>
                    <a:pt x="69" y="0"/>
                    <a:pt x="43" y="6"/>
                  </a:cubicBezTo>
                  <a:cubicBezTo>
                    <a:pt x="17" y="12"/>
                    <a:pt x="0" y="39"/>
                    <a:pt x="7" y="65"/>
                  </a:cubicBezTo>
                  <a:cubicBezTo>
                    <a:pt x="13" y="91"/>
                    <a:pt x="39" y="107"/>
                    <a:pt x="65" y="101"/>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27" name="Freeform 45"/>
            <p:cNvSpPr>
              <a:spLocks/>
            </p:cNvSpPr>
            <p:nvPr/>
          </p:nvSpPr>
          <p:spPr bwMode="auto">
            <a:xfrm>
              <a:off x="2338" y="2706"/>
              <a:ext cx="196" cy="196"/>
            </a:xfrm>
            <a:custGeom>
              <a:avLst/>
              <a:gdLst>
                <a:gd name="T0" fmla="*/ 28 w 83"/>
                <a:gd name="T1" fmla="*/ 7 h 83"/>
                <a:gd name="T2" fmla="*/ 7 w 83"/>
                <a:gd name="T3" fmla="*/ 55 h 83"/>
                <a:gd name="T4" fmla="*/ 54 w 83"/>
                <a:gd name="T5" fmla="*/ 76 h 83"/>
                <a:gd name="T6" fmla="*/ 75 w 83"/>
                <a:gd name="T7" fmla="*/ 29 h 83"/>
                <a:gd name="T8" fmla="*/ 28 w 83"/>
                <a:gd name="T9" fmla="*/ 7 h 83"/>
              </a:gdLst>
              <a:ahLst/>
              <a:cxnLst>
                <a:cxn ang="0">
                  <a:pos x="T0" y="T1"/>
                </a:cxn>
                <a:cxn ang="0">
                  <a:pos x="T2" y="T3"/>
                </a:cxn>
                <a:cxn ang="0">
                  <a:pos x="T4" y="T5"/>
                </a:cxn>
                <a:cxn ang="0">
                  <a:pos x="T6" y="T7"/>
                </a:cxn>
                <a:cxn ang="0">
                  <a:pos x="T8" y="T9"/>
                </a:cxn>
              </a:cxnLst>
              <a:rect l="0" t="0" r="r" b="b"/>
              <a:pathLst>
                <a:path w="83" h="83">
                  <a:moveTo>
                    <a:pt x="28" y="7"/>
                  </a:moveTo>
                  <a:cubicBezTo>
                    <a:pt x="9" y="14"/>
                    <a:pt x="0" y="36"/>
                    <a:pt x="7" y="55"/>
                  </a:cubicBezTo>
                  <a:cubicBezTo>
                    <a:pt x="14" y="73"/>
                    <a:pt x="35" y="83"/>
                    <a:pt x="54" y="76"/>
                  </a:cubicBezTo>
                  <a:cubicBezTo>
                    <a:pt x="73" y="69"/>
                    <a:pt x="83" y="48"/>
                    <a:pt x="75" y="29"/>
                  </a:cubicBezTo>
                  <a:cubicBezTo>
                    <a:pt x="68" y="10"/>
                    <a:pt x="47" y="0"/>
                    <a:pt x="28" y="7"/>
                  </a:cubicBezTo>
                  <a:close/>
                </a:path>
              </a:pathLst>
            </a:custGeom>
            <a:solidFill>
              <a:schemeClr val="accent4">
                <a:lumMod val="10000"/>
              </a:schemeClr>
            </a:solidFill>
            <a:ln>
              <a:noFill/>
            </a:ln>
            <a:extLst/>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018717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618" r="381"/>
          <a:stretch/>
        </p:blipFill>
        <p:spPr>
          <a:xfrm flipH="1">
            <a:off x="0" y="0"/>
            <a:ext cx="9144000" cy="6858000"/>
          </a:xfrm>
          <a:prstGeom prst="rect">
            <a:avLst/>
          </a:prstGeom>
        </p:spPr>
      </p:pic>
      <p:sp>
        <p:nvSpPr>
          <p:cNvPr id="3" name="Title 2"/>
          <p:cNvSpPr>
            <a:spLocks noGrp="1"/>
          </p:cNvSpPr>
          <p:nvPr>
            <p:ph type="ctrTitle"/>
          </p:nvPr>
        </p:nvSpPr>
        <p:spPr>
          <a:xfrm>
            <a:off x="450434" y="2812336"/>
            <a:ext cx="8232775" cy="1161492"/>
          </a:xfrm>
        </p:spPr>
        <p:txBody>
          <a:bodyPr/>
          <a:lstStyle/>
          <a:p>
            <a:r>
              <a:rPr lang="en-GB" dirty="0"/>
              <a:t>QUESTIONS</a:t>
            </a:r>
            <a:endParaRPr lang="en-US" dirty="0"/>
          </a:p>
        </p:txBody>
      </p:sp>
      <p:sp>
        <p:nvSpPr>
          <p:cNvPr id="2" name="Slide Number Placeholder 1"/>
          <p:cNvSpPr>
            <a:spLocks noGrp="1"/>
          </p:cNvSpPr>
          <p:nvPr>
            <p:ph type="sldNum" sz="quarter" idx="11"/>
          </p:nvPr>
        </p:nvSpPr>
        <p:spPr/>
        <p:txBody>
          <a:bodyPr/>
          <a:lstStyle/>
          <a:p>
            <a:r>
              <a:rPr lang="en-US"/>
              <a:t>Page </a:t>
            </a:r>
            <a:fld id="{90CBDC3A-D49F-4631-A8C7-55D59B33E5FA}" type="slidenum">
              <a:rPr lang="en-US" smtClean="0"/>
              <a:pPr/>
              <a:t>36</a:t>
            </a:fld>
            <a:endParaRPr lang="en-US" dirty="0"/>
          </a:p>
        </p:txBody>
      </p:sp>
      <p:sp>
        <p:nvSpPr>
          <p:cNvPr id="5" name="Footer Placeholder 4"/>
          <p:cNvSpPr>
            <a:spLocks noGrp="1"/>
          </p:cNvSpPr>
          <p:nvPr>
            <p:ph type="ftr" sz="quarter" idx="12"/>
          </p:nvPr>
        </p:nvSpPr>
        <p:spPr/>
        <p:txBody>
          <a:bodyPr/>
          <a:lstStyle/>
          <a:p>
            <a:r>
              <a:rPr lang="en-US"/>
              <a:t>Copyright © 2016 Accenture  All rights reserved.</a:t>
            </a:r>
            <a:endParaRPr lang="en-AU" dirty="0"/>
          </a:p>
        </p:txBody>
      </p:sp>
      <p:sp>
        <p:nvSpPr>
          <p:cNvPr id="12" name="Oval 11"/>
          <p:cNvSpPr/>
          <p:nvPr/>
        </p:nvSpPr>
        <p:spPr>
          <a:xfrm>
            <a:off x="482802" y="2072373"/>
            <a:ext cx="929682" cy="929680"/>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reeform 11"/>
          <p:cNvSpPr>
            <a:spLocks noEditPoints="1"/>
          </p:cNvSpPr>
          <p:nvPr/>
        </p:nvSpPr>
        <p:spPr bwMode="auto">
          <a:xfrm>
            <a:off x="639021" y="2199869"/>
            <a:ext cx="559496" cy="610006"/>
          </a:xfrm>
          <a:custGeom>
            <a:avLst/>
            <a:gdLst>
              <a:gd name="T0" fmla="*/ 241 w 244"/>
              <a:gd name="T1" fmla="*/ 156 h 266"/>
              <a:gd name="T2" fmla="*/ 216 w 244"/>
              <a:gd name="T3" fmla="*/ 127 h 266"/>
              <a:gd name="T4" fmla="*/ 216 w 244"/>
              <a:gd name="T5" fmla="*/ 109 h 266"/>
              <a:gd name="T6" fmla="*/ 194 w 244"/>
              <a:gd name="T7" fmla="*/ 45 h 266"/>
              <a:gd name="T8" fmla="*/ 62 w 244"/>
              <a:gd name="T9" fmla="*/ 42 h 266"/>
              <a:gd name="T10" fmla="*/ 42 w 244"/>
              <a:gd name="T11" fmla="*/ 159 h 266"/>
              <a:gd name="T12" fmla="*/ 61 w 244"/>
              <a:gd name="T13" fmla="*/ 207 h 266"/>
              <a:gd name="T14" fmla="*/ 56 w 244"/>
              <a:gd name="T15" fmla="*/ 266 h 266"/>
              <a:gd name="T16" fmla="*/ 64 w 244"/>
              <a:gd name="T17" fmla="*/ 266 h 266"/>
              <a:gd name="T18" fmla="*/ 151 w 244"/>
              <a:gd name="T19" fmla="*/ 265 h 266"/>
              <a:gd name="T20" fmla="*/ 159 w 244"/>
              <a:gd name="T21" fmla="*/ 230 h 266"/>
              <a:gd name="T22" fmla="*/ 211 w 244"/>
              <a:gd name="T23" fmla="*/ 232 h 266"/>
              <a:gd name="T24" fmla="*/ 216 w 244"/>
              <a:gd name="T25" fmla="*/ 211 h 266"/>
              <a:gd name="T26" fmla="*/ 217 w 244"/>
              <a:gd name="T27" fmla="*/ 201 h 266"/>
              <a:gd name="T28" fmla="*/ 220 w 244"/>
              <a:gd name="T29" fmla="*/ 193 h 266"/>
              <a:gd name="T30" fmla="*/ 221 w 244"/>
              <a:gd name="T31" fmla="*/ 188 h 266"/>
              <a:gd name="T32" fmla="*/ 220 w 244"/>
              <a:gd name="T33" fmla="*/ 179 h 266"/>
              <a:gd name="T34" fmla="*/ 221 w 244"/>
              <a:gd name="T35" fmla="*/ 169 h 266"/>
              <a:gd name="T36" fmla="*/ 234 w 244"/>
              <a:gd name="T37" fmla="*/ 166 h 266"/>
              <a:gd name="T38" fmla="*/ 241 w 244"/>
              <a:gd name="T39" fmla="*/ 156 h 266"/>
              <a:gd name="T40" fmla="*/ 132 w 244"/>
              <a:gd name="T41" fmla="*/ 177 h 266"/>
              <a:gd name="T42" fmla="*/ 123 w 244"/>
              <a:gd name="T43" fmla="*/ 180 h 266"/>
              <a:gd name="T44" fmla="*/ 114 w 244"/>
              <a:gd name="T45" fmla="*/ 177 h 266"/>
              <a:gd name="T46" fmla="*/ 111 w 244"/>
              <a:gd name="T47" fmla="*/ 168 h 266"/>
              <a:gd name="T48" fmla="*/ 114 w 244"/>
              <a:gd name="T49" fmla="*/ 159 h 266"/>
              <a:gd name="T50" fmla="*/ 123 w 244"/>
              <a:gd name="T51" fmla="*/ 155 h 266"/>
              <a:gd name="T52" fmla="*/ 132 w 244"/>
              <a:gd name="T53" fmla="*/ 159 h 266"/>
              <a:gd name="T54" fmla="*/ 136 w 244"/>
              <a:gd name="T55" fmla="*/ 168 h 266"/>
              <a:gd name="T56" fmla="*/ 132 w 244"/>
              <a:gd name="T57" fmla="*/ 177 h 266"/>
              <a:gd name="T58" fmla="*/ 157 w 244"/>
              <a:gd name="T59" fmla="*/ 102 h 266"/>
              <a:gd name="T60" fmla="*/ 153 w 244"/>
              <a:gd name="T61" fmla="*/ 111 h 266"/>
              <a:gd name="T62" fmla="*/ 145 w 244"/>
              <a:gd name="T63" fmla="*/ 119 h 266"/>
              <a:gd name="T64" fmla="*/ 137 w 244"/>
              <a:gd name="T65" fmla="*/ 127 h 266"/>
              <a:gd name="T66" fmla="*/ 134 w 244"/>
              <a:gd name="T67" fmla="*/ 134 h 266"/>
              <a:gd name="T68" fmla="*/ 133 w 244"/>
              <a:gd name="T69" fmla="*/ 145 h 266"/>
              <a:gd name="T70" fmla="*/ 113 w 244"/>
              <a:gd name="T71" fmla="*/ 145 h 266"/>
              <a:gd name="T72" fmla="*/ 113 w 244"/>
              <a:gd name="T73" fmla="*/ 141 h 266"/>
              <a:gd name="T74" fmla="*/ 116 w 244"/>
              <a:gd name="T75" fmla="*/ 124 h 266"/>
              <a:gd name="T76" fmla="*/ 128 w 244"/>
              <a:gd name="T77" fmla="*/ 109 h 266"/>
              <a:gd name="T78" fmla="*/ 137 w 244"/>
              <a:gd name="T79" fmla="*/ 99 h 266"/>
              <a:gd name="T80" fmla="*/ 139 w 244"/>
              <a:gd name="T81" fmla="*/ 93 h 266"/>
              <a:gd name="T82" fmla="*/ 135 w 244"/>
              <a:gd name="T83" fmla="*/ 85 h 266"/>
              <a:gd name="T84" fmla="*/ 125 w 244"/>
              <a:gd name="T85" fmla="*/ 82 h 266"/>
              <a:gd name="T86" fmla="*/ 113 w 244"/>
              <a:gd name="T87" fmla="*/ 86 h 266"/>
              <a:gd name="T88" fmla="*/ 109 w 244"/>
              <a:gd name="T89" fmla="*/ 96 h 266"/>
              <a:gd name="T90" fmla="*/ 90 w 244"/>
              <a:gd name="T91" fmla="*/ 96 h 266"/>
              <a:gd name="T92" fmla="*/ 100 w 244"/>
              <a:gd name="T93" fmla="*/ 73 h 266"/>
              <a:gd name="T94" fmla="*/ 125 w 244"/>
              <a:gd name="T95" fmla="*/ 64 h 266"/>
              <a:gd name="T96" fmla="*/ 143 w 244"/>
              <a:gd name="T97" fmla="*/ 68 h 266"/>
              <a:gd name="T98" fmla="*/ 154 w 244"/>
              <a:gd name="T99" fmla="*/ 79 h 266"/>
              <a:gd name="T100" fmla="*/ 159 w 244"/>
              <a:gd name="T101" fmla="*/ 94 h 266"/>
              <a:gd name="T102" fmla="*/ 157 w 244"/>
              <a:gd name="T103" fmla="*/ 10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4" h="266">
                <a:moveTo>
                  <a:pt x="241" y="156"/>
                </a:moveTo>
                <a:cubicBezTo>
                  <a:pt x="216" y="127"/>
                  <a:pt x="216" y="127"/>
                  <a:pt x="216" y="127"/>
                </a:cubicBezTo>
                <a:cubicBezTo>
                  <a:pt x="213" y="122"/>
                  <a:pt x="216" y="109"/>
                  <a:pt x="216" y="109"/>
                </a:cubicBezTo>
                <a:cubicBezTo>
                  <a:pt x="222" y="64"/>
                  <a:pt x="194" y="45"/>
                  <a:pt x="194" y="45"/>
                </a:cubicBezTo>
                <a:cubicBezTo>
                  <a:pt x="124" y="0"/>
                  <a:pt x="62" y="42"/>
                  <a:pt x="62" y="42"/>
                </a:cubicBezTo>
                <a:cubicBezTo>
                  <a:pt x="0" y="88"/>
                  <a:pt x="42" y="159"/>
                  <a:pt x="42" y="159"/>
                </a:cubicBezTo>
                <a:cubicBezTo>
                  <a:pt x="55" y="178"/>
                  <a:pt x="61" y="207"/>
                  <a:pt x="61" y="207"/>
                </a:cubicBezTo>
                <a:cubicBezTo>
                  <a:pt x="63" y="234"/>
                  <a:pt x="56" y="266"/>
                  <a:pt x="56" y="266"/>
                </a:cubicBezTo>
                <a:cubicBezTo>
                  <a:pt x="64" y="266"/>
                  <a:pt x="64" y="266"/>
                  <a:pt x="64" y="266"/>
                </a:cubicBezTo>
                <a:cubicBezTo>
                  <a:pt x="64" y="266"/>
                  <a:pt x="148" y="265"/>
                  <a:pt x="151" y="265"/>
                </a:cubicBezTo>
                <a:cubicBezTo>
                  <a:pt x="149" y="233"/>
                  <a:pt x="159" y="230"/>
                  <a:pt x="159" y="230"/>
                </a:cubicBezTo>
                <a:cubicBezTo>
                  <a:pt x="203" y="239"/>
                  <a:pt x="209" y="232"/>
                  <a:pt x="211" y="232"/>
                </a:cubicBezTo>
                <a:cubicBezTo>
                  <a:pt x="224" y="222"/>
                  <a:pt x="216" y="211"/>
                  <a:pt x="216" y="211"/>
                </a:cubicBezTo>
                <a:cubicBezTo>
                  <a:pt x="213" y="205"/>
                  <a:pt x="217" y="201"/>
                  <a:pt x="217" y="201"/>
                </a:cubicBezTo>
                <a:cubicBezTo>
                  <a:pt x="228" y="198"/>
                  <a:pt x="220" y="193"/>
                  <a:pt x="220" y="193"/>
                </a:cubicBezTo>
                <a:cubicBezTo>
                  <a:pt x="216" y="191"/>
                  <a:pt x="221" y="188"/>
                  <a:pt x="221" y="188"/>
                </a:cubicBezTo>
                <a:cubicBezTo>
                  <a:pt x="228" y="184"/>
                  <a:pt x="220" y="179"/>
                  <a:pt x="220" y="179"/>
                </a:cubicBezTo>
                <a:cubicBezTo>
                  <a:pt x="221" y="169"/>
                  <a:pt x="221" y="169"/>
                  <a:pt x="221" y="169"/>
                </a:cubicBezTo>
                <a:cubicBezTo>
                  <a:pt x="234" y="166"/>
                  <a:pt x="234" y="166"/>
                  <a:pt x="234" y="166"/>
                </a:cubicBezTo>
                <a:cubicBezTo>
                  <a:pt x="244" y="165"/>
                  <a:pt x="241" y="156"/>
                  <a:pt x="241" y="156"/>
                </a:cubicBezTo>
                <a:close/>
                <a:moveTo>
                  <a:pt x="132" y="177"/>
                </a:moveTo>
                <a:cubicBezTo>
                  <a:pt x="130" y="179"/>
                  <a:pt x="127" y="180"/>
                  <a:pt x="123" y="180"/>
                </a:cubicBezTo>
                <a:cubicBezTo>
                  <a:pt x="120" y="180"/>
                  <a:pt x="117" y="179"/>
                  <a:pt x="114" y="177"/>
                </a:cubicBezTo>
                <a:cubicBezTo>
                  <a:pt x="112" y="174"/>
                  <a:pt x="111" y="171"/>
                  <a:pt x="111" y="168"/>
                </a:cubicBezTo>
                <a:cubicBezTo>
                  <a:pt x="111" y="164"/>
                  <a:pt x="112" y="161"/>
                  <a:pt x="114" y="159"/>
                </a:cubicBezTo>
                <a:cubicBezTo>
                  <a:pt x="117" y="157"/>
                  <a:pt x="120" y="155"/>
                  <a:pt x="123" y="155"/>
                </a:cubicBezTo>
                <a:cubicBezTo>
                  <a:pt x="127" y="155"/>
                  <a:pt x="130" y="157"/>
                  <a:pt x="132" y="159"/>
                </a:cubicBezTo>
                <a:cubicBezTo>
                  <a:pt x="135" y="161"/>
                  <a:pt x="136" y="164"/>
                  <a:pt x="136" y="168"/>
                </a:cubicBezTo>
                <a:cubicBezTo>
                  <a:pt x="136" y="171"/>
                  <a:pt x="135" y="174"/>
                  <a:pt x="132" y="177"/>
                </a:cubicBezTo>
                <a:close/>
                <a:moveTo>
                  <a:pt x="157" y="102"/>
                </a:moveTo>
                <a:cubicBezTo>
                  <a:pt x="156" y="105"/>
                  <a:pt x="155" y="108"/>
                  <a:pt x="153" y="111"/>
                </a:cubicBezTo>
                <a:cubicBezTo>
                  <a:pt x="152" y="112"/>
                  <a:pt x="149" y="115"/>
                  <a:pt x="145" y="119"/>
                </a:cubicBezTo>
                <a:cubicBezTo>
                  <a:pt x="140" y="123"/>
                  <a:pt x="138" y="126"/>
                  <a:pt x="137" y="127"/>
                </a:cubicBezTo>
                <a:cubicBezTo>
                  <a:pt x="136" y="129"/>
                  <a:pt x="135" y="131"/>
                  <a:pt x="134" y="134"/>
                </a:cubicBezTo>
                <a:cubicBezTo>
                  <a:pt x="133" y="136"/>
                  <a:pt x="133" y="140"/>
                  <a:pt x="133" y="145"/>
                </a:cubicBezTo>
                <a:cubicBezTo>
                  <a:pt x="113" y="145"/>
                  <a:pt x="113" y="145"/>
                  <a:pt x="113" y="145"/>
                </a:cubicBezTo>
                <a:cubicBezTo>
                  <a:pt x="113" y="141"/>
                  <a:pt x="113" y="141"/>
                  <a:pt x="113" y="141"/>
                </a:cubicBezTo>
                <a:cubicBezTo>
                  <a:pt x="113" y="135"/>
                  <a:pt x="114" y="129"/>
                  <a:pt x="116" y="124"/>
                </a:cubicBezTo>
                <a:cubicBezTo>
                  <a:pt x="119" y="118"/>
                  <a:pt x="123" y="113"/>
                  <a:pt x="128" y="109"/>
                </a:cubicBezTo>
                <a:cubicBezTo>
                  <a:pt x="133" y="104"/>
                  <a:pt x="136" y="101"/>
                  <a:pt x="137" y="99"/>
                </a:cubicBezTo>
                <a:cubicBezTo>
                  <a:pt x="138" y="98"/>
                  <a:pt x="139" y="96"/>
                  <a:pt x="139" y="93"/>
                </a:cubicBezTo>
                <a:cubicBezTo>
                  <a:pt x="139" y="90"/>
                  <a:pt x="138" y="88"/>
                  <a:pt x="135" y="85"/>
                </a:cubicBezTo>
                <a:cubicBezTo>
                  <a:pt x="132" y="83"/>
                  <a:pt x="129" y="82"/>
                  <a:pt x="125" y="82"/>
                </a:cubicBezTo>
                <a:cubicBezTo>
                  <a:pt x="120" y="82"/>
                  <a:pt x="116" y="83"/>
                  <a:pt x="113" y="86"/>
                </a:cubicBezTo>
                <a:cubicBezTo>
                  <a:pt x="111" y="89"/>
                  <a:pt x="109" y="92"/>
                  <a:pt x="109" y="96"/>
                </a:cubicBezTo>
                <a:cubicBezTo>
                  <a:pt x="90" y="96"/>
                  <a:pt x="90" y="96"/>
                  <a:pt x="90" y="96"/>
                </a:cubicBezTo>
                <a:cubicBezTo>
                  <a:pt x="90" y="87"/>
                  <a:pt x="93" y="79"/>
                  <a:pt x="100" y="73"/>
                </a:cubicBezTo>
                <a:cubicBezTo>
                  <a:pt x="106" y="67"/>
                  <a:pt x="115" y="64"/>
                  <a:pt x="125" y="64"/>
                </a:cubicBezTo>
                <a:cubicBezTo>
                  <a:pt x="132" y="64"/>
                  <a:pt x="138" y="65"/>
                  <a:pt x="143" y="68"/>
                </a:cubicBezTo>
                <a:cubicBezTo>
                  <a:pt x="148" y="70"/>
                  <a:pt x="152" y="74"/>
                  <a:pt x="154" y="79"/>
                </a:cubicBezTo>
                <a:cubicBezTo>
                  <a:pt x="157" y="83"/>
                  <a:pt x="159" y="88"/>
                  <a:pt x="159" y="94"/>
                </a:cubicBezTo>
                <a:cubicBezTo>
                  <a:pt x="159" y="97"/>
                  <a:pt x="158" y="99"/>
                  <a:pt x="157" y="10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959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514417145"/>
              </p:ext>
            </p:extLst>
          </p:nvPr>
        </p:nvGraphicFramePr>
        <p:xfrm>
          <a:off x="432582" y="1802801"/>
          <a:ext cx="6250382" cy="4538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p:cNvSpPr/>
          <p:nvPr/>
        </p:nvSpPr>
        <p:spPr>
          <a:xfrm>
            <a:off x="1804192" y="1699327"/>
            <a:ext cx="3568822" cy="2024049"/>
          </a:xfrm>
          <a:prstGeom prst="rect">
            <a:avLst/>
          </a:prstGeom>
          <a:solidFill>
            <a:sysClr val="window" lastClr="FFFFFF"/>
          </a:solidFill>
          <a:ln w="25400" cap="flat" cmpd="sng" algn="ctr">
            <a:noFill/>
            <a:prstDash val="solid"/>
          </a:ln>
          <a:effectLst/>
        </p:spPr>
        <p:txBody>
          <a:bodyPr rtlCol="0" anchor="ctr"/>
          <a:lstStyle/>
          <a:p>
            <a:pPr algn="ctr" defTabSz="1219444">
              <a:defRPr/>
            </a:pPr>
            <a:endParaRPr lang="en-GB" kern="0" dirty="0">
              <a:solidFill>
                <a:prstClr val="white"/>
              </a:solidFill>
              <a:latin typeface="+mn-lt"/>
              <a:cs typeface="Arial" charset="0"/>
            </a:endParaRPr>
          </a:p>
        </p:txBody>
      </p:sp>
      <p:sp>
        <p:nvSpPr>
          <p:cNvPr id="13" name="Rectangle 12"/>
          <p:cNvSpPr/>
          <p:nvPr/>
        </p:nvSpPr>
        <p:spPr>
          <a:xfrm>
            <a:off x="3860826" y="2301591"/>
            <a:ext cx="453354" cy="1346730"/>
          </a:xfrm>
          <a:prstGeom prst="rect">
            <a:avLst/>
          </a:prstGeom>
          <a:solidFill>
            <a:schemeClr val="accent5"/>
          </a:solidFill>
          <a:ln w="25400" cap="flat" cmpd="sng" algn="ctr">
            <a:noFill/>
            <a:prstDash val="solid"/>
          </a:ln>
          <a:effectLst/>
        </p:spPr>
        <p:txBody>
          <a:bodyPr vert="vert" rtlCol="0" anchor="ctr"/>
          <a:lstStyle/>
          <a:p>
            <a:pPr algn="ctr" defTabSz="1219444">
              <a:lnSpc>
                <a:spcPct val="90000"/>
              </a:lnSpc>
              <a:defRPr/>
            </a:pPr>
            <a:r>
              <a:rPr lang="en-GB" sz="1200" kern="0" dirty="0">
                <a:solidFill>
                  <a:prstClr val="white"/>
                </a:solidFill>
                <a:latin typeface="+mn-lt"/>
                <a:cs typeface="Arial" charset="0"/>
              </a:rPr>
              <a:t>Business Application</a:t>
            </a:r>
          </a:p>
        </p:txBody>
      </p:sp>
      <p:sp>
        <p:nvSpPr>
          <p:cNvPr id="14" name="Rectangle 13"/>
          <p:cNvSpPr/>
          <p:nvPr/>
        </p:nvSpPr>
        <p:spPr>
          <a:xfrm>
            <a:off x="4385351" y="2301591"/>
            <a:ext cx="453354" cy="1346730"/>
          </a:xfrm>
          <a:prstGeom prst="rect">
            <a:avLst/>
          </a:prstGeom>
          <a:solidFill>
            <a:schemeClr val="accent4"/>
          </a:solidFill>
          <a:ln w="25400" cap="flat" cmpd="sng" algn="ctr">
            <a:noFill/>
            <a:prstDash val="solid"/>
          </a:ln>
          <a:effectLst/>
        </p:spPr>
        <p:txBody>
          <a:bodyPr vert="vert" rtlCol="0" anchor="ctr"/>
          <a:lstStyle/>
          <a:p>
            <a:pPr algn="ctr" defTabSz="1219444">
              <a:lnSpc>
                <a:spcPct val="90000"/>
              </a:lnSpc>
              <a:defRPr/>
            </a:pPr>
            <a:r>
              <a:rPr lang="en-GB" sz="1200" kern="0" dirty="0">
                <a:latin typeface="+mn-lt"/>
                <a:cs typeface="Arial" charset="0"/>
              </a:rPr>
              <a:t>Business Application</a:t>
            </a:r>
          </a:p>
        </p:txBody>
      </p:sp>
      <p:sp>
        <p:nvSpPr>
          <p:cNvPr id="15" name="Rectangle 14"/>
          <p:cNvSpPr/>
          <p:nvPr/>
        </p:nvSpPr>
        <p:spPr>
          <a:xfrm>
            <a:off x="2287254" y="2301591"/>
            <a:ext cx="453354" cy="1346730"/>
          </a:xfrm>
          <a:prstGeom prst="rect">
            <a:avLst/>
          </a:prstGeom>
          <a:solidFill>
            <a:schemeClr val="accent1"/>
          </a:solidFill>
          <a:ln w="25400" cap="flat" cmpd="sng" algn="ctr">
            <a:noFill/>
            <a:prstDash val="solid"/>
          </a:ln>
          <a:effectLst/>
        </p:spPr>
        <p:txBody>
          <a:bodyPr vert="vert" rtlCol="0" anchor="ctr"/>
          <a:lstStyle/>
          <a:p>
            <a:pPr algn="ctr" defTabSz="1219444">
              <a:lnSpc>
                <a:spcPct val="90000"/>
              </a:lnSpc>
              <a:defRPr/>
            </a:pPr>
            <a:r>
              <a:rPr lang="en-GB" sz="1200" kern="0" dirty="0">
                <a:solidFill>
                  <a:prstClr val="white"/>
                </a:solidFill>
                <a:latin typeface="+mn-lt"/>
                <a:cs typeface="Arial" charset="0"/>
              </a:rPr>
              <a:t>Business Application</a:t>
            </a:r>
          </a:p>
        </p:txBody>
      </p:sp>
      <p:sp>
        <p:nvSpPr>
          <p:cNvPr id="16" name="Rectangle 15"/>
          <p:cNvSpPr/>
          <p:nvPr/>
        </p:nvSpPr>
        <p:spPr>
          <a:xfrm>
            <a:off x="2811778" y="2301591"/>
            <a:ext cx="453354" cy="1346730"/>
          </a:xfrm>
          <a:prstGeom prst="rect">
            <a:avLst/>
          </a:prstGeom>
          <a:solidFill>
            <a:schemeClr val="accent2"/>
          </a:solidFill>
          <a:ln w="25400" cap="flat" cmpd="sng" algn="ctr">
            <a:noFill/>
            <a:prstDash val="solid"/>
          </a:ln>
          <a:effectLst/>
        </p:spPr>
        <p:txBody>
          <a:bodyPr vert="vert" rtlCol="0" anchor="ctr"/>
          <a:lstStyle/>
          <a:p>
            <a:pPr algn="ctr" defTabSz="1219444">
              <a:lnSpc>
                <a:spcPct val="90000"/>
              </a:lnSpc>
              <a:defRPr/>
            </a:pPr>
            <a:r>
              <a:rPr lang="en-GB" sz="1200" kern="0" dirty="0">
                <a:solidFill>
                  <a:prstClr val="white"/>
                </a:solidFill>
                <a:latin typeface="+mn-lt"/>
                <a:cs typeface="Arial" charset="0"/>
              </a:rPr>
              <a:t>Business Application</a:t>
            </a:r>
          </a:p>
        </p:txBody>
      </p:sp>
      <p:sp>
        <p:nvSpPr>
          <p:cNvPr id="17" name="Rectangle 16"/>
          <p:cNvSpPr/>
          <p:nvPr/>
        </p:nvSpPr>
        <p:spPr>
          <a:xfrm>
            <a:off x="3336302" y="2301591"/>
            <a:ext cx="453354" cy="1346730"/>
          </a:xfrm>
          <a:prstGeom prst="rect">
            <a:avLst/>
          </a:prstGeom>
          <a:solidFill>
            <a:schemeClr val="accent3"/>
          </a:solidFill>
          <a:ln w="25400" cap="flat" cmpd="sng" algn="ctr">
            <a:noFill/>
            <a:prstDash val="solid"/>
          </a:ln>
          <a:effectLst/>
        </p:spPr>
        <p:txBody>
          <a:bodyPr vert="vert" rtlCol="0" anchor="ctr"/>
          <a:lstStyle/>
          <a:p>
            <a:pPr algn="ctr" defTabSz="1219444">
              <a:lnSpc>
                <a:spcPct val="90000"/>
              </a:lnSpc>
              <a:defRPr/>
            </a:pPr>
            <a:r>
              <a:rPr lang="en-GB" sz="1200" kern="0" dirty="0">
                <a:solidFill>
                  <a:prstClr val="white"/>
                </a:solidFill>
                <a:latin typeface="+mn-lt"/>
                <a:cs typeface="Arial" charset="0"/>
              </a:rPr>
              <a:t>Business Application</a:t>
            </a:r>
          </a:p>
        </p:txBody>
      </p:sp>
      <p:sp>
        <p:nvSpPr>
          <p:cNvPr id="7" name="Rectangle 6"/>
          <p:cNvSpPr/>
          <p:nvPr/>
        </p:nvSpPr>
        <p:spPr>
          <a:xfrm>
            <a:off x="928127" y="4780221"/>
            <a:ext cx="5320952" cy="504056"/>
          </a:xfrm>
          <a:prstGeom prst="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5" name="Slide Number Placeholder 4"/>
          <p:cNvSpPr>
            <a:spLocks noGrp="1"/>
          </p:cNvSpPr>
          <p:nvPr>
            <p:ph type="sldNum" sz="quarter" idx="12"/>
          </p:nvPr>
        </p:nvSpPr>
        <p:spPr/>
        <p:txBody>
          <a:bodyPr/>
          <a:lstStyle/>
          <a:p>
            <a:pPr>
              <a:defRPr/>
            </a:pPr>
            <a:r>
              <a:rPr lang="en-US"/>
              <a:t>Page </a:t>
            </a:r>
            <a:fld id="{90CBDC3A-D49F-4631-A8C7-55D59B33E5FA}" type="slidenum">
              <a:rPr lang="en-US" smtClean="0"/>
              <a:pPr>
                <a:defRPr/>
              </a:pPr>
              <a:t>4</a:t>
            </a:fld>
            <a:endParaRPr lang="en-US" dirty="0"/>
          </a:p>
        </p:txBody>
      </p:sp>
      <p:sp>
        <p:nvSpPr>
          <p:cNvPr id="4" name="Title 3"/>
          <p:cNvSpPr>
            <a:spLocks noGrp="1"/>
          </p:cNvSpPr>
          <p:nvPr>
            <p:ph type="title"/>
          </p:nvPr>
        </p:nvSpPr>
        <p:spPr/>
        <p:txBody>
          <a:bodyPr/>
          <a:lstStyle/>
          <a:p>
            <a:r>
              <a:rPr lang="en-GB" dirty="0"/>
              <a:t>What do Containers Solve</a:t>
            </a:r>
          </a:p>
        </p:txBody>
      </p:sp>
      <p:sp>
        <p:nvSpPr>
          <p:cNvPr id="2" name="Text Placeholder 1"/>
          <p:cNvSpPr>
            <a:spLocks noGrp="1"/>
          </p:cNvSpPr>
          <p:nvPr>
            <p:ph type="body" sz="quarter" idx="10"/>
          </p:nvPr>
        </p:nvSpPr>
        <p:spPr/>
        <p:txBody>
          <a:bodyPr/>
          <a:lstStyle/>
          <a:p>
            <a:r>
              <a:rPr lang="en-GB" spc="-10" dirty="0"/>
              <a:t>Creating the execution architecture and </a:t>
            </a:r>
            <a:r>
              <a:rPr lang="en-GB" b="1" spc="-10" dirty="0"/>
              <a:t>definitely including </a:t>
            </a:r>
            <a:br>
              <a:rPr lang="en-GB" b="1" spc="-10" dirty="0"/>
            </a:br>
            <a:r>
              <a:rPr lang="en-GB" b="1" spc="-10" dirty="0"/>
              <a:t>your application</a:t>
            </a:r>
          </a:p>
        </p:txBody>
      </p:sp>
      <p:sp>
        <p:nvSpPr>
          <p:cNvPr id="3" name="Footer Placeholder 2"/>
          <p:cNvSpPr>
            <a:spLocks noGrp="1"/>
          </p:cNvSpPr>
          <p:nvPr>
            <p:ph type="ftr" sz="quarter" idx="13"/>
          </p:nvPr>
        </p:nvSpPr>
        <p:spPr/>
        <p:txBody>
          <a:bodyPr/>
          <a:lstStyle/>
          <a:p>
            <a:r>
              <a:rPr lang="en-US"/>
              <a:t>Copyright © 2016 Accenture  All rights reserved.</a:t>
            </a:r>
            <a:endParaRPr lang="en-AU" dirty="0"/>
          </a:p>
        </p:txBody>
      </p:sp>
      <p:sp>
        <p:nvSpPr>
          <p:cNvPr id="10" name="Content Placeholder 2"/>
          <p:cNvSpPr>
            <a:spLocks noGrp="1"/>
          </p:cNvSpPr>
          <p:nvPr>
            <p:ph sz="quarter" idx="4294967295"/>
          </p:nvPr>
        </p:nvSpPr>
        <p:spPr>
          <a:xfrm>
            <a:off x="5902960" y="1990798"/>
            <a:ext cx="2968309" cy="1354217"/>
          </a:xfrm>
        </p:spPr>
        <p:txBody>
          <a:bodyPr wrap="square">
            <a:spAutoFit/>
          </a:bodyPr>
          <a:lstStyle/>
          <a:p>
            <a:r>
              <a:rPr lang="en-US" dirty="0"/>
              <a:t>Unlike Chef which may just be used for middleware, the application is usually included</a:t>
            </a:r>
          </a:p>
          <a:p>
            <a:r>
              <a:rPr lang="en-US" dirty="0"/>
              <a:t>Containers run on VMs or dedicated Container PaaS’</a:t>
            </a:r>
          </a:p>
        </p:txBody>
      </p:sp>
      <p:sp>
        <p:nvSpPr>
          <p:cNvPr id="27" name="Content Placeholder 2"/>
          <p:cNvSpPr txBox="1">
            <a:spLocks/>
          </p:cNvSpPr>
          <p:nvPr/>
        </p:nvSpPr>
        <p:spPr>
          <a:xfrm>
            <a:off x="455613" y="3697636"/>
            <a:ext cx="3307669" cy="376253"/>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a:solidFill>
                  <a:schemeClr val="tx1"/>
                </a:solidFill>
              </a:rPr>
              <a:t>Platform Application</a:t>
            </a:r>
          </a:p>
        </p:txBody>
      </p:sp>
      <p:sp>
        <p:nvSpPr>
          <p:cNvPr id="30" name="Content Placeholder 2"/>
          <p:cNvSpPr txBox="1">
            <a:spLocks/>
          </p:cNvSpPr>
          <p:nvPr/>
        </p:nvSpPr>
        <p:spPr>
          <a:xfrm>
            <a:off x="455613" y="2291654"/>
            <a:ext cx="3307669" cy="376253"/>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a:solidFill>
                  <a:schemeClr val="tx1"/>
                </a:solidFill>
              </a:rPr>
              <a:t>Business Applications </a:t>
            </a:r>
          </a:p>
        </p:txBody>
      </p:sp>
      <p:sp>
        <p:nvSpPr>
          <p:cNvPr id="2051" name="Freeform 2050"/>
          <p:cNvSpPr/>
          <p:nvPr/>
        </p:nvSpPr>
        <p:spPr>
          <a:xfrm>
            <a:off x="5730240" y="3423920"/>
            <a:ext cx="2956560" cy="1341120"/>
          </a:xfrm>
          <a:custGeom>
            <a:avLst/>
            <a:gdLst>
              <a:gd name="connsiteX0" fmla="*/ 0 w 2956560"/>
              <a:gd name="connsiteY0" fmla="*/ 1341120 h 1341120"/>
              <a:gd name="connsiteX1" fmla="*/ 0 w 2956560"/>
              <a:gd name="connsiteY1" fmla="*/ 0 h 1341120"/>
              <a:gd name="connsiteX2" fmla="*/ 2956560 w 2956560"/>
              <a:gd name="connsiteY2" fmla="*/ 0 h 1341120"/>
            </a:gdLst>
            <a:ahLst/>
            <a:cxnLst>
              <a:cxn ang="0">
                <a:pos x="connsiteX0" y="connsiteY0"/>
              </a:cxn>
              <a:cxn ang="0">
                <a:pos x="connsiteX1" y="connsiteY1"/>
              </a:cxn>
              <a:cxn ang="0">
                <a:pos x="connsiteX2" y="connsiteY2"/>
              </a:cxn>
            </a:cxnLst>
            <a:rect l="l" t="t" r="r" b="b"/>
            <a:pathLst>
              <a:path w="2956560" h="1341120">
                <a:moveTo>
                  <a:pt x="0" y="1341120"/>
                </a:moveTo>
                <a:lnTo>
                  <a:pt x="0" y="0"/>
                </a:lnTo>
                <a:lnTo>
                  <a:pt x="295656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12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
          <p:cNvSpPr>
            <a:spLocks noGrp="1"/>
          </p:cNvSpPr>
          <p:nvPr>
            <p:ph type="title"/>
          </p:nvPr>
        </p:nvSpPr>
        <p:spPr/>
        <p:txBody>
          <a:bodyPr/>
          <a:lstStyle/>
          <a:p>
            <a:r>
              <a:rPr lang="en-GB" altLang="en-US"/>
              <a:t>What Problem are we Solving?</a:t>
            </a:r>
            <a:endParaRPr lang="en-GB" altLang="en-US" dirty="0"/>
          </a:p>
        </p:txBody>
      </p:sp>
      <p:sp>
        <p:nvSpPr>
          <p:cNvPr id="3" name="Text Placeholder 2"/>
          <p:cNvSpPr>
            <a:spLocks noGrp="1"/>
          </p:cNvSpPr>
          <p:nvPr>
            <p:ph type="body" sz="quarter" idx="10"/>
          </p:nvPr>
        </p:nvSpPr>
        <p:spPr/>
        <p:txBody>
          <a:bodyPr/>
          <a:lstStyle/>
          <a:p>
            <a:r>
              <a:rPr lang="en-GB" altLang="en-US" dirty="0"/>
              <a:t>Just like in the last module, we want to go from this…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grpSp>
        <p:nvGrpSpPr>
          <p:cNvPr id="7" name="Group 6"/>
          <p:cNvGrpSpPr>
            <a:grpSpLocks/>
          </p:cNvGrpSpPr>
          <p:nvPr/>
        </p:nvGrpSpPr>
        <p:grpSpPr bwMode="auto">
          <a:xfrm>
            <a:off x="-180975" y="1430338"/>
            <a:ext cx="9966325" cy="7591425"/>
            <a:chOff x="-180996" y="1430768"/>
            <a:chExt cx="9966440" cy="7590404"/>
          </a:xfrm>
        </p:grpSpPr>
        <p:sp>
          <p:nvSpPr>
            <p:cNvPr id="21" name="Rectangle 20"/>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58429" name="Picture 2" descr="C:\Users\martin.croker\Documents\AWS Stencils (1)\AWS Stencils\EPS\13.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06" y="4288576"/>
              <a:ext cx="751897" cy="73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8"/>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0" name="Rectangle 9"/>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1" name="Rectangle 10"/>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2" name="Rectangle 11"/>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3" name="Rectangle 12"/>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4" name="Rectangle 13"/>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5" name="Rectangle 14"/>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6" name="Rectangle 15"/>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7" name="Rectangle 16"/>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2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211"/>
          <p:cNvSpPr txBox="1">
            <a:spLocks noChangeArrowheads="1"/>
          </p:cNvSpPr>
          <p:nvPr/>
        </p:nvSpPr>
        <p:spPr bwMode="auto">
          <a:xfrm>
            <a:off x="5996305" y="1865522"/>
            <a:ext cx="11179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Subnets</a:t>
            </a:r>
          </a:p>
        </p:txBody>
      </p:sp>
      <p:sp>
        <p:nvSpPr>
          <p:cNvPr id="52" name="TextBox 212"/>
          <p:cNvSpPr txBox="1">
            <a:spLocks noChangeArrowheads="1"/>
          </p:cNvSpPr>
          <p:nvPr/>
        </p:nvSpPr>
        <p:spPr bwMode="auto">
          <a:xfrm>
            <a:off x="5996305" y="1593073"/>
            <a:ext cx="2229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Virtual Private Cloud</a:t>
            </a:r>
          </a:p>
        </p:txBody>
      </p:sp>
      <p:sp>
        <p:nvSpPr>
          <p:cNvPr id="53" name="TextBox 213"/>
          <p:cNvSpPr txBox="1">
            <a:spLocks noChangeArrowheads="1"/>
          </p:cNvSpPr>
          <p:nvPr/>
        </p:nvSpPr>
        <p:spPr bwMode="auto">
          <a:xfrm>
            <a:off x="5996305" y="2137971"/>
            <a:ext cx="18772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Virtual Machines</a:t>
            </a:r>
          </a:p>
        </p:txBody>
      </p:sp>
      <p:sp>
        <p:nvSpPr>
          <p:cNvPr id="19" name="Footer Placeholder 18"/>
          <p:cNvSpPr>
            <a:spLocks noGrp="1"/>
          </p:cNvSpPr>
          <p:nvPr>
            <p:ph type="ftr" sz="quarter" idx="13"/>
          </p:nvPr>
        </p:nvSpPr>
        <p:spPr>
          <a:xfrm>
            <a:off x="455613" y="6575425"/>
            <a:ext cx="3600000" cy="128588"/>
          </a:xfrm>
        </p:spPr>
        <p:txBody>
          <a:bodyPr/>
          <a:lstStyle/>
          <a:p>
            <a:r>
              <a:rPr lang="en-AU" dirty="0"/>
              <a:t>Copyright © 2016 Accenture  All rights reserved.</a:t>
            </a:r>
          </a:p>
        </p:txBody>
      </p:sp>
      <p:sp>
        <p:nvSpPr>
          <p:cNvPr id="51" name="TextBox 50"/>
          <p:cNvSpPr txBox="1"/>
          <p:nvPr/>
        </p:nvSpPr>
        <p:spPr>
          <a:xfrm>
            <a:off x="455613" y="6704113"/>
            <a:ext cx="1548501" cy="153888"/>
          </a:xfrm>
          <a:prstGeom prst="rect">
            <a:avLst/>
          </a:prstGeom>
          <a:noFill/>
        </p:spPr>
        <p:txBody>
          <a:bodyPr wrap="square" lIns="0" tIns="0" rIns="0" bIns="0" rtlCol="0">
            <a:noAutofit/>
          </a:bodyPr>
          <a:lstStyle/>
          <a:p>
            <a:r>
              <a:rPr lang="en-GB" sz="1000" dirty="0">
                <a:solidFill>
                  <a:schemeClr val="bg1"/>
                </a:solidFill>
              </a:rPr>
              <a:t>Diagram for illustration only</a:t>
            </a:r>
          </a:p>
        </p:txBody>
      </p:sp>
      <p:sp>
        <p:nvSpPr>
          <p:cNvPr id="41" name="TextBox 40"/>
          <p:cNvSpPr txBox="1"/>
          <p:nvPr/>
        </p:nvSpPr>
        <p:spPr>
          <a:xfrm>
            <a:off x="5919767" y="519216"/>
            <a:ext cx="1533719" cy="400110"/>
          </a:xfrm>
          <a:prstGeom prst="rect">
            <a:avLst/>
          </a:prstGeom>
          <a:noFill/>
        </p:spPr>
        <p:txBody>
          <a:bodyPr wrap="square" rtlCol="0">
            <a:spAutoFit/>
          </a:bodyPr>
          <a:lstStyle/>
          <a:p>
            <a:r>
              <a:rPr lang="en-GB" sz="1000" dirty="0"/>
              <a:t>Platform and basic infra automation &gt;</a:t>
            </a:r>
          </a:p>
        </p:txBody>
      </p:sp>
      <p:grpSp>
        <p:nvGrpSpPr>
          <p:cNvPr id="42" name="Group 41"/>
          <p:cNvGrpSpPr/>
          <p:nvPr/>
        </p:nvGrpSpPr>
        <p:grpSpPr>
          <a:xfrm>
            <a:off x="7234727" y="-25906"/>
            <a:ext cx="1549352" cy="1150777"/>
            <a:chOff x="35496" y="39258"/>
            <a:chExt cx="9145015" cy="6702111"/>
          </a:xfrm>
        </p:grpSpPr>
        <p:graphicFrame>
          <p:nvGraphicFramePr>
            <p:cNvPr id="43" name="Diagram 42"/>
            <p:cNvGraphicFramePr/>
            <p:nvPr>
              <p:extLst>
                <p:ext uri="{D42A27DB-BD31-4B8C-83A1-F6EECF244321}">
                  <p14:modId xmlns:p14="http://schemas.microsoft.com/office/powerpoint/2010/main" val="3148760704"/>
                </p:ext>
              </p:extLst>
            </p:nvPr>
          </p:nvGraphicFramePr>
          <p:xfrm>
            <a:off x="35496" y="188639"/>
            <a:ext cx="9145015" cy="65527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4" name="Rectangle 43"/>
            <p:cNvSpPr/>
            <p:nvPr/>
          </p:nvSpPr>
          <p:spPr>
            <a:xfrm>
              <a:off x="2042316" y="39258"/>
              <a:ext cx="5221590" cy="2922032"/>
            </a:xfrm>
            <a:prstGeom prst="rect">
              <a:avLst/>
            </a:prstGeom>
            <a:solidFill>
              <a:sysClr val="window" lastClr="FFFFFF"/>
            </a:solidFill>
            <a:ln w="25400" cap="flat" cmpd="sng" algn="ctr">
              <a:noFill/>
              <a:prstDash val="solid"/>
            </a:ln>
            <a:effectLst/>
          </p:spPr>
          <p:txBody>
            <a:bodyPr rtlCol="0" anchor="ctr"/>
            <a:lstStyle/>
            <a:p>
              <a:pPr algn="ctr" defTabSz="1219444">
                <a:defRPr/>
              </a:pPr>
              <a:endParaRPr lang="en-GB" sz="600" kern="0" dirty="0">
                <a:solidFill>
                  <a:prstClr val="white"/>
                </a:solidFill>
                <a:latin typeface="+mn-lt"/>
                <a:cs typeface="Arial" charset="0"/>
              </a:endParaRPr>
            </a:p>
          </p:txBody>
        </p:sp>
        <p:sp>
          <p:nvSpPr>
            <p:cNvPr id="45" name="Rectangle 44"/>
            <p:cNvSpPr/>
            <p:nvPr/>
          </p:nvSpPr>
          <p:spPr>
            <a:xfrm>
              <a:off x="5051404" y="908720"/>
              <a:ext cx="663308" cy="1944216"/>
            </a:xfrm>
            <a:prstGeom prst="rect">
              <a:avLst/>
            </a:prstGeom>
            <a:solidFill>
              <a:schemeClr val="accent5"/>
            </a:solidFill>
            <a:ln w="25400" cap="flat" cmpd="sng" algn="ctr">
              <a:noFill/>
              <a:prstDash val="solid"/>
            </a:ln>
            <a:effectLst/>
          </p:spPr>
          <p:txBody>
            <a:bodyPr vert="vert" rtlCol="0" anchor="ctr"/>
            <a:lstStyle/>
            <a:p>
              <a:pPr algn="ctr" defTabSz="1219444">
                <a:lnSpc>
                  <a:spcPct val="90000"/>
                </a:lnSpc>
                <a:defRPr/>
              </a:pPr>
              <a:r>
                <a:rPr lang="en-GB" sz="300" kern="0" dirty="0">
                  <a:solidFill>
                    <a:prstClr val="white"/>
                  </a:solidFill>
                  <a:latin typeface="+mn-lt"/>
                  <a:cs typeface="Arial" charset="0"/>
                </a:rPr>
                <a:t>Business Application</a:t>
              </a:r>
            </a:p>
          </p:txBody>
        </p:sp>
        <p:sp>
          <p:nvSpPr>
            <p:cNvPr id="46" name="Rectangle 45"/>
            <p:cNvSpPr/>
            <p:nvPr/>
          </p:nvSpPr>
          <p:spPr>
            <a:xfrm>
              <a:off x="5818844" y="908720"/>
              <a:ext cx="663308" cy="1944216"/>
            </a:xfrm>
            <a:prstGeom prst="rect">
              <a:avLst/>
            </a:prstGeom>
            <a:solidFill>
              <a:schemeClr val="accent4"/>
            </a:solidFill>
            <a:ln w="25400" cap="flat" cmpd="sng" algn="ctr">
              <a:noFill/>
              <a:prstDash val="solid"/>
            </a:ln>
            <a:effectLst/>
          </p:spPr>
          <p:txBody>
            <a:bodyPr vert="vert" rtlCol="0" anchor="ctr"/>
            <a:lstStyle/>
            <a:p>
              <a:pPr algn="ctr" defTabSz="1219444">
                <a:lnSpc>
                  <a:spcPct val="90000"/>
                </a:lnSpc>
                <a:defRPr/>
              </a:pPr>
              <a:r>
                <a:rPr lang="en-GB" sz="300" kern="0" dirty="0">
                  <a:latin typeface="+mn-lt"/>
                  <a:cs typeface="Arial" charset="0"/>
                </a:rPr>
                <a:t>Business Application</a:t>
              </a:r>
            </a:p>
          </p:txBody>
        </p:sp>
        <p:sp>
          <p:nvSpPr>
            <p:cNvPr id="47" name="Rectangle 46"/>
            <p:cNvSpPr/>
            <p:nvPr/>
          </p:nvSpPr>
          <p:spPr>
            <a:xfrm>
              <a:off x="2749091" y="908720"/>
              <a:ext cx="663308" cy="1944216"/>
            </a:xfrm>
            <a:prstGeom prst="rect">
              <a:avLst/>
            </a:prstGeom>
            <a:solidFill>
              <a:schemeClr val="accent1"/>
            </a:solidFill>
            <a:ln w="25400" cap="flat" cmpd="sng" algn="ctr">
              <a:noFill/>
              <a:prstDash val="solid"/>
            </a:ln>
            <a:effectLst/>
          </p:spPr>
          <p:txBody>
            <a:bodyPr vert="vert" rtlCol="0" anchor="ctr"/>
            <a:lstStyle/>
            <a:p>
              <a:pPr algn="ctr" defTabSz="1219444">
                <a:lnSpc>
                  <a:spcPct val="90000"/>
                </a:lnSpc>
                <a:defRPr/>
              </a:pPr>
              <a:r>
                <a:rPr lang="en-GB" sz="300" kern="0" dirty="0">
                  <a:solidFill>
                    <a:prstClr val="white"/>
                  </a:solidFill>
                  <a:latin typeface="+mn-lt"/>
                  <a:cs typeface="Arial" charset="0"/>
                </a:rPr>
                <a:t>Business Application</a:t>
              </a:r>
            </a:p>
          </p:txBody>
        </p:sp>
        <p:sp>
          <p:nvSpPr>
            <p:cNvPr id="48" name="Rectangle 47"/>
            <p:cNvSpPr/>
            <p:nvPr/>
          </p:nvSpPr>
          <p:spPr>
            <a:xfrm>
              <a:off x="3516529" y="908720"/>
              <a:ext cx="663308" cy="1944216"/>
            </a:xfrm>
            <a:prstGeom prst="rect">
              <a:avLst/>
            </a:prstGeom>
            <a:solidFill>
              <a:schemeClr val="accent2"/>
            </a:solidFill>
            <a:ln w="25400" cap="flat" cmpd="sng" algn="ctr">
              <a:noFill/>
              <a:prstDash val="solid"/>
            </a:ln>
            <a:effectLst/>
          </p:spPr>
          <p:txBody>
            <a:bodyPr vert="vert" rtlCol="0" anchor="ctr"/>
            <a:lstStyle/>
            <a:p>
              <a:pPr algn="ctr" defTabSz="1219444">
                <a:lnSpc>
                  <a:spcPct val="90000"/>
                </a:lnSpc>
                <a:defRPr/>
              </a:pPr>
              <a:r>
                <a:rPr lang="en-GB" sz="300" kern="0" dirty="0">
                  <a:solidFill>
                    <a:prstClr val="white"/>
                  </a:solidFill>
                  <a:latin typeface="+mn-lt"/>
                  <a:cs typeface="Arial" charset="0"/>
                </a:rPr>
                <a:t>Business Application</a:t>
              </a:r>
            </a:p>
          </p:txBody>
        </p:sp>
        <p:sp>
          <p:nvSpPr>
            <p:cNvPr id="49" name="Rectangle 48"/>
            <p:cNvSpPr/>
            <p:nvPr/>
          </p:nvSpPr>
          <p:spPr>
            <a:xfrm>
              <a:off x="4283966" y="908720"/>
              <a:ext cx="663308" cy="1944216"/>
            </a:xfrm>
            <a:prstGeom prst="rect">
              <a:avLst/>
            </a:prstGeom>
            <a:solidFill>
              <a:schemeClr val="accent3"/>
            </a:solidFill>
            <a:ln w="25400" cap="flat" cmpd="sng" algn="ctr">
              <a:noFill/>
              <a:prstDash val="solid"/>
            </a:ln>
            <a:effectLst/>
          </p:spPr>
          <p:txBody>
            <a:bodyPr vert="vert" rtlCol="0" anchor="ctr"/>
            <a:lstStyle/>
            <a:p>
              <a:pPr algn="ctr" defTabSz="1219444">
                <a:lnSpc>
                  <a:spcPct val="90000"/>
                </a:lnSpc>
                <a:defRPr/>
              </a:pPr>
              <a:r>
                <a:rPr lang="en-GB" sz="300" kern="0" dirty="0">
                  <a:solidFill>
                    <a:prstClr val="white"/>
                  </a:solidFill>
                  <a:latin typeface="+mn-lt"/>
                  <a:cs typeface="Arial" charset="0"/>
                </a:rPr>
                <a:t>Business Application</a:t>
              </a:r>
            </a:p>
          </p:txBody>
        </p:sp>
      </p:grpSp>
    </p:spTree>
    <p:extLst>
      <p:ext uri="{BB962C8B-B14F-4D97-AF65-F5344CB8AC3E}">
        <p14:creationId xmlns:p14="http://schemas.microsoft.com/office/powerpoint/2010/main" val="69884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5"/>
          <p:cNvSpPr>
            <a:spLocks noGrp="1"/>
          </p:cNvSpPr>
          <p:nvPr>
            <p:ph type="title"/>
          </p:nvPr>
        </p:nvSpPr>
        <p:spPr/>
        <p:txBody>
          <a:bodyPr/>
          <a:lstStyle/>
          <a:p>
            <a:r>
              <a:rPr lang="en-GB" altLang="en-US"/>
              <a:t>What Problem are we Solving?</a:t>
            </a:r>
            <a:endParaRPr lang="en-GB" altLang="en-US" dirty="0"/>
          </a:p>
        </p:txBody>
      </p:sp>
      <p:sp>
        <p:nvSpPr>
          <p:cNvPr id="2" name="Text Placeholder 1"/>
          <p:cNvSpPr>
            <a:spLocks noGrp="1"/>
          </p:cNvSpPr>
          <p:nvPr>
            <p:ph type="body" sz="quarter" idx="10"/>
          </p:nvPr>
        </p:nvSpPr>
        <p:spPr/>
        <p:txBody>
          <a:bodyPr/>
          <a:lstStyle/>
          <a:p>
            <a:r>
              <a:rPr lang="en-GB"/>
              <a:t>…to this!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5996305" y="1593073"/>
            <a:ext cx="2453236" cy="1427742"/>
            <a:chOff x="5996305" y="1593073"/>
            <a:chExt cx="2453236" cy="1427742"/>
          </a:xfrm>
        </p:grpSpPr>
        <p:sp>
          <p:nvSpPr>
            <p:cNvPr id="59444" name="TextBox 214"/>
            <p:cNvSpPr txBox="1">
              <a:spLocks noChangeArrowheads="1"/>
            </p:cNvSpPr>
            <p:nvPr/>
          </p:nvSpPr>
          <p:spPr bwMode="auto">
            <a:xfrm>
              <a:off x="5996305" y="2436040"/>
              <a:ext cx="2453236" cy="58477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Execution architecture </a:t>
              </a:r>
              <a:br>
                <a:rPr lang="en-GB" altLang="en-US" sz="1600" dirty="0">
                  <a:solidFill>
                    <a:schemeClr val="tx2"/>
                  </a:solidFill>
                  <a:latin typeface="+mn-lt"/>
                  <a:ea typeface="Arial" pitchFamily="-105" charset="-52"/>
                  <a:cs typeface="Arial" pitchFamily="34" charset="0"/>
                </a:rPr>
              </a:br>
              <a:r>
                <a:rPr lang="en-GB" altLang="en-US" sz="1600" dirty="0">
                  <a:solidFill>
                    <a:schemeClr val="tx2"/>
                  </a:solidFill>
                  <a:latin typeface="+mn-lt"/>
                  <a:ea typeface="Arial" pitchFamily="-105" charset="-52"/>
                  <a:cs typeface="Arial" pitchFamily="34" charset="0"/>
                </a:rPr>
                <a:t>ready for use</a:t>
              </a:r>
            </a:p>
          </p:txBody>
        </p:sp>
        <p:sp>
          <p:nvSpPr>
            <p:cNvPr id="110" name="TextBox 211"/>
            <p:cNvSpPr txBox="1">
              <a:spLocks noChangeArrowheads="1"/>
            </p:cNvSpPr>
            <p:nvPr/>
          </p:nvSpPr>
          <p:spPr bwMode="auto">
            <a:xfrm>
              <a:off x="5996305" y="1865522"/>
              <a:ext cx="11179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Subnets</a:t>
              </a:r>
            </a:p>
          </p:txBody>
        </p:sp>
        <p:sp>
          <p:nvSpPr>
            <p:cNvPr id="116" name="TextBox 212"/>
            <p:cNvSpPr txBox="1">
              <a:spLocks noChangeArrowheads="1"/>
            </p:cNvSpPr>
            <p:nvPr/>
          </p:nvSpPr>
          <p:spPr bwMode="auto">
            <a:xfrm>
              <a:off x="5996305" y="1593073"/>
              <a:ext cx="2229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Virtual Private Cloud</a:t>
              </a:r>
            </a:p>
          </p:txBody>
        </p:sp>
        <p:sp>
          <p:nvSpPr>
            <p:cNvPr id="117" name="TextBox 213"/>
            <p:cNvSpPr txBox="1">
              <a:spLocks noChangeArrowheads="1"/>
            </p:cNvSpPr>
            <p:nvPr/>
          </p:nvSpPr>
          <p:spPr bwMode="auto">
            <a:xfrm>
              <a:off x="5996305" y="2137971"/>
              <a:ext cx="18772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Virtual Machines</a:t>
              </a:r>
            </a:p>
          </p:txBody>
        </p:sp>
      </p:grpSp>
      <p:sp>
        <p:nvSpPr>
          <p:cNvPr id="6" name="Footer Placeholder 5"/>
          <p:cNvSpPr>
            <a:spLocks noGrp="1"/>
          </p:cNvSpPr>
          <p:nvPr>
            <p:ph type="ftr" sz="quarter" idx="13"/>
          </p:nvPr>
        </p:nvSpPr>
        <p:spPr/>
        <p:txBody>
          <a:bodyPr/>
          <a:lstStyle/>
          <a:p>
            <a:r>
              <a:rPr lang="en-AU" dirty="0"/>
              <a:t>Copyright © 2016 Accenture  All rights reserved.</a:t>
            </a:r>
          </a:p>
        </p:txBody>
      </p:sp>
      <p:sp>
        <p:nvSpPr>
          <p:cNvPr id="112" name="TextBox 111"/>
          <p:cNvSpPr txBox="1"/>
          <p:nvPr/>
        </p:nvSpPr>
        <p:spPr>
          <a:xfrm>
            <a:off x="455613" y="6704113"/>
            <a:ext cx="1548501" cy="153888"/>
          </a:xfrm>
          <a:prstGeom prst="rect">
            <a:avLst/>
          </a:prstGeom>
          <a:noFill/>
        </p:spPr>
        <p:txBody>
          <a:bodyPr wrap="square" lIns="0" tIns="0" rIns="0" bIns="0" rtlCol="0">
            <a:noAutofit/>
          </a:bodyPr>
          <a:lstStyle/>
          <a:p>
            <a:r>
              <a:rPr lang="en-GB" sz="1000" dirty="0">
                <a:solidFill>
                  <a:schemeClr val="bg1"/>
                </a:solidFill>
              </a:rPr>
              <a:t>Diagram for illustration only</a:t>
            </a:r>
          </a:p>
        </p:txBody>
      </p:sp>
    </p:spTree>
    <p:extLst>
      <p:ext uri="{BB962C8B-B14F-4D97-AF65-F5344CB8AC3E}">
        <p14:creationId xmlns:p14="http://schemas.microsoft.com/office/powerpoint/2010/main" val="193940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5"/>
          <p:cNvSpPr>
            <a:spLocks noGrp="1"/>
          </p:cNvSpPr>
          <p:nvPr>
            <p:ph type="title"/>
          </p:nvPr>
        </p:nvSpPr>
        <p:spPr/>
        <p:txBody>
          <a:bodyPr/>
          <a:lstStyle/>
          <a:p>
            <a:r>
              <a:rPr lang="en-GB" altLang="en-US" dirty="0"/>
              <a:t>How this time then?</a:t>
            </a:r>
          </a:p>
        </p:txBody>
      </p:sp>
      <p:sp>
        <p:nvSpPr>
          <p:cNvPr id="2" name="Text Placeholder 1"/>
          <p:cNvSpPr>
            <a:spLocks noGrp="1"/>
          </p:cNvSpPr>
          <p:nvPr>
            <p:ph type="body" sz="quarter" idx="10"/>
          </p:nvPr>
        </p:nvSpPr>
        <p:spPr/>
        <p:txBody>
          <a:bodyPr/>
          <a:lstStyle/>
          <a:p>
            <a:r>
              <a:rPr lang="en-GB"/>
              <a:t>…with Docker containers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2429266" y="1936750"/>
            <a:ext cx="7183294" cy="4861719"/>
            <a:chOff x="2429266" y="1936750"/>
            <a:chExt cx="7183294" cy="4861719"/>
          </a:xfrm>
        </p:grpSpPr>
        <p:pic>
          <p:nvPicPr>
            <p:cNvPr id="10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0318" y="1936750"/>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9266" y="3771900"/>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5964" y="326109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0"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8468" y="2893133"/>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6296" y="3212976"/>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2782" y="4429125"/>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8214" y="491966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9631" y="5588794"/>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6154" y="5389563"/>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93799" y="4784725"/>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42623" y="422757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0455" y="515719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27" name="TextBox 214"/>
          <p:cNvSpPr txBox="1">
            <a:spLocks noChangeArrowheads="1"/>
          </p:cNvSpPr>
          <p:nvPr/>
        </p:nvSpPr>
        <p:spPr bwMode="auto">
          <a:xfrm>
            <a:off x="5996305" y="2436040"/>
            <a:ext cx="2453236" cy="584775"/>
          </a:xfrm>
          <a:prstGeom prst="rect">
            <a:avLst/>
          </a:prstGeom>
          <a:solidFill>
            <a:schemeClr val="bg1"/>
          </a:solid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Execution architecture </a:t>
            </a:r>
            <a:br>
              <a:rPr lang="en-GB" altLang="en-US" sz="1600" dirty="0">
                <a:solidFill>
                  <a:schemeClr val="tx2"/>
                </a:solidFill>
                <a:latin typeface="+mn-lt"/>
                <a:ea typeface="Arial" pitchFamily="-105" charset="-52"/>
                <a:cs typeface="Arial" pitchFamily="34" charset="0"/>
              </a:rPr>
            </a:br>
            <a:r>
              <a:rPr lang="en-GB" altLang="en-US" sz="1600" dirty="0">
                <a:solidFill>
                  <a:schemeClr val="tx2"/>
                </a:solidFill>
                <a:latin typeface="+mn-lt"/>
                <a:ea typeface="Arial" pitchFamily="-105" charset="-52"/>
                <a:cs typeface="Arial" pitchFamily="34" charset="0"/>
              </a:rPr>
              <a:t>ready for use</a:t>
            </a:r>
          </a:p>
        </p:txBody>
      </p:sp>
      <p:sp>
        <p:nvSpPr>
          <p:cNvPr id="128" name="TextBox 211"/>
          <p:cNvSpPr txBox="1">
            <a:spLocks noChangeArrowheads="1"/>
          </p:cNvSpPr>
          <p:nvPr/>
        </p:nvSpPr>
        <p:spPr bwMode="auto">
          <a:xfrm>
            <a:off x="5996305" y="1865522"/>
            <a:ext cx="11179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Subnets</a:t>
            </a:r>
          </a:p>
        </p:txBody>
      </p:sp>
      <p:sp>
        <p:nvSpPr>
          <p:cNvPr id="129" name="TextBox 212"/>
          <p:cNvSpPr txBox="1">
            <a:spLocks noChangeArrowheads="1"/>
          </p:cNvSpPr>
          <p:nvPr/>
        </p:nvSpPr>
        <p:spPr bwMode="auto">
          <a:xfrm>
            <a:off x="5996305" y="1593073"/>
            <a:ext cx="2229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Virtual Private Cloud</a:t>
            </a:r>
          </a:p>
        </p:txBody>
      </p:sp>
      <p:sp>
        <p:nvSpPr>
          <p:cNvPr id="130" name="TextBox 213"/>
          <p:cNvSpPr txBox="1">
            <a:spLocks noChangeArrowheads="1"/>
          </p:cNvSpPr>
          <p:nvPr/>
        </p:nvSpPr>
        <p:spPr bwMode="auto">
          <a:xfrm>
            <a:off x="5996305" y="2137971"/>
            <a:ext cx="18772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Virtual Machines</a:t>
            </a:r>
          </a:p>
        </p:txBody>
      </p:sp>
      <p:sp>
        <p:nvSpPr>
          <p:cNvPr id="7" name="Footer Placeholder 6"/>
          <p:cNvSpPr>
            <a:spLocks noGrp="1"/>
          </p:cNvSpPr>
          <p:nvPr>
            <p:ph type="ftr" sz="quarter" idx="13"/>
          </p:nvPr>
        </p:nvSpPr>
        <p:spPr/>
        <p:txBody>
          <a:bodyPr/>
          <a:lstStyle/>
          <a:p>
            <a:r>
              <a:rPr lang="en-AU" dirty="0"/>
              <a:t>Copyright © 2016 Accenture  All rights reserved.</a:t>
            </a:r>
          </a:p>
        </p:txBody>
      </p:sp>
      <p:sp>
        <p:nvSpPr>
          <p:cNvPr id="125" name="TextBox 124"/>
          <p:cNvSpPr txBox="1"/>
          <p:nvPr/>
        </p:nvSpPr>
        <p:spPr>
          <a:xfrm>
            <a:off x="455613" y="6704113"/>
            <a:ext cx="1548501" cy="153888"/>
          </a:xfrm>
          <a:prstGeom prst="rect">
            <a:avLst/>
          </a:prstGeom>
          <a:noFill/>
        </p:spPr>
        <p:txBody>
          <a:bodyPr wrap="square" lIns="0" tIns="0" rIns="0" bIns="0" rtlCol="0">
            <a:noAutofit/>
          </a:bodyPr>
          <a:lstStyle/>
          <a:p>
            <a:r>
              <a:rPr lang="en-GB" sz="1000" dirty="0">
                <a:solidFill>
                  <a:schemeClr val="bg1"/>
                </a:solidFill>
              </a:rPr>
              <a:t>Diagram for illustration only</a:t>
            </a:r>
          </a:p>
        </p:txBody>
      </p:sp>
    </p:spTree>
    <p:extLst>
      <p:ext uri="{BB962C8B-B14F-4D97-AF65-F5344CB8AC3E}">
        <p14:creationId xmlns:p14="http://schemas.microsoft.com/office/powerpoint/2010/main" val="41178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5"/>
          <p:cNvSpPr>
            <a:spLocks noGrp="1"/>
          </p:cNvSpPr>
          <p:nvPr>
            <p:ph type="title"/>
          </p:nvPr>
        </p:nvSpPr>
        <p:spPr/>
        <p:txBody>
          <a:bodyPr/>
          <a:lstStyle/>
          <a:p>
            <a:r>
              <a:rPr lang="en-GB" altLang="en-US" dirty="0"/>
              <a:t>And maybe some like this</a:t>
            </a:r>
          </a:p>
        </p:txBody>
      </p:sp>
      <p:sp>
        <p:nvSpPr>
          <p:cNvPr id="2" name="Text Placeholder 1"/>
          <p:cNvSpPr>
            <a:spLocks noGrp="1"/>
          </p:cNvSpPr>
          <p:nvPr>
            <p:ph type="body" sz="quarter" idx="10"/>
          </p:nvPr>
        </p:nvSpPr>
        <p:spPr/>
        <p:txBody>
          <a:bodyPr/>
          <a:lstStyle/>
          <a:p>
            <a:r>
              <a:rPr lang="en-GB"/>
              <a:t>…multiple Docker containers per VM</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2429266" y="1936751"/>
            <a:ext cx="7183294" cy="4861718"/>
            <a:chOff x="2429266" y="1936751"/>
            <a:chExt cx="7183294" cy="4861718"/>
          </a:xfrm>
        </p:grpSpPr>
        <p:pic>
          <p:nvPicPr>
            <p:cNvPr id="10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0318" y="1936751"/>
              <a:ext cx="492757" cy="77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9266" y="3771900"/>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5964" y="326109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0" name="Picture 4"/>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6238" y="2911853"/>
              <a:ext cx="328146" cy="51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6297" y="3212977"/>
              <a:ext cx="396040" cy="62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2783" y="4429126"/>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79911" y="5456514"/>
              <a:ext cx="428240" cy="672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9631" y="5588794"/>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6154" y="5389563"/>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93800" y="4784726"/>
              <a:ext cx="417986" cy="65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42623" y="422757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0455" y="515719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9061" y="2244044"/>
              <a:ext cx="492757" cy="77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1" name="Picture 4"/>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94384" y="3075970"/>
              <a:ext cx="328146" cy="51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4"/>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3437" y="3508069"/>
              <a:ext cx="328146" cy="51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 name="Picture 4"/>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9417" y="3406206"/>
              <a:ext cx="328146" cy="51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3769" y="4619925"/>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33484" y="4882089"/>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2228" y="4966778"/>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9"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21943" y="5228942"/>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0"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19120" y="4935256"/>
              <a:ext cx="492757" cy="77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1"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72232" y="3212977"/>
              <a:ext cx="396040" cy="62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0"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1292" y="3744526"/>
              <a:ext cx="396040" cy="62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1"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61922" y="3694640"/>
              <a:ext cx="396040" cy="62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1" name="TextBox 214"/>
          <p:cNvSpPr txBox="1">
            <a:spLocks noChangeArrowheads="1"/>
          </p:cNvSpPr>
          <p:nvPr/>
        </p:nvSpPr>
        <p:spPr bwMode="auto">
          <a:xfrm>
            <a:off x="5996305" y="2436040"/>
            <a:ext cx="2453236" cy="584775"/>
          </a:xfrm>
          <a:prstGeom prst="rect">
            <a:avLst/>
          </a:prstGeom>
          <a:solidFill>
            <a:schemeClr val="bg1"/>
          </a:solid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Execution architecture </a:t>
            </a:r>
            <a:br>
              <a:rPr lang="en-GB" altLang="en-US" sz="1600" dirty="0">
                <a:solidFill>
                  <a:schemeClr val="tx2"/>
                </a:solidFill>
                <a:latin typeface="+mn-lt"/>
                <a:ea typeface="Arial" pitchFamily="-105" charset="-52"/>
                <a:cs typeface="Arial" pitchFamily="34" charset="0"/>
              </a:rPr>
            </a:br>
            <a:r>
              <a:rPr lang="en-GB" altLang="en-US" sz="1600" dirty="0">
                <a:solidFill>
                  <a:schemeClr val="tx2"/>
                </a:solidFill>
                <a:latin typeface="+mn-lt"/>
                <a:ea typeface="Arial" pitchFamily="-105" charset="-52"/>
                <a:cs typeface="Arial" pitchFamily="34" charset="0"/>
              </a:rPr>
              <a:t>ready for use</a:t>
            </a:r>
          </a:p>
        </p:txBody>
      </p:sp>
      <p:sp>
        <p:nvSpPr>
          <p:cNvPr id="172" name="TextBox 211"/>
          <p:cNvSpPr txBox="1">
            <a:spLocks noChangeArrowheads="1"/>
          </p:cNvSpPr>
          <p:nvPr/>
        </p:nvSpPr>
        <p:spPr bwMode="auto">
          <a:xfrm>
            <a:off x="5996305" y="1865522"/>
            <a:ext cx="11179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Subnets</a:t>
            </a:r>
          </a:p>
        </p:txBody>
      </p:sp>
      <p:sp>
        <p:nvSpPr>
          <p:cNvPr id="180" name="TextBox 212"/>
          <p:cNvSpPr txBox="1">
            <a:spLocks noChangeArrowheads="1"/>
          </p:cNvSpPr>
          <p:nvPr/>
        </p:nvSpPr>
        <p:spPr bwMode="auto">
          <a:xfrm>
            <a:off x="5996305" y="1593073"/>
            <a:ext cx="2229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Virtual Private Cloud</a:t>
            </a:r>
          </a:p>
        </p:txBody>
      </p:sp>
      <p:sp>
        <p:nvSpPr>
          <p:cNvPr id="184" name="TextBox 213"/>
          <p:cNvSpPr txBox="1">
            <a:spLocks noChangeArrowheads="1"/>
          </p:cNvSpPr>
          <p:nvPr/>
        </p:nvSpPr>
        <p:spPr bwMode="auto">
          <a:xfrm>
            <a:off x="5996305" y="2137971"/>
            <a:ext cx="18772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9388" indent="-179388" eaLnBrk="1" hangingPunct="1">
              <a:spcBef>
                <a:spcPts val="1200"/>
              </a:spcBef>
              <a:buClr>
                <a:schemeClr val="accent1"/>
              </a:buClr>
              <a:buSzPct val="70000"/>
              <a:buFont typeface="Webdings" panose="05030102010509060703" pitchFamily="18" charset="2"/>
              <a:buChar char="n"/>
            </a:pPr>
            <a:r>
              <a:rPr lang="en-GB" altLang="en-US" sz="1600" dirty="0">
                <a:solidFill>
                  <a:schemeClr val="tx2"/>
                </a:solidFill>
                <a:latin typeface="+mn-lt"/>
                <a:ea typeface="Arial" pitchFamily="-105" charset="-52"/>
                <a:cs typeface="Arial" pitchFamily="34" charset="0"/>
              </a:rPr>
              <a:t>Virtual Machines</a:t>
            </a:r>
          </a:p>
        </p:txBody>
      </p:sp>
      <p:sp>
        <p:nvSpPr>
          <p:cNvPr id="166" name="Footer Placeholder 6"/>
          <p:cNvSpPr>
            <a:spLocks noGrp="1"/>
          </p:cNvSpPr>
          <p:nvPr>
            <p:ph type="ftr" sz="quarter" idx="13"/>
          </p:nvPr>
        </p:nvSpPr>
        <p:spPr>
          <a:xfrm>
            <a:off x="455613" y="6575425"/>
            <a:ext cx="3600000" cy="128588"/>
          </a:xfrm>
        </p:spPr>
        <p:txBody>
          <a:bodyPr/>
          <a:lstStyle/>
          <a:p>
            <a:r>
              <a:rPr lang="en-AU" dirty="0"/>
              <a:t>Copyright © 2016 Accenture  All rights reserved.</a:t>
            </a:r>
          </a:p>
        </p:txBody>
      </p:sp>
      <p:sp>
        <p:nvSpPr>
          <p:cNvPr id="146" name="TextBox 145"/>
          <p:cNvSpPr txBox="1"/>
          <p:nvPr/>
        </p:nvSpPr>
        <p:spPr>
          <a:xfrm>
            <a:off x="455613" y="6704113"/>
            <a:ext cx="1548501" cy="153888"/>
          </a:xfrm>
          <a:prstGeom prst="rect">
            <a:avLst/>
          </a:prstGeom>
          <a:noFill/>
        </p:spPr>
        <p:txBody>
          <a:bodyPr wrap="square" lIns="0" tIns="0" rIns="0" bIns="0" rtlCol="0">
            <a:noAutofit/>
          </a:bodyPr>
          <a:lstStyle/>
          <a:p>
            <a:r>
              <a:rPr lang="en-GB" sz="1000" dirty="0">
                <a:solidFill>
                  <a:schemeClr val="bg1"/>
                </a:solidFill>
              </a:rPr>
              <a:t>Diagram for illustration only</a:t>
            </a:r>
          </a:p>
        </p:txBody>
      </p:sp>
    </p:spTree>
    <p:extLst>
      <p:ext uri="{BB962C8B-B14F-4D97-AF65-F5344CB8AC3E}">
        <p14:creationId xmlns:p14="http://schemas.microsoft.com/office/powerpoint/2010/main" val="406438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Introduction to containers</a:t>
            </a:r>
            <a:endParaRPr lang="en-GB" dirty="0"/>
          </a:p>
        </p:txBody>
      </p:sp>
      <p:sp>
        <p:nvSpPr>
          <p:cNvPr id="3" name="Content Placeholder 2"/>
          <p:cNvSpPr>
            <a:spLocks noGrp="1"/>
          </p:cNvSpPr>
          <p:nvPr>
            <p:ph sz="quarter" idx="11"/>
          </p:nvPr>
        </p:nvSpPr>
        <p:spPr>
          <a:xfrm>
            <a:off x="455613" y="1576801"/>
            <a:ext cx="8232775" cy="3011384"/>
          </a:xfrm>
        </p:spPr>
        <p:txBody>
          <a:bodyPr/>
          <a:lstStyle/>
          <a:p>
            <a:pPr marL="0" indent="0">
              <a:buNone/>
            </a:pPr>
            <a:r>
              <a:rPr lang="en-GB" dirty="0">
                <a:solidFill>
                  <a:schemeClr val="bg1"/>
                </a:solidFill>
              </a:rPr>
              <a:t>What is container?</a:t>
            </a:r>
          </a:p>
          <a:p>
            <a:r>
              <a:rPr lang="en-GB" dirty="0">
                <a:solidFill>
                  <a:schemeClr val="bg1"/>
                </a:solidFill>
              </a:rPr>
              <a:t>A Linux kernel container is a virtualization environment without a hypervisor</a:t>
            </a:r>
          </a:p>
          <a:p>
            <a:r>
              <a:rPr lang="en-GB" dirty="0">
                <a:solidFill>
                  <a:schemeClr val="bg1"/>
                </a:solidFill>
              </a:rPr>
              <a:t>It is an operating system–level virtualization method</a:t>
            </a:r>
          </a:p>
          <a:p>
            <a:r>
              <a:rPr lang="en-GB" dirty="0">
                <a:solidFill>
                  <a:schemeClr val="bg1"/>
                </a:solidFill>
              </a:rPr>
              <a:t>Isolated from other containers but share resources from the host system</a:t>
            </a:r>
          </a:p>
          <a:p>
            <a:r>
              <a:rPr lang="en-GB" dirty="0">
                <a:solidFill>
                  <a:schemeClr val="bg1"/>
                </a:solidFill>
              </a:rPr>
              <a:t>Examples of common isolation tools are:</a:t>
            </a:r>
          </a:p>
          <a:p>
            <a:pPr lvl="1"/>
            <a:r>
              <a:rPr lang="en-GB" dirty="0">
                <a:solidFill>
                  <a:schemeClr val="bg1"/>
                </a:solidFill>
              </a:rPr>
              <a:t>Solaris Zones, </a:t>
            </a:r>
            <a:r>
              <a:rPr lang="en-GB" dirty="0" err="1">
                <a:solidFill>
                  <a:schemeClr val="bg1"/>
                </a:solidFill>
              </a:rPr>
              <a:t>OpenVZ</a:t>
            </a:r>
            <a:r>
              <a:rPr lang="en-GB" dirty="0">
                <a:solidFill>
                  <a:schemeClr val="bg1"/>
                </a:solidFill>
              </a:rPr>
              <a:t>, LXC, </a:t>
            </a:r>
            <a:r>
              <a:rPr lang="en-GB" dirty="0" err="1">
                <a:solidFill>
                  <a:schemeClr val="bg1"/>
                </a:solidFill>
              </a:rPr>
              <a:t>chroot</a:t>
            </a:r>
            <a:r>
              <a:rPr lang="en-GB" dirty="0">
                <a:solidFill>
                  <a:schemeClr val="bg1"/>
                </a:solidFill>
              </a:rPr>
              <a:t> etc.</a:t>
            </a:r>
          </a:p>
          <a:p>
            <a:endParaRPr lang="en-GB" dirty="0">
              <a:solidFill>
                <a:schemeClr val="bg1"/>
              </a:solidFill>
            </a:endParaRPr>
          </a:p>
          <a:p>
            <a:pPr marL="0" indent="0">
              <a:buNone/>
            </a:pPr>
            <a:r>
              <a:rPr lang="en-GB" dirty="0">
                <a:solidFill>
                  <a:schemeClr val="bg1"/>
                </a:solidFill>
              </a:rPr>
              <a:t>“A second piece of the virtualisation pie”</a:t>
            </a:r>
          </a:p>
          <a:p>
            <a:pPr lvl="1"/>
            <a:endParaRPr lang="en-GB" dirty="0">
              <a:solidFill>
                <a:schemeClr val="bg1"/>
              </a:solidFill>
            </a:endParaRPr>
          </a:p>
        </p:txBody>
      </p:sp>
      <p:sp>
        <p:nvSpPr>
          <p:cNvPr id="4" name="Title 3"/>
          <p:cNvSpPr>
            <a:spLocks noGrp="1"/>
          </p:cNvSpPr>
          <p:nvPr>
            <p:ph type="title"/>
          </p:nvPr>
        </p:nvSpPr>
        <p:spPr/>
        <p:txBody>
          <a:bodyPr/>
          <a:lstStyle/>
          <a:p>
            <a:r>
              <a:rPr lang="en-GB">
                <a:solidFill>
                  <a:schemeClr val="bg1"/>
                </a:solidFill>
              </a:rPr>
              <a:t>Containers</a:t>
            </a:r>
            <a:endParaRPr lang="en-GB" dirty="0">
              <a:solidFill>
                <a:schemeClr val="bg1"/>
              </a:solidFill>
            </a:endParaRPr>
          </a:p>
        </p:txBody>
      </p:sp>
      <p:sp>
        <p:nvSpPr>
          <p:cNvPr id="8" name="Footer Placeholder 7"/>
          <p:cNvSpPr>
            <a:spLocks noGrp="1"/>
          </p:cNvSpPr>
          <p:nvPr>
            <p:ph type="ftr" sz="quarter" idx="12"/>
          </p:nvPr>
        </p:nvSpPr>
        <p:spPr/>
        <p:txBody>
          <a:bodyPr/>
          <a:lstStyle/>
          <a:p>
            <a:r>
              <a:rPr lang="en-AU"/>
              <a:t>Copyright © 2016 Accenture  All rights reserved.</a:t>
            </a:r>
            <a:endParaRPr lang="en-AU" dirty="0"/>
          </a:p>
        </p:txBody>
      </p:sp>
      <p:sp>
        <p:nvSpPr>
          <p:cNvPr id="9" name="Slide Number Placeholder 8"/>
          <p:cNvSpPr>
            <a:spLocks noGrp="1"/>
          </p:cNvSpPr>
          <p:nvPr>
            <p:ph type="sldNum" sz="quarter" idx="13"/>
          </p:nvPr>
        </p:nvSpPr>
        <p:spPr/>
        <p:txBody>
          <a:bodyPr/>
          <a:lstStyle/>
          <a:p>
            <a:pPr>
              <a:defRPr/>
            </a:pPr>
            <a:r>
              <a:rPr lang="en-US"/>
              <a:t>Page </a:t>
            </a:r>
            <a:fld id="{90CBDC3A-D49F-4631-A8C7-55D59B33E5FA}" type="slidenum">
              <a:rPr lang="en-US" smtClean="0"/>
              <a:pPr>
                <a:defRPr/>
              </a:pPr>
              <a:t>9</a:t>
            </a:fld>
            <a:endParaRPr lang="en-US" dirty="0"/>
          </a:p>
        </p:txBody>
      </p:sp>
      <p:grpSp>
        <p:nvGrpSpPr>
          <p:cNvPr id="18" name="Group 17"/>
          <p:cNvGrpSpPr/>
          <p:nvPr/>
        </p:nvGrpSpPr>
        <p:grpSpPr>
          <a:xfrm>
            <a:off x="4017962" y="4251325"/>
            <a:ext cx="4651376" cy="1635126"/>
            <a:chOff x="4217987" y="4386263"/>
            <a:chExt cx="4651376" cy="1635126"/>
          </a:xfrm>
          <a:solidFill>
            <a:schemeClr val="accent2"/>
          </a:solidFill>
        </p:grpSpPr>
        <p:sp>
          <p:nvSpPr>
            <p:cNvPr id="13" name="Freeform 6"/>
            <p:cNvSpPr>
              <a:spLocks noEditPoints="1"/>
            </p:cNvSpPr>
            <p:nvPr/>
          </p:nvSpPr>
          <p:spPr bwMode="auto">
            <a:xfrm>
              <a:off x="7796213" y="4386263"/>
              <a:ext cx="828675" cy="858838"/>
            </a:xfrm>
            <a:custGeom>
              <a:avLst/>
              <a:gdLst>
                <a:gd name="T0" fmla="*/ 138 w 221"/>
                <a:gd name="T1" fmla="*/ 27 h 229"/>
                <a:gd name="T2" fmla="*/ 119 w 221"/>
                <a:gd name="T3" fmla="*/ 0 h 229"/>
                <a:gd name="T4" fmla="*/ 55 w 221"/>
                <a:gd name="T5" fmla="*/ 8 h 229"/>
                <a:gd name="T6" fmla="*/ 26 w 221"/>
                <a:gd name="T7" fmla="*/ 27 h 229"/>
                <a:gd name="T8" fmla="*/ 18 w 221"/>
                <a:gd name="T9" fmla="*/ 167 h 229"/>
                <a:gd name="T10" fmla="*/ 0 w 221"/>
                <a:gd name="T11" fmla="*/ 175 h 229"/>
                <a:gd name="T12" fmla="*/ 18 w 221"/>
                <a:gd name="T13" fmla="*/ 229 h 229"/>
                <a:gd name="T14" fmla="*/ 138 w 221"/>
                <a:gd name="T15" fmla="*/ 229 h 229"/>
                <a:gd name="T16" fmla="*/ 221 w 221"/>
                <a:gd name="T17" fmla="*/ 229 h 229"/>
                <a:gd name="T18" fmla="*/ 213 w 221"/>
                <a:gd name="T19" fmla="*/ 112 h 229"/>
                <a:gd name="T20" fmla="*/ 168 w 221"/>
                <a:gd name="T21" fmla="*/ 35 h 229"/>
                <a:gd name="T22" fmla="*/ 68 w 221"/>
                <a:gd name="T23" fmla="*/ 123 h 229"/>
                <a:gd name="T24" fmla="*/ 42 w 221"/>
                <a:gd name="T25" fmla="*/ 125 h 229"/>
                <a:gd name="T26" fmla="*/ 40 w 221"/>
                <a:gd name="T27" fmla="*/ 106 h 229"/>
                <a:gd name="T28" fmla="*/ 66 w 221"/>
                <a:gd name="T29" fmla="*/ 104 h 229"/>
                <a:gd name="T30" fmla="*/ 68 w 221"/>
                <a:gd name="T31" fmla="*/ 123 h 229"/>
                <a:gd name="T32" fmla="*/ 66 w 221"/>
                <a:gd name="T33" fmla="*/ 85 h 229"/>
                <a:gd name="T34" fmla="*/ 40 w 221"/>
                <a:gd name="T35" fmla="*/ 83 h 229"/>
                <a:gd name="T36" fmla="*/ 42 w 221"/>
                <a:gd name="T37" fmla="*/ 64 h 229"/>
                <a:gd name="T38" fmla="*/ 68 w 221"/>
                <a:gd name="T39" fmla="*/ 66 h 229"/>
                <a:gd name="T40" fmla="*/ 124 w 221"/>
                <a:gd name="T41" fmla="*/ 163 h 229"/>
                <a:gd name="T42" fmla="*/ 98 w 221"/>
                <a:gd name="T43" fmla="*/ 165 h 229"/>
                <a:gd name="T44" fmla="*/ 96 w 221"/>
                <a:gd name="T45" fmla="*/ 146 h 229"/>
                <a:gd name="T46" fmla="*/ 122 w 221"/>
                <a:gd name="T47" fmla="*/ 144 h 229"/>
                <a:gd name="T48" fmla="*/ 124 w 221"/>
                <a:gd name="T49" fmla="*/ 163 h 229"/>
                <a:gd name="T50" fmla="*/ 122 w 221"/>
                <a:gd name="T51" fmla="*/ 125 h 229"/>
                <a:gd name="T52" fmla="*/ 96 w 221"/>
                <a:gd name="T53" fmla="*/ 123 h 229"/>
                <a:gd name="T54" fmla="*/ 98 w 221"/>
                <a:gd name="T55" fmla="*/ 104 h 229"/>
                <a:gd name="T56" fmla="*/ 124 w 221"/>
                <a:gd name="T57" fmla="*/ 106 h 229"/>
                <a:gd name="T58" fmla="*/ 124 w 221"/>
                <a:gd name="T59" fmla="*/ 83 h 229"/>
                <a:gd name="T60" fmla="*/ 98 w 221"/>
                <a:gd name="T61" fmla="*/ 85 h 229"/>
                <a:gd name="T62" fmla="*/ 96 w 221"/>
                <a:gd name="T63" fmla="*/ 66 h 229"/>
                <a:gd name="T64" fmla="*/ 122 w 221"/>
                <a:gd name="T65" fmla="*/ 64 h 229"/>
                <a:gd name="T66" fmla="*/ 124 w 221"/>
                <a:gd name="T67" fmla="*/ 8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1" h="229">
                  <a:moveTo>
                    <a:pt x="160" y="27"/>
                  </a:moveTo>
                  <a:cubicBezTo>
                    <a:pt x="138" y="27"/>
                    <a:pt x="138" y="27"/>
                    <a:pt x="138" y="27"/>
                  </a:cubicBezTo>
                  <a:cubicBezTo>
                    <a:pt x="130" y="8"/>
                    <a:pt x="130" y="8"/>
                    <a:pt x="130" y="8"/>
                  </a:cubicBezTo>
                  <a:cubicBezTo>
                    <a:pt x="128" y="3"/>
                    <a:pt x="124" y="0"/>
                    <a:pt x="119" y="0"/>
                  </a:cubicBezTo>
                  <a:cubicBezTo>
                    <a:pt x="66" y="0"/>
                    <a:pt x="66" y="0"/>
                    <a:pt x="66" y="0"/>
                  </a:cubicBezTo>
                  <a:cubicBezTo>
                    <a:pt x="61" y="0"/>
                    <a:pt x="57" y="3"/>
                    <a:pt x="55" y="8"/>
                  </a:cubicBezTo>
                  <a:cubicBezTo>
                    <a:pt x="48" y="27"/>
                    <a:pt x="48" y="27"/>
                    <a:pt x="48" y="27"/>
                  </a:cubicBezTo>
                  <a:cubicBezTo>
                    <a:pt x="26" y="27"/>
                    <a:pt x="26" y="27"/>
                    <a:pt x="26" y="27"/>
                  </a:cubicBezTo>
                  <a:cubicBezTo>
                    <a:pt x="21" y="27"/>
                    <a:pt x="18" y="31"/>
                    <a:pt x="18" y="35"/>
                  </a:cubicBezTo>
                  <a:cubicBezTo>
                    <a:pt x="18" y="167"/>
                    <a:pt x="18" y="167"/>
                    <a:pt x="18" y="167"/>
                  </a:cubicBezTo>
                  <a:cubicBezTo>
                    <a:pt x="8" y="167"/>
                    <a:pt x="8" y="167"/>
                    <a:pt x="8" y="167"/>
                  </a:cubicBezTo>
                  <a:cubicBezTo>
                    <a:pt x="3" y="167"/>
                    <a:pt x="0" y="171"/>
                    <a:pt x="0" y="175"/>
                  </a:cubicBezTo>
                  <a:cubicBezTo>
                    <a:pt x="0" y="229"/>
                    <a:pt x="0" y="229"/>
                    <a:pt x="0" y="229"/>
                  </a:cubicBezTo>
                  <a:cubicBezTo>
                    <a:pt x="18" y="229"/>
                    <a:pt x="18" y="229"/>
                    <a:pt x="18" y="229"/>
                  </a:cubicBezTo>
                  <a:cubicBezTo>
                    <a:pt x="63" y="229"/>
                    <a:pt x="63" y="229"/>
                    <a:pt x="63" y="229"/>
                  </a:cubicBezTo>
                  <a:cubicBezTo>
                    <a:pt x="138" y="229"/>
                    <a:pt x="138" y="229"/>
                    <a:pt x="138" y="229"/>
                  </a:cubicBezTo>
                  <a:cubicBezTo>
                    <a:pt x="168" y="229"/>
                    <a:pt x="168" y="229"/>
                    <a:pt x="168" y="229"/>
                  </a:cubicBezTo>
                  <a:cubicBezTo>
                    <a:pt x="221" y="229"/>
                    <a:pt x="221" y="229"/>
                    <a:pt x="221" y="229"/>
                  </a:cubicBezTo>
                  <a:cubicBezTo>
                    <a:pt x="221" y="120"/>
                    <a:pt x="221" y="120"/>
                    <a:pt x="221" y="120"/>
                  </a:cubicBezTo>
                  <a:cubicBezTo>
                    <a:pt x="221" y="116"/>
                    <a:pt x="217" y="112"/>
                    <a:pt x="213" y="112"/>
                  </a:cubicBezTo>
                  <a:cubicBezTo>
                    <a:pt x="168" y="112"/>
                    <a:pt x="168" y="112"/>
                    <a:pt x="168" y="112"/>
                  </a:cubicBezTo>
                  <a:cubicBezTo>
                    <a:pt x="168" y="35"/>
                    <a:pt x="168" y="35"/>
                    <a:pt x="168" y="35"/>
                  </a:cubicBezTo>
                  <a:cubicBezTo>
                    <a:pt x="168" y="31"/>
                    <a:pt x="164" y="27"/>
                    <a:pt x="160" y="27"/>
                  </a:cubicBezTo>
                  <a:close/>
                  <a:moveTo>
                    <a:pt x="68" y="123"/>
                  </a:moveTo>
                  <a:cubicBezTo>
                    <a:pt x="68" y="124"/>
                    <a:pt x="67" y="125"/>
                    <a:pt x="66" y="125"/>
                  </a:cubicBezTo>
                  <a:cubicBezTo>
                    <a:pt x="42" y="125"/>
                    <a:pt x="42" y="125"/>
                    <a:pt x="42" y="125"/>
                  </a:cubicBezTo>
                  <a:cubicBezTo>
                    <a:pt x="41" y="125"/>
                    <a:pt x="40" y="124"/>
                    <a:pt x="40" y="123"/>
                  </a:cubicBezTo>
                  <a:cubicBezTo>
                    <a:pt x="40" y="106"/>
                    <a:pt x="40" y="106"/>
                    <a:pt x="40" y="106"/>
                  </a:cubicBezTo>
                  <a:cubicBezTo>
                    <a:pt x="40" y="105"/>
                    <a:pt x="41" y="104"/>
                    <a:pt x="42" y="104"/>
                  </a:cubicBezTo>
                  <a:cubicBezTo>
                    <a:pt x="66" y="104"/>
                    <a:pt x="66" y="104"/>
                    <a:pt x="66" y="104"/>
                  </a:cubicBezTo>
                  <a:cubicBezTo>
                    <a:pt x="67" y="104"/>
                    <a:pt x="68" y="105"/>
                    <a:pt x="68" y="106"/>
                  </a:cubicBezTo>
                  <a:lnTo>
                    <a:pt x="68" y="123"/>
                  </a:lnTo>
                  <a:close/>
                  <a:moveTo>
                    <a:pt x="68" y="83"/>
                  </a:moveTo>
                  <a:cubicBezTo>
                    <a:pt x="68" y="84"/>
                    <a:pt x="67" y="85"/>
                    <a:pt x="66" y="85"/>
                  </a:cubicBezTo>
                  <a:cubicBezTo>
                    <a:pt x="42" y="85"/>
                    <a:pt x="42" y="85"/>
                    <a:pt x="42" y="85"/>
                  </a:cubicBezTo>
                  <a:cubicBezTo>
                    <a:pt x="41" y="85"/>
                    <a:pt x="40" y="84"/>
                    <a:pt x="40" y="83"/>
                  </a:cubicBezTo>
                  <a:cubicBezTo>
                    <a:pt x="40" y="66"/>
                    <a:pt x="40" y="66"/>
                    <a:pt x="40" y="66"/>
                  </a:cubicBezTo>
                  <a:cubicBezTo>
                    <a:pt x="40" y="65"/>
                    <a:pt x="41" y="64"/>
                    <a:pt x="42" y="64"/>
                  </a:cubicBezTo>
                  <a:cubicBezTo>
                    <a:pt x="66" y="64"/>
                    <a:pt x="66" y="64"/>
                    <a:pt x="66" y="64"/>
                  </a:cubicBezTo>
                  <a:cubicBezTo>
                    <a:pt x="67" y="64"/>
                    <a:pt x="68" y="65"/>
                    <a:pt x="68" y="66"/>
                  </a:cubicBezTo>
                  <a:lnTo>
                    <a:pt x="68" y="83"/>
                  </a:lnTo>
                  <a:close/>
                  <a:moveTo>
                    <a:pt x="124" y="163"/>
                  </a:moveTo>
                  <a:cubicBezTo>
                    <a:pt x="124" y="164"/>
                    <a:pt x="123" y="165"/>
                    <a:pt x="122" y="165"/>
                  </a:cubicBezTo>
                  <a:cubicBezTo>
                    <a:pt x="98" y="165"/>
                    <a:pt x="98" y="165"/>
                    <a:pt x="98" y="165"/>
                  </a:cubicBezTo>
                  <a:cubicBezTo>
                    <a:pt x="97" y="165"/>
                    <a:pt x="96" y="164"/>
                    <a:pt x="96" y="163"/>
                  </a:cubicBezTo>
                  <a:cubicBezTo>
                    <a:pt x="96" y="146"/>
                    <a:pt x="96" y="146"/>
                    <a:pt x="96" y="146"/>
                  </a:cubicBezTo>
                  <a:cubicBezTo>
                    <a:pt x="96" y="144"/>
                    <a:pt x="97" y="144"/>
                    <a:pt x="98" y="144"/>
                  </a:cubicBezTo>
                  <a:cubicBezTo>
                    <a:pt x="122" y="144"/>
                    <a:pt x="122" y="144"/>
                    <a:pt x="122" y="144"/>
                  </a:cubicBezTo>
                  <a:cubicBezTo>
                    <a:pt x="123" y="144"/>
                    <a:pt x="124" y="144"/>
                    <a:pt x="124" y="146"/>
                  </a:cubicBezTo>
                  <a:lnTo>
                    <a:pt x="124" y="163"/>
                  </a:lnTo>
                  <a:close/>
                  <a:moveTo>
                    <a:pt x="124" y="123"/>
                  </a:moveTo>
                  <a:cubicBezTo>
                    <a:pt x="124" y="124"/>
                    <a:pt x="123" y="125"/>
                    <a:pt x="122" y="125"/>
                  </a:cubicBezTo>
                  <a:cubicBezTo>
                    <a:pt x="98" y="125"/>
                    <a:pt x="98" y="125"/>
                    <a:pt x="98" y="125"/>
                  </a:cubicBezTo>
                  <a:cubicBezTo>
                    <a:pt x="97" y="125"/>
                    <a:pt x="96" y="124"/>
                    <a:pt x="96" y="123"/>
                  </a:cubicBezTo>
                  <a:cubicBezTo>
                    <a:pt x="96" y="106"/>
                    <a:pt x="96" y="106"/>
                    <a:pt x="96" y="106"/>
                  </a:cubicBezTo>
                  <a:cubicBezTo>
                    <a:pt x="96" y="105"/>
                    <a:pt x="97" y="104"/>
                    <a:pt x="98" y="104"/>
                  </a:cubicBezTo>
                  <a:cubicBezTo>
                    <a:pt x="122" y="104"/>
                    <a:pt x="122" y="104"/>
                    <a:pt x="122" y="104"/>
                  </a:cubicBezTo>
                  <a:cubicBezTo>
                    <a:pt x="123" y="104"/>
                    <a:pt x="124" y="105"/>
                    <a:pt x="124" y="106"/>
                  </a:cubicBezTo>
                  <a:lnTo>
                    <a:pt x="124" y="123"/>
                  </a:lnTo>
                  <a:close/>
                  <a:moveTo>
                    <a:pt x="124" y="83"/>
                  </a:moveTo>
                  <a:cubicBezTo>
                    <a:pt x="124" y="84"/>
                    <a:pt x="123" y="85"/>
                    <a:pt x="122" y="85"/>
                  </a:cubicBezTo>
                  <a:cubicBezTo>
                    <a:pt x="98" y="85"/>
                    <a:pt x="98" y="85"/>
                    <a:pt x="98" y="85"/>
                  </a:cubicBezTo>
                  <a:cubicBezTo>
                    <a:pt x="97" y="85"/>
                    <a:pt x="96" y="84"/>
                    <a:pt x="96" y="83"/>
                  </a:cubicBezTo>
                  <a:cubicBezTo>
                    <a:pt x="96" y="66"/>
                    <a:pt x="96" y="66"/>
                    <a:pt x="96" y="66"/>
                  </a:cubicBezTo>
                  <a:cubicBezTo>
                    <a:pt x="96" y="65"/>
                    <a:pt x="97" y="64"/>
                    <a:pt x="98" y="64"/>
                  </a:cubicBezTo>
                  <a:cubicBezTo>
                    <a:pt x="122" y="64"/>
                    <a:pt x="122" y="64"/>
                    <a:pt x="122" y="64"/>
                  </a:cubicBezTo>
                  <a:cubicBezTo>
                    <a:pt x="123" y="64"/>
                    <a:pt x="124" y="65"/>
                    <a:pt x="124" y="66"/>
                  </a:cubicBezTo>
                  <a:lnTo>
                    <a:pt x="124"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noEditPoints="1"/>
            </p:cNvSpPr>
            <p:nvPr/>
          </p:nvSpPr>
          <p:spPr bwMode="auto">
            <a:xfrm>
              <a:off x="4217987" y="5219701"/>
              <a:ext cx="4651376" cy="801688"/>
            </a:xfrm>
            <a:custGeom>
              <a:avLst/>
              <a:gdLst>
                <a:gd name="T0" fmla="*/ 1223 w 1240"/>
                <a:gd name="T1" fmla="*/ 35 h 214"/>
                <a:gd name="T2" fmla="*/ 1195 w 1240"/>
                <a:gd name="T3" fmla="*/ 35 h 214"/>
                <a:gd name="T4" fmla="*/ 1175 w 1240"/>
                <a:gd name="T5" fmla="*/ 35 h 214"/>
                <a:gd name="T6" fmla="*/ 1122 w 1240"/>
                <a:gd name="T7" fmla="*/ 35 h 214"/>
                <a:gd name="T8" fmla="*/ 1092 w 1240"/>
                <a:gd name="T9" fmla="*/ 35 h 214"/>
                <a:gd name="T10" fmla="*/ 1017 w 1240"/>
                <a:gd name="T11" fmla="*/ 35 h 214"/>
                <a:gd name="T12" fmla="*/ 972 w 1240"/>
                <a:gd name="T13" fmla="*/ 35 h 214"/>
                <a:gd name="T14" fmla="*/ 954 w 1240"/>
                <a:gd name="T15" fmla="*/ 35 h 214"/>
                <a:gd name="T16" fmla="*/ 906 w 1240"/>
                <a:gd name="T17" fmla="*/ 35 h 214"/>
                <a:gd name="T18" fmla="*/ 897 w 1240"/>
                <a:gd name="T19" fmla="*/ 35 h 214"/>
                <a:gd name="T20" fmla="*/ 862 w 1240"/>
                <a:gd name="T21" fmla="*/ 71 h 214"/>
                <a:gd name="T22" fmla="*/ 267 w 1240"/>
                <a:gd name="T23" fmla="*/ 71 h 214"/>
                <a:gd name="T24" fmla="*/ 172 w 1240"/>
                <a:gd name="T25" fmla="*/ 0 h 214"/>
                <a:gd name="T26" fmla="*/ 16 w 1240"/>
                <a:gd name="T27" fmla="*/ 0 h 214"/>
                <a:gd name="T28" fmla="*/ 3 w 1240"/>
                <a:gd name="T29" fmla="*/ 7 h 214"/>
                <a:gd name="T30" fmla="*/ 3 w 1240"/>
                <a:gd name="T31" fmla="*/ 22 h 214"/>
                <a:gd name="T32" fmla="*/ 105 w 1240"/>
                <a:gd name="T33" fmla="*/ 177 h 214"/>
                <a:gd name="T34" fmla="*/ 129 w 1240"/>
                <a:gd name="T35" fmla="*/ 191 h 214"/>
                <a:gd name="T36" fmla="*/ 140 w 1240"/>
                <a:gd name="T37" fmla="*/ 191 h 214"/>
                <a:gd name="T38" fmla="*/ 146 w 1240"/>
                <a:gd name="T39" fmla="*/ 203 h 214"/>
                <a:gd name="T40" fmla="*/ 163 w 1240"/>
                <a:gd name="T41" fmla="*/ 214 h 214"/>
                <a:gd name="T42" fmla="*/ 1170 w 1240"/>
                <a:gd name="T43" fmla="*/ 214 h 214"/>
                <a:gd name="T44" fmla="*/ 1190 w 1240"/>
                <a:gd name="T45" fmla="*/ 206 h 214"/>
                <a:gd name="T46" fmla="*/ 1220 w 1240"/>
                <a:gd name="T47" fmla="*/ 177 h 214"/>
                <a:gd name="T48" fmla="*/ 1217 w 1240"/>
                <a:gd name="T49" fmla="*/ 168 h 214"/>
                <a:gd name="T50" fmla="*/ 1184 w 1240"/>
                <a:gd name="T51" fmla="*/ 168 h 214"/>
                <a:gd name="T52" fmla="*/ 1223 w 1240"/>
                <a:gd name="T53" fmla="*/ 35 h 214"/>
                <a:gd name="T54" fmla="*/ 167 w 1240"/>
                <a:gd name="T55" fmla="*/ 112 h 214"/>
                <a:gd name="T56" fmla="*/ 175 w 1240"/>
                <a:gd name="T57" fmla="*/ 104 h 214"/>
                <a:gd name="T58" fmla="*/ 208 w 1240"/>
                <a:gd name="T59" fmla="*/ 104 h 214"/>
                <a:gd name="T60" fmla="*/ 216 w 1240"/>
                <a:gd name="T61" fmla="*/ 112 h 214"/>
                <a:gd name="T62" fmla="*/ 216 w 1240"/>
                <a:gd name="T63" fmla="*/ 123 h 214"/>
                <a:gd name="T64" fmla="*/ 213 w 1240"/>
                <a:gd name="T65" fmla="*/ 126 h 214"/>
                <a:gd name="T66" fmla="*/ 210 w 1240"/>
                <a:gd name="T67" fmla="*/ 123 h 214"/>
                <a:gd name="T68" fmla="*/ 210 w 1240"/>
                <a:gd name="T69" fmla="*/ 119 h 214"/>
                <a:gd name="T70" fmla="*/ 204 w 1240"/>
                <a:gd name="T71" fmla="*/ 113 h 214"/>
                <a:gd name="T72" fmla="*/ 178 w 1240"/>
                <a:gd name="T73" fmla="*/ 113 h 214"/>
                <a:gd name="T74" fmla="*/ 172 w 1240"/>
                <a:gd name="T75" fmla="*/ 119 h 214"/>
                <a:gd name="T76" fmla="*/ 172 w 1240"/>
                <a:gd name="T77" fmla="*/ 123 h 214"/>
                <a:gd name="T78" fmla="*/ 169 w 1240"/>
                <a:gd name="T79" fmla="*/ 126 h 214"/>
                <a:gd name="T80" fmla="*/ 167 w 1240"/>
                <a:gd name="T81" fmla="*/ 123 h 214"/>
                <a:gd name="T82" fmla="*/ 167 w 1240"/>
                <a:gd name="T83" fmla="*/ 11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0" h="214">
                  <a:moveTo>
                    <a:pt x="1223" y="35"/>
                  </a:moveTo>
                  <a:cubicBezTo>
                    <a:pt x="1195" y="35"/>
                    <a:pt x="1195" y="35"/>
                    <a:pt x="1195" y="35"/>
                  </a:cubicBezTo>
                  <a:cubicBezTo>
                    <a:pt x="1175" y="35"/>
                    <a:pt x="1175" y="35"/>
                    <a:pt x="1175" y="35"/>
                  </a:cubicBezTo>
                  <a:cubicBezTo>
                    <a:pt x="1122" y="35"/>
                    <a:pt x="1122" y="35"/>
                    <a:pt x="1122" y="35"/>
                  </a:cubicBezTo>
                  <a:cubicBezTo>
                    <a:pt x="1092" y="35"/>
                    <a:pt x="1092" y="35"/>
                    <a:pt x="1092" y="35"/>
                  </a:cubicBezTo>
                  <a:cubicBezTo>
                    <a:pt x="1017" y="35"/>
                    <a:pt x="1017" y="35"/>
                    <a:pt x="1017" y="35"/>
                  </a:cubicBezTo>
                  <a:cubicBezTo>
                    <a:pt x="972" y="35"/>
                    <a:pt x="972" y="35"/>
                    <a:pt x="972" y="35"/>
                  </a:cubicBezTo>
                  <a:cubicBezTo>
                    <a:pt x="954" y="35"/>
                    <a:pt x="954" y="35"/>
                    <a:pt x="954" y="35"/>
                  </a:cubicBezTo>
                  <a:cubicBezTo>
                    <a:pt x="906" y="35"/>
                    <a:pt x="906" y="35"/>
                    <a:pt x="906" y="35"/>
                  </a:cubicBezTo>
                  <a:cubicBezTo>
                    <a:pt x="897" y="35"/>
                    <a:pt x="897" y="35"/>
                    <a:pt x="897" y="35"/>
                  </a:cubicBezTo>
                  <a:cubicBezTo>
                    <a:pt x="862" y="71"/>
                    <a:pt x="862" y="71"/>
                    <a:pt x="862" y="71"/>
                  </a:cubicBezTo>
                  <a:cubicBezTo>
                    <a:pt x="267" y="71"/>
                    <a:pt x="267" y="71"/>
                    <a:pt x="267" y="71"/>
                  </a:cubicBezTo>
                  <a:cubicBezTo>
                    <a:pt x="172" y="0"/>
                    <a:pt x="172" y="0"/>
                    <a:pt x="172" y="0"/>
                  </a:cubicBezTo>
                  <a:cubicBezTo>
                    <a:pt x="16" y="0"/>
                    <a:pt x="16" y="0"/>
                    <a:pt x="16" y="0"/>
                  </a:cubicBezTo>
                  <a:cubicBezTo>
                    <a:pt x="11" y="0"/>
                    <a:pt x="6" y="3"/>
                    <a:pt x="3" y="7"/>
                  </a:cubicBezTo>
                  <a:cubicBezTo>
                    <a:pt x="1" y="12"/>
                    <a:pt x="0" y="17"/>
                    <a:pt x="3" y="22"/>
                  </a:cubicBezTo>
                  <a:cubicBezTo>
                    <a:pt x="105" y="177"/>
                    <a:pt x="105" y="177"/>
                    <a:pt x="105" y="177"/>
                  </a:cubicBezTo>
                  <a:cubicBezTo>
                    <a:pt x="110" y="186"/>
                    <a:pt x="119" y="191"/>
                    <a:pt x="129" y="191"/>
                  </a:cubicBezTo>
                  <a:cubicBezTo>
                    <a:pt x="140" y="191"/>
                    <a:pt x="140" y="191"/>
                    <a:pt x="140" y="191"/>
                  </a:cubicBezTo>
                  <a:cubicBezTo>
                    <a:pt x="146" y="203"/>
                    <a:pt x="146" y="203"/>
                    <a:pt x="146" y="203"/>
                  </a:cubicBezTo>
                  <a:cubicBezTo>
                    <a:pt x="149" y="210"/>
                    <a:pt x="156" y="214"/>
                    <a:pt x="163" y="214"/>
                  </a:cubicBezTo>
                  <a:cubicBezTo>
                    <a:pt x="1170" y="214"/>
                    <a:pt x="1170" y="214"/>
                    <a:pt x="1170" y="214"/>
                  </a:cubicBezTo>
                  <a:cubicBezTo>
                    <a:pt x="1178" y="214"/>
                    <a:pt x="1185" y="211"/>
                    <a:pt x="1190" y="206"/>
                  </a:cubicBezTo>
                  <a:cubicBezTo>
                    <a:pt x="1220" y="177"/>
                    <a:pt x="1220" y="177"/>
                    <a:pt x="1220" y="177"/>
                  </a:cubicBezTo>
                  <a:cubicBezTo>
                    <a:pt x="1223" y="174"/>
                    <a:pt x="1221" y="168"/>
                    <a:pt x="1217" y="168"/>
                  </a:cubicBezTo>
                  <a:cubicBezTo>
                    <a:pt x="1184" y="168"/>
                    <a:pt x="1184" y="168"/>
                    <a:pt x="1184" y="168"/>
                  </a:cubicBezTo>
                  <a:cubicBezTo>
                    <a:pt x="1217" y="134"/>
                    <a:pt x="1240" y="68"/>
                    <a:pt x="1223" y="35"/>
                  </a:cubicBezTo>
                  <a:close/>
                  <a:moveTo>
                    <a:pt x="167" y="112"/>
                  </a:moveTo>
                  <a:cubicBezTo>
                    <a:pt x="167" y="107"/>
                    <a:pt x="170" y="104"/>
                    <a:pt x="175" y="104"/>
                  </a:cubicBezTo>
                  <a:cubicBezTo>
                    <a:pt x="208" y="104"/>
                    <a:pt x="208" y="104"/>
                    <a:pt x="208" y="104"/>
                  </a:cubicBezTo>
                  <a:cubicBezTo>
                    <a:pt x="212" y="104"/>
                    <a:pt x="216" y="107"/>
                    <a:pt x="216" y="112"/>
                  </a:cubicBezTo>
                  <a:cubicBezTo>
                    <a:pt x="216" y="123"/>
                    <a:pt x="216" y="123"/>
                    <a:pt x="216" y="123"/>
                  </a:cubicBezTo>
                  <a:cubicBezTo>
                    <a:pt x="216" y="124"/>
                    <a:pt x="215" y="126"/>
                    <a:pt x="213" y="126"/>
                  </a:cubicBezTo>
                  <a:cubicBezTo>
                    <a:pt x="212" y="126"/>
                    <a:pt x="210" y="124"/>
                    <a:pt x="210" y="123"/>
                  </a:cubicBezTo>
                  <a:cubicBezTo>
                    <a:pt x="210" y="119"/>
                    <a:pt x="210" y="119"/>
                    <a:pt x="210" y="119"/>
                  </a:cubicBezTo>
                  <a:cubicBezTo>
                    <a:pt x="210" y="116"/>
                    <a:pt x="208" y="113"/>
                    <a:pt x="204" y="113"/>
                  </a:cubicBezTo>
                  <a:cubicBezTo>
                    <a:pt x="178" y="113"/>
                    <a:pt x="178" y="113"/>
                    <a:pt x="178" y="113"/>
                  </a:cubicBezTo>
                  <a:cubicBezTo>
                    <a:pt x="175" y="113"/>
                    <a:pt x="172" y="116"/>
                    <a:pt x="172" y="119"/>
                  </a:cubicBezTo>
                  <a:cubicBezTo>
                    <a:pt x="172" y="123"/>
                    <a:pt x="172" y="123"/>
                    <a:pt x="172" y="123"/>
                  </a:cubicBezTo>
                  <a:cubicBezTo>
                    <a:pt x="172" y="124"/>
                    <a:pt x="171" y="126"/>
                    <a:pt x="169" y="126"/>
                  </a:cubicBezTo>
                  <a:cubicBezTo>
                    <a:pt x="168" y="126"/>
                    <a:pt x="167" y="124"/>
                    <a:pt x="167" y="123"/>
                  </a:cubicBezTo>
                  <a:lnTo>
                    <a:pt x="167"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5230813" y="5068888"/>
              <a:ext cx="641350" cy="330200"/>
            </a:xfrm>
            <a:custGeom>
              <a:avLst/>
              <a:gdLst>
                <a:gd name="T0" fmla="*/ 149 w 171"/>
                <a:gd name="T1" fmla="*/ 0 h 88"/>
                <a:gd name="T2" fmla="*/ 22 w 171"/>
                <a:gd name="T3" fmla="*/ 0 h 88"/>
                <a:gd name="T4" fmla="*/ 20 w 171"/>
                <a:gd name="T5" fmla="*/ 2 h 88"/>
                <a:gd name="T6" fmla="*/ 20 w 171"/>
                <a:gd name="T7" fmla="*/ 6 h 88"/>
                <a:gd name="T8" fmla="*/ 2 w 171"/>
                <a:gd name="T9" fmla="*/ 6 h 88"/>
                <a:gd name="T10" fmla="*/ 0 w 171"/>
                <a:gd name="T11" fmla="*/ 8 h 88"/>
                <a:gd name="T12" fmla="*/ 0 w 171"/>
                <a:gd name="T13" fmla="*/ 86 h 88"/>
                <a:gd name="T14" fmla="*/ 2 w 171"/>
                <a:gd name="T15" fmla="*/ 88 h 88"/>
                <a:gd name="T16" fmla="*/ 169 w 171"/>
                <a:gd name="T17" fmla="*/ 88 h 88"/>
                <a:gd name="T18" fmla="*/ 171 w 171"/>
                <a:gd name="T19" fmla="*/ 86 h 88"/>
                <a:gd name="T20" fmla="*/ 171 w 171"/>
                <a:gd name="T21" fmla="*/ 8 h 88"/>
                <a:gd name="T22" fmla="*/ 169 w 171"/>
                <a:gd name="T23" fmla="*/ 6 h 88"/>
                <a:gd name="T24" fmla="*/ 151 w 171"/>
                <a:gd name="T25" fmla="*/ 6 h 88"/>
                <a:gd name="T26" fmla="*/ 151 w 171"/>
                <a:gd name="T27" fmla="*/ 2 h 88"/>
                <a:gd name="T28" fmla="*/ 149 w 171"/>
                <a:gd name="T2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88">
                  <a:moveTo>
                    <a:pt x="149" y="0"/>
                  </a:moveTo>
                  <a:cubicBezTo>
                    <a:pt x="22" y="0"/>
                    <a:pt x="22" y="0"/>
                    <a:pt x="22" y="0"/>
                  </a:cubicBezTo>
                  <a:cubicBezTo>
                    <a:pt x="21" y="0"/>
                    <a:pt x="20" y="1"/>
                    <a:pt x="20" y="2"/>
                  </a:cubicBezTo>
                  <a:cubicBezTo>
                    <a:pt x="20" y="6"/>
                    <a:pt x="20" y="6"/>
                    <a:pt x="20" y="6"/>
                  </a:cubicBezTo>
                  <a:cubicBezTo>
                    <a:pt x="2" y="6"/>
                    <a:pt x="2" y="6"/>
                    <a:pt x="2" y="6"/>
                  </a:cubicBezTo>
                  <a:cubicBezTo>
                    <a:pt x="0" y="6"/>
                    <a:pt x="0" y="7"/>
                    <a:pt x="0" y="8"/>
                  </a:cubicBezTo>
                  <a:cubicBezTo>
                    <a:pt x="0" y="86"/>
                    <a:pt x="0" y="86"/>
                    <a:pt x="0" y="86"/>
                  </a:cubicBezTo>
                  <a:cubicBezTo>
                    <a:pt x="0" y="87"/>
                    <a:pt x="0" y="88"/>
                    <a:pt x="2" y="88"/>
                  </a:cubicBezTo>
                  <a:cubicBezTo>
                    <a:pt x="169" y="88"/>
                    <a:pt x="169" y="88"/>
                    <a:pt x="169" y="88"/>
                  </a:cubicBezTo>
                  <a:cubicBezTo>
                    <a:pt x="171" y="88"/>
                    <a:pt x="171" y="87"/>
                    <a:pt x="171" y="86"/>
                  </a:cubicBezTo>
                  <a:cubicBezTo>
                    <a:pt x="171" y="8"/>
                    <a:pt x="171" y="8"/>
                    <a:pt x="171" y="8"/>
                  </a:cubicBezTo>
                  <a:cubicBezTo>
                    <a:pt x="171" y="7"/>
                    <a:pt x="171" y="6"/>
                    <a:pt x="169" y="6"/>
                  </a:cubicBezTo>
                  <a:cubicBezTo>
                    <a:pt x="151" y="6"/>
                    <a:pt x="151" y="6"/>
                    <a:pt x="151" y="6"/>
                  </a:cubicBezTo>
                  <a:cubicBezTo>
                    <a:pt x="151" y="2"/>
                    <a:pt x="151" y="2"/>
                    <a:pt x="151" y="2"/>
                  </a:cubicBezTo>
                  <a:cubicBezTo>
                    <a:pt x="151" y="1"/>
                    <a:pt x="150" y="0"/>
                    <a:pt x="1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5988050" y="5068888"/>
              <a:ext cx="646113" cy="330200"/>
            </a:xfrm>
            <a:custGeom>
              <a:avLst/>
              <a:gdLst>
                <a:gd name="T0" fmla="*/ 21 w 172"/>
                <a:gd name="T1" fmla="*/ 2 h 88"/>
                <a:gd name="T2" fmla="*/ 21 w 172"/>
                <a:gd name="T3" fmla="*/ 6 h 88"/>
                <a:gd name="T4" fmla="*/ 2 w 172"/>
                <a:gd name="T5" fmla="*/ 6 h 88"/>
                <a:gd name="T6" fmla="*/ 0 w 172"/>
                <a:gd name="T7" fmla="*/ 8 h 88"/>
                <a:gd name="T8" fmla="*/ 0 w 172"/>
                <a:gd name="T9" fmla="*/ 86 h 88"/>
                <a:gd name="T10" fmla="*/ 2 w 172"/>
                <a:gd name="T11" fmla="*/ 88 h 88"/>
                <a:gd name="T12" fmla="*/ 170 w 172"/>
                <a:gd name="T13" fmla="*/ 88 h 88"/>
                <a:gd name="T14" fmla="*/ 172 w 172"/>
                <a:gd name="T15" fmla="*/ 86 h 88"/>
                <a:gd name="T16" fmla="*/ 172 w 172"/>
                <a:gd name="T17" fmla="*/ 8 h 88"/>
                <a:gd name="T18" fmla="*/ 170 w 172"/>
                <a:gd name="T19" fmla="*/ 6 h 88"/>
                <a:gd name="T20" fmla="*/ 151 w 172"/>
                <a:gd name="T21" fmla="*/ 6 h 88"/>
                <a:gd name="T22" fmla="*/ 151 w 172"/>
                <a:gd name="T23" fmla="*/ 2 h 88"/>
                <a:gd name="T24" fmla="*/ 149 w 172"/>
                <a:gd name="T25" fmla="*/ 0 h 88"/>
                <a:gd name="T26" fmla="*/ 23 w 172"/>
                <a:gd name="T27" fmla="*/ 0 h 88"/>
                <a:gd name="T28" fmla="*/ 21 w 172"/>
                <a:gd name="T29"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88">
                  <a:moveTo>
                    <a:pt x="21" y="2"/>
                  </a:moveTo>
                  <a:cubicBezTo>
                    <a:pt x="21" y="6"/>
                    <a:pt x="21" y="6"/>
                    <a:pt x="21" y="6"/>
                  </a:cubicBezTo>
                  <a:cubicBezTo>
                    <a:pt x="2" y="6"/>
                    <a:pt x="2" y="6"/>
                    <a:pt x="2" y="6"/>
                  </a:cubicBezTo>
                  <a:cubicBezTo>
                    <a:pt x="1" y="6"/>
                    <a:pt x="0" y="7"/>
                    <a:pt x="0" y="8"/>
                  </a:cubicBezTo>
                  <a:cubicBezTo>
                    <a:pt x="0" y="86"/>
                    <a:pt x="0" y="86"/>
                    <a:pt x="0" y="86"/>
                  </a:cubicBezTo>
                  <a:cubicBezTo>
                    <a:pt x="0" y="87"/>
                    <a:pt x="1" y="88"/>
                    <a:pt x="2" y="88"/>
                  </a:cubicBezTo>
                  <a:cubicBezTo>
                    <a:pt x="170" y="88"/>
                    <a:pt x="170" y="88"/>
                    <a:pt x="170" y="88"/>
                  </a:cubicBezTo>
                  <a:cubicBezTo>
                    <a:pt x="171" y="88"/>
                    <a:pt x="172" y="87"/>
                    <a:pt x="172" y="86"/>
                  </a:cubicBezTo>
                  <a:cubicBezTo>
                    <a:pt x="172" y="8"/>
                    <a:pt x="172" y="8"/>
                    <a:pt x="172" y="8"/>
                  </a:cubicBezTo>
                  <a:cubicBezTo>
                    <a:pt x="172" y="7"/>
                    <a:pt x="171" y="6"/>
                    <a:pt x="170" y="6"/>
                  </a:cubicBezTo>
                  <a:cubicBezTo>
                    <a:pt x="151" y="6"/>
                    <a:pt x="151" y="6"/>
                    <a:pt x="151" y="6"/>
                  </a:cubicBezTo>
                  <a:cubicBezTo>
                    <a:pt x="151" y="2"/>
                    <a:pt x="151" y="2"/>
                    <a:pt x="151" y="2"/>
                  </a:cubicBezTo>
                  <a:cubicBezTo>
                    <a:pt x="151" y="1"/>
                    <a:pt x="150" y="0"/>
                    <a:pt x="149" y="0"/>
                  </a:cubicBezTo>
                  <a:cubicBezTo>
                    <a:pt x="23" y="0"/>
                    <a:pt x="23" y="0"/>
                    <a:pt x="23" y="0"/>
                  </a:cubicBezTo>
                  <a:cubicBezTo>
                    <a:pt x="22" y="0"/>
                    <a:pt x="21" y="1"/>
                    <a:pt x="2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6746875" y="5068888"/>
              <a:ext cx="644525" cy="330200"/>
            </a:xfrm>
            <a:custGeom>
              <a:avLst/>
              <a:gdLst>
                <a:gd name="T0" fmla="*/ 2 w 172"/>
                <a:gd name="T1" fmla="*/ 88 h 88"/>
                <a:gd name="T2" fmla="*/ 170 w 172"/>
                <a:gd name="T3" fmla="*/ 88 h 88"/>
                <a:gd name="T4" fmla="*/ 172 w 172"/>
                <a:gd name="T5" fmla="*/ 86 h 88"/>
                <a:gd name="T6" fmla="*/ 172 w 172"/>
                <a:gd name="T7" fmla="*/ 8 h 88"/>
                <a:gd name="T8" fmla="*/ 170 w 172"/>
                <a:gd name="T9" fmla="*/ 6 h 88"/>
                <a:gd name="T10" fmla="*/ 152 w 172"/>
                <a:gd name="T11" fmla="*/ 6 h 88"/>
                <a:gd name="T12" fmla="*/ 152 w 172"/>
                <a:gd name="T13" fmla="*/ 2 h 88"/>
                <a:gd name="T14" fmla="*/ 150 w 172"/>
                <a:gd name="T15" fmla="*/ 0 h 88"/>
                <a:gd name="T16" fmla="*/ 23 w 172"/>
                <a:gd name="T17" fmla="*/ 0 h 88"/>
                <a:gd name="T18" fmla="*/ 21 w 172"/>
                <a:gd name="T19" fmla="*/ 2 h 88"/>
                <a:gd name="T20" fmla="*/ 21 w 172"/>
                <a:gd name="T21" fmla="*/ 6 h 88"/>
                <a:gd name="T22" fmla="*/ 2 w 172"/>
                <a:gd name="T23" fmla="*/ 6 h 88"/>
                <a:gd name="T24" fmla="*/ 0 w 172"/>
                <a:gd name="T25" fmla="*/ 8 h 88"/>
                <a:gd name="T26" fmla="*/ 0 w 172"/>
                <a:gd name="T27" fmla="*/ 86 h 88"/>
                <a:gd name="T28" fmla="*/ 2 w 172"/>
                <a:gd name="T2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88">
                  <a:moveTo>
                    <a:pt x="2" y="88"/>
                  </a:moveTo>
                  <a:cubicBezTo>
                    <a:pt x="170" y="88"/>
                    <a:pt x="170" y="88"/>
                    <a:pt x="170" y="88"/>
                  </a:cubicBezTo>
                  <a:cubicBezTo>
                    <a:pt x="171" y="88"/>
                    <a:pt x="172" y="87"/>
                    <a:pt x="172" y="86"/>
                  </a:cubicBezTo>
                  <a:cubicBezTo>
                    <a:pt x="172" y="8"/>
                    <a:pt x="172" y="8"/>
                    <a:pt x="172" y="8"/>
                  </a:cubicBezTo>
                  <a:cubicBezTo>
                    <a:pt x="172" y="7"/>
                    <a:pt x="171" y="6"/>
                    <a:pt x="170" y="6"/>
                  </a:cubicBezTo>
                  <a:cubicBezTo>
                    <a:pt x="152" y="6"/>
                    <a:pt x="152" y="6"/>
                    <a:pt x="152" y="6"/>
                  </a:cubicBezTo>
                  <a:cubicBezTo>
                    <a:pt x="152" y="2"/>
                    <a:pt x="152" y="2"/>
                    <a:pt x="152" y="2"/>
                  </a:cubicBezTo>
                  <a:cubicBezTo>
                    <a:pt x="152" y="1"/>
                    <a:pt x="151" y="0"/>
                    <a:pt x="150" y="0"/>
                  </a:cubicBezTo>
                  <a:cubicBezTo>
                    <a:pt x="23" y="0"/>
                    <a:pt x="23" y="0"/>
                    <a:pt x="23" y="0"/>
                  </a:cubicBezTo>
                  <a:cubicBezTo>
                    <a:pt x="22" y="0"/>
                    <a:pt x="21" y="1"/>
                    <a:pt x="21" y="2"/>
                  </a:cubicBezTo>
                  <a:cubicBezTo>
                    <a:pt x="21" y="6"/>
                    <a:pt x="21" y="6"/>
                    <a:pt x="21" y="6"/>
                  </a:cubicBezTo>
                  <a:cubicBezTo>
                    <a:pt x="2" y="6"/>
                    <a:pt x="2" y="6"/>
                    <a:pt x="2" y="6"/>
                  </a:cubicBezTo>
                  <a:cubicBezTo>
                    <a:pt x="1" y="6"/>
                    <a:pt x="0" y="7"/>
                    <a:pt x="0" y="8"/>
                  </a:cubicBezTo>
                  <a:cubicBezTo>
                    <a:pt x="0" y="86"/>
                    <a:pt x="0" y="86"/>
                    <a:pt x="0" y="86"/>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3678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Accenture template">
  <a:themeElements>
    <a:clrScheme name="Custom 9">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00A000"/>
      </a:accent6>
      <a:hlink>
        <a:srgbClr val="00A000"/>
      </a:hlink>
      <a:folHlink>
        <a:srgbClr val="00A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F8FF39-A5D2-4C20-89CA-E0BB61C09927}">
  <ds:schemaRef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http://schemas.openxmlformats.org/package/2006/metadata/core-properties"/>
    <ds:schemaRef ds:uri="bc841b31-d549-43ed-bc47-0086310aa7e9"/>
    <ds:schemaRef ds:uri="http://purl.org/dc/terms/"/>
  </ds:schemaRefs>
</ds:datastoreItem>
</file>

<file path=customXml/itemProps2.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FB9E9F0-A80E-4BC0-BC10-BBDB06BF5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Top_WHT_2</Template>
  <TotalTime>6533</TotalTime>
  <Words>3048</Words>
  <Application>Microsoft Office PowerPoint</Application>
  <PresentationFormat>On-screen Show (4:3)</PresentationFormat>
  <Paragraphs>552</Paragraphs>
  <Slides>36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Segoe UI</vt:lpstr>
      <vt:lpstr>Verdana</vt:lpstr>
      <vt:lpstr>Webdings</vt:lpstr>
      <vt:lpstr>Wingdings</vt:lpstr>
      <vt:lpstr>Wingdings 2</vt:lpstr>
      <vt:lpstr>Accenture template</vt:lpstr>
      <vt:lpstr>Module 6: Containers</vt:lpstr>
      <vt:lpstr>Content</vt:lpstr>
      <vt:lpstr>Containers</vt:lpstr>
      <vt:lpstr>What do Containers Solve</vt:lpstr>
      <vt:lpstr>What Problem are we Solving?</vt:lpstr>
      <vt:lpstr>What Problem are we Solving?</vt:lpstr>
      <vt:lpstr>How this time then?</vt:lpstr>
      <vt:lpstr>And maybe some like this</vt:lpstr>
      <vt:lpstr>Containers</vt:lpstr>
      <vt:lpstr>How Docker differs from Virtual Machines</vt:lpstr>
      <vt:lpstr>How Docker differs from Virtual Machines</vt:lpstr>
      <vt:lpstr>Immutable Containers</vt:lpstr>
      <vt:lpstr>Container PaaS’</vt:lpstr>
      <vt:lpstr>Docker</vt:lpstr>
      <vt:lpstr>How to use Docker</vt:lpstr>
      <vt:lpstr>Docker components</vt:lpstr>
      <vt:lpstr>Docker best practices</vt:lpstr>
      <vt:lpstr>More Docker information</vt:lpstr>
      <vt:lpstr>Docker Compose</vt:lpstr>
      <vt:lpstr>Docker-machine</vt:lpstr>
      <vt:lpstr>Docker Swarm</vt:lpstr>
      <vt:lpstr>Accenture DevOps Platform on Swarm</vt:lpstr>
      <vt:lpstr>Accenture DevOps Platform on Swarm – Architecture Overview</vt:lpstr>
      <vt:lpstr>A Brief History of ADOP/B</vt:lpstr>
      <vt:lpstr>Case Study: using Docker for Managing Build Servers – pt1</vt:lpstr>
      <vt:lpstr>Case Study: using Docker for Managing Build Servers – pt2</vt:lpstr>
      <vt:lpstr>Differences between Chef and Docker</vt:lpstr>
      <vt:lpstr>What happens when you are developing Docker? </vt:lpstr>
      <vt:lpstr>WHAT DOES THIS  MEAN FOR PEOPLE?</vt:lpstr>
      <vt:lpstr>LET’S TALK  ABOUT THE LAB</vt:lpstr>
      <vt:lpstr>How we are going to use Docker</vt:lpstr>
      <vt:lpstr>Lab</vt:lpstr>
      <vt:lpstr>DO THE LAB!</vt:lpstr>
      <vt:lpstr>Summary </vt:lpstr>
      <vt:lpstr>OBSERVATION  AND DISCUSSION</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15-1066 DevOps Academy</dc:title>
  <dc:creator>creative.services.presentations@accenture.com</dc:creator>
  <cp:lastModifiedBy>Rendell, Mark</cp:lastModifiedBy>
  <cp:revision>1157</cp:revision>
  <cp:lastPrinted>2009-05-13T12:37:25Z</cp:lastPrinted>
  <dcterms:created xsi:type="dcterms:W3CDTF">2012-01-18T22:44:04Z</dcterms:created>
  <dcterms:modified xsi:type="dcterms:W3CDTF">2016-09-27T11:01:09Z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nkemp</vt:lpwstr>
  </property>
  <property fmtid="{D5CDD505-2E9C-101B-9397-08002B2CF9AE}" pid="4" name="ComputerName">
    <vt:lpwstr>DLO0150</vt:lpwstr>
  </property>
  <property fmtid="{D5CDD505-2E9C-101B-9397-08002B2CF9AE}" pid="5" name="palette_size">
    <vt:lpwstr>5</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